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6" r:id="rId5"/>
    <p:sldId id="259" r:id="rId6"/>
    <p:sldId id="260" r:id="rId7"/>
    <p:sldId id="261" r:id="rId8"/>
    <p:sldId id="263" r:id="rId9"/>
    <p:sldId id="262" r:id="rId10"/>
    <p:sldId id="258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FD8A-449E-480A-A71C-0B0F07D675E6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F6A6-4FD6-40FE-93F8-DE065963C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How do we evaluate the 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quality of a regression model?</a:t>
            </a:r>
          </a:p>
        </p:txBody>
      </p:sp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5832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595770"/>
            <a:ext cx="3016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Our estimate of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program impact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should be: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Accurate</a:t>
            </a:r>
            <a:r>
              <a:rPr lang="en-US" sz="2000" dirty="0"/>
              <a:t> (“unbiased”)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Precise</a:t>
            </a:r>
            <a:r>
              <a:rPr lang="en-US" sz="2000" dirty="0"/>
              <a:t> (“efficient”)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55938-48E1-4B40-AB93-D33C4C7A77D6}"/>
              </a:ext>
            </a:extLst>
          </p:cNvPr>
          <p:cNvSpPr txBox="1"/>
          <p:nvPr/>
        </p:nvSpPr>
        <p:spPr>
          <a:xfrm>
            <a:off x="1094092" y="6174559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unbiased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 no omitted variable bias       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efficient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 small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133121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3000" y="1619928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2200" y="2170261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56267" y="1277028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049" y="27557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488" y="144863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981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</a:t>
            </a:r>
            <a:r>
              <a:rPr lang="en-US" b="1" dirty="0">
                <a:solidFill>
                  <a:schemeClr val="tx2"/>
                </a:solidFill>
              </a:rPr>
              <a:t>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7" name="Oval 6"/>
          <p:cNvSpPr/>
          <p:nvPr/>
        </p:nvSpPr>
        <p:spPr>
          <a:xfrm>
            <a:off x="1490133" y="2170261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97382" y="23597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FD45-1988-4D15-B0A3-198F43CD508A}"/>
              </a:ext>
            </a:extLst>
          </p:cNvPr>
          <p:cNvSpPr txBox="1"/>
          <p:nvPr/>
        </p:nvSpPr>
        <p:spPr>
          <a:xfrm>
            <a:off x="826888" y="160087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05C6883-4F61-4D25-96ED-7D7B3F1C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4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Taxonomy of control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122AA-488B-4A4D-9908-2144F8FA889C}"/>
              </a:ext>
            </a:extLst>
          </p:cNvPr>
          <p:cNvSpPr txBox="1"/>
          <p:nvPr/>
        </p:nvSpPr>
        <p:spPr>
          <a:xfrm>
            <a:off x="6400800" y="1126926"/>
            <a:ext cx="77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3C734E-B008-4032-9629-E761F13E7B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400800" y="1434703"/>
            <a:ext cx="386677" cy="52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B056AB-776B-4DD6-A243-A3E901273839}"/>
              </a:ext>
            </a:extLst>
          </p:cNvPr>
          <p:cNvCxnSpPr>
            <a:cxnSpLocks/>
          </p:cNvCxnSpPr>
          <p:nvPr/>
        </p:nvCxnSpPr>
        <p:spPr>
          <a:xfrm>
            <a:off x="6934200" y="1508115"/>
            <a:ext cx="239953" cy="45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69AF8-C43C-4D7B-AD51-304612A72966}"/>
              </a:ext>
            </a:extLst>
          </p:cNvPr>
          <p:cNvSpPr/>
          <p:nvPr/>
        </p:nvSpPr>
        <p:spPr>
          <a:xfrm>
            <a:off x="1612037" y="424331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7EED8-E2EC-4239-B4AA-946AB05DDD6D}"/>
              </a:ext>
            </a:extLst>
          </p:cNvPr>
          <p:cNvSpPr/>
          <p:nvPr/>
        </p:nvSpPr>
        <p:spPr>
          <a:xfrm>
            <a:off x="5257800" y="424331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CA5B3-505B-4382-B8EA-FB4C4C9D86C9}"/>
              </a:ext>
            </a:extLst>
          </p:cNvPr>
          <p:cNvSpPr/>
          <p:nvPr/>
        </p:nvSpPr>
        <p:spPr>
          <a:xfrm>
            <a:off x="1612037" y="543203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C168B4-0272-41CD-9093-D8F534F0A5AE}"/>
              </a:ext>
            </a:extLst>
          </p:cNvPr>
          <p:cNvSpPr/>
          <p:nvPr/>
        </p:nvSpPr>
        <p:spPr>
          <a:xfrm>
            <a:off x="5257800" y="5432030"/>
            <a:ext cx="3657600" cy="118872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26F4EC-2ED7-47E1-BFF8-D69EE2413FB8}"/>
              </a:ext>
            </a:extLst>
          </p:cNvPr>
          <p:cNvSpPr txBox="1"/>
          <p:nvPr/>
        </p:nvSpPr>
        <p:spPr>
          <a:xfrm>
            <a:off x="362419" y="4905646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Omit 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X2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BEB60-639E-43E3-9206-766B6A4731A0}"/>
              </a:ext>
            </a:extLst>
          </p:cNvPr>
          <p:cNvSpPr txBox="1"/>
          <p:nvPr/>
        </p:nvSpPr>
        <p:spPr>
          <a:xfrm>
            <a:off x="4562863" y="357693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Omit 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B3E64E-DDB8-4926-8B52-04ABE9AA3FB2}"/>
                  </a:ext>
                </a:extLst>
              </p:cNvPr>
              <p:cNvSpPr txBox="1"/>
              <p:nvPr/>
            </p:nvSpPr>
            <p:spPr>
              <a:xfrm>
                <a:off x="1875405" y="4427286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B3E64E-DDB8-4926-8B52-04ABE9AA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05" y="4427286"/>
                <a:ext cx="2931636" cy="276999"/>
              </a:xfrm>
              <a:prstGeom prst="rect">
                <a:avLst/>
              </a:prstGeom>
              <a:blipFill>
                <a:blip r:embed="rId2"/>
                <a:stretch>
                  <a:fillRect l="-83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8A033EF-8C0E-4C5B-A980-F390B7FC07E9}"/>
              </a:ext>
            </a:extLst>
          </p:cNvPr>
          <p:cNvSpPr txBox="1"/>
          <p:nvPr/>
        </p:nvSpPr>
        <p:spPr>
          <a:xfrm>
            <a:off x="3098208" y="388475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AD233-2D2D-4E38-8F48-784AA66FA580}"/>
              </a:ext>
            </a:extLst>
          </p:cNvPr>
          <p:cNvSpPr txBox="1"/>
          <p:nvPr/>
        </p:nvSpPr>
        <p:spPr>
          <a:xfrm>
            <a:off x="6814623" y="384358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33579-EEDC-4468-8E19-C26E0FE89237}"/>
              </a:ext>
            </a:extLst>
          </p:cNvPr>
          <p:cNvSpPr txBox="1"/>
          <p:nvPr/>
        </p:nvSpPr>
        <p:spPr>
          <a:xfrm>
            <a:off x="1099396" y="59552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0B742-7363-42CF-BD63-1AC6FBE2D739}"/>
              </a:ext>
            </a:extLst>
          </p:cNvPr>
          <p:cNvSpPr txBox="1"/>
          <p:nvPr/>
        </p:nvSpPr>
        <p:spPr>
          <a:xfrm>
            <a:off x="1146888" y="4419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8CD63D-37CE-49DC-9C84-F42277538933}"/>
                  </a:ext>
                </a:extLst>
              </p:cNvPr>
              <p:cNvSpPr txBox="1"/>
              <p:nvPr/>
            </p:nvSpPr>
            <p:spPr>
              <a:xfrm>
                <a:off x="5990391" y="4430170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8CD63D-37CE-49DC-9C84-F4227753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91" y="4430170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60" r="-8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C525C8-FE8E-4834-B455-EB38F12C1767}"/>
                  </a:ext>
                </a:extLst>
              </p:cNvPr>
              <p:cNvSpPr txBox="1"/>
              <p:nvPr/>
            </p:nvSpPr>
            <p:spPr>
              <a:xfrm>
                <a:off x="2232527" y="5493767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C525C8-FE8E-4834-B455-EB38F12C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27" y="5493767"/>
                <a:ext cx="2161104" cy="276999"/>
              </a:xfrm>
              <a:prstGeom prst="rect">
                <a:avLst/>
              </a:prstGeom>
              <a:blipFill>
                <a:blip r:embed="rId4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C08AFE-0611-4EE5-ADCB-AD531946D7A9}"/>
                  </a:ext>
                </a:extLst>
              </p:cNvPr>
              <p:cNvSpPr txBox="1"/>
              <p:nvPr/>
            </p:nvSpPr>
            <p:spPr>
              <a:xfrm>
                <a:off x="6479495" y="5489078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C08AFE-0611-4EE5-ADCB-AD531946D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95" y="5489078"/>
                <a:ext cx="1431802" cy="276999"/>
              </a:xfrm>
              <a:prstGeom prst="rect">
                <a:avLst/>
              </a:prstGeom>
              <a:blipFill>
                <a:blip r:embed="rId5"/>
                <a:stretch>
                  <a:fillRect l="-3830" r="-8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BA35376-6EC2-4764-ACC5-0AE2D55B7105}"/>
              </a:ext>
            </a:extLst>
          </p:cNvPr>
          <p:cNvSpPr txBox="1"/>
          <p:nvPr/>
        </p:nvSpPr>
        <p:spPr>
          <a:xfrm>
            <a:off x="2373041" y="4880123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Unbiased &amp; Precise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95891-9D6C-45A9-B495-20900D6F909E}"/>
              </a:ext>
            </a:extLst>
          </p:cNvPr>
          <p:cNvSpPr txBox="1"/>
          <p:nvPr/>
        </p:nvSpPr>
        <p:spPr>
          <a:xfrm>
            <a:off x="2533249" y="5977200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Biased &amp; Precise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D2E9A7-6722-4063-8A38-619CDBDE05B5}"/>
              </a:ext>
            </a:extLst>
          </p:cNvPr>
          <p:cNvSpPr txBox="1"/>
          <p:nvPr/>
        </p:nvSpPr>
        <p:spPr>
          <a:xfrm>
            <a:off x="6099143" y="4834318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Unbiased &amp; Imprecise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900827-7CC3-423A-963D-73B4E0664E66}"/>
              </a:ext>
            </a:extLst>
          </p:cNvPr>
          <p:cNvSpPr txBox="1"/>
          <p:nvPr/>
        </p:nvSpPr>
        <p:spPr>
          <a:xfrm>
            <a:off x="6252170" y="5889763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Biased &amp; Imprecise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47571-2C50-4E81-BEDF-EB41DDE12EFF}"/>
              </a:ext>
            </a:extLst>
          </p:cNvPr>
          <p:cNvSpPr txBox="1"/>
          <p:nvPr/>
        </p:nvSpPr>
        <p:spPr>
          <a:xfrm>
            <a:off x="424067" y="3678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</a:rPr>
              <a:t>Quality of B1: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6EAA4-5BC6-46C9-B424-2A6DA07DA203}"/>
              </a:ext>
            </a:extLst>
          </p:cNvPr>
          <p:cNvSpPr txBox="1"/>
          <p:nvPr/>
        </p:nvSpPr>
        <p:spPr>
          <a:xfrm>
            <a:off x="4059088" y="2667000"/>
            <a:ext cx="126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policy variable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49BDB1-92AD-47E0-8271-BF2BA439E92B}"/>
              </a:ext>
            </a:extLst>
          </p:cNvPr>
          <p:cNvCxnSpPr>
            <a:cxnSpLocks/>
          </p:cNvCxnSpPr>
          <p:nvPr/>
        </p:nvCxnSpPr>
        <p:spPr>
          <a:xfrm flipV="1">
            <a:off x="5202088" y="2333239"/>
            <a:ext cx="228600" cy="4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F0B13E-3DDB-48F3-9757-ADD7FA5BC857}"/>
              </a:ext>
            </a:extLst>
          </p:cNvPr>
          <p:cNvSpPr txBox="1"/>
          <p:nvPr/>
        </p:nvSpPr>
        <p:spPr>
          <a:xfrm>
            <a:off x="3936265" y="1292423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B1 = program impact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1A6905-38A4-435E-978B-81C678A0DD92}"/>
              </a:ext>
            </a:extLst>
          </p:cNvPr>
          <p:cNvCxnSpPr>
            <a:cxnSpLocks/>
          </p:cNvCxnSpPr>
          <p:nvPr/>
        </p:nvCxnSpPr>
        <p:spPr>
          <a:xfrm>
            <a:off x="4876800" y="1600200"/>
            <a:ext cx="287898" cy="42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6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37" y="1466467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Class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9612" y="1698004"/>
            <a:ext cx="887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Socio-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Economic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7235" y="175452"/>
            <a:ext cx="1322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Teacher Quality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8133" y="1183695"/>
            <a:ext cx="51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Model:  TS = B0 +  B1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  +  B3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TQ  +  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2743200"/>
            <a:ext cx="4114800" cy="3505200"/>
            <a:chOff x="228600" y="2743200"/>
            <a:chExt cx="4114800" cy="3505200"/>
          </a:xfrm>
        </p:grpSpPr>
        <p:pic>
          <p:nvPicPr>
            <p:cNvPr id="15" name="Picture 2" descr="http://westinstenv.org/wp-content/postimage/accuracy_precisi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4114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81000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25484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009" y="45609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83452" y="458772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0ACC18-A2AA-4E24-9397-4929DE90E049}"/>
              </a:ext>
            </a:extLst>
          </p:cNvPr>
          <p:cNvGrpSpPr/>
          <p:nvPr/>
        </p:nvGrpSpPr>
        <p:grpSpPr>
          <a:xfrm>
            <a:off x="5063837" y="1905000"/>
            <a:ext cx="3387657" cy="4724400"/>
            <a:chOff x="5063837" y="1905000"/>
            <a:chExt cx="3387657" cy="4724400"/>
          </a:xfrm>
        </p:grpSpPr>
        <p:sp>
          <p:nvSpPr>
            <p:cNvPr id="13" name="Oval 12"/>
            <p:cNvSpPr/>
            <p:nvPr/>
          </p:nvSpPr>
          <p:spPr>
            <a:xfrm>
              <a:off x="5139267" y="4894502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88467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52534" y="4551602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9267" y="5787735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4500" y="5776523"/>
              <a:ext cx="434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60855" y="4665902"/>
              <a:ext cx="387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TQ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32377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9723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460894" y="488329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410094" y="543362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60894" y="577652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317067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518400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366000" y="22479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5200" y="27982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79267" y="1905000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6000" y="314113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7588" y="2019300"/>
              <a:ext cx="387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TQ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5114637" y="20955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61770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063837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14637" y="298873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78749" y="2977521"/>
              <a:ext cx="434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SES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1F099A72-D1BD-443F-ADF3-BC065675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87" y="69722"/>
            <a:ext cx="69469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the cases on the right to the descriptions of model fit on the left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C8033A-928A-44A3-8DA4-2007E0A13095}"/>
              </a:ext>
            </a:extLst>
          </p:cNvPr>
          <p:cNvSpPr txBox="1"/>
          <p:nvPr/>
        </p:nvSpPr>
        <p:spPr>
          <a:xfrm>
            <a:off x="371062" y="673011"/>
            <a:ext cx="655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Test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Scores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AE638-DDAE-4A4A-A5C2-9EB8AA766AD1}"/>
              </a:ext>
            </a:extLst>
          </p:cNvPr>
          <p:cNvSpPr txBox="1"/>
          <p:nvPr/>
        </p:nvSpPr>
        <p:spPr>
          <a:xfrm>
            <a:off x="5216127" y="352892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105196-70CA-4E06-A6F6-FF03D6B01167}"/>
              </a:ext>
            </a:extLst>
          </p:cNvPr>
          <p:cNvSpPr txBox="1"/>
          <p:nvPr/>
        </p:nvSpPr>
        <p:spPr>
          <a:xfrm>
            <a:off x="7458229" y="35156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FAC295-632C-4520-AE8E-784B1F8134CA}"/>
              </a:ext>
            </a:extLst>
          </p:cNvPr>
          <p:cNvSpPr txBox="1"/>
          <p:nvPr/>
        </p:nvSpPr>
        <p:spPr>
          <a:xfrm>
            <a:off x="5346318" y="62129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2FDC3A-2E60-4EF7-9DC5-66CDB9585701}"/>
              </a:ext>
            </a:extLst>
          </p:cNvPr>
          <p:cNvSpPr txBox="1"/>
          <p:nvPr/>
        </p:nvSpPr>
        <p:spPr>
          <a:xfrm>
            <a:off x="7437809" y="621626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40622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3000" y="1619928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2200" y="2170261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56267" y="1277028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049" y="27557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488" y="144863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981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Model:  </a:t>
            </a:r>
            <a:r>
              <a:rPr lang="en-US" dirty="0"/>
              <a:t>Y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B0 +  </a:t>
            </a:r>
            <a:r>
              <a:rPr lang="en-US" dirty="0">
                <a:solidFill>
                  <a:schemeClr val="tx2"/>
                </a:solidFill>
              </a:rPr>
              <a:t>B1</a:t>
            </a:r>
            <a:r>
              <a:rPr lang="en-US" dirty="0">
                <a:sym typeface="Symbol"/>
              </a:rPr>
              <a:t></a:t>
            </a:r>
            <a:r>
              <a:rPr lang="en-US" u="sng" dirty="0">
                <a:solidFill>
                  <a:schemeClr val="tx2"/>
                </a:solidFill>
              </a:rPr>
              <a:t>X1</a:t>
            </a:r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X2  +  B3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X3  +  e</a:t>
            </a:r>
          </a:p>
        </p:txBody>
      </p:sp>
      <p:sp>
        <p:nvSpPr>
          <p:cNvPr id="7" name="Oval 6"/>
          <p:cNvSpPr/>
          <p:nvPr/>
        </p:nvSpPr>
        <p:spPr>
          <a:xfrm>
            <a:off x="1490133" y="2170261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97382" y="23597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FD45-1988-4D15-B0A3-198F43CD508A}"/>
              </a:ext>
            </a:extLst>
          </p:cNvPr>
          <p:cNvSpPr txBox="1"/>
          <p:nvPr/>
        </p:nvSpPr>
        <p:spPr>
          <a:xfrm>
            <a:off x="826888" y="160087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05C6883-4F61-4D25-96ED-7D7B3F1C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4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Taxonomy of control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FB442-7857-4A53-AC8C-4386132C7A20}"/>
              </a:ext>
            </a:extLst>
          </p:cNvPr>
          <p:cNvSpPr txBox="1"/>
          <p:nvPr/>
        </p:nvSpPr>
        <p:spPr>
          <a:xfrm>
            <a:off x="4059088" y="2873158"/>
            <a:ext cx="126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policy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122AA-488B-4A4D-9908-2144F8FA889C}"/>
              </a:ext>
            </a:extLst>
          </p:cNvPr>
          <p:cNvSpPr txBox="1"/>
          <p:nvPr/>
        </p:nvSpPr>
        <p:spPr>
          <a:xfrm>
            <a:off x="6391184" y="3034515"/>
            <a:ext cx="87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832E93-D22B-487F-9C75-338880FD2ACA}"/>
              </a:ext>
            </a:extLst>
          </p:cNvPr>
          <p:cNvCxnSpPr>
            <a:cxnSpLocks/>
          </p:cNvCxnSpPr>
          <p:nvPr/>
        </p:nvCxnSpPr>
        <p:spPr>
          <a:xfrm flipV="1">
            <a:off x="5202088" y="2466174"/>
            <a:ext cx="228600" cy="4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3C734E-B008-4032-9629-E761F13E7B43}"/>
              </a:ext>
            </a:extLst>
          </p:cNvPr>
          <p:cNvCxnSpPr>
            <a:cxnSpLocks/>
          </p:cNvCxnSpPr>
          <p:nvPr/>
        </p:nvCxnSpPr>
        <p:spPr>
          <a:xfrm flipH="1" flipV="1">
            <a:off x="6400801" y="2350533"/>
            <a:ext cx="152399" cy="6839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B056AB-776B-4DD6-A243-A3E901273839}"/>
              </a:ext>
            </a:extLst>
          </p:cNvPr>
          <p:cNvCxnSpPr>
            <a:cxnSpLocks/>
          </p:cNvCxnSpPr>
          <p:nvPr/>
        </p:nvCxnSpPr>
        <p:spPr>
          <a:xfrm flipV="1">
            <a:off x="6934200" y="2350533"/>
            <a:ext cx="152400" cy="6773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DC88336-2142-4433-9C00-4D9B2C580C07}"/>
              </a:ext>
            </a:extLst>
          </p:cNvPr>
          <p:cNvSpPr/>
          <p:nvPr/>
        </p:nvSpPr>
        <p:spPr>
          <a:xfrm>
            <a:off x="875990" y="4786523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0972C3-E265-4428-929D-0AC25F04F11B}"/>
              </a:ext>
            </a:extLst>
          </p:cNvPr>
          <p:cNvSpPr/>
          <p:nvPr/>
        </p:nvSpPr>
        <p:spPr>
          <a:xfrm>
            <a:off x="825190" y="5336856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8AC2BB-9775-4139-97FD-12B2CC3830B7}"/>
              </a:ext>
            </a:extLst>
          </p:cNvPr>
          <p:cNvSpPr/>
          <p:nvPr/>
        </p:nvSpPr>
        <p:spPr>
          <a:xfrm>
            <a:off x="1189257" y="4443623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A9FDB8-429A-445C-85C7-940A7C5E1A33}"/>
              </a:ext>
            </a:extLst>
          </p:cNvPr>
          <p:cNvSpPr txBox="1"/>
          <p:nvPr/>
        </p:nvSpPr>
        <p:spPr>
          <a:xfrm>
            <a:off x="496039" y="59223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6E43D-71A6-436F-94C6-93A3AEC5A426}"/>
              </a:ext>
            </a:extLst>
          </p:cNvPr>
          <p:cNvSpPr txBox="1"/>
          <p:nvPr/>
        </p:nvSpPr>
        <p:spPr>
          <a:xfrm>
            <a:off x="1399478" y="46152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E46086-913C-4EB1-B551-8705D233572A}"/>
              </a:ext>
            </a:extLst>
          </p:cNvPr>
          <p:cNvSpPr txBox="1"/>
          <p:nvPr/>
        </p:nvSpPr>
        <p:spPr>
          <a:xfrm>
            <a:off x="559878" y="476746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08810-D9DD-4145-95F2-F18FD1A3E29C}"/>
              </a:ext>
            </a:extLst>
          </p:cNvPr>
          <p:cNvSpPr/>
          <p:nvPr/>
        </p:nvSpPr>
        <p:spPr>
          <a:xfrm>
            <a:off x="5142853" y="468617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624F39-71DE-4B4E-BEC1-FC440E6970FC}"/>
              </a:ext>
            </a:extLst>
          </p:cNvPr>
          <p:cNvSpPr/>
          <p:nvPr/>
        </p:nvSpPr>
        <p:spPr>
          <a:xfrm>
            <a:off x="5092053" y="523651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72638-8257-40B3-B71B-CD064148419C}"/>
              </a:ext>
            </a:extLst>
          </p:cNvPr>
          <p:cNvSpPr txBox="1"/>
          <p:nvPr/>
        </p:nvSpPr>
        <p:spPr>
          <a:xfrm>
            <a:off x="4762902" y="58219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ABCFE6-5154-4193-9102-82F58168A4CA}"/>
              </a:ext>
            </a:extLst>
          </p:cNvPr>
          <p:cNvSpPr/>
          <p:nvPr/>
        </p:nvSpPr>
        <p:spPr>
          <a:xfrm>
            <a:off x="5489986" y="5236512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3648AA-9E90-4222-93E9-4C9644CB9EE2}"/>
              </a:ext>
            </a:extLst>
          </p:cNvPr>
          <p:cNvSpPr txBox="1"/>
          <p:nvPr/>
        </p:nvSpPr>
        <p:spPr>
          <a:xfrm>
            <a:off x="5697235" y="54259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8B052A-7D57-4032-B04A-1B8AB6BA86A3}"/>
              </a:ext>
            </a:extLst>
          </p:cNvPr>
          <p:cNvSpPr txBox="1"/>
          <p:nvPr/>
        </p:nvSpPr>
        <p:spPr>
          <a:xfrm>
            <a:off x="4826741" y="466712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FAB86-1261-4F20-8D9B-5F2EFF9F0919}"/>
              </a:ext>
            </a:extLst>
          </p:cNvPr>
          <p:cNvSpPr txBox="1"/>
          <p:nvPr/>
        </p:nvSpPr>
        <p:spPr>
          <a:xfrm>
            <a:off x="307423" y="3974068"/>
            <a:ext cx="38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A: </a:t>
            </a:r>
            <a:r>
              <a:rPr lang="en-US" dirty="0"/>
              <a:t>Control is uncorrelated with X1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6C5F54-5E7C-4428-A8AC-6A1AB473F992}"/>
              </a:ext>
            </a:extLst>
          </p:cNvPr>
          <p:cNvSpPr txBox="1"/>
          <p:nvPr/>
        </p:nvSpPr>
        <p:spPr>
          <a:xfrm>
            <a:off x="4846573" y="3962400"/>
            <a:ext cx="357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B: </a:t>
            </a:r>
            <a:r>
              <a:rPr lang="en-US" dirty="0"/>
              <a:t>Control is correlated with 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F1C98-1731-4ECB-BDD0-3C1501812F39}"/>
              </a:ext>
            </a:extLst>
          </p:cNvPr>
          <p:cNvSpPr txBox="1"/>
          <p:nvPr/>
        </p:nvSpPr>
        <p:spPr>
          <a:xfrm>
            <a:off x="2130144" y="4920360"/>
            <a:ext cx="1892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Explains extra Y</a:t>
            </a:r>
          </a:p>
          <a:p>
            <a:pPr algn="ctr"/>
            <a:r>
              <a:rPr lang="en-US" sz="1400" dirty="0"/>
              <a:t>Smaller standard errors</a:t>
            </a:r>
          </a:p>
          <a:p>
            <a:pPr algn="ctr"/>
            <a:r>
              <a:rPr lang="en-US" sz="1400" dirty="0"/>
              <a:t>More precise estimates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6D1FF3-3EA6-4396-953D-1579589907EF}"/>
              </a:ext>
            </a:extLst>
          </p:cNvPr>
          <p:cNvSpPr txBox="1"/>
          <p:nvPr/>
        </p:nvSpPr>
        <p:spPr>
          <a:xfrm>
            <a:off x="6599119" y="5020213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Removes bias from B1</a:t>
            </a:r>
          </a:p>
          <a:p>
            <a:pPr algn="ctr"/>
            <a:r>
              <a:rPr lang="en-US" sz="1400" dirty="0"/>
              <a:t>More accurate estimates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F4805-1AD8-4F78-821E-A5C923184F10}"/>
              </a:ext>
            </a:extLst>
          </p:cNvPr>
          <p:cNvSpPr txBox="1"/>
          <p:nvPr/>
        </p:nvSpPr>
        <p:spPr>
          <a:xfrm>
            <a:off x="3936265" y="1162808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B1 = program impact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B34842-86E7-4BC8-B99C-18EAAA4DF74C}"/>
              </a:ext>
            </a:extLst>
          </p:cNvPr>
          <p:cNvCxnSpPr>
            <a:cxnSpLocks/>
          </p:cNvCxnSpPr>
          <p:nvPr/>
        </p:nvCxnSpPr>
        <p:spPr>
          <a:xfrm>
            <a:off x="4804155" y="1535221"/>
            <a:ext cx="287898" cy="42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well will each model perform?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DDDFAF-4584-4DF2-B831-80DCE4F0C9C7}"/>
              </a:ext>
            </a:extLst>
          </p:cNvPr>
          <p:cNvSpPr/>
          <p:nvPr/>
        </p:nvSpPr>
        <p:spPr>
          <a:xfrm>
            <a:off x="6045912" y="21336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392D34-0BDB-4412-A8EA-B2C05027B349}"/>
              </a:ext>
            </a:extLst>
          </p:cNvPr>
          <p:cNvSpPr/>
          <p:nvPr/>
        </p:nvSpPr>
        <p:spPr>
          <a:xfrm>
            <a:off x="6393045" y="2683933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BDB62-1054-4F7B-AA60-07CAE30B021D}"/>
              </a:ext>
            </a:extLst>
          </p:cNvPr>
          <p:cNvSpPr/>
          <p:nvPr/>
        </p:nvSpPr>
        <p:spPr>
          <a:xfrm>
            <a:off x="5995112" y="2683933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BBDB-96E7-4172-BA04-18DFE6C5163A}"/>
              </a:ext>
            </a:extLst>
          </p:cNvPr>
          <p:cNvSpPr txBox="1"/>
          <p:nvPr/>
        </p:nvSpPr>
        <p:spPr>
          <a:xfrm>
            <a:off x="6045912" y="3026833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8A5F6-1693-474B-BD9E-E0391837DA63}"/>
              </a:ext>
            </a:extLst>
          </p:cNvPr>
          <p:cNvSpPr txBox="1"/>
          <p:nvPr/>
        </p:nvSpPr>
        <p:spPr>
          <a:xfrm>
            <a:off x="6736657" y="3015621"/>
            <a:ext cx="36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C1FD1-4E6D-4457-A4DA-C57A139D9701}"/>
                  </a:ext>
                </a:extLst>
              </p:cNvPr>
              <p:cNvSpPr txBox="1"/>
              <p:nvPr/>
            </p:nvSpPr>
            <p:spPr>
              <a:xfrm>
                <a:off x="5334000" y="1416334"/>
                <a:ext cx="21611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C1FD1-4E6D-4457-A4DA-C57A139D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16334"/>
                <a:ext cx="2161104" cy="276999"/>
              </a:xfrm>
              <a:prstGeom prst="rect">
                <a:avLst/>
              </a:prstGeom>
              <a:blipFill>
                <a:blip r:embed="rId2"/>
                <a:stretch>
                  <a:fillRect l="-2254" r="-5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2C513BA-E3EC-45A7-8D07-8406586F317C}"/>
              </a:ext>
            </a:extLst>
          </p:cNvPr>
          <p:cNvSpPr/>
          <p:nvPr/>
        </p:nvSpPr>
        <p:spPr>
          <a:xfrm>
            <a:off x="2196168" y="50122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23E86-9E4D-4876-BF45-48261FB94BBA}"/>
              </a:ext>
            </a:extLst>
          </p:cNvPr>
          <p:cNvSpPr/>
          <p:nvPr/>
        </p:nvSpPr>
        <p:spPr>
          <a:xfrm>
            <a:off x="2145368" y="55626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765A1-B639-49B1-8D26-99541856FD69}"/>
              </a:ext>
            </a:extLst>
          </p:cNvPr>
          <p:cNvSpPr/>
          <p:nvPr/>
        </p:nvSpPr>
        <p:spPr>
          <a:xfrm>
            <a:off x="2509435" y="46693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7B540-6F42-4AC0-AA6A-03EBCEB89E08}"/>
              </a:ext>
            </a:extLst>
          </p:cNvPr>
          <p:cNvSpPr txBox="1"/>
          <p:nvPr/>
        </p:nvSpPr>
        <p:spPr>
          <a:xfrm>
            <a:off x="2196168" y="59055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6D462-BABC-4694-928D-DCACED1D7C2E}"/>
              </a:ext>
            </a:extLst>
          </p:cNvPr>
          <p:cNvSpPr txBox="1"/>
          <p:nvPr/>
        </p:nvSpPr>
        <p:spPr>
          <a:xfrm>
            <a:off x="2817756" y="47836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222C28-6F42-4725-B2B6-4F63851DB151}"/>
                  </a:ext>
                </a:extLst>
              </p:cNvPr>
              <p:cNvSpPr txBox="1"/>
              <p:nvPr/>
            </p:nvSpPr>
            <p:spPr>
              <a:xfrm>
                <a:off x="1610916" y="4241875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222C28-6F42-4725-B2B6-4F63851D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16" y="4241875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BDB3082-A9D9-4A6A-90A7-A13508C24682}"/>
              </a:ext>
            </a:extLst>
          </p:cNvPr>
          <p:cNvSpPr/>
          <p:nvPr/>
        </p:nvSpPr>
        <p:spPr>
          <a:xfrm>
            <a:off x="6096712" y="489460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5B4E55-2B21-47A2-B57C-D68946E54B98}"/>
              </a:ext>
            </a:extLst>
          </p:cNvPr>
          <p:cNvSpPr/>
          <p:nvPr/>
        </p:nvSpPr>
        <p:spPr>
          <a:xfrm>
            <a:off x="6045912" y="544494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30F3-D0CE-4DE2-8654-F026E447653D}"/>
              </a:ext>
            </a:extLst>
          </p:cNvPr>
          <p:cNvSpPr txBox="1"/>
          <p:nvPr/>
        </p:nvSpPr>
        <p:spPr>
          <a:xfrm>
            <a:off x="6096712" y="578784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F84E-F7BC-4662-BE25-AD1C9FCE9D7E}"/>
                  </a:ext>
                </a:extLst>
              </p:cNvPr>
              <p:cNvSpPr txBox="1"/>
              <p:nvPr/>
            </p:nvSpPr>
            <p:spPr>
              <a:xfrm>
                <a:off x="5749823" y="4267200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F84E-F7BC-4662-BE25-AD1C9FCE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23" y="4267200"/>
                <a:ext cx="1431802" cy="276999"/>
              </a:xfrm>
              <a:prstGeom prst="rect">
                <a:avLst/>
              </a:prstGeom>
              <a:blipFill>
                <a:blip r:embed="rId4"/>
                <a:stretch>
                  <a:fillRect l="-3830" r="-1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6715BA1-2839-44B8-92DA-07BB616E5824}"/>
              </a:ext>
            </a:extLst>
          </p:cNvPr>
          <p:cNvSpPr/>
          <p:nvPr/>
        </p:nvSpPr>
        <p:spPr>
          <a:xfrm>
            <a:off x="2426710" y="2382999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085F02-4232-4F12-AAE7-F00C6C52E619}"/>
              </a:ext>
            </a:extLst>
          </p:cNvPr>
          <p:cNvSpPr/>
          <p:nvPr/>
        </p:nvSpPr>
        <p:spPr>
          <a:xfrm>
            <a:off x="2773843" y="293333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24508A-17B3-4B8A-AC75-6EFA935266F8}"/>
              </a:ext>
            </a:extLst>
          </p:cNvPr>
          <p:cNvSpPr/>
          <p:nvPr/>
        </p:nvSpPr>
        <p:spPr>
          <a:xfrm>
            <a:off x="2375910" y="2933332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97519A-AB3F-492E-ABCC-11981BA41B08}"/>
              </a:ext>
            </a:extLst>
          </p:cNvPr>
          <p:cNvSpPr/>
          <p:nvPr/>
        </p:nvSpPr>
        <p:spPr>
          <a:xfrm>
            <a:off x="2739977" y="2040099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7224A-0B30-45D5-B8EE-121A1C760FFE}"/>
              </a:ext>
            </a:extLst>
          </p:cNvPr>
          <p:cNvSpPr txBox="1"/>
          <p:nvPr/>
        </p:nvSpPr>
        <p:spPr>
          <a:xfrm>
            <a:off x="2426710" y="327623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4C5ED-191B-41AA-8108-ABC68E954068}"/>
              </a:ext>
            </a:extLst>
          </p:cNvPr>
          <p:cNvSpPr txBox="1"/>
          <p:nvPr/>
        </p:nvSpPr>
        <p:spPr>
          <a:xfrm>
            <a:off x="3117455" y="326502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73C1E-447B-4F87-8CA5-54042F1FD11F}"/>
              </a:ext>
            </a:extLst>
          </p:cNvPr>
          <p:cNvSpPr txBox="1"/>
          <p:nvPr/>
        </p:nvSpPr>
        <p:spPr>
          <a:xfrm>
            <a:off x="3048298" y="21543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18E8B-58AB-43AE-8212-70E1CFFB39FB}"/>
                  </a:ext>
                </a:extLst>
              </p:cNvPr>
              <p:cNvSpPr txBox="1"/>
              <p:nvPr/>
            </p:nvSpPr>
            <p:spPr>
              <a:xfrm>
                <a:off x="1329904" y="1402065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18E8B-58AB-43AE-8212-70E1CFFB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04" y="1402065"/>
                <a:ext cx="2931636" cy="276999"/>
              </a:xfrm>
              <a:prstGeom prst="rect">
                <a:avLst/>
              </a:prstGeom>
              <a:blipFill>
                <a:blip r:embed="rId5"/>
                <a:stretch>
                  <a:fillRect l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5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0D3560-973F-40D3-A61F-70110E8A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3390530"/>
            <a:ext cx="335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controls impact our model?</a:t>
            </a:r>
          </a:p>
        </p:txBody>
      </p:sp>
    </p:spTree>
    <p:extLst>
      <p:ext uri="{BB962C8B-B14F-4D97-AF65-F5344CB8AC3E}">
        <p14:creationId xmlns:p14="http://schemas.microsoft.com/office/powerpoint/2010/main" val="38779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Oval 12"/>
          <p:cNvSpPr/>
          <p:nvPr/>
        </p:nvSpPr>
        <p:spPr>
          <a:xfrm>
            <a:off x="6282267" y="39454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44958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1467" y="44958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2267" y="48387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3012" y="48274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7BC4FD-FCD8-4DBD-94E7-E891EFC7BF4D}"/>
                  </a:ext>
                </a:extLst>
              </p:cNvPr>
              <p:cNvSpPr txBox="1"/>
              <p:nvPr/>
            </p:nvSpPr>
            <p:spPr>
              <a:xfrm>
                <a:off x="5531915" y="3152001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7BC4FD-FCD8-4DBD-94E7-E891EFC7B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15" y="3152001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B19D11-FAFF-4BAF-BB36-7E02B49A8B84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7E5C04-19A0-4D08-BC9B-4B6DAD46CC62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80B37-B478-4B62-8082-7EBCD5AA4F4E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FDCCD-1BBA-4081-8B21-CE565F215A04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FD537-0F68-4BC6-B780-C8F672F07204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competing hypotheses X2 helps isolate the independent contributions that X1, but the lack of the uncorrelated control variable X3 results in large standard errors. </a:t>
            </a:r>
          </a:p>
        </p:txBody>
      </p:sp>
    </p:spTree>
    <p:extLst>
      <p:ext uri="{BB962C8B-B14F-4D97-AF65-F5344CB8AC3E}">
        <p14:creationId xmlns:p14="http://schemas.microsoft.com/office/powerpoint/2010/main" val="219879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3" name="Oval 12"/>
          <p:cNvSpPr/>
          <p:nvPr/>
        </p:nvSpPr>
        <p:spPr>
          <a:xfrm>
            <a:off x="6206067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5267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9334" y="36787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6067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7655" y="37930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B39BDC-AEF3-499B-BC0B-9F59472E9483}"/>
                  </a:ext>
                </a:extLst>
              </p:cNvPr>
              <p:cNvSpPr txBox="1"/>
              <p:nvPr/>
            </p:nvSpPr>
            <p:spPr>
              <a:xfrm>
                <a:off x="5620815" y="3018916"/>
                <a:ext cx="2161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B39BDC-AEF3-499B-BC0B-9F59472E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15" y="3018916"/>
                <a:ext cx="2161104" cy="276999"/>
              </a:xfrm>
              <a:prstGeom prst="rect">
                <a:avLst/>
              </a:prstGeom>
              <a:blipFill>
                <a:blip r:embed="rId3"/>
                <a:stretch>
                  <a:fillRect l="-2254" r="-84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94D929-A506-443D-B886-1ACA2EC7A4E7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7EE9D-0E95-468B-8094-14AAC0ACB294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2D452-F50A-445D-AFE4-E23655EBCFDC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4653F-C622-402F-A573-AD31A46917EB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5B4E8-2936-4536-9F3C-DB14C47D66A4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a complicated case because the uncorrelated control results in small standard error, which can give false confidence when the absence of X2 results in omitted variable bias. </a:t>
            </a:r>
          </a:p>
        </p:txBody>
      </p:sp>
    </p:spTree>
    <p:extLst>
      <p:ext uri="{BB962C8B-B14F-4D97-AF65-F5344CB8AC3E}">
        <p14:creationId xmlns:p14="http://schemas.microsoft.com/office/powerpoint/2010/main" val="358454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sp>
        <p:nvSpPr>
          <p:cNvPr id="13" name="Oval 12"/>
          <p:cNvSpPr/>
          <p:nvPr/>
        </p:nvSpPr>
        <p:spPr>
          <a:xfrm>
            <a:off x="6206067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5267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6067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D9382-6758-4DA8-B692-2399C2ADA957}"/>
                  </a:ext>
                </a:extLst>
              </p:cNvPr>
              <p:cNvSpPr txBox="1"/>
              <p:nvPr/>
            </p:nvSpPr>
            <p:spPr>
              <a:xfrm>
                <a:off x="5859178" y="3350977"/>
                <a:ext cx="143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2D9382-6758-4DA8-B692-2399C2A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78" y="3350977"/>
                <a:ext cx="1431802" cy="276999"/>
              </a:xfrm>
              <a:prstGeom prst="rect">
                <a:avLst/>
              </a:prstGeom>
              <a:blipFill>
                <a:blip r:embed="rId3"/>
                <a:stretch>
                  <a:fillRect l="-3830" r="-1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52C9308-4A61-478A-ADC9-073DF21A2E6D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54213-BE27-42AD-A9EC-CE2C14829285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93890-1319-4A28-8AF1-AB9A9A1F63DD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B152C-AF10-467F-B925-9F49F1B32709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16565-F933-4F44-A42E-46C30126406A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absence of an important competing hypotheses (omitted variable X2) results in biased slopes, and the lack of beneficial controls leads to large standard errors. </a:t>
            </a:r>
          </a:p>
        </p:txBody>
      </p:sp>
    </p:spTree>
    <p:extLst>
      <p:ext uri="{BB962C8B-B14F-4D97-AF65-F5344CB8AC3E}">
        <p14:creationId xmlns:p14="http://schemas.microsoft.com/office/powerpoint/2010/main" val="20955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estinstenv.org/wp-content/postimage/accuracy_prec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114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13" name="Oval 12"/>
          <p:cNvSpPr/>
          <p:nvPr/>
        </p:nvSpPr>
        <p:spPr>
          <a:xfrm>
            <a:off x="6285451" y="40216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32584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4651" y="45720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98718" y="36787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5451" y="4914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6196" y="49036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7039" y="37930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4AD99F-6755-45D8-A63E-E338A4FA526C}"/>
                  </a:ext>
                </a:extLst>
              </p:cNvPr>
              <p:cNvSpPr txBox="1"/>
              <p:nvPr/>
            </p:nvSpPr>
            <p:spPr>
              <a:xfrm>
                <a:off x="5188645" y="3040733"/>
                <a:ext cx="2931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4AD99F-6755-45D8-A63E-E338A4FA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645" y="3040733"/>
                <a:ext cx="2931636" cy="276999"/>
              </a:xfrm>
              <a:prstGeom prst="rect">
                <a:avLst/>
              </a:prstGeom>
              <a:blipFill>
                <a:blip r:embed="rId3"/>
                <a:stretch>
                  <a:fillRect l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45C4056-60C1-49B2-9A13-0BEB82B3017F}"/>
              </a:ext>
            </a:extLst>
          </p:cNvPr>
          <p:cNvSpPr txBox="1"/>
          <p:nvPr/>
        </p:nvSpPr>
        <p:spPr>
          <a:xfrm>
            <a:off x="381000" y="29211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C7D1D3-EA56-4E75-BE35-8B5B8391DE3F}"/>
              </a:ext>
            </a:extLst>
          </p:cNvPr>
          <p:cNvSpPr txBox="1"/>
          <p:nvPr/>
        </p:nvSpPr>
        <p:spPr>
          <a:xfrm>
            <a:off x="2380695" y="29296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5AC18-E89A-4E34-B82E-F11993678E4D}"/>
              </a:ext>
            </a:extLst>
          </p:cNvPr>
          <p:cNvSpPr txBox="1"/>
          <p:nvPr/>
        </p:nvSpPr>
        <p:spPr>
          <a:xfrm>
            <a:off x="381000" y="4563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0009-EE29-4F6E-92A7-282EEC462069}"/>
              </a:ext>
            </a:extLst>
          </p:cNvPr>
          <p:cNvSpPr txBox="1"/>
          <p:nvPr/>
        </p:nvSpPr>
        <p:spPr>
          <a:xfrm>
            <a:off x="2333300" y="453176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58FE9-FBC2-4404-B60D-C48CB2CD1ECB}"/>
              </a:ext>
            </a:extLst>
          </p:cNvPr>
          <p:cNvSpPr txBox="1"/>
          <p:nvPr/>
        </p:nvSpPr>
        <p:spPr>
          <a:xfrm>
            <a:off x="4953000" y="5618835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competing hypotheses X2 helps isolate the independent contributions that X1 makes to the outcome, and the unrelated variable X3 reduces standard errors. </a:t>
            </a:r>
          </a:p>
        </p:txBody>
      </p:sp>
    </p:spTree>
    <p:extLst>
      <p:ext uri="{BB962C8B-B14F-4D97-AF65-F5344CB8AC3E}">
        <p14:creationId xmlns:p14="http://schemas.microsoft.com/office/powerpoint/2010/main" val="9770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14400" y="808567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61533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1358900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27667" y="465667"/>
            <a:ext cx="762000" cy="685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7018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5145" y="169058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5988" y="57996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9895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  Y = B0 +  B1</a:t>
            </a:r>
            <a:r>
              <a:rPr lang="en-US" dirty="0">
                <a:sym typeface="Symbol"/>
              </a:rPr>
              <a:t></a:t>
            </a:r>
            <a:r>
              <a:rPr lang="en-US" u="sng" dirty="0"/>
              <a:t>X1</a:t>
            </a:r>
            <a:r>
              <a:rPr lang="en-US" dirty="0"/>
              <a:t>  +  B2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X2  +  B3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X3  +  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2743200"/>
            <a:ext cx="4114800" cy="3505200"/>
            <a:chOff x="228600" y="2743200"/>
            <a:chExt cx="4114800" cy="3505200"/>
          </a:xfrm>
        </p:grpSpPr>
        <p:pic>
          <p:nvPicPr>
            <p:cNvPr id="15" name="Picture 2" descr="http://westinstenv.org/wp-content/postimage/accuracy_precisi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4114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81000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25484" y="29548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009" y="45609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83452" y="458772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63837" y="1905000"/>
            <a:ext cx="3387657" cy="4724400"/>
            <a:chOff x="5063837" y="1905000"/>
            <a:chExt cx="3387657" cy="4724400"/>
          </a:xfrm>
        </p:grpSpPr>
        <p:sp>
          <p:nvSpPr>
            <p:cNvPr id="13" name="Oval 12"/>
            <p:cNvSpPr/>
            <p:nvPr/>
          </p:nvSpPr>
          <p:spPr>
            <a:xfrm>
              <a:off x="5139267" y="4894502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88467" y="5444835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52534" y="4551602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9267" y="5787735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30012" y="577652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60855" y="4665902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32377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97233" y="6629400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7460894" y="488329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410094" y="543362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60894" y="577652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317067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518400" y="3941233"/>
              <a:ext cx="72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366000" y="22479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5200" y="27982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79267" y="1905000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6000" y="314113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7588" y="2019300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X3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5114637" y="2095500"/>
              <a:ext cx="990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61770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063837" y="2645833"/>
              <a:ext cx="7620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14637" y="298873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05382" y="2977521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X2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1F099A72-D1BD-443F-ADF3-BC065675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-19381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Exam question: match the cases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77F2-BA06-4614-A134-2E2BFCD5632E}"/>
              </a:ext>
            </a:extLst>
          </p:cNvPr>
          <p:cNvSpPr txBox="1"/>
          <p:nvPr/>
        </p:nvSpPr>
        <p:spPr>
          <a:xfrm>
            <a:off x="5494045" y="62167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8D3B5-0720-4189-9614-72A883D7D694}"/>
              </a:ext>
            </a:extLst>
          </p:cNvPr>
          <p:cNvSpPr txBox="1"/>
          <p:nvPr/>
        </p:nvSpPr>
        <p:spPr>
          <a:xfrm>
            <a:off x="5461412" y="34795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46D84B-FFFA-4757-8E70-D14E8C53869B}"/>
              </a:ext>
            </a:extLst>
          </p:cNvPr>
          <p:cNvSpPr txBox="1"/>
          <p:nvPr/>
        </p:nvSpPr>
        <p:spPr>
          <a:xfrm>
            <a:off x="7608022" y="347956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519877-9970-444E-A72E-FD2D3064C232}"/>
              </a:ext>
            </a:extLst>
          </p:cNvPr>
          <p:cNvSpPr txBox="1"/>
          <p:nvPr/>
        </p:nvSpPr>
        <p:spPr>
          <a:xfrm>
            <a:off x="7674389" y="620809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7706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658</Words>
  <Application>Microsoft Office PowerPoint</Application>
  <PresentationFormat>On-screen Show 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Office Theme</vt:lpstr>
      <vt:lpstr>How do we evaluate the  quality of a regression model?</vt:lpstr>
      <vt:lpstr>Taxonomy of control variables</vt:lpstr>
      <vt:lpstr>How well will each model perform?</vt:lpstr>
      <vt:lpstr>How do controls impact our model?</vt:lpstr>
      <vt:lpstr>PowerPoint Presentation</vt:lpstr>
      <vt:lpstr>PowerPoint Presentation</vt:lpstr>
      <vt:lpstr>PowerPoint Presentation</vt:lpstr>
      <vt:lpstr>PowerPoint Presentation</vt:lpstr>
      <vt:lpstr>Exam question: match the cases</vt:lpstr>
      <vt:lpstr>Taxonomy of control variables</vt:lpstr>
      <vt:lpstr>Match the cases on the right to the descriptions of model fit on the left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Jesse Lecy</cp:lastModifiedBy>
  <cp:revision>18</cp:revision>
  <dcterms:created xsi:type="dcterms:W3CDTF">2012-09-27T19:55:43Z</dcterms:created>
  <dcterms:modified xsi:type="dcterms:W3CDTF">2019-10-05T09:24:08Z</dcterms:modified>
</cp:coreProperties>
</file>