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384" r:id="rId3"/>
    <p:sldId id="385" r:id="rId4"/>
    <p:sldId id="372" r:id="rId5"/>
    <p:sldId id="380" r:id="rId6"/>
    <p:sldId id="382" r:id="rId7"/>
    <p:sldId id="381" r:id="rId8"/>
    <p:sldId id="373" r:id="rId9"/>
    <p:sldId id="325" r:id="rId10"/>
    <p:sldId id="326" r:id="rId11"/>
    <p:sldId id="357" r:id="rId12"/>
    <p:sldId id="358" r:id="rId13"/>
    <p:sldId id="361" r:id="rId14"/>
    <p:sldId id="362" r:id="rId15"/>
    <p:sldId id="367" r:id="rId16"/>
    <p:sldId id="368" r:id="rId17"/>
    <p:sldId id="369" r:id="rId18"/>
    <p:sldId id="370" r:id="rId19"/>
    <p:sldId id="363" r:id="rId20"/>
    <p:sldId id="339" r:id="rId21"/>
    <p:sldId id="364" r:id="rId22"/>
    <p:sldId id="386" r:id="rId23"/>
    <p:sldId id="322" r:id="rId24"/>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26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9"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8.wmf"/><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8/25/2019</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8/25/2019</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CEDEAD-CCBF-4162-8267-E117557F738D}" type="slidenum">
              <a:rPr lang="en-US" smtClean="0"/>
              <a:t>8</a:t>
            </a:fld>
            <a:endParaRPr lang="en-US"/>
          </a:p>
        </p:txBody>
      </p:sp>
    </p:spTree>
    <p:extLst>
      <p:ext uri="{BB962C8B-B14F-4D97-AF65-F5344CB8AC3E}">
        <p14:creationId xmlns:p14="http://schemas.microsoft.com/office/powerpoint/2010/main" val="365287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CEDEAD-CCBF-4162-8267-E117557F738D}" type="slidenum">
              <a:rPr lang="en-US" smtClean="0"/>
              <a:t>14</a:t>
            </a:fld>
            <a:endParaRPr lang="en-US"/>
          </a:p>
        </p:txBody>
      </p:sp>
    </p:spTree>
    <p:extLst>
      <p:ext uri="{BB962C8B-B14F-4D97-AF65-F5344CB8AC3E}">
        <p14:creationId xmlns:p14="http://schemas.microsoft.com/office/powerpoint/2010/main" val="340182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1DC7AA-93CC-484C-B4FB-06BD0EFA9B2A}"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59FDE-7E15-46A1-8BCB-E0EC6B74DC2C}"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a:extLst>
              <a:ext uri="{FF2B5EF4-FFF2-40B4-BE49-F238E27FC236}">
                <a16:creationId xmlns:a16="http://schemas.microsoft.com/office/drawing/2014/main" id="{77F09BCB-414F-42FA-AE28-0DEB2B6C9BFF}"/>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C59B9-80F8-45E9-9506-5E6730BF1652}"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FBD73-FB32-4737-8235-DF678BF8518E}"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8" name="TextBox 7">
            <a:extLst>
              <a:ext uri="{FF2B5EF4-FFF2-40B4-BE49-F238E27FC236}">
                <a16:creationId xmlns:a16="http://schemas.microsoft.com/office/drawing/2014/main" id="{4B267DD4-2708-47A4-8840-B790C701CFFE}"/>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5715E-BC9A-4756-B545-E45DBAFE16FF}"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F38DC1-2BA7-4067-85D6-C0883B84C355}"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a:extLst>
              <a:ext uri="{FF2B5EF4-FFF2-40B4-BE49-F238E27FC236}">
                <a16:creationId xmlns:a16="http://schemas.microsoft.com/office/drawing/2014/main" id="{F443F2A5-9C35-4EF9-BA79-3E7E0874B6A2}"/>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6C718B-0013-4619-AB37-3FFEFFA5BFC1}" type="datetime1">
              <a:rPr lang="en-US" smtClean="0"/>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1" name="TextBox 10">
            <a:extLst>
              <a:ext uri="{FF2B5EF4-FFF2-40B4-BE49-F238E27FC236}">
                <a16:creationId xmlns:a16="http://schemas.microsoft.com/office/drawing/2014/main" id="{CBEE7C6D-3EC6-45CC-9591-BCD9417090BE}"/>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2FAE53-FCE5-47AE-B418-32203C9C51E9}" type="datetime1">
              <a:rPr lang="en-US" smtClean="0"/>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FF17E-499A-4B0D-9D8C-426F40C2A30B}" type="datetime1">
              <a:rPr lang="en-US" smtClean="0"/>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5" name="TextBox 4"/>
          <p:cNvSpPr txBox="1"/>
          <p:nvPr userDrawn="1"/>
        </p:nvSpPr>
        <p:spPr>
          <a:xfrm>
            <a:off x="2057400" y="125317"/>
            <a:ext cx="4592604"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E7E6C-1162-4F38-B9DD-9B2CA20DBB70}"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805CC-93BA-4592-9310-E8552C4DF451}"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a:extLst>
              <a:ext uri="{FF2B5EF4-FFF2-40B4-BE49-F238E27FC236}">
                <a16:creationId xmlns:a16="http://schemas.microsoft.com/office/drawing/2014/main" id="{980DE131-4D3A-4A48-B67D-2CDDAC79C936}"/>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16D2E810-919D-4ED6-98B2-E261E4959D00}" type="datetime1">
              <a:rPr lang="en-US" smtClean="0"/>
              <a:t>8/25/2019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8.wmf"/><Relationship Id="rId5" Type="http://schemas.openxmlformats.org/officeDocument/2006/relationships/oleObject" Target="../embeddings/oleObject19.bin"/><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9.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6.emf"/><Relationship Id="rId7" Type="http://schemas.openxmlformats.org/officeDocument/2006/relationships/image" Target="../media/image19.wmf"/><Relationship Id="rId12"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6.bin"/><Relationship Id="rId11" Type="http://schemas.openxmlformats.org/officeDocument/2006/relationships/image" Target="../media/image14.png"/><Relationship Id="rId5" Type="http://schemas.openxmlformats.org/officeDocument/2006/relationships/image" Target="../media/image18.wmf"/><Relationship Id="rId10" Type="http://schemas.openxmlformats.org/officeDocument/2006/relationships/image" Target="../media/image13.png"/><Relationship Id="rId4" Type="http://schemas.openxmlformats.org/officeDocument/2006/relationships/oleObject" Target="../embeddings/oleObject25.bin"/><Relationship Id="rId9" Type="http://schemas.openxmlformats.org/officeDocument/2006/relationships/image" Target="../media/image20.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2.wmf"/><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18.wmf"/><Relationship Id="rId4"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8.bin"/><Relationship Id="rId18" Type="http://schemas.openxmlformats.org/officeDocument/2006/relationships/image" Target="../media/image32.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29.wmf"/><Relationship Id="rId17"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16.vml"/><Relationship Id="rId6" Type="http://schemas.openxmlformats.org/officeDocument/2006/relationships/image" Target="../media/image26.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28.wmf"/><Relationship Id="rId19" Type="http://schemas.openxmlformats.org/officeDocument/2006/relationships/oleObject" Target="../embeddings/oleObject41.bin"/><Relationship Id="rId4" Type="http://schemas.openxmlformats.org/officeDocument/2006/relationships/image" Target="../media/image25.wmf"/><Relationship Id="rId9" Type="http://schemas.openxmlformats.org/officeDocument/2006/relationships/oleObject" Target="../embeddings/oleObject36.bin"/><Relationship Id="rId14" Type="http://schemas.openxmlformats.org/officeDocument/2006/relationships/image" Target="../media/image3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emf"/><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8.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30" y="2590800"/>
            <a:ext cx="6606540" cy="2156037"/>
          </a:xfrm>
        </p:spPr>
        <p:txBody>
          <a:bodyPr>
            <a:normAutofit fontScale="90000"/>
          </a:bodyPr>
          <a:lstStyle/>
          <a:p>
            <a:r>
              <a:rPr lang="en-US" dirty="0">
                <a:solidFill>
                  <a:schemeClr val="tx1">
                    <a:lumMod val="50000"/>
                    <a:lumOff val="50000"/>
                  </a:schemeClr>
                </a:solidFill>
                <a:cs typeface="Arial" panose="020B0604020202020204" pitchFamily="34" charset="0"/>
              </a:rPr>
              <a:t>Partitioning</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cs typeface="Arial" panose="020B0604020202020204" pitchFamily="34" charset="0"/>
              </a:rPr>
              <a:t>The Variance </a:t>
            </a:r>
            <a:br>
              <a:rPr lang="en-US" dirty="0">
                <a:cs typeface="Arial" panose="020B0604020202020204" pitchFamily="34" charset="0"/>
              </a:rPr>
            </a:br>
            <a:r>
              <a:rPr lang="en-US" dirty="0">
                <a:cs typeface="Arial" panose="020B0604020202020204" pitchFamily="34" charset="0"/>
              </a:rPr>
              <a:t>of</a:t>
            </a:r>
            <a:r>
              <a:rPr lang="en-US" dirty="0">
                <a:solidFill>
                  <a:schemeClr val="tx1">
                    <a:lumMod val="50000"/>
                    <a:lumOff val="50000"/>
                  </a:schemeClr>
                </a:solidFill>
                <a:cs typeface="Arial" panose="020B0604020202020204" pitchFamily="34" charset="0"/>
              </a:rPr>
              <a:t> </a:t>
            </a:r>
            <a:r>
              <a:rPr lang="en-US" sz="5300" dirty="0">
                <a:solidFill>
                  <a:schemeClr val="tx1">
                    <a:lumMod val="50000"/>
                    <a:lumOff val="50000"/>
                  </a:schemeClr>
                </a:solidFill>
                <a:cs typeface="Arial" panose="020B0604020202020204" pitchFamily="34" charset="0"/>
              </a:rPr>
              <a:t>Y</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sp>
        <p:nvSpPr>
          <p:cNvPr id="4" name="Rectangle 3"/>
          <p:cNvSpPr/>
          <p:nvPr/>
        </p:nvSpPr>
        <p:spPr>
          <a:xfrm>
            <a:off x="2720340" y="4187190"/>
            <a:ext cx="388620" cy="304419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TextBox 4"/>
          <p:cNvSpPr txBox="1"/>
          <p:nvPr/>
        </p:nvSpPr>
        <p:spPr>
          <a:xfrm>
            <a:off x="1905000" y="3552816"/>
            <a:ext cx="1842684" cy="369332"/>
          </a:xfrm>
          <a:prstGeom prst="rect">
            <a:avLst/>
          </a:prstGeom>
          <a:noFill/>
        </p:spPr>
        <p:txBody>
          <a:bodyPr wrap="none" rtlCol="0">
            <a:spAutoFit/>
          </a:bodyPr>
          <a:lstStyle/>
          <a:p>
            <a:r>
              <a:rPr lang="en-US" dirty="0"/>
              <a:t>Final Exam Scores</a:t>
            </a:r>
          </a:p>
        </p:txBody>
      </p:sp>
      <p:sp>
        <p:nvSpPr>
          <p:cNvPr id="6" name="Rectangle 5"/>
          <p:cNvSpPr/>
          <p:nvPr/>
        </p:nvSpPr>
        <p:spPr>
          <a:xfrm>
            <a:off x="2720340" y="5676900"/>
            <a:ext cx="388620" cy="15544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pic>
        <p:nvPicPr>
          <p:cNvPr id="7" name="Picture 2"/>
          <p:cNvPicPr>
            <a:picLocks noChangeAspect="1" noChangeArrowheads="1"/>
          </p:cNvPicPr>
          <p:nvPr/>
        </p:nvPicPr>
        <p:blipFill>
          <a:blip r:embed="rId2" cstate="print"/>
          <a:srcRect/>
          <a:stretch>
            <a:fillRect/>
          </a:stretch>
        </p:blipFill>
        <p:spPr bwMode="auto">
          <a:xfrm>
            <a:off x="4080510" y="4575811"/>
            <a:ext cx="2655570" cy="2007869"/>
          </a:xfrm>
          <a:prstGeom prst="rect">
            <a:avLst/>
          </a:prstGeom>
          <a:noFill/>
          <a:ln w="9525">
            <a:noFill/>
            <a:miter lim="800000"/>
            <a:headEnd/>
            <a:tailEnd/>
          </a:ln>
          <a:effectLst/>
        </p:spPr>
      </p:pic>
      <p:sp>
        <p:nvSpPr>
          <p:cNvPr id="3" name="TextBox 2"/>
          <p:cNvSpPr txBox="1"/>
          <p:nvPr/>
        </p:nvSpPr>
        <p:spPr>
          <a:xfrm>
            <a:off x="4507818" y="6544502"/>
            <a:ext cx="2137701" cy="369332"/>
          </a:xfrm>
          <a:prstGeom prst="rect">
            <a:avLst/>
          </a:prstGeom>
          <a:noFill/>
        </p:spPr>
        <p:txBody>
          <a:bodyPr wrap="none" rtlCol="0">
            <a:spAutoFit/>
          </a:bodyPr>
          <a:lstStyle/>
          <a:p>
            <a:r>
              <a:rPr lang="en-US" dirty="0">
                <a:solidFill>
                  <a:schemeClr val="accent6">
                    <a:lumMod val="75000"/>
                  </a:schemeClr>
                </a:solidFill>
              </a:rPr>
              <a:t>Hours of Preparation</a:t>
            </a:r>
          </a:p>
        </p:txBody>
      </p:sp>
      <p:sp>
        <p:nvSpPr>
          <p:cNvPr id="8" name="TextBox 7"/>
          <p:cNvSpPr txBox="1"/>
          <p:nvPr/>
        </p:nvSpPr>
        <p:spPr>
          <a:xfrm rot="16200000">
            <a:off x="3393360" y="5323817"/>
            <a:ext cx="1098699" cy="327782"/>
          </a:xfrm>
          <a:prstGeom prst="rect">
            <a:avLst/>
          </a:prstGeom>
          <a:noFill/>
        </p:spPr>
        <p:txBody>
          <a:bodyPr wrap="none" rtlCol="0">
            <a:spAutoFit/>
          </a:bodyPr>
          <a:lstStyle/>
          <a:p>
            <a:r>
              <a:rPr lang="en-US" sz="1530" dirty="0"/>
              <a:t>Exam Score</a:t>
            </a:r>
          </a:p>
        </p:txBody>
      </p:sp>
      <p:cxnSp>
        <p:nvCxnSpPr>
          <p:cNvPr id="11" name="Straight Arrow Connector 10"/>
          <p:cNvCxnSpPr>
            <a:stCxn id="3" idx="1"/>
          </p:cNvCxnSpPr>
          <p:nvPr/>
        </p:nvCxnSpPr>
        <p:spPr>
          <a:xfrm flipH="1" flipV="1">
            <a:off x="3147648" y="6425513"/>
            <a:ext cx="1360170" cy="303655"/>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051" y="4446954"/>
            <a:ext cx="2228239" cy="646331"/>
          </a:xfrm>
          <a:prstGeom prst="rect">
            <a:avLst/>
          </a:prstGeom>
          <a:noFill/>
        </p:spPr>
        <p:txBody>
          <a:bodyPr wrap="none" rtlCol="0">
            <a:spAutoFit/>
          </a:bodyPr>
          <a:lstStyle/>
          <a:p>
            <a:pPr algn="ctr"/>
            <a:r>
              <a:rPr lang="en-US" dirty="0">
                <a:solidFill>
                  <a:schemeClr val="tx2"/>
                </a:solidFill>
              </a:rPr>
              <a:t>Residual </a:t>
            </a:r>
            <a:br>
              <a:rPr lang="en-US" dirty="0">
                <a:solidFill>
                  <a:schemeClr val="tx2"/>
                </a:solidFill>
              </a:rPr>
            </a:br>
            <a:r>
              <a:rPr lang="en-US" dirty="0">
                <a:solidFill>
                  <a:schemeClr val="tx2"/>
                </a:solidFill>
              </a:rPr>
              <a:t>(unexplained portion)</a:t>
            </a:r>
          </a:p>
        </p:txBody>
      </p:sp>
      <p:cxnSp>
        <p:nvCxnSpPr>
          <p:cNvPr id="15" name="Straight Arrow Connector 14"/>
          <p:cNvCxnSpPr/>
          <p:nvPr/>
        </p:nvCxnSpPr>
        <p:spPr>
          <a:xfrm>
            <a:off x="1575732" y="4640580"/>
            <a:ext cx="950298" cy="129540"/>
          </a:xfrm>
          <a:prstGeom prst="straightConnector1">
            <a:avLst/>
          </a:prstGeom>
          <a:ln w="127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8A2A4A19-B384-42F8-8C0D-94C30AAB39F2}" type="slidenum">
              <a:rPr lang="en-US" smtClean="0"/>
              <a:t>10</a:t>
            </a:fld>
            <a:endParaRPr lang="en-US" dirty="0"/>
          </a:p>
        </p:txBody>
      </p:sp>
      <p:sp>
        <p:nvSpPr>
          <p:cNvPr id="14" name="TextBox 13"/>
          <p:cNvSpPr txBox="1"/>
          <p:nvPr/>
        </p:nvSpPr>
        <p:spPr>
          <a:xfrm>
            <a:off x="2494141" y="8259425"/>
            <a:ext cx="2802405" cy="923330"/>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The typical case is where the model explains some but not all of the variance.</a:t>
            </a:r>
          </a:p>
        </p:txBody>
      </p:sp>
    </p:spTree>
    <p:extLst>
      <p:ext uri="{BB962C8B-B14F-4D97-AF65-F5344CB8AC3E}">
        <p14:creationId xmlns:p14="http://schemas.microsoft.com/office/powerpoint/2010/main" val="88731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267200" y="6705600"/>
            <a:ext cx="2667000" cy="2514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V="1">
            <a:off x="3184526" y="4948644"/>
            <a:ext cx="2543920" cy="2995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717926" y="4440715"/>
            <a:ext cx="106680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175126" y="3733800"/>
            <a:ext cx="152400" cy="152400"/>
          </a:xfrm>
          <a:prstGeom prst="ellipse">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3494406" y="3892137"/>
            <a:ext cx="2103437" cy="1491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flipH="1">
            <a:off x="4000692" y="4458645"/>
            <a:ext cx="152400" cy="45720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4434020" y="3917413"/>
            <a:ext cx="152400" cy="45720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extLst/>
          </p:nvPr>
        </p:nvGraphicFramePr>
        <p:xfrm>
          <a:off x="5745163" y="4753555"/>
          <a:ext cx="274637" cy="343296"/>
        </p:xfrm>
        <a:graphic>
          <a:graphicData uri="http://schemas.openxmlformats.org/presentationml/2006/ole">
            <mc:AlternateContent xmlns:mc="http://schemas.openxmlformats.org/markup-compatibility/2006">
              <mc:Choice xmlns:v="urn:schemas-microsoft-com:vml" Requires="v">
                <p:oleObj spid="_x0000_s74784" name="Equation" r:id="rId3" imgW="152280" imgH="190440" progId="Equation.3">
                  <p:embed/>
                </p:oleObj>
              </mc:Choice>
              <mc:Fallback>
                <p:oleObj name="Equation" r:id="rId3" imgW="152280" imgH="190440" progId="Equation.3">
                  <p:embed/>
                  <p:pic>
                    <p:nvPicPr>
                      <p:cNvPr id="0" name=""/>
                      <p:cNvPicPr>
                        <a:picLocks noChangeAspect="1" noChangeArrowheads="1"/>
                      </p:cNvPicPr>
                      <p:nvPr/>
                    </p:nvPicPr>
                    <p:blipFill>
                      <a:blip r:embed="rId4"/>
                      <a:srcRect/>
                      <a:stretch>
                        <a:fillRect/>
                      </a:stretch>
                    </p:blipFill>
                    <p:spPr bwMode="auto">
                      <a:xfrm>
                        <a:off x="5745163" y="4753555"/>
                        <a:ext cx="274637" cy="343296"/>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extLst/>
          </p:nvPr>
        </p:nvGraphicFramePr>
        <p:xfrm>
          <a:off x="5757203" y="5340490"/>
          <a:ext cx="254000" cy="369455"/>
        </p:xfrm>
        <a:graphic>
          <a:graphicData uri="http://schemas.openxmlformats.org/presentationml/2006/ole">
            <mc:AlternateContent xmlns:mc="http://schemas.openxmlformats.org/markup-compatibility/2006">
              <mc:Choice xmlns:v="urn:schemas-microsoft-com:vml" Requires="v">
                <p:oleObj spid="_x0000_s74785" name="Equation" r:id="rId5" imgW="139680" imgH="203040" progId="Equation.3">
                  <p:embed/>
                </p:oleObj>
              </mc:Choice>
              <mc:Fallback>
                <p:oleObj name="Equation" r:id="rId5" imgW="139680" imgH="203040" progId="Equation.3">
                  <p:embed/>
                  <p:pic>
                    <p:nvPicPr>
                      <p:cNvPr id="0" name=""/>
                      <p:cNvPicPr>
                        <a:picLocks noChangeAspect="1" noChangeArrowheads="1"/>
                      </p:cNvPicPr>
                      <p:nvPr/>
                    </p:nvPicPr>
                    <p:blipFill>
                      <a:blip r:embed="rId6"/>
                      <a:srcRect/>
                      <a:stretch>
                        <a:fillRect/>
                      </a:stretch>
                    </p:blipFill>
                    <p:spPr bwMode="auto">
                      <a:xfrm>
                        <a:off x="5757203" y="5340490"/>
                        <a:ext cx="254000" cy="369455"/>
                      </a:xfrm>
                      <a:prstGeom prst="rect">
                        <a:avLst/>
                      </a:prstGeom>
                      <a:noFill/>
                      <a:ln>
                        <a:noFill/>
                      </a:ln>
                    </p:spPr>
                  </p:pic>
                </p:oleObj>
              </mc:Fallback>
            </mc:AlternateContent>
          </a:graphicData>
        </a:graphic>
      </p:graphicFrame>
      <p:sp>
        <p:nvSpPr>
          <p:cNvPr id="23" name="TextBox 22"/>
          <p:cNvSpPr txBox="1"/>
          <p:nvPr/>
        </p:nvSpPr>
        <p:spPr>
          <a:xfrm>
            <a:off x="4834311" y="5358690"/>
            <a:ext cx="896464" cy="461665"/>
          </a:xfrm>
          <a:prstGeom prst="rect">
            <a:avLst/>
          </a:prstGeom>
          <a:noFill/>
        </p:spPr>
        <p:txBody>
          <a:bodyPr wrap="none" rtlCol="0">
            <a:spAutoFit/>
          </a:bodyPr>
          <a:lstStyle/>
          <a:p>
            <a:pPr algn="ctr"/>
            <a:r>
              <a:rPr lang="en-US" sz="1200" dirty="0">
                <a:solidFill>
                  <a:schemeClr val="tx1">
                    <a:lumMod val="50000"/>
                    <a:lumOff val="50000"/>
                  </a:schemeClr>
                </a:solidFill>
              </a:rPr>
              <a:t>Regression </a:t>
            </a:r>
            <a:br>
              <a:rPr lang="en-US" sz="1200" dirty="0">
                <a:solidFill>
                  <a:schemeClr val="tx1">
                    <a:lumMod val="50000"/>
                    <a:lumOff val="50000"/>
                  </a:schemeClr>
                </a:solidFill>
              </a:rPr>
            </a:br>
            <a:r>
              <a:rPr lang="en-US" sz="1200" dirty="0">
                <a:solidFill>
                  <a:schemeClr val="tx1">
                    <a:lumMod val="50000"/>
                    <a:lumOff val="50000"/>
                  </a:schemeClr>
                </a:solidFill>
              </a:rPr>
              <a:t>Line</a:t>
            </a:r>
          </a:p>
        </p:txBody>
      </p:sp>
      <p:sp>
        <p:nvSpPr>
          <p:cNvPr id="24" name="TextBox 23"/>
          <p:cNvSpPr txBox="1"/>
          <p:nvPr/>
        </p:nvSpPr>
        <p:spPr>
          <a:xfrm>
            <a:off x="4617403" y="3999466"/>
            <a:ext cx="769185" cy="307777"/>
          </a:xfrm>
          <a:prstGeom prst="rect">
            <a:avLst/>
          </a:prstGeom>
          <a:solidFill>
            <a:schemeClr val="bg1"/>
          </a:solidFill>
        </p:spPr>
        <p:txBody>
          <a:bodyPr wrap="none" rtlCol="0">
            <a:spAutoFit/>
          </a:bodyPr>
          <a:lstStyle/>
          <a:p>
            <a:r>
              <a:rPr lang="en-US" sz="1400" b="1" dirty="0">
                <a:solidFill>
                  <a:schemeClr val="tx2"/>
                </a:solidFill>
              </a:rPr>
              <a:t>Error SS</a:t>
            </a:r>
          </a:p>
        </p:txBody>
      </p:sp>
      <p:sp>
        <p:nvSpPr>
          <p:cNvPr id="25" name="TextBox 24"/>
          <p:cNvSpPr txBox="1"/>
          <p:nvPr/>
        </p:nvSpPr>
        <p:spPr>
          <a:xfrm>
            <a:off x="2815863" y="4562618"/>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sp>
        <p:nvSpPr>
          <p:cNvPr id="26" name="Left Brace 25"/>
          <p:cNvSpPr/>
          <p:nvPr/>
        </p:nvSpPr>
        <p:spPr>
          <a:xfrm>
            <a:off x="2545110" y="3756527"/>
            <a:ext cx="228253" cy="1192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630363" y="4167106"/>
            <a:ext cx="900311" cy="369332"/>
          </a:xfrm>
          <a:prstGeom prst="rect">
            <a:avLst/>
          </a:prstGeom>
          <a:noFill/>
        </p:spPr>
        <p:txBody>
          <a:bodyPr wrap="none" rtlCol="0">
            <a:spAutoFit/>
          </a:bodyPr>
          <a:lstStyle/>
          <a:p>
            <a:r>
              <a:rPr lang="en-US" dirty="0"/>
              <a:t>Total SS</a:t>
            </a:r>
          </a:p>
        </p:txBody>
      </p:sp>
      <p:graphicFrame>
        <p:nvGraphicFramePr>
          <p:cNvPr id="28" name="Object 27"/>
          <p:cNvGraphicFramePr>
            <a:graphicFrameLocks noChangeAspect="1"/>
          </p:cNvGraphicFramePr>
          <p:nvPr>
            <p:extLst/>
          </p:nvPr>
        </p:nvGraphicFramePr>
        <p:xfrm>
          <a:off x="4458494" y="6996112"/>
          <a:ext cx="2284412" cy="1933575"/>
        </p:xfrm>
        <a:graphic>
          <a:graphicData uri="http://schemas.openxmlformats.org/presentationml/2006/ole">
            <mc:AlternateContent xmlns:mc="http://schemas.openxmlformats.org/markup-compatibility/2006">
              <mc:Choice xmlns:v="urn:schemas-microsoft-com:vml" Requires="v">
                <p:oleObj spid="_x0000_s74786" name="Equation" r:id="rId7" imgW="1815840" imgH="1523880" progId="Equation.3">
                  <p:embed/>
                </p:oleObj>
              </mc:Choice>
              <mc:Fallback>
                <p:oleObj name="Equation" r:id="rId7" imgW="1815840" imgH="1523880" progId="Equation.3">
                  <p:embed/>
                  <p:pic>
                    <p:nvPicPr>
                      <p:cNvPr id="0" name=""/>
                      <p:cNvPicPr>
                        <a:picLocks noChangeAspect="1" noChangeArrowheads="1"/>
                      </p:cNvPicPr>
                      <p:nvPr/>
                    </p:nvPicPr>
                    <p:blipFill>
                      <a:blip r:embed="rId8"/>
                      <a:srcRect/>
                      <a:stretch>
                        <a:fillRect/>
                      </a:stretch>
                    </p:blipFill>
                    <p:spPr bwMode="auto">
                      <a:xfrm>
                        <a:off x="4458494" y="6996112"/>
                        <a:ext cx="2284412" cy="1933575"/>
                      </a:xfrm>
                      <a:prstGeom prst="rect">
                        <a:avLst/>
                      </a:prstGeom>
                      <a:noFill/>
                      <a:ln>
                        <a:noFill/>
                      </a:ln>
                    </p:spPr>
                  </p:pic>
                </p:oleObj>
              </mc:Fallback>
            </mc:AlternateContent>
          </a:graphicData>
        </a:graphic>
      </p:graphicFrame>
      <p:sp>
        <p:nvSpPr>
          <p:cNvPr id="37" name="TextBox 36"/>
          <p:cNvSpPr txBox="1"/>
          <p:nvPr/>
        </p:nvSpPr>
        <p:spPr>
          <a:xfrm>
            <a:off x="466148" y="7128808"/>
            <a:ext cx="3228739" cy="1938992"/>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Recall that the variance is just a sum of squared deviations from the mean divided by the sample size (minus a couple degrees of freedom). We sometimes just work with the sum of squares directly for the east of calculation. </a:t>
            </a:r>
          </a:p>
          <a:p>
            <a:pPr algn="just"/>
            <a:endParaRPr lang="en-US" sz="1200" dirty="0">
              <a:solidFill>
                <a:schemeClr val="bg1">
                  <a:lumMod val="50000"/>
                </a:schemeClr>
              </a:solidFill>
              <a:latin typeface="Times New Roman" panose="02020603050405020304" pitchFamily="18" charset="0"/>
              <a:cs typeface="Times New Roman" panose="02020603050405020304" pitchFamily="18" charset="0"/>
            </a:endParaRPr>
          </a:p>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We can split the total variance (TSS/n-1) into an explained and an error portion. These portions are then manipulated separately, and also used in important calculations like the R-square.</a:t>
            </a:r>
          </a:p>
        </p:txBody>
      </p:sp>
      <p:sp>
        <p:nvSpPr>
          <p:cNvPr id="38" name="TextBox 37"/>
          <p:cNvSpPr txBox="1"/>
          <p:nvPr/>
        </p:nvSpPr>
        <p:spPr>
          <a:xfrm>
            <a:off x="457620" y="6763229"/>
            <a:ext cx="4251542" cy="369332"/>
          </a:xfrm>
          <a:prstGeom prst="rect">
            <a:avLst/>
          </a:prstGeom>
          <a:noFill/>
        </p:spPr>
        <p:txBody>
          <a:bodyPr wrap="square" rtlCol="0">
            <a:spAutoFit/>
          </a:bodyPr>
          <a:lstStyle/>
          <a:p>
            <a:r>
              <a:rPr lang="en-US" b="1" dirty="0">
                <a:solidFill>
                  <a:schemeClr val="accent6">
                    <a:lumMod val="75000"/>
                  </a:schemeClr>
                </a:solidFill>
              </a:rPr>
              <a:t>Two parts of the variance of Y</a:t>
            </a:r>
          </a:p>
        </p:txBody>
      </p:sp>
      <p:sp>
        <p:nvSpPr>
          <p:cNvPr id="7" name="Slide Number Placeholder 6"/>
          <p:cNvSpPr>
            <a:spLocks noGrp="1"/>
          </p:cNvSpPr>
          <p:nvPr>
            <p:ph type="sldNum" sz="quarter" idx="12"/>
          </p:nvPr>
        </p:nvSpPr>
        <p:spPr/>
        <p:txBody>
          <a:bodyPr/>
          <a:lstStyle/>
          <a:p>
            <a:fld id="{8A2A4A19-B384-42F8-8C0D-94C30AAB39F2}" type="slidenum">
              <a:rPr lang="en-US" smtClean="0"/>
              <a:pPr/>
              <a:t>11</a:t>
            </a:fld>
            <a:endParaRPr lang="en-US"/>
          </a:p>
        </p:txBody>
      </p:sp>
      <p:sp>
        <p:nvSpPr>
          <p:cNvPr id="21"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t>Partitioning the Variance of Y</a:t>
            </a:r>
            <a:endParaRPr lang="en-US" dirty="0"/>
          </a:p>
        </p:txBody>
      </p:sp>
    </p:spTree>
    <p:extLst>
      <p:ext uri="{BB962C8B-B14F-4D97-AF65-F5344CB8AC3E}">
        <p14:creationId xmlns:p14="http://schemas.microsoft.com/office/powerpoint/2010/main" val="134831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14800" y="6705600"/>
            <a:ext cx="3048000" cy="2514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00193" y="7391400"/>
            <a:ext cx="457200" cy="762000"/>
          </a:xfrm>
          <a:prstGeom prst="rect">
            <a:avLst/>
          </a:prstGeom>
          <a:solidFill>
            <a:schemeClr val="accent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00193" y="8153400"/>
            <a:ext cx="457200" cy="762000"/>
          </a:xfrm>
          <a:prstGeom prst="rect">
            <a:avLst/>
          </a:prstGeom>
          <a:solidFill>
            <a:schemeClr val="accent6">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91910" y="6934200"/>
            <a:ext cx="1661737" cy="369332"/>
          </a:xfrm>
          <a:prstGeom prst="rect">
            <a:avLst/>
          </a:prstGeom>
          <a:noFill/>
        </p:spPr>
        <p:txBody>
          <a:bodyPr wrap="none" rtlCol="0">
            <a:spAutoFit/>
          </a:bodyPr>
          <a:lstStyle/>
          <a:p>
            <a:r>
              <a:rPr lang="en-US" dirty="0"/>
              <a:t>Total Variance Y</a:t>
            </a:r>
          </a:p>
        </p:txBody>
      </p:sp>
      <p:sp>
        <p:nvSpPr>
          <p:cNvPr id="12" name="TextBox 11"/>
          <p:cNvSpPr txBox="1"/>
          <p:nvPr/>
        </p:nvSpPr>
        <p:spPr>
          <a:xfrm>
            <a:off x="2033593" y="8379023"/>
            <a:ext cx="1243354" cy="307777"/>
          </a:xfrm>
          <a:prstGeom prst="rect">
            <a:avLst/>
          </a:prstGeom>
          <a:noFill/>
        </p:spPr>
        <p:txBody>
          <a:bodyPr wrap="none" rtlCol="0">
            <a:spAutoFit/>
          </a:bodyPr>
          <a:lstStyle/>
          <a:p>
            <a:r>
              <a:rPr lang="en-US" sz="1400" dirty="0">
                <a:solidFill>
                  <a:schemeClr val="accent6">
                    <a:lumMod val="75000"/>
                  </a:schemeClr>
                </a:solidFill>
              </a:rPr>
              <a:t>Explained by X</a:t>
            </a:r>
          </a:p>
        </p:txBody>
      </p:sp>
      <p:sp>
        <p:nvSpPr>
          <p:cNvPr id="13" name="TextBox 12"/>
          <p:cNvSpPr txBox="1"/>
          <p:nvPr/>
        </p:nvSpPr>
        <p:spPr>
          <a:xfrm>
            <a:off x="2033593" y="7540098"/>
            <a:ext cx="1319207" cy="523220"/>
          </a:xfrm>
          <a:prstGeom prst="rect">
            <a:avLst/>
          </a:prstGeom>
          <a:noFill/>
        </p:spPr>
        <p:txBody>
          <a:bodyPr wrap="none" rtlCol="0">
            <a:spAutoFit/>
          </a:bodyPr>
          <a:lstStyle/>
          <a:p>
            <a:pPr algn="ctr"/>
            <a:r>
              <a:rPr lang="en-US" sz="1400" dirty="0">
                <a:solidFill>
                  <a:schemeClr val="accent1">
                    <a:lumMod val="75000"/>
                  </a:schemeClr>
                </a:solidFill>
              </a:rPr>
              <a:t>Unexplained by</a:t>
            </a:r>
            <a:br>
              <a:rPr lang="en-US" sz="1400" dirty="0">
                <a:solidFill>
                  <a:schemeClr val="accent1">
                    <a:lumMod val="75000"/>
                  </a:schemeClr>
                </a:solidFill>
              </a:rPr>
            </a:br>
            <a:r>
              <a:rPr lang="en-US" sz="1400" dirty="0">
                <a:solidFill>
                  <a:schemeClr val="accent1">
                    <a:lumMod val="75000"/>
                  </a:schemeClr>
                </a:solidFill>
              </a:rPr>
              <a:t>the model, or </a:t>
            </a:r>
            <a:r>
              <a:rPr lang="en-US" sz="1400" b="1" i="1" dirty="0">
                <a:solidFill>
                  <a:schemeClr val="accent1">
                    <a:lumMod val="75000"/>
                  </a:schemeClr>
                </a:solidFill>
              </a:rPr>
              <a:t>e</a:t>
            </a:r>
          </a:p>
        </p:txBody>
      </p:sp>
      <p:cxnSp>
        <p:nvCxnSpPr>
          <p:cNvPr id="30" name="Straight Connector 29"/>
          <p:cNvCxnSpPr/>
          <p:nvPr/>
        </p:nvCxnSpPr>
        <p:spPr>
          <a:xfrm flipV="1">
            <a:off x="2806247" y="4690889"/>
            <a:ext cx="2543920" cy="2995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339647" y="4182960"/>
            <a:ext cx="106680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796847" y="3476045"/>
            <a:ext cx="152400" cy="152400"/>
          </a:xfrm>
          <a:prstGeom prst="ellipse">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116127" y="3634382"/>
            <a:ext cx="2103437" cy="1491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Right Brace 33"/>
          <p:cNvSpPr/>
          <p:nvPr/>
        </p:nvSpPr>
        <p:spPr>
          <a:xfrm flipH="1">
            <a:off x="3622413" y="4200890"/>
            <a:ext cx="152400" cy="45720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4055741" y="3659658"/>
            <a:ext cx="152400" cy="457200"/>
          </a:xfrm>
          <a:prstGeom prst="rightBrace">
            <a:avLst/>
          </a:prstGeom>
          <a:solidFill>
            <a:schemeClr val="bg1"/>
          </a:solidFill>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7" name="Object 36"/>
          <p:cNvGraphicFramePr>
            <a:graphicFrameLocks noChangeAspect="1"/>
          </p:cNvGraphicFramePr>
          <p:nvPr>
            <p:extLst>
              <p:ext uri="{D42A27DB-BD31-4B8C-83A1-F6EECF244321}">
                <p14:modId xmlns:p14="http://schemas.microsoft.com/office/powerpoint/2010/main" val="3138483417"/>
              </p:ext>
            </p:extLst>
          </p:nvPr>
        </p:nvGraphicFramePr>
        <p:xfrm>
          <a:off x="5366884" y="4495800"/>
          <a:ext cx="274637" cy="343296"/>
        </p:xfrm>
        <a:graphic>
          <a:graphicData uri="http://schemas.openxmlformats.org/presentationml/2006/ole">
            <mc:AlternateContent xmlns:mc="http://schemas.openxmlformats.org/markup-compatibility/2006">
              <mc:Choice xmlns:v="urn:schemas-microsoft-com:vml" Requires="v">
                <p:oleObj spid="_x0000_s75808" name="Equation" r:id="rId3" imgW="152280" imgH="190440" progId="Equation.3">
                  <p:embed/>
                </p:oleObj>
              </mc:Choice>
              <mc:Fallback>
                <p:oleObj name="Equation" r:id="rId3" imgW="152280" imgH="190440" progId="Equation.3">
                  <p:embed/>
                  <p:pic>
                    <p:nvPicPr>
                      <p:cNvPr id="0" name=""/>
                      <p:cNvPicPr>
                        <a:picLocks noChangeAspect="1" noChangeArrowheads="1"/>
                      </p:cNvPicPr>
                      <p:nvPr/>
                    </p:nvPicPr>
                    <p:blipFill>
                      <a:blip r:embed="rId4"/>
                      <a:srcRect/>
                      <a:stretch>
                        <a:fillRect/>
                      </a:stretch>
                    </p:blipFill>
                    <p:spPr bwMode="auto">
                      <a:xfrm>
                        <a:off x="5366884" y="4495800"/>
                        <a:ext cx="274637" cy="343296"/>
                      </a:xfrm>
                      <a:prstGeom prst="rect">
                        <a:avLst/>
                      </a:prstGeom>
                      <a:noFill/>
                      <a:ln>
                        <a:noFill/>
                      </a:ln>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250309748"/>
              </p:ext>
            </p:extLst>
          </p:nvPr>
        </p:nvGraphicFramePr>
        <p:xfrm>
          <a:off x="5378924" y="5082735"/>
          <a:ext cx="254000" cy="369455"/>
        </p:xfrm>
        <a:graphic>
          <a:graphicData uri="http://schemas.openxmlformats.org/presentationml/2006/ole">
            <mc:AlternateContent xmlns:mc="http://schemas.openxmlformats.org/markup-compatibility/2006">
              <mc:Choice xmlns:v="urn:schemas-microsoft-com:vml" Requires="v">
                <p:oleObj spid="_x0000_s75809" name="Equation" r:id="rId5" imgW="139680" imgH="203040" progId="Equation.3">
                  <p:embed/>
                </p:oleObj>
              </mc:Choice>
              <mc:Fallback>
                <p:oleObj name="Equation" r:id="rId5" imgW="139680" imgH="203040" progId="Equation.3">
                  <p:embed/>
                  <p:pic>
                    <p:nvPicPr>
                      <p:cNvPr id="0" name=""/>
                      <p:cNvPicPr>
                        <a:picLocks noChangeAspect="1" noChangeArrowheads="1"/>
                      </p:cNvPicPr>
                      <p:nvPr/>
                    </p:nvPicPr>
                    <p:blipFill>
                      <a:blip r:embed="rId6"/>
                      <a:srcRect/>
                      <a:stretch>
                        <a:fillRect/>
                      </a:stretch>
                    </p:blipFill>
                    <p:spPr bwMode="auto">
                      <a:xfrm>
                        <a:off x="5378924" y="5082735"/>
                        <a:ext cx="254000" cy="369455"/>
                      </a:xfrm>
                      <a:prstGeom prst="rect">
                        <a:avLst/>
                      </a:prstGeom>
                      <a:noFill/>
                      <a:ln>
                        <a:noFill/>
                      </a:ln>
                    </p:spPr>
                  </p:pic>
                </p:oleObj>
              </mc:Fallback>
            </mc:AlternateContent>
          </a:graphicData>
        </a:graphic>
      </p:graphicFrame>
      <p:sp>
        <p:nvSpPr>
          <p:cNvPr id="39" name="TextBox 38"/>
          <p:cNvSpPr txBox="1"/>
          <p:nvPr/>
        </p:nvSpPr>
        <p:spPr>
          <a:xfrm>
            <a:off x="4456032" y="5100935"/>
            <a:ext cx="896464" cy="461665"/>
          </a:xfrm>
          <a:prstGeom prst="rect">
            <a:avLst/>
          </a:prstGeom>
          <a:noFill/>
        </p:spPr>
        <p:txBody>
          <a:bodyPr wrap="none" rtlCol="0">
            <a:spAutoFit/>
          </a:bodyPr>
          <a:lstStyle/>
          <a:p>
            <a:pPr algn="ctr"/>
            <a:r>
              <a:rPr lang="en-US" sz="1200" dirty="0">
                <a:solidFill>
                  <a:schemeClr val="tx1">
                    <a:lumMod val="50000"/>
                    <a:lumOff val="50000"/>
                  </a:schemeClr>
                </a:solidFill>
              </a:rPr>
              <a:t>Regression </a:t>
            </a:r>
            <a:br>
              <a:rPr lang="en-US" sz="1200" dirty="0">
                <a:solidFill>
                  <a:schemeClr val="tx1">
                    <a:lumMod val="50000"/>
                    <a:lumOff val="50000"/>
                  </a:schemeClr>
                </a:solidFill>
              </a:rPr>
            </a:br>
            <a:r>
              <a:rPr lang="en-US" sz="1200" dirty="0">
                <a:solidFill>
                  <a:schemeClr val="tx1">
                    <a:lumMod val="50000"/>
                    <a:lumOff val="50000"/>
                  </a:schemeClr>
                </a:solidFill>
              </a:rPr>
              <a:t>Line</a:t>
            </a:r>
          </a:p>
        </p:txBody>
      </p:sp>
      <p:sp>
        <p:nvSpPr>
          <p:cNvPr id="40" name="TextBox 39"/>
          <p:cNvSpPr txBox="1"/>
          <p:nvPr/>
        </p:nvSpPr>
        <p:spPr>
          <a:xfrm>
            <a:off x="4239124" y="3741711"/>
            <a:ext cx="769185" cy="307777"/>
          </a:xfrm>
          <a:prstGeom prst="rect">
            <a:avLst/>
          </a:prstGeom>
          <a:solidFill>
            <a:schemeClr val="bg1"/>
          </a:solidFill>
        </p:spPr>
        <p:txBody>
          <a:bodyPr wrap="none" rtlCol="0">
            <a:spAutoFit/>
          </a:bodyPr>
          <a:lstStyle/>
          <a:p>
            <a:r>
              <a:rPr lang="en-US" sz="1400" b="1" dirty="0">
                <a:solidFill>
                  <a:schemeClr val="accent1">
                    <a:lumMod val="75000"/>
                  </a:schemeClr>
                </a:solidFill>
              </a:rPr>
              <a:t>Error SS</a:t>
            </a:r>
          </a:p>
        </p:txBody>
      </p:sp>
      <p:sp>
        <p:nvSpPr>
          <p:cNvPr id="41" name="TextBox 40"/>
          <p:cNvSpPr txBox="1"/>
          <p:nvPr/>
        </p:nvSpPr>
        <p:spPr>
          <a:xfrm>
            <a:off x="2437584" y="4304863"/>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sp>
        <p:nvSpPr>
          <p:cNvPr id="42" name="Left Brace 41"/>
          <p:cNvSpPr/>
          <p:nvPr/>
        </p:nvSpPr>
        <p:spPr>
          <a:xfrm>
            <a:off x="2166831" y="3498772"/>
            <a:ext cx="228253" cy="1192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1252084" y="3909351"/>
            <a:ext cx="900311" cy="369332"/>
          </a:xfrm>
          <a:prstGeom prst="rect">
            <a:avLst/>
          </a:prstGeom>
          <a:noFill/>
        </p:spPr>
        <p:txBody>
          <a:bodyPr wrap="none" rtlCol="0">
            <a:spAutoFit/>
          </a:bodyPr>
          <a:lstStyle/>
          <a:p>
            <a:r>
              <a:rPr lang="en-US" dirty="0"/>
              <a:t>Total SS</a:t>
            </a:r>
          </a:p>
        </p:txBody>
      </p:sp>
      <p:graphicFrame>
        <p:nvGraphicFramePr>
          <p:cNvPr id="7" name="Object 6"/>
          <p:cNvGraphicFramePr>
            <a:graphicFrameLocks noChangeAspect="1"/>
          </p:cNvGraphicFramePr>
          <p:nvPr>
            <p:extLst/>
          </p:nvPr>
        </p:nvGraphicFramePr>
        <p:xfrm>
          <a:off x="4364038" y="7051675"/>
          <a:ext cx="2473325" cy="1820863"/>
        </p:xfrm>
        <a:graphic>
          <a:graphicData uri="http://schemas.openxmlformats.org/presentationml/2006/ole">
            <mc:AlternateContent xmlns:mc="http://schemas.openxmlformats.org/markup-compatibility/2006">
              <mc:Choice xmlns:v="urn:schemas-microsoft-com:vml" Requires="v">
                <p:oleObj spid="_x0000_s75810" name="Equation" r:id="rId7" imgW="1968480" imgH="1434960" progId="Equation.3">
                  <p:embed/>
                </p:oleObj>
              </mc:Choice>
              <mc:Fallback>
                <p:oleObj name="Equation" r:id="rId7" imgW="1968480" imgH="1434960" progId="Equation.3">
                  <p:embed/>
                  <p:pic>
                    <p:nvPicPr>
                      <p:cNvPr id="0" name=""/>
                      <p:cNvPicPr>
                        <a:picLocks noChangeAspect="1" noChangeArrowheads="1"/>
                      </p:cNvPicPr>
                      <p:nvPr/>
                    </p:nvPicPr>
                    <p:blipFill>
                      <a:blip r:embed="rId8"/>
                      <a:srcRect/>
                      <a:stretch>
                        <a:fillRect/>
                      </a:stretch>
                    </p:blipFill>
                    <p:spPr bwMode="auto">
                      <a:xfrm>
                        <a:off x="4364038" y="7051675"/>
                        <a:ext cx="247332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8A2A4A19-B384-42F8-8C0D-94C30AAB39F2}" type="slidenum">
              <a:rPr lang="en-US" smtClean="0"/>
              <a:pPr/>
              <a:t>12</a:t>
            </a:fld>
            <a:endParaRPr lang="en-US"/>
          </a:p>
        </p:txBody>
      </p:sp>
      <p:sp>
        <p:nvSpPr>
          <p:cNvPr id="24"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t>Partitioning the Variance of Y</a:t>
            </a:r>
            <a:endParaRPr lang="en-US" dirty="0"/>
          </a:p>
        </p:txBody>
      </p:sp>
    </p:spTree>
    <p:extLst>
      <p:ext uri="{BB962C8B-B14F-4D97-AF65-F5344CB8AC3E}">
        <p14:creationId xmlns:p14="http://schemas.microsoft.com/office/powerpoint/2010/main" val="378293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145157" y="3770361"/>
            <a:ext cx="1131256" cy="103023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976302" y="2978413"/>
            <a:ext cx="1468967" cy="1383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p:cNvSpPr txBox="1"/>
          <p:nvPr/>
        </p:nvSpPr>
        <p:spPr>
          <a:xfrm>
            <a:off x="5619013" y="4420355"/>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6" name="TextBox 5"/>
          <p:cNvSpPr txBox="1"/>
          <p:nvPr/>
        </p:nvSpPr>
        <p:spPr>
          <a:xfrm>
            <a:off x="5204903" y="3140739"/>
            <a:ext cx="304800" cy="369332"/>
          </a:xfrm>
          <a:prstGeom prst="rect">
            <a:avLst/>
          </a:prstGeom>
          <a:noFill/>
        </p:spPr>
        <p:txBody>
          <a:bodyPr wrap="square" rtlCol="0">
            <a:spAutoFit/>
          </a:bodyPr>
          <a:lstStyle/>
          <a:p>
            <a:r>
              <a:rPr lang="en-US" b="1" dirty="0">
                <a:solidFill>
                  <a:schemeClr val="bg1">
                    <a:lumMod val="50000"/>
                  </a:schemeClr>
                </a:solidFill>
              </a:rPr>
              <a:t>Y</a:t>
            </a:r>
          </a:p>
        </p:txBody>
      </p:sp>
      <p:sp>
        <p:nvSpPr>
          <p:cNvPr id="7" name="TextBox 6"/>
          <p:cNvSpPr txBox="1"/>
          <p:nvPr/>
        </p:nvSpPr>
        <p:spPr>
          <a:xfrm>
            <a:off x="5298034" y="3890747"/>
            <a:ext cx="907877" cy="369332"/>
          </a:xfrm>
          <a:prstGeom prst="rect">
            <a:avLst/>
          </a:prstGeom>
          <a:noFill/>
        </p:spPr>
        <p:txBody>
          <a:bodyPr wrap="none" rtlCol="0">
            <a:spAutoFit/>
          </a:bodyPr>
          <a:lstStyle/>
          <a:p>
            <a:r>
              <a:rPr lang="en-US" dirty="0" err="1">
                <a:solidFill>
                  <a:schemeClr val="accent6">
                    <a:lumMod val="75000"/>
                  </a:schemeClr>
                </a:solidFill>
              </a:rPr>
              <a:t>cov</a:t>
            </a:r>
            <a:r>
              <a:rPr lang="en-US" dirty="0">
                <a:solidFill>
                  <a:schemeClr val="accent6">
                    <a:lumMod val="75000"/>
                  </a:schemeClr>
                </a:solidFill>
              </a:rPr>
              <a:t>(</a:t>
            </a:r>
            <a:r>
              <a:rPr lang="en-US" dirty="0" err="1">
                <a:solidFill>
                  <a:schemeClr val="accent6">
                    <a:lumMod val="75000"/>
                  </a:schemeClr>
                </a:solidFill>
              </a:rPr>
              <a:t>x,y</a:t>
            </a:r>
            <a:r>
              <a:rPr lang="en-US" dirty="0">
                <a:solidFill>
                  <a:schemeClr val="accent6">
                    <a:lumMod val="75000"/>
                  </a:schemeClr>
                </a:solidFill>
              </a:rPr>
              <a:t>)</a:t>
            </a:r>
          </a:p>
        </p:txBody>
      </p:sp>
      <p:cxnSp>
        <p:nvCxnSpPr>
          <p:cNvPr id="8" name="Straight Arrow Connector 7"/>
          <p:cNvCxnSpPr/>
          <p:nvPr/>
        </p:nvCxnSpPr>
        <p:spPr>
          <a:xfrm flipV="1">
            <a:off x="3657600" y="4100467"/>
            <a:ext cx="1697845" cy="67974"/>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 y="3983775"/>
            <a:ext cx="2667001" cy="369332"/>
          </a:xfrm>
          <a:prstGeom prst="rect">
            <a:avLst/>
          </a:prstGeom>
          <a:noFill/>
        </p:spPr>
        <p:txBody>
          <a:bodyPr wrap="square" rtlCol="0">
            <a:spAutoFit/>
          </a:bodyPr>
          <a:lstStyle/>
          <a:p>
            <a:r>
              <a:rPr lang="en-US" b="1" dirty="0">
                <a:solidFill>
                  <a:schemeClr val="accent6">
                    <a:lumMod val="75000"/>
                  </a:schemeClr>
                </a:solidFill>
              </a:rPr>
              <a:t>X “explains” this part of Y</a:t>
            </a:r>
          </a:p>
        </p:txBody>
      </p:sp>
      <p:sp>
        <p:nvSpPr>
          <p:cNvPr id="10" name="TextBox 9"/>
          <p:cNvSpPr txBox="1"/>
          <p:nvPr/>
        </p:nvSpPr>
        <p:spPr>
          <a:xfrm>
            <a:off x="766684" y="4416623"/>
            <a:ext cx="4042876" cy="1384995"/>
          </a:xfrm>
          <a:prstGeom prst="rect">
            <a:avLst/>
          </a:prstGeom>
          <a:noFill/>
        </p:spPr>
        <p:txBody>
          <a:bodyPr wrap="square" rtlCol="0">
            <a:spAutoFit/>
          </a:bodyPr>
          <a:lstStyle/>
          <a:p>
            <a:pPr algn="just"/>
            <a:r>
              <a:rPr lang="en-US" sz="1200" dirty="0">
                <a:solidFill>
                  <a:schemeClr val="bg1">
                    <a:lumMod val="50000"/>
                  </a:schemeClr>
                </a:solidFill>
                <a:cs typeface="Times New Roman" panose="02020603050405020304" pitchFamily="18" charset="0"/>
              </a:rPr>
              <a:t>We can partition Y into the explained and unexplained portions. The portions that we can explain with the independent variable X will be the portion of Y that co-varies with X. We can often refer to the overlap region also as the correlation between X and Y. When two variables have more covariance, the correlation is stronger. Less covariance equates to weaker correlation.</a:t>
            </a:r>
          </a:p>
        </p:txBody>
      </p:sp>
      <p:sp>
        <p:nvSpPr>
          <p:cNvPr id="12" name="Oval 11"/>
          <p:cNvSpPr/>
          <p:nvPr/>
        </p:nvSpPr>
        <p:spPr>
          <a:xfrm>
            <a:off x="4468884" y="6330458"/>
            <a:ext cx="1468967" cy="1383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3" name="TextBox 12"/>
          <p:cNvSpPr txBox="1"/>
          <p:nvPr/>
        </p:nvSpPr>
        <p:spPr>
          <a:xfrm>
            <a:off x="5771219" y="7792877"/>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14" name="TextBox 13"/>
          <p:cNvSpPr txBox="1"/>
          <p:nvPr/>
        </p:nvSpPr>
        <p:spPr>
          <a:xfrm>
            <a:off x="4752329" y="8427131"/>
            <a:ext cx="1209947" cy="646331"/>
          </a:xfrm>
          <a:prstGeom prst="rect">
            <a:avLst/>
          </a:prstGeom>
          <a:noFill/>
        </p:spPr>
        <p:txBody>
          <a:bodyPr wrap="none" rtlCol="0">
            <a:spAutoFit/>
          </a:bodyPr>
          <a:lstStyle/>
          <a:p>
            <a:pPr algn="ctr"/>
            <a:r>
              <a:rPr lang="en-US" dirty="0">
                <a:solidFill>
                  <a:schemeClr val="accent6">
                    <a:lumMod val="75000"/>
                  </a:schemeClr>
                </a:solidFill>
              </a:rPr>
              <a:t>less</a:t>
            </a:r>
            <a:br>
              <a:rPr lang="en-US" dirty="0">
                <a:solidFill>
                  <a:schemeClr val="accent6">
                    <a:lumMod val="75000"/>
                  </a:schemeClr>
                </a:solidFill>
              </a:rPr>
            </a:br>
            <a:r>
              <a:rPr lang="en-US" dirty="0">
                <a:solidFill>
                  <a:schemeClr val="accent6">
                    <a:lumMod val="75000"/>
                  </a:schemeClr>
                </a:solidFill>
              </a:rPr>
              <a:t>correlation</a:t>
            </a:r>
          </a:p>
        </p:txBody>
      </p:sp>
      <p:sp>
        <p:nvSpPr>
          <p:cNvPr id="15" name="Oval 14"/>
          <p:cNvSpPr/>
          <p:nvPr/>
        </p:nvSpPr>
        <p:spPr>
          <a:xfrm>
            <a:off x="5326540" y="7257280"/>
            <a:ext cx="1131256" cy="103023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84809" y="6652760"/>
            <a:ext cx="304800" cy="369332"/>
          </a:xfrm>
          <a:prstGeom prst="rect">
            <a:avLst/>
          </a:prstGeom>
          <a:noFill/>
        </p:spPr>
        <p:txBody>
          <a:bodyPr wrap="square" rtlCol="0">
            <a:spAutoFit/>
          </a:bodyPr>
          <a:lstStyle/>
          <a:p>
            <a:r>
              <a:rPr lang="en-US" b="1" dirty="0">
                <a:solidFill>
                  <a:schemeClr val="bg1">
                    <a:lumMod val="50000"/>
                  </a:schemeClr>
                </a:solidFill>
              </a:rPr>
              <a:t>Y</a:t>
            </a:r>
          </a:p>
        </p:txBody>
      </p:sp>
      <p:sp>
        <p:nvSpPr>
          <p:cNvPr id="17" name="Oval 16"/>
          <p:cNvSpPr/>
          <p:nvPr/>
        </p:nvSpPr>
        <p:spPr>
          <a:xfrm>
            <a:off x="1637919" y="6547627"/>
            <a:ext cx="1468967" cy="1383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8" name="TextBox 17"/>
          <p:cNvSpPr txBox="1"/>
          <p:nvPr/>
        </p:nvSpPr>
        <p:spPr>
          <a:xfrm>
            <a:off x="1714807" y="7758825"/>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19" name="TextBox 18"/>
          <p:cNvSpPr txBox="1"/>
          <p:nvPr/>
        </p:nvSpPr>
        <p:spPr>
          <a:xfrm>
            <a:off x="1878933" y="8453218"/>
            <a:ext cx="1209947" cy="646331"/>
          </a:xfrm>
          <a:prstGeom prst="rect">
            <a:avLst/>
          </a:prstGeom>
          <a:noFill/>
        </p:spPr>
        <p:txBody>
          <a:bodyPr wrap="none" rtlCol="0">
            <a:spAutoFit/>
          </a:bodyPr>
          <a:lstStyle/>
          <a:p>
            <a:pPr algn="ctr"/>
            <a:r>
              <a:rPr lang="en-US" dirty="0">
                <a:solidFill>
                  <a:schemeClr val="accent6">
                    <a:lumMod val="75000"/>
                  </a:schemeClr>
                </a:solidFill>
              </a:rPr>
              <a:t>more</a:t>
            </a:r>
            <a:br>
              <a:rPr lang="en-US" dirty="0">
                <a:solidFill>
                  <a:schemeClr val="accent6">
                    <a:lumMod val="75000"/>
                  </a:schemeClr>
                </a:solidFill>
              </a:rPr>
            </a:br>
            <a:r>
              <a:rPr lang="en-US" dirty="0">
                <a:solidFill>
                  <a:schemeClr val="accent6">
                    <a:lumMod val="75000"/>
                  </a:schemeClr>
                </a:solidFill>
              </a:rPr>
              <a:t>correlation</a:t>
            </a:r>
          </a:p>
        </p:txBody>
      </p:sp>
      <p:sp>
        <p:nvSpPr>
          <p:cNvPr id="20" name="Oval 19"/>
          <p:cNvSpPr/>
          <p:nvPr/>
        </p:nvSpPr>
        <p:spPr>
          <a:xfrm>
            <a:off x="1494755" y="7198606"/>
            <a:ext cx="1131256" cy="103023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220002" y="6737151"/>
            <a:ext cx="304800" cy="369332"/>
          </a:xfrm>
          <a:prstGeom prst="rect">
            <a:avLst/>
          </a:prstGeom>
          <a:noFill/>
        </p:spPr>
        <p:txBody>
          <a:bodyPr wrap="square" rtlCol="0">
            <a:spAutoFit/>
          </a:bodyPr>
          <a:lstStyle/>
          <a:p>
            <a:r>
              <a:rPr lang="en-US" b="1" dirty="0">
                <a:solidFill>
                  <a:schemeClr val="bg1">
                    <a:lumMod val="50000"/>
                  </a:schemeClr>
                </a:solidFill>
              </a:rPr>
              <a:t>Y</a:t>
            </a:r>
          </a:p>
        </p:txBody>
      </p:sp>
      <p:sp>
        <p:nvSpPr>
          <p:cNvPr id="23" name="Title 1"/>
          <p:cNvSpPr txBox="1">
            <a:spLocks/>
          </p:cNvSpPr>
          <p:nvPr/>
        </p:nvSpPr>
        <p:spPr>
          <a:xfrm>
            <a:off x="381000" y="2209800"/>
            <a:ext cx="4933360"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Arial" panose="020B0604020202020204" pitchFamily="34" charset="0"/>
                <a:cs typeface="Arial" panose="020B0604020202020204" pitchFamily="34" charset="0"/>
              </a:rPr>
              <a:t>Venn Diagram Version</a:t>
            </a:r>
          </a:p>
        </p:txBody>
      </p:sp>
      <p:sp>
        <p:nvSpPr>
          <p:cNvPr id="25" name="Right Brace 24"/>
          <p:cNvSpPr/>
          <p:nvPr/>
        </p:nvSpPr>
        <p:spPr>
          <a:xfrm>
            <a:off x="6477000" y="2936240"/>
            <a:ext cx="457200" cy="1281666"/>
          </a:xfrm>
          <a:prstGeom prst="rightBrace">
            <a:avLst/>
          </a:prstGeom>
          <a:ln w="63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6898520" y="3364468"/>
            <a:ext cx="721480" cy="369332"/>
          </a:xfrm>
          <a:prstGeom prst="rect">
            <a:avLst/>
          </a:prstGeom>
          <a:noFill/>
        </p:spPr>
        <p:txBody>
          <a:bodyPr wrap="none" rtlCol="0">
            <a:spAutoFit/>
          </a:bodyPr>
          <a:lstStyle/>
          <a:p>
            <a:r>
              <a:rPr lang="en-US" dirty="0" err="1">
                <a:solidFill>
                  <a:schemeClr val="accent6">
                    <a:lumMod val="75000"/>
                  </a:schemeClr>
                </a:solidFill>
              </a:rPr>
              <a:t>var</a:t>
            </a:r>
            <a:r>
              <a:rPr lang="en-US" dirty="0">
                <a:solidFill>
                  <a:schemeClr val="accent6">
                    <a:lumMod val="75000"/>
                  </a:schemeClr>
                </a:solidFill>
              </a:rPr>
              <a:t>(y)</a:t>
            </a:r>
          </a:p>
        </p:txBody>
      </p:sp>
      <p:sp>
        <p:nvSpPr>
          <p:cNvPr id="22" name="Slide Number Placeholder 21"/>
          <p:cNvSpPr>
            <a:spLocks noGrp="1"/>
          </p:cNvSpPr>
          <p:nvPr>
            <p:ph type="sldNum" sz="quarter" idx="12"/>
          </p:nvPr>
        </p:nvSpPr>
        <p:spPr/>
        <p:txBody>
          <a:bodyPr/>
          <a:lstStyle/>
          <a:p>
            <a:fld id="{8A2A4A19-B384-42F8-8C0D-94C30AAB39F2}" type="slidenum">
              <a:rPr lang="en-US" smtClean="0"/>
              <a:pPr/>
              <a:t>13</a:t>
            </a:fld>
            <a:endParaRPr lang="en-US"/>
          </a:p>
        </p:txBody>
      </p:sp>
    </p:spTree>
    <p:extLst>
      <p:ext uri="{BB962C8B-B14F-4D97-AF65-F5344CB8AC3E}">
        <p14:creationId xmlns:p14="http://schemas.microsoft.com/office/powerpoint/2010/main" val="406597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85593" y="3013243"/>
            <a:ext cx="1539379" cy="1429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62311" y="2207941"/>
            <a:ext cx="1981200" cy="167665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6" name="TextBox 5"/>
          <p:cNvSpPr txBox="1"/>
          <p:nvPr/>
        </p:nvSpPr>
        <p:spPr>
          <a:xfrm>
            <a:off x="6149061" y="4358431"/>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7" name="TextBox 6"/>
          <p:cNvSpPr txBox="1"/>
          <p:nvPr/>
        </p:nvSpPr>
        <p:spPr>
          <a:xfrm>
            <a:off x="5486401" y="1869300"/>
            <a:ext cx="304800" cy="369332"/>
          </a:xfrm>
          <a:prstGeom prst="rect">
            <a:avLst/>
          </a:prstGeom>
          <a:noFill/>
        </p:spPr>
        <p:txBody>
          <a:bodyPr wrap="square" rtlCol="0">
            <a:spAutoFit/>
          </a:bodyPr>
          <a:lstStyle/>
          <a:p>
            <a:r>
              <a:rPr lang="en-US" b="1" dirty="0">
                <a:solidFill>
                  <a:schemeClr val="bg1">
                    <a:lumMod val="50000"/>
                  </a:schemeClr>
                </a:solidFill>
              </a:rPr>
              <a:t>Y</a:t>
            </a:r>
          </a:p>
        </p:txBody>
      </p:sp>
      <p:pic>
        <p:nvPicPr>
          <p:cNvPr id="18" name="Picture 2"/>
          <p:cNvPicPr>
            <a:picLocks noChangeAspect="1" noChangeArrowheads="1"/>
          </p:cNvPicPr>
          <p:nvPr/>
        </p:nvPicPr>
        <p:blipFill>
          <a:blip r:embed="rId3" cstate="print"/>
          <a:srcRect/>
          <a:stretch>
            <a:fillRect/>
          </a:stretch>
        </p:blipFill>
        <p:spPr bwMode="auto">
          <a:xfrm>
            <a:off x="15658" y="2224831"/>
            <a:ext cx="4419600" cy="4413023"/>
          </a:xfrm>
          <a:prstGeom prst="rect">
            <a:avLst/>
          </a:prstGeom>
          <a:noFill/>
          <a:ln w="9525">
            <a:noFill/>
            <a:miter lim="800000"/>
            <a:headEnd/>
            <a:tailEnd/>
          </a:ln>
          <a:effectLst/>
        </p:spPr>
      </p:pic>
      <p:cxnSp>
        <p:nvCxnSpPr>
          <p:cNvPr id="19" name="Straight Connector 18"/>
          <p:cNvCxnSpPr/>
          <p:nvPr/>
        </p:nvCxnSpPr>
        <p:spPr>
          <a:xfrm>
            <a:off x="561584" y="4362916"/>
            <a:ext cx="3577402" cy="0"/>
          </a:xfrm>
          <a:prstGeom prst="line">
            <a:avLst/>
          </a:prstGeom>
          <a:ln w="254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3520858" y="3842961"/>
            <a:ext cx="152400" cy="4572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rot="5400000">
            <a:off x="2835058" y="3825031"/>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92258" y="3139231"/>
            <a:ext cx="152400" cy="1524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Brace 22"/>
          <p:cNvSpPr/>
          <p:nvPr/>
        </p:nvSpPr>
        <p:spPr>
          <a:xfrm>
            <a:off x="3520858" y="3291631"/>
            <a:ext cx="15240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715126" y="4057072"/>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50000"/>
                                </a:schemeClr>
                              </a:solidFill>
                              <a:latin typeface="Cambria Math" panose="02040503050406030204" pitchFamily="18" charset="0"/>
                            </a:rPr>
                          </m:ctrlPr>
                        </m:accPr>
                        <m:e>
                          <m:r>
                            <m:rPr>
                              <m:sty m:val="p"/>
                            </m:rPr>
                            <a:rPr lang="en-US" b="0" i="0" smtClean="0">
                              <a:solidFill>
                                <a:schemeClr val="bg1">
                                  <a:lumMod val="50000"/>
                                </a:schemeClr>
                              </a:solidFill>
                              <a:latin typeface="Cambria Math"/>
                            </a:rPr>
                            <m:t>Y</m:t>
                          </m:r>
                        </m:e>
                      </m:acc>
                    </m:oMath>
                  </m:oMathPara>
                </a14:m>
                <a:endParaRPr lang="en-US" dirty="0">
                  <a:solidFill>
                    <a:schemeClr val="bg1">
                      <a:lumMod val="50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15126" y="4057072"/>
                <a:ext cx="382669" cy="369332"/>
              </a:xfrm>
              <a:prstGeom prst="rect">
                <a:avLst/>
              </a:prstGeom>
              <a:blipFill rotWithShape="1">
                <a:blip r:embed="rId4"/>
                <a:stretch>
                  <a:fillRect/>
                </a:stretch>
              </a:blipFill>
            </p:spPr>
            <p:txBody>
              <a:bodyPr/>
              <a:lstStyle/>
              <a:p>
                <a:r>
                  <a:rPr lang="en-US">
                    <a:noFill/>
                  </a:rPr>
                  <a:t> </a:t>
                </a:r>
              </a:p>
            </p:txBody>
          </p:sp>
        </mc:Fallback>
      </mc:AlternateContent>
      <p:cxnSp>
        <p:nvCxnSpPr>
          <p:cNvPr id="25" name="Straight Connector 24"/>
          <p:cNvCxnSpPr/>
          <p:nvPr/>
        </p:nvCxnSpPr>
        <p:spPr>
          <a:xfrm flipV="1">
            <a:off x="561584" y="3516682"/>
            <a:ext cx="3577402" cy="171174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45222" y="2923157"/>
            <a:ext cx="514885" cy="246221"/>
          </a:xfrm>
          <a:prstGeom prst="rect">
            <a:avLst/>
          </a:prstGeom>
          <a:noFill/>
        </p:spPr>
        <p:txBody>
          <a:bodyPr wrap="none" rtlCol="0">
            <a:spAutoFit/>
          </a:bodyPr>
          <a:lstStyle/>
          <a:p>
            <a:r>
              <a:rPr lang="en-US" sz="1000" dirty="0">
                <a:solidFill>
                  <a:schemeClr val="bg1">
                    <a:lumMod val="50000"/>
                  </a:schemeClr>
                </a:solidFill>
              </a:rPr>
              <a:t>Point </a:t>
            </a:r>
            <a:r>
              <a:rPr lang="en-US" sz="1000" i="1" dirty="0" err="1">
                <a:solidFill>
                  <a:schemeClr val="bg1">
                    <a:lumMod val="50000"/>
                  </a:schemeClr>
                </a:solidFill>
              </a:rPr>
              <a:t>i</a:t>
            </a:r>
            <a:endParaRPr lang="en-US" sz="1000" i="1" dirty="0">
              <a:solidFill>
                <a:schemeClr val="bg1">
                  <a:lumMod val="50000"/>
                </a:schemeClr>
              </a:solidFill>
            </a:endParaRPr>
          </a:p>
        </p:txBody>
      </p:sp>
      <p:sp>
        <p:nvSpPr>
          <p:cNvPr id="27" name="TextBox 26"/>
          <p:cNvSpPr txBox="1"/>
          <p:nvPr/>
        </p:nvSpPr>
        <p:spPr>
          <a:xfrm>
            <a:off x="5439115" y="3332016"/>
            <a:ext cx="1093313" cy="369332"/>
          </a:xfrm>
          <a:prstGeom prst="rect">
            <a:avLst/>
          </a:prstGeom>
          <a:noFill/>
        </p:spPr>
        <p:txBody>
          <a:bodyPr wrap="none" rtlCol="0">
            <a:spAutoFit/>
          </a:bodyPr>
          <a:lstStyle/>
          <a:p>
            <a:r>
              <a:rPr lang="en-US" dirty="0">
                <a:solidFill>
                  <a:schemeClr val="accent6">
                    <a:lumMod val="75000"/>
                  </a:schemeClr>
                </a:solidFill>
              </a:rPr>
              <a:t>explained</a:t>
            </a:r>
          </a:p>
        </p:txBody>
      </p:sp>
      <p:sp>
        <p:nvSpPr>
          <p:cNvPr id="37" name="TextBox 36"/>
          <p:cNvSpPr txBox="1"/>
          <p:nvPr/>
        </p:nvSpPr>
        <p:spPr>
          <a:xfrm>
            <a:off x="5317286" y="2594163"/>
            <a:ext cx="1336969" cy="369332"/>
          </a:xfrm>
          <a:prstGeom prst="rect">
            <a:avLst/>
          </a:prstGeom>
          <a:noFill/>
        </p:spPr>
        <p:txBody>
          <a:bodyPr wrap="none" rtlCol="0">
            <a:spAutoFit/>
          </a:bodyPr>
          <a:lstStyle/>
          <a:p>
            <a:r>
              <a:rPr lang="en-US" dirty="0">
                <a:solidFill>
                  <a:schemeClr val="accent1"/>
                </a:solidFill>
              </a:rPr>
              <a:t>unexplained</a:t>
            </a:r>
          </a:p>
        </p:txBody>
      </p:sp>
      <p:cxnSp>
        <p:nvCxnSpPr>
          <p:cNvPr id="39" name="Straight Arrow Connector 38"/>
          <p:cNvCxnSpPr>
            <a:endCxn id="27" idx="1"/>
          </p:cNvCxnSpPr>
          <p:nvPr/>
        </p:nvCxnSpPr>
        <p:spPr>
          <a:xfrm flipV="1">
            <a:off x="3733800" y="3516682"/>
            <a:ext cx="1705315" cy="5403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733800" y="2923157"/>
            <a:ext cx="1583486" cy="593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691020" y="7391400"/>
                <a:ext cx="286931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a:rPr>
                            <m:t>𝑈𝑛𝑒𝑥𝑝𝑙𝑎𝑖𝑛𝑒𝑑</m:t>
                          </m:r>
                          <m:r>
                            <a:rPr lang="en-US" b="0" i="1" smtClean="0">
                              <a:solidFill>
                                <a:srgbClr val="0070C0"/>
                              </a:solidFill>
                              <a:latin typeface="Cambria Math"/>
                            </a:rPr>
                            <m:t>:  </m:t>
                          </m:r>
                          <m:r>
                            <a:rPr lang="en-US" b="0" i="1" smtClean="0">
                              <a:solidFill>
                                <a:srgbClr val="0070C0"/>
                              </a:solidFill>
                              <a:latin typeface="Cambria Math"/>
                            </a:rPr>
                            <m:t>𝑌</m:t>
                          </m:r>
                        </m:e>
                        <m:sub>
                          <m:r>
                            <a:rPr lang="en-US" b="0" i="1" smtClean="0">
                              <a:solidFill>
                                <a:srgbClr val="0070C0"/>
                              </a:solidFill>
                              <a:latin typeface="Cambria Math"/>
                            </a:rPr>
                            <m:t>𝑖</m:t>
                          </m:r>
                        </m:sub>
                      </m:sSub>
                      <m:r>
                        <a:rPr lang="en-US" b="0" i="1" smtClean="0">
                          <a:solidFill>
                            <a:srgbClr val="0070C0"/>
                          </a:solidFill>
                          <a:latin typeface="Cambria Math"/>
                        </a:rPr>
                        <m:t>−</m:t>
                      </m:r>
                      <m:sSub>
                        <m:sSubPr>
                          <m:ctrlPr>
                            <a:rPr lang="en-US" b="0" i="1" smtClean="0">
                              <a:solidFill>
                                <a:srgbClr val="0070C0"/>
                              </a:solidFill>
                              <a:latin typeface="Cambria Math" panose="02040503050406030204" pitchFamily="18" charset="0"/>
                            </a:rPr>
                          </m:ctrlPr>
                        </m:sSubPr>
                        <m:e>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𝑌</m:t>
                              </m:r>
                            </m:e>
                          </m:acc>
                        </m:e>
                        <m:sub>
                          <m:r>
                            <a:rPr lang="en-US" b="0" i="1" smtClean="0">
                              <a:solidFill>
                                <a:srgbClr val="0070C0"/>
                              </a:solidFill>
                              <a:latin typeface="Cambria Math"/>
                            </a:rPr>
                            <m:t>𝑖</m:t>
                          </m:r>
                        </m:sub>
                      </m:sSub>
                      <m:r>
                        <a:rPr lang="en-US" i="1" smtClean="0">
                          <a:solidFill>
                            <a:srgbClr val="0070C0"/>
                          </a:solidFill>
                          <a:latin typeface="Cambria Math"/>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a:rPr>
                            <m:t>𝑒</m:t>
                          </m:r>
                        </m:e>
                        <m:sub>
                          <m:r>
                            <a:rPr lang="en-US" b="0" i="1" smtClean="0">
                              <a:solidFill>
                                <a:srgbClr val="0070C0"/>
                              </a:solidFill>
                              <a:latin typeface="Cambria Math"/>
                            </a:rPr>
                            <m:t>𝑖</m:t>
                          </m:r>
                        </m:sub>
                      </m:sSub>
                    </m:oMath>
                  </m:oMathPara>
                </a14:m>
                <a:endParaRPr lang="en-US" dirty="0">
                  <a:solidFill>
                    <a:srgbClr val="0070C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91020" y="7391400"/>
                <a:ext cx="2869311" cy="376770"/>
              </a:xfrm>
              <a:prstGeom prst="rect">
                <a:avLst/>
              </a:prstGeom>
              <a:blipFill rotWithShape="1">
                <a:blip r:embed="rId5"/>
                <a:stretch>
                  <a:fillRect t="-163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15126" y="7910094"/>
                <a:ext cx="224773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lumMod val="75000"/>
                            </a:schemeClr>
                          </a:solidFill>
                          <a:latin typeface="Cambria Math"/>
                        </a:rPr>
                        <m:t>𝐸𝑥𝑝𝑙𝑎𝑖𝑛𝑒𝑑</m:t>
                      </m:r>
                      <m:r>
                        <a:rPr lang="en-US" b="0" i="1" smtClean="0">
                          <a:solidFill>
                            <a:schemeClr val="accent6">
                              <a:lumMod val="75000"/>
                            </a:schemeClr>
                          </a:solidFill>
                          <a:latin typeface="Cambria Math"/>
                        </a:rPr>
                        <m:t>:     </m:t>
                      </m:r>
                      <m:sSub>
                        <m:sSubPr>
                          <m:ctrlPr>
                            <a:rPr lang="en-US" b="0" i="1" smtClean="0">
                              <a:solidFill>
                                <a:schemeClr val="accent6">
                                  <a:lumMod val="75000"/>
                                </a:schemeClr>
                              </a:solidFill>
                              <a:latin typeface="Cambria Math" panose="02040503050406030204" pitchFamily="18" charset="0"/>
                            </a:rPr>
                          </m:ctrlPr>
                        </m:sSubPr>
                        <m:e>
                          <m:r>
                            <a:rPr lang="en-US" b="0" i="1" smtClean="0">
                              <a:solidFill>
                                <a:schemeClr val="accent6">
                                  <a:lumMod val="75000"/>
                                </a:schemeClr>
                              </a:solidFill>
                              <a:latin typeface="Cambria Math"/>
                            </a:rPr>
                            <m:t>  </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a:rPr>
                                <m:t>𝑌</m:t>
                              </m:r>
                            </m:e>
                          </m:acc>
                        </m:e>
                        <m:sub>
                          <m:r>
                            <a:rPr lang="en-US" b="0" i="1" smtClean="0">
                              <a:solidFill>
                                <a:schemeClr val="accent6">
                                  <a:lumMod val="75000"/>
                                </a:schemeClr>
                              </a:solidFill>
                              <a:latin typeface="Cambria Math"/>
                            </a:rPr>
                            <m:t>𝑖</m:t>
                          </m:r>
                        </m:sub>
                      </m:sSub>
                      <m:r>
                        <a:rPr lang="en-US" b="0" i="1" smtClean="0">
                          <a:solidFill>
                            <a:schemeClr val="accent6">
                              <a:lumMod val="75000"/>
                            </a:schemeClr>
                          </a:solidFill>
                          <a:latin typeface="Cambria Math"/>
                        </a:rPr>
                        <m:t>−</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a:rPr>
                            <m:t>𝑌</m:t>
                          </m:r>
                        </m:e>
                      </m:acc>
                    </m:oMath>
                  </m:oMathPara>
                </a14:m>
                <a:endParaRPr lang="en-US" dirty="0">
                  <a:solidFill>
                    <a:schemeClr val="accent6">
                      <a:lumMod val="75000"/>
                    </a:schemeClr>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715126" y="7910094"/>
                <a:ext cx="2247731" cy="376770"/>
              </a:xfrm>
              <a:prstGeom prst="rect">
                <a:avLst/>
              </a:prstGeom>
              <a:blipFill>
                <a:blip r:embed="rId6"/>
                <a:stretch>
                  <a:fillRect t="-1639" r="-8943" b="-14754"/>
                </a:stretch>
              </a:blipFill>
            </p:spPr>
            <p:txBody>
              <a:bodyPr/>
              <a:lstStyle/>
              <a:p>
                <a:r>
                  <a:rPr lang="en-US">
                    <a:noFill/>
                  </a:rPr>
                  <a:t> </a:t>
                </a:r>
              </a:p>
            </p:txBody>
          </p:sp>
        </mc:Fallback>
      </mc:AlternateContent>
      <p:sp>
        <p:nvSpPr>
          <p:cNvPr id="46" name="TextBox 45"/>
          <p:cNvSpPr txBox="1"/>
          <p:nvPr/>
        </p:nvSpPr>
        <p:spPr>
          <a:xfrm>
            <a:off x="4138986" y="7235281"/>
            <a:ext cx="3228739" cy="1754326"/>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The Venn diagram is a simplified representation of the regression model. In our regression, the explained portion of the variance of outcome will always be the distance from the mean to the predicted value of Y (which always falls on the regression line), and the unexplained portion is the distance between the regression line and the actual data point, also called the residual or the error </a:t>
            </a:r>
            <a:r>
              <a:rPr lang="en-US" sz="1200" i="1" dirty="0">
                <a:solidFill>
                  <a:schemeClr val="bg1">
                    <a:lumMod val="50000"/>
                  </a:schemeClr>
                </a:solidFill>
                <a:latin typeface="Times New Roman" panose="02020603050405020304" pitchFamily="18" charset="0"/>
                <a:cs typeface="Times New Roman" panose="02020603050405020304" pitchFamily="18" charset="0"/>
              </a:rPr>
              <a:t>e</a:t>
            </a:r>
            <a:r>
              <a:rPr lang="en-US" sz="1200" dirty="0">
                <a:solidFill>
                  <a:schemeClr val="bg1">
                    <a:lumMod val="50000"/>
                  </a:schemeClr>
                </a:solidFill>
                <a:latin typeface="Times New Roman" panose="02020603050405020304" pitchFamily="18" charset="0"/>
                <a:cs typeface="Times New Roman" panose="02020603050405020304" pitchFamily="18" charset="0"/>
              </a:rPr>
              <a:t>. </a:t>
            </a:r>
          </a:p>
        </p:txBody>
      </p:sp>
      <p:sp>
        <p:nvSpPr>
          <p:cNvPr id="28" name="TextBox 27"/>
          <p:cNvSpPr txBox="1"/>
          <p:nvPr/>
        </p:nvSpPr>
        <p:spPr>
          <a:xfrm>
            <a:off x="4130458" y="6869702"/>
            <a:ext cx="4251542" cy="369332"/>
          </a:xfrm>
          <a:prstGeom prst="rect">
            <a:avLst/>
          </a:prstGeom>
          <a:noFill/>
        </p:spPr>
        <p:txBody>
          <a:bodyPr wrap="square" rtlCol="0">
            <a:spAutoFit/>
          </a:bodyPr>
          <a:lstStyle/>
          <a:p>
            <a:r>
              <a:rPr lang="en-US" b="1" dirty="0">
                <a:solidFill>
                  <a:schemeClr val="accent6">
                    <a:lumMod val="75000"/>
                  </a:schemeClr>
                </a:solidFill>
              </a:rPr>
              <a:t>Two parts of the variance of Y</a:t>
            </a:r>
          </a:p>
        </p:txBody>
      </p:sp>
      <p:sp>
        <p:nvSpPr>
          <p:cNvPr id="8" name="Slide Number Placeholder 7"/>
          <p:cNvSpPr>
            <a:spLocks noGrp="1"/>
          </p:cNvSpPr>
          <p:nvPr>
            <p:ph type="sldNum" sz="quarter" idx="12"/>
          </p:nvPr>
        </p:nvSpPr>
        <p:spPr/>
        <p:txBody>
          <a:bodyPr/>
          <a:lstStyle/>
          <a:p>
            <a:fld id="{8A2A4A19-B384-42F8-8C0D-94C30AAB39F2}" type="slidenum">
              <a:rPr lang="en-US" smtClean="0"/>
              <a:pPr/>
              <a:t>14</a:t>
            </a:fld>
            <a:endParaRPr lang="en-US"/>
          </a:p>
        </p:txBody>
      </p:sp>
    </p:spTree>
    <p:extLst>
      <p:ext uri="{BB962C8B-B14F-4D97-AF65-F5344CB8AC3E}">
        <p14:creationId xmlns:p14="http://schemas.microsoft.com/office/powerpoint/2010/main" val="185092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604013" y="3700107"/>
            <a:ext cx="961568" cy="87570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 name="Oval 3"/>
          <p:cNvSpPr/>
          <p:nvPr/>
        </p:nvSpPr>
        <p:spPr>
          <a:xfrm>
            <a:off x="5460487" y="3026951"/>
            <a:ext cx="1248622" cy="1175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TextBox 4"/>
          <p:cNvSpPr txBox="1"/>
          <p:nvPr/>
        </p:nvSpPr>
        <p:spPr>
          <a:xfrm>
            <a:off x="6006791" y="4252602"/>
            <a:ext cx="858829" cy="327782"/>
          </a:xfrm>
          <a:prstGeom prst="rect">
            <a:avLst/>
          </a:prstGeom>
          <a:noFill/>
        </p:spPr>
        <p:txBody>
          <a:bodyPr wrap="square" rtlCol="0">
            <a:spAutoFit/>
          </a:bodyPr>
          <a:lstStyle/>
          <a:p>
            <a:r>
              <a:rPr lang="en-US" sz="1530" b="1" dirty="0"/>
              <a:t>X</a:t>
            </a:r>
          </a:p>
        </p:txBody>
      </p:sp>
      <p:sp>
        <p:nvSpPr>
          <p:cNvPr id="6" name="TextBox 5"/>
          <p:cNvSpPr txBox="1"/>
          <p:nvPr/>
        </p:nvSpPr>
        <p:spPr>
          <a:xfrm>
            <a:off x="5654798" y="3164928"/>
            <a:ext cx="259080" cy="327782"/>
          </a:xfrm>
          <a:prstGeom prst="rect">
            <a:avLst/>
          </a:prstGeom>
          <a:noFill/>
        </p:spPr>
        <p:txBody>
          <a:bodyPr wrap="square" rtlCol="0">
            <a:spAutoFit/>
          </a:bodyPr>
          <a:lstStyle/>
          <a:p>
            <a:r>
              <a:rPr lang="en-US" sz="1530" b="1" dirty="0"/>
              <a:t>Y</a:t>
            </a:r>
          </a:p>
        </p:txBody>
      </p:sp>
      <p:sp>
        <p:nvSpPr>
          <p:cNvPr id="7" name="TextBox 6"/>
          <p:cNvSpPr txBox="1"/>
          <p:nvPr/>
        </p:nvSpPr>
        <p:spPr>
          <a:xfrm>
            <a:off x="5733959" y="3802435"/>
            <a:ext cx="799386" cy="327782"/>
          </a:xfrm>
          <a:prstGeom prst="rect">
            <a:avLst/>
          </a:prstGeom>
          <a:noFill/>
        </p:spPr>
        <p:txBody>
          <a:bodyPr wrap="none" rtlCol="0">
            <a:spAutoFit/>
          </a:bodyPr>
          <a:lstStyle/>
          <a:p>
            <a:r>
              <a:rPr lang="en-US" sz="1530" dirty="0" err="1"/>
              <a:t>cov</a:t>
            </a:r>
            <a:r>
              <a:rPr lang="en-US" sz="1530" dirty="0"/>
              <a:t>(</a:t>
            </a:r>
            <a:r>
              <a:rPr lang="en-US" sz="1530" dirty="0" err="1"/>
              <a:t>x,y</a:t>
            </a:r>
            <a:r>
              <a:rPr lang="en-US" sz="1530" dirty="0"/>
              <a:t>)</a:t>
            </a:r>
          </a:p>
        </p:txBody>
      </p:sp>
      <p:cxnSp>
        <p:nvCxnSpPr>
          <p:cNvPr id="8" name="Straight Arrow Connector 7"/>
          <p:cNvCxnSpPr>
            <a:endCxn id="7" idx="1"/>
          </p:cNvCxnSpPr>
          <p:nvPr/>
        </p:nvCxnSpPr>
        <p:spPr>
          <a:xfrm>
            <a:off x="4987290" y="3614841"/>
            <a:ext cx="746669" cy="351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0710" y="3226985"/>
            <a:ext cx="1383030" cy="563231"/>
          </a:xfrm>
          <a:prstGeom prst="rect">
            <a:avLst/>
          </a:prstGeom>
          <a:noFill/>
        </p:spPr>
        <p:txBody>
          <a:bodyPr wrap="square" rtlCol="0">
            <a:spAutoFit/>
          </a:bodyPr>
          <a:lstStyle/>
          <a:p>
            <a:r>
              <a:rPr lang="en-US" sz="1530" dirty="0"/>
              <a:t>x “explains” this part of y</a:t>
            </a:r>
          </a:p>
        </p:txBody>
      </p:sp>
      <p:graphicFrame>
        <p:nvGraphicFramePr>
          <p:cNvPr id="10" name="Object 9"/>
          <p:cNvGraphicFramePr>
            <a:graphicFrameLocks noChangeAspect="1"/>
          </p:cNvGraphicFramePr>
          <p:nvPr>
            <p:extLst>
              <p:ext uri="{D42A27DB-BD31-4B8C-83A1-F6EECF244321}">
                <p14:modId xmlns:p14="http://schemas.microsoft.com/office/powerpoint/2010/main" val="912606676"/>
              </p:ext>
            </p:extLst>
          </p:nvPr>
        </p:nvGraphicFramePr>
        <p:xfrm>
          <a:off x="1295400" y="3606177"/>
          <a:ext cx="1246979" cy="744223"/>
        </p:xfrm>
        <a:graphic>
          <a:graphicData uri="http://schemas.openxmlformats.org/presentationml/2006/ole">
            <mc:AlternateContent xmlns:mc="http://schemas.openxmlformats.org/markup-compatibility/2006">
              <mc:Choice xmlns:v="urn:schemas-microsoft-com:vml" Requires="v">
                <p:oleObj spid="_x0000_s80908" name="Equation" r:id="rId3" imgW="660240" imgH="393480" progId="Equation.3">
                  <p:embed/>
                </p:oleObj>
              </mc:Choice>
              <mc:Fallback>
                <p:oleObj name="Equation" r:id="rId3" imgW="660240" imgH="393480" progId="Equation.3">
                  <p:embed/>
                  <p:pic>
                    <p:nvPicPr>
                      <p:cNvPr id="0" name=""/>
                      <p:cNvPicPr>
                        <a:picLocks noChangeAspect="1" noChangeArrowheads="1"/>
                      </p:cNvPicPr>
                      <p:nvPr/>
                    </p:nvPicPr>
                    <p:blipFill>
                      <a:blip r:embed="rId4"/>
                      <a:srcRect/>
                      <a:stretch>
                        <a:fillRect/>
                      </a:stretch>
                    </p:blipFill>
                    <p:spPr bwMode="auto">
                      <a:xfrm>
                        <a:off x="1295400" y="3606177"/>
                        <a:ext cx="1246979" cy="744223"/>
                      </a:xfrm>
                      <a:prstGeom prst="rect">
                        <a:avLst/>
                      </a:prstGeom>
                      <a:noFill/>
                      <a:ln>
                        <a:noFill/>
                      </a:ln>
                      <a:extLst/>
                    </p:spPr>
                  </p:pic>
                </p:oleObj>
              </mc:Fallback>
            </mc:AlternateContent>
          </a:graphicData>
        </a:graphic>
      </p:graphicFrame>
      <p:sp>
        <p:nvSpPr>
          <p:cNvPr id="11" name="TextBox 10"/>
          <p:cNvSpPr txBox="1"/>
          <p:nvPr/>
        </p:nvSpPr>
        <p:spPr>
          <a:xfrm>
            <a:off x="2183423" y="5833754"/>
            <a:ext cx="4457700" cy="2031325"/>
          </a:xfrm>
          <a:prstGeom prst="rect">
            <a:avLst/>
          </a:prstGeom>
          <a:noFill/>
        </p:spPr>
        <p:txBody>
          <a:bodyPr wrap="square" rtlCol="0">
            <a:spAutoFit/>
          </a:bodyPr>
          <a:lstStyle/>
          <a:p>
            <a:r>
              <a:rPr lang="en-US" dirty="0"/>
              <a:t>RSS </a:t>
            </a:r>
            <a:r>
              <a:rPr lang="en-US" dirty="0">
                <a:solidFill>
                  <a:schemeClr val="bg1">
                    <a:lumMod val="65000"/>
                  </a:schemeClr>
                </a:solidFill>
              </a:rPr>
              <a:t>(regression sum of squares)</a:t>
            </a:r>
          </a:p>
          <a:p>
            <a:r>
              <a:rPr lang="en-US" dirty="0"/>
              <a:t>TSS </a:t>
            </a:r>
            <a:r>
              <a:rPr lang="en-US" dirty="0">
                <a:solidFill>
                  <a:schemeClr val="bg1">
                    <a:lumMod val="65000"/>
                  </a:schemeClr>
                </a:solidFill>
              </a:rPr>
              <a:t>(total sum of squares)</a:t>
            </a:r>
          </a:p>
          <a:p>
            <a:r>
              <a:rPr lang="en-US" dirty="0"/>
              <a:t>ESS</a:t>
            </a:r>
            <a:r>
              <a:rPr lang="en-US" dirty="0">
                <a:solidFill>
                  <a:schemeClr val="bg1">
                    <a:lumMod val="65000"/>
                  </a:schemeClr>
                </a:solidFill>
              </a:rPr>
              <a:t> (error sum of squares)</a:t>
            </a:r>
          </a:p>
          <a:p>
            <a:endParaRPr lang="en-US" dirty="0">
              <a:solidFill>
                <a:schemeClr val="bg1">
                  <a:lumMod val="65000"/>
                </a:schemeClr>
              </a:solidFill>
            </a:endParaRPr>
          </a:p>
          <a:p>
            <a:r>
              <a:rPr lang="en-US" dirty="0">
                <a:solidFill>
                  <a:schemeClr val="bg1">
                    <a:lumMod val="65000"/>
                  </a:schemeClr>
                </a:solidFill>
              </a:rPr>
              <a:t>* Note that sometimes RSS stands for “residual” SS and ESS sometimes for “explained” SS</a:t>
            </a:r>
          </a:p>
        </p:txBody>
      </p:sp>
      <p:sp>
        <p:nvSpPr>
          <p:cNvPr id="2" name="Slide Number Placeholder 1"/>
          <p:cNvSpPr>
            <a:spLocks noGrp="1"/>
          </p:cNvSpPr>
          <p:nvPr>
            <p:ph type="sldNum" sz="quarter" idx="12"/>
          </p:nvPr>
        </p:nvSpPr>
        <p:spPr/>
        <p:txBody>
          <a:bodyPr/>
          <a:lstStyle/>
          <a:p>
            <a:fld id="{8A2A4A19-B384-42F8-8C0D-94C30AAB39F2}" type="slidenum">
              <a:rPr lang="en-US" smtClean="0"/>
              <a:pPr/>
              <a:t>15</a:t>
            </a:fld>
            <a:endParaRPr lang="en-US"/>
          </a:p>
        </p:txBody>
      </p:sp>
    </p:spTree>
    <p:extLst>
      <p:ext uri="{BB962C8B-B14F-4D97-AF65-F5344CB8AC3E}">
        <p14:creationId xmlns:p14="http://schemas.microsoft.com/office/powerpoint/2010/main" val="380989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3" cstate="print"/>
          <a:srcRect/>
          <a:stretch>
            <a:fillRect/>
          </a:stretch>
        </p:blipFill>
        <p:spPr bwMode="auto">
          <a:xfrm>
            <a:off x="4015740" y="2308861"/>
            <a:ext cx="2655570" cy="2007869"/>
          </a:xfrm>
          <a:prstGeom prst="rect">
            <a:avLst/>
          </a:prstGeom>
          <a:noFill/>
          <a:ln w="9525">
            <a:noFill/>
            <a:miter lim="800000"/>
            <a:headEnd/>
            <a:tailEnd/>
          </a:ln>
          <a:effectLst/>
        </p:spPr>
      </p:pic>
      <p:sp>
        <p:nvSpPr>
          <p:cNvPr id="22" name="TextBox 21"/>
          <p:cNvSpPr txBox="1"/>
          <p:nvPr/>
        </p:nvSpPr>
        <p:spPr>
          <a:xfrm>
            <a:off x="4533900" y="4306182"/>
            <a:ext cx="1846468" cy="327782"/>
          </a:xfrm>
          <a:prstGeom prst="rect">
            <a:avLst/>
          </a:prstGeom>
          <a:noFill/>
        </p:spPr>
        <p:txBody>
          <a:bodyPr wrap="none" rtlCol="0">
            <a:spAutoFit/>
          </a:bodyPr>
          <a:lstStyle/>
          <a:p>
            <a:r>
              <a:rPr lang="en-US" sz="1530" dirty="0">
                <a:solidFill>
                  <a:schemeClr val="accent6">
                    <a:lumMod val="75000"/>
                  </a:schemeClr>
                </a:solidFill>
              </a:rPr>
              <a:t>Hours of Preparation</a:t>
            </a:r>
          </a:p>
        </p:txBody>
      </p:sp>
      <p:sp>
        <p:nvSpPr>
          <p:cNvPr id="23" name="TextBox 22"/>
          <p:cNvSpPr txBox="1"/>
          <p:nvPr/>
        </p:nvSpPr>
        <p:spPr>
          <a:xfrm rot="16200000">
            <a:off x="3328590" y="3056867"/>
            <a:ext cx="1098699" cy="327782"/>
          </a:xfrm>
          <a:prstGeom prst="rect">
            <a:avLst/>
          </a:prstGeom>
          <a:noFill/>
        </p:spPr>
        <p:txBody>
          <a:bodyPr wrap="none" rtlCol="0">
            <a:spAutoFit/>
          </a:bodyPr>
          <a:lstStyle/>
          <a:p>
            <a:r>
              <a:rPr lang="en-US" sz="1530" dirty="0"/>
              <a:t>Exam Score</a:t>
            </a:r>
          </a:p>
        </p:txBody>
      </p:sp>
      <p:sp>
        <p:nvSpPr>
          <p:cNvPr id="29" name="Oval 28"/>
          <p:cNvSpPr/>
          <p:nvPr/>
        </p:nvSpPr>
        <p:spPr>
          <a:xfrm>
            <a:off x="2171203" y="3420562"/>
            <a:ext cx="961568" cy="87570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2027677" y="2747406"/>
            <a:ext cx="1248622" cy="1175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TextBox 32"/>
          <p:cNvSpPr txBox="1"/>
          <p:nvPr/>
        </p:nvSpPr>
        <p:spPr>
          <a:xfrm>
            <a:off x="2573981" y="3973056"/>
            <a:ext cx="858829" cy="327782"/>
          </a:xfrm>
          <a:prstGeom prst="rect">
            <a:avLst/>
          </a:prstGeom>
          <a:noFill/>
        </p:spPr>
        <p:txBody>
          <a:bodyPr wrap="square" rtlCol="0">
            <a:spAutoFit/>
          </a:bodyPr>
          <a:lstStyle/>
          <a:p>
            <a:r>
              <a:rPr lang="en-US" sz="1530" b="1" dirty="0"/>
              <a:t>X</a:t>
            </a:r>
          </a:p>
        </p:txBody>
      </p:sp>
      <p:sp>
        <p:nvSpPr>
          <p:cNvPr id="34" name="TextBox 33"/>
          <p:cNvSpPr txBox="1"/>
          <p:nvPr/>
        </p:nvSpPr>
        <p:spPr>
          <a:xfrm>
            <a:off x="2221988" y="2885383"/>
            <a:ext cx="259080" cy="327782"/>
          </a:xfrm>
          <a:prstGeom prst="rect">
            <a:avLst/>
          </a:prstGeom>
          <a:noFill/>
        </p:spPr>
        <p:txBody>
          <a:bodyPr wrap="square" rtlCol="0">
            <a:spAutoFit/>
          </a:bodyPr>
          <a:lstStyle/>
          <a:p>
            <a:r>
              <a:rPr lang="en-US" sz="1530" b="1" dirty="0"/>
              <a:t>Y</a:t>
            </a:r>
          </a:p>
        </p:txBody>
      </p:sp>
      <p:sp>
        <p:nvSpPr>
          <p:cNvPr id="35" name="TextBox 34"/>
          <p:cNvSpPr txBox="1"/>
          <p:nvPr/>
        </p:nvSpPr>
        <p:spPr>
          <a:xfrm>
            <a:off x="2301149" y="3522889"/>
            <a:ext cx="799386" cy="327782"/>
          </a:xfrm>
          <a:prstGeom prst="rect">
            <a:avLst/>
          </a:prstGeom>
          <a:noFill/>
        </p:spPr>
        <p:txBody>
          <a:bodyPr wrap="none" rtlCol="0">
            <a:spAutoFit/>
          </a:bodyPr>
          <a:lstStyle/>
          <a:p>
            <a:r>
              <a:rPr lang="en-US" sz="1530" dirty="0" err="1"/>
              <a:t>cov</a:t>
            </a:r>
            <a:r>
              <a:rPr lang="en-US" sz="1530" dirty="0"/>
              <a:t>(</a:t>
            </a:r>
            <a:r>
              <a:rPr lang="en-US" sz="1530" dirty="0" err="1"/>
              <a:t>x,y</a:t>
            </a:r>
            <a:r>
              <a:rPr lang="en-US" sz="1530" dirty="0"/>
              <a:t>)</a:t>
            </a:r>
          </a:p>
        </p:txBody>
      </p:sp>
      <p:cxnSp>
        <p:nvCxnSpPr>
          <p:cNvPr id="36" name="Straight Arrow Connector 35"/>
          <p:cNvCxnSpPr>
            <a:endCxn id="35" idx="1"/>
          </p:cNvCxnSpPr>
          <p:nvPr/>
        </p:nvCxnSpPr>
        <p:spPr>
          <a:xfrm>
            <a:off x="1554480" y="3335295"/>
            <a:ext cx="746669" cy="351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18160" y="3099184"/>
            <a:ext cx="1165860" cy="798680"/>
          </a:xfrm>
          <a:prstGeom prst="rect">
            <a:avLst/>
          </a:prstGeom>
          <a:noFill/>
        </p:spPr>
        <p:txBody>
          <a:bodyPr wrap="square" rtlCol="0">
            <a:spAutoFit/>
          </a:bodyPr>
          <a:lstStyle/>
          <a:p>
            <a:r>
              <a:rPr lang="en-US" sz="1530" dirty="0"/>
              <a:t>x “explains” this part of y</a:t>
            </a:r>
          </a:p>
        </p:txBody>
      </p:sp>
      <p:cxnSp>
        <p:nvCxnSpPr>
          <p:cNvPr id="38" name="Straight Connector 37"/>
          <p:cNvCxnSpPr/>
          <p:nvPr/>
        </p:nvCxnSpPr>
        <p:spPr>
          <a:xfrm>
            <a:off x="4341333" y="3298401"/>
            <a:ext cx="220218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768601" y="6429762"/>
            <a:ext cx="837939" cy="73684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2" name="Oval 31"/>
          <p:cNvSpPr/>
          <p:nvPr/>
        </p:nvSpPr>
        <p:spPr>
          <a:xfrm>
            <a:off x="4876213" y="5430177"/>
            <a:ext cx="1151467" cy="10823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TextBox 38"/>
          <p:cNvSpPr txBox="1"/>
          <p:nvPr/>
        </p:nvSpPr>
        <p:spPr>
          <a:xfrm>
            <a:off x="5995296" y="6641219"/>
            <a:ext cx="582930" cy="327782"/>
          </a:xfrm>
          <a:prstGeom prst="rect">
            <a:avLst/>
          </a:prstGeom>
          <a:noFill/>
        </p:spPr>
        <p:txBody>
          <a:bodyPr wrap="square" rtlCol="0">
            <a:spAutoFit/>
          </a:bodyPr>
          <a:lstStyle/>
          <a:p>
            <a:r>
              <a:rPr lang="en-US" sz="1530" b="1" dirty="0"/>
              <a:t>X</a:t>
            </a:r>
          </a:p>
        </p:txBody>
      </p:sp>
      <p:sp>
        <p:nvSpPr>
          <p:cNvPr id="40" name="TextBox 39"/>
          <p:cNvSpPr txBox="1"/>
          <p:nvPr/>
        </p:nvSpPr>
        <p:spPr>
          <a:xfrm>
            <a:off x="5329604" y="5763710"/>
            <a:ext cx="259080" cy="327782"/>
          </a:xfrm>
          <a:prstGeom prst="rect">
            <a:avLst/>
          </a:prstGeom>
          <a:noFill/>
        </p:spPr>
        <p:txBody>
          <a:bodyPr wrap="square" rtlCol="0">
            <a:spAutoFit/>
          </a:bodyPr>
          <a:lstStyle/>
          <a:p>
            <a:r>
              <a:rPr lang="en-US" sz="1530" b="1" dirty="0"/>
              <a:t>Y</a:t>
            </a:r>
          </a:p>
        </p:txBody>
      </p:sp>
      <p:cxnSp>
        <p:nvCxnSpPr>
          <p:cNvPr id="41" name="Straight Connector 40"/>
          <p:cNvCxnSpPr/>
          <p:nvPr/>
        </p:nvCxnSpPr>
        <p:spPr>
          <a:xfrm rot="5400000">
            <a:off x="-43750" y="6454140"/>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9180" y="7231380"/>
            <a:ext cx="3066921" cy="1"/>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533460" y="651891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1209610" y="61950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1922080" y="625983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2245930" y="64541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2569780" y="61950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3023170" y="651891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49" name="Straight Connector 48"/>
          <p:cNvCxnSpPr/>
          <p:nvPr/>
        </p:nvCxnSpPr>
        <p:spPr>
          <a:xfrm>
            <a:off x="1080070" y="6421755"/>
            <a:ext cx="220218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68720" y="5417820"/>
            <a:ext cx="280846" cy="327782"/>
          </a:xfrm>
          <a:prstGeom prst="rect">
            <a:avLst/>
          </a:prstGeom>
          <a:noFill/>
        </p:spPr>
        <p:txBody>
          <a:bodyPr wrap="none" rtlCol="0">
            <a:spAutoFit/>
          </a:bodyPr>
          <a:lstStyle/>
          <a:p>
            <a:r>
              <a:rPr lang="en-US" sz="1530" dirty="0"/>
              <a:t>Y</a:t>
            </a:r>
          </a:p>
        </p:txBody>
      </p:sp>
      <p:sp>
        <p:nvSpPr>
          <p:cNvPr id="51" name="TextBox 50"/>
          <p:cNvSpPr txBox="1"/>
          <p:nvPr/>
        </p:nvSpPr>
        <p:spPr>
          <a:xfrm>
            <a:off x="3712910" y="6907530"/>
            <a:ext cx="287258" cy="327782"/>
          </a:xfrm>
          <a:prstGeom prst="rect">
            <a:avLst/>
          </a:prstGeom>
          <a:noFill/>
        </p:spPr>
        <p:txBody>
          <a:bodyPr wrap="none" rtlCol="0">
            <a:spAutoFit/>
          </a:bodyPr>
          <a:lstStyle/>
          <a:p>
            <a:r>
              <a:rPr lang="en-US" sz="1530" dirty="0"/>
              <a:t>X</a:t>
            </a:r>
          </a:p>
        </p:txBody>
      </p:sp>
      <p:graphicFrame>
        <p:nvGraphicFramePr>
          <p:cNvPr id="52" name="Object 51"/>
          <p:cNvGraphicFramePr>
            <a:graphicFrameLocks noChangeAspect="1"/>
          </p:cNvGraphicFramePr>
          <p:nvPr>
            <p:extLst/>
          </p:nvPr>
        </p:nvGraphicFramePr>
        <p:xfrm>
          <a:off x="735301" y="6304360"/>
          <a:ext cx="171371" cy="234791"/>
        </p:xfrm>
        <a:graphic>
          <a:graphicData uri="http://schemas.openxmlformats.org/presentationml/2006/ole">
            <mc:AlternateContent xmlns:mc="http://schemas.openxmlformats.org/markup-compatibility/2006">
              <mc:Choice xmlns:v="urn:schemas-microsoft-com:vml" Requires="v">
                <p:oleObj spid="_x0000_s81931" name="Equation" r:id="rId4" imgW="139680" imgH="190440" progId="Equation.3">
                  <p:embed/>
                </p:oleObj>
              </mc:Choice>
              <mc:Fallback>
                <p:oleObj name="Equation" r:id="rId4" imgW="139680" imgH="190440" progId="Equation.3">
                  <p:embed/>
                  <p:pic>
                    <p:nvPicPr>
                      <p:cNvPr id="0" name=""/>
                      <p:cNvPicPr>
                        <a:picLocks noChangeAspect="1" noChangeArrowheads="1"/>
                      </p:cNvPicPr>
                      <p:nvPr/>
                    </p:nvPicPr>
                    <p:blipFill>
                      <a:blip r:embed="rId5"/>
                      <a:srcRect/>
                      <a:stretch>
                        <a:fillRect/>
                      </a:stretch>
                    </p:blipFill>
                    <p:spPr bwMode="auto">
                      <a:xfrm>
                        <a:off x="735301" y="6304360"/>
                        <a:ext cx="171371" cy="23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TextBox 52"/>
          <p:cNvSpPr txBox="1"/>
          <p:nvPr/>
        </p:nvSpPr>
        <p:spPr>
          <a:xfrm>
            <a:off x="4479258" y="6570575"/>
            <a:ext cx="1086323" cy="327782"/>
          </a:xfrm>
          <a:prstGeom prst="rect">
            <a:avLst/>
          </a:prstGeom>
          <a:noFill/>
        </p:spPr>
        <p:txBody>
          <a:bodyPr wrap="none" rtlCol="0">
            <a:spAutoFit/>
          </a:bodyPr>
          <a:lstStyle/>
          <a:p>
            <a:r>
              <a:rPr lang="en-US" sz="1530" dirty="0" err="1"/>
              <a:t>cov</a:t>
            </a:r>
            <a:r>
              <a:rPr lang="en-US" sz="1530" dirty="0"/>
              <a:t>(</a:t>
            </a:r>
            <a:r>
              <a:rPr lang="en-US" sz="1530" dirty="0" err="1"/>
              <a:t>x,y</a:t>
            </a:r>
            <a:r>
              <a:rPr lang="en-US" sz="1530" dirty="0"/>
              <a:t>) = 0</a:t>
            </a:r>
          </a:p>
        </p:txBody>
      </p:sp>
      <p:sp>
        <p:nvSpPr>
          <p:cNvPr id="2" name="Slide Number Placeholder 1"/>
          <p:cNvSpPr>
            <a:spLocks noGrp="1"/>
          </p:cNvSpPr>
          <p:nvPr>
            <p:ph type="sldNum" sz="quarter" idx="12"/>
          </p:nvPr>
        </p:nvSpPr>
        <p:spPr/>
        <p:txBody>
          <a:bodyPr/>
          <a:lstStyle/>
          <a:p>
            <a:fld id="{8A2A4A19-B384-42F8-8C0D-94C30AAB39F2}" type="slidenum">
              <a:rPr lang="en-US" smtClean="0"/>
              <a:pPr/>
              <a:t>16</a:t>
            </a:fld>
            <a:endParaRPr lang="en-US"/>
          </a:p>
        </p:txBody>
      </p:sp>
    </p:spTree>
    <p:extLst>
      <p:ext uri="{BB962C8B-B14F-4D97-AF65-F5344CB8AC3E}">
        <p14:creationId xmlns:p14="http://schemas.microsoft.com/office/powerpoint/2010/main" val="185567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Venn Diagram Terms</a:t>
            </a:r>
          </a:p>
        </p:txBody>
      </p:sp>
      <p:pic>
        <p:nvPicPr>
          <p:cNvPr id="7" name="Picture 2"/>
          <p:cNvPicPr>
            <a:picLocks noChangeAspect="1" noChangeArrowheads="1"/>
          </p:cNvPicPr>
          <p:nvPr/>
        </p:nvPicPr>
        <p:blipFill>
          <a:blip r:embed="rId3" cstate="print"/>
          <a:srcRect/>
          <a:stretch>
            <a:fillRect/>
          </a:stretch>
        </p:blipFill>
        <p:spPr bwMode="auto">
          <a:xfrm>
            <a:off x="2526030" y="3345180"/>
            <a:ext cx="3756660" cy="3751070"/>
          </a:xfrm>
          <a:prstGeom prst="rect">
            <a:avLst/>
          </a:prstGeom>
          <a:noFill/>
          <a:ln w="9525">
            <a:noFill/>
            <a:miter lim="800000"/>
            <a:headEnd/>
            <a:tailEnd/>
          </a:ln>
          <a:effectLst/>
        </p:spPr>
      </p:pic>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5505450" y="4720591"/>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cxnSp>
        <p:nvCxnSpPr>
          <p:cNvPr id="14" name="Straight Connector 13"/>
          <p:cNvCxnSpPr/>
          <p:nvPr/>
        </p:nvCxnSpPr>
        <p:spPr>
          <a:xfrm rot="5400000">
            <a:off x="492252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11140" y="412242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Right Brace 15"/>
          <p:cNvSpPr/>
          <p:nvPr/>
        </p:nvSpPr>
        <p:spPr>
          <a:xfrm>
            <a:off x="5505450" y="4251960"/>
            <a:ext cx="129540" cy="3886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17" name="Object 16"/>
          <p:cNvGraphicFramePr>
            <a:graphicFrameLocks noChangeAspect="1"/>
          </p:cNvGraphicFramePr>
          <p:nvPr/>
        </p:nvGraphicFramePr>
        <p:xfrm>
          <a:off x="6212523" y="4813300"/>
          <a:ext cx="334645" cy="215900"/>
        </p:xfrm>
        <a:graphic>
          <a:graphicData uri="http://schemas.openxmlformats.org/presentationml/2006/ole">
            <mc:AlternateContent xmlns:mc="http://schemas.openxmlformats.org/markup-compatibility/2006">
              <mc:Choice xmlns:v="urn:schemas-microsoft-com:vml" Requires="v">
                <p:oleObj spid="_x0000_s82964" name="Equation" r:id="rId4" imgW="393529" imgH="253890" progId="Equation.3">
                  <p:embed/>
                </p:oleObj>
              </mc:Choice>
              <mc:Fallback>
                <p:oleObj name="Equation" r:id="rId4" imgW="393529"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2523" y="4813300"/>
                        <a:ext cx="33464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6207204" y="4295140"/>
          <a:ext cx="570785" cy="222647"/>
        </p:xfrm>
        <a:graphic>
          <a:graphicData uri="http://schemas.openxmlformats.org/presentationml/2006/ole">
            <mc:AlternateContent xmlns:mc="http://schemas.openxmlformats.org/markup-compatibility/2006">
              <mc:Choice xmlns:v="urn:schemas-microsoft-com:vml" Requires="v">
                <p:oleObj spid="_x0000_s82965" name="Equation" r:id="rId6" imgW="647419" imgH="253890" progId="Equation.3">
                  <p:embed/>
                </p:oleObj>
              </mc:Choice>
              <mc:Fallback>
                <p:oleObj name="Equation" r:id="rId6" imgW="647419"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7204" y="4295140"/>
                        <a:ext cx="570785" cy="222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6930390" y="4251960"/>
            <a:ext cx="298480" cy="327782"/>
          </a:xfrm>
          <a:prstGeom prst="rect">
            <a:avLst/>
          </a:prstGeom>
          <a:noFill/>
        </p:spPr>
        <p:txBody>
          <a:bodyPr wrap="none" rtlCol="0">
            <a:spAutoFit/>
          </a:bodyPr>
          <a:lstStyle/>
          <a:p>
            <a:r>
              <a:rPr lang="en-US" sz="1530" dirty="0"/>
              <a:t>A</a:t>
            </a:r>
          </a:p>
        </p:txBody>
      </p:sp>
      <p:sp>
        <p:nvSpPr>
          <p:cNvPr id="24" name="TextBox 23"/>
          <p:cNvSpPr txBox="1"/>
          <p:nvPr/>
        </p:nvSpPr>
        <p:spPr>
          <a:xfrm>
            <a:off x="6930390" y="4770120"/>
            <a:ext cx="292068" cy="327782"/>
          </a:xfrm>
          <a:prstGeom prst="rect">
            <a:avLst/>
          </a:prstGeom>
          <a:noFill/>
        </p:spPr>
        <p:txBody>
          <a:bodyPr wrap="none" rtlCol="0">
            <a:spAutoFit/>
          </a:bodyPr>
          <a:lstStyle/>
          <a:p>
            <a:r>
              <a:rPr lang="en-US" sz="1530" dirty="0"/>
              <a:t>B</a:t>
            </a:r>
          </a:p>
        </p:txBody>
      </p:sp>
      <p:sp>
        <p:nvSpPr>
          <p:cNvPr id="25" name="Oval 24"/>
          <p:cNvSpPr/>
          <p:nvPr/>
        </p:nvSpPr>
        <p:spPr>
          <a:xfrm>
            <a:off x="782729" y="4720591"/>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588419" y="4267201"/>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1106579" y="5238750"/>
            <a:ext cx="582930" cy="327782"/>
          </a:xfrm>
          <a:prstGeom prst="rect">
            <a:avLst/>
          </a:prstGeom>
          <a:noFill/>
        </p:spPr>
        <p:txBody>
          <a:bodyPr wrap="square" rtlCol="0">
            <a:spAutoFit/>
          </a:bodyPr>
          <a:lstStyle/>
          <a:p>
            <a:r>
              <a:rPr lang="en-US" sz="1530" b="1" dirty="0"/>
              <a:t>X</a:t>
            </a:r>
          </a:p>
        </p:txBody>
      </p:sp>
      <p:sp>
        <p:nvSpPr>
          <p:cNvPr id="28" name="TextBox 27"/>
          <p:cNvSpPr txBox="1"/>
          <p:nvPr/>
        </p:nvSpPr>
        <p:spPr>
          <a:xfrm>
            <a:off x="1255168" y="4046222"/>
            <a:ext cx="259080" cy="327782"/>
          </a:xfrm>
          <a:prstGeom prst="rect">
            <a:avLst/>
          </a:prstGeom>
          <a:noFill/>
        </p:spPr>
        <p:txBody>
          <a:bodyPr wrap="square" rtlCol="0">
            <a:spAutoFit/>
          </a:bodyPr>
          <a:lstStyle/>
          <a:p>
            <a:r>
              <a:rPr lang="en-US" sz="1530" b="1" dirty="0"/>
              <a:t>Y</a:t>
            </a:r>
          </a:p>
        </p:txBody>
      </p:sp>
      <p:sp>
        <p:nvSpPr>
          <p:cNvPr id="29" name="TextBox 28"/>
          <p:cNvSpPr txBox="1"/>
          <p:nvPr/>
        </p:nvSpPr>
        <p:spPr>
          <a:xfrm>
            <a:off x="912269" y="4331970"/>
            <a:ext cx="298480" cy="327782"/>
          </a:xfrm>
          <a:prstGeom prst="rect">
            <a:avLst/>
          </a:prstGeom>
          <a:noFill/>
        </p:spPr>
        <p:txBody>
          <a:bodyPr wrap="none" rtlCol="0">
            <a:spAutoFit/>
          </a:bodyPr>
          <a:lstStyle/>
          <a:p>
            <a:r>
              <a:rPr lang="en-US" sz="1530" dirty="0">
                <a:solidFill>
                  <a:schemeClr val="tx1">
                    <a:lumMod val="50000"/>
                    <a:lumOff val="50000"/>
                  </a:schemeClr>
                </a:solidFill>
              </a:rPr>
              <a:t>A</a:t>
            </a:r>
          </a:p>
        </p:txBody>
      </p:sp>
      <p:sp>
        <p:nvSpPr>
          <p:cNvPr id="30" name="TextBox 29"/>
          <p:cNvSpPr txBox="1"/>
          <p:nvPr/>
        </p:nvSpPr>
        <p:spPr>
          <a:xfrm>
            <a:off x="912269" y="4720590"/>
            <a:ext cx="292068" cy="327782"/>
          </a:xfrm>
          <a:prstGeom prst="rect">
            <a:avLst/>
          </a:prstGeom>
          <a:noFill/>
        </p:spPr>
        <p:txBody>
          <a:bodyPr wrap="none" rtlCol="0">
            <a:spAutoFit/>
          </a:bodyPr>
          <a:lstStyle/>
          <a:p>
            <a:r>
              <a:rPr lang="en-US" sz="1530" dirty="0">
                <a:solidFill>
                  <a:schemeClr val="tx1">
                    <a:lumMod val="50000"/>
                    <a:lumOff val="50000"/>
                  </a:schemeClr>
                </a:solidFill>
              </a:rPr>
              <a:t>B</a:t>
            </a:r>
          </a:p>
        </p:txBody>
      </p:sp>
      <p:sp>
        <p:nvSpPr>
          <p:cNvPr id="3" name="Slide Number Placeholder 2"/>
          <p:cNvSpPr>
            <a:spLocks noGrp="1"/>
          </p:cNvSpPr>
          <p:nvPr>
            <p:ph type="sldNum" sz="quarter" idx="12"/>
          </p:nvPr>
        </p:nvSpPr>
        <p:spPr/>
        <p:txBody>
          <a:bodyPr/>
          <a:lstStyle/>
          <a:p>
            <a:fld id="{8A2A4A19-B384-42F8-8C0D-94C30AAB39F2}" type="slidenum">
              <a:rPr lang="en-US" smtClean="0"/>
              <a:t>17</a:t>
            </a:fld>
            <a:endParaRPr lang="en-US" dirty="0"/>
          </a:p>
        </p:txBody>
      </p:sp>
    </p:spTree>
    <p:extLst>
      <p:ext uri="{BB962C8B-B14F-4D97-AF65-F5344CB8AC3E}">
        <p14:creationId xmlns:p14="http://schemas.microsoft.com/office/powerpoint/2010/main" val="255767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a:t>
            </a:r>
            <a:br>
              <a:rPr lang="en-US" dirty="0"/>
            </a:br>
            <a:r>
              <a:rPr lang="en-US" dirty="0">
                <a:solidFill>
                  <a:schemeClr val="tx1">
                    <a:lumMod val="50000"/>
                    <a:lumOff val="50000"/>
                  </a:schemeClr>
                </a:solidFill>
              </a:rPr>
              <a:t>of the slope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18</a:t>
            </a:fld>
            <a:endParaRPr lang="en-US"/>
          </a:p>
        </p:txBody>
      </p:sp>
    </p:spTree>
    <p:extLst>
      <p:ext uri="{BB962C8B-B14F-4D97-AF65-F5344CB8AC3E}">
        <p14:creationId xmlns:p14="http://schemas.microsoft.com/office/powerpoint/2010/main" val="245490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3113" y="154157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mn-lt"/>
              </a:rPr>
              <a:t>Standard Error in Regression</a:t>
            </a:r>
          </a:p>
        </p:txBody>
      </p:sp>
      <p:pic>
        <p:nvPicPr>
          <p:cNvPr id="4" name="Picture 2"/>
          <p:cNvPicPr>
            <a:picLocks noChangeAspect="1" noChangeArrowheads="1"/>
          </p:cNvPicPr>
          <p:nvPr/>
        </p:nvPicPr>
        <p:blipFill>
          <a:blip r:embed="rId3" cstate="print"/>
          <a:srcRect/>
          <a:stretch>
            <a:fillRect/>
          </a:stretch>
        </p:blipFill>
        <p:spPr bwMode="auto">
          <a:xfrm>
            <a:off x="15658" y="2224831"/>
            <a:ext cx="4419600" cy="4413023"/>
          </a:xfrm>
          <a:prstGeom prst="rect">
            <a:avLst/>
          </a:prstGeom>
          <a:noFill/>
          <a:ln w="9525">
            <a:noFill/>
            <a:miter lim="800000"/>
            <a:headEnd/>
            <a:tailEnd/>
          </a:ln>
          <a:effectLst/>
        </p:spPr>
      </p:pic>
      <p:cxnSp>
        <p:nvCxnSpPr>
          <p:cNvPr id="5" name="Straight Connector 4"/>
          <p:cNvCxnSpPr/>
          <p:nvPr/>
        </p:nvCxnSpPr>
        <p:spPr>
          <a:xfrm>
            <a:off x="561584" y="4362916"/>
            <a:ext cx="3577402" cy="0"/>
          </a:xfrm>
          <a:prstGeom prst="line">
            <a:avLst/>
          </a:prstGeom>
          <a:ln w="254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3520858" y="3842961"/>
            <a:ext cx="152400" cy="457200"/>
          </a:xfrm>
          <a:prstGeom prst="righ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rot="5400000">
            <a:off x="2835058" y="3825031"/>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292258" y="3139231"/>
            <a:ext cx="152400" cy="1524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p:cNvSpPr/>
          <p:nvPr/>
        </p:nvSpPr>
        <p:spPr>
          <a:xfrm>
            <a:off x="3520858" y="3291631"/>
            <a:ext cx="152400" cy="457200"/>
          </a:xfrm>
          <a:prstGeom prst="righ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134500" y="6483965"/>
            <a:ext cx="1942519" cy="307777"/>
          </a:xfrm>
          <a:prstGeom prst="rect">
            <a:avLst/>
          </a:prstGeom>
          <a:noFill/>
        </p:spPr>
        <p:txBody>
          <a:bodyPr wrap="none" rtlCol="0">
            <a:spAutoFit/>
          </a:bodyPr>
          <a:lstStyle/>
          <a:p>
            <a:r>
              <a:rPr lang="en-US" sz="1400" b="1" dirty="0">
                <a:solidFill>
                  <a:schemeClr val="accent6">
                    <a:lumMod val="75000"/>
                  </a:schemeClr>
                </a:solidFill>
              </a:rPr>
              <a:t>Variance of the residual</a:t>
            </a:r>
          </a:p>
        </p:txBody>
      </p:sp>
      <p:sp>
        <p:nvSpPr>
          <p:cNvPr id="11" name="TextBox 10"/>
          <p:cNvSpPr txBox="1"/>
          <p:nvPr/>
        </p:nvSpPr>
        <p:spPr>
          <a:xfrm>
            <a:off x="5134500" y="8033365"/>
            <a:ext cx="2193549" cy="307777"/>
          </a:xfrm>
          <a:prstGeom prst="rect">
            <a:avLst/>
          </a:prstGeom>
          <a:noFill/>
        </p:spPr>
        <p:txBody>
          <a:bodyPr wrap="none" rtlCol="0">
            <a:spAutoFit/>
          </a:bodyPr>
          <a:lstStyle/>
          <a:p>
            <a:r>
              <a:rPr lang="en-US" sz="1400" b="1" dirty="0">
                <a:solidFill>
                  <a:schemeClr val="accent6">
                    <a:lumMod val="75000"/>
                  </a:schemeClr>
                </a:solidFill>
              </a:rPr>
              <a:t>Standard error of the slope</a:t>
            </a:r>
          </a:p>
        </p:txBody>
      </p:sp>
      <p:cxnSp>
        <p:nvCxnSpPr>
          <p:cNvPr id="12" name="Straight Arrow Connector 11"/>
          <p:cNvCxnSpPr/>
          <p:nvPr/>
        </p:nvCxnSpPr>
        <p:spPr>
          <a:xfrm>
            <a:off x="5575434" y="3712535"/>
            <a:ext cx="609600" cy="645896"/>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34500" y="5140742"/>
            <a:ext cx="2256900" cy="307777"/>
          </a:xfrm>
          <a:prstGeom prst="rect">
            <a:avLst/>
          </a:prstGeom>
          <a:noFill/>
        </p:spPr>
        <p:txBody>
          <a:bodyPr wrap="none" rtlCol="0">
            <a:spAutoFit/>
          </a:bodyPr>
          <a:lstStyle/>
          <a:p>
            <a:r>
              <a:rPr lang="en-US" sz="1400" b="1" dirty="0">
                <a:solidFill>
                  <a:schemeClr val="accent6">
                    <a:lumMod val="75000"/>
                  </a:schemeClr>
                </a:solidFill>
              </a:rPr>
              <a:t>Sum of Squared Error Terms</a:t>
            </a:r>
          </a:p>
        </p:txBody>
      </p:sp>
      <p:graphicFrame>
        <p:nvGraphicFramePr>
          <p:cNvPr id="14" name="Object 11"/>
          <p:cNvGraphicFramePr>
            <a:graphicFrameLocks noChangeAspect="1"/>
          </p:cNvGraphicFramePr>
          <p:nvPr>
            <p:extLst/>
          </p:nvPr>
        </p:nvGraphicFramePr>
        <p:xfrm>
          <a:off x="5290413" y="7342605"/>
          <a:ext cx="1770062" cy="720725"/>
        </p:xfrm>
        <a:graphic>
          <a:graphicData uri="http://schemas.openxmlformats.org/presentationml/2006/ole">
            <mc:AlternateContent xmlns:mc="http://schemas.openxmlformats.org/markup-compatibility/2006">
              <mc:Choice xmlns:v="urn:schemas-microsoft-com:vml" Requires="v">
                <p:oleObj spid="_x0000_s77856" name="Equation" r:id="rId4" imgW="1282700" imgH="520700" progId="Equation.3">
                  <p:embed/>
                </p:oleObj>
              </mc:Choice>
              <mc:Fallback>
                <p:oleObj name="Equation" r:id="rId4" imgW="1282700" imgH="520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0413" y="7342605"/>
                        <a:ext cx="177006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extLst/>
          </p:nvPr>
        </p:nvGraphicFramePr>
        <p:xfrm>
          <a:off x="5647600" y="5978942"/>
          <a:ext cx="946150" cy="544512"/>
        </p:xfrm>
        <a:graphic>
          <a:graphicData uri="http://schemas.openxmlformats.org/presentationml/2006/ole">
            <mc:AlternateContent xmlns:mc="http://schemas.openxmlformats.org/markup-compatibility/2006">
              <mc:Choice xmlns:v="urn:schemas-microsoft-com:vml" Requires="v">
                <p:oleObj spid="_x0000_s77857" name="Equation" r:id="rId6" imgW="685800" imgH="393700" progId="Equation.3">
                  <p:embed/>
                </p:oleObj>
              </mc:Choice>
              <mc:Fallback>
                <p:oleObj name="Equation" r:id="rId6" imgW="6858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7600" y="5978942"/>
                        <a:ext cx="9461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p:cNvGraphicFramePr>
            <a:graphicFrameLocks noChangeAspect="1"/>
          </p:cNvGraphicFramePr>
          <p:nvPr>
            <p:extLst/>
          </p:nvPr>
        </p:nvGraphicFramePr>
        <p:xfrm>
          <a:off x="5723800" y="4683542"/>
          <a:ext cx="1068388" cy="350837"/>
        </p:xfrm>
        <a:graphic>
          <a:graphicData uri="http://schemas.openxmlformats.org/presentationml/2006/ole">
            <mc:AlternateContent xmlns:mc="http://schemas.openxmlformats.org/markup-compatibility/2006">
              <mc:Choice xmlns:v="urn:schemas-microsoft-com:vml" Requires="v">
                <p:oleObj spid="_x0000_s77858" name="Equation" r:id="rId8" imgW="774364" imgH="253890" progId="Equation.3">
                  <p:embed/>
                </p:oleObj>
              </mc:Choice>
              <mc:Fallback>
                <p:oleObj name="Equation" r:id="rId8" imgW="774364"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3800" y="4683542"/>
                        <a:ext cx="1068388"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7" name="TextBox 16"/>
              <p:cNvSpPr txBox="1"/>
              <p:nvPr/>
            </p:nvSpPr>
            <p:spPr>
              <a:xfrm>
                <a:off x="4226668" y="3331846"/>
                <a:ext cx="1365758"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b="0" i="1" smtClean="0">
                              <a:solidFill>
                                <a:schemeClr val="tx1">
                                  <a:lumMod val="50000"/>
                                  <a:lumOff val="50000"/>
                                </a:schemeClr>
                              </a:solidFill>
                              <a:latin typeface="Cambria Math"/>
                            </a:rPr>
                            <m:t>𝑌</m:t>
                          </m:r>
                        </m:e>
                        <m:sub>
                          <m:r>
                            <a:rPr lang="en-US" b="0" i="1" smtClean="0">
                              <a:solidFill>
                                <a:schemeClr val="tx1">
                                  <a:lumMod val="50000"/>
                                  <a:lumOff val="50000"/>
                                </a:schemeClr>
                              </a:solidFill>
                              <a:latin typeface="Cambria Math"/>
                            </a:rPr>
                            <m:t>𝑖</m:t>
                          </m:r>
                        </m:sub>
                      </m:sSub>
                      <m:r>
                        <a:rPr lang="en-US" b="0" i="1" smtClean="0">
                          <a:solidFill>
                            <a:schemeClr val="tx1">
                              <a:lumMod val="50000"/>
                              <a:lumOff val="50000"/>
                            </a:schemeClr>
                          </a:solidFill>
                          <a:latin typeface="Cambria Math"/>
                        </a:rPr>
                        <m:t>−</m:t>
                      </m:r>
                      <m:sSub>
                        <m:sSubPr>
                          <m:ctrlPr>
                            <a:rPr lang="en-US" b="0" i="1" smtClean="0">
                              <a:solidFill>
                                <a:schemeClr val="tx1">
                                  <a:lumMod val="50000"/>
                                  <a:lumOff val="50000"/>
                                </a:schemeClr>
                              </a:solidFill>
                              <a:latin typeface="Cambria Math" panose="02040503050406030204" pitchFamily="18" charset="0"/>
                            </a:rPr>
                          </m:ctrlPr>
                        </m:sSubPr>
                        <m:e>
                          <m:acc>
                            <m:accPr>
                              <m:chr m:val="̂"/>
                              <m:ctrlPr>
                                <a:rPr lang="en-US" b="0" i="1" smtClean="0">
                                  <a:solidFill>
                                    <a:schemeClr val="tx1">
                                      <a:lumMod val="50000"/>
                                      <a:lumOff val="50000"/>
                                    </a:schemeClr>
                                  </a:solidFill>
                                  <a:latin typeface="Cambria Math" panose="02040503050406030204" pitchFamily="18" charset="0"/>
                                </a:rPr>
                              </m:ctrlPr>
                            </m:accPr>
                            <m:e>
                              <m:r>
                                <a:rPr lang="en-US" b="0" i="1" smtClean="0">
                                  <a:solidFill>
                                    <a:schemeClr val="tx1">
                                      <a:lumMod val="50000"/>
                                      <a:lumOff val="50000"/>
                                    </a:schemeClr>
                                  </a:solidFill>
                                  <a:latin typeface="Cambria Math"/>
                                </a:rPr>
                                <m:t>𝑌</m:t>
                              </m:r>
                            </m:e>
                          </m:acc>
                        </m:e>
                        <m:sub>
                          <m:r>
                            <a:rPr lang="en-US" b="0" i="1" smtClean="0">
                              <a:solidFill>
                                <a:schemeClr val="tx1">
                                  <a:lumMod val="50000"/>
                                  <a:lumOff val="50000"/>
                                </a:schemeClr>
                              </a:solidFill>
                              <a:latin typeface="Cambria Math"/>
                            </a:rPr>
                            <m:t>𝑖</m:t>
                          </m:r>
                        </m:sub>
                      </m:sSub>
                      <m:r>
                        <a:rPr lang="en-US" i="1" smtClean="0">
                          <a:solidFill>
                            <a:schemeClr val="tx1">
                              <a:lumMod val="50000"/>
                              <a:lumOff val="50000"/>
                            </a:schemeClr>
                          </a:solidFill>
                          <a:latin typeface="Cambria Math"/>
                        </a:rPr>
                        <m:t>=</m:t>
                      </m:r>
                      <m:sSub>
                        <m:sSubPr>
                          <m:ctrlPr>
                            <a:rPr lang="en-US" b="1" i="1" smtClean="0">
                              <a:solidFill>
                                <a:schemeClr val="accent6">
                                  <a:lumMod val="75000"/>
                                </a:schemeClr>
                              </a:solidFill>
                              <a:latin typeface="Cambria Math" panose="02040503050406030204" pitchFamily="18" charset="0"/>
                            </a:rPr>
                          </m:ctrlPr>
                        </m:sSubPr>
                        <m:e>
                          <m:r>
                            <a:rPr lang="en-US" b="1" i="1" smtClean="0">
                              <a:solidFill>
                                <a:schemeClr val="accent6">
                                  <a:lumMod val="75000"/>
                                </a:schemeClr>
                              </a:solidFill>
                              <a:latin typeface="Cambria Math"/>
                            </a:rPr>
                            <m:t>𝒆</m:t>
                          </m:r>
                        </m:e>
                        <m:sub>
                          <m:r>
                            <a:rPr lang="en-US" b="1" i="1" smtClean="0">
                              <a:solidFill>
                                <a:schemeClr val="accent6">
                                  <a:lumMod val="75000"/>
                                </a:schemeClr>
                              </a:solidFill>
                              <a:latin typeface="Cambria Math"/>
                            </a:rPr>
                            <m:t>𝒊</m:t>
                          </m:r>
                        </m:sub>
                      </m:sSub>
                    </m:oMath>
                  </m:oMathPara>
                </a14:m>
                <a:endParaRPr lang="en-US" b="1" dirty="0">
                  <a:solidFill>
                    <a:schemeClr val="tx1">
                      <a:lumMod val="50000"/>
                      <a:lumOff val="50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226668" y="3331846"/>
                <a:ext cx="1365758" cy="376770"/>
              </a:xfrm>
              <a:prstGeom prst="rect">
                <a:avLst/>
              </a:prstGeom>
              <a:blipFill rotWithShape="1">
                <a:blip r:embed="rId10"/>
                <a:stretch>
                  <a:fillRect t="-1639"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254852" y="3920426"/>
                <a:ext cx="8345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b="0" i="1" smtClean="0">
                              <a:solidFill>
                                <a:schemeClr val="tx1">
                                  <a:lumMod val="50000"/>
                                  <a:lumOff val="50000"/>
                                </a:schemeClr>
                              </a:solidFill>
                              <a:latin typeface="Cambria Math"/>
                            </a:rPr>
                            <m:t>𝑌</m:t>
                          </m:r>
                        </m:e>
                        <m:sub>
                          <m:r>
                            <a:rPr lang="en-US" b="0" i="1" smtClean="0">
                              <a:solidFill>
                                <a:schemeClr val="tx1">
                                  <a:lumMod val="50000"/>
                                  <a:lumOff val="50000"/>
                                </a:schemeClr>
                              </a:solidFill>
                              <a:latin typeface="Cambria Math"/>
                            </a:rPr>
                            <m:t>𝑖</m:t>
                          </m:r>
                        </m:sub>
                      </m:sSub>
                      <m:r>
                        <a:rPr lang="en-US" b="0" i="1" smtClean="0">
                          <a:solidFill>
                            <a:schemeClr val="tx1">
                              <a:lumMod val="50000"/>
                              <a:lumOff val="50000"/>
                            </a:schemeClr>
                          </a:solidFill>
                          <a:latin typeface="Cambria Math"/>
                        </a:rPr>
                        <m:t>−</m:t>
                      </m:r>
                      <m:acc>
                        <m:accPr>
                          <m:chr m:val="̅"/>
                          <m:ctrlPr>
                            <a:rPr lang="en-US" b="0" i="1" smtClean="0">
                              <a:solidFill>
                                <a:schemeClr val="tx1">
                                  <a:lumMod val="50000"/>
                                  <a:lumOff val="50000"/>
                                </a:schemeClr>
                              </a:solidFill>
                              <a:latin typeface="Cambria Math" panose="02040503050406030204" pitchFamily="18" charset="0"/>
                            </a:rPr>
                          </m:ctrlPr>
                        </m:accPr>
                        <m:e>
                          <m:r>
                            <a:rPr lang="en-US" b="0" i="1" smtClean="0">
                              <a:solidFill>
                                <a:schemeClr val="tx1">
                                  <a:lumMod val="50000"/>
                                  <a:lumOff val="50000"/>
                                </a:schemeClr>
                              </a:solidFill>
                              <a:latin typeface="Cambria Math"/>
                            </a:rPr>
                            <m:t>𝑌</m:t>
                          </m:r>
                        </m:e>
                      </m:acc>
                    </m:oMath>
                  </m:oMathPara>
                </a14:m>
                <a:endParaRPr lang="en-US" dirty="0">
                  <a:solidFill>
                    <a:schemeClr val="tx1">
                      <a:lumMod val="50000"/>
                      <a:lumOff val="50000"/>
                    </a:schemeClr>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254852" y="3920426"/>
                <a:ext cx="834587" cy="369332"/>
              </a:xfrm>
              <a:prstGeom prst="rect">
                <a:avLst/>
              </a:prstGeom>
              <a:blipFill rotWithShape="1">
                <a:blip r:embed="rId11"/>
                <a:stretch>
                  <a:fillRect r="-240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15126" y="4057072"/>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50000"/>
                                </a:schemeClr>
                              </a:solidFill>
                              <a:latin typeface="Cambria Math" panose="02040503050406030204" pitchFamily="18" charset="0"/>
                            </a:rPr>
                          </m:ctrlPr>
                        </m:accPr>
                        <m:e>
                          <m:r>
                            <m:rPr>
                              <m:sty m:val="p"/>
                            </m:rPr>
                            <a:rPr lang="en-US" b="0" i="0" smtClean="0">
                              <a:solidFill>
                                <a:schemeClr val="bg1">
                                  <a:lumMod val="50000"/>
                                </a:schemeClr>
                              </a:solidFill>
                              <a:latin typeface="Cambria Math"/>
                            </a:rPr>
                            <m:t>Y</m:t>
                          </m:r>
                        </m:e>
                      </m:acc>
                    </m:oMath>
                  </m:oMathPara>
                </a14:m>
                <a:endParaRPr lang="en-US" dirty="0">
                  <a:solidFill>
                    <a:schemeClr val="bg1">
                      <a:lumMod val="50000"/>
                    </a:schemeClr>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15126" y="4057072"/>
                <a:ext cx="382669" cy="369332"/>
              </a:xfrm>
              <a:prstGeom prst="rect">
                <a:avLst/>
              </a:prstGeom>
              <a:blipFill rotWithShape="1">
                <a:blip r:embed="rId12"/>
                <a:stretch>
                  <a:fillRect/>
                </a:stretch>
              </a:blipFill>
            </p:spPr>
            <p:txBody>
              <a:bodyPr/>
              <a:lstStyle/>
              <a:p>
                <a:r>
                  <a:rPr lang="en-US">
                    <a:noFill/>
                  </a:rPr>
                  <a:t> </a:t>
                </a:r>
              </a:p>
            </p:txBody>
          </p:sp>
        </mc:Fallback>
      </mc:AlternateContent>
      <p:sp>
        <p:nvSpPr>
          <p:cNvPr id="21" name="TextBox 20"/>
          <p:cNvSpPr txBox="1"/>
          <p:nvPr/>
        </p:nvSpPr>
        <p:spPr>
          <a:xfrm>
            <a:off x="561584" y="6944142"/>
            <a:ext cx="4111603" cy="2123658"/>
          </a:xfrm>
          <a:prstGeom prst="rect">
            <a:avLst/>
          </a:prstGeom>
          <a:noFill/>
        </p:spPr>
        <p:txBody>
          <a:bodyPr wrap="square" rtlCol="0">
            <a:spAutoFit/>
          </a:bodyPr>
          <a:lstStyle/>
          <a:p>
            <a:pPr algn="just"/>
            <a:r>
              <a:rPr lang="en-US" sz="1200" dirty="0">
                <a:solidFill>
                  <a:schemeClr val="bg1">
                    <a:lumMod val="50000"/>
                  </a:schemeClr>
                </a:solidFill>
                <a:cs typeface="Times New Roman" panose="02020603050405020304" pitchFamily="18" charset="0"/>
              </a:rPr>
              <a:t>The standard error of the slope is one of the most important concepts in regression because it determines the size of the confidence interval and thus the statistical significance of our study. We want standard errors to be as small as possible. We see here that the size of the standard error will be directly related to the amount of unexplained variance we have in our model, the residual </a:t>
            </a:r>
            <a:r>
              <a:rPr lang="en-US" sz="1200" i="1" dirty="0">
                <a:solidFill>
                  <a:schemeClr val="bg1">
                    <a:lumMod val="50000"/>
                  </a:schemeClr>
                </a:solidFill>
                <a:cs typeface="Times New Roman" panose="02020603050405020304" pitchFamily="18" charset="0"/>
              </a:rPr>
              <a:t>e</a:t>
            </a:r>
            <a:r>
              <a:rPr lang="en-US" sz="1200" dirty="0">
                <a:solidFill>
                  <a:schemeClr val="bg1">
                    <a:lumMod val="50000"/>
                  </a:schemeClr>
                </a:solidFill>
                <a:cs typeface="Times New Roman" panose="02020603050405020304" pitchFamily="18" charset="0"/>
              </a:rPr>
              <a:t>. The important thing to note is the unexplained portion shows up in the denominator of the standard error. As a result, the size of the standard error will be proportional to the amount of unexplained variance (plus a couple of other considerations to be covered later).</a:t>
            </a:r>
          </a:p>
        </p:txBody>
      </p:sp>
      <p:cxnSp>
        <p:nvCxnSpPr>
          <p:cNvPr id="22" name="Straight Connector 21"/>
          <p:cNvCxnSpPr/>
          <p:nvPr/>
        </p:nvCxnSpPr>
        <p:spPr>
          <a:xfrm flipV="1">
            <a:off x="561584" y="3516682"/>
            <a:ext cx="3577402" cy="171174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45222" y="2923157"/>
            <a:ext cx="514885" cy="246221"/>
          </a:xfrm>
          <a:prstGeom prst="rect">
            <a:avLst/>
          </a:prstGeom>
          <a:noFill/>
        </p:spPr>
        <p:txBody>
          <a:bodyPr wrap="none" rtlCol="0">
            <a:spAutoFit/>
          </a:bodyPr>
          <a:lstStyle/>
          <a:p>
            <a:r>
              <a:rPr lang="en-US" sz="1000" dirty="0">
                <a:solidFill>
                  <a:schemeClr val="bg1">
                    <a:lumMod val="50000"/>
                  </a:schemeClr>
                </a:solidFill>
              </a:rPr>
              <a:t>Point </a:t>
            </a:r>
            <a:r>
              <a:rPr lang="en-US" sz="1000" i="1" dirty="0" err="1">
                <a:solidFill>
                  <a:schemeClr val="bg1">
                    <a:lumMod val="50000"/>
                  </a:schemeClr>
                </a:solidFill>
              </a:rPr>
              <a:t>i</a:t>
            </a:r>
            <a:endParaRPr lang="en-US" sz="1000" i="1" dirty="0">
              <a:solidFill>
                <a:schemeClr val="bg1">
                  <a:lumMod val="50000"/>
                </a:schemeClr>
              </a:solidFill>
            </a:endParaRPr>
          </a:p>
        </p:txBody>
      </p:sp>
      <p:sp>
        <p:nvSpPr>
          <p:cNvPr id="23" name="Slide Number Placeholder 22"/>
          <p:cNvSpPr>
            <a:spLocks noGrp="1"/>
          </p:cNvSpPr>
          <p:nvPr>
            <p:ph type="sldNum" sz="quarter" idx="12"/>
          </p:nvPr>
        </p:nvSpPr>
        <p:spPr/>
        <p:txBody>
          <a:bodyPr/>
          <a:lstStyle/>
          <a:p>
            <a:fld id="{8A2A4A19-B384-42F8-8C0D-94C30AAB39F2}" type="slidenum">
              <a:rPr lang="en-US" smtClean="0"/>
              <a:pPr/>
              <a:t>19</a:t>
            </a:fld>
            <a:endParaRPr lang="en-US"/>
          </a:p>
        </p:txBody>
      </p:sp>
    </p:spTree>
    <p:extLst>
      <p:ext uri="{BB962C8B-B14F-4D97-AF65-F5344CB8AC3E}">
        <p14:creationId xmlns:p14="http://schemas.microsoft.com/office/powerpoint/2010/main" val="161839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variance calculation</a:t>
            </a:r>
          </a:p>
        </p:txBody>
      </p:sp>
      <p:cxnSp>
        <p:nvCxnSpPr>
          <p:cNvPr id="3" name="Straight Connector 2"/>
          <p:cNvCxnSpPr/>
          <p:nvPr/>
        </p:nvCxnSpPr>
        <p:spPr>
          <a:xfrm rot="5400000">
            <a:off x="2526031" y="5417820"/>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10800000">
            <a:off x="3108961" y="6195060"/>
            <a:ext cx="349758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274821" y="56769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3972562" y="483489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4598671" y="5093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4987291" y="560853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5311141" y="477012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5764531" y="551497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a:off x="3821431" y="5385435"/>
            <a:ext cx="2202180"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38501" y="4381500"/>
            <a:ext cx="280846" cy="327782"/>
          </a:xfrm>
          <a:prstGeom prst="rect">
            <a:avLst/>
          </a:prstGeom>
          <a:noFill/>
        </p:spPr>
        <p:txBody>
          <a:bodyPr wrap="none" rtlCol="0">
            <a:spAutoFit/>
          </a:bodyPr>
          <a:lstStyle/>
          <a:p>
            <a:r>
              <a:rPr lang="en-US" sz="1530" dirty="0"/>
              <a:t>Y</a:t>
            </a:r>
          </a:p>
        </p:txBody>
      </p:sp>
      <p:sp>
        <p:nvSpPr>
          <p:cNvPr id="13" name="TextBox 12"/>
          <p:cNvSpPr txBox="1"/>
          <p:nvPr/>
        </p:nvSpPr>
        <p:spPr>
          <a:xfrm>
            <a:off x="6282691" y="5871210"/>
            <a:ext cx="287258" cy="327782"/>
          </a:xfrm>
          <a:prstGeom prst="rect">
            <a:avLst/>
          </a:prstGeom>
          <a:noFill/>
        </p:spPr>
        <p:txBody>
          <a:bodyPr wrap="none" rtlCol="0">
            <a:spAutoFit/>
          </a:bodyPr>
          <a:lstStyle/>
          <a:p>
            <a:r>
              <a:rPr lang="en-US" sz="1530" dirty="0"/>
              <a:t>X</a:t>
            </a:r>
          </a:p>
        </p:txBody>
      </p:sp>
      <p:graphicFrame>
        <p:nvGraphicFramePr>
          <p:cNvPr id="14" name="Object 13"/>
          <p:cNvGraphicFramePr>
            <a:graphicFrameLocks noChangeAspect="1"/>
          </p:cNvGraphicFramePr>
          <p:nvPr>
            <p:extLst/>
          </p:nvPr>
        </p:nvGraphicFramePr>
        <p:xfrm>
          <a:off x="3305082" y="5268040"/>
          <a:ext cx="171371" cy="234791"/>
        </p:xfrm>
        <a:graphic>
          <a:graphicData uri="http://schemas.openxmlformats.org/presentationml/2006/ole">
            <mc:AlternateContent xmlns:mc="http://schemas.openxmlformats.org/markup-compatibility/2006">
              <mc:Choice xmlns:v="urn:schemas-microsoft-com:vml" Requires="v">
                <p:oleObj spid="_x0000_s89106" name="Equation" r:id="rId3" imgW="139680" imgH="190440" progId="Equation.3">
                  <p:embed/>
                </p:oleObj>
              </mc:Choice>
              <mc:Fallback>
                <p:oleObj name="Equation" r:id="rId3" imgW="139680" imgH="190440" progId="Equation.3">
                  <p:embed/>
                  <p:pic>
                    <p:nvPicPr>
                      <p:cNvPr id="14" name="Object 13"/>
                      <p:cNvPicPr>
                        <a:picLocks noChangeAspect="1" noChangeArrowheads="1"/>
                      </p:cNvPicPr>
                      <p:nvPr/>
                    </p:nvPicPr>
                    <p:blipFill>
                      <a:blip r:embed="rId4"/>
                      <a:srcRect/>
                      <a:stretch>
                        <a:fillRect/>
                      </a:stretch>
                    </p:blipFill>
                    <p:spPr bwMode="auto">
                      <a:xfrm>
                        <a:off x="3305082" y="5268040"/>
                        <a:ext cx="171371" cy="23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nvPr>
        </p:nvGraphicFramePr>
        <p:xfrm>
          <a:off x="287078" y="4960453"/>
          <a:ext cx="2221074" cy="777619"/>
        </p:xfrm>
        <a:graphic>
          <a:graphicData uri="http://schemas.openxmlformats.org/presentationml/2006/ole">
            <mc:AlternateContent xmlns:mc="http://schemas.openxmlformats.org/markup-compatibility/2006">
              <mc:Choice xmlns:v="urn:schemas-microsoft-com:vml" Requires="v">
                <p:oleObj spid="_x0000_s89107" name="Equation" r:id="rId5" imgW="1307880" imgH="457200" progId="Equation.3">
                  <p:embed/>
                </p:oleObj>
              </mc:Choice>
              <mc:Fallback>
                <p:oleObj name="Equation" r:id="rId5" imgW="1307880" imgH="457200" progId="Equation.3">
                  <p:embed/>
                  <p:pic>
                    <p:nvPicPr>
                      <p:cNvPr id="1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78" y="4960453"/>
                        <a:ext cx="2221074" cy="777619"/>
                      </a:xfrm>
                      <a:prstGeom prst="rect">
                        <a:avLst/>
                      </a:prstGeom>
                      <a:noFill/>
                      <a:ln>
                        <a:noFill/>
                      </a:ln>
                      <a:extLst/>
                    </p:spPr>
                  </p:pic>
                </p:oleObj>
              </mc:Fallback>
            </mc:AlternateContent>
          </a:graphicData>
        </a:graphic>
      </p:graphicFrame>
      <p:cxnSp>
        <p:nvCxnSpPr>
          <p:cNvPr id="17" name="Straight Connector 16"/>
          <p:cNvCxnSpPr/>
          <p:nvPr/>
        </p:nvCxnSpPr>
        <p:spPr>
          <a:xfrm>
            <a:off x="4037332" y="4964430"/>
            <a:ext cx="0" cy="42100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0"/>
          </p:cNvCxnSpPr>
          <p:nvPr/>
        </p:nvCxnSpPr>
        <p:spPr>
          <a:xfrm>
            <a:off x="4339591" y="5398030"/>
            <a:ext cx="0" cy="278871"/>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663441" y="5255896"/>
            <a:ext cx="0" cy="142134"/>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75911" y="4905957"/>
            <a:ext cx="0" cy="47947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8" idx="0"/>
          </p:cNvCxnSpPr>
          <p:nvPr/>
        </p:nvCxnSpPr>
        <p:spPr>
          <a:xfrm flipH="1">
            <a:off x="5052061" y="5385435"/>
            <a:ext cx="2" cy="22309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0" idx="0"/>
          </p:cNvCxnSpPr>
          <p:nvPr/>
        </p:nvCxnSpPr>
        <p:spPr>
          <a:xfrm>
            <a:off x="5829301" y="5398030"/>
            <a:ext cx="0" cy="11694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5711917" y="4883659"/>
            <a:ext cx="259080" cy="382324"/>
          </a:xfrm>
          <a:prstGeom prst="rightBrac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33" name="TextBox 32"/>
          <p:cNvSpPr txBox="1"/>
          <p:nvPr/>
        </p:nvSpPr>
        <p:spPr>
          <a:xfrm>
            <a:off x="5919108" y="4732249"/>
            <a:ext cx="1813317" cy="584775"/>
          </a:xfrm>
          <a:prstGeom prst="rect">
            <a:avLst/>
          </a:prstGeom>
          <a:noFill/>
        </p:spPr>
        <p:txBody>
          <a:bodyPr wrap="non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Distance between</a:t>
            </a:r>
            <a:br>
              <a:rPr lang="en-US" sz="1600" dirty="0">
                <a:solidFill>
                  <a:schemeClr val="accent6">
                    <a:lumMod val="75000"/>
                  </a:schemeClr>
                </a:solidFill>
                <a:latin typeface="Arial" panose="020B0604020202020204" pitchFamily="34" charset="0"/>
                <a:cs typeface="Arial" panose="020B0604020202020204" pitchFamily="34" charset="0"/>
              </a:rPr>
            </a:b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err="1">
                <a:solidFill>
                  <a:schemeClr val="accent6">
                    <a:lumMod val="75000"/>
                  </a:schemeClr>
                </a:solidFill>
                <a:latin typeface="Arial" panose="020B0604020202020204" pitchFamily="34" charset="0"/>
                <a:cs typeface="Arial" panose="020B0604020202020204" pitchFamily="34" charset="0"/>
              </a:rPr>
              <a:t>y</a:t>
            </a:r>
            <a:r>
              <a:rPr lang="en-US" sz="1600" baseline="-25000" dirty="0" err="1">
                <a:solidFill>
                  <a:schemeClr val="accent6">
                    <a:lumMod val="75000"/>
                  </a:schemeClr>
                </a:solidFill>
                <a:latin typeface="Arial" panose="020B0604020202020204" pitchFamily="34" charset="0"/>
                <a:cs typeface="Arial" panose="020B0604020202020204" pitchFamily="34" charset="0"/>
              </a:rPr>
              <a:t>i</a:t>
            </a: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tx1">
                    <a:lumMod val="50000"/>
                    <a:lumOff val="50000"/>
                  </a:schemeClr>
                </a:solidFill>
                <a:latin typeface="Arial" panose="020B0604020202020204" pitchFamily="34" charset="0"/>
                <a:cs typeface="Arial" panose="020B0604020202020204" pitchFamily="34" charset="0"/>
              </a:rPr>
              <a:t>and</a:t>
            </a: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accent1">
                    <a:lumMod val="75000"/>
                  </a:schemeClr>
                </a:solidFill>
                <a:latin typeface="Arial" panose="020B0604020202020204" pitchFamily="34" charset="0"/>
                <a:cs typeface="Arial" panose="020B0604020202020204" pitchFamily="34" charset="0"/>
              </a:rPr>
              <a:t>y-bar</a:t>
            </a:r>
          </a:p>
        </p:txBody>
      </p:sp>
      <p:sp>
        <p:nvSpPr>
          <p:cNvPr id="34" name="TextBox 33"/>
          <p:cNvSpPr txBox="1"/>
          <p:nvPr/>
        </p:nvSpPr>
        <p:spPr>
          <a:xfrm>
            <a:off x="1038155" y="3838749"/>
            <a:ext cx="1813318" cy="584775"/>
          </a:xfrm>
          <a:prstGeom prst="rect">
            <a:avLst/>
          </a:prstGeom>
          <a:noFill/>
        </p:spPr>
        <p:txBody>
          <a:bodyPr wrap="non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Distance between</a:t>
            </a:r>
            <a:br>
              <a:rPr lang="en-US" sz="1600" dirty="0">
                <a:solidFill>
                  <a:schemeClr val="tx1">
                    <a:lumMod val="50000"/>
                    <a:lumOff val="50000"/>
                  </a:schemeClr>
                </a:solidFill>
                <a:latin typeface="Arial" panose="020B0604020202020204" pitchFamily="34" charset="0"/>
                <a:cs typeface="Arial" panose="020B0604020202020204" pitchFamily="34" charset="0"/>
              </a:rPr>
            </a:br>
            <a:r>
              <a:rPr lang="en-US" sz="1600" b="1" dirty="0">
                <a:solidFill>
                  <a:schemeClr val="accent6">
                    <a:lumMod val="75000"/>
                  </a:schemeClr>
                </a:solidFill>
                <a:latin typeface="Arial" panose="020B0604020202020204" pitchFamily="34" charset="0"/>
                <a:cs typeface="Arial" panose="020B0604020202020204" pitchFamily="34" charset="0"/>
              </a:rPr>
              <a:t> </a:t>
            </a:r>
            <a:r>
              <a:rPr lang="en-US" sz="1600" b="1" dirty="0" err="1">
                <a:solidFill>
                  <a:schemeClr val="accent6">
                    <a:lumMod val="75000"/>
                  </a:schemeClr>
                </a:solidFill>
                <a:latin typeface="Arial" panose="020B0604020202020204" pitchFamily="34" charset="0"/>
                <a:cs typeface="Arial" panose="020B0604020202020204" pitchFamily="34" charset="0"/>
              </a:rPr>
              <a:t>y</a:t>
            </a:r>
            <a:r>
              <a:rPr lang="en-US" sz="1600" b="1" baseline="-25000" dirty="0" err="1">
                <a:solidFill>
                  <a:schemeClr val="accent6">
                    <a:lumMod val="75000"/>
                  </a:schemeClr>
                </a:solidFill>
                <a:latin typeface="Arial" panose="020B0604020202020204" pitchFamily="34" charset="0"/>
                <a:cs typeface="Arial" panose="020B0604020202020204" pitchFamily="34" charset="0"/>
              </a:rPr>
              <a:t>i</a:t>
            </a:r>
            <a:r>
              <a:rPr lang="en-US" sz="1600" b="1"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tx1">
                    <a:lumMod val="50000"/>
                    <a:lumOff val="50000"/>
                  </a:schemeClr>
                </a:solidFill>
                <a:latin typeface="Arial" panose="020B0604020202020204" pitchFamily="34" charset="0"/>
                <a:cs typeface="Arial" panose="020B0604020202020204" pitchFamily="34" charset="0"/>
              </a:rPr>
              <a:t>and</a:t>
            </a: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accent1">
                    <a:lumMod val="75000"/>
                  </a:schemeClr>
                </a:solidFill>
                <a:latin typeface="Arial" panose="020B0604020202020204" pitchFamily="34" charset="0"/>
                <a:cs typeface="Arial" panose="020B0604020202020204" pitchFamily="34" charset="0"/>
              </a:rPr>
              <a:t>y-bar</a:t>
            </a:r>
          </a:p>
        </p:txBody>
      </p:sp>
      <p:sp>
        <p:nvSpPr>
          <p:cNvPr id="35" name="Right Brace 34"/>
          <p:cNvSpPr/>
          <p:nvPr/>
        </p:nvSpPr>
        <p:spPr>
          <a:xfrm rot="16200000">
            <a:off x="1807552" y="4420265"/>
            <a:ext cx="274525" cy="632256"/>
          </a:xfrm>
          <a:prstGeom prst="rightBrac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solidFill>
                <a:schemeClr val="accent6">
                  <a:lumMod val="75000"/>
                </a:schemeClr>
              </a:solidFill>
            </a:endParaRPr>
          </a:p>
        </p:txBody>
      </p:sp>
      <p:sp>
        <p:nvSpPr>
          <p:cNvPr id="36" name="TextBox 35"/>
          <p:cNvSpPr txBox="1"/>
          <p:nvPr/>
        </p:nvSpPr>
        <p:spPr>
          <a:xfrm>
            <a:off x="1152821" y="7412882"/>
            <a:ext cx="5898562" cy="584775"/>
          </a:xfrm>
          <a:prstGeom prst="rect">
            <a:avLst/>
          </a:prstGeom>
          <a:noFill/>
        </p:spPr>
        <p:txBody>
          <a:bodyPr wrap="square" rtlCol="0">
            <a:spAutoFit/>
          </a:bodyPr>
          <a:lstStyle/>
          <a:p>
            <a:r>
              <a:rPr lang="en-US" sz="1600" b="1" dirty="0">
                <a:solidFill>
                  <a:schemeClr val="accent6">
                    <a:lumMod val="75000"/>
                  </a:schemeClr>
                </a:solidFill>
                <a:latin typeface="Arial" panose="020B0604020202020204" pitchFamily="34" charset="0"/>
                <a:cs typeface="Arial" panose="020B0604020202020204" pitchFamily="34" charset="0"/>
              </a:rPr>
              <a:t>Variance: </a:t>
            </a:r>
            <a:r>
              <a:rPr lang="en-US" sz="1600" dirty="0">
                <a:solidFill>
                  <a:schemeClr val="tx1">
                    <a:lumMod val="50000"/>
                    <a:lumOff val="50000"/>
                  </a:schemeClr>
                </a:solidFill>
                <a:latin typeface="Arial" panose="020B0604020202020204" pitchFamily="34" charset="0"/>
                <a:cs typeface="Arial" panose="020B0604020202020204" pitchFamily="34" charset="0"/>
              </a:rPr>
              <a:t>square the distances, add them up, divide by n-1</a:t>
            </a:r>
          </a:p>
          <a:p>
            <a:endParaRPr lang="en-US" sz="1600" b="1" dirty="0">
              <a:solidFill>
                <a:schemeClr val="accent6">
                  <a:lumMod val="75000"/>
                </a:schemeClr>
              </a:solidFill>
              <a:latin typeface="Arial" panose="020B0604020202020204" pitchFamily="34" charset="0"/>
              <a:cs typeface="Arial" panose="020B0604020202020204" pitchFamily="34" charset="0"/>
            </a:endParaRPr>
          </a:p>
        </p:txBody>
      </p:sp>
      <p:sp>
        <p:nvSpPr>
          <p:cNvPr id="16" name="Slide Number Placeholder 15"/>
          <p:cNvSpPr>
            <a:spLocks noGrp="1"/>
          </p:cNvSpPr>
          <p:nvPr>
            <p:ph type="sldNum" sz="quarter" idx="12"/>
          </p:nvPr>
        </p:nvSpPr>
        <p:spPr/>
        <p:txBody>
          <a:bodyPr/>
          <a:lstStyle/>
          <a:p>
            <a:fld id="{8A2A4A19-B384-42F8-8C0D-94C30AAB39F2}" type="slidenum">
              <a:rPr lang="en-US" smtClean="0"/>
              <a:t>2</a:t>
            </a:fld>
            <a:endParaRPr lang="en-US"/>
          </a:p>
        </p:txBody>
      </p:sp>
    </p:spTree>
    <p:extLst>
      <p:ext uri="{BB962C8B-B14F-4D97-AF65-F5344CB8AC3E}">
        <p14:creationId xmlns:p14="http://schemas.microsoft.com/office/powerpoint/2010/main" val="1283688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in Regression</a:t>
            </a:r>
          </a:p>
        </p:txBody>
      </p:sp>
      <p:sp>
        <p:nvSpPr>
          <p:cNvPr id="35" name="TextBox 34"/>
          <p:cNvSpPr txBox="1"/>
          <p:nvPr/>
        </p:nvSpPr>
        <p:spPr>
          <a:xfrm>
            <a:off x="4497915" y="6454140"/>
            <a:ext cx="3108960" cy="1007968"/>
          </a:xfrm>
          <a:prstGeom prst="rect">
            <a:avLst/>
          </a:prstGeom>
          <a:noFill/>
        </p:spPr>
        <p:txBody>
          <a:bodyPr wrap="square" rtlCol="0">
            <a:spAutoFit/>
          </a:bodyPr>
          <a:lstStyle/>
          <a:p>
            <a:r>
              <a:rPr lang="en-US" sz="1190" dirty="0">
                <a:solidFill>
                  <a:srgbClr val="0070C0"/>
                </a:solidFill>
              </a:rPr>
              <a:t>Similarly, the standard error of the slope is a function of the variance of the residual (the amount of unexplained variance in the outcome), the sample size (n-1), AND the variance of the explanatory variable.</a:t>
            </a:r>
          </a:p>
        </p:txBody>
      </p:sp>
      <p:sp>
        <p:nvSpPr>
          <p:cNvPr id="38" name="TextBox 37"/>
          <p:cNvSpPr txBox="1"/>
          <p:nvPr/>
        </p:nvSpPr>
        <p:spPr>
          <a:xfrm>
            <a:off x="1943100" y="3798570"/>
            <a:ext cx="1684020" cy="1007968"/>
          </a:xfrm>
          <a:prstGeom prst="rect">
            <a:avLst/>
          </a:prstGeom>
          <a:noFill/>
        </p:spPr>
        <p:txBody>
          <a:bodyPr wrap="square" rtlCol="0">
            <a:spAutoFit/>
          </a:bodyPr>
          <a:lstStyle/>
          <a:p>
            <a:r>
              <a:rPr lang="en-US" sz="1190" dirty="0">
                <a:solidFill>
                  <a:srgbClr val="0070C0"/>
                </a:solidFill>
              </a:rPr>
              <a:t>The size of the standard error of the mean is driven by the variance of the variable, and the sample size.</a:t>
            </a:r>
          </a:p>
        </p:txBody>
      </p:sp>
      <p:graphicFrame>
        <p:nvGraphicFramePr>
          <p:cNvPr id="45067" name="Object 11"/>
          <p:cNvGraphicFramePr>
            <a:graphicFrameLocks noChangeAspect="1"/>
          </p:cNvGraphicFramePr>
          <p:nvPr>
            <p:extLst/>
          </p:nvPr>
        </p:nvGraphicFramePr>
        <p:xfrm>
          <a:off x="1766332" y="5554108"/>
          <a:ext cx="1666479" cy="553244"/>
        </p:xfrm>
        <a:graphic>
          <a:graphicData uri="http://schemas.openxmlformats.org/presentationml/2006/ole">
            <mc:AlternateContent xmlns:mc="http://schemas.openxmlformats.org/markup-compatibility/2006">
              <mc:Choice xmlns:v="urn:schemas-microsoft-com:vml" Requires="v">
                <p:oleObj spid="_x0000_s69678" name="Equation" r:id="rId3" imgW="1422360" imgH="469800" progId="Equation.3">
                  <p:embed/>
                </p:oleObj>
              </mc:Choice>
              <mc:Fallback>
                <p:oleObj name="Equation" r:id="rId3" imgW="1422360" imgH="469800" progId="Equation.3">
                  <p:embed/>
                  <p:pic>
                    <p:nvPicPr>
                      <p:cNvPr id="0" name=""/>
                      <p:cNvPicPr>
                        <a:picLocks noChangeAspect="1" noChangeArrowheads="1"/>
                      </p:cNvPicPr>
                      <p:nvPr/>
                    </p:nvPicPr>
                    <p:blipFill>
                      <a:blip r:embed="rId4"/>
                      <a:srcRect/>
                      <a:stretch>
                        <a:fillRect/>
                      </a:stretch>
                    </p:blipFill>
                    <p:spPr bwMode="auto">
                      <a:xfrm>
                        <a:off x="1766332" y="5554108"/>
                        <a:ext cx="1666479" cy="553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9" name="Object 13"/>
          <p:cNvGraphicFramePr>
            <a:graphicFrameLocks noChangeAspect="1"/>
          </p:cNvGraphicFramePr>
          <p:nvPr>
            <p:extLst/>
          </p:nvPr>
        </p:nvGraphicFramePr>
        <p:xfrm>
          <a:off x="4482624" y="3606959"/>
          <a:ext cx="2083435" cy="1118632"/>
        </p:xfrm>
        <a:graphic>
          <a:graphicData uri="http://schemas.openxmlformats.org/presentationml/2006/ole">
            <mc:AlternateContent xmlns:mc="http://schemas.openxmlformats.org/markup-compatibility/2006">
              <mc:Choice xmlns:v="urn:schemas-microsoft-com:vml" Requires="v">
                <p:oleObj spid="_x0000_s69679" name="Equation" r:id="rId5" imgW="1777680" imgH="952200" progId="Equation.3">
                  <p:embed/>
                </p:oleObj>
              </mc:Choice>
              <mc:Fallback>
                <p:oleObj name="Equation" r:id="rId5" imgW="1777680" imgH="952200" progId="Equation.3">
                  <p:embed/>
                  <p:pic>
                    <p:nvPicPr>
                      <p:cNvPr id="0" name=""/>
                      <p:cNvPicPr>
                        <a:picLocks noChangeAspect="1" noChangeArrowheads="1"/>
                      </p:cNvPicPr>
                      <p:nvPr/>
                    </p:nvPicPr>
                    <p:blipFill>
                      <a:blip r:embed="rId6"/>
                      <a:srcRect/>
                      <a:stretch>
                        <a:fillRect/>
                      </a:stretch>
                    </p:blipFill>
                    <p:spPr bwMode="auto">
                      <a:xfrm>
                        <a:off x="4482624" y="3606959"/>
                        <a:ext cx="2083435" cy="1118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nvPr>
        </p:nvGraphicFramePr>
        <p:xfrm>
          <a:off x="842010" y="3992712"/>
          <a:ext cx="924322" cy="585629"/>
        </p:xfrm>
        <a:graphic>
          <a:graphicData uri="http://schemas.openxmlformats.org/presentationml/2006/ole">
            <mc:AlternateContent xmlns:mc="http://schemas.openxmlformats.org/markup-compatibility/2006">
              <mc:Choice xmlns:v="urn:schemas-microsoft-com:vml" Requires="v">
                <p:oleObj spid="_x0000_s69680" name="Equation" r:id="rId7" imgW="660400" imgH="419100" progId="Equation.3">
                  <p:embed/>
                </p:oleObj>
              </mc:Choice>
              <mc:Fallback>
                <p:oleObj name="Equation" r:id="rId7" imgW="6604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010" y="3992712"/>
                        <a:ext cx="924322" cy="58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1" name="Straight Arrow Connector 20"/>
          <p:cNvCxnSpPr/>
          <p:nvPr/>
        </p:nvCxnSpPr>
        <p:spPr>
          <a:xfrm flipH="1">
            <a:off x="3497580" y="4899660"/>
            <a:ext cx="1230630" cy="10312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97915" y="4388697"/>
            <a:ext cx="1036320" cy="35623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6" name="Straight Arrow Connector 5"/>
          <p:cNvCxnSpPr/>
          <p:nvPr/>
        </p:nvCxnSpPr>
        <p:spPr>
          <a:xfrm>
            <a:off x="2802651" y="6259830"/>
            <a:ext cx="0" cy="38862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nvPr>
        </p:nvGraphicFramePr>
        <p:xfrm>
          <a:off x="1814909" y="6777990"/>
          <a:ext cx="1505903" cy="628809"/>
        </p:xfrm>
        <a:graphic>
          <a:graphicData uri="http://schemas.openxmlformats.org/presentationml/2006/ole">
            <mc:AlternateContent xmlns:mc="http://schemas.openxmlformats.org/markup-compatibility/2006">
              <mc:Choice xmlns:v="urn:schemas-microsoft-com:vml" Requires="v">
                <p:oleObj spid="_x0000_s69681" name="Equation" r:id="rId9" imgW="1282680" imgH="533160" progId="Equation.3">
                  <p:embed/>
                </p:oleObj>
              </mc:Choice>
              <mc:Fallback>
                <p:oleObj name="Equation" r:id="rId9" imgW="1282680" imgH="533160" progId="Equation.3">
                  <p:embed/>
                  <p:pic>
                    <p:nvPicPr>
                      <p:cNvPr id="0" name=""/>
                      <p:cNvPicPr>
                        <a:picLocks noChangeAspect="1" noChangeArrowheads="1"/>
                      </p:cNvPicPr>
                      <p:nvPr/>
                    </p:nvPicPr>
                    <p:blipFill>
                      <a:blip r:embed="rId10"/>
                      <a:srcRect/>
                      <a:stretch>
                        <a:fillRect/>
                      </a:stretch>
                    </p:blipFill>
                    <p:spPr bwMode="auto">
                      <a:xfrm>
                        <a:off x="1814909" y="6777990"/>
                        <a:ext cx="1505903" cy="62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Straight Arrow Connector 13"/>
          <p:cNvCxnSpPr/>
          <p:nvPr/>
        </p:nvCxnSpPr>
        <p:spPr>
          <a:xfrm flipH="1">
            <a:off x="3368040" y="4940878"/>
            <a:ext cx="2526030" cy="224438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711537" y="4381500"/>
            <a:ext cx="918557" cy="35623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TextBox 8"/>
          <p:cNvSpPr txBox="1"/>
          <p:nvPr/>
        </p:nvSpPr>
        <p:spPr>
          <a:xfrm>
            <a:off x="376843" y="5643150"/>
            <a:ext cx="1036320" cy="1818959"/>
          </a:xfrm>
          <a:prstGeom prst="rect">
            <a:avLst/>
          </a:prstGeom>
          <a:noFill/>
        </p:spPr>
        <p:txBody>
          <a:bodyPr wrap="square" rtlCol="0">
            <a:spAutoFit/>
          </a:bodyPr>
          <a:lstStyle/>
          <a:p>
            <a:r>
              <a:rPr lang="en-US" sz="1020" dirty="0"/>
              <a:t>We can write the formula for the standard error of the slope in a couple of ways. I prefer the top because it is explicit about sample size and </a:t>
            </a:r>
            <a:r>
              <a:rPr lang="en-US" sz="1020" dirty="0" err="1"/>
              <a:t>var</a:t>
            </a:r>
            <a:r>
              <a:rPr lang="en-US" sz="1020" dirty="0"/>
              <a:t>(x).</a:t>
            </a:r>
          </a:p>
        </p:txBody>
      </p:sp>
      <p:sp>
        <p:nvSpPr>
          <p:cNvPr id="4" name="Slide Number Placeholder 3"/>
          <p:cNvSpPr>
            <a:spLocks noGrp="1"/>
          </p:cNvSpPr>
          <p:nvPr>
            <p:ph type="sldNum" sz="quarter" idx="12"/>
          </p:nvPr>
        </p:nvSpPr>
        <p:spPr/>
        <p:txBody>
          <a:bodyPr/>
          <a:lstStyle/>
          <a:p>
            <a:fld id="{8A2A4A19-B384-42F8-8C0D-94C30AAB39F2}" type="slidenum">
              <a:rPr lang="en-US" smtClean="0"/>
              <a:t>20</a:t>
            </a:fld>
            <a:endParaRPr lang="en-US" dirty="0"/>
          </a:p>
        </p:txBody>
      </p:sp>
    </p:spTree>
    <p:extLst>
      <p:ext uri="{BB962C8B-B14F-4D97-AF65-F5344CB8AC3E}">
        <p14:creationId xmlns:p14="http://schemas.microsoft.com/office/powerpoint/2010/main" val="285388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3504" y="5867840"/>
            <a:ext cx="6629400" cy="1600200"/>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878405" y="6255543"/>
                <a:ext cx="5886772" cy="679097"/>
              </a:xfrm>
              <a:prstGeom prst="rect">
                <a:avLst/>
              </a:prstGeom>
              <a:noFill/>
            </p:spPr>
            <p:txBody>
              <a:bodyPr wrap="square" rtlCol="0">
                <a:spAutoFit/>
              </a:bodyPr>
              <a:lstStyle/>
              <a:p>
                <a:r>
                  <a:rPr lang="en-US" b="1" dirty="0">
                    <a:solidFill>
                      <a:schemeClr val="accent6">
                        <a:lumMod val="75000"/>
                      </a:schemeClr>
                    </a:solidFill>
                  </a:rPr>
                  <a:t>Standard Error of the Slope </a:t>
                </a:r>
                <a14:m>
                  <m:oMath xmlns:m="http://schemas.openxmlformats.org/officeDocument/2006/math">
                    <m:r>
                      <a:rPr lang="en-US" sz="2400" i="1" smtClean="0">
                        <a:latin typeface="Cambria Math"/>
                        <a:ea typeface="Cambria Math"/>
                      </a:rPr>
                      <m:t>≈</m:t>
                    </m:r>
                    <m:f>
                      <m:fPr>
                        <m:ctrlPr>
                          <a:rPr lang="en-US" sz="2400" i="1" smtClean="0">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a:rPr>
                          <m:t>residual</m:t>
                        </m:r>
                      </m:num>
                      <m:den>
                        <m:r>
                          <m:rPr>
                            <m:sty m:val="p"/>
                          </m:rPr>
                          <a:rPr lang="en-US" sz="2400" b="0" i="0" smtClean="0">
                            <a:solidFill>
                              <a:schemeClr val="tx1">
                                <a:lumMod val="50000"/>
                                <a:lumOff val="50000"/>
                              </a:schemeClr>
                            </a:solidFill>
                            <a:latin typeface="Cambria Math"/>
                          </a:rPr>
                          <m:t>sample</m:t>
                        </m:r>
                        <m:r>
                          <a:rPr lang="en-US" sz="2400" b="0" i="0" smtClean="0">
                            <a:solidFill>
                              <a:schemeClr val="tx1">
                                <a:lumMod val="50000"/>
                                <a:lumOff val="50000"/>
                              </a:schemeClr>
                            </a:solidFill>
                            <a:latin typeface="Cambria Math"/>
                          </a:rPr>
                          <m:t> </m:t>
                        </m:r>
                        <m:r>
                          <m:rPr>
                            <m:sty m:val="p"/>
                          </m:rPr>
                          <a:rPr lang="en-US" sz="2400" b="0" i="0" smtClean="0">
                            <a:solidFill>
                              <a:schemeClr val="tx1">
                                <a:lumMod val="50000"/>
                                <a:lumOff val="50000"/>
                              </a:schemeClr>
                            </a:solidFill>
                            <a:latin typeface="Cambria Math"/>
                          </a:rPr>
                          <m:t>size</m:t>
                        </m:r>
                        <m:r>
                          <a:rPr lang="en-US" sz="2400" b="0" i="0" smtClean="0">
                            <a:solidFill>
                              <a:schemeClr val="tx1">
                                <a:lumMod val="50000"/>
                                <a:lumOff val="50000"/>
                              </a:schemeClr>
                            </a:solidFill>
                            <a:latin typeface="Cambria Math"/>
                          </a:rPr>
                          <m:t> ∙ </m:t>
                        </m:r>
                        <m:r>
                          <m:rPr>
                            <m:sty m:val="p"/>
                          </m:rPr>
                          <a:rPr lang="en-US" sz="2400" b="0" i="0" smtClean="0">
                            <a:solidFill>
                              <a:schemeClr val="tx1">
                                <a:lumMod val="50000"/>
                                <a:lumOff val="50000"/>
                              </a:schemeClr>
                            </a:solidFill>
                            <a:latin typeface="Cambria Math"/>
                            <a:ea typeface="Cambria Math"/>
                          </a:rPr>
                          <m:t>variance</m:t>
                        </m:r>
                        <m:r>
                          <a:rPr lang="en-US" sz="2400" b="0" i="0" smtClean="0">
                            <a:solidFill>
                              <a:schemeClr val="tx1">
                                <a:lumMod val="50000"/>
                                <a:lumOff val="50000"/>
                              </a:schemeClr>
                            </a:solidFill>
                            <a:latin typeface="Cambria Math"/>
                            <a:ea typeface="Cambria Math"/>
                          </a:rPr>
                          <m:t> </m:t>
                        </m:r>
                        <m:r>
                          <m:rPr>
                            <m:sty m:val="p"/>
                          </m:rPr>
                          <a:rPr lang="en-US" sz="2400" b="0" i="0" smtClean="0">
                            <a:solidFill>
                              <a:schemeClr val="tx1">
                                <a:lumMod val="50000"/>
                                <a:lumOff val="50000"/>
                              </a:schemeClr>
                            </a:solidFill>
                            <a:latin typeface="Cambria Math"/>
                            <a:ea typeface="Cambria Math"/>
                          </a:rPr>
                          <m:t>X</m:t>
                        </m:r>
                      </m:den>
                    </m:f>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78405" y="6255543"/>
                <a:ext cx="5886772" cy="679097"/>
              </a:xfrm>
              <a:prstGeom prst="rect">
                <a:avLst/>
              </a:prstGeom>
              <a:blipFill rotWithShape="1">
                <a:blip r:embed="rId3"/>
                <a:stretch>
                  <a:fillRect l="-828"/>
                </a:stretch>
              </a:blipFill>
            </p:spPr>
            <p:txBody>
              <a:bodyPr/>
              <a:lstStyle/>
              <a:p>
                <a:r>
                  <a:rPr lang="en-US">
                    <a:noFill/>
                  </a:rPr>
                  <a:t> </a:t>
                </a:r>
              </a:p>
            </p:txBody>
          </p:sp>
        </mc:Fallback>
      </mc:AlternateContent>
      <p:sp>
        <p:nvSpPr>
          <p:cNvPr id="7" name="TextBox 6"/>
          <p:cNvSpPr txBox="1"/>
          <p:nvPr/>
        </p:nvSpPr>
        <p:spPr>
          <a:xfrm>
            <a:off x="1056901" y="3812977"/>
            <a:ext cx="5496299" cy="1200329"/>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Don’t get too caught up with the math. The formula for the standard error of a regression coefficient is actually quite simple when you break it down. There are three moving parts – three things that can affect the size of the standard error. The portion of unexplained variance of the dependent variable (the residual), the sample size of the regression, and the amount of variance in the variable X associated with the regression slope.</a:t>
            </a:r>
          </a:p>
        </p:txBody>
      </p:sp>
      <p:sp>
        <p:nvSpPr>
          <p:cNvPr id="8" name="TextBox 7"/>
          <p:cNvSpPr txBox="1"/>
          <p:nvPr/>
        </p:nvSpPr>
        <p:spPr>
          <a:xfrm>
            <a:off x="1056901" y="3505200"/>
            <a:ext cx="2193549" cy="307777"/>
          </a:xfrm>
          <a:prstGeom prst="rect">
            <a:avLst/>
          </a:prstGeom>
          <a:noFill/>
        </p:spPr>
        <p:txBody>
          <a:bodyPr wrap="none" rtlCol="0">
            <a:spAutoFit/>
          </a:bodyPr>
          <a:lstStyle/>
          <a:p>
            <a:r>
              <a:rPr lang="en-US" sz="1400" b="1" dirty="0">
                <a:solidFill>
                  <a:schemeClr val="accent6">
                    <a:lumMod val="75000"/>
                  </a:schemeClr>
                </a:solidFill>
              </a:rPr>
              <a:t>Standard error of the Slope</a:t>
            </a:r>
          </a:p>
        </p:txBody>
      </p:sp>
      <p:graphicFrame>
        <p:nvGraphicFramePr>
          <p:cNvPr id="9" name="Object 11"/>
          <p:cNvGraphicFramePr>
            <a:graphicFrameLocks noChangeAspect="1"/>
          </p:cNvGraphicFramePr>
          <p:nvPr>
            <p:extLst/>
          </p:nvPr>
        </p:nvGraphicFramePr>
        <p:xfrm>
          <a:off x="3013173" y="2057400"/>
          <a:ext cx="1770062" cy="720725"/>
        </p:xfrm>
        <a:graphic>
          <a:graphicData uri="http://schemas.openxmlformats.org/presentationml/2006/ole">
            <mc:AlternateContent xmlns:mc="http://schemas.openxmlformats.org/markup-compatibility/2006">
              <mc:Choice xmlns:v="urn:schemas-microsoft-com:vml" Requires="v">
                <p:oleObj spid="_x0000_s78860" name="Equation" r:id="rId4" imgW="1282700" imgH="520700" progId="Equation.3">
                  <p:embed/>
                </p:oleObj>
              </mc:Choice>
              <mc:Fallback>
                <p:oleObj name="Equation" r:id="rId4" imgW="1282700" imgH="520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3173" y="2057400"/>
                        <a:ext cx="177006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8A2A4A19-B384-42F8-8C0D-94C30AAB39F2}" type="slidenum">
              <a:rPr lang="en-US" smtClean="0"/>
              <a:pPr/>
              <a:t>21</a:t>
            </a:fld>
            <a:endParaRPr lang="en-US"/>
          </a:p>
        </p:txBody>
      </p:sp>
    </p:spTree>
    <p:extLst>
      <p:ext uri="{BB962C8B-B14F-4D97-AF65-F5344CB8AC3E}">
        <p14:creationId xmlns:p14="http://schemas.microsoft.com/office/powerpoint/2010/main" val="415980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22</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a:t>
            </a:r>
          </a:p>
        </p:txBody>
      </p:sp>
      <p:graphicFrame>
        <p:nvGraphicFramePr>
          <p:cNvPr id="32" name="Object 2"/>
          <p:cNvGraphicFramePr>
            <a:graphicFrameLocks noChangeAspect="1"/>
          </p:cNvGraphicFramePr>
          <p:nvPr>
            <p:extLst/>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spid="_x0000_s92225" name="Equation" r:id="rId3" imgW="1079280" imgH="444240" progId="Equation.3">
                  <p:embed/>
                </p:oleObj>
              </mc:Choice>
              <mc:Fallback>
                <p:oleObj name="Equation" r:id="rId3" imgW="1079280" imgH="444240" progId="Equation.3">
                  <p:embed/>
                  <p:pic>
                    <p:nvPicPr>
                      <p:cNvPr id="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a:t>
            </a:r>
            <a:r>
              <a:rPr lang="en-US" b="1" u="sng" dirty="0">
                <a:solidFill>
                  <a:schemeClr val="accent6">
                    <a:lumMod val="75000"/>
                  </a:schemeClr>
                </a:solidFill>
              </a:rPr>
              <a:t>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a:t>
            </a:r>
            <a:r>
              <a:rPr lang="en-US" b="1" u="sng" dirty="0">
                <a:solidFill>
                  <a:schemeClr val="accent6">
                    <a:lumMod val="75000"/>
                  </a:schemeClr>
                </a:solidFill>
              </a:rPr>
              <a:t>Slope</a:t>
            </a:r>
            <a:r>
              <a:rPr lang="en-US" dirty="0">
                <a:solidFill>
                  <a:schemeClr val="accent6">
                    <a:lumMod val="75000"/>
                  </a:schemeClr>
                </a:solidFill>
              </a:rPr>
              <a:t>:</a:t>
            </a:r>
          </a:p>
        </p:txBody>
      </p:sp>
      <p:graphicFrame>
        <p:nvGraphicFramePr>
          <p:cNvPr id="35" name="Object 3"/>
          <p:cNvGraphicFramePr>
            <a:graphicFrameLocks noChangeAspect="1"/>
          </p:cNvGraphicFramePr>
          <p:nvPr>
            <p:extLst/>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spid="_x0000_s92226" name="Equation" r:id="rId5" imgW="647700" imgH="292100" progId="Equation.3">
                  <p:embed/>
                </p:oleObj>
              </mc:Choice>
              <mc:Fallback>
                <p:oleObj name="Equation" r:id="rId5" imgW="647700" imgH="292100" progId="Equation.3">
                  <p:embed/>
                  <p:pic>
                    <p:nvPicPr>
                      <p:cNvPr id="3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extLst/>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spid="_x0000_s92227" name="Equation" r:id="rId7" imgW="660400" imgH="419100" progId="Equation.3">
                  <p:embed/>
                </p:oleObj>
              </mc:Choice>
              <mc:Fallback>
                <p:oleObj name="Equation" r:id="rId7" imgW="660400" imgH="419100" progId="Equation.3">
                  <p:embed/>
                  <p:pic>
                    <p:nvPicPr>
                      <p:cNvPr id="3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extLst/>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spid="_x0000_s92228" name="Equation" r:id="rId9" imgW="952087" imgH="241195" progId="Equation.3">
                  <p:embed/>
                </p:oleObj>
              </mc:Choice>
              <mc:Fallback>
                <p:oleObj name="Equation" r:id="rId9" imgW="952087" imgH="241195" progId="Equation.3">
                  <p:embed/>
                  <p:pic>
                    <p:nvPicPr>
                      <p:cNvPr id="3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extLst/>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92229" name="Equation" r:id="rId11" imgW="114151" imgH="215619" progId="Equation.3">
                  <p:embed/>
                </p:oleObj>
              </mc:Choice>
              <mc:Fallback>
                <p:oleObj name="Equation" r:id="rId11" imgW="114151" imgH="215619" progId="Equation.3">
                  <p:embed/>
                  <p:pic>
                    <p:nvPicPr>
                      <p:cNvPr id="3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extLst/>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spid="_x0000_s92230" name="Equation" r:id="rId13" imgW="876300" imgH="228600" progId="Equation.3">
                  <p:embed/>
                </p:oleObj>
              </mc:Choice>
              <mc:Fallback>
                <p:oleObj name="Equation" r:id="rId13" imgW="876300" imgH="228600" progId="Equation.3">
                  <p:embed/>
                  <p:pic>
                    <p:nvPicPr>
                      <p:cNvPr id="3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extLst/>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spid="_x0000_s92231" name="Equation" r:id="rId15" imgW="1180588" imgH="431613" progId="Equation.3">
                  <p:embed/>
                </p:oleObj>
              </mc:Choice>
              <mc:Fallback>
                <p:oleObj name="Equation" r:id="rId15" imgW="1180588" imgH="431613" progId="Equation.3">
                  <p:embed/>
                  <p:pic>
                    <p:nvPicPr>
                      <p:cNvPr id="4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extLst/>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spid="_x0000_s92232" name="Equation" r:id="rId17" imgW="647700" imgH="292100" progId="Equation.3">
                  <p:embed/>
                </p:oleObj>
              </mc:Choice>
              <mc:Fallback>
                <p:oleObj name="Equation" r:id="rId17" imgW="647700" imgH="292100" progId="Equation.3">
                  <p:embed/>
                  <p:pic>
                    <p:nvPicPr>
                      <p:cNvPr id="41"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extLst/>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spid="_x0000_s92233" name="Equation" r:id="rId19" imgW="1282680" imgH="520560" progId="Equation.3">
                  <p:embed/>
                </p:oleObj>
              </mc:Choice>
              <mc:Fallback>
                <p:oleObj name="Equation" r:id="rId19" imgW="1282680" imgH="520560" progId="Equation.3">
                  <p:embed/>
                  <p:pic>
                    <p:nvPicPr>
                      <p:cNvPr id="42"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60164" y="2994114"/>
            <a:ext cx="1096774" cy="646331"/>
          </a:xfrm>
          <a:prstGeom prst="rect">
            <a:avLst/>
          </a:prstGeom>
          <a:noFill/>
        </p:spPr>
        <p:txBody>
          <a:bodyPr wrap="none" rtlCol="0">
            <a:spAutoFit/>
          </a:bodyPr>
          <a:lstStyle/>
          <a:p>
            <a:pPr algn="ctr"/>
            <a:r>
              <a:rPr lang="en-US" dirty="0">
                <a:solidFill>
                  <a:schemeClr val="accent6">
                    <a:lumMod val="75000"/>
                  </a:schemeClr>
                </a:solidFill>
              </a:rPr>
              <a:t>Sampling </a:t>
            </a:r>
          </a:p>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823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1230923" y="2421652"/>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335271" y="3564652"/>
            <a:ext cx="5305852" cy="1754326"/>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We split the variance of Y into </a:t>
            </a:r>
            <a:r>
              <a:rPr lang="en-US" b="1" dirty="0">
                <a:solidFill>
                  <a:schemeClr val="accent6">
                    <a:lumMod val="75000"/>
                  </a:schemeClr>
                </a:solidFill>
              </a:rPr>
              <a:t>explained</a:t>
            </a:r>
            <a:r>
              <a:rPr lang="en-US" b="1" dirty="0">
                <a:solidFill>
                  <a:schemeClr val="tx1">
                    <a:lumMod val="50000"/>
                    <a:lumOff val="50000"/>
                  </a:schemeClr>
                </a:solidFill>
              </a:rPr>
              <a:t> and </a:t>
            </a:r>
            <a:r>
              <a:rPr lang="en-US" b="1" dirty="0">
                <a:solidFill>
                  <a:schemeClr val="accent6">
                    <a:lumMod val="75000"/>
                  </a:schemeClr>
                </a:solidFill>
              </a:rPr>
              <a:t>unexplained</a:t>
            </a:r>
            <a:r>
              <a:rPr lang="en-US" b="1" dirty="0">
                <a:solidFill>
                  <a:schemeClr val="tx1">
                    <a:lumMod val="50000"/>
                    <a:lumOff val="50000"/>
                  </a:schemeClr>
                </a:solidFill>
              </a:rPr>
              <a:t> portions with a trick, inserting the regression line y-hat.</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a:t>
            </a:r>
            <a:r>
              <a:rPr lang="en-US" b="1" dirty="0">
                <a:solidFill>
                  <a:schemeClr val="accent6">
                    <a:lumMod val="75000"/>
                  </a:schemeClr>
                </a:solidFill>
              </a:rPr>
              <a:t>standard error of the slope </a:t>
            </a:r>
            <a:r>
              <a:rPr lang="en-US" b="1" dirty="0">
                <a:solidFill>
                  <a:schemeClr val="tx1">
                    <a:lumMod val="50000"/>
                    <a:lumOff val="50000"/>
                  </a:schemeClr>
                </a:solidFill>
              </a:rPr>
              <a:t>is derived from the unexplained portion of Y, the </a:t>
            </a:r>
            <a:r>
              <a:rPr lang="en-US" b="1" dirty="0">
                <a:solidFill>
                  <a:schemeClr val="accent6">
                    <a:lumMod val="75000"/>
                  </a:schemeClr>
                </a:solidFill>
              </a:rPr>
              <a:t>residual</a:t>
            </a:r>
            <a:r>
              <a:rPr lang="en-US" b="1" dirty="0">
                <a:solidFill>
                  <a:schemeClr val="tx1">
                    <a:lumMod val="50000"/>
                    <a:lumOff val="50000"/>
                  </a:schemeClr>
                </a:solidFill>
              </a:rPr>
              <a:t>.</a:t>
            </a:r>
          </a:p>
        </p:txBody>
      </p:sp>
      <p:sp>
        <p:nvSpPr>
          <p:cNvPr id="3" name="Slide Number Placeholder 2"/>
          <p:cNvSpPr>
            <a:spLocks noGrp="1"/>
          </p:cNvSpPr>
          <p:nvPr>
            <p:ph type="sldNum" sz="quarter" idx="12"/>
          </p:nvPr>
        </p:nvSpPr>
        <p:spPr/>
        <p:txBody>
          <a:bodyPr/>
          <a:lstStyle/>
          <a:p>
            <a:fld id="{8A2A4A19-B384-42F8-8C0D-94C30AAB39F2}" type="slidenum">
              <a:rPr lang="en-US" smtClean="0"/>
              <a:pPr/>
              <a:t>23</a:t>
            </a:fld>
            <a:endParaRPr lang="en-US"/>
          </a:p>
        </p:txBody>
      </p:sp>
    </p:spTree>
    <p:extLst>
      <p:ext uri="{BB962C8B-B14F-4D97-AF65-F5344CB8AC3E}">
        <p14:creationId xmlns:p14="http://schemas.microsoft.com/office/powerpoint/2010/main" val="156848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pic>
        <p:nvPicPr>
          <p:cNvPr id="7" name="Picture 2"/>
          <p:cNvPicPr>
            <a:picLocks noChangeAspect="1" noChangeArrowheads="1"/>
          </p:cNvPicPr>
          <p:nvPr/>
        </p:nvPicPr>
        <p:blipFill>
          <a:blip r:embed="rId3" cstate="print"/>
          <a:srcRect/>
          <a:stretch>
            <a:fillRect/>
          </a:stretch>
        </p:blipFill>
        <p:spPr bwMode="auto">
          <a:xfrm>
            <a:off x="1905000" y="3346961"/>
            <a:ext cx="3756660" cy="3751070"/>
          </a:xfrm>
          <a:prstGeom prst="rect">
            <a:avLst/>
          </a:prstGeom>
          <a:noFill/>
          <a:ln w="9525">
            <a:noFill/>
            <a:miter lim="800000"/>
            <a:headEnd/>
            <a:tailEnd/>
          </a:ln>
          <a:effectLst/>
        </p:spPr>
      </p:pic>
      <p:cxnSp>
        <p:nvCxnSpPr>
          <p:cNvPr id="9" name="Straight Connector 8"/>
          <p:cNvCxnSpPr/>
          <p:nvPr/>
        </p:nvCxnSpPr>
        <p:spPr>
          <a:xfrm>
            <a:off x="2358390" y="5164333"/>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301490" y="4707131"/>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90110" y="4124201"/>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Right Brace 15"/>
          <p:cNvSpPr/>
          <p:nvPr/>
        </p:nvSpPr>
        <p:spPr>
          <a:xfrm flipH="1">
            <a:off x="4366260" y="4253741"/>
            <a:ext cx="259080" cy="85725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17" name="Object 16"/>
          <p:cNvGraphicFramePr>
            <a:graphicFrameLocks noChangeAspect="1"/>
          </p:cNvGraphicFramePr>
          <p:nvPr>
            <p:extLst/>
          </p:nvPr>
        </p:nvGraphicFramePr>
        <p:xfrm>
          <a:off x="2701604" y="7733467"/>
          <a:ext cx="2163452" cy="756158"/>
        </p:xfrm>
        <a:graphic>
          <a:graphicData uri="http://schemas.openxmlformats.org/presentationml/2006/ole">
            <mc:AlternateContent xmlns:mc="http://schemas.openxmlformats.org/markup-compatibility/2006">
              <mc:Choice xmlns:v="urn:schemas-microsoft-com:vml" Requires="v">
                <p:oleObj spid="_x0000_s90138" name="Equation" r:id="rId4" imgW="1307880" imgH="457200" progId="Equation.3">
                  <p:embed/>
                </p:oleObj>
              </mc:Choice>
              <mc:Fallback>
                <p:oleObj name="Equation" r:id="rId4" imgW="1307880" imgH="457200" progId="Equation.3">
                  <p:embed/>
                  <p:pic>
                    <p:nvPicPr>
                      <p:cNvPr id="17" name="Object 16"/>
                      <p:cNvPicPr>
                        <a:picLocks noChangeAspect="1" noChangeArrowheads="1"/>
                      </p:cNvPicPr>
                      <p:nvPr/>
                    </p:nvPicPr>
                    <p:blipFill>
                      <a:blip r:embed="rId5"/>
                      <a:srcRect/>
                      <a:stretch>
                        <a:fillRect/>
                      </a:stretch>
                    </p:blipFill>
                    <p:spPr bwMode="auto">
                      <a:xfrm>
                        <a:off x="2701604" y="7733467"/>
                        <a:ext cx="2163452" cy="75615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nvPr>
        </p:nvGraphicFramePr>
        <p:xfrm>
          <a:off x="3233420" y="4360476"/>
          <a:ext cx="1003300" cy="582561"/>
        </p:xfrm>
        <a:graphic>
          <a:graphicData uri="http://schemas.openxmlformats.org/presentationml/2006/ole">
            <mc:AlternateContent xmlns:mc="http://schemas.openxmlformats.org/markup-compatibility/2006">
              <mc:Choice xmlns:v="urn:schemas-microsoft-com:vml" Requires="v">
                <p:oleObj spid="_x0000_s90139" name="Equation" r:id="rId6" imgW="393480" imgH="228600" progId="Equation.3">
                  <p:embed/>
                </p:oleObj>
              </mc:Choice>
              <mc:Fallback>
                <p:oleObj name="Equation" r:id="rId6" imgW="393480" imgH="228600" progId="Equation.3">
                  <p:embed/>
                  <p:pic>
                    <p:nvPicPr>
                      <p:cNvPr id="3" name="Object 2"/>
                      <p:cNvPicPr>
                        <a:picLocks noChangeAspect="1" noChangeArrowheads="1"/>
                      </p:cNvPicPr>
                      <p:nvPr/>
                    </p:nvPicPr>
                    <p:blipFill>
                      <a:blip r:embed="rId7"/>
                      <a:srcRect/>
                      <a:stretch>
                        <a:fillRect/>
                      </a:stretch>
                    </p:blipFill>
                    <p:spPr bwMode="auto">
                      <a:xfrm>
                        <a:off x="3233420" y="4360476"/>
                        <a:ext cx="1003300" cy="582561"/>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nvPr>
        </p:nvGraphicFramePr>
        <p:xfrm>
          <a:off x="5791200" y="4832799"/>
          <a:ext cx="445770" cy="607868"/>
        </p:xfrm>
        <a:graphic>
          <a:graphicData uri="http://schemas.openxmlformats.org/presentationml/2006/ole">
            <mc:AlternateContent xmlns:mc="http://schemas.openxmlformats.org/markup-compatibility/2006">
              <mc:Choice xmlns:v="urn:schemas-microsoft-com:vml" Requires="v">
                <p:oleObj spid="_x0000_s90140" name="Equation" r:id="rId8" imgW="139680" imgH="190440" progId="Equation.3">
                  <p:embed/>
                </p:oleObj>
              </mc:Choice>
              <mc:Fallback>
                <p:oleObj name="Equation" r:id="rId8" imgW="139680" imgH="190440" progId="Equation.3">
                  <p:embed/>
                  <p:pic>
                    <p:nvPicPr>
                      <p:cNvPr id="6" name="Object 5"/>
                      <p:cNvPicPr>
                        <a:picLocks noChangeAspect="1" noChangeArrowheads="1"/>
                      </p:cNvPicPr>
                      <p:nvPr/>
                    </p:nvPicPr>
                    <p:blipFill>
                      <a:blip r:embed="rId9"/>
                      <a:srcRect/>
                      <a:stretch>
                        <a:fillRect/>
                      </a:stretch>
                    </p:blipFill>
                    <p:spPr bwMode="auto">
                      <a:xfrm>
                        <a:off x="5791200" y="4832799"/>
                        <a:ext cx="445770" cy="607868"/>
                      </a:xfrm>
                      <a:prstGeom prst="rect">
                        <a:avLst/>
                      </a:prstGeom>
                      <a:noFill/>
                      <a:ln>
                        <a:noFill/>
                      </a:ln>
                    </p:spPr>
                  </p:pic>
                </p:oleObj>
              </mc:Fallback>
            </mc:AlternateContent>
          </a:graphicData>
        </a:graphic>
      </p:graphicFrame>
      <p:sp>
        <p:nvSpPr>
          <p:cNvPr id="4" name="Slide Number Placeholder 3"/>
          <p:cNvSpPr>
            <a:spLocks noGrp="1"/>
          </p:cNvSpPr>
          <p:nvPr>
            <p:ph type="sldNum" sz="quarter" idx="12"/>
          </p:nvPr>
        </p:nvSpPr>
        <p:spPr/>
        <p:txBody>
          <a:bodyPr/>
          <a:lstStyle/>
          <a:p>
            <a:fld id="{8A2A4A19-B384-42F8-8C0D-94C30AAB39F2}" type="slidenum">
              <a:rPr lang="en-US" smtClean="0"/>
              <a:t>3</a:t>
            </a:fld>
            <a:endParaRPr lang="en-US" dirty="0"/>
          </a:p>
        </p:txBody>
      </p:sp>
    </p:spTree>
    <p:extLst>
      <p:ext uri="{BB962C8B-B14F-4D97-AF65-F5344CB8AC3E}">
        <p14:creationId xmlns:p14="http://schemas.microsoft.com/office/powerpoint/2010/main" val="1146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3184526" y="4948644"/>
            <a:ext cx="2543920" cy="2995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717926" y="4440715"/>
            <a:ext cx="106680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175126" y="3733800"/>
            <a:ext cx="152400" cy="152400"/>
          </a:xfrm>
          <a:prstGeom prst="ellipse">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3494406" y="3892137"/>
            <a:ext cx="2103437" cy="1491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flipH="1">
            <a:off x="4000692" y="4458645"/>
            <a:ext cx="152400" cy="45720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4434020" y="3917413"/>
            <a:ext cx="152400" cy="45720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extLst/>
          </p:nvPr>
        </p:nvGraphicFramePr>
        <p:xfrm>
          <a:off x="5745163" y="4753555"/>
          <a:ext cx="274637" cy="343296"/>
        </p:xfrm>
        <a:graphic>
          <a:graphicData uri="http://schemas.openxmlformats.org/presentationml/2006/ole">
            <mc:AlternateContent xmlns:mc="http://schemas.openxmlformats.org/markup-compatibility/2006">
              <mc:Choice xmlns:v="urn:schemas-microsoft-com:vml" Requires="v">
                <p:oleObj spid="_x0000_s86037" name="Equation" r:id="rId3" imgW="152280" imgH="190440" progId="Equation.3">
                  <p:embed/>
                </p:oleObj>
              </mc:Choice>
              <mc:Fallback>
                <p:oleObj name="Equation" r:id="rId3" imgW="152280" imgH="190440" progId="Equation.3">
                  <p:embed/>
                  <p:pic>
                    <p:nvPicPr>
                      <p:cNvPr id="17" name="Object 16"/>
                      <p:cNvPicPr>
                        <a:picLocks noChangeAspect="1" noChangeArrowheads="1"/>
                      </p:cNvPicPr>
                      <p:nvPr/>
                    </p:nvPicPr>
                    <p:blipFill>
                      <a:blip r:embed="rId4"/>
                      <a:srcRect/>
                      <a:stretch>
                        <a:fillRect/>
                      </a:stretch>
                    </p:blipFill>
                    <p:spPr bwMode="auto">
                      <a:xfrm>
                        <a:off x="5745163" y="4753555"/>
                        <a:ext cx="274637" cy="343296"/>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extLst/>
          </p:nvPr>
        </p:nvGraphicFramePr>
        <p:xfrm>
          <a:off x="5757203" y="5340490"/>
          <a:ext cx="254000" cy="369455"/>
        </p:xfrm>
        <a:graphic>
          <a:graphicData uri="http://schemas.openxmlformats.org/presentationml/2006/ole">
            <mc:AlternateContent xmlns:mc="http://schemas.openxmlformats.org/markup-compatibility/2006">
              <mc:Choice xmlns:v="urn:schemas-microsoft-com:vml" Requires="v">
                <p:oleObj spid="_x0000_s86038" name="Equation" r:id="rId5" imgW="139680" imgH="203040" progId="Equation.3">
                  <p:embed/>
                </p:oleObj>
              </mc:Choice>
              <mc:Fallback>
                <p:oleObj name="Equation" r:id="rId5" imgW="139680" imgH="203040" progId="Equation.3">
                  <p:embed/>
                  <p:pic>
                    <p:nvPicPr>
                      <p:cNvPr id="18" name="Object 17"/>
                      <p:cNvPicPr>
                        <a:picLocks noChangeAspect="1" noChangeArrowheads="1"/>
                      </p:cNvPicPr>
                      <p:nvPr/>
                    </p:nvPicPr>
                    <p:blipFill>
                      <a:blip r:embed="rId6"/>
                      <a:srcRect/>
                      <a:stretch>
                        <a:fillRect/>
                      </a:stretch>
                    </p:blipFill>
                    <p:spPr bwMode="auto">
                      <a:xfrm>
                        <a:off x="5757203" y="5340490"/>
                        <a:ext cx="254000" cy="369455"/>
                      </a:xfrm>
                      <a:prstGeom prst="rect">
                        <a:avLst/>
                      </a:prstGeom>
                      <a:noFill/>
                      <a:ln>
                        <a:noFill/>
                      </a:ln>
                    </p:spPr>
                  </p:pic>
                </p:oleObj>
              </mc:Fallback>
            </mc:AlternateContent>
          </a:graphicData>
        </a:graphic>
      </p:graphicFrame>
      <p:sp>
        <p:nvSpPr>
          <p:cNvPr id="23" name="TextBox 22"/>
          <p:cNvSpPr txBox="1"/>
          <p:nvPr/>
        </p:nvSpPr>
        <p:spPr>
          <a:xfrm>
            <a:off x="4834311" y="5358690"/>
            <a:ext cx="896464" cy="461665"/>
          </a:xfrm>
          <a:prstGeom prst="rect">
            <a:avLst/>
          </a:prstGeom>
          <a:noFill/>
        </p:spPr>
        <p:txBody>
          <a:bodyPr wrap="none" rtlCol="0">
            <a:spAutoFit/>
          </a:bodyPr>
          <a:lstStyle/>
          <a:p>
            <a:pPr algn="ctr"/>
            <a:r>
              <a:rPr lang="en-US" sz="1200" dirty="0">
                <a:solidFill>
                  <a:schemeClr val="tx1">
                    <a:lumMod val="50000"/>
                    <a:lumOff val="50000"/>
                  </a:schemeClr>
                </a:solidFill>
              </a:rPr>
              <a:t>Regression </a:t>
            </a:r>
            <a:br>
              <a:rPr lang="en-US" sz="1200" dirty="0">
                <a:solidFill>
                  <a:schemeClr val="tx1">
                    <a:lumMod val="50000"/>
                    <a:lumOff val="50000"/>
                  </a:schemeClr>
                </a:solidFill>
              </a:rPr>
            </a:br>
            <a:r>
              <a:rPr lang="en-US" sz="1200" dirty="0">
                <a:solidFill>
                  <a:schemeClr val="tx1">
                    <a:lumMod val="50000"/>
                    <a:lumOff val="50000"/>
                  </a:schemeClr>
                </a:solidFill>
              </a:rPr>
              <a:t>Line</a:t>
            </a:r>
          </a:p>
        </p:txBody>
      </p:sp>
      <p:sp>
        <p:nvSpPr>
          <p:cNvPr id="24" name="TextBox 23"/>
          <p:cNvSpPr txBox="1"/>
          <p:nvPr/>
        </p:nvSpPr>
        <p:spPr>
          <a:xfrm>
            <a:off x="4617403" y="3999466"/>
            <a:ext cx="769185" cy="307777"/>
          </a:xfrm>
          <a:prstGeom prst="rect">
            <a:avLst/>
          </a:prstGeom>
          <a:solidFill>
            <a:schemeClr val="bg1"/>
          </a:solidFill>
        </p:spPr>
        <p:txBody>
          <a:bodyPr wrap="none" rtlCol="0">
            <a:spAutoFit/>
          </a:bodyPr>
          <a:lstStyle/>
          <a:p>
            <a:r>
              <a:rPr lang="en-US" sz="1400" b="1" dirty="0">
                <a:solidFill>
                  <a:schemeClr val="tx2"/>
                </a:solidFill>
              </a:rPr>
              <a:t>Error SS</a:t>
            </a:r>
          </a:p>
        </p:txBody>
      </p:sp>
      <p:sp>
        <p:nvSpPr>
          <p:cNvPr id="25" name="TextBox 24"/>
          <p:cNvSpPr txBox="1"/>
          <p:nvPr/>
        </p:nvSpPr>
        <p:spPr>
          <a:xfrm>
            <a:off x="2815863" y="4562618"/>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sp>
        <p:nvSpPr>
          <p:cNvPr id="26" name="Left Brace 25"/>
          <p:cNvSpPr/>
          <p:nvPr/>
        </p:nvSpPr>
        <p:spPr>
          <a:xfrm>
            <a:off x="2545110" y="3756527"/>
            <a:ext cx="228253" cy="1192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630363" y="4167106"/>
            <a:ext cx="900311" cy="369332"/>
          </a:xfrm>
          <a:prstGeom prst="rect">
            <a:avLst/>
          </a:prstGeom>
          <a:noFill/>
        </p:spPr>
        <p:txBody>
          <a:bodyPr wrap="none" rtlCol="0">
            <a:spAutoFit/>
          </a:bodyPr>
          <a:lstStyle/>
          <a:p>
            <a:r>
              <a:rPr lang="en-US" dirty="0"/>
              <a:t>Total SS</a:t>
            </a:r>
          </a:p>
        </p:txBody>
      </p:sp>
      <p:sp>
        <p:nvSpPr>
          <p:cNvPr id="7" name="Slide Number Placeholder 6"/>
          <p:cNvSpPr>
            <a:spLocks noGrp="1"/>
          </p:cNvSpPr>
          <p:nvPr>
            <p:ph type="sldNum" sz="quarter" idx="12"/>
          </p:nvPr>
        </p:nvSpPr>
        <p:spPr/>
        <p:txBody>
          <a:bodyPr/>
          <a:lstStyle/>
          <a:p>
            <a:fld id="{8A2A4A19-B384-42F8-8C0D-94C30AAB39F2}" type="slidenum">
              <a:rPr lang="en-US" smtClean="0"/>
              <a:pPr/>
              <a:t>4</a:t>
            </a:fld>
            <a:endParaRPr lang="en-US"/>
          </a:p>
        </p:txBody>
      </p:sp>
      <p:sp>
        <p:nvSpPr>
          <p:cNvPr id="21"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Partitioning the Variance of Y</a:t>
            </a:r>
          </a:p>
        </p:txBody>
      </p:sp>
      <p:sp>
        <p:nvSpPr>
          <p:cNvPr id="22" name="TextBox 21"/>
          <p:cNvSpPr txBox="1"/>
          <p:nvPr/>
        </p:nvSpPr>
        <p:spPr>
          <a:xfrm>
            <a:off x="2269140" y="7472949"/>
            <a:ext cx="4696526" cy="707886"/>
          </a:xfrm>
          <a:prstGeom prst="rect">
            <a:avLst/>
          </a:prstGeom>
          <a:noFill/>
        </p:spPr>
        <p:txBody>
          <a:bodyPr wrap="square" rtlCol="0">
            <a:spAutoFit/>
          </a:bodyPr>
          <a:lstStyle/>
          <a:p>
            <a:r>
              <a:rPr lang="en-US" sz="2000" dirty="0">
                <a:solidFill>
                  <a:schemeClr val="tx1">
                    <a:lumMod val="50000"/>
                    <a:lumOff val="50000"/>
                  </a:schemeClr>
                </a:solidFill>
              </a:rPr>
              <a:t>We want to split total variance into explained and unexplained portions.</a:t>
            </a:r>
          </a:p>
        </p:txBody>
      </p:sp>
    </p:spTree>
    <p:extLst>
      <p:ext uri="{BB962C8B-B14F-4D97-AF65-F5344CB8AC3E}">
        <p14:creationId xmlns:p14="http://schemas.microsoft.com/office/powerpoint/2010/main" val="221556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43281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21430" y="4104472"/>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aphicFrame>
        <p:nvGraphicFramePr>
          <p:cNvPr id="17" name="Object 16"/>
          <p:cNvGraphicFramePr>
            <a:graphicFrameLocks noChangeAspect="1"/>
          </p:cNvGraphicFramePr>
          <p:nvPr>
            <p:extLst>
              <p:ext uri="{D42A27DB-BD31-4B8C-83A1-F6EECF244321}">
                <p14:modId xmlns:p14="http://schemas.microsoft.com/office/powerpoint/2010/main" val="4246774455"/>
              </p:ext>
            </p:extLst>
          </p:nvPr>
        </p:nvGraphicFramePr>
        <p:xfrm>
          <a:off x="2876867" y="4705350"/>
          <a:ext cx="593726" cy="383049"/>
        </p:xfrm>
        <a:graphic>
          <a:graphicData uri="http://schemas.openxmlformats.org/presentationml/2006/ole">
            <mc:AlternateContent xmlns:mc="http://schemas.openxmlformats.org/markup-compatibility/2006">
              <mc:Choice xmlns:v="urn:schemas-microsoft-com:vml" Requires="v">
                <p:oleObj spid="_x0000_s87074" name="Equation" r:id="rId3" imgW="393529" imgH="253890" progId="Equation.3">
                  <p:embed/>
                </p:oleObj>
              </mc:Choice>
              <mc:Fallback>
                <p:oleObj name="Equation" r:id="rId3" imgW="393529" imgH="253890" progId="Equation.3">
                  <p:embed/>
                  <p:pic>
                    <p:nvPicPr>
                      <p:cNvPr id="17"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867" y="4705350"/>
                        <a:ext cx="593726" cy="383049"/>
                      </a:xfrm>
                      <a:prstGeom prst="rect">
                        <a:avLst/>
                      </a:prstGeom>
                      <a:noFill/>
                      <a:extLst/>
                    </p:spPr>
                  </p:pic>
                </p:oleObj>
              </mc:Fallback>
            </mc:AlternateContent>
          </a:graphicData>
        </a:graphic>
      </p:graphicFrame>
      <p:graphicFrame>
        <p:nvGraphicFramePr>
          <p:cNvPr id="45064" name="Object 8"/>
          <p:cNvGraphicFramePr>
            <a:graphicFrameLocks noChangeAspect="1"/>
          </p:cNvGraphicFramePr>
          <p:nvPr>
            <p:extLst>
              <p:ext uri="{D42A27DB-BD31-4B8C-83A1-F6EECF244321}">
                <p14:modId xmlns:p14="http://schemas.microsoft.com/office/powerpoint/2010/main" val="2141772203"/>
              </p:ext>
            </p:extLst>
          </p:nvPr>
        </p:nvGraphicFramePr>
        <p:xfrm>
          <a:off x="4274820" y="4176220"/>
          <a:ext cx="999709" cy="389958"/>
        </p:xfrm>
        <a:graphic>
          <a:graphicData uri="http://schemas.openxmlformats.org/presentationml/2006/ole">
            <mc:AlternateContent xmlns:mc="http://schemas.openxmlformats.org/markup-compatibility/2006">
              <mc:Choice xmlns:v="urn:schemas-microsoft-com:vml" Requires="v">
                <p:oleObj spid="_x0000_s87075" name="Equation" r:id="rId5" imgW="647419" imgH="253890" progId="Equation.3">
                  <p:embed/>
                </p:oleObj>
              </mc:Choice>
              <mc:Fallback>
                <p:oleObj name="Equation" r:id="rId5" imgW="647419" imgH="253890" progId="Equation.3">
                  <p:embed/>
                  <p:pic>
                    <p:nvPicPr>
                      <p:cNvPr id="4506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4820" y="4176220"/>
                        <a:ext cx="999709" cy="389958"/>
                      </a:xfrm>
                      <a:prstGeom prst="rect">
                        <a:avLst/>
                      </a:prstGeom>
                      <a:noFill/>
                      <a:extLst/>
                    </p:spPr>
                  </p:pic>
                </p:oleObj>
              </mc:Fallback>
            </mc:AlternateContent>
          </a:graphicData>
        </a:graphic>
      </p:graphicFrame>
      <p:sp>
        <p:nvSpPr>
          <p:cNvPr id="4" name="Rectangle 3"/>
          <p:cNvSpPr/>
          <p:nvPr/>
        </p:nvSpPr>
        <p:spPr>
          <a:xfrm>
            <a:off x="1756410" y="6844431"/>
            <a:ext cx="38862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Rectangle 30"/>
          <p:cNvSpPr/>
          <p:nvPr/>
        </p:nvSpPr>
        <p:spPr>
          <a:xfrm>
            <a:off x="1756410" y="7492131"/>
            <a:ext cx="388620" cy="6477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TextBox 4"/>
          <p:cNvSpPr txBox="1"/>
          <p:nvPr/>
        </p:nvSpPr>
        <p:spPr>
          <a:xfrm>
            <a:off x="1497330" y="6455811"/>
            <a:ext cx="1442767" cy="327782"/>
          </a:xfrm>
          <a:prstGeom prst="rect">
            <a:avLst/>
          </a:prstGeom>
          <a:noFill/>
        </p:spPr>
        <p:txBody>
          <a:bodyPr wrap="none" rtlCol="0">
            <a:spAutoFit/>
          </a:bodyPr>
          <a:lstStyle/>
          <a:p>
            <a:r>
              <a:rPr lang="en-US" sz="1530" dirty="0"/>
              <a:t>Total Variance Y</a:t>
            </a:r>
          </a:p>
        </p:txBody>
      </p:sp>
      <p:sp>
        <p:nvSpPr>
          <p:cNvPr id="6" name="TextBox 5"/>
          <p:cNvSpPr txBox="1"/>
          <p:nvPr/>
        </p:nvSpPr>
        <p:spPr>
          <a:xfrm>
            <a:off x="2209800" y="7683911"/>
            <a:ext cx="1082348" cy="275460"/>
          </a:xfrm>
          <a:prstGeom prst="rect">
            <a:avLst/>
          </a:prstGeom>
          <a:noFill/>
        </p:spPr>
        <p:txBody>
          <a:bodyPr wrap="none" rtlCol="0">
            <a:spAutoFit/>
          </a:bodyPr>
          <a:lstStyle/>
          <a:p>
            <a:r>
              <a:rPr lang="en-US" sz="1190" dirty="0"/>
              <a:t>Explained by X</a:t>
            </a:r>
          </a:p>
        </p:txBody>
      </p:sp>
      <p:sp>
        <p:nvSpPr>
          <p:cNvPr id="32" name="TextBox 31"/>
          <p:cNvSpPr txBox="1"/>
          <p:nvPr/>
        </p:nvSpPr>
        <p:spPr>
          <a:xfrm>
            <a:off x="2196428" y="6970825"/>
            <a:ext cx="1148071" cy="458587"/>
          </a:xfrm>
          <a:prstGeom prst="rect">
            <a:avLst/>
          </a:prstGeom>
          <a:noFill/>
        </p:spPr>
        <p:txBody>
          <a:bodyPr wrap="none" rtlCol="0">
            <a:spAutoFit/>
          </a:bodyPr>
          <a:lstStyle/>
          <a:p>
            <a:pPr algn="ctr"/>
            <a:r>
              <a:rPr lang="en-US" sz="1190" dirty="0"/>
              <a:t>Unexplained by</a:t>
            </a:r>
            <a:br>
              <a:rPr lang="en-US" sz="1190" dirty="0"/>
            </a:br>
            <a:r>
              <a:rPr lang="en-US" sz="1190" dirty="0"/>
              <a:t>the model, or </a:t>
            </a:r>
            <a:r>
              <a:rPr lang="en-US" sz="1190" b="1" i="1" dirty="0"/>
              <a:t>e</a:t>
            </a:r>
          </a:p>
        </p:txBody>
      </p:sp>
      <p:cxnSp>
        <p:nvCxnSpPr>
          <p:cNvPr id="21" name="Straight Connector 20"/>
          <p:cNvCxnSpPr/>
          <p:nvPr/>
        </p:nvCxnSpPr>
        <p:spPr>
          <a:xfrm>
            <a:off x="3173730" y="4308147"/>
            <a:ext cx="2979420" cy="161925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flipH="1">
            <a:off x="3673161" y="4720591"/>
            <a:ext cx="129540" cy="38862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16" name="Right Brace 15"/>
          <p:cNvSpPr/>
          <p:nvPr/>
        </p:nvSpPr>
        <p:spPr>
          <a:xfrm>
            <a:off x="4041490" y="4260543"/>
            <a:ext cx="129540" cy="38862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8" name="Object 7"/>
          <p:cNvGraphicFramePr>
            <a:graphicFrameLocks noChangeAspect="1"/>
          </p:cNvGraphicFramePr>
          <p:nvPr>
            <p:extLst/>
          </p:nvPr>
        </p:nvGraphicFramePr>
        <p:xfrm>
          <a:off x="6347461" y="4971871"/>
          <a:ext cx="233441" cy="291802"/>
        </p:xfrm>
        <a:graphic>
          <a:graphicData uri="http://schemas.openxmlformats.org/presentationml/2006/ole">
            <mc:AlternateContent xmlns:mc="http://schemas.openxmlformats.org/markup-compatibility/2006">
              <mc:Choice xmlns:v="urn:schemas-microsoft-com:vml" Requires="v">
                <p:oleObj spid="_x0000_s87076" name="Equation" r:id="rId7" imgW="152280" imgH="190440" progId="Equation.3">
                  <p:embed/>
                </p:oleObj>
              </mc:Choice>
              <mc:Fallback>
                <p:oleObj name="Equation" r:id="rId7" imgW="152280" imgH="190440" progId="Equation.3">
                  <p:embed/>
                  <p:pic>
                    <p:nvPicPr>
                      <p:cNvPr id="8" name="Object 7"/>
                      <p:cNvPicPr>
                        <a:picLocks noChangeAspect="1" noChangeArrowheads="1"/>
                      </p:cNvPicPr>
                      <p:nvPr/>
                    </p:nvPicPr>
                    <p:blipFill>
                      <a:blip r:embed="rId8"/>
                      <a:srcRect/>
                      <a:stretch>
                        <a:fillRect/>
                      </a:stretch>
                    </p:blipFill>
                    <p:spPr bwMode="auto">
                      <a:xfrm>
                        <a:off x="6347461" y="4971871"/>
                        <a:ext cx="233441" cy="291802"/>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nvPr>
        </p:nvGraphicFramePr>
        <p:xfrm>
          <a:off x="6174740" y="5770378"/>
          <a:ext cx="215900" cy="314037"/>
        </p:xfrm>
        <a:graphic>
          <a:graphicData uri="http://schemas.openxmlformats.org/presentationml/2006/ole">
            <mc:AlternateContent xmlns:mc="http://schemas.openxmlformats.org/markup-compatibility/2006">
              <mc:Choice xmlns:v="urn:schemas-microsoft-com:vml" Requires="v">
                <p:oleObj spid="_x0000_s87077" name="Equation" r:id="rId9" imgW="139680" imgH="203040" progId="Equation.3">
                  <p:embed/>
                </p:oleObj>
              </mc:Choice>
              <mc:Fallback>
                <p:oleObj name="Equation" r:id="rId9" imgW="139680" imgH="203040" progId="Equation.3">
                  <p:embed/>
                  <p:pic>
                    <p:nvPicPr>
                      <p:cNvPr id="10" name="Object 9"/>
                      <p:cNvPicPr>
                        <a:picLocks noChangeAspect="1" noChangeArrowheads="1"/>
                      </p:cNvPicPr>
                      <p:nvPr/>
                    </p:nvPicPr>
                    <p:blipFill>
                      <a:blip r:embed="rId10"/>
                      <a:srcRect/>
                      <a:stretch>
                        <a:fillRect/>
                      </a:stretch>
                    </p:blipFill>
                    <p:spPr bwMode="auto">
                      <a:xfrm>
                        <a:off x="6174740" y="5770378"/>
                        <a:ext cx="215900" cy="314037"/>
                      </a:xfrm>
                      <a:prstGeom prst="rect">
                        <a:avLst/>
                      </a:prstGeom>
                      <a:noFill/>
                      <a:ln>
                        <a:noFill/>
                      </a:ln>
                    </p:spPr>
                  </p:pic>
                </p:oleObj>
              </mc:Fallback>
            </mc:AlternateContent>
          </a:graphicData>
        </a:graphic>
      </p:graphicFrame>
      <p:sp>
        <p:nvSpPr>
          <p:cNvPr id="3" name="Slide Number Placeholder 2"/>
          <p:cNvSpPr>
            <a:spLocks noGrp="1"/>
          </p:cNvSpPr>
          <p:nvPr>
            <p:ph type="sldNum" sz="quarter" idx="12"/>
          </p:nvPr>
        </p:nvSpPr>
        <p:spPr/>
        <p:txBody>
          <a:bodyPr/>
          <a:lstStyle/>
          <a:p>
            <a:fld id="{8A2A4A19-B384-42F8-8C0D-94C30AAB39F2}" type="slidenum">
              <a:rPr lang="en-US" smtClean="0"/>
              <a:t>5</a:t>
            </a:fld>
            <a:endParaRPr lang="en-US" dirty="0"/>
          </a:p>
        </p:txBody>
      </p:sp>
    </p:spTree>
    <p:extLst>
      <p:ext uri="{BB962C8B-B14F-4D97-AF65-F5344CB8AC3E}">
        <p14:creationId xmlns:p14="http://schemas.microsoft.com/office/powerpoint/2010/main" val="301534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3184526" y="4948644"/>
            <a:ext cx="2543920" cy="2995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717926" y="4440715"/>
            <a:ext cx="106680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175126" y="3733800"/>
            <a:ext cx="152400" cy="152400"/>
          </a:xfrm>
          <a:prstGeom prst="ellipse">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3494406" y="3892137"/>
            <a:ext cx="2103437" cy="1491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flipH="1">
            <a:off x="4000692" y="4458645"/>
            <a:ext cx="152400" cy="45720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4434020" y="3917413"/>
            <a:ext cx="152400" cy="45720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extLst/>
          </p:nvPr>
        </p:nvGraphicFramePr>
        <p:xfrm>
          <a:off x="5745163" y="4753555"/>
          <a:ext cx="274637" cy="343296"/>
        </p:xfrm>
        <a:graphic>
          <a:graphicData uri="http://schemas.openxmlformats.org/presentationml/2006/ole">
            <mc:AlternateContent xmlns:mc="http://schemas.openxmlformats.org/markup-compatibility/2006">
              <mc:Choice xmlns:v="urn:schemas-microsoft-com:vml" Requires="v">
                <p:oleObj spid="_x0000_s91162" name="Equation" r:id="rId3" imgW="152280" imgH="190440" progId="Equation.3">
                  <p:embed/>
                </p:oleObj>
              </mc:Choice>
              <mc:Fallback>
                <p:oleObj name="Equation" r:id="rId3" imgW="152280" imgH="190440" progId="Equation.3">
                  <p:embed/>
                  <p:pic>
                    <p:nvPicPr>
                      <p:cNvPr id="17" name="Object 16"/>
                      <p:cNvPicPr>
                        <a:picLocks noChangeAspect="1" noChangeArrowheads="1"/>
                      </p:cNvPicPr>
                      <p:nvPr/>
                    </p:nvPicPr>
                    <p:blipFill>
                      <a:blip r:embed="rId4"/>
                      <a:srcRect/>
                      <a:stretch>
                        <a:fillRect/>
                      </a:stretch>
                    </p:blipFill>
                    <p:spPr bwMode="auto">
                      <a:xfrm>
                        <a:off x="5745163" y="4753555"/>
                        <a:ext cx="274637" cy="343296"/>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extLst/>
          </p:nvPr>
        </p:nvGraphicFramePr>
        <p:xfrm>
          <a:off x="5757203" y="5340490"/>
          <a:ext cx="254000" cy="369455"/>
        </p:xfrm>
        <a:graphic>
          <a:graphicData uri="http://schemas.openxmlformats.org/presentationml/2006/ole">
            <mc:AlternateContent xmlns:mc="http://schemas.openxmlformats.org/markup-compatibility/2006">
              <mc:Choice xmlns:v="urn:schemas-microsoft-com:vml" Requires="v">
                <p:oleObj spid="_x0000_s91163" name="Equation" r:id="rId5" imgW="139680" imgH="203040" progId="Equation.3">
                  <p:embed/>
                </p:oleObj>
              </mc:Choice>
              <mc:Fallback>
                <p:oleObj name="Equation" r:id="rId5" imgW="139680" imgH="203040" progId="Equation.3">
                  <p:embed/>
                  <p:pic>
                    <p:nvPicPr>
                      <p:cNvPr id="18" name="Object 17"/>
                      <p:cNvPicPr>
                        <a:picLocks noChangeAspect="1" noChangeArrowheads="1"/>
                      </p:cNvPicPr>
                      <p:nvPr/>
                    </p:nvPicPr>
                    <p:blipFill>
                      <a:blip r:embed="rId6"/>
                      <a:srcRect/>
                      <a:stretch>
                        <a:fillRect/>
                      </a:stretch>
                    </p:blipFill>
                    <p:spPr bwMode="auto">
                      <a:xfrm>
                        <a:off x="5757203" y="5340490"/>
                        <a:ext cx="254000" cy="369455"/>
                      </a:xfrm>
                      <a:prstGeom prst="rect">
                        <a:avLst/>
                      </a:prstGeom>
                      <a:noFill/>
                      <a:ln>
                        <a:noFill/>
                      </a:ln>
                    </p:spPr>
                  </p:pic>
                </p:oleObj>
              </mc:Fallback>
            </mc:AlternateContent>
          </a:graphicData>
        </a:graphic>
      </p:graphicFrame>
      <p:sp>
        <p:nvSpPr>
          <p:cNvPr id="23" name="TextBox 22"/>
          <p:cNvSpPr txBox="1"/>
          <p:nvPr/>
        </p:nvSpPr>
        <p:spPr>
          <a:xfrm>
            <a:off x="4834311" y="5358690"/>
            <a:ext cx="896464" cy="461665"/>
          </a:xfrm>
          <a:prstGeom prst="rect">
            <a:avLst/>
          </a:prstGeom>
          <a:noFill/>
        </p:spPr>
        <p:txBody>
          <a:bodyPr wrap="none" rtlCol="0">
            <a:spAutoFit/>
          </a:bodyPr>
          <a:lstStyle/>
          <a:p>
            <a:pPr algn="ctr"/>
            <a:r>
              <a:rPr lang="en-US" sz="1200" dirty="0">
                <a:solidFill>
                  <a:schemeClr val="tx1">
                    <a:lumMod val="50000"/>
                    <a:lumOff val="50000"/>
                  </a:schemeClr>
                </a:solidFill>
              </a:rPr>
              <a:t>Regression </a:t>
            </a:r>
            <a:br>
              <a:rPr lang="en-US" sz="1200" dirty="0">
                <a:solidFill>
                  <a:schemeClr val="tx1">
                    <a:lumMod val="50000"/>
                    <a:lumOff val="50000"/>
                  </a:schemeClr>
                </a:solidFill>
              </a:rPr>
            </a:br>
            <a:r>
              <a:rPr lang="en-US" sz="1200" dirty="0">
                <a:solidFill>
                  <a:schemeClr val="tx1">
                    <a:lumMod val="50000"/>
                    <a:lumOff val="50000"/>
                  </a:schemeClr>
                </a:solidFill>
              </a:rPr>
              <a:t>Line</a:t>
            </a:r>
          </a:p>
        </p:txBody>
      </p:sp>
      <p:sp>
        <p:nvSpPr>
          <p:cNvPr id="24" name="TextBox 23"/>
          <p:cNvSpPr txBox="1"/>
          <p:nvPr/>
        </p:nvSpPr>
        <p:spPr>
          <a:xfrm>
            <a:off x="4617403" y="3999466"/>
            <a:ext cx="769185" cy="307777"/>
          </a:xfrm>
          <a:prstGeom prst="rect">
            <a:avLst/>
          </a:prstGeom>
          <a:solidFill>
            <a:schemeClr val="bg1"/>
          </a:solidFill>
        </p:spPr>
        <p:txBody>
          <a:bodyPr wrap="none" rtlCol="0">
            <a:spAutoFit/>
          </a:bodyPr>
          <a:lstStyle/>
          <a:p>
            <a:r>
              <a:rPr lang="en-US" sz="1400" b="1" dirty="0">
                <a:solidFill>
                  <a:schemeClr val="tx2"/>
                </a:solidFill>
              </a:rPr>
              <a:t>Error SS</a:t>
            </a:r>
          </a:p>
        </p:txBody>
      </p:sp>
      <p:sp>
        <p:nvSpPr>
          <p:cNvPr id="25" name="TextBox 24"/>
          <p:cNvSpPr txBox="1"/>
          <p:nvPr/>
        </p:nvSpPr>
        <p:spPr>
          <a:xfrm>
            <a:off x="2815863" y="4562618"/>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sp>
        <p:nvSpPr>
          <p:cNvPr id="26" name="Left Brace 25"/>
          <p:cNvSpPr/>
          <p:nvPr/>
        </p:nvSpPr>
        <p:spPr>
          <a:xfrm>
            <a:off x="2545110" y="3756527"/>
            <a:ext cx="228253" cy="1192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630363" y="4167106"/>
            <a:ext cx="900311" cy="369332"/>
          </a:xfrm>
          <a:prstGeom prst="rect">
            <a:avLst/>
          </a:prstGeom>
          <a:noFill/>
        </p:spPr>
        <p:txBody>
          <a:bodyPr wrap="none" rtlCol="0">
            <a:spAutoFit/>
          </a:bodyPr>
          <a:lstStyle/>
          <a:p>
            <a:r>
              <a:rPr lang="en-US" dirty="0"/>
              <a:t>Total SS</a:t>
            </a:r>
          </a:p>
        </p:txBody>
      </p:sp>
      <p:graphicFrame>
        <p:nvGraphicFramePr>
          <p:cNvPr id="28" name="Object 27"/>
          <p:cNvGraphicFramePr>
            <a:graphicFrameLocks noChangeAspect="1"/>
          </p:cNvGraphicFramePr>
          <p:nvPr>
            <p:extLst/>
          </p:nvPr>
        </p:nvGraphicFramePr>
        <p:xfrm>
          <a:off x="2773363" y="6831548"/>
          <a:ext cx="2733875" cy="2332074"/>
        </p:xfrm>
        <a:graphic>
          <a:graphicData uri="http://schemas.openxmlformats.org/presentationml/2006/ole">
            <mc:AlternateContent xmlns:mc="http://schemas.openxmlformats.org/markup-compatibility/2006">
              <mc:Choice xmlns:v="urn:schemas-microsoft-com:vml" Requires="v">
                <p:oleObj spid="_x0000_s91164" name="Equation" r:id="rId7" imgW="1815840" imgH="1752480" progId="Equation.3">
                  <p:embed/>
                </p:oleObj>
              </mc:Choice>
              <mc:Fallback>
                <p:oleObj name="Equation" r:id="rId7" imgW="1815840" imgH="1752480" progId="Equation.3">
                  <p:embed/>
                  <p:pic>
                    <p:nvPicPr>
                      <p:cNvPr id="28" name="Object 27"/>
                      <p:cNvPicPr>
                        <a:picLocks noChangeAspect="1" noChangeArrowheads="1"/>
                      </p:cNvPicPr>
                      <p:nvPr/>
                    </p:nvPicPr>
                    <p:blipFill>
                      <a:blip r:embed="rId8"/>
                      <a:srcRect/>
                      <a:stretch>
                        <a:fillRect/>
                      </a:stretch>
                    </p:blipFill>
                    <p:spPr bwMode="auto">
                      <a:xfrm>
                        <a:off x="2773363" y="6831548"/>
                        <a:ext cx="2733875" cy="2332074"/>
                      </a:xfrm>
                      <a:prstGeom prst="rect">
                        <a:avLst/>
                      </a:prstGeom>
                      <a:noFill/>
                      <a:ln>
                        <a:noFill/>
                      </a:ln>
                    </p:spPr>
                  </p:pic>
                </p:oleObj>
              </mc:Fallback>
            </mc:AlternateContent>
          </a:graphicData>
        </a:graphic>
      </p:graphicFrame>
      <p:sp>
        <p:nvSpPr>
          <p:cNvPr id="7" name="Slide Number Placeholder 6"/>
          <p:cNvSpPr>
            <a:spLocks noGrp="1"/>
          </p:cNvSpPr>
          <p:nvPr>
            <p:ph type="sldNum" sz="quarter" idx="12"/>
          </p:nvPr>
        </p:nvSpPr>
        <p:spPr/>
        <p:txBody>
          <a:bodyPr/>
          <a:lstStyle/>
          <a:p>
            <a:fld id="{8A2A4A19-B384-42F8-8C0D-94C30AAB39F2}" type="slidenum">
              <a:rPr lang="en-US" smtClean="0"/>
              <a:pPr/>
              <a:t>6</a:t>
            </a:fld>
            <a:endParaRPr lang="en-US"/>
          </a:p>
        </p:txBody>
      </p:sp>
      <p:sp>
        <p:nvSpPr>
          <p:cNvPr id="21"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t>Partitioning the Variance of Y</a:t>
            </a:r>
            <a:endParaRPr lang="en-US" dirty="0"/>
          </a:p>
        </p:txBody>
      </p:sp>
    </p:spTree>
    <p:extLst>
      <p:ext uri="{BB962C8B-B14F-4D97-AF65-F5344CB8AC3E}">
        <p14:creationId xmlns:p14="http://schemas.microsoft.com/office/powerpoint/2010/main" val="327858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43281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21430" y="4104472"/>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TextBox 22"/>
          <p:cNvSpPr txBox="1"/>
          <p:nvPr/>
        </p:nvSpPr>
        <p:spPr>
          <a:xfrm>
            <a:off x="4183815" y="4300964"/>
            <a:ext cx="769185" cy="307777"/>
          </a:xfrm>
          <a:prstGeom prst="rect">
            <a:avLst/>
          </a:prstGeom>
          <a:solidFill>
            <a:schemeClr val="bg1"/>
          </a:solidFill>
        </p:spPr>
        <p:txBody>
          <a:bodyPr wrap="none" rtlCol="0">
            <a:spAutoFit/>
          </a:bodyPr>
          <a:lstStyle/>
          <a:p>
            <a:r>
              <a:rPr lang="en-US" sz="1400" b="1" dirty="0">
                <a:solidFill>
                  <a:schemeClr val="tx2"/>
                </a:solidFill>
              </a:rPr>
              <a:t>Error SS</a:t>
            </a:r>
          </a:p>
        </p:txBody>
      </p:sp>
      <p:sp>
        <p:nvSpPr>
          <p:cNvPr id="24" name="TextBox 23"/>
          <p:cNvSpPr txBox="1"/>
          <p:nvPr/>
        </p:nvSpPr>
        <p:spPr>
          <a:xfrm>
            <a:off x="2362200" y="4761012"/>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graphicFrame>
        <p:nvGraphicFramePr>
          <p:cNvPr id="3" name="Object 2"/>
          <p:cNvGraphicFramePr>
            <a:graphicFrameLocks noChangeAspect="1"/>
          </p:cNvGraphicFramePr>
          <p:nvPr>
            <p:extLst>
              <p:ext uri="{D42A27DB-BD31-4B8C-83A1-F6EECF244321}">
                <p14:modId xmlns:p14="http://schemas.microsoft.com/office/powerpoint/2010/main" val="1909834591"/>
              </p:ext>
            </p:extLst>
          </p:nvPr>
        </p:nvGraphicFramePr>
        <p:xfrm>
          <a:off x="2663216" y="8290604"/>
          <a:ext cx="2445968" cy="646434"/>
        </p:xfrm>
        <a:graphic>
          <a:graphicData uri="http://schemas.openxmlformats.org/presentationml/2006/ole">
            <mc:AlternateContent xmlns:mc="http://schemas.openxmlformats.org/markup-compatibility/2006">
              <mc:Choice xmlns:v="urn:schemas-microsoft-com:vml" Requires="v">
                <p:oleObj spid="_x0000_s88093" name="Equation" r:id="rId3" imgW="1777680" imgH="469800" progId="Equation.3">
                  <p:embed/>
                </p:oleObj>
              </mc:Choice>
              <mc:Fallback>
                <p:oleObj name="Equation" r:id="rId3" imgW="1777680" imgH="469800" progId="Equation.3">
                  <p:embed/>
                  <p:pic>
                    <p:nvPicPr>
                      <p:cNvPr id="3" name="Object 2"/>
                      <p:cNvPicPr>
                        <a:picLocks noChangeAspect="1" noChangeArrowheads="1"/>
                      </p:cNvPicPr>
                      <p:nvPr/>
                    </p:nvPicPr>
                    <p:blipFill>
                      <a:blip r:embed="rId4"/>
                      <a:srcRect/>
                      <a:stretch>
                        <a:fillRect/>
                      </a:stretch>
                    </p:blipFill>
                    <p:spPr bwMode="auto">
                      <a:xfrm>
                        <a:off x="2663216" y="8290604"/>
                        <a:ext cx="2445968" cy="646434"/>
                      </a:xfrm>
                      <a:prstGeom prst="rect">
                        <a:avLst/>
                      </a:prstGeom>
                      <a:noFill/>
                      <a:extLst/>
                    </p:spPr>
                  </p:pic>
                </p:oleObj>
              </mc:Fallback>
            </mc:AlternateContent>
          </a:graphicData>
        </a:graphic>
      </p:graphicFrame>
      <p:cxnSp>
        <p:nvCxnSpPr>
          <p:cNvPr id="21" name="Straight Connector 20"/>
          <p:cNvCxnSpPr/>
          <p:nvPr/>
        </p:nvCxnSpPr>
        <p:spPr>
          <a:xfrm>
            <a:off x="3173730" y="4308147"/>
            <a:ext cx="2979420" cy="161925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flipH="1">
            <a:off x="3673161" y="4720591"/>
            <a:ext cx="129540" cy="38862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16" name="Right Brace 15"/>
          <p:cNvSpPr/>
          <p:nvPr/>
        </p:nvSpPr>
        <p:spPr>
          <a:xfrm>
            <a:off x="4041490" y="4260543"/>
            <a:ext cx="129540" cy="38862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7" name="Object 6"/>
          <p:cNvGraphicFramePr>
            <a:graphicFrameLocks noChangeAspect="1"/>
          </p:cNvGraphicFramePr>
          <p:nvPr>
            <p:extLst/>
          </p:nvPr>
        </p:nvGraphicFramePr>
        <p:xfrm>
          <a:off x="6347460" y="4972526"/>
          <a:ext cx="233442" cy="291465"/>
        </p:xfrm>
        <a:graphic>
          <a:graphicData uri="http://schemas.openxmlformats.org/presentationml/2006/ole">
            <mc:AlternateContent xmlns:mc="http://schemas.openxmlformats.org/markup-compatibility/2006">
              <mc:Choice xmlns:v="urn:schemas-microsoft-com:vml" Requires="v">
                <p:oleObj spid="_x0000_s88094" name="Equation" r:id="rId5" imgW="152280" imgH="190440" progId="Equation.3">
                  <p:embed/>
                </p:oleObj>
              </mc:Choice>
              <mc:Fallback>
                <p:oleObj name="Equation" r:id="rId5" imgW="152280" imgH="19044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7460" y="4972526"/>
                        <a:ext cx="233442"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nvPr>
        </p:nvGraphicFramePr>
        <p:xfrm>
          <a:off x="6174740" y="5770008"/>
          <a:ext cx="215900" cy="314404"/>
        </p:xfrm>
        <a:graphic>
          <a:graphicData uri="http://schemas.openxmlformats.org/presentationml/2006/ole">
            <mc:AlternateContent xmlns:mc="http://schemas.openxmlformats.org/markup-compatibility/2006">
              <mc:Choice xmlns:v="urn:schemas-microsoft-com:vml" Requires="v">
                <p:oleObj spid="_x0000_s88095" name="Equation" r:id="rId7" imgW="139680" imgH="203040" progId="Equation.3">
                  <p:embed/>
                </p:oleObj>
              </mc:Choice>
              <mc:Fallback>
                <p:oleObj name="Equation" r:id="rId7" imgW="139680" imgH="203040" progId="Equation.3">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4740" y="5770008"/>
                        <a:ext cx="215900" cy="31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Left Brace 9"/>
          <p:cNvSpPr/>
          <p:nvPr/>
        </p:nvSpPr>
        <p:spPr>
          <a:xfrm>
            <a:off x="2091985" y="4162049"/>
            <a:ext cx="194015" cy="10132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11" name="TextBox 10"/>
          <p:cNvSpPr txBox="1"/>
          <p:nvPr/>
        </p:nvSpPr>
        <p:spPr>
          <a:xfrm>
            <a:off x="1314450" y="4511040"/>
            <a:ext cx="794833" cy="327782"/>
          </a:xfrm>
          <a:prstGeom prst="rect">
            <a:avLst/>
          </a:prstGeom>
          <a:noFill/>
        </p:spPr>
        <p:txBody>
          <a:bodyPr wrap="none" rtlCol="0">
            <a:spAutoFit/>
          </a:bodyPr>
          <a:lstStyle/>
          <a:p>
            <a:r>
              <a:rPr lang="en-US" sz="1530" dirty="0"/>
              <a:t>Total SS</a:t>
            </a:r>
          </a:p>
        </p:txBody>
      </p:sp>
      <p:sp>
        <p:nvSpPr>
          <p:cNvPr id="13" name="TextBox 12"/>
          <p:cNvSpPr txBox="1"/>
          <p:nvPr/>
        </p:nvSpPr>
        <p:spPr>
          <a:xfrm>
            <a:off x="761026" y="7025242"/>
            <a:ext cx="6379888" cy="461665"/>
          </a:xfrm>
          <a:prstGeom prst="rect">
            <a:avLst/>
          </a:prstGeom>
          <a:noFill/>
        </p:spPr>
        <p:txBody>
          <a:bodyPr wrap="none" rtlCol="0">
            <a:spAutoFit/>
          </a:bodyPr>
          <a:lstStyle/>
          <a:p>
            <a:r>
              <a:rPr lang="en-US" sz="2400" dirty="0">
                <a:solidFill>
                  <a:schemeClr val="tx1">
                    <a:lumMod val="50000"/>
                    <a:lumOff val="50000"/>
                  </a:schemeClr>
                </a:solidFill>
              </a:rPr>
              <a:t>TSS = Regression/Explained SS + Error/Residual SS</a:t>
            </a:r>
          </a:p>
        </p:txBody>
      </p:sp>
      <p:sp>
        <p:nvSpPr>
          <p:cNvPr id="4" name="Slide Number Placeholder 3"/>
          <p:cNvSpPr>
            <a:spLocks noGrp="1"/>
          </p:cNvSpPr>
          <p:nvPr>
            <p:ph type="sldNum" sz="quarter" idx="12"/>
          </p:nvPr>
        </p:nvSpPr>
        <p:spPr/>
        <p:txBody>
          <a:bodyPr/>
          <a:lstStyle/>
          <a:p>
            <a:fld id="{8A2A4A19-B384-42F8-8C0D-94C30AAB39F2}" type="slidenum">
              <a:rPr lang="en-US" smtClean="0"/>
              <a:t>7</a:t>
            </a:fld>
            <a:endParaRPr lang="en-US" dirty="0"/>
          </a:p>
        </p:txBody>
      </p:sp>
    </p:spTree>
    <p:extLst>
      <p:ext uri="{BB962C8B-B14F-4D97-AF65-F5344CB8AC3E}">
        <p14:creationId xmlns:p14="http://schemas.microsoft.com/office/powerpoint/2010/main" val="10718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85593" y="3013243"/>
            <a:ext cx="1539379" cy="1429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62311" y="2207941"/>
            <a:ext cx="1981200" cy="167665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6" name="TextBox 5"/>
          <p:cNvSpPr txBox="1"/>
          <p:nvPr/>
        </p:nvSpPr>
        <p:spPr>
          <a:xfrm>
            <a:off x="6149061" y="4358431"/>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7" name="TextBox 6"/>
          <p:cNvSpPr txBox="1"/>
          <p:nvPr/>
        </p:nvSpPr>
        <p:spPr>
          <a:xfrm>
            <a:off x="5486401" y="1869300"/>
            <a:ext cx="304800" cy="369332"/>
          </a:xfrm>
          <a:prstGeom prst="rect">
            <a:avLst/>
          </a:prstGeom>
          <a:noFill/>
        </p:spPr>
        <p:txBody>
          <a:bodyPr wrap="square" rtlCol="0">
            <a:spAutoFit/>
          </a:bodyPr>
          <a:lstStyle/>
          <a:p>
            <a:r>
              <a:rPr lang="en-US" b="1" dirty="0">
                <a:solidFill>
                  <a:schemeClr val="bg1">
                    <a:lumMod val="50000"/>
                  </a:schemeClr>
                </a:solidFill>
              </a:rPr>
              <a:t>Y</a:t>
            </a:r>
          </a:p>
        </p:txBody>
      </p:sp>
      <p:pic>
        <p:nvPicPr>
          <p:cNvPr id="18" name="Picture 2"/>
          <p:cNvPicPr>
            <a:picLocks noChangeAspect="1" noChangeArrowheads="1"/>
          </p:cNvPicPr>
          <p:nvPr/>
        </p:nvPicPr>
        <p:blipFill>
          <a:blip r:embed="rId3" cstate="print"/>
          <a:srcRect/>
          <a:stretch>
            <a:fillRect/>
          </a:stretch>
        </p:blipFill>
        <p:spPr bwMode="auto">
          <a:xfrm>
            <a:off x="15658" y="2224831"/>
            <a:ext cx="4419600" cy="4413023"/>
          </a:xfrm>
          <a:prstGeom prst="rect">
            <a:avLst/>
          </a:prstGeom>
          <a:noFill/>
          <a:ln w="9525">
            <a:noFill/>
            <a:miter lim="800000"/>
            <a:headEnd/>
            <a:tailEnd/>
          </a:ln>
          <a:effectLst/>
        </p:spPr>
      </p:pic>
      <p:cxnSp>
        <p:nvCxnSpPr>
          <p:cNvPr id="19" name="Straight Connector 18"/>
          <p:cNvCxnSpPr/>
          <p:nvPr/>
        </p:nvCxnSpPr>
        <p:spPr>
          <a:xfrm>
            <a:off x="561584" y="4362916"/>
            <a:ext cx="3577402" cy="0"/>
          </a:xfrm>
          <a:prstGeom prst="line">
            <a:avLst/>
          </a:prstGeom>
          <a:ln w="254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3520858" y="3842961"/>
            <a:ext cx="152400" cy="4572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rot="5400000">
            <a:off x="2835058" y="3825031"/>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92258" y="3139231"/>
            <a:ext cx="152400" cy="1524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Brace 22"/>
          <p:cNvSpPr/>
          <p:nvPr/>
        </p:nvSpPr>
        <p:spPr>
          <a:xfrm>
            <a:off x="3520858" y="3291631"/>
            <a:ext cx="15240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715126" y="4057072"/>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50000"/>
                                </a:schemeClr>
                              </a:solidFill>
                              <a:latin typeface="Cambria Math" panose="02040503050406030204" pitchFamily="18" charset="0"/>
                            </a:rPr>
                          </m:ctrlPr>
                        </m:accPr>
                        <m:e>
                          <m:r>
                            <m:rPr>
                              <m:sty m:val="p"/>
                            </m:rPr>
                            <a:rPr lang="en-US" b="0" i="0" smtClean="0">
                              <a:solidFill>
                                <a:schemeClr val="bg1">
                                  <a:lumMod val="50000"/>
                                </a:schemeClr>
                              </a:solidFill>
                              <a:latin typeface="Cambria Math"/>
                            </a:rPr>
                            <m:t>Y</m:t>
                          </m:r>
                        </m:e>
                      </m:acc>
                    </m:oMath>
                  </m:oMathPara>
                </a14:m>
                <a:endParaRPr lang="en-US" dirty="0">
                  <a:solidFill>
                    <a:schemeClr val="bg1">
                      <a:lumMod val="50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15126" y="4057072"/>
                <a:ext cx="382669" cy="369332"/>
              </a:xfrm>
              <a:prstGeom prst="rect">
                <a:avLst/>
              </a:prstGeom>
              <a:blipFill rotWithShape="1">
                <a:blip r:embed="rId4"/>
                <a:stretch>
                  <a:fillRect/>
                </a:stretch>
              </a:blipFill>
            </p:spPr>
            <p:txBody>
              <a:bodyPr/>
              <a:lstStyle/>
              <a:p>
                <a:r>
                  <a:rPr lang="en-US">
                    <a:noFill/>
                  </a:rPr>
                  <a:t> </a:t>
                </a:r>
              </a:p>
            </p:txBody>
          </p:sp>
        </mc:Fallback>
      </mc:AlternateContent>
      <p:cxnSp>
        <p:nvCxnSpPr>
          <p:cNvPr id="25" name="Straight Connector 24"/>
          <p:cNvCxnSpPr/>
          <p:nvPr/>
        </p:nvCxnSpPr>
        <p:spPr>
          <a:xfrm flipV="1">
            <a:off x="561584" y="3516682"/>
            <a:ext cx="3577402" cy="171174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45222" y="2923157"/>
            <a:ext cx="514885" cy="246221"/>
          </a:xfrm>
          <a:prstGeom prst="rect">
            <a:avLst/>
          </a:prstGeom>
          <a:noFill/>
        </p:spPr>
        <p:txBody>
          <a:bodyPr wrap="none" rtlCol="0">
            <a:spAutoFit/>
          </a:bodyPr>
          <a:lstStyle/>
          <a:p>
            <a:r>
              <a:rPr lang="en-US" sz="1000" dirty="0">
                <a:solidFill>
                  <a:schemeClr val="bg1">
                    <a:lumMod val="50000"/>
                  </a:schemeClr>
                </a:solidFill>
              </a:rPr>
              <a:t>Point </a:t>
            </a:r>
            <a:r>
              <a:rPr lang="en-US" sz="1000" i="1" dirty="0" err="1">
                <a:solidFill>
                  <a:schemeClr val="bg1">
                    <a:lumMod val="50000"/>
                  </a:schemeClr>
                </a:solidFill>
              </a:rPr>
              <a:t>i</a:t>
            </a:r>
            <a:endParaRPr lang="en-US" sz="1000" i="1" dirty="0">
              <a:solidFill>
                <a:schemeClr val="bg1">
                  <a:lumMod val="50000"/>
                </a:schemeClr>
              </a:solidFill>
            </a:endParaRPr>
          </a:p>
        </p:txBody>
      </p:sp>
      <p:sp>
        <p:nvSpPr>
          <p:cNvPr id="27" name="TextBox 26"/>
          <p:cNvSpPr txBox="1"/>
          <p:nvPr/>
        </p:nvSpPr>
        <p:spPr>
          <a:xfrm>
            <a:off x="5439115" y="3332016"/>
            <a:ext cx="1093313" cy="369332"/>
          </a:xfrm>
          <a:prstGeom prst="rect">
            <a:avLst/>
          </a:prstGeom>
          <a:noFill/>
        </p:spPr>
        <p:txBody>
          <a:bodyPr wrap="none" rtlCol="0">
            <a:spAutoFit/>
          </a:bodyPr>
          <a:lstStyle/>
          <a:p>
            <a:r>
              <a:rPr lang="en-US" dirty="0">
                <a:solidFill>
                  <a:schemeClr val="accent6">
                    <a:lumMod val="75000"/>
                  </a:schemeClr>
                </a:solidFill>
              </a:rPr>
              <a:t>explained</a:t>
            </a:r>
          </a:p>
        </p:txBody>
      </p:sp>
      <p:sp>
        <p:nvSpPr>
          <p:cNvPr id="37" name="TextBox 36"/>
          <p:cNvSpPr txBox="1"/>
          <p:nvPr/>
        </p:nvSpPr>
        <p:spPr>
          <a:xfrm>
            <a:off x="5317286" y="2594163"/>
            <a:ext cx="1336969" cy="369332"/>
          </a:xfrm>
          <a:prstGeom prst="rect">
            <a:avLst/>
          </a:prstGeom>
          <a:noFill/>
        </p:spPr>
        <p:txBody>
          <a:bodyPr wrap="none" rtlCol="0">
            <a:spAutoFit/>
          </a:bodyPr>
          <a:lstStyle/>
          <a:p>
            <a:r>
              <a:rPr lang="en-US" dirty="0">
                <a:solidFill>
                  <a:schemeClr val="accent1"/>
                </a:solidFill>
              </a:rPr>
              <a:t>unexplained</a:t>
            </a:r>
          </a:p>
        </p:txBody>
      </p:sp>
      <p:cxnSp>
        <p:nvCxnSpPr>
          <p:cNvPr id="39" name="Straight Arrow Connector 38"/>
          <p:cNvCxnSpPr>
            <a:endCxn id="27" idx="1"/>
          </p:cNvCxnSpPr>
          <p:nvPr/>
        </p:nvCxnSpPr>
        <p:spPr>
          <a:xfrm flipV="1">
            <a:off x="3733800" y="3516682"/>
            <a:ext cx="1705315" cy="5403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733800" y="2923157"/>
            <a:ext cx="1583486" cy="593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691020" y="7391400"/>
                <a:ext cx="286931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a:rPr>
                            <m:t>𝑈𝑛𝑒𝑥𝑝𝑙𝑎𝑖𝑛𝑒𝑑</m:t>
                          </m:r>
                          <m:r>
                            <a:rPr lang="en-US" b="0" i="1" smtClean="0">
                              <a:solidFill>
                                <a:srgbClr val="0070C0"/>
                              </a:solidFill>
                              <a:latin typeface="Cambria Math"/>
                            </a:rPr>
                            <m:t>:  </m:t>
                          </m:r>
                          <m:r>
                            <a:rPr lang="en-US" b="0" i="1" smtClean="0">
                              <a:solidFill>
                                <a:srgbClr val="0070C0"/>
                              </a:solidFill>
                              <a:latin typeface="Cambria Math"/>
                            </a:rPr>
                            <m:t>𝑌</m:t>
                          </m:r>
                        </m:e>
                        <m:sub>
                          <m:r>
                            <a:rPr lang="en-US" b="0" i="1" smtClean="0">
                              <a:solidFill>
                                <a:srgbClr val="0070C0"/>
                              </a:solidFill>
                              <a:latin typeface="Cambria Math"/>
                            </a:rPr>
                            <m:t>𝑖</m:t>
                          </m:r>
                        </m:sub>
                      </m:sSub>
                      <m:r>
                        <a:rPr lang="en-US" b="0" i="1" smtClean="0">
                          <a:solidFill>
                            <a:srgbClr val="0070C0"/>
                          </a:solidFill>
                          <a:latin typeface="Cambria Math"/>
                        </a:rPr>
                        <m:t>−</m:t>
                      </m:r>
                      <m:sSub>
                        <m:sSubPr>
                          <m:ctrlPr>
                            <a:rPr lang="en-US" b="0" i="1" smtClean="0">
                              <a:solidFill>
                                <a:srgbClr val="0070C0"/>
                              </a:solidFill>
                              <a:latin typeface="Cambria Math" panose="02040503050406030204" pitchFamily="18" charset="0"/>
                            </a:rPr>
                          </m:ctrlPr>
                        </m:sSubPr>
                        <m:e>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𝑌</m:t>
                              </m:r>
                            </m:e>
                          </m:acc>
                        </m:e>
                        <m:sub>
                          <m:r>
                            <a:rPr lang="en-US" b="0" i="1" smtClean="0">
                              <a:solidFill>
                                <a:srgbClr val="0070C0"/>
                              </a:solidFill>
                              <a:latin typeface="Cambria Math"/>
                            </a:rPr>
                            <m:t>𝑖</m:t>
                          </m:r>
                        </m:sub>
                      </m:sSub>
                      <m:r>
                        <a:rPr lang="en-US" i="1" smtClean="0">
                          <a:solidFill>
                            <a:srgbClr val="0070C0"/>
                          </a:solidFill>
                          <a:latin typeface="Cambria Math"/>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a:rPr>
                            <m:t>𝑒</m:t>
                          </m:r>
                        </m:e>
                        <m:sub>
                          <m:r>
                            <a:rPr lang="en-US" b="0" i="1" smtClean="0">
                              <a:solidFill>
                                <a:srgbClr val="0070C0"/>
                              </a:solidFill>
                              <a:latin typeface="Cambria Math"/>
                            </a:rPr>
                            <m:t>𝑖</m:t>
                          </m:r>
                        </m:sub>
                      </m:sSub>
                    </m:oMath>
                  </m:oMathPara>
                </a14:m>
                <a:endParaRPr lang="en-US" dirty="0">
                  <a:solidFill>
                    <a:srgbClr val="0070C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91020" y="7391400"/>
                <a:ext cx="2869311" cy="376770"/>
              </a:xfrm>
              <a:prstGeom prst="rect">
                <a:avLst/>
              </a:prstGeom>
              <a:blipFill rotWithShape="1">
                <a:blip r:embed="rId5"/>
                <a:stretch>
                  <a:fillRect t="-163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15126" y="7910094"/>
                <a:ext cx="224773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lumMod val="75000"/>
                            </a:schemeClr>
                          </a:solidFill>
                          <a:latin typeface="Cambria Math"/>
                        </a:rPr>
                        <m:t>𝐸𝑥𝑝𝑙𝑎𝑖𝑛𝑒𝑑</m:t>
                      </m:r>
                      <m:r>
                        <a:rPr lang="en-US" b="0" i="1" smtClean="0">
                          <a:solidFill>
                            <a:schemeClr val="accent6">
                              <a:lumMod val="75000"/>
                            </a:schemeClr>
                          </a:solidFill>
                          <a:latin typeface="Cambria Math"/>
                        </a:rPr>
                        <m:t>:     </m:t>
                      </m:r>
                      <m:sSub>
                        <m:sSubPr>
                          <m:ctrlPr>
                            <a:rPr lang="en-US" b="0" i="1" smtClean="0">
                              <a:solidFill>
                                <a:schemeClr val="accent6">
                                  <a:lumMod val="75000"/>
                                </a:schemeClr>
                              </a:solidFill>
                              <a:latin typeface="Cambria Math" panose="02040503050406030204" pitchFamily="18" charset="0"/>
                            </a:rPr>
                          </m:ctrlPr>
                        </m:sSubPr>
                        <m:e>
                          <m:r>
                            <a:rPr lang="en-US" b="0" i="1" smtClean="0">
                              <a:solidFill>
                                <a:schemeClr val="accent6">
                                  <a:lumMod val="75000"/>
                                </a:schemeClr>
                              </a:solidFill>
                              <a:latin typeface="Cambria Math"/>
                            </a:rPr>
                            <m:t>  </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a:rPr>
                                <m:t>𝑌</m:t>
                              </m:r>
                            </m:e>
                          </m:acc>
                        </m:e>
                        <m:sub>
                          <m:r>
                            <a:rPr lang="en-US" b="0" i="1" smtClean="0">
                              <a:solidFill>
                                <a:schemeClr val="accent6">
                                  <a:lumMod val="75000"/>
                                </a:schemeClr>
                              </a:solidFill>
                              <a:latin typeface="Cambria Math"/>
                            </a:rPr>
                            <m:t>𝑖</m:t>
                          </m:r>
                        </m:sub>
                      </m:sSub>
                      <m:r>
                        <a:rPr lang="en-US" b="0" i="1" smtClean="0">
                          <a:solidFill>
                            <a:schemeClr val="accent6">
                              <a:lumMod val="75000"/>
                            </a:schemeClr>
                          </a:solidFill>
                          <a:latin typeface="Cambria Math"/>
                        </a:rPr>
                        <m:t>−</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a:rPr>
                            <m:t>𝑌</m:t>
                          </m:r>
                        </m:e>
                      </m:acc>
                    </m:oMath>
                  </m:oMathPara>
                </a14:m>
                <a:endParaRPr lang="en-US" dirty="0">
                  <a:solidFill>
                    <a:schemeClr val="accent6">
                      <a:lumMod val="75000"/>
                    </a:schemeClr>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715126" y="7910094"/>
                <a:ext cx="2247731" cy="376770"/>
              </a:xfrm>
              <a:prstGeom prst="rect">
                <a:avLst/>
              </a:prstGeom>
              <a:blipFill>
                <a:blip r:embed="rId6"/>
                <a:stretch>
                  <a:fillRect t="-1639" r="-8943" b="-14754"/>
                </a:stretch>
              </a:blipFill>
            </p:spPr>
            <p:txBody>
              <a:bodyPr/>
              <a:lstStyle/>
              <a:p>
                <a:r>
                  <a:rPr lang="en-US">
                    <a:noFill/>
                  </a:rPr>
                  <a:t> </a:t>
                </a:r>
              </a:p>
            </p:txBody>
          </p:sp>
        </mc:Fallback>
      </mc:AlternateContent>
      <p:sp>
        <p:nvSpPr>
          <p:cNvPr id="46" name="TextBox 45"/>
          <p:cNvSpPr txBox="1"/>
          <p:nvPr/>
        </p:nvSpPr>
        <p:spPr>
          <a:xfrm>
            <a:off x="4138986" y="7235281"/>
            <a:ext cx="3228739" cy="1754326"/>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The Venn diagram is a simplified representation of the regression model. In our regression, the explained portion of the variance of outcome will always be the distance from the mean to the predicted value of Y (which always falls on the regression line), and the unexplained portion is the distance between the regression line and the actual data point, also called the residual or the error </a:t>
            </a:r>
            <a:r>
              <a:rPr lang="en-US" sz="1200" i="1" dirty="0">
                <a:solidFill>
                  <a:schemeClr val="bg1">
                    <a:lumMod val="50000"/>
                  </a:schemeClr>
                </a:solidFill>
                <a:latin typeface="Times New Roman" panose="02020603050405020304" pitchFamily="18" charset="0"/>
                <a:cs typeface="Times New Roman" panose="02020603050405020304" pitchFamily="18" charset="0"/>
              </a:rPr>
              <a:t>e</a:t>
            </a:r>
            <a:r>
              <a:rPr lang="en-US" sz="1200" dirty="0">
                <a:solidFill>
                  <a:schemeClr val="bg1">
                    <a:lumMod val="50000"/>
                  </a:schemeClr>
                </a:solidFill>
                <a:latin typeface="Times New Roman" panose="02020603050405020304" pitchFamily="18" charset="0"/>
                <a:cs typeface="Times New Roman" panose="02020603050405020304" pitchFamily="18" charset="0"/>
              </a:rPr>
              <a:t>. </a:t>
            </a:r>
          </a:p>
        </p:txBody>
      </p:sp>
      <p:sp>
        <p:nvSpPr>
          <p:cNvPr id="28" name="TextBox 27"/>
          <p:cNvSpPr txBox="1"/>
          <p:nvPr/>
        </p:nvSpPr>
        <p:spPr>
          <a:xfrm>
            <a:off x="4130458" y="6869702"/>
            <a:ext cx="4251542" cy="369332"/>
          </a:xfrm>
          <a:prstGeom prst="rect">
            <a:avLst/>
          </a:prstGeom>
          <a:noFill/>
        </p:spPr>
        <p:txBody>
          <a:bodyPr wrap="square" rtlCol="0">
            <a:spAutoFit/>
          </a:bodyPr>
          <a:lstStyle/>
          <a:p>
            <a:r>
              <a:rPr lang="en-US" b="1" dirty="0">
                <a:solidFill>
                  <a:schemeClr val="accent6">
                    <a:lumMod val="75000"/>
                  </a:schemeClr>
                </a:solidFill>
              </a:rPr>
              <a:t>Two parts of the variance of Y</a:t>
            </a:r>
          </a:p>
        </p:txBody>
      </p:sp>
      <p:sp>
        <p:nvSpPr>
          <p:cNvPr id="8" name="Slide Number Placeholder 7"/>
          <p:cNvSpPr>
            <a:spLocks noGrp="1"/>
          </p:cNvSpPr>
          <p:nvPr>
            <p:ph type="sldNum" sz="quarter" idx="12"/>
          </p:nvPr>
        </p:nvSpPr>
        <p:spPr/>
        <p:txBody>
          <a:bodyPr/>
          <a:lstStyle/>
          <a:p>
            <a:fld id="{8A2A4A19-B384-42F8-8C0D-94C30AAB39F2}" type="slidenum">
              <a:rPr lang="en-US" smtClean="0"/>
              <a:pPr/>
              <a:t>8</a:t>
            </a:fld>
            <a:endParaRPr lang="en-US"/>
          </a:p>
        </p:txBody>
      </p:sp>
    </p:spTree>
    <p:extLst>
      <p:ext uri="{BB962C8B-B14F-4D97-AF65-F5344CB8AC3E}">
        <p14:creationId xmlns:p14="http://schemas.microsoft.com/office/powerpoint/2010/main" val="270421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sp>
        <p:nvSpPr>
          <p:cNvPr id="4" name="Rectangle 3"/>
          <p:cNvSpPr/>
          <p:nvPr/>
        </p:nvSpPr>
        <p:spPr>
          <a:xfrm>
            <a:off x="1424941" y="3976551"/>
            <a:ext cx="388620" cy="3044190"/>
          </a:xfrm>
          <a:prstGeom prst="rect">
            <a:avLst/>
          </a:prstGeom>
          <a:solidFill>
            <a:schemeClr val="accent6">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5" name="TextBox 4"/>
          <p:cNvSpPr txBox="1"/>
          <p:nvPr/>
        </p:nvSpPr>
        <p:spPr>
          <a:xfrm>
            <a:off x="913013" y="3523161"/>
            <a:ext cx="1442767" cy="327782"/>
          </a:xfrm>
          <a:prstGeom prst="rect">
            <a:avLst/>
          </a:prstGeom>
          <a:noFill/>
        </p:spPr>
        <p:txBody>
          <a:bodyPr wrap="none" rtlCol="0">
            <a:spAutoFit/>
          </a:bodyPr>
          <a:lstStyle/>
          <a:p>
            <a:r>
              <a:rPr lang="en-US" sz="1530" dirty="0"/>
              <a:t>Total Variance Y</a:t>
            </a:r>
          </a:p>
        </p:txBody>
      </p:sp>
      <p:sp>
        <p:nvSpPr>
          <p:cNvPr id="3" name="TextBox 2"/>
          <p:cNvSpPr txBox="1"/>
          <p:nvPr/>
        </p:nvSpPr>
        <p:spPr>
          <a:xfrm>
            <a:off x="2993213" y="6492946"/>
            <a:ext cx="3801503" cy="923330"/>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If all points lie on the regression line then we can explain everything about the variance with our model.</a:t>
            </a:r>
          </a:p>
        </p:txBody>
      </p:sp>
      <p:cxnSp>
        <p:nvCxnSpPr>
          <p:cNvPr id="7" name="Straight Connector 6"/>
          <p:cNvCxnSpPr/>
          <p:nvPr/>
        </p:nvCxnSpPr>
        <p:spPr>
          <a:xfrm rot="5400000">
            <a:off x="2998471" y="4554038"/>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3581401" y="5331278"/>
            <a:ext cx="34975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rot="19410196">
            <a:off x="4261487" y="4224689"/>
            <a:ext cx="2202180" cy="129540"/>
            <a:chOff x="4293871" y="4456883"/>
            <a:chExt cx="2202180" cy="129540"/>
          </a:xfrm>
        </p:grpSpPr>
        <p:sp>
          <p:nvSpPr>
            <p:cNvPr id="12" name="Oval 11"/>
            <p:cNvSpPr/>
            <p:nvPr/>
          </p:nvSpPr>
          <p:spPr>
            <a:xfrm>
              <a:off x="474726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42341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513588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545973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578358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623697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23" name="Straight Connector 22"/>
            <p:cNvCxnSpPr/>
            <p:nvPr/>
          </p:nvCxnSpPr>
          <p:spPr>
            <a:xfrm>
              <a:off x="4293871" y="4521653"/>
              <a:ext cx="2202180"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3710941" y="3517718"/>
            <a:ext cx="280846" cy="327782"/>
          </a:xfrm>
          <a:prstGeom prst="rect">
            <a:avLst/>
          </a:prstGeom>
          <a:noFill/>
        </p:spPr>
        <p:txBody>
          <a:bodyPr wrap="none" rtlCol="0">
            <a:spAutoFit/>
          </a:bodyPr>
          <a:lstStyle/>
          <a:p>
            <a:r>
              <a:rPr lang="en-US" sz="1530" dirty="0"/>
              <a:t>Y</a:t>
            </a:r>
          </a:p>
        </p:txBody>
      </p:sp>
      <p:sp>
        <p:nvSpPr>
          <p:cNvPr id="29" name="TextBox 28"/>
          <p:cNvSpPr txBox="1"/>
          <p:nvPr/>
        </p:nvSpPr>
        <p:spPr>
          <a:xfrm>
            <a:off x="6755131" y="5007428"/>
            <a:ext cx="287258" cy="327782"/>
          </a:xfrm>
          <a:prstGeom prst="rect">
            <a:avLst/>
          </a:prstGeom>
          <a:noFill/>
        </p:spPr>
        <p:txBody>
          <a:bodyPr wrap="none" rtlCol="0">
            <a:spAutoFit/>
          </a:bodyPr>
          <a:lstStyle/>
          <a:p>
            <a:r>
              <a:rPr lang="en-US" sz="1530" dirty="0"/>
              <a:t>X</a:t>
            </a:r>
          </a:p>
        </p:txBody>
      </p:sp>
      <p:graphicFrame>
        <p:nvGraphicFramePr>
          <p:cNvPr id="6" name="Object 5"/>
          <p:cNvGraphicFramePr>
            <a:graphicFrameLocks noChangeAspect="1"/>
          </p:cNvGraphicFramePr>
          <p:nvPr>
            <p:extLst>
              <p:ext uri="{D42A27DB-BD31-4B8C-83A1-F6EECF244321}">
                <p14:modId xmlns:p14="http://schemas.microsoft.com/office/powerpoint/2010/main" val="3470449836"/>
              </p:ext>
            </p:extLst>
          </p:nvPr>
        </p:nvGraphicFramePr>
        <p:xfrm>
          <a:off x="3777522" y="4404258"/>
          <a:ext cx="171371" cy="234791"/>
        </p:xfrm>
        <a:graphic>
          <a:graphicData uri="http://schemas.openxmlformats.org/presentationml/2006/ole">
            <mc:AlternateContent xmlns:mc="http://schemas.openxmlformats.org/markup-compatibility/2006">
              <mc:Choice xmlns:v="urn:schemas-microsoft-com:vml" Requires="v">
                <p:oleObj spid="_x0000_s60431" name="Equation" r:id="rId3" imgW="139680" imgH="190440" progId="Equation.3">
                  <p:embed/>
                </p:oleObj>
              </mc:Choice>
              <mc:Fallback>
                <p:oleObj name="Equation" r:id="rId3" imgW="139680" imgH="190440" progId="Equation.3">
                  <p:embed/>
                  <p:pic>
                    <p:nvPicPr>
                      <p:cNvPr id="0" name=""/>
                      <p:cNvPicPr>
                        <a:picLocks noChangeAspect="1" noChangeArrowheads="1"/>
                      </p:cNvPicPr>
                      <p:nvPr/>
                    </p:nvPicPr>
                    <p:blipFill>
                      <a:blip r:embed="rId4"/>
                      <a:srcRect/>
                      <a:stretch>
                        <a:fillRect/>
                      </a:stretch>
                    </p:blipFill>
                    <p:spPr bwMode="auto">
                      <a:xfrm>
                        <a:off x="3777522" y="4404258"/>
                        <a:ext cx="171371" cy="23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8A2A4A19-B384-42F8-8C0D-94C30AAB39F2}" type="slidenum">
              <a:rPr lang="en-US" smtClean="0"/>
              <a:t>9</a:t>
            </a:fld>
            <a:endParaRPr lang="en-US" dirty="0"/>
          </a:p>
        </p:txBody>
      </p:sp>
    </p:spTree>
    <p:extLst>
      <p:ext uri="{BB962C8B-B14F-4D97-AF65-F5344CB8AC3E}">
        <p14:creationId xmlns:p14="http://schemas.microsoft.com/office/powerpoint/2010/main" val="329801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14861</TotalTime>
  <Words>1116</Words>
  <Application>Microsoft Office PowerPoint</Application>
  <PresentationFormat>Custom</PresentationFormat>
  <Paragraphs>177</Paragraphs>
  <Slides>23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Black</vt:lpstr>
      <vt:lpstr>Berlin Sans FB</vt:lpstr>
      <vt:lpstr>Calibri</vt:lpstr>
      <vt:lpstr>Cambria Math</vt:lpstr>
      <vt:lpstr>Stencil</vt:lpstr>
      <vt:lpstr>Times New Roman</vt:lpstr>
      <vt:lpstr>Office Theme</vt:lpstr>
      <vt:lpstr>Equation</vt:lpstr>
      <vt:lpstr>Partitioning The Variance  of Y </vt:lpstr>
      <vt:lpstr>The variance calculation</vt:lpstr>
      <vt:lpstr>Partitioning the Variance of Y</vt:lpstr>
      <vt:lpstr>PowerPoint Presentation</vt:lpstr>
      <vt:lpstr>Partitioning the Variance of Y</vt:lpstr>
      <vt:lpstr>PowerPoint Presentation</vt:lpstr>
      <vt:lpstr>Partitioning the Variance of Y</vt:lpstr>
      <vt:lpstr>PowerPoint Presentation</vt:lpstr>
      <vt:lpstr>Partitioning the Variance of Y</vt:lpstr>
      <vt:lpstr>Partitioning the Variance of Y</vt:lpstr>
      <vt:lpstr>PowerPoint Presentation</vt:lpstr>
      <vt:lpstr>PowerPoint Presentation</vt:lpstr>
      <vt:lpstr>PowerPoint Presentation</vt:lpstr>
      <vt:lpstr>PowerPoint Presentation</vt:lpstr>
      <vt:lpstr>PowerPoint Presentation</vt:lpstr>
      <vt:lpstr>PowerPoint Presentation</vt:lpstr>
      <vt:lpstr>In Venn Diagram Terms</vt:lpstr>
      <vt:lpstr>Standard error  of the slope</vt:lpstr>
      <vt:lpstr>PowerPoint Presentation</vt:lpstr>
      <vt:lpstr>Standard Error in Regression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92</cp:revision>
  <cp:lastPrinted>2014-01-22T23:35:30Z</cp:lastPrinted>
  <dcterms:created xsi:type="dcterms:W3CDTF">2013-12-05T22:08:08Z</dcterms:created>
  <dcterms:modified xsi:type="dcterms:W3CDTF">2019-08-26T04:21:06Z</dcterms:modified>
</cp:coreProperties>
</file>