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56" r:id="rId2"/>
    <p:sldId id="340" r:id="rId3"/>
    <p:sldId id="326" r:id="rId4"/>
    <p:sldId id="336" r:id="rId5"/>
    <p:sldId id="366" r:id="rId6"/>
    <p:sldId id="435" r:id="rId7"/>
    <p:sldId id="436" r:id="rId8"/>
    <p:sldId id="437" r:id="rId9"/>
    <p:sldId id="438" r:id="rId10"/>
    <p:sldId id="439" r:id="rId11"/>
    <p:sldId id="342" r:id="rId12"/>
    <p:sldId id="328" r:id="rId13"/>
    <p:sldId id="329" r:id="rId14"/>
    <p:sldId id="343" r:id="rId15"/>
    <p:sldId id="344" r:id="rId16"/>
    <p:sldId id="358" r:id="rId17"/>
    <p:sldId id="440" r:id="rId18"/>
    <p:sldId id="360" r:id="rId19"/>
    <p:sldId id="361" r:id="rId20"/>
    <p:sldId id="362" r:id="rId21"/>
    <p:sldId id="363" r:id="rId22"/>
    <p:sldId id="365" r:id="rId23"/>
    <p:sldId id="364" r:id="rId24"/>
    <p:sldId id="385" r:id="rId25"/>
    <p:sldId id="370" r:id="rId26"/>
    <p:sldId id="371" r:id="rId27"/>
    <p:sldId id="372" r:id="rId28"/>
    <p:sldId id="373" r:id="rId29"/>
    <p:sldId id="374" r:id="rId30"/>
    <p:sldId id="375" r:id="rId31"/>
    <p:sldId id="376" r:id="rId32"/>
    <p:sldId id="378" r:id="rId33"/>
    <p:sldId id="379" r:id="rId34"/>
    <p:sldId id="380" r:id="rId35"/>
    <p:sldId id="381" r:id="rId36"/>
    <p:sldId id="382" r:id="rId37"/>
    <p:sldId id="384" r:id="rId38"/>
    <p:sldId id="322" r:id="rId39"/>
    <p:sldId id="386" r:id="rId40"/>
    <p:sldId id="387" r:id="rId41"/>
    <p:sldId id="389" r:id="rId42"/>
    <p:sldId id="388" r:id="rId43"/>
    <p:sldId id="356" r:id="rId44"/>
    <p:sldId id="392" r:id="rId45"/>
    <p:sldId id="393" r:id="rId46"/>
    <p:sldId id="394" r:id="rId47"/>
    <p:sldId id="391" r:id="rId48"/>
    <p:sldId id="377" r:id="rId49"/>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26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8/25/2019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8/25/2019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experiment there is full control over the treatment variable, and it is the</a:t>
            </a:r>
            <a:r>
              <a:rPr lang="en-US" baseline="0" dirty="0"/>
              <a:t> only thing being manipulated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7A7-2784-4B95-8065-71E1282243B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270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case – the treatment has no effect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7A7-2784-4B95-8065-71E1282243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71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29</a:t>
            </a:fld>
            <a:endParaRPr lang="en-US"/>
          </a:p>
        </p:txBody>
      </p:sp>
    </p:spTree>
    <p:extLst>
      <p:ext uri="{BB962C8B-B14F-4D97-AF65-F5344CB8AC3E}">
        <p14:creationId xmlns:p14="http://schemas.microsoft.com/office/powerpoint/2010/main" val="234915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30</a:t>
            </a:fld>
            <a:endParaRPr lang="en-US"/>
          </a:p>
        </p:txBody>
      </p:sp>
    </p:spTree>
    <p:extLst>
      <p:ext uri="{BB962C8B-B14F-4D97-AF65-F5344CB8AC3E}">
        <p14:creationId xmlns:p14="http://schemas.microsoft.com/office/powerpoint/2010/main" val="17194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31</a:t>
            </a:fld>
            <a:endParaRPr lang="en-US"/>
          </a:p>
        </p:txBody>
      </p:sp>
    </p:spTree>
    <p:extLst>
      <p:ext uri="{BB962C8B-B14F-4D97-AF65-F5344CB8AC3E}">
        <p14:creationId xmlns:p14="http://schemas.microsoft.com/office/powerpoint/2010/main" val="1934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93">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028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8/25/2019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19"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gif"/><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5.emf"/><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23.wmf"/><Relationship Id="rId10" Type="http://schemas.openxmlformats.org/officeDocument/2006/relationships/image" Target="../media/image26.png"/><Relationship Id="rId4" Type="http://schemas.openxmlformats.org/officeDocument/2006/relationships/oleObject" Target="../embeddings/oleObject13.bin"/><Relationship Id="rId9"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50000"/>
                    <a:lumOff val="50000"/>
                  </a:schemeClr>
                </a:solidFill>
                <a:cs typeface="Arial" panose="020B0604020202020204" pitchFamily="34" charset="0"/>
              </a:rPr>
              <a:t>interpreting</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program</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impact</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10</a:t>
            </a:fld>
            <a:endParaRPr lang="en-US" sz="765" b="0">
              <a:solidFill>
                <a:prstClr val="black">
                  <a:tint val="75000"/>
                </a:prstClr>
              </a:solidFill>
              <a:latin typeface="Calibri"/>
            </a:endParaRPr>
          </a:p>
        </p:txBody>
      </p:sp>
      <p:cxnSp>
        <p:nvCxnSpPr>
          <p:cNvPr id="3" name="Straight Connector 2"/>
          <p:cNvCxnSpPr/>
          <p:nvPr/>
        </p:nvCxnSpPr>
        <p:spPr>
          <a:xfrm>
            <a:off x="3813978" y="521325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00433" y="6076894"/>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5" name="Straight Connector 4"/>
          <p:cNvCxnSpPr/>
          <p:nvPr/>
        </p:nvCxnSpPr>
        <p:spPr>
          <a:xfrm>
            <a:off x="3630251" y="5553349"/>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914938" y="4937515"/>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1600" baseline="-25000" dirty="0">
                <a:solidFill>
                  <a:prstClr val="black"/>
                </a:solidFill>
                <a:latin typeface="Calibri"/>
              </a:rPr>
              <a:t>1</a:t>
            </a:r>
          </a:p>
        </p:txBody>
      </p:sp>
      <p:sp>
        <p:nvSpPr>
          <p:cNvPr id="7" name="Oval 6"/>
          <p:cNvSpPr/>
          <p:nvPr/>
        </p:nvSpPr>
        <p:spPr>
          <a:xfrm>
            <a:off x="4073066" y="5502240"/>
            <a:ext cx="99243" cy="10221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8" name="TextBox 7"/>
          <p:cNvSpPr txBox="1"/>
          <p:nvPr/>
        </p:nvSpPr>
        <p:spPr>
          <a:xfrm>
            <a:off x="2540592" y="7750314"/>
            <a:ext cx="2078069"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NULL HYPOTHESIS</a:t>
            </a:r>
          </a:p>
          <a:p>
            <a:pPr algn="ctr" defTabSz="582930">
              <a:defRPr/>
            </a:pPr>
            <a:r>
              <a:rPr lang="en-US" sz="2000" dirty="0">
                <a:solidFill>
                  <a:prstClr val="black">
                    <a:lumMod val="50000"/>
                    <a:lumOff val="50000"/>
                  </a:prstClr>
                </a:solidFill>
                <a:latin typeface="Calibri"/>
              </a:rPr>
              <a:t>(NO IMPACT)</a:t>
            </a:r>
          </a:p>
        </p:txBody>
      </p:sp>
      <p:sp>
        <p:nvSpPr>
          <p:cNvPr id="9" name="TextBox 8"/>
          <p:cNvSpPr txBox="1"/>
          <p:nvPr/>
        </p:nvSpPr>
        <p:spPr>
          <a:xfrm>
            <a:off x="4718243" y="3670399"/>
            <a:ext cx="1918026"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SLOPE ESTIMATE</a:t>
            </a:r>
          </a:p>
          <a:p>
            <a:pPr algn="ctr" defTabSz="582930">
              <a:defRPr/>
            </a:pPr>
            <a:r>
              <a:rPr lang="en-US" sz="2000" dirty="0">
                <a:solidFill>
                  <a:prstClr val="black">
                    <a:lumMod val="50000"/>
                    <a:lumOff val="50000"/>
                  </a:prstClr>
                </a:solidFill>
                <a:latin typeface="Calibri"/>
              </a:rPr>
              <a:t>(BEST GUESS)</a:t>
            </a:r>
          </a:p>
        </p:txBody>
      </p:sp>
      <p:sp>
        <p:nvSpPr>
          <p:cNvPr id="10" name="TextBox 9"/>
          <p:cNvSpPr txBox="1"/>
          <p:nvPr/>
        </p:nvSpPr>
        <p:spPr>
          <a:xfrm>
            <a:off x="4618661" y="6167607"/>
            <a:ext cx="154497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CONFIDENCE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INTERVAL</a:t>
            </a:r>
          </a:p>
        </p:txBody>
      </p:sp>
      <p:sp>
        <p:nvSpPr>
          <p:cNvPr id="11" name="TextBox 10"/>
          <p:cNvSpPr txBox="1"/>
          <p:nvPr/>
        </p:nvSpPr>
        <p:spPr>
          <a:xfrm>
            <a:off x="511256" y="3853041"/>
            <a:ext cx="311899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STATISTICAL SIGNIFICANCE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(N.S. IF C.I. CONTAINS ZERO)</a:t>
            </a:r>
          </a:p>
        </p:txBody>
      </p:sp>
      <p:cxnSp>
        <p:nvCxnSpPr>
          <p:cNvPr id="12" name="Straight Arrow Connector 11"/>
          <p:cNvCxnSpPr/>
          <p:nvPr/>
        </p:nvCxnSpPr>
        <p:spPr>
          <a:xfrm flipH="1">
            <a:off x="4245585" y="4544682"/>
            <a:ext cx="503118" cy="4625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579943" y="5689711"/>
            <a:ext cx="404183" cy="47789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00756" y="6827395"/>
            <a:ext cx="0" cy="871811"/>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54412" y="4961462"/>
            <a:ext cx="491008" cy="4830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5FC00F27-D42E-4E30-96DA-5C31730EF267}"/>
              </a:ext>
            </a:extLst>
          </p:cNvPr>
          <p:cNvSpPr txBox="1">
            <a:spLocks noChangeArrowheads="1"/>
          </p:cNvSpPr>
          <p:nvPr/>
        </p:nvSpPr>
        <p:spPr bwMode="auto">
          <a:xfrm>
            <a:off x="1029307" y="1448796"/>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hypothesis </a:t>
            </a:r>
            <a:r>
              <a:rPr lang="en-US" sz="3200" cap="all" dirty="0">
                <a:solidFill>
                  <a:schemeClr val="tx1">
                    <a:lumMod val="50000"/>
                    <a:lumOff val="50000"/>
                  </a:schemeClr>
                </a:solidFill>
                <a:latin typeface="Stencil" panose="040409050D0802020404" pitchFamily="82" charset="0"/>
              </a:rPr>
              <a:t>testing</a:t>
            </a:r>
          </a:p>
        </p:txBody>
      </p:sp>
    </p:spTree>
    <p:extLst>
      <p:ext uri="{BB962C8B-B14F-4D97-AF65-F5344CB8AC3E}">
        <p14:creationId xmlns:p14="http://schemas.microsoft.com/office/powerpoint/2010/main" val="390136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49485"/>
            <a:ext cx="5894070" cy="1077218"/>
          </a:xfrm>
          <a:prstGeom prst="rect">
            <a:avLst/>
          </a:prstGeom>
        </p:spPr>
        <p:txBody>
          <a:bodyPr wrap="square">
            <a:spAutoFit/>
          </a:bodyPr>
          <a:lstStyle/>
          <a:p>
            <a:pPr lvl="0" algn="just"/>
            <a:r>
              <a:rPr lang="en-US" sz="1600" dirty="0">
                <a:solidFill>
                  <a:schemeClr val="tx1">
                    <a:lumMod val="50000"/>
                    <a:lumOff val="50000"/>
                  </a:schemeClr>
                </a:solidFill>
                <a:latin typeface="Arial" panose="020B0604020202020204" pitchFamily="34" charset="0"/>
                <a:cs typeface="Arial" panose="020B0604020202020204" pitchFamily="34" charset="0"/>
              </a:rPr>
              <a:t>Consider two programs that are meant to improve reading comprehension.  The dependent variable is a score on a reading comprehension exam (higher being better).  Which program do you prefer and why?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47244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3008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24231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7602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26259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4267200"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11</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190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Tree>
    <p:extLst>
      <p:ext uri="{BB962C8B-B14F-4D97-AF65-F5344CB8AC3E}">
        <p14:creationId xmlns:p14="http://schemas.microsoft.com/office/powerpoint/2010/main" val="128645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997801"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574291"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467868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575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488145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12</a:t>
            </a:fld>
            <a:endParaRPr lang="en-US"/>
          </a:p>
        </p:txBody>
      </p:sp>
      <p:cxnSp>
        <p:nvCxnSpPr>
          <p:cNvPr id="20" name="Straight Connector 19"/>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692411"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9" name="TextBox 18"/>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46443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13</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33827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1676400"/>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14</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657600" y="6251357"/>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569061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4318971" y="5043825"/>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4396809" y="6410563"/>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30" name="Oval 29"/>
          <p:cNvSpPr/>
          <p:nvPr/>
        </p:nvSpPr>
        <p:spPr>
          <a:xfrm>
            <a:off x="4871598" y="617118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4495800" y="4846622"/>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16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4682244" y="433231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mc:AlternateContent xmlns:mc="http://schemas.openxmlformats.org/markup-compatibility/2006" xmlns:a14="http://schemas.microsoft.com/office/drawing/2010/main">
        <mc:Choice Requires="a14">
          <p:sp>
            <p:nvSpPr>
              <p:cNvPr id="34" name="TextBox 33"/>
              <p:cNvSpPr txBox="1"/>
              <p:nvPr/>
            </p:nvSpPr>
            <p:spPr>
              <a:xfrm>
                <a:off x="1520758" y="254526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34" name="TextBox 33"/>
              <p:cNvSpPr txBox="1">
                <a:spLocks noRot="1" noChangeAspect="1" noMove="1" noResize="1" noEditPoints="1" noAdjustHandles="1" noChangeArrowheads="1" noChangeShapeType="1" noTextEdit="1"/>
              </p:cNvSpPr>
              <p:nvPr/>
            </p:nvSpPr>
            <p:spPr>
              <a:xfrm>
                <a:off x="1520758" y="2545260"/>
                <a:ext cx="4729949" cy="369332"/>
              </a:xfrm>
              <a:prstGeom prst="rect">
                <a:avLst/>
              </a:prstGeom>
              <a:blipFill rotWithShape="0">
                <a:blip r:embed="rId2"/>
                <a:stretch>
                  <a:fillRect l="-1031" t="-10000" r="-258" b="-26667"/>
                </a:stretch>
              </a:blipFill>
            </p:spPr>
            <p:txBody>
              <a:bodyPr/>
              <a:lstStyle/>
              <a:p>
                <a:r>
                  <a:rPr lang="en-US">
                    <a:noFill/>
                  </a:rPr>
                  <a:t> </a:t>
                </a:r>
              </a:p>
            </p:txBody>
          </p:sp>
        </mc:Fallback>
      </mc:AlternateContent>
      <p:sp>
        <p:nvSpPr>
          <p:cNvPr id="15" name="TextBox 14"/>
          <p:cNvSpPr txBox="1"/>
          <p:nvPr/>
        </p:nvSpPr>
        <p:spPr>
          <a:xfrm>
            <a:off x="1964699" y="8904157"/>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323210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15</a:t>
            </a:fld>
            <a:endParaRPr lang="en-US"/>
          </a:p>
        </p:txBody>
      </p:sp>
      <p:cxnSp>
        <p:nvCxnSpPr>
          <p:cNvPr id="18" name="Straight Connector 17"/>
          <p:cNvCxnSpPr/>
          <p:nvPr/>
        </p:nvCxnSpPr>
        <p:spPr>
          <a:xfrm>
            <a:off x="3555354" y="4163077"/>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8248008"/>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352800" y="72390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734339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cxnSp>
        <p:nvCxnSpPr>
          <p:cNvPr id="23" name="Straight Connector 22"/>
          <p:cNvCxnSpPr/>
          <p:nvPr/>
        </p:nvCxnSpPr>
        <p:spPr>
          <a:xfrm>
            <a:off x="2086339" y="6170079"/>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257554" y="60817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2182359" y="624208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713522" y="5630151"/>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27" name="TextBox 22"/>
          <p:cNvSpPr txBox="1"/>
          <p:nvPr/>
        </p:nvSpPr>
        <p:spPr>
          <a:xfrm>
            <a:off x="3542386" y="426995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Oval 29"/>
          <p:cNvSpPr/>
          <p:nvPr/>
        </p:nvSpPr>
        <p:spPr>
          <a:xfrm>
            <a:off x="4871598" y="71588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641377" y="4832577"/>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62124" y="475240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3845022" y="4946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21"/>
          <p:cNvSpPr txBox="1"/>
          <p:nvPr/>
        </p:nvSpPr>
        <p:spPr>
          <a:xfrm>
            <a:off x="4374022" y="6644917"/>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3</a:t>
            </a:r>
          </a:p>
        </p:txBody>
      </p:sp>
      <mc:AlternateContent xmlns:mc="http://schemas.openxmlformats.org/markup-compatibility/2006" xmlns:a14="http://schemas.microsoft.com/office/drawing/2010/main">
        <mc:Choice Requires="a14">
          <p:sp>
            <p:nvSpPr>
              <p:cNvPr id="28" name="TextBox 27"/>
              <p:cNvSpPr txBox="1"/>
              <p:nvPr/>
            </p:nvSpPr>
            <p:spPr>
              <a:xfrm>
                <a:off x="1520758" y="2872166"/>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0758" y="2872166"/>
                <a:ext cx="4729949" cy="369332"/>
              </a:xfrm>
              <a:prstGeom prst="rect">
                <a:avLst/>
              </a:prstGeom>
              <a:blipFill rotWithShape="0">
                <a:blip r:embed="rId2"/>
                <a:stretch>
                  <a:fillRect l="-1031" t="-8197" r="-258" b="-24590"/>
                </a:stretch>
              </a:blipFill>
            </p:spPr>
            <p:txBody>
              <a:bodyPr/>
              <a:lstStyle/>
              <a:p>
                <a:r>
                  <a:rPr lang="en-US">
                    <a:noFill/>
                  </a:rPr>
                  <a:t> </a:t>
                </a:r>
              </a:p>
            </p:txBody>
          </p:sp>
        </mc:Fallback>
      </mc:AlternateContent>
    </p:spTree>
    <p:extLst>
      <p:ext uri="{BB962C8B-B14F-4D97-AF65-F5344CB8AC3E}">
        <p14:creationId xmlns:p14="http://schemas.microsoft.com/office/powerpoint/2010/main" val="338944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1524000" y="182880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1828800"/>
                <a:ext cx="4729949" cy="369332"/>
              </a:xfrm>
              <a:prstGeom prst="rect">
                <a:avLst/>
              </a:prstGeom>
              <a:blipFill rotWithShape="0">
                <a:blip r:embed="rId2"/>
                <a:stretch>
                  <a:fillRect l="-1031" t="-8197" r="-129"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16</a:t>
            </a:fld>
            <a:endParaRPr lang="en-US"/>
          </a:p>
        </p:txBody>
      </p:sp>
      <p:pic>
        <p:nvPicPr>
          <p:cNvPr id="18" name="Picture 2" descr="http://westinstenv.org/wp-content/postimage/accuracy_precis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49343"/>
          <a:stretch/>
        </p:blipFill>
        <p:spPr bwMode="auto">
          <a:xfrm>
            <a:off x="1236808" y="7125485"/>
            <a:ext cx="5304331" cy="22888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2286000"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1992471"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4724400" y="46482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5300890" y="41453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5" name="TextBox 13"/>
          <p:cNvSpPr txBox="1"/>
          <p:nvPr/>
        </p:nvSpPr>
        <p:spPr>
          <a:xfrm>
            <a:off x="4622219"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6" name="Straight Connector 25"/>
          <p:cNvCxnSpPr/>
          <p:nvPr/>
        </p:nvCxnSpPr>
        <p:spPr>
          <a:xfrm>
            <a:off x="2423160" y="46482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60235"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8"/>
          <p:cNvSpPr txBox="1"/>
          <p:nvPr/>
        </p:nvSpPr>
        <p:spPr>
          <a:xfrm>
            <a:off x="2625932" y="41338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9" name="TextBox 21"/>
          <p:cNvSpPr txBox="1"/>
          <p:nvPr/>
        </p:nvSpPr>
        <p:spPr>
          <a:xfrm>
            <a:off x="1747436"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TextBox 22"/>
          <p:cNvSpPr txBox="1"/>
          <p:nvPr/>
        </p:nvSpPr>
        <p:spPr>
          <a:xfrm>
            <a:off x="4267200"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cxnSp>
        <p:nvCxnSpPr>
          <p:cNvPr id="31" name="Straight Connector 30"/>
          <p:cNvCxnSpPr/>
          <p:nvPr/>
        </p:nvCxnSpPr>
        <p:spPr>
          <a:xfrm>
            <a:off x="4952133"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19010"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p:cNvSpPr txBox="1"/>
          <p:nvPr/>
        </p:nvSpPr>
        <p:spPr>
          <a:xfrm>
            <a:off x="3014180" y="6868178"/>
            <a:ext cx="1672253" cy="369332"/>
          </a:xfrm>
          <a:prstGeom prst="rect">
            <a:avLst/>
          </a:prstGeom>
          <a:noFill/>
        </p:spPr>
        <p:txBody>
          <a:bodyPr wrap="none" rtlCol="0">
            <a:spAutoFit/>
          </a:bodyPr>
          <a:lstStyle/>
          <a:p>
            <a:pPr algn="ctr"/>
            <a:r>
              <a:rPr lang="en-US" i="1" dirty="0">
                <a:solidFill>
                  <a:schemeClr val="accent6">
                    <a:lumMod val="75000"/>
                  </a:schemeClr>
                </a:solidFill>
              </a:rPr>
              <a:t>Model precision</a:t>
            </a:r>
          </a:p>
        </p:txBody>
      </p:sp>
      <p:sp>
        <p:nvSpPr>
          <p:cNvPr id="21" name="TextBox 20"/>
          <p:cNvSpPr txBox="1"/>
          <p:nvPr/>
        </p:nvSpPr>
        <p:spPr>
          <a:xfrm>
            <a:off x="1718582" y="7326355"/>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1</a:t>
            </a:r>
          </a:p>
        </p:txBody>
      </p:sp>
      <p:sp>
        <p:nvSpPr>
          <p:cNvPr id="33" name="TextBox 32"/>
          <p:cNvSpPr txBox="1"/>
          <p:nvPr/>
        </p:nvSpPr>
        <p:spPr>
          <a:xfrm>
            <a:off x="4238346" y="7310151"/>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2</a:t>
            </a:r>
          </a:p>
        </p:txBody>
      </p:sp>
    </p:spTree>
    <p:extLst>
      <p:ext uri="{BB962C8B-B14F-4D97-AF65-F5344CB8AC3E}">
        <p14:creationId xmlns:p14="http://schemas.microsoft.com/office/powerpoint/2010/main" val="204095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8" y="2706128"/>
            <a:ext cx="5894070" cy="1323439"/>
          </a:xfrm>
          <a:prstGeom prst="rect">
            <a:avLst/>
          </a:prstGeom>
        </p:spPr>
        <p:txBody>
          <a:bodyPr wrap="square">
            <a:spAutoFit/>
          </a:bodyPr>
          <a:lstStyle/>
          <a:p>
            <a:pPr lvl="0" algn="ctr"/>
            <a:r>
              <a:rPr lang="en-US" sz="1600" dirty="0">
                <a:solidFill>
                  <a:schemeClr val="tx1">
                    <a:lumMod val="50000"/>
                    <a:lumOff val="50000"/>
                  </a:schemeClr>
                </a:solidFill>
                <a:latin typeface="Arial" panose="020B0604020202020204" pitchFamily="34" charset="0"/>
                <a:cs typeface="Arial" panose="020B0604020202020204" pitchFamily="34" charset="0"/>
              </a:rPr>
              <a:t>For now we are focusing on the interpretation of coefficient plots. But next week we will look at how adding control variables change models. They can shift coefficients, and change standard errors, changing the interpretations of program effectiveness.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8288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4052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52425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796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54453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1</a:t>
            </a:r>
          </a:p>
        </p:txBody>
      </p:sp>
      <p:sp>
        <p:nvSpPr>
          <p:cNvPr id="15" name="TextBox 22"/>
          <p:cNvSpPr txBox="1"/>
          <p:nvPr/>
        </p:nvSpPr>
        <p:spPr>
          <a:xfrm>
            <a:off x="4267200" y="5025289"/>
            <a:ext cx="2017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2 w Controls</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17</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234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Looking ahead</a:t>
            </a:r>
          </a:p>
        </p:txBody>
      </p:sp>
    </p:spTree>
    <p:extLst>
      <p:ext uri="{BB962C8B-B14F-4D97-AF65-F5344CB8AC3E}">
        <p14:creationId xmlns:p14="http://schemas.microsoft.com/office/powerpoint/2010/main" val="488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What is a </a:t>
            </a:r>
            <a:br>
              <a:rPr lang="en-US" dirty="0"/>
            </a:br>
            <a:r>
              <a:rPr lang="en-US" dirty="0"/>
              <a:t>p-value?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18</a:t>
            </a:fld>
            <a:endParaRPr lang="en-US"/>
          </a:p>
        </p:txBody>
      </p:sp>
    </p:spTree>
    <p:extLst>
      <p:ext uri="{BB962C8B-B14F-4D97-AF65-F5344CB8AC3E}">
        <p14:creationId xmlns:p14="http://schemas.microsoft.com/office/powerpoint/2010/main" val="362233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Which of these is statistically significant?</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19</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76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2A4A19-B384-42F8-8C0D-94C30AAB39F2}" type="slidenum">
              <a:rPr lang="en-US" smtClean="0"/>
              <a:t>2</a:t>
            </a:fld>
            <a:endParaRPr lang="en-US"/>
          </a:p>
        </p:txBody>
      </p:sp>
      <p:sp>
        <p:nvSpPr>
          <p:cNvPr id="6" name="Title 1"/>
          <p:cNvSpPr>
            <a:spLocks noGrp="1"/>
          </p:cNvSpPr>
          <p:nvPr>
            <p:ph type="title"/>
          </p:nvPr>
        </p:nvSpPr>
        <p:spPr>
          <a:xfrm>
            <a:off x="356235" y="1066800"/>
            <a:ext cx="6995160" cy="1676400"/>
          </a:xfrm>
        </p:spPr>
        <p:txBody>
          <a:bodyPr/>
          <a:lstStyle/>
          <a:p>
            <a:r>
              <a:rPr lang="en-US" dirty="0"/>
              <a:t>Which model is the “right” one?</a:t>
            </a:r>
          </a:p>
        </p:txBody>
      </p:sp>
      <p:pic>
        <p:nvPicPr>
          <p:cNvPr id="9" name="Picture 8"/>
          <p:cNvPicPr>
            <a:picLocks noChangeAspect="1"/>
          </p:cNvPicPr>
          <p:nvPr/>
        </p:nvPicPr>
        <p:blipFill>
          <a:blip r:embed="rId2"/>
          <a:stretch>
            <a:fillRect/>
          </a:stretch>
        </p:blipFill>
        <p:spPr>
          <a:xfrm>
            <a:off x="444793" y="3170034"/>
            <a:ext cx="6829376" cy="4449966"/>
          </a:xfrm>
          <a:prstGeom prst="rect">
            <a:avLst/>
          </a:prstGeom>
        </p:spPr>
      </p:pic>
    </p:spTree>
    <p:extLst>
      <p:ext uri="{BB962C8B-B14F-4D97-AF65-F5344CB8AC3E}">
        <p14:creationId xmlns:p14="http://schemas.microsoft.com/office/powerpoint/2010/main" val="380179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20</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214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21</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sp>
        <p:nvSpPr>
          <p:cNvPr id="26" name="TextBox 21"/>
          <p:cNvSpPr txBox="1"/>
          <p:nvPr/>
        </p:nvSpPr>
        <p:spPr>
          <a:xfrm>
            <a:off x="3837216" y="5031048"/>
            <a:ext cx="102463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97% CI</a:t>
            </a:r>
          </a:p>
        </p:txBody>
      </p:sp>
      <p:sp>
        <p:nvSpPr>
          <p:cNvPr id="27" name="TextBox 22"/>
          <p:cNvSpPr txBox="1"/>
          <p:nvPr/>
        </p:nvSpPr>
        <p:spPr>
          <a:xfrm>
            <a:off x="533400" y="8786960"/>
            <a:ext cx="62539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dirty="0">
                <a:solidFill>
                  <a:schemeClr val="tx1">
                    <a:lumMod val="50000"/>
                    <a:lumOff val="50000"/>
                  </a:schemeClr>
                </a:solidFill>
                <a:latin typeface="Arial" panose="020B0604020202020204" pitchFamily="34" charset="0"/>
                <a:cs typeface="Arial" panose="020B0604020202020204" pitchFamily="34" charset="0"/>
              </a:rPr>
              <a:t>The p-value tells you how large you can draw your confidence interval before it contains the null.</a:t>
            </a:r>
          </a:p>
        </p:txBody>
      </p:sp>
      <p:cxnSp>
        <p:nvCxnSpPr>
          <p:cNvPr id="31" name="Straight Connector 30"/>
          <p:cNvCxnSpPr/>
          <p:nvPr/>
        </p:nvCxnSpPr>
        <p:spPr>
          <a:xfrm>
            <a:off x="3540580" y="5667409"/>
            <a:ext cx="1676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96751" y="558971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235516" y="57720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3" name="TextBox 21"/>
          <p:cNvSpPr txBox="1"/>
          <p:nvPr/>
        </p:nvSpPr>
        <p:spPr>
          <a:xfrm>
            <a:off x="1108838" y="5436576"/>
            <a:ext cx="16260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P-</a:t>
            </a:r>
            <a:r>
              <a:rPr lang="en-US" sz="2400" dirty="0" err="1"/>
              <a:t>val</a:t>
            </a:r>
            <a:r>
              <a:rPr lang="en-US" sz="2400" dirty="0"/>
              <a:t> = 0.03</a:t>
            </a:r>
          </a:p>
        </p:txBody>
      </p:sp>
    </p:spTree>
    <p:extLst>
      <p:ext uri="{BB962C8B-B14F-4D97-AF65-F5344CB8AC3E}">
        <p14:creationId xmlns:p14="http://schemas.microsoft.com/office/powerpoint/2010/main" val="244968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671" y="2014068"/>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22</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95%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346087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23</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676400" y="6488808"/>
            <a:ext cx="2438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94441" y="6488808"/>
            <a:ext cx="33763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90%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95111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24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402624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Mechanics of</a:t>
            </a:r>
            <a:br>
              <a:rPr lang="en-US" dirty="0"/>
            </a:br>
            <a:r>
              <a:rPr lang="en-US" dirty="0"/>
              <a:t>Confidence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25</a:t>
            </a:fld>
            <a:endParaRPr lang="en-US"/>
          </a:p>
        </p:txBody>
      </p:sp>
    </p:spTree>
    <p:extLst>
      <p:ext uri="{BB962C8B-B14F-4D97-AF65-F5344CB8AC3E}">
        <p14:creationId xmlns:p14="http://schemas.microsoft.com/office/powerpoint/2010/main" val="336898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26</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 (AGAIN)</a:t>
            </a:r>
          </a:p>
        </p:txBody>
      </p:sp>
      <p:graphicFrame>
        <p:nvGraphicFramePr>
          <p:cNvPr id="32" name="Object 2"/>
          <p:cNvGraphicFramePr>
            <a:graphicFrameLocks noChangeAspect="1"/>
          </p:cNvGraphicFramePr>
          <p:nvPr>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60535"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60536"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60537"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60538"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60539"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60540"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60541"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60542"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60543"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9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formula</a:t>
            </a:r>
          </a:p>
        </p:txBody>
      </p:sp>
      <p:sp>
        <p:nvSpPr>
          <p:cNvPr id="6" name="Content Placeholder 5"/>
          <p:cNvSpPr>
            <a:spLocks noGrp="1"/>
          </p:cNvSpPr>
          <p:nvPr>
            <p:ph idx="1"/>
          </p:nvPr>
        </p:nvSpPr>
        <p:spPr>
          <a:xfrm>
            <a:off x="576189" y="3387821"/>
            <a:ext cx="6697980" cy="5556040"/>
          </a:xfrm>
        </p:spPr>
        <p:txBody>
          <a:bodyPr>
            <a:normAutofit/>
          </a:bodyPr>
          <a:lstStyle/>
          <a:p>
            <a:pPr marL="0" indent="0">
              <a:lnSpc>
                <a:spcPct val="150000"/>
              </a:lnSpc>
              <a:buNone/>
            </a:pPr>
            <a:r>
              <a:rPr lang="en-US" sz="1800" dirty="0">
                <a:solidFill>
                  <a:schemeClr val="tx1">
                    <a:lumMod val="50000"/>
                    <a:lumOff val="50000"/>
                  </a:schemeClr>
                </a:solidFill>
              </a:rPr>
              <a:t>If we were sure of ourselves we wouldn’t need a margin of error!  We only have a sample, though, so we can’t be certain.</a:t>
            </a:r>
          </a:p>
        </p:txBody>
      </p:sp>
      <p:graphicFrame>
        <p:nvGraphicFramePr>
          <p:cNvPr id="43011" name="Object 3"/>
          <p:cNvGraphicFramePr>
            <a:graphicFrameLocks noChangeAspect="1"/>
          </p:cNvGraphicFramePr>
          <p:nvPr>
            <p:extLst/>
          </p:nvPr>
        </p:nvGraphicFramePr>
        <p:xfrm>
          <a:off x="1387695" y="7070303"/>
          <a:ext cx="2586525" cy="785437"/>
        </p:xfrm>
        <a:graphic>
          <a:graphicData uri="http://schemas.openxmlformats.org/presentationml/2006/ole">
            <mc:AlternateContent xmlns:mc="http://schemas.openxmlformats.org/markup-compatibility/2006">
              <mc:Choice xmlns:v="urn:schemas-microsoft-com:vml" Requires="v">
                <p:oleObj spid="_x0000_s61455" name="Equation" r:id="rId3" imgW="2425700" imgH="736600" progId="Equation.3">
                  <p:embed/>
                </p:oleObj>
              </mc:Choice>
              <mc:Fallback>
                <p:oleObj name="Equation" r:id="rId3" imgW="2425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695" y="7070303"/>
                        <a:ext cx="2586525" cy="785437"/>
                      </a:xfrm>
                      <a:prstGeom prst="rect">
                        <a:avLst/>
                      </a:prstGeom>
                      <a:noFill/>
                      <a:extLst/>
                    </p:spPr>
                  </p:pic>
                </p:oleObj>
              </mc:Fallback>
            </mc:AlternateContent>
          </a:graphicData>
        </a:graphic>
      </p:graphicFrame>
      <p:pic>
        <p:nvPicPr>
          <p:cNvPr id="43013" name="Picture 5" descr="http://my.ilstu.edu/~wjschne/138/ConfidenceInterval.gif"/>
          <p:cNvPicPr>
            <a:picLocks noChangeAspect="1" noChangeArrowheads="1"/>
          </p:cNvPicPr>
          <p:nvPr/>
        </p:nvPicPr>
        <p:blipFill>
          <a:blip r:embed="rId5" cstate="print">
            <a:grayscl/>
          </a:blip>
          <a:srcRect/>
          <a:stretch>
            <a:fillRect/>
          </a:stretch>
        </p:blipFill>
        <p:spPr bwMode="auto">
          <a:xfrm>
            <a:off x="1619251" y="4575810"/>
            <a:ext cx="4519413" cy="1684020"/>
          </a:xfrm>
          <a:prstGeom prst="rect">
            <a:avLst/>
          </a:prstGeom>
          <a:noFill/>
        </p:spPr>
      </p:pic>
      <p:sp>
        <p:nvSpPr>
          <p:cNvPr id="8" name="TextBox 7"/>
          <p:cNvSpPr txBox="1"/>
          <p:nvPr/>
        </p:nvSpPr>
        <p:spPr>
          <a:xfrm>
            <a:off x="4648200" y="7046692"/>
            <a:ext cx="251460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The population parameters are never known, so we use t-stats and the formula for the sample standard error.</a:t>
            </a:r>
          </a:p>
        </p:txBody>
      </p:sp>
      <p:sp>
        <p:nvSpPr>
          <p:cNvPr id="3" name="TextBox 2"/>
          <p:cNvSpPr txBox="1"/>
          <p:nvPr/>
        </p:nvSpPr>
        <p:spPr>
          <a:xfrm>
            <a:off x="1828800" y="8081023"/>
            <a:ext cx="1704313" cy="369332"/>
          </a:xfrm>
          <a:prstGeom prst="rect">
            <a:avLst/>
          </a:prstGeom>
          <a:noFill/>
        </p:spPr>
        <p:txBody>
          <a:bodyPr wrap="none" rtlCol="0">
            <a:spAutoFit/>
          </a:bodyPr>
          <a:lstStyle/>
          <a:p>
            <a:r>
              <a:rPr lang="en-US" dirty="0">
                <a:solidFill>
                  <a:schemeClr val="accent6">
                    <a:lumMod val="75000"/>
                  </a:schemeClr>
                </a:solidFill>
              </a:rPr>
              <a:t>(CI of the mean)</a:t>
            </a:r>
          </a:p>
        </p:txBody>
      </p:sp>
      <p:sp>
        <p:nvSpPr>
          <p:cNvPr id="4" name="Slide Number Placeholder 3"/>
          <p:cNvSpPr>
            <a:spLocks noGrp="1"/>
          </p:cNvSpPr>
          <p:nvPr>
            <p:ph type="sldNum" sz="quarter" idx="12"/>
          </p:nvPr>
        </p:nvSpPr>
        <p:spPr/>
        <p:txBody>
          <a:bodyPr/>
          <a:lstStyle/>
          <a:p>
            <a:fld id="{8A2A4A19-B384-42F8-8C0D-94C30AAB39F2}" type="slidenum">
              <a:rPr lang="en-US" smtClean="0"/>
              <a:t>27</a:t>
            </a:fld>
            <a:endParaRPr lang="en-US" dirty="0"/>
          </a:p>
        </p:txBody>
      </p:sp>
    </p:spTree>
    <p:extLst>
      <p:ext uri="{BB962C8B-B14F-4D97-AF65-F5344CB8AC3E}">
        <p14:creationId xmlns:p14="http://schemas.microsoft.com/office/powerpoint/2010/main" val="190256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28</a:t>
            </a:fld>
            <a:endParaRPr lang="en-US"/>
          </a:p>
        </p:txBody>
      </p:sp>
      <p:sp>
        <p:nvSpPr>
          <p:cNvPr id="3" name="TextBox 2"/>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 standard deviation from the mean in both directions, we know that this will include 68.2% of the cases.</a:t>
            </a:r>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55572" y="5829300"/>
            <a:ext cx="381000" cy="18288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724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29</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33800" y="5334000"/>
            <a:ext cx="381000" cy="28194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1.5 standard deviations from the mean in both directions, we know that this will include 86.6% of the cases.</a:t>
            </a:r>
          </a:p>
        </p:txBody>
      </p:sp>
    </p:spTree>
    <p:extLst>
      <p:ext uri="{BB962C8B-B14F-4D97-AF65-F5344CB8AC3E}">
        <p14:creationId xmlns:p14="http://schemas.microsoft.com/office/powerpoint/2010/main" val="16812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br>
              <a:rPr lang="en-US" dirty="0"/>
            </a:br>
            <a:r>
              <a:rPr lang="en-US" dirty="0">
                <a:solidFill>
                  <a:schemeClr val="tx1">
                    <a:lumMod val="50000"/>
                    <a:lumOff val="50000"/>
                  </a:schemeClr>
                </a:solidFill>
              </a:rPr>
              <a:t>program impact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Tree>
    <p:extLst>
      <p:ext uri="{BB962C8B-B14F-4D97-AF65-F5344CB8AC3E}">
        <p14:creationId xmlns:p14="http://schemas.microsoft.com/office/powerpoint/2010/main" val="679568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30</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7" name="TextBox 6"/>
          <p:cNvSpPr txBox="1"/>
          <p:nvPr/>
        </p:nvSpPr>
        <p:spPr>
          <a:xfrm>
            <a:off x="1490835" y="8001000"/>
            <a:ext cx="4918310" cy="1015663"/>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 want a 95% confidence interval, so I find the t-value where 95% of the data falls within the interval (in a 2-sided test).</a:t>
            </a:r>
          </a:p>
        </p:txBody>
      </p:sp>
      <p:cxnSp>
        <p:nvCxnSpPr>
          <p:cNvPr id="6" name="Straight Connector 5"/>
          <p:cNvCxnSpPr/>
          <p:nvPr/>
        </p:nvCxnSpPr>
        <p:spPr>
          <a:xfrm>
            <a:off x="2104644" y="6019800"/>
            <a:ext cx="3581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61732" y="6778921"/>
            <a:ext cx="853119" cy="400110"/>
          </a:xfrm>
          <a:prstGeom prst="rect">
            <a:avLst/>
          </a:prstGeom>
          <a:noFill/>
        </p:spPr>
        <p:txBody>
          <a:bodyPr wrap="none" rtlCol="0">
            <a:spAutoFit/>
          </a:bodyPr>
          <a:lstStyle/>
          <a:p>
            <a:r>
              <a:rPr lang="en-US" sz="2000" dirty="0">
                <a:solidFill>
                  <a:schemeClr val="accent6">
                    <a:lumMod val="75000"/>
                  </a:schemeClr>
                </a:solidFill>
              </a:rPr>
              <a:t>t=1.96</a:t>
            </a:r>
          </a:p>
        </p:txBody>
      </p:sp>
      <p:cxnSp>
        <p:nvCxnSpPr>
          <p:cNvPr id="10" name="Straight Arrow Connector 9"/>
          <p:cNvCxnSpPr/>
          <p:nvPr/>
        </p:nvCxnSpPr>
        <p:spPr>
          <a:xfrm flipV="1">
            <a:off x="4191000" y="6324600"/>
            <a:ext cx="1371600" cy="15781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5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31</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Determine t-value:</a:t>
            </a:r>
          </a:p>
        </p:txBody>
      </p:sp>
      <p:graphicFrame>
        <p:nvGraphicFramePr>
          <p:cNvPr id="8" name="Object 3"/>
          <p:cNvGraphicFramePr>
            <a:graphicFrameLocks noChangeAspect="1"/>
          </p:cNvGraphicFramePr>
          <p:nvPr>
            <p:extLst/>
          </p:nvPr>
        </p:nvGraphicFramePr>
        <p:xfrm>
          <a:off x="2557256" y="3169515"/>
          <a:ext cx="2432193" cy="422275"/>
        </p:xfrm>
        <a:graphic>
          <a:graphicData uri="http://schemas.openxmlformats.org/presentationml/2006/ole">
            <mc:AlternateContent xmlns:mc="http://schemas.openxmlformats.org/markup-compatibility/2006">
              <mc:Choice xmlns:v="urn:schemas-microsoft-com:vml" Requires="v">
                <p:oleObj spid="_x0000_s62492" name="Equation" r:id="rId4" imgW="1320480" imgH="228600" progId="Equation.3">
                  <p:embed/>
                </p:oleObj>
              </mc:Choice>
              <mc:Fallback>
                <p:oleObj name="Equation" r:id="rId4" imgW="1320480" imgH="228600" progId="Equation.3">
                  <p:embed/>
                  <p:pic>
                    <p:nvPicPr>
                      <p:cNvPr id="0" name=""/>
                      <p:cNvPicPr>
                        <a:picLocks noChangeAspect="1" noChangeArrowheads="1"/>
                      </p:cNvPicPr>
                      <p:nvPr/>
                    </p:nvPicPr>
                    <p:blipFill>
                      <a:blip r:embed="rId5"/>
                      <a:srcRect/>
                      <a:stretch>
                        <a:fillRect/>
                      </a:stretch>
                    </p:blipFill>
                    <p:spPr bwMode="auto">
                      <a:xfrm>
                        <a:off x="2557256" y="3169515"/>
                        <a:ext cx="2432193" cy="422275"/>
                      </a:xfrm>
                      <a:prstGeom prst="rect">
                        <a:avLst/>
                      </a:prstGeom>
                      <a:noFill/>
                      <a:extLst/>
                    </p:spPr>
                  </p:pic>
                </p:oleObj>
              </mc:Fallback>
            </mc:AlternateContent>
          </a:graphicData>
        </a:graphic>
      </p:graphicFrame>
      <p:graphicFrame>
        <p:nvGraphicFramePr>
          <p:cNvPr id="9" name="Object 5"/>
          <p:cNvGraphicFramePr>
            <a:graphicFrameLocks noChangeAspect="1"/>
          </p:cNvGraphicFramePr>
          <p:nvPr>
            <p:extLst/>
          </p:nvPr>
        </p:nvGraphicFramePr>
        <p:xfrm>
          <a:off x="2514600" y="2514600"/>
          <a:ext cx="2517507" cy="442913"/>
        </p:xfrm>
        <a:graphic>
          <a:graphicData uri="http://schemas.openxmlformats.org/presentationml/2006/ole">
            <mc:AlternateContent xmlns:mc="http://schemas.openxmlformats.org/markup-compatibility/2006">
              <mc:Choice xmlns:v="urn:schemas-microsoft-com:vml" Requires="v">
                <p:oleObj spid="_x0000_s62493" name="Equation" r:id="rId6" imgW="1371600" imgH="241200" progId="Equation.3">
                  <p:embed/>
                </p:oleObj>
              </mc:Choice>
              <mc:Fallback>
                <p:oleObj name="Equation" r:id="rId6" imgW="1371600" imgH="241200" progId="Equation.3">
                  <p:embed/>
                  <p:pic>
                    <p:nvPicPr>
                      <p:cNvPr id="0" name=""/>
                      <p:cNvPicPr>
                        <a:picLocks noChangeAspect="1" noChangeArrowheads="1"/>
                      </p:cNvPicPr>
                      <p:nvPr/>
                    </p:nvPicPr>
                    <p:blipFill>
                      <a:blip r:embed="rId7"/>
                      <a:srcRect/>
                      <a:stretch>
                        <a:fillRect/>
                      </a:stretch>
                    </p:blipFill>
                    <p:spPr bwMode="auto">
                      <a:xfrm>
                        <a:off x="2514600" y="2514600"/>
                        <a:ext cx="2517507" cy="442913"/>
                      </a:xfrm>
                      <a:prstGeom prst="rect">
                        <a:avLst/>
                      </a:prstGeom>
                      <a:noFill/>
                      <a:extLst/>
                    </p:spPr>
                  </p:pic>
                </p:oleObj>
              </mc:Fallback>
            </mc:AlternateContent>
          </a:graphicData>
        </a:graphic>
      </p:graphicFrame>
      <p:sp>
        <p:nvSpPr>
          <p:cNvPr id="6" name="TextBox 5"/>
          <p:cNvSpPr txBox="1"/>
          <p:nvPr/>
        </p:nvSpPr>
        <p:spPr>
          <a:xfrm>
            <a:off x="1600200" y="4314128"/>
            <a:ext cx="5131533" cy="3785652"/>
          </a:xfrm>
          <a:prstGeom prst="rect">
            <a:avLst/>
          </a:prstGeom>
          <a:noFill/>
        </p:spPr>
        <p:txBody>
          <a:bodyPr wrap="none" rtlCol="0">
            <a:spAutoFit/>
          </a:bodyPr>
          <a:lstStyle/>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Select a level of confidence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Figure out your sample size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Find a t-table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Match level of confidence to sample size</a:t>
            </a:r>
          </a:p>
          <a:p>
            <a:pPr marL="342900" indent="-342900">
              <a:lnSpc>
                <a:spcPct val="200000"/>
              </a:lnSpc>
              <a:buFont typeface="+mj-lt"/>
              <a:buAutoNum type="arabicParen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lnSpc>
                <a:spcPct val="200000"/>
              </a:lnSpc>
            </a:pPr>
            <a:r>
              <a:rPr lang="en-US" sz="2000" i="1" dirty="0">
                <a:solidFill>
                  <a:schemeClr val="tx1">
                    <a:lumMod val="50000"/>
                    <a:lumOff val="50000"/>
                  </a:schemeClr>
                </a:solidFill>
                <a:latin typeface="Arial" panose="020B0604020202020204" pitchFamily="34" charset="0"/>
                <a:cs typeface="Arial" panose="020B0604020202020204" pitchFamily="34" charset="0"/>
              </a:rPr>
              <a:t>Or just use software like a normal person</a:t>
            </a:r>
          </a:p>
        </p:txBody>
      </p:sp>
    </p:spTree>
    <p:extLst>
      <p:ext uri="{BB962C8B-B14F-4D97-AF65-F5344CB8AC3E}">
        <p14:creationId xmlns:p14="http://schemas.microsoft.com/office/powerpoint/2010/main" val="2636971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373577" y="4191000"/>
            <a:ext cx="5078907" cy="369332"/>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If </a:t>
            </a:r>
            <a:r>
              <a:rPr lang="en-US" b="1" dirty="0">
                <a:solidFill>
                  <a:schemeClr val="tx1">
                    <a:lumMod val="50000"/>
                    <a:lumOff val="50000"/>
                  </a:schemeClr>
                </a:solidFill>
                <a:latin typeface="Arial" panose="020B0604020202020204" pitchFamily="34" charset="0"/>
                <a:cs typeface="Arial" panose="020B0604020202020204" pitchFamily="34" charset="0"/>
              </a:rPr>
              <a:t>alpha=0.05</a:t>
            </a:r>
            <a:r>
              <a:rPr lang="en-US" dirty="0">
                <a:solidFill>
                  <a:schemeClr val="tx1">
                    <a:lumMod val="50000"/>
                    <a:lumOff val="50000"/>
                  </a:schemeClr>
                </a:solidFill>
                <a:latin typeface="Arial" panose="020B0604020202020204" pitchFamily="34" charset="0"/>
                <a:cs typeface="Arial" panose="020B0604020202020204" pitchFamily="34" charset="0"/>
              </a:rPr>
              <a:t>, what is our level of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32</a:t>
            </a:fld>
            <a:endParaRPr lang="en-US" dirty="0"/>
          </a:p>
        </p:txBody>
      </p:sp>
    </p:spTree>
    <p:extLst>
      <p:ext uri="{BB962C8B-B14F-4D97-AF65-F5344CB8AC3E}">
        <p14:creationId xmlns:p14="http://schemas.microsoft.com/office/powerpoint/2010/main" val="2898688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4" name="Group 28"/>
          <p:cNvGrpSpPr>
            <a:grpSpLocks/>
          </p:cNvGrpSpPr>
          <p:nvPr/>
        </p:nvGrpSpPr>
        <p:grpSpPr bwMode="auto">
          <a:xfrm>
            <a:off x="1524000" y="3754988"/>
            <a:ext cx="2474754" cy="3144044"/>
            <a:chOff x="3506" y="1220"/>
            <a:chExt cx="1834" cy="2330"/>
          </a:xfrm>
        </p:grpSpPr>
        <p:pic>
          <p:nvPicPr>
            <p:cNvPr id="5" name="Picture 22"/>
            <p:cNvPicPr>
              <a:picLocks noChangeAspect="1" noChangeArrowheads="1"/>
            </p:cNvPicPr>
            <p:nvPr/>
          </p:nvPicPr>
          <p:blipFill>
            <a:blip r:embed="rId3" cstate="print">
              <a:grayscl/>
            </a:blip>
            <a:srcRect l="17368" t="16400" r="16345" b="15306"/>
            <a:stretch>
              <a:fillRect/>
            </a:stretch>
          </p:blipFill>
          <p:spPr bwMode="auto">
            <a:xfrm>
              <a:off x="3768" y="2434"/>
              <a:ext cx="1572" cy="1009"/>
            </a:xfrm>
            <a:prstGeom prst="rect">
              <a:avLst/>
            </a:prstGeom>
            <a:noFill/>
            <a:ln w="9525">
              <a:noFill/>
              <a:miter lim="800000"/>
              <a:headEnd/>
              <a:tailEnd/>
            </a:ln>
            <a:effectLst/>
          </p:spPr>
        </p:pic>
        <p:graphicFrame>
          <p:nvGraphicFramePr>
            <p:cNvPr id="6" name="Object 8"/>
            <p:cNvGraphicFramePr>
              <a:graphicFrameLocks noChangeAspect="1"/>
            </p:cNvGraphicFramePr>
            <p:nvPr/>
          </p:nvGraphicFramePr>
          <p:xfrm>
            <a:off x="4535" y="3415"/>
            <a:ext cx="102" cy="114"/>
          </p:xfrm>
          <a:graphic>
            <a:graphicData uri="http://schemas.openxmlformats.org/presentationml/2006/ole">
              <mc:AlternateContent xmlns:mc="http://schemas.openxmlformats.org/markup-compatibility/2006">
                <mc:Choice xmlns:v="urn:schemas-microsoft-com:vml" Requires="v">
                  <p:oleObj spid="_x0000_s63542" name="Equation" r:id="rId4" imgW="215713" imgH="241091" progId="Equation.3">
                    <p:embed/>
                  </p:oleObj>
                </mc:Choice>
                <mc:Fallback>
                  <p:oleObj name="Equation" r:id="rId4"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 y="34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0"/>
            <p:cNvSpPr>
              <a:spLocks noChangeShapeType="1"/>
            </p:cNvSpPr>
            <p:nvPr/>
          </p:nvSpPr>
          <p:spPr bwMode="auto">
            <a:xfrm>
              <a:off x="4577" y="2490"/>
              <a:ext cx="0" cy="868"/>
            </a:xfrm>
            <a:prstGeom prst="line">
              <a:avLst/>
            </a:prstGeom>
            <a:noFill/>
            <a:ln w="9525">
              <a:solidFill>
                <a:schemeClr val="tx1"/>
              </a:solidFill>
              <a:round/>
              <a:headEnd/>
              <a:tailEnd/>
            </a:ln>
            <a:effectLst/>
          </p:spPr>
          <p:txBody>
            <a:bodyPr/>
            <a:lstStyle/>
            <a:p>
              <a:endParaRPr lang="en-US" sz="1530"/>
            </a:p>
          </p:txBody>
        </p:sp>
        <p:pic>
          <p:nvPicPr>
            <p:cNvPr id="8" name="Picture 4"/>
            <p:cNvPicPr>
              <a:picLocks noChangeAspect="1" noChangeArrowheads="1"/>
            </p:cNvPicPr>
            <p:nvPr/>
          </p:nvPicPr>
          <p:blipFill>
            <a:blip r:embed="rId3" cstate="print">
              <a:grayscl/>
            </a:blip>
            <a:srcRect l="17368" t="16400" r="16345" b="15306"/>
            <a:stretch>
              <a:fillRect/>
            </a:stretch>
          </p:blipFill>
          <p:spPr bwMode="auto">
            <a:xfrm>
              <a:off x="3506" y="1220"/>
              <a:ext cx="1572" cy="1009"/>
            </a:xfrm>
            <a:prstGeom prst="rect">
              <a:avLst/>
            </a:prstGeom>
            <a:noFill/>
            <a:ln w="9525">
              <a:noFill/>
              <a:miter lim="800000"/>
              <a:headEnd/>
              <a:tailEnd/>
            </a:ln>
            <a:effectLst/>
          </p:spPr>
        </p:pic>
        <p:graphicFrame>
          <p:nvGraphicFramePr>
            <p:cNvPr id="9" name="Object 7"/>
            <p:cNvGraphicFramePr>
              <a:graphicFrameLocks noChangeAspect="1"/>
            </p:cNvGraphicFramePr>
            <p:nvPr/>
          </p:nvGraphicFramePr>
          <p:xfrm>
            <a:off x="4256" y="2210"/>
            <a:ext cx="114" cy="126"/>
          </p:xfrm>
          <a:graphic>
            <a:graphicData uri="http://schemas.openxmlformats.org/presentationml/2006/ole">
              <mc:AlternateContent xmlns:mc="http://schemas.openxmlformats.org/markup-compatibility/2006">
                <mc:Choice xmlns:v="urn:schemas-microsoft-com:vml" Requires="v">
                  <p:oleObj spid="_x0000_s63543" name="Equation" r:id="rId6" imgW="241091" imgH="266469" progId="Equation.3">
                    <p:embed/>
                  </p:oleObj>
                </mc:Choice>
                <mc:Fallback>
                  <p:oleObj name="Equation" r:id="rId6"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 y="2210"/>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9"/>
            <p:cNvSpPr>
              <a:spLocks noChangeShapeType="1"/>
            </p:cNvSpPr>
            <p:nvPr/>
          </p:nvSpPr>
          <p:spPr bwMode="auto">
            <a:xfrm>
              <a:off x="4306" y="1268"/>
              <a:ext cx="0" cy="894"/>
            </a:xfrm>
            <a:prstGeom prst="line">
              <a:avLst/>
            </a:prstGeom>
            <a:noFill/>
            <a:ln w="9525">
              <a:solidFill>
                <a:schemeClr val="tx1"/>
              </a:solidFill>
              <a:round/>
              <a:headEnd/>
              <a:tailEnd/>
            </a:ln>
            <a:effectLst/>
          </p:spPr>
          <p:txBody>
            <a:bodyPr/>
            <a:lstStyle/>
            <a:p>
              <a:endParaRPr lang="en-US" sz="1530"/>
            </a:p>
          </p:txBody>
        </p:sp>
        <p:graphicFrame>
          <p:nvGraphicFramePr>
            <p:cNvPr id="11" name="Object 11"/>
            <p:cNvGraphicFramePr>
              <a:graphicFrameLocks noChangeAspect="1"/>
            </p:cNvGraphicFramePr>
            <p:nvPr/>
          </p:nvGraphicFramePr>
          <p:xfrm>
            <a:off x="4541" y="1615"/>
            <a:ext cx="102" cy="114"/>
          </p:xfrm>
          <a:graphic>
            <a:graphicData uri="http://schemas.openxmlformats.org/presentationml/2006/ole">
              <mc:AlternateContent xmlns:mc="http://schemas.openxmlformats.org/markup-compatibility/2006">
                <mc:Choice xmlns:v="urn:schemas-microsoft-com:vml" Requires="v">
                  <p:oleObj spid="_x0000_s63544" name="Equation" r:id="rId8" imgW="215713" imgH="241091" progId="Equation.3">
                    <p:embed/>
                  </p:oleObj>
                </mc:Choice>
                <mc:Fallback>
                  <p:oleObj name="Equation" r:id="rId8"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 y="16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4575" y="1753"/>
              <a:ext cx="0" cy="401"/>
            </a:xfrm>
            <a:prstGeom prst="line">
              <a:avLst/>
            </a:prstGeom>
            <a:noFill/>
            <a:ln w="9525">
              <a:solidFill>
                <a:schemeClr val="tx1"/>
              </a:solidFill>
              <a:round/>
              <a:headEnd/>
              <a:tailEnd/>
            </a:ln>
            <a:effectLst/>
          </p:spPr>
          <p:txBody>
            <a:bodyPr/>
            <a:lstStyle/>
            <a:p>
              <a:endParaRPr lang="en-US" sz="1530"/>
            </a:p>
          </p:txBody>
        </p:sp>
        <p:sp>
          <p:nvSpPr>
            <p:cNvPr id="13" name="Line 15"/>
            <p:cNvSpPr>
              <a:spLocks noChangeShapeType="1"/>
            </p:cNvSpPr>
            <p:nvPr/>
          </p:nvSpPr>
          <p:spPr bwMode="auto">
            <a:xfrm>
              <a:off x="4573" y="1861"/>
              <a:ext cx="0" cy="977"/>
            </a:xfrm>
            <a:prstGeom prst="line">
              <a:avLst/>
            </a:prstGeom>
            <a:noFill/>
            <a:ln w="9525">
              <a:solidFill>
                <a:schemeClr val="tx1"/>
              </a:solidFill>
              <a:prstDash val="sysDot"/>
              <a:round/>
              <a:headEnd/>
              <a:tailEnd/>
            </a:ln>
            <a:effectLst/>
          </p:spPr>
          <p:txBody>
            <a:bodyPr/>
            <a:lstStyle/>
            <a:p>
              <a:endParaRPr lang="en-US" sz="1530"/>
            </a:p>
          </p:txBody>
        </p:sp>
        <p:sp>
          <p:nvSpPr>
            <p:cNvPr id="14" name="Line 19"/>
            <p:cNvSpPr>
              <a:spLocks noChangeShapeType="1"/>
            </p:cNvSpPr>
            <p:nvPr/>
          </p:nvSpPr>
          <p:spPr bwMode="auto">
            <a:xfrm flipV="1">
              <a:off x="4237" y="2951"/>
              <a:ext cx="0" cy="401"/>
            </a:xfrm>
            <a:prstGeom prst="line">
              <a:avLst/>
            </a:prstGeom>
            <a:noFill/>
            <a:ln w="9525">
              <a:solidFill>
                <a:schemeClr val="tx1"/>
              </a:solidFill>
              <a:round/>
              <a:headEnd/>
              <a:tailEnd/>
            </a:ln>
            <a:effectLst/>
          </p:spPr>
          <p:txBody>
            <a:bodyPr/>
            <a:lstStyle/>
            <a:p>
              <a:endParaRPr lang="en-US" sz="1530"/>
            </a:p>
          </p:txBody>
        </p:sp>
        <p:sp>
          <p:nvSpPr>
            <p:cNvPr id="15" name="Line 20"/>
            <p:cNvSpPr>
              <a:spLocks noChangeShapeType="1"/>
            </p:cNvSpPr>
            <p:nvPr/>
          </p:nvSpPr>
          <p:spPr bwMode="auto">
            <a:xfrm flipV="1">
              <a:off x="4884" y="2955"/>
              <a:ext cx="0" cy="409"/>
            </a:xfrm>
            <a:prstGeom prst="line">
              <a:avLst/>
            </a:prstGeom>
            <a:noFill/>
            <a:ln w="9525">
              <a:solidFill>
                <a:schemeClr val="tx1"/>
              </a:solidFill>
              <a:round/>
              <a:headEnd/>
              <a:tailEnd/>
            </a:ln>
            <a:effectLst/>
          </p:spPr>
          <p:txBody>
            <a:bodyPr/>
            <a:lstStyle/>
            <a:p>
              <a:endParaRPr lang="en-US" sz="1530"/>
            </a:p>
          </p:txBody>
        </p:sp>
        <p:sp>
          <p:nvSpPr>
            <p:cNvPr id="16" name="Line 21"/>
            <p:cNvSpPr>
              <a:spLocks noChangeShapeType="1"/>
            </p:cNvSpPr>
            <p:nvPr/>
          </p:nvSpPr>
          <p:spPr bwMode="auto">
            <a:xfrm>
              <a:off x="4309" y="2358"/>
              <a:ext cx="0" cy="1051"/>
            </a:xfrm>
            <a:prstGeom prst="line">
              <a:avLst/>
            </a:prstGeom>
            <a:noFill/>
            <a:ln w="9525">
              <a:solidFill>
                <a:schemeClr val="tx1"/>
              </a:solidFill>
              <a:prstDash val="sysDot"/>
              <a:round/>
              <a:headEnd/>
              <a:tailEnd/>
            </a:ln>
            <a:effectLst/>
          </p:spPr>
          <p:txBody>
            <a:bodyPr/>
            <a:lstStyle/>
            <a:p>
              <a:endParaRPr lang="en-US" sz="1530"/>
            </a:p>
          </p:txBody>
        </p:sp>
        <p:sp>
          <p:nvSpPr>
            <p:cNvPr id="17" name="Line 25"/>
            <p:cNvSpPr>
              <a:spLocks noChangeShapeType="1"/>
            </p:cNvSpPr>
            <p:nvPr/>
          </p:nvSpPr>
          <p:spPr bwMode="auto">
            <a:xfrm flipH="1">
              <a:off x="4240" y="3281"/>
              <a:ext cx="644" cy="0"/>
            </a:xfrm>
            <a:prstGeom prst="line">
              <a:avLst/>
            </a:prstGeom>
            <a:noFill/>
            <a:ln w="9525">
              <a:solidFill>
                <a:schemeClr val="tx1"/>
              </a:solidFill>
              <a:round/>
              <a:headEnd type="triangle" w="med" len="med"/>
              <a:tailEnd type="triangle" w="med" len="med"/>
            </a:ln>
            <a:effectLst/>
          </p:spPr>
          <p:txBody>
            <a:bodyPr/>
            <a:lstStyle/>
            <a:p>
              <a:endParaRPr lang="en-US" sz="1530"/>
            </a:p>
          </p:txBody>
        </p:sp>
        <p:graphicFrame>
          <p:nvGraphicFramePr>
            <p:cNvPr id="18" name="Object 27"/>
            <p:cNvGraphicFramePr>
              <a:graphicFrameLocks noChangeAspect="1"/>
            </p:cNvGraphicFramePr>
            <p:nvPr/>
          </p:nvGraphicFramePr>
          <p:xfrm>
            <a:off x="4243" y="3424"/>
            <a:ext cx="114" cy="126"/>
          </p:xfrm>
          <a:graphic>
            <a:graphicData uri="http://schemas.openxmlformats.org/presentationml/2006/ole">
              <mc:AlternateContent xmlns:mc="http://schemas.openxmlformats.org/markup-compatibility/2006">
                <mc:Choice xmlns:v="urn:schemas-microsoft-com:vml" Requires="v">
                  <p:oleObj spid="_x0000_s63545" name="Equation" r:id="rId9" imgW="241091" imgH="266469" progId="Equation.3">
                    <p:embed/>
                  </p:oleObj>
                </mc:Choice>
                <mc:Fallback>
                  <p:oleObj name="Equation" r:id="rId9"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 y="3424"/>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4953000" y="3243609"/>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10"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219200" y="7588000"/>
            <a:ext cx="5078907" cy="1169551"/>
          </a:xfrm>
          <a:prstGeom prst="rect">
            <a:avLst/>
          </a:prstGeom>
          <a:noFill/>
        </p:spPr>
        <p:txBody>
          <a:bodyPr wrap="square" rtlCol="0">
            <a:spAutoFit/>
          </a:bodyPr>
          <a:lstStyle/>
          <a:p>
            <a:pPr algn="just"/>
            <a:r>
              <a:rPr lang="en-US" sz="1400" dirty="0">
                <a:solidFill>
                  <a:schemeClr val="tx1">
                    <a:lumMod val="50000"/>
                    <a:lumOff val="50000"/>
                  </a:schemeClr>
                </a:solidFill>
              </a:rPr>
              <a:t>Chose an </a:t>
            </a:r>
            <a:r>
              <a:rPr lang="en-US" sz="1400" b="1" dirty="0">
                <a:solidFill>
                  <a:schemeClr val="tx1">
                    <a:lumMod val="50000"/>
                    <a:lumOff val="50000"/>
                  </a:schemeClr>
                </a:solidFill>
              </a:rPr>
              <a:t>alpha-level</a:t>
            </a:r>
            <a:r>
              <a:rPr lang="en-US" sz="1400" dirty="0">
                <a:solidFill>
                  <a:schemeClr val="tx1">
                    <a:lumMod val="50000"/>
                    <a:lumOff val="50000"/>
                  </a:schemeClr>
                </a:solidFill>
              </a:rPr>
              <a:t>, which determines the size of the confidence interval.  This example uses alpha=0.05.  We would expect five samples in one-hundred to result in confidence intervals that do not contain the true mean.  We see 3 in 50 draws here, which is consistent with expectations.</a:t>
            </a:r>
          </a:p>
        </p:txBody>
      </p:sp>
      <p:sp>
        <p:nvSpPr>
          <p:cNvPr id="3" name="Slide Number Placeholder 2"/>
          <p:cNvSpPr>
            <a:spLocks noGrp="1"/>
          </p:cNvSpPr>
          <p:nvPr>
            <p:ph type="sldNum" sz="quarter" idx="12"/>
          </p:nvPr>
        </p:nvSpPr>
        <p:spPr/>
        <p:txBody>
          <a:bodyPr/>
          <a:lstStyle/>
          <a:p>
            <a:fld id="{8A2A4A19-B384-42F8-8C0D-94C30AAB39F2}" type="slidenum">
              <a:rPr lang="en-US" smtClean="0"/>
              <a:t>33</a:t>
            </a:fld>
            <a:endParaRPr lang="en-US" dirty="0"/>
          </a:p>
        </p:txBody>
      </p:sp>
      <p:cxnSp>
        <p:nvCxnSpPr>
          <p:cNvPr id="23" name="Straight Arrow Connector 22"/>
          <p:cNvCxnSpPr/>
          <p:nvPr/>
        </p:nvCxnSpPr>
        <p:spPr>
          <a:xfrm flipH="1">
            <a:off x="6279436" y="6291271"/>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283571" y="4749084"/>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98842" y="3988158"/>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3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21" name="Group 20"/>
          <p:cNvGrpSpPr/>
          <p:nvPr/>
        </p:nvGrpSpPr>
        <p:grpSpPr>
          <a:xfrm>
            <a:off x="2971800" y="3124200"/>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394536" y="7756857"/>
            <a:ext cx="5146205" cy="923330"/>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What if we change our alpha from 0.05 to 0.10, how many of these confidence intervals would not contain the true mean?</a:t>
            </a:r>
          </a:p>
        </p:txBody>
      </p:sp>
      <p:sp>
        <p:nvSpPr>
          <p:cNvPr id="3" name="Slide Number Placeholder 2"/>
          <p:cNvSpPr>
            <a:spLocks noGrp="1"/>
          </p:cNvSpPr>
          <p:nvPr>
            <p:ph type="sldNum" sz="quarter" idx="12"/>
          </p:nvPr>
        </p:nvSpPr>
        <p:spPr/>
        <p:txBody>
          <a:bodyPr/>
          <a:lstStyle/>
          <a:p>
            <a:fld id="{8A2A4A19-B384-42F8-8C0D-94C30AAB39F2}" type="slidenum">
              <a:rPr lang="en-US" smtClean="0"/>
              <a:t>34</a:t>
            </a:fld>
            <a:endParaRPr lang="en-US" dirty="0"/>
          </a:p>
        </p:txBody>
      </p:sp>
      <p:cxnSp>
        <p:nvCxnSpPr>
          <p:cNvPr id="23" name="Straight Arrow Connector 22"/>
          <p:cNvCxnSpPr/>
          <p:nvPr/>
        </p:nvCxnSpPr>
        <p:spPr>
          <a:xfrm flipV="1">
            <a:off x="2007944" y="6160029"/>
            <a:ext cx="959563" cy="4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71967" y="4646509"/>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20823" y="3873321"/>
            <a:ext cx="959563" cy="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02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536674" y="3891240"/>
            <a:ext cx="5078907" cy="872034"/>
          </a:xfrm>
          <a:prstGeom prst="rect">
            <a:avLst/>
          </a:prstGeom>
          <a:noFill/>
        </p:spPr>
        <p:txBody>
          <a:bodyPr wrap="square" rtlCol="0">
            <a:spAutoFit/>
          </a:bodyPr>
          <a:lstStyle/>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Is a </a:t>
            </a:r>
            <a:r>
              <a:rPr lang="en-US" b="1" dirty="0">
                <a:solidFill>
                  <a:schemeClr val="tx1">
                    <a:lumMod val="50000"/>
                    <a:lumOff val="50000"/>
                  </a:schemeClr>
                </a:solidFill>
                <a:latin typeface="Arial" panose="020B0604020202020204" pitchFamily="34" charset="0"/>
                <a:cs typeface="Arial" panose="020B0604020202020204" pitchFamily="34" charset="0"/>
              </a:rPr>
              <a:t>90% confidence interval </a:t>
            </a:r>
            <a:r>
              <a:rPr lang="en-US" dirty="0">
                <a:solidFill>
                  <a:schemeClr val="tx1">
                    <a:lumMod val="50000"/>
                    <a:lumOff val="50000"/>
                  </a:schemeClr>
                </a:solidFill>
                <a:latin typeface="Arial" panose="020B0604020202020204" pitchFamily="34" charset="0"/>
                <a:cs typeface="Arial" panose="020B0604020202020204" pitchFamily="34" charset="0"/>
              </a:rPr>
              <a:t>bigger </a:t>
            </a:r>
          </a:p>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or small than a </a:t>
            </a:r>
            <a:r>
              <a:rPr lang="en-US" b="1" dirty="0">
                <a:solidFill>
                  <a:schemeClr val="tx1">
                    <a:lumMod val="50000"/>
                    <a:lumOff val="50000"/>
                  </a:schemeClr>
                </a:solidFill>
                <a:latin typeface="Arial" panose="020B0604020202020204" pitchFamily="34" charset="0"/>
                <a:cs typeface="Arial" panose="020B0604020202020204" pitchFamily="34" charset="0"/>
              </a:rPr>
              <a:t>95% confidence interval</a:t>
            </a:r>
            <a:r>
              <a:rPr lang="en-US"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t>35</a:t>
            </a:fld>
            <a:endParaRPr lang="en-US" dirty="0"/>
          </a:p>
        </p:txBody>
      </p:sp>
      <p:cxnSp>
        <p:nvCxnSpPr>
          <p:cNvPr id="5" name="Straight Connector 4"/>
          <p:cNvCxnSpPr/>
          <p:nvPr/>
        </p:nvCxnSpPr>
        <p:spPr>
          <a:xfrm>
            <a:off x="2286000" y="77724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688512" y="721165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7" name="Oval 6"/>
          <p:cNvSpPr/>
          <p:nvPr/>
        </p:nvSpPr>
        <p:spPr>
          <a:xfrm>
            <a:off x="3804798" y="76922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p:cNvCxnSpPr/>
          <p:nvPr/>
        </p:nvCxnSpPr>
        <p:spPr>
          <a:xfrm>
            <a:off x="2979964" y="6436180"/>
            <a:ext cx="1600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11"/>
          <p:cNvSpPr txBox="1"/>
          <p:nvPr/>
        </p:nvSpPr>
        <p:spPr>
          <a:xfrm>
            <a:off x="3623200" y="586740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Oval 9"/>
          <p:cNvSpPr/>
          <p:nvPr/>
        </p:nvSpPr>
        <p:spPr>
          <a:xfrm>
            <a:off x="3739486" y="634797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122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going:</a:t>
            </a:r>
          </a:p>
        </p:txBody>
      </p:sp>
      <p:pic>
        <p:nvPicPr>
          <p:cNvPr id="15" name="Picture 2" descr="http://westinstenv.org/wp-content/postimage/accuracy_prec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178" y="2834385"/>
            <a:ext cx="5304331" cy="451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2200" y="7924800"/>
            <a:ext cx="3531736" cy="1477328"/>
          </a:xfrm>
          <a:prstGeom prst="rect">
            <a:avLst/>
          </a:prstGeom>
          <a:noFill/>
        </p:spPr>
        <p:txBody>
          <a:bodyPr wrap="non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Regression estimates should be: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Unbiased</a:t>
            </a:r>
            <a:r>
              <a:rPr lang="en-US" dirty="0">
                <a:solidFill>
                  <a:schemeClr val="tx1">
                    <a:lumMod val="50000"/>
                    <a:lumOff val="50000"/>
                  </a:schemeClr>
                </a:solidFill>
                <a:latin typeface="Arial" panose="020B0604020202020204" pitchFamily="34" charset="0"/>
                <a:cs typeface="Arial" panose="020B0604020202020204" pitchFamily="34" charset="0"/>
              </a:rPr>
              <a:t> (accurate)</a:t>
            </a:r>
          </a:p>
          <a:p>
            <a:pPr marL="342900" indent="-342900">
              <a:buFont typeface="+mj-lt"/>
              <a:buAutoNum type="arabicPeriod"/>
            </a:pPr>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Efficient</a:t>
            </a:r>
            <a:r>
              <a:rPr lang="en-US" dirty="0">
                <a:solidFill>
                  <a:schemeClr val="tx1">
                    <a:lumMod val="50000"/>
                    <a:lumOff val="50000"/>
                  </a:schemeClr>
                </a:solidFill>
                <a:latin typeface="Arial" panose="020B0604020202020204" pitchFamily="34" charset="0"/>
                <a:cs typeface="Arial" panose="020B0604020202020204" pitchFamily="34" charset="0"/>
              </a:rPr>
              <a:t> (precise)</a:t>
            </a:r>
          </a:p>
        </p:txBody>
      </p:sp>
      <p:sp>
        <p:nvSpPr>
          <p:cNvPr id="4" name="Slide Number Placeholder 3"/>
          <p:cNvSpPr>
            <a:spLocks noGrp="1"/>
          </p:cNvSpPr>
          <p:nvPr>
            <p:ph type="sldNum" sz="quarter" idx="12"/>
          </p:nvPr>
        </p:nvSpPr>
        <p:spPr/>
        <p:txBody>
          <a:bodyPr/>
          <a:lstStyle/>
          <a:p>
            <a:fld id="{8A2A4A19-B384-42F8-8C0D-94C30AAB39F2}" type="slidenum">
              <a:rPr lang="en-US" smtClean="0"/>
              <a:t>36</a:t>
            </a:fld>
            <a:endParaRPr lang="en-US" dirty="0"/>
          </a:p>
        </p:txBody>
      </p:sp>
    </p:spTree>
    <p:extLst>
      <p:ext uri="{BB962C8B-B14F-4D97-AF65-F5344CB8AC3E}">
        <p14:creationId xmlns:p14="http://schemas.microsoft.com/office/powerpoint/2010/main" val="2567608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1"/>
            <a:ext cx="5246370" cy="971550"/>
          </a:xfrm>
        </p:spPr>
        <p:txBody>
          <a:bodyPr>
            <a:noAutofit/>
          </a:bodyPr>
          <a:lstStyle/>
          <a:p>
            <a:r>
              <a:rPr lang="en-US" sz="2400" dirty="0"/>
              <a:t>Coefficient plots as an alternative to dense regression tables</a:t>
            </a:r>
          </a:p>
        </p:txBody>
      </p:sp>
      <p:pic>
        <p:nvPicPr>
          <p:cNvPr id="44034" name="Picture 2" descr="http://tables2graphs.com/lib/exe/fetch.php?media=http%3A%2F%2Fsvn.cluelessresearch.com%2Ftables2graphs%2Fstevens_fig.png"/>
          <p:cNvPicPr>
            <a:picLocks noChangeAspect="1" noChangeArrowheads="1"/>
          </p:cNvPicPr>
          <p:nvPr/>
        </p:nvPicPr>
        <p:blipFill>
          <a:blip r:embed="rId2" cstate="print"/>
          <a:srcRect/>
          <a:stretch>
            <a:fillRect/>
          </a:stretch>
        </p:blipFill>
        <p:spPr bwMode="auto">
          <a:xfrm>
            <a:off x="3677876" y="3695976"/>
            <a:ext cx="3291493" cy="2785110"/>
          </a:xfrm>
          <a:prstGeom prst="rect">
            <a:avLst/>
          </a:prstGeom>
          <a:noFill/>
        </p:spPr>
      </p:pic>
      <p:graphicFrame>
        <p:nvGraphicFramePr>
          <p:cNvPr id="5" name="Table 4"/>
          <p:cNvGraphicFramePr>
            <a:graphicFrameLocks noGrp="1"/>
          </p:cNvGraphicFramePr>
          <p:nvPr>
            <p:extLst/>
          </p:nvPr>
        </p:nvGraphicFramePr>
        <p:xfrm>
          <a:off x="388620" y="2891790"/>
          <a:ext cx="2489946" cy="4057191"/>
        </p:xfrm>
        <a:graphic>
          <a:graphicData uri="http://schemas.openxmlformats.org/drawingml/2006/table">
            <a:tbl>
              <a:tblPr/>
              <a:tblGrid>
                <a:gridCol w="706753">
                  <a:extLst>
                    <a:ext uri="{9D8B030D-6E8A-4147-A177-3AD203B41FA5}">
                      <a16:colId xmlns:a16="http://schemas.microsoft.com/office/drawing/2014/main" val="20000"/>
                    </a:ext>
                  </a:extLst>
                </a:gridCol>
                <a:gridCol w="394337">
                  <a:extLst>
                    <a:ext uri="{9D8B030D-6E8A-4147-A177-3AD203B41FA5}">
                      <a16:colId xmlns:a16="http://schemas.microsoft.com/office/drawing/2014/main" val="20001"/>
                    </a:ext>
                  </a:extLst>
                </a:gridCol>
                <a:gridCol w="1388856">
                  <a:extLst>
                    <a:ext uri="{9D8B030D-6E8A-4147-A177-3AD203B41FA5}">
                      <a16:colId xmlns:a16="http://schemas.microsoft.com/office/drawing/2014/main" val="20002"/>
                    </a:ext>
                  </a:extLst>
                </a:gridCol>
              </a:tblGrid>
              <a:tr h="144651">
                <a:tc>
                  <a:txBody>
                    <a:bodyPr/>
                    <a:lstStyle/>
                    <a:p>
                      <a:pPr algn="l"/>
                      <a:r>
                        <a:rPr lang="en-US" sz="900"/>
                        <a:t>Variable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gridSpan="2">
                  <a:txBody>
                    <a:bodyPr/>
                    <a:lstStyle/>
                    <a:p>
                      <a:pPr algn="ctr"/>
                      <a:r>
                        <a:rPr lang="en-US" sz="900" dirty="0"/>
                        <a:t>Coefficient (Standard Error)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hMerge="1">
                  <a:txBody>
                    <a:bodyPr/>
                    <a:lstStyle/>
                    <a:p>
                      <a:endParaRPr lang="en-US"/>
                    </a:p>
                  </a:txBody>
                  <a:tcPr/>
                </a:tc>
                <a:extLst>
                  <a:ext uri="{0D108BD9-81ED-4DB2-BD59-A6C34878D82A}">
                    <a16:rowId xmlns:a16="http://schemas.microsoft.com/office/drawing/2014/main" val="10000"/>
                  </a:ext>
                </a:extLst>
              </a:tr>
              <a:tr h="92835">
                <a:tc>
                  <a:txBody>
                    <a:bodyPr/>
                    <a:lstStyle/>
                    <a:p>
                      <a:r>
                        <a:rPr lang="en-US" sz="500"/>
                        <a:t>Constant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gridSpan="2">
                  <a:txBody>
                    <a:bodyPr/>
                    <a:lstStyle/>
                    <a:p>
                      <a:pPr algn="ctr"/>
                      <a:r>
                        <a:rPr lang="en-US" sz="500" dirty="0"/>
                        <a:t>.41 (.93)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18743">
                <a:tc gridSpan="3">
                  <a:txBody>
                    <a:bodyPr/>
                    <a:lstStyle/>
                    <a:p>
                      <a:r>
                        <a:rPr lang="en-US" sz="700" b="1"/>
                        <a:t>Countries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18743">
                <a:tc gridSpan="2">
                  <a:txBody>
                    <a:bodyPr/>
                    <a:lstStyle/>
                    <a:p>
                      <a:pPr algn="l"/>
                      <a:r>
                        <a:rPr lang="en-US" sz="700"/>
                        <a:t>Argentina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1.31 (.33)</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43">
                <a:tc gridSpan="2">
                  <a:txBody>
                    <a:bodyPr/>
                    <a:lstStyle/>
                    <a:p>
                      <a:pPr algn="l"/>
                      <a:r>
                        <a:rPr lang="en-US" sz="700"/>
                        <a:t>Chile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.93 (.32)</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8743">
                <a:tc gridSpan="2">
                  <a:txBody>
                    <a:bodyPr/>
                    <a:lstStyle/>
                    <a:p>
                      <a:pPr algn="l"/>
                      <a:r>
                        <a:rPr lang="en-US" sz="700"/>
                        <a:t>Colombia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1.46 (.32) </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8743">
                <a:tc gridSpan="2">
                  <a:txBody>
                    <a:bodyPr/>
                    <a:lstStyle/>
                    <a:p>
                      <a:pPr algn="l"/>
                      <a:r>
                        <a:rPr lang="en-US" sz="700"/>
                        <a:t>Mexico</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.07 (.32)</a:t>
                      </a:r>
                      <a:r>
                        <a:rPr lang="en-US" sz="700" baseline="30000"/>
                        <a:t>A,CH,CO,V</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8743">
                <a:tc gridSpan="2">
                  <a:txBody>
                    <a:bodyPr/>
                    <a:lstStyle/>
                    <a:p>
                      <a:pPr algn="l"/>
                      <a:r>
                        <a:rPr lang="en-US" sz="700"/>
                        <a:t>Venezuela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.96 (.37)</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18743">
                <a:tc gridSpan="3">
                  <a:txBody>
                    <a:bodyPr/>
                    <a:lstStyle/>
                    <a:p>
                      <a:r>
                        <a:rPr lang="en-US" sz="700" b="1"/>
                        <a:t>Threat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5244">
                <a:tc gridSpan="2">
                  <a:txBody>
                    <a:bodyPr/>
                    <a:lstStyle/>
                    <a:p>
                      <a:pPr algn="l"/>
                      <a:r>
                        <a:rPr lang="en-US" sz="700"/>
                        <a:t>Retrospective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.20 (.13)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5244">
                <a:tc gridSpan="2">
                  <a:txBody>
                    <a:bodyPr/>
                    <a:lstStyle/>
                    <a:p>
                      <a:pPr algn="l"/>
                      <a:r>
                        <a:rPr lang="en-US" sz="700"/>
                        <a:t>Prospective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05244">
                <a:tc gridSpan="2">
                  <a:txBody>
                    <a:bodyPr/>
                    <a:lstStyle/>
                    <a:p>
                      <a:pPr algn="l"/>
                      <a:r>
                        <a:rPr lang="en-US" sz="700"/>
                        <a:t>Retrospective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-.21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05244">
                <a:tc gridSpan="2">
                  <a:txBody>
                    <a:bodyPr/>
                    <a:lstStyle/>
                    <a:p>
                      <a:pPr algn="l"/>
                      <a:r>
                        <a:rPr lang="en-US" sz="700"/>
                        <a:t>Prospective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32711">
                <a:tc gridSpan="2">
                  <a:txBody>
                    <a:bodyPr/>
                    <a:lstStyle/>
                    <a:p>
                      <a:pPr algn="l"/>
                      <a:r>
                        <a:rPr lang="en-US" sz="700"/>
                        <a:t>Ideological Distance from president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sz="600"/>
                    </a:p>
                  </a:txBody>
                  <a:tcPr marL="28444" marR="28444" marT="14222" marB="14222">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US" sz="700"/>
                    </a:p>
                  </a:txBody>
                  <a:tcPr marL="24177" marR="24177" marT="12089" marB="12089">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118743">
                <a:tc gridSpan="3">
                  <a:txBody>
                    <a:bodyPr/>
                    <a:lstStyle/>
                    <a:p>
                      <a:r>
                        <a:rPr lang="en-US" sz="700" b="1"/>
                        <a:t>Ideology</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18743">
                <a:tc gridSpan="2">
                  <a:txBody>
                    <a:bodyPr/>
                    <a:lstStyle/>
                    <a:p>
                      <a:pPr algn="l"/>
                      <a:r>
                        <a:rPr lang="en-US" sz="700"/>
                        <a:t>Ideology</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.23 (.07) </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18743">
                <a:tc gridSpan="3">
                  <a:txBody>
                    <a:bodyPr/>
                    <a:lstStyle/>
                    <a:p>
                      <a:r>
                        <a:rPr lang="en-US" sz="700" b="1"/>
                        <a:t>Individual Differences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18743">
                <a:tc gridSpan="2">
                  <a:txBody>
                    <a:bodyPr/>
                    <a:lstStyle/>
                    <a:p>
                      <a:pPr algn="l"/>
                      <a:r>
                        <a:rPr lang="en-US" sz="700"/>
                        <a:t>Age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.00 (.01)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18743">
                <a:tc gridSpan="2">
                  <a:txBody>
                    <a:bodyPr/>
                    <a:lstStyle/>
                    <a:p>
                      <a:pPr algn="l"/>
                      <a:r>
                        <a:rPr lang="en-US" sz="700"/>
                        <a:t>Female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-.03 (.21)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18743">
                <a:tc gridSpan="2">
                  <a:txBody>
                    <a:bodyPr/>
                    <a:lstStyle/>
                    <a:p>
                      <a:pPr algn="l"/>
                      <a:r>
                        <a:rPr lang="en-US" sz="700"/>
                        <a:t>Education</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 (.14)</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18743">
                <a:tc gridSpan="2">
                  <a:txBody>
                    <a:bodyPr/>
                    <a:lstStyle/>
                    <a:p>
                      <a:pPr algn="l"/>
                      <a:r>
                        <a:rPr lang="en-US" sz="700"/>
                        <a:t>Academic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.15 (.29)</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18743">
                <a:tc gridSpan="2">
                  <a:txBody>
                    <a:bodyPr/>
                    <a:lstStyle/>
                    <a:p>
                      <a:pPr algn="l"/>
                      <a:r>
                        <a:rPr lang="en-US" sz="700"/>
                        <a:t>Business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.31 (.25)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60177">
                <a:tc gridSpan="2">
                  <a:txBody>
                    <a:bodyPr/>
                    <a:lstStyle/>
                    <a:p>
                      <a:pPr algn="l"/>
                      <a:r>
                        <a:rPr lang="en-US" sz="700" dirty="0"/>
                        <a:t>Government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dirty="0"/>
                        <a:t>-.10 (.27)</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92835">
                <a:tc gridSpan="2">
                  <a:txBody>
                    <a:bodyPr/>
                    <a:lstStyle/>
                    <a:p>
                      <a:pPr algn="l"/>
                      <a:r>
                        <a:rPr lang="en-US" sz="500"/>
                        <a:t>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92835">
                <a:tc gridSpan="2">
                  <a:txBody>
                    <a:bodyPr/>
                    <a:lstStyle/>
                    <a:p>
                      <a:pPr algn="l"/>
                      <a:r>
                        <a:rPr lang="en-US" sz="500"/>
                        <a:t>Adjusted 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.12</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r h="92835">
                <a:tc gridSpan="2">
                  <a:txBody>
                    <a:bodyPr/>
                    <a:lstStyle/>
                    <a:p>
                      <a:pPr algn="l"/>
                      <a:r>
                        <a:rPr lang="en-US" sz="500" i="1"/>
                        <a:t>n</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500</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92835">
                <a:tc gridSpan="3">
                  <a:txBody>
                    <a:bodyPr/>
                    <a:lstStyle/>
                    <a:p>
                      <a:r>
                        <a:rPr lang="en-US" sz="500" baseline="30000" dirty="0"/>
                        <a:t>###</a:t>
                      </a:r>
                      <a:r>
                        <a:rPr lang="en-US" sz="500" dirty="0"/>
                        <a:t>p &lt; .01, </a:t>
                      </a:r>
                      <a:r>
                        <a:rPr lang="en-US" sz="500" baseline="30000" dirty="0"/>
                        <a:t>##</a:t>
                      </a:r>
                      <a:r>
                        <a:rPr lang="en-US" sz="500" dirty="0"/>
                        <a:t>p &lt; .05, </a:t>
                      </a:r>
                      <a:r>
                        <a:rPr lang="en-US" sz="500" baseline="30000" dirty="0"/>
                        <a:t>#</a:t>
                      </a:r>
                      <a:r>
                        <a:rPr lang="en-US" sz="500" dirty="0"/>
                        <a:t>p &lt; .10 (two-tailed)</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bl>
          </a:graphicData>
        </a:graphic>
      </p:graphicFrame>
      <p:sp>
        <p:nvSpPr>
          <p:cNvPr id="44035" name="Rectangle 3"/>
          <p:cNvSpPr>
            <a:spLocks noChangeArrowheads="1"/>
          </p:cNvSpPr>
          <p:nvPr/>
        </p:nvSpPr>
        <p:spPr bwMode="auto">
          <a:xfrm>
            <a:off x="1" y="1996827"/>
            <a:ext cx="65" cy="23544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defTabSz="777240" fontAlgn="base">
              <a:spcBef>
                <a:spcPct val="0"/>
              </a:spcBef>
              <a:spcAft>
                <a:spcPct val="0"/>
              </a:spcAft>
            </a:pPr>
            <a:endParaRPr lang="en-US" sz="1530">
              <a:latin typeface="Arial" pitchFamily="34" charset="0"/>
              <a:cs typeface="Arial" pitchFamily="34" charset="0"/>
            </a:endParaRPr>
          </a:p>
        </p:txBody>
      </p:sp>
      <p:sp>
        <p:nvSpPr>
          <p:cNvPr id="7" name="Rectangle 6"/>
          <p:cNvSpPr/>
          <p:nvPr/>
        </p:nvSpPr>
        <p:spPr>
          <a:xfrm>
            <a:off x="453390" y="7101841"/>
            <a:ext cx="2590800" cy="406265"/>
          </a:xfrm>
          <a:prstGeom prst="rect">
            <a:avLst/>
          </a:prstGeom>
        </p:spPr>
        <p:txBody>
          <a:bodyPr wrap="square">
            <a:spAutoFit/>
          </a:bodyPr>
          <a:lstStyle/>
          <a:p>
            <a:pPr algn="ctr"/>
            <a:r>
              <a:rPr lang="en-US" sz="1020" b="1" dirty="0"/>
              <a:t>Table 2 from Stevens (2006): </a:t>
            </a:r>
            <a:br>
              <a:rPr lang="en-US" sz="1020" b="1" dirty="0"/>
            </a:br>
            <a:r>
              <a:rPr lang="en-US" sz="1020" b="1" dirty="0"/>
              <a:t>Determinants of Authoritarian Aggression</a:t>
            </a:r>
            <a:endParaRPr lang="en-US" sz="1020" dirty="0"/>
          </a:p>
        </p:txBody>
      </p:sp>
      <p:sp>
        <p:nvSpPr>
          <p:cNvPr id="9" name="Rectangle 8"/>
          <p:cNvSpPr/>
          <p:nvPr/>
        </p:nvSpPr>
        <p:spPr>
          <a:xfrm>
            <a:off x="6088380" y="5547360"/>
            <a:ext cx="129540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37</a:t>
            </a:fld>
            <a:endParaRPr lang="en-US" dirty="0"/>
          </a:p>
        </p:txBody>
      </p:sp>
      <p:sp>
        <p:nvSpPr>
          <p:cNvPr id="4" name="Rectangle 3"/>
          <p:cNvSpPr/>
          <p:nvPr/>
        </p:nvSpPr>
        <p:spPr>
          <a:xfrm>
            <a:off x="453390" y="8019230"/>
            <a:ext cx="7155180" cy="1754326"/>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This figure has everything we need to interpret the regression.  It shows the magnitude of the relationship between each variable and Y, the standard error of each coefficient (encoded in the confidence interval), and statistical significance (does it cross zero?).</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Which do you prefer?</a:t>
            </a:r>
          </a:p>
        </p:txBody>
      </p:sp>
    </p:spTree>
    <p:extLst>
      <p:ext uri="{BB962C8B-B14F-4D97-AF65-F5344CB8AC3E}">
        <p14:creationId xmlns:p14="http://schemas.microsoft.com/office/powerpoint/2010/main" val="60431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38</a:t>
            </a:fld>
            <a:endParaRPr lang="en-US" dirty="0"/>
          </a:p>
        </p:txBody>
      </p:sp>
      <p:sp>
        <p:nvSpPr>
          <p:cNvPr id="25" name="Title 1"/>
          <p:cNvSpPr txBox="1">
            <a:spLocks/>
          </p:cNvSpPr>
          <p:nvPr/>
        </p:nvSpPr>
        <p:spPr>
          <a:xfrm>
            <a:off x="1143000" y="3064748"/>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35918" y="3636248"/>
            <a:ext cx="5305852" cy="6186309"/>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Our interpretation of program impact involves an understanding of the “effect size” (regression slope) and the precision with which it is estimated (the confidence interval).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level of confidence we select determines the t-value, which determines the size of the confidence interval. </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For a program to be statistically significant, the confidence interval around the slope should not contain the null hypothesis (slope=0).</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We can choose an arbitrary level of confidence such that our confidence interval will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p-value tells us the largest confidence interval that we can draw that does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Program investments are bets that balance effect size plus confidence.</a:t>
            </a:r>
          </a:p>
        </p:txBody>
      </p:sp>
      <p:sp>
        <p:nvSpPr>
          <p:cNvPr id="6" name="Title 1"/>
          <p:cNvSpPr txBox="1">
            <a:spLocks/>
          </p:cNvSpPr>
          <p:nvPr/>
        </p:nvSpPr>
        <p:spPr>
          <a:xfrm>
            <a:off x="457200" y="1390465"/>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solidFill>
                  <a:schemeClr val="tx1">
                    <a:lumMod val="50000"/>
                    <a:lumOff val="50000"/>
                  </a:schemeClr>
                </a:solidFill>
                <a:cs typeface="Arial" panose="020B0604020202020204" pitchFamily="34" charset="0"/>
              </a:rPr>
              <a:t>interpreting</a:t>
            </a:r>
            <a:br>
              <a:rPr lang="en-US">
                <a:solidFill>
                  <a:schemeClr val="tx1">
                    <a:lumMod val="50000"/>
                    <a:lumOff val="50000"/>
                  </a:schemeClr>
                </a:solidFill>
                <a:cs typeface="Arial" panose="020B0604020202020204" pitchFamily="34" charset="0"/>
              </a:rPr>
            </a:br>
            <a:r>
              <a:rPr lang="en-US">
                <a:cs typeface="Arial" panose="020B0604020202020204" pitchFamily="34" charset="0"/>
              </a:rPr>
              <a:t>program</a:t>
            </a:r>
            <a:br>
              <a:rPr lang="en-US">
                <a:solidFill>
                  <a:schemeClr val="tx1">
                    <a:lumMod val="50000"/>
                    <a:lumOff val="50000"/>
                  </a:schemeClr>
                </a:solidFill>
                <a:cs typeface="Arial" panose="020B0604020202020204" pitchFamily="34" charset="0"/>
              </a:rPr>
            </a:br>
            <a:r>
              <a:rPr lang="en-US">
                <a:solidFill>
                  <a:schemeClr val="tx1">
                    <a:lumMod val="50000"/>
                    <a:lumOff val="50000"/>
                  </a:schemeClr>
                </a:solidFill>
                <a:cs typeface="Arial" panose="020B0604020202020204" pitchFamily="34" charset="0"/>
              </a:rPr>
              <a:t>impact</a:t>
            </a:r>
            <a:br>
              <a:rPr lang="en-US">
                <a:solidFill>
                  <a:schemeClr val="tx1">
                    <a:lumMod val="50000"/>
                    <a:lumOff val="50000"/>
                  </a:schemeClr>
                </a:solidFill>
                <a:cs typeface="Arial" panose="020B0604020202020204" pitchFamily="34" charset="0"/>
              </a:rPr>
            </a:br>
            <a:endParaRPr lang="en-US" dirty="0"/>
          </a:p>
        </p:txBody>
      </p:sp>
    </p:spTree>
    <p:extLst>
      <p:ext uri="{BB962C8B-B14F-4D97-AF65-F5344CB8AC3E}">
        <p14:creationId xmlns:p14="http://schemas.microsoft.com/office/powerpoint/2010/main" val="1568487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Aside:</a:t>
            </a:r>
            <a:br>
              <a:rPr lang="en-US" dirty="0"/>
            </a:br>
            <a:r>
              <a:rPr lang="en-US" dirty="0"/>
              <a:t>statistical power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39</a:t>
            </a:fld>
            <a:endParaRPr lang="en-US"/>
          </a:p>
        </p:txBody>
      </p:sp>
    </p:spTree>
    <p:extLst>
      <p:ext uri="{BB962C8B-B14F-4D97-AF65-F5344CB8AC3E}">
        <p14:creationId xmlns:p14="http://schemas.microsoft.com/office/powerpoint/2010/main" val="374222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lose $1,000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374265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Statistical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40</a:t>
            </a:fld>
            <a:endParaRPr lang="en-US"/>
          </a:p>
        </p:txBody>
      </p:sp>
      <p:sp>
        <p:nvSpPr>
          <p:cNvPr id="4" name="TextBox 3"/>
          <p:cNvSpPr txBox="1"/>
          <p:nvPr/>
        </p:nvSpPr>
        <p:spPr>
          <a:xfrm>
            <a:off x="1524000" y="3657600"/>
            <a:ext cx="5029200" cy="452431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Power: the ability to detect a program impact when it exists.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 Error: Claiming a program has impact when it doesn’t (false positive). This type of error is usually caused by bias in our estimate of impact.</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II Error: Failure to detect program impact when it exists (false negative). This type of error is usually caused by a lack of adequate statistical power (large standard errors).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83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41</a:t>
            </a:fld>
            <a:endParaRPr lang="en-US"/>
          </a:p>
        </p:txBody>
      </p:sp>
      <p:pic>
        <p:nvPicPr>
          <p:cNvPr id="64514" name="Picture 2" descr="https://raw.githubusercontent.com/lecy/regression-simulations/master/GIFS/confidence%20interval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7171348" cy="3585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5874" y="7914089"/>
            <a:ext cx="5029200"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In many cases we fail to reject the null, even though our true program impact is a slope of 3.</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Note that our model is unbiased – our estimates all cluster around the true slope.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1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power</a:t>
            </a:r>
          </a:p>
        </p:txBody>
      </p:sp>
      <p:sp>
        <p:nvSpPr>
          <p:cNvPr id="3" name="Slide Number Placeholder 2"/>
          <p:cNvSpPr>
            <a:spLocks noGrp="1"/>
          </p:cNvSpPr>
          <p:nvPr>
            <p:ph type="sldNum" sz="quarter" idx="12"/>
          </p:nvPr>
        </p:nvSpPr>
        <p:spPr/>
        <p:txBody>
          <a:bodyPr/>
          <a:lstStyle/>
          <a:p>
            <a:fld id="{8A2A4A19-B384-42F8-8C0D-94C30AAB39F2}" type="slidenum">
              <a:rPr lang="en-US" smtClean="0"/>
              <a:t>42</a:t>
            </a:fld>
            <a:endParaRPr lang="en-US"/>
          </a:p>
        </p:txBody>
      </p:sp>
      <p:pic>
        <p:nvPicPr>
          <p:cNvPr id="65538" name="Picture 2" descr="https://raw.githubusercontent.com/lecy/regression-simulations/master/GIFS/confidence%20intervals%2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031" y="2971800"/>
            <a:ext cx="7540625" cy="3770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0743" y="7696200"/>
            <a:ext cx="5029200" cy="1754326"/>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are sure here that we have enough power to say something concrete about the program impact. We do not worry about Type II Errors in this evaluation.</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What has changed?</a:t>
            </a:r>
          </a:p>
        </p:txBody>
      </p:sp>
    </p:spTree>
    <p:extLst>
      <p:ext uri="{BB962C8B-B14F-4D97-AF65-F5344CB8AC3E}">
        <p14:creationId xmlns:p14="http://schemas.microsoft.com/office/powerpoint/2010/main" val="3594262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43</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14600" y="6019800"/>
            <a:ext cx="2819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0930" y="6705600"/>
            <a:ext cx="4953247" cy="707886"/>
          </a:xfrm>
          <a:prstGeom prst="rect">
            <a:avLst/>
          </a:prstGeom>
          <a:noFill/>
        </p:spPr>
        <p:txBody>
          <a:bodyPr wrap="square" rtlCol="0">
            <a:spAutoFit/>
          </a:bodyPr>
          <a:lstStyle/>
          <a:p>
            <a:r>
              <a:rPr lang="en-US" sz="2000" dirty="0">
                <a:solidFill>
                  <a:schemeClr val="accent6">
                    <a:lumMod val="75000"/>
                  </a:schemeClr>
                </a:solidFill>
              </a:rPr>
              <a:t>An interval with a width of </a:t>
            </a:r>
            <a:r>
              <a:rPr lang="en-US" sz="2000" dirty="0" err="1">
                <a:solidFill>
                  <a:schemeClr val="accent6">
                    <a:lumMod val="75000"/>
                  </a:schemeClr>
                </a:solidFill>
              </a:rPr>
              <a:t>of</a:t>
            </a:r>
            <a:r>
              <a:rPr lang="en-US" sz="2000" dirty="0">
                <a:solidFill>
                  <a:schemeClr val="accent6">
                    <a:lumMod val="75000"/>
                  </a:schemeClr>
                </a:solidFill>
              </a:rPr>
              <a:t> 1.5 </a:t>
            </a:r>
            <a:r>
              <a:rPr lang="en-US" sz="2000" dirty="0" err="1">
                <a:solidFill>
                  <a:schemeClr val="accent6">
                    <a:lumMod val="75000"/>
                  </a:schemeClr>
                </a:solidFill>
              </a:rPr>
              <a:t>stan</a:t>
            </a:r>
            <a:r>
              <a:rPr lang="en-US" sz="2000" dirty="0">
                <a:solidFill>
                  <a:schemeClr val="accent6">
                    <a:lumMod val="75000"/>
                  </a:schemeClr>
                </a:solidFill>
              </a:rPr>
              <a:t>. dev.’s ensures that we capture 86.6% of the data</a:t>
            </a:r>
          </a:p>
        </p:txBody>
      </p:sp>
    </p:spTree>
    <p:extLst>
      <p:ext uri="{BB962C8B-B14F-4D97-AF65-F5344CB8AC3E}">
        <p14:creationId xmlns:p14="http://schemas.microsoft.com/office/powerpoint/2010/main" val="1164695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44</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057400" y="6019800"/>
            <a:ext cx="37338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6806286"/>
            <a:ext cx="4953247" cy="1015663"/>
          </a:xfrm>
          <a:prstGeom prst="rect">
            <a:avLst/>
          </a:prstGeom>
          <a:noFill/>
        </p:spPr>
        <p:txBody>
          <a:bodyPr wrap="square" rtlCol="0">
            <a:spAutoFit/>
          </a:bodyPr>
          <a:lstStyle/>
          <a:p>
            <a:pPr algn="ctr"/>
            <a:r>
              <a:rPr lang="en-US" sz="2000" dirty="0">
                <a:solidFill>
                  <a:schemeClr val="accent6">
                    <a:lumMod val="75000"/>
                  </a:schemeClr>
                </a:solidFill>
              </a:rPr>
              <a:t>If we increase the interval to 2 standard deviations we now capture 95.4% of the data for a gain of 8.8 points of confidence.</a:t>
            </a:r>
          </a:p>
        </p:txBody>
      </p:sp>
    </p:spTree>
    <p:extLst>
      <p:ext uri="{BB962C8B-B14F-4D97-AF65-F5344CB8AC3E}">
        <p14:creationId xmlns:p14="http://schemas.microsoft.com/office/powerpoint/2010/main" val="1092627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45</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2862322"/>
          </a:xfrm>
          <a:prstGeom prst="rect">
            <a:avLst/>
          </a:prstGeom>
          <a:noFill/>
        </p:spPr>
        <p:txBody>
          <a:bodyPr wrap="square" rtlCol="0">
            <a:spAutoFit/>
          </a:bodyPr>
          <a:lstStyle/>
          <a:p>
            <a:pPr algn="ctr"/>
            <a:r>
              <a:rPr lang="en-US" sz="2000" dirty="0">
                <a:solidFill>
                  <a:schemeClr val="accent6">
                    <a:lumMod val="75000"/>
                  </a:schemeClr>
                </a:solidFill>
              </a:rPr>
              <a:t>If we take another half-unit step to 2.5 standard deviations from the mean we now capture 98.8% of the data, but we gain only 3.4 points from the same increase in interval size, less than half the confidence gain as before.</a:t>
            </a:r>
          </a:p>
          <a:p>
            <a:pPr algn="ctr"/>
            <a:endParaRPr lang="en-US" sz="2000" dirty="0">
              <a:solidFill>
                <a:schemeClr val="accent6">
                  <a:lumMod val="75000"/>
                </a:schemeClr>
              </a:solidFill>
            </a:endParaRPr>
          </a:p>
          <a:p>
            <a:pPr algn="ctr"/>
            <a:r>
              <a:rPr lang="en-US" sz="2000" dirty="0">
                <a:solidFill>
                  <a:schemeClr val="accent6">
                    <a:lumMod val="75000"/>
                  </a:schemeClr>
                </a:solidFill>
              </a:rPr>
              <a:t>Increasing the interval from 2.5 to 3 standard deviations results in only 1 more point of confidence gained.</a:t>
            </a:r>
          </a:p>
        </p:txBody>
      </p:sp>
    </p:spTree>
    <p:extLst>
      <p:ext uri="{BB962C8B-B14F-4D97-AF65-F5344CB8AC3E}">
        <p14:creationId xmlns:p14="http://schemas.microsoft.com/office/powerpoint/2010/main" val="1597984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46</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1631216"/>
          </a:xfrm>
          <a:prstGeom prst="rect">
            <a:avLst/>
          </a:prstGeom>
          <a:noFill/>
        </p:spPr>
        <p:txBody>
          <a:bodyPr wrap="square" rtlCol="0">
            <a:spAutoFit/>
          </a:bodyPr>
          <a:lstStyle/>
          <a:p>
            <a:pPr algn="ctr"/>
            <a:r>
              <a:rPr lang="en-US" sz="2000" dirty="0">
                <a:solidFill>
                  <a:schemeClr val="accent6">
                    <a:lumMod val="75000"/>
                  </a:schemeClr>
                </a:solidFill>
              </a:rPr>
              <a:t>Each additional unit of confidence become more and more expensive as you approach 100%.</a:t>
            </a:r>
          </a:p>
          <a:p>
            <a:pPr algn="ctr"/>
            <a:endParaRPr lang="en-US" sz="2000" dirty="0">
              <a:solidFill>
                <a:schemeClr val="accent6">
                  <a:lumMod val="75000"/>
                </a:schemeClr>
              </a:solidFill>
            </a:endParaRPr>
          </a:p>
          <a:p>
            <a:pPr algn="ctr"/>
            <a:r>
              <a:rPr lang="en-US" sz="2000" dirty="0">
                <a:solidFill>
                  <a:schemeClr val="accent6">
                    <a:lumMod val="75000"/>
                  </a:schemeClr>
                </a:solidFill>
              </a:rPr>
              <a:t>What is the relationship between a “unit of confidence” and a confidence interval?</a:t>
            </a:r>
          </a:p>
        </p:txBody>
      </p:sp>
    </p:spTree>
    <p:extLst>
      <p:ext uri="{BB962C8B-B14F-4D97-AF65-F5344CB8AC3E}">
        <p14:creationId xmlns:p14="http://schemas.microsoft.com/office/powerpoint/2010/main" val="3996545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47</a:t>
            </a:fld>
            <a:endParaRPr lang="en-US" dirty="0"/>
          </a:p>
        </p:txBody>
      </p:sp>
      <p:sp>
        <p:nvSpPr>
          <p:cNvPr id="14" name="Right Brace 13"/>
          <p:cNvSpPr/>
          <p:nvPr/>
        </p:nvSpPr>
        <p:spPr>
          <a:xfrm>
            <a:off x="5479596" y="71628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5486400" y="44196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7777" y="4680856"/>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+ 1.33 SDs</a:t>
            </a:r>
          </a:p>
        </p:txBody>
      </p:sp>
      <p:sp>
        <p:nvSpPr>
          <p:cNvPr id="18" name="TextBox 17"/>
          <p:cNvSpPr txBox="1"/>
          <p:nvPr/>
        </p:nvSpPr>
        <p:spPr>
          <a:xfrm>
            <a:off x="6130017" y="7458045"/>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+ 0.16 SDs</a:t>
            </a:r>
          </a:p>
        </p:txBody>
      </p:sp>
      <p:pic>
        <p:nvPicPr>
          <p:cNvPr id="17" name="Picture 16"/>
          <p:cNvPicPr>
            <a:picLocks noChangeAspect="1"/>
          </p:cNvPicPr>
          <p:nvPr/>
        </p:nvPicPr>
        <p:blipFill>
          <a:blip r:embed="rId2"/>
          <a:stretch>
            <a:fillRect/>
          </a:stretch>
        </p:blipFill>
        <p:spPr>
          <a:xfrm>
            <a:off x="152400" y="3429000"/>
            <a:ext cx="5114925" cy="4905375"/>
          </a:xfrm>
          <a:prstGeom prst="rect">
            <a:avLst/>
          </a:prstGeom>
        </p:spPr>
      </p:pic>
      <p:sp>
        <p:nvSpPr>
          <p:cNvPr id="9" name="TextBox 8"/>
          <p:cNvSpPr txBox="1"/>
          <p:nvPr/>
        </p:nvSpPr>
        <p:spPr>
          <a:xfrm>
            <a:off x="1295400" y="8991600"/>
            <a:ext cx="4822377" cy="646331"/>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The </a:t>
            </a:r>
          </a:p>
        </p:txBody>
      </p:sp>
    </p:spTree>
    <p:extLst>
      <p:ext uri="{BB962C8B-B14F-4D97-AF65-F5344CB8AC3E}">
        <p14:creationId xmlns:p14="http://schemas.microsoft.com/office/powerpoint/2010/main" val="2456360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48</a:t>
            </a:fld>
            <a:endParaRPr lang="en-US"/>
          </a:p>
        </p:txBody>
      </p:sp>
      <p:sp>
        <p:nvSpPr>
          <p:cNvPr id="3" name="Rectangle 2"/>
          <p:cNvSpPr/>
          <p:nvPr/>
        </p:nvSpPr>
        <p:spPr>
          <a:xfrm>
            <a:off x="228600" y="1676400"/>
            <a:ext cx="7353300" cy="470898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x.85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( 0.075,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x.90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( 0.025,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x.999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&lt;- c(x.80,x.85,x.90,x.95,x.999)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par( mar=c(0,0,0,0)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plot.new</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plot.window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=c(-3.5,3.5), </a:t>
            </a:r>
            <a:r>
              <a:rPr lang="en-US" sz="1200" dirty="0" err="1">
                <a:latin typeface="Courier New" panose="02070309020205020404" pitchFamily="49" charset="0"/>
                <a:cs typeface="Courier New" panose="02070309020205020404" pitchFamily="49" charset="0"/>
              </a:rPr>
              <a:t>ylim</a:t>
            </a:r>
            <a:r>
              <a:rPr lang="en-US" sz="1200" dirty="0">
                <a:latin typeface="Courier New" panose="02070309020205020404" pitchFamily="49" charset="0"/>
                <a:cs typeface="Courier New" panose="02070309020205020404" pitchFamily="49" charset="0"/>
              </a:rPr>
              <a:t>=c(1,6)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abline</a:t>
            </a:r>
            <a:r>
              <a:rPr lang="en-US" sz="1200" dirty="0">
                <a:latin typeface="Courier New" panose="02070309020205020404" pitchFamily="49" charset="0"/>
                <a:cs typeface="Courier New" panose="02070309020205020404" pitchFamily="49" charset="0"/>
              </a:rPr>
              <a:t>( v=</a:t>
            </a:r>
            <a:r>
              <a:rPr lang="en-US" sz="1200" dirty="0" err="1">
                <a:latin typeface="Courier New" panose="02070309020205020404" pitchFamily="49" charset="0"/>
                <a:cs typeface="Courier New" panose="02070309020205020404" pitchFamily="49" charset="0"/>
              </a:rPr>
              <a:t>seq</a:t>
            </a:r>
            <a:r>
              <a:rPr lang="en-US" sz="1200" dirty="0">
                <a:latin typeface="Courier New" panose="02070309020205020404" pitchFamily="49" charset="0"/>
                <a:cs typeface="Courier New" panose="02070309020205020404" pitchFamily="49" charset="0"/>
              </a:rPr>
              <a:t>(-3.5,3.5,by=0.25), </a:t>
            </a:r>
            <a:r>
              <a:rPr lang="en-US" sz="1200" dirty="0" err="1">
                <a:latin typeface="Courier New" panose="02070309020205020404" pitchFamily="49" charset="0"/>
                <a:cs typeface="Courier New" panose="02070309020205020404" pitchFamily="49" charset="0"/>
              </a:rPr>
              <a:t>lty</a:t>
            </a:r>
            <a:r>
              <a:rPr lang="en-US" sz="1200" dirty="0">
                <a:latin typeface="Courier New" panose="02070309020205020404" pitchFamily="49" charset="0"/>
                <a:cs typeface="Courier New" panose="02070309020205020404" pitchFamily="49" charset="0"/>
              </a:rPr>
              <a:t>=2, col="gray" )</a:t>
            </a:r>
          </a:p>
          <a:p>
            <a:r>
              <a:rPr lang="en-US" sz="1200" dirty="0">
                <a:latin typeface="Courier New" panose="02070309020205020404" pitchFamily="49" charset="0"/>
                <a:cs typeface="Courier New" panose="02070309020205020404" pitchFamily="49" charset="0"/>
              </a:rPr>
              <a:t>points( rep(0,5), 1:5,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=19,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=2 )</a:t>
            </a:r>
          </a:p>
          <a:p>
            <a:r>
              <a:rPr lang="en-US" sz="1200" dirty="0">
                <a:latin typeface="Courier New" panose="02070309020205020404" pitchFamily="49" charset="0"/>
                <a:cs typeface="Courier New" panose="02070309020205020404" pitchFamily="49" charset="0"/>
              </a:rPr>
              <a:t>segments( x0=</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x1=abs(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y0=1:5,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lwd</a:t>
            </a:r>
            <a:r>
              <a:rPr lang="en-US" sz="1200" dirty="0">
                <a:latin typeface="Courier New" panose="02070309020205020404" pitchFamily="49" charset="0"/>
                <a:cs typeface="Courier New" panose="02070309020205020404" pitchFamily="49" charset="0"/>
              </a:rPr>
              <a:t>=2 )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rep(0,5), 1:5, c("80% CI","85% CI","90% CI","95% CI","99.9% CI"),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1:5,</a:t>
            </a:r>
          </a:p>
          <a:p>
            <a:r>
              <a:rPr lang="en-US" sz="1200" dirty="0">
                <a:latin typeface="Courier New" panose="02070309020205020404" pitchFamily="49" charset="0"/>
                <a:cs typeface="Courier New" panose="02070309020205020404" pitchFamily="49" charset="0"/>
              </a:rPr>
              <a:t>      paste("t =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p:txBody>
      </p:sp>
      <p:pic>
        <p:nvPicPr>
          <p:cNvPr id="4" name="Picture 3"/>
          <p:cNvPicPr>
            <a:picLocks noChangeAspect="1"/>
          </p:cNvPicPr>
          <p:nvPr/>
        </p:nvPicPr>
        <p:blipFill>
          <a:blip r:embed="rId2"/>
          <a:stretch>
            <a:fillRect/>
          </a:stretch>
        </p:blipFill>
        <p:spPr>
          <a:xfrm>
            <a:off x="2286000" y="6705600"/>
            <a:ext cx="2709863" cy="2598844"/>
          </a:xfrm>
          <a:prstGeom prst="rect">
            <a:avLst/>
          </a:prstGeom>
        </p:spPr>
      </p:pic>
    </p:spTree>
    <p:extLst>
      <p:ext uri="{BB962C8B-B14F-4D97-AF65-F5344CB8AC3E}">
        <p14:creationId xmlns:p14="http://schemas.microsoft.com/office/powerpoint/2010/main" val="51750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04776" y="4724400"/>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3394356" y="6039232"/>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2000" baseline="-25000" dirty="0"/>
              <a:t>1</a:t>
            </a:r>
            <a:r>
              <a:rPr lang="en-US" sz="2000" dirty="0"/>
              <a:t> = 0</a:t>
            </a:r>
          </a:p>
        </p:txBody>
      </p:sp>
      <p:cxnSp>
        <p:nvCxnSpPr>
          <p:cNvPr id="6" name="Straight Connector 5"/>
          <p:cNvCxnSpPr/>
          <p:nvPr/>
        </p:nvCxnSpPr>
        <p:spPr>
          <a:xfrm>
            <a:off x="3516577" y="52578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4093067" y="4755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5</a:t>
            </a:fld>
            <a:endParaRPr lang="en-US"/>
          </a:p>
        </p:txBody>
      </p:sp>
      <p:sp>
        <p:nvSpPr>
          <p:cNvPr id="21" name="Oval 20"/>
          <p:cNvSpPr/>
          <p:nvPr/>
        </p:nvSpPr>
        <p:spPr>
          <a:xfrm>
            <a:off x="4211187" y="51777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514600" y="8077200"/>
            <a:ext cx="1886607" cy="646331"/>
          </a:xfrm>
          <a:prstGeom prst="rect">
            <a:avLst/>
          </a:prstGeom>
          <a:noFill/>
        </p:spPr>
        <p:txBody>
          <a:bodyPr wrap="none" rtlCol="0">
            <a:spAutoFit/>
          </a:bodyPr>
          <a:lstStyle/>
          <a:p>
            <a:pPr algn="ctr"/>
            <a:r>
              <a:rPr lang="en-US" dirty="0">
                <a:solidFill>
                  <a:schemeClr val="tx1">
                    <a:lumMod val="50000"/>
                    <a:lumOff val="50000"/>
                  </a:schemeClr>
                </a:solidFill>
              </a:rPr>
              <a:t>NULL HYPOTHESIS</a:t>
            </a:r>
          </a:p>
          <a:p>
            <a:pPr algn="ctr"/>
            <a:r>
              <a:rPr lang="en-US" dirty="0">
                <a:solidFill>
                  <a:schemeClr val="tx1">
                    <a:lumMod val="50000"/>
                    <a:lumOff val="50000"/>
                  </a:schemeClr>
                </a:solidFill>
              </a:rPr>
              <a:t>(NO IMPACT)</a:t>
            </a:r>
          </a:p>
        </p:txBody>
      </p:sp>
      <p:sp>
        <p:nvSpPr>
          <p:cNvPr id="18" name="TextBox 17"/>
          <p:cNvSpPr txBox="1"/>
          <p:nvPr/>
        </p:nvSpPr>
        <p:spPr>
          <a:xfrm>
            <a:off x="5188332" y="3794016"/>
            <a:ext cx="1739900" cy="646331"/>
          </a:xfrm>
          <a:prstGeom prst="rect">
            <a:avLst/>
          </a:prstGeom>
          <a:noFill/>
        </p:spPr>
        <p:txBody>
          <a:bodyPr wrap="none" rtlCol="0">
            <a:spAutoFit/>
          </a:bodyPr>
          <a:lstStyle/>
          <a:p>
            <a:pPr algn="ctr"/>
            <a:r>
              <a:rPr lang="en-US" dirty="0">
                <a:solidFill>
                  <a:schemeClr val="tx1">
                    <a:lumMod val="50000"/>
                    <a:lumOff val="50000"/>
                  </a:schemeClr>
                </a:solidFill>
              </a:rPr>
              <a:t>SLOPE ESTIMATE</a:t>
            </a:r>
          </a:p>
          <a:p>
            <a:pPr algn="ctr"/>
            <a:r>
              <a:rPr lang="en-US" dirty="0">
                <a:solidFill>
                  <a:schemeClr val="tx1">
                    <a:lumMod val="50000"/>
                    <a:lumOff val="50000"/>
                  </a:schemeClr>
                </a:solidFill>
              </a:rPr>
              <a:t>(BEST GUESS)</a:t>
            </a:r>
          </a:p>
        </p:txBody>
      </p:sp>
      <p:sp>
        <p:nvSpPr>
          <p:cNvPr id="19" name="TextBox 18"/>
          <p:cNvSpPr txBox="1"/>
          <p:nvPr/>
        </p:nvSpPr>
        <p:spPr>
          <a:xfrm>
            <a:off x="5573509" y="6221427"/>
            <a:ext cx="1410514" cy="646331"/>
          </a:xfrm>
          <a:prstGeom prst="rect">
            <a:avLst/>
          </a:prstGeom>
          <a:noFill/>
        </p:spPr>
        <p:txBody>
          <a:bodyPr wrap="none" rtlCol="0">
            <a:spAutoFit/>
          </a:bodyPr>
          <a:lstStyle/>
          <a:p>
            <a:pPr algn="ctr"/>
            <a:r>
              <a:rPr lang="en-US" dirty="0">
                <a:solidFill>
                  <a:schemeClr val="tx1">
                    <a:lumMod val="50000"/>
                    <a:lumOff val="50000"/>
                  </a:schemeClr>
                </a:solidFill>
              </a:rPr>
              <a:t>CONFIDENCE</a:t>
            </a:r>
            <a:br>
              <a:rPr lang="en-US" dirty="0">
                <a:solidFill>
                  <a:schemeClr val="tx1">
                    <a:lumMod val="50000"/>
                    <a:lumOff val="50000"/>
                  </a:schemeClr>
                </a:solidFill>
              </a:rPr>
            </a:br>
            <a:r>
              <a:rPr lang="en-US" dirty="0">
                <a:solidFill>
                  <a:schemeClr val="tx1">
                    <a:lumMod val="50000"/>
                    <a:lumOff val="50000"/>
                  </a:schemeClr>
                </a:solidFill>
              </a:rPr>
              <a:t>INTERVAL</a:t>
            </a:r>
          </a:p>
        </p:txBody>
      </p:sp>
      <p:sp>
        <p:nvSpPr>
          <p:cNvPr id="27" name="Rectangle 26"/>
          <p:cNvSpPr/>
          <p:nvPr/>
        </p:nvSpPr>
        <p:spPr>
          <a:xfrm>
            <a:off x="1544837" y="1698208"/>
            <a:ext cx="5257800" cy="646331"/>
          </a:xfrm>
          <a:prstGeom prst="rect">
            <a:avLst/>
          </a:prstGeom>
        </p:spPr>
        <p:txBody>
          <a:bodyPr wrap="square">
            <a:spAutoFit/>
          </a:bodyPr>
          <a:lstStyle/>
          <a:p>
            <a:pPr lvl="0"/>
            <a:r>
              <a:rPr lang="en-US" sz="3600" dirty="0">
                <a:solidFill>
                  <a:schemeClr val="accent6">
                    <a:lumMod val="75000"/>
                  </a:schemeClr>
                </a:solidFill>
                <a:latin typeface="Stencil" panose="040409050D0802020404" pitchFamily="82" charset="0"/>
              </a:rPr>
              <a:t>Coefficient plots</a:t>
            </a:r>
          </a:p>
        </p:txBody>
      </p:sp>
      <p:sp>
        <p:nvSpPr>
          <p:cNvPr id="28" name="TextBox 27"/>
          <p:cNvSpPr txBox="1"/>
          <p:nvPr/>
        </p:nvSpPr>
        <p:spPr>
          <a:xfrm>
            <a:off x="533400" y="3648240"/>
            <a:ext cx="2824941" cy="646331"/>
          </a:xfrm>
          <a:prstGeom prst="rect">
            <a:avLst/>
          </a:prstGeom>
          <a:noFill/>
        </p:spPr>
        <p:txBody>
          <a:bodyPr wrap="none" rtlCol="0">
            <a:spAutoFit/>
          </a:bodyPr>
          <a:lstStyle/>
          <a:p>
            <a:pPr algn="ctr"/>
            <a:r>
              <a:rPr lang="en-US" dirty="0">
                <a:solidFill>
                  <a:schemeClr val="tx1">
                    <a:lumMod val="50000"/>
                    <a:lumOff val="50000"/>
                  </a:schemeClr>
                </a:solidFill>
              </a:rPr>
              <a:t>STATISTICAL SIGNIFICANCE</a:t>
            </a:r>
            <a:br>
              <a:rPr lang="en-US" dirty="0">
                <a:solidFill>
                  <a:schemeClr val="tx1">
                    <a:lumMod val="50000"/>
                    <a:lumOff val="50000"/>
                  </a:schemeClr>
                </a:solidFill>
              </a:rPr>
            </a:br>
            <a:r>
              <a:rPr lang="en-US" dirty="0">
                <a:solidFill>
                  <a:schemeClr val="tx1">
                    <a:lumMod val="50000"/>
                    <a:lumOff val="50000"/>
                  </a:schemeClr>
                </a:solidFill>
              </a:rPr>
              <a:t>(N.S. IF C.I. CONTAINS ZERO)</a:t>
            </a:r>
          </a:p>
        </p:txBody>
      </p:sp>
      <p:cxnSp>
        <p:nvCxnSpPr>
          <p:cNvPr id="9" name="Straight Arrow Connector 8"/>
          <p:cNvCxnSpPr/>
          <p:nvPr/>
        </p:nvCxnSpPr>
        <p:spPr>
          <a:xfrm flipH="1">
            <a:off x="4464167" y="4224132"/>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006288" y="5471787"/>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04776" y="6629484"/>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27026" y="4329435"/>
            <a:ext cx="770208" cy="75778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9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6</a:t>
            </a:fld>
            <a:endParaRPr lang="en-US" sz="765" b="0">
              <a:solidFill>
                <a:prstClr val="black">
                  <a:tint val="75000"/>
                </a:prstClr>
              </a:solidFill>
              <a:latin typeface="Calibri"/>
            </a:endParaRPr>
          </a:p>
        </p:txBody>
      </p:sp>
      <mc:AlternateContent xmlns:mc="http://schemas.openxmlformats.org/markup-compatibility/2006">
        <mc:Choice xmlns:a14="http://schemas.microsoft.com/office/drawing/2010/main" Requires="a14">
          <p:sp>
            <p:nvSpPr>
              <p:cNvPr id="6" name="TextBox 5"/>
              <p:cNvSpPr txBox="1"/>
              <p:nvPr/>
            </p:nvSpPr>
            <p:spPr>
              <a:xfrm>
                <a:off x="1363297" y="3740159"/>
                <a:ext cx="5045805"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𝑏</m:t>
                          </m:r>
                        </m:e>
                        <m:sub>
                          <m:r>
                            <a:rPr lang="en-US" sz="2400" i="1">
                              <a:solidFill>
                                <a:srgbClr val="00B050"/>
                              </a:solidFill>
                              <a:latin typeface="Cambria Math"/>
                            </a:rPr>
                            <m:t>0</m:t>
                          </m:r>
                        </m:sub>
                      </m:sSub>
                      <m:r>
                        <a:rPr lang="en-US" sz="2400" i="1">
                          <a:solidFill>
                            <a:prstClr val="black"/>
                          </a:solidFill>
                          <a:latin typeface="Cambria Math"/>
                        </a:rPr>
                        <m:t>+</m:t>
                      </m:r>
                      <m:sSub>
                        <m:sSubPr>
                          <m:ctrlPr>
                            <a:rPr lang="en-US" sz="2400" i="1">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a:ea typeface="Cambria Math"/>
                        </a:rPr>
                        <m:t>𝐶𝑎𝑓𝑓𝑒𝑖𝑛𝑒</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p:sp>
            <p:nvSpPr>
              <p:cNvPr id="6" name="TextBox 5"/>
              <p:cNvSpPr txBox="1">
                <a:spLocks noRot="1" noChangeAspect="1" noMove="1" noResize="1" noEditPoints="1" noAdjustHandles="1" noChangeArrowheads="1" noChangeShapeType="1" noTextEdit="1"/>
              </p:cNvSpPr>
              <p:nvPr/>
            </p:nvSpPr>
            <p:spPr>
              <a:xfrm>
                <a:off x="1363297" y="3740159"/>
                <a:ext cx="5045805" cy="461665"/>
              </a:xfrm>
              <a:prstGeom prst="rect">
                <a:avLst/>
              </a:prstGeom>
              <a:blipFill>
                <a:blip r:embed="rId2"/>
                <a:stretch>
                  <a:fillRect b="-18667"/>
                </a:stretch>
              </a:blipFill>
            </p:spPr>
            <p:txBody>
              <a:bodyPr/>
              <a:lstStyle/>
              <a:p>
                <a:r>
                  <a:rPr lang="en-US">
                    <a:noFill/>
                  </a:rPr>
                  <a:t> </a:t>
                </a:r>
              </a:p>
            </p:txBody>
          </p:sp>
        </mc:Fallback>
      </mc:AlternateContent>
      <p:cxnSp>
        <p:nvCxnSpPr>
          <p:cNvPr id="4" name="Straight Connector 3"/>
          <p:cNvCxnSpPr/>
          <p:nvPr/>
        </p:nvCxnSpPr>
        <p:spPr>
          <a:xfrm>
            <a:off x="2465393" y="6586041"/>
            <a:ext cx="29632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61378"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8" name="Oval 7"/>
          <p:cNvSpPr/>
          <p:nvPr/>
        </p:nvSpPr>
        <p:spPr>
          <a:xfrm>
            <a:off x="3434244"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9" name="Oval 8"/>
          <p:cNvSpPr/>
          <p:nvPr/>
        </p:nvSpPr>
        <p:spPr>
          <a:xfrm>
            <a:off x="3428846" y="5771018"/>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0" name="Oval 9"/>
          <p:cNvSpPr/>
          <p:nvPr/>
        </p:nvSpPr>
        <p:spPr>
          <a:xfrm>
            <a:off x="3382967" y="58195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1" name="Oval 10"/>
          <p:cNvSpPr/>
          <p:nvPr/>
        </p:nvSpPr>
        <p:spPr>
          <a:xfrm>
            <a:off x="3482822" y="5870871"/>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2" name="Oval 11"/>
          <p:cNvSpPr/>
          <p:nvPr/>
        </p:nvSpPr>
        <p:spPr>
          <a:xfrm>
            <a:off x="3385667" y="5919449"/>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3" name="Oval 12"/>
          <p:cNvSpPr/>
          <p:nvPr/>
        </p:nvSpPr>
        <p:spPr>
          <a:xfrm>
            <a:off x="3466629" y="59680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4" name="Oval 13"/>
          <p:cNvSpPr/>
          <p:nvPr/>
        </p:nvSpPr>
        <p:spPr>
          <a:xfrm>
            <a:off x="3482822" y="5590202"/>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5" name="Oval 14"/>
          <p:cNvSpPr/>
          <p:nvPr/>
        </p:nvSpPr>
        <p:spPr>
          <a:xfrm>
            <a:off x="3404558" y="55389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6" name="Oval 15"/>
          <p:cNvSpPr/>
          <p:nvPr/>
        </p:nvSpPr>
        <p:spPr>
          <a:xfrm>
            <a:off x="4359916" y="542018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7" name="Oval 16"/>
          <p:cNvSpPr/>
          <p:nvPr/>
        </p:nvSpPr>
        <p:spPr>
          <a:xfrm>
            <a:off x="4359916"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8" name="Oval 17"/>
          <p:cNvSpPr/>
          <p:nvPr/>
        </p:nvSpPr>
        <p:spPr>
          <a:xfrm>
            <a:off x="4443577" y="53877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9" name="Oval 18"/>
          <p:cNvSpPr/>
          <p:nvPr/>
        </p:nvSpPr>
        <p:spPr>
          <a:xfrm>
            <a:off x="4462469" y="5493047"/>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0" name="Oval 19"/>
          <p:cNvSpPr/>
          <p:nvPr/>
        </p:nvSpPr>
        <p:spPr>
          <a:xfrm>
            <a:off x="4381505" y="5541624"/>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1" name="Oval 20"/>
          <p:cNvSpPr/>
          <p:nvPr/>
        </p:nvSpPr>
        <p:spPr>
          <a:xfrm>
            <a:off x="4430083" y="554432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2" name="Oval 21"/>
          <p:cNvSpPr/>
          <p:nvPr/>
        </p:nvSpPr>
        <p:spPr>
          <a:xfrm>
            <a:off x="4400397" y="563068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3" name="Oval 22"/>
          <p:cNvSpPr/>
          <p:nvPr/>
        </p:nvSpPr>
        <p:spPr>
          <a:xfrm>
            <a:off x="4405794" y="522587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4" name="Oval 23"/>
          <p:cNvSpPr/>
          <p:nvPr/>
        </p:nvSpPr>
        <p:spPr>
          <a:xfrm>
            <a:off x="3385667" y="561449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5" name="Oval 24"/>
          <p:cNvSpPr/>
          <p:nvPr/>
        </p:nvSpPr>
        <p:spPr>
          <a:xfrm>
            <a:off x="3458533" y="580880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6" name="Oval 25"/>
          <p:cNvSpPr/>
          <p:nvPr/>
        </p:nvSpPr>
        <p:spPr>
          <a:xfrm>
            <a:off x="4416590"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7" name="Oval 26"/>
          <p:cNvSpPr/>
          <p:nvPr/>
        </p:nvSpPr>
        <p:spPr>
          <a:xfrm>
            <a:off x="4381505" y="547955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cxnSp>
        <p:nvCxnSpPr>
          <p:cNvPr id="28" name="Straight Connector 27"/>
          <p:cNvCxnSpPr/>
          <p:nvPr/>
        </p:nvCxnSpPr>
        <p:spPr>
          <a:xfrm flipV="1">
            <a:off x="2465394" y="4885828"/>
            <a:ext cx="0" cy="17002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19807" y="4691519"/>
            <a:ext cx="686406" cy="229743"/>
          </a:xfrm>
          <a:prstGeom prst="rect">
            <a:avLst/>
          </a:prstGeom>
          <a:noFill/>
        </p:spPr>
        <p:txBody>
          <a:bodyPr wrap="none" rtlCol="0">
            <a:spAutoFit/>
          </a:bodyPr>
          <a:lstStyle/>
          <a:p>
            <a:pPr defTabSz="582930">
              <a:defRPr/>
            </a:pPr>
            <a:r>
              <a:rPr lang="en-US" sz="893" dirty="0">
                <a:solidFill>
                  <a:prstClr val="black"/>
                </a:solidFill>
                <a:latin typeface="Calibri"/>
              </a:rPr>
              <a:t>Heart Rate</a:t>
            </a:r>
          </a:p>
        </p:txBody>
      </p:sp>
      <p:sp>
        <p:nvSpPr>
          <p:cNvPr id="31" name="TextBox 30"/>
          <p:cNvSpPr txBox="1"/>
          <p:nvPr/>
        </p:nvSpPr>
        <p:spPr>
          <a:xfrm>
            <a:off x="4142052" y="4931559"/>
            <a:ext cx="603050" cy="327782"/>
          </a:xfrm>
          <a:prstGeom prst="rect">
            <a:avLst/>
          </a:prstGeom>
          <a:noFill/>
        </p:spPr>
        <p:txBody>
          <a:bodyPr wrap="none" rtlCol="0">
            <a:spAutoFit/>
          </a:bodyPr>
          <a:lstStyle/>
          <a:p>
            <a:pPr algn="ctr" defTabSz="582930">
              <a:defRPr/>
            </a:pPr>
            <a:r>
              <a:rPr lang="en-US" sz="765" dirty="0">
                <a:solidFill>
                  <a:srgbClr val="E46C0A"/>
                </a:solidFill>
                <a:latin typeface="Calibri"/>
              </a:rPr>
              <a:t>Treatment</a:t>
            </a:r>
            <a:br>
              <a:rPr lang="en-US" sz="765" dirty="0">
                <a:solidFill>
                  <a:prstClr val="black"/>
                </a:solidFill>
                <a:latin typeface="Calibri"/>
              </a:rPr>
            </a:br>
            <a:r>
              <a:rPr lang="en-US" sz="765" dirty="0">
                <a:solidFill>
                  <a:prstClr val="black"/>
                </a:solidFill>
                <a:latin typeface="Calibri"/>
              </a:rPr>
              <a:t>(Caffeine)</a:t>
            </a:r>
          </a:p>
        </p:txBody>
      </p:sp>
      <p:sp>
        <p:nvSpPr>
          <p:cNvPr id="32" name="TextBox 31"/>
          <p:cNvSpPr txBox="1"/>
          <p:nvPr/>
        </p:nvSpPr>
        <p:spPr>
          <a:xfrm>
            <a:off x="3108054" y="5223025"/>
            <a:ext cx="702436" cy="327782"/>
          </a:xfrm>
          <a:prstGeom prst="rect">
            <a:avLst/>
          </a:prstGeom>
          <a:noFill/>
        </p:spPr>
        <p:txBody>
          <a:bodyPr wrap="none" rtlCol="0">
            <a:spAutoFit/>
          </a:bodyPr>
          <a:lstStyle/>
          <a:p>
            <a:pPr algn="ctr" defTabSz="582930">
              <a:defRPr/>
            </a:pPr>
            <a:r>
              <a:rPr lang="en-US" sz="765" dirty="0">
                <a:solidFill>
                  <a:srgbClr val="00B050"/>
                </a:solidFill>
                <a:latin typeface="Calibri"/>
              </a:rPr>
              <a:t>Control</a:t>
            </a:r>
            <a:br>
              <a:rPr lang="en-US" sz="765" dirty="0">
                <a:solidFill>
                  <a:prstClr val="black"/>
                </a:solidFill>
                <a:latin typeface="Calibri"/>
              </a:rPr>
            </a:br>
            <a:r>
              <a:rPr lang="en-US" sz="765" dirty="0">
                <a:solidFill>
                  <a:prstClr val="black"/>
                </a:solidFill>
                <a:latin typeface="Calibri"/>
              </a:rPr>
              <a:t>(No caffeine)</a:t>
            </a:r>
          </a:p>
        </p:txBody>
      </p:sp>
      <p:sp>
        <p:nvSpPr>
          <p:cNvPr id="5" name="Oval 4"/>
          <p:cNvSpPr/>
          <p:nvPr/>
        </p:nvSpPr>
        <p:spPr>
          <a:xfrm>
            <a:off x="3368813" y="5694103"/>
            <a:ext cx="130862" cy="1133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9" name="TextBox 28"/>
          <p:cNvSpPr txBox="1"/>
          <p:nvPr/>
        </p:nvSpPr>
        <p:spPr>
          <a:xfrm>
            <a:off x="2918778" y="5568612"/>
            <a:ext cx="457176" cy="406265"/>
          </a:xfrm>
          <a:prstGeom prst="rect">
            <a:avLst/>
          </a:prstGeom>
          <a:noFill/>
        </p:spPr>
        <p:txBody>
          <a:bodyPr wrap="none" rtlCol="0">
            <a:spAutoFit/>
          </a:bodyPr>
          <a:lstStyle/>
          <a:p>
            <a:pPr defTabSz="582930">
              <a:defRPr/>
            </a:pPr>
            <a:r>
              <a:rPr lang="en-US" sz="2040" dirty="0">
                <a:solidFill>
                  <a:srgbClr val="00B050"/>
                </a:solidFill>
                <a:latin typeface="Calibri"/>
              </a:rPr>
              <a:t>C2</a:t>
            </a:r>
          </a:p>
        </p:txBody>
      </p:sp>
      <p:sp>
        <p:nvSpPr>
          <p:cNvPr id="34" name="Oval 33"/>
          <p:cNvSpPr/>
          <p:nvPr/>
        </p:nvSpPr>
        <p:spPr>
          <a:xfrm>
            <a:off x="4359255" y="5382398"/>
            <a:ext cx="130862" cy="11334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35" name="TextBox 34"/>
          <p:cNvSpPr txBox="1"/>
          <p:nvPr/>
        </p:nvSpPr>
        <p:spPr>
          <a:xfrm>
            <a:off x="4543432" y="5241697"/>
            <a:ext cx="445956" cy="406265"/>
          </a:xfrm>
          <a:prstGeom prst="rect">
            <a:avLst/>
          </a:prstGeom>
          <a:noFill/>
        </p:spPr>
        <p:txBody>
          <a:bodyPr wrap="none" rtlCol="0">
            <a:spAutoFit/>
          </a:bodyPr>
          <a:lstStyle/>
          <a:p>
            <a:pPr defTabSz="582930">
              <a:defRPr/>
            </a:pPr>
            <a:r>
              <a:rPr lang="en-US" sz="2040" dirty="0">
                <a:solidFill>
                  <a:srgbClr val="E46C0A"/>
                </a:solidFill>
                <a:latin typeface="Calibri"/>
              </a:rPr>
              <a:t>T2</a:t>
            </a:r>
          </a:p>
        </p:txBody>
      </p:sp>
      <p:sp>
        <p:nvSpPr>
          <p:cNvPr id="36" name="Rectangle 35">
            <a:extLst>
              <a:ext uri="{FF2B5EF4-FFF2-40B4-BE49-F238E27FC236}">
                <a16:creationId xmlns:a16="http://schemas.microsoft.com/office/drawing/2014/main" id="{4B160695-F797-4FED-9D74-7196D95A832E}"/>
              </a:ext>
            </a:extLst>
          </p:cNvPr>
          <p:cNvSpPr/>
          <p:nvPr/>
        </p:nvSpPr>
        <p:spPr>
          <a:xfrm>
            <a:off x="1050090" y="1169112"/>
            <a:ext cx="6183923" cy="2308324"/>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Experiment </a:t>
            </a:r>
            <a:br>
              <a:rPr lang="en-US" sz="3600" dirty="0">
                <a:solidFill>
                  <a:schemeClr val="accent6">
                    <a:lumMod val="75000"/>
                  </a:schemeClr>
                </a:solidFill>
                <a:latin typeface="Stencil" panose="040409050D0802020404" pitchFamily="82" charset="0"/>
              </a:rPr>
            </a:br>
            <a:r>
              <a:rPr lang="en-US" sz="3600" dirty="0">
                <a:solidFill>
                  <a:srgbClr val="E46C0A"/>
                </a:solidFill>
                <a:latin typeface="Stencil" panose="040409050D0802020404" pitchFamily="82" charset="0"/>
              </a:rPr>
              <a:t>with</a:t>
            </a:r>
            <a:r>
              <a:rPr lang="en-US" sz="3600" dirty="0">
                <a:solidFill>
                  <a:schemeClr val="accent6">
                    <a:lumMod val="75000"/>
                  </a:schemeClr>
                </a:solidFill>
                <a:latin typeface="Stencil" panose="040409050D0802020404" pitchFamily="82" charset="0"/>
              </a:rPr>
              <a:t> groups </a:t>
            </a:r>
          </a:p>
          <a:p>
            <a:pPr lvl="0" algn="ctr"/>
            <a:r>
              <a:rPr lang="en-US" sz="3600" dirty="0">
                <a:solidFill>
                  <a:schemeClr val="tx1">
                    <a:lumMod val="50000"/>
                    <a:lumOff val="50000"/>
                  </a:schemeClr>
                </a:solidFill>
                <a:latin typeface="Stencil" panose="040409050D0802020404" pitchFamily="82" charset="0"/>
              </a:rPr>
              <a:t>(treated:</a:t>
            </a:r>
          </a:p>
          <a:p>
            <a:pPr lvl="0" algn="ctr"/>
            <a:r>
              <a:rPr lang="en-US" sz="3600" dirty="0">
                <a:solidFill>
                  <a:schemeClr val="tx1">
                    <a:lumMod val="50000"/>
                    <a:lumOff val="50000"/>
                  </a:schemeClr>
                </a:solidFill>
                <a:latin typeface="Stencil" panose="040409050D0802020404" pitchFamily="82" charset="0"/>
              </a:rPr>
              <a:t> yes or no)</a:t>
            </a:r>
          </a:p>
        </p:txBody>
      </p:sp>
    </p:spTree>
    <p:extLst>
      <p:ext uri="{BB962C8B-B14F-4D97-AF65-F5344CB8AC3E}">
        <p14:creationId xmlns:p14="http://schemas.microsoft.com/office/powerpoint/2010/main" val="328200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066800" y="1932210"/>
            <a:ext cx="5100638" cy="1077218"/>
          </a:xfrm>
          <a:prstGeom prst="rect">
            <a:avLst/>
          </a:prstGeom>
          <a:noFill/>
          <a:ln w="9525">
            <a:noFill/>
            <a:miter lim="800000"/>
            <a:headEnd/>
            <a:tailEnd/>
          </a:ln>
        </p:spPr>
        <p:txBody>
          <a:bodyPr wrap="square">
            <a:spAutoFit/>
          </a:bodyPr>
          <a:lstStyle/>
          <a:p>
            <a:pPr algn="ctr" defTabSz="582930">
              <a:defRPr/>
            </a:pPr>
            <a:r>
              <a:rPr lang="en-US" sz="3200" cap="all" dirty="0">
                <a:solidFill>
                  <a:schemeClr val="tx1">
                    <a:lumMod val="50000"/>
                    <a:lumOff val="50000"/>
                  </a:schemeClr>
                </a:solidFill>
                <a:latin typeface="Stencil" panose="040409050D0802020404" pitchFamily="82" charset="0"/>
              </a:rPr>
              <a:t>Effects Sizes for </a:t>
            </a:r>
            <a:r>
              <a:rPr lang="en-US" sz="3200" cap="all" dirty="0">
                <a:solidFill>
                  <a:srgbClr val="E46C0A"/>
                </a:solidFill>
                <a:latin typeface="Stencil" panose="040409050D0802020404" pitchFamily="82" charset="0"/>
              </a:rPr>
              <a:t>Levels </a:t>
            </a:r>
            <a:r>
              <a:rPr lang="en-US" sz="3200" cap="all" dirty="0">
                <a:solidFill>
                  <a:schemeClr val="tx1">
                    <a:lumMod val="50000"/>
                    <a:lumOff val="50000"/>
                  </a:schemeClr>
                </a:solidFill>
                <a:latin typeface="Stencil" panose="040409050D0802020404" pitchFamily="82" charset="0"/>
              </a:rPr>
              <a:t>of A Treatment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66" y="3766185"/>
            <a:ext cx="2668574"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54481" y="6507095"/>
            <a:ext cx="5270225" cy="369332"/>
          </a:xfrm>
          <a:prstGeom prst="rect">
            <a:avLst/>
          </a:prstGeom>
          <a:solidFill>
            <a:schemeClr val="bg1"/>
          </a:solidFill>
        </p:spPr>
        <p:txBody>
          <a:bodyPr wrap="none" rtlCol="0">
            <a:spAutoFit/>
          </a:bodyPr>
          <a:lstStyle/>
          <a:p>
            <a:pPr defTabSz="582930">
              <a:defRPr/>
            </a:pPr>
            <a:r>
              <a:rPr lang="en-US" dirty="0">
                <a:solidFill>
                  <a:prstClr val="black"/>
                </a:solidFill>
                <a:latin typeface="Calibri"/>
              </a:rPr>
              <a:t>For a one-unit change in X, we expect a </a:t>
            </a:r>
            <a:r>
              <a:rPr lang="el-GR" i="1" dirty="0">
                <a:solidFill>
                  <a:prstClr val="black"/>
                </a:solidFill>
                <a:latin typeface="Calibri"/>
              </a:rPr>
              <a:t>β</a:t>
            </a:r>
            <a:r>
              <a:rPr lang="en-US" i="1" baseline="-25000" dirty="0">
                <a:solidFill>
                  <a:prstClr val="black"/>
                </a:solidFill>
                <a:latin typeface="Calibri"/>
              </a:rPr>
              <a:t>1</a:t>
            </a:r>
            <a:r>
              <a:rPr lang="en-US" dirty="0">
                <a:solidFill>
                  <a:prstClr val="black"/>
                </a:solidFill>
                <a:latin typeface="Calibri"/>
              </a:rPr>
              <a:t> change in Y.</a:t>
            </a:r>
          </a:p>
        </p:txBody>
      </p:sp>
      <p:cxnSp>
        <p:nvCxnSpPr>
          <p:cNvPr id="10" name="Straight Connector 9"/>
          <p:cNvCxnSpPr/>
          <p:nvPr/>
        </p:nvCxnSpPr>
        <p:spPr>
          <a:xfrm>
            <a:off x="2477453" y="5070952"/>
            <a:ext cx="721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98500" y="4883467"/>
            <a:ext cx="0" cy="187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365349" y="4883129"/>
            <a:ext cx="156108" cy="18782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1F497D"/>
              </a:solidFill>
              <a:latin typeface="Calibri"/>
            </a:endParaRPr>
          </a:p>
        </p:txBody>
      </p:sp>
      <p:sp>
        <p:nvSpPr>
          <p:cNvPr id="13" name="TextBox 12"/>
          <p:cNvSpPr txBox="1"/>
          <p:nvPr/>
        </p:nvSpPr>
        <p:spPr>
          <a:xfrm>
            <a:off x="3534705" y="4888917"/>
            <a:ext cx="418704" cy="210058"/>
          </a:xfrm>
          <a:prstGeom prst="rect">
            <a:avLst/>
          </a:prstGeom>
          <a:noFill/>
          <a:ln>
            <a:noFill/>
          </a:ln>
        </p:spPr>
        <p:txBody>
          <a:bodyPr wrap="none" rtlCol="0">
            <a:spAutoFit/>
          </a:bodyPr>
          <a:lstStyle/>
          <a:p>
            <a:pPr defTabSz="582930">
              <a:defRPr/>
            </a:pPr>
            <a:r>
              <a:rPr lang="en-US" sz="765" b="1" dirty="0">
                <a:solidFill>
                  <a:srgbClr val="1F497D"/>
                </a:solidFill>
                <a:latin typeface="Calibri"/>
              </a:rPr>
              <a:t>Effect</a:t>
            </a:r>
          </a:p>
        </p:txBody>
      </p:sp>
      <p:cxnSp>
        <p:nvCxnSpPr>
          <p:cNvPr id="3" name="Straight Connector 2"/>
          <p:cNvCxnSpPr/>
          <p:nvPr/>
        </p:nvCxnSpPr>
        <p:spPr>
          <a:xfrm>
            <a:off x="4926465" y="7010400"/>
            <a:ext cx="144567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rot="5400000">
            <a:off x="2762421" y="4934733"/>
            <a:ext cx="151109" cy="6315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prstClr val="black"/>
              </a:solidFill>
              <a:latin typeface="Calibri"/>
            </a:endParaRPr>
          </a:p>
        </p:txBody>
      </p:sp>
      <p:sp>
        <p:nvSpPr>
          <p:cNvPr id="4" name="TextBox 3"/>
          <p:cNvSpPr txBox="1"/>
          <p:nvPr/>
        </p:nvSpPr>
        <p:spPr>
          <a:xfrm>
            <a:off x="2491809" y="5367346"/>
            <a:ext cx="797013" cy="229743"/>
          </a:xfrm>
          <a:prstGeom prst="rect">
            <a:avLst/>
          </a:prstGeom>
          <a:solidFill>
            <a:schemeClr val="bg1"/>
          </a:solidFill>
        </p:spPr>
        <p:txBody>
          <a:bodyPr wrap="none" rtlCol="0">
            <a:spAutoFit/>
          </a:bodyPr>
          <a:lstStyle/>
          <a:p>
            <a:pPr defTabSz="582930">
              <a:defRPr/>
            </a:pPr>
            <a:r>
              <a:rPr lang="en-US" sz="893" dirty="0">
                <a:solidFill>
                  <a:srgbClr val="FF0000"/>
                </a:solidFill>
                <a:latin typeface="Calibri"/>
              </a:rPr>
              <a:t>One unit of X</a:t>
            </a:r>
          </a:p>
        </p:txBody>
      </p:sp>
      <mc:AlternateContent xmlns:mc="http://schemas.openxmlformats.org/markup-compatibility/2006">
        <mc:Choice xmlns:a14="http://schemas.microsoft.com/office/drawing/2010/main" Requires="a14">
          <p:sp>
            <p:nvSpPr>
              <p:cNvPr id="5" name="TextBox 4"/>
              <p:cNvSpPr txBox="1"/>
              <p:nvPr/>
            </p:nvSpPr>
            <p:spPr>
              <a:xfrm>
                <a:off x="4969688" y="3911918"/>
                <a:ext cx="1687963"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𝑦</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ea typeface="Cambria Math"/>
                            </a:rPr>
                            <m:t>1</m:t>
                          </m:r>
                        </m:sub>
                      </m:sSub>
                      <m:r>
                        <a:rPr lang="en-US" sz="2000" i="1">
                          <a:solidFill>
                            <a:prstClr val="black"/>
                          </a:solidFill>
                          <a:latin typeface="Cambria Math"/>
                        </a:rPr>
                        <m:t>𝑥</m:t>
                      </m:r>
                    </m:oMath>
                  </m:oMathPara>
                </a14:m>
                <a:endParaRPr lang="en-US" sz="2000" dirty="0">
                  <a:solidFill>
                    <a:prstClr val="black"/>
                  </a:solidFill>
                  <a:latin typeface="Calibri"/>
                </a:endParaRPr>
              </a:p>
            </p:txBody>
          </p:sp>
        </mc:Choice>
        <mc:Fallback>
          <p:sp>
            <p:nvSpPr>
              <p:cNvPr id="5" name="TextBox 4"/>
              <p:cNvSpPr txBox="1">
                <a:spLocks noRot="1" noChangeAspect="1" noMove="1" noResize="1" noEditPoints="1" noAdjustHandles="1" noChangeArrowheads="1" noChangeShapeType="1" noTextEdit="1"/>
              </p:cNvSpPr>
              <p:nvPr/>
            </p:nvSpPr>
            <p:spPr>
              <a:xfrm>
                <a:off x="4969688" y="3911918"/>
                <a:ext cx="1687963" cy="400110"/>
              </a:xfrm>
              <a:prstGeom prst="rect">
                <a:avLst/>
              </a:prstGeom>
              <a:blipFill>
                <a:blip r:embed="rId3"/>
                <a:stretch>
                  <a:fillRect b="-15385"/>
                </a:stretch>
              </a:blipFill>
            </p:spPr>
            <p:txBody>
              <a:bodyPr/>
              <a:lstStyle/>
              <a:p>
                <a:r>
                  <a:rPr lang="en-US">
                    <a:noFill/>
                  </a:rPr>
                  <a:t> </a:t>
                </a:r>
              </a:p>
            </p:txBody>
          </p:sp>
        </mc:Fallback>
      </mc:AlternateContent>
      <p:sp>
        <p:nvSpPr>
          <p:cNvPr id="14" name="Oval 13"/>
          <p:cNvSpPr/>
          <p:nvPr/>
        </p:nvSpPr>
        <p:spPr>
          <a:xfrm>
            <a:off x="5600724" y="4898344"/>
            <a:ext cx="97155" cy="97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600">
              <a:solidFill>
                <a:prstClr val="white"/>
              </a:solidFill>
              <a:latin typeface="Calibri"/>
            </a:endParaRPr>
          </a:p>
        </p:txBody>
      </p:sp>
      <p:cxnSp>
        <p:nvCxnSpPr>
          <p:cNvPr id="15" name="Straight Connector 14"/>
          <p:cNvCxnSpPr/>
          <p:nvPr/>
        </p:nvCxnSpPr>
        <p:spPr>
          <a:xfrm>
            <a:off x="5088454" y="4566220"/>
            <a:ext cx="0" cy="138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1074" y="5945842"/>
            <a:ext cx="934871" cy="369332"/>
          </a:xfrm>
          <a:prstGeom prst="rect">
            <a:avLst/>
          </a:prstGeom>
          <a:noFill/>
        </p:spPr>
        <p:txBody>
          <a:bodyPr wrap="none" rtlCol="0">
            <a:spAutoFit/>
          </a:bodyPr>
          <a:lstStyle/>
          <a:p>
            <a:pPr defTabSz="582930">
              <a:defRPr/>
            </a:pPr>
            <a:r>
              <a:rPr lang="en-US" dirty="0">
                <a:solidFill>
                  <a:prstClr val="black"/>
                </a:solidFill>
                <a:latin typeface="Calibri"/>
              </a:rPr>
              <a:t>Slope=0</a:t>
            </a:r>
          </a:p>
        </p:txBody>
      </p:sp>
      <p:cxnSp>
        <p:nvCxnSpPr>
          <p:cNvPr id="17" name="Straight Connector 16"/>
          <p:cNvCxnSpPr/>
          <p:nvPr/>
        </p:nvCxnSpPr>
        <p:spPr>
          <a:xfrm>
            <a:off x="5333547" y="4946922"/>
            <a:ext cx="63150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4786" y="4510601"/>
            <a:ext cx="808235" cy="338554"/>
          </a:xfrm>
          <a:prstGeom prst="rect">
            <a:avLst/>
          </a:prstGeom>
          <a:noFill/>
        </p:spPr>
        <p:txBody>
          <a:bodyPr wrap="none" rtlCol="0">
            <a:spAutoFit/>
          </a:bodyPr>
          <a:lstStyle/>
          <a:p>
            <a:pPr defTabSz="582930">
              <a:defRPr/>
            </a:pPr>
            <a:r>
              <a:rPr lang="el-GR" sz="1600" i="1" dirty="0">
                <a:solidFill>
                  <a:srgbClr val="1F497D"/>
                </a:solidFill>
                <a:latin typeface="Calibri"/>
              </a:rPr>
              <a:t>β</a:t>
            </a:r>
            <a:r>
              <a:rPr lang="en-US" sz="1600" i="1" baseline="-25000" dirty="0">
                <a:solidFill>
                  <a:srgbClr val="1F497D"/>
                </a:solidFill>
                <a:latin typeface="Calibri"/>
              </a:rPr>
              <a:t>1 </a:t>
            </a:r>
            <a:r>
              <a:rPr lang="en-US" sz="1600" dirty="0">
                <a:solidFill>
                  <a:srgbClr val="1F497D"/>
                </a:solidFill>
                <a:latin typeface="Calibri"/>
              </a:rPr>
              <a:t>=140</a:t>
            </a:r>
          </a:p>
        </p:txBody>
      </p:sp>
      <p:sp>
        <p:nvSpPr>
          <p:cNvPr id="19" name="TextBox 18"/>
          <p:cNvSpPr txBox="1"/>
          <p:nvPr/>
        </p:nvSpPr>
        <p:spPr>
          <a:xfrm>
            <a:off x="2737050" y="8039109"/>
            <a:ext cx="2432717" cy="1015663"/>
          </a:xfrm>
          <a:prstGeom prst="rect">
            <a:avLst/>
          </a:prstGeom>
          <a:noFill/>
        </p:spPr>
        <p:txBody>
          <a:bodyPr wrap="none" rtlCol="0">
            <a:spAutoFit/>
          </a:bodyPr>
          <a:lstStyle/>
          <a:p>
            <a:pPr algn="ctr" defTabSz="582930">
              <a:defRPr/>
            </a:pPr>
            <a:r>
              <a:rPr lang="en-US" sz="2000" dirty="0">
                <a:solidFill>
                  <a:srgbClr val="1F497D"/>
                </a:solidFill>
                <a:latin typeface="Calibri"/>
              </a:rPr>
              <a:t>How big is the effect?</a:t>
            </a:r>
          </a:p>
          <a:p>
            <a:pPr algn="ctr" defTabSz="582930">
              <a:defRPr/>
            </a:pPr>
            <a:endParaRPr lang="en-US" sz="2000" dirty="0">
              <a:solidFill>
                <a:srgbClr val="1F497D"/>
              </a:solidFill>
              <a:latin typeface="Calibri"/>
            </a:endParaRPr>
          </a:p>
          <a:p>
            <a:pPr algn="ctr" defTabSz="582930">
              <a:defRPr/>
            </a:pPr>
            <a:r>
              <a:rPr lang="en-US" sz="2000" dirty="0">
                <a:solidFill>
                  <a:srgbClr val="1F497D"/>
                </a:solidFill>
                <a:latin typeface="Calibri"/>
              </a:rPr>
              <a:t>Is it significant?</a:t>
            </a:r>
          </a:p>
        </p:txBody>
      </p:sp>
    </p:spTree>
    <p:extLst>
      <p:ext uri="{BB962C8B-B14F-4D97-AF65-F5344CB8AC3E}">
        <p14:creationId xmlns:p14="http://schemas.microsoft.com/office/powerpoint/2010/main" val="343138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854166" y="2625447"/>
                <a:ext cx="4235070"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𝐻𝑒𝑎𝑟𝑡𝑟𝑎𝑡𝑒</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𝑏</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smtClean="0">
                              <a:solidFill>
                                <a:srgbClr val="E46C0A"/>
                              </a:solidFill>
                              <a:latin typeface="Cambria Math" panose="02040503050406030204" pitchFamily="18" charset="0"/>
                            </a:rPr>
                          </m:ctrlPr>
                        </m:sSubPr>
                        <m:e>
                          <m:r>
                            <a:rPr lang="en-US" sz="2000" i="1">
                              <a:solidFill>
                                <a:srgbClr val="E46C0A"/>
                              </a:solidFill>
                              <a:latin typeface="Cambria Math"/>
                            </a:rPr>
                            <m:t>𝑏</m:t>
                          </m:r>
                        </m:e>
                        <m:sub>
                          <m:r>
                            <a:rPr lang="en-US" sz="2000" i="1">
                              <a:solidFill>
                                <a:srgbClr val="E46C0A"/>
                              </a:solidFill>
                              <a:latin typeface="Cambria Math"/>
                            </a:rPr>
                            <m:t>1</m:t>
                          </m:r>
                        </m:sub>
                      </m:sSub>
                      <m:r>
                        <a:rPr lang="en-US" sz="2000" i="1">
                          <a:solidFill>
                            <a:prstClr val="black"/>
                          </a:solidFill>
                          <a:latin typeface="Cambria Math"/>
                          <a:ea typeface="Cambria Math"/>
                        </a:rPr>
                        <m:t>∙</m:t>
                      </m:r>
                      <m:r>
                        <a:rPr lang="en-US" sz="2000" i="1">
                          <a:solidFill>
                            <a:prstClr val="black"/>
                          </a:solidFill>
                          <a:latin typeface="Cambria Math"/>
                          <a:ea typeface="Cambria Math"/>
                        </a:rPr>
                        <m:t>𝐶𝑎𝑓𝑓𝑒𝑖𝑛𝑒</m:t>
                      </m:r>
                      <m:r>
                        <a:rPr lang="en-US" sz="2000" i="1">
                          <a:solidFill>
                            <a:prstClr val="black"/>
                          </a:solidFill>
                          <a:latin typeface="Cambria Math"/>
                        </a:rPr>
                        <m:t>+</m:t>
                      </m:r>
                      <m:r>
                        <a:rPr lang="en-US" sz="2000" i="1">
                          <a:solidFill>
                            <a:prstClr val="black"/>
                          </a:solidFill>
                          <a:latin typeface="Cambria Math"/>
                          <a:ea typeface="Cambria Math"/>
                        </a:rPr>
                        <m:t>𝜀</m:t>
                      </m:r>
                    </m:oMath>
                  </m:oMathPara>
                </a14:m>
                <a:endParaRPr lang="en-US" sz="2000" i="1" dirty="0">
                  <a:solidFill>
                    <a:prstClr val="black"/>
                  </a:solidFill>
                  <a:latin typeface="Calibri"/>
                </a:endParaRPr>
              </a:p>
            </p:txBody>
          </p:sp>
        </mc:Choice>
        <mc:Fallback>
          <p:sp>
            <p:nvSpPr>
              <p:cNvPr id="3" name="TextBox 2"/>
              <p:cNvSpPr txBox="1">
                <a:spLocks noRot="1" noChangeAspect="1" noMove="1" noResize="1" noEditPoints="1" noAdjustHandles="1" noChangeArrowheads="1" noChangeShapeType="1" noTextEdit="1"/>
              </p:cNvSpPr>
              <p:nvPr/>
            </p:nvSpPr>
            <p:spPr>
              <a:xfrm>
                <a:off x="854166" y="2625447"/>
                <a:ext cx="4235070" cy="400110"/>
              </a:xfrm>
              <a:prstGeom prst="rect">
                <a:avLst/>
              </a:prstGeom>
              <a:blipFill>
                <a:blip r:embed="rId3"/>
                <a:stretch>
                  <a:fillRect b="-15385"/>
                </a:stretch>
              </a:blipFill>
            </p:spPr>
            <p:txBody>
              <a:bodyPr/>
              <a:lstStyle/>
              <a:p>
                <a:r>
                  <a:rPr lang="en-US">
                    <a:noFill/>
                  </a:rPr>
                  <a:t> </a:t>
                </a:r>
              </a:p>
            </p:txBody>
          </p:sp>
        </mc:Fallback>
      </mc:AlternateContent>
      <p:grpSp>
        <p:nvGrpSpPr>
          <p:cNvPr id="2" name="Group 1"/>
          <p:cNvGrpSpPr/>
          <p:nvPr/>
        </p:nvGrpSpPr>
        <p:grpSpPr>
          <a:xfrm>
            <a:off x="1040053" y="4361480"/>
            <a:ext cx="2627094" cy="2623185"/>
            <a:chOff x="2362200" y="685800"/>
            <a:chExt cx="4120932" cy="41148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685800"/>
              <a:ext cx="412093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733800" y="2700291"/>
              <a:ext cx="1131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864855" y="2406197"/>
              <a:ext cx="0" cy="294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126578" y="2405664"/>
              <a:ext cx="244876" cy="2946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FF0000"/>
                </a:solidFill>
                <a:latin typeface="Calibri"/>
              </a:endParaRPr>
            </a:p>
          </p:txBody>
        </p:sp>
        <p:sp>
          <p:nvSpPr>
            <p:cNvPr id="7" name="TextBox 6"/>
            <p:cNvSpPr txBox="1"/>
            <p:nvPr/>
          </p:nvSpPr>
          <p:spPr>
            <a:xfrm>
              <a:off x="5392236" y="2414744"/>
              <a:ext cx="627564" cy="514168"/>
            </a:xfrm>
            <a:prstGeom prst="rect">
              <a:avLst/>
            </a:prstGeom>
            <a:solidFill>
              <a:schemeClr val="bg1"/>
            </a:solidFill>
          </p:spPr>
          <p:txBody>
            <a:bodyPr wrap="square" rtlCol="0">
              <a:spAutoFit/>
            </a:bodyPr>
            <a:lstStyle/>
            <a:p>
              <a:pPr defTabSz="582930">
                <a:defRPr/>
              </a:pPr>
              <a:r>
                <a:rPr lang="en-US" sz="765" b="1" dirty="0">
                  <a:solidFill>
                    <a:prstClr val="black"/>
                  </a:solidFill>
                  <a:latin typeface="Calibri"/>
                </a:rPr>
                <a:t>Effect</a:t>
              </a:r>
            </a:p>
          </p:txBody>
        </p:sp>
      </p:grpSp>
      <p:cxnSp>
        <p:nvCxnSpPr>
          <p:cNvPr id="10" name="Straight Connector 9"/>
          <p:cNvCxnSpPr/>
          <p:nvPr/>
        </p:nvCxnSpPr>
        <p:spPr>
          <a:xfrm>
            <a:off x="5219668" y="5118406"/>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8025" y="5956611"/>
            <a:ext cx="564578"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prstClr val="black"/>
                </a:solidFill>
                <a:latin typeface="Calibri"/>
              </a:rPr>
              <a:t>b</a:t>
            </a:r>
            <a:r>
              <a:rPr lang="en-US" sz="1275" baseline="-25000" dirty="0">
                <a:solidFill>
                  <a:prstClr val="black"/>
                </a:solidFill>
                <a:latin typeface="Calibri"/>
              </a:rPr>
              <a:t>1</a:t>
            </a:r>
            <a:r>
              <a:rPr lang="en-US" sz="1275" dirty="0">
                <a:solidFill>
                  <a:prstClr val="black"/>
                </a:solidFill>
                <a:latin typeface="Calibri"/>
              </a:rPr>
              <a:t> = 0</a:t>
            </a:r>
          </a:p>
        </p:txBody>
      </p:sp>
      <p:cxnSp>
        <p:nvCxnSpPr>
          <p:cNvPr id="12" name="Straight Connector 11"/>
          <p:cNvCxnSpPr/>
          <p:nvPr/>
        </p:nvCxnSpPr>
        <p:spPr>
          <a:xfrm>
            <a:off x="5545070" y="5453733"/>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5912583" y="5133149"/>
            <a:ext cx="316112"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srgbClr val="E46C0A"/>
                </a:solidFill>
                <a:latin typeface="Calibri"/>
              </a:rPr>
              <a:t>b</a:t>
            </a:r>
            <a:r>
              <a:rPr lang="en-US" sz="1020" baseline="-25000" dirty="0">
                <a:solidFill>
                  <a:srgbClr val="E46C0A"/>
                </a:solidFill>
                <a:latin typeface="Calibri"/>
              </a:rPr>
              <a:t>1</a:t>
            </a:r>
          </a:p>
        </p:txBody>
      </p:sp>
      <p:sp>
        <p:nvSpPr>
          <p:cNvPr id="14" name="Oval 13"/>
          <p:cNvSpPr/>
          <p:nvPr/>
        </p:nvSpPr>
        <p:spPr>
          <a:xfrm>
            <a:off x="5987884" y="5402624"/>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1148">
              <a:solidFill>
                <a:srgbClr val="E46C0A"/>
              </a:solidFill>
              <a:latin typeface="Calibri"/>
            </a:endParaRPr>
          </a:p>
        </p:txBody>
      </p:sp>
      <p:sp>
        <p:nvSpPr>
          <p:cNvPr id="15" name="TextBox 11"/>
          <p:cNvSpPr txBox="1"/>
          <p:nvPr/>
        </p:nvSpPr>
        <p:spPr>
          <a:xfrm>
            <a:off x="4805958" y="3568931"/>
            <a:ext cx="2363853"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Positive &amp; Significant</a:t>
            </a:r>
          </a:p>
          <a:p>
            <a:pPr algn="ctr" defTabSz="582930">
              <a:defRPr/>
            </a:pPr>
            <a:r>
              <a:rPr lang="en-US" sz="2000" dirty="0">
                <a:solidFill>
                  <a:srgbClr val="E46C0A"/>
                </a:solidFill>
                <a:latin typeface="Calibri"/>
              </a:rPr>
              <a:t> Impact </a:t>
            </a:r>
          </a:p>
          <a:p>
            <a:pPr algn="ctr" defTabSz="582930">
              <a:defRPr/>
            </a:pPr>
            <a:r>
              <a:rPr lang="en-US" sz="2000" dirty="0">
                <a:solidFill>
                  <a:srgbClr val="E46C0A"/>
                </a:solidFill>
                <a:latin typeface="Calibri"/>
              </a:rPr>
              <a:t>on Outcome</a:t>
            </a:r>
            <a:endParaRPr lang="en-US" sz="1400" baseline="-25000" dirty="0">
              <a:solidFill>
                <a:srgbClr val="E46C0A"/>
              </a:solidFill>
              <a:latin typeface="Calibri"/>
            </a:endParaRPr>
          </a:p>
        </p:txBody>
      </p:sp>
      <p:sp>
        <p:nvSpPr>
          <p:cNvPr id="18" name="TextBox 3">
            <a:extLst>
              <a:ext uri="{FF2B5EF4-FFF2-40B4-BE49-F238E27FC236}">
                <a16:creationId xmlns:a16="http://schemas.microsoft.com/office/drawing/2014/main" id="{73D51465-DEDE-4D9F-86F1-F6C9A5B71128}"/>
              </a:ext>
            </a:extLst>
          </p:cNvPr>
          <p:cNvSpPr txBox="1">
            <a:spLocks noChangeArrowheads="1"/>
          </p:cNvSpPr>
          <p:nvPr/>
        </p:nvSpPr>
        <p:spPr bwMode="auto">
          <a:xfrm>
            <a:off x="1219200" y="1492184"/>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51173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54" y="4240063"/>
            <a:ext cx="2627094" cy="262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1219200" y="3352800"/>
                <a:ext cx="5545814"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𝑏</m:t>
                          </m:r>
                        </m:e>
                        <m:sub>
                          <m:r>
                            <a:rPr lang="en-US" sz="2400" i="1">
                              <a:solidFill>
                                <a:prstClr val="black"/>
                              </a:solidFill>
                              <a:latin typeface="Cambria Math"/>
                            </a:rPr>
                            <m:t>0</m:t>
                          </m:r>
                        </m:sub>
                      </m:sSub>
                      <m:r>
                        <a:rPr lang="en-US" sz="2400" i="1">
                          <a:solidFill>
                            <a:prstClr val="black"/>
                          </a:solidFill>
                          <a:latin typeface="Cambria Math"/>
                        </a:rPr>
                        <m:t>+</m:t>
                      </m:r>
                      <m:sSub>
                        <m:sSubPr>
                          <m:ctrlPr>
                            <a:rPr lang="en-US" sz="2400" i="1" smtClean="0">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panose="02040503050406030204" pitchFamily="18" charset="0"/>
                          <a:ea typeface="Cambria Math"/>
                        </a:rPr>
                        <m:t>𝑃𝑜𝑡𝑎𝑡𝑜</m:t>
                      </m:r>
                      <m:r>
                        <a:rPr lang="en-US" sz="2400" i="1">
                          <a:solidFill>
                            <a:prstClr val="black"/>
                          </a:solidFill>
                          <a:latin typeface="Cambria Math" panose="02040503050406030204" pitchFamily="18" charset="0"/>
                          <a:ea typeface="Cambria Math"/>
                        </a:rPr>
                        <m:t> </m:t>
                      </m:r>
                      <m:r>
                        <a:rPr lang="en-US" sz="2400" i="1">
                          <a:solidFill>
                            <a:prstClr val="black"/>
                          </a:solidFill>
                          <a:latin typeface="Cambria Math" panose="02040503050406030204" pitchFamily="18" charset="0"/>
                          <a:ea typeface="Cambria Math"/>
                        </a:rPr>
                        <m:t>𝐶h𝑖𝑝𝑠</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p:sp>
            <p:nvSpPr>
              <p:cNvPr id="3" name="TextBox 2"/>
              <p:cNvSpPr txBox="1">
                <a:spLocks noRot="1" noChangeAspect="1" noMove="1" noResize="1" noEditPoints="1" noAdjustHandles="1" noChangeArrowheads="1" noChangeShapeType="1" noTextEdit="1"/>
              </p:cNvSpPr>
              <p:nvPr/>
            </p:nvSpPr>
            <p:spPr>
              <a:xfrm>
                <a:off x="1219200" y="3352800"/>
                <a:ext cx="5545814" cy="461665"/>
              </a:xfrm>
              <a:prstGeom prst="rect">
                <a:avLst/>
              </a:prstGeom>
              <a:blipFill>
                <a:blip r:embed="rId4"/>
                <a:stretch>
                  <a:fillRect b="-17105"/>
                </a:stretch>
              </a:blipFill>
            </p:spPr>
            <p:txBody>
              <a:bodyPr/>
              <a:lstStyle/>
              <a:p>
                <a:r>
                  <a:rPr lang="en-US">
                    <a:noFill/>
                  </a:rPr>
                  <a:t> </a:t>
                </a:r>
              </a:p>
            </p:txBody>
          </p:sp>
        </mc:Fallback>
      </mc:AlternateContent>
      <p:cxnSp>
        <p:nvCxnSpPr>
          <p:cNvPr id="5" name="Straight Connector 4"/>
          <p:cNvCxnSpPr/>
          <p:nvPr/>
        </p:nvCxnSpPr>
        <p:spPr>
          <a:xfrm>
            <a:off x="5784753" y="482099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0461" y="5818775"/>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7" name="Straight Connector 6"/>
          <p:cNvCxnSpPr/>
          <p:nvPr/>
        </p:nvCxnSpPr>
        <p:spPr>
          <a:xfrm>
            <a:off x="5479639" y="5141576"/>
            <a:ext cx="949690" cy="0"/>
          </a:xfrm>
          <a:prstGeom prst="line">
            <a:avLst/>
          </a:prstGeom>
          <a:ln w="25400">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784753" y="4577694"/>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srgbClr val="E46C0A"/>
                </a:solidFill>
                <a:latin typeface="Calibri"/>
              </a:rPr>
              <a:t>b</a:t>
            </a:r>
            <a:r>
              <a:rPr lang="en-US" sz="1600" baseline="-25000" dirty="0">
                <a:solidFill>
                  <a:srgbClr val="E46C0A"/>
                </a:solidFill>
                <a:latin typeface="Calibri"/>
              </a:rPr>
              <a:t>1</a:t>
            </a:r>
          </a:p>
        </p:txBody>
      </p:sp>
      <p:sp>
        <p:nvSpPr>
          <p:cNvPr id="9" name="Oval 8"/>
          <p:cNvSpPr/>
          <p:nvPr/>
        </p:nvSpPr>
        <p:spPr>
          <a:xfrm>
            <a:off x="5922453" y="5090467"/>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16" name="TextBox 11"/>
          <p:cNvSpPr txBox="1"/>
          <p:nvPr/>
        </p:nvSpPr>
        <p:spPr>
          <a:xfrm>
            <a:off x="1918118" y="7623030"/>
            <a:ext cx="447901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Not statistically significant – i.e. we can’t tell whether the program has a positive or negative impact since the confidence interval is on both sides of zero. </a:t>
            </a:r>
            <a:endParaRPr lang="en-US" sz="1400" baseline="-25000" dirty="0">
              <a:solidFill>
                <a:srgbClr val="E46C0A"/>
              </a:solidFill>
              <a:latin typeface="Calibri"/>
            </a:endParaRPr>
          </a:p>
        </p:txBody>
      </p:sp>
      <p:sp>
        <p:nvSpPr>
          <p:cNvPr id="11" name="TextBox 3">
            <a:extLst>
              <a:ext uri="{FF2B5EF4-FFF2-40B4-BE49-F238E27FC236}">
                <a16:creationId xmlns:a16="http://schemas.microsoft.com/office/drawing/2014/main" id="{EAE98A95-3B9D-4190-B752-6B320261A5C9}"/>
              </a:ext>
            </a:extLst>
          </p:cNvPr>
          <p:cNvSpPr txBox="1">
            <a:spLocks noChangeArrowheads="1"/>
          </p:cNvSpPr>
          <p:nvPr/>
        </p:nvSpPr>
        <p:spPr bwMode="auto">
          <a:xfrm>
            <a:off x="1219200" y="1447800"/>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11291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10574</TotalTime>
  <Words>2111</Words>
  <Application>Microsoft Office PowerPoint</Application>
  <PresentationFormat>Custom</PresentationFormat>
  <Paragraphs>401</Paragraphs>
  <Slides>48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Arial Black</vt:lpstr>
      <vt:lpstr>Berlin Sans FB</vt:lpstr>
      <vt:lpstr>Calibri</vt:lpstr>
      <vt:lpstr>Cambria Math</vt:lpstr>
      <vt:lpstr>Courier New</vt:lpstr>
      <vt:lpstr>Segoe UI Symbol</vt:lpstr>
      <vt:lpstr>Stencil</vt:lpstr>
      <vt:lpstr>Office Theme</vt:lpstr>
      <vt:lpstr>Equation</vt:lpstr>
      <vt:lpstr>interpreting program impact </vt:lpstr>
      <vt:lpstr>Which model is the “right” one?</vt:lpstr>
      <vt:lpstr>Interpreting  program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p-value?</vt:lpstr>
      <vt:lpstr>PowerPoint Presentation</vt:lpstr>
      <vt:lpstr>PowerPoint Presentation</vt:lpstr>
      <vt:lpstr>PowerPoint Presentation</vt:lpstr>
      <vt:lpstr>PowerPoint Presentation</vt:lpstr>
      <vt:lpstr>PowerPoint Presentation</vt:lpstr>
      <vt:lpstr>PowerPoint Presentation</vt:lpstr>
      <vt:lpstr>Mechanics of Confidence intervals</vt:lpstr>
      <vt:lpstr>PowerPoint Presentation</vt:lpstr>
      <vt:lpstr>The formula</vt:lpstr>
      <vt:lpstr>PowerPoint Presentation</vt:lpstr>
      <vt:lpstr>PowerPoint Presentation</vt:lpstr>
      <vt:lpstr>PowerPoint Presentation</vt:lpstr>
      <vt:lpstr>PowerPoint Presentation</vt:lpstr>
      <vt:lpstr>How often are we wrong?</vt:lpstr>
      <vt:lpstr>How often are we wrong?</vt:lpstr>
      <vt:lpstr>How often are we wrong?</vt:lpstr>
      <vt:lpstr>How often are we wrong?</vt:lpstr>
      <vt:lpstr>Where we are going:</vt:lpstr>
      <vt:lpstr>Coefficient plots as an alternative to dense regression tables</vt:lpstr>
      <vt:lpstr>PowerPoint Presentation</vt:lpstr>
      <vt:lpstr>Aside: statistical power</vt:lpstr>
      <vt:lpstr>Statistical power</vt:lpstr>
      <vt:lpstr>Low power</vt:lpstr>
      <vt:lpstr>High power</vt:lpstr>
      <vt:lpstr>What is the “cost” of gaining more confidence?</vt:lpstr>
      <vt:lpstr>What is the “cost” of gaining more confidence?</vt:lpstr>
      <vt:lpstr>What is the “cost” of gaining more confidence?</vt:lpstr>
      <vt:lpstr>What is the “cost” of gaining more confidence?</vt:lpstr>
      <vt:lpstr>What is the “cost” of gaining more confidence?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107</cp:revision>
  <cp:lastPrinted>2014-01-22T23:35:30Z</cp:lastPrinted>
  <dcterms:created xsi:type="dcterms:W3CDTF">2013-12-05T22:08:08Z</dcterms:created>
  <dcterms:modified xsi:type="dcterms:W3CDTF">2019-08-26T06:03:22Z</dcterms:modified>
</cp:coreProperties>
</file>