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7772400" cy="100584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262" y="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972A0-D2DC-4C5E-947C-999AC4BCA55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E29E85-09B7-42F6-B98D-20AE5D042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4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F03C39A-337C-43B7-983D-83172343289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525463"/>
            <a:ext cx="2028825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CEDEAD-CCBF-4162-8267-E117557F7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4E7A7-2784-4B95-8065-71E1282243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9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A59D-E851-4DD2-B7F9-A94B7FB17B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A59D-E851-4DD2-B7F9-A94B7FB17B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7E57-7CD9-4372-A377-DBEB80BB39C1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B8FC-B9FA-4B6E-8714-D3FD0AF19000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1506-4FF6-4E09-B5CF-05FFAEF58ABC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40">
                <a:latin typeface="Times New Roman" pitchFamily="18" charset="0"/>
                <a:ea typeface="Segoe UI Symbo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C153-CDDB-4510-AA95-19EFB13C01B1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0584-9E05-4E6B-9106-E44612D7A190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51D4-407E-4324-8F35-F95C756848AB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171154"/>
            <a:ext cx="6995160" cy="1676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9BE9-1D48-48D6-BED2-3A7B13FD25C5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4B26-47BC-4FEA-99FA-550D65A6D45E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6D1E-21F7-496A-A3A5-41C8B5F6E55C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6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6C10-49AF-43F5-9D69-88B8B41177CA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1123" y="76200"/>
            <a:ext cx="685800" cy="535517"/>
          </a:xfrm>
        </p:spPr>
        <p:txBody>
          <a:bodyPr/>
          <a:lstStyle>
            <a:lvl1pPr algn="ctr">
              <a:defRPr>
                <a:latin typeface="Arial Black" panose="020B0A04020102020204" pitchFamily="34" charset="0"/>
              </a:defRPr>
            </a:lvl1pPr>
          </a:lstStyle>
          <a:p>
            <a:fld id="{8A2A4A19-B384-42F8-8C0D-94C30AAB39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905-64F2-4307-BDDC-530C4983A874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A4E3-3489-456D-818A-362A1FA8CE60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853497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9D91-33EC-4572-8B72-224FDFF2B4D7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entagon 6"/>
          <p:cNvSpPr/>
          <p:nvPr userDrawn="1"/>
        </p:nvSpPr>
        <p:spPr>
          <a:xfrm rot="5400000">
            <a:off x="6553200" y="228600"/>
            <a:ext cx="838200" cy="381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4569" y="104449"/>
            <a:ext cx="6096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8A2A4A19-B384-42F8-8C0D-94C30AAB39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523674" y="141374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Sins</a:t>
            </a:r>
            <a:r>
              <a:rPr lang="en-US" sz="2400" cap="small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Regression</a:t>
            </a:r>
            <a:endParaRPr lang="en-US" sz="2400" cap="small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9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tencil" panose="040409050D0802020404" pitchFamily="8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  <a:t>seven sins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  <a:t>of regression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6497320"/>
            <a:ext cx="5440680" cy="2570480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PROGRAM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  <a:t>EVALUATION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tencil" panose="040409050D0802020404" pitchFamily="82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JESSE LECY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5540" y="152400"/>
            <a:ext cx="4191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Random</a:t>
            </a:r>
            <a:br>
              <a:rPr lang="en-US" sz="3200" dirty="0"/>
            </a:br>
            <a:r>
              <a:rPr lang="en-US" sz="3200" dirty="0"/>
              <a:t>Measurement error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44" y="2725183"/>
            <a:ext cx="4477226" cy="44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4095" y="4219781"/>
            <a:ext cx="40748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574" y="4219781"/>
            <a:ext cx="47320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2263" y="4219781"/>
            <a:ext cx="53893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2506" y="6449459"/>
            <a:ext cx="40748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6986" y="6449459"/>
            <a:ext cx="47320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0675" y="6449459"/>
            <a:ext cx="53893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+/-100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17597" y="8071154"/>
            <a:ext cx="6995160" cy="9715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Incrementally add Measurement Error to X,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Hold Y constant</a:t>
            </a:r>
          </a:p>
        </p:txBody>
      </p:sp>
    </p:spTree>
    <p:extLst>
      <p:ext uri="{BB962C8B-B14F-4D97-AF65-F5344CB8AC3E}">
        <p14:creationId xmlns:p14="http://schemas.microsoft.com/office/powerpoint/2010/main" val="320201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323" y="7671802"/>
            <a:ext cx="6995160" cy="16764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Systematic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Mis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-Measurement 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(add same amount to each observation)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88" y="3086100"/>
            <a:ext cx="4477226" cy="44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8538" y="4580698"/>
            <a:ext cx="316112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4985" y="4580698"/>
            <a:ext cx="38183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5910" y="4580698"/>
            <a:ext cx="447558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5738" y="6810376"/>
            <a:ext cx="316112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2185" y="6810376"/>
            <a:ext cx="38183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3110" y="6810376"/>
            <a:ext cx="447558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+100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388620" y="853497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40" kern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defRPr>
            </a:lvl1pPr>
          </a:lstStyle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</a:rPr>
              <a:t>Non-random</a:t>
            </a:r>
          </a:p>
          <a:p>
            <a:r>
              <a:rPr lang="en-US" sz="3200" dirty="0">
                <a:latin typeface="Stencil" panose="040409050D0802020404" pitchFamily="82" charset="0"/>
              </a:rPr>
              <a:t>Measurement error example</a:t>
            </a:r>
          </a:p>
        </p:txBody>
      </p:sp>
    </p:spTree>
    <p:extLst>
      <p:ext uri="{BB962C8B-B14F-4D97-AF65-F5344CB8AC3E}">
        <p14:creationId xmlns:p14="http://schemas.microsoft.com/office/powerpoint/2010/main" val="194996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 Misspecification Bias</a:t>
            </a:r>
          </a:p>
        </p:txBody>
      </p:sp>
      <p:pic>
        <p:nvPicPr>
          <p:cNvPr id="11266" name="Picture 2" descr="File:Anscombe's quartet 3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940" y="3669030"/>
            <a:ext cx="4987290" cy="362825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(5)  Group Differences</a:t>
            </a:r>
            <a:br>
              <a:rPr lang="en-US" dirty="0"/>
            </a:br>
            <a:r>
              <a:rPr lang="en-US" dirty="0"/>
              <a:t>(Heterogeneity Bias)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352800"/>
            <a:ext cx="5570220" cy="384706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If you have natural group structures in your data and there are </a:t>
            </a:r>
            <a:r>
              <a:rPr lang="en-US" sz="1800" b="1" dirty="0"/>
              <a:t>innate differences in the groups that are correlated with your study variable </a:t>
            </a:r>
            <a:r>
              <a:rPr lang="en-US" sz="1800" dirty="0"/>
              <a:t>then you will likely end up with heterogeneity bias in your estimates if you do not include the groups in your model.</a:t>
            </a:r>
          </a:p>
          <a:p>
            <a:endParaRPr lang="en-US" sz="1800" dirty="0"/>
          </a:p>
          <a:p>
            <a:r>
              <a:rPr lang="en-US" sz="1800" dirty="0"/>
              <a:t>A group can be many individuals in one or more time-periods.  A “group” can also be one individual measured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7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48D85-EDD6-42B7-BB5E-FB9B0768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7346" name="Picture 2" descr="https://ds4ps.org/PROG-EVAL-III/panel-model-selection_files/figure-html/unnamed-chunk-5-1.png">
            <a:extLst>
              <a:ext uri="{FF2B5EF4-FFF2-40B4-BE49-F238E27FC236}">
                <a16:creationId xmlns:a16="http://schemas.microsoft.com/office/drawing/2014/main" id="{D2D8198E-BD95-463E-AB47-1EF05FA2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7772400" cy="27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https://ds4ps.org/PROG-EVAL-III/panel-model-selection_files/figure-html/unnamed-chunk-17-2.png">
            <a:extLst>
              <a:ext uri="{FF2B5EF4-FFF2-40B4-BE49-F238E27FC236}">
                <a16:creationId xmlns:a16="http://schemas.microsoft.com/office/drawing/2014/main" id="{1D129378-5742-4CE3-8C5B-416F317E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" y="5715000"/>
            <a:ext cx="7772400" cy="27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2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Cross-Section Variation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091" y="3474720"/>
            <a:ext cx="5092541" cy="40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1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0" y="5158740"/>
            <a:ext cx="4307205" cy="112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655570" y="4446270"/>
          <a:ext cx="203350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4" imgW="1434960" imgH="228600" progId="Equation.3">
                  <p:embed/>
                </p:oleObj>
              </mc:Choice>
              <mc:Fallback>
                <p:oleObj name="Equation" r:id="rId4" imgW="1434960" imgH="228600" progId="Equation.3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570" y="4446270"/>
                        <a:ext cx="203350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Group Variation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170" y="3604260"/>
            <a:ext cx="5108734" cy="409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Heterogeneity Bias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533400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3455670" y="520446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2678430" y="416814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3173980" y="4518402"/>
            <a:ext cx="887231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b="1" dirty="0"/>
              <a:t>Blood</a:t>
            </a:r>
            <a:br>
              <a:rPr lang="en-US" sz="1530" b="1" dirty="0"/>
            </a:br>
            <a:r>
              <a:rPr lang="en-US" sz="1530" b="1" dirty="0"/>
              <a:t>Pressure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8186" y="6121158"/>
            <a:ext cx="1227452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Group</a:t>
            </a:r>
            <a:br>
              <a:rPr lang="en-US" sz="1530" b="1" dirty="0"/>
            </a:br>
            <a:r>
              <a:rPr lang="en-US" sz="1530" b="1" dirty="0"/>
              <a:t>Membership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3973" y="6513573"/>
            <a:ext cx="7788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Dosage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Used Car Sales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3539490"/>
            <a:ext cx="6622733" cy="411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2350" y="3733800"/>
            <a:ext cx="1899599" cy="152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4890"/>
            <a:ext cx="6995160" cy="1676400"/>
          </a:xfrm>
        </p:spPr>
        <p:txBody>
          <a:bodyPr/>
          <a:lstStyle/>
          <a:p>
            <a:r>
              <a:rPr lang="en-US" dirty="0"/>
              <a:t>(1)  Omitted </a:t>
            </a:r>
            <a:br>
              <a:rPr lang="en-US" dirty="0"/>
            </a:br>
            <a:r>
              <a:rPr lang="en-US" dirty="0"/>
              <a:t>Variable Bias</a:t>
            </a:r>
          </a:p>
        </p:txBody>
      </p:sp>
      <p:sp>
        <p:nvSpPr>
          <p:cNvPr id="4" name="Oval 3"/>
          <p:cNvSpPr/>
          <p:nvPr/>
        </p:nvSpPr>
        <p:spPr>
          <a:xfrm>
            <a:off x="110109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1813560" y="515874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12242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813560" y="4251960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570" y="5806440"/>
            <a:ext cx="27924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0170" y="6000750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080510" y="4511040"/>
          <a:ext cx="2461260" cy="116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3" imgW="1447560" imgH="685800" progId="Equation.3">
                  <p:embed/>
                </p:oleObj>
              </mc:Choice>
              <mc:Fallback>
                <p:oleObj name="Equation" r:id="rId3" imgW="1447560" imgH="68580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510" y="4511040"/>
                        <a:ext cx="2461260" cy="1165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9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Heterogeneity Bias</a:t>
            </a:r>
          </a:p>
        </p:txBody>
      </p:sp>
      <p:sp>
        <p:nvSpPr>
          <p:cNvPr id="4" name="Oval 3"/>
          <p:cNvSpPr/>
          <p:nvPr/>
        </p:nvSpPr>
        <p:spPr>
          <a:xfrm>
            <a:off x="110109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2202180" y="4171298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12242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345319" y="4629647"/>
            <a:ext cx="58862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b="1" dirty="0"/>
              <a:t>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7322" y="5298591"/>
            <a:ext cx="122745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Group</a:t>
            </a:r>
            <a:br>
              <a:rPr lang="en-US" sz="1530" b="1" dirty="0"/>
            </a:br>
            <a:r>
              <a:rPr lang="en-US" sz="1530" b="1" dirty="0"/>
              <a:t>Membership</a:t>
            </a:r>
          </a:p>
          <a:p>
            <a:r>
              <a:rPr lang="en-US" sz="1530" b="1" dirty="0"/>
              <a:t>(car type)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863" y="6467853"/>
            <a:ext cx="83817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Mileage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262863"/>
              </p:ext>
            </p:extLst>
          </p:nvPr>
        </p:nvGraphicFramePr>
        <p:xfrm>
          <a:off x="4800600" y="4064059"/>
          <a:ext cx="1445935" cy="113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3" imgW="774360" imgH="672840" progId="Equation.3">
                  <p:embed/>
                </p:oleObj>
              </mc:Choice>
              <mc:Fallback>
                <p:oleObj name="Equation" r:id="rId3" imgW="774360" imgH="6728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64059"/>
                        <a:ext cx="1445935" cy="113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5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17" y="1552068"/>
            <a:ext cx="6995160" cy="971550"/>
          </a:xfrm>
        </p:spPr>
        <p:txBody>
          <a:bodyPr/>
          <a:lstStyle/>
          <a:p>
            <a:r>
              <a:rPr lang="en-US" dirty="0"/>
              <a:t>(6)  Bias Via Selection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41138" y="6980438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97373" y="7401443"/>
            <a:ext cx="272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57543" y="662420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0" name="Oval 19"/>
          <p:cNvSpPr/>
          <p:nvPr/>
        </p:nvSpPr>
        <p:spPr>
          <a:xfrm>
            <a:off x="2151853" y="668897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1" name="Oval 20"/>
          <p:cNvSpPr/>
          <p:nvPr/>
        </p:nvSpPr>
        <p:spPr>
          <a:xfrm>
            <a:off x="195754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2" name="Oval 21"/>
          <p:cNvSpPr/>
          <p:nvPr/>
        </p:nvSpPr>
        <p:spPr>
          <a:xfrm>
            <a:off x="221662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3" name="Oval 22"/>
          <p:cNvSpPr/>
          <p:nvPr/>
        </p:nvSpPr>
        <p:spPr>
          <a:xfrm>
            <a:off x="234616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4" name="Oval 23"/>
          <p:cNvSpPr/>
          <p:nvPr/>
        </p:nvSpPr>
        <p:spPr>
          <a:xfrm>
            <a:off x="254047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5" name="Oval 24"/>
          <p:cNvSpPr/>
          <p:nvPr/>
        </p:nvSpPr>
        <p:spPr>
          <a:xfrm>
            <a:off x="2605243" y="694805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6" name="Oval 25"/>
          <p:cNvSpPr/>
          <p:nvPr/>
        </p:nvSpPr>
        <p:spPr>
          <a:xfrm>
            <a:off x="2734783" y="688328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7" name="TextBox 26"/>
          <p:cNvSpPr txBox="1"/>
          <p:nvPr/>
        </p:nvSpPr>
        <p:spPr>
          <a:xfrm>
            <a:off x="308915" y="6246078"/>
            <a:ext cx="898003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Exam Score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7851" y="7466213"/>
            <a:ext cx="1116011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0" dirty="0"/>
              <a:t>Time Spent</a:t>
            </a:r>
            <a:br>
              <a:rPr lang="en-US" sz="1190" dirty="0"/>
            </a:br>
            <a:r>
              <a:rPr lang="en-US" sz="1190" dirty="0"/>
              <a:t>at Office Hours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115533" y="6624203"/>
            <a:ext cx="200787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232363" y="630035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6" name="Oval 45"/>
          <p:cNvSpPr/>
          <p:nvPr/>
        </p:nvSpPr>
        <p:spPr>
          <a:xfrm>
            <a:off x="6361903" y="636512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7" name="Oval 46"/>
          <p:cNvSpPr/>
          <p:nvPr/>
        </p:nvSpPr>
        <p:spPr>
          <a:xfrm>
            <a:off x="6297133" y="623558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8" name="Oval 47"/>
          <p:cNvSpPr/>
          <p:nvPr/>
        </p:nvSpPr>
        <p:spPr>
          <a:xfrm>
            <a:off x="6297133" y="642989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9" name="Oval 48"/>
          <p:cNvSpPr/>
          <p:nvPr/>
        </p:nvSpPr>
        <p:spPr>
          <a:xfrm>
            <a:off x="6232363" y="642989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0" name="Oval 49"/>
          <p:cNvSpPr/>
          <p:nvPr/>
        </p:nvSpPr>
        <p:spPr>
          <a:xfrm>
            <a:off x="6297133" y="655943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1" name="Oval 50"/>
          <p:cNvSpPr/>
          <p:nvPr/>
        </p:nvSpPr>
        <p:spPr>
          <a:xfrm>
            <a:off x="6232363" y="668897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2" name="Oval 51"/>
          <p:cNvSpPr/>
          <p:nvPr/>
        </p:nvSpPr>
        <p:spPr>
          <a:xfrm>
            <a:off x="6297133" y="681851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3" name="Oval 52"/>
          <p:cNvSpPr/>
          <p:nvPr/>
        </p:nvSpPr>
        <p:spPr>
          <a:xfrm>
            <a:off x="4936963" y="688328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4" name="Oval 53"/>
          <p:cNvSpPr/>
          <p:nvPr/>
        </p:nvSpPr>
        <p:spPr>
          <a:xfrm>
            <a:off x="4872193" y="694805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5" name="Oval 54"/>
          <p:cNvSpPr/>
          <p:nvPr/>
        </p:nvSpPr>
        <p:spPr>
          <a:xfrm>
            <a:off x="4872193" y="675374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6" name="Oval 55"/>
          <p:cNvSpPr/>
          <p:nvPr/>
        </p:nvSpPr>
        <p:spPr>
          <a:xfrm>
            <a:off x="5001733" y="701282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9" name="Oval 58"/>
          <p:cNvSpPr/>
          <p:nvPr/>
        </p:nvSpPr>
        <p:spPr>
          <a:xfrm>
            <a:off x="4807423" y="662420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0" name="Oval 59"/>
          <p:cNvSpPr/>
          <p:nvPr/>
        </p:nvSpPr>
        <p:spPr>
          <a:xfrm>
            <a:off x="4872193" y="707759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3868258" y="6980438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4224493" y="7401443"/>
            <a:ext cx="272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872193" y="655943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6" name="Oval 65"/>
          <p:cNvSpPr/>
          <p:nvPr/>
        </p:nvSpPr>
        <p:spPr>
          <a:xfrm>
            <a:off x="474265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1" name="TextBox 70"/>
          <p:cNvSpPr txBox="1"/>
          <p:nvPr/>
        </p:nvSpPr>
        <p:spPr>
          <a:xfrm>
            <a:off x="3929142" y="6230401"/>
            <a:ext cx="898003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Exam Score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24971" y="7466213"/>
            <a:ext cx="1116011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0" dirty="0"/>
              <a:t>Time Spent</a:t>
            </a:r>
            <a:br>
              <a:rPr lang="en-US" sz="1190" dirty="0"/>
            </a:br>
            <a:r>
              <a:rPr lang="en-US" sz="1190" dirty="0"/>
              <a:t>at Office Hours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4807423" y="6429893"/>
            <a:ext cx="174879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8053" y="5911733"/>
            <a:ext cx="651140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Group2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1733" y="6365123"/>
            <a:ext cx="651140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Group1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95827" y="5290825"/>
            <a:ext cx="22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Self-Selected Group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23789" y="5279183"/>
            <a:ext cx="1921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Assigned Groups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141" y="3635600"/>
            <a:ext cx="412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extra tutoring improve exam scores?</a:t>
            </a:r>
          </a:p>
        </p:txBody>
      </p:sp>
    </p:spTree>
    <p:extLst>
      <p:ext uri="{BB962C8B-B14F-4D97-AF65-F5344CB8AC3E}">
        <p14:creationId xmlns:p14="http://schemas.microsoft.com/office/powerpoint/2010/main" val="5967683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Selection Bias: Example 1</a:t>
            </a:r>
          </a:p>
        </p:txBody>
      </p:sp>
      <p:sp>
        <p:nvSpPr>
          <p:cNvPr id="4" name="Oval 3"/>
          <p:cNvSpPr/>
          <p:nvPr/>
        </p:nvSpPr>
        <p:spPr>
          <a:xfrm>
            <a:off x="1101090" y="5567196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1813560" y="5437656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401336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520291" y="4530876"/>
            <a:ext cx="88787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Midterm</a:t>
            </a:r>
          </a:p>
          <a:p>
            <a:pPr algn="ctr"/>
            <a:r>
              <a:rPr lang="en-US" sz="1530" dirty="0"/>
              <a:t>Test</a:t>
            </a:r>
          </a:p>
          <a:p>
            <a:pPr algn="ctr"/>
            <a:r>
              <a:rPr lang="en-US" sz="1530" dirty="0"/>
              <a:t>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1575" y="6668285"/>
            <a:ext cx="105009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Math Skills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862" y="6746769"/>
            <a:ext cx="1173270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Time in</a:t>
            </a:r>
            <a:br>
              <a:rPr lang="en-US" sz="1530" dirty="0"/>
            </a:br>
            <a:r>
              <a:rPr lang="en-US" sz="1530" dirty="0"/>
              <a:t>Office Hours</a:t>
            </a:r>
          </a:p>
        </p:txBody>
      </p:sp>
      <p:sp>
        <p:nvSpPr>
          <p:cNvPr id="10" name="Oval 9"/>
          <p:cNvSpPr/>
          <p:nvPr/>
        </p:nvSpPr>
        <p:spPr>
          <a:xfrm>
            <a:off x="4644142" y="5534811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1" name="Oval 10"/>
          <p:cNvSpPr/>
          <p:nvPr/>
        </p:nvSpPr>
        <p:spPr>
          <a:xfrm>
            <a:off x="5764530" y="4512687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2" name="Oval 11"/>
          <p:cNvSpPr/>
          <p:nvPr/>
        </p:nvSpPr>
        <p:spPr>
          <a:xfrm>
            <a:off x="4579372" y="4368951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3" name="TextBox 12"/>
          <p:cNvSpPr txBox="1"/>
          <p:nvPr/>
        </p:nvSpPr>
        <p:spPr>
          <a:xfrm>
            <a:off x="4686274" y="4735587"/>
            <a:ext cx="88787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Midterm</a:t>
            </a:r>
          </a:p>
          <a:p>
            <a:pPr algn="ctr"/>
            <a:r>
              <a:rPr lang="en-US" sz="1530" dirty="0"/>
              <a:t>Test</a:t>
            </a:r>
          </a:p>
          <a:p>
            <a:pPr algn="ctr"/>
            <a:r>
              <a:rPr lang="en-US" sz="1530" dirty="0"/>
              <a:t>Score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0102" y="5670385"/>
            <a:ext cx="658963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Math </a:t>
            </a:r>
          </a:p>
          <a:p>
            <a:r>
              <a:rPr lang="en-US" sz="1530" dirty="0"/>
              <a:t>Skills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8536" y="6670041"/>
            <a:ext cx="1173270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Time in</a:t>
            </a:r>
            <a:br>
              <a:rPr lang="en-US" sz="1530" dirty="0"/>
            </a:br>
            <a:r>
              <a:rPr lang="en-US" sz="1530" dirty="0"/>
              <a:t>Office Hours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6592" y="3802652"/>
            <a:ext cx="179414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Self-Selected Group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24507" y="3790979"/>
            <a:ext cx="154548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Assigned Groups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2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Selection Bias: Example 1</a:t>
            </a:r>
          </a:p>
        </p:txBody>
      </p:sp>
      <p:sp>
        <p:nvSpPr>
          <p:cNvPr id="4" name="Oval 3"/>
          <p:cNvSpPr/>
          <p:nvPr/>
        </p:nvSpPr>
        <p:spPr>
          <a:xfrm>
            <a:off x="3036570" y="573786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3749040" y="560832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2971800" y="457200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3455771" y="4701540"/>
            <a:ext cx="88787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Midterm</a:t>
            </a:r>
          </a:p>
          <a:p>
            <a:pPr algn="ctr"/>
            <a:r>
              <a:rPr lang="en-US" sz="1530" dirty="0"/>
              <a:t>Test</a:t>
            </a:r>
          </a:p>
          <a:p>
            <a:pPr algn="ctr"/>
            <a:r>
              <a:rPr lang="en-US" sz="1530" dirty="0"/>
              <a:t>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055" y="6838949"/>
            <a:ext cx="1048685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Propensity</a:t>
            </a:r>
            <a:br>
              <a:rPr lang="en-US" sz="1530" dirty="0"/>
            </a:br>
            <a:r>
              <a:rPr lang="en-US" sz="1530" dirty="0"/>
              <a:t>to succeed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7342" y="6917433"/>
            <a:ext cx="1173270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Time in</a:t>
            </a:r>
            <a:br>
              <a:rPr lang="en-US" sz="1530" dirty="0"/>
            </a:br>
            <a:r>
              <a:rPr lang="en-US" sz="1530" dirty="0"/>
              <a:t>Office Hours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12072" y="3973316"/>
            <a:ext cx="179414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Self-Selected Group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23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752600" y="8361007"/>
            <a:ext cx="4759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ability is negatively or positively correlated with the decision to participate in the program then those in the treatment group (utilize service / join program) will be different than those in the control group</a:t>
            </a:r>
          </a:p>
        </p:txBody>
      </p:sp>
    </p:spTree>
    <p:extLst>
      <p:ext uri="{BB962C8B-B14F-4D97-AF65-F5344CB8AC3E}">
        <p14:creationId xmlns:p14="http://schemas.microsoft.com/office/powerpoint/2010/main" val="3359247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(7)  Simultaneity Bias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7231" y="3992880"/>
            <a:ext cx="2984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3211" y="3992880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6601" y="5029200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X2</a:t>
            </a:r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3424665" y="4156771"/>
            <a:ext cx="1292566" cy="1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 flipV="1">
            <a:off x="3878055" y="4346823"/>
            <a:ext cx="988416" cy="8462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3228938" y="4320662"/>
            <a:ext cx="453390" cy="708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84020" y="6025074"/>
            <a:ext cx="4987290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0" dirty="0"/>
              <a:t>When the causal structure forms a feedback loop. For example, monetary policy at the national level (changing interest rates impacts inflation, which impact growth, which impacts interest rates). </a:t>
            </a:r>
          </a:p>
          <a:p>
            <a:endParaRPr lang="en-US" sz="1530" dirty="0"/>
          </a:p>
          <a:p>
            <a:r>
              <a:rPr lang="en-US" sz="1530" dirty="0"/>
              <a:t>It is very difficult to determine the independent effects in this case.</a:t>
            </a:r>
          </a:p>
          <a:p>
            <a:endParaRPr lang="en-US" sz="1530" dirty="0"/>
          </a:p>
          <a:p>
            <a:r>
              <a:rPr lang="en-US" sz="1530" dirty="0"/>
              <a:t>We will not cover an example of this in class. </a:t>
            </a:r>
          </a:p>
          <a:p>
            <a:endParaRPr lang="en-US" sz="1530" dirty="0"/>
          </a:p>
          <a:p>
            <a:r>
              <a:rPr lang="en-US" sz="1530" dirty="0"/>
              <a:t>Just make a mental note, when you hear simultaneity it comes from this feedback structure.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6950" y="3798571"/>
            <a:ext cx="30489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5701" y="3798571"/>
            <a:ext cx="3080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y</a:t>
            </a:r>
          </a:p>
        </p:txBody>
      </p:sp>
      <p:cxnSp>
        <p:nvCxnSpPr>
          <p:cNvPr id="5" name="Straight Arrow Connector 4"/>
          <p:cNvCxnSpPr>
            <a:stCxn id="6" idx="1"/>
            <a:endCxn id="3" idx="2"/>
          </p:cNvCxnSpPr>
          <p:nvPr/>
        </p:nvCxnSpPr>
        <p:spPr>
          <a:xfrm flipH="1" flipV="1">
            <a:off x="2419396" y="4204836"/>
            <a:ext cx="447321" cy="5622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6717" y="4563965"/>
            <a:ext cx="28886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z</a:t>
            </a:r>
          </a:p>
        </p:txBody>
      </p:sp>
      <p:cxnSp>
        <p:nvCxnSpPr>
          <p:cNvPr id="7" name="Straight Arrow Connector 6"/>
          <p:cNvCxnSpPr>
            <a:stCxn id="6" idx="3"/>
            <a:endCxn id="4" idx="2"/>
          </p:cNvCxnSpPr>
          <p:nvPr/>
        </p:nvCxnSpPr>
        <p:spPr>
          <a:xfrm flipV="1">
            <a:off x="3155579" y="4204836"/>
            <a:ext cx="474171" cy="5622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92" y="2314258"/>
            <a:ext cx="2161699" cy="54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9873" y="2410342"/>
            <a:ext cx="2277034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80" dirty="0"/>
              <a:t>When it matters: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1720" y="5741671"/>
            <a:ext cx="30489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0471" y="5741671"/>
            <a:ext cx="3080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y</a:t>
            </a:r>
          </a:p>
        </p:txBody>
      </p:sp>
      <p:cxnSp>
        <p:nvCxnSpPr>
          <p:cNvPr id="11" name="Straight Arrow Connector 10"/>
          <p:cNvCxnSpPr>
            <a:stCxn id="12" idx="1"/>
            <a:endCxn id="9" idx="2"/>
          </p:cNvCxnSpPr>
          <p:nvPr/>
        </p:nvCxnSpPr>
        <p:spPr>
          <a:xfrm flipH="1" flipV="1">
            <a:off x="2484166" y="6147936"/>
            <a:ext cx="447321" cy="5622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1487" y="6507065"/>
            <a:ext cx="28886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z</a:t>
            </a:r>
          </a:p>
        </p:txBody>
      </p:sp>
      <p:cxnSp>
        <p:nvCxnSpPr>
          <p:cNvPr id="14" name="Straight Arrow Connector 13"/>
          <p:cNvCxnSpPr>
            <a:stCxn id="12" idx="3"/>
            <a:endCxn id="10" idx="2"/>
          </p:cNvCxnSpPr>
          <p:nvPr/>
        </p:nvCxnSpPr>
        <p:spPr>
          <a:xfrm flipV="1">
            <a:off x="3220349" y="6147936"/>
            <a:ext cx="474171" cy="5622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2636612" y="5944804"/>
            <a:ext cx="90385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7957" y="4190985"/>
            <a:ext cx="1158139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Spurious</a:t>
            </a:r>
            <a:br>
              <a:rPr lang="en-US" sz="1530" dirty="0"/>
            </a:br>
            <a:r>
              <a:rPr lang="en-US" sz="1530" dirty="0"/>
              <a:t>Correlations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7740" y="6065521"/>
            <a:ext cx="797654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Indirect</a:t>
            </a:r>
            <a:br>
              <a:rPr lang="en-US" sz="1530" dirty="0"/>
            </a:br>
            <a:r>
              <a:rPr lang="en-US" sz="1530" dirty="0"/>
              <a:t>Effects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2299166"/>
            <a:ext cx="2121218" cy="54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6871" y="4201540"/>
            <a:ext cx="30489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9341" y="4201540"/>
            <a:ext cx="3080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y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1911763" y="4404673"/>
            <a:ext cx="40757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5916" y="4960635"/>
            <a:ext cx="28886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z</a:t>
            </a:r>
          </a:p>
        </p:txBody>
      </p:sp>
      <p:cxnSp>
        <p:nvCxnSpPr>
          <p:cNvPr id="12" name="Straight Arrow Connector 11"/>
          <p:cNvCxnSpPr>
            <a:stCxn id="10" idx="3"/>
            <a:endCxn id="8" idx="2"/>
          </p:cNvCxnSpPr>
          <p:nvPr/>
        </p:nvCxnSpPr>
        <p:spPr>
          <a:xfrm flipV="1">
            <a:off x="1984778" y="4607805"/>
            <a:ext cx="488612" cy="5559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391" y="2503170"/>
            <a:ext cx="3163879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80" dirty="0"/>
              <a:t>When it doesn’t matter: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 </a:t>
            </a:r>
            <a:r>
              <a:rPr lang="en-US" dirty="0" err="1"/>
              <a:t>Multicollinearity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0109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136017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12242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813560" y="4251960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570" y="5806440"/>
            <a:ext cx="27924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2010" y="6065520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4705350"/>
            <a:ext cx="3173369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Cannot tell the independent effects</a:t>
            </a:r>
            <a:br>
              <a:rPr lang="en-US" sz="1530" dirty="0"/>
            </a:br>
            <a:r>
              <a:rPr lang="en-US" sz="1530" dirty="0"/>
              <a:t>of either variable.</a:t>
            </a:r>
          </a:p>
          <a:p>
            <a:endParaRPr lang="en-US" sz="1530" dirty="0"/>
          </a:p>
          <a:p>
            <a:r>
              <a:rPr lang="en-US" sz="1530" dirty="0"/>
              <a:t>The standard errors of each slope will</a:t>
            </a:r>
            <a:br>
              <a:rPr lang="en-US" sz="1530" dirty="0"/>
            </a:br>
            <a:r>
              <a:rPr lang="en-US" sz="1530" dirty="0"/>
              <a:t>be inflated.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 </a:t>
            </a:r>
            <a:r>
              <a:rPr lang="en-US" dirty="0" err="1"/>
              <a:t>Multicollinearity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A44F8-4D7A-4B56-B344-BF4458046BE6}"/>
              </a:ext>
            </a:extLst>
          </p:cNvPr>
          <p:cNvGrpSpPr/>
          <p:nvPr/>
        </p:nvGrpSpPr>
        <p:grpSpPr>
          <a:xfrm>
            <a:off x="647700" y="4251960"/>
            <a:ext cx="6800850" cy="2362146"/>
            <a:chOff x="647700" y="4251960"/>
            <a:chExt cx="6800850" cy="2362146"/>
          </a:xfrm>
        </p:grpSpPr>
        <p:sp>
          <p:nvSpPr>
            <p:cNvPr id="13" name="TextBox 12"/>
            <p:cNvSpPr txBox="1"/>
            <p:nvPr/>
          </p:nvSpPr>
          <p:spPr>
            <a:xfrm>
              <a:off x="4728211" y="4575810"/>
              <a:ext cx="2720339" cy="1975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30" dirty="0"/>
                <a:t>The higher the </a:t>
              </a:r>
              <a:r>
                <a:rPr lang="en-US" sz="1530" dirty="0" err="1"/>
                <a:t>multicollinearity</a:t>
              </a:r>
              <a:r>
                <a:rPr lang="en-US" sz="1530" dirty="0"/>
                <a:t>, the smaller B will be, which means larger the standard errors.  When standard errors are large the confidence intervals are bigger and it is less likely that the slope will be statistically significant.</a:t>
              </a: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647700" y="4251960"/>
              <a:ext cx="3531880" cy="2270882"/>
              <a:chOff x="2057400" y="3048000"/>
              <a:chExt cx="4155153" cy="2671626"/>
            </a:xfrm>
          </p:grpSpPr>
          <p:grpSp>
            <p:nvGrpSpPr>
              <p:cNvPr id="4" name="Group 17"/>
              <p:cNvGrpSpPr/>
              <p:nvPr/>
            </p:nvGrpSpPr>
            <p:grpSpPr>
              <a:xfrm>
                <a:off x="2057400" y="3048000"/>
                <a:ext cx="4155153" cy="2671626"/>
                <a:chOff x="2057400" y="3048000"/>
                <a:chExt cx="4155153" cy="2671626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286000" y="3048000"/>
                  <a:ext cx="2209800" cy="2133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3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057400" y="5334000"/>
                  <a:ext cx="460534" cy="385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30" b="1" dirty="0"/>
                    <a:t>X1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1000" y="5334000"/>
                  <a:ext cx="217331" cy="385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530" b="1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24200" y="3505200"/>
                  <a:ext cx="351153" cy="385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3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514600" y="5029200"/>
                  <a:ext cx="343609" cy="385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3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</a:t>
                  </a:r>
                </a:p>
              </p:txBody>
            </p:sp>
            <p:graphicFrame>
              <p:nvGraphicFramePr>
                <p:cNvPr id="24" name="Object 23"/>
                <p:cNvGraphicFramePr>
                  <a:graphicFrameLocks noChangeAspect="1"/>
                </p:cNvGraphicFramePr>
                <p:nvPr/>
              </p:nvGraphicFramePr>
              <p:xfrm>
                <a:off x="5105400" y="3962400"/>
                <a:ext cx="1107153" cy="730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281" name="Equation" r:id="rId3" imgW="596880" imgH="393480" progId="Equation.3">
                        <p:embed/>
                      </p:oleObj>
                    </mc:Choice>
                    <mc:Fallback>
                      <p:oleObj name="Equation" r:id="rId3" imgW="596880" imgH="393480" progId="Equation.3">
                        <p:embed/>
                        <p:pic>
                          <p:nvPicPr>
                            <p:cNvPr id="24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05400" y="3962400"/>
                              <a:ext cx="1107153" cy="7302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" name="Oval 20"/>
                <p:cNvSpPr/>
                <p:nvPr/>
              </p:nvSpPr>
              <p:spPr>
                <a:xfrm>
                  <a:off x="2438400" y="4267200"/>
                  <a:ext cx="1447800" cy="144780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3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819400" y="4267200"/>
                  <a:ext cx="1447800" cy="14478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30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2590800" y="4495800"/>
                <a:ext cx="343609" cy="385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5FE3A1-AB52-4C96-92B6-CE4B253F9BF8}"/>
                </a:ext>
              </a:extLst>
            </p:cNvPr>
            <p:cNvSpPr txBox="1"/>
            <p:nvPr/>
          </p:nvSpPr>
          <p:spPr>
            <a:xfrm>
              <a:off x="2399388" y="6275552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9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 Measurement Bias</a:t>
            </a:r>
          </a:p>
        </p:txBody>
      </p:sp>
      <p:sp>
        <p:nvSpPr>
          <p:cNvPr id="5" name="Oval 4"/>
          <p:cNvSpPr/>
          <p:nvPr/>
        </p:nvSpPr>
        <p:spPr>
          <a:xfrm>
            <a:off x="5181600" y="4565892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5116830" y="3400032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5894070" y="3529572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0680" y="5278362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13" name="Oval 12"/>
          <p:cNvSpPr/>
          <p:nvPr/>
        </p:nvSpPr>
        <p:spPr>
          <a:xfrm>
            <a:off x="647700" y="4279188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4" name="Oval 13"/>
          <p:cNvSpPr/>
          <p:nvPr/>
        </p:nvSpPr>
        <p:spPr>
          <a:xfrm>
            <a:off x="906780" y="3733800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5" name="TextBox 14"/>
          <p:cNvSpPr txBox="1"/>
          <p:nvPr/>
        </p:nvSpPr>
        <p:spPr>
          <a:xfrm>
            <a:off x="1554480" y="3890766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6780" y="4991658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85110" y="4770120"/>
            <a:ext cx="2007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0568" y="4446270"/>
            <a:ext cx="73289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CASE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10885" y="4441382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9041" y="4737537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4706" y="5223511"/>
            <a:ext cx="798617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Note:  </a:t>
            </a:r>
          </a:p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A1 = A2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 Measurement Bias</a:t>
            </a:r>
          </a:p>
        </p:txBody>
      </p:sp>
      <p:sp>
        <p:nvSpPr>
          <p:cNvPr id="5" name="Oval 4"/>
          <p:cNvSpPr/>
          <p:nvPr/>
        </p:nvSpPr>
        <p:spPr>
          <a:xfrm>
            <a:off x="5181600" y="4565892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5116830" y="3400032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5894070" y="3529572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0680" y="5278362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13" name="Oval 12"/>
          <p:cNvSpPr/>
          <p:nvPr/>
        </p:nvSpPr>
        <p:spPr>
          <a:xfrm>
            <a:off x="647700" y="4279188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4" name="Oval 13"/>
          <p:cNvSpPr/>
          <p:nvPr/>
        </p:nvSpPr>
        <p:spPr>
          <a:xfrm>
            <a:off x="906780" y="3733800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5" name="TextBox 14"/>
          <p:cNvSpPr txBox="1"/>
          <p:nvPr/>
        </p:nvSpPr>
        <p:spPr>
          <a:xfrm>
            <a:off x="1554480" y="3890766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6780" y="4991658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85110" y="4770120"/>
            <a:ext cx="2007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0568" y="4446270"/>
            <a:ext cx="73289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CASE 1</a:t>
            </a:r>
          </a:p>
        </p:txBody>
      </p:sp>
      <p:sp>
        <p:nvSpPr>
          <p:cNvPr id="20" name="Oval 19"/>
          <p:cNvSpPr/>
          <p:nvPr/>
        </p:nvSpPr>
        <p:spPr>
          <a:xfrm>
            <a:off x="647700" y="6396916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1" name="Oval 20"/>
          <p:cNvSpPr/>
          <p:nvPr/>
        </p:nvSpPr>
        <p:spPr>
          <a:xfrm>
            <a:off x="906780" y="5851529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2" name="TextBox 21"/>
          <p:cNvSpPr txBox="1"/>
          <p:nvPr/>
        </p:nvSpPr>
        <p:spPr>
          <a:xfrm>
            <a:off x="1554480" y="6008494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6780" y="7109386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85110" y="6842760"/>
            <a:ext cx="2007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40568" y="6518910"/>
            <a:ext cx="73289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CASE 2</a:t>
            </a:r>
          </a:p>
        </p:txBody>
      </p:sp>
      <p:sp>
        <p:nvSpPr>
          <p:cNvPr id="26" name="Oval 25"/>
          <p:cNvSpPr/>
          <p:nvPr/>
        </p:nvSpPr>
        <p:spPr>
          <a:xfrm>
            <a:off x="5570220" y="6130290"/>
            <a:ext cx="1684020" cy="1656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7" name="Oval 26"/>
          <p:cNvSpPr/>
          <p:nvPr/>
        </p:nvSpPr>
        <p:spPr>
          <a:xfrm>
            <a:off x="6217920" y="5612130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8" name="TextBox 27"/>
          <p:cNvSpPr txBox="1"/>
          <p:nvPr/>
        </p:nvSpPr>
        <p:spPr>
          <a:xfrm>
            <a:off x="6865620" y="5769096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79926" y="7100285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10885" y="4441382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9041" y="4737537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90081" y="6528828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44534" y="6322426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4706" y="5223511"/>
            <a:ext cx="785793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Note:  </a:t>
            </a:r>
          </a:p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B1 = B2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 Measurement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195" y="3276600"/>
            <a:ext cx="5699760" cy="3847069"/>
          </a:xfrm>
        </p:spPr>
        <p:txBody>
          <a:bodyPr>
            <a:normAutofit/>
          </a:bodyPr>
          <a:lstStyle/>
          <a:p>
            <a:r>
              <a:rPr lang="en-US" sz="1800" dirty="0"/>
              <a:t>Measurement Error is random error.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Measurement error in the dependent variable only affects the standard errors.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Measurement error in the independent variables causes attenuation.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Attenuation always pushes the slope towards zero, no matter if the relationship is positive or 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10478</TotalTime>
  <Words>506</Words>
  <Application>Microsoft Office PowerPoint</Application>
  <PresentationFormat>Custom</PresentationFormat>
  <Paragraphs>174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Berlin Sans FB</vt:lpstr>
      <vt:lpstr>Calibri</vt:lpstr>
      <vt:lpstr>Stencil</vt:lpstr>
      <vt:lpstr>Times New Roman</vt:lpstr>
      <vt:lpstr>Office Theme</vt:lpstr>
      <vt:lpstr>Equation</vt:lpstr>
      <vt:lpstr> seven sins of regression </vt:lpstr>
      <vt:lpstr>(1)  Omitted  Variable Bias</vt:lpstr>
      <vt:lpstr>PowerPoint Presentation</vt:lpstr>
      <vt:lpstr>PowerPoint Presentation</vt:lpstr>
      <vt:lpstr>(2)  Multicollinearity</vt:lpstr>
      <vt:lpstr>(2)  Multicollinearity</vt:lpstr>
      <vt:lpstr>(3)  Measurement Bias</vt:lpstr>
      <vt:lpstr>(3)  Measurement Bias</vt:lpstr>
      <vt:lpstr>(3)  Measurement Bias</vt:lpstr>
      <vt:lpstr>Random Measurement error example</vt:lpstr>
      <vt:lpstr>Systematic Mis-Measurement  (add same amount to each observation)</vt:lpstr>
      <vt:lpstr>(4)  Misspecification Bias</vt:lpstr>
      <vt:lpstr>(5)  Group Differences (Heterogeneity Bias)</vt:lpstr>
      <vt:lpstr>PowerPoint Presentation</vt:lpstr>
      <vt:lpstr>Cross-Section Variation</vt:lpstr>
      <vt:lpstr>Regression Model:</vt:lpstr>
      <vt:lpstr>Within Group Variation</vt:lpstr>
      <vt:lpstr>Heterogeneity Bias</vt:lpstr>
      <vt:lpstr>Another Example: Used Car Sales</vt:lpstr>
      <vt:lpstr>Heterogeneity Bias</vt:lpstr>
      <vt:lpstr>(6)  Bias Via Selection</vt:lpstr>
      <vt:lpstr>Selection Bias: Example 1</vt:lpstr>
      <vt:lpstr>Selection Bias: Example 1</vt:lpstr>
      <vt:lpstr>(7)  Simultaneity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padjdl</dc:creator>
  <cp:lastModifiedBy>Jesse Lecy</cp:lastModifiedBy>
  <cp:revision>89</cp:revision>
  <cp:lastPrinted>2014-01-22T23:35:30Z</cp:lastPrinted>
  <dcterms:created xsi:type="dcterms:W3CDTF">2013-12-05T22:08:08Z</dcterms:created>
  <dcterms:modified xsi:type="dcterms:W3CDTF">2019-10-07T01:44:31Z</dcterms:modified>
</cp:coreProperties>
</file>