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323" r:id="rId3"/>
    <p:sldId id="329" r:id="rId4"/>
    <p:sldId id="353" r:id="rId5"/>
    <p:sldId id="261" r:id="rId6"/>
    <p:sldId id="262" r:id="rId7"/>
    <p:sldId id="263" r:id="rId8"/>
    <p:sldId id="265" r:id="rId9"/>
    <p:sldId id="358" r:id="rId10"/>
    <p:sldId id="357" r:id="rId11"/>
    <p:sldId id="266" r:id="rId12"/>
    <p:sldId id="359" r:id="rId13"/>
    <p:sldId id="267" r:id="rId14"/>
    <p:sldId id="361" r:id="rId15"/>
    <p:sldId id="268" r:id="rId16"/>
    <p:sldId id="362" r:id="rId17"/>
    <p:sldId id="369" r:id="rId18"/>
    <p:sldId id="370" r:id="rId19"/>
    <p:sldId id="371" r:id="rId20"/>
    <p:sldId id="372" r:id="rId21"/>
    <p:sldId id="374" r:id="rId22"/>
    <p:sldId id="375" r:id="rId23"/>
    <p:sldId id="373" r:id="rId24"/>
    <p:sldId id="345" r:id="rId25"/>
    <p:sldId id="346" r:id="rId26"/>
    <p:sldId id="347" r:id="rId27"/>
    <p:sldId id="363" r:id="rId28"/>
    <p:sldId id="366" r:id="rId29"/>
    <p:sldId id="367" r:id="rId30"/>
    <p:sldId id="368" r:id="rId31"/>
  </p:sldIdLst>
  <p:sldSz cx="7772400" cy="100584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D8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2262" y="7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33972A0-D2DC-4C5E-947C-999AC4BCA557}" type="datetimeFigureOut">
              <a:rPr lang="en-US" smtClean="0"/>
              <a:t>9/2/2019</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2E29E85-09B7-42F6-B98D-20AE5D04210E}" type="slidenum">
              <a:rPr lang="en-US" smtClean="0"/>
              <a:t>‹#›</a:t>
            </a:fld>
            <a:endParaRPr lang="en-US"/>
          </a:p>
        </p:txBody>
      </p:sp>
    </p:spTree>
    <p:extLst>
      <p:ext uri="{BB962C8B-B14F-4D97-AF65-F5344CB8AC3E}">
        <p14:creationId xmlns:p14="http://schemas.microsoft.com/office/powerpoint/2010/main" val="1912104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FF03C39A-337C-43B7-983D-83172343289F}" type="datetimeFigureOut">
              <a:rPr lang="en-US" smtClean="0"/>
              <a:t>9/2/2019</a:t>
            </a:fld>
            <a:endParaRPr lang="en-US"/>
          </a:p>
        </p:txBody>
      </p:sp>
      <p:sp>
        <p:nvSpPr>
          <p:cNvPr id="4" name="Slide Image Placeholder 3"/>
          <p:cNvSpPr>
            <a:spLocks noGrp="1" noRot="1" noChangeAspect="1"/>
          </p:cNvSpPr>
          <p:nvPr>
            <p:ph type="sldImg" idx="2"/>
          </p:nvPr>
        </p:nvSpPr>
        <p:spPr>
          <a:xfrm>
            <a:off x="3633788" y="525463"/>
            <a:ext cx="2028825"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FCEDEAD-CCBF-4162-8267-E117557F738D}" type="slidenum">
              <a:rPr lang="en-US" smtClean="0"/>
              <a:t>‹#›</a:t>
            </a:fld>
            <a:endParaRPr lang="en-US"/>
          </a:p>
        </p:txBody>
      </p:sp>
    </p:spTree>
    <p:extLst>
      <p:ext uri="{BB962C8B-B14F-4D97-AF65-F5344CB8AC3E}">
        <p14:creationId xmlns:p14="http://schemas.microsoft.com/office/powerpoint/2010/main" val="158947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a:t>Click to edit Master title style</a:t>
            </a:r>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788286-6892-4692-AC52-70E73709BF5D}" type="datetime1">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8302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52C86E-824C-4B9C-BF87-D06EFC64ABDD}" type="datetime1">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9" name="TextBox 8">
            <a:extLst>
              <a:ext uri="{FF2B5EF4-FFF2-40B4-BE49-F238E27FC236}">
                <a16:creationId xmlns:a16="http://schemas.microsoft.com/office/drawing/2014/main" id="{C6C980E7-476F-4319-983E-F24861EC28B3}"/>
              </a:ext>
            </a:extLst>
          </p:cNvPr>
          <p:cNvSpPr txBox="1"/>
          <p:nvPr userDrawn="1"/>
        </p:nvSpPr>
        <p:spPr>
          <a:xfrm>
            <a:off x="3577642" y="159199"/>
            <a:ext cx="2975558"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Control Variables </a:t>
            </a:r>
          </a:p>
        </p:txBody>
      </p:sp>
    </p:spTree>
    <p:extLst>
      <p:ext uri="{BB962C8B-B14F-4D97-AF65-F5344CB8AC3E}">
        <p14:creationId xmlns:p14="http://schemas.microsoft.com/office/powerpoint/2010/main" val="4556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59BCAA-A0B3-47C5-ABF8-0E47BD28C2CA}" type="datetime1">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305492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t>9/2/2019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t>‹#›</a:t>
            </a:fld>
            <a:endParaRPr lang="en-US"/>
          </a:p>
        </p:txBody>
      </p:sp>
    </p:spTree>
    <p:extLst>
      <p:ext uri="{BB962C8B-B14F-4D97-AF65-F5344CB8AC3E}">
        <p14:creationId xmlns:p14="http://schemas.microsoft.com/office/powerpoint/2010/main" val="392842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DB279-9B8C-424B-9A9B-DF72EEDBF50F}" type="datetime1">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dirty="0"/>
          </a:p>
        </p:txBody>
      </p:sp>
      <p:sp>
        <p:nvSpPr>
          <p:cNvPr id="8" name="TextBox 7">
            <a:extLst>
              <a:ext uri="{FF2B5EF4-FFF2-40B4-BE49-F238E27FC236}">
                <a16:creationId xmlns:a16="http://schemas.microsoft.com/office/drawing/2014/main" id="{F4D52119-C4DE-42B5-BD9D-2F11E5617D0D}"/>
              </a:ext>
            </a:extLst>
          </p:cNvPr>
          <p:cNvSpPr txBox="1"/>
          <p:nvPr userDrawn="1"/>
        </p:nvSpPr>
        <p:spPr>
          <a:xfrm>
            <a:off x="3577642" y="159199"/>
            <a:ext cx="2975558"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Control Variables </a:t>
            </a:r>
          </a:p>
        </p:txBody>
      </p:sp>
    </p:spTree>
    <p:extLst>
      <p:ext uri="{BB962C8B-B14F-4D97-AF65-F5344CB8AC3E}">
        <p14:creationId xmlns:p14="http://schemas.microsoft.com/office/powerpoint/2010/main" val="248718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9BC3A-619E-4F42-8FA5-87D3B7D7E962}" type="datetime1">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9" name="TextBox 8">
            <a:extLst>
              <a:ext uri="{FF2B5EF4-FFF2-40B4-BE49-F238E27FC236}">
                <a16:creationId xmlns:a16="http://schemas.microsoft.com/office/drawing/2014/main" id="{6D7FA0C0-3196-4B6B-8386-4BA9D47619A4}"/>
              </a:ext>
            </a:extLst>
          </p:cNvPr>
          <p:cNvSpPr txBox="1"/>
          <p:nvPr userDrawn="1"/>
        </p:nvSpPr>
        <p:spPr>
          <a:xfrm>
            <a:off x="3577642" y="159199"/>
            <a:ext cx="2975558"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Control Variables </a:t>
            </a:r>
          </a:p>
        </p:txBody>
      </p:sp>
    </p:spTree>
    <p:extLst>
      <p:ext uri="{BB962C8B-B14F-4D97-AF65-F5344CB8AC3E}">
        <p14:creationId xmlns:p14="http://schemas.microsoft.com/office/powerpoint/2010/main" val="309267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2FC73B-49CE-4542-9309-879B990B72A7}" type="datetime1">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10" name="TextBox 9">
            <a:extLst>
              <a:ext uri="{FF2B5EF4-FFF2-40B4-BE49-F238E27FC236}">
                <a16:creationId xmlns:a16="http://schemas.microsoft.com/office/drawing/2014/main" id="{3BB0E319-7C3C-4189-AF06-EED82F6A6904}"/>
              </a:ext>
            </a:extLst>
          </p:cNvPr>
          <p:cNvSpPr txBox="1"/>
          <p:nvPr userDrawn="1"/>
        </p:nvSpPr>
        <p:spPr>
          <a:xfrm>
            <a:off x="3577642" y="159199"/>
            <a:ext cx="2975558"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Control Variables </a:t>
            </a:r>
          </a:p>
        </p:txBody>
      </p:sp>
    </p:spTree>
    <p:extLst>
      <p:ext uri="{BB962C8B-B14F-4D97-AF65-F5344CB8AC3E}">
        <p14:creationId xmlns:p14="http://schemas.microsoft.com/office/powerpoint/2010/main" val="102512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2D0F45-D212-4754-9F51-3F736FAC4615}" type="datetime1">
              <a:rPr lang="en-US" smtClean="0"/>
              <a:t>9/2/2019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A4A19-B384-42F8-8C0D-94C30AAB39F2}" type="slidenum">
              <a:rPr lang="en-US" smtClean="0"/>
              <a:t>‹#›</a:t>
            </a:fld>
            <a:endParaRPr lang="en-US"/>
          </a:p>
        </p:txBody>
      </p:sp>
      <p:sp>
        <p:nvSpPr>
          <p:cNvPr id="12" name="TextBox 11">
            <a:extLst>
              <a:ext uri="{FF2B5EF4-FFF2-40B4-BE49-F238E27FC236}">
                <a16:creationId xmlns:a16="http://schemas.microsoft.com/office/drawing/2014/main" id="{76B9186D-9863-447D-B340-036AE32F33C0}"/>
              </a:ext>
            </a:extLst>
          </p:cNvPr>
          <p:cNvSpPr txBox="1"/>
          <p:nvPr userDrawn="1"/>
        </p:nvSpPr>
        <p:spPr>
          <a:xfrm>
            <a:off x="3577642" y="159199"/>
            <a:ext cx="2975558"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Control Variables </a:t>
            </a:r>
          </a:p>
        </p:txBody>
      </p:sp>
    </p:spTree>
    <p:extLst>
      <p:ext uri="{BB962C8B-B14F-4D97-AF65-F5344CB8AC3E}">
        <p14:creationId xmlns:p14="http://schemas.microsoft.com/office/powerpoint/2010/main" val="259915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3EA23-5213-40B9-BB1C-33A7FE682BFF}" type="datetime1">
              <a:rPr lang="en-US" smtClean="0"/>
              <a:t>9/2/2019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14496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CA689-3F5A-4B85-9093-A601E22777B8}" type="datetime1">
              <a:rPr lang="en-US" smtClean="0"/>
              <a:t>9/2/2019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641123" y="76200"/>
            <a:ext cx="685800" cy="535517"/>
          </a:xfrm>
        </p:spPr>
        <p:txBody>
          <a:bodyPr/>
          <a:lstStyle>
            <a:lvl1pPr algn="ctr">
              <a:defRPr>
                <a:latin typeface="Arial Black" panose="020B0A04020102020204" pitchFamily="34" charset="0"/>
              </a:defRPr>
            </a:lvl1pPr>
          </a:lstStyle>
          <a:p>
            <a:fld id="{8A2A4A19-B384-42F8-8C0D-94C30AAB39F2}" type="slidenum">
              <a:rPr lang="en-US" smtClean="0"/>
              <a:pPr/>
              <a:t>‹#›</a:t>
            </a:fld>
            <a:endParaRPr lang="en-US"/>
          </a:p>
        </p:txBody>
      </p:sp>
      <p:sp>
        <p:nvSpPr>
          <p:cNvPr id="6" name="TextBox 5"/>
          <p:cNvSpPr txBox="1"/>
          <p:nvPr userDrawn="1"/>
        </p:nvSpPr>
        <p:spPr>
          <a:xfrm>
            <a:off x="3577642" y="159199"/>
            <a:ext cx="2975558"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Control Variables </a:t>
            </a:r>
          </a:p>
        </p:txBody>
      </p:sp>
    </p:spTree>
    <p:extLst>
      <p:ext uri="{BB962C8B-B14F-4D97-AF65-F5344CB8AC3E}">
        <p14:creationId xmlns:p14="http://schemas.microsoft.com/office/powerpoint/2010/main" val="3366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87089-1A57-4FAF-BA34-70B97E20CEE5}" type="datetime1">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72082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1E90C7-F1FE-4D5F-AAA3-C2349B32AFE3}" type="datetime1">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10" name="TextBox 9">
            <a:extLst>
              <a:ext uri="{FF2B5EF4-FFF2-40B4-BE49-F238E27FC236}">
                <a16:creationId xmlns:a16="http://schemas.microsoft.com/office/drawing/2014/main" id="{504843DC-0A6D-487F-90A1-8B078D097E82}"/>
              </a:ext>
            </a:extLst>
          </p:cNvPr>
          <p:cNvSpPr txBox="1"/>
          <p:nvPr userDrawn="1"/>
        </p:nvSpPr>
        <p:spPr>
          <a:xfrm>
            <a:off x="3577642" y="159199"/>
            <a:ext cx="2975558"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Control Variables </a:t>
            </a:r>
          </a:p>
        </p:txBody>
      </p:sp>
    </p:spTree>
    <p:extLst>
      <p:ext uri="{BB962C8B-B14F-4D97-AF65-F5344CB8AC3E}">
        <p14:creationId xmlns:p14="http://schemas.microsoft.com/office/powerpoint/2010/main" val="41864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7764" y="1157985"/>
            <a:ext cx="6995160" cy="1676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88620" y="3429000"/>
            <a:ext cx="6995160" cy="5556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DB6D3295-5BF5-4E09-87B3-EEF71ECAF0D0}" type="datetime1">
              <a:rPr lang="en-US" smtClean="0"/>
              <a:t>9/2/2019</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Pentagon 6"/>
          <p:cNvSpPr/>
          <p:nvPr userDrawn="1"/>
        </p:nvSpPr>
        <p:spPr>
          <a:xfrm rot="5400000">
            <a:off x="6553200" y="228600"/>
            <a:ext cx="838200" cy="381000"/>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6664569" y="104449"/>
            <a:ext cx="609600" cy="535517"/>
          </a:xfrm>
          <a:prstGeom prst="rect">
            <a:avLst/>
          </a:prstGeom>
        </p:spPr>
        <p:txBody>
          <a:bodyPr vert="horz" lIns="91440" tIns="45720" rIns="91440" bIns="45720" rtlCol="0" anchor="ctr"/>
          <a:lstStyle>
            <a:lvl1pPr algn="ctr">
              <a:defRPr sz="1400" b="1">
                <a:solidFill>
                  <a:schemeClr val="bg1"/>
                </a:solidFill>
              </a:defRPr>
            </a:lvl1pPr>
          </a:lstStyle>
          <a:p>
            <a:fld id="{8A2A4A19-B384-42F8-8C0D-94C30AAB39F2}" type="slidenum">
              <a:rPr lang="en-US" smtClean="0"/>
              <a:pPr/>
              <a:t>‹#›</a:t>
            </a:fld>
            <a:endParaRPr lang="en-US" dirty="0"/>
          </a:p>
        </p:txBody>
      </p:sp>
    </p:spTree>
    <p:extLst>
      <p:ext uri="{BB962C8B-B14F-4D97-AF65-F5344CB8AC3E}">
        <p14:creationId xmlns:p14="http://schemas.microsoft.com/office/powerpoint/2010/main" val="114439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28.emf"/><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25.wmf"/><Relationship Id="rId4" Type="http://schemas.openxmlformats.org/officeDocument/2006/relationships/oleObject" Target="../embeddings/oleObject10.bin"/><Relationship Id="rId9" Type="http://schemas.openxmlformats.org/officeDocument/2006/relationships/image" Target="../media/image27.wmf"/></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28.emf"/><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25.wmf"/><Relationship Id="rId4" Type="http://schemas.openxmlformats.org/officeDocument/2006/relationships/oleObject" Target="../embeddings/oleObject10.bin"/><Relationship Id="rId9" Type="http://schemas.openxmlformats.org/officeDocument/2006/relationships/image" Target="../media/image2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10.emf"/><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5.bin"/><Relationship Id="rId10" Type="http://schemas.openxmlformats.org/officeDocument/2006/relationships/image" Target="../media/image9.wmf"/><Relationship Id="rId4" Type="http://schemas.openxmlformats.org/officeDocument/2006/relationships/image" Target="../media/image11.emf"/><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dirty="0">
                <a:solidFill>
                  <a:schemeClr val="tx1">
                    <a:lumMod val="50000"/>
                    <a:lumOff val="50000"/>
                  </a:schemeClr>
                </a:solidFill>
                <a:cs typeface="Arial" panose="020B0604020202020204" pitchFamily="34" charset="0"/>
              </a:rPr>
              <a:t>control</a:t>
            </a:r>
            <a:br>
              <a:rPr lang="en-US" dirty="0">
                <a:solidFill>
                  <a:schemeClr val="tx1">
                    <a:lumMod val="50000"/>
                    <a:lumOff val="50000"/>
                  </a:schemeClr>
                </a:solidFill>
                <a:cs typeface="Arial" panose="020B0604020202020204" pitchFamily="34" charset="0"/>
              </a:rPr>
            </a:br>
            <a:r>
              <a:rPr lang="en-US" dirty="0">
                <a:solidFill>
                  <a:schemeClr val="accent6">
                    <a:lumMod val="75000"/>
                  </a:schemeClr>
                </a:solidFill>
                <a:cs typeface="Arial" panose="020B0604020202020204" pitchFamily="34" charset="0"/>
              </a:rPr>
              <a:t>variables</a:t>
            </a:r>
            <a:br>
              <a:rPr lang="en-US" dirty="0">
                <a:solidFill>
                  <a:schemeClr val="tx1">
                    <a:lumMod val="50000"/>
                    <a:lumOff val="50000"/>
                  </a:schemeClr>
                </a:solidFill>
                <a:cs typeface="Arial" panose="020B0604020202020204" pitchFamily="34" charset="0"/>
              </a:rPr>
            </a:br>
            <a:br>
              <a:rPr lang="en-US" dirty="0">
                <a:solidFill>
                  <a:schemeClr val="tx1">
                    <a:lumMod val="50000"/>
                    <a:lumOff val="50000"/>
                  </a:schemeClr>
                </a:solidFill>
                <a:cs typeface="Arial" panose="020B0604020202020204" pitchFamily="34" charset="0"/>
              </a:rPr>
            </a:br>
            <a:endParaRPr lang="en-US" dirty="0"/>
          </a:p>
        </p:txBody>
      </p:sp>
      <p:sp>
        <p:nvSpPr>
          <p:cNvPr id="3" name="Subtitle 2"/>
          <p:cNvSpPr>
            <a:spLocks noGrp="1"/>
          </p:cNvSpPr>
          <p:nvPr>
            <p:ph type="subTitle" idx="1"/>
          </p:nvPr>
        </p:nvSpPr>
        <p:spPr>
          <a:xfrm>
            <a:off x="1165860" y="6497320"/>
            <a:ext cx="5440680" cy="2570480"/>
          </a:xfrm>
        </p:spPr>
        <p:txBody>
          <a:bodyPr/>
          <a:lstStyle/>
          <a:p>
            <a:r>
              <a:rPr lang="en-US" sz="2000" dirty="0">
                <a:solidFill>
                  <a:schemeClr val="tx1">
                    <a:lumMod val="50000"/>
                    <a:lumOff val="50000"/>
                  </a:schemeClr>
                </a:solidFill>
                <a:latin typeface="Arial" panose="020B0604020202020204" pitchFamily="34" charset="0"/>
                <a:cs typeface="Arial" panose="020B0604020202020204" pitchFamily="34" charset="0"/>
              </a:rPr>
              <a:t>Fundamentals of</a:t>
            </a:r>
            <a:endParaRPr lang="en-US" sz="2400" b="1" dirty="0">
              <a:solidFill>
                <a:schemeClr val="accent6">
                  <a:lumMod val="75000"/>
                </a:schemeClr>
              </a:solidFill>
              <a:latin typeface="Arial" panose="020B0604020202020204" pitchFamily="34" charset="0"/>
              <a:cs typeface="Arial" panose="020B0604020202020204" pitchFamily="34" charset="0"/>
            </a:endParaRPr>
          </a:p>
          <a:p>
            <a:r>
              <a:rPr lang="en-US" sz="2400" b="1" dirty="0">
                <a:solidFill>
                  <a:schemeClr val="accent6">
                    <a:lumMod val="75000"/>
                  </a:schemeClr>
                </a:solidFill>
                <a:cs typeface="Arial" panose="020B0604020202020204" pitchFamily="34" charset="0"/>
              </a:rPr>
              <a:t>PROGRAM</a:t>
            </a:r>
            <a:r>
              <a:rPr lang="en-US" sz="2000" dirty="0">
                <a:solidFill>
                  <a:schemeClr val="accent6">
                    <a:lumMod val="75000"/>
                  </a:schemeClr>
                </a:solidFill>
                <a:cs typeface="Arial" panose="020B0604020202020204" pitchFamily="34" charset="0"/>
              </a:rPr>
              <a:t> </a:t>
            </a:r>
            <a:r>
              <a:rPr lang="en-US" sz="2000" dirty="0">
                <a:solidFill>
                  <a:schemeClr val="tx1">
                    <a:lumMod val="50000"/>
                    <a:lumOff val="50000"/>
                  </a:schemeClr>
                </a:solidFill>
                <a:latin typeface="Stencil" panose="040409050D0802020404" pitchFamily="82" charset="0"/>
                <a:cs typeface="Arial" panose="020B0604020202020204" pitchFamily="34" charset="0"/>
              </a:rPr>
              <a:t>EVALUATION</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a:p>
            <a:r>
              <a:rPr lang="en-US" sz="2000" dirty="0">
                <a:solidFill>
                  <a:schemeClr val="tx1">
                    <a:lumMod val="50000"/>
                    <a:lumOff val="50000"/>
                  </a:schemeClr>
                </a:solidFill>
                <a:latin typeface="Berlin Sans FB" panose="020E0602020502020306" pitchFamily="34" charset="0"/>
                <a:cs typeface="Arial" panose="020B0604020202020204" pitchFamily="34" charset="0"/>
              </a:rPr>
              <a:t>JESSE LECY</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p:txBody>
      </p:sp>
    </p:spTree>
    <p:extLst>
      <p:ext uri="{BB962C8B-B14F-4D97-AF65-F5344CB8AC3E}">
        <p14:creationId xmlns:p14="http://schemas.microsoft.com/office/powerpoint/2010/main" val="407827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Increase var(x)</a:t>
            </a:r>
          </a:p>
        </p:txBody>
      </p:sp>
      <p:sp>
        <p:nvSpPr>
          <p:cNvPr id="4" name="Oval 3"/>
          <p:cNvSpPr/>
          <p:nvPr/>
        </p:nvSpPr>
        <p:spPr>
          <a:xfrm>
            <a:off x="1835213" y="6913245"/>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1478978" y="571500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908319" y="5434246"/>
            <a:ext cx="1055738" cy="327782"/>
          </a:xfrm>
          <a:prstGeom prst="rect">
            <a:avLst/>
          </a:prstGeom>
          <a:noFill/>
        </p:spPr>
        <p:txBody>
          <a:bodyPr wrap="none" rtlCol="0">
            <a:spAutoFit/>
          </a:bodyPr>
          <a:lstStyle/>
          <a:p>
            <a:r>
              <a:rPr lang="en-US" sz="1530" b="1" dirty="0"/>
              <a:t>Heart Rate</a:t>
            </a:r>
          </a:p>
        </p:txBody>
      </p:sp>
      <p:sp>
        <p:nvSpPr>
          <p:cNvPr id="8" name="TextBox 7"/>
          <p:cNvSpPr txBox="1"/>
          <p:nvPr/>
        </p:nvSpPr>
        <p:spPr>
          <a:xfrm>
            <a:off x="2301288" y="7063022"/>
            <a:ext cx="298480" cy="327782"/>
          </a:xfrm>
          <a:prstGeom prst="rect">
            <a:avLst/>
          </a:prstGeom>
          <a:noFill/>
        </p:spPr>
        <p:txBody>
          <a:bodyPr wrap="none" rtlCol="0">
            <a:spAutoFit/>
          </a:bodyPr>
          <a:lstStyle/>
          <a:p>
            <a:r>
              <a:rPr lang="en-US" sz="1530" dirty="0">
                <a:solidFill>
                  <a:schemeClr val="bg1">
                    <a:lumMod val="50000"/>
                  </a:schemeClr>
                </a:solidFill>
              </a:rPr>
              <a:t>A</a:t>
            </a:r>
          </a:p>
        </p:txBody>
      </p:sp>
      <p:sp>
        <p:nvSpPr>
          <p:cNvPr id="9" name="TextBox 8"/>
          <p:cNvSpPr txBox="1"/>
          <p:nvPr/>
        </p:nvSpPr>
        <p:spPr>
          <a:xfrm>
            <a:off x="2272109" y="6207543"/>
            <a:ext cx="292068" cy="327782"/>
          </a:xfrm>
          <a:prstGeom prst="rect">
            <a:avLst/>
          </a:prstGeom>
          <a:noFill/>
        </p:spPr>
        <p:txBody>
          <a:bodyPr wrap="none" rtlCol="0">
            <a:spAutoFit/>
          </a:bodyPr>
          <a:lstStyle/>
          <a:p>
            <a:r>
              <a:rPr lang="en-US" sz="1530" dirty="0">
                <a:solidFill>
                  <a:schemeClr val="bg1">
                    <a:lumMod val="50000"/>
                  </a:schemeClr>
                </a:solidFill>
              </a:rPr>
              <a:t>B</a:t>
            </a:r>
          </a:p>
        </p:txBody>
      </p:sp>
      <p:sp>
        <p:nvSpPr>
          <p:cNvPr id="10" name="TextBox 9"/>
          <p:cNvSpPr txBox="1"/>
          <p:nvPr/>
        </p:nvSpPr>
        <p:spPr>
          <a:xfrm>
            <a:off x="2272109" y="7748769"/>
            <a:ext cx="288862" cy="327782"/>
          </a:xfrm>
          <a:prstGeom prst="rect">
            <a:avLst/>
          </a:prstGeom>
          <a:noFill/>
        </p:spPr>
        <p:txBody>
          <a:bodyPr wrap="none" rtlCol="0">
            <a:spAutoFit/>
          </a:bodyPr>
          <a:lstStyle/>
          <a:p>
            <a:r>
              <a:rPr lang="en-US" sz="1530" dirty="0">
                <a:solidFill>
                  <a:schemeClr val="bg1">
                    <a:lumMod val="50000"/>
                  </a:schemeClr>
                </a:solidFill>
              </a:rPr>
              <a:t>C</a:t>
            </a:r>
          </a:p>
        </p:txBody>
      </p:sp>
      <p:sp>
        <p:nvSpPr>
          <p:cNvPr id="13" name="TextBox 12"/>
          <p:cNvSpPr txBox="1"/>
          <p:nvPr/>
        </p:nvSpPr>
        <p:spPr>
          <a:xfrm>
            <a:off x="579213" y="3009735"/>
            <a:ext cx="3044190" cy="1975926"/>
          </a:xfrm>
          <a:prstGeom prst="rect">
            <a:avLst/>
          </a:prstGeom>
          <a:noFill/>
        </p:spPr>
        <p:txBody>
          <a:bodyPr wrap="square" rtlCol="0">
            <a:spAutoFit/>
          </a:bodyPr>
          <a:lstStyle/>
          <a:p>
            <a:r>
              <a:rPr lang="en-US" sz="1530" dirty="0"/>
              <a:t>There are three ways to make the standard error smaller, and thus improve the confidence intervals around </a:t>
            </a:r>
            <a:r>
              <a:rPr lang="en-US" sz="1530" i="1" dirty="0"/>
              <a:t>b</a:t>
            </a:r>
            <a:r>
              <a:rPr lang="en-US" sz="1530" i="1" baseline="-25000" dirty="0"/>
              <a:t>1</a:t>
            </a:r>
            <a:r>
              <a:rPr lang="en-US" sz="1530" dirty="0"/>
              <a:t> :</a:t>
            </a:r>
            <a:br>
              <a:rPr lang="en-US" sz="1530" dirty="0"/>
            </a:br>
            <a:endParaRPr lang="en-US" sz="1530" dirty="0"/>
          </a:p>
          <a:p>
            <a:pPr marL="291465" indent="-291465">
              <a:buAutoNum type="arabicParenBoth"/>
            </a:pPr>
            <a:r>
              <a:rPr lang="en-US" sz="1530" dirty="0"/>
              <a:t>Increase sample size</a:t>
            </a:r>
          </a:p>
          <a:p>
            <a:pPr marL="291465" indent="-291465">
              <a:buAutoNum type="arabicParenBoth"/>
            </a:pPr>
            <a:r>
              <a:rPr lang="en-US" sz="1530" dirty="0"/>
              <a:t>Explain more variance of Y</a:t>
            </a:r>
          </a:p>
          <a:p>
            <a:pPr marL="291465" indent="-291465">
              <a:buAutoNum type="arabicParenBoth"/>
            </a:pPr>
            <a:r>
              <a:rPr lang="en-US" sz="1600" b="1" dirty="0"/>
              <a:t>Increase variance of X</a:t>
            </a:r>
          </a:p>
        </p:txBody>
      </p:sp>
      <p:sp>
        <p:nvSpPr>
          <p:cNvPr id="12" name="Oval 11">
            <a:extLst>
              <a:ext uri="{FF2B5EF4-FFF2-40B4-BE49-F238E27FC236}">
                <a16:creationId xmlns:a16="http://schemas.microsoft.com/office/drawing/2014/main" id="{899C6EE2-5ADE-4424-8032-B0C53B6D31DD}"/>
              </a:ext>
            </a:extLst>
          </p:cNvPr>
          <p:cNvSpPr/>
          <p:nvPr/>
        </p:nvSpPr>
        <p:spPr>
          <a:xfrm>
            <a:off x="4482576" y="6822302"/>
            <a:ext cx="1586865" cy="158320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Oval 13">
            <a:extLst>
              <a:ext uri="{FF2B5EF4-FFF2-40B4-BE49-F238E27FC236}">
                <a16:creationId xmlns:a16="http://schemas.microsoft.com/office/drawing/2014/main" id="{12AF4EA4-A23F-4FA1-9FD3-402798676037}"/>
              </a:ext>
            </a:extLst>
          </p:cNvPr>
          <p:cNvSpPr/>
          <p:nvPr/>
        </p:nvSpPr>
        <p:spPr>
          <a:xfrm>
            <a:off x="4304459" y="5690954"/>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TextBox 14">
            <a:extLst>
              <a:ext uri="{FF2B5EF4-FFF2-40B4-BE49-F238E27FC236}">
                <a16:creationId xmlns:a16="http://schemas.microsoft.com/office/drawing/2014/main" id="{7A28315C-AB29-4C4D-81EE-1076C52FA3DF}"/>
              </a:ext>
            </a:extLst>
          </p:cNvPr>
          <p:cNvSpPr txBox="1"/>
          <p:nvPr/>
        </p:nvSpPr>
        <p:spPr>
          <a:xfrm>
            <a:off x="3733800" y="5410200"/>
            <a:ext cx="1055738" cy="327782"/>
          </a:xfrm>
          <a:prstGeom prst="rect">
            <a:avLst/>
          </a:prstGeom>
          <a:noFill/>
        </p:spPr>
        <p:txBody>
          <a:bodyPr wrap="none" rtlCol="0">
            <a:spAutoFit/>
          </a:bodyPr>
          <a:lstStyle/>
          <a:p>
            <a:r>
              <a:rPr lang="en-US" sz="1530" b="1" dirty="0"/>
              <a:t>Heart Rate</a:t>
            </a:r>
          </a:p>
        </p:txBody>
      </p:sp>
      <p:sp>
        <p:nvSpPr>
          <p:cNvPr id="16" name="TextBox 15">
            <a:extLst>
              <a:ext uri="{FF2B5EF4-FFF2-40B4-BE49-F238E27FC236}">
                <a16:creationId xmlns:a16="http://schemas.microsoft.com/office/drawing/2014/main" id="{7225CCE6-D521-42DF-9F47-C4873E4FF312}"/>
              </a:ext>
            </a:extLst>
          </p:cNvPr>
          <p:cNvSpPr txBox="1"/>
          <p:nvPr/>
        </p:nvSpPr>
        <p:spPr>
          <a:xfrm>
            <a:off x="6293422" y="7425915"/>
            <a:ext cx="1156407" cy="798680"/>
          </a:xfrm>
          <a:prstGeom prst="rect">
            <a:avLst/>
          </a:prstGeom>
          <a:noFill/>
        </p:spPr>
        <p:txBody>
          <a:bodyPr wrap="none" rtlCol="0">
            <a:spAutoFit/>
          </a:bodyPr>
          <a:lstStyle/>
          <a:p>
            <a:r>
              <a:rPr lang="en-US" sz="1530" b="1" dirty="0"/>
              <a:t>Range of </a:t>
            </a:r>
            <a:br>
              <a:rPr lang="en-US" sz="1530" b="1" dirty="0"/>
            </a:br>
            <a:r>
              <a:rPr lang="en-US" sz="1530" b="1" dirty="0"/>
              <a:t>0 to 1000</a:t>
            </a:r>
          </a:p>
          <a:p>
            <a:r>
              <a:rPr lang="en-US" sz="1530" b="1" dirty="0"/>
              <a:t>mg Caffeine</a:t>
            </a:r>
          </a:p>
        </p:txBody>
      </p:sp>
      <p:sp>
        <p:nvSpPr>
          <p:cNvPr id="17" name="TextBox 16">
            <a:extLst>
              <a:ext uri="{FF2B5EF4-FFF2-40B4-BE49-F238E27FC236}">
                <a16:creationId xmlns:a16="http://schemas.microsoft.com/office/drawing/2014/main" id="{E2C6C854-7D1F-4173-80FD-EAE30B7E6A91}"/>
              </a:ext>
            </a:extLst>
          </p:cNvPr>
          <p:cNvSpPr txBox="1"/>
          <p:nvPr/>
        </p:nvSpPr>
        <p:spPr>
          <a:xfrm>
            <a:off x="5126769" y="7038976"/>
            <a:ext cx="298480" cy="327782"/>
          </a:xfrm>
          <a:prstGeom prst="rect">
            <a:avLst/>
          </a:prstGeom>
          <a:noFill/>
        </p:spPr>
        <p:txBody>
          <a:bodyPr wrap="none" rtlCol="0">
            <a:spAutoFit/>
          </a:bodyPr>
          <a:lstStyle/>
          <a:p>
            <a:r>
              <a:rPr lang="en-US" sz="1530" dirty="0">
                <a:solidFill>
                  <a:schemeClr val="bg1">
                    <a:lumMod val="50000"/>
                  </a:schemeClr>
                </a:solidFill>
              </a:rPr>
              <a:t>A</a:t>
            </a:r>
          </a:p>
        </p:txBody>
      </p:sp>
      <p:sp>
        <p:nvSpPr>
          <p:cNvPr id="18" name="TextBox 17">
            <a:extLst>
              <a:ext uri="{FF2B5EF4-FFF2-40B4-BE49-F238E27FC236}">
                <a16:creationId xmlns:a16="http://schemas.microsoft.com/office/drawing/2014/main" id="{5E6BD715-22F5-45EE-8A6C-CDB36EE32491}"/>
              </a:ext>
            </a:extLst>
          </p:cNvPr>
          <p:cNvSpPr txBox="1"/>
          <p:nvPr/>
        </p:nvSpPr>
        <p:spPr>
          <a:xfrm>
            <a:off x="5097590" y="6183497"/>
            <a:ext cx="292068" cy="327782"/>
          </a:xfrm>
          <a:prstGeom prst="rect">
            <a:avLst/>
          </a:prstGeom>
          <a:noFill/>
        </p:spPr>
        <p:txBody>
          <a:bodyPr wrap="none" rtlCol="0">
            <a:spAutoFit/>
          </a:bodyPr>
          <a:lstStyle/>
          <a:p>
            <a:r>
              <a:rPr lang="en-US" sz="1530" dirty="0">
                <a:solidFill>
                  <a:schemeClr val="bg1">
                    <a:lumMod val="50000"/>
                  </a:schemeClr>
                </a:solidFill>
              </a:rPr>
              <a:t>B</a:t>
            </a:r>
          </a:p>
        </p:txBody>
      </p:sp>
      <p:sp>
        <p:nvSpPr>
          <p:cNvPr id="19" name="TextBox 18">
            <a:extLst>
              <a:ext uri="{FF2B5EF4-FFF2-40B4-BE49-F238E27FC236}">
                <a16:creationId xmlns:a16="http://schemas.microsoft.com/office/drawing/2014/main" id="{5E31489C-07D7-4023-8D19-BB60A33F09F6}"/>
              </a:ext>
            </a:extLst>
          </p:cNvPr>
          <p:cNvSpPr txBox="1"/>
          <p:nvPr/>
        </p:nvSpPr>
        <p:spPr>
          <a:xfrm>
            <a:off x="5187132" y="7686480"/>
            <a:ext cx="288862" cy="327782"/>
          </a:xfrm>
          <a:prstGeom prst="rect">
            <a:avLst/>
          </a:prstGeom>
          <a:noFill/>
        </p:spPr>
        <p:txBody>
          <a:bodyPr wrap="none" rtlCol="0">
            <a:spAutoFit/>
          </a:bodyPr>
          <a:lstStyle/>
          <a:p>
            <a:r>
              <a:rPr lang="en-US" sz="1530" dirty="0">
                <a:solidFill>
                  <a:schemeClr val="bg1">
                    <a:lumMod val="50000"/>
                  </a:schemeClr>
                </a:solidFill>
              </a:rPr>
              <a:t>C</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858BCF1E-F9E6-4D8E-8304-70CEBD20360F}"/>
                  </a:ext>
                </a:extLst>
              </p:cNvPr>
              <p:cNvSpPr txBox="1"/>
              <p:nvPr/>
            </p:nvSpPr>
            <p:spPr>
              <a:xfrm>
                <a:off x="4642891" y="3341612"/>
                <a:ext cx="2139789" cy="679097"/>
              </a:xfrm>
              <a:prstGeom prst="rect">
                <a:avLst/>
              </a:prstGeom>
              <a:noFill/>
            </p:spPr>
            <p:txBody>
              <a:bodyPr wrap="square" rtlCol="0">
                <a:spAutoFit/>
              </a:bodyPr>
              <a:lstStyle/>
              <a:p>
                <a:r>
                  <a:rPr lang="en-US" sz="2400" b="1" dirty="0">
                    <a:solidFill>
                      <a:schemeClr val="tx1">
                        <a:lumMod val="50000"/>
                        <a:lumOff val="50000"/>
                      </a:schemeClr>
                    </a:solidFill>
                  </a:rPr>
                  <a:t>SE</a:t>
                </a:r>
                <a:r>
                  <a:rPr lang="en-US" sz="2400" b="1" baseline="-25000" dirty="0">
                    <a:solidFill>
                      <a:schemeClr val="tx1">
                        <a:lumMod val="50000"/>
                        <a:lumOff val="50000"/>
                      </a:schemeClr>
                    </a:solidFill>
                  </a:rPr>
                  <a:t>b1</a:t>
                </a:r>
                <a:r>
                  <a:rPr lang="en-US" b="1" dirty="0">
                    <a:solidFill>
                      <a:schemeClr val="accent6">
                        <a:lumMod val="75000"/>
                      </a:schemeClr>
                    </a:solidFill>
                  </a:rPr>
                  <a:t> </a:t>
                </a:r>
                <a14:m>
                  <m:oMath xmlns:m="http://schemas.openxmlformats.org/officeDocument/2006/math">
                    <m:r>
                      <a:rPr lang="en-US" sz="2400" i="1">
                        <a:latin typeface="Cambria Math"/>
                        <a:ea typeface="Cambria Math"/>
                      </a:rPr>
                      <m:t>≈</m:t>
                    </m:r>
                    <m:f>
                      <m:fPr>
                        <m:ctrlPr>
                          <a:rPr lang="en-US" sz="2400" i="1">
                            <a:solidFill>
                              <a:schemeClr val="tx1">
                                <a:lumMod val="50000"/>
                                <a:lumOff val="50000"/>
                              </a:schemeClr>
                            </a:solidFill>
                            <a:latin typeface="Cambria Math" panose="02040503050406030204" pitchFamily="18" charset="0"/>
                          </a:rPr>
                        </m:ctrlPr>
                      </m:fPr>
                      <m:num>
                        <m:r>
                          <m:rPr>
                            <m:sty m:val="p"/>
                          </m:rPr>
                          <a:rPr lang="en-US" sz="2400" b="0" i="0" smtClean="0">
                            <a:solidFill>
                              <a:schemeClr val="tx1">
                                <a:lumMod val="50000"/>
                                <a:lumOff val="50000"/>
                              </a:schemeClr>
                            </a:solidFill>
                            <a:latin typeface="Cambria Math" panose="02040503050406030204" pitchFamily="18" charset="0"/>
                          </a:rPr>
                          <m:t>B</m:t>
                        </m:r>
                      </m:num>
                      <m:den>
                        <m:r>
                          <m:rPr>
                            <m:sty m:val="p"/>
                          </m:rPr>
                          <a:rPr lang="en-US" sz="2400" b="0" i="0" smtClean="0">
                            <a:solidFill>
                              <a:schemeClr val="tx1">
                                <a:lumMod val="50000"/>
                                <a:lumOff val="50000"/>
                              </a:schemeClr>
                            </a:solidFill>
                            <a:latin typeface="Cambria Math" panose="02040503050406030204" pitchFamily="18" charset="0"/>
                          </a:rPr>
                          <m:t>n</m:t>
                        </m:r>
                        <m:r>
                          <a:rPr lang="en-US" sz="2400" b="0" i="0" smtClean="0">
                            <a:solidFill>
                              <a:schemeClr val="tx1">
                                <a:lumMod val="50000"/>
                                <a:lumOff val="50000"/>
                              </a:schemeClr>
                            </a:solidFill>
                            <a:latin typeface="Cambria Math" panose="02040503050406030204" pitchFamily="18" charset="0"/>
                          </a:rPr>
                          <m:t> ∙ </m:t>
                        </m:r>
                        <m:r>
                          <a:rPr lang="en-US" sz="2400" b="0" i="0" smtClean="0">
                            <a:solidFill>
                              <a:schemeClr val="tx1">
                                <a:lumMod val="50000"/>
                                <a:lumOff val="50000"/>
                              </a:schemeClr>
                            </a:solidFill>
                            <a:latin typeface="Cambria Math" panose="02040503050406030204" pitchFamily="18" charset="0"/>
                            <a:ea typeface="Cambria Math"/>
                          </a:rPr>
                          <m:t>(</m:t>
                        </m:r>
                        <m:r>
                          <m:rPr>
                            <m:sty m:val="p"/>
                          </m:rPr>
                          <a:rPr lang="en-US" sz="2400" b="0" i="0" smtClean="0">
                            <a:solidFill>
                              <a:schemeClr val="tx1">
                                <a:lumMod val="50000"/>
                                <a:lumOff val="50000"/>
                              </a:schemeClr>
                            </a:solidFill>
                            <a:latin typeface="Cambria Math" panose="02040503050406030204" pitchFamily="18" charset="0"/>
                            <a:ea typeface="Cambria Math"/>
                          </a:rPr>
                          <m:t>A</m:t>
                        </m:r>
                        <m:r>
                          <a:rPr lang="en-US" sz="2400" b="0" i="0" smtClean="0">
                            <a:solidFill>
                              <a:schemeClr val="tx1">
                                <a:lumMod val="50000"/>
                                <a:lumOff val="50000"/>
                              </a:schemeClr>
                            </a:solidFill>
                            <a:latin typeface="Cambria Math" panose="02040503050406030204" pitchFamily="18" charset="0"/>
                            <a:ea typeface="Cambria Math"/>
                          </a:rPr>
                          <m:t>+</m:t>
                        </m:r>
                        <m:r>
                          <m:rPr>
                            <m:sty m:val="p"/>
                          </m:rPr>
                          <a:rPr lang="en-US" sz="2400" b="0" i="0" smtClean="0">
                            <a:solidFill>
                              <a:schemeClr val="tx1">
                                <a:lumMod val="50000"/>
                                <a:lumOff val="50000"/>
                              </a:schemeClr>
                            </a:solidFill>
                            <a:latin typeface="Cambria Math" panose="02040503050406030204" pitchFamily="18" charset="0"/>
                            <a:ea typeface="Cambria Math"/>
                          </a:rPr>
                          <m:t>C</m:t>
                        </m:r>
                        <m:r>
                          <a:rPr lang="en-US" sz="2400" b="0" i="0" smtClean="0">
                            <a:solidFill>
                              <a:schemeClr val="tx1">
                                <a:lumMod val="50000"/>
                                <a:lumOff val="50000"/>
                              </a:schemeClr>
                            </a:solidFill>
                            <a:latin typeface="Cambria Math" panose="02040503050406030204" pitchFamily="18" charset="0"/>
                            <a:ea typeface="Cambria Math"/>
                          </a:rPr>
                          <m:t>) </m:t>
                        </m:r>
                      </m:den>
                    </m:f>
                  </m:oMath>
                </a14:m>
                <a:r>
                  <a:rPr lang="en-US" dirty="0"/>
                  <a:t> </a:t>
                </a:r>
              </a:p>
            </p:txBody>
          </p:sp>
        </mc:Choice>
        <mc:Fallback>
          <p:sp>
            <p:nvSpPr>
              <p:cNvPr id="20" name="TextBox 19">
                <a:extLst>
                  <a:ext uri="{FF2B5EF4-FFF2-40B4-BE49-F238E27FC236}">
                    <a16:creationId xmlns:a16="http://schemas.microsoft.com/office/drawing/2014/main" id="{858BCF1E-F9E6-4D8E-8304-70CEBD20360F}"/>
                  </a:ext>
                </a:extLst>
              </p:cNvPr>
              <p:cNvSpPr txBox="1">
                <a:spLocks noRot="1" noChangeAspect="1" noMove="1" noResize="1" noEditPoints="1" noAdjustHandles="1" noChangeArrowheads="1" noChangeShapeType="1" noTextEdit="1"/>
              </p:cNvSpPr>
              <p:nvPr/>
            </p:nvSpPr>
            <p:spPr>
              <a:xfrm>
                <a:off x="4642891" y="3341612"/>
                <a:ext cx="2139789" cy="679097"/>
              </a:xfrm>
              <a:prstGeom prst="rect">
                <a:avLst/>
              </a:prstGeom>
              <a:blipFill>
                <a:blip r:embed="rId2"/>
                <a:stretch>
                  <a:fillRect l="-455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AECD974D-8DAF-4B14-9003-6FFD77D6AFBD}"/>
              </a:ext>
            </a:extLst>
          </p:cNvPr>
          <p:cNvSpPr txBox="1"/>
          <p:nvPr/>
        </p:nvSpPr>
        <p:spPr>
          <a:xfrm>
            <a:off x="1049854" y="8867759"/>
            <a:ext cx="5843707" cy="1015663"/>
          </a:xfrm>
          <a:prstGeom prst="rect">
            <a:avLst/>
          </a:prstGeom>
          <a:noFill/>
        </p:spPr>
        <p:txBody>
          <a:bodyPr wrap="square" rtlCol="0">
            <a:spAutoFit/>
          </a:bodyPr>
          <a:lstStyle/>
          <a:p>
            <a:pPr algn="ctr"/>
            <a:r>
              <a:rPr lang="en-US" sz="2000" dirty="0">
                <a:solidFill>
                  <a:schemeClr val="tx1">
                    <a:lumMod val="50000"/>
                    <a:lumOff val="50000"/>
                  </a:schemeClr>
                </a:solidFill>
              </a:rPr>
              <a:t>In an experiment assigning the treatment levels over a range of 0 to 1000mg increases the variance of X compared to a study that uses 0 to 500mg. </a:t>
            </a:r>
          </a:p>
        </p:txBody>
      </p:sp>
      <p:sp>
        <p:nvSpPr>
          <p:cNvPr id="22" name="TextBox 21">
            <a:extLst>
              <a:ext uri="{FF2B5EF4-FFF2-40B4-BE49-F238E27FC236}">
                <a16:creationId xmlns:a16="http://schemas.microsoft.com/office/drawing/2014/main" id="{08F5BE7E-B356-4FA7-8F31-4E5F3A4C60BA}"/>
              </a:ext>
            </a:extLst>
          </p:cNvPr>
          <p:cNvSpPr txBox="1"/>
          <p:nvPr/>
        </p:nvSpPr>
        <p:spPr>
          <a:xfrm>
            <a:off x="610830" y="7637950"/>
            <a:ext cx="1156407" cy="798680"/>
          </a:xfrm>
          <a:prstGeom prst="rect">
            <a:avLst/>
          </a:prstGeom>
          <a:noFill/>
        </p:spPr>
        <p:txBody>
          <a:bodyPr wrap="none" rtlCol="0">
            <a:spAutoFit/>
          </a:bodyPr>
          <a:lstStyle/>
          <a:p>
            <a:r>
              <a:rPr lang="en-US" sz="1530" b="1" dirty="0"/>
              <a:t>Range of </a:t>
            </a:r>
            <a:br>
              <a:rPr lang="en-US" sz="1530" b="1" dirty="0"/>
            </a:br>
            <a:r>
              <a:rPr lang="en-US" sz="1530" b="1" dirty="0"/>
              <a:t>0 to 500</a:t>
            </a:r>
          </a:p>
          <a:p>
            <a:r>
              <a:rPr lang="en-US" sz="1530" b="1" dirty="0"/>
              <a:t>mg Caffeine</a:t>
            </a:r>
          </a:p>
        </p:txBody>
      </p:sp>
    </p:spTree>
    <p:extLst>
      <p:ext uri="{BB962C8B-B14F-4D97-AF65-F5344CB8AC3E}">
        <p14:creationId xmlns:p14="http://schemas.microsoft.com/office/powerpoint/2010/main" val="203042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D944-AB13-458D-8B0C-B6EE9BC7B1CB}"/>
              </a:ext>
            </a:extLst>
          </p:cNvPr>
          <p:cNvSpPr>
            <a:spLocks noGrp="1"/>
          </p:cNvSpPr>
          <p:nvPr>
            <p:ph type="title"/>
          </p:nvPr>
        </p:nvSpPr>
        <p:spPr/>
        <p:txBody>
          <a:bodyPr/>
          <a:lstStyle/>
          <a:p>
            <a:r>
              <a:rPr lang="en-US" dirty="0"/>
              <a:t>Two types of control variables:</a:t>
            </a:r>
          </a:p>
        </p:txBody>
      </p:sp>
      <p:sp>
        <p:nvSpPr>
          <p:cNvPr id="3" name="Text Placeholder 2">
            <a:extLst>
              <a:ext uri="{FF2B5EF4-FFF2-40B4-BE49-F238E27FC236}">
                <a16:creationId xmlns:a16="http://schemas.microsoft.com/office/drawing/2014/main" id="{99FB4B58-AF85-4940-BE21-6983039B1F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11D2A5F-DC93-44F7-9686-AFD3432045BD}"/>
              </a:ext>
            </a:extLst>
          </p:cNvPr>
          <p:cNvSpPr>
            <a:spLocks noGrp="1"/>
          </p:cNvSpPr>
          <p:nvPr>
            <p:ph type="sldNum" sz="quarter" idx="12"/>
          </p:nvPr>
        </p:nvSpPr>
        <p:spPr/>
        <p:txBody>
          <a:bodyPr/>
          <a:lstStyle/>
          <a:p>
            <a:fld id="{8A2A4A19-B384-42F8-8C0D-94C30AAB39F2}" type="slidenum">
              <a:rPr lang="en-US" smtClean="0"/>
              <a:t>11</a:t>
            </a:fld>
            <a:endParaRPr lang="en-US"/>
          </a:p>
        </p:txBody>
      </p:sp>
    </p:spTree>
    <p:extLst>
      <p:ext uri="{BB962C8B-B14F-4D97-AF65-F5344CB8AC3E}">
        <p14:creationId xmlns:p14="http://schemas.microsoft.com/office/powerpoint/2010/main" val="977247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C6578E-8F6F-4842-A5C4-F65F8D41D176}"/>
              </a:ext>
            </a:extLst>
          </p:cNvPr>
          <p:cNvSpPr>
            <a:spLocks noGrp="1"/>
          </p:cNvSpPr>
          <p:nvPr>
            <p:ph type="sldNum" sz="quarter" idx="12"/>
          </p:nvPr>
        </p:nvSpPr>
        <p:spPr/>
        <p:txBody>
          <a:bodyPr/>
          <a:lstStyle/>
          <a:p>
            <a:fld id="{8A2A4A19-B384-42F8-8C0D-94C30AAB39F2}" type="slidenum">
              <a:rPr lang="en-US" smtClean="0"/>
              <a:pPr/>
              <a:t>12</a:t>
            </a:fld>
            <a:endParaRPr lang="en-US"/>
          </a:p>
        </p:txBody>
      </p:sp>
      <p:pic>
        <p:nvPicPr>
          <p:cNvPr id="68610" name="Picture 2" descr="https://ds4ps.org/cpp-523-fall-2019/labs/lab-02-class-size-confidence-intervals_files/figure-html/unnamed-chunk-2-1.png">
            <a:extLst>
              <a:ext uri="{FF2B5EF4-FFF2-40B4-BE49-F238E27FC236}">
                <a16:creationId xmlns:a16="http://schemas.microsoft.com/office/drawing/2014/main" id="{43EEE72A-B147-4647-B61B-2C7272D416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43000"/>
            <a:ext cx="7772400" cy="777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329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036320" y="3532088"/>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itle 1"/>
          <p:cNvSpPr>
            <a:spLocks noGrp="1"/>
          </p:cNvSpPr>
          <p:nvPr>
            <p:ph type="title"/>
          </p:nvPr>
        </p:nvSpPr>
        <p:spPr>
          <a:xfrm>
            <a:off x="388620" y="719382"/>
            <a:ext cx="6995160" cy="1676400"/>
          </a:xfrm>
        </p:spPr>
        <p:txBody>
          <a:bodyPr>
            <a:normAutofit fontScale="90000"/>
          </a:bodyPr>
          <a:lstStyle/>
          <a:p>
            <a:r>
              <a:rPr lang="en-US" dirty="0">
                <a:solidFill>
                  <a:schemeClr val="tx1">
                    <a:lumMod val="50000"/>
                    <a:lumOff val="50000"/>
                  </a:schemeClr>
                </a:solidFill>
              </a:rPr>
              <a:t>First type: Uncorrelated with the </a:t>
            </a:r>
            <a:r>
              <a:rPr lang="en-US" dirty="0"/>
              <a:t>policy variable</a:t>
            </a:r>
          </a:p>
        </p:txBody>
      </p:sp>
      <p:sp>
        <p:nvSpPr>
          <p:cNvPr id="3" name="Slide Number Placeholder 2"/>
          <p:cNvSpPr>
            <a:spLocks noGrp="1"/>
          </p:cNvSpPr>
          <p:nvPr>
            <p:ph type="sldNum" sz="quarter" idx="12"/>
          </p:nvPr>
        </p:nvSpPr>
        <p:spPr/>
        <p:txBody>
          <a:bodyPr/>
          <a:lstStyle/>
          <a:p>
            <a:fld id="{A953BAF0-9579-42B3-B979-30EFD986705E}" type="slidenum">
              <a:rPr lang="en-US" smtClean="0"/>
              <a:pPr/>
              <a:t>13</a:t>
            </a:fld>
            <a:endParaRPr lang="en-US"/>
          </a:p>
        </p:txBody>
      </p:sp>
      <p:sp>
        <p:nvSpPr>
          <p:cNvPr id="6" name="Oval 5"/>
          <p:cNvSpPr/>
          <p:nvPr/>
        </p:nvSpPr>
        <p:spPr>
          <a:xfrm>
            <a:off x="777240" y="4408796"/>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TextBox 9"/>
          <p:cNvSpPr txBox="1"/>
          <p:nvPr/>
        </p:nvSpPr>
        <p:spPr>
          <a:xfrm>
            <a:off x="534033" y="3257397"/>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11" name="TextBox 10"/>
          <p:cNvSpPr txBox="1"/>
          <p:nvPr/>
        </p:nvSpPr>
        <p:spPr>
          <a:xfrm>
            <a:off x="363354" y="5386599"/>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4" name="TextBox 3"/>
          <p:cNvSpPr txBox="1"/>
          <p:nvPr/>
        </p:nvSpPr>
        <p:spPr>
          <a:xfrm>
            <a:off x="1696609" y="3899921"/>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14" name="TextBox 13"/>
          <p:cNvSpPr txBox="1"/>
          <p:nvPr/>
        </p:nvSpPr>
        <p:spPr>
          <a:xfrm>
            <a:off x="1419888" y="454496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15" name="TextBox 14"/>
          <p:cNvSpPr txBox="1"/>
          <p:nvPr/>
        </p:nvSpPr>
        <p:spPr>
          <a:xfrm>
            <a:off x="1087184" y="498237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sp>
        <p:nvSpPr>
          <p:cNvPr id="16" name="Oval 15"/>
          <p:cNvSpPr/>
          <p:nvPr/>
        </p:nvSpPr>
        <p:spPr>
          <a:xfrm>
            <a:off x="4680699" y="3532088"/>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4421619" y="4408796"/>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5328399" y="3143468"/>
            <a:ext cx="1189007" cy="1006248"/>
          </a:xfrm>
          <a:prstGeom prst="ellipse">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bg1">
                  <a:lumMod val="65000"/>
                </a:schemeClr>
              </a:solidFill>
            </a:endParaRPr>
          </a:p>
        </p:txBody>
      </p:sp>
      <p:sp>
        <p:nvSpPr>
          <p:cNvPr id="20" name="TextBox 19"/>
          <p:cNvSpPr txBox="1"/>
          <p:nvPr/>
        </p:nvSpPr>
        <p:spPr>
          <a:xfrm>
            <a:off x="4178412" y="3257397"/>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21" name="TextBox 20"/>
          <p:cNvSpPr txBox="1"/>
          <p:nvPr/>
        </p:nvSpPr>
        <p:spPr>
          <a:xfrm>
            <a:off x="4007733" y="5386599"/>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22" name="TextBox 21"/>
          <p:cNvSpPr txBox="1"/>
          <p:nvPr/>
        </p:nvSpPr>
        <p:spPr>
          <a:xfrm>
            <a:off x="5504723" y="3371327"/>
            <a:ext cx="1054307" cy="563231"/>
          </a:xfrm>
          <a:prstGeom prst="rect">
            <a:avLst/>
          </a:prstGeom>
          <a:noFill/>
        </p:spPr>
        <p:txBody>
          <a:bodyPr wrap="square" rtlCol="0">
            <a:spAutoFit/>
          </a:bodyPr>
          <a:lstStyle/>
          <a:p>
            <a:r>
              <a:rPr lang="en-US" sz="1530" b="1" dirty="0">
                <a:solidFill>
                  <a:schemeClr val="bg1">
                    <a:lumMod val="65000"/>
                  </a:schemeClr>
                </a:solidFill>
              </a:rPr>
              <a:t>Teacher Quality</a:t>
            </a:r>
          </a:p>
        </p:txBody>
      </p:sp>
      <p:sp>
        <p:nvSpPr>
          <p:cNvPr id="24" name="TextBox 23"/>
          <p:cNvSpPr txBox="1"/>
          <p:nvPr/>
        </p:nvSpPr>
        <p:spPr>
          <a:xfrm>
            <a:off x="4967089" y="3992749"/>
            <a:ext cx="29367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25" name="TextBox 24"/>
          <p:cNvSpPr txBox="1"/>
          <p:nvPr/>
        </p:nvSpPr>
        <p:spPr>
          <a:xfrm>
            <a:off x="4910668" y="4544929"/>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26" name="TextBox 25"/>
          <p:cNvSpPr txBox="1"/>
          <p:nvPr/>
        </p:nvSpPr>
        <p:spPr>
          <a:xfrm>
            <a:off x="4731563" y="498237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graphicFrame>
        <p:nvGraphicFramePr>
          <p:cNvPr id="5" name="Object 4"/>
          <p:cNvGraphicFramePr>
            <a:graphicFrameLocks noChangeAspect="1"/>
          </p:cNvGraphicFramePr>
          <p:nvPr>
            <p:extLst/>
          </p:nvPr>
        </p:nvGraphicFramePr>
        <p:xfrm>
          <a:off x="1036320" y="7094603"/>
          <a:ext cx="1924209" cy="1407441"/>
        </p:xfrm>
        <a:graphic>
          <a:graphicData uri="http://schemas.openxmlformats.org/presentationml/2006/ole">
            <mc:AlternateContent xmlns:mc="http://schemas.openxmlformats.org/markup-compatibility/2006">
              <mc:Choice xmlns:v="urn:schemas-microsoft-com:vml" Requires="v">
                <p:oleObj spid="_x0000_s70660" name="Equation" r:id="rId3" imgW="1422360" imgH="1041120" progId="Equation.3">
                  <p:embed/>
                </p:oleObj>
              </mc:Choice>
              <mc:Fallback>
                <p:oleObj name="Equation" r:id="rId3" imgW="1422360" imgH="1041120" progId="Equation.3">
                  <p:embed/>
                  <p:pic>
                    <p:nvPicPr>
                      <p:cNvPr id="5" name="Object 4"/>
                      <p:cNvPicPr>
                        <a:picLocks noChangeAspect="1" noChangeArrowheads="1"/>
                      </p:cNvPicPr>
                      <p:nvPr/>
                    </p:nvPicPr>
                    <p:blipFill>
                      <a:blip r:embed="rId4"/>
                      <a:srcRect/>
                      <a:stretch>
                        <a:fillRect/>
                      </a:stretch>
                    </p:blipFill>
                    <p:spPr bwMode="auto">
                      <a:xfrm>
                        <a:off x="1036320" y="7094603"/>
                        <a:ext cx="1924209" cy="1407441"/>
                      </a:xfrm>
                      <a:prstGeom prst="rect">
                        <a:avLst/>
                      </a:prstGeom>
                      <a:noFill/>
                      <a:ln>
                        <a:noFill/>
                      </a:ln>
                    </p:spPr>
                  </p:pic>
                </p:oleObj>
              </mc:Fallback>
            </mc:AlternateContent>
          </a:graphicData>
        </a:graphic>
      </p:graphicFrame>
      <p:sp>
        <p:nvSpPr>
          <p:cNvPr id="9" name="TextBox 8"/>
          <p:cNvSpPr txBox="1"/>
          <p:nvPr/>
        </p:nvSpPr>
        <p:spPr>
          <a:xfrm>
            <a:off x="3474302" y="7250379"/>
            <a:ext cx="3573749" cy="1200329"/>
          </a:xfrm>
          <a:prstGeom prst="rect">
            <a:avLst/>
          </a:prstGeom>
          <a:noFill/>
        </p:spPr>
        <p:txBody>
          <a:bodyPr wrap="square" rtlCol="0">
            <a:spAutoFit/>
          </a:bodyPr>
          <a:lstStyle/>
          <a:p>
            <a:r>
              <a:rPr lang="en-US" dirty="0"/>
              <a:t>Slope does not change.</a:t>
            </a:r>
          </a:p>
          <a:p>
            <a:endParaRPr lang="en-US" dirty="0"/>
          </a:p>
          <a:p>
            <a:endParaRPr lang="en-US" dirty="0"/>
          </a:p>
          <a:p>
            <a:r>
              <a:rPr lang="en-US" dirty="0"/>
              <a:t>Standard error becomes smaller.</a:t>
            </a:r>
          </a:p>
        </p:txBody>
      </p:sp>
    </p:spTree>
    <p:extLst>
      <p:ext uri="{BB962C8B-B14F-4D97-AF65-F5344CB8AC3E}">
        <p14:creationId xmlns:p14="http://schemas.microsoft.com/office/powerpoint/2010/main" val="346195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AE1380-5BB7-4B5D-8C70-98D905C2A850}"/>
              </a:ext>
            </a:extLst>
          </p:cNvPr>
          <p:cNvPicPr>
            <a:picLocks noChangeAspect="1"/>
          </p:cNvPicPr>
          <p:nvPr/>
        </p:nvPicPr>
        <p:blipFill>
          <a:blip r:embed="rId2"/>
          <a:stretch>
            <a:fillRect/>
          </a:stretch>
        </p:blipFill>
        <p:spPr>
          <a:xfrm>
            <a:off x="0" y="1371600"/>
            <a:ext cx="7772400" cy="4886325"/>
          </a:xfrm>
          <a:prstGeom prst="rect">
            <a:avLst/>
          </a:prstGeom>
        </p:spPr>
      </p:pic>
      <p:sp>
        <p:nvSpPr>
          <p:cNvPr id="3" name="Slide Number Placeholder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0" name="Rectangle 19"/>
          <p:cNvSpPr/>
          <p:nvPr/>
        </p:nvSpPr>
        <p:spPr>
          <a:xfrm>
            <a:off x="6805555" y="2813228"/>
            <a:ext cx="1424940" cy="351482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p:cNvSpPr/>
          <p:nvPr/>
        </p:nvSpPr>
        <p:spPr>
          <a:xfrm>
            <a:off x="4908515" y="2813228"/>
            <a:ext cx="860719" cy="33589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p:cNvSpPr txBox="1"/>
          <p:nvPr/>
        </p:nvSpPr>
        <p:spPr>
          <a:xfrm>
            <a:off x="1798137" y="7117140"/>
            <a:ext cx="3938900" cy="1569660"/>
          </a:xfrm>
          <a:prstGeom prst="rect">
            <a:avLst/>
          </a:prstGeom>
          <a:noFill/>
        </p:spPr>
        <p:txBody>
          <a:bodyPr wrap="square" rtlCol="0">
            <a:spAutoFit/>
          </a:bodyPr>
          <a:lstStyle/>
          <a:p>
            <a:pPr lvl="0" algn="ctr"/>
            <a:r>
              <a:rPr kumimoji="0" lang="en-US" sz="2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The </a:t>
            </a:r>
            <a:r>
              <a:rPr kumimoji="0" lang="en-US" sz="2400" b="1" i="0" u="none" strike="noStrike" kern="1200" cap="none" spc="0" normalizeH="0" baseline="0" noProof="0" dirty="0">
                <a:ln>
                  <a:noFill/>
                </a:ln>
                <a:solidFill>
                  <a:srgbClr val="4F81BD">
                    <a:lumMod val="75000"/>
                  </a:srgbClr>
                </a:solidFill>
                <a:effectLst/>
                <a:uLnTx/>
                <a:uFillTx/>
                <a:latin typeface="Calibri"/>
                <a:ea typeface="+mn-ea"/>
                <a:cs typeface="+mn-cs"/>
              </a:rPr>
              <a:t>slope </a:t>
            </a:r>
            <a:r>
              <a:rPr kumimoji="0" lang="en-US" sz="2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is approximately the same, but the</a:t>
            </a:r>
            <a:br>
              <a:rPr kumimoji="0" lang="en-US" sz="2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br>
            <a:r>
              <a:rPr lang="en-US" sz="2400" b="1" dirty="0">
                <a:solidFill>
                  <a:srgbClr val="E46C0A"/>
                </a:solidFill>
                <a:latin typeface="Calibri"/>
              </a:rPr>
              <a:t>standard error </a:t>
            </a:r>
            <a:r>
              <a:rPr kumimoji="0" lang="en-US" sz="2400" i="0" u="none" strike="noStrike" kern="1200" cap="none" spc="0" normalizeH="0" baseline="0" noProof="0" dirty="0">
                <a:ln>
                  <a:noFill/>
                </a:ln>
                <a:solidFill>
                  <a:prstClr val="black">
                    <a:lumMod val="65000"/>
                    <a:lumOff val="35000"/>
                  </a:prstClr>
                </a:solidFill>
                <a:effectLst/>
                <a:uLnTx/>
                <a:uFillTx/>
                <a:latin typeface="Calibri"/>
                <a:ea typeface="+mn-ea"/>
                <a:cs typeface="+mn-cs"/>
              </a:rPr>
              <a:t>is six times smaller.</a:t>
            </a:r>
          </a:p>
        </p:txBody>
      </p:sp>
      <p:sp>
        <p:nvSpPr>
          <p:cNvPr id="13" name="Oval 12">
            <a:extLst>
              <a:ext uri="{FF2B5EF4-FFF2-40B4-BE49-F238E27FC236}">
                <a16:creationId xmlns:a16="http://schemas.microsoft.com/office/drawing/2014/main" id="{9C18F605-843F-4B2B-8036-D380F62E89B5}"/>
              </a:ext>
            </a:extLst>
          </p:cNvPr>
          <p:cNvSpPr/>
          <p:nvPr/>
        </p:nvSpPr>
        <p:spPr>
          <a:xfrm>
            <a:off x="3941923" y="3227733"/>
            <a:ext cx="860719" cy="323850"/>
          </a:xfrm>
          <a:prstGeom prst="ellipse">
            <a:avLst/>
          </a:prstGeom>
          <a:no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srgbClr val="E46C0A"/>
              </a:solidFill>
              <a:effectLst/>
              <a:uLnTx/>
              <a:uFillTx/>
              <a:latin typeface="Calibri"/>
              <a:ea typeface="+mn-ea"/>
              <a:cs typeface="+mn-cs"/>
            </a:endParaRPr>
          </a:p>
        </p:txBody>
      </p:sp>
      <p:sp>
        <p:nvSpPr>
          <p:cNvPr id="15" name="Oval 14">
            <a:extLst>
              <a:ext uri="{FF2B5EF4-FFF2-40B4-BE49-F238E27FC236}">
                <a16:creationId xmlns:a16="http://schemas.microsoft.com/office/drawing/2014/main" id="{3CCA1833-AB96-4ABE-8693-8FF26B06ADBA}"/>
              </a:ext>
            </a:extLst>
          </p:cNvPr>
          <p:cNvSpPr/>
          <p:nvPr/>
        </p:nvSpPr>
        <p:spPr>
          <a:xfrm>
            <a:off x="2973860" y="3227733"/>
            <a:ext cx="860719" cy="323850"/>
          </a:xfrm>
          <a:prstGeom prst="ellipse">
            <a:avLst/>
          </a:prstGeom>
          <a:no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srgbClr val="E46C0A"/>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7E949104-DC48-40DD-AD8F-3AF376F776D7}"/>
              </a:ext>
            </a:extLst>
          </p:cNvPr>
          <p:cNvSpPr/>
          <p:nvPr/>
        </p:nvSpPr>
        <p:spPr>
          <a:xfrm>
            <a:off x="76200" y="3529884"/>
            <a:ext cx="1828800" cy="58384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C596A827-2A00-4FBA-97B9-67D06A627F27}"/>
              </a:ext>
            </a:extLst>
          </p:cNvPr>
          <p:cNvSpPr/>
          <p:nvPr/>
        </p:nvSpPr>
        <p:spPr>
          <a:xfrm>
            <a:off x="2863886" y="2831204"/>
            <a:ext cx="2044629" cy="33270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44754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036320" y="3532088"/>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 name="Slide Number Placeholder 2"/>
          <p:cNvSpPr>
            <a:spLocks noGrp="1"/>
          </p:cNvSpPr>
          <p:nvPr>
            <p:ph type="sldNum" sz="quarter" idx="12"/>
          </p:nvPr>
        </p:nvSpPr>
        <p:spPr/>
        <p:txBody>
          <a:bodyPr/>
          <a:lstStyle/>
          <a:p>
            <a:fld id="{A953BAF0-9579-42B3-B979-30EFD986705E}" type="slidenum">
              <a:rPr lang="en-US" smtClean="0"/>
              <a:pPr/>
              <a:t>15</a:t>
            </a:fld>
            <a:endParaRPr lang="en-US"/>
          </a:p>
        </p:txBody>
      </p:sp>
      <p:sp>
        <p:nvSpPr>
          <p:cNvPr id="6" name="Oval 5"/>
          <p:cNvSpPr/>
          <p:nvPr/>
        </p:nvSpPr>
        <p:spPr>
          <a:xfrm>
            <a:off x="777240" y="4408796"/>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TextBox 9"/>
          <p:cNvSpPr txBox="1"/>
          <p:nvPr/>
        </p:nvSpPr>
        <p:spPr>
          <a:xfrm>
            <a:off x="534033" y="3257397"/>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11" name="TextBox 10"/>
          <p:cNvSpPr txBox="1"/>
          <p:nvPr/>
        </p:nvSpPr>
        <p:spPr>
          <a:xfrm>
            <a:off x="363354" y="5386599"/>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4" name="TextBox 3"/>
          <p:cNvSpPr txBox="1"/>
          <p:nvPr/>
        </p:nvSpPr>
        <p:spPr>
          <a:xfrm>
            <a:off x="1696609" y="3899921"/>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14" name="TextBox 13"/>
          <p:cNvSpPr txBox="1"/>
          <p:nvPr/>
        </p:nvSpPr>
        <p:spPr>
          <a:xfrm>
            <a:off x="1419888" y="454496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15" name="TextBox 14"/>
          <p:cNvSpPr txBox="1"/>
          <p:nvPr/>
        </p:nvSpPr>
        <p:spPr>
          <a:xfrm>
            <a:off x="1087184" y="498237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sp>
        <p:nvSpPr>
          <p:cNvPr id="16" name="Oval 15"/>
          <p:cNvSpPr/>
          <p:nvPr/>
        </p:nvSpPr>
        <p:spPr>
          <a:xfrm>
            <a:off x="4680699" y="3532088"/>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4421619" y="4408796"/>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TextBox 19"/>
          <p:cNvSpPr txBox="1"/>
          <p:nvPr/>
        </p:nvSpPr>
        <p:spPr>
          <a:xfrm>
            <a:off x="4178412" y="3257397"/>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21" name="TextBox 20"/>
          <p:cNvSpPr txBox="1"/>
          <p:nvPr/>
        </p:nvSpPr>
        <p:spPr>
          <a:xfrm>
            <a:off x="4007733" y="5386599"/>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24" name="TextBox 23"/>
          <p:cNvSpPr txBox="1"/>
          <p:nvPr/>
        </p:nvSpPr>
        <p:spPr>
          <a:xfrm>
            <a:off x="4967089" y="3992749"/>
            <a:ext cx="29367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25" name="TextBox 24"/>
          <p:cNvSpPr txBox="1"/>
          <p:nvPr/>
        </p:nvSpPr>
        <p:spPr>
          <a:xfrm>
            <a:off x="4910669" y="4544929"/>
            <a:ext cx="304892"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26" name="TextBox 25"/>
          <p:cNvSpPr txBox="1"/>
          <p:nvPr/>
        </p:nvSpPr>
        <p:spPr>
          <a:xfrm>
            <a:off x="4731563" y="4982373"/>
            <a:ext cx="29367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graphicFrame>
        <p:nvGraphicFramePr>
          <p:cNvPr id="5" name="Object 4"/>
          <p:cNvGraphicFramePr>
            <a:graphicFrameLocks noChangeAspect="1"/>
          </p:cNvGraphicFramePr>
          <p:nvPr>
            <p:extLst/>
          </p:nvPr>
        </p:nvGraphicFramePr>
        <p:xfrm>
          <a:off x="834790" y="6952006"/>
          <a:ext cx="1821656" cy="1407399"/>
        </p:xfrm>
        <a:graphic>
          <a:graphicData uri="http://schemas.openxmlformats.org/presentationml/2006/ole">
            <mc:AlternateContent xmlns:mc="http://schemas.openxmlformats.org/markup-compatibility/2006">
              <mc:Choice xmlns:v="urn:schemas-microsoft-com:vml" Requires="v">
                <p:oleObj spid="_x0000_s69636" name="Equation" r:id="rId3" imgW="1346040" imgH="1041120" progId="Equation.3">
                  <p:embed/>
                </p:oleObj>
              </mc:Choice>
              <mc:Fallback>
                <p:oleObj name="Equation" r:id="rId3" imgW="1346040" imgH="1041120" progId="Equation.3">
                  <p:embed/>
                  <p:pic>
                    <p:nvPicPr>
                      <p:cNvPr id="5" name="Object 4"/>
                      <p:cNvPicPr>
                        <a:picLocks noChangeAspect="1" noChangeArrowheads="1"/>
                      </p:cNvPicPr>
                      <p:nvPr/>
                    </p:nvPicPr>
                    <p:blipFill>
                      <a:blip r:embed="rId4"/>
                      <a:srcRect/>
                      <a:stretch>
                        <a:fillRect/>
                      </a:stretch>
                    </p:blipFill>
                    <p:spPr bwMode="auto">
                      <a:xfrm>
                        <a:off x="834790" y="6952006"/>
                        <a:ext cx="1821656" cy="1407399"/>
                      </a:xfrm>
                      <a:prstGeom prst="rect">
                        <a:avLst/>
                      </a:prstGeom>
                      <a:noFill/>
                      <a:ln>
                        <a:noFill/>
                      </a:ln>
                    </p:spPr>
                  </p:pic>
                </p:oleObj>
              </mc:Fallback>
            </mc:AlternateContent>
          </a:graphicData>
        </a:graphic>
      </p:graphicFrame>
      <p:sp>
        <p:nvSpPr>
          <p:cNvPr id="23" name="Oval 22"/>
          <p:cNvSpPr/>
          <p:nvPr/>
        </p:nvSpPr>
        <p:spPr>
          <a:xfrm>
            <a:off x="5322918" y="4520599"/>
            <a:ext cx="1141902" cy="1017816"/>
          </a:xfrm>
          <a:prstGeom prst="ellipse">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bg1">
                  <a:lumMod val="65000"/>
                </a:schemeClr>
              </a:solidFill>
            </a:endParaRPr>
          </a:p>
        </p:txBody>
      </p:sp>
      <p:sp>
        <p:nvSpPr>
          <p:cNvPr id="27" name="TextBox 26"/>
          <p:cNvSpPr txBox="1"/>
          <p:nvPr/>
        </p:nvSpPr>
        <p:spPr>
          <a:xfrm>
            <a:off x="5245967" y="4813699"/>
            <a:ext cx="1360170" cy="563231"/>
          </a:xfrm>
          <a:prstGeom prst="rect">
            <a:avLst/>
          </a:prstGeom>
          <a:noFill/>
        </p:spPr>
        <p:txBody>
          <a:bodyPr wrap="square" rtlCol="0">
            <a:spAutoFit/>
          </a:bodyPr>
          <a:lstStyle/>
          <a:p>
            <a:pPr algn="ctr"/>
            <a:r>
              <a:rPr lang="en-US" sz="1530" b="1" dirty="0">
                <a:solidFill>
                  <a:schemeClr val="bg1">
                    <a:lumMod val="65000"/>
                  </a:schemeClr>
                </a:solidFill>
              </a:rPr>
              <a:t>Socio-Econ. Status</a:t>
            </a:r>
          </a:p>
        </p:txBody>
      </p:sp>
      <p:sp>
        <p:nvSpPr>
          <p:cNvPr id="22" name="TextBox 21">
            <a:extLst>
              <a:ext uri="{FF2B5EF4-FFF2-40B4-BE49-F238E27FC236}">
                <a16:creationId xmlns:a16="http://schemas.microsoft.com/office/drawing/2014/main" id="{E3EC75F5-B1E7-48C1-BF13-B6A84FB8F567}"/>
              </a:ext>
            </a:extLst>
          </p:cNvPr>
          <p:cNvSpPr txBox="1"/>
          <p:nvPr/>
        </p:nvSpPr>
        <p:spPr>
          <a:xfrm>
            <a:off x="3536043" y="6727025"/>
            <a:ext cx="3573749" cy="2031325"/>
          </a:xfrm>
          <a:prstGeom prst="rect">
            <a:avLst/>
          </a:prstGeom>
          <a:noFill/>
        </p:spPr>
        <p:txBody>
          <a:bodyPr wrap="square" rtlCol="0">
            <a:spAutoFit/>
          </a:bodyPr>
          <a:lstStyle/>
          <a:p>
            <a:r>
              <a:rPr lang="en-US" dirty="0"/>
              <a:t>Slope changes (can increase or decrease depending on size of b relative to c).</a:t>
            </a:r>
          </a:p>
          <a:p>
            <a:endParaRPr lang="en-US" dirty="0"/>
          </a:p>
          <a:p>
            <a:r>
              <a:rPr lang="en-US" dirty="0"/>
              <a:t>The standard error typically becomes larger (again depends on ratio). </a:t>
            </a:r>
          </a:p>
        </p:txBody>
      </p:sp>
      <p:sp>
        <p:nvSpPr>
          <p:cNvPr id="28" name="Title 1">
            <a:extLst>
              <a:ext uri="{FF2B5EF4-FFF2-40B4-BE49-F238E27FC236}">
                <a16:creationId xmlns:a16="http://schemas.microsoft.com/office/drawing/2014/main" id="{C492261F-64E9-44F1-B66C-A2FB9F3C36C5}"/>
              </a:ext>
            </a:extLst>
          </p:cNvPr>
          <p:cNvSpPr txBox="1">
            <a:spLocks/>
          </p:cNvSpPr>
          <p:nvPr/>
        </p:nvSpPr>
        <p:spPr>
          <a:xfrm>
            <a:off x="388620" y="719382"/>
            <a:ext cx="6995160" cy="16764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solidFill>
                  <a:schemeClr val="tx1">
                    <a:lumMod val="50000"/>
                    <a:lumOff val="50000"/>
                  </a:schemeClr>
                </a:solidFill>
              </a:rPr>
              <a:t>Second type: </a:t>
            </a:r>
            <a:br>
              <a:rPr lang="en-US" dirty="0">
                <a:solidFill>
                  <a:schemeClr val="tx1">
                    <a:lumMod val="50000"/>
                    <a:lumOff val="50000"/>
                  </a:schemeClr>
                </a:solidFill>
              </a:rPr>
            </a:br>
            <a:r>
              <a:rPr lang="en-US" dirty="0">
                <a:solidFill>
                  <a:schemeClr val="tx1">
                    <a:lumMod val="50000"/>
                    <a:lumOff val="50000"/>
                  </a:schemeClr>
                </a:solidFill>
              </a:rPr>
              <a:t>correlated with the </a:t>
            </a:r>
            <a:r>
              <a:rPr lang="en-US" dirty="0"/>
              <a:t>policy variable</a:t>
            </a:r>
          </a:p>
        </p:txBody>
      </p:sp>
    </p:spTree>
    <p:extLst>
      <p:ext uri="{BB962C8B-B14F-4D97-AF65-F5344CB8AC3E}">
        <p14:creationId xmlns:p14="http://schemas.microsoft.com/office/powerpoint/2010/main" val="1700718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AE1380-5BB7-4B5D-8C70-98D905C2A850}"/>
              </a:ext>
            </a:extLst>
          </p:cNvPr>
          <p:cNvPicPr>
            <a:picLocks noChangeAspect="1"/>
          </p:cNvPicPr>
          <p:nvPr/>
        </p:nvPicPr>
        <p:blipFill>
          <a:blip r:embed="rId2"/>
          <a:stretch>
            <a:fillRect/>
          </a:stretch>
        </p:blipFill>
        <p:spPr>
          <a:xfrm>
            <a:off x="0" y="1371600"/>
            <a:ext cx="7772400" cy="4886325"/>
          </a:xfrm>
          <a:prstGeom prst="rect">
            <a:avLst/>
          </a:prstGeom>
        </p:spPr>
      </p:pic>
      <p:sp>
        <p:nvSpPr>
          <p:cNvPr id="3" name="Slide Number Placeholder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0" name="Rectangle 19"/>
          <p:cNvSpPr/>
          <p:nvPr/>
        </p:nvSpPr>
        <p:spPr>
          <a:xfrm>
            <a:off x="6805555" y="2813228"/>
            <a:ext cx="1424940" cy="351482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p:cNvSpPr/>
          <p:nvPr/>
        </p:nvSpPr>
        <p:spPr>
          <a:xfrm>
            <a:off x="4908515" y="2813228"/>
            <a:ext cx="860719" cy="33589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p:cNvSpPr txBox="1"/>
          <p:nvPr/>
        </p:nvSpPr>
        <p:spPr>
          <a:xfrm>
            <a:off x="1798137" y="7117140"/>
            <a:ext cx="3938900" cy="1569660"/>
          </a:xfrm>
          <a:prstGeom prst="rect">
            <a:avLst/>
          </a:prstGeom>
          <a:noFill/>
        </p:spPr>
        <p:txBody>
          <a:bodyPr wrap="square" rtlCol="0">
            <a:spAutoFit/>
          </a:bodyPr>
          <a:lstStyle/>
          <a:p>
            <a:pPr lvl="0" algn="ctr"/>
            <a:r>
              <a:rPr kumimoji="0" lang="en-US" sz="2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The </a:t>
            </a:r>
            <a:r>
              <a:rPr kumimoji="0" lang="en-US" sz="2400" b="1" i="0" u="none" strike="noStrike" kern="1200" cap="none" spc="0" normalizeH="0" baseline="0" noProof="0" dirty="0">
                <a:ln>
                  <a:noFill/>
                </a:ln>
                <a:solidFill>
                  <a:srgbClr val="4F81BD">
                    <a:lumMod val="75000"/>
                  </a:srgbClr>
                </a:solidFill>
                <a:effectLst/>
                <a:uLnTx/>
                <a:uFillTx/>
                <a:latin typeface="Calibri"/>
                <a:ea typeface="+mn-ea"/>
                <a:cs typeface="+mn-cs"/>
              </a:rPr>
              <a:t>slope</a:t>
            </a:r>
            <a:r>
              <a:rPr kumimoji="0" lang="en-US" sz="2400" b="0" i="0" u="none" strike="noStrike" kern="1200" cap="none" spc="0" normalizeH="0" baseline="0" noProof="0" dirty="0">
                <a:ln>
                  <a:noFill/>
                </a:ln>
                <a:solidFill>
                  <a:srgbClr val="4F81BD">
                    <a:lumMod val="75000"/>
                  </a:srgbClr>
                </a:solidFill>
                <a:effectLst/>
                <a:uLnTx/>
                <a:uFillTx/>
                <a:latin typeface="Calibri"/>
                <a:ea typeface="+mn-ea"/>
                <a:cs typeface="+mn-cs"/>
              </a:rPr>
              <a:t> </a:t>
            </a:r>
            <a:r>
              <a:rPr kumimoji="0" lang="en-US" sz="2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is smaller </a:t>
            </a:r>
            <a:br>
              <a:rPr kumimoji="0" lang="en-US" sz="2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br>
            <a:r>
              <a:rPr kumimoji="0" lang="en-US" sz="2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(close to zero), and the</a:t>
            </a:r>
            <a:br>
              <a:rPr kumimoji="0" lang="en-US" sz="2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br>
            <a:r>
              <a:rPr lang="en-US" sz="2400" b="1" dirty="0">
                <a:solidFill>
                  <a:srgbClr val="E46C0A"/>
                </a:solidFill>
                <a:latin typeface="Calibri"/>
              </a:rPr>
              <a:t>standard error </a:t>
            </a:r>
            <a:r>
              <a:rPr kumimoji="0" lang="en-US" sz="2400" i="0" u="none" strike="noStrike" kern="1200" cap="none" spc="0" normalizeH="0" baseline="0" noProof="0" dirty="0">
                <a:ln>
                  <a:noFill/>
                </a:ln>
                <a:solidFill>
                  <a:prstClr val="black">
                    <a:lumMod val="65000"/>
                    <a:lumOff val="35000"/>
                  </a:prstClr>
                </a:solidFill>
                <a:effectLst/>
                <a:uLnTx/>
                <a:uFillTx/>
                <a:latin typeface="Calibri"/>
                <a:ea typeface="+mn-ea"/>
                <a:cs typeface="+mn-cs"/>
              </a:rPr>
              <a:t>is almost ten times as large.</a:t>
            </a:r>
          </a:p>
        </p:txBody>
      </p:sp>
      <p:sp>
        <p:nvSpPr>
          <p:cNvPr id="13" name="Oval 12">
            <a:extLst>
              <a:ext uri="{FF2B5EF4-FFF2-40B4-BE49-F238E27FC236}">
                <a16:creationId xmlns:a16="http://schemas.microsoft.com/office/drawing/2014/main" id="{9C18F605-843F-4B2B-8036-D380F62E89B5}"/>
              </a:ext>
            </a:extLst>
          </p:cNvPr>
          <p:cNvSpPr/>
          <p:nvPr/>
        </p:nvSpPr>
        <p:spPr>
          <a:xfrm>
            <a:off x="5832350" y="3241685"/>
            <a:ext cx="860719" cy="323850"/>
          </a:xfrm>
          <a:prstGeom prst="ellipse">
            <a:avLst/>
          </a:prstGeom>
          <a:no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srgbClr val="E46C0A"/>
              </a:solidFill>
              <a:effectLst/>
              <a:uLnTx/>
              <a:uFillTx/>
              <a:latin typeface="Calibri"/>
              <a:ea typeface="+mn-ea"/>
              <a:cs typeface="+mn-cs"/>
            </a:endParaRPr>
          </a:p>
        </p:txBody>
      </p:sp>
      <p:sp>
        <p:nvSpPr>
          <p:cNvPr id="15" name="Oval 14">
            <a:extLst>
              <a:ext uri="{FF2B5EF4-FFF2-40B4-BE49-F238E27FC236}">
                <a16:creationId xmlns:a16="http://schemas.microsoft.com/office/drawing/2014/main" id="{3CCA1833-AB96-4ABE-8693-8FF26B06ADBA}"/>
              </a:ext>
            </a:extLst>
          </p:cNvPr>
          <p:cNvSpPr/>
          <p:nvPr/>
        </p:nvSpPr>
        <p:spPr>
          <a:xfrm>
            <a:off x="2973860" y="3227733"/>
            <a:ext cx="860719" cy="323850"/>
          </a:xfrm>
          <a:prstGeom prst="ellipse">
            <a:avLst/>
          </a:prstGeom>
          <a:no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srgbClr val="E46C0A"/>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7E949104-DC48-40DD-AD8F-3AF376F776D7}"/>
              </a:ext>
            </a:extLst>
          </p:cNvPr>
          <p:cNvSpPr/>
          <p:nvPr/>
        </p:nvSpPr>
        <p:spPr>
          <a:xfrm>
            <a:off x="152400" y="4445358"/>
            <a:ext cx="2133600" cy="58384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C596A827-2A00-4FBA-97B9-67D06A627F27}"/>
              </a:ext>
            </a:extLst>
          </p:cNvPr>
          <p:cNvSpPr/>
          <p:nvPr/>
        </p:nvSpPr>
        <p:spPr>
          <a:xfrm>
            <a:off x="2863887" y="2831204"/>
            <a:ext cx="1022314" cy="33270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BC5D1A3B-10FF-4D28-BBDE-50CF58FB999E}"/>
              </a:ext>
            </a:extLst>
          </p:cNvPr>
          <p:cNvSpPr/>
          <p:nvPr/>
        </p:nvSpPr>
        <p:spPr>
          <a:xfrm>
            <a:off x="5737328" y="2836570"/>
            <a:ext cx="1022314" cy="33270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27698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BB6B-FFFC-4E2E-B331-70133757D7FD}"/>
              </a:ext>
            </a:extLst>
          </p:cNvPr>
          <p:cNvSpPr>
            <a:spLocks noGrp="1"/>
          </p:cNvSpPr>
          <p:nvPr>
            <p:ph type="title"/>
          </p:nvPr>
        </p:nvSpPr>
        <p:spPr/>
        <p:txBody>
          <a:bodyPr/>
          <a:lstStyle/>
          <a:p>
            <a:r>
              <a:rPr lang="en-US" dirty="0"/>
              <a:t>coffee study example</a:t>
            </a:r>
          </a:p>
        </p:txBody>
      </p:sp>
      <p:sp>
        <p:nvSpPr>
          <p:cNvPr id="3" name="Text Placeholder 2">
            <a:extLst>
              <a:ext uri="{FF2B5EF4-FFF2-40B4-BE49-F238E27FC236}">
                <a16:creationId xmlns:a16="http://schemas.microsoft.com/office/drawing/2014/main" id="{A30C8202-A9B9-423E-8EB8-E44EB664E13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47B8215-DE5B-411B-8953-28B65E4AD9EF}"/>
              </a:ext>
            </a:extLst>
          </p:cNvPr>
          <p:cNvSpPr>
            <a:spLocks noGrp="1"/>
          </p:cNvSpPr>
          <p:nvPr>
            <p:ph type="sldNum" sz="quarter" idx="12"/>
          </p:nvPr>
        </p:nvSpPr>
        <p:spPr/>
        <p:txBody>
          <a:bodyPr/>
          <a:lstStyle/>
          <a:p>
            <a:fld id="{8A2A4A19-B384-42F8-8C0D-94C30AAB39F2}" type="slidenum">
              <a:rPr lang="en-US" smtClean="0"/>
              <a:t>17</a:t>
            </a:fld>
            <a:endParaRPr lang="en-US"/>
          </a:p>
        </p:txBody>
      </p:sp>
    </p:spTree>
    <p:extLst>
      <p:ext uri="{BB962C8B-B14F-4D97-AF65-F5344CB8AC3E}">
        <p14:creationId xmlns:p14="http://schemas.microsoft.com/office/powerpoint/2010/main" val="3531497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C7C6C8-F882-4051-8ED8-8F0D3C8D7D72}"/>
              </a:ext>
            </a:extLst>
          </p:cNvPr>
          <p:cNvSpPr>
            <a:spLocks noGrp="1"/>
          </p:cNvSpPr>
          <p:nvPr>
            <p:ph type="sldNum" sz="quarter" idx="12"/>
          </p:nvPr>
        </p:nvSpPr>
        <p:spPr/>
        <p:txBody>
          <a:bodyPr/>
          <a:lstStyle/>
          <a:p>
            <a:fld id="{8A2A4A19-B384-42F8-8C0D-94C30AAB39F2}" type="slidenum">
              <a:rPr lang="en-US" smtClean="0"/>
              <a:pPr/>
              <a:t>18</a:t>
            </a:fld>
            <a:endParaRPr lang="en-US"/>
          </a:p>
        </p:txBody>
      </p:sp>
      <p:pic>
        <p:nvPicPr>
          <p:cNvPr id="76802" name="Picture 2" descr="C:\Users\jdlecy\Dropbox\00 - PEDA\00 - GITHUB\COURSE-CPP-523-PE-01\cpp-523-fall-2019\lectures\control-variables_files\figure-html\unnamed-chunk-5-1.png">
            <a:extLst>
              <a:ext uri="{FF2B5EF4-FFF2-40B4-BE49-F238E27FC236}">
                <a16:creationId xmlns:a16="http://schemas.microsoft.com/office/drawing/2014/main" id="{2FCB4981-D4EA-4A32-84C1-24F2171C4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981200"/>
            <a:ext cx="7200900"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35F20D-EA58-4876-8AE1-71FF5AE6B58F}"/>
              </a:ext>
            </a:extLst>
          </p:cNvPr>
          <p:cNvSpPr txBox="1"/>
          <p:nvPr/>
        </p:nvSpPr>
        <p:spPr>
          <a:xfrm>
            <a:off x="1140316" y="7489563"/>
            <a:ext cx="5843707" cy="1323439"/>
          </a:xfrm>
          <a:prstGeom prst="rect">
            <a:avLst/>
          </a:prstGeom>
          <a:noFill/>
        </p:spPr>
        <p:txBody>
          <a:bodyPr wrap="square" rtlCol="0">
            <a:spAutoFit/>
          </a:bodyPr>
          <a:lstStyle/>
          <a:p>
            <a:pPr algn="ctr"/>
            <a:r>
              <a:rPr lang="en-US" sz="2000" dirty="0">
                <a:solidFill>
                  <a:schemeClr val="tx1">
                    <a:lumMod val="50000"/>
                    <a:lumOff val="50000"/>
                  </a:schemeClr>
                </a:solidFill>
              </a:rPr>
              <a:t>Reconsider the caffeine study as an observational study on coffee consumption. Now caffeine is not assigned, but level of consumption is a choice by individuals. We can add controls. </a:t>
            </a:r>
          </a:p>
        </p:txBody>
      </p:sp>
    </p:spTree>
    <p:extLst>
      <p:ext uri="{BB962C8B-B14F-4D97-AF65-F5344CB8AC3E}">
        <p14:creationId xmlns:p14="http://schemas.microsoft.com/office/powerpoint/2010/main" val="2085624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C7C6C8-F882-4051-8ED8-8F0D3C8D7D72}"/>
              </a:ext>
            </a:extLst>
          </p:cNvPr>
          <p:cNvSpPr>
            <a:spLocks noGrp="1"/>
          </p:cNvSpPr>
          <p:nvPr>
            <p:ph type="sldNum" sz="quarter" idx="12"/>
          </p:nvPr>
        </p:nvSpPr>
        <p:spPr/>
        <p:txBody>
          <a:bodyPr/>
          <a:lstStyle/>
          <a:p>
            <a:fld id="{8A2A4A19-B384-42F8-8C0D-94C30AAB39F2}" type="slidenum">
              <a:rPr lang="en-US" smtClean="0"/>
              <a:pPr/>
              <a:t>19</a:t>
            </a:fld>
            <a:endParaRPr lang="en-US"/>
          </a:p>
        </p:txBody>
      </p:sp>
      <p:pic>
        <p:nvPicPr>
          <p:cNvPr id="76804" name="Picture 4" descr="C:\Users\jdlecy\Dropbox\00 - PEDA\00 - GITHUB\COURSE-CPP-523-PE-01\cpp-523-fall-2019\lectures\control-variables_files\figure-html\unnamed-chunk-6-2.png">
            <a:extLst>
              <a:ext uri="{FF2B5EF4-FFF2-40B4-BE49-F238E27FC236}">
                <a16:creationId xmlns:a16="http://schemas.microsoft.com/office/drawing/2014/main" id="{EF5A7B2C-98CD-455B-9334-8049AF45CE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638" y="1973385"/>
            <a:ext cx="6641123" cy="44274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73D13D-47C1-432A-B202-767ED75EFDB0}"/>
              </a:ext>
            </a:extLst>
          </p:cNvPr>
          <p:cNvSpPr txBox="1"/>
          <p:nvPr/>
        </p:nvSpPr>
        <p:spPr>
          <a:xfrm>
            <a:off x="1140316" y="7489563"/>
            <a:ext cx="5843707" cy="1015663"/>
          </a:xfrm>
          <a:prstGeom prst="rect">
            <a:avLst/>
          </a:prstGeom>
          <a:noFill/>
        </p:spPr>
        <p:txBody>
          <a:bodyPr wrap="square" rtlCol="0">
            <a:spAutoFit/>
          </a:bodyPr>
          <a:lstStyle/>
          <a:p>
            <a:pPr algn="ctr"/>
            <a:r>
              <a:rPr lang="en-US" sz="2000" dirty="0">
                <a:solidFill>
                  <a:schemeClr val="tx1">
                    <a:lumMod val="50000"/>
                    <a:lumOff val="50000"/>
                  </a:schemeClr>
                </a:solidFill>
              </a:rPr>
              <a:t>If the new control variable X2 is highly-correlated with our policy variable, we primarily remove the EXPLAINED variance from the model. </a:t>
            </a:r>
          </a:p>
        </p:txBody>
      </p:sp>
      <mc:AlternateContent xmlns:mc="http://schemas.openxmlformats.org/markup-compatibility/2006">
        <mc:Choice xmlns:a14="http://schemas.microsoft.com/office/drawing/2010/main" Requires="a14">
          <p:sp>
            <p:nvSpPr>
              <p:cNvPr id="6" name="Object 2">
                <a:extLst>
                  <a:ext uri="{FF2B5EF4-FFF2-40B4-BE49-F238E27FC236}">
                    <a16:creationId xmlns:a16="http://schemas.microsoft.com/office/drawing/2014/main" id="{AC604C7E-C0FC-4121-A6AF-6CAC8CBF5231}"/>
                  </a:ext>
                </a:extLst>
              </p:cNvPr>
              <p:cNvSpPr txBox="1"/>
              <p:nvPr/>
            </p:nvSpPr>
            <p:spPr bwMode="auto">
              <a:xfrm>
                <a:off x="4267201" y="1911935"/>
                <a:ext cx="3200399" cy="630237"/>
              </a:xfrm>
              <a:prstGeom prst="rect">
                <a:avLst/>
              </a:prstGeom>
              <a:noFill/>
              <a:ex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𝑌</m:t>
                      </m:r>
                      <m:r>
                        <a:rPr lang="en-US" i="1" smtClean="0">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𝑋</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2</m:t>
                          </m:r>
                        </m:sub>
                      </m:sSub>
                      <m:r>
                        <a:rPr lang="en-US" b="0" i="1" smtClean="0">
                          <a:solidFill>
                            <a:srgbClr val="000000"/>
                          </a:solidFill>
                          <a:latin typeface="Cambria Math" panose="02040503050406030204" pitchFamily="18" charset="0"/>
                        </a:rPr>
                        <m:t>𝑋</m:t>
                      </m:r>
                      <m:r>
                        <a:rPr lang="en-US" b="0" i="1" smtClean="0">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𝜀</m:t>
                      </m:r>
                    </m:oMath>
                  </m:oMathPara>
                </a14:m>
                <a:br>
                  <a:rPr lang="en-US" dirty="0">
                    <a:solidFill>
                      <a:srgbClr val="000000"/>
                    </a:solidFill>
                  </a:rPr>
                </a:br>
                <a:endParaRPr lang="en-US" dirty="0"/>
              </a:p>
            </p:txBody>
          </p:sp>
        </mc:Choice>
        <mc:Fallback>
          <p:sp>
            <p:nvSpPr>
              <p:cNvPr id="6" name="Object 2">
                <a:extLst>
                  <a:ext uri="{FF2B5EF4-FFF2-40B4-BE49-F238E27FC236}">
                    <a16:creationId xmlns:a16="http://schemas.microsoft.com/office/drawing/2014/main" id="{AC604C7E-C0FC-4121-A6AF-6CAC8CBF5231}"/>
                  </a:ext>
                </a:extLst>
              </p:cNvPr>
              <p:cNvSpPr txBox="1">
                <a:spLocks noRot="1" noChangeAspect="1" noMove="1" noResize="1" noEditPoints="1" noAdjustHandles="1" noChangeArrowheads="1" noChangeShapeType="1" noTextEdit="1"/>
              </p:cNvSpPr>
              <p:nvPr/>
            </p:nvSpPr>
            <p:spPr bwMode="auto">
              <a:xfrm>
                <a:off x="4267201" y="1911935"/>
                <a:ext cx="3200399" cy="630237"/>
              </a:xfrm>
              <a:prstGeom prst="rect">
                <a:avLst/>
              </a:prstGeom>
              <a:blipFill>
                <a:blip r:embed="rId3"/>
                <a:stretch>
                  <a:fillRect/>
                </a:stretch>
              </a:blipFill>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Object 3">
                <a:extLst>
                  <a:ext uri="{FF2B5EF4-FFF2-40B4-BE49-F238E27FC236}">
                    <a16:creationId xmlns:a16="http://schemas.microsoft.com/office/drawing/2014/main" id="{16C453C6-2F02-49C0-849C-8BB0CCD6E593}"/>
                  </a:ext>
                </a:extLst>
              </p:cNvPr>
              <p:cNvSpPr txBox="1"/>
              <p:nvPr/>
            </p:nvSpPr>
            <p:spPr bwMode="auto">
              <a:xfrm>
                <a:off x="1311947" y="1893678"/>
                <a:ext cx="2051050" cy="1296987"/>
              </a:xfrm>
              <a:prstGeom prst="rect">
                <a:avLst/>
              </a:prstGeom>
              <a:noFill/>
              <a:ex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𝑌</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𝑋</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𝑒</m:t>
                      </m:r>
                    </m:oMath>
                  </m:oMathPara>
                </a14:m>
                <a:br>
                  <a:rPr lang="en-US" dirty="0">
                    <a:solidFill>
                      <a:srgbClr val="000000"/>
                    </a:solidFill>
                  </a:rPr>
                </a:br>
                <a:endParaRPr lang="en-US" dirty="0"/>
              </a:p>
            </p:txBody>
          </p:sp>
        </mc:Choice>
        <mc:Fallback>
          <p:sp>
            <p:nvSpPr>
              <p:cNvPr id="7" name="Object 3">
                <a:extLst>
                  <a:ext uri="{FF2B5EF4-FFF2-40B4-BE49-F238E27FC236}">
                    <a16:creationId xmlns:a16="http://schemas.microsoft.com/office/drawing/2014/main" id="{16C453C6-2F02-49C0-849C-8BB0CCD6E593}"/>
                  </a:ext>
                </a:extLst>
              </p:cNvPr>
              <p:cNvSpPr txBox="1">
                <a:spLocks noRot="1" noChangeAspect="1" noMove="1" noResize="1" noEditPoints="1" noAdjustHandles="1" noChangeArrowheads="1" noChangeShapeType="1" noTextEdit="1"/>
              </p:cNvSpPr>
              <p:nvPr/>
            </p:nvSpPr>
            <p:spPr bwMode="auto">
              <a:xfrm>
                <a:off x="1311947" y="1893678"/>
                <a:ext cx="2051050" cy="1296987"/>
              </a:xfrm>
              <a:prstGeom prst="rect">
                <a:avLst/>
              </a:prstGeom>
              <a:blipFill>
                <a:blip r:embed="rId4"/>
                <a:stretch>
                  <a:fillRect/>
                </a:stretch>
              </a:blipFill>
              <a:extLst/>
            </p:spPr>
            <p:txBody>
              <a:bodyPr/>
              <a:lstStyle/>
              <a:p>
                <a:r>
                  <a:rPr lang="en-US">
                    <a:noFill/>
                  </a:rPr>
                  <a:t> </a:t>
                </a:r>
              </a:p>
            </p:txBody>
          </p:sp>
        </mc:Fallback>
      </mc:AlternateContent>
    </p:spTree>
    <p:extLst>
      <p:ext uri="{BB962C8B-B14F-4D97-AF65-F5344CB8AC3E}">
        <p14:creationId xmlns:p14="http://schemas.microsoft.com/office/powerpoint/2010/main" val="231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AE1380-5BB7-4B5D-8C70-98D905C2A850}"/>
              </a:ext>
            </a:extLst>
          </p:cNvPr>
          <p:cNvPicPr>
            <a:picLocks noChangeAspect="1"/>
          </p:cNvPicPr>
          <p:nvPr/>
        </p:nvPicPr>
        <p:blipFill>
          <a:blip r:embed="rId2"/>
          <a:stretch>
            <a:fillRect/>
          </a:stretch>
        </p:blipFill>
        <p:spPr>
          <a:xfrm>
            <a:off x="0" y="1371600"/>
            <a:ext cx="7772400" cy="4886325"/>
          </a:xfrm>
          <a:prstGeom prst="rect">
            <a:avLst/>
          </a:prstGeom>
        </p:spPr>
      </p:pic>
      <p:sp>
        <p:nvSpPr>
          <p:cNvPr id="3" name="Slide Number Placeholder 2"/>
          <p:cNvSpPr>
            <a:spLocks noGrp="1"/>
          </p:cNvSpPr>
          <p:nvPr>
            <p:ph type="sldNum" sz="quarter" idx="12"/>
          </p:nvPr>
        </p:nvSpPr>
        <p:spPr/>
        <p:txBody>
          <a:bodyPr/>
          <a:lstStyle/>
          <a:p>
            <a:fld id="{A953BAF0-9579-42B3-B979-30EFD986705E}" type="slidenum">
              <a:rPr lang="en-US" smtClean="0"/>
              <a:t>2</a:t>
            </a:fld>
            <a:endParaRPr lang="en-US"/>
          </a:p>
        </p:txBody>
      </p:sp>
      <p:sp>
        <p:nvSpPr>
          <p:cNvPr id="20" name="Rectangle 19"/>
          <p:cNvSpPr/>
          <p:nvPr/>
        </p:nvSpPr>
        <p:spPr>
          <a:xfrm>
            <a:off x="6805555" y="2813228"/>
            <a:ext cx="1424940" cy="351482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Rectangle 21"/>
          <p:cNvSpPr/>
          <p:nvPr/>
        </p:nvSpPr>
        <p:spPr>
          <a:xfrm>
            <a:off x="4908515" y="2813228"/>
            <a:ext cx="860719" cy="33589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pic>
        <p:nvPicPr>
          <p:cNvPr id="5" name="Picture 4"/>
          <p:cNvPicPr>
            <a:picLocks noChangeAspect="1"/>
          </p:cNvPicPr>
          <p:nvPr/>
        </p:nvPicPr>
        <p:blipFill>
          <a:blip r:embed="rId3">
            <a:grayscl/>
          </a:blip>
          <a:stretch>
            <a:fillRect/>
          </a:stretch>
        </p:blipFill>
        <p:spPr>
          <a:xfrm>
            <a:off x="3130051" y="6328054"/>
            <a:ext cx="3511072" cy="3006918"/>
          </a:xfrm>
          <a:prstGeom prst="rect">
            <a:avLst/>
          </a:prstGeom>
        </p:spPr>
      </p:pic>
      <p:sp>
        <p:nvSpPr>
          <p:cNvPr id="4" name="TextBox 3"/>
          <p:cNvSpPr txBox="1"/>
          <p:nvPr/>
        </p:nvSpPr>
        <p:spPr>
          <a:xfrm>
            <a:off x="609601" y="6858000"/>
            <a:ext cx="2108040" cy="1477328"/>
          </a:xfrm>
          <a:prstGeom prst="rect">
            <a:avLst/>
          </a:prstGeom>
          <a:noFill/>
        </p:spPr>
        <p:txBody>
          <a:bodyPr wrap="square" rtlCol="0">
            <a:spAutoFit/>
          </a:bodyPr>
          <a:lstStyle/>
          <a:p>
            <a:pPr algn="ctr"/>
            <a:r>
              <a:rPr lang="en-US" dirty="0">
                <a:solidFill>
                  <a:schemeClr val="tx1">
                    <a:lumMod val="65000"/>
                    <a:lumOff val="35000"/>
                  </a:schemeClr>
                </a:solidFill>
              </a:rPr>
              <a:t>Why are</a:t>
            </a:r>
            <a:r>
              <a:rPr lang="en-US" dirty="0">
                <a:solidFill>
                  <a:schemeClr val="accent1">
                    <a:lumMod val="75000"/>
                  </a:schemeClr>
                </a:solidFill>
              </a:rPr>
              <a:t> </a:t>
            </a:r>
            <a:r>
              <a:rPr lang="en-US" b="1" dirty="0">
                <a:solidFill>
                  <a:schemeClr val="accent1">
                    <a:lumMod val="75000"/>
                  </a:schemeClr>
                </a:solidFill>
              </a:rPr>
              <a:t>slopes</a:t>
            </a:r>
            <a:r>
              <a:rPr lang="en-US" dirty="0">
                <a:solidFill>
                  <a:schemeClr val="accent1">
                    <a:lumMod val="75000"/>
                  </a:schemeClr>
                </a:solidFill>
              </a:rPr>
              <a:t> </a:t>
            </a:r>
            <a:r>
              <a:rPr lang="en-US" dirty="0">
                <a:solidFill>
                  <a:schemeClr val="tx1">
                    <a:lumMod val="65000"/>
                    <a:lumOff val="35000"/>
                  </a:schemeClr>
                </a:solidFill>
              </a:rPr>
              <a:t>and</a:t>
            </a:r>
            <a:r>
              <a:rPr lang="en-US" dirty="0">
                <a:solidFill>
                  <a:schemeClr val="accent6">
                    <a:lumMod val="75000"/>
                  </a:schemeClr>
                </a:solidFill>
              </a:rPr>
              <a:t> </a:t>
            </a:r>
            <a:r>
              <a:rPr lang="en-US" b="1" dirty="0">
                <a:solidFill>
                  <a:schemeClr val="accent1">
                    <a:lumMod val="75000"/>
                  </a:schemeClr>
                </a:solidFill>
              </a:rPr>
              <a:t>standard errors </a:t>
            </a:r>
            <a:r>
              <a:rPr lang="en-US" dirty="0">
                <a:solidFill>
                  <a:schemeClr val="tx1">
                    <a:lumMod val="65000"/>
                    <a:lumOff val="35000"/>
                  </a:schemeClr>
                </a:solidFill>
              </a:rPr>
              <a:t>changing</a:t>
            </a:r>
            <a:br>
              <a:rPr lang="en-US" dirty="0">
                <a:solidFill>
                  <a:schemeClr val="tx1">
                    <a:lumMod val="65000"/>
                    <a:lumOff val="35000"/>
                  </a:schemeClr>
                </a:solidFill>
              </a:rPr>
            </a:br>
            <a:r>
              <a:rPr lang="en-US" dirty="0">
                <a:solidFill>
                  <a:schemeClr val="tx1">
                    <a:lumMod val="65000"/>
                    <a:lumOff val="35000"/>
                  </a:schemeClr>
                </a:solidFill>
              </a:rPr>
              <a:t>when we add </a:t>
            </a:r>
            <a:r>
              <a:rPr lang="en-US" b="1" dirty="0">
                <a:solidFill>
                  <a:srgbClr val="E46C0A"/>
                </a:solidFill>
              </a:rPr>
              <a:t>“control” variables</a:t>
            </a:r>
            <a:r>
              <a:rPr lang="en-US" dirty="0">
                <a:solidFill>
                  <a:schemeClr val="tx1">
                    <a:lumMod val="65000"/>
                    <a:lumOff val="35000"/>
                  </a:schemeClr>
                </a:solidFill>
              </a:rPr>
              <a:t>?</a:t>
            </a:r>
          </a:p>
        </p:txBody>
      </p:sp>
      <p:sp>
        <p:nvSpPr>
          <p:cNvPr id="13" name="Oval 12">
            <a:extLst>
              <a:ext uri="{FF2B5EF4-FFF2-40B4-BE49-F238E27FC236}">
                <a16:creationId xmlns:a16="http://schemas.microsoft.com/office/drawing/2014/main" id="{9C18F605-843F-4B2B-8036-D380F62E89B5}"/>
              </a:ext>
            </a:extLst>
          </p:cNvPr>
          <p:cNvSpPr/>
          <p:nvPr/>
        </p:nvSpPr>
        <p:spPr>
          <a:xfrm>
            <a:off x="3941923" y="3227733"/>
            <a:ext cx="860719" cy="32385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1">
                  <a:lumMod val="75000"/>
                </a:schemeClr>
              </a:solidFill>
            </a:endParaRPr>
          </a:p>
        </p:txBody>
      </p:sp>
      <p:sp>
        <p:nvSpPr>
          <p:cNvPr id="15" name="Oval 14">
            <a:extLst>
              <a:ext uri="{FF2B5EF4-FFF2-40B4-BE49-F238E27FC236}">
                <a16:creationId xmlns:a16="http://schemas.microsoft.com/office/drawing/2014/main" id="{3CCA1833-AB96-4ABE-8693-8FF26B06ADBA}"/>
              </a:ext>
            </a:extLst>
          </p:cNvPr>
          <p:cNvSpPr/>
          <p:nvPr/>
        </p:nvSpPr>
        <p:spPr>
          <a:xfrm>
            <a:off x="2973860" y="3227733"/>
            <a:ext cx="860719" cy="32385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1">
                  <a:lumMod val="75000"/>
                </a:schemeClr>
              </a:solidFill>
            </a:endParaRPr>
          </a:p>
        </p:txBody>
      </p:sp>
      <p:sp>
        <p:nvSpPr>
          <p:cNvPr id="16" name="Oval 15">
            <a:extLst>
              <a:ext uri="{FF2B5EF4-FFF2-40B4-BE49-F238E27FC236}">
                <a16:creationId xmlns:a16="http://schemas.microsoft.com/office/drawing/2014/main" id="{A993DCB0-BD9E-43EC-BBC1-45B36F6DA128}"/>
              </a:ext>
            </a:extLst>
          </p:cNvPr>
          <p:cNvSpPr/>
          <p:nvPr/>
        </p:nvSpPr>
        <p:spPr>
          <a:xfrm>
            <a:off x="5817863" y="3227733"/>
            <a:ext cx="860719" cy="32385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1">
                  <a:lumMod val="75000"/>
                </a:schemeClr>
              </a:solidFill>
            </a:endParaRPr>
          </a:p>
        </p:txBody>
      </p:sp>
      <p:sp>
        <p:nvSpPr>
          <p:cNvPr id="18" name="Rectangle 17">
            <a:extLst>
              <a:ext uri="{FF2B5EF4-FFF2-40B4-BE49-F238E27FC236}">
                <a16:creationId xmlns:a16="http://schemas.microsoft.com/office/drawing/2014/main" id="{7E949104-DC48-40DD-AD8F-3AF376F776D7}"/>
              </a:ext>
            </a:extLst>
          </p:cNvPr>
          <p:cNvSpPr/>
          <p:nvPr/>
        </p:nvSpPr>
        <p:spPr>
          <a:xfrm>
            <a:off x="76200" y="3607158"/>
            <a:ext cx="2209800" cy="1345842"/>
          </a:xfrm>
          <a:prstGeom prst="rect">
            <a:avLst/>
          </a:prstGeom>
          <a:no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96A827-2A00-4FBA-97B9-67D06A627F27}"/>
              </a:ext>
            </a:extLst>
          </p:cNvPr>
          <p:cNvSpPr/>
          <p:nvPr/>
        </p:nvSpPr>
        <p:spPr>
          <a:xfrm>
            <a:off x="2863886" y="2831204"/>
            <a:ext cx="3814696" cy="33270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670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C:\Users\jdlecy\Dropbox\00 - PEDA\00 - GITHUB\COURSE-CPP-523-PE-01\cpp-523-fall-2019\lectures\control-variables_files\figure-html\unnamed-chunk-6-4.png">
            <a:extLst>
              <a:ext uri="{FF2B5EF4-FFF2-40B4-BE49-F238E27FC236}">
                <a16:creationId xmlns:a16="http://schemas.microsoft.com/office/drawing/2014/main" id="{02D9AD51-011D-4171-A6A1-95716A6CE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7772400" cy="5181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9C7C6C8-F882-4051-8ED8-8F0D3C8D7D72}"/>
              </a:ext>
            </a:extLst>
          </p:cNvPr>
          <p:cNvSpPr>
            <a:spLocks noGrp="1"/>
          </p:cNvSpPr>
          <p:nvPr>
            <p:ph type="sldNum" sz="quarter" idx="12"/>
          </p:nvPr>
        </p:nvSpPr>
        <p:spPr/>
        <p:txBody>
          <a:bodyPr/>
          <a:lstStyle/>
          <a:p>
            <a:fld id="{8A2A4A19-B384-42F8-8C0D-94C30AAB39F2}" type="slidenum">
              <a:rPr lang="en-US" smtClean="0"/>
              <a:pPr/>
              <a:t>20</a:t>
            </a:fld>
            <a:endParaRPr lang="en-US"/>
          </a:p>
        </p:txBody>
      </p:sp>
      <mc:AlternateContent xmlns:mc="http://schemas.openxmlformats.org/markup-compatibility/2006">
        <mc:Choice xmlns:a14="http://schemas.microsoft.com/office/drawing/2010/main" Requires="a14">
          <p:sp>
            <p:nvSpPr>
              <p:cNvPr id="6" name="Object 2">
                <a:extLst>
                  <a:ext uri="{FF2B5EF4-FFF2-40B4-BE49-F238E27FC236}">
                    <a16:creationId xmlns:a16="http://schemas.microsoft.com/office/drawing/2014/main" id="{AC604C7E-C0FC-4121-A6AF-6CAC8CBF5231}"/>
                  </a:ext>
                </a:extLst>
              </p:cNvPr>
              <p:cNvSpPr txBox="1"/>
              <p:nvPr/>
            </p:nvSpPr>
            <p:spPr bwMode="auto">
              <a:xfrm>
                <a:off x="4267201" y="1911935"/>
                <a:ext cx="3200399" cy="630237"/>
              </a:xfrm>
              <a:prstGeom prst="rect">
                <a:avLst/>
              </a:prstGeom>
              <a:noFill/>
              <a:ex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𝑌</m:t>
                      </m:r>
                      <m:r>
                        <a:rPr lang="en-US" i="1" smtClean="0">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𝑋</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2</m:t>
                          </m:r>
                        </m:sub>
                      </m:sSub>
                      <m:r>
                        <a:rPr lang="en-US" b="0" i="1" smtClean="0">
                          <a:solidFill>
                            <a:srgbClr val="000000"/>
                          </a:solidFill>
                          <a:latin typeface="Cambria Math" panose="02040503050406030204" pitchFamily="18" charset="0"/>
                        </a:rPr>
                        <m:t>𝑋</m:t>
                      </m:r>
                      <m:r>
                        <a:rPr lang="en-US" b="0" i="1" smtClean="0">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𝜀</m:t>
                      </m:r>
                    </m:oMath>
                  </m:oMathPara>
                </a14:m>
                <a:br>
                  <a:rPr lang="en-US" dirty="0">
                    <a:solidFill>
                      <a:srgbClr val="000000"/>
                    </a:solidFill>
                  </a:rPr>
                </a:br>
                <a:endParaRPr lang="en-US" dirty="0"/>
              </a:p>
            </p:txBody>
          </p:sp>
        </mc:Choice>
        <mc:Fallback>
          <p:sp>
            <p:nvSpPr>
              <p:cNvPr id="6" name="Object 2">
                <a:extLst>
                  <a:ext uri="{FF2B5EF4-FFF2-40B4-BE49-F238E27FC236}">
                    <a16:creationId xmlns:a16="http://schemas.microsoft.com/office/drawing/2014/main" id="{AC604C7E-C0FC-4121-A6AF-6CAC8CBF5231}"/>
                  </a:ext>
                </a:extLst>
              </p:cNvPr>
              <p:cNvSpPr txBox="1">
                <a:spLocks noRot="1" noChangeAspect="1" noMove="1" noResize="1" noEditPoints="1" noAdjustHandles="1" noChangeArrowheads="1" noChangeShapeType="1" noTextEdit="1"/>
              </p:cNvSpPr>
              <p:nvPr/>
            </p:nvSpPr>
            <p:spPr bwMode="auto">
              <a:xfrm>
                <a:off x="4267201" y="1911935"/>
                <a:ext cx="3200399" cy="630237"/>
              </a:xfrm>
              <a:prstGeom prst="rect">
                <a:avLst/>
              </a:prstGeom>
              <a:blipFill>
                <a:blip r:embed="rId3"/>
                <a:stretch>
                  <a:fillRect/>
                </a:stretch>
              </a:blipFill>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Object 3">
                <a:extLst>
                  <a:ext uri="{FF2B5EF4-FFF2-40B4-BE49-F238E27FC236}">
                    <a16:creationId xmlns:a16="http://schemas.microsoft.com/office/drawing/2014/main" id="{16C453C6-2F02-49C0-849C-8BB0CCD6E593}"/>
                  </a:ext>
                </a:extLst>
              </p:cNvPr>
              <p:cNvSpPr txBox="1"/>
              <p:nvPr/>
            </p:nvSpPr>
            <p:spPr bwMode="auto">
              <a:xfrm>
                <a:off x="1311947" y="1893678"/>
                <a:ext cx="2051050" cy="1296987"/>
              </a:xfrm>
              <a:prstGeom prst="rect">
                <a:avLst/>
              </a:prstGeom>
              <a:noFill/>
              <a:ex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𝑌</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𝑋</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𝑒</m:t>
                      </m:r>
                    </m:oMath>
                  </m:oMathPara>
                </a14:m>
                <a:br>
                  <a:rPr lang="en-US" dirty="0">
                    <a:solidFill>
                      <a:srgbClr val="000000"/>
                    </a:solidFill>
                  </a:rPr>
                </a:br>
                <a:endParaRPr lang="en-US" dirty="0"/>
              </a:p>
            </p:txBody>
          </p:sp>
        </mc:Choice>
        <mc:Fallback>
          <p:sp>
            <p:nvSpPr>
              <p:cNvPr id="7" name="Object 3">
                <a:extLst>
                  <a:ext uri="{FF2B5EF4-FFF2-40B4-BE49-F238E27FC236}">
                    <a16:creationId xmlns:a16="http://schemas.microsoft.com/office/drawing/2014/main" id="{16C453C6-2F02-49C0-849C-8BB0CCD6E593}"/>
                  </a:ext>
                </a:extLst>
              </p:cNvPr>
              <p:cNvSpPr txBox="1">
                <a:spLocks noRot="1" noChangeAspect="1" noMove="1" noResize="1" noEditPoints="1" noAdjustHandles="1" noChangeArrowheads="1" noChangeShapeType="1" noTextEdit="1"/>
              </p:cNvSpPr>
              <p:nvPr/>
            </p:nvSpPr>
            <p:spPr bwMode="auto">
              <a:xfrm>
                <a:off x="1311947" y="1893678"/>
                <a:ext cx="2051050" cy="1296987"/>
              </a:xfrm>
              <a:prstGeom prst="rect">
                <a:avLst/>
              </a:prstGeom>
              <a:blipFill>
                <a:blip r:embed="rId4"/>
                <a:stretch>
                  <a:fillRect/>
                </a:stretch>
              </a:blipFill>
              <a:extLst/>
            </p:spPr>
            <p:txBody>
              <a:bodyPr/>
              <a:lstStyle/>
              <a:p>
                <a:r>
                  <a:rPr lang="en-US">
                    <a:noFill/>
                  </a:rPr>
                  <a:t> </a:t>
                </a:r>
              </a:p>
            </p:txBody>
          </p:sp>
        </mc:Fallback>
      </mc:AlternateContent>
      <p:sp>
        <p:nvSpPr>
          <p:cNvPr id="8" name="TextBox 7">
            <a:extLst>
              <a:ext uri="{FF2B5EF4-FFF2-40B4-BE49-F238E27FC236}">
                <a16:creationId xmlns:a16="http://schemas.microsoft.com/office/drawing/2014/main" id="{CF34C562-831F-4108-9D81-E92F2AB869FC}"/>
              </a:ext>
            </a:extLst>
          </p:cNvPr>
          <p:cNvSpPr txBox="1"/>
          <p:nvPr/>
        </p:nvSpPr>
        <p:spPr>
          <a:xfrm>
            <a:off x="1140316" y="7489563"/>
            <a:ext cx="5843707" cy="1015663"/>
          </a:xfrm>
          <a:prstGeom prst="rect">
            <a:avLst/>
          </a:prstGeom>
          <a:noFill/>
        </p:spPr>
        <p:txBody>
          <a:bodyPr wrap="square" rtlCol="0">
            <a:spAutoFit/>
          </a:bodyPr>
          <a:lstStyle/>
          <a:p>
            <a:pPr algn="ctr"/>
            <a:r>
              <a:rPr lang="en-US" sz="2000" dirty="0">
                <a:solidFill>
                  <a:schemeClr val="tx1">
                    <a:lumMod val="50000"/>
                    <a:lumOff val="50000"/>
                  </a:schemeClr>
                </a:solidFill>
              </a:rPr>
              <a:t>If the new control variable X2 is NOT correlated with our policy variable and correlated with the outcome, we primarily remove the RESIDUALS from the model. </a:t>
            </a:r>
          </a:p>
        </p:txBody>
      </p:sp>
    </p:spTree>
    <p:extLst>
      <p:ext uri="{BB962C8B-B14F-4D97-AF65-F5344CB8AC3E}">
        <p14:creationId xmlns:p14="http://schemas.microsoft.com/office/powerpoint/2010/main" val="202707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2C7B94-F3BE-4393-9103-85989D39BE6A}"/>
              </a:ext>
            </a:extLst>
          </p:cNvPr>
          <p:cNvSpPr>
            <a:spLocks noGrp="1"/>
          </p:cNvSpPr>
          <p:nvPr>
            <p:ph type="sldNum" sz="quarter" idx="12"/>
          </p:nvPr>
        </p:nvSpPr>
        <p:spPr/>
        <p:txBody>
          <a:bodyPr/>
          <a:lstStyle/>
          <a:p>
            <a:fld id="{8A2A4A19-B384-42F8-8C0D-94C30AAB39F2}" type="slidenum">
              <a:rPr lang="en-US" smtClean="0"/>
              <a:pPr/>
              <a:t>21</a:t>
            </a:fld>
            <a:endParaRPr lang="en-US"/>
          </a:p>
        </p:txBody>
      </p:sp>
      <p:pic>
        <p:nvPicPr>
          <p:cNvPr id="82946" name="Picture 2" descr="C:\Users\jdlecy\Dropbox\00 - PEDA\00 - GITHUB\COURSE-CPP-523-PE-01\cpp-523-fall-2019\lectures\control-variables_files\figure-html\unnamed-chunk-3-1.png">
            <a:extLst>
              <a:ext uri="{FF2B5EF4-FFF2-40B4-BE49-F238E27FC236}">
                <a16:creationId xmlns:a16="http://schemas.microsoft.com/office/drawing/2014/main" id="{8D1F9F2A-9162-4D83-AFE0-3ECBACBBB8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43000"/>
            <a:ext cx="7772400" cy="777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262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4E1E7A-4E97-4AAE-B6E2-9DF992D5D116}"/>
              </a:ext>
            </a:extLst>
          </p:cNvPr>
          <p:cNvSpPr>
            <a:spLocks noGrp="1"/>
          </p:cNvSpPr>
          <p:nvPr>
            <p:ph type="sldNum" sz="quarter" idx="12"/>
          </p:nvPr>
        </p:nvSpPr>
        <p:spPr/>
        <p:txBody>
          <a:bodyPr/>
          <a:lstStyle/>
          <a:p>
            <a:fld id="{8A2A4A19-B384-42F8-8C0D-94C30AAB39F2}" type="slidenum">
              <a:rPr lang="en-US" smtClean="0"/>
              <a:pPr/>
              <a:t>22</a:t>
            </a:fld>
            <a:endParaRPr lang="en-US"/>
          </a:p>
        </p:txBody>
      </p:sp>
      <p:pic>
        <p:nvPicPr>
          <p:cNvPr id="3" name="Picture 2">
            <a:extLst>
              <a:ext uri="{FF2B5EF4-FFF2-40B4-BE49-F238E27FC236}">
                <a16:creationId xmlns:a16="http://schemas.microsoft.com/office/drawing/2014/main" id="{D75B3610-E890-4A39-9343-1654C92D9340}"/>
              </a:ext>
            </a:extLst>
          </p:cNvPr>
          <p:cNvPicPr>
            <a:picLocks noChangeAspect="1"/>
          </p:cNvPicPr>
          <p:nvPr/>
        </p:nvPicPr>
        <p:blipFill>
          <a:blip r:embed="rId2"/>
          <a:stretch>
            <a:fillRect/>
          </a:stretch>
        </p:blipFill>
        <p:spPr>
          <a:xfrm>
            <a:off x="581025" y="1219200"/>
            <a:ext cx="6610350" cy="6172200"/>
          </a:xfrm>
          <a:prstGeom prst="rect">
            <a:avLst/>
          </a:prstGeom>
        </p:spPr>
      </p:pic>
    </p:spTree>
    <p:extLst>
      <p:ext uri="{BB962C8B-B14F-4D97-AF65-F5344CB8AC3E}">
        <p14:creationId xmlns:p14="http://schemas.microsoft.com/office/powerpoint/2010/main" val="1483538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BB6B-FFFC-4E2E-B331-70133757D7FD}"/>
              </a:ext>
            </a:extLst>
          </p:cNvPr>
          <p:cNvSpPr>
            <a:spLocks noGrp="1"/>
          </p:cNvSpPr>
          <p:nvPr>
            <p:ph type="title"/>
          </p:nvPr>
        </p:nvSpPr>
        <p:spPr/>
        <p:txBody>
          <a:bodyPr/>
          <a:lstStyle/>
          <a:p>
            <a:r>
              <a:rPr lang="en-US" dirty="0"/>
              <a:t>Class size example</a:t>
            </a:r>
          </a:p>
        </p:txBody>
      </p:sp>
      <p:sp>
        <p:nvSpPr>
          <p:cNvPr id="3" name="Text Placeholder 2">
            <a:extLst>
              <a:ext uri="{FF2B5EF4-FFF2-40B4-BE49-F238E27FC236}">
                <a16:creationId xmlns:a16="http://schemas.microsoft.com/office/drawing/2014/main" id="{A30C8202-A9B9-423E-8EB8-E44EB664E13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47B8215-DE5B-411B-8953-28B65E4AD9EF}"/>
              </a:ext>
            </a:extLst>
          </p:cNvPr>
          <p:cNvSpPr>
            <a:spLocks noGrp="1"/>
          </p:cNvSpPr>
          <p:nvPr>
            <p:ph type="sldNum" sz="quarter" idx="12"/>
          </p:nvPr>
        </p:nvSpPr>
        <p:spPr/>
        <p:txBody>
          <a:bodyPr/>
          <a:lstStyle/>
          <a:p>
            <a:fld id="{8A2A4A19-B384-42F8-8C0D-94C30AAB39F2}" type="slidenum">
              <a:rPr lang="en-US" smtClean="0"/>
              <a:t>23</a:t>
            </a:fld>
            <a:endParaRPr lang="en-US"/>
          </a:p>
        </p:txBody>
      </p:sp>
    </p:spTree>
    <p:extLst>
      <p:ext uri="{BB962C8B-B14F-4D97-AF65-F5344CB8AC3E}">
        <p14:creationId xmlns:p14="http://schemas.microsoft.com/office/powerpoint/2010/main" val="690429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Variance of Y</a:t>
            </a:r>
          </a:p>
        </p:txBody>
      </p:sp>
      <p:pic>
        <p:nvPicPr>
          <p:cNvPr id="7" name="Picture 2"/>
          <p:cNvPicPr>
            <a:picLocks noChangeAspect="1" noChangeArrowheads="1"/>
          </p:cNvPicPr>
          <p:nvPr/>
        </p:nvPicPr>
        <p:blipFill>
          <a:blip r:embed="rId3" cstate="print"/>
          <a:srcRect/>
          <a:stretch>
            <a:fillRect/>
          </a:stretch>
        </p:blipFill>
        <p:spPr bwMode="auto">
          <a:xfrm>
            <a:off x="2526030" y="3345180"/>
            <a:ext cx="3756660" cy="3751070"/>
          </a:xfrm>
          <a:prstGeom prst="rect">
            <a:avLst/>
          </a:prstGeom>
          <a:noFill/>
          <a:ln w="9525">
            <a:noFill/>
            <a:miter lim="800000"/>
            <a:headEnd/>
            <a:tailEnd/>
          </a:ln>
          <a:effectLst/>
        </p:spPr>
      </p:pic>
      <p:cxnSp>
        <p:nvCxnSpPr>
          <p:cNvPr id="9" name="Straight Connector 8"/>
          <p:cNvCxnSpPr/>
          <p:nvPr/>
        </p:nvCxnSpPr>
        <p:spPr>
          <a:xfrm>
            <a:off x="2979420" y="5162552"/>
            <a:ext cx="330327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5505450" y="4720591"/>
            <a:ext cx="129540" cy="38862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solidFill>
                <a:schemeClr val="accent6">
                  <a:lumMod val="75000"/>
                </a:schemeClr>
              </a:solidFill>
            </a:endParaRPr>
          </a:p>
        </p:txBody>
      </p:sp>
      <p:cxnSp>
        <p:nvCxnSpPr>
          <p:cNvPr id="14" name="Straight Connector 13"/>
          <p:cNvCxnSpPr/>
          <p:nvPr/>
        </p:nvCxnSpPr>
        <p:spPr>
          <a:xfrm rot="5400000">
            <a:off x="4922520" y="4705350"/>
            <a:ext cx="90678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311140" y="412242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Right Brace 15"/>
          <p:cNvSpPr/>
          <p:nvPr/>
        </p:nvSpPr>
        <p:spPr>
          <a:xfrm>
            <a:off x="5505450" y="4251960"/>
            <a:ext cx="129540" cy="38862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graphicFrame>
        <p:nvGraphicFramePr>
          <p:cNvPr id="17" name="Object 16"/>
          <p:cNvGraphicFramePr>
            <a:graphicFrameLocks noChangeAspect="1"/>
          </p:cNvGraphicFramePr>
          <p:nvPr/>
        </p:nvGraphicFramePr>
        <p:xfrm>
          <a:off x="6212523" y="4813300"/>
          <a:ext cx="334645" cy="215900"/>
        </p:xfrm>
        <a:graphic>
          <a:graphicData uri="http://schemas.openxmlformats.org/presentationml/2006/ole">
            <mc:AlternateContent xmlns:mc="http://schemas.openxmlformats.org/markup-compatibility/2006">
              <mc:Choice xmlns:v="urn:schemas-microsoft-com:vml" Requires="v">
                <p:oleObj spid="_x0000_s73736" name="Equation" r:id="rId4" imgW="393480" imgH="253800" progId="Equation.3">
                  <p:embed/>
                </p:oleObj>
              </mc:Choice>
              <mc:Fallback>
                <p:oleObj name="Equation" r:id="rId4" imgW="393480" imgH="253800" progId="Equation.3">
                  <p:embed/>
                  <p:pic>
                    <p:nvPicPr>
                      <p:cNvPr id="17"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2523" y="4813300"/>
                        <a:ext cx="334645"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4" name="Object 8"/>
          <p:cNvGraphicFramePr>
            <a:graphicFrameLocks noChangeAspect="1"/>
          </p:cNvGraphicFramePr>
          <p:nvPr/>
        </p:nvGraphicFramePr>
        <p:xfrm>
          <a:off x="6207204" y="4295140"/>
          <a:ext cx="570785" cy="222647"/>
        </p:xfrm>
        <a:graphic>
          <a:graphicData uri="http://schemas.openxmlformats.org/presentationml/2006/ole">
            <mc:AlternateContent xmlns:mc="http://schemas.openxmlformats.org/markup-compatibility/2006">
              <mc:Choice xmlns:v="urn:schemas-microsoft-com:vml" Requires="v">
                <p:oleObj spid="_x0000_s73737" name="Equation" r:id="rId6" imgW="647640" imgH="253800" progId="Equation.3">
                  <p:embed/>
                </p:oleObj>
              </mc:Choice>
              <mc:Fallback>
                <p:oleObj name="Equation" r:id="rId6" imgW="647640" imgH="253800" progId="Equation.3">
                  <p:embed/>
                  <p:pic>
                    <p:nvPicPr>
                      <p:cNvPr id="45064"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7204" y="4295140"/>
                        <a:ext cx="570785" cy="2226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5" name="Object 9"/>
          <p:cNvGraphicFramePr>
            <a:graphicFrameLocks noChangeAspect="1"/>
          </p:cNvGraphicFramePr>
          <p:nvPr/>
        </p:nvGraphicFramePr>
        <p:xfrm flipH="1">
          <a:off x="3238500" y="4834890"/>
          <a:ext cx="161925" cy="283369"/>
        </p:xfrm>
        <a:graphic>
          <a:graphicData uri="http://schemas.openxmlformats.org/presentationml/2006/ole">
            <mc:AlternateContent xmlns:mc="http://schemas.openxmlformats.org/markup-compatibility/2006">
              <mc:Choice xmlns:v="urn:schemas-microsoft-com:vml" Requires="v">
                <p:oleObj spid="_x0000_s73738" name="Equation" r:id="rId8" imgW="152280" imgH="190440" progId="Equation.3">
                  <p:embed/>
                </p:oleObj>
              </mc:Choice>
              <mc:Fallback>
                <p:oleObj name="Equation" r:id="rId8" imgW="152280" imgH="190440" progId="Equation.3">
                  <p:embed/>
                  <p:pic>
                    <p:nvPicPr>
                      <p:cNvPr id="45065"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238500" y="4834890"/>
                        <a:ext cx="161925" cy="283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p:cNvSpPr txBox="1"/>
          <p:nvPr/>
        </p:nvSpPr>
        <p:spPr>
          <a:xfrm>
            <a:off x="6930390" y="4251960"/>
            <a:ext cx="298480" cy="327782"/>
          </a:xfrm>
          <a:prstGeom prst="rect">
            <a:avLst/>
          </a:prstGeom>
          <a:noFill/>
        </p:spPr>
        <p:txBody>
          <a:bodyPr wrap="none" rtlCol="0">
            <a:spAutoFit/>
          </a:bodyPr>
          <a:lstStyle/>
          <a:p>
            <a:r>
              <a:rPr lang="en-US" sz="1530" dirty="0"/>
              <a:t>A</a:t>
            </a:r>
          </a:p>
        </p:txBody>
      </p:sp>
      <p:sp>
        <p:nvSpPr>
          <p:cNvPr id="24" name="TextBox 23"/>
          <p:cNvSpPr txBox="1"/>
          <p:nvPr/>
        </p:nvSpPr>
        <p:spPr>
          <a:xfrm>
            <a:off x="6930390" y="4770120"/>
            <a:ext cx="292068" cy="327782"/>
          </a:xfrm>
          <a:prstGeom prst="rect">
            <a:avLst/>
          </a:prstGeom>
          <a:noFill/>
        </p:spPr>
        <p:txBody>
          <a:bodyPr wrap="none" rtlCol="0">
            <a:spAutoFit/>
          </a:bodyPr>
          <a:lstStyle/>
          <a:p>
            <a:r>
              <a:rPr lang="en-US" sz="1530" dirty="0"/>
              <a:t>B</a:t>
            </a:r>
          </a:p>
        </p:txBody>
      </p:sp>
      <p:sp>
        <p:nvSpPr>
          <p:cNvPr id="31" name="TextBox 30"/>
          <p:cNvSpPr txBox="1"/>
          <p:nvPr/>
        </p:nvSpPr>
        <p:spPr>
          <a:xfrm>
            <a:off x="943776" y="4326648"/>
            <a:ext cx="298480" cy="327782"/>
          </a:xfrm>
          <a:prstGeom prst="rect">
            <a:avLst/>
          </a:prstGeom>
          <a:noFill/>
        </p:spPr>
        <p:txBody>
          <a:bodyPr wrap="none" rtlCol="0">
            <a:spAutoFit/>
          </a:bodyPr>
          <a:lstStyle/>
          <a:p>
            <a:r>
              <a:rPr lang="en-US" sz="1530" dirty="0">
                <a:solidFill>
                  <a:schemeClr val="bg1">
                    <a:lumMod val="50000"/>
                  </a:schemeClr>
                </a:solidFill>
              </a:rPr>
              <a:t>A</a:t>
            </a:r>
          </a:p>
        </p:txBody>
      </p:sp>
      <p:sp>
        <p:nvSpPr>
          <p:cNvPr id="32" name="TextBox 31"/>
          <p:cNvSpPr txBox="1"/>
          <p:nvPr/>
        </p:nvSpPr>
        <p:spPr>
          <a:xfrm>
            <a:off x="1266358" y="4115260"/>
            <a:ext cx="292068" cy="327782"/>
          </a:xfrm>
          <a:prstGeom prst="rect">
            <a:avLst/>
          </a:prstGeom>
          <a:noFill/>
        </p:spPr>
        <p:txBody>
          <a:bodyPr wrap="none" rtlCol="0">
            <a:spAutoFit/>
          </a:bodyPr>
          <a:lstStyle/>
          <a:p>
            <a:r>
              <a:rPr lang="en-US" sz="1530" dirty="0">
                <a:solidFill>
                  <a:schemeClr val="bg1">
                    <a:lumMod val="50000"/>
                  </a:schemeClr>
                </a:solidFill>
              </a:rPr>
              <a:t>B</a:t>
            </a:r>
          </a:p>
        </p:txBody>
      </p:sp>
      <p:sp>
        <p:nvSpPr>
          <p:cNvPr id="33" name="TextBox 32"/>
          <p:cNvSpPr txBox="1"/>
          <p:nvPr/>
        </p:nvSpPr>
        <p:spPr>
          <a:xfrm>
            <a:off x="3756660" y="6782317"/>
            <a:ext cx="2229219" cy="327782"/>
          </a:xfrm>
          <a:prstGeom prst="rect">
            <a:avLst/>
          </a:prstGeom>
          <a:solidFill>
            <a:schemeClr val="bg1"/>
          </a:solidFill>
        </p:spPr>
        <p:txBody>
          <a:bodyPr wrap="square" rtlCol="0">
            <a:spAutoFit/>
          </a:bodyPr>
          <a:lstStyle/>
          <a:p>
            <a:r>
              <a:rPr lang="en-US" sz="1530" b="1" dirty="0"/>
              <a:t>Teacher Quality</a:t>
            </a:r>
          </a:p>
        </p:txBody>
      </p:sp>
      <p:sp>
        <p:nvSpPr>
          <p:cNvPr id="34" name="TextBox 33"/>
          <p:cNvSpPr txBox="1"/>
          <p:nvPr/>
        </p:nvSpPr>
        <p:spPr>
          <a:xfrm>
            <a:off x="2340519" y="5000236"/>
            <a:ext cx="388620" cy="327782"/>
          </a:xfrm>
          <a:prstGeom prst="rect">
            <a:avLst/>
          </a:prstGeom>
          <a:solidFill>
            <a:schemeClr val="bg1"/>
          </a:solidFill>
        </p:spPr>
        <p:txBody>
          <a:bodyPr wrap="square" rtlCol="0">
            <a:spAutoFit/>
          </a:bodyPr>
          <a:lstStyle/>
          <a:p>
            <a:r>
              <a:rPr lang="en-US" sz="1530" b="1" dirty="0"/>
              <a:t>TS</a:t>
            </a:r>
          </a:p>
        </p:txBody>
      </p:sp>
      <p:sp>
        <p:nvSpPr>
          <p:cNvPr id="36" name="Oval 35"/>
          <p:cNvSpPr/>
          <p:nvPr/>
        </p:nvSpPr>
        <p:spPr>
          <a:xfrm>
            <a:off x="712470" y="4002798"/>
            <a:ext cx="906780" cy="8420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8" name="TextBox 37"/>
          <p:cNvSpPr txBox="1"/>
          <p:nvPr/>
        </p:nvSpPr>
        <p:spPr>
          <a:xfrm>
            <a:off x="259080" y="4472159"/>
            <a:ext cx="982623" cy="563231"/>
          </a:xfrm>
          <a:prstGeom prst="rect">
            <a:avLst/>
          </a:prstGeom>
          <a:noFill/>
        </p:spPr>
        <p:txBody>
          <a:bodyPr wrap="square" rtlCol="0">
            <a:spAutoFit/>
          </a:bodyPr>
          <a:lstStyle/>
          <a:p>
            <a:r>
              <a:rPr lang="en-US" sz="1530" b="1" dirty="0"/>
              <a:t>Test</a:t>
            </a:r>
            <a:br>
              <a:rPr lang="en-US" sz="1530" b="1" dirty="0"/>
            </a:br>
            <a:r>
              <a:rPr lang="en-US" sz="1530" b="1" dirty="0"/>
              <a:t>Score</a:t>
            </a:r>
          </a:p>
        </p:txBody>
      </p:sp>
      <p:sp>
        <p:nvSpPr>
          <p:cNvPr id="39" name="Oval 38"/>
          <p:cNvSpPr/>
          <p:nvPr/>
        </p:nvSpPr>
        <p:spPr>
          <a:xfrm>
            <a:off x="1142318" y="3799810"/>
            <a:ext cx="788407" cy="672349"/>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6">
                  <a:lumMod val="75000"/>
                </a:schemeClr>
              </a:solidFill>
            </a:endParaRPr>
          </a:p>
        </p:txBody>
      </p:sp>
      <p:sp>
        <p:nvSpPr>
          <p:cNvPr id="40" name="TextBox 39"/>
          <p:cNvSpPr txBox="1"/>
          <p:nvPr/>
        </p:nvSpPr>
        <p:spPr>
          <a:xfrm>
            <a:off x="388620" y="3474720"/>
            <a:ext cx="1554480" cy="327782"/>
          </a:xfrm>
          <a:prstGeom prst="rect">
            <a:avLst/>
          </a:prstGeom>
          <a:noFill/>
        </p:spPr>
        <p:txBody>
          <a:bodyPr wrap="square" rtlCol="0">
            <a:spAutoFit/>
          </a:bodyPr>
          <a:lstStyle/>
          <a:p>
            <a:r>
              <a:rPr lang="en-US" sz="1530" b="1" dirty="0"/>
              <a:t>Teacher Quality</a:t>
            </a:r>
          </a:p>
        </p:txBody>
      </p:sp>
      <p:sp>
        <p:nvSpPr>
          <p:cNvPr id="45" name="Oval 44"/>
          <p:cNvSpPr/>
          <p:nvPr/>
        </p:nvSpPr>
        <p:spPr>
          <a:xfrm>
            <a:off x="723456" y="5955768"/>
            <a:ext cx="788407" cy="67234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TextBox 27"/>
          <p:cNvSpPr txBox="1"/>
          <p:nvPr/>
        </p:nvSpPr>
        <p:spPr>
          <a:xfrm>
            <a:off x="288006" y="5642681"/>
            <a:ext cx="790799" cy="563231"/>
          </a:xfrm>
          <a:prstGeom prst="rect">
            <a:avLst/>
          </a:prstGeom>
          <a:noFill/>
        </p:spPr>
        <p:txBody>
          <a:bodyPr wrap="square" rtlCol="0">
            <a:spAutoFit/>
          </a:bodyPr>
          <a:lstStyle/>
          <a:p>
            <a:r>
              <a:rPr lang="en-US" sz="1530" b="1" dirty="0"/>
              <a:t>*Test</a:t>
            </a:r>
            <a:br>
              <a:rPr lang="en-US" sz="1530" b="1" dirty="0"/>
            </a:br>
            <a:r>
              <a:rPr lang="en-US" sz="1530" b="1" dirty="0"/>
              <a:t>Score</a:t>
            </a:r>
          </a:p>
        </p:txBody>
      </p:sp>
      <p:sp>
        <p:nvSpPr>
          <p:cNvPr id="29" name="Oval 28"/>
          <p:cNvSpPr/>
          <p:nvPr/>
        </p:nvSpPr>
        <p:spPr>
          <a:xfrm>
            <a:off x="826289" y="5917372"/>
            <a:ext cx="906780" cy="84201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1286597" y="5741670"/>
            <a:ext cx="786043" cy="7447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5" name="TextBox 34"/>
          <p:cNvSpPr txBox="1"/>
          <p:nvPr/>
        </p:nvSpPr>
        <p:spPr>
          <a:xfrm>
            <a:off x="1489710" y="5957098"/>
            <a:ext cx="582930" cy="327782"/>
          </a:xfrm>
          <a:prstGeom prst="rect">
            <a:avLst/>
          </a:prstGeom>
          <a:noFill/>
        </p:spPr>
        <p:txBody>
          <a:bodyPr wrap="square" rtlCol="0">
            <a:spAutoFit/>
          </a:bodyPr>
          <a:lstStyle/>
          <a:p>
            <a:r>
              <a:rPr lang="en-US" sz="1530" b="1" dirty="0">
                <a:solidFill>
                  <a:schemeClr val="bg1">
                    <a:lumMod val="50000"/>
                  </a:schemeClr>
                </a:solidFill>
              </a:rPr>
              <a:t>TQ</a:t>
            </a:r>
          </a:p>
        </p:txBody>
      </p:sp>
      <p:sp>
        <p:nvSpPr>
          <p:cNvPr id="37" name="TextBox 36"/>
          <p:cNvSpPr txBox="1"/>
          <p:nvPr/>
        </p:nvSpPr>
        <p:spPr>
          <a:xfrm>
            <a:off x="974131" y="6271030"/>
            <a:ext cx="298480" cy="327782"/>
          </a:xfrm>
          <a:prstGeom prst="rect">
            <a:avLst/>
          </a:prstGeom>
          <a:noFill/>
        </p:spPr>
        <p:txBody>
          <a:bodyPr wrap="none" rtlCol="0">
            <a:spAutoFit/>
          </a:bodyPr>
          <a:lstStyle/>
          <a:p>
            <a:r>
              <a:rPr lang="en-US" sz="1530" dirty="0">
                <a:solidFill>
                  <a:schemeClr val="bg1"/>
                </a:solidFill>
              </a:rPr>
              <a:t>A</a:t>
            </a:r>
          </a:p>
        </p:txBody>
      </p:sp>
      <p:sp>
        <p:nvSpPr>
          <p:cNvPr id="41" name="TextBox 40">
            <a:extLst>
              <a:ext uri="{FF2B5EF4-FFF2-40B4-BE49-F238E27FC236}">
                <a16:creationId xmlns:a16="http://schemas.microsoft.com/office/drawing/2014/main" id="{9489180A-5C36-4FC6-AD57-34E5101A4937}"/>
              </a:ext>
            </a:extLst>
          </p:cNvPr>
          <p:cNvSpPr txBox="1"/>
          <p:nvPr/>
        </p:nvSpPr>
        <p:spPr>
          <a:xfrm>
            <a:off x="1062965" y="8003030"/>
            <a:ext cx="5843707" cy="707886"/>
          </a:xfrm>
          <a:prstGeom prst="rect">
            <a:avLst/>
          </a:prstGeom>
          <a:noFill/>
        </p:spPr>
        <p:txBody>
          <a:bodyPr wrap="square" rtlCol="0">
            <a:spAutoFit/>
          </a:bodyPr>
          <a:lstStyle/>
          <a:p>
            <a:pPr algn="ctr"/>
            <a:r>
              <a:rPr lang="en-US" sz="2000" dirty="0">
                <a:solidFill>
                  <a:schemeClr val="tx1">
                    <a:lumMod val="50000"/>
                    <a:lumOff val="50000"/>
                  </a:schemeClr>
                </a:solidFill>
              </a:rPr>
              <a:t>Control variables target either the </a:t>
            </a:r>
            <a:br>
              <a:rPr lang="en-US" sz="2000" dirty="0">
                <a:solidFill>
                  <a:schemeClr val="tx1">
                    <a:lumMod val="50000"/>
                    <a:lumOff val="50000"/>
                  </a:schemeClr>
                </a:solidFill>
              </a:rPr>
            </a:br>
            <a:r>
              <a:rPr lang="en-US" sz="2000" b="1" dirty="0">
                <a:solidFill>
                  <a:srgbClr val="E46C0A"/>
                </a:solidFill>
              </a:rPr>
              <a:t>Explained SS </a:t>
            </a:r>
            <a:r>
              <a:rPr lang="en-US" sz="2000" dirty="0">
                <a:solidFill>
                  <a:schemeClr val="tx1">
                    <a:lumMod val="50000"/>
                    <a:lumOff val="50000"/>
                  </a:schemeClr>
                </a:solidFill>
              </a:rPr>
              <a:t>or the </a:t>
            </a:r>
            <a:r>
              <a:rPr lang="en-US" sz="2000" b="1" dirty="0">
                <a:solidFill>
                  <a:srgbClr val="385D8A"/>
                </a:solidFill>
              </a:rPr>
              <a:t>Residual SS</a:t>
            </a:r>
            <a:r>
              <a:rPr lang="en-US" sz="2000" dirty="0">
                <a:solidFill>
                  <a:schemeClr val="tx1">
                    <a:lumMod val="50000"/>
                    <a:lumOff val="50000"/>
                  </a:schemeClr>
                </a:solidFill>
              </a:rPr>
              <a:t>. </a:t>
            </a:r>
          </a:p>
        </p:txBody>
      </p:sp>
    </p:spTree>
    <p:extLst>
      <p:ext uri="{BB962C8B-B14F-4D97-AF65-F5344CB8AC3E}">
        <p14:creationId xmlns:p14="http://schemas.microsoft.com/office/powerpoint/2010/main" val="1601696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878330" y="3566159"/>
            <a:ext cx="906780" cy="84201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itle 1"/>
          <p:cNvSpPr>
            <a:spLocks noGrp="1"/>
          </p:cNvSpPr>
          <p:nvPr>
            <p:ph type="title"/>
          </p:nvPr>
        </p:nvSpPr>
        <p:spPr/>
        <p:txBody>
          <a:bodyPr/>
          <a:lstStyle/>
          <a:p>
            <a:r>
              <a:rPr lang="en-US" dirty="0"/>
              <a:t>Effects of the Control Variable</a:t>
            </a:r>
          </a:p>
        </p:txBody>
      </p:sp>
      <p:sp>
        <p:nvSpPr>
          <p:cNvPr id="3" name="Slide Number Placeholder 2"/>
          <p:cNvSpPr>
            <a:spLocks noGrp="1"/>
          </p:cNvSpPr>
          <p:nvPr>
            <p:ph type="sldNum" sz="quarter" idx="12"/>
          </p:nvPr>
        </p:nvSpPr>
        <p:spPr/>
        <p:txBody>
          <a:bodyPr/>
          <a:lstStyle/>
          <a:p>
            <a:fld id="{A953BAF0-9579-42B3-B979-30EFD986705E}" type="slidenum">
              <a:rPr lang="en-US" smtClean="0"/>
              <a:t>25</a:t>
            </a:fld>
            <a:endParaRPr lang="en-US"/>
          </a:p>
        </p:txBody>
      </p:sp>
      <p:pic>
        <p:nvPicPr>
          <p:cNvPr id="276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 y="4705351"/>
            <a:ext cx="2720340" cy="271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0050" y="4705350"/>
            <a:ext cx="2724401" cy="2720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1793589" y="4116652"/>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6">
                  <a:lumMod val="75000"/>
                </a:schemeClr>
              </a:solidFill>
            </a:endParaRPr>
          </a:p>
        </p:txBody>
      </p:sp>
      <p:sp>
        <p:nvSpPr>
          <p:cNvPr id="8" name="TextBox 7"/>
          <p:cNvSpPr txBox="1"/>
          <p:nvPr/>
        </p:nvSpPr>
        <p:spPr>
          <a:xfrm>
            <a:off x="1478782" y="4435352"/>
            <a:ext cx="582930" cy="327782"/>
          </a:xfrm>
          <a:prstGeom prst="rect">
            <a:avLst/>
          </a:prstGeom>
          <a:noFill/>
        </p:spPr>
        <p:txBody>
          <a:bodyPr wrap="square" rtlCol="0">
            <a:spAutoFit/>
          </a:bodyPr>
          <a:lstStyle/>
          <a:p>
            <a:r>
              <a:rPr lang="en-US" sz="1530" b="1" dirty="0"/>
              <a:t>CS</a:t>
            </a:r>
          </a:p>
        </p:txBody>
      </p:sp>
      <p:sp>
        <p:nvSpPr>
          <p:cNvPr id="9" name="TextBox 8"/>
          <p:cNvSpPr txBox="1"/>
          <p:nvPr/>
        </p:nvSpPr>
        <p:spPr>
          <a:xfrm>
            <a:off x="1253028" y="3461493"/>
            <a:ext cx="756439" cy="563231"/>
          </a:xfrm>
          <a:prstGeom prst="rect">
            <a:avLst/>
          </a:prstGeom>
          <a:noFill/>
        </p:spPr>
        <p:txBody>
          <a:bodyPr wrap="square" rtlCol="0">
            <a:spAutoFit/>
          </a:bodyPr>
          <a:lstStyle/>
          <a:p>
            <a:r>
              <a:rPr lang="en-US" sz="1530" b="1" dirty="0"/>
              <a:t>Test</a:t>
            </a:r>
            <a:br>
              <a:rPr lang="en-US" sz="1530" b="1" dirty="0"/>
            </a:br>
            <a:r>
              <a:rPr lang="en-US" sz="1530" b="1" dirty="0"/>
              <a:t>Score</a:t>
            </a:r>
          </a:p>
        </p:txBody>
      </p:sp>
      <p:sp>
        <p:nvSpPr>
          <p:cNvPr id="4" name="TextBox 3"/>
          <p:cNvSpPr txBox="1"/>
          <p:nvPr/>
        </p:nvSpPr>
        <p:spPr>
          <a:xfrm>
            <a:off x="2195129" y="3706374"/>
            <a:ext cx="356188" cy="338554"/>
          </a:xfrm>
          <a:prstGeom prst="rect">
            <a:avLst/>
          </a:prstGeom>
          <a:noFill/>
        </p:spPr>
        <p:txBody>
          <a:bodyPr wrap="none" rtlCol="0">
            <a:spAutoFit/>
          </a:bodyPr>
          <a:lstStyle/>
          <a:p>
            <a:r>
              <a:rPr lang="en-US" sz="1600" dirty="0">
                <a:solidFill>
                  <a:schemeClr val="bg1"/>
                </a:solidFill>
              </a:rPr>
              <a:t>e</a:t>
            </a:r>
            <a:r>
              <a:rPr lang="en-US" sz="1600" baseline="-25000" dirty="0">
                <a:solidFill>
                  <a:schemeClr val="bg1"/>
                </a:solidFill>
              </a:rPr>
              <a:t>1</a:t>
            </a:r>
          </a:p>
        </p:txBody>
      </p:sp>
      <p:sp>
        <p:nvSpPr>
          <p:cNvPr id="21" name="Oval 20"/>
          <p:cNvSpPr/>
          <p:nvPr/>
        </p:nvSpPr>
        <p:spPr>
          <a:xfrm>
            <a:off x="5311140" y="3539490"/>
            <a:ext cx="906780" cy="84201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5275202" y="4022129"/>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6">
                  <a:lumMod val="75000"/>
                </a:schemeClr>
              </a:solidFill>
            </a:endParaRPr>
          </a:p>
        </p:txBody>
      </p:sp>
      <p:sp>
        <p:nvSpPr>
          <p:cNvPr id="23" name="TextBox 22"/>
          <p:cNvSpPr txBox="1"/>
          <p:nvPr/>
        </p:nvSpPr>
        <p:spPr>
          <a:xfrm>
            <a:off x="4859765" y="4374083"/>
            <a:ext cx="582930" cy="327782"/>
          </a:xfrm>
          <a:prstGeom prst="rect">
            <a:avLst/>
          </a:prstGeom>
          <a:noFill/>
        </p:spPr>
        <p:txBody>
          <a:bodyPr wrap="square" rtlCol="0">
            <a:spAutoFit/>
          </a:bodyPr>
          <a:lstStyle/>
          <a:p>
            <a:r>
              <a:rPr lang="en-US" sz="1530" b="1" dirty="0"/>
              <a:t>CS</a:t>
            </a:r>
          </a:p>
        </p:txBody>
      </p:sp>
      <p:sp>
        <p:nvSpPr>
          <p:cNvPr id="24" name="TextBox 23"/>
          <p:cNvSpPr txBox="1"/>
          <p:nvPr/>
        </p:nvSpPr>
        <p:spPr>
          <a:xfrm>
            <a:off x="4404360" y="3431683"/>
            <a:ext cx="906780" cy="563231"/>
          </a:xfrm>
          <a:prstGeom prst="rect">
            <a:avLst/>
          </a:prstGeom>
          <a:noFill/>
        </p:spPr>
        <p:txBody>
          <a:bodyPr wrap="square" rtlCol="0">
            <a:spAutoFit/>
          </a:bodyPr>
          <a:lstStyle/>
          <a:p>
            <a:r>
              <a:rPr lang="en-US" sz="1530" b="1" dirty="0"/>
              <a:t>Test </a:t>
            </a:r>
            <a:br>
              <a:rPr lang="en-US" sz="1530" b="1" dirty="0"/>
            </a:br>
            <a:r>
              <a:rPr lang="en-US" sz="1530" b="1" dirty="0"/>
              <a:t>Score</a:t>
            </a:r>
          </a:p>
        </p:txBody>
      </p:sp>
      <p:sp>
        <p:nvSpPr>
          <p:cNvPr id="25" name="TextBox 24"/>
          <p:cNvSpPr txBox="1"/>
          <p:nvPr/>
        </p:nvSpPr>
        <p:spPr>
          <a:xfrm>
            <a:off x="5442695" y="3678891"/>
            <a:ext cx="348172" cy="327782"/>
          </a:xfrm>
          <a:prstGeom prst="rect">
            <a:avLst/>
          </a:prstGeom>
          <a:noFill/>
        </p:spPr>
        <p:txBody>
          <a:bodyPr wrap="none" rtlCol="0">
            <a:spAutoFit/>
          </a:bodyPr>
          <a:lstStyle/>
          <a:p>
            <a:r>
              <a:rPr lang="en-US" sz="1530" dirty="0">
                <a:solidFill>
                  <a:schemeClr val="bg1"/>
                </a:solidFill>
              </a:rPr>
              <a:t>e</a:t>
            </a:r>
            <a:r>
              <a:rPr lang="en-US" sz="1530" baseline="-25000" dirty="0">
                <a:solidFill>
                  <a:schemeClr val="bg1"/>
                </a:solidFill>
              </a:rPr>
              <a:t>2</a:t>
            </a:r>
          </a:p>
        </p:txBody>
      </p:sp>
      <p:sp>
        <p:nvSpPr>
          <p:cNvPr id="26" name="Oval 25"/>
          <p:cNvSpPr/>
          <p:nvPr/>
        </p:nvSpPr>
        <p:spPr>
          <a:xfrm>
            <a:off x="5771448" y="3363788"/>
            <a:ext cx="786043" cy="7447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TextBox 26"/>
          <p:cNvSpPr txBox="1"/>
          <p:nvPr/>
        </p:nvSpPr>
        <p:spPr>
          <a:xfrm>
            <a:off x="5974561" y="3579216"/>
            <a:ext cx="582930" cy="327782"/>
          </a:xfrm>
          <a:prstGeom prst="rect">
            <a:avLst/>
          </a:prstGeom>
          <a:noFill/>
        </p:spPr>
        <p:txBody>
          <a:bodyPr wrap="square" rtlCol="0">
            <a:spAutoFit/>
          </a:bodyPr>
          <a:lstStyle/>
          <a:p>
            <a:r>
              <a:rPr lang="en-US" sz="1530" b="1" dirty="0">
                <a:solidFill>
                  <a:schemeClr val="bg1">
                    <a:lumMod val="50000"/>
                  </a:schemeClr>
                </a:solidFill>
              </a:rPr>
              <a:t>TQ</a:t>
            </a:r>
          </a:p>
        </p:txBody>
      </p:sp>
      <p:sp>
        <p:nvSpPr>
          <p:cNvPr id="18" name="TextBox 17">
            <a:extLst>
              <a:ext uri="{FF2B5EF4-FFF2-40B4-BE49-F238E27FC236}">
                <a16:creationId xmlns:a16="http://schemas.microsoft.com/office/drawing/2014/main" id="{2768E02B-5C85-4B4D-B32A-2EA215655051}"/>
              </a:ext>
            </a:extLst>
          </p:cNvPr>
          <p:cNvSpPr txBox="1"/>
          <p:nvPr/>
        </p:nvSpPr>
        <p:spPr>
          <a:xfrm>
            <a:off x="1062965" y="8003030"/>
            <a:ext cx="5843707" cy="1323439"/>
          </a:xfrm>
          <a:prstGeom prst="rect">
            <a:avLst/>
          </a:prstGeom>
          <a:noFill/>
        </p:spPr>
        <p:txBody>
          <a:bodyPr wrap="square" rtlCol="0">
            <a:spAutoFit/>
          </a:bodyPr>
          <a:lstStyle/>
          <a:p>
            <a:pPr algn="ctr"/>
            <a:r>
              <a:rPr lang="en-US" sz="2000" dirty="0">
                <a:solidFill>
                  <a:schemeClr val="tx1">
                    <a:lumMod val="50000"/>
                    <a:lumOff val="50000"/>
                  </a:schemeClr>
                </a:solidFill>
              </a:rPr>
              <a:t>Uncorrelated control variables target the Residual SS, thus removing unexplained variance from the model and improving the relationship between the policy variable and Y.</a:t>
            </a:r>
          </a:p>
        </p:txBody>
      </p:sp>
    </p:spTree>
    <p:extLst>
      <p:ext uri="{BB962C8B-B14F-4D97-AF65-F5344CB8AC3E}">
        <p14:creationId xmlns:p14="http://schemas.microsoft.com/office/powerpoint/2010/main" val="3745324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the Control Variable</a:t>
            </a:r>
          </a:p>
        </p:txBody>
      </p:sp>
      <p:sp>
        <p:nvSpPr>
          <p:cNvPr id="3" name="Slide Number Placeholder 2"/>
          <p:cNvSpPr>
            <a:spLocks noGrp="1"/>
          </p:cNvSpPr>
          <p:nvPr>
            <p:ph type="sldNum" sz="quarter" idx="12"/>
          </p:nvPr>
        </p:nvSpPr>
        <p:spPr/>
        <p:txBody>
          <a:bodyPr/>
          <a:lstStyle/>
          <a:p>
            <a:fld id="{A953BAF0-9579-42B3-B979-30EFD986705E}" type="slidenum">
              <a:rPr lang="en-US" smtClean="0"/>
              <a:t>26</a:t>
            </a:fld>
            <a:endParaRPr lang="en-US"/>
          </a:p>
        </p:txBody>
      </p:sp>
      <p:pic>
        <p:nvPicPr>
          <p:cNvPr id="276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 y="4705351"/>
            <a:ext cx="2720340" cy="271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0050" y="4705350"/>
            <a:ext cx="2724401" cy="2720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1793589" y="4116652"/>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 name="Oval 6"/>
          <p:cNvSpPr/>
          <p:nvPr/>
        </p:nvSpPr>
        <p:spPr>
          <a:xfrm>
            <a:off x="1878330" y="3566159"/>
            <a:ext cx="906780" cy="842010"/>
          </a:xfrm>
          <a:prstGeom prst="ellipse">
            <a:avLst/>
          </a:prstGeom>
          <a:solidFill>
            <a:srgbClr val="385D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8" name="TextBox 7"/>
          <p:cNvSpPr txBox="1"/>
          <p:nvPr/>
        </p:nvSpPr>
        <p:spPr>
          <a:xfrm>
            <a:off x="1478782" y="4435352"/>
            <a:ext cx="582930" cy="327782"/>
          </a:xfrm>
          <a:prstGeom prst="rect">
            <a:avLst/>
          </a:prstGeom>
          <a:noFill/>
        </p:spPr>
        <p:txBody>
          <a:bodyPr wrap="square" rtlCol="0">
            <a:spAutoFit/>
          </a:bodyPr>
          <a:lstStyle/>
          <a:p>
            <a:r>
              <a:rPr lang="en-US" sz="1530" b="1" dirty="0"/>
              <a:t>CS</a:t>
            </a:r>
          </a:p>
        </p:txBody>
      </p:sp>
      <p:sp>
        <p:nvSpPr>
          <p:cNvPr id="9" name="TextBox 8"/>
          <p:cNvSpPr txBox="1"/>
          <p:nvPr/>
        </p:nvSpPr>
        <p:spPr>
          <a:xfrm>
            <a:off x="1253028" y="3461493"/>
            <a:ext cx="756439" cy="563231"/>
          </a:xfrm>
          <a:prstGeom prst="rect">
            <a:avLst/>
          </a:prstGeom>
          <a:noFill/>
        </p:spPr>
        <p:txBody>
          <a:bodyPr wrap="square" rtlCol="0">
            <a:spAutoFit/>
          </a:bodyPr>
          <a:lstStyle/>
          <a:p>
            <a:r>
              <a:rPr lang="en-US" sz="1530" b="1" dirty="0"/>
              <a:t>Test</a:t>
            </a:r>
            <a:br>
              <a:rPr lang="en-US" sz="1530" b="1" dirty="0"/>
            </a:br>
            <a:r>
              <a:rPr lang="en-US" sz="1530" b="1" dirty="0"/>
              <a:t>Score</a:t>
            </a:r>
          </a:p>
        </p:txBody>
      </p:sp>
      <p:sp>
        <p:nvSpPr>
          <p:cNvPr id="4" name="TextBox 3"/>
          <p:cNvSpPr txBox="1"/>
          <p:nvPr/>
        </p:nvSpPr>
        <p:spPr>
          <a:xfrm>
            <a:off x="2195129" y="3706374"/>
            <a:ext cx="356188" cy="338554"/>
          </a:xfrm>
          <a:prstGeom prst="rect">
            <a:avLst/>
          </a:prstGeom>
          <a:noFill/>
        </p:spPr>
        <p:txBody>
          <a:bodyPr wrap="none" rtlCol="0">
            <a:spAutoFit/>
          </a:bodyPr>
          <a:lstStyle/>
          <a:p>
            <a:r>
              <a:rPr lang="en-US" sz="1600" dirty="0">
                <a:solidFill>
                  <a:schemeClr val="bg1"/>
                </a:solidFill>
              </a:rPr>
              <a:t>e</a:t>
            </a:r>
            <a:r>
              <a:rPr lang="en-US" sz="1600" baseline="-25000" dirty="0">
                <a:solidFill>
                  <a:schemeClr val="bg1"/>
                </a:solidFill>
              </a:rPr>
              <a:t>1</a:t>
            </a:r>
          </a:p>
        </p:txBody>
      </p:sp>
      <p:sp>
        <p:nvSpPr>
          <p:cNvPr id="20" name="TextBox 19"/>
          <p:cNvSpPr txBox="1"/>
          <p:nvPr/>
        </p:nvSpPr>
        <p:spPr>
          <a:xfrm>
            <a:off x="3400943" y="3928111"/>
            <a:ext cx="872355" cy="406265"/>
          </a:xfrm>
          <a:prstGeom prst="rect">
            <a:avLst/>
          </a:prstGeom>
          <a:noFill/>
        </p:spPr>
        <p:txBody>
          <a:bodyPr wrap="none" rtlCol="0">
            <a:spAutoFit/>
          </a:bodyPr>
          <a:lstStyle/>
          <a:p>
            <a:r>
              <a:rPr lang="en-US" sz="2040" b="1" dirty="0">
                <a:solidFill>
                  <a:schemeClr val="tx2"/>
                </a:solidFill>
              </a:rPr>
              <a:t>e</a:t>
            </a:r>
            <a:r>
              <a:rPr lang="en-US" sz="2040" b="1" baseline="-25000" dirty="0">
                <a:solidFill>
                  <a:schemeClr val="tx2"/>
                </a:solidFill>
              </a:rPr>
              <a:t>1</a:t>
            </a:r>
            <a:r>
              <a:rPr lang="en-US" sz="2040" b="1" dirty="0">
                <a:solidFill>
                  <a:schemeClr val="tx2"/>
                </a:solidFill>
              </a:rPr>
              <a:t> &gt; e</a:t>
            </a:r>
            <a:r>
              <a:rPr lang="en-US" sz="2040" b="1" baseline="-25000" dirty="0">
                <a:solidFill>
                  <a:schemeClr val="tx2"/>
                </a:solidFill>
              </a:rPr>
              <a:t>2</a:t>
            </a:r>
          </a:p>
        </p:txBody>
      </p:sp>
      <p:cxnSp>
        <p:nvCxnSpPr>
          <p:cNvPr id="21" name="Straight Connector 20"/>
          <p:cNvCxnSpPr/>
          <p:nvPr/>
        </p:nvCxnSpPr>
        <p:spPr>
          <a:xfrm>
            <a:off x="4533901" y="6061708"/>
            <a:ext cx="2202966" cy="381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5207853" y="5623558"/>
            <a:ext cx="129540" cy="38862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cxnSp>
        <p:nvCxnSpPr>
          <p:cNvPr id="23" name="Straight Connector 22"/>
          <p:cNvCxnSpPr/>
          <p:nvPr/>
        </p:nvCxnSpPr>
        <p:spPr>
          <a:xfrm>
            <a:off x="5065579" y="5378204"/>
            <a:ext cx="0" cy="69874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5209268" y="5378203"/>
            <a:ext cx="129540" cy="19049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25" name="Oval 24"/>
          <p:cNvSpPr/>
          <p:nvPr/>
        </p:nvSpPr>
        <p:spPr>
          <a:xfrm>
            <a:off x="5000024" y="5244851"/>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2" name="Straight Connector 11"/>
          <p:cNvCxnSpPr/>
          <p:nvPr/>
        </p:nvCxnSpPr>
        <p:spPr>
          <a:xfrm>
            <a:off x="4533900" y="5090158"/>
            <a:ext cx="2072640" cy="175260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100304" y="6065521"/>
            <a:ext cx="2202966" cy="381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a:off x="1774257" y="5627371"/>
            <a:ext cx="129540" cy="38862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cxnSp>
        <p:nvCxnSpPr>
          <p:cNvPr id="30" name="Straight Connector 29"/>
          <p:cNvCxnSpPr/>
          <p:nvPr/>
        </p:nvCxnSpPr>
        <p:spPr>
          <a:xfrm rot="5400000">
            <a:off x="1178593" y="5627371"/>
            <a:ext cx="90678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1775672" y="5183893"/>
            <a:ext cx="129540" cy="38862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32" name="Oval 31"/>
          <p:cNvSpPr/>
          <p:nvPr/>
        </p:nvSpPr>
        <p:spPr>
          <a:xfrm>
            <a:off x="1553694" y="509397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33" name="Straight Connector 32"/>
          <p:cNvCxnSpPr/>
          <p:nvPr/>
        </p:nvCxnSpPr>
        <p:spPr>
          <a:xfrm>
            <a:off x="1100304" y="5093971"/>
            <a:ext cx="2072640" cy="175260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985529" y="5217425"/>
            <a:ext cx="349776" cy="327782"/>
          </a:xfrm>
          <a:prstGeom prst="rect">
            <a:avLst/>
          </a:prstGeom>
          <a:solidFill>
            <a:schemeClr val="bg1"/>
          </a:solidFill>
        </p:spPr>
        <p:txBody>
          <a:bodyPr wrap="none" rtlCol="0">
            <a:spAutoFit/>
          </a:bodyPr>
          <a:lstStyle/>
          <a:p>
            <a:r>
              <a:rPr lang="en-US" sz="1530" b="1" dirty="0">
                <a:solidFill>
                  <a:schemeClr val="tx2"/>
                </a:solidFill>
              </a:rPr>
              <a:t>e</a:t>
            </a:r>
            <a:r>
              <a:rPr lang="en-US" sz="1530" b="1" baseline="-25000" dirty="0">
                <a:solidFill>
                  <a:schemeClr val="tx2"/>
                </a:solidFill>
              </a:rPr>
              <a:t>1</a:t>
            </a:r>
          </a:p>
        </p:txBody>
      </p:sp>
      <p:sp>
        <p:nvSpPr>
          <p:cNvPr id="36" name="TextBox 35"/>
          <p:cNvSpPr txBox="1"/>
          <p:nvPr/>
        </p:nvSpPr>
        <p:spPr>
          <a:xfrm>
            <a:off x="5409302" y="5316485"/>
            <a:ext cx="349776" cy="327782"/>
          </a:xfrm>
          <a:prstGeom prst="rect">
            <a:avLst/>
          </a:prstGeom>
          <a:noFill/>
        </p:spPr>
        <p:txBody>
          <a:bodyPr wrap="none" rtlCol="0">
            <a:spAutoFit/>
          </a:bodyPr>
          <a:lstStyle/>
          <a:p>
            <a:r>
              <a:rPr lang="en-US" sz="1530" b="1" dirty="0">
                <a:solidFill>
                  <a:schemeClr val="tx2"/>
                </a:solidFill>
              </a:rPr>
              <a:t>e</a:t>
            </a:r>
            <a:r>
              <a:rPr lang="en-US" sz="1530" b="1" baseline="-25000" dirty="0">
                <a:solidFill>
                  <a:schemeClr val="tx2"/>
                </a:solidFill>
              </a:rPr>
              <a:t>2</a:t>
            </a:r>
          </a:p>
        </p:txBody>
      </p:sp>
      <p:sp>
        <p:nvSpPr>
          <p:cNvPr id="37" name="Oval 36"/>
          <p:cNvSpPr/>
          <p:nvPr/>
        </p:nvSpPr>
        <p:spPr>
          <a:xfrm>
            <a:off x="5311140" y="3539490"/>
            <a:ext cx="906780" cy="84201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8" name="Oval 37"/>
          <p:cNvSpPr/>
          <p:nvPr/>
        </p:nvSpPr>
        <p:spPr>
          <a:xfrm>
            <a:off x="5275202" y="4022129"/>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9" name="TextBox 38"/>
          <p:cNvSpPr txBox="1"/>
          <p:nvPr/>
        </p:nvSpPr>
        <p:spPr>
          <a:xfrm>
            <a:off x="4859765" y="4374083"/>
            <a:ext cx="582930" cy="327782"/>
          </a:xfrm>
          <a:prstGeom prst="rect">
            <a:avLst/>
          </a:prstGeom>
          <a:noFill/>
        </p:spPr>
        <p:txBody>
          <a:bodyPr wrap="square" rtlCol="0">
            <a:spAutoFit/>
          </a:bodyPr>
          <a:lstStyle/>
          <a:p>
            <a:r>
              <a:rPr lang="en-US" sz="1530" b="1" dirty="0"/>
              <a:t>CS</a:t>
            </a:r>
          </a:p>
        </p:txBody>
      </p:sp>
      <p:sp>
        <p:nvSpPr>
          <p:cNvPr id="40" name="TextBox 39"/>
          <p:cNvSpPr txBox="1"/>
          <p:nvPr/>
        </p:nvSpPr>
        <p:spPr>
          <a:xfrm>
            <a:off x="4602051" y="3431683"/>
            <a:ext cx="709089" cy="563231"/>
          </a:xfrm>
          <a:prstGeom prst="rect">
            <a:avLst/>
          </a:prstGeom>
          <a:noFill/>
        </p:spPr>
        <p:txBody>
          <a:bodyPr wrap="square" rtlCol="0">
            <a:spAutoFit/>
          </a:bodyPr>
          <a:lstStyle/>
          <a:p>
            <a:r>
              <a:rPr lang="en-US" sz="1530" b="1" dirty="0"/>
              <a:t>Test </a:t>
            </a:r>
            <a:br>
              <a:rPr lang="en-US" sz="1530" b="1" dirty="0"/>
            </a:br>
            <a:r>
              <a:rPr lang="en-US" sz="1530" b="1" dirty="0"/>
              <a:t>Score</a:t>
            </a:r>
          </a:p>
        </p:txBody>
      </p:sp>
      <p:sp>
        <p:nvSpPr>
          <p:cNvPr id="41" name="TextBox 40"/>
          <p:cNvSpPr txBox="1"/>
          <p:nvPr/>
        </p:nvSpPr>
        <p:spPr>
          <a:xfrm>
            <a:off x="5442695" y="3678891"/>
            <a:ext cx="348172" cy="327782"/>
          </a:xfrm>
          <a:prstGeom prst="rect">
            <a:avLst/>
          </a:prstGeom>
          <a:noFill/>
        </p:spPr>
        <p:txBody>
          <a:bodyPr wrap="none" rtlCol="0">
            <a:spAutoFit/>
          </a:bodyPr>
          <a:lstStyle/>
          <a:p>
            <a:r>
              <a:rPr lang="en-US" sz="1530" dirty="0">
                <a:solidFill>
                  <a:schemeClr val="bg1"/>
                </a:solidFill>
              </a:rPr>
              <a:t>e</a:t>
            </a:r>
            <a:r>
              <a:rPr lang="en-US" sz="1530" baseline="-25000" dirty="0">
                <a:solidFill>
                  <a:schemeClr val="bg1"/>
                </a:solidFill>
              </a:rPr>
              <a:t>2</a:t>
            </a:r>
          </a:p>
        </p:txBody>
      </p:sp>
      <p:sp>
        <p:nvSpPr>
          <p:cNvPr id="42" name="Oval 41"/>
          <p:cNvSpPr/>
          <p:nvPr/>
        </p:nvSpPr>
        <p:spPr>
          <a:xfrm>
            <a:off x="5771448" y="3363788"/>
            <a:ext cx="786043" cy="7447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3" name="TextBox 42"/>
          <p:cNvSpPr txBox="1"/>
          <p:nvPr/>
        </p:nvSpPr>
        <p:spPr>
          <a:xfrm>
            <a:off x="5974561" y="3579216"/>
            <a:ext cx="582930" cy="327782"/>
          </a:xfrm>
          <a:prstGeom prst="rect">
            <a:avLst/>
          </a:prstGeom>
          <a:noFill/>
        </p:spPr>
        <p:txBody>
          <a:bodyPr wrap="square" rtlCol="0">
            <a:spAutoFit/>
          </a:bodyPr>
          <a:lstStyle/>
          <a:p>
            <a:r>
              <a:rPr lang="en-US" sz="1530" b="1" dirty="0">
                <a:solidFill>
                  <a:schemeClr val="bg1">
                    <a:lumMod val="50000"/>
                  </a:schemeClr>
                </a:solidFill>
              </a:rPr>
              <a:t>TQ</a:t>
            </a:r>
          </a:p>
        </p:txBody>
      </p:sp>
    </p:spTree>
    <p:extLst>
      <p:ext uri="{BB962C8B-B14F-4D97-AF65-F5344CB8AC3E}">
        <p14:creationId xmlns:p14="http://schemas.microsoft.com/office/powerpoint/2010/main" val="85200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t>27</a:t>
            </a:fld>
            <a:endParaRPr lang="en-US"/>
          </a:p>
        </p:txBody>
      </p:sp>
      <p:pic>
        <p:nvPicPr>
          <p:cNvPr id="3" name="Picture 2"/>
          <p:cNvPicPr/>
          <p:nvPr/>
        </p:nvPicPr>
        <p:blipFill>
          <a:blip r:embed="rId2" cstate="print">
            <a:grayscl/>
          </a:blip>
          <a:srcRect/>
          <a:stretch>
            <a:fillRect/>
          </a:stretch>
        </p:blipFill>
        <p:spPr bwMode="auto">
          <a:xfrm>
            <a:off x="2526030" y="4100036"/>
            <a:ext cx="5052060" cy="5043964"/>
          </a:xfrm>
          <a:prstGeom prst="rect">
            <a:avLst/>
          </a:prstGeom>
          <a:noFill/>
          <a:ln w="9525">
            <a:noFill/>
            <a:miter lim="800000"/>
            <a:headEnd/>
            <a:tailEnd/>
          </a:ln>
        </p:spPr>
      </p:pic>
      <p:sp>
        <p:nvSpPr>
          <p:cNvPr id="4" name="Oval 3"/>
          <p:cNvSpPr/>
          <p:nvPr/>
        </p:nvSpPr>
        <p:spPr>
          <a:xfrm>
            <a:off x="670101" y="4733249"/>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754842" y="4182756"/>
            <a:ext cx="906780" cy="8420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389164" y="5051950"/>
            <a:ext cx="582930" cy="327782"/>
          </a:xfrm>
          <a:prstGeom prst="rect">
            <a:avLst/>
          </a:prstGeom>
          <a:noFill/>
        </p:spPr>
        <p:txBody>
          <a:bodyPr wrap="square" rtlCol="0">
            <a:spAutoFit/>
          </a:bodyPr>
          <a:lstStyle/>
          <a:p>
            <a:r>
              <a:rPr lang="en-US" sz="1530" dirty="0"/>
              <a:t>CS</a:t>
            </a:r>
          </a:p>
        </p:txBody>
      </p:sp>
      <p:sp>
        <p:nvSpPr>
          <p:cNvPr id="7" name="TextBox 6"/>
          <p:cNvSpPr txBox="1"/>
          <p:nvPr/>
        </p:nvSpPr>
        <p:spPr>
          <a:xfrm>
            <a:off x="129540" y="4078091"/>
            <a:ext cx="756439" cy="563231"/>
          </a:xfrm>
          <a:prstGeom prst="rect">
            <a:avLst/>
          </a:prstGeom>
          <a:noFill/>
        </p:spPr>
        <p:txBody>
          <a:bodyPr wrap="square" rtlCol="0">
            <a:spAutoFit/>
          </a:bodyPr>
          <a:lstStyle/>
          <a:p>
            <a:r>
              <a:rPr lang="en-US" sz="1530" dirty="0"/>
              <a:t>Test</a:t>
            </a:r>
            <a:br>
              <a:rPr lang="en-US" sz="1530" dirty="0"/>
            </a:br>
            <a:r>
              <a:rPr lang="en-US" sz="1530" dirty="0"/>
              <a:t>Score</a:t>
            </a:r>
          </a:p>
        </p:txBody>
      </p:sp>
      <p:sp>
        <p:nvSpPr>
          <p:cNvPr id="9" name="Oval 8"/>
          <p:cNvSpPr/>
          <p:nvPr/>
        </p:nvSpPr>
        <p:spPr>
          <a:xfrm>
            <a:off x="1210659" y="6745226"/>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Oval 9"/>
          <p:cNvSpPr/>
          <p:nvPr/>
        </p:nvSpPr>
        <p:spPr>
          <a:xfrm>
            <a:off x="1295400" y="6194734"/>
            <a:ext cx="906780" cy="8420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1" name="TextBox 10"/>
          <p:cNvSpPr txBox="1"/>
          <p:nvPr/>
        </p:nvSpPr>
        <p:spPr>
          <a:xfrm>
            <a:off x="863467" y="7030907"/>
            <a:ext cx="582930" cy="327782"/>
          </a:xfrm>
          <a:prstGeom prst="rect">
            <a:avLst/>
          </a:prstGeom>
          <a:noFill/>
        </p:spPr>
        <p:txBody>
          <a:bodyPr wrap="square" rtlCol="0">
            <a:spAutoFit/>
          </a:bodyPr>
          <a:lstStyle/>
          <a:p>
            <a:r>
              <a:rPr lang="en-US" sz="1530" dirty="0"/>
              <a:t>CS</a:t>
            </a:r>
          </a:p>
        </p:txBody>
      </p:sp>
      <p:sp>
        <p:nvSpPr>
          <p:cNvPr id="12" name="TextBox 11"/>
          <p:cNvSpPr txBox="1"/>
          <p:nvPr/>
        </p:nvSpPr>
        <p:spPr>
          <a:xfrm>
            <a:off x="673168" y="6060258"/>
            <a:ext cx="622232" cy="563231"/>
          </a:xfrm>
          <a:prstGeom prst="rect">
            <a:avLst/>
          </a:prstGeom>
          <a:noFill/>
        </p:spPr>
        <p:txBody>
          <a:bodyPr wrap="square" rtlCol="0">
            <a:spAutoFit/>
          </a:bodyPr>
          <a:lstStyle/>
          <a:p>
            <a:r>
              <a:rPr lang="en-US" sz="1530" dirty="0"/>
              <a:t>Test </a:t>
            </a:r>
            <a:br>
              <a:rPr lang="en-US" sz="1530" dirty="0"/>
            </a:br>
            <a:r>
              <a:rPr lang="en-US" sz="1530" dirty="0"/>
              <a:t>Score</a:t>
            </a:r>
          </a:p>
        </p:txBody>
      </p:sp>
      <p:sp>
        <p:nvSpPr>
          <p:cNvPr id="14" name="Oval 13"/>
          <p:cNvSpPr/>
          <p:nvPr/>
        </p:nvSpPr>
        <p:spPr>
          <a:xfrm>
            <a:off x="1755708" y="6175611"/>
            <a:ext cx="786043" cy="744789"/>
          </a:xfrm>
          <a:prstGeom prst="ellipse">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TextBox 14"/>
          <p:cNvSpPr txBox="1"/>
          <p:nvPr/>
        </p:nvSpPr>
        <p:spPr>
          <a:xfrm>
            <a:off x="2461260" y="6150500"/>
            <a:ext cx="582930" cy="327782"/>
          </a:xfrm>
          <a:prstGeom prst="rect">
            <a:avLst/>
          </a:prstGeom>
          <a:noFill/>
        </p:spPr>
        <p:txBody>
          <a:bodyPr wrap="square" rtlCol="0">
            <a:spAutoFit/>
          </a:bodyPr>
          <a:lstStyle/>
          <a:p>
            <a:r>
              <a:rPr lang="en-US" sz="1530" dirty="0"/>
              <a:t>TQ</a:t>
            </a:r>
          </a:p>
        </p:txBody>
      </p:sp>
      <p:sp>
        <p:nvSpPr>
          <p:cNvPr id="16" name="TextBox 15"/>
          <p:cNvSpPr txBox="1"/>
          <p:nvPr/>
        </p:nvSpPr>
        <p:spPr>
          <a:xfrm>
            <a:off x="1373476" y="5632570"/>
            <a:ext cx="859531" cy="327782"/>
          </a:xfrm>
          <a:prstGeom prst="rect">
            <a:avLst/>
          </a:prstGeom>
          <a:noFill/>
        </p:spPr>
        <p:txBody>
          <a:bodyPr wrap="none" rtlCol="0">
            <a:spAutoFit/>
          </a:bodyPr>
          <a:lstStyle/>
          <a:p>
            <a:r>
              <a:rPr lang="en-US" sz="1530" b="1" dirty="0"/>
              <a:t>Model 2</a:t>
            </a:r>
          </a:p>
        </p:txBody>
      </p:sp>
      <p:sp>
        <p:nvSpPr>
          <p:cNvPr id="17" name="TextBox 16"/>
          <p:cNvSpPr txBox="1"/>
          <p:nvPr/>
        </p:nvSpPr>
        <p:spPr>
          <a:xfrm>
            <a:off x="534799" y="3624700"/>
            <a:ext cx="859531" cy="327782"/>
          </a:xfrm>
          <a:prstGeom prst="rect">
            <a:avLst/>
          </a:prstGeom>
          <a:noFill/>
        </p:spPr>
        <p:txBody>
          <a:bodyPr wrap="none" rtlCol="0">
            <a:spAutoFit/>
          </a:bodyPr>
          <a:lstStyle/>
          <a:p>
            <a:r>
              <a:rPr lang="en-US" sz="1530" b="1" dirty="0"/>
              <a:t>Model 1</a:t>
            </a:r>
          </a:p>
        </p:txBody>
      </p:sp>
      <p:sp>
        <p:nvSpPr>
          <p:cNvPr id="18" name="Oval 17"/>
          <p:cNvSpPr/>
          <p:nvPr/>
        </p:nvSpPr>
        <p:spPr>
          <a:xfrm>
            <a:off x="960383" y="8558786"/>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881312" y="8073064"/>
            <a:ext cx="906780" cy="8420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TextBox 19"/>
          <p:cNvSpPr txBox="1"/>
          <p:nvPr/>
        </p:nvSpPr>
        <p:spPr>
          <a:xfrm>
            <a:off x="449379" y="8816218"/>
            <a:ext cx="582930" cy="327782"/>
          </a:xfrm>
          <a:prstGeom prst="rect">
            <a:avLst/>
          </a:prstGeom>
          <a:noFill/>
        </p:spPr>
        <p:txBody>
          <a:bodyPr wrap="square" rtlCol="0">
            <a:spAutoFit/>
          </a:bodyPr>
          <a:lstStyle/>
          <a:p>
            <a:r>
              <a:rPr lang="en-US" sz="1530" dirty="0"/>
              <a:t>CS</a:t>
            </a:r>
          </a:p>
        </p:txBody>
      </p:sp>
      <p:sp>
        <p:nvSpPr>
          <p:cNvPr id="21" name="TextBox 20"/>
          <p:cNvSpPr txBox="1"/>
          <p:nvPr/>
        </p:nvSpPr>
        <p:spPr>
          <a:xfrm>
            <a:off x="259080" y="7938588"/>
            <a:ext cx="622232" cy="563231"/>
          </a:xfrm>
          <a:prstGeom prst="rect">
            <a:avLst/>
          </a:prstGeom>
          <a:noFill/>
        </p:spPr>
        <p:txBody>
          <a:bodyPr wrap="square" rtlCol="0">
            <a:spAutoFit/>
          </a:bodyPr>
          <a:lstStyle/>
          <a:p>
            <a:r>
              <a:rPr lang="en-US" sz="1530" dirty="0"/>
              <a:t>Test </a:t>
            </a:r>
            <a:br>
              <a:rPr lang="en-US" sz="1530" dirty="0"/>
            </a:br>
            <a:r>
              <a:rPr lang="en-US" sz="1530" dirty="0"/>
              <a:t>Score</a:t>
            </a:r>
          </a:p>
        </p:txBody>
      </p:sp>
      <p:sp>
        <p:nvSpPr>
          <p:cNvPr id="24" name="TextBox 23"/>
          <p:cNvSpPr txBox="1"/>
          <p:nvPr/>
        </p:nvSpPr>
        <p:spPr>
          <a:xfrm>
            <a:off x="1779024" y="8758107"/>
            <a:ext cx="582930" cy="327782"/>
          </a:xfrm>
          <a:prstGeom prst="rect">
            <a:avLst/>
          </a:prstGeom>
          <a:noFill/>
        </p:spPr>
        <p:txBody>
          <a:bodyPr wrap="square" rtlCol="0">
            <a:spAutoFit/>
          </a:bodyPr>
          <a:lstStyle/>
          <a:p>
            <a:r>
              <a:rPr lang="en-US" sz="1530" dirty="0"/>
              <a:t>SES</a:t>
            </a:r>
          </a:p>
        </p:txBody>
      </p:sp>
      <p:sp>
        <p:nvSpPr>
          <p:cNvPr id="25" name="TextBox 24"/>
          <p:cNvSpPr txBox="1"/>
          <p:nvPr/>
        </p:nvSpPr>
        <p:spPr>
          <a:xfrm>
            <a:off x="1656136" y="7759131"/>
            <a:ext cx="859531" cy="327782"/>
          </a:xfrm>
          <a:prstGeom prst="rect">
            <a:avLst/>
          </a:prstGeom>
          <a:noFill/>
        </p:spPr>
        <p:txBody>
          <a:bodyPr wrap="none" rtlCol="0">
            <a:spAutoFit/>
          </a:bodyPr>
          <a:lstStyle/>
          <a:p>
            <a:r>
              <a:rPr lang="en-US" sz="1530" b="1" dirty="0"/>
              <a:t>Model 4</a:t>
            </a:r>
          </a:p>
        </p:txBody>
      </p:sp>
      <p:sp>
        <p:nvSpPr>
          <p:cNvPr id="26" name="Oval 25"/>
          <p:cNvSpPr/>
          <p:nvPr/>
        </p:nvSpPr>
        <p:spPr>
          <a:xfrm>
            <a:off x="1101090" y="8547220"/>
            <a:ext cx="594097" cy="571364"/>
          </a:xfrm>
          <a:prstGeom prst="ellipse">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Title 1">
            <a:extLst>
              <a:ext uri="{FF2B5EF4-FFF2-40B4-BE49-F238E27FC236}">
                <a16:creationId xmlns:a16="http://schemas.microsoft.com/office/drawing/2014/main" id="{CE5FBE8A-1C67-4C6E-941A-33DAFF54F73F}"/>
              </a:ext>
            </a:extLst>
          </p:cNvPr>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Model 2 has smaller standard errors</a:t>
            </a:r>
          </a:p>
        </p:txBody>
      </p:sp>
    </p:spTree>
    <p:extLst>
      <p:ext uri="{BB962C8B-B14F-4D97-AF65-F5344CB8AC3E}">
        <p14:creationId xmlns:p14="http://schemas.microsoft.com/office/powerpoint/2010/main" val="504010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Residual and R</a:t>
            </a:r>
            <a:r>
              <a:rPr lang="en-US" baseline="30000" dirty="0"/>
              <a:t>2</a:t>
            </a:r>
          </a:p>
        </p:txBody>
      </p:sp>
      <p:sp>
        <p:nvSpPr>
          <p:cNvPr id="4" name="Oval 3"/>
          <p:cNvSpPr/>
          <p:nvPr/>
        </p:nvSpPr>
        <p:spPr>
          <a:xfrm>
            <a:off x="1036320" y="5223510"/>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1424940" y="431673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2720340" y="4057650"/>
            <a:ext cx="287258" cy="327782"/>
          </a:xfrm>
          <a:prstGeom prst="rect">
            <a:avLst/>
          </a:prstGeom>
          <a:noFill/>
        </p:spPr>
        <p:txBody>
          <a:bodyPr wrap="none" rtlCol="0">
            <a:spAutoFit/>
          </a:bodyPr>
          <a:lstStyle/>
          <a:p>
            <a:r>
              <a:rPr lang="en-US" sz="1530" b="1" dirty="0"/>
              <a:t>Y</a:t>
            </a:r>
          </a:p>
        </p:txBody>
      </p:sp>
      <p:sp>
        <p:nvSpPr>
          <p:cNvPr id="7" name="TextBox 6"/>
          <p:cNvSpPr txBox="1"/>
          <p:nvPr/>
        </p:nvSpPr>
        <p:spPr>
          <a:xfrm>
            <a:off x="712470" y="6195060"/>
            <a:ext cx="391454" cy="327782"/>
          </a:xfrm>
          <a:prstGeom prst="rect">
            <a:avLst/>
          </a:prstGeom>
          <a:noFill/>
        </p:spPr>
        <p:txBody>
          <a:bodyPr wrap="none" rtlCol="0">
            <a:spAutoFit/>
          </a:bodyPr>
          <a:lstStyle/>
          <a:p>
            <a:r>
              <a:rPr lang="en-US" sz="1530" b="1" dirty="0"/>
              <a:t>X1</a:t>
            </a:r>
          </a:p>
        </p:txBody>
      </p:sp>
      <p:sp>
        <p:nvSpPr>
          <p:cNvPr id="8" name="TextBox 7"/>
          <p:cNvSpPr txBox="1"/>
          <p:nvPr/>
        </p:nvSpPr>
        <p:spPr>
          <a:xfrm>
            <a:off x="1748790" y="5417820"/>
            <a:ext cx="298480" cy="327782"/>
          </a:xfrm>
          <a:prstGeom prst="rect">
            <a:avLst/>
          </a:prstGeom>
          <a:noFill/>
        </p:spPr>
        <p:txBody>
          <a:bodyPr wrap="none" rtlCol="0">
            <a:spAutoFit/>
          </a:bodyPr>
          <a:lstStyle/>
          <a:p>
            <a:r>
              <a:rPr lang="en-US" sz="1530" dirty="0">
                <a:solidFill>
                  <a:schemeClr val="bg1">
                    <a:lumMod val="50000"/>
                  </a:schemeClr>
                </a:solidFill>
              </a:rPr>
              <a:t>A</a:t>
            </a:r>
          </a:p>
        </p:txBody>
      </p:sp>
      <p:sp>
        <p:nvSpPr>
          <p:cNvPr id="9" name="TextBox 8"/>
          <p:cNvSpPr txBox="1"/>
          <p:nvPr/>
        </p:nvSpPr>
        <p:spPr>
          <a:xfrm>
            <a:off x="2396490" y="4899660"/>
            <a:ext cx="292068" cy="327782"/>
          </a:xfrm>
          <a:prstGeom prst="rect">
            <a:avLst/>
          </a:prstGeom>
          <a:noFill/>
        </p:spPr>
        <p:txBody>
          <a:bodyPr wrap="none" rtlCol="0">
            <a:spAutoFit/>
          </a:bodyPr>
          <a:lstStyle/>
          <a:p>
            <a:r>
              <a:rPr lang="en-US" sz="1530" dirty="0">
                <a:solidFill>
                  <a:schemeClr val="bg1">
                    <a:lumMod val="50000"/>
                  </a:schemeClr>
                </a:solidFill>
              </a:rPr>
              <a:t>B</a:t>
            </a:r>
          </a:p>
        </p:txBody>
      </p:sp>
      <p:sp>
        <p:nvSpPr>
          <p:cNvPr id="10" name="TextBox 9"/>
          <p:cNvSpPr txBox="1"/>
          <p:nvPr/>
        </p:nvSpPr>
        <p:spPr>
          <a:xfrm>
            <a:off x="1360170" y="5871210"/>
            <a:ext cx="288862" cy="327782"/>
          </a:xfrm>
          <a:prstGeom prst="rect">
            <a:avLst/>
          </a:prstGeom>
          <a:noFill/>
        </p:spPr>
        <p:txBody>
          <a:bodyPr wrap="none" rtlCol="0">
            <a:spAutoFit/>
          </a:bodyPr>
          <a:lstStyle/>
          <a:p>
            <a:r>
              <a:rPr lang="en-US" sz="1530" dirty="0">
                <a:solidFill>
                  <a:schemeClr val="bg1">
                    <a:lumMod val="50000"/>
                  </a:schemeClr>
                </a:solidFill>
              </a:rPr>
              <a:t>C</a:t>
            </a:r>
          </a:p>
        </p:txBody>
      </p:sp>
      <p:graphicFrame>
        <p:nvGraphicFramePr>
          <p:cNvPr id="5122" name="Object 2"/>
          <p:cNvGraphicFramePr>
            <a:graphicFrameLocks noChangeAspect="1"/>
          </p:cNvGraphicFramePr>
          <p:nvPr/>
        </p:nvGraphicFramePr>
        <p:xfrm>
          <a:off x="3789475" y="4526616"/>
          <a:ext cx="3431954" cy="1508485"/>
        </p:xfrm>
        <a:graphic>
          <a:graphicData uri="http://schemas.openxmlformats.org/presentationml/2006/ole">
            <mc:AlternateContent xmlns:mc="http://schemas.openxmlformats.org/markup-compatibility/2006">
              <mc:Choice xmlns:v="urn:schemas-microsoft-com:vml" Requires="v">
                <p:oleObj spid="_x0000_s74756" name="Equation" r:id="rId3" imgW="2006600" imgH="876300" progId="Equation.3">
                  <p:embed/>
                </p:oleObj>
              </mc:Choice>
              <mc:Fallback>
                <p:oleObj name="Equation" r:id="rId3" imgW="2006600" imgH="876300" progId="Equation.3">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475" y="4526616"/>
                        <a:ext cx="3431954" cy="1508485"/>
                      </a:xfrm>
                      <a:prstGeom prst="rect">
                        <a:avLst/>
                      </a:prstGeom>
                      <a:noFill/>
                      <a:extLst/>
                    </p:spPr>
                  </p:pic>
                </p:oleObj>
              </mc:Fallback>
            </mc:AlternateContent>
          </a:graphicData>
        </a:graphic>
      </p:graphicFrame>
      <p:sp>
        <p:nvSpPr>
          <p:cNvPr id="11" name="TextBox 10">
            <a:extLst>
              <a:ext uri="{FF2B5EF4-FFF2-40B4-BE49-F238E27FC236}">
                <a16:creationId xmlns:a16="http://schemas.microsoft.com/office/drawing/2014/main" id="{FCA427B9-3DCC-47F9-98E2-FAA7E643D9C7}"/>
              </a:ext>
            </a:extLst>
          </p:cNvPr>
          <p:cNvSpPr txBox="1"/>
          <p:nvPr/>
        </p:nvSpPr>
        <p:spPr>
          <a:xfrm>
            <a:off x="3856144" y="6966171"/>
            <a:ext cx="1194558" cy="707886"/>
          </a:xfrm>
          <a:prstGeom prst="rect">
            <a:avLst/>
          </a:prstGeom>
          <a:noFill/>
        </p:spPr>
        <p:txBody>
          <a:bodyPr wrap="none" rtlCol="0">
            <a:spAutoFit/>
          </a:bodyPr>
          <a:lstStyle/>
          <a:p>
            <a:pPr algn="ctr"/>
            <a:r>
              <a:rPr lang="en-US" sz="2000" dirty="0">
                <a:solidFill>
                  <a:schemeClr val="tx1">
                    <a:lumMod val="50000"/>
                    <a:lumOff val="50000"/>
                  </a:schemeClr>
                </a:solidFill>
              </a:rPr>
              <a:t>Explained</a:t>
            </a:r>
            <a:br>
              <a:rPr lang="en-US" sz="2000" dirty="0">
                <a:solidFill>
                  <a:schemeClr val="tx1">
                    <a:lumMod val="50000"/>
                    <a:lumOff val="50000"/>
                  </a:schemeClr>
                </a:solidFill>
              </a:rPr>
            </a:br>
            <a:r>
              <a:rPr lang="en-US" sz="2000" dirty="0">
                <a:solidFill>
                  <a:schemeClr val="tx1">
                    <a:lumMod val="50000"/>
                    <a:lumOff val="50000"/>
                  </a:schemeClr>
                </a:solidFill>
              </a:rPr>
              <a:t>Portion</a:t>
            </a:r>
          </a:p>
        </p:txBody>
      </p:sp>
      <p:cxnSp>
        <p:nvCxnSpPr>
          <p:cNvPr id="12" name="Straight Arrow Connector 11">
            <a:extLst>
              <a:ext uri="{FF2B5EF4-FFF2-40B4-BE49-F238E27FC236}">
                <a16:creationId xmlns:a16="http://schemas.microsoft.com/office/drawing/2014/main" id="{3FDECBEE-3946-4C9C-9819-0629D9778641}"/>
              </a:ext>
            </a:extLst>
          </p:cNvPr>
          <p:cNvCxnSpPr>
            <a:cxnSpLocks/>
          </p:cNvCxnSpPr>
          <p:nvPr/>
        </p:nvCxnSpPr>
        <p:spPr>
          <a:xfrm flipH="1" flipV="1">
            <a:off x="2030836" y="5767900"/>
            <a:ext cx="1657015" cy="121286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FDE9309-E7DE-4349-8879-C12A7F7D9609}"/>
              </a:ext>
            </a:extLst>
          </p:cNvPr>
          <p:cNvSpPr txBox="1"/>
          <p:nvPr/>
        </p:nvSpPr>
        <p:spPr>
          <a:xfrm>
            <a:off x="949930" y="2803690"/>
            <a:ext cx="1060227" cy="707886"/>
          </a:xfrm>
          <a:prstGeom prst="rect">
            <a:avLst/>
          </a:prstGeom>
          <a:noFill/>
        </p:spPr>
        <p:txBody>
          <a:bodyPr wrap="none" rtlCol="0">
            <a:spAutoFit/>
          </a:bodyPr>
          <a:lstStyle/>
          <a:p>
            <a:pPr algn="ctr"/>
            <a:r>
              <a:rPr lang="en-US" sz="2000" dirty="0">
                <a:solidFill>
                  <a:schemeClr val="tx1">
                    <a:lumMod val="50000"/>
                    <a:lumOff val="50000"/>
                  </a:schemeClr>
                </a:solidFill>
              </a:rPr>
              <a:t>Residual</a:t>
            </a:r>
          </a:p>
          <a:p>
            <a:pPr algn="ctr"/>
            <a:r>
              <a:rPr lang="en-US" sz="2000" dirty="0">
                <a:solidFill>
                  <a:schemeClr val="tx1">
                    <a:lumMod val="50000"/>
                    <a:lumOff val="50000"/>
                  </a:schemeClr>
                </a:solidFill>
              </a:rPr>
              <a:t>Portion</a:t>
            </a:r>
          </a:p>
        </p:txBody>
      </p:sp>
      <p:cxnSp>
        <p:nvCxnSpPr>
          <p:cNvPr id="14" name="Straight Arrow Connector 13">
            <a:extLst>
              <a:ext uri="{FF2B5EF4-FFF2-40B4-BE49-F238E27FC236}">
                <a16:creationId xmlns:a16="http://schemas.microsoft.com/office/drawing/2014/main" id="{21A5DF65-AADC-45D3-9BEE-F8DAA8256311}"/>
              </a:ext>
            </a:extLst>
          </p:cNvPr>
          <p:cNvCxnSpPr>
            <a:cxnSpLocks/>
          </p:cNvCxnSpPr>
          <p:nvPr/>
        </p:nvCxnSpPr>
        <p:spPr>
          <a:xfrm>
            <a:off x="1649032" y="3602051"/>
            <a:ext cx="617918" cy="109483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949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other type of control targets the explained SS</a:t>
            </a:r>
            <a:endParaRPr lang="en-US" baseline="30000" dirty="0"/>
          </a:p>
        </p:txBody>
      </p:sp>
      <p:sp>
        <p:nvSpPr>
          <p:cNvPr id="4" name="Oval 3"/>
          <p:cNvSpPr/>
          <p:nvPr/>
        </p:nvSpPr>
        <p:spPr>
          <a:xfrm>
            <a:off x="1036320" y="5223510"/>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1424940" y="431673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2720340" y="4057650"/>
            <a:ext cx="287258" cy="327782"/>
          </a:xfrm>
          <a:prstGeom prst="rect">
            <a:avLst/>
          </a:prstGeom>
          <a:noFill/>
        </p:spPr>
        <p:txBody>
          <a:bodyPr wrap="none" rtlCol="0">
            <a:spAutoFit/>
          </a:bodyPr>
          <a:lstStyle/>
          <a:p>
            <a:r>
              <a:rPr lang="en-US" sz="1530" b="1" dirty="0"/>
              <a:t>Y</a:t>
            </a:r>
          </a:p>
        </p:txBody>
      </p:sp>
      <p:sp>
        <p:nvSpPr>
          <p:cNvPr id="7" name="TextBox 6"/>
          <p:cNvSpPr txBox="1"/>
          <p:nvPr/>
        </p:nvSpPr>
        <p:spPr>
          <a:xfrm>
            <a:off x="712470" y="6195060"/>
            <a:ext cx="391454" cy="327782"/>
          </a:xfrm>
          <a:prstGeom prst="rect">
            <a:avLst/>
          </a:prstGeom>
          <a:noFill/>
        </p:spPr>
        <p:txBody>
          <a:bodyPr wrap="none" rtlCol="0">
            <a:spAutoFit/>
          </a:bodyPr>
          <a:lstStyle/>
          <a:p>
            <a:r>
              <a:rPr lang="en-US" sz="1530" b="1" dirty="0"/>
              <a:t>X1</a:t>
            </a:r>
          </a:p>
        </p:txBody>
      </p:sp>
      <p:sp>
        <p:nvSpPr>
          <p:cNvPr id="8" name="TextBox 7"/>
          <p:cNvSpPr txBox="1"/>
          <p:nvPr/>
        </p:nvSpPr>
        <p:spPr>
          <a:xfrm>
            <a:off x="1504601" y="5237737"/>
            <a:ext cx="279244" cy="327782"/>
          </a:xfrm>
          <a:prstGeom prst="rect">
            <a:avLst/>
          </a:prstGeom>
          <a:noFill/>
        </p:spPr>
        <p:txBody>
          <a:bodyPr wrap="none" rtlCol="0">
            <a:spAutoFit/>
          </a:bodyPr>
          <a:lstStyle/>
          <a:p>
            <a:r>
              <a:rPr lang="en-US" sz="1530" dirty="0">
                <a:solidFill>
                  <a:schemeClr val="bg1">
                    <a:lumMod val="50000"/>
                  </a:schemeClr>
                </a:solidFill>
              </a:rPr>
              <a:t>a</a:t>
            </a:r>
          </a:p>
        </p:txBody>
      </p:sp>
      <p:sp>
        <p:nvSpPr>
          <p:cNvPr id="9" name="TextBox 8"/>
          <p:cNvSpPr txBox="1"/>
          <p:nvPr/>
        </p:nvSpPr>
        <p:spPr>
          <a:xfrm>
            <a:off x="2396490" y="4899660"/>
            <a:ext cx="292068" cy="327782"/>
          </a:xfrm>
          <a:prstGeom prst="rect">
            <a:avLst/>
          </a:prstGeom>
          <a:noFill/>
        </p:spPr>
        <p:txBody>
          <a:bodyPr wrap="none" rtlCol="0">
            <a:spAutoFit/>
          </a:bodyPr>
          <a:lstStyle/>
          <a:p>
            <a:r>
              <a:rPr lang="en-US" sz="1530" dirty="0">
                <a:solidFill>
                  <a:schemeClr val="bg1">
                    <a:lumMod val="50000"/>
                  </a:schemeClr>
                </a:solidFill>
              </a:rPr>
              <a:t>B</a:t>
            </a:r>
          </a:p>
        </p:txBody>
      </p:sp>
      <p:sp>
        <p:nvSpPr>
          <p:cNvPr id="10" name="TextBox 9"/>
          <p:cNvSpPr txBox="1"/>
          <p:nvPr/>
        </p:nvSpPr>
        <p:spPr>
          <a:xfrm>
            <a:off x="1139392" y="5526520"/>
            <a:ext cx="288862" cy="327782"/>
          </a:xfrm>
          <a:prstGeom prst="rect">
            <a:avLst/>
          </a:prstGeom>
          <a:noFill/>
        </p:spPr>
        <p:txBody>
          <a:bodyPr wrap="none" rtlCol="0">
            <a:spAutoFit/>
          </a:bodyPr>
          <a:lstStyle/>
          <a:p>
            <a:r>
              <a:rPr lang="en-US" sz="1530" dirty="0">
                <a:solidFill>
                  <a:schemeClr val="bg1">
                    <a:lumMod val="50000"/>
                  </a:schemeClr>
                </a:solidFill>
              </a:rPr>
              <a:t>b</a:t>
            </a:r>
          </a:p>
        </p:txBody>
      </p:sp>
      <p:sp>
        <p:nvSpPr>
          <p:cNvPr id="11" name="TextBox 10">
            <a:extLst>
              <a:ext uri="{FF2B5EF4-FFF2-40B4-BE49-F238E27FC236}">
                <a16:creationId xmlns:a16="http://schemas.microsoft.com/office/drawing/2014/main" id="{FCA427B9-3DCC-47F9-98E2-FAA7E643D9C7}"/>
              </a:ext>
            </a:extLst>
          </p:cNvPr>
          <p:cNvSpPr txBox="1"/>
          <p:nvPr/>
        </p:nvSpPr>
        <p:spPr>
          <a:xfrm>
            <a:off x="2265877" y="6591869"/>
            <a:ext cx="924677" cy="400110"/>
          </a:xfrm>
          <a:prstGeom prst="rect">
            <a:avLst/>
          </a:prstGeom>
          <a:noFill/>
        </p:spPr>
        <p:txBody>
          <a:bodyPr wrap="none" rtlCol="0">
            <a:spAutoFit/>
          </a:bodyPr>
          <a:lstStyle/>
          <a:p>
            <a:pPr algn="ctr"/>
            <a:r>
              <a:rPr lang="en-US" sz="2000" dirty="0">
                <a:solidFill>
                  <a:schemeClr val="tx1">
                    <a:lumMod val="50000"/>
                    <a:lumOff val="50000"/>
                  </a:schemeClr>
                </a:solidFill>
              </a:rPr>
              <a:t>control</a:t>
            </a:r>
          </a:p>
        </p:txBody>
      </p:sp>
      <p:sp>
        <p:nvSpPr>
          <p:cNvPr id="15" name="Oval 14">
            <a:extLst>
              <a:ext uri="{FF2B5EF4-FFF2-40B4-BE49-F238E27FC236}">
                <a16:creationId xmlns:a16="http://schemas.microsoft.com/office/drawing/2014/main" id="{FBF4A947-91D9-4A06-94B2-15DE36569D2C}"/>
              </a:ext>
            </a:extLst>
          </p:cNvPr>
          <p:cNvSpPr/>
          <p:nvPr/>
        </p:nvSpPr>
        <p:spPr>
          <a:xfrm>
            <a:off x="1278195" y="5482590"/>
            <a:ext cx="1230630" cy="123063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Tree>
    <p:extLst>
      <p:ext uri="{BB962C8B-B14F-4D97-AF65-F5344CB8AC3E}">
        <p14:creationId xmlns:p14="http://schemas.microsoft.com/office/powerpoint/2010/main" val="91826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Ballentine </a:t>
            </a:r>
            <a:br>
              <a:rPr lang="en-US" dirty="0"/>
            </a:br>
            <a:r>
              <a:rPr lang="en-US" dirty="0" err="1"/>
              <a:t>venn</a:t>
            </a:r>
            <a:r>
              <a:rPr lang="en-US" dirty="0"/>
              <a:t> diagrams</a:t>
            </a:r>
          </a:p>
        </p:txBody>
      </p:sp>
      <p:sp>
        <p:nvSpPr>
          <p:cNvPr id="3" name="Text Placeholder 2"/>
          <p:cNvSpPr>
            <a:spLocks noGrp="1"/>
          </p:cNvSpPr>
          <p:nvPr>
            <p:ph type="body" idx="1"/>
          </p:nvPr>
        </p:nvSpPr>
        <p:spPr>
          <a:xfrm>
            <a:off x="613966" y="4263180"/>
            <a:ext cx="5558234" cy="2200274"/>
          </a:xfrm>
        </p:spPr>
        <p:txBody>
          <a:bodyPr/>
          <a:lstStyle/>
          <a:p>
            <a:r>
              <a:rPr lang="en-US" dirty="0"/>
              <a:t>Visual representations of multiple regression models to allow for reasoning regarding model specification and fit.</a:t>
            </a:r>
          </a:p>
          <a:p>
            <a:endParaRPr lang="en-US" dirty="0"/>
          </a:p>
          <a:p>
            <a:endParaRPr lang="en-US" dirty="0"/>
          </a:p>
        </p:txBody>
      </p:sp>
      <p:sp>
        <p:nvSpPr>
          <p:cNvPr id="4" name="Slide Number Placeholder 3"/>
          <p:cNvSpPr>
            <a:spLocks noGrp="1"/>
          </p:cNvSpPr>
          <p:nvPr>
            <p:ph type="sldNum" sz="quarter" idx="12"/>
          </p:nvPr>
        </p:nvSpPr>
        <p:spPr/>
        <p:txBody>
          <a:bodyPr/>
          <a:lstStyle/>
          <a:p>
            <a:fld id="{A953BAF0-9579-42B3-B979-30EFD986705E}" type="slidenum">
              <a:rPr lang="en-US" smtClean="0"/>
              <a:t>3</a:t>
            </a:fld>
            <a:endParaRPr lang="en-US"/>
          </a:p>
        </p:txBody>
      </p:sp>
    </p:spTree>
    <p:extLst>
      <p:ext uri="{BB962C8B-B14F-4D97-AF65-F5344CB8AC3E}">
        <p14:creationId xmlns:p14="http://schemas.microsoft.com/office/powerpoint/2010/main" val="3370298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happens when we remove the </a:t>
            </a:r>
            <a:r>
              <a:rPr lang="en-US" dirty="0">
                <a:solidFill>
                  <a:schemeClr val="tx1">
                    <a:lumMod val="50000"/>
                    <a:lumOff val="50000"/>
                  </a:schemeClr>
                </a:solidFill>
              </a:rPr>
              <a:t>explained SS </a:t>
            </a:r>
            <a:r>
              <a:rPr lang="en-US" dirty="0"/>
              <a:t>from the model?</a:t>
            </a:r>
          </a:p>
        </p:txBody>
      </p:sp>
      <p:pic>
        <p:nvPicPr>
          <p:cNvPr id="7" name="Picture 2"/>
          <p:cNvPicPr>
            <a:picLocks noChangeAspect="1" noChangeArrowheads="1"/>
          </p:cNvPicPr>
          <p:nvPr/>
        </p:nvPicPr>
        <p:blipFill>
          <a:blip r:embed="rId3" cstate="print"/>
          <a:srcRect/>
          <a:stretch>
            <a:fillRect/>
          </a:stretch>
        </p:blipFill>
        <p:spPr bwMode="auto">
          <a:xfrm>
            <a:off x="2526030" y="3345180"/>
            <a:ext cx="3756660" cy="3751070"/>
          </a:xfrm>
          <a:prstGeom prst="rect">
            <a:avLst/>
          </a:prstGeom>
          <a:noFill/>
          <a:ln w="9525">
            <a:noFill/>
            <a:miter lim="800000"/>
            <a:headEnd/>
            <a:tailEnd/>
          </a:ln>
          <a:effectLst/>
        </p:spPr>
      </p:pic>
      <p:cxnSp>
        <p:nvCxnSpPr>
          <p:cNvPr id="9" name="Straight Connector 8"/>
          <p:cNvCxnSpPr/>
          <p:nvPr/>
        </p:nvCxnSpPr>
        <p:spPr>
          <a:xfrm>
            <a:off x="2979420" y="5162552"/>
            <a:ext cx="330327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5505450" y="4720591"/>
            <a:ext cx="129540" cy="38862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solidFill>
                <a:schemeClr val="accent6">
                  <a:lumMod val="75000"/>
                </a:schemeClr>
              </a:solidFill>
            </a:endParaRPr>
          </a:p>
        </p:txBody>
      </p:sp>
      <p:cxnSp>
        <p:nvCxnSpPr>
          <p:cNvPr id="14" name="Straight Connector 13"/>
          <p:cNvCxnSpPr/>
          <p:nvPr/>
        </p:nvCxnSpPr>
        <p:spPr>
          <a:xfrm rot="5400000">
            <a:off x="4922520" y="4705350"/>
            <a:ext cx="90678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311140" y="412242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Right Brace 15"/>
          <p:cNvSpPr/>
          <p:nvPr/>
        </p:nvSpPr>
        <p:spPr>
          <a:xfrm>
            <a:off x="5505450" y="4251960"/>
            <a:ext cx="129540" cy="38862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graphicFrame>
        <p:nvGraphicFramePr>
          <p:cNvPr id="17" name="Object 16"/>
          <p:cNvGraphicFramePr>
            <a:graphicFrameLocks noChangeAspect="1"/>
          </p:cNvGraphicFramePr>
          <p:nvPr/>
        </p:nvGraphicFramePr>
        <p:xfrm>
          <a:off x="6212523" y="4813300"/>
          <a:ext cx="334645" cy="215900"/>
        </p:xfrm>
        <a:graphic>
          <a:graphicData uri="http://schemas.openxmlformats.org/presentationml/2006/ole">
            <mc:AlternateContent xmlns:mc="http://schemas.openxmlformats.org/markup-compatibility/2006">
              <mc:Choice xmlns:v="urn:schemas-microsoft-com:vml" Requires="v">
                <p:oleObj spid="_x0000_s75787" name="Equation" r:id="rId4" imgW="393480" imgH="253800" progId="Equation.3">
                  <p:embed/>
                </p:oleObj>
              </mc:Choice>
              <mc:Fallback>
                <p:oleObj name="Equation" r:id="rId4" imgW="393480" imgH="253800" progId="Equation.3">
                  <p:embed/>
                  <p:pic>
                    <p:nvPicPr>
                      <p:cNvPr id="17"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2523" y="4813300"/>
                        <a:ext cx="334645"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4" name="Object 8"/>
          <p:cNvGraphicFramePr>
            <a:graphicFrameLocks noChangeAspect="1"/>
          </p:cNvGraphicFramePr>
          <p:nvPr/>
        </p:nvGraphicFramePr>
        <p:xfrm>
          <a:off x="6207204" y="4295140"/>
          <a:ext cx="570785" cy="222647"/>
        </p:xfrm>
        <a:graphic>
          <a:graphicData uri="http://schemas.openxmlformats.org/presentationml/2006/ole">
            <mc:AlternateContent xmlns:mc="http://schemas.openxmlformats.org/markup-compatibility/2006">
              <mc:Choice xmlns:v="urn:schemas-microsoft-com:vml" Requires="v">
                <p:oleObj spid="_x0000_s75788" name="Equation" r:id="rId6" imgW="647640" imgH="253800" progId="Equation.3">
                  <p:embed/>
                </p:oleObj>
              </mc:Choice>
              <mc:Fallback>
                <p:oleObj name="Equation" r:id="rId6" imgW="647640" imgH="253800" progId="Equation.3">
                  <p:embed/>
                  <p:pic>
                    <p:nvPicPr>
                      <p:cNvPr id="45064"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7204" y="4295140"/>
                        <a:ext cx="570785" cy="2226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5" name="Object 9"/>
          <p:cNvGraphicFramePr>
            <a:graphicFrameLocks noChangeAspect="1"/>
          </p:cNvGraphicFramePr>
          <p:nvPr/>
        </p:nvGraphicFramePr>
        <p:xfrm flipH="1">
          <a:off x="3238500" y="4834890"/>
          <a:ext cx="161925" cy="283369"/>
        </p:xfrm>
        <a:graphic>
          <a:graphicData uri="http://schemas.openxmlformats.org/presentationml/2006/ole">
            <mc:AlternateContent xmlns:mc="http://schemas.openxmlformats.org/markup-compatibility/2006">
              <mc:Choice xmlns:v="urn:schemas-microsoft-com:vml" Requires="v">
                <p:oleObj spid="_x0000_s75789" name="Equation" r:id="rId8" imgW="152280" imgH="190440" progId="Equation.3">
                  <p:embed/>
                </p:oleObj>
              </mc:Choice>
              <mc:Fallback>
                <p:oleObj name="Equation" r:id="rId8" imgW="152280" imgH="190440" progId="Equation.3">
                  <p:embed/>
                  <p:pic>
                    <p:nvPicPr>
                      <p:cNvPr id="45065"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238500" y="4834890"/>
                        <a:ext cx="161925" cy="283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p:cNvSpPr txBox="1"/>
          <p:nvPr/>
        </p:nvSpPr>
        <p:spPr>
          <a:xfrm>
            <a:off x="6930390" y="4251960"/>
            <a:ext cx="298480" cy="327782"/>
          </a:xfrm>
          <a:prstGeom prst="rect">
            <a:avLst/>
          </a:prstGeom>
          <a:noFill/>
        </p:spPr>
        <p:txBody>
          <a:bodyPr wrap="none" rtlCol="0">
            <a:spAutoFit/>
          </a:bodyPr>
          <a:lstStyle/>
          <a:p>
            <a:r>
              <a:rPr lang="en-US" sz="1530" dirty="0"/>
              <a:t>A</a:t>
            </a:r>
          </a:p>
        </p:txBody>
      </p:sp>
      <p:sp>
        <p:nvSpPr>
          <p:cNvPr id="24" name="TextBox 23"/>
          <p:cNvSpPr txBox="1"/>
          <p:nvPr/>
        </p:nvSpPr>
        <p:spPr>
          <a:xfrm>
            <a:off x="6930390" y="4770120"/>
            <a:ext cx="292068" cy="327782"/>
          </a:xfrm>
          <a:prstGeom prst="rect">
            <a:avLst/>
          </a:prstGeom>
          <a:noFill/>
        </p:spPr>
        <p:txBody>
          <a:bodyPr wrap="none" rtlCol="0">
            <a:spAutoFit/>
          </a:bodyPr>
          <a:lstStyle/>
          <a:p>
            <a:r>
              <a:rPr lang="en-US" sz="1530" dirty="0"/>
              <a:t>B</a:t>
            </a:r>
          </a:p>
        </p:txBody>
      </p:sp>
      <p:sp>
        <p:nvSpPr>
          <p:cNvPr id="34" name="TextBox 33"/>
          <p:cNvSpPr txBox="1"/>
          <p:nvPr/>
        </p:nvSpPr>
        <p:spPr>
          <a:xfrm>
            <a:off x="2340519" y="5000236"/>
            <a:ext cx="388620" cy="327782"/>
          </a:xfrm>
          <a:prstGeom prst="rect">
            <a:avLst/>
          </a:prstGeom>
          <a:solidFill>
            <a:schemeClr val="bg1"/>
          </a:solidFill>
        </p:spPr>
        <p:txBody>
          <a:bodyPr wrap="square" rtlCol="0">
            <a:spAutoFit/>
          </a:bodyPr>
          <a:lstStyle/>
          <a:p>
            <a:r>
              <a:rPr lang="en-US" sz="1530" b="1" dirty="0"/>
              <a:t>TS</a:t>
            </a:r>
          </a:p>
        </p:txBody>
      </p:sp>
      <p:sp>
        <p:nvSpPr>
          <p:cNvPr id="30" name="Oval 29"/>
          <p:cNvSpPr/>
          <p:nvPr/>
        </p:nvSpPr>
        <p:spPr>
          <a:xfrm>
            <a:off x="1286597" y="5741670"/>
            <a:ext cx="786043" cy="7447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2" name="Oval 41">
            <a:extLst>
              <a:ext uri="{FF2B5EF4-FFF2-40B4-BE49-F238E27FC236}">
                <a16:creationId xmlns:a16="http://schemas.microsoft.com/office/drawing/2014/main" id="{3053F6B1-7B7D-4CEB-9958-E1689CDE6BE2}"/>
              </a:ext>
            </a:extLst>
          </p:cNvPr>
          <p:cNvSpPr/>
          <p:nvPr/>
        </p:nvSpPr>
        <p:spPr>
          <a:xfrm>
            <a:off x="933180" y="4469402"/>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3" name="Oval 42">
            <a:extLst>
              <a:ext uri="{FF2B5EF4-FFF2-40B4-BE49-F238E27FC236}">
                <a16:creationId xmlns:a16="http://schemas.microsoft.com/office/drawing/2014/main" id="{DAB65FA7-51DE-4FCA-8E3C-14B52963E019}"/>
              </a:ext>
            </a:extLst>
          </p:cNvPr>
          <p:cNvSpPr/>
          <p:nvPr/>
        </p:nvSpPr>
        <p:spPr>
          <a:xfrm>
            <a:off x="854109" y="3983680"/>
            <a:ext cx="906780" cy="8420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4" name="TextBox 43">
            <a:extLst>
              <a:ext uri="{FF2B5EF4-FFF2-40B4-BE49-F238E27FC236}">
                <a16:creationId xmlns:a16="http://schemas.microsoft.com/office/drawing/2014/main" id="{72B19CC0-0337-4CFE-BE76-C1156774D999}"/>
              </a:ext>
            </a:extLst>
          </p:cNvPr>
          <p:cNvSpPr txBox="1"/>
          <p:nvPr/>
        </p:nvSpPr>
        <p:spPr>
          <a:xfrm>
            <a:off x="422176" y="4726834"/>
            <a:ext cx="582930" cy="327782"/>
          </a:xfrm>
          <a:prstGeom prst="rect">
            <a:avLst/>
          </a:prstGeom>
          <a:noFill/>
        </p:spPr>
        <p:txBody>
          <a:bodyPr wrap="square" rtlCol="0">
            <a:spAutoFit/>
          </a:bodyPr>
          <a:lstStyle/>
          <a:p>
            <a:r>
              <a:rPr lang="en-US" sz="1530" dirty="0"/>
              <a:t>CS</a:t>
            </a:r>
          </a:p>
        </p:txBody>
      </p:sp>
      <p:sp>
        <p:nvSpPr>
          <p:cNvPr id="46" name="TextBox 45">
            <a:extLst>
              <a:ext uri="{FF2B5EF4-FFF2-40B4-BE49-F238E27FC236}">
                <a16:creationId xmlns:a16="http://schemas.microsoft.com/office/drawing/2014/main" id="{195D4876-9373-46B6-8CB8-8BBE880F0AAE}"/>
              </a:ext>
            </a:extLst>
          </p:cNvPr>
          <p:cNvSpPr txBox="1"/>
          <p:nvPr/>
        </p:nvSpPr>
        <p:spPr>
          <a:xfrm>
            <a:off x="231877" y="3849204"/>
            <a:ext cx="622232" cy="563231"/>
          </a:xfrm>
          <a:prstGeom prst="rect">
            <a:avLst/>
          </a:prstGeom>
          <a:noFill/>
        </p:spPr>
        <p:txBody>
          <a:bodyPr wrap="square" rtlCol="0">
            <a:spAutoFit/>
          </a:bodyPr>
          <a:lstStyle/>
          <a:p>
            <a:r>
              <a:rPr lang="en-US" sz="1530" dirty="0"/>
              <a:t>Test </a:t>
            </a:r>
            <a:br>
              <a:rPr lang="en-US" sz="1530" dirty="0"/>
            </a:br>
            <a:r>
              <a:rPr lang="en-US" sz="1530" dirty="0"/>
              <a:t>Score</a:t>
            </a:r>
          </a:p>
        </p:txBody>
      </p:sp>
      <p:sp>
        <p:nvSpPr>
          <p:cNvPr id="47" name="TextBox 46">
            <a:extLst>
              <a:ext uri="{FF2B5EF4-FFF2-40B4-BE49-F238E27FC236}">
                <a16:creationId xmlns:a16="http://schemas.microsoft.com/office/drawing/2014/main" id="{63BD83E8-A6C4-48C6-998E-3D2F1E811593}"/>
              </a:ext>
            </a:extLst>
          </p:cNvPr>
          <p:cNvSpPr txBox="1"/>
          <p:nvPr/>
        </p:nvSpPr>
        <p:spPr>
          <a:xfrm>
            <a:off x="1751821" y="4668723"/>
            <a:ext cx="582930" cy="327782"/>
          </a:xfrm>
          <a:prstGeom prst="rect">
            <a:avLst/>
          </a:prstGeom>
          <a:noFill/>
        </p:spPr>
        <p:txBody>
          <a:bodyPr wrap="square" rtlCol="0">
            <a:spAutoFit/>
          </a:bodyPr>
          <a:lstStyle/>
          <a:p>
            <a:r>
              <a:rPr lang="en-US" sz="1530" dirty="0"/>
              <a:t>SES</a:t>
            </a:r>
          </a:p>
        </p:txBody>
      </p:sp>
      <p:sp>
        <p:nvSpPr>
          <p:cNvPr id="49" name="Oval 48">
            <a:extLst>
              <a:ext uri="{FF2B5EF4-FFF2-40B4-BE49-F238E27FC236}">
                <a16:creationId xmlns:a16="http://schemas.microsoft.com/office/drawing/2014/main" id="{E4154177-CEA9-4F69-8D3A-89932676ACC0}"/>
              </a:ext>
            </a:extLst>
          </p:cNvPr>
          <p:cNvSpPr/>
          <p:nvPr/>
        </p:nvSpPr>
        <p:spPr>
          <a:xfrm>
            <a:off x="1073887" y="4457836"/>
            <a:ext cx="594097" cy="571364"/>
          </a:xfrm>
          <a:prstGeom prst="ellipse">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Tree>
    <p:extLst>
      <p:ext uri="{BB962C8B-B14F-4D97-AF65-F5344CB8AC3E}">
        <p14:creationId xmlns:p14="http://schemas.microsoft.com/office/powerpoint/2010/main" val="72295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49611" y="7245810"/>
            <a:ext cx="428322" cy="369332"/>
          </a:xfrm>
          <a:prstGeom prst="rect">
            <a:avLst/>
          </a:prstGeom>
          <a:noFill/>
        </p:spPr>
        <p:txBody>
          <a:bodyPr wrap="none" rtlCol="0">
            <a:spAutoFit/>
          </a:bodyPr>
          <a:lstStyle/>
          <a:p>
            <a:r>
              <a:rPr lang="en-US" b="1" dirty="0">
                <a:solidFill>
                  <a:schemeClr val="accent6">
                    <a:lumMod val="75000"/>
                  </a:schemeClr>
                </a:solidFill>
              </a:rPr>
              <a:t>X1</a:t>
            </a:r>
          </a:p>
        </p:txBody>
      </p:sp>
      <p:sp>
        <p:nvSpPr>
          <p:cNvPr id="6" name="Oval 5"/>
          <p:cNvSpPr/>
          <p:nvPr/>
        </p:nvSpPr>
        <p:spPr>
          <a:xfrm>
            <a:off x="2813685" y="6211449"/>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2956976" y="5259729"/>
            <a:ext cx="1878330" cy="1813560"/>
          </a:xfrm>
          <a:prstGeom prst="ellipse">
            <a:avLst/>
          </a:prstGeom>
          <a:no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extBox 1"/>
          <p:cNvSpPr txBox="1"/>
          <p:nvPr/>
        </p:nvSpPr>
        <p:spPr>
          <a:xfrm>
            <a:off x="2871435" y="3967716"/>
            <a:ext cx="1805815" cy="461665"/>
          </a:xfrm>
          <a:prstGeom prst="rect">
            <a:avLst/>
          </a:prstGeom>
          <a:noFill/>
        </p:spPr>
        <p:txBody>
          <a:bodyPr wrap="none" rtlCol="0">
            <a:spAutoFit/>
          </a:bodyPr>
          <a:lstStyle/>
          <a:p>
            <a:pPr algn="ctr"/>
            <a:r>
              <a:rPr lang="en-US" sz="2400" dirty="0">
                <a:solidFill>
                  <a:srgbClr val="385D8A"/>
                </a:solidFill>
              </a:rPr>
              <a:t>Variance of Y</a:t>
            </a:r>
          </a:p>
        </p:txBody>
      </p:sp>
      <p:sp>
        <p:nvSpPr>
          <p:cNvPr id="13" name="TextBox 12"/>
          <p:cNvSpPr txBox="1"/>
          <p:nvPr/>
        </p:nvSpPr>
        <p:spPr>
          <a:xfrm>
            <a:off x="4766697" y="7430476"/>
            <a:ext cx="1584344" cy="461665"/>
          </a:xfrm>
          <a:prstGeom prst="rect">
            <a:avLst/>
          </a:prstGeom>
          <a:noFill/>
        </p:spPr>
        <p:txBody>
          <a:bodyPr wrap="none" rtlCol="0">
            <a:spAutoFit/>
          </a:bodyPr>
          <a:lstStyle/>
          <a:p>
            <a:pPr algn="ctr"/>
            <a:r>
              <a:rPr lang="en-US" sz="2400" dirty="0" err="1">
                <a:solidFill>
                  <a:schemeClr val="tx1">
                    <a:lumMod val="50000"/>
                    <a:lumOff val="50000"/>
                  </a:schemeClr>
                </a:solidFill>
              </a:rPr>
              <a:t>Cov</a:t>
            </a:r>
            <a:r>
              <a:rPr lang="en-US" sz="2400" dirty="0">
                <a:solidFill>
                  <a:schemeClr val="tx1">
                    <a:lumMod val="50000"/>
                    <a:lumOff val="50000"/>
                  </a:schemeClr>
                </a:solidFill>
              </a:rPr>
              <a:t>( X1, Y )</a:t>
            </a:r>
          </a:p>
        </p:txBody>
      </p:sp>
      <p:cxnSp>
        <p:nvCxnSpPr>
          <p:cNvPr id="19" name="Straight Arrow Connector 18"/>
          <p:cNvCxnSpPr/>
          <p:nvPr/>
        </p:nvCxnSpPr>
        <p:spPr>
          <a:xfrm flipH="1" flipV="1">
            <a:off x="3614650" y="6690454"/>
            <a:ext cx="1042379" cy="8436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itle 17"/>
          <p:cNvSpPr>
            <a:spLocks noGrp="1"/>
          </p:cNvSpPr>
          <p:nvPr>
            <p:ph type="title"/>
          </p:nvPr>
        </p:nvSpPr>
        <p:spPr/>
        <p:txBody>
          <a:bodyPr/>
          <a:lstStyle/>
          <a:p>
            <a:r>
              <a:rPr lang="en-US" dirty="0" err="1"/>
              <a:t>Ballentine</a:t>
            </a:r>
            <a:r>
              <a:rPr lang="en-US" dirty="0"/>
              <a:t> </a:t>
            </a:r>
            <a:r>
              <a:rPr lang="en-US" dirty="0" err="1"/>
              <a:t>venn</a:t>
            </a:r>
            <a:r>
              <a:rPr lang="en-US" dirty="0"/>
              <a:t> diagram</a:t>
            </a:r>
          </a:p>
        </p:txBody>
      </p:sp>
      <p:sp>
        <p:nvSpPr>
          <p:cNvPr id="20" name="Right Brace 19"/>
          <p:cNvSpPr/>
          <p:nvPr/>
        </p:nvSpPr>
        <p:spPr>
          <a:xfrm rot="16200000">
            <a:off x="3625292" y="3790734"/>
            <a:ext cx="440055" cy="2115073"/>
          </a:xfrm>
          <a:prstGeom prst="rightBrace">
            <a:avLst/>
          </a:prstGeom>
          <a:ln>
            <a:solidFill>
              <a:srgbClr val="385D8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29318700-F444-45E5-A11A-C99D9A3E526D}"/>
              </a:ext>
            </a:extLst>
          </p:cNvPr>
          <p:cNvSpPr txBox="1"/>
          <p:nvPr/>
        </p:nvSpPr>
        <p:spPr>
          <a:xfrm>
            <a:off x="2449611" y="8256435"/>
            <a:ext cx="1675587" cy="400110"/>
          </a:xfrm>
          <a:prstGeom prst="rect">
            <a:avLst/>
          </a:prstGeom>
          <a:noFill/>
        </p:spPr>
        <p:txBody>
          <a:bodyPr wrap="none" rtlCol="0">
            <a:spAutoFit/>
          </a:bodyPr>
          <a:lstStyle/>
          <a:p>
            <a:pPr algn="ctr"/>
            <a:r>
              <a:rPr lang="en-US" sz="2000" dirty="0">
                <a:solidFill>
                  <a:srgbClr val="E46C0A"/>
                </a:solidFill>
              </a:rPr>
              <a:t>Variance of X1</a:t>
            </a:r>
          </a:p>
        </p:txBody>
      </p:sp>
      <p:sp>
        <p:nvSpPr>
          <p:cNvPr id="12" name="Right Brace 11">
            <a:extLst>
              <a:ext uri="{FF2B5EF4-FFF2-40B4-BE49-F238E27FC236}">
                <a16:creationId xmlns:a16="http://schemas.microsoft.com/office/drawing/2014/main" id="{275F246B-54F7-4166-B7BA-C886298C82EA}"/>
              </a:ext>
            </a:extLst>
          </p:cNvPr>
          <p:cNvSpPr/>
          <p:nvPr/>
        </p:nvSpPr>
        <p:spPr>
          <a:xfrm rot="5400000">
            <a:off x="3095316" y="7221152"/>
            <a:ext cx="440055" cy="1429273"/>
          </a:xfrm>
          <a:prstGeom prst="rightBrace">
            <a:avLst/>
          </a:prstGeom>
          <a:ln>
            <a:solidFill>
              <a:srgbClr val="E46C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0266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Slope</a:t>
            </a:r>
          </a:p>
        </p:txBody>
      </p:sp>
      <p:sp>
        <p:nvSpPr>
          <p:cNvPr id="4" name="Oval 3"/>
          <p:cNvSpPr/>
          <p:nvPr/>
        </p:nvSpPr>
        <p:spPr>
          <a:xfrm>
            <a:off x="1036320" y="5223510"/>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1424940" y="431673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2720340" y="4057650"/>
            <a:ext cx="287258" cy="327782"/>
          </a:xfrm>
          <a:prstGeom prst="rect">
            <a:avLst/>
          </a:prstGeom>
          <a:noFill/>
        </p:spPr>
        <p:txBody>
          <a:bodyPr wrap="none" rtlCol="0">
            <a:spAutoFit/>
          </a:bodyPr>
          <a:lstStyle/>
          <a:p>
            <a:r>
              <a:rPr lang="en-US" sz="1530" b="1" dirty="0"/>
              <a:t>Y</a:t>
            </a:r>
          </a:p>
        </p:txBody>
      </p:sp>
      <p:sp>
        <p:nvSpPr>
          <p:cNvPr id="7" name="TextBox 6"/>
          <p:cNvSpPr txBox="1"/>
          <p:nvPr/>
        </p:nvSpPr>
        <p:spPr>
          <a:xfrm>
            <a:off x="712470" y="6195060"/>
            <a:ext cx="391454" cy="327782"/>
          </a:xfrm>
          <a:prstGeom prst="rect">
            <a:avLst/>
          </a:prstGeom>
          <a:noFill/>
        </p:spPr>
        <p:txBody>
          <a:bodyPr wrap="none" rtlCol="0">
            <a:spAutoFit/>
          </a:bodyPr>
          <a:lstStyle/>
          <a:p>
            <a:r>
              <a:rPr lang="en-US" sz="1530" b="1" dirty="0"/>
              <a:t>X1</a:t>
            </a:r>
          </a:p>
        </p:txBody>
      </p:sp>
      <p:sp>
        <p:nvSpPr>
          <p:cNvPr id="8" name="TextBox 7"/>
          <p:cNvSpPr txBox="1"/>
          <p:nvPr/>
        </p:nvSpPr>
        <p:spPr>
          <a:xfrm>
            <a:off x="1748790" y="5417820"/>
            <a:ext cx="298480" cy="327782"/>
          </a:xfrm>
          <a:prstGeom prst="rect">
            <a:avLst/>
          </a:prstGeom>
          <a:noFill/>
        </p:spPr>
        <p:txBody>
          <a:bodyPr wrap="none" rtlCol="0">
            <a:spAutoFit/>
          </a:bodyPr>
          <a:lstStyle/>
          <a:p>
            <a:r>
              <a:rPr lang="en-US" sz="1530" dirty="0">
                <a:solidFill>
                  <a:schemeClr val="bg1">
                    <a:lumMod val="50000"/>
                  </a:schemeClr>
                </a:solidFill>
              </a:rPr>
              <a:t>A</a:t>
            </a:r>
          </a:p>
        </p:txBody>
      </p:sp>
      <p:sp>
        <p:nvSpPr>
          <p:cNvPr id="9" name="TextBox 8"/>
          <p:cNvSpPr txBox="1"/>
          <p:nvPr/>
        </p:nvSpPr>
        <p:spPr>
          <a:xfrm>
            <a:off x="2396490" y="4899660"/>
            <a:ext cx="292068" cy="327782"/>
          </a:xfrm>
          <a:prstGeom prst="rect">
            <a:avLst/>
          </a:prstGeom>
          <a:noFill/>
        </p:spPr>
        <p:txBody>
          <a:bodyPr wrap="none" rtlCol="0">
            <a:spAutoFit/>
          </a:bodyPr>
          <a:lstStyle/>
          <a:p>
            <a:r>
              <a:rPr lang="en-US" sz="1530" dirty="0">
                <a:solidFill>
                  <a:schemeClr val="bg1">
                    <a:lumMod val="50000"/>
                  </a:schemeClr>
                </a:solidFill>
              </a:rPr>
              <a:t>B</a:t>
            </a:r>
          </a:p>
        </p:txBody>
      </p:sp>
      <p:sp>
        <p:nvSpPr>
          <p:cNvPr id="10" name="TextBox 9"/>
          <p:cNvSpPr txBox="1"/>
          <p:nvPr/>
        </p:nvSpPr>
        <p:spPr>
          <a:xfrm>
            <a:off x="1360170" y="5871210"/>
            <a:ext cx="288862" cy="327782"/>
          </a:xfrm>
          <a:prstGeom prst="rect">
            <a:avLst/>
          </a:prstGeom>
          <a:noFill/>
        </p:spPr>
        <p:txBody>
          <a:bodyPr wrap="none" rtlCol="0">
            <a:spAutoFit/>
          </a:bodyPr>
          <a:lstStyle/>
          <a:p>
            <a:r>
              <a:rPr lang="en-US" sz="1530" dirty="0">
                <a:solidFill>
                  <a:schemeClr val="bg1">
                    <a:lumMod val="50000"/>
                  </a:schemeClr>
                </a:solidFill>
              </a:rPr>
              <a:t>C</a:t>
            </a:r>
          </a:p>
        </p:txBody>
      </p:sp>
      <p:graphicFrame>
        <p:nvGraphicFramePr>
          <p:cNvPr id="4098" name="Object 2"/>
          <p:cNvGraphicFramePr>
            <a:graphicFrameLocks noChangeAspect="1"/>
          </p:cNvGraphicFramePr>
          <p:nvPr>
            <p:extLst>
              <p:ext uri="{D42A27DB-BD31-4B8C-83A1-F6EECF244321}">
                <p14:modId xmlns:p14="http://schemas.microsoft.com/office/powerpoint/2010/main" val="4072616375"/>
              </p:ext>
            </p:extLst>
          </p:nvPr>
        </p:nvGraphicFramePr>
        <p:xfrm>
          <a:off x="4066282" y="3701418"/>
          <a:ext cx="2365147" cy="712464"/>
        </p:xfrm>
        <a:graphic>
          <a:graphicData uri="http://schemas.openxmlformats.org/presentationml/2006/ole">
            <mc:AlternateContent xmlns:mc="http://schemas.openxmlformats.org/markup-compatibility/2006">
              <mc:Choice xmlns:v="urn:schemas-microsoft-com:vml" Requires="v">
                <p:oleObj spid="_x0000_s64520" name="Equation" r:id="rId3" imgW="1397000" imgH="419100" progId="Equation.3">
                  <p:embed/>
                </p:oleObj>
              </mc:Choice>
              <mc:Fallback>
                <p:oleObj name="Equation" r:id="rId3" imgW="1397000" imgH="419100" progId="Equation.3">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282" y="3701418"/>
                        <a:ext cx="2365147" cy="712464"/>
                      </a:xfrm>
                      <a:prstGeom prst="rect">
                        <a:avLst/>
                      </a:prstGeom>
                      <a:noFill/>
                      <a:extLst/>
                    </p:spPr>
                  </p:pic>
                </p:oleObj>
              </mc:Fallback>
            </mc:AlternateContent>
          </a:graphicData>
        </a:graphic>
      </p:graphicFrame>
      <p:cxnSp>
        <p:nvCxnSpPr>
          <p:cNvPr id="13" name="Straight Connector 12"/>
          <p:cNvCxnSpPr/>
          <p:nvPr/>
        </p:nvCxnSpPr>
        <p:spPr>
          <a:xfrm rot="5400000">
            <a:off x="5910748" y="5314536"/>
            <a:ext cx="1101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453423" y="5865081"/>
            <a:ext cx="2007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453423" y="4763991"/>
            <a:ext cx="2007870" cy="110109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099" name="Object 3"/>
          <p:cNvGraphicFramePr>
            <a:graphicFrameLocks noChangeAspect="1"/>
          </p:cNvGraphicFramePr>
          <p:nvPr>
            <p:extLst>
              <p:ext uri="{D42A27DB-BD31-4B8C-83A1-F6EECF244321}">
                <p14:modId xmlns:p14="http://schemas.microsoft.com/office/powerpoint/2010/main" val="416516034"/>
              </p:ext>
            </p:extLst>
          </p:nvPr>
        </p:nvGraphicFramePr>
        <p:xfrm>
          <a:off x="6526063" y="5217381"/>
          <a:ext cx="685483" cy="240189"/>
        </p:xfrm>
        <a:graphic>
          <a:graphicData uri="http://schemas.openxmlformats.org/presentationml/2006/ole">
            <mc:AlternateContent xmlns:mc="http://schemas.openxmlformats.org/markup-compatibility/2006">
              <mc:Choice xmlns:v="urn:schemas-microsoft-com:vml" Requires="v">
                <p:oleObj spid="_x0000_s64521" name="Equation" r:id="rId5" imgW="583947" imgH="203112" progId="Equation.3">
                  <p:embed/>
                </p:oleObj>
              </mc:Choice>
              <mc:Fallback>
                <p:oleObj name="Equation" r:id="rId5" imgW="583947" imgH="203112" progId="Equation.3">
                  <p:embed/>
                  <p:pic>
                    <p:nvPicPr>
                      <p:cNvPr id="409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6063" y="5217381"/>
                        <a:ext cx="685483" cy="240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4"/>
          <p:cNvGraphicFramePr>
            <a:graphicFrameLocks noChangeAspect="1"/>
          </p:cNvGraphicFramePr>
          <p:nvPr>
            <p:extLst>
              <p:ext uri="{D42A27DB-BD31-4B8C-83A1-F6EECF244321}">
                <p14:modId xmlns:p14="http://schemas.microsoft.com/office/powerpoint/2010/main" val="3642507218"/>
              </p:ext>
            </p:extLst>
          </p:nvPr>
        </p:nvGraphicFramePr>
        <p:xfrm>
          <a:off x="5319722" y="5929851"/>
          <a:ext cx="506016" cy="240189"/>
        </p:xfrm>
        <a:graphic>
          <a:graphicData uri="http://schemas.openxmlformats.org/presentationml/2006/ole">
            <mc:AlternateContent xmlns:mc="http://schemas.openxmlformats.org/markup-compatibility/2006">
              <mc:Choice xmlns:v="urn:schemas-microsoft-com:vml" Requires="v">
                <p:oleObj spid="_x0000_s64522" name="Equation" r:id="rId7" imgW="431613" imgH="203112" progId="Equation.3">
                  <p:embed/>
                </p:oleObj>
              </mc:Choice>
              <mc:Fallback>
                <p:oleObj name="Equation" r:id="rId7" imgW="431613" imgH="203112" progId="Equation.3">
                  <p:embed/>
                  <p:pic>
                    <p:nvPicPr>
                      <p:cNvPr id="410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9722" y="5929851"/>
                        <a:ext cx="506016" cy="240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5188750" y="5484081"/>
            <a:ext cx="611065" cy="327782"/>
          </a:xfrm>
          <a:prstGeom prst="rect">
            <a:avLst/>
          </a:prstGeom>
          <a:noFill/>
        </p:spPr>
        <p:txBody>
          <a:bodyPr wrap="none" rtlCol="0">
            <a:spAutoFit/>
          </a:bodyPr>
          <a:lstStyle/>
          <a:p>
            <a:r>
              <a:rPr lang="en-US" sz="1530" dirty="0">
                <a:solidFill>
                  <a:schemeClr val="accent6">
                    <a:lumMod val="75000"/>
                  </a:schemeClr>
                </a:solidFill>
              </a:rPr>
              <a:t>slope</a:t>
            </a:r>
          </a:p>
        </p:txBody>
      </p:sp>
      <p:sp>
        <p:nvSpPr>
          <p:cNvPr id="23" name="Arc 22"/>
          <p:cNvSpPr/>
          <p:nvPr/>
        </p:nvSpPr>
        <p:spPr>
          <a:xfrm rot="2906559">
            <a:off x="4680624" y="5433995"/>
            <a:ext cx="518160" cy="453390"/>
          </a:xfrm>
          <a:prstGeom prst="arc">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18" name="TextBox 17">
            <a:extLst>
              <a:ext uri="{FF2B5EF4-FFF2-40B4-BE49-F238E27FC236}">
                <a16:creationId xmlns:a16="http://schemas.microsoft.com/office/drawing/2014/main" id="{2B0D88D4-2AB7-4DE1-BAE2-414F7701D251}"/>
              </a:ext>
            </a:extLst>
          </p:cNvPr>
          <p:cNvSpPr txBox="1"/>
          <p:nvPr/>
        </p:nvSpPr>
        <p:spPr>
          <a:xfrm>
            <a:off x="3777373" y="6966171"/>
            <a:ext cx="1352100" cy="400110"/>
          </a:xfrm>
          <a:prstGeom prst="rect">
            <a:avLst/>
          </a:prstGeom>
          <a:noFill/>
        </p:spPr>
        <p:txBody>
          <a:bodyPr wrap="none" rtlCol="0">
            <a:spAutoFit/>
          </a:bodyPr>
          <a:lstStyle/>
          <a:p>
            <a:pPr algn="ctr"/>
            <a:r>
              <a:rPr lang="en-US" sz="2000" dirty="0" err="1">
                <a:solidFill>
                  <a:schemeClr val="tx1">
                    <a:lumMod val="50000"/>
                    <a:lumOff val="50000"/>
                  </a:schemeClr>
                </a:solidFill>
              </a:rPr>
              <a:t>Cov</a:t>
            </a:r>
            <a:r>
              <a:rPr lang="en-US" sz="2000" dirty="0">
                <a:solidFill>
                  <a:schemeClr val="tx1">
                    <a:lumMod val="50000"/>
                    <a:lumOff val="50000"/>
                  </a:schemeClr>
                </a:solidFill>
              </a:rPr>
              <a:t>( X1, Y )</a:t>
            </a:r>
          </a:p>
        </p:txBody>
      </p:sp>
      <p:cxnSp>
        <p:nvCxnSpPr>
          <p:cNvPr id="19" name="Straight Arrow Connector 18">
            <a:extLst>
              <a:ext uri="{FF2B5EF4-FFF2-40B4-BE49-F238E27FC236}">
                <a16:creationId xmlns:a16="http://schemas.microsoft.com/office/drawing/2014/main" id="{70DF8F2F-5319-49AC-BC7B-67B04359327D}"/>
              </a:ext>
            </a:extLst>
          </p:cNvPr>
          <p:cNvCxnSpPr>
            <a:cxnSpLocks/>
          </p:cNvCxnSpPr>
          <p:nvPr/>
        </p:nvCxnSpPr>
        <p:spPr>
          <a:xfrm flipH="1" flipV="1">
            <a:off x="2030836" y="5767900"/>
            <a:ext cx="1657015" cy="121286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51FF95-C059-4EE5-A0C8-1FE9EEF60CD9}"/>
              </a:ext>
            </a:extLst>
          </p:cNvPr>
          <p:cNvSpPr txBox="1"/>
          <p:nvPr/>
        </p:nvSpPr>
        <p:spPr>
          <a:xfrm>
            <a:off x="729587" y="7197593"/>
            <a:ext cx="1675587" cy="400110"/>
          </a:xfrm>
          <a:prstGeom prst="rect">
            <a:avLst/>
          </a:prstGeom>
          <a:noFill/>
        </p:spPr>
        <p:txBody>
          <a:bodyPr wrap="none" rtlCol="0">
            <a:spAutoFit/>
          </a:bodyPr>
          <a:lstStyle/>
          <a:p>
            <a:pPr algn="ctr"/>
            <a:r>
              <a:rPr lang="en-US" sz="2000" dirty="0">
                <a:solidFill>
                  <a:srgbClr val="E46C0A"/>
                </a:solidFill>
              </a:rPr>
              <a:t>Variance of X1</a:t>
            </a:r>
          </a:p>
        </p:txBody>
      </p:sp>
      <p:sp>
        <p:nvSpPr>
          <p:cNvPr id="24" name="Right Brace 23">
            <a:extLst>
              <a:ext uri="{FF2B5EF4-FFF2-40B4-BE49-F238E27FC236}">
                <a16:creationId xmlns:a16="http://schemas.microsoft.com/office/drawing/2014/main" id="{6FEBB775-E5F6-4D07-ABAC-09B556E7499D}"/>
              </a:ext>
            </a:extLst>
          </p:cNvPr>
          <p:cNvSpPr/>
          <p:nvPr/>
        </p:nvSpPr>
        <p:spPr>
          <a:xfrm rot="5400000">
            <a:off x="1375292" y="6162310"/>
            <a:ext cx="440055" cy="1429273"/>
          </a:xfrm>
          <a:prstGeom prst="rightBrace">
            <a:avLst/>
          </a:prstGeom>
          <a:ln>
            <a:solidFill>
              <a:srgbClr val="E46C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62037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Residual and R</a:t>
            </a:r>
            <a:r>
              <a:rPr lang="en-US" baseline="30000" dirty="0"/>
              <a:t>2</a:t>
            </a:r>
          </a:p>
        </p:txBody>
      </p:sp>
      <p:sp>
        <p:nvSpPr>
          <p:cNvPr id="4" name="Oval 3"/>
          <p:cNvSpPr/>
          <p:nvPr/>
        </p:nvSpPr>
        <p:spPr>
          <a:xfrm>
            <a:off x="1036320" y="5223510"/>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1424940" y="431673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2720340" y="4057650"/>
            <a:ext cx="287258" cy="327782"/>
          </a:xfrm>
          <a:prstGeom prst="rect">
            <a:avLst/>
          </a:prstGeom>
          <a:noFill/>
        </p:spPr>
        <p:txBody>
          <a:bodyPr wrap="none" rtlCol="0">
            <a:spAutoFit/>
          </a:bodyPr>
          <a:lstStyle/>
          <a:p>
            <a:r>
              <a:rPr lang="en-US" sz="1530" b="1" dirty="0"/>
              <a:t>Y</a:t>
            </a:r>
          </a:p>
        </p:txBody>
      </p:sp>
      <p:sp>
        <p:nvSpPr>
          <p:cNvPr id="7" name="TextBox 6"/>
          <p:cNvSpPr txBox="1"/>
          <p:nvPr/>
        </p:nvSpPr>
        <p:spPr>
          <a:xfrm>
            <a:off x="712470" y="6195060"/>
            <a:ext cx="391454" cy="327782"/>
          </a:xfrm>
          <a:prstGeom prst="rect">
            <a:avLst/>
          </a:prstGeom>
          <a:noFill/>
        </p:spPr>
        <p:txBody>
          <a:bodyPr wrap="none" rtlCol="0">
            <a:spAutoFit/>
          </a:bodyPr>
          <a:lstStyle/>
          <a:p>
            <a:r>
              <a:rPr lang="en-US" sz="1530" b="1" dirty="0"/>
              <a:t>X1</a:t>
            </a:r>
          </a:p>
        </p:txBody>
      </p:sp>
      <p:sp>
        <p:nvSpPr>
          <p:cNvPr id="8" name="TextBox 7"/>
          <p:cNvSpPr txBox="1"/>
          <p:nvPr/>
        </p:nvSpPr>
        <p:spPr>
          <a:xfrm>
            <a:off x="1748790" y="5417820"/>
            <a:ext cx="298480" cy="327782"/>
          </a:xfrm>
          <a:prstGeom prst="rect">
            <a:avLst/>
          </a:prstGeom>
          <a:noFill/>
        </p:spPr>
        <p:txBody>
          <a:bodyPr wrap="none" rtlCol="0">
            <a:spAutoFit/>
          </a:bodyPr>
          <a:lstStyle/>
          <a:p>
            <a:r>
              <a:rPr lang="en-US" sz="1530" dirty="0">
                <a:solidFill>
                  <a:schemeClr val="bg1">
                    <a:lumMod val="50000"/>
                  </a:schemeClr>
                </a:solidFill>
              </a:rPr>
              <a:t>A</a:t>
            </a:r>
          </a:p>
        </p:txBody>
      </p:sp>
      <p:sp>
        <p:nvSpPr>
          <p:cNvPr id="9" name="TextBox 8"/>
          <p:cNvSpPr txBox="1"/>
          <p:nvPr/>
        </p:nvSpPr>
        <p:spPr>
          <a:xfrm>
            <a:off x="2396490" y="4899660"/>
            <a:ext cx="292068" cy="327782"/>
          </a:xfrm>
          <a:prstGeom prst="rect">
            <a:avLst/>
          </a:prstGeom>
          <a:noFill/>
        </p:spPr>
        <p:txBody>
          <a:bodyPr wrap="none" rtlCol="0">
            <a:spAutoFit/>
          </a:bodyPr>
          <a:lstStyle/>
          <a:p>
            <a:r>
              <a:rPr lang="en-US" sz="1530" dirty="0">
                <a:solidFill>
                  <a:schemeClr val="bg1">
                    <a:lumMod val="50000"/>
                  </a:schemeClr>
                </a:solidFill>
              </a:rPr>
              <a:t>B</a:t>
            </a:r>
          </a:p>
        </p:txBody>
      </p:sp>
      <p:sp>
        <p:nvSpPr>
          <p:cNvPr id="10" name="TextBox 9"/>
          <p:cNvSpPr txBox="1"/>
          <p:nvPr/>
        </p:nvSpPr>
        <p:spPr>
          <a:xfrm>
            <a:off x="1360170" y="5871210"/>
            <a:ext cx="288862" cy="327782"/>
          </a:xfrm>
          <a:prstGeom prst="rect">
            <a:avLst/>
          </a:prstGeom>
          <a:noFill/>
        </p:spPr>
        <p:txBody>
          <a:bodyPr wrap="none" rtlCol="0">
            <a:spAutoFit/>
          </a:bodyPr>
          <a:lstStyle/>
          <a:p>
            <a:r>
              <a:rPr lang="en-US" sz="1530" dirty="0">
                <a:solidFill>
                  <a:schemeClr val="bg1">
                    <a:lumMod val="50000"/>
                  </a:schemeClr>
                </a:solidFill>
              </a:rPr>
              <a:t>C</a:t>
            </a:r>
          </a:p>
        </p:txBody>
      </p:sp>
      <p:graphicFrame>
        <p:nvGraphicFramePr>
          <p:cNvPr id="5122" name="Object 2"/>
          <p:cNvGraphicFramePr>
            <a:graphicFrameLocks noChangeAspect="1"/>
          </p:cNvGraphicFramePr>
          <p:nvPr>
            <p:extLst>
              <p:ext uri="{D42A27DB-BD31-4B8C-83A1-F6EECF244321}">
                <p14:modId xmlns:p14="http://schemas.microsoft.com/office/powerpoint/2010/main" val="724183398"/>
              </p:ext>
            </p:extLst>
          </p:nvPr>
        </p:nvGraphicFramePr>
        <p:xfrm>
          <a:off x="3789475" y="4526616"/>
          <a:ext cx="3431954" cy="1508485"/>
        </p:xfrm>
        <a:graphic>
          <a:graphicData uri="http://schemas.openxmlformats.org/presentationml/2006/ole">
            <mc:AlternateContent xmlns:mc="http://schemas.openxmlformats.org/markup-compatibility/2006">
              <mc:Choice xmlns:v="urn:schemas-microsoft-com:vml" Requires="v">
                <p:oleObj spid="_x0000_s65540" name="Equation" r:id="rId3" imgW="2006600" imgH="876300" progId="Equation.3">
                  <p:embed/>
                </p:oleObj>
              </mc:Choice>
              <mc:Fallback>
                <p:oleObj name="Equation" r:id="rId3" imgW="2006600" imgH="876300" progId="Equation.3">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475" y="4526616"/>
                        <a:ext cx="3431954" cy="1508485"/>
                      </a:xfrm>
                      <a:prstGeom prst="rect">
                        <a:avLst/>
                      </a:prstGeom>
                      <a:noFill/>
                      <a:extLst/>
                    </p:spPr>
                  </p:pic>
                </p:oleObj>
              </mc:Fallback>
            </mc:AlternateContent>
          </a:graphicData>
        </a:graphic>
      </p:graphicFrame>
      <p:sp>
        <p:nvSpPr>
          <p:cNvPr id="11" name="TextBox 10">
            <a:extLst>
              <a:ext uri="{FF2B5EF4-FFF2-40B4-BE49-F238E27FC236}">
                <a16:creationId xmlns:a16="http://schemas.microsoft.com/office/drawing/2014/main" id="{FCA427B9-3DCC-47F9-98E2-FAA7E643D9C7}"/>
              </a:ext>
            </a:extLst>
          </p:cNvPr>
          <p:cNvSpPr txBox="1"/>
          <p:nvPr/>
        </p:nvSpPr>
        <p:spPr>
          <a:xfrm>
            <a:off x="3856144" y="6966171"/>
            <a:ext cx="1194558" cy="707886"/>
          </a:xfrm>
          <a:prstGeom prst="rect">
            <a:avLst/>
          </a:prstGeom>
          <a:noFill/>
        </p:spPr>
        <p:txBody>
          <a:bodyPr wrap="none" rtlCol="0">
            <a:spAutoFit/>
          </a:bodyPr>
          <a:lstStyle/>
          <a:p>
            <a:pPr algn="ctr"/>
            <a:r>
              <a:rPr lang="en-US" sz="2000" dirty="0">
                <a:solidFill>
                  <a:schemeClr val="tx1">
                    <a:lumMod val="50000"/>
                    <a:lumOff val="50000"/>
                  </a:schemeClr>
                </a:solidFill>
              </a:rPr>
              <a:t>Explained</a:t>
            </a:r>
            <a:br>
              <a:rPr lang="en-US" sz="2000" dirty="0">
                <a:solidFill>
                  <a:schemeClr val="tx1">
                    <a:lumMod val="50000"/>
                    <a:lumOff val="50000"/>
                  </a:schemeClr>
                </a:solidFill>
              </a:rPr>
            </a:br>
            <a:r>
              <a:rPr lang="en-US" sz="2000" dirty="0">
                <a:solidFill>
                  <a:schemeClr val="tx1">
                    <a:lumMod val="50000"/>
                    <a:lumOff val="50000"/>
                  </a:schemeClr>
                </a:solidFill>
              </a:rPr>
              <a:t>Portion</a:t>
            </a:r>
          </a:p>
        </p:txBody>
      </p:sp>
      <p:cxnSp>
        <p:nvCxnSpPr>
          <p:cNvPr id="12" name="Straight Arrow Connector 11">
            <a:extLst>
              <a:ext uri="{FF2B5EF4-FFF2-40B4-BE49-F238E27FC236}">
                <a16:creationId xmlns:a16="http://schemas.microsoft.com/office/drawing/2014/main" id="{3FDECBEE-3946-4C9C-9819-0629D9778641}"/>
              </a:ext>
            </a:extLst>
          </p:cNvPr>
          <p:cNvCxnSpPr>
            <a:cxnSpLocks/>
          </p:cNvCxnSpPr>
          <p:nvPr/>
        </p:nvCxnSpPr>
        <p:spPr>
          <a:xfrm flipH="1" flipV="1">
            <a:off x="2030836" y="5767900"/>
            <a:ext cx="1657015" cy="121286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FDE9309-E7DE-4349-8879-C12A7F7D9609}"/>
              </a:ext>
            </a:extLst>
          </p:cNvPr>
          <p:cNvSpPr txBox="1"/>
          <p:nvPr/>
        </p:nvSpPr>
        <p:spPr>
          <a:xfrm>
            <a:off x="949930" y="2803690"/>
            <a:ext cx="1060227" cy="707886"/>
          </a:xfrm>
          <a:prstGeom prst="rect">
            <a:avLst/>
          </a:prstGeom>
          <a:noFill/>
        </p:spPr>
        <p:txBody>
          <a:bodyPr wrap="none" rtlCol="0">
            <a:spAutoFit/>
          </a:bodyPr>
          <a:lstStyle/>
          <a:p>
            <a:pPr algn="ctr"/>
            <a:r>
              <a:rPr lang="en-US" sz="2000" dirty="0">
                <a:solidFill>
                  <a:schemeClr val="tx1">
                    <a:lumMod val="50000"/>
                    <a:lumOff val="50000"/>
                  </a:schemeClr>
                </a:solidFill>
              </a:rPr>
              <a:t>Residual</a:t>
            </a:r>
          </a:p>
          <a:p>
            <a:pPr algn="ctr"/>
            <a:r>
              <a:rPr lang="en-US" sz="2000" dirty="0">
                <a:solidFill>
                  <a:schemeClr val="tx1">
                    <a:lumMod val="50000"/>
                    <a:lumOff val="50000"/>
                  </a:schemeClr>
                </a:solidFill>
              </a:rPr>
              <a:t>Portion</a:t>
            </a:r>
          </a:p>
        </p:txBody>
      </p:sp>
      <p:cxnSp>
        <p:nvCxnSpPr>
          <p:cNvPr id="14" name="Straight Arrow Connector 13">
            <a:extLst>
              <a:ext uri="{FF2B5EF4-FFF2-40B4-BE49-F238E27FC236}">
                <a16:creationId xmlns:a16="http://schemas.microsoft.com/office/drawing/2014/main" id="{21A5DF65-AADC-45D3-9BEE-F8DAA8256311}"/>
              </a:ext>
            </a:extLst>
          </p:cNvPr>
          <p:cNvCxnSpPr>
            <a:cxnSpLocks/>
          </p:cNvCxnSpPr>
          <p:nvPr/>
        </p:nvCxnSpPr>
        <p:spPr>
          <a:xfrm>
            <a:off x="1649032" y="3602051"/>
            <a:ext cx="617918" cy="109483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66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53390" y="4511040"/>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842010" y="360426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906780" y="3474720"/>
            <a:ext cx="287258" cy="327782"/>
          </a:xfrm>
          <a:prstGeom prst="rect">
            <a:avLst/>
          </a:prstGeom>
          <a:noFill/>
        </p:spPr>
        <p:txBody>
          <a:bodyPr wrap="none" rtlCol="0">
            <a:spAutoFit/>
          </a:bodyPr>
          <a:lstStyle/>
          <a:p>
            <a:r>
              <a:rPr lang="en-US" sz="1530" b="1" dirty="0"/>
              <a:t>Y</a:t>
            </a:r>
          </a:p>
        </p:txBody>
      </p:sp>
      <p:sp>
        <p:nvSpPr>
          <p:cNvPr id="7" name="TextBox 6"/>
          <p:cNvSpPr txBox="1"/>
          <p:nvPr/>
        </p:nvSpPr>
        <p:spPr>
          <a:xfrm>
            <a:off x="712470" y="5158740"/>
            <a:ext cx="391454" cy="327782"/>
          </a:xfrm>
          <a:prstGeom prst="rect">
            <a:avLst/>
          </a:prstGeom>
          <a:noFill/>
        </p:spPr>
        <p:txBody>
          <a:bodyPr wrap="none" rtlCol="0">
            <a:spAutoFit/>
          </a:bodyPr>
          <a:lstStyle/>
          <a:p>
            <a:r>
              <a:rPr lang="en-US" sz="1530" b="1" dirty="0"/>
              <a:t>X1</a:t>
            </a:r>
          </a:p>
        </p:txBody>
      </p:sp>
      <p:sp>
        <p:nvSpPr>
          <p:cNvPr id="11" name="Oval 10"/>
          <p:cNvSpPr/>
          <p:nvPr/>
        </p:nvSpPr>
        <p:spPr>
          <a:xfrm>
            <a:off x="518160" y="6389370"/>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2" name="TextBox 11"/>
          <p:cNvSpPr txBox="1"/>
          <p:nvPr/>
        </p:nvSpPr>
        <p:spPr>
          <a:xfrm>
            <a:off x="777240" y="7037070"/>
            <a:ext cx="391454" cy="327782"/>
          </a:xfrm>
          <a:prstGeom prst="rect">
            <a:avLst/>
          </a:prstGeom>
          <a:noFill/>
        </p:spPr>
        <p:txBody>
          <a:bodyPr wrap="none" rtlCol="0">
            <a:spAutoFit/>
          </a:bodyPr>
          <a:lstStyle/>
          <a:p>
            <a:r>
              <a:rPr lang="en-US" sz="1530" b="1" dirty="0"/>
              <a:t>X1</a:t>
            </a:r>
          </a:p>
        </p:txBody>
      </p:sp>
      <p:sp>
        <p:nvSpPr>
          <p:cNvPr id="13" name="Oval 12"/>
          <p:cNvSpPr/>
          <p:nvPr/>
        </p:nvSpPr>
        <p:spPr>
          <a:xfrm>
            <a:off x="1036320" y="6000750"/>
            <a:ext cx="1230630" cy="123063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TextBox 13"/>
          <p:cNvSpPr txBox="1"/>
          <p:nvPr/>
        </p:nvSpPr>
        <p:spPr>
          <a:xfrm>
            <a:off x="971550" y="6000750"/>
            <a:ext cx="287258" cy="327782"/>
          </a:xfrm>
          <a:prstGeom prst="rect">
            <a:avLst/>
          </a:prstGeom>
          <a:noFill/>
        </p:spPr>
        <p:txBody>
          <a:bodyPr wrap="none" rtlCol="0">
            <a:spAutoFit/>
          </a:bodyPr>
          <a:lstStyle/>
          <a:p>
            <a:r>
              <a:rPr lang="en-US" sz="1530" b="1" dirty="0"/>
              <a:t>Y</a:t>
            </a:r>
          </a:p>
        </p:txBody>
      </p:sp>
      <p:pic>
        <p:nvPicPr>
          <p:cNvPr id="6148" name="Picture 4"/>
          <p:cNvPicPr>
            <a:picLocks noChangeAspect="1" noChangeArrowheads="1"/>
          </p:cNvPicPr>
          <p:nvPr/>
        </p:nvPicPr>
        <p:blipFill>
          <a:blip r:embed="rId3" cstate="print"/>
          <a:srcRect/>
          <a:stretch>
            <a:fillRect/>
          </a:stretch>
        </p:blipFill>
        <p:spPr bwMode="auto">
          <a:xfrm>
            <a:off x="3368040" y="5680273"/>
            <a:ext cx="2335194" cy="2331720"/>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cstate="print"/>
          <a:srcRect/>
          <a:stretch>
            <a:fillRect/>
          </a:stretch>
        </p:blipFill>
        <p:spPr bwMode="auto">
          <a:xfrm>
            <a:off x="3368040" y="3409950"/>
            <a:ext cx="2335195" cy="2331720"/>
          </a:xfrm>
          <a:prstGeom prst="rect">
            <a:avLst/>
          </a:prstGeom>
          <a:noFill/>
          <a:ln w="9525">
            <a:noFill/>
            <a:miter lim="800000"/>
            <a:headEnd/>
            <a:tailEnd/>
          </a:ln>
          <a:effectLst/>
        </p:spPr>
      </p:pic>
      <p:sp>
        <p:nvSpPr>
          <p:cNvPr id="19" name="Title 1"/>
          <p:cNvSpPr>
            <a:spLocks noGrp="1"/>
          </p:cNvSpPr>
          <p:nvPr>
            <p:ph type="title"/>
          </p:nvPr>
        </p:nvSpPr>
        <p:spPr/>
        <p:txBody>
          <a:bodyPr/>
          <a:lstStyle/>
          <a:p>
            <a:r>
              <a:rPr lang="en-US" dirty="0"/>
              <a:t>R-squared and Regression Residual</a:t>
            </a:r>
          </a:p>
        </p:txBody>
      </p:sp>
      <p:graphicFrame>
        <p:nvGraphicFramePr>
          <p:cNvPr id="6150" name="Object 6"/>
          <p:cNvGraphicFramePr>
            <a:graphicFrameLocks noChangeAspect="1"/>
          </p:cNvGraphicFramePr>
          <p:nvPr/>
        </p:nvGraphicFramePr>
        <p:xfrm>
          <a:off x="6076236" y="6324600"/>
          <a:ext cx="1311593" cy="1047115"/>
        </p:xfrm>
        <a:graphic>
          <a:graphicData uri="http://schemas.openxmlformats.org/presentationml/2006/ole">
            <mc:AlternateContent xmlns:mc="http://schemas.openxmlformats.org/markup-compatibility/2006">
              <mc:Choice xmlns:v="urn:schemas-microsoft-com:vml" Requires="v">
                <p:oleObj spid="_x0000_s66574" name="Equation" r:id="rId5" imgW="1117600" imgH="889000" progId="Equation.3">
                  <p:embed/>
                </p:oleObj>
              </mc:Choice>
              <mc:Fallback>
                <p:oleObj name="Equation" r:id="rId5" imgW="1117600" imgH="889000" progId="Equation.3">
                  <p:embed/>
                  <p:pic>
                    <p:nvPicPr>
                      <p:cNvPr id="615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6236" y="6324600"/>
                        <a:ext cx="1311593" cy="10471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1" name="Object 7"/>
          <p:cNvGraphicFramePr>
            <a:graphicFrameLocks noChangeAspect="1"/>
          </p:cNvGraphicFramePr>
          <p:nvPr/>
        </p:nvGraphicFramePr>
        <p:xfrm>
          <a:off x="6092429" y="4057650"/>
          <a:ext cx="1280556" cy="1047115"/>
        </p:xfrm>
        <a:graphic>
          <a:graphicData uri="http://schemas.openxmlformats.org/presentationml/2006/ole">
            <mc:AlternateContent xmlns:mc="http://schemas.openxmlformats.org/markup-compatibility/2006">
              <mc:Choice xmlns:v="urn:schemas-microsoft-com:vml" Requires="v">
                <p:oleObj spid="_x0000_s66575" name="Equation" r:id="rId7" imgW="1091726" imgH="888614" progId="Equation.3">
                  <p:embed/>
                </p:oleObj>
              </mc:Choice>
              <mc:Fallback>
                <p:oleObj name="Equation" r:id="rId7" imgW="1091726" imgH="888614" progId="Equation.3">
                  <p:embed/>
                  <p:pic>
                    <p:nvPicPr>
                      <p:cNvPr id="615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2429" y="4057650"/>
                        <a:ext cx="1280556" cy="10471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1813560" y="4187190"/>
            <a:ext cx="298480" cy="327782"/>
          </a:xfrm>
          <a:prstGeom prst="rect">
            <a:avLst/>
          </a:prstGeom>
          <a:noFill/>
        </p:spPr>
        <p:txBody>
          <a:bodyPr wrap="none" rtlCol="0">
            <a:spAutoFit/>
          </a:bodyPr>
          <a:lstStyle/>
          <a:p>
            <a:r>
              <a:rPr lang="en-US" sz="1530" dirty="0">
                <a:solidFill>
                  <a:schemeClr val="bg1">
                    <a:lumMod val="50000"/>
                  </a:schemeClr>
                </a:solidFill>
              </a:rPr>
              <a:t>A</a:t>
            </a:r>
          </a:p>
        </p:txBody>
      </p:sp>
      <p:sp>
        <p:nvSpPr>
          <p:cNvPr id="23" name="TextBox 22"/>
          <p:cNvSpPr txBox="1"/>
          <p:nvPr/>
        </p:nvSpPr>
        <p:spPr>
          <a:xfrm>
            <a:off x="1748790" y="6454140"/>
            <a:ext cx="292068" cy="327782"/>
          </a:xfrm>
          <a:prstGeom prst="rect">
            <a:avLst/>
          </a:prstGeom>
          <a:noFill/>
        </p:spPr>
        <p:txBody>
          <a:bodyPr wrap="none" rtlCol="0">
            <a:spAutoFit/>
          </a:bodyPr>
          <a:lstStyle/>
          <a:p>
            <a:r>
              <a:rPr lang="en-US" sz="1530" dirty="0">
                <a:solidFill>
                  <a:schemeClr val="bg1">
                    <a:lumMod val="50000"/>
                  </a:schemeClr>
                </a:solidFill>
              </a:rPr>
              <a:t>B</a:t>
            </a:r>
          </a:p>
        </p:txBody>
      </p:sp>
      <p:graphicFrame>
        <p:nvGraphicFramePr>
          <p:cNvPr id="6152" name="Object 8"/>
          <p:cNvGraphicFramePr>
            <a:graphicFrameLocks noChangeAspect="1"/>
          </p:cNvGraphicFramePr>
          <p:nvPr/>
        </p:nvGraphicFramePr>
        <p:xfrm>
          <a:off x="2396491" y="5547360"/>
          <a:ext cx="796131" cy="323850"/>
        </p:xfrm>
        <a:graphic>
          <a:graphicData uri="http://schemas.openxmlformats.org/presentationml/2006/ole">
            <mc:AlternateContent xmlns:mc="http://schemas.openxmlformats.org/markup-compatibility/2006">
              <mc:Choice xmlns:v="urn:schemas-microsoft-com:vml" Requires="v">
                <p:oleObj spid="_x0000_s66576" name="Equation" r:id="rId9" imgW="406048" imgH="164957" progId="Equation.3">
                  <p:embed/>
                </p:oleObj>
              </mc:Choice>
              <mc:Fallback>
                <p:oleObj name="Equation" r:id="rId9" imgW="406048" imgH="164957" progId="Equation.3">
                  <p:embed/>
                  <p:pic>
                    <p:nvPicPr>
                      <p:cNvPr id="6152"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6491" y="5547360"/>
                        <a:ext cx="796131"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a:extLst>
              <a:ext uri="{FF2B5EF4-FFF2-40B4-BE49-F238E27FC236}">
                <a16:creationId xmlns:a16="http://schemas.microsoft.com/office/drawing/2014/main" id="{187CFFFF-BF82-4F67-816E-E7040CC72763}"/>
              </a:ext>
            </a:extLst>
          </p:cNvPr>
          <p:cNvSpPr txBox="1"/>
          <p:nvPr/>
        </p:nvSpPr>
        <p:spPr>
          <a:xfrm>
            <a:off x="913219" y="8451215"/>
            <a:ext cx="5843707" cy="1323439"/>
          </a:xfrm>
          <a:prstGeom prst="rect">
            <a:avLst/>
          </a:prstGeom>
          <a:noFill/>
        </p:spPr>
        <p:txBody>
          <a:bodyPr wrap="square" rtlCol="0">
            <a:spAutoFit/>
          </a:bodyPr>
          <a:lstStyle/>
          <a:p>
            <a:pPr algn="ctr"/>
            <a:r>
              <a:rPr lang="en-US" sz="2000" dirty="0">
                <a:solidFill>
                  <a:schemeClr val="tx1">
                    <a:lumMod val="50000"/>
                    <a:lumOff val="50000"/>
                  </a:schemeClr>
                </a:solidFill>
              </a:rPr>
              <a:t>The variance of X1 and </a:t>
            </a:r>
            <a:r>
              <a:rPr lang="en-US" sz="2000" dirty="0" err="1">
                <a:solidFill>
                  <a:schemeClr val="tx1">
                    <a:lumMod val="50000"/>
                    <a:lumOff val="50000"/>
                  </a:schemeClr>
                </a:solidFill>
              </a:rPr>
              <a:t>cov</a:t>
            </a:r>
            <a:r>
              <a:rPr lang="en-US" sz="2000" dirty="0">
                <a:solidFill>
                  <a:schemeClr val="tx1">
                    <a:lumMod val="50000"/>
                    <a:lumOff val="50000"/>
                  </a:schemeClr>
                </a:solidFill>
              </a:rPr>
              <a:t>(X1,Y) are the same in these two cases. The var(Y) is larger in the top case. Although the “explained” portion is the same in both models, there is more variance to explain on top. </a:t>
            </a:r>
          </a:p>
        </p:txBody>
      </p:sp>
    </p:spTree>
    <p:extLst>
      <p:ext uri="{BB962C8B-B14F-4D97-AF65-F5344CB8AC3E}">
        <p14:creationId xmlns:p14="http://schemas.microsoft.com/office/powerpoint/2010/main" val="88337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Standard Error</a:t>
            </a:r>
          </a:p>
        </p:txBody>
      </p:sp>
      <p:sp>
        <p:nvSpPr>
          <p:cNvPr id="4" name="Oval 3"/>
          <p:cNvSpPr/>
          <p:nvPr/>
        </p:nvSpPr>
        <p:spPr>
          <a:xfrm>
            <a:off x="1036320" y="5223510"/>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1424940" y="431673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2720340" y="4057650"/>
            <a:ext cx="287258" cy="327782"/>
          </a:xfrm>
          <a:prstGeom prst="rect">
            <a:avLst/>
          </a:prstGeom>
          <a:noFill/>
        </p:spPr>
        <p:txBody>
          <a:bodyPr wrap="none" rtlCol="0">
            <a:spAutoFit/>
          </a:bodyPr>
          <a:lstStyle/>
          <a:p>
            <a:r>
              <a:rPr lang="en-US" sz="1530" b="1" dirty="0"/>
              <a:t>Y</a:t>
            </a:r>
          </a:p>
        </p:txBody>
      </p:sp>
      <p:sp>
        <p:nvSpPr>
          <p:cNvPr id="7" name="TextBox 6"/>
          <p:cNvSpPr txBox="1"/>
          <p:nvPr/>
        </p:nvSpPr>
        <p:spPr>
          <a:xfrm>
            <a:off x="712470" y="6195060"/>
            <a:ext cx="391454" cy="327782"/>
          </a:xfrm>
          <a:prstGeom prst="rect">
            <a:avLst/>
          </a:prstGeom>
          <a:noFill/>
        </p:spPr>
        <p:txBody>
          <a:bodyPr wrap="none" rtlCol="0">
            <a:spAutoFit/>
          </a:bodyPr>
          <a:lstStyle/>
          <a:p>
            <a:r>
              <a:rPr lang="en-US" sz="1530" b="1" dirty="0"/>
              <a:t>X1</a:t>
            </a:r>
          </a:p>
        </p:txBody>
      </p:sp>
      <p:sp>
        <p:nvSpPr>
          <p:cNvPr id="8" name="TextBox 7"/>
          <p:cNvSpPr txBox="1"/>
          <p:nvPr/>
        </p:nvSpPr>
        <p:spPr>
          <a:xfrm>
            <a:off x="1748790" y="5417820"/>
            <a:ext cx="298480" cy="327782"/>
          </a:xfrm>
          <a:prstGeom prst="rect">
            <a:avLst/>
          </a:prstGeom>
          <a:noFill/>
        </p:spPr>
        <p:txBody>
          <a:bodyPr wrap="none" rtlCol="0">
            <a:spAutoFit/>
          </a:bodyPr>
          <a:lstStyle/>
          <a:p>
            <a:r>
              <a:rPr lang="en-US" sz="1530" dirty="0">
                <a:solidFill>
                  <a:schemeClr val="bg1">
                    <a:lumMod val="50000"/>
                  </a:schemeClr>
                </a:solidFill>
              </a:rPr>
              <a:t>A</a:t>
            </a:r>
          </a:p>
        </p:txBody>
      </p:sp>
      <p:sp>
        <p:nvSpPr>
          <p:cNvPr id="9" name="TextBox 8"/>
          <p:cNvSpPr txBox="1"/>
          <p:nvPr/>
        </p:nvSpPr>
        <p:spPr>
          <a:xfrm>
            <a:off x="2396490" y="4899660"/>
            <a:ext cx="292068" cy="327782"/>
          </a:xfrm>
          <a:prstGeom prst="rect">
            <a:avLst/>
          </a:prstGeom>
          <a:noFill/>
        </p:spPr>
        <p:txBody>
          <a:bodyPr wrap="none" rtlCol="0">
            <a:spAutoFit/>
          </a:bodyPr>
          <a:lstStyle/>
          <a:p>
            <a:r>
              <a:rPr lang="en-US" sz="1530" dirty="0">
                <a:solidFill>
                  <a:schemeClr val="bg1">
                    <a:lumMod val="50000"/>
                  </a:schemeClr>
                </a:solidFill>
              </a:rPr>
              <a:t>B</a:t>
            </a:r>
          </a:p>
        </p:txBody>
      </p:sp>
      <p:sp>
        <p:nvSpPr>
          <p:cNvPr id="10" name="TextBox 9"/>
          <p:cNvSpPr txBox="1"/>
          <p:nvPr/>
        </p:nvSpPr>
        <p:spPr>
          <a:xfrm>
            <a:off x="1360170" y="5871210"/>
            <a:ext cx="288862" cy="327782"/>
          </a:xfrm>
          <a:prstGeom prst="rect">
            <a:avLst/>
          </a:prstGeom>
          <a:noFill/>
        </p:spPr>
        <p:txBody>
          <a:bodyPr wrap="none" rtlCol="0">
            <a:spAutoFit/>
          </a:bodyPr>
          <a:lstStyle/>
          <a:p>
            <a:r>
              <a:rPr lang="en-US" sz="1530" dirty="0">
                <a:solidFill>
                  <a:schemeClr val="bg1">
                    <a:lumMod val="50000"/>
                  </a:schemeClr>
                </a:solidFill>
              </a:rPr>
              <a:t>C</a:t>
            </a:r>
          </a:p>
        </p:txBody>
      </p:sp>
      <p:sp>
        <p:nvSpPr>
          <p:cNvPr id="13" name="TextBox 12"/>
          <p:cNvSpPr txBox="1"/>
          <p:nvPr/>
        </p:nvSpPr>
        <p:spPr>
          <a:xfrm>
            <a:off x="4015740" y="4219134"/>
            <a:ext cx="3044190" cy="1975926"/>
          </a:xfrm>
          <a:prstGeom prst="rect">
            <a:avLst/>
          </a:prstGeom>
          <a:noFill/>
        </p:spPr>
        <p:txBody>
          <a:bodyPr wrap="square" rtlCol="0">
            <a:spAutoFit/>
          </a:bodyPr>
          <a:lstStyle/>
          <a:p>
            <a:r>
              <a:rPr lang="en-US" sz="1530" dirty="0"/>
              <a:t>There are three ways to make the standard error smaller, and thus improve the confidence intervals around </a:t>
            </a:r>
            <a:r>
              <a:rPr lang="en-US" sz="1530" i="1" dirty="0"/>
              <a:t>b</a:t>
            </a:r>
            <a:r>
              <a:rPr lang="en-US" sz="1530" i="1" baseline="-25000" dirty="0"/>
              <a:t>1</a:t>
            </a:r>
            <a:r>
              <a:rPr lang="en-US" sz="1530" dirty="0"/>
              <a:t> :</a:t>
            </a:r>
            <a:br>
              <a:rPr lang="en-US" sz="1530" dirty="0"/>
            </a:br>
            <a:endParaRPr lang="en-US" sz="1530" dirty="0"/>
          </a:p>
          <a:p>
            <a:pPr marL="291465" indent="-291465">
              <a:buAutoNum type="arabicParenBoth"/>
            </a:pPr>
            <a:r>
              <a:rPr lang="en-US" sz="1530" dirty="0"/>
              <a:t>Increase sample size</a:t>
            </a:r>
          </a:p>
          <a:p>
            <a:pPr marL="291465" indent="-291465">
              <a:buAutoNum type="arabicParenBoth"/>
            </a:pPr>
            <a:r>
              <a:rPr lang="en-US" sz="1530" dirty="0"/>
              <a:t>Explain more variance of Y</a:t>
            </a:r>
          </a:p>
          <a:p>
            <a:pPr marL="291465" indent="-291465">
              <a:buAutoNum type="arabicParenBoth"/>
            </a:pPr>
            <a:r>
              <a:rPr lang="en-US" sz="1530" dirty="0"/>
              <a:t>Increase variance of X</a:t>
            </a:r>
          </a:p>
        </p:txBody>
      </p:sp>
      <p:sp>
        <p:nvSpPr>
          <p:cNvPr id="14" name="Rectangle 13">
            <a:extLst>
              <a:ext uri="{FF2B5EF4-FFF2-40B4-BE49-F238E27FC236}">
                <a16:creationId xmlns:a16="http://schemas.microsoft.com/office/drawing/2014/main" id="{71FE571B-763B-48BA-B94C-EF09CF8C0A5F}"/>
              </a:ext>
            </a:extLst>
          </p:cNvPr>
          <p:cNvSpPr/>
          <p:nvPr/>
        </p:nvSpPr>
        <p:spPr>
          <a:xfrm>
            <a:off x="636270" y="7391400"/>
            <a:ext cx="6629400" cy="1600200"/>
          </a:xfrm>
          <a:prstGeom prst="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1590545D-2957-450D-B1C8-302F85B30A27}"/>
                  </a:ext>
                </a:extLst>
              </p:cNvPr>
              <p:cNvSpPr txBox="1"/>
              <p:nvPr/>
            </p:nvSpPr>
            <p:spPr>
              <a:xfrm>
                <a:off x="931171" y="7779103"/>
                <a:ext cx="5886772" cy="679097"/>
              </a:xfrm>
              <a:prstGeom prst="rect">
                <a:avLst/>
              </a:prstGeom>
              <a:noFill/>
            </p:spPr>
            <p:txBody>
              <a:bodyPr wrap="square" rtlCol="0">
                <a:spAutoFit/>
              </a:bodyPr>
              <a:lstStyle/>
              <a:p>
                <a:r>
                  <a:rPr lang="en-US" sz="2400" b="1" dirty="0"/>
                  <a:t>SE</a:t>
                </a:r>
                <a:r>
                  <a:rPr lang="en-US" sz="2400" b="1" baseline="-25000" dirty="0"/>
                  <a:t>b1</a:t>
                </a:r>
                <a:r>
                  <a:rPr lang="en-US" b="1" dirty="0">
                    <a:solidFill>
                      <a:schemeClr val="accent6">
                        <a:lumMod val="75000"/>
                      </a:schemeClr>
                    </a:solidFill>
                  </a:rPr>
                  <a:t>    </a:t>
                </a:r>
                <a14:m>
                  <m:oMath xmlns:m="http://schemas.openxmlformats.org/officeDocument/2006/math">
                    <m:r>
                      <a:rPr lang="en-US" sz="2400" i="1" smtClean="0">
                        <a:latin typeface="Cambria Math"/>
                        <a:ea typeface="Cambria Math"/>
                      </a:rPr>
                      <m:t>≈</m:t>
                    </m:r>
                    <m:f>
                      <m:fPr>
                        <m:ctrlPr>
                          <a:rPr lang="en-US" sz="2400" i="1" smtClean="0">
                            <a:solidFill>
                              <a:schemeClr val="tx1">
                                <a:lumMod val="50000"/>
                                <a:lumOff val="50000"/>
                              </a:schemeClr>
                            </a:solidFill>
                            <a:latin typeface="Cambria Math" panose="02040503050406030204" pitchFamily="18" charset="0"/>
                          </a:rPr>
                        </m:ctrlPr>
                      </m:fPr>
                      <m:num>
                        <m:r>
                          <m:rPr>
                            <m:sty m:val="p"/>
                          </m:rPr>
                          <a:rPr lang="en-US" sz="2400" b="0" i="0" smtClean="0">
                            <a:solidFill>
                              <a:schemeClr val="tx1">
                                <a:lumMod val="50000"/>
                                <a:lumOff val="50000"/>
                              </a:schemeClr>
                            </a:solidFill>
                            <a:latin typeface="Cambria Math"/>
                          </a:rPr>
                          <m:t>residual</m:t>
                        </m:r>
                      </m:num>
                      <m:den>
                        <m:r>
                          <m:rPr>
                            <m:sty m:val="p"/>
                          </m:rPr>
                          <a:rPr lang="en-US" sz="2400" b="0" i="0" smtClean="0">
                            <a:solidFill>
                              <a:schemeClr val="tx1">
                                <a:lumMod val="50000"/>
                                <a:lumOff val="50000"/>
                              </a:schemeClr>
                            </a:solidFill>
                            <a:latin typeface="Cambria Math"/>
                          </a:rPr>
                          <m:t>sample</m:t>
                        </m:r>
                        <m:r>
                          <a:rPr lang="en-US" sz="2400" b="0" i="0" smtClean="0">
                            <a:solidFill>
                              <a:schemeClr val="tx1">
                                <a:lumMod val="50000"/>
                                <a:lumOff val="50000"/>
                              </a:schemeClr>
                            </a:solidFill>
                            <a:latin typeface="Cambria Math"/>
                          </a:rPr>
                          <m:t> </m:t>
                        </m:r>
                        <m:r>
                          <m:rPr>
                            <m:sty m:val="p"/>
                          </m:rPr>
                          <a:rPr lang="en-US" sz="2400" b="0" i="0" smtClean="0">
                            <a:solidFill>
                              <a:schemeClr val="tx1">
                                <a:lumMod val="50000"/>
                                <a:lumOff val="50000"/>
                              </a:schemeClr>
                            </a:solidFill>
                            <a:latin typeface="Cambria Math"/>
                          </a:rPr>
                          <m:t>size</m:t>
                        </m:r>
                        <m:r>
                          <a:rPr lang="en-US" sz="2400" b="0" i="0" smtClean="0">
                            <a:solidFill>
                              <a:schemeClr val="tx1">
                                <a:lumMod val="50000"/>
                                <a:lumOff val="50000"/>
                              </a:schemeClr>
                            </a:solidFill>
                            <a:latin typeface="Cambria Math"/>
                          </a:rPr>
                          <m:t> ∙ </m:t>
                        </m:r>
                        <m:r>
                          <m:rPr>
                            <m:sty m:val="p"/>
                          </m:rPr>
                          <a:rPr lang="en-US" sz="2400" b="0" i="0" smtClean="0">
                            <a:solidFill>
                              <a:schemeClr val="tx1">
                                <a:lumMod val="50000"/>
                                <a:lumOff val="50000"/>
                              </a:schemeClr>
                            </a:solidFill>
                            <a:latin typeface="Cambria Math"/>
                            <a:ea typeface="Cambria Math"/>
                          </a:rPr>
                          <m:t>variance</m:t>
                        </m:r>
                        <m:r>
                          <a:rPr lang="en-US" sz="2400" b="0" i="0" smtClean="0">
                            <a:solidFill>
                              <a:schemeClr val="tx1">
                                <a:lumMod val="50000"/>
                                <a:lumOff val="50000"/>
                              </a:schemeClr>
                            </a:solidFill>
                            <a:latin typeface="Cambria Math"/>
                            <a:ea typeface="Cambria Math"/>
                          </a:rPr>
                          <m:t> </m:t>
                        </m:r>
                        <m:r>
                          <m:rPr>
                            <m:sty m:val="p"/>
                          </m:rPr>
                          <a:rPr lang="en-US" sz="2400" b="0" i="0" smtClean="0">
                            <a:solidFill>
                              <a:schemeClr val="tx1">
                                <a:lumMod val="50000"/>
                                <a:lumOff val="50000"/>
                              </a:schemeClr>
                            </a:solidFill>
                            <a:latin typeface="Cambria Math"/>
                            <a:ea typeface="Cambria Math"/>
                          </a:rPr>
                          <m:t>X</m:t>
                        </m:r>
                        <m:r>
                          <a:rPr lang="en-US" sz="2400" b="0" i="0" smtClean="0">
                            <a:solidFill>
                              <a:schemeClr val="tx1">
                                <a:lumMod val="50000"/>
                                <a:lumOff val="50000"/>
                              </a:schemeClr>
                            </a:solidFill>
                            <a:latin typeface="Cambria Math" panose="02040503050406030204" pitchFamily="18" charset="0"/>
                            <a:ea typeface="Cambria Math"/>
                          </a:rPr>
                          <m:t>1</m:t>
                        </m:r>
                      </m:den>
                    </m:f>
                  </m:oMath>
                </a14:m>
                <a:r>
                  <a:rPr lang="en-US" dirty="0">
                    <a:ea typeface="Cambria Math"/>
                  </a:rPr>
                  <a:t> </a:t>
                </a:r>
                <a14:m>
                  <m:oMath xmlns:m="http://schemas.openxmlformats.org/officeDocument/2006/math">
                    <m:r>
                      <a:rPr lang="en-US" sz="2400" b="0" i="0" smtClean="0">
                        <a:latin typeface="Cambria Math" panose="02040503050406030204" pitchFamily="18" charset="0"/>
                        <a:ea typeface="Cambria Math"/>
                      </a:rPr>
                      <m:t>    </m:t>
                    </m:r>
                    <m:r>
                      <a:rPr lang="en-US" sz="2400" i="1">
                        <a:latin typeface="Cambria Math"/>
                        <a:ea typeface="Cambria Math"/>
                      </a:rPr>
                      <m:t>≈</m:t>
                    </m:r>
                    <m:f>
                      <m:fPr>
                        <m:ctrlPr>
                          <a:rPr lang="en-US" sz="2400" i="1">
                            <a:solidFill>
                              <a:schemeClr val="tx1">
                                <a:lumMod val="50000"/>
                                <a:lumOff val="50000"/>
                              </a:schemeClr>
                            </a:solidFill>
                            <a:latin typeface="Cambria Math" panose="02040503050406030204" pitchFamily="18" charset="0"/>
                          </a:rPr>
                        </m:ctrlPr>
                      </m:fPr>
                      <m:num>
                        <m:r>
                          <m:rPr>
                            <m:sty m:val="p"/>
                          </m:rPr>
                          <a:rPr lang="en-US" sz="2400" b="0" i="0" smtClean="0">
                            <a:solidFill>
                              <a:schemeClr val="tx1">
                                <a:lumMod val="50000"/>
                                <a:lumOff val="50000"/>
                              </a:schemeClr>
                            </a:solidFill>
                            <a:latin typeface="Cambria Math" panose="02040503050406030204" pitchFamily="18" charset="0"/>
                          </a:rPr>
                          <m:t>B</m:t>
                        </m:r>
                      </m:num>
                      <m:den>
                        <m:r>
                          <m:rPr>
                            <m:sty m:val="p"/>
                          </m:rPr>
                          <a:rPr lang="en-US" sz="2400" b="0" i="0" smtClean="0">
                            <a:solidFill>
                              <a:schemeClr val="tx1">
                                <a:lumMod val="50000"/>
                                <a:lumOff val="50000"/>
                              </a:schemeClr>
                            </a:solidFill>
                            <a:latin typeface="Cambria Math" panose="02040503050406030204" pitchFamily="18" charset="0"/>
                          </a:rPr>
                          <m:t>n</m:t>
                        </m:r>
                        <m:r>
                          <a:rPr lang="en-US" sz="2400" b="0" i="0" smtClean="0">
                            <a:solidFill>
                              <a:schemeClr val="tx1">
                                <a:lumMod val="50000"/>
                                <a:lumOff val="50000"/>
                              </a:schemeClr>
                            </a:solidFill>
                            <a:latin typeface="Cambria Math" panose="02040503050406030204" pitchFamily="18" charset="0"/>
                          </a:rPr>
                          <m:t> ∙ </m:t>
                        </m:r>
                        <m:r>
                          <a:rPr lang="en-US" sz="2400" b="0" i="0" smtClean="0">
                            <a:solidFill>
                              <a:schemeClr val="tx1">
                                <a:lumMod val="50000"/>
                                <a:lumOff val="50000"/>
                              </a:schemeClr>
                            </a:solidFill>
                            <a:latin typeface="Cambria Math" panose="02040503050406030204" pitchFamily="18" charset="0"/>
                            <a:ea typeface="Cambria Math"/>
                          </a:rPr>
                          <m:t>(</m:t>
                        </m:r>
                        <m:r>
                          <m:rPr>
                            <m:sty m:val="p"/>
                          </m:rPr>
                          <a:rPr lang="en-US" sz="2400" b="0" i="0" smtClean="0">
                            <a:solidFill>
                              <a:schemeClr val="tx1">
                                <a:lumMod val="50000"/>
                                <a:lumOff val="50000"/>
                              </a:schemeClr>
                            </a:solidFill>
                            <a:latin typeface="Cambria Math" panose="02040503050406030204" pitchFamily="18" charset="0"/>
                            <a:ea typeface="Cambria Math"/>
                          </a:rPr>
                          <m:t>A</m:t>
                        </m:r>
                        <m:r>
                          <a:rPr lang="en-US" sz="2400" b="0" i="0" smtClean="0">
                            <a:solidFill>
                              <a:schemeClr val="tx1">
                                <a:lumMod val="50000"/>
                                <a:lumOff val="50000"/>
                              </a:schemeClr>
                            </a:solidFill>
                            <a:latin typeface="Cambria Math" panose="02040503050406030204" pitchFamily="18" charset="0"/>
                            <a:ea typeface="Cambria Math"/>
                          </a:rPr>
                          <m:t>+</m:t>
                        </m:r>
                        <m:r>
                          <m:rPr>
                            <m:sty m:val="p"/>
                          </m:rPr>
                          <a:rPr lang="en-US" sz="2400" b="0" i="0" smtClean="0">
                            <a:solidFill>
                              <a:schemeClr val="tx1">
                                <a:lumMod val="50000"/>
                                <a:lumOff val="50000"/>
                              </a:schemeClr>
                            </a:solidFill>
                            <a:latin typeface="Cambria Math" panose="02040503050406030204" pitchFamily="18" charset="0"/>
                            <a:ea typeface="Cambria Math"/>
                          </a:rPr>
                          <m:t>C</m:t>
                        </m:r>
                        <m:r>
                          <a:rPr lang="en-US" sz="2400" b="0" i="0" smtClean="0">
                            <a:solidFill>
                              <a:schemeClr val="tx1">
                                <a:lumMod val="50000"/>
                                <a:lumOff val="50000"/>
                              </a:schemeClr>
                            </a:solidFill>
                            <a:latin typeface="Cambria Math" panose="02040503050406030204" pitchFamily="18" charset="0"/>
                            <a:ea typeface="Cambria Math"/>
                          </a:rPr>
                          <m:t>) </m:t>
                        </m:r>
                      </m:den>
                    </m:f>
                  </m:oMath>
                </a14:m>
                <a:r>
                  <a:rPr lang="en-US" dirty="0"/>
                  <a:t> </a:t>
                </a:r>
              </a:p>
            </p:txBody>
          </p:sp>
        </mc:Choice>
        <mc:Fallback>
          <p:sp>
            <p:nvSpPr>
              <p:cNvPr id="15" name="TextBox 14">
                <a:extLst>
                  <a:ext uri="{FF2B5EF4-FFF2-40B4-BE49-F238E27FC236}">
                    <a16:creationId xmlns:a16="http://schemas.microsoft.com/office/drawing/2014/main" id="{1590545D-2957-450D-B1C8-302F85B30A27}"/>
                  </a:ext>
                </a:extLst>
              </p:cNvPr>
              <p:cNvSpPr txBox="1">
                <a:spLocks noRot="1" noChangeAspect="1" noMove="1" noResize="1" noEditPoints="1" noAdjustHandles="1" noChangeArrowheads="1" noChangeShapeType="1" noTextEdit="1"/>
              </p:cNvSpPr>
              <p:nvPr/>
            </p:nvSpPr>
            <p:spPr>
              <a:xfrm>
                <a:off x="931171" y="7779103"/>
                <a:ext cx="5886772" cy="679097"/>
              </a:xfrm>
              <a:prstGeom prst="rect">
                <a:avLst/>
              </a:prstGeom>
              <a:blipFill>
                <a:blip r:embed="rId2"/>
                <a:stretch>
                  <a:fillRect l="-1658" b="-893"/>
                </a:stretch>
              </a:blipFill>
            </p:spPr>
            <p:txBody>
              <a:bodyPr/>
              <a:lstStyle/>
              <a:p>
                <a:r>
                  <a:rPr lang="en-US">
                    <a:noFill/>
                  </a:rPr>
                  <a:t> </a:t>
                </a:r>
              </a:p>
            </p:txBody>
          </p:sp>
        </mc:Fallback>
      </mc:AlternateContent>
    </p:spTree>
    <p:extLst>
      <p:ext uri="{BB962C8B-B14F-4D97-AF65-F5344CB8AC3E}">
        <p14:creationId xmlns:p14="http://schemas.microsoft.com/office/powerpoint/2010/main" val="291250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 more y</a:t>
            </a:r>
          </a:p>
        </p:txBody>
      </p:sp>
      <p:sp>
        <p:nvSpPr>
          <p:cNvPr id="4" name="Oval 3"/>
          <p:cNvSpPr/>
          <p:nvPr/>
        </p:nvSpPr>
        <p:spPr>
          <a:xfrm>
            <a:off x="4059961" y="6913245"/>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3703726" y="571500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3133067" y="5434246"/>
            <a:ext cx="1055738" cy="327782"/>
          </a:xfrm>
          <a:prstGeom prst="rect">
            <a:avLst/>
          </a:prstGeom>
          <a:noFill/>
        </p:spPr>
        <p:txBody>
          <a:bodyPr wrap="none" rtlCol="0">
            <a:spAutoFit/>
          </a:bodyPr>
          <a:lstStyle/>
          <a:p>
            <a:r>
              <a:rPr lang="en-US" sz="1530" b="1" dirty="0"/>
              <a:t>Heart Rate</a:t>
            </a:r>
          </a:p>
        </p:txBody>
      </p:sp>
      <p:sp>
        <p:nvSpPr>
          <p:cNvPr id="8" name="TextBox 7"/>
          <p:cNvSpPr txBox="1"/>
          <p:nvPr/>
        </p:nvSpPr>
        <p:spPr>
          <a:xfrm>
            <a:off x="4526036" y="7063022"/>
            <a:ext cx="298480" cy="327782"/>
          </a:xfrm>
          <a:prstGeom prst="rect">
            <a:avLst/>
          </a:prstGeom>
          <a:noFill/>
        </p:spPr>
        <p:txBody>
          <a:bodyPr wrap="none" rtlCol="0">
            <a:spAutoFit/>
          </a:bodyPr>
          <a:lstStyle/>
          <a:p>
            <a:r>
              <a:rPr lang="en-US" sz="1530" dirty="0">
                <a:solidFill>
                  <a:schemeClr val="bg1">
                    <a:lumMod val="50000"/>
                  </a:schemeClr>
                </a:solidFill>
              </a:rPr>
              <a:t>A</a:t>
            </a:r>
          </a:p>
        </p:txBody>
      </p:sp>
      <p:sp>
        <p:nvSpPr>
          <p:cNvPr id="9" name="TextBox 8"/>
          <p:cNvSpPr txBox="1"/>
          <p:nvPr/>
        </p:nvSpPr>
        <p:spPr>
          <a:xfrm>
            <a:off x="4092215" y="6208316"/>
            <a:ext cx="292068" cy="327782"/>
          </a:xfrm>
          <a:prstGeom prst="rect">
            <a:avLst/>
          </a:prstGeom>
          <a:noFill/>
        </p:spPr>
        <p:txBody>
          <a:bodyPr wrap="none" rtlCol="0">
            <a:spAutoFit/>
          </a:bodyPr>
          <a:lstStyle/>
          <a:p>
            <a:r>
              <a:rPr lang="en-US" sz="1530" dirty="0">
                <a:solidFill>
                  <a:schemeClr val="bg1">
                    <a:lumMod val="50000"/>
                  </a:schemeClr>
                </a:solidFill>
              </a:rPr>
              <a:t>B</a:t>
            </a:r>
          </a:p>
        </p:txBody>
      </p:sp>
      <p:sp>
        <p:nvSpPr>
          <p:cNvPr id="10" name="TextBox 9"/>
          <p:cNvSpPr txBox="1"/>
          <p:nvPr/>
        </p:nvSpPr>
        <p:spPr>
          <a:xfrm>
            <a:off x="4496857" y="7748769"/>
            <a:ext cx="288862" cy="327782"/>
          </a:xfrm>
          <a:prstGeom prst="rect">
            <a:avLst/>
          </a:prstGeom>
          <a:noFill/>
        </p:spPr>
        <p:txBody>
          <a:bodyPr wrap="none" rtlCol="0">
            <a:spAutoFit/>
          </a:bodyPr>
          <a:lstStyle/>
          <a:p>
            <a:r>
              <a:rPr lang="en-US" sz="1530" dirty="0">
                <a:solidFill>
                  <a:schemeClr val="bg1">
                    <a:lumMod val="50000"/>
                  </a:schemeClr>
                </a:solidFill>
              </a:rPr>
              <a:t>C</a:t>
            </a:r>
          </a:p>
        </p:txBody>
      </p:sp>
      <p:sp>
        <p:nvSpPr>
          <p:cNvPr id="13" name="TextBox 12"/>
          <p:cNvSpPr txBox="1"/>
          <p:nvPr/>
        </p:nvSpPr>
        <p:spPr>
          <a:xfrm>
            <a:off x="579213" y="3009735"/>
            <a:ext cx="3044190" cy="1975926"/>
          </a:xfrm>
          <a:prstGeom prst="rect">
            <a:avLst/>
          </a:prstGeom>
          <a:noFill/>
        </p:spPr>
        <p:txBody>
          <a:bodyPr wrap="square" rtlCol="0">
            <a:spAutoFit/>
          </a:bodyPr>
          <a:lstStyle/>
          <a:p>
            <a:r>
              <a:rPr lang="en-US" sz="1530" dirty="0"/>
              <a:t>There are three ways to make the standard error smaller, and thus improve the confidence intervals around </a:t>
            </a:r>
            <a:r>
              <a:rPr lang="en-US" sz="1530" i="1" dirty="0"/>
              <a:t>b</a:t>
            </a:r>
            <a:r>
              <a:rPr lang="en-US" sz="1530" i="1" baseline="-25000" dirty="0"/>
              <a:t>1</a:t>
            </a:r>
            <a:r>
              <a:rPr lang="en-US" sz="1530" dirty="0"/>
              <a:t> :</a:t>
            </a:r>
            <a:br>
              <a:rPr lang="en-US" sz="1530" dirty="0"/>
            </a:br>
            <a:endParaRPr lang="en-US" sz="1530" dirty="0"/>
          </a:p>
          <a:p>
            <a:pPr marL="291465" indent="-291465">
              <a:buAutoNum type="arabicParenBoth"/>
            </a:pPr>
            <a:r>
              <a:rPr lang="en-US" sz="1530" dirty="0"/>
              <a:t>Increase sample size</a:t>
            </a:r>
          </a:p>
          <a:p>
            <a:pPr marL="291465" indent="-291465">
              <a:buAutoNum type="arabicParenBoth"/>
            </a:pPr>
            <a:r>
              <a:rPr lang="en-US" sz="1600" b="1" dirty="0"/>
              <a:t>Explain more variance of Y</a:t>
            </a:r>
          </a:p>
          <a:p>
            <a:pPr marL="291465" indent="-291465">
              <a:buAutoNum type="arabicParenBoth"/>
            </a:pPr>
            <a:r>
              <a:rPr lang="en-US" sz="1530" dirty="0"/>
              <a:t>Increase variance of X</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858BCF1E-F9E6-4D8E-8304-70CEBD20360F}"/>
                  </a:ext>
                </a:extLst>
              </p:cNvPr>
              <p:cNvSpPr txBox="1"/>
              <p:nvPr/>
            </p:nvSpPr>
            <p:spPr>
              <a:xfrm>
                <a:off x="4642891" y="3341612"/>
                <a:ext cx="2139789" cy="679097"/>
              </a:xfrm>
              <a:prstGeom prst="rect">
                <a:avLst/>
              </a:prstGeom>
              <a:noFill/>
            </p:spPr>
            <p:txBody>
              <a:bodyPr wrap="square" rtlCol="0">
                <a:spAutoFit/>
              </a:bodyPr>
              <a:lstStyle/>
              <a:p>
                <a:r>
                  <a:rPr lang="en-US" sz="2400" b="1" dirty="0"/>
                  <a:t>SE</a:t>
                </a:r>
                <a:r>
                  <a:rPr lang="en-US" b="1" dirty="0">
                    <a:solidFill>
                      <a:schemeClr val="accent6">
                        <a:lumMod val="75000"/>
                      </a:schemeClr>
                    </a:solidFill>
                  </a:rPr>
                  <a:t> </a:t>
                </a:r>
                <a14:m>
                  <m:oMath xmlns:m="http://schemas.openxmlformats.org/officeDocument/2006/math">
                    <m:r>
                      <a:rPr lang="en-US" sz="2400" i="1">
                        <a:latin typeface="Cambria Math"/>
                        <a:ea typeface="Cambria Math"/>
                      </a:rPr>
                      <m:t>≈</m:t>
                    </m:r>
                    <m:f>
                      <m:fPr>
                        <m:ctrlPr>
                          <a:rPr lang="en-US" sz="2400" i="1">
                            <a:solidFill>
                              <a:schemeClr val="tx1">
                                <a:lumMod val="50000"/>
                                <a:lumOff val="50000"/>
                              </a:schemeClr>
                            </a:solidFill>
                            <a:latin typeface="Cambria Math" panose="02040503050406030204" pitchFamily="18" charset="0"/>
                          </a:rPr>
                        </m:ctrlPr>
                      </m:fPr>
                      <m:num>
                        <m:r>
                          <m:rPr>
                            <m:sty m:val="p"/>
                          </m:rPr>
                          <a:rPr lang="en-US" sz="2400" b="0" i="0" smtClean="0">
                            <a:solidFill>
                              <a:schemeClr val="tx1">
                                <a:lumMod val="50000"/>
                                <a:lumOff val="50000"/>
                              </a:schemeClr>
                            </a:solidFill>
                            <a:latin typeface="Cambria Math" panose="02040503050406030204" pitchFamily="18" charset="0"/>
                          </a:rPr>
                          <m:t>B</m:t>
                        </m:r>
                      </m:num>
                      <m:den>
                        <m:r>
                          <m:rPr>
                            <m:sty m:val="p"/>
                          </m:rPr>
                          <a:rPr lang="en-US" sz="2400" b="0" i="0" smtClean="0">
                            <a:solidFill>
                              <a:schemeClr val="tx1">
                                <a:lumMod val="50000"/>
                                <a:lumOff val="50000"/>
                              </a:schemeClr>
                            </a:solidFill>
                            <a:latin typeface="Cambria Math" panose="02040503050406030204" pitchFamily="18" charset="0"/>
                          </a:rPr>
                          <m:t>n</m:t>
                        </m:r>
                        <m:r>
                          <a:rPr lang="en-US" sz="2400">
                            <a:solidFill>
                              <a:schemeClr val="tx1">
                                <a:lumMod val="50000"/>
                                <a:lumOff val="50000"/>
                              </a:schemeClr>
                            </a:solidFill>
                            <a:latin typeface="Cambria Math"/>
                          </a:rPr>
                          <m:t>∙</m:t>
                        </m:r>
                        <m:r>
                          <a:rPr lang="en-US" sz="2400" b="0" i="0" smtClean="0">
                            <a:solidFill>
                              <a:schemeClr val="tx1">
                                <a:lumMod val="50000"/>
                                <a:lumOff val="50000"/>
                              </a:schemeClr>
                            </a:solidFill>
                            <a:latin typeface="Cambria Math" panose="02040503050406030204" pitchFamily="18" charset="0"/>
                            <a:ea typeface="Cambria Math"/>
                          </a:rPr>
                          <m:t>(</m:t>
                        </m:r>
                        <m:r>
                          <m:rPr>
                            <m:sty m:val="p"/>
                          </m:rPr>
                          <a:rPr lang="en-US" sz="2400" b="0" i="0" smtClean="0">
                            <a:solidFill>
                              <a:schemeClr val="tx1">
                                <a:lumMod val="50000"/>
                                <a:lumOff val="50000"/>
                              </a:schemeClr>
                            </a:solidFill>
                            <a:latin typeface="Cambria Math" panose="02040503050406030204" pitchFamily="18" charset="0"/>
                            <a:ea typeface="Cambria Math"/>
                          </a:rPr>
                          <m:t>A</m:t>
                        </m:r>
                        <m:r>
                          <a:rPr lang="en-US" sz="2400" b="0" i="0" smtClean="0">
                            <a:solidFill>
                              <a:schemeClr val="tx1">
                                <a:lumMod val="50000"/>
                                <a:lumOff val="50000"/>
                              </a:schemeClr>
                            </a:solidFill>
                            <a:latin typeface="Cambria Math" panose="02040503050406030204" pitchFamily="18" charset="0"/>
                            <a:ea typeface="Cambria Math"/>
                          </a:rPr>
                          <m:t>+</m:t>
                        </m:r>
                        <m:r>
                          <m:rPr>
                            <m:sty m:val="p"/>
                          </m:rPr>
                          <a:rPr lang="en-US" sz="2400" b="0" i="0" smtClean="0">
                            <a:solidFill>
                              <a:schemeClr val="tx1">
                                <a:lumMod val="50000"/>
                                <a:lumOff val="50000"/>
                              </a:schemeClr>
                            </a:solidFill>
                            <a:latin typeface="Cambria Math" panose="02040503050406030204" pitchFamily="18" charset="0"/>
                            <a:ea typeface="Cambria Math"/>
                          </a:rPr>
                          <m:t>C</m:t>
                        </m:r>
                        <m:r>
                          <a:rPr lang="en-US" sz="2400" b="0" i="0" smtClean="0">
                            <a:solidFill>
                              <a:schemeClr val="tx1">
                                <a:lumMod val="50000"/>
                                <a:lumOff val="50000"/>
                              </a:schemeClr>
                            </a:solidFill>
                            <a:latin typeface="Cambria Math" panose="02040503050406030204" pitchFamily="18" charset="0"/>
                            <a:ea typeface="Cambria Math"/>
                          </a:rPr>
                          <m:t>) </m:t>
                        </m:r>
                      </m:den>
                    </m:f>
                  </m:oMath>
                </a14:m>
                <a:r>
                  <a:rPr lang="en-US" dirty="0"/>
                  <a:t> </a:t>
                </a:r>
              </a:p>
            </p:txBody>
          </p:sp>
        </mc:Choice>
        <mc:Fallback>
          <p:sp>
            <p:nvSpPr>
              <p:cNvPr id="20" name="TextBox 19">
                <a:extLst>
                  <a:ext uri="{FF2B5EF4-FFF2-40B4-BE49-F238E27FC236}">
                    <a16:creationId xmlns:a16="http://schemas.microsoft.com/office/drawing/2014/main" id="{858BCF1E-F9E6-4D8E-8304-70CEBD20360F}"/>
                  </a:ext>
                </a:extLst>
              </p:cNvPr>
              <p:cNvSpPr txBox="1">
                <a:spLocks noRot="1" noChangeAspect="1" noMove="1" noResize="1" noEditPoints="1" noAdjustHandles="1" noChangeArrowheads="1" noChangeShapeType="1" noTextEdit="1"/>
              </p:cNvSpPr>
              <p:nvPr/>
            </p:nvSpPr>
            <p:spPr>
              <a:xfrm>
                <a:off x="4642891" y="3341612"/>
                <a:ext cx="2139789" cy="679097"/>
              </a:xfrm>
              <a:prstGeom prst="rect">
                <a:avLst/>
              </a:prstGeom>
              <a:blipFill>
                <a:blip r:embed="rId2"/>
                <a:stretch>
                  <a:fillRect l="-455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AECD974D-8DAF-4B14-9003-6FFD77D6AFBD}"/>
              </a:ext>
            </a:extLst>
          </p:cNvPr>
          <p:cNvSpPr txBox="1"/>
          <p:nvPr/>
        </p:nvSpPr>
        <p:spPr>
          <a:xfrm>
            <a:off x="1049854" y="8867759"/>
            <a:ext cx="5843707" cy="707886"/>
          </a:xfrm>
          <a:prstGeom prst="rect">
            <a:avLst/>
          </a:prstGeom>
          <a:noFill/>
        </p:spPr>
        <p:txBody>
          <a:bodyPr wrap="square" rtlCol="0">
            <a:spAutoFit/>
          </a:bodyPr>
          <a:lstStyle/>
          <a:p>
            <a:pPr algn="ctr"/>
            <a:r>
              <a:rPr lang="en-US" sz="2000" dirty="0">
                <a:solidFill>
                  <a:schemeClr val="tx1">
                    <a:lumMod val="50000"/>
                    <a:lumOff val="50000"/>
                  </a:schemeClr>
                </a:solidFill>
              </a:rPr>
              <a:t>Adding  a control variable can explain some of Y, </a:t>
            </a:r>
            <a:br>
              <a:rPr lang="en-US" sz="2000" dirty="0">
                <a:solidFill>
                  <a:schemeClr val="tx1">
                    <a:lumMod val="50000"/>
                    <a:lumOff val="50000"/>
                  </a:schemeClr>
                </a:solidFill>
              </a:rPr>
            </a:br>
            <a:r>
              <a:rPr lang="en-US" sz="2000" dirty="0">
                <a:solidFill>
                  <a:schemeClr val="tx1">
                    <a:lumMod val="50000"/>
                    <a:lumOff val="50000"/>
                  </a:schemeClr>
                </a:solidFill>
              </a:rPr>
              <a:t>thus leading to smaller residuals. </a:t>
            </a:r>
          </a:p>
        </p:txBody>
      </p:sp>
      <p:sp>
        <p:nvSpPr>
          <p:cNvPr id="22" name="TextBox 21">
            <a:extLst>
              <a:ext uri="{FF2B5EF4-FFF2-40B4-BE49-F238E27FC236}">
                <a16:creationId xmlns:a16="http://schemas.microsoft.com/office/drawing/2014/main" id="{08F5BE7E-B356-4FA7-8F31-4E5F3A4C60BA}"/>
              </a:ext>
            </a:extLst>
          </p:cNvPr>
          <p:cNvSpPr txBox="1"/>
          <p:nvPr/>
        </p:nvSpPr>
        <p:spPr>
          <a:xfrm>
            <a:off x="2835578" y="7637950"/>
            <a:ext cx="858248" cy="327782"/>
          </a:xfrm>
          <a:prstGeom prst="rect">
            <a:avLst/>
          </a:prstGeom>
          <a:noFill/>
        </p:spPr>
        <p:txBody>
          <a:bodyPr wrap="none" rtlCol="0">
            <a:spAutoFit/>
          </a:bodyPr>
          <a:lstStyle/>
          <a:p>
            <a:r>
              <a:rPr lang="en-US" sz="1530" b="1" dirty="0"/>
              <a:t>Caffeine</a:t>
            </a:r>
          </a:p>
        </p:txBody>
      </p:sp>
      <p:sp>
        <p:nvSpPr>
          <p:cNvPr id="23" name="Oval 22">
            <a:extLst>
              <a:ext uri="{FF2B5EF4-FFF2-40B4-BE49-F238E27FC236}">
                <a16:creationId xmlns:a16="http://schemas.microsoft.com/office/drawing/2014/main" id="{9C582373-3464-465D-9BD1-4C5ED652DA91}"/>
              </a:ext>
            </a:extLst>
          </p:cNvPr>
          <p:cNvSpPr/>
          <p:nvPr/>
        </p:nvSpPr>
        <p:spPr>
          <a:xfrm>
            <a:off x="4613867" y="5612183"/>
            <a:ext cx="1230630" cy="123063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TextBox 23">
            <a:extLst>
              <a:ext uri="{FF2B5EF4-FFF2-40B4-BE49-F238E27FC236}">
                <a16:creationId xmlns:a16="http://schemas.microsoft.com/office/drawing/2014/main" id="{D225F813-1BA8-48B6-AD6F-F1A02C04B0E2}"/>
              </a:ext>
            </a:extLst>
          </p:cNvPr>
          <p:cNvSpPr txBox="1"/>
          <p:nvPr/>
        </p:nvSpPr>
        <p:spPr>
          <a:xfrm>
            <a:off x="5938554" y="6074902"/>
            <a:ext cx="889859" cy="369332"/>
          </a:xfrm>
          <a:prstGeom prst="rect">
            <a:avLst/>
          </a:prstGeom>
          <a:noFill/>
        </p:spPr>
        <p:txBody>
          <a:bodyPr wrap="none" rtlCol="0">
            <a:spAutoFit/>
          </a:bodyPr>
          <a:lstStyle/>
          <a:p>
            <a:r>
              <a:rPr lang="en-US" dirty="0">
                <a:solidFill>
                  <a:schemeClr val="tx1">
                    <a:lumMod val="50000"/>
                    <a:lumOff val="50000"/>
                  </a:schemeClr>
                </a:solidFill>
              </a:rPr>
              <a:t>Control</a:t>
            </a:r>
          </a:p>
        </p:txBody>
      </p:sp>
    </p:spTree>
    <p:extLst>
      <p:ext uri="{BB962C8B-B14F-4D97-AF65-F5344CB8AC3E}">
        <p14:creationId xmlns:p14="http://schemas.microsoft.com/office/powerpoint/2010/main" val="2765332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10675</TotalTime>
  <Words>678</Words>
  <Application>Microsoft Office PowerPoint</Application>
  <PresentationFormat>Custom</PresentationFormat>
  <Paragraphs>211</Paragraphs>
  <Slides>30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Arial</vt:lpstr>
      <vt:lpstr>Arial Black</vt:lpstr>
      <vt:lpstr>Berlin Sans FB</vt:lpstr>
      <vt:lpstr>Calibri</vt:lpstr>
      <vt:lpstr>Cambria Math</vt:lpstr>
      <vt:lpstr>Stencil</vt:lpstr>
      <vt:lpstr>Office Theme</vt:lpstr>
      <vt:lpstr>Equation</vt:lpstr>
      <vt:lpstr>control variables  </vt:lpstr>
      <vt:lpstr>PowerPoint Presentation</vt:lpstr>
      <vt:lpstr>Ballentine  venn diagrams</vt:lpstr>
      <vt:lpstr>Ballentine venn diagram</vt:lpstr>
      <vt:lpstr>Slope</vt:lpstr>
      <vt:lpstr>The Residual and R2</vt:lpstr>
      <vt:lpstr>R-squared and Regression Residual</vt:lpstr>
      <vt:lpstr>Coefficient Standard Error</vt:lpstr>
      <vt:lpstr>Explain more y</vt:lpstr>
      <vt:lpstr>Increase var(x)</vt:lpstr>
      <vt:lpstr>Two types of control variables:</vt:lpstr>
      <vt:lpstr>PowerPoint Presentation</vt:lpstr>
      <vt:lpstr>First type: Uncorrelated with the policy variable</vt:lpstr>
      <vt:lpstr>PowerPoint Presentation</vt:lpstr>
      <vt:lpstr>PowerPoint Presentation</vt:lpstr>
      <vt:lpstr>PowerPoint Presentation</vt:lpstr>
      <vt:lpstr>coffee study example</vt:lpstr>
      <vt:lpstr>PowerPoint Presentation</vt:lpstr>
      <vt:lpstr>PowerPoint Presentation</vt:lpstr>
      <vt:lpstr>PowerPoint Presentation</vt:lpstr>
      <vt:lpstr>PowerPoint Presentation</vt:lpstr>
      <vt:lpstr>PowerPoint Presentation</vt:lpstr>
      <vt:lpstr>Class size example</vt:lpstr>
      <vt:lpstr>Partitioning the Variance of Y</vt:lpstr>
      <vt:lpstr>Effects of the Control Variable</vt:lpstr>
      <vt:lpstr>Effects of the Control Variable</vt:lpstr>
      <vt:lpstr>PowerPoint Presentation</vt:lpstr>
      <vt:lpstr>The Residual and R2</vt:lpstr>
      <vt:lpstr>The other type of control targets the explained SS</vt:lpstr>
      <vt:lpstr>What happens when we remove the explained SS from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95</cp:revision>
  <cp:lastPrinted>2014-01-22T23:35:30Z</cp:lastPrinted>
  <dcterms:created xsi:type="dcterms:W3CDTF">2013-12-05T22:08:08Z</dcterms:created>
  <dcterms:modified xsi:type="dcterms:W3CDTF">2019-09-03T10:12:44Z</dcterms:modified>
</cp:coreProperties>
</file>