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80" r:id="rId4"/>
    <p:sldId id="281" r:id="rId5"/>
    <p:sldId id="278" r:id="rId6"/>
    <p:sldId id="283" r:id="rId7"/>
    <p:sldId id="268" r:id="rId8"/>
    <p:sldId id="261" r:id="rId9"/>
    <p:sldId id="259" r:id="rId10"/>
    <p:sldId id="260" r:id="rId11"/>
    <p:sldId id="262" r:id="rId12"/>
    <p:sldId id="263" r:id="rId13"/>
    <p:sldId id="265" r:id="rId14"/>
    <p:sldId id="266" r:id="rId15"/>
    <p:sldId id="269" r:id="rId16"/>
    <p:sldId id="26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9"/>
  </p:normalViewPr>
  <p:slideViewPr>
    <p:cSldViewPr snapToGrid="0" snapToObjects="1">
      <p:cViewPr varScale="1">
        <p:scale>
          <a:sx n="76" d="100"/>
          <a:sy n="76" d="100"/>
        </p:scale>
        <p:origin x="216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CAA1E-2E74-764C-9F01-6A53A0AB68C8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FF50-ADD9-F245-B9AA-D5F0A5ED9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FF50-ADD9-F245-B9AA-D5F0A5ED94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F9F6-9638-FF4F-9825-B0C4B3C85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BAB06-1828-E241-B5EC-6F6B5232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8BF8-FF17-4540-83A3-F7B87D9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61B2-ED07-BF47-B141-BFC131A7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CE0F-28F6-404E-81C7-55373379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F633-B43F-854B-8CFF-F896DD4F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A1E1E-5724-6147-AEDB-C6452AEDF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7AF2-A2AD-3346-8FD0-E9DAAC6A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E61A-CDA0-0C47-8D56-071E4FE6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45CB-3918-ED44-8610-E5BDA842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7299C-2405-9E44-B0A5-8D0136942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5C1F7-6B2B-F643-A1B5-2384D325F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E233-9246-3C4D-B22E-E697BB7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7BE9-7328-1441-A0BC-89DF92A7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2B8D-43FB-FC44-AB2C-8F6F7137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976-530F-1F45-AEC0-93F09D21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BFC4B-E923-C24B-81F3-456EBA8D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D901-9776-8E4E-96B8-EA62911E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0AFF-BF57-4A47-8B37-02D0362A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5998-9532-B54A-B6F0-8ACC11D1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719D-D817-F04C-A4D2-2A2686BD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E906-BE4C-604F-B88F-DBABD2B0B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3CD6-E3A1-624E-B0B3-EF529E3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AB7F-6967-C84D-984E-7DF5AF3F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F41CC-9567-2B46-A3C3-473261D2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EDFB-A87E-9940-B353-77AE023F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B9A3-2531-EF40-929E-04032C619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EC965-8C5D-CD42-826B-3766445A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5C727-70BB-FC45-B34C-B9D94935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4C9C-9774-8C46-AA30-0A74C3B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780E4-96F0-4640-815F-59EB2FA1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C5FB-250F-E04E-B535-C58E1E34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26D96-418B-1C49-A7B0-129BE488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47F4-AC2A-1844-8BCD-7415D1FF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E5907-D748-2F49-B6C8-8E4AB1C32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967B0-07E7-BE4A-812B-0C84E1042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0264D-FC22-C14A-B624-C2C8C235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54E4-3E3C-1B45-8D27-F3EC6962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0C380-AECC-C340-9F2B-85C22B2C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59B3-9910-0045-A025-2AA204A4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EE42F-4C18-1A48-A9A4-FE9D2B2D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67583-2664-7A47-8B13-7EF37AAE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E1403-8AE1-1846-95FC-CC793CAB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275E0-0659-0748-A902-C575A513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E2EE7-6FB3-FC44-8A25-7EA44801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260E0-75B4-CC4E-9381-8D1DA352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8AA3-4BAB-F249-BC1D-A241A8C1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8C02-3162-4945-B51D-059B05C8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FD2BC-A20E-8840-9A83-3B5EFC83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824B-DE79-D643-B3DA-EB765281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3FF8-E905-6442-B5AF-F165D5FF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95F4-A2B3-2F48-8965-B4E61255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7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1A35-931F-994D-92F3-D39B6476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91C4E-1F88-6B49-B018-690588563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495CA-6F3E-4342-8FA2-555EF4A5C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71505-7610-F641-BEBE-166D792D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3381-E052-084B-BA4F-EC2A5E1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F792-D7AE-A047-9AFD-97F0F8FC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20A7C-3E4C-E348-B70B-AEFAA05F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E7857-CDD1-EA40-B53F-BA052EF0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982E-A8B2-FD46-9783-78242AF77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F3480-C985-F344-BA6B-A70F5FBDDDCB}" type="datetimeFigureOut">
              <a:rPr lang="en-US" smtClean="0"/>
              <a:t>4/8/19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137A-0C35-864A-B0DC-0A821648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70AD-D74F-1844-9FAE-C8197F1C5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93EB-8FB5-8A48-AC38-89ABA0D2D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CBCA-EC85-2E40-A903-001635596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PUBPOL 599:</a:t>
            </a:r>
            <a:br>
              <a:rPr lang="en-US" b="1" dirty="0"/>
            </a:br>
            <a:r>
              <a:rPr lang="en-US" b="1" dirty="0"/>
              <a:t>Data-Driven Management and Policy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12716-5BBB-9E46-AFAB-E5C657BB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7685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186076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98A90-0A5D-914B-98FB-D0921238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534671"/>
            <a:ext cx="7552706" cy="59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F5D34-EA94-CC47-B32E-274BAC1F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3" y="1188576"/>
            <a:ext cx="2358491" cy="619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DA40B-ED01-1A48-BCAF-86776DD7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3" y="1943954"/>
            <a:ext cx="9595263" cy="2635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094507-EFFA-1E4E-A4C7-1A5EFB299889}"/>
              </a:ext>
            </a:extLst>
          </p:cNvPr>
          <p:cNvSpPr txBox="1"/>
          <p:nvPr/>
        </p:nvSpPr>
        <p:spPr>
          <a:xfrm>
            <a:off x="1178005" y="4773881"/>
            <a:ext cx="3313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week collection baseline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E4E0D-14F4-7546-A602-6A8410CC3805}"/>
              </a:ext>
            </a:extLst>
          </p:cNvPr>
          <p:cNvSpPr txBox="1"/>
          <p:nvPr/>
        </p:nvSpPr>
        <p:spPr>
          <a:xfrm>
            <a:off x="6778834" y="4801397"/>
            <a:ext cx="3671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week collection to test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F4D4E-EF7E-AA44-9F27-A2AD33426F92}"/>
              </a:ext>
            </a:extLst>
          </p:cNvPr>
          <p:cNvSpPr txBox="1"/>
          <p:nvPr/>
        </p:nvSpPr>
        <p:spPr>
          <a:xfrm>
            <a:off x="5037817" y="5919252"/>
            <a:ext cx="129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3A4D0DC7-6033-BC4D-8165-D13D37C2F4E8}"/>
              </a:ext>
            </a:extLst>
          </p:cNvPr>
          <p:cNvSpPr/>
          <p:nvPr/>
        </p:nvSpPr>
        <p:spPr>
          <a:xfrm>
            <a:off x="5497905" y="4773881"/>
            <a:ext cx="435799" cy="951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F016019-09B9-424E-A376-CC5451CD49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3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Final Project Design</a:t>
            </a:r>
          </a:p>
        </p:txBody>
      </p:sp>
    </p:spTree>
    <p:extLst>
      <p:ext uri="{BB962C8B-B14F-4D97-AF65-F5344CB8AC3E}">
        <p14:creationId xmlns:p14="http://schemas.microsoft.com/office/powerpoint/2010/main" val="15778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63B-D0A5-304E-A0E3-C83015FE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549D-E346-E641-B9D2-089AAF50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8</a:t>
            </a:r>
            <a:r>
              <a:rPr lang="en-US" baseline="30000" dirty="0"/>
              <a:t>th</a:t>
            </a:r>
            <a:r>
              <a:rPr lang="en-US" dirty="0"/>
              <a:t> – you are here (unless you’re watching the tapped version)</a:t>
            </a:r>
          </a:p>
          <a:p>
            <a:r>
              <a:rPr lang="en-US" dirty="0"/>
              <a:t>April 15</a:t>
            </a:r>
            <a:r>
              <a:rPr lang="en-US" baseline="30000" dirty="0"/>
              <a:t>th</a:t>
            </a:r>
            <a:r>
              <a:rPr lang="en-US" dirty="0"/>
              <a:t> – have data streams selected and begin collecting baseline data</a:t>
            </a:r>
          </a:p>
          <a:p>
            <a:r>
              <a:rPr lang="en-US" dirty="0"/>
              <a:t>April 29</a:t>
            </a:r>
            <a:r>
              <a:rPr lang="en-US" baseline="30000" dirty="0"/>
              <a:t>th</a:t>
            </a:r>
            <a:r>
              <a:rPr lang="en-US" dirty="0"/>
              <a:t> – Conduct/begin experiment</a:t>
            </a:r>
          </a:p>
          <a:p>
            <a:r>
              <a:rPr lang="en-US" dirty="0"/>
              <a:t>May 13</a:t>
            </a:r>
            <a:r>
              <a:rPr lang="en-US" baseline="30000" dirty="0"/>
              <a:t>th</a:t>
            </a:r>
            <a:r>
              <a:rPr lang="en-US" dirty="0"/>
              <a:t> – Finish data collection post-treatment</a:t>
            </a:r>
          </a:p>
          <a:p>
            <a:r>
              <a:rPr lang="en-US" dirty="0"/>
              <a:t>Final Project due June 10th</a:t>
            </a:r>
          </a:p>
        </p:txBody>
      </p:sp>
    </p:spTree>
    <p:extLst>
      <p:ext uri="{BB962C8B-B14F-4D97-AF65-F5344CB8AC3E}">
        <p14:creationId xmlns:p14="http://schemas.microsoft.com/office/powerpoint/2010/main" val="282400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094507-EFFA-1E4E-A4C7-1A5EFB299889}"/>
              </a:ext>
            </a:extLst>
          </p:cNvPr>
          <p:cNvSpPr txBox="1"/>
          <p:nvPr/>
        </p:nvSpPr>
        <p:spPr>
          <a:xfrm>
            <a:off x="703872" y="5162029"/>
            <a:ext cx="331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week collection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F4D4E-EF7E-AA44-9F27-A2AD33426F92}"/>
              </a:ext>
            </a:extLst>
          </p:cNvPr>
          <p:cNvSpPr txBox="1"/>
          <p:nvPr/>
        </p:nvSpPr>
        <p:spPr>
          <a:xfrm>
            <a:off x="6994216" y="6071652"/>
            <a:ext cx="181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- Experiment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3A4D0DC7-6033-BC4D-8165-D13D37C2F4E8}"/>
              </a:ext>
            </a:extLst>
          </p:cNvPr>
          <p:cNvSpPr/>
          <p:nvPr/>
        </p:nvSpPr>
        <p:spPr>
          <a:xfrm>
            <a:off x="4602018" y="4774139"/>
            <a:ext cx="435799" cy="951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F016019-09B9-424E-A376-CC5451CD49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3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Slightly More Advanced Final Project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E0FFE-5C0E-CD4D-BA88-6CFB7A4A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188318"/>
            <a:ext cx="9642395" cy="3585821"/>
          </a:xfrm>
          <a:prstGeom prst="rect">
            <a:avLst/>
          </a:prstGeom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BCEB1E0-2B16-FD4C-89B7-5F3507C5ECDE}"/>
              </a:ext>
            </a:extLst>
          </p:cNvPr>
          <p:cNvSpPr/>
          <p:nvPr/>
        </p:nvSpPr>
        <p:spPr>
          <a:xfrm>
            <a:off x="7685959" y="4871083"/>
            <a:ext cx="435799" cy="9512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C253D-4F0B-544E-90E0-4A64D12A608E}"/>
              </a:ext>
            </a:extLst>
          </p:cNvPr>
          <p:cNvSpPr txBox="1"/>
          <p:nvPr/>
        </p:nvSpPr>
        <p:spPr>
          <a:xfrm>
            <a:off x="4173043" y="6071652"/>
            <a:ext cx="129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21684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63B-D0A5-304E-A0E3-C83015FE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549D-E346-E641-B9D2-089AAF50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8</a:t>
            </a:r>
            <a:r>
              <a:rPr lang="en-US" baseline="30000" dirty="0"/>
              <a:t>th</a:t>
            </a:r>
            <a:r>
              <a:rPr lang="en-US" dirty="0"/>
              <a:t> – you are here (unless you’re watching the tapped version)</a:t>
            </a:r>
          </a:p>
          <a:p>
            <a:r>
              <a:rPr lang="en-US" dirty="0"/>
              <a:t>April 15</a:t>
            </a:r>
            <a:r>
              <a:rPr lang="en-US" baseline="30000" dirty="0"/>
              <a:t>th</a:t>
            </a:r>
            <a:r>
              <a:rPr lang="en-US" dirty="0"/>
              <a:t> – have data streams selected and begin collecting baseline data</a:t>
            </a:r>
          </a:p>
          <a:p>
            <a:r>
              <a:rPr lang="en-US" dirty="0"/>
              <a:t>April 29</a:t>
            </a:r>
            <a:r>
              <a:rPr lang="en-US" baseline="30000" dirty="0"/>
              <a:t>th</a:t>
            </a:r>
            <a:r>
              <a:rPr lang="en-US" dirty="0"/>
              <a:t> – Conduct/begin experiment</a:t>
            </a:r>
          </a:p>
          <a:p>
            <a:r>
              <a:rPr lang="en-US" dirty="0"/>
              <a:t>May 13</a:t>
            </a:r>
            <a:r>
              <a:rPr lang="en-US" baseline="30000" dirty="0"/>
              <a:t>th</a:t>
            </a:r>
            <a:r>
              <a:rPr lang="en-US" dirty="0"/>
              <a:t> – Finish data collection first round of experiment</a:t>
            </a:r>
          </a:p>
          <a:p>
            <a:r>
              <a:rPr lang="en-US" dirty="0"/>
              <a:t>May 27</a:t>
            </a:r>
            <a:r>
              <a:rPr lang="en-US" baseline="30000" dirty="0"/>
              <a:t>th</a:t>
            </a:r>
            <a:r>
              <a:rPr lang="en-US" dirty="0"/>
              <a:t> – Finish data collection second round</a:t>
            </a:r>
          </a:p>
          <a:p>
            <a:r>
              <a:rPr lang="en-US" dirty="0"/>
              <a:t>Final Project due June 10th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3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0DD-0CCA-E648-B448-8F74B87ED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Data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B843-18AC-AE4C-8E8E-405A9D1A1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9A53-DAA8-FA43-AC54-2F6B5CD5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37AF-6758-1C44-A99E-347DEEE70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Data Collection: via sensors like </a:t>
            </a:r>
            <a:r>
              <a:rPr lang="en-US" dirty="0" err="1"/>
              <a:t>FitBit</a:t>
            </a:r>
            <a:r>
              <a:rPr lang="en-US" dirty="0"/>
              <a:t>, mobile phones</a:t>
            </a:r>
          </a:p>
          <a:p>
            <a:r>
              <a:rPr lang="en-US" dirty="0"/>
              <a:t>Active Data Collection: Self-recorded measures</a:t>
            </a:r>
          </a:p>
          <a:p>
            <a:r>
              <a:rPr lang="en-US" dirty="0"/>
              <a:t>Administrative Data: Logged via activities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Lots of options - should be collected at least daily</a:t>
            </a:r>
          </a:p>
        </p:txBody>
      </p:sp>
    </p:spTree>
    <p:extLst>
      <p:ext uri="{BB962C8B-B14F-4D97-AF65-F5344CB8AC3E}">
        <p14:creationId xmlns:p14="http://schemas.microsoft.com/office/powerpoint/2010/main" val="289323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327-ACF6-F74E-B30B-610AA497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5328-6409-1142-AEBE-3F7FA6B7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Collects without asking you (but you choose to wear)</a:t>
            </a:r>
          </a:p>
          <a:p>
            <a:endParaRPr lang="en-US" dirty="0"/>
          </a:p>
          <a:p>
            <a:r>
              <a:rPr lang="en-US" dirty="0"/>
              <a:t>Most fitness trackers combine steps, activity, sleep, </a:t>
            </a:r>
            <a:r>
              <a:rPr lang="en-US" dirty="0" err="1"/>
              <a:t>gps</a:t>
            </a:r>
            <a:r>
              <a:rPr lang="en-US" dirty="0"/>
              <a:t>, heartrate…</a:t>
            </a:r>
          </a:p>
          <a:p>
            <a:pPr lvl="1"/>
            <a:r>
              <a:rPr lang="en-US" dirty="0"/>
              <a:t>Fitbit</a:t>
            </a:r>
          </a:p>
          <a:p>
            <a:pPr lvl="1"/>
            <a:r>
              <a:rPr lang="en-US" dirty="0"/>
              <a:t>Nike </a:t>
            </a:r>
            <a:r>
              <a:rPr lang="en-US" dirty="0" err="1"/>
              <a:t>Fuelband</a:t>
            </a:r>
            <a:endParaRPr lang="en-US" dirty="0"/>
          </a:p>
          <a:p>
            <a:pPr lvl="1"/>
            <a:r>
              <a:rPr lang="en-US" dirty="0"/>
              <a:t>Jawbone UP</a:t>
            </a:r>
          </a:p>
          <a:p>
            <a:pPr lvl="1"/>
            <a:r>
              <a:rPr lang="en-US" dirty="0" err="1"/>
              <a:t>Senkefei</a:t>
            </a:r>
            <a:r>
              <a:rPr lang="en-US" dirty="0"/>
              <a:t> ($14)</a:t>
            </a:r>
          </a:p>
          <a:p>
            <a:pPr lvl="1"/>
            <a:r>
              <a:rPr lang="en-US" dirty="0" err="1"/>
              <a:t>Seegar</a:t>
            </a:r>
            <a:r>
              <a:rPr lang="en-US" dirty="0"/>
              <a:t> ($20)</a:t>
            </a:r>
          </a:p>
          <a:p>
            <a:pPr lvl="1"/>
            <a:r>
              <a:rPr lang="en-US" dirty="0" err="1"/>
              <a:t>Arbily</a:t>
            </a:r>
            <a:r>
              <a:rPr lang="en-US" dirty="0"/>
              <a:t> ($25)</a:t>
            </a:r>
          </a:p>
          <a:p>
            <a:pPr lvl="1"/>
            <a:r>
              <a:rPr lang="en-US" dirty="0" err="1"/>
              <a:t>AmazFit</a:t>
            </a:r>
            <a:r>
              <a:rPr lang="en-US" dirty="0"/>
              <a:t> </a:t>
            </a:r>
            <a:r>
              <a:rPr lang="en-US" dirty="0" err="1"/>
              <a:t>Smarwatch</a:t>
            </a:r>
            <a:r>
              <a:rPr lang="en-US" dirty="0"/>
              <a:t> ($80)</a:t>
            </a:r>
          </a:p>
          <a:p>
            <a:pPr lvl="1"/>
            <a:r>
              <a:rPr lang="en-US" dirty="0"/>
              <a:t>Phones can track steps too, apps can track sleep</a:t>
            </a:r>
          </a:p>
        </p:txBody>
      </p:sp>
    </p:spTree>
    <p:extLst>
      <p:ext uri="{BB962C8B-B14F-4D97-AF65-F5344CB8AC3E}">
        <p14:creationId xmlns:p14="http://schemas.microsoft.com/office/powerpoint/2010/main" val="278861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327-ACF6-F74E-B30B-610AA497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5328-6409-1142-AEBE-3F7FA6B7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submit data</a:t>
            </a:r>
          </a:p>
          <a:p>
            <a:endParaRPr lang="en-US" dirty="0"/>
          </a:p>
          <a:p>
            <a:r>
              <a:rPr lang="en-US" dirty="0"/>
              <a:t>Food diaries (can be combined with fitness tracker)</a:t>
            </a:r>
          </a:p>
          <a:p>
            <a:pPr lvl="1"/>
            <a:r>
              <a:rPr lang="en-US" dirty="0"/>
              <a:t>Meal Snap – App ($2)</a:t>
            </a:r>
          </a:p>
          <a:p>
            <a:r>
              <a:rPr lang="en-US" dirty="0"/>
              <a:t>Mood trackers</a:t>
            </a:r>
          </a:p>
          <a:p>
            <a:pPr lvl="1"/>
            <a:r>
              <a:rPr lang="en-US" dirty="0" err="1"/>
              <a:t>Moodpanda</a:t>
            </a:r>
            <a:endParaRPr lang="en-US" dirty="0"/>
          </a:p>
          <a:p>
            <a:pPr lvl="1"/>
            <a:r>
              <a:rPr lang="en-US" dirty="0"/>
              <a:t>In Flow</a:t>
            </a:r>
          </a:p>
          <a:p>
            <a:pPr lvl="1"/>
            <a:r>
              <a:rPr lang="en-US" dirty="0" err="1"/>
              <a:t>Moodscope</a:t>
            </a:r>
            <a:endParaRPr lang="en-US" dirty="0"/>
          </a:p>
          <a:p>
            <a:pPr lvl="1"/>
            <a:r>
              <a:rPr lang="en-US" dirty="0" err="1"/>
              <a:t>AskMeEvery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8CA-2CED-7F47-A0DC-A861452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A7C3-B547-FB41-9708-D1F063794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Collects passively, but with less direct permission than passive. An indirect record of activity</a:t>
            </a:r>
          </a:p>
          <a:p>
            <a:endParaRPr lang="en-US" dirty="0"/>
          </a:p>
          <a:p>
            <a:r>
              <a:rPr lang="en-US" dirty="0" err="1"/>
              <a:t>RescueTime</a:t>
            </a:r>
            <a:endParaRPr lang="en-US" dirty="0"/>
          </a:p>
          <a:p>
            <a:r>
              <a:rPr lang="en-US" dirty="0"/>
              <a:t>Credit Card Transactions</a:t>
            </a:r>
          </a:p>
          <a:p>
            <a:r>
              <a:rPr lang="en-US" dirty="0"/>
              <a:t>Apple/Android time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2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9F0F-703F-5D48-BBAA-7B1DA6C5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868A-B56D-5841-9C6F-0AAC7E8B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400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/>
              <a:t>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/>
              <a:t>Combining those two things</a:t>
            </a:r>
          </a:p>
        </p:txBody>
      </p:sp>
    </p:spTree>
    <p:extLst>
      <p:ext uri="{BB962C8B-B14F-4D97-AF65-F5344CB8AC3E}">
        <p14:creationId xmlns:p14="http://schemas.microsoft.com/office/powerpoint/2010/main" val="246226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ACDB-0D27-B047-B0B5-CFBBAB7F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685C-A087-784A-8E6A-10E8BEEB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Collect at least one of each data source (passive, active, administrative).</a:t>
            </a:r>
          </a:p>
          <a:p>
            <a:r>
              <a:rPr lang="en-US" sz="3600" dirty="0"/>
              <a:t>Can collect more! Will give more options in two weeks when designing experiment </a:t>
            </a:r>
          </a:p>
          <a:p>
            <a:r>
              <a:rPr lang="en-US" sz="3600" dirty="0"/>
              <a:t>Lab 3 will ask you to identify what you’re collecting, you’ll want to start that day.</a:t>
            </a:r>
          </a:p>
        </p:txBody>
      </p:sp>
    </p:spTree>
    <p:extLst>
      <p:ext uri="{BB962C8B-B14F-4D97-AF65-F5344CB8AC3E}">
        <p14:creationId xmlns:p14="http://schemas.microsoft.com/office/powerpoint/2010/main" val="154974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0DD-0CCA-E648-B448-8F74B87ED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Putting it all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B843-18AC-AE4C-8E8E-405A9D1A1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EB7E-69EA-B648-A01A-EF0C5C14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7C51-22EE-A546-817A-B769CC9C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What am I doing?</a:t>
            </a:r>
          </a:p>
          <a:p>
            <a:pPr lvl="1"/>
            <a:r>
              <a:rPr lang="en-US" sz="3200" dirty="0"/>
              <a:t>Passive data</a:t>
            </a:r>
          </a:p>
          <a:p>
            <a:pPr lvl="2"/>
            <a:r>
              <a:rPr lang="en-US" sz="2800" dirty="0"/>
              <a:t>Steps and Sleep from my </a:t>
            </a:r>
            <a:r>
              <a:rPr lang="en-US" sz="2800" dirty="0" err="1"/>
              <a:t>FitBit</a:t>
            </a:r>
            <a:endParaRPr lang="en-US" sz="2800" dirty="0"/>
          </a:p>
          <a:p>
            <a:pPr lvl="1"/>
            <a:r>
              <a:rPr lang="en-US" sz="3200" dirty="0"/>
              <a:t>Active Data</a:t>
            </a:r>
          </a:p>
          <a:p>
            <a:pPr lvl="2"/>
            <a:r>
              <a:rPr lang="en-US" sz="2800" dirty="0"/>
              <a:t>Record happiness every day</a:t>
            </a:r>
          </a:p>
          <a:p>
            <a:pPr lvl="2"/>
            <a:r>
              <a:rPr lang="en-US" sz="2800" dirty="0"/>
              <a:t>Time I get in bed (pen and paper)</a:t>
            </a:r>
          </a:p>
          <a:p>
            <a:pPr lvl="1"/>
            <a:r>
              <a:rPr lang="en-US" sz="3200" dirty="0"/>
              <a:t>Administrative Data</a:t>
            </a:r>
          </a:p>
          <a:p>
            <a:pPr lvl="2"/>
            <a:r>
              <a:rPr lang="en-US" sz="2800" dirty="0" err="1"/>
              <a:t>RescueTime</a:t>
            </a:r>
            <a:endParaRPr lang="en-US" sz="28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54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EB7E-69EA-B648-A01A-EF0C5C14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7C51-22EE-A546-817A-B769CC9C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Needs to be quantifiable!</a:t>
            </a:r>
          </a:p>
          <a:p>
            <a:endParaRPr lang="en-US" sz="3600" dirty="0"/>
          </a:p>
          <a:p>
            <a:r>
              <a:rPr lang="en-US" sz="3600" dirty="0"/>
              <a:t>If I’m more productive am I happier?</a:t>
            </a:r>
          </a:p>
          <a:p>
            <a:pPr lvl="1"/>
            <a:r>
              <a:rPr lang="en-US" sz="3200" dirty="0"/>
              <a:t>If I increase my productivity score on </a:t>
            </a:r>
            <a:r>
              <a:rPr lang="en-US" sz="3200" dirty="0" err="1"/>
              <a:t>RescueTime</a:t>
            </a:r>
            <a:r>
              <a:rPr lang="en-US" sz="3200" dirty="0"/>
              <a:t>, does self reported happiness increase?</a:t>
            </a:r>
          </a:p>
          <a:p>
            <a:r>
              <a:rPr lang="en-US" sz="3600" dirty="0"/>
              <a:t>Does getting into bed by 10 every night help me sleep better</a:t>
            </a:r>
          </a:p>
          <a:p>
            <a:pPr lvl="1"/>
            <a:r>
              <a:rPr lang="en-US" sz="3200" dirty="0"/>
              <a:t>Does sleep time or quality increase in period B?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E35A-DF53-FF4A-99DF-B8B6991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common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A2D5-4AE1-DF46-BAF6-9FCF9669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7845"/>
          </a:xfrm>
        </p:spPr>
        <p:txBody>
          <a:bodyPr>
            <a:normAutofit/>
          </a:bodyPr>
          <a:lstStyle/>
          <a:p>
            <a:r>
              <a:rPr lang="en-US" sz="3200" dirty="0"/>
              <a:t>You’ll understand different types of data that can be collected as an organization (passive, active, and administrative) and he able to think about the different structures and problems with each</a:t>
            </a:r>
          </a:p>
          <a:p>
            <a:r>
              <a:rPr lang="en-US" sz="3200" dirty="0"/>
              <a:t>Be able to apply those different data to the development of experiments that actually test something</a:t>
            </a:r>
          </a:p>
          <a:p>
            <a:r>
              <a:rPr lang="en-US" sz="3200" dirty="0"/>
              <a:t>Be able to interpret whether the experiment succeeded and display the results in a digestible manner</a:t>
            </a:r>
          </a:p>
          <a:p>
            <a:r>
              <a:rPr lang="en-US" sz="3200" dirty="0"/>
              <a:t>(and to do all of that learn some things in R)</a:t>
            </a:r>
          </a:p>
        </p:txBody>
      </p:sp>
    </p:spTree>
    <p:extLst>
      <p:ext uri="{BB962C8B-B14F-4D97-AF65-F5344CB8AC3E}">
        <p14:creationId xmlns:p14="http://schemas.microsoft.com/office/powerpoint/2010/main" val="220655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829E-EC20-ED45-9B7F-1E07E8EE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3AB22-C2E2-F54D-99F8-BC939274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4562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1174BA-3FB4-EF4B-BC80-6C5ADACCB175}"/>
              </a:ext>
            </a:extLst>
          </p:cNvPr>
          <p:cNvSpPr/>
          <p:nvPr/>
        </p:nvSpPr>
        <p:spPr>
          <a:xfrm>
            <a:off x="9245600" y="1930400"/>
            <a:ext cx="2607733" cy="4470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1AC9-C6A0-4343-A078-523BE500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8B905A-2894-6544-BFD5-B901ACE54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985" y="379322"/>
            <a:ext cx="2226948" cy="3294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3E973E-0BC8-8448-9DCF-8C02E8B91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0" y="365125"/>
            <a:ext cx="4297909" cy="3223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7DC277-1A23-E843-9837-092AB309F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85" y="4000500"/>
            <a:ext cx="203200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CBC5FF-11C8-2145-BC45-D37EF5B9C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300" y="4000500"/>
            <a:ext cx="23241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C93C2-E0EE-724D-AA58-FAC0E4511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715" y="4000500"/>
            <a:ext cx="389452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72E5-5047-734A-AF77-87AACE0B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6481-2493-124C-8AD7-EB14907F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Clear experiments with feedback loops</a:t>
            </a:r>
          </a:p>
          <a:p>
            <a:r>
              <a:rPr lang="en-US" sz="3600" dirty="0"/>
              <a:t>Intelligent fast failure (minimum viable products)</a:t>
            </a:r>
          </a:p>
          <a:p>
            <a:r>
              <a:rPr lang="en-US" sz="3600" dirty="0"/>
              <a:t>An open culture</a:t>
            </a:r>
          </a:p>
          <a:p>
            <a:r>
              <a:rPr lang="en-US" sz="3600" dirty="0"/>
              <a:t>Steal from others and share yourself</a:t>
            </a:r>
          </a:p>
          <a:p>
            <a:r>
              <a:rPr lang="en-US" sz="3600" dirty="0"/>
              <a:t>A common vision</a:t>
            </a:r>
          </a:p>
        </p:txBody>
      </p:sp>
    </p:spTree>
    <p:extLst>
      <p:ext uri="{BB962C8B-B14F-4D97-AF65-F5344CB8AC3E}">
        <p14:creationId xmlns:p14="http://schemas.microsoft.com/office/powerpoint/2010/main" val="379363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72E5-5047-734A-AF77-87AACE0B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Within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6481-2493-124C-8AD7-EB14907FD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experiments with feedback loops</a:t>
            </a:r>
          </a:p>
          <a:p>
            <a:r>
              <a:rPr lang="en-US" dirty="0"/>
              <a:t>Intelligent fast failure (minimum viable products)</a:t>
            </a:r>
          </a:p>
          <a:p>
            <a:r>
              <a:rPr lang="en-US" dirty="0"/>
              <a:t>An open culture</a:t>
            </a:r>
          </a:p>
          <a:p>
            <a:r>
              <a:rPr lang="en-US" dirty="0"/>
              <a:t>Steal from others and share yourself</a:t>
            </a:r>
          </a:p>
          <a:p>
            <a:r>
              <a:rPr lang="en-US" dirty="0"/>
              <a:t>A common vision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AC388A-5777-CD42-8C1D-E6EF9A5C83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experiments with feedback loops</a:t>
            </a:r>
          </a:p>
          <a:p>
            <a:r>
              <a:rPr lang="en-US" dirty="0"/>
              <a:t>Intelligent fast failure (minimum viable products)</a:t>
            </a:r>
          </a:p>
          <a:p>
            <a:r>
              <a:rPr lang="en-US" dirty="0"/>
              <a:t>An open culture</a:t>
            </a:r>
          </a:p>
          <a:p>
            <a:r>
              <a:rPr lang="en-US" dirty="0"/>
              <a:t>Steal from others and share yourself</a:t>
            </a:r>
          </a:p>
          <a:p>
            <a:r>
              <a:rPr lang="en-US" dirty="0"/>
              <a:t>A common vision</a:t>
            </a:r>
          </a:p>
        </p:txBody>
      </p:sp>
    </p:spTree>
    <p:extLst>
      <p:ext uri="{BB962C8B-B14F-4D97-AF65-F5344CB8AC3E}">
        <p14:creationId xmlns:p14="http://schemas.microsoft.com/office/powerpoint/2010/main" val="1823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0DD-0CCA-E648-B448-8F74B87ED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Experiment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9B843-18AC-AE4C-8E8E-405A9D1A1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F5D34-EA94-CC47-B32E-274BAC1F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57" y="711200"/>
            <a:ext cx="3081497" cy="809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1DA40B-ED01-1A48-BCAF-86776DD7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57" y="1520482"/>
            <a:ext cx="7368286" cy="44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14B0B1-4D5A-2C47-85EF-D0856AA7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83" y="495112"/>
            <a:ext cx="7873339" cy="58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608</Words>
  <Application>Microsoft Macintosh PowerPoint</Application>
  <PresentationFormat>Widescreen</PresentationFormat>
  <Paragraphs>107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PUBPOL 599: Data-Driven Management and Policy</vt:lpstr>
      <vt:lpstr>PowerPoint Presentation</vt:lpstr>
      <vt:lpstr>PowerPoint Presentation</vt:lpstr>
      <vt:lpstr>PowerPoint Presentation</vt:lpstr>
      <vt:lpstr>Experiments in Organizations</vt:lpstr>
      <vt:lpstr>Experiments Within Yourself</vt:lpstr>
      <vt:lpstr>Experiment Design</vt:lpstr>
      <vt:lpstr>PowerPoint Presentation</vt:lpstr>
      <vt:lpstr>PowerPoint Presentation</vt:lpstr>
      <vt:lpstr>PowerPoint Presentation</vt:lpstr>
      <vt:lpstr>PowerPoint Presentation</vt:lpstr>
      <vt:lpstr>Project Timeline</vt:lpstr>
      <vt:lpstr>PowerPoint Presentation</vt:lpstr>
      <vt:lpstr>Project Timeline</vt:lpstr>
      <vt:lpstr>Data Sources</vt:lpstr>
      <vt:lpstr>Data Streams</vt:lpstr>
      <vt:lpstr>Passive Data Sources</vt:lpstr>
      <vt:lpstr>Active Data Sources</vt:lpstr>
      <vt:lpstr>Administrative</vt:lpstr>
      <vt:lpstr>What is required?</vt:lpstr>
      <vt:lpstr>Putting it all together</vt:lpstr>
      <vt:lpstr>Designing an experiment</vt:lpstr>
      <vt:lpstr>Designing an experiment</vt:lpstr>
      <vt:lpstr>Our common vision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PUBPOL 599: Data-Driven Management and Policy</dc:title>
  <dc:creator>Eric van Holm</dc:creator>
  <cp:lastModifiedBy>Eric van Holm</cp:lastModifiedBy>
  <cp:revision>14</cp:revision>
  <dcterms:created xsi:type="dcterms:W3CDTF">2019-04-08T16:18:20Z</dcterms:created>
  <dcterms:modified xsi:type="dcterms:W3CDTF">2019-04-09T00:27:06Z</dcterms:modified>
</cp:coreProperties>
</file>