
<file path=[Content_Types].xml><?xml version="1.0" encoding="utf-8"?>
<Types xmlns="http://schemas.openxmlformats.org/package/2006/content-types">
  <Default Extension="bin" ContentType="application/vnd.openxmlformats-officedocument.oleObject"/>
  <Default Extension="gif" ContentType="image/gi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8"/>
  </p:notesMasterIdLst>
  <p:handoutMasterIdLst>
    <p:handoutMasterId r:id="rId29"/>
  </p:handoutMasterIdLst>
  <p:sldIdLst>
    <p:sldId id="256" r:id="rId2"/>
    <p:sldId id="363" r:id="rId3"/>
    <p:sldId id="364" r:id="rId4"/>
    <p:sldId id="365" r:id="rId5"/>
    <p:sldId id="366" r:id="rId6"/>
    <p:sldId id="367" r:id="rId7"/>
    <p:sldId id="368" r:id="rId8"/>
    <p:sldId id="369" r:id="rId9"/>
    <p:sldId id="370" r:id="rId10"/>
    <p:sldId id="398" r:id="rId11"/>
    <p:sldId id="399" r:id="rId12"/>
    <p:sldId id="373" r:id="rId13"/>
    <p:sldId id="374" r:id="rId14"/>
    <p:sldId id="375" r:id="rId15"/>
    <p:sldId id="376" r:id="rId16"/>
    <p:sldId id="377" r:id="rId17"/>
    <p:sldId id="378" r:id="rId18"/>
    <p:sldId id="379" r:id="rId19"/>
    <p:sldId id="380" r:id="rId20"/>
    <p:sldId id="381" r:id="rId21"/>
    <p:sldId id="382" r:id="rId22"/>
    <p:sldId id="383" r:id="rId23"/>
    <p:sldId id="384" r:id="rId24"/>
    <p:sldId id="385" r:id="rId25"/>
    <p:sldId id="386" r:id="rId26"/>
    <p:sldId id="387" r:id="rId27"/>
  </p:sldIdLst>
  <p:sldSz cx="7772400" cy="10058400"/>
  <p:notesSz cx="9296400" cy="7010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168">
          <p15:clr>
            <a:srgbClr val="A4A3A4"/>
          </p15:clr>
        </p15:guide>
        <p15:guide id="2" pos="244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85D8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4" d="100"/>
          <a:sy n="74" d="100"/>
        </p:scale>
        <p:origin x="2982" y="78"/>
      </p:cViewPr>
      <p:guideLst>
        <p:guide orient="horz" pos="3168"/>
        <p:guide pos="244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image" Target="../media/image18.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image" Target="../media/image22.wmf"/><Relationship Id="rId1" Type="http://schemas.openxmlformats.org/officeDocument/2006/relationships/image" Target="../media/image21.wmf"/><Relationship Id="rId4" Type="http://schemas.openxmlformats.org/officeDocument/2006/relationships/image" Target="../media/image24.w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27.wmf"/><Relationship Id="rId1" Type="http://schemas.openxmlformats.org/officeDocument/2006/relationships/image" Target="../media/image26.w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29.wmf"/><Relationship Id="rId1" Type="http://schemas.openxmlformats.org/officeDocument/2006/relationships/image" Target="../media/image28.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35.wmf"/><Relationship Id="rId2" Type="http://schemas.openxmlformats.org/officeDocument/2006/relationships/image" Target="../media/image34.wmf"/><Relationship Id="rId1" Type="http://schemas.openxmlformats.org/officeDocument/2006/relationships/image" Target="../media/image33.wmf"/><Relationship Id="rId5" Type="http://schemas.openxmlformats.org/officeDocument/2006/relationships/image" Target="../media/image31.wmf"/><Relationship Id="rId4" Type="http://schemas.openxmlformats.org/officeDocument/2006/relationships/image" Target="../media/image36.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37.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image" Target="../media/image3.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39.wmf"/><Relationship Id="rId2" Type="http://schemas.openxmlformats.org/officeDocument/2006/relationships/image" Target="../media/image34.wmf"/><Relationship Id="rId1" Type="http://schemas.openxmlformats.org/officeDocument/2006/relationships/image" Target="../media/image38.wmf"/><Relationship Id="rId5" Type="http://schemas.openxmlformats.org/officeDocument/2006/relationships/image" Target="../media/image40.wmf"/><Relationship Id="rId4" Type="http://schemas.openxmlformats.org/officeDocument/2006/relationships/image" Target="../media/image36.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5.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10.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image" Target="../media/image12.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28440" cy="3505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5265809" y="0"/>
            <a:ext cx="4028440" cy="350520"/>
          </a:xfrm>
          <a:prstGeom prst="rect">
            <a:avLst/>
          </a:prstGeom>
        </p:spPr>
        <p:txBody>
          <a:bodyPr vert="horz" lIns="93177" tIns="46589" rIns="93177" bIns="46589" rtlCol="0"/>
          <a:lstStyle>
            <a:lvl1pPr algn="r">
              <a:defRPr sz="1200"/>
            </a:lvl1pPr>
          </a:lstStyle>
          <a:p>
            <a:fld id="{A33972A0-D2DC-4C5E-947C-999AC4BCA557}" type="datetimeFigureOut">
              <a:rPr lang="en-US" smtClean="0"/>
              <a:t>9/10/2019</a:t>
            </a:fld>
            <a:endParaRPr lang="en-US"/>
          </a:p>
        </p:txBody>
      </p:sp>
      <p:sp>
        <p:nvSpPr>
          <p:cNvPr id="4" name="Footer Placeholder 3"/>
          <p:cNvSpPr>
            <a:spLocks noGrp="1"/>
          </p:cNvSpPr>
          <p:nvPr>
            <p:ph type="ftr" sz="quarter" idx="2"/>
          </p:nvPr>
        </p:nvSpPr>
        <p:spPr>
          <a:xfrm>
            <a:off x="0" y="6658664"/>
            <a:ext cx="4028440" cy="350520"/>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5265809" y="6658664"/>
            <a:ext cx="4028440" cy="350520"/>
          </a:xfrm>
          <a:prstGeom prst="rect">
            <a:avLst/>
          </a:prstGeom>
        </p:spPr>
        <p:txBody>
          <a:bodyPr vert="horz" lIns="93177" tIns="46589" rIns="93177" bIns="46589" rtlCol="0" anchor="b"/>
          <a:lstStyle>
            <a:lvl1pPr algn="r">
              <a:defRPr sz="1200"/>
            </a:lvl1pPr>
          </a:lstStyle>
          <a:p>
            <a:fld id="{02E29E85-09B7-42F6-B98D-20AE5D04210E}" type="slidenum">
              <a:rPr lang="en-US" smtClean="0"/>
              <a:t>‹#›</a:t>
            </a:fld>
            <a:endParaRPr lang="en-US"/>
          </a:p>
        </p:txBody>
      </p:sp>
    </p:spTree>
    <p:extLst>
      <p:ext uri="{BB962C8B-B14F-4D97-AF65-F5344CB8AC3E}">
        <p14:creationId xmlns:p14="http://schemas.microsoft.com/office/powerpoint/2010/main" val="191210458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28440" cy="3505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5265809" y="0"/>
            <a:ext cx="4028440" cy="350520"/>
          </a:xfrm>
          <a:prstGeom prst="rect">
            <a:avLst/>
          </a:prstGeom>
        </p:spPr>
        <p:txBody>
          <a:bodyPr vert="horz" lIns="93177" tIns="46589" rIns="93177" bIns="46589" rtlCol="0"/>
          <a:lstStyle>
            <a:lvl1pPr algn="r">
              <a:defRPr sz="1200"/>
            </a:lvl1pPr>
          </a:lstStyle>
          <a:p>
            <a:fld id="{FF03C39A-337C-43B7-983D-83172343289F}" type="datetimeFigureOut">
              <a:rPr lang="en-US" smtClean="0"/>
              <a:t>9/10/2019</a:t>
            </a:fld>
            <a:endParaRPr lang="en-US"/>
          </a:p>
        </p:txBody>
      </p:sp>
      <p:sp>
        <p:nvSpPr>
          <p:cNvPr id="4" name="Slide Image Placeholder 3"/>
          <p:cNvSpPr>
            <a:spLocks noGrp="1" noRot="1" noChangeAspect="1"/>
          </p:cNvSpPr>
          <p:nvPr>
            <p:ph type="sldImg" idx="2"/>
          </p:nvPr>
        </p:nvSpPr>
        <p:spPr>
          <a:xfrm>
            <a:off x="3633788" y="525463"/>
            <a:ext cx="2028825" cy="2628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929640" y="3329940"/>
            <a:ext cx="7437120" cy="3154680"/>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658664"/>
            <a:ext cx="4028440" cy="350520"/>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5265809" y="6658664"/>
            <a:ext cx="4028440" cy="350520"/>
          </a:xfrm>
          <a:prstGeom prst="rect">
            <a:avLst/>
          </a:prstGeom>
        </p:spPr>
        <p:txBody>
          <a:bodyPr vert="horz" lIns="93177" tIns="46589" rIns="93177" bIns="46589" rtlCol="0" anchor="b"/>
          <a:lstStyle>
            <a:lvl1pPr algn="r">
              <a:defRPr sz="1200"/>
            </a:lvl1pPr>
          </a:lstStyle>
          <a:p>
            <a:fld id="{4FCEDEAD-CCBF-4162-8267-E117557F738D}" type="slidenum">
              <a:rPr lang="en-US" smtClean="0"/>
              <a:t>‹#›</a:t>
            </a:fld>
            <a:endParaRPr lang="en-US"/>
          </a:p>
        </p:txBody>
      </p:sp>
    </p:spTree>
    <p:extLst>
      <p:ext uri="{BB962C8B-B14F-4D97-AF65-F5344CB8AC3E}">
        <p14:creationId xmlns:p14="http://schemas.microsoft.com/office/powerpoint/2010/main" val="15894715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82930" y="3124624"/>
            <a:ext cx="6606540" cy="2156037"/>
          </a:xfrm>
        </p:spPr>
        <p:txBody>
          <a:bodyPr/>
          <a:lstStyle/>
          <a:p>
            <a:r>
              <a:rPr lang="en-US"/>
              <a:t>Click to edit Master title style</a:t>
            </a:r>
          </a:p>
        </p:txBody>
      </p:sp>
      <p:sp>
        <p:nvSpPr>
          <p:cNvPr id="3" name="Subtitle 2"/>
          <p:cNvSpPr>
            <a:spLocks noGrp="1"/>
          </p:cNvSpPr>
          <p:nvPr>
            <p:ph type="subTitle" idx="1"/>
          </p:nvPr>
        </p:nvSpPr>
        <p:spPr>
          <a:xfrm>
            <a:off x="1165860" y="5699760"/>
            <a:ext cx="5440680" cy="257048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C788286-6892-4692-AC52-70E73709BF5D}" type="datetime1">
              <a:rPr lang="en-US" smtClean="0"/>
              <a:t>9/10/2019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2A4A19-B384-42F8-8C0D-94C30AAB39F2}" type="slidenum">
              <a:rPr lang="en-US" smtClean="0"/>
              <a:t>‹#›</a:t>
            </a:fld>
            <a:endParaRPr lang="en-US"/>
          </a:p>
        </p:txBody>
      </p:sp>
      <p:sp>
        <p:nvSpPr>
          <p:cNvPr id="7" name="TextBox 6"/>
          <p:cNvSpPr txBox="1"/>
          <p:nvPr userDrawn="1"/>
        </p:nvSpPr>
        <p:spPr>
          <a:xfrm>
            <a:off x="3200400" y="130804"/>
            <a:ext cx="3330976" cy="461665"/>
          </a:xfrm>
          <a:prstGeom prst="rect">
            <a:avLst/>
          </a:prstGeom>
          <a:noFill/>
        </p:spPr>
        <p:txBody>
          <a:bodyPr wrap="none" rtlCol="0">
            <a:spAutoFit/>
          </a:bodyPr>
          <a:lstStyle/>
          <a:p>
            <a:r>
              <a:rPr lang="en-US" sz="2400" cap="small" dirty="0">
                <a:solidFill>
                  <a:schemeClr val="bg1">
                    <a:lumMod val="65000"/>
                  </a:schemeClr>
                </a:solidFill>
                <a:latin typeface="Arial" panose="020B0604020202020204" pitchFamily="34" charset="0"/>
                <a:cs typeface="Arial" panose="020B0604020202020204" pitchFamily="34" charset="0"/>
              </a:rPr>
              <a:t>Omitted Variable Bias</a:t>
            </a:r>
          </a:p>
        </p:txBody>
      </p:sp>
    </p:spTree>
    <p:extLst>
      <p:ext uri="{BB962C8B-B14F-4D97-AF65-F5344CB8AC3E}">
        <p14:creationId xmlns:p14="http://schemas.microsoft.com/office/powerpoint/2010/main" val="8302849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152C86E-824C-4B9C-BF87-D06EFC64ABDD}" type="datetime1">
              <a:rPr lang="en-US" smtClean="0"/>
              <a:t>9/10/2019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2A4A19-B384-42F8-8C0D-94C30AAB39F2}" type="slidenum">
              <a:rPr lang="en-US" smtClean="0"/>
              <a:t>‹#›</a:t>
            </a:fld>
            <a:endParaRPr lang="en-US"/>
          </a:p>
        </p:txBody>
      </p:sp>
      <p:sp>
        <p:nvSpPr>
          <p:cNvPr id="9" name="TextBox 8"/>
          <p:cNvSpPr txBox="1"/>
          <p:nvPr userDrawn="1"/>
        </p:nvSpPr>
        <p:spPr>
          <a:xfrm>
            <a:off x="3200400" y="130804"/>
            <a:ext cx="3330976" cy="461665"/>
          </a:xfrm>
          <a:prstGeom prst="rect">
            <a:avLst/>
          </a:prstGeom>
          <a:noFill/>
        </p:spPr>
        <p:txBody>
          <a:bodyPr wrap="none" rtlCol="0">
            <a:spAutoFit/>
          </a:bodyPr>
          <a:lstStyle/>
          <a:p>
            <a:r>
              <a:rPr lang="en-US" sz="2400" cap="small" dirty="0">
                <a:solidFill>
                  <a:schemeClr val="bg1">
                    <a:lumMod val="65000"/>
                  </a:schemeClr>
                </a:solidFill>
                <a:latin typeface="Arial" panose="020B0604020202020204" pitchFamily="34" charset="0"/>
                <a:cs typeface="Arial" panose="020B0604020202020204" pitchFamily="34" charset="0"/>
              </a:rPr>
              <a:t>Omitted Variable Bias</a:t>
            </a:r>
          </a:p>
        </p:txBody>
      </p:sp>
    </p:spTree>
    <p:extLst>
      <p:ext uri="{BB962C8B-B14F-4D97-AF65-F5344CB8AC3E}">
        <p14:creationId xmlns:p14="http://schemas.microsoft.com/office/powerpoint/2010/main" val="4556691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634990" y="402803"/>
            <a:ext cx="1748790" cy="858223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88620" y="402803"/>
            <a:ext cx="5116830" cy="85822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59BCAA-A0B3-47C5-ABF8-0E47BD28C2CA}" type="datetime1">
              <a:rPr lang="en-US" smtClean="0"/>
              <a:t>9/10/2019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2A4A19-B384-42F8-8C0D-94C30AAB39F2}" type="slidenum">
              <a:rPr lang="en-US" smtClean="0"/>
              <a:t>‹#›</a:t>
            </a:fld>
            <a:endParaRPr lang="en-US"/>
          </a:p>
        </p:txBody>
      </p:sp>
    </p:spTree>
    <p:extLst>
      <p:ext uri="{BB962C8B-B14F-4D97-AF65-F5344CB8AC3E}">
        <p14:creationId xmlns:p14="http://schemas.microsoft.com/office/powerpoint/2010/main" val="33054922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040">
                <a:latin typeface="Times New Roman" pitchFamily="18" charset="0"/>
                <a:ea typeface="Segoe UI Symbol" pitchFamily="34" charset="0"/>
                <a:cs typeface="Times New Roman" pitchFamily="18" charset="0"/>
              </a:defRPr>
            </a:lvl1pPr>
          </a:lstStyle>
          <a:p>
            <a:r>
              <a:rPr lang="en-US" dirty="0"/>
              <a:t>Click to edit Master title style</a:t>
            </a:r>
          </a:p>
        </p:txBody>
      </p:sp>
      <p:sp>
        <p:nvSpPr>
          <p:cNvPr id="3" name="Date Placeholder 2"/>
          <p:cNvSpPr>
            <a:spLocks noGrp="1"/>
          </p:cNvSpPr>
          <p:nvPr>
            <p:ph type="dt" sz="half" idx="10"/>
          </p:nvPr>
        </p:nvSpPr>
        <p:spPr/>
        <p:txBody>
          <a:bodyPr/>
          <a:lstStyle/>
          <a:p>
            <a:fld id="{EE38F263-8F67-4EB6-A377-0FB965046360}" type="datetime1">
              <a:rPr lang="en-US" smtClean="0"/>
              <a:pPr/>
              <a:t>9/10/2019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953BAF0-9579-42B3-B979-30EFD986705E}" type="slidenum">
              <a:rPr lang="en-US" smtClean="0"/>
              <a:pPr/>
              <a:t>‹#›</a:t>
            </a:fld>
            <a:endParaRPr lang="en-US"/>
          </a:p>
        </p:txBody>
      </p:sp>
      <p:sp>
        <p:nvSpPr>
          <p:cNvPr id="6" name="TextBox 5"/>
          <p:cNvSpPr txBox="1"/>
          <p:nvPr userDrawn="1"/>
        </p:nvSpPr>
        <p:spPr>
          <a:xfrm>
            <a:off x="3200400" y="130804"/>
            <a:ext cx="3330976" cy="461665"/>
          </a:xfrm>
          <a:prstGeom prst="rect">
            <a:avLst/>
          </a:prstGeom>
          <a:noFill/>
        </p:spPr>
        <p:txBody>
          <a:bodyPr wrap="none" rtlCol="0">
            <a:spAutoFit/>
          </a:bodyPr>
          <a:lstStyle/>
          <a:p>
            <a:r>
              <a:rPr lang="en-US" sz="2400" cap="small" dirty="0">
                <a:solidFill>
                  <a:schemeClr val="bg1">
                    <a:lumMod val="65000"/>
                  </a:schemeClr>
                </a:solidFill>
                <a:latin typeface="Arial" panose="020B0604020202020204" pitchFamily="34" charset="0"/>
                <a:cs typeface="Arial" panose="020B0604020202020204" pitchFamily="34" charset="0"/>
              </a:rPr>
              <a:t>Omitted Variable Bias</a:t>
            </a:r>
          </a:p>
        </p:txBody>
      </p:sp>
    </p:spTree>
    <p:extLst>
      <p:ext uri="{BB962C8B-B14F-4D97-AF65-F5344CB8AC3E}">
        <p14:creationId xmlns:p14="http://schemas.microsoft.com/office/powerpoint/2010/main" val="6515714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A953BAF0-9579-42B3-B979-30EFD986705E}" type="slidenum">
              <a:rPr lang="en-US" smtClean="0"/>
              <a:pPr/>
              <a:t>‹#›</a:t>
            </a:fld>
            <a:endParaRPr lang="en-US"/>
          </a:p>
        </p:txBody>
      </p:sp>
      <p:sp>
        <p:nvSpPr>
          <p:cNvPr id="6" name="Text Placeholder 14"/>
          <p:cNvSpPr>
            <a:spLocks noGrp="1"/>
          </p:cNvSpPr>
          <p:nvPr>
            <p:ph type="body" sz="quarter" idx="13" hasCustomPrompt="1"/>
          </p:nvPr>
        </p:nvSpPr>
        <p:spPr>
          <a:xfrm>
            <a:off x="1878330" y="2682240"/>
            <a:ext cx="2658161" cy="3245510"/>
          </a:xfrm>
        </p:spPr>
        <p:txBody>
          <a:bodyPr anchor="ctr">
            <a:normAutofit/>
          </a:bodyPr>
          <a:lstStyle>
            <a:lvl1pPr marL="0" indent="0">
              <a:buNone/>
              <a:defRPr sz="1020" baseline="0">
                <a:latin typeface="+mn-lt"/>
                <a:ea typeface="Batang" pitchFamily="18" charset="-127"/>
              </a:defRPr>
            </a:lvl1pPr>
          </a:lstStyle>
          <a:p>
            <a:pPr lvl="0"/>
            <a:r>
              <a:rPr lang="en-US" sz="1020" dirty="0">
                <a:latin typeface="Batang" pitchFamily="18" charset="-127"/>
                <a:ea typeface="Batang" pitchFamily="18" charset="-127"/>
              </a:rPr>
              <a:t>Text style</a:t>
            </a:r>
            <a:endParaRPr lang="en-US" dirty="0"/>
          </a:p>
        </p:txBody>
      </p:sp>
      <p:sp>
        <p:nvSpPr>
          <p:cNvPr id="11" name="Text Placeholder 14"/>
          <p:cNvSpPr>
            <a:spLocks noGrp="1"/>
          </p:cNvSpPr>
          <p:nvPr>
            <p:ph type="body" sz="quarter" idx="14" hasCustomPrompt="1"/>
          </p:nvPr>
        </p:nvSpPr>
        <p:spPr>
          <a:xfrm>
            <a:off x="1878330" y="6146800"/>
            <a:ext cx="2658161" cy="3245510"/>
          </a:xfrm>
        </p:spPr>
        <p:txBody>
          <a:bodyPr anchor="ctr">
            <a:normAutofit/>
          </a:bodyPr>
          <a:lstStyle>
            <a:lvl1pPr marL="0" indent="0">
              <a:buNone/>
              <a:defRPr sz="1020" baseline="0">
                <a:latin typeface="+mn-lt"/>
                <a:ea typeface="Batang" pitchFamily="18" charset="-127"/>
              </a:defRPr>
            </a:lvl1pPr>
          </a:lstStyle>
          <a:p>
            <a:pPr lvl="0"/>
            <a:r>
              <a:rPr lang="en-US" sz="1020" dirty="0">
                <a:latin typeface="Batang" pitchFamily="18" charset="-127"/>
                <a:ea typeface="Batang" pitchFamily="18" charset="-127"/>
              </a:rPr>
              <a:t>Text style</a:t>
            </a:r>
            <a:endParaRPr lang="en-US" dirty="0"/>
          </a:p>
        </p:txBody>
      </p:sp>
      <p:sp>
        <p:nvSpPr>
          <p:cNvPr id="12" name="Text Placeholder 14"/>
          <p:cNvSpPr>
            <a:spLocks noGrp="1"/>
          </p:cNvSpPr>
          <p:nvPr>
            <p:ph type="body" sz="quarter" idx="15" hasCustomPrompt="1"/>
          </p:nvPr>
        </p:nvSpPr>
        <p:spPr>
          <a:xfrm>
            <a:off x="4660849" y="6146800"/>
            <a:ext cx="2658161" cy="3245510"/>
          </a:xfrm>
        </p:spPr>
        <p:txBody>
          <a:bodyPr anchor="ctr">
            <a:normAutofit/>
          </a:bodyPr>
          <a:lstStyle>
            <a:lvl1pPr marL="0" indent="0">
              <a:buNone/>
              <a:defRPr sz="1020" baseline="0">
                <a:latin typeface="+mn-lt"/>
                <a:ea typeface="Batang" pitchFamily="18" charset="-127"/>
              </a:defRPr>
            </a:lvl1pPr>
          </a:lstStyle>
          <a:p>
            <a:pPr lvl="0"/>
            <a:r>
              <a:rPr lang="en-US" sz="1020" dirty="0">
                <a:latin typeface="Batang" pitchFamily="18" charset="-127"/>
                <a:ea typeface="Batang" pitchFamily="18" charset="-127"/>
              </a:rPr>
              <a:t>Text style</a:t>
            </a:r>
            <a:endParaRPr lang="en-US" dirty="0"/>
          </a:p>
        </p:txBody>
      </p:sp>
      <p:sp>
        <p:nvSpPr>
          <p:cNvPr id="13" name="Text Placeholder 14"/>
          <p:cNvSpPr>
            <a:spLocks noGrp="1"/>
          </p:cNvSpPr>
          <p:nvPr>
            <p:ph type="body" sz="quarter" idx="16" hasCustomPrompt="1"/>
          </p:nvPr>
        </p:nvSpPr>
        <p:spPr>
          <a:xfrm>
            <a:off x="4663440" y="2682240"/>
            <a:ext cx="2658161" cy="3245510"/>
          </a:xfrm>
        </p:spPr>
        <p:txBody>
          <a:bodyPr anchor="ctr">
            <a:normAutofit/>
          </a:bodyPr>
          <a:lstStyle>
            <a:lvl1pPr marL="0" indent="0">
              <a:buNone/>
              <a:defRPr sz="1020" baseline="0">
                <a:latin typeface="+mn-lt"/>
                <a:ea typeface="Batang" pitchFamily="18" charset="-127"/>
              </a:defRPr>
            </a:lvl1pPr>
          </a:lstStyle>
          <a:p>
            <a:pPr lvl="0"/>
            <a:r>
              <a:rPr lang="en-US" sz="1020" dirty="0">
                <a:latin typeface="Batang" pitchFamily="18" charset="-127"/>
                <a:ea typeface="Batang" pitchFamily="18" charset="-127"/>
              </a:rPr>
              <a:t>Text style</a:t>
            </a:r>
            <a:endParaRPr lang="en-US" dirty="0"/>
          </a:p>
        </p:txBody>
      </p:sp>
      <p:sp>
        <p:nvSpPr>
          <p:cNvPr id="18" name="Text Placeholder 17"/>
          <p:cNvSpPr>
            <a:spLocks noGrp="1"/>
          </p:cNvSpPr>
          <p:nvPr>
            <p:ph type="body" sz="quarter" idx="17"/>
          </p:nvPr>
        </p:nvSpPr>
        <p:spPr>
          <a:xfrm>
            <a:off x="1735717" y="782320"/>
            <a:ext cx="5311140" cy="1452880"/>
          </a:xfrm>
        </p:spPr>
        <p:txBody>
          <a:bodyPr anchor="b">
            <a:normAutofit/>
          </a:bodyPr>
          <a:lstStyle>
            <a:lvl1pPr marL="0" indent="0">
              <a:buNone/>
              <a:defRPr sz="2040" b="1">
                <a:latin typeface="Segoe UI Symbol" pitchFamily="34" charset="0"/>
                <a:ea typeface="Segoe UI Symbol" pitchFamily="34" charset="0"/>
              </a:defRPr>
            </a:lvl1pPr>
          </a:lstStyle>
          <a:p>
            <a:pPr lvl="0"/>
            <a:r>
              <a:rPr lang="en-US" dirty="0"/>
              <a:t>Click to edit Master text styles</a:t>
            </a:r>
          </a:p>
        </p:txBody>
      </p:sp>
      <p:sp>
        <p:nvSpPr>
          <p:cNvPr id="8" name="TextBox 7"/>
          <p:cNvSpPr txBox="1"/>
          <p:nvPr userDrawn="1"/>
        </p:nvSpPr>
        <p:spPr>
          <a:xfrm>
            <a:off x="3200400" y="130804"/>
            <a:ext cx="3330976" cy="461665"/>
          </a:xfrm>
          <a:prstGeom prst="rect">
            <a:avLst/>
          </a:prstGeom>
          <a:noFill/>
        </p:spPr>
        <p:txBody>
          <a:bodyPr wrap="none" rtlCol="0">
            <a:spAutoFit/>
          </a:bodyPr>
          <a:lstStyle/>
          <a:p>
            <a:r>
              <a:rPr lang="en-US" sz="2400" cap="small" dirty="0">
                <a:solidFill>
                  <a:schemeClr val="bg1">
                    <a:lumMod val="65000"/>
                  </a:schemeClr>
                </a:solidFill>
                <a:latin typeface="Arial" panose="020B0604020202020204" pitchFamily="34" charset="0"/>
                <a:cs typeface="Arial" panose="020B0604020202020204" pitchFamily="34" charset="0"/>
              </a:rPr>
              <a:t>Omitted Variable Bias</a:t>
            </a:r>
          </a:p>
        </p:txBody>
      </p:sp>
    </p:spTree>
    <p:extLst>
      <p:ext uri="{BB962C8B-B14F-4D97-AF65-F5344CB8AC3E}">
        <p14:creationId xmlns:p14="http://schemas.microsoft.com/office/powerpoint/2010/main" val="116999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BDDB279-9B8C-424B-9A9B-DF72EEDBF50F}" type="datetime1">
              <a:rPr lang="en-US" smtClean="0"/>
              <a:t>9/10/2019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2A4A19-B384-42F8-8C0D-94C30AAB39F2}" type="slidenum">
              <a:rPr lang="en-US" smtClean="0"/>
              <a:t>‹#›</a:t>
            </a:fld>
            <a:endParaRPr lang="en-US" dirty="0"/>
          </a:p>
        </p:txBody>
      </p:sp>
      <p:sp>
        <p:nvSpPr>
          <p:cNvPr id="8" name="TextBox 7"/>
          <p:cNvSpPr txBox="1"/>
          <p:nvPr userDrawn="1"/>
        </p:nvSpPr>
        <p:spPr>
          <a:xfrm>
            <a:off x="3200400" y="130804"/>
            <a:ext cx="3330976" cy="461665"/>
          </a:xfrm>
          <a:prstGeom prst="rect">
            <a:avLst/>
          </a:prstGeom>
          <a:noFill/>
        </p:spPr>
        <p:txBody>
          <a:bodyPr wrap="none" rtlCol="0">
            <a:spAutoFit/>
          </a:bodyPr>
          <a:lstStyle/>
          <a:p>
            <a:r>
              <a:rPr lang="en-US" sz="2400" cap="small" dirty="0">
                <a:solidFill>
                  <a:schemeClr val="bg1">
                    <a:lumMod val="65000"/>
                  </a:schemeClr>
                </a:solidFill>
                <a:latin typeface="Arial" panose="020B0604020202020204" pitchFamily="34" charset="0"/>
                <a:cs typeface="Arial" panose="020B0604020202020204" pitchFamily="34" charset="0"/>
              </a:rPr>
              <a:t>Omitted Variable Bias</a:t>
            </a:r>
          </a:p>
        </p:txBody>
      </p:sp>
    </p:spTree>
    <p:extLst>
      <p:ext uri="{BB962C8B-B14F-4D97-AF65-F5344CB8AC3E}">
        <p14:creationId xmlns:p14="http://schemas.microsoft.com/office/powerpoint/2010/main" val="24871892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13966" y="6463454"/>
            <a:ext cx="6606540" cy="1997710"/>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613966" y="4263180"/>
            <a:ext cx="6606540" cy="2200274"/>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F79BC3A-619E-4F42-8FA5-87D3B7D7E962}" type="datetime1">
              <a:rPr lang="en-US" smtClean="0"/>
              <a:t>9/10/2019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2A4A19-B384-42F8-8C0D-94C30AAB39F2}" type="slidenum">
              <a:rPr lang="en-US" smtClean="0"/>
              <a:t>‹#›</a:t>
            </a:fld>
            <a:endParaRPr lang="en-US"/>
          </a:p>
        </p:txBody>
      </p:sp>
      <p:sp>
        <p:nvSpPr>
          <p:cNvPr id="8" name="TextBox 7"/>
          <p:cNvSpPr txBox="1"/>
          <p:nvPr userDrawn="1"/>
        </p:nvSpPr>
        <p:spPr>
          <a:xfrm>
            <a:off x="3200400" y="130804"/>
            <a:ext cx="3330976" cy="461665"/>
          </a:xfrm>
          <a:prstGeom prst="rect">
            <a:avLst/>
          </a:prstGeom>
          <a:noFill/>
        </p:spPr>
        <p:txBody>
          <a:bodyPr wrap="none" rtlCol="0">
            <a:spAutoFit/>
          </a:bodyPr>
          <a:lstStyle/>
          <a:p>
            <a:r>
              <a:rPr lang="en-US" sz="2400" cap="small" dirty="0">
                <a:solidFill>
                  <a:schemeClr val="bg1">
                    <a:lumMod val="65000"/>
                  </a:schemeClr>
                </a:solidFill>
                <a:latin typeface="Arial" panose="020B0604020202020204" pitchFamily="34" charset="0"/>
                <a:cs typeface="Arial" panose="020B0604020202020204" pitchFamily="34" charset="0"/>
              </a:rPr>
              <a:t>Omitted Variable Bias</a:t>
            </a:r>
          </a:p>
        </p:txBody>
      </p:sp>
    </p:spTree>
    <p:extLst>
      <p:ext uri="{BB962C8B-B14F-4D97-AF65-F5344CB8AC3E}">
        <p14:creationId xmlns:p14="http://schemas.microsoft.com/office/powerpoint/2010/main" val="30926769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88620" y="2346961"/>
            <a:ext cx="3432810" cy="663807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3950970" y="2346961"/>
            <a:ext cx="3432810" cy="663807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02FC73B-49CE-4542-9309-879B990B72A7}" type="datetime1">
              <a:rPr lang="en-US" smtClean="0"/>
              <a:t>9/10/2019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2A4A19-B384-42F8-8C0D-94C30AAB39F2}" type="slidenum">
              <a:rPr lang="en-US" smtClean="0"/>
              <a:t>‹#›</a:t>
            </a:fld>
            <a:endParaRPr lang="en-US"/>
          </a:p>
        </p:txBody>
      </p:sp>
      <p:sp>
        <p:nvSpPr>
          <p:cNvPr id="10" name="TextBox 9"/>
          <p:cNvSpPr txBox="1"/>
          <p:nvPr userDrawn="1"/>
        </p:nvSpPr>
        <p:spPr>
          <a:xfrm>
            <a:off x="3200400" y="130804"/>
            <a:ext cx="3330976" cy="461665"/>
          </a:xfrm>
          <a:prstGeom prst="rect">
            <a:avLst/>
          </a:prstGeom>
          <a:noFill/>
        </p:spPr>
        <p:txBody>
          <a:bodyPr wrap="none" rtlCol="0">
            <a:spAutoFit/>
          </a:bodyPr>
          <a:lstStyle/>
          <a:p>
            <a:r>
              <a:rPr lang="en-US" sz="2400" cap="small" dirty="0">
                <a:solidFill>
                  <a:schemeClr val="bg1">
                    <a:lumMod val="65000"/>
                  </a:schemeClr>
                </a:solidFill>
                <a:latin typeface="Arial" panose="020B0604020202020204" pitchFamily="34" charset="0"/>
                <a:cs typeface="Arial" panose="020B0604020202020204" pitchFamily="34" charset="0"/>
              </a:rPr>
              <a:t>Omitted Variable Bias</a:t>
            </a:r>
          </a:p>
        </p:txBody>
      </p:sp>
    </p:spTree>
    <p:extLst>
      <p:ext uri="{BB962C8B-B14F-4D97-AF65-F5344CB8AC3E}">
        <p14:creationId xmlns:p14="http://schemas.microsoft.com/office/powerpoint/2010/main" val="10251271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388620" y="2251499"/>
            <a:ext cx="3434160" cy="93831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8620" y="3189817"/>
            <a:ext cx="3434160" cy="579522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3948272" y="2251499"/>
            <a:ext cx="3435509" cy="93831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948272" y="3189817"/>
            <a:ext cx="3435509" cy="579522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A2D0F45-D212-4754-9F51-3F736FAC4615}" type="datetime1">
              <a:rPr lang="en-US" smtClean="0"/>
              <a:t>9/10/2019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A2A4A19-B384-42F8-8C0D-94C30AAB39F2}" type="slidenum">
              <a:rPr lang="en-US" smtClean="0"/>
              <a:t>‹#›</a:t>
            </a:fld>
            <a:endParaRPr lang="en-US"/>
          </a:p>
        </p:txBody>
      </p:sp>
      <p:sp>
        <p:nvSpPr>
          <p:cNvPr id="12" name="TextBox 11"/>
          <p:cNvSpPr txBox="1"/>
          <p:nvPr userDrawn="1"/>
        </p:nvSpPr>
        <p:spPr>
          <a:xfrm>
            <a:off x="3200400" y="130804"/>
            <a:ext cx="3330976" cy="461665"/>
          </a:xfrm>
          <a:prstGeom prst="rect">
            <a:avLst/>
          </a:prstGeom>
          <a:noFill/>
        </p:spPr>
        <p:txBody>
          <a:bodyPr wrap="none" rtlCol="0">
            <a:spAutoFit/>
          </a:bodyPr>
          <a:lstStyle/>
          <a:p>
            <a:r>
              <a:rPr lang="en-US" sz="2400" cap="small" dirty="0">
                <a:solidFill>
                  <a:schemeClr val="bg1">
                    <a:lumMod val="65000"/>
                  </a:schemeClr>
                </a:solidFill>
                <a:latin typeface="Arial" panose="020B0604020202020204" pitchFamily="34" charset="0"/>
                <a:cs typeface="Arial" panose="020B0604020202020204" pitchFamily="34" charset="0"/>
              </a:rPr>
              <a:t>Omitted Variable Bias</a:t>
            </a:r>
          </a:p>
        </p:txBody>
      </p:sp>
    </p:spTree>
    <p:extLst>
      <p:ext uri="{BB962C8B-B14F-4D97-AF65-F5344CB8AC3E}">
        <p14:creationId xmlns:p14="http://schemas.microsoft.com/office/powerpoint/2010/main" val="25991599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C13EA23-5213-40B9-BB1C-33A7FE682BFF}" type="datetime1">
              <a:rPr lang="en-US" smtClean="0"/>
              <a:t>9/10/2019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A2A4A19-B384-42F8-8C0D-94C30AAB39F2}" type="slidenum">
              <a:rPr lang="en-US" smtClean="0"/>
              <a:t>‹#›</a:t>
            </a:fld>
            <a:endParaRPr lang="en-US"/>
          </a:p>
        </p:txBody>
      </p:sp>
      <p:sp>
        <p:nvSpPr>
          <p:cNvPr id="6" name="TextBox 5"/>
          <p:cNvSpPr txBox="1"/>
          <p:nvPr userDrawn="1"/>
        </p:nvSpPr>
        <p:spPr>
          <a:xfrm>
            <a:off x="3200400" y="130804"/>
            <a:ext cx="3330976" cy="461665"/>
          </a:xfrm>
          <a:prstGeom prst="rect">
            <a:avLst/>
          </a:prstGeom>
          <a:noFill/>
        </p:spPr>
        <p:txBody>
          <a:bodyPr wrap="none" rtlCol="0">
            <a:spAutoFit/>
          </a:bodyPr>
          <a:lstStyle/>
          <a:p>
            <a:r>
              <a:rPr lang="en-US" sz="2400" cap="small" dirty="0">
                <a:solidFill>
                  <a:schemeClr val="bg1">
                    <a:lumMod val="65000"/>
                  </a:schemeClr>
                </a:solidFill>
                <a:latin typeface="Arial" panose="020B0604020202020204" pitchFamily="34" charset="0"/>
                <a:cs typeface="Arial" panose="020B0604020202020204" pitchFamily="34" charset="0"/>
              </a:rPr>
              <a:t>Omitted Variable Bias</a:t>
            </a:r>
          </a:p>
        </p:txBody>
      </p:sp>
    </p:spTree>
    <p:extLst>
      <p:ext uri="{BB962C8B-B14F-4D97-AF65-F5344CB8AC3E}">
        <p14:creationId xmlns:p14="http://schemas.microsoft.com/office/powerpoint/2010/main" val="31449630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9CA689-3F5A-4B85-9093-A601E22777B8}" type="datetime1">
              <a:rPr lang="en-US" smtClean="0"/>
              <a:t>9/10/2019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6641123" y="76200"/>
            <a:ext cx="685800" cy="535517"/>
          </a:xfrm>
        </p:spPr>
        <p:txBody>
          <a:bodyPr/>
          <a:lstStyle>
            <a:lvl1pPr algn="ctr">
              <a:defRPr>
                <a:latin typeface="Arial Black" panose="020B0A04020102020204" pitchFamily="34" charset="0"/>
              </a:defRPr>
            </a:lvl1pPr>
          </a:lstStyle>
          <a:p>
            <a:fld id="{8A2A4A19-B384-42F8-8C0D-94C30AAB39F2}" type="slidenum">
              <a:rPr lang="en-US" smtClean="0"/>
              <a:pPr/>
              <a:t>‹#›</a:t>
            </a:fld>
            <a:endParaRPr lang="en-US"/>
          </a:p>
        </p:txBody>
      </p:sp>
      <p:sp>
        <p:nvSpPr>
          <p:cNvPr id="7" name="TextBox 6"/>
          <p:cNvSpPr txBox="1"/>
          <p:nvPr userDrawn="1"/>
        </p:nvSpPr>
        <p:spPr>
          <a:xfrm>
            <a:off x="3200400" y="130804"/>
            <a:ext cx="3330976" cy="461665"/>
          </a:xfrm>
          <a:prstGeom prst="rect">
            <a:avLst/>
          </a:prstGeom>
          <a:noFill/>
        </p:spPr>
        <p:txBody>
          <a:bodyPr wrap="none" rtlCol="0">
            <a:spAutoFit/>
          </a:bodyPr>
          <a:lstStyle/>
          <a:p>
            <a:r>
              <a:rPr lang="en-US" sz="2400" cap="small" dirty="0">
                <a:solidFill>
                  <a:schemeClr val="bg1">
                    <a:lumMod val="65000"/>
                  </a:schemeClr>
                </a:solidFill>
                <a:latin typeface="Arial" panose="020B0604020202020204" pitchFamily="34" charset="0"/>
                <a:cs typeface="Arial" panose="020B0604020202020204" pitchFamily="34" charset="0"/>
              </a:rPr>
              <a:t>Omitted Variable Bias</a:t>
            </a:r>
          </a:p>
        </p:txBody>
      </p:sp>
    </p:spTree>
    <p:extLst>
      <p:ext uri="{BB962C8B-B14F-4D97-AF65-F5344CB8AC3E}">
        <p14:creationId xmlns:p14="http://schemas.microsoft.com/office/powerpoint/2010/main" val="33668139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88620" y="400473"/>
            <a:ext cx="2557066" cy="170434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038792" y="400474"/>
            <a:ext cx="4344988" cy="858456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88620" y="2104814"/>
            <a:ext cx="2557066" cy="688022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5787089-1A57-4FAF-BA34-70B97E20CEE5}" type="datetime1">
              <a:rPr lang="en-US" smtClean="0"/>
              <a:t>9/10/2019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2A4A19-B384-42F8-8C0D-94C30AAB39F2}" type="slidenum">
              <a:rPr lang="en-US" smtClean="0"/>
              <a:t>‹#›</a:t>
            </a:fld>
            <a:endParaRPr lang="en-US"/>
          </a:p>
        </p:txBody>
      </p:sp>
      <p:sp>
        <p:nvSpPr>
          <p:cNvPr id="8" name="TextBox 7"/>
          <p:cNvSpPr txBox="1"/>
          <p:nvPr userDrawn="1"/>
        </p:nvSpPr>
        <p:spPr>
          <a:xfrm>
            <a:off x="3200400" y="130804"/>
            <a:ext cx="3330976" cy="461665"/>
          </a:xfrm>
          <a:prstGeom prst="rect">
            <a:avLst/>
          </a:prstGeom>
          <a:noFill/>
        </p:spPr>
        <p:txBody>
          <a:bodyPr wrap="none" rtlCol="0">
            <a:spAutoFit/>
          </a:bodyPr>
          <a:lstStyle/>
          <a:p>
            <a:r>
              <a:rPr lang="en-US" sz="2400" cap="small" dirty="0">
                <a:solidFill>
                  <a:schemeClr val="bg1">
                    <a:lumMod val="65000"/>
                  </a:schemeClr>
                </a:solidFill>
                <a:latin typeface="Arial" panose="020B0604020202020204" pitchFamily="34" charset="0"/>
                <a:cs typeface="Arial" panose="020B0604020202020204" pitchFamily="34" charset="0"/>
              </a:rPr>
              <a:t>Omitted Variable Bias</a:t>
            </a:r>
          </a:p>
        </p:txBody>
      </p:sp>
    </p:spTree>
    <p:extLst>
      <p:ext uri="{BB962C8B-B14F-4D97-AF65-F5344CB8AC3E}">
        <p14:creationId xmlns:p14="http://schemas.microsoft.com/office/powerpoint/2010/main" val="7208290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23445" y="7040880"/>
            <a:ext cx="4663440" cy="831216"/>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523445" y="898737"/>
            <a:ext cx="4663440" cy="603504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523445" y="7872096"/>
            <a:ext cx="4663440" cy="1180464"/>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1E90C7-F1FE-4D5F-AAA3-C2349B32AFE3}" type="datetime1">
              <a:rPr lang="en-US" smtClean="0"/>
              <a:t>9/10/2019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2A4A19-B384-42F8-8C0D-94C30AAB39F2}" type="slidenum">
              <a:rPr lang="en-US" smtClean="0"/>
              <a:t>‹#›</a:t>
            </a:fld>
            <a:endParaRPr lang="en-US"/>
          </a:p>
        </p:txBody>
      </p:sp>
      <p:sp>
        <p:nvSpPr>
          <p:cNvPr id="10" name="TextBox 9"/>
          <p:cNvSpPr txBox="1"/>
          <p:nvPr userDrawn="1"/>
        </p:nvSpPr>
        <p:spPr>
          <a:xfrm>
            <a:off x="3200400" y="130804"/>
            <a:ext cx="3330976" cy="461665"/>
          </a:xfrm>
          <a:prstGeom prst="rect">
            <a:avLst/>
          </a:prstGeom>
          <a:noFill/>
        </p:spPr>
        <p:txBody>
          <a:bodyPr wrap="none" rtlCol="0">
            <a:spAutoFit/>
          </a:bodyPr>
          <a:lstStyle/>
          <a:p>
            <a:r>
              <a:rPr lang="en-US" sz="2400" cap="small" dirty="0">
                <a:solidFill>
                  <a:schemeClr val="bg1">
                    <a:lumMod val="65000"/>
                  </a:schemeClr>
                </a:solidFill>
                <a:latin typeface="Arial" panose="020B0604020202020204" pitchFamily="34" charset="0"/>
                <a:cs typeface="Arial" panose="020B0604020202020204" pitchFamily="34" charset="0"/>
              </a:rPr>
              <a:t>Omitted Variable Bias</a:t>
            </a:r>
          </a:p>
        </p:txBody>
      </p:sp>
    </p:spTree>
    <p:extLst>
      <p:ext uri="{BB962C8B-B14F-4D97-AF65-F5344CB8AC3E}">
        <p14:creationId xmlns:p14="http://schemas.microsoft.com/office/powerpoint/2010/main" val="41864004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97764" y="1157985"/>
            <a:ext cx="6995160" cy="16764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388620" y="3429000"/>
            <a:ext cx="6995160" cy="555604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388620" y="9322647"/>
            <a:ext cx="1813560" cy="535517"/>
          </a:xfrm>
          <a:prstGeom prst="rect">
            <a:avLst/>
          </a:prstGeom>
        </p:spPr>
        <p:txBody>
          <a:bodyPr vert="horz" lIns="91440" tIns="45720" rIns="91440" bIns="45720" rtlCol="0" anchor="ctr"/>
          <a:lstStyle>
            <a:lvl1pPr algn="l">
              <a:defRPr sz="1200">
                <a:solidFill>
                  <a:schemeClr val="tx1">
                    <a:tint val="75000"/>
                  </a:schemeClr>
                </a:solidFill>
              </a:defRPr>
            </a:lvl1pPr>
          </a:lstStyle>
          <a:p>
            <a:fld id="{DB6D3295-5BF5-4E09-87B3-EEF71ECAF0D0}" type="datetime1">
              <a:rPr lang="en-US" smtClean="0"/>
              <a:t>9/10/2019</a:t>
            </a:fld>
            <a:endParaRPr lang="en-US"/>
          </a:p>
        </p:txBody>
      </p:sp>
      <p:sp>
        <p:nvSpPr>
          <p:cNvPr id="5" name="Footer Placeholder 4"/>
          <p:cNvSpPr>
            <a:spLocks noGrp="1"/>
          </p:cNvSpPr>
          <p:nvPr>
            <p:ph type="ftr" sz="quarter" idx="3"/>
          </p:nvPr>
        </p:nvSpPr>
        <p:spPr>
          <a:xfrm>
            <a:off x="2655570" y="9322647"/>
            <a:ext cx="2461260" cy="535517"/>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7" name="Pentagon 6"/>
          <p:cNvSpPr/>
          <p:nvPr userDrawn="1"/>
        </p:nvSpPr>
        <p:spPr>
          <a:xfrm rot="5400000">
            <a:off x="6553200" y="228600"/>
            <a:ext cx="838200" cy="381000"/>
          </a:xfrm>
          <a:prstGeom prst="homePlat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p:cNvSpPr>
            <a:spLocks noGrp="1"/>
          </p:cNvSpPr>
          <p:nvPr>
            <p:ph type="sldNum" sz="quarter" idx="4"/>
          </p:nvPr>
        </p:nvSpPr>
        <p:spPr>
          <a:xfrm>
            <a:off x="6664569" y="104449"/>
            <a:ext cx="609600" cy="535517"/>
          </a:xfrm>
          <a:prstGeom prst="rect">
            <a:avLst/>
          </a:prstGeom>
        </p:spPr>
        <p:txBody>
          <a:bodyPr vert="horz" lIns="91440" tIns="45720" rIns="91440" bIns="45720" rtlCol="0" anchor="ctr"/>
          <a:lstStyle>
            <a:lvl1pPr algn="ctr">
              <a:defRPr sz="1400" b="1">
                <a:solidFill>
                  <a:schemeClr val="bg1"/>
                </a:solidFill>
              </a:defRPr>
            </a:lvl1pPr>
          </a:lstStyle>
          <a:p>
            <a:fld id="{8A2A4A19-B384-42F8-8C0D-94C30AAB39F2}" type="slidenum">
              <a:rPr lang="en-US" smtClean="0"/>
              <a:pPr/>
              <a:t>‹#›</a:t>
            </a:fld>
            <a:endParaRPr lang="en-US" dirty="0"/>
          </a:p>
        </p:txBody>
      </p:sp>
    </p:spTree>
    <p:extLst>
      <p:ext uri="{BB962C8B-B14F-4D97-AF65-F5344CB8AC3E}">
        <p14:creationId xmlns:p14="http://schemas.microsoft.com/office/powerpoint/2010/main" val="11443960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lvl1pPr algn="ctr" defTabSz="914400" rtl="0" eaLnBrk="1" latinLnBrk="0" hangingPunct="1">
        <a:spcBef>
          <a:spcPct val="0"/>
        </a:spcBef>
        <a:buNone/>
        <a:defRPr sz="4400" kern="1200">
          <a:solidFill>
            <a:schemeClr val="accent6">
              <a:lumMod val="75000"/>
            </a:schemeClr>
          </a:solidFill>
          <a:latin typeface="Stencil" panose="040409050D0802020404" pitchFamily="82" charset="0"/>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6.xml"/><Relationship Id="rId1" Type="http://schemas.openxmlformats.org/officeDocument/2006/relationships/vmlDrawing" Target="../drawings/vmlDrawing7.vml"/><Relationship Id="rId6" Type="http://schemas.openxmlformats.org/officeDocument/2006/relationships/image" Target="../media/image11.wmf"/><Relationship Id="rId5" Type="http://schemas.openxmlformats.org/officeDocument/2006/relationships/oleObject" Target="../embeddings/oleObject11.bin"/><Relationship Id="rId4" Type="http://schemas.openxmlformats.org/officeDocument/2006/relationships/image" Target="../media/image10.w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6.xml"/><Relationship Id="rId1" Type="http://schemas.openxmlformats.org/officeDocument/2006/relationships/vmlDrawing" Target="../drawings/vmlDrawing8.vml"/><Relationship Id="rId6" Type="http://schemas.openxmlformats.org/officeDocument/2006/relationships/image" Target="../media/image13.wmf"/><Relationship Id="rId5" Type="http://schemas.openxmlformats.org/officeDocument/2006/relationships/oleObject" Target="../embeddings/oleObject13.bin"/><Relationship Id="rId4" Type="http://schemas.openxmlformats.org/officeDocument/2006/relationships/image" Target="../media/image12.wmf"/></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Layout" Target="../slideLayouts/slideLayout6.xml"/><Relationship Id="rId1" Type="http://schemas.openxmlformats.org/officeDocument/2006/relationships/vmlDrawing" Target="../drawings/vmlDrawing9.vml"/><Relationship Id="rId5" Type="http://schemas.openxmlformats.org/officeDocument/2006/relationships/image" Target="../media/image14.wmf"/><Relationship Id="rId4" Type="http://schemas.openxmlformats.org/officeDocument/2006/relationships/oleObject" Target="../embeddings/oleObject14.bin"/></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6.xml"/><Relationship Id="rId1" Type="http://schemas.openxmlformats.org/officeDocument/2006/relationships/vmlDrawing" Target="../drawings/vmlDrawing10.vml"/><Relationship Id="rId4" Type="http://schemas.openxmlformats.org/officeDocument/2006/relationships/image" Target="../media/image16.w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6.xml"/><Relationship Id="rId1" Type="http://schemas.openxmlformats.org/officeDocument/2006/relationships/vmlDrawing" Target="../drawings/vmlDrawing11.vml"/><Relationship Id="rId4" Type="http://schemas.openxmlformats.org/officeDocument/2006/relationships/image" Target="../media/image17.w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6.xml"/><Relationship Id="rId1" Type="http://schemas.openxmlformats.org/officeDocument/2006/relationships/vmlDrawing" Target="../drawings/vmlDrawing12.vml"/><Relationship Id="rId6" Type="http://schemas.openxmlformats.org/officeDocument/2006/relationships/image" Target="../media/image19.wmf"/><Relationship Id="rId5" Type="http://schemas.openxmlformats.org/officeDocument/2006/relationships/oleObject" Target="../embeddings/oleObject18.bin"/><Relationship Id="rId4" Type="http://schemas.openxmlformats.org/officeDocument/2006/relationships/image" Target="../media/image18.w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2.xml"/><Relationship Id="rId1" Type="http://schemas.openxmlformats.org/officeDocument/2006/relationships/vmlDrawing" Target="../drawings/vmlDrawing13.vml"/><Relationship Id="rId4" Type="http://schemas.openxmlformats.org/officeDocument/2006/relationships/image" Target="../media/image20.wmf"/></Relationships>
</file>

<file path=ppt/slides/_rels/slide19.xml.rels><?xml version="1.0" encoding="UTF-8" standalone="yes"?>
<Relationships xmlns="http://schemas.openxmlformats.org/package/2006/relationships"><Relationship Id="rId8" Type="http://schemas.openxmlformats.org/officeDocument/2006/relationships/oleObject" Target="../embeddings/oleObject22.bin"/><Relationship Id="rId3" Type="http://schemas.openxmlformats.org/officeDocument/2006/relationships/image" Target="../media/image25.png"/><Relationship Id="rId7" Type="http://schemas.openxmlformats.org/officeDocument/2006/relationships/image" Target="../media/image22.wmf"/><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oleObject" Target="../embeddings/oleObject21.bin"/><Relationship Id="rId11" Type="http://schemas.openxmlformats.org/officeDocument/2006/relationships/image" Target="../media/image24.wmf"/><Relationship Id="rId5" Type="http://schemas.openxmlformats.org/officeDocument/2006/relationships/image" Target="../media/image21.wmf"/><Relationship Id="rId10" Type="http://schemas.openxmlformats.org/officeDocument/2006/relationships/oleObject" Target="../embeddings/oleObject23.bin"/><Relationship Id="rId4" Type="http://schemas.openxmlformats.org/officeDocument/2006/relationships/oleObject" Target="../embeddings/oleObject20.bin"/><Relationship Id="rId9" Type="http://schemas.openxmlformats.org/officeDocument/2006/relationships/image" Target="../media/image23.wmf"/></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6.xml"/><Relationship Id="rId1" Type="http://schemas.openxmlformats.org/officeDocument/2006/relationships/vmlDrawing" Target="../drawings/vmlDrawing1.vml"/><Relationship Id="rId6" Type="http://schemas.openxmlformats.org/officeDocument/2006/relationships/image" Target="../media/image2.wmf"/><Relationship Id="rId5" Type="http://schemas.openxmlformats.org/officeDocument/2006/relationships/oleObject" Target="../embeddings/oleObject2.bin"/><Relationship Id="rId4" Type="http://schemas.openxmlformats.org/officeDocument/2006/relationships/image" Target="../media/image1.wmf"/></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Layout" Target="../slideLayouts/slideLayout6.xml"/><Relationship Id="rId1" Type="http://schemas.openxmlformats.org/officeDocument/2006/relationships/vmlDrawing" Target="../drawings/vmlDrawing15.vml"/><Relationship Id="rId6" Type="http://schemas.openxmlformats.org/officeDocument/2006/relationships/image" Target="../media/image27.wmf"/><Relationship Id="rId5" Type="http://schemas.openxmlformats.org/officeDocument/2006/relationships/oleObject" Target="../embeddings/oleObject25.bin"/><Relationship Id="rId4" Type="http://schemas.openxmlformats.org/officeDocument/2006/relationships/image" Target="../media/image26.wmf"/></Relationships>
</file>

<file path=ppt/slides/_rels/slide21.xml.rels><?xml version="1.0" encoding="UTF-8" standalone="yes"?>
<Relationships xmlns="http://schemas.openxmlformats.org/package/2006/relationships"><Relationship Id="rId8" Type="http://schemas.openxmlformats.org/officeDocument/2006/relationships/oleObject" Target="../embeddings/oleObject28.bin"/><Relationship Id="rId3" Type="http://schemas.openxmlformats.org/officeDocument/2006/relationships/image" Target="../media/image30.png"/><Relationship Id="rId7" Type="http://schemas.openxmlformats.org/officeDocument/2006/relationships/image" Target="../media/image29.wmf"/><Relationship Id="rId2" Type="http://schemas.openxmlformats.org/officeDocument/2006/relationships/slideLayout" Target="../slideLayouts/slideLayout6.xml"/><Relationship Id="rId1" Type="http://schemas.openxmlformats.org/officeDocument/2006/relationships/vmlDrawing" Target="../drawings/vmlDrawing16.vml"/><Relationship Id="rId6" Type="http://schemas.openxmlformats.org/officeDocument/2006/relationships/oleObject" Target="../embeddings/oleObject27.bin"/><Relationship Id="rId5" Type="http://schemas.openxmlformats.org/officeDocument/2006/relationships/image" Target="../media/image28.wmf"/><Relationship Id="rId4" Type="http://schemas.openxmlformats.org/officeDocument/2006/relationships/oleObject" Target="../embeddings/oleObject26.bin"/></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32.gif"/><Relationship Id="rId2" Type="http://schemas.openxmlformats.org/officeDocument/2006/relationships/slideLayout" Target="../slideLayouts/slideLayout6.xml"/><Relationship Id="rId1" Type="http://schemas.openxmlformats.org/officeDocument/2006/relationships/vmlDrawing" Target="../drawings/vmlDrawing17.vml"/><Relationship Id="rId5" Type="http://schemas.openxmlformats.org/officeDocument/2006/relationships/image" Target="../media/image31.wmf"/><Relationship Id="rId4" Type="http://schemas.openxmlformats.org/officeDocument/2006/relationships/oleObject" Target="../embeddings/oleObject29.bin"/></Relationships>
</file>

<file path=ppt/slides/_rels/slide24.xml.rels><?xml version="1.0" encoding="UTF-8" standalone="yes"?>
<Relationships xmlns="http://schemas.openxmlformats.org/package/2006/relationships"><Relationship Id="rId8" Type="http://schemas.openxmlformats.org/officeDocument/2006/relationships/image" Target="../media/image35.wmf"/><Relationship Id="rId3" Type="http://schemas.openxmlformats.org/officeDocument/2006/relationships/oleObject" Target="../embeddings/oleObject30.bin"/><Relationship Id="rId7" Type="http://schemas.openxmlformats.org/officeDocument/2006/relationships/oleObject" Target="../embeddings/oleObject32.bin"/><Relationship Id="rId12" Type="http://schemas.openxmlformats.org/officeDocument/2006/relationships/image" Target="../media/image31.wmf"/><Relationship Id="rId2" Type="http://schemas.openxmlformats.org/officeDocument/2006/relationships/slideLayout" Target="../slideLayouts/slideLayout2.xml"/><Relationship Id="rId1" Type="http://schemas.openxmlformats.org/officeDocument/2006/relationships/vmlDrawing" Target="../drawings/vmlDrawing18.vml"/><Relationship Id="rId6" Type="http://schemas.openxmlformats.org/officeDocument/2006/relationships/image" Target="../media/image34.wmf"/><Relationship Id="rId11" Type="http://schemas.openxmlformats.org/officeDocument/2006/relationships/oleObject" Target="../embeddings/oleObject34.bin"/><Relationship Id="rId5" Type="http://schemas.openxmlformats.org/officeDocument/2006/relationships/oleObject" Target="../embeddings/oleObject31.bin"/><Relationship Id="rId10" Type="http://schemas.openxmlformats.org/officeDocument/2006/relationships/image" Target="../media/image36.wmf"/><Relationship Id="rId4" Type="http://schemas.openxmlformats.org/officeDocument/2006/relationships/image" Target="../media/image33.wmf"/><Relationship Id="rId9" Type="http://schemas.openxmlformats.org/officeDocument/2006/relationships/oleObject" Target="../embeddings/oleObject33.bin"/></Relationships>
</file>

<file path=ppt/slides/_rels/slide25.xml.rels><?xml version="1.0" encoding="UTF-8" standalone="yes"?>
<Relationships xmlns="http://schemas.openxmlformats.org/package/2006/relationships"><Relationship Id="rId3" Type="http://schemas.openxmlformats.org/officeDocument/2006/relationships/image" Target="../media/image32.gif"/><Relationship Id="rId2" Type="http://schemas.openxmlformats.org/officeDocument/2006/relationships/slideLayout" Target="../slideLayouts/slideLayout2.xml"/><Relationship Id="rId1" Type="http://schemas.openxmlformats.org/officeDocument/2006/relationships/vmlDrawing" Target="../drawings/vmlDrawing19.vml"/><Relationship Id="rId5" Type="http://schemas.openxmlformats.org/officeDocument/2006/relationships/image" Target="../media/image37.wmf"/><Relationship Id="rId4" Type="http://schemas.openxmlformats.org/officeDocument/2006/relationships/oleObject" Target="../embeddings/oleObject35.bin"/></Relationships>
</file>

<file path=ppt/slides/_rels/slide26.xml.rels><?xml version="1.0" encoding="UTF-8" standalone="yes"?>
<Relationships xmlns="http://schemas.openxmlformats.org/package/2006/relationships"><Relationship Id="rId8" Type="http://schemas.openxmlformats.org/officeDocument/2006/relationships/image" Target="../media/image39.wmf"/><Relationship Id="rId3" Type="http://schemas.openxmlformats.org/officeDocument/2006/relationships/oleObject" Target="../embeddings/oleObject36.bin"/><Relationship Id="rId7" Type="http://schemas.openxmlformats.org/officeDocument/2006/relationships/oleObject" Target="../embeddings/oleObject38.bin"/><Relationship Id="rId12" Type="http://schemas.openxmlformats.org/officeDocument/2006/relationships/image" Target="../media/image40.wmf"/><Relationship Id="rId2" Type="http://schemas.openxmlformats.org/officeDocument/2006/relationships/slideLayout" Target="../slideLayouts/slideLayout2.xml"/><Relationship Id="rId1" Type="http://schemas.openxmlformats.org/officeDocument/2006/relationships/vmlDrawing" Target="../drawings/vmlDrawing20.vml"/><Relationship Id="rId6" Type="http://schemas.openxmlformats.org/officeDocument/2006/relationships/image" Target="../media/image34.wmf"/><Relationship Id="rId11" Type="http://schemas.openxmlformats.org/officeDocument/2006/relationships/oleObject" Target="../embeddings/oleObject40.bin"/><Relationship Id="rId5" Type="http://schemas.openxmlformats.org/officeDocument/2006/relationships/oleObject" Target="../embeddings/oleObject37.bin"/><Relationship Id="rId10" Type="http://schemas.openxmlformats.org/officeDocument/2006/relationships/image" Target="../media/image36.wmf"/><Relationship Id="rId4" Type="http://schemas.openxmlformats.org/officeDocument/2006/relationships/image" Target="../media/image38.wmf"/><Relationship Id="rId9" Type="http://schemas.openxmlformats.org/officeDocument/2006/relationships/oleObject" Target="../embeddings/oleObject39.bin"/></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6.xml"/><Relationship Id="rId1" Type="http://schemas.openxmlformats.org/officeDocument/2006/relationships/vmlDrawing" Target="../drawings/vmlDrawing2.vml"/><Relationship Id="rId6" Type="http://schemas.openxmlformats.org/officeDocument/2006/relationships/image" Target="../media/image4.wmf"/><Relationship Id="rId5" Type="http://schemas.openxmlformats.org/officeDocument/2006/relationships/oleObject" Target="../embeddings/oleObject4.bin"/><Relationship Id="rId4" Type="http://schemas.openxmlformats.org/officeDocument/2006/relationships/image" Target="../media/image3.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6.xml"/><Relationship Id="rId1" Type="http://schemas.openxmlformats.org/officeDocument/2006/relationships/vmlDrawing" Target="../drawings/vmlDrawing3.vml"/><Relationship Id="rId6" Type="http://schemas.openxmlformats.org/officeDocument/2006/relationships/image" Target="../media/image6.wmf"/><Relationship Id="rId5" Type="http://schemas.openxmlformats.org/officeDocument/2006/relationships/oleObject" Target="../embeddings/oleObject6.bin"/><Relationship Id="rId4" Type="http://schemas.openxmlformats.org/officeDocument/2006/relationships/image" Target="../media/image5.wmf"/></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6.xml"/><Relationship Id="rId1" Type="http://schemas.openxmlformats.org/officeDocument/2006/relationships/vmlDrawing" Target="../drawings/vmlDrawing4.vml"/><Relationship Id="rId4" Type="http://schemas.openxmlformats.org/officeDocument/2006/relationships/image" Target="../media/image7.wmf"/></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6.xml"/><Relationship Id="rId1" Type="http://schemas.openxmlformats.org/officeDocument/2006/relationships/vmlDrawing" Target="../drawings/vmlDrawing5.vml"/><Relationship Id="rId4" Type="http://schemas.openxmlformats.org/officeDocument/2006/relationships/image" Target="../media/image8.wmf"/></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6.xml"/><Relationship Id="rId1" Type="http://schemas.openxmlformats.org/officeDocument/2006/relationships/vmlDrawing" Target="../drawings/vmlDrawing6.vml"/><Relationship Id="rId4" Type="http://schemas.openxmlformats.org/officeDocument/2006/relationships/image" Target="../media/image9.w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dirty="0">
                <a:solidFill>
                  <a:schemeClr val="tx1">
                    <a:lumMod val="50000"/>
                    <a:lumOff val="50000"/>
                  </a:schemeClr>
                </a:solidFill>
                <a:cs typeface="Arial" panose="020B0604020202020204" pitchFamily="34" charset="0"/>
              </a:rPr>
              <a:t>Omitted variable</a:t>
            </a:r>
            <a:br>
              <a:rPr lang="en-US" dirty="0">
                <a:solidFill>
                  <a:schemeClr val="tx1">
                    <a:lumMod val="50000"/>
                    <a:lumOff val="50000"/>
                  </a:schemeClr>
                </a:solidFill>
                <a:cs typeface="Arial" panose="020B0604020202020204" pitchFamily="34" charset="0"/>
              </a:rPr>
            </a:br>
            <a:r>
              <a:rPr lang="en-US" dirty="0">
                <a:solidFill>
                  <a:schemeClr val="accent6">
                    <a:lumMod val="75000"/>
                  </a:schemeClr>
                </a:solidFill>
                <a:cs typeface="Arial" panose="020B0604020202020204" pitchFamily="34" charset="0"/>
              </a:rPr>
              <a:t>bias</a:t>
            </a:r>
            <a:br>
              <a:rPr lang="en-US" dirty="0">
                <a:solidFill>
                  <a:schemeClr val="tx1">
                    <a:lumMod val="50000"/>
                    <a:lumOff val="50000"/>
                  </a:schemeClr>
                </a:solidFill>
                <a:cs typeface="Arial" panose="020B0604020202020204" pitchFamily="34" charset="0"/>
              </a:rPr>
            </a:br>
            <a:br>
              <a:rPr lang="en-US" dirty="0">
                <a:solidFill>
                  <a:schemeClr val="tx1">
                    <a:lumMod val="50000"/>
                    <a:lumOff val="50000"/>
                  </a:schemeClr>
                </a:solidFill>
                <a:cs typeface="Arial" panose="020B0604020202020204" pitchFamily="34" charset="0"/>
              </a:rPr>
            </a:br>
            <a:endParaRPr lang="en-US" dirty="0"/>
          </a:p>
        </p:txBody>
      </p:sp>
      <p:sp>
        <p:nvSpPr>
          <p:cNvPr id="3" name="Subtitle 2"/>
          <p:cNvSpPr>
            <a:spLocks noGrp="1"/>
          </p:cNvSpPr>
          <p:nvPr>
            <p:ph type="subTitle" idx="1"/>
          </p:nvPr>
        </p:nvSpPr>
        <p:spPr>
          <a:xfrm>
            <a:off x="1165860" y="6497320"/>
            <a:ext cx="5440680" cy="2570480"/>
          </a:xfrm>
        </p:spPr>
        <p:txBody>
          <a:bodyPr/>
          <a:lstStyle/>
          <a:p>
            <a:r>
              <a:rPr lang="en-US" sz="2000" dirty="0">
                <a:solidFill>
                  <a:schemeClr val="tx1">
                    <a:lumMod val="50000"/>
                    <a:lumOff val="50000"/>
                  </a:schemeClr>
                </a:solidFill>
                <a:latin typeface="Arial" panose="020B0604020202020204" pitchFamily="34" charset="0"/>
                <a:cs typeface="Arial" panose="020B0604020202020204" pitchFamily="34" charset="0"/>
              </a:rPr>
              <a:t>Fundamentals of</a:t>
            </a:r>
            <a:endParaRPr lang="en-US" sz="2400" b="1" dirty="0">
              <a:solidFill>
                <a:schemeClr val="accent6">
                  <a:lumMod val="75000"/>
                </a:schemeClr>
              </a:solidFill>
              <a:latin typeface="Arial" panose="020B0604020202020204" pitchFamily="34" charset="0"/>
              <a:cs typeface="Arial" panose="020B0604020202020204" pitchFamily="34" charset="0"/>
            </a:endParaRPr>
          </a:p>
          <a:p>
            <a:r>
              <a:rPr lang="en-US" sz="2400" b="1" dirty="0">
                <a:solidFill>
                  <a:schemeClr val="accent6">
                    <a:lumMod val="75000"/>
                  </a:schemeClr>
                </a:solidFill>
                <a:cs typeface="Arial" panose="020B0604020202020204" pitchFamily="34" charset="0"/>
              </a:rPr>
              <a:t>PROGRAM</a:t>
            </a:r>
            <a:r>
              <a:rPr lang="en-US" sz="2000" dirty="0">
                <a:solidFill>
                  <a:schemeClr val="accent6">
                    <a:lumMod val="75000"/>
                  </a:schemeClr>
                </a:solidFill>
                <a:cs typeface="Arial" panose="020B0604020202020204" pitchFamily="34" charset="0"/>
              </a:rPr>
              <a:t> </a:t>
            </a:r>
            <a:r>
              <a:rPr lang="en-US" sz="2000" dirty="0">
                <a:solidFill>
                  <a:schemeClr val="tx1">
                    <a:lumMod val="50000"/>
                    <a:lumOff val="50000"/>
                  </a:schemeClr>
                </a:solidFill>
                <a:latin typeface="Stencil" panose="040409050D0802020404" pitchFamily="82" charset="0"/>
                <a:cs typeface="Arial" panose="020B0604020202020204" pitchFamily="34" charset="0"/>
              </a:rPr>
              <a:t>EVALUATION</a:t>
            </a:r>
          </a:p>
          <a:p>
            <a:endParaRPr lang="en-US" sz="2800" dirty="0">
              <a:solidFill>
                <a:schemeClr val="tx1">
                  <a:lumMod val="50000"/>
                  <a:lumOff val="50000"/>
                </a:schemeClr>
              </a:solidFill>
              <a:latin typeface="Stencil" panose="040409050D0802020404" pitchFamily="82" charset="0"/>
              <a:cs typeface="Arial" panose="020B0604020202020204" pitchFamily="34" charset="0"/>
            </a:endParaRPr>
          </a:p>
          <a:p>
            <a:r>
              <a:rPr lang="en-US" sz="2000" dirty="0">
                <a:solidFill>
                  <a:schemeClr val="tx1">
                    <a:lumMod val="50000"/>
                    <a:lumOff val="50000"/>
                  </a:schemeClr>
                </a:solidFill>
                <a:latin typeface="Berlin Sans FB" panose="020E0602020502020306" pitchFamily="34" charset="0"/>
                <a:cs typeface="Arial" panose="020B0604020202020204" pitchFamily="34" charset="0"/>
              </a:rPr>
              <a:t>JESSE LECY</a:t>
            </a:r>
          </a:p>
          <a:p>
            <a:endParaRPr lang="en-US" sz="2800" dirty="0">
              <a:solidFill>
                <a:schemeClr val="tx1">
                  <a:lumMod val="50000"/>
                  <a:lumOff val="50000"/>
                </a:schemeClr>
              </a:solidFill>
              <a:latin typeface="Stencil" panose="040409050D0802020404" pitchFamily="82" charset="0"/>
              <a:cs typeface="Arial" panose="020B0604020202020204" pitchFamily="34" charset="0"/>
            </a:endParaRPr>
          </a:p>
        </p:txBody>
      </p:sp>
    </p:spTree>
    <p:extLst>
      <p:ext uri="{BB962C8B-B14F-4D97-AF65-F5344CB8AC3E}">
        <p14:creationId xmlns:p14="http://schemas.microsoft.com/office/powerpoint/2010/main" val="40782742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Case #1</a:t>
            </a:r>
          </a:p>
        </p:txBody>
      </p:sp>
      <p:sp>
        <p:nvSpPr>
          <p:cNvPr id="3" name="Slide Number Placeholder 2"/>
          <p:cNvSpPr>
            <a:spLocks noGrp="1"/>
          </p:cNvSpPr>
          <p:nvPr>
            <p:ph type="sldNum" sz="quarter" idx="12"/>
          </p:nvPr>
        </p:nvSpPr>
        <p:spPr/>
        <p:txBody>
          <a:bodyPr/>
          <a:lstStyle/>
          <a:p>
            <a:fld id="{A953BAF0-9579-42B3-B979-30EFD986705E}" type="slidenum">
              <a:rPr lang="en-US" smtClean="0"/>
              <a:pPr/>
              <a:t>10</a:t>
            </a:fld>
            <a:endParaRPr lang="en-US"/>
          </a:p>
        </p:txBody>
      </p:sp>
      <p:graphicFrame>
        <p:nvGraphicFramePr>
          <p:cNvPr id="4" name="Object 3"/>
          <p:cNvGraphicFramePr>
            <a:graphicFrameLocks noChangeAspect="1"/>
          </p:cNvGraphicFramePr>
          <p:nvPr>
            <p:extLst/>
          </p:nvPr>
        </p:nvGraphicFramePr>
        <p:xfrm>
          <a:off x="4857750" y="3539491"/>
          <a:ext cx="2202180" cy="1121266"/>
        </p:xfrm>
        <a:graphic>
          <a:graphicData uri="http://schemas.openxmlformats.org/presentationml/2006/ole">
            <mc:AlternateContent xmlns:mc="http://schemas.openxmlformats.org/markup-compatibility/2006">
              <mc:Choice xmlns:v="urn:schemas-microsoft-com:vml" Requires="v">
                <p:oleObj spid="_x0000_s92172" name="Equation" r:id="rId3" imgW="1346040" imgH="685800" progId="Equation.3">
                  <p:embed/>
                </p:oleObj>
              </mc:Choice>
              <mc:Fallback>
                <p:oleObj name="Equation" r:id="rId3" imgW="1346040" imgH="685800" progId="Equation.3">
                  <p:embed/>
                  <p:pic>
                    <p:nvPicPr>
                      <p:cNvPr id="4" name="Object 3"/>
                      <p:cNvPicPr>
                        <a:picLocks noChangeAspect="1" noChangeArrowheads="1"/>
                      </p:cNvPicPr>
                      <p:nvPr/>
                    </p:nvPicPr>
                    <p:blipFill>
                      <a:blip r:embed="rId4"/>
                      <a:srcRect/>
                      <a:stretch>
                        <a:fillRect/>
                      </a:stretch>
                    </p:blipFill>
                    <p:spPr bwMode="auto">
                      <a:xfrm>
                        <a:off x="4857750" y="3539491"/>
                        <a:ext cx="2202180" cy="1121266"/>
                      </a:xfrm>
                      <a:prstGeom prst="rect">
                        <a:avLst/>
                      </a:prstGeom>
                      <a:noFill/>
                      <a:ln>
                        <a:noFill/>
                      </a:ln>
                      <a:extLst/>
                    </p:spPr>
                  </p:pic>
                </p:oleObj>
              </mc:Fallback>
            </mc:AlternateContent>
          </a:graphicData>
        </a:graphic>
      </p:graphicFrame>
      <p:graphicFrame>
        <p:nvGraphicFramePr>
          <p:cNvPr id="10" name="Object 9"/>
          <p:cNvGraphicFramePr>
            <a:graphicFrameLocks noChangeAspect="1"/>
          </p:cNvGraphicFramePr>
          <p:nvPr>
            <p:extLst/>
          </p:nvPr>
        </p:nvGraphicFramePr>
        <p:xfrm>
          <a:off x="1325268" y="6860625"/>
          <a:ext cx="1126728" cy="518160"/>
        </p:xfrm>
        <a:graphic>
          <a:graphicData uri="http://schemas.openxmlformats.org/presentationml/2006/ole">
            <mc:AlternateContent xmlns:mc="http://schemas.openxmlformats.org/markup-compatibility/2006">
              <mc:Choice xmlns:v="urn:schemas-microsoft-com:vml" Requires="v">
                <p:oleObj spid="_x0000_s92173" name="Equation" r:id="rId5" imgW="469800" imgH="215640" progId="Equation.3">
                  <p:embed/>
                </p:oleObj>
              </mc:Choice>
              <mc:Fallback>
                <p:oleObj name="Equation" r:id="rId5" imgW="469800" imgH="215640" progId="Equation.3">
                  <p:embed/>
                  <p:pic>
                    <p:nvPicPr>
                      <p:cNvPr id="10" name="Object 9"/>
                      <p:cNvPicPr/>
                      <p:nvPr/>
                    </p:nvPicPr>
                    <p:blipFill>
                      <a:blip r:embed="rId6"/>
                      <a:stretch>
                        <a:fillRect/>
                      </a:stretch>
                    </p:blipFill>
                    <p:spPr>
                      <a:xfrm>
                        <a:off x="1325268" y="6860625"/>
                        <a:ext cx="1126728" cy="518160"/>
                      </a:xfrm>
                      <a:prstGeom prst="rect">
                        <a:avLst/>
                      </a:prstGeom>
                    </p:spPr>
                  </p:pic>
                </p:oleObj>
              </mc:Fallback>
            </mc:AlternateContent>
          </a:graphicData>
        </a:graphic>
      </p:graphicFrame>
      <p:sp>
        <p:nvSpPr>
          <p:cNvPr id="13" name="TextBox 12"/>
          <p:cNvSpPr txBox="1"/>
          <p:nvPr/>
        </p:nvSpPr>
        <p:spPr>
          <a:xfrm>
            <a:off x="2842056" y="6757727"/>
            <a:ext cx="4031388" cy="738664"/>
          </a:xfrm>
          <a:prstGeom prst="rect">
            <a:avLst/>
          </a:prstGeom>
          <a:noFill/>
        </p:spPr>
        <p:txBody>
          <a:bodyPr wrap="square" rtlCol="0">
            <a:spAutoFit/>
          </a:bodyPr>
          <a:lstStyle/>
          <a:p>
            <a:r>
              <a:rPr lang="en-US" sz="1400" dirty="0">
                <a:solidFill>
                  <a:schemeClr val="tx1">
                    <a:lumMod val="50000"/>
                    <a:lumOff val="50000"/>
                  </a:schemeClr>
                </a:solidFill>
                <a:latin typeface="Arial" panose="020B0604020202020204" pitchFamily="34" charset="0"/>
                <a:cs typeface="Arial" panose="020B0604020202020204" pitchFamily="34" charset="0"/>
              </a:rPr>
              <a:t>Since the omitted variable X2 is uncorrelated with the policy variable X1, then leaving it out does not change the slope b1. There is no bias.</a:t>
            </a:r>
          </a:p>
        </p:txBody>
      </p:sp>
      <p:sp>
        <p:nvSpPr>
          <p:cNvPr id="14" name="Rectangle 13"/>
          <p:cNvSpPr/>
          <p:nvPr/>
        </p:nvSpPr>
        <p:spPr>
          <a:xfrm>
            <a:off x="792265" y="6472006"/>
            <a:ext cx="6282690" cy="1360169"/>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15" name="Oval 14"/>
          <p:cNvSpPr/>
          <p:nvPr/>
        </p:nvSpPr>
        <p:spPr>
          <a:xfrm>
            <a:off x="953564" y="3798570"/>
            <a:ext cx="806275" cy="74716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schemeClr val="tx1"/>
              </a:solidFill>
            </a:endParaRPr>
          </a:p>
        </p:txBody>
      </p:sp>
      <p:sp>
        <p:nvSpPr>
          <p:cNvPr id="16" name="Oval 15"/>
          <p:cNvSpPr/>
          <p:nvPr/>
        </p:nvSpPr>
        <p:spPr>
          <a:xfrm>
            <a:off x="2248964" y="3798570"/>
            <a:ext cx="806275" cy="747168"/>
          </a:xfrm>
          <a:prstGeom prst="ellipse">
            <a:avLst/>
          </a:prstGeom>
          <a:noFill/>
          <a:ln>
            <a:solidFill>
              <a:schemeClr val="accent6">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schemeClr val="accent6">
                  <a:lumMod val="75000"/>
                </a:schemeClr>
              </a:solidFill>
            </a:endParaRPr>
          </a:p>
        </p:txBody>
      </p:sp>
      <p:sp>
        <p:nvSpPr>
          <p:cNvPr id="17" name="Oval 16"/>
          <p:cNvSpPr/>
          <p:nvPr/>
        </p:nvSpPr>
        <p:spPr>
          <a:xfrm>
            <a:off x="1406953" y="3604260"/>
            <a:ext cx="1230630" cy="110109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18" name="TextBox 17"/>
          <p:cNvSpPr txBox="1"/>
          <p:nvPr/>
        </p:nvSpPr>
        <p:spPr>
          <a:xfrm>
            <a:off x="1818401" y="3290328"/>
            <a:ext cx="407734" cy="327782"/>
          </a:xfrm>
          <a:prstGeom prst="rect">
            <a:avLst/>
          </a:prstGeom>
          <a:noFill/>
        </p:spPr>
        <p:txBody>
          <a:bodyPr wrap="square" rtlCol="0">
            <a:spAutoFit/>
          </a:bodyPr>
          <a:lstStyle/>
          <a:p>
            <a:r>
              <a:rPr lang="en-US" sz="1530" b="1" dirty="0"/>
              <a:t>Y</a:t>
            </a:r>
          </a:p>
        </p:txBody>
      </p:sp>
      <p:sp>
        <p:nvSpPr>
          <p:cNvPr id="19" name="TextBox 18"/>
          <p:cNvSpPr txBox="1"/>
          <p:nvPr/>
        </p:nvSpPr>
        <p:spPr>
          <a:xfrm>
            <a:off x="3090973" y="3992880"/>
            <a:ext cx="518160" cy="327782"/>
          </a:xfrm>
          <a:prstGeom prst="rect">
            <a:avLst/>
          </a:prstGeom>
          <a:noFill/>
        </p:spPr>
        <p:txBody>
          <a:bodyPr wrap="square" rtlCol="0">
            <a:spAutoFit/>
          </a:bodyPr>
          <a:lstStyle/>
          <a:p>
            <a:r>
              <a:rPr lang="en-US" sz="1530" b="1" dirty="0">
                <a:solidFill>
                  <a:schemeClr val="accent6">
                    <a:lumMod val="75000"/>
                  </a:schemeClr>
                </a:solidFill>
              </a:rPr>
              <a:t>X2</a:t>
            </a:r>
          </a:p>
        </p:txBody>
      </p:sp>
      <p:sp>
        <p:nvSpPr>
          <p:cNvPr id="20" name="TextBox 19"/>
          <p:cNvSpPr txBox="1"/>
          <p:nvPr/>
        </p:nvSpPr>
        <p:spPr>
          <a:xfrm>
            <a:off x="500173" y="3969171"/>
            <a:ext cx="453390" cy="327782"/>
          </a:xfrm>
          <a:prstGeom prst="rect">
            <a:avLst/>
          </a:prstGeom>
          <a:noFill/>
        </p:spPr>
        <p:txBody>
          <a:bodyPr wrap="square" rtlCol="0">
            <a:spAutoFit/>
          </a:bodyPr>
          <a:lstStyle/>
          <a:p>
            <a:r>
              <a:rPr lang="en-US" sz="1530" b="1" dirty="0"/>
              <a:t>X1</a:t>
            </a:r>
          </a:p>
        </p:txBody>
      </p:sp>
      <p:sp>
        <p:nvSpPr>
          <p:cNvPr id="5" name="TextBox 4"/>
          <p:cNvSpPr txBox="1"/>
          <p:nvPr/>
        </p:nvSpPr>
        <p:spPr>
          <a:xfrm>
            <a:off x="2981014" y="4437752"/>
            <a:ext cx="715260" cy="430887"/>
          </a:xfrm>
          <a:prstGeom prst="rect">
            <a:avLst/>
          </a:prstGeom>
          <a:noFill/>
        </p:spPr>
        <p:txBody>
          <a:bodyPr wrap="none" rtlCol="0">
            <a:spAutoFit/>
          </a:bodyPr>
          <a:lstStyle/>
          <a:p>
            <a:r>
              <a:rPr lang="en-US" sz="1100" dirty="0">
                <a:solidFill>
                  <a:schemeClr val="accent6">
                    <a:lumMod val="75000"/>
                  </a:schemeClr>
                </a:solidFill>
              </a:rPr>
              <a:t>(omitted </a:t>
            </a:r>
          </a:p>
          <a:p>
            <a:r>
              <a:rPr lang="en-US" sz="1100" dirty="0">
                <a:solidFill>
                  <a:schemeClr val="accent6">
                    <a:lumMod val="75000"/>
                  </a:schemeClr>
                </a:solidFill>
              </a:rPr>
              <a:t>variable)</a:t>
            </a:r>
          </a:p>
        </p:txBody>
      </p:sp>
    </p:spTree>
    <p:extLst>
      <p:ext uri="{BB962C8B-B14F-4D97-AF65-F5344CB8AC3E}">
        <p14:creationId xmlns:p14="http://schemas.microsoft.com/office/powerpoint/2010/main" val="40474514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Case #2</a:t>
            </a:r>
          </a:p>
        </p:txBody>
      </p:sp>
      <p:sp>
        <p:nvSpPr>
          <p:cNvPr id="3" name="Slide Number Placeholder 2"/>
          <p:cNvSpPr>
            <a:spLocks noGrp="1"/>
          </p:cNvSpPr>
          <p:nvPr>
            <p:ph type="sldNum" sz="quarter" idx="12"/>
          </p:nvPr>
        </p:nvSpPr>
        <p:spPr/>
        <p:txBody>
          <a:bodyPr/>
          <a:lstStyle/>
          <a:p>
            <a:fld id="{A953BAF0-9579-42B3-B979-30EFD986705E}" type="slidenum">
              <a:rPr lang="en-US" smtClean="0"/>
              <a:pPr/>
              <a:t>11</a:t>
            </a:fld>
            <a:endParaRPr lang="en-US"/>
          </a:p>
        </p:txBody>
      </p:sp>
      <p:graphicFrame>
        <p:nvGraphicFramePr>
          <p:cNvPr id="4" name="Object 3"/>
          <p:cNvGraphicFramePr>
            <a:graphicFrameLocks noChangeAspect="1"/>
          </p:cNvGraphicFramePr>
          <p:nvPr>
            <p:extLst/>
          </p:nvPr>
        </p:nvGraphicFramePr>
        <p:xfrm>
          <a:off x="4916632" y="3629799"/>
          <a:ext cx="2202180" cy="1121266"/>
        </p:xfrm>
        <a:graphic>
          <a:graphicData uri="http://schemas.openxmlformats.org/presentationml/2006/ole">
            <mc:AlternateContent xmlns:mc="http://schemas.openxmlformats.org/markup-compatibility/2006">
              <mc:Choice xmlns:v="urn:schemas-microsoft-com:vml" Requires="v">
                <p:oleObj spid="_x0000_s93196" name="Equation" r:id="rId3" imgW="1346040" imgH="685800" progId="Equation.3">
                  <p:embed/>
                </p:oleObj>
              </mc:Choice>
              <mc:Fallback>
                <p:oleObj name="Equation" r:id="rId3" imgW="1346040" imgH="685800" progId="Equation.3">
                  <p:embed/>
                  <p:pic>
                    <p:nvPicPr>
                      <p:cNvPr id="4" name="Object 3"/>
                      <p:cNvPicPr>
                        <a:picLocks noChangeAspect="1" noChangeArrowheads="1"/>
                      </p:cNvPicPr>
                      <p:nvPr/>
                    </p:nvPicPr>
                    <p:blipFill>
                      <a:blip r:embed="rId4"/>
                      <a:srcRect/>
                      <a:stretch>
                        <a:fillRect/>
                      </a:stretch>
                    </p:blipFill>
                    <p:spPr bwMode="auto">
                      <a:xfrm>
                        <a:off x="4916632" y="3629799"/>
                        <a:ext cx="2202180" cy="1121266"/>
                      </a:xfrm>
                      <a:prstGeom prst="rect">
                        <a:avLst/>
                      </a:prstGeom>
                      <a:noFill/>
                      <a:ln>
                        <a:noFill/>
                      </a:ln>
                      <a:extLst/>
                    </p:spPr>
                  </p:pic>
                </p:oleObj>
              </mc:Fallback>
            </mc:AlternateContent>
          </a:graphicData>
        </a:graphic>
      </p:graphicFrame>
      <p:graphicFrame>
        <p:nvGraphicFramePr>
          <p:cNvPr id="10" name="Object 9"/>
          <p:cNvGraphicFramePr>
            <a:graphicFrameLocks noChangeAspect="1"/>
          </p:cNvGraphicFramePr>
          <p:nvPr>
            <p:extLst/>
          </p:nvPr>
        </p:nvGraphicFramePr>
        <p:xfrm>
          <a:off x="1395757" y="6838437"/>
          <a:ext cx="1126728" cy="518160"/>
        </p:xfrm>
        <a:graphic>
          <a:graphicData uri="http://schemas.openxmlformats.org/presentationml/2006/ole">
            <mc:AlternateContent xmlns:mc="http://schemas.openxmlformats.org/markup-compatibility/2006">
              <mc:Choice xmlns:v="urn:schemas-microsoft-com:vml" Requires="v">
                <p:oleObj spid="_x0000_s93197" name="Equation" r:id="rId5" imgW="469800" imgH="215640" progId="Equation.3">
                  <p:embed/>
                </p:oleObj>
              </mc:Choice>
              <mc:Fallback>
                <p:oleObj name="Equation" r:id="rId5" imgW="469800" imgH="215640" progId="Equation.3">
                  <p:embed/>
                  <p:pic>
                    <p:nvPicPr>
                      <p:cNvPr id="10" name="Object 9"/>
                      <p:cNvPicPr/>
                      <p:nvPr/>
                    </p:nvPicPr>
                    <p:blipFill>
                      <a:blip r:embed="rId6"/>
                      <a:stretch>
                        <a:fillRect/>
                      </a:stretch>
                    </p:blipFill>
                    <p:spPr>
                      <a:xfrm>
                        <a:off x="1395757" y="6838437"/>
                        <a:ext cx="1126728" cy="518160"/>
                      </a:xfrm>
                      <a:prstGeom prst="rect">
                        <a:avLst/>
                      </a:prstGeom>
                    </p:spPr>
                  </p:pic>
                </p:oleObj>
              </mc:Fallback>
            </mc:AlternateContent>
          </a:graphicData>
        </a:graphic>
      </p:graphicFrame>
      <p:sp>
        <p:nvSpPr>
          <p:cNvPr id="13" name="TextBox 12"/>
          <p:cNvSpPr txBox="1"/>
          <p:nvPr/>
        </p:nvSpPr>
        <p:spPr>
          <a:xfrm>
            <a:off x="2788816" y="6758260"/>
            <a:ext cx="4255632" cy="738664"/>
          </a:xfrm>
          <a:prstGeom prst="rect">
            <a:avLst/>
          </a:prstGeom>
          <a:noFill/>
        </p:spPr>
        <p:txBody>
          <a:bodyPr wrap="square" rtlCol="0">
            <a:spAutoFit/>
          </a:bodyPr>
          <a:lstStyle/>
          <a:p>
            <a:r>
              <a:rPr lang="en-US" sz="1400" dirty="0">
                <a:solidFill>
                  <a:schemeClr val="tx1">
                    <a:lumMod val="50000"/>
                    <a:lumOff val="50000"/>
                  </a:schemeClr>
                </a:solidFill>
                <a:latin typeface="Arial" panose="020B0604020202020204" pitchFamily="34" charset="0"/>
                <a:cs typeface="Arial" panose="020B0604020202020204" pitchFamily="34" charset="0"/>
              </a:rPr>
              <a:t>In this case, omitting X2 from the model will change the slope b1 because X1 and X2 have shared covariance. Our naïve estimate WILL be biased.</a:t>
            </a:r>
          </a:p>
        </p:txBody>
      </p:sp>
      <p:sp>
        <p:nvSpPr>
          <p:cNvPr id="14" name="Rectangle 13"/>
          <p:cNvSpPr/>
          <p:nvPr/>
        </p:nvSpPr>
        <p:spPr>
          <a:xfrm>
            <a:off x="862754" y="6449818"/>
            <a:ext cx="6282690" cy="1360169"/>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15" name="Oval 14"/>
          <p:cNvSpPr/>
          <p:nvPr/>
        </p:nvSpPr>
        <p:spPr>
          <a:xfrm>
            <a:off x="1380253" y="4183615"/>
            <a:ext cx="806275" cy="747168"/>
          </a:xfrm>
          <a:prstGeom prst="ellipse">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schemeClr val="accent6">
                  <a:lumMod val="75000"/>
                </a:schemeClr>
              </a:solidFill>
            </a:endParaRPr>
          </a:p>
        </p:txBody>
      </p:sp>
      <p:sp>
        <p:nvSpPr>
          <p:cNvPr id="16" name="Oval 15"/>
          <p:cNvSpPr/>
          <p:nvPr/>
        </p:nvSpPr>
        <p:spPr>
          <a:xfrm>
            <a:off x="1831309" y="4190432"/>
            <a:ext cx="806275" cy="747168"/>
          </a:xfrm>
          <a:prstGeom prst="ellipse">
            <a:avLst/>
          </a:prstGeom>
          <a:noFill/>
          <a:ln>
            <a:solidFill>
              <a:schemeClr val="accent6">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17" name="Oval 16"/>
          <p:cNvSpPr/>
          <p:nvPr/>
        </p:nvSpPr>
        <p:spPr>
          <a:xfrm>
            <a:off x="1406953" y="3604260"/>
            <a:ext cx="1230630" cy="1101090"/>
          </a:xfrm>
          <a:prstGeom prst="ellipse">
            <a:avLst/>
          </a:prstGeom>
          <a:noFill/>
          <a:ln>
            <a:solidFill>
              <a:srgbClr val="385D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18" name="TextBox 17"/>
          <p:cNvSpPr txBox="1"/>
          <p:nvPr/>
        </p:nvSpPr>
        <p:spPr>
          <a:xfrm>
            <a:off x="1818401" y="3290328"/>
            <a:ext cx="407734" cy="327782"/>
          </a:xfrm>
          <a:prstGeom prst="rect">
            <a:avLst/>
          </a:prstGeom>
          <a:noFill/>
        </p:spPr>
        <p:txBody>
          <a:bodyPr wrap="square" rtlCol="0">
            <a:spAutoFit/>
          </a:bodyPr>
          <a:lstStyle/>
          <a:p>
            <a:r>
              <a:rPr lang="en-US" sz="1530" b="1" dirty="0">
                <a:solidFill>
                  <a:srgbClr val="385D8A"/>
                </a:solidFill>
              </a:rPr>
              <a:t>Y</a:t>
            </a:r>
          </a:p>
        </p:txBody>
      </p:sp>
      <p:sp>
        <p:nvSpPr>
          <p:cNvPr id="19" name="TextBox 18"/>
          <p:cNvSpPr txBox="1"/>
          <p:nvPr/>
        </p:nvSpPr>
        <p:spPr>
          <a:xfrm>
            <a:off x="2610884" y="4667140"/>
            <a:ext cx="518160" cy="327782"/>
          </a:xfrm>
          <a:prstGeom prst="rect">
            <a:avLst/>
          </a:prstGeom>
          <a:noFill/>
        </p:spPr>
        <p:txBody>
          <a:bodyPr wrap="square" rtlCol="0">
            <a:spAutoFit/>
          </a:bodyPr>
          <a:lstStyle/>
          <a:p>
            <a:r>
              <a:rPr lang="en-US" sz="1530" b="1" dirty="0">
                <a:solidFill>
                  <a:schemeClr val="accent6">
                    <a:lumMod val="75000"/>
                  </a:schemeClr>
                </a:solidFill>
              </a:rPr>
              <a:t>X2</a:t>
            </a:r>
          </a:p>
        </p:txBody>
      </p:sp>
      <p:sp>
        <p:nvSpPr>
          <p:cNvPr id="20" name="TextBox 19"/>
          <p:cNvSpPr txBox="1"/>
          <p:nvPr/>
        </p:nvSpPr>
        <p:spPr>
          <a:xfrm>
            <a:off x="926863" y="4408752"/>
            <a:ext cx="453390" cy="327782"/>
          </a:xfrm>
          <a:prstGeom prst="rect">
            <a:avLst/>
          </a:prstGeom>
          <a:noFill/>
        </p:spPr>
        <p:txBody>
          <a:bodyPr wrap="square" rtlCol="0">
            <a:spAutoFit/>
          </a:bodyPr>
          <a:lstStyle/>
          <a:p>
            <a:r>
              <a:rPr lang="en-US" sz="1530" b="1" dirty="0">
                <a:solidFill>
                  <a:schemeClr val="tx1">
                    <a:lumMod val="50000"/>
                    <a:lumOff val="50000"/>
                  </a:schemeClr>
                </a:solidFill>
              </a:rPr>
              <a:t>X1</a:t>
            </a:r>
          </a:p>
        </p:txBody>
      </p:sp>
      <p:sp>
        <p:nvSpPr>
          <p:cNvPr id="21" name="TextBox 20"/>
          <p:cNvSpPr txBox="1"/>
          <p:nvPr/>
        </p:nvSpPr>
        <p:spPr>
          <a:xfrm>
            <a:off x="2485642" y="4983421"/>
            <a:ext cx="715260" cy="430887"/>
          </a:xfrm>
          <a:prstGeom prst="rect">
            <a:avLst/>
          </a:prstGeom>
          <a:noFill/>
        </p:spPr>
        <p:txBody>
          <a:bodyPr wrap="none" rtlCol="0">
            <a:spAutoFit/>
          </a:bodyPr>
          <a:lstStyle/>
          <a:p>
            <a:r>
              <a:rPr lang="en-US" sz="1100" dirty="0">
                <a:solidFill>
                  <a:schemeClr val="accent6">
                    <a:lumMod val="75000"/>
                  </a:schemeClr>
                </a:solidFill>
              </a:rPr>
              <a:t>(omitted </a:t>
            </a:r>
          </a:p>
          <a:p>
            <a:r>
              <a:rPr lang="en-US" sz="1100" dirty="0">
                <a:solidFill>
                  <a:schemeClr val="accent6">
                    <a:lumMod val="75000"/>
                  </a:schemeClr>
                </a:solidFill>
              </a:rPr>
              <a:t>variable)</a:t>
            </a:r>
          </a:p>
        </p:txBody>
      </p:sp>
    </p:spTree>
    <p:extLst>
      <p:ext uri="{BB962C8B-B14F-4D97-AF65-F5344CB8AC3E}">
        <p14:creationId xmlns:p14="http://schemas.microsoft.com/office/powerpoint/2010/main" val="20739066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3600" dirty="0"/>
              <a:t>How do omitted variable impact regression results?</a:t>
            </a:r>
          </a:p>
        </p:txBody>
      </p:sp>
      <p:sp>
        <p:nvSpPr>
          <p:cNvPr id="2" name="Slide Number Placeholder 1"/>
          <p:cNvSpPr>
            <a:spLocks noGrp="1"/>
          </p:cNvSpPr>
          <p:nvPr>
            <p:ph type="sldNum" sz="quarter" idx="12"/>
          </p:nvPr>
        </p:nvSpPr>
        <p:spPr/>
        <p:txBody>
          <a:bodyPr/>
          <a:lstStyle/>
          <a:p>
            <a:fld id="{A953BAF0-9579-42B3-B979-30EFD986705E}" type="slidenum">
              <a:rPr lang="en-US" smtClean="0"/>
              <a:pPr/>
              <a:t>12</a:t>
            </a:fld>
            <a:endParaRPr lang="en-US"/>
          </a:p>
        </p:txBody>
      </p:sp>
      <p:sp>
        <p:nvSpPr>
          <p:cNvPr id="27" name="Text Placeholder 4"/>
          <p:cNvSpPr>
            <a:spLocks noGrp="1"/>
          </p:cNvSpPr>
          <p:nvPr>
            <p:ph type="body" sz="quarter" idx="4294967295"/>
          </p:nvPr>
        </p:nvSpPr>
        <p:spPr>
          <a:xfrm>
            <a:off x="455485" y="6837954"/>
            <a:ext cx="2716149" cy="2010402"/>
          </a:xfrm>
        </p:spPr>
        <p:txBody>
          <a:bodyPr>
            <a:noAutofit/>
          </a:bodyPr>
          <a:lstStyle/>
          <a:p>
            <a:pPr marL="0" indent="0">
              <a:buNone/>
            </a:pPr>
            <a:r>
              <a:rPr lang="en-US" sz="1600" dirty="0">
                <a:solidFill>
                  <a:schemeClr val="tx1">
                    <a:lumMod val="50000"/>
                    <a:lumOff val="50000"/>
                  </a:schemeClr>
                </a:solidFill>
              </a:rPr>
              <a:t>Bias is the difference between the “truth” (Model 5 in this case) and what we would get if we ran a naïve regression (Model 1 here).</a:t>
            </a:r>
          </a:p>
          <a:p>
            <a:endParaRPr lang="en-US" sz="1600" dirty="0">
              <a:solidFill>
                <a:schemeClr val="tx1">
                  <a:lumMod val="50000"/>
                  <a:lumOff val="50000"/>
                </a:schemeClr>
              </a:solidFill>
            </a:endParaRPr>
          </a:p>
          <a:p>
            <a:pPr marL="0" indent="0">
              <a:buNone/>
            </a:pPr>
            <a:r>
              <a:rPr lang="en-US" sz="1600" dirty="0">
                <a:solidFill>
                  <a:schemeClr val="tx1">
                    <a:lumMod val="50000"/>
                    <a:lumOff val="50000"/>
                  </a:schemeClr>
                </a:solidFill>
              </a:rPr>
              <a:t>Note that the bias can be quite large.</a:t>
            </a:r>
          </a:p>
        </p:txBody>
      </p:sp>
      <p:pic>
        <p:nvPicPr>
          <p:cNvPr id="11" name="Picture 10"/>
          <p:cNvPicPr/>
          <p:nvPr/>
        </p:nvPicPr>
        <p:blipFill>
          <a:blip r:embed="rId3">
            <a:extLst>
              <a:ext uri="{28A0092B-C50C-407E-A947-70E740481C1C}">
                <a14:useLocalDpi xmlns:a14="http://schemas.microsoft.com/office/drawing/2010/main" val="0"/>
              </a:ext>
            </a:extLst>
          </a:blip>
          <a:srcRect/>
          <a:stretch>
            <a:fillRect/>
          </a:stretch>
        </p:blipFill>
        <p:spPr bwMode="auto">
          <a:xfrm>
            <a:off x="762000" y="3373862"/>
            <a:ext cx="6400800" cy="2722138"/>
          </a:xfrm>
          <a:prstGeom prst="rect">
            <a:avLst/>
          </a:prstGeom>
          <a:noFill/>
          <a:ln>
            <a:noFill/>
          </a:ln>
        </p:spPr>
      </p:pic>
      <p:sp>
        <p:nvSpPr>
          <p:cNvPr id="5" name="TextBox 4"/>
          <p:cNvSpPr txBox="1"/>
          <p:nvPr/>
        </p:nvSpPr>
        <p:spPr>
          <a:xfrm>
            <a:off x="3795468" y="2633722"/>
            <a:ext cx="680956" cy="461665"/>
          </a:xfrm>
          <a:prstGeom prst="rect">
            <a:avLst/>
          </a:prstGeom>
          <a:noFill/>
        </p:spPr>
        <p:txBody>
          <a:bodyPr wrap="none" rtlCol="0">
            <a:spAutoFit/>
          </a:bodyPr>
          <a:lstStyle/>
          <a:p>
            <a:pPr algn="ctr"/>
            <a:r>
              <a:rPr lang="en-US" sz="1200" dirty="0">
                <a:solidFill>
                  <a:schemeClr val="tx1">
                    <a:lumMod val="65000"/>
                    <a:lumOff val="35000"/>
                  </a:schemeClr>
                </a:solidFill>
                <a:latin typeface="+mj-lt"/>
              </a:rPr>
              <a:t>SES </a:t>
            </a:r>
          </a:p>
          <a:p>
            <a:pPr algn="ctr"/>
            <a:r>
              <a:rPr lang="en-US" sz="1200" dirty="0">
                <a:solidFill>
                  <a:schemeClr val="tx1">
                    <a:lumMod val="65000"/>
                    <a:lumOff val="35000"/>
                  </a:schemeClr>
                </a:solidFill>
                <a:latin typeface="+mj-lt"/>
              </a:rPr>
              <a:t>omitted</a:t>
            </a:r>
          </a:p>
        </p:txBody>
      </p:sp>
      <p:sp>
        <p:nvSpPr>
          <p:cNvPr id="15" name="TextBox 14"/>
          <p:cNvSpPr txBox="1"/>
          <p:nvPr/>
        </p:nvSpPr>
        <p:spPr>
          <a:xfrm>
            <a:off x="5069278" y="2640919"/>
            <a:ext cx="680956" cy="461665"/>
          </a:xfrm>
          <a:prstGeom prst="rect">
            <a:avLst/>
          </a:prstGeom>
          <a:noFill/>
        </p:spPr>
        <p:txBody>
          <a:bodyPr wrap="none" rtlCol="0">
            <a:spAutoFit/>
          </a:bodyPr>
          <a:lstStyle/>
          <a:p>
            <a:pPr algn="ctr"/>
            <a:r>
              <a:rPr lang="en-US" sz="1200" dirty="0">
                <a:solidFill>
                  <a:schemeClr val="tx1">
                    <a:lumMod val="65000"/>
                    <a:lumOff val="35000"/>
                  </a:schemeClr>
                </a:solidFill>
                <a:latin typeface="+mj-lt"/>
              </a:rPr>
              <a:t>TQ </a:t>
            </a:r>
          </a:p>
          <a:p>
            <a:pPr algn="ctr"/>
            <a:r>
              <a:rPr lang="en-US" sz="1200" dirty="0">
                <a:solidFill>
                  <a:schemeClr val="tx1">
                    <a:lumMod val="65000"/>
                    <a:lumOff val="35000"/>
                  </a:schemeClr>
                </a:solidFill>
                <a:latin typeface="+mj-lt"/>
              </a:rPr>
              <a:t>omitted</a:t>
            </a:r>
          </a:p>
        </p:txBody>
      </p:sp>
      <p:sp>
        <p:nvSpPr>
          <p:cNvPr id="18" name="Rectangle 17"/>
          <p:cNvSpPr/>
          <p:nvPr/>
        </p:nvSpPr>
        <p:spPr>
          <a:xfrm>
            <a:off x="4440343" y="3746930"/>
            <a:ext cx="873828" cy="1815670"/>
          </a:xfrm>
          <a:prstGeom prst="rect">
            <a:avLst/>
          </a:prstGeom>
          <a:solidFill>
            <a:schemeClr val="bg1">
              <a:alpha val="7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19" name="Rectangle 18"/>
          <p:cNvSpPr/>
          <p:nvPr/>
        </p:nvSpPr>
        <p:spPr>
          <a:xfrm>
            <a:off x="6178686" y="3727612"/>
            <a:ext cx="950371" cy="1896313"/>
          </a:xfrm>
          <a:prstGeom prst="rect">
            <a:avLst/>
          </a:prstGeom>
          <a:solidFill>
            <a:schemeClr val="accent5">
              <a:lumMod val="20000"/>
              <a:lumOff val="80000"/>
              <a:alpha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21" name="Rectangle 20"/>
          <p:cNvSpPr/>
          <p:nvPr/>
        </p:nvSpPr>
        <p:spPr>
          <a:xfrm>
            <a:off x="2519456" y="3688807"/>
            <a:ext cx="934227" cy="1873793"/>
          </a:xfrm>
          <a:prstGeom prst="rect">
            <a:avLst/>
          </a:prstGeom>
          <a:solidFill>
            <a:schemeClr val="accent5">
              <a:lumMod val="20000"/>
              <a:lumOff val="80000"/>
              <a:alpha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22" name="TextBox 21"/>
          <p:cNvSpPr txBox="1"/>
          <p:nvPr/>
        </p:nvSpPr>
        <p:spPr>
          <a:xfrm>
            <a:off x="3034307" y="2622563"/>
            <a:ext cx="784767" cy="461665"/>
          </a:xfrm>
          <a:prstGeom prst="rect">
            <a:avLst/>
          </a:prstGeom>
          <a:noFill/>
        </p:spPr>
        <p:txBody>
          <a:bodyPr wrap="none" rtlCol="0">
            <a:spAutoFit/>
          </a:bodyPr>
          <a:lstStyle/>
          <a:p>
            <a:pPr algn="ctr"/>
            <a:r>
              <a:rPr lang="en-US" sz="1200" dirty="0">
                <a:solidFill>
                  <a:schemeClr val="tx1">
                    <a:lumMod val="65000"/>
                    <a:lumOff val="35000"/>
                  </a:schemeClr>
                </a:solidFill>
                <a:latin typeface="+mj-lt"/>
              </a:rPr>
              <a:t>SES &amp; TQ </a:t>
            </a:r>
          </a:p>
          <a:p>
            <a:pPr algn="ctr"/>
            <a:r>
              <a:rPr lang="en-US" sz="1200" dirty="0">
                <a:solidFill>
                  <a:schemeClr val="tx1">
                    <a:lumMod val="65000"/>
                    <a:lumOff val="35000"/>
                  </a:schemeClr>
                </a:solidFill>
                <a:latin typeface="+mj-lt"/>
              </a:rPr>
              <a:t>omitted</a:t>
            </a:r>
          </a:p>
        </p:txBody>
      </p:sp>
      <p:sp>
        <p:nvSpPr>
          <p:cNvPr id="17" name="Oval 16"/>
          <p:cNvSpPr/>
          <p:nvPr/>
        </p:nvSpPr>
        <p:spPr>
          <a:xfrm>
            <a:off x="2535566" y="4199198"/>
            <a:ext cx="949551" cy="52458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24" name="Oval 23"/>
          <p:cNvSpPr/>
          <p:nvPr/>
        </p:nvSpPr>
        <p:spPr>
          <a:xfrm>
            <a:off x="6229399" y="4199198"/>
            <a:ext cx="937444" cy="550338"/>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25" name="TextBox 24"/>
          <p:cNvSpPr txBox="1"/>
          <p:nvPr/>
        </p:nvSpPr>
        <p:spPr>
          <a:xfrm>
            <a:off x="5801399" y="2648894"/>
            <a:ext cx="601447" cy="461665"/>
          </a:xfrm>
          <a:prstGeom prst="rect">
            <a:avLst/>
          </a:prstGeom>
          <a:noFill/>
        </p:spPr>
        <p:txBody>
          <a:bodyPr wrap="none" rtlCol="0">
            <a:spAutoFit/>
          </a:bodyPr>
          <a:lstStyle/>
          <a:p>
            <a:pPr algn="ctr"/>
            <a:r>
              <a:rPr lang="en-US" sz="1200" b="1" dirty="0">
                <a:latin typeface="+mj-lt"/>
              </a:rPr>
              <a:t>Full </a:t>
            </a:r>
          </a:p>
          <a:p>
            <a:pPr algn="ctr"/>
            <a:r>
              <a:rPr lang="en-US" sz="1200" b="1" dirty="0">
                <a:latin typeface="+mj-lt"/>
              </a:rPr>
              <a:t>Model</a:t>
            </a:r>
          </a:p>
        </p:txBody>
      </p:sp>
      <p:graphicFrame>
        <p:nvGraphicFramePr>
          <p:cNvPr id="28" name="Object 27"/>
          <p:cNvGraphicFramePr>
            <a:graphicFrameLocks noChangeAspect="1"/>
          </p:cNvGraphicFramePr>
          <p:nvPr>
            <p:extLst>
              <p:ext uri="{D42A27DB-BD31-4B8C-83A1-F6EECF244321}">
                <p14:modId xmlns:p14="http://schemas.microsoft.com/office/powerpoint/2010/main" val="3159902054"/>
              </p:ext>
            </p:extLst>
          </p:nvPr>
        </p:nvGraphicFramePr>
        <p:xfrm>
          <a:off x="3859816" y="6837875"/>
          <a:ext cx="3070850" cy="1869874"/>
        </p:xfrm>
        <a:graphic>
          <a:graphicData uri="http://schemas.openxmlformats.org/presentationml/2006/ole">
            <mc:AlternateContent xmlns:mc="http://schemas.openxmlformats.org/markup-compatibility/2006">
              <mc:Choice xmlns:v="urn:schemas-microsoft-com:vml" Requires="v">
                <p:oleObj spid="_x0000_s73741" name="Equation" r:id="rId4" imgW="1841400" imgH="1320480" progId="Equation.3">
                  <p:embed/>
                </p:oleObj>
              </mc:Choice>
              <mc:Fallback>
                <p:oleObj name="Equation" r:id="rId4" imgW="1841400" imgH="1320480" progId="Equation.3">
                  <p:embed/>
                  <p:pic>
                    <p:nvPicPr>
                      <p:cNvPr id="28" name="Object 27"/>
                      <p:cNvPicPr>
                        <a:picLocks noChangeAspect="1" noChangeArrowheads="1"/>
                      </p:cNvPicPr>
                      <p:nvPr/>
                    </p:nvPicPr>
                    <p:blipFill>
                      <a:blip r:embed="rId5"/>
                      <a:srcRect/>
                      <a:stretch>
                        <a:fillRect/>
                      </a:stretch>
                    </p:blipFill>
                    <p:spPr bwMode="auto">
                      <a:xfrm>
                        <a:off x="3859816" y="6837875"/>
                        <a:ext cx="3070850" cy="1869874"/>
                      </a:xfrm>
                      <a:prstGeom prst="rect">
                        <a:avLst/>
                      </a:prstGeom>
                      <a:noFill/>
                      <a:extLst/>
                    </p:spPr>
                  </p:pic>
                </p:oleObj>
              </mc:Fallback>
            </mc:AlternateContent>
          </a:graphicData>
        </a:graphic>
      </p:graphicFrame>
      <p:sp>
        <p:nvSpPr>
          <p:cNvPr id="29" name="TextBox 28"/>
          <p:cNvSpPr txBox="1"/>
          <p:nvPr/>
        </p:nvSpPr>
        <p:spPr>
          <a:xfrm>
            <a:off x="5808912" y="8848356"/>
            <a:ext cx="1523935" cy="738664"/>
          </a:xfrm>
          <a:prstGeom prst="rect">
            <a:avLst/>
          </a:prstGeom>
          <a:noFill/>
        </p:spPr>
        <p:txBody>
          <a:bodyPr wrap="square" rtlCol="0">
            <a:spAutoFit/>
          </a:bodyPr>
          <a:lstStyle/>
          <a:p>
            <a:pPr algn="ctr"/>
            <a:r>
              <a:rPr lang="en-US" sz="1400" dirty="0">
                <a:solidFill>
                  <a:schemeClr val="accent6">
                    <a:lumMod val="75000"/>
                  </a:schemeClr>
                </a:solidFill>
                <a:latin typeface="+mj-lt"/>
              </a:rPr>
              <a:t>We overestimate the impact of our program by 51% !</a:t>
            </a:r>
          </a:p>
        </p:txBody>
      </p:sp>
    </p:spTree>
    <p:extLst>
      <p:ext uri="{BB962C8B-B14F-4D97-AF65-F5344CB8AC3E}">
        <p14:creationId xmlns:p14="http://schemas.microsoft.com/office/powerpoint/2010/main" val="6300042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Calculating Omitted </a:t>
            </a:r>
            <a:br>
              <a:rPr lang="en-US" sz="3600" dirty="0"/>
            </a:br>
            <a:r>
              <a:rPr lang="en-US" sz="3600" dirty="0"/>
              <a:t>Variable Bias:</a:t>
            </a:r>
          </a:p>
        </p:txBody>
      </p:sp>
      <p:sp>
        <p:nvSpPr>
          <p:cNvPr id="3" name="Slide Number Placeholder 2"/>
          <p:cNvSpPr>
            <a:spLocks noGrp="1"/>
          </p:cNvSpPr>
          <p:nvPr>
            <p:ph type="sldNum" sz="quarter" idx="12"/>
          </p:nvPr>
        </p:nvSpPr>
        <p:spPr/>
        <p:txBody>
          <a:bodyPr/>
          <a:lstStyle/>
          <a:p>
            <a:fld id="{A953BAF0-9579-42B3-B979-30EFD986705E}" type="slidenum">
              <a:rPr lang="en-US" smtClean="0"/>
              <a:pPr/>
              <a:t>13</a:t>
            </a:fld>
            <a:endParaRPr lang="en-US"/>
          </a:p>
        </p:txBody>
      </p:sp>
      <p:sp>
        <p:nvSpPr>
          <p:cNvPr id="5" name="TextBox 4"/>
          <p:cNvSpPr txBox="1"/>
          <p:nvPr/>
        </p:nvSpPr>
        <p:spPr>
          <a:xfrm>
            <a:off x="1219199" y="3816094"/>
            <a:ext cx="5445369" cy="584775"/>
          </a:xfrm>
          <a:prstGeom prst="rect">
            <a:avLst/>
          </a:prstGeom>
          <a:noFill/>
        </p:spPr>
        <p:txBody>
          <a:bodyPr wrap="square" rtlCol="0">
            <a:spAutoFit/>
          </a:bodyPr>
          <a:lstStyle/>
          <a:p>
            <a:r>
              <a:rPr lang="en-US" sz="1600" dirty="0">
                <a:solidFill>
                  <a:schemeClr val="tx1">
                    <a:lumMod val="50000"/>
                    <a:lumOff val="50000"/>
                  </a:schemeClr>
                </a:solidFill>
                <a:latin typeface="Arial" panose="020B0604020202020204" pitchFamily="34" charset="0"/>
                <a:cs typeface="Arial" panose="020B0604020202020204" pitchFamily="34" charset="0"/>
              </a:rPr>
              <a:t>The definition of bias is the difference between the true slope and our best guess of the slope:</a:t>
            </a:r>
          </a:p>
        </p:txBody>
      </p:sp>
      <p:graphicFrame>
        <p:nvGraphicFramePr>
          <p:cNvPr id="7" name="Object 6"/>
          <p:cNvGraphicFramePr>
            <a:graphicFrameLocks noChangeAspect="1"/>
          </p:cNvGraphicFramePr>
          <p:nvPr>
            <p:extLst>
              <p:ext uri="{D42A27DB-BD31-4B8C-83A1-F6EECF244321}">
                <p14:modId xmlns:p14="http://schemas.microsoft.com/office/powerpoint/2010/main" val="212586063"/>
              </p:ext>
            </p:extLst>
          </p:nvPr>
        </p:nvGraphicFramePr>
        <p:xfrm>
          <a:off x="2319458" y="5047835"/>
          <a:ext cx="3244850" cy="1249362"/>
        </p:xfrm>
        <a:graphic>
          <a:graphicData uri="http://schemas.openxmlformats.org/presentationml/2006/ole">
            <mc:AlternateContent xmlns:mc="http://schemas.openxmlformats.org/markup-compatibility/2006">
              <mc:Choice xmlns:v="urn:schemas-microsoft-com:vml" Requires="v">
                <p:oleObj spid="_x0000_s74764" name="Equation" r:id="rId3" imgW="1511280" imgH="685800" progId="Equation.3">
                  <p:embed/>
                </p:oleObj>
              </mc:Choice>
              <mc:Fallback>
                <p:oleObj name="Equation" r:id="rId3" imgW="1511280" imgH="685800" progId="Equation.3">
                  <p:embed/>
                  <p:pic>
                    <p:nvPicPr>
                      <p:cNvPr id="7" name="Object 6"/>
                      <p:cNvPicPr>
                        <a:picLocks noChangeAspect="1" noChangeArrowheads="1"/>
                      </p:cNvPicPr>
                      <p:nvPr/>
                    </p:nvPicPr>
                    <p:blipFill>
                      <a:blip r:embed="rId4"/>
                      <a:srcRect/>
                      <a:stretch>
                        <a:fillRect/>
                      </a:stretch>
                    </p:blipFill>
                    <p:spPr bwMode="auto">
                      <a:xfrm>
                        <a:off x="2319458" y="5047835"/>
                        <a:ext cx="3244850" cy="1249362"/>
                      </a:xfrm>
                      <a:prstGeom prst="rect">
                        <a:avLst/>
                      </a:prstGeom>
                      <a:noFill/>
                      <a:ln>
                        <a:noFill/>
                      </a:ln>
                    </p:spPr>
                  </p:pic>
                </p:oleObj>
              </mc:Fallback>
            </mc:AlternateContent>
          </a:graphicData>
        </a:graphic>
      </p:graphicFrame>
      <p:sp>
        <p:nvSpPr>
          <p:cNvPr id="21" name="TextBox 20"/>
          <p:cNvSpPr txBox="1"/>
          <p:nvPr/>
        </p:nvSpPr>
        <p:spPr>
          <a:xfrm>
            <a:off x="1219200" y="7239000"/>
            <a:ext cx="5574030" cy="584775"/>
          </a:xfrm>
          <a:prstGeom prst="rect">
            <a:avLst/>
          </a:prstGeom>
          <a:noFill/>
        </p:spPr>
        <p:txBody>
          <a:bodyPr wrap="square" rtlCol="0">
            <a:spAutoFit/>
          </a:bodyPr>
          <a:lstStyle/>
          <a:p>
            <a:r>
              <a:rPr lang="en-US" sz="1600" dirty="0">
                <a:solidFill>
                  <a:schemeClr val="bg1">
                    <a:lumMod val="50000"/>
                  </a:schemeClr>
                </a:solidFill>
                <a:latin typeface="Arial" panose="020B0604020202020204" pitchFamily="34" charset="0"/>
                <a:cs typeface="Arial" panose="020B0604020202020204" pitchFamily="34" charset="0"/>
              </a:rPr>
              <a:t>Note that this is not very useful in practice because if you know the true slope </a:t>
            </a:r>
            <a:r>
              <a:rPr lang="el-GR" sz="1600" dirty="0">
                <a:solidFill>
                  <a:schemeClr val="bg1">
                    <a:lumMod val="50000"/>
                  </a:schemeClr>
                </a:solidFill>
                <a:latin typeface="Arial" panose="020B0604020202020204" pitchFamily="34" charset="0"/>
                <a:cs typeface="Arial" panose="020B0604020202020204" pitchFamily="34" charset="0"/>
              </a:rPr>
              <a:t>β</a:t>
            </a:r>
            <a:r>
              <a:rPr lang="en-US" sz="1600" dirty="0">
                <a:solidFill>
                  <a:schemeClr val="bg1">
                    <a:lumMod val="50000"/>
                  </a:schemeClr>
                </a:solidFill>
                <a:latin typeface="Arial" panose="020B0604020202020204" pitchFamily="34" charset="0"/>
                <a:cs typeface="Arial" panose="020B0604020202020204" pitchFamily="34" charset="0"/>
              </a:rPr>
              <a:t>1 you will not need to calculate bias!</a:t>
            </a:r>
          </a:p>
        </p:txBody>
      </p:sp>
    </p:spTree>
    <p:extLst>
      <p:ext uri="{BB962C8B-B14F-4D97-AF65-F5344CB8AC3E}">
        <p14:creationId xmlns:p14="http://schemas.microsoft.com/office/powerpoint/2010/main" val="33378581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Where Bias Comes From:</a:t>
            </a:r>
          </a:p>
        </p:txBody>
      </p:sp>
      <p:sp>
        <p:nvSpPr>
          <p:cNvPr id="3" name="Slide Number Placeholder 2"/>
          <p:cNvSpPr>
            <a:spLocks noGrp="1"/>
          </p:cNvSpPr>
          <p:nvPr>
            <p:ph type="sldNum" sz="quarter" idx="12"/>
          </p:nvPr>
        </p:nvSpPr>
        <p:spPr/>
        <p:txBody>
          <a:bodyPr/>
          <a:lstStyle/>
          <a:p>
            <a:fld id="{A953BAF0-9579-42B3-B979-30EFD986705E}" type="slidenum">
              <a:rPr lang="en-US" smtClean="0"/>
              <a:pPr/>
              <a:t>14</a:t>
            </a:fld>
            <a:endParaRPr lang="en-US" dirty="0"/>
          </a:p>
        </p:txBody>
      </p:sp>
      <p:sp>
        <p:nvSpPr>
          <p:cNvPr id="6" name="TextBox 5"/>
          <p:cNvSpPr txBox="1"/>
          <p:nvPr/>
        </p:nvSpPr>
        <p:spPr>
          <a:xfrm>
            <a:off x="2007870" y="4057650"/>
            <a:ext cx="280846" cy="327782"/>
          </a:xfrm>
          <a:prstGeom prst="rect">
            <a:avLst/>
          </a:prstGeom>
          <a:noFill/>
        </p:spPr>
        <p:txBody>
          <a:bodyPr wrap="none" rtlCol="0">
            <a:spAutoFit/>
          </a:bodyPr>
          <a:lstStyle/>
          <a:p>
            <a:r>
              <a:rPr lang="en-US" sz="1530" dirty="0"/>
              <a:t>Y</a:t>
            </a:r>
          </a:p>
        </p:txBody>
      </p:sp>
      <p:sp>
        <p:nvSpPr>
          <p:cNvPr id="7" name="TextBox 6"/>
          <p:cNvSpPr txBox="1"/>
          <p:nvPr/>
        </p:nvSpPr>
        <p:spPr>
          <a:xfrm>
            <a:off x="518160" y="4057650"/>
            <a:ext cx="386644" cy="327782"/>
          </a:xfrm>
          <a:prstGeom prst="rect">
            <a:avLst/>
          </a:prstGeom>
          <a:noFill/>
        </p:spPr>
        <p:txBody>
          <a:bodyPr wrap="none" rtlCol="0">
            <a:spAutoFit/>
          </a:bodyPr>
          <a:lstStyle/>
          <a:p>
            <a:r>
              <a:rPr lang="en-US" sz="1530" dirty="0"/>
              <a:t>X1</a:t>
            </a:r>
          </a:p>
        </p:txBody>
      </p:sp>
      <p:sp>
        <p:nvSpPr>
          <p:cNvPr id="8" name="TextBox 7"/>
          <p:cNvSpPr txBox="1"/>
          <p:nvPr/>
        </p:nvSpPr>
        <p:spPr>
          <a:xfrm>
            <a:off x="1289940" y="4732776"/>
            <a:ext cx="386644" cy="327782"/>
          </a:xfrm>
          <a:prstGeom prst="rect">
            <a:avLst/>
          </a:prstGeom>
          <a:noFill/>
        </p:spPr>
        <p:txBody>
          <a:bodyPr wrap="none" rtlCol="0">
            <a:spAutoFit/>
          </a:bodyPr>
          <a:lstStyle/>
          <a:p>
            <a:r>
              <a:rPr lang="en-US" sz="1530" dirty="0"/>
              <a:t>X2</a:t>
            </a:r>
          </a:p>
        </p:txBody>
      </p:sp>
      <p:cxnSp>
        <p:nvCxnSpPr>
          <p:cNvPr id="10" name="Straight Arrow Connector 9"/>
          <p:cNvCxnSpPr>
            <a:stCxn id="7" idx="3"/>
            <a:endCxn id="6" idx="1"/>
          </p:cNvCxnSpPr>
          <p:nvPr/>
        </p:nvCxnSpPr>
        <p:spPr>
          <a:xfrm>
            <a:off x="895859" y="4214616"/>
            <a:ext cx="1112011" cy="0"/>
          </a:xfrm>
          <a:prstGeom prst="straightConnector1">
            <a:avLst/>
          </a:prstGeom>
          <a:ln w="22225">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7" idx="2"/>
            <a:endCxn id="8" idx="1"/>
          </p:cNvCxnSpPr>
          <p:nvPr/>
        </p:nvCxnSpPr>
        <p:spPr>
          <a:xfrm>
            <a:off x="707010" y="4371582"/>
            <a:ext cx="582930" cy="518160"/>
          </a:xfrm>
          <a:prstGeom prst="straightConnector1">
            <a:avLst/>
          </a:prstGeom>
          <a:ln w="2222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8" idx="3"/>
            <a:endCxn id="6" idx="2"/>
          </p:cNvCxnSpPr>
          <p:nvPr/>
        </p:nvCxnSpPr>
        <p:spPr>
          <a:xfrm flipV="1">
            <a:off x="1667639" y="4371582"/>
            <a:ext cx="474579" cy="518160"/>
          </a:xfrm>
          <a:prstGeom prst="straightConnector1">
            <a:avLst/>
          </a:prstGeom>
          <a:ln w="2222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2855769" y="4104912"/>
            <a:ext cx="1341842" cy="830997"/>
          </a:xfrm>
          <a:prstGeom prst="rect">
            <a:avLst/>
          </a:prstGeom>
          <a:noFill/>
        </p:spPr>
        <p:txBody>
          <a:bodyPr wrap="none" rtlCol="0">
            <a:spAutoFit/>
          </a:bodyPr>
          <a:lstStyle/>
          <a:p>
            <a:r>
              <a:rPr lang="en-US" sz="1600" dirty="0">
                <a:solidFill>
                  <a:srgbClr val="385D8A"/>
                </a:solidFill>
              </a:rPr>
              <a:t>Direct Effect</a:t>
            </a:r>
          </a:p>
          <a:p>
            <a:endParaRPr lang="en-US" sz="1600" dirty="0">
              <a:solidFill>
                <a:schemeClr val="accent6">
                  <a:lumMod val="75000"/>
                </a:schemeClr>
              </a:solidFill>
            </a:endParaRPr>
          </a:p>
          <a:p>
            <a:r>
              <a:rPr lang="en-US" sz="1600" dirty="0">
                <a:solidFill>
                  <a:schemeClr val="accent6">
                    <a:lumMod val="75000"/>
                  </a:schemeClr>
                </a:solidFill>
              </a:rPr>
              <a:t>Indirect Effect</a:t>
            </a:r>
          </a:p>
        </p:txBody>
      </p:sp>
      <p:sp>
        <p:nvSpPr>
          <p:cNvPr id="18" name="Oval 17"/>
          <p:cNvSpPr/>
          <p:nvPr/>
        </p:nvSpPr>
        <p:spPr>
          <a:xfrm>
            <a:off x="5587882" y="3555101"/>
            <a:ext cx="1619250" cy="1519886"/>
          </a:xfrm>
          <a:prstGeom prst="ellipse">
            <a:avLst/>
          </a:prstGeom>
          <a:solidFill>
            <a:schemeClr val="bg1">
              <a:lumMod val="8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19" name="Oval 18"/>
          <p:cNvSpPr/>
          <p:nvPr/>
        </p:nvSpPr>
        <p:spPr>
          <a:xfrm>
            <a:off x="5328802" y="4431810"/>
            <a:ext cx="1276771" cy="1139259"/>
          </a:xfrm>
          <a:prstGeom prst="ellipse">
            <a:avLst/>
          </a:prstGeom>
          <a:solidFill>
            <a:schemeClr val="tx1">
              <a:lumMod val="65000"/>
              <a:lumOff val="35000"/>
              <a:alpha val="17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27" name="Oval 26"/>
          <p:cNvSpPr/>
          <p:nvPr/>
        </p:nvSpPr>
        <p:spPr>
          <a:xfrm>
            <a:off x="5930362" y="4505357"/>
            <a:ext cx="1276771" cy="1139259"/>
          </a:xfrm>
          <a:prstGeom prst="ellipse">
            <a:avLst/>
          </a:prstGeom>
          <a:solidFill>
            <a:schemeClr val="tx1">
              <a:lumMod val="65000"/>
              <a:lumOff val="35000"/>
              <a:alpha val="17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28" name="TextBox 27"/>
          <p:cNvSpPr txBox="1"/>
          <p:nvPr/>
        </p:nvSpPr>
        <p:spPr>
          <a:xfrm>
            <a:off x="6792636" y="3398135"/>
            <a:ext cx="280846" cy="327782"/>
          </a:xfrm>
          <a:prstGeom prst="rect">
            <a:avLst/>
          </a:prstGeom>
          <a:noFill/>
        </p:spPr>
        <p:txBody>
          <a:bodyPr wrap="none" rtlCol="0">
            <a:spAutoFit/>
          </a:bodyPr>
          <a:lstStyle/>
          <a:p>
            <a:r>
              <a:rPr lang="en-US" sz="1530" dirty="0"/>
              <a:t>Y</a:t>
            </a:r>
          </a:p>
        </p:txBody>
      </p:sp>
      <p:sp>
        <p:nvSpPr>
          <p:cNvPr id="29" name="TextBox 28"/>
          <p:cNvSpPr txBox="1"/>
          <p:nvPr/>
        </p:nvSpPr>
        <p:spPr>
          <a:xfrm>
            <a:off x="5139953" y="5261088"/>
            <a:ext cx="386644" cy="327782"/>
          </a:xfrm>
          <a:prstGeom prst="rect">
            <a:avLst/>
          </a:prstGeom>
          <a:noFill/>
        </p:spPr>
        <p:txBody>
          <a:bodyPr wrap="none" rtlCol="0">
            <a:spAutoFit/>
          </a:bodyPr>
          <a:lstStyle/>
          <a:p>
            <a:r>
              <a:rPr lang="en-US" sz="1530" dirty="0"/>
              <a:t>X1</a:t>
            </a:r>
          </a:p>
        </p:txBody>
      </p:sp>
      <p:sp>
        <p:nvSpPr>
          <p:cNvPr id="30" name="TextBox 29"/>
          <p:cNvSpPr txBox="1"/>
          <p:nvPr/>
        </p:nvSpPr>
        <p:spPr>
          <a:xfrm>
            <a:off x="6930390" y="5422005"/>
            <a:ext cx="386644" cy="327782"/>
          </a:xfrm>
          <a:prstGeom prst="rect">
            <a:avLst/>
          </a:prstGeom>
          <a:noFill/>
        </p:spPr>
        <p:txBody>
          <a:bodyPr wrap="none" rtlCol="0">
            <a:spAutoFit/>
          </a:bodyPr>
          <a:lstStyle/>
          <a:p>
            <a:r>
              <a:rPr lang="en-US" sz="1530" dirty="0"/>
              <a:t>X2</a:t>
            </a:r>
          </a:p>
        </p:txBody>
      </p:sp>
      <p:cxnSp>
        <p:nvCxnSpPr>
          <p:cNvPr id="31" name="Straight Arrow Connector 30"/>
          <p:cNvCxnSpPr/>
          <p:nvPr/>
        </p:nvCxnSpPr>
        <p:spPr>
          <a:xfrm>
            <a:off x="4027942" y="4312701"/>
            <a:ext cx="1902420" cy="317962"/>
          </a:xfrm>
          <a:prstGeom prst="straightConnector1">
            <a:avLst/>
          </a:prstGeom>
          <a:ln w="22225">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4198318" y="4815132"/>
            <a:ext cx="2084372" cy="74610"/>
          </a:xfrm>
          <a:prstGeom prst="straightConnector1">
            <a:avLst/>
          </a:prstGeom>
          <a:ln w="2222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1970473" y="6705600"/>
            <a:ext cx="3540100" cy="1477328"/>
          </a:xfrm>
          <a:prstGeom prst="rect">
            <a:avLst/>
          </a:prstGeom>
          <a:noFill/>
        </p:spPr>
        <p:txBody>
          <a:bodyPr wrap="square" rtlCol="0">
            <a:spAutoFit/>
          </a:bodyPr>
          <a:lstStyle/>
          <a:p>
            <a:r>
              <a:rPr lang="en-US" dirty="0"/>
              <a:t>b1 = </a:t>
            </a:r>
            <a:r>
              <a:rPr lang="en-US" dirty="0">
                <a:solidFill>
                  <a:schemeClr val="tx2"/>
                </a:solidFill>
              </a:rPr>
              <a:t>Direct Effect </a:t>
            </a:r>
            <a:r>
              <a:rPr lang="en-US" dirty="0"/>
              <a:t>+ </a:t>
            </a:r>
            <a:r>
              <a:rPr lang="en-US" dirty="0">
                <a:solidFill>
                  <a:schemeClr val="accent6">
                    <a:lumMod val="75000"/>
                  </a:schemeClr>
                </a:solidFill>
              </a:rPr>
              <a:t>Indirect Effect</a:t>
            </a:r>
          </a:p>
          <a:p>
            <a:endParaRPr lang="en-US" dirty="0"/>
          </a:p>
          <a:p>
            <a:r>
              <a:rPr lang="el-GR" dirty="0"/>
              <a:t>β</a:t>
            </a:r>
            <a:r>
              <a:rPr lang="en-US" dirty="0"/>
              <a:t>1 = </a:t>
            </a:r>
            <a:r>
              <a:rPr lang="en-US" dirty="0">
                <a:solidFill>
                  <a:schemeClr val="tx2"/>
                </a:solidFill>
              </a:rPr>
              <a:t>Direct Effect</a:t>
            </a:r>
          </a:p>
          <a:p>
            <a:endParaRPr lang="en-US" dirty="0"/>
          </a:p>
          <a:p>
            <a:r>
              <a:rPr lang="en-US" b="1" dirty="0"/>
              <a:t>bias</a:t>
            </a:r>
            <a:r>
              <a:rPr lang="en-US" dirty="0"/>
              <a:t> = b1 – </a:t>
            </a:r>
            <a:r>
              <a:rPr lang="el-GR" dirty="0"/>
              <a:t>β</a:t>
            </a:r>
            <a:r>
              <a:rPr lang="en-US" dirty="0"/>
              <a:t>1 = </a:t>
            </a:r>
            <a:r>
              <a:rPr lang="en-US" dirty="0">
                <a:solidFill>
                  <a:schemeClr val="accent6">
                    <a:lumMod val="75000"/>
                  </a:schemeClr>
                </a:solidFill>
              </a:rPr>
              <a:t>Indirect Effect</a:t>
            </a:r>
          </a:p>
        </p:txBody>
      </p:sp>
    </p:spTree>
    <p:extLst>
      <p:ext uri="{BB962C8B-B14F-4D97-AF65-F5344CB8AC3E}">
        <p14:creationId xmlns:p14="http://schemas.microsoft.com/office/powerpoint/2010/main" val="12070969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The Math:</a:t>
            </a:r>
          </a:p>
        </p:txBody>
      </p:sp>
      <p:sp>
        <p:nvSpPr>
          <p:cNvPr id="3" name="Slide Number Placeholder 2"/>
          <p:cNvSpPr>
            <a:spLocks noGrp="1"/>
          </p:cNvSpPr>
          <p:nvPr>
            <p:ph type="sldNum" sz="quarter" idx="12"/>
          </p:nvPr>
        </p:nvSpPr>
        <p:spPr/>
        <p:txBody>
          <a:bodyPr/>
          <a:lstStyle/>
          <a:p>
            <a:fld id="{A953BAF0-9579-42B3-B979-30EFD986705E}" type="slidenum">
              <a:rPr lang="en-US" smtClean="0"/>
              <a:pPr/>
              <a:t>15</a:t>
            </a:fld>
            <a:endParaRPr lang="en-US"/>
          </a:p>
        </p:txBody>
      </p:sp>
      <p:graphicFrame>
        <p:nvGraphicFramePr>
          <p:cNvPr id="4" name="Object 3"/>
          <p:cNvGraphicFramePr>
            <a:graphicFrameLocks noChangeAspect="1"/>
          </p:cNvGraphicFramePr>
          <p:nvPr>
            <p:extLst>
              <p:ext uri="{D42A27DB-BD31-4B8C-83A1-F6EECF244321}">
                <p14:modId xmlns:p14="http://schemas.microsoft.com/office/powerpoint/2010/main" val="1197592233"/>
              </p:ext>
            </p:extLst>
          </p:nvPr>
        </p:nvGraphicFramePr>
        <p:xfrm>
          <a:off x="1201794" y="6579847"/>
          <a:ext cx="2173844" cy="1554480"/>
        </p:xfrm>
        <a:graphic>
          <a:graphicData uri="http://schemas.openxmlformats.org/presentationml/2006/ole">
            <mc:AlternateContent xmlns:mc="http://schemas.openxmlformats.org/markup-compatibility/2006">
              <mc:Choice xmlns:v="urn:schemas-microsoft-com:vml" Requires="v">
                <p:oleObj spid="_x0000_s75790" name="Equation" r:id="rId3" imgW="1600200" imgH="1143000" progId="Equation.3">
                  <p:embed/>
                </p:oleObj>
              </mc:Choice>
              <mc:Fallback>
                <p:oleObj name="Equation" r:id="rId3" imgW="1600200" imgH="1143000" progId="Equation.3">
                  <p:embed/>
                  <p:pic>
                    <p:nvPicPr>
                      <p:cNvPr id="4" name="Object 3"/>
                      <p:cNvPicPr>
                        <a:picLocks noChangeAspect="1" noChangeArrowheads="1"/>
                      </p:cNvPicPr>
                      <p:nvPr/>
                    </p:nvPicPr>
                    <p:blipFill>
                      <a:blip r:embed="rId4"/>
                      <a:srcRect/>
                      <a:stretch>
                        <a:fillRect/>
                      </a:stretch>
                    </p:blipFill>
                    <p:spPr bwMode="auto">
                      <a:xfrm>
                        <a:off x="1201794" y="6579847"/>
                        <a:ext cx="2173844" cy="1554480"/>
                      </a:xfrm>
                      <a:prstGeom prst="rect">
                        <a:avLst/>
                      </a:prstGeom>
                      <a:noFill/>
                      <a:ln>
                        <a:noFill/>
                      </a:ln>
                    </p:spPr>
                  </p:pic>
                </p:oleObj>
              </mc:Fallback>
            </mc:AlternateContent>
          </a:graphicData>
        </a:graphic>
      </p:graphicFrame>
      <p:sp>
        <p:nvSpPr>
          <p:cNvPr id="8" name="TextBox 7"/>
          <p:cNvSpPr txBox="1"/>
          <p:nvPr/>
        </p:nvSpPr>
        <p:spPr>
          <a:xfrm>
            <a:off x="2007870" y="4057650"/>
            <a:ext cx="280846" cy="327782"/>
          </a:xfrm>
          <a:prstGeom prst="rect">
            <a:avLst/>
          </a:prstGeom>
          <a:noFill/>
        </p:spPr>
        <p:txBody>
          <a:bodyPr wrap="none" rtlCol="0">
            <a:spAutoFit/>
          </a:bodyPr>
          <a:lstStyle/>
          <a:p>
            <a:r>
              <a:rPr lang="en-US" sz="1530" dirty="0"/>
              <a:t>Y</a:t>
            </a:r>
          </a:p>
        </p:txBody>
      </p:sp>
      <p:sp>
        <p:nvSpPr>
          <p:cNvPr id="9" name="TextBox 8"/>
          <p:cNvSpPr txBox="1"/>
          <p:nvPr/>
        </p:nvSpPr>
        <p:spPr>
          <a:xfrm>
            <a:off x="518160" y="4057650"/>
            <a:ext cx="386644" cy="327782"/>
          </a:xfrm>
          <a:prstGeom prst="rect">
            <a:avLst/>
          </a:prstGeom>
          <a:noFill/>
        </p:spPr>
        <p:txBody>
          <a:bodyPr wrap="none" rtlCol="0">
            <a:spAutoFit/>
          </a:bodyPr>
          <a:lstStyle/>
          <a:p>
            <a:r>
              <a:rPr lang="en-US" sz="1530" dirty="0"/>
              <a:t>X1</a:t>
            </a:r>
          </a:p>
        </p:txBody>
      </p:sp>
      <p:sp>
        <p:nvSpPr>
          <p:cNvPr id="10" name="TextBox 9"/>
          <p:cNvSpPr txBox="1"/>
          <p:nvPr/>
        </p:nvSpPr>
        <p:spPr>
          <a:xfrm>
            <a:off x="1289940" y="4732776"/>
            <a:ext cx="386644" cy="327782"/>
          </a:xfrm>
          <a:prstGeom prst="rect">
            <a:avLst/>
          </a:prstGeom>
          <a:noFill/>
        </p:spPr>
        <p:txBody>
          <a:bodyPr wrap="none" rtlCol="0">
            <a:spAutoFit/>
          </a:bodyPr>
          <a:lstStyle/>
          <a:p>
            <a:r>
              <a:rPr lang="en-US" sz="1530" dirty="0"/>
              <a:t>X2</a:t>
            </a:r>
          </a:p>
        </p:txBody>
      </p:sp>
      <p:cxnSp>
        <p:nvCxnSpPr>
          <p:cNvPr id="11" name="Straight Arrow Connector 10"/>
          <p:cNvCxnSpPr>
            <a:stCxn id="9" idx="3"/>
            <a:endCxn id="8" idx="1"/>
          </p:cNvCxnSpPr>
          <p:nvPr/>
        </p:nvCxnSpPr>
        <p:spPr>
          <a:xfrm>
            <a:off x="895859" y="4214616"/>
            <a:ext cx="1112011" cy="0"/>
          </a:xfrm>
          <a:prstGeom prst="straightConnector1">
            <a:avLst/>
          </a:prstGeom>
          <a:ln w="22225">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9" idx="2"/>
            <a:endCxn id="10" idx="1"/>
          </p:cNvCxnSpPr>
          <p:nvPr/>
        </p:nvCxnSpPr>
        <p:spPr>
          <a:xfrm>
            <a:off x="707010" y="4371582"/>
            <a:ext cx="582930" cy="518160"/>
          </a:xfrm>
          <a:prstGeom prst="straightConnector1">
            <a:avLst/>
          </a:prstGeom>
          <a:ln w="2222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10" idx="3"/>
            <a:endCxn id="8" idx="2"/>
          </p:cNvCxnSpPr>
          <p:nvPr/>
        </p:nvCxnSpPr>
        <p:spPr>
          <a:xfrm flipV="1">
            <a:off x="1667639" y="4371582"/>
            <a:ext cx="474579" cy="518160"/>
          </a:xfrm>
          <a:prstGeom prst="straightConnector1">
            <a:avLst/>
          </a:prstGeom>
          <a:ln w="2222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855769" y="4104912"/>
            <a:ext cx="1341842" cy="830997"/>
          </a:xfrm>
          <a:prstGeom prst="rect">
            <a:avLst/>
          </a:prstGeom>
          <a:noFill/>
        </p:spPr>
        <p:txBody>
          <a:bodyPr wrap="none" rtlCol="0">
            <a:spAutoFit/>
          </a:bodyPr>
          <a:lstStyle/>
          <a:p>
            <a:r>
              <a:rPr lang="en-US" sz="1600" dirty="0">
                <a:solidFill>
                  <a:schemeClr val="tx2"/>
                </a:solidFill>
              </a:rPr>
              <a:t>Direct Effect</a:t>
            </a:r>
          </a:p>
          <a:p>
            <a:endParaRPr lang="en-US" sz="1600" dirty="0"/>
          </a:p>
          <a:p>
            <a:r>
              <a:rPr lang="en-US" sz="1600" dirty="0">
                <a:solidFill>
                  <a:schemeClr val="accent6">
                    <a:lumMod val="75000"/>
                  </a:schemeClr>
                </a:solidFill>
              </a:rPr>
              <a:t>Indirect Effect</a:t>
            </a:r>
          </a:p>
        </p:txBody>
      </p:sp>
      <p:sp>
        <p:nvSpPr>
          <p:cNvPr id="15" name="Oval 14"/>
          <p:cNvSpPr/>
          <p:nvPr/>
        </p:nvSpPr>
        <p:spPr>
          <a:xfrm>
            <a:off x="5587882" y="3555101"/>
            <a:ext cx="1619250" cy="1519886"/>
          </a:xfrm>
          <a:prstGeom prst="ellipse">
            <a:avLst/>
          </a:prstGeom>
          <a:solidFill>
            <a:schemeClr val="bg1">
              <a:lumMod val="8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16" name="Oval 15"/>
          <p:cNvSpPr/>
          <p:nvPr/>
        </p:nvSpPr>
        <p:spPr>
          <a:xfrm>
            <a:off x="5328802" y="4431810"/>
            <a:ext cx="1276771" cy="1139259"/>
          </a:xfrm>
          <a:prstGeom prst="ellipse">
            <a:avLst/>
          </a:prstGeom>
          <a:solidFill>
            <a:schemeClr val="tx1">
              <a:lumMod val="65000"/>
              <a:lumOff val="35000"/>
              <a:alpha val="17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17" name="Oval 16"/>
          <p:cNvSpPr/>
          <p:nvPr/>
        </p:nvSpPr>
        <p:spPr>
          <a:xfrm>
            <a:off x="5930362" y="4505357"/>
            <a:ext cx="1276771" cy="1139259"/>
          </a:xfrm>
          <a:prstGeom prst="ellipse">
            <a:avLst/>
          </a:prstGeom>
          <a:solidFill>
            <a:schemeClr val="tx1">
              <a:lumMod val="65000"/>
              <a:lumOff val="35000"/>
              <a:alpha val="17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18" name="TextBox 17"/>
          <p:cNvSpPr txBox="1"/>
          <p:nvPr/>
        </p:nvSpPr>
        <p:spPr>
          <a:xfrm>
            <a:off x="6792636" y="3398135"/>
            <a:ext cx="280846" cy="327782"/>
          </a:xfrm>
          <a:prstGeom prst="rect">
            <a:avLst/>
          </a:prstGeom>
          <a:noFill/>
        </p:spPr>
        <p:txBody>
          <a:bodyPr wrap="none" rtlCol="0">
            <a:spAutoFit/>
          </a:bodyPr>
          <a:lstStyle/>
          <a:p>
            <a:r>
              <a:rPr lang="en-US" sz="1530" dirty="0"/>
              <a:t>Y</a:t>
            </a:r>
          </a:p>
        </p:txBody>
      </p:sp>
      <p:sp>
        <p:nvSpPr>
          <p:cNvPr id="19" name="TextBox 18"/>
          <p:cNvSpPr txBox="1"/>
          <p:nvPr/>
        </p:nvSpPr>
        <p:spPr>
          <a:xfrm>
            <a:off x="5139953" y="5261088"/>
            <a:ext cx="386644" cy="327782"/>
          </a:xfrm>
          <a:prstGeom prst="rect">
            <a:avLst/>
          </a:prstGeom>
          <a:noFill/>
        </p:spPr>
        <p:txBody>
          <a:bodyPr wrap="none" rtlCol="0">
            <a:spAutoFit/>
          </a:bodyPr>
          <a:lstStyle/>
          <a:p>
            <a:r>
              <a:rPr lang="en-US" sz="1530" dirty="0"/>
              <a:t>X1</a:t>
            </a:r>
          </a:p>
        </p:txBody>
      </p:sp>
      <p:sp>
        <p:nvSpPr>
          <p:cNvPr id="20" name="TextBox 19"/>
          <p:cNvSpPr txBox="1"/>
          <p:nvPr/>
        </p:nvSpPr>
        <p:spPr>
          <a:xfrm>
            <a:off x="6930390" y="5422005"/>
            <a:ext cx="386644" cy="327782"/>
          </a:xfrm>
          <a:prstGeom prst="rect">
            <a:avLst/>
          </a:prstGeom>
          <a:noFill/>
        </p:spPr>
        <p:txBody>
          <a:bodyPr wrap="none" rtlCol="0">
            <a:spAutoFit/>
          </a:bodyPr>
          <a:lstStyle/>
          <a:p>
            <a:r>
              <a:rPr lang="en-US" sz="1530" dirty="0"/>
              <a:t>X2</a:t>
            </a:r>
          </a:p>
        </p:txBody>
      </p:sp>
      <p:cxnSp>
        <p:nvCxnSpPr>
          <p:cNvPr id="21" name="Straight Arrow Connector 20"/>
          <p:cNvCxnSpPr/>
          <p:nvPr/>
        </p:nvCxnSpPr>
        <p:spPr>
          <a:xfrm>
            <a:off x="4027942" y="4312701"/>
            <a:ext cx="1902420" cy="317962"/>
          </a:xfrm>
          <a:prstGeom prst="straightConnector1">
            <a:avLst/>
          </a:prstGeom>
          <a:ln w="22225">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4198318" y="4815132"/>
            <a:ext cx="2084372" cy="74610"/>
          </a:xfrm>
          <a:prstGeom prst="straightConnector1">
            <a:avLst/>
          </a:prstGeom>
          <a:ln w="2222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242576" y="3812518"/>
            <a:ext cx="436338" cy="327782"/>
          </a:xfrm>
          <a:prstGeom prst="rect">
            <a:avLst/>
          </a:prstGeom>
        </p:spPr>
        <p:txBody>
          <a:bodyPr wrap="none">
            <a:spAutoFit/>
          </a:bodyPr>
          <a:lstStyle/>
          <a:p>
            <a:r>
              <a:rPr lang="el-GR" sz="1530" b="1" dirty="0">
                <a:solidFill>
                  <a:srgbClr val="002060"/>
                </a:solidFill>
              </a:rPr>
              <a:t>β</a:t>
            </a:r>
            <a:r>
              <a:rPr lang="en-US" sz="1530" b="1" dirty="0">
                <a:solidFill>
                  <a:srgbClr val="002060"/>
                </a:solidFill>
              </a:rPr>
              <a:t>1 </a:t>
            </a:r>
          </a:p>
        </p:txBody>
      </p:sp>
      <p:sp>
        <p:nvSpPr>
          <p:cNvPr id="23" name="Rectangle 22"/>
          <p:cNvSpPr/>
          <p:nvPr/>
        </p:nvSpPr>
        <p:spPr>
          <a:xfrm>
            <a:off x="1888745" y="4607239"/>
            <a:ext cx="447558" cy="338554"/>
          </a:xfrm>
          <a:prstGeom prst="rect">
            <a:avLst/>
          </a:prstGeom>
        </p:spPr>
        <p:txBody>
          <a:bodyPr wrap="none">
            <a:spAutoFit/>
          </a:bodyPr>
          <a:lstStyle/>
          <a:p>
            <a:r>
              <a:rPr lang="el-GR" sz="1600" b="1" dirty="0">
                <a:solidFill>
                  <a:schemeClr val="accent6">
                    <a:lumMod val="75000"/>
                  </a:schemeClr>
                </a:solidFill>
              </a:rPr>
              <a:t>β</a:t>
            </a:r>
            <a:r>
              <a:rPr lang="en-US" sz="1600" b="1" dirty="0">
                <a:solidFill>
                  <a:schemeClr val="accent6">
                    <a:lumMod val="75000"/>
                  </a:schemeClr>
                </a:solidFill>
              </a:rPr>
              <a:t>2 </a:t>
            </a:r>
          </a:p>
        </p:txBody>
      </p:sp>
      <p:sp>
        <p:nvSpPr>
          <p:cNvPr id="24" name="Rectangle 23"/>
          <p:cNvSpPr/>
          <p:nvPr/>
        </p:nvSpPr>
        <p:spPr>
          <a:xfrm>
            <a:off x="518160" y="4589445"/>
            <a:ext cx="457176" cy="338554"/>
          </a:xfrm>
          <a:prstGeom prst="rect">
            <a:avLst/>
          </a:prstGeom>
        </p:spPr>
        <p:txBody>
          <a:bodyPr wrap="none">
            <a:spAutoFit/>
          </a:bodyPr>
          <a:lstStyle/>
          <a:p>
            <a:r>
              <a:rPr lang="el-GR" sz="1600" b="1" dirty="0">
                <a:solidFill>
                  <a:schemeClr val="accent6">
                    <a:lumMod val="75000"/>
                  </a:schemeClr>
                </a:solidFill>
              </a:rPr>
              <a:t>α</a:t>
            </a:r>
            <a:r>
              <a:rPr lang="en-US" sz="1600" b="1" dirty="0">
                <a:solidFill>
                  <a:schemeClr val="accent6">
                    <a:lumMod val="75000"/>
                  </a:schemeClr>
                </a:solidFill>
              </a:rPr>
              <a:t>2 </a:t>
            </a:r>
          </a:p>
        </p:txBody>
      </p:sp>
      <p:sp>
        <p:nvSpPr>
          <p:cNvPr id="25" name="TextBox 24"/>
          <p:cNvSpPr txBox="1"/>
          <p:nvPr/>
        </p:nvSpPr>
        <p:spPr>
          <a:xfrm>
            <a:off x="4027942" y="6565144"/>
            <a:ext cx="1598515" cy="338554"/>
          </a:xfrm>
          <a:prstGeom prst="rect">
            <a:avLst/>
          </a:prstGeom>
          <a:noFill/>
        </p:spPr>
        <p:txBody>
          <a:bodyPr wrap="none" rtlCol="0">
            <a:spAutoFit/>
          </a:bodyPr>
          <a:lstStyle/>
          <a:p>
            <a:r>
              <a:rPr lang="en-US" sz="1600" dirty="0">
                <a:solidFill>
                  <a:schemeClr val="tx1">
                    <a:lumMod val="50000"/>
                    <a:lumOff val="50000"/>
                  </a:schemeClr>
                </a:solidFill>
                <a:latin typeface="Arial" panose="020B0604020202020204" pitchFamily="34" charset="0"/>
                <a:cs typeface="Arial" panose="020B0604020202020204" pitchFamily="34" charset="0"/>
              </a:rPr>
              <a:t>(full regression)</a:t>
            </a:r>
          </a:p>
        </p:txBody>
      </p:sp>
      <p:sp>
        <p:nvSpPr>
          <p:cNvPr id="26" name="TextBox 25"/>
          <p:cNvSpPr txBox="1"/>
          <p:nvPr/>
        </p:nvSpPr>
        <p:spPr>
          <a:xfrm>
            <a:off x="4027942" y="7169085"/>
            <a:ext cx="2087431" cy="338554"/>
          </a:xfrm>
          <a:prstGeom prst="rect">
            <a:avLst/>
          </a:prstGeom>
          <a:noFill/>
        </p:spPr>
        <p:txBody>
          <a:bodyPr wrap="none" rtlCol="0">
            <a:spAutoFit/>
          </a:bodyPr>
          <a:lstStyle/>
          <a:p>
            <a:r>
              <a:rPr lang="en-US" sz="1600" dirty="0">
                <a:solidFill>
                  <a:schemeClr val="tx1">
                    <a:lumMod val="50000"/>
                    <a:lumOff val="50000"/>
                  </a:schemeClr>
                </a:solidFill>
                <a:latin typeface="Arial" panose="020B0604020202020204" pitchFamily="34" charset="0"/>
                <a:cs typeface="Arial" panose="020B0604020202020204" pitchFamily="34" charset="0"/>
              </a:rPr>
              <a:t>(auxiliary regression)</a:t>
            </a:r>
          </a:p>
        </p:txBody>
      </p:sp>
      <p:sp>
        <p:nvSpPr>
          <p:cNvPr id="27" name="TextBox 26"/>
          <p:cNvSpPr txBox="1"/>
          <p:nvPr/>
        </p:nvSpPr>
        <p:spPr>
          <a:xfrm>
            <a:off x="4027942" y="7837936"/>
            <a:ext cx="2966966" cy="338554"/>
          </a:xfrm>
          <a:prstGeom prst="rect">
            <a:avLst/>
          </a:prstGeom>
          <a:noFill/>
        </p:spPr>
        <p:txBody>
          <a:bodyPr wrap="none" rtlCol="0">
            <a:spAutoFit/>
          </a:bodyPr>
          <a:lstStyle/>
          <a:p>
            <a:r>
              <a:rPr lang="en-US" sz="1600" dirty="0">
                <a:solidFill>
                  <a:schemeClr val="tx1">
                    <a:lumMod val="50000"/>
                    <a:lumOff val="50000"/>
                  </a:schemeClr>
                </a:solidFill>
                <a:latin typeface="Arial" panose="020B0604020202020204" pitchFamily="34" charset="0"/>
                <a:cs typeface="Arial" panose="020B0604020202020204" pitchFamily="34" charset="0"/>
              </a:rPr>
              <a:t>(path diagram for </a:t>
            </a:r>
            <a:r>
              <a:rPr lang="en-US" sz="1600" dirty="0">
                <a:solidFill>
                  <a:schemeClr val="accent6">
                    <a:lumMod val="75000"/>
                  </a:schemeClr>
                </a:solidFill>
                <a:latin typeface="Arial" panose="020B0604020202020204" pitchFamily="34" charset="0"/>
                <a:cs typeface="Arial" panose="020B0604020202020204" pitchFamily="34" charset="0"/>
              </a:rPr>
              <a:t>X1</a:t>
            </a:r>
            <a:r>
              <a:rPr lang="en-US" sz="1600" dirty="0">
                <a:solidFill>
                  <a:schemeClr val="accent6">
                    <a:lumMod val="75000"/>
                  </a:schemeClr>
                </a:solidFill>
                <a:latin typeface="Arial" panose="020B0604020202020204" pitchFamily="34" charset="0"/>
                <a:cs typeface="Arial" panose="020B0604020202020204" pitchFamily="34" charset="0"/>
                <a:sym typeface="Wingdings" panose="05000000000000000000" pitchFamily="2" charset="2"/>
              </a:rPr>
              <a:t>X2Y </a:t>
            </a:r>
            <a:r>
              <a:rPr lang="en-US" sz="1600" dirty="0">
                <a:solidFill>
                  <a:schemeClr val="tx1">
                    <a:lumMod val="50000"/>
                    <a:lumOff val="50000"/>
                  </a:schemeClr>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30923229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The Math:</a:t>
            </a:r>
          </a:p>
        </p:txBody>
      </p:sp>
      <p:sp>
        <p:nvSpPr>
          <p:cNvPr id="3" name="Slide Number Placeholder 2"/>
          <p:cNvSpPr>
            <a:spLocks noGrp="1"/>
          </p:cNvSpPr>
          <p:nvPr>
            <p:ph type="sldNum" sz="quarter" idx="12"/>
          </p:nvPr>
        </p:nvSpPr>
        <p:spPr/>
        <p:txBody>
          <a:bodyPr/>
          <a:lstStyle/>
          <a:p>
            <a:fld id="{A953BAF0-9579-42B3-B979-30EFD986705E}" type="slidenum">
              <a:rPr lang="en-US" smtClean="0"/>
              <a:pPr/>
              <a:t>16</a:t>
            </a:fld>
            <a:endParaRPr lang="en-US" dirty="0"/>
          </a:p>
        </p:txBody>
      </p:sp>
      <p:sp>
        <p:nvSpPr>
          <p:cNvPr id="6" name="TextBox 5"/>
          <p:cNvSpPr txBox="1"/>
          <p:nvPr/>
        </p:nvSpPr>
        <p:spPr>
          <a:xfrm>
            <a:off x="2007870" y="4057650"/>
            <a:ext cx="280846" cy="327782"/>
          </a:xfrm>
          <a:prstGeom prst="rect">
            <a:avLst/>
          </a:prstGeom>
          <a:noFill/>
        </p:spPr>
        <p:txBody>
          <a:bodyPr wrap="none" rtlCol="0">
            <a:spAutoFit/>
          </a:bodyPr>
          <a:lstStyle/>
          <a:p>
            <a:r>
              <a:rPr lang="en-US" sz="1530" dirty="0"/>
              <a:t>Y</a:t>
            </a:r>
          </a:p>
        </p:txBody>
      </p:sp>
      <p:sp>
        <p:nvSpPr>
          <p:cNvPr id="7" name="TextBox 6"/>
          <p:cNvSpPr txBox="1"/>
          <p:nvPr/>
        </p:nvSpPr>
        <p:spPr>
          <a:xfrm>
            <a:off x="518160" y="4057650"/>
            <a:ext cx="386644" cy="327782"/>
          </a:xfrm>
          <a:prstGeom prst="rect">
            <a:avLst/>
          </a:prstGeom>
          <a:noFill/>
        </p:spPr>
        <p:txBody>
          <a:bodyPr wrap="none" rtlCol="0">
            <a:spAutoFit/>
          </a:bodyPr>
          <a:lstStyle/>
          <a:p>
            <a:r>
              <a:rPr lang="en-US" sz="1530" dirty="0"/>
              <a:t>X1</a:t>
            </a:r>
          </a:p>
        </p:txBody>
      </p:sp>
      <p:cxnSp>
        <p:nvCxnSpPr>
          <p:cNvPr id="10" name="Straight Arrow Connector 9"/>
          <p:cNvCxnSpPr>
            <a:stCxn id="7" idx="3"/>
            <a:endCxn id="6" idx="1"/>
          </p:cNvCxnSpPr>
          <p:nvPr/>
        </p:nvCxnSpPr>
        <p:spPr>
          <a:xfrm>
            <a:off x="895859" y="4214616"/>
            <a:ext cx="1112011" cy="0"/>
          </a:xfrm>
          <a:prstGeom prst="straightConnector1">
            <a:avLst/>
          </a:prstGeom>
          <a:ln w="22225">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2687281" y="3407920"/>
            <a:ext cx="2041072" cy="369332"/>
          </a:xfrm>
          <a:prstGeom prst="rect">
            <a:avLst/>
          </a:prstGeom>
          <a:noFill/>
        </p:spPr>
        <p:txBody>
          <a:bodyPr wrap="none" rtlCol="0">
            <a:spAutoFit/>
          </a:bodyPr>
          <a:lstStyle/>
          <a:p>
            <a:r>
              <a:rPr lang="en-US" dirty="0">
                <a:solidFill>
                  <a:schemeClr val="tx2"/>
                </a:solidFill>
              </a:rPr>
              <a:t>True Slope plus Bias</a:t>
            </a:r>
          </a:p>
        </p:txBody>
      </p:sp>
      <p:sp>
        <p:nvSpPr>
          <p:cNvPr id="18" name="Oval 17"/>
          <p:cNvSpPr/>
          <p:nvPr/>
        </p:nvSpPr>
        <p:spPr>
          <a:xfrm>
            <a:off x="5587882" y="3555101"/>
            <a:ext cx="1619250" cy="1519886"/>
          </a:xfrm>
          <a:prstGeom prst="ellipse">
            <a:avLst/>
          </a:prstGeom>
          <a:solidFill>
            <a:schemeClr val="bg1">
              <a:lumMod val="8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19" name="Oval 18"/>
          <p:cNvSpPr/>
          <p:nvPr/>
        </p:nvSpPr>
        <p:spPr>
          <a:xfrm>
            <a:off x="5328802" y="4431810"/>
            <a:ext cx="1276771" cy="1139259"/>
          </a:xfrm>
          <a:prstGeom prst="ellipse">
            <a:avLst/>
          </a:prstGeom>
          <a:solidFill>
            <a:schemeClr val="tx1">
              <a:lumMod val="65000"/>
              <a:lumOff val="35000"/>
              <a:alpha val="17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28" name="TextBox 27"/>
          <p:cNvSpPr txBox="1"/>
          <p:nvPr/>
        </p:nvSpPr>
        <p:spPr>
          <a:xfrm>
            <a:off x="6792636" y="3398135"/>
            <a:ext cx="280846" cy="327782"/>
          </a:xfrm>
          <a:prstGeom prst="rect">
            <a:avLst/>
          </a:prstGeom>
          <a:noFill/>
        </p:spPr>
        <p:txBody>
          <a:bodyPr wrap="none" rtlCol="0">
            <a:spAutoFit/>
          </a:bodyPr>
          <a:lstStyle/>
          <a:p>
            <a:r>
              <a:rPr lang="en-US" sz="1530" dirty="0"/>
              <a:t>Y</a:t>
            </a:r>
          </a:p>
        </p:txBody>
      </p:sp>
      <p:sp>
        <p:nvSpPr>
          <p:cNvPr id="29" name="TextBox 28"/>
          <p:cNvSpPr txBox="1"/>
          <p:nvPr/>
        </p:nvSpPr>
        <p:spPr>
          <a:xfrm>
            <a:off x="5139953" y="5261088"/>
            <a:ext cx="386644" cy="327782"/>
          </a:xfrm>
          <a:prstGeom prst="rect">
            <a:avLst/>
          </a:prstGeom>
          <a:noFill/>
        </p:spPr>
        <p:txBody>
          <a:bodyPr wrap="none" rtlCol="0">
            <a:spAutoFit/>
          </a:bodyPr>
          <a:lstStyle/>
          <a:p>
            <a:r>
              <a:rPr lang="en-US" sz="1530" dirty="0"/>
              <a:t>X1</a:t>
            </a:r>
          </a:p>
        </p:txBody>
      </p:sp>
      <p:cxnSp>
        <p:nvCxnSpPr>
          <p:cNvPr id="31" name="Straight Arrow Connector 30"/>
          <p:cNvCxnSpPr/>
          <p:nvPr/>
        </p:nvCxnSpPr>
        <p:spPr>
          <a:xfrm>
            <a:off x="4727243" y="3725917"/>
            <a:ext cx="1203119" cy="904746"/>
          </a:xfrm>
          <a:prstGeom prst="straightConnector1">
            <a:avLst/>
          </a:prstGeom>
          <a:ln w="22225">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1282787" y="7690830"/>
            <a:ext cx="5225114" cy="584775"/>
          </a:xfrm>
          <a:prstGeom prst="rect">
            <a:avLst/>
          </a:prstGeom>
          <a:noFill/>
        </p:spPr>
        <p:txBody>
          <a:bodyPr wrap="square" rtlCol="0">
            <a:spAutoFit/>
          </a:bodyPr>
          <a:lstStyle/>
          <a:p>
            <a:r>
              <a:rPr lang="en-US" sz="1600" dirty="0">
                <a:solidFill>
                  <a:schemeClr val="tx1">
                    <a:lumMod val="50000"/>
                    <a:lumOff val="50000"/>
                  </a:schemeClr>
                </a:solidFill>
                <a:latin typeface="Arial" panose="020B0604020202020204" pitchFamily="34" charset="0"/>
                <a:cs typeface="Arial" panose="020B0604020202020204" pitchFamily="34" charset="0"/>
              </a:rPr>
              <a:t>If we run a naïve model and exclude X2 then the slope b1 will include both the direct and indirect effects. </a:t>
            </a:r>
          </a:p>
        </p:txBody>
      </p:sp>
      <p:graphicFrame>
        <p:nvGraphicFramePr>
          <p:cNvPr id="4" name="Object 3"/>
          <p:cNvGraphicFramePr>
            <a:graphicFrameLocks noChangeAspect="1"/>
          </p:cNvGraphicFramePr>
          <p:nvPr>
            <p:extLst>
              <p:ext uri="{D42A27DB-BD31-4B8C-83A1-F6EECF244321}">
                <p14:modId xmlns:p14="http://schemas.microsoft.com/office/powerpoint/2010/main" val="404375667"/>
              </p:ext>
            </p:extLst>
          </p:nvPr>
        </p:nvGraphicFramePr>
        <p:xfrm>
          <a:off x="2845542" y="4618351"/>
          <a:ext cx="1206490" cy="329043"/>
        </p:xfrm>
        <a:graphic>
          <a:graphicData uri="http://schemas.openxmlformats.org/presentationml/2006/ole">
            <mc:AlternateContent xmlns:mc="http://schemas.openxmlformats.org/markup-compatibility/2006">
              <mc:Choice xmlns:v="urn:schemas-microsoft-com:vml" Requires="v">
                <p:oleObj spid="_x0000_s76822" name="Equation" r:id="rId3" imgW="838080" imgH="228600" progId="Equation.3">
                  <p:embed/>
                </p:oleObj>
              </mc:Choice>
              <mc:Fallback>
                <p:oleObj name="Equation" r:id="rId3" imgW="838080" imgH="228600" progId="Equation.3">
                  <p:embed/>
                  <p:pic>
                    <p:nvPicPr>
                      <p:cNvPr id="4" name="Object 3"/>
                      <p:cNvPicPr/>
                      <p:nvPr/>
                    </p:nvPicPr>
                    <p:blipFill>
                      <a:blip r:embed="rId4"/>
                      <a:stretch>
                        <a:fillRect/>
                      </a:stretch>
                    </p:blipFill>
                    <p:spPr>
                      <a:xfrm>
                        <a:off x="2845542" y="4618351"/>
                        <a:ext cx="1206490" cy="329043"/>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1099844288"/>
              </p:ext>
            </p:extLst>
          </p:nvPr>
        </p:nvGraphicFramePr>
        <p:xfrm>
          <a:off x="2845542" y="6813076"/>
          <a:ext cx="1585516" cy="345440"/>
        </p:xfrm>
        <a:graphic>
          <a:graphicData uri="http://schemas.openxmlformats.org/presentationml/2006/ole">
            <mc:AlternateContent xmlns:mc="http://schemas.openxmlformats.org/markup-compatibility/2006">
              <mc:Choice xmlns:v="urn:schemas-microsoft-com:vml" Requires="v">
                <p:oleObj spid="_x0000_s76823" name="Equation" r:id="rId5" imgW="838080" imgH="215640" progId="Equation.3">
                  <p:embed/>
                </p:oleObj>
              </mc:Choice>
              <mc:Fallback>
                <p:oleObj name="Equation" r:id="rId5" imgW="838080" imgH="215640" progId="Equation.3">
                  <p:embed/>
                  <p:pic>
                    <p:nvPicPr>
                      <p:cNvPr id="5" name="Object 4"/>
                      <p:cNvPicPr>
                        <a:picLocks noChangeAspect="1" noChangeArrowheads="1"/>
                      </p:cNvPicPr>
                      <p:nvPr/>
                    </p:nvPicPr>
                    <p:blipFill>
                      <a:blip r:embed="rId6"/>
                      <a:srcRect/>
                      <a:stretch>
                        <a:fillRect/>
                      </a:stretch>
                    </p:blipFill>
                    <p:spPr bwMode="auto">
                      <a:xfrm>
                        <a:off x="2845542" y="6813076"/>
                        <a:ext cx="1585516" cy="345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2" name="TextBox 21"/>
          <p:cNvSpPr txBox="1"/>
          <p:nvPr/>
        </p:nvSpPr>
        <p:spPr>
          <a:xfrm>
            <a:off x="1205027" y="4736433"/>
            <a:ext cx="421910" cy="369332"/>
          </a:xfrm>
          <a:prstGeom prst="rect">
            <a:avLst/>
          </a:prstGeom>
          <a:noFill/>
        </p:spPr>
        <p:txBody>
          <a:bodyPr wrap="none" rtlCol="0">
            <a:spAutoFit/>
          </a:bodyPr>
          <a:lstStyle/>
          <a:p>
            <a:r>
              <a:rPr lang="en-US" dirty="0"/>
              <a:t>X2</a:t>
            </a:r>
          </a:p>
        </p:txBody>
      </p:sp>
      <p:cxnSp>
        <p:nvCxnSpPr>
          <p:cNvPr id="12" name="Straight Connector 11"/>
          <p:cNvCxnSpPr/>
          <p:nvPr/>
        </p:nvCxnSpPr>
        <p:spPr>
          <a:xfrm flipV="1">
            <a:off x="1279230" y="4817971"/>
            <a:ext cx="246254" cy="258846"/>
          </a:xfrm>
          <a:prstGeom prst="line">
            <a:avLst/>
          </a:prstGeom>
          <a:ln w="254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flipV="1">
            <a:off x="1279229" y="4796316"/>
            <a:ext cx="249465" cy="231421"/>
          </a:xfrm>
          <a:prstGeom prst="line">
            <a:avLst/>
          </a:prstGeom>
          <a:ln w="254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45172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Note:</a:t>
            </a:r>
          </a:p>
        </p:txBody>
      </p:sp>
      <p:sp>
        <p:nvSpPr>
          <p:cNvPr id="3" name="Slide Number Placeholder 2"/>
          <p:cNvSpPr>
            <a:spLocks noGrp="1"/>
          </p:cNvSpPr>
          <p:nvPr>
            <p:ph type="sldNum" sz="quarter" idx="12"/>
          </p:nvPr>
        </p:nvSpPr>
        <p:spPr/>
        <p:txBody>
          <a:bodyPr/>
          <a:lstStyle/>
          <a:p>
            <a:fld id="{A953BAF0-9579-42B3-B979-30EFD986705E}" type="slidenum">
              <a:rPr lang="en-US" smtClean="0"/>
              <a:pPr/>
              <a:t>17</a:t>
            </a:fld>
            <a:endParaRPr lang="en-US"/>
          </a:p>
        </p:txBody>
      </p:sp>
      <p:sp>
        <p:nvSpPr>
          <p:cNvPr id="8" name="TextBox 7"/>
          <p:cNvSpPr txBox="1"/>
          <p:nvPr/>
        </p:nvSpPr>
        <p:spPr>
          <a:xfrm>
            <a:off x="1241550" y="3812906"/>
            <a:ext cx="5505450" cy="830997"/>
          </a:xfrm>
          <a:prstGeom prst="rect">
            <a:avLst/>
          </a:prstGeom>
          <a:noFill/>
        </p:spPr>
        <p:txBody>
          <a:bodyPr wrap="square" rtlCol="0">
            <a:spAutoFit/>
          </a:bodyPr>
          <a:lstStyle/>
          <a:p>
            <a:r>
              <a:rPr lang="en-US" sz="1600" dirty="0">
                <a:solidFill>
                  <a:schemeClr val="tx1">
                    <a:lumMod val="50000"/>
                    <a:lumOff val="50000"/>
                  </a:schemeClr>
                </a:solidFill>
                <a:latin typeface="Arial" panose="020B0604020202020204" pitchFamily="34" charset="0"/>
                <a:cs typeface="Arial" panose="020B0604020202020204" pitchFamily="34" charset="0"/>
              </a:rPr>
              <a:t>To run the auxiliary regression, just think about the effects of X1 working through X2, so make sure X2 is on the left hand side of the auxiliary regression.</a:t>
            </a:r>
          </a:p>
        </p:txBody>
      </p:sp>
      <p:sp>
        <p:nvSpPr>
          <p:cNvPr id="5" name="TextBox 4"/>
          <p:cNvSpPr txBox="1"/>
          <p:nvPr/>
        </p:nvSpPr>
        <p:spPr>
          <a:xfrm>
            <a:off x="4550281" y="5686818"/>
            <a:ext cx="296876" cy="369332"/>
          </a:xfrm>
          <a:prstGeom prst="rect">
            <a:avLst/>
          </a:prstGeom>
          <a:noFill/>
        </p:spPr>
        <p:txBody>
          <a:bodyPr wrap="none" rtlCol="0">
            <a:spAutoFit/>
          </a:bodyPr>
          <a:lstStyle/>
          <a:p>
            <a:r>
              <a:rPr lang="en-US" dirty="0"/>
              <a:t>Y</a:t>
            </a:r>
          </a:p>
        </p:txBody>
      </p:sp>
      <p:sp>
        <p:nvSpPr>
          <p:cNvPr id="6" name="TextBox 5"/>
          <p:cNvSpPr txBox="1"/>
          <p:nvPr/>
        </p:nvSpPr>
        <p:spPr>
          <a:xfrm>
            <a:off x="3060571" y="5686818"/>
            <a:ext cx="421910" cy="369332"/>
          </a:xfrm>
          <a:prstGeom prst="rect">
            <a:avLst/>
          </a:prstGeom>
          <a:noFill/>
        </p:spPr>
        <p:txBody>
          <a:bodyPr wrap="none" rtlCol="0">
            <a:spAutoFit/>
          </a:bodyPr>
          <a:lstStyle/>
          <a:p>
            <a:r>
              <a:rPr lang="en-US" dirty="0"/>
              <a:t>X1</a:t>
            </a:r>
          </a:p>
        </p:txBody>
      </p:sp>
      <p:sp>
        <p:nvSpPr>
          <p:cNvPr id="7" name="TextBox 6"/>
          <p:cNvSpPr txBox="1"/>
          <p:nvPr/>
        </p:nvSpPr>
        <p:spPr>
          <a:xfrm>
            <a:off x="3832351" y="6361944"/>
            <a:ext cx="421910" cy="369332"/>
          </a:xfrm>
          <a:prstGeom prst="rect">
            <a:avLst/>
          </a:prstGeom>
          <a:noFill/>
        </p:spPr>
        <p:txBody>
          <a:bodyPr wrap="none" rtlCol="0">
            <a:spAutoFit/>
          </a:bodyPr>
          <a:lstStyle/>
          <a:p>
            <a:r>
              <a:rPr lang="en-US" dirty="0"/>
              <a:t>X2</a:t>
            </a:r>
          </a:p>
        </p:txBody>
      </p:sp>
      <p:cxnSp>
        <p:nvCxnSpPr>
          <p:cNvPr id="9" name="Straight Arrow Connector 8"/>
          <p:cNvCxnSpPr>
            <a:stCxn id="6" idx="3"/>
            <a:endCxn id="5" idx="1"/>
          </p:cNvCxnSpPr>
          <p:nvPr/>
        </p:nvCxnSpPr>
        <p:spPr>
          <a:xfrm>
            <a:off x="3482481" y="5871484"/>
            <a:ext cx="1067800" cy="0"/>
          </a:xfrm>
          <a:prstGeom prst="straightConnector1">
            <a:avLst/>
          </a:prstGeom>
          <a:ln w="22225">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6" idx="2"/>
            <a:endCxn id="7" idx="1"/>
          </p:cNvCxnSpPr>
          <p:nvPr/>
        </p:nvCxnSpPr>
        <p:spPr>
          <a:xfrm>
            <a:off x="3271526" y="6056150"/>
            <a:ext cx="560825" cy="490460"/>
          </a:xfrm>
          <a:prstGeom prst="straightConnector1">
            <a:avLst/>
          </a:prstGeom>
          <a:ln w="2222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7" idx="3"/>
            <a:endCxn id="5" idx="2"/>
          </p:cNvCxnSpPr>
          <p:nvPr/>
        </p:nvCxnSpPr>
        <p:spPr>
          <a:xfrm flipV="1">
            <a:off x="4254261" y="6056150"/>
            <a:ext cx="444458" cy="490460"/>
          </a:xfrm>
          <a:prstGeom prst="straightConnector1">
            <a:avLst/>
          </a:prstGeom>
          <a:ln w="2222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3784987" y="5441685"/>
            <a:ext cx="481222" cy="369332"/>
          </a:xfrm>
          <a:prstGeom prst="rect">
            <a:avLst/>
          </a:prstGeom>
        </p:spPr>
        <p:txBody>
          <a:bodyPr wrap="none">
            <a:spAutoFit/>
          </a:bodyPr>
          <a:lstStyle/>
          <a:p>
            <a:r>
              <a:rPr lang="el-GR" b="1" dirty="0">
                <a:solidFill>
                  <a:srgbClr val="002060"/>
                </a:solidFill>
              </a:rPr>
              <a:t>β</a:t>
            </a:r>
            <a:r>
              <a:rPr lang="en-US" b="1" dirty="0">
                <a:solidFill>
                  <a:srgbClr val="002060"/>
                </a:solidFill>
              </a:rPr>
              <a:t>1 </a:t>
            </a:r>
          </a:p>
        </p:txBody>
      </p:sp>
      <p:sp>
        <p:nvSpPr>
          <p:cNvPr id="13" name="Rectangle 12"/>
          <p:cNvSpPr/>
          <p:nvPr/>
        </p:nvSpPr>
        <p:spPr>
          <a:xfrm>
            <a:off x="4483817" y="6301380"/>
            <a:ext cx="511679" cy="400110"/>
          </a:xfrm>
          <a:prstGeom prst="rect">
            <a:avLst/>
          </a:prstGeom>
        </p:spPr>
        <p:txBody>
          <a:bodyPr wrap="none">
            <a:spAutoFit/>
          </a:bodyPr>
          <a:lstStyle/>
          <a:p>
            <a:r>
              <a:rPr lang="el-GR" sz="2000" b="1" dirty="0">
                <a:solidFill>
                  <a:schemeClr val="accent6">
                    <a:lumMod val="75000"/>
                  </a:schemeClr>
                </a:solidFill>
              </a:rPr>
              <a:t>β</a:t>
            </a:r>
            <a:r>
              <a:rPr lang="en-US" sz="2000" b="1" dirty="0">
                <a:solidFill>
                  <a:schemeClr val="accent6">
                    <a:lumMod val="75000"/>
                  </a:schemeClr>
                </a:solidFill>
              </a:rPr>
              <a:t>2 </a:t>
            </a:r>
          </a:p>
        </p:txBody>
      </p:sp>
      <p:sp>
        <p:nvSpPr>
          <p:cNvPr id="14" name="Rectangle 13"/>
          <p:cNvSpPr/>
          <p:nvPr/>
        </p:nvSpPr>
        <p:spPr>
          <a:xfrm>
            <a:off x="3027435" y="6301380"/>
            <a:ext cx="524503" cy="400110"/>
          </a:xfrm>
          <a:prstGeom prst="rect">
            <a:avLst/>
          </a:prstGeom>
        </p:spPr>
        <p:txBody>
          <a:bodyPr wrap="none">
            <a:spAutoFit/>
          </a:bodyPr>
          <a:lstStyle/>
          <a:p>
            <a:r>
              <a:rPr lang="el-GR" sz="2000" b="1" dirty="0">
                <a:solidFill>
                  <a:schemeClr val="accent6">
                    <a:lumMod val="75000"/>
                  </a:schemeClr>
                </a:solidFill>
              </a:rPr>
              <a:t>α</a:t>
            </a:r>
            <a:r>
              <a:rPr lang="en-US" sz="2000" b="1" dirty="0">
                <a:solidFill>
                  <a:schemeClr val="accent6">
                    <a:lumMod val="75000"/>
                  </a:schemeClr>
                </a:solidFill>
              </a:rPr>
              <a:t>1 </a:t>
            </a:r>
          </a:p>
        </p:txBody>
      </p:sp>
    </p:spTree>
    <p:extLst>
      <p:ext uri="{BB962C8B-B14F-4D97-AF65-F5344CB8AC3E}">
        <p14:creationId xmlns:p14="http://schemas.microsoft.com/office/powerpoint/2010/main" val="22450950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Omitted Variable Bias Derived</a:t>
            </a:r>
          </a:p>
        </p:txBody>
      </p:sp>
      <p:graphicFrame>
        <p:nvGraphicFramePr>
          <p:cNvPr id="5" name="Object 4"/>
          <p:cNvGraphicFramePr>
            <a:graphicFrameLocks noChangeAspect="1"/>
          </p:cNvGraphicFramePr>
          <p:nvPr>
            <p:extLst>
              <p:ext uri="{D42A27DB-BD31-4B8C-83A1-F6EECF244321}">
                <p14:modId xmlns:p14="http://schemas.microsoft.com/office/powerpoint/2010/main" val="3572698264"/>
              </p:ext>
            </p:extLst>
          </p:nvPr>
        </p:nvGraphicFramePr>
        <p:xfrm>
          <a:off x="914400" y="3352800"/>
          <a:ext cx="3939540" cy="5262770"/>
        </p:xfrm>
        <a:graphic>
          <a:graphicData uri="http://schemas.openxmlformats.org/presentationml/2006/ole">
            <mc:AlternateContent xmlns:mc="http://schemas.openxmlformats.org/markup-compatibility/2006">
              <mc:Choice xmlns:v="urn:schemas-microsoft-com:vml" Requires="v">
                <p:oleObj spid="_x0000_s77836" name="Equation" r:id="rId3" imgW="2920680" imgH="3898800" progId="Equation.3">
                  <p:embed/>
                </p:oleObj>
              </mc:Choice>
              <mc:Fallback>
                <p:oleObj name="Equation" r:id="rId3" imgW="2920680" imgH="3898800" progId="Equation.3">
                  <p:embed/>
                  <p:pic>
                    <p:nvPicPr>
                      <p:cNvPr id="5" name="Object 4"/>
                      <p:cNvPicPr>
                        <a:picLocks noChangeAspect="1" noChangeArrowheads="1"/>
                      </p:cNvPicPr>
                      <p:nvPr/>
                    </p:nvPicPr>
                    <p:blipFill>
                      <a:blip r:embed="rId4"/>
                      <a:srcRect/>
                      <a:stretch>
                        <a:fillRect/>
                      </a:stretch>
                    </p:blipFill>
                    <p:spPr bwMode="auto">
                      <a:xfrm>
                        <a:off x="914400" y="3352800"/>
                        <a:ext cx="3939540" cy="5262770"/>
                      </a:xfrm>
                      <a:prstGeom prst="rect">
                        <a:avLst/>
                      </a:prstGeom>
                      <a:noFill/>
                      <a:extLst/>
                    </p:spPr>
                  </p:pic>
                </p:oleObj>
              </mc:Fallback>
            </mc:AlternateContent>
          </a:graphicData>
        </a:graphic>
      </p:graphicFrame>
      <p:sp>
        <p:nvSpPr>
          <p:cNvPr id="3" name="TextBox 2"/>
          <p:cNvSpPr txBox="1"/>
          <p:nvPr/>
        </p:nvSpPr>
        <p:spPr>
          <a:xfrm>
            <a:off x="5105400" y="3810000"/>
            <a:ext cx="1752600" cy="584775"/>
          </a:xfrm>
          <a:prstGeom prst="rect">
            <a:avLst/>
          </a:prstGeom>
          <a:noFill/>
        </p:spPr>
        <p:txBody>
          <a:bodyPr wrap="square" rtlCol="0">
            <a:spAutoFit/>
          </a:bodyPr>
          <a:lstStyle/>
          <a:p>
            <a:r>
              <a:rPr lang="en-US" sz="1600" dirty="0">
                <a:solidFill>
                  <a:schemeClr val="accent6">
                    <a:lumMod val="75000"/>
                  </a:schemeClr>
                </a:solidFill>
              </a:rPr>
              <a:t>(Don’t need to know for the test)</a:t>
            </a:r>
          </a:p>
        </p:txBody>
      </p:sp>
    </p:spTree>
    <p:extLst>
      <p:ext uri="{BB962C8B-B14F-4D97-AF65-F5344CB8AC3E}">
        <p14:creationId xmlns:p14="http://schemas.microsoft.com/office/powerpoint/2010/main" val="30728071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A953BAF0-9579-42B3-B979-30EFD986705E}" type="slidenum">
              <a:rPr lang="en-US" smtClean="0"/>
              <a:pPr/>
              <a:t>19</a:t>
            </a:fld>
            <a:endParaRPr lang="en-US"/>
          </a:p>
        </p:txBody>
      </p:sp>
      <p:pic>
        <p:nvPicPr>
          <p:cNvPr id="1331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46070" y="2057400"/>
            <a:ext cx="4827270" cy="38841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5" name="Object 4"/>
          <p:cNvGraphicFramePr>
            <a:graphicFrameLocks noChangeAspect="1"/>
          </p:cNvGraphicFramePr>
          <p:nvPr>
            <p:extLst>
              <p:ext uri="{D42A27DB-BD31-4B8C-83A1-F6EECF244321}">
                <p14:modId xmlns:p14="http://schemas.microsoft.com/office/powerpoint/2010/main" val="3734266588"/>
              </p:ext>
            </p:extLst>
          </p:nvPr>
        </p:nvGraphicFramePr>
        <p:xfrm>
          <a:off x="3311769" y="6745576"/>
          <a:ext cx="3657600" cy="3021123"/>
        </p:xfrm>
        <a:graphic>
          <a:graphicData uri="http://schemas.openxmlformats.org/presentationml/2006/ole">
            <mc:AlternateContent xmlns:mc="http://schemas.openxmlformats.org/markup-compatibility/2006">
              <mc:Choice xmlns:v="urn:schemas-microsoft-com:vml" Requires="v">
                <p:oleObj spid="_x0000_s78885" name="Equation" r:id="rId4" imgW="2247900" imgH="2057400" progId="Equation.3">
                  <p:embed/>
                </p:oleObj>
              </mc:Choice>
              <mc:Fallback>
                <p:oleObj name="Equation" r:id="rId4" imgW="2247900" imgH="2057400" progId="Equation.3">
                  <p:embed/>
                  <p:pic>
                    <p:nvPicPr>
                      <p:cNvPr id="5"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11769" y="6745576"/>
                        <a:ext cx="3657600" cy="3021123"/>
                      </a:xfrm>
                      <a:prstGeom prst="rect">
                        <a:avLst/>
                      </a:prstGeom>
                      <a:noFill/>
                      <a:extLst/>
                    </p:spPr>
                  </p:pic>
                </p:oleObj>
              </mc:Fallback>
            </mc:AlternateContent>
          </a:graphicData>
        </a:graphic>
      </p:graphicFrame>
      <p:sp>
        <p:nvSpPr>
          <p:cNvPr id="7" name="Oval 6"/>
          <p:cNvSpPr/>
          <p:nvPr/>
        </p:nvSpPr>
        <p:spPr>
          <a:xfrm>
            <a:off x="3754567" y="2802002"/>
            <a:ext cx="1036320" cy="455798"/>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8" name="Oval 7"/>
          <p:cNvSpPr/>
          <p:nvPr/>
        </p:nvSpPr>
        <p:spPr>
          <a:xfrm>
            <a:off x="3722370" y="4184004"/>
            <a:ext cx="1036320" cy="415659"/>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9" name="Oval 8"/>
          <p:cNvSpPr/>
          <p:nvPr/>
        </p:nvSpPr>
        <p:spPr>
          <a:xfrm>
            <a:off x="3722370" y="5590262"/>
            <a:ext cx="1129584" cy="421583"/>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10" name="Title 1"/>
          <p:cNvSpPr>
            <a:spLocks noGrp="1"/>
          </p:cNvSpPr>
          <p:nvPr>
            <p:ph type="title"/>
          </p:nvPr>
        </p:nvSpPr>
        <p:spPr>
          <a:xfrm>
            <a:off x="348881" y="915058"/>
            <a:ext cx="6995160" cy="971550"/>
          </a:xfrm>
        </p:spPr>
        <p:txBody>
          <a:bodyPr>
            <a:normAutofit fontScale="90000"/>
          </a:bodyPr>
          <a:lstStyle/>
          <a:p>
            <a:r>
              <a:rPr lang="en-US" dirty="0"/>
              <a:t>Example of Calculations:</a:t>
            </a:r>
          </a:p>
        </p:txBody>
      </p:sp>
      <p:sp>
        <p:nvSpPr>
          <p:cNvPr id="6" name="Rectangle 5"/>
          <p:cNvSpPr/>
          <p:nvPr/>
        </p:nvSpPr>
        <p:spPr>
          <a:xfrm>
            <a:off x="3051320" y="6578347"/>
            <a:ext cx="4335699" cy="327154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graphicFrame>
        <p:nvGraphicFramePr>
          <p:cNvPr id="11" name="Object 10"/>
          <p:cNvGraphicFramePr>
            <a:graphicFrameLocks noChangeAspect="1"/>
          </p:cNvGraphicFramePr>
          <p:nvPr>
            <p:extLst>
              <p:ext uri="{D42A27DB-BD31-4B8C-83A1-F6EECF244321}">
                <p14:modId xmlns:p14="http://schemas.microsoft.com/office/powerpoint/2010/main" val="892437976"/>
              </p:ext>
            </p:extLst>
          </p:nvPr>
        </p:nvGraphicFramePr>
        <p:xfrm>
          <a:off x="308072" y="4070309"/>
          <a:ext cx="2174875" cy="311150"/>
        </p:xfrm>
        <a:graphic>
          <a:graphicData uri="http://schemas.openxmlformats.org/presentationml/2006/ole">
            <mc:AlternateContent xmlns:mc="http://schemas.openxmlformats.org/markup-compatibility/2006">
              <mc:Choice xmlns:v="urn:schemas-microsoft-com:vml" Requires="v">
                <p:oleObj spid="_x0000_s78886" name="Equation" r:id="rId6" imgW="1600200" imgH="228600" progId="Equation.3">
                  <p:embed/>
                </p:oleObj>
              </mc:Choice>
              <mc:Fallback>
                <p:oleObj name="Equation" r:id="rId6" imgW="1600200" imgH="228600" progId="Equation.3">
                  <p:embed/>
                  <p:pic>
                    <p:nvPicPr>
                      <p:cNvPr id="4" name="Object 3"/>
                      <p:cNvPicPr>
                        <a:picLocks noChangeAspect="1" noChangeArrowheads="1"/>
                      </p:cNvPicPr>
                      <p:nvPr/>
                    </p:nvPicPr>
                    <p:blipFill>
                      <a:blip r:embed="rId7"/>
                      <a:srcRect/>
                      <a:stretch>
                        <a:fillRect/>
                      </a:stretch>
                    </p:blipFill>
                    <p:spPr bwMode="auto">
                      <a:xfrm>
                        <a:off x="308072" y="4070309"/>
                        <a:ext cx="2174875" cy="311150"/>
                      </a:xfrm>
                      <a:prstGeom prst="rect">
                        <a:avLst/>
                      </a:prstGeom>
                      <a:noFill/>
                      <a:ln>
                        <a:noFill/>
                      </a:ln>
                    </p:spPr>
                  </p:pic>
                </p:oleObj>
              </mc:Fallback>
            </mc:AlternateContent>
          </a:graphicData>
        </a:graphic>
      </p:graphicFrame>
      <p:graphicFrame>
        <p:nvGraphicFramePr>
          <p:cNvPr id="12" name="Object 11"/>
          <p:cNvGraphicFramePr>
            <a:graphicFrameLocks noChangeAspect="1"/>
          </p:cNvGraphicFramePr>
          <p:nvPr>
            <p:extLst>
              <p:ext uri="{D42A27DB-BD31-4B8C-83A1-F6EECF244321}">
                <p14:modId xmlns:p14="http://schemas.microsoft.com/office/powerpoint/2010/main" val="512480964"/>
              </p:ext>
            </p:extLst>
          </p:nvPr>
        </p:nvGraphicFramePr>
        <p:xfrm>
          <a:off x="809185" y="5535666"/>
          <a:ext cx="1673225" cy="311150"/>
        </p:xfrm>
        <a:graphic>
          <a:graphicData uri="http://schemas.openxmlformats.org/presentationml/2006/ole">
            <mc:AlternateContent xmlns:mc="http://schemas.openxmlformats.org/markup-compatibility/2006">
              <mc:Choice xmlns:v="urn:schemas-microsoft-com:vml" Requires="v">
                <p:oleObj spid="_x0000_s78887" name="Equation" r:id="rId8" imgW="1231560" imgH="228600" progId="Equation.3">
                  <p:embed/>
                </p:oleObj>
              </mc:Choice>
              <mc:Fallback>
                <p:oleObj name="Equation" r:id="rId8" imgW="1231560" imgH="228600" progId="Equation.3">
                  <p:embed/>
                  <p:pic>
                    <p:nvPicPr>
                      <p:cNvPr id="4" name="Object 3"/>
                      <p:cNvPicPr>
                        <a:picLocks noChangeAspect="1" noChangeArrowheads="1"/>
                      </p:cNvPicPr>
                      <p:nvPr/>
                    </p:nvPicPr>
                    <p:blipFill>
                      <a:blip r:embed="rId9"/>
                      <a:srcRect/>
                      <a:stretch>
                        <a:fillRect/>
                      </a:stretch>
                    </p:blipFill>
                    <p:spPr bwMode="auto">
                      <a:xfrm>
                        <a:off x="809185" y="5535666"/>
                        <a:ext cx="1673225" cy="311150"/>
                      </a:xfrm>
                      <a:prstGeom prst="rect">
                        <a:avLst/>
                      </a:prstGeom>
                      <a:noFill/>
                      <a:ln>
                        <a:noFill/>
                      </a:ln>
                    </p:spPr>
                  </p:pic>
                </p:oleObj>
              </mc:Fallback>
            </mc:AlternateContent>
          </a:graphicData>
        </a:graphic>
      </p:graphicFrame>
      <p:graphicFrame>
        <p:nvGraphicFramePr>
          <p:cNvPr id="13" name="Object 12"/>
          <p:cNvGraphicFramePr>
            <a:graphicFrameLocks noChangeAspect="1"/>
          </p:cNvGraphicFramePr>
          <p:nvPr>
            <p:extLst>
              <p:ext uri="{D42A27DB-BD31-4B8C-83A1-F6EECF244321}">
                <p14:modId xmlns:p14="http://schemas.microsoft.com/office/powerpoint/2010/main" val="2136512265"/>
              </p:ext>
            </p:extLst>
          </p:nvPr>
        </p:nvGraphicFramePr>
        <p:xfrm>
          <a:off x="1015560" y="2777817"/>
          <a:ext cx="1466850" cy="309562"/>
        </p:xfrm>
        <a:graphic>
          <a:graphicData uri="http://schemas.openxmlformats.org/presentationml/2006/ole">
            <mc:AlternateContent xmlns:mc="http://schemas.openxmlformats.org/markup-compatibility/2006">
              <mc:Choice xmlns:v="urn:schemas-microsoft-com:vml" Requires="v">
                <p:oleObj spid="_x0000_s78888" name="Equation" r:id="rId10" imgW="1079280" imgH="228600" progId="Equation.3">
                  <p:embed/>
                </p:oleObj>
              </mc:Choice>
              <mc:Fallback>
                <p:oleObj name="Equation" r:id="rId10" imgW="1079280" imgH="228600" progId="Equation.3">
                  <p:embed/>
                  <p:pic>
                    <p:nvPicPr>
                      <p:cNvPr id="4" name="Object 3"/>
                      <p:cNvPicPr>
                        <a:picLocks noChangeAspect="1" noChangeArrowheads="1"/>
                      </p:cNvPicPr>
                      <p:nvPr/>
                    </p:nvPicPr>
                    <p:blipFill>
                      <a:blip r:embed="rId11"/>
                      <a:srcRect/>
                      <a:stretch>
                        <a:fillRect/>
                      </a:stretch>
                    </p:blipFill>
                    <p:spPr bwMode="auto">
                      <a:xfrm>
                        <a:off x="1015560" y="2777817"/>
                        <a:ext cx="1466850" cy="309562"/>
                      </a:xfrm>
                      <a:prstGeom prst="rect">
                        <a:avLst/>
                      </a:prstGeom>
                      <a:noFill/>
                      <a:ln>
                        <a:noFill/>
                      </a:ln>
                    </p:spPr>
                  </p:pic>
                </p:oleObj>
              </mc:Fallback>
            </mc:AlternateContent>
          </a:graphicData>
        </a:graphic>
      </p:graphicFrame>
      <p:sp>
        <p:nvSpPr>
          <p:cNvPr id="14" name="TextBox 13"/>
          <p:cNvSpPr txBox="1"/>
          <p:nvPr/>
        </p:nvSpPr>
        <p:spPr>
          <a:xfrm>
            <a:off x="2036066" y="7665183"/>
            <a:ext cx="296876" cy="369332"/>
          </a:xfrm>
          <a:prstGeom prst="rect">
            <a:avLst/>
          </a:prstGeom>
          <a:noFill/>
        </p:spPr>
        <p:txBody>
          <a:bodyPr wrap="none" rtlCol="0">
            <a:spAutoFit/>
          </a:bodyPr>
          <a:lstStyle/>
          <a:p>
            <a:r>
              <a:rPr lang="en-US" dirty="0">
                <a:solidFill>
                  <a:schemeClr val="tx1">
                    <a:lumMod val="50000"/>
                    <a:lumOff val="50000"/>
                  </a:schemeClr>
                </a:solidFill>
              </a:rPr>
              <a:t>Y</a:t>
            </a:r>
          </a:p>
        </p:txBody>
      </p:sp>
      <p:sp>
        <p:nvSpPr>
          <p:cNvPr id="15" name="TextBox 14"/>
          <p:cNvSpPr txBox="1"/>
          <p:nvPr/>
        </p:nvSpPr>
        <p:spPr>
          <a:xfrm>
            <a:off x="546356" y="7665183"/>
            <a:ext cx="421910" cy="369332"/>
          </a:xfrm>
          <a:prstGeom prst="rect">
            <a:avLst/>
          </a:prstGeom>
          <a:noFill/>
        </p:spPr>
        <p:txBody>
          <a:bodyPr wrap="none" rtlCol="0">
            <a:spAutoFit/>
          </a:bodyPr>
          <a:lstStyle/>
          <a:p>
            <a:r>
              <a:rPr lang="en-US" dirty="0">
                <a:solidFill>
                  <a:schemeClr val="tx1">
                    <a:lumMod val="50000"/>
                    <a:lumOff val="50000"/>
                  </a:schemeClr>
                </a:solidFill>
              </a:rPr>
              <a:t>X1</a:t>
            </a:r>
          </a:p>
        </p:txBody>
      </p:sp>
      <p:sp>
        <p:nvSpPr>
          <p:cNvPr id="16" name="TextBox 15"/>
          <p:cNvSpPr txBox="1"/>
          <p:nvPr/>
        </p:nvSpPr>
        <p:spPr>
          <a:xfrm>
            <a:off x="1318136" y="8340309"/>
            <a:ext cx="421910" cy="369332"/>
          </a:xfrm>
          <a:prstGeom prst="rect">
            <a:avLst/>
          </a:prstGeom>
          <a:noFill/>
        </p:spPr>
        <p:txBody>
          <a:bodyPr wrap="none" rtlCol="0">
            <a:spAutoFit/>
          </a:bodyPr>
          <a:lstStyle/>
          <a:p>
            <a:r>
              <a:rPr lang="en-US" dirty="0">
                <a:solidFill>
                  <a:schemeClr val="tx1">
                    <a:lumMod val="50000"/>
                    <a:lumOff val="50000"/>
                  </a:schemeClr>
                </a:solidFill>
              </a:rPr>
              <a:t>X2</a:t>
            </a:r>
          </a:p>
        </p:txBody>
      </p:sp>
      <p:cxnSp>
        <p:nvCxnSpPr>
          <p:cNvPr id="17" name="Straight Arrow Connector 16"/>
          <p:cNvCxnSpPr>
            <a:stCxn id="15" idx="3"/>
            <a:endCxn id="14" idx="1"/>
          </p:cNvCxnSpPr>
          <p:nvPr/>
        </p:nvCxnSpPr>
        <p:spPr>
          <a:xfrm>
            <a:off x="968266" y="7849849"/>
            <a:ext cx="1067800" cy="0"/>
          </a:xfrm>
          <a:prstGeom prst="straightConnector1">
            <a:avLst/>
          </a:prstGeom>
          <a:ln w="22225">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15" idx="2"/>
            <a:endCxn id="16" idx="1"/>
          </p:cNvCxnSpPr>
          <p:nvPr/>
        </p:nvCxnSpPr>
        <p:spPr>
          <a:xfrm>
            <a:off x="757311" y="8034515"/>
            <a:ext cx="560825" cy="490460"/>
          </a:xfrm>
          <a:prstGeom prst="straightConnector1">
            <a:avLst/>
          </a:prstGeom>
          <a:ln w="22225">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6" idx="3"/>
            <a:endCxn id="14" idx="2"/>
          </p:cNvCxnSpPr>
          <p:nvPr/>
        </p:nvCxnSpPr>
        <p:spPr>
          <a:xfrm flipV="1">
            <a:off x="1740046" y="8034515"/>
            <a:ext cx="444458" cy="490460"/>
          </a:xfrm>
          <a:prstGeom prst="straightConnector1">
            <a:avLst/>
          </a:prstGeom>
          <a:ln w="22225">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1270772" y="7420050"/>
            <a:ext cx="481222" cy="369332"/>
          </a:xfrm>
          <a:prstGeom prst="rect">
            <a:avLst/>
          </a:prstGeom>
        </p:spPr>
        <p:txBody>
          <a:bodyPr wrap="none">
            <a:spAutoFit/>
          </a:bodyPr>
          <a:lstStyle/>
          <a:p>
            <a:r>
              <a:rPr lang="el-GR" b="1" dirty="0">
                <a:solidFill>
                  <a:schemeClr val="tx1">
                    <a:lumMod val="50000"/>
                    <a:lumOff val="50000"/>
                  </a:schemeClr>
                </a:solidFill>
              </a:rPr>
              <a:t>β</a:t>
            </a:r>
            <a:r>
              <a:rPr lang="en-US" b="1" dirty="0">
                <a:solidFill>
                  <a:schemeClr val="tx1">
                    <a:lumMod val="50000"/>
                    <a:lumOff val="50000"/>
                  </a:schemeClr>
                </a:solidFill>
              </a:rPr>
              <a:t>1 </a:t>
            </a:r>
          </a:p>
        </p:txBody>
      </p:sp>
      <p:sp>
        <p:nvSpPr>
          <p:cNvPr id="21" name="Rectangle 20"/>
          <p:cNvSpPr/>
          <p:nvPr/>
        </p:nvSpPr>
        <p:spPr>
          <a:xfrm>
            <a:off x="1969602" y="8279745"/>
            <a:ext cx="511679" cy="400110"/>
          </a:xfrm>
          <a:prstGeom prst="rect">
            <a:avLst/>
          </a:prstGeom>
        </p:spPr>
        <p:txBody>
          <a:bodyPr wrap="none">
            <a:spAutoFit/>
          </a:bodyPr>
          <a:lstStyle/>
          <a:p>
            <a:r>
              <a:rPr lang="el-GR" sz="2000" b="1" dirty="0">
                <a:solidFill>
                  <a:schemeClr val="tx1">
                    <a:lumMod val="50000"/>
                    <a:lumOff val="50000"/>
                  </a:schemeClr>
                </a:solidFill>
              </a:rPr>
              <a:t>β</a:t>
            </a:r>
            <a:r>
              <a:rPr lang="en-US" sz="2000" b="1" dirty="0">
                <a:solidFill>
                  <a:schemeClr val="tx1">
                    <a:lumMod val="50000"/>
                    <a:lumOff val="50000"/>
                  </a:schemeClr>
                </a:solidFill>
              </a:rPr>
              <a:t>2 </a:t>
            </a:r>
          </a:p>
        </p:txBody>
      </p:sp>
      <p:sp>
        <p:nvSpPr>
          <p:cNvPr id="22" name="Rectangle 21"/>
          <p:cNvSpPr/>
          <p:nvPr/>
        </p:nvSpPr>
        <p:spPr>
          <a:xfrm>
            <a:off x="513220" y="8279745"/>
            <a:ext cx="524503" cy="400110"/>
          </a:xfrm>
          <a:prstGeom prst="rect">
            <a:avLst/>
          </a:prstGeom>
        </p:spPr>
        <p:txBody>
          <a:bodyPr wrap="none">
            <a:spAutoFit/>
          </a:bodyPr>
          <a:lstStyle/>
          <a:p>
            <a:r>
              <a:rPr lang="el-GR" sz="2000" b="1" dirty="0">
                <a:solidFill>
                  <a:schemeClr val="tx1">
                    <a:lumMod val="50000"/>
                    <a:lumOff val="50000"/>
                  </a:schemeClr>
                </a:solidFill>
              </a:rPr>
              <a:t>α</a:t>
            </a:r>
            <a:r>
              <a:rPr lang="en-US" sz="2000" b="1" dirty="0">
                <a:solidFill>
                  <a:schemeClr val="tx1">
                    <a:lumMod val="50000"/>
                    <a:lumOff val="50000"/>
                  </a:schemeClr>
                </a:solidFill>
              </a:rPr>
              <a:t>1 </a:t>
            </a:r>
          </a:p>
        </p:txBody>
      </p:sp>
      <p:sp>
        <p:nvSpPr>
          <p:cNvPr id="23" name="TextBox 22"/>
          <p:cNvSpPr txBox="1"/>
          <p:nvPr/>
        </p:nvSpPr>
        <p:spPr>
          <a:xfrm>
            <a:off x="990544" y="4381459"/>
            <a:ext cx="1417376" cy="307777"/>
          </a:xfrm>
          <a:prstGeom prst="rect">
            <a:avLst/>
          </a:prstGeom>
          <a:noFill/>
        </p:spPr>
        <p:txBody>
          <a:bodyPr wrap="none" rtlCol="0">
            <a:spAutoFit/>
          </a:bodyPr>
          <a:lstStyle/>
          <a:p>
            <a:r>
              <a:rPr lang="en-US" sz="1400" dirty="0">
                <a:solidFill>
                  <a:schemeClr val="tx1">
                    <a:lumMod val="50000"/>
                    <a:lumOff val="50000"/>
                  </a:schemeClr>
                </a:solidFill>
                <a:latin typeface="Arial" panose="020B0604020202020204" pitchFamily="34" charset="0"/>
                <a:cs typeface="Arial" panose="020B0604020202020204" pitchFamily="34" charset="0"/>
              </a:rPr>
              <a:t>(full regression)</a:t>
            </a:r>
          </a:p>
        </p:txBody>
      </p:sp>
      <p:sp>
        <p:nvSpPr>
          <p:cNvPr id="24" name="TextBox 23"/>
          <p:cNvSpPr txBox="1"/>
          <p:nvPr/>
        </p:nvSpPr>
        <p:spPr>
          <a:xfrm>
            <a:off x="759831" y="5857956"/>
            <a:ext cx="1845377" cy="307777"/>
          </a:xfrm>
          <a:prstGeom prst="rect">
            <a:avLst/>
          </a:prstGeom>
          <a:noFill/>
        </p:spPr>
        <p:txBody>
          <a:bodyPr wrap="none" rtlCol="0">
            <a:spAutoFit/>
          </a:bodyPr>
          <a:lstStyle/>
          <a:p>
            <a:r>
              <a:rPr lang="en-US" sz="1400" dirty="0">
                <a:solidFill>
                  <a:schemeClr val="tx1">
                    <a:lumMod val="50000"/>
                    <a:lumOff val="50000"/>
                  </a:schemeClr>
                </a:solidFill>
                <a:latin typeface="Arial" panose="020B0604020202020204" pitchFamily="34" charset="0"/>
                <a:cs typeface="Arial" panose="020B0604020202020204" pitchFamily="34" charset="0"/>
              </a:rPr>
              <a:t>(auxiliary regression)</a:t>
            </a:r>
          </a:p>
        </p:txBody>
      </p:sp>
      <p:sp>
        <p:nvSpPr>
          <p:cNvPr id="25" name="TextBox 24"/>
          <p:cNvSpPr txBox="1"/>
          <p:nvPr/>
        </p:nvSpPr>
        <p:spPr>
          <a:xfrm>
            <a:off x="952155" y="3093913"/>
            <a:ext cx="1616148" cy="307777"/>
          </a:xfrm>
          <a:prstGeom prst="rect">
            <a:avLst/>
          </a:prstGeom>
          <a:noFill/>
        </p:spPr>
        <p:txBody>
          <a:bodyPr wrap="none" rtlCol="0">
            <a:spAutoFit/>
          </a:bodyPr>
          <a:lstStyle/>
          <a:p>
            <a:r>
              <a:rPr lang="en-US" sz="1400" dirty="0">
                <a:solidFill>
                  <a:schemeClr val="tx1">
                    <a:lumMod val="50000"/>
                    <a:lumOff val="50000"/>
                  </a:schemeClr>
                </a:solidFill>
                <a:latin typeface="Arial" panose="020B0604020202020204" pitchFamily="34" charset="0"/>
                <a:cs typeface="Arial" panose="020B0604020202020204" pitchFamily="34" charset="0"/>
              </a:rPr>
              <a:t>(naïve regression)</a:t>
            </a:r>
          </a:p>
        </p:txBody>
      </p:sp>
    </p:spTree>
    <p:extLst>
      <p:ext uri="{BB962C8B-B14F-4D97-AF65-F5344CB8AC3E}">
        <p14:creationId xmlns:p14="http://schemas.microsoft.com/office/powerpoint/2010/main" val="32278777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A note on terms </a:t>
            </a:r>
            <a:br>
              <a:rPr lang="en-US" sz="4000" dirty="0"/>
            </a:br>
            <a:r>
              <a:rPr lang="en-US" sz="4000" dirty="0"/>
              <a:t>in this section:</a:t>
            </a:r>
          </a:p>
        </p:txBody>
      </p:sp>
      <p:sp>
        <p:nvSpPr>
          <p:cNvPr id="3" name="Slide Number Placeholder 2"/>
          <p:cNvSpPr>
            <a:spLocks noGrp="1"/>
          </p:cNvSpPr>
          <p:nvPr>
            <p:ph type="sldNum" sz="quarter" idx="12"/>
          </p:nvPr>
        </p:nvSpPr>
        <p:spPr/>
        <p:txBody>
          <a:bodyPr/>
          <a:lstStyle/>
          <a:p>
            <a:fld id="{A953BAF0-9579-42B3-B979-30EFD986705E}" type="slidenum">
              <a:rPr lang="en-US" smtClean="0"/>
              <a:pPr/>
              <a:t>2</a:t>
            </a:fld>
            <a:endParaRPr lang="en-US"/>
          </a:p>
        </p:txBody>
      </p:sp>
      <p:graphicFrame>
        <p:nvGraphicFramePr>
          <p:cNvPr id="4" name="Object 3"/>
          <p:cNvGraphicFramePr>
            <a:graphicFrameLocks noChangeAspect="1"/>
          </p:cNvGraphicFramePr>
          <p:nvPr>
            <p:extLst>
              <p:ext uri="{D42A27DB-BD31-4B8C-83A1-F6EECF244321}">
                <p14:modId xmlns:p14="http://schemas.microsoft.com/office/powerpoint/2010/main" val="221385408"/>
              </p:ext>
            </p:extLst>
          </p:nvPr>
        </p:nvGraphicFramePr>
        <p:xfrm>
          <a:off x="397764" y="3665751"/>
          <a:ext cx="4159673" cy="259080"/>
        </p:xfrm>
        <a:graphic>
          <a:graphicData uri="http://schemas.openxmlformats.org/presentationml/2006/ole">
            <mc:AlternateContent xmlns:mc="http://schemas.openxmlformats.org/markup-compatibility/2006">
              <mc:Choice xmlns:v="urn:schemas-microsoft-com:vml" Requires="v">
                <p:oleObj spid="_x0000_s65556" name="Equation" r:id="rId3" imgW="3670300" imgH="228600" progId="Equation.3">
                  <p:embed/>
                </p:oleObj>
              </mc:Choice>
              <mc:Fallback>
                <p:oleObj name="Equation" r:id="rId3" imgW="3670300" imgH="228600" progId="Equation.3">
                  <p:embed/>
                  <p:pic>
                    <p:nvPicPr>
                      <p:cNvPr id="4"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7764" y="3665751"/>
                        <a:ext cx="4159673" cy="259080"/>
                      </a:xfrm>
                      <a:prstGeom prst="rect">
                        <a:avLst/>
                      </a:prstGeom>
                      <a:noFill/>
                      <a:ln>
                        <a:noFill/>
                      </a:ln>
                      <a:extLst/>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1451501130"/>
              </p:ext>
            </p:extLst>
          </p:nvPr>
        </p:nvGraphicFramePr>
        <p:xfrm>
          <a:off x="397764" y="5063807"/>
          <a:ext cx="3706285" cy="228470"/>
        </p:xfrm>
        <a:graphic>
          <a:graphicData uri="http://schemas.openxmlformats.org/presentationml/2006/ole">
            <mc:AlternateContent xmlns:mc="http://schemas.openxmlformats.org/markup-compatibility/2006">
              <mc:Choice xmlns:v="urn:schemas-microsoft-com:vml" Requires="v">
                <p:oleObj spid="_x0000_s65557" name="Equation" r:id="rId5" imgW="3708360" imgH="228600" progId="Equation.3">
                  <p:embed/>
                </p:oleObj>
              </mc:Choice>
              <mc:Fallback>
                <p:oleObj name="Equation" r:id="rId5" imgW="3708360" imgH="228600" progId="Equation.3">
                  <p:embed/>
                  <p:pic>
                    <p:nvPicPr>
                      <p:cNvPr id="5" name="Object 4"/>
                      <p:cNvPicPr>
                        <a:picLocks noChangeAspect="1" noChangeArrowheads="1"/>
                      </p:cNvPicPr>
                      <p:nvPr/>
                    </p:nvPicPr>
                    <p:blipFill>
                      <a:blip r:embed="rId6"/>
                      <a:srcRect/>
                      <a:stretch>
                        <a:fillRect/>
                      </a:stretch>
                    </p:blipFill>
                    <p:spPr bwMode="auto">
                      <a:xfrm>
                        <a:off x="397764" y="5063807"/>
                        <a:ext cx="3706285" cy="228470"/>
                      </a:xfrm>
                      <a:prstGeom prst="rect">
                        <a:avLst/>
                      </a:prstGeom>
                      <a:noFill/>
                      <a:ln>
                        <a:noFill/>
                      </a:ln>
                      <a:extLst/>
                    </p:spPr>
                  </p:pic>
                </p:oleObj>
              </mc:Fallback>
            </mc:AlternateContent>
          </a:graphicData>
        </a:graphic>
      </p:graphicFrame>
      <p:sp>
        <p:nvSpPr>
          <p:cNvPr id="6" name="TextBox 5"/>
          <p:cNvSpPr txBox="1"/>
          <p:nvPr/>
        </p:nvSpPr>
        <p:spPr>
          <a:xfrm>
            <a:off x="4787432" y="3615945"/>
            <a:ext cx="2389293" cy="1169551"/>
          </a:xfrm>
          <a:prstGeom prst="rect">
            <a:avLst/>
          </a:prstGeom>
          <a:noFill/>
        </p:spPr>
        <p:txBody>
          <a:bodyPr wrap="square" rtlCol="0">
            <a:spAutoFit/>
          </a:bodyPr>
          <a:lstStyle/>
          <a:p>
            <a:r>
              <a:rPr lang="en-US" sz="1400" b="1" dirty="0">
                <a:solidFill>
                  <a:schemeClr val="accent6">
                    <a:lumMod val="75000"/>
                  </a:schemeClr>
                </a:solidFill>
              </a:rPr>
              <a:t>“Full Model”, </a:t>
            </a:r>
            <a:r>
              <a:rPr lang="en-US" sz="1400" dirty="0"/>
              <a:t>i.e. the “truth”. </a:t>
            </a:r>
            <a:r>
              <a:rPr lang="en-US" sz="1400" b="1" dirty="0"/>
              <a:t>The slopes will be correct </a:t>
            </a:r>
            <a:r>
              <a:rPr lang="en-US" sz="1400" dirty="0"/>
              <a:t>because we have all of the variables included, therefore we use Greek letters. </a:t>
            </a:r>
          </a:p>
        </p:txBody>
      </p:sp>
      <p:sp>
        <p:nvSpPr>
          <p:cNvPr id="7" name="TextBox 6"/>
          <p:cNvSpPr txBox="1"/>
          <p:nvPr/>
        </p:nvSpPr>
        <p:spPr>
          <a:xfrm>
            <a:off x="4787432" y="5000291"/>
            <a:ext cx="2724996" cy="1384995"/>
          </a:xfrm>
          <a:prstGeom prst="rect">
            <a:avLst/>
          </a:prstGeom>
          <a:noFill/>
        </p:spPr>
        <p:txBody>
          <a:bodyPr wrap="square" rtlCol="0">
            <a:spAutoFit/>
          </a:bodyPr>
          <a:lstStyle/>
          <a:p>
            <a:r>
              <a:rPr lang="en-US" sz="1400" b="1" dirty="0">
                <a:solidFill>
                  <a:schemeClr val="accent6">
                    <a:lumMod val="75000"/>
                  </a:schemeClr>
                </a:solidFill>
              </a:rPr>
              <a:t>“Naive Model” - </a:t>
            </a:r>
            <a:r>
              <a:rPr lang="en-US" sz="1400" dirty="0">
                <a:solidFill>
                  <a:schemeClr val="accent6">
                    <a:lumMod val="75000"/>
                  </a:schemeClr>
                </a:solidFill>
              </a:rPr>
              <a:t> </a:t>
            </a:r>
            <a:r>
              <a:rPr lang="en-US" sz="1400" dirty="0"/>
              <a:t>We are missing variables and therefore we </a:t>
            </a:r>
            <a:r>
              <a:rPr lang="en-US" sz="1400" b="1" dirty="0"/>
              <a:t>do NOT know if the slopes are correct</a:t>
            </a:r>
            <a:r>
              <a:rPr lang="en-US" sz="1400" dirty="0"/>
              <a:t>. They represent our best guess. They </a:t>
            </a:r>
            <a:r>
              <a:rPr lang="en-US" sz="1400" u="sng" dirty="0"/>
              <a:t>may</a:t>
            </a:r>
            <a:r>
              <a:rPr lang="en-US" sz="1400" dirty="0"/>
              <a:t> contain bias. We use Latin characters to denote this.</a:t>
            </a:r>
          </a:p>
        </p:txBody>
      </p:sp>
      <p:sp>
        <p:nvSpPr>
          <p:cNvPr id="8" name="TextBox 7"/>
          <p:cNvSpPr txBox="1"/>
          <p:nvPr/>
        </p:nvSpPr>
        <p:spPr>
          <a:xfrm>
            <a:off x="752235" y="7441389"/>
            <a:ext cx="6286217" cy="1569660"/>
          </a:xfrm>
          <a:prstGeom prst="rect">
            <a:avLst/>
          </a:prstGeom>
          <a:noFill/>
        </p:spPr>
        <p:txBody>
          <a:bodyPr wrap="square" rtlCol="0">
            <a:spAutoFit/>
          </a:bodyPr>
          <a:lstStyle/>
          <a:p>
            <a:r>
              <a:rPr lang="en-US" sz="1600" dirty="0">
                <a:solidFill>
                  <a:schemeClr val="tx1">
                    <a:lumMod val="50000"/>
                    <a:lumOff val="50000"/>
                  </a:schemeClr>
                </a:solidFill>
                <a:latin typeface="Arial" panose="020B0604020202020204" pitchFamily="34" charset="0"/>
                <a:cs typeface="Arial" panose="020B0604020202020204" pitchFamily="34" charset="0"/>
              </a:rPr>
              <a:t>You might be used to thinking in terms of population statistics and sample. In regressions, you can have the entire population in your sample, but if you are missing variables in your regression then your slopes will be wrong. To map concepts, when I say “full model” think population statistic (the truth), and when I say “naïve model” think sample statistic (the best guess).  </a:t>
            </a:r>
          </a:p>
        </p:txBody>
      </p:sp>
      <p:sp>
        <p:nvSpPr>
          <p:cNvPr id="9" name="TextBox 8"/>
          <p:cNvSpPr txBox="1"/>
          <p:nvPr/>
        </p:nvSpPr>
        <p:spPr>
          <a:xfrm>
            <a:off x="2362200" y="5015278"/>
            <a:ext cx="434606" cy="307777"/>
          </a:xfrm>
          <a:prstGeom prst="rect">
            <a:avLst/>
          </a:prstGeom>
          <a:noFill/>
        </p:spPr>
        <p:txBody>
          <a:bodyPr wrap="none" rtlCol="0">
            <a:spAutoFit/>
          </a:bodyPr>
          <a:lstStyle/>
          <a:p>
            <a:r>
              <a:rPr lang="en-US" sz="1400" strike="sngStrike" dirty="0">
                <a:solidFill>
                  <a:schemeClr val="accent6">
                    <a:lumMod val="75000"/>
                  </a:schemeClr>
                </a:solidFill>
              </a:rPr>
              <a:t>SES</a:t>
            </a:r>
          </a:p>
        </p:txBody>
      </p:sp>
    </p:spTree>
    <p:extLst>
      <p:ext uri="{BB962C8B-B14F-4D97-AF65-F5344CB8AC3E}">
        <p14:creationId xmlns:p14="http://schemas.microsoft.com/office/powerpoint/2010/main" val="27793536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take-away:</a:t>
            </a:r>
          </a:p>
        </p:txBody>
      </p:sp>
      <p:sp>
        <p:nvSpPr>
          <p:cNvPr id="3" name="Slide Number Placeholder 2"/>
          <p:cNvSpPr>
            <a:spLocks noGrp="1"/>
          </p:cNvSpPr>
          <p:nvPr>
            <p:ph type="sldNum" sz="quarter" idx="12"/>
          </p:nvPr>
        </p:nvSpPr>
        <p:spPr/>
        <p:txBody>
          <a:bodyPr/>
          <a:lstStyle/>
          <a:p>
            <a:fld id="{A953BAF0-9579-42B3-B979-30EFD986705E}" type="slidenum">
              <a:rPr lang="en-US" smtClean="0"/>
              <a:pPr/>
              <a:t>20</a:t>
            </a:fld>
            <a:endParaRPr lang="en-US"/>
          </a:p>
        </p:txBody>
      </p:sp>
      <p:graphicFrame>
        <p:nvGraphicFramePr>
          <p:cNvPr id="4" name="Object 3"/>
          <p:cNvGraphicFramePr>
            <a:graphicFrameLocks noChangeAspect="1"/>
          </p:cNvGraphicFramePr>
          <p:nvPr>
            <p:extLst>
              <p:ext uri="{D42A27DB-BD31-4B8C-83A1-F6EECF244321}">
                <p14:modId xmlns:p14="http://schemas.microsoft.com/office/powerpoint/2010/main" val="3772082893"/>
              </p:ext>
            </p:extLst>
          </p:nvPr>
        </p:nvGraphicFramePr>
        <p:xfrm>
          <a:off x="1295400" y="3124200"/>
          <a:ext cx="3581400" cy="3798888"/>
        </p:xfrm>
        <a:graphic>
          <a:graphicData uri="http://schemas.openxmlformats.org/presentationml/2006/ole">
            <mc:AlternateContent xmlns:mc="http://schemas.openxmlformats.org/markup-compatibility/2006">
              <mc:Choice xmlns:v="urn:schemas-microsoft-com:vml" Requires="v">
                <p:oleObj spid="_x0000_s79892" name="Equation" r:id="rId3" imgW="1600200" imgH="2070000" progId="Equation.3">
                  <p:embed/>
                </p:oleObj>
              </mc:Choice>
              <mc:Fallback>
                <p:oleObj name="Equation" r:id="rId3" imgW="1600200" imgH="2070000" progId="Equation.3">
                  <p:embed/>
                  <p:pic>
                    <p:nvPicPr>
                      <p:cNvPr id="4" name="Object 3"/>
                      <p:cNvPicPr>
                        <a:picLocks noChangeAspect="1" noChangeArrowheads="1"/>
                      </p:cNvPicPr>
                      <p:nvPr/>
                    </p:nvPicPr>
                    <p:blipFill>
                      <a:blip r:embed="rId4"/>
                      <a:srcRect/>
                      <a:stretch>
                        <a:fillRect/>
                      </a:stretch>
                    </p:blipFill>
                    <p:spPr bwMode="auto">
                      <a:xfrm>
                        <a:off x="1295400" y="3124200"/>
                        <a:ext cx="3581400" cy="3798888"/>
                      </a:xfrm>
                      <a:prstGeom prst="rect">
                        <a:avLst/>
                      </a:prstGeom>
                      <a:noFill/>
                      <a:ln>
                        <a:noFill/>
                      </a:ln>
                    </p:spPr>
                  </p:pic>
                </p:oleObj>
              </mc:Fallback>
            </mc:AlternateContent>
          </a:graphicData>
        </a:graphic>
      </p:graphicFrame>
      <p:sp>
        <p:nvSpPr>
          <p:cNvPr id="5" name="TextBox 4"/>
          <p:cNvSpPr txBox="1"/>
          <p:nvPr/>
        </p:nvSpPr>
        <p:spPr>
          <a:xfrm>
            <a:off x="4385955" y="6473072"/>
            <a:ext cx="2590800" cy="646331"/>
          </a:xfrm>
          <a:prstGeom prst="rect">
            <a:avLst/>
          </a:prstGeom>
          <a:noFill/>
        </p:spPr>
        <p:txBody>
          <a:bodyPr wrap="square" rtlCol="0">
            <a:spAutoFit/>
          </a:bodyPr>
          <a:lstStyle/>
          <a:p>
            <a:r>
              <a:rPr lang="en-US" dirty="0">
                <a:solidFill>
                  <a:schemeClr val="accent6">
                    <a:lumMod val="75000"/>
                  </a:schemeClr>
                </a:solidFill>
              </a:rPr>
              <a:t>The naïve slope is the actual slope plus bias</a:t>
            </a:r>
          </a:p>
        </p:txBody>
      </p:sp>
      <p:sp>
        <p:nvSpPr>
          <p:cNvPr id="6" name="TextBox 5"/>
          <p:cNvSpPr txBox="1"/>
          <p:nvPr/>
        </p:nvSpPr>
        <p:spPr>
          <a:xfrm>
            <a:off x="4385955" y="5194936"/>
            <a:ext cx="2888214" cy="646331"/>
          </a:xfrm>
          <a:prstGeom prst="rect">
            <a:avLst/>
          </a:prstGeom>
          <a:noFill/>
        </p:spPr>
        <p:txBody>
          <a:bodyPr wrap="square" rtlCol="0">
            <a:spAutoFit/>
          </a:bodyPr>
          <a:lstStyle/>
          <a:p>
            <a:r>
              <a:rPr lang="en-US" dirty="0">
                <a:solidFill>
                  <a:schemeClr val="accent6">
                    <a:lumMod val="75000"/>
                  </a:schemeClr>
                </a:solidFill>
              </a:rPr>
              <a:t>Bias is the product of two slopes: X1→X2  &amp;  X2 →Y </a:t>
            </a:r>
          </a:p>
        </p:txBody>
      </p:sp>
      <p:sp>
        <p:nvSpPr>
          <p:cNvPr id="7" name="TextBox 6"/>
          <p:cNvSpPr txBox="1"/>
          <p:nvPr/>
        </p:nvSpPr>
        <p:spPr>
          <a:xfrm>
            <a:off x="576109" y="5194936"/>
            <a:ext cx="526106" cy="461665"/>
          </a:xfrm>
          <a:prstGeom prst="rect">
            <a:avLst/>
          </a:prstGeom>
          <a:noFill/>
        </p:spPr>
        <p:txBody>
          <a:bodyPr wrap="none" rtlCol="0">
            <a:spAutoFit/>
          </a:bodyPr>
          <a:lstStyle/>
          <a:p>
            <a:r>
              <a:rPr lang="en-US" sz="2400" dirty="0">
                <a:solidFill>
                  <a:schemeClr val="accent6">
                    <a:lumMod val="75000"/>
                  </a:schemeClr>
                </a:solidFill>
              </a:rPr>
              <a:t>(1)</a:t>
            </a:r>
          </a:p>
        </p:txBody>
      </p:sp>
      <p:sp>
        <p:nvSpPr>
          <p:cNvPr id="8" name="TextBox 7"/>
          <p:cNvSpPr txBox="1"/>
          <p:nvPr/>
        </p:nvSpPr>
        <p:spPr>
          <a:xfrm>
            <a:off x="576109" y="6473072"/>
            <a:ext cx="526106" cy="461665"/>
          </a:xfrm>
          <a:prstGeom prst="rect">
            <a:avLst/>
          </a:prstGeom>
          <a:noFill/>
        </p:spPr>
        <p:txBody>
          <a:bodyPr wrap="none" rtlCol="0">
            <a:spAutoFit/>
          </a:bodyPr>
          <a:lstStyle/>
          <a:p>
            <a:r>
              <a:rPr lang="en-US" sz="2400" dirty="0">
                <a:solidFill>
                  <a:schemeClr val="accent6">
                    <a:lumMod val="75000"/>
                  </a:schemeClr>
                </a:solidFill>
              </a:rPr>
              <a:t>(2)</a:t>
            </a:r>
          </a:p>
        </p:txBody>
      </p:sp>
      <p:graphicFrame>
        <p:nvGraphicFramePr>
          <p:cNvPr id="9" name="Object 8"/>
          <p:cNvGraphicFramePr>
            <a:graphicFrameLocks noChangeAspect="1"/>
          </p:cNvGraphicFramePr>
          <p:nvPr>
            <p:extLst>
              <p:ext uri="{D42A27DB-BD31-4B8C-83A1-F6EECF244321}">
                <p14:modId xmlns:p14="http://schemas.microsoft.com/office/powerpoint/2010/main" val="622000039"/>
              </p:ext>
            </p:extLst>
          </p:nvPr>
        </p:nvGraphicFramePr>
        <p:xfrm>
          <a:off x="1438275" y="7974013"/>
          <a:ext cx="2444750" cy="769937"/>
        </p:xfrm>
        <a:graphic>
          <a:graphicData uri="http://schemas.openxmlformats.org/presentationml/2006/ole">
            <mc:AlternateContent xmlns:mc="http://schemas.openxmlformats.org/markup-compatibility/2006">
              <mc:Choice xmlns:v="urn:schemas-microsoft-com:vml" Requires="v">
                <p:oleObj spid="_x0000_s79893" name="Equation" r:id="rId5" imgW="1091880" imgH="419040" progId="Equation.3">
                  <p:embed/>
                </p:oleObj>
              </mc:Choice>
              <mc:Fallback>
                <p:oleObj name="Equation" r:id="rId5" imgW="1091880" imgH="419040" progId="Equation.3">
                  <p:embed/>
                  <p:pic>
                    <p:nvPicPr>
                      <p:cNvPr id="4" name="Object 3"/>
                      <p:cNvPicPr>
                        <a:picLocks noChangeAspect="1" noChangeArrowheads="1"/>
                      </p:cNvPicPr>
                      <p:nvPr/>
                    </p:nvPicPr>
                    <p:blipFill>
                      <a:blip r:embed="rId6"/>
                      <a:srcRect/>
                      <a:stretch>
                        <a:fillRect/>
                      </a:stretch>
                    </p:blipFill>
                    <p:spPr bwMode="auto">
                      <a:xfrm>
                        <a:off x="1438275" y="7974013"/>
                        <a:ext cx="2444750" cy="769937"/>
                      </a:xfrm>
                      <a:prstGeom prst="rect">
                        <a:avLst/>
                      </a:prstGeom>
                      <a:noFill/>
                      <a:ln>
                        <a:noFill/>
                      </a:ln>
                    </p:spPr>
                  </p:pic>
                </p:oleObj>
              </mc:Fallback>
            </mc:AlternateContent>
          </a:graphicData>
        </a:graphic>
      </p:graphicFrame>
      <p:sp>
        <p:nvSpPr>
          <p:cNvPr id="10" name="TextBox 9"/>
          <p:cNvSpPr txBox="1"/>
          <p:nvPr/>
        </p:nvSpPr>
        <p:spPr>
          <a:xfrm>
            <a:off x="576109" y="8091571"/>
            <a:ext cx="526106" cy="461665"/>
          </a:xfrm>
          <a:prstGeom prst="rect">
            <a:avLst/>
          </a:prstGeom>
          <a:noFill/>
        </p:spPr>
        <p:txBody>
          <a:bodyPr wrap="none" rtlCol="0">
            <a:spAutoFit/>
          </a:bodyPr>
          <a:lstStyle/>
          <a:p>
            <a:r>
              <a:rPr lang="en-US" sz="2400" dirty="0">
                <a:solidFill>
                  <a:schemeClr val="accent6">
                    <a:lumMod val="75000"/>
                  </a:schemeClr>
                </a:solidFill>
              </a:rPr>
              <a:t>(3)</a:t>
            </a:r>
          </a:p>
        </p:txBody>
      </p:sp>
      <p:sp>
        <p:nvSpPr>
          <p:cNvPr id="11" name="TextBox 10"/>
          <p:cNvSpPr txBox="1"/>
          <p:nvPr/>
        </p:nvSpPr>
        <p:spPr>
          <a:xfrm>
            <a:off x="4385955" y="7934541"/>
            <a:ext cx="3006969" cy="923330"/>
          </a:xfrm>
          <a:prstGeom prst="rect">
            <a:avLst/>
          </a:prstGeom>
          <a:noFill/>
        </p:spPr>
        <p:txBody>
          <a:bodyPr wrap="square" rtlCol="0">
            <a:spAutoFit/>
          </a:bodyPr>
          <a:lstStyle/>
          <a:p>
            <a:r>
              <a:rPr lang="en-US" dirty="0">
                <a:solidFill>
                  <a:schemeClr val="accent6">
                    <a:lumMod val="75000"/>
                  </a:schemeClr>
                </a:solidFill>
              </a:rPr>
              <a:t>The sign of a slope is always determined by the sign of the covariance, i.e. the correlation</a:t>
            </a:r>
          </a:p>
        </p:txBody>
      </p:sp>
    </p:spTree>
    <p:extLst>
      <p:ext uri="{BB962C8B-B14F-4D97-AF65-F5344CB8AC3E}">
        <p14:creationId xmlns:p14="http://schemas.microsoft.com/office/powerpoint/2010/main" val="31730192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7764" y="762000"/>
            <a:ext cx="6995160" cy="1676400"/>
          </a:xfrm>
        </p:spPr>
        <p:txBody>
          <a:bodyPr/>
          <a:lstStyle/>
          <a:p>
            <a:r>
              <a:rPr lang="en-US" dirty="0"/>
              <a:t>Why does this matter?</a:t>
            </a:r>
          </a:p>
        </p:txBody>
      </p:sp>
      <p:sp>
        <p:nvSpPr>
          <p:cNvPr id="3" name="Slide Number Placeholder 2"/>
          <p:cNvSpPr>
            <a:spLocks noGrp="1"/>
          </p:cNvSpPr>
          <p:nvPr>
            <p:ph type="sldNum" sz="quarter" idx="12"/>
          </p:nvPr>
        </p:nvSpPr>
        <p:spPr/>
        <p:txBody>
          <a:bodyPr/>
          <a:lstStyle/>
          <a:p>
            <a:fld id="{A953BAF0-9579-42B3-B979-30EFD986705E}" type="slidenum">
              <a:rPr lang="en-US" smtClean="0"/>
              <a:pPr/>
              <a:t>21</a:t>
            </a:fld>
            <a:endParaRPr lang="en-US"/>
          </a:p>
        </p:txBody>
      </p:sp>
      <mc:AlternateContent xmlns:mc="http://schemas.openxmlformats.org/markup-compatibility/2006">
        <mc:Choice xmlns:a14="http://schemas.microsoft.com/office/drawing/2010/main" Requires="a14">
          <p:sp>
            <p:nvSpPr>
              <p:cNvPr id="5" name="Object 4"/>
              <p:cNvSpPr txBox="1"/>
              <p:nvPr/>
            </p:nvSpPr>
            <p:spPr bwMode="auto">
              <a:xfrm>
                <a:off x="701675" y="2412770"/>
                <a:ext cx="3794125" cy="4103687"/>
              </a:xfrm>
              <a:prstGeom prst="rect">
                <a:avLst/>
              </a:prstGeom>
              <a:noFill/>
              <a:ln>
                <a:noFill/>
              </a:ln>
              <a:extLst/>
            </p:spPr>
            <p:txBody>
              <a:bodyPr>
                <a:normAutofit/>
              </a:bodyPr>
              <a:lstStyle/>
              <a:p>
                <a:pPr/>
                <a14:m>
                  <m:oMathPara xmlns:m="http://schemas.openxmlformats.org/officeDocument/2006/math">
                    <m:oMathParaPr>
                      <m:jc m:val="left"/>
                    </m:oMathParaPr>
                    <m:oMath xmlns:m="http://schemas.openxmlformats.org/officeDocument/2006/math">
                      <m:r>
                        <a:rPr lang="en-US" i="1" smtClean="0">
                          <a:solidFill>
                            <a:srgbClr val="000000"/>
                          </a:solidFill>
                          <a:latin typeface="Cambria Math" panose="02040503050406030204" pitchFamily="18" charset="0"/>
                        </a:rPr>
                        <m:t>𝑏𝑖𝑎𝑠</m:t>
                      </m:r>
                      <m:r>
                        <a:rPr lang="en-US" i="1" smtClean="0">
                          <a:solidFill>
                            <a:srgbClr val="000000"/>
                          </a:solidFill>
                          <a:latin typeface="Cambria Math" panose="02040503050406030204" pitchFamily="18" charset="0"/>
                        </a:rPr>
                        <m:t>=</m:t>
                      </m:r>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𝛼</m:t>
                          </m:r>
                        </m:e>
                        <m:sub>
                          <m:r>
                            <a:rPr lang="en-US" i="1">
                              <a:solidFill>
                                <a:srgbClr val="000000"/>
                              </a:solidFill>
                              <a:latin typeface="Cambria Math" panose="02040503050406030204" pitchFamily="18" charset="0"/>
                            </a:rPr>
                            <m:t>1</m:t>
                          </m:r>
                        </m:sub>
                      </m:sSub>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𝛽</m:t>
                          </m:r>
                        </m:e>
                        <m:sub>
                          <m:r>
                            <a:rPr lang="en-US" i="1">
                              <a:solidFill>
                                <a:srgbClr val="000000"/>
                              </a:solidFill>
                              <a:latin typeface="Cambria Math" panose="02040503050406030204" pitchFamily="18" charset="0"/>
                            </a:rPr>
                            <m:t>2</m:t>
                          </m:r>
                        </m:sub>
                      </m:sSub>
                    </m:oMath>
                  </m:oMathPara>
                </a14:m>
                <a:br>
                  <a:rPr lang="en-US" i="1" dirty="0">
                    <a:solidFill>
                      <a:srgbClr val="000000"/>
                    </a:solidFill>
                    <a:latin typeface="Cambria Math" panose="02040503050406030204" pitchFamily="18" charset="0"/>
                  </a:rPr>
                </a:br>
                <a:br>
                  <a:rPr lang="en-US" i="1" dirty="0">
                    <a:solidFill>
                      <a:srgbClr val="000000"/>
                    </a:solidFill>
                    <a:latin typeface="Cambria Math" panose="02040503050406030204" pitchFamily="18" charset="0"/>
                  </a:rPr>
                </a:br>
                <a14:m>
                  <m:oMathPara xmlns:m="http://schemas.openxmlformats.org/officeDocument/2006/math">
                    <m:oMathParaPr>
                      <m:jc m:val="left"/>
                    </m:oMathParaPr>
                    <m:oMath xmlns:m="http://schemas.openxmlformats.org/officeDocument/2006/math">
                      <m:r>
                        <a:rPr lang="en-US" i="1">
                          <a:solidFill>
                            <a:srgbClr val="000000"/>
                          </a:solidFill>
                          <a:latin typeface="Cambria Math" panose="02040503050406030204" pitchFamily="18" charset="0"/>
                        </a:rPr>
                        <m:t>𝑊h𝑒𝑟𝑒</m:t>
                      </m:r>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𝛼</m:t>
                          </m:r>
                        </m:e>
                        <m:sub>
                          <m:r>
                            <a:rPr lang="en-US" i="1">
                              <a:solidFill>
                                <a:srgbClr val="000000"/>
                              </a:solidFill>
                              <a:latin typeface="Cambria Math" panose="02040503050406030204" pitchFamily="18" charset="0"/>
                            </a:rPr>
                            <m:t>1</m:t>
                          </m:r>
                        </m:sub>
                      </m:sSub>
                      <m:r>
                        <a:rPr lang="en-US" i="1">
                          <a:solidFill>
                            <a:srgbClr val="000000"/>
                          </a:solidFill>
                          <a:latin typeface="Cambria Math" panose="02040503050406030204" pitchFamily="18" charset="0"/>
                        </a:rPr>
                        <m:t>~</m:t>
                      </m:r>
                      <m:r>
                        <a:rPr lang="en-US" i="1">
                          <a:solidFill>
                            <a:srgbClr val="000000"/>
                          </a:solidFill>
                          <a:latin typeface="Cambria Math" panose="02040503050406030204" pitchFamily="18" charset="0"/>
                        </a:rPr>
                        <m:t>𝑐𝑜𝑟</m:t>
                      </m:r>
                      <m:r>
                        <a:rPr lang="en-US" i="1">
                          <a:solidFill>
                            <a:srgbClr val="000000"/>
                          </a:solidFill>
                          <a:latin typeface="Cambria Math" panose="02040503050406030204" pitchFamily="18" charset="0"/>
                        </a:rPr>
                        <m:t>(</m:t>
                      </m:r>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𝑥</m:t>
                          </m:r>
                        </m:e>
                        <m:sub>
                          <m:r>
                            <a:rPr lang="en-US" i="1">
                              <a:solidFill>
                                <a:srgbClr val="000000"/>
                              </a:solidFill>
                              <a:latin typeface="Cambria Math" panose="02040503050406030204" pitchFamily="18" charset="0"/>
                            </a:rPr>
                            <m:t>1</m:t>
                          </m:r>
                        </m:sub>
                      </m:sSub>
                      <m:r>
                        <a:rPr lang="en-US" i="1">
                          <a:solidFill>
                            <a:srgbClr val="000000"/>
                          </a:solidFill>
                          <a:latin typeface="Cambria Math" panose="02040503050406030204" pitchFamily="18" charset="0"/>
                        </a:rPr>
                        <m:t>,</m:t>
                      </m:r>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𝑥</m:t>
                          </m:r>
                        </m:e>
                        <m:sub>
                          <m:r>
                            <a:rPr lang="en-US" i="1">
                              <a:solidFill>
                                <a:srgbClr val="000000"/>
                              </a:solidFill>
                              <a:latin typeface="Cambria Math" panose="02040503050406030204" pitchFamily="18" charset="0"/>
                            </a:rPr>
                            <m:t>2</m:t>
                          </m:r>
                        </m:sub>
                      </m:sSub>
                      <m:r>
                        <a:rPr lang="en-US" i="1">
                          <a:solidFill>
                            <a:srgbClr val="000000"/>
                          </a:solidFill>
                          <a:latin typeface="Cambria Math" panose="02040503050406030204" pitchFamily="18" charset="0"/>
                        </a:rPr>
                        <m:t>)</m:t>
                      </m:r>
                    </m:oMath>
                    <m:oMath xmlns:m="http://schemas.openxmlformats.org/officeDocument/2006/math">
                      <m:r>
                        <a:rPr lang="en-US" i="1">
                          <a:solidFill>
                            <a:srgbClr val="000000"/>
                          </a:solidFill>
                          <a:latin typeface="Cambria Math" panose="02040503050406030204" pitchFamily="18" charset="0"/>
                        </a:rPr>
                        <m:t>𝐴𝑛𝑑</m:t>
                      </m:r>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𝛽</m:t>
                          </m:r>
                        </m:e>
                        <m:sub>
                          <m:r>
                            <a:rPr lang="en-US" i="1">
                              <a:solidFill>
                                <a:srgbClr val="000000"/>
                              </a:solidFill>
                              <a:latin typeface="Cambria Math" panose="02040503050406030204" pitchFamily="18" charset="0"/>
                            </a:rPr>
                            <m:t>2</m:t>
                          </m:r>
                        </m:sub>
                      </m:sSub>
                      <m:r>
                        <a:rPr lang="en-US" i="1">
                          <a:solidFill>
                            <a:srgbClr val="000000"/>
                          </a:solidFill>
                          <a:latin typeface="Cambria Math" panose="02040503050406030204" pitchFamily="18" charset="0"/>
                        </a:rPr>
                        <m:t>~</m:t>
                      </m:r>
                      <m:r>
                        <a:rPr lang="en-US" i="1">
                          <a:solidFill>
                            <a:srgbClr val="000000"/>
                          </a:solidFill>
                          <a:latin typeface="Cambria Math" panose="02040503050406030204" pitchFamily="18" charset="0"/>
                        </a:rPr>
                        <m:t>𝑐𝑜𝑟</m:t>
                      </m:r>
                      <m:r>
                        <a:rPr lang="en-US" i="1">
                          <a:solidFill>
                            <a:srgbClr val="000000"/>
                          </a:solidFill>
                          <a:latin typeface="Cambria Math" panose="02040503050406030204" pitchFamily="18" charset="0"/>
                        </a:rPr>
                        <m:t>(</m:t>
                      </m:r>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𝑥</m:t>
                          </m:r>
                        </m:e>
                        <m:sub>
                          <m:r>
                            <a:rPr lang="en-US" i="1">
                              <a:solidFill>
                                <a:srgbClr val="000000"/>
                              </a:solidFill>
                              <a:latin typeface="Cambria Math" panose="02040503050406030204" pitchFamily="18" charset="0"/>
                            </a:rPr>
                            <m:t>2</m:t>
                          </m:r>
                        </m:sub>
                      </m:sSub>
                      <m:r>
                        <a:rPr lang="en-US" i="1">
                          <a:solidFill>
                            <a:srgbClr val="000000"/>
                          </a:solidFill>
                          <a:latin typeface="Cambria Math" panose="02040503050406030204" pitchFamily="18" charset="0"/>
                        </a:rPr>
                        <m:t>,</m:t>
                      </m:r>
                      <m:r>
                        <a:rPr lang="en-US" i="1">
                          <a:solidFill>
                            <a:srgbClr val="000000"/>
                          </a:solidFill>
                          <a:latin typeface="Cambria Math" panose="02040503050406030204" pitchFamily="18" charset="0"/>
                        </a:rPr>
                        <m:t>𝑦</m:t>
                      </m:r>
                      <m:r>
                        <a:rPr lang="en-US" i="1">
                          <a:solidFill>
                            <a:srgbClr val="000000"/>
                          </a:solidFill>
                          <a:latin typeface="Cambria Math" panose="02040503050406030204" pitchFamily="18" charset="0"/>
                        </a:rPr>
                        <m:t>)</m:t>
                      </m:r>
                    </m:oMath>
                  </m:oMathPara>
                </a14:m>
                <a:br>
                  <a:rPr lang="en-US" i="1" dirty="0">
                    <a:solidFill>
                      <a:srgbClr val="000000"/>
                    </a:solidFill>
                    <a:latin typeface="Cambria Math" panose="02040503050406030204" pitchFamily="18" charset="0"/>
                  </a:rPr>
                </a:br>
                <a:br>
                  <a:rPr lang="en-US" i="1" dirty="0">
                    <a:solidFill>
                      <a:srgbClr val="000000"/>
                    </a:solidFill>
                    <a:latin typeface="Cambria Math" panose="02040503050406030204" pitchFamily="18" charset="0"/>
                  </a:rPr>
                </a:br>
                <a:br>
                  <a:rPr lang="en-US" i="1" dirty="0">
                    <a:solidFill>
                      <a:srgbClr val="000000"/>
                    </a:solidFill>
                    <a:latin typeface="Cambria Math" panose="02040503050406030204" pitchFamily="18" charset="0"/>
                  </a:rPr>
                </a:br>
                <a14:m>
                  <m:oMathPara xmlns:m="http://schemas.openxmlformats.org/officeDocument/2006/math">
                    <m:oMathParaPr>
                      <m:jc m:val="left"/>
                    </m:oMathParaPr>
                    <m:oMath xmlns:m="http://schemas.openxmlformats.org/officeDocument/2006/math">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𝑏</m:t>
                          </m:r>
                        </m:e>
                        <m:sub>
                          <m:r>
                            <a:rPr lang="en-US" i="1">
                              <a:solidFill>
                                <a:srgbClr val="000000"/>
                              </a:solidFill>
                              <a:latin typeface="Cambria Math" panose="02040503050406030204" pitchFamily="18" charset="0"/>
                            </a:rPr>
                            <m:t>1</m:t>
                          </m:r>
                        </m:sub>
                      </m:sSub>
                      <m:r>
                        <a:rPr lang="en-US" i="1">
                          <a:solidFill>
                            <a:srgbClr val="000000"/>
                          </a:solidFill>
                          <a:latin typeface="Cambria Math" panose="02040503050406030204" pitchFamily="18" charset="0"/>
                        </a:rPr>
                        <m:t>=</m:t>
                      </m:r>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𝛽</m:t>
                          </m:r>
                        </m:e>
                        <m:sub>
                          <m:r>
                            <a:rPr lang="en-US" i="1">
                              <a:solidFill>
                                <a:srgbClr val="000000"/>
                              </a:solidFill>
                              <a:latin typeface="Cambria Math" panose="02040503050406030204" pitchFamily="18" charset="0"/>
                            </a:rPr>
                            <m:t>1</m:t>
                          </m:r>
                        </m:sub>
                      </m:sSub>
                      <m:r>
                        <a:rPr lang="en-US" i="1">
                          <a:solidFill>
                            <a:srgbClr val="000000"/>
                          </a:solidFill>
                          <a:latin typeface="Cambria Math" panose="02040503050406030204" pitchFamily="18" charset="0"/>
                        </a:rPr>
                        <m:t>+</m:t>
                      </m:r>
                      <m:r>
                        <a:rPr lang="en-US" i="1">
                          <a:solidFill>
                            <a:srgbClr val="000000"/>
                          </a:solidFill>
                          <a:latin typeface="Cambria Math" panose="02040503050406030204" pitchFamily="18" charset="0"/>
                        </a:rPr>
                        <m:t>𝑏𝑖𝑎𝑠</m:t>
                      </m:r>
                    </m:oMath>
                  </m:oMathPara>
                </a14:m>
                <a:endParaRPr lang="en-US" i="1" dirty="0">
                  <a:solidFill>
                    <a:srgbClr val="000000"/>
                  </a:solidFill>
                  <a:latin typeface="Cambria Math" panose="02040503050406030204" pitchFamily="18" charset="0"/>
                </a:endParaRPr>
              </a:p>
              <a:p>
                <a:pPr/>
                <a:br>
                  <a:rPr lang="en-US" i="1" dirty="0">
                    <a:solidFill>
                      <a:srgbClr val="000000"/>
                    </a:solidFill>
                    <a:latin typeface="Cambria Math" panose="02040503050406030204" pitchFamily="18" charset="0"/>
                  </a:rPr>
                </a:br>
                <a14:m>
                  <m:oMathPara xmlns:m="http://schemas.openxmlformats.org/officeDocument/2006/math">
                    <m:oMathParaPr>
                      <m:jc m:val="left"/>
                    </m:oMathParaPr>
                    <m:oMath xmlns:m="http://schemas.openxmlformats.org/officeDocument/2006/math">
                      <m:r>
                        <a:rPr lang="en-US" sz="2400" i="1">
                          <a:solidFill>
                            <a:srgbClr val="000000"/>
                          </a:solidFill>
                          <a:latin typeface="Cambria Math" panose="02040503050406030204" pitchFamily="18" charset="0"/>
                        </a:rPr>
                        <m:t>∴</m:t>
                      </m:r>
                    </m:oMath>
                  </m:oMathPara>
                </a14:m>
                <a:endParaRPr lang="en-US" i="1" dirty="0">
                  <a:solidFill>
                    <a:srgbClr val="000000"/>
                  </a:solidFill>
                  <a:latin typeface="Cambria Math" panose="02040503050406030204" pitchFamily="18" charset="0"/>
                </a:endParaRPr>
              </a:p>
              <a:p>
                <a:pPr/>
                <a:br>
                  <a:rPr lang="en-US" i="1" dirty="0">
                    <a:solidFill>
                      <a:srgbClr val="000000"/>
                    </a:solidFill>
                    <a:latin typeface="Cambria Math" panose="02040503050406030204" pitchFamily="18" charset="0"/>
                  </a:rPr>
                </a:br>
                <a14:m>
                  <m:oMathPara xmlns:m="http://schemas.openxmlformats.org/officeDocument/2006/math">
                    <m:oMathParaPr>
                      <m:jc m:val="left"/>
                    </m:oMathParaPr>
                    <m:oMath xmlns:m="http://schemas.openxmlformats.org/officeDocument/2006/math">
                      <m:r>
                        <a:rPr lang="en-US" i="1">
                          <a:solidFill>
                            <a:srgbClr val="000000"/>
                          </a:solidFill>
                          <a:latin typeface="Cambria Math" panose="02040503050406030204" pitchFamily="18" charset="0"/>
                        </a:rPr>
                        <m:t>𝐼𝑓</m:t>
                      </m:r>
                      <m:r>
                        <a:rPr lang="en-US" b="0" i="1" smtClean="0">
                          <a:solidFill>
                            <a:srgbClr val="000000"/>
                          </a:solidFill>
                          <a:latin typeface="Cambria Math" panose="02040503050406030204" pitchFamily="18" charset="0"/>
                        </a:rPr>
                        <m:t>  </m:t>
                      </m:r>
                      <m:r>
                        <a:rPr lang="en-US" i="1">
                          <a:solidFill>
                            <a:srgbClr val="000000"/>
                          </a:solidFill>
                          <a:latin typeface="Cambria Math" panose="02040503050406030204" pitchFamily="18" charset="0"/>
                        </a:rPr>
                        <m:t>𝑏𝑖𝑎𝑠</m:t>
                      </m:r>
                      <m:r>
                        <a:rPr lang="en-US" b="0" i="1" smtClean="0">
                          <a:solidFill>
                            <a:srgbClr val="000000"/>
                          </a:solidFill>
                          <a:latin typeface="Cambria Math" panose="02040503050406030204" pitchFamily="18" charset="0"/>
                        </a:rPr>
                        <m:t>  </m:t>
                      </m:r>
                      <m:d>
                        <m:dPr>
                          <m:ctrlPr>
                            <a:rPr lang="en-US" i="1">
                              <a:solidFill>
                                <a:srgbClr val="000000"/>
                              </a:solidFill>
                              <a:latin typeface="Cambria Math" panose="02040503050406030204" pitchFamily="18" charset="0"/>
                            </a:rPr>
                          </m:ctrlPr>
                        </m:dPr>
                        <m:e>
                          <m:r>
                            <a:rPr lang="en-US" i="1">
                              <a:solidFill>
                                <a:srgbClr val="000000"/>
                              </a:solidFill>
                              <a:latin typeface="Cambria Math" panose="02040503050406030204" pitchFamily="18" charset="0"/>
                            </a:rPr>
                            <m:t>+</m:t>
                          </m:r>
                        </m:e>
                      </m:d>
                      <m:r>
                        <a:rPr lang="en-US" b="0" i="1" smtClean="0">
                          <a:solidFill>
                            <a:srgbClr val="000000"/>
                          </a:solidFill>
                          <a:latin typeface="Cambria Math" panose="02040503050406030204" pitchFamily="18" charset="0"/>
                        </a:rPr>
                        <m:t>   </m:t>
                      </m:r>
                      <m:r>
                        <a:rPr lang="en-US" i="1">
                          <a:solidFill>
                            <a:srgbClr val="000000"/>
                          </a:solidFill>
                          <a:latin typeface="Cambria Math" panose="02040503050406030204" pitchFamily="18" charset="0"/>
                        </a:rPr>
                        <m:t>𝑡h𝑒𝑛</m:t>
                      </m:r>
                      <m:r>
                        <a:rPr lang="en-US" b="0" i="1" smtClean="0">
                          <a:solidFill>
                            <a:srgbClr val="000000"/>
                          </a:solidFill>
                          <a:latin typeface="Cambria Math" panose="02040503050406030204" pitchFamily="18" charset="0"/>
                        </a:rPr>
                        <m:t>  </m:t>
                      </m:r>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𝑏</m:t>
                          </m:r>
                        </m:e>
                        <m:sub>
                          <m:r>
                            <a:rPr lang="en-US" i="1">
                              <a:solidFill>
                                <a:srgbClr val="000000"/>
                              </a:solidFill>
                              <a:latin typeface="Cambria Math" panose="02040503050406030204" pitchFamily="18" charset="0"/>
                            </a:rPr>
                            <m:t>1</m:t>
                          </m:r>
                        </m:sub>
                      </m:sSub>
                      <m:r>
                        <a:rPr lang="en-US" i="1">
                          <a:solidFill>
                            <a:srgbClr val="000000"/>
                          </a:solidFill>
                          <a:latin typeface="Cambria Math" panose="02040503050406030204" pitchFamily="18" charset="0"/>
                        </a:rPr>
                        <m:t>&gt;</m:t>
                      </m:r>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𝛽</m:t>
                          </m:r>
                        </m:e>
                        <m:sub>
                          <m:r>
                            <a:rPr lang="en-US" i="1">
                              <a:solidFill>
                                <a:srgbClr val="000000"/>
                              </a:solidFill>
                              <a:latin typeface="Cambria Math" panose="02040503050406030204" pitchFamily="18" charset="0"/>
                            </a:rPr>
                            <m:t>1</m:t>
                          </m:r>
                        </m:sub>
                      </m:sSub>
                    </m:oMath>
                  </m:oMathPara>
                </a14:m>
                <a:endParaRPr lang="en-US" i="1" dirty="0">
                  <a:solidFill>
                    <a:srgbClr val="000000"/>
                  </a:solidFill>
                  <a:latin typeface="Cambria Math" panose="02040503050406030204" pitchFamily="18" charset="0"/>
                </a:endParaRPr>
              </a:p>
              <a:p>
                <a:pPr/>
                <a:br>
                  <a:rPr lang="en-US" i="1" dirty="0">
                    <a:solidFill>
                      <a:srgbClr val="000000"/>
                    </a:solidFill>
                    <a:latin typeface="Cambria Math" panose="02040503050406030204" pitchFamily="18" charset="0"/>
                  </a:rPr>
                </a:br>
                <a:br>
                  <a:rPr lang="en-US" i="1" dirty="0">
                    <a:solidFill>
                      <a:srgbClr val="000000"/>
                    </a:solidFill>
                    <a:latin typeface="Cambria Math" panose="02040503050406030204" pitchFamily="18" charset="0"/>
                  </a:rPr>
                </a:br>
                <a14:m>
                  <m:oMathPara xmlns:m="http://schemas.openxmlformats.org/officeDocument/2006/math">
                    <m:oMathParaPr>
                      <m:jc m:val="left"/>
                    </m:oMathParaPr>
                    <m:oMath xmlns:m="http://schemas.openxmlformats.org/officeDocument/2006/math">
                      <m:r>
                        <a:rPr lang="en-US" i="1">
                          <a:solidFill>
                            <a:srgbClr val="000000"/>
                          </a:solidFill>
                          <a:latin typeface="Cambria Math" panose="02040503050406030204" pitchFamily="18" charset="0"/>
                        </a:rPr>
                        <m:t>𝐼𝑓</m:t>
                      </m:r>
                      <m:r>
                        <a:rPr lang="en-US" b="0" i="1" smtClean="0">
                          <a:solidFill>
                            <a:srgbClr val="000000"/>
                          </a:solidFill>
                          <a:latin typeface="Cambria Math" panose="02040503050406030204" pitchFamily="18" charset="0"/>
                        </a:rPr>
                        <m:t>  </m:t>
                      </m:r>
                      <m:r>
                        <a:rPr lang="en-US" i="1">
                          <a:solidFill>
                            <a:srgbClr val="000000"/>
                          </a:solidFill>
                          <a:latin typeface="Cambria Math" panose="02040503050406030204" pitchFamily="18" charset="0"/>
                        </a:rPr>
                        <m:t>𝑏𝑖𝑎𝑠</m:t>
                      </m:r>
                      <m:r>
                        <a:rPr lang="en-US" b="0" i="1" smtClean="0">
                          <a:solidFill>
                            <a:srgbClr val="000000"/>
                          </a:solidFill>
                          <a:latin typeface="Cambria Math" panose="02040503050406030204" pitchFamily="18" charset="0"/>
                        </a:rPr>
                        <m:t>  </m:t>
                      </m:r>
                      <m:d>
                        <m:dPr>
                          <m:ctrlPr>
                            <a:rPr lang="en-US" i="1">
                              <a:solidFill>
                                <a:srgbClr val="000000"/>
                              </a:solidFill>
                              <a:latin typeface="Cambria Math" panose="02040503050406030204" pitchFamily="18" charset="0"/>
                            </a:rPr>
                          </m:ctrlPr>
                        </m:dPr>
                        <m:e>
                          <m:r>
                            <a:rPr lang="en-US" i="1">
                              <a:solidFill>
                                <a:srgbClr val="000000"/>
                              </a:solidFill>
                              <a:latin typeface="Cambria Math" panose="02040503050406030204" pitchFamily="18" charset="0"/>
                            </a:rPr>
                            <m:t>−</m:t>
                          </m:r>
                        </m:e>
                      </m:d>
                      <m:r>
                        <a:rPr lang="en-US" b="0" i="1" smtClean="0">
                          <a:solidFill>
                            <a:srgbClr val="000000"/>
                          </a:solidFill>
                          <a:latin typeface="Cambria Math" panose="02040503050406030204" pitchFamily="18" charset="0"/>
                        </a:rPr>
                        <m:t>   </m:t>
                      </m:r>
                      <m:r>
                        <a:rPr lang="en-US" i="1">
                          <a:solidFill>
                            <a:srgbClr val="000000"/>
                          </a:solidFill>
                          <a:latin typeface="Cambria Math" panose="02040503050406030204" pitchFamily="18" charset="0"/>
                        </a:rPr>
                        <m:t>𝑡h𝑒𝑛</m:t>
                      </m:r>
                      <m:r>
                        <a:rPr lang="en-US" b="0" i="1" smtClean="0">
                          <a:solidFill>
                            <a:srgbClr val="000000"/>
                          </a:solidFill>
                          <a:latin typeface="Cambria Math" panose="02040503050406030204" pitchFamily="18" charset="0"/>
                        </a:rPr>
                        <m:t>    </m:t>
                      </m:r>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𝑏</m:t>
                          </m:r>
                        </m:e>
                        <m:sub>
                          <m:r>
                            <a:rPr lang="en-US" i="1">
                              <a:solidFill>
                                <a:srgbClr val="000000"/>
                              </a:solidFill>
                              <a:latin typeface="Cambria Math" panose="02040503050406030204" pitchFamily="18" charset="0"/>
                            </a:rPr>
                            <m:t>1</m:t>
                          </m:r>
                        </m:sub>
                      </m:sSub>
                      <m:r>
                        <a:rPr lang="en-US" i="1">
                          <a:solidFill>
                            <a:srgbClr val="000000"/>
                          </a:solidFill>
                          <a:latin typeface="Cambria Math" panose="02040503050406030204" pitchFamily="18" charset="0"/>
                        </a:rPr>
                        <m:t>&lt;</m:t>
                      </m:r>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𝛽</m:t>
                          </m:r>
                        </m:e>
                        <m:sub>
                          <m:r>
                            <a:rPr lang="en-US" i="1">
                              <a:solidFill>
                                <a:srgbClr val="000000"/>
                              </a:solidFill>
                              <a:latin typeface="Cambria Math" panose="02040503050406030204" pitchFamily="18" charset="0"/>
                            </a:rPr>
                            <m:t>1</m:t>
                          </m:r>
                        </m:sub>
                      </m:sSub>
                    </m:oMath>
                  </m:oMathPara>
                </a14:m>
                <a:endParaRPr lang="en-US" dirty="0"/>
              </a:p>
            </p:txBody>
          </p:sp>
        </mc:Choice>
        <mc:Fallback>
          <p:sp>
            <p:nvSpPr>
              <p:cNvPr id="5" name="Object 4"/>
              <p:cNvSpPr txBox="1">
                <a:spLocks noRot="1" noChangeAspect="1" noMove="1" noResize="1" noEditPoints="1" noAdjustHandles="1" noChangeArrowheads="1" noChangeShapeType="1" noTextEdit="1"/>
              </p:cNvSpPr>
              <p:nvPr/>
            </p:nvSpPr>
            <p:spPr bwMode="auto">
              <a:xfrm>
                <a:off x="701675" y="2412770"/>
                <a:ext cx="3794125" cy="4103687"/>
              </a:xfrm>
              <a:prstGeom prst="rect">
                <a:avLst/>
              </a:prstGeom>
              <a:blipFill>
                <a:blip r:embed="rId3"/>
                <a:stretch>
                  <a:fillRect l="-482"/>
                </a:stretch>
              </a:blipFill>
              <a:ln>
                <a:noFill/>
              </a:ln>
              <a:extLst/>
            </p:spPr>
            <p:txBody>
              <a:bodyPr/>
              <a:lstStyle/>
              <a:p>
                <a:r>
                  <a:rPr lang="en-US">
                    <a:noFill/>
                  </a:rPr>
                  <a:t> </a:t>
                </a:r>
              </a:p>
            </p:txBody>
          </p:sp>
        </mc:Fallback>
      </mc:AlternateContent>
      <p:cxnSp>
        <p:nvCxnSpPr>
          <p:cNvPr id="7" name="Straight Connector 6"/>
          <p:cNvCxnSpPr/>
          <p:nvPr/>
        </p:nvCxnSpPr>
        <p:spPr>
          <a:xfrm>
            <a:off x="3162300" y="7349490"/>
            <a:ext cx="0" cy="233172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8" name="Oval 7"/>
          <p:cNvSpPr/>
          <p:nvPr/>
        </p:nvSpPr>
        <p:spPr>
          <a:xfrm>
            <a:off x="4210050" y="7614954"/>
            <a:ext cx="129540" cy="129540"/>
          </a:xfrm>
          <a:prstGeom prst="ellipse">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cxnSp>
        <p:nvCxnSpPr>
          <p:cNvPr id="10" name="Straight Connector 9"/>
          <p:cNvCxnSpPr/>
          <p:nvPr/>
        </p:nvCxnSpPr>
        <p:spPr>
          <a:xfrm>
            <a:off x="3886200" y="7679724"/>
            <a:ext cx="77724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5431294" y="8406586"/>
            <a:ext cx="129540" cy="129540"/>
          </a:xfrm>
          <a:prstGeom prst="ellipse">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cxnSp>
        <p:nvCxnSpPr>
          <p:cNvPr id="12" name="Straight Connector 11"/>
          <p:cNvCxnSpPr/>
          <p:nvPr/>
        </p:nvCxnSpPr>
        <p:spPr>
          <a:xfrm>
            <a:off x="5107444" y="8471356"/>
            <a:ext cx="77724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p:cNvSpPr/>
          <p:nvPr/>
        </p:nvSpPr>
        <p:spPr>
          <a:xfrm>
            <a:off x="3356610" y="9183975"/>
            <a:ext cx="129540" cy="129540"/>
          </a:xfrm>
          <a:prstGeom prst="ellipse">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cxnSp>
        <p:nvCxnSpPr>
          <p:cNvPr id="14" name="Straight Connector 13"/>
          <p:cNvCxnSpPr/>
          <p:nvPr/>
        </p:nvCxnSpPr>
        <p:spPr>
          <a:xfrm>
            <a:off x="3032760" y="9248745"/>
            <a:ext cx="77724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4495800" y="5321728"/>
            <a:ext cx="3076548" cy="369332"/>
          </a:xfrm>
          <a:prstGeom prst="rect">
            <a:avLst/>
          </a:prstGeom>
          <a:noFill/>
        </p:spPr>
        <p:txBody>
          <a:bodyPr wrap="none" rtlCol="0">
            <a:spAutoFit/>
          </a:bodyPr>
          <a:lstStyle/>
          <a:p>
            <a:r>
              <a:rPr lang="en-US" dirty="0">
                <a:solidFill>
                  <a:schemeClr val="accent6">
                    <a:lumMod val="75000"/>
                  </a:schemeClr>
                </a:solidFill>
              </a:rPr>
              <a:t>Case 1: Naïve slope is too large</a:t>
            </a:r>
          </a:p>
        </p:txBody>
      </p:sp>
      <p:sp>
        <p:nvSpPr>
          <p:cNvPr id="18" name="TextBox 17"/>
          <p:cNvSpPr txBox="1"/>
          <p:nvPr/>
        </p:nvSpPr>
        <p:spPr>
          <a:xfrm>
            <a:off x="4498567" y="6043453"/>
            <a:ext cx="3104055" cy="369332"/>
          </a:xfrm>
          <a:prstGeom prst="rect">
            <a:avLst/>
          </a:prstGeom>
          <a:noFill/>
        </p:spPr>
        <p:txBody>
          <a:bodyPr wrap="none" rtlCol="0">
            <a:spAutoFit/>
          </a:bodyPr>
          <a:lstStyle/>
          <a:p>
            <a:r>
              <a:rPr lang="en-US" dirty="0">
                <a:solidFill>
                  <a:schemeClr val="accent6">
                    <a:lumMod val="75000"/>
                  </a:schemeClr>
                </a:solidFill>
              </a:rPr>
              <a:t>Case 2: Naïve slope is too small</a:t>
            </a:r>
          </a:p>
        </p:txBody>
      </p:sp>
      <p:sp>
        <p:nvSpPr>
          <p:cNvPr id="19" name="TextBox 18"/>
          <p:cNvSpPr txBox="1"/>
          <p:nvPr/>
        </p:nvSpPr>
        <p:spPr>
          <a:xfrm>
            <a:off x="6073067" y="8286690"/>
            <a:ext cx="861133" cy="400110"/>
          </a:xfrm>
          <a:prstGeom prst="rect">
            <a:avLst/>
          </a:prstGeom>
          <a:noFill/>
        </p:spPr>
        <p:txBody>
          <a:bodyPr wrap="none" rtlCol="0">
            <a:spAutoFit/>
          </a:bodyPr>
          <a:lstStyle/>
          <a:p>
            <a:r>
              <a:rPr lang="en-US" sz="2000" dirty="0">
                <a:solidFill>
                  <a:schemeClr val="accent6">
                    <a:lumMod val="75000"/>
                  </a:schemeClr>
                </a:solidFill>
              </a:rPr>
              <a:t>Case 2</a:t>
            </a:r>
          </a:p>
        </p:txBody>
      </p:sp>
      <p:sp>
        <p:nvSpPr>
          <p:cNvPr id="20" name="TextBox 19"/>
          <p:cNvSpPr txBox="1"/>
          <p:nvPr/>
        </p:nvSpPr>
        <p:spPr>
          <a:xfrm>
            <a:off x="2021701" y="9048690"/>
            <a:ext cx="861133" cy="400110"/>
          </a:xfrm>
          <a:prstGeom prst="rect">
            <a:avLst/>
          </a:prstGeom>
          <a:noFill/>
        </p:spPr>
        <p:txBody>
          <a:bodyPr wrap="none" rtlCol="0">
            <a:spAutoFit/>
          </a:bodyPr>
          <a:lstStyle/>
          <a:p>
            <a:r>
              <a:rPr lang="en-US" sz="2000" dirty="0">
                <a:solidFill>
                  <a:schemeClr val="accent6">
                    <a:lumMod val="75000"/>
                  </a:schemeClr>
                </a:solidFill>
              </a:rPr>
              <a:t>Case 1</a:t>
            </a:r>
          </a:p>
        </p:txBody>
      </p:sp>
      <p:graphicFrame>
        <p:nvGraphicFramePr>
          <p:cNvPr id="22" name="Object 21"/>
          <p:cNvGraphicFramePr>
            <a:graphicFrameLocks noChangeAspect="1"/>
          </p:cNvGraphicFramePr>
          <p:nvPr>
            <p:extLst>
              <p:ext uri="{D42A27DB-BD31-4B8C-83A1-F6EECF244321}">
                <p14:modId xmlns:p14="http://schemas.microsoft.com/office/powerpoint/2010/main" val="2445250788"/>
              </p:ext>
            </p:extLst>
          </p:nvPr>
        </p:nvGraphicFramePr>
        <p:xfrm>
          <a:off x="4118772" y="7133446"/>
          <a:ext cx="297203" cy="459314"/>
        </p:xfrm>
        <a:graphic>
          <a:graphicData uri="http://schemas.openxmlformats.org/presentationml/2006/ole">
            <mc:AlternateContent xmlns:mc="http://schemas.openxmlformats.org/markup-compatibility/2006">
              <mc:Choice xmlns:v="urn:schemas-microsoft-com:vml" Requires="v">
                <p:oleObj spid="_x0000_s80954" name="Equation" r:id="rId4" imgW="139680" imgH="215640" progId="Equation.3">
                  <p:embed/>
                </p:oleObj>
              </mc:Choice>
              <mc:Fallback>
                <p:oleObj name="Equation" r:id="rId4" imgW="139680" imgH="215640" progId="Equation.3">
                  <p:embed/>
                  <p:pic>
                    <p:nvPicPr>
                      <p:cNvPr id="22" name="Object 21"/>
                      <p:cNvPicPr/>
                      <p:nvPr/>
                    </p:nvPicPr>
                    <p:blipFill>
                      <a:blip r:embed="rId5"/>
                      <a:stretch>
                        <a:fillRect/>
                      </a:stretch>
                    </p:blipFill>
                    <p:spPr>
                      <a:xfrm>
                        <a:off x="4118772" y="7133446"/>
                        <a:ext cx="297203" cy="459314"/>
                      </a:xfrm>
                      <a:prstGeom prst="rect">
                        <a:avLst/>
                      </a:prstGeom>
                    </p:spPr>
                  </p:pic>
                </p:oleObj>
              </mc:Fallback>
            </mc:AlternateContent>
          </a:graphicData>
        </a:graphic>
      </p:graphicFrame>
      <p:graphicFrame>
        <p:nvGraphicFramePr>
          <p:cNvPr id="24" name="Object 23"/>
          <p:cNvGraphicFramePr>
            <a:graphicFrameLocks noChangeAspect="1"/>
          </p:cNvGraphicFramePr>
          <p:nvPr>
            <p:extLst>
              <p:ext uri="{D42A27DB-BD31-4B8C-83A1-F6EECF244321}">
                <p14:modId xmlns:p14="http://schemas.microsoft.com/office/powerpoint/2010/main" val="4199751490"/>
              </p:ext>
            </p:extLst>
          </p:nvPr>
        </p:nvGraphicFramePr>
        <p:xfrm>
          <a:off x="3302358" y="8741103"/>
          <a:ext cx="302610" cy="367455"/>
        </p:xfrm>
        <a:graphic>
          <a:graphicData uri="http://schemas.openxmlformats.org/presentationml/2006/ole">
            <mc:AlternateContent xmlns:mc="http://schemas.openxmlformats.org/markup-compatibility/2006">
              <mc:Choice xmlns:v="urn:schemas-microsoft-com:vml" Requires="v">
                <p:oleObj spid="_x0000_s80955" name="Equation" r:id="rId6" imgW="177480" imgH="215640" progId="Equation.3">
                  <p:embed/>
                </p:oleObj>
              </mc:Choice>
              <mc:Fallback>
                <p:oleObj name="Equation" r:id="rId6" imgW="177480" imgH="215640" progId="Equation.3">
                  <p:embed/>
                  <p:pic>
                    <p:nvPicPr>
                      <p:cNvPr id="24" name="Object 2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02358" y="8741103"/>
                        <a:ext cx="302610" cy="367455"/>
                      </a:xfrm>
                      <a:prstGeom prst="rect">
                        <a:avLst/>
                      </a:prstGeom>
                      <a:noFill/>
                      <a:ln>
                        <a:noFill/>
                      </a:ln>
                    </p:spPr>
                  </p:pic>
                </p:oleObj>
              </mc:Fallback>
            </mc:AlternateContent>
          </a:graphicData>
        </a:graphic>
      </p:graphicFrame>
      <p:graphicFrame>
        <p:nvGraphicFramePr>
          <p:cNvPr id="21" name="Object 20"/>
          <p:cNvGraphicFramePr>
            <a:graphicFrameLocks noChangeAspect="1"/>
          </p:cNvGraphicFramePr>
          <p:nvPr>
            <p:extLst>
              <p:ext uri="{D42A27DB-BD31-4B8C-83A1-F6EECF244321}">
                <p14:modId xmlns:p14="http://schemas.microsoft.com/office/powerpoint/2010/main" val="67120227"/>
              </p:ext>
            </p:extLst>
          </p:nvPr>
        </p:nvGraphicFramePr>
        <p:xfrm>
          <a:off x="5344759" y="7980988"/>
          <a:ext cx="302610" cy="367455"/>
        </p:xfrm>
        <a:graphic>
          <a:graphicData uri="http://schemas.openxmlformats.org/presentationml/2006/ole">
            <mc:AlternateContent xmlns:mc="http://schemas.openxmlformats.org/markup-compatibility/2006">
              <mc:Choice xmlns:v="urn:schemas-microsoft-com:vml" Requires="v">
                <p:oleObj spid="_x0000_s80956" name="Equation" r:id="rId8" imgW="177480" imgH="215640" progId="Equation.3">
                  <p:embed/>
                </p:oleObj>
              </mc:Choice>
              <mc:Fallback>
                <p:oleObj name="Equation" r:id="rId8" imgW="177480" imgH="215640" progId="Equation.3">
                  <p:embed/>
                  <p:pic>
                    <p:nvPicPr>
                      <p:cNvPr id="24" name="Object 2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44759" y="7980988"/>
                        <a:ext cx="302610" cy="367455"/>
                      </a:xfrm>
                      <a:prstGeom prst="rect">
                        <a:avLst/>
                      </a:prstGeom>
                      <a:noFill/>
                      <a:ln>
                        <a:noFill/>
                      </a:ln>
                    </p:spPr>
                  </p:pic>
                </p:oleObj>
              </mc:Fallback>
            </mc:AlternateContent>
          </a:graphicData>
        </a:graphic>
      </p:graphicFrame>
      <p:sp>
        <p:nvSpPr>
          <p:cNvPr id="4" name="TextBox 3"/>
          <p:cNvSpPr txBox="1"/>
          <p:nvPr/>
        </p:nvSpPr>
        <p:spPr>
          <a:xfrm>
            <a:off x="4025969" y="9053340"/>
            <a:ext cx="2598721" cy="461665"/>
          </a:xfrm>
          <a:prstGeom prst="rect">
            <a:avLst/>
          </a:prstGeom>
          <a:noFill/>
        </p:spPr>
        <p:txBody>
          <a:bodyPr wrap="square" rtlCol="0">
            <a:spAutoFit/>
          </a:bodyPr>
          <a:lstStyle/>
          <a:p>
            <a:r>
              <a:rPr lang="en-US" sz="1200" dirty="0">
                <a:solidFill>
                  <a:schemeClr val="bg1">
                    <a:lumMod val="65000"/>
                  </a:schemeClr>
                </a:solidFill>
              </a:rPr>
              <a:t>If the naïve slope is too large is can make it look significant when it’s not</a:t>
            </a:r>
          </a:p>
        </p:txBody>
      </p:sp>
      <p:sp>
        <p:nvSpPr>
          <p:cNvPr id="25" name="TextBox 24"/>
          <p:cNvSpPr txBox="1"/>
          <p:nvPr/>
        </p:nvSpPr>
        <p:spPr>
          <a:xfrm>
            <a:off x="3742453" y="7695719"/>
            <a:ext cx="1122038" cy="338554"/>
          </a:xfrm>
          <a:prstGeom prst="rect">
            <a:avLst/>
          </a:prstGeom>
          <a:noFill/>
        </p:spPr>
        <p:txBody>
          <a:bodyPr wrap="none" rtlCol="0">
            <a:spAutoFit/>
          </a:bodyPr>
          <a:lstStyle/>
          <a:p>
            <a:r>
              <a:rPr lang="en-US" sz="1600" dirty="0">
                <a:solidFill>
                  <a:schemeClr val="accent6">
                    <a:lumMod val="75000"/>
                  </a:schemeClr>
                </a:solidFill>
              </a:rPr>
              <a:t>naïve slope</a:t>
            </a:r>
          </a:p>
        </p:txBody>
      </p:sp>
    </p:spTree>
    <p:extLst>
      <p:ext uri="{BB962C8B-B14F-4D97-AF65-F5344CB8AC3E}">
        <p14:creationId xmlns:p14="http://schemas.microsoft.com/office/powerpoint/2010/main" val="3006031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When does </a:t>
            </a:r>
            <a:r>
              <a:rPr lang="en-US" dirty="0" err="1"/>
              <a:t>o.v.b</a:t>
            </a:r>
            <a:r>
              <a:rPr lang="en-US" dirty="0"/>
              <a:t>. occur?</a:t>
            </a:r>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A953BAF0-9579-42B3-B979-30EFD986705E}" type="slidenum">
              <a:rPr lang="en-US" smtClean="0"/>
              <a:pPr/>
              <a:t>22</a:t>
            </a:fld>
            <a:endParaRPr lang="en-US"/>
          </a:p>
        </p:txBody>
      </p:sp>
    </p:spTree>
    <p:extLst>
      <p:ext uri="{BB962C8B-B14F-4D97-AF65-F5344CB8AC3E}">
        <p14:creationId xmlns:p14="http://schemas.microsoft.com/office/powerpoint/2010/main" val="33812442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7763" y="1509015"/>
            <a:ext cx="7020467" cy="1081785"/>
          </a:xfrm>
        </p:spPr>
        <p:txBody>
          <a:bodyPr anchor="b">
            <a:normAutofit/>
          </a:bodyPr>
          <a:lstStyle/>
          <a:p>
            <a:pPr algn="l"/>
            <a:r>
              <a:rPr lang="en-US" sz="2400" dirty="0">
                <a:solidFill>
                  <a:schemeClr val="tx1">
                    <a:lumMod val="50000"/>
                    <a:lumOff val="50000"/>
                  </a:schemeClr>
                </a:solidFill>
                <a:ea typeface="Segoe UI Symbol" pitchFamily="34" charset="0"/>
                <a:cs typeface="DilleniaUPC" pitchFamily="18" charset="-34"/>
              </a:rPr>
              <a:t>Case 1:  Omitted variable </a:t>
            </a:r>
            <a:r>
              <a:rPr lang="en-US" sz="2400" dirty="0">
                <a:ea typeface="Segoe UI Symbol" pitchFamily="34" charset="0"/>
                <a:cs typeface="DilleniaUPC" pitchFamily="18" charset="-34"/>
              </a:rPr>
              <a:t>correlated </a:t>
            </a:r>
            <a:r>
              <a:rPr lang="en-US" sz="2400" dirty="0">
                <a:solidFill>
                  <a:schemeClr val="tx1">
                    <a:lumMod val="50000"/>
                    <a:lumOff val="50000"/>
                  </a:schemeClr>
                </a:solidFill>
                <a:ea typeface="Segoe UI Symbol" pitchFamily="34" charset="0"/>
                <a:cs typeface="DilleniaUPC" pitchFamily="18" charset="-34"/>
              </a:rPr>
              <a:t>with policy variable</a:t>
            </a:r>
          </a:p>
        </p:txBody>
      </p:sp>
      <p:sp>
        <p:nvSpPr>
          <p:cNvPr id="4" name="Slide Number Placeholder 3"/>
          <p:cNvSpPr>
            <a:spLocks noGrp="1"/>
          </p:cNvSpPr>
          <p:nvPr>
            <p:ph type="sldNum" sz="quarter" idx="12"/>
          </p:nvPr>
        </p:nvSpPr>
        <p:spPr/>
        <p:txBody>
          <a:bodyPr/>
          <a:lstStyle/>
          <a:p>
            <a:fld id="{A953BAF0-9579-42B3-B979-30EFD986705E}" type="slidenum">
              <a:rPr lang="en-US" smtClean="0"/>
              <a:pPr/>
              <a:t>23</a:t>
            </a:fld>
            <a:endParaRPr lang="en-US" dirty="0"/>
          </a:p>
        </p:txBody>
      </p:sp>
      <p:pic>
        <p:nvPicPr>
          <p:cNvPr id="1026" name="Picture 2" descr="Georgia State Universit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2239" y="-116046"/>
            <a:ext cx="8096" cy="809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Georgia State Universit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1779" y="2128044"/>
            <a:ext cx="8096" cy="8096"/>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16"/>
          <p:cNvSpPr/>
          <p:nvPr/>
        </p:nvSpPr>
        <p:spPr>
          <a:xfrm>
            <a:off x="480696" y="3734035"/>
            <a:ext cx="3562976" cy="1880921"/>
          </a:xfrm>
          <a:prstGeom prst="rect">
            <a:avLst/>
          </a:prstGeom>
          <a:noFill/>
          <a:ln w="3175">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chemeClr val="tx1">
                    <a:lumMod val="50000"/>
                    <a:lumOff val="50000"/>
                  </a:schemeClr>
                </a:solidFill>
                <a:latin typeface="Arial" panose="020B0604020202020204" pitchFamily="34" charset="0"/>
                <a:ea typeface="Batang" pitchFamily="18" charset="-127"/>
                <a:cs typeface="Arial" panose="020B0604020202020204" pitchFamily="34" charset="0"/>
              </a:rPr>
              <a:t>In this case, the omitted variable X2 is correlated with the policy variable X1.  There is shared co-variance, represented by the region B.  This is the region that is discarded as part of the regression procedure</a:t>
            </a:r>
          </a:p>
        </p:txBody>
      </p:sp>
      <p:sp>
        <p:nvSpPr>
          <p:cNvPr id="19" name="Rectangle 18"/>
          <p:cNvSpPr/>
          <p:nvPr/>
        </p:nvSpPr>
        <p:spPr>
          <a:xfrm>
            <a:off x="4019911" y="6758191"/>
            <a:ext cx="3585379" cy="1878330"/>
          </a:xfrm>
          <a:prstGeom prst="rect">
            <a:avLst/>
          </a:prstGeom>
          <a:noFill/>
          <a:ln w="3175">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chemeClr val="tx1">
                    <a:lumMod val="50000"/>
                    <a:lumOff val="50000"/>
                  </a:schemeClr>
                </a:solidFill>
                <a:latin typeface="Arial" panose="020B0604020202020204" pitchFamily="34" charset="0"/>
                <a:ea typeface="Batang" pitchFamily="18" charset="-127"/>
                <a:cs typeface="Arial" panose="020B0604020202020204" pitchFamily="34" charset="0"/>
              </a:rPr>
              <a:t>The naïve slope, </a:t>
            </a:r>
            <a:r>
              <a:rPr lang="en-US" sz="1600" i="1" dirty="0">
                <a:solidFill>
                  <a:schemeClr val="tx1">
                    <a:lumMod val="50000"/>
                    <a:lumOff val="50000"/>
                  </a:schemeClr>
                </a:solidFill>
                <a:latin typeface="Arial" panose="020B0604020202020204" pitchFamily="34" charset="0"/>
                <a:ea typeface="Batang" pitchFamily="18" charset="-127"/>
                <a:cs typeface="Arial" panose="020B0604020202020204" pitchFamily="34" charset="0"/>
              </a:rPr>
              <a:t>b</a:t>
            </a:r>
            <a:r>
              <a:rPr lang="en-US" sz="1600" i="1" baseline="-25000" dirty="0">
                <a:solidFill>
                  <a:schemeClr val="tx1">
                    <a:lumMod val="50000"/>
                    <a:lumOff val="50000"/>
                  </a:schemeClr>
                </a:solidFill>
                <a:latin typeface="Arial" panose="020B0604020202020204" pitchFamily="34" charset="0"/>
                <a:ea typeface="Batang" pitchFamily="18" charset="-127"/>
                <a:cs typeface="Arial" panose="020B0604020202020204" pitchFamily="34" charset="0"/>
              </a:rPr>
              <a:t>1</a:t>
            </a:r>
            <a:r>
              <a:rPr lang="en-US" sz="1600" dirty="0">
                <a:solidFill>
                  <a:schemeClr val="tx1">
                    <a:lumMod val="50000"/>
                    <a:lumOff val="50000"/>
                  </a:schemeClr>
                </a:solidFill>
                <a:latin typeface="Arial" panose="020B0604020202020204" pitchFamily="34" charset="0"/>
                <a:ea typeface="Batang" pitchFamily="18" charset="-127"/>
                <a:cs typeface="Arial" panose="020B0604020202020204" pitchFamily="34" charset="0"/>
              </a:rPr>
              <a:t>, and the full-model slope, </a:t>
            </a:r>
            <a:r>
              <a:rPr lang="en-US" sz="1600" i="1" dirty="0">
                <a:solidFill>
                  <a:schemeClr val="tx1">
                    <a:lumMod val="50000"/>
                    <a:lumOff val="50000"/>
                  </a:schemeClr>
                </a:solidFill>
                <a:latin typeface="Arial" panose="020B0604020202020204" pitchFamily="34" charset="0"/>
                <a:ea typeface="Batang" pitchFamily="18" charset="-127"/>
                <a:cs typeface="Arial" panose="020B0604020202020204" pitchFamily="34" charset="0"/>
              </a:rPr>
              <a:t>B</a:t>
            </a:r>
            <a:r>
              <a:rPr lang="en-US" sz="1600" i="1" baseline="-25000" dirty="0">
                <a:solidFill>
                  <a:schemeClr val="tx1">
                    <a:lumMod val="50000"/>
                    <a:lumOff val="50000"/>
                  </a:schemeClr>
                </a:solidFill>
                <a:latin typeface="Arial" panose="020B0604020202020204" pitchFamily="34" charset="0"/>
                <a:ea typeface="Batang" pitchFamily="18" charset="-127"/>
                <a:cs typeface="Arial" panose="020B0604020202020204" pitchFamily="34" charset="0"/>
              </a:rPr>
              <a:t>1</a:t>
            </a:r>
            <a:r>
              <a:rPr lang="en-US" sz="1600" dirty="0">
                <a:solidFill>
                  <a:schemeClr val="tx1">
                    <a:lumMod val="50000"/>
                    <a:lumOff val="50000"/>
                  </a:schemeClr>
                </a:solidFill>
                <a:latin typeface="Arial" panose="020B0604020202020204" pitchFamily="34" charset="0"/>
                <a:ea typeface="Batang" pitchFamily="18" charset="-127"/>
                <a:cs typeface="Arial" panose="020B0604020202020204" pitchFamily="34" charset="0"/>
              </a:rPr>
              <a:t>, will now be different because of the exclusion of the region B.  The naïve model will be biased as a result of omitting X2.</a:t>
            </a:r>
          </a:p>
        </p:txBody>
      </p:sp>
      <p:grpSp>
        <p:nvGrpSpPr>
          <p:cNvPr id="26" name="Group 25"/>
          <p:cNvGrpSpPr/>
          <p:nvPr/>
        </p:nvGrpSpPr>
        <p:grpSpPr>
          <a:xfrm>
            <a:off x="4896729" y="3803495"/>
            <a:ext cx="2072640" cy="1811461"/>
            <a:chOff x="914400" y="1371600"/>
            <a:chExt cx="2667000" cy="2819400"/>
          </a:xfrm>
        </p:grpSpPr>
        <p:sp>
          <p:nvSpPr>
            <p:cNvPr id="27" name="Oval 26"/>
            <p:cNvSpPr/>
            <p:nvPr/>
          </p:nvSpPr>
          <p:spPr>
            <a:xfrm>
              <a:off x="914400" y="2438400"/>
              <a:ext cx="1447800" cy="1447800"/>
            </a:xfrm>
            <a:prstGeom prst="ellipse">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28" name="Oval 27"/>
            <p:cNvSpPr/>
            <p:nvPr/>
          </p:nvSpPr>
          <p:spPr>
            <a:xfrm>
              <a:off x="1752600" y="2743200"/>
              <a:ext cx="1447800" cy="1447800"/>
            </a:xfrm>
            <a:prstGeom prst="ellipse">
              <a:avLst/>
            </a:prstGeom>
            <a:noFill/>
            <a:ln>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29" name="Oval 28"/>
            <p:cNvSpPr/>
            <p:nvPr/>
          </p:nvSpPr>
          <p:spPr>
            <a:xfrm>
              <a:off x="1371600" y="1371600"/>
              <a:ext cx="2209800" cy="2133600"/>
            </a:xfrm>
            <a:prstGeom prst="ellipse">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30" name="TextBox 29"/>
            <p:cNvSpPr txBox="1"/>
            <p:nvPr/>
          </p:nvSpPr>
          <p:spPr>
            <a:xfrm>
              <a:off x="2370125" y="1752602"/>
              <a:ext cx="369633" cy="510168"/>
            </a:xfrm>
            <a:prstGeom prst="rect">
              <a:avLst/>
            </a:prstGeom>
            <a:noFill/>
          </p:spPr>
          <p:txBody>
            <a:bodyPr wrap="none" rtlCol="0">
              <a:spAutoFit/>
            </a:bodyPr>
            <a:lstStyle/>
            <a:p>
              <a:r>
                <a:rPr lang="en-US" sz="1530" b="1" dirty="0">
                  <a:solidFill>
                    <a:schemeClr val="tx1">
                      <a:lumMod val="50000"/>
                      <a:lumOff val="50000"/>
                    </a:schemeClr>
                  </a:solidFill>
                </a:rPr>
                <a:t>Y</a:t>
              </a:r>
            </a:p>
          </p:txBody>
        </p:sp>
        <p:sp>
          <p:nvSpPr>
            <p:cNvPr id="31" name="TextBox 30"/>
            <p:cNvSpPr txBox="1"/>
            <p:nvPr/>
          </p:nvSpPr>
          <p:spPr>
            <a:xfrm>
              <a:off x="2321291" y="3593067"/>
              <a:ext cx="503709" cy="510168"/>
            </a:xfrm>
            <a:prstGeom prst="rect">
              <a:avLst/>
            </a:prstGeom>
            <a:noFill/>
          </p:spPr>
          <p:txBody>
            <a:bodyPr wrap="none" rtlCol="0">
              <a:spAutoFit/>
            </a:bodyPr>
            <a:lstStyle/>
            <a:p>
              <a:r>
                <a:rPr lang="en-US" sz="1530" b="1" dirty="0">
                  <a:solidFill>
                    <a:schemeClr val="tx1">
                      <a:lumMod val="50000"/>
                      <a:lumOff val="50000"/>
                    </a:schemeClr>
                  </a:solidFill>
                </a:rPr>
                <a:t>X2</a:t>
              </a:r>
            </a:p>
          </p:txBody>
        </p:sp>
        <p:sp>
          <p:nvSpPr>
            <p:cNvPr id="32" name="TextBox 31"/>
            <p:cNvSpPr txBox="1"/>
            <p:nvPr/>
          </p:nvSpPr>
          <p:spPr>
            <a:xfrm>
              <a:off x="1066801" y="3047999"/>
              <a:ext cx="503709" cy="510168"/>
            </a:xfrm>
            <a:prstGeom prst="rect">
              <a:avLst/>
            </a:prstGeom>
            <a:noFill/>
          </p:spPr>
          <p:txBody>
            <a:bodyPr wrap="none" rtlCol="0">
              <a:spAutoFit/>
            </a:bodyPr>
            <a:lstStyle/>
            <a:p>
              <a:r>
                <a:rPr lang="en-US" sz="1530" b="1" dirty="0">
                  <a:solidFill>
                    <a:schemeClr val="tx1">
                      <a:lumMod val="50000"/>
                      <a:lumOff val="50000"/>
                    </a:schemeClr>
                  </a:solidFill>
                </a:rPr>
                <a:t>X1</a:t>
              </a:r>
            </a:p>
          </p:txBody>
        </p:sp>
        <p:sp>
          <p:nvSpPr>
            <p:cNvPr id="33" name="TextBox 32"/>
            <p:cNvSpPr txBox="1"/>
            <p:nvPr/>
          </p:nvSpPr>
          <p:spPr>
            <a:xfrm>
              <a:off x="1905000" y="2923517"/>
              <a:ext cx="404700" cy="574837"/>
            </a:xfrm>
            <a:prstGeom prst="rect">
              <a:avLst/>
            </a:prstGeom>
            <a:noFill/>
          </p:spPr>
          <p:txBody>
            <a:bodyPr wrap="none" rtlCol="0">
              <a:spAutoFit/>
            </a:bodyPr>
            <a:lstStyle/>
            <a:p>
              <a:r>
                <a:rPr lang="en-US" b="1" dirty="0">
                  <a:solidFill>
                    <a:schemeClr val="accent6">
                      <a:lumMod val="75000"/>
                    </a:schemeClr>
                  </a:solidFill>
                </a:rPr>
                <a:t>B</a:t>
              </a:r>
            </a:p>
          </p:txBody>
        </p:sp>
        <p:sp>
          <p:nvSpPr>
            <p:cNvPr id="34" name="TextBox 33"/>
            <p:cNvSpPr txBox="1"/>
            <p:nvPr/>
          </p:nvSpPr>
          <p:spPr>
            <a:xfrm>
              <a:off x="1524000" y="2469229"/>
              <a:ext cx="417076" cy="574837"/>
            </a:xfrm>
            <a:prstGeom prst="rect">
              <a:avLst/>
            </a:prstGeom>
            <a:noFill/>
          </p:spPr>
          <p:txBody>
            <a:bodyPr wrap="none" rtlCol="0">
              <a:spAutoFit/>
            </a:bodyPr>
            <a:lstStyle/>
            <a:p>
              <a:r>
                <a:rPr lang="en-US" b="1" dirty="0">
                  <a:solidFill>
                    <a:schemeClr val="accent6">
                      <a:lumMod val="75000"/>
                    </a:schemeClr>
                  </a:solidFill>
                </a:rPr>
                <a:t>A</a:t>
              </a:r>
            </a:p>
          </p:txBody>
        </p:sp>
        <p:sp>
          <p:nvSpPr>
            <p:cNvPr id="35" name="TextBox 34"/>
            <p:cNvSpPr txBox="1"/>
            <p:nvPr/>
          </p:nvSpPr>
          <p:spPr>
            <a:xfrm>
              <a:off x="2438400" y="2895600"/>
              <a:ext cx="396450" cy="574837"/>
            </a:xfrm>
            <a:prstGeom prst="rect">
              <a:avLst/>
            </a:prstGeom>
            <a:noFill/>
          </p:spPr>
          <p:txBody>
            <a:bodyPr wrap="none" rtlCol="0">
              <a:spAutoFit/>
            </a:bodyPr>
            <a:lstStyle/>
            <a:p>
              <a:r>
                <a:rPr lang="en-US" b="1" dirty="0">
                  <a:solidFill>
                    <a:schemeClr val="accent6">
                      <a:lumMod val="75000"/>
                    </a:schemeClr>
                  </a:solidFill>
                </a:rPr>
                <a:t>C</a:t>
              </a:r>
            </a:p>
          </p:txBody>
        </p:sp>
      </p:grpSp>
      <p:graphicFrame>
        <p:nvGraphicFramePr>
          <p:cNvPr id="5" name="Object 4"/>
          <p:cNvGraphicFramePr>
            <a:graphicFrameLocks noChangeAspect="1"/>
          </p:cNvGraphicFramePr>
          <p:nvPr>
            <p:extLst>
              <p:ext uri="{D42A27DB-BD31-4B8C-83A1-F6EECF244321}">
                <p14:modId xmlns:p14="http://schemas.microsoft.com/office/powerpoint/2010/main" val="1407712078"/>
              </p:ext>
            </p:extLst>
          </p:nvPr>
        </p:nvGraphicFramePr>
        <p:xfrm>
          <a:off x="713876" y="6946645"/>
          <a:ext cx="2747002" cy="1501422"/>
        </p:xfrm>
        <a:graphic>
          <a:graphicData uri="http://schemas.openxmlformats.org/presentationml/2006/ole">
            <mc:AlternateContent xmlns:mc="http://schemas.openxmlformats.org/markup-compatibility/2006">
              <mc:Choice xmlns:v="urn:schemas-microsoft-com:vml" Requires="v">
                <p:oleObj spid="_x0000_s81935" name="Equation" r:id="rId4" imgW="1676400" imgH="914400" progId="Equation.3">
                  <p:embed/>
                </p:oleObj>
              </mc:Choice>
              <mc:Fallback>
                <p:oleObj name="Equation" r:id="rId4" imgW="1676400" imgH="914400" progId="Equation.3">
                  <p:embed/>
                  <p:pic>
                    <p:nvPicPr>
                      <p:cNvPr id="5"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3876" y="6946645"/>
                        <a:ext cx="2747002" cy="1501422"/>
                      </a:xfrm>
                      <a:prstGeom prst="rect">
                        <a:avLst/>
                      </a:prstGeom>
                      <a:noFill/>
                      <a:extLst/>
                    </p:spPr>
                  </p:pic>
                </p:oleObj>
              </mc:Fallback>
            </mc:AlternateContent>
          </a:graphicData>
        </a:graphic>
      </p:graphicFrame>
    </p:spTree>
    <p:extLst>
      <p:ext uri="{BB962C8B-B14F-4D97-AF65-F5344CB8AC3E}">
        <p14:creationId xmlns:p14="http://schemas.microsoft.com/office/powerpoint/2010/main" val="29666040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4034" name="Object 2"/>
          <p:cNvGraphicFramePr>
            <a:graphicFrameLocks noChangeAspect="1"/>
          </p:cNvGraphicFramePr>
          <p:nvPr>
            <p:extLst>
              <p:ext uri="{D42A27DB-BD31-4B8C-83A1-F6EECF244321}">
                <p14:modId xmlns:p14="http://schemas.microsoft.com/office/powerpoint/2010/main" val="896631855"/>
              </p:ext>
            </p:extLst>
          </p:nvPr>
        </p:nvGraphicFramePr>
        <p:xfrm>
          <a:off x="5551254" y="7399673"/>
          <a:ext cx="1310243" cy="398066"/>
        </p:xfrm>
        <a:graphic>
          <a:graphicData uri="http://schemas.openxmlformats.org/presentationml/2006/ole">
            <mc:AlternateContent xmlns:mc="http://schemas.openxmlformats.org/markup-compatibility/2006">
              <mc:Choice xmlns:v="urn:schemas-microsoft-com:vml" Requires="v">
                <p:oleObj spid="_x0000_s83001" name="Equation" r:id="rId3" imgW="710891" imgH="215806" progId="Equation.3">
                  <p:embed/>
                </p:oleObj>
              </mc:Choice>
              <mc:Fallback>
                <p:oleObj name="Equation" r:id="rId3" imgW="710891" imgH="215806" progId="Equation.3">
                  <p:embed/>
                  <p:pic>
                    <p:nvPicPr>
                      <p:cNvPr id="44034"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51254" y="7399673"/>
                        <a:ext cx="1310243" cy="3980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35" name="Group 34"/>
          <p:cNvGrpSpPr/>
          <p:nvPr/>
        </p:nvGrpSpPr>
        <p:grpSpPr>
          <a:xfrm>
            <a:off x="2755165" y="6891431"/>
            <a:ext cx="2047270" cy="1623182"/>
            <a:chOff x="5791200" y="2133600"/>
            <a:chExt cx="2408553" cy="1909626"/>
          </a:xfrm>
        </p:grpSpPr>
        <p:sp>
          <p:nvSpPr>
            <p:cNvPr id="12" name="TextBox 11"/>
            <p:cNvSpPr txBox="1"/>
            <p:nvPr/>
          </p:nvSpPr>
          <p:spPr>
            <a:xfrm>
              <a:off x="7848600" y="2438400"/>
              <a:ext cx="351153" cy="416403"/>
            </a:xfrm>
            <a:prstGeom prst="rect">
              <a:avLst/>
            </a:prstGeom>
            <a:noFill/>
          </p:spPr>
          <p:txBody>
            <a:bodyPr wrap="none" rtlCol="0">
              <a:spAutoFit/>
            </a:bodyPr>
            <a:lstStyle/>
            <a:p>
              <a:r>
                <a:rPr lang="en-US" sz="1700" b="1" dirty="0">
                  <a:solidFill>
                    <a:schemeClr val="tx1">
                      <a:lumMod val="50000"/>
                      <a:lumOff val="50000"/>
                    </a:schemeClr>
                  </a:solidFill>
                </a:rPr>
                <a:t>Y</a:t>
              </a:r>
            </a:p>
          </p:txBody>
        </p:sp>
        <p:sp>
          <p:nvSpPr>
            <p:cNvPr id="13" name="TextBox 12"/>
            <p:cNvSpPr txBox="1"/>
            <p:nvPr/>
          </p:nvSpPr>
          <p:spPr>
            <a:xfrm>
              <a:off x="5867400" y="2438400"/>
              <a:ext cx="460534" cy="385626"/>
            </a:xfrm>
            <a:prstGeom prst="rect">
              <a:avLst/>
            </a:prstGeom>
            <a:noFill/>
          </p:spPr>
          <p:txBody>
            <a:bodyPr wrap="none" rtlCol="0">
              <a:spAutoFit/>
            </a:bodyPr>
            <a:lstStyle/>
            <a:p>
              <a:r>
                <a:rPr lang="en-US" sz="1530" b="1" dirty="0">
                  <a:solidFill>
                    <a:schemeClr val="tx1">
                      <a:lumMod val="50000"/>
                      <a:lumOff val="50000"/>
                    </a:schemeClr>
                  </a:solidFill>
                </a:rPr>
                <a:t>X1</a:t>
              </a:r>
            </a:p>
          </p:txBody>
        </p:sp>
        <p:sp>
          <p:nvSpPr>
            <p:cNvPr id="14" name="TextBox 13"/>
            <p:cNvSpPr txBox="1"/>
            <p:nvPr/>
          </p:nvSpPr>
          <p:spPr>
            <a:xfrm>
              <a:off x="6400800" y="3657600"/>
              <a:ext cx="460534" cy="385626"/>
            </a:xfrm>
            <a:prstGeom prst="rect">
              <a:avLst/>
            </a:prstGeom>
            <a:noFill/>
          </p:spPr>
          <p:txBody>
            <a:bodyPr wrap="none" rtlCol="0">
              <a:spAutoFit/>
            </a:bodyPr>
            <a:lstStyle/>
            <a:p>
              <a:r>
                <a:rPr lang="en-US" sz="1530" b="1" dirty="0">
                  <a:solidFill>
                    <a:schemeClr val="tx1">
                      <a:lumMod val="50000"/>
                      <a:lumOff val="50000"/>
                    </a:schemeClr>
                  </a:solidFill>
                </a:rPr>
                <a:t>X2</a:t>
              </a:r>
            </a:p>
          </p:txBody>
        </p:sp>
        <p:cxnSp>
          <p:nvCxnSpPr>
            <p:cNvPr id="16" name="Straight Arrow Connector 15"/>
            <p:cNvCxnSpPr>
              <a:stCxn id="13" idx="3"/>
              <a:endCxn id="12" idx="1"/>
            </p:cNvCxnSpPr>
            <p:nvPr/>
          </p:nvCxnSpPr>
          <p:spPr>
            <a:xfrm>
              <a:off x="6295722" y="2623066"/>
              <a:ext cx="1552878" cy="15389"/>
            </a:xfrm>
            <a:prstGeom prst="straightConnector1">
              <a:avLst/>
            </a:prstGeom>
            <a:ln>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4" idx="3"/>
              <a:endCxn id="12" idx="2"/>
            </p:cNvCxnSpPr>
            <p:nvPr/>
          </p:nvCxnSpPr>
          <p:spPr>
            <a:xfrm flipV="1">
              <a:off x="6829122" y="2838510"/>
              <a:ext cx="1178336" cy="1003756"/>
            </a:xfrm>
            <a:prstGeom prst="straightConnector1">
              <a:avLst/>
            </a:prstGeom>
            <a:ln>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3" idx="2"/>
              <a:endCxn id="14" idx="0"/>
            </p:cNvCxnSpPr>
            <p:nvPr/>
          </p:nvCxnSpPr>
          <p:spPr>
            <a:xfrm rot="16200000" flipH="1">
              <a:off x="5923327" y="2965966"/>
              <a:ext cx="849868" cy="533400"/>
            </a:xfrm>
            <a:prstGeom prst="straightConnector1">
              <a:avLst/>
            </a:prstGeom>
            <a:ln>
              <a:solidFill>
                <a:schemeClr val="tx1">
                  <a:lumMod val="50000"/>
                  <a:lumOff val="50000"/>
                </a:schemeClr>
              </a:solidFill>
              <a:headEnd type="none"/>
              <a:tailEnd type="arrow"/>
            </a:ln>
          </p:spPr>
          <p:style>
            <a:lnRef idx="1">
              <a:schemeClr val="accent1"/>
            </a:lnRef>
            <a:fillRef idx="0">
              <a:schemeClr val="accent1"/>
            </a:fillRef>
            <a:effectRef idx="0">
              <a:schemeClr val="accent1"/>
            </a:effectRef>
            <a:fontRef idx="minor">
              <a:schemeClr val="tx1"/>
            </a:fontRef>
          </p:style>
        </p:cxnSp>
        <p:graphicFrame>
          <p:nvGraphicFramePr>
            <p:cNvPr id="44035" name="Object 3"/>
            <p:cNvGraphicFramePr>
              <a:graphicFrameLocks noChangeAspect="1"/>
            </p:cNvGraphicFramePr>
            <p:nvPr/>
          </p:nvGraphicFramePr>
          <p:xfrm>
            <a:off x="6851650" y="2133600"/>
            <a:ext cx="324635" cy="394437"/>
          </p:xfrm>
          <a:graphic>
            <a:graphicData uri="http://schemas.openxmlformats.org/presentationml/2006/ole">
              <mc:AlternateContent xmlns:mc="http://schemas.openxmlformats.org/markup-compatibility/2006">
                <mc:Choice xmlns:v="urn:schemas-microsoft-com:vml" Requires="v">
                  <p:oleObj spid="_x0000_s83002" name="Equation" r:id="rId5" imgW="177569" imgH="215619" progId="Equation.3">
                    <p:embed/>
                  </p:oleObj>
                </mc:Choice>
                <mc:Fallback>
                  <p:oleObj name="Equation" r:id="rId5" imgW="177569" imgH="215619" progId="Equation.3">
                    <p:embed/>
                    <p:pic>
                      <p:nvPicPr>
                        <p:cNvPr id="44035"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51650" y="2133600"/>
                          <a:ext cx="324635" cy="394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4036" name="Object 4"/>
            <p:cNvGraphicFramePr>
              <a:graphicFrameLocks noChangeAspect="1"/>
            </p:cNvGraphicFramePr>
            <p:nvPr/>
          </p:nvGraphicFramePr>
          <p:xfrm>
            <a:off x="5791200" y="3097368"/>
            <a:ext cx="376291" cy="457200"/>
          </p:xfrm>
          <a:graphic>
            <a:graphicData uri="http://schemas.openxmlformats.org/presentationml/2006/ole">
              <mc:AlternateContent xmlns:mc="http://schemas.openxmlformats.org/markup-compatibility/2006">
                <mc:Choice xmlns:v="urn:schemas-microsoft-com:vml" Requires="v">
                  <p:oleObj spid="_x0000_s83003" name="Equation" r:id="rId7" imgW="177569" imgH="215619" progId="Equation.3">
                    <p:embed/>
                  </p:oleObj>
                </mc:Choice>
                <mc:Fallback>
                  <p:oleObj name="Equation" r:id="rId7" imgW="177569" imgH="215619" progId="Equation.3">
                    <p:embed/>
                    <p:pic>
                      <p:nvPicPr>
                        <p:cNvPr id="44036"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791200" y="3097368"/>
                          <a:ext cx="376291"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4037" name="Object 5"/>
            <p:cNvGraphicFramePr>
              <a:graphicFrameLocks noChangeAspect="1"/>
            </p:cNvGraphicFramePr>
            <p:nvPr/>
          </p:nvGraphicFramePr>
          <p:xfrm>
            <a:off x="7391400" y="3429000"/>
            <a:ext cx="327025" cy="370767"/>
          </p:xfrm>
          <a:graphic>
            <a:graphicData uri="http://schemas.openxmlformats.org/presentationml/2006/ole">
              <mc:AlternateContent xmlns:mc="http://schemas.openxmlformats.org/markup-compatibility/2006">
                <mc:Choice xmlns:v="urn:schemas-microsoft-com:vml" Requires="v">
                  <p:oleObj spid="_x0000_s83004" name="Equation" r:id="rId9" imgW="190335" imgH="215713" progId="Equation.3">
                    <p:embed/>
                  </p:oleObj>
                </mc:Choice>
                <mc:Fallback>
                  <p:oleObj name="Equation" r:id="rId9" imgW="190335" imgH="215713" progId="Equation.3">
                    <p:embed/>
                    <p:pic>
                      <p:nvPicPr>
                        <p:cNvPr id="44037"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391400" y="3429000"/>
                          <a:ext cx="327025" cy="370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36" name="Group 35"/>
          <p:cNvGrpSpPr/>
          <p:nvPr/>
        </p:nvGrpSpPr>
        <p:grpSpPr>
          <a:xfrm>
            <a:off x="1082607" y="3475198"/>
            <a:ext cx="2266950" cy="2396490"/>
            <a:chOff x="914400" y="1371600"/>
            <a:chExt cx="2667000" cy="2819400"/>
          </a:xfrm>
        </p:grpSpPr>
        <p:sp>
          <p:nvSpPr>
            <p:cNvPr id="5" name="Oval 4"/>
            <p:cNvSpPr/>
            <p:nvPr/>
          </p:nvSpPr>
          <p:spPr>
            <a:xfrm>
              <a:off x="914400" y="2438400"/>
              <a:ext cx="1447800" cy="1447800"/>
            </a:xfrm>
            <a:prstGeom prst="ellipse">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6" name="Oval 5"/>
            <p:cNvSpPr/>
            <p:nvPr/>
          </p:nvSpPr>
          <p:spPr>
            <a:xfrm>
              <a:off x="1752600" y="2743200"/>
              <a:ext cx="1447800" cy="1447800"/>
            </a:xfrm>
            <a:prstGeom prst="ellipse">
              <a:avLst/>
            </a:prstGeom>
            <a:noFill/>
            <a:ln>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7" name="Oval 6"/>
            <p:cNvSpPr/>
            <p:nvPr/>
          </p:nvSpPr>
          <p:spPr>
            <a:xfrm>
              <a:off x="1371600" y="1371600"/>
              <a:ext cx="2209800" cy="2133600"/>
            </a:xfrm>
            <a:prstGeom prst="ellipse">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8" name="TextBox 7"/>
            <p:cNvSpPr txBox="1"/>
            <p:nvPr/>
          </p:nvSpPr>
          <p:spPr>
            <a:xfrm>
              <a:off x="2370124" y="1752600"/>
              <a:ext cx="337951" cy="385626"/>
            </a:xfrm>
            <a:prstGeom prst="rect">
              <a:avLst/>
            </a:prstGeom>
            <a:noFill/>
          </p:spPr>
          <p:txBody>
            <a:bodyPr wrap="none" rtlCol="0">
              <a:spAutoFit/>
            </a:bodyPr>
            <a:lstStyle/>
            <a:p>
              <a:r>
                <a:rPr lang="en-US" sz="1530" b="1" dirty="0">
                  <a:solidFill>
                    <a:schemeClr val="tx1">
                      <a:lumMod val="50000"/>
                      <a:lumOff val="50000"/>
                    </a:schemeClr>
                  </a:solidFill>
                </a:rPr>
                <a:t>Y</a:t>
              </a:r>
            </a:p>
          </p:txBody>
        </p:sp>
        <p:sp>
          <p:nvSpPr>
            <p:cNvPr id="10" name="TextBox 9"/>
            <p:cNvSpPr txBox="1"/>
            <p:nvPr/>
          </p:nvSpPr>
          <p:spPr>
            <a:xfrm>
              <a:off x="2321289" y="3593068"/>
              <a:ext cx="460534" cy="385626"/>
            </a:xfrm>
            <a:prstGeom prst="rect">
              <a:avLst/>
            </a:prstGeom>
            <a:noFill/>
          </p:spPr>
          <p:txBody>
            <a:bodyPr wrap="none" rtlCol="0">
              <a:spAutoFit/>
            </a:bodyPr>
            <a:lstStyle/>
            <a:p>
              <a:r>
                <a:rPr lang="en-US" sz="1530" b="1" dirty="0">
                  <a:solidFill>
                    <a:schemeClr val="tx1">
                      <a:lumMod val="50000"/>
                      <a:lumOff val="50000"/>
                    </a:schemeClr>
                  </a:solidFill>
                </a:rPr>
                <a:t>X2</a:t>
              </a:r>
            </a:p>
          </p:txBody>
        </p:sp>
        <p:sp>
          <p:nvSpPr>
            <p:cNvPr id="11" name="TextBox 10"/>
            <p:cNvSpPr txBox="1"/>
            <p:nvPr/>
          </p:nvSpPr>
          <p:spPr>
            <a:xfrm>
              <a:off x="1066800" y="3048000"/>
              <a:ext cx="460534" cy="385626"/>
            </a:xfrm>
            <a:prstGeom prst="rect">
              <a:avLst/>
            </a:prstGeom>
            <a:noFill/>
          </p:spPr>
          <p:txBody>
            <a:bodyPr wrap="none" rtlCol="0">
              <a:spAutoFit/>
            </a:bodyPr>
            <a:lstStyle/>
            <a:p>
              <a:r>
                <a:rPr lang="en-US" sz="1530" b="1" dirty="0">
                  <a:solidFill>
                    <a:schemeClr val="tx1">
                      <a:lumMod val="50000"/>
                      <a:lumOff val="50000"/>
                    </a:schemeClr>
                  </a:solidFill>
                </a:rPr>
                <a:t>X1</a:t>
              </a:r>
            </a:p>
          </p:txBody>
        </p:sp>
        <p:sp>
          <p:nvSpPr>
            <p:cNvPr id="31" name="TextBox 30"/>
            <p:cNvSpPr txBox="1"/>
            <p:nvPr/>
          </p:nvSpPr>
          <p:spPr>
            <a:xfrm>
              <a:off x="1905000" y="2971800"/>
              <a:ext cx="370012" cy="434508"/>
            </a:xfrm>
            <a:prstGeom prst="rect">
              <a:avLst/>
            </a:prstGeom>
            <a:noFill/>
          </p:spPr>
          <p:txBody>
            <a:bodyPr wrap="none" rtlCol="0">
              <a:spAutoFit/>
            </a:bodyPr>
            <a:lstStyle/>
            <a:p>
              <a:r>
                <a:rPr lang="en-US" b="1" dirty="0">
                  <a:solidFill>
                    <a:schemeClr val="accent6">
                      <a:lumMod val="75000"/>
                    </a:schemeClr>
                  </a:solidFill>
                </a:rPr>
                <a:t>B</a:t>
              </a:r>
            </a:p>
          </p:txBody>
        </p:sp>
        <p:sp>
          <p:nvSpPr>
            <p:cNvPr id="32" name="TextBox 31"/>
            <p:cNvSpPr txBox="1"/>
            <p:nvPr/>
          </p:nvSpPr>
          <p:spPr>
            <a:xfrm>
              <a:off x="1561936" y="2579132"/>
              <a:ext cx="381327" cy="434508"/>
            </a:xfrm>
            <a:prstGeom prst="rect">
              <a:avLst/>
            </a:prstGeom>
            <a:noFill/>
          </p:spPr>
          <p:txBody>
            <a:bodyPr wrap="none" rtlCol="0">
              <a:spAutoFit/>
            </a:bodyPr>
            <a:lstStyle/>
            <a:p>
              <a:r>
                <a:rPr lang="en-US" b="1" dirty="0">
                  <a:solidFill>
                    <a:schemeClr val="accent6">
                      <a:lumMod val="75000"/>
                    </a:schemeClr>
                  </a:solidFill>
                </a:rPr>
                <a:t>A</a:t>
              </a:r>
            </a:p>
          </p:txBody>
        </p:sp>
        <p:sp>
          <p:nvSpPr>
            <p:cNvPr id="33" name="TextBox 32"/>
            <p:cNvSpPr txBox="1"/>
            <p:nvPr/>
          </p:nvSpPr>
          <p:spPr>
            <a:xfrm>
              <a:off x="2438400" y="2895600"/>
              <a:ext cx="362468" cy="434508"/>
            </a:xfrm>
            <a:prstGeom prst="rect">
              <a:avLst/>
            </a:prstGeom>
            <a:noFill/>
          </p:spPr>
          <p:txBody>
            <a:bodyPr wrap="none" rtlCol="0">
              <a:spAutoFit/>
            </a:bodyPr>
            <a:lstStyle/>
            <a:p>
              <a:r>
                <a:rPr lang="en-US" b="1" dirty="0">
                  <a:solidFill>
                    <a:schemeClr val="accent6">
                      <a:lumMod val="75000"/>
                    </a:schemeClr>
                  </a:solidFill>
                </a:rPr>
                <a:t>C</a:t>
              </a:r>
            </a:p>
          </p:txBody>
        </p:sp>
      </p:grpSp>
      <p:graphicFrame>
        <p:nvGraphicFramePr>
          <p:cNvPr id="44038" name="Object 6"/>
          <p:cNvGraphicFramePr>
            <a:graphicFrameLocks noChangeAspect="1"/>
          </p:cNvGraphicFramePr>
          <p:nvPr>
            <p:extLst>
              <p:ext uri="{D42A27DB-BD31-4B8C-83A1-F6EECF244321}">
                <p14:modId xmlns:p14="http://schemas.microsoft.com/office/powerpoint/2010/main" val="124755679"/>
              </p:ext>
            </p:extLst>
          </p:nvPr>
        </p:nvGraphicFramePr>
        <p:xfrm>
          <a:off x="3997257" y="3796350"/>
          <a:ext cx="3086021" cy="1686719"/>
        </p:xfrm>
        <a:graphic>
          <a:graphicData uri="http://schemas.openxmlformats.org/presentationml/2006/ole">
            <mc:AlternateContent xmlns:mc="http://schemas.openxmlformats.org/markup-compatibility/2006">
              <mc:Choice xmlns:v="urn:schemas-microsoft-com:vml" Requires="v">
                <p:oleObj spid="_x0000_s83005" name="Equation" r:id="rId11" imgW="1676400" imgH="914400" progId="Equation.3">
                  <p:embed/>
                </p:oleObj>
              </mc:Choice>
              <mc:Fallback>
                <p:oleObj name="Equation" r:id="rId11" imgW="1676400" imgH="914400" progId="Equation.3">
                  <p:embed/>
                  <p:pic>
                    <p:nvPicPr>
                      <p:cNvPr id="44038" name="Object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997257" y="3796350"/>
                        <a:ext cx="3086021" cy="1686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7" name="Rectangle 36"/>
          <p:cNvSpPr/>
          <p:nvPr/>
        </p:nvSpPr>
        <p:spPr>
          <a:xfrm>
            <a:off x="305367" y="3216118"/>
            <a:ext cx="7254240" cy="304419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38" name="TextBox 37"/>
          <p:cNvSpPr txBox="1"/>
          <p:nvPr/>
        </p:nvSpPr>
        <p:spPr>
          <a:xfrm>
            <a:off x="1055917" y="7429900"/>
            <a:ext cx="1072153" cy="720197"/>
          </a:xfrm>
          <a:prstGeom prst="rect">
            <a:avLst/>
          </a:prstGeom>
          <a:noFill/>
        </p:spPr>
        <p:txBody>
          <a:bodyPr wrap="none" rtlCol="0">
            <a:spAutoFit/>
          </a:bodyPr>
          <a:lstStyle/>
          <a:p>
            <a:r>
              <a:rPr lang="en-US" sz="2040" dirty="0"/>
              <a:t>Path</a:t>
            </a:r>
            <a:br>
              <a:rPr lang="en-US" sz="2040" dirty="0"/>
            </a:br>
            <a:r>
              <a:rPr lang="en-US" sz="2040" dirty="0"/>
              <a:t>Diagram</a:t>
            </a:r>
          </a:p>
        </p:txBody>
      </p:sp>
      <p:sp>
        <p:nvSpPr>
          <p:cNvPr id="27" name="Title 1"/>
          <p:cNvSpPr>
            <a:spLocks noGrp="1"/>
          </p:cNvSpPr>
          <p:nvPr>
            <p:ph type="title"/>
          </p:nvPr>
        </p:nvSpPr>
        <p:spPr>
          <a:xfrm>
            <a:off x="397763" y="1509015"/>
            <a:ext cx="7020467" cy="1081785"/>
          </a:xfrm>
        </p:spPr>
        <p:txBody>
          <a:bodyPr anchor="b">
            <a:normAutofit/>
          </a:bodyPr>
          <a:lstStyle/>
          <a:p>
            <a:pPr algn="l"/>
            <a:r>
              <a:rPr lang="en-US" sz="2400" dirty="0">
                <a:solidFill>
                  <a:schemeClr val="tx1">
                    <a:lumMod val="50000"/>
                    <a:lumOff val="50000"/>
                  </a:schemeClr>
                </a:solidFill>
                <a:ea typeface="Segoe UI Symbol" pitchFamily="34" charset="0"/>
                <a:cs typeface="DilleniaUPC" pitchFamily="18" charset="-34"/>
              </a:rPr>
              <a:t>Case 1:  Omitted variable </a:t>
            </a:r>
            <a:r>
              <a:rPr lang="en-US" sz="2400" dirty="0">
                <a:ea typeface="Segoe UI Symbol" pitchFamily="34" charset="0"/>
                <a:cs typeface="DilleniaUPC" pitchFamily="18" charset="-34"/>
              </a:rPr>
              <a:t>correlated </a:t>
            </a:r>
            <a:r>
              <a:rPr lang="en-US" sz="2400" dirty="0">
                <a:solidFill>
                  <a:schemeClr val="tx1">
                    <a:lumMod val="50000"/>
                    <a:lumOff val="50000"/>
                  </a:schemeClr>
                </a:solidFill>
                <a:ea typeface="Segoe UI Symbol" pitchFamily="34" charset="0"/>
                <a:cs typeface="DilleniaUPC" pitchFamily="18" charset="-34"/>
              </a:rPr>
              <a:t>with policy variable</a:t>
            </a:r>
          </a:p>
        </p:txBody>
      </p:sp>
      <p:sp>
        <p:nvSpPr>
          <p:cNvPr id="28" name="Slide Number Placeholder 3"/>
          <p:cNvSpPr>
            <a:spLocks noGrp="1"/>
          </p:cNvSpPr>
          <p:nvPr>
            <p:ph type="sldNum" sz="quarter" idx="12"/>
          </p:nvPr>
        </p:nvSpPr>
        <p:spPr>
          <a:xfrm>
            <a:off x="6664569" y="104449"/>
            <a:ext cx="609600" cy="535517"/>
          </a:xfrm>
        </p:spPr>
        <p:txBody>
          <a:bodyPr/>
          <a:lstStyle/>
          <a:p>
            <a:fld id="{A953BAF0-9579-42B3-B979-30EFD986705E}" type="slidenum">
              <a:rPr lang="en-US" smtClean="0"/>
              <a:pPr/>
              <a:t>24</a:t>
            </a:fld>
            <a:endParaRPr lang="en-US" dirty="0"/>
          </a:p>
        </p:txBody>
      </p:sp>
    </p:spTree>
    <p:extLst>
      <p:ext uri="{BB962C8B-B14F-4D97-AF65-F5344CB8AC3E}">
        <p14:creationId xmlns:p14="http://schemas.microsoft.com/office/powerpoint/2010/main" val="6305056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Georgia State Universit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2239" y="-116046"/>
            <a:ext cx="8096" cy="809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Georgia State Universit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1779" y="2128044"/>
            <a:ext cx="8096" cy="8096"/>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16"/>
          <p:cNvSpPr/>
          <p:nvPr/>
        </p:nvSpPr>
        <p:spPr>
          <a:xfrm>
            <a:off x="567855" y="3388788"/>
            <a:ext cx="3149651" cy="1880921"/>
          </a:xfrm>
          <a:prstGeom prst="rect">
            <a:avLst/>
          </a:prstGeom>
          <a:noFill/>
          <a:ln w="3175">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chemeClr val="tx1">
                    <a:lumMod val="50000"/>
                    <a:lumOff val="50000"/>
                  </a:schemeClr>
                </a:solidFill>
                <a:latin typeface="Arial" panose="020B0604020202020204" pitchFamily="34" charset="0"/>
                <a:ea typeface="Batang" pitchFamily="18" charset="-127"/>
                <a:cs typeface="Arial" panose="020B0604020202020204" pitchFamily="34" charset="0"/>
              </a:rPr>
              <a:t>In this case, the omitted variable X2 is uncorrelated with the policy variable X1.  There is no overlap in the Venn Diagram.</a:t>
            </a:r>
          </a:p>
        </p:txBody>
      </p:sp>
      <p:sp>
        <p:nvSpPr>
          <p:cNvPr id="19" name="Rectangle 18"/>
          <p:cNvSpPr/>
          <p:nvPr/>
        </p:nvSpPr>
        <p:spPr>
          <a:xfrm>
            <a:off x="3809999" y="6586409"/>
            <a:ext cx="3008207" cy="1878330"/>
          </a:xfrm>
          <a:prstGeom prst="rect">
            <a:avLst/>
          </a:prstGeom>
          <a:noFill/>
          <a:ln w="3175">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chemeClr val="tx1">
                    <a:lumMod val="50000"/>
                    <a:lumOff val="50000"/>
                  </a:schemeClr>
                </a:solidFill>
                <a:latin typeface="Arial" panose="020B0604020202020204" pitchFamily="34" charset="0"/>
                <a:ea typeface="Batang" pitchFamily="18" charset="-127"/>
                <a:cs typeface="Arial" panose="020B0604020202020204" pitchFamily="34" charset="0"/>
              </a:rPr>
              <a:t>Since the naïve slope, b</a:t>
            </a:r>
            <a:r>
              <a:rPr lang="en-US" sz="1600" baseline="-25000" dirty="0">
                <a:solidFill>
                  <a:schemeClr val="tx1">
                    <a:lumMod val="50000"/>
                    <a:lumOff val="50000"/>
                  </a:schemeClr>
                </a:solidFill>
                <a:latin typeface="Arial" panose="020B0604020202020204" pitchFamily="34" charset="0"/>
                <a:ea typeface="Batang" pitchFamily="18" charset="-127"/>
                <a:cs typeface="Arial" panose="020B0604020202020204" pitchFamily="34" charset="0"/>
              </a:rPr>
              <a:t>1</a:t>
            </a:r>
            <a:r>
              <a:rPr lang="en-US" sz="1600" dirty="0">
                <a:solidFill>
                  <a:schemeClr val="tx1">
                    <a:lumMod val="50000"/>
                    <a:lumOff val="50000"/>
                  </a:schemeClr>
                </a:solidFill>
                <a:latin typeface="Arial" panose="020B0604020202020204" pitchFamily="34" charset="0"/>
                <a:ea typeface="Batang" pitchFamily="18" charset="-127"/>
                <a:cs typeface="Arial" panose="020B0604020202020204" pitchFamily="34" charset="0"/>
              </a:rPr>
              <a:t>, and the full-model slope, B</a:t>
            </a:r>
            <a:r>
              <a:rPr lang="en-US" sz="1600" baseline="-25000" dirty="0">
                <a:solidFill>
                  <a:schemeClr val="tx1">
                    <a:lumMod val="50000"/>
                    <a:lumOff val="50000"/>
                  </a:schemeClr>
                </a:solidFill>
                <a:latin typeface="Arial" panose="020B0604020202020204" pitchFamily="34" charset="0"/>
                <a:ea typeface="Batang" pitchFamily="18" charset="-127"/>
                <a:cs typeface="Arial" panose="020B0604020202020204" pitchFamily="34" charset="0"/>
              </a:rPr>
              <a:t>1</a:t>
            </a:r>
            <a:r>
              <a:rPr lang="en-US" sz="1600" dirty="0">
                <a:solidFill>
                  <a:schemeClr val="tx1">
                    <a:lumMod val="50000"/>
                    <a:lumOff val="50000"/>
                  </a:schemeClr>
                </a:solidFill>
                <a:latin typeface="Arial" panose="020B0604020202020204" pitchFamily="34" charset="0"/>
                <a:ea typeface="Batang" pitchFamily="18" charset="-127"/>
                <a:cs typeface="Arial" panose="020B0604020202020204" pitchFamily="34" charset="0"/>
              </a:rPr>
              <a:t>, are the same, there is no bias that results from omitting X2.</a:t>
            </a:r>
          </a:p>
        </p:txBody>
      </p:sp>
      <p:grpSp>
        <p:nvGrpSpPr>
          <p:cNvPr id="13" name="Group 12"/>
          <p:cNvGrpSpPr/>
          <p:nvPr/>
        </p:nvGrpSpPr>
        <p:grpSpPr>
          <a:xfrm>
            <a:off x="4124787" y="3388788"/>
            <a:ext cx="2526030" cy="1684020"/>
            <a:chOff x="914400" y="1295400"/>
            <a:chExt cx="3581400" cy="2133600"/>
          </a:xfrm>
        </p:grpSpPr>
        <p:sp>
          <p:nvSpPr>
            <p:cNvPr id="15" name="Oval 14"/>
            <p:cNvSpPr/>
            <p:nvPr/>
          </p:nvSpPr>
          <p:spPr>
            <a:xfrm>
              <a:off x="914400" y="1905000"/>
              <a:ext cx="1447800" cy="1447800"/>
            </a:xfrm>
            <a:prstGeom prst="ellipse">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16" name="Oval 15"/>
            <p:cNvSpPr/>
            <p:nvPr/>
          </p:nvSpPr>
          <p:spPr>
            <a:xfrm>
              <a:off x="3048000" y="1981200"/>
              <a:ext cx="1447800" cy="1447800"/>
            </a:xfrm>
            <a:prstGeom prst="ellipse">
              <a:avLst/>
            </a:prstGeom>
            <a:noFill/>
            <a:ln>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20" name="Oval 19"/>
            <p:cNvSpPr/>
            <p:nvPr/>
          </p:nvSpPr>
          <p:spPr>
            <a:xfrm>
              <a:off x="1600200" y="1295400"/>
              <a:ext cx="2209800" cy="2133600"/>
            </a:xfrm>
            <a:prstGeom prst="ellipse">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21" name="TextBox 20"/>
            <p:cNvSpPr txBox="1"/>
            <p:nvPr/>
          </p:nvSpPr>
          <p:spPr>
            <a:xfrm>
              <a:off x="2598725" y="1676400"/>
              <a:ext cx="407274" cy="415289"/>
            </a:xfrm>
            <a:prstGeom prst="rect">
              <a:avLst/>
            </a:prstGeom>
            <a:noFill/>
          </p:spPr>
          <p:txBody>
            <a:bodyPr wrap="none" rtlCol="0">
              <a:spAutoFit/>
            </a:bodyPr>
            <a:lstStyle/>
            <a:p>
              <a:r>
                <a:rPr lang="en-US" sz="1530" b="1" dirty="0">
                  <a:solidFill>
                    <a:schemeClr val="tx1">
                      <a:lumMod val="50000"/>
                      <a:lumOff val="50000"/>
                    </a:schemeClr>
                  </a:solidFill>
                </a:rPr>
                <a:t>Y</a:t>
              </a:r>
            </a:p>
          </p:txBody>
        </p:sp>
        <p:sp>
          <p:nvSpPr>
            <p:cNvPr id="22" name="TextBox 21"/>
            <p:cNvSpPr txBox="1"/>
            <p:nvPr/>
          </p:nvSpPr>
          <p:spPr>
            <a:xfrm>
              <a:off x="3816866" y="2600784"/>
              <a:ext cx="555003" cy="415289"/>
            </a:xfrm>
            <a:prstGeom prst="rect">
              <a:avLst/>
            </a:prstGeom>
            <a:noFill/>
          </p:spPr>
          <p:txBody>
            <a:bodyPr wrap="none" rtlCol="0">
              <a:spAutoFit/>
            </a:bodyPr>
            <a:lstStyle/>
            <a:p>
              <a:r>
                <a:rPr lang="en-US" sz="1530" b="1" dirty="0">
                  <a:solidFill>
                    <a:schemeClr val="tx1">
                      <a:lumMod val="50000"/>
                      <a:lumOff val="50000"/>
                    </a:schemeClr>
                  </a:solidFill>
                </a:rPr>
                <a:t>X2</a:t>
              </a:r>
            </a:p>
          </p:txBody>
        </p:sp>
        <p:sp>
          <p:nvSpPr>
            <p:cNvPr id="23" name="TextBox 22"/>
            <p:cNvSpPr txBox="1"/>
            <p:nvPr/>
          </p:nvSpPr>
          <p:spPr>
            <a:xfrm>
              <a:off x="1083297" y="2535555"/>
              <a:ext cx="555003" cy="415289"/>
            </a:xfrm>
            <a:prstGeom prst="rect">
              <a:avLst/>
            </a:prstGeom>
            <a:noFill/>
          </p:spPr>
          <p:txBody>
            <a:bodyPr wrap="none" rtlCol="0">
              <a:spAutoFit/>
            </a:bodyPr>
            <a:lstStyle/>
            <a:p>
              <a:r>
                <a:rPr lang="en-US" sz="1530" b="1" dirty="0">
                  <a:solidFill>
                    <a:schemeClr val="tx1">
                      <a:lumMod val="50000"/>
                      <a:lumOff val="50000"/>
                    </a:schemeClr>
                  </a:solidFill>
                </a:rPr>
                <a:t>X1</a:t>
              </a:r>
            </a:p>
          </p:txBody>
        </p:sp>
        <p:sp>
          <p:nvSpPr>
            <p:cNvPr id="24" name="TextBox 23"/>
            <p:cNvSpPr txBox="1"/>
            <p:nvPr/>
          </p:nvSpPr>
          <p:spPr>
            <a:xfrm>
              <a:off x="1828799" y="2416696"/>
              <a:ext cx="459548" cy="467932"/>
            </a:xfrm>
            <a:prstGeom prst="rect">
              <a:avLst/>
            </a:prstGeom>
            <a:noFill/>
          </p:spPr>
          <p:txBody>
            <a:bodyPr wrap="none" rtlCol="0">
              <a:spAutoFit/>
            </a:bodyPr>
            <a:lstStyle/>
            <a:p>
              <a:r>
                <a:rPr lang="en-US" b="1" dirty="0">
                  <a:solidFill>
                    <a:schemeClr val="accent6">
                      <a:lumMod val="75000"/>
                    </a:schemeClr>
                  </a:solidFill>
                </a:rPr>
                <a:t>A</a:t>
              </a:r>
            </a:p>
          </p:txBody>
        </p:sp>
        <p:sp>
          <p:nvSpPr>
            <p:cNvPr id="25" name="TextBox 24"/>
            <p:cNvSpPr txBox="1"/>
            <p:nvPr/>
          </p:nvSpPr>
          <p:spPr>
            <a:xfrm>
              <a:off x="3276600" y="2340497"/>
              <a:ext cx="436821" cy="467932"/>
            </a:xfrm>
            <a:prstGeom prst="rect">
              <a:avLst/>
            </a:prstGeom>
            <a:noFill/>
          </p:spPr>
          <p:txBody>
            <a:bodyPr wrap="none" rtlCol="0">
              <a:spAutoFit/>
            </a:bodyPr>
            <a:lstStyle/>
            <a:p>
              <a:r>
                <a:rPr lang="en-US" b="1" dirty="0">
                  <a:solidFill>
                    <a:schemeClr val="accent6">
                      <a:lumMod val="75000"/>
                    </a:schemeClr>
                  </a:solidFill>
                </a:rPr>
                <a:t>C</a:t>
              </a:r>
            </a:p>
          </p:txBody>
        </p:sp>
      </p:grpSp>
      <p:graphicFrame>
        <p:nvGraphicFramePr>
          <p:cNvPr id="6" name="Object 5"/>
          <p:cNvGraphicFramePr>
            <a:graphicFrameLocks noChangeAspect="1"/>
          </p:cNvGraphicFramePr>
          <p:nvPr>
            <p:extLst>
              <p:ext uri="{D42A27DB-BD31-4B8C-83A1-F6EECF244321}">
                <p14:modId xmlns:p14="http://schemas.microsoft.com/office/powerpoint/2010/main" val="1992155885"/>
              </p:ext>
            </p:extLst>
          </p:nvPr>
        </p:nvGraphicFramePr>
        <p:xfrm>
          <a:off x="990600" y="6892717"/>
          <a:ext cx="2221071" cy="1265714"/>
        </p:xfrm>
        <a:graphic>
          <a:graphicData uri="http://schemas.openxmlformats.org/presentationml/2006/ole">
            <mc:AlternateContent xmlns:mc="http://schemas.openxmlformats.org/markup-compatibility/2006">
              <mc:Choice xmlns:v="urn:schemas-microsoft-com:vml" Requires="v">
                <p:oleObj spid="_x0000_s83981" name="Equation" r:id="rId4" imgW="1206500" imgH="685800" progId="Equation.3">
                  <p:embed/>
                </p:oleObj>
              </mc:Choice>
              <mc:Fallback>
                <p:oleObj name="Equation" r:id="rId4" imgW="1206500" imgH="685800" progId="Equation.3">
                  <p:embed/>
                  <p:pic>
                    <p:nvPicPr>
                      <p:cNvPr id="6"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0600" y="6892717"/>
                        <a:ext cx="2221071" cy="1265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6" name="Title 1"/>
          <p:cNvSpPr>
            <a:spLocks noGrp="1"/>
          </p:cNvSpPr>
          <p:nvPr>
            <p:ph type="title"/>
          </p:nvPr>
        </p:nvSpPr>
        <p:spPr>
          <a:xfrm>
            <a:off x="397763" y="1509015"/>
            <a:ext cx="7020467" cy="1081785"/>
          </a:xfrm>
        </p:spPr>
        <p:txBody>
          <a:bodyPr anchor="b">
            <a:normAutofit/>
          </a:bodyPr>
          <a:lstStyle/>
          <a:p>
            <a:pPr algn="l"/>
            <a:r>
              <a:rPr lang="en-US" sz="2400" dirty="0">
                <a:solidFill>
                  <a:schemeClr val="tx1">
                    <a:lumMod val="50000"/>
                    <a:lumOff val="50000"/>
                  </a:schemeClr>
                </a:solidFill>
                <a:ea typeface="Segoe UI Symbol" pitchFamily="34" charset="0"/>
                <a:cs typeface="DilleniaUPC" pitchFamily="18" charset="-34"/>
              </a:rPr>
              <a:t>Case 2:  Omitted variable </a:t>
            </a:r>
            <a:r>
              <a:rPr lang="en-US" sz="2400" dirty="0">
                <a:ea typeface="Segoe UI Symbol" pitchFamily="34" charset="0"/>
                <a:cs typeface="DilleniaUPC" pitchFamily="18" charset="-34"/>
              </a:rPr>
              <a:t>uncorrelated </a:t>
            </a:r>
            <a:r>
              <a:rPr lang="en-US" sz="2400" dirty="0">
                <a:solidFill>
                  <a:schemeClr val="tx1">
                    <a:lumMod val="50000"/>
                    <a:lumOff val="50000"/>
                  </a:schemeClr>
                </a:solidFill>
                <a:ea typeface="Segoe UI Symbol" pitchFamily="34" charset="0"/>
                <a:cs typeface="DilleniaUPC" pitchFamily="18" charset="-34"/>
              </a:rPr>
              <a:t>with policy variable</a:t>
            </a:r>
          </a:p>
        </p:txBody>
      </p:sp>
      <p:sp>
        <p:nvSpPr>
          <p:cNvPr id="27" name="Slide Number Placeholder 3"/>
          <p:cNvSpPr>
            <a:spLocks noGrp="1"/>
          </p:cNvSpPr>
          <p:nvPr>
            <p:ph type="sldNum" sz="quarter" idx="12"/>
          </p:nvPr>
        </p:nvSpPr>
        <p:spPr>
          <a:xfrm>
            <a:off x="6664569" y="104449"/>
            <a:ext cx="609600" cy="535517"/>
          </a:xfrm>
        </p:spPr>
        <p:txBody>
          <a:bodyPr/>
          <a:lstStyle/>
          <a:p>
            <a:fld id="{A953BAF0-9579-42B3-B979-30EFD986705E}" type="slidenum">
              <a:rPr lang="en-US" smtClean="0"/>
              <a:pPr/>
              <a:t>25</a:t>
            </a:fld>
            <a:endParaRPr lang="en-US" dirty="0"/>
          </a:p>
        </p:txBody>
      </p:sp>
    </p:spTree>
    <p:extLst>
      <p:ext uri="{BB962C8B-B14F-4D97-AF65-F5344CB8AC3E}">
        <p14:creationId xmlns:p14="http://schemas.microsoft.com/office/powerpoint/2010/main" val="38646735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4034" name="Object 2"/>
          <p:cNvGraphicFramePr>
            <a:graphicFrameLocks noChangeAspect="1"/>
          </p:cNvGraphicFramePr>
          <p:nvPr>
            <p:extLst>
              <p:ext uri="{D42A27DB-BD31-4B8C-83A1-F6EECF244321}">
                <p14:modId xmlns:p14="http://schemas.microsoft.com/office/powerpoint/2010/main" val="1153925051"/>
              </p:ext>
            </p:extLst>
          </p:nvPr>
        </p:nvGraphicFramePr>
        <p:xfrm>
          <a:off x="5181600" y="7222630"/>
          <a:ext cx="1917461" cy="842010"/>
        </p:xfrm>
        <a:graphic>
          <a:graphicData uri="http://schemas.openxmlformats.org/presentationml/2006/ole">
            <mc:AlternateContent xmlns:mc="http://schemas.openxmlformats.org/markup-compatibility/2006">
              <mc:Choice xmlns:v="urn:schemas-microsoft-com:vml" Requires="v">
                <p:oleObj spid="_x0000_s85044" name="Equation" r:id="rId3" imgW="1041400" imgH="457200" progId="Equation.3">
                  <p:embed/>
                </p:oleObj>
              </mc:Choice>
              <mc:Fallback>
                <p:oleObj name="Equation" r:id="rId3" imgW="1041400" imgH="457200" progId="Equation.3">
                  <p:embed/>
                  <p:pic>
                    <p:nvPicPr>
                      <p:cNvPr id="44034"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81600" y="7222630"/>
                        <a:ext cx="1917461" cy="8420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 name="Group 34"/>
          <p:cNvGrpSpPr/>
          <p:nvPr/>
        </p:nvGrpSpPr>
        <p:grpSpPr>
          <a:xfrm>
            <a:off x="2396489" y="6714388"/>
            <a:ext cx="2230601" cy="1623182"/>
            <a:chOff x="5575516" y="2133600"/>
            <a:chExt cx="2624237" cy="1909626"/>
          </a:xfrm>
        </p:grpSpPr>
        <p:sp>
          <p:nvSpPr>
            <p:cNvPr id="12" name="TextBox 11"/>
            <p:cNvSpPr txBox="1"/>
            <p:nvPr/>
          </p:nvSpPr>
          <p:spPr>
            <a:xfrm>
              <a:off x="7848600" y="2438400"/>
              <a:ext cx="351153" cy="416403"/>
            </a:xfrm>
            <a:prstGeom prst="rect">
              <a:avLst/>
            </a:prstGeom>
            <a:noFill/>
          </p:spPr>
          <p:txBody>
            <a:bodyPr wrap="none" rtlCol="0">
              <a:spAutoFit/>
            </a:bodyPr>
            <a:lstStyle/>
            <a:p>
              <a:r>
                <a:rPr lang="en-US" sz="1700" b="1" dirty="0">
                  <a:solidFill>
                    <a:schemeClr val="tx1">
                      <a:lumMod val="50000"/>
                      <a:lumOff val="50000"/>
                    </a:schemeClr>
                  </a:solidFill>
                </a:rPr>
                <a:t>Y</a:t>
              </a:r>
            </a:p>
          </p:txBody>
        </p:sp>
        <p:sp>
          <p:nvSpPr>
            <p:cNvPr id="13" name="TextBox 12"/>
            <p:cNvSpPr txBox="1"/>
            <p:nvPr/>
          </p:nvSpPr>
          <p:spPr>
            <a:xfrm>
              <a:off x="5867400" y="2438400"/>
              <a:ext cx="460534" cy="385626"/>
            </a:xfrm>
            <a:prstGeom prst="rect">
              <a:avLst/>
            </a:prstGeom>
            <a:noFill/>
          </p:spPr>
          <p:txBody>
            <a:bodyPr wrap="none" rtlCol="0">
              <a:spAutoFit/>
            </a:bodyPr>
            <a:lstStyle/>
            <a:p>
              <a:r>
                <a:rPr lang="en-US" sz="1530" b="1" dirty="0">
                  <a:solidFill>
                    <a:schemeClr val="tx1">
                      <a:lumMod val="50000"/>
                      <a:lumOff val="50000"/>
                    </a:schemeClr>
                  </a:solidFill>
                </a:rPr>
                <a:t>X1</a:t>
              </a:r>
            </a:p>
          </p:txBody>
        </p:sp>
        <p:sp>
          <p:nvSpPr>
            <p:cNvPr id="14" name="TextBox 13"/>
            <p:cNvSpPr txBox="1"/>
            <p:nvPr/>
          </p:nvSpPr>
          <p:spPr>
            <a:xfrm>
              <a:off x="6400800" y="3657600"/>
              <a:ext cx="460534" cy="385626"/>
            </a:xfrm>
            <a:prstGeom prst="rect">
              <a:avLst/>
            </a:prstGeom>
            <a:noFill/>
          </p:spPr>
          <p:txBody>
            <a:bodyPr wrap="none" rtlCol="0">
              <a:spAutoFit/>
            </a:bodyPr>
            <a:lstStyle/>
            <a:p>
              <a:r>
                <a:rPr lang="en-US" sz="1530" b="1" dirty="0">
                  <a:solidFill>
                    <a:schemeClr val="tx1">
                      <a:lumMod val="50000"/>
                      <a:lumOff val="50000"/>
                    </a:schemeClr>
                  </a:solidFill>
                </a:rPr>
                <a:t>X2</a:t>
              </a:r>
            </a:p>
          </p:txBody>
        </p:sp>
        <p:cxnSp>
          <p:nvCxnSpPr>
            <p:cNvPr id="16" name="Straight Arrow Connector 15"/>
            <p:cNvCxnSpPr>
              <a:stCxn id="13" idx="3"/>
              <a:endCxn id="12" idx="1"/>
            </p:cNvCxnSpPr>
            <p:nvPr/>
          </p:nvCxnSpPr>
          <p:spPr>
            <a:xfrm>
              <a:off x="6295722" y="2623066"/>
              <a:ext cx="1552878" cy="15389"/>
            </a:xfrm>
            <a:prstGeom prst="straightConnector1">
              <a:avLst/>
            </a:prstGeom>
            <a:ln>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4" idx="3"/>
              <a:endCxn id="12" idx="2"/>
            </p:cNvCxnSpPr>
            <p:nvPr/>
          </p:nvCxnSpPr>
          <p:spPr>
            <a:xfrm flipV="1">
              <a:off x="6829122" y="2838510"/>
              <a:ext cx="1178336" cy="1003756"/>
            </a:xfrm>
            <a:prstGeom prst="straightConnector1">
              <a:avLst/>
            </a:prstGeom>
            <a:ln>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44035" name="Object 3"/>
            <p:cNvGraphicFramePr>
              <a:graphicFrameLocks noChangeAspect="1"/>
            </p:cNvGraphicFramePr>
            <p:nvPr/>
          </p:nvGraphicFramePr>
          <p:xfrm>
            <a:off x="6851650" y="2133600"/>
            <a:ext cx="324635" cy="394437"/>
          </p:xfrm>
          <a:graphic>
            <a:graphicData uri="http://schemas.openxmlformats.org/presentationml/2006/ole">
              <mc:AlternateContent xmlns:mc="http://schemas.openxmlformats.org/markup-compatibility/2006">
                <mc:Choice xmlns:v="urn:schemas-microsoft-com:vml" Requires="v">
                  <p:oleObj spid="_x0000_s85045" name="Equation" r:id="rId5" imgW="177569" imgH="215619" progId="Equation.3">
                    <p:embed/>
                  </p:oleObj>
                </mc:Choice>
                <mc:Fallback>
                  <p:oleObj name="Equation" r:id="rId5" imgW="177569" imgH="215619" progId="Equation.3">
                    <p:embed/>
                    <p:pic>
                      <p:nvPicPr>
                        <p:cNvPr id="44035"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51650" y="2133600"/>
                          <a:ext cx="324635" cy="394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4036" name="Object 4"/>
            <p:cNvGraphicFramePr>
              <a:graphicFrameLocks noChangeAspect="1"/>
            </p:cNvGraphicFramePr>
            <p:nvPr/>
          </p:nvGraphicFramePr>
          <p:xfrm>
            <a:off x="5575516" y="3036332"/>
            <a:ext cx="887412" cy="457200"/>
          </p:xfrm>
          <a:graphic>
            <a:graphicData uri="http://schemas.openxmlformats.org/presentationml/2006/ole">
              <mc:AlternateContent xmlns:mc="http://schemas.openxmlformats.org/markup-compatibility/2006">
                <mc:Choice xmlns:v="urn:schemas-microsoft-com:vml" Requires="v">
                  <p:oleObj spid="_x0000_s85046" name="Equation" r:id="rId7" imgW="418918" imgH="215806" progId="Equation.3">
                    <p:embed/>
                  </p:oleObj>
                </mc:Choice>
                <mc:Fallback>
                  <p:oleObj name="Equation" r:id="rId7" imgW="418918" imgH="215806" progId="Equation.3">
                    <p:embed/>
                    <p:pic>
                      <p:nvPicPr>
                        <p:cNvPr id="44036"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575516" y="3036332"/>
                          <a:ext cx="8874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4037" name="Object 5"/>
            <p:cNvGraphicFramePr>
              <a:graphicFrameLocks noChangeAspect="1"/>
            </p:cNvGraphicFramePr>
            <p:nvPr/>
          </p:nvGraphicFramePr>
          <p:xfrm>
            <a:off x="7391400" y="3429000"/>
            <a:ext cx="327025" cy="370767"/>
          </p:xfrm>
          <a:graphic>
            <a:graphicData uri="http://schemas.openxmlformats.org/presentationml/2006/ole">
              <mc:AlternateContent xmlns:mc="http://schemas.openxmlformats.org/markup-compatibility/2006">
                <mc:Choice xmlns:v="urn:schemas-microsoft-com:vml" Requires="v">
                  <p:oleObj spid="_x0000_s85047" name="Equation" r:id="rId9" imgW="190335" imgH="215713" progId="Equation.3">
                    <p:embed/>
                  </p:oleObj>
                </mc:Choice>
                <mc:Fallback>
                  <p:oleObj name="Equation" r:id="rId9" imgW="190335" imgH="215713" progId="Equation.3">
                    <p:embed/>
                    <p:pic>
                      <p:nvPicPr>
                        <p:cNvPr id="44037"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391400" y="3429000"/>
                          <a:ext cx="327025" cy="370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27" name="Group 26"/>
          <p:cNvGrpSpPr/>
          <p:nvPr/>
        </p:nvGrpSpPr>
        <p:grpSpPr>
          <a:xfrm>
            <a:off x="777240" y="3409950"/>
            <a:ext cx="3044190" cy="1813560"/>
            <a:chOff x="914400" y="1295400"/>
            <a:chExt cx="3581400" cy="2133600"/>
          </a:xfrm>
        </p:grpSpPr>
        <p:sp>
          <p:nvSpPr>
            <p:cNvPr id="5" name="Oval 4"/>
            <p:cNvSpPr/>
            <p:nvPr/>
          </p:nvSpPr>
          <p:spPr>
            <a:xfrm>
              <a:off x="914400" y="1905000"/>
              <a:ext cx="1447800" cy="1447800"/>
            </a:xfrm>
            <a:prstGeom prst="ellipse">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6" name="Oval 5"/>
            <p:cNvSpPr/>
            <p:nvPr/>
          </p:nvSpPr>
          <p:spPr>
            <a:xfrm>
              <a:off x="3048000" y="1981200"/>
              <a:ext cx="1447800" cy="1447800"/>
            </a:xfrm>
            <a:prstGeom prst="ellipse">
              <a:avLst/>
            </a:prstGeom>
            <a:noFill/>
            <a:ln>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7" name="Oval 6"/>
            <p:cNvSpPr/>
            <p:nvPr/>
          </p:nvSpPr>
          <p:spPr>
            <a:xfrm>
              <a:off x="1600200" y="1295400"/>
              <a:ext cx="2209800" cy="2133600"/>
            </a:xfrm>
            <a:prstGeom prst="ellipse">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8" name="TextBox 7"/>
            <p:cNvSpPr txBox="1"/>
            <p:nvPr/>
          </p:nvSpPr>
          <p:spPr>
            <a:xfrm>
              <a:off x="2598724" y="1676400"/>
              <a:ext cx="337951" cy="385626"/>
            </a:xfrm>
            <a:prstGeom prst="rect">
              <a:avLst/>
            </a:prstGeom>
            <a:noFill/>
          </p:spPr>
          <p:txBody>
            <a:bodyPr wrap="none" rtlCol="0">
              <a:spAutoFit/>
            </a:bodyPr>
            <a:lstStyle/>
            <a:p>
              <a:r>
                <a:rPr lang="en-US" sz="1530" b="1" dirty="0">
                  <a:solidFill>
                    <a:schemeClr val="tx1">
                      <a:lumMod val="50000"/>
                      <a:lumOff val="50000"/>
                    </a:schemeClr>
                  </a:solidFill>
                </a:rPr>
                <a:t>Y</a:t>
              </a:r>
            </a:p>
          </p:txBody>
        </p:sp>
        <p:sp>
          <p:nvSpPr>
            <p:cNvPr id="10" name="TextBox 9"/>
            <p:cNvSpPr txBox="1"/>
            <p:nvPr/>
          </p:nvSpPr>
          <p:spPr>
            <a:xfrm>
              <a:off x="3810000" y="2743200"/>
              <a:ext cx="460534" cy="385626"/>
            </a:xfrm>
            <a:prstGeom prst="rect">
              <a:avLst/>
            </a:prstGeom>
            <a:noFill/>
          </p:spPr>
          <p:txBody>
            <a:bodyPr wrap="none" rtlCol="0">
              <a:spAutoFit/>
            </a:bodyPr>
            <a:lstStyle/>
            <a:p>
              <a:r>
                <a:rPr lang="en-US" sz="1530" b="1" dirty="0">
                  <a:solidFill>
                    <a:schemeClr val="tx1">
                      <a:lumMod val="50000"/>
                      <a:lumOff val="50000"/>
                    </a:schemeClr>
                  </a:solidFill>
                </a:rPr>
                <a:t>X2</a:t>
              </a:r>
            </a:p>
          </p:txBody>
        </p:sp>
        <p:sp>
          <p:nvSpPr>
            <p:cNvPr id="11" name="TextBox 10"/>
            <p:cNvSpPr txBox="1"/>
            <p:nvPr/>
          </p:nvSpPr>
          <p:spPr>
            <a:xfrm>
              <a:off x="1186019" y="2550387"/>
              <a:ext cx="460534" cy="385626"/>
            </a:xfrm>
            <a:prstGeom prst="rect">
              <a:avLst/>
            </a:prstGeom>
            <a:noFill/>
          </p:spPr>
          <p:txBody>
            <a:bodyPr wrap="none" rtlCol="0">
              <a:spAutoFit/>
            </a:bodyPr>
            <a:lstStyle/>
            <a:p>
              <a:r>
                <a:rPr lang="en-US" sz="1530" b="1" dirty="0">
                  <a:solidFill>
                    <a:schemeClr val="tx1">
                      <a:lumMod val="50000"/>
                      <a:lumOff val="50000"/>
                    </a:schemeClr>
                  </a:solidFill>
                </a:rPr>
                <a:t>X1</a:t>
              </a:r>
            </a:p>
          </p:txBody>
        </p:sp>
        <p:sp>
          <p:nvSpPr>
            <p:cNvPr id="32" name="TextBox 31"/>
            <p:cNvSpPr txBox="1"/>
            <p:nvPr/>
          </p:nvSpPr>
          <p:spPr>
            <a:xfrm>
              <a:off x="1785926" y="2308692"/>
              <a:ext cx="381327" cy="434508"/>
            </a:xfrm>
            <a:prstGeom prst="rect">
              <a:avLst/>
            </a:prstGeom>
            <a:noFill/>
          </p:spPr>
          <p:txBody>
            <a:bodyPr wrap="none" rtlCol="0">
              <a:spAutoFit/>
            </a:bodyPr>
            <a:lstStyle/>
            <a:p>
              <a:r>
                <a:rPr lang="en-US" b="1" dirty="0">
                  <a:solidFill>
                    <a:schemeClr val="accent6">
                      <a:lumMod val="75000"/>
                    </a:schemeClr>
                  </a:solidFill>
                </a:rPr>
                <a:t>A</a:t>
              </a:r>
            </a:p>
          </p:txBody>
        </p:sp>
        <p:sp>
          <p:nvSpPr>
            <p:cNvPr id="33" name="TextBox 32"/>
            <p:cNvSpPr txBox="1"/>
            <p:nvPr/>
          </p:nvSpPr>
          <p:spPr>
            <a:xfrm>
              <a:off x="3276600" y="2438400"/>
              <a:ext cx="362468" cy="434508"/>
            </a:xfrm>
            <a:prstGeom prst="rect">
              <a:avLst/>
            </a:prstGeom>
            <a:noFill/>
          </p:spPr>
          <p:txBody>
            <a:bodyPr wrap="none" rtlCol="0">
              <a:spAutoFit/>
            </a:bodyPr>
            <a:lstStyle/>
            <a:p>
              <a:r>
                <a:rPr lang="en-US" b="1" dirty="0">
                  <a:solidFill>
                    <a:schemeClr val="accent6">
                      <a:lumMod val="75000"/>
                    </a:schemeClr>
                  </a:solidFill>
                </a:rPr>
                <a:t>C</a:t>
              </a:r>
            </a:p>
          </p:txBody>
        </p:sp>
      </p:grpSp>
      <p:graphicFrame>
        <p:nvGraphicFramePr>
          <p:cNvPr id="44038" name="Object 6"/>
          <p:cNvGraphicFramePr>
            <a:graphicFrameLocks noChangeAspect="1"/>
          </p:cNvGraphicFramePr>
          <p:nvPr/>
        </p:nvGraphicFramePr>
        <p:xfrm>
          <a:off x="4706621" y="3685223"/>
          <a:ext cx="2221071" cy="1265714"/>
        </p:xfrm>
        <a:graphic>
          <a:graphicData uri="http://schemas.openxmlformats.org/presentationml/2006/ole">
            <mc:AlternateContent xmlns:mc="http://schemas.openxmlformats.org/markup-compatibility/2006">
              <mc:Choice xmlns:v="urn:schemas-microsoft-com:vml" Requires="v">
                <p:oleObj spid="_x0000_s85048" name="Equation" r:id="rId11" imgW="1206500" imgH="685800" progId="Equation.3">
                  <p:embed/>
                </p:oleObj>
              </mc:Choice>
              <mc:Fallback>
                <p:oleObj name="Equation" r:id="rId11" imgW="1206500" imgH="685800" progId="Equation.3">
                  <p:embed/>
                  <p:pic>
                    <p:nvPicPr>
                      <p:cNvPr id="44038" name="Object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706621" y="3685223"/>
                        <a:ext cx="2221071" cy="1265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7" name="Rectangle 36"/>
          <p:cNvSpPr/>
          <p:nvPr/>
        </p:nvSpPr>
        <p:spPr>
          <a:xfrm>
            <a:off x="194310" y="2956560"/>
            <a:ext cx="7254240" cy="304419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38" name="TextBox 37"/>
          <p:cNvSpPr txBox="1"/>
          <p:nvPr/>
        </p:nvSpPr>
        <p:spPr>
          <a:xfrm>
            <a:off x="588740" y="7313561"/>
            <a:ext cx="1072153" cy="720197"/>
          </a:xfrm>
          <a:prstGeom prst="rect">
            <a:avLst/>
          </a:prstGeom>
          <a:noFill/>
        </p:spPr>
        <p:txBody>
          <a:bodyPr wrap="none" rtlCol="0">
            <a:spAutoFit/>
          </a:bodyPr>
          <a:lstStyle/>
          <a:p>
            <a:r>
              <a:rPr lang="en-US" sz="2040" dirty="0">
                <a:solidFill>
                  <a:schemeClr val="tx1">
                    <a:lumMod val="50000"/>
                    <a:lumOff val="50000"/>
                  </a:schemeClr>
                </a:solidFill>
              </a:rPr>
              <a:t>Path</a:t>
            </a:r>
            <a:br>
              <a:rPr lang="en-US" sz="2040" dirty="0">
                <a:solidFill>
                  <a:schemeClr val="tx1">
                    <a:lumMod val="50000"/>
                    <a:lumOff val="50000"/>
                  </a:schemeClr>
                </a:solidFill>
              </a:rPr>
            </a:br>
            <a:r>
              <a:rPr lang="en-US" sz="2040" dirty="0">
                <a:solidFill>
                  <a:schemeClr val="tx1">
                    <a:lumMod val="50000"/>
                    <a:lumOff val="50000"/>
                  </a:schemeClr>
                </a:solidFill>
              </a:rPr>
              <a:t>Diagram</a:t>
            </a:r>
          </a:p>
        </p:txBody>
      </p:sp>
      <p:sp>
        <p:nvSpPr>
          <p:cNvPr id="25" name="Slide Number Placeholder 3"/>
          <p:cNvSpPr>
            <a:spLocks noGrp="1"/>
          </p:cNvSpPr>
          <p:nvPr>
            <p:ph type="sldNum" sz="quarter" idx="12"/>
          </p:nvPr>
        </p:nvSpPr>
        <p:spPr>
          <a:xfrm>
            <a:off x="6664569" y="104449"/>
            <a:ext cx="609600" cy="535517"/>
          </a:xfrm>
        </p:spPr>
        <p:txBody>
          <a:bodyPr/>
          <a:lstStyle/>
          <a:p>
            <a:fld id="{A953BAF0-9579-42B3-B979-30EFD986705E}" type="slidenum">
              <a:rPr lang="en-US" smtClean="0"/>
              <a:pPr/>
              <a:t>26</a:t>
            </a:fld>
            <a:endParaRPr lang="en-US" dirty="0"/>
          </a:p>
        </p:txBody>
      </p:sp>
      <p:sp>
        <p:nvSpPr>
          <p:cNvPr id="26" name="Title 1"/>
          <p:cNvSpPr>
            <a:spLocks noGrp="1"/>
          </p:cNvSpPr>
          <p:nvPr>
            <p:ph type="title"/>
          </p:nvPr>
        </p:nvSpPr>
        <p:spPr>
          <a:xfrm>
            <a:off x="397763" y="1295400"/>
            <a:ext cx="7020467" cy="1081785"/>
          </a:xfrm>
        </p:spPr>
        <p:txBody>
          <a:bodyPr anchor="b">
            <a:normAutofit/>
          </a:bodyPr>
          <a:lstStyle/>
          <a:p>
            <a:pPr algn="l"/>
            <a:r>
              <a:rPr lang="en-US" sz="2400" dirty="0">
                <a:solidFill>
                  <a:schemeClr val="tx1">
                    <a:lumMod val="50000"/>
                    <a:lumOff val="50000"/>
                  </a:schemeClr>
                </a:solidFill>
                <a:ea typeface="Segoe UI Symbol" pitchFamily="34" charset="0"/>
                <a:cs typeface="DilleniaUPC" pitchFamily="18" charset="-34"/>
              </a:rPr>
              <a:t>Case 2:  Omitted variable </a:t>
            </a:r>
            <a:r>
              <a:rPr lang="en-US" sz="2400" dirty="0">
                <a:ea typeface="Segoe UI Symbol" pitchFamily="34" charset="0"/>
                <a:cs typeface="DilleniaUPC" pitchFamily="18" charset="-34"/>
              </a:rPr>
              <a:t>uncorrelated </a:t>
            </a:r>
            <a:r>
              <a:rPr lang="en-US" sz="2400" dirty="0">
                <a:solidFill>
                  <a:schemeClr val="tx1">
                    <a:lumMod val="50000"/>
                    <a:lumOff val="50000"/>
                  </a:schemeClr>
                </a:solidFill>
                <a:ea typeface="Segoe UI Symbol" pitchFamily="34" charset="0"/>
                <a:cs typeface="DilleniaUPC" pitchFamily="18" charset="-34"/>
              </a:rPr>
              <a:t>with policy variable</a:t>
            </a:r>
          </a:p>
        </p:txBody>
      </p:sp>
    </p:spTree>
    <p:extLst>
      <p:ext uri="{BB962C8B-B14F-4D97-AF65-F5344CB8AC3E}">
        <p14:creationId xmlns:p14="http://schemas.microsoft.com/office/powerpoint/2010/main" val="11377537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The Main Question </a:t>
            </a:r>
            <a:br>
              <a:rPr lang="en-US" sz="3600" dirty="0"/>
            </a:br>
            <a:r>
              <a:rPr lang="en-US" sz="3600" dirty="0"/>
              <a:t>to ask yourself:</a:t>
            </a:r>
          </a:p>
        </p:txBody>
      </p:sp>
      <p:sp>
        <p:nvSpPr>
          <p:cNvPr id="3" name="Slide Number Placeholder 2"/>
          <p:cNvSpPr>
            <a:spLocks noGrp="1"/>
          </p:cNvSpPr>
          <p:nvPr>
            <p:ph type="sldNum" sz="quarter" idx="12"/>
          </p:nvPr>
        </p:nvSpPr>
        <p:spPr/>
        <p:txBody>
          <a:bodyPr/>
          <a:lstStyle/>
          <a:p>
            <a:fld id="{A953BAF0-9579-42B3-B979-30EFD986705E}" type="slidenum">
              <a:rPr lang="en-US" smtClean="0"/>
              <a:pPr/>
              <a:t>3</a:t>
            </a:fld>
            <a:endParaRPr lang="en-US"/>
          </a:p>
        </p:txBody>
      </p:sp>
      <p:graphicFrame>
        <p:nvGraphicFramePr>
          <p:cNvPr id="4" name="Object 3"/>
          <p:cNvGraphicFramePr>
            <a:graphicFrameLocks noChangeAspect="1"/>
          </p:cNvGraphicFramePr>
          <p:nvPr>
            <p:extLst/>
          </p:nvPr>
        </p:nvGraphicFramePr>
        <p:xfrm>
          <a:off x="1906262" y="3669030"/>
          <a:ext cx="2202180" cy="1121330"/>
        </p:xfrm>
        <a:graphic>
          <a:graphicData uri="http://schemas.openxmlformats.org/presentationml/2006/ole">
            <mc:AlternateContent xmlns:mc="http://schemas.openxmlformats.org/markup-compatibility/2006">
              <mc:Choice xmlns:v="urn:schemas-microsoft-com:vml" Requires="v">
                <p:oleObj spid="_x0000_s66580" name="Equation" r:id="rId3" imgW="1346040" imgH="685800" progId="Equation.3">
                  <p:embed/>
                </p:oleObj>
              </mc:Choice>
              <mc:Fallback>
                <p:oleObj name="Equation" r:id="rId3" imgW="1346040" imgH="685800" progId="Equation.3">
                  <p:embed/>
                  <p:pic>
                    <p:nvPicPr>
                      <p:cNvPr id="4" name="Object 3"/>
                      <p:cNvPicPr>
                        <a:picLocks noChangeAspect="1" noChangeArrowheads="1"/>
                      </p:cNvPicPr>
                      <p:nvPr/>
                    </p:nvPicPr>
                    <p:blipFill>
                      <a:blip r:embed="rId4"/>
                      <a:srcRect/>
                      <a:stretch>
                        <a:fillRect/>
                      </a:stretch>
                    </p:blipFill>
                    <p:spPr bwMode="auto">
                      <a:xfrm>
                        <a:off x="1906262" y="3669030"/>
                        <a:ext cx="2202180" cy="1121330"/>
                      </a:xfrm>
                      <a:prstGeom prst="rect">
                        <a:avLst/>
                      </a:prstGeom>
                      <a:noFill/>
                      <a:ln>
                        <a:noFill/>
                      </a:ln>
                      <a:extLst/>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3326475387"/>
              </p:ext>
            </p:extLst>
          </p:nvPr>
        </p:nvGraphicFramePr>
        <p:xfrm>
          <a:off x="1217478" y="6603137"/>
          <a:ext cx="1676400" cy="518160"/>
        </p:xfrm>
        <a:graphic>
          <a:graphicData uri="http://schemas.openxmlformats.org/presentationml/2006/ole">
            <mc:AlternateContent xmlns:mc="http://schemas.openxmlformats.org/markup-compatibility/2006">
              <mc:Choice xmlns:v="urn:schemas-microsoft-com:vml" Requires="v">
                <p:oleObj spid="_x0000_s66581" name="Equation" r:id="rId5" imgW="698400" imgH="215640" progId="Equation.3">
                  <p:embed/>
                </p:oleObj>
              </mc:Choice>
              <mc:Fallback>
                <p:oleObj name="Equation" r:id="rId5" imgW="698400" imgH="215640" progId="Equation.3">
                  <p:embed/>
                  <p:pic>
                    <p:nvPicPr>
                      <p:cNvPr id="10" name="Object 9"/>
                      <p:cNvPicPr/>
                      <p:nvPr/>
                    </p:nvPicPr>
                    <p:blipFill>
                      <a:blip r:embed="rId6"/>
                      <a:stretch>
                        <a:fillRect/>
                      </a:stretch>
                    </p:blipFill>
                    <p:spPr>
                      <a:xfrm>
                        <a:off x="1217478" y="6603137"/>
                        <a:ext cx="1676400" cy="518160"/>
                      </a:xfrm>
                      <a:prstGeom prst="rect">
                        <a:avLst/>
                      </a:prstGeom>
                    </p:spPr>
                  </p:pic>
                </p:oleObj>
              </mc:Fallback>
            </mc:AlternateContent>
          </a:graphicData>
        </a:graphic>
      </p:graphicFrame>
      <p:sp>
        <p:nvSpPr>
          <p:cNvPr id="11" name="TextBox 10"/>
          <p:cNvSpPr txBox="1"/>
          <p:nvPr/>
        </p:nvSpPr>
        <p:spPr>
          <a:xfrm>
            <a:off x="4758676" y="3693111"/>
            <a:ext cx="1263487" cy="327782"/>
          </a:xfrm>
          <a:prstGeom prst="rect">
            <a:avLst/>
          </a:prstGeom>
          <a:noFill/>
        </p:spPr>
        <p:txBody>
          <a:bodyPr wrap="none" rtlCol="0">
            <a:spAutoFit/>
          </a:bodyPr>
          <a:lstStyle/>
          <a:p>
            <a:r>
              <a:rPr lang="en-US" sz="1530" dirty="0">
                <a:solidFill>
                  <a:schemeClr val="tx1">
                    <a:lumMod val="50000"/>
                    <a:lumOff val="50000"/>
                  </a:schemeClr>
                </a:solidFill>
                <a:latin typeface="Arial" panose="020B0604020202020204" pitchFamily="34" charset="0"/>
                <a:cs typeface="Arial" panose="020B0604020202020204" pitchFamily="34" charset="0"/>
              </a:rPr>
              <a:t>( full model )</a:t>
            </a:r>
          </a:p>
        </p:txBody>
      </p:sp>
      <p:sp>
        <p:nvSpPr>
          <p:cNvPr id="12" name="TextBox 11"/>
          <p:cNvSpPr txBox="1"/>
          <p:nvPr/>
        </p:nvSpPr>
        <p:spPr>
          <a:xfrm>
            <a:off x="4720576" y="4425791"/>
            <a:ext cx="1492716" cy="327782"/>
          </a:xfrm>
          <a:prstGeom prst="rect">
            <a:avLst/>
          </a:prstGeom>
          <a:noFill/>
        </p:spPr>
        <p:txBody>
          <a:bodyPr wrap="none" rtlCol="0">
            <a:spAutoFit/>
          </a:bodyPr>
          <a:lstStyle/>
          <a:p>
            <a:r>
              <a:rPr lang="en-US" sz="1530" dirty="0">
                <a:solidFill>
                  <a:schemeClr val="tx1">
                    <a:lumMod val="50000"/>
                    <a:lumOff val="50000"/>
                  </a:schemeClr>
                </a:solidFill>
                <a:latin typeface="Arial" panose="020B0604020202020204" pitchFamily="34" charset="0"/>
                <a:cs typeface="Arial" panose="020B0604020202020204" pitchFamily="34" charset="0"/>
              </a:rPr>
              <a:t>( naïve model )</a:t>
            </a:r>
          </a:p>
        </p:txBody>
      </p:sp>
      <p:sp>
        <p:nvSpPr>
          <p:cNvPr id="13" name="TextBox 12"/>
          <p:cNvSpPr txBox="1"/>
          <p:nvPr/>
        </p:nvSpPr>
        <p:spPr>
          <a:xfrm>
            <a:off x="3873048" y="6473598"/>
            <a:ext cx="3303270" cy="954107"/>
          </a:xfrm>
          <a:prstGeom prst="rect">
            <a:avLst/>
          </a:prstGeom>
          <a:noFill/>
        </p:spPr>
        <p:txBody>
          <a:bodyPr wrap="square" rtlCol="0">
            <a:spAutoFit/>
          </a:bodyPr>
          <a:lstStyle/>
          <a:p>
            <a:r>
              <a:rPr lang="en-US" sz="1400" dirty="0">
                <a:solidFill>
                  <a:schemeClr val="tx1">
                    <a:lumMod val="50000"/>
                    <a:lumOff val="50000"/>
                  </a:schemeClr>
                </a:solidFill>
                <a:latin typeface="Arial" panose="020B0604020202020204" pitchFamily="34" charset="0"/>
                <a:cs typeface="Arial" panose="020B0604020202020204" pitchFamily="34" charset="0"/>
              </a:rPr>
              <a:t>If we have an omitted variable, will our estimate of the program impact (b1) sufficiently represent the true program impact (</a:t>
            </a:r>
            <a:r>
              <a:rPr lang="el-GR" sz="1400" dirty="0">
                <a:solidFill>
                  <a:schemeClr val="tx1">
                    <a:lumMod val="50000"/>
                    <a:lumOff val="50000"/>
                  </a:schemeClr>
                </a:solidFill>
                <a:latin typeface="Arial" panose="020B0604020202020204" pitchFamily="34" charset="0"/>
                <a:cs typeface="Arial" panose="020B0604020202020204" pitchFamily="34" charset="0"/>
              </a:rPr>
              <a:t>β</a:t>
            </a:r>
            <a:r>
              <a:rPr lang="en-US" sz="1400" dirty="0">
                <a:solidFill>
                  <a:schemeClr val="tx1">
                    <a:lumMod val="50000"/>
                    <a:lumOff val="50000"/>
                  </a:schemeClr>
                </a:solidFill>
                <a:latin typeface="Arial" panose="020B0604020202020204" pitchFamily="34" charset="0"/>
                <a:cs typeface="Arial" panose="020B0604020202020204" pitchFamily="34" charset="0"/>
              </a:rPr>
              <a:t>1)?</a:t>
            </a:r>
          </a:p>
        </p:txBody>
      </p:sp>
      <p:sp>
        <p:nvSpPr>
          <p:cNvPr id="14" name="Rectangle 13"/>
          <p:cNvSpPr/>
          <p:nvPr/>
        </p:nvSpPr>
        <p:spPr>
          <a:xfrm>
            <a:off x="806563" y="5825897"/>
            <a:ext cx="6586361" cy="187833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15" name="TextBox 14"/>
          <p:cNvSpPr txBox="1"/>
          <p:nvPr/>
        </p:nvSpPr>
        <p:spPr>
          <a:xfrm>
            <a:off x="932425" y="5931090"/>
            <a:ext cx="6231193" cy="307777"/>
          </a:xfrm>
          <a:prstGeom prst="rect">
            <a:avLst/>
          </a:prstGeom>
          <a:noFill/>
        </p:spPr>
        <p:txBody>
          <a:bodyPr wrap="none" rtlCol="0">
            <a:spAutoFit/>
          </a:bodyPr>
          <a:lstStyle/>
          <a:p>
            <a:r>
              <a:rPr lang="en-US" sz="1400" dirty="0">
                <a:solidFill>
                  <a:schemeClr val="accent6">
                    <a:lumMod val="75000"/>
                  </a:schemeClr>
                </a:solidFill>
                <a:latin typeface="Arial" panose="020B0604020202020204" pitchFamily="34" charset="0"/>
                <a:cs typeface="Arial" panose="020B0604020202020204" pitchFamily="34" charset="0"/>
              </a:rPr>
              <a:t>Does omitting a variable introduce bias into our estimate of program impact?</a:t>
            </a:r>
          </a:p>
        </p:txBody>
      </p:sp>
    </p:spTree>
    <p:extLst>
      <p:ext uri="{BB962C8B-B14F-4D97-AF65-F5344CB8AC3E}">
        <p14:creationId xmlns:p14="http://schemas.microsoft.com/office/powerpoint/2010/main" val="36996453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Note!</a:t>
            </a:r>
          </a:p>
        </p:txBody>
      </p:sp>
      <p:sp>
        <p:nvSpPr>
          <p:cNvPr id="3" name="Slide Number Placeholder 2"/>
          <p:cNvSpPr>
            <a:spLocks noGrp="1"/>
          </p:cNvSpPr>
          <p:nvPr>
            <p:ph type="sldNum" sz="quarter" idx="12"/>
          </p:nvPr>
        </p:nvSpPr>
        <p:spPr/>
        <p:txBody>
          <a:bodyPr/>
          <a:lstStyle/>
          <a:p>
            <a:fld id="{A953BAF0-9579-42B3-B979-30EFD986705E}" type="slidenum">
              <a:rPr lang="en-US" smtClean="0"/>
              <a:pPr/>
              <a:t>4</a:t>
            </a:fld>
            <a:endParaRPr lang="en-US"/>
          </a:p>
        </p:txBody>
      </p:sp>
      <p:sp>
        <p:nvSpPr>
          <p:cNvPr id="13" name="TextBox 12"/>
          <p:cNvSpPr txBox="1"/>
          <p:nvPr/>
        </p:nvSpPr>
        <p:spPr>
          <a:xfrm>
            <a:off x="1657350" y="3962400"/>
            <a:ext cx="5007219" cy="2031325"/>
          </a:xfrm>
          <a:prstGeom prst="rect">
            <a:avLst/>
          </a:prstGeom>
          <a:noFill/>
        </p:spPr>
        <p:txBody>
          <a:bodyPr wrap="square" rtlCol="0">
            <a:spAutoFit/>
          </a:bodyPr>
          <a:lstStyle/>
          <a:p>
            <a:r>
              <a:rPr lang="en-US" dirty="0">
                <a:solidFill>
                  <a:schemeClr val="tx1">
                    <a:lumMod val="50000"/>
                    <a:lumOff val="50000"/>
                  </a:schemeClr>
                </a:solidFill>
                <a:latin typeface="Arial" panose="020B0604020202020204" pitchFamily="34" charset="0"/>
                <a:cs typeface="Arial" panose="020B0604020202020204" pitchFamily="34" charset="0"/>
              </a:rPr>
              <a:t>We will </a:t>
            </a:r>
            <a:r>
              <a:rPr lang="en-US" dirty="0">
                <a:solidFill>
                  <a:schemeClr val="accent6">
                    <a:lumMod val="75000"/>
                  </a:schemeClr>
                </a:solidFill>
                <a:latin typeface="Arial" panose="020B0604020202020204" pitchFamily="34" charset="0"/>
                <a:cs typeface="Arial" panose="020B0604020202020204" pitchFamily="34" charset="0"/>
              </a:rPr>
              <a:t>ALWAYS</a:t>
            </a:r>
            <a:r>
              <a:rPr lang="en-US" dirty="0">
                <a:solidFill>
                  <a:schemeClr val="tx1">
                    <a:lumMod val="50000"/>
                    <a:lumOff val="50000"/>
                  </a:schemeClr>
                </a:solidFill>
                <a:latin typeface="Arial" panose="020B0604020202020204" pitchFamily="34" charset="0"/>
                <a:cs typeface="Arial" panose="020B0604020202020204" pitchFamily="34" charset="0"/>
              </a:rPr>
              <a:t> have omitted variables in </a:t>
            </a:r>
            <a:r>
              <a:rPr lang="en-US" u="sng" dirty="0">
                <a:solidFill>
                  <a:schemeClr val="tx1">
                    <a:lumMod val="50000"/>
                    <a:lumOff val="50000"/>
                  </a:schemeClr>
                </a:solidFill>
                <a:latin typeface="Arial" panose="020B0604020202020204" pitchFamily="34" charset="0"/>
                <a:cs typeface="Arial" panose="020B0604020202020204" pitchFamily="34" charset="0"/>
              </a:rPr>
              <a:t>observational studies </a:t>
            </a:r>
            <a:r>
              <a:rPr lang="en-US" dirty="0">
                <a:solidFill>
                  <a:schemeClr val="tx1">
                    <a:lumMod val="50000"/>
                    <a:lumOff val="50000"/>
                  </a:schemeClr>
                </a:solidFill>
                <a:latin typeface="Arial" panose="020B0604020202020204" pitchFamily="34" charset="0"/>
                <a:cs typeface="Arial" panose="020B0604020202020204" pitchFamily="34" charset="0"/>
              </a:rPr>
              <a:t>because we either can’t measure the variable we care about, or else it’s just not available in the data we have available.</a:t>
            </a:r>
          </a:p>
          <a:p>
            <a:endParaRPr lang="en-US" dirty="0">
              <a:solidFill>
                <a:schemeClr val="tx1">
                  <a:lumMod val="50000"/>
                  <a:lumOff val="50000"/>
                </a:schemeClr>
              </a:solidFill>
              <a:latin typeface="Arial" panose="020B0604020202020204" pitchFamily="34" charset="0"/>
              <a:cs typeface="Arial" panose="020B0604020202020204" pitchFamily="34" charset="0"/>
            </a:endParaRPr>
          </a:p>
          <a:p>
            <a:r>
              <a:rPr lang="en-US" dirty="0">
                <a:solidFill>
                  <a:schemeClr val="tx1">
                    <a:lumMod val="50000"/>
                    <a:lumOff val="50000"/>
                  </a:schemeClr>
                </a:solidFill>
                <a:latin typeface="Arial" panose="020B0604020202020204" pitchFamily="34" charset="0"/>
                <a:cs typeface="Arial" panose="020B0604020202020204" pitchFamily="34" charset="0"/>
              </a:rPr>
              <a:t>The real question is not whether it is there, but how much will it affect our estimates?</a:t>
            </a:r>
          </a:p>
        </p:txBody>
      </p:sp>
    </p:spTree>
    <p:extLst>
      <p:ext uri="{BB962C8B-B14F-4D97-AF65-F5344CB8AC3E}">
        <p14:creationId xmlns:p14="http://schemas.microsoft.com/office/powerpoint/2010/main" val="30491317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val 6"/>
          <p:cNvSpPr/>
          <p:nvPr/>
        </p:nvSpPr>
        <p:spPr>
          <a:xfrm>
            <a:off x="1204582" y="4975860"/>
            <a:ext cx="1619250" cy="1519886"/>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2" name="Title 1"/>
          <p:cNvSpPr>
            <a:spLocks noGrp="1"/>
          </p:cNvSpPr>
          <p:nvPr>
            <p:ph type="title"/>
          </p:nvPr>
        </p:nvSpPr>
        <p:spPr/>
        <p:txBody>
          <a:bodyPr/>
          <a:lstStyle/>
          <a:p>
            <a:r>
              <a:rPr lang="en-US" dirty="0"/>
              <a:t>What We Know So Far:</a:t>
            </a:r>
          </a:p>
        </p:txBody>
      </p:sp>
      <p:sp>
        <p:nvSpPr>
          <p:cNvPr id="3" name="Slide Number Placeholder 2"/>
          <p:cNvSpPr>
            <a:spLocks noGrp="1"/>
          </p:cNvSpPr>
          <p:nvPr>
            <p:ph type="sldNum" sz="quarter" idx="12"/>
          </p:nvPr>
        </p:nvSpPr>
        <p:spPr/>
        <p:txBody>
          <a:bodyPr/>
          <a:lstStyle/>
          <a:p>
            <a:fld id="{A953BAF0-9579-42B3-B979-30EFD986705E}" type="slidenum">
              <a:rPr lang="en-US" smtClean="0"/>
              <a:pPr/>
              <a:t>5</a:t>
            </a:fld>
            <a:endParaRPr lang="en-US"/>
          </a:p>
        </p:txBody>
      </p:sp>
      <p:sp>
        <p:nvSpPr>
          <p:cNvPr id="6" name="Oval 5"/>
          <p:cNvSpPr/>
          <p:nvPr/>
        </p:nvSpPr>
        <p:spPr>
          <a:xfrm>
            <a:off x="945502" y="5852568"/>
            <a:ext cx="1276771" cy="1139259"/>
          </a:xfrm>
          <a:prstGeom prst="ellipse">
            <a:avLst/>
          </a:prstGeom>
          <a:solidFill>
            <a:schemeClr val="accent2">
              <a:alpha val="17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10" name="TextBox 9"/>
          <p:cNvSpPr txBox="1"/>
          <p:nvPr/>
        </p:nvSpPr>
        <p:spPr>
          <a:xfrm>
            <a:off x="702295" y="4701170"/>
            <a:ext cx="786555" cy="563231"/>
          </a:xfrm>
          <a:prstGeom prst="rect">
            <a:avLst/>
          </a:prstGeom>
          <a:noFill/>
        </p:spPr>
        <p:txBody>
          <a:bodyPr wrap="square" rtlCol="0">
            <a:spAutoFit/>
          </a:bodyPr>
          <a:lstStyle/>
          <a:p>
            <a:r>
              <a:rPr lang="en-US" sz="1530" b="1" dirty="0">
                <a:solidFill>
                  <a:schemeClr val="accent5">
                    <a:lumMod val="50000"/>
                  </a:schemeClr>
                </a:solidFill>
              </a:rPr>
              <a:t>Test Score</a:t>
            </a:r>
          </a:p>
        </p:txBody>
      </p:sp>
      <p:sp>
        <p:nvSpPr>
          <p:cNvPr id="11" name="TextBox 10"/>
          <p:cNvSpPr txBox="1"/>
          <p:nvPr/>
        </p:nvSpPr>
        <p:spPr>
          <a:xfrm>
            <a:off x="531616" y="6830371"/>
            <a:ext cx="827773" cy="563231"/>
          </a:xfrm>
          <a:prstGeom prst="rect">
            <a:avLst/>
          </a:prstGeom>
          <a:noFill/>
        </p:spPr>
        <p:txBody>
          <a:bodyPr wrap="square" rtlCol="0">
            <a:spAutoFit/>
          </a:bodyPr>
          <a:lstStyle/>
          <a:p>
            <a:r>
              <a:rPr lang="en-US" sz="1530" b="1" dirty="0">
                <a:solidFill>
                  <a:schemeClr val="accent2"/>
                </a:solidFill>
              </a:rPr>
              <a:t>Class Size</a:t>
            </a:r>
          </a:p>
        </p:txBody>
      </p:sp>
      <p:sp>
        <p:nvSpPr>
          <p:cNvPr id="4" name="TextBox 3"/>
          <p:cNvSpPr txBox="1"/>
          <p:nvPr/>
        </p:nvSpPr>
        <p:spPr>
          <a:xfrm>
            <a:off x="1864871" y="5343694"/>
            <a:ext cx="325730" cy="327782"/>
          </a:xfrm>
          <a:prstGeom prst="rect">
            <a:avLst/>
          </a:prstGeom>
          <a:noFill/>
        </p:spPr>
        <p:txBody>
          <a:bodyPr wrap="none" rtlCol="0">
            <a:spAutoFit/>
          </a:bodyPr>
          <a:lstStyle/>
          <a:p>
            <a:r>
              <a:rPr lang="en-US" sz="1530" b="1" dirty="0">
                <a:latin typeface="Arial" panose="020B0604020202020204" pitchFamily="34" charset="0"/>
                <a:cs typeface="Arial" panose="020B0604020202020204" pitchFamily="34" charset="0"/>
              </a:rPr>
              <a:t>A</a:t>
            </a:r>
          </a:p>
        </p:txBody>
      </p:sp>
      <p:sp>
        <p:nvSpPr>
          <p:cNvPr id="14" name="TextBox 13"/>
          <p:cNvSpPr txBox="1"/>
          <p:nvPr/>
        </p:nvSpPr>
        <p:spPr>
          <a:xfrm>
            <a:off x="1588150" y="5988736"/>
            <a:ext cx="325730" cy="327782"/>
          </a:xfrm>
          <a:prstGeom prst="rect">
            <a:avLst/>
          </a:prstGeom>
          <a:noFill/>
        </p:spPr>
        <p:txBody>
          <a:bodyPr wrap="none" rtlCol="0">
            <a:spAutoFit/>
          </a:bodyPr>
          <a:lstStyle/>
          <a:p>
            <a:r>
              <a:rPr lang="en-US" sz="1530" b="1" dirty="0">
                <a:latin typeface="Arial" panose="020B0604020202020204" pitchFamily="34" charset="0"/>
                <a:cs typeface="Arial" panose="020B0604020202020204" pitchFamily="34" charset="0"/>
              </a:rPr>
              <a:t>B</a:t>
            </a:r>
          </a:p>
        </p:txBody>
      </p:sp>
      <p:sp>
        <p:nvSpPr>
          <p:cNvPr id="15" name="TextBox 14"/>
          <p:cNvSpPr txBox="1"/>
          <p:nvPr/>
        </p:nvSpPr>
        <p:spPr>
          <a:xfrm>
            <a:off x="1255446" y="6426145"/>
            <a:ext cx="325730" cy="327782"/>
          </a:xfrm>
          <a:prstGeom prst="rect">
            <a:avLst/>
          </a:prstGeom>
          <a:noFill/>
        </p:spPr>
        <p:txBody>
          <a:bodyPr wrap="none" rtlCol="0">
            <a:spAutoFit/>
          </a:bodyPr>
          <a:lstStyle/>
          <a:p>
            <a:r>
              <a:rPr lang="en-US" sz="1530" b="1" dirty="0">
                <a:latin typeface="Arial" panose="020B0604020202020204" pitchFamily="34" charset="0"/>
                <a:cs typeface="Arial" panose="020B0604020202020204" pitchFamily="34" charset="0"/>
              </a:rPr>
              <a:t>C</a:t>
            </a:r>
          </a:p>
        </p:txBody>
      </p:sp>
      <p:sp>
        <p:nvSpPr>
          <p:cNvPr id="16" name="Oval 15"/>
          <p:cNvSpPr/>
          <p:nvPr/>
        </p:nvSpPr>
        <p:spPr>
          <a:xfrm>
            <a:off x="4848961" y="4975860"/>
            <a:ext cx="1619250" cy="1519886"/>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17" name="Oval 16"/>
          <p:cNvSpPr/>
          <p:nvPr/>
        </p:nvSpPr>
        <p:spPr>
          <a:xfrm>
            <a:off x="4589881" y="5852568"/>
            <a:ext cx="1276771" cy="1139259"/>
          </a:xfrm>
          <a:prstGeom prst="ellipse">
            <a:avLst/>
          </a:prstGeom>
          <a:solidFill>
            <a:schemeClr val="accent2">
              <a:alpha val="17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18" name="Oval 17"/>
          <p:cNvSpPr/>
          <p:nvPr/>
        </p:nvSpPr>
        <p:spPr>
          <a:xfrm>
            <a:off x="5349862" y="5852568"/>
            <a:ext cx="1141902" cy="1017816"/>
          </a:xfrm>
          <a:prstGeom prst="ellipse">
            <a:avLst/>
          </a:prstGeom>
          <a:solidFill>
            <a:schemeClr val="bg1"/>
          </a:solidFill>
          <a:ln w="12700">
            <a:solidFill>
              <a:schemeClr val="bg1">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schemeClr val="bg1">
                  <a:lumMod val="65000"/>
                </a:schemeClr>
              </a:solidFill>
            </a:endParaRPr>
          </a:p>
        </p:txBody>
      </p:sp>
      <p:sp>
        <p:nvSpPr>
          <p:cNvPr id="19" name="Oval 18"/>
          <p:cNvSpPr/>
          <p:nvPr/>
        </p:nvSpPr>
        <p:spPr>
          <a:xfrm>
            <a:off x="5496661" y="4587240"/>
            <a:ext cx="1189007" cy="1006248"/>
          </a:xfrm>
          <a:prstGeom prst="ellipse">
            <a:avLst/>
          </a:prstGeom>
          <a:solidFill>
            <a:schemeClr val="bg1"/>
          </a:solidFill>
          <a:ln w="12700">
            <a:solidFill>
              <a:schemeClr val="bg1">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schemeClr val="bg1">
                  <a:lumMod val="65000"/>
                </a:schemeClr>
              </a:solidFill>
            </a:endParaRPr>
          </a:p>
        </p:txBody>
      </p:sp>
      <p:sp>
        <p:nvSpPr>
          <p:cNvPr id="20" name="TextBox 19"/>
          <p:cNvSpPr txBox="1"/>
          <p:nvPr/>
        </p:nvSpPr>
        <p:spPr>
          <a:xfrm>
            <a:off x="4346674" y="4701170"/>
            <a:ext cx="786555" cy="563231"/>
          </a:xfrm>
          <a:prstGeom prst="rect">
            <a:avLst/>
          </a:prstGeom>
          <a:noFill/>
        </p:spPr>
        <p:txBody>
          <a:bodyPr wrap="square" rtlCol="0">
            <a:spAutoFit/>
          </a:bodyPr>
          <a:lstStyle/>
          <a:p>
            <a:r>
              <a:rPr lang="en-US" sz="1530" b="1" dirty="0">
                <a:solidFill>
                  <a:schemeClr val="accent5">
                    <a:lumMod val="50000"/>
                  </a:schemeClr>
                </a:solidFill>
              </a:rPr>
              <a:t>Test Score</a:t>
            </a:r>
          </a:p>
        </p:txBody>
      </p:sp>
      <p:sp>
        <p:nvSpPr>
          <p:cNvPr id="21" name="TextBox 20"/>
          <p:cNvSpPr txBox="1"/>
          <p:nvPr/>
        </p:nvSpPr>
        <p:spPr>
          <a:xfrm>
            <a:off x="4175995" y="6830371"/>
            <a:ext cx="827773" cy="563231"/>
          </a:xfrm>
          <a:prstGeom prst="rect">
            <a:avLst/>
          </a:prstGeom>
          <a:noFill/>
        </p:spPr>
        <p:txBody>
          <a:bodyPr wrap="square" rtlCol="0">
            <a:spAutoFit/>
          </a:bodyPr>
          <a:lstStyle/>
          <a:p>
            <a:r>
              <a:rPr lang="en-US" sz="1530" b="1" dirty="0">
                <a:solidFill>
                  <a:schemeClr val="accent2"/>
                </a:solidFill>
              </a:rPr>
              <a:t>Class Size</a:t>
            </a:r>
          </a:p>
        </p:txBody>
      </p:sp>
      <p:sp>
        <p:nvSpPr>
          <p:cNvPr id="22" name="TextBox 21"/>
          <p:cNvSpPr txBox="1"/>
          <p:nvPr/>
        </p:nvSpPr>
        <p:spPr>
          <a:xfrm>
            <a:off x="5672985" y="4815099"/>
            <a:ext cx="1054307" cy="563231"/>
          </a:xfrm>
          <a:prstGeom prst="rect">
            <a:avLst/>
          </a:prstGeom>
          <a:noFill/>
        </p:spPr>
        <p:txBody>
          <a:bodyPr wrap="square" rtlCol="0">
            <a:spAutoFit/>
          </a:bodyPr>
          <a:lstStyle/>
          <a:p>
            <a:r>
              <a:rPr lang="en-US" sz="1530" b="1" dirty="0">
                <a:solidFill>
                  <a:schemeClr val="bg1">
                    <a:lumMod val="65000"/>
                  </a:schemeClr>
                </a:solidFill>
              </a:rPr>
              <a:t>Teacher Quality</a:t>
            </a:r>
          </a:p>
        </p:txBody>
      </p:sp>
      <p:sp>
        <p:nvSpPr>
          <p:cNvPr id="23" name="TextBox 22"/>
          <p:cNvSpPr txBox="1"/>
          <p:nvPr/>
        </p:nvSpPr>
        <p:spPr>
          <a:xfrm>
            <a:off x="5272912" y="6145669"/>
            <a:ext cx="1360170" cy="563231"/>
          </a:xfrm>
          <a:prstGeom prst="rect">
            <a:avLst/>
          </a:prstGeom>
          <a:noFill/>
        </p:spPr>
        <p:txBody>
          <a:bodyPr wrap="square" rtlCol="0">
            <a:spAutoFit/>
          </a:bodyPr>
          <a:lstStyle/>
          <a:p>
            <a:pPr algn="ctr"/>
            <a:r>
              <a:rPr lang="en-US" sz="1530" b="1" dirty="0">
                <a:solidFill>
                  <a:schemeClr val="bg1">
                    <a:lumMod val="65000"/>
                  </a:schemeClr>
                </a:solidFill>
              </a:rPr>
              <a:t>Socio-Econ. Status</a:t>
            </a:r>
          </a:p>
        </p:txBody>
      </p:sp>
      <p:sp>
        <p:nvSpPr>
          <p:cNvPr id="24" name="TextBox 23"/>
          <p:cNvSpPr txBox="1"/>
          <p:nvPr/>
        </p:nvSpPr>
        <p:spPr>
          <a:xfrm>
            <a:off x="5135351" y="5436522"/>
            <a:ext cx="293670" cy="327782"/>
          </a:xfrm>
          <a:prstGeom prst="rect">
            <a:avLst/>
          </a:prstGeom>
          <a:noFill/>
        </p:spPr>
        <p:txBody>
          <a:bodyPr wrap="none" rtlCol="0">
            <a:spAutoFit/>
          </a:bodyPr>
          <a:lstStyle/>
          <a:p>
            <a:r>
              <a:rPr lang="en-US" sz="1530" b="1" dirty="0">
                <a:latin typeface="Arial" panose="020B0604020202020204" pitchFamily="34" charset="0"/>
                <a:cs typeface="Arial" panose="020B0604020202020204" pitchFamily="34" charset="0"/>
              </a:rPr>
              <a:t>a</a:t>
            </a:r>
          </a:p>
        </p:txBody>
      </p:sp>
      <p:sp>
        <p:nvSpPr>
          <p:cNvPr id="25" name="TextBox 24"/>
          <p:cNvSpPr txBox="1"/>
          <p:nvPr/>
        </p:nvSpPr>
        <p:spPr>
          <a:xfrm>
            <a:off x="5078931" y="5988702"/>
            <a:ext cx="304892" cy="327782"/>
          </a:xfrm>
          <a:prstGeom prst="rect">
            <a:avLst/>
          </a:prstGeom>
          <a:noFill/>
        </p:spPr>
        <p:txBody>
          <a:bodyPr wrap="none" rtlCol="0">
            <a:spAutoFit/>
          </a:bodyPr>
          <a:lstStyle/>
          <a:p>
            <a:r>
              <a:rPr lang="en-US" sz="1530" b="1" dirty="0">
                <a:latin typeface="Arial" panose="020B0604020202020204" pitchFamily="34" charset="0"/>
                <a:cs typeface="Arial" panose="020B0604020202020204" pitchFamily="34" charset="0"/>
              </a:rPr>
              <a:t>b</a:t>
            </a:r>
          </a:p>
        </p:txBody>
      </p:sp>
      <p:sp>
        <p:nvSpPr>
          <p:cNvPr id="26" name="TextBox 25"/>
          <p:cNvSpPr txBox="1"/>
          <p:nvPr/>
        </p:nvSpPr>
        <p:spPr>
          <a:xfrm>
            <a:off x="4899825" y="6426145"/>
            <a:ext cx="293670" cy="327782"/>
          </a:xfrm>
          <a:prstGeom prst="rect">
            <a:avLst/>
          </a:prstGeom>
          <a:noFill/>
        </p:spPr>
        <p:txBody>
          <a:bodyPr wrap="none" rtlCol="0">
            <a:spAutoFit/>
          </a:bodyPr>
          <a:lstStyle/>
          <a:p>
            <a:r>
              <a:rPr lang="en-US" sz="1530" b="1" dirty="0">
                <a:latin typeface="Arial" panose="020B0604020202020204" pitchFamily="34" charset="0"/>
                <a:cs typeface="Arial" panose="020B0604020202020204" pitchFamily="34" charset="0"/>
              </a:rPr>
              <a:t>c</a:t>
            </a:r>
          </a:p>
        </p:txBody>
      </p:sp>
      <p:graphicFrame>
        <p:nvGraphicFramePr>
          <p:cNvPr id="27" name="Object 26"/>
          <p:cNvGraphicFramePr>
            <a:graphicFrameLocks noChangeAspect="1"/>
          </p:cNvGraphicFramePr>
          <p:nvPr>
            <p:extLst>
              <p:ext uri="{D42A27DB-BD31-4B8C-83A1-F6EECF244321}">
                <p14:modId xmlns:p14="http://schemas.microsoft.com/office/powerpoint/2010/main" val="2820100311"/>
              </p:ext>
            </p:extLst>
          </p:nvPr>
        </p:nvGraphicFramePr>
        <p:xfrm>
          <a:off x="907229" y="7696200"/>
          <a:ext cx="1496457" cy="373777"/>
        </p:xfrm>
        <a:graphic>
          <a:graphicData uri="http://schemas.openxmlformats.org/presentationml/2006/ole">
            <mc:AlternateContent xmlns:mc="http://schemas.openxmlformats.org/markup-compatibility/2006">
              <mc:Choice xmlns:v="urn:schemas-microsoft-com:vml" Requires="v">
                <p:oleObj spid="_x0000_s67604" name="Equation" r:id="rId3" imgW="914400" imgH="228600" progId="Equation.3">
                  <p:embed/>
                </p:oleObj>
              </mc:Choice>
              <mc:Fallback>
                <p:oleObj name="Equation" r:id="rId3" imgW="914400" imgH="228600" progId="Equation.3">
                  <p:embed/>
                  <p:pic>
                    <p:nvPicPr>
                      <p:cNvPr id="27" name="Object 26"/>
                      <p:cNvPicPr>
                        <a:picLocks noChangeAspect="1" noChangeArrowheads="1"/>
                      </p:cNvPicPr>
                      <p:nvPr/>
                    </p:nvPicPr>
                    <p:blipFill>
                      <a:blip r:embed="rId4"/>
                      <a:srcRect/>
                      <a:stretch>
                        <a:fillRect/>
                      </a:stretch>
                    </p:blipFill>
                    <p:spPr bwMode="auto">
                      <a:xfrm>
                        <a:off x="907229" y="7696200"/>
                        <a:ext cx="1496457" cy="373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8" name="Object 27"/>
          <p:cNvGraphicFramePr>
            <a:graphicFrameLocks noChangeAspect="1"/>
          </p:cNvGraphicFramePr>
          <p:nvPr>
            <p:extLst>
              <p:ext uri="{D42A27DB-BD31-4B8C-83A1-F6EECF244321}">
                <p14:modId xmlns:p14="http://schemas.microsoft.com/office/powerpoint/2010/main" val="821110742"/>
              </p:ext>
            </p:extLst>
          </p:nvPr>
        </p:nvGraphicFramePr>
        <p:xfrm>
          <a:off x="4154820" y="7696200"/>
          <a:ext cx="3262789" cy="373777"/>
        </p:xfrm>
        <a:graphic>
          <a:graphicData uri="http://schemas.openxmlformats.org/presentationml/2006/ole">
            <mc:AlternateContent xmlns:mc="http://schemas.openxmlformats.org/markup-compatibility/2006">
              <mc:Choice xmlns:v="urn:schemas-microsoft-com:vml" Requires="v">
                <p:oleObj spid="_x0000_s67605" name="Equation" r:id="rId5" imgW="1993680" imgH="228600" progId="Equation.3">
                  <p:embed/>
                </p:oleObj>
              </mc:Choice>
              <mc:Fallback>
                <p:oleObj name="Equation" r:id="rId5" imgW="1993680" imgH="228600" progId="Equation.3">
                  <p:embed/>
                  <p:pic>
                    <p:nvPicPr>
                      <p:cNvPr id="28" name="Object 27"/>
                      <p:cNvPicPr>
                        <a:picLocks noChangeAspect="1" noChangeArrowheads="1"/>
                      </p:cNvPicPr>
                      <p:nvPr/>
                    </p:nvPicPr>
                    <p:blipFill>
                      <a:blip r:embed="rId6"/>
                      <a:srcRect/>
                      <a:stretch>
                        <a:fillRect/>
                      </a:stretch>
                    </p:blipFill>
                    <p:spPr bwMode="auto">
                      <a:xfrm>
                        <a:off x="4154820" y="7696200"/>
                        <a:ext cx="3262789" cy="373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9" name="TextBox 28"/>
          <p:cNvSpPr txBox="1"/>
          <p:nvPr/>
        </p:nvSpPr>
        <p:spPr>
          <a:xfrm>
            <a:off x="1182133" y="2930714"/>
            <a:ext cx="5655642" cy="563231"/>
          </a:xfrm>
          <a:prstGeom prst="rect">
            <a:avLst/>
          </a:prstGeom>
          <a:noFill/>
        </p:spPr>
        <p:txBody>
          <a:bodyPr wrap="square" rtlCol="0">
            <a:spAutoFit/>
          </a:bodyPr>
          <a:lstStyle/>
          <a:p>
            <a:r>
              <a:rPr lang="en-US" sz="1530" dirty="0"/>
              <a:t>We think about control variables as variables that remove variance from our model so we can focus on the policy variable.</a:t>
            </a:r>
          </a:p>
        </p:txBody>
      </p:sp>
    </p:spTree>
    <p:extLst>
      <p:ext uri="{BB962C8B-B14F-4D97-AF65-F5344CB8AC3E}">
        <p14:creationId xmlns:p14="http://schemas.microsoft.com/office/powerpoint/2010/main" val="9143572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We Know So Far:</a:t>
            </a:r>
          </a:p>
        </p:txBody>
      </p:sp>
      <p:sp>
        <p:nvSpPr>
          <p:cNvPr id="3" name="Slide Number Placeholder 2"/>
          <p:cNvSpPr>
            <a:spLocks noGrp="1"/>
          </p:cNvSpPr>
          <p:nvPr>
            <p:ph type="sldNum" sz="quarter" idx="12"/>
          </p:nvPr>
        </p:nvSpPr>
        <p:spPr/>
        <p:txBody>
          <a:bodyPr/>
          <a:lstStyle/>
          <a:p>
            <a:fld id="{A953BAF0-9579-42B3-B979-30EFD986705E}" type="slidenum">
              <a:rPr lang="en-US" smtClean="0"/>
              <a:pPr/>
              <a:t>6</a:t>
            </a:fld>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4292146262"/>
              </p:ext>
            </p:extLst>
          </p:nvPr>
        </p:nvGraphicFramePr>
        <p:xfrm>
          <a:off x="2362200" y="3657600"/>
          <a:ext cx="3352800" cy="2224118"/>
        </p:xfrm>
        <a:graphic>
          <a:graphicData uri="http://schemas.openxmlformats.org/presentationml/2006/ole">
            <mc:AlternateContent xmlns:mc="http://schemas.openxmlformats.org/markup-compatibility/2006">
              <mc:Choice xmlns:v="urn:schemas-microsoft-com:vml" Requires="v">
                <p:oleObj spid="_x0000_s68619" name="Equation" r:id="rId3" imgW="1663560" imgH="1104840" progId="Equation.3">
                  <p:embed/>
                </p:oleObj>
              </mc:Choice>
              <mc:Fallback>
                <p:oleObj name="Equation" r:id="rId3" imgW="1663560" imgH="1104840" progId="Equation.3">
                  <p:embed/>
                  <p:pic>
                    <p:nvPicPr>
                      <p:cNvPr id="5" name="Object 4"/>
                      <p:cNvPicPr>
                        <a:picLocks noChangeAspect="1" noChangeArrowheads="1"/>
                      </p:cNvPicPr>
                      <p:nvPr/>
                    </p:nvPicPr>
                    <p:blipFill>
                      <a:blip r:embed="rId4"/>
                      <a:srcRect/>
                      <a:stretch>
                        <a:fillRect/>
                      </a:stretch>
                    </p:blipFill>
                    <p:spPr bwMode="auto">
                      <a:xfrm>
                        <a:off x="2362200" y="3657600"/>
                        <a:ext cx="3352800" cy="2224118"/>
                      </a:xfrm>
                      <a:prstGeom prst="rect">
                        <a:avLst/>
                      </a:prstGeom>
                      <a:noFill/>
                      <a:ln>
                        <a:noFill/>
                      </a:ln>
                      <a:extLst/>
                    </p:spPr>
                  </p:pic>
                </p:oleObj>
              </mc:Fallback>
            </mc:AlternateContent>
          </a:graphicData>
        </a:graphic>
      </p:graphicFrame>
    </p:spTree>
    <p:extLst>
      <p:ext uri="{BB962C8B-B14F-4D97-AF65-F5344CB8AC3E}">
        <p14:creationId xmlns:p14="http://schemas.microsoft.com/office/powerpoint/2010/main" val="8587831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val 6"/>
          <p:cNvSpPr/>
          <p:nvPr/>
        </p:nvSpPr>
        <p:spPr>
          <a:xfrm>
            <a:off x="1036320" y="3532088"/>
            <a:ext cx="1619250" cy="1519886"/>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2" name="Title 1"/>
          <p:cNvSpPr>
            <a:spLocks noGrp="1"/>
          </p:cNvSpPr>
          <p:nvPr>
            <p:ph type="title"/>
          </p:nvPr>
        </p:nvSpPr>
        <p:spPr/>
        <p:txBody>
          <a:bodyPr/>
          <a:lstStyle/>
          <a:p>
            <a:r>
              <a:rPr lang="en-US" dirty="0"/>
              <a:t>What We Know So Far:</a:t>
            </a:r>
          </a:p>
        </p:txBody>
      </p:sp>
      <p:sp>
        <p:nvSpPr>
          <p:cNvPr id="3" name="Slide Number Placeholder 2"/>
          <p:cNvSpPr>
            <a:spLocks noGrp="1"/>
          </p:cNvSpPr>
          <p:nvPr>
            <p:ph type="sldNum" sz="quarter" idx="12"/>
          </p:nvPr>
        </p:nvSpPr>
        <p:spPr/>
        <p:txBody>
          <a:bodyPr/>
          <a:lstStyle/>
          <a:p>
            <a:fld id="{A953BAF0-9579-42B3-B979-30EFD986705E}" type="slidenum">
              <a:rPr lang="en-US" smtClean="0"/>
              <a:pPr/>
              <a:t>7</a:t>
            </a:fld>
            <a:endParaRPr lang="en-US"/>
          </a:p>
        </p:txBody>
      </p:sp>
      <p:sp>
        <p:nvSpPr>
          <p:cNvPr id="6" name="Oval 5"/>
          <p:cNvSpPr/>
          <p:nvPr/>
        </p:nvSpPr>
        <p:spPr>
          <a:xfrm>
            <a:off x="777240" y="4408796"/>
            <a:ext cx="1276771" cy="1139259"/>
          </a:xfrm>
          <a:prstGeom prst="ellipse">
            <a:avLst/>
          </a:prstGeom>
          <a:solidFill>
            <a:schemeClr val="accent2">
              <a:alpha val="17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10" name="TextBox 9"/>
          <p:cNvSpPr txBox="1"/>
          <p:nvPr/>
        </p:nvSpPr>
        <p:spPr>
          <a:xfrm>
            <a:off x="534033" y="3257397"/>
            <a:ext cx="786555" cy="563231"/>
          </a:xfrm>
          <a:prstGeom prst="rect">
            <a:avLst/>
          </a:prstGeom>
          <a:noFill/>
        </p:spPr>
        <p:txBody>
          <a:bodyPr wrap="square" rtlCol="0">
            <a:spAutoFit/>
          </a:bodyPr>
          <a:lstStyle/>
          <a:p>
            <a:r>
              <a:rPr lang="en-US" sz="1530" b="1" dirty="0">
                <a:solidFill>
                  <a:schemeClr val="accent5">
                    <a:lumMod val="50000"/>
                  </a:schemeClr>
                </a:solidFill>
              </a:rPr>
              <a:t>Test Score</a:t>
            </a:r>
          </a:p>
        </p:txBody>
      </p:sp>
      <p:sp>
        <p:nvSpPr>
          <p:cNvPr id="11" name="TextBox 10"/>
          <p:cNvSpPr txBox="1"/>
          <p:nvPr/>
        </p:nvSpPr>
        <p:spPr>
          <a:xfrm>
            <a:off x="363354" y="5386599"/>
            <a:ext cx="827773" cy="563231"/>
          </a:xfrm>
          <a:prstGeom prst="rect">
            <a:avLst/>
          </a:prstGeom>
          <a:noFill/>
        </p:spPr>
        <p:txBody>
          <a:bodyPr wrap="square" rtlCol="0">
            <a:spAutoFit/>
          </a:bodyPr>
          <a:lstStyle/>
          <a:p>
            <a:r>
              <a:rPr lang="en-US" sz="1530" b="1" dirty="0">
                <a:solidFill>
                  <a:schemeClr val="accent2"/>
                </a:solidFill>
              </a:rPr>
              <a:t>Class Size</a:t>
            </a:r>
          </a:p>
        </p:txBody>
      </p:sp>
      <p:sp>
        <p:nvSpPr>
          <p:cNvPr id="4" name="TextBox 3"/>
          <p:cNvSpPr txBox="1"/>
          <p:nvPr/>
        </p:nvSpPr>
        <p:spPr>
          <a:xfrm>
            <a:off x="1696609" y="3899921"/>
            <a:ext cx="325730" cy="327782"/>
          </a:xfrm>
          <a:prstGeom prst="rect">
            <a:avLst/>
          </a:prstGeom>
          <a:noFill/>
        </p:spPr>
        <p:txBody>
          <a:bodyPr wrap="none" rtlCol="0">
            <a:spAutoFit/>
          </a:bodyPr>
          <a:lstStyle/>
          <a:p>
            <a:r>
              <a:rPr lang="en-US" sz="1530" b="1" dirty="0">
                <a:latin typeface="Arial" panose="020B0604020202020204" pitchFamily="34" charset="0"/>
                <a:cs typeface="Arial" panose="020B0604020202020204" pitchFamily="34" charset="0"/>
              </a:rPr>
              <a:t>A</a:t>
            </a:r>
          </a:p>
        </p:txBody>
      </p:sp>
      <p:sp>
        <p:nvSpPr>
          <p:cNvPr id="14" name="TextBox 13"/>
          <p:cNvSpPr txBox="1"/>
          <p:nvPr/>
        </p:nvSpPr>
        <p:spPr>
          <a:xfrm>
            <a:off x="1419888" y="4544963"/>
            <a:ext cx="325730" cy="327782"/>
          </a:xfrm>
          <a:prstGeom prst="rect">
            <a:avLst/>
          </a:prstGeom>
          <a:noFill/>
        </p:spPr>
        <p:txBody>
          <a:bodyPr wrap="none" rtlCol="0">
            <a:spAutoFit/>
          </a:bodyPr>
          <a:lstStyle/>
          <a:p>
            <a:r>
              <a:rPr lang="en-US" sz="1530" b="1" dirty="0">
                <a:latin typeface="Arial" panose="020B0604020202020204" pitchFamily="34" charset="0"/>
                <a:cs typeface="Arial" panose="020B0604020202020204" pitchFamily="34" charset="0"/>
              </a:rPr>
              <a:t>B</a:t>
            </a:r>
          </a:p>
        </p:txBody>
      </p:sp>
      <p:sp>
        <p:nvSpPr>
          <p:cNvPr id="15" name="TextBox 14"/>
          <p:cNvSpPr txBox="1"/>
          <p:nvPr/>
        </p:nvSpPr>
        <p:spPr>
          <a:xfrm>
            <a:off x="1087184" y="4982373"/>
            <a:ext cx="325730" cy="327782"/>
          </a:xfrm>
          <a:prstGeom prst="rect">
            <a:avLst/>
          </a:prstGeom>
          <a:noFill/>
        </p:spPr>
        <p:txBody>
          <a:bodyPr wrap="none" rtlCol="0">
            <a:spAutoFit/>
          </a:bodyPr>
          <a:lstStyle/>
          <a:p>
            <a:r>
              <a:rPr lang="en-US" sz="1530" b="1" dirty="0">
                <a:latin typeface="Arial" panose="020B0604020202020204" pitchFamily="34" charset="0"/>
                <a:cs typeface="Arial" panose="020B0604020202020204" pitchFamily="34" charset="0"/>
              </a:rPr>
              <a:t>C</a:t>
            </a:r>
          </a:p>
        </p:txBody>
      </p:sp>
      <p:sp>
        <p:nvSpPr>
          <p:cNvPr id="16" name="Oval 15"/>
          <p:cNvSpPr/>
          <p:nvPr/>
        </p:nvSpPr>
        <p:spPr>
          <a:xfrm>
            <a:off x="4680699" y="3532088"/>
            <a:ext cx="1619250" cy="1519886"/>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17" name="Oval 16"/>
          <p:cNvSpPr/>
          <p:nvPr/>
        </p:nvSpPr>
        <p:spPr>
          <a:xfrm>
            <a:off x="4421619" y="4408796"/>
            <a:ext cx="1276771" cy="1139259"/>
          </a:xfrm>
          <a:prstGeom prst="ellipse">
            <a:avLst/>
          </a:prstGeom>
          <a:solidFill>
            <a:schemeClr val="accent2">
              <a:alpha val="17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19" name="Oval 18"/>
          <p:cNvSpPr/>
          <p:nvPr/>
        </p:nvSpPr>
        <p:spPr>
          <a:xfrm>
            <a:off x="5328399" y="3143468"/>
            <a:ext cx="1189007" cy="1006248"/>
          </a:xfrm>
          <a:prstGeom prst="ellipse">
            <a:avLst/>
          </a:prstGeom>
          <a:solidFill>
            <a:schemeClr val="bg1"/>
          </a:solidFill>
          <a:ln w="12700">
            <a:solidFill>
              <a:schemeClr val="bg1">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schemeClr val="bg1">
                  <a:lumMod val="65000"/>
                </a:schemeClr>
              </a:solidFill>
            </a:endParaRPr>
          </a:p>
        </p:txBody>
      </p:sp>
      <p:sp>
        <p:nvSpPr>
          <p:cNvPr id="20" name="TextBox 19"/>
          <p:cNvSpPr txBox="1"/>
          <p:nvPr/>
        </p:nvSpPr>
        <p:spPr>
          <a:xfrm>
            <a:off x="4178412" y="3257397"/>
            <a:ext cx="786555" cy="563231"/>
          </a:xfrm>
          <a:prstGeom prst="rect">
            <a:avLst/>
          </a:prstGeom>
          <a:noFill/>
        </p:spPr>
        <p:txBody>
          <a:bodyPr wrap="square" rtlCol="0">
            <a:spAutoFit/>
          </a:bodyPr>
          <a:lstStyle/>
          <a:p>
            <a:r>
              <a:rPr lang="en-US" sz="1530" b="1" dirty="0">
                <a:solidFill>
                  <a:schemeClr val="accent5">
                    <a:lumMod val="50000"/>
                  </a:schemeClr>
                </a:solidFill>
              </a:rPr>
              <a:t>Test Score</a:t>
            </a:r>
          </a:p>
        </p:txBody>
      </p:sp>
      <p:sp>
        <p:nvSpPr>
          <p:cNvPr id="21" name="TextBox 20"/>
          <p:cNvSpPr txBox="1"/>
          <p:nvPr/>
        </p:nvSpPr>
        <p:spPr>
          <a:xfrm>
            <a:off x="4007733" y="5386599"/>
            <a:ext cx="827773" cy="563231"/>
          </a:xfrm>
          <a:prstGeom prst="rect">
            <a:avLst/>
          </a:prstGeom>
          <a:noFill/>
        </p:spPr>
        <p:txBody>
          <a:bodyPr wrap="square" rtlCol="0">
            <a:spAutoFit/>
          </a:bodyPr>
          <a:lstStyle/>
          <a:p>
            <a:r>
              <a:rPr lang="en-US" sz="1530" b="1" dirty="0">
                <a:solidFill>
                  <a:schemeClr val="accent2"/>
                </a:solidFill>
              </a:rPr>
              <a:t>Class Size</a:t>
            </a:r>
          </a:p>
        </p:txBody>
      </p:sp>
      <p:sp>
        <p:nvSpPr>
          <p:cNvPr id="22" name="TextBox 21"/>
          <p:cNvSpPr txBox="1"/>
          <p:nvPr/>
        </p:nvSpPr>
        <p:spPr>
          <a:xfrm>
            <a:off x="5504723" y="3371327"/>
            <a:ext cx="1054307" cy="563231"/>
          </a:xfrm>
          <a:prstGeom prst="rect">
            <a:avLst/>
          </a:prstGeom>
          <a:noFill/>
        </p:spPr>
        <p:txBody>
          <a:bodyPr wrap="square" rtlCol="0">
            <a:spAutoFit/>
          </a:bodyPr>
          <a:lstStyle/>
          <a:p>
            <a:r>
              <a:rPr lang="en-US" sz="1530" b="1" dirty="0">
                <a:solidFill>
                  <a:schemeClr val="bg1">
                    <a:lumMod val="65000"/>
                  </a:schemeClr>
                </a:solidFill>
              </a:rPr>
              <a:t>Teacher Quality</a:t>
            </a:r>
          </a:p>
        </p:txBody>
      </p:sp>
      <p:sp>
        <p:nvSpPr>
          <p:cNvPr id="24" name="TextBox 23"/>
          <p:cNvSpPr txBox="1"/>
          <p:nvPr/>
        </p:nvSpPr>
        <p:spPr>
          <a:xfrm>
            <a:off x="4967089" y="3992749"/>
            <a:ext cx="293670" cy="327782"/>
          </a:xfrm>
          <a:prstGeom prst="rect">
            <a:avLst/>
          </a:prstGeom>
          <a:noFill/>
        </p:spPr>
        <p:txBody>
          <a:bodyPr wrap="none" rtlCol="0">
            <a:spAutoFit/>
          </a:bodyPr>
          <a:lstStyle/>
          <a:p>
            <a:r>
              <a:rPr lang="en-US" sz="1530" b="1" dirty="0">
                <a:latin typeface="Arial" panose="020B0604020202020204" pitchFamily="34" charset="0"/>
                <a:cs typeface="Arial" panose="020B0604020202020204" pitchFamily="34" charset="0"/>
              </a:rPr>
              <a:t>a</a:t>
            </a:r>
          </a:p>
        </p:txBody>
      </p:sp>
      <p:sp>
        <p:nvSpPr>
          <p:cNvPr id="25" name="TextBox 24"/>
          <p:cNvSpPr txBox="1"/>
          <p:nvPr/>
        </p:nvSpPr>
        <p:spPr>
          <a:xfrm>
            <a:off x="4910668" y="4544929"/>
            <a:ext cx="325730" cy="327782"/>
          </a:xfrm>
          <a:prstGeom prst="rect">
            <a:avLst/>
          </a:prstGeom>
          <a:noFill/>
        </p:spPr>
        <p:txBody>
          <a:bodyPr wrap="none" rtlCol="0">
            <a:spAutoFit/>
          </a:bodyPr>
          <a:lstStyle/>
          <a:p>
            <a:r>
              <a:rPr lang="en-US" sz="1530" b="1" dirty="0">
                <a:latin typeface="Arial" panose="020B0604020202020204" pitchFamily="34" charset="0"/>
                <a:cs typeface="Arial" panose="020B0604020202020204" pitchFamily="34" charset="0"/>
              </a:rPr>
              <a:t>B</a:t>
            </a:r>
          </a:p>
        </p:txBody>
      </p:sp>
      <p:sp>
        <p:nvSpPr>
          <p:cNvPr id="26" name="TextBox 25"/>
          <p:cNvSpPr txBox="1"/>
          <p:nvPr/>
        </p:nvSpPr>
        <p:spPr>
          <a:xfrm>
            <a:off x="4731563" y="4982373"/>
            <a:ext cx="325730" cy="327782"/>
          </a:xfrm>
          <a:prstGeom prst="rect">
            <a:avLst/>
          </a:prstGeom>
          <a:noFill/>
        </p:spPr>
        <p:txBody>
          <a:bodyPr wrap="none" rtlCol="0">
            <a:spAutoFit/>
          </a:bodyPr>
          <a:lstStyle/>
          <a:p>
            <a:r>
              <a:rPr lang="en-US" sz="1530" b="1" dirty="0">
                <a:latin typeface="Arial" panose="020B0604020202020204" pitchFamily="34" charset="0"/>
                <a:cs typeface="Arial" panose="020B0604020202020204" pitchFamily="34" charset="0"/>
              </a:rPr>
              <a:t>C</a:t>
            </a:r>
          </a:p>
        </p:txBody>
      </p:sp>
      <p:graphicFrame>
        <p:nvGraphicFramePr>
          <p:cNvPr id="5" name="Object 4"/>
          <p:cNvGraphicFramePr>
            <a:graphicFrameLocks noChangeAspect="1"/>
          </p:cNvGraphicFramePr>
          <p:nvPr>
            <p:extLst>
              <p:ext uri="{D42A27DB-BD31-4B8C-83A1-F6EECF244321}">
                <p14:modId xmlns:p14="http://schemas.microsoft.com/office/powerpoint/2010/main" val="4273840902"/>
              </p:ext>
            </p:extLst>
          </p:nvPr>
        </p:nvGraphicFramePr>
        <p:xfrm>
          <a:off x="1036320" y="7094603"/>
          <a:ext cx="1924209" cy="1407441"/>
        </p:xfrm>
        <a:graphic>
          <a:graphicData uri="http://schemas.openxmlformats.org/presentationml/2006/ole">
            <mc:AlternateContent xmlns:mc="http://schemas.openxmlformats.org/markup-compatibility/2006">
              <mc:Choice xmlns:v="urn:schemas-microsoft-com:vml" Requires="v">
                <p:oleObj spid="_x0000_s69643" name="Equation" r:id="rId3" imgW="1422360" imgH="1041120" progId="Equation.3">
                  <p:embed/>
                </p:oleObj>
              </mc:Choice>
              <mc:Fallback>
                <p:oleObj name="Equation" r:id="rId3" imgW="1422360" imgH="1041120" progId="Equation.3">
                  <p:embed/>
                  <p:pic>
                    <p:nvPicPr>
                      <p:cNvPr id="5" name="Object 4"/>
                      <p:cNvPicPr>
                        <a:picLocks noChangeAspect="1" noChangeArrowheads="1"/>
                      </p:cNvPicPr>
                      <p:nvPr/>
                    </p:nvPicPr>
                    <p:blipFill>
                      <a:blip r:embed="rId4"/>
                      <a:srcRect/>
                      <a:stretch>
                        <a:fillRect/>
                      </a:stretch>
                    </p:blipFill>
                    <p:spPr bwMode="auto">
                      <a:xfrm>
                        <a:off x="1036320" y="7094603"/>
                        <a:ext cx="1924209" cy="1407441"/>
                      </a:xfrm>
                      <a:prstGeom prst="rect">
                        <a:avLst/>
                      </a:prstGeom>
                      <a:noFill/>
                      <a:ln>
                        <a:noFill/>
                      </a:ln>
                    </p:spPr>
                  </p:pic>
                </p:oleObj>
              </mc:Fallback>
            </mc:AlternateContent>
          </a:graphicData>
        </a:graphic>
      </p:graphicFrame>
      <p:sp>
        <p:nvSpPr>
          <p:cNvPr id="9" name="TextBox 8"/>
          <p:cNvSpPr txBox="1"/>
          <p:nvPr/>
        </p:nvSpPr>
        <p:spPr>
          <a:xfrm>
            <a:off x="3810031" y="7345304"/>
            <a:ext cx="3190462" cy="1034129"/>
          </a:xfrm>
          <a:prstGeom prst="rect">
            <a:avLst/>
          </a:prstGeom>
          <a:noFill/>
        </p:spPr>
        <p:txBody>
          <a:bodyPr wrap="square" rtlCol="0">
            <a:spAutoFit/>
          </a:bodyPr>
          <a:lstStyle/>
          <a:p>
            <a:r>
              <a:rPr lang="en-US" sz="1530" dirty="0"/>
              <a:t>When we add a control that is uncorrelated with the policy variable, it explains extra variance of Y but does not affect the policy slope.</a:t>
            </a:r>
          </a:p>
        </p:txBody>
      </p:sp>
    </p:spTree>
    <p:extLst>
      <p:ext uri="{BB962C8B-B14F-4D97-AF65-F5344CB8AC3E}">
        <p14:creationId xmlns:p14="http://schemas.microsoft.com/office/powerpoint/2010/main" val="34619511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val 6"/>
          <p:cNvSpPr/>
          <p:nvPr/>
        </p:nvSpPr>
        <p:spPr>
          <a:xfrm>
            <a:off x="1036320" y="3532088"/>
            <a:ext cx="1619250" cy="1519886"/>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2" name="Title 1"/>
          <p:cNvSpPr>
            <a:spLocks noGrp="1"/>
          </p:cNvSpPr>
          <p:nvPr>
            <p:ph type="title"/>
          </p:nvPr>
        </p:nvSpPr>
        <p:spPr/>
        <p:txBody>
          <a:bodyPr/>
          <a:lstStyle/>
          <a:p>
            <a:r>
              <a:rPr lang="en-US" dirty="0"/>
              <a:t>What We Know So Far:</a:t>
            </a:r>
          </a:p>
        </p:txBody>
      </p:sp>
      <p:sp>
        <p:nvSpPr>
          <p:cNvPr id="3" name="Slide Number Placeholder 2"/>
          <p:cNvSpPr>
            <a:spLocks noGrp="1"/>
          </p:cNvSpPr>
          <p:nvPr>
            <p:ph type="sldNum" sz="quarter" idx="12"/>
          </p:nvPr>
        </p:nvSpPr>
        <p:spPr/>
        <p:txBody>
          <a:bodyPr/>
          <a:lstStyle/>
          <a:p>
            <a:fld id="{A953BAF0-9579-42B3-B979-30EFD986705E}" type="slidenum">
              <a:rPr lang="en-US" smtClean="0"/>
              <a:pPr/>
              <a:t>8</a:t>
            </a:fld>
            <a:endParaRPr lang="en-US"/>
          </a:p>
        </p:txBody>
      </p:sp>
      <p:sp>
        <p:nvSpPr>
          <p:cNvPr id="6" name="Oval 5"/>
          <p:cNvSpPr/>
          <p:nvPr/>
        </p:nvSpPr>
        <p:spPr>
          <a:xfrm>
            <a:off x="777240" y="4408796"/>
            <a:ext cx="1276771" cy="1139259"/>
          </a:xfrm>
          <a:prstGeom prst="ellipse">
            <a:avLst/>
          </a:prstGeom>
          <a:solidFill>
            <a:schemeClr val="accent2">
              <a:alpha val="17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10" name="TextBox 9"/>
          <p:cNvSpPr txBox="1"/>
          <p:nvPr/>
        </p:nvSpPr>
        <p:spPr>
          <a:xfrm>
            <a:off x="534033" y="3257397"/>
            <a:ext cx="786555" cy="563231"/>
          </a:xfrm>
          <a:prstGeom prst="rect">
            <a:avLst/>
          </a:prstGeom>
          <a:noFill/>
        </p:spPr>
        <p:txBody>
          <a:bodyPr wrap="square" rtlCol="0">
            <a:spAutoFit/>
          </a:bodyPr>
          <a:lstStyle/>
          <a:p>
            <a:r>
              <a:rPr lang="en-US" sz="1530" b="1" dirty="0">
                <a:solidFill>
                  <a:schemeClr val="accent5">
                    <a:lumMod val="50000"/>
                  </a:schemeClr>
                </a:solidFill>
              </a:rPr>
              <a:t>Test Score</a:t>
            </a:r>
          </a:p>
        </p:txBody>
      </p:sp>
      <p:sp>
        <p:nvSpPr>
          <p:cNvPr id="11" name="TextBox 10"/>
          <p:cNvSpPr txBox="1"/>
          <p:nvPr/>
        </p:nvSpPr>
        <p:spPr>
          <a:xfrm>
            <a:off x="363354" y="5386599"/>
            <a:ext cx="827773" cy="563231"/>
          </a:xfrm>
          <a:prstGeom prst="rect">
            <a:avLst/>
          </a:prstGeom>
          <a:noFill/>
        </p:spPr>
        <p:txBody>
          <a:bodyPr wrap="square" rtlCol="0">
            <a:spAutoFit/>
          </a:bodyPr>
          <a:lstStyle/>
          <a:p>
            <a:r>
              <a:rPr lang="en-US" sz="1530" b="1" dirty="0">
                <a:solidFill>
                  <a:schemeClr val="accent2"/>
                </a:solidFill>
              </a:rPr>
              <a:t>Class Size</a:t>
            </a:r>
          </a:p>
        </p:txBody>
      </p:sp>
      <p:sp>
        <p:nvSpPr>
          <p:cNvPr id="4" name="TextBox 3"/>
          <p:cNvSpPr txBox="1"/>
          <p:nvPr/>
        </p:nvSpPr>
        <p:spPr>
          <a:xfrm>
            <a:off x="1696609" y="3899921"/>
            <a:ext cx="325730" cy="327782"/>
          </a:xfrm>
          <a:prstGeom prst="rect">
            <a:avLst/>
          </a:prstGeom>
          <a:noFill/>
        </p:spPr>
        <p:txBody>
          <a:bodyPr wrap="none" rtlCol="0">
            <a:spAutoFit/>
          </a:bodyPr>
          <a:lstStyle/>
          <a:p>
            <a:r>
              <a:rPr lang="en-US" sz="1530" b="1" dirty="0">
                <a:latin typeface="Arial" panose="020B0604020202020204" pitchFamily="34" charset="0"/>
                <a:cs typeface="Arial" panose="020B0604020202020204" pitchFamily="34" charset="0"/>
              </a:rPr>
              <a:t>A</a:t>
            </a:r>
          </a:p>
        </p:txBody>
      </p:sp>
      <p:sp>
        <p:nvSpPr>
          <p:cNvPr id="14" name="TextBox 13"/>
          <p:cNvSpPr txBox="1"/>
          <p:nvPr/>
        </p:nvSpPr>
        <p:spPr>
          <a:xfrm>
            <a:off x="1419888" y="4544963"/>
            <a:ext cx="325730" cy="327782"/>
          </a:xfrm>
          <a:prstGeom prst="rect">
            <a:avLst/>
          </a:prstGeom>
          <a:noFill/>
        </p:spPr>
        <p:txBody>
          <a:bodyPr wrap="none" rtlCol="0">
            <a:spAutoFit/>
          </a:bodyPr>
          <a:lstStyle/>
          <a:p>
            <a:r>
              <a:rPr lang="en-US" sz="1530" b="1" dirty="0">
                <a:latin typeface="Arial" panose="020B0604020202020204" pitchFamily="34" charset="0"/>
                <a:cs typeface="Arial" panose="020B0604020202020204" pitchFamily="34" charset="0"/>
              </a:rPr>
              <a:t>B</a:t>
            </a:r>
          </a:p>
        </p:txBody>
      </p:sp>
      <p:sp>
        <p:nvSpPr>
          <p:cNvPr id="15" name="TextBox 14"/>
          <p:cNvSpPr txBox="1"/>
          <p:nvPr/>
        </p:nvSpPr>
        <p:spPr>
          <a:xfrm>
            <a:off x="1087184" y="4982373"/>
            <a:ext cx="325730" cy="327782"/>
          </a:xfrm>
          <a:prstGeom prst="rect">
            <a:avLst/>
          </a:prstGeom>
          <a:noFill/>
        </p:spPr>
        <p:txBody>
          <a:bodyPr wrap="none" rtlCol="0">
            <a:spAutoFit/>
          </a:bodyPr>
          <a:lstStyle/>
          <a:p>
            <a:r>
              <a:rPr lang="en-US" sz="1530" b="1" dirty="0">
                <a:latin typeface="Arial" panose="020B0604020202020204" pitchFamily="34" charset="0"/>
                <a:cs typeface="Arial" panose="020B0604020202020204" pitchFamily="34" charset="0"/>
              </a:rPr>
              <a:t>C</a:t>
            </a:r>
          </a:p>
        </p:txBody>
      </p:sp>
      <p:sp>
        <p:nvSpPr>
          <p:cNvPr id="16" name="Oval 15"/>
          <p:cNvSpPr/>
          <p:nvPr/>
        </p:nvSpPr>
        <p:spPr>
          <a:xfrm>
            <a:off x="4680699" y="3532088"/>
            <a:ext cx="1619250" cy="1519886"/>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17" name="Oval 16"/>
          <p:cNvSpPr/>
          <p:nvPr/>
        </p:nvSpPr>
        <p:spPr>
          <a:xfrm>
            <a:off x="4421619" y="4408796"/>
            <a:ext cx="1276771" cy="1139259"/>
          </a:xfrm>
          <a:prstGeom prst="ellipse">
            <a:avLst/>
          </a:prstGeom>
          <a:solidFill>
            <a:schemeClr val="accent2">
              <a:alpha val="17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20" name="TextBox 19"/>
          <p:cNvSpPr txBox="1"/>
          <p:nvPr/>
        </p:nvSpPr>
        <p:spPr>
          <a:xfrm>
            <a:off x="4178412" y="3257397"/>
            <a:ext cx="786555" cy="563231"/>
          </a:xfrm>
          <a:prstGeom prst="rect">
            <a:avLst/>
          </a:prstGeom>
          <a:noFill/>
        </p:spPr>
        <p:txBody>
          <a:bodyPr wrap="square" rtlCol="0">
            <a:spAutoFit/>
          </a:bodyPr>
          <a:lstStyle/>
          <a:p>
            <a:r>
              <a:rPr lang="en-US" sz="1530" b="1" dirty="0">
                <a:solidFill>
                  <a:schemeClr val="accent5">
                    <a:lumMod val="50000"/>
                  </a:schemeClr>
                </a:solidFill>
              </a:rPr>
              <a:t>Test Score</a:t>
            </a:r>
          </a:p>
        </p:txBody>
      </p:sp>
      <p:sp>
        <p:nvSpPr>
          <p:cNvPr id="21" name="TextBox 20"/>
          <p:cNvSpPr txBox="1"/>
          <p:nvPr/>
        </p:nvSpPr>
        <p:spPr>
          <a:xfrm>
            <a:off x="4007733" y="5386599"/>
            <a:ext cx="827773" cy="563231"/>
          </a:xfrm>
          <a:prstGeom prst="rect">
            <a:avLst/>
          </a:prstGeom>
          <a:noFill/>
        </p:spPr>
        <p:txBody>
          <a:bodyPr wrap="square" rtlCol="0">
            <a:spAutoFit/>
          </a:bodyPr>
          <a:lstStyle/>
          <a:p>
            <a:r>
              <a:rPr lang="en-US" sz="1530" b="1" dirty="0">
                <a:solidFill>
                  <a:schemeClr val="accent2"/>
                </a:solidFill>
              </a:rPr>
              <a:t>Class Size</a:t>
            </a:r>
          </a:p>
        </p:txBody>
      </p:sp>
      <p:sp>
        <p:nvSpPr>
          <p:cNvPr id="24" name="TextBox 23"/>
          <p:cNvSpPr txBox="1"/>
          <p:nvPr/>
        </p:nvSpPr>
        <p:spPr>
          <a:xfrm>
            <a:off x="4967089" y="3992749"/>
            <a:ext cx="293670" cy="327782"/>
          </a:xfrm>
          <a:prstGeom prst="rect">
            <a:avLst/>
          </a:prstGeom>
          <a:noFill/>
        </p:spPr>
        <p:txBody>
          <a:bodyPr wrap="none" rtlCol="0">
            <a:spAutoFit/>
          </a:bodyPr>
          <a:lstStyle/>
          <a:p>
            <a:r>
              <a:rPr lang="en-US" sz="1530" b="1" dirty="0">
                <a:latin typeface="Arial" panose="020B0604020202020204" pitchFamily="34" charset="0"/>
                <a:cs typeface="Arial" panose="020B0604020202020204" pitchFamily="34" charset="0"/>
              </a:rPr>
              <a:t>a</a:t>
            </a:r>
          </a:p>
        </p:txBody>
      </p:sp>
      <p:sp>
        <p:nvSpPr>
          <p:cNvPr id="25" name="TextBox 24"/>
          <p:cNvSpPr txBox="1"/>
          <p:nvPr/>
        </p:nvSpPr>
        <p:spPr>
          <a:xfrm>
            <a:off x="4910669" y="4544929"/>
            <a:ext cx="304892" cy="327782"/>
          </a:xfrm>
          <a:prstGeom prst="rect">
            <a:avLst/>
          </a:prstGeom>
          <a:noFill/>
        </p:spPr>
        <p:txBody>
          <a:bodyPr wrap="none" rtlCol="0">
            <a:spAutoFit/>
          </a:bodyPr>
          <a:lstStyle/>
          <a:p>
            <a:r>
              <a:rPr lang="en-US" sz="1530" b="1" dirty="0">
                <a:latin typeface="Arial" panose="020B0604020202020204" pitchFamily="34" charset="0"/>
                <a:cs typeface="Arial" panose="020B0604020202020204" pitchFamily="34" charset="0"/>
              </a:rPr>
              <a:t>b</a:t>
            </a:r>
          </a:p>
        </p:txBody>
      </p:sp>
      <p:sp>
        <p:nvSpPr>
          <p:cNvPr id="26" name="TextBox 25"/>
          <p:cNvSpPr txBox="1"/>
          <p:nvPr/>
        </p:nvSpPr>
        <p:spPr>
          <a:xfrm>
            <a:off x="4731563" y="4982373"/>
            <a:ext cx="293670" cy="327782"/>
          </a:xfrm>
          <a:prstGeom prst="rect">
            <a:avLst/>
          </a:prstGeom>
          <a:noFill/>
        </p:spPr>
        <p:txBody>
          <a:bodyPr wrap="none" rtlCol="0">
            <a:spAutoFit/>
          </a:bodyPr>
          <a:lstStyle/>
          <a:p>
            <a:r>
              <a:rPr lang="en-US" sz="1530" b="1" dirty="0">
                <a:latin typeface="Arial" panose="020B0604020202020204" pitchFamily="34" charset="0"/>
                <a:cs typeface="Arial" panose="020B0604020202020204" pitchFamily="34" charset="0"/>
              </a:rPr>
              <a:t>c</a:t>
            </a:r>
          </a:p>
        </p:txBody>
      </p:sp>
      <p:graphicFrame>
        <p:nvGraphicFramePr>
          <p:cNvPr id="5" name="Object 4"/>
          <p:cNvGraphicFramePr>
            <a:graphicFrameLocks noChangeAspect="1"/>
          </p:cNvGraphicFramePr>
          <p:nvPr>
            <p:extLst>
              <p:ext uri="{D42A27DB-BD31-4B8C-83A1-F6EECF244321}">
                <p14:modId xmlns:p14="http://schemas.microsoft.com/office/powerpoint/2010/main" val="760291152"/>
              </p:ext>
            </p:extLst>
          </p:nvPr>
        </p:nvGraphicFramePr>
        <p:xfrm>
          <a:off x="834790" y="6952006"/>
          <a:ext cx="1821656" cy="1407399"/>
        </p:xfrm>
        <a:graphic>
          <a:graphicData uri="http://schemas.openxmlformats.org/presentationml/2006/ole">
            <mc:AlternateContent xmlns:mc="http://schemas.openxmlformats.org/markup-compatibility/2006">
              <mc:Choice xmlns:v="urn:schemas-microsoft-com:vml" Requires="v">
                <p:oleObj spid="_x0000_s70667" name="Equation" r:id="rId3" imgW="1346040" imgH="1041120" progId="Equation.3">
                  <p:embed/>
                </p:oleObj>
              </mc:Choice>
              <mc:Fallback>
                <p:oleObj name="Equation" r:id="rId3" imgW="1346040" imgH="1041120" progId="Equation.3">
                  <p:embed/>
                  <p:pic>
                    <p:nvPicPr>
                      <p:cNvPr id="5" name="Object 4"/>
                      <p:cNvPicPr>
                        <a:picLocks noChangeAspect="1" noChangeArrowheads="1"/>
                      </p:cNvPicPr>
                      <p:nvPr/>
                    </p:nvPicPr>
                    <p:blipFill>
                      <a:blip r:embed="rId4"/>
                      <a:srcRect/>
                      <a:stretch>
                        <a:fillRect/>
                      </a:stretch>
                    </p:blipFill>
                    <p:spPr bwMode="auto">
                      <a:xfrm>
                        <a:off x="834790" y="6952006"/>
                        <a:ext cx="1821656" cy="1407399"/>
                      </a:xfrm>
                      <a:prstGeom prst="rect">
                        <a:avLst/>
                      </a:prstGeom>
                      <a:noFill/>
                      <a:ln>
                        <a:noFill/>
                      </a:ln>
                    </p:spPr>
                  </p:pic>
                </p:oleObj>
              </mc:Fallback>
            </mc:AlternateContent>
          </a:graphicData>
        </a:graphic>
      </p:graphicFrame>
      <p:sp>
        <p:nvSpPr>
          <p:cNvPr id="9" name="TextBox 8"/>
          <p:cNvSpPr txBox="1"/>
          <p:nvPr/>
        </p:nvSpPr>
        <p:spPr>
          <a:xfrm>
            <a:off x="3719732" y="7146316"/>
            <a:ext cx="3303270" cy="1034129"/>
          </a:xfrm>
          <a:prstGeom prst="rect">
            <a:avLst/>
          </a:prstGeom>
          <a:noFill/>
        </p:spPr>
        <p:txBody>
          <a:bodyPr wrap="square" rtlCol="0">
            <a:spAutoFit/>
          </a:bodyPr>
          <a:lstStyle/>
          <a:p>
            <a:r>
              <a:rPr lang="en-US" sz="1530" dirty="0"/>
              <a:t>When we add a control variable that IS correlated with the policy variable it affects both the slope and the standard error.</a:t>
            </a:r>
          </a:p>
        </p:txBody>
      </p:sp>
      <p:sp>
        <p:nvSpPr>
          <p:cNvPr id="23" name="Oval 22"/>
          <p:cNvSpPr/>
          <p:nvPr/>
        </p:nvSpPr>
        <p:spPr>
          <a:xfrm>
            <a:off x="5322918" y="4520599"/>
            <a:ext cx="1141902" cy="1017816"/>
          </a:xfrm>
          <a:prstGeom prst="ellipse">
            <a:avLst/>
          </a:prstGeom>
          <a:solidFill>
            <a:schemeClr val="bg1"/>
          </a:solidFill>
          <a:ln w="12700">
            <a:solidFill>
              <a:schemeClr val="bg1">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schemeClr val="bg1">
                  <a:lumMod val="65000"/>
                </a:schemeClr>
              </a:solidFill>
            </a:endParaRPr>
          </a:p>
        </p:txBody>
      </p:sp>
      <p:sp>
        <p:nvSpPr>
          <p:cNvPr id="27" name="TextBox 26"/>
          <p:cNvSpPr txBox="1"/>
          <p:nvPr/>
        </p:nvSpPr>
        <p:spPr>
          <a:xfrm>
            <a:off x="5245967" y="4813699"/>
            <a:ext cx="1360170" cy="563231"/>
          </a:xfrm>
          <a:prstGeom prst="rect">
            <a:avLst/>
          </a:prstGeom>
          <a:noFill/>
        </p:spPr>
        <p:txBody>
          <a:bodyPr wrap="square" rtlCol="0">
            <a:spAutoFit/>
          </a:bodyPr>
          <a:lstStyle/>
          <a:p>
            <a:pPr algn="ctr"/>
            <a:r>
              <a:rPr lang="en-US" sz="1530" b="1" dirty="0">
                <a:solidFill>
                  <a:schemeClr val="bg1">
                    <a:lumMod val="65000"/>
                  </a:schemeClr>
                </a:solidFill>
              </a:rPr>
              <a:t>Socio-Econ. Status</a:t>
            </a:r>
          </a:p>
        </p:txBody>
      </p:sp>
    </p:spTree>
    <p:extLst>
      <p:ext uri="{BB962C8B-B14F-4D97-AF65-F5344CB8AC3E}">
        <p14:creationId xmlns:p14="http://schemas.microsoft.com/office/powerpoint/2010/main" val="17007184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Omitted Variable </a:t>
            </a:r>
            <a:br>
              <a:rPr lang="en-US" dirty="0"/>
            </a:br>
            <a:r>
              <a:rPr lang="en-US" dirty="0"/>
              <a:t>Bias:</a:t>
            </a:r>
          </a:p>
        </p:txBody>
      </p:sp>
      <p:sp>
        <p:nvSpPr>
          <p:cNvPr id="3" name="Slide Number Placeholder 2"/>
          <p:cNvSpPr>
            <a:spLocks noGrp="1"/>
          </p:cNvSpPr>
          <p:nvPr>
            <p:ph type="sldNum" sz="quarter" idx="12"/>
          </p:nvPr>
        </p:nvSpPr>
        <p:spPr/>
        <p:txBody>
          <a:bodyPr/>
          <a:lstStyle/>
          <a:p>
            <a:fld id="{A953BAF0-9579-42B3-B979-30EFD986705E}" type="slidenum">
              <a:rPr lang="en-US" smtClean="0"/>
              <a:pPr/>
              <a:t>9</a:t>
            </a:fld>
            <a:endParaRPr lang="en-US"/>
          </a:p>
        </p:txBody>
      </p:sp>
      <p:sp>
        <p:nvSpPr>
          <p:cNvPr id="8" name="TextBox 7"/>
          <p:cNvSpPr txBox="1"/>
          <p:nvPr/>
        </p:nvSpPr>
        <p:spPr>
          <a:xfrm>
            <a:off x="1518666" y="4495800"/>
            <a:ext cx="4753356" cy="1287532"/>
          </a:xfrm>
          <a:prstGeom prst="rect">
            <a:avLst/>
          </a:prstGeom>
          <a:noFill/>
        </p:spPr>
        <p:txBody>
          <a:bodyPr wrap="square" rtlCol="0">
            <a:spAutoFit/>
          </a:bodyPr>
          <a:lstStyle/>
          <a:p>
            <a:pPr algn="ctr">
              <a:lnSpc>
                <a:spcPct val="150000"/>
              </a:lnSpc>
            </a:pPr>
            <a:r>
              <a:rPr lang="en-US" dirty="0">
                <a:solidFill>
                  <a:schemeClr val="tx1">
                    <a:lumMod val="50000"/>
                    <a:lumOff val="50000"/>
                  </a:schemeClr>
                </a:solidFill>
                <a:latin typeface="Arial" panose="020B0604020202020204" pitchFamily="34" charset="0"/>
                <a:cs typeface="Arial" panose="020B0604020202020204" pitchFamily="34" charset="0"/>
              </a:rPr>
              <a:t>All that we are doing with omitted variable bias is asking, </a:t>
            </a:r>
            <a:r>
              <a:rPr lang="en-US" dirty="0">
                <a:solidFill>
                  <a:schemeClr val="accent6">
                    <a:lumMod val="75000"/>
                  </a:schemeClr>
                </a:solidFill>
                <a:latin typeface="Arial" panose="020B0604020202020204" pitchFamily="34" charset="0"/>
                <a:cs typeface="Arial" panose="020B0604020202020204" pitchFamily="34" charset="0"/>
              </a:rPr>
              <a:t>what happens when we leave the control variable out of the model?</a:t>
            </a:r>
          </a:p>
        </p:txBody>
      </p:sp>
    </p:spTree>
    <p:extLst>
      <p:ext uri="{BB962C8B-B14F-4D97-AF65-F5344CB8AC3E}">
        <p14:creationId xmlns:p14="http://schemas.microsoft.com/office/powerpoint/2010/main" val="16884061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10715</TotalTime>
  <Words>1161</Words>
  <Application>Microsoft Office PowerPoint</Application>
  <PresentationFormat>Custom</PresentationFormat>
  <Paragraphs>232</Paragraphs>
  <Slides>26</Slides>
  <Notes>0</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26</vt:i4>
      </vt:variant>
    </vt:vector>
  </HeadingPairs>
  <TitlesOfParts>
    <vt:vector size="37" baseType="lpstr">
      <vt:lpstr>Batang</vt:lpstr>
      <vt:lpstr>Arial</vt:lpstr>
      <vt:lpstr>Arial Black</vt:lpstr>
      <vt:lpstr>Berlin Sans FB</vt:lpstr>
      <vt:lpstr>Calibri</vt:lpstr>
      <vt:lpstr>Cambria Math</vt:lpstr>
      <vt:lpstr>Segoe UI Symbol</vt:lpstr>
      <vt:lpstr>Stencil</vt:lpstr>
      <vt:lpstr>Times New Roman</vt:lpstr>
      <vt:lpstr>Office Theme</vt:lpstr>
      <vt:lpstr>Equation</vt:lpstr>
      <vt:lpstr>Omitted variable bias  </vt:lpstr>
      <vt:lpstr>A note on terms  in this section:</vt:lpstr>
      <vt:lpstr>The Main Question  to ask yourself:</vt:lpstr>
      <vt:lpstr>Note!</vt:lpstr>
      <vt:lpstr>What We Know So Far:</vt:lpstr>
      <vt:lpstr>What We Know So Far:</vt:lpstr>
      <vt:lpstr>What We Know So Far:</vt:lpstr>
      <vt:lpstr>What We Know So Far:</vt:lpstr>
      <vt:lpstr>Omitted Variable  Bias:</vt:lpstr>
      <vt:lpstr>Case #1</vt:lpstr>
      <vt:lpstr>Case #2</vt:lpstr>
      <vt:lpstr>How do omitted variable impact regression results?</vt:lpstr>
      <vt:lpstr>Calculating Omitted  Variable Bias:</vt:lpstr>
      <vt:lpstr>Where Bias Comes From:</vt:lpstr>
      <vt:lpstr>The Math:</vt:lpstr>
      <vt:lpstr>The Math:</vt:lpstr>
      <vt:lpstr>Note:</vt:lpstr>
      <vt:lpstr>Omitted Variable Bias Derived</vt:lpstr>
      <vt:lpstr>Example of Calculations:</vt:lpstr>
      <vt:lpstr>The  take-away:</vt:lpstr>
      <vt:lpstr>Why does this matter?</vt:lpstr>
      <vt:lpstr>When does o.v.b. occur?</vt:lpstr>
      <vt:lpstr>Case 1:  Omitted variable correlated with policy variable</vt:lpstr>
      <vt:lpstr>Case 1:  Omitted variable correlated with policy variable</vt:lpstr>
      <vt:lpstr>Case 2:  Omitted variable uncorrelated with policy variable</vt:lpstr>
      <vt:lpstr>Case 2:  Omitted variable uncorrelated with policy variable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padjdl</dc:creator>
  <cp:lastModifiedBy>Jesse Lecy</cp:lastModifiedBy>
  <cp:revision>106</cp:revision>
  <cp:lastPrinted>2014-01-22T23:35:30Z</cp:lastPrinted>
  <dcterms:created xsi:type="dcterms:W3CDTF">2013-12-05T22:08:08Z</dcterms:created>
  <dcterms:modified xsi:type="dcterms:W3CDTF">2019-09-10T07:23:32Z</dcterms:modified>
</cp:coreProperties>
</file>