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67" r:id="rId4"/>
    <p:sldId id="266" r:id="rId5"/>
    <p:sldId id="259" r:id="rId6"/>
    <p:sldId id="260" r:id="rId7"/>
    <p:sldId id="261" r:id="rId8"/>
    <p:sldId id="263" r:id="rId9"/>
    <p:sldId id="262" r:id="rId10"/>
    <p:sldId id="25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FD8A-449E-480A-A71C-0B0F07D675E6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F6A6-4FD6-40FE-93F8-DE065963C2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4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FD8A-449E-480A-A71C-0B0F07D675E6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F6A6-4FD6-40FE-93F8-DE065963C2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6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FD8A-449E-480A-A71C-0B0F07D675E6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F6A6-4FD6-40FE-93F8-DE065963C2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82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FD8A-449E-480A-A71C-0B0F07D675E6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F6A6-4FD6-40FE-93F8-DE065963C2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75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FD8A-449E-480A-A71C-0B0F07D675E6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F6A6-4FD6-40FE-93F8-DE065963C2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0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FD8A-449E-480A-A71C-0B0F07D675E6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F6A6-4FD6-40FE-93F8-DE065963C2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63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FD8A-449E-480A-A71C-0B0F07D675E6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F6A6-4FD6-40FE-93F8-DE065963C2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4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FD8A-449E-480A-A71C-0B0F07D675E6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F6A6-4FD6-40FE-93F8-DE065963C2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28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FD8A-449E-480A-A71C-0B0F07D675E6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F6A6-4FD6-40FE-93F8-DE065963C2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9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FD8A-449E-480A-A71C-0B0F07D675E6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F6A6-4FD6-40FE-93F8-DE065963C2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6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FD8A-449E-480A-A71C-0B0F07D675E6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F6A6-4FD6-40FE-93F8-DE065963C2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0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BFD8A-449E-480A-A71C-0B0F07D675E6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EF6A6-4FD6-40FE-93F8-DE065963C2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4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Century Gothic" panose="020B0502020202020204" pitchFamily="34" charset="0"/>
              </a:rPr>
              <a:t>How do we evaluate the </a:t>
            </a:r>
            <a:br>
              <a:rPr lang="en-US" sz="3600" dirty="0">
                <a:latin typeface="Century Gothic" panose="020B0502020202020204" pitchFamily="34" charset="0"/>
              </a:rPr>
            </a:br>
            <a:r>
              <a:rPr lang="en-US" sz="3600" dirty="0">
                <a:latin typeface="Century Gothic" panose="020B0502020202020204" pitchFamily="34" charset="0"/>
              </a:rPr>
              <a:t>quality of a regression model?</a:t>
            </a:r>
          </a:p>
        </p:txBody>
      </p:sp>
      <p:pic>
        <p:nvPicPr>
          <p:cNvPr id="15" name="Picture 2" descr="http://westinstenv.org/wp-content/postimage/accuracy_precis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5832"/>
            <a:ext cx="41148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562600" y="2595770"/>
            <a:ext cx="30161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Our estimate of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program impact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should be: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/>
              <a:t>Accurate</a:t>
            </a:r>
            <a:r>
              <a:rPr lang="en-US" sz="2000" dirty="0"/>
              <a:t> (“unbiased”)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/>
              <a:t>Precise</a:t>
            </a:r>
            <a:r>
              <a:rPr lang="en-US" sz="2000" dirty="0"/>
              <a:t> (“efficient”)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455938-48E1-4B40-AB93-D33C4C7A77D6}"/>
              </a:ext>
            </a:extLst>
          </p:cNvPr>
          <p:cNvSpPr txBox="1"/>
          <p:nvPr/>
        </p:nvSpPr>
        <p:spPr>
          <a:xfrm>
            <a:off x="1094092" y="6174559"/>
            <a:ext cx="6955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unbiased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= no omitted variable bias        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efficient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= small standard errors</a:t>
            </a:r>
          </a:p>
        </p:txBody>
      </p:sp>
    </p:spTree>
    <p:extLst>
      <p:ext uri="{BB962C8B-B14F-4D97-AF65-F5344CB8AC3E}">
        <p14:creationId xmlns:p14="http://schemas.microsoft.com/office/powerpoint/2010/main" val="1331211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143000" y="1619928"/>
            <a:ext cx="9906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92200" y="2170261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456267" y="1277028"/>
            <a:ext cx="7620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3049" y="2755717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X1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66488" y="1448634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X3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71800" y="19812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Model:  Y = B0 +  </a:t>
            </a:r>
            <a:r>
              <a:rPr lang="en-US" b="1" dirty="0">
                <a:solidFill>
                  <a:schemeClr val="tx2"/>
                </a:solidFill>
              </a:rPr>
              <a:t>B1</a:t>
            </a:r>
            <a:r>
              <a:rPr lang="en-US" dirty="0">
                <a:sym typeface="Symbol"/>
              </a:rPr>
              <a:t></a:t>
            </a:r>
            <a:r>
              <a:rPr lang="en-US" u="sng" dirty="0"/>
              <a:t>X1</a:t>
            </a:r>
            <a:r>
              <a:rPr lang="en-US" dirty="0"/>
              <a:t>  +  B2</a:t>
            </a:r>
            <a:r>
              <a:rPr lang="en-US" dirty="0">
                <a:sym typeface="Symbol"/>
              </a:rPr>
              <a:t></a:t>
            </a:r>
            <a:r>
              <a:rPr lang="en-US" dirty="0"/>
              <a:t>X2  +  B3</a:t>
            </a:r>
            <a:r>
              <a:rPr lang="en-US" dirty="0">
                <a:sym typeface="Symbol"/>
              </a:rPr>
              <a:t></a:t>
            </a:r>
            <a:r>
              <a:rPr lang="en-US" dirty="0"/>
              <a:t>X3  +  e</a:t>
            </a:r>
          </a:p>
        </p:txBody>
      </p:sp>
      <p:sp>
        <p:nvSpPr>
          <p:cNvPr id="7" name="Oval 6"/>
          <p:cNvSpPr/>
          <p:nvPr/>
        </p:nvSpPr>
        <p:spPr>
          <a:xfrm>
            <a:off x="1490133" y="2170261"/>
            <a:ext cx="7620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697382" y="2359716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X2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0AFD45-1988-4D15-B0A3-198F43CD508A}"/>
              </a:ext>
            </a:extLst>
          </p:cNvPr>
          <p:cNvSpPr txBox="1"/>
          <p:nvPr/>
        </p:nvSpPr>
        <p:spPr>
          <a:xfrm>
            <a:off x="826888" y="1600874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05C6883-4F61-4D25-96ED-7D7B3F1C6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6463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Taxonomy of control variables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3122AA-488B-4A4D-9908-2144F8FA889C}"/>
              </a:ext>
            </a:extLst>
          </p:cNvPr>
          <p:cNvSpPr txBox="1"/>
          <p:nvPr/>
        </p:nvSpPr>
        <p:spPr>
          <a:xfrm>
            <a:off x="6400800" y="1126926"/>
            <a:ext cx="7733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controls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83C734E-B008-4032-9629-E761F13E7B43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6400800" y="1434703"/>
            <a:ext cx="386677" cy="528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B056AB-776B-4DD6-A243-A3E901273839}"/>
              </a:ext>
            </a:extLst>
          </p:cNvPr>
          <p:cNvCxnSpPr>
            <a:cxnSpLocks/>
          </p:cNvCxnSpPr>
          <p:nvPr/>
        </p:nvCxnSpPr>
        <p:spPr>
          <a:xfrm>
            <a:off x="6934200" y="1508115"/>
            <a:ext cx="239953" cy="454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4669AF8-C43C-4D7B-AD51-304612A72966}"/>
              </a:ext>
            </a:extLst>
          </p:cNvPr>
          <p:cNvSpPr/>
          <p:nvPr/>
        </p:nvSpPr>
        <p:spPr>
          <a:xfrm>
            <a:off x="1612037" y="4243310"/>
            <a:ext cx="3657600" cy="118872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27EED8-E2EC-4239-B4AA-946AB05DDD6D}"/>
              </a:ext>
            </a:extLst>
          </p:cNvPr>
          <p:cNvSpPr/>
          <p:nvPr/>
        </p:nvSpPr>
        <p:spPr>
          <a:xfrm>
            <a:off x="5257800" y="4243310"/>
            <a:ext cx="3657600" cy="118872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DCA5B3-505B-4382-B8EA-FB4C4C9D86C9}"/>
              </a:ext>
            </a:extLst>
          </p:cNvPr>
          <p:cNvSpPr/>
          <p:nvPr/>
        </p:nvSpPr>
        <p:spPr>
          <a:xfrm>
            <a:off x="1612037" y="5432030"/>
            <a:ext cx="3657600" cy="118872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8C168B4-0272-41CD-9093-D8F534F0A5AE}"/>
              </a:ext>
            </a:extLst>
          </p:cNvPr>
          <p:cNvSpPr/>
          <p:nvPr/>
        </p:nvSpPr>
        <p:spPr>
          <a:xfrm>
            <a:off x="5257800" y="5432030"/>
            <a:ext cx="3657600" cy="118872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26F4EC-2ED7-47E1-BFF8-D69EE2413FB8}"/>
              </a:ext>
            </a:extLst>
          </p:cNvPr>
          <p:cNvSpPr txBox="1"/>
          <p:nvPr/>
        </p:nvSpPr>
        <p:spPr>
          <a:xfrm>
            <a:off x="362419" y="4905646"/>
            <a:ext cx="9909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Omit </a:t>
            </a:r>
          </a:p>
          <a:p>
            <a:pPr algn="ctr"/>
            <a:r>
              <a:rPr lang="en-US" sz="2400" dirty="0">
                <a:latin typeface="Century Gothic" panose="020B0502020202020204" pitchFamily="34" charset="0"/>
              </a:rPr>
              <a:t>X2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FBEB60-639E-43E3-9206-766B6A4731A0}"/>
              </a:ext>
            </a:extLst>
          </p:cNvPr>
          <p:cNvSpPr txBox="1"/>
          <p:nvPr/>
        </p:nvSpPr>
        <p:spPr>
          <a:xfrm>
            <a:off x="4562863" y="3576935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Omit X3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4B3E64E-DDB8-4926-8B52-04ABE9AA3FB2}"/>
                  </a:ext>
                </a:extLst>
              </p:cNvPr>
              <p:cNvSpPr txBox="1"/>
              <p:nvPr/>
            </p:nvSpPr>
            <p:spPr>
              <a:xfrm>
                <a:off x="1875405" y="4427286"/>
                <a:ext cx="29316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4B3E64E-DDB8-4926-8B52-04ABE9AA3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405" y="4427286"/>
                <a:ext cx="2931636" cy="276999"/>
              </a:xfrm>
              <a:prstGeom prst="rect">
                <a:avLst/>
              </a:prstGeom>
              <a:blipFill>
                <a:blip r:embed="rId2"/>
                <a:stretch>
                  <a:fillRect l="-83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E8A033EF-8C0E-4C5B-A980-F390B7FC07E9}"/>
              </a:ext>
            </a:extLst>
          </p:cNvPr>
          <p:cNvSpPr txBox="1"/>
          <p:nvPr/>
        </p:nvSpPr>
        <p:spPr>
          <a:xfrm>
            <a:off x="3098208" y="3884752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C9AD233-2D2D-4E38-8F48-784AA66FA580}"/>
              </a:ext>
            </a:extLst>
          </p:cNvPr>
          <p:cNvSpPr txBox="1"/>
          <p:nvPr/>
        </p:nvSpPr>
        <p:spPr>
          <a:xfrm>
            <a:off x="6814623" y="3843582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4533579-EEDC-4468-8E19-C26E0FE89237}"/>
              </a:ext>
            </a:extLst>
          </p:cNvPr>
          <p:cNvSpPr txBox="1"/>
          <p:nvPr/>
        </p:nvSpPr>
        <p:spPr>
          <a:xfrm>
            <a:off x="1099396" y="5955268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B70B742-7363-42CF-BD63-1AC6FBE2D739}"/>
              </a:ext>
            </a:extLst>
          </p:cNvPr>
          <p:cNvSpPr txBox="1"/>
          <p:nvPr/>
        </p:nvSpPr>
        <p:spPr>
          <a:xfrm>
            <a:off x="1146888" y="4419600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58CD63D-37CE-49DC-9C84-F42277538933}"/>
                  </a:ext>
                </a:extLst>
              </p:cNvPr>
              <p:cNvSpPr txBox="1"/>
              <p:nvPr/>
            </p:nvSpPr>
            <p:spPr>
              <a:xfrm>
                <a:off x="5990391" y="4430170"/>
                <a:ext cx="21611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58CD63D-37CE-49DC-9C84-F42277538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391" y="4430170"/>
                <a:ext cx="2161104" cy="276999"/>
              </a:xfrm>
              <a:prstGeom prst="rect">
                <a:avLst/>
              </a:prstGeom>
              <a:blipFill>
                <a:blip r:embed="rId3"/>
                <a:stretch>
                  <a:fillRect l="-2260" r="-84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8C525C8-FE8E-4834-B455-EB38F12C1767}"/>
                  </a:ext>
                </a:extLst>
              </p:cNvPr>
              <p:cNvSpPr txBox="1"/>
              <p:nvPr/>
            </p:nvSpPr>
            <p:spPr>
              <a:xfrm>
                <a:off x="2232527" y="5493767"/>
                <a:ext cx="21611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8C525C8-FE8E-4834-B455-EB38F12C1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527" y="5493767"/>
                <a:ext cx="2161104" cy="276999"/>
              </a:xfrm>
              <a:prstGeom prst="rect">
                <a:avLst/>
              </a:prstGeom>
              <a:blipFill>
                <a:blip r:embed="rId4"/>
                <a:stretch>
                  <a:fillRect l="-2254" r="-845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BC08AFE-0611-4EE5-ADCB-AD531946D7A9}"/>
                  </a:ext>
                </a:extLst>
              </p:cNvPr>
              <p:cNvSpPr txBox="1"/>
              <p:nvPr/>
            </p:nvSpPr>
            <p:spPr>
              <a:xfrm>
                <a:off x="6479495" y="5489078"/>
                <a:ext cx="14318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BC08AFE-0611-4EE5-ADCB-AD531946D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495" y="5489078"/>
                <a:ext cx="1431802" cy="276999"/>
              </a:xfrm>
              <a:prstGeom prst="rect">
                <a:avLst/>
              </a:prstGeom>
              <a:blipFill>
                <a:blip r:embed="rId5"/>
                <a:stretch>
                  <a:fillRect l="-3830" r="-851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1BA35376-6EC2-4764-ACC5-0AE2D55B7105}"/>
              </a:ext>
            </a:extLst>
          </p:cNvPr>
          <p:cNvSpPr txBox="1"/>
          <p:nvPr/>
        </p:nvSpPr>
        <p:spPr>
          <a:xfrm>
            <a:off x="2373041" y="4880123"/>
            <a:ext cx="202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Unbiased &amp; Precise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795891-9D6C-45A9-B495-20900D6F909E}"/>
              </a:ext>
            </a:extLst>
          </p:cNvPr>
          <p:cNvSpPr txBox="1"/>
          <p:nvPr/>
        </p:nvSpPr>
        <p:spPr>
          <a:xfrm>
            <a:off x="2533249" y="5977200"/>
            <a:ext cx="1759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Biased &amp; Precise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D2E9A7-6722-4063-8A38-619CDBDE05B5}"/>
              </a:ext>
            </a:extLst>
          </p:cNvPr>
          <p:cNvSpPr txBox="1"/>
          <p:nvPr/>
        </p:nvSpPr>
        <p:spPr>
          <a:xfrm>
            <a:off x="6099143" y="4834318"/>
            <a:ext cx="2275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Unbiased &amp; Imprecise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7900827-7CC3-423A-963D-73B4E0664E66}"/>
              </a:ext>
            </a:extLst>
          </p:cNvPr>
          <p:cNvSpPr txBox="1"/>
          <p:nvPr/>
        </p:nvSpPr>
        <p:spPr>
          <a:xfrm>
            <a:off x="6252170" y="5889763"/>
            <a:ext cx="200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Biased &amp; Imprecise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4047571-2C50-4E81-BEDF-EB41DDE12EFF}"/>
              </a:ext>
            </a:extLst>
          </p:cNvPr>
          <p:cNvSpPr txBox="1"/>
          <p:nvPr/>
        </p:nvSpPr>
        <p:spPr>
          <a:xfrm>
            <a:off x="424067" y="3678304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entury Gothic" panose="020B0502020202020204" pitchFamily="34" charset="0"/>
              </a:rPr>
              <a:t>Quality of B1: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36EAA4-5BC6-46C9-B424-2A6DA07DA203}"/>
              </a:ext>
            </a:extLst>
          </p:cNvPr>
          <p:cNvSpPr txBox="1"/>
          <p:nvPr/>
        </p:nvSpPr>
        <p:spPr>
          <a:xfrm>
            <a:off x="4059088" y="2667000"/>
            <a:ext cx="12656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policy variable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A49BDB1-92AD-47E0-8271-BF2BA439E92B}"/>
              </a:ext>
            </a:extLst>
          </p:cNvPr>
          <p:cNvCxnSpPr>
            <a:cxnSpLocks/>
          </p:cNvCxnSpPr>
          <p:nvPr/>
        </p:nvCxnSpPr>
        <p:spPr>
          <a:xfrm flipV="1">
            <a:off x="5202088" y="2333239"/>
            <a:ext cx="228600" cy="406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FF0B13E-3DDB-48F3-9757-ADD7FA5BC857}"/>
              </a:ext>
            </a:extLst>
          </p:cNvPr>
          <p:cNvSpPr txBox="1"/>
          <p:nvPr/>
        </p:nvSpPr>
        <p:spPr>
          <a:xfrm>
            <a:off x="3936265" y="1292423"/>
            <a:ext cx="1733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B1 = program impact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41A6905-38A4-435E-978B-81C678A0DD92}"/>
              </a:ext>
            </a:extLst>
          </p:cNvPr>
          <p:cNvCxnSpPr>
            <a:cxnSpLocks/>
          </p:cNvCxnSpPr>
          <p:nvPr/>
        </p:nvCxnSpPr>
        <p:spPr>
          <a:xfrm>
            <a:off x="4876800" y="1600200"/>
            <a:ext cx="287898" cy="427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269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143000" y="1619928"/>
            <a:ext cx="9906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92200" y="2170261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456267" y="1277028"/>
            <a:ext cx="7620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3049" y="2755717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X1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66488" y="1448634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X3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71800" y="19812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Full Model:  </a:t>
            </a:r>
            <a:r>
              <a:rPr lang="en-US" dirty="0"/>
              <a:t>Y =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B0 +  </a:t>
            </a:r>
            <a:r>
              <a:rPr lang="en-US" dirty="0">
                <a:solidFill>
                  <a:schemeClr val="tx2"/>
                </a:solidFill>
              </a:rPr>
              <a:t>B1</a:t>
            </a:r>
            <a:r>
              <a:rPr lang="en-US" dirty="0">
                <a:sym typeface="Symbol"/>
              </a:rPr>
              <a:t></a:t>
            </a:r>
            <a:r>
              <a:rPr lang="en-US" u="sng" dirty="0">
                <a:solidFill>
                  <a:schemeClr val="tx2"/>
                </a:solidFill>
              </a:rPr>
              <a:t>X1</a:t>
            </a:r>
            <a:r>
              <a:rPr lang="en-US" dirty="0"/>
              <a:t> 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 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B2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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X2  +  B3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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X3  +  e</a:t>
            </a:r>
          </a:p>
        </p:txBody>
      </p:sp>
      <p:sp>
        <p:nvSpPr>
          <p:cNvPr id="7" name="Oval 6"/>
          <p:cNvSpPr/>
          <p:nvPr/>
        </p:nvSpPr>
        <p:spPr>
          <a:xfrm>
            <a:off x="1490133" y="2170261"/>
            <a:ext cx="7620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697382" y="2359716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X2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0AFD45-1988-4D15-B0A3-198F43CD508A}"/>
              </a:ext>
            </a:extLst>
          </p:cNvPr>
          <p:cNvSpPr txBox="1"/>
          <p:nvPr/>
        </p:nvSpPr>
        <p:spPr>
          <a:xfrm>
            <a:off x="826888" y="1600874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05C6883-4F61-4D25-96ED-7D7B3F1C6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6463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Taxonomy of control variables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7FB442-7857-4A53-AC8C-4386132C7A20}"/>
              </a:ext>
            </a:extLst>
          </p:cNvPr>
          <p:cNvSpPr txBox="1"/>
          <p:nvPr/>
        </p:nvSpPr>
        <p:spPr>
          <a:xfrm>
            <a:off x="4059088" y="2873158"/>
            <a:ext cx="12656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policy variable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3122AA-488B-4A4D-9908-2144F8FA889C}"/>
              </a:ext>
            </a:extLst>
          </p:cNvPr>
          <p:cNvSpPr txBox="1"/>
          <p:nvPr/>
        </p:nvSpPr>
        <p:spPr>
          <a:xfrm>
            <a:off x="6391184" y="3034515"/>
            <a:ext cx="873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controls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B832E93-D22B-487F-9C75-338880FD2ACA}"/>
              </a:ext>
            </a:extLst>
          </p:cNvPr>
          <p:cNvCxnSpPr>
            <a:cxnSpLocks/>
          </p:cNvCxnSpPr>
          <p:nvPr/>
        </p:nvCxnSpPr>
        <p:spPr>
          <a:xfrm flipV="1">
            <a:off x="5202088" y="2466174"/>
            <a:ext cx="228600" cy="406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83C734E-B008-4032-9629-E761F13E7B43}"/>
              </a:ext>
            </a:extLst>
          </p:cNvPr>
          <p:cNvCxnSpPr>
            <a:cxnSpLocks/>
          </p:cNvCxnSpPr>
          <p:nvPr/>
        </p:nvCxnSpPr>
        <p:spPr>
          <a:xfrm flipH="1" flipV="1">
            <a:off x="6400801" y="2350533"/>
            <a:ext cx="152399" cy="68398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B056AB-776B-4DD6-A243-A3E901273839}"/>
              </a:ext>
            </a:extLst>
          </p:cNvPr>
          <p:cNvCxnSpPr>
            <a:cxnSpLocks/>
          </p:cNvCxnSpPr>
          <p:nvPr/>
        </p:nvCxnSpPr>
        <p:spPr>
          <a:xfrm flipV="1">
            <a:off x="6934200" y="2350533"/>
            <a:ext cx="152400" cy="67731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BDC88336-2142-4433-9C00-4D9B2C580C07}"/>
              </a:ext>
            </a:extLst>
          </p:cNvPr>
          <p:cNvSpPr/>
          <p:nvPr/>
        </p:nvSpPr>
        <p:spPr>
          <a:xfrm>
            <a:off x="875990" y="4786523"/>
            <a:ext cx="9906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30972C3-E265-4428-929D-0AC25F04F11B}"/>
              </a:ext>
            </a:extLst>
          </p:cNvPr>
          <p:cNvSpPr/>
          <p:nvPr/>
        </p:nvSpPr>
        <p:spPr>
          <a:xfrm>
            <a:off x="825190" y="5336856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D8AC2BB-9775-4139-97FD-12B2CC3830B7}"/>
              </a:ext>
            </a:extLst>
          </p:cNvPr>
          <p:cNvSpPr/>
          <p:nvPr/>
        </p:nvSpPr>
        <p:spPr>
          <a:xfrm>
            <a:off x="1189257" y="4443623"/>
            <a:ext cx="7620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A9FDB8-429A-445C-85C7-940A7C5E1A33}"/>
              </a:ext>
            </a:extLst>
          </p:cNvPr>
          <p:cNvSpPr txBox="1"/>
          <p:nvPr/>
        </p:nvSpPr>
        <p:spPr>
          <a:xfrm>
            <a:off x="496039" y="5922312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X1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C6E43D-71A6-436F-94C6-93A3AEC5A426}"/>
              </a:ext>
            </a:extLst>
          </p:cNvPr>
          <p:cNvSpPr txBox="1"/>
          <p:nvPr/>
        </p:nvSpPr>
        <p:spPr>
          <a:xfrm>
            <a:off x="1399478" y="4615229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X3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AE46086-913C-4EB1-B551-8705D233572A}"/>
              </a:ext>
            </a:extLst>
          </p:cNvPr>
          <p:cNvSpPr txBox="1"/>
          <p:nvPr/>
        </p:nvSpPr>
        <p:spPr>
          <a:xfrm>
            <a:off x="559878" y="4767469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F108810-D9DD-4145-95F2-F18FD1A3E29C}"/>
              </a:ext>
            </a:extLst>
          </p:cNvPr>
          <p:cNvSpPr/>
          <p:nvPr/>
        </p:nvSpPr>
        <p:spPr>
          <a:xfrm>
            <a:off x="5142853" y="4686179"/>
            <a:ext cx="9906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D624F39-71DE-4B4E-BEC1-FC440E6970FC}"/>
              </a:ext>
            </a:extLst>
          </p:cNvPr>
          <p:cNvSpPr/>
          <p:nvPr/>
        </p:nvSpPr>
        <p:spPr>
          <a:xfrm>
            <a:off x="5092053" y="5236512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3872638-8257-40B3-B71B-CD064148419C}"/>
              </a:ext>
            </a:extLst>
          </p:cNvPr>
          <p:cNvSpPr txBox="1"/>
          <p:nvPr/>
        </p:nvSpPr>
        <p:spPr>
          <a:xfrm>
            <a:off x="4762902" y="582196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X1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7ABCFE6-5154-4193-9102-82F58168A4CA}"/>
              </a:ext>
            </a:extLst>
          </p:cNvPr>
          <p:cNvSpPr/>
          <p:nvPr/>
        </p:nvSpPr>
        <p:spPr>
          <a:xfrm>
            <a:off x="5489986" y="5236512"/>
            <a:ext cx="7620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3648AA-9E90-4222-93E9-4C9644CB9EE2}"/>
              </a:ext>
            </a:extLst>
          </p:cNvPr>
          <p:cNvSpPr txBox="1"/>
          <p:nvPr/>
        </p:nvSpPr>
        <p:spPr>
          <a:xfrm>
            <a:off x="5697235" y="5425967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X2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38B052A-7D57-4032-B04A-1B8AB6BA86A3}"/>
              </a:ext>
            </a:extLst>
          </p:cNvPr>
          <p:cNvSpPr txBox="1"/>
          <p:nvPr/>
        </p:nvSpPr>
        <p:spPr>
          <a:xfrm>
            <a:off x="4826741" y="4667125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2FAB86-1261-4F20-8D9B-5F2EFF9F0919}"/>
              </a:ext>
            </a:extLst>
          </p:cNvPr>
          <p:cNvSpPr txBox="1"/>
          <p:nvPr/>
        </p:nvSpPr>
        <p:spPr>
          <a:xfrm>
            <a:off x="307423" y="3974068"/>
            <a:ext cx="3821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Type A: </a:t>
            </a:r>
            <a:r>
              <a:rPr lang="en-US" dirty="0"/>
              <a:t>Control is uncorrelated with X1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66C5F54-5E7C-4428-A8AC-6A1AB473F992}"/>
              </a:ext>
            </a:extLst>
          </p:cNvPr>
          <p:cNvSpPr txBox="1"/>
          <p:nvPr/>
        </p:nvSpPr>
        <p:spPr>
          <a:xfrm>
            <a:off x="4846573" y="3962400"/>
            <a:ext cx="3578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Type B: </a:t>
            </a:r>
            <a:r>
              <a:rPr lang="en-US" dirty="0"/>
              <a:t>Control is correlated with X1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0F1C98-1731-4ECB-BDD0-3C1501812F39}"/>
              </a:ext>
            </a:extLst>
          </p:cNvPr>
          <p:cNvSpPr txBox="1"/>
          <p:nvPr/>
        </p:nvSpPr>
        <p:spPr>
          <a:xfrm>
            <a:off x="2130144" y="4920360"/>
            <a:ext cx="189276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Explains extra Y</a:t>
            </a:r>
          </a:p>
          <a:p>
            <a:pPr algn="ctr"/>
            <a:r>
              <a:rPr lang="en-US" sz="1400" dirty="0"/>
              <a:t>Smaller standard errors</a:t>
            </a:r>
          </a:p>
          <a:p>
            <a:pPr algn="ctr"/>
            <a:r>
              <a:rPr lang="en-US" sz="1400" dirty="0"/>
              <a:t>More precise estimates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46D1FF3-3EA6-4396-953D-1579589907EF}"/>
              </a:ext>
            </a:extLst>
          </p:cNvPr>
          <p:cNvSpPr txBox="1"/>
          <p:nvPr/>
        </p:nvSpPr>
        <p:spPr>
          <a:xfrm>
            <a:off x="6599119" y="5020213"/>
            <a:ext cx="1995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Removes bias from B1</a:t>
            </a:r>
          </a:p>
          <a:p>
            <a:pPr algn="ctr"/>
            <a:r>
              <a:rPr lang="en-US" sz="1400" dirty="0"/>
              <a:t>More accurate estimates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FBF4805-1AD8-4F78-821E-A5C923184F10}"/>
              </a:ext>
            </a:extLst>
          </p:cNvPr>
          <p:cNvSpPr txBox="1"/>
          <p:nvPr/>
        </p:nvSpPr>
        <p:spPr>
          <a:xfrm>
            <a:off x="3936265" y="1162808"/>
            <a:ext cx="1733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B1 = program impact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FB34842-86E7-4BC8-B99C-18EAAA4DF74C}"/>
              </a:ext>
            </a:extLst>
          </p:cNvPr>
          <p:cNvCxnSpPr>
            <a:cxnSpLocks/>
          </p:cNvCxnSpPr>
          <p:nvPr/>
        </p:nvCxnSpPr>
        <p:spPr>
          <a:xfrm>
            <a:off x="4804155" y="1535221"/>
            <a:ext cx="287898" cy="427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54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How well will each model perform?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FDDDFAF-4584-4DF2-B831-80DCE4F0C9C7}"/>
              </a:ext>
            </a:extLst>
          </p:cNvPr>
          <p:cNvSpPr/>
          <p:nvPr/>
        </p:nvSpPr>
        <p:spPr>
          <a:xfrm>
            <a:off x="6045912" y="2133600"/>
            <a:ext cx="9906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392D34-0BDB-4412-A8EA-B2C05027B349}"/>
              </a:ext>
            </a:extLst>
          </p:cNvPr>
          <p:cNvSpPr/>
          <p:nvPr/>
        </p:nvSpPr>
        <p:spPr>
          <a:xfrm>
            <a:off x="6393045" y="2683933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E8BDB62-1054-4F7B-AA60-07CAE30B021D}"/>
              </a:ext>
            </a:extLst>
          </p:cNvPr>
          <p:cNvSpPr/>
          <p:nvPr/>
        </p:nvSpPr>
        <p:spPr>
          <a:xfrm>
            <a:off x="5995112" y="2683933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FEBBDB-96E7-4172-BA04-18DFE6C5163A}"/>
              </a:ext>
            </a:extLst>
          </p:cNvPr>
          <p:cNvSpPr txBox="1"/>
          <p:nvPr/>
        </p:nvSpPr>
        <p:spPr>
          <a:xfrm>
            <a:off x="6045912" y="3026833"/>
            <a:ext cx="369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68A5F6-1693-474B-BD9E-E0391837DA63}"/>
              </a:ext>
            </a:extLst>
          </p:cNvPr>
          <p:cNvSpPr txBox="1"/>
          <p:nvPr/>
        </p:nvSpPr>
        <p:spPr>
          <a:xfrm>
            <a:off x="6736657" y="3015621"/>
            <a:ext cx="369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FCC1FD1-4E6D-4457-A4DA-C57A139D9701}"/>
                  </a:ext>
                </a:extLst>
              </p:cNvPr>
              <p:cNvSpPr txBox="1"/>
              <p:nvPr/>
            </p:nvSpPr>
            <p:spPr>
              <a:xfrm>
                <a:off x="5334000" y="1416334"/>
                <a:ext cx="216110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FCC1FD1-4E6D-4457-A4DA-C57A139D9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1416334"/>
                <a:ext cx="2161104" cy="276999"/>
              </a:xfrm>
              <a:prstGeom prst="rect">
                <a:avLst/>
              </a:prstGeom>
              <a:blipFill>
                <a:blip r:embed="rId2"/>
                <a:stretch>
                  <a:fillRect l="-2254" r="-56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82C513BA-E3EC-45A7-8D07-8406586F317C}"/>
              </a:ext>
            </a:extLst>
          </p:cNvPr>
          <p:cNvSpPr/>
          <p:nvPr/>
        </p:nvSpPr>
        <p:spPr>
          <a:xfrm>
            <a:off x="2196168" y="5012267"/>
            <a:ext cx="9906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1B23E86-9E4D-4876-BF45-48261FB94BBA}"/>
              </a:ext>
            </a:extLst>
          </p:cNvPr>
          <p:cNvSpPr/>
          <p:nvPr/>
        </p:nvSpPr>
        <p:spPr>
          <a:xfrm>
            <a:off x="2145368" y="5562600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AE765A1-B639-49B1-8D26-99541856FD69}"/>
              </a:ext>
            </a:extLst>
          </p:cNvPr>
          <p:cNvSpPr/>
          <p:nvPr/>
        </p:nvSpPr>
        <p:spPr>
          <a:xfrm>
            <a:off x="2509435" y="4669367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D7B540-6F42-4AC0-AA6A-03EBCEB89E08}"/>
              </a:ext>
            </a:extLst>
          </p:cNvPr>
          <p:cNvSpPr txBox="1"/>
          <p:nvPr/>
        </p:nvSpPr>
        <p:spPr>
          <a:xfrm>
            <a:off x="2196168" y="590550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46D462-BABC-4694-928D-DCACED1D7C2E}"/>
              </a:ext>
            </a:extLst>
          </p:cNvPr>
          <p:cNvSpPr txBox="1"/>
          <p:nvPr/>
        </p:nvSpPr>
        <p:spPr>
          <a:xfrm>
            <a:off x="2817756" y="478366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5222C28-6F42-4725-B2B6-4F63851DB151}"/>
                  </a:ext>
                </a:extLst>
              </p:cNvPr>
              <p:cNvSpPr txBox="1"/>
              <p:nvPr/>
            </p:nvSpPr>
            <p:spPr>
              <a:xfrm>
                <a:off x="1610916" y="4241875"/>
                <a:ext cx="21611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5222C28-6F42-4725-B2B6-4F63851DB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916" y="4241875"/>
                <a:ext cx="2161104" cy="276999"/>
              </a:xfrm>
              <a:prstGeom prst="rect">
                <a:avLst/>
              </a:prstGeom>
              <a:blipFill>
                <a:blip r:embed="rId3"/>
                <a:stretch>
                  <a:fillRect l="-2254" r="-84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0BDB3082-A9D9-4A6A-90A7-A13508C24682}"/>
              </a:ext>
            </a:extLst>
          </p:cNvPr>
          <p:cNvSpPr/>
          <p:nvPr/>
        </p:nvSpPr>
        <p:spPr>
          <a:xfrm>
            <a:off x="6096712" y="4894609"/>
            <a:ext cx="9906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B5B4E55-2B21-47A2-B57C-D68946E54B98}"/>
              </a:ext>
            </a:extLst>
          </p:cNvPr>
          <p:cNvSpPr/>
          <p:nvPr/>
        </p:nvSpPr>
        <p:spPr>
          <a:xfrm>
            <a:off x="6045912" y="5444942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9330F3-D0CE-4DE2-8654-F026E447653D}"/>
              </a:ext>
            </a:extLst>
          </p:cNvPr>
          <p:cNvSpPr txBox="1"/>
          <p:nvPr/>
        </p:nvSpPr>
        <p:spPr>
          <a:xfrm>
            <a:off x="6096712" y="5787842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A6AF84E-F7BC-4662-BE25-AD1C9FCE9D7E}"/>
                  </a:ext>
                </a:extLst>
              </p:cNvPr>
              <p:cNvSpPr txBox="1"/>
              <p:nvPr/>
            </p:nvSpPr>
            <p:spPr>
              <a:xfrm>
                <a:off x="5749823" y="4267200"/>
                <a:ext cx="14318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A6AF84E-F7BC-4662-BE25-AD1C9FCE9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823" y="4267200"/>
                <a:ext cx="1431802" cy="276999"/>
              </a:xfrm>
              <a:prstGeom prst="rect">
                <a:avLst/>
              </a:prstGeom>
              <a:blipFill>
                <a:blip r:embed="rId4"/>
                <a:stretch>
                  <a:fillRect l="-3830" r="-127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E6715BA1-2839-44B8-92DA-07BB616E5824}"/>
              </a:ext>
            </a:extLst>
          </p:cNvPr>
          <p:cNvSpPr/>
          <p:nvPr/>
        </p:nvSpPr>
        <p:spPr>
          <a:xfrm>
            <a:off x="2426710" y="2382999"/>
            <a:ext cx="9906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D085F02-4232-4F12-AAE7-F00C6C52E619}"/>
              </a:ext>
            </a:extLst>
          </p:cNvPr>
          <p:cNvSpPr/>
          <p:nvPr/>
        </p:nvSpPr>
        <p:spPr>
          <a:xfrm>
            <a:off x="2773843" y="2933332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E24508A-17B3-4B8A-AC75-6EFA935266F8}"/>
              </a:ext>
            </a:extLst>
          </p:cNvPr>
          <p:cNvSpPr/>
          <p:nvPr/>
        </p:nvSpPr>
        <p:spPr>
          <a:xfrm>
            <a:off x="2375910" y="2933332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497519A-AB3F-492E-ABCC-11981BA41B08}"/>
              </a:ext>
            </a:extLst>
          </p:cNvPr>
          <p:cNvSpPr/>
          <p:nvPr/>
        </p:nvSpPr>
        <p:spPr>
          <a:xfrm>
            <a:off x="2739977" y="2040099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37224A-0B30-45D5-B8EE-121A1C760FFE}"/>
              </a:ext>
            </a:extLst>
          </p:cNvPr>
          <p:cNvSpPr txBox="1"/>
          <p:nvPr/>
        </p:nvSpPr>
        <p:spPr>
          <a:xfrm>
            <a:off x="2426710" y="3276232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D4C5ED-191B-41AA-8108-ABC68E954068}"/>
              </a:ext>
            </a:extLst>
          </p:cNvPr>
          <p:cNvSpPr txBox="1"/>
          <p:nvPr/>
        </p:nvSpPr>
        <p:spPr>
          <a:xfrm>
            <a:off x="3117455" y="326502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B73C1E-447B-4F87-8CA5-54042F1FD11F}"/>
              </a:ext>
            </a:extLst>
          </p:cNvPr>
          <p:cNvSpPr txBox="1"/>
          <p:nvPr/>
        </p:nvSpPr>
        <p:spPr>
          <a:xfrm>
            <a:off x="3048298" y="2154399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4D18E8B-58AB-43AE-8212-70E1CFFB39FB}"/>
                  </a:ext>
                </a:extLst>
              </p:cNvPr>
              <p:cNvSpPr txBox="1"/>
              <p:nvPr/>
            </p:nvSpPr>
            <p:spPr>
              <a:xfrm>
                <a:off x="1329904" y="1402065"/>
                <a:ext cx="29316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4D18E8B-58AB-43AE-8212-70E1CFFB3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904" y="1402065"/>
                <a:ext cx="2931636" cy="276999"/>
              </a:xfrm>
              <a:prstGeom prst="rect">
                <a:avLst/>
              </a:prstGeom>
              <a:blipFill>
                <a:blip r:embed="rId5"/>
                <a:stretch>
                  <a:fillRect l="-83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4458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http://westinstenv.org/wp-content/postimage/accuracy_precis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43200"/>
            <a:ext cx="41148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914400" y="808567"/>
            <a:ext cx="9906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61533" y="1358900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63600" y="1358900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227667" y="465667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170180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05145" y="169058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35988" y="57996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14600" y="989568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Model:  Y = B0 +  B1</a:t>
            </a:r>
            <a:r>
              <a:rPr lang="en-US" dirty="0">
                <a:sym typeface="Symbol"/>
              </a:rPr>
              <a:t></a:t>
            </a:r>
            <a:r>
              <a:rPr lang="en-US" u="sng" dirty="0"/>
              <a:t>X1</a:t>
            </a:r>
            <a:r>
              <a:rPr lang="en-US" dirty="0"/>
              <a:t>  +  B2</a:t>
            </a:r>
            <a:r>
              <a:rPr lang="en-US" dirty="0">
                <a:sym typeface="Symbol"/>
              </a:rPr>
              <a:t></a:t>
            </a:r>
            <a:r>
              <a:rPr lang="en-US" dirty="0"/>
              <a:t>X2  +  B3</a:t>
            </a:r>
            <a:r>
              <a:rPr lang="en-US" dirty="0">
                <a:sym typeface="Symbol"/>
              </a:rPr>
              <a:t></a:t>
            </a:r>
            <a:r>
              <a:rPr lang="en-US" dirty="0"/>
              <a:t>X3  +  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20D3560-973F-40D3-A61F-70110E8A6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5400" y="3390530"/>
            <a:ext cx="3352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do controls impact our model?</a:t>
            </a:r>
          </a:p>
        </p:txBody>
      </p:sp>
    </p:spTree>
    <p:extLst>
      <p:ext uri="{BB962C8B-B14F-4D97-AF65-F5344CB8AC3E}">
        <p14:creationId xmlns:p14="http://schemas.microsoft.com/office/powerpoint/2010/main" val="3877971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http://westinstenv.org/wp-content/postimage/accuracy_precis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43200"/>
            <a:ext cx="41148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914400" y="808567"/>
            <a:ext cx="9906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61533" y="1358900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63600" y="1358900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227667" y="465667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170180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05145" y="169058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35988" y="57996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X3</a:t>
            </a:r>
          </a:p>
        </p:txBody>
      </p:sp>
      <p:sp>
        <p:nvSpPr>
          <p:cNvPr id="13" name="Oval 12"/>
          <p:cNvSpPr/>
          <p:nvPr/>
        </p:nvSpPr>
        <p:spPr>
          <a:xfrm>
            <a:off x="6282267" y="3945467"/>
            <a:ext cx="9906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629400" y="4495800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231467" y="4495800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282267" y="483870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73012" y="482748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14600" y="989568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Model:  Y = B0 +  B1</a:t>
            </a:r>
            <a:r>
              <a:rPr lang="en-US" dirty="0">
                <a:sym typeface="Symbol"/>
              </a:rPr>
              <a:t></a:t>
            </a:r>
            <a:r>
              <a:rPr lang="en-US" u="sng" dirty="0"/>
              <a:t>X1</a:t>
            </a:r>
            <a:r>
              <a:rPr lang="en-US" dirty="0"/>
              <a:t>  +  B2</a:t>
            </a:r>
            <a:r>
              <a:rPr lang="en-US" dirty="0">
                <a:sym typeface="Symbol"/>
              </a:rPr>
              <a:t></a:t>
            </a:r>
            <a:r>
              <a:rPr lang="en-US" dirty="0"/>
              <a:t>X2  +  B3</a:t>
            </a:r>
            <a:r>
              <a:rPr lang="en-US" dirty="0">
                <a:sym typeface="Symbol"/>
              </a:rPr>
              <a:t></a:t>
            </a:r>
            <a:r>
              <a:rPr lang="en-US" dirty="0"/>
              <a:t>X3  +  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F7BC4FD-FCD8-4DBD-94E7-E891EFC7BF4D}"/>
                  </a:ext>
                </a:extLst>
              </p:cNvPr>
              <p:cNvSpPr txBox="1"/>
              <p:nvPr/>
            </p:nvSpPr>
            <p:spPr>
              <a:xfrm>
                <a:off x="5531915" y="3152001"/>
                <a:ext cx="21611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F7BC4FD-FCD8-4DBD-94E7-E891EFC7B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915" y="3152001"/>
                <a:ext cx="2161104" cy="276999"/>
              </a:xfrm>
              <a:prstGeom prst="rect">
                <a:avLst/>
              </a:prstGeom>
              <a:blipFill>
                <a:blip r:embed="rId3"/>
                <a:stretch>
                  <a:fillRect l="-2254" r="-845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8794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http://westinstenv.org/wp-content/postimage/accuracy_precis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43200"/>
            <a:ext cx="41148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914400" y="808567"/>
            <a:ext cx="9906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61533" y="1358900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63600" y="1358900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227667" y="465667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170180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05145" y="169058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35988" y="57996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14600" y="989568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Model:  Y = B0 +  B1</a:t>
            </a:r>
            <a:r>
              <a:rPr lang="en-US" dirty="0">
                <a:sym typeface="Symbol"/>
              </a:rPr>
              <a:t></a:t>
            </a:r>
            <a:r>
              <a:rPr lang="en-US" u="sng" dirty="0"/>
              <a:t>X1</a:t>
            </a:r>
            <a:r>
              <a:rPr lang="en-US" dirty="0"/>
              <a:t>  +  B2</a:t>
            </a:r>
            <a:r>
              <a:rPr lang="en-US" dirty="0">
                <a:sym typeface="Symbol"/>
              </a:rPr>
              <a:t></a:t>
            </a:r>
            <a:r>
              <a:rPr lang="en-US" dirty="0"/>
              <a:t>X2  +  B3</a:t>
            </a:r>
            <a:r>
              <a:rPr lang="en-US" dirty="0">
                <a:sym typeface="Symbol"/>
              </a:rPr>
              <a:t></a:t>
            </a:r>
            <a:r>
              <a:rPr lang="en-US" dirty="0"/>
              <a:t>X3  +  e</a:t>
            </a:r>
          </a:p>
        </p:txBody>
      </p:sp>
      <p:sp>
        <p:nvSpPr>
          <p:cNvPr id="13" name="Oval 12"/>
          <p:cNvSpPr/>
          <p:nvPr/>
        </p:nvSpPr>
        <p:spPr>
          <a:xfrm>
            <a:off x="6206067" y="4021667"/>
            <a:ext cx="9906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155267" y="4572000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519334" y="3678767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206067" y="491490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27655" y="379306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3B39BDC-AEF3-499B-BC0B-9F59472E9483}"/>
                  </a:ext>
                </a:extLst>
              </p:cNvPr>
              <p:cNvSpPr txBox="1"/>
              <p:nvPr/>
            </p:nvSpPr>
            <p:spPr>
              <a:xfrm>
                <a:off x="5620815" y="3018916"/>
                <a:ext cx="21611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3B39BDC-AEF3-499B-BC0B-9F59472E9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815" y="3018916"/>
                <a:ext cx="2161104" cy="276999"/>
              </a:xfrm>
              <a:prstGeom prst="rect">
                <a:avLst/>
              </a:prstGeom>
              <a:blipFill>
                <a:blip r:embed="rId3"/>
                <a:stretch>
                  <a:fillRect l="-2254" r="-845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4541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http://westinstenv.org/wp-content/postimage/accuracy_precis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43200"/>
            <a:ext cx="41148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914400" y="808567"/>
            <a:ext cx="9906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61533" y="1358900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63600" y="1358900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227667" y="465667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170180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05145" y="169058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35988" y="57996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14600" y="989568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Model:  Y = B0 +  B1</a:t>
            </a:r>
            <a:r>
              <a:rPr lang="en-US" dirty="0">
                <a:sym typeface="Symbol"/>
              </a:rPr>
              <a:t></a:t>
            </a:r>
            <a:r>
              <a:rPr lang="en-US" u="sng" dirty="0"/>
              <a:t>X1</a:t>
            </a:r>
            <a:r>
              <a:rPr lang="en-US" dirty="0"/>
              <a:t>  +  B2</a:t>
            </a:r>
            <a:r>
              <a:rPr lang="en-US" dirty="0">
                <a:sym typeface="Symbol"/>
              </a:rPr>
              <a:t></a:t>
            </a:r>
            <a:r>
              <a:rPr lang="en-US" dirty="0"/>
              <a:t>X2  +  B3</a:t>
            </a:r>
            <a:r>
              <a:rPr lang="en-US" dirty="0">
                <a:sym typeface="Symbol"/>
              </a:rPr>
              <a:t></a:t>
            </a:r>
            <a:r>
              <a:rPr lang="en-US" dirty="0"/>
              <a:t>X3  +  e</a:t>
            </a:r>
          </a:p>
        </p:txBody>
      </p:sp>
      <p:sp>
        <p:nvSpPr>
          <p:cNvPr id="13" name="Oval 12"/>
          <p:cNvSpPr/>
          <p:nvPr/>
        </p:nvSpPr>
        <p:spPr>
          <a:xfrm>
            <a:off x="6206067" y="4021667"/>
            <a:ext cx="9906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155267" y="4572000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206067" y="491490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2D9382-6758-4DA8-B692-2399C2ADA957}"/>
                  </a:ext>
                </a:extLst>
              </p:cNvPr>
              <p:cNvSpPr txBox="1"/>
              <p:nvPr/>
            </p:nvSpPr>
            <p:spPr>
              <a:xfrm>
                <a:off x="5859178" y="3350977"/>
                <a:ext cx="14318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2D9382-6758-4DA8-B692-2399C2ADA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178" y="3350977"/>
                <a:ext cx="1431802" cy="276999"/>
              </a:xfrm>
              <a:prstGeom prst="rect">
                <a:avLst/>
              </a:prstGeom>
              <a:blipFill>
                <a:blip r:embed="rId3"/>
                <a:stretch>
                  <a:fillRect l="-3830" r="-127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50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http://westinstenv.org/wp-content/postimage/accuracy_precis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43200"/>
            <a:ext cx="41148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914400" y="808567"/>
            <a:ext cx="9906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61533" y="1358900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63600" y="1358900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227667" y="465667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170180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05145" y="169058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35988" y="57996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X3</a:t>
            </a:r>
          </a:p>
        </p:txBody>
      </p:sp>
      <p:sp>
        <p:nvSpPr>
          <p:cNvPr id="13" name="Oval 12"/>
          <p:cNvSpPr/>
          <p:nvPr/>
        </p:nvSpPr>
        <p:spPr>
          <a:xfrm>
            <a:off x="6285451" y="4021667"/>
            <a:ext cx="9906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632584" y="4572000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234651" y="4572000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598718" y="3678767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285451" y="491490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76196" y="490368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07039" y="379306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14600" y="989568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Model:  Y = B0 +  B1</a:t>
            </a:r>
            <a:r>
              <a:rPr lang="en-US" dirty="0">
                <a:sym typeface="Symbol"/>
              </a:rPr>
              <a:t></a:t>
            </a:r>
            <a:r>
              <a:rPr lang="en-US" u="sng" dirty="0"/>
              <a:t>X1</a:t>
            </a:r>
            <a:r>
              <a:rPr lang="en-US" dirty="0"/>
              <a:t>  +  B2</a:t>
            </a:r>
            <a:r>
              <a:rPr lang="en-US" dirty="0">
                <a:sym typeface="Symbol"/>
              </a:rPr>
              <a:t></a:t>
            </a:r>
            <a:r>
              <a:rPr lang="en-US" dirty="0"/>
              <a:t>X2  +  B3</a:t>
            </a:r>
            <a:r>
              <a:rPr lang="en-US" dirty="0">
                <a:sym typeface="Symbol"/>
              </a:rPr>
              <a:t></a:t>
            </a:r>
            <a:r>
              <a:rPr lang="en-US" dirty="0"/>
              <a:t>X3  +  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34AD99F-6755-45D8-A63E-E338A4FA526C}"/>
                  </a:ext>
                </a:extLst>
              </p:cNvPr>
              <p:cNvSpPr txBox="1"/>
              <p:nvPr/>
            </p:nvSpPr>
            <p:spPr>
              <a:xfrm>
                <a:off x="5188645" y="3040733"/>
                <a:ext cx="29316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34AD99F-6755-45D8-A63E-E338A4FA5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645" y="3040733"/>
                <a:ext cx="2931636" cy="276999"/>
              </a:xfrm>
              <a:prstGeom prst="rect">
                <a:avLst/>
              </a:prstGeom>
              <a:blipFill>
                <a:blip r:embed="rId3"/>
                <a:stretch>
                  <a:fillRect l="-83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7060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914400" y="808567"/>
            <a:ext cx="9906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61533" y="1358900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63600" y="1358900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227667" y="465667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170180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05145" y="169058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35988" y="57996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14600" y="989568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Model:  Y = B0 +  B1</a:t>
            </a:r>
            <a:r>
              <a:rPr lang="en-US" dirty="0">
                <a:sym typeface="Symbol"/>
              </a:rPr>
              <a:t></a:t>
            </a:r>
            <a:r>
              <a:rPr lang="en-US" u="sng" dirty="0"/>
              <a:t>X1</a:t>
            </a:r>
            <a:r>
              <a:rPr lang="en-US" dirty="0"/>
              <a:t>  +  B2</a:t>
            </a:r>
            <a:r>
              <a:rPr lang="en-US" dirty="0">
                <a:sym typeface="Symbol"/>
              </a:rPr>
              <a:t></a:t>
            </a:r>
            <a:r>
              <a:rPr lang="en-US" dirty="0"/>
              <a:t>X2  +  B3</a:t>
            </a:r>
            <a:r>
              <a:rPr lang="en-US" dirty="0">
                <a:sym typeface="Symbol"/>
              </a:rPr>
              <a:t></a:t>
            </a:r>
            <a:r>
              <a:rPr lang="en-US" dirty="0"/>
              <a:t>X3  +  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28600" y="2743200"/>
            <a:ext cx="4114800" cy="3505200"/>
            <a:chOff x="228600" y="2743200"/>
            <a:chExt cx="4114800" cy="3505200"/>
          </a:xfrm>
        </p:grpSpPr>
        <p:pic>
          <p:nvPicPr>
            <p:cNvPr id="15" name="Picture 2" descr="http://westinstenv.org/wp-content/postimage/accuracy_precision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2743200"/>
              <a:ext cx="4114800" cy="350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381000" y="295486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425484" y="295486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35009" y="4560901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383452" y="458772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063837" y="1905000"/>
            <a:ext cx="3387657" cy="4724400"/>
            <a:chOff x="5063837" y="1905000"/>
            <a:chExt cx="3387657" cy="4724400"/>
          </a:xfrm>
        </p:grpSpPr>
        <p:sp>
          <p:nvSpPr>
            <p:cNvPr id="13" name="Oval 12"/>
            <p:cNvSpPr/>
            <p:nvPr/>
          </p:nvSpPr>
          <p:spPr>
            <a:xfrm>
              <a:off x="5139267" y="4894502"/>
              <a:ext cx="990600" cy="990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86400" y="5444835"/>
              <a:ext cx="762000" cy="685800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088467" y="5444835"/>
              <a:ext cx="762000" cy="685800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452534" y="4551602"/>
              <a:ext cx="762000" cy="685800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39267" y="5787735"/>
              <a:ext cx="3690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X1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830012" y="5776523"/>
              <a:ext cx="3690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X2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760855" y="4665902"/>
              <a:ext cx="3690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X3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5323773" y="6629400"/>
              <a:ext cx="72813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7497233" y="6629400"/>
              <a:ext cx="72813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7460894" y="4883290"/>
              <a:ext cx="990600" cy="990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7410094" y="5433623"/>
              <a:ext cx="762000" cy="685800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460894" y="5776523"/>
              <a:ext cx="3690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X1</a:t>
              </a: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5317067" y="3941233"/>
              <a:ext cx="72813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7518400" y="3941233"/>
              <a:ext cx="72813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7366000" y="2247900"/>
              <a:ext cx="990600" cy="990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7315200" y="2798233"/>
              <a:ext cx="762000" cy="685800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7679267" y="1905000"/>
              <a:ext cx="762000" cy="685800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366000" y="3141133"/>
              <a:ext cx="3690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X1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987588" y="2019300"/>
              <a:ext cx="3690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X3</a:t>
              </a:r>
            </a:p>
          </p:txBody>
        </p:sp>
        <p:sp>
          <p:nvSpPr>
            <p:cNvPr id="63" name="Oval 62"/>
            <p:cNvSpPr/>
            <p:nvPr/>
          </p:nvSpPr>
          <p:spPr>
            <a:xfrm>
              <a:off x="5114637" y="2095500"/>
              <a:ext cx="990600" cy="990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5461770" y="2645833"/>
              <a:ext cx="762000" cy="685800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5063837" y="2645833"/>
              <a:ext cx="762000" cy="685800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114637" y="2988733"/>
              <a:ext cx="3690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X1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805382" y="2977521"/>
              <a:ext cx="3690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X2</a:t>
              </a:r>
            </a:p>
          </p:txBody>
        </p:sp>
      </p:grpSp>
      <p:sp>
        <p:nvSpPr>
          <p:cNvPr id="42" name="Title 1">
            <a:extLst>
              <a:ext uri="{FF2B5EF4-FFF2-40B4-BE49-F238E27FC236}">
                <a16:creationId xmlns:a16="http://schemas.microsoft.com/office/drawing/2014/main" id="{1F099A72-D1BD-443F-ADF3-BC0656756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700" y="-193812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Exam question: match the cases</a:t>
            </a:r>
          </a:p>
        </p:txBody>
      </p:sp>
    </p:spTree>
    <p:extLst>
      <p:ext uri="{BB962C8B-B14F-4D97-AF65-F5344CB8AC3E}">
        <p14:creationId xmlns:p14="http://schemas.microsoft.com/office/powerpoint/2010/main" val="977060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2476</TotalTime>
  <Words>458</Words>
  <Application>Microsoft Office PowerPoint</Application>
  <PresentationFormat>On-screen Show (4:3)</PresentationFormat>
  <Paragraphs>117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 Math</vt:lpstr>
      <vt:lpstr>Century Gothic</vt:lpstr>
      <vt:lpstr>Office Theme</vt:lpstr>
      <vt:lpstr>How do we evaluate the  quality of a regression model?</vt:lpstr>
      <vt:lpstr>Taxonomy of control variables</vt:lpstr>
      <vt:lpstr>How well will each model perform?</vt:lpstr>
      <vt:lpstr>How do controls impact our model?</vt:lpstr>
      <vt:lpstr>PowerPoint Presentation</vt:lpstr>
      <vt:lpstr>PowerPoint Presentation</vt:lpstr>
      <vt:lpstr>PowerPoint Presentation</vt:lpstr>
      <vt:lpstr>PowerPoint Presentation</vt:lpstr>
      <vt:lpstr>Exam question: match the cases</vt:lpstr>
      <vt:lpstr>Taxonomy of control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padjdl</dc:creator>
  <cp:lastModifiedBy>Jesse Lecy</cp:lastModifiedBy>
  <cp:revision>14</cp:revision>
  <dcterms:created xsi:type="dcterms:W3CDTF">2012-09-27T19:55:43Z</dcterms:created>
  <dcterms:modified xsi:type="dcterms:W3CDTF">2019-08-26T03:40:21Z</dcterms:modified>
</cp:coreProperties>
</file>