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6"/>
  </p:notesMasterIdLst>
  <p:handoutMasterIdLst>
    <p:handoutMasterId r:id="rId57"/>
  </p:handoutMasterIdLst>
  <p:sldIdLst>
    <p:sldId id="256" r:id="rId2"/>
    <p:sldId id="340" r:id="rId3"/>
    <p:sldId id="326" r:id="rId4"/>
    <p:sldId id="336" r:id="rId5"/>
    <p:sldId id="441" r:id="rId6"/>
    <p:sldId id="444" r:id="rId7"/>
    <p:sldId id="445" r:id="rId8"/>
    <p:sldId id="446" r:id="rId9"/>
    <p:sldId id="366" r:id="rId10"/>
    <p:sldId id="442" r:id="rId11"/>
    <p:sldId id="443" r:id="rId12"/>
    <p:sldId id="435" r:id="rId13"/>
    <p:sldId id="436" r:id="rId14"/>
    <p:sldId id="437" r:id="rId15"/>
    <p:sldId id="438" r:id="rId16"/>
    <p:sldId id="439" r:id="rId17"/>
    <p:sldId id="342" r:id="rId18"/>
    <p:sldId id="328" r:id="rId19"/>
    <p:sldId id="329" r:id="rId20"/>
    <p:sldId id="343" r:id="rId21"/>
    <p:sldId id="344" r:id="rId22"/>
    <p:sldId id="358" r:id="rId23"/>
    <p:sldId id="440" r:id="rId24"/>
    <p:sldId id="360" r:id="rId25"/>
    <p:sldId id="361" r:id="rId26"/>
    <p:sldId id="362" r:id="rId27"/>
    <p:sldId id="363" r:id="rId28"/>
    <p:sldId id="365" r:id="rId29"/>
    <p:sldId id="364" r:id="rId30"/>
    <p:sldId id="385" r:id="rId31"/>
    <p:sldId id="370" r:id="rId32"/>
    <p:sldId id="371" r:id="rId33"/>
    <p:sldId id="372" r:id="rId34"/>
    <p:sldId id="373" r:id="rId35"/>
    <p:sldId id="374" r:id="rId36"/>
    <p:sldId id="375" r:id="rId37"/>
    <p:sldId id="376" r:id="rId38"/>
    <p:sldId id="378" r:id="rId39"/>
    <p:sldId id="379" r:id="rId40"/>
    <p:sldId id="380" r:id="rId41"/>
    <p:sldId id="381" r:id="rId42"/>
    <p:sldId id="382" r:id="rId43"/>
    <p:sldId id="384" r:id="rId44"/>
    <p:sldId id="322" r:id="rId45"/>
    <p:sldId id="386" r:id="rId46"/>
    <p:sldId id="387" r:id="rId47"/>
    <p:sldId id="389" r:id="rId48"/>
    <p:sldId id="388" r:id="rId49"/>
    <p:sldId id="356" r:id="rId50"/>
    <p:sldId id="392" r:id="rId51"/>
    <p:sldId id="393" r:id="rId52"/>
    <p:sldId id="394" r:id="rId53"/>
    <p:sldId id="391" r:id="rId54"/>
    <p:sldId id="377" r:id="rId55"/>
  </p:sldIdLst>
  <p:sldSz cx="7772400" cy="10058400"/>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2958" y="66"/>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 Id="rId9"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sz="quarter" idx="1"/>
          </p:nvPr>
        </p:nvSpPr>
        <p:spPr>
          <a:xfrm>
            <a:off x="5438458" y="0"/>
            <a:ext cx="4160520" cy="365760"/>
          </a:xfrm>
          <a:prstGeom prst="rect">
            <a:avLst/>
          </a:prstGeom>
        </p:spPr>
        <p:txBody>
          <a:bodyPr vert="horz" lIns="96653" tIns="48327" rIns="96653" bIns="48327" rtlCol="0"/>
          <a:lstStyle>
            <a:lvl1pPr algn="r">
              <a:defRPr sz="1200"/>
            </a:lvl1pPr>
          </a:lstStyle>
          <a:p>
            <a:fld id="{A33972A0-D2DC-4C5E-947C-999AC4BCA557}" type="datetimeFigureOut">
              <a:rPr lang="en-US" smtClean="0"/>
              <a:t>9/3/2019</a:t>
            </a:fld>
            <a:endParaRPr lang="en-US"/>
          </a:p>
        </p:txBody>
      </p:sp>
      <p:sp>
        <p:nvSpPr>
          <p:cNvPr id="4" name="Footer Placeholder 3"/>
          <p:cNvSpPr>
            <a:spLocks noGrp="1"/>
          </p:cNvSpPr>
          <p:nvPr>
            <p:ph type="ftr" sz="quarter" idx="2"/>
          </p:nvPr>
        </p:nvSpPr>
        <p:spPr>
          <a:xfrm>
            <a:off x="0" y="6948171"/>
            <a:ext cx="4160520" cy="365760"/>
          </a:xfrm>
          <a:prstGeom prst="rect">
            <a:avLst/>
          </a:prstGeom>
        </p:spPr>
        <p:txBody>
          <a:bodyPr vert="horz" lIns="96653" tIns="48327" rIns="96653" bIns="48327" rtlCol="0" anchor="b"/>
          <a:lstStyle>
            <a:lvl1pPr algn="l">
              <a:defRPr sz="1200"/>
            </a:lvl1pPr>
          </a:lstStyle>
          <a:p>
            <a:endParaRPr lang="en-US"/>
          </a:p>
        </p:txBody>
      </p:sp>
      <p:sp>
        <p:nvSpPr>
          <p:cNvPr id="5" name="Slide Number Placeholder 4"/>
          <p:cNvSpPr>
            <a:spLocks noGrp="1"/>
          </p:cNvSpPr>
          <p:nvPr>
            <p:ph type="sldNum" sz="quarter" idx="3"/>
          </p:nvPr>
        </p:nvSpPr>
        <p:spPr>
          <a:xfrm>
            <a:off x="5438458" y="6948171"/>
            <a:ext cx="4160520" cy="365760"/>
          </a:xfrm>
          <a:prstGeom prst="rect">
            <a:avLst/>
          </a:prstGeom>
        </p:spPr>
        <p:txBody>
          <a:bodyPr vert="horz" lIns="96653" tIns="48327" rIns="96653" bIns="48327" rtlCol="0" anchor="b"/>
          <a:lstStyle>
            <a:lvl1pPr algn="r">
              <a:defRPr sz="1200"/>
            </a:lvl1pPr>
          </a:lstStyle>
          <a:p>
            <a:fld id="{02E29E85-09B7-42F6-B98D-20AE5D04210E}" type="slidenum">
              <a:rPr lang="en-US" smtClean="0"/>
              <a:t>‹#›</a:t>
            </a:fld>
            <a:endParaRPr lang="en-US"/>
          </a:p>
        </p:txBody>
      </p:sp>
    </p:spTree>
    <p:extLst>
      <p:ext uri="{BB962C8B-B14F-4D97-AF65-F5344CB8AC3E}">
        <p14:creationId xmlns:p14="http://schemas.microsoft.com/office/powerpoint/2010/main" val="19121045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5438458" y="0"/>
            <a:ext cx="4160520" cy="365760"/>
          </a:xfrm>
          <a:prstGeom prst="rect">
            <a:avLst/>
          </a:prstGeom>
        </p:spPr>
        <p:txBody>
          <a:bodyPr vert="horz" lIns="96653" tIns="48327" rIns="96653" bIns="48327" rtlCol="0"/>
          <a:lstStyle>
            <a:lvl1pPr algn="r">
              <a:defRPr sz="1200"/>
            </a:lvl1pPr>
          </a:lstStyle>
          <a:p>
            <a:fld id="{FF03C39A-337C-43B7-983D-83172343289F}" type="datetimeFigureOut">
              <a:rPr lang="en-US" smtClean="0"/>
              <a:t>9/3/2019</a:t>
            </a:fld>
            <a:endParaRPr lang="en-US"/>
          </a:p>
        </p:txBody>
      </p:sp>
      <p:sp>
        <p:nvSpPr>
          <p:cNvPr id="4" name="Slide Image Placeholder 3"/>
          <p:cNvSpPr>
            <a:spLocks noGrp="1" noRot="1" noChangeAspect="1"/>
          </p:cNvSpPr>
          <p:nvPr>
            <p:ph type="sldImg" idx="2"/>
          </p:nvPr>
        </p:nvSpPr>
        <p:spPr>
          <a:xfrm>
            <a:off x="3741738" y="547688"/>
            <a:ext cx="2117725" cy="274320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6653" tIns="48327" rIns="96653" bIns="4832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5760"/>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5438458" y="6948171"/>
            <a:ext cx="4160520" cy="365760"/>
          </a:xfrm>
          <a:prstGeom prst="rect">
            <a:avLst/>
          </a:prstGeom>
        </p:spPr>
        <p:txBody>
          <a:bodyPr vert="horz" lIns="96653" tIns="48327" rIns="96653" bIns="48327" rtlCol="0" anchor="b"/>
          <a:lstStyle>
            <a:lvl1pPr algn="r">
              <a:defRPr sz="1200"/>
            </a:lvl1pPr>
          </a:lstStyle>
          <a:p>
            <a:fld id="{4FCEDEAD-CCBF-4162-8267-E117557F738D}" type="slidenum">
              <a:rPr lang="en-US" smtClean="0"/>
              <a:t>‹#›</a:t>
            </a:fld>
            <a:endParaRPr lang="en-US"/>
          </a:p>
        </p:txBody>
      </p:sp>
    </p:spTree>
    <p:extLst>
      <p:ext uri="{BB962C8B-B14F-4D97-AF65-F5344CB8AC3E}">
        <p14:creationId xmlns:p14="http://schemas.microsoft.com/office/powerpoint/2010/main" val="1589471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 experiment there is full control over the treatment variable, and it is the</a:t>
            </a:r>
            <a:r>
              <a:rPr lang="en-US" baseline="0" dirty="0"/>
              <a:t> only thing being manipulated</a:t>
            </a:r>
            <a:endParaRPr lang="en-US" dirty="0"/>
          </a:p>
        </p:txBody>
      </p:sp>
      <p:sp>
        <p:nvSpPr>
          <p:cNvPr id="4" name="Slide Number Placeholder 3"/>
          <p:cNvSpPr>
            <a:spLocks noGrp="1"/>
          </p:cNvSpPr>
          <p:nvPr>
            <p:ph type="sldNum" sz="quarter" idx="10"/>
          </p:nvPr>
        </p:nvSpPr>
        <p:spPr/>
        <p:txBody>
          <a:bodyPr/>
          <a:lstStyle/>
          <a:p>
            <a:pPr defTabSz="948507">
              <a:defRPr/>
            </a:pPr>
            <a:fld id="{6B04E7A7-2784-4B95-8065-71E1282243BA}" type="slidenum">
              <a:rPr lang="en-US">
                <a:solidFill>
                  <a:prstClr val="black"/>
                </a:solidFill>
                <a:latin typeface="Calibri"/>
              </a:rPr>
              <a:pPr defTabSz="948507">
                <a:defRPr/>
              </a:pPr>
              <a:t>14</a:t>
            </a:fld>
            <a:endParaRPr lang="en-US">
              <a:solidFill>
                <a:prstClr val="black"/>
              </a:solidFill>
              <a:latin typeface="Calibri"/>
            </a:endParaRPr>
          </a:p>
        </p:txBody>
      </p:sp>
    </p:spTree>
    <p:extLst>
      <p:ext uri="{BB962C8B-B14F-4D97-AF65-F5344CB8AC3E}">
        <p14:creationId xmlns:p14="http://schemas.microsoft.com/office/powerpoint/2010/main" val="2832703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Null</a:t>
            </a:r>
            <a:r>
              <a:rPr lang="en-US" baseline="0" dirty="0"/>
              <a:t> case – the treatment has no effect</a:t>
            </a:r>
            <a:endParaRPr lang="en-US" dirty="0"/>
          </a:p>
        </p:txBody>
      </p:sp>
      <p:sp>
        <p:nvSpPr>
          <p:cNvPr id="4" name="Slide Number Placeholder 3"/>
          <p:cNvSpPr>
            <a:spLocks noGrp="1"/>
          </p:cNvSpPr>
          <p:nvPr>
            <p:ph type="sldNum" sz="quarter" idx="10"/>
          </p:nvPr>
        </p:nvSpPr>
        <p:spPr/>
        <p:txBody>
          <a:bodyPr/>
          <a:lstStyle/>
          <a:p>
            <a:pPr defTabSz="948507">
              <a:defRPr/>
            </a:pPr>
            <a:fld id="{6B04E7A7-2784-4B95-8065-71E1282243BA}" type="slidenum">
              <a:rPr lang="en-US">
                <a:solidFill>
                  <a:prstClr val="black"/>
                </a:solidFill>
                <a:latin typeface="Calibri" panose="020F0502020204030204"/>
              </a:rPr>
              <a:pPr defTabSz="948507">
                <a:defRPr/>
              </a:pPr>
              <a:t>15</a:t>
            </a:fld>
            <a:endParaRPr lang="en-US">
              <a:solidFill>
                <a:prstClr val="black"/>
              </a:solidFill>
              <a:latin typeface="Calibri" panose="020F0502020204030204"/>
            </a:endParaRPr>
          </a:p>
        </p:txBody>
      </p:sp>
    </p:spTree>
    <p:extLst>
      <p:ext uri="{BB962C8B-B14F-4D97-AF65-F5344CB8AC3E}">
        <p14:creationId xmlns:p14="http://schemas.microsoft.com/office/powerpoint/2010/main" val="687130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CEDEAD-CCBF-4162-8267-E117557F738D}" type="slidenum">
              <a:rPr lang="en-US" smtClean="0"/>
              <a:t>35</a:t>
            </a:fld>
            <a:endParaRPr lang="en-US"/>
          </a:p>
        </p:txBody>
      </p:sp>
    </p:spTree>
    <p:extLst>
      <p:ext uri="{BB962C8B-B14F-4D97-AF65-F5344CB8AC3E}">
        <p14:creationId xmlns:p14="http://schemas.microsoft.com/office/powerpoint/2010/main" val="2349155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CEDEAD-CCBF-4162-8267-E117557F738D}" type="slidenum">
              <a:rPr lang="en-US" smtClean="0"/>
              <a:t>36</a:t>
            </a:fld>
            <a:endParaRPr lang="en-US"/>
          </a:p>
        </p:txBody>
      </p:sp>
    </p:spTree>
    <p:extLst>
      <p:ext uri="{BB962C8B-B14F-4D97-AF65-F5344CB8AC3E}">
        <p14:creationId xmlns:p14="http://schemas.microsoft.com/office/powerpoint/2010/main" val="1719499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CEDEAD-CCBF-4162-8267-E117557F738D}" type="slidenum">
              <a:rPr lang="en-US" smtClean="0"/>
              <a:t>37</a:t>
            </a:fld>
            <a:endParaRPr lang="en-US"/>
          </a:p>
        </p:txBody>
      </p:sp>
    </p:spTree>
    <p:extLst>
      <p:ext uri="{BB962C8B-B14F-4D97-AF65-F5344CB8AC3E}">
        <p14:creationId xmlns:p14="http://schemas.microsoft.com/office/powerpoint/2010/main" val="1934583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24624"/>
            <a:ext cx="6606540" cy="2156037"/>
          </a:xfrm>
        </p:spPr>
        <p:txBody>
          <a:bodyPr/>
          <a:lstStyle/>
          <a:p>
            <a:r>
              <a:rPr lang="en-US"/>
              <a:t>Click to edit Master title style</a:t>
            </a:r>
          </a:p>
        </p:txBody>
      </p:sp>
      <p:sp>
        <p:nvSpPr>
          <p:cNvPr id="3" name="Subtitle 2"/>
          <p:cNvSpPr>
            <a:spLocks noGrp="1"/>
          </p:cNvSpPr>
          <p:nvPr>
            <p:ph type="subTitle" idx="1"/>
          </p:nvPr>
        </p:nvSpPr>
        <p:spPr>
          <a:xfrm>
            <a:off x="1165860" y="5699760"/>
            <a:ext cx="5440680" cy="25704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C788286-6892-4692-AC52-70E73709BF5D}" type="datetime1">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830284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52C86E-824C-4B9C-BF87-D06EFC64ABDD}" type="datetime1">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
        <p:nvSpPr>
          <p:cNvPr id="7" name="TextBox 6"/>
          <p:cNvSpPr txBox="1"/>
          <p:nvPr userDrawn="1"/>
        </p:nvSpPr>
        <p:spPr>
          <a:xfrm>
            <a:off x="2362200" y="125317"/>
            <a:ext cx="4534575"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Interpreting</a:t>
            </a:r>
            <a:r>
              <a:rPr lang="en-US" sz="2400" cap="small" baseline="0" dirty="0">
                <a:solidFill>
                  <a:schemeClr val="bg1">
                    <a:lumMod val="65000"/>
                  </a:schemeClr>
                </a:solidFill>
                <a:latin typeface="Arial" panose="020B0604020202020204" pitchFamily="34" charset="0"/>
                <a:cs typeface="Arial" panose="020B0604020202020204" pitchFamily="34" charset="0"/>
              </a:rPr>
              <a:t> program impact</a:t>
            </a:r>
            <a:endParaRPr lang="en-US" sz="2400" cap="small"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5669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34990" y="402803"/>
            <a:ext cx="1748790" cy="85822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8620" y="402803"/>
            <a:ext cx="5116830" cy="85822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59BCAA-A0B3-47C5-ABF8-0E47BD28C2CA}" type="datetime1">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3305492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893">
                <a:latin typeface="Segoe UI Symbol" pitchFamily="34" charset="0"/>
                <a:ea typeface="Segoe UI Symbol"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EE38F263-8F67-4EB6-A377-0FB965046360}" type="datetime1">
              <a:rPr lang="en-US" smtClean="0"/>
              <a:pPr/>
              <a:t>9/3/2019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3902880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DDB279-9B8C-424B-9A9B-DF72EEDBF50F}" type="datetime1">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dirty="0"/>
          </a:p>
        </p:txBody>
      </p:sp>
      <p:sp>
        <p:nvSpPr>
          <p:cNvPr id="7" name="TextBox 6"/>
          <p:cNvSpPr txBox="1"/>
          <p:nvPr userDrawn="1"/>
        </p:nvSpPr>
        <p:spPr>
          <a:xfrm>
            <a:off x="2362200" y="125317"/>
            <a:ext cx="4534575"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Interpreting</a:t>
            </a:r>
            <a:r>
              <a:rPr lang="en-US" sz="2400" cap="small" baseline="0" dirty="0">
                <a:solidFill>
                  <a:schemeClr val="bg1">
                    <a:lumMod val="65000"/>
                  </a:schemeClr>
                </a:solidFill>
                <a:latin typeface="Arial" panose="020B0604020202020204" pitchFamily="34" charset="0"/>
                <a:cs typeface="Arial" panose="020B0604020202020204" pitchFamily="34" charset="0"/>
              </a:rPr>
              <a:t> program impact</a:t>
            </a:r>
            <a:endParaRPr lang="en-US" sz="2400" cap="small"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7189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966" y="6463454"/>
            <a:ext cx="6606540" cy="199771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613966" y="4263180"/>
            <a:ext cx="6606540" cy="220027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79BC3A-619E-4F42-8FA5-87D3B7D7E962}" type="datetime1">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
        <p:nvSpPr>
          <p:cNvPr id="7" name="TextBox 6"/>
          <p:cNvSpPr txBox="1"/>
          <p:nvPr userDrawn="1"/>
        </p:nvSpPr>
        <p:spPr>
          <a:xfrm>
            <a:off x="2362200" y="125317"/>
            <a:ext cx="4534575"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Interpreting</a:t>
            </a:r>
            <a:r>
              <a:rPr lang="en-US" sz="2400" cap="small" baseline="0" dirty="0">
                <a:solidFill>
                  <a:schemeClr val="bg1">
                    <a:lumMod val="65000"/>
                  </a:schemeClr>
                </a:solidFill>
                <a:latin typeface="Arial" panose="020B0604020202020204" pitchFamily="34" charset="0"/>
                <a:cs typeface="Arial" panose="020B0604020202020204" pitchFamily="34" charset="0"/>
              </a:rPr>
              <a:t> program impact</a:t>
            </a:r>
            <a:endParaRPr lang="en-US" sz="2400" cap="small"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2676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862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5097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2FC73B-49CE-4542-9309-879B990B72A7}" type="datetime1">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
        <p:nvSpPr>
          <p:cNvPr id="8" name="TextBox 7"/>
          <p:cNvSpPr txBox="1"/>
          <p:nvPr userDrawn="1"/>
        </p:nvSpPr>
        <p:spPr>
          <a:xfrm>
            <a:off x="2362200" y="125317"/>
            <a:ext cx="4534575"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Interpreting</a:t>
            </a:r>
            <a:r>
              <a:rPr lang="en-US" sz="2400" cap="small" baseline="0" dirty="0">
                <a:solidFill>
                  <a:schemeClr val="bg1">
                    <a:lumMod val="65000"/>
                  </a:schemeClr>
                </a:solidFill>
                <a:latin typeface="Arial" panose="020B0604020202020204" pitchFamily="34" charset="0"/>
                <a:cs typeface="Arial" panose="020B0604020202020204" pitchFamily="34" charset="0"/>
              </a:rPr>
              <a:t> program impact</a:t>
            </a:r>
            <a:endParaRPr lang="en-US" sz="2400" cap="small"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5127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88620" y="2251499"/>
            <a:ext cx="3434160"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8620" y="3189817"/>
            <a:ext cx="3434160"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948272" y="2251499"/>
            <a:ext cx="3435509"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948272" y="3189817"/>
            <a:ext cx="3435509"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2D0F45-D212-4754-9F51-3F736FAC4615}" type="datetime1">
              <a:rPr lang="en-US" smtClean="0"/>
              <a:t>9/3/2019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2A4A19-B384-42F8-8C0D-94C30AAB39F2}" type="slidenum">
              <a:rPr lang="en-US" smtClean="0"/>
              <a:t>‹#›</a:t>
            </a:fld>
            <a:endParaRPr lang="en-US"/>
          </a:p>
        </p:txBody>
      </p:sp>
      <p:sp>
        <p:nvSpPr>
          <p:cNvPr id="10" name="TextBox 9"/>
          <p:cNvSpPr txBox="1"/>
          <p:nvPr userDrawn="1"/>
        </p:nvSpPr>
        <p:spPr>
          <a:xfrm>
            <a:off x="2362200" y="125317"/>
            <a:ext cx="4534575"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Interpreting</a:t>
            </a:r>
            <a:r>
              <a:rPr lang="en-US" sz="2400" cap="small" baseline="0" dirty="0">
                <a:solidFill>
                  <a:schemeClr val="bg1">
                    <a:lumMod val="65000"/>
                  </a:schemeClr>
                </a:solidFill>
                <a:latin typeface="Arial" panose="020B0604020202020204" pitchFamily="34" charset="0"/>
                <a:cs typeface="Arial" panose="020B0604020202020204" pitchFamily="34" charset="0"/>
              </a:rPr>
              <a:t> program impact</a:t>
            </a:r>
            <a:endParaRPr lang="en-US" sz="2400" cap="small"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9159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13EA23-5213-40B9-BB1C-33A7FE682BFF}" type="datetime1">
              <a:rPr lang="en-US" smtClean="0"/>
              <a:t>9/3/2019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314496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CA689-3F5A-4B85-9093-A601E22777B8}" type="datetime1">
              <a:rPr lang="en-US" smtClean="0"/>
              <a:t>9/3/2019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6641123" y="76200"/>
            <a:ext cx="685800" cy="535517"/>
          </a:xfrm>
        </p:spPr>
        <p:txBody>
          <a:bodyPr/>
          <a:lstStyle>
            <a:lvl1pPr algn="ctr">
              <a:defRPr>
                <a:latin typeface="Arial Black" panose="020B0A04020102020204" pitchFamily="34" charset="0"/>
              </a:defRPr>
            </a:lvl1pPr>
          </a:lstStyle>
          <a:p>
            <a:fld id="{8A2A4A19-B384-42F8-8C0D-94C30AAB39F2}" type="slidenum">
              <a:rPr lang="en-US" smtClean="0"/>
              <a:pPr/>
              <a:t>‹#›</a:t>
            </a:fld>
            <a:endParaRPr lang="en-US"/>
          </a:p>
        </p:txBody>
      </p:sp>
      <p:sp>
        <p:nvSpPr>
          <p:cNvPr id="5" name="TextBox 4"/>
          <p:cNvSpPr txBox="1"/>
          <p:nvPr userDrawn="1"/>
        </p:nvSpPr>
        <p:spPr>
          <a:xfrm>
            <a:off x="2362200" y="125317"/>
            <a:ext cx="4534575"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Interpreting</a:t>
            </a:r>
            <a:r>
              <a:rPr lang="en-US" sz="2400" cap="small" baseline="0" dirty="0">
                <a:solidFill>
                  <a:schemeClr val="bg1">
                    <a:lumMod val="65000"/>
                  </a:schemeClr>
                </a:solidFill>
                <a:latin typeface="Arial" panose="020B0604020202020204" pitchFamily="34" charset="0"/>
                <a:cs typeface="Arial" panose="020B0604020202020204" pitchFamily="34" charset="0"/>
              </a:rPr>
              <a:t> program impact</a:t>
            </a:r>
            <a:endParaRPr lang="en-US" sz="2400" cap="small"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6813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0473"/>
            <a:ext cx="2557066" cy="170434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038792" y="400474"/>
            <a:ext cx="4344988" cy="85845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88620" y="2104814"/>
            <a:ext cx="2557066" cy="68802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87089-1A57-4FAF-BA34-70B97E20CEE5}" type="datetime1">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720829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445" y="7040880"/>
            <a:ext cx="4663440" cy="831216"/>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523445" y="898737"/>
            <a:ext cx="4663440" cy="60350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523445" y="7872096"/>
            <a:ext cx="4663440" cy="1180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1E90C7-F1FE-4D5F-AAA3-C2349B32AFE3}" type="datetime1">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
        <p:nvSpPr>
          <p:cNvPr id="8" name="TextBox 7"/>
          <p:cNvSpPr txBox="1"/>
          <p:nvPr userDrawn="1"/>
        </p:nvSpPr>
        <p:spPr>
          <a:xfrm>
            <a:off x="2362200" y="125317"/>
            <a:ext cx="4534575"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Interpreting</a:t>
            </a:r>
            <a:r>
              <a:rPr lang="en-US" sz="2400" cap="small" baseline="0" dirty="0">
                <a:solidFill>
                  <a:schemeClr val="bg1">
                    <a:lumMod val="65000"/>
                  </a:schemeClr>
                </a:solidFill>
                <a:latin typeface="Arial" panose="020B0604020202020204" pitchFamily="34" charset="0"/>
                <a:cs typeface="Arial" panose="020B0604020202020204" pitchFamily="34" charset="0"/>
              </a:rPr>
              <a:t> program impact</a:t>
            </a:r>
            <a:endParaRPr lang="en-US" sz="2400" cap="small"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6400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7764" y="1157985"/>
            <a:ext cx="6995160" cy="16764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88620" y="3429000"/>
            <a:ext cx="6995160" cy="55560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88620" y="9322647"/>
            <a:ext cx="1813560" cy="535517"/>
          </a:xfrm>
          <a:prstGeom prst="rect">
            <a:avLst/>
          </a:prstGeom>
        </p:spPr>
        <p:txBody>
          <a:bodyPr vert="horz" lIns="91440" tIns="45720" rIns="91440" bIns="45720" rtlCol="0" anchor="ctr"/>
          <a:lstStyle>
            <a:lvl1pPr algn="l">
              <a:defRPr sz="1200">
                <a:solidFill>
                  <a:schemeClr val="tx1">
                    <a:tint val="75000"/>
                  </a:schemeClr>
                </a:solidFill>
              </a:defRPr>
            </a:lvl1pPr>
          </a:lstStyle>
          <a:p>
            <a:fld id="{DB6D3295-5BF5-4E09-87B3-EEF71ECAF0D0}" type="datetime1">
              <a:rPr lang="en-US" smtClean="0"/>
              <a:t>9/3/2019</a:t>
            </a:fld>
            <a:endParaRPr lang="en-US"/>
          </a:p>
        </p:txBody>
      </p:sp>
      <p:sp>
        <p:nvSpPr>
          <p:cNvPr id="5" name="Footer Placeholder 4"/>
          <p:cNvSpPr>
            <a:spLocks noGrp="1"/>
          </p:cNvSpPr>
          <p:nvPr>
            <p:ph type="ftr" sz="quarter" idx="3"/>
          </p:nvPr>
        </p:nvSpPr>
        <p:spPr>
          <a:xfrm>
            <a:off x="2655570" y="9322647"/>
            <a:ext cx="2461260" cy="53551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Pentagon 6"/>
          <p:cNvSpPr/>
          <p:nvPr userDrawn="1"/>
        </p:nvSpPr>
        <p:spPr>
          <a:xfrm rot="5400000">
            <a:off x="6553200" y="228600"/>
            <a:ext cx="838200" cy="381000"/>
          </a:xfrm>
          <a:prstGeom prst="homePlat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6664569" y="104449"/>
            <a:ext cx="609600" cy="535517"/>
          </a:xfrm>
          <a:prstGeom prst="rect">
            <a:avLst/>
          </a:prstGeom>
        </p:spPr>
        <p:txBody>
          <a:bodyPr vert="horz" lIns="91440" tIns="45720" rIns="91440" bIns="45720" rtlCol="0" anchor="ctr"/>
          <a:lstStyle>
            <a:lvl1pPr algn="ctr">
              <a:defRPr sz="1400" b="1">
                <a:solidFill>
                  <a:schemeClr val="bg1"/>
                </a:solidFill>
              </a:defRPr>
            </a:lvl1pPr>
          </a:lstStyle>
          <a:p>
            <a:fld id="{8A2A4A19-B384-42F8-8C0D-94C30AAB39F2}" type="slidenum">
              <a:rPr lang="en-US" smtClean="0"/>
              <a:pPr/>
              <a:t>‹#›</a:t>
            </a:fld>
            <a:endParaRPr lang="en-US" dirty="0"/>
          </a:p>
        </p:txBody>
      </p:sp>
    </p:spTree>
    <p:extLst>
      <p:ext uri="{BB962C8B-B14F-4D97-AF65-F5344CB8AC3E}">
        <p14:creationId xmlns:p14="http://schemas.microsoft.com/office/powerpoint/2010/main" val="1144396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emf"/></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6.bin"/><Relationship Id="rId18" Type="http://schemas.openxmlformats.org/officeDocument/2006/relationships/image" Target="../media/image12.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9.wmf"/><Relationship Id="rId17" Type="http://schemas.openxmlformats.org/officeDocument/2006/relationships/oleObject" Target="../embeddings/oleObject8.bin"/><Relationship Id="rId2" Type="http://schemas.openxmlformats.org/officeDocument/2006/relationships/slideLayout" Target="../slideLayouts/slideLayout7.xml"/><Relationship Id="rId16" Type="http://schemas.openxmlformats.org/officeDocument/2006/relationships/image" Target="../media/image11.wmf"/><Relationship Id="rId20" Type="http://schemas.openxmlformats.org/officeDocument/2006/relationships/image" Target="../media/image13.wmf"/><Relationship Id="rId1" Type="http://schemas.openxmlformats.org/officeDocument/2006/relationships/vmlDrawing" Target="../drawings/vmlDrawing1.vml"/><Relationship Id="rId6" Type="http://schemas.openxmlformats.org/officeDocument/2006/relationships/image" Target="../media/image6.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8.wmf"/><Relationship Id="rId19" Type="http://schemas.openxmlformats.org/officeDocument/2006/relationships/oleObject" Target="../embeddings/oleObject9.bin"/><Relationship Id="rId4" Type="http://schemas.openxmlformats.org/officeDocument/2006/relationships/image" Target="../media/image5.wmf"/><Relationship Id="rId9" Type="http://schemas.openxmlformats.org/officeDocument/2006/relationships/oleObject" Target="../embeddings/oleObject4.bin"/><Relationship Id="rId14" Type="http://schemas.openxmlformats.org/officeDocument/2006/relationships/image" Target="../media/image10.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5.gif"/><Relationship Id="rId4" Type="http://schemas.openxmlformats.org/officeDocument/2006/relationships/image" Target="../media/image14.wmf"/></Relationships>
</file>

<file path=ppt/slides/_rels/slide34.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8.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2.bin"/><Relationship Id="rId5" Type="http://schemas.openxmlformats.org/officeDocument/2006/relationships/image" Target="../media/image17.wmf"/><Relationship Id="rId4" Type="http://schemas.openxmlformats.org/officeDocument/2006/relationships/oleObject" Target="../embeddings/oleObject11.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21.emf"/><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4.bin"/><Relationship Id="rId5" Type="http://schemas.openxmlformats.org/officeDocument/2006/relationships/image" Target="../media/image19.wmf"/><Relationship Id="rId10" Type="http://schemas.openxmlformats.org/officeDocument/2006/relationships/image" Target="../media/image22.png"/><Relationship Id="rId4" Type="http://schemas.openxmlformats.org/officeDocument/2006/relationships/oleObject" Target="../embeddings/oleObject13.bin"/><Relationship Id="rId9" Type="http://schemas.openxmlformats.org/officeDocument/2006/relationships/oleObject" Target="../embeddings/oleObject16.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chemeClr val="tx1">
                    <a:lumMod val="50000"/>
                    <a:lumOff val="50000"/>
                  </a:schemeClr>
                </a:solidFill>
                <a:cs typeface="Arial" panose="020B0604020202020204" pitchFamily="34" charset="0"/>
              </a:rPr>
              <a:t>interpreting</a:t>
            </a:r>
            <a:r>
              <a:rPr lang="en-US" dirty="0">
                <a:solidFill>
                  <a:schemeClr val="tx1">
                    <a:lumMod val="50000"/>
                    <a:lumOff val="50000"/>
                  </a:schemeClr>
                </a:solidFill>
                <a:latin typeface="Stencil" panose="040409050D0802020404" pitchFamily="82" charset="0"/>
                <a:cs typeface="Arial" panose="020B0604020202020204" pitchFamily="34" charset="0"/>
              </a:rPr>
              <a:t/>
            </a:r>
            <a:br>
              <a:rPr lang="en-US" dirty="0">
                <a:solidFill>
                  <a:schemeClr val="tx1">
                    <a:lumMod val="50000"/>
                    <a:lumOff val="50000"/>
                  </a:schemeClr>
                </a:solidFill>
                <a:latin typeface="Stencil" panose="040409050D0802020404" pitchFamily="82" charset="0"/>
                <a:cs typeface="Arial" panose="020B0604020202020204" pitchFamily="34" charset="0"/>
              </a:rPr>
            </a:br>
            <a:r>
              <a:rPr lang="en-US" dirty="0">
                <a:solidFill>
                  <a:schemeClr val="accent6">
                    <a:lumMod val="75000"/>
                  </a:schemeClr>
                </a:solidFill>
                <a:latin typeface="Stencil" panose="040409050D0802020404" pitchFamily="82" charset="0"/>
                <a:cs typeface="Arial" panose="020B0604020202020204" pitchFamily="34" charset="0"/>
              </a:rPr>
              <a:t>program</a:t>
            </a:r>
            <a:r>
              <a:rPr lang="en-US" dirty="0">
                <a:solidFill>
                  <a:schemeClr val="tx1">
                    <a:lumMod val="50000"/>
                    <a:lumOff val="50000"/>
                  </a:schemeClr>
                </a:solidFill>
                <a:latin typeface="Stencil" panose="040409050D0802020404" pitchFamily="82" charset="0"/>
                <a:cs typeface="Arial" panose="020B0604020202020204" pitchFamily="34" charset="0"/>
              </a:rPr>
              <a:t/>
            </a:r>
            <a:br>
              <a:rPr lang="en-US" dirty="0">
                <a:solidFill>
                  <a:schemeClr val="tx1">
                    <a:lumMod val="50000"/>
                    <a:lumOff val="50000"/>
                  </a:schemeClr>
                </a:solidFill>
                <a:latin typeface="Stencil" panose="040409050D0802020404" pitchFamily="82" charset="0"/>
                <a:cs typeface="Arial" panose="020B0604020202020204" pitchFamily="34" charset="0"/>
              </a:rPr>
            </a:br>
            <a:r>
              <a:rPr lang="en-US" dirty="0">
                <a:solidFill>
                  <a:schemeClr val="tx1">
                    <a:lumMod val="50000"/>
                    <a:lumOff val="50000"/>
                  </a:schemeClr>
                </a:solidFill>
                <a:latin typeface="Stencil" panose="040409050D0802020404" pitchFamily="82" charset="0"/>
                <a:cs typeface="Arial" panose="020B0604020202020204" pitchFamily="34" charset="0"/>
              </a:rPr>
              <a:t>impact</a:t>
            </a:r>
            <a:br>
              <a:rPr lang="en-US" dirty="0">
                <a:solidFill>
                  <a:schemeClr val="tx1">
                    <a:lumMod val="50000"/>
                    <a:lumOff val="50000"/>
                  </a:schemeClr>
                </a:solidFill>
                <a:latin typeface="Stencil" panose="040409050D0802020404" pitchFamily="82" charset="0"/>
                <a:cs typeface="Arial" panose="020B0604020202020204" pitchFamily="34" charset="0"/>
              </a:rPr>
            </a:br>
            <a:endParaRPr lang="en-US" dirty="0"/>
          </a:p>
        </p:txBody>
      </p:sp>
      <p:sp>
        <p:nvSpPr>
          <p:cNvPr id="3" name="Subtitle 2"/>
          <p:cNvSpPr>
            <a:spLocks noGrp="1"/>
          </p:cNvSpPr>
          <p:nvPr>
            <p:ph type="subTitle" idx="1"/>
          </p:nvPr>
        </p:nvSpPr>
        <p:spPr>
          <a:xfrm>
            <a:off x="1165860" y="6497320"/>
            <a:ext cx="5440680" cy="2570480"/>
          </a:xfrm>
        </p:spPr>
        <p:txBody>
          <a:bodyPr/>
          <a:lstStyle/>
          <a:p>
            <a:r>
              <a:rPr lang="en-US" sz="2000" dirty="0">
                <a:solidFill>
                  <a:schemeClr val="tx1">
                    <a:lumMod val="50000"/>
                    <a:lumOff val="50000"/>
                  </a:schemeClr>
                </a:solidFill>
                <a:latin typeface="Arial" panose="020B0604020202020204" pitchFamily="34" charset="0"/>
                <a:cs typeface="Arial" panose="020B0604020202020204" pitchFamily="34" charset="0"/>
              </a:rPr>
              <a:t>Fundamentals of</a:t>
            </a:r>
            <a:endParaRPr lang="en-US" sz="2400" b="1" dirty="0">
              <a:solidFill>
                <a:schemeClr val="accent6">
                  <a:lumMod val="75000"/>
                </a:schemeClr>
              </a:solidFill>
              <a:latin typeface="Arial" panose="020B0604020202020204" pitchFamily="34" charset="0"/>
              <a:cs typeface="Arial" panose="020B0604020202020204" pitchFamily="34" charset="0"/>
            </a:endParaRPr>
          </a:p>
          <a:p>
            <a:r>
              <a:rPr lang="en-US" sz="2400" b="1" dirty="0">
                <a:solidFill>
                  <a:schemeClr val="accent6">
                    <a:lumMod val="75000"/>
                  </a:schemeClr>
                </a:solidFill>
                <a:cs typeface="Arial" panose="020B0604020202020204" pitchFamily="34" charset="0"/>
              </a:rPr>
              <a:t>PROGRAM</a:t>
            </a:r>
            <a:r>
              <a:rPr lang="en-US" sz="2000" dirty="0">
                <a:solidFill>
                  <a:schemeClr val="accent6">
                    <a:lumMod val="75000"/>
                  </a:schemeClr>
                </a:solidFill>
                <a:cs typeface="Arial" panose="020B0604020202020204" pitchFamily="34" charset="0"/>
              </a:rPr>
              <a:t> </a:t>
            </a:r>
            <a:r>
              <a:rPr lang="en-US" sz="2000" dirty="0">
                <a:solidFill>
                  <a:schemeClr val="tx1">
                    <a:lumMod val="50000"/>
                    <a:lumOff val="50000"/>
                  </a:schemeClr>
                </a:solidFill>
                <a:latin typeface="Stencil" panose="040409050D0802020404" pitchFamily="82" charset="0"/>
                <a:cs typeface="Arial" panose="020B0604020202020204" pitchFamily="34" charset="0"/>
              </a:rPr>
              <a:t>EVALUATION</a:t>
            </a:r>
          </a:p>
          <a:p>
            <a:endParaRPr lang="en-US" sz="2800" dirty="0">
              <a:solidFill>
                <a:schemeClr val="tx1">
                  <a:lumMod val="50000"/>
                  <a:lumOff val="50000"/>
                </a:schemeClr>
              </a:solidFill>
              <a:latin typeface="Stencil" panose="040409050D0802020404" pitchFamily="82" charset="0"/>
              <a:cs typeface="Arial" panose="020B0604020202020204" pitchFamily="34" charset="0"/>
            </a:endParaRPr>
          </a:p>
          <a:p>
            <a:r>
              <a:rPr lang="en-US" sz="2000" dirty="0">
                <a:solidFill>
                  <a:schemeClr val="tx1">
                    <a:lumMod val="50000"/>
                    <a:lumOff val="50000"/>
                  </a:schemeClr>
                </a:solidFill>
                <a:latin typeface="Berlin Sans FB" panose="020E0602020502020306" pitchFamily="34" charset="0"/>
                <a:cs typeface="Arial" panose="020B0604020202020204" pitchFamily="34" charset="0"/>
              </a:rPr>
              <a:t>JESSE LECY</a:t>
            </a:r>
          </a:p>
          <a:p>
            <a:endParaRPr lang="en-US" sz="2800" dirty="0">
              <a:solidFill>
                <a:schemeClr val="tx1">
                  <a:lumMod val="50000"/>
                  <a:lumOff val="50000"/>
                </a:schemeClr>
              </a:solidFill>
              <a:latin typeface="Stencil" panose="040409050D0802020404" pitchFamily="82" charset="0"/>
              <a:cs typeface="Arial" panose="020B0604020202020204" pitchFamily="34" charset="0"/>
            </a:endParaRPr>
          </a:p>
        </p:txBody>
      </p:sp>
    </p:spTree>
    <p:extLst>
      <p:ext uri="{BB962C8B-B14F-4D97-AF65-F5344CB8AC3E}">
        <p14:creationId xmlns:p14="http://schemas.microsoft.com/office/powerpoint/2010/main" val="4078274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5997" y="7003651"/>
            <a:ext cx="4928577" cy="2554545"/>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lumMod val="50000"/>
                    <a:lumOff val="50000"/>
                  </a:prstClr>
                </a:solidFill>
                <a:effectLst/>
                <a:uLnTx/>
                <a:uFillTx/>
                <a:latin typeface="Arial" panose="020B0604020202020204" pitchFamily="34" charset="0"/>
                <a:cs typeface="Arial" panose="020B0604020202020204" pitchFamily="34" charset="0"/>
              </a:rPr>
              <a:t>The cost of the program is the bet</a:t>
            </a:r>
            <a:r>
              <a:rPr kumimoji="0" lang="en-US" sz="1600" b="0" i="0" u="none" strike="noStrike" kern="1200" cap="none" spc="0" normalizeH="0" noProof="0" dirty="0" smtClean="0">
                <a:ln>
                  <a:noFill/>
                </a:ln>
                <a:solidFill>
                  <a:prstClr val="black">
                    <a:lumMod val="50000"/>
                    <a:lumOff val="50000"/>
                  </a:prstClr>
                </a:solidFill>
                <a:effectLst/>
                <a:uLnTx/>
                <a:uFillTx/>
                <a:latin typeface="Arial" panose="020B0604020202020204" pitchFamily="34" charset="0"/>
                <a:cs typeface="Arial" panose="020B0604020202020204" pitchFamily="34" charset="0"/>
              </a:rPr>
              <a:t> we are making.</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600" baseline="0" dirty="0">
              <a:solidFill>
                <a:prstClr val="black">
                  <a:lumMod val="50000"/>
                  <a:lumOff val="50000"/>
                </a:prstClr>
              </a:solidFill>
              <a:latin typeface="Arial" panose="020B0604020202020204" pitchFamily="34" charset="0"/>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noProof="0" dirty="0" smtClean="0">
                <a:ln>
                  <a:noFill/>
                </a:ln>
                <a:solidFill>
                  <a:prstClr val="black">
                    <a:lumMod val="50000"/>
                    <a:lumOff val="50000"/>
                  </a:prstClr>
                </a:solidFill>
                <a:effectLst/>
                <a:uLnTx/>
                <a:uFillTx/>
                <a:latin typeface="Arial" panose="020B0604020202020204" pitchFamily="34" charset="0"/>
                <a:cs typeface="Arial" panose="020B0604020202020204" pitchFamily="34" charset="0"/>
              </a:rPr>
              <a:t>The expected value of the program is represented by the point estimate of the slope (b1).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600" baseline="0" dirty="0">
              <a:solidFill>
                <a:prstClr val="black">
                  <a:lumMod val="50000"/>
                  <a:lumOff val="50000"/>
                </a:prstClr>
              </a:solidFill>
              <a:latin typeface="Arial" panose="020B0604020202020204" pitchFamily="34" charset="0"/>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noProof="0" dirty="0" smtClean="0">
                <a:ln>
                  <a:noFill/>
                </a:ln>
                <a:solidFill>
                  <a:prstClr val="black">
                    <a:lumMod val="50000"/>
                    <a:lumOff val="50000"/>
                  </a:prstClr>
                </a:solidFill>
                <a:effectLst/>
                <a:uLnTx/>
                <a:uFillTx/>
                <a:latin typeface="Arial" panose="020B0604020202020204" pitchFamily="34" charset="0"/>
                <a:cs typeface="Arial" panose="020B0604020202020204" pitchFamily="34" charset="0"/>
              </a:rPr>
              <a:t>The risk (certainty) of the bet is symbolized by the confidence interval.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600" dirty="0">
              <a:solidFill>
                <a:prstClr val="black">
                  <a:lumMod val="50000"/>
                  <a:lumOff val="50000"/>
                </a:prstClr>
              </a:solidFill>
              <a:latin typeface="Arial" panose="020B0604020202020204" pitchFamily="34" charset="0"/>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aseline="0" dirty="0" smtClean="0">
                <a:solidFill>
                  <a:prstClr val="black">
                    <a:lumMod val="50000"/>
                    <a:lumOff val="50000"/>
                  </a:prstClr>
                </a:solidFill>
                <a:latin typeface="Arial" panose="020B0604020202020204" pitchFamily="34" charset="0"/>
                <a:cs typeface="Arial" panose="020B0604020202020204" pitchFamily="34" charset="0"/>
              </a:rPr>
              <a:t>Preferences</a:t>
            </a:r>
            <a:r>
              <a:rPr lang="en-US" sz="1600" dirty="0" smtClean="0">
                <a:solidFill>
                  <a:prstClr val="black">
                    <a:lumMod val="50000"/>
                    <a:lumOff val="50000"/>
                  </a:prstClr>
                </a:solidFill>
                <a:latin typeface="Arial" panose="020B0604020202020204" pitchFamily="34" charset="0"/>
                <a:cs typeface="Arial" panose="020B0604020202020204" pitchFamily="34" charset="0"/>
              </a:rPr>
              <a:t> for bets is always a balance between expected pay-off and risk (uncertainty). </a:t>
            </a:r>
            <a:endParaRPr lang="en-US" sz="1600" baseline="0" dirty="0">
              <a:solidFill>
                <a:prstClr val="black">
                  <a:lumMod val="50000"/>
                  <a:lumOff val="50000"/>
                </a:prstClr>
              </a:solidFill>
              <a:latin typeface="Arial" panose="020B0604020202020204" pitchFamily="34" charset="0"/>
              <a:cs typeface="Arial" panose="020B0604020202020204" pitchFamily="34" charset="0"/>
            </a:endParaRPr>
          </a:p>
        </p:txBody>
      </p:sp>
      <p:cxnSp>
        <p:nvCxnSpPr>
          <p:cNvPr id="4" name="Straight Connector 3"/>
          <p:cNvCxnSpPr/>
          <p:nvPr/>
        </p:nvCxnSpPr>
        <p:spPr>
          <a:xfrm>
            <a:off x="2442138" y="4108939"/>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 name="TextBox 3"/>
          <p:cNvSpPr txBox="1"/>
          <p:nvPr/>
        </p:nvSpPr>
        <p:spPr>
          <a:xfrm>
            <a:off x="2148609" y="5675469"/>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b</a:t>
            </a:r>
            <a:r>
              <a:rPr kumimoji="0" lang="en-US" sz="1600" b="0" i="0" u="none" strike="noStrike" kern="1200" cap="none" spc="0" normalizeH="0" baseline="-25000" noProof="0" dirty="0">
                <a:ln>
                  <a:noFill/>
                </a:ln>
                <a:solidFill>
                  <a:prstClr val="black"/>
                </a:solidFill>
                <a:effectLst/>
                <a:uLnTx/>
                <a:uFillTx/>
                <a:latin typeface="Calibri"/>
                <a:ea typeface="+mn-ea"/>
                <a:cs typeface="+mn-cs"/>
              </a:rPr>
              <a:t>1</a:t>
            </a:r>
            <a:r>
              <a:rPr kumimoji="0" lang="en-US" sz="1600" b="0" i="0" u="none" strike="noStrike" kern="1200" cap="none" spc="0" normalizeH="0" baseline="0" noProof="0" dirty="0">
                <a:ln>
                  <a:noFill/>
                </a:ln>
                <a:solidFill>
                  <a:prstClr val="black"/>
                </a:solidFill>
                <a:effectLst/>
                <a:uLnTx/>
                <a:uFillTx/>
                <a:latin typeface="Calibri"/>
                <a:ea typeface="+mn-ea"/>
                <a:cs typeface="+mn-cs"/>
              </a:rPr>
              <a:t> = 0</a:t>
            </a:r>
          </a:p>
        </p:txBody>
      </p:sp>
      <p:cxnSp>
        <p:nvCxnSpPr>
          <p:cNvPr id="6" name="Straight Connector 5"/>
          <p:cNvCxnSpPr/>
          <p:nvPr/>
        </p:nvCxnSpPr>
        <p:spPr>
          <a:xfrm>
            <a:off x="4880538" y="4642424"/>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11"/>
          <p:cNvSpPr txBox="1"/>
          <p:nvPr/>
        </p:nvSpPr>
        <p:spPr>
          <a:xfrm>
            <a:off x="5457028" y="4139547"/>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b</a:t>
            </a:r>
            <a:r>
              <a:rPr kumimoji="0" lang="en-US" sz="1600" b="0" i="0" u="none" strike="noStrike" kern="1200" cap="none" spc="0" normalizeH="0" baseline="-25000" noProof="0" dirty="0">
                <a:ln>
                  <a:noFill/>
                </a:ln>
                <a:solidFill>
                  <a:prstClr val="black"/>
                </a:solidFill>
                <a:effectLst/>
                <a:uLnTx/>
                <a:uFillTx/>
                <a:latin typeface="Calibri"/>
                <a:ea typeface="+mn-ea"/>
                <a:cs typeface="+mn-cs"/>
              </a:rPr>
              <a:t>1</a:t>
            </a:r>
          </a:p>
        </p:txBody>
      </p:sp>
      <p:sp>
        <p:nvSpPr>
          <p:cNvPr id="10" name="TextBox 13"/>
          <p:cNvSpPr txBox="1"/>
          <p:nvPr/>
        </p:nvSpPr>
        <p:spPr>
          <a:xfrm>
            <a:off x="4778357" y="5675469"/>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b</a:t>
            </a:r>
            <a:r>
              <a:rPr kumimoji="0" lang="en-US" sz="1600" b="0" i="0" u="none" strike="noStrike" kern="1200" cap="none" spc="0" normalizeH="0" baseline="-25000" noProof="0" dirty="0">
                <a:ln>
                  <a:noFill/>
                </a:ln>
                <a:solidFill>
                  <a:prstClr val="black"/>
                </a:solidFill>
                <a:effectLst/>
                <a:uLnTx/>
                <a:uFillTx/>
                <a:latin typeface="Calibri"/>
                <a:ea typeface="+mn-ea"/>
                <a:cs typeface="+mn-cs"/>
              </a:rPr>
              <a:t>1</a:t>
            </a:r>
            <a:r>
              <a:rPr kumimoji="0" lang="en-US" sz="1600" b="0" i="0" u="none" strike="noStrike" kern="1200" cap="none" spc="0" normalizeH="0" baseline="0" noProof="0" dirty="0">
                <a:ln>
                  <a:noFill/>
                </a:ln>
                <a:solidFill>
                  <a:prstClr val="black"/>
                </a:solidFill>
                <a:effectLst/>
                <a:uLnTx/>
                <a:uFillTx/>
                <a:latin typeface="Calibri"/>
                <a:ea typeface="+mn-ea"/>
                <a:cs typeface="+mn-cs"/>
              </a:rPr>
              <a:t> = 0</a:t>
            </a:r>
          </a:p>
        </p:txBody>
      </p:sp>
      <p:cxnSp>
        <p:nvCxnSpPr>
          <p:cNvPr id="11" name="Straight Connector 10"/>
          <p:cNvCxnSpPr/>
          <p:nvPr/>
        </p:nvCxnSpPr>
        <p:spPr>
          <a:xfrm>
            <a:off x="2579298" y="4642424"/>
            <a:ext cx="77724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916373" y="4562253"/>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TextBox 18"/>
          <p:cNvSpPr txBox="1"/>
          <p:nvPr/>
        </p:nvSpPr>
        <p:spPr>
          <a:xfrm>
            <a:off x="2782070" y="4128121"/>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b</a:t>
            </a:r>
            <a:r>
              <a:rPr kumimoji="0" lang="en-US" sz="1600" b="0" i="0" u="none" strike="noStrike" kern="1200" cap="none" spc="0" normalizeH="0" baseline="-25000" noProof="0" dirty="0">
                <a:ln>
                  <a:noFill/>
                </a:ln>
                <a:solidFill>
                  <a:prstClr val="black"/>
                </a:solidFill>
                <a:effectLst/>
                <a:uLnTx/>
                <a:uFillTx/>
                <a:latin typeface="Calibri"/>
                <a:ea typeface="+mn-ea"/>
                <a:cs typeface="+mn-cs"/>
              </a:rPr>
              <a:t>1</a:t>
            </a:r>
          </a:p>
        </p:txBody>
      </p:sp>
      <p:sp>
        <p:nvSpPr>
          <p:cNvPr id="14" name="TextBox 21"/>
          <p:cNvSpPr txBox="1"/>
          <p:nvPr/>
        </p:nvSpPr>
        <p:spPr>
          <a:xfrm>
            <a:off x="1903574" y="3190712"/>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Program 1</a:t>
            </a:r>
          </a:p>
        </p:txBody>
      </p:sp>
      <p:sp>
        <p:nvSpPr>
          <p:cNvPr id="15" name="TextBox 22"/>
          <p:cNvSpPr txBox="1"/>
          <p:nvPr/>
        </p:nvSpPr>
        <p:spPr>
          <a:xfrm>
            <a:off x="4423338" y="3190712"/>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Program 2</a:t>
            </a:r>
          </a:p>
        </p:txBody>
      </p:sp>
      <mc:AlternateContent xmlns:mc="http://schemas.openxmlformats.org/markup-compatibility/2006" xmlns:a14="http://schemas.microsoft.com/office/drawing/2010/main">
        <mc:Choice Requires="a14">
          <p:sp>
            <p:nvSpPr>
              <p:cNvPr id="16" name="TextBox 15"/>
              <p:cNvSpPr txBox="1"/>
              <p:nvPr/>
            </p:nvSpPr>
            <p:spPr>
              <a:xfrm>
                <a:off x="1772836" y="1943322"/>
                <a:ext cx="472994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R</a:t>
                </a:r>
                <a14:m>
                  <m:oMath xmlns:m="http://schemas.openxmlformats.org/officeDocument/2006/math">
                    <m:r>
                      <m:rPr>
                        <m:sty m:val="p"/>
                      </m:rPr>
                      <a:rPr kumimoji="0" lang="en-US" sz="1800" b="0" i="0" u="none" strike="noStrike" kern="1200" cap="none" spc="0" normalizeH="0" baseline="0" noProof="0">
                        <a:ln>
                          <a:noFill/>
                        </a:ln>
                        <a:solidFill>
                          <a:prstClr val="black"/>
                        </a:solidFill>
                        <a:effectLst/>
                        <a:uLnTx/>
                        <a:uFillTx/>
                        <a:latin typeface="Cambria Math"/>
                        <a:ea typeface="+mn-ea"/>
                        <a:cs typeface="+mn-cs"/>
                      </a:rPr>
                      <m:t>eading</m:t>
                    </m:r>
                    <m:r>
                      <a:rPr kumimoji="0" lang="en-US" sz="1800" b="0" i="0" u="none" strike="noStrike" kern="1200" cap="none" spc="0" normalizeH="0" baseline="0" noProof="0">
                        <a:ln>
                          <a:noFill/>
                        </a:ln>
                        <a:solidFill>
                          <a:prstClr val="black"/>
                        </a:solidFill>
                        <a:effectLst/>
                        <a:uLnTx/>
                        <a:uFillTx/>
                        <a:latin typeface="Cambria Math"/>
                        <a:ea typeface="+mn-ea"/>
                        <a:cs typeface="+mn-cs"/>
                      </a:rPr>
                      <m:t> </m:t>
                    </m:r>
                    <m:r>
                      <m:rPr>
                        <m:sty m:val="p"/>
                      </m:rPr>
                      <a:rPr kumimoji="0" lang="en-US" sz="1800" b="0" i="0" u="none" strike="noStrike" kern="1200" cap="none" spc="0" normalizeH="0" baseline="0" noProof="0">
                        <a:ln>
                          <a:noFill/>
                        </a:ln>
                        <a:solidFill>
                          <a:prstClr val="black"/>
                        </a:solidFill>
                        <a:effectLst/>
                        <a:uLnTx/>
                        <a:uFillTx/>
                        <a:latin typeface="Cambria Math"/>
                        <a:ea typeface="+mn-ea"/>
                        <a:cs typeface="+mn-cs"/>
                      </a:rPr>
                      <m:t>Speed</m:t>
                    </m:r>
                    <m:r>
                      <a:rPr kumimoji="0" lang="en-US" sz="1800" b="0" i="1" u="none" strike="noStrike" kern="1200" cap="none" spc="0" normalizeH="0" baseline="0" noProof="0">
                        <a:ln>
                          <a:noFill/>
                        </a:ln>
                        <a:solidFill>
                          <a:prstClr val="black"/>
                        </a:solidFill>
                        <a:effectLst/>
                        <a:uLnTx/>
                        <a:uFillTx/>
                        <a:latin typeface="Cambria Math"/>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a:ea typeface="+mn-ea"/>
                            <a:cs typeface="+mn-cs"/>
                          </a:rPr>
                          <m:t>𝑏</m:t>
                        </m:r>
                      </m:e>
                      <m:sub>
                        <m:r>
                          <a:rPr kumimoji="0" lang="en-US" sz="1800" b="0" i="1" u="none" strike="noStrike" kern="1200" cap="none" spc="0" normalizeH="0" baseline="0" noProof="0">
                            <a:ln>
                              <a:noFill/>
                            </a:ln>
                            <a:solidFill>
                              <a:prstClr val="black"/>
                            </a:solidFill>
                            <a:effectLst/>
                            <a:uLnTx/>
                            <a:uFillTx/>
                            <a:latin typeface="Cambria Math"/>
                            <a:ea typeface="+mn-ea"/>
                            <a:cs typeface="+mn-cs"/>
                          </a:rPr>
                          <m:t>0</m:t>
                        </m:r>
                      </m:sub>
                    </m:sSub>
                  </m:oMath>
                </a14:m>
                <a:r>
                  <a:rPr kumimoji="0" lang="en-US" sz="1800" b="0" i="0" u="none" strike="noStrike" kern="1200" cap="none" spc="0" normalizeH="0" baseline="0" noProof="0" dirty="0">
                    <a:ln>
                      <a:noFill/>
                    </a:ln>
                    <a:solidFill>
                      <a:prstClr val="black"/>
                    </a:solidFill>
                    <a:effectLst/>
                    <a:uLnTx/>
                    <a:uFillTx/>
                    <a:latin typeface="Calibri"/>
                    <a:ea typeface="+mn-ea"/>
                    <a:cs typeface="+mn-cs"/>
                  </a:rPr>
                  <a:t> + </a:t>
                </a:r>
                <a14:m>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a:ea typeface="+mn-ea"/>
                            <a:cs typeface="+mn-cs"/>
                          </a:rPr>
                          <m:t>𝑏</m:t>
                        </m:r>
                      </m:e>
                      <m:sub>
                        <m:r>
                          <a:rPr kumimoji="0" lang="en-US" sz="1800" b="0" i="1" u="none" strike="noStrike" kern="1200" cap="none" spc="0" normalizeH="0" baseline="0" noProof="0">
                            <a:ln>
                              <a:noFill/>
                            </a:ln>
                            <a:solidFill>
                              <a:prstClr val="black"/>
                            </a:solidFill>
                            <a:effectLst/>
                            <a:uLnTx/>
                            <a:uFillTx/>
                            <a:latin typeface="Cambria Math"/>
                            <a:ea typeface="+mn-ea"/>
                            <a:cs typeface="+mn-cs"/>
                          </a:rPr>
                          <m:t>1</m:t>
                        </m:r>
                      </m:sub>
                    </m:sSub>
                    <m:r>
                      <m:rPr>
                        <m:sty m:val="p"/>
                      </m:rPr>
                      <a:rPr kumimoji="0" lang="en-US" sz="1800" b="0" i="0" u="none" strike="noStrike" kern="1200" cap="none" spc="0" normalizeH="0" baseline="0" noProof="0">
                        <a:ln>
                          <a:noFill/>
                        </a:ln>
                        <a:solidFill>
                          <a:prstClr val="black"/>
                        </a:solidFill>
                        <a:effectLst/>
                        <a:uLnTx/>
                        <a:uFillTx/>
                        <a:latin typeface="Cambria Math"/>
                        <a:ea typeface="+mn-ea"/>
                        <a:cs typeface="+mn-cs"/>
                      </a:rPr>
                      <m:t>Hours</m:t>
                    </m:r>
                    <m:r>
                      <a:rPr kumimoji="0" lang="en-US" sz="1800" b="0" i="0" u="none" strike="noStrike" kern="1200" cap="none" spc="0" normalizeH="0" baseline="0" noProof="0">
                        <a:ln>
                          <a:noFill/>
                        </a:ln>
                        <a:solidFill>
                          <a:prstClr val="black"/>
                        </a:solidFill>
                        <a:effectLst/>
                        <a:uLnTx/>
                        <a:uFillTx/>
                        <a:latin typeface="Cambria Math"/>
                        <a:ea typeface="+mn-ea"/>
                        <a:cs typeface="+mn-cs"/>
                      </a:rPr>
                      <m:t> </m:t>
                    </m:r>
                    <m:r>
                      <m:rPr>
                        <m:sty m:val="p"/>
                      </m:rPr>
                      <a:rPr kumimoji="0" lang="en-US" sz="1800" b="0" i="0" u="none" strike="noStrike" kern="1200" cap="none" spc="0" normalizeH="0" baseline="0" noProof="0">
                        <a:ln>
                          <a:noFill/>
                        </a:ln>
                        <a:solidFill>
                          <a:prstClr val="black"/>
                        </a:solidFill>
                        <a:effectLst/>
                        <a:uLnTx/>
                        <a:uFillTx/>
                        <a:latin typeface="Cambria Math"/>
                        <a:ea typeface="+mn-ea"/>
                        <a:cs typeface="+mn-cs"/>
                      </a:rPr>
                      <m:t>of</m:t>
                    </m:r>
                    <m:r>
                      <a:rPr kumimoji="0" lang="en-US" sz="1800" b="0" i="0" u="none" strike="noStrike" kern="1200" cap="none" spc="0" normalizeH="0" baseline="0" noProof="0">
                        <a:ln>
                          <a:noFill/>
                        </a:ln>
                        <a:solidFill>
                          <a:prstClr val="black"/>
                        </a:solidFill>
                        <a:effectLst/>
                        <a:uLnTx/>
                        <a:uFillTx/>
                        <a:latin typeface="Cambria Math"/>
                        <a:ea typeface="+mn-ea"/>
                        <a:cs typeface="+mn-cs"/>
                      </a:rPr>
                      <m:t> </m:t>
                    </m:r>
                    <m:r>
                      <m:rPr>
                        <m:sty m:val="p"/>
                      </m:rPr>
                      <a:rPr kumimoji="0" lang="en-US" sz="1800" b="0" i="0" u="none" strike="noStrike" kern="1200" cap="none" spc="0" normalizeH="0" baseline="0" noProof="0">
                        <a:ln>
                          <a:noFill/>
                        </a:ln>
                        <a:solidFill>
                          <a:prstClr val="black"/>
                        </a:solidFill>
                        <a:effectLst/>
                        <a:uLnTx/>
                        <a:uFillTx/>
                        <a:latin typeface="Cambria Math"/>
                        <a:ea typeface="+mn-ea"/>
                        <a:cs typeface="+mn-cs"/>
                      </a:rPr>
                      <m:t>Tutoring</m:t>
                    </m:r>
                  </m:oMath>
                </a14:m>
                <a:r>
                  <a:rPr kumimoji="0" lang="en-US" sz="1800" b="0" i="0" u="none" strike="noStrike" kern="1200" cap="none" spc="0" normalizeH="0" baseline="0" noProof="0" dirty="0">
                    <a:ln>
                      <a:noFill/>
                    </a:ln>
                    <a:solidFill>
                      <a:prstClr val="black"/>
                    </a:solidFill>
                    <a:effectLst/>
                    <a:uLnTx/>
                    <a:uFillTx/>
                    <a:latin typeface="Calibri"/>
                    <a:ea typeface="+mn-ea"/>
                    <a:cs typeface="+mn-cs"/>
                  </a:rPr>
                  <a:t>  + e</a:t>
                </a:r>
              </a:p>
            </p:txBody>
          </p:sp>
        </mc:Choice>
        <mc:Fallback xmlns="">
          <p:sp>
            <p:nvSpPr>
              <p:cNvPr id="16" name="TextBox 15"/>
              <p:cNvSpPr txBox="1">
                <a:spLocks noRot="1" noChangeAspect="1" noMove="1" noResize="1" noEditPoints="1" noAdjustHandles="1" noChangeArrowheads="1" noChangeShapeType="1" noTextEdit="1"/>
              </p:cNvSpPr>
              <p:nvPr/>
            </p:nvSpPr>
            <p:spPr>
              <a:xfrm>
                <a:off x="1772836" y="1943322"/>
                <a:ext cx="4729949" cy="369332"/>
              </a:xfrm>
              <a:prstGeom prst="rect">
                <a:avLst/>
              </a:prstGeom>
              <a:blipFill>
                <a:blip r:embed="rId2"/>
                <a:stretch>
                  <a:fillRect l="-1160" t="-10000" r="-129" b="-26667"/>
                </a:stretch>
              </a:blipFill>
            </p:spPr>
            <p:txBody>
              <a:bodyPr/>
              <a:lstStyle/>
              <a:p>
                <a:r>
                  <a:rPr lang="en-US">
                    <a:noFill/>
                  </a:rPr>
                  <a:t> </a:t>
                </a:r>
              </a:p>
            </p:txBody>
          </p:sp>
        </mc:Fallback>
      </mc:AlternateContent>
      <p:sp>
        <p:nvSpPr>
          <p:cNvPr id="17" name="Slide Number Placeholder 1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A2A4A19-B384-42F8-8C0D-94C30AAB39F2}" type="slidenum">
              <a:rPr kumimoji="0" lang="en-US" sz="1400" b="1" i="0" u="none" strike="noStrike" kern="1200" cap="none" spc="0" normalizeH="0" baseline="0" noProof="0" smtClean="0">
                <a:ln>
                  <a:noFill/>
                </a:ln>
                <a:solidFill>
                  <a:prstClr val="white"/>
                </a:solidFill>
                <a:effectLst/>
                <a:uLnTx/>
                <a:uFillTx/>
                <a:latin typeface="Arial Black" panose="020B0A040201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sz="1400" b="1" i="0" u="none" strike="noStrike" kern="1200" cap="none" spc="0" normalizeH="0" baseline="0" noProof="0">
              <a:ln>
                <a:noFill/>
              </a:ln>
              <a:solidFill>
                <a:prstClr val="white"/>
              </a:solidFill>
              <a:effectLst/>
              <a:uLnTx/>
              <a:uFillTx/>
              <a:latin typeface="Arial Black" panose="020B0A04020102020204" pitchFamily="34" charset="0"/>
              <a:ea typeface="+mn-ea"/>
              <a:cs typeface="+mn-cs"/>
            </a:endParaRPr>
          </a:p>
        </p:txBody>
      </p:sp>
      <p:cxnSp>
        <p:nvCxnSpPr>
          <p:cNvPr id="20" name="Straight Connector 19"/>
          <p:cNvCxnSpPr/>
          <p:nvPr/>
        </p:nvCxnSpPr>
        <p:spPr>
          <a:xfrm>
            <a:off x="5108271" y="4108939"/>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575148" y="4562253"/>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TextBox 2"/>
          <p:cNvSpPr txBox="1"/>
          <p:nvPr/>
        </p:nvSpPr>
        <p:spPr>
          <a:xfrm>
            <a:off x="1719223" y="6196329"/>
            <a:ext cx="462562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F79646">
                    <a:lumMod val="75000"/>
                  </a:srgbClr>
                </a:solidFill>
                <a:effectLst/>
                <a:uLnTx/>
                <a:uFillTx/>
                <a:latin typeface="Calibri"/>
                <a:ea typeface="+mn-ea"/>
                <a:cs typeface="+mn-cs"/>
              </a:rPr>
              <a:t>(assume these are all 95% confidence intervals)</a:t>
            </a:r>
          </a:p>
        </p:txBody>
      </p:sp>
      <p:sp>
        <p:nvSpPr>
          <p:cNvPr id="19" name="Rectangle 18"/>
          <p:cNvSpPr/>
          <p:nvPr/>
        </p:nvSpPr>
        <p:spPr>
          <a:xfrm>
            <a:off x="1482417" y="1320730"/>
            <a:ext cx="5155738"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Which program is better?</a:t>
            </a:r>
          </a:p>
        </p:txBody>
      </p:sp>
    </p:spTree>
    <p:extLst>
      <p:ext uri="{BB962C8B-B14F-4D97-AF65-F5344CB8AC3E}">
        <p14:creationId xmlns:p14="http://schemas.microsoft.com/office/powerpoint/2010/main" val="22504872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0471" y="2321119"/>
            <a:ext cx="3597350"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What about now?</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11</a:t>
            </a:fld>
            <a:endParaRPr lang="en-US"/>
          </a:p>
        </p:txBody>
      </p:sp>
      <p:cxnSp>
        <p:nvCxnSpPr>
          <p:cNvPr id="18" name="Straight Connector 17"/>
          <p:cNvCxnSpPr/>
          <p:nvPr/>
        </p:nvCxnSpPr>
        <p:spPr>
          <a:xfrm>
            <a:off x="16002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3"/>
          <p:cNvSpPr txBox="1"/>
          <p:nvPr/>
        </p:nvSpPr>
        <p:spPr>
          <a:xfrm>
            <a:off x="1306671"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0" name="Straight Connector 19"/>
          <p:cNvCxnSpPr/>
          <p:nvPr/>
        </p:nvCxnSpPr>
        <p:spPr>
          <a:xfrm>
            <a:off x="1306671" y="6488808"/>
            <a:ext cx="3037596"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11"/>
          <p:cNvSpPr txBox="1"/>
          <p:nvPr/>
        </p:nvSpPr>
        <p:spPr>
          <a:xfrm>
            <a:off x="2709183" y="5928067"/>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2" name="TextBox 13"/>
          <p:cNvSpPr txBox="1"/>
          <p:nvPr/>
        </p:nvSpPr>
        <p:spPr>
          <a:xfrm>
            <a:off x="5385086"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3" name="Straight Connector 22"/>
          <p:cNvCxnSpPr/>
          <p:nvPr/>
        </p:nvCxnSpPr>
        <p:spPr>
          <a:xfrm>
            <a:off x="5807532" y="6488808"/>
            <a:ext cx="492751"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989487" y="640863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TextBox 18"/>
          <p:cNvSpPr txBox="1"/>
          <p:nvPr/>
        </p:nvSpPr>
        <p:spPr>
          <a:xfrm>
            <a:off x="5855184" y="5974505"/>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6" name="TextBox 21"/>
          <p:cNvSpPr txBox="1"/>
          <p:nvPr/>
        </p:nvSpPr>
        <p:spPr>
          <a:xfrm>
            <a:off x="1061636"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1</a:t>
            </a:r>
          </a:p>
        </p:txBody>
      </p:sp>
      <p:sp>
        <p:nvSpPr>
          <p:cNvPr id="27" name="TextBox 22"/>
          <p:cNvSpPr txBox="1"/>
          <p:nvPr/>
        </p:nvSpPr>
        <p:spPr>
          <a:xfrm>
            <a:off x="5030067"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2</a:t>
            </a:r>
          </a:p>
        </p:txBody>
      </p:sp>
      <mc:AlternateContent xmlns:mc="http://schemas.openxmlformats.org/markup-compatibility/2006" xmlns:a14="http://schemas.microsoft.com/office/drawing/2010/main">
        <mc:Choice Requires="a14">
          <p:sp>
            <p:nvSpPr>
              <p:cNvPr id="28" name="TextBox 27"/>
              <p:cNvSpPr txBox="1"/>
              <p:nvPr/>
            </p:nvSpPr>
            <p:spPr>
              <a:xfrm>
                <a:off x="1524000" y="3682323"/>
                <a:ext cx="4729949" cy="369332"/>
              </a:xfrm>
              <a:prstGeom prst="rect">
                <a:avLst/>
              </a:prstGeom>
              <a:noFill/>
            </p:spPr>
            <p:txBody>
              <a:bodyPr wrap="none" rtlCol="0">
                <a:spAutoFit/>
              </a:bodyPr>
              <a:lstStyle/>
              <a:p>
                <a:r>
                  <a:rPr lang="en-US" dirty="0"/>
                  <a:t>R</a:t>
                </a:r>
                <a14:m>
                  <m:oMath xmlns:m="http://schemas.openxmlformats.org/officeDocument/2006/math">
                    <m:r>
                      <m:rPr>
                        <m:sty m:val="p"/>
                      </m:rPr>
                      <a:rPr lang="en-US">
                        <a:latin typeface="Cambria Math"/>
                      </a:rPr>
                      <m:t>eading</m:t>
                    </m:r>
                    <m:r>
                      <a:rPr lang="en-US">
                        <a:latin typeface="Cambria Math"/>
                      </a:rPr>
                      <m:t> </m:t>
                    </m:r>
                    <m:r>
                      <m:rPr>
                        <m:sty m:val="p"/>
                      </m:rPr>
                      <a:rPr lang="en-US">
                        <a:latin typeface="Cambria Math"/>
                      </a:rPr>
                      <m:t>Speed</m:t>
                    </m:r>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m:rPr>
                        <m:sty m:val="p"/>
                      </m:rPr>
                      <a:rPr lang="en-US">
                        <a:latin typeface="Cambria Math"/>
                      </a:rPr>
                      <m:t>Hours</m:t>
                    </m:r>
                    <m:r>
                      <a:rPr lang="en-US">
                        <a:latin typeface="Cambria Math"/>
                      </a:rPr>
                      <m:t> </m:t>
                    </m:r>
                    <m:r>
                      <m:rPr>
                        <m:sty m:val="p"/>
                      </m:rPr>
                      <a:rPr lang="en-US">
                        <a:latin typeface="Cambria Math"/>
                      </a:rPr>
                      <m:t>of</m:t>
                    </m:r>
                    <m:r>
                      <a:rPr lang="en-US">
                        <a:latin typeface="Cambria Math"/>
                      </a:rPr>
                      <m:t> </m:t>
                    </m:r>
                    <m:r>
                      <m:rPr>
                        <m:sty m:val="p"/>
                      </m:rPr>
                      <a:rPr lang="en-US">
                        <a:latin typeface="Cambria Math"/>
                      </a:rPr>
                      <m:t>Tutoring</m:t>
                    </m:r>
                  </m:oMath>
                </a14:m>
                <a:r>
                  <a:rPr lang="en-US" dirty="0"/>
                  <a:t>  + e</a:t>
                </a:r>
              </a:p>
            </p:txBody>
          </p:sp>
        </mc:Choice>
        <mc:Fallback xmlns="">
          <p:sp>
            <p:nvSpPr>
              <p:cNvPr id="28" name="TextBox 27"/>
              <p:cNvSpPr txBox="1">
                <a:spLocks noRot="1" noChangeAspect="1" noMove="1" noResize="1" noEditPoints="1" noAdjustHandles="1" noChangeArrowheads="1" noChangeShapeType="1" noTextEdit="1"/>
              </p:cNvSpPr>
              <p:nvPr/>
            </p:nvSpPr>
            <p:spPr>
              <a:xfrm>
                <a:off x="1524000" y="3682323"/>
                <a:ext cx="4729949" cy="369332"/>
              </a:xfrm>
              <a:prstGeom prst="rect">
                <a:avLst/>
              </a:prstGeom>
              <a:blipFill>
                <a:blip r:embed="rId2"/>
                <a:stretch>
                  <a:fillRect l="-1031" t="-8197" r="-387" b="-24590"/>
                </a:stretch>
              </a:blipFill>
            </p:spPr>
            <p:txBody>
              <a:bodyPr/>
              <a:lstStyle/>
              <a:p>
                <a:r>
                  <a:rPr lang="en-US">
                    <a:noFill/>
                  </a:rPr>
                  <a:t> </a:t>
                </a:r>
              </a:p>
            </p:txBody>
          </p:sp>
        </mc:Fallback>
      </mc:AlternateContent>
      <p:cxnSp>
        <p:nvCxnSpPr>
          <p:cNvPr id="29" name="Straight Connector 28"/>
          <p:cNvCxnSpPr/>
          <p:nvPr/>
        </p:nvCxnSpPr>
        <p:spPr>
          <a:xfrm>
            <a:off x="57150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825469" y="640863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TextBox 30"/>
          <p:cNvSpPr txBox="1"/>
          <p:nvPr/>
        </p:nvSpPr>
        <p:spPr>
          <a:xfrm>
            <a:off x="1945803" y="8580649"/>
            <a:ext cx="4148893" cy="646331"/>
          </a:xfrm>
          <a:prstGeom prst="rect">
            <a:avLst/>
          </a:prstGeom>
          <a:noFill/>
        </p:spPr>
        <p:txBody>
          <a:bodyPr wrap="none" rtlCol="0">
            <a:spAutoFit/>
          </a:bodyPr>
          <a:lstStyle/>
          <a:p>
            <a:pPr algn="ctr"/>
            <a:r>
              <a:rPr lang="en-US" i="1" dirty="0">
                <a:solidFill>
                  <a:schemeClr val="accent6">
                    <a:lumMod val="75000"/>
                  </a:schemeClr>
                </a:solidFill>
              </a:rPr>
              <a:t>Which model is statistically significant?</a:t>
            </a:r>
          </a:p>
          <a:p>
            <a:pPr algn="ctr"/>
            <a:r>
              <a:rPr lang="en-US" i="1" dirty="0">
                <a:solidFill>
                  <a:schemeClr val="accent6">
                    <a:lumMod val="75000"/>
                  </a:schemeClr>
                </a:solidFill>
              </a:rPr>
              <a:t>Which program has more positive impact?</a:t>
            </a:r>
          </a:p>
        </p:txBody>
      </p:sp>
    </p:spTree>
    <p:extLst>
      <p:ext uri="{BB962C8B-B14F-4D97-AF65-F5344CB8AC3E}">
        <p14:creationId xmlns:p14="http://schemas.microsoft.com/office/powerpoint/2010/main" val="10065657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lgn="r" defTabSz="582930">
              <a:defRPr/>
            </a:pPr>
            <a:fld id="{A953BAF0-9579-42B3-B979-30EFD986705E}" type="slidenum">
              <a:rPr lang="en-US" sz="765" b="0">
                <a:solidFill>
                  <a:prstClr val="black">
                    <a:tint val="75000"/>
                  </a:prstClr>
                </a:solidFill>
                <a:latin typeface="Calibri"/>
              </a:rPr>
              <a:pPr algn="r" defTabSz="582930">
                <a:defRPr/>
              </a:pPr>
              <a:t>12</a:t>
            </a:fld>
            <a:endParaRPr lang="en-US" sz="765" b="0">
              <a:solidFill>
                <a:prstClr val="black">
                  <a:tint val="75000"/>
                </a:prstClr>
              </a:solidFill>
              <a:latin typeface="Calibri"/>
            </a:endParaRPr>
          </a:p>
        </p:txBody>
      </p:sp>
      <mc:AlternateContent xmlns:mc="http://schemas.openxmlformats.org/markup-compatibility/2006" xmlns:a14="http://schemas.microsoft.com/office/drawing/2010/main">
        <mc:Choice Requires="a14">
          <p:sp>
            <p:nvSpPr>
              <p:cNvPr id="6" name="TextBox 5"/>
              <p:cNvSpPr txBox="1"/>
              <p:nvPr/>
            </p:nvSpPr>
            <p:spPr>
              <a:xfrm>
                <a:off x="1363297" y="3740159"/>
                <a:ext cx="5045805" cy="461665"/>
              </a:xfrm>
              <a:prstGeom prst="rect">
                <a:avLst/>
              </a:prstGeom>
              <a:noFill/>
            </p:spPr>
            <p:txBody>
              <a:bodyPr wrap="none" rtlCol="0">
                <a:spAutoFit/>
              </a:bodyPr>
              <a:lstStyle/>
              <a:p>
                <a:pPr defTabSz="582930">
                  <a:defRPr/>
                </a:pPr>
                <a14:m>
                  <m:oMathPara xmlns:m="http://schemas.openxmlformats.org/officeDocument/2006/math">
                    <m:oMathParaPr>
                      <m:jc m:val="centerGroup"/>
                    </m:oMathParaPr>
                    <m:oMath xmlns:m="http://schemas.openxmlformats.org/officeDocument/2006/math">
                      <m:r>
                        <a:rPr lang="en-US" sz="2400" i="1">
                          <a:solidFill>
                            <a:prstClr val="black"/>
                          </a:solidFill>
                          <a:latin typeface="Cambria Math"/>
                        </a:rPr>
                        <m:t>𝐻𝑒𝑎𝑟𝑡𝑟𝑎𝑡𝑒</m:t>
                      </m:r>
                      <m:r>
                        <a:rPr lang="en-US" sz="2400" i="1">
                          <a:solidFill>
                            <a:prstClr val="black"/>
                          </a:solidFill>
                          <a:latin typeface="Cambria Math"/>
                        </a:rPr>
                        <m:t>=</m:t>
                      </m:r>
                      <m:sSub>
                        <m:sSubPr>
                          <m:ctrlPr>
                            <a:rPr lang="en-US" sz="2400" i="1">
                              <a:solidFill>
                                <a:srgbClr val="00B050"/>
                              </a:solidFill>
                              <a:latin typeface="Cambria Math" panose="02040503050406030204" pitchFamily="18" charset="0"/>
                            </a:rPr>
                          </m:ctrlPr>
                        </m:sSubPr>
                        <m:e>
                          <m:r>
                            <a:rPr lang="en-US" sz="2400" i="1">
                              <a:solidFill>
                                <a:srgbClr val="00B050"/>
                              </a:solidFill>
                              <a:latin typeface="Cambria Math"/>
                            </a:rPr>
                            <m:t>𝑏</m:t>
                          </m:r>
                        </m:e>
                        <m:sub>
                          <m:r>
                            <a:rPr lang="en-US" sz="2400" i="1">
                              <a:solidFill>
                                <a:srgbClr val="00B050"/>
                              </a:solidFill>
                              <a:latin typeface="Cambria Math"/>
                            </a:rPr>
                            <m:t>0</m:t>
                          </m:r>
                        </m:sub>
                      </m:sSub>
                      <m:r>
                        <a:rPr lang="en-US" sz="2400" i="1">
                          <a:solidFill>
                            <a:prstClr val="black"/>
                          </a:solidFill>
                          <a:latin typeface="Cambria Math"/>
                        </a:rPr>
                        <m:t>+</m:t>
                      </m:r>
                      <m:sSub>
                        <m:sSubPr>
                          <m:ctrlPr>
                            <a:rPr lang="en-US" sz="2400" i="1">
                              <a:solidFill>
                                <a:srgbClr val="E46C0A"/>
                              </a:solidFill>
                              <a:latin typeface="Cambria Math" panose="02040503050406030204" pitchFamily="18" charset="0"/>
                            </a:rPr>
                          </m:ctrlPr>
                        </m:sSubPr>
                        <m:e>
                          <m:r>
                            <a:rPr lang="en-US" sz="2400" i="1">
                              <a:solidFill>
                                <a:srgbClr val="E46C0A"/>
                              </a:solidFill>
                              <a:latin typeface="Cambria Math"/>
                            </a:rPr>
                            <m:t>𝑏</m:t>
                          </m:r>
                        </m:e>
                        <m:sub>
                          <m:r>
                            <a:rPr lang="en-US" sz="2400" i="1">
                              <a:solidFill>
                                <a:srgbClr val="E46C0A"/>
                              </a:solidFill>
                              <a:latin typeface="Cambria Math"/>
                            </a:rPr>
                            <m:t>1</m:t>
                          </m:r>
                        </m:sub>
                      </m:sSub>
                      <m:r>
                        <a:rPr lang="en-US" sz="2400" i="1">
                          <a:solidFill>
                            <a:prstClr val="black"/>
                          </a:solidFill>
                          <a:latin typeface="Cambria Math"/>
                          <a:ea typeface="Cambria Math"/>
                        </a:rPr>
                        <m:t>∙</m:t>
                      </m:r>
                      <m:r>
                        <a:rPr lang="en-US" sz="2400" i="1">
                          <a:solidFill>
                            <a:prstClr val="black"/>
                          </a:solidFill>
                          <a:latin typeface="Cambria Math"/>
                          <a:ea typeface="Cambria Math"/>
                        </a:rPr>
                        <m:t>𝐶𝑎𝑓𝑓𝑒𝑖𝑛𝑒</m:t>
                      </m:r>
                      <m:r>
                        <a:rPr lang="en-US" sz="2400" i="1">
                          <a:solidFill>
                            <a:prstClr val="black"/>
                          </a:solidFill>
                          <a:latin typeface="Cambria Math"/>
                        </a:rPr>
                        <m:t>+</m:t>
                      </m:r>
                      <m:r>
                        <a:rPr lang="en-US" sz="2400" i="1">
                          <a:solidFill>
                            <a:prstClr val="black"/>
                          </a:solidFill>
                          <a:latin typeface="Cambria Math"/>
                          <a:ea typeface="Cambria Math"/>
                        </a:rPr>
                        <m:t>𝜀</m:t>
                      </m:r>
                    </m:oMath>
                  </m:oMathPara>
                </a14:m>
                <a:endParaRPr lang="en-US" sz="2400" i="1" dirty="0">
                  <a:solidFill>
                    <a:prstClr val="black"/>
                  </a:solidFill>
                  <a:latin typeface="Calibri"/>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363297" y="3740159"/>
                <a:ext cx="5045805" cy="461665"/>
              </a:xfrm>
              <a:prstGeom prst="rect">
                <a:avLst/>
              </a:prstGeom>
              <a:blipFill>
                <a:blip r:embed="rId2"/>
                <a:stretch>
                  <a:fillRect b="-18667"/>
                </a:stretch>
              </a:blipFill>
            </p:spPr>
            <p:txBody>
              <a:bodyPr/>
              <a:lstStyle/>
              <a:p>
                <a:r>
                  <a:rPr lang="en-US">
                    <a:noFill/>
                  </a:rPr>
                  <a:t> </a:t>
                </a:r>
              </a:p>
            </p:txBody>
          </p:sp>
        </mc:Fallback>
      </mc:AlternateContent>
      <p:cxnSp>
        <p:nvCxnSpPr>
          <p:cNvPr id="4" name="Straight Connector 3"/>
          <p:cNvCxnSpPr/>
          <p:nvPr/>
        </p:nvCxnSpPr>
        <p:spPr>
          <a:xfrm>
            <a:off x="2465393" y="6586041"/>
            <a:ext cx="296322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3361378" y="5711645"/>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8" name="Oval 7"/>
          <p:cNvSpPr/>
          <p:nvPr/>
        </p:nvSpPr>
        <p:spPr>
          <a:xfrm>
            <a:off x="3434244" y="5711645"/>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9" name="Oval 8"/>
          <p:cNvSpPr/>
          <p:nvPr/>
        </p:nvSpPr>
        <p:spPr>
          <a:xfrm>
            <a:off x="3428846" y="5771018"/>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0" name="Oval 9"/>
          <p:cNvSpPr/>
          <p:nvPr/>
        </p:nvSpPr>
        <p:spPr>
          <a:xfrm>
            <a:off x="3382967" y="5819595"/>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1" name="Oval 10"/>
          <p:cNvSpPr/>
          <p:nvPr/>
        </p:nvSpPr>
        <p:spPr>
          <a:xfrm>
            <a:off x="3482822" y="5870871"/>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2" name="Oval 11"/>
          <p:cNvSpPr/>
          <p:nvPr/>
        </p:nvSpPr>
        <p:spPr>
          <a:xfrm>
            <a:off x="3385667" y="5919449"/>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3" name="Oval 12"/>
          <p:cNvSpPr/>
          <p:nvPr/>
        </p:nvSpPr>
        <p:spPr>
          <a:xfrm>
            <a:off x="3466629" y="5968026"/>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4" name="Oval 13"/>
          <p:cNvSpPr/>
          <p:nvPr/>
        </p:nvSpPr>
        <p:spPr>
          <a:xfrm>
            <a:off x="3482822" y="5590202"/>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5" name="Oval 14"/>
          <p:cNvSpPr/>
          <p:nvPr/>
        </p:nvSpPr>
        <p:spPr>
          <a:xfrm>
            <a:off x="3404558" y="5538926"/>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6" name="Oval 15"/>
          <p:cNvSpPr/>
          <p:nvPr/>
        </p:nvSpPr>
        <p:spPr>
          <a:xfrm>
            <a:off x="4359916" y="5420180"/>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7" name="Oval 16"/>
          <p:cNvSpPr/>
          <p:nvPr/>
        </p:nvSpPr>
        <p:spPr>
          <a:xfrm>
            <a:off x="4359916" y="5323025"/>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8" name="Oval 17"/>
          <p:cNvSpPr/>
          <p:nvPr/>
        </p:nvSpPr>
        <p:spPr>
          <a:xfrm>
            <a:off x="4443577" y="5387795"/>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9" name="Oval 18"/>
          <p:cNvSpPr/>
          <p:nvPr/>
        </p:nvSpPr>
        <p:spPr>
          <a:xfrm>
            <a:off x="4462469" y="5493047"/>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0" name="Oval 19"/>
          <p:cNvSpPr/>
          <p:nvPr/>
        </p:nvSpPr>
        <p:spPr>
          <a:xfrm>
            <a:off x="4381505" y="5541624"/>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1" name="Oval 20"/>
          <p:cNvSpPr/>
          <p:nvPr/>
        </p:nvSpPr>
        <p:spPr>
          <a:xfrm>
            <a:off x="4430083" y="5544323"/>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2" name="Oval 21"/>
          <p:cNvSpPr/>
          <p:nvPr/>
        </p:nvSpPr>
        <p:spPr>
          <a:xfrm>
            <a:off x="4400397" y="5630683"/>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3" name="Oval 22"/>
          <p:cNvSpPr/>
          <p:nvPr/>
        </p:nvSpPr>
        <p:spPr>
          <a:xfrm>
            <a:off x="4405794" y="5225870"/>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4" name="Oval 23"/>
          <p:cNvSpPr/>
          <p:nvPr/>
        </p:nvSpPr>
        <p:spPr>
          <a:xfrm>
            <a:off x="3385667" y="5614490"/>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5" name="Oval 24"/>
          <p:cNvSpPr/>
          <p:nvPr/>
        </p:nvSpPr>
        <p:spPr>
          <a:xfrm>
            <a:off x="3458533" y="5808800"/>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6" name="Oval 25"/>
          <p:cNvSpPr/>
          <p:nvPr/>
        </p:nvSpPr>
        <p:spPr>
          <a:xfrm>
            <a:off x="4416590" y="5323025"/>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7" name="Oval 26"/>
          <p:cNvSpPr/>
          <p:nvPr/>
        </p:nvSpPr>
        <p:spPr>
          <a:xfrm>
            <a:off x="4381505" y="5479553"/>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cxnSp>
        <p:nvCxnSpPr>
          <p:cNvPr id="28" name="Straight Connector 27"/>
          <p:cNvCxnSpPr/>
          <p:nvPr/>
        </p:nvCxnSpPr>
        <p:spPr>
          <a:xfrm flipV="1">
            <a:off x="2465394" y="4885828"/>
            <a:ext cx="0" cy="1700213"/>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219807" y="4691519"/>
            <a:ext cx="686406" cy="229743"/>
          </a:xfrm>
          <a:prstGeom prst="rect">
            <a:avLst/>
          </a:prstGeom>
          <a:noFill/>
        </p:spPr>
        <p:txBody>
          <a:bodyPr wrap="none" rtlCol="0">
            <a:spAutoFit/>
          </a:bodyPr>
          <a:lstStyle/>
          <a:p>
            <a:pPr defTabSz="582930">
              <a:defRPr/>
            </a:pPr>
            <a:r>
              <a:rPr lang="en-US" sz="893" dirty="0">
                <a:solidFill>
                  <a:prstClr val="black"/>
                </a:solidFill>
                <a:latin typeface="Calibri"/>
              </a:rPr>
              <a:t>Heart Rate</a:t>
            </a:r>
          </a:p>
        </p:txBody>
      </p:sp>
      <p:sp>
        <p:nvSpPr>
          <p:cNvPr id="31" name="TextBox 30"/>
          <p:cNvSpPr txBox="1"/>
          <p:nvPr/>
        </p:nvSpPr>
        <p:spPr>
          <a:xfrm>
            <a:off x="4142052" y="4931559"/>
            <a:ext cx="603050" cy="327782"/>
          </a:xfrm>
          <a:prstGeom prst="rect">
            <a:avLst/>
          </a:prstGeom>
          <a:noFill/>
        </p:spPr>
        <p:txBody>
          <a:bodyPr wrap="none" rtlCol="0">
            <a:spAutoFit/>
          </a:bodyPr>
          <a:lstStyle/>
          <a:p>
            <a:pPr algn="ctr" defTabSz="582930">
              <a:defRPr/>
            </a:pPr>
            <a:r>
              <a:rPr lang="en-US" sz="765" dirty="0">
                <a:solidFill>
                  <a:srgbClr val="E46C0A"/>
                </a:solidFill>
                <a:latin typeface="Calibri"/>
              </a:rPr>
              <a:t>Treatment</a:t>
            </a:r>
            <a:r>
              <a:rPr lang="en-US" sz="765" dirty="0">
                <a:solidFill>
                  <a:prstClr val="black"/>
                </a:solidFill>
                <a:latin typeface="Calibri"/>
              </a:rPr>
              <a:t/>
            </a:r>
            <a:br>
              <a:rPr lang="en-US" sz="765" dirty="0">
                <a:solidFill>
                  <a:prstClr val="black"/>
                </a:solidFill>
                <a:latin typeface="Calibri"/>
              </a:rPr>
            </a:br>
            <a:r>
              <a:rPr lang="en-US" sz="765" dirty="0">
                <a:solidFill>
                  <a:prstClr val="black"/>
                </a:solidFill>
                <a:latin typeface="Calibri"/>
              </a:rPr>
              <a:t>(Caffeine)</a:t>
            </a:r>
          </a:p>
        </p:txBody>
      </p:sp>
      <p:sp>
        <p:nvSpPr>
          <p:cNvPr id="32" name="TextBox 31"/>
          <p:cNvSpPr txBox="1"/>
          <p:nvPr/>
        </p:nvSpPr>
        <p:spPr>
          <a:xfrm>
            <a:off x="3108054" y="5223025"/>
            <a:ext cx="702436" cy="327782"/>
          </a:xfrm>
          <a:prstGeom prst="rect">
            <a:avLst/>
          </a:prstGeom>
          <a:noFill/>
        </p:spPr>
        <p:txBody>
          <a:bodyPr wrap="none" rtlCol="0">
            <a:spAutoFit/>
          </a:bodyPr>
          <a:lstStyle/>
          <a:p>
            <a:pPr algn="ctr" defTabSz="582930">
              <a:defRPr/>
            </a:pPr>
            <a:r>
              <a:rPr lang="en-US" sz="765" dirty="0">
                <a:solidFill>
                  <a:srgbClr val="00B050"/>
                </a:solidFill>
                <a:latin typeface="Calibri"/>
              </a:rPr>
              <a:t>Control</a:t>
            </a:r>
            <a:r>
              <a:rPr lang="en-US" sz="765" dirty="0">
                <a:solidFill>
                  <a:prstClr val="black"/>
                </a:solidFill>
                <a:latin typeface="Calibri"/>
              </a:rPr>
              <a:t/>
            </a:r>
            <a:br>
              <a:rPr lang="en-US" sz="765" dirty="0">
                <a:solidFill>
                  <a:prstClr val="black"/>
                </a:solidFill>
                <a:latin typeface="Calibri"/>
              </a:rPr>
            </a:br>
            <a:r>
              <a:rPr lang="en-US" sz="765" dirty="0">
                <a:solidFill>
                  <a:prstClr val="black"/>
                </a:solidFill>
                <a:latin typeface="Calibri"/>
              </a:rPr>
              <a:t>(No caffeine)</a:t>
            </a:r>
          </a:p>
        </p:txBody>
      </p:sp>
      <p:sp>
        <p:nvSpPr>
          <p:cNvPr id="5" name="Oval 4"/>
          <p:cNvSpPr/>
          <p:nvPr/>
        </p:nvSpPr>
        <p:spPr>
          <a:xfrm>
            <a:off x="3368813" y="5694103"/>
            <a:ext cx="130862" cy="11334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9" name="TextBox 28"/>
          <p:cNvSpPr txBox="1"/>
          <p:nvPr/>
        </p:nvSpPr>
        <p:spPr>
          <a:xfrm>
            <a:off x="2918778" y="5568612"/>
            <a:ext cx="457176" cy="406265"/>
          </a:xfrm>
          <a:prstGeom prst="rect">
            <a:avLst/>
          </a:prstGeom>
          <a:noFill/>
        </p:spPr>
        <p:txBody>
          <a:bodyPr wrap="none" rtlCol="0">
            <a:spAutoFit/>
          </a:bodyPr>
          <a:lstStyle/>
          <a:p>
            <a:pPr defTabSz="582930">
              <a:defRPr/>
            </a:pPr>
            <a:r>
              <a:rPr lang="en-US" sz="2040" dirty="0">
                <a:solidFill>
                  <a:srgbClr val="00B050"/>
                </a:solidFill>
                <a:latin typeface="Calibri"/>
              </a:rPr>
              <a:t>C2</a:t>
            </a:r>
          </a:p>
        </p:txBody>
      </p:sp>
      <p:sp>
        <p:nvSpPr>
          <p:cNvPr id="34" name="Oval 33"/>
          <p:cNvSpPr/>
          <p:nvPr/>
        </p:nvSpPr>
        <p:spPr>
          <a:xfrm>
            <a:off x="4359255" y="5382398"/>
            <a:ext cx="130862" cy="113348"/>
          </a:xfrm>
          <a:prstGeom prst="ellipse">
            <a:avLst/>
          </a:prstGeom>
          <a:solidFill>
            <a:srgbClr val="E46C0A"/>
          </a:solidFill>
          <a:ln>
            <a:solidFill>
              <a:srgbClr val="E46C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35" name="TextBox 34"/>
          <p:cNvSpPr txBox="1"/>
          <p:nvPr/>
        </p:nvSpPr>
        <p:spPr>
          <a:xfrm>
            <a:off x="4543432" y="5241697"/>
            <a:ext cx="445956" cy="406265"/>
          </a:xfrm>
          <a:prstGeom prst="rect">
            <a:avLst/>
          </a:prstGeom>
          <a:noFill/>
        </p:spPr>
        <p:txBody>
          <a:bodyPr wrap="none" rtlCol="0">
            <a:spAutoFit/>
          </a:bodyPr>
          <a:lstStyle/>
          <a:p>
            <a:pPr defTabSz="582930">
              <a:defRPr/>
            </a:pPr>
            <a:r>
              <a:rPr lang="en-US" sz="2040" dirty="0">
                <a:solidFill>
                  <a:srgbClr val="E46C0A"/>
                </a:solidFill>
                <a:latin typeface="Calibri"/>
              </a:rPr>
              <a:t>T2</a:t>
            </a:r>
          </a:p>
        </p:txBody>
      </p:sp>
      <p:sp>
        <p:nvSpPr>
          <p:cNvPr id="36" name="Rectangle 35">
            <a:extLst>
              <a:ext uri="{FF2B5EF4-FFF2-40B4-BE49-F238E27FC236}">
                <a16:creationId xmlns:a16="http://schemas.microsoft.com/office/drawing/2014/main" id="{4B160695-F797-4FED-9D74-7196D95A832E}"/>
              </a:ext>
            </a:extLst>
          </p:cNvPr>
          <p:cNvSpPr/>
          <p:nvPr/>
        </p:nvSpPr>
        <p:spPr>
          <a:xfrm>
            <a:off x="1050090" y="1169112"/>
            <a:ext cx="6183923" cy="2308324"/>
          </a:xfrm>
          <a:prstGeom prst="rect">
            <a:avLst/>
          </a:prstGeom>
        </p:spPr>
        <p:txBody>
          <a:bodyPr wrap="square">
            <a:spAutoFit/>
          </a:bodyPr>
          <a:lstStyle/>
          <a:p>
            <a:pPr lvl="0" algn="ctr"/>
            <a:r>
              <a:rPr lang="en-US" sz="3600" dirty="0">
                <a:solidFill>
                  <a:schemeClr val="accent6">
                    <a:lumMod val="75000"/>
                  </a:schemeClr>
                </a:solidFill>
                <a:latin typeface="Stencil" panose="040409050D0802020404" pitchFamily="82" charset="0"/>
              </a:rPr>
              <a:t>Experiment </a:t>
            </a:r>
            <a:br>
              <a:rPr lang="en-US" sz="3600" dirty="0">
                <a:solidFill>
                  <a:schemeClr val="accent6">
                    <a:lumMod val="75000"/>
                  </a:schemeClr>
                </a:solidFill>
                <a:latin typeface="Stencil" panose="040409050D0802020404" pitchFamily="82" charset="0"/>
              </a:rPr>
            </a:br>
            <a:r>
              <a:rPr lang="en-US" sz="3600" dirty="0">
                <a:solidFill>
                  <a:srgbClr val="E46C0A"/>
                </a:solidFill>
                <a:latin typeface="Stencil" panose="040409050D0802020404" pitchFamily="82" charset="0"/>
              </a:rPr>
              <a:t>with</a:t>
            </a:r>
            <a:r>
              <a:rPr lang="en-US" sz="3600" dirty="0">
                <a:solidFill>
                  <a:schemeClr val="accent6">
                    <a:lumMod val="75000"/>
                  </a:schemeClr>
                </a:solidFill>
                <a:latin typeface="Stencil" panose="040409050D0802020404" pitchFamily="82" charset="0"/>
              </a:rPr>
              <a:t> groups </a:t>
            </a:r>
          </a:p>
          <a:p>
            <a:pPr lvl="0" algn="ctr"/>
            <a:r>
              <a:rPr lang="en-US" sz="3600" dirty="0">
                <a:solidFill>
                  <a:schemeClr val="tx1">
                    <a:lumMod val="50000"/>
                    <a:lumOff val="50000"/>
                  </a:schemeClr>
                </a:solidFill>
                <a:latin typeface="Stencil" panose="040409050D0802020404" pitchFamily="82" charset="0"/>
              </a:rPr>
              <a:t>(treated:</a:t>
            </a:r>
          </a:p>
          <a:p>
            <a:pPr lvl="0" algn="ctr"/>
            <a:r>
              <a:rPr lang="en-US" sz="3600" dirty="0">
                <a:solidFill>
                  <a:schemeClr val="tx1">
                    <a:lumMod val="50000"/>
                    <a:lumOff val="50000"/>
                  </a:schemeClr>
                </a:solidFill>
                <a:latin typeface="Stencil" panose="040409050D0802020404" pitchFamily="82" charset="0"/>
              </a:rPr>
              <a:t> yes or no)</a:t>
            </a:r>
          </a:p>
        </p:txBody>
      </p:sp>
    </p:spTree>
    <p:extLst>
      <p:ext uri="{BB962C8B-B14F-4D97-AF65-F5344CB8AC3E}">
        <p14:creationId xmlns:p14="http://schemas.microsoft.com/office/powerpoint/2010/main" val="32820001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066800" y="1932210"/>
            <a:ext cx="5100638" cy="1077218"/>
          </a:xfrm>
          <a:prstGeom prst="rect">
            <a:avLst/>
          </a:prstGeom>
          <a:noFill/>
          <a:ln w="9525">
            <a:noFill/>
            <a:miter lim="800000"/>
            <a:headEnd/>
            <a:tailEnd/>
          </a:ln>
        </p:spPr>
        <p:txBody>
          <a:bodyPr wrap="square">
            <a:spAutoFit/>
          </a:bodyPr>
          <a:lstStyle/>
          <a:p>
            <a:pPr algn="ctr" defTabSz="582930">
              <a:defRPr/>
            </a:pPr>
            <a:r>
              <a:rPr lang="en-US" sz="3200" cap="all" dirty="0">
                <a:solidFill>
                  <a:schemeClr val="tx1">
                    <a:lumMod val="50000"/>
                    <a:lumOff val="50000"/>
                  </a:schemeClr>
                </a:solidFill>
                <a:latin typeface="Stencil" panose="040409050D0802020404" pitchFamily="82" charset="0"/>
              </a:rPr>
              <a:t>Effects Sizes for </a:t>
            </a:r>
            <a:r>
              <a:rPr lang="en-US" sz="3200" cap="all" dirty="0">
                <a:solidFill>
                  <a:srgbClr val="E46C0A"/>
                </a:solidFill>
                <a:latin typeface="Stencil" panose="040409050D0802020404" pitchFamily="82" charset="0"/>
              </a:rPr>
              <a:t>Levels </a:t>
            </a:r>
            <a:r>
              <a:rPr lang="en-US" sz="3200" cap="all" dirty="0">
                <a:solidFill>
                  <a:schemeClr val="tx1">
                    <a:lumMod val="50000"/>
                    <a:lumOff val="50000"/>
                  </a:schemeClr>
                </a:solidFill>
                <a:latin typeface="Stencil" panose="040409050D0802020404" pitchFamily="82" charset="0"/>
              </a:rPr>
              <a:t>of A Treatment</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8666" y="3766185"/>
            <a:ext cx="2668574" cy="267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554481" y="6507095"/>
            <a:ext cx="5270225" cy="369332"/>
          </a:xfrm>
          <a:prstGeom prst="rect">
            <a:avLst/>
          </a:prstGeom>
          <a:solidFill>
            <a:schemeClr val="bg1"/>
          </a:solidFill>
        </p:spPr>
        <p:txBody>
          <a:bodyPr wrap="none" rtlCol="0">
            <a:spAutoFit/>
          </a:bodyPr>
          <a:lstStyle/>
          <a:p>
            <a:pPr defTabSz="582930">
              <a:defRPr/>
            </a:pPr>
            <a:r>
              <a:rPr lang="en-US" dirty="0">
                <a:solidFill>
                  <a:prstClr val="black"/>
                </a:solidFill>
                <a:latin typeface="Calibri"/>
              </a:rPr>
              <a:t>For a one-unit change in X, we expect a </a:t>
            </a:r>
            <a:r>
              <a:rPr lang="el-GR" i="1" dirty="0">
                <a:solidFill>
                  <a:prstClr val="black"/>
                </a:solidFill>
                <a:latin typeface="Calibri"/>
              </a:rPr>
              <a:t>β</a:t>
            </a:r>
            <a:r>
              <a:rPr lang="en-US" i="1" baseline="-25000" dirty="0">
                <a:solidFill>
                  <a:prstClr val="black"/>
                </a:solidFill>
                <a:latin typeface="Calibri"/>
              </a:rPr>
              <a:t>1</a:t>
            </a:r>
            <a:r>
              <a:rPr lang="en-US" dirty="0">
                <a:solidFill>
                  <a:prstClr val="black"/>
                </a:solidFill>
                <a:latin typeface="Calibri"/>
              </a:rPr>
              <a:t> change in Y.</a:t>
            </a:r>
          </a:p>
        </p:txBody>
      </p:sp>
      <p:cxnSp>
        <p:nvCxnSpPr>
          <p:cNvPr id="10" name="Straight Connector 9"/>
          <p:cNvCxnSpPr/>
          <p:nvPr/>
        </p:nvCxnSpPr>
        <p:spPr>
          <a:xfrm>
            <a:off x="2477453" y="5070952"/>
            <a:ext cx="72104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198500" y="4883467"/>
            <a:ext cx="0" cy="18748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ight Brace 11"/>
          <p:cNvSpPr/>
          <p:nvPr/>
        </p:nvSpPr>
        <p:spPr>
          <a:xfrm>
            <a:off x="3365349" y="4883129"/>
            <a:ext cx="156108" cy="187825"/>
          </a:xfrm>
          <a:prstGeom prst="rightBrace">
            <a:avLst/>
          </a:prstGeom>
          <a:ln w="254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582930">
              <a:defRPr/>
            </a:pPr>
            <a:endParaRPr lang="en-US" sz="1148">
              <a:solidFill>
                <a:srgbClr val="1F497D"/>
              </a:solidFill>
              <a:latin typeface="Calibri"/>
            </a:endParaRPr>
          </a:p>
        </p:txBody>
      </p:sp>
      <p:sp>
        <p:nvSpPr>
          <p:cNvPr id="13" name="TextBox 12"/>
          <p:cNvSpPr txBox="1"/>
          <p:nvPr/>
        </p:nvSpPr>
        <p:spPr>
          <a:xfrm>
            <a:off x="3534705" y="4888917"/>
            <a:ext cx="418704" cy="210058"/>
          </a:xfrm>
          <a:prstGeom prst="rect">
            <a:avLst/>
          </a:prstGeom>
          <a:noFill/>
          <a:ln>
            <a:noFill/>
          </a:ln>
        </p:spPr>
        <p:txBody>
          <a:bodyPr wrap="none" rtlCol="0">
            <a:spAutoFit/>
          </a:bodyPr>
          <a:lstStyle/>
          <a:p>
            <a:pPr defTabSz="582930">
              <a:defRPr/>
            </a:pPr>
            <a:r>
              <a:rPr lang="en-US" sz="765" b="1" dirty="0">
                <a:solidFill>
                  <a:srgbClr val="1F497D"/>
                </a:solidFill>
                <a:latin typeface="Calibri"/>
              </a:rPr>
              <a:t>Effect</a:t>
            </a:r>
          </a:p>
        </p:txBody>
      </p:sp>
      <p:cxnSp>
        <p:nvCxnSpPr>
          <p:cNvPr id="3" name="Straight Connector 2"/>
          <p:cNvCxnSpPr/>
          <p:nvPr/>
        </p:nvCxnSpPr>
        <p:spPr>
          <a:xfrm>
            <a:off x="4926465" y="7010400"/>
            <a:ext cx="144567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Right Brace 1"/>
          <p:cNvSpPr/>
          <p:nvPr/>
        </p:nvSpPr>
        <p:spPr>
          <a:xfrm rot="5400000">
            <a:off x="2762421" y="4934733"/>
            <a:ext cx="151109" cy="63150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582930">
              <a:defRPr/>
            </a:pPr>
            <a:endParaRPr lang="en-US" sz="1148">
              <a:solidFill>
                <a:prstClr val="black"/>
              </a:solidFill>
              <a:latin typeface="Calibri"/>
            </a:endParaRPr>
          </a:p>
        </p:txBody>
      </p:sp>
      <p:sp>
        <p:nvSpPr>
          <p:cNvPr id="4" name="TextBox 3"/>
          <p:cNvSpPr txBox="1"/>
          <p:nvPr/>
        </p:nvSpPr>
        <p:spPr>
          <a:xfrm>
            <a:off x="2491809" y="5367346"/>
            <a:ext cx="797013" cy="229743"/>
          </a:xfrm>
          <a:prstGeom prst="rect">
            <a:avLst/>
          </a:prstGeom>
          <a:solidFill>
            <a:schemeClr val="bg1"/>
          </a:solidFill>
        </p:spPr>
        <p:txBody>
          <a:bodyPr wrap="none" rtlCol="0">
            <a:spAutoFit/>
          </a:bodyPr>
          <a:lstStyle/>
          <a:p>
            <a:pPr defTabSz="582930">
              <a:defRPr/>
            </a:pPr>
            <a:r>
              <a:rPr lang="en-US" sz="893" dirty="0">
                <a:solidFill>
                  <a:srgbClr val="FF0000"/>
                </a:solidFill>
                <a:latin typeface="Calibri"/>
              </a:rPr>
              <a:t>One unit of X</a:t>
            </a:r>
          </a:p>
        </p:txBody>
      </p:sp>
      <mc:AlternateContent xmlns:mc="http://schemas.openxmlformats.org/markup-compatibility/2006" xmlns:a14="http://schemas.microsoft.com/office/drawing/2010/main">
        <mc:Choice Requires="a14">
          <p:sp>
            <p:nvSpPr>
              <p:cNvPr id="5" name="TextBox 4"/>
              <p:cNvSpPr txBox="1"/>
              <p:nvPr/>
            </p:nvSpPr>
            <p:spPr>
              <a:xfrm>
                <a:off x="4969688" y="3911918"/>
                <a:ext cx="1687963" cy="400110"/>
              </a:xfrm>
              <a:prstGeom prst="rect">
                <a:avLst/>
              </a:prstGeom>
              <a:noFill/>
            </p:spPr>
            <p:txBody>
              <a:bodyPr wrap="none" rtlCol="0">
                <a:spAutoFit/>
              </a:bodyPr>
              <a:lstStyle/>
              <a:p>
                <a:pPr defTabSz="582930">
                  <a:defRPr/>
                </a:pPr>
                <a14:m>
                  <m:oMathPara xmlns:m="http://schemas.openxmlformats.org/officeDocument/2006/math">
                    <m:oMathParaPr>
                      <m:jc m:val="centerGroup"/>
                    </m:oMathParaPr>
                    <m:oMath xmlns:m="http://schemas.openxmlformats.org/officeDocument/2006/math">
                      <m:r>
                        <a:rPr lang="en-US" sz="2000" i="1">
                          <a:solidFill>
                            <a:prstClr val="black"/>
                          </a:solidFill>
                          <a:latin typeface="Cambria Math"/>
                        </a:rPr>
                        <m:t>𝑦</m:t>
                      </m:r>
                      <m:r>
                        <a:rPr lang="en-US" sz="2000" i="1">
                          <a:solidFill>
                            <a:prstClr val="black"/>
                          </a:solidFill>
                          <a:latin typeface="Cambria Math"/>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ea typeface="Cambria Math"/>
                            </a:rPr>
                            <m:t>𝛽</m:t>
                          </m:r>
                        </m:e>
                        <m:sub>
                          <m:r>
                            <a:rPr lang="en-US" sz="2000" i="1">
                              <a:solidFill>
                                <a:prstClr val="black"/>
                              </a:solidFill>
                              <a:latin typeface="Cambria Math"/>
                            </a:rPr>
                            <m:t>0</m:t>
                          </m:r>
                        </m:sub>
                      </m:sSub>
                      <m:r>
                        <a:rPr lang="en-US" sz="2000" i="1">
                          <a:solidFill>
                            <a:prstClr val="black"/>
                          </a:solidFill>
                          <a:latin typeface="Cambria Math"/>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ea typeface="Cambria Math"/>
                            </a:rPr>
                            <m:t>𝛽</m:t>
                          </m:r>
                        </m:e>
                        <m:sub>
                          <m:r>
                            <a:rPr lang="en-US" sz="2000" i="1">
                              <a:solidFill>
                                <a:prstClr val="black"/>
                              </a:solidFill>
                              <a:latin typeface="Cambria Math"/>
                              <a:ea typeface="Cambria Math"/>
                            </a:rPr>
                            <m:t>1</m:t>
                          </m:r>
                        </m:sub>
                      </m:sSub>
                      <m:r>
                        <a:rPr lang="en-US" sz="2000" i="1">
                          <a:solidFill>
                            <a:prstClr val="black"/>
                          </a:solidFill>
                          <a:latin typeface="Cambria Math"/>
                        </a:rPr>
                        <m:t>𝑥</m:t>
                      </m:r>
                    </m:oMath>
                  </m:oMathPara>
                </a14:m>
                <a:endParaRPr lang="en-US" sz="2000" dirty="0">
                  <a:solidFill>
                    <a:prstClr val="black"/>
                  </a:solidFill>
                  <a:latin typeface="Calibri"/>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969688" y="3911918"/>
                <a:ext cx="1687963" cy="400110"/>
              </a:xfrm>
              <a:prstGeom prst="rect">
                <a:avLst/>
              </a:prstGeom>
              <a:blipFill>
                <a:blip r:embed="rId3"/>
                <a:stretch>
                  <a:fillRect b="-15385"/>
                </a:stretch>
              </a:blipFill>
            </p:spPr>
            <p:txBody>
              <a:bodyPr/>
              <a:lstStyle/>
              <a:p>
                <a:r>
                  <a:rPr lang="en-US">
                    <a:noFill/>
                  </a:rPr>
                  <a:t> </a:t>
                </a:r>
              </a:p>
            </p:txBody>
          </p:sp>
        </mc:Fallback>
      </mc:AlternateContent>
      <p:sp>
        <p:nvSpPr>
          <p:cNvPr id="14" name="Oval 13"/>
          <p:cNvSpPr/>
          <p:nvPr/>
        </p:nvSpPr>
        <p:spPr>
          <a:xfrm>
            <a:off x="5600724" y="4898344"/>
            <a:ext cx="97155" cy="971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600">
              <a:solidFill>
                <a:prstClr val="white"/>
              </a:solidFill>
              <a:latin typeface="Calibri"/>
            </a:endParaRPr>
          </a:p>
        </p:txBody>
      </p:sp>
      <p:cxnSp>
        <p:nvCxnSpPr>
          <p:cNvPr id="15" name="Straight Connector 14"/>
          <p:cNvCxnSpPr/>
          <p:nvPr/>
        </p:nvCxnSpPr>
        <p:spPr>
          <a:xfrm>
            <a:off x="5088454" y="4566220"/>
            <a:ext cx="0" cy="13872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31074" y="5945842"/>
            <a:ext cx="934871" cy="369332"/>
          </a:xfrm>
          <a:prstGeom prst="rect">
            <a:avLst/>
          </a:prstGeom>
          <a:noFill/>
        </p:spPr>
        <p:txBody>
          <a:bodyPr wrap="none" rtlCol="0">
            <a:spAutoFit/>
          </a:bodyPr>
          <a:lstStyle/>
          <a:p>
            <a:pPr defTabSz="582930">
              <a:defRPr/>
            </a:pPr>
            <a:r>
              <a:rPr lang="en-US" dirty="0">
                <a:solidFill>
                  <a:prstClr val="black"/>
                </a:solidFill>
                <a:latin typeface="Calibri"/>
              </a:rPr>
              <a:t>Slope=0</a:t>
            </a:r>
          </a:p>
        </p:txBody>
      </p:sp>
      <p:cxnSp>
        <p:nvCxnSpPr>
          <p:cNvPr id="17" name="Straight Connector 16"/>
          <p:cNvCxnSpPr/>
          <p:nvPr/>
        </p:nvCxnSpPr>
        <p:spPr>
          <a:xfrm>
            <a:off x="5333547" y="4946922"/>
            <a:ext cx="631508"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454786" y="4510601"/>
            <a:ext cx="808235" cy="338554"/>
          </a:xfrm>
          <a:prstGeom prst="rect">
            <a:avLst/>
          </a:prstGeom>
          <a:noFill/>
        </p:spPr>
        <p:txBody>
          <a:bodyPr wrap="none" rtlCol="0">
            <a:spAutoFit/>
          </a:bodyPr>
          <a:lstStyle/>
          <a:p>
            <a:pPr defTabSz="582930">
              <a:defRPr/>
            </a:pPr>
            <a:r>
              <a:rPr lang="el-GR" sz="1600" i="1" dirty="0">
                <a:solidFill>
                  <a:srgbClr val="1F497D"/>
                </a:solidFill>
                <a:latin typeface="Calibri"/>
              </a:rPr>
              <a:t>β</a:t>
            </a:r>
            <a:r>
              <a:rPr lang="en-US" sz="1600" i="1" baseline="-25000" dirty="0">
                <a:solidFill>
                  <a:srgbClr val="1F497D"/>
                </a:solidFill>
                <a:latin typeface="Calibri"/>
              </a:rPr>
              <a:t>1 </a:t>
            </a:r>
            <a:r>
              <a:rPr lang="en-US" sz="1600" dirty="0">
                <a:solidFill>
                  <a:srgbClr val="1F497D"/>
                </a:solidFill>
                <a:latin typeface="Calibri"/>
              </a:rPr>
              <a:t>=140</a:t>
            </a:r>
          </a:p>
        </p:txBody>
      </p:sp>
      <p:sp>
        <p:nvSpPr>
          <p:cNvPr id="19" name="TextBox 18"/>
          <p:cNvSpPr txBox="1"/>
          <p:nvPr/>
        </p:nvSpPr>
        <p:spPr>
          <a:xfrm>
            <a:off x="2737050" y="8039109"/>
            <a:ext cx="2432717" cy="1015663"/>
          </a:xfrm>
          <a:prstGeom prst="rect">
            <a:avLst/>
          </a:prstGeom>
          <a:noFill/>
        </p:spPr>
        <p:txBody>
          <a:bodyPr wrap="none" rtlCol="0">
            <a:spAutoFit/>
          </a:bodyPr>
          <a:lstStyle/>
          <a:p>
            <a:pPr algn="ctr" defTabSz="582930">
              <a:defRPr/>
            </a:pPr>
            <a:r>
              <a:rPr lang="en-US" sz="2000" dirty="0">
                <a:solidFill>
                  <a:srgbClr val="1F497D"/>
                </a:solidFill>
                <a:latin typeface="Calibri"/>
              </a:rPr>
              <a:t>How big is the effect?</a:t>
            </a:r>
          </a:p>
          <a:p>
            <a:pPr algn="ctr" defTabSz="582930">
              <a:defRPr/>
            </a:pPr>
            <a:endParaRPr lang="en-US" sz="2000" dirty="0">
              <a:solidFill>
                <a:srgbClr val="1F497D"/>
              </a:solidFill>
              <a:latin typeface="Calibri"/>
            </a:endParaRPr>
          </a:p>
          <a:p>
            <a:pPr algn="ctr" defTabSz="582930">
              <a:defRPr/>
            </a:pPr>
            <a:r>
              <a:rPr lang="en-US" sz="2000" dirty="0">
                <a:solidFill>
                  <a:srgbClr val="1F497D"/>
                </a:solidFill>
                <a:latin typeface="Calibri"/>
              </a:rPr>
              <a:t>Is it significant?</a:t>
            </a:r>
          </a:p>
        </p:txBody>
      </p:sp>
    </p:spTree>
    <p:extLst>
      <p:ext uri="{BB962C8B-B14F-4D97-AF65-F5344CB8AC3E}">
        <p14:creationId xmlns:p14="http://schemas.microsoft.com/office/powerpoint/2010/main" val="34313842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854166" y="2625447"/>
                <a:ext cx="4235070" cy="400110"/>
              </a:xfrm>
              <a:prstGeom prst="rect">
                <a:avLst/>
              </a:prstGeom>
              <a:noFill/>
            </p:spPr>
            <p:txBody>
              <a:bodyPr wrap="none" rtlCol="0">
                <a:spAutoFit/>
              </a:bodyPr>
              <a:lstStyle/>
              <a:p>
                <a:pPr defTabSz="582930">
                  <a:defRPr/>
                </a:pPr>
                <a14:m>
                  <m:oMathPara xmlns:m="http://schemas.openxmlformats.org/officeDocument/2006/math">
                    <m:oMathParaPr>
                      <m:jc m:val="centerGroup"/>
                    </m:oMathParaPr>
                    <m:oMath xmlns:m="http://schemas.openxmlformats.org/officeDocument/2006/math">
                      <m:r>
                        <a:rPr lang="en-US" sz="2000" i="1">
                          <a:solidFill>
                            <a:prstClr val="black"/>
                          </a:solidFill>
                          <a:latin typeface="Cambria Math"/>
                        </a:rPr>
                        <m:t>𝐻𝑒𝑎𝑟𝑡𝑟𝑎𝑡𝑒</m:t>
                      </m:r>
                      <m:r>
                        <a:rPr lang="en-US" sz="2000" i="1">
                          <a:solidFill>
                            <a:prstClr val="black"/>
                          </a:solidFill>
                          <a:latin typeface="Cambria Math"/>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𝑏</m:t>
                          </m:r>
                        </m:e>
                        <m:sub>
                          <m:r>
                            <a:rPr lang="en-US" sz="2000" i="1">
                              <a:solidFill>
                                <a:prstClr val="black"/>
                              </a:solidFill>
                              <a:latin typeface="Cambria Math"/>
                            </a:rPr>
                            <m:t>0</m:t>
                          </m:r>
                        </m:sub>
                      </m:sSub>
                      <m:r>
                        <a:rPr lang="en-US" sz="2000" i="1">
                          <a:solidFill>
                            <a:prstClr val="black"/>
                          </a:solidFill>
                          <a:latin typeface="Cambria Math"/>
                        </a:rPr>
                        <m:t>+</m:t>
                      </m:r>
                      <m:sSub>
                        <m:sSubPr>
                          <m:ctrlPr>
                            <a:rPr lang="en-US" sz="2000" i="1" smtClean="0">
                              <a:solidFill>
                                <a:srgbClr val="E46C0A"/>
                              </a:solidFill>
                              <a:latin typeface="Cambria Math" panose="02040503050406030204" pitchFamily="18" charset="0"/>
                            </a:rPr>
                          </m:ctrlPr>
                        </m:sSubPr>
                        <m:e>
                          <m:r>
                            <a:rPr lang="en-US" sz="2000" i="1">
                              <a:solidFill>
                                <a:srgbClr val="E46C0A"/>
                              </a:solidFill>
                              <a:latin typeface="Cambria Math"/>
                            </a:rPr>
                            <m:t>𝑏</m:t>
                          </m:r>
                        </m:e>
                        <m:sub>
                          <m:r>
                            <a:rPr lang="en-US" sz="2000" i="1">
                              <a:solidFill>
                                <a:srgbClr val="E46C0A"/>
                              </a:solidFill>
                              <a:latin typeface="Cambria Math"/>
                            </a:rPr>
                            <m:t>1</m:t>
                          </m:r>
                        </m:sub>
                      </m:sSub>
                      <m:r>
                        <a:rPr lang="en-US" sz="2000" i="1">
                          <a:solidFill>
                            <a:prstClr val="black"/>
                          </a:solidFill>
                          <a:latin typeface="Cambria Math"/>
                          <a:ea typeface="Cambria Math"/>
                        </a:rPr>
                        <m:t>∙</m:t>
                      </m:r>
                      <m:r>
                        <a:rPr lang="en-US" sz="2000" i="1">
                          <a:solidFill>
                            <a:prstClr val="black"/>
                          </a:solidFill>
                          <a:latin typeface="Cambria Math"/>
                          <a:ea typeface="Cambria Math"/>
                        </a:rPr>
                        <m:t>𝐶𝑎𝑓𝑓𝑒𝑖𝑛𝑒</m:t>
                      </m:r>
                      <m:r>
                        <a:rPr lang="en-US" sz="2000" i="1">
                          <a:solidFill>
                            <a:prstClr val="black"/>
                          </a:solidFill>
                          <a:latin typeface="Cambria Math"/>
                        </a:rPr>
                        <m:t>+</m:t>
                      </m:r>
                      <m:r>
                        <a:rPr lang="en-US" sz="2000" i="1">
                          <a:solidFill>
                            <a:prstClr val="black"/>
                          </a:solidFill>
                          <a:latin typeface="Cambria Math"/>
                          <a:ea typeface="Cambria Math"/>
                        </a:rPr>
                        <m:t>𝜀</m:t>
                      </m:r>
                    </m:oMath>
                  </m:oMathPara>
                </a14:m>
                <a:endParaRPr lang="en-US" sz="2000" i="1" dirty="0">
                  <a:solidFill>
                    <a:prstClr val="black"/>
                  </a:solidFill>
                  <a:latin typeface="Calibri"/>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854166" y="2625447"/>
                <a:ext cx="4235070" cy="400110"/>
              </a:xfrm>
              <a:prstGeom prst="rect">
                <a:avLst/>
              </a:prstGeom>
              <a:blipFill>
                <a:blip r:embed="rId3"/>
                <a:stretch>
                  <a:fillRect b="-15385"/>
                </a:stretch>
              </a:blipFill>
            </p:spPr>
            <p:txBody>
              <a:bodyPr/>
              <a:lstStyle/>
              <a:p>
                <a:r>
                  <a:rPr lang="en-US">
                    <a:noFill/>
                  </a:rPr>
                  <a:t> </a:t>
                </a:r>
              </a:p>
            </p:txBody>
          </p:sp>
        </mc:Fallback>
      </mc:AlternateContent>
      <p:grpSp>
        <p:nvGrpSpPr>
          <p:cNvPr id="2" name="Group 1"/>
          <p:cNvGrpSpPr/>
          <p:nvPr/>
        </p:nvGrpSpPr>
        <p:grpSpPr>
          <a:xfrm>
            <a:off x="1040053" y="4361480"/>
            <a:ext cx="2627094" cy="2623185"/>
            <a:chOff x="2362200" y="685800"/>
            <a:chExt cx="4120932" cy="4114800"/>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62200" y="685800"/>
              <a:ext cx="412093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a:xfrm>
              <a:off x="3733800" y="2700291"/>
              <a:ext cx="113105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4864855" y="2406197"/>
              <a:ext cx="0" cy="2940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Right Brace 5"/>
            <p:cNvSpPr/>
            <p:nvPr/>
          </p:nvSpPr>
          <p:spPr>
            <a:xfrm>
              <a:off x="5126578" y="2405664"/>
              <a:ext cx="244876" cy="294627"/>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582930">
                <a:defRPr/>
              </a:pPr>
              <a:endParaRPr lang="en-US" sz="1148">
                <a:solidFill>
                  <a:srgbClr val="FF0000"/>
                </a:solidFill>
                <a:latin typeface="Calibri"/>
              </a:endParaRPr>
            </a:p>
          </p:txBody>
        </p:sp>
        <p:sp>
          <p:nvSpPr>
            <p:cNvPr id="7" name="TextBox 6"/>
            <p:cNvSpPr txBox="1"/>
            <p:nvPr/>
          </p:nvSpPr>
          <p:spPr>
            <a:xfrm>
              <a:off x="5392236" y="2414744"/>
              <a:ext cx="627564" cy="514168"/>
            </a:xfrm>
            <a:prstGeom prst="rect">
              <a:avLst/>
            </a:prstGeom>
            <a:solidFill>
              <a:schemeClr val="bg1"/>
            </a:solidFill>
          </p:spPr>
          <p:txBody>
            <a:bodyPr wrap="square" rtlCol="0">
              <a:spAutoFit/>
            </a:bodyPr>
            <a:lstStyle/>
            <a:p>
              <a:pPr defTabSz="582930">
                <a:defRPr/>
              </a:pPr>
              <a:r>
                <a:rPr lang="en-US" sz="765" b="1" dirty="0">
                  <a:solidFill>
                    <a:prstClr val="black"/>
                  </a:solidFill>
                  <a:latin typeface="Calibri"/>
                </a:rPr>
                <a:t>Effect</a:t>
              </a:r>
            </a:p>
          </p:txBody>
        </p:sp>
      </p:grpSp>
      <p:cxnSp>
        <p:nvCxnSpPr>
          <p:cNvPr id="10" name="Straight Connector 9"/>
          <p:cNvCxnSpPr/>
          <p:nvPr/>
        </p:nvCxnSpPr>
        <p:spPr>
          <a:xfrm>
            <a:off x="5219668" y="5118406"/>
            <a:ext cx="993" cy="867634"/>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958025" y="5956611"/>
            <a:ext cx="564578" cy="2885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82930">
              <a:defRPr/>
            </a:pPr>
            <a:r>
              <a:rPr lang="en-US" sz="1275" dirty="0">
                <a:solidFill>
                  <a:prstClr val="black"/>
                </a:solidFill>
                <a:latin typeface="Calibri"/>
              </a:rPr>
              <a:t>b</a:t>
            </a:r>
            <a:r>
              <a:rPr lang="en-US" sz="1275" baseline="-25000" dirty="0">
                <a:solidFill>
                  <a:prstClr val="black"/>
                </a:solidFill>
                <a:latin typeface="Calibri"/>
              </a:rPr>
              <a:t>1</a:t>
            </a:r>
            <a:r>
              <a:rPr lang="en-US" sz="1275" dirty="0">
                <a:solidFill>
                  <a:prstClr val="black"/>
                </a:solidFill>
                <a:latin typeface="Calibri"/>
              </a:rPr>
              <a:t> = 0</a:t>
            </a:r>
          </a:p>
        </p:txBody>
      </p:sp>
      <p:cxnSp>
        <p:nvCxnSpPr>
          <p:cNvPr id="12" name="Straight Connector 11"/>
          <p:cNvCxnSpPr/>
          <p:nvPr/>
        </p:nvCxnSpPr>
        <p:spPr>
          <a:xfrm>
            <a:off x="5545070" y="5453733"/>
            <a:ext cx="94969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1"/>
          <p:cNvSpPr txBox="1"/>
          <p:nvPr/>
        </p:nvSpPr>
        <p:spPr>
          <a:xfrm>
            <a:off x="5912583" y="5133149"/>
            <a:ext cx="316112" cy="2885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82930">
              <a:defRPr/>
            </a:pPr>
            <a:r>
              <a:rPr lang="en-US" sz="1275" dirty="0">
                <a:solidFill>
                  <a:srgbClr val="E46C0A"/>
                </a:solidFill>
                <a:latin typeface="Calibri"/>
              </a:rPr>
              <a:t>b</a:t>
            </a:r>
            <a:r>
              <a:rPr lang="en-US" sz="1020" baseline="-25000" dirty="0">
                <a:solidFill>
                  <a:srgbClr val="E46C0A"/>
                </a:solidFill>
                <a:latin typeface="Calibri"/>
              </a:rPr>
              <a:t>1</a:t>
            </a:r>
          </a:p>
        </p:txBody>
      </p:sp>
      <p:sp>
        <p:nvSpPr>
          <p:cNvPr id="14" name="Oval 13"/>
          <p:cNvSpPr/>
          <p:nvPr/>
        </p:nvSpPr>
        <p:spPr>
          <a:xfrm>
            <a:off x="5987884" y="5402624"/>
            <a:ext cx="99243" cy="102218"/>
          </a:xfrm>
          <a:prstGeom prst="ellipse">
            <a:avLst/>
          </a:prstGeom>
          <a:solidFill>
            <a:srgbClr val="E46C0A"/>
          </a:solidFill>
          <a:ln>
            <a:solidFill>
              <a:srgbClr val="E46C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582930">
              <a:defRPr/>
            </a:pPr>
            <a:endParaRPr lang="en-US" sz="1148">
              <a:solidFill>
                <a:srgbClr val="E46C0A"/>
              </a:solidFill>
              <a:latin typeface="Calibri"/>
            </a:endParaRPr>
          </a:p>
        </p:txBody>
      </p:sp>
      <p:sp>
        <p:nvSpPr>
          <p:cNvPr id="15" name="TextBox 11"/>
          <p:cNvSpPr txBox="1"/>
          <p:nvPr/>
        </p:nvSpPr>
        <p:spPr>
          <a:xfrm>
            <a:off x="4805958" y="3568931"/>
            <a:ext cx="2363853" cy="1015663"/>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82930">
              <a:defRPr/>
            </a:pPr>
            <a:r>
              <a:rPr lang="en-US" sz="2000" dirty="0">
                <a:solidFill>
                  <a:srgbClr val="E46C0A"/>
                </a:solidFill>
                <a:latin typeface="Calibri"/>
              </a:rPr>
              <a:t>Positive &amp; Significant</a:t>
            </a:r>
          </a:p>
          <a:p>
            <a:pPr algn="ctr" defTabSz="582930">
              <a:defRPr/>
            </a:pPr>
            <a:r>
              <a:rPr lang="en-US" sz="2000" dirty="0">
                <a:solidFill>
                  <a:srgbClr val="E46C0A"/>
                </a:solidFill>
                <a:latin typeface="Calibri"/>
              </a:rPr>
              <a:t> Impact </a:t>
            </a:r>
          </a:p>
          <a:p>
            <a:pPr algn="ctr" defTabSz="582930">
              <a:defRPr/>
            </a:pPr>
            <a:r>
              <a:rPr lang="en-US" sz="2000" dirty="0">
                <a:solidFill>
                  <a:srgbClr val="E46C0A"/>
                </a:solidFill>
                <a:latin typeface="Calibri"/>
              </a:rPr>
              <a:t>on Outcome</a:t>
            </a:r>
            <a:endParaRPr lang="en-US" sz="1400" baseline="-25000" dirty="0">
              <a:solidFill>
                <a:srgbClr val="E46C0A"/>
              </a:solidFill>
              <a:latin typeface="Calibri"/>
            </a:endParaRPr>
          </a:p>
        </p:txBody>
      </p:sp>
      <p:sp>
        <p:nvSpPr>
          <p:cNvPr id="18" name="TextBox 3">
            <a:extLst>
              <a:ext uri="{FF2B5EF4-FFF2-40B4-BE49-F238E27FC236}">
                <a16:creationId xmlns:a16="http://schemas.microsoft.com/office/drawing/2014/main" id="{73D51465-DEDE-4D9F-86F1-F6C9A5B71128}"/>
              </a:ext>
            </a:extLst>
          </p:cNvPr>
          <p:cNvSpPr txBox="1">
            <a:spLocks noChangeArrowheads="1"/>
          </p:cNvSpPr>
          <p:nvPr/>
        </p:nvSpPr>
        <p:spPr bwMode="auto">
          <a:xfrm>
            <a:off x="1219200" y="1492184"/>
            <a:ext cx="5100638" cy="584775"/>
          </a:xfrm>
          <a:prstGeom prst="rect">
            <a:avLst/>
          </a:prstGeom>
          <a:noFill/>
          <a:ln w="9525">
            <a:noFill/>
            <a:miter lim="800000"/>
            <a:headEnd/>
            <a:tailEnd/>
          </a:ln>
        </p:spPr>
        <p:txBody>
          <a:bodyPr wrap="square">
            <a:spAutoFit/>
          </a:bodyPr>
          <a:lstStyle/>
          <a:p>
            <a:pPr algn="ctr" defTabSz="582930">
              <a:defRPr/>
            </a:pPr>
            <a:r>
              <a:rPr lang="en-US" sz="3200" cap="all" dirty="0">
                <a:solidFill>
                  <a:srgbClr val="E46C0A"/>
                </a:solidFill>
                <a:latin typeface="Stencil" panose="040409050D0802020404" pitchFamily="82" charset="0"/>
              </a:rPr>
              <a:t>effect </a:t>
            </a:r>
            <a:r>
              <a:rPr lang="en-US" sz="3200" cap="all" dirty="0">
                <a:solidFill>
                  <a:schemeClr val="tx1">
                    <a:lumMod val="50000"/>
                    <a:lumOff val="50000"/>
                  </a:schemeClr>
                </a:solidFill>
                <a:latin typeface="Stencil" panose="040409050D0802020404" pitchFamily="82" charset="0"/>
              </a:rPr>
              <a:t>size</a:t>
            </a:r>
          </a:p>
        </p:txBody>
      </p:sp>
    </p:spTree>
    <p:extLst>
      <p:ext uri="{BB962C8B-B14F-4D97-AF65-F5344CB8AC3E}">
        <p14:creationId xmlns:p14="http://schemas.microsoft.com/office/powerpoint/2010/main" val="25117360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0054" y="4240063"/>
            <a:ext cx="2627094" cy="2623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TextBox 2"/>
              <p:cNvSpPr txBox="1"/>
              <p:nvPr/>
            </p:nvSpPr>
            <p:spPr>
              <a:xfrm>
                <a:off x="1219200" y="3352800"/>
                <a:ext cx="5545814" cy="461665"/>
              </a:xfrm>
              <a:prstGeom prst="rect">
                <a:avLst/>
              </a:prstGeom>
              <a:noFill/>
            </p:spPr>
            <p:txBody>
              <a:bodyPr wrap="none" rtlCol="0">
                <a:spAutoFit/>
              </a:bodyPr>
              <a:lstStyle/>
              <a:p>
                <a:pPr defTabSz="582930">
                  <a:defRPr/>
                </a:pPr>
                <a14:m>
                  <m:oMathPara xmlns:m="http://schemas.openxmlformats.org/officeDocument/2006/math">
                    <m:oMathParaPr>
                      <m:jc m:val="centerGroup"/>
                    </m:oMathParaPr>
                    <m:oMath xmlns:m="http://schemas.openxmlformats.org/officeDocument/2006/math">
                      <m:r>
                        <a:rPr lang="en-US" sz="2400" i="1">
                          <a:solidFill>
                            <a:prstClr val="black"/>
                          </a:solidFill>
                          <a:latin typeface="Cambria Math"/>
                        </a:rPr>
                        <m:t>𝐻𝑒𝑎𝑟𝑡𝑟𝑎𝑡𝑒</m:t>
                      </m:r>
                      <m:r>
                        <a:rPr lang="en-US" sz="2400" i="1">
                          <a:solidFill>
                            <a:prstClr val="black"/>
                          </a:solidFill>
                          <a:latin typeface="Cambria Math"/>
                        </a:rPr>
                        <m:t>=</m:t>
                      </m:r>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𝑏</m:t>
                          </m:r>
                        </m:e>
                        <m:sub>
                          <m:r>
                            <a:rPr lang="en-US" sz="2400" i="1">
                              <a:solidFill>
                                <a:prstClr val="black"/>
                              </a:solidFill>
                              <a:latin typeface="Cambria Math"/>
                            </a:rPr>
                            <m:t>0</m:t>
                          </m:r>
                        </m:sub>
                      </m:sSub>
                      <m:r>
                        <a:rPr lang="en-US" sz="2400" i="1">
                          <a:solidFill>
                            <a:prstClr val="black"/>
                          </a:solidFill>
                          <a:latin typeface="Cambria Math"/>
                        </a:rPr>
                        <m:t>+</m:t>
                      </m:r>
                      <m:sSub>
                        <m:sSubPr>
                          <m:ctrlPr>
                            <a:rPr lang="en-US" sz="2400" i="1" smtClean="0">
                              <a:solidFill>
                                <a:srgbClr val="E46C0A"/>
                              </a:solidFill>
                              <a:latin typeface="Cambria Math" panose="02040503050406030204" pitchFamily="18" charset="0"/>
                            </a:rPr>
                          </m:ctrlPr>
                        </m:sSubPr>
                        <m:e>
                          <m:r>
                            <a:rPr lang="en-US" sz="2400" i="1">
                              <a:solidFill>
                                <a:srgbClr val="E46C0A"/>
                              </a:solidFill>
                              <a:latin typeface="Cambria Math"/>
                            </a:rPr>
                            <m:t>𝑏</m:t>
                          </m:r>
                        </m:e>
                        <m:sub>
                          <m:r>
                            <a:rPr lang="en-US" sz="2400" i="1">
                              <a:solidFill>
                                <a:srgbClr val="E46C0A"/>
                              </a:solidFill>
                              <a:latin typeface="Cambria Math"/>
                            </a:rPr>
                            <m:t>1</m:t>
                          </m:r>
                        </m:sub>
                      </m:sSub>
                      <m:r>
                        <a:rPr lang="en-US" sz="2400" i="1">
                          <a:solidFill>
                            <a:prstClr val="black"/>
                          </a:solidFill>
                          <a:latin typeface="Cambria Math"/>
                          <a:ea typeface="Cambria Math"/>
                        </a:rPr>
                        <m:t>∙</m:t>
                      </m:r>
                      <m:r>
                        <a:rPr lang="en-US" sz="2400" i="1">
                          <a:solidFill>
                            <a:prstClr val="black"/>
                          </a:solidFill>
                          <a:latin typeface="Cambria Math" panose="02040503050406030204" pitchFamily="18" charset="0"/>
                          <a:ea typeface="Cambria Math"/>
                        </a:rPr>
                        <m:t>𝑃𝑜𝑡𝑎𝑡𝑜</m:t>
                      </m:r>
                      <m:r>
                        <a:rPr lang="en-US" sz="2400" i="1">
                          <a:solidFill>
                            <a:prstClr val="black"/>
                          </a:solidFill>
                          <a:latin typeface="Cambria Math" panose="02040503050406030204" pitchFamily="18" charset="0"/>
                          <a:ea typeface="Cambria Math"/>
                        </a:rPr>
                        <m:t> </m:t>
                      </m:r>
                      <m:r>
                        <a:rPr lang="en-US" sz="2400" i="1">
                          <a:solidFill>
                            <a:prstClr val="black"/>
                          </a:solidFill>
                          <a:latin typeface="Cambria Math" panose="02040503050406030204" pitchFamily="18" charset="0"/>
                          <a:ea typeface="Cambria Math"/>
                        </a:rPr>
                        <m:t>𝐶h𝑖𝑝𝑠</m:t>
                      </m:r>
                      <m:r>
                        <a:rPr lang="en-US" sz="2400" i="1">
                          <a:solidFill>
                            <a:prstClr val="black"/>
                          </a:solidFill>
                          <a:latin typeface="Cambria Math"/>
                        </a:rPr>
                        <m:t>+</m:t>
                      </m:r>
                      <m:r>
                        <a:rPr lang="en-US" sz="2400" i="1">
                          <a:solidFill>
                            <a:prstClr val="black"/>
                          </a:solidFill>
                          <a:latin typeface="Cambria Math"/>
                          <a:ea typeface="Cambria Math"/>
                        </a:rPr>
                        <m:t>𝜀</m:t>
                      </m:r>
                    </m:oMath>
                  </m:oMathPara>
                </a14:m>
                <a:endParaRPr lang="en-US" sz="2400" i="1" dirty="0">
                  <a:solidFill>
                    <a:prstClr val="black"/>
                  </a:solidFill>
                  <a:latin typeface="Calibri"/>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219200" y="3352800"/>
                <a:ext cx="5545814" cy="461665"/>
              </a:xfrm>
              <a:prstGeom prst="rect">
                <a:avLst/>
              </a:prstGeom>
              <a:blipFill>
                <a:blip r:embed="rId4"/>
                <a:stretch>
                  <a:fillRect b="-17105"/>
                </a:stretch>
              </a:blipFill>
            </p:spPr>
            <p:txBody>
              <a:bodyPr/>
              <a:lstStyle/>
              <a:p>
                <a:r>
                  <a:rPr lang="en-US">
                    <a:noFill/>
                  </a:rPr>
                  <a:t> </a:t>
                </a:r>
              </a:p>
            </p:txBody>
          </p:sp>
        </mc:Fallback>
      </mc:AlternateContent>
      <p:cxnSp>
        <p:nvCxnSpPr>
          <p:cNvPr id="5" name="Straight Connector 4"/>
          <p:cNvCxnSpPr/>
          <p:nvPr/>
        </p:nvCxnSpPr>
        <p:spPr>
          <a:xfrm>
            <a:off x="5784753" y="4820992"/>
            <a:ext cx="993" cy="867634"/>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90461" y="5818775"/>
            <a:ext cx="898003"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82930">
              <a:defRPr/>
            </a:pPr>
            <a:r>
              <a:rPr lang="en-US" sz="2400" dirty="0">
                <a:solidFill>
                  <a:prstClr val="black"/>
                </a:solidFill>
                <a:latin typeface="Calibri"/>
              </a:rPr>
              <a:t>b</a:t>
            </a:r>
            <a:r>
              <a:rPr lang="en-US" sz="2400" baseline="-25000" dirty="0">
                <a:solidFill>
                  <a:prstClr val="black"/>
                </a:solidFill>
                <a:latin typeface="Calibri"/>
              </a:rPr>
              <a:t>1</a:t>
            </a:r>
            <a:r>
              <a:rPr lang="en-US" sz="2400" dirty="0">
                <a:solidFill>
                  <a:prstClr val="black"/>
                </a:solidFill>
                <a:latin typeface="Calibri"/>
              </a:rPr>
              <a:t> = 0</a:t>
            </a:r>
          </a:p>
        </p:txBody>
      </p:sp>
      <p:cxnSp>
        <p:nvCxnSpPr>
          <p:cNvPr id="7" name="Straight Connector 6"/>
          <p:cNvCxnSpPr/>
          <p:nvPr/>
        </p:nvCxnSpPr>
        <p:spPr>
          <a:xfrm>
            <a:off x="5479639" y="5141576"/>
            <a:ext cx="949690" cy="0"/>
          </a:xfrm>
          <a:prstGeom prst="line">
            <a:avLst/>
          </a:prstGeom>
          <a:ln w="25400">
            <a:solidFill>
              <a:srgbClr val="E46C0A"/>
            </a:solidFill>
          </a:ln>
        </p:spPr>
        <p:style>
          <a:lnRef idx="1">
            <a:schemeClr val="accent1"/>
          </a:lnRef>
          <a:fillRef idx="0">
            <a:schemeClr val="accent1"/>
          </a:fillRef>
          <a:effectRef idx="0">
            <a:schemeClr val="accent1"/>
          </a:effectRef>
          <a:fontRef idx="minor">
            <a:schemeClr val="tx1"/>
          </a:fontRef>
        </p:style>
      </p:cxnSp>
      <p:sp>
        <p:nvSpPr>
          <p:cNvPr id="8" name="TextBox 11"/>
          <p:cNvSpPr txBox="1"/>
          <p:nvPr/>
        </p:nvSpPr>
        <p:spPr>
          <a:xfrm>
            <a:off x="5784753" y="4577694"/>
            <a:ext cx="415498"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82930">
              <a:defRPr/>
            </a:pPr>
            <a:r>
              <a:rPr lang="en-US" sz="2400" dirty="0">
                <a:solidFill>
                  <a:srgbClr val="E46C0A"/>
                </a:solidFill>
                <a:latin typeface="Calibri"/>
              </a:rPr>
              <a:t>b</a:t>
            </a:r>
            <a:r>
              <a:rPr lang="en-US" sz="1600" baseline="-25000" dirty="0">
                <a:solidFill>
                  <a:srgbClr val="E46C0A"/>
                </a:solidFill>
                <a:latin typeface="Calibri"/>
              </a:rPr>
              <a:t>1</a:t>
            </a:r>
          </a:p>
        </p:txBody>
      </p:sp>
      <p:sp>
        <p:nvSpPr>
          <p:cNvPr id="9" name="Oval 8"/>
          <p:cNvSpPr/>
          <p:nvPr/>
        </p:nvSpPr>
        <p:spPr>
          <a:xfrm>
            <a:off x="5922453" y="5090467"/>
            <a:ext cx="99243" cy="102218"/>
          </a:xfrm>
          <a:prstGeom prst="ellipse">
            <a:avLst/>
          </a:prstGeom>
          <a:solidFill>
            <a:srgbClr val="E46C0A"/>
          </a:solidFill>
          <a:ln>
            <a:solidFill>
              <a:srgbClr val="E46C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582930">
              <a:defRPr/>
            </a:pPr>
            <a:endParaRPr lang="en-US" sz="2000">
              <a:solidFill>
                <a:prstClr val="white"/>
              </a:solidFill>
              <a:latin typeface="Calibri"/>
            </a:endParaRPr>
          </a:p>
        </p:txBody>
      </p:sp>
      <p:sp>
        <p:nvSpPr>
          <p:cNvPr id="16" name="TextBox 11"/>
          <p:cNvSpPr txBox="1"/>
          <p:nvPr/>
        </p:nvSpPr>
        <p:spPr>
          <a:xfrm>
            <a:off x="1918118" y="7623030"/>
            <a:ext cx="4479014"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82930">
              <a:defRPr/>
            </a:pPr>
            <a:r>
              <a:rPr lang="en-US" sz="2000" dirty="0">
                <a:solidFill>
                  <a:srgbClr val="E46C0A"/>
                </a:solidFill>
                <a:latin typeface="Calibri"/>
              </a:rPr>
              <a:t>Not statistically significant – i.e. we can’t tell whether the program has a positive or negative impact since the confidence interval is on both sides of zero. </a:t>
            </a:r>
            <a:endParaRPr lang="en-US" sz="1400" baseline="-25000" dirty="0">
              <a:solidFill>
                <a:srgbClr val="E46C0A"/>
              </a:solidFill>
              <a:latin typeface="Calibri"/>
            </a:endParaRPr>
          </a:p>
        </p:txBody>
      </p:sp>
      <p:sp>
        <p:nvSpPr>
          <p:cNvPr id="11" name="TextBox 3">
            <a:extLst>
              <a:ext uri="{FF2B5EF4-FFF2-40B4-BE49-F238E27FC236}">
                <a16:creationId xmlns:a16="http://schemas.microsoft.com/office/drawing/2014/main" id="{EAE98A95-3B9D-4190-B752-6B320261A5C9}"/>
              </a:ext>
            </a:extLst>
          </p:cNvPr>
          <p:cNvSpPr txBox="1">
            <a:spLocks noChangeArrowheads="1"/>
          </p:cNvSpPr>
          <p:nvPr/>
        </p:nvSpPr>
        <p:spPr bwMode="auto">
          <a:xfrm>
            <a:off x="1219200" y="1447800"/>
            <a:ext cx="5100638" cy="584775"/>
          </a:xfrm>
          <a:prstGeom prst="rect">
            <a:avLst/>
          </a:prstGeom>
          <a:noFill/>
          <a:ln w="9525">
            <a:noFill/>
            <a:miter lim="800000"/>
            <a:headEnd/>
            <a:tailEnd/>
          </a:ln>
        </p:spPr>
        <p:txBody>
          <a:bodyPr wrap="square">
            <a:spAutoFit/>
          </a:bodyPr>
          <a:lstStyle/>
          <a:p>
            <a:pPr algn="ctr" defTabSz="582930">
              <a:defRPr/>
            </a:pPr>
            <a:r>
              <a:rPr lang="en-US" sz="3200" cap="all" dirty="0">
                <a:solidFill>
                  <a:srgbClr val="E46C0A"/>
                </a:solidFill>
                <a:latin typeface="Stencil" panose="040409050D0802020404" pitchFamily="82" charset="0"/>
              </a:rPr>
              <a:t>effect </a:t>
            </a:r>
            <a:r>
              <a:rPr lang="en-US" sz="3200" cap="all" dirty="0">
                <a:solidFill>
                  <a:schemeClr val="tx1">
                    <a:lumMod val="50000"/>
                    <a:lumOff val="50000"/>
                  </a:schemeClr>
                </a:solidFill>
                <a:latin typeface="Stencil" panose="040409050D0802020404" pitchFamily="82" charset="0"/>
              </a:rPr>
              <a:t>size</a:t>
            </a:r>
          </a:p>
        </p:txBody>
      </p:sp>
    </p:spTree>
    <p:extLst>
      <p:ext uri="{BB962C8B-B14F-4D97-AF65-F5344CB8AC3E}">
        <p14:creationId xmlns:p14="http://schemas.microsoft.com/office/powerpoint/2010/main" val="21129187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lgn="r" defTabSz="582930">
              <a:defRPr/>
            </a:pPr>
            <a:fld id="{A953BAF0-9579-42B3-B979-30EFD986705E}" type="slidenum">
              <a:rPr lang="en-US" sz="765" b="0">
                <a:solidFill>
                  <a:prstClr val="black">
                    <a:tint val="75000"/>
                  </a:prstClr>
                </a:solidFill>
                <a:latin typeface="Calibri"/>
              </a:rPr>
              <a:pPr algn="r" defTabSz="582930">
                <a:defRPr/>
              </a:pPr>
              <a:t>16</a:t>
            </a:fld>
            <a:endParaRPr lang="en-US" sz="765" b="0">
              <a:solidFill>
                <a:prstClr val="black">
                  <a:tint val="75000"/>
                </a:prstClr>
              </a:solidFill>
              <a:latin typeface="Calibri"/>
            </a:endParaRPr>
          </a:p>
        </p:txBody>
      </p:sp>
      <p:cxnSp>
        <p:nvCxnSpPr>
          <p:cNvPr id="3" name="Straight Connector 2"/>
          <p:cNvCxnSpPr/>
          <p:nvPr/>
        </p:nvCxnSpPr>
        <p:spPr>
          <a:xfrm>
            <a:off x="3813978" y="5213252"/>
            <a:ext cx="993" cy="867634"/>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400433" y="6076894"/>
            <a:ext cx="898003"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82930">
              <a:defRPr/>
            </a:pPr>
            <a:r>
              <a:rPr lang="en-US" sz="2400" dirty="0">
                <a:solidFill>
                  <a:prstClr val="black"/>
                </a:solidFill>
                <a:latin typeface="Calibri"/>
              </a:rPr>
              <a:t>b</a:t>
            </a:r>
            <a:r>
              <a:rPr lang="en-US" sz="2400" baseline="-25000" dirty="0">
                <a:solidFill>
                  <a:prstClr val="black"/>
                </a:solidFill>
                <a:latin typeface="Calibri"/>
              </a:rPr>
              <a:t>1</a:t>
            </a:r>
            <a:r>
              <a:rPr lang="en-US" sz="2400" dirty="0">
                <a:solidFill>
                  <a:prstClr val="black"/>
                </a:solidFill>
                <a:latin typeface="Calibri"/>
              </a:rPr>
              <a:t> = 0</a:t>
            </a:r>
          </a:p>
        </p:txBody>
      </p:sp>
      <p:cxnSp>
        <p:nvCxnSpPr>
          <p:cNvPr id="5" name="Straight Connector 4"/>
          <p:cNvCxnSpPr/>
          <p:nvPr/>
        </p:nvCxnSpPr>
        <p:spPr>
          <a:xfrm>
            <a:off x="3630251" y="5553349"/>
            <a:ext cx="94969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11"/>
          <p:cNvSpPr txBox="1"/>
          <p:nvPr/>
        </p:nvSpPr>
        <p:spPr>
          <a:xfrm>
            <a:off x="3914938" y="4937515"/>
            <a:ext cx="415498"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82930">
              <a:defRPr/>
            </a:pPr>
            <a:r>
              <a:rPr lang="en-US" sz="2400" dirty="0">
                <a:solidFill>
                  <a:prstClr val="black"/>
                </a:solidFill>
                <a:latin typeface="Calibri"/>
              </a:rPr>
              <a:t>b</a:t>
            </a:r>
            <a:r>
              <a:rPr lang="en-US" sz="1600" baseline="-25000" dirty="0">
                <a:solidFill>
                  <a:prstClr val="black"/>
                </a:solidFill>
                <a:latin typeface="Calibri"/>
              </a:rPr>
              <a:t>1</a:t>
            </a:r>
          </a:p>
        </p:txBody>
      </p:sp>
      <p:sp>
        <p:nvSpPr>
          <p:cNvPr id="7" name="Oval 6"/>
          <p:cNvSpPr/>
          <p:nvPr/>
        </p:nvSpPr>
        <p:spPr>
          <a:xfrm>
            <a:off x="4073066" y="5502240"/>
            <a:ext cx="99243" cy="102218"/>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582930">
              <a:defRPr/>
            </a:pPr>
            <a:endParaRPr lang="en-US" sz="2000">
              <a:solidFill>
                <a:prstClr val="white"/>
              </a:solidFill>
              <a:latin typeface="Calibri"/>
            </a:endParaRPr>
          </a:p>
        </p:txBody>
      </p:sp>
      <p:sp>
        <p:nvSpPr>
          <p:cNvPr id="8" name="TextBox 7"/>
          <p:cNvSpPr txBox="1"/>
          <p:nvPr/>
        </p:nvSpPr>
        <p:spPr>
          <a:xfrm>
            <a:off x="2540592" y="7750314"/>
            <a:ext cx="2078069" cy="707886"/>
          </a:xfrm>
          <a:prstGeom prst="rect">
            <a:avLst/>
          </a:prstGeom>
          <a:noFill/>
        </p:spPr>
        <p:txBody>
          <a:bodyPr wrap="none" rtlCol="0">
            <a:spAutoFit/>
          </a:bodyPr>
          <a:lstStyle/>
          <a:p>
            <a:pPr algn="ctr" defTabSz="582930">
              <a:defRPr/>
            </a:pPr>
            <a:r>
              <a:rPr lang="en-US" sz="2000" dirty="0">
                <a:solidFill>
                  <a:prstClr val="black">
                    <a:lumMod val="50000"/>
                    <a:lumOff val="50000"/>
                  </a:prstClr>
                </a:solidFill>
                <a:latin typeface="Calibri"/>
              </a:rPr>
              <a:t>NULL HYPOTHESIS</a:t>
            </a:r>
          </a:p>
          <a:p>
            <a:pPr algn="ctr" defTabSz="582930">
              <a:defRPr/>
            </a:pPr>
            <a:r>
              <a:rPr lang="en-US" sz="2000" dirty="0">
                <a:solidFill>
                  <a:prstClr val="black">
                    <a:lumMod val="50000"/>
                    <a:lumOff val="50000"/>
                  </a:prstClr>
                </a:solidFill>
                <a:latin typeface="Calibri"/>
              </a:rPr>
              <a:t>(NO IMPACT)</a:t>
            </a:r>
          </a:p>
        </p:txBody>
      </p:sp>
      <p:sp>
        <p:nvSpPr>
          <p:cNvPr id="9" name="TextBox 8"/>
          <p:cNvSpPr txBox="1"/>
          <p:nvPr/>
        </p:nvSpPr>
        <p:spPr>
          <a:xfrm>
            <a:off x="4718243" y="3670399"/>
            <a:ext cx="1918026" cy="707886"/>
          </a:xfrm>
          <a:prstGeom prst="rect">
            <a:avLst/>
          </a:prstGeom>
          <a:noFill/>
        </p:spPr>
        <p:txBody>
          <a:bodyPr wrap="none" rtlCol="0">
            <a:spAutoFit/>
          </a:bodyPr>
          <a:lstStyle/>
          <a:p>
            <a:pPr algn="ctr" defTabSz="582930">
              <a:defRPr/>
            </a:pPr>
            <a:r>
              <a:rPr lang="en-US" sz="2000" dirty="0">
                <a:solidFill>
                  <a:prstClr val="black">
                    <a:lumMod val="50000"/>
                    <a:lumOff val="50000"/>
                  </a:prstClr>
                </a:solidFill>
                <a:latin typeface="Calibri"/>
              </a:rPr>
              <a:t>SLOPE ESTIMATE</a:t>
            </a:r>
          </a:p>
          <a:p>
            <a:pPr algn="ctr" defTabSz="582930">
              <a:defRPr/>
            </a:pPr>
            <a:r>
              <a:rPr lang="en-US" sz="2000" dirty="0">
                <a:solidFill>
                  <a:prstClr val="black">
                    <a:lumMod val="50000"/>
                    <a:lumOff val="50000"/>
                  </a:prstClr>
                </a:solidFill>
                <a:latin typeface="Calibri"/>
              </a:rPr>
              <a:t>(BEST GUESS)</a:t>
            </a:r>
          </a:p>
        </p:txBody>
      </p:sp>
      <p:sp>
        <p:nvSpPr>
          <p:cNvPr id="10" name="TextBox 9"/>
          <p:cNvSpPr txBox="1"/>
          <p:nvPr/>
        </p:nvSpPr>
        <p:spPr>
          <a:xfrm>
            <a:off x="4618661" y="6167607"/>
            <a:ext cx="1544975" cy="707886"/>
          </a:xfrm>
          <a:prstGeom prst="rect">
            <a:avLst/>
          </a:prstGeom>
          <a:noFill/>
        </p:spPr>
        <p:txBody>
          <a:bodyPr wrap="none" rtlCol="0">
            <a:spAutoFit/>
          </a:bodyPr>
          <a:lstStyle/>
          <a:p>
            <a:pPr algn="ctr" defTabSz="582930">
              <a:defRPr/>
            </a:pPr>
            <a:r>
              <a:rPr lang="en-US" sz="2000" dirty="0">
                <a:solidFill>
                  <a:prstClr val="black">
                    <a:lumMod val="50000"/>
                    <a:lumOff val="50000"/>
                  </a:prstClr>
                </a:solidFill>
                <a:latin typeface="Calibri"/>
              </a:rPr>
              <a:t>CONFIDENCE</a:t>
            </a:r>
            <a:br>
              <a:rPr lang="en-US" sz="2000" dirty="0">
                <a:solidFill>
                  <a:prstClr val="black">
                    <a:lumMod val="50000"/>
                    <a:lumOff val="50000"/>
                  </a:prstClr>
                </a:solidFill>
                <a:latin typeface="Calibri"/>
              </a:rPr>
            </a:br>
            <a:r>
              <a:rPr lang="en-US" sz="2000" dirty="0">
                <a:solidFill>
                  <a:prstClr val="black">
                    <a:lumMod val="50000"/>
                    <a:lumOff val="50000"/>
                  </a:prstClr>
                </a:solidFill>
                <a:latin typeface="Calibri"/>
              </a:rPr>
              <a:t>INTERVAL</a:t>
            </a:r>
          </a:p>
        </p:txBody>
      </p:sp>
      <p:sp>
        <p:nvSpPr>
          <p:cNvPr id="11" name="TextBox 10"/>
          <p:cNvSpPr txBox="1"/>
          <p:nvPr/>
        </p:nvSpPr>
        <p:spPr>
          <a:xfrm>
            <a:off x="511256" y="3853041"/>
            <a:ext cx="3118995" cy="707886"/>
          </a:xfrm>
          <a:prstGeom prst="rect">
            <a:avLst/>
          </a:prstGeom>
          <a:noFill/>
        </p:spPr>
        <p:txBody>
          <a:bodyPr wrap="none" rtlCol="0">
            <a:spAutoFit/>
          </a:bodyPr>
          <a:lstStyle/>
          <a:p>
            <a:pPr algn="ctr" defTabSz="582930">
              <a:defRPr/>
            </a:pPr>
            <a:r>
              <a:rPr lang="en-US" sz="2000" dirty="0">
                <a:solidFill>
                  <a:prstClr val="black">
                    <a:lumMod val="50000"/>
                    <a:lumOff val="50000"/>
                  </a:prstClr>
                </a:solidFill>
                <a:latin typeface="Calibri"/>
              </a:rPr>
              <a:t>STATISTICAL SIGNIFICANCE</a:t>
            </a:r>
            <a:br>
              <a:rPr lang="en-US" sz="2000" dirty="0">
                <a:solidFill>
                  <a:prstClr val="black">
                    <a:lumMod val="50000"/>
                    <a:lumOff val="50000"/>
                  </a:prstClr>
                </a:solidFill>
                <a:latin typeface="Calibri"/>
              </a:rPr>
            </a:br>
            <a:r>
              <a:rPr lang="en-US" sz="2000" dirty="0">
                <a:solidFill>
                  <a:prstClr val="black">
                    <a:lumMod val="50000"/>
                    <a:lumOff val="50000"/>
                  </a:prstClr>
                </a:solidFill>
                <a:latin typeface="Calibri"/>
              </a:rPr>
              <a:t>(N.S. IF C.I. CONTAINS ZERO)</a:t>
            </a:r>
          </a:p>
        </p:txBody>
      </p:sp>
      <p:cxnSp>
        <p:nvCxnSpPr>
          <p:cNvPr id="12" name="Straight Arrow Connector 11"/>
          <p:cNvCxnSpPr/>
          <p:nvPr/>
        </p:nvCxnSpPr>
        <p:spPr>
          <a:xfrm flipH="1">
            <a:off x="4245585" y="4544682"/>
            <a:ext cx="503118" cy="462585"/>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4579943" y="5689711"/>
            <a:ext cx="404183" cy="477896"/>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800756" y="6827395"/>
            <a:ext cx="0" cy="871811"/>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254412" y="4961462"/>
            <a:ext cx="491008" cy="483085"/>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3">
            <a:extLst>
              <a:ext uri="{FF2B5EF4-FFF2-40B4-BE49-F238E27FC236}">
                <a16:creationId xmlns:a16="http://schemas.microsoft.com/office/drawing/2014/main" id="{5FC00F27-D42E-4E30-96DA-5C31730EF267}"/>
              </a:ext>
            </a:extLst>
          </p:cNvPr>
          <p:cNvSpPr txBox="1">
            <a:spLocks noChangeArrowheads="1"/>
          </p:cNvSpPr>
          <p:nvPr/>
        </p:nvSpPr>
        <p:spPr bwMode="auto">
          <a:xfrm>
            <a:off x="1029307" y="1448796"/>
            <a:ext cx="5100638" cy="584775"/>
          </a:xfrm>
          <a:prstGeom prst="rect">
            <a:avLst/>
          </a:prstGeom>
          <a:noFill/>
          <a:ln w="9525">
            <a:noFill/>
            <a:miter lim="800000"/>
            <a:headEnd/>
            <a:tailEnd/>
          </a:ln>
        </p:spPr>
        <p:txBody>
          <a:bodyPr wrap="square">
            <a:spAutoFit/>
          </a:bodyPr>
          <a:lstStyle/>
          <a:p>
            <a:pPr algn="ctr" defTabSz="582930">
              <a:defRPr/>
            </a:pPr>
            <a:r>
              <a:rPr lang="en-US" sz="3200" cap="all" dirty="0">
                <a:solidFill>
                  <a:srgbClr val="E46C0A"/>
                </a:solidFill>
                <a:latin typeface="Stencil" panose="040409050D0802020404" pitchFamily="82" charset="0"/>
              </a:rPr>
              <a:t>hypothesis </a:t>
            </a:r>
            <a:r>
              <a:rPr lang="en-US" sz="3200" cap="all" dirty="0">
                <a:solidFill>
                  <a:schemeClr val="tx1">
                    <a:lumMod val="50000"/>
                    <a:lumOff val="50000"/>
                  </a:schemeClr>
                </a:solidFill>
                <a:latin typeface="Stencil" panose="040409050D0802020404" pitchFamily="82" charset="0"/>
              </a:rPr>
              <a:t>testing</a:t>
            </a:r>
          </a:p>
        </p:txBody>
      </p:sp>
    </p:spTree>
    <p:extLst>
      <p:ext uri="{BB962C8B-B14F-4D97-AF65-F5344CB8AC3E}">
        <p14:creationId xmlns:p14="http://schemas.microsoft.com/office/powerpoint/2010/main" val="39013673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2049485"/>
            <a:ext cx="5894070" cy="1077218"/>
          </a:xfrm>
          <a:prstGeom prst="rect">
            <a:avLst/>
          </a:prstGeom>
        </p:spPr>
        <p:txBody>
          <a:bodyPr wrap="square">
            <a:spAutoFit/>
          </a:bodyPr>
          <a:lstStyle/>
          <a:p>
            <a:pPr lvl="0" algn="just"/>
            <a:r>
              <a:rPr lang="en-US" sz="1600" dirty="0">
                <a:solidFill>
                  <a:schemeClr val="tx1">
                    <a:lumMod val="50000"/>
                    <a:lumOff val="50000"/>
                  </a:schemeClr>
                </a:solidFill>
                <a:latin typeface="Arial" panose="020B0604020202020204" pitchFamily="34" charset="0"/>
                <a:cs typeface="Arial" panose="020B0604020202020204" pitchFamily="34" charset="0"/>
              </a:rPr>
              <a:t>Consider two programs that are meant to improve reading comprehension.  The dependent variable is a score on a reading comprehension exam (higher being better).  Which program do you prefer and why? </a:t>
            </a:r>
          </a:p>
        </p:txBody>
      </p:sp>
      <p:cxnSp>
        <p:nvCxnSpPr>
          <p:cNvPr id="4" name="Straight Connector 3"/>
          <p:cNvCxnSpPr/>
          <p:nvPr/>
        </p:nvCxnSpPr>
        <p:spPr>
          <a:xfrm>
            <a:off x="22860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 name="TextBox 3"/>
          <p:cNvSpPr txBox="1"/>
          <p:nvPr/>
        </p:nvSpPr>
        <p:spPr>
          <a:xfrm>
            <a:off x="1992471"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6" name="Straight Connector 5"/>
          <p:cNvCxnSpPr/>
          <p:nvPr/>
        </p:nvCxnSpPr>
        <p:spPr>
          <a:xfrm>
            <a:off x="4724400" y="6477001"/>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11"/>
          <p:cNvSpPr txBox="1"/>
          <p:nvPr/>
        </p:nvSpPr>
        <p:spPr>
          <a:xfrm>
            <a:off x="5300890" y="5974124"/>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10" name="TextBox 13"/>
          <p:cNvSpPr txBox="1"/>
          <p:nvPr/>
        </p:nvSpPr>
        <p:spPr>
          <a:xfrm>
            <a:off x="4622219"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11" name="Straight Connector 10"/>
          <p:cNvCxnSpPr/>
          <p:nvPr/>
        </p:nvCxnSpPr>
        <p:spPr>
          <a:xfrm>
            <a:off x="2423160" y="6477001"/>
            <a:ext cx="77724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760235" y="639683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TextBox 18"/>
          <p:cNvSpPr txBox="1"/>
          <p:nvPr/>
        </p:nvSpPr>
        <p:spPr>
          <a:xfrm>
            <a:off x="2625932" y="5962698"/>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14" name="TextBox 21"/>
          <p:cNvSpPr txBox="1"/>
          <p:nvPr/>
        </p:nvSpPr>
        <p:spPr>
          <a:xfrm>
            <a:off x="1747436"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1</a:t>
            </a:r>
          </a:p>
        </p:txBody>
      </p:sp>
      <p:sp>
        <p:nvSpPr>
          <p:cNvPr id="15" name="TextBox 22"/>
          <p:cNvSpPr txBox="1"/>
          <p:nvPr/>
        </p:nvSpPr>
        <p:spPr>
          <a:xfrm>
            <a:off x="4267200"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2</a:t>
            </a:r>
          </a:p>
        </p:txBody>
      </p:sp>
      <mc:AlternateContent xmlns:mc="http://schemas.openxmlformats.org/markup-compatibility/2006" xmlns:a14="http://schemas.microsoft.com/office/drawing/2010/main">
        <mc:Choice Requires="a14">
          <p:sp>
            <p:nvSpPr>
              <p:cNvPr id="16" name="TextBox 15"/>
              <p:cNvSpPr txBox="1"/>
              <p:nvPr/>
            </p:nvSpPr>
            <p:spPr>
              <a:xfrm>
                <a:off x="1524000" y="3682323"/>
                <a:ext cx="4729949" cy="369332"/>
              </a:xfrm>
              <a:prstGeom prst="rect">
                <a:avLst/>
              </a:prstGeom>
              <a:noFill/>
            </p:spPr>
            <p:txBody>
              <a:bodyPr wrap="none" rtlCol="0">
                <a:spAutoFit/>
              </a:bodyPr>
              <a:lstStyle/>
              <a:p>
                <a:r>
                  <a:rPr lang="en-US" dirty="0"/>
                  <a:t>R</a:t>
                </a:r>
                <a14:m>
                  <m:oMath xmlns:m="http://schemas.openxmlformats.org/officeDocument/2006/math">
                    <m:r>
                      <m:rPr>
                        <m:sty m:val="p"/>
                      </m:rPr>
                      <a:rPr lang="en-US">
                        <a:latin typeface="Cambria Math"/>
                      </a:rPr>
                      <m:t>eading</m:t>
                    </m:r>
                    <m:r>
                      <a:rPr lang="en-US">
                        <a:latin typeface="Cambria Math"/>
                      </a:rPr>
                      <m:t> </m:t>
                    </m:r>
                    <m:r>
                      <m:rPr>
                        <m:sty m:val="p"/>
                      </m:rPr>
                      <a:rPr lang="en-US">
                        <a:latin typeface="Cambria Math"/>
                      </a:rPr>
                      <m:t>Speed</m:t>
                    </m:r>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m:rPr>
                        <m:sty m:val="p"/>
                      </m:rPr>
                      <a:rPr lang="en-US">
                        <a:latin typeface="Cambria Math"/>
                      </a:rPr>
                      <m:t>Hours</m:t>
                    </m:r>
                    <m:r>
                      <a:rPr lang="en-US">
                        <a:latin typeface="Cambria Math"/>
                      </a:rPr>
                      <m:t> </m:t>
                    </m:r>
                    <m:r>
                      <m:rPr>
                        <m:sty m:val="p"/>
                      </m:rPr>
                      <a:rPr lang="en-US">
                        <a:latin typeface="Cambria Math"/>
                      </a:rPr>
                      <m:t>of</m:t>
                    </m:r>
                    <m:r>
                      <a:rPr lang="en-US">
                        <a:latin typeface="Cambria Math"/>
                      </a:rPr>
                      <m:t> </m:t>
                    </m:r>
                    <m:r>
                      <m:rPr>
                        <m:sty m:val="p"/>
                      </m:rPr>
                      <a:rPr lang="en-US">
                        <a:latin typeface="Cambria Math"/>
                      </a:rPr>
                      <m:t>Tutoring</m:t>
                    </m:r>
                  </m:oMath>
                </a14:m>
                <a:r>
                  <a:rPr lang="en-US" dirty="0"/>
                  <a:t>  + e</a:t>
                </a:r>
              </a:p>
            </p:txBody>
          </p:sp>
        </mc:Choice>
        <mc:Fallback xmlns="">
          <p:sp>
            <p:nvSpPr>
              <p:cNvPr id="16" name="TextBox 15"/>
              <p:cNvSpPr txBox="1">
                <a:spLocks noRot="1" noChangeAspect="1" noMove="1" noResize="1" noEditPoints="1" noAdjustHandles="1" noChangeArrowheads="1" noChangeShapeType="1" noTextEdit="1"/>
              </p:cNvSpPr>
              <p:nvPr/>
            </p:nvSpPr>
            <p:spPr>
              <a:xfrm>
                <a:off x="1524000" y="3682323"/>
                <a:ext cx="4729949" cy="369332"/>
              </a:xfrm>
              <a:prstGeom prst="rect">
                <a:avLst/>
              </a:prstGeom>
              <a:blipFill>
                <a:blip r:embed="rId2"/>
                <a:stretch>
                  <a:fillRect l="-1031" t="-8197" r="-387" b="-24590"/>
                </a:stretch>
              </a:blipFill>
            </p:spPr>
            <p:txBody>
              <a:bodyPr/>
              <a:lstStyle/>
              <a:p>
                <a:r>
                  <a:rPr lang="en-US">
                    <a:noFill/>
                  </a:rPr>
                  <a:t> </a:t>
                </a:r>
              </a:p>
            </p:txBody>
          </p:sp>
        </mc:Fallback>
      </mc:AlternateContent>
      <p:sp>
        <p:nvSpPr>
          <p:cNvPr id="17" name="Slide Number Placeholder 16"/>
          <p:cNvSpPr>
            <a:spLocks noGrp="1"/>
          </p:cNvSpPr>
          <p:nvPr>
            <p:ph type="sldNum" sz="quarter" idx="12"/>
          </p:nvPr>
        </p:nvSpPr>
        <p:spPr/>
        <p:txBody>
          <a:bodyPr/>
          <a:lstStyle/>
          <a:p>
            <a:fld id="{8A2A4A19-B384-42F8-8C0D-94C30AAB39F2}" type="slidenum">
              <a:rPr lang="en-US" smtClean="0"/>
              <a:pPr/>
              <a:t>17</a:t>
            </a:fld>
            <a:endParaRPr lang="en-US"/>
          </a:p>
        </p:txBody>
      </p:sp>
      <p:cxnSp>
        <p:nvCxnSpPr>
          <p:cNvPr id="20" name="Straight Connector 19"/>
          <p:cNvCxnSpPr/>
          <p:nvPr/>
        </p:nvCxnSpPr>
        <p:spPr>
          <a:xfrm>
            <a:off x="4952133"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419010" y="639683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p:cNvSpPr txBox="1"/>
          <p:nvPr/>
        </p:nvSpPr>
        <p:spPr>
          <a:xfrm>
            <a:off x="1641931" y="9201947"/>
            <a:ext cx="4625625" cy="369332"/>
          </a:xfrm>
          <a:prstGeom prst="rect">
            <a:avLst/>
          </a:prstGeom>
          <a:noFill/>
        </p:spPr>
        <p:txBody>
          <a:bodyPr wrap="none" rtlCol="0">
            <a:spAutoFit/>
          </a:bodyPr>
          <a:lstStyle/>
          <a:p>
            <a:r>
              <a:rPr lang="en-US" i="1" dirty="0">
                <a:solidFill>
                  <a:schemeClr val="accent6">
                    <a:lumMod val="75000"/>
                  </a:schemeClr>
                </a:solidFill>
              </a:rPr>
              <a:t>(assume these are all 95% confidence intervals)</a:t>
            </a:r>
          </a:p>
        </p:txBody>
      </p:sp>
      <p:sp>
        <p:nvSpPr>
          <p:cNvPr id="19" name="Rectangle 18"/>
          <p:cNvSpPr/>
          <p:nvPr/>
        </p:nvSpPr>
        <p:spPr>
          <a:xfrm>
            <a:off x="1482417" y="1320730"/>
            <a:ext cx="5155738"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Which program is better?</a:t>
            </a:r>
          </a:p>
        </p:txBody>
      </p:sp>
    </p:spTree>
    <p:extLst>
      <p:ext uri="{BB962C8B-B14F-4D97-AF65-F5344CB8AC3E}">
        <p14:creationId xmlns:p14="http://schemas.microsoft.com/office/powerpoint/2010/main" val="12864511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2860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 name="TextBox 3"/>
          <p:cNvSpPr txBox="1"/>
          <p:nvPr/>
        </p:nvSpPr>
        <p:spPr>
          <a:xfrm>
            <a:off x="1992471"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6" name="Straight Connector 5"/>
          <p:cNvCxnSpPr/>
          <p:nvPr/>
        </p:nvCxnSpPr>
        <p:spPr>
          <a:xfrm>
            <a:off x="1997801" y="6477001"/>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11"/>
          <p:cNvSpPr txBox="1"/>
          <p:nvPr/>
        </p:nvSpPr>
        <p:spPr>
          <a:xfrm>
            <a:off x="2574291" y="5974124"/>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10" name="TextBox 13"/>
          <p:cNvSpPr txBox="1"/>
          <p:nvPr/>
        </p:nvSpPr>
        <p:spPr>
          <a:xfrm>
            <a:off x="5385086"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11" name="Straight Connector 10"/>
          <p:cNvCxnSpPr/>
          <p:nvPr/>
        </p:nvCxnSpPr>
        <p:spPr>
          <a:xfrm>
            <a:off x="4678680" y="6477001"/>
            <a:ext cx="77724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015755" y="639683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TextBox 18"/>
          <p:cNvSpPr txBox="1"/>
          <p:nvPr/>
        </p:nvSpPr>
        <p:spPr>
          <a:xfrm>
            <a:off x="4881452" y="5962698"/>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14" name="TextBox 21"/>
          <p:cNvSpPr txBox="1"/>
          <p:nvPr/>
        </p:nvSpPr>
        <p:spPr>
          <a:xfrm>
            <a:off x="1747436"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1</a:t>
            </a:r>
          </a:p>
        </p:txBody>
      </p:sp>
      <p:sp>
        <p:nvSpPr>
          <p:cNvPr id="15" name="TextBox 22"/>
          <p:cNvSpPr txBox="1"/>
          <p:nvPr/>
        </p:nvSpPr>
        <p:spPr>
          <a:xfrm>
            <a:off x="5030067"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2</a:t>
            </a:r>
          </a:p>
        </p:txBody>
      </p:sp>
      <mc:AlternateContent xmlns:mc="http://schemas.openxmlformats.org/markup-compatibility/2006" xmlns:a14="http://schemas.microsoft.com/office/drawing/2010/main">
        <mc:Choice Requires="a14">
          <p:sp>
            <p:nvSpPr>
              <p:cNvPr id="16" name="TextBox 15"/>
              <p:cNvSpPr txBox="1"/>
              <p:nvPr/>
            </p:nvSpPr>
            <p:spPr>
              <a:xfrm>
                <a:off x="1524000" y="3682323"/>
                <a:ext cx="4729949" cy="369332"/>
              </a:xfrm>
              <a:prstGeom prst="rect">
                <a:avLst/>
              </a:prstGeom>
              <a:noFill/>
            </p:spPr>
            <p:txBody>
              <a:bodyPr wrap="none" rtlCol="0">
                <a:spAutoFit/>
              </a:bodyPr>
              <a:lstStyle/>
              <a:p>
                <a:r>
                  <a:rPr lang="en-US" dirty="0"/>
                  <a:t>R</a:t>
                </a:r>
                <a14:m>
                  <m:oMath xmlns:m="http://schemas.openxmlformats.org/officeDocument/2006/math">
                    <m:r>
                      <m:rPr>
                        <m:sty m:val="p"/>
                      </m:rPr>
                      <a:rPr lang="en-US">
                        <a:latin typeface="Cambria Math"/>
                      </a:rPr>
                      <m:t>eading</m:t>
                    </m:r>
                    <m:r>
                      <a:rPr lang="en-US">
                        <a:latin typeface="Cambria Math"/>
                      </a:rPr>
                      <m:t> </m:t>
                    </m:r>
                    <m:r>
                      <m:rPr>
                        <m:sty m:val="p"/>
                      </m:rPr>
                      <a:rPr lang="en-US">
                        <a:latin typeface="Cambria Math"/>
                      </a:rPr>
                      <m:t>Speed</m:t>
                    </m:r>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m:rPr>
                        <m:sty m:val="p"/>
                      </m:rPr>
                      <a:rPr lang="en-US">
                        <a:latin typeface="Cambria Math"/>
                      </a:rPr>
                      <m:t>Hours</m:t>
                    </m:r>
                    <m:r>
                      <a:rPr lang="en-US">
                        <a:latin typeface="Cambria Math"/>
                      </a:rPr>
                      <m:t> </m:t>
                    </m:r>
                    <m:r>
                      <m:rPr>
                        <m:sty m:val="p"/>
                      </m:rPr>
                      <a:rPr lang="en-US">
                        <a:latin typeface="Cambria Math"/>
                      </a:rPr>
                      <m:t>of</m:t>
                    </m:r>
                    <m:r>
                      <a:rPr lang="en-US">
                        <a:latin typeface="Cambria Math"/>
                      </a:rPr>
                      <m:t> </m:t>
                    </m:r>
                    <m:r>
                      <m:rPr>
                        <m:sty m:val="p"/>
                      </m:rPr>
                      <a:rPr lang="en-US">
                        <a:latin typeface="Cambria Math"/>
                      </a:rPr>
                      <m:t>Tutoring</m:t>
                    </m:r>
                  </m:oMath>
                </a14:m>
                <a:r>
                  <a:rPr lang="en-US" dirty="0"/>
                  <a:t>  + e</a:t>
                </a:r>
              </a:p>
            </p:txBody>
          </p:sp>
        </mc:Choice>
        <mc:Fallback xmlns="">
          <p:sp>
            <p:nvSpPr>
              <p:cNvPr id="16" name="TextBox 15"/>
              <p:cNvSpPr txBox="1">
                <a:spLocks noRot="1" noChangeAspect="1" noMove="1" noResize="1" noEditPoints="1" noAdjustHandles="1" noChangeArrowheads="1" noChangeShapeType="1" noTextEdit="1"/>
              </p:cNvSpPr>
              <p:nvPr/>
            </p:nvSpPr>
            <p:spPr>
              <a:xfrm>
                <a:off x="1524000" y="3682323"/>
                <a:ext cx="4729949" cy="369332"/>
              </a:xfrm>
              <a:prstGeom prst="rect">
                <a:avLst/>
              </a:prstGeom>
              <a:blipFill>
                <a:blip r:embed="rId2"/>
                <a:stretch>
                  <a:fillRect l="-1031" t="-8197" r="-387" b="-24590"/>
                </a:stretch>
              </a:blipFill>
            </p:spPr>
            <p:txBody>
              <a:bodyPr/>
              <a:lstStyle/>
              <a:p>
                <a:r>
                  <a:rPr lang="en-US">
                    <a:noFill/>
                  </a:rPr>
                  <a:t> </a:t>
                </a:r>
              </a:p>
            </p:txBody>
          </p:sp>
        </mc:Fallback>
      </mc:AlternateContent>
      <p:sp>
        <p:nvSpPr>
          <p:cNvPr id="17" name="Slide Number Placeholder 16"/>
          <p:cNvSpPr>
            <a:spLocks noGrp="1"/>
          </p:cNvSpPr>
          <p:nvPr>
            <p:ph type="sldNum" sz="quarter" idx="12"/>
          </p:nvPr>
        </p:nvSpPr>
        <p:spPr/>
        <p:txBody>
          <a:bodyPr/>
          <a:lstStyle/>
          <a:p>
            <a:fld id="{8A2A4A19-B384-42F8-8C0D-94C30AAB39F2}" type="slidenum">
              <a:rPr lang="en-US" smtClean="0"/>
              <a:pPr/>
              <a:t>18</a:t>
            </a:fld>
            <a:endParaRPr lang="en-US"/>
          </a:p>
        </p:txBody>
      </p:sp>
      <p:cxnSp>
        <p:nvCxnSpPr>
          <p:cNvPr id="20" name="Straight Connector 19"/>
          <p:cNvCxnSpPr/>
          <p:nvPr/>
        </p:nvCxnSpPr>
        <p:spPr>
          <a:xfrm>
            <a:off x="57150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2692411" y="639683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Rectangle 17"/>
          <p:cNvSpPr/>
          <p:nvPr/>
        </p:nvSpPr>
        <p:spPr>
          <a:xfrm>
            <a:off x="2240471" y="2321119"/>
            <a:ext cx="3597350"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What about now?</a:t>
            </a:r>
          </a:p>
        </p:txBody>
      </p:sp>
      <p:sp>
        <p:nvSpPr>
          <p:cNvPr id="19" name="TextBox 18"/>
          <p:cNvSpPr txBox="1"/>
          <p:nvPr/>
        </p:nvSpPr>
        <p:spPr>
          <a:xfrm>
            <a:off x="1945803" y="8580649"/>
            <a:ext cx="4148893" cy="646331"/>
          </a:xfrm>
          <a:prstGeom prst="rect">
            <a:avLst/>
          </a:prstGeom>
          <a:noFill/>
        </p:spPr>
        <p:txBody>
          <a:bodyPr wrap="none" rtlCol="0">
            <a:spAutoFit/>
          </a:bodyPr>
          <a:lstStyle/>
          <a:p>
            <a:pPr algn="ctr"/>
            <a:r>
              <a:rPr lang="en-US" i="1" dirty="0">
                <a:solidFill>
                  <a:schemeClr val="accent6">
                    <a:lumMod val="75000"/>
                  </a:schemeClr>
                </a:solidFill>
              </a:rPr>
              <a:t>Which model is statistically significant?</a:t>
            </a:r>
          </a:p>
          <a:p>
            <a:pPr algn="ctr"/>
            <a:r>
              <a:rPr lang="en-US" i="1" dirty="0">
                <a:solidFill>
                  <a:schemeClr val="accent6">
                    <a:lumMod val="75000"/>
                  </a:schemeClr>
                </a:solidFill>
              </a:rPr>
              <a:t>Which program has more positive impact?</a:t>
            </a:r>
          </a:p>
        </p:txBody>
      </p:sp>
    </p:spTree>
    <p:extLst>
      <p:ext uri="{BB962C8B-B14F-4D97-AF65-F5344CB8AC3E}">
        <p14:creationId xmlns:p14="http://schemas.microsoft.com/office/powerpoint/2010/main" val="24644399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0471" y="2321119"/>
            <a:ext cx="3597350"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What about now?</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19</a:t>
            </a:fld>
            <a:endParaRPr lang="en-US"/>
          </a:p>
        </p:txBody>
      </p:sp>
      <p:cxnSp>
        <p:nvCxnSpPr>
          <p:cNvPr id="18" name="Straight Connector 17"/>
          <p:cNvCxnSpPr/>
          <p:nvPr/>
        </p:nvCxnSpPr>
        <p:spPr>
          <a:xfrm>
            <a:off x="16002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3"/>
          <p:cNvSpPr txBox="1"/>
          <p:nvPr/>
        </p:nvSpPr>
        <p:spPr>
          <a:xfrm>
            <a:off x="1306671"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0" name="Straight Connector 19"/>
          <p:cNvCxnSpPr/>
          <p:nvPr/>
        </p:nvCxnSpPr>
        <p:spPr>
          <a:xfrm>
            <a:off x="1306671" y="6488808"/>
            <a:ext cx="3037596"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11"/>
          <p:cNvSpPr txBox="1"/>
          <p:nvPr/>
        </p:nvSpPr>
        <p:spPr>
          <a:xfrm>
            <a:off x="2709183" y="5928067"/>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2" name="TextBox 13"/>
          <p:cNvSpPr txBox="1"/>
          <p:nvPr/>
        </p:nvSpPr>
        <p:spPr>
          <a:xfrm>
            <a:off x="5385086"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3" name="Straight Connector 22"/>
          <p:cNvCxnSpPr/>
          <p:nvPr/>
        </p:nvCxnSpPr>
        <p:spPr>
          <a:xfrm>
            <a:off x="5807532" y="6488808"/>
            <a:ext cx="492751"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989487" y="640863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TextBox 18"/>
          <p:cNvSpPr txBox="1"/>
          <p:nvPr/>
        </p:nvSpPr>
        <p:spPr>
          <a:xfrm>
            <a:off x="5855184" y="5974505"/>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6" name="TextBox 21"/>
          <p:cNvSpPr txBox="1"/>
          <p:nvPr/>
        </p:nvSpPr>
        <p:spPr>
          <a:xfrm>
            <a:off x="1061636"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1</a:t>
            </a:r>
          </a:p>
        </p:txBody>
      </p:sp>
      <p:sp>
        <p:nvSpPr>
          <p:cNvPr id="27" name="TextBox 22"/>
          <p:cNvSpPr txBox="1"/>
          <p:nvPr/>
        </p:nvSpPr>
        <p:spPr>
          <a:xfrm>
            <a:off x="5030067"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2</a:t>
            </a:r>
          </a:p>
        </p:txBody>
      </p:sp>
      <mc:AlternateContent xmlns:mc="http://schemas.openxmlformats.org/markup-compatibility/2006" xmlns:a14="http://schemas.microsoft.com/office/drawing/2010/main">
        <mc:Choice Requires="a14">
          <p:sp>
            <p:nvSpPr>
              <p:cNvPr id="28" name="TextBox 27"/>
              <p:cNvSpPr txBox="1"/>
              <p:nvPr/>
            </p:nvSpPr>
            <p:spPr>
              <a:xfrm>
                <a:off x="1524000" y="3682323"/>
                <a:ext cx="4729949" cy="369332"/>
              </a:xfrm>
              <a:prstGeom prst="rect">
                <a:avLst/>
              </a:prstGeom>
              <a:noFill/>
            </p:spPr>
            <p:txBody>
              <a:bodyPr wrap="none" rtlCol="0">
                <a:spAutoFit/>
              </a:bodyPr>
              <a:lstStyle/>
              <a:p>
                <a:r>
                  <a:rPr lang="en-US" dirty="0"/>
                  <a:t>R</a:t>
                </a:r>
                <a14:m>
                  <m:oMath xmlns:m="http://schemas.openxmlformats.org/officeDocument/2006/math">
                    <m:r>
                      <m:rPr>
                        <m:sty m:val="p"/>
                      </m:rPr>
                      <a:rPr lang="en-US">
                        <a:latin typeface="Cambria Math"/>
                      </a:rPr>
                      <m:t>eading</m:t>
                    </m:r>
                    <m:r>
                      <a:rPr lang="en-US">
                        <a:latin typeface="Cambria Math"/>
                      </a:rPr>
                      <m:t> </m:t>
                    </m:r>
                    <m:r>
                      <m:rPr>
                        <m:sty m:val="p"/>
                      </m:rPr>
                      <a:rPr lang="en-US">
                        <a:latin typeface="Cambria Math"/>
                      </a:rPr>
                      <m:t>Speed</m:t>
                    </m:r>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m:rPr>
                        <m:sty m:val="p"/>
                      </m:rPr>
                      <a:rPr lang="en-US">
                        <a:latin typeface="Cambria Math"/>
                      </a:rPr>
                      <m:t>Hours</m:t>
                    </m:r>
                    <m:r>
                      <a:rPr lang="en-US">
                        <a:latin typeface="Cambria Math"/>
                      </a:rPr>
                      <m:t> </m:t>
                    </m:r>
                    <m:r>
                      <m:rPr>
                        <m:sty m:val="p"/>
                      </m:rPr>
                      <a:rPr lang="en-US">
                        <a:latin typeface="Cambria Math"/>
                      </a:rPr>
                      <m:t>of</m:t>
                    </m:r>
                    <m:r>
                      <a:rPr lang="en-US">
                        <a:latin typeface="Cambria Math"/>
                      </a:rPr>
                      <m:t> </m:t>
                    </m:r>
                    <m:r>
                      <m:rPr>
                        <m:sty m:val="p"/>
                      </m:rPr>
                      <a:rPr lang="en-US">
                        <a:latin typeface="Cambria Math"/>
                      </a:rPr>
                      <m:t>Tutoring</m:t>
                    </m:r>
                  </m:oMath>
                </a14:m>
                <a:r>
                  <a:rPr lang="en-US" dirty="0"/>
                  <a:t>  + e</a:t>
                </a:r>
              </a:p>
            </p:txBody>
          </p:sp>
        </mc:Choice>
        <mc:Fallback xmlns="">
          <p:sp>
            <p:nvSpPr>
              <p:cNvPr id="28" name="TextBox 27"/>
              <p:cNvSpPr txBox="1">
                <a:spLocks noRot="1" noChangeAspect="1" noMove="1" noResize="1" noEditPoints="1" noAdjustHandles="1" noChangeArrowheads="1" noChangeShapeType="1" noTextEdit="1"/>
              </p:cNvSpPr>
              <p:nvPr/>
            </p:nvSpPr>
            <p:spPr>
              <a:xfrm>
                <a:off x="1524000" y="3682323"/>
                <a:ext cx="4729949" cy="369332"/>
              </a:xfrm>
              <a:prstGeom prst="rect">
                <a:avLst/>
              </a:prstGeom>
              <a:blipFill>
                <a:blip r:embed="rId2"/>
                <a:stretch>
                  <a:fillRect l="-1031" t="-8197" r="-387" b="-24590"/>
                </a:stretch>
              </a:blipFill>
            </p:spPr>
            <p:txBody>
              <a:bodyPr/>
              <a:lstStyle/>
              <a:p>
                <a:r>
                  <a:rPr lang="en-US">
                    <a:noFill/>
                  </a:rPr>
                  <a:t> </a:t>
                </a:r>
              </a:p>
            </p:txBody>
          </p:sp>
        </mc:Fallback>
      </mc:AlternateContent>
      <p:cxnSp>
        <p:nvCxnSpPr>
          <p:cNvPr id="29" name="Straight Connector 28"/>
          <p:cNvCxnSpPr/>
          <p:nvPr/>
        </p:nvCxnSpPr>
        <p:spPr>
          <a:xfrm>
            <a:off x="57150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825469" y="640863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TextBox 30"/>
          <p:cNvSpPr txBox="1"/>
          <p:nvPr/>
        </p:nvSpPr>
        <p:spPr>
          <a:xfrm>
            <a:off x="1945803" y="8580649"/>
            <a:ext cx="4148893" cy="646331"/>
          </a:xfrm>
          <a:prstGeom prst="rect">
            <a:avLst/>
          </a:prstGeom>
          <a:noFill/>
        </p:spPr>
        <p:txBody>
          <a:bodyPr wrap="none" rtlCol="0">
            <a:spAutoFit/>
          </a:bodyPr>
          <a:lstStyle/>
          <a:p>
            <a:pPr algn="ctr"/>
            <a:r>
              <a:rPr lang="en-US" i="1" dirty="0">
                <a:solidFill>
                  <a:schemeClr val="accent6">
                    <a:lumMod val="75000"/>
                  </a:schemeClr>
                </a:solidFill>
              </a:rPr>
              <a:t>Which model is statistically significant?</a:t>
            </a:r>
          </a:p>
          <a:p>
            <a:pPr algn="ctr"/>
            <a:r>
              <a:rPr lang="en-US" i="1" dirty="0">
                <a:solidFill>
                  <a:schemeClr val="accent6">
                    <a:lumMod val="75000"/>
                  </a:schemeClr>
                </a:solidFill>
              </a:rPr>
              <a:t>Which program has more positive impact?</a:t>
            </a:r>
          </a:p>
        </p:txBody>
      </p:sp>
    </p:spTree>
    <p:extLst>
      <p:ext uri="{BB962C8B-B14F-4D97-AF65-F5344CB8AC3E}">
        <p14:creationId xmlns:p14="http://schemas.microsoft.com/office/powerpoint/2010/main" val="23382746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A2A4A19-B384-42F8-8C0D-94C30AAB39F2}" type="slidenum">
              <a:rPr lang="en-US" smtClean="0"/>
              <a:t>2</a:t>
            </a:fld>
            <a:endParaRPr lang="en-US"/>
          </a:p>
        </p:txBody>
      </p:sp>
      <p:sp>
        <p:nvSpPr>
          <p:cNvPr id="6" name="Title 1"/>
          <p:cNvSpPr>
            <a:spLocks noGrp="1"/>
          </p:cNvSpPr>
          <p:nvPr>
            <p:ph type="title"/>
          </p:nvPr>
        </p:nvSpPr>
        <p:spPr>
          <a:xfrm>
            <a:off x="356235" y="1066800"/>
            <a:ext cx="6995160" cy="1676400"/>
          </a:xfrm>
        </p:spPr>
        <p:txBody>
          <a:bodyPr/>
          <a:lstStyle/>
          <a:p>
            <a:r>
              <a:rPr lang="en-US" dirty="0"/>
              <a:t>Which model is the “right” one?</a:t>
            </a:r>
          </a:p>
        </p:txBody>
      </p:sp>
      <p:pic>
        <p:nvPicPr>
          <p:cNvPr id="9" name="Picture 8"/>
          <p:cNvPicPr>
            <a:picLocks noChangeAspect="1"/>
          </p:cNvPicPr>
          <p:nvPr/>
        </p:nvPicPr>
        <p:blipFill>
          <a:blip r:embed="rId2"/>
          <a:stretch>
            <a:fillRect/>
          </a:stretch>
        </p:blipFill>
        <p:spPr>
          <a:xfrm>
            <a:off x="444793" y="3170034"/>
            <a:ext cx="6829376" cy="4449966"/>
          </a:xfrm>
          <a:prstGeom prst="rect">
            <a:avLst/>
          </a:prstGeom>
        </p:spPr>
      </p:pic>
    </p:spTree>
    <p:extLst>
      <p:ext uri="{BB962C8B-B14F-4D97-AF65-F5344CB8AC3E}">
        <p14:creationId xmlns:p14="http://schemas.microsoft.com/office/powerpoint/2010/main" val="3801797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0471" y="1676400"/>
            <a:ext cx="3597350"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What about now?</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20</a:t>
            </a:fld>
            <a:endParaRPr lang="en-US"/>
          </a:p>
        </p:txBody>
      </p:sp>
      <p:cxnSp>
        <p:nvCxnSpPr>
          <p:cNvPr id="18" name="Straight Connector 17"/>
          <p:cNvCxnSpPr/>
          <p:nvPr/>
        </p:nvCxnSpPr>
        <p:spPr>
          <a:xfrm>
            <a:off x="3555354" y="3847196"/>
            <a:ext cx="0" cy="39624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3"/>
          <p:cNvSpPr txBox="1"/>
          <p:nvPr/>
        </p:nvSpPr>
        <p:spPr>
          <a:xfrm>
            <a:off x="3224975" y="7932127"/>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0" name="Straight Connector 19"/>
          <p:cNvCxnSpPr/>
          <p:nvPr/>
        </p:nvCxnSpPr>
        <p:spPr>
          <a:xfrm>
            <a:off x="3657600" y="6251357"/>
            <a:ext cx="2485021"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11"/>
          <p:cNvSpPr txBox="1"/>
          <p:nvPr/>
        </p:nvSpPr>
        <p:spPr>
          <a:xfrm>
            <a:off x="4755312" y="5690616"/>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6" name="TextBox 21"/>
          <p:cNvSpPr txBox="1"/>
          <p:nvPr/>
        </p:nvSpPr>
        <p:spPr>
          <a:xfrm>
            <a:off x="4318971" y="5043825"/>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1</a:t>
            </a:r>
          </a:p>
        </p:txBody>
      </p:sp>
      <p:sp>
        <p:nvSpPr>
          <p:cNvPr id="27" name="TextBox 22"/>
          <p:cNvSpPr txBox="1"/>
          <p:nvPr/>
        </p:nvSpPr>
        <p:spPr>
          <a:xfrm>
            <a:off x="4396809" y="6410563"/>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2</a:t>
            </a:r>
          </a:p>
        </p:txBody>
      </p:sp>
      <p:sp>
        <p:nvSpPr>
          <p:cNvPr id="30" name="Oval 29"/>
          <p:cNvSpPr/>
          <p:nvPr/>
        </p:nvSpPr>
        <p:spPr>
          <a:xfrm>
            <a:off x="4871598" y="6171186"/>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1" name="Straight Connector 30"/>
          <p:cNvCxnSpPr/>
          <p:nvPr/>
        </p:nvCxnSpPr>
        <p:spPr>
          <a:xfrm>
            <a:off x="4495800" y="4846622"/>
            <a:ext cx="77724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816547" y="4766451"/>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TextBox 18"/>
          <p:cNvSpPr txBox="1"/>
          <p:nvPr/>
        </p:nvSpPr>
        <p:spPr>
          <a:xfrm>
            <a:off x="4682244" y="4332319"/>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mc:AlternateContent xmlns:mc="http://schemas.openxmlformats.org/markup-compatibility/2006" xmlns:a14="http://schemas.microsoft.com/office/drawing/2010/main">
        <mc:Choice Requires="a14">
          <p:sp>
            <p:nvSpPr>
              <p:cNvPr id="34" name="TextBox 33"/>
              <p:cNvSpPr txBox="1"/>
              <p:nvPr/>
            </p:nvSpPr>
            <p:spPr>
              <a:xfrm>
                <a:off x="1520758" y="2545260"/>
                <a:ext cx="4729949" cy="369332"/>
              </a:xfrm>
              <a:prstGeom prst="rect">
                <a:avLst/>
              </a:prstGeom>
              <a:noFill/>
            </p:spPr>
            <p:txBody>
              <a:bodyPr wrap="none" rtlCol="0">
                <a:spAutoFit/>
              </a:bodyPr>
              <a:lstStyle/>
              <a:p>
                <a:r>
                  <a:rPr lang="en-US" dirty="0"/>
                  <a:t>R</a:t>
                </a:r>
                <a14:m>
                  <m:oMath xmlns:m="http://schemas.openxmlformats.org/officeDocument/2006/math">
                    <m:r>
                      <m:rPr>
                        <m:sty m:val="p"/>
                      </m:rPr>
                      <a:rPr lang="en-US">
                        <a:latin typeface="Cambria Math"/>
                      </a:rPr>
                      <m:t>eading</m:t>
                    </m:r>
                    <m:r>
                      <a:rPr lang="en-US">
                        <a:latin typeface="Cambria Math"/>
                      </a:rPr>
                      <m:t> </m:t>
                    </m:r>
                    <m:r>
                      <m:rPr>
                        <m:sty m:val="p"/>
                      </m:rPr>
                      <a:rPr lang="en-US">
                        <a:latin typeface="Cambria Math"/>
                      </a:rPr>
                      <m:t>Speed</m:t>
                    </m:r>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m:rPr>
                        <m:sty m:val="p"/>
                      </m:rPr>
                      <a:rPr lang="en-US">
                        <a:latin typeface="Cambria Math"/>
                      </a:rPr>
                      <m:t>Hours</m:t>
                    </m:r>
                    <m:r>
                      <a:rPr lang="en-US">
                        <a:latin typeface="Cambria Math"/>
                      </a:rPr>
                      <m:t> </m:t>
                    </m:r>
                    <m:r>
                      <m:rPr>
                        <m:sty m:val="p"/>
                      </m:rPr>
                      <a:rPr lang="en-US">
                        <a:latin typeface="Cambria Math"/>
                      </a:rPr>
                      <m:t>of</m:t>
                    </m:r>
                    <m:r>
                      <a:rPr lang="en-US">
                        <a:latin typeface="Cambria Math"/>
                      </a:rPr>
                      <m:t> </m:t>
                    </m:r>
                    <m:r>
                      <m:rPr>
                        <m:sty m:val="p"/>
                      </m:rPr>
                      <a:rPr lang="en-US">
                        <a:latin typeface="Cambria Math"/>
                      </a:rPr>
                      <m:t>Tutoring</m:t>
                    </m:r>
                  </m:oMath>
                </a14:m>
                <a:r>
                  <a:rPr lang="en-US" dirty="0"/>
                  <a:t>  + e</a:t>
                </a:r>
              </a:p>
            </p:txBody>
          </p:sp>
        </mc:Choice>
        <mc:Fallback xmlns="">
          <p:sp>
            <p:nvSpPr>
              <p:cNvPr id="34" name="TextBox 33"/>
              <p:cNvSpPr txBox="1">
                <a:spLocks noRot="1" noChangeAspect="1" noMove="1" noResize="1" noEditPoints="1" noAdjustHandles="1" noChangeArrowheads="1" noChangeShapeType="1" noTextEdit="1"/>
              </p:cNvSpPr>
              <p:nvPr/>
            </p:nvSpPr>
            <p:spPr>
              <a:xfrm>
                <a:off x="1520758" y="2545260"/>
                <a:ext cx="4729949" cy="369332"/>
              </a:xfrm>
              <a:prstGeom prst="rect">
                <a:avLst/>
              </a:prstGeom>
              <a:blipFill rotWithShape="0">
                <a:blip r:embed="rId2"/>
                <a:stretch>
                  <a:fillRect l="-1031" t="-10000" r="-258" b="-26667"/>
                </a:stretch>
              </a:blipFill>
            </p:spPr>
            <p:txBody>
              <a:bodyPr/>
              <a:lstStyle/>
              <a:p>
                <a:r>
                  <a:rPr lang="en-US">
                    <a:noFill/>
                  </a:rPr>
                  <a:t> </a:t>
                </a:r>
              </a:p>
            </p:txBody>
          </p:sp>
        </mc:Fallback>
      </mc:AlternateContent>
      <p:sp>
        <p:nvSpPr>
          <p:cNvPr id="15" name="TextBox 14"/>
          <p:cNvSpPr txBox="1"/>
          <p:nvPr/>
        </p:nvSpPr>
        <p:spPr>
          <a:xfrm>
            <a:off x="1964699" y="8904157"/>
            <a:ext cx="4148893" cy="646331"/>
          </a:xfrm>
          <a:prstGeom prst="rect">
            <a:avLst/>
          </a:prstGeom>
          <a:noFill/>
        </p:spPr>
        <p:txBody>
          <a:bodyPr wrap="none" rtlCol="0">
            <a:spAutoFit/>
          </a:bodyPr>
          <a:lstStyle/>
          <a:p>
            <a:pPr algn="ctr"/>
            <a:r>
              <a:rPr lang="en-US" i="1" dirty="0">
                <a:solidFill>
                  <a:schemeClr val="accent6">
                    <a:lumMod val="75000"/>
                  </a:schemeClr>
                </a:solidFill>
              </a:rPr>
              <a:t>Which model is statistically significant?</a:t>
            </a:r>
          </a:p>
          <a:p>
            <a:pPr algn="ctr"/>
            <a:r>
              <a:rPr lang="en-US" i="1" dirty="0">
                <a:solidFill>
                  <a:schemeClr val="accent6">
                    <a:lumMod val="75000"/>
                  </a:schemeClr>
                </a:solidFill>
              </a:rPr>
              <a:t>Which program has more positive impact?</a:t>
            </a:r>
          </a:p>
        </p:txBody>
      </p:sp>
    </p:spTree>
    <p:extLst>
      <p:ext uri="{BB962C8B-B14F-4D97-AF65-F5344CB8AC3E}">
        <p14:creationId xmlns:p14="http://schemas.microsoft.com/office/powerpoint/2010/main" val="3232105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0471" y="2321119"/>
            <a:ext cx="3597350"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What about now?</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21</a:t>
            </a:fld>
            <a:endParaRPr lang="en-US"/>
          </a:p>
        </p:txBody>
      </p:sp>
      <p:cxnSp>
        <p:nvCxnSpPr>
          <p:cNvPr id="18" name="Straight Connector 17"/>
          <p:cNvCxnSpPr/>
          <p:nvPr/>
        </p:nvCxnSpPr>
        <p:spPr>
          <a:xfrm>
            <a:off x="3555354" y="4163077"/>
            <a:ext cx="0" cy="39624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3"/>
          <p:cNvSpPr txBox="1"/>
          <p:nvPr/>
        </p:nvSpPr>
        <p:spPr>
          <a:xfrm>
            <a:off x="3224975" y="8248008"/>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0" name="Straight Connector 19"/>
          <p:cNvCxnSpPr/>
          <p:nvPr/>
        </p:nvCxnSpPr>
        <p:spPr>
          <a:xfrm>
            <a:off x="3352800" y="7239000"/>
            <a:ext cx="3037596"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11"/>
          <p:cNvSpPr txBox="1"/>
          <p:nvPr/>
        </p:nvSpPr>
        <p:spPr>
          <a:xfrm>
            <a:off x="4755312" y="7343394"/>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cxnSp>
        <p:nvCxnSpPr>
          <p:cNvPr id="23" name="Straight Connector 22"/>
          <p:cNvCxnSpPr/>
          <p:nvPr/>
        </p:nvCxnSpPr>
        <p:spPr>
          <a:xfrm>
            <a:off x="2086339" y="6170079"/>
            <a:ext cx="492751"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257554" y="6081744"/>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TextBox 18"/>
          <p:cNvSpPr txBox="1"/>
          <p:nvPr/>
        </p:nvSpPr>
        <p:spPr>
          <a:xfrm>
            <a:off x="2182359" y="6242086"/>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6" name="TextBox 21"/>
          <p:cNvSpPr txBox="1"/>
          <p:nvPr/>
        </p:nvSpPr>
        <p:spPr>
          <a:xfrm>
            <a:off x="1713522" y="5630151"/>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2</a:t>
            </a:r>
          </a:p>
        </p:txBody>
      </p:sp>
      <p:sp>
        <p:nvSpPr>
          <p:cNvPr id="27" name="TextBox 22"/>
          <p:cNvSpPr txBox="1"/>
          <p:nvPr/>
        </p:nvSpPr>
        <p:spPr>
          <a:xfrm>
            <a:off x="3542386" y="4269952"/>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1</a:t>
            </a:r>
          </a:p>
        </p:txBody>
      </p:sp>
      <p:sp>
        <p:nvSpPr>
          <p:cNvPr id="30" name="Oval 29"/>
          <p:cNvSpPr/>
          <p:nvPr/>
        </p:nvSpPr>
        <p:spPr>
          <a:xfrm>
            <a:off x="4871598" y="7158829"/>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1" name="Straight Connector 30"/>
          <p:cNvCxnSpPr/>
          <p:nvPr/>
        </p:nvCxnSpPr>
        <p:spPr>
          <a:xfrm>
            <a:off x="3641377" y="4832577"/>
            <a:ext cx="77724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3962124" y="4752406"/>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TextBox 18"/>
          <p:cNvSpPr txBox="1"/>
          <p:nvPr/>
        </p:nvSpPr>
        <p:spPr>
          <a:xfrm>
            <a:off x="3845022" y="4946008"/>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2" name="TextBox 21"/>
          <p:cNvSpPr txBox="1"/>
          <p:nvPr/>
        </p:nvSpPr>
        <p:spPr>
          <a:xfrm>
            <a:off x="4374022" y="6644917"/>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3</a:t>
            </a:r>
          </a:p>
        </p:txBody>
      </p:sp>
      <mc:AlternateContent xmlns:mc="http://schemas.openxmlformats.org/markup-compatibility/2006" xmlns:a14="http://schemas.microsoft.com/office/drawing/2010/main">
        <mc:Choice Requires="a14">
          <p:sp>
            <p:nvSpPr>
              <p:cNvPr id="28" name="TextBox 27"/>
              <p:cNvSpPr txBox="1"/>
              <p:nvPr/>
            </p:nvSpPr>
            <p:spPr>
              <a:xfrm>
                <a:off x="1520758" y="2872166"/>
                <a:ext cx="4729949" cy="369332"/>
              </a:xfrm>
              <a:prstGeom prst="rect">
                <a:avLst/>
              </a:prstGeom>
              <a:noFill/>
            </p:spPr>
            <p:txBody>
              <a:bodyPr wrap="none" rtlCol="0">
                <a:spAutoFit/>
              </a:bodyPr>
              <a:lstStyle/>
              <a:p>
                <a:r>
                  <a:rPr lang="en-US" dirty="0"/>
                  <a:t>R</a:t>
                </a:r>
                <a14:m>
                  <m:oMath xmlns:m="http://schemas.openxmlformats.org/officeDocument/2006/math">
                    <m:r>
                      <m:rPr>
                        <m:sty m:val="p"/>
                      </m:rPr>
                      <a:rPr lang="en-US">
                        <a:latin typeface="Cambria Math"/>
                      </a:rPr>
                      <m:t>eading</m:t>
                    </m:r>
                    <m:r>
                      <a:rPr lang="en-US">
                        <a:latin typeface="Cambria Math"/>
                      </a:rPr>
                      <m:t> </m:t>
                    </m:r>
                    <m:r>
                      <m:rPr>
                        <m:sty m:val="p"/>
                      </m:rPr>
                      <a:rPr lang="en-US">
                        <a:latin typeface="Cambria Math"/>
                      </a:rPr>
                      <m:t>Speed</m:t>
                    </m:r>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m:rPr>
                        <m:sty m:val="p"/>
                      </m:rPr>
                      <a:rPr lang="en-US">
                        <a:latin typeface="Cambria Math"/>
                      </a:rPr>
                      <m:t>Hours</m:t>
                    </m:r>
                    <m:r>
                      <a:rPr lang="en-US">
                        <a:latin typeface="Cambria Math"/>
                      </a:rPr>
                      <m:t> </m:t>
                    </m:r>
                    <m:r>
                      <m:rPr>
                        <m:sty m:val="p"/>
                      </m:rPr>
                      <a:rPr lang="en-US">
                        <a:latin typeface="Cambria Math"/>
                      </a:rPr>
                      <m:t>of</m:t>
                    </m:r>
                    <m:r>
                      <a:rPr lang="en-US">
                        <a:latin typeface="Cambria Math"/>
                      </a:rPr>
                      <m:t> </m:t>
                    </m:r>
                    <m:r>
                      <m:rPr>
                        <m:sty m:val="p"/>
                      </m:rPr>
                      <a:rPr lang="en-US">
                        <a:latin typeface="Cambria Math"/>
                      </a:rPr>
                      <m:t>Tutoring</m:t>
                    </m:r>
                  </m:oMath>
                </a14:m>
                <a:r>
                  <a:rPr lang="en-US" dirty="0"/>
                  <a:t>  + e</a:t>
                </a:r>
              </a:p>
            </p:txBody>
          </p:sp>
        </mc:Choice>
        <mc:Fallback xmlns="">
          <p:sp>
            <p:nvSpPr>
              <p:cNvPr id="28" name="TextBox 27"/>
              <p:cNvSpPr txBox="1">
                <a:spLocks noRot="1" noChangeAspect="1" noMove="1" noResize="1" noEditPoints="1" noAdjustHandles="1" noChangeArrowheads="1" noChangeShapeType="1" noTextEdit="1"/>
              </p:cNvSpPr>
              <p:nvPr/>
            </p:nvSpPr>
            <p:spPr>
              <a:xfrm>
                <a:off x="1520758" y="2872166"/>
                <a:ext cx="4729949" cy="369332"/>
              </a:xfrm>
              <a:prstGeom prst="rect">
                <a:avLst/>
              </a:prstGeom>
              <a:blipFill rotWithShape="0">
                <a:blip r:embed="rId2"/>
                <a:stretch>
                  <a:fillRect l="-1031" t="-8197" r="-258" b="-24590"/>
                </a:stretch>
              </a:blipFill>
            </p:spPr>
            <p:txBody>
              <a:bodyPr/>
              <a:lstStyle/>
              <a:p>
                <a:r>
                  <a:rPr lang="en-US">
                    <a:noFill/>
                  </a:rPr>
                  <a:t> </a:t>
                </a:r>
              </a:p>
            </p:txBody>
          </p:sp>
        </mc:Fallback>
      </mc:AlternateContent>
    </p:spTree>
    <p:extLst>
      <p:ext uri="{BB962C8B-B14F-4D97-AF65-F5344CB8AC3E}">
        <p14:creationId xmlns:p14="http://schemas.microsoft.com/office/powerpoint/2010/main" val="33894433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 name="TextBox 15"/>
              <p:cNvSpPr txBox="1"/>
              <p:nvPr/>
            </p:nvSpPr>
            <p:spPr>
              <a:xfrm>
                <a:off x="1524000" y="1828800"/>
                <a:ext cx="4729949" cy="369332"/>
              </a:xfrm>
              <a:prstGeom prst="rect">
                <a:avLst/>
              </a:prstGeom>
              <a:noFill/>
            </p:spPr>
            <p:txBody>
              <a:bodyPr wrap="none" rtlCol="0">
                <a:spAutoFit/>
              </a:bodyPr>
              <a:lstStyle/>
              <a:p>
                <a:r>
                  <a:rPr lang="en-US" dirty="0"/>
                  <a:t>R</a:t>
                </a:r>
                <a14:m>
                  <m:oMath xmlns:m="http://schemas.openxmlformats.org/officeDocument/2006/math">
                    <m:r>
                      <m:rPr>
                        <m:sty m:val="p"/>
                      </m:rPr>
                      <a:rPr lang="en-US">
                        <a:latin typeface="Cambria Math"/>
                      </a:rPr>
                      <m:t>eading</m:t>
                    </m:r>
                    <m:r>
                      <a:rPr lang="en-US">
                        <a:latin typeface="Cambria Math"/>
                      </a:rPr>
                      <m:t> </m:t>
                    </m:r>
                    <m:r>
                      <m:rPr>
                        <m:sty m:val="p"/>
                      </m:rPr>
                      <a:rPr lang="en-US">
                        <a:latin typeface="Cambria Math"/>
                      </a:rPr>
                      <m:t>Speed</m:t>
                    </m:r>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m:rPr>
                        <m:sty m:val="p"/>
                      </m:rPr>
                      <a:rPr lang="en-US">
                        <a:latin typeface="Cambria Math"/>
                      </a:rPr>
                      <m:t>Hours</m:t>
                    </m:r>
                    <m:r>
                      <a:rPr lang="en-US">
                        <a:latin typeface="Cambria Math"/>
                      </a:rPr>
                      <m:t> </m:t>
                    </m:r>
                    <m:r>
                      <m:rPr>
                        <m:sty m:val="p"/>
                      </m:rPr>
                      <a:rPr lang="en-US">
                        <a:latin typeface="Cambria Math"/>
                      </a:rPr>
                      <m:t>of</m:t>
                    </m:r>
                    <m:r>
                      <a:rPr lang="en-US">
                        <a:latin typeface="Cambria Math"/>
                      </a:rPr>
                      <m:t> </m:t>
                    </m:r>
                    <m:r>
                      <m:rPr>
                        <m:sty m:val="p"/>
                      </m:rPr>
                      <a:rPr lang="en-US">
                        <a:latin typeface="Cambria Math"/>
                      </a:rPr>
                      <m:t>Tutoring</m:t>
                    </m:r>
                  </m:oMath>
                </a14:m>
                <a:r>
                  <a:rPr lang="en-US" dirty="0"/>
                  <a:t>  + e</a:t>
                </a:r>
              </a:p>
            </p:txBody>
          </p:sp>
        </mc:Choice>
        <mc:Fallback xmlns="">
          <p:sp>
            <p:nvSpPr>
              <p:cNvPr id="16" name="TextBox 15"/>
              <p:cNvSpPr txBox="1">
                <a:spLocks noRot="1" noChangeAspect="1" noMove="1" noResize="1" noEditPoints="1" noAdjustHandles="1" noChangeArrowheads="1" noChangeShapeType="1" noTextEdit="1"/>
              </p:cNvSpPr>
              <p:nvPr/>
            </p:nvSpPr>
            <p:spPr>
              <a:xfrm>
                <a:off x="1524000" y="1828800"/>
                <a:ext cx="4729949" cy="369332"/>
              </a:xfrm>
              <a:prstGeom prst="rect">
                <a:avLst/>
              </a:prstGeom>
              <a:blipFill rotWithShape="0">
                <a:blip r:embed="rId2"/>
                <a:stretch>
                  <a:fillRect l="-1031" t="-8197" r="-129" b="-24590"/>
                </a:stretch>
              </a:blipFill>
            </p:spPr>
            <p:txBody>
              <a:bodyPr/>
              <a:lstStyle/>
              <a:p>
                <a:r>
                  <a:rPr lang="en-US">
                    <a:noFill/>
                  </a:rPr>
                  <a:t> </a:t>
                </a:r>
              </a:p>
            </p:txBody>
          </p:sp>
        </mc:Fallback>
      </mc:AlternateContent>
      <p:sp>
        <p:nvSpPr>
          <p:cNvPr id="17" name="Slide Number Placeholder 16"/>
          <p:cNvSpPr>
            <a:spLocks noGrp="1"/>
          </p:cNvSpPr>
          <p:nvPr>
            <p:ph type="sldNum" sz="quarter" idx="12"/>
          </p:nvPr>
        </p:nvSpPr>
        <p:spPr/>
        <p:txBody>
          <a:bodyPr/>
          <a:lstStyle/>
          <a:p>
            <a:fld id="{8A2A4A19-B384-42F8-8C0D-94C30AAB39F2}" type="slidenum">
              <a:rPr lang="en-US" smtClean="0"/>
              <a:pPr/>
              <a:t>22</a:t>
            </a:fld>
            <a:endParaRPr lang="en-US"/>
          </a:p>
        </p:txBody>
      </p:sp>
      <p:pic>
        <p:nvPicPr>
          <p:cNvPr id="18" name="Picture 2" descr="http://westinstenv.org/wp-content/postimage/accuracy_precisio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b="49343"/>
          <a:stretch/>
        </p:blipFill>
        <p:spPr bwMode="auto">
          <a:xfrm>
            <a:off x="1236808" y="7125485"/>
            <a:ext cx="5304331" cy="2288874"/>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2286000" y="41147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2" name="TextBox 3"/>
          <p:cNvSpPr txBox="1"/>
          <p:nvPr/>
        </p:nvSpPr>
        <p:spPr>
          <a:xfrm>
            <a:off x="1992471" y="56812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3" name="Straight Connector 22"/>
          <p:cNvCxnSpPr/>
          <p:nvPr/>
        </p:nvCxnSpPr>
        <p:spPr>
          <a:xfrm>
            <a:off x="4724400" y="4648201"/>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11"/>
          <p:cNvSpPr txBox="1"/>
          <p:nvPr/>
        </p:nvSpPr>
        <p:spPr>
          <a:xfrm>
            <a:off x="5300890" y="4145324"/>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5" name="TextBox 13"/>
          <p:cNvSpPr txBox="1"/>
          <p:nvPr/>
        </p:nvSpPr>
        <p:spPr>
          <a:xfrm>
            <a:off x="4622219" y="56812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6" name="Straight Connector 25"/>
          <p:cNvCxnSpPr/>
          <p:nvPr/>
        </p:nvCxnSpPr>
        <p:spPr>
          <a:xfrm>
            <a:off x="2423160" y="4648201"/>
            <a:ext cx="77724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2760235" y="456803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TextBox 18"/>
          <p:cNvSpPr txBox="1"/>
          <p:nvPr/>
        </p:nvSpPr>
        <p:spPr>
          <a:xfrm>
            <a:off x="2625932" y="4133898"/>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9" name="TextBox 21"/>
          <p:cNvSpPr txBox="1"/>
          <p:nvPr/>
        </p:nvSpPr>
        <p:spPr>
          <a:xfrm>
            <a:off x="1747436" y="31964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1</a:t>
            </a:r>
          </a:p>
        </p:txBody>
      </p:sp>
      <p:sp>
        <p:nvSpPr>
          <p:cNvPr id="30" name="TextBox 22"/>
          <p:cNvSpPr txBox="1"/>
          <p:nvPr/>
        </p:nvSpPr>
        <p:spPr>
          <a:xfrm>
            <a:off x="4267200" y="31964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2</a:t>
            </a:r>
          </a:p>
        </p:txBody>
      </p:sp>
      <p:cxnSp>
        <p:nvCxnSpPr>
          <p:cNvPr id="31" name="Straight Connector 30"/>
          <p:cNvCxnSpPr/>
          <p:nvPr/>
        </p:nvCxnSpPr>
        <p:spPr>
          <a:xfrm>
            <a:off x="4952133" y="41147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5419010" y="456803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TextBox 19"/>
          <p:cNvSpPr txBox="1"/>
          <p:nvPr/>
        </p:nvSpPr>
        <p:spPr>
          <a:xfrm>
            <a:off x="3014180" y="6868178"/>
            <a:ext cx="1672253" cy="369332"/>
          </a:xfrm>
          <a:prstGeom prst="rect">
            <a:avLst/>
          </a:prstGeom>
          <a:noFill/>
        </p:spPr>
        <p:txBody>
          <a:bodyPr wrap="none" rtlCol="0">
            <a:spAutoFit/>
          </a:bodyPr>
          <a:lstStyle/>
          <a:p>
            <a:pPr algn="ctr"/>
            <a:r>
              <a:rPr lang="en-US" i="1" dirty="0">
                <a:solidFill>
                  <a:schemeClr val="accent6">
                    <a:lumMod val="75000"/>
                  </a:schemeClr>
                </a:solidFill>
              </a:rPr>
              <a:t>Model precision</a:t>
            </a:r>
          </a:p>
        </p:txBody>
      </p:sp>
      <p:sp>
        <p:nvSpPr>
          <p:cNvPr id="21" name="TextBox 20"/>
          <p:cNvSpPr txBox="1"/>
          <p:nvPr/>
        </p:nvSpPr>
        <p:spPr>
          <a:xfrm>
            <a:off x="1718582" y="7326355"/>
            <a:ext cx="1877823" cy="369332"/>
          </a:xfrm>
          <a:prstGeom prst="rect">
            <a:avLst/>
          </a:prstGeom>
          <a:noFill/>
        </p:spPr>
        <p:txBody>
          <a:bodyPr wrap="none" rtlCol="0">
            <a:spAutoFit/>
          </a:bodyPr>
          <a:lstStyle/>
          <a:p>
            <a:pPr algn="ctr"/>
            <a:r>
              <a:rPr lang="en-US" dirty="0" err="1">
                <a:solidFill>
                  <a:schemeClr val="accent6">
                    <a:lumMod val="75000"/>
                  </a:schemeClr>
                </a:solidFill>
              </a:rPr>
              <a:t>Eval</a:t>
            </a:r>
            <a:r>
              <a:rPr lang="en-US" dirty="0">
                <a:solidFill>
                  <a:schemeClr val="accent6">
                    <a:lumMod val="75000"/>
                  </a:schemeClr>
                </a:solidFill>
              </a:rPr>
              <a:t>. of Program 1</a:t>
            </a:r>
          </a:p>
        </p:txBody>
      </p:sp>
      <p:sp>
        <p:nvSpPr>
          <p:cNvPr id="33" name="TextBox 32"/>
          <p:cNvSpPr txBox="1"/>
          <p:nvPr/>
        </p:nvSpPr>
        <p:spPr>
          <a:xfrm>
            <a:off x="4238346" y="7310151"/>
            <a:ext cx="1877823" cy="369332"/>
          </a:xfrm>
          <a:prstGeom prst="rect">
            <a:avLst/>
          </a:prstGeom>
          <a:noFill/>
        </p:spPr>
        <p:txBody>
          <a:bodyPr wrap="none" rtlCol="0">
            <a:spAutoFit/>
          </a:bodyPr>
          <a:lstStyle/>
          <a:p>
            <a:pPr algn="ctr"/>
            <a:r>
              <a:rPr lang="en-US" dirty="0" err="1">
                <a:solidFill>
                  <a:schemeClr val="accent6">
                    <a:lumMod val="75000"/>
                  </a:schemeClr>
                </a:solidFill>
              </a:rPr>
              <a:t>Eval</a:t>
            </a:r>
            <a:r>
              <a:rPr lang="en-US" dirty="0">
                <a:solidFill>
                  <a:schemeClr val="accent6">
                    <a:lumMod val="75000"/>
                  </a:schemeClr>
                </a:solidFill>
              </a:rPr>
              <a:t>. of Program 2</a:t>
            </a:r>
          </a:p>
        </p:txBody>
      </p:sp>
    </p:spTree>
    <p:extLst>
      <p:ext uri="{BB962C8B-B14F-4D97-AF65-F5344CB8AC3E}">
        <p14:creationId xmlns:p14="http://schemas.microsoft.com/office/powerpoint/2010/main" val="20409577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7708" y="2706128"/>
            <a:ext cx="5894070" cy="1323439"/>
          </a:xfrm>
          <a:prstGeom prst="rect">
            <a:avLst/>
          </a:prstGeom>
        </p:spPr>
        <p:txBody>
          <a:bodyPr wrap="square">
            <a:spAutoFit/>
          </a:bodyPr>
          <a:lstStyle/>
          <a:p>
            <a:pPr lvl="0" algn="ctr"/>
            <a:r>
              <a:rPr lang="en-US" sz="1600" dirty="0">
                <a:solidFill>
                  <a:schemeClr val="tx1">
                    <a:lumMod val="50000"/>
                    <a:lumOff val="50000"/>
                  </a:schemeClr>
                </a:solidFill>
                <a:latin typeface="Arial" panose="020B0604020202020204" pitchFamily="34" charset="0"/>
                <a:cs typeface="Arial" panose="020B0604020202020204" pitchFamily="34" charset="0"/>
              </a:rPr>
              <a:t>For now we are focusing on the interpretation of coefficient plots. But next week we will look at how adding control variables change models. They can shift coefficients, and change standard errors, changing the interpretations of program effectiveness. </a:t>
            </a:r>
          </a:p>
        </p:txBody>
      </p:sp>
      <p:cxnSp>
        <p:nvCxnSpPr>
          <p:cNvPr id="4" name="Straight Connector 3"/>
          <p:cNvCxnSpPr/>
          <p:nvPr/>
        </p:nvCxnSpPr>
        <p:spPr>
          <a:xfrm>
            <a:off x="22860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 name="TextBox 3"/>
          <p:cNvSpPr txBox="1"/>
          <p:nvPr/>
        </p:nvSpPr>
        <p:spPr>
          <a:xfrm>
            <a:off x="1992471"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6" name="Straight Connector 5"/>
          <p:cNvCxnSpPr/>
          <p:nvPr/>
        </p:nvCxnSpPr>
        <p:spPr>
          <a:xfrm>
            <a:off x="1828800" y="6477001"/>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11"/>
          <p:cNvSpPr txBox="1"/>
          <p:nvPr/>
        </p:nvSpPr>
        <p:spPr>
          <a:xfrm>
            <a:off x="2405290" y="5974124"/>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10" name="TextBox 13"/>
          <p:cNvSpPr txBox="1"/>
          <p:nvPr/>
        </p:nvSpPr>
        <p:spPr>
          <a:xfrm>
            <a:off x="4622219"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11" name="Straight Connector 10"/>
          <p:cNvCxnSpPr/>
          <p:nvPr/>
        </p:nvCxnSpPr>
        <p:spPr>
          <a:xfrm>
            <a:off x="5242560" y="6477001"/>
            <a:ext cx="77724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579635" y="639683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TextBox 18"/>
          <p:cNvSpPr txBox="1"/>
          <p:nvPr/>
        </p:nvSpPr>
        <p:spPr>
          <a:xfrm>
            <a:off x="5445332" y="5962698"/>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14" name="TextBox 21"/>
          <p:cNvSpPr txBox="1"/>
          <p:nvPr/>
        </p:nvSpPr>
        <p:spPr>
          <a:xfrm>
            <a:off x="1747436" y="5025289"/>
            <a:ext cx="96372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Model 1</a:t>
            </a:r>
          </a:p>
        </p:txBody>
      </p:sp>
      <p:sp>
        <p:nvSpPr>
          <p:cNvPr id="15" name="TextBox 22"/>
          <p:cNvSpPr txBox="1"/>
          <p:nvPr/>
        </p:nvSpPr>
        <p:spPr>
          <a:xfrm>
            <a:off x="4267200" y="5025289"/>
            <a:ext cx="201747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Model 2 w Controls</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23</a:t>
            </a:fld>
            <a:endParaRPr lang="en-US"/>
          </a:p>
        </p:txBody>
      </p:sp>
      <p:cxnSp>
        <p:nvCxnSpPr>
          <p:cNvPr id="20" name="Straight Connector 19"/>
          <p:cNvCxnSpPr/>
          <p:nvPr/>
        </p:nvCxnSpPr>
        <p:spPr>
          <a:xfrm>
            <a:off x="4952133"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2523410" y="639683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p:cNvSpPr txBox="1"/>
          <p:nvPr/>
        </p:nvSpPr>
        <p:spPr>
          <a:xfrm>
            <a:off x="1641931" y="9201947"/>
            <a:ext cx="4625625" cy="369332"/>
          </a:xfrm>
          <a:prstGeom prst="rect">
            <a:avLst/>
          </a:prstGeom>
          <a:noFill/>
        </p:spPr>
        <p:txBody>
          <a:bodyPr wrap="none" rtlCol="0">
            <a:spAutoFit/>
          </a:bodyPr>
          <a:lstStyle/>
          <a:p>
            <a:r>
              <a:rPr lang="en-US" i="1" dirty="0">
                <a:solidFill>
                  <a:schemeClr val="accent6">
                    <a:lumMod val="75000"/>
                  </a:schemeClr>
                </a:solidFill>
              </a:rPr>
              <a:t>(assume these are all 95% confidence intervals)</a:t>
            </a:r>
          </a:p>
        </p:txBody>
      </p:sp>
      <p:sp>
        <p:nvSpPr>
          <p:cNvPr id="19" name="Rectangle 18"/>
          <p:cNvSpPr/>
          <p:nvPr/>
        </p:nvSpPr>
        <p:spPr>
          <a:xfrm>
            <a:off x="1482417" y="1320730"/>
            <a:ext cx="5155738" cy="523220"/>
          </a:xfrm>
          <a:prstGeom prst="rect">
            <a:avLst/>
          </a:prstGeom>
        </p:spPr>
        <p:txBody>
          <a:bodyPr wrap="square">
            <a:spAutoFit/>
          </a:bodyPr>
          <a:lstStyle/>
          <a:p>
            <a:pPr lvl="0" algn="ctr"/>
            <a:r>
              <a:rPr lang="en-US" sz="2800" dirty="0">
                <a:solidFill>
                  <a:schemeClr val="accent6">
                    <a:lumMod val="75000"/>
                  </a:schemeClr>
                </a:solidFill>
                <a:latin typeface="Stencil" panose="040409050D0802020404" pitchFamily="82" charset="0"/>
              </a:rPr>
              <a:t>Looking ahead</a:t>
            </a:r>
          </a:p>
        </p:txBody>
      </p:sp>
    </p:spTree>
    <p:extLst>
      <p:ext uri="{BB962C8B-B14F-4D97-AF65-F5344CB8AC3E}">
        <p14:creationId xmlns:p14="http://schemas.microsoft.com/office/powerpoint/2010/main" val="4886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lumOff val="50000"/>
                  </a:schemeClr>
                </a:solidFill>
              </a:rPr>
              <a:t>What is a </a:t>
            </a:r>
            <a:r>
              <a:rPr lang="en-US" dirty="0"/>
              <a:t/>
            </a:r>
            <a:br>
              <a:rPr lang="en-US" dirty="0"/>
            </a:br>
            <a:r>
              <a:rPr lang="en-US" dirty="0"/>
              <a:t>p-value?</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A2A4A19-B384-42F8-8C0D-94C30AAB39F2}" type="slidenum">
              <a:rPr lang="en-US" smtClean="0"/>
              <a:t>24</a:t>
            </a:fld>
            <a:endParaRPr lang="en-US"/>
          </a:p>
        </p:txBody>
      </p:sp>
    </p:spTree>
    <p:extLst>
      <p:ext uri="{BB962C8B-B14F-4D97-AF65-F5344CB8AC3E}">
        <p14:creationId xmlns:p14="http://schemas.microsoft.com/office/powerpoint/2010/main" val="3622339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676400"/>
            <a:ext cx="5943600" cy="954107"/>
          </a:xfrm>
          <a:prstGeom prst="rect">
            <a:avLst/>
          </a:prstGeom>
        </p:spPr>
        <p:txBody>
          <a:bodyPr wrap="square">
            <a:spAutoFit/>
          </a:bodyPr>
          <a:lstStyle/>
          <a:p>
            <a:pPr lvl="0" algn="ctr"/>
            <a:r>
              <a:rPr lang="en-US" sz="2800" dirty="0">
                <a:solidFill>
                  <a:schemeClr val="accent6">
                    <a:lumMod val="75000"/>
                  </a:schemeClr>
                </a:solidFill>
                <a:latin typeface="Stencil" panose="040409050D0802020404" pitchFamily="82" charset="0"/>
              </a:rPr>
              <a:t>Which of these is statistically significant?</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25</a:t>
            </a:fld>
            <a:endParaRPr lang="en-US"/>
          </a:p>
        </p:txBody>
      </p:sp>
      <p:cxnSp>
        <p:nvCxnSpPr>
          <p:cNvPr id="18" name="Straight Connector 17"/>
          <p:cNvCxnSpPr/>
          <p:nvPr/>
        </p:nvCxnSpPr>
        <p:spPr>
          <a:xfrm>
            <a:off x="3555354" y="3847196"/>
            <a:ext cx="0" cy="39624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3"/>
          <p:cNvSpPr txBox="1"/>
          <p:nvPr/>
        </p:nvSpPr>
        <p:spPr>
          <a:xfrm>
            <a:off x="3224975" y="7932127"/>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0" name="Straight Connector 19"/>
          <p:cNvCxnSpPr/>
          <p:nvPr/>
        </p:nvCxnSpPr>
        <p:spPr>
          <a:xfrm>
            <a:off x="3276600" y="6607398"/>
            <a:ext cx="2485021"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11"/>
          <p:cNvSpPr txBox="1"/>
          <p:nvPr/>
        </p:nvSpPr>
        <p:spPr>
          <a:xfrm>
            <a:off x="4144021" y="6046657"/>
            <a:ext cx="885179"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99% CI</a:t>
            </a:r>
            <a:endParaRPr lang="en-US" sz="1600" baseline="-25000" dirty="0"/>
          </a:p>
        </p:txBody>
      </p:sp>
      <p:sp>
        <p:nvSpPr>
          <p:cNvPr id="26" name="TextBox 21"/>
          <p:cNvSpPr txBox="1"/>
          <p:nvPr/>
        </p:nvSpPr>
        <p:spPr>
          <a:xfrm>
            <a:off x="4104458" y="4305751"/>
            <a:ext cx="81785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95% CI</a:t>
            </a:r>
          </a:p>
        </p:txBody>
      </p:sp>
      <p:sp>
        <p:nvSpPr>
          <p:cNvPr id="27" name="TextBox 22"/>
          <p:cNvSpPr txBox="1"/>
          <p:nvPr/>
        </p:nvSpPr>
        <p:spPr>
          <a:xfrm>
            <a:off x="1518482" y="9517497"/>
            <a:ext cx="473450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dirty="0">
                <a:solidFill>
                  <a:schemeClr val="tx1">
                    <a:lumMod val="50000"/>
                    <a:lumOff val="50000"/>
                  </a:schemeClr>
                </a:solidFill>
              </a:rPr>
              <a:t>These are both estimates from the same model.</a:t>
            </a:r>
          </a:p>
        </p:txBody>
      </p:sp>
      <p:sp>
        <p:nvSpPr>
          <p:cNvPr id="30" name="Oval 29"/>
          <p:cNvSpPr/>
          <p:nvPr/>
        </p:nvSpPr>
        <p:spPr>
          <a:xfrm>
            <a:off x="4490598" y="652722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1" name="Straight Connector 30"/>
          <p:cNvCxnSpPr/>
          <p:nvPr/>
        </p:nvCxnSpPr>
        <p:spPr>
          <a:xfrm>
            <a:off x="3888920" y="4846622"/>
            <a:ext cx="115824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435547" y="4766451"/>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TextBox 11"/>
          <p:cNvSpPr txBox="1"/>
          <p:nvPr/>
        </p:nvSpPr>
        <p:spPr>
          <a:xfrm>
            <a:off x="4374312" y="4948825"/>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2" name="TextBox 11"/>
          <p:cNvSpPr txBox="1"/>
          <p:nvPr/>
        </p:nvSpPr>
        <p:spPr>
          <a:xfrm>
            <a:off x="4419218" y="6762690"/>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Tree>
    <p:extLst>
      <p:ext uri="{BB962C8B-B14F-4D97-AF65-F5344CB8AC3E}">
        <p14:creationId xmlns:p14="http://schemas.microsoft.com/office/powerpoint/2010/main" val="200763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676400"/>
            <a:ext cx="5943600" cy="954107"/>
          </a:xfrm>
          <a:prstGeom prst="rect">
            <a:avLst/>
          </a:prstGeom>
        </p:spPr>
        <p:txBody>
          <a:bodyPr wrap="square">
            <a:spAutoFit/>
          </a:bodyPr>
          <a:lstStyle/>
          <a:p>
            <a:pPr lvl="0" algn="ctr"/>
            <a:r>
              <a:rPr lang="en-US" sz="2800" dirty="0">
                <a:solidFill>
                  <a:schemeClr val="accent6">
                    <a:lumMod val="75000"/>
                  </a:schemeClr>
                </a:solidFill>
                <a:latin typeface="Stencil" panose="040409050D0802020404" pitchFamily="82" charset="0"/>
              </a:rPr>
              <a:t>What is the p-value </a:t>
            </a:r>
            <a:br>
              <a:rPr lang="en-US" sz="2800" dirty="0">
                <a:solidFill>
                  <a:schemeClr val="accent6">
                    <a:lumMod val="75000"/>
                  </a:schemeClr>
                </a:solidFill>
                <a:latin typeface="Stencil" panose="040409050D0802020404" pitchFamily="82" charset="0"/>
              </a:rPr>
            </a:br>
            <a:r>
              <a:rPr lang="en-US" sz="2800" dirty="0">
                <a:solidFill>
                  <a:schemeClr val="accent6">
                    <a:lumMod val="75000"/>
                  </a:schemeClr>
                </a:solidFill>
                <a:latin typeface="Stencil" panose="040409050D0802020404" pitchFamily="82" charset="0"/>
              </a:rPr>
              <a:t>in this case?</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26</a:t>
            </a:fld>
            <a:endParaRPr lang="en-US"/>
          </a:p>
        </p:txBody>
      </p:sp>
      <p:cxnSp>
        <p:nvCxnSpPr>
          <p:cNvPr id="18" name="Straight Connector 17"/>
          <p:cNvCxnSpPr/>
          <p:nvPr/>
        </p:nvCxnSpPr>
        <p:spPr>
          <a:xfrm>
            <a:off x="3555354" y="3847196"/>
            <a:ext cx="0" cy="39624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3"/>
          <p:cNvSpPr txBox="1"/>
          <p:nvPr/>
        </p:nvSpPr>
        <p:spPr>
          <a:xfrm>
            <a:off x="3224975" y="7932127"/>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0" name="Straight Connector 19"/>
          <p:cNvCxnSpPr/>
          <p:nvPr/>
        </p:nvCxnSpPr>
        <p:spPr>
          <a:xfrm>
            <a:off x="3276600" y="6607398"/>
            <a:ext cx="2485021"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11"/>
          <p:cNvSpPr txBox="1"/>
          <p:nvPr/>
        </p:nvSpPr>
        <p:spPr>
          <a:xfrm>
            <a:off x="4144021" y="6046657"/>
            <a:ext cx="885179"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99% CI</a:t>
            </a:r>
            <a:endParaRPr lang="en-US" sz="1600" baseline="-25000" dirty="0"/>
          </a:p>
        </p:txBody>
      </p:sp>
      <p:sp>
        <p:nvSpPr>
          <p:cNvPr id="26" name="TextBox 21"/>
          <p:cNvSpPr txBox="1"/>
          <p:nvPr/>
        </p:nvSpPr>
        <p:spPr>
          <a:xfrm>
            <a:off x="4104458" y="4305751"/>
            <a:ext cx="81785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95% CI</a:t>
            </a:r>
          </a:p>
        </p:txBody>
      </p:sp>
      <p:sp>
        <p:nvSpPr>
          <p:cNvPr id="27" name="TextBox 22"/>
          <p:cNvSpPr txBox="1"/>
          <p:nvPr/>
        </p:nvSpPr>
        <p:spPr>
          <a:xfrm>
            <a:off x="1518482" y="9517497"/>
            <a:ext cx="473450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dirty="0">
                <a:solidFill>
                  <a:schemeClr val="tx1">
                    <a:lumMod val="50000"/>
                    <a:lumOff val="50000"/>
                  </a:schemeClr>
                </a:solidFill>
              </a:rPr>
              <a:t>These are both estimates from the same model.</a:t>
            </a:r>
          </a:p>
        </p:txBody>
      </p:sp>
      <p:sp>
        <p:nvSpPr>
          <p:cNvPr id="30" name="Oval 29"/>
          <p:cNvSpPr/>
          <p:nvPr/>
        </p:nvSpPr>
        <p:spPr>
          <a:xfrm>
            <a:off x="4490598" y="652722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1" name="Straight Connector 30"/>
          <p:cNvCxnSpPr/>
          <p:nvPr/>
        </p:nvCxnSpPr>
        <p:spPr>
          <a:xfrm>
            <a:off x="3888920" y="4846622"/>
            <a:ext cx="115824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435547" y="4766451"/>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TextBox 11"/>
          <p:cNvSpPr txBox="1"/>
          <p:nvPr/>
        </p:nvSpPr>
        <p:spPr>
          <a:xfrm>
            <a:off x="4374312" y="4948825"/>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2" name="TextBox 11"/>
          <p:cNvSpPr txBox="1"/>
          <p:nvPr/>
        </p:nvSpPr>
        <p:spPr>
          <a:xfrm>
            <a:off x="4419218" y="6762690"/>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Tree>
    <p:extLst>
      <p:ext uri="{BB962C8B-B14F-4D97-AF65-F5344CB8AC3E}">
        <p14:creationId xmlns:p14="http://schemas.microsoft.com/office/powerpoint/2010/main" val="2002146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676400"/>
            <a:ext cx="5943600" cy="954107"/>
          </a:xfrm>
          <a:prstGeom prst="rect">
            <a:avLst/>
          </a:prstGeom>
        </p:spPr>
        <p:txBody>
          <a:bodyPr wrap="square">
            <a:spAutoFit/>
          </a:bodyPr>
          <a:lstStyle/>
          <a:p>
            <a:pPr lvl="0" algn="ctr"/>
            <a:r>
              <a:rPr lang="en-US" sz="2800" dirty="0">
                <a:solidFill>
                  <a:schemeClr val="accent6">
                    <a:lumMod val="75000"/>
                  </a:schemeClr>
                </a:solidFill>
                <a:latin typeface="Stencil" panose="040409050D0802020404" pitchFamily="82" charset="0"/>
              </a:rPr>
              <a:t>What is the p-value </a:t>
            </a:r>
            <a:br>
              <a:rPr lang="en-US" sz="2800" dirty="0">
                <a:solidFill>
                  <a:schemeClr val="accent6">
                    <a:lumMod val="75000"/>
                  </a:schemeClr>
                </a:solidFill>
                <a:latin typeface="Stencil" panose="040409050D0802020404" pitchFamily="82" charset="0"/>
              </a:rPr>
            </a:br>
            <a:r>
              <a:rPr lang="en-US" sz="2800" dirty="0">
                <a:solidFill>
                  <a:schemeClr val="accent6">
                    <a:lumMod val="75000"/>
                  </a:schemeClr>
                </a:solidFill>
                <a:latin typeface="Stencil" panose="040409050D0802020404" pitchFamily="82" charset="0"/>
              </a:rPr>
              <a:t>in this case?</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27</a:t>
            </a:fld>
            <a:endParaRPr lang="en-US"/>
          </a:p>
        </p:txBody>
      </p:sp>
      <p:cxnSp>
        <p:nvCxnSpPr>
          <p:cNvPr id="18" name="Straight Connector 17"/>
          <p:cNvCxnSpPr/>
          <p:nvPr/>
        </p:nvCxnSpPr>
        <p:spPr>
          <a:xfrm>
            <a:off x="3555354" y="3847196"/>
            <a:ext cx="0" cy="39624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3"/>
          <p:cNvSpPr txBox="1"/>
          <p:nvPr/>
        </p:nvSpPr>
        <p:spPr>
          <a:xfrm>
            <a:off x="3224975" y="7932127"/>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sp>
        <p:nvSpPr>
          <p:cNvPr id="26" name="TextBox 21"/>
          <p:cNvSpPr txBox="1"/>
          <p:nvPr/>
        </p:nvSpPr>
        <p:spPr>
          <a:xfrm>
            <a:off x="3837216" y="5031048"/>
            <a:ext cx="1024639"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t>97% CI</a:t>
            </a:r>
          </a:p>
        </p:txBody>
      </p:sp>
      <p:sp>
        <p:nvSpPr>
          <p:cNvPr id="27" name="TextBox 22"/>
          <p:cNvSpPr txBox="1"/>
          <p:nvPr/>
        </p:nvSpPr>
        <p:spPr>
          <a:xfrm>
            <a:off x="533400" y="8786960"/>
            <a:ext cx="625391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dirty="0">
                <a:solidFill>
                  <a:schemeClr val="tx1">
                    <a:lumMod val="50000"/>
                    <a:lumOff val="50000"/>
                  </a:schemeClr>
                </a:solidFill>
                <a:latin typeface="Arial" panose="020B0604020202020204" pitchFamily="34" charset="0"/>
                <a:cs typeface="Arial" panose="020B0604020202020204" pitchFamily="34" charset="0"/>
              </a:rPr>
              <a:t>The p-value tells you how large you can draw your confidence interval before it contains the null.</a:t>
            </a:r>
          </a:p>
        </p:txBody>
      </p:sp>
      <p:cxnSp>
        <p:nvCxnSpPr>
          <p:cNvPr id="31" name="Straight Connector 30"/>
          <p:cNvCxnSpPr/>
          <p:nvPr/>
        </p:nvCxnSpPr>
        <p:spPr>
          <a:xfrm>
            <a:off x="3540580" y="5667409"/>
            <a:ext cx="167640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296751" y="5589716"/>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TextBox 11"/>
          <p:cNvSpPr txBox="1"/>
          <p:nvPr/>
        </p:nvSpPr>
        <p:spPr>
          <a:xfrm>
            <a:off x="4235516" y="5772090"/>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3" name="TextBox 21"/>
          <p:cNvSpPr txBox="1"/>
          <p:nvPr/>
        </p:nvSpPr>
        <p:spPr>
          <a:xfrm>
            <a:off x="1108838" y="5436576"/>
            <a:ext cx="1626086"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t>P-</a:t>
            </a:r>
            <a:r>
              <a:rPr lang="en-US" sz="2400" dirty="0" err="1"/>
              <a:t>val</a:t>
            </a:r>
            <a:r>
              <a:rPr lang="en-US" sz="2400" dirty="0"/>
              <a:t> = 0.03</a:t>
            </a:r>
          </a:p>
        </p:txBody>
      </p:sp>
    </p:spTree>
    <p:extLst>
      <p:ext uri="{BB962C8B-B14F-4D97-AF65-F5344CB8AC3E}">
        <p14:creationId xmlns:p14="http://schemas.microsoft.com/office/powerpoint/2010/main" val="2449683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6671" y="2014068"/>
            <a:ext cx="5456821"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Which program is better?</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28</a:t>
            </a:fld>
            <a:endParaRPr lang="en-US"/>
          </a:p>
        </p:txBody>
      </p:sp>
      <p:cxnSp>
        <p:nvCxnSpPr>
          <p:cNvPr id="18" name="Straight Connector 17"/>
          <p:cNvCxnSpPr/>
          <p:nvPr/>
        </p:nvCxnSpPr>
        <p:spPr>
          <a:xfrm>
            <a:off x="16002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3"/>
          <p:cNvSpPr txBox="1"/>
          <p:nvPr/>
        </p:nvSpPr>
        <p:spPr>
          <a:xfrm>
            <a:off x="1306671"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0" name="Straight Connector 19"/>
          <p:cNvCxnSpPr/>
          <p:nvPr/>
        </p:nvCxnSpPr>
        <p:spPr>
          <a:xfrm>
            <a:off x="1306671" y="6488808"/>
            <a:ext cx="3037596"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11"/>
          <p:cNvSpPr txBox="1"/>
          <p:nvPr/>
        </p:nvSpPr>
        <p:spPr>
          <a:xfrm>
            <a:off x="2709183" y="5928067"/>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2" name="TextBox 13"/>
          <p:cNvSpPr txBox="1"/>
          <p:nvPr/>
        </p:nvSpPr>
        <p:spPr>
          <a:xfrm>
            <a:off x="5385086"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3" name="Straight Connector 22"/>
          <p:cNvCxnSpPr/>
          <p:nvPr/>
        </p:nvCxnSpPr>
        <p:spPr>
          <a:xfrm>
            <a:off x="5807532" y="6488808"/>
            <a:ext cx="492751"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989487" y="640863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TextBox 18"/>
          <p:cNvSpPr txBox="1"/>
          <p:nvPr/>
        </p:nvSpPr>
        <p:spPr>
          <a:xfrm>
            <a:off x="5855184" y="5974505"/>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6" name="TextBox 21"/>
          <p:cNvSpPr txBox="1"/>
          <p:nvPr/>
        </p:nvSpPr>
        <p:spPr>
          <a:xfrm>
            <a:off x="1061636"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1</a:t>
            </a:r>
          </a:p>
        </p:txBody>
      </p:sp>
      <p:sp>
        <p:nvSpPr>
          <p:cNvPr id="27" name="TextBox 22"/>
          <p:cNvSpPr txBox="1"/>
          <p:nvPr/>
        </p:nvSpPr>
        <p:spPr>
          <a:xfrm>
            <a:off x="5030067"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2</a:t>
            </a:r>
          </a:p>
        </p:txBody>
      </p:sp>
      <mc:AlternateContent xmlns:mc="http://schemas.openxmlformats.org/markup-compatibility/2006" xmlns:a14="http://schemas.microsoft.com/office/drawing/2010/main">
        <mc:Choice Requires="a14">
          <p:sp>
            <p:nvSpPr>
              <p:cNvPr id="28" name="TextBox 27"/>
              <p:cNvSpPr txBox="1"/>
              <p:nvPr/>
            </p:nvSpPr>
            <p:spPr>
              <a:xfrm>
                <a:off x="1524000" y="3682323"/>
                <a:ext cx="4729949" cy="369332"/>
              </a:xfrm>
              <a:prstGeom prst="rect">
                <a:avLst/>
              </a:prstGeom>
              <a:noFill/>
            </p:spPr>
            <p:txBody>
              <a:bodyPr wrap="none" rtlCol="0">
                <a:spAutoFit/>
              </a:bodyPr>
              <a:lstStyle/>
              <a:p>
                <a:r>
                  <a:rPr lang="en-US" dirty="0"/>
                  <a:t>R</a:t>
                </a:r>
                <a14:m>
                  <m:oMath xmlns:m="http://schemas.openxmlformats.org/officeDocument/2006/math">
                    <m:r>
                      <m:rPr>
                        <m:sty m:val="p"/>
                      </m:rPr>
                      <a:rPr lang="en-US">
                        <a:latin typeface="Cambria Math"/>
                      </a:rPr>
                      <m:t>eading</m:t>
                    </m:r>
                    <m:r>
                      <a:rPr lang="en-US">
                        <a:latin typeface="Cambria Math"/>
                      </a:rPr>
                      <m:t> </m:t>
                    </m:r>
                    <m:r>
                      <m:rPr>
                        <m:sty m:val="p"/>
                      </m:rPr>
                      <a:rPr lang="en-US">
                        <a:latin typeface="Cambria Math"/>
                      </a:rPr>
                      <m:t>Speed</m:t>
                    </m:r>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m:rPr>
                        <m:sty m:val="p"/>
                      </m:rPr>
                      <a:rPr lang="en-US">
                        <a:latin typeface="Cambria Math"/>
                      </a:rPr>
                      <m:t>Hours</m:t>
                    </m:r>
                    <m:r>
                      <a:rPr lang="en-US">
                        <a:latin typeface="Cambria Math"/>
                      </a:rPr>
                      <m:t> </m:t>
                    </m:r>
                    <m:r>
                      <m:rPr>
                        <m:sty m:val="p"/>
                      </m:rPr>
                      <a:rPr lang="en-US">
                        <a:latin typeface="Cambria Math"/>
                      </a:rPr>
                      <m:t>of</m:t>
                    </m:r>
                    <m:r>
                      <a:rPr lang="en-US">
                        <a:latin typeface="Cambria Math"/>
                      </a:rPr>
                      <m:t> </m:t>
                    </m:r>
                    <m:r>
                      <m:rPr>
                        <m:sty m:val="p"/>
                      </m:rPr>
                      <a:rPr lang="en-US">
                        <a:latin typeface="Cambria Math"/>
                      </a:rPr>
                      <m:t>Tutoring</m:t>
                    </m:r>
                  </m:oMath>
                </a14:m>
                <a:r>
                  <a:rPr lang="en-US" dirty="0"/>
                  <a:t>  + e</a:t>
                </a:r>
              </a:p>
            </p:txBody>
          </p:sp>
        </mc:Choice>
        <mc:Fallback xmlns="">
          <p:sp>
            <p:nvSpPr>
              <p:cNvPr id="28" name="TextBox 27"/>
              <p:cNvSpPr txBox="1">
                <a:spLocks noRot="1" noChangeAspect="1" noMove="1" noResize="1" noEditPoints="1" noAdjustHandles="1" noChangeArrowheads="1" noChangeShapeType="1" noTextEdit="1"/>
              </p:cNvSpPr>
              <p:nvPr/>
            </p:nvSpPr>
            <p:spPr>
              <a:xfrm>
                <a:off x="1524000" y="3682323"/>
                <a:ext cx="4729949" cy="369332"/>
              </a:xfrm>
              <a:prstGeom prst="rect">
                <a:avLst/>
              </a:prstGeom>
              <a:blipFill>
                <a:blip r:embed="rId2"/>
                <a:stretch>
                  <a:fillRect l="-1031" t="-8197" r="-387" b="-24590"/>
                </a:stretch>
              </a:blipFill>
            </p:spPr>
            <p:txBody>
              <a:bodyPr/>
              <a:lstStyle/>
              <a:p>
                <a:r>
                  <a:rPr lang="en-US">
                    <a:noFill/>
                  </a:rPr>
                  <a:t> </a:t>
                </a:r>
              </a:p>
            </p:txBody>
          </p:sp>
        </mc:Fallback>
      </mc:AlternateContent>
      <p:cxnSp>
        <p:nvCxnSpPr>
          <p:cNvPr id="29" name="Straight Connector 28"/>
          <p:cNvCxnSpPr/>
          <p:nvPr/>
        </p:nvCxnSpPr>
        <p:spPr>
          <a:xfrm>
            <a:off x="57150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825469" y="640863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Rectangle 30"/>
          <p:cNvSpPr/>
          <p:nvPr/>
        </p:nvSpPr>
        <p:spPr>
          <a:xfrm>
            <a:off x="1447800" y="8869837"/>
            <a:ext cx="5456821"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95% </a:t>
            </a:r>
            <a:r>
              <a:rPr lang="en-US" sz="2800" dirty="0">
                <a:solidFill>
                  <a:schemeClr val="tx1">
                    <a:lumMod val="50000"/>
                    <a:lumOff val="50000"/>
                  </a:schemeClr>
                </a:solidFill>
                <a:latin typeface="Stencil" panose="040409050D0802020404" pitchFamily="82" charset="0"/>
              </a:rPr>
              <a:t>confidence intervals</a:t>
            </a:r>
          </a:p>
        </p:txBody>
      </p:sp>
    </p:spTree>
    <p:extLst>
      <p:ext uri="{BB962C8B-B14F-4D97-AF65-F5344CB8AC3E}">
        <p14:creationId xmlns:p14="http://schemas.microsoft.com/office/powerpoint/2010/main" val="3460877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0471" y="2321119"/>
            <a:ext cx="3597350"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What about now?</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29</a:t>
            </a:fld>
            <a:endParaRPr lang="en-US"/>
          </a:p>
        </p:txBody>
      </p:sp>
      <p:cxnSp>
        <p:nvCxnSpPr>
          <p:cNvPr id="18" name="Straight Connector 17"/>
          <p:cNvCxnSpPr/>
          <p:nvPr/>
        </p:nvCxnSpPr>
        <p:spPr>
          <a:xfrm>
            <a:off x="16002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3"/>
          <p:cNvSpPr txBox="1"/>
          <p:nvPr/>
        </p:nvSpPr>
        <p:spPr>
          <a:xfrm>
            <a:off x="1306671"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0" name="Straight Connector 19"/>
          <p:cNvCxnSpPr/>
          <p:nvPr/>
        </p:nvCxnSpPr>
        <p:spPr>
          <a:xfrm>
            <a:off x="1676400" y="6488808"/>
            <a:ext cx="243840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11"/>
          <p:cNvSpPr txBox="1"/>
          <p:nvPr/>
        </p:nvSpPr>
        <p:spPr>
          <a:xfrm>
            <a:off x="2709183" y="5928067"/>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2" name="TextBox 13"/>
          <p:cNvSpPr txBox="1"/>
          <p:nvPr/>
        </p:nvSpPr>
        <p:spPr>
          <a:xfrm>
            <a:off x="5385086"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3" name="Straight Connector 22"/>
          <p:cNvCxnSpPr/>
          <p:nvPr/>
        </p:nvCxnSpPr>
        <p:spPr>
          <a:xfrm>
            <a:off x="5894441" y="6488808"/>
            <a:ext cx="337631"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989487" y="640863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TextBox 18"/>
          <p:cNvSpPr txBox="1"/>
          <p:nvPr/>
        </p:nvSpPr>
        <p:spPr>
          <a:xfrm>
            <a:off x="5855184" y="5974505"/>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6" name="TextBox 21"/>
          <p:cNvSpPr txBox="1"/>
          <p:nvPr/>
        </p:nvSpPr>
        <p:spPr>
          <a:xfrm>
            <a:off x="1061636"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1</a:t>
            </a:r>
          </a:p>
        </p:txBody>
      </p:sp>
      <p:sp>
        <p:nvSpPr>
          <p:cNvPr id="27" name="TextBox 22"/>
          <p:cNvSpPr txBox="1"/>
          <p:nvPr/>
        </p:nvSpPr>
        <p:spPr>
          <a:xfrm>
            <a:off x="5030067"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2</a:t>
            </a:r>
          </a:p>
        </p:txBody>
      </p:sp>
      <mc:AlternateContent xmlns:mc="http://schemas.openxmlformats.org/markup-compatibility/2006" xmlns:a14="http://schemas.microsoft.com/office/drawing/2010/main">
        <mc:Choice Requires="a14">
          <p:sp>
            <p:nvSpPr>
              <p:cNvPr id="28" name="TextBox 27"/>
              <p:cNvSpPr txBox="1"/>
              <p:nvPr/>
            </p:nvSpPr>
            <p:spPr>
              <a:xfrm>
                <a:off x="1524000" y="3682323"/>
                <a:ext cx="4729949" cy="369332"/>
              </a:xfrm>
              <a:prstGeom prst="rect">
                <a:avLst/>
              </a:prstGeom>
              <a:noFill/>
            </p:spPr>
            <p:txBody>
              <a:bodyPr wrap="none" rtlCol="0">
                <a:spAutoFit/>
              </a:bodyPr>
              <a:lstStyle/>
              <a:p>
                <a:r>
                  <a:rPr lang="en-US" dirty="0"/>
                  <a:t>R</a:t>
                </a:r>
                <a14:m>
                  <m:oMath xmlns:m="http://schemas.openxmlformats.org/officeDocument/2006/math">
                    <m:r>
                      <m:rPr>
                        <m:sty m:val="p"/>
                      </m:rPr>
                      <a:rPr lang="en-US">
                        <a:latin typeface="Cambria Math"/>
                      </a:rPr>
                      <m:t>eading</m:t>
                    </m:r>
                    <m:r>
                      <a:rPr lang="en-US">
                        <a:latin typeface="Cambria Math"/>
                      </a:rPr>
                      <m:t> </m:t>
                    </m:r>
                    <m:r>
                      <m:rPr>
                        <m:sty m:val="p"/>
                      </m:rPr>
                      <a:rPr lang="en-US">
                        <a:latin typeface="Cambria Math"/>
                      </a:rPr>
                      <m:t>Speed</m:t>
                    </m:r>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m:rPr>
                        <m:sty m:val="p"/>
                      </m:rPr>
                      <a:rPr lang="en-US">
                        <a:latin typeface="Cambria Math"/>
                      </a:rPr>
                      <m:t>Hours</m:t>
                    </m:r>
                    <m:r>
                      <a:rPr lang="en-US">
                        <a:latin typeface="Cambria Math"/>
                      </a:rPr>
                      <m:t> </m:t>
                    </m:r>
                    <m:r>
                      <m:rPr>
                        <m:sty m:val="p"/>
                      </m:rPr>
                      <a:rPr lang="en-US">
                        <a:latin typeface="Cambria Math"/>
                      </a:rPr>
                      <m:t>of</m:t>
                    </m:r>
                    <m:r>
                      <a:rPr lang="en-US">
                        <a:latin typeface="Cambria Math"/>
                      </a:rPr>
                      <m:t> </m:t>
                    </m:r>
                    <m:r>
                      <m:rPr>
                        <m:sty m:val="p"/>
                      </m:rPr>
                      <a:rPr lang="en-US">
                        <a:latin typeface="Cambria Math"/>
                      </a:rPr>
                      <m:t>Tutoring</m:t>
                    </m:r>
                  </m:oMath>
                </a14:m>
                <a:r>
                  <a:rPr lang="en-US" dirty="0"/>
                  <a:t>  + e</a:t>
                </a:r>
              </a:p>
            </p:txBody>
          </p:sp>
        </mc:Choice>
        <mc:Fallback xmlns="">
          <p:sp>
            <p:nvSpPr>
              <p:cNvPr id="28" name="TextBox 27"/>
              <p:cNvSpPr txBox="1">
                <a:spLocks noRot="1" noChangeAspect="1" noMove="1" noResize="1" noEditPoints="1" noAdjustHandles="1" noChangeArrowheads="1" noChangeShapeType="1" noTextEdit="1"/>
              </p:cNvSpPr>
              <p:nvPr/>
            </p:nvSpPr>
            <p:spPr>
              <a:xfrm>
                <a:off x="1524000" y="3682323"/>
                <a:ext cx="4729949" cy="369332"/>
              </a:xfrm>
              <a:prstGeom prst="rect">
                <a:avLst/>
              </a:prstGeom>
              <a:blipFill>
                <a:blip r:embed="rId2"/>
                <a:stretch>
                  <a:fillRect l="-1031" t="-8197" r="-387" b="-24590"/>
                </a:stretch>
              </a:blipFill>
            </p:spPr>
            <p:txBody>
              <a:bodyPr/>
              <a:lstStyle/>
              <a:p>
                <a:r>
                  <a:rPr lang="en-US">
                    <a:noFill/>
                  </a:rPr>
                  <a:t> </a:t>
                </a:r>
              </a:p>
            </p:txBody>
          </p:sp>
        </mc:Fallback>
      </mc:AlternateContent>
      <p:cxnSp>
        <p:nvCxnSpPr>
          <p:cNvPr id="29" name="Straight Connector 28"/>
          <p:cNvCxnSpPr/>
          <p:nvPr/>
        </p:nvCxnSpPr>
        <p:spPr>
          <a:xfrm>
            <a:off x="57150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825469" y="640863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Rectangle 30"/>
          <p:cNvSpPr/>
          <p:nvPr/>
        </p:nvSpPr>
        <p:spPr>
          <a:xfrm>
            <a:off x="1447800" y="8869837"/>
            <a:ext cx="5456821"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90% </a:t>
            </a:r>
            <a:r>
              <a:rPr lang="en-US" sz="2800" dirty="0">
                <a:solidFill>
                  <a:schemeClr val="tx1">
                    <a:lumMod val="50000"/>
                    <a:lumOff val="50000"/>
                  </a:schemeClr>
                </a:solidFill>
                <a:latin typeface="Stencil" panose="040409050D0802020404" pitchFamily="82" charset="0"/>
              </a:rPr>
              <a:t>confidence intervals</a:t>
            </a:r>
          </a:p>
        </p:txBody>
      </p:sp>
    </p:spTree>
    <p:extLst>
      <p:ext uri="{BB962C8B-B14F-4D97-AF65-F5344CB8AC3E}">
        <p14:creationId xmlns:p14="http://schemas.microsoft.com/office/powerpoint/2010/main" val="951119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a:t>
            </a:r>
            <a:br>
              <a:rPr lang="en-US" dirty="0"/>
            </a:br>
            <a:r>
              <a:rPr lang="en-US" dirty="0">
                <a:solidFill>
                  <a:schemeClr val="tx1">
                    <a:lumMod val="50000"/>
                    <a:lumOff val="50000"/>
                  </a:schemeClr>
                </a:solidFill>
              </a:rPr>
              <a:t>program impact</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A2A4A19-B384-42F8-8C0D-94C30AAB39F2}" type="slidenum">
              <a:rPr lang="en-US" smtClean="0"/>
              <a:t>3</a:t>
            </a:fld>
            <a:endParaRPr lang="en-US"/>
          </a:p>
        </p:txBody>
      </p:sp>
    </p:spTree>
    <p:extLst>
      <p:ext uri="{BB962C8B-B14F-4D97-AF65-F5344CB8AC3E}">
        <p14:creationId xmlns:p14="http://schemas.microsoft.com/office/powerpoint/2010/main" val="6795689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fld id="{8A2A4A19-B384-42F8-8C0D-94C30AAB39F2}" type="slidenum">
              <a:rPr lang="en-US" smtClean="0"/>
              <a:pPr/>
              <a:t>30</a:t>
            </a:fld>
            <a:endParaRPr lang="en-US"/>
          </a:p>
        </p:txBody>
      </p:sp>
      <p:sp>
        <p:nvSpPr>
          <p:cNvPr id="27" name="Rectangle 26"/>
          <p:cNvSpPr/>
          <p:nvPr/>
        </p:nvSpPr>
        <p:spPr>
          <a:xfrm>
            <a:off x="531516" y="1715693"/>
            <a:ext cx="6781800" cy="1200329"/>
          </a:xfrm>
          <a:prstGeom prst="rect">
            <a:avLst/>
          </a:prstGeom>
        </p:spPr>
        <p:txBody>
          <a:bodyPr wrap="square">
            <a:spAutoFit/>
          </a:bodyPr>
          <a:lstStyle/>
          <a:p>
            <a:pPr lvl="0" algn="ctr"/>
            <a:r>
              <a:rPr lang="en-US" sz="3600" dirty="0">
                <a:solidFill>
                  <a:schemeClr val="accent6">
                    <a:lumMod val="75000"/>
                  </a:schemeClr>
                </a:solidFill>
                <a:latin typeface="Stencil" panose="040409050D0802020404" pitchFamily="82" charset="0"/>
              </a:rPr>
              <a:t>Which bet would </a:t>
            </a:r>
          </a:p>
          <a:p>
            <a:pPr lvl="0" algn="ctr"/>
            <a:r>
              <a:rPr lang="en-US" sz="3600" dirty="0">
                <a:solidFill>
                  <a:schemeClr val="accent6">
                    <a:lumMod val="75000"/>
                  </a:schemeClr>
                </a:solidFill>
                <a:latin typeface="Stencil" panose="040409050D0802020404" pitchFamily="82" charset="0"/>
              </a:rPr>
              <a:t>you prefer?</a:t>
            </a:r>
          </a:p>
        </p:txBody>
      </p:sp>
      <p:sp>
        <p:nvSpPr>
          <p:cNvPr id="20" name="TextBox 19"/>
          <p:cNvSpPr txBox="1"/>
          <p:nvPr/>
        </p:nvSpPr>
        <p:spPr>
          <a:xfrm>
            <a:off x="990600" y="4495800"/>
            <a:ext cx="5448240" cy="923330"/>
          </a:xfrm>
          <a:prstGeom prst="rect">
            <a:avLst/>
          </a:prstGeom>
          <a:noFill/>
        </p:spPr>
        <p:txBody>
          <a:bodyPr wrap="square" rtlCol="0">
            <a:spAutoFit/>
          </a:bodyPr>
          <a:lstStyle/>
          <a:p>
            <a:pPr algn="ctr"/>
            <a:r>
              <a:rPr lang="en-US" dirty="0">
                <a:solidFill>
                  <a:schemeClr val="tx1">
                    <a:lumMod val="50000"/>
                    <a:lumOff val="50000"/>
                  </a:schemeClr>
                </a:solidFill>
                <a:latin typeface="Arial" panose="020B0604020202020204" pitchFamily="34" charset="0"/>
                <a:cs typeface="Arial" panose="020B0604020202020204" pitchFamily="34" charset="0"/>
              </a:rPr>
              <a:t>The bet costs $1,000 to place</a:t>
            </a:r>
            <a:br>
              <a:rPr lang="en-US" dirty="0">
                <a:solidFill>
                  <a:schemeClr val="tx1">
                    <a:lumMod val="50000"/>
                    <a:lumOff val="50000"/>
                  </a:schemeClr>
                </a:solidFill>
                <a:latin typeface="Arial" panose="020B0604020202020204" pitchFamily="34" charset="0"/>
                <a:cs typeface="Arial" panose="020B0604020202020204" pitchFamily="34" charset="0"/>
              </a:rPr>
            </a:br>
            <a:r>
              <a:rPr lang="en-US" dirty="0">
                <a:solidFill>
                  <a:schemeClr val="tx1">
                    <a:lumMod val="50000"/>
                    <a:lumOff val="50000"/>
                  </a:schemeClr>
                </a:solidFill>
                <a:latin typeface="Arial" panose="020B0604020202020204" pitchFamily="34" charset="0"/>
                <a:cs typeface="Arial" panose="020B0604020202020204" pitchFamily="34" charset="0"/>
              </a:rPr>
              <a:t>There is a 75% chance you win $1,500</a:t>
            </a:r>
          </a:p>
          <a:p>
            <a:pPr algn="ctr"/>
            <a:r>
              <a:rPr lang="en-US" dirty="0">
                <a:solidFill>
                  <a:schemeClr val="tx1">
                    <a:lumMod val="50000"/>
                    <a:lumOff val="50000"/>
                  </a:schemeClr>
                </a:solidFill>
                <a:latin typeface="Arial" panose="020B0604020202020204" pitchFamily="34" charset="0"/>
                <a:cs typeface="Arial" panose="020B0604020202020204" pitchFamily="34" charset="0"/>
              </a:rPr>
              <a:t>There is a 25% chance you win $1,100</a:t>
            </a:r>
          </a:p>
        </p:txBody>
      </p:sp>
      <p:sp>
        <p:nvSpPr>
          <p:cNvPr id="22" name="TextBox 21"/>
          <p:cNvSpPr txBox="1"/>
          <p:nvPr/>
        </p:nvSpPr>
        <p:spPr>
          <a:xfrm>
            <a:off x="1009650" y="6772870"/>
            <a:ext cx="5448240" cy="923330"/>
          </a:xfrm>
          <a:prstGeom prst="rect">
            <a:avLst/>
          </a:prstGeom>
          <a:noFill/>
        </p:spPr>
        <p:txBody>
          <a:bodyPr wrap="square" rtlCol="0">
            <a:spAutoFit/>
          </a:bodyPr>
          <a:lstStyle/>
          <a:p>
            <a:pPr algn="ctr"/>
            <a:r>
              <a:rPr lang="en-US" dirty="0">
                <a:solidFill>
                  <a:schemeClr val="tx1">
                    <a:lumMod val="50000"/>
                    <a:lumOff val="50000"/>
                  </a:schemeClr>
                </a:solidFill>
                <a:latin typeface="Arial" panose="020B0604020202020204" pitchFamily="34" charset="0"/>
                <a:cs typeface="Arial" panose="020B0604020202020204" pitchFamily="34" charset="0"/>
              </a:rPr>
              <a:t>The bet costs $1,000 to place</a:t>
            </a:r>
            <a:br>
              <a:rPr lang="en-US" dirty="0">
                <a:solidFill>
                  <a:schemeClr val="tx1">
                    <a:lumMod val="50000"/>
                    <a:lumOff val="50000"/>
                  </a:schemeClr>
                </a:solidFill>
                <a:latin typeface="Arial" panose="020B0604020202020204" pitchFamily="34" charset="0"/>
                <a:cs typeface="Arial" panose="020B0604020202020204" pitchFamily="34" charset="0"/>
              </a:rPr>
            </a:br>
            <a:r>
              <a:rPr lang="en-US" dirty="0">
                <a:solidFill>
                  <a:schemeClr val="tx1">
                    <a:lumMod val="50000"/>
                    <a:lumOff val="50000"/>
                  </a:schemeClr>
                </a:solidFill>
                <a:latin typeface="Arial" panose="020B0604020202020204" pitchFamily="34" charset="0"/>
                <a:cs typeface="Arial" panose="020B0604020202020204" pitchFamily="34" charset="0"/>
              </a:rPr>
              <a:t>There is a 75% chance you win $4,000</a:t>
            </a:r>
          </a:p>
          <a:p>
            <a:pPr algn="ctr"/>
            <a:r>
              <a:rPr lang="en-US" dirty="0">
                <a:solidFill>
                  <a:schemeClr val="tx1">
                    <a:lumMod val="50000"/>
                    <a:lumOff val="50000"/>
                  </a:schemeClr>
                </a:solidFill>
                <a:latin typeface="Arial" panose="020B0604020202020204" pitchFamily="34" charset="0"/>
                <a:cs typeface="Arial" panose="020B0604020202020204" pitchFamily="34" charset="0"/>
              </a:rPr>
              <a:t>There is a 25% chance you win $0</a:t>
            </a:r>
          </a:p>
        </p:txBody>
      </p:sp>
      <p:sp>
        <p:nvSpPr>
          <p:cNvPr id="23" name="Rectangle 22"/>
          <p:cNvSpPr/>
          <p:nvPr/>
        </p:nvSpPr>
        <p:spPr>
          <a:xfrm>
            <a:off x="685800" y="3889135"/>
            <a:ext cx="6477000" cy="461665"/>
          </a:xfrm>
          <a:prstGeom prst="rect">
            <a:avLst/>
          </a:prstGeom>
        </p:spPr>
        <p:txBody>
          <a:bodyPr wrap="square">
            <a:spAutoFit/>
          </a:bodyPr>
          <a:lstStyle/>
          <a:p>
            <a:pPr lvl="0" algn="ctr"/>
            <a:r>
              <a:rPr lang="en-US" sz="2400" dirty="0">
                <a:solidFill>
                  <a:schemeClr val="tx1">
                    <a:lumMod val="50000"/>
                    <a:lumOff val="50000"/>
                  </a:schemeClr>
                </a:solidFill>
                <a:latin typeface="Stencil" panose="040409050D0802020404" pitchFamily="82" charset="0"/>
              </a:rPr>
              <a:t>Bet #1</a:t>
            </a:r>
          </a:p>
        </p:txBody>
      </p:sp>
      <p:sp>
        <p:nvSpPr>
          <p:cNvPr id="24" name="Rectangle 23"/>
          <p:cNvSpPr/>
          <p:nvPr/>
        </p:nvSpPr>
        <p:spPr>
          <a:xfrm>
            <a:off x="762000" y="6143242"/>
            <a:ext cx="6477000" cy="461665"/>
          </a:xfrm>
          <a:prstGeom prst="rect">
            <a:avLst/>
          </a:prstGeom>
        </p:spPr>
        <p:txBody>
          <a:bodyPr wrap="square">
            <a:spAutoFit/>
          </a:bodyPr>
          <a:lstStyle/>
          <a:p>
            <a:pPr lvl="0" algn="ctr"/>
            <a:r>
              <a:rPr lang="en-US" sz="2400" dirty="0">
                <a:solidFill>
                  <a:schemeClr val="tx1">
                    <a:lumMod val="50000"/>
                    <a:lumOff val="50000"/>
                  </a:schemeClr>
                </a:solidFill>
                <a:latin typeface="Stencil" panose="040409050D0802020404" pitchFamily="82" charset="0"/>
              </a:rPr>
              <a:t>Bet #2</a:t>
            </a:r>
          </a:p>
        </p:txBody>
      </p:sp>
    </p:spTree>
    <p:extLst>
      <p:ext uri="{BB962C8B-B14F-4D97-AF65-F5344CB8AC3E}">
        <p14:creationId xmlns:p14="http://schemas.microsoft.com/office/powerpoint/2010/main" val="40262422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lumOff val="50000"/>
                  </a:schemeClr>
                </a:solidFill>
              </a:rPr>
              <a:t>Mechanics of</a:t>
            </a:r>
            <a:r>
              <a:rPr lang="en-US" dirty="0"/>
              <a:t/>
            </a:r>
            <a:br>
              <a:rPr lang="en-US" dirty="0"/>
            </a:br>
            <a:r>
              <a:rPr lang="en-US" dirty="0"/>
              <a:t>Confidence intervals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A2A4A19-B384-42F8-8C0D-94C30AAB39F2}" type="slidenum">
              <a:rPr lang="en-US" smtClean="0"/>
              <a:t>31</a:t>
            </a:fld>
            <a:endParaRPr lang="en-US"/>
          </a:p>
        </p:txBody>
      </p:sp>
    </p:spTree>
    <p:extLst>
      <p:ext uri="{BB962C8B-B14F-4D97-AF65-F5344CB8AC3E}">
        <p14:creationId xmlns:p14="http://schemas.microsoft.com/office/powerpoint/2010/main" val="3368987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2A4A19-B384-42F8-8C0D-94C30AAB39F2}" type="slidenum">
              <a:rPr lang="en-US" smtClean="0"/>
              <a:pPr/>
              <a:t>32</a:t>
            </a:fld>
            <a:endParaRPr lang="en-US"/>
          </a:p>
        </p:txBody>
      </p:sp>
      <p:sp>
        <p:nvSpPr>
          <p:cNvPr id="3" name="Title 1"/>
          <p:cNvSpPr txBox="1">
            <a:spLocks/>
          </p:cNvSpPr>
          <p:nvPr/>
        </p:nvSpPr>
        <p:spPr>
          <a:xfrm>
            <a:off x="-304799" y="13716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solidFill>
                  <a:schemeClr val="accent6">
                    <a:lumMod val="75000"/>
                  </a:schemeClr>
                </a:solidFill>
                <a:latin typeface="Stencil" panose="040409050D0802020404" pitchFamily="82" charset="0"/>
                <a:cs typeface="Arial" panose="020B0604020202020204" pitchFamily="34" charset="0"/>
              </a:rPr>
              <a:t>The Road Map (AGAIN)</a:t>
            </a:r>
          </a:p>
        </p:txBody>
      </p:sp>
      <p:graphicFrame>
        <p:nvGraphicFramePr>
          <p:cNvPr id="32" name="Object 2"/>
          <p:cNvGraphicFramePr>
            <a:graphicFrameLocks noChangeAspect="1"/>
          </p:cNvGraphicFramePr>
          <p:nvPr>
            <p:extLst/>
          </p:nvPr>
        </p:nvGraphicFramePr>
        <p:xfrm>
          <a:off x="2473872" y="2986207"/>
          <a:ext cx="1257300" cy="515937"/>
        </p:xfrm>
        <a:graphic>
          <a:graphicData uri="http://schemas.openxmlformats.org/presentationml/2006/ole">
            <mc:AlternateContent xmlns:mc="http://schemas.openxmlformats.org/markup-compatibility/2006">
              <mc:Choice xmlns:v="urn:schemas-microsoft-com:vml" Requires="v">
                <p:oleObj spid="_x0000_s60571" name="Equation" r:id="rId3" imgW="1079280" imgH="444240" progId="Equation.3">
                  <p:embed/>
                </p:oleObj>
              </mc:Choice>
              <mc:Fallback>
                <p:oleObj name="Equation" r:id="rId3" imgW="107928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872" y="2986207"/>
                        <a:ext cx="1257300"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TextBox 32"/>
          <p:cNvSpPr txBox="1"/>
          <p:nvPr/>
        </p:nvSpPr>
        <p:spPr>
          <a:xfrm>
            <a:off x="2537325" y="2286000"/>
            <a:ext cx="1435008" cy="369332"/>
          </a:xfrm>
          <a:prstGeom prst="rect">
            <a:avLst/>
          </a:prstGeom>
          <a:noFill/>
        </p:spPr>
        <p:txBody>
          <a:bodyPr wrap="none" rtlCol="0">
            <a:spAutoFit/>
          </a:bodyPr>
          <a:lstStyle/>
          <a:p>
            <a:r>
              <a:rPr lang="en-US" u="sng" dirty="0">
                <a:solidFill>
                  <a:schemeClr val="accent6">
                    <a:lumMod val="75000"/>
                  </a:schemeClr>
                </a:solidFill>
              </a:rPr>
              <a:t>Of the Mean</a:t>
            </a:r>
            <a:r>
              <a:rPr lang="en-US" dirty="0">
                <a:solidFill>
                  <a:schemeClr val="accent6">
                    <a:lumMod val="75000"/>
                  </a:schemeClr>
                </a:solidFill>
              </a:rPr>
              <a:t>:</a:t>
            </a:r>
          </a:p>
        </p:txBody>
      </p:sp>
      <p:sp>
        <p:nvSpPr>
          <p:cNvPr id="34" name="TextBox 33"/>
          <p:cNvSpPr txBox="1"/>
          <p:nvPr/>
        </p:nvSpPr>
        <p:spPr>
          <a:xfrm>
            <a:off x="5221642" y="2286000"/>
            <a:ext cx="1407758" cy="369332"/>
          </a:xfrm>
          <a:prstGeom prst="rect">
            <a:avLst/>
          </a:prstGeom>
          <a:noFill/>
        </p:spPr>
        <p:txBody>
          <a:bodyPr wrap="none" rtlCol="0">
            <a:spAutoFit/>
          </a:bodyPr>
          <a:lstStyle/>
          <a:p>
            <a:r>
              <a:rPr lang="en-US" u="sng" dirty="0">
                <a:solidFill>
                  <a:schemeClr val="accent6">
                    <a:lumMod val="75000"/>
                  </a:schemeClr>
                </a:solidFill>
              </a:rPr>
              <a:t>Of the Slope</a:t>
            </a:r>
            <a:r>
              <a:rPr lang="en-US" dirty="0">
                <a:solidFill>
                  <a:schemeClr val="accent6">
                    <a:lumMod val="75000"/>
                  </a:schemeClr>
                </a:solidFill>
              </a:rPr>
              <a:t>:</a:t>
            </a:r>
          </a:p>
        </p:txBody>
      </p:sp>
      <p:graphicFrame>
        <p:nvGraphicFramePr>
          <p:cNvPr id="35" name="Object 3"/>
          <p:cNvGraphicFramePr>
            <a:graphicFrameLocks noChangeAspect="1"/>
          </p:cNvGraphicFramePr>
          <p:nvPr>
            <p:extLst/>
          </p:nvPr>
        </p:nvGraphicFramePr>
        <p:xfrm>
          <a:off x="2880480" y="4519811"/>
          <a:ext cx="752475" cy="338137"/>
        </p:xfrm>
        <a:graphic>
          <a:graphicData uri="http://schemas.openxmlformats.org/presentationml/2006/ole">
            <mc:AlternateContent xmlns:mc="http://schemas.openxmlformats.org/markup-compatibility/2006">
              <mc:Choice xmlns:v="urn:schemas-microsoft-com:vml" Requires="v">
                <p:oleObj spid="_x0000_s60572" name="Equation" r:id="rId5" imgW="647700" imgH="292100" progId="Equation.3">
                  <p:embed/>
                </p:oleObj>
              </mc:Choice>
              <mc:Fallback>
                <p:oleObj name="Equation" r:id="rId5" imgW="647700" imgH="292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0480" y="4519811"/>
                        <a:ext cx="752475" cy="338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4"/>
          <p:cNvGraphicFramePr>
            <a:graphicFrameLocks noChangeAspect="1"/>
          </p:cNvGraphicFramePr>
          <p:nvPr>
            <p:extLst/>
          </p:nvPr>
        </p:nvGraphicFramePr>
        <p:xfrm>
          <a:off x="2855080" y="5530692"/>
          <a:ext cx="768350" cy="485775"/>
        </p:xfrm>
        <a:graphic>
          <a:graphicData uri="http://schemas.openxmlformats.org/presentationml/2006/ole">
            <mc:AlternateContent xmlns:mc="http://schemas.openxmlformats.org/markup-compatibility/2006">
              <mc:Choice xmlns:v="urn:schemas-microsoft-com:vml" Requires="v">
                <p:oleObj spid="_x0000_s60573" name="Equation" r:id="rId7" imgW="660400" imgH="419100" progId="Equation.3">
                  <p:embed/>
                </p:oleObj>
              </mc:Choice>
              <mc:Fallback>
                <p:oleObj name="Equation" r:id="rId7" imgW="660400" imgH="4191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5080" y="5530692"/>
                        <a:ext cx="76835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5"/>
          <p:cNvGraphicFramePr>
            <a:graphicFrameLocks noChangeAspect="1"/>
          </p:cNvGraphicFramePr>
          <p:nvPr>
            <p:extLst/>
          </p:nvPr>
        </p:nvGraphicFramePr>
        <p:xfrm>
          <a:off x="4880218" y="6898305"/>
          <a:ext cx="1447800" cy="366936"/>
        </p:xfrm>
        <a:graphic>
          <a:graphicData uri="http://schemas.openxmlformats.org/presentationml/2006/ole">
            <mc:AlternateContent xmlns:mc="http://schemas.openxmlformats.org/markup-compatibility/2006">
              <mc:Choice xmlns:v="urn:schemas-microsoft-com:vml" Requires="v">
                <p:oleObj spid="_x0000_s60574" name="Equation" r:id="rId9" imgW="952087" imgH="241195" progId="Equation.3">
                  <p:embed/>
                </p:oleObj>
              </mc:Choice>
              <mc:Fallback>
                <p:oleObj name="Equation" r:id="rId9" imgW="952087" imgH="24119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0218" y="6898305"/>
                        <a:ext cx="1447800" cy="3669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6"/>
          <p:cNvGraphicFramePr>
            <a:graphicFrameLocks noChangeAspect="1"/>
          </p:cNvGraphicFramePr>
          <p:nvPr>
            <p:extLst/>
          </p:nvPr>
        </p:nvGraphicFramePr>
        <p:xfrm>
          <a:off x="964926" y="8322558"/>
          <a:ext cx="103187" cy="196850"/>
        </p:xfrm>
        <a:graphic>
          <a:graphicData uri="http://schemas.openxmlformats.org/presentationml/2006/ole">
            <mc:AlternateContent xmlns:mc="http://schemas.openxmlformats.org/markup-compatibility/2006">
              <mc:Choice xmlns:v="urn:schemas-microsoft-com:vml" Requires="v">
                <p:oleObj spid="_x0000_s60575" name="Equation" r:id="rId11" imgW="114151" imgH="215619" progId="Equation.3">
                  <p:embed/>
                </p:oleObj>
              </mc:Choice>
              <mc:Fallback>
                <p:oleObj name="Equation" r:id="rId11" imgW="114151" imgH="21561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4926" y="8322558"/>
                        <a:ext cx="103187" cy="196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7"/>
          <p:cNvGraphicFramePr>
            <a:graphicFrameLocks noChangeAspect="1"/>
          </p:cNvGraphicFramePr>
          <p:nvPr>
            <p:extLst/>
          </p:nvPr>
        </p:nvGraphicFramePr>
        <p:xfrm>
          <a:off x="2767788" y="6949217"/>
          <a:ext cx="1017587" cy="265112"/>
        </p:xfrm>
        <a:graphic>
          <a:graphicData uri="http://schemas.openxmlformats.org/presentationml/2006/ole">
            <mc:AlternateContent xmlns:mc="http://schemas.openxmlformats.org/markup-compatibility/2006">
              <mc:Choice xmlns:v="urn:schemas-microsoft-com:vml" Requires="v">
                <p:oleObj spid="_x0000_s60576" name="Equation" r:id="rId13" imgW="876300" imgH="228600" progId="Equation.3">
                  <p:embed/>
                </p:oleObj>
              </mc:Choice>
              <mc:Fallback>
                <p:oleObj name="Equation" r:id="rId13" imgW="87630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67788" y="6949217"/>
                        <a:ext cx="1017587" cy="265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8"/>
          <p:cNvGraphicFramePr>
            <a:graphicFrameLocks noChangeAspect="1"/>
          </p:cNvGraphicFramePr>
          <p:nvPr>
            <p:extLst/>
          </p:nvPr>
        </p:nvGraphicFramePr>
        <p:xfrm>
          <a:off x="4900063" y="2999170"/>
          <a:ext cx="1408111" cy="516033"/>
        </p:xfrm>
        <a:graphic>
          <a:graphicData uri="http://schemas.openxmlformats.org/presentationml/2006/ole">
            <mc:AlternateContent xmlns:mc="http://schemas.openxmlformats.org/markup-compatibility/2006">
              <mc:Choice xmlns:v="urn:schemas-microsoft-com:vml" Requires="v">
                <p:oleObj spid="_x0000_s60577" name="Equation" r:id="rId15" imgW="1180588" imgH="431613" progId="Equation.3">
                  <p:embed/>
                </p:oleObj>
              </mc:Choice>
              <mc:Fallback>
                <p:oleObj name="Equation" r:id="rId15" imgW="1180588" imgH="431613"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00063" y="2999170"/>
                        <a:ext cx="1408111" cy="5160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10"/>
          <p:cNvGraphicFramePr>
            <a:graphicFrameLocks noChangeAspect="1"/>
          </p:cNvGraphicFramePr>
          <p:nvPr>
            <p:extLst/>
          </p:nvPr>
        </p:nvGraphicFramePr>
        <p:xfrm>
          <a:off x="5227881" y="4519810"/>
          <a:ext cx="752475" cy="338138"/>
        </p:xfrm>
        <a:graphic>
          <a:graphicData uri="http://schemas.openxmlformats.org/presentationml/2006/ole">
            <mc:AlternateContent xmlns:mc="http://schemas.openxmlformats.org/markup-compatibility/2006">
              <mc:Choice xmlns:v="urn:schemas-microsoft-com:vml" Requires="v">
                <p:oleObj spid="_x0000_s60578" name="Equation" r:id="rId17" imgW="647700" imgH="292100" progId="Equation.3">
                  <p:embed/>
                </p:oleObj>
              </mc:Choice>
              <mc:Fallback>
                <p:oleObj name="Equation" r:id="rId17" imgW="647700" imgH="2921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27881" y="4519810"/>
                        <a:ext cx="752475"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ject 11"/>
          <p:cNvGraphicFramePr>
            <a:graphicFrameLocks noChangeAspect="1"/>
          </p:cNvGraphicFramePr>
          <p:nvPr>
            <p:extLst/>
          </p:nvPr>
        </p:nvGraphicFramePr>
        <p:xfrm>
          <a:off x="4719881" y="5415598"/>
          <a:ext cx="1768475" cy="715962"/>
        </p:xfrm>
        <a:graphic>
          <a:graphicData uri="http://schemas.openxmlformats.org/presentationml/2006/ole">
            <mc:AlternateContent xmlns:mc="http://schemas.openxmlformats.org/markup-compatibility/2006">
              <mc:Choice xmlns:v="urn:schemas-microsoft-com:vml" Requires="v">
                <p:oleObj spid="_x0000_s60579" name="Equation" r:id="rId19" imgW="1282680" imgH="520560" progId="Equation.3">
                  <p:embed/>
                </p:oleObj>
              </mc:Choice>
              <mc:Fallback>
                <p:oleObj name="Equation" r:id="rId19" imgW="1282680" imgH="52056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19881" y="5415598"/>
                        <a:ext cx="1768475" cy="715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 name="TextBox 42"/>
          <p:cNvSpPr txBox="1"/>
          <p:nvPr/>
        </p:nvSpPr>
        <p:spPr>
          <a:xfrm>
            <a:off x="2880480" y="3597625"/>
            <a:ext cx="620106" cy="307777"/>
          </a:xfrm>
          <a:prstGeom prst="rect">
            <a:avLst/>
          </a:prstGeom>
          <a:noFill/>
        </p:spPr>
        <p:txBody>
          <a:bodyPr wrap="none" rtlCol="0">
            <a:spAutoFit/>
          </a:bodyPr>
          <a:lstStyle/>
          <a:p>
            <a:r>
              <a:rPr lang="en-US" sz="1400" dirty="0">
                <a:solidFill>
                  <a:schemeClr val="accent6">
                    <a:lumMod val="75000"/>
                  </a:schemeClr>
                </a:solidFill>
              </a:rPr>
              <a:t>(for x)</a:t>
            </a:r>
          </a:p>
        </p:txBody>
      </p:sp>
      <p:sp>
        <p:nvSpPr>
          <p:cNvPr id="44" name="TextBox 43"/>
          <p:cNvSpPr txBox="1"/>
          <p:nvPr/>
        </p:nvSpPr>
        <p:spPr>
          <a:xfrm>
            <a:off x="4928011" y="3597625"/>
            <a:ext cx="1584921" cy="307777"/>
          </a:xfrm>
          <a:prstGeom prst="rect">
            <a:avLst/>
          </a:prstGeom>
          <a:noFill/>
        </p:spPr>
        <p:txBody>
          <a:bodyPr wrap="none" rtlCol="0">
            <a:spAutoFit/>
          </a:bodyPr>
          <a:lstStyle/>
          <a:p>
            <a:r>
              <a:rPr lang="en-US" sz="1400" dirty="0">
                <a:solidFill>
                  <a:schemeClr val="accent6">
                    <a:lumMod val="75000"/>
                  </a:schemeClr>
                </a:solidFill>
              </a:rPr>
              <a:t>(using the residual)</a:t>
            </a:r>
          </a:p>
        </p:txBody>
      </p:sp>
      <p:sp>
        <p:nvSpPr>
          <p:cNvPr id="45" name="TextBox 44"/>
          <p:cNvSpPr txBox="1"/>
          <p:nvPr/>
        </p:nvSpPr>
        <p:spPr>
          <a:xfrm>
            <a:off x="5069460" y="7315200"/>
            <a:ext cx="1159292" cy="307777"/>
          </a:xfrm>
          <a:prstGeom prst="rect">
            <a:avLst/>
          </a:prstGeom>
          <a:noFill/>
        </p:spPr>
        <p:txBody>
          <a:bodyPr wrap="none" rtlCol="0">
            <a:spAutoFit/>
          </a:bodyPr>
          <a:lstStyle/>
          <a:p>
            <a:r>
              <a:rPr lang="en-US" sz="1400" dirty="0">
                <a:solidFill>
                  <a:schemeClr val="accent6">
                    <a:lumMod val="75000"/>
                  </a:schemeClr>
                </a:solidFill>
              </a:rPr>
              <a:t>(of the slope)</a:t>
            </a:r>
          </a:p>
        </p:txBody>
      </p:sp>
      <p:sp>
        <p:nvSpPr>
          <p:cNvPr id="46" name="TextBox 45"/>
          <p:cNvSpPr txBox="1"/>
          <p:nvPr/>
        </p:nvSpPr>
        <p:spPr>
          <a:xfrm>
            <a:off x="2694773" y="7312223"/>
            <a:ext cx="1181734" cy="307777"/>
          </a:xfrm>
          <a:prstGeom prst="rect">
            <a:avLst/>
          </a:prstGeom>
          <a:noFill/>
        </p:spPr>
        <p:txBody>
          <a:bodyPr wrap="none" rtlCol="0">
            <a:spAutoFit/>
          </a:bodyPr>
          <a:lstStyle/>
          <a:p>
            <a:r>
              <a:rPr lang="en-US" sz="1400" dirty="0">
                <a:solidFill>
                  <a:schemeClr val="accent6">
                    <a:lumMod val="75000"/>
                  </a:schemeClr>
                </a:solidFill>
              </a:rPr>
              <a:t>(of the mean)</a:t>
            </a:r>
          </a:p>
        </p:txBody>
      </p:sp>
      <p:sp>
        <p:nvSpPr>
          <p:cNvPr id="47" name="TextBox 46"/>
          <p:cNvSpPr txBox="1"/>
          <p:nvPr/>
        </p:nvSpPr>
        <p:spPr>
          <a:xfrm>
            <a:off x="360164" y="2994114"/>
            <a:ext cx="1096774" cy="646331"/>
          </a:xfrm>
          <a:prstGeom prst="rect">
            <a:avLst/>
          </a:prstGeom>
          <a:noFill/>
        </p:spPr>
        <p:txBody>
          <a:bodyPr wrap="none" rtlCol="0">
            <a:spAutoFit/>
          </a:bodyPr>
          <a:lstStyle/>
          <a:p>
            <a:pPr algn="ctr"/>
            <a:r>
              <a:rPr lang="en-US" dirty="0">
                <a:solidFill>
                  <a:schemeClr val="accent6">
                    <a:lumMod val="75000"/>
                  </a:schemeClr>
                </a:solidFill>
              </a:rPr>
              <a:t>Sampling </a:t>
            </a:r>
          </a:p>
          <a:p>
            <a:pPr algn="ctr"/>
            <a:r>
              <a:rPr lang="en-US" dirty="0">
                <a:solidFill>
                  <a:schemeClr val="accent6">
                    <a:lumMod val="75000"/>
                  </a:schemeClr>
                </a:solidFill>
              </a:rPr>
              <a:t>Variance:</a:t>
            </a:r>
          </a:p>
        </p:txBody>
      </p:sp>
      <p:sp>
        <p:nvSpPr>
          <p:cNvPr id="48" name="TextBox 47"/>
          <p:cNvSpPr txBox="1"/>
          <p:nvPr/>
        </p:nvSpPr>
        <p:spPr>
          <a:xfrm>
            <a:off x="381000" y="4365714"/>
            <a:ext cx="1143198" cy="646331"/>
          </a:xfrm>
          <a:prstGeom prst="rect">
            <a:avLst/>
          </a:prstGeom>
          <a:noFill/>
        </p:spPr>
        <p:txBody>
          <a:bodyPr wrap="none" rtlCol="0">
            <a:spAutoFit/>
          </a:bodyPr>
          <a:lstStyle/>
          <a:p>
            <a:pPr algn="ctr"/>
            <a:r>
              <a:rPr lang="en-US" dirty="0">
                <a:solidFill>
                  <a:schemeClr val="accent6">
                    <a:lumMod val="75000"/>
                  </a:schemeClr>
                </a:solidFill>
              </a:rPr>
              <a:t>Standard </a:t>
            </a:r>
            <a:br>
              <a:rPr lang="en-US" dirty="0">
                <a:solidFill>
                  <a:schemeClr val="accent6">
                    <a:lumMod val="75000"/>
                  </a:schemeClr>
                </a:solidFill>
              </a:rPr>
            </a:br>
            <a:r>
              <a:rPr lang="en-US" dirty="0">
                <a:solidFill>
                  <a:schemeClr val="accent6">
                    <a:lumMod val="75000"/>
                  </a:schemeClr>
                </a:solidFill>
              </a:rPr>
              <a:t>Deviation:</a:t>
            </a:r>
          </a:p>
        </p:txBody>
      </p:sp>
      <p:sp>
        <p:nvSpPr>
          <p:cNvPr id="49" name="TextBox 48"/>
          <p:cNvSpPr txBox="1"/>
          <p:nvPr/>
        </p:nvSpPr>
        <p:spPr>
          <a:xfrm>
            <a:off x="381000" y="5450414"/>
            <a:ext cx="1028295" cy="646331"/>
          </a:xfrm>
          <a:prstGeom prst="rect">
            <a:avLst/>
          </a:prstGeom>
          <a:noFill/>
        </p:spPr>
        <p:txBody>
          <a:bodyPr wrap="none" rtlCol="0">
            <a:spAutoFit/>
          </a:bodyPr>
          <a:lstStyle/>
          <a:p>
            <a:pPr algn="ctr"/>
            <a:r>
              <a:rPr lang="en-US" dirty="0">
                <a:solidFill>
                  <a:schemeClr val="accent6">
                    <a:lumMod val="75000"/>
                  </a:schemeClr>
                </a:solidFill>
              </a:rPr>
              <a:t>Standard</a:t>
            </a:r>
            <a:br>
              <a:rPr lang="en-US" dirty="0">
                <a:solidFill>
                  <a:schemeClr val="accent6">
                    <a:lumMod val="75000"/>
                  </a:schemeClr>
                </a:solidFill>
              </a:rPr>
            </a:br>
            <a:r>
              <a:rPr lang="en-US" dirty="0">
                <a:solidFill>
                  <a:schemeClr val="accent6">
                    <a:lumMod val="75000"/>
                  </a:schemeClr>
                </a:solidFill>
              </a:rPr>
              <a:t>Error:</a:t>
            </a:r>
          </a:p>
        </p:txBody>
      </p:sp>
      <p:sp>
        <p:nvSpPr>
          <p:cNvPr id="50" name="TextBox 49"/>
          <p:cNvSpPr txBox="1"/>
          <p:nvPr/>
        </p:nvSpPr>
        <p:spPr>
          <a:xfrm>
            <a:off x="381000" y="6758608"/>
            <a:ext cx="1246110" cy="646331"/>
          </a:xfrm>
          <a:prstGeom prst="rect">
            <a:avLst/>
          </a:prstGeom>
          <a:noFill/>
        </p:spPr>
        <p:txBody>
          <a:bodyPr wrap="none" rtlCol="0">
            <a:spAutoFit/>
          </a:bodyPr>
          <a:lstStyle/>
          <a:p>
            <a:pPr algn="ctr"/>
            <a:r>
              <a:rPr lang="en-US" dirty="0">
                <a:solidFill>
                  <a:schemeClr val="accent6">
                    <a:lumMod val="75000"/>
                  </a:schemeClr>
                </a:solidFill>
              </a:rPr>
              <a:t>Confidence</a:t>
            </a:r>
            <a:br>
              <a:rPr lang="en-US" dirty="0">
                <a:solidFill>
                  <a:schemeClr val="accent6">
                    <a:lumMod val="75000"/>
                  </a:schemeClr>
                </a:solidFill>
              </a:rPr>
            </a:br>
            <a:r>
              <a:rPr lang="en-US" dirty="0">
                <a:solidFill>
                  <a:schemeClr val="accent6">
                    <a:lumMod val="75000"/>
                  </a:schemeClr>
                </a:solidFill>
              </a:rPr>
              <a:t>Interval</a:t>
            </a:r>
          </a:p>
        </p:txBody>
      </p:sp>
      <p:cxnSp>
        <p:nvCxnSpPr>
          <p:cNvPr id="16" name="Straight Arrow Connector 15"/>
          <p:cNvCxnSpPr/>
          <p:nvPr/>
        </p:nvCxnSpPr>
        <p:spPr>
          <a:xfrm>
            <a:off x="895147" y="3741353"/>
            <a:ext cx="0" cy="304800"/>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86054" y="5012045"/>
            <a:ext cx="0" cy="304800"/>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919775" y="6078845"/>
            <a:ext cx="0" cy="304800"/>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39964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formula</a:t>
            </a:r>
          </a:p>
        </p:txBody>
      </p:sp>
      <p:sp>
        <p:nvSpPr>
          <p:cNvPr id="6" name="Content Placeholder 5"/>
          <p:cNvSpPr>
            <a:spLocks noGrp="1"/>
          </p:cNvSpPr>
          <p:nvPr>
            <p:ph idx="1"/>
          </p:nvPr>
        </p:nvSpPr>
        <p:spPr>
          <a:xfrm>
            <a:off x="576189" y="3387821"/>
            <a:ext cx="6697980" cy="5556040"/>
          </a:xfrm>
        </p:spPr>
        <p:txBody>
          <a:bodyPr>
            <a:normAutofit/>
          </a:bodyPr>
          <a:lstStyle/>
          <a:p>
            <a:pPr marL="0" indent="0">
              <a:lnSpc>
                <a:spcPct val="150000"/>
              </a:lnSpc>
              <a:buNone/>
            </a:pPr>
            <a:r>
              <a:rPr lang="en-US" sz="1800" dirty="0">
                <a:solidFill>
                  <a:schemeClr val="tx1">
                    <a:lumMod val="50000"/>
                    <a:lumOff val="50000"/>
                  </a:schemeClr>
                </a:solidFill>
              </a:rPr>
              <a:t>If we were sure of ourselves we wouldn’t need a margin of error!  We only have a sample, though, so we can’t be certain.</a:t>
            </a:r>
          </a:p>
        </p:txBody>
      </p:sp>
      <p:graphicFrame>
        <p:nvGraphicFramePr>
          <p:cNvPr id="43011" name="Object 3"/>
          <p:cNvGraphicFramePr>
            <a:graphicFrameLocks noChangeAspect="1"/>
          </p:cNvGraphicFramePr>
          <p:nvPr>
            <p:extLst/>
          </p:nvPr>
        </p:nvGraphicFramePr>
        <p:xfrm>
          <a:off x="1387695" y="7070303"/>
          <a:ext cx="2586525" cy="785437"/>
        </p:xfrm>
        <a:graphic>
          <a:graphicData uri="http://schemas.openxmlformats.org/presentationml/2006/ole">
            <mc:AlternateContent xmlns:mc="http://schemas.openxmlformats.org/markup-compatibility/2006">
              <mc:Choice xmlns:v="urn:schemas-microsoft-com:vml" Requires="v">
                <p:oleObj spid="_x0000_s61459" name="Equation" r:id="rId3" imgW="2425700" imgH="736600" progId="Equation.3">
                  <p:embed/>
                </p:oleObj>
              </mc:Choice>
              <mc:Fallback>
                <p:oleObj name="Equation" r:id="rId3" imgW="2425700" imgH="736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7695" y="7070303"/>
                        <a:ext cx="2586525" cy="785437"/>
                      </a:xfrm>
                      <a:prstGeom prst="rect">
                        <a:avLst/>
                      </a:prstGeom>
                      <a:noFill/>
                      <a:extLst/>
                    </p:spPr>
                  </p:pic>
                </p:oleObj>
              </mc:Fallback>
            </mc:AlternateContent>
          </a:graphicData>
        </a:graphic>
      </p:graphicFrame>
      <p:pic>
        <p:nvPicPr>
          <p:cNvPr id="43013" name="Picture 5" descr="http://my.ilstu.edu/~wjschne/138/ConfidenceInterval.gif"/>
          <p:cNvPicPr>
            <a:picLocks noChangeAspect="1" noChangeArrowheads="1"/>
          </p:cNvPicPr>
          <p:nvPr/>
        </p:nvPicPr>
        <p:blipFill>
          <a:blip r:embed="rId5" cstate="print">
            <a:grayscl/>
          </a:blip>
          <a:srcRect/>
          <a:stretch>
            <a:fillRect/>
          </a:stretch>
        </p:blipFill>
        <p:spPr bwMode="auto">
          <a:xfrm>
            <a:off x="1619251" y="4575810"/>
            <a:ext cx="4519413" cy="1684020"/>
          </a:xfrm>
          <a:prstGeom prst="rect">
            <a:avLst/>
          </a:prstGeom>
          <a:noFill/>
        </p:spPr>
      </p:pic>
      <p:sp>
        <p:nvSpPr>
          <p:cNvPr id="8" name="TextBox 7"/>
          <p:cNvSpPr txBox="1"/>
          <p:nvPr/>
        </p:nvSpPr>
        <p:spPr>
          <a:xfrm>
            <a:off x="4648200" y="7046692"/>
            <a:ext cx="2514600" cy="954107"/>
          </a:xfrm>
          <a:prstGeom prst="rect">
            <a:avLst/>
          </a:prstGeom>
          <a:noFill/>
        </p:spPr>
        <p:txBody>
          <a:bodyPr wrap="square" rtlCol="0">
            <a:spAutoFit/>
          </a:bodyPr>
          <a:lstStyle/>
          <a:p>
            <a:r>
              <a:rPr lang="en-US" sz="1400" dirty="0">
                <a:solidFill>
                  <a:schemeClr val="tx1">
                    <a:lumMod val="50000"/>
                    <a:lumOff val="50000"/>
                  </a:schemeClr>
                </a:solidFill>
                <a:latin typeface="Arial" panose="020B0604020202020204" pitchFamily="34" charset="0"/>
                <a:cs typeface="Arial" panose="020B0604020202020204" pitchFamily="34" charset="0"/>
              </a:rPr>
              <a:t>The population parameters are never known, so we use t-stats and the formula for the sample standard error.</a:t>
            </a:r>
          </a:p>
        </p:txBody>
      </p:sp>
      <p:sp>
        <p:nvSpPr>
          <p:cNvPr id="3" name="TextBox 2"/>
          <p:cNvSpPr txBox="1"/>
          <p:nvPr/>
        </p:nvSpPr>
        <p:spPr>
          <a:xfrm>
            <a:off x="1828800" y="8081023"/>
            <a:ext cx="1704313" cy="369332"/>
          </a:xfrm>
          <a:prstGeom prst="rect">
            <a:avLst/>
          </a:prstGeom>
          <a:noFill/>
        </p:spPr>
        <p:txBody>
          <a:bodyPr wrap="none" rtlCol="0">
            <a:spAutoFit/>
          </a:bodyPr>
          <a:lstStyle/>
          <a:p>
            <a:r>
              <a:rPr lang="en-US" dirty="0">
                <a:solidFill>
                  <a:schemeClr val="accent6">
                    <a:lumMod val="75000"/>
                  </a:schemeClr>
                </a:solidFill>
              </a:rPr>
              <a:t>(CI of the mean)</a:t>
            </a:r>
          </a:p>
        </p:txBody>
      </p:sp>
      <p:sp>
        <p:nvSpPr>
          <p:cNvPr id="4" name="Slide Number Placeholder 3"/>
          <p:cNvSpPr>
            <a:spLocks noGrp="1"/>
          </p:cNvSpPr>
          <p:nvPr>
            <p:ph type="sldNum" sz="quarter" idx="12"/>
          </p:nvPr>
        </p:nvSpPr>
        <p:spPr/>
        <p:txBody>
          <a:bodyPr/>
          <a:lstStyle/>
          <a:p>
            <a:fld id="{8A2A4A19-B384-42F8-8C0D-94C30AAB39F2}" type="slidenum">
              <a:rPr lang="en-US" smtClean="0"/>
              <a:t>33</a:t>
            </a:fld>
            <a:endParaRPr lang="en-US" dirty="0"/>
          </a:p>
        </p:txBody>
      </p:sp>
    </p:spTree>
    <p:extLst>
      <p:ext uri="{BB962C8B-B14F-4D97-AF65-F5344CB8AC3E}">
        <p14:creationId xmlns:p14="http://schemas.microsoft.com/office/powerpoint/2010/main" val="1902564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http://www.regentsprep.org/Regents/math/algtrig/ATS2/normal6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8" y="2667000"/>
            <a:ext cx="7088124" cy="372674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8A2A4A19-B384-42F8-8C0D-94C30AAB39F2}" type="slidenum">
              <a:rPr lang="en-US" smtClean="0"/>
              <a:pPr/>
              <a:t>34</a:t>
            </a:fld>
            <a:endParaRPr lang="en-US"/>
          </a:p>
        </p:txBody>
      </p:sp>
      <p:sp>
        <p:nvSpPr>
          <p:cNvPr id="3" name="TextBox 2"/>
          <p:cNvSpPr txBox="1"/>
          <p:nvPr/>
        </p:nvSpPr>
        <p:spPr>
          <a:xfrm>
            <a:off x="1600200" y="7315200"/>
            <a:ext cx="4918310" cy="1323439"/>
          </a:xfrm>
          <a:prstGeom prst="rect">
            <a:avLst/>
          </a:prstGeom>
          <a:noFill/>
        </p:spPr>
        <p:txBody>
          <a:bodyPr wrap="square" rtlCol="0">
            <a:spAutoFit/>
          </a:bodyPr>
          <a:lstStyle/>
          <a:p>
            <a:pPr algn="ctr"/>
            <a:r>
              <a:rPr lang="en-US" sz="2000" dirty="0">
                <a:solidFill>
                  <a:schemeClr val="accent6">
                    <a:lumMod val="75000"/>
                  </a:schemeClr>
                </a:solidFill>
                <a:latin typeface="Arial" panose="020B0604020202020204" pitchFamily="34" charset="0"/>
                <a:cs typeface="Arial" panose="020B0604020202020204" pitchFamily="34" charset="0"/>
              </a:rPr>
              <a:t>If we examine an interval that is 1 standard deviation from the mean in both directions, we know that this will include 68.2% of the cases.</a:t>
            </a:r>
          </a:p>
        </p:txBody>
      </p:sp>
      <p:sp>
        <p:nvSpPr>
          <p:cNvPr id="5" name="Title 1"/>
          <p:cNvSpPr txBox="1">
            <a:spLocks/>
          </p:cNvSpPr>
          <p:nvPr/>
        </p:nvSpPr>
        <p:spPr>
          <a:xfrm>
            <a:off x="397764" y="1157985"/>
            <a:ext cx="6995160" cy="1676400"/>
          </a:xfrm>
          <a:prstGeom prst="rect">
            <a:avLst/>
          </a:prstGeom>
        </p:spPr>
        <p:txBody>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t>What is a t-value?</a:t>
            </a:r>
          </a:p>
        </p:txBody>
      </p:sp>
      <p:sp>
        <p:nvSpPr>
          <p:cNvPr id="4" name="Right Brace 3"/>
          <p:cNvSpPr/>
          <p:nvPr/>
        </p:nvSpPr>
        <p:spPr>
          <a:xfrm rot="5400000">
            <a:off x="3755572" y="5829300"/>
            <a:ext cx="381000" cy="1828800"/>
          </a:xfrm>
          <a:prstGeom prst="rightBrac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472425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http://www.regentsprep.org/Regents/math/algtrig/ATS2/normal6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928" y="2667000"/>
            <a:ext cx="7088124" cy="372674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8A2A4A19-B384-42F8-8C0D-94C30AAB39F2}" type="slidenum">
              <a:rPr lang="en-US" smtClean="0"/>
              <a:pPr/>
              <a:t>35</a:t>
            </a:fld>
            <a:endParaRPr lang="en-US"/>
          </a:p>
        </p:txBody>
      </p:sp>
      <p:sp>
        <p:nvSpPr>
          <p:cNvPr id="5" name="Title 1"/>
          <p:cNvSpPr txBox="1">
            <a:spLocks/>
          </p:cNvSpPr>
          <p:nvPr/>
        </p:nvSpPr>
        <p:spPr>
          <a:xfrm>
            <a:off x="397764" y="1157985"/>
            <a:ext cx="6995160" cy="1676400"/>
          </a:xfrm>
          <a:prstGeom prst="rect">
            <a:avLst/>
          </a:prstGeom>
        </p:spPr>
        <p:txBody>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t>What is a t-value?</a:t>
            </a:r>
          </a:p>
        </p:txBody>
      </p:sp>
      <p:sp>
        <p:nvSpPr>
          <p:cNvPr id="4" name="Right Brace 3"/>
          <p:cNvSpPr/>
          <p:nvPr/>
        </p:nvSpPr>
        <p:spPr>
          <a:xfrm rot="5400000">
            <a:off x="3733800" y="5334000"/>
            <a:ext cx="381000" cy="2819400"/>
          </a:xfrm>
          <a:prstGeom prst="rightBrac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1600200" y="7315200"/>
            <a:ext cx="4918310" cy="1323439"/>
          </a:xfrm>
          <a:prstGeom prst="rect">
            <a:avLst/>
          </a:prstGeom>
          <a:noFill/>
        </p:spPr>
        <p:txBody>
          <a:bodyPr wrap="square" rtlCol="0">
            <a:spAutoFit/>
          </a:bodyPr>
          <a:lstStyle/>
          <a:p>
            <a:pPr algn="ctr"/>
            <a:r>
              <a:rPr lang="en-US" sz="2000" dirty="0">
                <a:solidFill>
                  <a:schemeClr val="accent6">
                    <a:lumMod val="75000"/>
                  </a:schemeClr>
                </a:solidFill>
                <a:latin typeface="Arial" panose="020B0604020202020204" pitchFamily="34" charset="0"/>
                <a:cs typeface="Arial" panose="020B0604020202020204" pitchFamily="34" charset="0"/>
              </a:rPr>
              <a:t>If we examine an interval that is 1.5 standard deviations from the mean in both directions, we know that this will include 86.6% of the cases.</a:t>
            </a:r>
          </a:p>
        </p:txBody>
      </p:sp>
    </p:spTree>
    <p:extLst>
      <p:ext uri="{BB962C8B-B14F-4D97-AF65-F5344CB8AC3E}">
        <p14:creationId xmlns:p14="http://schemas.microsoft.com/office/powerpoint/2010/main" val="16812484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http://www.regentsprep.org/Regents/math/algtrig/ATS2/normal6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928" y="2667000"/>
            <a:ext cx="7088124" cy="372674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8A2A4A19-B384-42F8-8C0D-94C30AAB39F2}" type="slidenum">
              <a:rPr lang="en-US" smtClean="0"/>
              <a:pPr/>
              <a:t>36</a:t>
            </a:fld>
            <a:endParaRPr lang="en-US"/>
          </a:p>
        </p:txBody>
      </p:sp>
      <p:sp>
        <p:nvSpPr>
          <p:cNvPr id="5" name="Title 1"/>
          <p:cNvSpPr txBox="1">
            <a:spLocks/>
          </p:cNvSpPr>
          <p:nvPr/>
        </p:nvSpPr>
        <p:spPr>
          <a:xfrm>
            <a:off x="397764" y="1157985"/>
            <a:ext cx="6995160" cy="1676400"/>
          </a:xfrm>
          <a:prstGeom prst="rect">
            <a:avLst/>
          </a:prstGeom>
        </p:spPr>
        <p:txBody>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t>What is a t-value?</a:t>
            </a:r>
          </a:p>
        </p:txBody>
      </p:sp>
      <p:sp>
        <p:nvSpPr>
          <p:cNvPr id="7" name="TextBox 6"/>
          <p:cNvSpPr txBox="1"/>
          <p:nvPr/>
        </p:nvSpPr>
        <p:spPr>
          <a:xfrm>
            <a:off x="1490835" y="8001000"/>
            <a:ext cx="4918310" cy="1015663"/>
          </a:xfrm>
          <a:prstGeom prst="rect">
            <a:avLst/>
          </a:prstGeom>
          <a:noFill/>
        </p:spPr>
        <p:txBody>
          <a:bodyPr wrap="square" rtlCol="0">
            <a:spAutoFit/>
          </a:bodyPr>
          <a:lstStyle/>
          <a:p>
            <a:pPr algn="ctr"/>
            <a:r>
              <a:rPr lang="en-US" sz="2000" dirty="0">
                <a:solidFill>
                  <a:schemeClr val="accent6">
                    <a:lumMod val="75000"/>
                  </a:schemeClr>
                </a:solidFill>
                <a:latin typeface="Arial" panose="020B0604020202020204" pitchFamily="34" charset="0"/>
                <a:cs typeface="Arial" panose="020B0604020202020204" pitchFamily="34" charset="0"/>
              </a:rPr>
              <a:t>I want a 95% confidence interval, so I find the t-value where 95% of the data falls within the interval (in a 2-sided test).</a:t>
            </a:r>
          </a:p>
        </p:txBody>
      </p:sp>
      <p:cxnSp>
        <p:nvCxnSpPr>
          <p:cNvPr id="6" name="Straight Connector 5"/>
          <p:cNvCxnSpPr/>
          <p:nvPr/>
        </p:nvCxnSpPr>
        <p:spPr>
          <a:xfrm>
            <a:off x="2104644" y="6019800"/>
            <a:ext cx="3581400" cy="0"/>
          </a:xfrm>
          <a:prstGeom prst="line">
            <a:avLst/>
          </a:prstGeom>
          <a:ln w="476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661732" y="6778921"/>
            <a:ext cx="853119" cy="400110"/>
          </a:xfrm>
          <a:prstGeom prst="rect">
            <a:avLst/>
          </a:prstGeom>
          <a:noFill/>
        </p:spPr>
        <p:txBody>
          <a:bodyPr wrap="none" rtlCol="0">
            <a:spAutoFit/>
          </a:bodyPr>
          <a:lstStyle/>
          <a:p>
            <a:r>
              <a:rPr lang="en-US" sz="2000" dirty="0">
                <a:solidFill>
                  <a:schemeClr val="accent6">
                    <a:lumMod val="75000"/>
                  </a:schemeClr>
                </a:solidFill>
              </a:rPr>
              <a:t>t=1.96</a:t>
            </a:r>
          </a:p>
        </p:txBody>
      </p:sp>
      <p:cxnSp>
        <p:nvCxnSpPr>
          <p:cNvPr id="10" name="Straight Arrow Connector 9"/>
          <p:cNvCxnSpPr/>
          <p:nvPr/>
        </p:nvCxnSpPr>
        <p:spPr>
          <a:xfrm flipV="1">
            <a:off x="4191000" y="6324600"/>
            <a:ext cx="1371600" cy="1578162"/>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4457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2A4A19-B384-42F8-8C0D-94C30AAB39F2}" type="slidenum">
              <a:rPr lang="en-US" smtClean="0"/>
              <a:pPr/>
              <a:t>37</a:t>
            </a:fld>
            <a:endParaRPr lang="en-US"/>
          </a:p>
        </p:txBody>
      </p:sp>
      <p:sp>
        <p:nvSpPr>
          <p:cNvPr id="5" name="Title 1"/>
          <p:cNvSpPr txBox="1">
            <a:spLocks/>
          </p:cNvSpPr>
          <p:nvPr/>
        </p:nvSpPr>
        <p:spPr>
          <a:xfrm>
            <a:off x="397764" y="1157985"/>
            <a:ext cx="6995160" cy="1676400"/>
          </a:xfrm>
          <a:prstGeom prst="rect">
            <a:avLst/>
          </a:prstGeom>
        </p:spPr>
        <p:txBody>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t>Determine t-value:</a:t>
            </a:r>
          </a:p>
        </p:txBody>
      </p:sp>
      <p:graphicFrame>
        <p:nvGraphicFramePr>
          <p:cNvPr id="8" name="Object 3"/>
          <p:cNvGraphicFramePr>
            <a:graphicFrameLocks noChangeAspect="1"/>
          </p:cNvGraphicFramePr>
          <p:nvPr>
            <p:extLst/>
          </p:nvPr>
        </p:nvGraphicFramePr>
        <p:xfrm>
          <a:off x="2557256" y="3169515"/>
          <a:ext cx="2432193" cy="422275"/>
        </p:xfrm>
        <a:graphic>
          <a:graphicData uri="http://schemas.openxmlformats.org/presentationml/2006/ole">
            <mc:AlternateContent xmlns:mc="http://schemas.openxmlformats.org/markup-compatibility/2006">
              <mc:Choice xmlns:v="urn:schemas-microsoft-com:vml" Requires="v">
                <p:oleObj spid="_x0000_s62502" name="Equation" r:id="rId4" imgW="1320480" imgH="228600" progId="Equation.3">
                  <p:embed/>
                </p:oleObj>
              </mc:Choice>
              <mc:Fallback>
                <p:oleObj name="Equation" r:id="rId4" imgW="1320480" imgH="228600" progId="Equation.3">
                  <p:embed/>
                  <p:pic>
                    <p:nvPicPr>
                      <p:cNvPr id="0" name=""/>
                      <p:cNvPicPr>
                        <a:picLocks noChangeAspect="1" noChangeArrowheads="1"/>
                      </p:cNvPicPr>
                      <p:nvPr/>
                    </p:nvPicPr>
                    <p:blipFill>
                      <a:blip r:embed="rId5"/>
                      <a:srcRect/>
                      <a:stretch>
                        <a:fillRect/>
                      </a:stretch>
                    </p:blipFill>
                    <p:spPr bwMode="auto">
                      <a:xfrm>
                        <a:off x="2557256" y="3169515"/>
                        <a:ext cx="2432193" cy="422275"/>
                      </a:xfrm>
                      <a:prstGeom prst="rect">
                        <a:avLst/>
                      </a:prstGeom>
                      <a:noFill/>
                      <a:extLst/>
                    </p:spPr>
                  </p:pic>
                </p:oleObj>
              </mc:Fallback>
            </mc:AlternateContent>
          </a:graphicData>
        </a:graphic>
      </p:graphicFrame>
      <p:graphicFrame>
        <p:nvGraphicFramePr>
          <p:cNvPr id="9" name="Object 5"/>
          <p:cNvGraphicFramePr>
            <a:graphicFrameLocks noChangeAspect="1"/>
          </p:cNvGraphicFramePr>
          <p:nvPr>
            <p:extLst/>
          </p:nvPr>
        </p:nvGraphicFramePr>
        <p:xfrm>
          <a:off x="2514600" y="2514600"/>
          <a:ext cx="2517507" cy="442913"/>
        </p:xfrm>
        <a:graphic>
          <a:graphicData uri="http://schemas.openxmlformats.org/presentationml/2006/ole">
            <mc:AlternateContent xmlns:mc="http://schemas.openxmlformats.org/markup-compatibility/2006">
              <mc:Choice xmlns:v="urn:schemas-microsoft-com:vml" Requires="v">
                <p:oleObj spid="_x0000_s62503" name="Equation" r:id="rId6" imgW="1371600" imgH="241200" progId="Equation.3">
                  <p:embed/>
                </p:oleObj>
              </mc:Choice>
              <mc:Fallback>
                <p:oleObj name="Equation" r:id="rId6" imgW="1371600" imgH="241200" progId="Equation.3">
                  <p:embed/>
                  <p:pic>
                    <p:nvPicPr>
                      <p:cNvPr id="0" name=""/>
                      <p:cNvPicPr>
                        <a:picLocks noChangeAspect="1" noChangeArrowheads="1"/>
                      </p:cNvPicPr>
                      <p:nvPr/>
                    </p:nvPicPr>
                    <p:blipFill>
                      <a:blip r:embed="rId7"/>
                      <a:srcRect/>
                      <a:stretch>
                        <a:fillRect/>
                      </a:stretch>
                    </p:blipFill>
                    <p:spPr bwMode="auto">
                      <a:xfrm>
                        <a:off x="2514600" y="2514600"/>
                        <a:ext cx="2517507" cy="442913"/>
                      </a:xfrm>
                      <a:prstGeom prst="rect">
                        <a:avLst/>
                      </a:prstGeom>
                      <a:noFill/>
                      <a:extLst/>
                    </p:spPr>
                  </p:pic>
                </p:oleObj>
              </mc:Fallback>
            </mc:AlternateContent>
          </a:graphicData>
        </a:graphic>
      </p:graphicFrame>
      <p:sp>
        <p:nvSpPr>
          <p:cNvPr id="6" name="TextBox 5"/>
          <p:cNvSpPr txBox="1"/>
          <p:nvPr/>
        </p:nvSpPr>
        <p:spPr>
          <a:xfrm>
            <a:off x="1600200" y="4314128"/>
            <a:ext cx="5131533" cy="3785652"/>
          </a:xfrm>
          <a:prstGeom prst="rect">
            <a:avLst/>
          </a:prstGeom>
          <a:noFill/>
        </p:spPr>
        <p:txBody>
          <a:bodyPr wrap="none" rtlCol="0">
            <a:spAutoFit/>
          </a:bodyPr>
          <a:lstStyle/>
          <a:p>
            <a:pPr marL="342900" indent="-342900">
              <a:lnSpc>
                <a:spcPct val="200000"/>
              </a:lnSpc>
              <a:buFont typeface="+mj-lt"/>
              <a:buAutoNum type="arabicParenR"/>
            </a:pPr>
            <a:r>
              <a:rPr lang="en-US" sz="2000" dirty="0">
                <a:solidFill>
                  <a:schemeClr val="tx1">
                    <a:lumMod val="50000"/>
                    <a:lumOff val="50000"/>
                  </a:schemeClr>
                </a:solidFill>
                <a:latin typeface="Arial" panose="020B0604020202020204" pitchFamily="34" charset="0"/>
                <a:cs typeface="Arial" panose="020B0604020202020204" pitchFamily="34" charset="0"/>
              </a:rPr>
              <a:t>Select a level of confidence</a:t>
            </a:r>
          </a:p>
          <a:p>
            <a:pPr marL="342900" indent="-342900">
              <a:lnSpc>
                <a:spcPct val="200000"/>
              </a:lnSpc>
              <a:buFont typeface="+mj-lt"/>
              <a:buAutoNum type="arabicParenR"/>
            </a:pPr>
            <a:r>
              <a:rPr lang="en-US" sz="2000" dirty="0">
                <a:solidFill>
                  <a:schemeClr val="tx1">
                    <a:lumMod val="50000"/>
                    <a:lumOff val="50000"/>
                  </a:schemeClr>
                </a:solidFill>
                <a:latin typeface="Arial" panose="020B0604020202020204" pitchFamily="34" charset="0"/>
                <a:cs typeface="Arial" panose="020B0604020202020204" pitchFamily="34" charset="0"/>
              </a:rPr>
              <a:t>Figure out your sample size</a:t>
            </a:r>
          </a:p>
          <a:p>
            <a:pPr marL="342900" indent="-342900">
              <a:lnSpc>
                <a:spcPct val="200000"/>
              </a:lnSpc>
              <a:buFont typeface="+mj-lt"/>
              <a:buAutoNum type="arabicParenR"/>
            </a:pPr>
            <a:r>
              <a:rPr lang="en-US" sz="2000" dirty="0">
                <a:solidFill>
                  <a:schemeClr val="tx1">
                    <a:lumMod val="50000"/>
                    <a:lumOff val="50000"/>
                  </a:schemeClr>
                </a:solidFill>
                <a:latin typeface="Arial" panose="020B0604020202020204" pitchFamily="34" charset="0"/>
                <a:cs typeface="Arial" panose="020B0604020202020204" pitchFamily="34" charset="0"/>
              </a:rPr>
              <a:t>Find a t-table</a:t>
            </a:r>
          </a:p>
          <a:p>
            <a:pPr marL="342900" indent="-342900">
              <a:lnSpc>
                <a:spcPct val="200000"/>
              </a:lnSpc>
              <a:buFont typeface="+mj-lt"/>
              <a:buAutoNum type="arabicParenR"/>
            </a:pPr>
            <a:r>
              <a:rPr lang="en-US" sz="2000" dirty="0">
                <a:solidFill>
                  <a:schemeClr val="tx1">
                    <a:lumMod val="50000"/>
                    <a:lumOff val="50000"/>
                  </a:schemeClr>
                </a:solidFill>
                <a:latin typeface="Arial" panose="020B0604020202020204" pitchFamily="34" charset="0"/>
                <a:cs typeface="Arial" panose="020B0604020202020204" pitchFamily="34" charset="0"/>
              </a:rPr>
              <a:t>Match level of confidence to sample size</a:t>
            </a:r>
          </a:p>
          <a:p>
            <a:pPr marL="342900" indent="-342900">
              <a:lnSpc>
                <a:spcPct val="200000"/>
              </a:lnSpc>
              <a:buFont typeface="+mj-lt"/>
              <a:buAutoNum type="arabicParenR"/>
            </a:pPr>
            <a:endParaRPr lang="en-US" sz="2000" dirty="0">
              <a:solidFill>
                <a:schemeClr val="tx1">
                  <a:lumMod val="50000"/>
                  <a:lumOff val="50000"/>
                </a:schemeClr>
              </a:solidFill>
              <a:latin typeface="Arial" panose="020B0604020202020204" pitchFamily="34" charset="0"/>
              <a:cs typeface="Arial" panose="020B0604020202020204" pitchFamily="34" charset="0"/>
            </a:endParaRPr>
          </a:p>
          <a:p>
            <a:pPr>
              <a:lnSpc>
                <a:spcPct val="200000"/>
              </a:lnSpc>
            </a:pPr>
            <a:r>
              <a:rPr lang="en-US" sz="2000" i="1" dirty="0">
                <a:solidFill>
                  <a:schemeClr val="tx1">
                    <a:lumMod val="50000"/>
                    <a:lumOff val="50000"/>
                  </a:schemeClr>
                </a:solidFill>
                <a:latin typeface="Arial" panose="020B0604020202020204" pitchFamily="34" charset="0"/>
                <a:cs typeface="Arial" panose="020B0604020202020204" pitchFamily="34" charset="0"/>
              </a:rPr>
              <a:t>Or just use software like a normal person</a:t>
            </a:r>
          </a:p>
        </p:txBody>
      </p:sp>
    </p:spTree>
    <p:extLst>
      <p:ext uri="{BB962C8B-B14F-4D97-AF65-F5344CB8AC3E}">
        <p14:creationId xmlns:p14="http://schemas.microsoft.com/office/powerpoint/2010/main" val="26369712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lstStyle/>
          <a:p>
            <a:r>
              <a:rPr lang="en-US" dirty="0"/>
              <a:t>How often are we wrong?</a:t>
            </a:r>
          </a:p>
        </p:txBody>
      </p:sp>
      <p:sp>
        <p:nvSpPr>
          <p:cNvPr id="22" name="TextBox 21"/>
          <p:cNvSpPr txBox="1"/>
          <p:nvPr/>
        </p:nvSpPr>
        <p:spPr>
          <a:xfrm>
            <a:off x="1373577" y="4191000"/>
            <a:ext cx="5078907" cy="369332"/>
          </a:xfrm>
          <a:prstGeom prst="rect">
            <a:avLst/>
          </a:prstGeom>
          <a:noFill/>
        </p:spPr>
        <p:txBody>
          <a:bodyPr wrap="square" rtlCol="0">
            <a:spAutoFit/>
          </a:bodyPr>
          <a:lstStyle/>
          <a:p>
            <a:pPr algn="just"/>
            <a:r>
              <a:rPr lang="en-US" dirty="0">
                <a:solidFill>
                  <a:schemeClr val="tx1">
                    <a:lumMod val="50000"/>
                    <a:lumOff val="50000"/>
                  </a:schemeClr>
                </a:solidFill>
                <a:latin typeface="Arial" panose="020B0604020202020204" pitchFamily="34" charset="0"/>
                <a:cs typeface="Arial" panose="020B0604020202020204" pitchFamily="34" charset="0"/>
              </a:rPr>
              <a:t>If </a:t>
            </a:r>
            <a:r>
              <a:rPr lang="en-US" b="1" dirty="0">
                <a:solidFill>
                  <a:schemeClr val="tx1">
                    <a:lumMod val="50000"/>
                    <a:lumOff val="50000"/>
                  </a:schemeClr>
                </a:solidFill>
                <a:latin typeface="Arial" panose="020B0604020202020204" pitchFamily="34" charset="0"/>
                <a:cs typeface="Arial" panose="020B0604020202020204" pitchFamily="34" charset="0"/>
              </a:rPr>
              <a:t>alpha=0.05</a:t>
            </a:r>
            <a:r>
              <a:rPr lang="en-US" dirty="0">
                <a:solidFill>
                  <a:schemeClr val="tx1">
                    <a:lumMod val="50000"/>
                    <a:lumOff val="50000"/>
                  </a:schemeClr>
                </a:solidFill>
                <a:latin typeface="Arial" panose="020B0604020202020204" pitchFamily="34" charset="0"/>
                <a:cs typeface="Arial" panose="020B0604020202020204" pitchFamily="34" charset="0"/>
              </a:rPr>
              <a:t>, what is our level of confidence?</a:t>
            </a:r>
          </a:p>
        </p:txBody>
      </p:sp>
      <p:sp>
        <p:nvSpPr>
          <p:cNvPr id="3" name="Slide Number Placeholder 2"/>
          <p:cNvSpPr>
            <a:spLocks noGrp="1"/>
          </p:cNvSpPr>
          <p:nvPr>
            <p:ph type="sldNum" sz="quarter" idx="12"/>
          </p:nvPr>
        </p:nvSpPr>
        <p:spPr/>
        <p:txBody>
          <a:bodyPr/>
          <a:lstStyle/>
          <a:p>
            <a:fld id="{8A2A4A19-B384-42F8-8C0D-94C30AAB39F2}" type="slidenum">
              <a:rPr lang="en-US" smtClean="0"/>
              <a:t>38</a:t>
            </a:fld>
            <a:endParaRPr lang="en-US" dirty="0"/>
          </a:p>
        </p:txBody>
      </p:sp>
    </p:spTree>
    <p:extLst>
      <p:ext uri="{BB962C8B-B14F-4D97-AF65-F5344CB8AC3E}">
        <p14:creationId xmlns:p14="http://schemas.microsoft.com/office/powerpoint/2010/main" val="28986889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lstStyle/>
          <a:p>
            <a:r>
              <a:rPr lang="en-US" dirty="0"/>
              <a:t>How often are we wrong?</a:t>
            </a:r>
          </a:p>
        </p:txBody>
      </p:sp>
      <p:grpSp>
        <p:nvGrpSpPr>
          <p:cNvPr id="4" name="Group 28"/>
          <p:cNvGrpSpPr>
            <a:grpSpLocks/>
          </p:cNvGrpSpPr>
          <p:nvPr/>
        </p:nvGrpSpPr>
        <p:grpSpPr bwMode="auto">
          <a:xfrm>
            <a:off x="1524000" y="3754988"/>
            <a:ext cx="2474754" cy="3144044"/>
            <a:chOff x="3506" y="1220"/>
            <a:chExt cx="1834" cy="2330"/>
          </a:xfrm>
        </p:grpSpPr>
        <p:pic>
          <p:nvPicPr>
            <p:cNvPr id="5" name="Picture 22"/>
            <p:cNvPicPr>
              <a:picLocks noChangeAspect="1" noChangeArrowheads="1"/>
            </p:cNvPicPr>
            <p:nvPr/>
          </p:nvPicPr>
          <p:blipFill>
            <a:blip r:embed="rId3" cstate="print">
              <a:grayscl/>
            </a:blip>
            <a:srcRect l="17368" t="16400" r="16345" b="15306"/>
            <a:stretch>
              <a:fillRect/>
            </a:stretch>
          </p:blipFill>
          <p:spPr bwMode="auto">
            <a:xfrm>
              <a:off x="3768" y="2434"/>
              <a:ext cx="1572" cy="1009"/>
            </a:xfrm>
            <a:prstGeom prst="rect">
              <a:avLst/>
            </a:prstGeom>
            <a:noFill/>
            <a:ln w="9525">
              <a:noFill/>
              <a:miter lim="800000"/>
              <a:headEnd/>
              <a:tailEnd/>
            </a:ln>
            <a:effectLst/>
          </p:spPr>
        </p:pic>
        <p:graphicFrame>
          <p:nvGraphicFramePr>
            <p:cNvPr id="6" name="Object 8"/>
            <p:cNvGraphicFramePr>
              <a:graphicFrameLocks noChangeAspect="1"/>
            </p:cNvGraphicFramePr>
            <p:nvPr/>
          </p:nvGraphicFramePr>
          <p:xfrm>
            <a:off x="4535" y="3415"/>
            <a:ext cx="102" cy="114"/>
          </p:xfrm>
          <a:graphic>
            <a:graphicData uri="http://schemas.openxmlformats.org/presentationml/2006/ole">
              <mc:AlternateContent xmlns:mc="http://schemas.openxmlformats.org/markup-compatibility/2006">
                <mc:Choice xmlns:v="urn:schemas-microsoft-com:vml" Requires="v">
                  <p:oleObj spid="_x0000_s63558" name="Equation" r:id="rId4" imgW="215713" imgH="241091" progId="Equation.3">
                    <p:embed/>
                  </p:oleObj>
                </mc:Choice>
                <mc:Fallback>
                  <p:oleObj name="Equation" r:id="rId4" imgW="215713" imgH="241091"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5" y="3415"/>
                          <a:ext cx="102" cy="1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Line 10"/>
            <p:cNvSpPr>
              <a:spLocks noChangeShapeType="1"/>
            </p:cNvSpPr>
            <p:nvPr/>
          </p:nvSpPr>
          <p:spPr bwMode="auto">
            <a:xfrm>
              <a:off x="4577" y="2490"/>
              <a:ext cx="0" cy="868"/>
            </a:xfrm>
            <a:prstGeom prst="line">
              <a:avLst/>
            </a:prstGeom>
            <a:noFill/>
            <a:ln w="9525">
              <a:solidFill>
                <a:schemeClr val="tx1"/>
              </a:solidFill>
              <a:round/>
              <a:headEnd/>
              <a:tailEnd/>
            </a:ln>
            <a:effectLst/>
          </p:spPr>
          <p:txBody>
            <a:bodyPr/>
            <a:lstStyle/>
            <a:p>
              <a:endParaRPr lang="en-US" sz="1530"/>
            </a:p>
          </p:txBody>
        </p:sp>
        <p:pic>
          <p:nvPicPr>
            <p:cNvPr id="8" name="Picture 4"/>
            <p:cNvPicPr>
              <a:picLocks noChangeAspect="1" noChangeArrowheads="1"/>
            </p:cNvPicPr>
            <p:nvPr/>
          </p:nvPicPr>
          <p:blipFill>
            <a:blip r:embed="rId3" cstate="print">
              <a:grayscl/>
            </a:blip>
            <a:srcRect l="17368" t="16400" r="16345" b="15306"/>
            <a:stretch>
              <a:fillRect/>
            </a:stretch>
          </p:blipFill>
          <p:spPr bwMode="auto">
            <a:xfrm>
              <a:off x="3506" y="1220"/>
              <a:ext cx="1572" cy="1009"/>
            </a:xfrm>
            <a:prstGeom prst="rect">
              <a:avLst/>
            </a:prstGeom>
            <a:noFill/>
            <a:ln w="9525">
              <a:noFill/>
              <a:miter lim="800000"/>
              <a:headEnd/>
              <a:tailEnd/>
            </a:ln>
            <a:effectLst/>
          </p:spPr>
        </p:pic>
        <p:graphicFrame>
          <p:nvGraphicFramePr>
            <p:cNvPr id="9" name="Object 7"/>
            <p:cNvGraphicFramePr>
              <a:graphicFrameLocks noChangeAspect="1"/>
            </p:cNvGraphicFramePr>
            <p:nvPr/>
          </p:nvGraphicFramePr>
          <p:xfrm>
            <a:off x="4256" y="2210"/>
            <a:ext cx="114" cy="126"/>
          </p:xfrm>
          <a:graphic>
            <a:graphicData uri="http://schemas.openxmlformats.org/presentationml/2006/ole">
              <mc:AlternateContent xmlns:mc="http://schemas.openxmlformats.org/markup-compatibility/2006">
                <mc:Choice xmlns:v="urn:schemas-microsoft-com:vml" Requires="v">
                  <p:oleObj spid="_x0000_s63559" name="Equation" r:id="rId6" imgW="241091" imgH="266469" progId="Equation.3">
                    <p:embed/>
                  </p:oleObj>
                </mc:Choice>
                <mc:Fallback>
                  <p:oleObj name="Equation" r:id="rId6" imgW="241091" imgH="26646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56" y="2210"/>
                          <a:ext cx="114" cy="1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Line 9"/>
            <p:cNvSpPr>
              <a:spLocks noChangeShapeType="1"/>
            </p:cNvSpPr>
            <p:nvPr/>
          </p:nvSpPr>
          <p:spPr bwMode="auto">
            <a:xfrm>
              <a:off x="4306" y="1268"/>
              <a:ext cx="0" cy="894"/>
            </a:xfrm>
            <a:prstGeom prst="line">
              <a:avLst/>
            </a:prstGeom>
            <a:noFill/>
            <a:ln w="9525">
              <a:solidFill>
                <a:schemeClr val="tx1"/>
              </a:solidFill>
              <a:round/>
              <a:headEnd/>
              <a:tailEnd/>
            </a:ln>
            <a:effectLst/>
          </p:spPr>
          <p:txBody>
            <a:bodyPr/>
            <a:lstStyle/>
            <a:p>
              <a:endParaRPr lang="en-US" sz="1530"/>
            </a:p>
          </p:txBody>
        </p:sp>
        <p:graphicFrame>
          <p:nvGraphicFramePr>
            <p:cNvPr id="11" name="Object 11"/>
            <p:cNvGraphicFramePr>
              <a:graphicFrameLocks noChangeAspect="1"/>
            </p:cNvGraphicFramePr>
            <p:nvPr/>
          </p:nvGraphicFramePr>
          <p:xfrm>
            <a:off x="4541" y="1615"/>
            <a:ext cx="102" cy="114"/>
          </p:xfrm>
          <a:graphic>
            <a:graphicData uri="http://schemas.openxmlformats.org/presentationml/2006/ole">
              <mc:AlternateContent xmlns:mc="http://schemas.openxmlformats.org/markup-compatibility/2006">
                <mc:Choice xmlns:v="urn:schemas-microsoft-com:vml" Requires="v">
                  <p:oleObj spid="_x0000_s63560" name="Equation" r:id="rId8" imgW="215713" imgH="241091" progId="Equation.3">
                    <p:embed/>
                  </p:oleObj>
                </mc:Choice>
                <mc:Fallback>
                  <p:oleObj name="Equation" r:id="rId8" imgW="215713" imgH="241091"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1" y="1615"/>
                          <a:ext cx="102" cy="1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Line 13"/>
            <p:cNvSpPr>
              <a:spLocks noChangeShapeType="1"/>
            </p:cNvSpPr>
            <p:nvPr/>
          </p:nvSpPr>
          <p:spPr bwMode="auto">
            <a:xfrm flipV="1">
              <a:off x="4575" y="1753"/>
              <a:ext cx="0" cy="401"/>
            </a:xfrm>
            <a:prstGeom prst="line">
              <a:avLst/>
            </a:prstGeom>
            <a:noFill/>
            <a:ln w="9525">
              <a:solidFill>
                <a:schemeClr val="tx1"/>
              </a:solidFill>
              <a:round/>
              <a:headEnd/>
              <a:tailEnd/>
            </a:ln>
            <a:effectLst/>
          </p:spPr>
          <p:txBody>
            <a:bodyPr/>
            <a:lstStyle/>
            <a:p>
              <a:endParaRPr lang="en-US" sz="1530"/>
            </a:p>
          </p:txBody>
        </p:sp>
        <p:sp>
          <p:nvSpPr>
            <p:cNvPr id="13" name="Line 15"/>
            <p:cNvSpPr>
              <a:spLocks noChangeShapeType="1"/>
            </p:cNvSpPr>
            <p:nvPr/>
          </p:nvSpPr>
          <p:spPr bwMode="auto">
            <a:xfrm>
              <a:off x="4573" y="1861"/>
              <a:ext cx="0" cy="977"/>
            </a:xfrm>
            <a:prstGeom prst="line">
              <a:avLst/>
            </a:prstGeom>
            <a:noFill/>
            <a:ln w="9525">
              <a:solidFill>
                <a:schemeClr val="tx1"/>
              </a:solidFill>
              <a:prstDash val="sysDot"/>
              <a:round/>
              <a:headEnd/>
              <a:tailEnd/>
            </a:ln>
            <a:effectLst/>
          </p:spPr>
          <p:txBody>
            <a:bodyPr/>
            <a:lstStyle/>
            <a:p>
              <a:endParaRPr lang="en-US" sz="1530"/>
            </a:p>
          </p:txBody>
        </p:sp>
        <p:sp>
          <p:nvSpPr>
            <p:cNvPr id="14" name="Line 19"/>
            <p:cNvSpPr>
              <a:spLocks noChangeShapeType="1"/>
            </p:cNvSpPr>
            <p:nvPr/>
          </p:nvSpPr>
          <p:spPr bwMode="auto">
            <a:xfrm flipV="1">
              <a:off x="4237" y="2951"/>
              <a:ext cx="0" cy="401"/>
            </a:xfrm>
            <a:prstGeom prst="line">
              <a:avLst/>
            </a:prstGeom>
            <a:noFill/>
            <a:ln w="9525">
              <a:solidFill>
                <a:schemeClr val="tx1"/>
              </a:solidFill>
              <a:round/>
              <a:headEnd/>
              <a:tailEnd/>
            </a:ln>
            <a:effectLst/>
          </p:spPr>
          <p:txBody>
            <a:bodyPr/>
            <a:lstStyle/>
            <a:p>
              <a:endParaRPr lang="en-US" sz="1530"/>
            </a:p>
          </p:txBody>
        </p:sp>
        <p:sp>
          <p:nvSpPr>
            <p:cNvPr id="15" name="Line 20"/>
            <p:cNvSpPr>
              <a:spLocks noChangeShapeType="1"/>
            </p:cNvSpPr>
            <p:nvPr/>
          </p:nvSpPr>
          <p:spPr bwMode="auto">
            <a:xfrm flipV="1">
              <a:off x="4884" y="2955"/>
              <a:ext cx="0" cy="409"/>
            </a:xfrm>
            <a:prstGeom prst="line">
              <a:avLst/>
            </a:prstGeom>
            <a:noFill/>
            <a:ln w="9525">
              <a:solidFill>
                <a:schemeClr val="tx1"/>
              </a:solidFill>
              <a:round/>
              <a:headEnd/>
              <a:tailEnd/>
            </a:ln>
            <a:effectLst/>
          </p:spPr>
          <p:txBody>
            <a:bodyPr/>
            <a:lstStyle/>
            <a:p>
              <a:endParaRPr lang="en-US" sz="1530"/>
            </a:p>
          </p:txBody>
        </p:sp>
        <p:sp>
          <p:nvSpPr>
            <p:cNvPr id="16" name="Line 21"/>
            <p:cNvSpPr>
              <a:spLocks noChangeShapeType="1"/>
            </p:cNvSpPr>
            <p:nvPr/>
          </p:nvSpPr>
          <p:spPr bwMode="auto">
            <a:xfrm>
              <a:off x="4309" y="2358"/>
              <a:ext cx="0" cy="1051"/>
            </a:xfrm>
            <a:prstGeom prst="line">
              <a:avLst/>
            </a:prstGeom>
            <a:noFill/>
            <a:ln w="9525">
              <a:solidFill>
                <a:schemeClr val="tx1"/>
              </a:solidFill>
              <a:prstDash val="sysDot"/>
              <a:round/>
              <a:headEnd/>
              <a:tailEnd/>
            </a:ln>
            <a:effectLst/>
          </p:spPr>
          <p:txBody>
            <a:bodyPr/>
            <a:lstStyle/>
            <a:p>
              <a:endParaRPr lang="en-US" sz="1530"/>
            </a:p>
          </p:txBody>
        </p:sp>
        <p:sp>
          <p:nvSpPr>
            <p:cNvPr id="17" name="Line 25"/>
            <p:cNvSpPr>
              <a:spLocks noChangeShapeType="1"/>
            </p:cNvSpPr>
            <p:nvPr/>
          </p:nvSpPr>
          <p:spPr bwMode="auto">
            <a:xfrm flipH="1">
              <a:off x="4240" y="3281"/>
              <a:ext cx="644" cy="0"/>
            </a:xfrm>
            <a:prstGeom prst="line">
              <a:avLst/>
            </a:prstGeom>
            <a:noFill/>
            <a:ln w="9525">
              <a:solidFill>
                <a:schemeClr val="tx1"/>
              </a:solidFill>
              <a:round/>
              <a:headEnd type="triangle" w="med" len="med"/>
              <a:tailEnd type="triangle" w="med" len="med"/>
            </a:ln>
            <a:effectLst/>
          </p:spPr>
          <p:txBody>
            <a:bodyPr/>
            <a:lstStyle/>
            <a:p>
              <a:endParaRPr lang="en-US" sz="1530"/>
            </a:p>
          </p:txBody>
        </p:sp>
        <p:graphicFrame>
          <p:nvGraphicFramePr>
            <p:cNvPr id="18" name="Object 27"/>
            <p:cNvGraphicFramePr>
              <a:graphicFrameLocks noChangeAspect="1"/>
            </p:cNvGraphicFramePr>
            <p:nvPr/>
          </p:nvGraphicFramePr>
          <p:xfrm>
            <a:off x="4243" y="3424"/>
            <a:ext cx="114" cy="126"/>
          </p:xfrm>
          <a:graphic>
            <a:graphicData uri="http://schemas.openxmlformats.org/presentationml/2006/ole">
              <mc:AlternateContent xmlns:mc="http://schemas.openxmlformats.org/markup-compatibility/2006">
                <mc:Choice xmlns:v="urn:schemas-microsoft-com:vml" Requires="v">
                  <p:oleObj spid="_x0000_s63561" name="Equation" r:id="rId9" imgW="241091" imgH="266469" progId="Equation.3">
                    <p:embed/>
                  </p:oleObj>
                </mc:Choice>
                <mc:Fallback>
                  <p:oleObj name="Equation" r:id="rId9" imgW="241091" imgH="26646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43" y="3424"/>
                          <a:ext cx="114" cy="1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1" name="Group 20"/>
          <p:cNvGrpSpPr/>
          <p:nvPr/>
        </p:nvGrpSpPr>
        <p:grpSpPr>
          <a:xfrm>
            <a:off x="4953000" y="3243609"/>
            <a:ext cx="995839" cy="3950969"/>
            <a:chOff x="6019800" y="1524000"/>
            <a:chExt cx="1171575" cy="4648199"/>
          </a:xfrm>
        </p:grpSpPr>
        <p:pic>
          <p:nvPicPr>
            <p:cNvPr id="19" name="Picture 2" descr="http://upload.wikimedia.org/wikipedia/commons/thumb/8/8f/NYW-confidence-interval.svg/300px-NYW-confidence-interval.svg.png"/>
            <p:cNvPicPr>
              <a:picLocks noChangeAspect="1" noChangeArrowheads="1"/>
            </p:cNvPicPr>
            <p:nvPr/>
          </p:nvPicPr>
          <p:blipFill>
            <a:blip r:embed="rId10" cstate="print">
              <a:duotone>
                <a:schemeClr val="accent6">
                  <a:shade val="45000"/>
                  <a:satMod val="135000"/>
                </a:schemeClr>
                <a:prstClr val="white"/>
              </a:duotone>
            </a:blip>
            <a:srcRect/>
            <a:stretch>
              <a:fillRect/>
            </a:stretch>
          </p:blipFill>
          <p:spPr bwMode="auto">
            <a:xfrm rot="5400000">
              <a:off x="4281488" y="3262312"/>
              <a:ext cx="4648199" cy="1171575"/>
            </a:xfrm>
            <a:prstGeom prst="rect">
              <a:avLst/>
            </a:prstGeom>
            <a:noFill/>
          </p:spPr>
        </p:pic>
        <p:sp>
          <p:nvSpPr>
            <p:cNvPr id="20" name="TextBox 19"/>
            <p:cNvSpPr txBox="1"/>
            <p:nvPr/>
          </p:nvSpPr>
          <p:spPr>
            <a:xfrm>
              <a:off x="6454590" y="1524000"/>
              <a:ext cx="381000" cy="385626"/>
            </a:xfrm>
            <a:prstGeom prst="rect">
              <a:avLst/>
            </a:prstGeom>
            <a:solidFill>
              <a:schemeClr val="bg1"/>
            </a:solidFill>
          </p:spPr>
          <p:txBody>
            <a:bodyPr wrap="square" rtlCol="0">
              <a:spAutoFit/>
            </a:bodyPr>
            <a:lstStyle/>
            <a:p>
              <a:r>
                <a:rPr lang="el-GR" sz="1530" dirty="0"/>
                <a:t>μ</a:t>
              </a:r>
              <a:endParaRPr lang="en-US" sz="1530" dirty="0"/>
            </a:p>
          </p:txBody>
        </p:sp>
      </p:grpSp>
      <p:sp>
        <p:nvSpPr>
          <p:cNvPr id="22" name="TextBox 21"/>
          <p:cNvSpPr txBox="1"/>
          <p:nvPr/>
        </p:nvSpPr>
        <p:spPr>
          <a:xfrm>
            <a:off x="1219200" y="7588000"/>
            <a:ext cx="5078907" cy="1169551"/>
          </a:xfrm>
          <a:prstGeom prst="rect">
            <a:avLst/>
          </a:prstGeom>
          <a:noFill/>
        </p:spPr>
        <p:txBody>
          <a:bodyPr wrap="square" rtlCol="0">
            <a:spAutoFit/>
          </a:bodyPr>
          <a:lstStyle/>
          <a:p>
            <a:pPr algn="just"/>
            <a:r>
              <a:rPr lang="en-US" sz="1400" dirty="0">
                <a:solidFill>
                  <a:schemeClr val="tx1">
                    <a:lumMod val="50000"/>
                    <a:lumOff val="50000"/>
                  </a:schemeClr>
                </a:solidFill>
              </a:rPr>
              <a:t>Chose an </a:t>
            </a:r>
            <a:r>
              <a:rPr lang="en-US" sz="1400" b="1" dirty="0">
                <a:solidFill>
                  <a:schemeClr val="tx1">
                    <a:lumMod val="50000"/>
                    <a:lumOff val="50000"/>
                  </a:schemeClr>
                </a:solidFill>
              </a:rPr>
              <a:t>alpha-level</a:t>
            </a:r>
            <a:r>
              <a:rPr lang="en-US" sz="1400" dirty="0">
                <a:solidFill>
                  <a:schemeClr val="tx1">
                    <a:lumMod val="50000"/>
                    <a:lumOff val="50000"/>
                  </a:schemeClr>
                </a:solidFill>
              </a:rPr>
              <a:t>, which determines the size of the confidence interval.  This example uses alpha=0.05.  We would expect five samples in one-hundred to result in confidence intervals that do not contain the true mean.  We see 3 in 50 draws here, which is consistent with expectations.</a:t>
            </a:r>
          </a:p>
        </p:txBody>
      </p:sp>
      <p:sp>
        <p:nvSpPr>
          <p:cNvPr id="3" name="Slide Number Placeholder 2"/>
          <p:cNvSpPr>
            <a:spLocks noGrp="1"/>
          </p:cNvSpPr>
          <p:nvPr>
            <p:ph type="sldNum" sz="quarter" idx="12"/>
          </p:nvPr>
        </p:nvSpPr>
        <p:spPr/>
        <p:txBody>
          <a:bodyPr/>
          <a:lstStyle/>
          <a:p>
            <a:fld id="{8A2A4A19-B384-42F8-8C0D-94C30AAB39F2}" type="slidenum">
              <a:rPr lang="en-US" smtClean="0"/>
              <a:t>39</a:t>
            </a:fld>
            <a:endParaRPr lang="en-US" dirty="0"/>
          </a:p>
        </p:txBody>
      </p:sp>
      <p:cxnSp>
        <p:nvCxnSpPr>
          <p:cNvPr id="23" name="Straight Arrow Connector 22"/>
          <p:cNvCxnSpPr/>
          <p:nvPr/>
        </p:nvCxnSpPr>
        <p:spPr>
          <a:xfrm flipH="1">
            <a:off x="6279436" y="6291271"/>
            <a:ext cx="942550" cy="3093"/>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6283571" y="4749084"/>
            <a:ext cx="942550" cy="3093"/>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6298842" y="3988158"/>
            <a:ext cx="942550" cy="3093"/>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6238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fld id="{8A2A4A19-B384-42F8-8C0D-94C30AAB39F2}" type="slidenum">
              <a:rPr lang="en-US" smtClean="0"/>
              <a:pPr/>
              <a:t>4</a:t>
            </a:fld>
            <a:endParaRPr lang="en-US"/>
          </a:p>
        </p:txBody>
      </p:sp>
      <p:sp>
        <p:nvSpPr>
          <p:cNvPr id="27" name="Rectangle 26"/>
          <p:cNvSpPr/>
          <p:nvPr/>
        </p:nvSpPr>
        <p:spPr>
          <a:xfrm>
            <a:off x="531516" y="1715693"/>
            <a:ext cx="6781800" cy="1200329"/>
          </a:xfrm>
          <a:prstGeom prst="rect">
            <a:avLst/>
          </a:prstGeom>
        </p:spPr>
        <p:txBody>
          <a:bodyPr wrap="square">
            <a:spAutoFit/>
          </a:bodyPr>
          <a:lstStyle/>
          <a:p>
            <a:pPr lvl="0" algn="ctr"/>
            <a:r>
              <a:rPr lang="en-US" sz="3600" dirty="0">
                <a:solidFill>
                  <a:schemeClr val="accent6">
                    <a:lumMod val="75000"/>
                  </a:schemeClr>
                </a:solidFill>
                <a:latin typeface="Stencil" panose="040409050D0802020404" pitchFamily="82" charset="0"/>
              </a:rPr>
              <a:t>Which bet would </a:t>
            </a:r>
          </a:p>
          <a:p>
            <a:pPr lvl="0" algn="ctr"/>
            <a:r>
              <a:rPr lang="en-US" sz="3600" dirty="0">
                <a:solidFill>
                  <a:schemeClr val="accent6">
                    <a:lumMod val="75000"/>
                  </a:schemeClr>
                </a:solidFill>
                <a:latin typeface="Stencil" panose="040409050D0802020404" pitchFamily="82" charset="0"/>
              </a:rPr>
              <a:t>you prefer?</a:t>
            </a:r>
          </a:p>
        </p:txBody>
      </p:sp>
      <p:sp>
        <p:nvSpPr>
          <p:cNvPr id="20" name="TextBox 19"/>
          <p:cNvSpPr txBox="1"/>
          <p:nvPr/>
        </p:nvSpPr>
        <p:spPr>
          <a:xfrm>
            <a:off x="990600" y="4495800"/>
            <a:ext cx="5448240" cy="923330"/>
          </a:xfrm>
          <a:prstGeom prst="rect">
            <a:avLst/>
          </a:prstGeom>
          <a:noFill/>
        </p:spPr>
        <p:txBody>
          <a:bodyPr wrap="square" rtlCol="0">
            <a:spAutoFit/>
          </a:bodyPr>
          <a:lstStyle/>
          <a:p>
            <a:pPr algn="ctr"/>
            <a:r>
              <a:rPr lang="en-US" dirty="0">
                <a:solidFill>
                  <a:schemeClr val="tx1">
                    <a:lumMod val="50000"/>
                    <a:lumOff val="50000"/>
                  </a:schemeClr>
                </a:solidFill>
                <a:latin typeface="Arial" panose="020B0604020202020204" pitchFamily="34" charset="0"/>
                <a:cs typeface="Arial" panose="020B0604020202020204" pitchFamily="34" charset="0"/>
              </a:rPr>
              <a:t>The bet costs $1,000 to place</a:t>
            </a:r>
            <a:br>
              <a:rPr lang="en-US" dirty="0">
                <a:solidFill>
                  <a:schemeClr val="tx1">
                    <a:lumMod val="50000"/>
                    <a:lumOff val="50000"/>
                  </a:schemeClr>
                </a:solidFill>
                <a:latin typeface="Arial" panose="020B0604020202020204" pitchFamily="34" charset="0"/>
                <a:cs typeface="Arial" panose="020B0604020202020204" pitchFamily="34" charset="0"/>
              </a:rPr>
            </a:br>
            <a:r>
              <a:rPr lang="en-US" dirty="0">
                <a:solidFill>
                  <a:schemeClr val="tx1">
                    <a:lumMod val="50000"/>
                    <a:lumOff val="50000"/>
                  </a:schemeClr>
                </a:solidFill>
                <a:latin typeface="Arial" panose="020B0604020202020204" pitchFamily="34" charset="0"/>
                <a:cs typeface="Arial" panose="020B0604020202020204" pitchFamily="34" charset="0"/>
              </a:rPr>
              <a:t>There is a 75% chance you win $1,500</a:t>
            </a:r>
          </a:p>
          <a:p>
            <a:pPr algn="ctr"/>
            <a:r>
              <a:rPr lang="en-US" dirty="0">
                <a:solidFill>
                  <a:schemeClr val="tx1">
                    <a:lumMod val="50000"/>
                    <a:lumOff val="50000"/>
                  </a:schemeClr>
                </a:solidFill>
                <a:latin typeface="Arial" panose="020B0604020202020204" pitchFamily="34" charset="0"/>
                <a:cs typeface="Arial" panose="020B0604020202020204" pitchFamily="34" charset="0"/>
              </a:rPr>
              <a:t>There is a 25% chance you win $1,100</a:t>
            </a:r>
          </a:p>
        </p:txBody>
      </p:sp>
      <p:sp>
        <p:nvSpPr>
          <p:cNvPr id="22" name="TextBox 21"/>
          <p:cNvSpPr txBox="1"/>
          <p:nvPr/>
        </p:nvSpPr>
        <p:spPr>
          <a:xfrm>
            <a:off x="1009650" y="6772870"/>
            <a:ext cx="5448240" cy="923330"/>
          </a:xfrm>
          <a:prstGeom prst="rect">
            <a:avLst/>
          </a:prstGeom>
          <a:noFill/>
        </p:spPr>
        <p:txBody>
          <a:bodyPr wrap="square" rtlCol="0">
            <a:spAutoFit/>
          </a:bodyPr>
          <a:lstStyle/>
          <a:p>
            <a:pPr algn="ctr"/>
            <a:r>
              <a:rPr lang="en-US" dirty="0">
                <a:solidFill>
                  <a:schemeClr val="tx1">
                    <a:lumMod val="50000"/>
                    <a:lumOff val="50000"/>
                  </a:schemeClr>
                </a:solidFill>
                <a:latin typeface="Arial" panose="020B0604020202020204" pitchFamily="34" charset="0"/>
                <a:cs typeface="Arial" panose="020B0604020202020204" pitchFamily="34" charset="0"/>
              </a:rPr>
              <a:t>The bet costs $1,000 to place</a:t>
            </a:r>
            <a:br>
              <a:rPr lang="en-US" dirty="0">
                <a:solidFill>
                  <a:schemeClr val="tx1">
                    <a:lumMod val="50000"/>
                    <a:lumOff val="50000"/>
                  </a:schemeClr>
                </a:solidFill>
                <a:latin typeface="Arial" panose="020B0604020202020204" pitchFamily="34" charset="0"/>
                <a:cs typeface="Arial" panose="020B0604020202020204" pitchFamily="34" charset="0"/>
              </a:rPr>
            </a:br>
            <a:r>
              <a:rPr lang="en-US" dirty="0">
                <a:solidFill>
                  <a:schemeClr val="tx1">
                    <a:lumMod val="50000"/>
                    <a:lumOff val="50000"/>
                  </a:schemeClr>
                </a:solidFill>
                <a:latin typeface="Arial" panose="020B0604020202020204" pitchFamily="34" charset="0"/>
                <a:cs typeface="Arial" panose="020B0604020202020204" pitchFamily="34" charset="0"/>
              </a:rPr>
              <a:t>There is a 75% chance you win $4,000</a:t>
            </a:r>
          </a:p>
          <a:p>
            <a:pPr algn="ctr"/>
            <a:r>
              <a:rPr lang="en-US" dirty="0">
                <a:solidFill>
                  <a:schemeClr val="tx1">
                    <a:lumMod val="50000"/>
                    <a:lumOff val="50000"/>
                  </a:schemeClr>
                </a:solidFill>
                <a:latin typeface="Arial" panose="020B0604020202020204" pitchFamily="34" charset="0"/>
                <a:cs typeface="Arial" panose="020B0604020202020204" pitchFamily="34" charset="0"/>
              </a:rPr>
              <a:t>There is a 25% chance you lose </a:t>
            </a:r>
            <a:r>
              <a:rPr lang="en-US" dirty="0" smtClean="0">
                <a:solidFill>
                  <a:schemeClr val="tx1">
                    <a:lumMod val="50000"/>
                    <a:lumOff val="50000"/>
                  </a:schemeClr>
                </a:solidFill>
                <a:latin typeface="Arial" panose="020B0604020202020204" pitchFamily="34" charset="0"/>
                <a:cs typeface="Arial" panose="020B0604020202020204" pitchFamily="34" charset="0"/>
              </a:rPr>
              <a:t>$2,000</a:t>
            </a:r>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23" name="Rectangle 22"/>
          <p:cNvSpPr/>
          <p:nvPr/>
        </p:nvSpPr>
        <p:spPr>
          <a:xfrm>
            <a:off x="685800" y="3889135"/>
            <a:ext cx="6477000" cy="461665"/>
          </a:xfrm>
          <a:prstGeom prst="rect">
            <a:avLst/>
          </a:prstGeom>
        </p:spPr>
        <p:txBody>
          <a:bodyPr wrap="square">
            <a:spAutoFit/>
          </a:bodyPr>
          <a:lstStyle/>
          <a:p>
            <a:pPr lvl="0" algn="ctr"/>
            <a:r>
              <a:rPr lang="en-US" sz="2400" dirty="0">
                <a:solidFill>
                  <a:schemeClr val="tx1">
                    <a:lumMod val="50000"/>
                    <a:lumOff val="50000"/>
                  </a:schemeClr>
                </a:solidFill>
                <a:latin typeface="Stencil" panose="040409050D0802020404" pitchFamily="82" charset="0"/>
              </a:rPr>
              <a:t>Bet #1</a:t>
            </a:r>
          </a:p>
        </p:txBody>
      </p:sp>
      <p:sp>
        <p:nvSpPr>
          <p:cNvPr id="24" name="Rectangle 23"/>
          <p:cNvSpPr/>
          <p:nvPr/>
        </p:nvSpPr>
        <p:spPr>
          <a:xfrm>
            <a:off x="762000" y="6143242"/>
            <a:ext cx="6477000" cy="461665"/>
          </a:xfrm>
          <a:prstGeom prst="rect">
            <a:avLst/>
          </a:prstGeom>
        </p:spPr>
        <p:txBody>
          <a:bodyPr wrap="square">
            <a:spAutoFit/>
          </a:bodyPr>
          <a:lstStyle/>
          <a:p>
            <a:pPr lvl="0" algn="ctr"/>
            <a:r>
              <a:rPr lang="en-US" sz="2400" dirty="0">
                <a:solidFill>
                  <a:schemeClr val="tx1">
                    <a:lumMod val="50000"/>
                    <a:lumOff val="50000"/>
                  </a:schemeClr>
                </a:solidFill>
                <a:latin typeface="Stencil" panose="040409050D0802020404" pitchFamily="82" charset="0"/>
              </a:rPr>
              <a:t>Bet #2</a:t>
            </a:r>
          </a:p>
        </p:txBody>
      </p:sp>
    </p:spTree>
    <p:extLst>
      <p:ext uri="{BB962C8B-B14F-4D97-AF65-F5344CB8AC3E}">
        <p14:creationId xmlns:p14="http://schemas.microsoft.com/office/powerpoint/2010/main" val="37426545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lstStyle/>
          <a:p>
            <a:r>
              <a:rPr lang="en-US" dirty="0"/>
              <a:t>How often are we wrong?</a:t>
            </a:r>
          </a:p>
        </p:txBody>
      </p:sp>
      <p:grpSp>
        <p:nvGrpSpPr>
          <p:cNvPr id="21" name="Group 20"/>
          <p:cNvGrpSpPr/>
          <p:nvPr/>
        </p:nvGrpSpPr>
        <p:grpSpPr>
          <a:xfrm>
            <a:off x="2971800" y="3124200"/>
            <a:ext cx="995839" cy="3950969"/>
            <a:chOff x="6019800" y="1524000"/>
            <a:chExt cx="1171575" cy="4648199"/>
          </a:xfrm>
        </p:grpSpPr>
        <p:pic>
          <p:nvPicPr>
            <p:cNvPr id="19" name="Picture 2" descr="http://upload.wikimedia.org/wikipedia/commons/thumb/8/8f/NYW-confidence-interval.svg/300px-NYW-confidence-interval.svg.png"/>
            <p:cNvPicPr>
              <a:picLocks noChangeAspect="1" noChangeArrowheads="1"/>
            </p:cNvPicPr>
            <p:nvPr/>
          </p:nvPicPr>
          <p:blipFill>
            <a:blip r:embed="rId2" cstate="print">
              <a:duotone>
                <a:schemeClr val="accent6">
                  <a:shade val="45000"/>
                  <a:satMod val="135000"/>
                </a:schemeClr>
                <a:prstClr val="white"/>
              </a:duotone>
            </a:blip>
            <a:srcRect/>
            <a:stretch>
              <a:fillRect/>
            </a:stretch>
          </p:blipFill>
          <p:spPr bwMode="auto">
            <a:xfrm rot="5400000">
              <a:off x="4281488" y="3262312"/>
              <a:ext cx="4648199" cy="1171575"/>
            </a:xfrm>
            <a:prstGeom prst="rect">
              <a:avLst/>
            </a:prstGeom>
            <a:noFill/>
          </p:spPr>
        </p:pic>
        <p:sp>
          <p:nvSpPr>
            <p:cNvPr id="20" name="TextBox 19"/>
            <p:cNvSpPr txBox="1"/>
            <p:nvPr/>
          </p:nvSpPr>
          <p:spPr>
            <a:xfrm>
              <a:off x="6454590" y="1524000"/>
              <a:ext cx="381000" cy="385626"/>
            </a:xfrm>
            <a:prstGeom prst="rect">
              <a:avLst/>
            </a:prstGeom>
            <a:solidFill>
              <a:schemeClr val="bg1"/>
            </a:solidFill>
          </p:spPr>
          <p:txBody>
            <a:bodyPr wrap="square" rtlCol="0">
              <a:spAutoFit/>
            </a:bodyPr>
            <a:lstStyle/>
            <a:p>
              <a:r>
                <a:rPr lang="el-GR" sz="1530" dirty="0"/>
                <a:t>μ</a:t>
              </a:r>
              <a:endParaRPr lang="en-US" sz="1530" dirty="0"/>
            </a:p>
          </p:txBody>
        </p:sp>
      </p:grpSp>
      <p:sp>
        <p:nvSpPr>
          <p:cNvPr id="22" name="TextBox 21"/>
          <p:cNvSpPr txBox="1"/>
          <p:nvPr/>
        </p:nvSpPr>
        <p:spPr>
          <a:xfrm>
            <a:off x="1394536" y="7756857"/>
            <a:ext cx="5146205" cy="923330"/>
          </a:xfrm>
          <a:prstGeom prst="rect">
            <a:avLst/>
          </a:prstGeom>
          <a:noFill/>
        </p:spPr>
        <p:txBody>
          <a:bodyPr wrap="square" rtlCol="0">
            <a:spAutoFit/>
          </a:bodyPr>
          <a:lstStyle/>
          <a:p>
            <a:pPr algn="just"/>
            <a:r>
              <a:rPr lang="en-US" dirty="0">
                <a:solidFill>
                  <a:schemeClr val="tx1">
                    <a:lumMod val="50000"/>
                    <a:lumOff val="50000"/>
                  </a:schemeClr>
                </a:solidFill>
                <a:latin typeface="Arial" panose="020B0604020202020204" pitchFamily="34" charset="0"/>
                <a:cs typeface="Arial" panose="020B0604020202020204" pitchFamily="34" charset="0"/>
              </a:rPr>
              <a:t>What if we change our alpha from 0.05 to 0.10, how many of these confidence intervals would not contain the true mean?</a:t>
            </a:r>
          </a:p>
        </p:txBody>
      </p:sp>
      <p:sp>
        <p:nvSpPr>
          <p:cNvPr id="3" name="Slide Number Placeholder 2"/>
          <p:cNvSpPr>
            <a:spLocks noGrp="1"/>
          </p:cNvSpPr>
          <p:nvPr>
            <p:ph type="sldNum" sz="quarter" idx="12"/>
          </p:nvPr>
        </p:nvSpPr>
        <p:spPr/>
        <p:txBody>
          <a:bodyPr/>
          <a:lstStyle/>
          <a:p>
            <a:fld id="{8A2A4A19-B384-42F8-8C0D-94C30AAB39F2}" type="slidenum">
              <a:rPr lang="en-US" smtClean="0"/>
              <a:t>40</a:t>
            </a:fld>
            <a:endParaRPr lang="en-US" dirty="0"/>
          </a:p>
        </p:txBody>
      </p:sp>
      <p:cxnSp>
        <p:nvCxnSpPr>
          <p:cNvPr id="23" name="Straight Arrow Connector 22"/>
          <p:cNvCxnSpPr/>
          <p:nvPr/>
        </p:nvCxnSpPr>
        <p:spPr>
          <a:xfrm flipV="1">
            <a:off x="2007944" y="6160029"/>
            <a:ext cx="959563" cy="48"/>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971967" y="4646509"/>
            <a:ext cx="942550" cy="3093"/>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020823" y="3873321"/>
            <a:ext cx="959563" cy="0"/>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60026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lstStyle/>
          <a:p>
            <a:r>
              <a:rPr lang="en-US" dirty="0"/>
              <a:t>How often are we wrong?</a:t>
            </a:r>
          </a:p>
        </p:txBody>
      </p:sp>
      <p:sp>
        <p:nvSpPr>
          <p:cNvPr id="22" name="TextBox 21"/>
          <p:cNvSpPr txBox="1"/>
          <p:nvPr/>
        </p:nvSpPr>
        <p:spPr>
          <a:xfrm>
            <a:off x="1536674" y="3891240"/>
            <a:ext cx="5078907" cy="872034"/>
          </a:xfrm>
          <a:prstGeom prst="rect">
            <a:avLst/>
          </a:prstGeom>
          <a:noFill/>
        </p:spPr>
        <p:txBody>
          <a:bodyPr wrap="square" rtlCol="0">
            <a:spAutoFit/>
          </a:bodyPr>
          <a:lstStyle/>
          <a:p>
            <a:pPr algn="just">
              <a:lnSpc>
                <a:spcPct val="150000"/>
              </a:lnSpc>
            </a:pPr>
            <a:r>
              <a:rPr lang="en-US" dirty="0">
                <a:solidFill>
                  <a:schemeClr val="tx1">
                    <a:lumMod val="50000"/>
                    <a:lumOff val="50000"/>
                  </a:schemeClr>
                </a:solidFill>
                <a:latin typeface="Arial" panose="020B0604020202020204" pitchFamily="34" charset="0"/>
                <a:cs typeface="Arial" panose="020B0604020202020204" pitchFamily="34" charset="0"/>
              </a:rPr>
              <a:t>Is a </a:t>
            </a:r>
            <a:r>
              <a:rPr lang="en-US" b="1" dirty="0">
                <a:solidFill>
                  <a:schemeClr val="tx1">
                    <a:lumMod val="50000"/>
                    <a:lumOff val="50000"/>
                  </a:schemeClr>
                </a:solidFill>
                <a:latin typeface="Arial" panose="020B0604020202020204" pitchFamily="34" charset="0"/>
                <a:cs typeface="Arial" panose="020B0604020202020204" pitchFamily="34" charset="0"/>
              </a:rPr>
              <a:t>90% confidence interval </a:t>
            </a:r>
            <a:r>
              <a:rPr lang="en-US" dirty="0">
                <a:solidFill>
                  <a:schemeClr val="tx1">
                    <a:lumMod val="50000"/>
                    <a:lumOff val="50000"/>
                  </a:schemeClr>
                </a:solidFill>
                <a:latin typeface="Arial" panose="020B0604020202020204" pitchFamily="34" charset="0"/>
                <a:cs typeface="Arial" panose="020B0604020202020204" pitchFamily="34" charset="0"/>
              </a:rPr>
              <a:t>bigger </a:t>
            </a:r>
          </a:p>
          <a:p>
            <a:pPr algn="just">
              <a:lnSpc>
                <a:spcPct val="150000"/>
              </a:lnSpc>
            </a:pPr>
            <a:r>
              <a:rPr lang="en-US" dirty="0">
                <a:solidFill>
                  <a:schemeClr val="tx1">
                    <a:lumMod val="50000"/>
                    <a:lumOff val="50000"/>
                  </a:schemeClr>
                </a:solidFill>
                <a:latin typeface="Arial" panose="020B0604020202020204" pitchFamily="34" charset="0"/>
                <a:cs typeface="Arial" panose="020B0604020202020204" pitchFamily="34" charset="0"/>
              </a:rPr>
              <a:t>or small than a </a:t>
            </a:r>
            <a:r>
              <a:rPr lang="en-US" b="1" dirty="0">
                <a:solidFill>
                  <a:schemeClr val="tx1">
                    <a:lumMod val="50000"/>
                    <a:lumOff val="50000"/>
                  </a:schemeClr>
                </a:solidFill>
                <a:latin typeface="Arial" panose="020B0604020202020204" pitchFamily="34" charset="0"/>
                <a:cs typeface="Arial" panose="020B0604020202020204" pitchFamily="34" charset="0"/>
              </a:rPr>
              <a:t>95% confidence interval</a:t>
            </a:r>
            <a:r>
              <a:rPr lang="en-US" dirty="0">
                <a:solidFill>
                  <a:schemeClr val="tx1">
                    <a:lumMod val="50000"/>
                    <a:lumOff val="50000"/>
                  </a:schemeClr>
                </a:solidFill>
                <a:latin typeface="Arial" panose="020B0604020202020204" pitchFamily="34" charset="0"/>
                <a:cs typeface="Arial" panose="020B0604020202020204" pitchFamily="34" charset="0"/>
              </a:rPr>
              <a:t>?</a:t>
            </a:r>
          </a:p>
        </p:txBody>
      </p:sp>
      <p:sp>
        <p:nvSpPr>
          <p:cNvPr id="3" name="Slide Number Placeholder 2"/>
          <p:cNvSpPr>
            <a:spLocks noGrp="1"/>
          </p:cNvSpPr>
          <p:nvPr>
            <p:ph type="sldNum" sz="quarter" idx="12"/>
          </p:nvPr>
        </p:nvSpPr>
        <p:spPr/>
        <p:txBody>
          <a:bodyPr/>
          <a:lstStyle/>
          <a:p>
            <a:fld id="{8A2A4A19-B384-42F8-8C0D-94C30AAB39F2}" type="slidenum">
              <a:rPr lang="en-US" smtClean="0"/>
              <a:t>41</a:t>
            </a:fld>
            <a:endParaRPr lang="en-US" dirty="0"/>
          </a:p>
        </p:txBody>
      </p:sp>
      <p:cxnSp>
        <p:nvCxnSpPr>
          <p:cNvPr id="5" name="Straight Connector 4"/>
          <p:cNvCxnSpPr/>
          <p:nvPr/>
        </p:nvCxnSpPr>
        <p:spPr>
          <a:xfrm>
            <a:off x="2286000" y="7772400"/>
            <a:ext cx="3037596"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11"/>
          <p:cNvSpPr txBox="1"/>
          <p:nvPr/>
        </p:nvSpPr>
        <p:spPr>
          <a:xfrm>
            <a:off x="3688512" y="7211659"/>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7" name="Oval 6"/>
          <p:cNvSpPr/>
          <p:nvPr/>
        </p:nvSpPr>
        <p:spPr>
          <a:xfrm>
            <a:off x="3804798" y="7692229"/>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8" name="Straight Connector 7"/>
          <p:cNvCxnSpPr/>
          <p:nvPr/>
        </p:nvCxnSpPr>
        <p:spPr>
          <a:xfrm>
            <a:off x="2979964" y="6436180"/>
            <a:ext cx="160020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11"/>
          <p:cNvSpPr txBox="1"/>
          <p:nvPr/>
        </p:nvSpPr>
        <p:spPr>
          <a:xfrm>
            <a:off x="3623200" y="5867400"/>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10" name="Oval 9"/>
          <p:cNvSpPr/>
          <p:nvPr/>
        </p:nvSpPr>
        <p:spPr>
          <a:xfrm>
            <a:off x="3739486" y="634797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5381222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we are going:</a:t>
            </a:r>
          </a:p>
        </p:txBody>
      </p:sp>
      <p:pic>
        <p:nvPicPr>
          <p:cNvPr id="15" name="Picture 2" descr="http://westinstenv.org/wp-content/postimage/accuracy_precisi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3178" y="2834385"/>
            <a:ext cx="5304331" cy="451850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362200" y="7924800"/>
            <a:ext cx="3531736" cy="1477328"/>
          </a:xfrm>
          <a:prstGeom prst="rect">
            <a:avLst/>
          </a:prstGeom>
          <a:noFill/>
        </p:spPr>
        <p:txBody>
          <a:bodyPr wrap="none" rtlCol="0">
            <a:spAutoFit/>
          </a:bodyPr>
          <a:lstStyle/>
          <a:p>
            <a:r>
              <a:rPr lang="en-US" dirty="0">
                <a:solidFill>
                  <a:schemeClr val="tx1">
                    <a:lumMod val="50000"/>
                    <a:lumOff val="50000"/>
                  </a:schemeClr>
                </a:solidFill>
                <a:latin typeface="Arial" panose="020B0604020202020204" pitchFamily="34" charset="0"/>
                <a:cs typeface="Arial" panose="020B0604020202020204" pitchFamily="34" charset="0"/>
              </a:rPr>
              <a:t>Regression estimates should be:</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dirty="0">
                <a:solidFill>
                  <a:schemeClr val="accent6">
                    <a:lumMod val="75000"/>
                  </a:schemeClr>
                </a:solidFill>
                <a:latin typeface="Stencil" panose="040409050D0802020404" pitchFamily="82" charset="0"/>
                <a:cs typeface="Arial" panose="020B0604020202020204" pitchFamily="34" charset="0"/>
              </a:rPr>
              <a:t>Unbiased</a:t>
            </a:r>
            <a:r>
              <a:rPr lang="en-US" dirty="0">
                <a:solidFill>
                  <a:schemeClr val="tx1">
                    <a:lumMod val="50000"/>
                    <a:lumOff val="50000"/>
                  </a:schemeClr>
                </a:solidFill>
                <a:latin typeface="Arial" panose="020B0604020202020204" pitchFamily="34" charset="0"/>
                <a:cs typeface="Arial" panose="020B0604020202020204" pitchFamily="34" charset="0"/>
              </a:rPr>
              <a:t> (accurate)</a:t>
            </a:r>
          </a:p>
          <a:p>
            <a:pPr marL="342900" indent="-342900">
              <a:buFont typeface="+mj-lt"/>
              <a:buAutoNum type="arabicPeriod"/>
            </a:pPr>
            <a:endParaRPr lang="en-US" dirty="0">
              <a:solidFill>
                <a:schemeClr val="tx1">
                  <a:lumMod val="50000"/>
                  <a:lumOff val="50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dirty="0">
                <a:solidFill>
                  <a:schemeClr val="accent6">
                    <a:lumMod val="75000"/>
                  </a:schemeClr>
                </a:solidFill>
                <a:latin typeface="Stencil" panose="040409050D0802020404" pitchFamily="82" charset="0"/>
                <a:cs typeface="Arial" panose="020B0604020202020204" pitchFamily="34" charset="0"/>
              </a:rPr>
              <a:t>Efficient</a:t>
            </a:r>
            <a:r>
              <a:rPr lang="en-US" dirty="0">
                <a:solidFill>
                  <a:schemeClr val="tx1">
                    <a:lumMod val="50000"/>
                    <a:lumOff val="50000"/>
                  </a:schemeClr>
                </a:solidFill>
                <a:latin typeface="Arial" panose="020B0604020202020204" pitchFamily="34" charset="0"/>
                <a:cs typeface="Arial" panose="020B0604020202020204" pitchFamily="34" charset="0"/>
              </a:rPr>
              <a:t> (precise)</a:t>
            </a:r>
          </a:p>
        </p:txBody>
      </p:sp>
      <p:sp>
        <p:nvSpPr>
          <p:cNvPr id="4" name="Slide Number Placeholder 3"/>
          <p:cNvSpPr>
            <a:spLocks noGrp="1"/>
          </p:cNvSpPr>
          <p:nvPr>
            <p:ph type="sldNum" sz="quarter" idx="12"/>
          </p:nvPr>
        </p:nvSpPr>
        <p:spPr/>
        <p:txBody>
          <a:bodyPr/>
          <a:lstStyle/>
          <a:p>
            <a:fld id="{8A2A4A19-B384-42F8-8C0D-94C30AAB39F2}" type="slidenum">
              <a:rPr lang="en-US" smtClean="0"/>
              <a:t>42</a:t>
            </a:fld>
            <a:endParaRPr lang="en-US" dirty="0"/>
          </a:p>
        </p:txBody>
      </p:sp>
    </p:spTree>
    <p:extLst>
      <p:ext uri="{BB962C8B-B14F-4D97-AF65-F5344CB8AC3E}">
        <p14:creationId xmlns:p14="http://schemas.microsoft.com/office/powerpoint/2010/main" val="25676081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143001"/>
            <a:ext cx="5246370" cy="971550"/>
          </a:xfrm>
        </p:spPr>
        <p:txBody>
          <a:bodyPr>
            <a:noAutofit/>
          </a:bodyPr>
          <a:lstStyle/>
          <a:p>
            <a:r>
              <a:rPr lang="en-US" sz="2400" dirty="0"/>
              <a:t>Coefficient plots as an alternative to dense regression tables</a:t>
            </a:r>
          </a:p>
        </p:txBody>
      </p:sp>
      <p:pic>
        <p:nvPicPr>
          <p:cNvPr id="44034" name="Picture 2" descr="http://tables2graphs.com/lib/exe/fetch.php?media=http%3A%2F%2Fsvn.cluelessresearch.com%2Ftables2graphs%2Fstevens_fig.png"/>
          <p:cNvPicPr>
            <a:picLocks noChangeAspect="1" noChangeArrowheads="1"/>
          </p:cNvPicPr>
          <p:nvPr/>
        </p:nvPicPr>
        <p:blipFill>
          <a:blip r:embed="rId2" cstate="print"/>
          <a:srcRect/>
          <a:stretch>
            <a:fillRect/>
          </a:stretch>
        </p:blipFill>
        <p:spPr bwMode="auto">
          <a:xfrm>
            <a:off x="3677876" y="3695976"/>
            <a:ext cx="3291493" cy="2785110"/>
          </a:xfrm>
          <a:prstGeom prst="rect">
            <a:avLst/>
          </a:prstGeom>
          <a:noFill/>
        </p:spPr>
      </p:pic>
      <p:graphicFrame>
        <p:nvGraphicFramePr>
          <p:cNvPr id="5" name="Table 4"/>
          <p:cNvGraphicFramePr>
            <a:graphicFrameLocks noGrp="1"/>
          </p:cNvGraphicFramePr>
          <p:nvPr>
            <p:extLst/>
          </p:nvPr>
        </p:nvGraphicFramePr>
        <p:xfrm>
          <a:off x="388620" y="2891790"/>
          <a:ext cx="2489946" cy="4057191"/>
        </p:xfrm>
        <a:graphic>
          <a:graphicData uri="http://schemas.openxmlformats.org/drawingml/2006/table">
            <a:tbl>
              <a:tblPr/>
              <a:tblGrid>
                <a:gridCol w="706753">
                  <a:extLst>
                    <a:ext uri="{9D8B030D-6E8A-4147-A177-3AD203B41FA5}">
                      <a16:colId xmlns:a16="http://schemas.microsoft.com/office/drawing/2014/main" val="20000"/>
                    </a:ext>
                  </a:extLst>
                </a:gridCol>
                <a:gridCol w="394337">
                  <a:extLst>
                    <a:ext uri="{9D8B030D-6E8A-4147-A177-3AD203B41FA5}">
                      <a16:colId xmlns:a16="http://schemas.microsoft.com/office/drawing/2014/main" val="20001"/>
                    </a:ext>
                  </a:extLst>
                </a:gridCol>
                <a:gridCol w="1388856">
                  <a:extLst>
                    <a:ext uri="{9D8B030D-6E8A-4147-A177-3AD203B41FA5}">
                      <a16:colId xmlns:a16="http://schemas.microsoft.com/office/drawing/2014/main" val="20002"/>
                    </a:ext>
                  </a:extLst>
                </a:gridCol>
              </a:tblGrid>
              <a:tr h="144651">
                <a:tc>
                  <a:txBody>
                    <a:bodyPr/>
                    <a:lstStyle/>
                    <a:p>
                      <a:pPr algn="l"/>
                      <a:r>
                        <a:rPr lang="en-US" sz="900"/>
                        <a:t>Variable</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EE7EC"/>
                    </a:solidFill>
                  </a:tcPr>
                </a:tc>
                <a:tc gridSpan="2">
                  <a:txBody>
                    <a:bodyPr/>
                    <a:lstStyle/>
                    <a:p>
                      <a:pPr algn="ctr"/>
                      <a:r>
                        <a:rPr lang="en-US" sz="900" dirty="0"/>
                        <a:t>Coefficient (Standard Error)</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EE7EC"/>
                    </a:solidFill>
                  </a:tcPr>
                </a:tc>
                <a:tc hMerge="1">
                  <a:txBody>
                    <a:bodyPr/>
                    <a:lstStyle/>
                    <a:p>
                      <a:endParaRPr lang="en-US"/>
                    </a:p>
                  </a:txBody>
                  <a:tcPr/>
                </a:tc>
                <a:extLst>
                  <a:ext uri="{0D108BD9-81ED-4DB2-BD59-A6C34878D82A}">
                    <a16:rowId xmlns:a16="http://schemas.microsoft.com/office/drawing/2014/main" val="10000"/>
                  </a:ext>
                </a:extLst>
              </a:tr>
              <a:tr h="92835">
                <a:tc>
                  <a:txBody>
                    <a:bodyPr/>
                    <a:lstStyle/>
                    <a:p>
                      <a:r>
                        <a:rPr lang="en-US" sz="500"/>
                        <a:t>Constant</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gridSpan="2">
                  <a:txBody>
                    <a:bodyPr/>
                    <a:lstStyle/>
                    <a:p>
                      <a:pPr algn="ctr"/>
                      <a:r>
                        <a:rPr lang="en-US" sz="500" dirty="0"/>
                        <a:t>.41 (.93)</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10001"/>
                  </a:ext>
                </a:extLst>
              </a:tr>
              <a:tr h="118743">
                <a:tc gridSpan="3">
                  <a:txBody>
                    <a:bodyPr/>
                    <a:lstStyle/>
                    <a:p>
                      <a:r>
                        <a:rPr lang="en-US" sz="700" b="1"/>
                        <a:t>Countries</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18743">
                <a:tc gridSpan="2">
                  <a:txBody>
                    <a:bodyPr/>
                    <a:lstStyle/>
                    <a:p>
                      <a:pPr algn="l"/>
                      <a:r>
                        <a:rPr lang="en-US" sz="700"/>
                        <a:t>Argentina</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1.31 (.33)</a:t>
                      </a:r>
                      <a:r>
                        <a:rPr lang="en-US" sz="700" baseline="30000"/>
                        <a:t>### B,M</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18743">
                <a:tc gridSpan="2">
                  <a:txBody>
                    <a:bodyPr/>
                    <a:lstStyle/>
                    <a:p>
                      <a:pPr algn="l"/>
                      <a:r>
                        <a:rPr lang="en-US" sz="700"/>
                        <a:t>Chile</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.93 (.32)</a:t>
                      </a:r>
                      <a:r>
                        <a:rPr lang="en-US" sz="700" baseline="30000"/>
                        <a:t>### B,M</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18743">
                <a:tc gridSpan="2">
                  <a:txBody>
                    <a:bodyPr/>
                    <a:lstStyle/>
                    <a:p>
                      <a:pPr algn="l"/>
                      <a:r>
                        <a:rPr lang="en-US" sz="700"/>
                        <a:t>Colombia</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1.46 (.32) </a:t>
                      </a:r>
                      <a:r>
                        <a:rPr lang="en-US" sz="700" baseline="30000"/>
                        <a:t>### B,M</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118743">
                <a:tc gridSpan="2">
                  <a:txBody>
                    <a:bodyPr/>
                    <a:lstStyle/>
                    <a:p>
                      <a:pPr algn="l"/>
                      <a:r>
                        <a:rPr lang="en-US" sz="700"/>
                        <a:t>Mexico</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.07 (.32)</a:t>
                      </a:r>
                      <a:r>
                        <a:rPr lang="en-US" sz="700" baseline="30000"/>
                        <a:t>A,CH,CO,V</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118743">
                <a:tc gridSpan="2">
                  <a:txBody>
                    <a:bodyPr/>
                    <a:lstStyle/>
                    <a:p>
                      <a:pPr algn="l"/>
                      <a:r>
                        <a:rPr lang="en-US" sz="700"/>
                        <a:t>Venezuela</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.96 (.37)</a:t>
                      </a:r>
                      <a:r>
                        <a:rPr lang="en-US" sz="700" baseline="30000"/>
                        <a:t>## B,M</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118743">
                <a:tc gridSpan="3">
                  <a:txBody>
                    <a:bodyPr/>
                    <a:lstStyle/>
                    <a:p>
                      <a:r>
                        <a:rPr lang="en-US" sz="700" b="1"/>
                        <a:t>Threat</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05244">
                <a:tc gridSpan="2">
                  <a:txBody>
                    <a:bodyPr/>
                    <a:lstStyle/>
                    <a:p>
                      <a:pPr algn="l"/>
                      <a:r>
                        <a:rPr lang="en-US" sz="700"/>
                        <a:t>Retrospective egocentric economic perceptions</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.20 (.13)</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05244">
                <a:tc gridSpan="2">
                  <a:txBody>
                    <a:bodyPr/>
                    <a:lstStyle/>
                    <a:p>
                      <a:pPr algn="l"/>
                      <a:r>
                        <a:rPr lang="en-US" sz="700"/>
                        <a:t>Prospective egocentric economic perceptions</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.22 (.12)</a:t>
                      </a:r>
                      <a:r>
                        <a:rPr lang="en-US" sz="700" baseline="30000"/>
                        <a:t>#</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305244">
                <a:tc gridSpan="2">
                  <a:txBody>
                    <a:bodyPr/>
                    <a:lstStyle/>
                    <a:p>
                      <a:pPr algn="l"/>
                      <a:r>
                        <a:rPr lang="en-US" sz="700"/>
                        <a:t>Retrospective sociotropic economic perceptions</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-.21 (.12)</a:t>
                      </a:r>
                      <a:r>
                        <a:rPr lang="en-US" sz="700" baseline="30000"/>
                        <a:t>#</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305244">
                <a:tc gridSpan="2">
                  <a:txBody>
                    <a:bodyPr/>
                    <a:lstStyle/>
                    <a:p>
                      <a:pPr algn="l"/>
                      <a:r>
                        <a:rPr lang="en-US" sz="700"/>
                        <a:t>Prospective sociotropic economic perceptions</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-.32 (.12)</a:t>
                      </a:r>
                      <a:r>
                        <a:rPr lang="en-US" sz="700" baseline="30000"/>
                        <a:t>##</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232711">
                <a:tc gridSpan="2">
                  <a:txBody>
                    <a:bodyPr/>
                    <a:lstStyle/>
                    <a:p>
                      <a:pPr algn="l"/>
                      <a:r>
                        <a:rPr lang="en-US" sz="700"/>
                        <a:t>Ideological Distance from president</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endParaRPr lang="en-US" sz="600"/>
                    </a:p>
                  </a:txBody>
                  <a:tcPr marL="28444" marR="28444" marT="14222" marB="14222">
                    <a:lnL w="9525" cap="flat" cmpd="sng" algn="ctr">
                      <a:solidFill>
                        <a:srgbClr val="CCCCCC"/>
                      </a:solidFill>
                      <a:prstDash val="solid"/>
                      <a:round/>
                      <a:headEnd type="none" w="med" len="med"/>
                      <a:tailEnd type="none" w="med" len="med"/>
                    </a:lnL>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endParaRPr lang="en-US" sz="700"/>
                    </a:p>
                  </a:txBody>
                  <a:tcPr marL="24177" marR="24177" marT="12089" marB="12089">
                    <a:lnL w="9525" cap="flat" cmpd="sng" algn="ctr">
                      <a:solidFill>
                        <a:srgbClr val="CCCCCC"/>
                      </a:solidFill>
                      <a:prstDash val="solid"/>
                      <a:round/>
                      <a:headEnd type="none" w="med" len="med"/>
                      <a:tailEnd type="none" w="med" len="med"/>
                    </a:lnL>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13"/>
                  </a:ext>
                </a:extLst>
              </a:tr>
              <a:tr h="118743">
                <a:tc gridSpan="3">
                  <a:txBody>
                    <a:bodyPr/>
                    <a:lstStyle/>
                    <a:p>
                      <a:r>
                        <a:rPr lang="en-US" sz="700" b="1"/>
                        <a:t>Ideology</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4"/>
                  </a:ext>
                </a:extLst>
              </a:tr>
              <a:tr h="118743">
                <a:tc gridSpan="2">
                  <a:txBody>
                    <a:bodyPr/>
                    <a:lstStyle/>
                    <a:p>
                      <a:pPr algn="l"/>
                      <a:r>
                        <a:rPr lang="en-US" sz="700"/>
                        <a:t>Ideology</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.23 (.07) </a:t>
                      </a:r>
                      <a:r>
                        <a:rPr lang="en-US" sz="700" baseline="30000"/>
                        <a:t>###</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r h="118743">
                <a:tc gridSpan="3">
                  <a:txBody>
                    <a:bodyPr/>
                    <a:lstStyle/>
                    <a:p>
                      <a:r>
                        <a:rPr lang="en-US" sz="700" b="1"/>
                        <a:t>Individual Differences</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6"/>
                  </a:ext>
                </a:extLst>
              </a:tr>
              <a:tr h="118743">
                <a:tc gridSpan="2">
                  <a:txBody>
                    <a:bodyPr/>
                    <a:lstStyle/>
                    <a:p>
                      <a:pPr algn="l"/>
                      <a:r>
                        <a:rPr lang="en-US" sz="700"/>
                        <a:t>Age</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.00 (.01)</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7"/>
                  </a:ext>
                </a:extLst>
              </a:tr>
              <a:tr h="118743">
                <a:tc gridSpan="2">
                  <a:txBody>
                    <a:bodyPr/>
                    <a:lstStyle/>
                    <a:p>
                      <a:pPr algn="l"/>
                      <a:r>
                        <a:rPr lang="en-US" sz="700"/>
                        <a:t>Female</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-.03 (.21)</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8"/>
                  </a:ext>
                </a:extLst>
              </a:tr>
              <a:tr h="118743">
                <a:tc gridSpan="2">
                  <a:txBody>
                    <a:bodyPr/>
                    <a:lstStyle/>
                    <a:p>
                      <a:pPr algn="l"/>
                      <a:r>
                        <a:rPr lang="en-US" sz="700"/>
                        <a:t>Education</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.13 (.14)</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9"/>
                  </a:ext>
                </a:extLst>
              </a:tr>
              <a:tr h="118743">
                <a:tc gridSpan="2">
                  <a:txBody>
                    <a:bodyPr/>
                    <a:lstStyle/>
                    <a:p>
                      <a:pPr algn="l"/>
                      <a:r>
                        <a:rPr lang="en-US" sz="700"/>
                        <a:t>Academic Sector</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.15 (.29)</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20"/>
                  </a:ext>
                </a:extLst>
              </a:tr>
              <a:tr h="118743">
                <a:tc gridSpan="2">
                  <a:txBody>
                    <a:bodyPr/>
                    <a:lstStyle/>
                    <a:p>
                      <a:pPr algn="l"/>
                      <a:r>
                        <a:rPr lang="en-US" sz="700"/>
                        <a:t>Business Sector</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.31 (.25)</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21"/>
                  </a:ext>
                </a:extLst>
              </a:tr>
              <a:tr h="160177">
                <a:tc gridSpan="2">
                  <a:txBody>
                    <a:bodyPr/>
                    <a:lstStyle/>
                    <a:p>
                      <a:pPr algn="l"/>
                      <a:r>
                        <a:rPr lang="en-US" sz="700" dirty="0"/>
                        <a:t>Government Sector</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dirty="0"/>
                        <a:t>-.10 (.27)</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22"/>
                  </a:ext>
                </a:extLst>
              </a:tr>
              <a:tr h="92835">
                <a:tc gridSpan="2">
                  <a:txBody>
                    <a:bodyPr/>
                    <a:lstStyle/>
                    <a:p>
                      <a:pPr algn="l"/>
                      <a:r>
                        <a:rPr lang="en-US" sz="500"/>
                        <a:t>R</a:t>
                      </a:r>
                      <a:r>
                        <a:rPr lang="en-US" sz="500" baseline="30000"/>
                        <a:t>2</a:t>
                      </a:r>
                      <a:endParaRPr lang="en-US" sz="5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500"/>
                        <a:t>.15</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23"/>
                  </a:ext>
                </a:extLst>
              </a:tr>
              <a:tr h="92835">
                <a:tc gridSpan="2">
                  <a:txBody>
                    <a:bodyPr/>
                    <a:lstStyle/>
                    <a:p>
                      <a:pPr algn="l"/>
                      <a:r>
                        <a:rPr lang="en-US" sz="500"/>
                        <a:t>Adjusted R</a:t>
                      </a:r>
                      <a:r>
                        <a:rPr lang="en-US" sz="500" baseline="30000"/>
                        <a:t>2</a:t>
                      </a:r>
                      <a:endParaRPr lang="en-US" sz="5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500"/>
                        <a:t>.12</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24"/>
                  </a:ext>
                </a:extLst>
              </a:tr>
              <a:tr h="92835">
                <a:tc gridSpan="2">
                  <a:txBody>
                    <a:bodyPr/>
                    <a:lstStyle/>
                    <a:p>
                      <a:pPr algn="l"/>
                      <a:r>
                        <a:rPr lang="en-US" sz="500" i="1"/>
                        <a:t>n</a:t>
                      </a:r>
                      <a:endParaRPr lang="en-US" sz="5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500"/>
                        <a:t>500</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25"/>
                  </a:ext>
                </a:extLst>
              </a:tr>
              <a:tr h="92835">
                <a:tc gridSpan="3">
                  <a:txBody>
                    <a:bodyPr/>
                    <a:lstStyle/>
                    <a:p>
                      <a:r>
                        <a:rPr lang="en-US" sz="500" baseline="30000" dirty="0"/>
                        <a:t>###</a:t>
                      </a:r>
                      <a:r>
                        <a:rPr lang="en-US" sz="500" dirty="0"/>
                        <a:t>p &lt; .01, </a:t>
                      </a:r>
                      <a:r>
                        <a:rPr lang="en-US" sz="500" baseline="30000" dirty="0"/>
                        <a:t>##</a:t>
                      </a:r>
                      <a:r>
                        <a:rPr lang="en-US" sz="500" dirty="0"/>
                        <a:t>p &lt; .05, </a:t>
                      </a:r>
                      <a:r>
                        <a:rPr lang="en-US" sz="500" baseline="30000" dirty="0"/>
                        <a:t>#</a:t>
                      </a:r>
                      <a:r>
                        <a:rPr lang="en-US" sz="500" dirty="0"/>
                        <a:t>p &lt; .10 (two-tailed)</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26"/>
                  </a:ext>
                </a:extLst>
              </a:tr>
            </a:tbl>
          </a:graphicData>
        </a:graphic>
      </p:graphicFrame>
      <p:sp>
        <p:nvSpPr>
          <p:cNvPr id="44035" name="Rectangle 3"/>
          <p:cNvSpPr>
            <a:spLocks noChangeArrowheads="1"/>
          </p:cNvSpPr>
          <p:nvPr/>
        </p:nvSpPr>
        <p:spPr bwMode="auto">
          <a:xfrm>
            <a:off x="1" y="1996827"/>
            <a:ext cx="65" cy="235449"/>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defTabSz="777240" fontAlgn="base">
              <a:spcBef>
                <a:spcPct val="0"/>
              </a:spcBef>
              <a:spcAft>
                <a:spcPct val="0"/>
              </a:spcAft>
            </a:pPr>
            <a:endParaRPr lang="en-US" sz="1530">
              <a:latin typeface="Arial" pitchFamily="34" charset="0"/>
              <a:cs typeface="Arial" pitchFamily="34" charset="0"/>
            </a:endParaRPr>
          </a:p>
        </p:txBody>
      </p:sp>
      <p:sp>
        <p:nvSpPr>
          <p:cNvPr id="7" name="Rectangle 6"/>
          <p:cNvSpPr/>
          <p:nvPr/>
        </p:nvSpPr>
        <p:spPr>
          <a:xfrm>
            <a:off x="453390" y="7101841"/>
            <a:ext cx="2590800" cy="406265"/>
          </a:xfrm>
          <a:prstGeom prst="rect">
            <a:avLst/>
          </a:prstGeom>
        </p:spPr>
        <p:txBody>
          <a:bodyPr wrap="square">
            <a:spAutoFit/>
          </a:bodyPr>
          <a:lstStyle/>
          <a:p>
            <a:pPr algn="ctr"/>
            <a:r>
              <a:rPr lang="en-US" sz="1020" b="1" dirty="0"/>
              <a:t>Table 2 from Stevens (2006): </a:t>
            </a:r>
            <a:br>
              <a:rPr lang="en-US" sz="1020" b="1" dirty="0"/>
            </a:br>
            <a:r>
              <a:rPr lang="en-US" sz="1020" b="1" dirty="0"/>
              <a:t>Determinants of Authoritarian Aggression</a:t>
            </a:r>
            <a:endParaRPr lang="en-US" sz="1020" dirty="0"/>
          </a:p>
        </p:txBody>
      </p:sp>
      <p:sp>
        <p:nvSpPr>
          <p:cNvPr id="9" name="Rectangle 8"/>
          <p:cNvSpPr/>
          <p:nvPr/>
        </p:nvSpPr>
        <p:spPr>
          <a:xfrm>
            <a:off x="6088380" y="5547360"/>
            <a:ext cx="1295400" cy="647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 name="Slide Number Placeholder 2"/>
          <p:cNvSpPr>
            <a:spLocks noGrp="1"/>
          </p:cNvSpPr>
          <p:nvPr>
            <p:ph type="sldNum" sz="quarter" idx="12"/>
          </p:nvPr>
        </p:nvSpPr>
        <p:spPr/>
        <p:txBody>
          <a:bodyPr/>
          <a:lstStyle/>
          <a:p>
            <a:fld id="{8A2A4A19-B384-42F8-8C0D-94C30AAB39F2}" type="slidenum">
              <a:rPr lang="en-US" smtClean="0"/>
              <a:t>43</a:t>
            </a:fld>
            <a:endParaRPr lang="en-US" dirty="0"/>
          </a:p>
        </p:txBody>
      </p:sp>
      <p:sp>
        <p:nvSpPr>
          <p:cNvPr id="4" name="Rectangle 3"/>
          <p:cNvSpPr/>
          <p:nvPr/>
        </p:nvSpPr>
        <p:spPr>
          <a:xfrm>
            <a:off x="453390" y="8019230"/>
            <a:ext cx="7155180" cy="1754326"/>
          </a:xfrm>
          <a:prstGeom prst="rect">
            <a:avLst/>
          </a:prstGeom>
        </p:spPr>
        <p:txBody>
          <a:bodyPr wrap="square">
            <a:spAutoFit/>
          </a:bodyPr>
          <a:lstStyle/>
          <a:p>
            <a:r>
              <a:rPr lang="en-US" dirty="0">
                <a:solidFill>
                  <a:schemeClr val="tx1">
                    <a:lumMod val="50000"/>
                    <a:lumOff val="50000"/>
                  </a:schemeClr>
                </a:solidFill>
                <a:latin typeface="Arial" panose="020B0604020202020204" pitchFamily="34" charset="0"/>
                <a:cs typeface="Arial" panose="020B0604020202020204" pitchFamily="34" charset="0"/>
              </a:rPr>
              <a:t>This figure has everything we need to interpret the regression.  It shows the magnitude of the relationship between each variable and Y, the standard error of each coefficient (encoded in the confidence interval), and statistical significance (does it cross zero?).</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r>
              <a:rPr lang="en-US" dirty="0">
                <a:solidFill>
                  <a:schemeClr val="tx1">
                    <a:lumMod val="50000"/>
                    <a:lumOff val="50000"/>
                  </a:schemeClr>
                </a:solidFill>
                <a:latin typeface="Arial" panose="020B0604020202020204" pitchFamily="34" charset="0"/>
                <a:cs typeface="Arial" panose="020B0604020202020204" pitchFamily="34" charset="0"/>
              </a:rPr>
              <a:t>Which do you prefer?</a:t>
            </a:r>
          </a:p>
        </p:txBody>
      </p:sp>
    </p:spTree>
    <p:extLst>
      <p:ext uri="{BB962C8B-B14F-4D97-AF65-F5344CB8AC3E}">
        <p14:creationId xmlns:p14="http://schemas.microsoft.com/office/powerpoint/2010/main" val="6043133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2A4A19-B384-42F8-8C0D-94C30AAB39F2}" type="slidenum">
              <a:rPr lang="en-US" smtClean="0"/>
              <a:pPr/>
              <a:t>44</a:t>
            </a:fld>
            <a:endParaRPr lang="en-US" dirty="0"/>
          </a:p>
        </p:txBody>
      </p:sp>
      <p:sp>
        <p:nvSpPr>
          <p:cNvPr id="25" name="Title 1"/>
          <p:cNvSpPr txBox="1">
            <a:spLocks/>
          </p:cNvSpPr>
          <p:nvPr/>
        </p:nvSpPr>
        <p:spPr>
          <a:xfrm>
            <a:off x="1143000" y="3064748"/>
            <a:ext cx="4876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a:solidFill>
                  <a:schemeClr val="accent6">
                    <a:lumMod val="75000"/>
                  </a:schemeClr>
                </a:solidFill>
                <a:latin typeface="Arial" panose="020B0604020202020204" pitchFamily="34" charset="0"/>
                <a:cs typeface="Arial" panose="020B0604020202020204" pitchFamily="34" charset="0"/>
              </a:rPr>
              <a:t>What should be clear in my mind?</a:t>
            </a:r>
          </a:p>
        </p:txBody>
      </p:sp>
      <p:sp>
        <p:nvSpPr>
          <p:cNvPr id="29" name="TextBox 28"/>
          <p:cNvSpPr txBox="1"/>
          <p:nvPr/>
        </p:nvSpPr>
        <p:spPr>
          <a:xfrm>
            <a:off x="1235918" y="3636248"/>
            <a:ext cx="5305852" cy="6186309"/>
          </a:xfrm>
          <a:prstGeom prst="rect">
            <a:avLst/>
          </a:prstGeom>
          <a:noFill/>
        </p:spPr>
        <p:txBody>
          <a:bodyPr wrap="square" rtlCol="0">
            <a:spAutoFit/>
          </a:bodyPr>
          <a:lstStyle/>
          <a:p>
            <a:pPr marL="342900" indent="-342900">
              <a:buFont typeface="+mj-lt"/>
              <a:buAutoNum type="arabicPeriod"/>
            </a:pPr>
            <a:r>
              <a:rPr lang="en-US" b="1" dirty="0">
                <a:solidFill>
                  <a:schemeClr val="tx1">
                    <a:lumMod val="50000"/>
                    <a:lumOff val="50000"/>
                  </a:schemeClr>
                </a:solidFill>
              </a:rPr>
              <a:t>Our interpretation of program impact involves an understanding of the “effect size” (regression slope) and the precision with which it is estimated (the confidence interval).</a:t>
            </a:r>
            <a:br>
              <a:rPr lang="en-US" b="1" dirty="0">
                <a:solidFill>
                  <a:schemeClr val="tx1">
                    <a:lumMod val="50000"/>
                    <a:lumOff val="50000"/>
                  </a:schemeClr>
                </a:solidFill>
              </a:rPr>
            </a:br>
            <a:endParaRPr lang="en-US" b="1" dirty="0">
              <a:solidFill>
                <a:schemeClr val="tx1">
                  <a:lumMod val="50000"/>
                  <a:lumOff val="50000"/>
                </a:schemeClr>
              </a:solidFill>
            </a:endParaRPr>
          </a:p>
          <a:p>
            <a:pPr marL="342900" indent="-342900">
              <a:buFont typeface="+mj-lt"/>
              <a:buAutoNum type="arabicPeriod"/>
            </a:pPr>
            <a:r>
              <a:rPr lang="en-US" b="1" dirty="0">
                <a:solidFill>
                  <a:schemeClr val="tx1">
                    <a:lumMod val="50000"/>
                    <a:lumOff val="50000"/>
                  </a:schemeClr>
                </a:solidFill>
              </a:rPr>
              <a:t>The level of confidence we select determines the t-value, which determines the size of the confidence interval. </a:t>
            </a:r>
            <a:br>
              <a:rPr lang="en-US" b="1" dirty="0">
                <a:solidFill>
                  <a:schemeClr val="tx1">
                    <a:lumMod val="50000"/>
                    <a:lumOff val="50000"/>
                  </a:schemeClr>
                </a:solidFill>
              </a:rPr>
            </a:br>
            <a:endParaRPr lang="en-US" b="1" dirty="0">
              <a:solidFill>
                <a:schemeClr val="tx1">
                  <a:lumMod val="50000"/>
                  <a:lumOff val="50000"/>
                </a:schemeClr>
              </a:solidFill>
            </a:endParaRPr>
          </a:p>
          <a:p>
            <a:pPr marL="342900" indent="-342900">
              <a:buFont typeface="+mj-lt"/>
              <a:buAutoNum type="arabicPeriod"/>
            </a:pPr>
            <a:r>
              <a:rPr lang="en-US" b="1" dirty="0">
                <a:solidFill>
                  <a:schemeClr val="tx1">
                    <a:lumMod val="50000"/>
                    <a:lumOff val="50000"/>
                  </a:schemeClr>
                </a:solidFill>
              </a:rPr>
              <a:t>For a program to be statistically significant, the confidence interval around the slope should not contain the null hypothesis (slope=0).</a:t>
            </a:r>
            <a:br>
              <a:rPr lang="en-US" b="1" dirty="0">
                <a:solidFill>
                  <a:schemeClr val="tx1">
                    <a:lumMod val="50000"/>
                    <a:lumOff val="50000"/>
                  </a:schemeClr>
                </a:solidFill>
              </a:rPr>
            </a:br>
            <a:endParaRPr lang="en-US" b="1" dirty="0">
              <a:solidFill>
                <a:schemeClr val="tx1">
                  <a:lumMod val="50000"/>
                  <a:lumOff val="50000"/>
                </a:schemeClr>
              </a:solidFill>
            </a:endParaRPr>
          </a:p>
          <a:p>
            <a:pPr marL="342900" indent="-342900">
              <a:buFont typeface="+mj-lt"/>
              <a:buAutoNum type="arabicPeriod"/>
            </a:pPr>
            <a:r>
              <a:rPr lang="en-US" b="1" dirty="0">
                <a:solidFill>
                  <a:schemeClr val="tx1">
                    <a:lumMod val="50000"/>
                    <a:lumOff val="50000"/>
                  </a:schemeClr>
                </a:solidFill>
              </a:rPr>
              <a:t>We can choose an arbitrary level of confidence such that our confidence interval will not contain the null.</a:t>
            </a:r>
            <a:br>
              <a:rPr lang="en-US" b="1" dirty="0">
                <a:solidFill>
                  <a:schemeClr val="tx1">
                    <a:lumMod val="50000"/>
                    <a:lumOff val="50000"/>
                  </a:schemeClr>
                </a:solidFill>
              </a:rPr>
            </a:br>
            <a:endParaRPr lang="en-US" b="1" dirty="0">
              <a:solidFill>
                <a:schemeClr val="tx1">
                  <a:lumMod val="50000"/>
                  <a:lumOff val="50000"/>
                </a:schemeClr>
              </a:solidFill>
            </a:endParaRPr>
          </a:p>
          <a:p>
            <a:pPr marL="342900" indent="-342900">
              <a:buFont typeface="+mj-lt"/>
              <a:buAutoNum type="arabicPeriod"/>
            </a:pPr>
            <a:r>
              <a:rPr lang="en-US" b="1" dirty="0">
                <a:solidFill>
                  <a:schemeClr val="tx1">
                    <a:lumMod val="50000"/>
                    <a:lumOff val="50000"/>
                  </a:schemeClr>
                </a:solidFill>
              </a:rPr>
              <a:t>The p-value tells us the largest confidence interval that we can draw that does not contain the null.</a:t>
            </a:r>
            <a:br>
              <a:rPr lang="en-US" b="1" dirty="0">
                <a:solidFill>
                  <a:schemeClr val="tx1">
                    <a:lumMod val="50000"/>
                    <a:lumOff val="50000"/>
                  </a:schemeClr>
                </a:solidFill>
              </a:rPr>
            </a:br>
            <a:endParaRPr lang="en-US" b="1" dirty="0">
              <a:solidFill>
                <a:schemeClr val="tx1">
                  <a:lumMod val="50000"/>
                  <a:lumOff val="50000"/>
                </a:schemeClr>
              </a:solidFill>
            </a:endParaRPr>
          </a:p>
          <a:p>
            <a:pPr marL="342900" indent="-342900">
              <a:buFont typeface="+mj-lt"/>
              <a:buAutoNum type="arabicPeriod"/>
            </a:pPr>
            <a:r>
              <a:rPr lang="en-US" b="1" dirty="0">
                <a:solidFill>
                  <a:schemeClr val="tx1">
                    <a:lumMod val="50000"/>
                    <a:lumOff val="50000"/>
                  </a:schemeClr>
                </a:solidFill>
              </a:rPr>
              <a:t>Program investments are bets that balance effect size plus confidence.</a:t>
            </a:r>
          </a:p>
        </p:txBody>
      </p:sp>
      <p:sp>
        <p:nvSpPr>
          <p:cNvPr id="6" name="Title 1"/>
          <p:cNvSpPr txBox="1">
            <a:spLocks/>
          </p:cNvSpPr>
          <p:nvPr/>
        </p:nvSpPr>
        <p:spPr>
          <a:xfrm>
            <a:off x="457200" y="1390465"/>
            <a:ext cx="6606540" cy="2156037"/>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a:solidFill>
                  <a:schemeClr val="tx1">
                    <a:lumMod val="50000"/>
                    <a:lumOff val="50000"/>
                  </a:schemeClr>
                </a:solidFill>
                <a:cs typeface="Arial" panose="020B0604020202020204" pitchFamily="34" charset="0"/>
              </a:rPr>
              <a:t>interpreting</a:t>
            </a:r>
            <a:br>
              <a:rPr lang="en-US">
                <a:solidFill>
                  <a:schemeClr val="tx1">
                    <a:lumMod val="50000"/>
                    <a:lumOff val="50000"/>
                  </a:schemeClr>
                </a:solidFill>
                <a:cs typeface="Arial" panose="020B0604020202020204" pitchFamily="34" charset="0"/>
              </a:rPr>
            </a:br>
            <a:r>
              <a:rPr lang="en-US">
                <a:cs typeface="Arial" panose="020B0604020202020204" pitchFamily="34" charset="0"/>
              </a:rPr>
              <a:t>program</a:t>
            </a:r>
            <a:r>
              <a:rPr lang="en-US">
                <a:solidFill>
                  <a:schemeClr val="tx1">
                    <a:lumMod val="50000"/>
                    <a:lumOff val="50000"/>
                  </a:schemeClr>
                </a:solidFill>
                <a:cs typeface="Arial" panose="020B0604020202020204" pitchFamily="34" charset="0"/>
              </a:rPr>
              <a:t/>
            </a:r>
            <a:br>
              <a:rPr lang="en-US">
                <a:solidFill>
                  <a:schemeClr val="tx1">
                    <a:lumMod val="50000"/>
                    <a:lumOff val="50000"/>
                  </a:schemeClr>
                </a:solidFill>
                <a:cs typeface="Arial" panose="020B0604020202020204" pitchFamily="34" charset="0"/>
              </a:rPr>
            </a:br>
            <a:r>
              <a:rPr lang="en-US">
                <a:solidFill>
                  <a:schemeClr val="tx1">
                    <a:lumMod val="50000"/>
                    <a:lumOff val="50000"/>
                  </a:schemeClr>
                </a:solidFill>
                <a:cs typeface="Arial" panose="020B0604020202020204" pitchFamily="34" charset="0"/>
              </a:rPr>
              <a:t>impact</a:t>
            </a:r>
            <a:br>
              <a:rPr lang="en-US">
                <a:solidFill>
                  <a:schemeClr val="tx1">
                    <a:lumMod val="50000"/>
                    <a:lumOff val="50000"/>
                  </a:schemeClr>
                </a:solidFill>
                <a:cs typeface="Arial" panose="020B0604020202020204" pitchFamily="34" charset="0"/>
              </a:rPr>
            </a:br>
            <a:endParaRPr lang="en-US" dirty="0"/>
          </a:p>
        </p:txBody>
      </p:sp>
    </p:spTree>
    <p:extLst>
      <p:ext uri="{BB962C8B-B14F-4D97-AF65-F5344CB8AC3E}">
        <p14:creationId xmlns:p14="http://schemas.microsoft.com/office/powerpoint/2010/main" val="15684879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lumOff val="50000"/>
                  </a:schemeClr>
                </a:solidFill>
              </a:rPr>
              <a:t>Aside:</a:t>
            </a:r>
            <a:r>
              <a:rPr lang="en-US" dirty="0"/>
              <a:t/>
            </a:r>
            <a:br>
              <a:rPr lang="en-US" dirty="0"/>
            </a:br>
            <a:r>
              <a:rPr lang="en-US" dirty="0"/>
              <a:t>statistical power</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A2A4A19-B384-42F8-8C0D-94C30AAB39F2}" type="slidenum">
              <a:rPr lang="en-US" smtClean="0"/>
              <a:t>45</a:t>
            </a:fld>
            <a:endParaRPr lang="en-US"/>
          </a:p>
        </p:txBody>
      </p:sp>
    </p:spTree>
    <p:extLst>
      <p:ext uri="{BB962C8B-B14F-4D97-AF65-F5344CB8AC3E}">
        <p14:creationId xmlns:p14="http://schemas.microsoft.com/office/powerpoint/2010/main" val="3742223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Statistical power</a:t>
            </a:r>
          </a:p>
        </p:txBody>
      </p:sp>
      <p:sp>
        <p:nvSpPr>
          <p:cNvPr id="2" name="Slide Number Placeholder 1"/>
          <p:cNvSpPr>
            <a:spLocks noGrp="1"/>
          </p:cNvSpPr>
          <p:nvPr>
            <p:ph type="sldNum" sz="quarter" idx="12"/>
          </p:nvPr>
        </p:nvSpPr>
        <p:spPr/>
        <p:txBody>
          <a:bodyPr/>
          <a:lstStyle/>
          <a:p>
            <a:fld id="{8A2A4A19-B384-42F8-8C0D-94C30AAB39F2}" type="slidenum">
              <a:rPr lang="en-US" smtClean="0"/>
              <a:pPr/>
              <a:t>46</a:t>
            </a:fld>
            <a:endParaRPr lang="en-US"/>
          </a:p>
        </p:txBody>
      </p:sp>
      <p:sp>
        <p:nvSpPr>
          <p:cNvPr id="4" name="TextBox 3"/>
          <p:cNvSpPr txBox="1"/>
          <p:nvPr/>
        </p:nvSpPr>
        <p:spPr>
          <a:xfrm>
            <a:off x="1524000" y="3657600"/>
            <a:ext cx="5029200" cy="4524315"/>
          </a:xfrm>
          <a:prstGeom prst="rect">
            <a:avLst/>
          </a:prstGeom>
          <a:noFill/>
        </p:spPr>
        <p:txBody>
          <a:bodyPr wrap="square" rtlCol="0">
            <a:spAutoFit/>
          </a:bodyPr>
          <a:lstStyle/>
          <a:p>
            <a:r>
              <a:rPr lang="en-US" dirty="0">
                <a:solidFill>
                  <a:schemeClr val="tx1">
                    <a:lumMod val="50000"/>
                    <a:lumOff val="50000"/>
                  </a:schemeClr>
                </a:solidFill>
                <a:latin typeface="Arial" panose="020B0604020202020204" pitchFamily="34" charset="0"/>
                <a:cs typeface="Arial" panose="020B0604020202020204" pitchFamily="34" charset="0"/>
              </a:rPr>
              <a:t>Power: the ability to detect a program impact when it exists.</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endParaRPr lang="en-US" dirty="0">
              <a:solidFill>
                <a:schemeClr val="tx1">
                  <a:lumMod val="50000"/>
                  <a:lumOff val="50000"/>
                </a:schemeClr>
              </a:solidFill>
              <a:latin typeface="Arial" panose="020B0604020202020204" pitchFamily="34" charset="0"/>
              <a:cs typeface="Arial" panose="020B0604020202020204" pitchFamily="34" charset="0"/>
            </a:endParaRPr>
          </a:p>
          <a:p>
            <a:r>
              <a:rPr lang="en-US" dirty="0">
                <a:solidFill>
                  <a:schemeClr val="tx1">
                    <a:lumMod val="50000"/>
                    <a:lumOff val="50000"/>
                  </a:schemeClr>
                </a:solidFill>
                <a:latin typeface="Arial" panose="020B0604020202020204" pitchFamily="34" charset="0"/>
                <a:cs typeface="Arial" panose="020B0604020202020204" pitchFamily="34" charset="0"/>
              </a:rPr>
              <a:t>Type I Error: Claiming a program has impact when it doesn’t (false positive). This type of error is usually caused by bias in our estimate of impact.</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endParaRPr lang="en-US" dirty="0">
              <a:solidFill>
                <a:schemeClr val="tx1">
                  <a:lumMod val="50000"/>
                  <a:lumOff val="50000"/>
                </a:schemeClr>
              </a:solidFill>
              <a:latin typeface="Arial" panose="020B0604020202020204" pitchFamily="34" charset="0"/>
              <a:cs typeface="Arial" panose="020B0604020202020204" pitchFamily="34" charset="0"/>
            </a:endParaRPr>
          </a:p>
          <a:p>
            <a:r>
              <a:rPr lang="en-US" dirty="0">
                <a:solidFill>
                  <a:schemeClr val="tx1">
                    <a:lumMod val="50000"/>
                    <a:lumOff val="50000"/>
                  </a:schemeClr>
                </a:solidFill>
                <a:latin typeface="Arial" panose="020B0604020202020204" pitchFamily="34" charset="0"/>
                <a:cs typeface="Arial" panose="020B0604020202020204" pitchFamily="34" charset="0"/>
              </a:rPr>
              <a:t>Type II Error: Failure to detect program impact when it exists (false negative). This type of error is usually caused by a lack of adequate statistical power (large standard errors).</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88360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Low power</a:t>
            </a:r>
          </a:p>
        </p:txBody>
      </p:sp>
      <p:sp>
        <p:nvSpPr>
          <p:cNvPr id="2" name="Slide Number Placeholder 1"/>
          <p:cNvSpPr>
            <a:spLocks noGrp="1"/>
          </p:cNvSpPr>
          <p:nvPr>
            <p:ph type="sldNum" sz="quarter" idx="12"/>
          </p:nvPr>
        </p:nvSpPr>
        <p:spPr/>
        <p:txBody>
          <a:bodyPr/>
          <a:lstStyle/>
          <a:p>
            <a:fld id="{8A2A4A19-B384-42F8-8C0D-94C30AAB39F2}" type="slidenum">
              <a:rPr lang="en-US" smtClean="0"/>
              <a:pPr/>
              <a:t>47</a:t>
            </a:fld>
            <a:endParaRPr lang="en-US"/>
          </a:p>
        </p:txBody>
      </p:sp>
      <p:pic>
        <p:nvPicPr>
          <p:cNvPr id="64514" name="Picture 2" descr="https://raw.githubusercontent.com/lecy/regression-simulations/master/GIFS/confidence%20intervals.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581400"/>
            <a:ext cx="7171348" cy="358567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375874" y="7914089"/>
            <a:ext cx="5029200" cy="2031325"/>
          </a:xfrm>
          <a:prstGeom prst="rect">
            <a:avLst/>
          </a:prstGeom>
          <a:noFill/>
        </p:spPr>
        <p:txBody>
          <a:bodyPr wrap="square" rtlCol="0">
            <a:spAutoFit/>
          </a:bodyPr>
          <a:lstStyle/>
          <a:p>
            <a:r>
              <a:rPr lang="en-US" dirty="0">
                <a:solidFill>
                  <a:schemeClr val="tx1">
                    <a:lumMod val="50000"/>
                    <a:lumOff val="50000"/>
                  </a:schemeClr>
                </a:solidFill>
                <a:latin typeface="Arial" panose="020B0604020202020204" pitchFamily="34" charset="0"/>
                <a:cs typeface="Arial" panose="020B0604020202020204" pitchFamily="34" charset="0"/>
              </a:rPr>
              <a:t>In many cases we fail to reject the null, even though our true program impact is a slope of 3.</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r>
              <a:rPr lang="en-US" dirty="0">
                <a:solidFill>
                  <a:schemeClr val="tx1">
                    <a:lumMod val="50000"/>
                    <a:lumOff val="50000"/>
                  </a:schemeClr>
                </a:solidFill>
                <a:latin typeface="Arial" panose="020B0604020202020204" pitchFamily="34" charset="0"/>
                <a:cs typeface="Arial" panose="020B0604020202020204" pitchFamily="34" charset="0"/>
              </a:rPr>
              <a:t>Note that our model is unbiased – our estimates all cluster around the true slope.</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31815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power</a:t>
            </a:r>
          </a:p>
        </p:txBody>
      </p:sp>
      <p:sp>
        <p:nvSpPr>
          <p:cNvPr id="3" name="Slide Number Placeholder 2"/>
          <p:cNvSpPr>
            <a:spLocks noGrp="1"/>
          </p:cNvSpPr>
          <p:nvPr>
            <p:ph type="sldNum" sz="quarter" idx="12"/>
          </p:nvPr>
        </p:nvSpPr>
        <p:spPr/>
        <p:txBody>
          <a:bodyPr/>
          <a:lstStyle/>
          <a:p>
            <a:fld id="{8A2A4A19-B384-42F8-8C0D-94C30AAB39F2}" type="slidenum">
              <a:rPr lang="en-US" smtClean="0"/>
              <a:t>48</a:t>
            </a:fld>
            <a:endParaRPr lang="en-US"/>
          </a:p>
        </p:txBody>
      </p:sp>
      <p:pic>
        <p:nvPicPr>
          <p:cNvPr id="65538" name="Picture 2" descr="https://raw.githubusercontent.com/lecy/regression-simulations/master/GIFS/confidence%20intervals%202.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25031" y="2971800"/>
            <a:ext cx="7540625" cy="37703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380743" y="7696200"/>
            <a:ext cx="5029200" cy="1754326"/>
          </a:xfrm>
          <a:prstGeom prst="rect">
            <a:avLst/>
          </a:prstGeom>
          <a:noFill/>
        </p:spPr>
        <p:txBody>
          <a:bodyPr wrap="square" rtlCol="0">
            <a:spAutoFit/>
          </a:bodyPr>
          <a:lstStyle/>
          <a:p>
            <a:r>
              <a:rPr lang="en-US" dirty="0">
                <a:solidFill>
                  <a:schemeClr val="tx1">
                    <a:lumMod val="50000"/>
                    <a:lumOff val="50000"/>
                  </a:schemeClr>
                </a:solidFill>
                <a:latin typeface="Arial" panose="020B0604020202020204" pitchFamily="34" charset="0"/>
                <a:cs typeface="Arial" panose="020B0604020202020204" pitchFamily="34" charset="0"/>
              </a:rPr>
              <a:t>We are sure here that we have enough power to say something concrete about the program impact. We do not worry about Type II Errors in this evaluation.</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r>
              <a:rPr lang="en-US" dirty="0">
                <a:solidFill>
                  <a:schemeClr val="tx1">
                    <a:lumMod val="50000"/>
                    <a:lumOff val="50000"/>
                  </a:schemeClr>
                </a:solidFill>
                <a:latin typeface="Arial" panose="020B0604020202020204" pitchFamily="34" charset="0"/>
                <a:cs typeface="Arial" panose="020B0604020202020204" pitchFamily="34" charset="0"/>
              </a:rPr>
              <a:t>What has changed?</a:t>
            </a:r>
          </a:p>
        </p:txBody>
      </p:sp>
    </p:spTree>
    <p:extLst>
      <p:ext uri="{BB962C8B-B14F-4D97-AF65-F5344CB8AC3E}">
        <p14:creationId xmlns:p14="http://schemas.microsoft.com/office/powerpoint/2010/main" val="35942621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normAutofit/>
          </a:bodyPr>
          <a:lstStyle/>
          <a:p>
            <a:r>
              <a:rPr lang="en-US" sz="3600" dirty="0"/>
              <a:t>What is the “cost” of gaining more confidence?</a:t>
            </a:r>
          </a:p>
        </p:txBody>
      </p:sp>
      <p:sp>
        <p:nvSpPr>
          <p:cNvPr id="3" name="Slide Number Placeholder 2"/>
          <p:cNvSpPr>
            <a:spLocks noGrp="1"/>
          </p:cNvSpPr>
          <p:nvPr>
            <p:ph type="sldNum" sz="quarter" idx="12"/>
          </p:nvPr>
        </p:nvSpPr>
        <p:spPr/>
        <p:txBody>
          <a:bodyPr/>
          <a:lstStyle/>
          <a:p>
            <a:fld id="{8A2A4A19-B384-42F8-8C0D-94C30AAB39F2}" type="slidenum">
              <a:rPr lang="en-US" smtClean="0"/>
              <a:t>49</a:t>
            </a:fld>
            <a:endParaRPr lang="en-US" dirty="0"/>
          </a:p>
        </p:txBody>
      </p:sp>
      <p:sp>
        <p:nvSpPr>
          <p:cNvPr id="9" name="TextBox 8"/>
          <p:cNvSpPr txBox="1"/>
          <p:nvPr/>
        </p:nvSpPr>
        <p:spPr>
          <a:xfrm>
            <a:off x="1028700" y="9498349"/>
            <a:ext cx="5791200" cy="369332"/>
          </a:xfrm>
          <a:prstGeom prst="rect">
            <a:avLst/>
          </a:prstGeom>
          <a:noFill/>
        </p:spPr>
        <p:txBody>
          <a:bodyPr wrap="square" rtlCol="0">
            <a:spAutoFit/>
          </a:bodyPr>
          <a:lstStyle/>
          <a:p>
            <a:pPr algn="ctr"/>
            <a:r>
              <a:rPr lang="en-US" i="1" dirty="0">
                <a:solidFill>
                  <a:schemeClr val="accent6">
                    <a:lumMod val="75000"/>
                  </a:schemeClr>
                </a:solidFill>
              </a:rPr>
              <a:t>There is an increasing marginal cost of gaining confidence. </a:t>
            </a:r>
          </a:p>
        </p:txBody>
      </p:sp>
      <p:pic>
        <p:nvPicPr>
          <p:cNvPr id="10" name="Picture 9" descr="http://www.regentsprep.org/Regents/math/algtrig/ATS2/normal6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8" y="2667000"/>
            <a:ext cx="7088124" cy="372674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2514600" y="6019800"/>
            <a:ext cx="2819400" cy="0"/>
          </a:xfrm>
          <a:prstGeom prst="line">
            <a:avLst/>
          </a:prstGeom>
          <a:ln w="476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690930" y="6705600"/>
            <a:ext cx="4953247" cy="707886"/>
          </a:xfrm>
          <a:prstGeom prst="rect">
            <a:avLst/>
          </a:prstGeom>
          <a:noFill/>
        </p:spPr>
        <p:txBody>
          <a:bodyPr wrap="square" rtlCol="0">
            <a:spAutoFit/>
          </a:bodyPr>
          <a:lstStyle/>
          <a:p>
            <a:r>
              <a:rPr lang="en-US" sz="2000" dirty="0">
                <a:solidFill>
                  <a:schemeClr val="accent6">
                    <a:lumMod val="75000"/>
                  </a:schemeClr>
                </a:solidFill>
              </a:rPr>
              <a:t>An interval with a width of </a:t>
            </a:r>
            <a:r>
              <a:rPr lang="en-US" sz="2000" dirty="0" err="1">
                <a:solidFill>
                  <a:schemeClr val="accent6">
                    <a:lumMod val="75000"/>
                  </a:schemeClr>
                </a:solidFill>
              </a:rPr>
              <a:t>of</a:t>
            </a:r>
            <a:r>
              <a:rPr lang="en-US" sz="2000" dirty="0">
                <a:solidFill>
                  <a:schemeClr val="accent6">
                    <a:lumMod val="75000"/>
                  </a:schemeClr>
                </a:solidFill>
              </a:rPr>
              <a:t> 1.5 </a:t>
            </a:r>
            <a:r>
              <a:rPr lang="en-US" sz="2000" dirty="0" err="1">
                <a:solidFill>
                  <a:schemeClr val="accent6">
                    <a:lumMod val="75000"/>
                  </a:schemeClr>
                </a:solidFill>
              </a:rPr>
              <a:t>stan</a:t>
            </a:r>
            <a:r>
              <a:rPr lang="en-US" sz="2000" dirty="0">
                <a:solidFill>
                  <a:schemeClr val="accent6">
                    <a:lumMod val="75000"/>
                  </a:schemeClr>
                </a:solidFill>
              </a:rPr>
              <a:t>. dev.’s ensures that we capture 86.6% of the data</a:t>
            </a:r>
          </a:p>
        </p:txBody>
      </p:sp>
    </p:spTree>
    <p:extLst>
      <p:ext uri="{BB962C8B-B14F-4D97-AF65-F5344CB8AC3E}">
        <p14:creationId xmlns:p14="http://schemas.microsoft.com/office/powerpoint/2010/main" val="1164695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A2A4A19-B384-42F8-8C0D-94C30AAB39F2}" type="slidenum">
              <a:rPr kumimoji="0" lang="en-US" sz="1400" b="1" i="0" u="none" strike="noStrike" kern="1200" cap="none" spc="0" normalizeH="0" baseline="0" noProof="0" smtClean="0">
                <a:ln>
                  <a:noFill/>
                </a:ln>
                <a:solidFill>
                  <a:prstClr val="white"/>
                </a:solidFill>
                <a:effectLst/>
                <a:uLnTx/>
                <a:uFillTx/>
                <a:latin typeface="Arial Black" panose="020B0A040201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1400" b="1" i="0" u="none" strike="noStrike" kern="1200" cap="none" spc="0" normalizeH="0" baseline="0" noProof="0">
              <a:ln>
                <a:noFill/>
              </a:ln>
              <a:solidFill>
                <a:prstClr val="white"/>
              </a:solidFill>
              <a:effectLst/>
              <a:uLnTx/>
              <a:uFillTx/>
              <a:latin typeface="Arial Black" panose="020B0A04020102020204" pitchFamily="34" charset="0"/>
              <a:ea typeface="+mn-ea"/>
              <a:cs typeface="+mn-cs"/>
            </a:endParaRPr>
          </a:p>
        </p:txBody>
      </p:sp>
      <p:sp>
        <p:nvSpPr>
          <p:cNvPr id="27" name="Rectangle 26"/>
          <p:cNvSpPr/>
          <p:nvPr/>
        </p:nvSpPr>
        <p:spPr>
          <a:xfrm>
            <a:off x="531516" y="1715693"/>
            <a:ext cx="6781800" cy="120032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Which bet would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you prefer?</a:t>
            </a:r>
          </a:p>
        </p:txBody>
      </p:sp>
      <p:sp>
        <p:nvSpPr>
          <p:cNvPr id="20" name="TextBox 19"/>
          <p:cNvSpPr txBox="1"/>
          <p:nvPr/>
        </p:nvSpPr>
        <p:spPr>
          <a:xfrm>
            <a:off x="1009650" y="3800925"/>
            <a:ext cx="5448240" cy="2031325"/>
          </a:xfrm>
          <a:prstGeom prst="rect">
            <a:avLst/>
          </a:prstGeom>
          <a:noFill/>
        </p:spPr>
        <p:txBody>
          <a:bodyPr wrap="square" rtlCol="0">
            <a:spAutoFit/>
          </a:bodyPr>
          <a:lstStyle/>
          <a:p>
            <a:pPr algn="ctr"/>
            <a:r>
              <a:rPr lang="en-US" dirty="0">
                <a:solidFill>
                  <a:schemeClr val="tx1">
                    <a:lumMod val="50000"/>
                    <a:lumOff val="50000"/>
                  </a:schemeClr>
                </a:solidFill>
                <a:latin typeface="Arial" panose="020B0604020202020204" pitchFamily="34" charset="0"/>
                <a:cs typeface="Arial" panose="020B0604020202020204" pitchFamily="34" charset="0"/>
              </a:rPr>
              <a:t>The bet costs $1,000 to place</a:t>
            </a:r>
            <a:br>
              <a:rPr lang="en-US" dirty="0">
                <a:solidFill>
                  <a:schemeClr val="tx1">
                    <a:lumMod val="50000"/>
                    <a:lumOff val="50000"/>
                  </a:schemeClr>
                </a:solidFill>
                <a:latin typeface="Arial" panose="020B0604020202020204" pitchFamily="34" charset="0"/>
                <a:cs typeface="Arial" panose="020B0604020202020204" pitchFamily="34" charset="0"/>
              </a:rPr>
            </a:br>
            <a:r>
              <a:rPr lang="en-US" dirty="0">
                <a:solidFill>
                  <a:schemeClr val="tx1">
                    <a:lumMod val="50000"/>
                    <a:lumOff val="50000"/>
                  </a:schemeClr>
                </a:solidFill>
                <a:latin typeface="Arial" panose="020B0604020202020204" pitchFamily="34" charset="0"/>
                <a:cs typeface="Arial" panose="020B0604020202020204" pitchFamily="34" charset="0"/>
              </a:rPr>
              <a:t>There is a 75% chance you win $1,500</a:t>
            </a:r>
          </a:p>
          <a:p>
            <a:pPr algn="ctr"/>
            <a:r>
              <a:rPr lang="en-US" dirty="0">
                <a:solidFill>
                  <a:schemeClr val="tx1">
                    <a:lumMod val="50000"/>
                    <a:lumOff val="50000"/>
                  </a:schemeClr>
                </a:solidFill>
                <a:latin typeface="Arial" panose="020B0604020202020204" pitchFamily="34" charset="0"/>
                <a:cs typeface="Arial" panose="020B0604020202020204" pitchFamily="34" charset="0"/>
              </a:rPr>
              <a:t>There is a 25% chance you win $1,100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Expected</a:t>
            </a:r>
            <a:r>
              <a:rPr kumimoji="0" lang="en-US" sz="1800" b="0" i="0" u="none" strike="noStrike" kern="1200" cap="none" spc="0" normalizeH="0" noProof="0" dirty="0" smtClean="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value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aseline="0" dirty="0" smtClean="0">
                <a:solidFill>
                  <a:prstClr val="black">
                    <a:lumMod val="50000"/>
                    <a:lumOff val="50000"/>
                  </a:prstClr>
                </a:solidFill>
                <a:latin typeface="Arial" panose="020B0604020202020204" pitchFamily="34" charset="0"/>
                <a:cs typeface="Arial" panose="020B0604020202020204" pitchFamily="34" charset="0"/>
              </a:rPr>
              <a:t>(0.75)(1500)</a:t>
            </a:r>
            <a:r>
              <a:rPr lang="en-US" dirty="0" smtClean="0">
                <a:solidFill>
                  <a:prstClr val="black">
                    <a:lumMod val="50000"/>
                    <a:lumOff val="50000"/>
                  </a:prstClr>
                </a:solidFill>
                <a:latin typeface="Arial" panose="020B0604020202020204" pitchFamily="34" charset="0"/>
                <a:cs typeface="Arial" panose="020B0604020202020204" pitchFamily="34" charset="0"/>
              </a:rPr>
              <a:t> + </a:t>
            </a:r>
            <a:r>
              <a:rPr kumimoji="0" lang="en-US" sz="1800" b="0" i="0" u="none" strike="noStrike" kern="1200" cap="none" spc="0" normalizeH="0" baseline="0" noProof="0" dirty="0" smtClean="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(0.25)(1100)</a:t>
            </a:r>
            <a:r>
              <a:rPr kumimoji="0" lang="en-US" sz="1800" b="0" i="0" u="none" strike="noStrike" kern="1200" cap="none" spc="0" normalizeH="0" noProof="0" dirty="0" smtClean="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$1,400</a:t>
            </a:r>
            <a:endParaRPr kumimoji="0" lang="en-US" sz="1800" b="1"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endParaRPr>
          </a:p>
        </p:txBody>
      </p:sp>
      <p:sp>
        <p:nvSpPr>
          <p:cNvPr id="22" name="TextBox 21"/>
          <p:cNvSpPr txBox="1"/>
          <p:nvPr/>
        </p:nvSpPr>
        <p:spPr>
          <a:xfrm>
            <a:off x="1009650" y="7036475"/>
            <a:ext cx="5448240" cy="203132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The bet costs $1,000 to place</a:t>
            </a:r>
            <a:b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b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There is a 75% chance you win $4,000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There is a 25% chance you </a:t>
            </a:r>
            <a:r>
              <a:rPr kumimoji="0" lang="en-US" sz="1800" b="1"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lose </a:t>
            </a:r>
            <a:r>
              <a:rPr kumimoji="0" lang="en-US" sz="1800" b="1" i="0" u="none" strike="noStrike" kern="1200" cap="none" spc="0" normalizeH="0" baseline="0" noProof="0" dirty="0" smtClean="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$2,000</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prstClr val="black">
                  <a:lumMod val="50000"/>
                  <a:lumOff val="50000"/>
                </a:prstClr>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Expected</a:t>
            </a:r>
            <a:r>
              <a:rPr kumimoji="0" lang="en-US" sz="1800" b="0" i="0" u="none" strike="noStrike" kern="1200" cap="none" spc="0" normalizeH="0" noProof="0" dirty="0" smtClean="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value =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noProof="0" dirty="0" smtClean="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(0.75)(4000) – (0.25)(2000)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baseline="0" dirty="0" smtClean="0">
                <a:solidFill>
                  <a:prstClr val="black">
                    <a:lumMod val="50000"/>
                    <a:lumOff val="50000"/>
                  </a:prstClr>
                </a:solidFill>
                <a:latin typeface="Arial" panose="020B0604020202020204" pitchFamily="34" charset="0"/>
                <a:cs typeface="Arial" panose="020B0604020202020204" pitchFamily="34" charset="0"/>
              </a:rPr>
              <a:t>$2,500</a:t>
            </a:r>
            <a:endParaRPr kumimoji="0" lang="en-US" sz="1800" b="1"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cs typeface="Arial" panose="020B0604020202020204" pitchFamily="34" charset="0"/>
            </a:endParaRPr>
          </a:p>
        </p:txBody>
      </p:sp>
      <p:sp>
        <p:nvSpPr>
          <p:cNvPr id="23" name="Rectangle 22"/>
          <p:cNvSpPr/>
          <p:nvPr/>
        </p:nvSpPr>
        <p:spPr>
          <a:xfrm>
            <a:off x="685800" y="3381810"/>
            <a:ext cx="6477000"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n-ea"/>
                <a:cs typeface="+mn-cs"/>
              </a:rPr>
              <a:t>Bet #1</a:t>
            </a:r>
          </a:p>
        </p:txBody>
      </p:sp>
      <p:sp>
        <p:nvSpPr>
          <p:cNvPr id="24" name="Rectangle 23"/>
          <p:cNvSpPr/>
          <p:nvPr/>
        </p:nvSpPr>
        <p:spPr>
          <a:xfrm>
            <a:off x="683916" y="6426875"/>
            <a:ext cx="6477000"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n-ea"/>
                <a:cs typeface="+mn-cs"/>
              </a:rPr>
              <a:t>Bet #2</a:t>
            </a:r>
          </a:p>
        </p:txBody>
      </p:sp>
    </p:spTree>
    <p:extLst>
      <p:ext uri="{BB962C8B-B14F-4D97-AF65-F5344CB8AC3E}">
        <p14:creationId xmlns:p14="http://schemas.microsoft.com/office/powerpoint/2010/main" val="39357843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normAutofit/>
          </a:bodyPr>
          <a:lstStyle/>
          <a:p>
            <a:r>
              <a:rPr lang="en-US" sz="3600" dirty="0"/>
              <a:t>What is the “cost” of gaining more confidence?</a:t>
            </a:r>
          </a:p>
        </p:txBody>
      </p:sp>
      <p:sp>
        <p:nvSpPr>
          <p:cNvPr id="3" name="Slide Number Placeholder 2"/>
          <p:cNvSpPr>
            <a:spLocks noGrp="1"/>
          </p:cNvSpPr>
          <p:nvPr>
            <p:ph type="sldNum" sz="quarter" idx="12"/>
          </p:nvPr>
        </p:nvSpPr>
        <p:spPr/>
        <p:txBody>
          <a:bodyPr/>
          <a:lstStyle/>
          <a:p>
            <a:fld id="{8A2A4A19-B384-42F8-8C0D-94C30AAB39F2}" type="slidenum">
              <a:rPr lang="en-US" smtClean="0"/>
              <a:t>50</a:t>
            </a:fld>
            <a:endParaRPr lang="en-US" dirty="0"/>
          </a:p>
        </p:txBody>
      </p:sp>
      <p:sp>
        <p:nvSpPr>
          <p:cNvPr id="9" name="TextBox 8"/>
          <p:cNvSpPr txBox="1"/>
          <p:nvPr/>
        </p:nvSpPr>
        <p:spPr>
          <a:xfrm>
            <a:off x="1028700" y="9498349"/>
            <a:ext cx="5791200" cy="369332"/>
          </a:xfrm>
          <a:prstGeom prst="rect">
            <a:avLst/>
          </a:prstGeom>
          <a:noFill/>
        </p:spPr>
        <p:txBody>
          <a:bodyPr wrap="square" rtlCol="0">
            <a:spAutoFit/>
          </a:bodyPr>
          <a:lstStyle/>
          <a:p>
            <a:pPr algn="ctr"/>
            <a:r>
              <a:rPr lang="en-US" i="1" dirty="0">
                <a:solidFill>
                  <a:schemeClr val="accent6">
                    <a:lumMod val="75000"/>
                  </a:schemeClr>
                </a:solidFill>
              </a:rPr>
              <a:t>There is an increasing marginal cost of gaining confidence. </a:t>
            </a:r>
          </a:p>
        </p:txBody>
      </p:sp>
      <p:pic>
        <p:nvPicPr>
          <p:cNvPr id="10" name="Picture 9" descr="http://www.regentsprep.org/Regents/math/algtrig/ATS2/normal6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8" y="2667000"/>
            <a:ext cx="7088124" cy="372674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2057400" y="6019800"/>
            <a:ext cx="3733800" cy="0"/>
          </a:xfrm>
          <a:prstGeom prst="line">
            <a:avLst/>
          </a:prstGeom>
          <a:ln w="476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600200" y="6806286"/>
            <a:ext cx="4953247" cy="1015663"/>
          </a:xfrm>
          <a:prstGeom prst="rect">
            <a:avLst/>
          </a:prstGeom>
          <a:noFill/>
        </p:spPr>
        <p:txBody>
          <a:bodyPr wrap="square" rtlCol="0">
            <a:spAutoFit/>
          </a:bodyPr>
          <a:lstStyle/>
          <a:p>
            <a:pPr algn="ctr"/>
            <a:r>
              <a:rPr lang="en-US" sz="2000" dirty="0">
                <a:solidFill>
                  <a:schemeClr val="accent6">
                    <a:lumMod val="75000"/>
                  </a:schemeClr>
                </a:solidFill>
              </a:rPr>
              <a:t>If we increase the interval to 2 standard deviations we now capture 95.4% of the data for a gain of 8.8 points of confidence.</a:t>
            </a:r>
          </a:p>
        </p:txBody>
      </p:sp>
    </p:spTree>
    <p:extLst>
      <p:ext uri="{BB962C8B-B14F-4D97-AF65-F5344CB8AC3E}">
        <p14:creationId xmlns:p14="http://schemas.microsoft.com/office/powerpoint/2010/main" val="10926278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normAutofit/>
          </a:bodyPr>
          <a:lstStyle/>
          <a:p>
            <a:r>
              <a:rPr lang="en-US" sz="3600" dirty="0"/>
              <a:t>What is the “cost” of gaining more confidence?</a:t>
            </a:r>
          </a:p>
        </p:txBody>
      </p:sp>
      <p:sp>
        <p:nvSpPr>
          <p:cNvPr id="3" name="Slide Number Placeholder 2"/>
          <p:cNvSpPr>
            <a:spLocks noGrp="1"/>
          </p:cNvSpPr>
          <p:nvPr>
            <p:ph type="sldNum" sz="quarter" idx="12"/>
          </p:nvPr>
        </p:nvSpPr>
        <p:spPr/>
        <p:txBody>
          <a:bodyPr/>
          <a:lstStyle/>
          <a:p>
            <a:fld id="{8A2A4A19-B384-42F8-8C0D-94C30AAB39F2}" type="slidenum">
              <a:rPr lang="en-US" smtClean="0"/>
              <a:t>51</a:t>
            </a:fld>
            <a:endParaRPr lang="en-US" dirty="0"/>
          </a:p>
        </p:txBody>
      </p:sp>
      <p:pic>
        <p:nvPicPr>
          <p:cNvPr id="10" name="Picture 9" descr="http://www.regentsprep.org/Regents/math/algtrig/ATS2/normal6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8" y="2667000"/>
            <a:ext cx="7088124" cy="372674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1600200" y="5918916"/>
            <a:ext cx="4648200" cy="0"/>
          </a:xfrm>
          <a:prstGeom prst="line">
            <a:avLst/>
          </a:prstGeom>
          <a:ln w="476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340140" y="6781800"/>
            <a:ext cx="5219700" cy="2862322"/>
          </a:xfrm>
          <a:prstGeom prst="rect">
            <a:avLst/>
          </a:prstGeom>
          <a:noFill/>
        </p:spPr>
        <p:txBody>
          <a:bodyPr wrap="square" rtlCol="0">
            <a:spAutoFit/>
          </a:bodyPr>
          <a:lstStyle/>
          <a:p>
            <a:pPr algn="ctr"/>
            <a:r>
              <a:rPr lang="en-US" sz="2000" dirty="0">
                <a:solidFill>
                  <a:schemeClr val="accent6">
                    <a:lumMod val="75000"/>
                  </a:schemeClr>
                </a:solidFill>
              </a:rPr>
              <a:t>If we take another half-unit step to 2.5 standard deviations from the mean we now capture 98.8% of the data, but we gain only 3.4 points from the same increase in interval size, less than half the confidence gain as before.</a:t>
            </a:r>
          </a:p>
          <a:p>
            <a:pPr algn="ctr"/>
            <a:endParaRPr lang="en-US" sz="2000" dirty="0">
              <a:solidFill>
                <a:schemeClr val="accent6">
                  <a:lumMod val="75000"/>
                </a:schemeClr>
              </a:solidFill>
            </a:endParaRPr>
          </a:p>
          <a:p>
            <a:pPr algn="ctr"/>
            <a:r>
              <a:rPr lang="en-US" sz="2000" dirty="0">
                <a:solidFill>
                  <a:schemeClr val="accent6">
                    <a:lumMod val="75000"/>
                  </a:schemeClr>
                </a:solidFill>
              </a:rPr>
              <a:t>Increasing the interval from 2.5 to 3 standard deviations results in only 1 more point of confidence gained.</a:t>
            </a:r>
          </a:p>
        </p:txBody>
      </p:sp>
    </p:spTree>
    <p:extLst>
      <p:ext uri="{BB962C8B-B14F-4D97-AF65-F5344CB8AC3E}">
        <p14:creationId xmlns:p14="http://schemas.microsoft.com/office/powerpoint/2010/main" val="15979849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normAutofit/>
          </a:bodyPr>
          <a:lstStyle/>
          <a:p>
            <a:r>
              <a:rPr lang="en-US" sz="3600" dirty="0"/>
              <a:t>What is the “cost” of gaining more confidence?</a:t>
            </a:r>
          </a:p>
        </p:txBody>
      </p:sp>
      <p:sp>
        <p:nvSpPr>
          <p:cNvPr id="3" name="Slide Number Placeholder 2"/>
          <p:cNvSpPr>
            <a:spLocks noGrp="1"/>
          </p:cNvSpPr>
          <p:nvPr>
            <p:ph type="sldNum" sz="quarter" idx="12"/>
          </p:nvPr>
        </p:nvSpPr>
        <p:spPr/>
        <p:txBody>
          <a:bodyPr/>
          <a:lstStyle/>
          <a:p>
            <a:fld id="{8A2A4A19-B384-42F8-8C0D-94C30AAB39F2}" type="slidenum">
              <a:rPr lang="en-US" smtClean="0"/>
              <a:t>52</a:t>
            </a:fld>
            <a:endParaRPr lang="en-US" dirty="0"/>
          </a:p>
        </p:txBody>
      </p:sp>
      <p:pic>
        <p:nvPicPr>
          <p:cNvPr id="10" name="Picture 9" descr="http://www.regentsprep.org/Regents/math/algtrig/ATS2/normal6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8" y="2667000"/>
            <a:ext cx="7088124" cy="372674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1600200" y="5918916"/>
            <a:ext cx="4648200" cy="0"/>
          </a:xfrm>
          <a:prstGeom prst="line">
            <a:avLst/>
          </a:prstGeom>
          <a:ln w="476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340140" y="6781800"/>
            <a:ext cx="5219700" cy="1631216"/>
          </a:xfrm>
          <a:prstGeom prst="rect">
            <a:avLst/>
          </a:prstGeom>
          <a:noFill/>
        </p:spPr>
        <p:txBody>
          <a:bodyPr wrap="square" rtlCol="0">
            <a:spAutoFit/>
          </a:bodyPr>
          <a:lstStyle/>
          <a:p>
            <a:pPr algn="ctr"/>
            <a:r>
              <a:rPr lang="en-US" sz="2000" dirty="0">
                <a:solidFill>
                  <a:schemeClr val="accent6">
                    <a:lumMod val="75000"/>
                  </a:schemeClr>
                </a:solidFill>
              </a:rPr>
              <a:t>Each additional unit of confidence become more and more expensive as you approach 100%.</a:t>
            </a:r>
          </a:p>
          <a:p>
            <a:pPr algn="ctr"/>
            <a:endParaRPr lang="en-US" sz="2000" dirty="0">
              <a:solidFill>
                <a:schemeClr val="accent6">
                  <a:lumMod val="75000"/>
                </a:schemeClr>
              </a:solidFill>
            </a:endParaRPr>
          </a:p>
          <a:p>
            <a:pPr algn="ctr"/>
            <a:r>
              <a:rPr lang="en-US" sz="2000" dirty="0">
                <a:solidFill>
                  <a:schemeClr val="accent6">
                    <a:lumMod val="75000"/>
                  </a:schemeClr>
                </a:solidFill>
              </a:rPr>
              <a:t>What is the relationship between a “unit of confidence” and a confidence interval?</a:t>
            </a:r>
          </a:p>
        </p:txBody>
      </p:sp>
    </p:spTree>
    <p:extLst>
      <p:ext uri="{BB962C8B-B14F-4D97-AF65-F5344CB8AC3E}">
        <p14:creationId xmlns:p14="http://schemas.microsoft.com/office/powerpoint/2010/main" val="39965453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normAutofit/>
          </a:bodyPr>
          <a:lstStyle/>
          <a:p>
            <a:r>
              <a:rPr lang="en-US" sz="3600" dirty="0"/>
              <a:t>What is the “cost” of gaining more confidence?</a:t>
            </a:r>
          </a:p>
        </p:txBody>
      </p:sp>
      <p:sp>
        <p:nvSpPr>
          <p:cNvPr id="3" name="Slide Number Placeholder 2"/>
          <p:cNvSpPr>
            <a:spLocks noGrp="1"/>
          </p:cNvSpPr>
          <p:nvPr>
            <p:ph type="sldNum" sz="quarter" idx="12"/>
          </p:nvPr>
        </p:nvSpPr>
        <p:spPr/>
        <p:txBody>
          <a:bodyPr/>
          <a:lstStyle/>
          <a:p>
            <a:fld id="{8A2A4A19-B384-42F8-8C0D-94C30AAB39F2}" type="slidenum">
              <a:rPr lang="en-US" smtClean="0"/>
              <a:t>53</a:t>
            </a:fld>
            <a:endParaRPr lang="en-US" dirty="0"/>
          </a:p>
        </p:txBody>
      </p:sp>
      <p:sp>
        <p:nvSpPr>
          <p:cNvPr id="14" name="Right Brace 13"/>
          <p:cNvSpPr/>
          <p:nvPr/>
        </p:nvSpPr>
        <p:spPr>
          <a:xfrm>
            <a:off x="5479596" y="7162800"/>
            <a:ext cx="457200" cy="990600"/>
          </a:xfrm>
          <a:prstGeom prst="rightBrac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p:cNvSpPr/>
          <p:nvPr/>
        </p:nvSpPr>
        <p:spPr>
          <a:xfrm>
            <a:off x="5486400" y="4419600"/>
            <a:ext cx="457200" cy="990600"/>
          </a:xfrm>
          <a:prstGeom prst="rightBrac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6117777" y="4680856"/>
            <a:ext cx="1459054" cy="400110"/>
          </a:xfrm>
          <a:prstGeom prst="rect">
            <a:avLst/>
          </a:prstGeom>
          <a:noFill/>
        </p:spPr>
        <p:txBody>
          <a:bodyPr wrap="none" rtlCol="0">
            <a:spAutoFit/>
          </a:bodyPr>
          <a:lstStyle/>
          <a:p>
            <a:r>
              <a:rPr lang="en-US" sz="2000" dirty="0">
                <a:solidFill>
                  <a:schemeClr val="accent6">
                    <a:lumMod val="75000"/>
                  </a:schemeClr>
                </a:solidFill>
                <a:latin typeface="Arial" panose="020B0604020202020204" pitchFamily="34" charset="0"/>
                <a:cs typeface="Arial" panose="020B0604020202020204" pitchFamily="34" charset="0"/>
              </a:rPr>
              <a:t>+ 1.33 SDs</a:t>
            </a:r>
          </a:p>
        </p:txBody>
      </p:sp>
      <p:sp>
        <p:nvSpPr>
          <p:cNvPr id="18" name="TextBox 17"/>
          <p:cNvSpPr txBox="1"/>
          <p:nvPr/>
        </p:nvSpPr>
        <p:spPr>
          <a:xfrm>
            <a:off x="6130017" y="7458045"/>
            <a:ext cx="1459054" cy="400110"/>
          </a:xfrm>
          <a:prstGeom prst="rect">
            <a:avLst/>
          </a:prstGeom>
          <a:noFill/>
        </p:spPr>
        <p:txBody>
          <a:bodyPr wrap="none" rtlCol="0">
            <a:spAutoFit/>
          </a:bodyPr>
          <a:lstStyle/>
          <a:p>
            <a:r>
              <a:rPr lang="en-US" sz="2000" dirty="0">
                <a:solidFill>
                  <a:schemeClr val="accent6">
                    <a:lumMod val="75000"/>
                  </a:schemeClr>
                </a:solidFill>
                <a:latin typeface="Arial" panose="020B0604020202020204" pitchFamily="34" charset="0"/>
                <a:cs typeface="Arial" panose="020B0604020202020204" pitchFamily="34" charset="0"/>
              </a:rPr>
              <a:t>+ 0.16 SDs</a:t>
            </a:r>
          </a:p>
        </p:txBody>
      </p:sp>
      <p:pic>
        <p:nvPicPr>
          <p:cNvPr id="17" name="Picture 16"/>
          <p:cNvPicPr>
            <a:picLocks noChangeAspect="1"/>
          </p:cNvPicPr>
          <p:nvPr/>
        </p:nvPicPr>
        <p:blipFill>
          <a:blip r:embed="rId2"/>
          <a:stretch>
            <a:fillRect/>
          </a:stretch>
        </p:blipFill>
        <p:spPr>
          <a:xfrm>
            <a:off x="152400" y="3429000"/>
            <a:ext cx="5114925" cy="4905375"/>
          </a:xfrm>
          <a:prstGeom prst="rect">
            <a:avLst/>
          </a:prstGeom>
        </p:spPr>
      </p:pic>
      <p:sp>
        <p:nvSpPr>
          <p:cNvPr id="9" name="TextBox 8"/>
          <p:cNvSpPr txBox="1"/>
          <p:nvPr/>
        </p:nvSpPr>
        <p:spPr>
          <a:xfrm>
            <a:off x="1295400" y="8991600"/>
            <a:ext cx="4822377" cy="646331"/>
          </a:xfrm>
          <a:prstGeom prst="rect">
            <a:avLst/>
          </a:prstGeom>
          <a:noFill/>
        </p:spPr>
        <p:txBody>
          <a:bodyPr wrap="square" rtlCol="0">
            <a:spAutoFit/>
          </a:bodyPr>
          <a:lstStyle/>
          <a:p>
            <a:pPr algn="ctr"/>
            <a:r>
              <a:rPr lang="en-US" i="1" dirty="0">
                <a:solidFill>
                  <a:schemeClr val="accent6">
                    <a:lumMod val="75000"/>
                  </a:schemeClr>
                </a:solidFill>
              </a:rPr>
              <a:t>There is an increasing marginal cost of gaining confidence. The </a:t>
            </a:r>
          </a:p>
        </p:txBody>
      </p:sp>
    </p:spTree>
    <p:extLst>
      <p:ext uri="{BB962C8B-B14F-4D97-AF65-F5344CB8AC3E}">
        <p14:creationId xmlns:p14="http://schemas.microsoft.com/office/powerpoint/2010/main" val="24563607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2A4A19-B384-42F8-8C0D-94C30AAB39F2}" type="slidenum">
              <a:rPr lang="en-US" smtClean="0"/>
              <a:pPr/>
              <a:t>54</a:t>
            </a:fld>
            <a:endParaRPr lang="en-US"/>
          </a:p>
        </p:txBody>
      </p:sp>
      <p:sp>
        <p:nvSpPr>
          <p:cNvPr id="3" name="Rectangle 2"/>
          <p:cNvSpPr/>
          <p:nvPr/>
        </p:nvSpPr>
        <p:spPr>
          <a:xfrm>
            <a:off x="228600" y="1676400"/>
            <a:ext cx="7353300" cy="4708981"/>
          </a:xfrm>
          <a:prstGeom prst="rect">
            <a:avLst/>
          </a:prstGeom>
        </p:spPr>
        <p:txBody>
          <a:bodyPr wrap="square">
            <a:spAutoFit/>
          </a:bodyPr>
          <a:lstStyle/>
          <a:p>
            <a:r>
              <a:rPr lang="en-US" sz="1200" dirty="0">
                <a:latin typeface="Courier New" panose="02070309020205020404" pitchFamily="49" charset="0"/>
                <a:cs typeface="Courier New" panose="02070309020205020404" pitchFamily="49" charset="0"/>
              </a:rPr>
              <a:t>x.85 &lt;- round( </a:t>
            </a:r>
            <a:r>
              <a:rPr lang="en-US" sz="1200" dirty="0" err="1">
                <a:latin typeface="Courier New" panose="02070309020205020404" pitchFamily="49" charset="0"/>
                <a:cs typeface="Courier New" panose="02070309020205020404" pitchFamily="49" charset="0"/>
              </a:rPr>
              <a:t>qnorm</a:t>
            </a:r>
            <a:r>
              <a:rPr lang="en-US" sz="1200" dirty="0">
                <a:latin typeface="Courier New" panose="02070309020205020404" pitchFamily="49" charset="0"/>
                <a:cs typeface="Courier New" panose="02070309020205020404" pitchFamily="49" charset="0"/>
              </a:rPr>
              <a:t>( 0.075, mean = 0, </a:t>
            </a:r>
            <a:r>
              <a:rPr lang="en-US" sz="1200" dirty="0" err="1">
                <a:latin typeface="Courier New" panose="02070309020205020404" pitchFamily="49" charset="0"/>
                <a:cs typeface="Courier New" panose="02070309020205020404" pitchFamily="49" charset="0"/>
              </a:rPr>
              <a:t>sd</a:t>
            </a:r>
            <a:r>
              <a:rPr lang="en-US" sz="1200" dirty="0">
                <a:latin typeface="Courier New" panose="02070309020205020404" pitchFamily="49" charset="0"/>
                <a:cs typeface="Courier New" panose="02070309020205020404" pitchFamily="49" charset="0"/>
              </a:rPr>
              <a:t> = 1 ), 2 )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x.90 &lt;- round( </a:t>
            </a:r>
            <a:r>
              <a:rPr lang="en-US" sz="1200" dirty="0" err="1">
                <a:latin typeface="Courier New" panose="02070309020205020404" pitchFamily="49" charset="0"/>
                <a:cs typeface="Courier New" panose="02070309020205020404" pitchFamily="49" charset="0"/>
              </a:rPr>
              <a:t>qnorm</a:t>
            </a:r>
            <a:r>
              <a:rPr lang="en-US" sz="1200" dirty="0">
                <a:latin typeface="Courier New" panose="02070309020205020404" pitchFamily="49" charset="0"/>
                <a:cs typeface="Courier New" panose="02070309020205020404" pitchFamily="49" charset="0"/>
              </a:rPr>
              <a:t>( 0.05, mean = 0, </a:t>
            </a:r>
            <a:r>
              <a:rPr lang="en-US" sz="1200" dirty="0" err="1">
                <a:latin typeface="Courier New" panose="02070309020205020404" pitchFamily="49" charset="0"/>
                <a:cs typeface="Courier New" panose="02070309020205020404" pitchFamily="49" charset="0"/>
              </a:rPr>
              <a:t>sd</a:t>
            </a:r>
            <a:r>
              <a:rPr lang="en-US" sz="1200" dirty="0">
                <a:latin typeface="Courier New" panose="02070309020205020404" pitchFamily="49" charset="0"/>
                <a:cs typeface="Courier New" panose="02070309020205020404" pitchFamily="49" charset="0"/>
              </a:rPr>
              <a:t> = 1 ), 2 )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x.95 &lt;- round( </a:t>
            </a:r>
            <a:r>
              <a:rPr lang="en-US" sz="1200" dirty="0" err="1">
                <a:latin typeface="Courier New" panose="02070309020205020404" pitchFamily="49" charset="0"/>
                <a:cs typeface="Courier New" panose="02070309020205020404" pitchFamily="49" charset="0"/>
              </a:rPr>
              <a:t>qnorm</a:t>
            </a:r>
            <a:r>
              <a:rPr lang="en-US" sz="1200" dirty="0">
                <a:latin typeface="Courier New" panose="02070309020205020404" pitchFamily="49" charset="0"/>
                <a:cs typeface="Courier New" panose="02070309020205020404" pitchFamily="49" charset="0"/>
              </a:rPr>
              <a:t>( 0.025, mean = 0, </a:t>
            </a:r>
            <a:r>
              <a:rPr lang="en-US" sz="1200" dirty="0" err="1">
                <a:latin typeface="Courier New" panose="02070309020205020404" pitchFamily="49" charset="0"/>
                <a:cs typeface="Courier New" panose="02070309020205020404" pitchFamily="49" charset="0"/>
              </a:rPr>
              <a:t>sd</a:t>
            </a:r>
            <a:r>
              <a:rPr lang="en-US" sz="1200" dirty="0">
                <a:latin typeface="Courier New" panose="02070309020205020404" pitchFamily="49" charset="0"/>
                <a:cs typeface="Courier New" panose="02070309020205020404" pitchFamily="49" charset="0"/>
              </a:rPr>
              <a:t> = 1 ), 2 )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x.999 &lt;- round( </a:t>
            </a:r>
            <a:r>
              <a:rPr lang="en-US" sz="1200" dirty="0" err="1">
                <a:latin typeface="Courier New" panose="02070309020205020404" pitchFamily="49" charset="0"/>
                <a:cs typeface="Courier New" panose="02070309020205020404" pitchFamily="49" charset="0"/>
              </a:rPr>
              <a:t>qnorm</a:t>
            </a:r>
            <a:r>
              <a:rPr lang="en-US" sz="1200" dirty="0">
                <a:latin typeface="Courier New" panose="02070309020205020404" pitchFamily="49" charset="0"/>
                <a:cs typeface="Courier New" panose="02070309020205020404" pitchFamily="49" charset="0"/>
              </a:rPr>
              <a:t>( 0.0005, mean = 0, </a:t>
            </a:r>
            <a:r>
              <a:rPr lang="en-US" sz="1200" dirty="0" err="1">
                <a:latin typeface="Courier New" panose="02070309020205020404" pitchFamily="49" charset="0"/>
                <a:cs typeface="Courier New" panose="02070309020205020404" pitchFamily="49" charset="0"/>
              </a:rPr>
              <a:t>sd</a:t>
            </a:r>
            <a:r>
              <a:rPr lang="en-US" sz="1200" dirty="0">
                <a:latin typeface="Courier New" panose="02070309020205020404" pitchFamily="49" charset="0"/>
                <a:cs typeface="Courier New" panose="02070309020205020404" pitchFamily="49" charset="0"/>
              </a:rPr>
              <a:t> = 1 ), 2 )</a:t>
            </a:r>
          </a:p>
          <a:p>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ci.lower</a:t>
            </a:r>
            <a:r>
              <a:rPr lang="en-US" sz="1200" dirty="0">
                <a:latin typeface="Courier New" panose="02070309020205020404" pitchFamily="49" charset="0"/>
                <a:cs typeface="Courier New" panose="02070309020205020404" pitchFamily="49" charset="0"/>
              </a:rPr>
              <a:t> &lt;- c(x.80,x.85,x.90,x.95,x.999)</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par( mar=c(0,0,0,0) )</a:t>
            </a:r>
          </a:p>
          <a:p>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plot.new</a:t>
            </a:r>
            <a:r>
              <a:rPr lang="en-US" sz="1200" dirty="0">
                <a:latin typeface="Courier New" panose="02070309020205020404" pitchFamily="49" charset="0"/>
                <a:cs typeface="Courier New" panose="02070309020205020404" pitchFamily="49" charset="0"/>
              </a:rPr>
              <a:t>()</a:t>
            </a:r>
          </a:p>
          <a:p>
            <a:r>
              <a:rPr lang="en-US" sz="1200" dirty="0" err="1">
                <a:latin typeface="Courier New" panose="02070309020205020404" pitchFamily="49" charset="0"/>
                <a:cs typeface="Courier New" panose="02070309020205020404" pitchFamily="49" charset="0"/>
              </a:rPr>
              <a:t>plot.window</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xlim</a:t>
            </a:r>
            <a:r>
              <a:rPr lang="en-US" sz="1200" dirty="0">
                <a:latin typeface="Courier New" panose="02070309020205020404" pitchFamily="49" charset="0"/>
                <a:cs typeface="Courier New" panose="02070309020205020404" pitchFamily="49" charset="0"/>
              </a:rPr>
              <a:t>=c(-3.5,3.5), </a:t>
            </a:r>
            <a:r>
              <a:rPr lang="en-US" sz="1200" dirty="0" err="1">
                <a:latin typeface="Courier New" panose="02070309020205020404" pitchFamily="49" charset="0"/>
                <a:cs typeface="Courier New" panose="02070309020205020404" pitchFamily="49" charset="0"/>
              </a:rPr>
              <a:t>ylim</a:t>
            </a:r>
            <a:r>
              <a:rPr lang="en-US" sz="1200" dirty="0">
                <a:latin typeface="Courier New" panose="02070309020205020404" pitchFamily="49" charset="0"/>
                <a:cs typeface="Courier New" panose="02070309020205020404" pitchFamily="49" charset="0"/>
              </a:rPr>
              <a:t>=c(1,6) )</a:t>
            </a:r>
          </a:p>
          <a:p>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abline</a:t>
            </a:r>
            <a:r>
              <a:rPr lang="en-US" sz="1200" dirty="0">
                <a:latin typeface="Courier New" panose="02070309020205020404" pitchFamily="49" charset="0"/>
                <a:cs typeface="Courier New" panose="02070309020205020404" pitchFamily="49" charset="0"/>
              </a:rPr>
              <a:t>( v=</a:t>
            </a:r>
            <a:r>
              <a:rPr lang="en-US" sz="1200" dirty="0" err="1">
                <a:latin typeface="Courier New" panose="02070309020205020404" pitchFamily="49" charset="0"/>
                <a:cs typeface="Courier New" panose="02070309020205020404" pitchFamily="49" charset="0"/>
              </a:rPr>
              <a:t>seq</a:t>
            </a:r>
            <a:r>
              <a:rPr lang="en-US" sz="1200" dirty="0">
                <a:latin typeface="Courier New" panose="02070309020205020404" pitchFamily="49" charset="0"/>
                <a:cs typeface="Courier New" panose="02070309020205020404" pitchFamily="49" charset="0"/>
              </a:rPr>
              <a:t>(-3.5,3.5,by=0.25), </a:t>
            </a:r>
            <a:r>
              <a:rPr lang="en-US" sz="1200" dirty="0" err="1">
                <a:latin typeface="Courier New" panose="02070309020205020404" pitchFamily="49" charset="0"/>
                <a:cs typeface="Courier New" panose="02070309020205020404" pitchFamily="49" charset="0"/>
              </a:rPr>
              <a:t>lty</a:t>
            </a:r>
            <a:r>
              <a:rPr lang="en-US" sz="1200" dirty="0">
                <a:latin typeface="Courier New" panose="02070309020205020404" pitchFamily="49" charset="0"/>
                <a:cs typeface="Courier New" panose="02070309020205020404" pitchFamily="49" charset="0"/>
              </a:rPr>
              <a:t>=2, col="gray" )</a:t>
            </a:r>
          </a:p>
          <a:p>
            <a:r>
              <a:rPr lang="en-US" sz="1200" dirty="0">
                <a:latin typeface="Courier New" panose="02070309020205020404" pitchFamily="49" charset="0"/>
                <a:cs typeface="Courier New" panose="02070309020205020404" pitchFamily="49" charset="0"/>
              </a:rPr>
              <a:t>points( rep(0,5), 1:5, </a:t>
            </a:r>
            <a:r>
              <a:rPr lang="en-US" sz="1200" dirty="0" err="1">
                <a:latin typeface="Courier New" panose="02070309020205020404" pitchFamily="49" charset="0"/>
                <a:cs typeface="Courier New" panose="02070309020205020404" pitchFamily="49" charset="0"/>
              </a:rPr>
              <a:t>pch</a:t>
            </a:r>
            <a:r>
              <a:rPr lang="en-US" sz="1200" dirty="0">
                <a:latin typeface="Courier New" panose="02070309020205020404" pitchFamily="49" charset="0"/>
                <a:cs typeface="Courier New" panose="02070309020205020404" pitchFamily="49" charset="0"/>
              </a:rPr>
              <a:t>=19, </a:t>
            </a:r>
            <a:r>
              <a:rPr lang="en-US" sz="1200" dirty="0" err="1">
                <a:latin typeface="Courier New" panose="02070309020205020404" pitchFamily="49" charset="0"/>
                <a:cs typeface="Courier New" panose="02070309020205020404" pitchFamily="49" charset="0"/>
              </a:rPr>
              <a:t>cex</a:t>
            </a:r>
            <a:r>
              <a:rPr lang="en-US" sz="1200" dirty="0">
                <a:latin typeface="Courier New" panose="02070309020205020404" pitchFamily="49" charset="0"/>
                <a:cs typeface="Courier New" panose="02070309020205020404" pitchFamily="49" charset="0"/>
              </a:rPr>
              <a:t>=2 )</a:t>
            </a:r>
          </a:p>
          <a:p>
            <a:r>
              <a:rPr lang="en-US" sz="1200" dirty="0">
                <a:latin typeface="Courier New" panose="02070309020205020404" pitchFamily="49" charset="0"/>
                <a:cs typeface="Courier New" panose="02070309020205020404" pitchFamily="49" charset="0"/>
              </a:rPr>
              <a:t>segments( x0=</a:t>
            </a:r>
            <a:r>
              <a:rPr lang="en-US" sz="1200" dirty="0" err="1">
                <a:latin typeface="Courier New" panose="02070309020205020404" pitchFamily="49" charset="0"/>
                <a:cs typeface="Courier New" panose="02070309020205020404" pitchFamily="49" charset="0"/>
              </a:rPr>
              <a:t>ci.lower</a:t>
            </a:r>
            <a:r>
              <a:rPr lang="en-US" sz="1200" dirty="0">
                <a:latin typeface="Courier New" panose="02070309020205020404" pitchFamily="49" charset="0"/>
                <a:cs typeface="Courier New" panose="02070309020205020404" pitchFamily="49" charset="0"/>
              </a:rPr>
              <a:t>, x1=abs( </a:t>
            </a:r>
            <a:r>
              <a:rPr lang="en-US" sz="1200" dirty="0" err="1">
                <a:latin typeface="Courier New" panose="02070309020205020404" pitchFamily="49" charset="0"/>
                <a:cs typeface="Courier New" panose="02070309020205020404" pitchFamily="49" charset="0"/>
              </a:rPr>
              <a:t>ci.lower</a:t>
            </a:r>
            <a:r>
              <a:rPr lang="en-US" sz="1200" dirty="0">
                <a:latin typeface="Courier New" panose="02070309020205020404" pitchFamily="49" charset="0"/>
                <a:cs typeface="Courier New" panose="02070309020205020404" pitchFamily="49" charset="0"/>
              </a:rPr>
              <a:t> ), y0=1:5,</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lwd</a:t>
            </a:r>
            <a:r>
              <a:rPr lang="en-US" sz="1200" dirty="0">
                <a:latin typeface="Courier New" panose="02070309020205020404" pitchFamily="49" charset="0"/>
                <a:cs typeface="Courier New" panose="02070309020205020404" pitchFamily="49" charset="0"/>
              </a:rPr>
              <a:t>=2 )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text( rep(0,5), 1:5, c("80% CI","85% CI","90% CI","95% CI","99.9% CI"),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cex</a:t>
            </a:r>
            <a:r>
              <a:rPr lang="en-US" sz="1200" dirty="0">
                <a:latin typeface="Courier New" panose="02070309020205020404" pitchFamily="49" charset="0"/>
                <a:cs typeface="Courier New" panose="02070309020205020404" pitchFamily="49" charset="0"/>
              </a:rPr>
              <a:t>=1.2, </a:t>
            </a:r>
            <a:r>
              <a:rPr lang="en-US" sz="1200" dirty="0" err="1">
                <a:latin typeface="Courier New" panose="02070309020205020404" pitchFamily="49" charset="0"/>
                <a:cs typeface="Courier New" panose="02070309020205020404" pitchFamily="49" charset="0"/>
              </a:rPr>
              <a:t>pos</a:t>
            </a:r>
            <a:r>
              <a:rPr lang="en-US" sz="1200" dirty="0">
                <a:latin typeface="Courier New" panose="02070309020205020404" pitchFamily="49" charset="0"/>
                <a:cs typeface="Courier New" panose="02070309020205020404" pitchFamily="49" charset="0"/>
              </a:rPr>
              <a:t>=3 )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text( abs( </a:t>
            </a:r>
            <a:r>
              <a:rPr lang="en-US" sz="1200" dirty="0" err="1">
                <a:latin typeface="Courier New" panose="02070309020205020404" pitchFamily="49" charset="0"/>
                <a:cs typeface="Courier New" panose="02070309020205020404" pitchFamily="49" charset="0"/>
              </a:rPr>
              <a:t>ci.lower</a:t>
            </a:r>
            <a:r>
              <a:rPr lang="en-US" sz="1200" dirty="0">
                <a:latin typeface="Courier New" panose="02070309020205020404" pitchFamily="49" charset="0"/>
                <a:cs typeface="Courier New" panose="02070309020205020404" pitchFamily="49" charset="0"/>
              </a:rPr>
              <a:t> ), 1:5,</a:t>
            </a:r>
          </a:p>
          <a:p>
            <a:r>
              <a:rPr lang="en-US" sz="1200" dirty="0">
                <a:latin typeface="Courier New" panose="02070309020205020404" pitchFamily="49" charset="0"/>
                <a:cs typeface="Courier New" panose="02070309020205020404" pitchFamily="49" charset="0"/>
              </a:rPr>
              <a:t>      paste("t = ",abs( </a:t>
            </a:r>
            <a:r>
              <a:rPr lang="en-US" sz="1200" dirty="0" err="1">
                <a:latin typeface="Courier New" panose="02070309020205020404" pitchFamily="49" charset="0"/>
                <a:cs typeface="Courier New" panose="02070309020205020404" pitchFamily="49" charset="0"/>
              </a:rPr>
              <a:t>ci.lower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sep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cex</a:t>
            </a:r>
            <a:r>
              <a:rPr lang="en-US" sz="1200" dirty="0">
                <a:latin typeface="Courier New" panose="02070309020205020404" pitchFamily="49" charset="0"/>
                <a:cs typeface="Courier New" panose="02070309020205020404" pitchFamily="49" charset="0"/>
              </a:rPr>
              <a:t>=1.2, </a:t>
            </a:r>
            <a:r>
              <a:rPr lang="en-US" sz="1200" dirty="0" err="1">
                <a:latin typeface="Courier New" panose="02070309020205020404" pitchFamily="49" charset="0"/>
                <a:cs typeface="Courier New" panose="02070309020205020404" pitchFamily="49" charset="0"/>
              </a:rPr>
              <a:t>pos</a:t>
            </a:r>
            <a:r>
              <a:rPr lang="en-US" sz="1200" dirty="0">
                <a:latin typeface="Courier New" panose="02070309020205020404" pitchFamily="49" charset="0"/>
                <a:cs typeface="Courier New" panose="02070309020205020404" pitchFamily="49" charset="0"/>
              </a:rPr>
              <a:t>=3 )</a:t>
            </a:r>
          </a:p>
        </p:txBody>
      </p:sp>
      <p:pic>
        <p:nvPicPr>
          <p:cNvPr id="4" name="Picture 3"/>
          <p:cNvPicPr>
            <a:picLocks noChangeAspect="1"/>
          </p:cNvPicPr>
          <p:nvPr/>
        </p:nvPicPr>
        <p:blipFill>
          <a:blip r:embed="rId2"/>
          <a:stretch>
            <a:fillRect/>
          </a:stretch>
        </p:blipFill>
        <p:spPr>
          <a:xfrm>
            <a:off x="2286000" y="6705600"/>
            <a:ext cx="2709863" cy="2598844"/>
          </a:xfrm>
          <a:prstGeom prst="rect">
            <a:avLst/>
          </a:prstGeom>
        </p:spPr>
      </p:pic>
    </p:spTree>
    <p:extLst>
      <p:ext uri="{BB962C8B-B14F-4D97-AF65-F5344CB8AC3E}">
        <p14:creationId xmlns:p14="http://schemas.microsoft.com/office/powerpoint/2010/main" val="517503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A2A4A19-B384-42F8-8C0D-94C30AAB39F2}" type="slidenum">
              <a:rPr kumimoji="0" lang="en-US" sz="1400" b="1" i="0" u="none" strike="noStrike" kern="1200" cap="none" spc="0" normalizeH="0" baseline="0" noProof="0" smtClean="0">
                <a:ln>
                  <a:noFill/>
                </a:ln>
                <a:solidFill>
                  <a:prstClr val="white"/>
                </a:solidFill>
                <a:effectLst/>
                <a:uLnTx/>
                <a:uFillTx/>
                <a:latin typeface="Arial Black" panose="020B0A040201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sz="1400" b="1" i="0" u="none" strike="noStrike" kern="1200" cap="none" spc="0" normalizeH="0" baseline="0" noProof="0">
              <a:ln>
                <a:noFill/>
              </a:ln>
              <a:solidFill>
                <a:prstClr val="white"/>
              </a:solidFill>
              <a:effectLst/>
              <a:uLnTx/>
              <a:uFillTx/>
              <a:latin typeface="Arial Black" panose="020B0A04020102020204" pitchFamily="34" charset="0"/>
              <a:ea typeface="+mn-ea"/>
              <a:cs typeface="+mn-cs"/>
            </a:endParaRPr>
          </a:p>
        </p:txBody>
      </p:sp>
      <p:sp>
        <p:nvSpPr>
          <p:cNvPr id="27" name="Rectangle 26"/>
          <p:cNvSpPr/>
          <p:nvPr/>
        </p:nvSpPr>
        <p:spPr>
          <a:xfrm>
            <a:off x="531516" y="1715693"/>
            <a:ext cx="6781800" cy="120032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Which bet would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you prefer?</a:t>
            </a:r>
          </a:p>
        </p:txBody>
      </p:sp>
      <p:sp>
        <p:nvSpPr>
          <p:cNvPr id="20" name="TextBox 19"/>
          <p:cNvSpPr txBox="1"/>
          <p:nvPr/>
        </p:nvSpPr>
        <p:spPr>
          <a:xfrm>
            <a:off x="1009650" y="3800925"/>
            <a:ext cx="5448240" cy="2677656"/>
          </a:xfrm>
          <a:prstGeom prst="rect">
            <a:avLst/>
          </a:prstGeom>
          <a:noFill/>
        </p:spPr>
        <p:txBody>
          <a:bodyPr wrap="square" rtlCol="0">
            <a:spAutoFit/>
          </a:bodyPr>
          <a:lstStyle/>
          <a:p>
            <a:pPr algn="ctr"/>
            <a:r>
              <a:rPr lang="en-US" dirty="0">
                <a:solidFill>
                  <a:schemeClr val="tx1">
                    <a:lumMod val="50000"/>
                    <a:lumOff val="50000"/>
                  </a:schemeClr>
                </a:solidFill>
                <a:latin typeface="Arial" panose="020B0604020202020204" pitchFamily="34" charset="0"/>
                <a:cs typeface="Arial" panose="020B0604020202020204" pitchFamily="34" charset="0"/>
              </a:rPr>
              <a:t>The bet costs $1,000 to place</a:t>
            </a:r>
            <a:br>
              <a:rPr lang="en-US" dirty="0">
                <a:solidFill>
                  <a:schemeClr val="tx1">
                    <a:lumMod val="50000"/>
                    <a:lumOff val="50000"/>
                  </a:schemeClr>
                </a:solidFill>
                <a:latin typeface="Arial" panose="020B0604020202020204" pitchFamily="34" charset="0"/>
                <a:cs typeface="Arial" panose="020B0604020202020204" pitchFamily="34" charset="0"/>
              </a:rPr>
            </a:br>
            <a:r>
              <a:rPr lang="en-US" dirty="0">
                <a:solidFill>
                  <a:schemeClr val="tx1">
                    <a:lumMod val="50000"/>
                    <a:lumOff val="50000"/>
                  </a:schemeClr>
                </a:solidFill>
                <a:latin typeface="Arial" panose="020B0604020202020204" pitchFamily="34" charset="0"/>
                <a:cs typeface="Arial" panose="020B0604020202020204" pitchFamily="34" charset="0"/>
              </a:rPr>
              <a:t>There is a 75% chance you win $1,500</a:t>
            </a:r>
          </a:p>
          <a:p>
            <a:pPr algn="ctr"/>
            <a:r>
              <a:rPr lang="en-US" dirty="0">
                <a:solidFill>
                  <a:schemeClr val="tx1">
                    <a:lumMod val="50000"/>
                    <a:lumOff val="50000"/>
                  </a:schemeClr>
                </a:solidFill>
                <a:latin typeface="Arial" panose="020B0604020202020204" pitchFamily="34" charset="0"/>
                <a:cs typeface="Arial" panose="020B0604020202020204" pitchFamily="34" charset="0"/>
              </a:rPr>
              <a:t>There is a 25% chance you win $1,100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Expected</a:t>
            </a:r>
            <a:r>
              <a:rPr kumimoji="0" lang="en-US" sz="1800" b="0" i="0" u="none" strike="noStrike" kern="1200" cap="none" spc="0" normalizeH="0" noProof="0" dirty="0" smtClean="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value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aseline="0" dirty="0" smtClean="0">
                <a:solidFill>
                  <a:prstClr val="black">
                    <a:lumMod val="50000"/>
                    <a:lumOff val="50000"/>
                  </a:prstClr>
                </a:solidFill>
                <a:latin typeface="Arial" panose="020B0604020202020204" pitchFamily="34" charset="0"/>
                <a:cs typeface="Arial" panose="020B0604020202020204" pitchFamily="34" charset="0"/>
              </a:rPr>
              <a:t>(0.75)(1500)</a:t>
            </a:r>
            <a:r>
              <a:rPr lang="en-US" dirty="0" smtClean="0">
                <a:solidFill>
                  <a:prstClr val="black">
                    <a:lumMod val="50000"/>
                    <a:lumOff val="50000"/>
                  </a:prstClr>
                </a:solidFill>
                <a:latin typeface="Arial" panose="020B0604020202020204" pitchFamily="34" charset="0"/>
                <a:cs typeface="Arial" panose="020B0604020202020204" pitchFamily="34" charset="0"/>
              </a:rPr>
              <a:t> + </a:t>
            </a:r>
            <a:r>
              <a:rPr kumimoji="0" lang="en-US" sz="1800" b="0" i="0" u="none" strike="noStrike" kern="1200" cap="none" spc="0" normalizeH="0" baseline="0" noProof="0" dirty="0" smtClean="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(0.25)(1100)</a:t>
            </a:r>
            <a:r>
              <a:rPr kumimoji="0" lang="en-US" sz="1800" b="0" i="0" u="none" strike="noStrike" kern="1200" cap="none" spc="0" normalizeH="0" noProof="0" dirty="0" smtClean="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noProof="0" dirty="0" smtClean="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noProof="0" dirty="0" smtClean="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a:r>
            <a:br>
              <a:rPr kumimoji="0" lang="en-US" sz="1800" b="0" i="0" u="none" strike="noStrike" kern="1200" cap="none" spc="0" normalizeH="0" noProof="0" dirty="0" smtClean="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br>
            <a:endParaRPr kumimoji="0" lang="en-US" sz="1800" b="0" i="0" u="none" strike="noStrike" kern="1200" cap="none" spc="0" normalizeH="0" noProof="0" dirty="0" smtClean="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$1,400</a:t>
            </a:r>
            <a:endParaRPr kumimoji="0" lang="en-US" sz="24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endParaRPr>
          </a:p>
        </p:txBody>
      </p:sp>
      <p:sp>
        <p:nvSpPr>
          <p:cNvPr id="23" name="Rectangle 22"/>
          <p:cNvSpPr/>
          <p:nvPr/>
        </p:nvSpPr>
        <p:spPr>
          <a:xfrm>
            <a:off x="685800" y="3381810"/>
            <a:ext cx="6477000"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n-ea"/>
                <a:cs typeface="+mn-cs"/>
              </a:rPr>
              <a:t>Bet #1</a:t>
            </a:r>
          </a:p>
        </p:txBody>
      </p:sp>
      <p:grpSp>
        <p:nvGrpSpPr>
          <p:cNvPr id="2" name="Group 1"/>
          <p:cNvGrpSpPr/>
          <p:nvPr/>
        </p:nvGrpSpPr>
        <p:grpSpPr>
          <a:xfrm>
            <a:off x="2988885" y="6616201"/>
            <a:ext cx="1489710" cy="160342"/>
            <a:chOff x="2971800" y="5900014"/>
            <a:chExt cx="1489710" cy="160342"/>
          </a:xfrm>
        </p:grpSpPr>
        <p:cxnSp>
          <p:nvCxnSpPr>
            <p:cNvPr id="8" name="Straight Connector 7"/>
            <p:cNvCxnSpPr/>
            <p:nvPr/>
          </p:nvCxnSpPr>
          <p:spPr>
            <a:xfrm>
              <a:off x="2971800" y="5980185"/>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666410" y="5900014"/>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11" name="TextBox 10"/>
          <p:cNvSpPr txBox="1"/>
          <p:nvPr/>
        </p:nvSpPr>
        <p:spPr>
          <a:xfrm>
            <a:off x="1883985" y="6849602"/>
            <a:ext cx="1143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$1,100</a:t>
            </a:r>
            <a:endParaRPr kumimoji="0" lang="en-US" sz="18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endParaRPr>
          </a:p>
        </p:txBody>
      </p:sp>
      <p:sp>
        <p:nvSpPr>
          <p:cNvPr id="12" name="TextBox 11"/>
          <p:cNvSpPr txBox="1"/>
          <p:nvPr/>
        </p:nvSpPr>
        <p:spPr>
          <a:xfrm>
            <a:off x="4648200" y="6821535"/>
            <a:ext cx="1143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$1,500</a:t>
            </a:r>
            <a:endParaRPr kumimoji="0" lang="en-US" sz="18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4317290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A2A4A19-B384-42F8-8C0D-94C30AAB39F2}" type="slidenum">
              <a:rPr kumimoji="0" lang="en-US" sz="1400" b="1" i="0" u="none" strike="noStrike" kern="1200" cap="none" spc="0" normalizeH="0" baseline="0" noProof="0" smtClean="0">
                <a:ln>
                  <a:noFill/>
                </a:ln>
                <a:solidFill>
                  <a:prstClr val="white"/>
                </a:solidFill>
                <a:effectLst/>
                <a:uLnTx/>
                <a:uFillTx/>
                <a:latin typeface="Arial Black" panose="020B0A040201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sz="1400" b="1" i="0" u="none" strike="noStrike" kern="1200" cap="none" spc="0" normalizeH="0" baseline="0" noProof="0">
              <a:ln>
                <a:noFill/>
              </a:ln>
              <a:solidFill>
                <a:prstClr val="white"/>
              </a:solidFill>
              <a:effectLst/>
              <a:uLnTx/>
              <a:uFillTx/>
              <a:latin typeface="Arial Black" panose="020B0A04020102020204" pitchFamily="34" charset="0"/>
              <a:ea typeface="+mn-ea"/>
              <a:cs typeface="+mn-cs"/>
            </a:endParaRPr>
          </a:p>
        </p:txBody>
      </p:sp>
      <p:sp>
        <p:nvSpPr>
          <p:cNvPr id="27" name="Rectangle 26"/>
          <p:cNvSpPr/>
          <p:nvPr/>
        </p:nvSpPr>
        <p:spPr>
          <a:xfrm>
            <a:off x="531516" y="1715693"/>
            <a:ext cx="6781800" cy="120032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Which bet would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you prefer?</a:t>
            </a:r>
          </a:p>
        </p:txBody>
      </p:sp>
      <p:sp>
        <p:nvSpPr>
          <p:cNvPr id="22" name="TextBox 21"/>
          <p:cNvSpPr txBox="1"/>
          <p:nvPr/>
        </p:nvSpPr>
        <p:spPr>
          <a:xfrm>
            <a:off x="1535783" y="3970836"/>
            <a:ext cx="5448240" cy="267765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The bet costs $1,000 to place</a:t>
            </a:r>
            <a:b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b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There is a 75% chance you win $4,000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There is a 25% chance you </a:t>
            </a:r>
            <a:r>
              <a:rPr kumimoji="0" lang="en-US" sz="1800" b="1"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lose </a:t>
            </a:r>
            <a:r>
              <a:rPr kumimoji="0" lang="en-US" sz="1800" b="1" i="0" u="none" strike="noStrike" kern="1200" cap="none" spc="0" normalizeH="0" baseline="0" noProof="0" dirty="0" smtClean="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$2,000</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prstClr val="black">
                  <a:lumMod val="50000"/>
                  <a:lumOff val="50000"/>
                </a:prstClr>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Expected</a:t>
            </a:r>
            <a:r>
              <a:rPr kumimoji="0" lang="en-US" sz="1800" b="0" i="0" u="none" strike="noStrike" kern="1200" cap="none" spc="0" normalizeH="0" noProof="0" dirty="0" smtClean="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value =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noProof="0" dirty="0" smtClean="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(0.75)(4000) – (0.25)(2000) </a:t>
            </a:r>
            <a:r>
              <a:rPr kumimoji="0" lang="en-US" sz="1800" b="0" i="0" u="none" strike="noStrike" kern="1200" cap="none" spc="0" normalizeH="0" noProof="0" dirty="0" smtClean="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prstClr val="black">
                  <a:lumMod val="50000"/>
                  <a:lumOff val="50000"/>
                </a:prstClr>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noProof="0" dirty="0" smtClean="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baseline="0" dirty="0" smtClean="0">
                <a:solidFill>
                  <a:schemeClr val="accent6">
                    <a:lumMod val="75000"/>
                  </a:schemeClr>
                </a:solidFill>
                <a:latin typeface="Arial" panose="020B0604020202020204" pitchFamily="34" charset="0"/>
                <a:cs typeface="Arial" panose="020B0604020202020204" pitchFamily="34" charset="0"/>
              </a:rPr>
              <a:t>$2,500</a:t>
            </a:r>
            <a:endParaRPr kumimoji="0" lang="en-US" sz="2400" b="1"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sp>
        <p:nvSpPr>
          <p:cNvPr id="24" name="Rectangle 23"/>
          <p:cNvSpPr/>
          <p:nvPr/>
        </p:nvSpPr>
        <p:spPr>
          <a:xfrm>
            <a:off x="1068684" y="3362072"/>
            <a:ext cx="6477000"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n-ea"/>
                <a:cs typeface="+mn-cs"/>
              </a:rPr>
              <a:t>Bet #2</a:t>
            </a:r>
          </a:p>
        </p:txBody>
      </p:sp>
      <p:cxnSp>
        <p:nvCxnSpPr>
          <p:cNvPr id="8" name="Straight Connector 7"/>
          <p:cNvCxnSpPr/>
          <p:nvPr/>
        </p:nvCxnSpPr>
        <p:spPr>
          <a:xfrm flipV="1">
            <a:off x="1143000" y="7094542"/>
            <a:ext cx="5867400" cy="1"/>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114800" y="7014371"/>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TextBox 10"/>
          <p:cNvSpPr txBox="1"/>
          <p:nvPr/>
        </p:nvSpPr>
        <p:spPr>
          <a:xfrm>
            <a:off x="418158" y="7211219"/>
            <a:ext cx="144968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smtClean="0">
                <a:solidFill>
                  <a:schemeClr val="accent6">
                    <a:lumMod val="75000"/>
                  </a:schemeClr>
                </a:solidFill>
                <a:latin typeface="Arial" panose="020B0604020202020204" pitchFamily="34" charset="0"/>
                <a:cs typeface="Arial" panose="020B0604020202020204" pitchFamily="34" charset="0"/>
              </a:rPr>
              <a:t>– </a:t>
            </a:r>
            <a:r>
              <a:rPr kumimoji="0" lang="en-US" sz="1800" b="1"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$2,000</a:t>
            </a:r>
            <a:endParaRPr kumimoji="0" lang="en-US" sz="18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endParaRPr>
          </a:p>
        </p:txBody>
      </p:sp>
      <p:sp>
        <p:nvSpPr>
          <p:cNvPr id="14" name="TextBox 13"/>
          <p:cNvSpPr txBox="1"/>
          <p:nvPr/>
        </p:nvSpPr>
        <p:spPr>
          <a:xfrm>
            <a:off x="6096000" y="7365107"/>
            <a:ext cx="144968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$4,000</a:t>
            </a:r>
            <a:endParaRPr kumimoji="0" lang="en-US" sz="18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endParaRPr>
          </a:p>
        </p:txBody>
      </p:sp>
      <p:cxnSp>
        <p:nvCxnSpPr>
          <p:cNvPr id="6" name="Straight Connector 5"/>
          <p:cNvCxnSpPr/>
          <p:nvPr/>
        </p:nvCxnSpPr>
        <p:spPr>
          <a:xfrm>
            <a:off x="2667000" y="6553200"/>
            <a:ext cx="0" cy="167640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86000" y="8395032"/>
            <a:ext cx="550151" cy="523220"/>
          </a:xfrm>
          <a:prstGeom prst="rect">
            <a:avLst/>
          </a:prstGeom>
          <a:noFill/>
        </p:spPr>
        <p:txBody>
          <a:bodyPr wrap="none" rtlCol="0">
            <a:spAutoFit/>
          </a:bodyPr>
          <a:lstStyle/>
          <a:p>
            <a:r>
              <a:rPr lang="en-US" sz="2800" dirty="0" smtClean="0">
                <a:solidFill>
                  <a:schemeClr val="tx1">
                    <a:lumMod val="50000"/>
                    <a:lumOff val="50000"/>
                  </a:schemeClr>
                </a:solidFill>
              </a:rPr>
              <a:t>$0</a:t>
            </a:r>
            <a:endParaRPr lang="en-US" sz="2800" dirty="0">
              <a:solidFill>
                <a:schemeClr val="tx1">
                  <a:lumMod val="50000"/>
                  <a:lumOff val="50000"/>
                </a:schemeClr>
              </a:solidFill>
            </a:endParaRPr>
          </a:p>
        </p:txBody>
      </p:sp>
      <p:sp>
        <p:nvSpPr>
          <p:cNvPr id="18" name="TextBox 17"/>
          <p:cNvSpPr txBox="1"/>
          <p:nvPr/>
        </p:nvSpPr>
        <p:spPr>
          <a:xfrm>
            <a:off x="372351" y="8643942"/>
            <a:ext cx="1679226" cy="1015663"/>
          </a:xfrm>
          <a:prstGeom prst="rect">
            <a:avLst/>
          </a:prstGeom>
          <a:noFill/>
        </p:spPr>
        <p:txBody>
          <a:bodyPr wrap="square" rtlCol="0">
            <a:spAutoFit/>
          </a:bodyPr>
          <a:lstStyle/>
          <a:p>
            <a:pPr algn="ctr"/>
            <a:r>
              <a:rPr lang="en-US" sz="2000" dirty="0" smtClean="0">
                <a:solidFill>
                  <a:schemeClr val="tx1">
                    <a:lumMod val="50000"/>
                    <a:lumOff val="50000"/>
                  </a:schemeClr>
                </a:solidFill>
              </a:rPr>
              <a:t>1 in 4 chance of losing money</a:t>
            </a:r>
            <a:endParaRPr lang="en-US" sz="2000" dirty="0">
              <a:solidFill>
                <a:schemeClr val="tx1">
                  <a:lumMod val="50000"/>
                  <a:lumOff val="50000"/>
                </a:schemeClr>
              </a:solidFill>
            </a:endParaRPr>
          </a:p>
        </p:txBody>
      </p:sp>
      <p:sp>
        <p:nvSpPr>
          <p:cNvPr id="19" name="TextBox 18"/>
          <p:cNvSpPr txBox="1"/>
          <p:nvPr/>
        </p:nvSpPr>
        <p:spPr>
          <a:xfrm>
            <a:off x="5866458" y="8643941"/>
            <a:ext cx="1679226" cy="1015663"/>
          </a:xfrm>
          <a:prstGeom prst="rect">
            <a:avLst/>
          </a:prstGeom>
          <a:noFill/>
        </p:spPr>
        <p:txBody>
          <a:bodyPr wrap="square" rtlCol="0">
            <a:spAutoFit/>
          </a:bodyPr>
          <a:lstStyle/>
          <a:p>
            <a:pPr algn="ctr"/>
            <a:r>
              <a:rPr lang="en-US" sz="2000" dirty="0" smtClean="0">
                <a:solidFill>
                  <a:schemeClr val="tx1">
                    <a:lumMod val="50000"/>
                    <a:lumOff val="50000"/>
                  </a:schemeClr>
                </a:solidFill>
              </a:rPr>
              <a:t>3 in 4 chances of winning money</a:t>
            </a:r>
            <a:endParaRPr lang="en-US" sz="2000" dirty="0">
              <a:solidFill>
                <a:schemeClr val="tx1">
                  <a:lumMod val="50000"/>
                  <a:lumOff val="50000"/>
                </a:schemeClr>
              </a:solidFill>
            </a:endParaRPr>
          </a:p>
        </p:txBody>
      </p:sp>
    </p:spTree>
    <p:extLst>
      <p:ext uri="{BB962C8B-B14F-4D97-AF65-F5344CB8AC3E}">
        <p14:creationId xmlns:p14="http://schemas.microsoft.com/office/powerpoint/2010/main" val="3678976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A2A4A19-B384-42F8-8C0D-94C30AAB39F2}" type="slidenum">
              <a:rPr kumimoji="0" lang="en-US" sz="1400" b="1" i="0" u="none" strike="noStrike" kern="1200" cap="none" spc="0" normalizeH="0" baseline="0" noProof="0" smtClean="0">
                <a:ln>
                  <a:noFill/>
                </a:ln>
                <a:solidFill>
                  <a:prstClr val="white"/>
                </a:solidFill>
                <a:effectLst/>
                <a:uLnTx/>
                <a:uFillTx/>
                <a:latin typeface="Arial Black" panose="020B0A040201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sz="1400" b="1" i="0" u="none" strike="noStrike" kern="1200" cap="none" spc="0" normalizeH="0" baseline="0" noProof="0">
              <a:ln>
                <a:noFill/>
              </a:ln>
              <a:solidFill>
                <a:prstClr val="white"/>
              </a:solidFill>
              <a:effectLst/>
              <a:uLnTx/>
              <a:uFillTx/>
              <a:latin typeface="Arial Black" panose="020B0A04020102020204" pitchFamily="34" charset="0"/>
              <a:ea typeface="+mn-ea"/>
              <a:cs typeface="+mn-cs"/>
            </a:endParaRPr>
          </a:p>
        </p:txBody>
      </p:sp>
      <p:sp>
        <p:nvSpPr>
          <p:cNvPr id="27" name="Rectangle 26"/>
          <p:cNvSpPr/>
          <p:nvPr/>
        </p:nvSpPr>
        <p:spPr>
          <a:xfrm>
            <a:off x="531516" y="1715693"/>
            <a:ext cx="6781800" cy="120032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Which bet would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you prefer?</a:t>
            </a:r>
          </a:p>
        </p:txBody>
      </p:sp>
      <p:sp>
        <p:nvSpPr>
          <p:cNvPr id="20" name="TextBox 19"/>
          <p:cNvSpPr txBox="1"/>
          <p:nvPr/>
        </p:nvSpPr>
        <p:spPr>
          <a:xfrm>
            <a:off x="1009650" y="3800925"/>
            <a:ext cx="5448240" cy="1538883"/>
          </a:xfrm>
          <a:prstGeom prst="rect">
            <a:avLst/>
          </a:prstGeom>
          <a:noFill/>
        </p:spPr>
        <p:txBody>
          <a:bodyPr wrap="square" rtlCol="0">
            <a:spAutoFit/>
          </a:bodyPr>
          <a:lstStyle/>
          <a:p>
            <a:pPr algn="ctr"/>
            <a:r>
              <a:rPr lang="en-US" sz="2000" dirty="0" smtClean="0">
                <a:solidFill>
                  <a:srgbClr val="E46C0A"/>
                </a:solidFill>
                <a:latin typeface="Arial" panose="020B0604020202020204" pitchFamily="34" charset="0"/>
                <a:cs typeface="Arial" panose="020B0604020202020204" pitchFamily="34" charset="0"/>
              </a:rPr>
              <a:t>100% chance of positive return</a:t>
            </a:r>
            <a:endParaRPr lang="en-US" sz="2000" dirty="0">
              <a:solidFill>
                <a:srgbClr val="E46C0A"/>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Expected</a:t>
            </a:r>
            <a:r>
              <a:rPr kumimoji="0" lang="en-US" sz="1800" b="0" i="0" u="none" strike="noStrike" kern="1200" cap="none" spc="0" normalizeH="0" noProof="0" dirty="0" smtClean="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value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aseline="0" dirty="0" smtClean="0">
                <a:solidFill>
                  <a:prstClr val="black">
                    <a:lumMod val="50000"/>
                    <a:lumOff val="50000"/>
                  </a:prstClr>
                </a:solidFill>
                <a:latin typeface="Arial" panose="020B0604020202020204" pitchFamily="34" charset="0"/>
                <a:cs typeface="Arial" panose="020B0604020202020204" pitchFamily="34" charset="0"/>
              </a:rPr>
              <a:t>(0.75)(1500)</a:t>
            </a:r>
            <a:r>
              <a:rPr lang="en-US" dirty="0" smtClean="0">
                <a:solidFill>
                  <a:prstClr val="black">
                    <a:lumMod val="50000"/>
                    <a:lumOff val="50000"/>
                  </a:prstClr>
                </a:solidFill>
                <a:latin typeface="Arial" panose="020B0604020202020204" pitchFamily="34" charset="0"/>
                <a:cs typeface="Arial" panose="020B0604020202020204" pitchFamily="34" charset="0"/>
              </a:rPr>
              <a:t> + </a:t>
            </a:r>
            <a:r>
              <a:rPr kumimoji="0" lang="en-US" sz="1800" b="0" i="0" u="none" strike="noStrike" kern="1200" cap="none" spc="0" normalizeH="0" baseline="0" noProof="0" dirty="0" smtClean="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(0.25)(1100)</a:t>
            </a:r>
            <a:r>
              <a:rPr kumimoji="0" lang="en-US" sz="1800" b="0" i="0" u="none" strike="noStrike" kern="1200" cap="none" spc="0" normalizeH="0" noProof="0" dirty="0" smtClean="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E46C0A"/>
                </a:solidFill>
                <a:effectLst/>
                <a:uLnTx/>
                <a:uFillTx/>
                <a:latin typeface="Arial" panose="020B0604020202020204" pitchFamily="34" charset="0"/>
                <a:ea typeface="+mn-ea"/>
                <a:cs typeface="Arial" panose="020B0604020202020204" pitchFamily="34" charset="0"/>
              </a:rPr>
              <a:t>$1,400</a:t>
            </a:r>
            <a:endParaRPr kumimoji="0" lang="en-US" sz="2000" b="1" i="0" u="none" strike="noStrike" kern="1200" cap="none" spc="0" normalizeH="0" baseline="0" noProof="0" dirty="0">
              <a:ln>
                <a:noFill/>
              </a:ln>
              <a:solidFill>
                <a:srgbClr val="E46C0A"/>
              </a:solidFill>
              <a:effectLst/>
              <a:uLnTx/>
              <a:uFillTx/>
              <a:latin typeface="Arial" panose="020B0604020202020204" pitchFamily="34" charset="0"/>
              <a:ea typeface="+mn-ea"/>
              <a:cs typeface="Arial" panose="020B0604020202020204" pitchFamily="34" charset="0"/>
            </a:endParaRPr>
          </a:p>
        </p:txBody>
      </p:sp>
      <p:sp>
        <p:nvSpPr>
          <p:cNvPr id="22" name="TextBox 21"/>
          <p:cNvSpPr txBox="1"/>
          <p:nvPr/>
        </p:nvSpPr>
        <p:spPr>
          <a:xfrm>
            <a:off x="1009650" y="7036475"/>
            <a:ext cx="5448240" cy="153888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rgbClr val="E46C0A"/>
                </a:solidFill>
                <a:latin typeface="Arial" panose="020B0604020202020204" pitchFamily="34" charset="0"/>
                <a:cs typeface="Arial" panose="020B0604020202020204" pitchFamily="34" charset="0"/>
              </a:rPr>
              <a:t>75% chance of a positive return</a:t>
            </a:r>
            <a:endParaRPr kumimoji="0" lang="en-US" sz="2000" b="1" i="0" u="none" strike="noStrike" kern="1200" cap="none" spc="0" normalizeH="0" baseline="0" noProof="0" dirty="0" smtClean="0">
              <a:ln>
                <a:noFill/>
              </a:ln>
              <a:solidFill>
                <a:srgbClr val="E46C0A"/>
              </a:solidFill>
              <a:effectLst/>
              <a:uLnTx/>
              <a:uFillTx/>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prstClr val="black">
                  <a:lumMod val="50000"/>
                  <a:lumOff val="50000"/>
                </a:prstClr>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Expected</a:t>
            </a:r>
            <a:r>
              <a:rPr kumimoji="0" lang="en-US" sz="1800" b="0" i="0" u="none" strike="noStrike" kern="1200" cap="none" spc="0" normalizeH="0" noProof="0" dirty="0" smtClean="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value =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noProof="0" dirty="0" smtClean="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(0.75)(4000) – (0.25)(2000)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baseline="0" dirty="0" smtClean="0">
                <a:solidFill>
                  <a:srgbClr val="E46C0A"/>
                </a:solidFill>
                <a:latin typeface="Arial" panose="020B0604020202020204" pitchFamily="34" charset="0"/>
                <a:cs typeface="Arial" panose="020B0604020202020204" pitchFamily="34" charset="0"/>
              </a:rPr>
              <a:t>$2,500</a:t>
            </a:r>
            <a:endParaRPr kumimoji="0" lang="en-US" sz="2000" b="1" i="0" u="none" strike="noStrike" kern="1200" cap="none" spc="0" normalizeH="0" baseline="0" noProof="0" dirty="0">
              <a:ln>
                <a:noFill/>
              </a:ln>
              <a:solidFill>
                <a:srgbClr val="E46C0A"/>
              </a:solidFill>
              <a:effectLst/>
              <a:uLnTx/>
              <a:uFillTx/>
              <a:latin typeface="Arial" panose="020B0604020202020204" pitchFamily="34" charset="0"/>
              <a:cs typeface="Arial" panose="020B0604020202020204" pitchFamily="34" charset="0"/>
            </a:endParaRPr>
          </a:p>
        </p:txBody>
      </p:sp>
      <p:sp>
        <p:nvSpPr>
          <p:cNvPr id="23" name="Rectangle 22"/>
          <p:cNvSpPr/>
          <p:nvPr/>
        </p:nvSpPr>
        <p:spPr>
          <a:xfrm>
            <a:off x="685800" y="3381810"/>
            <a:ext cx="6477000"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n-ea"/>
                <a:cs typeface="+mn-cs"/>
              </a:rPr>
              <a:t>Bet #1</a:t>
            </a:r>
          </a:p>
        </p:txBody>
      </p:sp>
      <p:sp>
        <p:nvSpPr>
          <p:cNvPr id="24" name="Rectangle 23"/>
          <p:cNvSpPr/>
          <p:nvPr/>
        </p:nvSpPr>
        <p:spPr>
          <a:xfrm>
            <a:off x="683916" y="6426875"/>
            <a:ext cx="6477000"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n-ea"/>
                <a:cs typeface="+mn-cs"/>
              </a:rPr>
              <a:t>Bet #2</a:t>
            </a:r>
          </a:p>
        </p:txBody>
      </p:sp>
    </p:spTree>
    <p:extLst>
      <p:ext uri="{BB962C8B-B14F-4D97-AF65-F5344CB8AC3E}">
        <p14:creationId xmlns:p14="http://schemas.microsoft.com/office/powerpoint/2010/main" val="17538171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804776" y="4724400"/>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 name="TextBox 3"/>
          <p:cNvSpPr txBox="1"/>
          <p:nvPr/>
        </p:nvSpPr>
        <p:spPr>
          <a:xfrm>
            <a:off x="3394356" y="6039232"/>
            <a:ext cx="779381"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2000" baseline="-25000" dirty="0"/>
              <a:t>1</a:t>
            </a:r>
            <a:r>
              <a:rPr lang="en-US" sz="2000" dirty="0"/>
              <a:t> = 0</a:t>
            </a:r>
          </a:p>
        </p:txBody>
      </p:sp>
      <p:cxnSp>
        <p:nvCxnSpPr>
          <p:cNvPr id="6" name="Straight Connector 5"/>
          <p:cNvCxnSpPr/>
          <p:nvPr/>
        </p:nvCxnSpPr>
        <p:spPr>
          <a:xfrm>
            <a:off x="3516577" y="5257885"/>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11"/>
          <p:cNvSpPr txBox="1"/>
          <p:nvPr/>
        </p:nvSpPr>
        <p:spPr>
          <a:xfrm>
            <a:off x="4093067" y="4755008"/>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9</a:t>
            </a:fld>
            <a:endParaRPr lang="en-US"/>
          </a:p>
        </p:txBody>
      </p:sp>
      <p:sp>
        <p:nvSpPr>
          <p:cNvPr id="21" name="Oval 20"/>
          <p:cNvSpPr/>
          <p:nvPr/>
        </p:nvSpPr>
        <p:spPr>
          <a:xfrm>
            <a:off x="4211187" y="5177714"/>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p:cNvSpPr txBox="1"/>
          <p:nvPr/>
        </p:nvSpPr>
        <p:spPr>
          <a:xfrm>
            <a:off x="2514600" y="8077200"/>
            <a:ext cx="1886607" cy="646331"/>
          </a:xfrm>
          <a:prstGeom prst="rect">
            <a:avLst/>
          </a:prstGeom>
          <a:noFill/>
        </p:spPr>
        <p:txBody>
          <a:bodyPr wrap="none" rtlCol="0">
            <a:spAutoFit/>
          </a:bodyPr>
          <a:lstStyle/>
          <a:p>
            <a:pPr algn="ctr"/>
            <a:r>
              <a:rPr lang="en-US" dirty="0">
                <a:solidFill>
                  <a:schemeClr val="tx1">
                    <a:lumMod val="50000"/>
                    <a:lumOff val="50000"/>
                  </a:schemeClr>
                </a:solidFill>
              </a:rPr>
              <a:t>NULL HYPOTHESIS</a:t>
            </a:r>
          </a:p>
          <a:p>
            <a:pPr algn="ctr"/>
            <a:r>
              <a:rPr lang="en-US" dirty="0">
                <a:solidFill>
                  <a:schemeClr val="tx1">
                    <a:lumMod val="50000"/>
                    <a:lumOff val="50000"/>
                  </a:schemeClr>
                </a:solidFill>
              </a:rPr>
              <a:t>(NO IMPACT)</a:t>
            </a:r>
          </a:p>
        </p:txBody>
      </p:sp>
      <p:sp>
        <p:nvSpPr>
          <p:cNvPr id="18" name="TextBox 17"/>
          <p:cNvSpPr txBox="1"/>
          <p:nvPr/>
        </p:nvSpPr>
        <p:spPr>
          <a:xfrm>
            <a:off x="5188332" y="3794016"/>
            <a:ext cx="1739900" cy="646331"/>
          </a:xfrm>
          <a:prstGeom prst="rect">
            <a:avLst/>
          </a:prstGeom>
          <a:noFill/>
        </p:spPr>
        <p:txBody>
          <a:bodyPr wrap="none" rtlCol="0">
            <a:spAutoFit/>
          </a:bodyPr>
          <a:lstStyle/>
          <a:p>
            <a:pPr algn="ctr"/>
            <a:r>
              <a:rPr lang="en-US" dirty="0">
                <a:solidFill>
                  <a:schemeClr val="tx1">
                    <a:lumMod val="50000"/>
                    <a:lumOff val="50000"/>
                  </a:schemeClr>
                </a:solidFill>
              </a:rPr>
              <a:t>SLOPE ESTIMATE</a:t>
            </a:r>
          </a:p>
          <a:p>
            <a:pPr algn="ctr"/>
            <a:r>
              <a:rPr lang="en-US" dirty="0">
                <a:solidFill>
                  <a:schemeClr val="tx1">
                    <a:lumMod val="50000"/>
                    <a:lumOff val="50000"/>
                  </a:schemeClr>
                </a:solidFill>
              </a:rPr>
              <a:t>(BEST GUESS)</a:t>
            </a:r>
          </a:p>
        </p:txBody>
      </p:sp>
      <p:sp>
        <p:nvSpPr>
          <p:cNvPr id="19" name="TextBox 18"/>
          <p:cNvSpPr txBox="1"/>
          <p:nvPr/>
        </p:nvSpPr>
        <p:spPr>
          <a:xfrm>
            <a:off x="5573509" y="6221427"/>
            <a:ext cx="1410514" cy="646331"/>
          </a:xfrm>
          <a:prstGeom prst="rect">
            <a:avLst/>
          </a:prstGeom>
          <a:noFill/>
        </p:spPr>
        <p:txBody>
          <a:bodyPr wrap="none" rtlCol="0">
            <a:spAutoFit/>
          </a:bodyPr>
          <a:lstStyle/>
          <a:p>
            <a:pPr algn="ctr"/>
            <a:r>
              <a:rPr lang="en-US" dirty="0">
                <a:solidFill>
                  <a:schemeClr val="tx1">
                    <a:lumMod val="50000"/>
                    <a:lumOff val="50000"/>
                  </a:schemeClr>
                </a:solidFill>
              </a:rPr>
              <a:t>CONFIDENCE</a:t>
            </a:r>
            <a:br>
              <a:rPr lang="en-US" dirty="0">
                <a:solidFill>
                  <a:schemeClr val="tx1">
                    <a:lumMod val="50000"/>
                    <a:lumOff val="50000"/>
                  </a:schemeClr>
                </a:solidFill>
              </a:rPr>
            </a:br>
            <a:r>
              <a:rPr lang="en-US" dirty="0">
                <a:solidFill>
                  <a:schemeClr val="tx1">
                    <a:lumMod val="50000"/>
                    <a:lumOff val="50000"/>
                  </a:schemeClr>
                </a:solidFill>
              </a:rPr>
              <a:t>INTERVAL</a:t>
            </a:r>
          </a:p>
        </p:txBody>
      </p:sp>
      <p:sp>
        <p:nvSpPr>
          <p:cNvPr id="27" name="Rectangle 26"/>
          <p:cNvSpPr/>
          <p:nvPr/>
        </p:nvSpPr>
        <p:spPr>
          <a:xfrm>
            <a:off x="1544837" y="1698208"/>
            <a:ext cx="5257800" cy="646331"/>
          </a:xfrm>
          <a:prstGeom prst="rect">
            <a:avLst/>
          </a:prstGeom>
        </p:spPr>
        <p:txBody>
          <a:bodyPr wrap="square">
            <a:spAutoFit/>
          </a:bodyPr>
          <a:lstStyle/>
          <a:p>
            <a:pPr lvl="0"/>
            <a:r>
              <a:rPr lang="en-US" sz="3600" dirty="0">
                <a:solidFill>
                  <a:schemeClr val="accent6">
                    <a:lumMod val="75000"/>
                  </a:schemeClr>
                </a:solidFill>
                <a:latin typeface="Stencil" panose="040409050D0802020404" pitchFamily="82" charset="0"/>
              </a:rPr>
              <a:t>Coefficient plots</a:t>
            </a:r>
          </a:p>
        </p:txBody>
      </p:sp>
      <p:sp>
        <p:nvSpPr>
          <p:cNvPr id="28" name="TextBox 27"/>
          <p:cNvSpPr txBox="1"/>
          <p:nvPr/>
        </p:nvSpPr>
        <p:spPr>
          <a:xfrm>
            <a:off x="533400" y="3648240"/>
            <a:ext cx="2824941" cy="646331"/>
          </a:xfrm>
          <a:prstGeom prst="rect">
            <a:avLst/>
          </a:prstGeom>
          <a:noFill/>
        </p:spPr>
        <p:txBody>
          <a:bodyPr wrap="none" rtlCol="0">
            <a:spAutoFit/>
          </a:bodyPr>
          <a:lstStyle/>
          <a:p>
            <a:pPr algn="ctr"/>
            <a:r>
              <a:rPr lang="en-US" dirty="0">
                <a:solidFill>
                  <a:schemeClr val="tx1">
                    <a:lumMod val="50000"/>
                    <a:lumOff val="50000"/>
                  </a:schemeClr>
                </a:solidFill>
              </a:rPr>
              <a:t>STATISTICAL SIGNIFICANCE</a:t>
            </a:r>
            <a:br>
              <a:rPr lang="en-US" dirty="0">
                <a:solidFill>
                  <a:schemeClr val="tx1">
                    <a:lumMod val="50000"/>
                    <a:lumOff val="50000"/>
                  </a:schemeClr>
                </a:solidFill>
              </a:rPr>
            </a:br>
            <a:r>
              <a:rPr lang="en-US" dirty="0">
                <a:solidFill>
                  <a:schemeClr val="tx1">
                    <a:lumMod val="50000"/>
                    <a:lumOff val="50000"/>
                  </a:schemeClr>
                </a:solidFill>
              </a:rPr>
              <a:t>(N.S. IF C.I. CONTAINS ZERO)</a:t>
            </a:r>
          </a:p>
        </p:txBody>
      </p:sp>
      <p:cxnSp>
        <p:nvCxnSpPr>
          <p:cNvPr id="9" name="Straight Arrow Connector 8"/>
          <p:cNvCxnSpPr/>
          <p:nvPr/>
        </p:nvCxnSpPr>
        <p:spPr>
          <a:xfrm flipH="1">
            <a:off x="4464167" y="4224132"/>
            <a:ext cx="789205" cy="725623"/>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5006288" y="5471787"/>
            <a:ext cx="634013" cy="749640"/>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804776" y="6629484"/>
            <a:ext cx="0" cy="1367546"/>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2927026" y="4329435"/>
            <a:ext cx="770208" cy="757780"/>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5950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10954</TotalTime>
  <Words>2211</Words>
  <Application>Microsoft Office PowerPoint</Application>
  <PresentationFormat>Custom</PresentationFormat>
  <Paragraphs>491</Paragraphs>
  <Slides>54</Slides>
  <Notes>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4" baseType="lpstr">
      <vt:lpstr>Arial</vt:lpstr>
      <vt:lpstr>Arial Black</vt:lpstr>
      <vt:lpstr>Berlin Sans FB</vt:lpstr>
      <vt:lpstr>Calibri</vt:lpstr>
      <vt:lpstr>Cambria Math</vt:lpstr>
      <vt:lpstr>Courier New</vt:lpstr>
      <vt:lpstr>Segoe UI Symbol</vt:lpstr>
      <vt:lpstr>Stencil</vt:lpstr>
      <vt:lpstr>Office Theme</vt:lpstr>
      <vt:lpstr>Equation</vt:lpstr>
      <vt:lpstr>interpreting program impact </vt:lpstr>
      <vt:lpstr>Which model is the “right” one?</vt:lpstr>
      <vt:lpstr>Interpreting  program impact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a  p-value?</vt:lpstr>
      <vt:lpstr>PowerPoint Presentation</vt:lpstr>
      <vt:lpstr>PowerPoint Presentation</vt:lpstr>
      <vt:lpstr>PowerPoint Presentation</vt:lpstr>
      <vt:lpstr>PowerPoint Presentation</vt:lpstr>
      <vt:lpstr>PowerPoint Presentation</vt:lpstr>
      <vt:lpstr>PowerPoint Presentation</vt:lpstr>
      <vt:lpstr>Mechanics of Confidence intervals</vt:lpstr>
      <vt:lpstr>PowerPoint Presentation</vt:lpstr>
      <vt:lpstr>The formula</vt:lpstr>
      <vt:lpstr>PowerPoint Presentation</vt:lpstr>
      <vt:lpstr>PowerPoint Presentation</vt:lpstr>
      <vt:lpstr>PowerPoint Presentation</vt:lpstr>
      <vt:lpstr>PowerPoint Presentation</vt:lpstr>
      <vt:lpstr>How often are we wrong?</vt:lpstr>
      <vt:lpstr>How often are we wrong?</vt:lpstr>
      <vt:lpstr>How often are we wrong?</vt:lpstr>
      <vt:lpstr>How often are we wrong?</vt:lpstr>
      <vt:lpstr>Where we are going:</vt:lpstr>
      <vt:lpstr>Coefficient plots as an alternative to dense regression tables</vt:lpstr>
      <vt:lpstr>PowerPoint Presentation</vt:lpstr>
      <vt:lpstr>Aside: statistical power</vt:lpstr>
      <vt:lpstr>Statistical power</vt:lpstr>
      <vt:lpstr>Low power</vt:lpstr>
      <vt:lpstr>High power</vt:lpstr>
      <vt:lpstr>What is the “cost” of gaining more confidence?</vt:lpstr>
      <vt:lpstr>What is the “cost” of gaining more confidence?</vt:lpstr>
      <vt:lpstr>What is the “cost” of gaining more confidence?</vt:lpstr>
      <vt:lpstr>What is the “cost” of gaining more confidence?</vt:lpstr>
      <vt:lpstr>What is the “cost” of gaining more confidence?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padjdl</dc:creator>
  <cp:lastModifiedBy>Jesse Lecy</cp:lastModifiedBy>
  <cp:revision>112</cp:revision>
  <cp:lastPrinted>2019-09-03T00:45:55Z</cp:lastPrinted>
  <dcterms:created xsi:type="dcterms:W3CDTF">2013-12-05T22:08:08Z</dcterms:created>
  <dcterms:modified xsi:type="dcterms:W3CDTF">2019-09-03T23:41:20Z</dcterms:modified>
</cp:coreProperties>
</file>