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323" r:id="rId3"/>
    <p:sldId id="329" r:id="rId4"/>
    <p:sldId id="353" r:id="rId5"/>
    <p:sldId id="376" r:id="rId6"/>
    <p:sldId id="261" r:id="rId7"/>
    <p:sldId id="377" r:id="rId8"/>
    <p:sldId id="262" r:id="rId9"/>
    <p:sldId id="263" r:id="rId10"/>
    <p:sldId id="265" r:id="rId11"/>
    <p:sldId id="358" r:id="rId12"/>
    <p:sldId id="357" r:id="rId13"/>
    <p:sldId id="266" r:id="rId14"/>
    <p:sldId id="359" r:id="rId15"/>
    <p:sldId id="267" r:id="rId16"/>
    <p:sldId id="361" r:id="rId17"/>
    <p:sldId id="268" r:id="rId18"/>
    <p:sldId id="362" r:id="rId19"/>
    <p:sldId id="369" r:id="rId20"/>
    <p:sldId id="370" r:id="rId21"/>
    <p:sldId id="371" r:id="rId22"/>
    <p:sldId id="372" r:id="rId23"/>
    <p:sldId id="374" r:id="rId24"/>
    <p:sldId id="375" r:id="rId25"/>
    <p:sldId id="373" r:id="rId26"/>
    <p:sldId id="345" r:id="rId27"/>
    <p:sldId id="346" r:id="rId28"/>
    <p:sldId id="347" r:id="rId29"/>
    <p:sldId id="363" r:id="rId30"/>
    <p:sldId id="366" r:id="rId31"/>
    <p:sldId id="367" r:id="rId32"/>
    <p:sldId id="368" r:id="rId33"/>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2238" y="6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9/3/2019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9/3/2019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C6C980E7-476F-4319-983E-F24861EC28B3}"/>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t>‹#›</a:t>
            </a:fld>
            <a:endParaRPr lang="en-US"/>
          </a:p>
        </p:txBody>
      </p:sp>
    </p:spTree>
    <p:extLst>
      <p:ext uri="{BB962C8B-B14F-4D97-AF65-F5344CB8AC3E}">
        <p14:creationId xmlns:p14="http://schemas.microsoft.com/office/powerpoint/2010/main" val="392842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a:extLst>
              <a:ext uri="{FF2B5EF4-FFF2-40B4-BE49-F238E27FC236}">
                <a16:creationId xmlns:a16="http://schemas.microsoft.com/office/drawing/2014/main" id="{F4D52119-C4DE-42B5-BD9D-2F11E5617D0D}"/>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6D7FA0C0-3196-4B6B-8386-4BA9D47619A4}"/>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a:extLst>
              <a:ext uri="{FF2B5EF4-FFF2-40B4-BE49-F238E27FC236}">
                <a16:creationId xmlns:a16="http://schemas.microsoft.com/office/drawing/2014/main" id="{3BB0E319-7C3C-4189-AF06-EED82F6A6904}"/>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2" name="TextBox 11">
            <a:extLst>
              <a:ext uri="{FF2B5EF4-FFF2-40B4-BE49-F238E27FC236}">
                <a16:creationId xmlns:a16="http://schemas.microsoft.com/office/drawing/2014/main" id="{76B9186D-9863-447D-B340-036AE32F33C0}"/>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6" name="TextBox 5"/>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a:extLst>
              <a:ext uri="{FF2B5EF4-FFF2-40B4-BE49-F238E27FC236}">
                <a16:creationId xmlns:a16="http://schemas.microsoft.com/office/drawing/2014/main" id="{504843DC-0A6D-487F-90A1-8B078D097E82}"/>
              </a:ext>
            </a:extLst>
          </p:cNvPr>
          <p:cNvSpPr txBox="1"/>
          <p:nvPr userDrawn="1"/>
        </p:nvSpPr>
        <p:spPr>
          <a:xfrm>
            <a:off x="3577642" y="159199"/>
            <a:ext cx="2975558"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Control Variables </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9/3/2019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8.emf"/><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5.wmf"/><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8.emf"/><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5.wmf"/><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0.emf"/><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11.e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chemeClr val="tx1">
                    <a:lumMod val="50000"/>
                    <a:lumOff val="50000"/>
                  </a:schemeClr>
                </a:solidFill>
                <a:cs typeface="Arial" panose="020B0604020202020204" pitchFamily="34" charset="0"/>
              </a:rPr>
              <a:t>control</a:t>
            </a:r>
            <a:br>
              <a:rPr lang="en-US" dirty="0">
                <a:solidFill>
                  <a:schemeClr val="tx1">
                    <a:lumMod val="50000"/>
                    <a:lumOff val="50000"/>
                  </a:schemeClr>
                </a:solidFill>
                <a:cs typeface="Arial" panose="020B0604020202020204" pitchFamily="34" charset="0"/>
              </a:rPr>
            </a:br>
            <a:r>
              <a:rPr lang="en-US" dirty="0">
                <a:solidFill>
                  <a:schemeClr val="accent6">
                    <a:lumMod val="75000"/>
                  </a:schemeClr>
                </a:solidFill>
                <a:cs typeface="Arial" panose="020B0604020202020204" pitchFamily="34" charset="0"/>
              </a:rPr>
              <a:t>variables</a:t>
            </a:r>
            <a:r>
              <a:rPr lang="en-US" dirty="0">
                <a:solidFill>
                  <a:schemeClr val="tx1">
                    <a:lumMod val="50000"/>
                    <a:lumOff val="50000"/>
                  </a:schemeClr>
                </a:solidFill>
                <a:cs typeface="Arial" panose="020B0604020202020204" pitchFamily="34" charset="0"/>
              </a:rPr>
              <a:t/>
            </a:r>
            <a:br>
              <a:rPr lang="en-US" dirty="0">
                <a:solidFill>
                  <a:schemeClr val="tx1">
                    <a:lumMod val="50000"/>
                    <a:lumOff val="50000"/>
                  </a:schemeClr>
                </a:solidFill>
                <a:cs typeface="Arial" panose="020B0604020202020204" pitchFamily="34" charset="0"/>
              </a:rPr>
            </a:br>
            <a:r>
              <a:rPr lang="en-US" dirty="0">
                <a:solidFill>
                  <a:schemeClr val="tx1">
                    <a:lumMod val="50000"/>
                    <a:lumOff val="50000"/>
                  </a:schemeClr>
                </a:solidFill>
                <a:cs typeface="Arial" panose="020B0604020202020204" pitchFamily="34" charset="0"/>
              </a:rPr>
              <a:t/>
            </a:r>
            <a:br>
              <a:rPr lang="en-US" dirty="0">
                <a:solidFill>
                  <a:schemeClr val="tx1">
                    <a:lumMod val="50000"/>
                    <a:lumOff val="50000"/>
                  </a:schemeClr>
                </a:solidFill>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Standard Error</a:t>
            </a:r>
          </a:p>
        </p:txBody>
      </p:sp>
      <p:sp>
        <p:nvSpPr>
          <p:cNvPr id="4" name="Oval 3"/>
          <p:cNvSpPr/>
          <p:nvPr/>
        </p:nvSpPr>
        <p:spPr>
          <a:xfrm>
            <a:off x="1036320" y="5223510"/>
            <a:ext cx="1230630" cy="123063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324128" cy="369332"/>
          </a:xfrm>
          <a:prstGeom prst="rect">
            <a:avLst/>
          </a:prstGeom>
          <a:noFill/>
        </p:spPr>
        <p:txBody>
          <a:bodyPr wrap="none" rtlCol="0">
            <a:spAutoFit/>
          </a:bodyPr>
          <a:lstStyle/>
          <a:p>
            <a:r>
              <a:rPr lang="en-US" b="1" dirty="0">
                <a:solidFill>
                  <a:srgbClr val="E46C0A"/>
                </a:solidFill>
              </a:rPr>
              <a:t>A</a:t>
            </a:r>
          </a:p>
        </p:txBody>
      </p:sp>
      <p:sp>
        <p:nvSpPr>
          <p:cNvPr id="9" name="TextBox 8"/>
          <p:cNvSpPr txBox="1"/>
          <p:nvPr/>
        </p:nvSpPr>
        <p:spPr>
          <a:xfrm>
            <a:off x="2396490" y="4899660"/>
            <a:ext cx="314510" cy="369332"/>
          </a:xfrm>
          <a:prstGeom prst="rect">
            <a:avLst/>
          </a:prstGeom>
          <a:noFill/>
        </p:spPr>
        <p:txBody>
          <a:bodyPr wrap="none" rtlCol="0">
            <a:spAutoFit/>
          </a:bodyPr>
          <a:lstStyle/>
          <a:p>
            <a:r>
              <a:rPr lang="en-US" b="1" dirty="0">
                <a:solidFill>
                  <a:srgbClr val="E46C0A"/>
                </a:solidFill>
              </a:rPr>
              <a:t>B</a:t>
            </a:r>
          </a:p>
        </p:txBody>
      </p:sp>
      <p:sp>
        <p:nvSpPr>
          <p:cNvPr id="10" name="TextBox 9"/>
          <p:cNvSpPr txBox="1"/>
          <p:nvPr/>
        </p:nvSpPr>
        <p:spPr>
          <a:xfrm>
            <a:off x="1360170" y="5871210"/>
            <a:ext cx="308098" cy="369332"/>
          </a:xfrm>
          <a:prstGeom prst="rect">
            <a:avLst/>
          </a:prstGeom>
          <a:noFill/>
        </p:spPr>
        <p:txBody>
          <a:bodyPr wrap="none" rtlCol="0">
            <a:spAutoFit/>
          </a:bodyPr>
          <a:lstStyle/>
          <a:p>
            <a:r>
              <a:rPr lang="en-US" b="1" dirty="0">
                <a:solidFill>
                  <a:srgbClr val="E46C0A"/>
                </a:solidFill>
              </a:rPr>
              <a:t>C</a:t>
            </a:r>
          </a:p>
        </p:txBody>
      </p:sp>
      <p:sp>
        <p:nvSpPr>
          <p:cNvPr id="13" name="TextBox 12"/>
          <p:cNvSpPr txBox="1"/>
          <p:nvPr/>
        </p:nvSpPr>
        <p:spPr>
          <a:xfrm>
            <a:off x="4015740" y="4219134"/>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530" dirty="0"/>
              <a:t>Explain more variance of Y</a:t>
            </a:r>
          </a:p>
          <a:p>
            <a:pPr marL="291465" indent="-291465">
              <a:buAutoNum type="arabicParenBoth"/>
            </a:pPr>
            <a:r>
              <a:rPr lang="en-US" sz="1530" dirty="0"/>
              <a:t>Increase variance of X</a:t>
            </a:r>
          </a:p>
        </p:txBody>
      </p:sp>
      <p:sp>
        <p:nvSpPr>
          <p:cNvPr id="14" name="Rectangle 13">
            <a:extLst>
              <a:ext uri="{FF2B5EF4-FFF2-40B4-BE49-F238E27FC236}">
                <a16:creationId xmlns:a16="http://schemas.microsoft.com/office/drawing/2014/main" id="{71FE571B-763B-48BA-B94C-EF09CF8C0A5F}"/>
              </a:ext>
            </a:extLst>
          </p:cNvPr>
          <p:cNvSpPr/>
          <p:nvPr/>
        </p:nvSpPr>
        <p:spPr>
          <a:xfrm>
            <a:off x="636270" y="7391400"/>
            <a:ext cx="6629400" cy="1600200"/>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590545D-2957-450D-B1C8-302F85B30A27}"/>
                  </a:ext>
                </a:extLst>
              </p:cNvPr>
              <p:cNvSpPr txBox="1"/>
              <p:nvPr/>
            </p:nvSpPr>
            <p:spPr>
              <a:xfrm>
                <a:off x="931171" y="7779103"/>
                <a:ext cx="5886772" cy="679097"/>
              </a:xfrm>
              <a:prstGeom prst="rect">
                <a:avLst/>
              </a:prstGeom>
              <a:noFill/>
            </p:spPr>
            <p:txBody>
              <a:bodyPr wrap="square" rtlCol="0">
                <a:spAutoFit/>
              </a:bodyPr>
              <a:lstStyle/>
              <a:p>
                <a:r>
                  <a:rPr lang="en-US" sz="2400" b="1" dirty="0"/>
                  <a:t>SE</a:t>
                </a:r>
                <a:r>
                  <a:rPr lang="en-US" sz="2400" b="1" baseline="-25000" dirty="0"/>
                  <a:t>b1</a:t>
                </a:r>
                <a:r>
                  <a:rPr lang="en-US" b="1" dirty="0">
                    <a:solidFill>
                      <a:schemeClr val="accent6">
                        <a:lumMod val="75000"/>
                      </a:schemeClr>
                    </a:solidFill>
                  </a:rPr>
                  <a:t>    </a:t>
                </a:r>
                <a14:m>
                  <m:oMath xmlns:m="http://schemas.openxmlformats.org/officeDocument/2006/math">
                    <m:r>
                      <a:rPr lang="en-US" sz="2400" i="1" smtClean="0">
                        <a:latin typeface="Cambria Math"/>
                        <a:ea typeface="Cambria Math"/>
                      </a:rPr>
                      <m:t>≈</m:t>
                    </m:r>
                    <m:f>
                      <m:fPr>
                        <m:ctrlPr>
                          <a:rPr lang="en-US" sz="2400" i="1" smtClean="0">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a:rPr>
                          <m:t>residual</m:t>
                        </m:r>
                      </m:num>
                      <m:den>
                        <m:r>
                          <m:rPr>
                            <m:sty m:val="p"/>
                          </m:rPr>
                          <a:rPr lang="en-US" sz="2400" b="0" i="0" smtClean="0">
                            <a:solidFill>
                              <a:schemeClr val="tx1">
                                <a:lumMod val="50000"/>
                                <a:lumOff val="50000"/>
                              </a:schemeClr>
                            </a:solidFill>
                            <a:latin typeface="Cambria Math"/>
                          </a:rPr>
                          <m:t>sample</m:t>
                        </m:r>
                        <m:r>
                          <a:rPr lang="en-US" sz="2400" b="0" i="0" smtClean="0">
                            <a:solidFill>
                              <a:schemeClr val="tx1">
                                <a:lumMod val="50000"/>
                                <a:lumOff val="50000"/>
                              </a:schemeClr>
                            </a:solidFill>
                            <a:latin typeface="Cambria Math"/>
                          </a:rPr>
                          <m:t> </m:t>
                        </m:r>
                        <m:r>
                          <m:rPr>
                            <m:sty m:val="p"/>
                          </m:rPr>
                          <a:rPr lang="en-US" sz="2400" b="0" i="0" smtClean="0">
                            <a:solidFill>
                              <a:schemeClr val="tx1">
                                <a:lumMod val="50000"/>
                                <a:lumOff val="50000"/>
                              </a:schemeClr>
                            </a:solidFill>
                            <a:latin typeface="Cambria Math"/>
                          </a:rPr>
                          <m:t>size</m:t>
                        </m:r>
                        <m:r>
                          <a:rPr lang="en-US" sz="2400" b="0" i="0" smtClean="0">
                            <a:solidFill>
                              <a:schemeClr val="tx1">
                                <a:lumMod val="50000"/>
                                <a:lumOff val="50000"/>
                              </a:schemeClr>
                            </a:solidFill>
                            <a:latin typeface="Cambria Math"/>
                          </a:rPr>
                          <m:t> ∙ </m:t>
                        </m:r>
                        <m:r>
                          <m:rPr>
                            <m:sty m:val="p"/>
                          </m:rPr>
                          <a:rPr lang="en-US" sz="2400" b="0" i="0" smtClean="0">
                            <a:solidFill>
                              <a:schemeClr val="tx1">
                                <a:lumMod val="50000"/>
                                <a:lumOff val="50000"/>
                              </a:schemeClr>
                            </a:solidFill>
                            <a:latin typeface="Cambria Math"/>
                            <a:ea typeface="Cambria Math"/>
                          </a:rPr>
                          <m:t>variance</m:t>
                        </m:r>
                        <m:r>
                          <a:rPr lang="en-US" sz="2400" b="0" i="0" smtClean="0">
                            <a:solidFill>
                              <a:schemeClr val="tx1">
                                <a:lumMod val="50000"/>
                                <a:lumOff val="50000"/>
                              </a:schemeClr>
                            </a:solidFill>
                            <a:latin typeface="Cambria Math"/>
                            <a:ea typeface="Cambria Math"/>
                          </a:rPr>
                          <m:t> </m:t>
                        </m:r>
                        <m:r>
                          <m:rPr>
                            <m:sty m:val="p"/>
                          </m:rPr>
                          <a:rPr lang="en-US" sz="2400" b="0" i="0" smtClean="0">
                            <a:solidFill>
                              <a:schemeClr val="tx1">
                                <a:lumMod val="50000"/>
                                <a:lumOff val="50000"/>
                              </a:schemeClr>
                            </a:solidFill>
                            <a:latin typeface="Cambria Math"/>
                            <a:ea typeface="Cambria Math"/>
                          </a:rPr>
                          <m:t>X</m:t>
                        </m:r>
                        <m:r>
                          <a:rPr lang="en-US" sz="2400" b="0" i="0" smtClean="0">
                            <a:solidFill>
                              <a:schemeClr val="tx1">
                                <a:lumMod val="50000"/>
                                <a:lumOff val="50000"/>
                              </a:schemeClr>
                            </a:solidFill>
                            <a:latin typeface="Cambria Math" panose="02040503050406030204" pitchFamily="18" charset="0"/>
                            <a:ea typeface="Cambria Math"/>
                          </a:rPr>
                          <m:t>1</m:t>
                        </m:r>
                      </m:den>
                    </m:f>
                  </m:oMath>
                </a14:m>
                <a:r>
                  <a:rPr lang="en-US" dirty="0">
                    <a:ea typeface="Cambria Math"/>
                  </a:rPr>
                  <a:t> </a:t>
                </a:r>
                <a14:m>
                  <m:oMath xmlns:m="http://schemas.openxmlformats.org/officeDocument/2006/math">
                    <m:r>
                      <a:rPr lang="en-US" sz="2400" b="0" i="0" smtClean="0">
                        <a:latin typeface="Cambria Math" panose="02040503050406030204" pitchFamily="18" charset="0"/>
                        <a:ea typeface="Cambria Math"/>
                      </a:rPr>
                      <m:t>    </m:t>
                    </m:r>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b="0" i="0" smtClean="0">
                            <a:solidFill>
                              <a:schemeClr val="tx1">
                                <a:lumMod val="50000"/>
                                <a:lumOff val="50000"/>
                              </a:schemeClr>
                            </a:solidFill>
                            <a:latin typeface="Cambria Math" panose="02040503050406030204" pitchFamily="18" charset="0"/>
                          </a:rPr>
                          <m:t> ∙ (</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xmlns="">
          <p:sp>
            <p:nvSpPr>
              <p:cNvPr id="15" name="TextBox 14">
                <a:extLst>
                  <a:ext uri="{FF2B5EF4-FFF2-40B4-BE49-F238E27FC236}">
                    <a16:creationId xmlns:a16="http://schemas.microsoft.com/office/drawing/2014/main" id="{1590545D-2957-450D-B1C8-302F85B30A27}"/>
                  </a:ext>
                </a:extLst>
              </p:cNvPr>
              <p:cNvSpPr txBox="1">
                <a:spLocks noRot="1" noChangeAspect="1" noMove="1" noResize="1" noEditPoints="1" noAdjustHandles="1" noChangeArrowheads="1" noChangeShapeType="1" noTextEdit="1"/>
              </p:cNvSpPr>
              <p:nvPr/>
            </p:nvSpPr>
            <p:spPr>
              <a:xfrm>
                <a:off x="931171" y="7779103"/>
                <a:ext cx="5886772" cy="679097"/>
              </a:xfrm>
              <a:prstGeom prst="rect">
                <a:avLst/>
              </a:prstGeom>
              <a:blipFill>
                <a:blip r:embed="rId2"/>
                <a:stretch>
                  <a:fillRect l="-1658" b="-893"/>
                </a:stretch>
              </a:blipFill>
            </p:spPr>
            <p:txBody>
              <a:bodyPr/>
              <a:lstStyle/>
              <a:p>
                <a:r>
                  <a:rPr lang="en-US">
                    <a:noFill/>
                  </a:rPr>
                  <a:t> </a:t>
                </a:r>
              </a:p>
            </p:txBody>
          </p:sp>
        </mc:Fallback>
      </mc:AlternateContent>
    </p:spTree>
    <p:extLst>
      <p:ext uri="{BB962C8B-B14F-4D97-AF65-F5344CB8AC3E}">
        <p14:creationId xmlns:p14="http://schemas.microsoft.com/office/powerpoint/2010/main" val="291250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more y</a:t>
            </a:r>
          </a:p>
        </p:txBody>
      </p:sp>
      <p:sp>
        <p:nvSpPr>
          <p:cNvPr id="4" name="Oval 3"/>
          <p:cNvSpPr/>
          <p:nvPr/>
        </p:nvSpPr>
        <p:spPr>
          <a:xfrm>
            <a:off x="4059961" y="6913245"/>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3703726" y="57150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3133067" y="5434246"/>
            <a:ext cx="1055738" cy="327782"/>
          </a:xfrm>
          <a:prstGeom prst="rect">
            <a:avLst/>
          </a:prstGeom>
          <a:noFill/>
        </p:spPr>
        <p:txBody>
          <a:bodyPr wrap="none" rtlCol="0">
            <a:spAutoFit/>
          </a:bodyPr>
          <a:lstStyle/>
          <a:p>
            <a:r>
              <a:rPr lang="en-US" sz="1530" b="1" dirty="0"/>
              <a:t>Heart Rate</a:t>
            </a:r>
          </a:p>
        </p:txBody>
      </p:sp>
      <p:sp>
        <p:nvSpPr>
          <p:cNvPr id="8" name="TextBox 7"/>
          <p:cNvSpPr txBox="1"/>
          <p:nvPr/>
        </p:nvSpPr>
        <p:spPr>
          <a:xfrm>
            <a:off x="4526036" y="7063022"/>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4092215" y="6208316"/>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4496857" y="7748769"/>
            <a:ext cx="288862" cy="327782"/>
          </a:xfrm>
          <a:prstGeom prst="rect">
            <a:avLst/>
          </a:prstGeom>
          <a:noFill/>
        </p:spPr>
        <p:txBody>
          <a:bodyPr wrap="none" rtlCol="0">
            <a:spAutoFit/>
          </a:bodyPr>
          <a:lstStyle/>
          <a:p>
            <a:r>
              <a:rPr lang="en-US" sz="1530" dirty="0">
                <a:solidFill>
                  <a:schemeClr val="bg1">
                    <a:lumMod val="50000"/>
                  </a:schemeClr>
                </a:solidFill>
              </a:rPr>
              <a:t>C</a:t>
            </a:r>
          </a:p>
        </p:txBody>
      </p:sp>
      <p:sp>
        <p:nvSpPr>
          <p:cNvPr id="13" name="TextBox 12"/>
          <p:cNvSpPr txBox="1"/>
          <p:nvPr/>
        </p:nvSpPr>
        <p:spPr>
          <a:xfrm>
            <a:off x="579213" y="3009735"/>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600" b="1" dirty="0"/>
              <a:t>Explain more variance of Y</a:t>
            </a:r>
          </a:p>
          <a:p>
            <a:pPr marL="291465" indent="-291465">
              <a:buAutoNum type="arabicParenBoth"/>
            </a:pPr>
            <a:r>
              <a:rPr lang="en-US" sz="1530" dirty="0"/>
              <a:t>Increase variance of X</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58BCF1E-F9E6-4D8E-8304-70CEBD20360F}"/>
                  </a:ext>
                </a:extLst>
              </p:cNvPr>
              <p:cNvSpPr txBox="1"/>
              <p:nvPr/>
            </p:nvSpPr>
            <p:spPr>
              <a:xfrm>
                <a:off x="4642891" y="3341612"/>
                <a:ext cx="2139789" cy="679097"/>
              </a:xfrm>
              <a:prstGeom prst="rect">
                <a:avLst/>
              </a:prstGeom>
              <a:noFill/>
            </p:spPr>
            <p:txBody>
              <a:bodyPr wrap="square" rtlCol="0">
                <a:spAutoFit/>
              </a:bodyPr>
              <a:lstStyle/>
              <a:p>
                <a:r>
                  <a:rPr lang="en-US" sz="2400" b="1" dirty="0"/>
                  <a:t>SE</a:t>
                </a:r>
                <a:r>
                  <a:rPr lang="en-US" b="1" dirty="0">
                    <a:solidFill>
                      <a:schemeClr val="accent6">
                        <a:lumMod val="75000"/>
                      </a:schemeClr>
                    </a:solidFill>
                  </a:rPr>
                  <a:t> </a:t>
                </a:r>
                <a14:m>
                  <m:oMath xmlns:m="http://schemas.openxmlformats.org/officeDocument/2006/math">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a:solidFill>
                              <a:schemeClr val="tx1">
                                <a:lumMod val="50000"/>
                                <a:lumOff val="50000"/>
                              </a:schemeClr>
                            </a:solidFill>
                            <a:latin typeface="Cambria Math"/>
                          </a:rPr>
                          <m:t>∙</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xmlns="">
          <p:sp>
            <p:nvSpPr>
              <p:cNvPr id="20" name="TextBox 19">
                <a:extLst>
                  <a:ext uri="{FF2B5EF4-FFF2-40B4-BE49-F238E27FC236}">
                    <a16:creationId xmlns:a16="http://schemas.microsoft.com/office/drawing/2014/main" id="{858BCF1E-F9E6-4D8E-8304-70CEBD20360F}"/>
                  </a:ext>
                </a:extLst>
              </p:cNvPr>
              <p:cNvSpPr txBox="1">
                <a:spLocks noRot="1" noChangeAspect="1" noMove="1" noResize="1" noEditPoints="1" noAdjustHandles="1" noChangeArrowheads="1" noChangeShapeType="1" noTextEdit="1"/>
              </p:cNvSpPr>
              <p:nvPr/>
            </p:nvSpPr>
            <p:spPr>
              <a:xfrm>
                <a:off x="4642891" y="3341612"/>
                <a:ext cx="2139789" cy="679097"/>
              </a:xfrm>
              <a:prstGeom prst="rect">
                <a:avLst/>
              </a:prstGeom>
              <a:blipFill>
                <a:blip r:embed="rId2"/>
                <a:stretch>
                  <a:fillRect l="-455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CD974D-8DAF-4B14-9003-6FFD77D6AFBD}"/>
              </a:ext>
            </a:extLst>
          </p:cNvPr>
          <p:cNvSpPr txBox="1"/>
          <p:nvPr/>
        </p:nvSpPr>
        <p:spPr>
          <a:xfrm>
            <a:off x="1049854" y="8867759"/>
            <a:ext cx="5843707" cy="707886"/>
          </a:xfrm>
          <a:prstGeom prst="rect">
            <a:avLst/>
          </a:prstGeom>
          <a:noFill/>
        </p:spPr>
        <p:txBody>
          <a:bodyPr wrap="square" rtlCol="0">
            <a:spAutoFit/>
          </a:bodyPr>
          <a:lstStyle/>
          <a:p>
            <a:pPr algn="ctr"/>
            <a:r>
              <a:rPr lang="en-US" sz="2000" dirty="0">
                <a:solidFill>
                  <a:schemeClr val="tx1">
                    <a:lumMod val="50000"/>
                    <a:lumOff val="50000"/>
                  </a:schemeClr>
                </a:solidFill>
              </a:rPr>
              <a:t>Adding  a control variable can explain some of Y, </a:t>
            </a:r>
            <a:br>
              <a:rPr lang="en-US" sz="2000" dirty="0">
                <a:solidFill>
                  <a:schemeClr val="tx1">
                    <a:lumMod val="50000"/>
                    <a:lumOff val="50000"/>
                  </a:schemeClr>
                </a:solidFill>
              </a:rPr>
            </a:br>
            <a:r>
              <a:rPr lang="en-US" sz="2000" dirty="0">
                <a:solidFill>
                  <a:schemeClr val="tx1">
                    <a:lumMod val="50000"/>
                    <a:lumOff val="50000"/>
                  </a:schemeClr>
                </a:solidFill>
              </a:rPr>
              <a:t>thus leading to smaller residuals. </a:t>
            </a:r>
          </a:p>
        </p:txBody>
      </p:sp>
      <p:sp>
        <p:nvSpPr>
          <p:cNvPr id="22" name="TextBox 21">
            <a:extLst>
              <a:ext uri="{FF2B5EF4-FFF2-40B4-BE49-F238E27FC236}">
                <a16:creationId xmlns:a16="http://schemas.microsoft.com/office/drawing/2014/main" id="{08F5BE7E-B356-4FA7-8F31-4E5F3A4C60BA}"/>
              </a:ext>
            </a:extLst>
          </p:cNvPr>
          <p:cNvSpPr txBox="1"/>
          <p:nvPr/>
        </p:nvSpPr>
        <p:spPr>
          <a:xfrm>
            <a:off x="2835578" y="7637950"/>
            <a:ext cx="858248" cy="327782"/>
          </a:xfrm>
          <a:prstGeom prst="rect">
            <a:avLst/>
          </a:prstGeom>
          <a:noFill/>
        </p:spPr>
        <p:txBody>
          <a:bodyPr wrap="none" rtlCol="0">
            <a:spAutoFit/>
          </a:bodyPr>
          <a:lstStyle/>
          <a:p>
            <a:r>
              <a:rPr lang="en-US" sz="1530" b="1" dirty="0"/>
              <a:t>Caffeine</a:t>
            </a:r>
          </a:p>
        </p:txBody>
      </p:sp>
      <p:sp>
        <p:nvSpPr>
          <p:cNvPr id="23" name="Oval 22">
            <a:extLst>
              <a:ext uri="{FF2B5EF4-FFF2-40B4-BE49-F238E27FC236}">
                <a16:creationId xmlns:a16="http://schemas.microsoft.com/office/drawing/2014/main" id="{9C582373-3464-465D-9BD1-4C5ED652DA91}"/>
              </a:ext>
            </a:extLst>
          </p:cNvPr>
          <p:cNvSpPr/>
          <p:nvPr/>
        </p:nvSpPr>
        <p:spPr>
          <a:xfrm>
            <a:off x="4613867" y="5612183"/>
            <a:ext cx="1230630" cy="123063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TextBox 23">
            <a:extLst>
              <a:ext uri="{FF2B5EF4-FFF2-40B4-BE49-F238E27FC236}">
                <a16:creationId xmlns:a16="http://schemas.microsoft.com/office/drawing/2014/main" id="{D225F813-1BA8-48B6-AD6F-F1A02C04B0E2}"/>
              </a:ext>
            </a:extLst>
          </p:cNvPr>
          <p:cNvSpPr txBox="1"/>
          <p:nvPr/>
        </p:nvSpPr>
        <p:spPr>
          <a:xfrm>
            <a:off x="5938554" y="6074902"/>
            <a:ext cx="889859" cy="369332"/>
          </a:xfrm>
          <a:prstGeom prst="rect">
            <a:avLst/>
          </a:prstGeom>
          <a:noFill/>
        </p:spPr>
        <p:txBody>
          <a:bodyPr wrap="none" rtlCol="0">
            <a:spAutoFit/>
          </a:bodyPr>
          <a:lstStyle/>
          <a:p>
            <a:r>
              <a:rPr lang="en-US" dirty="0">
                <a:solidFill>
                  <a:schemeClr val="tx1">
                    <a:lumMod val="50000"/>
                    <a:lumOff val="50000"/>
                  </a:schemeClr>
                </a:solidFill>
              </a:rPr>
              <a:t>Control</a:t>
            </a:r>
          </a:p>
        </p:txBody>
      </p:sp>
    </p:spTree>
    <p:extLst>
      <p:ext uri="{BB962C8B-B14F-4D97-AF65-F5344CB8AC3E}">
        <p14:creationId xmlns:p14="http://schemas.microsoft.com/office/powerpoint/2010/main" val="276533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var(x)</a:t>
            </a:r>
          </a:p>
        </p:txBody>
      </p:sp>
      <p:sp>
        <p:nvSpPr>
          <p:cNvPr id="4" name="Oval 3"/>
          <p:cNvSpPr/>
          <p:nvPr/>
        </p:nvSpPr>
        <p:spPr>
          <a:xfrm>
            <a:off x="1835213" y="6913245"/>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78978" y="57150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908319" y="5434246"/>
            <a:ext cx="1055738" cy="327782"/>
          </a:xfrm>
          <a:prstGeom prst="rect">
            <a:avLst/>
          </a:prstGeom>
          <a:noFill/>
        </p:spPr>
        <p:txBody>
          <a:bodyPr wrap="none" rtlCol="0">
            <a:spAutoFit/>
          </a:bodyPr>
          <a:lstStyle/>
          <a:p>
            <a:r>
              <a:rPr lang="en-US" sz="1530" b="1" dirty="0"/>
              <a:t>Heart Rate</a:t>
            </a:r>
          </a:p>
        </p:txBody>
      </p:sp>
      <p:sp>
        <p:nvSpPr>
          <p:cNvPr id="8" name="TextBox 7"/>
          <p:cNvSpPr txBox="1"/>
          <p:nvPr/>
        </p:nvSpPr>
        <p:spPr>
          <a:xfrm>
            <a:off x="2301288" y="7063022"/>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272109" y="6207543"/>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2272109" y="7748769"/>
            <a:ext cx="288862" cy="327782"/>
          </a:xfrm>
          <a:prstGeom prst="rect">
            <a:avLst/>
          </a:prstGeom>
          <a:noFill/>
        </p:spPr>
        <p:txBody>
          <a:bodyPr wrap="none" rtlCol="0">
            <a:spAutoFit/>
          </a:bodyPr>
          <a:lstStyle/>
          <a:p>
            <a:r>
              <a:rPr lang="en-US" sz="1530" dirty="0">
                <a:solidFill>
                  <a:schemeClr val="bg1">
                    <a:lumMod val="50000"/>
                  </a:schemeClr>
                </a:solidFill>
              </a:rPr>
              <a:t>C</a:t>
            </a:r>
          </a:p>
        </p:txBody>
      </p:sp>
      <p:sp>
        <p:nvSpPr>
          <p:cNvPr id="13" name="TextBox 12"/>
          <p:cNvSpPr txBox="1"/>
          <p:nvPr/>
        </p:nvSpPr>
        <p:spPr>
          <a:xfrm>
            <a:off x="579213" y="3009735"/>
            <a:ext cx="3044190" cy="1975926"/>
          </a:xfrm>
          <a:prstGeom prst="rect">
            <a:avLst/>
          </a:prstGeom>
          <a:noFill/>
        </p:spPr>
        <p:txBody>
          <a:bodyPr wrap="square" rtlCol="0">
            <a:spAutoFit/>
          </a:bodyPr>
          <a:lstStyle/>
          <a:p>
            <a:r>
              <a:rPr lang="en-US" sz="1530" dirty="0"/>
              <a:t>There are three ways to make the standard error smaller, and thus improve the confidence intervals around </a:t>
            </a:r>
            <a:r>
              <a:rPr lang="en-US" sz="1530" i="1" dirty="0"/>
              <a:t>b</a:t>
            </a:r>
            <a:r>
              <a:rPr lang="en-US" sz="1530" i="1" baseline="-25000" dirty="0"/>
              <a:t>1</a:t>
            </a:r>
            <a:r>
              <a:rPr lang="en-US" sz="1530" dirty="0"/>
              <a:t> :</a:t>
            </a:r>
            <a:br>
              <a:rPr lang="en-US" sz="1530" dirty="0"/>
            </a:br>
            <a:endParaRPr lang="en-US" sz="1530" dirty="0"/>
          </a:p>
          <a:p>
            <a:pPr marL="291465" indent="-291465">
              <a:buAutoNum type="arabicParenBoth"/>
            </a:pPr>
            <a:r>
              <a:rPr lang="en-US" sz="1530" dirty="0"/>
              <a:t>Increase sample size</a:t>
            </a:r>
          </a:p>
          <a:p>
            <a:pPr marL="291465" indent="-291465">
              <a:buAutoNum type="arabicParenBoth"/>
            </a:pPr>
            <a:r>
              <a:rPr lang="en-US" sz="1530" dirty="0"/>
              <a:t>Explain more variance of Y</a:t>
            </a:r>
          </a:p>
          <a:p>
            <a:pPr marL="291465" indent="-291465">
              <a:buAutoNum type="arabicParenBoth"/>
            </a:pPr>
            <a:r>
              <a:rPr lang="en-US" sz="1600" b="1" dirty="0"/>
              <a:t>Increase variance of X</a:t>
            </a:r>
          </a:p>
        </p:txBody>
      </p:sp>
      <p:sp>
        <p:nvSpPr>
          <p:cNvPr id="12" name="Oval 11">
            <a:extLst>
              <a:ext uri="{FF2B5EF4-FFF2-40B4-BE49-F238E27FC236}">
                <a16:creationId xmlns:a16="http://schemas.microsoft.com/office/drawing/2014/main" id="{899C6EE2-5ADE-4424-8032-B0C53B6D31DD}"/>
              </a:ext>
            </a:extLst>
          </p:cNvPr>
          <p:cNvSpPr/>
          <p:nvPr/>
        </p:nvSpPr>
        <p:spPr>
          <a:xfrm>
            <a:off x="4482576" y="6822302"/>
            <a:ext cx="1586865" cy="158320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a:extLst>
              <a:ext uri="{FF2B5EF4-FFF2-40B4-BE49-F238E27FC236}">
                <a16:creationId xmlns:a16="http://schemas.microsoft.com/office/drawing/2014/main" id="{12AF4EA4-A23F-4FA1-9FD3-402798676037}"/>
              </a:ext>
            </a:extLst>
          </p:cNvPr>
          <p:cNvSpPr/>
          <p:nvPr/>
        </p:nvSpPr>
        <p:spPr>
          <a:xfrm>
            <a:off x="4304459" y="5690954"/>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a:extLst>
              <a:ext uri="{FF2B5EF4-FFF2-40B4-BE49-F238E27FC236}">
                <a16:creationId xmlns:a16="http://schemas.microsoft.com/office/drawing/2014/main" id="{7A28315C-AB29-4C4D-81EE-1076C52FA3DF}"/>
              </a:ext>
            </a:extLst>
          </p:cNvPr>
          <p:cNvSpPr txBox="1"/>
          <p:nvPr/>
        </p:nvSpPr>
        <p:spPr>
          <a:xfrm>
            <a:off x="3733800" y="5410200"/>
            <a:ext cx="1055738" cy="327782"/>
          </a:xfrm>
          <a:prstGeom prst="rect">
            <a:avLst/>
          </a:prstGeom>
          <a:noFill/>
        </p:spPr>
        <p:txBody>
          <a:bodyPr wrap="none" rtlCol="0">
            <a:spAutoFit/>
          </a:bodyPr>
          <a:lstStyle/>
          <a:p>
            <a:r>
              <a:rPr lang="en-US" sz="1530" b="1" dirty="0"/>
              <a:t>Heart Rate</a:t>
            </a:r>
          </a:p>
        </p:txBody>
      </p:sp>
      <p:sp>
        <p:nvSpPr>
          <p:cNvPr id="16" name="TextBox 15">
            <a:extLst>
              <a:ext uri="{FF2B5EF4-FFF2-40B4-BE49-F238E27FC236}">
                <a16:creationId xmlns:a16="http://schemas.microsoft.com/office/drawing/2014/main" id="{7225CCE6-D521-42DF-9F47-C4873E4FF312}"/>
              </a:ext>
            </a:extLst>
          </p:cNvPr>
          <p:cNvSpPr txBox="1"/>
          <p:nvPr/>
        </p:nvSpPr>
        <p:spPr>
          <a:xfrm>
            <a:off x="6293422" y="7425915"/>
            <a:ext cx="1156407" cy="798680"/>
          </a:xfrm>
          <a:prstGeom prst="rect">
            <a:avLst/>
          </a:prstGeom>
          <a:noFill/>
        </p:spPr>
        <p:txBody>
          <a:bodyPr wrap="none" rtlCol="0">
            <a:spAutoFit/>
          </a:bodyPr>
          <a:lstStyle/>
          <a:p>
            <a:r>
              <a:rPr lang="en-US" sz="1530" b="1" dirty="0"/>
              <a:t>Range of </a:t>
            </a:r>
            <a:br>
              <a:rPr lang="en-US" sz="1530" b="1" dirty="0"/>
            </a:br>
            <a:r>
              <a:rPr lang="en-US" sz="1530" b="1" dirty="0"/>
              <a:t>0 to 1000</a:t>
            </a:r>
          </a:p>
          <a:p>
            <a:r>
              <a:rPr lang="en-US" sz="1530" b="1" dirty="0"/>
              <a:t>mg Caffeine</a:t>
            </a:r>
          </a:p>
        </p:txBody>
      </p:sp>
      <p:sp>
        <p:nvSpPr>
          <p:cNvPr id="17" name="TextBox 16">
            <a:extLst>
              <a:ext uri="{FF2B5EF4-FFF2-40B4-BE49-F238E27FC236}">
                <a16:creationId xmlns:a16="http://schemas.microsoft.com/office/drawing/2014/main" id="{E2C6C854-7D1F-4173-80FD-EAE30B7E6A91}"/>
              </a:ext>
            </a:extLst>
          </p:cNvPr>
          <p:cNvSpPr txBox="1"/>
          <p:nvPr/>
        </p:nvSpPr>
        <p:spPr>
          <a:xfrm>
            <a:off x="5126769" y="7038976"/>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18" name="TextBox 17">
            <a:extLst>
              <a:ext uri="{FF2B5EF4-FFF2-40B4-BE49-F238E27FC236}">
                <a16:creationId xmlns:a16="http://schemas.microsoft.com/office/drawing/2014/main" id="{5E6BD715-22F5-45EE-8A6C-CDB36EE32491}"/>
              </a:ext>
            </a:extLst>
          </p:cNvPr>
          <p:cNvSpPr txBox="1"/>
          <p:nvPr/>
        </p:nvSpPr>
        <p:spPr>
          <a:xfrm>
            <a:off x="5097590" y="6183497"/>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9" name="TextBox 18">
            <a:extLst>
              <a:ext uri="{FF2B5EF4-FFF2-40B4-BE49-F238E27FC236}">
                <a16:creationId xmlns:a16="http://schemas.microsoft.com/office/drawing/2014/main" id="{5E31489C-07D7-4023-8D19-BB60A33F09F6}"/>
              </a:ext>
            </a:extLst>
          </p:cNvPr>
          <p:cNvSpPr txBox="1"/>
          <p:nvPr/>
        </p:nvSpPr>
        <p:spPr>
          <a:xfrm>
            <a:off x="5187132" y="7686480"/>
            <a:ext cx="288862" cy="327782"/>
          </a:xfrm>
          <a:prstGeom prst="rect">
            <a:avLst/>
          </a:prstGeom>
          <a:noFill/>
        </p:spPr>
        <p:txBody>
          <a:bodyPr wrap="none" rtlCol="0">
            <a:spAutoFit/>
          </a:bodyPr>
          <a:lstStyle/>
          <a:p>
            <a:r>
              <a:rPr lang="en-US" sz="1530" dirty="0">
                <a:solidFill>
                  <a:schemeClr val="bg1">
                    <a:lumMod val="50000"/>
                  </a:schemeClr>
                </a:solidFill>
              </a:rPr>
              <a:t>C</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58BCF1E-F9E6-4D8E-8304-70CEBD20360F}"/>
                  </a:ext>
                </a:extLst>
              </p:cNvPr>
              <p:cNvSpPr txBox="1"/>
              <p:nvPr/>
            </p:nvSpPr>
            <p:spPr>
              <a:xfrm>
                <a:off x="4642891" y="3341612"/>
                <a:ext cx="2139789" cy="679097"/>
              </a:xfrm>
              <a:prstGeom prst="rect">
                <a:avLst/>
              </a:prstGeom>
              <a:noFill/>
            </p:spPr>
            <p:txBody>
              <a:bodyPr wrap="square" rtlCol="0">
                <a:spAutoFit/>
              </a:bodyPr>
              <a:lstStyle/>
              <a:p>
                <a:r>
                  <a:rPr lang="en-US" sz="2400" b="1" dirty="0">
                    <a:solidFill>
                      <a:schemeClr val="tx1">
                        <a:lumMod val="50000"/>
                        <a:lumOff val="50000"/>
                      </a:schemeClr>
                    </a:solidFill>
                  </a:rPr>
                  <a:t>SE</a:t>
                </a:r>
                <a:r>
                  <a:rPr lang="en-US" sz="2400" b="1" baseline="-25000" dirty="0">
                    <a:solidFill>
                      <a:schemeClr val="tx1">
                        <a:lumMod val="50000"/>
                        <a:lumOff val="50000"/>
                      </a:schemeClr>
                    </a:solidFill>
                  </a:rPr>
                  <a:t>b1</a:t>
                </a:r>
                <a:r>
                  <a:rPr lang="en-US" b="1" dirty="0">
                    <a:solidFill>
                      <a:schemeClr val="accent6">
                        <a:lumMod val="75000"/>
                      </a:schemeClr>
                    </a:solidFill>
                  </a:rPr>
                  <a:t> </a:t>
                </a:r>
                <a14:m>
                  <m:oMath xmlns:m="http://schemas.openxmlformats.org/officeDocument/2006/math">
                    <m:r>
                      <a:rPr lang="en-US" sz="2400" i="1">
                        <a:latin typeface="Cambria Math"/>
                        <a:ea typeface="Cambria Math"/>
                      </a:rPr>
                      <m:t>≈</m:t>
                    </m:r>
                    <m:f>
                      <m:fPr>
                        <m:ctrlPr>
                          <a:rPr lang="en-US" sz="2400" i="1">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panose="02040503050406030204" pitchFamily="18" charset="0"/>
                          </a:rPr>
                          <m:t>B</m:t>
                        </m:r>
                      </m:num>
                      <m:den>
                        <m:r>
                          <m:rPr>
                            <m:sty m:val="p"/>
                          </m:rPr>
                          <a:rPr lang="en-US" sz="2400" b="0" i="0" smtClean="0">
                            <a:solidFill>
                              <a:schemeClr val="tx1">
                                <a:lumMod val="50000"/>
                                <a:lumOff val="50000"/>
                              </a:schemeClr>
                            </a:solidFill>
                            <a:latin typeface="Cambria Math" panose="02040503050406030204" pitchFamily="18" charset="0"/>
                          </a:rPr>
                          <m:t>n</m:t>
                        </m:r>
                        <m:r>
                          <a:rPr lang="en-US" sz="2400" b="0" i="0" smtClean="0">
                            <a:solidFill>
                              <a:schemeClr val="tx1">
                                <a:lumMod val="50000"/>
                                <a:lumOff val="50000"/>
                              </a:schemeClr>
                            </a:solidFill>
                            <a:latin typeface="Cambria Math" panose="02040503050406030204" pitchFamily="18" charset="0"/>
                          </a:rPr>
                          <m:t> ∙ (</m:t>
                        </m:r>
                        <m:r>
                          <m:rPr>
                            <m:sty m:val="p"/>
                          </m:rPr>
                          <a:rPr lang="en-US" sz="2400" b="0" i="0" smtClean="0">
                            <a:solidFill>
                              <a:schemeClr val="tx1">
                                <a:lumMod val="50000"/>
                                <a:lumOff val="50000"/>
                              </a:schemeClr>
                            </a:solidFill>
                            <a:latin typeface="Cambria Math" panose="02040503050406030204" pitchFamily="18" charset="0"/>
                            <a:ea typeface="Cambria Math"/>
                          </a:rPr>
                          <m:t>A</m:t>
                        </m:r>
                        <m:r>
                          <a:rPr lang="en-US" sz="2400" b="0" i="0" smtClean="0">
                            <a:solidFill>
                              <a:schemeClr val="tx1">
                                <a:lumMod val="50000"/>
                                <a:lumOff val="50000"/>
                              </a:schemeClr>
                            </a:solidFill>
                            <a:latin typeface="Cambria Math" panose="02040503050406030204" pitchFamily="18" charset="0"/>
                            <a:ea typeface="Cambria Math"/>
                          </a:rPr>
                          <m:t>+</m:t>
                        </m:r>
                        <m:r>
                          <m:rPr>
                            <m:sty m:val="p"/>
                          </m:rPr>
                          <a:rPr lang="en-US" sz="2400" b="0" i="0" smtClean="0">
                            <a:solidFill>
                              <a:schemeClr val="tx1">
                                <a:lumMod val="50000"/>
                                <a:lumOff val="50000"/>
                              </a:schemeClr>
                            </a:solidFill>
                            <a:latin typeface="Cambria Math" panose="02040503050406030204" pitchFamily="18" charset="0"/>
                            <a:ea typeface="Cambria Math"/>
                          </a:rPr>
                          <m:t>C</m:t>
                        </m:r>
                        <m:r>
                          <a:rPr lang="en-US" sz="2400" b="0" i="0" smtClean="0">
                            <a:solidFill>
                              <a:schemeClr val="tx1">
                                <a:lumMod val="50000"/>
                                <a:lumOff val="50000"/>
                              </a:schemeClr>
                            </a:solidFill>
                            <a:latin typeface="Cambria Math" panose="02040503050406030204" pitchFamily="18" charset="0"/>
                            <a:ea typeface="Cambria Math"/>
                          </a:rPr>
                          <m:t>) </m:t>
                        </m:r>
                      </m:den>
                    </m:f>
                  </m:oMath>
                </a14:m>
                <a:r>
                  <a:rPr lang="en-US" dirty="0"/>
                  <a:t> </a:t>
                </a:r>
              </a:p>
            </p:txBody>
          </p:sp>
        </mc:Choice>
        <mc:Fallback xmlns="">
          <p:sp>
            <p:nvSpPr>
              <p:cNvPr id="20" name="TextBox 19">
                <a:extLst>
                  <a:ext uri="{FF2B5EF4-FFF2-40B4-BE49-F238E27FC236}">
                    <a16:creationId xmlns:a16="http://schemas.microsoft.com/office/drawing/2014/main" id="{858BCF1E-F9E6-4D8E-8304-70CEBD20360F}"/>
                  </a:ext>
                </a:extLst>
              </p:cNvPr>
              <p:cNvSpPr txBox="1">
                <a:spLocks noRot="1" noChangeAspect="1" noMove="1" noResize="1" noEditPoints="1" noAdjustHandles="1" noChangeArrowheads="1" noChangeShapeType="1" noTextEdit="1"/>
              </p:cNvSpPr>
              <p:nvPr/>
            </p:nvSpPr>
            <p:spPr>
              <a:xfrm>
                <a:off x="4642891" y="3341612"/>
                <a:ext cx="2139789" cy="679097"/>
              </a:xfrm>
              <a:prstGeom prst="rect">
                <a:avLst/>
              </a:prstGeom>
              <a:blipFill>
                <a:blip r:embed="rId2"/>
                <a:stretch>
                  <a:fillRect l="-455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ECD974D-8DAF-4B14-9003-6FFD77D6AFBD}"/>
              </a:ext>
            </a:extLst>
          </p:cNvPr>
          <p:cNvSpPr txBox="1"/>
          <p:nvPr/>
        </p:nvSpPr>
        <p:spPr>
          <a:xfrm>
            <a:off x="1049854" y="8867759"/>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In an experiment assigning the treatment levels over a range of 0 to 1000mg increases the variance of X compared to a study that uses 0 to 500mg. </a:t>
            </a:r>
          </a:p>
        </p:txBody>
      </p:sp>
      <p:sp>
        <p:nvSpPr>
          <p:cNvPr id="22" name="TextBox 21">
            <a:extLst>
              <a:ext uri="{FF2B5EF4-FFF2-40B4-BE49-F238E27FC236}">
                <a16:creationId xmlns:a16="http://schemas.microsoft.com/office/drawing/2014/main" id="{08F5BE7E-B356-4FA7-8F31-4E5F3A4C60BA}"/>
              </a:ext>
            </a:extLst>
          </p:cNvPr>
          <p:cNvSpPr txBox="1"/>
          <p:nvPr/>
        </p:nvSpPr>
        <p:spPr>
          <a:xfrm>
            <a:off x="610830" y="7637950"/>
            <a:ext cx="1156407" cy="798680"/>
          </a:xfrm>
          <a:prstGeom prst="rect">
            <a:avLst/>
          </a:prstGeom>
          <a:noFill/>
        </p:spPr>
        <p:txBody>
          <a:bodyPr wrap="none" rtlCol="0">
            <a:spAutoFit/>
          </a:bodyPr>
          <a:lstStyle/>
          <a:p>
            <a:r>
              <a:rPr lang="en-US" sz="1530" b="1" dirty="0"/>
              <a:t>Range of </a:t>
            </a:r>
            <a:br>
              <a:rPr lang="en-US" sz="1530" b="1" dirty="0"/>
            </a:br>
            <a:r>
              <a:rPr lang="en-US" sz="1530" b="1" dirty="0"/>
              <a:t>0 to 500</a:t>
            </a:r>
          </a:p>
          <a:p>
            <a:r>
              <a:rPr lang="en-US" sz="1530" b="1" dirty="0"/>
              <a:t>mg Caffeine</a:t>
            </a:r>
          </a:p>
        </p:txBody>
      </p:sp>
    </p:spTree>
    <p:extLst>
      <p:ext uri="{BB962C8B-B14F-4D97-AF65-F5344CB8AC3E}">
        <p14:creationId xmlns:p14="http://schemas.microsoft.com/office/powerpoint/2010/main" val="203042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D944-AB13-458D-8B0C-B6EE9BC7B1CB}"/>
              </a:ext>
            </a:extLst>
          </p:cNvPr>
          <p:cNvSpPr>
            <a:spLocks noGrp="1"/>
          </p:cNvSpPr>
          <p:nvPr>
            <p:ph type="title"/>
          </p:nvPr>
        </p:nvSpPr>
        <p:spPr/>
        <p:txBody>
          <a:bodyPr/>
          <a:lstStyle/>
          <a:p>
            <a:r>
              <a:rPr lang="en-US" dirty="0"/>
              <a:t>Two types of control variables:</a:t>
            </a:r>
          </a:p>
        </p:txBody>
      </p:sp>
      <p:sp>
        <p:nvSpPr>
          <p:cNvPr id="3" name="Text Placeholder 2">
            <a:extLst>
              <a:ext uri="{FF2B5EF4-FFF2-40B4-BE49-F238E27FC236}">
                <a16:creationId xmlns:a16="http://schemas.microsoft.com/office/drawing/2014/main" id="{99FB4B58-AF85-4940-BE21-6983039B1F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1D2A5F-DC93-44F7-9686-AFD3432045BD}"/>
              </a:ext>
            </a:extLst>
          </p:cNvPr>
          <p:cNvSpPr>
            <a:spLocks noGrp="1"/>
          </p:cNvSpPr>
          <p:nvPr>
            <p:ph type="sldNum" sz="quarter" idx="12"/>
          </p:nvPr>
        </p:nvSpPr>
        <p:spPr/>
        <p:txBody>
          <a:bodyPr/>
          <a:lstStyle/>
          <a:p>
            <a:fld id="{8A2A4A19-B384-42F8-8C0D-94C30AAB39F2}" type="slidenum">
              <a:rPr lang="en-US" smtClean="0"/>
              <a:t>13</a:t>
            </a:fld>
            <a:endParaRPr lang="en-US"/>
          </a:p>
        </p:txBody>
      </p:sp>
    </p:spTree>
    <p:extLst>
      <p:ext uri="{BB962C8B-B14F-4D97-AF65-F5344CB8AC3E}">
        <p14:creationId xmlns:p14="http://schemas.microsoft.com/office/powerpoint/2010/main" val="97724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C6578E-8F6F-4842-A5C4-F65F8D41D176}"/>
              </a:ext>
            </a:extLst>
          </p:cNvPr>
          <p:cNvSpPr>
            <a:spLocks noGrp="1"/>
          </p:cNvSpPr>
          <p:nvPr>
            <p:ph type="sldNum" sz="quarter" idx="12"/>
          </p:nvPr>
        </p:nvSpPr>
        <p:spPr/>
        <p:txBody>
          <a:bodyPr/>
          <a:lstStyle/>
          <a:p>
            <a:fld id="{8A2A4A19-B384-42F8-8C0D-94C30AAB39F2}" type="slidenum">
              <a:rPr lang="en-US" smtClean="0"/>
              <a:pPr/>
              <a:t>14</a:t>
            </a:fld>
            <a:endParaRPr lang="en-US"/>
          </a:p>
        </p:txBody>
      </p:sp>
      <p:pic>
        <p:nvPicPr>
          <p:cNvPr id="68610" name="Picture 2" descr="https://ds4ps.org/cpp-523-fall-2019/labs/lab-02-class-size-confidence-intervals_files/figure-html/unnamed-chunk-2-1.png">
            <a:extLst>
              <a:ext uri="{FF2B5EF4-FFF2-40B4-BE49-F238E27FC236}">
                <a16:creationId xmlns:a16="http://schemas.microsoft.com/office/drawing/2014/main" id="{43EEE72A-B147-4647-B61B-2C7272D416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000"/>
            <a:ext cx="7772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a:xfrm>
            <a:off x="388620" y="719382"/>
            <a:ext cx="6995160" cy="1676400"/>
          </a:xfrm>
        </p:spPr>
        <p:txBody>
          <a:bodyPr>
            <a:normAutofit fontScale="90000"/>
          </a:bodyPr>
          <a:lstStyle/>
          <a:p>
            <a:r>
              <a:rPr lang="en-US" dirty="0">
                <a:solidFill>
                  <a:schemeClr val="tx1">
                    <a:lumMod val="50000"/>
                    <a:lumOff val="50000"/>
                  </a:schemeClr>
                </a:solidFill>
              </a:rPr>
              <a:t>First type: Uncorrelated with the </a:t>
            </a:r>
            <a:r>
              <a:rPr lang="en-US" dirty="0"/>
              <a:t>policy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pPr/>
              <a:t>15</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5328399" y="3143468"/>
            <a:ext cx="1189007" cy="1006248"/>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2" name="TextBox 21"/>
          <p:cNvSpPr txBox="1"/>
          <p:nvPr/>
        </p:nvSpPr>
        <p:spPr>
          <a:xfrm>
            <a:off x="5504723" y="3371327"/>
            <a:ext cx="1054307" cy="563231"/>
          </a:xfrm>
          <a:prstGeom prst="rect">
            <a:avLst/>
          </a:prstGeom>
          <a:noFill/>
        </p:spPr>
        <p:txBody>
          <a:bodyPr wrap="square" rtlCol="0">
            <a:spAutoFit/>
          </a:bodyPr>
          <a:lstStyle/>
          <a:p>
            <a:r>
              <a:rPr lang="en-US" sz="1530" b="1" dirty="0">
                <a:solidFill>
                  <a:schemeClr val="bg1">
                    <a:lumMod val="65000"/>
                  </a:schemeClr>
                </a:solidFill>
              </a:rPr>
              <a:t>Teacher Quality</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8" y="4544929"/>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nvPr>
        </p:nvGraphicFramePr>
        <p:xfrm>
          <a:off x="1036320" y="7094603"/>
          <a:ext cx="1924209" cy="1407441"/>
        </p:xfrm>
        <a:graphic>
          <a:graphicData uri="http://schemas.openxmlformats.org/presentationml/2006/ole">
            <mc:AlternateContent xmlns:mc="http://schemas.openxmlformats.org/markup-compatibility/2006">
              <mc:Choice xmlns:v="urn:schemas-microsoft-com:vml" Requires="v">
                <p:oleObj spid="_x0000_s70661" name="Equation" r:id="rId3" imgW="1422360" imgH="1041120" progId="Equation.3">
                  <p:embed/>
                </p:oleObj>
              </mc:Choice>
              <mc:Fallback>
                <p:oleObj name="Equation" r:id="rId3" imgW="1422360" imgH="1041120" progId="Equation.3">
                  <p:embed/>
                  <p:pic>
                    <p:nvPicPr>
                      <p:cNvPr id="5" name="Object 4"/>
                      <p:cNvPicPr>
                        <a:picLocks noChangeAspect="1" noChangeArrowheads="1"/>
                      </p:cNvPicPr>
                      <p:nvPr/>
                    </p:nvPicPr>
                    <p:blipFill>
                      <a:blip r:embed="rId4"/>
                      <a:srcRect/>
                      <a:stretch>
                        <a:fillRect/>
                      </a:stretch>
                    </p:blipFill>
                    <p:spPr bwMode="auto">
                      <a:xfrm>
                        <a:off x="1036320" y="7094603"/>
                        <a:ext cx="1924209" cy="1407441"/>
                      </a:xfrm>
                      <a:prstGeom prst="rect">
                        <a:avLst/>
                      </a:prstGeom>
                      <a:noFill/>
                      <a:ln>
                        <a:noFill/>
                      </a:ln>
                    </p:spPr>
                  </p:pic>
                </p:oleObj>
              </mc:Fallback>
            </mc:AlternateContent>
          </a:graphicData>
        </a:graphic>
      </p:graphicFrame>
      <p:sp>
        <p:nvSpPr>
          <p:cNvPr id="9" name="TextBox 8"/>
          <p:cNvSpPr txBox="1"/>
          <p:nvPr/>
        </p:nvSpPr>
        <p:spPr>
          <a:xfrm>
            <a:off x="3474302" y="7250379"/>
            <a:ext cx="3573749" cy="1200329"/>
          </a:xfrm>
          <a:prstGeom prst="rect">
            <a:avLst/>
          </a:prstGeom>
          <a:noFill/>
        </p:spPr>
        <p:txBody>
          <a:bodyPr wrap="square" rtlCol="0">
            <a:spAutoFit/>
          </a:bodyPr>
          <a:lstStyle/>
          <a:p>
            <a:r>
              <a:rPr lang="en-US" dirty="0"/>
              <a:t>Slope does not change.</a:t>
            </a:r>
          </a:p>
          <a:p>
            <a:endParaRPr lang="en-US" dirty="0"/>
          </a:p>
          <a:p>
            <a:endParaRPr lang="en-US" dirty="0"/>
          </a:p>
          <a:p>
            <a:r>
              <a:rPr lang="en-US" dirty="0"/>
              <a:t>Standard error becomes smaller.</a:t>
            </a:r>
          </a:p>
        </p:txBody>
      </p:sp>
    </p:spTree>
    <p:extLst>
      <p:ext uri="{BB962C8B-B14F-4D97-AF65-F5344CB8AC3E}">
        <p14:creationId xmlns:p14="http://schemas.microsoft.com/office/powerpoint/2010/main" val="34619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798137" y="7117140"/>
            <a:ext cx="3938900" cy="1569660"/>
          </a:xfrm>
          <a:prstGeom prst="rect">
            <a:avLst/>
          </a:prstGeom>
          <a:noFill/>
        </p:spPr>
        <p:txBody>
          <a:bodyPr wrap="square" rtlCol="0">
            <a:spAutoFit/>
          </a:bodyPr>
          <a:lstStyle/>
          <a:p>
            <a:pPr lvl="0" algn="ct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The </a:t>
            </a:r>
            <a:r>
              <a:rPr kumimoji="0" lang="en-US" sz="2400" b="1" i="0" u="none" strike="noStrike" kern="1200" cap="none" spc="0" normalizeH="0" baseline="0" noProof="0" dirty="0">
                <a:ln>
                  <a:noFill/>
                </a:ln>
                <a:solidFill>
                  <a:srgbClr val="4F81BD">
                    <a:lumMod val="75000"/>
                  </a:srgbClr>
                </a:solidFill>
                <a:effectLst/>
                <a:uLnTx/>
                <a:uFillTx/>
                <a:latin typeface="Calibri"/>
                <a:ea typeface="+mn-ea"/>
                <a:cs typeface="+mn-cs"/>
              </a:rPr>
              <a:t>slope </a:t>
            </a: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is approximately the same, but the</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lang="en-US" sz="2400" b="1" dirty="0">
                <a:solidFill>
                  <a:srgbClr val="E46C0A"/>
                </a:solidFill>
                <a:latin typeface="Calibri"/>
              </a:rPr>
              <a:t>standard error </a:t>
            </a:r>
            <a:r>
              <a:rPr kumimoji="0" lang="en-US" sz="2400" i="0" u="none" strike="noStrike" kern="1200" cap="none" spc="0" normalizeH="0" baseline="0" noProof="0" dirty="0">
                <a:ln>
                  <a:noFill/>
                </a:ln>
                <a:solidFill>
                  <a:prstClr val="black">
                    <a:lumMod val="65000"/>
                    <a:lumOff val="35000"/>
                  </a:prstClr>
                </a:solidFill>
                <a:effectLst/>
                <a:uLnTx/>
                <a:uFillTx/>
                <a:latin typeface="Calibri"/>
                <a:ea typeface="+mn-ea"/>
                <a:cs typeface="+mn-cs"/>
              </a:rPr>
              <a:t>is six times smaller.</a:t>
            </a:r>
          </a:p>
        </p:txBody>
      </p:sp>
      <p:sp>
        <p:nvSpPr>
          <p:cNvPr id="13" name="Oval 12">
            <a:extLst>
              <a:ext uri="{FF2B5EF4-FFF2-40B4-BE49-F238E27FC236}">
                <a16:creationId xmlns:a16="http://schemas.microsoft.com/office/drawing/2014/main" id="{9C18F605-843F-4B2B-8036-D380F62E89B5}"/>
              </a:ext>
            </a:extLst>
          </p:cNvPr>
          <p:cNvSpPr/>
          <p:nvPr/>
        </p:nvSpPr>
        <p:spPr>
          <a:xfrm>
            <a:off x="3941923"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76200" y="3529884"/>
            <a:ext cx="1828800" cy="58384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C596A827-2A00-4FBA-97B9-67D06A627F27}"/>
              </a:ext>
            </a:extLst>
          </p:cNvPr>
          <p:cNvSpPr/>
          <p:nvPr/>
        </p:nvSpPr>
        <p:spPr>
          <a:xfrm>
            <a:off x="2863886" y="2831204"/>
            <a:ext cx="2044629"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4475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036320"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A953BAF0-9579-42B3-B979-30EFD986705E}" type="slidenum">
              <a:rPr lang="en-US" smtClean="0"/>
              <a:pPr/>
              <a:t>17</a:t>
            </a:fld>
            <a:endParaRPr lang="en-US"/>
          </a:p>
        </p:txBody>
      </p:sp>
      <p:sp>
        <p:nvSpPr>
          <p:cNvPr id="6" name="Oval 5"/>
          <p:cNvSpPr/>
          <p:nvPr/>
        </p:nvSpPr>
        <p:spPr>
          <a:xfrm>
            <a:off x="777240"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TextBox 9"/>
          <p:cNvSpPr txBox="1"/>
          <p:nvPr/>
        </p:nvSpPr>
        <p:spPr>
          <a:xfrm>
            <a:off x="534033"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11" name="TextBox 10"/>
          <p:cNvSpPr txBox="1"/>
          <p:nvPr/>
        </p:nvSpPr>
        <p:spPr>
          <a:xfrm>
            <a:off x="363354"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4" name="TextBox 3"/>
          <p:cNvSpPr txBox="1"/>
          <p:nvPr/>
        </p:nvSpPr>
        <p:spPr>
          <a:xfrm>
            <a:off x="1696609" y="3899921"/>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14" name="TextBox 13"/>
          <p:cNvSpPr txBox="1"/>
          <p:nvPr/>
        </p:nvSpPr>
        <p:spPr>
          <a:xfrm>
            <a:off x="1419888" y="454496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15" name="TextBox 14"/>
          <p:cNvSpPr txBox="1"/>
          <p:nvPr/>
        </p:nvSpPr>
        <p:spPr>
          <a:xfrm>
            <a:off x="1087184" y="4982373"/>
            <a:ext cx="32573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sp>
        <p:nvSpPr>
          <p:cNvPr id="16" name="Oval 15"/>
          <p:cNvSpPr/>
          <p:nvPr/>
        </p:nvSpPr>
        <p:spPr>
          <a:xfrm>
            <a:off x="4680699" y="3532088"/>
            <a:ext cx="1619250" cy="15198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4421619" y="4408796"/>
            <a:ext cx="1276771" cy="1139259"/>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178412" y="3257397"/>
            <a:ext cx="786555" cy="563231"/>
          </a:xfrm>
          <a:prstGeom prst="rect">
            <a:avLst/>
          </a:prstGeom>
          <a:noFill/>
        </p:spPr>
        <p:txBody>
          <a:bodyPr wrap="square" rtlCol="0">
            <a:spAutoFit/>
          </a:bodyPr>
          <a:lstStyle/>
          <a:p>
            <a:r>
              <a:rPr lang="en-US" sz="1530" b="1" dirty="0">
                <a:solidFill>
                  <a:schemeClr val="accent5">
                    <a:lumMod val="50000"/>
                  </a:schemeClr>
                </a:solidFill>
              </a:rPr>
              <a:t>Test Score</a:t>
            </a:r>
          </a:p>
        </p:txBody>
      </p:sp>
      <p:sp>
        <p:nvSpPr>
          <p:cNvPr id="21" name="TextBox 20"/>
          <p:cNvSpPr txBox="1"/>
          <p:nvPr/>
        </p:nvSpPr>
        <p:spPr>
          <a:xfrm>
            <a:off x="4007733" y="5386599"/>
            <a:ext cx="827773" cy="563231"/>
          </a:xfrm>
          <a:prstGeom prst="rect">
            <a:avLst/>
          </a:prstGeom>
          <a:noFill/>
        </p:spPr>
        <p:txBody>
          <a:bodyPr wrap="square" rtlCol="0">
            <a:spAutoFit/>
          </a:bodyPr>
          <a:lstStyle/>
          <a:p>
            <a:r>
              <a:rPr lang="en-US" sz="1530" b="1" dirty="0">
                <a:solidFill>
                  <a:schemeClr val="accent2"/>
                </a:solidFill>
              </a:rPr>
              <a:t>Class Size</a:t>
            </a:r>
          </a:p>
        </p:txBody>
      </p:sp>
      <p:sp>
        <p:nvSpPr>
          <p:cNvPr id="24" name="TextBox 23"/>
          <p:cNvSpPr txBox="1"/>
          <p:nvPr/>
        </p:nvSpPr>
        <p:spPr>
          <a:xfrm>
            <a:off x="4967089" y="3992749"/>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a</a:t>
            </a:r>
          </a:p>
        </p:txBody>
      </p:sp>
      <p:sp>
        <p:nvSpPr>
          <p:cNvPr id="25" name="TextBox 24"/>
          <p:cNvSpPr txBox="1"/>
          <p:nvPr/>
        </p:nvSpPr>
        <p:spPr>
          <a:xfrm>
            <a:off x="4910669" y="4544929"/>
            <a:ext cx="304892"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b</a:t>
            </a:r>
          </a:p>
        </p:txBody>
      </p:sp>
      <p:sp>
        <p:nvSpPr>
          <p:cNvPr id="26" name="TextBox 25"/>
          <p:cNvSpPr txBox="1"/>
          <p:nvPr/>
        </p:nvSpPr>
        <p:spPr>
          <a:xfrm>
            <a:off x="4731563" y="4982373"/>
            <a:ext cx="293670" cy="327782"/>
          </a:xfrm>
          <a:prstGeom prst="rect">
            <a:avLst/>
          </a:prstGeom>
          <a:noFill/>
        </p:spPr>
        <p:txBody>
          <a:bodyPr wrap="none" rtlCol="0">
            <a:spAutoFit/>
          </a:bodyPr>
          <a:lstStyle/>
          <a:p>
            <a:r>
              <a:rPr lang="en-US" sz="1530" b="1" dirty="0">
                <a:latin typeface="Arial" panose="020B0604020202020204" pitchFamily="34" charset="0"/>
                <a:cs typeface="Arial" panose="020B0604020202020204" pitchFamily="34" charset="0"/>
              </a:rPr>
              <a:t>c</a:t>
            </a:r>
          </a:p>
        </p:txBody>
      </p:sp>
      <p:graphicFrame>
        <p:nvGraphicFramePr>
          <p:cNvPr id="5" name="Object 4"/>
          <p:cNvGraphicFramePr>
            <a:graphicFrameLocks noChangeAspect="1"/>
          </p:cNvGraphicFramePr>
          <p:nvPr>
            <p:extLst/>
          </p:nvPr>
        </p:nvGraphicFramePr>
        <p:xfrm>
          <a:off x="834790" y="6952006"/>
          <a:ext cx="1821656" cy="1407399"/>
        </p:xfrm>
        <a:graphic>
          <a:graphicData uri="http://schemas.openxmlformats.org/presentationml/2006/ole">
            <mc:AlternateContent xmlns:mc="http://schemas.openxmlformats.org/markup-compatibility/2006">
              <mc:Choice xmlns:v="urn:schemas-microsoft-com:vml" Requires="v">
                <p:oleObj spid="_x0000_s69637" name="Equation" r:id="rId3" imgW="1346040" imgH="1041120" progId="Equation.3">
                  <p:embed/>
                </p:oleObj>
              </mc:Choice>
              <mc:Fallback>
                <p:oleObj name="Equation" r:id="rId3" imgW="1346040" imgH="1041120" progId="Equation.3">
                  <p:embed/>
                  <p:pic>
                    <p:nvPicPr>
                      <p:cNvPr id="5" name="Object 4"/>
                      <p:cNvPicPr>
                        <a:picLocks noChangeAspect="1" noChangeArrowheads="1"/>
                      </p:cNvPicPr>
                      <p:nvPr/>
                    </p:nvPicPr>
                    <p:blipFill>
                      <a:blip r:embed="rId4"/>
                      <a:srcRect/>
                      <a:stretch>
                        <a:fillRect/>
                      </a:stretch>
                    </p:blipFill>
                    <p:spPr bwMode="auto">
                      <a:xfrm>
                        <a:off x="834790" y="6952006"/>
                        <a:ext cx="1821656" cy="1407399"/>
                      </a:xfrm>
                      <a:prstGeom prst="rect">
                        <a:avLst/>
                      </a:prstGeom>
                      <a:noFill/>
                      <a:ln>
                        <a:noFill/>
                      </a:ln>
                    </p:spPr>
                  </p:pic>
                </p:oleObj>
              </mc:Fallback>
            </mc:AlternateContent>
          </a:graphicData>
        </a:graphic>
      </p:graphicFrame>
      <p:sp>
        <p:nvSpPr>
          <p:cNvPr id="23" name="Oval 22"/>
          <p:cNvSpPr/>
          <p:nvPr/>
        </p:nvSpPr>
        <p:spPr>
          <a:xfrm>
            <a:off x="5322918" y="4520599"/>
            <a:ext cx="1141902" cy="1017816"/>
          </a:xfrm>
          <a:prstGeom prst="ellipse">
            <a:avLst/>
          </a:prstGeom>
          <a:solidFill>
            <a:schemeClr val="bg1"/>
          </a:solidFill>
          <a:ln w="1270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bg1">
                  <a:lumMod val="65000"/>
                </a:schemeClr>
              </a:solidFill>
            </a:endParaRPr>
          </a:p>
        </p:txBody>
      </p:sp>
      <p:sp>
        <p:nvSpPr>
          <p:cNvPr id="27" name="TextBox 26"/>
          <p:cNvSpPr txBox="1"/>
          <p:nvPr/>
        </p:nvSpPr>
        <p:spPr>
          <a:xfrm>
            <a:off x="5245967" y="4813699"/>
            <a:ext cx="1360170" cy="563231"/>
          </a:xfrm>
          <a:prstGeom prst="rect">
            <a:avLst/>
          </a:prstGeom>
          <a:noFill/>
        </p:spPr>
        <p:txBody>
          <a:bodyPr wrap="square" rtlCol="0">
            <a:spAutoFit/>
          </a:bodyPr>
          <a:lstStyle/>
          <a:p>
            <a:pPr algn="ctr"/>
            <a:r>
              <a:rPr lang="en-US" sz="1530" b="1" dirty="0">
                <a:solidFill>
                  <a:schemeClr val="bg1">
                    <a:lumMod val="65000"/>
                  </a:schemeClr>
                </a:solidFill>
              </a:rPr>
              <a:t>Socio-Econ. Status</a:t>
            </a:r>
          </a:p>
        </p:txBody>
      </p:sp>
      <p:sp>
        <p:nvSpPr>
          <p:cNvPr id="22" name="TextBox 21">
            <a:extLst>
              <a:ext uri="{FF2B5EF4-FFF2-40B4-BE49-F238E27FC236}">
                <a16:creationId xmlns:a16="http://schemas.microsoft.com/office/drawing/2014/main" id="{E3EC75F5-B1E7-48C1-BF13-B6A84FB8F567}"/>
              </a:ext>
            </a:extLst>
          </p:cNvPr>
          <p:cNvSpPr txBox="1"/>
          <p:nvPr/>
        </p:nvSpPr>
        <p:spPr>
          <a:xfrm>
            <a:off x="3536043" y="6727025"/>
            <a:ext cx="3573749" cy="2031325"/>
          </a:xfrm>
          <a:prstGeom prst="rect">
            <a:avLst/>
          </a:prstGeom>
          <a:noFill/>
        </p:spPr>
        <p:txBody>
          <a:bodyPr wrap="square" rtlCol="0">
            <a:spAutoFit/>
          </a:bodyPr>
          <a:lstStyle/>
          <a:p>
            <a:r>
              <a:rPr lang="en-US" dirty="0"/>
              <a:t>Slope changes (can increase or decrease depending on size of b relative to c).</a:t>
            </a:r>
          </a:p>
          <a:p>
            <a:endParaRPr lang="en-US" dirty="0"/>
          </a:p>
          <a:p>
            <a:r>
              <a:rPr lang="en-US" dirty="0"/>
              <a:t>The standard error typically becomes larger (again depends on ratio). </a:t>
            </a:r>
          </a:p>
        </p:txBody>
      </p:sp>
      <p:sp>
        <p:nvSpPr>
          <p:cNvPr id="28" name="Title 1">
            <a:extLst>
              <a:ext uri="{FF2B5EF4-FFF2-40B4-BE49-F238E27FC236}">
                <a16:creationId xmlns:a16="http://schemas.microsoft.com/office/drawing/2014/main" id="{C492261F-64E9-44F1-B66C-A2FB9F3C36C5}"/>
              </a:ext>
            </a:extLst>
          </p:cNvPr>
          <p:cNvSpPr txBox="1">
            <a:spLocks/>
          </p:cNvSpPr>
          <p:nvPr/>
        </p:nvSpPr>
        <p:spPr>
          <a:xfrm>
            <a:off x="388620" y="719382"/>
            <a:ext cx="6995160" cy="16764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solidFill>
                  <a:schemeClr val="tx1">
                    <a:lumMod val="50000"/>
                    <a:lumOff val="50000"/>
                  </a:schemeClr>
                </a:solidFill>
              </a:rPr>
              <a:t>Second type: </a:t>
            </a:r>
            <a:br>
              <a:rPr lang="en-US" dirty="0">
                <a:solidFill>
                  <a:schemeClr val="tx1">
                    <a:lumMod val="50000"/>
                    <a:lumOff val="50000"/>
                  </a:schemeClr>
                </a:solidFill>
              </a:rPr>
            </a:br>
            <a:r>
              <a:rPr lang="en-US" dirty="0">
                <a:solidFill>
                  <a:schemeClr val="tx1">
                    <a:lumMod val="50000"/>
                    <a:lumOff val="50000"/>
                  </a:schemeClr>
                </a:solidFill>
              </a:rPr>
              <a:t>correlated with the </a:t>
            </a:r>
            <a:r>
              <a:rPr lang="en-US" dirty="0"/>
              <a:t>policy variable</a:t>
            </a:r>
          </a:p>
        </p:txBody>
      </p:sp>
    </p:spTree>
    <p:extLst>
      <p:ext uri="{BB962C8B-B14F-4D97-AF65-F5344CB8AC3E}">
        <p14:creationId xmlns:p14="http://schemas.microsoft.com/office/powerpoint/2010/main" val="170071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p:cNvSpPr txBox="1"/>
          <p:nvPr/>
        </p:nvSpPr>
        <p:spPr>
          <a:xfrm>
            <a:off x="1798137" y="7117140"/>
            <a:ext cx="3938900" cy="1569660"/>
          </a:xfrm>
          <a:prstGeom prst="rect">
            <a:avLst/>
          </a:prstGeom>
          <a:noFill/>
        </p:spPr>
        <p:txBody>
          <a:bodyPr wrap="square" rtlCol="0">
            <a:spAutoFit/>
          </a:bodyPr>
          <a:lstStyle/>
          <a:p>
            <a:pPr lvl="0" algn="ct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The </a:t>
            </a:r>
            <a:r>
              <a:rPr kumimoji="0" lang="en-US" sz="2400" b="1" i="0" u="none" strike="noStrike" kern="1200" cap="none" spc="0" normalizeH="0" baseline="0" noProof="0" dirty="0">
                <a:ln>
                  <a:noFill/>
                </a:ln>
                <a:solidFill>
                  <a:srgbClr val="4F81BD">
                    <a:lumMod val="75000"/>
                  </a:srgbClr>
                </a:solidFill>
                <a:effectLst/>
                <a:uLnTx/>
                <a:uFillTx/>
                <a:latin typeface="Calibri"/>
                <a:ea typeface="+mn-ea"/>
                <a:cs typeface="+mn-cs"/>
              </a:rPr>
              <a:t>slope</a:t>
            </a:r>
            <a:r>
              <a:rPr kumimoji="0" lang="en-US" sz="2400" b="0" i="0" u="none" strike="noStrike" kern="1200" cap="none" spc="0" normalizeH="0" baseline="0" noProof="0" dirty="0">
                <a:ln>
                  <a:noFill/>
                </a:ln>
                <a:solidFill>
                  <a:srgbClr val="4F81BD">
                    <a:lumMod val="75000"/>
                  </a:srgbClr>
                </a:solidFill>
                <a:effectLst/>
                <a:uLnTx/>
                <a:uFillTx/>
                <a:latin typeface="Calibri"/>
                <a:ea typeface="+mn-ea"/>
                <a:cs typeface="+mn-cs"/>
              </a:rPr>
              <a:t> </a:t>
            </a: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is smaller </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(close to zero), and the</a:t>
            </a:r>
            <a:br>
              <a:rPr kumimoji="0" lang="en-US" sz="2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br>
            <a:r>
              <a:rPr lang="en-US" sz="2400" b="1" dirty="0">
                <a:solidFill>
                  <a:srgbClr val="E46C0A"/>
                </a:solidFill>
                <a:latin typeface="Calibri"/>
              </a:rPr>
              <a:t>standard error </a:t>
            </a:r>
            <a:r>
              <a:rPr kumimoji="0" lang="en-US" sz="2400" i="0" u="none" strike="noStrike" kern="1200" cap="none" spc="0" normalizeH="0" baseline="0" noProof="0" dirty="0">
                <a:ln>
                  <a:noFill/>
                </a:ln>
                <a:solidFill>
                  <a:prstClr val="black">
                    <a:lumMod val="65000"/>
                    <a:lumOff val="35000"/>
                  </a:prstClr>
                </a:solidFill>
                <a:effectLst/>
                <a:uLnTx/>
                <a:uFillTx/>
                <a:latin typeface="Calibri"/>
                <a:ea typeface="+mn-ea"/>
                <a:cs typeface="+mn-cs"/>
              </a:rPr>
              <a:t>is almost ten times as large.</a:t>
            </a:r>
          </a:p>
        </p:txBody>
      </p:sp>
      <p:sp>
        <p:nvSpPr>
          <p:cNvPr id="13" name="Oval 12">
            <a:extLst>
              <a:ext uri="{FF2B5EF4-FFF2-40B4-BE49-F238E27FC236}">
                <a16:creationId xmlns:a16="http://schemas.microsoft.com/office/drawing/2014/main" id="{9C18F605-843F-4B2B-8036-D380F62E89B5}"/>
              </a:ext>
            </a:extLst>
          </p:cNvPr>
          <p:cNvSpPr/>
          <p:nvPr/>
        </p:nvSpPr>
        <p:spPr>
          <a:xfrm>
            <a:off x="5832350" y="3241685"/>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30" b="0" i="0" u="none" strike="noStrike" kern="1200" cap="none" spc="0" normalizeH="0" baseline="0" noProof="0">
              <a:ln>
                <a:noFill/>
              </a:ln>
              <a:solidFill>
                <a:srgbClr val="E46C0A"/>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152400" y="4445358"/>
            <a:ext cx="2133600" cy="58384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C596A827-2A00-4FBA-97B9-67D06A627F27}"/>
              </a:ext>
            </a:extLst>
          </p:cNvPr>
          <p:cNvSpPr/>
          <p:nvPr/>
        </p:nvSpPr>
        <p:spPr>
          <a:xfrm>
            <a:off x="2863887" y="2831204"/>
            <a:ext cx="1022314"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BC5D1A3B-10FF-4D28-BBDE-50CF58FB999E}"/>
              </a:ext>
            </a:extLst>
          </p:cNvPr>
          <p:cNvSpPr/>
          <p:nvPr/>
        </p:nvSpPr>
        <p:spPr>
          <a:xfrm>
            <a:off x="5737328" y="2836570"/>
            <a:ext cx="1022314"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2769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B6B-FFFC-4E2E-B331-70133757D7FD}"/>
              </a:ext>
            </a:extLst>
          </p:cNvPr>
          <p:cNvSpPr>
            <a:spLocks noGrp="1"/>
          </p:cNvSpPr>
          <p:nvPr>
            <p:ph type="title"/>
          </p:nvPr>
        </p:nvSpPr>
        <p:spPr/>
        <p:txBody>
          <a:bodyPr/>
          <a:lstStyle/>
          <a:p>
            <a:r>
              <a:rPr lang="en-US" dirty="0"/>
              <a:t>coffee study example</a:t>
            </a:r>
          </a:p>
        </p:txBody>
      </p:sp>
      <p:sp>
        <p:nvSpPr>
          <p:cNvPr id="3" name="Text Placeholder 2">
            <a:extLst>
              <a:ext uri="{FF2B5EF4-FFF2-40B4-BE49-F238E27FC236}">
                <a16:creationId xmlns:a16="http://schemas.microsoft.com/office/drawing/2014/main" id="{A30C8202-A9B9-423E-8EB8-E44EB664E1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7B8215-DE5B-411B-8953-28B65E4AD9EF}"/>
              </a:ext>
            </a:extLst>
          </p:cNvPr>
          <p:cNvSpPr>
            <a:spLocks noGrp="1"/>
          </p:cNvSpPr>
          <p:nvPr>
            <p:ph type="sldNum" sz="quarter" idx="12"/>
          </p:nvPr>
        </p:nvSpPr>
        <p:spPr/>
        <p:txBody>
          <a:bodyPr/>
          <a:lstStyle/>
          <a:p>
            <a:fld id="{8A2A4A19-B384-42F8-8C0D-94C30AAB39F2}" type="slidenum">
              <a:rPr lang="en-US" smtClean="0"/>
              <a:t>19</a:t>
            </a:fld>
            <a:endParaRPr lang="en-US"/>
          </a:p>
        </p:txBody>
      </p:sp>
    </p:spTree>
    <p:extLst>
      <p:ext uri="{BB962C8B-B14F-4D97-AF65-F5344CB8AC3E}">
        <p14:creationId xmlns:p14="http://schemas.microsoft.com/office/powerpoint/2010/main" val="353149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E1380-5BB7-4B5D-8C70-98D905C2A850}"/>
              </a:ext>
            </a:extLst>
          </p:cNvPr>
          <p:cNvPicPr>
            <a:picLocks noChangeAspect="1"/>
          </p:cNvPicPr>
          <p:nvPr/>
        </p:nvPicPr>
        <p:blipFill>
          <a:blip r:embed="rId2"/>
          <a:stretch>
            <a:fillRect/>
          </a:stretch>
        </p:blipFill>
        <p:spPr>
          <a:xfrm>
            <a:off x="0" y="1371600"/>
            <a:ext cx="7772400" cy="4886325"/>
          </a:xfrm>
          <a:prstGeom prst="rect">
            <a:avLst/>
          </a:prstGeom>
        </p:spPr>
      </p:pic>
      <p:sp>
        <p:nvSpPr>
          <p:cNvPr id="3" name="Slide Number Placeholder 2"/>
          <p:cNvSpPr>
            <a:spLocks noGrp="1"/>
          </p:cNvSpPr>
          <p:nvPr>
            <p:ph type="sldNum" sz="quarter" idx="12"/>
          </p:nvPr>
        </p:nvSpPr>
        <p:spPr/>
        <p:txBody>
          <a:bodyPr/>
          <a:lstStyle/>
          <a:p>
            <a:fld id="{A953BAF0-9579-42B3-B979-30EFD986705E}" type="slidenum">
              <a:rPr lang="en-US" smtClean="0"/>
              <a:t>2</a:t>
            </a:fld>
            <a:endParaRPr lang="en-US"/>
          </a:p>
        </p:txBody>
      </p:sp>
      <p:sp>
        <p:nvSpPr>
          <p:cNvPr id="20" name="Rectangle 19"/>
          <p:cNvSpPr/>
          <p:nvPr/>
        </p:nvSpPr>
        <p:spPr>
          <a:xfrm>
            <a:off x="6805555" y="2813228"/>
            <a:ext cx="1424940" cy="351482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Rectangle 21"/>
          <p:cNvSpPr/>
          <p:nvPr/>
        </p:nvSpPr>
        <p:spPr>
          <a:xfrm>
            <a:off x="4908515" y="2813228"/>
            <a:ext cx="860719" cy="33589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pic>
        <p:nvPicPr>
          <p:cNvPr id="5" name="Picture 4"/>
          <p:cNvPicPr>
            <a:picLocks noChangeAspect="1"/>
          </p:cNvPicPr>
          <p:nvPr/>
        </p:nvPicPr>
        <p:blipFill>
          <a:blip r:embed="rId3">
            <a:grayscl/>
          </a:blip>
          <a:stretch>
            <a:fillRect/>
          </a:stretch>
        </p:blipFill>
        <p:spPr>
          <a:xfrm>
            <a:off x="3130051" y="6328054"/>
            <a:ext cx="3511072" cy="3006918"/>
          </a:xfrm>
          <a:prstGeom prst="rect">
            <a:avLst/>
          </a:prstGeom>
        </p:spPr>
      </p:pic>
      <p:sp>
        <p:nvSpPr>
          <p:cNvPr id="4" name="TextBox 3"/>
          <p:cNvSpPr txBox="1"/>
          <p:nvPr/>
        </p:nvSpPr>
        <p:spPr>
          <a:xfrm>
            <a:off x="609601" y="6858000"/>
            <a:ext cx="2108040" cy="1477328"/>
          </a:xfrm>
          <a:prstGeom prst="rect">
            <a:avLst/>
          </a:prstGeom>
          <a:noFill/>
        </p:spPr>
        <p:txBody>
          <a:bodyPr wrap="square" rtlCol="0">
            <a:spAutoFit/>
          </a:bodyPr>
          <a:lstStyle/>
          <a:p>
            <a:pPr algn="ctr"/>
            <a:r>
              <a:rPr lang="en-US" dirty="0">
                <a:solidFill>
                  <a:schemeClr val="tx1">
                    <a:lumMod val="65000"/>
                    <a:lumOff val="35000"/>
                  </a:schemeClr>
                </a:solidFill>
              </a:rPr>
              <a:t>Why are</a:t>
            </a:r>
            <a:r>
              <a:rPr lang="en-US" dirty="0">
                <a:solidFill>
                  <a:schemeClr val="accent1">
                    <a:lumMod val="75000"/>
                  </a:schemeClr>
                </a:solidFill>
              </a:rPr>
              <a:t> </a:t>
            </a:r>
            <a:r>
              <a:rPr lang="en-US" b="1" dirty="0">
                <a:solidFill>
                  <a:schemeClr val="accent1">
                    <a:lumMod val="75000"/>
                  </a:schemeClr>
                </a:solidFill>
              </a:rPr>
              <a:t>slopes</a:t>
            </a:r>
            <a:r>
              <a:rPr lang="en-US" dirty="0">
                <a:solidFill>
                  <a:schemeClr val="accent1">
                    <a:lumMod val="75000"/>
                  </a:schemeClr>
                </a:solidFill>
              </a:rPr>
              <a:t> </a:t>
            </a:r>
            <a:r>
              <a:rPr lang="en-US" dirty="0">
                <a:solidFill>
                  <a:schemeClr val="tx1">
                    <a:lumMod val="65000"/>
                    <a:lumOff val="35000"/>
                  </a:schemeClr>
                </a:solidFill>
              </a:rPr>
              <a:t>and</a:t>
            </a:r>
            <a:r>
              <a:rPr lang="en-US" dirty="0">
                <a:solidFill>
                  <a:schemeClr val="accent6">
                    <a:lumMod val="75000"/>
                  </a:schemeClr>
                </a:solidFill>
              </a:rPr>
              <a:t> </a:t>
            </a:r>
            <a:r>
              <a:rPr lang="en-US" b="1" dirty="0">
                <a:solidFill>
                  <a:schemeClr val="accent1">
                    <a:lumMod val="75000"/>
                  </a:schemeClr>
                </a:solidFill>
              </a:rPr>
              <a:t>standard errors </a:t>
            </a:r>
            <a:r>
              <a:rPr lang="en-US" dirty="0">
                <a:solidFill>
                  <a:schemeClr val="tx1">
                    <a:lumMod val="65000"/>
                    <a:lumOff val="35000"/>
                  </a:schemeClr>
                </a:solidFill>
              </a:rPr>
              <a:t>changing</a:t>
            </a:r>
            <a:br>
              <a:rPr lang="en-US" dirty="0">
                <a:solidFill>
                  <a:schemeClr val="tx1">
                    <a:lumMod val="65000"/>
                    <a:lumOff val="35000"/>
                  </a:schemeClr>
                </a:solidFill>
              </a:rPr>
            </a:br>
            <a:r>
              <a:rPr lang="en-US" dirty="0">
                <a:solidFill>
                  <a:schemeClr val="tx1">
                    <a:lumMod val="65000"/>
                    <a:lumOff val="35000"/>
                  </a:schemeClr>
                </a:solidFill>
              </a:rPr>
              <a:t>when we add </a:t>
            </a:r>
            <a:r>
              <a:rPr lang="en-US" b="1" dirty="0">
                <a:solidFill>
                  <a:srgbClr val="E46C0A"/>
                </a:solidFill>
              </a:rPr>
              <a:t>“control” variables</a:t>
            </a:r>
            <a:r>
              <a:rPr lang="en-US" dirty="0">
                <a:solidFill>
                  <a:schemeClr val="tx1">
                    <a:lumMod val="65000"/>
                    <a:lumOff val="35000"/>
                  </a:schemeClr>
                </a:solidFill>
              </a:rPr>
              <a:t>?</a:t>
            </a:r>
          </a:p>
        </p:txBody>
      </p:sp>
      <p:sp>
        <p:nvSpPr>
          <p:cNvPr id="13" name="Oval 12">
            <a:extLst>
              <a:ext uri="{FF2B5EF4-FFF2-40B4-BE49-F238E27FC236}">
                <a16:creationId xmlns:a16="http://schemas.microsoft.com/office/drawing/2014/main" id="{9C18F605-843F-4B2B-8036-D380F62E89B5}"/>
              </a:ext>
            </a:extLst>
          </p:cNvPr>
          <p:cNvSpPr/>
          <p:nvPr/>
        </p:nvSpPr>
        <p:spPr>
          <a:xfrm>
            <a:off x="3941923"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5" name="Oval 14">
            <a:extLst>
              <a:ext uri="{FF2B5EF4-FFF2-40B4-BE49-F238E27FC236}">
                <a16:creationId xmlns:a16="http://schemas.microsoft.com/office/drawing/2014/main" id="{3CCA1833-AB96-4ABE-8693-8FF26B06ADBA}"/>
              </a:ext>
            </a:extLst>
          </p:cNvPr>
          <p:cNvSpPr/>
          <p:nvPr/>
        </p:nvSpPr>
        <p:spPr>
          <a:xfrm>
            <a:off x="2973860"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6" name="Oval 15">
            <a:extLst>
              <a:ext uri="{FF2B5EF4-FFF2-40B4-BE49-F238E27FC236}">
                <a16:creationId xmlns:a16="http://schemas.microsoft.com/office/drawing/2014/main" id="{A993DCB0-BD9E-43EC-BBC1-45B36F6DA128}"/>
              </a:ext>
            </a:extLst>
          </p:cNvPr>
          <p:cNvSpPr/>
          <p:nvPr/>
        </p:nvSpPr>
        <p:spPr>
          <a:xfrm>
            <a:off x="5817863" y="3227733"/>
            <a:ext cx="860719" cy="323850"/>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1">
                  <a:lumMod val="75000"/>
                </a:schemeClr>
              </a:solidFill>
            </a:endParaRPr>
          </a:p>
        </p:txBody>
      </p:sp>
      <p:sp>
        <p:nvSpPr>
          <p:cNvPr id="18" name="Rectangle 17">
            <a:extLst>
              <a:ext uri="{FF2B5EF4-FFF2-40B4-BE49-F238E27FC236}">
                <a16:creationId xmlns:a16="http://schemas.microsoft.com/office/drawing/2014/main" id="{7E949104-DC48-40DD-AD8F-3AF376F776D7}"/>
              </a:ext>
            </a:extLst>
          </p:cNvPr>
          <p:cNvSpPr/>
          <p:nvPr/>
        </p:nvSpPr>
        <p:spPr>
          <a:xfrm>
            <a:off x="76200" y="3607158"/>
            <a:ext cx="2209800" cy="1345842"/>
          </a:xfrm>
          <a:prstGeom prst="rect">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96A827-2A00-4FBA-97B9-67D06A627F27}"/>
              </a:ext>
            </a:extLst>
          </p:cNvPr>
          <p:cNvSpPr/>
          <p:nvPr/>
        </p:nvSpPr>
        <p:spPr>
          <a:xfrm>
            <a:off x="2863886" y="2831204"/>
            <a:ext cx="3814696" cy="33270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70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20</a:t>
            </a:fld>
            <a:endParaRPr lang="en-US"/>
          </a:p>
        </p:txBody>
      </p:sp>
      <p:pic>
        <p:nvPicPr>
          <p:cNvPr id="76802" name="Picture 2" descr="C:\Users\jdlecy\Dropbox\00 - PEDA\00 - GITHUB\COURSE-CPP-523-PE-01\cpp-523-fall-2019\lectures\control-variables_files\figure-html\unnamed-chunk-5-1.png">
            <a:extLst>
              <a:ext uri="{FF2B5EF4-FFF2-40B4-BE49-F238E27FC236}">
                <a16:creationId xmlns:a16="http://schemas.microsoft.com/office/drawing/2014/main" id="{2FCB4981-D4EA-4A32-84C1-24F2171C4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81200"/>
            <a:ext cx="7200900"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35F20D-EA58-4876-8AE1-71FF5AE6B58F}"/>
              </a:ext>
            </a:extLst>
          </p:cNvPr>
          <p:cNvSpPr txBox="1"/>
          <p:nvPr/>
        </p:nvSpPr>
        <p:spPr>
          <a:xfrm>
            <a:off x="1140316" y="7489563"/>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Reconsider the caffeine study as an observational study on coffee consumption. Now caffeine is not assigned, but level of consumption is a choice by individuals. We can add controls. </a:t>
            </a:r>
          </a:p>
        </p:txBody>
      </p:sp>
    </p:spTree>
    <p:extLst>
      <p:ext uri="{BB962C8B-B14F-4D97-AF65-F5344CB8AC3E}">
        <p14:creationId xmlns:p14="http://schemas.microsoft.com/office/powerpoint/2010/main" val="2085624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21</a:t>
            </a:fld>
            <a:endParaRPr lang="en-US"/>
          </a:p>
        </p:txBody>
      </p:sp>
      <p:pic>
        <p:nvPicPr>
          <p:cNvPr id="76804" name="Picture 4" descr="C:\Users\jdlecy\Dropbox\00 - PEDA\00 - GITHUB\COURSE-CPP-523-PE-01\cpp-523-fall-2019\lectures\control-variables_files\figure-html\unnamed-chunk-6-2.png">
            <a:extLst>
              <a:ext uri="{FF2B5EF4-FFF2-40B4-BE49-F238E27FC236}">
                <a16:creationId xmlns:a16="http://schemas.microsoft.com/office/drawing/2014/main" id="{EF5A7B2C-98CD-455B-9334-8049AF45CE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38" y="1973385"/>
            <a:ext cx="6641123" cy="44274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73D13D-47C1-432A-B202-767ED75EFDB0}"/>
              </a:ext>
            </a:extLst>
          </p:cNvPr>
          <p:cNvSpPr txBox="1"/>
          <p:nvPr/>
        </p:nvSpPr>
        <p:spPr>
          <a:xfrm>
            <a:off x="1140316" y="7489563"/>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If the new control variable X2 is highly-correlated with our policy variable, we primarily remove the EXPLAINED variance from the model. </a:t>
            </a:r>
          </a:p>
        </p:txBody>
      </p:sp>
      <mc:AlternateContent xmlns:mc="http://schemas.openxmlformats.org/markup-compatibility/2006" xmlns:a14="http://schemas.microsoft.com/office/drawing/2010/main">
        <mc:Choice Requires="a14">
          <p:sp>
            <p:nvSpPr>
              <p:cNvPr id="6" name="Object 2">
                <a:extLst>
                  <a:ext uri="{FF2B5EF4-FFF2-40B4-BE49-F238E27FC236}">
                    <a16:creationId xmlns:a16="http://schemas.microsoft.com/office/drawing/2014/main" id="{AC604C7E-C0FC-4121-A6AF-6CAC8CBF5231}"/>
                  </a:ext>
                </a:extLst>
              </p:cNvPr>
              <p:cNvSpPr txBox="1"/>
              <p:nvPr/>
            </p:nvSpPr>
            <p:spPr bwMode="auto">
              <a:xfrm>
                <a:off x="4267201" y="1911935"/>
                <a:ext cx="3200399" cy="63023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𝑌</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𝜀</m:t>
                      </m:r>
                    </m:oMath>
                  </m:oMathPara>
                </a14:m>
                <a:r>
                  <a:rPr lang="en-US" dirty="0">
                    <a:solidFill>
                      <a:srgbClr val="000000"/>
                    </a:solidFill>
                  </a:rPr>
                  <a:t/>
                </a:r>
                <a:br>
                  <a:rPr lang="en-US" dirty="0">
                    <a:solidFill>
                      <a:srgbClr val="000000"/>
                    </a:solidFill>
                  </a:rPr>
                </a:br>
                <a:endParaRPr lang="en-US" dirty="0"/>
              </a:p>
            </p:txBody>
          </p:sp>
        </mc:Choice>
        <mc:Fallback xmlns="">
          <p:sp>
            <p:nvSpPr>
              <p:cNvPr id="6" name="Object 2">
                <a:extLst>
                  <a:ext uri="{FF2B5EF4-FFF2-40B4-BE49-F238E27FC236}">
                    <a16:creationId xmlns:a16="http://schemas.microsoft.com/office/drawing/2014/main" id="{AC604C7E-C0FC-4121-A6AF-6CAC8CBF5231}"/>
                  </a:ext>
                </a:extLst>
              </p:cNvPr>
              <p:cNvSpPr txBox="1">
                <a:spLocks noRot="1" noChangeAspect="1" noMove="1" noResize="1" noEditPoints="1" noAdjustHandles="1" noChangeArrowheads="1" noChangeShapeType="1" noTextEdit="1"/>
              </p:cNvSpPr>
              <p:nvPr/>
            </p:nvSpPr>
            <p:spPr bwMode="auto">
              <a:xfrm>
                <a:off x="4267201" y="1911935"/>
                <a:ext cx="3200399" cy="630237"/>
              </a:xfrm>
              <a:prstGeom prst="rect">
                <a:avLst/>
              </a:prstGeom>
              <a:blipFill>
                <a:blip r:embed="rId3"/>
                <a:stretch>
                  <a:fillRect/>
                </a:stretch>
              </a:blipFill>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16C453C6-2F02-49C0-849C-8BB0CCD6E593}"/>
                  </a:ext>
                </a:extLst>
              </p:cNvPr>
              <p:cNvSpPr txBox="1"/>
              <p:nvPr/>
            </p:nvSpPr>
            <p:spPr bwMode="auto">
              <a:xfrm>
                <a:off x="1311947" y="1893678"/>
                <a:ext cx="2051050" cy="129698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𝑌</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oMath>
                  </m:oMathPara>
                </a14:m>
                <a:r>
                  <a:rPr lang="en-US" dirty="0">
                    <a:solidFill>
                      <a:srgbClr val="000000"/>
                    </a:solidFill>
                  </a:rPr>
                  <a:t/>
                </a:r>
                <a:br>
                  <a:rPr lang="en-US" dirty="0">
                    <a:solidFill>
                      <a:srgbClr val="000000"/>
                    </a:solidFill>
                  </a:rPr>
                </a:br>
                <a:endParaRPr lang="en-US" dirty="0"/>
              </a:p>
            </p:txBody>
          </p:sp>
        </mc:Choice>
        <mc:Fallback xmlns="">
          <p:sp>
            <p:nvSpPr>
              <p:cNvPr id="7" name="Object 3">
                <a:extLst>
                  <a:ext uri="{FF2B5EF4-FFF2-40B4-BE49-F238E27FC236}">
                    <a16:creationId xmlns:a16="http://schemas.microsoft.com/office/drawing/2014/main" id="{16C453C6-2F02-49C0-849C-8BB0CCD6E593}"/>
                  </a:ext>
                </a:extLst>
              </p:cNvPr>
              <p:cNvSpPr txBox="1">
                <a:spLocks noRot="1" noChangeAspect="1" noMove="1" noResize="1" noEditPoints="1" noAdjustHandles="1" noChangeArrowheads="1" noChangeShapeType="1" noTextEdit="1"/>
              </p:cNvSpPr>
              <p:nvPr/>
            </p:nvSpPr>
            <p:spPr bwMode="auto">
              <a:xfrm>
                <a:off x="1311947" y="1893678"/>
                <a:ext cx="2051050" cy="1296987"/>
              </a:xfrm>
              <a:prstGeom prst="rect">
                <a:avLst/>
              </a:prstGeom>
              <a:blipFill>
                <a:blip r:embed="rId4"/>
                <a:stretch>
                  <a:fillRect/>
                </a:stretch>
              </a:blipFill>
              <a:extLst/>
            </p:spPr>
            <p:txBody>
              <a:bodyPr/>
              <a:lstStyle/>
              <a:p>
                <a:r>
                  <a:rPr lang="en-US">
                    <a:noFill/>
                  </a:rPr>
                  <a:t> </a:t>
                </a:r>
              </a:p>
            </p:txBody>
          </p:sp>
        </mc:Fallback>
      </mc:AlternateContent>
    </p:spTree>
    <p:extLst>
      <p:ext uri="{BB962C8B-B14F-4D97-AF65-F5344CB8AC3E}">
        <p14:creationId xmlns:p14="http://schemas.microsoft.com/office/powerpoint/2010/main" val="2317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C:\Users\jdlecy\Dropbox\00 - PEDA\00 - GITHUB\COURSE-CPP-523-PE-01\cpp-523-fall-2019\lectures\control-variables_files\figure-html\unnamed-chunk-6-4.png">
            <a:extLst>
              <a:ext uri="{FF2B5EF4-FFF2-40B4-BE49-F238E27FC236}">
                <a16:creationId xmlns:a16="http://schemas.microsoft.com/office/drawing/2014/main" id="{02D9AD51-011D-4171-A6A1-95716A6CE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77724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9C7C6C8-F882-4051-8ED8-8F0D3C8D7D72}"/>
              </a:ext>
            </a:extLst>
          </p:cNvPr>
          <p:cNvSpPr>
            <a:spLocks noGrp="1"/>
          </p:cNvSpPr>
          <p:nvPr>
            <p:ph type="sldNum" sz="quarter" idx="12"/>
          </p:nvPr>
        </p:nvSpPr>
        <p:spPr/>
        <p:txBody>
          <a:bodyPr/>
          <a:lstStyle/>
          <a:p>
            <a:fld id="{8A2A4A19-B384-42F8-8C0D-94C30AAB39F2}" type="slidenum">
              <a:rPr lang="en-US" smtClean="0"/>
              <a:pPr/>
              <a:t>22</a:t>
            </a:fld>
            <a:endParaRPr lang="en-US"/>
          </a:p>
        </p:txBody>
      </p:sp>
      <mc:AlternateContent xmlns:mc="http://schemas.openxmlformats.org/markup-compatibility/2006" xmlns:a14="http://schemas.microsoft.com/office/drawing/2010/main">
        <mc:Choice Requires="a14">
          <p:sp>
            <p:nvSpPr>
              <p:cNvPr id="6" name="Object 2">
                <a:extLst>
                  <a:ext uri="{FF2B5EF4-FFF2-40B4-BE49-F238E27FC236}">
                    <a16:creationId xmlns:a16="http://schemas.microsoft.com/office/drawing/2014/main" id="{AC604C7E-C0FC-4121-A6AF-6CAC8CBF5231}"/>
                  </a:ext>
                </a:extLst>
              </p:cNvPr>
              <p:cNvSpPr txBox="1"/>
              <p:nvPr/>
            </p:nvSpPr>
            <p:spPr bwMode="auto">
              <a:xfrm>
                <a:off x="4267201" y="1911935"/>
                <a:ext cx="3200399" cy="63023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𝑌</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2</m:t>
                          </m:r>
                        </m:sub>
                      </m:sSub>
                      <m:r>
                        <a:rPr lang="en-US" b="0" i="1" smtClean="0">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𝜀</m:t>
                      </m:r>
                    </m:oMath>
                  </m:oMathPara>
                </a14:m>
                <a:r>
                  <a:rPr lang="en-US" dirty="0">
                    <a:solidFill>
                      <a:srgbClr val="000000"/>
                    </a:solidFill>
                  </a:rPr>
                  <a:t/>
                </a:r>
                <a:br>
                  <a:rPr lang="en-US" dirty="0">
                    <a:solidFill>
                      <a:srgbClr val="000000"/>
                    </a:solidFill>
                  </a:rPr>
                </a:br>
                <a:endParaRPr lang="en-US" dirty="0"/>
              </a:p>
            </p:txBody>
          </p:sp>
        </mc:Choice>
        <mc:Fallback xmlns="">
          <p:sp>
            <p:nvSpPr>
              <p:cNvPr id="6" name="Object 2">
                <a:extLst>
                  <a:ext uri="{FF2B5EF4-FFF2-40B4-BE49-F238E27FC236}">
                    <a16:creationId xmlns:a16="http://schemas.microsoft.com/office/drawing/2014/main" id="{AC604C7E-C0FC-4121-A6AF-6CAC8CBF5231}"/>
                  </a:ext>
                </a:extLst>
              </p:cNvPr>
              <p:cNvSpPr txBox="1">
                <a:spLocks noRot="1" noChangeAspect="1" noMove="1" noResize="1" noEditPoints="1" noAdjustHandles="1" noChangeArrowheads="1" noChangeShapeType="1" noTextEdit="1"/>
              </p:cNvSpPr>
              <p:nvPr/>
            </p:nvSpPr>
            <p:spPr bwMode="auto">
              <a:xfrm>
                <a:off x="4267201" y="1911935"/>
                <a:ext cx="3200399" cy="630237"/>
              </a:xfrm>
              <a:prstGeom prst="rect">
                <a:avLst/>
              </a:prstGeom>
              <a:blipFill>
                <a:blip r:embed="rId3"/>
                <a:stretch>
                  <a:fillRect/>
                </a:stretch>
              </a:blipFill>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16C453C6-2F02-49C0-849C-8BB0CCD6E593}"/>
                  </a:ext>
                </a:extLst>
              </p:cNvPr>
              <p:cNvSpPr txBox="1"/>
              <p:nvPr/>
            </p:nvSpPr>
            <p:spPr bwMode="auto">
              <a:xfrm>
                <a:off x="1311947" y="1893678"/>
                <a:ext cx="2051050" cy="1296987"/>
              </a:xfrm>
              <a:prstGeom prst="rect">
                <a:avLst/>
              </a:prstGeom>
              <a:noFill/>
              <a:ex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𝑌</m:t>
                      </m:r>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𝑒</m:t>
                      </m:r>
                    </m:oMath>
                  </m:oMathPara>
                </a14:m>
                <a:r>
                  <a:rPr lang="en-US" dirty="0">
                    <a:solidFill>
                      <a:srgbClr val="000000"/>
                    </a:solidFill>
                  </a:rPr>
                  <a:t/>
                </a:r>
                <a:br>
                  <a:rPr lang="en-US" dirty="0">
                    <a:solidFill>
                      <a:srgbClr val="000000"/>
                    </a:solidFill>
                  </a:rPr>
                </a:br>
                <a:endParaRPr lang="en-US" dirty="0"/>
              </a:p>
            </p:txBody>
          </p:sp>
        </mc:Choice>
        <mc:Fallback xmlns="">
          <p:sp>
            <p:nvSpPr>
              <p:cNvPr id="7" name="Object 3">
                <a:extLst>
                  <a:ext uri="{FF2B5EF4-FFF2-40B4-BE49-F238E27FC236}">
                    <a16:creationId xmlns:a16="http://schemas.microsoft.com/office/drawing/2014/main" id="{16C453C6-2F02-49C0-849C-8BB0CCD6E593}"/>
                  </a:ext>
                </a:extLst>
              </p:cNvPr>
              <p:cNvSpPr txBox="1">
                <a:spLocks noRot="1" noChangeAspect="1" noMove="1" noResize="1" noEditPoints="1" noAdjustHandles="1" noChangeArrowheads="1" noChangeShapeType="1" noTextEdit="1"/>
              </p:cNvSpPr>
              <p:nvPr/>
            </p:nvSpPr>
            <p:spPr bwMode="auto">
              <a:xfrm>
                <a:off x="1311947" y="1893678"/>
                <a:ext cx="2051050" cy="1296987"/>
              </a:xfrm>
              <a:prstGeom prst="rect">
                <a:avLst/>
              </a:prstGeom>
              <a:blipFill>
                <a:blip r:embed="rId4"/>
                <a:stretch>
                  <a:fillRect/>
                </a:stretch>
              </a:blipFill>
              <a:extLst/>
            </p:spPr>
            <p:txBody>
              <a:bodyPr/>
              <a:lstStyle/>
              <a:p>
                <a:r>
                  <a:rPr lang="en-US">
                    <a:noFill/>
                  </a:rPr>
                  <a:t> </a:t>
                </a:r>
              </a:p>
            </p:txBody>
          </p:sp>
        </mc:Fallback>
      </mc:AlternateContent>
      <p:sp>
        <p:nvSpPr>
          <p:cNvPr id="8" name="TextBox 7">
            <a:extLst>
              <a:ext uri="{FF2B5EF4-FFF2-40B4-BE49-F238E27FC236}">
                <a16:creationId xmlns:a16="http://schemas.microsoft.com/office/drawing/2014/main" id="{CF34C562-831F-4108-9D81-E92F2AB869FC}"/>
              </a:ext>
            </a:extLst>
          </p:cNvPr>
          <p:cNvSpPr txBox="1"/>
          <p:nvPr/>
        </p:nvSpPr>
        <p:spPr>
          <a:xfrm>
            <a:off x="1140316" y="7489563"/>
            <a:ext cx="5843707" cy="1015663"/>
          </a:xfrm>
          <a:prstGeom prst="rect">
            <a:avLst/>
          </a:prstGeom>
          <a:noFill/>
        </p:spPr>
        <p:txBody>
          <a:bodyPr wrap="square" rtlCol="0">
            <a:spAutoFit/>
          </a:bodyPr>
          <a:lstStyle/>
          <a:p>
            <a:pPr algn="ctr"/>
            <a:r>
              <a:rPr lang="en-US" sz="2000" dirty="0">
                <a:solidFill>
                  <a:schemeClr val="tx1">
                    <a:lumMod val="50000"/>
                    <a:lumOff val="50000"/>
                  </a:schemeClr>
                </a:solidFill>
              </a:rPr>
              <a:t>If the new control variable X2 is NOT correlated with our policy variable and correlated with the outcome, we primarily remove the RESIDUALS from the model. </a:t>
            </a:r>
          </a:p>
        </p:txBody>
      </p:sp>
    </p:spTree>
    <p:extLst>
      <p:ext uri="{BB962C8B-B14F-4D97-AF65-F5344CB8AC3E}">
        <p14:creationId xmlns:p14="http://schemas.microsoft.com/office/powerpoint/2010/main" val="20270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7B94-F3BE-4393-9103-85989D39BE6A}"/>
              </a:ext>
            </a:extLst>
          </p:cNvPr>
          <p:cNvSpPr>
            <a:spLocks noGrp="1"/>
          </p:cNvSpPr>
          <p:nvPr>
            <p:ph type="sldNum" sz="quarter" idx="12"/>
          </p:nvPr>
        </p:nvSpPr>
        <p:spPr/>
        <p:txBody>
          <a:bodyPr/>
          <a:lstStyle/>
          <a:p>
            <a:fld id="{8A2A4A19-B384-42F8-8C0D-94C30AAB39F2}" type="slidenum">
              <a:rPr lang="en-US" smtClean="0"/>
              <a:pPr/>
              <a:t>23</a:t>
            </a:fld>
            <a:endParaRPr lang="en-US"/>
          </a:p>
        </p:txBody>
      </p:sp>
      <p:pic>
        <p:nvPicPr>
          <p:cNvPr id="82946" name="Picture 2" descr="C:\Users\jdlecy\Dropbox\00 - PEDA\00 - GITHUB\COURSE-CPP-523-PE-01\cpp-523-fall-2019\lectures\control-variables_files\figure-html\unnamed-chunk-3-1.png">
            <a:extLst>
              <a:ext uri="{FF2B5EF4-FFF2-40B4-BE49-F238E27FC236}">
                <a16:creationId xmlns:a16="http://schemas.microsoft.com/office/drawing/2014/main" id="{8D1F9F2A-9162-4D83-AFE0-3ECBACBBB8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000"/>
            <a:ext cx="7772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262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4E1E7A-4E97-4AAE-B6E2-9DF992D5D116}"/>
              </a:ext>
            </a:extLst>
          </p:cNvPr>
          <p:cNvSpPr>
            <a:spLocks noGrp="1"/>
          </p:cNvSpPr>
          <p:nvPr>
            <p:ph type="sldNum" sz="quarter" idx="12"/>
          </p:nvPr>
        </p:nvSpPr>
        <p:spPr/>
        <p:txBody>
          <a:bodyPr/>
          <a:lstStyle/>
          <a:p>
            <a:fld id="{8A2A4A19-B384-42F8-8C0D-94C30AAB39F2}" type="slidenum">
              <a:rPr lang="en-US" smtClean="0"/>
              <a:pPr/>
              <a:t>24</a:t>
            </a:fld>
            <a:endParaRPr lang="en-US"/>
          </a:p>
        </p:txBody>
      </p:sp>
      <p:pic>
        <p:nvPicPr>
          <p:cNvPr id="3" name="Picture 2">
            <a:extLst>
              <a:ext uri="{FF2B5EF4-FFF2-40B4-BE49-F238E27FC236}">
                <a16:creationId xmlns:a16="http://schemas.microsoft.com/office/drawing/2014/main" id="{D75B3610-E890-4A39-9343-1654C92D9340}"/>
              </a:ext>
            </a:extLst>
          </p:cNvPr>
          <p:cNvPicPr>
            <a:picLocks noChangeAspect="1"/>
          </p:cNvPicPr>
          <p:nvPr/>
        </p:nvPicPr>
        <p:blipFill>
          <a:blip r:embed="rId2"/>
          <a:stretch>
            <a:fillRect/>
          </a:stretch>
        </p:blipFill>
        <p:spPr>
          <a:xfrm>
            <a:off x="581025" y="1219200"/>
            <a:ext cx="6610350" cy="6172200"/>
          </a:xfrm>
          <a:prstGeom prst="rect">
            <a:avLst/>
          </a:prstGeom>
        </p:spPr>
      </p:pic>
    </p:spTree>
    <p:extLst>
      <p:ext uri="{BB962C8B-B14F-4D97-AF65-F5344CB8AC3E}">
        <p14:creationId xmlns:p14="http://schemas.microsoft.com/office/powerpoint/2010/main" val="148353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BB6B-FFFC-4E2E-B331-70133757D7FD}"/>
              </a:ext>
            </a:extLst>
          </p:cNvPr>
          <p:cNvSpPr>
            <a:spLocks noGrp="1"/>
          </p:cNvSpPr>
          <p:nvPr>
            <p:ph type="title"/>
          </p:nvPr>
        </p:nvSpPr>
        <p:spPr/>
        <p:txBody>
          <a:bodyPr/>
          <a:lstStyle/>
          <a:p>
            <a:r>
              <a:rPr lang="en-US" dirty="0"/>
              <a:t>Class size example</a:t>
            </a:r>
          </a:p>
        </p:txBody>
      </p:sp>
      <p:sp>
        <p:nvSpPr>
          <p:cNvPr id="3" name="Text Placeholder 2">
            <a:extLst>
              <a:ext uri="{FF2B5EF4-FFF2-40B4-BE49-F238E27FC236}">
                <a16:creationId xmlns:a16="http://schemas.microsoft.com/office/drawing/2014/main" id="{A30C8202-A9B9-423E-8EB8-E44EB664E13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7B8215-DE5B-411B-8953-28B65E4AD9EF}"/>
              </a:ext>
            </a:extLst>
          </p:cNvPr>
          <p:cNvSpPr>
            <a:spLocks noGrp="1"/>
          </p:cNvSpPr>
          <p:nvPr>
            <p:ph type="sldNum" sz="quarter" idx="12"/>
          </p:nvPr>
        </p:nvSpPr>
        <p:spPr/>
        <p:txBody>
          <a:bodyPr/>
          <a:lstStyle/>
          <a:p>
            <a:fld id="{8A2A4A19-B384-42F8-8C0D-94C30AAB39F2}" type="slidenum">
              <a:rPr lang="en-US" smtClean="0"/>
              <a:t>25</a:t>
            </a:fld>
            <a:endParaRPr lang="en-US"/>
          </a:p>
        </p:txBody>
      </p:sp>
    </p:spTree>
    <p:extLst>
      <p:ext uri="{BB962C8B-B14F-4D97-AF65-F5344CB8AC3E}">
        <p14:creationId xmlns:p14="http://schemas.microsoft.com/office/powerpoint/2010/main" val="690429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pic>
        <p:nvPicPr>
          <p:cNvPr id="7" name="Picture 2"/>
          <p:cNvPicPr>
            <a:picLocks noChangeAspect="1" noChangeArrowheads="1"/>
          </p:cNvPicPr>
          <p:nvPr/>
        </p:nvPicPr>
        <p:blipFill>
          <a:blip r:embed="rId3"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spid="_x0000_s73739" name="Equation" r:id="rId4" imgW="393480" imgH="253800" progId="Equation.3">
                  <p:embed/>
                </p:oleObj>
              </mc:Choice>
              <mc:Fallback>
                <p:oleObj name="Equation" r:id="rId4" imgW="393480" imgH="253800" progId="Equation.3">
                  <p:embed/>
                  <p:pic>
                    <p:nvPicPr>
                      <p:cNvPr id="17"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spid="_x0000_s73740" name="Equation" r:id="rId6" imgW="647640" imgH="253800" progId="Equation.3">
                  <p:embed/>
                </p:oleObj>
              </mc:Choice>
              <mc:Fallback>
                <p:oleObj name="Equation" r:id="rId6" imgW="647640" imgH="253800" progId="Equation.3">
                  <p:embed/>
                  <p:pic>
                    <p:nvPicPr>
                      <p:cNvPr id="4506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flipH="1">
          <a:off x="3238500" y="4834890"/>
          <a:ext cx="161925" cy="283369"/>
        </p:xfrm>
        <a:graphic>
          <a:graphicData uri="http://schemas.openxmlformats.org/presentationml/2006/ole">
            <mc:AlternateContent xmlns:mc="http://schemas.openxmlformats.org/markup-compatibility/2006">
              <mc:Choice xmlns:v="urn:schemas-microsoft-com:vml" Requires="v">
                <p:oleObj spid="_x0000_s73741" name="Equation" r:id="rId8" imgW="152280" imgH="190440" progId="Equation.3">
                  <p:embed/>
                </p:oleObj>
              </mc:Choice>
              <mc:Fallback>
                <p:oleObj name="Equation" r:id="rId8" imgW="152280" imgH="190440" progId="Equation.3">
                  <p:embed/>
                  <p:pic>
                    <p:nvPicPr>
                      <p:cNvPr id="4506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238500" y="4834890"/>
                        <a:ext cx="161925" cy="283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31" name="TextBox 30"/>
          <p:cNvSpPr txBox="1"/>
          <p:nvPr/>
        </p:nvSpPr>
        <p:spPr>
          <a:xfrm>
            <a:off x="943776" y="4326648"/>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32" name="TextBox 31"/>
          <p:cNvSpPr txBox="1"/>
          <p:nvPr/>
        </p:nvSpPr>
        <p:spPr>
          <a:xfrm>
            <a:off x="1266358" y="41152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33" name="TextBox 32"/>
          <p:cNvSpPr txBox="1"/>
          <p:nvPr/>
        </p:nvSpPr>
        <p:spPr>
          <a:xfrm>
            <a:off x="3756660" y="6782317"/>
            <a:ext cx="2229219" cy="327782"/>
          </a:xfrm>
          <a:prstGeom prst="rect">
            <a:avLst/>
          </a:prstGeom>
          <a:solidFill>
            <a:schemeClr val="bg1"/>
          </a:solidFill>
        </p:spPr>
        <p:txBody>
          <a:bodyPr wrap="square" rtlCol="0">
            <a:spAutoFit/>
          </a:bodyPr>
          <a:lstStyle/>
          <a:p>
            <a:r>
              <a:rPr lang="en-US" sz="1530" b="1" dirty="0"/>
              <a:t>Teacher Quality</a:t>
            </a:r>
          </a:p>
        </p:txBody>
      </p:sp>
      <p:sp>
        <p:nvSpPr>
          <p:cNvPr id="34" name="TextBox 33"/>
          <p:cNvSpPr txBox="1"/>
          <p:nvPr/>
        </p:nvSpPr>
        <p:spPr>
          <a:xfrm>
            <a:off x="2340519" y="5000236"/>
            <a:ext cx="388620" cy="327782"/>
          </a:xfrm>
          <a:prstGeom prst="rect">
            <a:avLst/>
          </a:prstGeom>
          <a:solidFill>
            <a:schemeClr val="bg1"/>
          </a:solidFill>
        </p:spPr>
        <p:txBody>
          <a:bodyPr wrap="square" rtlCol="0">
            <a:spAutoFit/>
          </a:bodyPr>
          <a:lstStyle/>
          <a:p>
            <a:r>
              <a:rPr lang="en-US" sz="1530" b="1" dirty="0"/>
              <a:t>TS</a:t>
            </a:r>
          </a:p>
        </p:txBody>
      </p:sp>
      <p:sp>
        <p:nvSpPr>
          <p:cNvPr id="36" name="Oval 35"/>
          <p:cNvSpPr/>
          <p:nvPr/>
        </p:nvSpPr>
        <p:spPr>
          <a:xfrm>
            <a:off x="712470" y="4002798"/>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TextBox 37"/>
          <p:cNvSpPr txBox="1"/>
          <p:nvPr/>
        </p:nvSpPr>
        <p:spPr>
          <a:xfrm>
            <a:off x="259080" y="4472159"/>
            <a:ext cx="982623"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39" name="Oval 38"/>
          <p:cNvSpPr/>
          <p:nvPr/>
        </p:nvSpPr>
        <p:spPr>
          <a:xfrm>
            <a:off x="1142318" y="3799810"/>
            <a:ext cx="788407" cy="67234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40" name="TextBox 39"/>
          <p:cNvSpPr txBox="1"/>
          <p:nvPr/>
        </p:nvSpPr>
        <p:spPr>
          <a:xfrm>
            <a:off x="388620" y="3474720"/>
            <a:ext cx="1554480" cy="327782"/>
          </a:xfrm>
          <a:prstGeom prst="rect">
            <a:avLst/>
          </a:prstGeom>
          <a:noFill/>
        </p:spPr>
        <p:txBody>
          <a:bodyPr wrap="square" rtlCol="0">
            <a:spAutoFit/>
          </a:bodyPr>
          <a:lstStyle/>
          <a:p>
            <a:r>
              <a:rPr lang="en-US" sz="1530" b="1" dirty="0"/>
              <a:t>Teacher Quality</a:t>
            </a:r>
          </a:p>
        </p:txBody>
      </p:sp>
      <p:sp>
        <p:nvSpPr>
          <p:cNvPr id="45" name="Oval 44"/>
          <p:cNvSpPr/>
          <p:nvPr/>
        </p:nvSpPr>
        <p:spPr>
          <a:xfrm>
            <a:off x="723456" y="5955768"/>
            <a:ext cx="788407" cy="6723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TextBox 27"/>
          <p:cNvSpPr txBox="1"/>
          <p:nvPr/>
        </p:nvSpPr>
        <p:spPr>
          <a:xfrm>
            <a:off x="288006" y="5642681"/>
            <a:ext cx="79079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29" name="Oval 28"/>
          <p:cNvSpPr/>
          <p:nvPr/>
        </p:nvSpPr>
        <p:spPr>
          <a:xfrm>
            <a:off x="826289" y="5917372"/>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286597" y="5741670"/>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TextBox 34"/>
          <p:cNvSpPr txBox="1"/>
          <p:nvPr/>
        </p:nvSpPr>
        <p:spPr>
          <a:xfrm>
            <a:off x="1489710" y="5957098"/>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
        <p:nvSpPr>
          <p:cNvPr id="37" name="TextBox 36"/>
          <p:cNvSpPr txBox="1"/>
          <p:nvPr/>
        </p:nvSpPr>
        <p:spPr>
          <a:xfrm>
            <a:off x="974131" y="6271030"/>
            <a:ext cx="298480" cy="327782"/>
          </a:xfrm>
          <a:prstGeom prst="rect">
            <a:avLst/>
          </a:prstGeom>
          <a:noFill/>
        </p:spPr>
        <p:txBody>
          <a:bodyPr wrap="none" rtlCol="0">
            <a:spAutoFit/>
          </a:bodyPr>
          <a:lstStyle/>
          <a:p>
            <a:r>
              <a:rPr lang="en-US" sz="1530" dirty="0">
                <a:solidFill>
                  <a:schemeClr val="bg1"/>
                </a:solidFill>
              </a:rPr>
              <a:t>A</a:t>
            </a:r>
          </a:p>
        </p:txBody>
      </p:sp>
      <p:sp>
        <p:nvSpPr>
          <p:cNvPr id="41" name="TextBox 40">
            <a:extLst>
              <a:ext uri="{FF2B5EF4-FFF2-40B4-BE49-F238E27FC236}">
                <a16:creationId xmlns:a16="http://schemas.microsoft.com/office/drawing/2014/main" id="{9489180A-5C36-4FC6-AD57-34E5101A4937}"/>
              </a:ext>
            </a:extLst>
          </p:cNvPr>
          <p:cNvSpPr txBox="1"/>
          <p:nvPr/>
        </p:nvSpPr>
        <p:spPr>
          <a:xfrm>
            <a:off x="1062965" y="8003030"/>
            <a:ext cx="5843707" cy="707886"/>
          </a:xfrm>
          <a:prstGeom prst="rect">
            <a:avLst/>
          </a:prstGeom>
          <a:noFill/>
        </p:spPr>
        <p:txBody>
          <a:bodyPr wrap="square" rtlCol="0">
            <a:spAutoFit/>
          </a:bodyPr>
          <a:lstStyle/>
          <a:p>
            <a:pPr algn="ctr"/>
            <a:r>
              <a:rPr lang="en-US" sz="2000" dirty="0">
                <a:solidFill>
                  <a:schemeClr val="tx1">
                    <a:lumMod val="50000"/>
                    <a:lumOff val="50000"/>
                  </a:schemeClr>
                </a:solidFill>
              </a:rPr>
              <a:t>Control variables target either the </a:t>
            </a:r>
            <a:br>
              <a:rPr lang="en-US" sz="2000" dirty="0">
                <a:solidFill>
                  <a:schemeClr val="tx1">
                    <a:lumMod val="50000"/>
                    <a:lumOff val="50000"/>
                  </a:schemeClr>
                </a:solidFill>
              </a:rPr>
            </a:br>
            <a:r>
              <a:rPr lang="en-US" sz="2000" b="1" dirty="0">
                <a:solidFill>
                  <a:srgbClr val="E46C0A"/>
                </a:solidFill>
              </a:rPr>
              <a:t>Explained SS </a:t>
            </a:r>
            <a:r>
              <a:rPr lang="en-US" sz="2000" dirty="0">
                <a:solidFill>
                  <a:schemeClr val="tx1">
                    <a:lumMod val="50000"/>
                    <a:lumOff val="50000"/>
                  </a:schemeClr>
                </a:solidFill>
              </a:rPr>
              <a:t>or the </a:t>
            </a:r>
            <a:r>
              <a:rPr lang="en-US" sz="2000" b="1" dirty="0">
                <a:solidFill>
                  <a:srgbClr val="385D8A"/>
                </a:solidFill>
              </a:rPr>
              <a:t>Residual SS</a:t>
            </a:r>
            <a:r>
              <a:rPr lang="en-US" sz="2000" dirty="0">
                <a:solidFill>
                  <a:schemeClr val="tx1">
                    <a:lumMod val="50000"/>
                    <a:lumOff val="50000"/>
                  </a:schemeClr>
                </a:solidFill>
              </a:rPr>
              <a:t>. </a:t>
            </a:r>
          </a:p>
        </p:txBody>
      </p:sp>
    </p:spTree>
    <p:extLst>
      <p:ext uri="{BB962C8B-B14F-4D97-AF65-F5344CB8AC3E}">
        <p14:creationId xmlns:p14="http://schemas.microsoft.com/office/powerpoint/2010/main" val="160169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878330" y="3566159"/>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itle 1"/>
          <p:cNvSpPr>
            <a:spLocks noGrp="1"/>
          </p:cNvSpPr>
          <p:nvPr>
            <p:ph type="title"/>
          </p:nvPr>
        </p:nvSpPr>
        <p:spPr/>
        <p:txBody>
          <a:bodyPr/>
          <a:lstStyle/>
          <a:p>
            <a:r>
              <a:rPr lang="en-US" dirty="0"/>
              <a:t>Effects of the Control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t>27</a:t>
            </a:fld>
            <a:endParaRPr lang="en-US"/>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 y="4705351"/>
            <a:ext cx="2720340" cy="2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050" y="4705350"/>
            <a:ext cx="2724401"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793589" y="411665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8" name="TextBox 7"/>
          <p:cNvSpPr txBox="1"/>
          <p:nvPr/>
        </p:nvSpPr>
        <p:spPr>
          <a:xfrm>
            <a:off x="1478782" y="4435352"/>
            <a:ext cx="582930" cy="327782"/>
          </a:xfrm>
          <a:prstGeom prst="rect">
            <a:avLst/>
          </a:prstGeom>
          <a:noFill/>
        </p:spPr>
        <p:txBody>
          <a:bodyPr wrap="square" rtlCol="0">
            <a:spAutoFit/>
          </a:bodyPr>
          <a:lstStyle/>
          <a:p>
            <a:r>
              <a:rPr lang="en-US" sz="1530" b="1" dirty="0"/>
              <a:t>CS</a:t>
            </a:r>
          </a:p>
        </p:txBody>
      </p:sp>
      <p:sp>
        <p:nvSpPr>
          <p:cNvPr id="9" name="TextBox 8"/>
          <p:cNvSpPr txBox="1"/>
          <p:nvPr/>
        </p:nvSpPr>
        <p:spPr>
          <a:xfrm>
            <a:off x="1253028" y="3461493"/>
            <a:ext cx="75643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4" name="TextBox 3"/>
          <p:cNvSpPr txBox="1"/>
          <p:nvPr/>
        </p:nvSpPr>
        <p:spPr>
          <a:xfrm>
            <a:off x="2195129" y="3706374"/>
            <a:ext cx="356188" cy="338554"/>
          </a:xfrm>
          <a:prstGeom prst="rect">
            <a:avLst/>
          </a:prstGeom>
          <a:noFill/>
        </p:spPr>
        <p:txBody>
          <a:bodyPr wrap="none" rtlCol="0">
            <a:spAutoFit/>
          </a:bodyPr>
          <a:lstStyle/>
          <a:p>
            <a:r>
              <a:rPr lang="en-US" sz="1600" dirty="0">
                <a:solidFill>
                  <a:schemeClr val="bg1"/>
                </a:solidFill>
              </a:rPr>
              <a:t>e</a:t>
            </a:r>
            <a:r>
              <a:rPr lang="en-US" sz="1600" baseline="-25000" dirty="0">
                <a:solidFill>
                  <a:schemeClr val="bg1"/>
                </a:solidFill>
              </a:rPr>
              <a:t>1</a:t>
            </a:r>
          </a:p>
        </p:txBody>
      </p:sp>
      <p:sp>
        <p:nvSpPr>
          <p:cNvPr id="21" name="Oval 20"/>
          <p:cNvSpPr/>
          <p:nvPr/>
        </p:nvSpPr>
        <p:spPr>
          <a:xfrm>
            <a:off x="5311140" y="3539490"/>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5275202" y="402212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23" name="TextBox 22"/>
          <p:cNvSpPr txBox="1"/>
          <p:nvPr/>
        </p:nvSpPr>
        <p:spPr>
          <a:xfrm>
            <a:off x="4859765" y="4374083"/>
            <a:ext cx="582930" cy="327782"/>
          </a:xfrm>
          <a:prstGeom prst="rect">
            <a:avLst/>
          </a:prstGeom>
          <a:noFill/>
        </p:spPr>
        <p:txBody>
          <a:bodyPr wrap="square" rtlCol="0">
            <a:spAutoFit/>
          </a:bodyPr>
          <a:lstStyle/>
          <a:p>
            <a:r>
              <a:rPr lang="en-US" sz="1530" b="1" dirty="0"/>
              <a:t>CS</a:t>
            </a:r>
          </a:p>
        </p:txBody>
      </p:sp>
      <p:sp>
        <p:nvSpPr>
          <p:cNvPr id="24" name="TextBox 23"/>
          <p:cNvSpPr txBox="1"/>
          <p:nvPr/>
        </p:nvSpPr>
        <p:spPr>
          <a:xfrm>
            <a:off x="4404360" y="3431683"/>
            <a:ext cx="906780" cy="563231"/>
          </a:xfrm>
          <a:prstGeom prst="rect">
            <a:avLst/>
          </a:prstGeom>
          <a:noFill/>
        </p:spPr>
        <p:txBody>
          <a:bodyPr wrap="square" rtlCol="0">
            <a:spAutoFit/>
          </a:bodyPr>
          <a:lstStyle/>
          <a:p>
            <a:r>
              <a:rPr lang="en-US" sz="1530" b="1" dirty="0"/>
              <a:t>Test </a:t>
            </a:r>
            <a:br>
              <a:rPr lang="en-US" sz="1530" b="1" dirty="0"/>
            </a:br>
            <a:r>
              <a:rPr lang="en-US" sz="1530" b="1" dirty="0"/>
              <a:t>Score</a:t>
            </a:r>
          </a:p>
        </p:txBody>
      </p:sp>
      <p:sp>
        <p:nvSpPr>
          <p:cNvPr id="25" name="TextBox 24"/>
          <p:cNvSpPr txBox="1"/>
          <p:nvPr/>
        </p:nvSpPr>
        <p:spPr>
          <a:xfrm>
            <a:off x="5442695" y="3678891"/>
            <a:ext cx="348172" cy="327782"/>
          </a:xfrm>
          <a:prstGeom prst="rect">
            <a:avLst/>
          </a:prstGeom>
          <a:noFill/>
        </p:spPr>
        <p:txBody>
          <a:bodyPr wrap="none" rtlCol="0">
            <a:spAutoFit/>
          </a:bodyPr>
          <a:lstStyle/>
          <a:p>
            <a:r>
              <a:rPr lang="en-US" sz="1530" dirty="0">
                <a:solidFill>
                  <a:schemeClr val="bg1"/>
                </a:solidFill>
              </a:rPr>
              <a:t>e</a:t>
            </a:r>
            <a:r>
              <a:rPr lang="en-US" sz="1530" baseline="-25000" dirty="0">
                <a:solidFill>
                  <a:schemeClr val="bg1"/>
                </a:solidFill>
              </a:rPr>
              <a:t>2</a:t>
            </a:r>
          </a:p>
        </p:txBody>
      </p:sp>
      <p:sp>
        <p:nvSpPr>
          <p:cNvPr id="26" name="Oval 25"/>
          <p:cNvSpPr/>
          <p:nvPr/>
        </p:nvSpPr>
        <p:spPr>
          <a:xfrm>
            <a:off x="5771448" y="3363788"/>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5974561" y="3579216"/>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
        <p:nvSpPr>
          <p:cNvPr id="18" name="TextBox 17">
            <a:extLst>
              <a:ext uri="{FF2B5EF4-FFF2-40B4-BE49-F238E27FC236}">
                <a16:creationId xmlns:a16="http://schemas.microsoft.com/office/drawing/2014/main" id="{2768E02B-5C85-4B4D-B32A-2EA215655051}"/>
              </a:ext>
            </a:extLst>
          </p:cNvPr>
          <p:cNvSpPr txBox="1"/>
          <p:nvPr/>
        </p:nvSpPr>
        <p:spPr>
          <a:xfrm>
            <a:off x="1062965" y="8003030"/>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Uncorrelated control variables target the Residual SS, thus removing unexplained variance from the model and improving the relationship between the policy variable and Y.</a:t>
            </a:r>
          </a:p>
        </p:txBody>
      </p:sp>
    </p:spTree>
    <p:extLst>
      <p:ext uri="{BB962C8B-B14F-4D97-AF65-F5344CB8AC3E}">
        <p14:creationId xmlns:p14="http://schemas.microsoft.com/office/powerpoint/2010/main" val="3745324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the Control Variable</a:t>
            </a:r>
          </a:p>
        </p:txBody>
      </p:sp>
      <p:sp>
        <p:nvSpPr>
          <p:cNvPr id="3" name="Slide Number Placeholder 2"/>
          <p:cNvSpPr>
            <a:spLocks noGrp="1"/>
          </p:cNvSpPr>
          <p:nvPr>
            <p:ph type="sldNum" sz="quarter" idx="12"/>
          </p:nvPr>
        </p:nvSpPr>
        <p:spPr/>
        <p:txBody>
          <a:bodyPr/>
          <a:lstStyle/>
          <a:p>
            <a:fld id="{A953BAF0-9579-42B3-B979-30EFD986705E}" type="slidenum">
              <a:rPr lang="en-US" smtClean="0"/>
              <a:t>28</a:t>
            </a:fld>
            <a:endParaRPr lang="en-US"/>
          </a:p>
        </p:txBody>
      </p:sp>
      <p:pic>
        <p:nvPicPr>
          <p:cNvPr id="276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 y="4705351"/>
            <a:ext cx="2720340" cy="271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050" y="4705350"/>
            <a:ext cx="2724401" cy="272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1793589" y="411665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1878330" y="3566159"/>
            <a:ext cx="906780" cy="842010"/>
          </a:xfrm>
          <a:prstGeom prst="ellips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TextBox 7"/>
          <p:cNvSpPr txBox="1"/>
          <p:nvPr/>
        </p:nvSpPr>
        <p:spPr>
          <a:xfrm>
            <a:off x="1478782" y="4435352"/>
            <a:ext cx="582930" cy="327782"/>
          </a:xfrm>
          <a:prstGeom prst="rect">
            <a:avLst/>
          </a:prstGeom>
          <a:noFill/>
        </p:spPr>
        <p:txBody>
          <a:bodyPr wrap="square" rtlCol="0">
            <a:spAutoFit/>
          </a:bodyPr>
          <a:lstStyle/>
          <a:p>
            <a:r>
              <a:rPr lang="en-US" sz="1530" b="1" dirty="0"/>
              <a:t>CS</a:t>
            </a:r>
          </a:p>
        </p:txBody>
      </p:sp>
      <p:sp>
        <p:nvSpPr>
          <p:cNvPr id="9" name="TextBox 8"/>
          <p:cNvSpPr txBox="1"/>
          <p:nvPr/>
        </p:nvSpPr>
        <p:spPr>
          <a:xfrm>
            <a:off x="1253028" y="3461493"/>
            <a:ext cx="756439" cy="563231"/>
          </a:xfrm>
          <a:prstGeom prst="rect">
            <a:avLst/>
          </a:prstGeom>
          <a:noFill/>
        </p:spPr>
        <p:txBody>
          <a:bodyPr wrap="square" rtlCol="0">
            <a:spAutoFit/>
          </a:bodyPr>
          <a:lstStyle/>
          <a:p>
            <a:r>
              <a:rPr lang="en-US" sz="1530" b="1" dirty="0"/>
              <a:t>Test</a:t>
            </a:r>
            <a:br>
              <a:rPr lang="en-US" sz="1530" b="1" dirty="0"/>
            </a:br>
            <a:r>
              <a:rPr lang="en-US" sz="1530" b="1" dirty="0"/>
              <a:t>Score</a:t>
            </a:r>
          </a:p>
        </p:txBody>
      </p:sp>
      <p:sp>
        <p:nvSpPr>
          <p:cNvPr id="4" name="TextBox 3"/>
          <p:cNvSpPr txBox="1"/>
          <p:nvPr/>
        </p:nvSpPr>
        <p:spPr>
          <a:xfrm>
            <a:off x="2195129" y="3706374"/>
            <a:ext cx="356188" cy="338554"/>
          </a:xfrm>
          <a:prstGeom prst="rect">
            <a:avLst/>
          </a:prstGeom>
          <a:noFill/>
        </p:spPr>
        <p:txBody>
          <a:bodyPr wrap="none" rtlCol="0">
            <a:spAutoFit/>
          </a:bodyPr>
          <a:lstStyle/>
          <a:p>
            <a:r>
              <a:rPr lang="en-US" sz="1600" dirty="0">
                <a:solidFill>
                  <a:schemeClr val="bg1"/>
                </a:solidFill>
              </a:rPr>
              <a:t>e</a:t>
            </a:r>
            <a:r>
              <a:rPr lang="en-US" sz="1600" baseline="-25000" dirty="0">
                <a:solidFill>
                  <a:schemeClr val="bg1"/>
                </a:solidFill>
              </a:rPr>
              <a:t>1</a:t>
            </a:r>
          </a:p>
        </p:txBody>
      </p:sp>
      <p:sp>
        <p:nvSpPr>
          <p:cNvPr id="20" name="TextBox 19"/>
          <p:cNvSpPr txBox="1"/>
          <p:nvPr/>
        </p:nvSpPr>
        <p:spPr>
          <a:xfrm>
            <a:off x="3400943" y="3928111"/>
            <a:ext cx="872355" cy="406265"/>
          </a:xfrm>
          <a:prstGeom prst="rect">
            <a:avLst/>
          </a:prstGeom>
          <a:noFill/>
        </p:spPr>
        <p:txBody>
          <a:bodyPr wrap="none" rtlCol="0">
            <a:spAutoFit/>
          </a:bodyPr>
          <a:lstStyle/>
          <a:p>
            <a:r>
              <a:rPr lang="en-US" sz="2040" b="1" dirty="0">
                <a:solidFill>
                  <a:schemeClr val="tx2"/>
                </a:solidFill>
              </a:rPr>
              <a:t>e</a:t>
            </a:r>
            <a:r>
              <a:rPr lang="en-US" sz="2040" b="1" baseline="-25000" dirty="0">
                <a:solidFill>
                  <a:schemeClr val="tx2"/>
                </a:solidFill>
              </a:rPr>
              <a:t>1</a:t>
            </a:r>
            <a:r>
              <a:rPr lang="en-US" sz="2040" b="1" dirty="0">
                <a:solidFill>
                  <a:schemeClr val="tx2"/>
                </a:solidFill>
              </a:rPr>
              <a:t> &gt; e</a:t>
            </a:r>
            <a:r>
              <a:rPr lang="en-US" sz="2040" b="1" baseline="-25000" dirty="0">
                <a:solidFill>
                  <a:schemeClr val="tx2"/>
                </a:solidFill>
              </a:rPr>
              <a:t>2</a:t>
            </a:r>
          </a:p>
        </p:txBody>
      </p:sp>
      <p:cxnSp>
        <p:nvCxnSpPr>
          <p:cNvPr id="21" name="Straight Connector 20"/>
          <p:cNvCxnSpPr/>
          <p:nvPr/>
        </p:nvCxnSpPr>
        <p:spPr>
          <a:xfrm>
            <a:off x="4533901" y="6061708"/>
            <a:ext cx="2202966" cy="38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5207853" y="5623558"/>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23" name="Straight Connector 22"/>
          <p:cNvCxnSpPr/>
          <p:nvPr/>
        </p:nvCxnSpPr>
        <p:spPr>
          <a:xfrm>
            <a:off x="5065579" y="5378204"/>
            <a:ext cx="0" cy="6987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5209268" y="5378203"/>
            <a:ext cx="129540" cy="19049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25" name="Oval 24"/>
          <p:cNvSpPr/>
          <p:nvPr/>
        </p:nvSpPr>
        <p:spPr>
          <a:xfrm>
            <a:off x="5000024" y="5244851"/>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2" name="Straight Connector 11"/>
          <p:cNvCxnSpPr/>
          <p:nvPr/>
        </p:nvCxnSpPr>
        <p:spPr>
          <a:xfrm>
            <a:off x="4533900" y="5090158"/>
            <a:ext cx="2072640" cy="17526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00304" y="6065521"/>
            <a:ext cx="2202966" cy="38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1774257" y="562737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30" name="Straight Connector 29"/>
          <p:cNvCxnSpPr/>
          <p:nvPr/>
        </p:nvCxnSpPr>
        <p:spPr>
          <a:xfrm rot="5400000">
            <a:off x="1178593" y="5627371"/>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ight Brace 30"/>
          <p:cNvSpPr/>
          <p:nvPr/>
        </p:nvSpPr>
        <p:spPr>
          <a:xfrm>
            <a:off x="1775672" y="5183893"/>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2" name="Oval 31"/>
          <p:cNvSpPr/>
          <p:nvPr/>
        </p:nvSpPr>
        <p:spPr>
          <a:xfrm>
            <a:off x="1553694" y="509397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3" name="Straight Connector 32"/>
          <p:cNvCxnSpPr/>
          <p:nvPr/>
        </p:nvCxnSpPr>
        <p:spPr>
          <a:xfrm>
            <a:off x="1100304" y="5093971"/>
            <a:ext cx="2072640" cy="17526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85529" y="5217425"/>
            <a:ext cx="349776" cy="327782"/>
          </a:xfrm>
          <a:prstGeom prst="rect">
            <a:avLst/>
          </a:prstGeom>
          <a:solidFill>
            <a:schemeClr val="bg1"/>
          </a:solidFill>
        </p:spPr>
        <p:txBody>
          <a:bodyPr wrap="none" rtlCol="0">
            <a:spAutoFit/>
          </a:bodyPr>
          <a:lstStyle/>
          <a:p>
            <a:r>
              <a:rPr lang="en-US" sz="1530" b="1" dirty="0">
                <a:solidFill>
                  <a:schemeClr val="tx2"/>
                </a:solidFill>
              </a:rPr>
              <a:t>e</a:t>
            </a:r>
            <a:r>
              <a:rPr lang="en-US" sz="1530" b="1" baseline="-25000" dirty="0">
                <a:solidFill>
                  <a:schemeClr val="tx2"/>
                </a:solidFill>
              </a:rPr>
              <a:t>1</a:t>
            </a:r>
          </a:p>
        </p:txBody>
      </p:sp>
      <p:sp>
        <p:nvSpPr>
          <p:cNvPr id="36" name="TextBox 35"/>
          <p:cNvSpPr txBox="1"/>
          <p:nvPr/>
        </p:nvSpPr>
        <p:spPr>
          <a:xfrm>
            <a:off x="5409302" y="5316485"/>
            <a:ext cx="349776" cy="327782"/>
          </a:xfrm>
          <a:prstGeom prst="rect">
            <a:avLst/>
          </a:prstGeom>
          <a:noFill/>
        </p:spPr>
        <p:txBody>
          <a:bodyPr wrap="none" rtlCol="0">
            <a:spAutoFit/>
          </a:bodyPr>
          <a:lstStyle/>
          <a:p>
            <a:r>
              <a:rPr lang="en-US" sz="1530" b="1" dirty="0">
                <a:solidFill>
                  <a:schemeClr val="tx2"/>
                </a:solidFill>
              </a:rPr>
              <a:t>e</a:t>
            </a:r>
            <a:r>
              <a:rPr lang="en-US" sz="1530" b="1" baseline="-25000" dirty="0">
                <a:solidFill>
                  <a:schemeClr val="tx2"/>
                </a:solidFill>
              </a:rPr>
              <a:t>2</a:t>
            </a:r>
          </a:p>
        </p:txBody>
      </p:sp>
      <p:sp>
        <p:nvSpPr>
          <p:cNvPr id="37" name="Oval 36"/>
          <p:cNvSpPr/>
          <p:nvPr/>
        </p:nvSpPr>
        <p:spPr>
          <a:xfrm>
            <a:off x="5311140" y="3539490"/>
            <a:ext cx="906780" cy="84201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275202" y="402212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TextBox 38"/>
          <p:cNvSpPr txBox="1"/>
          <p:nvPr/>
        </p:nvSpPr>
        <p:spPr>
          <a:xfrm>
            <a:off x="4859765" y="4374083"/>
            <a:ext cx="582930" cy="327782"/>
          </a:xfrm>
          <a:prstGeom prst="rect">
            <a:avLst/>
          </a:prstGeom>
          <a:noFill/>
        </p:spPr>
        <p:txBody>
          <a:bodyPr wrap="square" rtlCol="0">
            <a:spAutoFit/>
          </a:bodyPr>
          <a:lstStyle/>
          <a:p>
            <a:r>
              <a:rPr lang="en-US" sz="1530" b="1" dirty="0"/>
              <a:t>CS</a:t>
            </a:r>
          </a:p>
        </p:txBody>
      </p:sp>
      <p:sp>
        <p:nvSpPr>
          <p:cNvPr id="40" name="TextBox 39"/>
          <p:cNvSpPr txBox="1"/>
          <p:nvPr/>
        </p:nvSpPr>
        <p:spPr>
          <a:xfrm>
            <a:off x="4602051" y="3431683"/>
            <a:ext cx="709089" cy="563231"/>
          </a:xfrm>
          <a:prstGeom prst="rect">
            <a:avLst/>
          </a:prstGeom>
          <a:noFill/>
        </p:spPr>
        <p:txBody>
          <a:bodyPr wrap="square" rtlCol="0">
            <a:spAutoFit/>
          </a:bodyPr>
          <a:lstStyle/>
          <a:p>
            <a:r>
              <a:rPr lang="en-US" sz="1530" b="1" dirty="0"/>
              <a:t>Test </a:t>
            </a:r>
            <a:br>
              <a:rPr lang="en-US" sz="1530" b="1" dirty="0"/>
            </a:br>
            <a:r>
              <a:rPr lang="en-US" sz="1530" b="1" dirty="0"/>
              <a:t>Score</a:t>
            </a:r>
          </a:p>
        </p:txBody>
      </p:sp>
      <p:sp>
        <p:nvSpPr>
          <p:cNvPr id="41" name="TextBox 40"/>
          <p:cNvSpPr txBox="1"/>
          <p:nvPr/>
        </p:nvSpPr>
        <p:spPr>
          <a:xfrm>
            <a:off x="5442695" y="3678891"/>
            <a:ext cx="348172" cy="327782"/>
          </a:xfrm>
          <a:prstGeom prst="rect">
            <a:avLst/>
          </a:prstGeom>
          <a:noFill/>
        </p:spPr>
        <p:txBody>
          <a:bodyPr wrap="none" rtlCol="0">
            <a:spAutoFit/>
          </a:bodyPr>
          <a:lstStyle/>
          <a:p>
            <a:r>
              <a:rPr lang="en-US" sz="1530" dirty="0">
                <a:solidFill>
                  <a:schemeClr val="bg1"/>
                </a:solidFill>
              </a:rPr>
              <a:t>e</a:t>
            </a:r>
            <a:r>
              <a:rPr lang="en-US" sz="1530" baseline="-25000" dirty="0">
                <a:solidFill>
                  <a:schemeClr val="bg1"/>
                </a:solidFill>
              </a:rPr>
              <a:t>2</a:t>
            </a:r>
          </a:p>
        </p:txBody>
      </p:sp>
      <p:sp>
        <p:nvSpPr>
          <p:cNvPr id="42" name="Oval 41"/>
          <p:cNvSpPr/>
          <p:nvPr/>
        </p:nvSpPr>
        <p:spPr>
          <a:xfrm>
            <a:off x="5771448" y="3363788"/>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TextBox 42"/>
          <p:cNvSpPr txBox="1"/>
          <p:nvPr/>
        </p:nvSpPr>
        <p:spPr>
          <a:xfrm>
            <a:off x="5974561" y="3579216"/>
            <a:ext cx="582930" cy="327782"/>
          </a:xfrm>
          <a:prstGeom prst="rect">
            <a:avLst/>
          </a:prstGeom>
          <a:noFill/>
        </p:spPr>
        <p:txBody>
          <a:bodyPr wrap="square" rtlCol="0">
            <a:spAutoFit/>
          </a:bodyPr>
          <a:lstStyle/>
          <a:p>
            <a:r>
              <a:rPr lang="en-US" sz="1530" b="1" dirty="0">
                <a:solidFill>
                  <a:schemeClr val="bg1">
                    <a:lumMod val="50000"/>
                  </a:schemeClr>
                </a:solidFill>
              </a:rPr>
              <a:t>TQ</a:t>
            </a:r>
          </a:p>
        </p:txBody>
      </p:sp>
    </p:spTree>
    <p:extLst>
      <p:ext uri="{BB962C8B-B14F-4D97-AF65-F5344CB8AC3E}">
        <p14:creationId xmlns:p14="http://schemas.microsoft.com/office/powerpoint/2010/main" val="85200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t>29</a:t>
            </a:fld>
            <a:endParaRPr lang="en-US"/>
          </a:p>
        </p:txBody>
      </p:sp>
      <p:pic>
        <p:nvPicPr>
          <p:cNvPr id="3" name="Picture 2"/>
          <p:cNvPicPr/>
          <p:nvPr/>
        </p:nvPicPr>
        <p:blipFill>
          <a:blip r:embed="rId2" cstate="print">
            <a:grayscl/>
          </a:blip>
          <a:srcRect/>
          <a:stretch>
            <a:fillRect/>
          </a:stretch>
        </p:blipFill>
        <p:spPr bwMode="auto">
          <a:xfrm>
            <a:off x="2526030" y="4100036"/>
            <a:ext cx="5052060" cy="5043964"/>
          </a:xfrm>
          <a:prstGeom prst="rect">
            <a:avLst/>
          </a:prstGeom>
          <a:noFill/>
          <a:ln w="9525">
            <a:noFill/>
            <a:miter lim="800000"/>
            <a:headEnd/>
            <a:tailEnd/>
          </a:ln>
        </p:spPr>
      </p:pic>
      <p:sp>
        <p:nvSpPr>
          <p:cNvPr id="4" name="Oval 3"/>
          <p:cNvSpPr/>
          <p:nvPr/>
        </p:nvSpPr>
        <p:spPr>
          <a:xfrm>
            <a:off x="670101" y="4733249"/>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754842" y="4182756"/>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389164" y="5051950"/>
            <a:ext cx="582930" cy="327782"/>
          </a:xfrm>
          <a:prstGeom prst="rect">
            <a:avLst/>
          </a:prstGeom>
          <a:noFill/>
        </p:spPr>
        <p:txBody>
          <a:bodyPr wrap="square" rtlCol="0">
            <a:spAutoFit/>
          </a:bodyPr>
          <a:lstStyle/>
          <a:p>
            <a:r>
              <a:rPr lang="en-US" sz="1530" dirty="0"/>
              <a:t>CS</a:t>
            </a:r>
          </a:p>
        </p:txBody>
      </p:sp>
      <p:sp>
        <p:nvSpPr>
          <p:cNvPr id="7" name="TextBox 6"/>
          <p:cNvSpPr txBox="1"/>
          <p:nvPr/>
        </p:nvSpPr>
        <p:spPr>
          <a:xfrm>
            <a:off x="129540" y="4078091"/>
            <a:ext cx="756439" cy="563231"/>
          </a:xfrm>
          <a:prstGeom prst="rect">
            <a:avLst/>
          </a:prstGeom>
          <a:noFill/>
        </p:spPr>
        <p:txBody>
          <a:bodyPr wrap="square" rtlCol="0">
            <a:spAutoFit/>
          </a:bodyPr>
          <a:lstStyle/>
          <a:p>
            <a:r>
              <a:rPr lang="en-US" sz="1530" dirty="0"/>
              <a:t>Test</a:t>
            </a:r>
            <a:br>
              <a:rPr lang="en-US" sz="1530" dirty="0"/>
            </a:br>
            <a:r>
              <a:rPr lang="en-US" sz="1530" dirty="0"/>
              <a:t>Score</a:t>
            </a:r>
          </a:p>
        </p:txBody>
      </p:sp>
      <p:sp>
        <p:nvSpPr>
          <p:cNvPr id="9" name="Oval 8"/>
          <p:cNvSpPr/>
          <p:nvPr/>
        </p:nvSpPr>
        <p:spPr>
          <a:xfrm>
            <a:off x="1210659" y="6745226"/>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1295400" y="6194734"/>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863467" y="7030907"/>
            <a:ext cx="582930" cy="327782"/>
          </a:xfrm>
          <a:prstGeom prst="rect">
            <a:avLst/>
          </a:prstGeom>
          <a:noFill/>
        </p:spPr>
        <p:txBody>
          <a:bodyPr wrap="square" rtlCol="0">
            <a:spAutoFit/>
          </a:bodyPr>
          <a:lstStyle/>
          <a:p>
            <a:r>
              <a:rPr lang="en-US" sz="1530" dirty="0"/>
              <a:t>CS</a:t>
            </a:r>
          </a:p>
        </p:txBody>
      </p:sp>
      <p:sp>
        <p:nvSpPr>
          <p:cNvPr id="12" name="TextBox 11"/>
          <p:cNvSpPr txBox="1"/>
          <p:nvPr/>
        </p:nvSpPr>
        <p:spPr>
          <a:xfrm>
            <a:off x="673168" y="6060258"/>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14" name="Oval 13"/>
          <p:cNvSpPr/>
          <p:nvPr/>
        </p:nvSpPr>
        <p:spPr>
          <a:xfrm>
            <a:off x="1755708" y="6175611"/>
            <a:ext cx="786043" cy="744789"/>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TextBox 14"/>
          <p:cNvSpPr txBox="1"/>
          <p:nvPr/>
        </p:nvSpPr>
        <p:spPr>
          <a:xfrm>
            <a:off x="2461260" y="6150500"/>
            <a:ext cx="582930" cy="327782"/>
          </a:xfrm>
          <a:prstGeom prst="rect">
            <a:avLst/>
          </a:prstGeom>
          <a:noFill/>
        </p:spPr>
        <p:txBody>
          <a:bodyPr wrap="square" rtlCol="0">
            <a:spAutoFit/>
          </a:bodyPr>
          <a:lstStyle/>
          <a:p>
            <a:r>
              <a:rPr lang="en-US" sz="1530" dirty="0"/>
              <a:t>TQ</a:t>
            </a:r>
          </a:p>
        </p:txBody>
      </p:sp>
      <p:sp>
        <p:nvSpPr>
          <p:cNvPr id="16" name="TextBox 15"/>
          <p:cNvSpPr txBox="1"/>
          <p:nvPr/>
        </p:nvSpPr>
        <p:spPr>
          <a:xfrm>
            <a:off x="1373476" y="5632570"/>
            <a:ext cx="859531" cy="327782"/>
          </a:xfrm>
          <a:prstGeom prst="rect">
            <a:avLst/>
          </a:prstGeom>
          <a:noFill/>
        </p:spPr>
        <p:txBody>
          <a:bodyPr wrap="none" rtlCol="0">
            <a:spAutoFit/>
          </a:bodyPr>
          <a:lstStyle/>
          <a:p>
            <a:r>
              <a:rPr lang="en-US" sz="1530" b="1" dirty="0"/>
              <a:t>Model 2</a:t>
            </a:r>
          </a:p>
        </p:txBody>
      </p:sp>
      <p:sp>
        <p:nvSpPr>
          <p:cNvPr id="17" name="TextBox 16"/>
          <p:cNvSpPr txBox="1"/>
          <p:nvPr/>
        </p:nvSpPr>
        <p:spPr>
          <a:xfrm>
            <a:off x="534799" y="3624700"/>
            <a:ext cx="859531" cy="327782"/>
          </a:xfrm>
          <a:prstGeom prst="rect">
            <a:avLst/>
          </a:prstGeom>
          <a:noFill/>
        </p:spPr>
        <p:txBody>
          <a:bodyPr wrap="none" rtlCol="0">
            <a:spAutoFit/>
          </a:bodyPr>
          <a:lstStyle/>
          <a:p>
            <a:r>
              <a:rPr lang="en-US" sz="1530" b="1" dirty="0"/>
              <a:t>Model 1</a:t>
            </a:r>
          </a:p>
        </p:txBody>
      </p:sp>
      <p:sp>
        <p:nvSpPr>
          <p:cNvPr id="18" name="Oval 17"/>
          <p:cNvSpPr/>
          <p:nvPr/>
        </p:nvSpPr>
        <p:spPr>
          <a:xfrm>
            <a:off x="960383" y="8558786"/>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881312" y="8073064"/>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449379" y="8816218"/>
            <a:ext cx="582930" cy="327782"/>
          </a:xfrm>
          <a:prstGeom prst="rect">
            <a:avLst/>
          </a:prstGeom>
          <a:noFill/>
        </p:spPr>
        <p:txBody>
          <a:bodyPr wrap="square" rtlCol="0">
            <a:spAutoFit/>
          </a:bodyPr>
          <a:lstStyle/>
          <a:p>
            <a:r>
              <a:rPr lang="en-US" sz="1530" dirty="0"/>
              <a:t>CS</a:t>
            </a:r>
          </a:p>
        </p:txBody>
      </p:sp>
      <p:sp>
        <p:nvSpPr>
          <p:cNvPr id="21" name="TextBox 20"/>
          <p:cNvSpPr txBox="1"/>
          <p:nvPr/>
        </p:nvSpPr>
        <p:spPr>
          <a:xfrm>
            <a:off x="259080" y="7938588"/>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24" name="TextBox 23"/>
          <p:cNvSpPr txBox="1"/>
          <p:nvPr/>
        </p:nvSpPr>
        <p:spPr>
          <a:xfrm>
            <a:off x="1779024" y="8758107"/>
            <a:ext cx="582930" cy="327782"/>
          </a:xfrm>
          <a:prstGeom prst="rect">
            <a:avLst/>
          </a:prstGeom>
          <a:noFill/>
        </p:spPr>
        <p:txBody>
          <a:bodyPr wrap="square" rtlCol="0">
            <a:spAutoFit/>
          </a:bodyPr>
          <a:lstStyle/>
          <a:p>
            <a:r>
              <a:rPr lang="en-US" sz="1530" dirty="0"/>
              <a:t>SES</a:t>
            </a:r>
          </a:p>
        </p:txBody>
      </p:sp>
      <p:sp>
        <p:nvSpPr>
          <p:cNvPr id="25" name="TextBox 24"/>
          <p:cNvSpPr txBox="1"/>
          <p:nvPr/>
        </p:nvSpPr>
        <p:spPr>
          <a:xfrm>
            <a:off x="1656136" y="7759131"/>
            <a:ext cx="859531" cy="327782"/>
          </a:xfrm>
          <a:prstGeom prst="rect">
            <a:avLst/>
          </a:prstGeom>
          <a:noFill/>
        </p:spPr>
        <p:txBody>
          <a:bodyPr wrap="none" rtlCol="0">
            <a:spAutoFit/>
          </a:bodyPr>
          <a:lstStyle/>
          <a:p>
            <a:r>
              <a:rPr lang="en-US" sz="1530" b="1" dirty="0"/>
              <a:t>Model 4</a:t>
            </a:r>
          </a:p>
        </p:txBody>
      </p:sp>
      <p:sp>
        <p:nvSpPr>
          <p:cNvPr id="26" name="Oval 25"/>
          <p:cNvSpPr/>
          <p:nvPr/>
        </p:nvSpPr>
        <p:spPr>
          <a:xfrm>
            <a:off x="1101090" y="8547220"/>
            <a:ext cx="594097" cy="571364"/>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Title 1">
            <a:extLst>
              <a:ext uri="{FF2B5EF4-FFF2-40B4-BE49-F238E27FC236}">
                <a16:creationId xmlns:a16="http://schemas.microsoft.com/office/drawing/2014/main" id="{CE5FBE8A-1C67-4C6E-941A-33DAFF54F73F}"/>
              </a:ext>
            </a:extLst>
          </p:cNvPr>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Model 2 has smaller standard errors</a:t>
            </a:r>
          </a:p>
        </p:txBody>
      </p:sp>
    </p:spTree>
    <p:extLst>
      <p:ext uri="{BB962C8B-B14F-4D97-AF65-F5344CB8AC3E}">
        <p14:creationId xmlns:p14="http://schemas.microsoft.com/office/powerpoint/2010/main" val="50401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Ballentine </a:t>
            </a:r>
            <a:br>
              <a:rPr lang="en-US" dirty="0"/>
            </a:br>
            <a:r>
              <a:rPr lang="en-US" dirty="0" err="1"/>
              <a:t>venn</a:t>
            </a:r>
            <a:r>
              <a:rPr lang="en-US" dirty="0"/>
              <a:t> diagrams</a:t>
            </a:r>
          </a:p>
        </p:txBody>
      </p:sp>
      <p:sp>
        <p:nvSpPr>
          <p:cNvPr id="3" name="Text Placeholder 2"/>
          <p:cNvSpPr>
            <a:spLocks noGrp="1"/>
          </p:cNvSpPr>
          <p:nvPr>
            <p:ph type="body" idx="1"/>
          </p:nvPr>
        </p:nvSpPr>
        <p:spPr>
          <a:xfrm>
            <a:off x="613966" y="4263180"/>
            <a:ext cx="5558234" cy="2200274"/>
          </a:xfrm>
        </p:spPr>
        <p:txBody>
          <a:bodyPr/>
          <a:lstStyle/>
          <a:p>
            <a:r>
              <a:rPr lang="en-US" dirty="0"/>
              <a:t>Visual representations of multiple regression models to allow for reasoning regarding model specification and fit.</a:t>
            </a:r>
          </a:p>
          <a:p>
            <a:endParaRPr lang="en-US" dirty="0"/>
          </a:p>
          <a:p>
            <a:endParaRPr lang="en-US" dirty="0"/>
          </a:p>
        </p:txBody>
      </p:sp>
      <p:sp>
        <p:nvSpPr>
          <p:cNvPr id="4" name="Slide Number Placeholder 3"/>
          <p:cNvSpPr>
            <a:spLocks noGrp="1"/>
          </p:cNvSpPr>
          <p:nvPr>
            <p:ph type="sldNum" sz="quarter" idx="12"/>
          </p:nvPr>
        </p:nvSpPr>
        <p:spPr/>
        <p:txBody>
          <a:bodyPr/>
          <a:lstStyle/>
          <a:p>
            <a:fld id="{A953BAF0-9579-42B3-B979-30EFD986705E}" type="slidenum">
              <a:rPr lang="en-US" smtClean="0"/>
              <a:t>3</a:t>
            </a:fld>
            <a:endParaRPr lang="en-US"/>
          </a:p>
        </p:txBody>
      </p:sp>
    </p:spTree>
    <p:extLst>
      <p:ext uri="{BB962C8B-B14F-4D97-AF65-F5344CB8AC3E}">
        <p14:creationId xmlns:p14="http://schemas.microsoft.com/office/powerpoint/2010/main" val="337029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 and R</a:t>
            </a:r>
            <a:r>
              <a:rPr lang="en-US" baseline="30000" dirty="0"/>
              <a:t>2</a:t>
            </a:r>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graphicFrame>
        <p:nvGraphicFramePr>
          <p:cNvPr id="5122" name="Object 2"/>
          <p:cNvGraphicFramePr>
            <a:graphicFrameLocks noChangeAspect="1"/>
          </p:cNvGraphicFramePr>
          <p:nvPr/>
        </p:nvGraphicFramePr>
        <p:xfrm>
          <a:off x="3789475" y="4526616"/>
          <a:ext cx="3431954" cy="1508485"/>
        </p:xfrm>
        <a:graphic>
          <a:graphicData uri="http://schemas.openxmlformats.org/presentationml/2006/ole">
            <mc:AlternateContent xmlns:mc="http://schemas.openxmlformats.org/markup-compatibility/2006">
              <mc:Choice xmlns:v="urn:schemas-microsoft-com:vml" Requires="v">
                <p:oleObj spid="_x0000_s74757" name="Equation" r:id="rId3" imgW="2006600" imgH="876300" progId="Equation.3">
                  <p:embed/>
                </p:oleObj>
              </mc:Choice>
              <mc:Fallback>
                <p:oleObj name="Equation" r:id="rId3" imgW="2006600" imgH="8763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475" y="4526616"/>
                        <a:ext cx="3431954" cy="1508485"/>
                      </a:xfrm>
                      <a:prstGeom prst="rect">
                        <a:avLst/>
                      </a:prstGeom>
                      <a:noFill/>
                      <a:extLst/>
                    </p:spPr>
                  </p:pic>
                </p:oleObj>
              </mc:Fallback>
            </mc:AlternateContent>
          </a:graphicData>
        </a:graphic>
      </p:graphicFrame>
      <p:sp>
        <p:nvSpPr>
          <p:cNvPr id="11" name="TextBox 10">
            <a:extLst>
              <a:ext uri="{FF2B5EF4-FFF2-40B4-BE49-F238E27FC236}">
                <a16:creationId xmlns:a16="http://schemas.microsoft.com/office/drawing/2014/main" id="{FCA427B9-3DCC-47F9-98E2-FAA7E643D9C7}"/>
              </a:ext>
            </a:extLst>
          </p:cNvPr>
          <p:cNvSpPr txBox="1"/>
          <p:nvPr/>
        </p:nvSpPr>
        <p:spPr>
          <a:xfrm>
            <a:off x="3856144" y="6966171"/>
            <a:ext cx="1194558" cy="707886"/>
          </a:xfrm>
          <a:prstGeom prst="rect">
            <a:avLst/>
          </a:prstGeom>
          <a:noFill/>
        </p:spPr>
        <p:txBody>
          <a:bodyPr wrap="none" rtlCol="0">
            <a:spAutoFit/>
          </a:bodyPr>
          <a:lstStyle/>
          <a:p>
            <a:pPr algn="ctr"/>
            <a:r>
              <a:rPr lang="en-US" sz="2000" dirty="0">
                <a:solidFill>
                  <a:schemeClr val="tx1">
                    <a:lumMod val="50000"/>
                    <a:lumOff val="50000"/>
                  </a:schemeClr>
                </a:solidFill>
              </a:rPr>
              <a:t>Explained</a:t>
            </a:r>
            <a:br>
              <a:rPr lang="en-US" sz="2000" dirty="0">
                <a:solidFill>
                  <a:schemeClr val="tx1">
                    <a:lumMod val="50000"/>
                    <a:lumOff val="50000"/>
                  </a:schemeClr>
                </a:solidFill>
              </a:rPr>
            </a:br>
            <a:r>
              <a:rPr lang="en-US" sz="2000" dirty="0">
                <a:solidFill>
                  <a:schemeClr val="tx1">
                    <a:lumMod val="50000"/>
                    <a:lumOff val="50000"/>
                  </a:schemeClr>
                </a:solidFill>
              </a:rPr>
              <a:t>Portion</a:t>
            </a:r>
          </a:p>
        </p:txBody>
      </p:sp>
      <p:cxnSp>
        <p:nvCxnSpPr>
          <p:cNvPr id="12" name="Straight Arrow Connector 11">
            <a:extLst>
              <a:ext uri="{FF2B5EF4-FFF2-40B4-BE49-F238E27FC236}">
                <a16:creationId xmlns:a16="http://schemas.microsoft.com/office/drawing/2014/main" id="{3FDECBEE-3946-4C9C-9819-0629D9778641}"/>
              </a:ext>
            </a:extLst>
          </p:cNvPr>
          <p:cNvCxnSpPr>
            <a:cxnSpLocks/>
          </p:cNvCxnSpPr>
          <p:nvPr/>
        </p:nvCxnSpPr>
        <p:spPr>
          <a:xfrm flipH="1" flipV="1">
            <a:off x="2030836" y="576790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DE9309-E7DE-4349-8879-C12A7F7D9609}"/>
              </a:ext>
            </a:extLst>
          </p:cNvPr>
          <p:cNvSpPr txBox="1"/>
          <p:nvPr/>
        </p:nvSpPr>
        <p:spPr>
          <a:xfrm>
            <a:off x="949930" y="2803690"/>
            <a:ext cx="1060227" cy="707886"/>
          </a:xfrm>
          <a:prstGeom prst="rect">
            <a:avLst/>
          </a:prstGeom>
          <a:noFill/>
        </p:spPr>
        <p:txBody>
          <a:bodyPr wrap="none" rtlCol="0">
            <a:spAutoFit/>
          </a:bodyPr>
          <a:lstStyle/>
          <a:p>
            <a:pPr algn="ctr"/>
            <a:r>
              <a:rPr lang="en-US" sz="2000" dirty="0">
                <a:solidFill>
                  <a:schemeClr val="tx1">
                    <a:lumMod val="50000"/>
                    <a:lumOff val="50000"/>
                  </a:schemeClr>
                </a:solidFill>
              </a:rPr>
              <a:t>Residual</a:t>
            </a:r>
          </a:p>
          <a:p>
            <a:pPr algn="ctr"/>
            <a:r>
              <a:rPr lang="en-US" sz="2000" dirty="0">
                <a:solidFill>
                  <a:schemeClr val="tx1">
                    <a:lumMod val="50000"/>
                    <a:lumOff val="50000"/>
                  </a:schemeClr>
                </a:solidFill>
              </a:rPr>
              <a:t>Portion</a:t>
            </a:r>
          </a:p>
        </p:txBody>
      </p:sp>
      <p:cxnSp>
        <p:nvCxnSpPr>
          <p:cNvPr id="14" name="Straight Arrow Connector 13">
            <a:extLst>
              <a:ext uri="{FF2B5EF4-FFF2-40B4-BE49-F238E27FC236}">
                <a16:creationId xmlns:a16="http://schemas.microsoft.com/office/drawing/2014/main" id="{21A5DF65-AADC-45D3-9BEE-F8DAA8256311}"/>
              </a:ext>
            </a:extLst>
          </p:cNvPr>
          <p:cNvCxnSpPr>
            <a:cxnSpLocks/>
          </p:cNvCxnSpPr>
          <p:nvPr/>
        </p:nvCxnSpPr>
        <p:spPr>
          <a:xfrm>
            <a:off x="1649032" y="3602051"/>
            <a:ext cx="617918" cy="10948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949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other type of control targets the explained SS</a:t>
            </a:r>
            <a:endParaRPr lang="en-US" baseline="30000" dirty="0"/>
          </a:p>
        </p:txBody>
      </p:sp>
      <p:sp>
        <p:nvSpPr>
          <p:cNvPr id="4" name="Oval 3"/>
          <p:cNvSpPr/>
          <p:nvPr/>
        </p:nvSpPr>
        <p:spPr>
          <a:xfrm>
            <a:off x="1036320" y="522351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504601" y="5237737"/>
            <a:ext cx="279244"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9" name="TextBox 8"/>
          <p:cNvSpPr txBox="1"/>
          <p:nvPr/>
        </p:nvSpPr>
        <p:spPr>
          <a:xfrm>
            <a:off x="2396490" y="4899660"/>
            <a:ext cx="292068"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0" name="TextBox 9"/>
          <p:cNvSpPr txBox="1"/>
          <p:nvPr/>
        </p:nvSpPr>
        <p:spPr>
          <a:xfrm>
            <a:off x="1139392" y="5526520"/>
            <a:ext cx="288862" cy="327782"/>
          </a:xfrm>
          <a:prstGeom prst="rect">
            <a:avLst/>
          </a:prstGeom>
          <a:noFill/>
        </p:spPr>
        <p:txBody>
          <a:bodyPr wrap="none" rtlCol="0">
            <a:spAutoFit/>
          </a:bodyPr>
          <a:lstStyle/>
          <a:p>
            <a:r>
              <a:rPr lang="en-US" sz="1530" dirty="0">
                <a:solidFill>
                  <a:schemeClr val="bg1">
                    <a:lumMod val="50000"/>
                  </a:schemeClr>
                </a:solidFill>
              </a:rPr>
              <a:t>b</a:t>
            </a:r>
          </a:p>
        </p:txBody>
      </p:sp>
      <p:sp>
        <p:nvSpPr>
          <p:cNvPr id="11" name="TextBox 10">
            <a:extLst>
              <a:ext uri="{FF2B5EF4-FFF2-40B4-BE49-F238E27FC236}">
                <a16:creationId xmlns:a16="http://schemas.microsoft.com/office/drawing/2014/main" id="{FCA427B9-3DCC-47F9-98E2-FAA7E643D9C7}"/>
              </a:ext>
            </a:extLst>
          </p:cNvPr>
          <p:cNvSpPr txBox="1"/>
          <p:nvPr/>
        </p:nvSpPr>
        <p:spPr>
          <a:xfrm>
            <a:off x="2265877" y="6591869"/>
            <a:ext cx="924677" cy="400110"/>
          </a:xfrm>
          <a:prstGeom prst="rect">
            <a:avLst/>
          </a:prstGeom>
          <a:noFill/>
        </p:spPr>
        <p:txBody>
          <a:bodyPr wrap="none" rtlCol="0">
            <a:spAutoFit/>
          </a:bodyPr>
          <a:lstStyle/>
          <a:p>
            <a:pPr algn="ctr"/>
            <a:r>
              <a:rPr lang="en-US" sz="2000" dirty="0">
                <a:solidFill>
                  <a:schemeClr val="tx1">
                    <a:lumMod val="50000"/>
                    <a:lumOff val="50000"/>
                  </a:schemeClr>
                </a:solidFill>
              </a:rPr>
              <a:t>control</a:t>
            </a:r>
          </a:p>
        </p:txBody>
      </p:sp>
      <p:sp>
        <p:nvSpPr>
          <p:cNvPr id="15" name="Oval 14">
            <a:extLst>
              <a:ext uri="{FF2B5EF4-FFF2-40B4-BE49-F238E27FC236}">
                <a16:creationId xmlns:a16="http://schemas.microsoft.com/office/drawing/2014/main" id="{FBF4A947-91D9-4A06-94B2-15DE36569D2C}"/>
              </a:ext>
            </a:extLst>
          </p:cNvPr>
          <p:cNvSpPr/>
          <p:nvPr/>
        </p:nvSpPr>
        <p:spPr>
          <a:xfrm>
            <a:off x="1278195" y="5482590"/>
            <a:ext cx="1230630" cy="123063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918264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when we remove the </a:t>
            </a:r>
            <a:r>
              <a:rPr lang="en-US" dirty="0">
                <a:solidFill>
                  <a:schemeClr val="tx1">
                    <a:lumMod val="50000"/>
                    <a:lumOff val="50000"/>
                  </a:schemeClr>
                </a:solidFill>
              </a:rPr>
              <a:t>explained SS </a:t>
            </a:r>
            <a:r>
              <a:rPr lang="en-US" dirty="0"/>
              <a:t>from the model?</a:t>
            </a:r>
          </a:p>
        </p:txBody>
      </p:sp>
      <p:pic>
        <p:nvPicPr>
          <p:cNvPr id="7" name="Picture 2"/>
          <p:cNvPicPr>
            <a:picLocks noChangeAspect="1" noChangeArrowheads="1"/>
          </p:cNvPicPr>
          <p:nvPr/>
        </p:nvPicPr>
        <p:blipFill>
          <a:blip r:embed="rId3"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spid="_x0000_s75790" name="Equation" r:id="rId4" imgW="393480" imgH="253800" progId="Equation.3">
                  <p:embed/>
                </p:oleObj>
              </mc:Choice>
              <mc:Fallback>
                <p:oleObj name="Equation" r:id="rId4" imgW="393480" imgH="253800" progId="Equation.3">
                  <p:embed/>
                  <p:pic>
                    <p:nvPicPr>
                      <p:cNvPr id="17"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spid="_x0000_s75791" name="Equation" r:id="rId6" imgW="647640" imgH="253800" progId="Equation.3">
                  <p:embed/>
                </p:oleObj>
              </mc:Choice>
              <mc:Fallback>
                <p:oleObj name="Equation" r:id="rId6" imgW="647640" imgH="253800" progId="Equation.3">
                  <p:embed/>
                  <p:pic>
                    <p:nvPicPr>
                      <p:cNvPr id="4506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flipH="1">
          <a:off x="3238500" y="4834890"/>
          <a:ext cx="161925" cy="283369"/>
        </p:xfrm>
        <a:graphic>
          <a:graphicData uri="http://schemas.openxmlformats.org/presentationml/2006/ole">
            <mc:AlternateContent xmlns:mc="http://schemas.openxmlformats.org/markup-compatibility/2006">
              <mc:Choice xmlns:v="urn:schemas-microsoft-com:vml" Requires="v">
                <p:oleObj spid="_x0000_s75792" name="Equation" r:id="rId8" imgW="152280" imgH="190440" progId="Equation.3">
                  <p:embed/>
                </p:oleObj>
              </mc:Choice>
              <mc:Fallback>
                <p:oleObj name="Equation" r:id="rId8" imgW="152280" imgH="190440" progId="Equation.3">
                  <p:embed/>
                  <p:pic>
                    <p:nvPicPr>
                      <p:cNvPr id="4506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238500" y="4834890"/>
                        <a:ext cx="161925" cy="283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34" name="TextBox 33"/>
          <p:cNvSpPr txBox="1"/>
          <p:nvPr/>
        </p:nvSpPr>
        <p:spPr>
          <a:xfrm>
            <a:off x="2340519" y="5000236"/>
            <a:ext cx="388620" cy="327782"/>
          </a:xfrm>
          <a:prstGeom prst="rect">
            <a:avLst/>
          </a:prstGeom>
          <a:solidFill>
            <a:schemeClr val="bg1"/>
          </a:solidFill>
        </p:spPr>
        <p:txBody>
          <a:bodyPr wrap="square" rtlCol="0">
            <a:spAutoFit/>
          </a:bodyPr>
          <a:lstStyle/>
          <a:p>
            <a:r>
              <a:rPr lang="en-US" sz="1530" b="1" dirty="0"/>
              <a:t>TS</a:t>
            </a:r>
          </a:p>
        </p:txBody>
      </p:sp>
      <p:sp>
        <p:nvSpPr>
          <p:cNvPr id="30" name="Oval 29"/>
          <p:cNvSpPr/>
          <p:nvPr/>
        </p:nvSpPr>
        <p:spPr>
          <a:xfrm>
            <a:off x="1286597" y="5741670"/>
            <a:ext cx="786043" cy="7447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a:extLst>
              <a:ext uri="{FF2B5EF4-FFF2-40B4-BE49-F238E27FC236}">
                <a16:creationId xmlns:a16="http://schemas.microsoft.com/office/drawing/2014/main" id="{3053F6B1-7B7D-4CEB-9958-E1689CDE6BE2}"/>
              </a:ext>
            </a:extLst>
          </p:cNvPr>
          <p:cNvSpPr/>
          <p:nvPr/>
        </p:nvSpPr>
        <p:spPr>
          <a:xfrm>
            <a:off x="933180" y="4469402"/>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a:extLst>
              <a:ext uri="{FF2B5EF4-FFF2-40B4-BE49-F238E27FC236}">
                <a16:creationId xmlns:a16="http://schemas.microsoft.com/office/drawing/2014/main" id="{DAB65FA7-51DE-4FCA-8E3C-14B52963E019}"/>
              </a:ext>
            </a:extLst>
          </p:cNvPr>
          <p:cNvSpPr/>
          <p:nvPr/>
        </p:nvSpPr>
        <p:spPr>
          <a:xfrm>
            <a:off x="854109" y="3983680"/>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TextBox 43">
            <a:extLst>
              <a:ext uri="{FF2B5EF4-FFF2-40B4-BE49-F238E27FC236}">
                <a16:creationId xmlns:a16="http://schemas.microsoft.com/office/drawing/2014/main" id="{72B19CC0-0337-4CFE-BE76-C1156774D999}"/>
              </a:ext>
            </a:extLst>
          </p:cNvPr>
          <p:cNvSpPr txBox="1"/>
          <p:nvPr/>
        </p:nvSpPr>
        <p:spPr>
          <a:xfrm>
            <a:off x="422176" y="4726834"/>
            <a:ext cx="582930" cy="327782"/>
          </a:xfrm>
          <a:prstGeom prst="rect">
            <a:avLst/>
          </a:prstGeom>
          <a:noFill/>
        </p:spPr>
        <p:txBody>
          <a:bodyPr wrap="square" rtlCol="0">
            <a:spAutoFit/>
          </a:bodyPr>
          <a:lstStyle/>
          <a:p>
            <a:r>
              <a:rPr lang="en-US" sz="1530" dirty="0"/>
              <a:t>CS</a:t>
            </a:r>
          </a:p>
        </p:txBody>
      </p:sp>
      <p:sp>
        <p:nvSpPr>
          <p:cNvPr id="46" name="TextBox 45">
            <a:extLst>
              <a:ext uri="{FF2B5EF4-FFF2-40B4-BE49-F238E27FC236}">
                <a16:creationId xmlns:a16="http://schemas.microsoft.com/office/drawing/2014/main" id="{195D4876-9373-46B6-8CB8-8BBE880F0AAE}"/>
              </a:ext>
            </a:extLst>
          </p:cNvPr>
          <p:cNvSpPr txBox="1"/>
          <p:nvPr/>
        </p:nvSpPr>
        <p:spPr>
          <a:xfrm>
            <a:off x="231877" y="3849204"/>
            <a:ext cx="622232" cy="563231"/>
          </a:xfrm>
          <a:prstGeom prst="rect">
            <a:avLst/>
          </a:prstGeom>
          <a:noFill/>
        </p:spPr>
        <p:txBody>
          <a:bodyPr wrap="square" rtlCol="0">
            <a:spAutoFit/>
          </a:bodyPr>
          <a:lstStyle/>
          <a:p>
            <a:r>
              <a:rPr lang="en-US" sz="1530" dirty="0"/>
              <a:t>Test </a:t>
            </a:r>
            <a:br>
              <a:rPr lang="en-US" sz="1530" dirty="0"/>
            </a:br>
            <a:r>
              <a:rPr lang="en-US" sz="1530" dirty="0"/>
              <a:t>Score</a:t>
            </a:r>
          </a:p>
        </p:txBody>
      </p:sp>
      <p:sp>
        <p:nvSpPr>
          <p:cNvPr id="47" name="TextBox 46">
            <a:extLst>
              <a:ext uri="{FF2B5EF4-FFF2-40B4-BE49-F238E27FC236}">
                <a16:creationId xmlns:a16="http://schemas.microsoft.com/office/drawing/2014/main" id="{63BD83E8-A6C4-48C6-998E-3D2F1E811593}"/>
              </a:ext>
            </a:extLst>
          </p:cNvPr>
          <p:cNvSpPr txBox="1"/>
          <p:nvPr/>
        </p:nvSpPr>
        <p:spPr>
          <a:xfrm>
            <a:off x="1751821" y="4668723"/>
            <a:ext cx="582930" cy="327782"/>
          </a:xfrm>
          <a:prstGeom prst="rect">
            <a:avLst/>
          </a:prstGeom>
          <a:noFill/>
        </p:spPr>
        <p:txBody>
          <a:bodyPr wrap="square" rtlCol="0">
            <a:spAutoFit/>
          </a:bodyPr>
          <a:lstStyle/>
          <a:p>
            <a:r>
              <a:rPr lang="en-US" sz="1530" dirty="0"/>
              <a:t>SES</a:t>
            </a:r>
          </a:p>
        </p:txBody>
      </p:sp>
      <p:sp>
        <p:nvSpPr>
          <p:cNvPr id="49" name="Oval 48">
            <a:extLst>
              <a:ext uri="{FF2B5EF4-FFF2-40B4-BE49-F238E27FC236}">
                <a16:creationId xmlns:a16="http://schemas.microsoft.com/office/drawing/2014/main" id="{E4154177-CEA9-4F69-8D3A-89932676ACC0}"/>
              </a:ext>
            </a:extLst>
          </p:cNvPr>
          <p:cNvSpPr/>
          <p:nvPr/>
        </p:nvSpPr>
        <p:spPr>
          <a:xfrm>
            <a:off x="1073887" y="4457836"/>
            <a:ext cx="594097" cy="571364"/>
          </a:xfrm>
          <a:prstGeom prst="ellipse">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72295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570131" y="6448871"/>
            <a:ext cx="564578" cy="523220"/>
          </a:xfrm>
          <a:prstGeom prst="rect">
            <a:avLst/>
          </a:prstGeom>
          <a:noFill/>
        </p:spPr>
        <p:txBody>
          <a:bodyPr wrap="none" rtlCol="0">
            <a:spAutoFit/>
          </a:bodyPr>
          <a:lstStyle/>
          <a:p>
            <a:r>
              <a:rPr lang="en-US" sz="2800" b="1" dirty="0">
                <a:solidFill>
                  <a:schemeClr val="accent6">
                    <a:lumMod val="75000"/>
                  </a:schemeClr>
                </a:solidFill>
              </a:rPr>
              <a:t>X1</a:t>
            </a:r>
          </a:p>
        </p:txBody>
      </p:sp>
      <p:sp>
        <p:nvSpPr>
          <p:cNvPr id="6" name="Oval 5"/>
          <p:cNvSpPr/>
          <p:nvPr/>
        </p:nvSpPr>
        <p:spPr>
          <a:xfrm>
            <a:off x="2237105" y="6095166"/>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3962400" y="4724400"/>
            <a:ext cx="1878330" cy="181356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extBox 1"/>
          <p:cNvSpPr txBox="1"/>
          <p:nvPr/>
        </p:nvSpPr>
        <p:spPr>
          <a:xfrm>
            <a:off x="3876859" y="3432387"/>
            <a:ext cx="1805815" cy="461665"/>
          </a:xfrm>
          <a:prstGeom prst="rect">
            <a:avLst/>
          </a:prstGeom>
          <a:noFill/>
        </p:spPr>
        <p:txBody>
          <a:bodyPr wrap="none" rtlCol="0">
            <a:spAutoFit/>
          </a:bodyPr>
          <a:lstStyle/>
          <a:p>
            <a:pPr algn="ctr"/>
            <a:r>
              <a:rPr lang="en-US" sz="2400" dirty="0">
                <a:solidFill>
                  <a:srgbClr val="385D8A"/>
                </a:solidFill>
              </a:rPr>
              <a:t>Variance of Y</a:t>
            </a:r>
          </a:p>
        </p:txBody>
      </p:sp>
      <p:sp>
        <p:nvSpPr>
          <p:cNvPr id="18" name="Title 17"/>
          <p:cNvSpPr>
            <a:spLocks noGrp="1"/>
          </p:cNvSpPr>
          <p:nvPr>
            <p:ph type="title"/>
          </p:nvPr>
        </p:nvSpPr>
        <p:spPr/>
        <p:txBody>
          <a:bodyPr/>
          <a:lstStyle/>
          <a:p>
            <a:r>
              <a:rPr lang="en-US" dirty="0" err="1"/>
              <a:t>Ballentine</a:t>
            </a:r>
            <a:r>
              <a:rPr lang="en-US" dirty="0"/>
              <a:t> </a:t>
            </a:r>
            <a:r>
              <a:rPr lang="en-US" dirty="0" err="1"/>
              <a:t>venn</a:t>
            </a:r>
            <a:r>
              <a:rPr lang="en-US" dirty="0"/>
              <a:t> diagram</a:t>
            </a:r>
          </a:p>
        </p:txBody>
      </p:sp>
      <p:sp>
        <p:nvSpPr>
          <p:cNvPr id="20" name="Right Brace 19"/>
          <p:cNvSpPr/>
          <p:nvPr/>
        </p:nvSpPr>
        <p:spPr>
          <a:xfrm rot="16200000">
            <a:off x="4630716" y="3255405"/>
            <a:ext cx="440055" cy="2115073"/>
          </a:xfrm>
          <a:prstGeom prst="rightBrace">
            <a:avLst/>
          </a:prstGeom>
          <a:ln>
            <a:solidFill>
              <a:srgbClr val="385D8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9318700-F444-45E5-A11A-C99D9A3E526D}"/>
              </a:ext>
            </a:extLst>
          </p:cNvPr>
          <p:cNvSpPr txBox="1"/>
          <p:nvPr/>
        </p:nvSpPr>
        <p:spPr>
          <a:xfrm>
            <a:off x="1919824" y="8075271"/>
            <a:ext cx="1675587" cy="400110"/>
          </a:xfrm>
          <a:prstGeom prst="rect">
            <a:avLst/>
          </a:prstGeom>
          <a:noFill/>
        </p:spPr>
        <p:txBody>
          <a:bodyPr wrap="none" rtlCol="0">
            <a:spAutoFit/>
          </a:bodyPr>
          <a:lstStyle/>
          <a:p>
            <a:pPr algn="ctr"/>
            <a:r>
              <a:rPr lang="en-US" sz="2000" dirty="0">
                <a:solidFill>
                  <a:srgbClr val="E46C0A"/>
                </a:solidFill>
              </a:rPr>
              <a:t>Variance of X1</a:t>
            </a:r>
          </a:p>
        </p:txBody>
      </p:sp>
      <p:sp>
        <p:nvSpPr>
          <p:cNvPr id="12" name="Right Brace 11">
            <a:extLst>
              <a:ext uri="{FF2B5EF4-FFF2-40B4-BE49-F238E27FC236}">
                <a16:creationId xmlns:a16="http://schemas.microsoft.com/office/drawing/2014/main" id="{275F246B-54F7-4166-B7BA-C886298C82EA}"/>
              </a:ext>
            </a:extLst>
          </p:cNvPr>
          <p:cNvSpPr/>
          <p:nvPr/>
        </p:nvSpPr>
        <p:spPr>
          <a:xfrm rot="5400000">
            <a:off x="2565529" y="7039988"/>
            <a:ext cx="440055" cy="1429273"/>
          </a:xfrm>
          <a:prstGeom prst="rightBrace">
            <a:avLst/>
          </a:prstGeom>
          <a:ln>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696225" y="5308014"/>
            <a:ext cx="409086" cy="646331"/>
          </a:xfrm>
          <a:prstGeom prst="rect">
            <a:avLst/>
          </a:prstGeom>
          <a:noFill/>
        </p:spPr>
        <p:txBody>
          <a:bodyPr wrap="none" rtlCol="0">
            <a:spAutoFit/>
          </a:bodyPr>
          <a:lstStyle/>
          <a:p>
            <a:pPr algn="ctr"/>
            <a:r>
              <a:rPr lang="en-US" sz="3600" dirty="0" smtClean="0">
                <a:solidFill>
                  <a:srgbClr val="385D8A"/>
                </a:solidFill>
              </a:rPr>
              <a:t>Y</a:t>
            </a:r>
            <a:endParaRPr lang="en-US" sz="3600" dirty="0">
              <a:solidFill>
                <a:srgbClr val="385D8A"/>
              </a:solidFill>
            </a:endParaRPr>
          </a:p>
        </p:txBody>
      </p:sp>
    </p:spTree>
    <p:extLst>
      <p:ext uri="{BB962C8B-B14F-4D97-AF65-F5344CB8AC3E}">
        <p14:creationId xmlns:p14="http://schemas.microsoft.com/office/powerpoint/2010/main" val="340266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49611" y="7245810"/>
            <a:ext cx="455574" cy="400110"/>
          </a:xfrm>
          <a:prstGeom prst="rect">
            <a:avLst/>
          </a:prstGeom>
          <a:noFill/>
        </p:spPr>
        <p:txBody>
          <a:bodyPr wrap="none" rtlCol="0">
            <a:spAutoFit/>
          </a:bodyPr>
          <a:lstStyle/>
          <a:p>
            <a:r>
              <a:rPr lang="en-US" sz="2000" b="1" dirty="0">
                <a:solidFill>
                  <a:schemeClr val="tx1">
                    <a:lumMod val="50000"/>
                    <a:lumOff val="50000"/>
                  </a:schemeClr>
                </a:solidFill>
              </a:rPr>
              <a:t>X1</a:t>
            </a:r>
          </a:p>
        </p:txBody>
      </p:sp>
      <p:sp>
        <p:nvSpPr>
          <p:cNvPr id="6" name="Oval 5"/>
          <p:cNvSpPr/>
          <p:nvPr/>
        </p:nvSpPr>
        <p:spPr>
          <a:xfrm>
            <a:off x="2813685" y="6211449"/>
            <a:ext cx="1230630" cy="123063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rgbClr val="385D8A"/>
              </a:solidFill>
            </a:endParaRPr>
          </a:p>
        </p:txBody>
      </p:sp>
      <p:sp>
        <p:nvSpPr>
          <p:cNvPr id="5" name="Oval 4"/>
          <p:cNvSpPr/>
          <p:nvPr/>
        </p:nvSpPr>
        <p:spPr>
          <a:xfrm>
            <a:off x="2956976" y="5259729"/>
            <a:ext cx="1878330" cy="181356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 name="TextBox 1"/>
          <p:cNvSpPr txBox="1"/>
          <p:nvPr/>
        </p:nvSpPr>
        <p:spPr>
          <a:xfrm>
            <a:off x="4135839" y="4890939"/>
            <a:ext cx="335348" cy="461665"/>
          </a:xfrm>
          <a:prstGeom prst="rect">
            <a:avLst/>
          </a:prstGeom>
          <a:noFill/>
        </p:spPr>
        <p:txBody>
          <a:bodyPr wrap="none" rtlCol="0">
            <a:spAutoFit/>
          </a:bodyPr>
          <a:lstStyle/>
          <a:p>
            <a:pPr algn="ctr"/>
            <a:r>
              <a:rPr lang="en-US" sz="2400" smtClean="0">
                <a:solidFill>
                  <a:schemeClr val="tx1">
                    <a:lumMod val="50000"/>
                    <a:lumOff val="50000"/>
                  </a:schemeClr>
                </a:solidFill>
              </a:rPr>
              <a:t>Y</a:t>
            </a:r>
            <a:endParaRPr lang="en-US" sz="2400" dirty="0">
              <a:solidFill>
                <a:schemeClr val="tx1">
                  <a:lumMod val="50000"/>
                  <a:lumOff val="50000"/>
                </a:schemeClr>
              </a:solidFill>
            </a:endParaRPr>
          </a:p>
        </p:txBody>
      </p:sp>
      <p:sp>
        <p:nvSpPr>
          <p:cNvPr id="13" name="TextBox 12"/>
          <p:cNvSpPr txBox="1"/>
          <p:nvPr/>
        </p:nvSpPr>
        <p:spPr>
          <a:xfrm>
            <a:off x="4648203" y="7430476"/>
            <a:ext cx="1821332" cy="523220"/>
          </a:xfrm>
          <a:prstGeom prst="rect">
            <a:avLst/>
          </a:prstGeom>
          <a:noFill/>
        </p:spPr>
        <p:txBody>
          <a:bodyPr wrap="none" rtlCol="0">
            <a:spAutoFit/>
          </a:bodyPr>
          <a:lstStyle/>
          <a:p>
            <a:pPr algn="ctr"/>
            <a:r>
              <a:rPr lang="en-US" sz="2800" dirty="0" err="1">
                <a:solidFill>
                  <a:srgbClr val="E46C0A"/>
                </a:solidFill>
              </a:rPr>
              <a:t>Cov</a:t>
            </a:r>
            <a:r>
              <a:rPr lang="en-US" sz="2800" dirty="0">
                <a:solidFill>
                  <a:srgbClr val="E46C0A"/>
                </a:solidFill>
              </a:rPr>
              <a:t>( X1, Y )</a:t>
            </a:r>
          </a:p>
        </p:txBody>
      </p:sp>
      <p:cxnSp>
        <p:nvCxnSpPr>
          <p:cNvPr id="19" name="Straight Arrow Connector 18"/>
          <p:cNvCxnSpPr/>
          <p:nvPr/>
        </p:nvCxnSpPr>
        <p:spPr>
          <a:xfrm flipH="1" flipV="1">
            <a:off x="3614650" y="6690454"/>
            <a:ext cx="1042379" cy="8436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p:txBody>
          <a:bodyPr/>
          <a:lstStyle/>
          <a:p>
            <a:r>
              <a:rPr lang="en-US" dirty="0" err="1"/>
              <a:t>Ballentine</a:t>
            </a:r>
            <a:r>
              <a:rPr lang="en-US" dirty="0"/>
              <a:t> </a:t>
            </a:r>
            <a:r>
              <a:rPr lang="en-US" dirty="0" err="1"/>
              <a:t>venn</a:t>
            </a:r>
            <a:r>
              <a:rPr lang="en-US" dirty="0"/>
              <a:t> diagram</a:t>
            </a:r>
          </a:p>
        </p:txBody>
      </p:sp>
    </p:spTree>
    <p:extLst>
      <p:ext uri="{BB962C8B-B14F-4D97-AF65-F5344CB8AC3E}">
        <p14:creationId xmlns:p14="http://schemas.microsoft.com/office/powerpoint/2010/main" val="250255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a:t>
            </a:r>
          </a:p>
        </p:txBody>
      </p:sp>
      <p:grpSp>
        <p:nvGrpSpPr>
          <p:cNvPr id="3" name="Group 2"/>
          <p:cNvGrpSpPr/>
          <p:nvPr/>
        </p:nvGrpSpPr>
        <p:grpSpPr>
          <a:xfrm>
            <a:off x="2286000" y="5105400"/>
            <a:ext cx="3443923" cy="1828800"/>
            <a:chOff x="3054141" y="4491573"/>
            <a:chExt cx="2758123" cy="1406049"/>
          </a:xfrm>
        </p:grpSpPr>
        <p:cxnSp>
          <p:nvCxnSpPr>
            <p:cNvPr id="13" name="Straight Connector 12"/>
            <p:cNvCxnSpPr/>
            <p:nvPr/>
          </p:nvCxnSpPr>
          <p:spPr>
            <a:xfrm rot="5400000">
              <a:off x="4511466" y="5042118"/>
              <a:ext cx="1101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54141" y="5592663"/>
              <a:ext cx="2007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54141" y="4491573"/>
              <a:ext cx="2007870" cy="11010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099" name="Object 3"/>
            <p:cNvGraphicFramePr>
              <a:graphicFrameLocks noChangeAspect="1"/>
            </p:cNvGraphicFramePr>
            <p:nvPr>
              <p:extLst>
                <p:ext uri="{D42A27DB-BD31-4B8C-83A1-F6EECF244321}">
                  <p14:modId xmlns:p14="http://schemas.microsoft.com/office/powerpoint/2010/main" val="3000329903"/>
                </p:ext>
              </p:extLst>
            </p:nvPr>
          </p:nvGraphicFramePr>
          <p:xfrm>
            <a:off x="5126781" y="4944963"/>
            <a:ext cx="685483" cy="240189"/>
          </p:xfrm>
          <a:graphic>
            <a:graphicData uri="http://schemas.openxmlformats.org/presentationml/2006/ole">
              <mc:AlternateContent xmlns:mc="http://schemas.openxmlformats.org/markup-compatibility/2006">
                <mc:Choice xmlns:v="urn:schemas-microsoft-com:vml" Requires="v">
                  <p:oleObj spid="_x0000_s64523" name="Equation" r:id="rId3" imgW="583947" imgH="203112" progId="Equation.3">
                    <p:embed/>
                  </p:oleObj>
                </mc:Choice>
                <mc:Fallback>
                  <p:oleObj name="Equation" r:id="rId3" imgW="583947" imgH="203112" progId="Equation.3">
                    <p:embed/>
                    <p:pic>
                      <p:nvPicPr>
                        <p:cNvPr id="40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781" y="4944963"/>
                          <a:ext cx="685483" cy="240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1286524993"/>
                </p:ext>
              </p:extLst>
            </p:nvPr>
          </p:nvGraphicFramePr>
          <p:xfrm>
            <a:off x="3920440" y="5657433"/>
            <a:ext cx="506016" cy="240189"/>
          </p:xfrm>
          <a:graphic>
            <a:graphicData uri="http://schemas.openxmlformats.org/presentationml/2006/ole">
              <mc:AlternateContent xmlns:mc="http://schemas.openxmlformats.org/markup-compatibility/2006">
                <mc:Choice xmlns:v="urn:schemas-microsoft-com:vml" Requires="v">
                  <p:oleObj spid="_x0000_s64524" name="Equation" r:id="rId5" imgW="431613" imgH="203112" progId="Equation.3">
                    <p:embed/>
                  </p:oleObj>
                </mc:Choice>
                <mc:Fallback>
                  <p:oleObj name="Equation" r:id="rId5" imgW="431613" imgH="203112" progId="Equation.3">
                    <p:embed/>
                    <p:pic>
                      <p:nvPicPr>
                        <p:cNvPr id="410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0440" y="5657433"/>
                          <a:ext cx="506016" cy="240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4084839" y="5092630"/>
              <a:ext cx="683235" cy="354945"/>
            </a:xfrm>
            <a:prstGeom prst="rect">
              <a:avLst/>
            </a:prstGeom>
            <a:noFill/>
          </p:spPr>
          <p:txBody>
            <a:bodyPr wrap="none" rtlCol="0">
              <a:spAutoFit/>
            </a:bodyPr>
            <a:lstStyle/>
            <a:p>
              <a:r>
                <a:rPr lang="en-US" sz="2400" dirty="0">
                  <a:solidFill>
                    <a:schemeClr val="accent6">
                      <a:lumMod val="75000"/>
                    </a:schemeClr>
                  </a:solidFill>
                </a:rPr>
                <a:t>slope</a:t>
              </a:r>
            </a:p>
          </p:txBody>
        </p:sp>
      </p:grpSp>
      <p:grpSp>
        <p:nvGrpSpPr>
          <p:cNvPr id="12" name="Group 11"/>
          <p:cNvGrpSpPr/>
          <p:nvPr/>
        </p:nvGrpSpPr>
        <p:grpSpPr>
          <a:xfrm>
            <a:off x="2682081" y="2618993"/>
            <a:ext cx="4089400" cy="2042415"/>
            <a:chOff x="2133600" y="2834385"/>
            <a:chExt cx="4089400" cy="2042415"/>
          </a:xfrm>
        </p:grpSpPr>
        <p:graphicFrame>
          <p:nvGraphicFramePr>
            <p:cNvPr id="4098" name="Object 2"/>
            <p:cNvGraphicFramePr>
              <a:graphicFrameLocks noChangeAspect="1"/>
            </p:cNvGraphicFramePr>
            <p:nvPr>
              <p:extLst>
                <p:ext uri="{D42A27DB-BD31-4B8C-83A1-F6EECF244321}">
                  <p14:modId xmlns:p14="http://schemas.microsoft.com/office/powerpoint/2010/main" val="776962632"/>
                </p:ext>
              </p:extLst>
            </p:nvPr>
          </p:nvGraphicFramePr>
          <p:xfrm>
            <a:off x="2133600" y="3276600"/>
            <a:ext cx="3541426" cy="1066800"/>
          </p:xfrm>
          <a:graphic>
            <a:graphicData uri="http://schemas.openxmlformats.org/presentationml/2006/ole">
              <mc:AlternateContent xmlns:mc="http://schemas.openxmlformats.org/markup-compatibility/2006">
                <mc:Choice xmlns:v="urn:schemas-microsoft-com:vml" Requires="v">
                  <p:oleObj spid="_x0000_s64525" name="Equation" r:id="rId7" imgW="1397000" imgH="419100" progId="Equation.3">
                    <p:embed/>
                  </p:oleObj>
                </mc:Choice>
                <mc:Fallback>
                  <p:oleObj name="Equation" r:id="rId7" imgW="1397000" imgH="419100" progId="Equation.3">
                    <p:embed/>
                    <p:pic>
                      <p:nvPicPr>
                        <p:cNvPr id="409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276600"/>
                          <a:ext cx="3541426" cy="1066800"/>
                        </a:xfrm>
                        <a:prstGeom prst="rect">
                          <a:avLst/>
                        </a:prstGeom>
                        <a:noFill/>
                        <a:extLst/>
                      </p:spPr>
                    </p:pic>
                  </p:oleObj>
                </mc:Fallback>
              </mc:AlternateContent>
            </a:graphicData>
          </a:graphic>
        </p:graphicFrame>
        <p:sp>
          <p:nvSpPr>
            <p:cNvPr id="11" name="Rectangle 10"/>
            <p:cNvSpPr/>
            <p:nvPr/>
          </p:nvSpPr>
          <p:spPr>
            <a:xfrm>
              <a:off x="4394200" y="2834385"/>
              <a:ext cx="1828800" cy="20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203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a:t>
            </a:r>
          </a:p>
        </p:txBody>
      </p:sp>
      <p:sp>
        <p:nvSpPr>
          <p:cNvPr id="4" name="Oval 3"/>
          <p:cNvSpPr/>
          <p:nvPr/>
        </p:nvSpPr>
        <p:spPr>
          <a:xfrm>
            <a:off x="2087845" y="6164580"/>
            <a:ext cx="1230630" cy="1230630"/>
          </a:xfrm>
          <a:prstGeom prst="ellipse">
            <a:avLst/>
          </a:prstGeom>
          <a:no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2476465" y="525780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3451110" y="4796135"/>
            <a:ext cx="344966" cy="461665"/>
          </a:xfrm>
          <a:prstGeom prst="rect">
            <a:avLst/>
          </a:prstGeom>
          <a:noFill/>
        </p:spPr>
        <p:txBody>
          <a:bodyPr wrap="none" rtlCol="0">
            <a:spAutoFit/>
          </a:bodyPr>
          <a:lstStyle/>
          <a:p>
            <a:r>
              <a:rPr lang="en-US" sz="2400" b="1" dirty="0">
                <a:solidFill>
                  <a:srgbClr val="385D8A"/>
                </a:solidFill>
              </a:rPr>
              <a:t>Y</a:t>
            </a:r>
          </a:p>
        </p:txBody>
      </p:sp>
      <p:sp>
        <p:nvSpPr>
          <p:cNvPr id="8" name="TextBox 7"/>
          <p:cNvSpPr txBox="1"/>
          <p:nvPr/>
        </p:nvSpPr>
        <p:spPr>
          <a:xfrm>
            <a:off x="2800315" y="6358890"/>
            <a:ext cx="324128" cy="369332"/>
          </a:xfrm>
          <a:prstGeom prst="rect">
            <a:avLst/>
          </a:prstGeom>
          <a:noFill/>
        </p:spPr>
        <p:txBody>
          <a:bodyPr wrap="none" rtlCol="0">
            <a:spAutoFit/>
          </a:bodyPr>
          <a:lstStyle/>
          <a:p>
            <a:r>
              <a:rPr lang="en-US" b="1" dirty="0">
                <a:solidFill>
                  <a:srgbClr val="E46C0A"/>
                </a:solidFill>
              </a:rPr>
              <a:t>A</a:t>
            </a:r>
          </a:p>
        </p:txBody>
      </p:sp>
      <p:sp>
        <p:nvSpPr>
          <p:cNvPr id="9" name="TextBox 8"/>
          <p:cNvSpPr txBox="1"/>
          <p:nvPr/>
        </p:nvSpPr>
        <p:spPr>
          <a:xfrm flipH="1">
            <a:off x="3318475" y="5705061"/>
            <a:ext cx="239870" cy="369332"/>
          </a:xfrm>
          <a:prstGeom prst="rect">
            <a:avLst/>
          </a:prstGeom>
          <a:noFill/>
        </p:spPr>
        <p:txBody>
          <a:bodyPr wrap="square" rtlCol="0">
            <a:spAutoFit/>
          </a:bodyPr>
          <a:lstStyle/>
          <a:p>
            <a:r>
              <a:rPr lang="en-US" b="1" dirty="0">
                <a:solidFill>
                  <a:schemeClr val="tx1">
                    <a:lumMod val="50000"/>
                    <a:lumOff val="50000"/>
                  </a:schemeClr>
                </a:solidFill>
              </a:rPr>
              <a:t>B</a:t>
            </a:r>
            <a:endParaRPr lang="en-US" sz="1530" b="1" dirty="0">
              <a:solidFill>
                <a:schemeClr val="tx1">
                  <a:lumMod val="50000"/>
                  <a:lumOff val="50000"/>
                </a:schemeClr>
              </a:solidFill>
            </a:endParaRPr>
          </a:p>
        </p:txBody>
      </p:sp>
      <p:sp>
        <p:nvSpPr>
          <p:cNvPr id="10" name="TextBox 9"/>
          <p:cNvSpPr txBox="1"/>
          <p:nvPr/>
        </p:nvSpPr>
        <p:spPr>
          <a:xfrm>
            <a:off x="2411695" y="6812280"/>
            <a:ext cx="308098" cy="369332"/>
          </a:xfrm>
          <a:prstGeom prst="rect">
            <a:avLst/>
          </a:prstGeom>
          <a:noFill/>
        </p:spPr>
        <p:txBody>
          <a:bodyPr wrap="none" rtlCol="0">
            <a:spAutoFit/>
          </a:bodyPr>
          <a:lstStyle/>
          <a:p>
            <a:r>
              <a:rPr lang="en-US" b="1" dirty="0">
                <a:solidFill>
                  <a:srgbClr val="E46C0A"/>
                </a:solidFill>
              </a:rPr>
              <a:t>C</a:t>
            </a:r>
          </a:p>
        </p:txBody>
      </p:sp>
      <p:graphicFrame>
        <p:nvGraphicFramePr>
          <p:cNvPr id="4098" name="Object 2"/>
          <p:cNvGraphicFramePr>
            <a:graphicFrameLocks noChangeAspect="1"/>
          </p:cNvGraphicFramePr>
          <p:nvPr>
            <p:extLst>
              <p:ext uri="{D42A27DB-BD31-4B8C-83A1-F6EECF244321}">
                <p14:modId xmlns:p14="http://schemas.microsoft.com/office/powerpoint/2010/main" val="2496192727"/>
              </p:ext>
            </p:extLst>
          </p:nvPr>
        </p:nvGraphicFramePr>
        <p:xfrm>
          <a:off x="1882515" y="2719619"/>
          <a:ext cx="3827121" cy="1152861"/>
        </p:xfrm>
        <a:graphic>
          <a:graphicData uri="http://schemas.openxmlformats.org/presentationml/2006/ole">
            <mc:AlternateContent xmlns:mc="http://schemas.openxmlformats.org/markup-compatibility/2006">
              <mc:Choice xmlns:v="urn:schemas-microsoft-com:vml" Requires="v">
                <p:oleObj spid="_x0000_s76802" name="Equation" r:id="rId3" imgW="1397000" imgH="419100" progId="Equation.3">
                  <p:embed/>
                </p:oleObj>
              </mc:Choice>
              <mc:Fallback>
                <p:oleObj name="Equation" r:id="rId3" imgW="1397000" imgH="41910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515" y="2719619"/>
                        <a:ext cx="3827121" cy="1152861"/>
                      </a:xfrm>
                      <a:prstGeom prst="rect">
                        <a:avLst/>
                      </a:prstGeom>
                      <a:noFill/>
                      <a:extLst/>
                    </p:spPr>
                  </p:pic>
                </p:oleObj>
              </mc:Fallback>
            </mc:AlternateContent>
          </a:graphicData>
        </a:graphic>
      </p:graphicFrame>
      <p:sp>
        <p:nvSpPr>
          <p:cNvPr id="18" name="TextBox 17">
            <a:extLst>
              <a:ext uri="{FF2B5EF4-FFF2-40B4-BE49-F238E27FC236}">
                <a16:creationId xmlns:a16="http://schemas.microsoft.com/office/drawing/2014/main" id="{2B0D88D4-2AB7-4DE1-BAE2-414F7701D251}"/>
              </a:ext>
            </a:extLst>
          </p:cNvPr>
          <p:cNvSpPr txBox="1"/>
          <p:nvPr/>
        </p:nvSpPr>
        <p:spPr>
          <a:xfrm>
            <a:off x="4632529" y="7907241"/>
            <a:ext cx="1744838" cy="400110"/>
          </a:xfrm>
          <a:prstGeom prst="rect">
            <a:avLst/>
          </a:prstGeom>
          <a:noFill/>
        </p:spPr>
        <p:txBody>
          <a:bodyPr wrap="none" rtlCol="0">
            <a:spAutoFit/>
          </a:bodyPr>
          <a:lstStyle/>
          <a:p>
            <a:pPr algn="ctr"/>
            <a:r>
              <a:rPr lang="en-US" sz="2000" dirty="0" err="1">
                <a:solidFill>
                  <a:srgbClr val="E46C0A"/>
                </a:solidFill>
              </a:rPr>
              <a:t>Cov</a:t>
            </a:r>
            <a:r>
              <a:rPr lang="en-US" sz="2000" dirty="0">
                <a:solidFill>
                  <a:srgbClr val="E46C0A"/>
                </a:solidFill>
              </a:rPr>
              <a:t>( X1, Y </a:t>
            </a:r>
            <a:r>
              <a:rPr lang="en-US" sz="2000" dirty="0" smtClean="0">
                <a:solidFill>
                  <a:srgbClr val="E46C0A"/>
                </a:solidFill>
              </a:rPr>
              <a:t>) = A</a:t>
            </a:r>
            <a:endParaRPr lang="en-US" sz="2000" dirty="0">
              <a:solidFill>
                <a:srgbClr val="E46C0A"/>
              </a:solidFill>
            </a:endParaRPr>
          </a:p>
        </p:txBody>
      </p:sp>
      <p:cxnSp>
        <p:nvCxnSpPr>
          <p:cNvPr id="19" name="Straight Arrow Connector 18">
            <a:extLst>
              <a:ext uri="{FF2B5EF4-FFF2-40B4-BE49-F238E27FC236}">
                <a16:creationId xmlns:a16="http://schemas.microsoft.com/office/drawing/2014/main" id="{70DF8F2F-5319-49AC-BC7B-67B04359327D}"/>
              </a:ext>
            </a:extLst>
          </p:cNvPr>
          <p:cNvCxnSpPr>
            <a:cxnSpLocks/>
          </p:cNvCxnSpPr>
          <p:nvPr/>
        </p:nvCxnSpPr>
        <p:spPr>
          <a:xfrm flipH="1" flipV="1">
            <a:off x="3082361" y="670897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0D88D4-2AB7-4DE1-BAE2-414F7701D251}"/>
              </a:ext>
            </a:extLst>
          </p:cNvPr>
          <p:cNvSpPr txBox="1"/>
          <p:nvPr/>
        </p:nvSpPr>
        <p:spPr>
          <a:xfrm>
            <a:off x="1734037" y="7458469"/>
            <a:ext cx="1702134" cy="400110"/>
          </a:xfrm>
          <a:prstGeom prst="rect">
            <a:avLst/>
          </a:prstGeom>
          <a:noFill/>
        </p:spPr>
        <p:txBody>
          <a:bodyPr wrap="none" rtlCol="0">
            <a:spAutoFit/>
          </a:bodyPr>
          <a:lstStyle/>
          <a:p>
            <a:pPr algn="ctr"/>
            <a:r>
              <a:rPr lang="en-US" sz="2000" dirty="0" err="1" smtClean="0">
                <a:solidFill>
                  <a:srgbClr val="E46C0A"/>
                </a:solidFill>
              </a:rPr>
              <a:t>var</a:t>
            </a:r>
            <a:r>
              <a:rPr lang="en-US" sz="2000" dirty="0" smtClean="0">
                <a:solidFill>
                  <a:srgbClr val="E46C0A"/>
                </a:solidFill>
              </a:rPr>
              <a:t>( X1 ) = A+C</a:t>
            </a:r>
            <a:endParaRPr lang="en-US" sz="2000" dirty="0">
              <a:solidFill>
                <a:srgbClr val="E46C0A"/>
              </a:solidFill>
            </a:endParaRPr>
          </a:p>
        </p:txBody>
      </p:sp>
    </p:spTree>
    <p:extLst>
      <p:ext uri="{BB962C8B-B14F-4D97-AF65-F5344CB8AC3E}">
        <p14:creationId xmlns:p14="http://schemas.microsoft.com/office/powerpoint/2010/main" val="219291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Residual and R</a:t>
            </a:r>
            <a:r>
              <a:rPr lang="en-US" baseline="30000" dirty="0"/>
              <a:t>2</a:t>
            </a:r>
          </a:p>
        </p:txBody>
      </p:sp>
      <p:sp>
        <p:nvSpPr>
          <p:cNvPr id="4" name="Oval 3"/>
          <p:cNvSpPr/>
          <p:nvPr/>
        </p:nvSpPr>
        <p:spPr>
          <a:xfrm>
            <a:off x="1036320" y="5223510"/>
            <a:ext cx="1230630" cy="123063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1424940" y="431673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2720340" y="405765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6195060"/>
            <a:ext cx="391454" cy="327782"/>
          </a:xfrm>
          <a:prstGeom prst="rect">
            <a:avLst/>
          </a:prstGeom>
          <a:noFill/>
        </p:spPr>
        <p:txBody>
          <a:bodyPr wrap="none" rtlCol="0">
            <a:spAutoFit/>
          </a:bodyPr>
          <a:lstStyle/>
          <a:p>
            <a:r>
              <a:rPr lang="en-US" sz="1530" b="1" dirty="0"/>
              <a:t>X1</a:t>
            </a:r>
          </a:p>
        </p:txBody>
      </p:sp>
      <p:sp>
        <p:nvSpPr>
          <p:cNvPr id="8" name="TextBox 7"/>
          <p:cNvSpPr txBox="1"/>
          <p:nvPr/>
        </p:nvSpPr>
        <p:spPr>
          <a:xfrm>
            <a:off x="1748790" y="5417820"/>
            <a:ext cx="324128" cy="369332"/>
          </a:xfrm>
          <a:prstGeom prst="rect">
            <a:avLst/>
          </a:prstGeom>
          <a:noFill/>
        </p:spPr>
        <p:txBody>
          <a:bodyPr wrap="none" rtlCol="0">
            <a:spAutoFit/>
          </a:bodyPr>
          <a:lstStyle/>
          <a:p>
            <a:r>
              <a:rPr lang="en-US" b="1" dirty="0">
                <a:solidFill>
                  <a:srgbClr val="E46C0A"/>
                </a:solidFill>
              </a:rPr>
              <a:t>A</a:t>
            </a:r>
          </a:p>
        </p:txBody>
      </p:sp>
      <p:sp>
        <p:nvSpPr>
          <p:cNvPr id="9" name="TextBox 8"/>
          <p:cNvSpPr txBox="1"/>
          <p:nvPr/>
        </p:nvSpPr>
        <p:spPr>
          <a:xfrm>
            <a:off x="2396490" y="4899660"/>
            <a:ext cx="314510" cy="369332"/>
          </a:xfrm>
          <a:prstGeom prst="rect">
            <a:avLst/>
          </a:prstGeom>
          <a:noFill/>
        </p:spPr>
        <p:txBody>
          <a:bodyPr wrap="none" rtlCol="0">
            <a:spAutoFit/>
          </a:bodyPr>
          <a:lstStyle/>
          <a:p>
            <a:r>
              <a:rPr lang="en-US" b="1" dirty="0">
                <a:solidFill>
                  <a:srgbClr val="E46C0A"/>
                </a:solidFill>
              </a:rPr>
              <a:t>B</a:t>
            </a:r>
          </a:p>
        </p:txBody>
      </p:sp>
      <p:sp>
        <p:nvSpPr>
          <p:cNvPr id="10" name="TextBox 9"/>
          <p:cNvSpPr txBox="1"/>
          <p:nvPr/>
        </p:nvSpPr>
        <p:spPr>
          <a:xfrm>
            <a:off x="1360170" y="5871210"/>
            <a:ext cx="288862" cy="327782"/>
          </a:xfrm>
          <a:prstGeom prst="rect">
            <a:avLst/>
          </a:prstGeom>
          <a:noFill/>
        </p:spPr>
        <p:txBody>
          <a:bodyPr wrap="none" rtlCol="0">
            <a:spAutoFit/>
          </a:bodyPr>
          <a:lstStyle/>
          <a:p>
            <a:r>
              <a:rPr lang="en-US" sz="1530" dirty="0">
                <a:solidFill>
                  <a:schemeClr val="bg1">
                    <a:lumMod val="50000"/>
                  </a:schemeClr>
                </a:solidFill>
              </a:rPr>
              <a:t>C</a:t>
            </a:r>
          </a:p>
        </p:txBody>
      </p:sp>
      <p:graphicFrame>
        <p:nvGraphicFramePr>
          <p:cNvPr id="5122" name="Object 2"/>
          <p:cNvGraphicFramePr>
            <a:graphicFrameLocks noChangeAspect="1"/>
          </p:cNvGraphicFramePr>
          <p:nvPr>
            <p:extLst>
              <p:ext uri="{D42A27DB-BD31-4B8C-83A1-F6EECF244321}">
                <p14:modId xmlns:p14="http://schemas.microsoft.com/office/powerpoint/2010/main" val="1087107870"/>
              </p:ext>
            </p:extLst>
          </p:nvPr>
        </p:nvGraphicFramePr>
        <p:xfrm>
          <a:off x="3501962" y="2960895"/>
          <a:ext cx="3431954" cy="1508485"/>
        </p:xfrm>
        <a:graphic>
          <a:graphicData uri="http://schemas.openxmlformats.org/presentationml/2006/ole">
            <mc:AlternateContent xmlns:mc="http://schemas.openxmlformats.org/markup-compatibility/2006">
              <mc:Choice xmlns:v="urn:schemas-microsoft-com:vml" Requires="v">
                <p:oleObj spid="_x0000_s65541" name="Equation" r:id="rId3" imgW="2006600" imgH="876300" progId="Equation.3">
                  <p:embed/>
                </p:oleObj>
              </mc:Choice>
              <mc:Fallback>
                <p:oleObj name="Equation" r:id="rId3" imgW="2006600" imgH="876300" progId="Equation.3">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962" y="2960895"/>
                        <a:ext cx="3431954" cy="1508485"/>
                      </a:xfrm>
                      <a:prstGeom prst="rect">
                        <a:avLst/>
                      </a:prstGeom>
                      <a:noFill/>
                      <a:extLst/>
                    </p:spPr>
                  </p:pic>
                </p:oleObj>
              </mc:Fallback>
            </mc:AlternateContent>
          </a:graphicData>
        </a:graphic>
      </p:graphicFrame>
      <p:sp>
        <p:nvSpPr>
          <p:cNvPr id="11" name="TextBox 10">
            <a:extLst>
              <a:ext uri="{FF2B5EF4-FFF2-40B4-BE49-F238E27FC236}">
                <a16:creationId xmlns:a16="http://schemas.microsoft.com/office/drawing/2014/main" id="{FCA427B9-3DCC-47F9-98E2-FAA7E643D9C7}"/>
              </a:ext>
            </a:extLst>
          </p:cNvPr>
          <p:cNvSpPr txBox="1"/>
          <p:nvPr/>
        </p:nvSpPr>
        <p:spPr>
          <a:xfrm>
            <a:off x="3841717" y="6966171"/>
            <a:ext cx="1223413" cy="707886"/>
          </a:xfrm>
          <a:prstGeom prst="rect">
            <a:avLst/>
          </a:prstGeom>
          <a:noFill/>
        </p:spPr>
        <p:txBody>
          <a:bodyPr wrap="none" rtlCol="0">
            <a:spAutoFit/>
          </a:bodyPr>
          <a:lstStyle/>
          <a:p>
            <a:pPr algn="ctr"/>
            <a:r>
              <a:rPr lang="en-US" sz="2000" b="1" dirty="0">
                <a:solidFill>
                  <a:srgbClr val="E46C0A"/>
                </a:solidFill>
              </a:rPr>
              <a:t>Explained</a:t>
            </a:r>
            <a:br>
              <a:rPr lang="en-US" sz="2000" b="1" dirty="0">
                <a:solidFill>
                  <a:srgbClr val="E46C0A"/>
                </a:solidFill>
              </a:rPr>
            </a:br>
            <a:r>
              <a:rPr lang="en-US" sz="2000" b="1" dirty="0">
                <a:solidFill>
                  <a:srgbClr val="E46C0A"/>
                </a:solidFill>
              </a:rPr>
              <a:t>Portion</a:t>
            </a:r>
          </a:p>
        </p:txBody>
      </p:sp>
      <p:cxnSp>
        <p:nvCxnSpPr>
          <p:cNvPr id="12" name="Straight Arrow Connector 11">
            <a:extLst>
              <a:ext uri="{FF2B5EF4-FFF2-40B4-BE49-F238E27FC236}">
                <a16:creationId xmlns:a16="http://schemas.microsoft.com/office/drawing/2014/main" id="{3FDECBEE-3946-4C9C-9819-0629D9778641}"/>
              </a:ext>
            </a:extLst>
          </p:cNvPr>
          <p:cNvCxnSpPr>
            <a:cxnSpLocks/>
          </p:cNvCxnSpPr>
          <p:nvPr/>
        </p:nvCxnSpPr>
        <p:spPr>
          <a:xfrm flipH="1" flipV="1">
            <a:off x="2030836" y="5767900"/>
            <a:ext cx="1657015" cy="121286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DE9309-E7DE-4349-8879-C12A7F7D9609}"/>
              </a:ext>
            </a:extLst>
          </p:cNvPr>
          <p:cNvSpPr txBox="1"/>
          <p:nvPr/>
        </p:nvSpPr>
        <p:spPr>
          <a:xfrm>
            <a:off x="937555" y="2803690"/>
            <a:ext cx="1084977" cy="707886"/>
          </a:xfrm>
          <a:prstGeom prst="rect">
            <a:avLst/>
          </a:prstGeom>
          <a:noFill/>
        </p:spPr>
        <p:txBody>
          <a:bodyPr wrap="none" rtlCol="0">
            <a:spAutoFit/>
          </a:bodyPr>
          <a:lstStyle/>
          <a:p>
            <a:pPr algn="ctr"/>
            <a:r>
              <a:rPr lang="en-US" sz="2000" b="1" dirty="0">
                <a:solidFill>
                  <a:srgbClr val="E46C0A"/>
                </a:solidFill>
              </a:rPr>
              <a:t>Residual</a:t>
            </a:r>
          </a:p>
          <a:p>
            <a:pPr algn="ctr"/>
            <a:r>
              <a:rPr lang="en-US" sz="2000" b="1" dirty="0">
                <a:solidFill>
                  <a:srgbClr val="E46C0A"/>
                </a:solidFill>
              </a:rPr>
              <a:t>Portion</a:t>
            </a:r>
          </a:p>
        </p:txBody>
      </p:sp>
      <p:cxnSp>
        <p:nvCxnSpPr>
          <p:cNvPr id="14" name="Straight Arrow Connector 13">
            <a:extLst>
              <a:ext uri="{FF2B5EF4-FFF2-40B4-BE49-F238E27FC236}">
                <a16:creationId xmlns:a16="http://schemas.microsoft.com/office/drawing/2014/main" id="{21A5DF65-AADC-45D3-9BEE-F8DAA8256311}"/>
              </a:ext>
            </a:extLst>
          </p:cNvPr>
          <p:cNvCxnSpPr>
            <a:cxnSpLocks/>
          </p:cNvCxnSpPr>
          <p:nvPr/>
        </p:nvCxnSpPr>
        <p:spPr>
          <a:xfrm>
            <a:off x="1649032" y="3602051"/>
            <a:ext cx="617918" cy="10948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1962" y="3999263"/>
            <a:ext cx="2720340" cy="603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66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53390" y="451104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Oval 4"/>
          <p:cNvSpPr/>
          <p:nvPr/>
        </p:nvSpPr>
        <p:spPr>
          <a:xfrm>
            <a:off x="842010" y="3604260"/>
            <a:ext cx="1878330" cy="1813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TextBox 5"/>
          <p:cNvSpPr txBox="1"/>
          <p:nvPr/>
        </p:nvSpPr>
        <p:spPr>
          <a:xfrm>
            <a:off x="906780" y="3474720"/>
            <a:ext cx="287258" cy="327782"/>
          </a:xfrm>
          <a:prstGeom prst="rect">
            <a:avLst/>
          </a:prstGeom>
          <a:noFill/>
        </p:spPr>
        <p:txBody>
          <a:bodyPr wrap="none" rtlCol="0">
            <a:spAutoFit/>
          </a:bodyPr>
          <a:lstStyle/>
          <a:p>
            <a:r>
              <a:rPr lang="en-US" sz="1530" b="1" dirty="0"/>
              <a:t>Y</a:t>
            </a:r>
          </a:p>
        </p:txBody>
      </p:sp>
      <p:sp>
        <p:nvSpPr>
          <p:cNvPr id="7" name="TextBox 6"/>
          <p:cNvSpPr txBox="1"/>
          <p:nvPr/>
        </p:nvSpPr>
        <p:spPr>
          <a:xfrm>
            <a:off x="712470" y="5158740"/>
            <a:ext cx="391454" cy="327782"/>
          </a:xfrm>
          <a:prstGeom prst="rect">
            <a:avLst/>
          </a:prstGeom>
          <a:noFill/>
        </p:spPr>
        <p:txBody>
          <a:bodyPr wrap="none" rtlCol="0">
            <a:spAutoFit/>
          </a:bodyPr>
          <a:lstStyle/>
          <a:p>
            <a:r>
              <a:rPr lang="en-US" sz="1530" b="1" dirty="0"/>
              <a:t>X1</a:t>
            </a:r>
          </a:p>
        </p:txBody>
      </p:sp>
      <p:sp>
        <p:nvSpPr>
          <p:cNvPr id="11" name="Oval 10"/>
          <p:cNvSpPr/>
          <p:nvPr/>
        </p:nvSpPr>
        <p:spPr>
          <a:xfrm>
            <a:off x="518160" y="6389370"/>
            <a:ext cx="1230630" cy="123063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TextBox 11"/>
          <p:cNvSpPr txBox="1"/>
          <p:nvPr/>
        </p:nvSpPr>
        <p:spPr>
          <a:xfrm>
            <a:off x="777240" y="7037070"/>
            <a:ext cx="391454" cy="327782"/>
          </a:xfrm>
          <a:prstGeom prst="rect">
            <a:avLst/>
          </a:prstGeom>
          <a:noFill/>
        </p:spPr>
        <p:txBody>
          <a:bodyPr wrap="none" rtlCol="0">
            <a:spAutoFit/>
          </a:bodyPr>
          <a:lstStyle/>
          <a:p>
            <a:r>
              <a:rPr lang="en-US" sz="1530" b="1" dirty="0"/>
              <a:t>X1</a:t>
            </a:r>
          </a:p>
        </p:txBody>
      </p:sp>
      <p:sp>
        <p:nvSpPr>
          <p:cNvPr id="13" name="Oval 12"/>
          <p:cNvSpPr/>
          <p:nvPr/>
        </p:nvSpPr>
        <p:spPr>
          <a:xfrm>
            <a:off x="1036320" y="6000750"/>
            <a:ext cx="1230630" cy="123063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TextBox 13"/>
          <p:cNvSpPr txBox="1"/>
          <p:nvPr/>
        </p:nvSpPr>
        <p:spPr>
          <a:xfrm>
            <a:off x="971550" y="6000750"/>
            <a:ext cx="287258" cy="327782"/>
          </a:xfrm>
          <a:prstGeom prst="rect">
            <a:avLst/>
          </a:prstGeom>
          <a:noFill/>
        </p:spPr>
        <p:txBody>
          <a:bodyPr wrap="none" rtlCol="0">
            <a:spAutoFit/>
          </a:bodyPr>
          <a:lstStyle/>
          <a:p>
            <a:r>
              <a:rPr lang="en-US" sz="1530" b="1" dirty="0"/>
              <a:t>Y</a:t>
            </a:r>
          </a:p>
        </p:txBody>
      </p:sp>
      <p:pic>
        <p:nvPicPr>
          <p:cNvPr id="6148" name="Picture 4"/>
          <p:cNvPicPr>
            <a:picLocks noChangeAspect="1" noChangeArrowheads="1"/>
          </p:cNvPicPr>
          <p:nvPr/>
        </p:nvPicPr>
        <p:blipFill>
          <a:blip r:embed="rId3" cstate="print"/>
          <a:srcRect/>
          <a:stretch>
            <a:fillRect/>
          </a:stretch>
        </p:blipFill>
        <p:spPr bwMode="auto">
          <a:xfrm>
            <a:off x="3368040" y="5680273"/>
            <a:ext cx="2335194" cy="2331720"/>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3368040" y="3409950"/>
            <a:ext cx="2335195" cy="2331720"/>
          </a:xfrm>
          <a:prstGeom prst="rect">
            <a:avLst/>
          </a:prstGeom>
          <a:noFill/>
          <a:ln w="9525">
            <a:noFill/>
            <a:miter lim="800000"/>
            <a:headEnd/>
            <a:tailEnd/>
          </a:ln>
          <a:effectLst/>
        </p:spPr>
      </p:pic>
      <p:sp>
        <p:nvSpPr>
          <p:cNvPr id="19" name="Title 1"/>
          <p:cNvSpPr>
            <a:spLocks noGrp="1"/>
          </p:cNvSpPr>
          <p:nvPr>
            <p:ph type="title"/>
          </p:nvPr>
        </p:nvSpPr>
        <p:spPr/>
        <p:txBody>
          <a:bodyPr/>
          <a:lstStyle/>
          <a:p>
            <a:r>
              <a:rPr lang="en-US" dirty="0"/>
              <a:t>R-squared and Regression Residual</a:t>
            </a:r>
          </a:p>
        </p:txBody>
      </p:sp>
      <p:graphicFrame>
        <p:nvGraphicFramePr>
          <p:cNvPr id="6150" name="Object 6"/>
          <p:cNvGraphicFramePr>
            <a:graphicFrameLocks noChangeAspect="1"/>
          </p:cNvGraphicFramePr>
          <p:nvPr/>
        </p:nvGraphicFramePr>
        <p:xfrm>
          <a:off x="6076236" y="6324600"/>
          <a:ext cx="1311593" cy="1047115"/>
        </p:xfrm>
        <a:graphic>
          <a:graphicData uri="http://schemas.openxmlformats.org/presentationml/2006/ole">
            <mc:AlternateContent xmlns:mc="http://schemas.openxmlformats.org/markup-compatibility/2006">
              <mc:Choice xmlns:v="urn:schemas-microsoft-com:vml" Requires="v">
                <p:oleObj spid="_x0000_s66577" name="Equation" r:id="rId5" imgW="1117600" imgH="889000" progId="Equation.3">
                  <p:embed/>
                </p:oleObj>
              </mc:Choice>
              <mc:Fallback>
                <p:oleObj name="Equation" r:id="rId5" imgW="1117600" imgH="889000" progId="Equation.3">
                  <p:embed/>
                  <p:pic>
                    <p:nvPicPr>
                      <p:cNvPr id="61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6236" y="6324600"/>
                        <a:ext cx="1311593" cy="1047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7"/>
          <p:cNvGraphicFramePr>
            <a:graphicFrameLocks noChangeAspect="1"/>
          </p:cNvGraphicFramePr>
          <p:nvPr/>
        </p:nvGraphicFramePr>
        <p:xfrm>
          <a:off x="6092429" y="4057650"/>
          <a:ext cx="1280556" cy="1047115"/>
        </p:xfrm>
        <a:graphic>
          <a:graphicData uri="http://schemas.openxmlformats.org/presentationml/2006/ole">
            <mc:AlternateContent xmlns:mc="http://schemas.openxmlformats.org/markup-compatibility/2006">
              <mc:Choice xmlns:v="urn:schemas-microsoft-com:vml" Requires="v">
                <p:oleObj spid="_x0000_s66578" name="Equation" r:id="rId7" imgW="1091726" imgH="888614" progId="Equation.3">
                  <p:embed/>
                </p:oleObj>
              </mc:Choice>
              <mc:Fallback>
                <p:oleObj name="Equation" r:id="rId7" imgW="1091726" imgH="888614" progId="Equation.3">
                  <p:embed/>
                  <p:pic>
                    <p:nvPicPr>
                      <p:cNvPr id="615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2429" y="4057650"/>
                        <a:ext cx="1280556" cy="1047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1813560" y="4187190"/>
            <a:ext cx="298480" cy="327782"/>
          </a:xfrm>
          <a:prstGeom prst="rect">
            <a:avLst/>
          </a:prstGeom>
          <a:noFill/>
        </p:spPr>
        <p:txBody>
          <a:bodyPr wrap="none" rtlCol="0">
            <a:spAutoFit/>
          </a:bodyPr>
          <a:lstStyle/>
          <a:p>
            <a:r>
              <a:rPr lang="en-US" sz="1530" dirty="0">
                <a:solidFill>
                  <a:schemeClr val="bg1">
                    <a:lumMod val="50000"/>
                  </a:schemeClr>
                </a:solidFill>
              </a:rPr>
              <a:t>A</a:t>
            </a:r>
          </a:p>
        </p:txBody>
      </p:sp>
      <p:sp>
        <p:nvSpPr>
          <p:cNvPr id="23" name="TextBox 22"/>
          <p:cNvSpPr txBox="1"/>
          <p:nvPr/>
        </p:nvSpPr>
        <p:spPr>
          <a:xfrm>
            <a:off x="1748790" y="6454140"/>
            <a:ext cx="292068" cy="327782"/>
          </a:xfrm>
          <a:prstGeom prst="rect">
            <a:avLst/>
          </a:prstGeom>
          <a:noFill/>
        </p:spPr>
        <p:txBody>
          <a:bodyPr wrap="none" rtlCol="0">
            <a:spAutoFit/>
          </a:bodyPr>
          <a:lstStyle/>
          <a:p>
            <a:r>
              <a:rPr lang="en-US" sz="1530" dirty="0">
                <a:solidFill>
                  <a:schemeClr val="bg1">
                    <a:lumMod val="50000"/>
                  </a:schemeClr>
                </a:solidFill>
              </a:rPr>
              <a:t>B</a:t>
            </a:r>
          </a:p>
        </p:txBody>
      </p:sp>
      <p:graphicFrame>
        <p:nvGraphicFramePr>
          <p:cNvPr id="6152" name="Object 8"/>
          <p:cNvGraphicFramePr>
            <a:graphicFrameLocks noChangeAspect="1"/>
          </p:cNvGraphicFramePr>
          <p:nvPr/>
        </p:nvGraphicFramePr>
        <p:xfrm>
          <a:off x="2396491" y="5547360"/>
          <a:ext cx="796131" cy="323850"/>
        </p:xfrm>
        <a:graphic>
          <a:graphicData uri="http://schemas.openxmlformats.org/presentationml/2006/ole">
            <mc:AlternateContent xmlns:mc="http://schemas.openxmlformats.org/markup-compatibility/2006">
              <mc:Choice xmlns:v="urn:schemas-microsoft-com:vml" Requires="v">
                <p:oleObj spid="_x0000_s66579" name="Equation" r:id="rId9" imgW="406048" imgH="164957" progId="Equation.3">
                  <p:embed/>
                </p:oleObj>
              </mc:Choice>
              <mc:Fallback>
                <p:oleObj name="Equation" r:id="rId9" imgW="406048" imgH="164957" progId="Equation.3">
                  <p:embed/>
                  <p:pic>
                    <p:nvPicPr>
                      <p:cNvPr id="615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6491" y="5547360"/>
                        <a:ext cx="796131"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a:extLst>
              <a:ext uri="{FF2B5EF4-FFF2-40B4-BE49-F238E27FC236}">
                <a16:creationId xmlns:a16="http://schemas.microsoft.com/office/drawing/2014/main" id="{187CFFFF-BF82-4F67-816E-E7040CC72763}"/>
              </a:ext>
            </a:extLst>
          </p:cNvPr>
          <p:cNvSpPr txBox="1"/>
          <p:nvPr/>
        </p:nvSpPr>
        <p:spPr>
          <a:xfrm>
            <a:off x="913219" y="8451215"/>
            <a:ext cx="5843707" cy="1323439"/>
          </a:xfrm>
          <a:prstGeom prst="rect">
            <a:avLst/>
          </a:prstGeom>
          <a:noFill/>
        </p:spPr>
        <p:txBody>
          <a:bodyPr wrap="square" rtlCol="0">
            <a:spAutoFit/>
          </a:bodyPr>
          <a:lstStyle/>
          <a:p>
            <a:pPr algn="ctr"/>
            <a:r>
              <a:rPr lang="en-US" sz="2000" dirty="0">
                <a:solidFill>
                  <a:schemeClr val="tx1">
                    <a:lumMod val="50000"/>
                    <a:lumOff val="50000"/>
                  </a:schemeClr>
                </a:solidFill>
              </a:rPr>
              <a:t>The variance of X1 and </a:t>
            </a:r>
            <a:r>
              <a:rPr lang="en-US" sz="2000" dirty="0" err="1">
                <a:solidFill>
                  <a:schemeClr val="tx1">
                    <a:lumMod val="50000"/>
                    <a:lumOff val="50000"/>
                  </a:schemeClr>
                </a:solidFill>
              </a:rPr>
              <a:t>cov</a:t>
            </a:r>
            <a:r>
              <a:rPr lang="en-US" sz="2000" dirty="0">
                <a:solidFill>
                  <a:schemeClr val="tx1">
                    <a:lumMod val="50000"/>
                    <a:lumOff val="50000"/>
                  </a:schemeClr>
                </a:solidFill>
              </a:rPr>
              <a:t>(X1,Y) are the same in these two cases. The var(Y) is larger in the top case. Although the “explained” portion is the same in both models, there is more variance to explain on top. </a:t>
            </a:r>
          </a:p>
        </p:txBody>
      </p:sp>
    </p:spTree>
    <p:extLst>
      <p:ext uri="{BB962C8B-B14F-4D97-AF65-F5344CB8AC3E}">
        <p14:creationId xmlns:p14="http://schemas.microsoft.com/office/powerpoint/2010/main" val="88337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10684</TotalTime>
  <Words>652</Words>
  <Application>Microsoft Office PowerPoint</Application>
  <PresentationFormat>Custom</PresentationFormat>
  <Paragraphs>215</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Arial Black</vt:lpstr>
      <vt:lpstr>Berlin Sans FB</vt:lpstr>
      <vt:lpstr>Calibri</vt:lpstr>
      <vt:lpstr>Cambria Math</vt:lpstr>
      <vt:lpstr>Stencil</vt:lpstr>
      <vt:lpstr>Office Theme</vt:lpstr>
      <vt:lpstr>Equation</vt:lpstr>
      <vt:lpstr>control variables  </vt:lpstr>
      <vt:lpstr>PowerPoint Presentation</vt:lpstr>
      <vt:lpstr>Ballentine  venn diagrams</vt:lpstr>
      <vt:lpstr>Ballentine venn diagram</vt:lpstr>
      <vt:lpstr>Ballentine venn diagram</vt:lpstr>
      <vt:lpstr>Slope</vt:lpstr>
      <vt:lpstr>Slope</vt:lpstr>
      <vt:lpstr>The Residual and R2</vt:lpstr>
      <vt:lpstr>R-squared and Regression Residual</vt:lpstr>
      <vt:lpstr>Coefficient Standard Error</vt:lpstr>
      <vt:lpstr>Explain more y</vt:lpstr>
      <vt:lpstr>Increase var(x)</vt:lpstr>
      <vt:lpstr>Two types of control variables:</vt:lpstr>
      <vt:lpstr>PowerPoint Presentation</vt:lpstr>
      <vt:lpstr>First type: Uncorrelated with the policy variable</vt:lpstr>
      <vt:lpstr>PowerPoint Presentation</vt:lpstr>
      <vt:lpstr>PowerPoint Presentation</vt:lpstr>
      <vt:lpstr>PowerPoint Presentation</vt:lpstr>
      <vt:lpstr>coffee study example</vt:lpstr>
      <vt:lpstr>PowerPoint Presentation</vt:lpstr>
      <vt:lpstr>PowerPoint Presentation</vt:lpstr>
      <vt:lpstr>PowerPoint Presentation</vt:lpstr>
      <vt:lpstr>PowerPoint Presentation</vt:lpstr>
      <vt:lpstr>PowerPoint Presentation</vt:lpstr>
      <vt:lpstr>Class size example</vt:lpstr>
      <vt:lpstr>Partitioning the Variance of Y</vt:lpstr>
      <vt:lpstr>Effects of the Control Variable</vt:lpstr>
      <vt:lpstr>Effects of the Control Variable</vt:lpstr>
      <vt:lpstr>PowerPoint Presentation</vt:lpstr>
      <vt:lpstr>The Residual and R2</vt:lpstr>
      <vt:lpstr>The other type of control targets the explained SS</vt:lpstr>
      <vt:lpstr>What happens when we remove the explained SS from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96</cp:revision>
  <cp:lastPrinted>2014-01-22T23:35:30Z</cp:lastPrinted>
  <dcterms:created xsi:type="dcterms:W3CDTF">2013-12-05T22:08:08Z</dcterms:created>
  <dcterms:modified xsi:type="dcterms:W3CDTF">2019-09-03T23:40:59Z</dcterms:modified>
</cp:coreProperties>
</file>