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59" r:id="rId23"/>
    <p:sldId id="277" r:id="rId24"/>
    <p:sldId id="279" r:id="rId25"/>
    <p:sldId id="280" r:id="rId26"/>
    <p:sldId id="278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E987-3DEC-4822-9EB7-7CAA4333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A76D4-EED5-4390-B4B4-CDE414A3C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2B69-AD3F-4982-B9AD-0FEA7D08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80E5-872E-44D3-8BAA-03328CF1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AED7-0CAC-4026-A9F2-CDF3444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5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1C36-7B08-4405-B739-0F5E9554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4C8A-A9B8-4396-8ADD-EF130BDC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0AA6-2BF0-4933-91FF-73F45188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3930-ECF9-47DB-AD46-41546D8E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9C4B-9662-4C07-AE4F-BE79FB4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606AD-0160-4D50-BC60-BCA7F7601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0DF08-E161-4454-AB8A-1646636E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E44C-D8B2-4F1B-BF74-3217899B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CB5F-F9F8-4389-945F-9387E98B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DD6B-0492-4AE4-A5F1-F1621ADA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83D-E63E-40C0-BCBB-47F7B86B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ADF3-2570-4D94-B2E3-D1C7A93B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32D-369D-4B64-8F4E-2F1057CE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1978-A0B2-459B-AC1B-C7019BBF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D177-6054-4BAB-B8B6-80F87494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CEBC-0A0B-4B18-962B-9EDB6B26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D6CE-196D-4BD3-A2F7-108C5826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C5F6-D286-4BF2-A89E-60F35CB1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5F7A-C5F9-4E8F-A8DA-99A735F7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27E3-761A-4049-AAEB-6A3A969D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AC36-C203-4758-BF07-F8B1B9DE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B984-094E-4C6B-8DE5-8F6232C56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1B8E-758D-4209-A649-D5F12601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E5629-90CD-400F-B818-C5596A53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B78A-8790-4BD5-8068-DAE8966B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3AB0-CFB4-4963-B16E-C1079BF4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23C-E6A7-4A70-A3F3-F655EBA6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C3D5-B16E-429D-87B1-F6406EF7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C140-52B5-4B18-A701-3F3BF76A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3C4DF-C71D-44A6-9B3D-D4425E7D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B6BBD-EAEB-4199-B124-62F366EED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528B2-50C4-4593-9B2B-69490C2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5D40E-0D9F-46D4-90A2-6EAC2877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6C60-A6BE-4ED4-B691-F63B0A6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77E7-13B0-450D-AB65-839CB866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7E70A-F2AE-4483-8DD6-4433F902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1FBC3-5F97-448F-A96C-59918E8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8ED7A-EB25-4AC7-8C0F-28755DDB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28090-9AC8-4197-8DB9-D1BC89D0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9F13C-C963-4DC1-8A80-FA4BCADB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184A-ECC2-4A9C-9DC4-ACB5E4B3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4993-550C-401E-A1CD-F643BCAB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5CE-E371-4CA4-B3DA-31DB6651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AA993-1066-4709-BCDD-66C61645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506D-69E5-49B6-8249-9990F6C6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D555-20BA-4C00-B42A-D9F86DA6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762BB-4395-4F79-9433-A597E496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01F4-8032-46AF-9972-2A7BEF3B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34999-A1A9-48E1-967E-6C27A5BFA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EAE1-CC78-4A57-8EEE-FF99E877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2180-3E5B-4EDE-AF07-F1197699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886A6-19B6-4E2C-BD65-4D9A30C8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D2702-E60E-4AB0-B7B5-D2FEB904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0D43F-7C41-456A-A433-64125E70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3A9C6-C0BE-487D-9443-C199D769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66B9-0202-4AAD-B82D-9F051F02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516F-6C5D-4BB5-9DB9-97B963574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F37C-CCDC-45A6-8BCE-9ACC68471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DDD3-1E4F-46E1-AE6C-9F228A58A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hypotheses testing with dummy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263FF-D1AF-4F08-AE40-673102E2D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798928" y="2598442"/>
            <a:ext cx="22453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Why do we have no performance difference when comparing teaching programs directly?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7FF32-482B-4D44-BFEA-60CA8ECCF1B5}"/>
              </a:ext>
            </a:extLst>
          </p:cNvPr>
          <p:cNvCxnSpPr>
            <a:cxnSpLocks/>
          </p:cNvCxnSpPr>
          <p:nvPr/>
        </p:nvCxnSpPr>
        <p:spPr>
          <a:xfrm flipH="1" flipV="1">
            <a:off x="8977634" y="2909456"/>
            <a:ext cx="821294" cy="360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54190-586F-4DB4-9790-21C10B3C7BE9}"/>
              </a:ext>
            </a:extLst>
          </p:cNvPr>
          <p:cNvCxnSpPr>
            <a:cxnSpLocks/>
          </p:cNvCxnSpPr>
          <p:nvPr/>
        </p:nvCxnSpPr>
        <p:spPr>
          <a:xfrm flipH="1">
            <a:off x="8903856" y="4957895"/>
            <a:ext cx="1154544" cy="604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5F70AB4-C678-4DB0-B920-6CA814929089}"/>
              </a:ext>
            </a:extLst>
          </p:cNvPr>
          <p:cNvSpPr/>
          <p:nvPr/>
        </p:nvSpPr>
        <p:spPr>
          <a:xfrm rot="16200000">
            <a:off x="2230538" y="531043"/>
            <a:ext cx="150366" cy="174317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CCE45-B525-48C5-B216-3768765F2559}"/>
              </a:ext>
            </a:extLst>
          </p:cNvPr>
          <p:cNvSpPr txBox="1"/>
          <p:nvPr/>
        </p:nvSpPr>
        <p:spPr>
          <a:xfrm>
            <a:off x="1461840" y="9594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Suburban Schools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309EE49-94AC-4FA7-A3E8-AAFEA25C9D68}"/>
              </a:ext>
            </a:extLst>
          </p:cNvPr>
          <p:cNvSpPr/>
          <p:nvPr/>
        </p:nvSpPr>
        <p:spPr>
          <a:xfrm rot="16200000">
            <a:off x="4026805" y="545119"/>
            <a:ext cx="149855" cy="1715539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37A19-CC31-4500-9955-181FF4DD4A2C}"/>
              </a:ext>
            </a:extLst>
          </p:cNvPr>
          <p:cNvSpPr txBox="1"/>
          <p:nvPr/>
        </p:nvSpPr>
        <p:spPr>
          <a:xfrm>
            <a:off x="3411479" y="95451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Urban Schools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5A996-FEA3-4215-BE7B-3DB7BD0E7C99}"/>
              </a:ext>
            </a:extLst>
          </p:cNvPr>
          <p:cNvSpPr txBox="1"/>
          <p:nvPr/>
        </p:nvSpPr>
        <p:spPr>
          <a:xfrm>
            <a:off x="5470051" y="1950332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C9690-18BA-4223-B446-F7F2C6EFA563}"/>
              </a:ext>
            </a:extLst>
          </p:cNvPr>
          <p:cNvSpPr txBox="1"/>
          <p:nvPr/>
        </p:nvSpPr>
        <p:spPr>
          <a:xfrm>
            <a:off x="5470050" y="4232548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41C39-F26B-4B41-AE4D-B47B02CBEE4B}"/>
              </a:ext>
            </a:extLst>
          </p:cNvPr>
          <p:cNvSpPr txBox="1"/>
          <p:nvPr/>
        </p:nvSpPr>
        <p:spPr>
          <a:xfrm>
            <a:off x="5470050" y="3019929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B7A24-055A-4C1B-BE75-4546B3AE1EED}"/>
              </a:ext>
            </a:extLst>
          </p:cNvPr>
          <p:cNvSpPr txBox="1"/>
          <p:nvPr/>
        </p:nvSpPr>
        <p:spPr>
          <a:xfrm>
            <a:off x="5420897" y="5130382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5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33882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(6)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2577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=57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blipFill>
                <a:blip r:embed="rId3"/>
                <a:stretch>
                  <a:fillRect l="-749" t="-2577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7036274" y="2214431"/>
            <a:ext cx="329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But we find a 9-point difference here?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8938339" y="5831871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8938339" y="4608053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5AEB6-C72D-4326-A7AB-5262F6F69A15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049A7-FE0A-4A52-A9F5-BCD9252DB9B4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C8C20B-E0A9-4194-BF4E-F51CCD3208FF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0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09838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FB3BC-5020-49E4-BD7E-1A2EFA8A3DEE}"/>
              </a:ext>
            </a:extLst>
          </p:cNvPr>
          <p:cNvSpPr txBox="1"/>
          <p:nvPr/>
        </p:nvSpPr>
        <p:spPr>
          <a:xfrm>
            <a:off x="7572083" y="2630141"/>
            <a:ext cx="361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Teach for America instructors more likely to teach in URBAN schools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(6 out of 10)</a:t>
            </a:r>
          </a:p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32E2F-2548-4E4C-8C59-D84334985AAF}"/>
              </a:ext>
            </a:extLst>
          </p:cNvPr>
          <p:cNvSpPr txBox="1"/>
          <p:nvPr/>
        </p:nvSpPr>
        <p:spPr>
          <a:xfrm>
            <a:off x="7625478" y="4131640"/>
            <a:ext cx="351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Regular instructors are more likely to select SUBURBAN schools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(7 out of 10)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6352783" y="1469642"/>
            <a:ext cx="498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Notice the selection process: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5745347" y="4568732"/>
            <a:ext cx="2013123" cy="70896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5708073" y="3072441"/>
            <a:ext cx="1955873" cy="12409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8D518BD-B6FE-47A8-8950-A0AF2A63140B}"/>
              </a:ext>
            </a:extLst>
          </p:cNvPr>
          <p:cNvSpPr/>
          <p:nvPr/>
        </p:nvSpPr>
        <p:spPr>
          <a:xfrm>
            <a:off x="5209838" y="1771024"/>
            <a:ext cx="251670" cy="674387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77360B1-4FA3-4990-9895-856AEDE4E94E}"/>
              </a:ext>
            </a:extLst>
          </p:cNvPr>
          <p:cNvSpPr/>
          <p:nvPr/>
        </p:nvSpPr>
        <p:spPr>
          <a:xfrm>
            <a:off x="5216129" y="2536247"/>
            <a:ext cx="251670" cy="12522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D9406C-7559-427D-BB80-8109ABA58EF6}"/>
              </a:ext>
            </a:extLst>
          </p:cNvPr>
          <p:cNvCxnSpPr>
            <a:cxnSpLocks/>
          </p:cNvCxnSpPr>
          <p:nvPr/>
        </p:nvCxnSpPr>
        <p:spPr>
          <a:xfrm flipH="1" flipV="1">
            <a:off x="5745347" y="2230821"/>
            <a:ext cx="1820445" cy="5862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C0060-6D6F-46E6-9673-15CD14AB253D}"/>
              </a:ext>
            </a:extLst>
          </p:cNvPr>
          <p:cNvCxnSpPr>
            <a:cxnSpLocks/>
          </p:cNvCxnSpPr>
          <p:nvPr/>
        </p:nvCxnSpPr>
        <p:spPr>
          <a:xfrm flipH="1" flipV="1">
            <a:off x="5701782" y="3244977"/>
            <a:ext cx="1962164" cy="106840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E17D13-FF21-4DA1-8AA4-2104C0CF8783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273A95-D27C-467A-946A-025B4799C53C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20029F-55DC-4BE5-ACA5-89B46F3AB08A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0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153931" y="1837700"/>
            <a:ext cx="2785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So comparing teaching programs without controlling for differences in teaching environments leads to bias. </a:t>
            </a:r>
          </a:p>
          <a:p>
            <a:pPr algn="ctr"/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We incorrectly conclude the TFA training program is 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NOT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 working when 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IT IS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, but </a:t>
            </a:r>
            <a:r>
              <a:rPr lang="en-US" u="sng" dirty="0">
                <a:solidFill>
                  <a:srgbClr val="C00000"/>
                </a:solidFill>
                <a:latin typeface="Century Gothic" panose="020B0502020202020204" pitchFamily="34" charset="0"/>
              </a:rPr>
              <a:t>just in urban schools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06434-FB67-424B-8665-293A713DEA0A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61BC4-F4AD-443E-9338-E9E91636804A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EA9A73-F845-4A0E-A67D-27E1BE0D1236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6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D7C5-95C3-40C6-AFCC-6F9A0114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Specification: Dummy Variable Design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0A18-9898-46F5-B85F-48115C725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FB3BC-5020-49E4-BD7E-1A2EFA8A3DEE}"/>
              </a:ext>
            </a:extLst>
          </p:cNvPr>
          <p:cNvSpPr txBox="1"/>
          <p:nvPr/>
        </p:nvSpPr>
        <p:spPr>
          <a:xfrm>
            <a:off x="5696537" y="1630002"/>
            <a:ext cx="288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Average performance</a:t>
            </a:r>
          </a:p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 IN SUBURBAN SCHOOLS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0ACF2E-A27F-4FE2-9B50-4481F825D9E1}"/>
              </a:ext>
            </a:extLst>
          </p:cNvPr>
          <p:cNvSpPr txBox="1"/>
          <p:nvPr/>
        </p:nvSpPr>
        <p:spPr>
          <a:xfrm>
            <a:off x="5735222" y="4212336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 IN URBAN SCHOOLS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D0A82-C609-4CE2-9AA1-0E30B7D95FD1}"/>
              </a:ext>
            </a:extLst>
          </p:cNvPr>
          <p:cNvSpPr txBox="1"/>
          <p:nvPr/>
        </p:nvSpPr>
        <p:spPr>
          <a:xfrm>
            <a:off x="5735222" y="2989181"/>
            <a:ext cx="450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Regular teachers  IN </a:t>
            </a:r>
            <a:r>
              <a:rPr lang="en-US" cap="all" dirty="0" err="1">
                <a:solidFill>
                  <a:schemeClr val="accent1">
                    <a:lumMod val="75000"/>
                  </a:schemeClr>
                </a:solidFill>
              </a:rPr>
              <a:t>SubURBAN</a:t>
            </a:r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 SCHOOLS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3DB82-2012-40C9-812C-09A28AB6F3E7}"/>
              </a:ext>
            </a:extLst>
          </p:cNvPr>
          <p:cNvSpPr txBox="1"/>
          <p:nvPr/>
        </p:nvSpPr>
        <p:spPr>
          <a:xfrm>
            <a:off x="5696537" y="5126411"/>
            <a:ext cx="422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Regular teachers  IN URBAN SCHOOLS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1335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49194"/>
              </p:ext>
            </p:extLst>
          </p:nvPr>
        </p:nvGraphicFramePr>
        <p:xfrm>
          <a:off x="565199" y="1414244"/>
          <a:ext cx="5676210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013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671119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2263296681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763281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D1+D2+D3+D4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7802E9-ED51-49A7-BF28-97DA397D1233}"/>
              </a:ext>
            </a:extLst>
          </p:cNvPr>
          <p:cNvSpPr txBox="1"/>
          <p:nvPr/>
        </p:nvSpPr>
        <p:spPr>
          <a:xfrm>
            <a:off x="7291575" y="1753810"/>
            <a:ext cx="3874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This is a fully-interacted design matrix where there is exactly one dummy variable for each group. </a:t>
            </a:r>
          </a:p>
          <a:p>
            <a:pPr algn="ctr"/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Since the linear combination of all dummy variables would give us a columns of 1’s, we cannot run this model with an intercept due to perfect multi-collinearity (you cannot include two identical variables in a model – the statistics program will automatically drop one.  </a:t>
            </a:r>
          </a:p>
        </p:txBody>
      </p:sp>
    </p:spTree>
    <p:extLst>
      <p:ext uri="{BB962C8B-B14F-4D97-AF65-F5344CB8AC3E}">
        <p14:creationId xmlns:p14="http://schemas.microsoft.com/office/powerpoint/2010/main" val="70948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98723"/>
              </p:ext>
            </p:extLst>
          </p:nvPr>
        </p:nvGraphicFramePr>
        <p:xfrm>
          <a:off x="849153" y="262699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96816"/>
              </p:ext>
            </p:extLst>
          </p:nvPr>
        </p:nvGraphicFramePr>
        <p:xfrm>
          <a:off x="849153" y="487234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∙d.sub.tfa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∙d.sub.reg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 + b</a:t>
            </a:r>
            <a:r>
              <a:rPr lang="en-US" sz="1400" baseline="-25000" dirty="0">
                <a:latin typeface="Century Gothic" panose="020B0502020202020204" pitchFamily="34" charset="0"/>
              </a:rPr>
              <a:t>4</a:t>
            </a:r>
            <a:r>
              <a:rPr lang="en-US" sz="1400" dirty="0">
                <a:latin typeface="Century Gothic" panose="020B0502020202020204" pitchFamily="34" charset="0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5599532" y="2916371"/>
            <a:ext cx="2785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Each coefficient represents a separate group mean. Note, there is no intercept!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4564571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5630126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5050257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5937345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5340192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6F7E-2F6A-4B7B-89B9-75C006BCB3CE}"/>
              </a:ext>
            </a:extLst>
          </p:cNvPr>
          <p:cNvSpPr txBox="1"/>
          <p:nvPr/>
        </p:nvSpPr>
        <p:spPr>
          <a:xfrm>
            <a:off x="10190975" y="4248893"/>
            <a:ext cx="151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The groups are now additive.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426673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424889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63307" y="442062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61405"/>
              </p:ext>
            </p:extLst>
          </p:nvPr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16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E9B791-BB45-4353-87B4-5C45C811C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89710"/>
              </p:ext>
            </p:extLst>
          </p:nvPr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487234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5794827" y="398718"/>
            <a:ext cx="4906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No matter which groups you omit, you can always recover the group means. You just multiply all coefficients by the appropriate row in the design matrix.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4564571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5630126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-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5050257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5937345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5340192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426673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424889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63307" y="442062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6891734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(-18)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7757290" y="2029622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8591956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171542D-D86E-4CE3-8A04-A336CD015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26512"/>
              </p:ext>
            </p:extLst>
          </p:nvPr>
        </p:nvGraphicFramePr>
        <p:xfrm>
          <a:off x="849153" y="2586276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CB7466D-D6F0-4623-B523-CFC7A4425D2B}"/>
              </a:ext>
            </a:extLst>
          </p:cNvPr>
          <p:cNvSpPr txBox="1"/>
          <p:nvPr/>
        </p:nvSpPr>
        <p:spPr>
          <a:xfrm>
            <a:off x="5979385" y="2294177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∙d.urb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∙d.tfa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AAB187-BD2C-4DCF-A3E4-EAD8582EE60D}"/>
              </a:ext>
            </a:extLst>
          </p:cNvPr>
          <p:cNvSpPr txBox="1"/>
          <p:nvPr/>
        </p:nvSpPr>
        <p:spPr>
          <a:xfrm>
            <a:off x="5417315" y="3335321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+ 9 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ACCBBC-7BAA-4517-AC51-B61E2B3745E4}"/>
              </a:ext>
            </a:extLst>
          </p:cNvPr>
          <p:cNvSpPr txBox="1"/>
          <p:nvPr/>
        </p:nvSpPr>
        <p:spPr>
          <a:xfrm>
            <a:off x="5417315" y="2755452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+ 0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3C756-02FB-4AA4-B47C-137B546FAC06}"/>
              </a:ext>
            </a:extLst>
          </p:cNvPr>
          <p:cNvSpPr txBox="1"/>
          <p:nvPr/>
        </p:nvSpPr>
        <p:spPr>
          <a:xfrm>
            <a:off x="5427797" y="3642540"/>
            <a:ext cx="350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65A3B-2DA8-40F9-91E3-A52842A368BE}"/>
              </a:ext>
            </a:extLst>
          </p:cNvPr>
          <p:cNvSpPr txBox="1"/>
          <p:nvPr/>
        </p:nvSpPr>
        <p:spPr>
          <a:xfrm>
            <a:off x="5417315" y="3045387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408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AC62-0081-4C54-AA5F-32AA1EF1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Hypothesis-Testing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2B0A-8107-404B-9CE3-7ADE9D01D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586F-2EB7-4C5C-87BE-9843BD0A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7209-CDF3-496A-AD6A-8D549814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Teach for America is a federally-funded program to train non-education majors to be teachers through an intensive program after students graduate with a non-teaching degree. They are often placed in low-income schools that experience teacher shortages.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We are interested in whether the program is effective with regards to teacher performance in the classroom. Do Teach for America fellows generate better student performance than regular teachers?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We will compare TFA fellows to other teachers with regular education degrees, and we will control for suburban (typically high-income) and urban (typically low-income) school environments. </a:t>
            </a:r>
          </a:p>
        </p:txBody>
      </p:sp>
    </p:spTree>
    <p:extLst>
      <p:ext uri="{BB962C8B-B14F-4D97-AF65-F5344CB8AC3E}">
        <p14:creationId xmlns:p14="http://schemas.microsoft.com/office/powerpoint/2010/main" val="212274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262699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math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∙d.sub.reg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2813044" y="4938579"/>
            <a:ext cx="716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If this is the most intuitive way to get group means, why don’t we run this regression model?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77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90327"/>
              </p:ext>
            </p:extLst>
          </p:nvPr>
        </p:nvGraphicFramePr>
        <p:xfrm>
          <a:off x="849153" y="2312962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math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∙d.sub.reg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2459618" y="3961161"/>
            <a:ext cx="7875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Our research question is whether teachers trained in the Teach for America (TFA) program perform better than teachers trained in the regular program?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None of the tests for significance of coefficients b0 to b3 in the regression reflect meaningful tests.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It makes it easier to calculate group 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means, but makes it impossible to answer our research question based upon regression results.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1820519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3C5FC05-ECD9-47CF-97BB-006D073C06C1}"/>
              </a:ext>
            </a:extLst>
          </p:cNvPr>
          <p:cNvSpPr txBox="1"/>
          <p:nvPr/>
        </p:nvSpPr>
        <p:spPr>
          <a:xfrm>
            <a:off x="5961246" y="2936795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75=0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56D4A-A9E4-4E0F-9E13-EF1672D77C73}"/>
              </a:ext>
            </a:extLst>
          </p:cNvPr>
          <p:cNvSpPr txBox="1"/>
          <p:nvPr/>
        </p:nvSpPr>
        <p:spPr>
          <a:xfrm>
            <a:off x="7168405" y="1117416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75=0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AA4F6-2F76-4D08-8EAE-E47BD0995431}"/>
              </a:ext>
            </a:extLst>
          </p:cNvPr>
          <p:cNvSpPr txBox="1"/>
          <p:nvPr/>
        </p:nvSpPr>
        <p:spPr>
          <a:xfrm>
            <a:off x="8420864" y="2916929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66=0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D82E0-6489-4228-B6AB-A8A1A394012C}"/>
              </a:ext>
            </a:extLst>
          </p:cNvPr>
          <p:cNvSpPr txBox="1"/>
          <p:nvPr/>
        </p:nvSpPr>
        <p:spPr>
          <a:xfrm>
            <a:off x="9650158" y="1103842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57=0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50B433-AF09-4CD1-B3CE-DF86E808EBEE}"/>
              </a:ext>
            </a:extLst>
          </p:cNvPr>
          <p:cNvCxnSpPr/>
          <p:nvPr/>
        </p:nvCxnSpPr>
        <p:spPr>
          <a:xfrm>
            <a:off x="6786280" y="2337061"/>
            <a:ext cx="0" cy="4145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839D76-3ACD-4900-8847-BB1A40702B5A}"/>
              </a:ext>
            </a:extLst>
          </p:cNvPr>
          <p:cNvCxnSpPr/>
          <p:nvPr/>
        </p:nvCxnSpPr>
        <p:spPr>
          <a:xfrm>
            <a:off x="9205966" y="2337061"/>
            <a:ext cx="0" cy="4145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65CC19-014A-4C73-B3A3-1B84DDE1E527}"/>
              </a:ext>
            </a:extLst>
          </p:cNvPr>
          <p:cNvCxnSpPr>
            <a:cxnSpLocks/>
          </p:cNvCxnSpPr>
          <p:nvPr/>
        </p:nvCxnSpPr>
        <p:spPr>
          <a:xfrm rot="10800000" flipH="1">
            <a:off x="7995726" y="1607336"/>
            <a:ext cx="0" cy="4145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E14AE7-A9C4-4650-86C9-5AD8891B961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483095" y="1614756"/>
            <a:ext cx="0" cy="4145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44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1A6B88-ADC7-4B43-A99C-7D147DC9415C}"/>
              </a:ext>
            </a:extLst>
          </p:cNvPr>
          <p:cNvGrpSpPr/>
          <p:nvPr/>
        </p:nvGrpSpPr>
        <p:grpSpPr>
          <a:xfrm>
            <a:off x="6369058" y="1462316"/>
            <a:ext cx="3085186" cy="2757570"/>
            <a:chOff x="5814876" y="1333007"/>
            <a:chExt cx="3085186" cy="27575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B6EEA7D-DBE0-4F7B-9731-BB09C057F60D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6A461D-0837-41EF-B896-2F353DA8EC16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1E5068-0CDA-4DDA-9EB9-1FA8EDACFD52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FDCC5C-0C38-4380-80D0-A8FB44557419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A2DD2A-9E77-4830-A46C-971C2D94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5E0363-090F-4E61-97CC-D946AD25195C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424E2A-98C4-4F17-BDC5-1D3F47CF2E24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780F65-C33D-48BA-9D76-6DB97B0EEBD2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D56EA0-7BE6-44C7-8ECD-1BD5EE797CE4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17C810-8B72-491B-8867-EAA940F317F3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0E9972-EEAD-4E0F-AE57-AFA7FE73F10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1114BE-76C2-4AC5-A2BD-DCC29CC7D907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68DF17-0447-41FC-873E-5A3B681D5E4F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04CBD5-D8BC-46A5-8271-E614EE170C89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33B105-1A27-4E40-A264-D5468610210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28778D-DC65-4D14-BF0D-8B6740CD5426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B9CE685-F3A2-4E27-AD69-A3B6A5FDFE65}"/>
              </a:ext>
            </a:extLst>
          </p:cNvPr>
          <p:cNvSpPr txBox="1"/>
          <p:nvPr/>
        </p:nvSpPr>
        <p:spPr>
          <a:xfrm>
            <a:off x="721708" y="4721479"/>
            <a:ext cx="10748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A = B ?  Do regular teachers perform differently in urban and suburban schools?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B = D ?  Do regular and TFA teachers perform different in urban schools?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A = C ?  Do regular and TFA teachers perform different in suburban schools?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57EDD-A3CF-4D4B-B33F-5A3CD0AA1CD0}"/>
              </a:ext>
            </a:extLst>
          </p:cNvPr>
          <p:cNvSpPr txBox="1"/>
          <p:nvPr/>
        </p:nvSpPr>
        <p:spPr>
          <a:xfrm>
            <a:off x="2668251" y="240228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cap="all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All possible tests (contrasts)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3548E691-451B-4A11-957B-AB917D75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6590"/>
              </p:ext>
            </p:extLst>
          </p:nvPr>
        </p:nvGraphicFramePr>
        <p:xfrm>
          <a:off x="963372" y="2243359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3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68655"/>
              </p:ext>
            </p:extLst>
          </p:nvPr>
        </p:nvGraphicFramePr>
        <p:xfrm>
          <a:off x="849153" y="207073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1762958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2828513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224864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313573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2538579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6F7E-2F6A-4B7B-89B9-75C006BCB3CE}"/>
              </a:ext>
            </a:extLst>
          </p:cNvPr>
          <p:cNvSpPr txBox="1"/>
          <p:nvPr/>
        </p:nvSpPr>
        <p:spPr>
          <a:xfrm>
            <a:off x="10190975" y="1447280"/>
            <a:ext cx="151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The groups are now additive.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146512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1447281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80894" y="1670053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73583"/>
              </p:ext>
            </p:extLst>
          </p:nvPr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104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 different than urban TFA?)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 different than 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6862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                         (  suburban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regular    different than    suburban + regular   ?)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755182-666A-4D66-9367-91EC330E5165}"/>
              </a:ext>
            </a:extLst>
          </p:cNvPr>
          <p:cNvSpPr txBox="1"/>
          <p:nvPr/>
        </p:nvSpPr>
        <p:spPr>
          <a:xfrm>
            <a:off x="6978316" y="3916696"/>
            <a:ext cx="4622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Each specification creates a set of hypotheses tests.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We can never test all hypotheses with a single model, but we get several tests from one.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45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207073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1762958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2828513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224864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313573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2538579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146512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1447281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80894" y="1670053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6966"/>
              </p:ext>
            </p:extLst>
          </p:nvPr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104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 different than urban TFA?)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 different than 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6862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                         (  suburban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regular    different than    suburban + regular   ?)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A6D575-494E-46A8-99BC-376D8B408985}"/>
              </a:ext>
            </a:extLst>
          </p:cNvPr>
          <p:cNvGrpSpPr/>
          <p:nvPr/>
        </p:nvGrpSpPr>
        <p:grpSpPr>
          <a:xfrm>
            <a:off x="8109848" y="3598594"/>
            <a:ext cx="3085186" cy="2757570"/>
            <a:chOff x="5814876" y="1333007"/>
            <a:chExt cx="3085186" cy="27575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269F45-F94B-4B27-93C9-219DA0AD2547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5F4651-C3FF-4046-9717-CEC9BDDBC6AF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A11997-068C-4D01-B138-9B4873662C38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63B5F5-647C-40F7-98DA-AF00CD31156E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C712CA-A086-41E8-8194-C0C5A3FB983C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9533D4-F3D1-46DB-BF6A-9A48F1A9F3B2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7C9BFD1-FEAA-4A6D-B533-6657C26FC9F3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539581-9265-43D2-A692-ABBEBB73B549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6C2EA9-B003-498D-91D1-4CF16712C9B3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EB7053-B4D5-41DD-8DE8-8F559D94E48A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FEEEBC-5E7C-43F4-93C4-F67332BFA3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A412CE-B53B-4BAC-9ABB-395015762D8F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939F33-AFA7-4C26-91A9-6F3AAE3E717A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D29683-1DC0-4B4D-813B-DC77EE1CCD8E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09CA9A-7FDF-4C87-BC63-F777E22E9BB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C526BD-86ED-40DD-911E-F96A598BA841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63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(suburban regular different than urban regular?)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(suburban regular different than suburban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6862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          (  suburban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regular    different than    suburban + regular   ?)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A6D575-494E-46A8-99BC-376D8B408985}"/>
              </a:ext>
            </a:extLst>
          </p:cNvPr>
          <p:cNvGrpSpPr/>
          <p:nvPr/>
        </p:nvGrpSpPr>
        <p:grpSpPr>
          <a:xfrm>
            <a:off x="8109848" y="3598594"/>
            <a:ext cx="3085186" cy="2757570"/>
            <a:chOff x="5814876" y="1333007"/>
            <a:chExt cx="3085186" cy="27575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269F45-F94B-4B27-93C9-219DA0AD2547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5F4651-C3FF-4046-9717-CEC9BDDBC6AF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A11997-068C-4D01-B138-9B4873662C38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63B5F5-647C-40F7-98DA-AF00CD31156E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C712CA-A086-41E8-8194-C0C5A3FB983C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9533D4-F3D1-46DB-BF6A-9A48F1A9F3B2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7C9BFD1-FEAA-4A6D-B533-6657C26FC9F3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539581-9265-43D2-A692-ABBEBB73B549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6C2EA9-B003-498D-91D1-4CF16712C9B3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EB7053-B4D5-41DD-8DE8-8F559D94E48A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FEEEBC-5E7C-43F4-93C4-F67332BFA3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A412CE-B53B-4BAC-9ABB-395015762D8F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939F33-AFA7-4C26-91A9-6F3AAE3E717A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D29683-1DC0-4B4D-813B-DC77EE1CCD8E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09CA9A-7FDF-4C87-BC63-F777E22E9BB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C526BD-86ED-40DD-911E-F96A598BA841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7173CC-AF19-4C4A-84BE-239B2D4EAF2E}"/>
              </a:ext>
            </a:extLst>
          </p:cNvPr>
          <p:cNvSpPr txBox="1"/>
          <p:nvPr/>
        </p:nvSpPr>
        <p:spPr>
          <a:xfrm>
            <a:off x="2130803" y="134946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DEF709-6077-4B24-BA7A-9EF8D301E31C}"/>
              </a:ext>
            </a:extLst>
          </p:cNvPr>
          <p:cNvSpPr txBox="1"/>
          <p:nvPr/>
        </p:nvSpPr>
        <p:spPr>
          <a:xfrm>
            <a:off x="6397300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578304-AA0A-4A1A-A2D2-0FE019F22935}"/>
              </a:ext>
            </a:extLst>
          </p:cNvPr>
          <p:cNvSpPr txBox="1"/>
          <p:nvPr/>
        </p:nvSpPr>
        <p:spPr>
          <a:xfrm>
            <a:off x="6891734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01FAD-3B7D-45E9-AF34-98A0ABE51996}"/>
              </a:ext>
            </a:extLst>
          </p:cNvPr>
          <p:cNvSpPr txBox="1"/>
          <p:nvPr/>
        </p:nvSpPr>
        <p:spPr>
          <a:xfrm>
            <a:off x="7757290" y="124453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49046C-890D-4BA5-AC5D-5CD3C5C7D132}"/>
              </a:ext>
            </a:extLst>
          </p:cNvPr>
          <p:cNvSpPr txBox="1"/>
          <p:nvPr/>
        </p:nvSpPr>
        <p:spPr>
          <a:xfrm>
            <a:off x="8591956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D85EA20-008A-4C5F-BD4A-1F14B17F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3104"/>
              </p:ext>
            </p:extLst>
          </p:nvPr>
        </p:nvGraphicFramePr>
        <p:xfrm>
          <a:off x="849153" y="180118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5B9A0BC-F287-4B28-ABAF-2BC9A266DC3A}"/>
              </a:ext>
            </a:extLst>
          </p:cNvPr>
          <p:cNvSpPr txBox="1"/>
          <p:nvPr/>
        </p:nvSpPr>
        <p:spPr>
          <a:xfrm>
            <a:off x="5979385" y="1509089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∙d.urb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∙d.tfa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C78384-B332-438E-89E3-E6B5520D0BB6}"/>
              </a:ext>
            </a:extLst>
          </p:cNvPr>
          <p:cNvSpPr txBox="1"/>
          <p:nvPr/>
        </p:nvSpPr>
        <p:spPr>
          <a:xfrm>
            <a:off x="5417315" y="2550233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+ 9 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CCB068-7C89-44F2-A330-8A77CEF82AFA}"/>
              </a:ext>
            </a:extLst>
          </p:cNvPr>
          <p:cNvSpPr txBox="1"/>
          <p:nvPr/>
        </p:nvSpPr>
        <p:spPr>
          <a:xfrm>
            <a:off x="5417315" y="197036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+ 0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3CF938-2BA7-4A8E-B974-E05C60C217FA}"/>
              </a:ext>
            </a:extLst>
          </p:cNvPr>
          <p:cNvSpPr txBox="1"/>
          <p:nvPr/>
        </p:nvSpPr>
        <p:spPr>
          <a:xfrm>
            <a:off x="5427797" y="2857452"/>
            <a:ext cx="350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DE87E8-35EE-4105-99F4-0F17EBC6E137}"/>
              </a:ext>
            </a:extLst>
          </p:cNvPr>
          <p:cNvSpPr txBox="1"/>
          <p:nvPr/>
        </p:nvSpPr>
        <p:spPr>
          <a:xfrm>
            <a:off x="5417315" y="2260299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67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75AEC07-FE11-4E31-9264-297B2D88E411}"/>
              </a:ext>
            </a:extLst>
          </p:cNvPr>
          <p:cNvGrpSpPr/>
          <p:nvPr/>
        </p:nvGrpSpPr>
        <p:grpSpPr>
          <a:xfrm>
            <a:off x="1053417" y="321682"/>
            <a:ext cx="7281160" cy="2277547"/>
            <a:chOff x="1381882" y="876303"/>
            <a:chExt cx="7281160" cy="22775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28E8A1-7B30-4788-81AF-CF76EEA109A0}"/>
                </a:ext>
              </a:extLst>
            </p:cNvPr>
            <p:cNvSpPr txBox="1"/>
            <p:nvPr/>
          </p:nvSpPr>
          <p:spPr>
            <a:xfrm>
              <a:off x="1381882" y="876303"/>
              <a:ext cx="7281160" cy="22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Test for treatment effects in pre-post design with control group: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Does the treatment group improve more than expected ?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(the counterfactual captures the expectation if they have similar gains as control)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US" sz="1400" dirty="0">
                  <a:latin typeface="Century Gothic" panose="020B0502020202020204" pitchFamily="34" charset="0"/>
                </a:rPr>
                <a:t>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  </a:t>
              </a:r>
              <a:r>
                <a:rPr lang="en-US" sz="1400" dirty="0">
                  <a:latin typeface="Century Gothic" panose="020B0502020202020204" pitchFamily="34" charset="0"/>
                </a:rPr>
                <a:t>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 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 </a:t>
              </a:r>
              <a:endParaRPr lang="en-US" sz="1400" dirty="0">
                <a:latin typeface="Century Gothic" panose="020B0502020202020204" pitchFamily="34" charset="0"/>
              </a:endParaRPr>
            </a:p>
            <a:p>
              <a:r>
                <a:rPr lang="en-US" sz="1400" dirty="0">
                  <a:latin typeface="Century Gothic" panose="020B0502020202020204" pitchFamily="34" charset="0"/>
                </a:rPr>
                <a:t>0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 </a:t>
              </a:r>
              <a:r>
                <a:rPr lang="en-US" sz="1400" dirty="0">
                  <a:latin typeface="Century Gothic" panose="020B0502020202020204" pitchFamily="34" charset="0"/>
                </a:rPr>
                <a:t>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                 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FDA3E-538B-40D6-855D-C426D695FD56}"/>
                </a:ext>
              </a:extLst>
            </p:cNvPr>
            <p:cNvSpPr txBox="1"/>
            <p:nvPr/>
          </p:nvSpPr>
          <p:spPr>
            <a:xfrm>
              <a:off x="1398210" y="2013306"/>
              <a:ext cx="4908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outcome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∙d.treat+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</a:t>
              </a:r>
              <a:r>
                <a:rPr lang="en-US" sz="1400" dirty="0">
                  <a:latin typeface="Century Gothic" panose="020B0502020202020204" pitchFamily="34" charset="0"/>
                </a:rPr>
                <a:t>∙d.time2+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∙d.treat.post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9ED9E9C-5677-4CD5-B0C5-523FEBFCF4BF}"/>
              </a:ext>
            </a:extLst>
          </p:cNvPr>
          <p:cNvSpPr/>
          <p:nvPr/>
        </p:nvSpPr>
        <p:spPr>
          <a:xfrm>
            <a:off x="3048000" y="4165600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05966-895D-43BF-BDAD-C43533E67D69}"/>
              </a:ext>
            </a:extLst>
          </p:cNvPr>
          <p:cNvSpPr/>
          <p:nvPr/>
        </p:nvSpPr>
        <p:spPr>
          <a:xfrm>
            <a:off x="3047999" y="5297160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94CCFA-D5AE-44E9-875C-2247938F9EBE}"/>
              </a:ext>
            </a:extLst>
          </p:cNvPr>
          <p:cNvSpPr/>
          <p:nvPr/>
        </p:nvSpPr>
        <p:spPr>
          <a:xfrm>
            <a:off x="4521198" y="4938675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98452-8600-4E38-9E94-09D2E7573DA1}"/>
              </a:ext>
            </a:extLst>
          </p:cNvPr>
          <p:cNvSpPr/>
          <p:nvPr/>
        </p:nvSpPr>
        <p:spPr>
          <a:xfrm>
            <a:off x="4521199" y="3754827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C11ED4-D883-41DA-83D3-30A26A3E1FC2}"/>
              </a:ext>
            </a:extLst>
          </p:cNvPr>
          <p:cNvSpPr/>
          <p:nvPr/>
        </p:nvSpPr>
        <p:spPr>
          <a:xfrm>
            <a:off x="4521198" y="2731532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72863-EEED-4A3D-A275-CD896E4C1EE8}"/>
              </a:ext>
            </a:extLst>
          </p:cNvPr>
          <p:cNvSpPr txBox="1"/>
          <p:nvPr/>
        </p:nvSpPr>
        <p:spPr>
          <a:xfrm>
            <a:off x="5525004" y="4043859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C3084-64D1-450C-8259-BAC3C4442F7F}"/>
              </a:ext>
            </a:extLst>
          </p:cNvPr>
          <p:cNvSpPr txBox="1"/>
          <p:nvPr/>
        </p:nvSpPr>
        <p:spPr>
          <a:xfrm>
            <a:off x="5351880" y="2829281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C0D33-2849-424B-B494-5D4D84A24670}"/>
              </a:ext>
            </a:extLst>
          </p:cNvPr>
          <p:cNvSpPr txBox="1"/>
          <p:nvPr/>
        </p:nvSpPr>
        <p:spPr>
          <a:xfrm>
            <a:off x="8334577" y="4448935"/>
            <a:ext cx="2916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  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b="1" dirty="0"/>
              <a:t>0 = b</a:t>
            </a:r>
            <a:r>
              <a:rPr lang="en-US" sz="1600" b="1" baseline="-25000" dirty="0"/>
              <a:t>3  </a:t>
            </a:r>
            <a:r>
              <a:rPr lang="en-US" sz="1600" b="1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53BC9-817B-4BB5-9C36-0F820528E535}"/>
              </a:ext>
            </a:extLst>
          </p:cNvPr>
          <p:cNvSpPr txBox="1"/>
          <p:nvPr/>
        </p:nvSpPr>
        <p:spPr>
          <a:xfrm>
            <a:off x="1692891" y="5277244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Comparison</a:t>
            </a:r>
            <a:br>
              <a:rPr lang="en-US" sz="1600" dirty="0"/>
            </a:br>
            <a:r>
              <a:rPr lang="en-US" sz="1600" dirty="0"/>
              <a:t>Group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E3FB1-35F2-43CB-B71E-EAF1AF82193B}"/>
              </a:ext>
            </a:extLst>
          </p:cNvPr>
          <p:cNvSpPr txBox="1"/>
          <p:nvPr/>
        </p:nvSpPr>
        <p:spPr>
          <a:xfrm>
            <a:off x="1829083" y="4125770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  <a:br>
              <a:rPr lang="en-US" sz="1600" dirty="0"/>
            </a:br>
            <a:r>
              <a:rPr lang="en-US" sz="1600" dirty="0"/>
              <a:t>Group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8A3AA-110D-43B9-9824-6AE561EADB72}"/>
              </a:ext>
            </a:extLst>
          </p:cNvPr>
          <p:cNvCxnSpPr/>
          <p:nvPr/>
        </p:nvCxnSpPr>
        <p:spPr>
          <a:xfrm flipV="1">
            <a:off x="3796145" y="5297160"/>
            <a:ext cx="554182" cy="18646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84DD3-EA9F-4836-903F-F306C60CB22E}"/>
              </a:ext>
            </a:extLst>
          </p:cNvPr>
          <p:cNvCxnSpPr/>
          <p:nvPr/>
        </p:nvCxnSpPr>
        <p:spPr>
          <a:xfrm flipV="1">
            <a:off x="3821545" y="4125875"/>
            <a:ext cx="554182" cy="18646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83D9E9-EF01-4B6F-BB9B-937E0AACFECE}"/>
              </a:ext>
            </a:extLst>
          </p:cNvPr>
          <p:cNvSpPr txBox="1"/>
          <p:nvPr/>
        </p:nvSpPr>
        <p:spPr>
          <a:xfrm>
            <a:off x="5351880" y="3732017"/>
            <a:ext cx="142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Counterfactual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264A6-A853-4307-87EC-A8DE5C80C53B}"/>
              </a:ext>
            </a:extLst>
          </p:cNvPr>
          <p:cNvSpPr txBox="1"/>
          <p:nvPr/>
        </p:nvSpPr>
        <p:spPr>
          <a:xfrm>
            <a:off x="5502728" y="4805615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Comparison</a:t>
            </a:r>
            <a:br>
              <a:rPr lang="en-US" sz="1600" dirty="0"/>
            </a:br>
            <a:r>
              <a:rPr lang="en-US" sz="1600" dirty="0"/>
              <a:t>at Time=2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ACFB4C-37A3-4706-804B-BB0944EB6BAC}"/>
              </a:ext>
            </a:extLst>
          </p:cNvPr>
          <p:cNvSpPr txBox="1"/>
          <p:nvPr/>
        </p:nvSpPr>
        <p:spPr>
          <a:xfrm>
            <a:off x="5777476" y="2491755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24491-0E8D-4176-BAB4-19E0382EE701}"/>
              </a:ext>
            </a:extLst>
          </p:cNvPr>
          <p:cNvSpPr txBox="1"/>
          <p:nvPr/>
        </p:nvSpPr>
        <p:spPr>
          <a:xfrm>
            <a:off x="2953108" y="614496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TIME=1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D59D8-F1F6-4A11-913E-F977D8FC2D9F}"/>
              </a:ext>
            </a:extLst>
          </p:cNvPr>
          <p:cNvSpPr txBox="1"/>
          <p:nvPr/>
        </p:nvSpPr>
        <p:spPr>
          <a:xfrm>
            <a:off x="4375727" y="614496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TIME=2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E83C8A80-5875-43B5-8308-43EA75DDC847}"/>
              </a:ext>
            </a:extLst>
          </p:cNvPr>
          <p:cNvSpPr/>
          <p:nvPr/>
        </p:nvSpPr>
        <p:spPr>
          <a:xfrm>
            <a:off x="7042731" y="2994802"/>
            <a:ext cx="258618" cy="86839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63D55F-169C-4F8C-B214-6833C3D953DA}"/>
              </a:ext>
            </a:extLst>
          </p:cNvPr>
          <p:cNvSpPr txBox="1"/>
          <p:nvPr/>
        </p:nvSpPr>
        <p:spPr>
          <a:xfrm>
            <a:off x="6899255" y="3140345"/>
            <a:ext cx="157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EDF9CC-4EA4-4E67-A7E5-A3D950193A49}"/>
              </a:ext>
            </a:extLst>
          </p:cNvPr>
          <p:cNvSpPr txBox="1"/>
          <p:nvPr/>
        </p:nvSpPr>
        <p:spPr>
          <a:xfrm>
            <a:off x="7211919" y="5411270"/>
            <a:ext cx="4695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b</a:t>
            </a:r>
            <a:r>
              <a:rPr lang="en-US" sz="2000" baseline="-25000" dirty="0">
                <a:solidFill>
                  <a:srgbClr val="C00000"/>
                </a:solidFill>
                <a:latin typeface="Century Gothic" panose="020B0502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 Test for whether the treatment was effective – if the group looks different than we would expect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2C7CC0-F08A-4C60-AA97-480122603AB1}"/>
              </a:ext>
            </a:extLst>
          </p:cNvPr>
          <p:cNvSpPr txBox="1"/>
          <p:nvPr/>
        </p:nvSpPr>
        <p:spPr>
          <a:xfrm>
            <a:off x="8064899" y="2222920"/>
            <a:ext cx="2032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Expected treatment group mean if program is ineffective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0BA9FD4-7F00-4846-AF59-B70619785C14}"/>
              </a:ext>
            </a:extLst>
          </p:cNvPr>
          <p:cNvSpPr/>
          <p:nvPr/>
        </p:nvSpPr>
        <p:spPr>
          <a:xfrm rot="16200000">
            <a:off x="8908478" y="3773191"/>
            <a:ext cx="258618" cy="1043712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069DC-5A05-4EF8-9899-3D1F50F8AC64}"/>
              </a:ext>
            </a:extLst>
          </p:cNvPr>
          <p:cNvSpPr txBox="1"/>
          <p:nvPr/>
        </p:nvSpPr>
        <p:spPr>
          <a:xfrm>
            <a:off x="3192492" y="541127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230CB5-6D9B-4508-8D92-04D1BB992F01}"/>
              </a:ext>
            </a:extLst>
          </p:cNvPr>
          <p:cNvSpPr txBox="1"/>
          <p:nvPr/>
        </p:nvSpPr>
        <p:spPr>
          <a:xfrm>
            <a:off x="3007237" y="380989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F6F63-3E5C-46EE-A58A-84060ABDFF19}"/>
              </a:ext>
            </a:extLst>
          </p:cNvPr>
          <p:cNvSpPr txBox="1"/>
          <p:nvPr/>
        </p:nvSpPr>
        <p:spPr>
          <a:xfrm>
            <a:off x="4471201" y="462338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 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9CB602-5A3E-40E0-888D-B35934B2C1E7}"/>
              </a:ext>
            </a:extLst>
          </p:cNvPr>
          <p:cNvSpPr txBox="1"/>
          <p:nvPr/>
        </p:nvSpPr>
        <p:spPr>
          <a:xfrm>
            <a:off x="10236956" y="2733192"/>
            <a:ext cx="188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Actual observed group mean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18C00ED-5DD6-4293-9EB3-6A405440813B}"/>
              </a:ext>
            </a:extLst>
          </p:cNvPr>
          <p:cNvSpPr/>
          <p:nvPr/>
        </p:nvSpPr>
        <p:spPr>
          <a:xfrm rot="16200000">
            <a:off x="10354326" y="3593325"/>
            <a:ext cx="258618" cy="138647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645781-B86C-4862-9B5C-16B5CAEDE398}"/>
              </a:ext>
            </a:extLst>
          </p:cNvPr>
          <p:cNvCxnSpPr>
            <a:stCxn id="31" idx="2"/>
          </p:cNvCxnSpPr>
          <p:nvPr/>
        </p:nvCxnSpPr>
        <p:spPr>
          <a:xfrm flipH="1">
            <a:off x="9067691" y="3177027"/>
            <a:ext cx="13346" cy="6861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1EC172-C36E-4172-ADFC-A52B7A38C516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0668000" y="3256412"/>
            <a:ext cx="511033" cy="692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F206EC-5313-4CB1-A248-1F71B15CFE6B}"/>
              </a:ext>
            </a:extLst>
          </p:cNvPr>
          <p:cNvSpPr txBox="1"/>
          <p:nvPr/>
        </p:nvSpPr>
        <p:spPr>
          <a:xfrm>
            <a:off x="4238124" y="5611272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= gains independent 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of treatment from time=1 to 2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2C14A7-9DE2-459B-806A-9589488274DD}"/>
              </a:ext>
            </a:extLst>
          </p:cNvPr>
          <p:cNvSpPr txBox="1"/>
          <p:nvPr/>
        </p:nvSpPr>
        <p:spPr>
          <a:xfrm>
            <a:off x="1625288" y="3381412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= initial differences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in groups</a:t>
            </a:r>
          </a:p>
        </p:txBody>
      </p:sp>
    </p:spTree>
    <p:extLst>
      <p:ext uri="{BB962C8B-B14F-4D97-AF65-F5344CB8AC3E}">
        <p14:creationId xmlns:p14="http://schemas.microsoft.com/office/powerpoint/2010/main" val="2183496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6EEA7D-DBE0-4F7B-9731-BB09C057F60D}"/>
              </a:ext>
            </a:extLst>
          </p:cNvPr>
          <p:cNvSpPr/>
          <p:nvPr/>
        </p:nvSpPr>
        <p:spPr>
          <a:xfrm>
            <a:off x="5277394" y="1915885"/>
            <a:ext cx="679269" cy="66185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6A461D-0837-41EF-B896-2F353DA8EC16}"/>
              </a:ext>
            </a:extLst>
          </p:cNvPr>
          <p:cNvSpPr/>
          <p:nvPr/>
        </p:nvSpPr>
        <p:spPr>
          <a:xfrm>
            <a:off x="7041027" y="1915885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1E5068-0CDA-4DDA-9EB9-1FA8EDACFD52}"/>
              </a:ext>
            </a:extLst>
          </p:cNvPr>
          <p:cNvSpPr/>
          <p:nvPr/>
        </p:nvSpPr>
        <p:spPr>
          <a:xfrm>
            <a:off x="5277394" y="3439885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FDCC5C-0C38-4380-80D0-A8FB44557419}"/>
              </a:ext>
            </a:extLst>
          </p:cNvPr>
          <p:cNvSpPr/>
          <p:nvPr/>
        </p:nvSpPr>
        <p:spPr>
          <a:xfrm>
            <a:off x="7461678" y="3618414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B∙C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2DD2A-9E77-4830-A46C-971C2D94F08B}"/>
              </a:ext>
            </a:extLst>
          </p:cNvPr>
          <p:cNvCxnSpPr>
            <a:cxnSpLocks/>
          </p:cNvCxnSpPr>
          <p:nvPr/>
        </p:nvCxnSpPr>
        <p:spPr>
          <a:xfrm>
            <a:off x="6031348" y="2246810"/>
            <a:ext cx="945027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5E0363-090F-4E61-97CC-D946AD25195C}"/>
              </a:ext>
            </a:extLst>
          </p:cNvPr>
          <p:cNvCxnSpPr>
            <a:cxnSpLocks/>
          </p:cNvCxnSpPr>
          <p:nvPr/>
        </p:nvCxnSpPr>
        <p:spPr>
          <a:xfrm>
            <a:off x="6856301" y="3156903"/>
            <a:ext cx="679870" cy="5669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424E2A-98C4-4F17-BDC5-1D3F47CF2E24}"/>
              </a:ext>
            </a:extLst>
          </p:cNvPr>
          <p:cNvCxnSpPr>
            <a:cxnSpLocks/>
          </p:cNvCxnSpPr>
          <p:nvPr/>
        </p:nvCxnSpPr>
        <p:spPr>
          <a:xfrm>
            <a:off x="5617028" y="2632165"/>
            <a:ext cx="0" cy="7206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46D7FE-BA85-4F07-99D2-485358012EF1}"/>
              </a:ext>
            </a:extLst>
          </p:cNvPr>
          <p:cNvSpPr txBox="1"/>
          <p:nvPr/>
        </p:nvSpPr>
        <p:spPr>
          <a:xfrm>
            <a:off x="4736861" y="1331110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80F65-C33D-48BA-9D76-6DB97B0EEBD2}"/>
              </a:ext>
            </a:extLst>
          </p:cNvPr>
          <p:cNvSpPr txBox="1"/>
          <p:nvPr/>
        </p:nvSpPr>
        <p:spPr>
          <a:xfrm>
            <a:off x="6096000" y="1517175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5C4AF-E3F9-410A-A024-D48E5706B61A}"/>
              </a:ext>
            </a:extLst>
          </p:cNvPr>
          <p:cNvSpPr txBox="1"/>
          <p:nvPr/>
        </p:nvSpPr>
        <p:spPr>
          <a:xfrm>
            <a:off x="4906678" y="2632165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50E6F-AE69-4826-9478-C842FAFB96AA}"/>
              </a:ext>
            </a:extLst>
          </p:cNvPr>
          <p:cNvSpPr txBox="1"/>
          <p:nvPr/>
        </p:nvSpPr>
        <p:spPr>
          <a:xfrm>
            <a:off x="7461678" y="2772156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C765C429-C7DE-4043-9DD4-ADB4ADF32338}"/>
              </a:ext>
            </a:extLst>
          </p:cNvPr>
          <p:cNvSpPr/>
          <p:nvPr/>
        </p:nvSpPr>
        <p:spPr>
          <a:xfrm rot="5400000">
            <a:off x="4848932" y="1219041"/>
            <a:ext cx="4099870" cy="4324012"/>
          </a:xfrm>
          <a:prstGeom prst="rt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4C6E0-B86F-4568-A747-D6D90ADC697F}"/>
              </a:ext>
            </a:extLst>
          </p:cNvPr>
          <p:cNvSpPr txBox="1"/>
          <p:nvPr/>
        </p:nvSpPr>
        <p:spPr>
          <a:xfrm>
            <a:off x="4699219" y="715370"/>
            <a:ext cx="431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for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 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D8C09F-2B51-4535-A678-7F544AE65571}"/>
              </a:ext>
            </a:extLst>
          </p:cNvPr>
          <p:cNvSpPr/>
          <p:nvPr/>
        </p:nvSpPr>
        <p:spPr>
          <a:xfrm>
            <a:off x="6235338" y="2607709"/>
            <a:ext cx="679269" cy="6618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6857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5F80403-C8A5-489C-8ACB-2A90581EE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85314"/>
              </p:ext>
            </p:extLst>
          </p:nvPr>
        </p:nvGraphicFramePr>
        <p:xfrm>
          <a:off x="3832499" y="2510029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A5D2624-5B28-43EA-96F2-5E6C004E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means as a table:</a:t>
            </a:r>
          </a:p>
        </p:txBody>
      </p:sp>
    </p:spTree>
    <p:extLst>
      <p:ext uri="{BB962C8B-B14F-4D97-AF65-F5344CB8AC3E}">
        <p14:creationId xmlns:p14="http://schemas.microsoft.com/office/powerpoint/2010/main" val="113070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67216"/>
              </p:ext>
            </p:extLst>
          </p:nvPr>
        </p:nvGraphicFramePr>
        <p:xfrm>
          <a:off x="755010" y="1588045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149292" y="5698485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872455" y="6015407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9B416-18AA-4466-B1C5-C1D4237E1DC8}"/>
              </a:ext>
            </a:extLst>
          </p:cNvPr>
          <p:cNvSpPr txBox="1"/>
          <p:nvPr/>
        </p:nvSpPr>
        <p:spPr>
          <a:xfrm>
            <a:off x="8071057" y="2761556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8A19E-6F56-4382-92CF-C482558E22DA}"/>
              </a:ext>
            </a:extLst>
          </p:cNvPr>
          <p:cNvSpPr txBox="1"/>
          <p:nvPr/>
        </p:nvSpPr>
        <p:spPr>
          <a:xfrm>
            <a:off x="8244457" y="401657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5395BB-34A8-4B11-987D-B648177FA4F1}"/>
              </a:ext>
            </a:extLst>
          </p:cNvPr>
          <p:cNvCxnSpPr>
            <a:cxnSpLocks/>
          </p:cNvCxnSpPr>
          <p:nvPr/>
        </p:nvCxnSpPr>
        <p:spPr>
          <a:xfrm>
            <a:off x="9688945" y="3429000"/>
            <a:ext cx="0" cy="4779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43E9C2F3-5C0B-47D9-B27B-03722B62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78" y="-57230"/>
            <a:ext cx="10515600" cy="1325563"/>
          </a:xfrm>
        </p:spPr>
        <p:txBody>
          <a:bodyPr/>
          <a:lstStyle/>
          <a:p>
            <a:r>
              <a:rPr lang="en-US" dirty="0"/>
              <a:t>Raw data: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F90FFCC-A1F6-4A12-A445-1F7FF1AE09D9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EE812DA-B9D7-4B91-BA58-3CD63E013FFC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46D02A3E-5A1F-4816-AFEF-368E50F55FF4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BBC191-3330-4D44-96F0-060453B6754F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3BD3AFA-7D99-495F-B1E6-8AA6F7899904}"/>
              </a:ext>
            </a:extLst>
          </p:cNvPr>
          <p:cNvSpPr/>
          <p:nvPr/>
        </p:nvSpPr>
        <p:spPr>
          <a:xfrm rot="16200000">
            <a:off x="2230538" y="531043"/>
            <a:ext cx="150366" cy="174317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FCA2E-9DDC-4678-855C-081EA04BAADF}"/>
              </a:ext>
            </a:extLst>
          </p:cNvPr>
          <p:cNvSpPr txBox="1"/>
          <p:nvPr/>
        </p:nvSpPr>
        <p:spPr>
          <a:xfrm>
            <a:off x="1461840" y="9594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Suburban Schools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48DFA54A-4BE7-4A62-92C4-029DA1107D8F}"/>
              </a:ext>
            </a:extLst>
          </p:cNvPr>
          <p:cNvSpPr/>
          <p:nvPr/>
        </p:nvSpPr>
        <p:spPr>
          <a:xfrm rot="16200000">
            <a:off x="4026805" y="545119"/>
            <a:ext cx="149855" cy="1715539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962F77-2E30-4421-BA50-DFE300029DEC}"/>
              </a:ext>
            </a:extLst>
          </p:cNvPr>
          <p:cNvSpPr txBox="1"/>
          <p:nvPr/>
        </p:nvSpPr>
        <p:spPr>
          <a:xfrm>
            <a:off x="3411479" y="95451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Urban Schools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D26EC4-9C07-4C46-8BE4-4A2FF9FA8DE2}"/>
              </a:ext>
            </a:extLst>
          </p:cNvPr>
          <p:cNvSpPr txBox="1"/>
          <p:nvPr/>
        </p:nvSpPr>
        <p:spPr>
          <a:xfrm>
            <a:off x="5470051" y="1950332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48899A-4A5A-4DFA-B33C-DC7B7DD4A28A}"/>
              </a:ext>
            </a:extLst>
          </p:cNvPr>
          <p:cNvSpPr txBox="1"/>
          <p:nvPr/>
        </p:nvSpPr>
        <p:spPr>
          <a:xfrm>
            <a:off x="5470050" y="4232548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A078A1-F1F5-4400-B1CA-BD14FF89253C}"/>
              </a:ext>
            </a:extLst>
          </p:cNvPr>
          <p:cNvSpPr txBox="1"/>
          <p:nvPr/>
        </p:nvSpPr>
        <p:spPr>
          <a:xfrm>
            <a:off x="5470050" y="3019929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80CFA8-C35C-4AF7-9803-721E798046E6}"/>
              </a:ext>
            </a:extLst>
          </p:cNvPr>
          <p:cNvSpPr txBox="1"/>
          <p:nvPr/>
        </p:nvSpPr>
        <p:spPr>
          <a:xfrm>
            <a:off x="5420897" y="5130382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9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0934"/>
              </p:ext>
            </p:extLst>
          </p:nvPr>
        </p:nvGraphicFramePr>
        <p:xfrm>
          <a:off x="755010" y="1412557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51508" y="1619660"/>
            <a:ext cx="251670" cy="2080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251508" y="3758853"/>
            <a:ext cx="251670" cy="1720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066639" y="1960504"/>
                <a:ext cx="2294154" cy="144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Average performance</a:t>
                </a:r>
              </a:p>
              <a:p>
                <a:pPr algn="ctr"/>
                <a:r>
                  <a:rPr lang="en-US" cap="all" dirty="0"/>
                  <a:t>Suburban schools</a:t>
                </a:r>
                <a:r>
                  <a:rPr lang="en-US" dirty="0"/>
                  <a:t>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39" y="1960504"/>
                <a:ext cx="2294154" cy="1449115"/>
              </a:xfrm>
              <a:prstGeom prst="rect">
                <a:avLst/>
              </a:prstGeom>
              <a:blipFill>
                <a:blip r:embed="rId2"/>
                <a:stretch>
                  <a:fillRect l="-531" t="-2532" r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066639" y="3854944"/>
                <a:ext cx="26084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Average performance</a:t>
                </a:r>
              </a:p>
              <a:p>
                <a:pPr algn="ctr"/>
                <a:r>
                  <a:rPr lang="en-US" cap="all" dirty="0"/>
                  <a:t>Urban schools</a:t>
                </a:r>
                <a:r>
                  <a:rPr lang="en-US" dirty="0"/>
                  <a:t>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39" y="3854944"/>
                <a:ext cx="2608471" cy="1460849"/>
              </a:xfrm>
              <a:prstGeom prst="rect">
                <a:avLst/>
              </a:prstGeom>
              <a:blipFill>
                <a:blip r:embed="rId3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149292" y="5587653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872455" y="6015407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A874B-4C7A-43A6-A6BE-684E9476E749}"/>
              </a:ext>
            </a:extLst>
          </p:cNvPr>
          <p:cNvSpPr txBox="1"/>
          <p:nvPr/>
        </p:nvSpPr>
        <p:spPr>
          <a:xfrm>
            <a:off x="9829357" y="3121890"/>
            <a:ext cx="1647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Kids do better in suburban schools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1DA798-02A6-495C-B13D-77A7BFAE4879}"/>
              </a:ext>
            </a:extLst>
          </p:cNvPr>
          <p:cNvCxnSpPr>
            <a:cxnSpLocks/>
          </p:cNvCxnSpPr>
          <p:nvPr/>
        </p:nvCxnSpPr>
        <p:spPr>
          <a:xfrm flipH="1" flipV="1">
            <a:off x="8044873" y="3135745"/>
            <a:ext cx="1754056" cy="2262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5D21A-3B68-4F84-8A5C-21E1B0FF3230}"/>
              </a:ext>
            </a:extLst>
          </p:cNvPr>
          <p:cNvCxnSpPr>
            <a:cxnSpLocks/>
          </p:cNvCxnSpPr>
          <p:nvPr/>
        </p:nvCxnSpPr>
        <p:spPr>
          <a:xfrm flipH="1">
            <a:off x="8599055" y="4220258"/>
            <a:ext cx="1199874" cy="785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D9B416-18AA-4466-B1C5-C1D4237E1DC8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8A19E-6F56-4382-92CF-C482558E22DA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5395BB-34A8-4B11-987D-B648177FA4F1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0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31014"/>
              </p:ext>
            </p:extLst>
          </p:nvPr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798928" y="3204595"/>
            <a:ext cx="17203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Is Teach for </a:t>
            </a:r>
            <a:b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America </a:t>
            </a:r>
            <a:b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Effective???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7FF32-482B-4D44-BFEA-60CA8ECCF1B5}"/>
              </a:ext>
            </a:extLst>
          </p:cNvPr>
          <p:cNvCxnSpPr/>
          <p:nvPr/>
        </p:nvCxnSpPr>
        <p:spPr>
          <a:xfrm flipH="1" flipV="1">
            <a:off x="8977633" y="2909455"/>
            <a:ext cx="821295" cy="4525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54190-586F-4DB4-9790-21C10B3C7BE9}"/>
              </a:ext>
            </a:extLst>
          </p:cNvPr>
          <p:cNvCxnSpPr>
            <a:cxnSpLocks/>
          </p:cNvCxnSpPr>
          <p:nvPr/>
        </p:nvCxnSpPr>
        <p:spPr>
          <a:xfrm flipH="1">
            <a:off x="8903855" y="4220258"/>
            <a:ext cx="895073" cy="13420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6B376E-45D7-49A7-A805-F3948B95E221}"/>
              </a:ext>
            </a:extLst>
          </p:cNvPr>
          <p:cNvSpPr txBox="1"/>
          <p:nvPr/>
        </p:nvSpPr>
        <p:spPr>
          <a:xfrm>
            <a:off x="9883245" y="4515398"/>
            <a:ext cx="1551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entury Gothic" panose="020B0502020202020204" pitchFamily="34" charset="0"/>
              </a:rPr>
              <a:t>No performance differences.</a:t>
            </a:r>
          </a:p>
          <a:p>
            <a:pPr algn="ctr"/>
            <a:endParaRPr lang="en-US" sz="1600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Do we trust these results? Could they be biased?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141FC-6F4C-4168-9AC5-6D04583DC5CC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4CA6E-A013-4732-B123-0EE5B93F7FC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A69215-CD8F-471C-9C0B-0C695BED8130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48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98859" y="1363512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59" y="1363512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3093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698226" y="2759409"/>
                <a:ext cx="4447757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suburban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=75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26" y="2759409"/>
                <a:ext cx="4447757" cy="1460849"/>
              </a:xfrm>
              <a:prstGeom prst="rect">
                <a:avLst/>
              </a:prstGeom>
              <a:blipFill>
                <a:blip r:embed="rId3"/>
                <a:stretch>
                  <a:fillRect l="-823" t="-2510" r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5915560" y="4724142"/>
            <a:ext cx="465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Performance of both teacher types is identical in suburban schools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5C73D-EB5E-4EDF-B43E-5C8E3C074626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81C32-3669-4384-864B-FDF4D5D3949D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B0453A-6FA7-4CA9-9146-36357172FC39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2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33882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(6)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2577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=57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blipFill>
                <a:blip r:embed="rId3"/>
                <a:stretch>
                  <a:fillRect l="-749" t="-2577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5761656" y="1529418"/>
            <a:ext cx="4980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9-point performance difference in urban schools for teacher types!</a:t>
            </a:r>
          </a:p>
          <a:p>
            <a:pPr algn="ctr"/>
            <a:endParaRPr lang="en-US" sz="2000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Teach for America is effective training for teachers in urban schools.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8938339" y="5831871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8938339" y="4608053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3095B7-6D39-4C0D-A77F-E021575B3F2E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15EF5-B275-4C90-9997-354D4FF63E38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95047C-FEB8-4DBE-8B02-294964BD5DC8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7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C109-58BB-4F44-A858-A7D1D95D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48F52-4282-4E23-98EC-64CC7C5C0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4047</Words>
  <Application>Microsoft Office PowerPoint</Application>
  <PresentationFormat>Widescreen</PresentationFormat>
  <Paragraphs>1849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Gothic</vt:lpstr>
      <vt:lpstr>Office Theme</vt:lpstr>
      <vt:lpstr>hypotheses testing with dummy variables</vt:lpstr>
      <vt:lpstr>Research question</vt:lpstr>
      <vt:lpstr>Group means as a table:</vt:lpstr>
      <vt:lpstr>Raw data:</vt:lpstr>
      <vt:lpstr>PowerPoint Presentation</vt:lpstr>
      <vt:lpstr>PowerPoint Presentation</vt:lpstr>
      <vt:lpstr>PowerPoint Presentation</vt:lpstr>
      <vt:lpstr>PowerPoint Presentation</vt:lpstr>
      <vt:lpstr>Question:</vt:lpstr>
      <vt:lpstr>PowerPoint Presentation</vt:lpstr>
      <vt:lpstr>PowerPoint Presentation</vt:lpstr>
      <vt:lpstr>PowerPoint Presentation</vt:lpstr>
      <vt:lpstr>PowerPoint Presentation</vt:lpstr>
      <vt:lpstr>Specification: Dummy Variable Design Matrix</vt:lpstr>
      <vt:lpstr>PowerPoint Presentation</vt:lpstr>
      <vt:lpstr>PowerPoint Presentation</vt:lpstr>
      <vt:lpstr>PowerPoint Presentation</vt:lpstr>
      <vt:lpstr>PowerPoint Presentation</vt:lpstr>
      <vt:lpstr>Hypothesis-Testing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26</cp:revision>
  <dcterms:created xsi:type="dcterms:W3CDTF">2019-09-19T18:48:37Z</dcterms:created>
  <dcterms:modified xsi:type="dcterms:W3CDTF">2020-02-16T21:55:15Z</dcterms:modified>
</cp:coreProperties>
</file>