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65" r:id="rId3"/>
    <p:sldId id="327" r:id="rId4"/>
    <p:sldId id="328" r:id="rId5"/>
    <p:sldId id="272" r:id="rId6"/>
    <p:sldId id="276" r:id="rId7"/>
    <p:sldId id="325" r:id="rId8"/>
    <p:sldId id="326" r:id="rId9"/>
    <p:sldId id="306" r:id="rId10"/>
    <p:sldId id="290" r:id="rId11"/>
    <p:sldId id="308" r:id="rId12"/>
    <p:sldId id="307" r:id="rId13"/>
    <p:sldId id="291" r:id="rId14"/>
    <p:sldId id="309" r:id="rId15"/>
    <p:sldId id="293" r:id="rId16"/>
    <p:sldId id="310" r:id="rId17"/>
    <p:sldId id="312" r:id="rId18"/>
    <p:sldId id="311" r:id="rId19"/>
    <p:sldId id="295" r:id="rId20"/>
    <p:sldId id="296" r:id="rId21"/>
    <p:sldId id="321" r:id="rId22"/>
    <p:sldId id="314" r:id="rId23"/>
    <p:sldId id="294" r:id="rId24"/>
    <p:sldId id="315" r:id="rId25"/>
    <p:sldId id="316" r:id="rId26"/>
    <p:sldId id="317" r:id="rId27"/>
    <p:sldId id="318" r:id="rId28"/>
    <p:sldId id="319" r:id="rId29"/>
    <p:sldId id="320" r:id="rId30"/>
    <p:sldId id="322" r:id="rId31"/>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98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5/23/2020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5/23/2020</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13</a:t>
            </a:fld>
            <a:endParaRPr lang="en-US"/>
          </a:p>
        </p:txBody>
      </p:sp>
    </p:spTree>
    <p:extLst>
      <p:ext uri="{BB962C8B-B14F-4D97-AF65-F5344CB8AC3E}">
        <p14:creationId xmlns:p14="http://schemas.microsoft.com/office/powerpoint/2010/main" val="268059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14</a:t>
            </a:fld>
            <a:endParaRPr lang="en-US"/>
          </a:p>
        </p:txBody>
      </p:sp>
    </p:spTree>
    <p:extLst>
      <p:ext uri="{BB962C8B-B14F-4D97-AF65-F5344CB8AC3E}">
        <p14:creationId xmlns:p14="http://schemas.microsoft.com/office/powerpoint/2010/main" val="417463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16</a:t>
            </a:fld>
            <a:endParaRPr lang="en-US"/>
          </a:p>
        </p:txBody>
      </p:sp>
    </p:spTree>
    <p:extLst>
      <p:ext uri="{BB962C8B-B14F-4D97-AF65-F5344CB8AC3E}">
        <p14:creationId xmlns:p14="http://schemas.microsoft.com/office/powerpoint/2010/main" val="56525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17</a:t>
            </a:fld>
            <a:endParaRPr lang="en-US"/>
          </a:p>
        </p:txBody>
      </p:sp>
    </p:spTree>
    <p:extLst>
      <p:ext uri="{BB962C8B-B14F-4D97-AF65-F5344CB8AC3E}">
        <p14:creationId xmlns:p14="http://schemas.microsoft.com/office/powerpoint/2010/main" val="41512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18</a:t>
            </a:fld>
            <a:endParaRPr lang="en-US"/>
          </a:p>
        </p:txBody>
      </p:sp>
    </p:spTree>
    <p:extLst>
      <p:ext uri="{BB962C8B-B14F-4D97-AF65-F5344CB8AC3E}">
        <p14:creationId xmlns:p14="http://schemas.microsoft.com/office/powerpoint/2010/main" val="387724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24</a:t>
            </a:fld>
            <a:endParaRPr lang="en-US"/>
          </a:p>
        </p:txBody>
      </p:sp>
    </p:spTree>
    <p:extLst>
      <p:ext uri="{BB962C8B-B14F-4D97-AF65-F5344CB8AC3E}">
        <p14:creationId xmlns:p14="http://schemas.microsoft.com/office/powerpoint/2010/main" val="325287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E46708-69EC-4106-94C9-908FE78FFA38}"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11575-E69D-4FD3-BE4F-F7719EBF2E0E}"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6E642F-3F91-49F3-B70D-F4DE60B9BB78}"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13475-5097-4216-85AE-52FA64D4845E}"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ABC4-BE1D-4BE6-9134-3848FBE9E583}"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60A5EB-77DC-41A2-B590-2F287DBF2B03}"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FD9F46-FE3C-46B9-8824-6F01577E82FD}" type="datetime1">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D9C99B-EE46-4097-92E4-15C7B5AD9E28}" type="datetime1">
              <a:rPr lang="en-US" smtClean="0"/>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8BBDA-EDAD-49C6-B122-D49505EA8EFC}" type="datetime1">
              <a:rPr lang="en-US" smtClean="0"/>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1FD08-16B9-455B-9FAB-70835A9274FC}"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C1399-C7B9-4980-97CB-9D20634BD639}"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62E3E837-5582-4731-9AD3-9E866ECBE4A3}" type="datetime1">
              <a:rPr lang="en-US" smtClean="0"/>
              <a:t>5/23/2020</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notesSlide" Target="../notesSlides/notesSlide4.xml"/><Relationship Id="rId7" Type="http://schemas.openxmlformats.org/officeDocument/2006/relationships/image" Target="../media/image23.wmf"/><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11" Type="http://schemas.openxmlformats.org/officeDocument/2006/relationships/image" Target="../media/image52.png"/><Relationship Id="rId5" Type="http://schemas.openxmlformats.org/officeDocument/2006/relationships/image" Target="../media/image22.wmf"/><Relationship Id="rId10" Type="http://schemas.openxmlformats.org/officeDocument/2006/relationships/image" Target="../media/image51.png"/><Relationship Id="rId4" Type="http://schemas.openxmlformats.org/officeDocument/2006/relationships/oleObject" Target="../embeddings/oleObject17.bin"/><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5.bin"/><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jpeg"/><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3.jpeg"/><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Regression</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Review</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Covariance</a:t>
            </a:r>
            <a:r>
              <a:rPr lang="en-US" dirty="0">
                <a:solidFill>
                  <a:schemeClr val="tx1">
                    <a:lumMod val="50000"/>
                    <a:lumOff val="50000"/>
                  </a:schemeClr>
                </a:solidFill>
                <a:latin typeface="Stencil" panose="040409050D0802020404" pitchFamily="82" charset="0"/>
              </a:rPr>
              <a:t>?</a:t>
            </a:r>
          </a:p>
        </p:txBody>
      </p:sp>
      <p:graphicFrame>
        <p:nvGraphicFramePr>
          <p:cNvPr id="20" name="Object 3"/>
          <p:cNvGraphicFramePr>
            <a:graphicFrameLocks noChangeAspect="1"/>
          </p:cNvGraphicFramePr>
          <p:nvPr>
            <p:extLst>
              <p:ext uri="{D42A27DB-BD31-4B8C-83A1-F6EECF244321}">
                <p14:modId xmlns:p14="http://schemas.microsoft.com/office/powerpoint/2010/main" val="2241809812"/>
              </p:ext>
            </p:extLst>
          </p:nvPr>
        </p:nvGraphicFramePr>
        <p:xfrm>
          <a:off x="2009339" y="2782973"/>
          <a:ext cx="3527423" cy="835491"/>
        </p:xfrm>
        <a:graphic>
          <a:graphicData uri="http://schemas.openxmlformats.org/presentationml/2006/ole">
            <mc:AlternateContent xmlns:mc="http://schemas.openxmlformats.org/markup-compatibility/2006">
              <mc:Choice xmlns:v="urn:schemas-microsoft-com:vml" Requires="v">
                <p:oleObj spid="_x0000_s23583" name="Equation" r:id="rId3" imgW="1816100" imgH="431800" progId="Equation.3">
                  <p:embed/>
                </p:oleObj>
              </mc:Choice>
              <mc:Fallback>
                <p:oleObj name="Equation" r:id="rId3" imgW="1816100" imgH="431800" progId="Equation.3">
                  <p:embed/>
                  <p:pic>
                    <p:nvPicPr>
                      <p:cNvPr id="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339" y="2782973"/>
                        <a:ext cx="3527423" cy="835491"/>
                      </a:xfrm>
                      <a:prstGeom prst="rect">
                        <a:avLst/>
                      </a:prstGeom>
                      <a:noFill/>
                    </p:spPr>
                  </p:pic>
                </p:oleObj>
              </mc:Fallback>
            </mc:AlternateContent>
          </a:graphicData>
        </a:graphic>
      </p:graphicFrame>
      <p:sp>
        <p:nvSpPr>
          <p:cNvPr id="19"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10</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23" name="Rectangle 22"/>
          <p:cNvSpPr/>
          <p:nvPr/>
        </p:nvSpPr>
        <p:spPr>
          <a:xfrm>
            <a:off x="1409700" y="6828472"/>
            <a:ext cx="4953000" cy="1323439"/>
          </a:xfrm>
          <a:prstGeom prst="rect">
            <a:avLst/>
          </a:prstGeom>
        </p:spPr>
        <p:txBody>
          <a:bodyPr wrap="square">
            <a:spAutoFit/>
          </a:bodyPr>
          <a:lstStyle/>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First we convert all of our measures into distances from the mean. This allows us to determine whether an individual case is above-average (positive number) or below-average (negative number) on a measure.</a:t>
            </a:r>
          </a:p>
        </p:txBody>
      </p:sp>
      <p:sp>
        <p:nvSpPr>
          <p:cNvPr id="24" name="TextBox 23"/>
          <p:cNvSpPr txBox="1"/>
          <p:nvPr/>
        </p:nvSpPr>
        <p:spPr>
          <a:xfrm>
            <a:off x="2410444" y="4341080"/>
            <a:ext cx="2590774" cy="327782"/>
          </a:xfrm>
          <a:prstGeom prst="rect">
            <a:avLst/>
          </a:prstGeom>
          <a:noFill/>
        </p:spPr>
        <p:txBody>
          <a:bodyPr wrap="none" rtlCol="0">
            <a:spAutoFit/>
          </a:bodyPr>
          <a:lstStyle/>
          <a:p>
            <a:r>
              <a:rPr lang="en-US" sz="1530" dirty="0">
                <a:solidFill>
                  <a:schemeClr val="tx1">
                    <a:lumMod val="50000"/>
                    <a:lumOff val="50000"/>
                  </a:schemeClr>
                </a:solidFill>
              </a:rPr>
              <a:t>Classroom size and test scores</a:t>
            </a:r>
          </a:p>
        </p:txBody>
      </p:sp>
      <p:graphicFrame>
        <p:nvGraphicFramePr>
          <p:cNvPr id="25" name="Table 24"/>
          <p:cNvGraphicFramePr>
            <a:graphicFrameLocks noGrp="1"/>
          </p:cNvGraphicFramePr>
          <p:nvPr>
            <p:extLst>
              <p:ext uri="{D42A27DB-BD31-4B8C-83A1-F6EECF244321}">
                <p14:modId xmlns:p14="http://schemas.microsoft.com/office/powerpoint/2010/main" val="4158459709"/>
              </p:ext>
            </p:extLst>
          </p:nvPr>
        </p:nvGraphicFramePr>
        <p:xfrm>
          <a:off x="1732795" y="4782378"/>
          <a:ext cx="4080512" cy="1279906"/>
        </p:xfrm>
        <a:graphic>
          <a:graphicData uri="http://schemas.openxmlformats.org/drawingml/2006/table">
            <a:tbl>
              <a:tblPr firstRow="1" bandRow="1">
                <a:tableStyleId>{93296810-A885-4BE3-A3E7-6D5BEEA58F35}</a:tableStyleId>
              </a:tblPr>
              <a:tblGrid>
                <a:gridCol w="445147">
                  <a:extLst>
                    <a:ext uri="{9D8B030D-6E8A-4147-A177-3AD203B41FA5}">
                      <a16:colId xmlns:a16="http://schemas.microsoft.com/office/drawing/2014/main" val="20000"/>
                    </a:ext>
                  </a:extLst>
                </a:gridCol>
                <a:gridCol w="445147">
                  <a:extLst>
                    <a:ext uri="{9D8B030D-6E8A-4147-A177-3AD203B41FA5}">
                      <a16:colId xmlns:a16="http://schemas.microsoft.com/office/drawing/2014/main" val="20001"/>
                    </a:ext>
                  </a:extLst>
                </a:gridCol>
                <a:gridCol w="858496">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1489712">
                  <a:extLst>
                    <a:ext uri="{9D8B030D-6E8A-4147-A177-3AD203B41FA5}">
                      <a16:colId xmlns:a16="http://schemas.microsoft.com/office/drawing/2014/main" val="20004"/>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X-</a:t>
                      </a:r>
                      <a:r>
                        <a:rPr lang="en-US" sz="1500" dirty="0" err="1"/>
                        <a:t>Xbar</a:t>
                      </a:r>
                      <a:endParaRPr lang="en-US" sz="1500" dirty="0"/>
                    </a:p>
                  </a:txBody>
                  <a:tcPr marL="77724" marR="77724" marT="38862" marB="38862"/>
                </a:tc>
                <a:tc>
                  <a:txBody>
                    <a:bodyPr/>
                    <a:lstStyle/>
                    <a:p>
                      <a:pPr algn="ctr"/>
                      <a:r>
                        <a:rPr lang="en-US" sz="1500" dirty="0"/>
                        <a:t>Y-</a:t>
                      </a:r>
                      <a:r>
                        <a:rPr lang="en-US" sz="1500" dirty="0" err="1"/>
                        <a:t>Ybar</a:t>
                      </a:r>
                      <a:endParaRPr lang="en-US" sz="1500" dirty="0"/>
                    </a:p>
                  </a:txBody>
                  <a:tcPr marL="77724" marR="77724" marT="38862" marB="38862"/>
                </a:tc>
                <a:tc>
                  <a:txBody>
                    <a:bodyPr/>
                    <a:lstStyle/>
                    <a:p>
                      <a:pPr algn="ctr"/>
                      <a:r>
                        <a:rPr lang="en-US" sz="1500" dirty="0"/>
                        <a:t>(X-</a:t>
                      </a:r>
                      <a:r>
                        <a:rPr lang="en-US" sz="1500" dirty="0" err="1"/>
                        <a:t>Xbar</a:t>
                      </a:r>
                      <a:r>
                        <a:rPr lang="en-US" sz="1500" dirty="0"/>
                        <a:t>)(Y-</a:t>
                      </a:r>
                      <a:r>
                        <a:rPr lang="en-US" sz="1500" dirty="0" err="1"/>
                        <a:t>Ybar</a:t>
                      </a:r>
                      <a:r>
                        <a:rPr lang="en-US" sz="1500" dirty="0"/>
                        <a:t>)</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solidFill>
                            <a:schemeClr val="tx1">
                              <a:lumMod val="50000"/>
                              <a:lumOff val="50000"/>
                            </a:schemeClr>
                          </a:solidFill>
                        </a:rPr>
                        <a:t>3</a:t>
                      </a:r>
                    </a:p>
                  </a:txBody>
                  <a:tcPr marL="77724" marR="77724" marT="38862" marB="38862"/>
                </a:tc>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3 - 6  (-)</a:t>
                      </a:r>
                    </a:p>
                  </a:txBody>
                  <a:tcPr marL="77724" marR="77724" marT="38862" marB="38862"/>
                </a:tc>
                <a:tc>
                  <a:txBody>
                    <a:bodyPr/>
                    <a:lstStyle/>
                    <a:p>
                      <a:pPr algn="ctr"/>
                      <a:r>
                        <a:rPr lang="en-US" sz="1500" dirty="0">
                          <a:solidFill>
                            <a:schemeClr val="tx1">
                              <a:lumMod val="50000"/>
                              <a:lumOff val="50000"/>
                            </a:schemeClr>
                          </a:solidFill>
                        </a:rPr>
                        <a:t>5 - 3  (+)</a:t>
                      </a: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5 - 6  (-)</a:t>
                      </a:r>
                    </a:p>
                  </a:txBody>
                  <a:tcPr marL="77724" marR="77724" marT="38862" marB="38862"/>
                </a:tc>
                <a:tc>
                  <a:txBody>
                    <a:bodyPr/>
                    <a:lstStyle/>
                    <a:p>
                      <a:pPr algn="ctr"/>
                      <a:r>
                        <a:rPr lang="en-US" sz="1500" dirty="0">
                          <a:solidFill>
                            <a:schemeClr val="tx1">
                              <a:lumMod val="50000"/>
                              <a:lumOff val="50000"/>
                            </a:schemeClr>
                          </a:solidFill>
                        </a:rPr>
                        <a:t>2 </a:t>
                      </a:r>
                      <a:r>
                        <a:rPr lang="en-US" sz="1500" baseline="0" dirty="0">
                          <a:solidFill>
                            <a:schemeClr val="tx1">
                              <a:lumMod val="50000"/>
                              <a:lumOff val="50000"/>
                            </a:schemeClr>
                          </a:solidFill>
                        </a:rPr>
                        <a:t>- 3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solidFill>
                            <a:schemeClr val="tx1">
                              <a:lumMod val="50000"/>
                              <a:lumOff val="50000"/>
                            </a:schemeClr>
                          </a:solidFill>
                        </a:rPr>
                        <a:t>10</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10 - 6</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500" dirty="0">
                          <a:solidFill>
                            <a:schemeClr val="tx1">
                              <a:lumMod val="50000"/>
                              <a:lumOff val="50000"/>
                            </a:schemeClr>
                          </a:solidFill>
                        </a:rPr>
                        <a:t>2 - 3</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883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Covariance</a:t>
            </a:r>
            <a:r>
              <a:rPr lang="en-US" dirty="0">
                <a:solidFill>
                  <a:schemeClr val="tx1">
                    <a:lumMod val="50000"/>
                    <a:lumOff val="50000"/>
                  </a:schemeClr>
                </a:solidFill>
                <a:latin typeface="Stencil" panose="040409050D0802020404" pitchFamily="82" charset="0"/>
              </a:rPr>
              <a:t>?</a:t>
            </a:r>
          </a:p>
        </p:txBody>
      </p:sp>
      <p:sp>
        <p:nvSpPr>
          <p:cNvPr id="13" name="TextBox 12"/>
          <p:cNvSpPr txBox="1"/>
          <p:nvPr/>
        </p:nvSpPr>
        <p:spPr>
          <a:xfrm>
            <a:off x="2410444" y="3917596"/>
            <a:ext cx="2590774" cy="327782"/>
          </a:xfrm>
          <a:prstGeom prst="rect">
            <a:avLst/>
          </a:prstGeom>
          <a:noFill/>
        </p:spPr>
        <p:txBody>
          <a:bodyPr wrap="none" rtlCol="0">
            <a:spAutoFit/>
          </a:bodyPr>
          <a:lstStyle/>
          <a:p>
            <a:r>
              <a:rPr lang="en-US" sz="1530" dirty="0">
                <a:solidFill>
                  <a:schemeClr val="tx1">
                    <a:lumMod val="50000"/>
                    <a:lumOff val="50000"/>
                  </a:schemeClr>
                </a:solidFill>
              </a:rPr>
              <a:t>Classroom size and test scores</a:t>
            </a:r>
          </a:p>
        </p:txBody>
      </p:sp>
      <p:graphicFrame>
        <p:nvGraphicFramePr>
          <p:cNvPr id="14" name="Table 13"/>
          <p:cNvGraphicFramePr>
            <a:graphicFrameLocks noGrp="1"/>
          </p:cNvGraphicFramePr>
          <p:nvPr>
            <p:extLst>
              <p:ext uri="{D42A27DB-BD31-4B8C-83A1-F6EECF244321}">
                <p14:modId xmlns:p14="http://schemas.microsoft.com/office/powerpoint/2010/main" val="254749154"/>
              </p:ext>
            </p:extLst>
          </p:nvPr>
        </p:nvGraphicFramePr>
        <p:xfrm>
          <a:off x="1732795" y="4358894"/>
          <a:ext cx="4080512" cy="1279906"/>
        </p:xfrm>
        <a:graphic>
          <a:graphicData uri="http://schemas.openxmlformats.org/drawingml/2006/table">
            <a:tbl>
              <a:tblPr firstRow="1" bandRow="1">
                <a:tableStyleId>{93296810-A885-4BE3-A3E7-6D5BEEA58F35}</a:tableStyleId>
              </a:tblPr>
              <a:tblGrid>
                <a:gridCol w="445147">
                  <a:extLst>
                    <a:ext uri="{9D8B030D-6E8A-4147-A177-3AD203B41FA5}">
                      <a16:colId xmlns:a16="http://schemas.microsoft.com/office/drawing/2014/main" val="20000"/>
                    </a:ext>
                  </a:extLst>
                </a:gridCol>
                <a:gridCol w="445147">
                  <a:extLst>
                    <a:ext uri="{9D8B030D-6E8A-4147-A177-3AD203B41FA5}">
                      <a16:colId xmlns:a16="http://schemas.microsoft.com/office/drawing/2014/main" val="20001"/>
                    </a:ext>
                  </a:extLst>
                </a:gridCol>
                <a:gridCol w="858496">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1489712">
                  <a:extLst>
                    <a:ext uri="{9D8B030D-6E8A-4147-A177-3AD203B41FA5}">
                      <a16:colId xmlns:a16="http://schemas.microsoft.com/office/drawing/2014/main" val="20004"/>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X-</a:t>
                      </a:r>
                      <a:r>
                        <a:rPr lang="en-US" sz="1500" dirty="0" err="1"/>
                        <a:t>Xbar</a:t>
                      </a:r>
                      <a:endParaRPr lang="en-US" sz="1500" dirty="0"/>
                    </a:p>
                  </a:txBody>
                  <a:tcPr marL="77724" marR="77724" marT="38862" marB="38862"/>
                </a:tc>
                <a:tc>
                  <a:txBody>
                    <a:bodyPr/>
                    <a:lstStyle/>
                    <a:p>
                      <a:pPr algn="ctr"/>
                      <a:r>
                        <a:rPr lang="en-US" sz="1500" dirty="0"/>
                        <a:t>Y-</a:t>
                      </a:r>
                      <a:r>
                        <a:rPr lang="en-US" sz="1500" dirty="0" err="1"/>
                        <a:t>Ybar</a:t>
                      </a:r>
                      <a:endParaRPr lang="en-US" sz="1500" dirty="0"/>
                    </a:p>
                  </a:txBody>
                  <a:tcPr marL="77724" marR="77724" marT="38862" marB="38862"/>
                </a:tc>
                <a:tc>
                  <a:txBody>
                    <a:bodyPr/>
                    <a:lstStyle/>
                    <a:p>
                      <a:pPr algn="ctr"/>
                      <a:r>
                        <a:rPr lang="en-US" sz="1500" dirty="0"/>
                        <a:t>(X-</a:t>
                      </a:r>
                      <a:r>
                        <a:rPr lang="en-US" sz="1500" dirty="0" err="1"/>
                        <a:t>Xbar</a:t>
                      </a:r>
                      <a:r>
                        <a:rPr lang="en-US" sz="1500" dirty="0"/>
                        <a:t>)(Y-</a:t>
                      </a:r>
                      <a:r>
                        <a:rPr lang="en-US" sz="1500" dirty="0" err="1"/>
                        <a:t>Ybar</a:t>
                      </a:r>
                      <a:r>
                        <a:rPr lang="en-US" sz="1500" dirty="0"/>
                        <a:t>)</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solidFill>
                            <a:schemeClr val="tx1">
                              <a:lumMod val="50000"/>
                              <a:lumOff val="50000"/>
                            </a:schemeClr>
                          </a:solidFill>
                        </a:rPr>
                        <a:t>3</a:t>
                      </a:r>
                    </a:p>
                  </a:txBody>
                  <a:tcPr marL="77724" marR="77724" marT="38862" marB="38862"/>
                </a:tc>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3 - 6  (-)</a:t>
                      </a:r>
                    </a:p>
                  </a:txBody>
                  <a:tcPr marL="77724" marR="77724" marT="38862" marB="38862"/>
                </a:tc>
                <a:tc>
                  <a:txBody>
                    <a:bodyPr/>
                    <a:lstStyle/>
                    <a:p>
                      <a:pPr algn="ctr"/>
                      <a:r>
                        <a:rPr lang="en-US" sz="1500" dirty="0">
                          <a:solidFill>
                            <a:schemeClr val="tx1">
                              <a:lumMod val="50000"/>
                              <a:lumOff val="50000"/>
                            </a:schemeClr>
                          </a:solidFill>
                        </a:rPr>
                        <a:t>5 - 3  (+)</a:t>
                      </a: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5 - 6  (-)</a:t>
                      </a:r>
                    </a:p>
                  </a:txBody>
                  <a:tcPr marL="77724" marR="77724" marT="38862" marB="38862"/>
                </a:tc>
                <a:tc>
                  <a:txBody>
                    <a:bodyPr/>
                    <a:lstStyle/>
                    <a:p>
                      <a:pPr algn="ctr"/>
                      <a:r>
                        <a:rPr lang="en-US" sz="1500" dirty="0">
                          <a:solidFill>
                            <a:schemeClr val="tx1">
                              <a:lumMod val="50000"/>
                              <a:lumOff val="50000"/>
                            </a:schemeClr>
                          </a:solidFill>
                        </a:rPr>
                        <a:t>2 </a:t>
                      </a:r>
                      <a:r>
                        <a:rPr lang="en-US" sz="1500" baseline="0" dirty="0">
                          <a:solidFill>
                            <a:schemeClr val="tx1">
                              <a:lumMod val="50000"/>
                              <a:lumOff val="50000"/>
                            </a:schemeClr>
                          </a:solidFill>
                        </a:rPr>
                        <a:t>- 3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solidFill>
                            <a:schemeClr val="tx1">
                              <a:lumMod val="50000"/>
                              <a:lumOff val="50000"/>
                            </a:schemeClr>
                          </a:solidFill>
                        </a:rPr>
                        <a:t>10</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10 - 6</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500" dirty="0">
                          <a:solidFill>
                            <a:schemeClr val="tx1">
                              <a:lumMod val="50000"/>
                              <a:lumOff val="50000"/>
                            </a:schemeClr>
                          </a:solidFill>
                        </a:rPr>
                        <a:t>2 - 3</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3"/>
                  </a:ext>
                </a:extLst>
              </a:tr>
            </a:tbl>
          </a:graphicData>
        </a:graphic>
      </p:graphicFrame>
      <p:graphicFrame>
        <p:nvGraphicFramePr>
          <p:cNvPr id="20" name="Object 3"/>
          <p:cNvGraphicFramePr>
            <a:graphicFrameLocks noChangeAspect="1"/>
          </p:cNvGraphicFramePr>
          <p:nvPr/>
        </p:nvGraphicFramePr>
        <p:xfrm>
          <a:off x="2009339" y="2782973"/>
          <a:ext cx="3527423" cy="835491"/>
        </p:xfrm>
        <a:graphic>
          <a:graphicData uri="http://schemas.openxmlformats.org/presentationml/2006/ole">
            <mc:AlternateContent xmlns:mc="http://schemas.openxmlformats.org/markup-compatibility/2006">
              <mc:Choice xmlns:v="urn:schemas-microsoft-com:vml" Requires="v">
                <p:oleObj spid="_x0000_s34833" name="Equation" r:id="rId3" imgW="1816100" imgH="431800" progId="Equation.3">
                  <p:embed/>
                </p:oleObj>
              </mc:Choice>
              <mc:Fallback>
                <p:oleObj name="Equation" r:id="rId3" imgW="1816100" imgH="431800" progId="Equation.3">
                  <p:embed/>
                  <p:pic>
                    <p:nvPicPr>
                      <p:cNvPr id="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339" y="2782973"/>
                        <a:ext cx="3527423" cy="835491"/>
                      </a:xfrm>
                      <a:prstGeom prst="rect">
                        <a:avLst/>
                      </a:prstGeom>
                      <a:noFill/>
                    </p:spPr>
                  </p:pic>
                </p:oleObj>
              </mc:Fallback>
            </mc:AlternateContent>
          </a:graphicData>
        </a:graphic>
      </p:graphicFrame>
      <p:sp>
        <p:nvSpPr>
          <p:cNvPr id="19"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11</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23" name="Rectangle 22"/>
          <p:cNvSpPr/>
          <p:nvPr/>
        </p:nvSpPr>
        <p:spPr>
          <a:xfrm>
            <a:off x="1409700" y="6172200"/>
            <a:ext cx="4953000" cy="3046988"/>
          </a:xfrm>
          <a:prstGeom prst="rect">
            <a:avLst/>
          </a:prstGeom>
        </p:spPr>
        <p:txBody>
          <a:bodyPr wrap="square">
            <a:spAutoFit/>
          </a:bodyPr>
          <a:lstStyle/>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We then multiply the two measures to determine whether they tend to be positively or negatively related.</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If someone receives an above-average level of the treatment, and their outcome is above-average. That is a positive relationship.</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Or conversely, if they receive a below-average level of the treatment and their performance is below-average, that is also a positive relationship since </a:t>
            </a:r>
            <a:br>
              <a:rPr lang="en-US" sz="1600" dirty="0">
                <a:solidFill>
                  <a:schemeClr val="tx1">
                    <a:lumMod val="50000"/>
                    <a:lumOff val="50000"/>
                  </a:schemeClr>
                </a:solidFill>
                <a:latin typeface="Arial" panose="020B0604020202020204" pitchFamily="34" charset="0"/>
                <a:cs typeface="Arial" panose="020B0604020202020204" pitchFamily="34" charset="0"/>
              </a:rPr>
            </a:br>
            <a:r>
              <a:rPr lang="en-US" sz="1600" dirty="0">
                <a:solidFill>
                  <a:schemeClr val="tx1">
                    <a:lumMod val="50000"/>
                    <a:lumOff val="50000"/>
                  </a:schemeClr>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306740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Covariance</a:t>
            </a:r>
            <a:r>
              <a:rPr lang="en-US" dirty="0">
                <a:solidFill>
                  <a:schemeClr val="tx1">
                    <a:lumMod val="50000"/>
                    <a:lumOff val="50000"/>
                  </a:schemeClr>
                </a:solidFill>
                <a:latin typeface="Stencil" panose="040409050D0802020404" pitchFamily="82" charset="0"/>
              </a:rPr>
              <a:t>?</a:t>
            </a:r>
          </a:p>
        </p:txBody>
      </p:sp>
      <p:cxnSp>
        <p:nvCxnSpPr>
          <p:cNvPr id="5" name="Straight Connector 4"/>
          <p:cNvCxnSpPr/>
          <p:nvPr/>
        </p:nvCxnSpPr>
        <p:spPr>
          <a:xfrm rot="5400000">
            <a:off x="2956562" y="7745903"/>
            <a:ext cx="1554479" cy="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362200" y="7745905"/>
            <a:ext cx="26860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Object 8"/>
          <p:cNvGraphicFramePr>
            <a:graphicFrameLocks noChangeAspect="1"/>
          </p:cNvGraphicFramePr>
          <p:nvPr/>
        </p:nvGraphicFramePr>
        <p:xfrm>
          <a:off x="3813810" y="7395342"/>
          <a:ext cx="453390" cy="265781"/>
        </p:xfrm>
        <a:graphic>
          <a:graphicData uri="http://schemas.openxmlformats.org/presentationml/2006/ole">
            <mc:AlternateContent xmlns:mc="http://schemas.openxmlformats.org/markup-compatibility/2006">
              <mc:Choice xmlns:v="urn:schemas-microsoft-com:vml" Requires="v">
                <p:oleObj spid="_x0000_s35872" name="Equation" r:id="rId3" imgW="368140" imgH="215806" progId="Equation.3">
                  <p:embed/>
                </p:oleObj>
              </mc:Choice>
              <mc:Fallback>
                <p:oleObj name="Equation" r:id="rId3" imgW="368140" imgH="215806"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810" y="7395342"/>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9"/>
          <p:cNvSpPr/>
          <p:nvPr/>
        </p:nvSpPr>
        <p:spPr>
          <a:xfrm>
            <a:off x="3669028" y="76811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96474" y="6949467"/>
            <a:ext cx="1178528" cy="369332"/>
          </a:xfrm>
          <a:prstGeom prst="rect">
            <a:avLst/>
          </a:prstGeom>
          <a:noFill/>
        </p:spPr>
        <p:txBody>
          <a:bodyPr wrap="none" rtlCol="0">
            <a:spAutoFit/>
          </a:bodyPr>
          <a:lstStyle/>
          <a:p>
            <a:r>
              <a:rPr lang="en-US" dirty="0">
                <a:solidFill>
                  <a:schemeClr val="tx1">
                    <a:lumMod val="50000"/>
                    <a:lumOff val="50000"/>
                  </a:schemeClr>
                </a:solidFill>
                <a:latin typeface="Stencil" panose="040409050D0802020404" pitchFamily="82" charset="0"/>
              </a:rPr>
              <a:t>(+,+)=(+)</a:t>
            </a:r>
          </a:p>
        </p:txBody>
      </p:sp>
      <p:sp>
        <p:nvSpPr>
          <p:cNvPr id="16" name="TextBox 15"/>
          <p:cNvSpPr txBox="1"/>
          <p:nvPr/>
        </p:nvSpPr>
        <p:spPr>
          <a:xfrm>
            <a:off x="3954802" y="8098686"/>
            <a:ext cx="1565907" cy="369332"/>
          </a:xfrm>
          <a:prstGeom prst="rect">
            <a:avLst/>
          </a:prstGeom>
          <a:noFill/>
        </p:spPr>
        <p:txBody>
          <a:bodyPr wrap="square" rtlCol="0">
            <a:spAutoFit/>
          </a:bodyPr>
          <a:lstStyle/>
          <a:p>
            <a:r>
              <a:rPr lang="en-US" dirty="0">
                <a:solidFill>
                  <a:schemeClr val="tx1">
                    <a:lumMod val="50000"/>
                    <a:lumOff val="50000"/>
                  </a:schemeClr>
                </a:solidFill>
                <a:latin typeface="Stencil" panose="040409050D0802020404" pitchFamily="82" charset="0"/>
              </a:rPr>
              <a:t>(+,</a:t>
            </a:r>
            <a:r>
              <a:rPr lang="en-US" b="1" dirty="0">
                <a:solidFill>
                  <a:schemeClr val="tx1">
                    <a:lumMod val="50000"/>
                    <a:lumOff val="50000"/>
                  </a:schemeClr>
                </a:solidFill>
                <a:latin typeface="Calibri" panose="020F0502020204030204" pitchFamily="34" charset="0"/>
                <a:cs typeface="Calibri" panose="020F0502020204030204" pitchFamily="34" charset="0"/>
              </a:rPr>
              <a:t> −</a:t>
            </a:r>
            <a:r>
              <a:rPr lang="en-US" dirty="0">
                <a:solidFill>
                  <a:schemeClr val="tx1">
                    <a:lumMod val="50000"/>
                    <a:lumOff val="50000"/>
                  </a:schemeClr>
                </a:solidFill>
                <a:latin typeface="Stencil" panose="040409050D0802020404" pitchFamily="82" charset="0"/>
              </a:rPr>
              <a:t>)= (</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latin typeface="Stencil" panose="040409050D0802020404" pitchFamily="82" charset="0"/>
              </a:rPr>
              <a:t>)</a:t>
            </a:r>
          </a:p>
        </p:txBody>
      </p:sp>
      <p:sp>
        <p:nvSpPr>
          <p:cNvPr id="17" name="TextBox 16"/>
          <p:cNvSpPr txBox="1"/>
          <p:nvPr/>
        </p:nvSpPr>
        <p:spPr>
          <a:xfrm>
            <a:off x="2321341" y="8103336"/>
            <a:ext cx="1301959" cy="369332"/>
          </a:xfrm>
          <a:prstGeom prst="rect">
            <a:avLst/>
          </a:prstGeom>
          <a:noFill/>
        </p:spPr>
        <p:txBody>
          <a:bodyPr wrap="none" rtlCol="0">
            <a:spAutoFit/>
          </a:bodyPr>
          <a:lstStyle/>
          <a:p>
            <a:r>
              <a:rPr lang="en-US" dirty="0">
                <a:solidFill>
                  <a:schemeClr val="tx1">
                    <a:lumMod val="50000"/>
                    <a:lumOff val="50000"/>
                  </a:schemeClr>
                </a:solidFill>
                <a:latin typeface="Stencil" panose="040409050D0802020404" pitchFamily="82" charset="0"/>
              </a:rPr>
              <a:t>(</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rPr>
              <a:t> </a:t>
            </a:r>
            <a:r>
              <a:rPr lang="en-US" dirty="0">
                <a:solidFill>
                  <a:schemeClr val="tx1">
                    <a:lumMod val="50000"/>
                    <a:lumOff val="50000"/>
                  </a:schemeClr>
                </a:solidFill>
                <a:latin typeface="Stencil" panose="040409050D0802020404" pitchFamily="82" charset="0"/>
              </a:rPr>
              <a:t>,</a:t>
            </a:r>
            <a:r>
              <a:rPr lang="en-US" dirty="0">
                <a:solidFill>
                  <a:schemeClr val="tx1">
                    <a:lumMod val="50000"/>
                    <a:lumOff val="50000"/>
                  </a:schemeClr>
                </a:solidFill>
                <a:latin typeface="Calibri" panose="020F0502020204030204" pitchFamily="34" charset="0"/>
                <a:cs typeface="Calibri" panose="020F0502020204030204" pitchFamily="34" charset="0"/>
              </a:rPr>
              <a:t> </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t> </a:t>
            </a:r>
            <a:r>
              <a:rPr lang="en-US" dirty="0">
                <a:solidFill>
                  <a:schemeClr val="tx1">
                    <a:lumMod val="50000"/>
                    <a:lumOff val="50000"/>
                  </a:schemeClr>
                </a:solidFill>
                <a:latin typeface="Stencil" panose="040409050D0802020404" pitchFamily="82" charset="0"/>
              </a:rPr>
              <a:t>)=(+)</a:t>
            </a:r>
          </a:p>
        </p:txBody>
      </p:sp>
      <p:sp>
        <p:nvSpPr>
          <p:cNvPr id="18" name="TextBox 17"/>
          <p:cNvSpPr txBox="1"/>
          <p:nvPr/>
        </p:nvSpPr>
        <p:spPr>
          <a:xfrm>
            <a:off x="2325890" y="6964957"/>
            <a:ext cx="1200970" cy="369332"/>
          </a:xfrm>
          <a:prstGeom prst="rect">
            <a:avLst/>
          </a:prstGeom>
          <a:noFill/>
        </p:spPr>
        <p:txBody>
          <a:bodyPr wrap="none" rtlCol="0">
            <a:spAutoFit/>
          </a:bodyPr>
          <a:lstStyle/>
          <a:p>
            <a:r>
              <a:rPr lang="en-US" dirty="0">
                <a:solidFill>
                  <a:schemeClr val="tx1">
                    <a:lumMod val="50000"/>
                    <a:lumOff val="50000"/>
                  </a:schemeClr>
                </a:solidFill>
                <a:latin typeface="Stencil" panose="040409050D0802020404" pitchFamily="82" charset="0"/>
              </a:rPr>
              <a:t>(</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latin typeface="Stencil" panose="040409050D0802020404" pitchFamily="82" charset="0"/>
              </a:rPr>
              <a:t>,+)= (</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latin typeface="Stencil" panose="040409050D0802020404" pitchFamily="82" charset="0"/>
              </a:rPr>
              <a:t>)</a:t>
            </a:r>
          </a:p>
        </p:txBody>
      </p:sp>
      <p:sp>
        <p:nvSpPr>
          <p:cNvPr id="13" name="TextBox 12"/>
          <p:cNvSpPr txBox="1"/>
          <p:nvPr/>
        </p:nvSpPr>
        <p:spPr>
          <a:xfrm>
            <a:off x="2410444" y="4230520"/>
            <a:ext cx="2590774" cy="327782"/>
          </a:xfrm>
          <a:prstGeom prst="rect">
            <a:avLst/>
          </a:prstGeom>
          <a:noFill/>
        </p:spPr>
        <p:txBody>
          <a:bodyPr wrap="none" rtlCol="0">
            <a:spAutoFit/>
          </a:bodyPr>
          <a:lstStyle/>
          <a:p>
            <a:r>
              <a:rPr lang="en-US" sz="1530" dirty="0">
                <a:solidFill>
                  <a:schemeClr val="tx1">
                    <a:lumMod val="50000"/>
                    <a:lumOff val="50000"/>
                  </a:schemeClr>
                </a:solidFill>
              </a:rPr>
              <a:t>Classroom size and test scores</a:t>
            </a:r>
          </a:p>
        </p:txBody>
      </p:sp>
      <p:graphicFrame>
        <p:nvGraphicFramePr>
          <p:cNvPr id="14" name="Table 13"/>
          <p:cNvGraphicFramePr>
            <a:graphicFrameLocks noGrp="1"/>
          </p:cNvGraphicFramePr>
          <p:nvPr/>
        </p:nvGraphicFramePr>
        <p:xfrm>
          <a:off x="1732795" y="4671818"/>
          <a:ext cx="4080512" cy="1260856"/>
        </p:xfrm>
        <a:graphic>
          <a:graphicData uri="http://schemas.openxmlformats.org/drawingml/2006/table">
            <a:tbl>
              <a:tblPr firstRow="1" bandRow="1">
                <a:tableStyleId>{93296810-A885-4BE3-A3E7-6D5BEEA58F35}</a:tableStyleId>
              </a:tblPr>
              <a:tblGrid>
                <a:gridCol w="445147">
                  <a:extLst>
                    <a:ext uri="{9D8B030D-6E8A-4147-A177-3AD203B41FA5}">
                      <a16:colId xmlns:a16="http://schemas.microsoft.com/office/drawing/2014/main" val="20000"/>
                    </a:ext>
                  </a:extLst>
                </a:gridCol>
                <a:gridCol w="445147">
                  <a:extLst>
                    <a:ext uri="{9D8B030D-6E8A-4147-A177-3AD203B41FA5}">
                      <a16:colId xmlns:a16="http://schemas.microsoft.com/office/drawing/2014/main" val="20001"/>
                    </a:ext>
                  </a:extLst>
                </a:gridCol>
                <a:gridCol w="858496">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1489712">
                  <a:extLst>
                    <a:ext uri="{9D8B030D-6E8A-4147-A177-3AD203B41FA5}">
                      <a16:colId xmlns:a16="http://schemas.microsoft.com/office/drawing/2014/main" val="20004"/>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X-</a:t>
                      </a:r>
                      <a:r>
                        <a:rPr lang="en-US" sz="1500" dirty="0" err="1"/>
                        <a:t>Xbar</a:t>
                      </a:r>
                      <a:endParaRPr lang="en-US" sz="1500" dirty="0"/>
                    </a:p>
                  </a:txBody>
                  <a:tcPr marL="77724" marR="77724" marT="38862" marB="38862"/>
                </a:tc>
                <a:tc>
                  <a:txBody>
                    <a:bodyPr/>
                    <a:lstStyle/>
                    <a:p>
                      <a:pPr algn="ctr"/>
                      <a:r>
                        <a:rPr lang="en-US" sz="1500" dirty="0"/>
                        <a:t>Y-</a:t>
                      </a:r>
                      <a:r>
                        <a:rPr lang="en-US" sz="1500" dirty="0" err="1"/>
                        <a:t>Ybar</a:t>
                      </a:r>
                      <a:endParaRPr lang="en-US" sz="1500" dirty="0"/>
                    </a:p>
                  </a:txBody>
                  <a:tcPr marL="77724" marR="77724" marT="38862" marB="38862"/>
                </a:tc>
                <a:tc>
                  <a:txBody>
                    <a:bodyPr/>
                    <a:lstStyle/>
                    <a:p>
                      <a:pPr algn="ctr"/>
                      <a:r>
                        <a:rPr lang="en-US" sz="1500" dirty="0"/>
                        <a:t>(X-</a:t>
                      </a:r>
                      <a:r>
                        <a:rPr lang="en-US" sz="1500" dirty="0" err="1"/>
                        <a:t>Xbar</a:t>
                      </a:r>
                      <a:r>
                        <a:rPr lang="en-US" sz="1500" dirty="0"/>
                        <a:t>)(Y-</a:t>
                      </a:r>
                      <a:r>
                        <a:rPr lang="en-US" sz="1500" dirty="0" err="1"/>
                        <a:t>Ybar</a:t>
                      </a:r>
                      <a:r>
                        <a:rPr lang="en-US" sz="1500" dirty="0"/>
                        <a:t>)</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t>3</a:t>
                      </a:r>
                    </a:p>
                  </a:txBody>
                  <a:tcPr marL="77724" marR="77724" marT="38862" marB="38862"/>
                </a:tc>
                <a:tc>
                  <a:txBody>
                    <a:bodyPr/>
                    <a:lstStyle/>
                    <a:p>
                      <a:pPr algn="ctr"/>
                      <a:r>
                        <a:rPr lang="en-US" sz="1500" dirty="0"/>
                        <a:t>5</a:t>
                      </a:r>
                    </a:p>
                  </a:txBody>
                  <a:tcPr marL="77724" marR="77724" marT="38862" marB="38862"/>
                </a:tc>
                <a:tc>
                  <a:txBody>
                    <a:bodyPr/>
                    <a:lstStyle/>
                    <a:p>
                      <a:pPr algn="ctr"/>
                      <a:r>
                        <a:rPr lang="en-US" sz="1500" dirty="0"/>
                        <a:t>3 - 6  (-)</a:t>
                      </a:r>
                    </a:p>
                  </a:txBody>
                  <a:tcPr marL="77724" marR="77724" marT="38862" marB="38862"/>
                </a:tc>
                <a:tc>
                  <a:txBody>
                    <a:bodyPr/>
                    <a:lstStyle/>
                    <a:p>
                      <a:pPr algn="ctr"/>
                      <a:r>
                        <a:rPr lang="en-US" sz="1500" dirty="0"/>
                        <a:t>5 - 3  (+)</a:t>
                      </a:r>
                    </a:p>
                  </a:txBody>
                  <a:tcPr marL="77724" marR="77724" marT="38862" marB="38862"/>
                </a:tc>
                <a:tc>
                  <a:txBody>
                    <a:bodyPr/>
                    <a:lstStyle/>
                    <a:p>
                      <a:pPr algn="ctr"/>
                      <a:r>
                        <a:rPr lang="en-US" sz="1500" dirty="0"/>
                        <a:t>(-)(+)  =  (-)</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t>5</a:t>
                      </a:r>
                    </a:p>
                  </a:txBody>
                  <a:tcPr marL="77724" marR="77724" marT="38862" marB="38862"/>
                </a:tc>
                <a:tc>
                  <a:txBody>
                    <a:bodyPr/>
                    <a:lstStyle/>
                    <a:p>
                      <a:pPr algn="ctr"/>
                      <a:r>
                        <a:rPr lang="en-US" sz="1500" dirty="0"/>
                        <a:t>2</a:t>
                      </a:r>
                    </a:p>
                  </a:txBody>
                  <a:tcPr marL="77724" marR="77724" marT="38862" marB="38862"/>
                </a:tc>
                <a:tc>
                  <a:txBody>
                    <a:bodyPr/>
                    <a:lstStyle/>
                    <a:p>
                      <a:pPr algn="ctr"/>
                      <a:r>
                        <a:rPr lang="en-US" sz="1500" dirty="0"/>
                        <a:t>5 - 6  (-)</a:t>
                      </a:r>
                    </a:p>
                  </a:txBody>
                  <a:tcPr marL="77724" marR="77724" marT="38862" marB="38862"/>
                </a:tc>
                <a:tc>
                  <a:txBody>
                    <a:bodyPr/>
                    <a:lstStyle/>
                    <a:p>
                      <a:pPr algn="ctr"/>
                      <a:r>
                        <a:rPr lang="en-US" sz="1500" dirty="0"/>
                        <a:t>2 </a:t>
                      </a:r>
                      <a:r>
                        <a:rPr lang="en-US" sz="1500" baseline="0" dirty="0"/>
                        <a:t>- 3  (-)</a:t>
                      </a:r>
                      <a:endParaRPr lang="en-US" sz="1500" dirty="0"/>
                    </a:p>
                  </a:txBody>
                  <a:tcPr marL="77724" marR="77724" marT="38862" marB="38862"/>
                </a:tc>
                <a:tc>
                  <a:txBody>
                    <a:bodyPr/>
                    <a:lstStyle/>
                    <a:p>
                      <a:pPr algn="ctr"/>
                      <a:r>
                        <a:rPr lang="en-US" sz="1500" dirty="0"/>
                        <a:t>(-)(-)  =  (+)</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t>10</a:t>
                      </a:r>
                    </a:p>
                  </a:txBody>
                  <a:tcPr marL="77724" marR="77724" marT="38862" marB="38862"/>
                </a:tc>
                <a:tc>
                  <a:txBody>
                    <a:bodyPr/>
                    <a:lstStyle/>
                    <a:p>
                      <a:pPr algn="ctr"/>
                      <a:r>
                        <a:rPr lang="en-US" sz="1500" dirty="0"/>
                        <a:t>2</a:t>
                      </a:r>
                    </a:p>
                  </a:txBody>
                  <a:tcPr marL="77724" marR="77724" marT="38862" marB="38862"/>
                </a:tc>
                <a:tc>
                  <a:txBody>
                    <a:bodyPr/>
                    <a:lstStyle/>
                    <a:p>
                      <a:pPr algn="ctr"/>
                      <a:r>
                        <a:rPr lang="en-US" sz="1500" dirty="0"/>
                        <a:t>10 - 6</a:t>
                      </a:r>
                      <a:r>
                        <a:rPr lang="en-US" sz="1500" baseline="0" dirty="0"/>
                        <a:t> (+)</a:t>
                      </a:r>
                      <a:endParaRPr lang="en-US" sz="1500" dirty="0"/>
                    </a:p>
                  </a:txBody>
                  <a:tcPr marL="77724" marR="77724" marT="38862" marB="38862"/>
                </a:tc>
                <a:tc>
                  <a:txBody>
                    <a:bodyPr/>
                    <a:lstStyle/>
                    <a:p>
                      <a:pPr algn="ctr"/>
                      <a:r>
                        <a:rPr lang="en-US" sz="1500" dirty="0"/>
                        <a:t>2 - 3</a:t>
                      </a:r>
                      <a:r>
                        <a:rPr lang="en-US" sz="1500" baseline="0" dirty="0"/>
                        <a:t>  (-)</a:t>
                      </a:r>
                      <a:endParaRPr lang="en-US" sz="1500" dirty="0"/>
                    </a:p>
                  </a:txBody>
                  <a:tcPr marL="77724" marR="77724" marT="38862" marB="38862"/>
                </a:tc>
                <a:tc>
                  <a:txBody>
                    <a:bodyPr/>
                    <a:lstStyle/>
                    <a:p>
                      <a:pPr algn="ctr"/>
                      <a:r>
                        <a:rPr lang="en-US" sz="1500" dirty="0"/>
                        <a:t>(+)(-)  =  (-)</a:t>
                      </a:r>
                    </a:p>
                  </a:txBody>
                  <a:tcPr marL="77724" marR="77724" marT="38862" marB="38862"/>
                </a:tc>
                <a:extLst>
                  <a:ext uri="{0D108BD9-81ED-4DB2-BD59-A6C34878D82A}">
                    <a16:rowId xmlns:a16="http://schemas.microsoft.com/office/drawing/2014/main" val="10003"/>
                  </a:ext>
                </a:extLst>
              </a:tr>
            </a:tbl>
          </a:graphicData>
        </a:graphic>
      </p:graphicFrame>
      <p:graphicFrame>
        <p:nvGraphicFramePr>
          <p:cNvPr id="20" name="Object 3"/>
          <p:cNvGraphicFramePr>
            <a:graphicFrameLocks noChangeAspect="1"/>
          </p:cNvGraphicFramePr>
          <p:nvPr/>
        </p:nvGraphicFramePr>
        <p:xfrm>
          <a:off x="2009339" y="2782973"/>
          <a:ext cx="3527423" cy="835491"/>
        </p:xfrm>
        <a:graphic>
          <a:graphicData uri="http://schemas.openxmlformats.org/presentationml/2006/ole">
            <mc:AlternateContent xmlns:mc="http://schemas.openxmlformats.org/markup-compatibility/2006">
              <mc:Choice xmlns:v="urn:schemas-microsoft-com:vml" Requires="v">
                <p:oleObj spid="_x0000_s35873" name="Equation" r:id="rId5" imgW="1816100" imgH="431800" progId="Equation.3">
                  <p:embed/>
                </p:oleObj>
              </mc:Choice>
              <mc:Fallback>
                <p:oleObj name="Equation" r:id="rId5" imgW="1816100" imgH="431800" progId="Equation.3">
                  <p:embed/>
                  <p:pic>
                    <p:nvPicPr>
                      <p:cNvPr id="2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339" y="2782973"/>
                        <a:ext cx="3527423" cy="835491"/>
                      </a:xfrm>
                      <a:prstGeom prst="rect">
                        <a:avLst/>
                      </a:prstGeom>
                      <a:noFill/>
                    </p:spPr>
                  </p:pic>
                </p:oleObj>
              </mc:Fallback>
            </mc:AlternateContent>
          </a:graphicData>
        </a:graphic>
      </p:graphicFrame>
      <p:sp>
        <p:nvSpPr>
          <p:cNvPr id="19"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12</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40227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Negative Covariance Example</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1558219608"/>
              </p:ext>
            </p:extLst>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24599"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749428" y="609753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130178" y="467259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130178" y="42192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000638" y="51259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619888" y="57089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425578" y="61623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648338" y="64213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547248" y="44782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5138048" y="674523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2412891" y="8071075"/>
            <a:ext cx="3189527" cy="563231"/>
          </a:xfrm>
          <a:prstGeom prst="rect">
            <a:avLst/>
          </a:prstGeom>
          <a:noFill/>
        </p:spPr>
        <p:txBody>
          <a:bodyPr wrap="none" rtlCol="0">
            <a:spAutoFit/>
          </a:bodyPr>
          <a:lstStyle/>
          <a:p>
            <a:pPr algn="ctr"/>
            <a:r>
              <a:rPr lang="en-US" sz="1530" dirty="0">
                <a:solidFill>
                  <a:schemeClr val="accent6">
                    <a:lumMod val="75000"/>
                  </a:schemeClr>
                </a:solidFill>
              </a:rPr>
              <a:t>High negative correlation results in a </a:t>
            </a:r>
            <a:br>
              <a:rPr lang="en-US" sz="1530" dirty="0">
                <a:solidFill>
                  <a:schemeClr val="accent6">
                    <a:lumMod val="75000"/>
                  </a:schemeClr>
                </a:solidFill>
              </a:rPr>
            </a:br>
            <a:r>
              <a:rPr lang="en-US" sz="1530" dirty="0">
                <a:solidFill>
                  <a:schemeClr val="accent6">
                    <a:lumMod val="75000"/>
                  </a:schemeClr>
                </a:solidFill>
              </a:rPr>
              <a:t>large negative slope in a regression</a:t>
            </a:r>
          </a:p>
        </p:txBody>
      </p:sp>
      <p:sp>
        <p:nvSpPr>
          <p:cNvPr id="3" name="TextBox 2"/>
          <p:cNvSpPr txBox="1"/>
          <p:nvPr/>
        </p:nvSpPr>
        <p:spPr>
          <a:xfrm>
            <a:off x="1804945" y="5241136"/>
            <a:ext cx="627095" cy="563231"/>
          </a:xfrm>
          <a:prstGeom prst="rect">
            <a:avLst/>
          </a:prstGeom>
          <a:noFill/>
        </p:spPr>
        <p:txBody>
          <a:bodyPr wrap="none" rtlCol="0">
            <a:spAutoFit/>
          </a:bodyPr>
          <a:lstStyle/>
          <a:p>
            <a:pPr algn="ctr"/>
            <a:r>
              <a:rPr lang="en-US" sz="1530" dirty="0"/>
              <a:t>Class </a:t>
            </a:r>
            <a:br>
              <a:rPr lang="en-US" sz="1530" dirty="0"/>
            </a:br>
            <a:r>
              <a:rPr lang="en-US" sz="1530" dirty="0"/>
              <a:t>Size</a:t>
            </a:r>
          </a:p>
        </p:txBody>
      </p:sp>
      <p:sp>
        <p:nvSpPr>
          <p:cNvPr id="25" name="TextBox 24"/>
          <p:cNvSpPr txBox="1"/>
          <p:nvPr/>
        </p:nvSpPr>
        <p:spPr>
          <a:xfrm>
            <a:off x="3763092" y="3571508"/>
            <a:ext cx="701474" cy="563231"/>
          </a:xfrm>
          <a:prstGeom prst="rect">
            <a:avLst/>
          </a:prstGeom>
          <a:noFill/>
        </p:spPr>
        <p:txBody>
          <a:bodyPr wrap="none" rtlCol="0">
            <a:spAutoFit/>
          </a:bodyPr>
          <a:lstStyle/>
          <a:p>
            <a:pPr algn="ctr"/>
            <a:r>
              <a:rPr lang="en-US" sz="1530" dirty="0"/>
              <a:t>Test </a:t>
            </a:r>
          </a:p>
          <a:p>
            <a:pPr algn="ctr"/>
            <a:r>
              <a:rPr lang="en-US" sz="1530" dirty="0"/>
              <a:t>Scores</a:t>
            </a:r>
          </a:p>
        </p:txBody>
      </p:sp>
      <p:sp>
        <p:nvSpPr>
          <p:cNvPr id="8" name="TextBox 7"/>
          <p:cNvSpPr txBox="1"/>
          <p:nvPr/>
        </p:nvSpPr>
        <p:spPr>
          <a:xfrm>
            <a:off x="2417708" y="2530625"/>
            <a:ext cx="2996654" cy="327782"/>
          </a:xfrm>
          <a:prstGeom prst="rect">
            <a:avLst/>
          </a:prstGeom>
          <a:noFill/>
        </p:spPr>
        <p:txBody>
          <a:bodyPr wrap="none" rtlCol="0">
            <a:spAutoFit/>
          </a:bodyPr>
          <a:lstStyle/>
          <a:p>
            <a:r>
              <a:rPr lang="en-US" sz="1530" dirty="0"/>
              <a:t>Class size and student performance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13</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19649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positive Covariance Example</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36880"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850710" y="447161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065408" y="62270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274050" y="57151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000638" y="51259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619888" y="57089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425578" y="61623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648338" y="64213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674642" y="666330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5384003" y="460687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2464220" y="8071075"/>
            <a:ext cx="3086871" cy="563231"/>
          </a:xfrm>
          <a:prstGeom prst="rect">
            <a:avLst/>
          </a:prstGeom>
          <a:noFill/>
        </p:spPr>
        <p:txBody>
          <a:bodyPr wrap="none" rtlCol="0">
            <a:spAutoFit/>
          </a:bodyPr>
          <a:lstStyle/>
          <a:p>
            <a:pPr algn="ctr"/>
            <a:r>
              <a:rPr lang="en-US" sz="1530" dirty="0">
                <a:solidFill>
                  <a:schemeClr val="accent6">
                    <a:lumMod val="75000"/>
                  </a:schemeClr>
                </a:solidFill>
              </a:rPr>
              <a:t>High positive correlation results in a </a:t>
            </a:r>
            <a:br>
              <a:rPr lang="en-US" sz="1530" dirty="0">
                <a:solidFill>
                  <a:schemeClr val="accent6">
                    <a:lumMod val="75000"/>
                  </a:schemeClr>
                </a:solidFill>
              </a:rPr>
            </a:br>
            <a:r>
              <a:rPr lang="en-US" sz="1530" dirty="0">
                <a:solidFill>
                  <a:schemeClr val="accent6">
                    <a:lumMod val="75000"/>
                  </a:schemeClr>
                </a:solidFill>
              </a:rPr>
              <a:t>large positive slope in a regression</a:t>
            </a:r>
          </a:p>
        </p:txBody>
      </p:sp>
      <p:sp>
        <p:nvSpPr>
          <p:cNvPr id="3" name="TextBox 2"/>
          <p:cNvSpPr txBox="1"/>
          <p:nvPr/>
        </p:nvSpPr>
        <p:spPr>
          <a:xfrm>
            <a:off x="1804945" y="5241136"/>
            <a:ext cx="627095" cy="563231"/>
          </a:xfrm>
          <a:prstGeom prst="rect">
            <a:avLst/>
          </a:prstGeom>
          <a:noFill/>
        </p:spPr>
        <p:txBody>
          <a:bodyPr wrap="none" rtlCol="0">
            <a:spAutoFit/>
          </a:bodyPr>
          <a:lstStyle/>
          <a:p>
            <a:pPr algn="ctr"/>
            <a:r>
              <a:rPr lang="en-US" sz="1530" dirty="0"/>
              <a:t>Class </a:t>
            </a:r>
            <a:br>
              <a:rPr lang="en-US" sz="1530" dirty="0"/>
            </a:br>
            <a:r>
              <a:rPr lang="en-US" sz="1530" dirty="0"/>
              <a:t>Size</a:t>
            </a:r>
          </a:p>
        </p:txBody>
      </p:sp>
      <p:sp>
        <p:nvSpPr>
          <p:cNvPr id="25" name="TextBox 24"/>
          <p:cNvSpPr txBox="1"/>
          <p:nvPr/>
        </p:nvSpPr>
        <p:spPr>
          <a:xfrm>
            <a:off x="3763092" y="3571508"/>
            <a:ext cx="701474" cy="563231"/>
          </a:xfrm>
          <a:prstGeom prst="rect">
            <a:avLst/>
          </a:prstGeom>
          <a:noFill/>
        </p:spPr>
        <p:txBody>
          <a:bodyPr wrap="none" rtlCol="0">
            <a:spAutoFit/>
          </a:bodyPr>
          <a:lstStyle/>
          <a:p>
            <a:pPr algn="ctr"/>
            <a:r>
              <a:rPr lang="en-US" sz="1530" dirty="0"/>
              <a:t>Test </a:t>
            </a:r>
          </a:p>
          <a:p>
            <a:pPr algn="ctr"/>
            <a:r>
              <a:rPr lang="en-US" sz="1530" dirty="0"/>
              <a:t>Scores</a:t>
            </a:r>
          </a:p>
        </p:txBody>
      </p:sp>
      <p:sp>
        <p:nvSpPr>
          <p:cNvPr id="8" name="TextBox 7"/>
          <p:cNvSpPr txBox="1"/>
          <p:nvPr/>
        </p:nvSpPr>
        <p:spPr>
          <a:xfrm>
            <a:off x="2417708" y="2530625"/>
            <a:ext cx="2996654" cy="327782"/>
          </a:xfrm>
          <a:prstGeom prst="rect">
            <a:avLst/>
          </a:prstGeom>
          <a:noFill/>
        </p:spPr>
        <p:txBody>
          <a:bodyPr wrap="none" rtlCol="0">
            <a:spAutoFit/>
          </a:bodyPr>
          <a:lstStyle/>
          <a:p>
            <a:r>
              <a:rPr lang="en-US" sz="1530" dirty="0"/>
              <a:t>Class size and student performance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14</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40253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Small Covariance</a:t>
            </a:r>
          </a:p>
        </p:txBody>
      </p:sp>
      <p:cxnSp>
        <p:nvCxnSpPr>
          <p:cNvPr id="4" name="Straight Connector 3"/>
          <p:cNvCxnSpPr/>
          <p:nvPr/>
        </p:nvCxnSpPr>
        <p:spPr>
          <a:xfrm rot="5400000">
            <a:off x="2331720" y="561213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072640" y="554736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nvGraphicFramePr>
        <p:xfrm>
          <a:off x="3821430" y="5288280"/>
          <a:ext cx="453390" cy="265781"/>
        </p:xfrm>
        <a:graphic>
          <a:graphicData uri="http://schemas.openxmlformats.org/presentationml/2006/ole">
            <mc:AlternateContent xmlns:mc="http://schemas.openxmlformats.org/markup-compatibility/2006">
              <mc:Choice xmlns:v="urn:schemas-microsoft-com:vml" Requires="v">
                <p:oleObj spid="_x0000_s26647" name="Equation" r:id="rId3" imgW="368140" imgH="215806" progId="Equation.3">
                  <p:embed/>
                </p:oleObj>
              </mc:Choice>
              <mc:Fallback>
                <p:oleObj name="Equation" r:id="rId3" imgW="368140" imgH="215806"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430" y="5288280"/>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3691890" y="548259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4404360" y="5093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4663440" y="47053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3432810" y="49644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Oval 10"/>
          <p:cNvSpPr/>
          <p:nvPr/>
        </p:nvSpPr>
        <p:spPr>
          <a:xfrm>
            <a:off x="2914650" y="47053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3044190" y="56769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3303270" y="63246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368040" y="44462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4015740" y="477012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4339590" y="64541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2785110" y="62598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950970" y="587121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598670" y="56121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1734238" y="3142840"/>
            <a:ext cx="3915303" cy="369332"/>
          </a:xfrm>
          <a:prstGeom prst="rect">
            <a:avLst/>
          </a:prstGeom>
          <a:noFill/>
        </p:spPr>
        <p:txBody>
          <a:bodyPr wrap="none" rtlCol="0">
            <a:spAutoFit/>
          </a:bodyPr>
          <a:lstStyle/>
          <a:p>
            <a:r>
              <a:rPr lang="en-US" dirty="0">
                <a:solidFill>
                  <a:schemeClr val="accent6">
                    <a:lumMod val="75000"/>
                  </a:schemeClr>
                </a:solidFill>
              </a:rPr>
              <a:t>Low correlation, small b</a:t>
            </a:r>
            <a:r>
              <a:rPr lang="en-US" baseline="-25000" dirty="0">
                <a:solidFill>
                  <a:schemeClr val="accent6">
                    <a:lumMod val="75000"/>
                  </a:schemeClr>
                </a:solidFill>
              </a:rPr>
              <a:t>1</a:t>
            </a:r>
            <a:r>
              <a:rPr lang="en-US" dirty="0">
                <a:solidFill>
                  <a:schemeClr val="accent6">
                    <a:lumMod val="75000"/>
                  </a:schemeClr>
                </a:solidFill>
              </a:rPr>
              <a:t> in a regression</a:t>
            </a:r>
          </a:p>
        </p:txBody>
      </p:sp>
      <p:sp>
        <p:nvSpPr>
          <p:cNvPr id="21"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15</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30455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outliers</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37922"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343400" y="4823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299460" y="60960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274050" y="57151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451860" y="5204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343400" y="5638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267200" y="6019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581400" y="6172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279001" y="705469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4870382" y="456297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796289" y="8399223"/>
            <a:ext cx="3829301" cy="646331"/>
          </a:xfrm>
          <a:prstGeom prst="rect">
            <a:avLst/>
          </a:prstGeom>
          <a:noFill/>
        </p:spPr>
        <p:txBody>
          <a:bodyPr wrap="square" rtlCol="0">
            <a:spAutoFit/>
          </a:bodyPr>
          <a:lstStyle/>
          <a:p>
            <a:pPr algn="ctr"/>
            <a:r>
              <a:rPr lang="en-US" dirty="0">
                <a:solidFill>
                  <a:schemeClr val="accent6">
                    <a:lumMod val="75000"/>
                  </a:schemeClr>
                </a:solidFill>
              </a:rPr>
              <a:t>What impact will this outlier have on the covariance measure?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16</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graphicFrame>
        <p:nvGraphicFramePr>
          <p:cNvPr id="28" name="Object 3"/>
          <p:cNvGraphicFramePr>
            <a:graphicFrameLocks noChangeAspect="1"/>
          </p:cNvGraphicFramePr>
          <p:nvPr>
            <p:extLst>
              <p:ext uri="{D42A27DB-BD31-4B8C-83A1-F6EECF244321}">
                <p14:modId xmlns:p14="http://schemas.microsoft.com/office/powerpoint/2010/main" val="1633008907"/>
              </p:ext>
            </p:extLst>
          </p:nvPr>
        </p:nvGraphicFramePr>
        <p:xfrm>
          <a:off x="2118492" y="2100849"/>
          <a:ext cx="3527423" cy="835491"/>
        </p:xfrm>
        <a:graphic>
          <a:graphicData uri="http://schemas.openxmlformats.org/presentationml/2006/ole">
            <mc:AlternateContent xmlns:mc="http://schemas.openxmlformats.org/markup-compatibility/2006">
              <mc:Choice xmlns:v="urn:schemas-microsoft-com:vml" Requires="v">
                <p:oleObj spid="_x0000_s37923" name="Equation" r:id="rId6" imgW="1816100" imgH="431800" progId="Equation.3">
                  <p:embed/>
                </p:oleObj>
              </mc:Choice>
              <mc:Fallback>
                <p:oleObj name="Equation" r:id="rId6" imgW="1816100" imgH="431800" progId="Equation.3">
                  <p:embed/>
                  <p:pic>
                    <p:nvPicPr>
                      <p:cNvPr id="2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492" y="2100849"/>
                        <a:ext cx="3527423" cy="835491"/>
                      </a:xfrm>
                      <a:prstGeom prst="rect">
                        <a:avLst/>
                      </a:prstGeom>
                      <a:noFill/>
                    </p:spPr>
                  </p:pic>
                </p:oleObj>
              </mc:Fallback>
            </mc:AlternateContent>
          </a:graphicData>
        </a:graphic>
      </p:graphicFrame>
      <p:cxnSp>
        <p:nvCxnSpPr>
          <p:cNvPr id="10" name="Straight Arrow Connector 9"/>
          <p:cNvCxnSpPr/>
          <p:nvPr/>
        </p:nvCxnSpPr>
        <p:spPr>
          <a:xfrm flipH="1" flipV="1">
            <a:off x="2478542" y="7315200"/>
            <a:ext cx="795508" cy="923026"/>
          </a:xfrm>
          <a:prstGeom prst="straightConnector1">
            <a:avLst/>
          </a:prstGeom>
          <a:ln w="349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24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outliers</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38942"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343400" y="4823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299460" y="60960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274050" y="57151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451860" y="5204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343400" y="5638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267200" y="6019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581400" y="6172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279001" y="705469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4870382" y="456297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796289" y="8399223"/>
            <a:ext cx="3829301" cy="646331"/>
          </a:xfrm>
          <a:prstGeom prst="rect">
            <a:avLst/>
          </a:prstGeom>
          <a:noFill/>
        </p:spPr>
        <p:txBody>
          <a:bodyPr wrap="square" rtlCol="0">
            <a:spAutoFit/>
          </a:bodyPr>
          <a:lstStyle/>
          <a:p>
            <a:pPr algn="ctr"/>
            <a:r>
              <a:rPr lang="en-US" dirty="0">
                <a:solidFill>
                  <a:schemeClr val="accent6">
                    <a:lumMod val="75000"/>
                  </a:schemeClr>
                </a:solidFill>
              </a:rPr>
              <a:t>What impact will this outlier have on the covariance measure?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17</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graphicFrame>
        <p:nvGraphicFramePr>
          <p:cNvPr id="28" name="Object 3"/>
          <p:cNvGraphicFramePr>
            <a:graphicFrameLocks noChangeAspect="1"/>
          </p:cNvGraphicFramePr>
          <p:nvPr/>
        </p:nvGraphicFramePr>
        <p:xfrm>
          <a:off x="2118492" y="2100849"/>
          <a:ext cx="3527423" cy="835491"/>
        </p:xfrm>
        <a:graphic>
          <a:graphicData uri="http://schemas.openxmlformats.org/presentationml/2006/ole">
            <mc:AlternateContent xmlns:mc="http://schemas.openxmlformats.org/markup-compatibility/2006">
              <mc:Choice xmlns:v="urn:schemas-microsoft-com:vml" Requires="v">
                <p:oleObj spid="_x0000_s38943" name="Equation" r:id="rId6" imgW="1816100" imgH="431800" progId="Equation.3">
                  <p:embed/>
                </p:oleObj>
              </mc:Choice>
              <mc:Fallback>
                <p:oleObj name="Equation" r:id="rId6" imgW="1816100" imgH="431800" progId="Equation.3">
                  <p:embed/>
                  <p:pic>
                    <p:nvPicPr>
                      <p:cNvPr id="2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492" y="2100849"/>
                        <a:ext cx="3527423" cy="835491"/>
                      </a:xfrm>
                      <a:prstGeom prst="rect">
                        <a:avLst/>
                      </a:prstGeom>
                      <a:noFill/>
                    </p:spPr>
                  </p:pic>
                </p:oleObj>
              </mc:Fallback>
            </mc:AlternateContent>
          </a:graphicData>
        </a:graphic>
      </p:graphicFrame>
      <p:cxnSp>
        <p:nvCxnSpPr>
          <p:cNvPr id="10" name="Straight Arrow Connector 9"/>
          <p:cNvCxnSpPr/>
          <p:nvPr/>
        </p:nvCxnSpPr>
        <p:spPr>
          <a:xfrm flipH="1" flipV="1">
            <a:off x="2478542" y="7315200"/>
            <a:ext cx="795508" cy="923026"/>
          </a:xfrm>
          <a:prstGeom prst="straightConnector1">
            <a:avLst/>
          </a:prstGeom>
          <a:ln w="349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1191648" y="6710694"/>
                <a:ext cx="17216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−10</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−10=−100</m:t>
                      </m:r>
                    </m:oMath>
                  </m:oMathPara>
                </a14:m>
                <a:endParaRPr lang="en-US" sz="1600" dirty="0">
                  <a:solidFill>
                    <a:schemeClr val="tx1">
                      <a:lumMod val="50000"/>
                      <a:lumOff val="50000"/>
                    </a:schemeClr>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191648" y="6710694"/>
                <a:ext cx="1721625" cy="246221"/>
              </a:xfrm>
              <a:prstGeom prst="rect">
                <a:avLst/>
              </a:prstGeom>
              <a:blipFill>
                <a:blip r:embed="rId8"/>
                <a:stretch>
                  <a:fillRect r="-1767"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381190" y="6168682"/>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2</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−1=−2</m:t>
                      </m:r>
                    </m:oMath>
                  </m:oMathPara>
                </a14:m>
                <a:endParaRPr lang="en-US" sz="1600" dirty="0">
                  <a:solidFill>
                    <a:schemeClr val="tx1">
                      <a:lumMod val="50000"/>
                      <a:lumOff val="50000"/>
                    </a:schemeClr>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381190" y="6168682"/>
                <a:ext cx="1112484" cy="246221"/>
              </a:xfrm>
              <a:prstGeom prst="rect">
                <a:avLst/>
              </a:prstGeom>
              <a:blipFill>
                <a:blip r:embed="rId9"/>
                <a:stretch>
                  <a:fillRect l="-3846" r="-3297"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32780" y="5626646"/>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1</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−1=−1</m:t>
                      </m:r>
                    </m:oMath>
                  </m:oMathPara>
                </a14:m>
                <a:endParaRPr lang="en-US" sz="1600" dirty="0">
                  <a:solidFill>
                    <a:schemeClr val="tx1">
                      <a:lumMod val="50000"/>
                      <a:lumOff val="5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532780" y="5626646"/>
                <a:ext cx="1112484" cy="246221"/>
              </a:xfrm>
              <a:prstGeom prst="rect">
                <a:avLst/>
              </a:prstGeom>
              <a:blipFill>
                <a:blip r:embed="rId10"/>
                <a:stretch>
                  <a:fillRect l="-3846" r="-329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203836" y="5056123"/>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−2</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1=−2</m:t>
                      </m:r>
                    </m:oMath>
                  </m:oMathPara>
                </a14:m>
                <a:endParaRPr lang="en-US" sz="1600" dirty="0">
                  <a:solidFill>
                    <a:schemeClr val="tx1">
                      <a:lumMod val="50000"/>
                      <a:lumOff val="50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203836" y="5056123"/>
                <a:ext cx="1112484" cy="246221"/>
              </a:xfrm>
              <a:prstGeom prst="rect">
                <a:avLst/>
              </a:prstGeom>
              <a:blipFill>
                <a:blip r:embed="rId11"/>
                <a:stretch>
                  <a:fillRect l="-549" r="-3297"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16305" y="4582641"/>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−1</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1=−1</m:t>
                      </m:r>
                    </m:oMath>
                  </m:oMathPara>
                </a14:m>
                <a:endParaRPr lang="en-US" dirty="0">
                  <a:solidFill>
                    <a:schemeClr val="tx1">
                      <a:lumMod val="50000"/>
                      <a:lumOff val="50000"/>
                    </a:schemeClr>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916305" y="4582641"/>
                <a:ext cx="1112484" cy="246221"/>
              </a:xfrm>
              <a:prstGeom prst="rect">
                <a:avLst/>
              </a:prstGeom>
              <a:blipFill>
                <a:blip r:embed="rId12"/>
                <a:stretch>
                  <a:fillRect r="-327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954124" y="4280713"/>
                <a:ext cx="583301" cy="246221"/>
              </a:xfrm>
              <a:prstGeom prst="rect">
                <a:avLst/>
              </a:prstGeom>
              <a:noFill/>
            </p:spPr>
            <p:txBody>
              <a:bodyPr wrap="none" lIns="0" tIns="0" rIns="0" bIns="0" rtlCol="0">
                <a:spAutoFit/>
              </a:bodyPr>
              <a:lstStyle/>
              <a:p>
                <a14:m>
                  <m:oMath xmlns:m="http://schemas.openxmlformats.org/officeDocument/2006/math">
                    <m:r>
                      <a:rPr lang="en-US" sz="1600" i="1" smtClean="0">
                        <a:solidFill>
                          <a:schemeClr val="tx1">
                            <a:lumMod val="50000"/>
                            <a:lumOff val="50000"/>
                          </a:schemeClr>
                        </a:solidFill>
                        <a:latin typeface="Cambria Math" panose="02040503050406030204" pitchFamily="18" charset="0"/>
                      </a:rPr>
                      <m:t>3</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3</m:t>
                    </m:r>
                  </m:oMath>
                </a14:m>
                <a:r>
                  <a:rPr lang="en-US" sz="1600" dirty="0">
                    <a:solidFill>
                      <a:schemeClr val="tx1">
                        <a:lumMod val="50000"/>
                        <a:lumOff val="50000"/>
                      </a:schemeClr>
                    </a:solidFill>
                  </a:rPr>
                  <a:t>=9</a:t>
                </a:r>
              </a:p>
            </p:txBody>
          </p:sp>
        </mc:Choice>
        <mc:Fallback xmlns="">
          <p:sp>
            <p:nvSpPr>
              <p:cNvPr id="33" name="TextBox 32"/>
              <p:cNvSpPr txBox="1">
                <a:spLocks noRot="1" noChangeAspect="1" noMove="1" noResize="1" noEditPoints="1" noAdjustHandles="1" noChangeArrowheads="1" noChangeShapeType="1" noTextEdit="1"/>
              </p:cNvSpPr>
              <p:nvPr/>
            </p:nvSpPr>
            <p:spPr>
              <a:xfrm>
                <a:off x="4954124" y="4280713"/>
                <a:ext cx="583301" cy="246221"/>
              </a:xfrm>
              <a:prstGeom prst="rect">
                <a:avLst/>
              </a:prstGeom>
              <a:blipFill>
                <a:blip r:embed="rId13"/>
                <a:stretch>
                  <a:fillRect l="-12632" t="-24390" r="-20000" b="-48780"/>
                </a:stretch>
              </a:blipFill>
            </p:spPr>
            <p:txBody>
              <a:bodyPr/>
              <a:lstStyle/>
              <a:p>
                <a:r>
                  <a:rPr lang="en-US">
                    <a:noFill/>
                  </a:rPr>
                  <a:t> </a:t>
                </a:r>
              </a:p>
            </p:txBody>
          </p:sp>
        </mc:Fallback>
      </mc:AlternateContent>
    </p:spTree>
    <p:extLst>
      <p:ext uri="{BB962C8B-B14F-4D97-AF65-F5344CB8AC3E}">
        <p14:creationId xmlns:p14="http://schemas.microsoft.com/office/powerpoint/2010/main" val="162059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outliers</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231268" y="507492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455952" y="524516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4619888" y="59831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850370" y="583845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451860" y="5204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343400" y="5638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267200" y="6019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4802768" y="620569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279001" y="705469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3155292" y="46292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796289" y="8399223"/>
            <a:ext cx="3829301" cy="369332"/>
          </a:xfrm>
          <a:prstGeom prst="rect">
            <a:avLst/>
          </a:prstGeom>
          <a:noFill/>
        </p:spPr>
        <p:txBody>
          <a:bodyPr wrap="square" rtlCol="0">
            <a:spAutoFit/>
          </a:bodyPr>
          <a:lstStyle/>
          <a:p>
            <a:pPr algn="ctr"/>
            <a:r>
              <a:rPr lang="en-US" dirty="0">
                <a:solidFill>
                  <a:schemeClr val="accent6">
                    <a:lumMod val="75000"/>
                  </a:schemeClr>
                </a:solidFill>
              </a:rPr>
              <a:t>What about now?</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18</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graphicFrame>
        <p:nvGraphicFramePr>
          <p:cNvPr id="28" name="Object 3"/>
          <p:cNvGraphicFramePr>
            <a:graphicFrameLocks noChangeAspect="1"/>
          </p:cNvGraphicFramePr>
          <p:nvPr/>
        </p:nvGraphicFramePr>
        <p:xfrm>
          <a:off x="2118492" y="2100849"/>
          <a:ext cx="3527423" cy="835491"/>
        </p:xfrm>
        <a:graphic>
          <a:graphicData uri="http://schemas.openxmlformats.org/presentationml/2006/ole">
            <mc:AlternateContent xmlns:mc="http://schemas.openxmlformats.org/markup-compatibility/2006">
              <mc:Choice xmlns:v="urn:schemas-microsoft-com:vml" Requires="v">
                <p:oleObj spid="_x0000_s39953" name="Equation" r:id="rId4" imgW="1816100" imgH="431800" progId="Equation.3">
                  <p:embed/>
                </p:oleObj>
              </mc:Choice>
              <mc:Fallback>
                <p:oleObj name="Equation" r:id="rId4" imgW="1816100" imgH="431800" progId="Equation.3">
                  <p:embed/>
                  <p:pic>
                    <p:nvPicPr>
                      <p:cNvPr id="2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492" y="2100849"/>
                        <a:ext cx="3527423" cy="835491"/>
                      </a:xfrm>
                      <a:prstGeom prst="rect">
                        <a:avLst/>
                      </a:prstGeom>
                      <a:noFill/>
                    </p:spPr>
                  </p:pic>
                </p:oleObj>
              </mc:Fallback>
            </mc:AlternateContent>
          </a:graphicData>
        </a:graphic>
      </p:graphicFrame>
      <p:sp>
        <p:nvSpPr>
          <p:cNvPr id="34" name="Oval 33"/>
          <p:cNvSpPr/>
          <p:nvPr/>
        </p:nvSpPr>
        <p:spPr>
          <a:xfrm>
            <a:off x="3479141" y="473595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3209280" y="426012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384769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The regression </a:t>
            </a:r>
            <a:r>
              <a:rPr lang="en-US" dirty="0">
                <a:solidFill>
                  <a:schemeClr val="accent6">
                    <a:lumMod val="75000"/>
                  </a:schemeClr>
                </a:solidFill>
                <a:latin typeface="Stencil" panose="040409050D0802020404" pitchFamily="82" charset="0"/>
              </a:rPr>
              <a:t>slope</a:t>
            </a:r>
          </a:p>
        </p:txBody>
      </p:sp>
      <p:sp>
        <p:nvSpPr>
          <p:cNvPr id="3" name="Text Placeholder 2"/>
          <p:cNvSpPr>
            <a:spLocks noGrp="1"/>
          </p:cNvSpPr>
          <p:nvPr>
            <p:ph type="body" idx="1"/>
          </p:nvPr>
        </p:nvSpPr>
        <p:spPr/>
        <p:txBody>
          <a:bodyPr/>
          <a:lstStyle/>
          <a:p>
            <a:endParaRPr lang="en-US"/>
          </a:p>
        </p:txBody>
      </p:sp>
      <p:sp>
        <p:nvSpPr>
          <p:cNvPr id="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19</a:t>
            </a:fld>
            <a:endParaRPr lang="en-US" dirty="0"/>
          </a:p>
        </p:txBody>
      </p:sp>
      <p:sp>
        <p:nvSpPr>
          <p:cNvPr id="5" name="TextBox 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64405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a:t>
            </a:r>
          </a:p>
        </p:txBody>
      </p:sp>
      <p:graphicFrame>
        <p:nvGraphicFramePr>
          <p:cNvPr id="32" name="Object 2"/>
          <p:cNvGraphicFramePr>
            <a:graphicFrameLocks noChangeAspect="1"/>
          </p:cNvGraphicFramePr>
          <p:nvPr>
            <p:extLst>
              <p:ext uri="{D42A27DB-BD31-4B8C-83A1-F6EECF244321}">
                <p14:modId xmlns:p14="http://schemas.microsoft.com/office/powerpoint/2010/main" val="2128136793"/>
              </p:ext>
            </p:extLst>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8419" name="Equation" r:id="rId3" imgW="1079280" imgH="444240" progId="Equation.3">
                  <p:embed/>
                </p:oleObj>
              </mc:Choice>
              <mc:Fallback>
                <p:oleObj name="Equation" r:id="rId3" imgW="1079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extLst>
              <p:ext uri="{D42A27DB-BD31-4B8C-83A1-F6EECF244321}">
                <p14:modId xmlns:p14="http://schemas.microsoft.com/office/powerpoint/2010/main" val="2671738155"/>
              </p:ext>
            </p:extLst>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8420" name="Equation" r:id="rId5" imgW="647700" imgH="292100" progId="Equation.3">
                  <p:embed/>
                </p:oleObj>
              </mc:Choice>
              <mc:Fallback>
                <p:oleObj name="Equation" r:id="rId5" imgW="647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extLst>
              <p:ext uri="{D42A27DB-BD31-4B8C-83A1-F6EECF244321}">
                <p14:modId xmlns:p14="http://schemas.microsoft.com/office/powerpoint/2010/main" val="3073681070"/>
              </p:ext>
            </p:extLst>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8421"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ext uri="{D42A27DB-BD31-4B8C-83A1-F6EECF244321}">
                <p14:modId xmlns:p14="http://schemas.microsoft.com/office/powerpoint/2010/main" val="3749274349"/>
              </p:ext>
            </p:extLst>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8422" name="Equation" r:id="rId9" imgW="952087" imgH="241195" progId="Equation.3">
                  <p:embed/>
                </p:oleObj>
              </mc:Choice>
              <mc:Fallback>
                <p:oleObj name="Equation"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extLst>
              <p:ext uri="{D42A27DB-BD31-4B8C-83A1-F6EECF244321}">
                <p14:modId xmlns:p14="http://schemas.microsoft.com/office/powerpoint/2010/main" val="185327702"/>
              </p:ext>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8423"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extLst>
              <p:ext uri="{D42A27DB-BD31-4B8C-83A1-F6EECF244321}">
                <p14:modId xmlns:p14="http://schemas.microsoft.com/office/powerpoint/2010/main" val="862714827"/>
              </p:ext>
            </p:extLst>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8424" name="Equation" r:id="rId13" imgW="876300" imgH="228600" progId="Equation.3">
                  <p:embed/>
                </p:oleObj>
              </mc:Choice>
              <mc:Fallback>
                <p:oleObj name="Equation" r:id="rId13" imgW="876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extLst>
              <p:ext uri="{D42A27DB-BD31-4B8C-83A1-F6EECF244321}">
                <p14:modId xmlns:p14="http://schemas.microsoft.com/office/powerpoint/2010/main" val="2568326221"/>
              </p:ext>
            </p:extLst>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8425" name="Equation" r:id="rId15" imgW="1180588" imgH="431613" progId="Equation.3">
                  <p:embed/>
                </p:oleObj>
              </mc:Choice>
              <mc:Fallback>
                <p:oleObj name="Equation" r:id="rId15" imgW="1180588" imgH="4316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extLst>
              <p:ext uri="{D42A27DB-BD31-4B8C-83A1-F6EECF244321}">
                <p14:modId xmlns:p14="http://schemas.microsoft.com/office/powerpoint/2010/main" val="2282640132"/>
              </p:ext>
            </p:extLst>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8426" name="Equation" r:id="rId17" imgW="647700" imgH="292100" progId="Equation.3">
                  <p:embed/>
                </p:oleObj>
              </mc:Choice>
              <mc:Fallback>
                <p:oleObj name="Equation" r:id="rId17" imgW="647700" imgH="2921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extLst>
              <p:ext uri="{D42A27DB-BD31-4B8C-83A1-F6EECF244321}">
                <p14:modId xmlns:p14="http://schemas.microsoft.com/office/powerpoint/2010/main" val="2962108488"/>
              </p:ext>
            </p:extLst>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8427" name="Equation" r:id="rId19" imgW="1282680" imgH="520560" progId="Equation.3">
                  <p:embed/>
                </p:oleObj>
              </mc:Choice>
              <mc:Fallback>
                <p:oleObj name="Equation" r:id="rId19" imgW="1282680" imgH="520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81000" y="2994114"/>
            <a:ext cx="1055097" cy="369332"/>
          </a:xfrm>
          <a:prstGeom prst="rect">
            <a:avLst/>
          </a:prstGeom>
          <a:noFill/>
        </p:spPr>
        <p:txBody>
          <a:bodyPr wrap="none" rtlCol="0">
            <a:spAutoFit/>
          </a:bodyPr>
          <a:lstStyle/>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1000" y="8077200"/>
            <a:ext cx="6529170" cy="1569660"/>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All of the statistical concepts that you have learned in the previous course using variance, standard errors, and confidence intervals of a estimates of the mean from a single variable apply to regression, but they have to be adapted.</a:t>
            </a:r>
          </a:p>
          <a:p>
            <a:pPr algn="just"/>
            <a:endParaRPr lang="en-US" sz="1200" dirty="0">
              <a:solidFill>
                <a:schemeClr val="bg1">
                  <a:lumMod val="50000"/>
                </a:schemeClr>
              </a:solidFill>
              <a:latin typeface="Times New Roman" panose="02020603050405020304" pitchFamily="18" charset="0"/>
              <a:cs typeface="Times New Roman" panose="02020603050405020304" pitchFamily="18" charset="0"/>
            </a:endParaRPr>
          </a:p>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Make note that statistical concepts always need to be followed by the phrase “of the” because they are general concepts and the specific calculations are determined by the variables you are working with. The standard error around an estimated mean is different than the standard error around an estimated slope.</a:t>
            </a:r>
          </a:p>
        </p:txBody>
      </p:sp>
      <p:sp>
        <p:nvSpPr>
          <p:cNvPr id="55" name="TextBox 5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5843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995160" cy="1676400"/>
          </a:xfrm>
        </p:spPr>
        <p:txBody>
          <a:bodyPr>
            <a:normAutofit/>
          </a:bodyPr>
          <a:lstStyle/>
          <a:p>
            <a:r>
              <a:rPr lang="en-US" dirty="0">
                <a:solidFill>
                  <a:schemeClr val="tx1">
                    <a:lumMod val="50000"/>
                    <a:lumOff val="50000"/>
                  </a:schemeClr>
                </a:solidFill>
                <a:latin typeface="Stencil" panose="040409050D0802020404" pitchFamily="82" charset="0"/>
              </a:rPr>
              <a:t>The Intuitive </a:t>
            </a:r>
            <a:br>
              <a:rPr lang="en-US" dirty="0">
                <a:solidFill>
                  <a:schemeClr val="tx1">
                    <a:lumMod val="50000"/>
                    <a:lumOff val="50000"/>
                  </a:schemeClr>
                </a:solidFill>
                <a:latin typeface="Stencil" panose="040409050D0802020404" pitchFamily="82" charset="0"/>
              </a:rPr>
            </a:br>
            <a:r>
              <a:rPr lang="en-US" dirty="0">
                <a:solidFill>
                  <a:schemeClr val="accent6">
                    <a:lumMod val="75000"/>
                  </a:schemeClr>
                </a:solidFill>
                <a:latin typeface="Stencil" panose="040409050D0802020404" pitchFamily="82" charset="0"/>
              </a:rPr>
              <a:t>Regression</a:t>
            </a:r>
            <a:r>
              <a:rPr lang="en-US" dirty="0">
                <a:solidFill>
                  <a:schemeClr val="tx1">
                    <a:lumMod val="50000"/>
                    <a:lumOff val="50000"/>
                  </a:schemeClr>
                </a:solidFill>
                <a:latin typeface="Stencil" panose="040409050D0802020404" pitchFamily="82" charset="0"/>
              </a:rPr>
              <a:t> Formula</a:t>
            </a:r>
          </a:p>
        </p:txBody>
      </p:sp>
      <p:cxnSp>
        <p:nvCxnSpPr>
          <p:cNvPr id="21" name="Straight Connector 20"/>
          <p:cNvCxnSpPr/>
          <p:nvPr/>
        </p:nvCxnSpPr>
        <p:spPr>
          <a:xfrm rot="5400000">
            <a:off x="1034613" y="6520131"/>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2070933" y="755645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90183" y="6390591"/>
            <a:ext cx="129540" cy="12954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4402653" y="600197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4661733" y="56133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3431103" y="58724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3042483" y="61315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3431103" y="65201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3172023" y="671444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4078803" y="580766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2" name="Oval 31"/>
          <p:cNvSpPr/>
          <p:nvPr/>
        </p:nvSpPr>
        <p:spPr>
          <a:xfrm>
            <a:off x="4273113" y="56781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Oval 32"/>
          <p:cNvSpPr/>
          <p:nvPr/>
        </p:nvSpPr>
        <p:spPr>
          <a:xfrm>
            <a:off x="3172023" y="7038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4" name="Oval 33"/>
          <p:cNvSpPr/>
          <p:nvPr/>
        </p:nvSpPr>
        <p:spPr>
          <a:xfrm>
            <a:off x="2783403" y="71678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3949263" y="67792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4596963" y="65201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7" name="Straight Connector 36"/>
          <p:cNvCxnSpPr/>
          <p:nvPr/>
        </p:nvCxnSpPr>
        <p:spPr>
          <a:xfrm flipV="1">
            <a:off x="2783403" y="5715853"/>
            <a:ext cx="2007870" cy="142494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8" name="Object 37"/>
          <p:cNvGraphicFramePr>
            <a:graphicFrameLocks noChangeAspect="1"/>
          </p:cNvGraphicFramePr>
          <p:nvPr>
            <p:extLst>
              <p:ext uri="{D42A27DB-BD31-4B8C-83A1-F6EECF244321}">
                <p14:modId xmlns:p14="http://schemas.microsoft.com/office/powerpoint/2010/main" val="4048929619"/>
              </p:ext>
            </p:extLst>
          </p:nvPr>
        </p:nvGraphicFramePr>
        <p:xfrm>
          <a:off x="3916878" y="6378814"/>
          <a:ext cx="453390" cy="265827"/>
        </p:xfrm>
        <a:graphic>
          <a:graphicData uri="http://schemas.openxmlformats.org/presentationml/2006/ole">
            <mc:AlternateContent xmlns:mc="http://schemas.openxmlformats.org/markup-compatibility/2006">
              <mc:Choice xmlns:v="urn:schemas-microsoft-com:vml" Requires="v">
                <p:oleObj spid="_x0000_s28725" name="Equation" r:id="rId3" imgW="368140" imgH="215806" progId="Equation.3">
                  <p:embed/>
                </p:oleObj>
              </mc:Choice>
              <mc:Fallback>
                <p:oleObj name="Equation" r:id="rId3" imgW="368140" imgH="215806" progId="Equation.3">
                  <p:embed/>
                  <p:pic>
                    <p:nvPicPr>
                      <p:cNvPr id="38"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878" y="6378814"/>
                        <a:ext cx="453390" cy="2658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19989136"/>
              </p:ext>
            </p:extLst>
          </p:nvPr>
        </p:nvGraphicFramePr>
        <p:xfrm>
          <a:off x="1833443" y="3478079"/>
          <a:ext cx="4052173" cy="673339"/>
        </p:xfrm>
        <a:graphic>
          <a:graphicData uri="http://schemas.openxmlformats.org/presentationml/2006/ole">
            <mc:AlternateContent xmlns:mc="http://schemas.openxmlformats.org/markup-compatibility/2006">
              <mc:Choice xmlns:v="urn:schemas-microsoft-com:vml" Requires="v">
                <p:oleObj spid="_x0000_s28726" name="Equation" r:id="rId5" imgW="2895480" imgH="482400" progId="Equation.3">
                  <p:embed/>
                </p:oleObj>
              </mc:Choice>
              <mc:Fallback>
                <p:oleObj name="Equation" r:id="rId5" imgW="2895480" imgH="482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443" y="3478079"/>
                        <a:ext cx="4052173" cy="673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Connector 38"/>
          <p:cNvCxnSpPr/>
          <p:nvPr/>
        </p:nvCxnSpPr>
        <p:spPr>
          <a:xfrm flipV="1">
            <a:off x="4573033" y="3607620"/>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573033" y="3923836"/>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172022" y="3537401"/>
            <a:ext cx="906781" cy="581182"/>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TextBox 4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3" name="TextBox 2"/>
          <p:cNvSpPr txBox="1"/>
          <p:nvPr/>
        </p:nvSpPr>
        <p:spPr>
          <a:xfrm>
            <a:off x="968496" y="8458200"/>
            <a:ext cx="6220614" cy="338554"/>
          </a:xfrm>
          <a:prstGeom prst="rect">
            <a:avLst/>
          </a:prstGeom>
          <a:noFill/>
        </p:spPr>
        <p:txBody>
          <a:bodyPr wrap="none" rtlCol="0">
            <a:spAutoFit/>
          </a:bodyPr>
          <a:lstStyle/>
          <a:p>
            <a:r>
              <a:rPr lang="en-US" sz="1600" i="1" dirty="0">
                <a:solidFill>
                  <a:schemeClr val="tx1">
                    <a:lumMod val="50000"/>
                    <a:lumOff val="50000"/>
                  </a:schemeClr>
                </a:solidFill>
              </a:rPr>
              <a:t>Note the regression always passes through the mean of X and mean of Y.</a:t>
            </a:r>
          </a:p>
        </p:txBody>
      </p:sp>
    </p:spTree>
    <p:extLst>
      <p:ext uri="{BB962C8B-B14F-4D97-AF65-F5344CB8AC3E}">
        <p14:creationId xmlns:p14="http://schemas.microsoft.com/office/powerpoint/2010/main" val="3555810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995160" cy="1676400"/>
          </a:xfrm>
        </p:spPr>
        <p:txBody>
          <a:bodyPr>
            <a:normAutofit/>
          </a:bodyPr>
          <a:lstStyle/>
          <a:p>
            <a:r>
              <a:rPr lang="en-US" dirty="0">
                <a:solidFill>
                  <a:schemeClr val="tx1">
                    <a:lumMod val="50000"/>
                    <a:lumOff val="50000"/>
                  </a:schemeClr>
                </a:solidFill>
                <a:latin typeface="Stencil" panose="040409050D0802020404" pitchFamily="82" charset="0"/>
              </a:rPr>
              <a:t>The Intuitive </a:t>
            </a:r>
            <a:br>
              <a:rPr lang="en-US" dirty="0">
                <a:solidFill>
                  <a:schemeClr val="tx1">
                    <a:lumMod val="50000"/>
                    <a:lumOff val="50000"/>
                  </a:schemeClr>
                </a:solidFill>
                <a:latin typeface="Stencil" panose="040409050D0802020404" pitchFamily="82" charset="0"/>
              </a:rPr>
            </a:br>
            <a:r>
              <a:rPr lang="en-US" dirty="0">
                <a:solidFill>
                  <a:schemeClr val="accent6">
                    <a:lumMod val="75000"/>
                  </a:schemeClr>
                </a:solidFill>
                <a:latin typeface="Stencil" panose="040409050D0802020404" pitchFamily="82" charset="0"/>
              </a:rPr>
              <a:t>Regression</a:t>
            </a:r>
            <a:r>
              <a:rPr lang="en-US" dirty="0">
                <a:solidFill>
                  <a:schemeClr val="tx1">
                    <a:lumMod val="50000"/>
                    <a:lumOff val="50000"/>
                  </a:schemeClr>
                </a:solidFill>
                <a:latin typeface="Stencil" panose="040409050D0802020404" pitchFamily="82" charset="0"/>
              </a:rPr>
              <a:t> Formula</a:t>
            </a:r>
          </a:p>
        </p:txBody>
      </p:sp>
      <p:cxnSp>
        <p:nvCxnSpPr>
          <p:cNvPr id="40" name="Straight Connector 39"/>
          <p:cNvCxnSpPr/>
          <p:nvPr/>
        </p:nvCxnSpPr>
        <p:spPr>
          <a:xfrm flipV="1">
            <a:off x="3064414" y="3486666"/>
            <a:ext cx="1489710" cy="789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554124" y="3486666"/>
            <a:ext cx="0" cy="789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64414" y="4276493"/>
            <a:ext cx="1489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72971" y="3702840"/>
            <a:ext cx="821828"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a:t>
            </a:r>
          </a:p>
        </p:txBody>
      </p:sp>
      <p:sp>
        <p:nvSpPr>
          <p:cNvPr id="50" name="TextBox 49"/>
          <p:cNvSpPr txBox="1"/>
          <p:nvPr/>
        </p:nvSpPr>
        <p:spPr>
          <a:xfrm>
            <a:off x="3585721" y="4342993"/>
            <a:ext cx="651460" cy="327782"/>
          </a:xfrm>
          <a:prstGeom prst="rect">
            <a:avLst/>
          </a:prstGeom>
          <a:noFill/>
        </p:spPr>
        <p:txBody>
          <a:bodyPr wrap="none" rtlCol="0">
            <a:spAutoFit/>
          </a:bodyPr>
          <a:lstStyle/>
          <a:p>
            <a:r>
              <a:rPr lang="en-US" sz="1530" dirty="0" err="1"/>
              <a:t>Var</a:t>
            </a:r>
            <a:r>
              <a:rPr lang="en-US" sz="1530" dirty="0"/>
              <a:t>(x)</a:t>
            </a:r>
          </a:p>
        </p:txBody>
      </p:sp>
      <p:graphicFrame>
        <p:nvGraphicFramePr>
          <p:cNvPr id="51" name="Object 50"/>
          <p:cNvGraphicFramePr>
            <a:graphicFrameLocks noChangeAspect="1"/>
          </p:cNvGraphicFramePr>
          <p:nvPr>
            <p:extLst>
              <p:ext uri="{D42A27DB-BD31-4B8C-83A1-F6EECF244321}">
                <p14:modId xmlns:p14="http://schemas.microsoft.com/office/powerpoint/2010/main" val="1927094754"/>
              </p:ext>
            </p:extLst>
          </p:nvPr>
        </p:nvGraphicFramePr>
        <p:xfrm>
          <a:off x="2843090" y="3200400"/>
          <a:ext cx="1076801" cy="557292"/>
        </p:xfrm>
        <a:graphic>
          <a:graphicData uri="http://schemas.openxmlformats.org/presentationml/2006/ole">
            <mc:AlternateContent xmlns:mc="http://schemas.openxmlformats.org/markup-compatibility/2006">
              <mc:Choice xmlns:v="urn:schemas-microsoft-com:vml" Requires="v">
                <p:oleObj spid="_x0000_s47133" name="Equation" r:id="rId3" imgW="761669" imgH="393529" progId="Equation.3">
                  <p:embed/>
                </p:oleObj>
              </mc:Choice>
              <mc:Fallback>
                <p:oleObj name="Equation" r:id="rId3" imgW="761669" imgH="393529" progId="Equation.3">
                  <p:embed/>
                  <p:pic>
                    <p:nvPicPr>
                      <p:cNvPr id="51"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090" y="3200400"/>
                        <a:ext cx="1076801" cy="557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Box 53"/>
          <p:cNvSpPr txBox="1"/>
          <p:nvPr/>
        </p:nvSpPr>
        <p:spPr>
          <a:xfrm>
            <a:off x="1928114" y="5431294"/>
            <a:ext cx="4469130" cy="1323439"/>
          </a:xfrm>
          <a:prstGeom prst="rect">
            <a:avLst/>
          </a:prstGeom>
          <a:noFill/>
        </p:spPr>
        <p:txBody>
          <a:bodyPr wrap="square" rtlCol="0">
            <a:spAutoFit/>
          </a:bodyPr>
          <a:lstStyle/>
          <a:p>
            <a:r>
              <a:rPr lang="en-US" sz="1600" dirty="0">
                <a:solidFill>
                  <a:schemeClr val="bg1">
                    <a:lumMod val="65000"/>
                  </a:schemeClr>
                </a:solidFill>
                <a:latin typeface="Arial" panose="020B0604020202020204" pitchFamily="34" charset="0"/>
                <a:cs typeface="Arial" panose="020B0604020202020204" pitchFamily="34" charset="0"/>
              </a:rPr>
              <a:t>We want to interpret the slope causally, meaning the outcome is going to change </a:t>
            </a:r>
            <a:r>
              <a:rPr lang="en-US" sz="1600" b="1" i="1" dirty="0">
                <a:solidFill>
                  <a:schemeClr val="bg1">
                    <a:lumMod val="65000"/>
                  </a:schemeClr>
                </a:solidFill>
                <a:latin typeface="Arial" panose="020B0604020202020204" pitchFamily="34" charset="0"/>
                <a:cs typeface="Arial" panose="020B0604020202020204" pitchFamily="34" charset="0"/>
              </a:rPr>
              <a:t>b</a:t>
            </a:r>
            <a:r>
              <a:rPr lang="en-US" sz="1600" b="1" i="1" baseline="-25000" dirty="0">
                <a:solidFill>
                  <a:schemeClr val="bg1">
                    <a:lumMod val="65000"/>
                  </a:schemeClr>
                </a:solidFill>
                <a:latin typeface="Arial" panose="020B0604020202020204" pitchFamily="34" charset="0"/>
                <a:cs typeface="Arial" panose="020B0604020202020204" pitchFamily="34" charset="0"/>
              </a:rPr>
              <a:t>1</a:t>
            </a:r>
            <a:r>
              <a:rPr lang="en-US" sz="1600" dirty="0">
                <a:solidFill>
                  <a:schemeClr val="bg1">
                    <a:lumMod val="65000"/>
                  </a:schemeClr>
                </a:solidFill>
                <a:latin typeface="Arial" panose="020B0604020202020204" pitchFamily="34" charset="0"/>
                <a:cs typeface="Arial" panose="020B0604020202020204" pitchFamily="34" charset="0"/>
              </a:rPr>
              <a:t> amount because of a one-unit change in X.</a:t>
            </a:r>
            <a:br>
              <a:rPr lang="en-US" sz="1600" dirty="0">
                <a:solidFill>
                  <a:schemeClr val="bg1">
                    <a:lumMod val="65000"/>
                  </a:schemeClr>
                </a:solidFill>
                <a:latin typeface="Arial" panose="020B0604020202020204" pitchFamily="34" charset="0"/>
                <a:cs typeface="Arial" panose="020B0604020202020204" pitchFamily="34" charset="0"/>
              </a:rPr>
            </a:br>
            <a:br>
              <a:rPr lang="en-US" sz="1600" dirty="0">
                <a:solidFill>
                  <a:schemeClr val="bg1">
                    <a:lumMod val="65000"/>
                  </a:schemeClr>
                </a:solidFill>
                <a:latin typeface="Arial" panose="020B0604020202020204" pitchFamily="34" charset="0"/>
                <a:cs typeface="Arial" panose="020B0604020202020204" pitchFamily="34" charset="0"/>
              </a:rPr>
            </a:br>
            <a:r>
              <a:rPr lang="en-US" sz="1600" dirty="0">
                <a:solidFill>
                  <a:schemeClr val="bg1">
                    <a:lumMod val="65000"/>
                  </a:schemeClr>
                </a:solidFill>
                <a:latin typeface="Arial" panose="020B0604020202020204" pitchFamily="34" charset="0"/>
                <a:cs typeface="Arial" panose="020B0604020202020204" pitchFamily="34" charset="0"/>
              </a:rPr>
              <a:t>Intuitively we can think of the math as:</a:t>
            </a:r>
          </a:p>
        </p:txBody>
      </p:sp>
      <p:graphicFrame>
        <p:nvGraphicFramePr>
          <p:cNvPr id="5" name="Object 4"/>
          <p:cNvGraphicFramePr>
            <a:graphicFrameLocks noChangeAspect="1"/>
          </p:cNvGraphicFramePr>
          <p:nvPr>
            <p:extLst>
              <p:ext uri="{D42A27DB-BD31-4B8C-83A1-F6EECF244321}">
                <p14:modId xmlns:p14="http://schemas.microsoft.com/office/powerpoint/2010/main" val="100164042"/>
              </p:ext>
            </p:extLst>
          </p:nvPr>
        </p:nvGraphicFramePr>
        <p:xfrm>
          <a:off x="817003" y="7768132"/>
          <a:ext cx="4052173" cy="673339"/>
        </p:xfrm>
        <a:graphic>
          <a:graphicData uri="http://schemas.openxmlformats.org/presentationml/2006/ole">
            <mc:AlternateContent xmlns:mc="http://schemas.openxmlformats.org/markup-compatibility/2006">
              <mc:Choice xmlns:v="urn:schemas-microsoft-com:vml" Requires="v">
                <p:oleObj spid="_x0000_s47134" name="Equation" r:id="rId5" imgW="2895480" imgH="482400" progId="Equation.3">
                  <p:embed/>
                </p:oleObj>
              </mc:Choice>
              <mc:Fallback>
                <p:oleObj name="Equation" r:id="rId5" imgW="2895480" imgH="482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003" y="7768132"/>
                        <a:ext cx="4052173" cy="673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Connector 38"/>
          <p:cNvCxnSpPr/>
          <p:nvPr/>
        </p:nvCxnSpPr>
        <p:spPr>
          <a:xfrm flipV="1">
            <a:off x="3556593" y="7897673"/>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556593" y="8213889"/>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162679" y="7737129"/>
            <a:ext cx="706497" cy="723318"/>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TextBox 4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3" name="TextBox 2"/>
          <p:cNvSpPr txBox="1"/>
          <p:nvPr/>
        </p:nvSpPr>
        <p:spPr>
          <a:xfrm>
            <a:off x="5758447" y="7273456"/>
            <a:ext cx="1277594" cy="369332"/>
          </a:xfrm>
          <a:prstGeom prst="rect">
            <a:avLst/>
          </a:prstGeom>
          <a:noFill/>
        </p:spPr>
        <p:txBody>
          <a:bodyPr wrap="none" rtlCol="0">
            <a:spAutoFit/>
          </a:bodyPr>
          <a:lstStyle/>
          <a:p>
            <a:r>
              <a:rPr lang="en-US" dirty="0">
                <a:solidFill>
                  <a:schemeClr val="accent6">
                    <a:lumMod val="75000"/>
                  </a:schemeClr>
                </a:solidFill>
              </a:rPr>
              <a:t>Change in Y</a:t>
            </a:r>
          </a:p>
        </p:txBody>
      </p:sp>
      <p:sp>
        <p:nvSpPr>
          <p:cNvPr id="46" name="TextBox 45"/>
          <p:cNvSpPr txBox="1"/>
          <p:nvPr/>
        </p:nvSpPr>
        <p:spPr>
          <a:xfrm>
            <a:off x="5758447" y="8460447"/>
            <a:ext cx="1277594" cy="369332"/>
          </a:xfrm>
          <a:prstGeom prst="rect">
            <a:avLst/>
          </a:prstGeom>
          <a:noFill/>
        </p:spPr>
        <p:txBody>
          <a:bodyPr wrap="none" rtlCol="0">
            <a:spAutoFit/>
          </a:bodyPr>
          <a:lstStyle/>
          <a:p>
            <a:r>
              <a:rPr lang="en-US" dirty="0">
                <a:solidFill>
                  <a:schemeClr val="accent6">
                    <a:lumMod val="75000"/>
                  </a:schemeClr>
                </a:solidFill>
              </a:rPr>
              <a:t>Change in X</a:t>
            </a:r>
          </a:p>
        </p:txBody>
      </p:sp>
      <p:cxnSp>
        <p:nvCxnSpPr>
          <p:cNvPr id="6" name="Straight Arrow Connector 5"/>
          <p:cNvCxnSpPr/>
          <p:nvPr/>
        </p:nvCxnSpPr>
        <p:spPr>
          <a:xfrm flipH="1">
            <a:off x="5069461" y="7626898"/>
            <a:ext cx="688986" cy="31539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6" idx="1"/>
          </p:cNvCxnSpPr>
          <p:nvPr/>
        </p:nvCxnSpPr>
        <p:spPr>
          <a:xfrm flipH="1" flipV="1">
            <a:off x="5069461" y="8356948"/>
            <a:ext cx="688986" cy="28816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896990" y="9670340"/>
            <a:ext cx="4500254" cy="253916"/>
          </a:xfrm>
          <a:prstGeom prst="rect">
            <a:avLst/>
          </a:prstGeom>
          <a:noFill/>
        </p:spPr>
        <p:txBody>
          <a:bodyPr wrap="square" rtlCol="0">
            <a:spAutoFit/>
          </a:bodyPr>
          <a:lstStyle/>
          <a:p>
            <a:r>
              <a:rPr lang="en-US" sz="1050" i="1" dirty="0">
                <a:solidFill>
                  <a:schemeClr val="bg1">
                    <a:lumMod val="65000"/>
                  </a:schemeClr>
                </a:solidFill>
                <a:latin typeface="Arial" panose="020B0604020202020204" pitchFamily="34" charset="0"/>
                <a:cs typeface="Arial" panose="020B0604020202020204" pitchFamily="34" charset="0"/>
              </a:rPr>
              <a:t>This is not entirely mathematically correct, but the intuition is there.</a:t>
            </a:r>
          </a:p>
        </p:txBody>
      </p:sp>
    </p:spTree>
    <p:extLst>
      <p:ext uri="{BB962C8B-B14F-4D97-AF65-F5344CB8AC3E}">
        <p14:creationId xmlns:p14="http://schemas.microsoft.com/office/powerpoint/2010/main" val="604250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Correlation</a:t>
            </a:r>
            <a:r>
              <a:rPr lang="en-US" dirty="0">
                <a:solidFill>
                  <a:schemeClr val="tx1">
                    <a:lumMod val="50000"/>
                    <a:lumOff val="50000"/>
                  </a:schemeClr>
                </a:solidFill>
                <a:latin typeface="Stencil" panose="040409050D0802020404" pitchFamily="82" charset="0"/>
              </a:rPr>
              <a:t>?</a:t>
            </a:r>
          </a:p>
        </p:txBody>
      </p:sp>
      <p:graphicFrame>
        <p:nvGraphicFramePr>
          <p:cNvPr id="75779" name="Object 3"/>
          <p:cNvGraphicFramePr>
            <a:graphicFrameLocks noChangeAspect="1"/>
          </p:cNvGraphicFramePr>
          <p:nvPr/>
        </p:nvGraphicFramePr>
        <p:xfrm>
          <a:off x="2315284" y="2590800"/>
          <a:ext cx="2540874" cy="2836386"/>
        </p:xfrm>
        <a:graphic>
          <a:graphicData uri="http://schemas.openxmlformats.org/presentationml/2006/ole">
            <mc:AlternateContent xmlns:mc="http://schemas.openxmlformats.org/markup-compatibility/2006">
              <mc:Choice xmlns:v="urn:schemas-microsoft-com:vml" Requires="v">
                <p:oleObj spid="_x0000_s45070" name="Equation" r:id="rId3" imgW="1816100" imgH="2032000" progId="Equation.3">
                  <p:embed/>
                </p:oleObj>
              </mc:Choice>
              <mc:Fallback>
                <p:oleObj name="Equation" r:id="rId3" imgW="1816100" imgH="2032000" progId="Equation.3">
                  <p:embed/>
                  <p:pic>
                    <p:nvPicPr>
                      <p:cNvPr id="757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284" y="2590800"/>
                        <a:ext cx="2540874" cy="2836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482466" y="6400800"/>
            <a:ext cx="2605264" cy="646331"/>
          </a:xfrm>
          <a:prstGeom prst="rect">
            <a:avLst/>
          </a:prstGeom>
          <a:noFill/>
        </p:spPr>
        <p:txBody>
          <a:bodyPr wrap="none" rtlCol="0">
            <a:spAutoFit/>
          </a:bodyPr>
          <a:lstStyle/>
          <a:p>
            <a:pPr algn="ctr"/>
            <a:r>
              <a:rPr lang="en-US" dirty="0">
                <a:solidFill>
                  <a:schemeClr val="accent6">
                    <a:lumMod val="75000"/>
                  </a:schemeClr>
                </a:solidFill>
              </a:rPr>
              <a:t>The correlation is the </a:t>
            </a:r>
            <a:br>
              <a:rPr lang="en-US" dirty="0">
                <a:solidFill>
                  <a:schemeClr val="accent6">
                    <a:lumMod val="75000"/>
                  </a:schemeClr>
                </a:solidFill>
              </a:rPr>
            </a:br>
            <a:r>
              <a:rPr lang="en-US" dirty="0">
                <a:solidFill>
                  <a:schemeClr val="accent6">
                    <a:lumMod val="75000"/>
                  </a:schemeClr>
                </a:solidFill>
              </a:rPr>
              <a:t>covariance in simple units</a:t>
            </a:r>
            <a:endParaRPr lang="en-US" sz="2000" dirty="0">
              <a:solidFill>
                <a:schemeClr val="tx1">
                  <a:lumMod val="50000"/>
                  <a:lumOff val="50000"/>
                </a:schemeClr>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545914" y="3432809"/>
            <a:ext cx="0" cy="453390"/>
          </a:xfrm>
          <a:prstGeom prst="straightConnector1">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22</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55241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Correlation</a:t>
            </a:r>
            <a:r>
              <a:rPr lang="en-US" dirty="0">
                <a:solidFill>
                  <a:schemeClr val="tx1">
                    <a:lumMod val="50000"/>
                    <a:lumOff val="50000"/>
                  </a:schemeClr>
                </a:solidFill>
                <a:latin typeface="Stencil" panose="040409050D0802020404" pitchFamily="82" charset="0"/>
              </a:rPr>
              <a:t>?</a:t>
            </a:r>
          </a:p>
        </p:txBody>
      </p:sp>
      <p:graphicFrame>
        <p:nvGraphicFramePr>
          <p:cNvPr id="75779" name="Object 3"/>
          <p:cNvGraphicFramePr>
            <a:graphicFrameLocks noChangeAspect="1"/>
          </p:cNvGraphicFramePr>
          <p:nvPr>
            <p:extLst>
              <p:ext uri="{D42A27DB-BD31-4B8C-83A1-F6EECF244321}">
                <p14:modId xmlns:p14="http://schemas.microsoft.com/office/powerpoint/2010/main" val="83320537"/>
              </p:ext>
            </p:extLst>
          </p:nvPr>
        </p:nvGraphicFramePr>
        <p:xfrm>
          <a:off x="2315284" y="2590800"/>
          <a:ext cx="2540874" cy="2836386"/>
        </p:xfrm>
        <a:graphic>
          <a:graphicData uri="http://schemas.openxmlformats.org/presentationml/2006/ole">
            <mc:AlternateContent xmlns:mc="http://schemas.openxmlformats.org/markup-compatibility/2006">
              <mc:Choice xmlns:v="urn:schemas-microsoft-com:vml" Requires="v">
                <p:oleObj spid="_x0000_s27671" name="Equation" r:id="rId3" imgW="1816100" imgH="2032000" progId="Equation.3">
                  <p:embed/>
                </p:oleObj>
              </mc:Choice>
              <mc:Fallback>
                <p:oleObj name="Equation" r:id="rId3" imgW="1816100" imgH="2032000" progId="Equation.3">
                  <p:embed/>
                  <p:pic>
                    <p:nvPicPr>
                      <p:cNvPr id="757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284" y="2590800"/>
                        <a:ext cx="2540874" cy="2836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356018" y="6269195"/>
            <a:ext cx="5060363" cy="2031325"/>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Recall that the standard deviation translates the variance from sums-of-squares back into the original units.</a:t>
            </a:r>
          </a:p>
          <a:p>
            <a:pPr algn="ctr"/>
            <a:endParaRPr lang="en-US" dirty="0">
              <a:solidFill>
                <a:schemeClr val="accent6">
                  <a:lumMod val="75000"/>
                </a:schemeClr>
              </a:solidFill>
              <a:latin typeface="Arial" panose="020B0604020202020204" pitchFamily="34" charset="0"/>
              <a:cs typeface="Arial" panose="020B0604020202020204" pitchFamily="34" charset="0"/>
            </a:endParaRPr>
          </a:p>
          <a:p>
            <a:pPr algn="ctr"/>
            <a:r>
              <a:rPr lang="en-US" dirty="0">
                <a:solidFill>
                  <a:schemeClr val="accent6">
                    <a:lumMod val="75000"/>
                  </a:schemeClr>
                </a:solidFill>
                <a:latin typeface="Arial" panose="020B0604020202020204" pitchFamily="34" charset="0"/>
                <a:cs typeface="Arial" panose="020B0604020202020204" pitchFamily="34" charset="0"/>
              </a:rPr>
              <a:t>Since we have two variables in the covariance, which unit should we use to describe the measure?</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cxnSp>
        <p:nvCxnSpPr>
          <p:cNvPr id="7" name="Straight Arrow Connector 6"/>
          <p:cNvCxnSpPr/>
          <p:nvPr/>
        </p:nvCxnSpPr>
        <p:spPr>
          <a:xfrm>
            <a:off x="3545914" y="3432809"/>
            <a:ext cx="0" cy="453390"/>
          </a:xfrm>
          <a:prstGeom prst="straightConnector1">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23</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2147164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Correlation</a:t>
            </a:r>
            <a:r>
              <a:rPr lang="en-US" dirty="0">
                <a:solidFill>
                  <a:schemeClr val="tx1">
                    <a:lumMod val="50000"/>
                    <a:lumOff val="50000"/>
                  </a:schemeClr>
                </a:solidFill>
                <a:latin typeface="Stencil" panose="040409050D0802020404" pitchFamily="82" charset="0"/>
              </a:rPr>
              <a:t>?</a:t>
            </a:r>
          </a:p>
        </p:txBody>
      </p:sp>
      <p:graphicFrame>
        <p:nvGraphicFramePr>
          <p:cNvPr id="75779" name="Object 3"/>
          <p:cNvGraphicFramePr>
            <a:graphicFrameLocks noChangeAspect="1"/>
          </p:cNvGraphicFramePr>
          <p:nvPr/>
        </p:nvGraphicFramePr>
        <p:xfrm>
          <a:off x="2315284" y="2590800"/>
          <a:ext cx="2540874" cy="2836386"/>
        </p:xfrm>
        <a:graphic>
          <a:graphicData uri="http://schemas.openxmlformats.org/presentationml/2006/ole">
            <mc:AlternateContent xmlns:mc="http://schemas.openxmlformats.org/markup-compatibility/2006">
              <mc:Choice xmlns:v="urn:schemas-microsoft-com:vml" Requires="v">
                <p:oleObj spid="_x0000_s46095" name="Equation" r:id="rId4" imgW="1816100" imgH="2032000" progId="Equation.3">
                  <p:embed/>
                </p:oleObj>
              </mc:Choice>
              <mc:Fallback>
                <p:oleObj name="Equation" r:id="rId4" imgW="1816100" imgH="2032000" progId="Equation.3">
                  <p:embed/>
                  <p:pic>
                    <p:nvPicPr>
                      <p:cNvPr id="757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5284" y="2590800"/>
                        <a:ext cx="2540874" cy="2836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752600" y="6400800"/>
            <a:ext cx="3986880" cy="1846659"/>
          </a:xfrm>
          <a:prstGeom prst="rect">
            <a:avLst/>
          </a:prstGeom>
          <a:noFill/>
        </p:spPr>
        <p:txBody>
          <a:bodyPr wrap="square" rtlCol="0">
            <a:spAutoFit/>
          </a:bodyPr>
          <a:lstStyle/>
          <a:p>
            <a:pPr algn="ctr"/>
            <a:r>
              <a:rPr lang="en-US" dirty="0">
                <a:solidFill>
                  <a:schemeClr val="accent6">
                    <a:lumMod val="75000"/>
                  </a:schemeClr>
                </a:solidFill>
              </a:rPr>
              <a:t>The correlation is the </a:t>
            </a:r>
            <a:br>
              <a:rPr lang="en-US" dirty="0">
                <a:solidFill>
                  <a:schemeClr val="accent6">
                    <a:lumMod val="75000"/>
                  </a:schemeClr>
                </a:solidFill>
              </a:rPr>
            </a:br>
            <a:r>
              <a:rPr lang="en-US" dirty="0">
                <a:solidFill>
                  <a:schemeClr val="accent6">
                    <a:lumMod val="75000"/>
                  </a:schemeClr>
                </a:solidFill>
              </a:rPr>
              <a:t>covariance in “standard” units: </a:t>
            </a:r>
          </a:p>
          <a:p>
            <a:pPr algn="ctr"/>
            <a:endParaRPr lang="en-US" dirty="0">
              <a:solidFill>
                <a:schemeClr val="accent6">
                  <a:lumMod val="75000"/>
                </a:schemeClr>
              </a:solidFill>
            </a:endParaRPr>
          </a:p>
          <a:p>
            <a:pPr algn="ctr"/>
            <a:r>
              <a:rPr lang="en-US" sz="2000" b="1" dirty="0">
                <a:solidFill>
                  <a:schemeClr val="tx1">
                    <a:lumMod val="50000"/>
                    <a:lumOff val="50000"/>
                  </a:schemeClr>
                </a:solidFill>
                <a:latin typeface="Courier New" panose="02070309020205020404" pitchFamily="49" charset="0"/>
                <a:cs typeface="Courier New" panose="02070309020205020404" pitchFamily="49" charset="0"/>
              </a:rPr>
              <a:t>-1 &lt; </a:t>
            </a:r>
            <a:r>
              <a:rPr lang="en-US" sz="2000" b="1" i="1" dirty="0" err="1">
                <a:solidFill>
                  <a:schemeClr val="tx1">
                    <a:lumMod val="50000"/>
                    <a:lumOff val="50000"/>
                  </a:schemeClr>
                </a:solidFill>
                <a:latin typeface="Courier New" panose="02070309020205020404" pitchFamily="49" charset="0"/>
                <a:cs typeface="Courier New" panose="02070309020205020404" pitchFamily="49" charset="0"/>
              </a:rPr>
              <a:t>cor</a:t>
            </a:r>
            <a:r>
              <a:rPr lang="en-US" sz="2000" b="1" i="1" dirty="0">
                <a:solidFill>
                  <a:schemeClr val="tx1">
                    <a:lumMod val="50000"/>
                    <a:lumOff val="50000"/>
                  </a:schemeClr>
                </a:solidFill>
                <a:latin typeface="Courier New" panose="02070309020205020404" pitchFamily="49" charset="0"/>
                <a:cs typeface="Courier New" panose="02070309020205020404" pitchFamily="49" charset="0"/>
              </a:rPr>
              <a:t>(</a:t>
            </a:r>
            <a:r>
              <a:rPr lang="en-US" sz="2000" b="1" i="1" dirty="0" err="1">
                <a:solidFill>
                  <a:schemeClr val="tx1">
                    <a:lumMod val="50000"/>
                    <a:lumOff val="50000"/>
                  </a:schemeClr>
                </a:solidFill>
                <a:latin typeface="Courier New" panose="02070309020205020404" pitchFamily="49" charset="0"/>
                <a:cs typeface="Courier New" panose="02070309020205020404" pitchFamily="49" charset="0"/>
              </a:rPr>
              <a:t>x,y</a:t>
            </a:r>
            <a:r>
              <a:rPr lang="en-US" sz="2000" b="1" i="1" dirty="0">
                <a:solidFill>
                  <a:schemeClr val="tx1">
                    <a:lumMod val="50000"/>
                    <a:lumOff val="50000"/>
                  </a:schemeClr>
                </a:solidFill>
                <a:latin typeface="Courier New" panose="02070309020205020404" pitchFamily="49" charset="0"/>
                <a:cs typeface="Courier New" panose="02070309020205020404" pitchFamily="49" charset="0"/>
              </a:rPr>
              <a:t>)</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&lt; +1</a:t>
            </a:r>
          </a:p>
          <a:p>
            <a:pPr algn="ctr"/>
            <a:endParaRPr lang="en-US" sz="2000" dirty="0">
              <a:solidFill>
                <a:schemeClr val="tx1">
                  <a:lumMod val="50000"/>
                  <a:lumOff val="50000"/>
                </a:schemeClr>
              </a:solidFill>
              <a:latin typeface="Courier New" panose="02070309020205020404" pitchFamily="49" charset="0"/>
              <a:cs typeface="Courier New" panose="02070309020205020404" pitchFamily="49" charset="0"/>
            </a:endParaRPr>
          </a:p>
          <a:p>
            <a:pPr algn="ctr"/>
            <a:endParaRPr lang="en-US" sz="2000" dirty="0">
              <a:solidFill>
                <a:schemeClr val="tx1">
                  <a:lumMod val="50000"/>
                  <a:lumOff val="50000"/>
                </a:schemeClr>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545914" y="3432809"/>
            <a:ext cx="0" cy="453390"/>
          </a:xfrm>
          <a:prstGeom prst="straightConnector1">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24</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extBox 3"/>
          <p:cNvSpPr txBox="1"/>
          <p:nvPr/>
        </p:nvSpPr>
        <p:spPr>
          <a:xfrm>
            <a:off x="5158894" y="2621120"/>
            <a:ext cx="2168029" cy="369332"/>
          </a:xfrm>
          <a:prstGeom prst="rect">
            <a:avLst/>
          </a:prstGeom>
          <a:noFill/>
        </p:spPr>
        <p:txBody>
          <a:bodyPr wrap="none" rtlCol="0">
            <a:spAutoFit/>
          </a:bodyPr>
          <a:lstStyle/>
          <a:p>
            <a:r>
              <a:rPr lang="en-US" dirty="0">
                <a:solidFill>
                  <a:schemeClr val="accent6">
                    <a:lumMod val="75000"/>
                  </a:schemeClr>
                </a:solidFill>
              </a:rPr>
              <a:t>Test Score ∙ Class Size</a:t>
            </a:r>
          </a:p>
        </p:txBody>
      </p:sp>
      <p:sp>
        <p:nvSpPr>
          <p:cNvPr id="10" name="TextBox 9"/>
          <p:cNvSpPr txBox="1"/>
          <p:nvPr/>
        </p:nvSpPr>
        <p:spPr>
          <a:xfrm>
            <a:off x="5052206" y="4055335"/>
            <a:ext cx="2168029" cy="369332"/>
          </a:xfrm>
          <a:prstGeom prst="rect">
            <a:avLst/>
          </a:prstGeom>
          <a:noFill/>
        </p:spPr>
        <p:txBody>
          <a:bodyPr wrap="none" rtlCol="0">
            <a:spAutoFit/>
          </a:bodyPr>
          <a:lstStyle/>
          <a:p>
            <a:r>
              <a:rPr lang="en-US" strike="sngStrike" dirty="0">
                <a:solidFill>
                  <a:schemeClr val="accent6">
                    <a:lumMod val="75000"/>
                  </a:schemeClr>
                </a:solidFill>
              </a:rPr>
              <a:t>Test Score </a:t>
            </a:r>
            <a:r>
              <a:rPr lang="en-US" dirty="0">
                <a:solidFill>
                  <a:schemeClr val="accent6">
                    <a:lumMod val="75000"/>
                  </a:schemeClr>
                </a:solidFill>
              </a:rPr>
              <a:t>∙ </a:t>
            </a:r>
            <a:r>
              <a:rPr lang="en-US" strike="sngStrike" dirty="0">
                <a:solidFill>
                  <a:schemeClr val="accent6">
                    <a:lumMod val="75000"/>
                  </a:schemeClr>
                </a:solidFill>
              </a:rPr>
              <a:t>Class Size</a:t>
            </a:r>
          </a:p>
        </p:txBody>
      </p:sp>
      <p:cxnSp>
        <p:nvCxnSpPr>
          <p:cNvPr id="6" name="Straight Connector 5"/>
          <p:cNvCxnSpPr/>
          <p:nvPr/>
        </p:nvCxnSpPr>
        <p:spPr>
          <a:xfrm>
            <a:off x="5069460" y="4424667"/>
            <a:ext cx="2150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9460" y="4439186"/>
            <a:ext cx="2168029" cy="369332"/>
          </a:xfrm>
          <a:prstGeom prst="rect">
            <a:avLst/>
          </a:prstGeom>
          <a:noFill/>
        </p:spPr>
        <p:txBody>
          <a:bodyPr wrap="none" rtlCol="0">
            <a:spAutoFit/>
          </a:bodyPr>
          <a:lstStyle/>
          <a:p>
            <a:r>
              <a:rPr lang="en-US" strike="sngStrike" dirty="0">
                <a:solidFill>
                  <a:schemeClr val="accent6">
                    <a:lumMod val="75000"/>
                  </a:schemeClr>
                </a:solidFill>
              </a:rPr>
              <a:t>Test Score </a:t>
            </a:r>
            <a:r>
              <a:rPr lang="en-US" dirty="0">
                <a:solidFill>
                  <a:schemeClr val="accent6">
                    <a:lumMod val="75000"/>
                  </a:schemeClr>
                </a:solidFill>
              </a:rPr>
              <a:t>∙ </a:t>
            </a:r>
            <a:r>
              <a:rPr lang="en-US" strike="sngStrike" dirty="0">
                <a:solidFill>
                  <a:schemeClr val="accent6">
                    <a:lumMod val="75000"/>
                  </a:schemeClr>
                </a:solidFill>
              </a:rPr>
              <a:t>Class Size</a:t>
            </a:r>
          </a:p>
        </p:txBody>
      </p:sp>
      <p:sp>
        <p:nvSpPr>
          <p:cNvPr id="13" name="TextBox 12"/>
          <p:cNvSpPr txBox="1"/>
          <p:nvPr/>
        </p:nvSpPr>
        <p:spPr>
          <a:xfrm>
            <a:off x="5227382" y="2968895"/>
            <a:ext cx="1992853" cy="369332"/>
          </a:xfrm>
          <a:prstGeom prst="rect">
            <a:avLst/>
          </a:prstGeom>
          <a:noFill/>
        </p:spPr>
        <p:txBody>
          <a:bodyPr wrap="none" rtlCol="0">
            <a:spAutoFit/>
          </a:bodyPr>
          <a:lstStyle/>
          <a:p>
            <a:r>
              <a:rPr lang="en-US" dirty="0">
                <a:solidFill>
                  <a:schemeClr val="tx1">
                    <a:lumMod val="50000"/>
                    <a:lumOff val="50000"/>
                  </a:schemeClr>
                </a:solidFill>
              </a:rPr>
              <a:t>(this is an odd unit)</a:t>
            </a:r>
          </a:p>
        </p:txBody>
      </p:sp>
      <p:sp>
        <p:nvSpPr>
          <p:cNvPr id="14" name="TextBox 13"/>
          <p:cNvSpPr txBox="1"/>
          <p:nvPr/>
        </p:nvSpPr>
        <p:spPr>
          <a:xfrm>
            <a:off x="5026448" y="4994375"/>
            <a:ext cx="2376548" cy="369332"/>
          </a:xfrm>
          <a:prstGeom prst="rect">
            <a:avLst/>
          </a:prstGeom>
          <a:noFill/>
        </p:spPr>
        <p:txBody>
          <a:bodyPr wrap="none" rtlCol="0">
            <a:spAutoFit/>
          </a:bodyPr>
          <a:lstStyle/>
          <a:p>
            <a:r>
              <a:rPr lang="en-US" dirty="0">
                <a:solidFill>
                  <a:schemeClr val="tx1">
                    <a:lumMod val="50000"/>
                    <a:lumOff val="50000"/>
                  </a:schemeClr>
                </a:solidFill>
              </a:rPr>
              <a:t>(now we have no units)</a:t>
            </a:r>
          </a:p>
        </p:txBody>
      </p:sp>
    </p:spTree>
    <p:extLst>
      <p:ext uri="{BB962C8B-B14F-4D97-AF65-F5344CB8AC3E}">
        <p14:creationId xmlns:p14="http://schemas.microsoft.com/office/powerpoint/2010/main" val="422322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25</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85354" y="544042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533943" y="62597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691933" y="5855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365915" y="548105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81255" y="6296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716823" y="6482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069347" y="4905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123335"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25381"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5837723" y="522475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6144375" y="552175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7" name="Oval 36"/>
          <p:cNvSpPr/>
          <p:nvPr/>
        </p:nvSpPr>
        <p:spPr>
          <a:xfrm>
            <a:off x="6511583" y="603144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538793" y="61150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Oval 38"/>
          <p:cNvSpPr/>
          <p:nvPr/>
        </p:nvSpPr>
        <p:spPr>
          <a:xfrm>
            <a:off x="5194676" y="5791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4817212" y="548618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5465217" y="508965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6031823"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6049231" y="63244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6420869" y="659066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5332300" y="54645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648320" y="501244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167564"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4897703"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990124" y="4569550"/>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49996" y="4660058"/>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45265" y="660401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5255304" y="461667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30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26</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85354" y="544042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533943" y="62597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691933" y="5855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365915" y="548105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81255" y="6296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716823" y="6482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069347" y="4905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123335"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990124" y="4569550"/>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flipH="1">
            <a:off x="4966428" y="4539387"/>
            <a:ext cx="1889924" cy="2182557"/>
          </a:xfrm>
          <a:prstGeom prst="rect">
            <a:avLst/>
          </a:prstGeom>
        </p:spPr>
      </p:pic>
    </p:spTree>
    <p:extLst>
      <p:ext uri="{BB962C8B-B14F-4D97-AF65-F5344CB8AC3E}">
        <p14:creationId xmlns:p14="http://schemas.microsoft.com/office/powerpoint/2010/main" val="470699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27</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85354" y="544042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533943" y="62597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691933" y="5855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365915" y="548105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81255" y="6296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716823" y="6482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069347" y="4905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123335"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990124" y="4569550"/>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rot="19934281">
            <a:off x="4718785" y="4624789"/>
            <a:ext cx="1889924" cy="2182557"/>
          </a:xfrm>
          <a:prstGeom prst="rect">
            <a:avLst/>
          </a:prstGeom>
        </p:spPr>
      </p:pic>
    </p:spTree>
    <p:extLst>
      <p:ext uri="{BB962C8B-B14F-4D97-AF65-F5344CB8AC3E}">
        <p14:creationId xmlns:p14="http://schemas.microsoft.com/office/powerpoint/2010/main" val="269414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28</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571838"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857777" y="49601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2265779" y="512314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154770" y="494299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762506" y="496617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189074" y="51321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3183048" y="49758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450412" y="49575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3052887" y="509177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978372" y="51047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117778" y="49575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839202" y="50248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25381"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5837723" y="522475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6144375" y="552175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7" name="Oval 36"/>
          <p:cNvSpPr/>
          <p:nvPr/>
        </p:nvSpPr>
        <p:spPr>
          <a:xfrm>
            <a:off x="6511583" y="603144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538793" y="61150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Oval 38"/>
          <p:cNvSpPr/>
          <p:nvPr/>
        </p:nvSpPr>
        <p:spPr>
          <a:xfrm>
            <a:off x="5194676" y="5791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4817212" y="548618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5465217" y="508965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6031823"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6049231" y="63244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6420869" y="659066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5332300" y="54645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648320" y="501244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167564"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4897703"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2625230" y="50998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flipV="1">
            <a:off x="732785" y="5099459"/>
            <a:ext cx="2616759" cy="10585"/>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49996" y="4660058"/>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45265" y="660401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5255304" y="461667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703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29</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900594" y="54149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60140" y="55293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237552" y="63244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834879" y="580560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669034" y="563473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54253" y="609521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305141" y="601966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494700" y="54344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2139771" y="57660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713943" y="532269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25381"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5837723" y="522475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6144375" y="552175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7" name="Oval 36"/>
          <p:cNvSpPr/>
          <p:nvPr/>
        </p:nvSpPr>
        <p:spPr>
          <a:xfrm>
            <a:off x="6511583" y="603144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375277" y="596363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Oval 38"/>
          <p:cNvSpPr/>
          <p:nvPr/>
        </p:nvSpPr>
        <p:spPr>
          <a:xfrm>
            <a:off x="4944046" y="539221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4598038" y="515398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5429162" y="480573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6031823"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5764960" y="62483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6420869" y="659066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5332300" y="54645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174075" y="474096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167564"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4897703"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a:stCxn id="24" idx="1"/>
            <a:endCxn id="49" idx="4"/>
          </p:cNvCxnSpPr>
          <p:nvPr/>
        </p:nvCxnSpPr>
        <p:spPr>
          <a:xfrm>
            <a:off x="1581364" y="5292011"/>
            <a:ext cx="861972" cy="1032463"/>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270471" y="4350348"/>
            <a:ext cx="2720872" cy="2583852"/>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070765" y="658039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4724994" y="416545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5" name="Oval 54"/>
          <p:cNvSpPr/>
          <p:nvPr/>
        </p:nvSpPr>
        <p:spPr>
          <a:xfrm>
            <a:off x="6476208" y="704490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8" name="Oval 57"/>
          <p:cNvSpPr/>
          <p:nvPr/>
        </p:nvSpPr>
        <p:spPr>
          <a:xfrm>
            <a:off x="6935076" y="650713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376873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a:t>
            </a:fld>
            <a:endParaRPr lang="en-US"/>
          </a:p>
        </p:txBody>
      </p:sp>
      <p:sp>
        <p:nvSpPr>
          <p:cNvPr id="3" name="Title 1"/>
          <p:cNvSpPr txBox="1">
            <a:spLocks/>
          </p:cNvSpPr>
          <p:nvPr/>
        </p:nvSpPr>
        <p:spPr>
          <a:xfrm>
            <a:off x="-304800" y="1066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accent6">
                    <a:lumMod val="75000"/>
                  </a:schemeClr>
                </a:solidFill>
                <a:latin typeface="Stencil" panose="040409050D0802020404" pitchFamily="82" charset="0"/>
                <a:cs typeface="Arial" panose="020B0604020202020204" pitchFamily="34" charset="0"/>
              </a:rPr>
              <a:t>Useful metaphors</a:t>
            </a:r>
          </a:p>
        </p:txBody>
      </p:sp>
      <p:graphicFrame>
        <p:nvGraphicFramePr>
          <p:cNvPr id="38" name="Object 6"/>
          <p:cNvGraphicFramePr>
            <a:graphicFrameLocks noChangeAspect="1"/>
          </p:cNvGraphicFramePr>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50179" name="Equation" r:id="rId3" imgW="114151" imgH="215619" progId="Equation.3">
                  <p:embed/>
                </p:oleObj>
              </mc:Choice>
              <mc:Fallback>
                <p:oleObj name="Equation" r:id="rId3" imgW="114151" imgH="215619" progId="Equation.3">
                  <p:embed/>
                  <p:pic>
                    <p:nvPicPr>
                      <p:cNvPr id="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Box 46"/>
          <p:cNvSpPr txBox="1"/>
          <p:nvPr/>
        </p:nvSpPr>
        <p:spPr>
          <a:xfrm>
            <a:off x="1406461" y="3048000"/>
            <a:ext cx="1260794" cy="461665"/>
          </a:xfrm>
          <a:prstGeom prst="rect">
            <a:avLst/>
          </a:prstGeom>
          <a:noFill/>
        </p:spPr>
        <p:txBody>
          <a:bodyPr wrap="none" rtlCol="0">
            <a:spAutoFit/>
          </a:bodyPr>
          <a:lstStyle/>
          <a:p>
            <a:pPr algn="ctr"/>
            <a:r>
              <a:rPr lang="en-US" sz="2400" dirty="0">
                <a:solidFill>
                  <a:schemeClr val="tx1">
                    <a:lumMod val="50000"/>
                    <a:lumOff val="50000"/>
                  </a:schemeClr>
                </a:solidFill>
              </a:rPr>
              <a:t>Variance</a:t>
            </a:r>
          </a:p>
        </p:txBody>
      </p:sp>
      <p:sp>
        <p:nvSpPr>
          <p:cNvPr id="48" name="TextBox 47"/>
          <p:cNvSpPr txBox="1"/>
          <p:nvPr/>
        </p:nvSpPr>
        <p:spPr>
          <a:xfrm>
            <a:off x="1371600" y="4724400"/>
            <a:ext cx="1377749" cy="830997"/>
          </a:xfrm>
          <a:prstGeom prst="rect">
            <a:avLst/>
          </a:prstGeom>
          <a:noFill/>
        </p:spPr>
        <p:txBody>
          <a:bodyPr wrap="none" rtlCol="0">
            <a:spAutoFit/>
          </a:bodyPr>
          <a:lstStyle/>
          <a:p>
            <a:pPr algn="ctr"/>
            <a:r>
              <a:rPr lang="en-US" sz="2400" dirty="0">
                <a:solidFill>
                  <a:schemeClr val="tx1">
                    <a:lumMod val="50000"/>
                    <a:lumOff val="50000"/>
                  </a:schemeClr>
                </a:solidFill>
              </a:rPr>
              <a:t>Standard </a:t>
            </a:r>
            <a:br>
              <a:rPr lang="en-US" sz="2400" dirty="0">
                <a:solidFill>
                  <a:schemeClr val="tx1">
                    <a:lumMod val="50000"/>
                    <a:lumOff val="50000"/>
                  </a:schemeClr>
                </a:solidFill>
              </a:rPr>
            </a:br>
            <a:r>
              <a:rPr lang="en-US" sz="2400" dirty="0">
                <a:solidFill>
                  <a:schemeClr val="tx1">
                    <a:lumMod val="50000"/>
                    <a:lumOff val="50000"/>
                  </a:schemeClr>
                </a:solidFill>
              </a:rPr>
              <a:t>Deviation</a:t>
            </a:r>
          </a:p>
        </p:txBody>
      </p:sp>
      <p:sp>
        <p:nvSpPr>
          <p:cNvPr id="49" name="TextBox 48"/>
          <p:cNvSpPr txBox="1"/>
          <p:nvPr/>
        </p:nvSpPr>
        <p:spPr>
          <a:xfrm>
            <a:off x="1416507" y="6548565"/>
            <a:ext cx="1308371" cy="830997"/>
          </a:xfrm>
          <a:prstGeom prst="rect">
            <a:avLst/>
          </a:prstGeom>
          <a:noFill/>
        </p:spPr>
        <p:txBody>
          <a:bodyPr wrap="none" rtlCol="0">
            <a:spAutoFit/>
          </a:bodyPr>
          <a:lstStyle/>
          <a:p>
            <a:pPr algn="ctr"/>
            <a:r>
              <a:rPr lang="en-US" sz="2400" dirty="0">
                <a:solidFill>
                  <a:schemeClr val="tx1">
                    <a:lumMod val="50000"/>
                    <a:lumOff val="50000"/>
                  </a:schemeClr>
                </a:solidFill>
              </a:rPr>
              <a:t>Standard</a:t>
            </a:r>
            <a:br>
              <a:rPr lang="en-US" sz="2400" dirty="0">
                <a:solidFill>
                  <a:schemeClr val="tx1">
                    <a:lumMod val="50000"/>
                    <a:lumOff val="50000"/>
                  </a:schemeClr>
                </a:solidFill>
              </a:rPr>
            </a:br>
            <a:r>
              <a:rPr lang="en-US" sz="2400" dirty="0">
                <a:solidFill>
                  <a:schemeClr val="tx1">
                    <a:lumMod val="50000"/>
                    <a:lumOff val="50000"/>
                  </a:schemeClr>
                </a:solidFill>
              </a:rPr>
              <a:t>Error</a:t>
            </a:r>
          </a:p>
        </p:txBody>
      </p:sp>
      <p:sp>
        <p:nvSpPr>
          <p:cNvPr id="50" name="TextBox 49"/>
          <p:cNvSpPr txBox="1"/>
          <p:nvPr/>
        </p:nvSpPr>
        <p:spPr>
          <a:xfrm>
            <a:off x="1313572" y="8313003"/>
            <a:ext cx="1596719" cy="830997"/>
          </a:xfrm>
          <a:prstGeom prst="rect">
            <a:avLst/>
          </a:prstGeom>
          <a:noFill/>
        </p:spPr>
        <p:txBody>
          <a:bodyPr wrap="none" rtlCol="0">
            <a:spAutoFit/>
          </a:bodyPr>
          <a:lstStyle/>
          <a:p>
            <a:pPr algn="ctr"/>
            <a:r>
              <a:rPr lang="en-US" sz="2400" dirty="0">
                <a:solidFill>
                  <a:schemeClr val="tx1">
                    <a:lumMod val="50000"/>
                    <a:lumOff val="50000"/>
                  </a:schemeClr>
                </a:solidFill>
              </a:rPr>
              <a:t>Confidence</a:t>
            </a:r>
            <a:br>
              <a:rPr lang="en-US" sz="2400" dirty="0">
                <a:solidFill>
                  <a:schemeClr val="tx1">
                    <a:lumMod val="50000"/>
                    <a:lumOff val="50000"/>
                  </a:schemeClr>
                </a:solidFill>
              </a:rPr>
            </a:br>
            <a:r>
              <a:rPr lang="en-US" sz="2400" dirty="0">
                <a:solidFill>
                  <a:schemeClr val="tx1">
                    <a:lumMod val="50000"/>
                    <a:lumOff val="50000"/>
                  </a:schemeClr>
                </a:solidFill>
              </a:rPr>
              <a:t>Interval</a:t>
            </a:r>
          </a:p>
        </p:txBody>
      </p:sp>
      <p:sp>
        <p:nvSpPr>
          <p:cNvPr id="55" name="TextBox 5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pic>
        <p:nvPicPr>
          <p:cNvPr id="4" name="Picture 3"/>
          <p:cNvPicPr>
            <a:picLocks noChangeAspect="1"/>
          </p:cNvPicPr>
          <p:nvPr/>
        </p:nvPicPr>
        <p:blipFill>
          <a:blip r:embed="rId5"/>
          <a:stretch>
            <a:fillRect/>
          </a:stretch>
        </p:blipFill>
        <p:spPr>
          <a:xfrm>
            <a:off x="4876800" y="2743200"/>
            <a:ext cx="1143000" cy="1370263"/>
          </a:xfrm>
          <a:prstGeom prst="rect">
            <a:avLst/>
          </a:prstGeom>
        </p:spPr>
      </p:pic>
      <p:pic>
        <p:nvPicPr>
          <p:cNvPr id="5" name="Picture 4"/>
          <p:cNvPicPr>
            <a:picLocks noChangeAspect="1"/>
          </p:cNvPicPr>
          <p:nvPr/>
        </p:nvPicPr>
        <p:blipFill>
          <a:blip r:embed="rId6"/>
          <a:stretch>
            <a:fillRect/>
          </a:stretch>
        </p:blipFill>
        <p:spPr>
          <a:xfrm>
            <a:off x="3788535" y="4725473"/>
            <a:ext cx="3011613" cy="870115"/>
          </a:xfrm>
          <a:prstGeom prst="rect">
            <a:avLst/>
          </a:prstGeom>
        </p:spPr>
      </p:pic>
      <p:pic>
        <p:nvPicPr>
          <p:cNvPr id="40962" name="Picture 2" descr="Related image"/>
          <p:cNvPicPr>
            <a:picLocks noChangeAspect="1" noChangeArrowheads="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4638281" y="6484577"/>
            <a:ext cx="1312120" cy="126352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5241622" y="8382000"/>
            <a:ext cx="0" cy="828249"/>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2712" y="8628983"/>
            <a:ext cx="14008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36922" y="8552783"/>
            <a:ext cx="152400" cy="1524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114270" y="8984192"/>
            <a:ext cx="14008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8480" y="8907992"/>
            <a:ext cx="152400" cy="1524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22416" y="8153400"/>
            <a:ext cx="385042" cy="369332"/>
          </a:xfrm>
          <a:prstGeom prst="rect">
            <a:avLst/>
          </a:prstGeom>
          <a:noFill/>
        </p:spPr>
        <p:txBody>
          <a:bodyPr wrap="none" rtlCol="0">
            <a:spAutoFit/>
          </a:bodyPr>
          <a:lstStyle/>
          <a:p>
            <a:r>
              <a:rPr lang="en-US" dirty="0">
                <a:solidFill>
                  <a:schemeClr val="tx1">
                    <a:lumMod val="50000"/>
                    <a:lumOff val="50000"/>
                  </a:schemeClr>
                </a:solidFill>
              </a:rPr>
              <a:t>b</a:t>
            </a:r>
            <a:r>
              <a:rPr lang="en-US" baseline="-25000" dirty="0">
                <a:solidFill>
                  <a:schemeClr val="tx1">
                    <a:lumMod val="50000"/>
                    <a:lumOff val="50000"/>
                  </a:schemeClr>
                </a:solidFill>
              </a:rPr>
              <a:t>1</a:t>
            </a:r>
          </a:p>
        </p:txBody>
      </p:sp>
      <p:sp>
        <p:nvSpPr>
          <p:cNvPr id="31" name="TextBox 30"/>
          <p:cNvSpPr txBox="1"/>
          <p:nvPr/>
        </p:nvSpPr>
        <p:spPr>
          <a:xfrm>
            <a:off x="4622159" y="8500560"/>
            <a:ext cx="385042" cy="369332"/>
          </a:xfrm>
          <a:prstGeom prst="rect">
            <a:avLst/>
          </a:prstGeom>
          <a:noFill/>
        </p:spPr>
        <p:txBody>
          <a:bodyPr wrap="none" rtlCol="0">
            <a:spAutoFit/>
          </a:bodyPr>
          <a:lstStyle/>
          <a:p>
            <a:r>
              <a:rPr lang="en-US" dirty="0">
                <a:solidFill>
                  <a:schemeClr val="tx1">
                    <a:lumMod val="50000"/>
                    <a:lumOff val="50000"/>
                  </a:schemeClr>
                </a:solidFill>
              </a:rPr>
              <a:t>b</a:t>
            </a:r>
            <a:r>
              <a:rPr lang="en-US" baseline="-25000" dirty="0">
                <a:solidFill>
                  <a:schemeClr val="tx1">
                    <a:lumMod val="50000"/>
                    <a:lumOff val="50000"/>
                  </a:schemeClr>
                </a:solidFill>
              </a:rPr>
              <a:t>1</a:t>
            </a:r>
          </a:p>
        </p:txBody>
      </p:sp>
      <p:sp>
        <p:nvSpPr>
          <p:cNvPr id="32" name="TextBox 31"/>
          <p:cNvSpPr txBox="1"/>
          <p:nvPr/>
        </p:nvSpPr>
        <p:spPr>
          <a:xfrm>
            <a:off x="5087663" y="9220776"/>
            <a:ext cx="393056" cy="369332"/>
          </a:xfrm>
          <a:prstGeom prst="rect">
            <a:avLst/>
          </a:prstGeom>
          <a:noFill/>
        </p:spPr>
        <p:txBody>
          <a:bodyPr wrap="none" rtlCol="0">
            <a:spAutoFit/>
          </a:bodyPr>
          <a:lstStyle/>
          <a:p>
            <a:r>
              <a:rPr lang="en-US" b="1" i="1" dirty="0">
                <a:solidFill>
                  <a:schemeClr val="accent6">
                    <a:lumMod val="75000"/>
                  </a:schemeClr>
                </a:solidFill>
              </a:rPr>
              <a:t>B</a:t>
            </a:r>
            <a:r>
              <a:rPr lang="en-US" b="1" baseline="-25000" dirty="0">
                <a:solidFill>
                  <a:schemeClr val="accent6">
                    <a:lumMod val="75000"/>
                  </a:schemeClr>
                </a:solidFill>
              </a:rPr>
              <a:t>1</a:t>
            </a:r>
          </a:p>
        </p:txBody>
      </p:sp>
    </p:spTree>
    <p:extLst>
      <p:ext uri="{BB962C8B-B14F-4D97-AF65-F5344CB8AC3E}">
        <p14:creationId xmlns:p14="http://schemas.microsoft.com/office/powerpoint/2010/main" val="177823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30</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25" name="Title 1"/>
          <p:cNvSpPr txBox="1">
            <a:spLocks/>
          </p:cNvSpPr>
          <p:nvPr/>
        </p:nvSpPr>
        <p:spPr>
          <a:xfrm>
            <a:off x="1143000" y="3429000"/>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47348" y="4207748"/>
            <a:ext cx="5305852" cy="2308324"/>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What is </a:t>
            </a:r>
            <a:r>
              <a:rPr lang="en-US" b="1" dirty="0">
                <a:solidFill>
                  <a:schemeClr val="accent6">
                    <a:lumMod val="75000"/>
                  </a:schemeClr>
                </a:solidFill>
              </a:rPr>
              <a:t>variance</a:t>
            </a:r>
            <a:r>
              <a:rPr lang="en-US" b="1" dirty="0">
                <a:solidFill>
                  <a:schemeClr val="tx1">
                    <a:lumMod val="50000"/>
                    <a:lumOff val="50000"/>
                  </a:schemeClr>
                </a:solidFill>
              </a:rPr>
              <a:t> and </a:t>
            </a:r>
            <a:r>
              <a:rPr lang="en-US" b="1" dirty="0">
                <a:solidFill>
                  <a:schemeClr val="accent6">
                    <a:lumMod val="75000"/>
                  </a:schemeClr>
                </a:solidFill>
              </a:rPr>
              <a:t>standard deviation</a:t>
            </a:r>
            <a:r>
              <a:rPr lang="en-US" b="1" dirty="0">
                <a:solidFill>
                  <a:schemeClr val="tx1">
                    <a:lumMod val="50000"/>
                    <a:lumOff val="50000"/>
                  </a:schemeClr>
                </a:solidFill>
              </a:rPr>
              <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difference between </a:t>
            </a:r>
            <a:r>
              <a:rPr lang="en-US" b="1" dirty="0">
                <a:solidFill>
                  <a:schemeClr val="accent6">
                    <a:lumMod val="75000"/>
                  </a:schemeClr>
                </a:solidFill>
              </a:rPr>
              <a:t>standard deviation </a:t>
            </a:r>
            <a:r>
              <a:rPr lang="en-US" b="1" dirty="0">
                <a:solidFill>
                  <a:schemeClr val="tx1">
                    <a:lumMod val="50000"/>
                    <a:lumOff val="50000"/>
                  </a:schemeClr>
                </a:solidFill>
              </a:rPr>
              <a:t>and </a:t>
            </a:r>
            <a:r>
              <a:rPr lang="en-US" b="1" dirty="0">
                <a:solidFill>
                  <a:schemeClr val="accent6">
                    <a:lumMod val="75000"/>
                  </a:schemeClr>
                </a:solidFill>
              </a:rPr>
              <a:t>standard error</a:t>
            </a:r>
            <a:r>
              <a:rPr lang="en-US" b="1" dirty="0">
                <a:solidFill>
                  <a:schemeClr val="tx1">
                    <a:lumMod val="50000"/>
                    <a:lumOff val="50000"/>
                  </a:schemeClr>
                </a:solidFill>
              </a:rPr>
              <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Definitions of </a:t>
            </a:r>
            <a:r>
              <a:rPr lang="en-US" b="1" dirty="0">
                <a:solidFill>
                  <a:schemeClr val="accent6">
                    <a:lumMod val="75000"/>
                  </a:schemeClr>
                </a:solidFill>
              </a:rPr>
              <a:t>covariance</a:t>
            </a:r>
            <a:r>
              <a:rPr lang="en-US" b="1" dirty="0">
                <a:solidFill>
                  <a:schemeClr val="tx1">
                    <a:lumMod val="50000"/>
                    <a:lumOff val="50000"/>
                  </a:schemeClr>
                </a:solidFill>
              </a:rPr>
              <a:t> and </a:t>
            </a:r>
            <a:r>
              <a:rPr lang="en-US" b="1" dirty="0">
                <a:solidFill>
                  <a:schemeClr val="accent6">
                    <a:lumMod val="75000"/>
                  </a:schemeClr>
                </a:solidFill>
              </a:rPr>
              <a:t>correlation</a:t>
            </a:r>
            <a:r>
              <a:rPr lang="en-US" b="1" dirty="0">
                <a:solidFill>
                  <a:schemeClr val="tx1">
                    <a:lumMod val="50000"/>
                    <a:lumOff val="50000"/>
                  </a:schemeClr>
                </a:solidFill>
              </a:rPr>
              <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“intuitive” </a:t>
            </a:r>
            <a:r>
              <a:rPr lang="en-US" b="1" dirty="0">
                <a:solidFill>
                  <a:schemeClr val="accent6">
                    <a:lumMod val="75000"/>
                  </a:schemeClr>
                </a:solidFill>
              </a:rPr>
              <a:t>regression</a:t>
            </a:r>
            <a:r>
              <a:rPr lang="en-US" b="1" dirty="0">
                <a:solidFill>
                  <a:schemeClr val="tx1">
                    <a:lumMod val="50000"/>
                    <a:lumOff val="50000"/>
                  </a:schemeClr>
                </a:solidFill>
              </a:rPr>
              <a:t> formula.</a:t>
            </a:r>
          </a:p>
        </p:txBody>
      </p:sp>
    </p:spTree>
    <p:extLst>
      <p:ext uri="{BB962C8B-B14F-4D97-AF65-F5344CB8AC3E}">
        <p14:creationId xmlns:p14="http://schemas.microsoft.com/office/powerpoint/2010/main" val="156848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extBox 2"/>
          <p:cNvSpPr txBox="1"/>
          <p:nvPr/>
        </p:nvSpPr>
        <p:spPr>
          <a:xfrm>
            <a:off x="3585721" y="152400"/>
            <a:ext cx="29674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small" spc="0" normalizeH="0" baseline="0" noProof="0" dirty="0">
                <a:ln>
                  <a:noFill/>
                </a:ln>
                <a:solidFill>
                  <a:prstClr val="white">
                    <a:lumMod val="65000"/>
                  </a:prstClr>
                </a:solidFill>
                <a:effectLst/>
                <a:uLnTx/>
                <a:uFillTx/>
                <a:latin typeface="Arial" panose="020B0604020202020204" pitchFamily="34" charset="0"/>
                <a:ea typeface="+mn-ea"/>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j-ea"/>
                <a:cs typeface="Arial" panose="020B0604020202020204" pitchFamily="34" charset="0"/>
              </a:rPr>
              <a:t>Variance</a:t>
            </a: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endParaRPr kumimoji="0" lang="en-US" sz="4400" b="0" i="0" u="none" strike="noStrike" kern="1200" cap="none" spc="0" normalizeH="0" baseline="0" noProof="0" dirty="0">
              <a:ln>
                <a:noFill/>
              </a:ln>
              <a:solidFill>
                <a:prstClr val="black"/>
              </a:solidFill>
              <a:effectLst/>
              <a:uLnTx/>
              <a:uFillTx/>
              <a:latin typeface="Calibri"/>
              <a:ea typeface="+mj-ea"/>
              <a:cs typeface="+mj-cs"/>
            </a:endParaRPr>
          </a:p>
        </p:txBody>
      </p:sp>
      <p:cxnSp>
        <p:nvCxnSpPr>
          <p:cNvPr id="17" name="Straight Arrow Connector 16"/>
          <p:cNvCxnSpPr/>
          <p:nvPr/>
        </p:nvCxnSpPr>
        <p:spPr>
          <a:xfrm rot="10800000">
            <a:off x="1921001" y="5829299"/>
            <a:ext cx="685800" cy="152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92401" y="56768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9" name="Straight Arrow Connector 18"/>
          <p:cNvCxnSpPr/>
          <p:nvPr/>
        </p:nvCxnSpPr>
        <p:spPr>
          <a:xfrm rot="5400000">
            <a:off x="2111501" y="6095999"/>
            <a:ext cx="609600" cy="3810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073401" y="66674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1" name="Straight Arrow Connector 20"/>
          <p:cNvCxnSpPr/>
          <p:nvPr/>
        </p:nvCxnSpPr>
        <p:spPr>
          <a:xfrm rot="10800000">
            <a:off x="1540001" y="5067299"/>
            <a:ext cx="10668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311401" y="48386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3" name="Straight Arrow Connector 22"/>
          <p:cNvCxnSpPr/>
          <p:nvPr/>
        </p:nvCxnSpPr>
        <p:spPr>
          <a:xfrm rot="16200000" flipH="1">
            <a:off x="2302001" y="6286499"/>
            <a:ext cx="838200" cy="2286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835401" y="68960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p:cNvSpPr txBox="1"/>
          <p:nvPr/>
        </p:nvSpPr>
        <p:spPr>
          <a:xfrm>
            <a:off x="2378201" y="4882634"/>
            <a:ext cx="6697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Larry</a:t>
            </a:r>
          </a:p>
        </p:txBody>
      </p:sp>
      <p:pic>
        <p:nvPicPr>
          <p:cNvPr id="29" name="Picture 5" descr="http://www.sbsworldwide.com/_images/services/courier_services2.jpg"/>
          <p:cNvPicPr>
            <a:picLocks noChangeAspect="1" noChangeArrowheads="1"/>
          </p:cNvPicPr>
          <p:nvPr/>
        </p:nvPicPr>
        <p:blipFill>
          <a:blip r:embed="rId2" cstate="print"/>
          <a:srcRect/>
          <a:stretch>
            <a:fillRect/>
          </a:stretch>
        </p:blipFill>
        <p:spPr bwMode="auto">
          <a:xfrm>
            <a:off x="2378201" y="5753099"/>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3" cstate="print"/>
          <a:srcRect/>
          <a:stretch>
            <a:fillRect/>
          </a:stretch>
        </p:blipFill>
        <p:spPr bwMode="auto">
          <a:xfrm rot="13349861" flipV="1">
            <a:off x="1854084" y="4980234"/>
            <a:ext cx="609600" cy="490119"/>
          </a:xfrm>
          <a:prstGeom prst="rect">
            <a:avLst/>
          </a:prstGeom>
          <a:noFill/>
        </p:spPr>
      </p:pic>
      <mc:AlternateContent xmlns:mc="http://schemas.openxmlformats.org/markup-compatibility/2006">
        <mc:Choice xmlns:a14="http://schemas.microsoft.com/office/drawing/2010/main" Requires="a14">
          <p:sp>
            <p:nvSpPr>
              <p:cNvPr id="31" name="Object 3"/>
              <p:cNvSpPr txBox="1"/>
              <p:nvPr/>
            </p:nvSpPr>
            <p:spPr bwMode="auto">
              <a:xfrm>
                <a:off x="4675106" y="7970127"/>
                <a:ext cx="2117706" cy="535517"/>
              </a:xfrm>
              <a:prstGeom prst="rect">
                <a:avLst/>
              </a:prstGeom>
              <a:noFill/>
            </p:spPr>
            <p:txBody>
              <a:bodyPr>
                <a:normAutofit/>
              </a:bodyPr>
              <a:lstStyle/>
              <a:p>
                <a:pPr/>
                <a:r>
                  <a:rPr lang="en-US" dirty="0">
                    <a:solidFill>
                      <a:srgbClr val="000000"/>
                    </a:solidFill>
                  </a:rPr>
                  <a:t>3</a:t>
                </a:r>
                <a14:m>
                  <m:oMath xmlns:m="http://schemas.openxmlformats.org/officeDocument/2006/math">
                    <m:r>
                      <a:rPr lang="en-US" i="1">
                        <a:solidFill>
                          <a:srgbClr val="000000"/>
                        </a:solidFill>
                        <a:latin typeface="Cambria Math" panose="02040503050406030204" pitchFamily="18" charset="0"/>
                      </a:rPr>
                      <m:t>+2+4+1</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10</m:t>
                    </m:r>
                  </m:oMath>
                </a14:m>
                <a:endParaRPr lang="en-US" dirty="0"/>
              </a:p>
            </p:txBody>
          </p:sp>
        </mc:Choice>
        <mc:Fallback>
          <p:sp>
            <p:nvSpPr>
              <p:cNvPr id="31" name="Object 3"/>
              <p:cNvSpPr txBox="1">
                <a:spLocks noRot="1" noChangeAspect="1" noMove="1" noResize="1" noEditPoints="1" noAdjustHandles="1" noChangeArrowheads="1" noChangeShapeType="1" noTextEdit="1"/>
              </p:cNvSpPr>
              <p:nvPr/>
            </p:nvSpPr>
            <p:spPr bwMode="auto">
              <a:xfrm>
                <a:off x="4675106" y="7970127"/>
                <a:ext cx="2117706" cy="535517"/>
              </a:xfrm>
              <a:prstGeom prst="rect">
                <a:avLst/>
              </a:prstGeom>
              <a:blipFill>
                <a:blip r:embed="rId4"/>
                <a:stretch>
                  <a:fillRect l="-2594" t="-56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Object 4"/>
              <p:cNvSpPr txBox="1"/>
              <p:nvPr/>
            </p:nvSpPr>
            <p:spPr bwMode="auto">
              <a:xfrm>
                <a:off x="1383251" y="7954963"/>
                <a:ext cx="2193925" cy="609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3+2+5+2 </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12</m:t>
                      </m:r>
                    </m:oMath>
                  </m:oMathPara>
                </a14:m>
                <a:endParaRPr lang="en-US" dirty="0"/>
              </a:p>
            </p:txBody>
          </p:sp>
        </mc:Choice>
        <mc:Fallback>
          <p:sp>
            <p:nvSpPr>
              <p:cNvPr id="32" name="Object 4"/>
              <p:cNvSpPr txBox="1">
                <a:spLocks noRot="1" noChangeAspect="1" noMove="1" noResize="1" noEditPoints="1" noAdjustHandles="1" noChangeArrowheads="1" noChangeShapeType="1" noTextEdit="1"/>
              </p:cNvSpPr>
              <p:nvPr/>
            </p:nvSpPr>
            <p:spPr bwMode="auto">
              <a:xfrm>
                <a:off x="1383251" y="7954963"/>
                <a:ext cx="2193925" cy="609600"/>
              </a:xfrm>
              <a:prstGeom prst="rect">
                <a:avLst/>
              </a:prstGeom>
              <a:blipFill>
                <a:blip r:embed="rId5"/>
                <a:stretch>
                  <a:fillRect/>
                </a:stretch>
              </a:blipFill>
            </p:spPr>
            <p:txBody>
              <a:bodyPr/>
              <a:lstStyle/>
              <a:p>
                <a:r>
                  <a:rPr lang="en-US">
                    <a:noFill/>
                  </a:rPr>
                  <a:t> </a:t>
                </a:r>
              </a:p>
            </p:txBody>
          </p:sp>
        </mc:Fallback>
      </mc:AlternateContent>
      <p:sp>
        <p:nvSpPr>
          <p:cNvPr id="33" name="TextBox 32"/>
          <p:cNvSpPr txBox="1"/>
          <p:nvPr/>
        </p:nvSpPr>
        <p:spPr>
          <a:xfrm>
            <a:off x="1580641" y="522124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5</a:t>
            </a:r>
          </a:p>
        </p:txBody>
      </p:sp>
      <p:sp>
        <p:nvSpPr>
          <p:cNvPr id="34" name="TextBox 33"/>
          <p:cNvSpPr txBox="1"/>
          <p:nvPr/>
        </p:nvSpPr>
        <p:spPr>
          <a:xfrm>
            <a:off x="2745885" y="622196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3</a:t>
            </a:r>
          </a:p>
        </p:txBody>
      </p:sp>
      <p:sp>
        <p:nvSpPr>
          <p:cNvPr id="35" name="TextBox 34"/>
          <p:cNvSpPr txBox="1"/>
          <p:nvPr/>
        </p:nvSpPr>
        <p:spPr>
          <a:xfrm>
            <a:off x="2039031" y="5852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2</a:t>
            </a:r>
          </a:p>
        </p:txBody>
      </p:sp>
      <p:sp>
        <p:nvSpPr>
          <p:cNvPr id="36" name="TextBox 35"/>
          <p:cNvSpPr txBox="1"/>
          <p:nvPr/>
        </p:nvSpPr>
        <p:spPr>
          <a:xfrm>
            <a:off x="2329371" y="628038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2</a:t>
            </a:r>
          </a:p>
        </p:txBody>
      </p:sp>
      <p:grpSp>
        <p:nvGrpSpPr>
          <p:cNvPr id="5" name="Group 4"/>
          <p:cNvGrpSpPr/>
          <p:nvPr/>
        </p:nvGrpSpPr>
        <p:grpSpPr>
          <a:xfrm>
            <a:off x="4876800" y="4899884"/>
            <a:ext cx="2057400" cy="2453416"/>
            <a:chOff x="4876800" y="4899884"/>
            <a:chExt cx="2057400" cy="2453416"/>
          </a:xfrm>
        </p:grpSpPr>
        <p:cxnSp>
          <p:nvCxnSpPr>
            <p:cNvPr id="9" name="Straight Arrow Connector 8"/>
            <p:cNvCxnSpPr/>
            <p:nvPr/>
          </p:nvCxnSpPr>
          <p:spPr>
            <a:xfrm flipV="1">
              <a:off x="5638800" y="5067300"/>
              <a:ext cx="11430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81800" y="49149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 name="Straight Arrow Connector 10"/>
            <p:cNvCxnSpPr/>
            <p:nvPr/>
          </p:nvCxnSpPr>
          <p:spPr>
            <a:xfrm rot="16200000" flipH="1">
              <a:off x="5524500" y="6096000"/>
              <a:ext cx="685800" cy="4572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0" y="67437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3" name="Straight Arrow Connector 12"/>
            <p:cNvCxnSpPr/>
            <p:nvPr/>
          </p:nvCxnSpPr>
          <p:spPr>
            <a:xfrm rot="10800000">
              <a:off x="5105400" y="5676900"/>
              <a:ext cx="533400" cy="3048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876800" y="55245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5" name="Straight Arrow Connector 14"/>
            <p:cNvCxnSpPr/>
            <p:nvPr/>
          </p:nvCxnSpPr>
          <p:spPr>
            <a:xfrm rot="5400000">
              <a:off x="4800600" y="6286500"/>
              <a:ext cx="1143000" cy="533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53000" y="72009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5" name="Picture 4" descr="http://www.jadeesports.com.au/UserFiles/1998-Files/Image/Bike-rider.jpg"/>
            <p:cNvPicPr>
              <a:picLocks noChangeAspect="1" noChangeArrowheads="1"/>
            </p:cNvPicPr>
            <p:nvPr/>
          </p:nvPicPr>
          <p:blipFill>
            <a:blip r:embed="rId3" cstate="print"/>
            <a:srcRect/>
            <a:stretch>
              <a:fillRect/>
            </a:stretch>
          </p:blipFill>
          <p:spPr bwMode="auto">
            <a:xfrm rot="19206133">
              <a:off x="5724411" y="5056117"/>
              <a:ext cx="609600" cy="490119"/>
            </a:xfrm>
            <a:prstGeom prst="rect">
              <a:avLst/>
            </a:prstGeom>
            <a:noFill/>
          </p:spPr>
        </p:pic>
        <p:sp>
          <p:nvSpPr>
            <p:cNvPr id="26" name="TextBox 25"/>
            <p:cNvSpPr txBox="1"/>
            <p:nvPr/>
          </p:nvSpPr>
          <p:spPr>
            <a:xfrm>
              <a:off x="5184136" y="4899884"/>
              <a:ext cx="7099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Kevin</a:t>
              </a:r>
            </a:p>
          </p:txBody>
        </p:sp>
        <p:pic>
          <p:nvPicPr>
            <p:cNvPr id="28" name="Picture 5" descr="http://www.sbsworldwide.com/_images/services/courier_services2.jpg"/>
            <p:cNvPicPr>
              <a:picLocks noChangeAspect="1" noChangeArrowheads="1"/>
            </p:cNvPicPr>
            <p:nvPr/>
          </p:nvPicPr>
          <p:blipFill>
            <a:blip r:embed="rId2" cstate="print"/>
            <a:srcRect/>
            <a:stretch>
              <a:fillRect/>
            </a:stretch>
          </p:blipFill>
          <p:spPr bwMode="auto">
            <a:xfrm>
              <a:off x="5410200" y="5753100"/>
              <a:ext cx="521238" cy="533400"/>
            </a:xfrm>
            <a:prstGeom prst="rect">
              <a:avLst/>
            </a:prstGeom>
            <a:noFill/>
          </p:spPr>
        </p:pic>
        <p:sp>
          <p:nvSpPr>
            <p:cNvPr id="37" name="TextBox 36"/>
            <p:cNvSpPr txBox="1"/>
            <p:nvPr/>
          </p:nvSpPr>
          <p:spPr>
            <a:xfrm>
              <a:off x="6248400" y="545996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4</a:t>
              </a:r>
            </a:p>
          </p:txBody>
        </p:sp>
        <p:sp>
          <p:nvSpPr>
            <p:cNvPr id="38" name="TextBox 37"/>
            <p:cNvSpPr txBox="1"/>
            <p:nvPr/>
          </p:nvSpPr>
          <p:spPr>
            <a:xfrm>
              <a:off x="5041284" y="637436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3</a:t>
              </a:r>
            </a:p>
          </p:txBody>
        </p:sp>
        <p:sp>
          <p:nvSpPr>
            <p:cNvPr id="39" name="TextBox 38"/>
            <p:cNvSpPr txBox="1"/>
            <p:nvPr/>
          </p:nvSpPr>
          <p:spPr>
            <a:xfrm>
              <a:off x="5979118" y="619989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2</a:t>
              </a:r>
            </a:p>
          </p:txBody>
        </p:sp>
        <p:sp>
          <p:nvSpPr>
            <p:cNvPr id="40" name="TextBox 39"/>
            <p:cNvSpPr txBox="1"/>
            <p:nvPr/>
          </p:nvSpPr>
          <p:spPr>
            <a:xfrm>
              <a:off x="5108514" y="576913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79646">
                      <a:lumMod val="75000"/>
                    </a:srgbClr>
                  </a:solidFill>
                  <a:effectLst/>
                  <a:uLnTx/>
                  <a:uFillTx/>
                  <a:latin typeface="Calibri"/>
                  <a:ea typeface="+mn-ea"/>
                  <a:cs typeface="+mn-cs"/>
                </a:rPr>
                <a:t>1</a:t>
              </a:r>
            </a:p>
          </p:txBody>
        </p:sp>
      </p:grpSp>
      <p:sp>
        <p:nvSpPr>
          <p:cNvPr id="41" name="Rectangle 40"/>
          <p:cNvSpPr/>
          <p:nvPr/>
        </p:nvSpPr>
        <p:spPr>
          <a:xfrm>
            <a:off x="2289301" y="3962400"/>
            <a:ext cx="346761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Which cyclist rode the furthest?</a:t>
            </a:r>
          </a:p>
        </p:txBody>
      </p:sp>
      <p:sp>
        <p:nvSpPr>
          <p:cNvPr id="43" name="Rectangle 42">
            <a:extLst>
              <a:ext uri="{FF2B5EF4-FFF2-40B4-BE49-F238E27FC236}">
                <a16:creationId xmlns:a16="http://schemas.microsoft.com/office/drawing/2014/main" id="{276B5F92-05AC-4183-9790-25F23809F6CD}"/>
              </a:ext>
            </a:extLst>
          </p:cNvPr>
          <p:cNvSpPr/>
          <p:nvPr/>
        </p:nvSpPr>
        <p:spPr>
          <a:xfrm>
            <a:off x="2120831" y="9001165"/>
            <a:ext cx="41109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Variance = total dispersion of the data </a:t>
            </a:r>
          </a:p>
        </p:txBody>
      </p:sp>
    </p:spTree>
    <p:extLst>
      <p:ext uri="{BB962C8B-B14F-4D97-AF65-F5344CB8AC3E}">
        <p14:creationId xmlns:p14="http://schemas.microsoft.com/office/powerpoint/2010/main" val="1809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5</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Standard deviation</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cxnSp>
        <p:nvCxnSpPr>
          <p:cNvPr id="17" name="Straight Arrow Connector 16"/>
          <p:cNvCxnSpPr/>
          <p:nvPr/>
        </p:nvCxnSpPr>
        <p:spPr>
          <a:xfrm rot="10800000">
            <a:off x="1921001" y="5829299"/>
            <a:ext cx="685800" cy="152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92401" y="56768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a:off x="2111501" y="6095999"/>
            <a:ext cx="609600" cy="3810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073401" y="66674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a:off x="1540001" y="5067299"/>
            <a:ext cx="10668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311401" y="48386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rot="16200000" flipH="1">
            <a:off x="2302001" y="6286499"/>
            <a:ext cx="838200" cy="2286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835401" y="68960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378201" y="4882634"/>
            <a:ext cx="669799" cy="369332"/>
          </a:xfrm>
          <a:prstGeom prst="rect">
            <a:avLst/>
          </a:prstGeom>
          <a:noFill/>
        </p:spPr>
        <p:txBody>
          <a:bodyPr wrap="none" rtlCol="0">
            <a:spAutoFit/>
          </a:bodyPr>
          <a:lstStyle/>
          <a:p>
            <a:r>
              <a:rPr lang="en-US" b="1" dirty="0">
                <a:solidFill>
                  <a:schemeClr val="accent6">
                    <a:lumMod val="75000"/>
                  </a:schemeClr>
                </a:solidFill>
              </a:rPr>
              <a:t>Larry</a:t>
            </a:r>
          </a:p>
        </p:txBody>
      </p:sp>
      <p:pic>
        <p:nvPicPr>
          <p:cNvPr id="29" name="Picture 5" descr="http://www.sbsworldwide.com/_images/services/courier_services2.jpg"/>
          <p:cNvPicPr>
            <a:picLocks noChangeAspect="1" noChangeArrowheads="1"/>
          </p:cNvPicPr>
          <p:nvPr/>
        </p:nvPicPr>
        <p:blipFill>
          <a:blip r:embed="rId3" cstate="print"/>
          <a:srcRect/>
          <a:stretch>
            <a:fillRect/>
          </a:stretch>
        </p:blipFill>
        <p:spPr bwMode="auto">
          <a:xfrm>
            <a:off x="2378201" y="5753099"/>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4" cstate="print"/>
          <a:srcRect/>
          <a:stretch>
            <a:fillRect/>
          </a:stretch>
        </p:blipFill>
        <p:spPr bwMode="auto">
          <a:xfrm rot="13349861" flipV="1">
            <a:off x="1854084" y="4980234"/>
            <a:ext cx="609600" cy="490119"/>
          </a:xfrm>
          <a:prstGeom prst="rect">
            <a:avLst/>
          </a:prstGeom>
          <a:noFill/>
        </p:spPr>
      </p:pic>
      <p:graphicFrame>
        <p:nvGraphicFramePr>
          <p:cNvPr id="31" name="Object 3"/>
          <p:cNvGraphicFramePr>
            <a:graphicFrameLocks noChangeAspect="1"/>
          </p:cNvGraphicFramePr>
          <p:nvPr>
            <p:extLst>
              <p:ext uri="{D42A27DB-BD31-4B8C-83A1-F6EECF244321}">
                <p14:modId xmlns:p14="http://schemas.microsoft.com/office/powerpoint/2010/main" val="2159235046"/>
              </p:ext>
            </p:extLst>
          </p:nvPr>
        </p:nvGraphicFramePr>
        <p:xfrm>
          <a:off x="5041284" y="7954963"/>
          <a:ext cx="1329764" cy="478433"/>
        </p:xfrm>
        <a:graphic>
          <a:graphicData uri="http://schemas.openxmlformats.org/presentationml/2006/ole">
            <mc:AlternateContent xmlns:mc="http://schemas.openxmlformats.org/markup-compatibility/2006">
              <mc:Choice xmlns:v="urn:schemas-microsoft-com:vml" Requires="v">
                <p:oleObj spid="_x0000_s9268" name="Equation" r:id="rId5" imgW="1091726" imgH="393529" progId="Equation.3">
                  <p:embed/>
                </p:oleObj>
              </mc:Choice>
              <mc:Fallback>
                <p:oleObj name="Equation" r:id="rId5" imgW="109172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1284" y="7954963"/>
                        <a:ext cx="1329764" cy="478433"/>
                      </a:xfrm>
                      <a:prstGeom prst="rect">
                        <a:avLst/>
                      </a:prstGeom>
                      <a:noFill/>
                    </p:spPr>
                  </p:pic>
                </p:oleObj>
              </mc:Fallback>
            </mc:AlternateContent>
          </a:graphicData>
        </a:graphic>
      </p:graphicFrame>
      <p:graphicFrame>
        <p:nvGraphicFramePr>
          <p:cNvPr id="32" name="Object 4"/>
          <p:cNvGraphicFramePr>
            <a:graphicFrameLocks noChangeAspect="1"/>
          </p:cNvGraphicFramePr>
          <p:nvPr>
            <p:extLst>
              <p:ext uri="{D42A27DB-BD31-4B8C-83A1-F6EECF244321}">
                <p14:modId xmlns:p14="http://schemas.microsoft.com/office/powerpoint/2010/main" val="836863106"/>
              </p:ext>
            </p:extLst>
          </p:nvPr>
        </p:nvGraphicFramePr>
        <p:xfrm>
          <a:off x="1540001" y="7954962"/>
          <a:ext cx="1230313" cy="487414"/>
        </p:xfrm>
        <a:graphic>
          <a:graphicData uri="http://schemas.openxmlformats.org/presentationml/2006/ole">
            <mc:AlternateContent xmlns:mc="http://schemas.openxmlformats.org/markup-compatibility/2006">
              <mc:Choice xmlns:v="urn:schemas-microsoft-com:vml" Requires="v">
                <p:oleObj spid="_x0000_s9269" name="Equation" r:id="rId7" imgW="990360" imgH="393480" progId="Equation.3">
                  <p:embed/>
                </p:oleObj>
              </mc:Choice>
              <mc:Fallback>
                <p:oleObj name="Equation" r:id="rId7" imgW="990360" imgH="393480" progId="Equation.3">
                  <p:embed/>
                  <p:pic>
                    <p:nvPicPr>
                      <p:cNvPr id="0" name=""/>
                      <p:cNvPicPr>
                        <a:picLocks noChangeAspect="1" noChangeArrowheads="1"/>
                      </p:cNvPicPr>
                      <p:nvPr/>
                    </p:nvPicPr>
                    <p:blipFill>
                      <a:blip r:embed="rId8"/>
                      <a:srcRect/>
                      <a:stretch>
                        <a:fillRect/>
                      </a:stretch>
                    </p:blipFill>
                    <p:spPr bwMode="auto">
                      <a:xfrm>
                        <a:off x="1540001" y="7954962"/>
                        <a:ext cx="1230313" cy="487414"/>
                      </a:xfrm>
                      <a:prstGeom prst="rect">
                        <a:avLst/>
                      </a:prstGeom>
                      <a:noFill/>
                    </p:spPr>
                  </p:pic>
                </p:oleObj>
              </mc:Fallback>
            </mc:AlternateContent>
          </a:graphicData>
        </a:graphic>
      </p:graphicFrame>
      <p:sp>
        <p:nvSpPr>
          <p:cNvPr id="33" name="TextBox 32"/>
          <p:cNvSpPr txBox="1"/>
          <p:nvPr/>
        </p:nvSpPr>
        <p:spPr>
          <a:xfrm>
            <a:off x="1580641" y="5221244"/>
            <a:ext cx="301686" cy="369332"/>
          </a:xfrm>
          <a:prstGeom prst="rect">
            <a:avLst/>
          </a:prstGeom>
          <a:noFill/>
        </p:spPr>
        <p:txBody>
          <a:bodyPr wrap="none" rtlCol="0">
            <a:spAutoFit/>
          </a:bodyPr>
          <a:lstStyle/>
          <a:p>
            <a:r>
              <a:rPr lang="en-US" b="1" dirty="0">
                <a:solidFill>
                  <a:schemeClr val="accent6">
                    <a:lumMod val="75000"/>
                  </a:schemeClr>
                </a:solidFill>
              </a:rPr>
              <a:t>5</a:t>
            </a:r>
          </a:p>
        </p:txBody>
      </p:sp>
      <p:sp>
        <p:nvSpPr>
          <p:cNvPr id="34" name="TextBox 33"/>
          <p:cNvSpPr txBox="1"/>
          <p:nvPr/>
        </p:nvSpPr>
        <p:spPr>
          <a:xfrm>
            <a:off x="2745885" y="6221967"/>
            <a:ext cx="301686" cy="369332"/>
          </a:xfrm>
          <a:prstGeom prst="rect">
            <a:avLst/>
          </a:prstGeom>
          <a:noFill/>
        </p:spPr>
        <p:txBody>
          <a:bodyPr wrap="none" rtlCol="0">
            <a:spAutoFit/>
          </a:bodyPr>
          <a:lstStyle/>
          <a:p>
            <a:r>
              <a:rPr lang="en-US" b="1" dirty="0">
                <a:solidFill>
                  <a:schemeClr val="accent6">
                    <a:lumMod val="75000"/>
                  </a:schemeClr>
                </a:solidFill>
              </a:rPr>
              <a:t>3</a:t>
            </a:r>
          </a:p>
        </p:txBody>
      </p:sp>
      <p:sp>
        <p:nvSpPr>
          <p:cNvPr id="35" name="TextBox 34"/>
          <p:cNvSpPr txBox="1"/>
          <p:nvPr/>
        </p:nvSpPr>
        <p:spPr>
          <a:xfrm>
            <a:off x="2039031" y="5852635"/>
            <a:ext cx="301686" cy="369332"/>
          </a:xfrm>
          <a:prstGeom prst="rect">
            <a:avLst/>
          </a:prstGeom>
          <a:noFill/>
        </p:spPr>
        <p:txBody>
          <a:bodyPr wrap="none" rtlCol="0">
            <a:spAutoFit/>
          </a:bodyPr>
          <a:lstStyle/>
          <a:p>
            <a:r>
              <a:rPr lang="en-US" b="1" dirty="0">
                <a:solidFill>
                  <a:schemeClr val="accent6">
                    <a:lumMod val="75000"/>
                  </a:schemeClr>
                </a:solidFill>
              </a:rPr>
              <a:t>2</a:t>
            </a:r>
          </a:p>
        </p:txBody>
      </p:sp>
      <p:sp>
        <p:nvSpPr>
          <p:cNvPr id="36" name="TextBox 35"/>
          <p:cNvSpPr txBox="1"/>
          <p:nvPr/>
        </p:nvSpPr>
        <p:spPr>
          <a:xfrm>
            <a:off x="2329371" y="6280388"/>
            <a:ext cx="301686" cy="369332"/>
          </a:xfrm>
          <a:prstGeom prst="rect">
            <a:avLst/>
          </a:prstGeom>
          <a:noFill/>
        </p:spPr>
        <p:txBody>
          <a:bodyPr wrap="none" rtlCol="0">
            <a:spAutoFit/>
          </a:bodyPr>
          <a:lstStyle/>
          <a:p>
            <a:r>
              <a:rPr lang="en-US" b="1" dirty="0">
                <a:solidFill>
                  <a:schemeClr val="accent6">
                    <a:lumMod val="75000"/>
                  </a:schemeClr>
                </a:solidFill>
              </a:rPr>
              <a:t>2</a:t>
            </a:r>
          </a:p>
        </p:txBody>
      </p:sp>
      <p:grpSp>
        <p:nvGrpSpPr>
          <p:cNvPr id="5" name="Group 4"/>
          <p:cNvGrpSpPr/>
          <p:nvPr/>
        </p:nvGrpSpPr>
        <p:grpSpPr>
          <a:xfrm>
            <a:off x="4876800" y="4899884"/>
            <a:ext cx="2057400" cy="2453416"/>
            <a:chOff x="4876800" y="4899884"/>
            <a:chExt cx="2057400" cy="2453416"/>
          </a:xfrm>
        </p:grpSpPr>
        <p:cxnSp>
          <p:nvCxnSpPr>
            <p:cNvPr id="9" name="Straight Arrow Connector 8"/>
            <p:cNvCxnSpPr/>
            <p:nvPr/>
          </p:nvCxnSpPr>
          <p:spPr>
            <a:xfrm flipV="1">
              <a:off x="5638800" y="5067300"/>
              <a:ext cx="11430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81800" y="49149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16200000" flipH="1">
              <a:off x="5524500" y="6096000"/>
              <a:ext cx="685800" cy="4572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0" y="67437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a:off x="5105400" y="5676900"/>
              <a:ext cx="533400" cy="3048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876800" y="55245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rot="5400000">
              <a:off x="4800600" y="6286500"/>
              <a:ext cx="1143000" cy="533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53000" y="72009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http://www.jadeesports.com.au/UserFiles/1998-Files/Image/Bike-rider.jpg"/>
            <p:cNvPicPr>
              <a:picLocks noChangeAspect="1" noChangeArrowheads="1"/>
            </p:cNvPicPr>
            <p:nvPr/>
          </p:nvPicPr>
          <p:blipFill>
            <a:blip r:embed="rId4" cstate="print"/>
            <a:srcRect/>
            <a:stretch>
              <a:fillRect/>
            </a:stretch>
          </p:blipFill>
          <p:spPr bwMode="auto">
            <a:xfrm rot="19206133">
              <a:off x="5724411" y="5056117"/>
              <a:ext cx="609600" cy="490119"/>
            </a:xfrm>
            <a:prstGeom prst="rect">
              <a:avLst/>
            </a:prstGeom>
            <a:noFill/>
          </p:spPr>
        </p:pic>
        <p:sp>
          <p:nvSpPr>
            <p:cNvPr id="26" name="TextBox 25"/>
            <p:cNvSpPr txBox="1"/>
            <p:nvPr/>
          </p:nvSpPr>
          <p:spPr>
            <a:xfrm>
              <a:off x="5184136" y="4899884"/>
              <a:ext cx="709938" cy="369332"/>
            </a:xfrm>
            <a:prstGeom prst="rect">
              <a:avLst/>
            </a:prstGeom>
            <a:noFill/>
          </p:spPr>
          <p:txBody>
            <a:bodyPr wrap="none" rtlCol="0">
              <a:spAutoFit/>
            </a:bodyPr>
            <a:lstStyle/>
            <a:p>
              <a:r>
                <a:rPr lang="en-US" b="1" dirty="0">
                  <a:solidFill>
                    <a:schemeClr val="accent6">
                      <a:lumMod val="75000"/>
                    </a:schemeClr>
                  </a:solidFill>
                </a:rPr>
                <a:t>Kevin</a:t>
              </a:r>
            </a:p>
          </p:txBody>
        </p:sp>
        <p:pic>
          <p:nvPicPr>
            <p:cNvPr id="28" name="Picture 5" descr="http://www.sbsworldwide.com/_images/services/courier_services2.jpg"/>
            <p:cNvPicPr>
              <a:picLocks noChangeAspect="1" noChangeArrowheads="1"/>
            </p:cNvPicPr>
            <p:nvPr/>
          </p:nvPicPr>
          <p:blipFill>
            <a:blip r:embed="rId3" cstate="print"/>
            <a:srcRect/>
            <a:stretch>
              <a:fillRect/>
            </a:stretch>
          </p:blipFill>
          <p:spPr bwMode="auto">
            <a:xfrm>
              <a:off x="5410200" y="5753100"/>
              <a:ext cx="521238" cy="533400"/>
            </a:xfrm>
            <a:prstGeom prst="rect">
              <a:avLst/>
            </a:prstGeom>
            <a:noFill/>
          </p:spPr>
        </p:pic>
        <p:sp>
          <p:nvSpPr>
            <p:cNvPr id="37" name="TextBox 36"/>
            <p:cNvSpPr txBox="1"/>
            <p:nvPr/>
          </p:nvSpPr>
          <p:spPr>
            <a:xfrm>
              <a:off x="6248400" y="5459967"/>
              <a:ext cx="301686" cy="369332"/>
            </a:xfrm>
            <a:prstGeom prst="rect">
              <a:avLst/>
            </a:prstGeom>
            <a:noFill/>
          </p:spPr>
          <p:txBody>
            <a:bodyPr wrap="none" rtlCol="0">
              <a:spAutoFit/>
            </a:bodyPr>
            <a:lstStyle/>
            <a:p>
              <a:r>
                <a:rPr lang="en-US" b="1" dirty="0">
                  <a:solidFill>
                    <a:schemeClr val="accent6">
                      <a:lumMod val="75000"/>
                    </a:schemeClr>
                  </a:solidFill>
                </a:rPr>
                <a:t>4</a:t>
              </a:r>
            </a:p>
          </p:txBody>
        </p:sp>
        <p:sp>
          <p:nvSpPr>
            <p:cNvPr id="38" name="TextBox 37"/>
            <p:cNvSpPr txBox="1"/>
            <p:nvPr/>
          </p:nvSpPr>
          <p:spPr>
            <a:xfrm>
              <a:off x="5041284" y="6374368"/>
              <a:ext cx="301686" cy="369332"/>
            </a:xfrm>
            <a:prstGeom prst="rect">
              <a:avLst/>
            </a:prstGeom>
            <a:noFill/>
          </p:spPr>
          <p:txBody>
            <a:bodyPr wrap="none" rtlCol="0">
              <a:spAutoFit/>
            </a:bodyPr>
            <a:lstStyle/>
            <a:p>
              <a:r>
                <a:rPr lang="en-US" b="1" dirty="0">
                  <a:solidFill>
                    <a:schemeClr val="accent6">
                      <a:lumMod val="75000"/>
                    </a:schemeClr>
                  </a:solidFill>
                </a:rPr>
                <a:t>3</a:t>
              </a:r>
            </a:p>
          </p:txBody>
        </p:sp>
        <p:sp>
          <p:nvSpPr>
            <p:cNvPr id="39" name="TextBox 38"/>
            <p:cNvSpPr txBox="1"/>
            <p:nvPr/>
          </p:nvSpPr>
          <p:spPr>
            <a:xfrm>
              <a:off x="5979118" y="6199898"/>
              <a:ext cx="301686" cy="369332"/>
            </a:xfrm>
            <a:prstGeom prst="rect">
              <a:avLst/>
            </a:prstGeom>
            <a:noFill/>
          </p:spPr>
          <p:txBody>
            <a:bodyPr wrap="none" rtlCol="0">
              <a:spAutoFit/>
            </a:bodyPr>
            <a:lstStyle/>
            <a:p>
              <a:r>
                <a:rPr lang="en-US" b="1" dirty="0">
                  <a:solidFill>
                    <a:schemeClr val="accent6">
                      <a:lumMod val="75000"/>
                    </a:schemeClr>
                  </a:solidFill>
                </a:rPr>
                <a:t>2</a:t>
              </a:r>
            </a:p>
          </p:txBody>
        </p:sp>
        <p:sp>
          <p:nvSpPr>
            <p:cNvPr id="40" name="TextBox 39"/>
            <p:cNvSpPr txBox="1"/>
            <p:nvPr/>
          </p:nvSpPr>
          <p:spPr>
            <a:xfrm>
              <a:off x="5108514" y="5769130"/>
              <a:ext cx="301686" cy="369332"/>
            </a:xfrm>
            <a:prstGeom prst="rect">
              <a:avLst/>
            </a:prstGeom>
            <a:noFill/>
          </p:spPr>
          <p:txBody>
            <a:bodyPr wrap="none" rtlCol="0">
              <a:spAutoFit/>
            </a:bodyPr>
            <a:lstStyle/>
            <a:p>
              <a:r>
                <a:rPr lang="en-US" b="1" dirty="0">
                  <a:solidFill>
                    <a:schemeClr val="accent6">
                      <a:lumMod val="75000"/>
                    </a:schemeClr>
                  </a:solidFill>
                </a:rPr>
                <a:t>1</a:t>
              </a:r>
            </a:p>
          </p:txBody>
        </p:sp>
      </p:grpSp>
      <p:sp>
        <p:nvSpPr>
          <p:cNvPr id="41" name="Rectangle 40"/>
          <p:cNvSpPr/>
          <p:nvPr/>
        </p:nvSpPr>
        <p:spPr>
          <a:xfrm>
            <a:off x="1921001" y="3601666"/>
            <a:ext cx="4095993" cy="369332"/>
          </a:xfrm>
          <a:prstGeom prst="rect">
            <a:avLst/>
          </a:prstGeom>
        </p:spPr>
        <p:txBody>
          <a:bodyPr wrap="non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What is the </a:t>
            </a:r>
            <a:r>
              <a:rPr lang="en-US" b="1" dirty="0">
                <a:solidFill>
                  <a:schemeClr val="tx1">
                    <a:lumMod val="50000"/>
                    <a:lumOff val="50000"/>
                  </a:schemeClr>
                </a:solidFill>
                <a:latin typeface="Arial" panose="020B0604020202020204" pitchFamily="34" charset="0"/>
                <a:cs typeface="Arial" panose="020B0604020202020204" pitchFamily="34" charset="0"/>
              </a:rPr>
              <a:t>typical distance </a:t>
            </a:r>
            <a:r>
              <a:rPr lang="en-US" dirty="0">
                <a:solidFill>
                  <a:schemeClr val="tx1">
                    <a:lumMod val="50000"/>
                    <a:lumOff val="50000"/>
                  </a:schemeClr>
                </a:solidFill>
                <a:latin typeface="Arial" panose="020B0604020202020204" pitchFamily="34" charset="0"/>
                <a:cs typeface="Arial" panose="020B0604020202020204" pitchFamily="34" charset="0"/>
              </a:rPr>
              <a:t>of a trip?</a:t>
            </a:r>
          </a:p>
        </p:txBody>
      </p:sp>
      <p:sp>
        <p:nvSpPr>
          <p:cNvPr id="42" name="Rectangle 41">
            <a:extLst>
              <a:ext uri="{FF2B5EF4-FFF2-40B4-BE49-F238E27FC236}">
                <a16:creationId xmlns:a16="http://schemas.microsoft.com/office/drawing/2014/main" id="{530F3070-9421-4FB1-B5E1-3F04FD42E408}"/>
              </a:ext>
            </a:extLst>
          </p:cNvPr>
          <p:cNvSpPr/>
          <p:nvPr/>
        </p:nvSpPr>
        <p:spPr>
          <a:xfrm>
            <a:off x="2101626" y="9070870"/>
            <a:ext cx="3951196" cy="584775"/>
          </a:xfrm>
          <a:prstGeom prst="rect">
            <a:avLst/>
          </a:prstGeom>
        </p:spPr>
        <p:txBody>
          <a:bodyPr wrap="square">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Standard deviation is the average distance of each data point to the mean.</a:t>
            </a:r>
          </a:p>
        </p:txBody>
      </p:sp>
    </p:spTree>
    <p:extLst>
      <p:ext uri="{BB962C8B-B14F-4D97-AF65-F5344CB8AC3E}">
        <p14:creationId xmlns:p14="http://schemas.microsoft.com/office/powerpoint/2010/main" val="27418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a:xfrm>
            <a:off x="331470" y="4572000"/>
            <a:ext cx="6858000" cy="5105400"/>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tx1">
                    <a:lumMod val="50000"/>
                    <a:lumOff val="50000"/>
                  </a:schemeClr>
                </a:solidFill>
              </a:rPr>
              <a:t>Variance is a measure of average dispersion. </a:t>
            </a:r>
          </a:p>
          <a:p>
            <a:endParaRPr lang="en-US" dirty="0">
              <a:solidFill>
                <a:schemeClr val="tx1">
                  <a:lumMod val="50000"/>
                  <a:lumOff val="50000"/>
                </a:schemeClr>
              </a:solidFill>
            </a:endParaRPr>
          </a:p>
          <a:p>
            <a:r>
              <a:rPr lang="en-US" dirty="0">
                <a:solidFill>
                  <a:schemeClr val="tx1">
                    <a:lumMod val="50000"/>
                    <a:lumOff val="50000"/>
                  </a:schemeClr>
                </a:solidFill>
              </a:rPr>
              <a:t>You first need a reference point in order to calculate average distance.  You can’t ask “how far have I traveled if I am in Chicago?” without knowing where you started from.  Use the mean as the starting point for each distance. Dispersion is the distance from the mean.</a:t>
            </a:r>
            <a:br>
              <a:rPr lang="en-US" dirty="0">
                <a:solidFill>
                  <a:schemeClr val="tx1">
                    <a:lumMod val="50000"/>
                    <a:lumOff val="50000"/>
                  </a:schemeClr>
                </a:solidFill>
              </a:rPr>
            </a:br>
            <a:endParaRPr lang="en-US" dirty="0">
              <a:solidFill>
                <a:schemeClr val="tx1">
                  <a:lumMod val="50000"/>
                  <a:lumOff val="50000"/>
                </a:schemeClr>
              </a:solidFill>
            </a:endParaRPr>
          </a:p>
          <a:p>
            <a:r>
              <a:rPr lang="en-US" dirty="0">
                <a:solidFill>
                  <a:schemeClr val="tx1">
                    <a:lumMod val="50000"/>
                    <a:lumOff val="50000"/>
                  </a:schemeClr>
                </a:solidFill>
              </a:rPr>
              <a:t>The problem is that when you use the mean then the sum of all distances from the mean will always be zero.  As a result, you must square them first.</a:t>
            </a:r>
            <a:br>
              <a:rPr lang="en-US" dirty="0">
                <a:solidFill>
                  <a:schemeClr val="tx1">
                    <a:lumMod val="50000"/>
                    <a:lumOff val="50000"/>
                  </a:schemeClr>
                </a:solidFill>
              </a:rPr>
            </a:br>
            <a:endParaRPr lang="en-US" dirty="0">
              <a:solidFill>
                <a:schemeClr val="tx1">
                  <a:lumMod val="50000"/>
                  <a:lumOff val="50000"/>
                </a:schemeClr>
              </a:solidFill>
            </a:endParaRPr>
          </a:p>
          <a:p>
            <a:r>
              <a:rPr lang="en-US" dirty="0">
                <a:solidFill>
                  <a:schemeClr val="tx1">
                    <a:lumMod val="50000"/>
                    <a:lumOff val="50000"/>
                  </a:schemeClr>
                </a:solidFill>
              </a:rPr>
              <a:t>Divide by N so you have an average squared distance from the mean.  For an estimate is actually N-1 for reasons we will not discuss here.  This is variance.</a:t>
            </a:r>
            <a:br>
              <a:rPr lang="en-US" dirty="0">
                <a:solidFill>
                  <a:schemeClr val="tx1">
                    <a:lumMod val="50000"/>
                    <a:lumOff val="50000"/>
                  </a:schemeClr>
                </a:solidFill>
              </a:rPr>
            </a:br>
            <a:br>
              <a:rPr lang="en-US" dirty="0">
                <a:solidFill>
                  <a:schemeClr val="tx1">
                    <a:lumMod val="50000"/>
                    <a:lumOff val="50000"/>
                  </a:schemeClr>
                </a:solidFill>
              </a:rPr>
            </a:br>
            <a:br>
              <a:rPr lang="en-US" dirty="0">
                <a:solidFill>
                  <a:schemeClr val="tx1">
                    <a:lumMod val="50000"/>
                    <a:lumOff val="50000"/>
                  </a:schemeClr>
                </a:solidFill>
              </a:rPr>
            </a:br>
            <a:endParaRPr lang="en-US" dirty="0">
              <a:solidFill>
                <a:schemeClr val="tx1">
                  <a:lumMod val="50000"/>
                  <a:lumOff val="50000"/>
                </a:schemeClr>
              </a:solidFill>
            </a:endParaRPr>
          </a:p>
          <a:p>
            <a:pPr marL="0" indent="0">
              <a:buNone/>
            </a:pPr>
            <a:br>
              <a:rPr lang="en-US" dirty="0">
                <a:solidFill>
                  <a:schemeClr val="tx1">
                    <a:lumMod val="50000"/>
                    <a:lumOff val="50000"/>
                  </a:schemeClr>
                </a:solidFill>
              </a:rPr>
            </a:br>
            <a:endParaRPr lang="en-US" dirty="0">
              <a:solidFill>
                <a:schemeClr val="tx1">
                  <a:lumMod val="50000"/>
                  <a:lumOff val="50000"/>
                </a:schemeClr>
              </a:solidFill>
            </a:endParaRPr>
          </a:p>
          <a:p>
            <a:r>
              <a:rPr lang="en-US" dirty="0">
                <a:solidFill>
                  <a:schemeClr val="tx1">
                    <a:lumMod val="50000"/>
                    <a:lumOff val="50000"/>
                  </a:schemeClr>
                </a:solidFill>
              </a:rPr>
              <a:t>We want to reconcile the units so that the number is meaningful.  We squared everything, so we take the square root.  This is the standard deviation. </a:t>
            </a:r>
            <a:endParaRPr lang="en-US" b="1" dirty="0">
              <a:solidFill>
                <a:schemeClr val="tx1">
                  <a:lumMod val="50000"/>
                  <a:lumOff val="50000"/>
                </a:schemeClr>
              </a:solidFill>
            </a:endParaRPr>
          </a:p>
          <a:p>
            <a:endParaRPr lang="en-US" b="1" dirty="0">
              <a:solidFill>
                <a:schemeClr val="tx1">
                  <a:lumMod val="50000"/>
                  <a:lumOff val="50000"/>
                </a:schemeClr>
              </a:solidFill>
            </a:endParaRPr>
          </a:p>
          <a:p>
            <a:endParaRPr lang="en-US" b="1" dirty="0">
              <a:solidFill>
                <a:schemeClr val="tx1">
                  <a:lumMod val="50000"/>
                  <a:lumOff val="50000"/>
                </a:schemeClr>
              </a:solidFill>
            </a:endParaRPr>
          </a:p>
          <a:p>
            <a:endParaRPr lang="en-US" b="1" dirty="0">
              <a:solidFill>
                <a:schemeClr val="tx1">
                  <a:lumMod val="50000"/>
                  <a:lumOff val="50000"/>
                </a:schemeClr>
              </a:solidFill>
            </a:endParaRPr>
          </a:p>
          <a:p>
            <a:endParaRPr lang="en-US" b="1" dirty="0">
              <a:solidFill>
                <a:schemeClr val="tx1">
                  <a:lumMod val="50000"/>
                  <a:lumOff val="50000"/>
                </a:schemeClr>
              </a:solidFill>
            </a:endParaRPr>
          </a:p>
          <a:p>
            <a:r>
              <a:rPr lang="en-US" b="1" dirty="0">
                <a:solidFill>
                  <a:schemeClr val="accent6">
                    <a:lumMod val="75000"/>
                  </a:schemeClr>
                </a:solidFill>
              </a:rPr>
              <a:t>Intuitively, it is the “average” amount each point must travel to reach the mean.</a:t>
            </a:r>
          </a:p>
        </p:txBody>
      </p:sp>
      <p:sp>
        <p:nvSpPr>
          <p:cNvPr id="2" name="Slide Number Placeholder 1"/>
          <p:cNvSpPr>
            <a:spLocks noGrp="1"/>
          </p:cNvSpPr>
          <p:nvPr>
            <p:ph type="sldNum" sz="quarter" idx="12"/>
          </p:nvPr>
        </p:nvSpPr>
        <p:spPr/>
        <p:txBody>
          <a:bodyPr/>
          <a:lstStyle/>
          <a:p>
            <a:fld id="{8A2A4A19-B384-42F8-8C0D-94C30AAB39F2}" type="slidenum">
              <a:rPr lang="en-US" smtClean="0"/>
              <a:pPr/>
              <a:t>6</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1" name="Rectangle 40"/>
          <p:cNvSpPr/>
          <p:nvPr/>
        </p:nvSpPr>
        <p:spPr>
          <a:xfrm>
            <a:off x="1317183" y="1070235"/>
            <a:ext cx="4070345" cy="369332"/>
          </a:xfrm>
          <a:prstGeom prst="rect">
            <a:avLst/>
          </a:prstGeom>
        </p:spPr>
        <p:txBody>
          <a:bodyPr wrap="none">
            <a:spAutoFit/>
          </a:bodyPr>
          <a:lstStyle/>
          <a:p>
            <a:r>
              <a:rPr lang="en-US" dirty="0">
                <a:solidFill>
                  <a:schemeClr val="accent6">
                    <a:lumMod val="75000"/>
                  </a:schemeClr>
                </a:solidFill>
                <a:latin typeface="Arial" panose="020B0604020202020204" pitchFamily="34" charset="0"/>
                <a:cs typeface="Arial" panose="020B0604020202020204" pitchFamily="34" charset="0"/>
              </a:rPr>
              <a:t>This is a visual metaphor for variance.</a:t>
            </a:r>
          </a:p>
        </p:txBody>
      </p:sp>
      <p:grpSp>
        <p:nvGrpSpPr>
          <p:cNvPr id="4" name="Group 3"/>
          <p:cNvGrpSpPr/>
          <p:nvPr/>
        </p:nvGrpSpPr>
        <p:grpSpPr>
          <a:xfrm>
            <a:off x="1261723" y="1842219"/>
            <a:ext cx="4278205" cy="1161710"/>
            <a:chOff x="1261723" y="1842219"/>
            <a:chExt cx="4278205" cy="1161710"/>
          </a:xfrm>
        </p:grpSpPr>
        <p:cxnSp>
          <p:nvCxnSpPr>
            <p:cNvPr id="21" name="Straight Arrow Connector 20"/>
            <p:cNvCxnSpPr/>
            <p:nvPr/>
          </p:nvCxnSpPr>
          <p:spPr>
            <a:xfrm flipH="1">
              <a:off x="2008895" y="2390757"/>
              <a:ext cx="1540001" cy="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90455" y="2317098"/>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3548896" y="2390757"/>
              <a:ext cx="1670079" cy="2541"/>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387528" y="230947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5" descr="http://www.sbsworldwide.com/_images/services/courier_services2.jpg"/>
            <p:cNvPicPr>
              <a:picLocks noChangeAspect="1" noChangeArrowheads="1"/>
            </p:cNvPicPr>
            <p:nvPr/>
          </p:nvPicPr>
          <p:blipFill>
            <a:blip r:embed="rId3" cstate="print"/>
            <a:srcRect/>
            <a:stretch>
              <a:fillRect/>
            </a:stretch>
          </p:blipFill>
          <p:spPr bwMode="auto">
            <a:xfrm>
              <a:off x="3425009" y="2162157"/>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4" cstate="print"/>
            <a:srcRect/>
            <a:stretch>
              <a:fillRect/>
            </a:stretch>
          </p:blipFill>
          <p:spPr bwMode="auto">
            <a:xfrm rot="10800000" flipV="1">
              <a:off x="2436403" y="1842219"/>
              <a:ext cx="609600" cy="490119"/>
            </a:xfrm>
            <a:prstGeom prst="rect">
              <a:avLst/>
            </a:prstGeom>
            <a:noFill/>
          </p:spPr>
        </p:pic>
        <p:sp>
          <p:nvSpPr>
            <p:cNvPr id="34" name="TextBox 33"/>
            <p:cNvSpPr txBox="1"/>
            <p:nvPr/>
          </p:nvSpPr>
          <p:spPr>
            <a:xfrm>
              <a:off x="3315975" y="2634597"/>
              <a:ext cx="739305" cy="369332"/>
            </a:xfrm>
            <a:prstGeom prst="rect">
              <a:avLst/>
            </a:prstGeom>
            <a:noFill/>
          </p:spPr>
          <p:txBody>
            <a:bodyPr wrap="none" rtlCol="0">
              <a:spAutoFit/>
            </a:bodyPr>
            <a:lstStyle/>
            <a:p>
              <a:r>
                <a:rPr lang="en-US" b="1" dirty="0">
                  <a:solidFill>
                    <a:schemeClr val="accent6">
                      <a:lumMod val="75000"/>
                    </a:schemeClr>
                  </a:solidFill>
                </a:rPr>
                <a:t>Mean</a:t>
              </a:r>
            </a:p>
          </p:txBody>
        </p:sp>
        <p:sp>
          <p:nvSpPr>
            <p:cNvPr id="43" name="TextBox 42"/>
            <p:cNvSpPr txBox="1"/>
            <p:nvPr/>
          </p:nvSpPr>
          <p:spPr>
            <a:xfrm>
              <a:off x="1261723" y="2631025"/>
              <a:ext cx="1296573" cy="369332"/>
            </a:xfrm>
            <a:prstGeom prst="rect">
              <a:avLst/>
            </a:prstGeom>
            <a:noFill/>
          </p:spPr>
          <p:txBody>
            <a:bodyPr wrap="none" rtlCol="0">
              <a:spAutoFit/>
            </a:bodyPr>
            <a:lstStyle/>
            <a:p>
              <a:r>
                <a:rPr lang="en-US" b="1" dirty="0">
                  <a:solidFill>
                    <a:schemeClr val="accent6">
                      <a:lumMod val="75000"/>
                    </a:schemeClr>
                  </a:solidFill>
                </a:rPr>
                <a:t>Data Point </a:t>
              </a:r>
              <a:r>
                <a:rPr lang="en-US" b="1" i="1" dirty="0" err="1">
                  <a:solidFill>
                    <a:schemeClr val="accent6">
                      <a:lumMod val="75000"/>
                    </a:schemeClr>
                  </a:solidFill>
                </a:rPr>
                <a:t>i</a:t>
              </a:r>
              <a:endParaRPr lang="en-US" b="1" i="1" dirty="0">
                <a:solidFill>
                  <a:schemeClr val="accent6">
                    <a:lumMod val="75000"/>
                  </a:schemeClr>
                </a:solidFill>
              </a:endParaRPr>
            </a:p>
          </p:txBody>
        </p:sp>
      </p:grpSp>
      <p:graphicFrame>
        <p:nvGraphicFramePr>
          <p:cNvPr id="7" name="Object 6"/>
          <p:cNvGraphicFramePr>
            <a:graphicFrameLocks noChangeAspect="1"/>
          </p:cNvGraphicFramePr>
          <p:nvPr>
            <p:extLst>
              <p:ext uri="{D42A27DB-BD31-4B8C-83A1-F6EECF244321}">
                <p14:modId xmlns:p14="http://schemas.microsoft.com/office/powerpoint/2010/main" val="662967081"/>
              </p:ext>
            </p:extLst>
          </p:nvPr>
        </p:nvGraphicFramePr>
        <p:xfrm>
          <a:off x="2437639" y="7178040"/>
          <a:ext cx="2009775" cy="647700"/>
        </p:xfrm>
        <a:graphic>
          <a:graphicData uri="http://schemas.openxmlformats.org/presentationml/2006/ole">
            <mc:AlternateContent xmlns:mc="http://schemas.openxmlformats.org/markup-compatibility/2006">
              <mc:Choice xmlns:v="urn:schemas-microsoft-com:vml" Requires="v">
                <p:oleObj spid="_x0000_s11314" name="Equation" r:id="rId5" imgW="1218960" imgH="393480" progId="Equation.3">
                  <p:embed/>
                </p:oleObj>
              </mc:Choice>
              <mc:Fallback>
                <p:oleObj name="Equation" r:id="rId5" imgW="1218960" imgH="393480" progId="Equation.3">
                  <p:embed/>
                  <p:pic>
                    <p:nvPicPr>
                      <p:cNvPr id="0" name="Object 3"/>
                      <p:cNvPicPr>
                        <a:picLocks noChangeAspect="1" noChangeArrowheads="1"/>
                      </p:cNvPicPr>
                      <p:nvPr/>
                    </p:nvPicPr>
                    <p:blipFill>
                      <a:blip r:embed="rId6"/>
                      <a:srcRect/>
                      <a:stretch>
                        <a:fillRect/>
                      </a:stretch>
                    </p:blipFill>
                    <p:spPr bwMode="auto">
                      <a:xfrm>
                        <a:off x="2437639" y="7178040"/>
                        <a:ext cx="20097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80546779"/>
              </p:ext>
            </p:extLst>
          </p:nvPr>
        </p:nvGraphicFramePr>
        <p:xfrm>
          <a:off x="2420257" y="8519160"/>
          <a:ext cx="1923143" cy="673100"/>
        </p:xfrm>
        <a:graphic>
          <a:graphicData uri="http://schemas.openxmlformats.org/presentationml/2006/ole">
            <mc:AlternateContent xmlns:mc="http://schemas.openxmlformats.org/markup-compatibility/2006">
              <mc:Choice xmlns:v="urn:schemas-microsoft-com:vml" Requires="v">
                <p:oleObj spid="_x0000_s11315" name="Equation" r:id="rId7" imgW="1269720" imgH="444240" progId="Equation.3">
                  <p:embed/>
                </p:oleObj>
              </mc:Choice>
              <mc:Fallback>
                <p:oleObj name="Equation" r:id="rId7" imgW="1269720" imgH="444240" progId="Equation.3">
                  <p:embed/>
                  <p:pic>
                    <p:nvPicPr>
                      <p:cNvPr id="0" name=""/>
                      <p:cNvPicPr/>
                      <p:nvPr/>
                    </p:nvPicPr>
                    <p:blipFill>
                      <a:blip r:embed="rId8"/>
                      <a:stretch>
                        <a:fillRect/>
                      </a:stretch>
                    </p:blipFill>
                    <p:spPr>
                      <a:xfrm>
                        <a:off x="2420257" y="8519160"/>
                        <a:ext cx="1923143" cy="673100"/>
                      </a:xfrm>
                      <a:prstGeom prst="rect">
                        <a:avLst/>
                      </a:prstGeom>
                    </p:spPr>
                  </p:pic>
                </p:oleObj>
              </mc:Fallback>
            </mc:AlternateContent>
          </a:graphicData>
        </a:graphic>
      </p:graphicFrame>
      <p:sp>
        <p:nvSpPr>
          <p:cNvPr id="6" name="Right Brace 5"/>
          <p:cNvSpPr/>
          <p:nvPr/>
        </p:nvSpPr>
        <p:spPr>
          <a:xfrm rot="5400000">
            <a:off x="4576630" y="2583741"/>
            <a:ext cx="349067" cy="1272728"/>
          </a:xfrm>
          <a:prstGeom prst="rightBrace">
            <a:avLst>
              <a:gd name="adj1" fmla="val 8333"/>
              <a:gd name="adj2" fmla="val 47494"/>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3567430" y="3483108"/>
            <a:ext cx="2367466" cy="584775"/>
          </a:xfrm>
          <a:prstGeom prst="rect">
            <a:avLst/>
          </a:prstGeom>
        </p:spPr>
        <p:txBody>
          <a:bodyPr wrap="square">
            <a:spAutoFit/>
          </a:bodyPr>
          <a:lstStyle/>
          <a:p>
            <a:pPr algn="ctr"/>
            <a:r>
              <a:rPr lang="en-US" sz="1600" dirty="0">
                <a:solidFill>
                  <a:schemeClr val="accent6">
                    <a:lumMod val="75000"/>
                  </a:schemeClr>
                </a:solidFill>
                <a:latin typeface="Arial" panose="020B0604020202020204" pitchFamily="34" charset="0"/>
                <a:cs typeface="Arial" panose="020B0604020202020204" pitchFamily="34" charset="0"/>
              </a:rPr>
              <a:t>This is the </a:t>
            </a:r>
            <a:br>
              <a:rPr lang="en-US" sz="1600" dirty="0">
                <a:solidFill>
                  <a:schemeClr val="accent6">
                    <a:lumMod val="75000"/>
                  </a:schemeClr>
                </a:solidFill>
                <a:latin typeface="Arial" panose="020B0604020202020204" pitchFamily="34" charset="0"/>
                <a:cs typeface="Arial" panose="020B0604020202020204" pitchFamily="34" charset="0"/>
              </a:rPr>
            </a:br>
            <a:r>
              <a:rPr lang="en-US" sz="1600" dirty="0">
                <a:solidFill>
                  <a:schemeClr val="accent6">
                    <a:lumMod val="75000"/>
                  </a:schemeClr>
                </a:solidFill>
                <a:latin typeface="Arial" panose="020B0604020202020204" pitchFamily="34" charset="0"/>
                <a:cs typeface="Arial" panose="020B0604020202020204" pitchFamily="34" charset="0"/>
              </a:rPr>
              <a:t>standard deviation.</a:t>
            </a:r>
          </a:p>
        </p:txBody>
      </p:sp>
    </p:spTree>
    <p:extLst>
      <p:ext uri="{BB962C8B-B14F-4D97-AF65-F5344CB8AC3E}">
        <p14:creationId xmlns:p14="http://schemas.microsoft.com/office/powerpoint/2010/main" val="113847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7</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Variance</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cxnSp>
        <p:nvCxnSpPr>
          <p:cNvPr id="17" name="Straight Arrow Connector 16"/>
          <p:cNvCxnSpPr/>
          <p:nvPr/>
        </p:nvCxnSpPr>
        <p:spPr>
          <a:xfrm rot="10800000">
            <a:off x="3082370" y="4015264"/>
            <a:ext cx="685800" cy="152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853770" y="38628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a:off x="3272870" y="4281964"/>
            <a:ext cx="609600" cy="3810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234770" y="48534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a:off x="2701370" y="3253264"/>
            <a:ext cx="10668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72770" y="30246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rot="16200000" flipH="1">
            <a:off x="3463370" y="4472464"/>
            <a:ext cx="838200" cy="2286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96770" y="50820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79590" y="3057133"/>
            <a:ext cx="669799" cy="369332"/>
          </a:xfrm>
          <a:prstGeom prst="rect">
            <a:avLst/>
          </a:prstGeom>
          <a:noFill/>
        </p:spPr>
        <p:txBody>
          <a:bodyPr wrap="none" rtlCol="0">
            <a:spAutoFit/>
          </a:bodyPr>
          <a:lstStyle/>
          <a:p>
            <a:r>
              <a:rPr lang="en-US" b="1" dirty="0">
                <a:solidFill>
                  <a:schemeClr val="accent6">
                    <a:lumMod val="75000"/>
                  </a:schemeClr>
                </a:solidFill>
              </a:rPr>
              <a:t>Larry</a:t>
            </a:r>
          </a:p>
        </p:txBody>
      </p:sp>
      <p:pic>
        <p:nvPicPr>
          <p:cNvPr id="29" name="Picture 5" descr="http://www.sbsworldwide.com/_images/services/courier_services2.jpg"/>
          <p:cNvPicPr>
            <a:picLocks noChangeAspect="1" noChangeArrowheads="1"/>
          </p:cNvPicPr>
          <p:nvPr/>
        </p:nvPicPr>
        <p:blipFill>
          <a:blip r:embed="rId2" cstate="print"/>
          <a:srcRect/>
          <a:stretch>
            <a:fillRect/>
          </a:stretch>
        </p:blipFill>
        <p:spPr bwMode="auto">
          <a:xfrm>
            <a:off x="3539570" y="3939064"/>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3" cstate="print"/>
          <a:srcRect/>
          <a:stretch>
            <a:fillRect/>
          </a:stretch>
        </p:blipFill>
        <p:spPr bwMode="auto">
          <a:xfrm rot="13349861" flipV="1">
            <a:off x="3015453" y="3166199"/>
            <a:ext cx="609600" cy="490119"/>
          </a:xfrm>
          <a:prstGeom prst="rect">
            <a:avLst/>
          </a:prstGeom>
          <a:noFill/>
        </p:spPr>
      </p:pic>
      <p:sp>
        <p:nvSpPr>
          <p:cNvPr id="33" name="TextBox 32"/>
          <p:cNvSpPr txBox="1"/>
          <p:nvPr/>
        </p:nvSpPr>
        <p:spPr>
          <a:xfrm>
            <a:off x="2742010" y="3407209"/>
            <a:ext cx="301686" cy="369332"/>
          </a:xfrm>
          <a:prstGeom prst="rect">
            <a:avLst/>
          </a:prstGeom>
          <a:noFill/>
        </p:spPr>
        <p:txBody>
          <a:bodyPr wrap="none" rtlCol="0">
            <a:spAutoFit/>
          </a:bodyPr>
          <a:lstStyle/>
          <a:p>
            <a:r>
              <a:rPr lang="en-US" b="1" dirty="0">
                <a:solidFill>
                  <a:schemeClr val="accent6">
                    <a:lumMod val="75000"/>
                  </a:schemeClr>
                </a:solidFill>
              </a:rPr>
              <a:t>5</a:t>
            </a:r>
          </a:p>
        </p:txBody>
      </p:sp>
      <p:sp>
        <p:nvSpPr>
          <p:cNvPr id="34" name="TextBox 33"/>
          <p:cNvSpPr txBox="1"/>
          <p:nvPr/>
        </p:nvSpPr>
        <p:spPr>
          <a:xfrm>
            <a:off x="3907254" y="4407932"/>
            <a:ext cx="301686" cy="369332"/>
          </a:xfrm>
          <a:prstGeom prst="rect">
            <a:avLst/>
          </a:prstGeom>
          <a:noFill/>
        </p:spPr>
        <p:txBody>
          <a:bodyPr wrap="none" rtlCol="0">
            <a:spAutoFit/>
          </a:bodyPr>
          <a:lstStyle/>
          <a:p>
            <a:r>
              <a:rPr lang="en-US" b="1" dirty="0">
                <a:solidFill>
                  <a:schemeClr val="accent6">
                    <a:lumMod val="75000"/>
                  </a:schemeClr>
                </a:solidFill>
              </a:rPr>
              <a:t>3</a:t>
            </a:r>
          </a:p>
        </p:txBody>
      </p:sp>
      <p:sp>
        <p:nvSpPr>
          <p:cNvPr id="35" name="TextBox 34"/>
          <p:cNvSpPr txBox="1"/>
          <p:nvPr/>
        </p:nvSpPr>
        <p:spPr>
          <a:xfrm>
            <a:off x="3200400" y="4038600"/>
            <a:ext cx="301686" cy="369332"/>
          </a:xfrm>
          <a:prstGeom prst="rect">
            <a:avLst/>
          </a:prstGeom>
          <a:noFill/>
        </p:spPr>
        <p:txBody>
          <a:bodyPr wrap="none" rtlCol="0">
            <a:spAutoFit/>
          </a:bodyPr>
          <a:lstStyle/>
          <a:p>
            <a:r>
              <a:rPr lang="en-US" b="1" dirty="0">
                <a:solidFill>
                  <a:schemeClr val="accent6">
                    <a:lumMod val="75000"/>
                  </a:schemeClr>
                </a:solidFill>
              </a:rPr>
              <a:t>2</a:t>
            </a:r>
          </a:p>
        </p:txBody>
      </p:sp>
      <p:sp>
        <p:nvSpPr>
          <p:cNvPr id="36" name="TextBox 35"/>
          <p:cNvSpPr txBox="1"/>
          <p:nvPr/>
        </p:nvSpPr>
        <p:spPr>
          <a:xfrm>
            <a:off x="3490740" y="4466353"/>
            <a:ext cx="301686" cy="369332"/>
          </a:xfrm>
          <a:prstGeom prst="rect">
            <a:avLst/>
          </a:prstGeom>
          <a:noFill/>
        </p:spPr>
        <p:txBody>
          <a:bodyPr wrap="none" rtlCol="0">
            <a:spAutoFit/>
          </a:bodyPr>
          <a:lstStyle/>
          <a:p>
            <a:r>
              <a:rPr lang="en-US" b="1" dirty="0">
                <a:solidFill>
                  <a:schemeClr val="accent6">
                    <a:lumMod val="75000"/>
                  </a:schemeClr>
                </a:solidFill>
              </a:rPr>
              <a:t>2</a:t>
            </a:r>
          </a:p>
        </p:txBody>
      </p:sp>
      <p:cxnSp>
        <p:nvCxnSpPr>
          <p:cNvPr id="9" name="Straight Arrow Connector 8"/>
          <p:cNvCxnSpPr/>
          <p:nvPr/>
        </p:nvCxnSpPr>
        <p:spPr>
          <a:xfrm flipV="1">
            <a:off x="3817001" y="3177064"/>
            <a:ext cx="11430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60001" y="30246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cxnSpLocks/>
          </p:cNvCxnSpPr>
          <p:nvPr/>
        </p:nvCxnSpPr>
        <p:spPr>
          <a:xfrm>
            <a:off x="3817001" y="4143225"/>
            <a:ext cx="807717" cy="382508"/>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747090" y="4525733"/>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26601" y="3569731"/>
            <a:ext cx="301686" cy="369332"/>
          </a:xfrm>
          <a:prstGeom prst="rect">
            <a:avLst/>
          </a:prstGeom>
          <a:noFill/>
        </p:spPr>
        <p:txBody>
          <a:bodyPr wrap="none" rtlCol="0">
            <a:spAutoFit/>
          </a:bodyPr>
          <a:lstStyle/>
          <a:p>
            <a:r>
              <a:rPr lang="en-US" b="1" dirty="0">
                <a:solidFill>
                  <a:schemeClr val="accent6">
                    <a:lumMod val="75000"/>
                  </a:schemeClr>
                </a:solidFill>
              </a:rPr>
              <a:t>4</a:t>
            </a:r>
          </a:p>
        </p:txBody>
      </p:sp>
      <p:sp>
        <p:nvSpPr>
          <p:cNvPr id="39" name="TextBox 38"/>
          <p:cNvSpPr txBox="1"/>
          <p:nvPr/>
        </p:nvSpPr>
        <p:spPr>
          <a:xfrm>
            <a:off x="4323032" y="4015264"/>
            <a:ext cx="301686" cy="369332"/>
          </a:xfrm>
          <a:prstGeom prst="rect">
            <a:avLst/>
          </a:prstGeom>
          <a:noFill/>
        </p:spPr>
        <p:txBody>
          <a:bodyPr wrap="none" rtlCol="0">
            <a:spAutoFit/>
          </a:bodyPr>
          <a:lstStyle/>
          <a:p>
            <a:r>
              <a:rPr lang="en-US" b="1" dirty="0">
                <a:solidFill>
                  <a:schemeClr val="accent6">
                    <a:lumMod val="75000"/>
                  </a:schemeClr>
                </a:solidFill>
              </a:rPr>
              <a:t>2</a:t>
            </a:r>
          </a:p>
        </p:txBody>
      </p:sp>
      <p:pic>
        <p:nvPicPr>
          <p:cNvPr id="42" name="Picture 2" descr="Image result for normal distribution">
            <a:extLst>
              <a:ext uri="{FF2B5EF4-FFF2-40B4-BE49-F238E27FC236}">
                <a16:creationId xmlns:a16="http://schemas.microsoft.com/office/drawing/2014/main" id="{D9878FB4-D82B-46B3-85D3-346DD1654A44}"/>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140647" y="6324600"/>
            <a:ext cx="3430146" cy="18377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D68A508-8EBB-4176-A07E-0ACB65451FD9}"/>
                  </a:ext>
                </a:extLst>
              </p:cNvPr>
              <p:cNvSpPr txBox="1"/>
              <p:nvPr/>
            </p:nvSpPr>
            <p:spPr>
              <a:xfrm>
                <a:off x="3548039" y="8327401"/>
                <a:ext cx="615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6">
                              <a:lumMod val="75000"/>
                            </a:schemeClr>
                          </a:solidFill>
                          <a:latin typeface="Cambria Math" panose="02040503050406030204" pitchFamily="18" charset="0"/>
                          <a:ea typeface="Cambria Math" panose="02040503050406030204" pitchFamily="18" charset="0"/>
                        </a:rPr>
                        <m:t>𝜇</m:t>
                      </m:r>
                      <m:r>
                        <a:rPr lang="en-US" b="0" i="1" smtClean="0">
                          <a:solidFill>
                            <a:schemeClr val="accent6">
                              <a:lumMod val="75000"/>
                            </a:schemeClr>
                          </a:solidFill>
                          <a:latin typeface="Cambria Math" panose="02040503050406030204" pitchFamily="18" charset="0"/>
                          <a:ea typeface="Cambria Math" panose="02040503050406030204" pitchFamily="18" charset="0"/>
                        </a:rPr>
                        <m:t>=5</m:t>
                      </m:r>
                    </m:oMath>
                  </m:oMathPara>
                </a14:m>
                <a:endParaRPr lang="en-US" dirty="0">
                  <a:solidFill>
                    <a:schemeClr val="accent6">
                      <a:lumMod val="75000"/>
                    </a:schemeClr>
                  </a:solidFill>
                </a:endParaRPr>
              </a:p>
            </p:txBody>
          </p:sp>
        </mc:Choice>
        <mc:Fallback xmlns="">
          <p:sp>
            <p:nvSpPr>
              <p:cNvPr id="43" name="TextBox 42">
                <a:extLst>
                  <a:ext uri="{FF2B5EF4-FFF2-40B4-BE49-F238E27FC236}">
                    <a16:creationId xmlns:a16="http://schemas.microsoft.com/office/drawing/2014/main" id="{DD68A508-8EBB-4176-A07E-0ACB65451FD9}"/>
                  </a:ext>
                </a:extLst>
              </p:cNvPr>
              <p:cNvSpPr txBox="1">
                <a:spLocks noRot="1" noChangeAspect="1" noMove="1" noResize="1" noEditPoints="1" noAdjustHandles="1" noChangeArrowheads="1" noChangeShapeType="1" noTextEdit="1"/>
              </p:cNvSpPr>
              <p:nvPr/>
            </p:nvSpPr>
            <p:spPr>
              <a:xfrm>
                <a:off x="3548039" y="8327401"/>
                <a:ext cx="615361" cy="276999"/>
              </a:xfrm>
              <a:prstGeom prst="rect">
                <a:avLst/>
              </a:prstGeom>
              <a:blipFill>
                <a:blip r:embed="rId5"/>
                <a:stretch>
                  <a:fillRect l="-7921" r="-8911" b="-24444"/>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1F770C37-EB9C-4D33-86FE-42234B3D0224}"/>
              </a:ext>
            </a:extLst>
          </p:cNvPr>
          <p:cNvSpPr txBox="1"/>
          <p:nvPr/>
        </p:nvSpPr>
        <p:spPr>
          <a:xfrm>
            <a:off x="2272687" y="5940035"/>
            <a:ext cx="3055003" cy="369332"/>
          </a:xfrm>
          <a:prstGeom prst="rect">
            <a:avLst/>
          </a:prstGeom>
          <a:noFill/>
        </p:spPr>
        <p:txBody>
          <a:bodyPr wrap="none" rtlCol="0">
            <a:spAutoFit/>
          </a:bodyPr>
          <a:lstStyle/>
          <a:p>
            <a:r>
              <a:rPr lang="en-US" b="1" dirty="0">
                <a:solidFill>
                  <a:schemeClr val="accent6">
                    <a:lumMod val="75000"/>
                  </a:schemeClr>
                </a:solidFill>
              </a:rPr>
              <a:t>All Trips by Larry as Histogram</a:t>
            </a:r>
          </a:p>
        </p:txBody>
      </p:sp>
      <p:cxnSp>
        <p:nvCxnSpPr>
          <p:cNvPr id="8" name="Straight Connector 7">
            <a:extLst>
              <a:ext uri="{FF2B5EF4-FFF2-40B4-BE49-F238E27FC236}">
                <a16:creationId xmlns:a16="http://schemas.microsoft.com/office/drawing/2014/main" id="{43932D2D-47C2-4ABA-92EB-199C25F8E1F9}"/>
              </a:ext>
            </a:extLst>
          </p:cNvPr>
          <p:cNvCxnSpPr/>
          <p:nvPr/>
        </p:nvCxnSpPr>
        <p:spPr>
          <a:xfrm>
            <a:off x="3887481" y="7839588"/>
            <a:ext cx="0" cy="457200"/>
          </a:xfrm>
          <a:prstGeom prst="line">
            <a:avLst/>
          </a:prstGeom>
          <a:ln w="412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ight Brace 45">
            <a:extLst>
              <a:ext uri="{FF2B5EF4-FFF2-40B4-BE49-F238E27FC236}">
                <a16:creationId xmlns:a16="http://schemas.microsoft.com/office/drawing/2014/main" id="{CC4FBACD-CDD0-4397-BBF0-A8470201C1F9}"/>
              </a:ext>
            </a:extLst>
          </p:cNvPr>
          <p:cNvSpPr/>
          <p:nvPr/>
        </p:nvSpPr>
        <p:spPr>
          <a:xfrm rot="5400000">
            <a:off x="4052118" y="8564285"/>
            <a:ext cx="381000" cy="491697"/>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a:extLst>
              <a:ext uri="{FF2B5EF4-FFF2-40B4-BE49-F238E27FC236}">
                <a16:creationId xmlns:a16="http://schemas.microsoft.com/office/drawing/2014/main" id="{09A6891B-3233-43C1-A40D-D29E0C025B93}"/>
              </a:ext>
            </a:extLst>
          </p:cNvPr>
          <p:cNvSpPr txBox="1"/>
          <p:nvPr/>
        </p:nvSpPr>
        <p:spPr>
          <a:xfrm>
            <a:off x="3742097" y="9101394"/>
            <a:ext cx="1081193"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Tree>
    <p:extLst>
      <p:ext uri="{BB962C8B-B14F-4D97-AF65-F5344CB8AC3E}">
        <p14:creationId xmlns:p14="http://schemas.microsoft.com/office/powerpoint/2010/main" val="276913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extBox 2"/>
          <p:cNvSpPr txBox="1"/>
          <p:nvPr/>
        </p:nvSpPr>
        <p:spPr>
          <a:xfrm>
            <a:off x="3585721" y="152400"/>
            <a:ext cx="29674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small" spc="0" normalizeH="0" baseline="0" noProof="0" dirty="0">
                <a:ln>
                  <a:noFill/>
                </a:ln>
                <a:solidFill>
                  <a:prstClr val="white">
                    <a:lumMod val="65000"/>
                  </a:prstClr>
                </a:solidFill>
                <a:effectLst/>
                <a:uLnTx/>
                <a:uFillTx/>
                <a:latin typeface="Arial" panose="020B0604020202020204" pitchFamily="34" charset="0"/>
                <a:ea typeface="+mn-ea"/>
                <a:cs typeface="Arial" panose="020B0604020202020204" pitchFamily="34" charset="0"/>
              </a:rPr>
              <a:t>Regression Review</a:t>
            </a:r>
          </a:p>
        </p:txBody>
      </p:sp>
      <p:sp>
        <p:nvSpPr>
          <p:cNvPr id="7" name="Title 1"/>
          <p:cNvSpPr txBox="1">
            <a:spLocks/>
          </p:cNvSpPr>
          <p:nvPr/>
        </p:nvSpPr>
        <p:spPr>
          <a:xfrm>
            <a:off x="582930" y="1524000"/>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j-ea"/>
                <a:cs typeface="Arial" panose="020B0604020202020204" pitchFamily="34" charset="0"/>
              </a:rPr>
              <a:t>Standard deviation</a:t>
            </a: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t>versus</a:t>
            </a: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j-ea"/>
                <a:cs typeface="Arial" panose="020B0604020202020204" pitchFamily="34" charset="0"/>
              </a:rPr>
              <a:t>Standard error</a:t>
            </a:r>
            <a:endParaRPr kumimoji="0" lang="en-US"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Rectangle 7"/>
          <p:cNvSpPr/>
          <p:nvPr/>
        </p:nvSpPr>
        <p:spPr>
          <a:xfrm>
            <a:off x="1447801" y="4724400"/>
            <a:ext cx="5410199" cy="3077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standard deviation is,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how far the data is from the mean</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on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standard error is,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how far our best guest is from ‘the truth</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on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‘truth’ means different things depending upon what kind of standard error you are calculating.</a:t>
            </a:r>
          </a:p>
        </p:txBody>
      </p:sp>
    </p:spTree>
    <p:extLst>
      <p:ext uri="{BB962C8B-B14F-4D97-AF65-F5344CB8AC3E}">
        <p14:creationId xmlns:p14="http://schemas.microsoft.com/office/powerpoint/2010/main" val="251054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9</a:t>
            </a:fld>
            <a:endParaRPr lang="en-US" dirty="0"/>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err="1">
                <a:solidFill>
                  <a:schemeClr val="tx1">
                    <a:lumMod val="50000"/>
                    <a:lumOff val="50000"/>
                  </a:schemeClr>
                </a:solidFill>
                <a:latin typeface="Stencil" panose="040409050D0802020404" pitchFamily="82" charset="0"/>
                <a:cs typeface="Arial" panose="020B0604020202020204" pitchFamily="34" charset="0"/>
              </a:rPr>
              <a:t>co</a:t>
            </a:r>
            <a:r>
              <a:rPr lang="en-US" dirty="0" err="1">
                <a:solidFill>
                  <a:schemeClr val="accent6">
                    <a:lumMod val="75000"/>
                  </a:schemeClr>
                </a:solidFill>
                <a:latin typeface="Stencil" panose="040409050D0802020404" pitchFamily="82" charset="0"/>
                <a:cs typeface="Arial" panose="020B0604020202020204" pitchFamily="34" charset="0"/>
              </a:rPr>
              <a:t>Variance</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41" name="Rectangle 40"/>
          <p:cNvSpPr/>
          <p:nvPr/>
        </p:nvSpPr>
        <p:spPr>
          <a:xfrm>
            <a:off x="1255780" y="7674708"/>
            <a:ext cx="5525112" cy="1200329"/>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Covariance tells us, on average when X is above-average, do we expect Y to also be above average?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It helps us measure the strength of a relationship.</a:t>
            </a:r>
          </a:p>
        </p:txBody>
      </p:sp>
      <p:cxnSp>
        <p:nvCxnSpPr>
          <p:cNvPr id="42" name="Straight Connector 41"/>
          <p:cNvCxnSpPr/>
          <p:nvPr/>
        </p:nvCxnSpPr>
        <p:spPr>
          <a:xfrm rot="5400000">
            <a:off x="2399086" y="4955511"/>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2140006" y="4890741"/>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4" name="Object 43"/>
          <p:cNvGraphicFramePr>
            <a:graphicFrameLocks noChangeAspect="1"/>
          </p:cNvGraphicFramePr>
          <p:nvPr>
            <p:extLst>
              <p:ext uri="{D42A27DB-BD31-4B8C-83A1-F6EECF244321}">
                <p14:modId xmlns:p14="http://schemas.microsoft.com/office/powerpoint/2010/main" val="856094125"/>
              </p:ext>
            </p:extLst>
          </p:nvPr>
        </p:nvGraphicFramePr>
        <p:xfrm>
          <a:off x="3888796" y="4631661"/>
          <a:ext cx="453390" cy="265781"/>
        </p:xfrm>
        <a:graphic>
          <a:graphicData uri="http://schemas.openxmlformats.org/presentationml/2006/ole">
            <mc:AlternateContent xmlns:mc="http://schemas.openxmlformats.org/markup-compatibility/2006">
              <mc:Choice xmlns:v="urn:schemas-microsoft-com:vml" Requires="v">
                <p:oleObj spid="_x0000_s33810" name="Equation" r:id="rId3" imgW="368140" imgH="215806" progId="Equation.3">
                  <p:embed/>
                </p:oleObj>
              </mc:Choice>
              <mc:Fallback>
                <p:oleObj name="Equation" r:id="rId3" imgW="368140" imgH="215806"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796" y="4631661"/>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Oval 44"/>
          <p:cNvSpPr/>
          <p:nvPr/>
        </p:nvSpPr>
        <p:spPr>
          <a:xfrm>
            <a:off x="3759256" y="4825971"/>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471726" y="44373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4730806" y="40487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3500176" y="43078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3111556" y="45668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0" name="Oval 49"/>
          <p:cNvSpPr/>
          <p:nvPr/>
        </p:nvSpPr>
        <p:spPr>
          <a:xfrm>
            <a:off x="3500176" y="49555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Oval 50"/>
          <p:cNvSpPr/>
          <p:nvPr/>
        </p:nvSpPr>
        <p:spPr>
          <a:xfrm>
            <a:off x="3241096" y="51498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2" name="Oval 51"/>
          <p:cNvSpPr/>
          <p:nvPr/>
        </p:nvSpPr>
        <p:spPr>
          <a:xfrm>
            <a:off x="4147876" y="424304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3" name="Oval 52"/>
          <p:cNvSpPr/>
          <p:nvPr/>
        </p:nvSpPr>
        <p:spPr>
          <a:xfrm>
            <a:off x="4342186" y="411350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3241096" y="547367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5" name="Oval 54"/>
          <p:cNvSpPr/>
          <p:nvPr/>
        </p:nvSpPr>
        <p:spPr>
          <a:xfrm>
            <a:off x="2852476" y="56032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6" name="Oval 55"/>
          <p:cNvSpPr/>
          <p:nvPr/>
        </p:nvSpPr>
        <p:spPr>
          <a:xfrm>
            <a:off x="4018336" y="52145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7" name="Oval 56"/>
          <p:cNvSpPr/>
          <p:nvPr/>
        </p:nvSpPr>
        <p:spPr>
          <a:xfrm>
            <a:off x="4666036" y="49555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2359628" y="3545387"/>
            <a:ext cx="306494"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a:t>
            </a:r>
          </a:p>
        </p:txBody>
      </p:sp>
      <p:sp>
        <p:nvSpPr>
          <p:cNvPr id="58" name="TextBox 57"/>
          <p:cNvSpPr txBox="1"/>
          <p:nvPr/>
        </p:nvSpPr>
        <p:spPr>
          <a:xfrm>
            <a:off x="5219288" y="3545387"/>
            <a:ext cx="428322"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II</a:t>
            </a:r>
          </a:p>
        </p:txBody>
      </p:sp>
      <p:sp>
        <p:nvSpPr>
          <p:cNvPr id="59" name="TextBox 58"/>
          <p:cNvSpPr txBox="1"/>
          <p:nvPr/>
        </p:nvSpPr>
        <p:spPr>
          <a:xfrm>
            <a:off x="2244144" y="5943600"/>
            <a:ext cx="492443"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IV</a:t>
            </a:r>
          </a:p>
        </p:txBody>
      </p:sp>
      <p:sp>
        <p:nvSpPr>
          <p:cNvPr id="60" name="TextBox 59"/>
          <p:cNvSpPr txBox="1"/>
          <p:nvPr/>
        </p:nvSpPr>
        <p:spPr>
          <a:xfrm>
            <a:off x="5219288" y="5949009"/>
            <a:ext cx="550151"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III</a:t>
            </a:r>
          </a:p>
        </p:txBody>
      </p:sp>
    </p:spTree>
    <p:extLst>
      <p:ext uri="{BB962C8B-B14F-4D97-AF65-F5344CB8AC3E}">
        <p14:creationId xmlns:p14="http://schemas.microsoft.com/office/powerpoint/2010/main" val="332391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10305</TotalTime>
  <Words>1134</Words>
  <Application>Microsoft Office PowerPoint</Application>
  <PresentationFormat>Custom</PresentationFormat>
  <Paragraphs>312</Paragraphs>
  <Slides>30</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Arial Black</vt:lpstr>
      <vt:lpstr>Berlin Sans FB</vt:lpstr>
      <vt:lpstr>Calibri</vt:lpstr>
      <vt:lpstr>Cambria Math</vt:lpstr>
      <vt:lpstr>Courier New</vt:lpstr>
      <vt:lpstr>Stencil</vt:lpstr>
      <vt:lpstr>Times New Roman</vt:lpstr>
      <vt:lpstr>Office Theme</vt:lpstr>
      <vt:lpstr>Equation</vt:lpstr>
      <vt:lpstr> Regression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Covariance?</vt:lpstr>
      <vt:lpstr>What is Covariance?</vt:lpstr>
      <vt:lpstr>What is Covariance?</vt:lpstr>
      <vt:lpstr>Negative Covariance Example</vt:lpstr>
      <vt:lpstr>positive Covariance Example</vt:lpstr>
      <vt:lpstr>Small Covariance</vt:lpstr>
      <vt:lpstr>outliers</vt:lpstr>
      <vt:lpstr>outliers</vt:lpstr>
      <vt:lpstr>outliers</vt:lpstr>
      <vt:lpstr>The regression slope</vt:lpstr>
      <vt:lpstr>The Intuitive  Regression Formula</vt:lpstr>
      <vt:lpstr>The Intuitive  Regression Formula</vt:lpstr>
      <vt:lpstr>What is Correlation?</vt:lpstr>
      <vt:lpstr>What is Correlation?</vt:lpstr>
      <vt:lpstr>What is Correlation?</vt:lpstr>
      <vt:lpstr>Strength of Correlation</vt:lpstr>
      <vt:lpstr>Strength of Correlation</vt:lpstr>
      <vt:lpstr>Strength of Correlation</vt:lpstr>
      <vt:lpstr>Strength of Correlation</vt:lpstr>
      <vt:lpstr>Strength of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75</cp:revision>
  <cp:lastPrinted>2014-01-22T23:35:30Z</cp:lastPrinted>
  <dcterms:created xsi:type="dcterms:W3CDTF">2013-12-05T22:08:08Z</dcterms:created>
  <dcterms:modified xsi:type="dcterms:W3CDTF">2020-05-24T03:01:48Z</dcterms:modified>
</cp:coreProperties>
</file>