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2" r:id="rId4"/>
    <p:sldId id="283"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0" r:id="rId18"/>
    <p:sldId id="273" r:id="rId19"/>
    <p:sldId id="274" r:id="rId20"/>
    <p:sldId id="275" r:id="rId21"/>
    <p:sldId id="276" r:id="rId22"/>
    <p:sldId id="259" r:id="rId23"/>
    <p:sldId id="277" r:id="rId24"/>
    <p:sldId id="279" r:id="rId25"/>
    <p:sldId id="280" r:id="rId26"/>
    <p:sldId id="278" r:id="rId27"/>
    <p:sldId id="284" r:id="rId28"/>
    <p:sldId id="285" r:id="rId29"/>
    <p:sldId id="289" r:id="rId30"/>
    <p:sldId id="286" r:id="rId31"/>
    <p:sldId id="287" r:id="rId32"/>
    <p:sldId id="288"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3C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4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E987-3DEC-4822-9EB7-7CAA43333D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BA76D4-EED5-4390-B4B4-CDE414A3C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9C2B69-AD3F-4982-B9AD-0FEA7D082A45}"/>
              </a:ext>
            </a:extLst>
          </p:cNvPr>
          <p:cNvSpPr>
            <a:spLocks noGrp="1"/>
          </p:cNvSpPr>
          <p:nvPr>
            <p:ph type="dt" sz="half" idx="10"/>
          </p:nvPr>
        </p:nvSpPr>
        <p:spPr/>
        <p:txBody>
          <a:bodyPr/>
          <a:lstStyle/>
          <a:p>
            <a:fld id="{B8F676E6-A02F-49BE-8B04-5613CFF79BA1}" type="datetimeFigureOut">
              <a:rPr lang="en-US" smtClean="0"/>
              <a:t>2/16/2020</a:t>
            </a:fld>
            <a:endParaRPr lang="en-US"/>
          </a:p>
        </p:txBody>
      </p:sp>
      <p:sp>
        <p:nvSpPr>
          <p:cNvPr id="5" name="Footer Placeholder 4">
            <a:extLst>
              <a:ext uri="{FF2B5EF4-FFF2-40B4-BE49-F238E27FC236}">
                <a16:creationId xmlns:a16="http://schemas.microsoft.com/office/drawing/2014/main" id="{00F780E5-872E-44D3-8BAA-03328CF12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0AED7-0CAC-4026-A9F2-CDF34442A834}"/>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2194654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1C36-7B08-4405-B739-0F5E9554B4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994C8A-A9B8-4396-8ADD-EF130BDC89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B0AA6-2BF0-4933-91FF-73F451885FDE}"/>
              </a:ext>
            </a:extLst>
          </p:cNvPr>
          <p:cNvSpPr>
            <a:spLocks noGrp="1"/>
          </p:cNvSpPr>
          <p:nvPr>
            <p:ph type="dt" sz="half" idx="10"/>
          </p:nvPr>
        </p:nvSpPr>
        <p:spPr/>
        <p:txBody>
          <a:bodyPr/>
          <a:lstStyle/>
          <a:p>
            <a:fld id="{B8F676E6-A02F-49BE-8B04-5613CFF79BA1}" type="datetimeFigureOut">
              <a:rPr lang="en-US" smtClean="0"/>
              <a:t>2/16/2020</a:t>
            </a:fld>
            <a:endParaRPr lang="en-US"/>
          </a:p>
        </p:txBody>
      </p:sp>
      <p:sp>
        <p:nvSpPr>
          <p:cNvPr id="5" name="Footer Placeholder 4">
            <a:extLst>
              <a:ext uri="{FF2B5EF4-FFF2-40B4-BE49-F238E27FC236}">
                <a16:creationId xmlns:a16="http://schemas.microsoft.com/office/drawing/2014/main" id="{261E3930-ECF9-47DB-AD46-41546D8E1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49C4B-9662-4C07-AE4F-BE79FB4F72FA}"/>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2415391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4606AD-0160-4D50-BC60-BCA7F7601A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90DF08-E161-4454-AB8A-1646636E83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AE44C-D8B2-4F1B-BF74-3217899B5638}"/>
              </a:ext>
            </a:extLst>
          </p:cNvPr>
          <p:cNvSpPr>
            <a:spLocks noGrp="1"/>
          </p:cNvSpPr>
          <p:nvPr>
            <p:ph type="dt" sz="half" idx="10"/>
          </p:nvPr>
        </p:nvSpPr>
        <p:spPr/>
        <p:txBody>
          <a:bodyPr/>
          <a:lstStyle/>
          <a:p>
            <a:fld id="{B8F676E6-A02F-49BE-8B04-5613CFF79BA1}" type="datetimeFigureOut">
              <a:rPr lang="en-US" smtClean="0"/>
              <a:t>2/16/2020</a:t>
            </a:fld>
            <a:endParaRPr lang="en-US"/>
          </a:p>
        </p:txBody>
      </p:sp>
      <p:sp>
        <p:nvSpPr>
          <p:cNvPr id="5" name="Footer Placeholder 4">
            <a:extLst>
              <a:ext uri="{FF2B5EF4-FFF2-40B4-BE49-F238E27FC236}">
                <a16:creationId xmlns:a16="http://schemas.microsoft.com/office/drawing/2014/main" id="{B8A9CB5F-F9F8-4389-945F-9387E98B1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1DD6B-0492-4AE4-A5F1-F1621ADA7D4F}"/>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1857926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C83D-E63E-40C0-BCBB-47F7B86BF7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BCADF3-2570-4D94-B2E3-D1C7A93B0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4D32D-369D-4B64-8F4E-2F1057CE75B7}"/>
              </a:ext>
            </a:extLst>
          </p:cNvPr>
          <p:cNvSpPr>
            <a:spLocks noGrp="1"/>
          </p:cNvSpPr>
          <p:nvPr>
            <p:ph type="dt" sz="half" idx="10"/>
          </p:nvPr>
        </p:nvSpPr>
        <p:spPr/>
        <p:txBody>
          <a:bodyPr/>
          <a:lstStyle/>
          <a:p>
            <a:fld id="{B8F676E6-A02F-49BE-8B04-5613CFF79BA1}" type="datetimeFigureOut">
              <a:rPr lang="en-US" smtClean="0"/>
              <a:t>2/16/2020</a:t>
            </a:fld>
            <a:endParaRPr lang="en-US"/>
          </a:p>
        </p:txBody>
      </p:sp>
      <p:sp>
        <p:nvSpPr>
          <p:cNvPr id="5" name="Footer Placeholder 4">
            <a:extLst>
              <a:ext uri="{FF2B5EF4-FFF2-40B4-BE49-F238E27FC236}">
                <a16:creationId xmlns:a16="http://schemas.microsoft.com/office/drawing/2014/main" id="{E0FF1978-A0B2-459B-AC1B-C7019BBF9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FD177-6054-4BAB-B8B6-80F87494F08D}"/>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357316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CEBC-0A0B-4B18-962B-9EDB6B2618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76D6CE-196D-4BD3-A2F7-108C5826B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3FC5F6-D286-4BF2-A89E-60F35CB11588}"/>
              </a:ext>
            </a:extLst>
          </p:cNvPr>
          <p:cNvSpPr>
            <a:spLocks noGrp="1"/>
          </p:cNvSpPr>
          <p:nvPr>
            <p:ph type="dt" sz="half" idx="10"/>
          </p:nvPr>
        </p:nvSpPr>
        <p:spPr/>
        <p:txBody>
          <a:bodyPr/>
          <a:lstStyle/>
          <a:p>
            <a:fld id="{B8F676E6-A02F-49BE-8B04-5613CFF79BA1}" type="datetimeFigureOut">
              <a:rPr lang="en-US" smtClean="0"/>
              <a:t>2/16/2020</a:t>
            </a:fld>
            <a:endParaRPr lang="en-US"/>
          </a:p>
        </p:txBody>
      </p:sp>
      <p:sp>
        <p:nvSpPr>
          <p:cNvPr id="5" name="Footer Placeholder 4">
            <a:extLst>
              <a:ext uri="{FF2B5EF4-FFF2-40B4-BE49-F238E27FC236}">
                <a16:creationId xmlns:a16="http://schemas.microsoft.com/office/drawing/2014/main" id="{1A1A5F7A-C5F9-4E8F-A8DA-99A735F7B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A27E3-761A-4049-AAEB-6A3A969D3C16}"/>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2410794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AC36-C203-4758-BF07-F8B1B9DED9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4EB984-094E-4C6B-8DE5-8F6232C56C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CF1B8E-758D-4209-A649-D5F126014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FE5629-90CD-400F-B818-C5596A532A08}"/>
              </a:ext>
            </a:extLst>
          </p:cNvPr>
          <p:cNvSpPr>
            <a:spLocks noGrp="1"/>
          </p:cNvSpPr>
          <p:nvPr>
            <p:ph type="dt" sz="half" idx="10"/>
          </p:nvPr>
        </p:nvSpPr>
        <p:spPr/>
        <p:txBody>
          <a:bodyPr/>
          <a:lstStyle/>
          <a:p>
            <a:fld id="{B8F676E6-A02F-49BE-8B04-5613CFF79BA1}" type="datetimeFigureOut">
              <a:rPr lang="en-US" smtClean="0"/>
              <a:t>2/16/2020</a:t>
            </a:fld>
            <a:endParaRPr lang="en-US"/>
          </a:p>
        </p:txBody>
      </p:sp>
      <p:sp>
        <p:nvSpPr>
          <p:cNvPr id="6" name="Footer Placeholder 5">
            <a:extLst>
              <a:ext uri="{FF2B5EF4-FFF2-40B4-BE49-F238E27FC236}">
                <a16:creationId xmlns:a16="http://schemas.microsoft.com/office/drawing/2014/main" id="{91A8B78A-8790-4BD5-8068-DAE8966B6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63AB0-CFB4-4963-B16E-C1079BF4D83D}"/>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3773170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2523C-E6A7-4A70-A3F3-F655EBA64E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2EC3D5-B16E-429D-87B1-F6406EF70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ADC140-52B5-4B18-A701-3F3BF76AB5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83C4DF-C71D-44A6-9B3D-D4425E7DFF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CB6BBD-EAEB-4199-B124-62F366EEDF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E528B2-50C4-4593-9B2B-69490C2BB79B}"/>
              </a:ext>
            </a:extLst>
          </p:cNvPr>
          <p:cNvSpPr>
            <a:spLocks noGrp="1"/>
          </p:cNvSpPr>
          <p:nvPr>
            <p:ph type="dt" sz="half" idx="10"/>
          </p:nvPr>
        </p:nvSpPr>
        <p:spPr/>
        <p:txBody>
          <a:bodyPr/>
          <a:lstStyle/>
          <a:p>
            <a:fld id="{B8F676E6-A02F-49BE-8B04-5613CFF79BA1}" type="datetimeFigureOut">
              <a:rPr lang="en-US" smtClean="0"/>
              <a:t>2/16/2020</a:t>
            </a:fld>
            <a:endParaRPr lang="en-US"/>
          </a:p>
        </p:txBody>
      </p:sp>
      <p:sp>
        <p:nvSpPr>
          <p:cNvPr id="8" name="Footer Placeholder 7">
            <a:extLst>
              <a:ext uri="{FF2B5EF4-FFF2-40B4-BE49-F238E27FC236}">
                <a16:creationId xmlns:a16="http://schemas.microsoft.com/office/drawing/2014/main" id="{ABC5D40E-0D9F-46D4-90A2-6EAC287701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8B6C60-A6BE-4ED4-B691-F63B0A6ADE55}"/>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257712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977E7-13B0-450D-AB65-839CB866E5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7E70A-F2AE-4483-8DD6-4433F902FA82}"/>
              </a:ext>
            </a:extLst>
          </p:cNvPr>
          <p:cNvSpPr>
            <a:spLocks noGrp="1"/>
          </p:cNvSpPr>
          <p:nvPr>
            <p:ph type="dt" sz="half" idx="10"/>
          </p:nvPr>
        </p:nvSpPr>
        <p:spPr/>
        <p:txBody>
          <a:bodyPr/>
          <a:lstStyle/>
          <a:p>
            <a:fld id="{B8F676E6-A02F-49BE-8B04-5613CFF79BA1}" type="datetimeFigureOut">
              <a:rPr lang="en-US" smtClean="0"/>
              <a:t>2/16/2020</a:t>
            </a:fld>
            <a:endParaRPr lang="en-US"/>
          </a:p>
        </p:txBody>
      </p:sp>
      <p:sp>
        <p:nvSpPr>
          <p:cNvPr id="4" name="Footer Placeholder 3">
            <a:extLst>
              <a:ext uri="{FF2B5EF4-FFF2-40B4-BE49-F238E27FC236}">
                <a16:creationId xmlns:a16="http://schemas.microsoft.com/office/drawing/2014/main" id="{B4C1FBC3-5F97-448F-A96C-59918E8E45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48ED7A-EB25-4AC7-8C0F-28755DDBF8B3}"/>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238751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B28090-9AC8-4197-8DB9-D1BC89D024D5}"/>
              </a:ext>
            </a:extLst>
          </p:cNvPr>
          <p:cNvSpPr>
            <a:spLocks noGrp="1"/>
          </p:cNvSpPr>
          <p:nvPr>
            <p:ph type="dt" sz="half" idx="10"/>
          </p:nvPr>
        </p:nvSpPr>
        <p:spPr/>
        <p:txBody>
          <a:bodyPr/>
          <a:lstStyle/>
          <a:p>
            <a:fld id="{B8F676E6-A02F-49BE-8B04-5613CFF79BA1}" type="datetimeFigureOut">
              <a:rPr lang="en-US" smtClean="0"/>
              <a:t>2/16/2020</a:t>
            </a:fld>
            <a:endParaRPr lang="en-US"/>
          </a:p>
        </p:txBody>
      </p:sp>
      <p:sp>
        <p:nvSpPr>
          <p:cNvPr id="3" name="Footer Placeholder 2">
            <a:extLst>
              <a:ext uri="{FF2B5EF4-FFF2-40B4-BE49-F238E27FC236}">
                <a16:creationId xmlns:a16="http://schemas.microsoft.com/office/drawing/2014/main" id="{9629F13C-C963-4DC1-8A80-FA4BCADB6A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E3184A-ECC2-4A9C-9DC4-ACB5E4B3ED2A}"/>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3624480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64993-550C-401E-A1CD-F643BCAB67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1D25CE-E371-4CA4-B3DA-31DB665177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5AA993-1066-4709-BCDD-66C616454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A9506D-69E5-49B6-8249-9990F6C6FD0F}"/>
              </a:ext>
            </a:extLst>
          </p:cNvPr>
          <p:cNvSpPr>
            <a:spLocks noGrp="1"/>
          </p:cNvSpPr>
          <p:nvPr>
            <p:ph type="dt" sz="half" idx="10"/>
          </p:nvPr>
        </p:nvSpPr>
        <p:spPr/>
        <p:txBody>
          <a:bodyPr/>
          <a:lstStyle/>
          <a:p>
            <a:fld id="{B8F676E6-A02F-49BE-8B04-5613CFF79BA1}" type="datetimeFigureOut">
              <a:rPr lang="en-US" smtClean="0"/>
              <a:t>2/16/2020</a:t>
            </a:fld>
            <a:endParaRPr lang="en-US"/>
          </a:p>
        </p:txBody>
      </p:sp>
      <p:sp>
        <p:nvSpPr>
          <p:cNvPr id="6" name="Footer Placeholder 5">
            <a:extLst>
              <a:ext uri="{FF2B5EF4-FFF2-40B4-BE49-F238E27FC236}">
                <a16:creationId xmlns:a16="http://schemas.microsoft.com/office/drawing/2014/main" id="{24BCD555-20BA-4C00-B42A-D9F86DA6A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762BB-4395-4F79-9433-A597E496A068}"/>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44420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601F4-8032-46AF-9972-2A7BEF3B28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434999-A1A9-48E1-967E-6C27A5BFAF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B8EAE1-CC78-4A57-8EEE-FF99E877B5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432180-3E5B-4EDE-AF07-F11976993CA8}"/>
              </a:ext>
            </a:extLst>
          </p:cNvPr>
          <p:cNvSpPr>
            <a:spLocks noGrp="1"/>
          </p:cNvSpPr>
          <p:nvPr>
            <p:ph type="dt" sz="half" idx="10"/>
          </p:nvPr>
        </p:nvSpPr>
        <p:spPr/>
        <p:txBody>
          <a:bodyPr/>
          <a:lstStyle/>
          <a:p>
            <a:fld id="{B8F676E6-A02F-49BE-8B04-5613CFF79BA1}" type="datetimeFigureOut">
              <a:rPr lang="en-US" smtClean="0"/>
              <a:t>2/16/2020</a:t>
            </a:fld>
            <a:endParaRPr lang="en-US"/>
          </a:p>
        </p:txBody>
      </p:sp>
      <p:sp>
        <p:nvSpPr>
          <p:cNvPr id="6" name="Footer Placeholder 5">
            <a:extLst>
              <a:ext uri="{FF2B5EF4-FFF2-40B4-BE49-F238E27FC236}">
                <a16:creationId xmlns:a16="http://schemas.microsoft.com/office/drawing/2014/main" id="{A28886A6-19B6-4E2C-BD65-4D9A30C87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D2702-E60E-4AB0-B7B5-D2FEB9040101}"/>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100248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40D43F-7C41-456A-A433-64125E70EC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23A9C6-C0BE-487D-9443-C199D7699C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566B9-0202-4AAD-B82D-9F051F02BD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676E6-A02F-49BE-8B04-5613CFF79BA1}" type="datetimeFigureOut">
              <a:rPr lang="en-US" smtClean="0"/>
              <a:t>2/16/2020</a:t>
            </a:fld>
            <a:endParaRPr lang="en-US"/>
          </a:p>
        </p:txBody>
      </p:sp>
      <p:sp>
        <p:nvSpPr>
          <p:cNvPr id="5" name="Footer Placeholder 4">
            <a:extLst>
              <a:ext uri="{FF2B5EF4-FFF2-40B4-BE49-F238E27FC236}">
                <a16:creationId xmlns:a16="http://schemas.microsoft.com/office/drawing/2014/main" id="{5347516F-6C5D-4BB5-9DB9-97B963574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CEF37C-CCDC-45A6-8BCE-9ACC684711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B5235-1C88-4B82-9FB6-D524BAB47FC3}" type="slidenum">
              <a:rPr lang="en-US" smtClean="0"/>
              <a:t>‹#›</a:t>
            </a:fld>
            <a:endParaRPr lang="en-US"/>
          </a:p>
        </p:txBody>
      </p:sp>
    </p:spTree>
    <p:extLst>
      <p:ext uri="{BB962C8B-B14F-4D97-AF65-F5344CB8AC3E}">
        <p14:creationId xmlns:p14="http://schemas.microsoft.com/office/powerpoint/2010/main" val="1384534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DDD3-1E4F-46E1-AE6C-9F228A58A578}"/>
              </a:ext>
            </a:extLst>
          </p:cNvPr>
          <p:cNvSpPr>
            <a:spLocks noGrp="1"/>
          </p:cNvSpPr>
          <p:nvPr>
            <p:ph type="ctrTitle"/>
          </p:nvPr>
        </p:nvSpPr>
        <p:spPr/>
        <p:txBody>
          <a:bodyPr>
            <a:normAutofit fontScale="90000"/>
          </a:bodyPr>
          <a:lstStyle/>
          <a:p>
            <a:r>
              <a:rPr lang="en-US" cap="all" dirty="0">
                <a:solidFill>
                  <a:schemeClr val="bg1"/>
                </a:solidFill>
                <a:latin typeface="Century Gothic" panose="020B0502020202020204" pitchFamily="34" charset="0"/>
              </a:rPr>
              <a:t>hypotheses testing with dummy variables</a:t>
            </a:r>
          </a:p>
        </p:txBody>
      </p:sp>
      <p:sp>
        <p:nvSpPr>
          <p:cNvPr id="3" name="Subtitle 2">
            <a:extLst>
              <a:ext uri="{FF2B5EF4-FFF2-40B4-BE49-F238E27FC236}">
                <a16:creationId xmlns:a16="http://schemas.microsoft.com/office/drawing/2014/main" id="{58F263FF-D1AF-4F08-AE40-673102E2D1A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18198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169227" y="1736521"/>
            <a:ext cx="251670" cy="796954"/>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F558CBCE-DA11-40D8-B0B1-60FA54D44B56}"/>
              </a:ext>
            </a:extLst>
          </p:cNvPr>
          <p:cNvSpPr/>
          <p:nvPr/>
        </p:nvSpPr>
        <p:spPr>
          <a:xfrm>
            <a:off x="5169227" y="3875715"/>
            <a:ext cx="251670" cy="1082180"/>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3FB3BC-5020-49E4-BD7E-1A2EFA8A3DEE}"/>
                  </a:ext>
                </a:extLst>
              </p:cNvPr>
              <p:cNvSpPr txBox="1"/>
              <p:nvPr/>
            </p:nvSpPr>
            <p:spPr>
              <a:xfrm>
                <a:off x="6192832" y="1614764"/>
                <a:ext cx="2784801" cy="1460849"/>
              </a:xfrm>
              <a:prstGeom prst="rect">
                <a:avLst/>
              </a:prstGeom>
              <a:noFill/>
            </p:spPr>
            <p:txBody>
              <a:bodyPr wrap="none" rtlCol="0">
                <a:spAutoFit/>
              </a:bodyPr>
              <a:lstStyle/>
              <a:p>
                <a:pPr algn="ctr"/>
                <a:r>
                  <a:rPr lang="en-US" dirty="0">
                    <a:solidFill>
                      <a:schemeClr val="accent4">
                        <a:lumMod val="50000"/>
                      </a:schemeClr>
                    </a:solidFill>
                  </a:rPr>
                  <a:t>Average performance</a:t>
                </a:r>
              </a:p>
              <a:p>
                <a:pPr algn="ctr"/>
                <a:r>
                  <a:rPr lang="en-US" cap="all" dirty="0">
                    <a:solidFill>
                      <a:schemeClr val="accent4">
                        <a:lumMod val="50000"/>
                      </a:schemeClr>
                    </a:solidFill>
                  </a:rPr>
                  <a:t>TFA instructors</a:t>
                </a:r>
                <a:r>
                  <a:rPr lang="en-US" dirty="0">
                    <a:solidFill>
                      <a:schemeClr val="accent4">
                        <a:lumMod val="50000"/>
                      </a:schemeClr>
                    </a:solidFill>
                  </a:rPr>
                  <a:t>:</a:t>
                </a:r>
              </a:p>
              <a:p>
                <a:pPr algn="ctr"/>
                <a:endParaRPr lang="en-US" dirty="0">
                  <a:solidFill>
                    <a:schemeClr val="accent4">
                      <a:lumMod val="50000"/>
                    </a:schemeClr>
                  </a:solidFill>
                </a:endParaRPr>
              </a:p>
              <a:p>
                <a:pPr algn="ctr"/>
                <a14:m>
                  <m:oMathPara xmlns:m="http://schemas.openxmlformats.org/officeDocument/2006/math">
                    <m:oMathParaPr>
                      <m:jc m:val="centerGroup"/>
                    </m:oMathParaPr>
                    <m:oMath xmlns:m="http://schemas.openxmlformats.org/officeDocument/2006/math">
                      <m:f>
                        <m:fPr>
                          <m:ctrlPr>
                            <a:rPr lang="en-US" i="1">
                              <a:solidFill>
                                <a:schemeClr val="accent4">
                                  <a:lumMod val="50000"/>
                                </a:schemeClr>
                              </a:solidFill>
                              <a:latin typeface="Cambria Math" panose="02040503050406030204" pitchFamily="18" charset="0"/>
                            </a:rPr>
                          </m:ctrlPr>
                        </m:fPr>
                        <m:num>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4</m:t>
                              </m:r>
                            </m:e>
                          </m:d>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75</m:t>
                              </m:r>
                            </m:e>
                          </m:d>
                          <m:r>
                            <a:rPr lang="en-US" b="0" i="1" smtClean="0">
                              <a:solidFill>
                                <a:schemeClr val="accent4">
                                  <a:lumMod val="50000"/>
                                </a:schemeClr>
                              </a:solidFill>
                              <a:latin typeface="Cambria Math" panose="02040503050406030204" pitchFamily="18" charset="0"/>
                            </a:rPr>
                            <m:t>+(6)(66)</m:t>
                          </m:r>
                        </m:num>
                        <m:den>
                          <m:r>
                            <a:rPr lang="en-US" b="0" i="1" smtClean="0">
                              <a:solidFill>
                                <a:schemeClr val="accent4">
                                  <a:lumMod val="50000"/>
                                </a:schemeClr>
                              </a:solidFill>
                              <a:latin typeface="Cambria Math" panose="02040503050406030204" pitchFamily="18" charset="0"/>
                            </a:rPr>
                            <m:t>10</m:t>
                          </m:r>
                        </m:den>
                      </m:f>
                      <m:r>
                        <a:rPr lang="en-US" i="1">
                          <a:solidFill>
                            <a:schemeClr val="accent4">
                              <a:lumMod val="50000"/>
                            </a:schemeClr>
                          </a:solidFill>
                          <a:latin typeface="Cambria Math" panose="02040503050406030204" pitchFamily="18" charset="0"/>
                        </a:rPr>
                        <m:t>=</m:t>
                      </m:r>
                      <m:r>
                        <a:rPr lang="en-US" b="0" i="1" smtClean="0">
                          <a:solidFill>
                            <a:schemeClr val="accent4">
                              <a:lumMod val="50000"/>
                            </a:schemeClr>
                          </a:solidFill>
                          <a:latin typeface="Cambria Math" panose="02040503050406030204" pitchFamily="18" charset="0"/>
                        </a:rPr>
                        <m:t>69.6</m:t>
                      </m:r>
                    </m:oMath>
                  </m:oMathPara>
                </a14:m>
                <a:endParaRPr lang="en-US" dirty="0">
                  <a:solidFill>
                    <a:schemeClr val="accent4">
                      <a:lumMod val="50000"/>
                    </a:schemeClr>
                  </a:solidFill>
                </a:endParaRPr>
              </a:p>
            </p:txBody>
          </p:sp>
        </mc:Choice>
        <mc:Fallback xmlns="">
          <p:sp>
            <p:nvSpPr>
              <p:cNvPr id="5" name="TextBox 4">
                <a:extLst>
                  <a:ext uri="{FF2B5EF4-FFF2-40B4-BE49-F238E27FC236}">
                    <a16:creationId xmlns:a16="http://schemas.microsoft.com/office/drawing/2014/main" id="{463FB3BC-5020-49E4-BD7E-1A2EFA8A3DEE}"/>
                  </a:ext>
                </a:extLst>
              </p:cNvPr>
              <p:cNvSpPr txBox="1">
                <a:spLocks noRot="1" noChangeAspect="1" noMove="1" noResize="1" noEditPoints="1" noAdjustHandles="1" noChangeArrowheads="1" noChangeShapeType="1" noTextEdit="1"/>
              </p:cNvSpPr>
              <p:nvPr/>
            </p:nvSpPr>
            <p:spPr>
              <a:xfrm>
                <a:off x="6192832" y="1614764"/>
                <a:ext cx="2784801" cy="1460849"/>
              </a:xfrm>
              <a:prstGeom prst="rect">
                <a:avLst/>
              </a:prstGeom>
              <a:blipFill>
                <a:blip r:embed="rId2"/>
                <a:stretch>
                  <a:fillRect t="-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D32E2F-2548-4E4C-8C59-D84334985AAF}"/>
                  </a:ext>
                </a:extLst>
              </p:cNvPr>
              <p:cNvSpPr txBox="1"/>
              <p:nvPr/>
            </p:nvSpPr>
            <p:spPr>
              <a:xfrm>
                <a:off x="6192832" y="4601880"/>
                <a:ext cx="2785571" cy="1460849"/>
              </a:xfrm>
              <a:prstGeom prst="rect">
                <a:avLst/>
              </a:prstGeom>
              <a:noFill/>
            </p:spPr>
            <p:txBody>
              <a:bodyPr wrap="none" rtlCol="0">
                <a:spAutoFit/>
              </a:bodyPr>
              <a:lstStyle/>
              <a:p>
                <a:pPr algn="ctr"/>
                <a:r>
                  <a:rPr lang="en-US" dirty="0">
                    <a:solidFill>
                      <a:schemeClr val="accent1">
                        <a:lumMod val="75000"/>
                      </a:schemeClr>
                    </a:solidFill>
                  </a:rPr>
                  <a:t>Average performance</a:t>
                </a:r>
              </a:p>
              <a:p>
                <a:pPr algn="ctr"/>
                <a:r>
                  <a:rPr lang="en-US" cap="all" dirty="0">
                    <a:solidFill>
                      <a:schemeClr val="accent1">
                        <a:lumMod val="75000"/>
                      </a:schemeClr>
                    </a:solidFill>
                  </a:rPr>
                  <a:t>Regular teachers</a:t>
                </a:r>
                <a:r>
                  <a:rPr lang="en-US" dirty="0">
                    <a:solidFill>
                      <a:schemeClr val="accent1">
                        <a:lumMod val="75000"/>
                      </a:schemeClr>
                    </a:solidFill>
                  </a:rPr>
                  <a:t>:</a:t>
                </a:r>
              </a:p>
              <a:p>
                <a:pPr algn="ctr"/>
                <a:endParaRPr lang="en-US" dirty="0">
                  <a:solidFill>
                    <a:schemeClr val="accent1">
                      <a:lumMod val="75000"/>
                    </a:schemeClr>
                  </a:solidFill>
                </a:endParaRPr>
              </a:p>
              <a:p>
                <a:pPr algn="ctr"/>
                <a14:m>
                  <m:oMathPara xmlns:m="http://schemas.openxmlformats.org/officeDocument/2006/math">
                    <m:oMathParaPr>
                      <m:jc m:val="centerGroup"/>
                    </m:oMathParaPr>
                    <m:oMath xmlns:m="http://schemas.openxmlformats.org/officeDocument/2006/math">
                      <m:f>
                        <m:fPr>
                          <m:ctrlPr>
                            <a:rPr lang="en-US" i="1" smtClean="0">
                              <a:solidFill>
                                <a:schemeClr val="accent1">
                                  <a:lumMod val="75000"/>
                                </a:schemeClr>
                              </a:solidFill>
                              <a:latin typeface="Cambria Math" panose="02040503050406030204" pitchFamily="18" charset="0"/>
                            </a:rPr>
                          </m:ctrlPr>
                        </m:fPr>
                        <m:num>
                          <m:r>
                            <a:rPr lang="en-US" b="0" i="1" smtClean="0">
                              <a:solidFill>
                                <a:schemeClr val="accent1">
                                  <a:lumMod val="75000"/>
                                </a:schemeClr>
                              </a:solidFill>
                              <a:latin typeface="Cambria Math" panose="02040503050406030204" pitchFamily="18" charset="0"/>
                            </a:rPr>
                            <m:t>(7)</m:t>
                          </m:r>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75</m:t>
                              </m:r>
                            </m:e>
                          </m:d>
                          <m:r>
                            <a:rPr lang="en-US" b="0" i="1" smtClean="0">
                              <a:solidFill>
                                <a:schemeClr val="accent1">
                                  <a:lumMod val="75000"/>
                                </a:schemeClr>
                              </a:solidFill>
                              <a:latin typeface="Cambria Math" panose="02040503050406030204" pitchFamily="18" charset="0"/>
                            </a:rPr>
                            <m:t>+(3)(57)</m:t>
                          </m:r>
                        </m:num>
                        <m:den>
                          <m:r>
                            <a:rPr lang="en-US" b="0" i="1" smtClean="0">
                              <a:solidFill>
                                <a:schemeClr val="accent1">
                                  <a:lumMod val="75000"/>
                                </a:schemeClr>
                              </a:solidFill>
                              <a:latin typeface="Cambria Math" panose="02040503050406030204" pitchFamily="18" charset="0"/>
                            </a:rPr>
                            <m:t>10</m:t>
                          </m:r>
                        </m:den>
                      </m:f>
                      <m:r>
                        <a:rPr lang="en-US" b="0" i="1" smtClean="0">
                          <a:solidFill>
                            <a:schemeClr val="accent1">
                              <a:lumMod val="75000"/>
                            </a:schemeClr>
                          </a:solidFill>
                          <a:latin typeface="Cambria Math" panose="02040503050406030204" pitchFamily="18" charset="0"/>
                        </a:rPr>
                        <m:t>=69.6</m:t>
                      </m:r>
                    </m:oMath>
                  </m:oMathPara>
                </a14:m>
                <a:endParaRPr lang="en-US" dirty="0">
                  <a:solidFill>
                    <a:schemeClr val="accent1">
                      <a:lumMod val="75000"/>
                    </a:schemeClr>
                  </a:solidFill>
                </a:endParaRPr>
              </a:p>
            </p:txBody>
          </p:sp>
        </mc:Choice>
        <mc:Fallback xmlns="">
          <p:sp>
            <p:nvSpPr>
              <p:cNvPr id="6" name="TextBox 5">
                <a:extLst>
                  <a:ext uri="{FF2B5EF4-FFF2-40B4-BE49-F238E27FC236}">
                    <a16:creationId xmlns:a16="http://schemas.microsoft.com/office/drawing/2014/main" id="{95D32E2F-2548-4E4C-8C59-D84334985AAF}"/>
                  </a:ext>
                </a:extLst>
              </p:cNvPr>
              <p:cNvSpPr txBox="1">
                <a:spLocks noRot="1" noChangeAspect="1" noMove="1" noResize="1" noEditPoints="1" noAdjustHandles="1" noChangeArrowheads="1" noChangeShapeType="1" noTextEdit="1"/>
              </p:cNvSpPr>
              <p:nvPr/>
            </p:nvSpPr>
            <p:spPr>
              <a:xfrm>
                <a:off x="6192832" y="4601880"/>
                <a:ext cx="2785571" cy="1460849"/>
              </a:xfrm>
              <a:prstGeom prst="rect">
                <a:avLst/>
              </a:prstGeom>
              <a:blipFill>
                <a:blip r:embed="rId3"/>
                <a:stretch>
                  <a:fillRect t="-250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6FEDF43-8C70-41AB-8967-34E35CF59E87}"/>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8" name="TextBox 7">
            <a:extLst>
              <a:ext uri="{FF2B5EF4-FFF2-40B4-BE49-F238E27FC236}">
                <a16:creationId xmlns:a16="http://schemas.microsoft.com/office/drawing/2014/main" id="{105F946E-01C5-4259-BF71-D70223F86315}"/>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169227" y="2663505"/>
            <a:ext cx="251670" cy="108218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00DB64B7-C461-4071-8DB1-5908B1CB4161}"/>
              </a:ext>
            </a:extLst>
          </p:cNvPr>
          <p:cNvSpPr/>
          <p:nvPr/>
        </p:nvSpPr>
        <p:spPr>
          <a:xfrm>
            <a:off x="5169227" y="5102308"/>
            <a:ext cx="251670" cy="459995"/>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676AED9-3617-4279-8A4A-76A0E9825DD1}"/>
              </a:ext>
            </a:extLst>
          </p:cNvPr>
          <p:cNvSpPr txBox="1"/>
          <p:nvPr/>
        </p:nvSpPr>
        <p:spPr>
          <a:xfrm>
            <a:off x="9798928" y="2598442"/>
            <a:ext cx="2245322" cy="2554545"/>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Why do we have no performance difference when comparing teaching programs directly? </a:t>
            </a:r>
          </a:p>
        </p:txBody>
      </p:sp>
      <p:cxnSp>
        <p:nvCxnSpPr>
          <p:cNvPr id="15" name="Straight Arrow Connector 14">
            <a:extLst>
              <a:ext uri="{FF2B5EF4-FFF2-40B4-BE49-F238E27FC236}">
                <a16:creationId xmlns:a16="http://schemas.microsoft.com/office/drawing/2014/main" id="{5CE7FF32-482B-4D44-BFEA-60CA8ECCF1B5}"/>
              </a:ext>
            </a:extLst>
          </p:cNvPr>
          <p:cNvCxnSpPr>
            <a:cxnSpLocks/>
          </p:cNvCxnSpPr>
          <p:nvPr/>
        </p:nvCxnSpPr>
        <p:spPr>
          <a:xfrm flipH="1" flipV="1">
            <a:off x="8977634" y="2909456"/>
            <a:ext cx="821294" cy="3602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3B54190-586F-4DB4-9790-21C10B3C7BE9}"/>
              </a:ext>
            </a:extLst>
          </p:cNvPr>
          <p:cNvCxnSpPr>
            <a:cxnSpLocks/>
          </p:cNvCxnSpPr>
          <p:nvPr/>
        </p:nvCxnSpPr>
        <p:spPr>
          <a:xfrm flipH="1">
            <a:off x="8903856" y="4957895"/>
            <a:ext cx="1154544" cy="60440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EC26EA6-D878-44C7-BB26-D88F5C5CCB5D}"/>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ight Brace 17">
            <a:extLst>
              <a:ext uri="{FF2B5EF4-FFF2-40B4-BE49-F238E27FC236}">
                <a16:creationId xmlns:a16="http://schemas.microsoft.com/office/drawing/2014/main" id="{35F70AB4-C678-4DB0-B920-6CA814929089}"/>
              </a:ext>
            </a:extLst>
          </p:cNvPr>
          <p:cNvSpPr/>
          <p:nvPr/>
        </p:nvSpPr>
        <p:spPr>
          <a:xfrm rot="16200000">
            <a:off x="2230538" y="531043"/>
            <a:ext cx="150366" cy="1743178"/>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0BBCCE45-B525-48C5-B216-3768765F2559}"/>
              </a:ext>
            </a:extLst>
          </p:cNvPr>
          <p:cNvSpPr txBox="1"/>
          <p:nvPr/>
        </p:nvSpPr>
        <p:spPr>
          <a:xfrm>
            <a:off x="1461840" y="959453"/>
            <a:ext cx="1665841" cy="338554"/>
          </a:xfrm>
          <a:prstGeom prst="rect">
            <a:avLst/>
          </a:prstGeom>
          <a:noFill/>
        </p:spPr>
        <p:txBody>
          <a:bodyPr wrap="none" rtlCol="0">
            <a:spAutoFit/>
          </a:bodyPr>
          <a:lstStyle/>
          <a:p>
            <a:r>
              <a:rPr lang="en-US" sz="1600" dirty="0">
                <a:solidFill>
                  <a:schemeClr val="tx2"/>
                </a:solidFill>
              </a:rPr>
              <a:t>Suburban Schools</a:t>
            </a:r>
          </a:p>
        </p:txBody>
      </p:sp>
      <p:sp>
        <p:nvSpPr>
          <p:cNvPr id="19" name="Right Brace 18">
            <a:extLst>
              <a:ext uri="{FF2B5EF4-FFF2-40B4-BE49-F238E27FC236}">
                <a16:creationId xmlns:a16="http://schemas.microsoft.com/office/drawing/2014/main" id="{4309EE49-94AC-4FA7-A3E8-AAFEA25C9D68}"/>
              </a:ext>
            </a:extLst>
          </p:cNvPr>
          <p:cNvSpPr/>
          <p:nvPr/>
        </p:nvSpPr>
        <p:spPr>
          <a:xfrm rot="16200000">
            <a:off x="4026805" y="545119"/>
            <a:ext cx="149855" cy="1715539"/>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8E337A19-CC31-4500-9955-181FF4DD4A2C}"/>
              </a:ext>
            </a:extLst>
          </p:cNvPr>
          <p:cNvSpPr txBox="1"/>
          <p:nvPr/>
        </p:nvSpPr>
        <p:spPr>
          <a:xfrm>
            <a:off x="3411479" y="954517"/>
            <a:ext cx="1380506" cy="338554"/>
          </a:xfrm>
          <a:prstGeom prst="rect">
            <a:avLst/>
          </a:prstGeom>
          <a:noFill/>
        </p:spPr>
        <p:txBody>
          <a:bodyPr wrap="none" rtlCol="0">
            <a:spAutoFit/>
          </a:bodyPr>
          <a:lstStyle/>
          <a:p>
            <a:r>
              <a:rPr lang="en-US" sz="1600" dirty="0">
                <a:solidFill>
                  <a:schemeClr val="tx2"/>
                </a:solidFill>
              </a:rPr>
              <a:t>Urban Schools</a:t>
            </a:r>
          </a:p>
        </p:txBody>
      </p:sp>
      <p:sp>
        <p:nvSpPr>
          <p:cNvPr id="21" name="TextBox 20">
            <a:extLst>
              <a:ext uri="{FF2B5EF4-FFF2-40B4-BE49-F238E27FC236}">
                <a16:creationId xmlns:a16="http://schemas.microsoft.com/office/drawing/2014/main" id="{2E15A996-FEA3-4215-BE7B-3DB7BD0E7C99}"/>
              </a:ext>
            </a:extLst>
          </p:cNvPr>
          <p:cNvSpPr txBox="1"/>
          <p:nvPr/>
        </p:nvSpPr>
        <p:spPr>
          <a:xfrm>
            <a:off x="5470051" y="1950332"/>
            <a:ext cx="522771" cy="369332"/>
          </a:xfrm>
          <a:prstGeom prst="rect">
            <a:avLst/>
          </a:prstGeom>
          <a:noFill/>
        </p:spPr>
        <p:txBody>
          <a:bodyPr wrap="none" rtlCol="0">
            <a:spAutoFit/>
          </a:bodyPr>
          <a:lstStyle/>
          <a:p>
            <a:pPr algn="ctr"/>
            <a:r>
              <a:rPr lang="en-US" cap="all" dirty="0">
                <a:solidFill>
                  <a:schemeClr val="accent4">
                    <a:lumMod val="50000"/>
                  </a:schemeClr>
                </a:solidFill>
              </a:rPr>
              <a:t>TFA</a:t>
            </a:r>
            <a:endParaRPr lang="en-US" dirty="0">
              <a:solidFill>
                <a:schemeClr val="accent4">
                  <a:lumMod val="50000"/>
                </a:schemeClr>
              </a:solidFill>
            </a:endParaRPr>
          </a:p>
        </p:txBody>
      </p:sp>
      <p:sp>
        <p:nvSpPr>
          <p:cNvPr id="22" name="TextBox 21">
            <a:extLst>
              <a:ext uri="{FF2B5EF4-FFF2-40B4-BE49-F238E27FC236}">
                <a16:creationId xmlns:a16="http://schemas.microsoft.com/office/drawing/2014/main" id="{BD9C9690-18BA-4223-B446-F7F2C6EFA563}"/>
              </a:ext>
            </a:extLst>
          </p:cNvPr>
          <p:cNvSpPr txBox="1"/>
          <p:nvPr/>
        </p:nvSpPr>
        <p:spPr>
          <a:xfrm>
            <a:off x="5470050" y="4232548"/>
            <a:ext cx="522771" cy="369332"/>
          </a:xfrm>
          <a:prstGeom prst="rect">
            <a:avLst/>
          </a:prstGeom>
          <a:noFill/>
        </p:spPr>
        <p:txBody>
          <a:bodyPr wrap="none" rtlCol="0">
            <a:spAutoFit/>
          </a:bodyPr>
          <a:lstStyle/>
          <a:p>
            <a:pPr algn="ctr"/>
            <a:r>
              <a:rPr lang="en-US" cap="all" dirty="0">
                <a:solidFill>
                  <a:schemeClr val="accent4">
                    <a:lumMod val="50000"/>
                  </a:schemeClr>
                </a:solidFill>
              </a:rPr>
              <a:t>TFA</a:t>
            </a:r>
            <a:endParaRPr lang="en-US" dirty="0">
              <a:solidFill>
                <a:schemeClr val="accent4">
                  <a:lumMod val="50000"/>
                </a:schemeClr>
              </a:solidFill>
            </a:endParaRPr>
          </a:p>
        </p:txBody>
      </p:sp>
      <p:sp>
        <p:nvSpPr>
          <p:cNvPr id="23" name="TextBox 22">
            <a:extLst>
              <a:ext uri="{FF2B5EF4-FFF2-40B4-BE49-F238E27FC236}">
                <a16:creationId xmlns:a16="http://schemas.microsoft.com/office/drawing/2014/main" id="{FEB41C39-F26B-4B41-AE4D-B47B02CBEE4B}"/>
              </a:ext>
            </a:extLst>
          </p:cNvPr>
          <p:cNvSpPr txBox="1"/>
          <p:nvPr/>
        </p:nvSpPr>
        <p:spPr>
          <a:xfrm>
            <a:off x="5470050" y="3019929"/>
            <a:ext cx="565091" cy="369332"/>
          </a:xfrm>
          <a:prstGeom prst="rect">
            <a:avLst/>
          </a:prstGeom>
          <a:noFill/>
        </p:spPr>
        <p:txBody>
          <a:bodyPr wrap="none" rtlCol="0">
            <a:spAutoFit/>
          </a:bodyPr>
          <a:lstStyle/>
          <a:p>
            <a:pPr algn="ctr"/>
            <a:r>
              <a:rPr lang="en-US" cap="all" dirty="0">
                <a:solidFill>
                  <a:schemeClr val="accent1">
                    <a:lumMod val="75000"/>
                  </a:schemeClr>
                </a:solidFill>
              </a:rPr>
              <a:t>Reg</a:t>
            </a:r>
            <a:endParaRPr lang="en-US" dirty="0">
              <a:solidFill>
                <a:schemeClr val="accent1">
                  <a:lumMod val="75000"/>
                </a:schemeClr>
              </a:solidFill>
            </a:endParaRPr>
          </a:p>
        </p:txBody>
      </p:sp>
      <p:sp>
        <p:nvSpPr>
          <p:cNvPr id="24" name="TextBox 23">
            <a:extLst>
              <a:ext uri="{FF2B5EF4-FFF2-40B4-BE49-F238E27FC236}">
                <a16:creationId xmlns:a16="http://schemas.microsoft.com/office/drawing/2014/main" id="{8A6B7A24-055A-4C1B-BE75-4546B3AE1EED}"/>
              </a:ext>
            </a:extLst>
          </p:cNvPr>
          <p:cNvSpPr txBox="1"/>
          <p:nvPr/>
        </p:nvSpPr>
        <p:spPr>
          <a:xfrm>
            <a:off x="5420897" y="5130382"/>
            <a:ext cx="565091" cy="369332"/>
          </a:xfrm>
          <a:prstGeom prst="rect">
            <a:avLst/>
          </a:prstGeom>
          <a:noFill/>
        </p:spPr>
        <p:txBody>
          <a:bodyPr wrap="none" rtlCol="0">
            <a:spAutoFit/>
          </a:bodyPr>
          <a:lstStyle/>
          <a:p>
            <a:pPr algn="ctr"/>
            <a:r>
              <a:rPr lang="en-US" cap="all" dirty="0">
                <a:solidFill>
                  <a:schemeClr val="accent1">
                    <a:lumMod val="75000"/>
                  </a:schemeClr>
                </a:solidFill>
              </a:rPr>
              <a:t>Reg</a:t>
            </a:r>
            <a:endParaRPr lang="en-US" dirty="0">
              <a:solidFill>
                <a:schemeClr val="accent1">
                  <a:lumMod val="75000"/>
                </a:schemeClr>
              </a:solidFill>
            </a:endParaRPr>
          </a:p>
        </p:txBody>
      </p:sp>
    </p:spTree>
    <p:extLst>
      <p:ext uri="{BB962C8B-B14F-4D97-AF65-F5344CB8AC3E}">
        <p14:creationId xmlns:p14="http://schemas.microsoft.com/office/powerpoint/2010/main" val="283915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233882" y="3879358"/>
            <a:ext cx="251670" cy="1022888"/>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3FB3BC-5020-49E4-BD7E-1A2EFA8A3DEE}"/>
                  </a:ext>
                </a:extLst>
              </p:cNvPr>
              <p:cNvSpPr txBox="1"/>
              <p:nvPr/>
            </p:nvSpPr>
            <p:spPr>
              <a:xfrm>
                <a:off x="5874675" y="3720191"/>
                <a:ext cx="4247124" cy="1182055"/>
              </a:xfrm>
              <a:prstGeom prst="rect">
                <a:avLst/>
              </a:prstGeom>
              <a:noFill/>
            </p:spPr>
            <p:txBody>
              <a:bodyPr wrap="none" rtlCol="0">
                <a:spAutoFit/>
              </a:bodyPr>
              <a:lstStyle/>
              <a:p>
                <a:pPr algn="ctr"/>
                <a:r>
                  <a:rPr lang="en-US" dirty="0">
                    <a:solidFill>
                      <a:schemeClr val="accent4">
                        <a:lumMod val="50000"/>
                      </a:schemeClr>
                    </a:solidFill>
                  </a:rPr>
                  <a:t>Average performance</a:t>
                </a:r>
              </a:p>
              <a:p>
                <a:pPr algn="ctr"/>
                <a:r>
                  <a:rPr lang="en-US" cap="all" dirty="0">
                    <a:solidFill>
                      <a:schemeClr val="accent4">
                        <a:lumMod val="50000"/>
                      </a:schemeClr>
                    </a:solidFill>
                  </a:rPr>
                  <a:t>TFA instructors in Suburban schools:</a:t>
                </a:r>
                <a:endParaRPr lang="en-US" dirty="0">
                  <a:solidFill>
                    <a:schemeClr val="accent4">
                      <a:lumMod val="50000"/>
                    </a:schemeClr>
                  </a:solidFill>
                </a:endParaRPr>
              </a:p>
              <a:p>
                <a:pPr algn="ctr"/>
                <a14:m>
                  <m:oMathPara xmlns:m="http://schemas.openxmlformats.org/officeDocument/2006/math">
                    <m:oMathParaPr>
                      <m:jc m:val="centerGroup"/>
                    </m:oMathParaPr>
                    <m:oMath xmlns:m="http://schemas.openxmlformats.org/officeDocument/2006/math">
                      <m:f>
                        <m:fPr>
                          <m:ctrlPr>
                            <a:rPr lang="en-US" i="1">
                              <a:solidFill>
                                <a:schemeClr val="accent4">
                                  <a:lumMod val="50000"/>
                                </a:schemeClr>
                              </a:solidFill>
                              <a:latin typeface="Cambria Math" panose="02040503050406030204" pitchFamily="18" charset="0"/>
                            </a:rPr>
                          </m:ctrlPr>
                        </m:fPr>
                        <m:num>
                          <m:r>
                            <a:rPr lang="en-US" b="0" i="1" smtClean="0">
                              <a:solidFill>
                                <a:schemeClr val="accent4">
                                  <a:lumMod val="50000"/>
                                </a:schemeClr>
                              </a:solidFill>
                              <a:latin typeface="Cambria Math" panose="02040503050406030204" pitchFamily="18" charset="0"/>
                            </a:rPr>
                            <m:t>(6)</m:t>
                          </m:r>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66</m:t>
                              </m:r>
                            </m:e>
                          </m:d>
                        </m:num>
                        <m:den>
                          <m:r>
                            <a:rPr lang="en-US" b="0" i="1" smtClean="0">
                              <a:solidFill>
                                <a:schemeClr val="accent4">
                                  <a:lumMod val="50000"/>
                                </a:schemeClr>
                              </a:solidFill>
                              <a:latin typeface="Cambria Math" panose="02040503050406030204" pitchFamily="18" charset="0"/>
                            </a:rPr>
                            <m:t>6</m:t>
                          </m:r>
                        </m:den>
                      </m:f>
                      <m:r>
                        <a:rPr lang="en-US" i="1">
                          <a:solidFill>
                            <a:schemeClr val="accent4">
                              <a:lumMod val="50000"/>
                            </a:schemeClr>
                          </a:solidFill>
                          <a:latin typeface="Cambria Math" panose="02040503050406030204" pitchFamily="18" charset="0"/>
                        </a:rPr>
                        <m:t>=</m:t>
                      </m:r>
                      <m:r>
                        <a:rPr lang="en-US" b="0" i="1" smtClean="0">
                          <a:solidFill>
                            <a:schemeClr val="accent4">
                              <a:lumMod val="50000"/>
                            </a:schemeClr>
                          </a:solidFill>
                          <a:latin typeface="Cambria Math" panose="02040503050406030204" pitchFamily="18" charset="0"/>
                        </a:rPr>
                        <m:t>66</m:t>
                      </m:r>
                    </m:oMath>
                  </m:oMathPara>
                </a14:m>
                <a:endParaRPr lang="en-US" dirty="0">
                  <a:solidFill>
                    <a:schemeClr val="accent4">
                      <a:lumMod val="50000"/>
                    </a:schemeClr>
                  </a:solidFill>
                </a:endParaRPr>
              </a:p>
            </p:txBody>
          </p:sp>
        </mc:Choice>
        <mc:Fallback xmlns="">
          <p:sp>
            <p:nvSpPr>
              <p:cNvPr id="5" name="TextBox 4">
                <a:extLst>
                  <a:ext uri="{FF2B5EF4-FFF2-40B4-BE49-F238E27FC236}">
                    <a16:creationId xmlns:a16="http://schemas.microsoft.com/office/drawing/2014/main" id="{463FB3BC-5020-49E4-BD7E-1A2EFA8A3DEE}"/>
                  </a:ext>
                </a:extLst>
              </p:cNvPr>
              <p:cNvSpPr txBox="1">
                <a:spLocks noRot="1" noChangeAspect="1" noMove="1" noResize="1" noEditPoints="1" noAdjustHandles="1" noChangeArrowheads="1" noChangeShapeType="1" noTextEdit="1"/>
              </p:cNvSpPr>
              <p:nvPr/>
            </p:nvSpPr>
            <p:spPr>
              <a:xfrm>
                <a:off x="5874675" y="3720191"/>
                <a:ext cx="4247124" cy="1182055"/>
              </a:xfrm>
              <a:prstGeom prst="rect">
                <a:avLst/>
              </a:prstGeom>
              <a:blipFill>
                <a:blip r:embed="rId2"/>
                <a:stretch>
                  <a:fillRect l="-862" t="-2577" r="-8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D32E2F-2548-4E4C-8C59-D84334985AAF}"/>
                  </a:ext>
                </a:extLst>
              </p:cNvPr>
              <p:cNvSpPr txBox="1"/>
              <p:nvPr/>
            </p:nvSpPr>
            <p:spPr>
              <a:xfrm>
                <a:off x="5963514" y="4902246"/>
                <a:ext cx="4069447" cy="1183850"/>
              </a:xfrm>
              <a:prstGeom prst="rect">
                <a:avLst/>
              </a:prstGeom>
              <a:noFill/>
            </p:spPr>
            <p:txBody>
              <a:bodyPr wrap="none" rtlCol="0">
                <a:spAutoFit/>
              </a:bodyPr>
              <a:lstStyle/>
              <a:p>
                <a:pPr algn="ctr"/>
                <a:r>
                  <a:rPr lang="en-US" dirty="0">
                    <a:solidFill>
                      <a:schemeClr val="accent1">
                        <a:lumMod val="75000"/>
                      </a:schemeClr>
                    </a:solidFill>
                  </a:rPr>
                  <a:t>Average performance</a:t>
                </a:r>
              </a:p>
              <a:p>
                <a:pPr algn="ctr"/>
                <a:r>
                  <a:rPr lang="en-US" cap="all" dirty="0">
                    <a:solidFill>
                      <a:schemeClr val="accent1">
                        <a:lumMod val="75000"/>
                      </a:schemeClr>
                    </a:solidFill>
                  </a:rPr>
                  <a:t>Regular teachers in urban schools</a:t>
                </a:r>
                <a:r>
                  <a:rPr lang="en-US" dirty="0">
                    <a:solidFill>
                      <a:schemeClr val="accent1">
                        <a:lumMod val="75000"/>
                      </a:schemeClr>
                    </a:solidFill>
                  </a:rPr>
                  <a:t>:</a:t>
                </a:r>
              </a:p>
              <a:p>
                <a:pPr algn="ctr"/>
                <a14:m>
                  <m:oMathPara xmlns:m="http://schemas.openxmlformats.org/officeDocument/2006/math">
                    <m:oMathParaPr>
                      <m:jc m:val="centerGroup"/>
                    </m:oMathParaPr>
                    <m:oMath xmlns:m="http://schemas.openxmlformats.org/officeDocument/2006/math">
                      <m:f>
                        <m:fPr>
                          <m:ctrlPr>
                            <a:rPr lang="en-US" i="1" smtClean="0">
                              <a:solidFill>
                                <a:schemeClr val="accent1">
                                  <a:lumMod val="75000"/>
                                </a:schemeClr>
                              </a:solidFill>
                              <a:latin typeface="Cambria Math" panose="02040503050406030204" pitchFamily="18" charset="0"/>
                            </a:rPr>
                          </m:ctrlPr>
                        </m:fPr>
                        <m:num>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3</m:t>
                              </m:r>
                            </m:e>
                          </m:d>
                          <m:r>
                            <a:rPr lang="en-US" b="0" i="1" smtClean="0">
                              <a:solidFill>
                                <a:schemeClr val="accent1">
                                  <a:lumMod val="75000"/>
                                </a:schemeClr>
                              </a:solidFill>
                              <a:latin typeface="Cambria Math" panose="02040503050406030204" pitchFamily="18" charset="0"/>
                            </a:rPr>
                            <m:t>(57)</m:t>
                          </m:r>
                        </m:num>
                        <m:den>
                          <m:r>
                            <a:rPr lang="en-US" b="0" i="1" smtClean="0">
                              <a:solidFill>
                                <a:schemeClr val="accent1">
                                  <a:lumMod val="75000"/>
                                </a:schemeClr>
                              </a:solidFill>
                              <a:latin typeface="Cambria Math" panose="02040503050406030204" pitchFamily="18" charset="0"/>
                            </a:rPr>
                            <m:t>3</m:t>
                          </m:r>
                        </m:den>
                      </m:f>
                      <m:r>
                        <a:rPr lang="en-US" b="0" i="1" smtClean="0">
                          <a:solidFill>
                            <a:schemeClr val="accent1">
                              <a:lumMod val="75000"/>
                            </a:schemeClr>
                          </a:solidFill>
                          <a:latin typeface="Cambria Math" panose="02040503050406030204" pitchFamily="18" charset="0"/>
                        </a:rPr>
                        <m:t>=57</m:t>
                      </m:r>
                    </m:oMath>
                  </m:oMathPara>
                </a14:m>
                <a:endParaRPr lang="en-US" dirty="0">
                  <a:solidFill>
                    <a:schemeClr val="accent1">
                      <a:lumMod val="75000"/>
                    </a:schemeClr>
                  </a:solidFill>
                </a:endParaRPr>
              </a:p>
            </p:txBody>
          </p:sp>
        </mc:Choice>
        <mc:Fallback xmlns="">
          <p:sp>
            <p:nvSpPr>
              <p:cNvPr id="6" name="TextBox 5">
                <a:extLst>
                  <a:ext uri="{FF2B5EF4-FFF2-40B4-BE49-F238E27FC236}">
                    <a16:creationId xmlns:a16="http://schemas.microsoft.com/office/drawing/2014/main" id="{95D32E2F-2548-4E4C-8C59-D84334985AAF}"/>
                  </a:ext>
                </a:extLst>
              </p:cNvPr>
              <p:cNvSpPr txBox="1">
                <a:spLocks noRot="1" noChangeAspect="1" noMove="1" noResize="1" noEditPoints="1" noAdjustHandles="1" noChangeArrowheads="1" noChangeShapeType="1" noTextEdit="1"/>
              </p:cNvSpPr>
              <p:nvPr/>
            </p:nvSpPr>
            <p:spPr>
              <a:xfrm>
                <a:off x="5963514" y="4902246"/>
                <a:ext cx="4069447" cy="1183850"/>
              </a:xfrm>
              <a:prstGeom prst="rect">
                <a:avLst/>
              </a:prstGeom>
              <a:blipFill>
                <a:blip r:embed="rId3"/>
                <a:stretch>
                  <a:fillRect l="-749" t="-2577" r="-898"/>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209838" y="4993081"/>
            <a:ext cx="251670" cy="56922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676AED9-3617-4279-8A4A-76A0E9825DD1}"/>
              </a:ext>
            </a:extLst>
          </p:cNvPr>
          <p:cNvSpPr txBox="1"/>
          <p:nvPr/>
        </p:nvSpPr>
        <p:spPr>
          <a:xfrm>
            <a:off x="7036274" y="2214431"/>
            <a:ext cx="3299217" cy="707886"/>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But we find a 9-point difference here?</a:t>
            </a:r>
          </a:p>
        </p:txBody>
      </p:sp>
      <p:cxnSp>
        <p:nvCxnSpPr>
          <p:cNvPr id="14" name="Straight Arrow Connector 13">
            <a:extLst>
              <a:ext uri="{FF2B5EF4-FFF2-40B4-BE49-F238E27FC236}">
                <a16:creationId xmlns:a16="http://schemas.microsoft.com/office/drawing/2014/main" id="{A6F5C6C4-162A-445B-807F-D78F2960388A}"/>
              </a:ext>
            </a:extLst>
          </p:cNvPr>
          <p:cNvCxnSpPr>
            <a:cxnSpLocks/>
          </p:cNvCxnSpPr>
          <p:nvPr/>
        </p:nvCxnSpPr>
        <p:spPr>
          <a:xfrm flipH="1">
            <a:off x="8938339" y="5831871"/>
            <a:ext cx="886915"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266C4C-B78B-466F-84E0-01920AA9AEB6}"/>
              </a:ext>
            </a:extLst>
          </p:cNvPr>
          <p:cNvCxnSpPr>
            <a:cxnSpLocks/>
          </p:cNvCxnSpPr>
          <p:nvPr/>
        </p:nvCxnSpPr>
        <p:spPr>
          <a:xfrm flipH="1">
            <a:off x="8938339" y="4608053"/>
            <a:ext cx="886915"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A35AEB6-C72D-4326-A7AB-5262F6F69A15}"/>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17" name="TextBox 16">
            <a:extLst>
              <a:ext uri="{FF2B5EF4-FFF2-40B4-BE49-F238E27FC236}">
                <a16:creationId xmlns:a16="http://schemas.microsoft.com/office/drawing/2014/main" id="{154049A7-FE0A-4A52-A9F5-BCD9252DB9B4}"/>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18" name="Straight Arrow Connector 17">
            <a:extLst>
              <a:ext uri="{FF2B5EF4-FFF2-40B4-BE49-F238E27FC236}">
                <a16:creationId xmlns:a16="http://schemas.microsoft.com/office/drawing/2014/main" id="{58C8C20B-E0A9-4194-BF4E-F51CCD3208FF}"/>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204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209838" y="3879358"/>
            <a:ext cx="251670" cy="1022888"/>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463FB3BC-5020-49E4-BD7E-1A2EFA8A3DEE}"/>
              </a:ext>
            </a:extLst>
          </p:cNvPr>
          <p:cNvSpPr txBox="1"/>
          <p:nvPr/>
        </p:nvSpPr>
        <p:spPr>
          <a:xfrm>
            <a:off x="7572083" y="2630141"/>
            <a:ext cx="3619425" cy="1200329"/>
          </a:xfrm>
          <a:prstGeom prst="rect">
            <a:avLst/>
          </a:prstGeom>
          <a:noFill/>
        </p:spPr>
        <p:txBody>
          <a:bodyPr wrap="square" rtlCol="0">
            <a:spAutoFit/>
          </a:bodyPr>
          <a:lstStyle/>
          <a:p>
            <a:pPr algn="ctr"/>
            <a:r>
              <a:rPr lang="en-US" dirty="0">
                <a:solidFill>
                  <a:schemeClr val="accent4">
                    <a:lumMod val="50000"/>
                  </a:schemeClr>
                </a:solidFill>
              </a:rPr>
              <a:t>Teach for America instructors more likely to teach in URBAN schools</a:t>
            </a:r>
            <a:br>
              <a:rPr lang="en-US" dirty="0">
                <a:solidFill>
                  <a:schemeClr val="accent4">
                    <a:lumMod val="50000"/>
                  </a:schemeClr>
                </a:solidFill>
              </a:rPr>
            </a:br>
            <a:r>
              <a:rPr lang="en-US" dirty="0">
                <a:solidFill>
                  <a:schemeClr val="accent4">
                    <a:lumMod val="50000"/>
                  </a:schemeClr>
                </a:solidFill>
              </a:rPr>
              <a:t>(6 out of 10)</a:t>
            </a:r>
          </a:p>
          <a:p>
            <a:pPr algn="ctr"/>
            <a:endParaRPr lang="en-US" dirty="0">
              <a:solidFill>
                <a:schemeClr val="accent4">
                  <a:lumMod val="50000"/>
                </a:schemeClr>
              </a:solidFill>
            </a:endParaRPr>
          </a:p>
        </p:txBody>
      </p:sp>
      <p:sp>
        <p:nvSpPr>
          <p:cNvPr id="6" name="TextBox 5">
            <a:extLst>
              <a:ext uri="{FF2B5EF4-FFF2-40B4-BE49-F238E27FC236}">
                <a16:creationId xmlns:a16="http://schemas.microsoft.com/office/drawing/2014/main" id="{95D32E2F-2548-4E4C-8C59-D84334985AAF}"/>
              </a:ext>
            </a:extLst>
          </p:cNvPr>
          <p:cNvSpPr txBox="1"/>
          <p:nvPr/>
        </p:nvSpPr>
        <p:spPr>
          <a:xfrm>
            <a:off x="7625478" y="4131640"/>
            <a:ext cx="3512633" cy="923330"/>
          </a:xfrm>
          <a:prstGeom prst="rect">
            <a:avLst/>
          </a:prstGeom>
          <a:noFill/>
        </p:spPr>
        <p:txBody>
          <a:bodyPr wrap="square" rtlCol="0">
            <a:spAutoFit/>
          </a:bodyPr>
          <a:lstStyle/>
          <a:p>
            <a:pPr algn="ctr"/>
            <a:r>
              <a:rPr lang="en-US" dirty="0">
                <a:solidFill>
                  <a:schemeClr val="accent1">
                    <a:lumMod val="75000"/>
                  </a:schemeClr>
                </a:solidFill>
              </a:rPr>
              <a:t>Regular instructors are more likely to select SUBURBAN schools</a:t>
            </a:r>
          </a:p>
          <a:p>
            <a:pPr algn="ctr"/>
            <a:r>
              <a:rPr lang="en-US" dirty="0">
                <a:solidFill>
                  <a:schemeClr val="accent1">
                    <a:lumMod val="75000"/>
                  </a:schemeClr>
                </a:solidFill>
              </a:rPr>
              <a:t>(7 out of 10)</a:t>
            </a:r>
          </a:p>
        </p:txBody>
      </p:sp>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209838" y="4993081"/>
            <a:ext cx="251670" cy="56922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676AED9-3617-4279-8A4A-76A0E9825DD1}"/>
              </a:ext>
            </a:extLst>
          </p:cNvPr>
          <p:cNvSpPr txBox="1"/>
          <p:nvPr/>
        </p:nvSpPr>
        <p:spPr>
          <a:xfrm>
            <a:off x="6352783" y="1469642"/>
            <a:ext cx="4980235" cy="400110"/>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Notice the selection process:</a:t>
            </a:r>
          </a:p>
        </p:txBody>
      </p:sp>
      <p:cxnSp>
        <p:nvCxnSpPr>
          <p:cNvPr id="14" name="Straight Arrow Connector 13">
            <a:extLst>
              <a:ext uri="{FF2B5EF4-FFF2-40B4-BE49-F238E27FC236}">
                <a16:creationId xmlns:a16="http://schemas.microsoft.com/office/drawing/2014/main" id="{A6F5C6C4-162A-445B-807F-D78F2960388A}"/>
              </a:ext>
            </a:extLst>
          </p:cNvPr>
          <p:cNvCxnSpPr>
            <a:cxnSpLocks/>
          </p:cNvCxnSpPr>
          <p:nvPr/>
        </p:nvCxnSpPr>
        <p:spPr>
          <a:xfrm flipH="1">
            <a:off x="5745347" y="4568732"/>
            <a:ext cx="2013123" cy="708961"/>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266C4C-B78B-466F-84E0-01920AA9AEB6}"/>
              </a:ext>
            </a:extLst>
          </p:cNvPr>
          <p:cNvCxnSpPr>
            <a:cxnSpLocks/>
          </p:cNvCxnSpPr>
          <p:nvPr/>
        </p:nvCxnSpPr>
        <p:spPr>
          <a:xfrm flipH="1">
            <a:off x="5708073" y="3072441"/>
            <a:ext cx="1955873" cy="1240941"/>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ight Brace 14">
            <a:extLst>
              <a:ext uri="{FF2B5EF4-FFF2-40B4-BE49-F238E27FC236}">
                <a16:creationId xmlns:a16="http://schemas.microsoft.com/office/drawing/2014/main" id="{F8D518BD-B6FE-47A8-8950-A0AF2A63140B}"/>
              </a:ext>
            </a:extLst>
          </p:cNvPr>
          <p:cNvSpPr/>
          <p:nvPr/>
        </p:nvSpPr>
        <p:spPr>
          <a:xfrm>
            <a:off x="5209838" y="1771024"/>
            <a:ext cx="251670" cy="674387"/>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a:extLst>
              <a:ext uri="{FF2B5EF4-FFF2-40B4-BE49-F238E27FC236}">
                <a16:creationId xmlns:a16="http://schemas.microsoft.com/office/drawing/2014/main" id="{777360B1-4FA3-4990-9895-856AEDE4E94E}"/>
              </a:ext>
            </a:extLst>
          </p:cNvPr>
          <p:cNvSpPr/>
          <p:nvPr/>
        </p:nvSpPr>
        <p:spPr>
          <a:xfrm>
            <a:off x="5216129" y="2536247"/>
            <a:ext cx="251670" cy="1252275"/>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EAD9406C-7559-427D-BB80-8109ABA58EF6}"/>
              </a:ext>
            </a:extLst>
          </p:cNvPr>
          <p:cNvCxnSpPr>
            <a:cxnSpLocks/>
          </p:cNvCxnSpPr>
          <p:nvPr/>
        </p:nvCxnSpPr>
        <p:spPr>
          <a:xfrm flipH="1" flipV="1">
            <a:off x="5745347" y="2230821"/>
            <a:ext cx="1820445" cy="586270"/>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71C0060-6D6F-46E6-9673-15CD14AB253D}"/>
              </a:ext>
            </a:extLst>
          </p:cNvPr>
          <p:cNvCxnSpPr>
            <a:cxnSpLocks/>
          </p:cNvCxnSpPr>
          <p:nvPr/>
        </p:nvCxnSpPr>
        <p:spPr>
          <a:xfrm flipH="1" flipV="1">
            <a:off x="5701782" y="3244977"/>
            <a:ext cx="1962164" cy="1068405"/>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6E17D13-FF21-4DA1-8AA4-2104C0CF8783}"/>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26" name="TextBox 25">
            <a:extLst>
              <a:ext uri="{FF2B5EF4-FFF2-40B4-BE49-F238E27FC236}">
                <a16:creationId xmlns:a16="http://schemas.microsoft.com/office/drawing/2014/main" id="{55273A95-D27C-467A-946A-025B4799C53C}"/>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27" name="Straight Arrow Connector 26">
            <a:extLst>
              <a:ext uri="{FF2B5EF4-FFF2-40B4-BE49-F238E27FC236}">
                <a16:creationId xmlns:a16="http://schemas.microsoft.com/office/drawing/2014/main" id="{F020029F-55DC-4BE5-ACA5-89B46F3AB08A}"/>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807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169227" y="1736521"/>
            <a:ext cx="251670" cy="796954"/>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F558CBCE-DA11-40D8-B0B1-60FA54D44B56}"/>
              </a:ext>
            </a:extLst>
          </p:cNvPr>
          <p:cNvSpPr/>
          <p:nvPr/>
        </p:nvSpPr>
        <p:spPr>
          <a:xfrm>
            <a:off x="5169227" y="3875715"/>
            <a:ext cx="251670" cy="1082180"/>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3FB3BC-5020-49E4-BD7E-1A2EFA8A3DEE}"/>
                  </a:ext>
                </a:extLst>
              </p:cNvPr>
              <p:cNvSpPr txBox="1"/>
              <p:nvPr/>
            </p:nvSpPr>
            <p:spPr>
              <a:xfrm>
                <a:off x="6192832" y="1614764"/>
                <a:ext cx="2784801" cy="1460849"/>
              </a:xfrm>
              <a:prstGeom prst="rect">
                <a:avLst/>
              </a:prstGeom>
              <a:noFill/>
            </p:spPr>
            <p:txBody>
              <a:bodyPr wrap="none" rtlCol="0">
                <a:spAutoFit/>
              </a:bodyPr>
              <a:lstStyle/>
              <a:p>
                <a:pPr algn="ctr"/>
                <a:r>
                  <a:rPr lang="en-US" dirty="0">
                    <a:solidFill>
                      <a:schemeClr val="accent4">
                        <a:lumMod val="50000"/>
                      </a:schemeClr>
                    </a:solidFill>
                  </a:rPr>
                  <a:t>Average performance</a:t>
                </a:r>
              </a:p>
              <a:p>
                <a:pPr algn="ctr"/>
                <a:r>
                  <a:rPr lang="en-US" cap="all" dirty="0">
                    <a:solidFill>
                      <a:schemeClr val="accent4">
                        <a:lumMod val="50000"/>
                      </a:schemeClr>
                    </a:solidFill>
                  </a:rPr>
                  <a:t>TFA instructors</a:t>
                </a:r>
                <a:r>
                  <a:rPr lang="en-US" dirty="0">
                    <a:solidFill>
                      <a:schemeClr val="accent4">
                        <a:lumMod val="50000"/>
                      </a:schemeClr>
                    </a:solidFill>
                  </a:rPr>
                  <a:t>:</a:t>
                </a:r>
              </a:p>
              <a:p>
                <a:pPr algn="ctr"/>
                <a:endParaRPr lang="en-US" dirty="0">
                  <a:solidFill>
                    <a:schemeClr val="accent4">
                      <a:lumMod val="50000"/>
                    </a:schemeClr>
                  </a:solidFill>
                </a:endParaRPr>
              </a:p>
              <a:p>
                <a:pPr algn="ctr"/>
                <a14:m>
                  <m:oMathPara xmlns:m="http://schemas.openxmlformats.org/officeDocument/2006/math">
                    <m:oMathParaPr>
                      <m:jc m:val="centerGroup"/>
                    </m:oMathParaPr>
                    <m:oMath xmlns:m="http://schemas.openxmlformats.org/officeDocument/2006/math">
                      <m:f>
                        <m:fPr>
                          <m:ctrlPr>
                            <a:rPr lang="en-US" i="1">
                              <a:solidFill>
                                <a:schemeClr val="accent4">
                                  <a:lumMod val="50000"/>
                                </a:schemeClr>
                              </a:solidFill>
                              <a:latin typeface="Cambria Math" panose="02040503050406030204" pitchFamily="18" charset="0"/>
                            </a:rPr>
                          </m:ctrlPr>
                        </m:fPr>
                        <m:num>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4</m:t>
                              </m:r>
                            </m:e>
                          </m:d>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75</m:t>
                              </m:r>
                            </m:e>
                          </m:d>
                          <m:r>
                            <a:rPr lang="en-US" b="0" i="1" smtClean="0">
                              <a:solidFill>
                                <a:schemeClr val="accent4">
                                  <a:lumMod val="50000"/>
                                </a:schemeClr>
                              </a:solidFill>
                              <a:latin typeface="Cambria Math" panose="02040503050406030204" pitchFamily="18" charset="0"/>
                            </a:rPr>
                            <m:t>+(6)(66)</m:t>
                          </m:r>
                        </m:num>
                        <m:den>
                          <m:r>
                            <a:rPr lang="en-US" b="0" i="1" smtClean="0">
                              <a:solidFill>
                                <a:schemeClr val="accent4">
                                  <a:lumMod val="50000"/>
                                </a:schemeClr>
                              </a:solidFill>
                              <a:latin typeface="Cambria Math" panose="02040503050406030204" pitchFamily="18" charset="0"/>
                            </a:rPr>
                            <m:t>10</m:t>
                          </m:r>
                        </m:den>
                      </m:f>
                      <m:r>
                        <a:rPr lang="en-US" i="1">
                          <a:solidFill>
                            <a:schemeClr val="accent4">
                              <a:lumMod val="50000"/>
                            </a:schemeClr>
                          </a:solidFill>
                          <a:latin typeface="Cambria Math" panose="02040503050406030204" pitchFamily="18" charset="0"/>
                        </a:rPr>
                        <m:t>=</m:t>
                      </m:r>
                      <m:r>
                        <a:rPr lang="en-US" b="0" i="1" smtClean="0">
                          <a:solidFill>
                            <a:schemeClr val="accent4">
                              <a:lumMod val="50000"/>
                            </a:schemeClr>
                          </a:solidFill>
                          <a:latin typeface="Cambria Math" panose="02040503050406030204" pitchFamily="18" charset="0"/>
                        </a:rPr>
                        <m:t>69.6</m:t>
                      </m:r>
                    </m:oMath>
                  </m:oMathPara>
                </a14:m>
                <a:endParaRPr lang="en-US" dirty="0">
                  <a:solidFill>
                    <a:schemeClr val="accent4">
                      <a:lumMod val="50000"/>
                    </a:schemeClr>
                  </a:solidFill>
                </a:endParaRPr>
              </a:p>
            </p:txBody>
          </p:sp>
        </mc:Choice>
        <mc:Fallback xmlns="">
          <p:sp>
            <p:nvSpPr>
              <p:cNvPr id="5" name="TextBox 4">
                <a:extLst>
                  <a:ext uri="{FF2B5EF4-FFF2-40B4-BE49-F238E27FC236}">
                    <a16:creationId xmlns:a16="http://schemas.microsoft.com/office/drawing/2014/main" id="{463FB3BC-5020-49E4-BD7E-1A2EFA8A3DEE}"/>
                  </a:ext>
                </a:extLst>
              </p:cNvPr>
              <p:cNvSpPr txBox="1">
                <a:spLocks noRot="1" noChangeAspect="1" noMove="1" noResize="1" noEditPoints="1" noAdjustHandles="1" noChangeArrowheads="1" noChangeShapeType="1" noTextEdit="1"/>
              </p:cNvSpPr>
              <p:nvPr/>
            </p:nvSpPr>
            <p:spPr>
              <a:xfrm>
                <a:off x="6192832" y="1614764"/>
                <a:ext cx="2784801" cy="1460849"/>
              </a:xfrm>
              <a:prstGeom prst="rect">
                <a:avLst/>
              </a:prstGeom>
              <a:blipFill>
                <a:blip r:embed="rId2"/>
                <a:stretch>
                  <a:fillRect t="-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D32E2F-2548-4E4C-8C59-D84334985AAF}"/>
                  </a:ext>
                </a:extLst>
              </p:cNvPr>
              <p:cNvSpPr txBox="1"/>
              <p:nvPr/>
            </p:nvSpPr>
            <p:spPr>
              <a:xfrm>
                <a:off x="6192832" y="4601880"/>
                <a:ext cx="2785571" cy="1460849"/>
              </a:xfrm>
              <a:prstGeom prst="rect">
                <a:avLst/>
              </a:prstGeom>
              <a:noFill/>
            </p:spPr>
            <p:txBody>
              <a:bodyPr wrap="none" rtlCol="0">
                <a:spAutoFit/>
              </a:bodyPr>
              <a:lstStyle/>
              <a:p>
                <a:pPr algn="ctr"/>
                <a:r>
                  <a:rPr lang="en-US" dirty="0">
                    <a:solidFill>
                      <a:schemeClr val="accent1">
                        <a:lumMod val="75000"/>
                      </a:schemeClr>
                    </a:solidFill>
                  </a:rPr>
                  <a:t>Average performance</a:t>
                </a:r>
              </a:p>
              <a:p>
                <a:pPr algn="ctr"/>
                <a:r>
                  <a:rPr lang="en-US" cap="all" dirty="0">
                    <a:solidFill>
                      <a:schemeClr val="accent1">
                        <a:lumMod val="75000"/>
                      </a:schemeClr>
                    </a:solidFill>
                  </a:rPr>
                  <a:t>Regular teachers</a:t>
                </a:r>
                <a:r>
                  <a:rPr lang="en-US" dirty="0">
                    <a:solidFill>
                      <a:schemeClr val="accent1">
                        <a:lumMod val="75000"/>
                      </a:schemeClr>
                    </a:solidFill>
                  </a:rPr>
                  <a:t>:</a:t>
                </a:r>
              </a:p>
              <a:p>
                <a:pPr algn="ctr"/>
                <a:endParaRPr lang="en-US" dirty="0">
                  <a:solidFill>
                    <a:schemeClr val="accent1">
                      <a:lumMod val="75000"/>
                    </a:schemeClr>
                  </a:solidFill>
                </a:endParaRPr>
              </a:p>
              <a:p>
                <a:pPr algn="ctr"/>
                <a14:m>
                  <m:oMathPara xmlns:m="http://schemas.openxmlformats.org/officeDocument/2006/math">
                    <m:oMathParaPr>
                      <m:jc m:val="centerGroup"/>
                    </m:oMathParaPr>
                    <m:oMath xmlns:m="http://schemas.openxmlformats.org/officeDocument/2006/math">
                      <m:f>
                        <m:fPr>
                          <m:ctrlPr>
                            <a:rPr lang="en-US" i="1" smtClean="0">
                              <a:solidFill>
                                <a:schemeClr val="accent1">
                                  <a:lumMod val="75000"/>
                                </a:schemeClr>
                              </a:solidFill>
                              <a:latin typeface="Cambria Math" panose="02040503050406030204" pitchFamily="18" charset="0"/>
                            </a:rPr>
                          </m:ctrlPr>
                        </m:fPr>
                        <m:num>
                          <m:r>
                            <a:rPr lang="en-US" b="0" i="1" smtClean="0">
                              <a:solidFill>
                                <a:schemeClr val="accent1">
                                  <a:lumMod val="75000"/>
                                </a:schemeClr>
                              </a:solidFill>
                              <a:latin typeface="Cambria Math" panose="02040503050406030204" pitchFamily="18" charset="0"/>
                            </a:rPr>
                            <m:t>(7)</m:t>
                          </m:r>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75</m:t>
                              </m:r>
                            </m:e>
                          </m:d>
                          <m:r>
                            <a:rPr lang="en-US" b="0" i="1" smtClean="0">
                              <a:solidFill>
                                <a:schemeClr val="accent1">
                                  <a:lumMod val="75000"/>
                                </a:schemeClr>
                              </a:solidFill>
                              <a:latin typeface="Cambria Math" panose="02040503050406030204" pitchFamily="18" charset="0"/>
                            </a:rPr>
                            <m:t>+(3)(57)</m:t>
                          </m:r>
                        </m:num>
                        <m:den>
                          <m:r>
                            <a:rPr lang="en-US" b="0" i="1" smtClean="0">
                              <a:solidFill>
                                <a:schemeClr val="accent1">
                                  <a:lumMod val="75000"/>
                                </a:schemeClr>
                              </a:solidFill>
                              <a:latin typeface="Cambria Math" panose="02040503050406030204" pitchFamily="18" charset="0"/>
                            </a:rPr>
                            <m:t>10</m:t>
                          </m:r>
                        </m:den>
                      </m:f>
                      <m:r>
                        <a:rPr lang="en-US" b="0" i="1" smtClean="0">
                          <a:solidFill>
                            <a:schemeClr val="accent1">
                              <a:lumMod val="75000"/>
                            </a:schemeClr>
                          </a:solidFill>
                          <a:latin typeface="Cambria Math" panose="02040503050406030204" pitchFamily="18" charset="0"/>
                        </a:rPr>
                        <m:t>=69.6</m:t>
                      </m:r>
                    </m:oMath>
                  </m:oMathPara>
                </a14:m>
                <a:endParaRPr lang="en-US" dirty="0">
                  <a:solidFill>
                    <a:schemeClr val="accent1">
                      <a:lumMod val="75000"/>
                    </a:schemeClr>
                  </a:solidFill>
                </a:endParaRPr>
              </a:p>
            </p:txBody>
          </p:sp>
        </mc:Choice>
        <mc:Fallback xmlns="">
          <p:sp>
            <p:nvSpPr>
              <p:cNvPr id="6" name="TextBox 5">
                <a:extLst>
                  <a:ext uri="{FF2B5EF4-FFF2-40B4-BE49-F238E27FC236}">
                    <a16:creationId xmlns:a16="http://schemas.microsoft.com/office/drawing/2014/main" id="{95D32E2F-2548-4E4C-8C59-D84334985AAF}"/>
                  </a:ext>
                </a:extLst>
              </p:cNvPr>
              <p:cNvSpPr txBox="1">
                <a:spLocks noRot="1" noChangeAspect="1" noMove="1" noResize="1" noEditPoints="1" noAdjustHandles="1" noChangeArrowheads="1" noChangeShapeType="1" noTextEdit="1"/>
              </p:cNvSpPr>
              <p:nvPr/>
            </p:nvSpPr>
            <p:spPr>
              <a:xfrm>
                <a:off x="6192832" y="4601880"/>
                <a:ext cx="2785571" cy="1460849"/>
              </a:xfrm>
              <a:prstGeom prst="rect">
                <a:avLst/>
              </a:prstGeom>
              <a:blipFill>
                <a:blip r:embed="rId3"/>
                <a:stretch>
                  <a:fillRect t="-2500"/>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169227" y="2663505"/>
            <a:ext cx="251670" cy="108218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00DB64B7-C461-4071-8DB1-5908B1CB4161}"/>
              </a:ext>
            </a:extLst>
          </p:cNvPr>
          <p:cNvSpPr/>
          <p:nvPr/>
        </p:nvSpPr>
        <p:spPr>
          <a:xfrm>
            <a:off x="5169227" y="5102308"/>
            <a:ext cx="251670" cy="459995"/>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676AED9-3617-4279-8A4A-76A0E9825DD1}"/>
              </a:ext>
            </a:extLst>
          </p:cNvPr>
          <p:cNvSpPr txBox="1"/>
          <p:nvPr/>
        </p:nvSpPr>
        <p:spPr>
          <a:xfrm>
            <a:off x="9153931" y="1837700"/>
            <a:ext cx="2785571" cy="3416320"/>
          </a:xfrm>
          <a:prstGeom prst="rect">
            <a:avLst/>
          </a:prstGeom>
          <a:noFill/>
        </p:spPr>
        <p:txBody>
          <a:bodyPr wrap="square" rtlCol="0">
            <a:spAutoFit/>
          </a:bodyPr>
          <a:lstStyle/>
          <a:p>
            <a:pPr algn="ctr"/>
            <a:r>
              <a:rPr lang="en-US" dirty="0">
                <a:solidFill>
                  <a:srgbClr val="C00000"/>
                </a:solidFill>
                <a:latin typeface="Century Gothic" panose="020B0502020202020204" pitchFamily="34" charset="0"/>
              </a:rPr>
              <a:t>So comparing teaching programs without controlling for differences in teaching environments leads to bias. </a:t>
            </a:r>
          </a:p>
          <a:p>
            <a:pPr algn="ctr"/>
            <a:endParaRPr lang="en-US" dirty="0">
              <a:solidFill>
                <a:srgbClr val="C00000"/>
              </a:solidFill>
              <a:latin typeface="Century Gothic" panose="020B0502020202020204" pitchFamily="34" charset="0"/>
            </a:endParaRPr>
          </a:p>
          <a:p>
            <a:pPr algn="ctr"/>
            <a:r>
              <a:rPr lang="en-US" dirty="0">
                <a:solidFill>
                  <a:srgbClr val="C00000"/>
                </a:solidFill>
                <a:latin typeface="Century Gothic" panose="020B0502020202020204" pitchFamily="34" charset="0"/>
              </a:rPr>
              <a:t>We incorrectly conclude the TFA training program is </a:t>
            </a:r>
            <a:r>
              <a:rPr lang="en-US" b="1" dirty="0">
                <a:solidFill>
                  <a:srgbClr val="C00000"/>
                </a:solidFill>
                <a:latin typeface="Century Gothic" panose="020B0502020202020204" pitchFamily="34" charset="0"/>
              </a:rPr>
              <a:t>NOT</a:t>
            </a:r>
            <a:r>
              <a:rPr lang="en-US" dirty="0">
                <a:solidFill>
                  <a:srgbClr val="C00000"/>
                </a:solidFill>
                <a:latin typeface="Century Gothic" panose="020B0502020202020204" pitchFamily="34" charset="0"/>
              </a:rPr>
              <a:t> working when </a:t>
            </a:r>
            <a:r>
              <a:rPr lang="en-US" b="1" dirty="0">
                <a:solidFill>
                  <a:srgbClr val="C00000"/>
                </a:solidFill>
                <a:latin typeface="Century Gothic" panose="020B0502020202020204" pitchFamily="34" charset="0"/>
              </a:rPr>
              <a:t>IT IS</a:t>
            </a:r>
            <a:r>
              <a:rPr lang="en-US" dirty="0">
                <a:solidFill>
                  <a:srgbClr val="C00000"/>
                </a:solidFill>
                <a:latin typeface="Century Gothic" panose="020B0502020202020204" pitchFamily="34" charset="0"/>
              </a:rPr>
              <a:t>, but </a:t>
            </a:r>
            <a:r>
              <a:rPr lang="en-US" u="sng" dirty="0">
                <a:solidFill>
                  <a:srgbClr val="C00000"/>
                </a:solidFill>
                <a:latin typeface="Century Gothic" panose="020B0502020202020204" pitchFamily="34" charset="0"/>
              </a:rPr>
              <a:t>just in urban schools</a:t>
            </a:r>
            <a:r>
              <a:rPr lang="en-US" dirty="0">
                <a:solidFill>
                  <a:srgbClr val="C00000"/>
                </a:solidFill>
                <a:latin typeface="Century Gothic" panose="020B0502020202020204" pitchFamily="34" charset="0"/>
              </a:rPr>
              <a:t>.</a:t>
            </a:r>
          </a:p>
        </p:txBody>
      </p:sp>
      <p:sp>
        <p:nvSpPr>
          <p:cNvPr id="17" name="TextBox 16">
            <a:extLst>
              <a:ext uri="{FF2B5EF4-FFF2-40B4-BE49-F238E27FC236}">
                <a16:creationId xmlns:a16="http://schemas.microsoft.com/office/drawing/2014/main" id="{1AE06434-FB67-424B-8665-293A713DEA0A}"/>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18" name="TextBox 17">
            <a:extLst>
              <a:ext uri="{FF2B5EF4-FFF2-40B4-BE49-F238E27FC236}">
                <a16:creationId xmlns:a16="http://schemas.microsoft.com/office/drawing/2014/main" id="{94D61BC4-F4AD-443E-9338-E9E91636804A}"/>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19" name="Straight Arrow Connector 18">
            <a:extLst>
              <a:ext uri="{FF2B5EF4-FFF2-40B4-BE49-F238E27FC236}">
                <a16:creationId xmlns:a16="http://schemas.microsoft.com/office/drawing/2014/main" id="{FCEA9A73-F845-4A0E-A67D-27E1BE0D1236}"/>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064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D7C5-95C3-40C6-AFCC-6F9A011409DF}"/>
              </a:ext>
            </a:extLst>
          </p:cNvPr>
          <p:cNvSpPr>
            <a:spLocks noGrp="1"/>
          </p:cNvSpPr>
          <p:nvPr>
            <p:ph type="title"/>
          </p:nvPr>
        </p:nvSpPr>
        <p:spPr/>
        <p:txBody>
          <a:bodyPr/>
          <a:lstStyle/>
          <a:p>
            <a:r>
              <a:rPr lang="en-US" dirty="0"/>
              <a:t>Specification: Dummy Variable Design Matrix</a:t>
            </a:r>
          </a:p>
        </p:txBody>
      </p:sp>
      <p:sp>
        <p:nvSpPr>
          <p:cNvPr id="3" name="Text Placeholder 2">
            <a:extLst>
              <a:ext uri="{FF2B5EF4-FFF2-40B4-BE49-F238E27FC236}">
                <a16:creationId xmlns:a16="http://schemas.microsoft.com/office/drawing/2014/main" id="{66E40A18-9898-46F5-B85F-48115C7259C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39272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169227" y="1736521"/>
            <a:ext cx="251670" cy="796954"/>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F558CBCE-DA11-40D8-B0B1-60FA54D44B56}"/>
              </a:ext>
            </a:extLst>
          </p:cNvPr>
          <p:cNvSpPr/>
          <p:nvPr/>
        </p:nvSpPr>
        <p:spPr>
          <a:xfrm>
            <a:off x="5169227" y="3875715"/>
            <a:ext cx="251670" cy="1082180"/>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463FB3BC-5020-49E4-BD7E-1A2EFA8A3DEE}"/>
              </a:ext>
            </a:extLst>
          </p:cNvPr>
          <p:cNvSpPr txBox="1"/>
          <p:nvPr/>
        </p:nvSpPr>
        <p:spPr>
          <a:xfrm>
            <a:off x="5696537" y="1630002"/>
            <a:ext cx="2888163" cy="646331"/>
          </a:xfrm>
          <a:prstGeom prst="rect">
            <a:avLst/>
          </a:prstGeom>
          <a:noFill/>
        </p:spPr>
        <p:txBody>
          <a:bodyPr wrap="none" rtlCol="0">
            <a:spAutoFit/>
          </a:bodyPr>
          <a:lstStyle/>
          <a:p>
            <a:pPr algn="ctr"/>
            <a:r>
              <a:rPr lang="en-US" dirty="0">
                <a:solidFill>
                  <a:schemeClr val="accent4">
                    <a:lumMod val="50000"/>
                  </a:schemeClr>
                </a:solidFill>
              </a:rPr>
              <a:t>Average performance</a:t>
            </a:r>
          </a:p>
          <a:p>
            <a:pPr algn="ctr"/>
            <a:r>
              <a:rPr lang="en-US" cap="all" dirty="0">
                <a:solidFill>
                  <a:schemeClr val="accent4">
                    <a:lumMod val="50000"/>
                  </a:schemeClr>
                </a:solidFill>
              </a:rPr>
              <a:t>TFA IN SUBURBAN SCHOOLS</a:t>
            </a:r>
            <a:r>
              <a:rPr lang="en-US" dirty="0">
                <a:solidFill>
                  <a:schemeClr val="accent4">
                    <a:lumMod val="50000"/>
                  </a:schemeClr>
                </a:solidFill>
              </a:rPr>
              <a:t>:</a:t>
            </a:r>
          </a:p>
        </p:txBody>
      </p:sp>
      <p:sp>
        <p:nvSpPr>
          <p:cNvPr id="7" name="TextBox 6">
            <a:extLst>
              <a:ext uri="{FF2B5EF4-FFF2-40B4-BE49-F238E27FC236}">
                <a16:creationId xmlns:a16="http://schemas.microsoft.com/office/drawing/2014/main" id="{F6FEDF43-8C70-41AB-8967-34E35CF59E87}"/>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8" name="TextBox 7">
            <a:extLst>
              <a:ext uri="{FF2B5EF4-FFF2-40B4-BE49-F238E27FC236}">
                <a16:creationId xmlns:a16="http://schemas.microsoft.com/office/drawing/2014/main" id="{105F946E-01C5-4259-BF71-D70223F86315}"/>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169227" y="2663505"/>
            <a:ext cx="251670" cy="108218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00DB64B7-C461-4071-8DB1-5908B1CB4161}"/>
              </a:ext>
            </a:extLst>
          </p:cNvPr>
          <p:cNvSpPr/>
          <p:nvPr/>
        </p:nvSpPr>
        <p:spPr>
          <a:xfrm>
            <a:off x="5169227" y="5102308"/>
            <a:ext cx="251670" cy="459995"/>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EC26EA6-D878-44C7-BB26-D88F5C5CCB5D}"/>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80ACF2E-A27F-4FE2-9B50-4481F825D9E1}"/>
              </a:ext>
            </a:extLst>
          </p:cNvPr>
          <p:cNvSpPr txBox="1"/>
          <p:nvPr/>
        </p:nvSpPr>
        <p:spPr>
          <a:xfrm>
            <a:off x="5735222" y="4212336"/>
            <a:ext cx="2509854" cy="369332"/>
          </a:xfrm>
          <a:prstGeom prst="rect">
            <a:avLst/>
          </a:prstGeom>
          <a:noFill/>
        </p:spPr>
        <p:txBody>
          <a:bodyPr wrap="none" rtlCol="0">
            <a:spAutoFit/>
          </a:bodyPr>
          <a:lstStyle/>
          <a:p>
            <a:pPr algn="ctr"/>
            <a:r>
              <a:rPr lang="en-US" cap="all" dirty="0">
                <a:solidFill>
                  <a:schemeClr val="accent4">
                    <a:lumMod val="50000"/>
                  </a:schemeClr>
                </a:solidFill>
              </a:rPr>
              <a:t>TFA IN URBAN SCHOOLS</a:t>
            </a:r>
            <a:r>
              <a:rPr lang="en-US" dirty="0">
                <a:solidFill>
                  <a:schemeClr val="accent4">
                    <a:lumMod val="50000"/>
                  </a:schemeClr>
                </a:solidFill>
              </a:rPr>
              <a:t>:</a:t>
            </a:r>
          </a:p>
        </p:txBody>
      </p:sp>
      <p:sp>
        <p:nvSpPr>
          <p:cNvPr id="19" name="TextBox 18">
            <a:extLst>
              <a:ext uri="{FF2B5EF4-FFF2-40B4-BE49-F238E27FC236}">
                <a16:creationId xmlns:a16="http://schemas.microsoft.com/office/drawing/2014/main" id="{A18D0A82-C609-4CE2-9AA1-0E30B7D95FD1}"/>
              </a:ext>
            </a:extLst>
          </p:cNvPr>
          <p:cNvSpPr txBox="1"/>
          <p:nvPr/>
        </p:nvSpPr>
        <p:spPr>
          <a:xfrm>
            <a:off x="5735222" y="2989181"/>
            <a:ext cx="4500656" cy="369332"/>
          </a:xfrm>
          <a:prstGeom prst="rect">
            <a:avLst/>
          </a:prstGeom>
          <a:noFill/>
        </p:spPr>
        <p:txBody>
          <a:bodyPr wrap="none" rtlCol="0">
            <a:spAutoFit/>
          </a:bodyPr>
          <a:lstStyle/>
          <a:p>
            <a:pPr algn="ctr"/>
            <a:r>
              <a:rPr lang="en-US" cap="all" dirty="0">
                <a:solidFill>
                  <a:schemeClr val="accent1">
                    <a:lumMod val="75000"/>
                  </a:schemeClr>
                </a:solidFill>
              </a:rPr>
              <a:t>Regular teachers  IN </a:t>
            </a:r>
            <a:r>
              <a:rPr lang="en-US" cap="all" dirty="0" err="1">
                <a:solidFill>
                  <a:schemeClr val="accent1">
                    <a:lumMod val="75000"/>
                  </a:schemeClr>
                </a:solidFill>
              </a:rPr>
              <a:t>SubURBAN</a:t>
            </a:r>
            <a:r>
              <a:rPr lang="en-US" cap="all" dirty="0">
                <a:solidFill>
                  <a:schemeClr val="accent1">
                    <a:lumMod val="75000"/>
                  </a:schemeClr>
                </a:solidFill>
              </a:rPr>
              <a:t> SCHOOLS</a:t>
            </a:r>
            <a:r>
              <a:rPr lang="en-US" dirty="0">
                <a:solidFill>
                  <a:schemeClr val="accent1">
                    <a:lumMod val="75000"/>
                  </a:schemeClr>
                </a:solidFill>
              </a:rPr>
              <a:t>:</a:t>
            </a:r>
          </a:p>
        </p:txBody>
      </p:sp>
      <p:sp>
        <p:nvSpPr>
          <p:cNvPr id="20" name="TextBox 19">
            <a:extLst>
              <a:ext uri="{FF2B5EF4-FFF2-40B4-BE49-F238E27FC236}">
                <a16:creationId xmlns:a16="http://schemas.microsoft.com/office/drawing/2014/main" id="{2C13DB82-2012-40C9-812C-09A28AB6F3E7}"/>
              </a:ext>
            </a:extLst>
          </p:cNvPr>
          <p:cNvSpPr txBox="1"/>
          <p:nvPr/>
        </p:nvSpPr>
        <p:spPr>
          <a:xfrm>
            <a:off x="5696537" y="5126411"/>
            <a:ext cx="4228144" cy="369332"/>
          </a:xfrm>
          <a:prstGeom prst="rect">
            <a:avLst/>
          </a:prstGeom>
          <a:noFill/>
        </p:spPr>
        <p:txBody>
          <a:bodyPr wrap="none" rtlCol="0">
            <a:spAutoFit/>
          </a:bodyPr>
          <a:lstStyle/>
          <a:p>
            <a:pPr algn="ctr"/>
            <a:r>
              <a:rPr lang="en-US" cap="all" dirty="0">
                <a:solidFill>
                  <a:schemeClr val="accent1">
                    <a:lumMod val="75000"/>
                  </a:schemeClr>
                </a:solidFill>
              </a:rPr>
              <a:t>Regular teachers  IN URBAN SCHOOLS</a:t>
            </a:r>
            <a:r>
              <a:rPr lang="en-US" dirty="0">
                <a:solidFill>
                  <a:schemeClr val="accent1">
                    <a:lumMod val="75000"/>
                  </a:schemeClr>
                </a:solidFill>
              </a:rPr>
              <a:t>:</a:t>
            </a:r>
          </a:p>
        </p:txBody>
      </p:sp>
    </p:spTree>
    <p:extLst>
      <p:ext uri="{BB962C8B-B14F-4D97-AF65-F5344CB8AC3E}">
        <p14:creationId xmlns:p14="http://schemas.microsoft.com/office/powerpoint/2010/main" val="2213350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extLst>
              <p:ext uri="{D42A27DB-BD31-4B8C-83A1-F6EECF244321}">
                <p14:modId xmlns:p14="http://schemas.microsoft.com/office/powerpoint/2010/main" val="677049194"/>
              </p:ext>
            </p:extLst>
          </p:nvPr>
        </p:nvGraphicFramePr>
        <p:xfrm>
          <a:off x="565199" y="1414244"/>
          <a:ext cx="5676210" cy="4032885"/>
        </p:xfrm>
        <a:graphic>
          <a:graphicData uri="http://schemas.openxmlformats.org/drawingml/2006/table">
            <a:tbl>
              <a:tblPr>
                <a:tableStyleId>{5C22544A-7EE6-4342-B048-85BDC9FD1C3A}</a:tableStyleId>
              </a:tblPr>
              <a:tblGrid>
                <a:gridCol w="486013">
                  <a:extLst>
                    <a:ext uri="{9D8B030D-6E8A-4147-A177-3AD203B41FA5}">
                      <a16:colId xmlns:a16="http://schemas.microsoft.com/office/drawing/2014/main" val="894407155"/>
                    </a:ext>
                  </a:extLst>
                </a:gridCol>
                <a:gridCol w="811144">
                  <a:extLst>
                    <a:ext uri="{9D8B030D-6E8A-4147-A177-3AD203B41FA5}">
                      <a16:colId xmlns:a16="http://schemas.microsoft.com/office/drawing/2014/main" val="1558313506"/>
                    </a:ext>
                  </a:extLst>
                </a:gridCol>
                <a:gridCol w="771787">
                  <a:extLst>
                    <a:ext uri="{9D8B030D-6E8A-4147-A177-3AD203B41FA5}">
                      <a16:colId xmlns:a16="http://schemas.microsoft.com/office/drawing/2014/main" val="3454857535"/>
                    </a:ext>
                  </a:extLst>
                </a:gridCol>
                <a:gridCol w="671119">
                  <a:extLst>
                    <a:ext uri="{9D8B030D-6E8A-4147-A177-3AD203B41FA5}">
                      <a16:colId xmlns:a16="http://schemas.microsoft.com/office/drawing/2014/main" val="1839460740"/>
                    </a:ext>
                  </a:extLst>
                </a:gridCol>
                <a:gridCol w="822121">
                  <a:extLst>
                    <a:ext uri="{9D8B030D-6E8A-4147-A177-3AD203B41FA5}">
                      <a16:colId xmlns:a16="http://schemas.microsoft.com/office/drawing/2014/main" val="2949545383"/>
                    </a:ext>
                  </a:extLst>
                </a:gridCol>
                <a:gridCol w="1300294">
                  <a:extLst>
                    <a:ext uri="{9D8B030D-6E8A-4147-A177-3AD203B41FA5}">
                      <a16:colId xmlns:a16="http://schemas.microsoft.com/office/drawing/2014/main" val="2263296681"/>
                    </a:ext>
                  </a:extLst>
                </a:gridCol>
                <a:gridCol w="813732">
                  <a:extLst>
                    <a:ext uri="{9D8B030D-6E8A-4147-A177-3AD203B41FA5}">
                      <a16:colId xmlns:a16="http://schemas.microsoft.com/office/drawing/2014/main" val="2763281229"/>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D1+D2+D3+D4</a:t>
                      </a: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7" name="TextBox 6">
            <a:extLst>
              <a:ext uri="{FF2B5EF4-FFF2-40B4-BE49-F238E27FC236}">
                <a16:creationId xmlns:a16="http://schemas.microsoft.com/office/drawing/2014/main" id="{F6FEDF43-8C70-41AB-8967-34E35CF59E87}"/>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8" name="TextBox 7">
            <a:extLst>
              <a:ext uri="{FF2B5EF4-FFF2-40B4-BE49-F238E27FC236}">
                <a16:creationId xmlns:a16="http://schemas.microsoft.com/office/drawing/2014/main" id="{105F946E-01C5-4259-BF71-D70223F86315}"/>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17" name="Straight Arrow Connector 16">
            <a:extLst>
              <a:ext uri="{FF2B5EF4-FFF2-40B4-BE49-F238E27FC236}">
                <a16:creationId xmlns:a16="http://schemas.microsoft.com/office/drawing/2014/main" id="{CEC26EA6-D878-44C7-BB26-D88F5C5CCB5D}"/>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B7802E9-ED51-49A7-BF28-97DA397D1233}"/>
              </a:ext>
            </a:extLst>
          </p:cNvPr>
          <p:cNvSpPr txBox="1"/>
          <p:nvPr/>
        </p:nvSpPr>
        <p:spPr>
          <a:xfrm>
            <a:off x="7291575" y="1753810"/>
            <a:ext cx="3874172" cy="3693319"/>
          </a:xfrm>
          <a:prstGeom prst="rect">
            <a:avLst/>
          </a:prstGeom>
          <a:noFill/>
        </p:spPr>
        <p:txBody>
          <a:bodyPr wrap="square" rtlCol="0">
            <a:spAutoFit/>
          </a:bodyPr>
          <a:lstStyle/>
          <a:p>
            <a:pPr algn="ctr"/>
            <a:r>
              <a:rPr lang="en-US" dirty="0">
                <a:solidFill>
                  <a:srgbClr val="C00000"/>
                </a:solidFill>
                <a:latin typeface="Century Gothic" panose="020B0502020202020204" pitchFamily="34" charset="0"/>
              </a:rPr>
              <a:t>This is a fully-interacted design matrix where there is exactly one dummy variable for each group. </a:t>
            </a:r>
          </a:p>
          <a:p>
            <a:pPr algn="ctr"/>
            <a:endParaRPr lang="en-US" dirty="0">
              <a:solidFill>
                <a:srgbClr val="C00000"/>
              </a:solidFill>
              <a:latin typeface="Century Gothic" panose="020B0502020202020204" pitchFamily="34" charset="0"/>
            </a:endParaRPr>
          </a:p>
          <a:p>
            <a:pPr algn="ctr"/>
            <a:r>
              <a:rPr lang="en-US" dirty="0">
                <a:solidFill>
                  <a:srgbClr val="C00000"/>
                </a:solidFill>
                <a:latin typeface="Century Gothic" panose="020B0502020202020204" pitchFamily="34" charset="0"/>
              </a:rPr>
              <a:t>Since the linear combination of all dummy variables would give us a columns of 1’s, we cannot run this model with an intercept due to perfect multi-collinearity (you cannot include two identical variables in a model – the statistics program will automatically drop one.  </a:t>
            </a:r>
          </a:p>
        </p:txBody>
      </p:sp>
    </p:spTree>
    <p:extLst>
      <p:ext uri="{BB962C8B-B14F-4D97-AF65-F5344CB8AC3E}">
        <p14:creationId xmlns:p14="http://schemas.microsoft.com/office/powerpoint/2010/main" val="709485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D042F7C-2F28-4313-883A-39C9AFAABC6D}"/>
              </a:ext>
            </a:extLst>
          </p:cNvPr>
          <p:cNvGraphicFramePr>
            <a:graphicFrameLocks noGrp="1"/>
          </p:cNvGraphicFramePr>
          <p:nvPr>
            <p:extLst>
              <p:ext uri="{D42A27DB-BD31-4B8C-83A1-F6EECF244321}">
                <p14:modId xmlns:p14="http://schemas.microsoft.com/office/powerpoint/2010/main" val="860898723"/>
              </p:ext>
            </p:extLst>
          </p:nvPr>
        </p:nvGraphicFramePr>
        <p:xfrm>
          <a:off x="849153" y="2626995"/>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graphicFrame>
        <p:nvGraphicFramePr>
          <p:cNvPr id="7" name="Table 6">
            <a:extLst>
              <a:ext uri="{FF2B5EF4-FFF2-40B4-BE49-F238E27FC236}">
                <a16:creationId xmlns:a16="http://schemas.microsoft.com/office/drawing/2014/main" id="{D77606E1-037A-48C9-A1B8-CB28E33A6046}"/>
              </a:ext>
            </a:extLst>
          </p:cNvPr>
          <p:cNvGraphicFramePr>
            <a:graphicFrameLocks noGrp="1"/>
          </p:cNvGraphicFramePr>
          <p:nvPr>
            <p:extLst>
              <p:ext uri="{D42A27DB-BD31-4B8C-83A1-F6EECF244321}">
                <p14:modId xmlns:p14="http://schemas.microsoft.com/office/powerpoint/2010/main" val="3262096816"/>
              </p:ext>
            </p:extLst>
          </p:nvPr>
        </p:nvGraphicFramePr>
        <p:xfrm>
          <a:off x="849153" y="4872348"/>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8" name="TextBox 7">
            <a:extLst>
              <a:ext uri="{FF2B5EF4-FFF2-40B4-BE49-F238E27FC236}">
                <a16:creationId xmlns:a16="http://schemas.microsoft.com/office/drawing/2014/main" id="{CC269E4B-4064-44A8-94B4-0AA333A17121}"/>
              </a:ext>
            </a:extLst>
          </p:cNvPr>
          <p:cNvSpPr txBox="1"/>
          <p:nvPr/>
        </p:nvSpPr>
        <p:spPr>
          <a:xfrm>
            <a:off x="5961246" y="2319218"/>
            <a:ext cx="5554726" cy="307777"/>
          </a:xfrm>
          <a:prstGeom prst="rect">
            <a:avLst/>
          </a:prstGeom>
          <a:noFill/>
        </p:spPr>
        <p:txBody>
          <a:bodyPr wrap="none" rtlCol="0">
            <a:spAutoFit/>
          </a:bodyPr>
          <a:lstStyle/>
          <a:p>
            <a:r>
              <a:rPr lang="en-US" sz="1400" dirty="0">
                <a:latin typeface="Century Gothic" panose="020B0502020202020204" pitchFamily="34" charset="0"/>
              </a:rPr>
              <a:t>math = b</a:t>
            </a:r>
            <a:r>
              <a:rPr lang="en-US" sz="1400" baseline="-25000" dirty="0">
                <a:latin typeface="Century Gothic" panose="020B0502020202020204" pitchFamily="34" charset="0"/>
              </a:rPr>
              <a:t>1</a:t>
            </a:r>
            <a:r>
              <a:rPr lang="en-US" sz="1400" dirty="0">
                <a:latin typeface="Century Gothic" panose="020B0502020202020204" pitchFamily="34" charset="0"/>
              </a:rPr>
              <a:t>∙d.sub.tfa + b</a:t>
            </a:r>
            <a:r>
              <a:rPr lang="en-US" sz="1400" baseline="-25000" dirty="0">
                <a:latin typeface="Century Gothic" panose="020B0502020202020204" pitchFamily="34" charset="0"/>
              </a:rPr>
              <a:t>2</a:t>
            </a:r>
            <a:r>
              <a:rPr lang="en-US" sz="1400" dirty="0">
                <a:latin typeface="Century Gothic" panose="020B0502020202020204" pitchFamily="34" charset="0"/>
              </a:rPr>
              <a:t>∙d.sub.reg + b</a:t>
            </a:r>
            <a:r>
              <a:rPr lang="en-US" sz="1400" baseline="-25000" dirty="0">
                <a:latin typeface="Century Gothic" panose="020B0502020202020204" pitchFamily="34" charset="0"/>
              </a:rPr>
              <a:t>3</a:t>
            </a:r>
            <a:r>
              <a:rPr lang="en-US" sz="1400" dirty="0">
                <a:latin typeface="Century Gothic" panose="020B0502020202020204" pitchFamily="34" charset="0"/>
              </a:rPr>
              <a:t>∙d.urb.tfa + b</a:t>
            </a:r>
            <a:r>
              <a:rPr lang="en-US" sz="1400" baseline="-25000" dirty="0">
                <a:latin typeface="Century Gothic" panose="020B0502020202020204" pitchFamily="34" charset="0"/>
              </a:rPr>
              <a:t>4</a:t>
            </a:r>
            <a:r>
              <a:rPr lang="en-US" sz="1400" dirty="0">
                <a:latin typeface="Century Gothic" panose="020B0502020202020204" pitchFamily="34" charset="0"/>
              </a:rPr>
              <a:t>∙d.urb.reg</a:t>
            </a:r>
          </a:p>
        </p:txBody>
      </p:sp>
      <p:sp>
        <p:nvSpPr>
          <p:cNvPr id="9" name="TextBox 8">
            <a:extLst>
              <a:ext uri="{FF2B5EF4-FFF2-40B4-BE49-F238E27FC236}">
                <a16:creationId xmlns:a16="http://schemas.microsoft.com/office/drawing/2014/main" id="{2A358297-F940-40F4-921E-F9C879F0C161}"/>
              </a:ext>
            </a:extLst>
          </p:cNvPr>
          <p:cNvSpPr txBox="1"/>
          <p:nvPr/>
        </p:nvSpPr>
        <p:spPr>
          <a:xfrm>
            <a:off x="5599532" y="2916371"/>
            <a:ext cx="2785571" cy="738664"/>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Each coefficient represents a separate group mean. Note, there is no intercept!</a:t>
            </a:r>
          </a:p>
        </p:txBody>
      </p:sp>
      <p:sp>
        <p:nvSpPr>
          <p:cNvPr id="10" name="TextBox 9">
            <a:extLst>
              <a:ext uri="{FF2B5EF4-FFF2-40B4-BE49-F238E27FC236}">
                <a16:creationId xmlns:a16="http://schemas.microsoft.com/office/drawing/2014/main" id="{E4398133-718C-45DF-8D8B-552D442B9768}"/>
              </a:ext>
            </a:extLst>
          </p:cNvPr>
          <p:cNvSpPr txBox="1"/>
          <p:nvPr/>
        </p:nvSpPr>
        <p:spPr>
          <a:xfrm>
            <a:off x="5905850" y="4564571"/>
            <a:ext cx="4164923" cy="307777"/>
          </a:xfrm>
          <a:prstGeom prst="rect">
            <a:avLst/>
          </a:prstGeom>
          <a:noFill/>
        </p:spPr>
        <p:txBody>
          <a:bodyPr wrap="none" rtlCol="0">
            <a:spAutoFit/>
          </a:bodyPr>
          <a:lstStyle/>
          <a:p>
            <a:r>
              <a:rPr lang="en-US" sz="1400" dirty="0">
                <a:latin typeface="Century Gothic" panose="020B0502020202020204" pitchFamily="34" charset="0"/>
              </a:rPr>
              <a:t>math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∙d.sub + b</a:t>
            </a:r>
            <a:r>
              <a:rPr lang="en-US" sz="1400" baseline="-25000" dirty="0">
                <a:latin typeface="Century Gothic" panose="020B0502020202020204" pitchFamily="34" charset="0"/>
              </a:rPr>
              <a:t>2</a:t>
            </a:r>
            <a:r>
              <a:rPr lang="en-US" sz="1400" dirty="0">
                <a:latin typeface="Century Gothic" panose="020B0502020202020204" pitchFamily="34" charset="0"/>
              </a:rPr>
              <a:t>∙d.reg + b</a:t>
            </a:r>
            <a:r>
              <a:rPr lang="en-US" sz="1400" baseline="-25000" dirty="0">
                <a:latin typeface="Century Gothic" panose="020B0502020202020204" pitchFamily="34" charset="0"/>
              </a:rPr>
              <a:t>3</a:t>
            </a:r>
            <a:r>
              <a:rPr lang="en-US" sz="1400" dirty="0">
                <a:latin typeface="Century Gothic" panose="020B0502020202020204" pitchFamily="34" charset="0"/>
              </a:rPr>
              <a:t>∙d.sub.reg</a:t>
            </a:r>
          </a:p>
        </p:txBody>
      </p:sp>
      <p:sp>
        <p:nvSpPr>
          <p:cNvPr id="11" name="TextBox 10">
            <a:extLst>
              <a:ext uri="{FF2B5EF4-FFF2-40B4-BE49-F238E27FC236}">
                <a16:creationId xmlns:a16="http://schemas.microsoft.com/office/drawing/2014/main" id="{05845664-93CE-40FB-9AE5-D56877035BDA}"/>
              </a:ext>
            </a:extLst>
          </p:cNvPr>
          <p:cNvSpPr txBox="1"/>
          <p:nvPr/>
        </p:nvSpPr>
        <p:spPr>
          <a:xfrm>
            <a:off x="5417315" y="5630126"/>
            <a:ext cx="3728906"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a:t>
            </a:r>
            <a:r>
              <a:rPr lang="en-US" sz="1400" b="1" dirty="0">
                <a:latin typeface="Century Gothic" panose="020B0502020202020204" pitchFamily="34" charset="0"/>
              </a:rPr>
              <a:t> </a:t>
            </a:r>
            <a:r>
              <a:rPr lang="en-US" sz="1400" b="1" dirty="0">
                <a:solidFill>
                  <a:srgbClr val="C00000"/>
                </a:solidFill>
                <a:latin typeface="Century Gothic" panose="020B0502020202020204" pitchFamily="34" charset="0"/>
              </a:rPr>
              <a:t>66 </a:t>
            </a:r>
            <a:r>
              <a:rPr lang="en-US" sz="1400" b="1"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(urban TFA – </a:t>
            </a:r>
            <a:r>
              <a:rPr lang="en-US" sz="1400" b="1" dirty="0">
                <a:solidFill>
                  <a:schemeClr val="tx1">
                    <a:lumMod val="65000"/>
                    <a:lumOff val="35000"/>
                  </a:schemeClr>
                </a:solidFill>
                <a:latin typeface="Century Gothic" panose="020B0502020202020204" pitchFamily="34" charset="0"/>
              </a:rPr>
              <a:t>reference group</a:t>
            </a:r>
            <a:r>
              <a:rPr lang="en-US" sz="1400" dirty="0">
                <a:solidFill>
                  <a:schemeClr val="tx1">
                    <a:lumMod val="65000"/>
                    <a:lumOff val="35000"/>
                  </a:schemeClr>
                </a:solidFill>
                <a:latin typeface="Century Gothic" panose="020B0502020202020204" pitchFamily="34" charset="0"/>
              </a:rPr>
              <a:t>)</a:t>
            </a:r>
          </a:p>
        </p:txBody>
      </p:sp>
      <p:sp>
        <p:nvSpPr>
          <p:cNvPr id="12" name="TextBox 11">
            <a:extLst>
              <a:ext uri="{FF2B5EF4-FFF2-40B4-BE49-F238E27FC236}">
                <a16:creationId xmlns:a16="http://schemas.microsoft.com/office/drawing/2014/main" id="{40BF8384-52C0-4656-9FE9-ACFBE123E059}"/>
              </a:ext>
            </a:extLst>
          </p:cNvPr>
          <p:cNvSpPr txBox="1"/>
          <p:nvPr/>
        </p:nvSpPr>
        <p:spPr>
          <a:xfrm>
            <a:off x="5417315" y="5050257"/>
            <a:ext cx="3618298"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 </a:t>
            </a:r>
            <a:r>
              <a:rPr lang="en-US" sz="1400" dirty="0">
                <a:solidFill>
                  <a:srgbClr val="C00000"/>
                </a:solidFill>
                <a:latin typeface="Century Gothic" panose="020B0502020202020204" pitchFamily="34" charset="0"/>
              </a:rPr>
              <a:t>66 + 9 = </a:t>
            </a:r>
            <a:r>
              <a:rPr lang="en-US" sz="1400" b="1" dirty="0">
                <a:solidFill>
                  <a:srgbClr val="C00000"/>
                </a:solidFill>
                <a:latin typeface="Century Gothic" panose="020B0502020202020204" pitchFamily="34" charset="0"/>
              </a:rPr>
              <a:t>75 </a:t>
            </a:r>
            <a:r>
              <a:rPr lang="en-US" sz="1400" dirty="0">
                <a:solidFill>
                  <a:srgbClr val="C00000"/>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a:t>
            </a:r>
          </a:p>
        </p:txBody>
      </p:sp>
      <p:sp>
        <p:nvSpPr>
          <p:cNvPr id="13" name="TextBox 12">
            <a:extLst>
              <a:ext uri="{FF2B5EF4-FFF2-40B4-BE49-F238E27FC236}">
                <a16:creationId xmlns:a16="http://schemas.microsoft.com/office/drawing/2014/main" id="{E60775B4-034C-4FD6-B527-CEF91B75E2BD}"/>
              </a:ext>
            </a:extLst>
          </p:cNvPr>
          <p:cNvSpPr txBox="1"/>
          <p:nvPr/>
        </p:nvSpPr>
        <p:spPr>
          <a:xfrm>
            <a:off x="5427797" y="5937345"/>
            <a:ext cx="3405099"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66 – 9 =</a:t>
            </a:r>
            <a:r>
              <a:rPr lang="en-US" sz="1400" b="1" dirty="0">
                <a:solidFill>
                  <a:srgbClr val="C00000"/>
                </a:solidFill>
                <a:latin typeface="Century Gothic" panose="020B0502020202020204" pitchFamily="34" charset="0"/>
              </a:rPr>
              <a:t> 57    </a:t>
            </a:r>
            <a:r>
              <a:rPr lang="en-US" sz="1400" dirty="0">
                <a:solidFill>
                  <a:schemeClr val="tx1">
                    <a:lumMod val="65000"/>
                    <a:lumOff val="35000"/>
                  </a:schemeClr>
                </a:solidFill>
                <a:latin typeface="Century Gothic" panose="020B0502020202020204" pitchFamily="34" charset="0"/>
              </a:rPr>
              <a:t>(urban regular)</a:t>
            </a:r>
          </a:p>
        </p:txBody>
      </p:sp>
      <p:sp>
        <p:nvSpPr>
          <p:cNvPr id="14" name="TextBox 13">
            <a:extLst>
              <a:ext uri="{FF2B5EF4-FFF2-40B4-BE49-F238E27FC236}">
                <a16:creationId xmlns:a16="http://schemas.microsoft.com/office/drawing/2014/main" id="{E0E5E79C-85F4-4081-AEAC-E0CCD49D24C1}"/>
              </a:ext>
            </a:extLst>
          </p:cNvPr>
          <p:cNvSpPr txBox="1"/>
          <p:nvPr/>
        </p:nvSpPr>
        <p:spPr>
          <a:xfrm>
            <a:off x="5417315" y="5340192"/>
            <a:ext cx="5182829"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b</a:t>
            </a:r>
            <a:r>
              <a:rPr lang="en-US" sz="1400" baseline="-25000" dirty="0">
                <a:latin typeface="Century Gothic" panose="020B0502020202020204" pitchFamily="34" charset="0"/>
              </a:rPr>
              <a:t>3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66 + 9 – 9 + 9 = </a:t>
            </a:r>
            <a:r>
              <a:rPr lang="en-US" sz="1400" b="1" dirty="0">
                <a:solidFill>
                  <a:srgbClr val="C00000"/>
                </a:solidFill>
                <a:latin typeface="Century Gothic" panose="020B0502020202020204" pitchFamily="34" charset="0"/>
              </a:rPr>
              <a:t>75      </a:t>
            </a:r>
            <a:r>
              <a:rPr lang="en-US" sz="1400" dirty="0">
                <a:solidFill>
                  <a:schemeClr val="tx1">
                    <a:lumMod val="65000"/>
                    <a:lumOff val="35000"/>
                  </a:schemeClr>
                </a:solidFill>
                <a:latin typeface="Century Gothic" panose="020B0502020202020204" pitchFamily="34" charset="0"/>
              </a:rPr>
              <a:t>(suburban regular)</a:t>
            </a:r>
          </a:p>
        </p:txBody>
      </p:sp>
      <p:sp>
        <p:nvSpPr>
          <p:cNvPr id="15" name="TextBox 14">
            <a:extLst>
              <a:ext uri="{FF2B5EF4-FFF2-40B4-BE49-F238E27FC236}">
                <a16:creationId xmlns:a16="http://schemas.microsoft.com/office/drawing/2014/main" id="{F2ED6F7E-2F6A-4B7B-89B9-75C006BCB3CE}"/>
              </a:ext>
            </a:extLst>
          </p:cNvPr>
          <p:cNvSpPr txBox="1"/>
          <p:nvPr/>
        </p:nvSpPr>
        <p:spPr>
          <a:xfrm>
            <a:off x="10190975" y="4248893"/>
            <a:ext cx="1519461" cy="523220"/>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The groups are now additive. </a:t>
            </a:r>
          </a:p>
        </p:txBody>
      </p:sp>
      <p:sp>
        <p:nvSpPr>
          <p:cNvPr id="16" name="TextBox 15">
            <a:extLst>
              <a:ext uri="{FF2B5EF4-FFF2-40B4-BE49-F238E27FC236}">
                <a16:creationId xmlns:a16="http://schemas.microsoft.com/office/drawing/2014/main" id="{FF63F3D8-35B1-473D-AD27-2CB478CF3BF2}"/>
              </a:ext>
            </a:extLst>
          </p:cNvPr>
          <p:cNvSpPr txBox="1"/>
          <p:nvPr/>
        </p:nvSpPr>
        <p:spPr>
          <a:xfrm>
            <a:off x="6346065" y="4266736"/>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(66)</a:t>
            </a:r>
          </a:p>
        </p:txBody>
      </p:sp>
      <p:sp>
        <p:nvSpPr>
          <p:cNvPr id="17" name="TextBox 16">
            <a:extLst>
              <a:ext uri="{FF2B5EF4-FFF2-40B4-BE49-F238E27FC236}">
                <a16:creationId xmlns:a16="http://schemas.microsoft.com/office/drawing/2014/main" id="{0E8441C8-5388-4C0A-809E-CA33BE8A18B4}"/>
              </a:ext>
            </a:extLst>
          </p:cNvPr>
          <p:cNvSpPr txBox="1"/>
          <p:nvPr/>
        </p:nvSpPr>
        <p:spPr>
          <a:xfrm>
            <a:off x="6786280" y="4248894"/>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(9)</a:t>
            </a:r>
          </a:p>
        </p:txBody>
      </p:sp>
      <p:sp>
        <p:nvSpPr>
          <p:cNvPr id="18" name="TextBox 17">
            <a:extLst>
              <a:ext uri="{FF2B5EF4-FFF2-40B4-BE49-F238E27FC236}">
                <a16:creationId xmlns:a16="http://schemas.microsoft.com/office/drawing/2014/main" id="{971F96AE-8053-4F66-9549-1C597CB1D16C}"/>
              </a:ext>
            </a:extLst>
          </p:cNvPr>
          <p:cNvSpPr txBox="1"/>
          <p:nvPr/>
        </p:nvSpPr>
        <p:spPr>
          <a:xfrm>
            <a:off x="7690710" y="4248893"/>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(-9)</a:t>
            </a:r>
          </a:p>
        </p:txBody>
      </p:sp>
      <p:sp>
        <p:nvSpPr>
          <p:cNvPr id="19" name="TextBox 18">
            <a:extLst>
              <a:ext uri="{FF2B5EF4-FFF2-40B4-BE49-F238E27FC236}">
                <a16:creationId xmlns:a16="http://schemas.microsoft.com/office/drawing/2014/main" id="{8A278C99-3643-498F-96F0-AF46C5FFDDF7}"/>
              </a:ext>
            </a:extLst>
          </p:cNvPr>
          <p:cNvSpPr txBox="1"/>
          <p:nvPr/>
        </p:nvSpPr>
        <p:spPr>
          <a:xfrm>
            <a:off x="8610948" y="4248893"/>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(9)</a:t>
            </a:r>
          </a:p>
        </p:txBody>
      </p:sp>
      <p:sp>
        <p:nvSpPr>
          <p:cNvPr id="20" name="TextBox 19">
            <a:extLst>
              <a:ext uri="{FF2B5EF4-FFF2-40B4-BE49-F238E27FC236}">
                <a16:creationId xmlns:a16="http://schemas.microsoft.com/office/drawing/2014/main" id="{878DFAD4-50A4-4923-91E9-6D1403DE58E9}"/>
              </a:ext>
            </a:extLst>
          </p:cNvPr>
          <p:cNvSpPr txBox="1"/>
          <p:nvPr/>
        </p:nvSpPr>
        <p:spPr>
          <a:xfrm>
            <a:off x="2130803" y="2134552"/>
            <a:ext cx="1591590" cy="369332"/>
          </a:xfrm>
          <a:prstGeom prst="rect">
            <a:avLst/>
          </a:prstGeom>
          <a:noFill/>
        </p:spPr>
        <p:txBody>
          <a:bodyPr wrap="none" rtlCol="0">
            <a:spAutoFit/>
          </a:bodyPr>
          <a:lstStyle/>
          <a:p>
            <a:r>
              <a:rPr lang="en-US" dirty="0">
                <a:solidFill>
                  <a:schemeClr val="accent1">
                    <a:lumMod val="50000"/>
                  </a:schemeClr>
                </a:solidFill>
              </a:rPr>
              <a:t>(design matrix)</a:t>
            </a:r>
          </a:p>
        </p:txBody>
      </p:sp>
      <p:sp>
        <p:nvSpPr>
          <p:cNvPr id="21" name="TextBox 20">
            <a:extLst>
              <a:ext uri="{FF2B5EF4-FFF2-40B4-BE49-F238E27FC236}">
                <a16:creationId xmlns:a16="http://schemas.microsoft.com/office/drawing/2014/main" id="{9042E6DE-C8FB-44AC-9FF6-FAF3497BC3F5}"/>
              </a:ext>
            </a:extLst>
          </p:cNvPr>
          <p:cNvSpPr txBox="1"/>
          <p:nvPr/>
        </p:nvSpPr>
        <p:spPr>
          <a:xfrm>
            <a:off x="2163307" y="4420624"/>
            <a:ext cx="1591590" cy="369332"/>
          </a:xfrm>
          <a:prstGeom prst="rect">
            <a:avLst/>
          </a:prstGeom>
          <a:noFill/>
        </p:spPr>
        <p:txBody>
          <a:bodyPr wrap="none" rtlCol="0">
            <a:spAutoFit/>
          </a:bodyPr>
          <a:lstStyle/>
          <a:p>
            <a:r>
              <a:rPr lang="en-US" dirty="0">
                <a:solidFill>
                  <a:schemeClr val="accent1">
                    <a:lumMod val="50000"/>
                  </a:schemeClr>
                </a:solidFill>
              </a:rPr>
              <a:t>(design matrix)</a:t>
            </a:r>
          </a:p>
        </p:txBody>
      </p:sp>
      <p:sp>
        <p:nvSpPr>
          <p:cNvPr id="22" name="TextBox 21">
            <a:extLst>
              <a:ext uri="{FF2B5EF4-FFF2-40B4-BE49-F238E27FC236}">
                <a16:creationId xmlns:a16="http://schemas.microsoft.com/office/drawing/2014/main" id="{597D05F4-8B23-40E4-BB58-5A1A9BAF2CC0}"/>
              </a:ext>
            </a:extLst>
          </p:cNvPr>
          <p:cNvSpPr txBox="1"/>
          <p:nvPr/>
        </p:nvSpPr>
        <p:spPr>
          <a:xfrm>
            <a:off x="6397300" y="202928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(75)</a:t>
            </a:r>
          </a:p>
        </p:txBody>
      </p:sp>
      <p:sp>
        <p:nvSpPr>
          <p:cNvPr id="23" name="TextBox 22">
            <a:extLst>
              <a:ext uri="{FF2B5EF4-FFF2-40B4-BE49-F238E27FC236}">
                <a16:creationId xmlns:a16="http://schemas.microsoft.com/office/drawing/2014/main" id="{DC934FB0-4BDF-4066-AF56-1875C43516B2}"/>
              </a:ext>
            </a:extLst>
          </p:cNvPr>
          <p:cNvSpPr txBox="1"/>
          <p:nvPr/>
        </p:nvSpPr>
        <p:spPr>
          <a:xfrm>
            <a:off x="7607143" y="202186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(75)</a:t>
            </a:r>
          </a:p>
        </p:txBody>
      </p:sp>
      <p:sp>
        <p:nvSpPr>
          <p:cNvPr id="24" name="TextBox 23">
            <a:extLst>
              <a:ext uri="{FF2B5EF4-FFF2-40B4-BE49-F238E27FC236}">
                <a16:creationId xmlns:a16="http://schemas.microsoft.com/office/drawing/2014/main" id="{7239EBD3-E42B-4863-82F6-155ADAA5EBA5}"/>
              </a:ext>
            </a:extLst>
          </p:cNvPr>
          <p:cNvSpPr txBox="1"/>
          <p:nvPr/>
        </p:nvSpPr>
        <p:spPr>
          <a:xfrm>
            <a:off x="8816986" y="202186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(66)</a:t>
            </a:r>
          </a:p>
        </p:txBody>
      </p:sp>
      <p:sp>
        <p:nvSpPr>
          <p:cNvPr id="25" name="TextBox 24">
            <a:extLst>
              <a:ext uri="{FF2B5EF4-FFF2-40B4-BE49-F238E27FC236}">
                <a16:creationId xmlns:a16="http://schemas.microsoft.com/office/drawing/2014/main" id="{9339C51A-101B-4C15-A435-A98BAD68FB63}"/>
              </a:ext>
            </a:extLst>
          </p:cNvPr>
          <p:cNvSpPr txBox="1"/>
          <p:nvPr/>
        </p:nvSpPr>
        <p:spPr>
          <a:xfrm>
            <a:off x="10046280" y="202928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(57)</a:t>
            </a:r>
          </a:p>
        </p:txBody>
      </p:sp>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extLst>
              <p:ext uri="{D42A27DB-BD31-4B8C-83A1-F6EECF244321}">
                <p14:modId xmlns:p14="http://schemas.microsoft.com/office/powerpoint/2010/main" val="3857061405"/>
              </p:ext>
            </p:extLst>
          </p:nvPr>
        </p:nvGraphicFramePr>
        <p:xfrm>
          <a:off x="849153" y="56115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75</a:t>
                      </a:r>
                    </a:p>
                  </a:txBody>
                  <a:tcPr/>
                </a:tc>
                <a:tc>
                  <a:txBody>
                    <a:bodyPr/>
                    <a:lstStyle/>
                    <a:p>
                      <a:pPr algn="ctr"/>
                      <a:r>
                        <a:rPr lang="en-US" dirty="0"/>
                        <a:t>57</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75</a:t>
                      </a:r>
                    </a:p>
                  </a:txBody>
                  <a:tcPr/>
                </a:tc>
                <a:tc>
                  <a:txBody>
                    <a:bodyPr/>
                    <a:lstStyle/>
                    <a:p>
                      <a:pPr algn="ctr"/>
                      <a:r>
                        <a:rPr lang="en-US" dirty="0"/>
                        <a:t>66</a:t>
                      </a:r>
                    </a:p>
                  </a:txBody>
                  <a:tcPr/>
                </a:tc>
                <a:extLst>
                  <a:ext uri="{0D108BD9-81ED-4DB2-BD59-A6C34878D82A}">
                    <a16:rowId xmlns:a16="http://schemas.microsoft.com/office/drawing/2014/main" val="1031464782"/>
                  </a:ext>
                </a:extLst>
              </a:tr>
            </a:tbl>
          </a:graphicData>
        </a:graphic>
      </p:graphicFrame>
    </p:spTree>
    <p:extLst>
      <p:ext uri="{BB962C8B-B14F-4D97-AF65-F5344CB8AC3E}">
        <p14:creationId xmlns:p14="http://schemas.microsoft.com/office/powerpoint/2010/main" val="2128168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54E9B791-BB45-4353-87B4-5C45C811C81A}"/>
              </a:ext>
            </a:extLst>
          </p:cNvPr>
          <p:cNvGraphicFramePr>
            <a:graphicFrameLocks noGrp="1"/>
          </p:cNvGraphicFramePr>
          <p:nvPr>
            <p:extLst>
              <p:ext uri="{D42A27DB-BD31-4B8C-83A1-F6EECF244321}">
                <p14:modId xmlns:p14="http://schemas.microsoft.com/office/powerpoint/2010/main" val="1685289710"/>
              </p:ext>
            </p:extLst>
          </p:nvPr>
        </p:nvGraphicFramePr>
        <p:xfrm>
          <a:off x="849153" y="56115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75</a:t>
                      </a:r>
                    </a:p>
                  </a:txBody>
                  <a:tcPr/>
                </a:tc>
                <a:tc>
                  <a:txBody>
                    <a:bodyPr/>
                    <a:lstStyle/>
                    <a:p>
                      <a:pPr algn="ctr"/>
                      <a:r>
                        <a:rPr lang="en-US" dirty="0"/>
                        <a:t>57</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75</a:t>
                      </a:r>
                    </a:p>
                  </a:txBody>
                  <a:tcPr/>
                </a:tc>
                <a:tc>
                  <a:txBody>
                    <a:bodyPr/>
                    <a:lstStyle/>
                    <a:p>
                      <a:pPr algn="ctr"/>
                      <a:r>
                        <a:rPr lang="en-US" dirty="0"/>
                        <a:t>66</a:t>
                      </a:r>
                    </a:p>
                  </a:txBody>
                  <a:tcPr/>
                </a:tc>
                <a:extLst>
                  <a:ext uri="{0D108BD9-81ED-4DB2-BD59-A6C34878D82A}">
                    <a16:rowId xmlns:a16="http://schemas.microsoft.com/office/drawing/2014/main" val="1031464782"/>
                  </a:ext>
                </a:extLst>
              </a:tr>
            </a:tbl>
          </a:graphicData>
        </a:graphic>
      </p:graphicFrame>
      <p:graphicFrame>
        <p:nvGraphicFramePr>
          <p:cNvPr id="7" name="Table 6">
            <a:extLst>
              <a:ext uri="{FF2B5EF4-FFF2-40B4-BE49-F238E27FC236}">
                <a16:creationId xmlns:a16="http://schemas.microsoft.com/office/drawing/2014/main" id="{D77606E1-037A-48C9-A1B8-CB28E33A6046}"/>
              </a:ext>
            </a:extLst>
          </p:cNvPr>
          <p:cNvGraphicFramePr>
            <a:graphicFrameLocks noGrp="1"/>
          </p:cNvGraphicFramePr>
          <p:nvPr/>
        </p:nvGraphicFramePr>
        <p:xfrm>
          <a:off x="849153" y="4872348"/>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9" name="TextBox 8">
            <a:extLst>
              <a:ext uri="{FF2B5EF4-FFF2-40B4-BE49-F238E27FC236}">
                <a16:creationId xmlns:a16="http://schemas.microsoft.com/office/drawing/2014/main" id="{2A358297-F940-40F4-921E-F9C879F0C161}"/>
              </a:ext>
            </a:extLst>
          </p:cNvPr>
          <p:cNvSpPr txBox="1"/>
          <p:nvPr/>
        </p:nvSpPr>
        <p:spPr>
          <a:xfrm>
            <a:off x="5794827" y="398718"/>
            <a:ext cx="4906065" cy="1323439"/>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No matter which groups you omit, you can always recover the group means. You just multiply all coefficients by the appropriate row in the design matrix. </a:t>
            </a:r>
          </a:p>
        </p:txBody>
      </p:sp>
      <p:sp>
        <p:nvSpPr>
          <p:cNvPr id="10" name="TextBox 9">
            <a:extLst>
              <a:ext uri="{FF2B5EF4-FFF2-40B4-BE49-F238E27FC236}">
                <a16:creationId xmlns:a16="http://schemas.microsoft.com/office/drawing/2014/main" id="{E4398133-718C-45DF-8D8B-552D442B9768}"/>
              </a:ext>
            </a:extLst>
          </p:cNvPr>
          <p:cNvSpPr txBox="1"/>
          <p:nvPr/>
        </p:nvSpPr>
        <p:spPr>
          <a:xfrm>
            <a:off x="5905850" y="4564571"/>
            <a:ext cx="4164923" cy="307777"/>
          </a:xfrm>
          <a:prstGeom prst="rect">
            <a:avLst/>
          </a:prstGeom>
          <a:noFill/>
        </p:spPr>
        <p:txBody>
          <a:bodyPr wrap="none" rtlCol="0">
            <a:spAutoFit/>
          </a:bodyPr>
          <a:lstStyle/>
          <a:p>
            <a:r>
              <a:rPr lang="en-US" sz="1400" dirty="0">
                <a:latin typeface="Century Gothic" panose="020B0502020202020204" pitchFamily="34" charset="0"/>
              </a:rPr>
              <a:t>math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∙d.sub + b</a:t>
            </a:r>
            <a:r>
              <a:rPr lang="en-US" sz="1400" baseline="-25000" dirty="0">
                <a:latin typeface="Century Gothic" panose="020B0502020202020204" pitchFamily="34" charset="0"/>
              </a:rPr>
              <a:t>2</a:t>
            </a:r>
            <a:r>
              <a:rPr lang="en-US" sz="1400" dirty="0">
                <a:latin typeface="Century Gothic" panose="020B0502020202020204" pitchFamily="34" charset="0"/>
              </a:rPr>
              <a:t>∙d.reg + b</a:t>
            </a:r>
            <a:r>
              <a:rPr lang="en-US" sz="1400" baseline="-25000" dirty="0">
                <a:latin typeface="Century Gothic" panose="020B0502020202020204" pitchFamily="34" charset="0"/>
              </a:rPr>
              <a:t>3</a:t>
            </a:r>
            <a:r>
              <a:rPr lang="en-US" sz="1400" dirty="0">
                <a:latin typeface="Century Gothic" panose="020B0502020202020204" pitchFamily="34" charset="0"/>
              </a:rPr>
              <a:t>∙d.sub.reg</a:t>
            </a:r>
          </a:p>
        </p:txBody>
      </p:sp>
      <p:sp>
        <p:nvSpPr>
          <p:cNvPr id="11" name="TextBox 10">
            <a:extLst>
              <a:ext uri="{FF2B5EF4-FFF2-40B4-BE49-F238E27FC236}">
                <a16:creationId xmlns:a16="http://schemas.microsoft.com/office/drawing/2014/main" id="{05845664-93CE-40FB-9AE5-D56877035BDA}"/>
              </a:ext>
            </a:extLst>
          </p:cNvPr>
          <p:cNvSpPr txBox="1"/>
          <p:nvPr/>
        </p:nvSpPr>
        <p:spPr>
          <a:xfrm>
            <a:off x="5417315" y="5630126"/>
            <a:ext cx="3698448"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a:t>
            </a:r>
            <a:r>
              <a:rPr lang="en-US" sz="1400" b="1" dirty="0">
                <a:latin typeface="Century Gothic" panose="020B0502020202020204" pitchFamily="34" charset="0"/>
              </a:rPr>
              <a:t> </a:t>
            </a:r>
            <a:r>
              <a:rPr lang="en-US" sz="1400" b="1" dirty="0">
                <a:solidFill>
                  <a:srgbClr val="C00000"/>
                </a:solidFill>
                <a:latin typeface="Century Gothic" panose="020B0502020202020204" pitchFamily="34" charset="0"/>
              </a:rPr>
              <a:t>66 </a:t>
            </a:r>
            <a:r>
              <a:rPr lang="en-US" sz="1400" b="1"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(urban TFA - </a:t>
            </a:r>
            <a:r>
              <a:rPr lang="en-US" sz="1400" b="1" dirty="0">
                <a:solidFill>
                  <a:schemeClr val="tx1">
                    <a:lumMod val="65000"/>
                    <a:lumOff val="35000"/>
                  </a:schemeClr>
                </a:solidFill>
                <a:latin typeface="Century Gothic" panose="020B0502020202020204" pitchFamily="34" charset="0"/>
              </a:rPr>
              <a:t>reference group</a:t>
            </a:r>
            <a:r>
              <a:rPr lang="en-US" sz="1400" dirty="0">
                <a:solidFill>
                  <a:schemeClr val="tx1">
                    <a:lumMod val="65000"/>
                    <a:lumOff val="35000"/>
                  </a:schemeClr>
                </a:solidFill>
                <a:latin typeface="Century Gothic" panose="020B0502020202020204" pitchFamily="34" charset="0"/>
              </a:rPr>
              <a:t>)</a:t>
            </a:r>
          </a:p>
        </p:txBody>
      </p:sp>
      <p:sp>
        <p:nvSpPr>
          <p:cNvPr id="12" name="TextBox 11">
            <a:extLst>
              <a:ext uri="{FF2B5EF4-FFF2-40B4-BE49-F238E27FC236}">
                <a16:creationId xmlns:a16="http://schemas.microsoft.com/office/drawing/2014/main" id="{40BF8384-52C0-4656-9FE9-ACFBE123E059}"/>
              </a:ext>
            </a:extLst>
          </p:cNvPr>
          <p:cNvSpPr txBox="1"/>
          <p:nvPr/>
        </p:nvSpPr>
        <p:spPr>
          <a:xfrm>
            <a:off x="5417315" y="5050257"/>
            <a:ext cx="3618298"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 </a:t>
            </a:r>
            <a:r>
              <a:rPr lang="en-US" sz="1400" dirty="0">
                <a:solidFill>
                  <a:srgbClr val="C00000"/>
                </a:solidFill>
                <a:latin typeface="Century Gothic" panose="020B0502020202020204" pitchFamily="34" charset="0"/>
              </a:rPr>
              <a:t>66 + 9 = </a:t>
            </a:r>
            <a:r>
              <a:rPr lang="en-US" sz="1400" b="1" dirty="0">
                <a:solidFill>
                  <a:srgbClr val="C00000"/>
                </a:solidFill>
                <a:latin typeface="Century Gothic" panose="020B0502020202020204" pitchFamily="34" charset="0"/>
              </a:rPr>
              <a:t>75 </a:t>
            </a:r>
            <a:r>
              <a:rPr lang="en-US" sz="1400" dirty="0">
                <a:solidFill>
                  <a:srgbClr val="C00000"/>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a:t>
            </a:r>
          </a:p>
        </p:txBody>
      </p:sp>
      <p:sp>
        <p:nvSpPr>
          <p:cNvPr id="13" name="TextBox 12">
            <a:extLst>
              <a:ext uri="{FF2B5EF4-FFF2-40B4-BE49-F238E27FC236}">
                <a16:creationId xmlns:a16="http://schemas.microsoft.com/office/drawing/2014/main" id="{E60775B4-034C-4FD6-B527-CEF91B75E2BD}"/>
              </a:ext>
            </a:extLst>
          </p:cNvPr>
          <p:cNvSpPr txBox="1"/>
          <p:nvPr/>
        </p:nvSpPr>
        <p:spPr>
          <a:xfrm>
            <a:off x="5427797" y="5937345"/>
            <a:ext cx="3405099"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66 – 9 =</a:t>
            </a:r>
            <a:r>
              <a:rPr lang="en-US" sz="1400" b="1" dirty="0">
                <a:solidFill>
                  <a:srgbClr val="C00000"/>
                </a:solidFill>
                <a:latin typeface="Century Gothic" panose="020B0502020202020204" pitchFamily="34" charset="0"/>
              </a:rPr>
              <a:t> 57    </a:t>
            </a:r>
            <a:r>
              <a:rPr lang="en-US" sz="1400" dirty="0">
                <a:solidFill>
                  <a:schemeClr val="tx1">
                    <a:lumMod val="65000"/>
                    <a:lumOff val="35000"/>
                  </a:schemeClr>
                </a:solidFill>
                <a:latin typeface="Century Gothic" panose="020B0502020202020204" pitchFamily="34" charset="0"/>
              </a:rPr>
              <a:t>(urban regular)</a:t>
            </a:r>
          </a:p>
        </p:txBody>
      </p:sp>
      <p:sp>
        <p:nvSpPr>
          <p:cNvPr id="14" name="TextBox 13">
            <a:extLst>
              <a:ext uri="{FF2B5EF4-FFF2-40B4-BE49-F238E27FC236}">
                <a16:creationId xmlns:a16="http://schemas.microsoft.com/office/drawing/2014/main" id="{E0E5E79C-85F4-4081-AEAC-E0CCD49D24C1}"/>
              </a:ext>
            </a:extLst>
          </p:cNvPr>
          <p:cNvSpPr txBox="1"/>
          <p:nvPr/>
        </p:nvSpPr>
        <p:spPr>
          <a:xfrm>
            <a:off x="5417315" y="5340192"/>
            <a:ext cx="5182829"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b</a:t>
            </a:r>
            <a:r>
              <a:rPr lang="en-US" sz="1400" baseline="-25000" dirty="0">
                <a:latin typeface="Century Gothic" panose="020B0502020202020204" pitchFamily="34" charset="0"/>
              </a:rPr>
              <a:t>3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66 + 9 – 9 + 9 = </a:t>
            </a:r>
            <a:r>
              <a:rPr lang="en-US" sz="1400" b="1" dirty="0">
                <a:solidFill>
                  <a:srgbClr val="C00000"/>
                </a:solidFill>
                <a:latin typeface="Century Gothic" panose="020B0502020202020204" pitchFamily="34" charset="0"/>
              </a:rPr>
              <a:t>75      </a:t>
            </a:r>
            <a:r>
              <a:rPr lang="en-US" sz="1400" dirty="0">
                <a:solidFill>
                  <a:schemeClr val="tx1">
                    <a:lumMod val="65000"/>
                    <a:lumOff val="35000"/>
                  </a:schemeClr>
                </a:solidFill>
                <a:latin typeface="Century Gothic" panose="020B0502020202020204" pitchFamily="34" charset="0"/>
              </a:rPr>
              <a:t>(suburban regular)</a:t>
            </a:r>
          </a:p>
        </p:txBody>
      </p:sp>
      <p:sp>
        <p:nvSpPr>
          <p:cNvPr id="16" name="TextBox 15">
            <a:extLst>
              <a:ext uri="{FF2B5EF4-FFF2-40B4-BE49-F238E27FC236}">
                <a16:creationId xmlns:a16="http://schemas.microsoft.com/office/drawing/2014/main" id="{FF63F3D8-35B1-473D-AD27-2CB478CF3BF2}"/>
              </a:ext>
            </a:extLst>
          </p:cNvPr>
          <p:cNvSpPr txBox="1"/>
          <p:nvPr/>
        </p:nvSpPr>
        <p:spPr>
          <a:xfrm>
            <a:off x="6346065" y="4266736"/>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(66)</a:t>
            </a:r>
          </a:p>
        </p:txBody>
      </p:sp>
      <p:sp>
        <p:nvSpPr>
          <p:cNvPr id="17" name="TextBox 16">
            <a:extLst>
              <a:ext uri="{FF2B5EF4-FFF2-40B4-BE49-F238E27FC236}">
                <a16:creationId xmlns:a16="http://schemas.microsoft.com/office/drawing/2014/main" id="{0E8441C8-5388-4C0A-809E-CA33BE8A18B4}"/>
              </a:ext>
            </a:extLst>
          </p:cNvPr>
          <p:cNvSpPr txBox="1"/>
          <p:nvPr/>
        </p:nvSpPr>
        <p:spPr>
          <a:xfrm>
            <a:off x="6786280" y="424889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(9)</a:t>
            </a:r>
          </a:p>
        </p:txBody>
      </p:sp>
      <p:sp>
        <p:nvSpPr>
          <p:cNvPr id="18" name="TextBox 17">
            <a:extLst>
              <a:ext uri="{FF2B5EF4-FFF2-40B4-BE49-F238E27FC236}">
                <a16:creationId xmlns:a16="http://schemas.microsoft.com/office/drawing/2014/main" id="{971F96AE-8053-4F66-9549-1C597CB1D16C}"/>
              </a:ext>
            </a:extLst>
          </p:cNvPr>
          <p:cNvSpPr txBox="1"/>
          <p:nvPr/>
        </p:nvSpPr>
        <p:spPr>
          <a:xfrm>
            <a:off x="7690710" y="4248893"/>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(-9)</a:t>
            </a:r>
          </a:p>
        </p:txBody>
      </p:sp>
      <p:sp>
        <p:nvSpPr>
          <p:cNvPr id="19" name="TextBox 18">
            <a:extLst>
              <a:ext uri="{FF2B5EF4-FFF2-40B4-BE49-F238E27FC236}">
                <a16:creationId xmlns:a16="http://schemas.microsoft.com/office/drawing/2014/main" id="{8A278C99-3643-498F-96F0-AF46C5FFDDF7}"/>
              </a:ext>
            </a:extLst>
          </p:cNvPr>
          <p:cNvSpPr txBox="1"/>
          <p:nvPr/>
        </p:nvSpPr>
        <p:spPr>
          <a:xfrm>
            <a:off x="8610948" y="4248893"/>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(9)</a:t>
            </a:r>
          </a:p>
        </p:txBody>
      </p:sp>
      <p:sp>
        <p:nvSpPr>
          <p:cNvPr id="20" name="TextBox 19">
            <a:extLst>
              <a:ext uri="{FF2B5EF4-FFF2-40B4-BE49-F238E27FC236}">
                <a16:creationId xmlns:a16="http://schemas.microsoft.com/office/drawing/2014/main" id="{878DFAD4-50A4-4923-91E9-6D1403DE58E9}"/>
              </a:ext>
            </a:extLst>
          </p:cNvPr>
          <p:cNvSpPr txBox="1"/>
          <p:nvPr/>
        </p:nvSpPr>
        <p:spPr>
          <a:xfrm>
            <a:off x="2130803" y="2134552"/>
            <a:ext cx="1591590" cy="369332"/>
          </a:xfrm>
          <a:prstGeom prst="rect">
            <a:avLst/>
          </a:prstGeom>
          <a:noFill/>
        </p:spPr>
        <p:txBody>
          <a:bodyPr wrap="none" rtlCol="0">
            <a:spAutoFit/>
          </a:bodyPr>
          <a:lstStyle/>
          <a:p>
            <a:r>
              <a:rPr lang="en-US" dirty="0">
                <a:solidFill>
                  <a:schemeClr val="accent1">
                    <a:lumMod val="50000"/>
                  </a:schemeClr>
                </a:solidFill>
              </a:rPr>
              <a:t>(design matrix)</a:t>
            </a:r>
          </a:p>
        </p:txBody>
      </p:sp>
      <p:sp>
        <p:nvSpPr>
          <p:cNvPr id="21" name="TextBox 20">
            <a:extLst>
              <a:ext uri="{FF2B5EF4-FFF2-40B4-BE49-F238E27FC236}">
                <a16:creationId xmlns:a16="http://schemas.microsoft.com/office/drawing/2014/main" id="{9042E6DE-C8FB-44AC-9FF6-FAF3497BC3F5}"/>
              </a:ext>
            </a:extLst>
          </p:cNvPr>
          <p:cNvSpPr txBox="1"/>
          <p:nvPr/>
        </p:nvSpPr>
        <p:spPr>
          <a:xfrm>
            <a:off x="2163307" y="4420624"/>
            <a:ext cx="1591590" cy="369332"/>
          </a:xfrm>
          <a:prstGeom prst="rect">
            <a:avLst/>
          </a:prstGeom>
          <a:noFill/>
        </p:spPr>
        <p:txBody>
          <a:bodyPr wrap="none" rtlCol="0">
            <a:spAutoFit/>
          </a:bodyPr>
          <a:lstStyle/>
          <a:p>
            <a:r>
              <a:rPr lang="en-US" dirty="0">
                <a:solidFill>
                  <a:schemeClr val="accent1">
                    <a:lumMod val="50000"/>
                  </a:schemeClr>
                </a:solidFill>
              </a:rPr>
              <a:t>(design matrix)</a:t>
            </a:r>
          </a:p>
        </p:txBody>
      </p:sp>
      <p:sp>
        <p:nvSpPr>
          <p:cNvPr id="22" name="TextBox 21">
            <a:extLst>
              <a:ext uri="{FF2B5EF4-FFF2-40B4-BE49-F238E27FC236}">
                <a16:creationId xmlns:a16="http://schemas.microsoft.com/office/drawing/2014/main" id="{597D05F4-8B23-40E4-BB58-5A1A9BAF2CC0}"/>
              </a:ext>
            </a:extLst>
          </p:cNvPr>
          <p:cNvSpPr txBox="1"/>
          <p:nvPr/>
        </p:nvSpPr>
        <p:spPr>
          <a:xfrm>
            <a:off x="6397300" y="202928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(75)</a:t>
            </a:r>
          </a:p>
        </p:txBody>
      </p:sp>
      <p:sp>
        <p:nvSpPr>
          <p:cNvPr id="23" name="TextBox 22">
            <a:extLst>
              <a:ext uri="{FF2B5EF4-FFF2-40B4-BE49-F238E27FC236}">
                <a16:creationId xmlns:a16="http://schemas.microsoft.com/office/drawing/2014/main" id="{DC934FB0-4BDF-4066-AF56-1875C43516B2}"/>
              </a:ext>
            </a:extLst>
          </p:cNvPr>
          <p:cNvSpPr txBox="1"/>
          <p:nvPr/>
        </p:nvSpPr>
        <p:spPr>
          <a:xfrm>
            <a:off x="6891734" y="202928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(-18)</a:t>
            </a:r>
          </a:p>
        </p:txBody>
      </p:sp>
      <p:sp>
        <p:nvSpPr>
          <p:cNvPr id="24" name="TextBox 23">
            <a:extLst>
              <a:ext uri="{FF2B5EF4-FFF2-40B4-BE49-F238E27FC236}">
                <a16:creationId xmlns:a16="http://schemas.microsoft.com/office/drawing/2014/main" id="{7239EBD3-E42B-4863-82F6-155ADAA5EBA5}"/>
              </a:ext>
            </a:extLst>
          </p:cNvPr>
          <p:cNvSpPr txBox="1"/>
          <p:nvPr/>
        </p:nvSpPr>
        <p:spPr>
          <a:xfrm>
            <a:off x="7757290" y="2029622"/>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(0)</a:t>
            </a:r>
          </a:p>
        </p:txBody>
      </p:sp>
      <p:sp>
        <p:nvSpPr>
          <p:cNvPr id="25" name="TextBox 24">
            <a:extLst>
              <a:ext uri="{FF2B5EF4-FFF2-40B4-BE49-F238E27FC236}">
                <a16:creationId xmlns:a16="http://schemas.microsoft.com/office/drawing/2014/main" id="{9339C51A-101B-4C15-A435-A98BAD68FB63}"/>
              </a:ext>
            </a:extLst>
          </p:cNvPr>
          <p:cNvSpPr txBox="1"/>
          <p:nvPr/>
        </p:nvSpPr>
        <p:spPr>
          <a:xfrm>
            <a:off x="8591956" y="202928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(9)</a:t>
            </a:r>
          </a:p>
        </p:txBody>
      </p:sp>
      <p:graphicFrame>
        <p:nvGraphicFramePr>
          <p:cNvPr id="26" name="Table 25">
            <a:extLst>
              <a:ext uri="{FF2B5EF4-FFF2-40B4-BE49-F238E27FC236}">
                <a16:creationId xmlns:a16="http://schemas.microsoft.com/office/drawing/2014/main" id="{D171542D-D86E-4CE3-8A04-A336CD015F90}"/>
              </a:ext>
            </a:extLst>
          </p:cNvPr>
          <p:cNvGraphicFramePr>
            <a:graphicFrameLocks noGrp="1"/>
          </p:cNvGraphicFramePr>
          <p:nvPr>
            <p:extLst>
              <p:ext uri="{D42A27DB-BD31-4B8C-83A1-F6EECF244321}">
                <p14:modId xmlns:p14="http://schemas.microsoft.com/office/powerpoint/2010/main" val="842626512"/>
              </p:ext>
            </p:extLst>
          </p:nvPr>
        </p:nvGraphicFramePr>
        <p:xfrm>
          <a:off x="849153" y="2586276"/>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27" name="TextBox 26">
            <a:extLst>
              <a:ext uri="{FF2B5EF4-FFF2-40B4-BE49-F238E27FC236}">
                <a16:creationId xmlns:a16="http://schemas.microsoft.com/office/drawing/2014/main" id="{0CB7466D-D6F0-4623-B523-CFC7A4425D2B}"/>
              </a:ext>
            </a:extLst>
          </p:cNvPr>
          <p:cNvSpPr txBox="1"/>
          <p:nvPr/>
        </p:nvSpPr>
        <p:spPr>
          <a:xfrm>
            <a:off x="5979385" y="2294177"/>
            <a:ext cx="4033476" cy="307777"/>
          </a:xfrm>
          <a:prstGeom prst="rect">
            <a:avLst/>
          </a:prstGeom>
          <a:noFill/>
        </p:spPr>
        <p:txBody>
          <a:bodyPr wrap="none" rtlCol="0">
            <a:spAutoFit/>
          </a:bodyPr>
          <a:lstStyle/>
          <a:p>
            <a:r>
              <a:rPr lang="en-US" sz="1400" dirty="0">
                <a:latin typeface="Century Gothic" panose="020B0502020202020204" pitchFamily="34" charset="0"/>
              </a:rPr>
              <a:t>math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∙d.urb + b</a:t>
            </a:r>
            <a:r>
              <a:rPr lang="en-US" sz="1400" baseline="-25000" dirty="0">
                <a:latin typeface="Century Gothic" panose="020B0502020202020204" pitchFamily="34" charset="0"/>
              </a:rPr>
              <a:t>2</a:t>
            </a:r>
            <a:r>
              <a:rPr lang="en-US" sz="1400" dirty="0">
                <a:latin typeface="Century Gothic" panose="020B0502020202020204" pitchFamily="34" charset="0"/>
              </a:rPr>
              <a:t>∙d.tfa + b</a:t>
            </a:r>
            <a:r>
              <a:rPr lang="en-US" sz="1400" baseline="-25000" dirty="0">
                <a:latin typeface="Century Gothic" panose="020B0502020202020204" pitchFamily="34" charset="0"/>
              </a:rPr>
              <a:t>3</a:t>
            </a:r>
            <a:r>
              <a:rPr lang="en-US" sz="1400" dirty="0">
                <a:latin typeface="Century Gothic" panose="020B0502020202020204" pitchFamily="34" charset="0"/>
              </a:rPr>
              <a:t>∙d.urb.tfa</a:t>
            </a:r>
          </a:p>
        </p:txBody>
      </p:sp>
      <p:sp>
        <p:nvSpPr>
          <p:cNvPr id="28" name="TextBox 27">
            <a:extLst>
              <a:ext uri="{FF2B5EF4-FFF2-40B4-BE49-F238E27FC236}">
                <a16:creationId xmlns:a16="http://schemas.microsoft.com/office/drawing/2014/main" id="{E4AAB187-BD2C-4DCF-A3E4-EAD8582EE60D}"/>
              </a:ext>
            </a:extLst>
          </p:cNvPr>
          <p:cNvSpPr txBox="1"/>
          <p:nvPr/>
        </p:nvSpPr>
        <p:spPr>
          <a:xfrm>
            <a:off x="5417315" y="3335321"/>
            <a:ext cx="3627916"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 + b</a:t>
            </a:r>
            <a:r>
              <a:rPr lang="en-US" sz="1400" baseline="-25000" dirty="0">
                <a:latin typeface="Century Gothic" panose="020B0502020202020204" pitchFamily="34" charset="0"/>
              </a:rPr>
              <a:t>1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75 – 18 + 9 =</a:t>
            </a:r>
            <a:r>
              <a:rPr lang="en-US" sz="1400" b="1" dirty="0">
                <a:latin typeface="Century Gothic" panose="020B0502020202020204" pitchFamily="34" charset="0"/>
              </a:rPr>
              <a:t> </a:t>
            </a:r>
            <a:r>
              <a:rPr lang="en-US" sz="1400" b="1" dirty="0">
                <a:solidFill>
                  <a:srgbClr val="C00000"/>
                </a:solidFill>
                <a:latin typeface="Century Gothic" panose="020B0502020202020204" pitchFamily="34" charset="0"/>
              </a:rPr>
              <a:t>66 </a:t>
            </a:r>
            <a:r>
              <a:rPr lang="en-US" sz="1400" b="1"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(urban TFA)</a:t>
            </a:r>
          </a:p>
        </p:txBody>
      </p:sp>
      <p:sp>
        <p:nvSpPr>
          <p:cNvPr id="29" name="TextBox 28">
            <a:extLst>
              <a:ext uri="{FF2B5EF4-FFF2-40B4-BE49-F238E27FC236}">
                <a16:creationId xmlns:a16="http://schemas.microsoft.com/office/drawing/2014/main" id="{F1ACCBBC-7BAA-4517-AC51-B61E2B3745E4}"/>
              </a:ext>
            </a:extLst>
          </p:cNvPr>
          <p:cNvSpPr txBox="1"/>
          <p:nvPr/>
        </p:nvSpPr>
        <p:spPr>
          <a:xfrm>
            <a:off x="5417315" y="2755452"/>
            <a:ext cx="3618298"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a:t>
            </a:r>
            <a:r>
              <a:rPr lang="en-US" sz="1400" dirty="0">
                <a:latin typeface="Century Gothic" panose="020B0502020202020204" pitchFamily="34" charset="0"/>
              </a:rPr>
              <a:t> = </a:t>
            </a:r>
            <a:r>
              <a:rPr lang="en-US" sz="1400" dirty="0">
                <a:solidFill>
                  <a:srgbClr val="C00000"/>
                </a:solidFill>
                <a:latin typeface="Century Gothic" panose="020B0502020202020204" pitchFamily="34" charset="0"/>
              </a:rPr>
              <a:t>75 + 0 = </a:t>
            </a:r>
            <a:r>
              <a:rPr lang="en-US" sz="1400" b="1" dirty="0">
                <a:solidFill>
                  <a:srgbClr val="C00000"/>
                </a:solidFill>
                <a:latin typeface="Century Gothic" panose="020B0502020202020204" pitchFamily="34" charset="0"/>
              </a:rPr>
              <a:t>75 </a:t>
            </a:r>
            <a:r>
              <a:rPr lang="en-US" sz="1400" dirty="0">
                <a:solidFill>
                  <a:srgbClr val="C00000"/>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a:t>
            </a:r>
          </a:p>
        </p:txBody>
      </p:sp>
      <p:sp>
        <p:nvSpPr>
          <p:cNvPr id="30" name="TextBox 29">
            <a:extLst>
              <a:ext uri="{FF2B5EF4-FFF2-40B4-BE49-F238E27FC236}">
                <a16:creationId xmlns:a16="http://schemas.microsoft.com/office/drawing/2014/main" id="{7A73C756-02FB-4AA4-B47C-137B546FAC06}"/>
              </a:ext>
            </a:extLst>
          </p:cNvPr>
          <p:cNvSpPr txBox="1"/>
          <p:nvPr/>
        </p:nvSpPr>
        <p:spPr>
          <a:xfrm>
            <a:off x="5427797" y="3642540"/>
            <a:ext cx="3502882"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75 – 18 =</a:t>
            </a:r>
            <a:r>
              <a:rPr lang="en-US" sz="1400" b="1" dirty="0">
                <a:solidFill>
                  <a:srgbClr val="C00000"/>
                </a:solidFill>
                <a:latin typeface="Century Gothic" panose="020B0502020202020204" pitchFamily="34" charset="0"/>
              </a:rPr>
              <a:t> 57    </a:t>
            </a:r>
            <a:r>
              <a:rPr lang="en-US" sz="1400" dirty="0">
                <a:solidFill>
                  <a:schemeClr val="tx1">
                    <a:lumMod val="65000"/>
                    <a:lumOff val="35000"/>
                  </a:schemeClr>
                </a:solidFill>
                <a:latin typeface="Century Gothic" panose="020B0502020202020204" pitchFamily="34" charset="0"/>
              </a:rPr>
              <a:t>(urban regular)</a:t>
            </a:r>
          </a:p>
        </p:txBody>
      </p:sp>
      <p:sp>
        <p:nvSpPr>
          <p:cNvPr id="31" name="TextBox 30">
            <a:extLst>
              <a:ext uri="{FF2B5EF4-FFF2-40B4-BE49-F238E27FC236}">
                <a16:creationId xmlns:a16="http://schemas.microsoft.com/office/drawing/2014/main" id="{E7B65A3B-2DA8-40F9-91E3-A52842A368BE}"/>
              </a:ext>
            </a:extLst>
          </p:cNvPr>
          <p:cNvSpPr txBox="1"/>
          <p:nvPr/>
        </p:nvSpPr>
        <p:spPr>
          <a:xfrm>
            <a:off x="5417315" y="3045387"/>
            <a:ext cx="4504759"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 </a:t>
            </a:r>
            <a:r>
              <a:rPr lang="en-US" sz="1400" b="1" dirty="0">
                <a:solidFill>
                  <a:srgbClr val="C00000"/>
                </a:solidFill>
                <a:latin typeface="Century Gothic" panose="020B0502020202020204" pitchFamily="34" charset="0"/>
              </a:rPr>
              <a:t>75      </a:t>
            </a:r>
            <a:r>
              <a:rPr lang="en-US" sz="1400" dirty="0">
                <a:solidFill>
                  <a:schemeClr val="tx1">
                    <a:lumMod val="65000"/>
                    <a:lumOff val="35000"/>
                  </a:schemeClr>
                </a:solidFill>
                <a:latin typeface="Century Gothic" panose="020B0502020202020204" pitchFamily="34" charset="0"/>
              </a:rPr>
              <a:t>(suburban regular – </a:t>
            </a:r>
            <a:r>
              <a:rPr lang="en-US" sz="1400" b="1" dirty="0">
                <a:solidFill>
                  <a:schemeClr val="tx1">
                    <a:lumMod val="65000"/>
                    <a:lumOff val="35000"/>
                  </a:schemeClr>
                </a:solidFill>
                <a:latin typeface="Century Gothic" panose="020B0502020202020204" pitchFamily="34" charset="0"/>
              </a:rPr>
              <a:t>reference group</a:t>
            </a:r>
            <a:r>
              <a:rPr lang="en-US" sz="1400" dirty="0">
                <a:solidFill>
                  <a:schemeClr val="tx1">
                    <a:lumMod val="65000"/>
                    <a:lumOff val="35000"/>
                  </a:schemeClr>
                </a:solidFill>
                <a:latin typeface="Century Gothic" panose="020B0502020202020204" pitchFamily="34" charset="0"/>
              </a:rPr>
              <a:t>)</a:t>
            </a:r>
          </a:p>
        </p:txBody>
      </p:sp>
    </p:spTree>
    <p:extLst>
      <p:ext uri="{BB962C8B-B14F-4D97-AF65-F5344CB8AC3E}">
        <p14:creationId xmlns:p14="http://schemas.microsoft.com/office/powerpoint/2010/main" val="2114089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8AC62-0081-4C54-AA5F-32AA1EF1C1FE}"/>
              </a:ext>
            </a:extLst>
          </p:cNvPr>
          <p:cNvSpPr>
            <a:spLocks noGrp="1"/>
          </p:cNvSpPr>
          <p:nvPr>
            <p:ph type="title"/>
          </p:nvPr>
        </p:nvSpPr>
        <p:spPr/>
        <p:txBody>
          <a:bodyPr/>
          <a:lstStyle/>
          <a:p>
            <a:r>
              <a:rPr lang="en-US" dirty="0"/>
              <a:t>Hypothesis-Testing</a:t>
            </a:r>
          </a:p>
        </p:txBody>
      </p:sp>
      <p:sp>
        <p:nvSpPr>
          <p:cNvPr id="3" name="Text Placeholder 2">
            <a:extLst>
              <a:ext uri="{FF2B5EF4-FFF2-40B4-BE49-F238E27FC236}">
                <a16:creationId xmlns:a16="http://schemas.microsoft.com/office/drawing/2014/main" id="{17F02B0A-8107-404B-9CE3-7ADE9D01DE7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6650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586F-2EB7-4C5C-87BE-9843BD0AA1AF}"/>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E2E17209-CDF3-496A-AD6A-8D54981464E3}"/>
              </a:ext>
            </a:extLst>
          </p:cNvPr>
          <p:cNvSpPr>
            <a:spLocks noGrp="1"/>
          </p:cNvSpPr>
          <p:nvPr>
            <p:ph idx="1"/>
          </p:nvPr>
        </p:nvSpPr>
        <p:spPr/>
        <p:txBody>
          <a:bodyPr>
            <a:normAutofit/>
          </a:bodyPr>
          <a:lstStyle/>
          <a:p>
            <a:r>
              <a:rPr lang="en-US" sz="2000" dirty="0"/>
              <a:t>Teach for America is a federally-funded program to train non-education majors to be teachers through an intensive program after students graduate with a non-teaching degree. They are often placed in low-income schools that experience teacher shortages. </a:t>
            </a:r>
            <a:br>
              <a:rPr lang="en-US" sz="2000" dirty="0"/>
            </a:br>
            <a:endParaRPr lang="en-US" sz="2000" dirty="0"/>
          </a:p>
          <a:p>
            <a:r>
              <a:rPr lang="en-US" sz="2000" dirty="0"/>
              <a:t>We are interested in whether the program is effective with regards to teacher performance in the classroom. Do Teach for America fellows generate better student performance than regular teachers? </a:t>
            </a:r>
            <a:br>
              <a:rPr lang="en-US" sz="2000" dirty="0"/>
            </a:br>
            <a:endParaRPr lang="en-US" sz="2000" dirty="0"/>
          </a:p>
          <a:p>
            <a:r>
              <a:rPr lang="en-US" sz="2000" dirty="0"/>
              <a:t>We will compare TFA fellows to other teachers with regular education degrees, and we will control for suburban (typically high-income) and urban (typically low-income) school environments. </a:t>
            </a:r>
          </a:p>
        </p:txBody>
      </p:sp>
    </p:spTree>
    <p:extLst>
      <p:ext uri="{BB962C8B-B14F-4D97-AF65-F5344CB8AC3E}">
        <p14:creationId xmlns:p14="http://schemas.microsoft.com/office/powerpoint/2010/main" val="2122740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D042F7C-2F28-4313-883A-39C9AFAABC6D}"/>
              </a:ext>
            </a:extLst>
          </p:cNvPr>
          <p:cNvGraphicFramePr>
            <a:graphicFrameLocks noGrp="1"/>
          </p:cNvGraphicFramePr>
          <p:nvPr/>
        </p:nvGraphicFramePr>
        <p:xfrm>
          <a:off x="849153" y="2626995"/>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8" name="TextBox 7">
            <a:extLst>
              <a:ext uri="{FF2B5EF4-FFF2-40B4-BE49-F238E27FC236}">
                <a16:creationId xmlns:a16="http://schemas.microsoft.com/office/drawing/2014/main" id="{CC269E4B-4064-44A8-94B4-0AA333A17121}"/>
              </a:ext>
            </a:extLst>
          </p:cNvPr>
          <p:cNvSpPr txBox="1"/>
          <p:nvPr/>
        </p:nvSpPr>
        <p:spPr>
          <a:xfrm>
            <a:off x="5961246" y="2319218"/>
            <a:ext cx="555472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math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∙d.sub.tfa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∙d.sub.reg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∙d.urb.tfa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4</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∙d.urb.reg</a:t>
            </a:r>
          </a:p>
        </p:txBody>
      </p:sp>
      <p:sp>
        <p:nvSpPr>
          <p:cNvPr id="9" name="TextBox 8">
            <a:extLst>
              <a:ext uri="{FF2B5EF4-FFF2-40B4-BE49-F238E27FC236}">
                <a16:creationId xmlns:a16="http://schemas.microsoft.com/office/drawing/2014/main" id="{2A358297-F940-40F4-921E-F9C879F0C161}"/>
              </a:ext>
            </a:extLst>
          </p:cNvPr>
          <p:cNvSpPr txBox="1"/>
          <p:nvPr/>
        </p:nvSpPr>
        <p:spPr>
          <a:xfrm>
            <a:off x="2813044" y="4938579"/>
            <a:ext cx="716851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If this is the most intuitive way to get group means, why don’t we run this regression model? </a:t>
            </a:r>
          </a:p>
        </p:txBody>
      </p:sp>
      <p:sp>
        <p:nvSpPr>
          <p:cNvPr id="20" name="TextBox 19">
            <a:extLst>
              <a:ext uri="{FF2B5EF4-FFF2-40B4-BE49-F238E27FC236}">
                <a16:creationId xmlns:a16="http://schemas.microsoft.com/office/drawing/2014/main" id="{878DFAD4-50A4-4923-91E9-6D1403DE58E9}"/>
              </a:ext>
            </a:extLst>
          </p:cNvPr>
          <p:cNvSpPr txBox="1"/>
          <p:nvPr/>
        </p:nvSpPr>
        <p:spPr>
          <a:xfrm>
            <a:off x="2130803" y="2134552"/>
            <a:ext cx="15915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(design matrix)</a:t>
            </a:r>
          </a:p>
        </p:txBody>
      </p:sp>
      <p:sp>
        <p:nvSpPr>
          <p:cNvPr id="22" name="TextBox 21">
            <a:extLst>
              <a:ext uri="{FF2B5EF4-FFF2-40B4-BE49-F238E27FC236}">
                <a16:creationId xmlns:a16="http://schemas.microsoft.com/office/drawing/2014/main" id="{597D05F4-8B23-40E4-BB58-5A1A9BAF2CC0}"/>
              </a:ext>
            </a:extLst>
          </p:cNvPr>
          <p:cNvSpPr txBox="1"/>
          <p:nvPr/>
        </p:nvSpPr>
        <p:spPr>
          <a:xfrm>
            <a:off x="6397300" y="202928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(75)</a:t>
            </a:r>
          </a:p>
        </p:txBody>
      </p:sp>
      <p:sp>
        <p:nvSpPr>
          <p:cNvPr id="23" name="TextBox 22">
            <a:extLst>
              <a:ext uri="{FF2B5EF4-FFF2-40B4-BE49-F238E27FC236}">
                <a16:creationId xmlns:a16="http://schemas.microsoft.com/office/drawing/2014/main" id="{DC934FB0-4BDF-4066-AF56-1875C43516B2}"/>
              </a:ext>
            </a:extLst>
          </p:cNvPr>
          <p:cNvSpPr txBox="1"/>
          <p:nvPr/>
        </p:nvSpPr>
        <p:spPr>
          <a:xfrm>
            <a:off x="7607143" y="202186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(75)</a:t>
            </a:r>
          </a:p>
        </p:txBody>
      </p:sp>
      <p:sp>
        <p:nvSpPr>
          <p:cNvPr id="24" name="TextBox 23">
            <a:extLst>
              <a:ext uri="{FF2B5EF4-FFF2-40B4-BE49-F238E27FC236}">
                <a16:creationId xmlns:a16="http://schemas.microsoft.com/office/drawing/2014/main" id="{7239EBD3-E42B-4863-82F6-155ADAA5EBA5}"/>
              </a:ext>
            </a:extLst>
          </p:cNvPr>
          <p:cNvSpPr txBox="1"/>
          <p:nvPr/>
        </p:nvSpPr>
        <p:spPr>
          <a:xfrm>
            <a:off x="8816986" y="202186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a:t>
            </a:r>
          </a:p>
        </p:txBody>
      </p:sp>
      <p:sp>
        <p:nvSpPr>
          <p:cNvPr id="25" name="TextBox 24">
            <a:extLst>
              <a:ext uri="{FF2B5EF4-FFF2-40B4-BE49-F238E27FC236}">
                <a16:creationId xmlns:a16="http://schemas.microsoft.com/office/drawing/2014/main" id="{9339C51A-101B-4C15-A435-A98BAD68FB63}"/>
              </a:ext>
            </a:extLst>
          </p:cNvPr>
          <p:cNvSpPr txBox="1"/>
          <p:nvPr/>
        </p:nvSpPr>
        <p:spPr>
          <a:xfrm>
            <a:off x="10046280" y="202928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(57)</a:t>
            </a:r>
          </a:p>
        </p:txBody>
      </p:sp>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nvGraphicFramePr>
        <p:xfrm>
          <a:off x="849153" y="56115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75</a:t>
                      </a:r>
                    </a:p>
                  </a:txBody>
                  <a:tcPr/>
                </a:tc>
                <a:tc>
                  <a:txBody>
                    <a:bodyPr/>
                    <a:lstStyle/>
                    <a:p>
                      <a:pPr algn="ctr"/>
                      <a:r>
                        <a:rPr lang="en-US" dirty="0"/>
                        <a:t>57</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75</a:t>
                      </a:r>
                    </a:p>
                  </a:txBody>
                  <a:tcPr/>
                </a:tc>
                <a:tc>
                  <a:txBody>
                    <a:bodyPr/>
                    <a:lstStyle/>
                    <a:p>
                      <a:pPr algn="ctr"/>
                      <a:r>
                        <a:rPr lang="en-US" dirty="0"/>
                        <a:t>66</a:t>
                      </a:r>
                    </a:p>
                  </a:txBody>
                  <a:tcPr/>
                </a:tc>
                <a:extLst>
                  <a:ext uri="{0D108BD9-81ED-4DB2-BD59-A6C34878D82A}">
                    <a16:rowId xmlns:a16="http://schemas.microsoft.com/office/drawing/2014/main" val="1031464782"/>
                  </a:ext>
                </a:extLst>
              </a:tr>
            </a:tbl>
          </a:graphicData>
        </a:graphic>
      </p:graphicFrame>
    </p:spTree>
    <p:extLst>
      <p:ext uri="{BB962C8B-B14F-4D97-AF65-F5344CB8AC3E}">
        <p14:creationId xmlns:p14="http://schemas.microsoft.com/office/powerpoint/2010/main" val="2629774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D042F7C-2F28-4313-883A-39C9AFAABC6D}"/>
              </a:ext>
            </a:extLst>
          </p:cNvPr>
          <p:cNvGraphicFramePr>
            <a:graphicFrameLocks noGrp="1"/>
          </p:cNvGraphicFramePr>
          <p:nvPr>
            <p:extLst>
              <p:ext uri="{D42A27DB-BD31-4B8C-83A1-F6EECF244321}">
                <p14:modId xmlns:p14="http://schemas.microsoft.com/office/powerpoint/2010/main" val="4092090327"/>
              </p:ext>
            </p:extLst>
          </p:nvPr>
        </p:nvGraphicFramePr>
        <p:xfrm>
          <a:off x="849153" y="2312962"/>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8" name="TextBox 7">
            <a:extLst>
              <a:ext uri="{FF2B5EF4-FFF2-40B4-BE49-F238E27FC236}">
                <a16:creationId xmlns:a16="http://schemas.microsoft.com/office/drawing/2014/main" id="{CC269E4B-4064-44A8-94B4-0AA333A17121}"/>
              </a:ext>
            </a:extLst>
          </p:cNvPr>
          <p:cNvSpPr txBox="1"/>
          <p:nvPr/>
        </p:nvSpPr>
        <p:spPr>
          <a:xfrm>
            <a:off x="5961246" y="2319218"/>
            <a:ext cx="555472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math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∙d.sub.tfa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∙d.sub.reg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∙d.urb.tfa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4</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∙d.urb.reg</a:t>
            </a:r>
          </a:p>
        </p:txBody>
      </p:sp>
      <p:sp>
        <p:nvSpPr>
          <p:cNvPr id="9" name="TextBox 8">
            <a:extLst>
              <a:ext uri="{FF2B5EF4-FFF2-40B4-BE49-F238E27FC236}">
                <a16:creationId xmlns:a16="http://schemas.microsoft.com/office/drawing/2014/main" id="{2A358297-F940-40F4-921E-F9C879F0C161}"/>
              </a:ext>
            </a:extLst>
          </p:cNvPr>
          <p:cNvSpPr txBox="1"/>
          <p:nvPr/>
        </p:nvSpPr>
        <p:spPr>
          <a:xfrm>
            <a:off x="2258282" y="4096502"/>
            <a:ext cx="7875363" cy="230832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accent1">
                    <a:lumMod val="50000"/>
                  </a:schemeClr>
                </a:solidFill>
                <a:effectLst/>
                <a:uLnTx/>
                <a:uFillTx/>
                <a:latin typeface="Century Gothic" panose="020B0502020202020204" pitchFamily="34" charset="0"/>
                <a:ea typeface="+mn-ea"/>
                <a:cs typeface="+mn-cs"/>
              </a:rPr>
              <a:t>Our research question is whether teachers trained in the Teach for America (TFA) program perform better than teachers trained in the regular program? </a:t>
            </a:r>
            <a:r>
              <a:rPr lang="en-US" dirty="0">
                <a:solidFill>
                  <a:schemeClr val="accent1">
                    <a:lumMod val="50000"/>
                  </a:schemeClr>
                </a:solidFill>
                <a:latin typeface="Century Gothic" panose="020B0502020202020204" pitchFamily="34" charset="0"/>
              </a:rPr>
              <a:t>None of the tests for significance of coefficients b</a:t>
            </a:r>
            <a:r>
              <a:rPr lang="en-US" baseline="-25000" dirty="0">
                <a:solidFill>
                  <a:schemeClr val="accent1">
                    <a:lumMod val="50000"/>
                  </a:schemeClr>
                </a:solidFill>
                <a:latin typeface="Century Gothic" panose="020B0502020202020204" pitchFamily="34" charset="0"/>
              </a:rPr>
              <a:t>0</a:t>
            </a:r>
            <a:r>
              <a:rPr lang="en-US" dirty="0">
                <a:solidFill>
                  <a:schemeClr val="accent1">
                    <a:lumMod val="50000"/>
                  </a:schemeClr>
                </a:solidFill>
                <a:latin typeface="Century Gothic" panose="020B0502020202020204" pitchFamily="34" charset="0"/>
              </a:rPr>
              <a:t> to b</a:t>
            </a:r>
            <a:r>
              <a:rPr lang="en-US" baseline="-25000" dirty="0">
                <a:solidFill>
                  <a:schemeClr val="accent1">
                    <a:lumMod val="50000"/>
                  </a:schemeClr>
                </a:solidFill>
                <a:latin typeface="Century Gothic" panose="020B0502020202020204" pitchFamily="34" charset="0"/>
              </a:rPr>
              <a:t>3 </a:t>
            </a:r>
            <a:r>
              <a:rPr lang="en-US" dirty="0">
                <a:solidFill>
                  <a:schemeClr val="accent1">
                    <a:lumMod val="50000"/>
                  </a:schemeClr>
                </a:solidFill>
                <a:latin typeface="Century Gothic" panose="020B0502020202020204" pitchFamily="34" charset="0"/>
              </a:rPr>
              <a:t>in this regression reflect meaningful tests. We already know the group means will not be zero!</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It makes it easier to calculate group </a:t>
            </a:r>
            <a:r>
              <a:rPr lang="en-US" dirty="0">
                <a:solidFill>
                  <a:srgbClr val="C00000"/>
                </a:solidFill>
                <a:latin typeface="Century Gothic" panose="020B0502020202020204" pitchFamily="34" charset="0"/>
              </a:rPr>
              <a:t>means, but makes it impossible to answer our research question based upon regression results. </a:t>
            </a:r>
            <a:endPar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endParaRPr>
          </a:p>
        </p:txBody>
      </p:sp>
      <p:sp>
        <p:nvSpPr>
          <p:cNvPr id="20" name="TextBox 19">
            <a:extLst>
              <a:ext uri="{FF2B5EF4-FFF2-40B4-BE49-F238E27FC236}">
                <a16:creationId xmlns:a16="http://schemas.microsoft.com/office/drawing/2014/main" id="{878DFAD4-50A4-4923-91E9-6D1403DE58E9}"/>
              </a:ext>
            </a:extLst>
          </p:cNvPr>
          <p:cNvSpPr txBox="1"/>
          <p:nvPr/>
        </p:nvSpPr>
        <p:spPr>
          <a:xfrm>
            <a:off x="2130803" y="1820519"/>
            <a:ext cx="15915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(design matrix)</a:t>
            </a:r>
          </a:p>
        </p:txBody>
      </p:sp>
      <p:sp>
        <p:nvSpPr>
          <p:cNvPr id="22" name="TextBox 21">
            <a:extLst>
              <a:ext uri="{FF2B5EF4-FFF2-40B4-BE49-F238E27FC236}">
                <a16:creationId xmlns:a16="http://schemas.microsoft.com/office/drawing/2014/main" id="{597D05F4-8B23-40E4-BB58-5A1A9BAF2CC0}"/>
              </a:ext>
            </a:extLst>
          </p:cNvPr>
          <p:cNvSpPr txBox="1"/>
          <p:nvPr/>
        </p:nvSpPr>
        <p:spPr>
          <a:xfrm>
            <a:off x="6397300" y="202928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ea typeface="+mn-ea"/>
                <a:cs typeface="+mn-cs"/>
              </a:rPr>
              <a:t>(75)</a:t>
            </a:r>
          </a:p>
        </p:txBody>
      </p:sp>
      <p:sp>
        <p:nvSpPr>
          <p:cNvPr id="23" name="TextBox 22">
            <a:extLst>
              <a:ext uri="{FF2B5EF4-FFF2-40B4-BE49-F238E27FC236}">
                <a16:creationId xmlns:a16="http://schemas.microsoft.com/office/drawing/2014/main" id="{DC934FB0-4BDF-4066-AF56-1875C43516B2}"/>
              </a:ext>
            </a:extLst>
          </p:cNvPr>
          <p:cNvSpPr txBox="1"/>
          <p:nvPr/>
        </p:nvSpPr>
        <p:spPr>
          <a:xfrm>
            <a:off x="7607143" y="202186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ea typeface="+mn-ea"/>
                <a:cs typeface="+mn-cs"/>
              </a:rPr>
              <a:t>(75)</a:t>
            </a:r>
          </a:p>
        </p:txBody>
      </p:sp>
      <p:sp>
        <p:nvSpPr>
          <p:cNvPr id="24" name="TextBox 23">
            <a:extLst>
              <a:ext uri="{FF2B5EF4-FFF2-40B4-BE49-F238E27FC236}">
                <a16:creationId xmlns:a16="http://schemas.microsoft.com/office/drawing/2014/main" id="{7239EBD3-E42B-4863-82F6-155ADAA5EBA5}"/>
              </a:ext>
            </a:extLst>
          </p:cNvPr>
          <p:cNvSpPr txBox="1"/>
          <p:nvPr/>
        </p:nvSpPr>
        <p:spPr>
          <a:xfrm>
            <a:off x="8816986" y="202186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ea typeface="+mn-ea"/>
                <a:cs typeface="+mn-cs"/>
              </a:rPr>
              <a:t>(66)</a:t>
            </a:r>
          </a:p>
        </p:txBody>
      </p:sp>
      <p:sp>
        <p:nvSpPr>
          <p:cNvPr id="25" name="TextBox 24">
            <a:extLst>
              <a:ext uri="{FF2B5EF4-FFF2-40B4-BE49-F238E27FC236}">
                <a16:creationId xmlns:a16="http://schemas.microsoft.com/office/drawing/2014/main" id="{9339C51A-101B-4C15-A435-A98BAD68FB63}"/>
              </a:ext>
            </a:extLst>
          </p:cNvPr>
          <p:cNvSpPr txBox="1"/>
          <p:nvPr/>
        </p:nvSpPr>
        <p:spPr>
          <a:xfrm>
            <a:off x="10046280" y="202928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ea typeface="+mn-ea"/>
                <a:cs typeface="+mn-cs"/>
              </a:rPr>
              <a:t>(57)</a:t>
            </a:r>
          </a:p>
        </p:txBody>
      </p:sp>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nvGraphicFramePr>
        <p:xfrm>
          <a:off x="849153" y="56115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75</a:t>
                      </a:r>
                    </a:p>
                  </a:txBody>
                  <a:tcPr/>
                </a:tc>
                <a:tc>
                  <a:txBody>
                    <a:bodyPr/>
                    <a:lstStyle/>
                    <a:p>
                      <a:pPr algn="ctr"/>
                      <a:r>
                        <a:rPr lang="en-US" dirty="0"/>
                        <a:t>57</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75</a:t>
                      </a:r>
                    </a:p>
                  </a:txBody>
                  <a:tcPr/>
                </a:tc>
                <a:tc>
                  <a:txBody>
                    <a:bodyPr/>
                    <a:lstStyle/>
                    <a:p>
                      <a:pPr algn="ctr"/>
                      <a:r>
                        <a:rPr lang="en-US" dirty="0"/>
                        <a:t>66</a:t>
                      </a:r>
                    </a:p>
                  </a:txBody>
                  <a:tcPr/>
                </a:tc>
                <a:extLst>
                  <a:ext uri="{0D108BD9-81ED-4DB2-BD59-A6C34878D82A}">
                    <a16:rowId xmlns:a16="http://schemas.microsoft.com/office/drawing/2014/main" val="1031464782"/>
                  </a:ext>
                </a:extLst>
              </a:tr>
            </a:tbl>
          </a:graphicData>
        </a:graphic>
      </p:graphicFrame>
      <p:sp>
        <p:nvSpPr>
          <p:cNvPr id="12" name="TextBox 11">
            <a:extLst>
              <a:ext uri="{FF2B5EF4-FFF2-40B4-BE49-F238E27FC236}">
                <a16:creationId xmlns:a16="http://schemas.microsoft.com/office/drawing/2014/main" id="{D3C5FC05-ECD9-47CF-97BB-006D073C06C1}"/>
              </a:ext>
            </a:extLst>
          </p:cNvPr>
          <p:cNvSpPr txBox="1"/>
          <p:nvPr/>
        </p:nvSpPr>
        <p:spPr>
          <a:xfrm>
            <a:off x="5961246" y="3012296"/>
            <a:ext cx="157020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test: 75=0 </a:t>
            </a:r>
            <a:r>
              <a:rPr kumimoji="0" lang="en-US" b="0" i="0" u="none" strike="noStrike" kern="1200" cap="none" spc="0" normalizeH="0" baseline="0" noProof="0" dirty="0">
                <a:ln>
                  <a:noFill/>
                </a:ln>
                <a:solidFill>
                  <a:srgbClr val="C00000"/>
                </a:solidFill>
                <a:effectLst/>
                <a:uLnTx/>
                <a:uFillTx/>
                <a:ea typeface="+mn-ea"/>
                <a:cs typeface="+mn-cs"/>
              </a:rPr>
              <a:t>?</a:t>
            </a:r>
          </a:p>
        </p:txBody>
      </p:sp>
      <p:sp>
        <p:nvSpPr>
          <p:cNvPr id="13" name="TextBox 12">
            <a:extLst>
              <a:ext uri="{FF2B5EF4-FFF2-40B4-BE49-F238E27FC236}">
                <a16:creationId xmlns:a16="http://schemas.microsoft.com/office/drawing/2014/main" id="{54D56D4A-A9E4-4E0F-9E13-EF1672D77C73}"/>
              </a:ext>
            </a:extLst>
          </p:cNvPr>
          <p:cNvSpPr txBox="1"/>
          <p:nvPr/>
        </p:nvSpPr>
        <p:spPr>
          <a:xfrm>
            <a:off x="7168405" y="1117416"/>
            <a:ext cx="157020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test: 75=0 </a:t>
            </a:r>
            <a:r>
              <a:rPr kumimoji="0" lang="en-US" b="0" i="0" u="none" strike="noStrike" kern="1200" cap="none" spc="0" normalizeH="0" baseline="0" noProof="0" dirty="0">
                <a:ln>
                  <a:noFill/>
                </a:ln>
                <a:solidFill>
                  <a:srgbClr val="C00000"/>
                </a:solidFill>
                <a:effectLst/>
                <a:uLnTx/>
                <a:uFillTx/>
                <a:ea typeface="+mn-ea"/>
                <a:cs typeface="+mn-cs"/>
              </a:rPr>
              <a:t>?</a:t>
            </a:r>
          </a:p>
        </p:txBody>
      </p:sp>
      <p:sp>
        <p:nvSpPr>
          <p:cNvPr id="14" name="TextBox 13">
            <a:extLst>
              <a:ext uri="{FF2B5EF4-FFF2-40B4-BE49-F238E27FC236}">
                <a16:creationId xmlns:a16="http://schemas.microsoft.com/office/drawing/2014/main" id="{E54AA4F6-2F76-4D08-8EAE-E47BD0995431}"/>
              </a:ext>
            </a:extLst>
          </p:cNvPr>
          <p:cNvSpPr txBox="1"/>
          <p:nvPr/>
        </p:nvSpPr>
        <p:spPr>
          <a:xfrm>
            <a:off x="8420864" y="2992430"/>
            <a:ext cx="157020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test: 66=0 </a:t>
            </a:r>
            <a:r>
              <a:rPr kumimoji="0" lang="en-US" b="0" i="0" u="none" strike="noStrike" kern="1200" cap="none" spc="0" normalizeH="0" baseline="0" noProof="0" dirty="0">
                <a:ln>
                  <a:noFill/>
                </a:ln>
                <a:solidFill>
                  <a:srgbClr val="C00000"/>
                </a:solidFill>
                <a:effectLst/>
                <a:uLnTx/>
                <a:uFillTx/>
                <a:ea typeface="+mn-ea"/>
                <a:cs typeface="+mn-cs"/>
              </a:rPr>
              <a:t>?</a:t>
            </a:r>
          </a:p>
        </p:txBody>
      </p:sp>
      <p:sp>
        <p:nvSpPr>
          <p:cNvPr id="15" name="TextBox 14">
            <a:extLst>
              <a:ext uri="{FF2B5EF4-FFF2-40B4-BE49-F238E27FC236}">
                <a16:creationId xmlns:a16="http://schemas.microsoft.com/office/drawing/2014/main" id="{A5BD82E0-6489-4228-B6AB-A8A1A394012C}"/>
              </a:ext>
            </a:extLst>
          </p:cNvPr>
          <p:cNvSpPr txBox="1"/>
          <p:nvPr/>
        </p:nvSpPr>
        <p:spPr>
          <a:xfrm>
            <a:off x="9650158" y="1103842"/>
            <a:ext cx="157020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test: 57=0 </a:t>
            </a:r>
            <a:r>
              <a:rPr kumimoji="0" lang="en-US" b="0" i="0" u="none" strike="noStrike" kern="1200" cap="none" spc="0" normalizeH="0" baseline="0" noProof="0" dirty="0">
                <a:ln>
                  <a:noFill/>
                </a:ln>
                <a:solidFill>
                  <a:srgbClr val="C00000"/>
                </a:solidFill>
                <a:effectLst/>
                <a:uLnTx/>
                <a:uFillTx/>
                <a:ea typeface="+mn-ea"/>
                <a:cs typeface="+mn-cs"/>
              </a:rPr>
              <a:t>?</a:t>
            </a:r>
          </a:p>
        </p:txBody>
      </p:sp>
      <p:cxnSp>
        <p:nvCxnSpPr>
          <p:cNvPr id="5" name="Straight Arrow Connector 4">
            <a:extLst>
              <a:ext uri="{FF2B5EF4-FFF2-40B4-BE49-F238E27FC236}">
                <a16:creationId xmlns:a16="http://schemas.microsoft.com/office/drawing/2014/main" id="{7250B433-AF09-4CD1-B3CE-DF86E808EBEE}"/>
              </a:ext>
            </a:extLst>
          </p:cNvPr>
          <p:cNvCxnSpPr/>
          <p:nvPr/>
        </p:nvCxnSpPr>
        <p:spPr>
          <a:xfrm>
            <a:off x="6794255" y="2577566"/>
            <a:ext cx="0" cy="41452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839D76-3ACD-4900-8847-BB1A40702B5A}"/>
              </a:ext>
            </a:extLst>
          </p:cNvPr>
          <p:cNvCxnSpPr/>
          <p:nvPr/>
        </p:nvCxnSpPr>
        <p:spPr>
          <a:xfrm>
            <a:off x="9225987" y="2577566"/>
            <a:ext cx="0" cy="41452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F65CC19-014A-4C73-B3A3-1B84DDE1E527}"/>
              </a:ext>
            </a:extLst>
          </p:cNvPr>
          <p:cNvCxnSpPr>
            <a:cxnSpLocks/>
          </p:cNvCxnSpPr>
          <p:nvPr/>
        </p:nvCxnSpPr>
        <p:spPr>
          <a:xfrm rot="10800000" flipH="1">
            <a:off x="7995726" y="1607336"/>
            <a:ext cx="0" cy="41452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8E14AE7-A9C4-4650-86C9-5AD8891B9615}"/>
              </a:ext>
            </a:extLst>
          </p:cNvPr>
          <p:cNvCxnSpPr>
            <a:cxnSpLocks/>
          </p:cNvCxnSpPr>
          <p:nvPr/>
        </p:nvCxnSpPr>
        <p:spPr>
          <a:xfrm rot="10800000" flipH="1">
            <a:off x="10483095" y="1614756"/>
            <a:ext cx="0" cy="41452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144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1A6B88-ADC7-4B43-A99C-7D147DC9415C}"/>
              </a:ext>
            </a:extLst>
          </p:cNvPr>
          <p:cNvGrpSpPr/>
          <p:nvPr/>
        </p:nvGrpSpPr>
        <p:grpSpPr>
          <a:xfrm>
            <a:off x="6369058" y="1462316"/>
            <a:ext cx="3085186" cy="2757570"/>
            <a:chOff x="5814876" y="1333007"/>
            <a:chExt cx="3085186" cy="2757570"/>
          </a:xfrm>
        </p:grpSpPr>
        <p:sp>
          <p:nvSpPr>
            <p:cNvPr id="3" name="Oval 2">
              <a:extLst>
                <a:ext uri="{FF2B5EF4-FFF2-40B4-BE49-F238E27FC236}">
                  <a16:creationId xmlns:a16="http://schemas.microsoft.com/office/drawing/2014/main" id="{EB6EEA7D-DBE0-4F7B-9731-BB09C057F60D}"/>
                </a:ext>
              </a:extLst>
            </p:cNvPr>
            <p:cNvSpPr/>
            <p:nvPr/>
          </p:nvSpPr>
          <p:spPr>
            <a:xfrm>
              <a:off x="6176969" y="1636646"/>
              <a:ext cx="679269" cy="66185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4" name="Oval 3">
              <a:extLst>
                <a:ext uri="{FF2B5EF4-FFF2-40B4-BE49-F238E27FC236}">
                  <a16:creationId xmlns:a16="http://schemas.microsoft.com/office/drawing/2014/main" id="{7F6A461D-0837-41EF-B896-2F353DA8EC16}"/>
                </a:ext>
              </a:extLst>
            </p:cNvPr>
            <p:cNvSpPr/>
            <p:nvPr/>
          </p:nvSpPr>
          <p:spPr>
            <a:xfrm>
              <a:off x="7940602" y="1636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5" name="Oval 4">
              <a:extLst>
                <a:ext uri="{FF2B5EF4-FFF2-40B4-BE49-F238E27FC236}">
                  <a16:creationId xmlns:a16="http://schemas.microsoft.com/office/drawing/2014/main" id="{7B1E5068-0CDA-4DDA-9EB9-1FA8EDACFD52}"/>
                </a:ext>
              </a:extLst>
            </p:cNvPr>
            <p:cNvSpPr/>
            <p:nvPr/>
          </p:nvSpPr>
          <p:spPr>
            <a:xfrm>
              <a:off x="6176969" y="3160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a:t>
              </a:r>
            </a:p>
          </p:txBody>
        </p:sp>
        <p:sp>
          <p:nvSpPr>
            <p:cNvPr id="6" name="Oval 5">
              <a:extLst>
                <a:ext uri="{FF2B5EF4-FFF2-40B4-BE49-F238E27FC236}">
                  <a16:creationId xmlns:a16="http://schemas.microsoft.com/office/drawing/2014/main" id="{42FDCC5C-0C38-4380-80D0-A8FB44557419}"/>
                </a:ext>
              </a:extLst>
            </p:cNvPr>
            <p:cNvSpPr/>
            <p:nvPr/>
          </p:nvSpPr>
          <p:spPr>
            <a:xfrm>
              <a:off x="7940602" y="3160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a:t>
              </a:r>
            </a:p>
          </p:txBody>
        </p:sp>
        <p:cxnSp>
          <p:nvCxnSpPr>
            <p:cNvPr id="8" name="Straight Arrow Connector 7">
              <a:extLst>
                <a:ext uri="{FF2B5EF4-FFF2-40B4-BE49-F238E27FC236}">
                  <a16:creationId xmlns:a16="http://schemas.microsoft.com/office/drawing/2014/main" id="{75A2DD2A-9E77-4830-A46C-971C2D94F08B}"/>
                </a:ext>
              </a:extLst>
            </p:cNvPr>
            <p:cNvCxnSpPr>
              <a:cxnSpLocks/>
            </p:cNvCxnSpPr>
            <p:nvPr/>
          </p:nvCxnSpPr>
          <p:spPr>
            <a:xfrm>
              <a:off x="6930923" y="1967571"/>
              <a:ext cx="945027" cy="1"/>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F5E0363-090F-4E61-97CC-D946AD25195C}"/>
                </a:ext>
              </a:extLst>
            </p:cNvPr>
            <p:cNvCxnSpPr>
              <a:cxnSpLocks/>
            </p:cNvCxnSpPr>
            <p:nvPr/>
          </p:nvCxnSpPr>
          <p:spPr>
            <a:xfrm>
              <a:off x="6957615" y="2381426"/>
              <a:ext cx="918335" cy="736422"/>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424E2A-98C4-4F17-BDC5-1D3F47CF2E24}"/>
                </a:ext>
              </a:extLst>
            </p:cNvPr>
            <p:cNvCxnSpPr>
              <a:cxnSpLocks/>
            </p:cNvCxnSpPr>
            <p:nvPr/>
          </p:nvCxnSpPr>
          <p:spPr>
            <a:xfrm>
              <a:off x="6516603" y="2352926"/>
              <a:ext cx="0" cy="720635"/>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C780F65-C33D-48BA-9D76-6DB97B0EEBD2}"/>
                </a:ext>
              </a:extLst>
            </p:cNvPr>
            <p:cNvSpPr txBox="1"/>
            <p:nvPr/>
          </p:nvSpPr>
          <p:spPr>
            <a:xfrm>
              <a:off x="7176170" y="1333007"/>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p>
          </p:txBody>
        </p:sp>
        <p:cxnSp>
          <p:nvCxnSpPr>
            <p:cNvPr id="14" name="Straight Arrow Connector 13">
              <a:extLst>
                <a:ext uri="{FF2B5EF4-FFF2-40B4-BE49-F238E27FC236}">
                  <a16:creationId xmlns:a16="http://schemas.microsoft.com/office/drawing/2014/main" id="{59D56EA0-7BE6-44C7-8ECD-1BD5EE797CE4}"/>
                </a:ext>
              </a:extLst>
            </p:cNvPr>
            <p:cNvCxnSpPr>
              <a:cxnSpLocks/>
            </p:cNvCxnSpPr>
            <p:nvPr/>
          </p:nvCxnSpPr>
          <p:spPr>
            <a:xfrm>
              <a:off x="6898007" y="3491570"/>
              <a:ext cx="945027" cy="1"/>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917C810-8B72-491B-8867-EAA940F317F3}"/>
                </a:ext>
              </a:extLst>
            </p:cNvPr>
            <p:cNvCxnSpPr>
              <a:cxnSpLocks/>
            </p:cNvCxnSpPr>
            <p:nvPr/>
          </p:nvCxnSpPr>
          <p:spPr>
            <a:xfrm>
              <a:off x="8267700" y="2382669"/>
              <a:ext cx="0" cy="720635"/>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70E9972-EEAD-4E0F-AE57-AFA7FE73F106}"/>
                </a:ext>
              </a:extLst>
            </p:cNvPr>
            <p:cNvCxnSpPr>
              <a:cxnSpLocks/>
            </p:cNvCxnSpPr>
            <p:nvPr/>
          </p:nvCxnSpPr>
          <p:spPr>
            <a:xfrm rot="10800000" flipV="1">
              <a:off x="6957614" y="2386974"/>
              <a:ext cx="918335" cy="736422"/>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61114BE-76C2-4AC5-A2BD-DCC29CC7D907}"/>
                </a:ext>
              </a:extLst>
            </p:cNvPr>
            <p:cNvSpPr txBox="1"/>
            <p:nvPr/>
          </p:nvSpPr>
          <p:spPr>
            <a:xfrm>
              <a:off x="8418840" y="2439478"/>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a:t>
              </a:r>
            </a:p>
          </p:txBody>
        </p:sp>
        <p:sp>
          <p:nvSpPr>
            <p:cNvPr id="22" name="TextBox 21">
              <a:extLst>
                <a:ext uri="{FF2B5EF4-FFF2-40B4-BE49-F238E27FC236}">
                  <a16:creationId xmlns:a16="http://schemas.microsoft.com/office/drawing/2014/main" id="{E768DF17-0447-41FC-873E-5A3B681D5E4F}"/>
                </a:ext>
              </a:extLst>
            </p:cNvPr>
            <p:cNvSpPr txBox="1"/>
            <p:nvPr/>
          </p:nvSpPr>
          <p:spPr>
            <a:xfrm>
              <a:off x="5814876" y="2424606"/>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3</a:t>
              </a:r>
            </a:p>
          </p:txBody>
        </p:sp>
        <p:sp>
          <p:nvSpPr>
            <p:cNvPr id="23" name="TextBox 22">
              <a:extLst>
                <a:ext uri="{FF2B5EF4-FFF2-40B4-BE49-F238E27FC236}">
                  <a16:creationId xmlns:a16="http://schemas.microsoft.com/office/drawing/2014/main" id="{A604CBD5-D8BC-46A5-8271-E614EE170C89}"/>
                </a:ext>
              </a:extLst>
            </p:cNvPr>
            <p:cNvSpPr txBox="1"/>
            <p:nvPr/>
          </p:nvSpPr>
          <p:spPr>
            <a:xfrm>
              <a:off x="7210829" y="3628912"/>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4</a:t>
              </a:r>
            </a:p>
          </p:txBody>
        </p:sp>
        <p:sp>
          <p:nvSpPr>
            <p:cNvPr id="24" name="TextBox 23">
              <a:extLst>
                <a:ext uri="{FF2B5EF4-FFF2-40B4-BE49-F238E27FC236}">
                  <a16:creationId xmlns:a16="http://schemas.microsoft.com/office/drawing/2014/main" id="{A533B105-1A27-4E40-A264-D54686102107}"/>
                </a:ext>
              </a:extLst>
            </p:cNvPr>
            <p:cNvSpPr txBox="1"/>
            <p:nvPr/>
          </p:nvSpPr>
          <p:spPr>
            <a:xfrm>
              <a:off x="7160170" y="2140471"/>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5</a:t>
              </a:r>
            </a:p>
          </p:txBody>
        </p:sp>
        <p:sp>
          <p:nvSpPr>
            <p:cNvPr id="25" name="TextBox 24">
              <a:extLst>
                <a:ext uri="{FF2B5EF4-FFF2-40B4-BE49-F238E27FC236}">
                  <a16:creationId xmlns:a16="http://schemas.microsoft.com/office/drawing/2014/main" id="{9928778D-DC65-4D14-BF0D-8B6740CD5426}"/>
                </a:ext>
              </a:extLst>
            </p:cNvPr>
            <p:cNvSpPr txBox="1"/>
            <p:nvPr/>
          </p:nvSpPr>
          <p:spPr>
            <a:xfrm>
              <a:off x="7210829" y="2843091"/>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6</a:t>
              </a:r>
            </a:p>
          </p:txBody>
        </p:sp>
      </p:grpSp>
      <p:sp>
        <p:nvSpPr>
          <p:cNvPr id="26" name="TextBox 25">
            <a:extLst>
              <a:ext uri="{FF2B5EF4-FFF2-40B4-BE49-F238E27FC236}">
                <a16:creationId xmlns:a16="http://schemas.microsoft.com/office/drawing/2014/main" id="{4B9CE685-F3A2-4E27-AD69-A3B6A5FDFE65}"/>
              </a:ext>
            </a:extLst>
          </p:cNvPr>
          <p:cNvSpPr txBox="1"/>
          <p:nvPr/>
        </p:nvSpPr>
        <p:spPr>
          <a:xfrm>
            <a:off x="721708" y="4721479"/>
            <a:ext cx="10748583" cy="14465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 </a:t>
            </a: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   A = B ?  Do regular teachers perform differently in urban and suburban schools?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 </a:t>
            </a: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   B = D ?  Do regular and TFA teachers perform different in urban schools?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3 </a:t>
            </a: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   A = C ?  Do regular and TFA teachers perform different in suburban schools?</a:t>
            </a:r>
            <a:endPar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25000" noProof="0" dirty="0" err="1">
                <a:ln>
                  <a:noFill/>
                </a:ln>
                <a:solidFill>
                  <a:srgbClr val="E7E6E6">
                    <a:lumMod val="50000"/>
                  </a:srgbClr>
                </a:solidFill>
                <a:effectLst/>
                <a:uLnTx/>
                <a:uFillTx/>
                <a:latin typeface="Calibri" panose="020F0502020204030204"/>
                <a:ea typeface="+mn-ea"/>
                <a:cs typeface="+mn-cs"/>
              </a:rPr>
              <a:t>etc</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a:t>
            </a:r>
          </a:p>
        </p:txBody>
      </p:sp>
      <p:sp>
        <p:nvSpPr>
          <p:cNvPr id="2" name="TextBox 1">
            <a:extLst>
              <a:ext uri="{FF2B5EF4-FFF2-40B4-BE49-F238E27FC236}">
                <a16:creationId xmlns:a16="http://schemas.microsoft.com/office/drawing/2014/main" id="{7E557EDD-A3CF-4D4B-B33F-5A3CD0AA1CD0}"/>
              </a:ext>
            </a:extLst>
          </p:cNvPr>
          <p:cNvSpPr txBox="1"/>
          <p:nvPr/>
        </p:nvSpPr>
        <p:spPr>
          <a:xfrm>
            <a:off x="2668251" y="240228"/>
            <a:ext cx="6545382" cy="584775"/>
          </a:xfrm>
          <a:prstGeom prst="rect">
            <a:avLst/>
          </a:prstGeom>
          <a:noFill/>
        </p:spPr>
        <p:txBody>
          <a:bodyPr wrap="none" rtlCol="0">
            <a:spAutoFit/>
          </a:bodyPr>
          <a:lstStyle/>
          <a:p>
            <a:r>
              <a:rPr lang="en-US" sz="3200" cap="all" dirty="0">
                <a:solidFill>
                  <a:schemeClr val="bg2">
                    <a:lumMod val="50000"/>
                  </a:schemeClr>
                </a:solidFill>
                <a:latin typeface="Century Gothic" panose="020B0502020202020204" pitchFamily="34" charset="0"/>
              </a:rPr>
              <a:t>All possible tests (contrasts)</a:t>
            </a:r>
          </a:p>
        </p:txBody>
      </p:sp>
      <p:graphicFrame>
        <p:nvGraphicFramePr>
          <p:cNvPr id="27" name="Table 5">
            <a:extLst>
              <a:ext uri="{FF2B5EF4-FFF2-40B4-BE49-F238E27FC236}">
                <a16:creationId xmlns:a16="http://schemas.microsoft.com/office/drawing/2014/main" id="{3548E691-451B-4A11-957B-AB917D75B829}"/>
              </a:ext>
            </a:extLst>
          </p:cNvPr>
          <p:cNvGraphicFramePr>
            <a:graphicFrameLocks noGrp="1"/>
          </p:cNvGraphicFramePr>
          <p:nvPr>
            <p:extLst>
              <p:ext uri="{D42A27DB-BD31-4B8C-83A1-F6EECF244321}">
                <p14:modId xmlns:p14="http://schemas.microsoft.com/office/powerpoint/2010/main" val="3496996590"/>
              </p:ext>
            </p:extLst>
          </p:nvPr>
        </p:nvGraphicFramePr>
        <p:xfrm>
          <a:off x="963372" y="2243359"/>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1031464782"/>
                  </a:ext>
                </a:extLst>
              </a:tr>
            </a:tbl>
          </a:graphicData>
        </a:graphic>
      </p:graphicFrame>
    </p:spTree>
    <p:extLst>
      <p:ext uri="{BB962C8B-B14F-4D97-AF65-F5344CB8AC3E}">
        <p14:creationId xmlns:p14="http://schemas.microsoft.com/office/powerpoint/2010/main" val="3452635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77606E1-037A-48C9-A1B8-CB28E33A6046}"/>
              </a:ext>
            </a:extLst>
          </p:cNvPr>
          <p:cNvGraphicFramePr>
            <a:graphicFrameLocks noGrp="1"/>
          </p:cNvGraphicFramePr>
          <p:nvPr>
            <p:extLst>
              <p:ext uri="{D42A27DB-BD31-4B8C-83A1-F6EECF244321}">
                <p14:modId xmlns:p14="http://schemas.microsoft.com/office/powerpoint/2010/main" val="2452068655"/>
              </p:ext>
            </p:extLst>
          </p:nvPr>
        </p:nvGraphicFramePr>
        <p:xfrm>
          <a:off x="849153" y="2070735"/>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10" name="TextBox 9">
            <a:extLst>
              <a:ext uri="{FF2B5EF4-FFF2-40B4-BE49-F238E27FC236}">
                <a16:creationId xmlns:a16="http://schemas.microsoft.com/office/drawing/2014/main" id="{E4398133-718C-45DF-8D8B-552D442B9768}"/>
              </a:ext>
            </a:extLst>
          </p:cNvPr>
          <p:cNvSpPr txBox="1"/>
          <p:nvPr/>
        </p:nvSpPr>
        <p:spPr>
          <a:xfrm>
            <a:off x="5905850" y="1762958"/>
            <a:ext cx="4164923" cy="307777"/>
          </a:xfrm>
          <a:prstGeom prst="rect">
            <a:avLst/>
          </a:prstGeom>
          <a:noFill/>
        </p:spPr>
        <p:txBody>
          <a:bodyPr wrap="none" rtlCol="0">
            <a:spAutoFit/>
          </a:bodyPr>
          <a:lstStyle/>
          <a:p>
            <a:r>
              <a:rPr lang="en-US" sz="1400" dirty="0">
                <a:latin typeface="Century Gothic" panose="020B0502020202020204" pitchFamily="34" charset="0"/>
              </a:rPr>
              <a:t>math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∙d.sub + b</a:t>
            </a:r>
            <a:r>
              <a:rPr lang="en-US" sz="1400" baseline="-25000" dirty="0">
                <a:latin typeface="Century Gothic" panose="020B0502020202020204" pitchFamily="34" charset="0"/>
              </a:rPr>
              <a:t>2</a:t>
            </a:r>
            <a:r>
              <a:rPr lang="en-US" sz="1400" dirty="0">
                <a:latin typeface="Century Gothic" panose="020B0502020202020204" pitchFamily="34" charset="0"/>
              </a:rPr>
              <a:t>∙d.reg + b</a:t>
            </a:r>
            <a:r>
              <a:rPr lang="en-US" sz="1400" baseline="-25000" dirty="0">
                <a:latin typeface="Century Gothic" panose="020B0502020202020204" pitchFamily="34" charset="0"/>
              </a:rPr>
              <a:t>3</a:t>
            </a:r>
            <a:r>
              <a:rPr lang="en-US" sz="1400" dirty="0">
                <a:latin typeface="Century Gothic" panose="020B0502020202020204" pitchFamily="34" charset="0"/>
              </a:rPr>
              <a:t>∙d.sub.reg</a:t>
            </a:r>
          </a:p>
        </p:txBody>
      </p:sp>
      <p:sp>
        <p:nvSpPr>
          <p:cNvPr id="11" name="TextBox 10">
            <a:extLst>
              <a:ext uri="{FF2B5EF4-FFF2-40B4-BE49-F238E27FC236}">
                <a16:creationId xmlns:a16="http://schemas.microsoft.com/office/drawing/2014/main" id="{05845664-93CE-40FB-9AE5-D56877035BDA}"/>
              </a:ext>
            </a:extLst>
          </p:cNvPr>
          <p:cNvSpPr txBox="1"/>
          <p:nvPr/>
        </p:nvSpPr>
        <p:spPr>
          <a:xfrm>
            <a:off x="5417315" y="2828513"/>
            <a:ext cx="3728906"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a:t>
            </a:r>
            <a:r>
              <a:rPr lang="en-US" sz="1400" b="1" dirty="0">
                <a:latin typeface="Century Gothic" panose="020B0502020202020204" pitchFamily="34" charset="0"/>
              </a:rPr>
              <a:t> </a:t>
            </a:r>
            <a:r>
              <a:rPr lang="en-US" sz="1400" b="1" dirty="0">
                <a:solidFill>
                  <a:srgbClr val="C00000"/>
                </a:solidFill>
                <a:latin typeface="Century Gothic" panose="020B0502020202020204" pitchFamily="34" charset="0"/>
              </a:rPr>
              <a:t>66 </a:t>
            </a:r>
            <a:r>
              <a:rPr lang="en-US" sz="1400" b="1"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(urban TFA – </a:t>
            </a:r>
            <a:r>
              <a:rPr lang="en-US" sz="1400" b="1" dirty="0">
                <a:solidFill>
                  <a:schemeClr val="tx1">
                    <a:lumMod val="65000"/>
                    <a:lumOff val="35000"/>
                  </a:schemeClr>
                </a:solidFill>
                <a:latin typeface="Century Gothic" panose="020B0502020202020204" pitchFamily="34" charset="0"/>
              </a:rPr>
              <a:t>reference group</a:t>
            </a:r>
            <a:r>
              <a:rPr lang="en-US" sz="1400" dirty="0">
                <a:solidFill>
                  <a:schemeClr val="tx1">
                    <a:lumMod val="65000"/>
                    <a:lumOff val="35000"/>
                  </a:schemeClr>
                </a:solidFill>
                <a:latin typeface="Century Gothic" panose="020B0502020202020204" pitchFamily="34" charset="0"/>
              </a:rPr>
              <a:t>)</a:t>
            </a:r>
          </a:p>
        </p:txBody>
      </p:sp>
      <p:sp>
        <p:nvSpPr>
          <p:cNvPr id="12" name="TextBox 11">
            <a:extLst>
              <a:ext uri="{FF2B5EF4-FFF2-40B4-BE49-F238E27FC236}">
                <a16:creationId xmlns:a16="http://schemas.microsoft.com/office/drawing/2014/main" id="{40BF8384-52C0-4656-9FE9-ACFBE123E059}"/>
              </a:ext>
            </a:extLst>
          </p:cNvPr>
          <p:cNvSpPr txBox="1"/>
          <p:nvPr/>
        </p:nvSpPr>
        <p:spPr>
          <a:xfrm>
            <a:off x="5417315" y="2248644"/>
            <a:ext cx="3618298"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 </a:t>
            </a:r>
            <a:r>
              <a:rPr lang="en-US" sz="1400" dirty="0">
                <a:solidFill>
                  <a:srgbClr val="C00000"/>
                </a:solidFill>
                <a:latin typeface="Century Gothic" panose="020B0502020202020204" pitchFamily="34" charset="0"/>
              </a:rPr>
              <a:t>66 + 9 = </a:t>
            </a:r>
            <a:r>
              <a:rPr lang="en-US" sz="1400" b="1" dirty="0">
                <a:solidFill>
                  <a:srgbClr val="C00000"/>
                </a:solidFill>
                <a:latin typeface="Century Gothic" panose="020B0502020202020204" pitchFamily="34" charset="0"/>
              </a:rPr>
              <a:t>75 </a:t>
            </a:r>
            <a:r>
              <a:rPr lang="en-US" sz="1400" dirty="0">
                <a:solidFill>
                  <a:srgbClr val="C00000"/>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a:t>
            </a:r>
          </a:p>
        </p:txBody>
      </p:sp>
      <p:sp>
        <p:nvSpPr>
          <p:cNvPr id="13" name="TextBox 12">
            <a:extLst>
              <a:ext uri="{FF2B5EF4-FFF2-40B4-BE49-F238E27FC236}">
                <a16:creationId xmlns:a16="http://schemas.microsoft.com/office/drawing/2014/main" id="{E60775B4-034C-4FD6-B527-CEF91B75E2BD}"/>
              </a:ext>
            </a:extLst>
          </p:cNvPr>
          <p:cNvSpPr txBox="1"/>
          <p:nvPr/>
        </p:nvSpPr>
        <p:spPr>
          <a:xfrm>
            <a:off x="5427797" y="3135732"/>
            <a:ext cx="3405099"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66 – 9 =</a:t>
            </a:r>
            <a:r>
              <a:rPr lang="en-US" sz="1400" b="1" dirty="0">
                <a:solidFill>
                  <a:srgbClr val="C00000"/>
                </a:solidFill>
                <a:latin typeface="Century Gothic" panose="020B0502020202020204" pitchFamily="34" charset="0"/>
              </a:rPr>
              <a:t> 57    </a:t>
            </a:r>
            <a:r>
              <a:rPr lang="en-US" sz="1400" dirty="0">
                <a:solidFill>
                  <a:schemeClr val="tx1">
                    <a:lumMod val="65000"/>
                    <a:lumOff val="35000"/>
                  </a:schemeClr>
                </a:solidFill>
                <a:latin typeface="Century Gothic" panose="020B0502020202020204" pitchFamily="34" charset="0"/>
              </a:rPr>
              <a:t>(urban regular)</a:t>
            </a:r>
          </a:p>
        </p:txBody>
      </p:sp>
      <p:sp>
        <p:nvSpPr>
          <p:cNvPr id="14" name="TextBox 13">
            <a:extLst>
              <a:ext uri="{FF2B5EF4-FFF2-40B4-BE49-F238E27FC236}">
                <a16:creationId xmlns:a16="http://schemas.microsoft.com/office/drawing/2014/main" id="{E0E5E79C-85F4-4081-AEAC-E0CCD49D24C1}"/>
              </a:ext>
            </a:extLst>
          </p:cNvPr>
          <p:cNvSpPr txBox="1"/>
          <p:nvPr/>
        </p:nvSpPr>
        <p:spPr>
          <a:xfrm>
            <a:off x="5417315" y="2538579"/>
            <a:ext cx="5182829"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b</a:t>
            </a:r>
            <a:r>
              <a:rPr lang="en-US" sz="1400" baseline="-25000" dirty="0">
                <a:latin typeface="Century Gothic" panose="020B0502020202020204" pitchFamily="34" charset="0"/>
              </a:rPr>
              <a:t>3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66 + 9 – 9 + 9 = </a:t>
            </a:r>
            <a:r>
              <a:rPr lang="en-US" sz="1400" b="1" dirty="0">
                <a:solidFill>
                  <a:srgbClr val="C00000"/>
                </a:solidFill>
                <a:latin typeface="Century Gothic" panose="020B0502020202020204" pitchFamily="34" charset="0"/>
              </a:rPr>
              <a:t>75      </a:t>
            </a:r>
            <a:r>
              <a:rPr lang="en-US" sz="1400" dirty="0">
                <a:solidFill>
                  <a:schemeClr val="tx1">
                    <a:lumMod val="65000"/>
                    <a:lumOff val="35000"/>
                  </a:schemeClr>
                </a:solidFill>
                <a:latin typeface="Century Gothic" panose="020B0502020202020204" pitchFamily="34" charset="0"/>
              </a:rPr>
              <a:t>(suburban regular)</a:t>
            </a:r>
          </a:p>
        </p:txBody>
      </p:sp>
      <p:sp>
        <p:nvSpPr>
          <p:cNvPr id="15" name="TextBox 14">
            <a:extLst>
              <a:ext uri="{FF2B5EF4-FFF2-40B4-BE49-F238E27FC236}">
                <a16:creationId xmlns:a16="http://schemas.microsoft.com/office/drawing/2014/main" id="{F2ED6F7E-2F6A-4B7B-89B9-75C006BCB3CE}"/>
              </a:ext>
            </a:extLst>
          </p:cNvPr>
          <p:cNvSpPr txBox="1"/>
          <p:nvPr/>
        </p:nvSpPr>
        <p:spPr>
          <a:xfrm>
            <a:off x="10190975" y="1447280"/>
            <a:ext cx="1519461" cy="523220"/>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The groups are now additive. </a:t>
            </a:r>
          </a:p>
        </p:txBody>
      </p:sp>
      <p:sp>
        <p:nvSpPr>
          <p:cNvPr id="16" name="TextBox 15">
            <a:extLst>
              <a:ext uri="{FF2B5EF4-FFF2-40B4-BE49-F238E27FC236}">
                <a16:creationId xmlns:a16="http://schemas.microsoft.com/office/drawing/2014/main" id="{FF63F3D8-35B1-473D-AD27-2CB478CF3BF2}"/>
              </a:ext>
            </a:extLst>
          </p:cNvPr>
          <p:cNvSpPr txBox="1"/>
          <p:nvPr/>
        </p:nvSpPr>
        <p:spPr>
          <a:xfrm>
            <a:off x="6346065" y="1465123"/>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(66)</a:t>
            </a:r>
          </a:p>
        </p:txBody>
      </p:sp>
      <p:sp>
        <p:nvSpPr>
          <p:cNvPr id="17" name="TextBox 16">
            <a:extLst>
              <a:ext uri="{FF2B5EF4-FFF2-40B4-BE49-F238E27FC236}">
                <a16:creationId xmlns:a16="http://schemas.microsoft.com/office/drawing/2014/main" id="{0E8441C8-5388-4C0A-809E-CA33BE8A18B4}"/>
              </a:ext>
            </a:extLst>
          </p:cNvPr>
          <p:cNvSpPr txBox="1"/>
          <p:nvPr/>
        </p:nvSpPr>
        <p:spPr>
          <a:xfrm>
            <a:off x="6786280" y="1447281"/>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(9)</a:t>
            </a:r>
          </a:p>
        </p:txBody>
      </p:sp>
      <p:sp>
        <p:nvSpPr>
          <p:cNvPr id="18" name="TextBox 17">
            <a:extLst>
              <a:ext uri="{FF2B5EF4-FFF2-40B4-BE49-F238E27FC236}">
                <a16:creationId xmlns:a16="http://schemas.microsoft.com/office/drawing/2014/main" id="{971F96AE-8053-4F66-9549-1C597CB1D16C}"/>
              </a:ext>
            </a:extLst>
          </p:cNvPr>
          <p:cNvSpPr txBox="1"/>
          <p:nvPr/>
        </p:nvSpPr>
        <p:spPr>
          <a:xfrm>
            <a:off x="7690710" y="1447280"/>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(-9)</a:t>
            </a:r>
          </a:p>
        </p:txBody>
      </p:sp>
      <p:sp>
        <p:nvSpPr>
          <p:cNvPr id="19" name="TextBox 18">
            <a:extLst>
              <a:ext uri="{FF2B5EF4-FFF2-40B4-BE49-F238E27FC236}">
                <a16:creationId xmlns:a16="http://schemas.microsoft.com/office/drawing/2014/main" id="{8A278C99-3643-498F-96F0-AF46C5FFDDF7}"/>
              </a:ext>
            </a:extLst>
          </p:cNvPr>
          <p:cNvSpPr txBox="1"/>
          <p:nvPr/>
        </p:nvSpPr>
        <p:spPr>
          <a:xfrm>
            <a:off x="8610948" y="1447280"/>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(9)</a:t>
            </a:r>
          </a:p>
        </p:txBody>
      </p:sp>
      <p:sp>
        <p:nvSpPr>
          <p:cNvPr id="21" name="TextBox 20">
            <a:extLst>
              <a:ext uri="{FF2B5EF4-FFF2-40B4-BE49-F238E27FC236}">
                <a16:creationId xmlns:a16="http://schemas.microsoft.com/office/drawing/2014/main" id="{9042E6DE-C8FB-44AC-9FF6-FAF3497BC3F5}"/>
              </a:ext>
            </a:extLst>
          </p:cNvPr>
          <p:cNvSpPr txBox="1"/>
          <p:nvPr/>
        </p:nvSpPr>
        <p:spPr>
          <a:xfrm>
            <a:off x="2180894" y="1670053"/>
            <a:ext cx="1591590" cy="369332"/>
          </a:xfrm>
          <a:prstGeom prst="rect">
            <a:avLst/>
          </a:prstGeom>
          <a:noFill/>
        </p:spPr>
        <p:txBody>
          <a:bodyPr wrap="none" rtlCol="0">
            <a:spAutoFit/>
          </a:bodyPr>
          <a:lstStyle/>
          <a:p>
            <a:r>
              <a:rPr lang="en-US" dirty="0">
                <a:solidFill>
                  <a:schemeClr val="accent1">
                    <a:lumMod val="50000"/>
                  </a:schemeClr>
                </a:solidFill>
              </a:rPr>
              <a:t>(design matrix)</a:t>
            </a:r>
          </a:p>
        </p:txBody>
      </p:sp>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extLst>
              <p:ext uri="{D42A27DB-BD31-4B8C-83A1-F6EECF244321}">
                <p14:modId xmlns:p14="http://schemas.microsoft.com/office/powerpoint/2010/main" val="2817773583"/>
              </p:ext>
            </p:extLst>
          </p:nvPr>
        </p:nvGraphicFramePr>
        <p:xfrm>
          <a:off x="846228" y="23788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75</a:t>
                      </a:r>
                    </a:p>
                  </a:txBody>
                  <a:tcPr/>
                </a:tc>
                <a:tc>
                  <a:txBody>
                    <a:bodyPr/>
                    <a:lstStyle/>
                    <a:p>
                      <a:pPr algn="ctr"/>
                      <a:r>
                        <a:rPr lang="en-US" dirty="0"/>
                        <a:t>57</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75</a:t>
                      </a:r>
                    </a:p>
                  </a:txBody>
                  <a:tcPr/>
                </a:tc>
                <a:tc>
                  <a:txBody>
                    <a:bodyPr/>
                    <a:lstStyle/>
                    <a:p>
                      <a:pPr algn="ctr"/>
                      <a:r>
                        <a:rPr lang="en-US" dirty="0"/>
                        <a:t>66</a:t>
                      </a:r>
                    </a:p>
                  </a:txBody>
                  <a:tcPr/>
                </a:tc>
                <a:extLst>
                  <a:ext uri="{0D108BD9-81ED-4DB2-BD59-A6C34878D82A}">
                    <a16:rowId xmlns:a16="http://schemas.microsoft.com/office/drawing/2014/main" val="1031464782"/>
                  </a:ext>
                </a:extLst>
              </a:tr>
            </a:tbl>
          </a:graphicData>
        </a:graphic>
      </p:graphicFrame>
      <p:sp>
        <p:nvSpPr>
          <p:cNvPr id="27" name="TextBox 26">
            <a:extLst>
              <a:ext uri="{FF2B5EF4-FFF2-40B4-BE49-F238E27FC236}">
                <a16:creationId xmlns:a16="http://schemas.microsoft.com/office/drawing/2014/main" id="{563519D2-F82B-4E73-A302-6EB2671047C3}"/>
              </a:ext>
            </a:extLst>
          </p:cNvPr>
          <p:cNvSpPr txBox="1"/>
          <p:nvPr/>
        </p:nvSpPr>
        <p:spPr>
          <a:xfrm>
            <a:off x="849153" y="3997079"/>
            <a:ext cx="5104282" cy="523220"/>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a:t>
            </a:r>
          </a:p>
          <a:p>
            <a:r>
              <a:rPr lang="en-US" sz="1400" dirty="0">
                <a:latin typeface="Century Gothic" panose="020B0502020202020204" pitchFamily="34" charset="0"/>
              </a:rPr>
              <a:t>0</a:t>
            </a:r>
            <a:r>
              <a:rPr lang="en-US" sz="1400" baseline="-25000" dirty="0">
                <a:latin typeface="Century Gothic" panose="020B0502020202020204" pitchFamily="34" charset="0"/>
              </a:rPr>
              <a:t>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 different than urban TFA?)</a:t>
            </a:r>
          </a:p>
        </p:txBody>
      </p:sp>
      <p:sp>
        <p:nvSpPr>
          <p:cNvPr id="28" name="TextBox 27">
            <a:extLst>
              <a:ext uri="{FF2B5EF4-FFF2-40B4-BE49-F238E27FC236}">
                <a16:creationId xmlns:a16="http://schemas.microsoft.com/office/drawing/2014/main" id="{9550D14E-B49E-44CD-BA68-41C0F5794739}"/>
              </a:ext>
            </a:extLst>
          </p:cNvPr>
          <p:cNvSpPr txBox="1"/>
          <p:nvPr/>
        </p:nvSpPr>
        <p:spPr>
          <a:xfrm>
            <a:off x="849153" y="4715769"/>
            <a:ext cx="5121915" cy="523220"/>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a:t>
            </a:r>
            <a:r>
              <a:rPr lang="en-US" sz="1400" dirty="0">
                <a:latin typeface="Century Gothic" panose="020B0502020202020204" pitchFamily="34" charset="0"/>
              </a:rPr>
              <a:t>  </a:t>
            </a:r>
          </a:p>
          <a:p>
            <a:r>
              <a:rPr lang="en-US" sz="1400" dirty="0">
                <a:latin typeface="Century Gothic" panose="020B0502020202020204" pitchFamily="34" charset="0"/>
              </a:rPr>
              <a:t>0</a:t>
            </a:r>
            <a:r>
              <a:rPr lang="en-US" sz="1400" baseline="-25000" dirty="0">
                <a:latin typeface="Century Gothic" panose="020B0502020202020204" pitchFamily="34" charset="0"/>
              </a:rPr>
              <a:t> </a:t>
            </a:r>
            <a:r>
              <a:rPr lang="en-US" sz="1400" dirty="0">
                <a:latin typeface="Century Gothic" panose="020B0502020202020204" pitchFamily="34" charset="0"/>
              </a:rPr>
              <a:t> = b</a:t>
            </a:r>
            <a:r>
              <a:rPr lang="en-US" sz="1400" baseline="-25000" dirty="0">
                <a:latin typeface="Century Gothic" panose="020B0502020202020204" pitchFamily="34" charset="0"/>
              </a:rPr>
              <a:t>2</a:t>
            </a:r>
            <a:r>
              <a:rPr lang="en-US" sz="1400"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(urban regular different than urban TFA?)</a:t>
            </a:r>
          </a:p>
        </p:txBody>
      </p:sp>
      <p:sp>
        <p:nvSpPr>
          <p:cNvPr id="29" name="TextBox 28">
            <a:extLst>
              <a:ext uri="{FF2B5EF4-FFF2-40B4-BE49-F238E27FC236}">
                <a16:creationId xmlns:a16="http://schemas.microsoft.com/office/drawing/2014/main" id="{A4A0E2DE-FBD6-4D96-A9A4-650B972AECC1}"/>
              </a:ext>
            </a:extLst>
          </p:cNvPr>
          <p:cNvSpPr txBox="1"/>
          <p:nvPr/>
        </p:nvSpPr>
        <p:spPr>
          <a:xfrm>
            <a:off x="849153" y="5671022"/>
            <a:ext cx="6862776" cy="738664"/>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b</a:t>
            </a:r>
            <a:r>
              <a:rPr lang="en-US" sz="1400" baseline="-25000" dirty="0">
                <a:latin typeface="Century Gothic" panose="020B0502020202020204" pitchFamily="34" charset="0"/>
              </a:rPr>
              <a:t>3 </a:t>
            </a:r>
            <a:endParaRPr lang="en-US" sz="1400" dirty="0">
              <a:latin typeface="Century Gothic" panose="020B0502020202020204" pitchFamily="34" charset="0"/>
            </a:endParaRPr>
          </a:p>
          <a:p>
            <a:r>
              <a:rPr lang="en-US" sz="1400" dirty="0">
                <a:latin typeface="Century Gothic" panose="020B0502020202020204" pitchFamily="34" charset="0"/>
              </a:rPr>
              <a:t>0</a:t>
            </a:r>
            <a:r>
              <a:rPr lang="en-US" sz="1400" baseline="-25000" dirty="0">
                <a:latin typeface="Century Gothic" panose="020B0502020202020204" pitchFamily="34" charset="0"/>
              </a:rPr>
              <a:t> </a:t>
            </a:r>
            <a:r>
              <a:rPr lang="en-US" sz="1400" dirty="0">
                <a:latin typeface="Century Gothic" panose="020B0502020202020204" pitchFamily="34" charset="0"/>
              </a:rPr>
              <a:t> = b</a:t>
            </a:r>
            <a:r>
              <a:rPr lang="en-US" sz="1400" baseline="-25000" dirty="0">
                <a:latin typeface="Century Gothic" panose="020B0502020202020204" pitchFamily="34" charset="0"/>
              </a:rPr>
              <a:t>3</a:t>
            </a:r>
            <a:r>
              <a:rPr lang="en-US" sz="1400" dirty="0">
                <a:latin typeface="Century Gothic" panose="020B0502020202020204" pitchFamily="34" charset="0"/>
              </a:rPr>
              <a:t>                 </a:t>
            </a:r>
          </a:p>
          <a:p>
            <a:r>
              <a:rPr lang="en-US" sz="1400" dirty="0">
                <a:solidFill>
                  <a:schemeClr val="tx1">
                    <a:lumMod val="65000"/>
                    <a:lumOff val="35000"/>
                  </a:schemeClr>
                </a:solidFill>
                <a:latin typeface="Century Gothic" panose="020B0502020202020204" pitchFamily="34" charset="0"/>
              </a:rPr>
              <a:t>                           (  suburban </a:t>
            </a:r>
            <a:r>
              <a:rPr lang="en-US" sz="1400" b="1" dirty="0">
                <a:solidFill>
                  <a:schemeClr val="tx1">
                    <a:lumMod val="65000"/>
                    <a:lumOff val="35000"/>
                  </a:schemeClr>
                </a:solidFill>
                <a:latin typeface="Century Gothic" panose="020B0502020202020204" pitchFamily="34" charset="0"/>
              </a:rPr>
              <a:t>x</a:t>
            </a:r>
            <a:r>
              <a:rPr lang="en-US" sz="1400" dirty="0">
                <a:solidFill>
                  <a:schemeClr val="tx1">
                    <a:lumMod val="65000"/>
                    <a:lumOff val="35000"/>
                  </a:schemeClr>
                </a:solidFill>
                <a:latin typeface="Century Gothic" panose="020B0502020202020204" pitchFamily="34" charset="0"/>
              </a:rPr>
              <a:t> regular    different than    suburban + regular   ?)</a:t>
            </a:r>
          </a:p>
        </p:txBody>
      </p:sp>
      <p:sp>
        <p:nvSpPr>
          <p:cNvPr id="30" name="TextBox 29">
            <a:extLst>
              <a:ext uri="{FF2B5EF4-FFF2-40B4-BE49-F238E27FC236}">
                <a16:creationId xmlns:a16="http://schemas.microsoft.com/office/drawing/2014/main" id="{5E755182-666A-4D66-9367-91EC330E5165}"/>
              </a:ext>
            </a:extLst>
          </p:cNvPr>
          <p:cNvSpPr txBox="1"/>
          <p:nvPr/>
        </p:nvSpPr>
        <p:spPr>
          <a:xfrm>
            <a:off x="6978316" y="3916696"/>
            <a:ext cx="4622557"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Each specification creates a set of hypotheses tests.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C00000"/>
              </a:solidFill>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latin typeface="Century Gothic" panose="020B0502020202020204" pitchFamily="34" charset="0"/>
              </a:rPr>
              <a:t>We can never test all hypotheses with a single model, but we get several tests from one. </a:t>
            </a:r>
            <a:endPar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696450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77606E1-037A-48C9-A1B8-CB28E33A6046}"/>
              </a:ext>
            </a:extLst>
          </p:cNvPr>
          <p:cNvGraphicFramePr>
            <a:graphicFrameLocks noGrp="1"/>
          </p:cNvGraphicFramePr>
          <p:nvPr/>
        </p:nvGraphicFramePr>
        <p:xfrm>
          <a:off x="849153" y="2070735"/>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10" name="TextBox 9">
            <a:extLst>
              <a:ext uri="{FF2B5EF4-FFF2-40B4-BE49-F238E27FC236}">
                <a16:creationId xmlns:a16="http://schemas.microsoft.com/office/drawing/2014/main" id="{E4398133-718C-45DF-8D8B-552D442B9768}"/>
              </a:ext>
            </a:extLst>
          </p:cNvPr>
          <p:cNvSpPr txBox="1"/>
          <p:nvPr/>
        </p:nvSpPr>
        <p:spPr>
          <a:xfrm>
            <a:off x="5905850" y="1762958"/>
            <a:ext cx="4164923" cy="307777"/>
          </a:xfrm>
          <a:prstGeom prst="rect">
            <a:avLst/>
          </a:prstGeom>
          <a:noFill/>
        </p:spPr>
        <p:txBody>
          <a:bodyPr wrap="none" rtlCol="0">
            <a:spAutoFit/>
          </a:bodyPr>
          <a:lstStyle/>
          <a:p>
            <a:r>
              <a:rPr lang="en-US" sz="1400" dirty="0">
                <a:latin typeface="Century Gothic" panose="020B0502020202020204" pitchFamily="34" charset="0"/>
              </a:rPr>
              <a:t>math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∙d.sub + b</a:t>
            </a:r>
            <a:r>
              <a:rPr lang="en-US" sz="1400" baseline="-25000" dirty="0">
                <a:latin typeface="Century Gothic" panose="020B0502020202020204" pitchFamily="34" charset="0"/>
              </a:rPr>
              <a:t>2</a:t>
            </a:r>
            <a:r>
              <a:rPr lang="en-US" sz="1400" dirty="0">
                <a:latin typeface="Century Gothic" panose="020B0502020202020204" pitchFamily="34" charset="0"/>
              </a:rPr>
              <a:t>∙d.reg + b</a:t>
            </a:r>
            <a:r>
              <a:rPr lang="en-US" sz="1400" baseline="-25000" dirty="0">
                <a:latin typeface="Century Gothic" panose="020B0502020202020204" pitchFamily="34" charset="0"/>
              </a:rPr>
              <a:t>3</a:t>
            </a:r>
            <a:r>
              <a:rPr lang="en-US" sz="1400" dirty="0">
                <a:latin typeface="Century Gothic" panose="020B0502020202020204" pitchFamily="34" charset="0"/>
              </a:rPr>
              <a:t>∙d.sub.reg</a:t>
            </a:r>
          </a:p>
        </p:txBody>
      </p:sp>
      <p:sp>
        <p:nvSpPr>
          <p:cNvPr id="11" name="TextBox 10">
            <a:extLst>
              <a:ext uri="{FF2B5EF4-FFF2-40B4-BE49-F238E27FC236}">
                <a16:creationId xmlns:a16="http://schemas.microsoft.com/office/drawing/2014/main" id="{05845664-93CE-40FB-9AE5-D56877035BDA}"/>
              </a:ext>
            </a:extLst>
          </p:cNvPr>
          <p:cNvSpPr txBox="1"/>
          <p:nvPr/>
        </p:nvSpPr>
        <p:spPr>
          <a:xfrm>
            <a:off x="5417315" y="2828513"/>
            <a:ext cx="3728906"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a:t>
            </a:r>
            <a:r>
              <a:rPr lang="en-US" sz="1400" b="1" dirty="0">
                <a:latin typeface="Century Gothic" panose="020B0502020202020204" pitchFamily="34" charset="0"/>
              </a:rPr>
              <a:t> </a:t>
            </a:r>
            <a:r>
              <a:rPr lang="en-US" sz="1400" b="1" dirty="0">
                <a:solidFill>
                  <a:srgbClr val="C00000"/>
                </a:solidFill>
                <a:latin typeface="Century Gothic" panose="020B0502020202020204" pitchFamily="34" charset="0"/>
              </a:rPr>
              <a:t>66 </a:t>
            </a:r>
            <a:r>
              <a:rPr lang="en-US" sz="1400" b="1"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(urban TFA – </a:t>
            </a:r>
            <a:r>
              <a:rPr lang="en-US" sz="1400" b="1" dirty="0">
                <a:solidFill>
                  <a:schemeClr val="tx1">
                    <a:lumMod val="65000"/>
                    <a:lumOff val="35000"/>
                  </a:schemeClr>
                </a:solidFill>
                <a:latin typeface="Century Gothic" panose="020B0502020202020204" pitchFamily="34" charset="0"/>
              </a:rPr>
              <a:t>reference group</a:t>
            </a:r>
            <a:r>
              <a:rPr lang="en-US" sz="1400" dirty="0">
                <a:solidFill>
                  <a:schemeClr val="tx1">
                    <a:lumMod val="65000"/>
                    <a:lumOff val="35000"/>
                  </a:schemeClr>
                </a:solidFill>
                <a:latin typeface="Century Gothic" panose="020B0502020202020204" pitchFamily="34" charset="0"/>
              </a:rPr>
              <a:t>)</a:t>
            </a:r>
          </a:p>
        </p:txBody>
      </p:sp>
      <p:sp>
        <p:nvSpPr>
          <p:cNvPr id="12" name="TextBox 11">
            <a:extLst>
              <a:ext uri="{FF2B5EF4-FFF2-40B4-BE49-F238E27FC236}">
                <a16:creationId xmlns:a16="http://schemas.microsoft.com/office/drawing/2014/main" id="{40BF8384-52C0-4656-9FE9-ACFBE123E059}"/>
              </a:ext>
            </a:extLst>
          </p:cNvPr>
          <p:cNvSpPr txBox="1"/>
          <p:nvPr/>
        </p:nvSpPr>
        <p:spPr>
          <a:xfrm>
            <a:off x="5417315" y="2248644"/>
            <a:ext cx="3618298"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 </a:t>
            </a:r>
            <a:r>
              <a:rPr lang="en-US" sz="1400" dirty="0">
                <a:solidFill>
                  <a:srgbClr val="C00000"/>
                </a:solidFill>
                <a:latin typeface="Century Gothic" panose="020B0502020202020204" pitchFamily="34" charset="0"/>
              </a:rPr>
              <a:t>66 + 9 = </a:t>
            </a:r>
            <a:r>
              <a:rPr lang="en-US" sz="1400" b="1" dirty="0">
                <a:solidFill>
                  <a:srgbClr val="C00000"/>
                </a:solidFill>
                <a:latin typeface="Century Gothic" panose="020B0502020202020204" pitchFamily="34" charset="0"/>
              </a:rPr>
              <a:t>75 </a:t>
            </a:r>
            <a:r>
              <a:rPr lang="en-US" sz="1400" dirty="0">
                <a:solidFill>
                  <a:srgbClr val="C00000"/>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a:t>
            </a:r>
          </a:p>
        </p:txBody>
      </p:sp>
      <p:sp>
        <p:nvSpPr>
          <p:cNvPr id="13" name="TextBox 12">
            <a:extLst>
              <a:ext uri="{FF2B5EF4-FFF2-40B4-BE49-F238E27FC236}">
                <a16:creationId xmlns:a16="http://schemas.microsoft.com/office/drawing/2014/main" id="{E60775B4-034C-4FD6-B527-CEF91B75E2BD}"/>
              </a:ext>
            </a:extLst>
          </p:cNvPr>
          <p:cNvSpPr txBox="1"/>
          <p:nvPr/>
        </p:nvSpPr>
        <p:spPr>
          <a:xfrm>
            <a:off x="5427797" y="3135732"/>
            <a:ext cx="3405099"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66 – 9 =</a:t>
            </a:r>
            <a:r>
              <a:rPr lang="en-US" sz="1400" b="1" dirty="0">
                <a:solidFill>
                  <a:srgbClr val="C00000"/>
                </a:solidFill>
                <a:latin typeface="Century Gothic" panose="020B0502020202020204" pitchFamily="34" charset="0"/>
              </a:rPr>
              <a:t> 57    </a:t>
            </a:r>
            <a:r>
              <a:rPr lang="en-US" sz="1400" dirty="0">
                <a:solidFill>
                  <a:schemeClr val="tx1">
                    <a:lumMod val="65000"/>
                    <a:lumOff val="35000"/>
                  </a:schemeClr>
                </a:solidFill>
                <a:latin typeface="Century Gothic" panose="020B0502020202020204" pitchFamily="34" charset="0"/>
              </a:rPr>
              <a:t>(urban regular)</a:t>
            </a:r>
          </a:p>
        </p:txBody>
      </p:sp>
      <p:sp>
        <p:nvSpPr>
          <p:cNvPr id="14" name="TextBox 13">
            <a:extLst>
              <a:ext uri="{FF2B5EF4-FFF2-40B4-BE49-F238E27FC236}">
                <a16:creationId xmlns:a16="http://schemas.microsoft.com/office/drawing/2014/main" id="{E0E5E79C-85F4-4081-AEAC-E0CCD49D24C1}"/>
              </a:ext>
            </a:extLst>
          </p:cNvPr>
          <p:cNvSpPr txBox="1"/>
          <p:nvPr/>
        </p:nvSpPr>
        <p:spPr>
          <a:xfrm>
            <a:off x="5417315" y="2538579"/>
            <a:ext cx="5182829"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b</a:t>
            </a:r>
            <a:r>
              <a:rPr lang="en-US" sz="1400" baseline="-25000" dirty="0">
                <a:latin typeface="Century Gothic" panose="020B0502020202020204" pitchFamily="34" charset="0"/>
              </a:rPr>
              <a:t>3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66 + 9 – 9 + 9 = </a:t>
            </a:r>
            <a:r>
              <a:rPr lang="en-US" sz="1400" b="1" dirty="0">
                <a:solidFill>
                  <a:srgbClr val="C00000"/>
                </a:solidFill>
                <a:latin typeface="Century Gothic" panose="020B0502020202020204" pitchFamily="34" charset="0"/>
              </a:rPr>
              <a:t>75      </a:t>
            </a:r>
            <a:r>
              <a:rPr lang="en-US" sz="1400" dirty="0">
                <a:solidFill>
                  <a:schemeClr val="tx1">
                    <a:lumMod val="65000"/>
                    <a:lumOff val="35000"/>
                  </a:schemeClr>
                </a:solidFill>
                <a:latin typeface="Century Gothic" panose="020B0502020202020204" pitchFamily="34" charset="0"/>
              </a:rPr>
              <a:t>(suburban regular)</a:t>
            </a:r>
          </a:p>
        </p:txBody>
      </p:sp>
      <p:sp>
        <p:nvSpPr>
          <p:cNvPr id="16" name="TextBox 15">
            <a:extLst>
              <a:ext uri="{FF2B5EF4-FFF2-40B4-BE49-F238E27FC236}">
                <a16:creationId xmlns:a16="http://schemas.microsoft.com/office/drawing/2014/main" id="{FF63F3D8-35B1-473D-AD27-2CB478CF3BF2}"/>
              </a:ext>
            </a:extLst>
          </p:cNvPr>
          <p:cNvSpPr txBox="1"/>
          <p:nvPr/>
        </p:nvSpPr>
        <p:spPr>
          <a:xfrm>
            <a:off x="6346065" y="1465123"/>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(66)</a:t>
            </a:r>
          </a:p>
        </p:txBody>
      </p:sp>
      <p:sp>
        <p:nvSpPr>
          <p:cNvPr id="17" name="TextBox 16">
            <a:extLst>
              <a:ext uri="{FF2B5EF4-FFF2-40B4-BE49-F238E27FC236}">
                <a16:creationId xmlns:a16="http://schemas.microsoft.com/office/drawing/2014/main" id="{0E8441C8-5388-4C0A-809E-CA33BE8A18B4}"/>
              </a:ext>
            </a:extLst>
          </p:cNvPr>
          <p:cNvSpPr txBox="1"/>
          <p:nvPr/>
        </p:nvSpPr>
        <p:spPr>
          <a:xfrm>
            <a:off x="6786280" y="1447281"/>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(9)</a:t>
            </a:r>
          </a:p>
        </p:txBody>
      </p:sp>
      <p:sp>
        <p:nvSpPr>
          <p:cNvPr id="18" name="TextBox 17">
            <a:extLst>
              <a:ext uri="{FF2B5EF4-FFF2-40B4-BE49-F238E27FC236}">
                <a16:creationId xmlns:a16="http://schemas.microsoft.com/office/drawing/2014/main" id="{971F96AE-8053-4F66-9549-1C597CB1D16C}"/>
              </a:ext>
            </a:extLst>
          </p:cNvPr>
          <p:cNvSpPr txBox="1"/>
          <p:nvPr/>
        </p:nvSpPr>
        <p:spPr>
          <a:xfrm>
            <a:off x="7690710" y="1447280"/>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(-9)</a:t>
            </a:r>
          </a:p>
        </p:txBody>
      </p:sp>
      <p:sp>
        <p:nvSpPr>
          <p:cNvPr id="19" name="TextBox 18">
            <a:extLst>
              <a:ext uri="{FF2B5EF4-FFF2-40B4-BE49-F238E27FC236}">
                <a16:creationId xmlns:a16="http://schemas.microsoft.com/office/drawing/2014/main" id="{8A278C99-3643-498F-96F0-AF46C5FFDDF7}"/>
              </a:ext>
            </a:extLst>
          </p:cNvPr>
          <p:cNvSpPr txBox="1"/>
          <p:nvPr/>
        </p:nvSpPr>
        <p:spPr>
          <a:xfrm>
            <a:off x="8610948" y="1447280"/>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(9)</a:t>
            </a:r>
          </a:p>
        </p:txBody>
      </p:sp>
      <p:sp>
        <p:nvSpPr>
          <p:cNvPr id="21" name="TextBox 20">
            <a:extLst>
              <a:ext uri="{FF2B5EF4-FFF2-40B4-BE49-F238E27FC236}">
                <a16:creationId xmlns:a16="http://schemas.microsoft.com/office/drawing/2014/main" id="{9042E6DE-C8FB-44AC-9FF6-FAF3497BC3F5}"/>
              </a:ext>
            </a:extLst>
          </p:cNvPr>
          <p:cNvSpPr txBox="1"/>
          <p:nvPr/>
        </p:nvSpPr>
        <p:spPr>
          <a:xfrm>
            <a:off x="2180894" y="1670053"/>
            <a:ext cx="1591590" cy="369332"/>
          </a:xfrm>
          <a:prstGeom prst="rect">
            <a:avLst/>
          </a:prstGeom>
          <a:noFill/>
        </p:spPr>
        <p:txBody>
          <a:bodyPr wrap="none" rtlCol="0">
            <a:spAutoFit/>
          </a:bodyPr>
          <a:lstStyle/>
          <a:p>
            <a:r>
              <a:rPr lang="en-US" dirty="0">
                <a:solidFill>
                  <a:schemeClr val="accent1">
                    <a:lumMod val="50000"/>
                  </a:schemeClr>
                </a:solidFill>
              </a:rPr>
              <a:t>(design matrix)</a:t>
            </a:r>
          </a:p>
        </p:txBody>
      </p:sp>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extLst>
              <p:ext uri="{D42A27DB-BD31-4B8C-83A1-F6EECF244321}">
                <p14:modId xmlns:p14="http://schemas.microsoft.com/office/powerpoint/2010/main" val="3080386966"/>
              </p:ext>
            </p:extLst>
          </p:nvPr>
        </p:nvGraphicFramePr>
        <p:xfrm>
          <a:off x="846228" y="23788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1031464782"/>
                  </a:ext>
                </a:extLst>
              </a:tr>
            </a:tbl>
          </a:graphicData>
        </a:graphic>
      </p:graphicFrame>
      <p:sp>
        <p:nvSpPr>
          <p:cNvPr id="27" name="TextBox 26">
            <a:extLst>
              <a:ext uri="{FF2B5EF4-FFF2-40B4-BE49-F238E27FC236}">
                <a16:creationId xmlns:a16="http://schemas.microsoft.com/office/drawing/2014/main" id="{563519D2-F82B-4E73-A302-6EB2671047C3}"/>
              </a:ext>
            </a:extLst>
          </p:cNvPr>
          <p:cNvSpPr txBox="1"/>
          <p:nvPr/>
        </p:nvSpPr>
        <p:spPr>
          <a:xfrm>
            <a:off x="849153" y="3997079"/>
            <a:ext cx="5104282" cy="523220"/>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a:t>
            </a:r>
          </a:p>
          <a:p>
            <a:r>
              <a:rPr lang="en-US" sz="1400" dirty="0">
                <a:latin typeface="Century Gothic" panose="020B0502020202020204" pitchFamily="34" charset="0"/>
              </a:rPr>
              <a:t>0</a:t>
            </a:r>
            <a:r>
              <a:rPr lang="en-US" sz="1400" baseline="-25000" dirty="0">
                <a:latin typeface="Century Gothic" panose="020B0502020202020204" pitchFamily="34" charset="0"/>
              </a:rPr>
              <a:t>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 different than urban TFA?)</a:t>
            </a:r>
          </a:p>
        </p:txBody>
      </p:sp>
      <p:sp>
        <p:nvSpPr>
          <p:cNvPr id="28" name="TextBox 27">
            <a:extLst>
              <a:ext uri="{FF2B5EF4-FFF2-40B4-BE49-F238E27FC236}">
                <a16:creationId xmlns:a16="http://schemas.microsoft.com/office/drawing/2014/main" id="{9550D14E-B49E-44CD-BA68-41C0F5794739}"/>
              </a:ext>
            </a:extLst>
          </p:cNvPr>
          <p:cNvSpPr txBox="1"/>
          <p:nvPr/>
        </p:nvSpPr>
        <p:spPr>
          <a:xfrm>
            <a:off x="849153" y="4715769"/>
            <a:ext cx="5121915" cy="523220"/>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a:t>
            </a:r>
            <a:r>
              <a:rPr lang="en-US" sz="1400" dirty="0">
                <a:latin typeface="Century Gothic" panose="020B0502020202020204" pitchFamily="34" charset="0"/>
              </a:rPr>
              <a:t>  </a:t>
            </a:r>
          </a:p>
          <a:p>
            <a:r>
              <a:rPr lang="en-US" sz="1400" dirty="0">
                <a:latin typeface="Century Gothic" panose="020B0502020202020204" pitchFamily="34" charset="0"/>
              </a:rPr>
              <a:t>0</a:t>
            </a:r>
            <a:r>
              <a:rPr lang="en-US" sz="1400" baseline="-25000" dirty="0">
                <a:latin typeface="Century Gothic" panose="020B0502020202020204" pitchFamily="34" charset="0"/>
              </a:rPr>
              <a:t> </a:t>
            </a:r>
            <a:r>
              <a:rPr lang="en-US" sz="1400" dirty="0">
                <a:latin typeface="Century Gothic" panose="020B0502020202020204" pitchFamily="34" charset="0"/>
              </a:rPr>
              <a:t> = b</a:t>
            </a:r>
            <a:r>
              <a:rPr lang="en-US" sz="1400" baseline="-25000" dirty="0">
                <a:latin typeface="Century Gothic" panose="020B0502020202020204" pitchFamily="34" charset="0"/>
              </a:rPr>
              <a:t>2</a:t>
            </a:r>
            <a:r>
              <a:rPr lang="en-US" sz="1400"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(urban regular different than urban TFA?)</a:t>
            </a:r>
          </a:p>
        </p:txBody>
      </p:sp>
      <p:sp>
        <p:nvSpPr>
          <p:cNvPr id="29" name="TextBox 28">
            <a:extLst>
              <a:ext uri="{FF2B5EF4-FFF2-40B4-BE49-F238E27FC236}">
                <a16:creationId xmlns:a16="http://schemas.microsoft.com/office/drawing/2014/main" id="{A4A0E2DE-FBD6-4D96-A9A4-650B972AECC1}"/>
              </a:ext>
            </a:extLst>
          </p:cNvPr>
          <p:cNvSpPr txBox="1"/>
          <p:nvPr/>
        </p:nvSpPr>
        <p:spPr>
          <a:xfrm>
            <a:off x="849153" y="5671022"/>
            <a:ext cx="6862776" cy="738664"/>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b</a:t>
            </a:r>
            <a:r>
              <a:rPr lang="en-US" sz="1400" baseline="-25000" dirty="0">
                <a:latin typeface="Century Gothic" panose="020B0502020202020204" pitchFamily="34" charset="0"/>
              </a:rPr>
              <a:t>3 </a:t>
            </a:r>
            <a:endParaRPr lang="en-US" sz="1400" dirty="0">
              <a:latin typeface="Century Gothic" panose="020B0502020202020204" pitchFamily="34" charset="0"/>
            </a:endParaRPr>
          </a:p>
          <a:p>
            <a:r>
              <a:rPr lang="en-US" sz="1400" dirty="0">
                <a:latin typeface="Century Gothic" panose="020B0502020202020204" pitchFamily="34" charset="0"/>
              </a:rPr>
              <a:t>0</a:t>
            </a:r>
            <a:r>
              <a:rPr lang="en-US" sz="1400" baseline="-25000" dirty="0">
                <a:latin typeface="Century Gothic" panose="020B0502020202020204" pitchFamily="34" charset="0"/>
              </a:rPr>
              <a:t> </a:t>
            </a:r>
            <a:r>
              <a:rPr lang="en-US" sz="1400" dirty="0">
                <a:latin typeface="Century Gothic" panose="020B0502020202020204" pitchFamily="34" charset="0"/>
              </a:rPr>
              <a:t> = b</a:t>
            </a:r>
            <a:r>
              <a:rPr lang="en-US" sz="1400" baseline="-25000" dirty="0">
                <a:latin typeface="Century Gothic" panose="020B0502020202020204" pitchFamily="34" charset="0"/>
              </a:rPr>
              <a:t>3</a:t>
            </a:r>
            <a:r>
              <a:rPr lang="en-US" sz="1400" dirty="0">
                <a:latin typeface="Century Gothic" panose="020B0502020202020204" pitchFamily="34" charset="0"/>
              </a:rPr>
              <a:t>                 </a:t>
            </a:r>
          </a:p>
          <a:p>
            <a:r>
              <a:rPr lang="en-US" sz="1400" dirty="0">
                <a:solidFill>
                  <a:schemeClr val="tx1">
                    <a:lumMod val="65000"/>
                    <a:lumOff val="35000"/>
                  </a:schemeClr>
                </a:solidFill>
                <a:latin typeface="Century Gothic" panose="020B0502020202020204" pitchFamily="34" charset="0"/>
              </a:rPr>
              <a:t>                           (  suburban </a:t>
            </a:r>
            <a:r>
              <a:rPr lang="en-US" sz="1400" b="1" dirty="0">
                <a:solidFill>
                  <a:schemeClr val="tx1">
                    <a:lumMod val="65000"/>
                    <a:lumOff val="35000"/>
                  </a:schemeClr>
                </a:solidFill>
                <a:latin typeface="Century Gothic" panose="020B0502020202020204" pitchFamily="34" charset="0"/>
              </a:rPr>
              <a:t>x</a:t>
            </a:r>
            <a:r>
              <a:rPr lang="en-US" sz="1400" dirty="0">
                <a:solidFill>
                  <a:schemeClr val="tx1">
                    <a:lumMod val="65000"/>
                    <a:lumOff val="35000"/>
                  </a:schemeClr>
                </a:solidFill>
                <a:latin typeface="Century Gothic" panose="020B0502020202020204" pitchFamily="34" charset="0"/>
              </a:rPr>
              <a:t> regular    different than    suburban + regular   ?)</a:t>
            </a:r>
          </a:p>
        </p:txBody>
      </p:sp>
      <p:grpSp>
        <p:nvGrpSpPr>
          <p:cNvPr id="20" name="Group 19">
            <a:extLst>
              <a:ext uri="{FF2B5EF4-FFF2-40B4-BE49-F238E27FC236}">
                <a16:creationId xmlns:a16="http://schemas.microsoft.com/office/drawing/2014/main" id="{C6A6D575-494E-46A8-99BC-376D8B408985}"/>
              </a:ext>
            </a:extLst>
          </p:cNvPr>
          <p:cNvGrpSpPr/>
          <p:nvPr/>
        </p:nvGrpSpPr>
        <p:grpSpPr>
          <a:xfrm>
            <a:off x="8109848" y="3598594"/>
            <a:ext cx="3085186" cy="2757570"/>
            <a:chOff x="5814876" y="1333007"/>
            <a:chExt cx="3085186" cy="2757570"/>
          </a:xfrm>
        </p:grpSpPr>
        <p:sp>
          <p:nvSpPr>
            <p:cNvPr id="22" name="Oval 21">
              <a:extLst>
                <a:ext uri="{FF2B5EF4-FFF2-40B4-BE49-F238E27FC236}">
                  <a16:creationId xmlns:a16="http://schemas.microsoft.com/office/drawing/2014/main" id="{69269F45-F94B-4B27-93C9-219DA0AD2547}"/>
                </a:ext>
              </a:extLst>
            </p:cNvPr>
            <p:cNvSpPr/>
            <p:nvPr/>
          </p:nvSpPr>
          <p:spPr>
            <a:xfrm>
              <a:off x="6176969" y="1636646"/>
              <a:ext cx="679269" cy="66185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23" name="Oval 22">
              <a:extLst>
                <a:ext uri="{FF2B5EF4-FFF2-40B4-BE49-F238E27FC236}">
                  <a16:creationId xmlns:a16="http://schemas.microsoft.com/office/drawing/2014/main" id="{625F4651-C3FF-4046-9717-CEC9BDDBC6AF}"/>
                </a:ext>
              </a:extLst>
            </p:cNvPr>
            <p:cNvSpPr/>
            <p:nvPr/>
          </p:nvSpPr>
          <p:spPr>
            <a:xfrm>
              <a:off x="7940602" y="1636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24" name="Oval 23">
              <a:extLst>
                <a:ext uri="{FF2B5EF4-FFF2-40B4-BE49-F238E27FC236}">
                  <a16:creationId xmlns:a16="http://schemas.microsoft.com/office/drawing/2014/main" id="{E2A11997-068C-4D01-B138-9B4873662C38}"/>
                </a:ext>
              </a:extLst>
            </p:cNvPr>
            <p:cNvSpPr/>
            <p:nvPr/>
          </p:nvSpPr>
          <p:spPr>
            <a:xfrm>
              <a:off x="6176969" y="3160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a:t>
              </a:r>
            </a:p>
          </p:txBody>
        </p:sp>
        <p:sp>
          <p:nvSpPr>
            <p:cNvPr id="25" name="Oval 24">
              <a:extLst>
                <a:ext uri="{FF2B5EF4-FFF2-40B4-BE49-F238E27FC236}">
                  <a16:creationId xmlns:a16="http://schemas.microsoft.com/office/drawing/2014/main" id="{CD63B5F5-647C-40F7-98DA-AF00CD31156E}"/>
                </a:ext>
              </a:extLst>
            </p:cNvPr>
            <p:cNvSpPr/>
            <p:nvPr/>
          </p:nvSpPr>
          <p:spPr>
            <a:xfrm>
              <a:off x="7940602" y="3160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a:t>
              </a:r>
            </a:p>
          </p:txBody>
        </p:sp>
        <p:cxnSp>
          <p:nvCxnSpPr>
            <p:cNvPr id="31" name="Straight Arrow Connector 30">
              <a:extLst>
                <a:ext uri="{FF2B5EF4-FFF2-40B4-BE49-F238E27FC236}">
                  <a16:creationId xmlns:a16="http://schemas.microsoft.com/office/drawing/2014/main" id="{7FC712CA-A086-41E8-8194-C0C5A3FB983C}"/>
                </a:ext>
              </a:extLst>
            </p:cNvPr>
            <p:cNvCxnSpPr>
              <a:cxnSpLocks/>
            </p:cNvCxnSpPr>
            <p:nvPr/>
          </p:nvCxnSpPr>
          <p:spPr>
            <a:xfrm>
              <a:off x="6930923" y="1967571"/>
              <a:ext cx="945027" cy="1"/>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79533D4-F3D1-46DB-BF6A-9A48F1A9F3B2}"/>
                </a:ext>
              </a:extLst>
            </p:cNvPr>
            <p:cNvCxnSpPr>
              <a:cxnSpLocks/>
            </p:cNvCxnSpPr>
            <p:nvPr/>
          </p:nvCxnSpPr>
          <p:spPr>
            <a:xfrm>
              <a:off x="6957615" y="2381426"/>
              <a:ext cx="918335" cy="736422"/>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7C9BFD1-FEAA-4A6D-B533-6657C26FC9F3}"/>
                </a:ext>
              </a:extLst>
            </p:cNvPr>
            <p:cNvCxnSpPr>
              <a:cxnSpLocks/>
            </p:cNvCxnSpPr>
            <p:nvPr/>
          </p:nvCxnSpPr>
          <p:spPr>
            <a:xfrm>
              <a:off x="6516603" y="2352926"/>
              <a:ext cx="0" cy="720635"/>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1539581-9265-43D2-A692-ABBEBB73B549}"/>
                </a:ext>
              </a:extLst>
            </p:cNvPr>
            <p:cNvSpPr txBox="1"/>
            <p:nvPr/>
          </p:nvSpPr>
          <p:spPr>
            <a:xfrm>
              <a:off x="7176170" y="1333007"/>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chemeClr val="bg2">
                      <a:lumMod val="75000"/>
                    </a:schemeClr>
                  </a:solidFill>
                  <a:effectLst/>
                  <a:uLnTx/>
                  <a:uFillTx/>
                  <a:latin typeface="Calibri" panose="020F0502020204030204"/>
                  <a:ea typeface="+mn-ea"/>
                  <a:cs typeface="+mn-cs"/>
                </a:rPr>
                <a:t>1</a:t>
              </a:r>
            </a:p>
          </p:txBody>
        </p:sp>
        <p:cxnSp>
          <p:nvCxnSpPr>
            <p:cNvPr id="35" name="Straight Arrow Connector 34">
              <a:extLst>
                <a:ext uri="{FF2B5EF4-FFF2-40B4-BE49-F238E27FC236}">
                  <a16:creationId xmlns:a16="http://schemas.microsoft.com/office/drawing/2014/main" id="{0C6C2EA9-B003-498D-91D1-4CF16712C9B3}"/>
                </a:ext>
              </a:extLst>
            </p:cNvPr>
            <p:cNvCxnSpPr>
              <a:cxnSpLocks/>
            </p:cNvCxnSpPr>
            <p:nvPr/>
          </p:nvCxnSpPr>
          <p:spPr>
            <a:xfrm>
              <a:off x="6898007" y="3491570"/>
              <a:ext cx="945027" cy="1"/>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9EB7053-B4D5-41DD-8DE8-8F559D94E48A}"/>
                </a:ext>
              </a:extLst>
            </p:cNvPr>
            <p:cNvCxnSpPr>
              <a:cxnSpLocks/>
            </p:cNvCxnSpPr>
            <p:nvPr/>
          </p:nvCxnSpPr>
          <p:spPr>
            <a:xfrm>
              <a:off x="8267700" y="2382669"/>
              <a:ext cx="0" cy="720635"/>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CFEEEBC-5E7C-43F4-93C4-F67332BFA347}"/>
                </a:ext>
              </a:extLst>
            </p:cNvPr>
            <p:cNvCxnSpPr>
              <a:cxnSpLocks/>
            </p:cNvCxnSpPr>
            <p:nvPr/>
          </p:nvCxnSpPr>
          <p:spPr>
            <a:xfrm rot="10800000" flipV="1">
              <a:off x="6957614" y="2386974"/>
              <a:ext cx="918335" cy="736422"/>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CA412CE-B53B-4BAC-9ABB-395015762D8F}"/>
                </a:ext>
              </a:extLst>
            </p:cNvPr>
            <p:cNvSpPr txBox="1"/>
            <p:nvPr/>
          </p:nvSpPr>
          <p:spPr>
            <a:xfrm>
              <a:off x="8418840" y="2439478"/>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Calibri" panose="020F0502020204030204"/>
                  <a:ea typeface="+mn-ea"/>
                  <a:cs typeface="+mn-cs"/>
                </a:rPr>
                <a:t>H</a:t>
              </a:r>
              <a:r>
                <a:rPr kumimoji="0" lang="en-US" sz="2400" b="0" i="0" u="none" strike="noStrike" kern="1200" cap="none" spc="0" normalizeH="0" baseline="-25000" noProof="0" dirty="0">
                  <a:ln>
                    <a:noFill/>
                  </a:ln>
                  <a:effectLst/>
                  <a:uLnTx/>
                  <a:uFillTx/>
                  <a:latin typeface="Calibri" panose="020F0502020204030204"/>
                  <a:ea typeface="+mn-ea"/>
                  <a:cs typeface="+mn-cs"/>
                </a:rPr>
                <a:t>2</a:t>
              </a:r>
            </a:p>
          </p:txBody>
        </p:sp>
        <p:sp>
          <p:nvSpPr>
            <p:cNvPr id="39" name="TextBox 38">
              <a:extLst>
                <a:ext uri="{FF2B5EF4-FFF2-40B4-BE49-F238E27FC236}">
                  <a16:creationId xmlns:a16="http://schemas.microsoft.com/office/drawing/2014/main" id="{23939F33-AFA7-4C26-91A9-6F3AAE3E717A}"/>
                </a:ext>
              </a:extLst>
            </p:cNvPr>
            <p:cNvSpPr txBox="1"/>
            <p:nvPr/>
          </p:nvSpPr>
          <p:spPr>
            <a:xfrm>
              <a:off x="5814876" y="2424606"/>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chemeClr val="bg2">
                      <a:lumMod val="75000"/>
                    </a:schemeClr>
                  </a:solidFill>
                  <a:effectLst/>
                  <a:uLnTx/>
                  <a:uFillTx/>
                  <a:latin typeface="Calibri" panose="020F0502020204030204"/>
                  <a:ea typeface="+mn-ea"/>
                  <a:cs typeface="+mn-cs"/>
                </a:rPr>
                <a:t>3</a:t>
              </a:r>
            </a:p>
          </p:txBody>
        </p:sp>
        <p:sp>
          <p:nvSpPr>
            <p:cNvPr id="40" name="TextBox 39">
              <a:extLst>
                <a:ext uri="{FF2B5EF4-FFF2-40B4-BE49-F238E27FC236}">
                  <a16:creationId xmlns:a16="http://schemas.microsoft.com/office/drawing/2014/main" id="{FAD29683-1DC0-4B4D-813B-DC77EE1CCD8E}"/>
                </a:ext>
              </a:extLst>
            </p:cNvPr>
            <p:cNvSpPr txBox="1"/>
            <p:nvPr/>
          </p:nvSpPr>
          <p:spPr>
            <a:xfrm>
              <a:off x="7210829" y="3628912"/>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Calibri" panose="020F0502020204030204"/>
                  <a:ea typeface="+mn-ea"/>
                  <a:cs typeface="+mn-cs"/>
                </a:rPr>
                <a:t>H</a:t>
              </a:r>
              <a:r>
                <a:rPr kumimoji="0" lang="en-US" sz="2400" b="0" i="0" u="none" strike="noStrike" kern="1200" cap="none" spc="0" normalizeH="0" baseline="-25000" noProof="0" dirty="0">
                  <a:ln>
                    <a:noFill/>
                  </a:ln>
                  <a:effectLst/>
                  <a:uLnTx/>
                  <a:uFillTx/>
                  <a:latin typeface="Calibri" panose="020F0502020204030204"/>
                  <a:ea typeface="+mn-ea"/>
                  <a:cs typeface="+mn-cs"/>
                </a:rPr>
                <a:t>4</a:t>
              </a:r>
            </a:p>
          </p:txBody>
        </p:sp>
        <p:sp>
          <p:nvSpPr>
            <p:cNvPr id="41" name="TextBox 40">
              <a:extLst>
                <a:ext uri="{FF2B5EF4-FFF2-40B4-BE49-F238E27FC236}">
                  <a16:creationId xmlns:a16="http://schemas.microsoft.com/office/drawing/2014/main" id="{9209CA9A-7FDF-4C87-BC63-F777E22E9BB7}"/>
                </a:ext>
              </a:extLst>
            </p:cNvPr>
            <p:cNvSpPr txBox="1"/>
            <p:nvPr/>
          </p:nvSpPr>
          <p:spPr>
            <a:xfrm>
              <a:off x="7160170" y="2140471"/>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chemeClr val="bg2">
                      <a:lumMod val="75000"/>
                    </a:schemeClr>
                  </a:solidFill>
                  <a:effectLst/>
                  <a:uLnTx/>
                  <a:uFillTx/>
                  <a:latin typeface="Calibri" panose="020F0502020204030204"/>
                  <a:ea typeface="+mn-ea"/>
                  <a:cs typeface="+mn-cs"/>
                </a:rPr>
                <a:t>5</a:t>
              </a:r>
            </a:p>
          </p:txBody>
        </p:sp>
        <p:sp>
          <p:nvSpPr>
            <p:cNvPr id="42" name="TextBox 41">
              <a:extLst>
                <a:ext uri="{FF2B5EF4-FFF2-40B4-BE49-F238E27FC236}">
                  <a16:creationId xmlns:a16="http://schemas.microsoft.com/office/drawing/2014/main" id="{80C526BD-86ED-40DD-911E-F96A598BA841}"/>
                </a:ext>
              </a:extLst>
            </p:cNvPr>
            <p:cNvSpPr txBox="1"/>
            <p:nvPr/>
          </p:nvSpPr>
          <p:spPr>
            <a:xfrm>
              <a:off x="7210829" y="2843091"/>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chemeClr val="bg2">
                      <a:lumMod val="75000"/>
                    </a:schemeClr>
                  </a:solidFill>
                  <a:effectLst/>
                  <a:uLnTx/>
                  <a:uFillTx/>
                  <a:latin typeface="Calibri" panose="020F0502020204030204"/>
                  <a:ea typeface="+mn-ea"/>
                  <a:cs typeface="+mn-cs"/>
                </a:rPr>
                <a:t>6</a:t>
              </a:r>
            </a:p>
          </p:txBody>
        </p:sp>
      </p:grpSp>
    </p:spTree>
    <p:extLst>
      <p:ext uri="{BB962C8B-B14F-4D97-AF65-F5344CB8AC3E}">
        <p14:creationId xmlns:p14="http://schemas.microsoft.com/office/powerpoint/2010/main" val="1347631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nvGraphicFramePr>
        <p:xfrm>
          <a:off x="846228" y="23788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1031464782"/>
                  </a:ext>
                </a:extLst>
              </a:tr>
            </a:tbl>
          </a:graphicData>
        </a:graphic>
      </p:graphicFrame>
      <p:sp>
        <p:nvSpPr>
          <p:cNvPr id="27" name="TextBox 26">
            <a:extLst>
              <a:ext uri="{FF2B5EF4-FFF2-40B4-BE49-F238E27FC236}">
                <a16:creationId xmlns:a16="http://schemas.microsoft.com/office/drawing/2014/main" id="{563519D2-F82B-4E73-A302-6EB2671047C3}"/>
              </a:ext>
            </a:extLst>
          </p:cNvPr>
          <p:cNvSpPr txBox="1"/>
          <p:nvPr/>
        </p:nvSpPr>
        <p:spPr>
          <a:xfrm>
            <a:off x="849153" y="3997079"/>
            <a:ext cx="568456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0</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(suburban regular different than urban regular?)</a:t>
            </a:r>
          </a:p>
        </p:txBody>
      </p:sp>
      <p:sp>
        <p:nvSpPr>
          <p:cNvPr id="28" name="TextBox 27">
            <a:extLst>
              <a:ext uri="{FF2B5EF4-FFF2-40B4-BE49-F238E27FC236}">
                <a16:creationId xmlns:a16="http://schemas.microsoft.com/office/drawing/2014/main" id="{9550D14E-B49E-44CD-BA68-41C0F5794739}"/>
              </a:ext>
            </a:extLst>
          </p:cNvPr>
          <p:cNvSpPr txBox="1"/>
          <p:nvPr/>
        </p:nvSpPr>
        <p:spPr>
          <a:xfrm>
            <a:off x="849153" y="4715769"/>
            <a:ext cx="572143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0</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(suburban regular different than suburban TFA?)</a:t>
            </a:r>
          </a:p>
        </p:txBody>
      </p:sp>
      <p:sp>
        <p:nvSpPr>
          <p:cNvPr id="29" name="TextBox 28">
            <a:extLst>
              <a:ext uri="{FF2B5EF4-FFF2-40B4-BE49-F238E27FC236}">
                <a16:creationId xmlns:a16="http://schemas.microsoft.com/office/drawing/2014/main" id="{A4A0E2DE-FBD6-4D96-A9A4-650B972AECC1}"/>
              </a:ext>
            </a:extLst>
          </p:cNvPr>
          <p:cNvSpPr txBox="1"/>
          <p:nvPr/>
        </p:nvSpPr>
        <p:spPr>
          <a:xfrm>
            <a:off x="849153" y="5671022"/>
            <a:ext cx="5628464"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 </a:t>
            </a:r>
            <a:endPar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0</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  urban </a:t>
            </a:r>
            <a:r>
              <a:rPr kumimoji="0" lang="en-US" sz="14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x</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TFA    different than    urban + TFA   ?)</a:t>
            </a:r>
          </a:p>
        </p:txBody>
      </p:sp>
      <p:grpSp>
        <p:nvGrpSpPr>
          <p:cNvPr id="20" name="Group 19">
            <a:extLst>
              <a:ext uri="{FF2B5EF4-FFF2-40B4-BE49-F238E27FC236}">
                <a16:creationId xmlns:a16="http://schemas.microsoft.com/office/drawing/2014/main" id="{C6A6D575-494E-46A8-99BC-376D8B408985}"/>
              </a:ext>
            </a:extLst>
          </p:cNvPr>
          <p:cNvGrpSpPr/>
          <p:nvPr/>
        </p:nvGrpSpPr>
        <p:grpSpPr>
          <a:xfrm>
            <a:off x="8109848" y="3598594"/>
            <a:ext cx="3085186" cy="2757570"/>
            <a:chOff x="5814876" y="1333007"/>
            <a:chExt cx="3085186" cy="2757570"/>
          </a:xfrm>
        </p:grpSpPr>
        <p:sp>
          <p:nvSpPr>
            <p:cNvPr id="22" name="Oval 21">
              <a:extLst>
                <a:ext uri="{FF2B5EF4-FFF2-40B4-BE49-F238E27FC236}">
                  <a16:creationId xmlns:a16="http://schemas.microsoft.com/office/drawing/2014/main" id="{69269F45-F94B-4B27-93C9-219DA0AD2547}"/>
                </a:ext>
              </a:extLst>
            </p:cNvPr>
            <p:cNvSpPr/>
            <p:nvPr/>
          </p:nvSpPr>
          <p:spPr>
            <a:xfrm>
              <a:off x="6176969" y="1636646"/>
              <a:ext cx="679269" cy="66185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23" name="Oval 22">
              <a:extLst>
                <a:ext uri="{FF2B5EF4-FFF2-40B4-BE49-F238E27FC236}">
                  <a16:creationId xmlns:a16="http://schemas.microsoft.com/office/drawing/2014/main" id="{625F4651-C3FF-4046-9717-CEC9BDDBC6AF}"/>
                </a:ext>
              </a:extLst>
            </p:cNvPr>
            <p:cNvSpPr/>
            <p:nvPr/>
          </p:nvSpPr>
          <p:spPr>
            <a:xfrm>
              <a:off x="7940602" y="1636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24" name="Oval 23">
              <a:extLst>
                <a:ext uri="{FF2B5EF4-FFF2-40B4-BE49-F238E27FC236}">
                  <a16:creationId xmlns:a16="http://schemas.microsoft.com/office/drawing/2014/main" id="{E2A11997-068C-4D01-B138-9B4873662C38}"/>
                </a:ext>
              </a:extLst>
            </p:cNvPr>
            <p:cNvSpPr/>
            <p:nvPr/>
          </p:nvSpPr>
          <p:spPr>
            <a:xfrm>
              <a:off x="6176969" y="3160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a:t>
              </a:r>
            </a:p>
          </p:txBody>
        </p:sp>
        <p:sp>
          <p:nvSpPr>
            <p:cNvPr id="25" name="Oval 24">
              <a:extLst>
                <a:ext uri="{FF2B5EF4-FFF2-40B4-BE49-F238E27FC236}">
                  <a16:creationId xmlns:a16="http://schemas.microsoft.com/office/drawing/2014/main" id="{CD63B5F5-647C-40F7-98DA-AF00CD31156E}"/>
                </a:ext>
              </a:extLst>
            </p:cNvPr>
            <p:cNvSpPr/>
            <p:nvPr/>
          </p:nvSpPr>
          <p:spPr>
            <a:xfrm>
              <a:off x="7940602" y="3160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a:t>
              </a:r>
            </a:p>
          </p:txBody>
        </p:sp>
        <p:cxnSp>
          <p:nvCxnSpPr>
            <p:cNvPr id="31" name="Straight Arrow Connector 30">
              <a:extLst>
                <a:ext uri="{FF2B5EF4-FFF2-40B4-BE49-F238E27FC236}">
                  <a16:creationId xmlns:a16="http://schemas.microsoft.com/office/drawing/2014/main" id="{7FC712CA-A086-41E8-8194-C0C5A3FB983C}"/>
                </a:ext>
              </a:extLst>
            </p:cNvPr>
            <p:cNvCxnSpPr>
              <a:cxnSpLocks/>
            </p:cNvCxnSpPr>
            <p:nvPr/>
          </p:nvCxnSpPr>
          <p:spPr>
            <a:xfrm>
              <a:off x="6930923" y="1967571"/>
              <a:ext cx="945027" cy="1"/>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79533D4-F3D1-46DB-BF6A-9A48F1A9F3B2}"/>
                </a:ext>
              </a:extLst>
            </p:cNvPr>
            <p:cNvCxnSpPr>
              <a:cxnSpLocks/>
            </p:cNvCxnSpPr>
            <p:nvPr/>
          </p:nvCxnSpPr>
          <p:spPr>
            <a:xfrm>
              <a:off x="6957615" y="2381426"/>
              <a:ext cx="918335" cy="736422"/>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7C9BFD1-FEAA-4A6D-B533-6657C26FC9F3}"/>
                </a:ext>
              </a:extLst>
            </p:cNvPr>
            <p:cNvCxnSpPr>
              <a:cxnSpLocks/>
            </p:cNvCxnSpPr>
            <p:nvPr/>
          </p:nvCxnSpPr>
          <p:spPr>
            <a:xfrm>
              <a:off x="6516603" y="2352926"/>
              <a:ext cx="0" cy="720635"/>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1539581-9265-43D2-A692-ABBEBB73B549}"/>
                </a:ext>
              </a:extLst>
            </p:cNvPr>
            <p:cNvSpPr txBox="1"/>
            <p:nvPr/>
          </p:nvSpPr>
          <p:spPr>
            <a:xfrm>
              <a:off x="7176170" y="1333007"/>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Calibri" panose="020F0502020204030204"/>
                  <a:ea typeface="+mn-ea"/>
                  <a:cs typeface="+mn-cs"/>
                </a:rPr>
                <a:t>H</a:t>
              </a:r>
              <a:r>
                <a:rPr kumimoji="0" lang="en-US" sz="2400" b="0" i="0" u="none" strike="noStrike" kern="1200" cap="none" spc="0" normalizeH="0" baseline="-25000" noProof="0" dirty="0">
                  <a:ln>
                    <a:noFill/>
                  </a:ln>
                  <a:effectLst/>
                  <a:uLnTx/>
                  <a:uFillTx/>
                  <a:latin typeface="Calibri" panose="020F0502020204030204"/>
                  <a:ea typeface="+mn-ea"/>
                  <a:cs typeface="+mn-cs"/>
                </a:rPr>
                <a:t>1</a:t>
              </a:r>
            </a:p>
          </p:txBody>
        </p:sp>
        <p:cxnSp>
          <p:nvCxnSpPr>
            <p:cNvPr id="35" name="Straight Arrow Connector 34">
              <a:extLst>
                <a:ext uri="{FF2B5EF4-FFF2-40B4-BE49-F238E27FC236}">
                  <a16:creationId xmlns:a16="http://schemas.microsoft.com/office/drawing/2014/main" id="{0C6C2EA9-B003-498D-91D1-4CF16712C9B3}"/>
                </a:ext>
              </a:extLst>
            </p:cNvPr>
            <p:cNvCxnSpPr>
              <a:cxnSpLocks/>
            </p:cNvCxnSpPr>
            <p:nvPr/>
          </p:nvCxnSpPr>
          <p:spPr>
            <a:xfrm>
              <a:off x="6898007" y="3491570"/>
              <a:ext cx="945027" cy="1"/>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9EB7053-B4D5-41DD-8DE8-8F559D94E48A}"/>
                </a:ext>
              </a:extLst>
            </p:cNvPr>
            <p:cNvCxnSpPr>
              <a:cxnSpLocks/>
            </p:cNvCxnSpPr>
            <p:nvPr/>
          </p:nvCxnSpPr>
          <p:spPr>
            <a:xfrm>
              <a:off x="8267700" y="2382669"/>
              <a:ext cx="0" cy="720635"/>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CFEEEBC-5E7C-43F4-93C4-F67332BFA347}"/>
                </a:ext>
              </a:extLst>
            </p:cNvPr>
            <p:cNvCxnSpPr>
              <a:cxnSpLocks/>
            </p:cNvCxnSpPr>
            <p:nvPr/>
          </p:nvCxnSpPr>
          <p:spPr>
            <a:xfrm rot="10800000" flipV="1">
              <a:off x="6957614" y="2386974"/>
              <a:ext cx="918335" cy="736422"/>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CA412CE-B53B-4BAC-9ABB-395015762D8F}"/>
                </a:ext>
              </a:extLst>
            </p:cNvPr>
            <p:cNvSpPr txBox="1"/>
            <p:nvPr/>
          </p:nvSpPr>
          <p:spPr>
            <a:xfrm>
              <a:off x="8418840" y="2439478"/>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chemeClr val="bg2">
                      <a:lumMod val="75000"/>
                    </a:schemeClr>
                  </a:solidFill>
                  <a:effectLst/>
                  <a:uLnTx/>
                  <a:uFillTx/>
                  <a:latin typeface="Calibri" panose="020F0502020204030204"/>
                  <a:ea typeface="+mn-ea"/>
                  <a:cs typeface="+mn-cs"/>
                </a:rPr>
                <a:t>2</a:t>
              </a:r>
            </a:p>
          </p:txBody>
        </p:sp>
        <p:sp>
          <p:nvSpPr>
            <p:cNvPr id="39" name="TextBox 38">
              <a:extLst>
                <a:ext uri="{FF2B5EF4-FFF2-40B4-BE49-F238E27FC236}">
                  <a16:creationId xmlns:a16="http://schemas.microsoft.com/office/drawing/2014/main" id="{23939F33-AFA7-4C26-91A9-6F3AAE3E717A}"/>
                </a:ext>
              </a:extLst>
            </p:cNvPr>
            <p:cNvSpPr txBox="1"/>
            <p:nvPr/>
          </p:nvSpPr>
          <p:spPr>
            <a:xfrm>
              <a:off x="5814876" y="2424606"/>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Calibri" panose="020F0502020204030204"/>
                  <a:ea typeface="+mn-ea"/>
                  <a:cs typeface="+mn-cs"/>
                </a:rPr>
                <a:t>H</a:t>
              </a:r>
              <a:r>
                <a:rPr kumimoji="0" lang="en-US" sz="2400" b="0" i="0" u="none" strike="noStrike" kern="1200" cap="none" spc="0" normalizeH="0" baseline="-25000" noProof="0" dirty="0">
                  <a:ln>
                    <a:noFill/>
                  </a:ln>
                  <a:effectLst/>
                  <a:uLnTx/>
                  <a:uFillTx/>
                  <a:latin typeface="Calibri" panose="020F0502020204030204"/>
                  <a:ea typeface="+mn-ea"/>
                  <a:cs typeface="+mn-cs"/>
                </a:rPr>
                <a:t>3</a:t>
              </a:r>
            </a:p>
          </p:txBody>
        </p:sp>
        <p:sp>
          <p:nvSpPr>
            <p:cNvPr id="40" name="TextBox 39">
              <a:extLst>
                <a:ext uri="{FF2B5EF4-FFF2-40B4-BE49-F238E27FC236}">
                  <a16:creationId xmlns:a16="http://schemas.microsoft.com/office/drawing/2014/main" id="{FAD29683-1DC0-4B4D-813B-DC77EE1CCD8E}"/>
                </a:ext>
              </a:extLst>
            </p:cNvPr>
            <p:cNvSpPr txBox="1"/>
            <p:nvPr/>
          </p:nvSpPr>
          <p:spPr>
            <a:xfrm>
              <a:off x="7210829" y="3628912"/>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75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75000"/>
                    </a:srgbClr>
                  </a:solidFill>
                  <a:effectLst/>
                  <a:uLnTx/>
                  <a:uFillTx/>
                  <a:latin typeface="Calibri" panose="020F0502020204030204"/>
                  <a:ea typeface="+mn-ea"/>
                  <a:cs typeface="+mn-cs"/>
                </a:rPr>
                <a:t>4</a:t>
              </a:r>
            </a:p>
          </p:txBody>
        </p:sp>
        <p:sp>
          <p:nvSpPr>
            <p:cNvPr id="41" name="TextBox 40">
              <a:extLst>
                <a:ext uri="{FF2B5EF4-FFF2-40B4-BE49-F238E27FC236}">
                  <a16:creationId xmlns:a16="http://schemas.microsoft.com/office/drawing/2014/main" id="{9209CA9A-7FDF-4C87-BC63-F777E22E9BB7}"/>
                </a:ext>
              </a:extLst>
            </p:cNvPr>
            <p:cNvSpPr txBox="1"/>
            <p:nvPr/>
          </p:nvSpPr>
          <p:spPr>
            <a:xfrm>
              <a:off x="7160170" y="2140471"/>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75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75000"/>
                    </a:srgbClr>
                  </a:solidFill>
                  <a:effectLst/>
                  <a:uLnTx/>
                  <a:uFillTx/>
                  <a:latin typeface="Calibri" panose="020F0502020204030204"/>
                  <a:ea typeface="+mn-ea"/>
                  <a:cs typeface="+mn-cs"/>
                </a:rPr>
                <a:t>5</a:t>
              </a:r>
            </a:p>
          </p:txBody>
        </p:sp>
        <p:sp>
          <p:nvSpPr>
            <p:cNvPr id="42" name="TextBox 41">
              <a:extLst>
                <a:ext uri="{FF2B5EF4-FFF2-40B4-BE49-F238E27FC236}">
                  <a16:creationId xmlns:a16="http://schemas.microsoft.com/office/drawing/2014/main" id="{80C526BD-86ED-40DD-911E-F96A598BA841}"/>
                </a:ext>
              </a:extLst>
            </p:cNvPr>
            <p:cNvSpPr txBox="1"/>
            <p:nvPr/>
          </p:nvSpPr>
          <p:spPr>
            <a:xfrm>
              <a:off x="7210829" y="2843091"/>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75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75000"/>
                    </a:srgbClr>
                  </a:solidFill>
                  <a:effectLst/>
                  <a:uLnTx/>
                  <a:uFillTx/>
                  <a:latin typeface="Calibri" panose="020F0502020204030204"/>
                  <a:ea typeface="+mn-ea"/>
                  <a:cs typeface="+mn-cs"/>
                </a:rPr>
                <a:t>6</a:t>
              </a:r>
            </a:p>
          </p:txBody>
        </p:sp>
      </p:grpSp>
      <p:sp>
        <p:nvSpPr>
          <p:cNvPr id="43" name="TextBox 42">
            <a:extLst>
              <a:ext uri="{FF2B5EF4-FFF2-40B4-BE49-F238E27FC236}">
                <a16:creationId xmlns:a16="http://schemas.microsoft.com/office/drawing/2014/main" id="{E47173CC-AF19-4C4A-84BE-239B2D4EAF2E}"/>
              </a:ext>
            </a:extLst>
          </p:cNvPr>
          <p:cNvSpPr txBox="1"/>
          <p:nvPr/>
        </p:nvSpPr>
        <p:spPr>
          <a:xfrm>
            <a:off x="2130803" y="1349464"/>
            <a:ext cx="1591590" cy="369332"/>
          </a:xfrm>
          <a:prstGeom prst="rect">
            <a:avLst/>
          </a:prstGeom>
          <a:noFill/>
        </p:spPr>
        <p:txBody>
          <a:bodyPr wrap="none" rtlCol="0">
            <a:spAutoFit/>
          </a:bodyPr>
          <a:lstStyle/>
          <a:p>
            <a:r>
              <a:rPr lang="en-US" dirty="0">
                <a:solidFill>
                  <a:schemeClr val="accent1">
                    <a:lumMod val="50000"/>
                  </a:schemeClr>
                </a:solidFill>
              </a:rPr>
              <a:t>(design matrix)</a:t>
            </a:r>
          </a:p>
        </p:txBody>
      </p:sp>
      <p:sp>
        <p:nvSpPr>
          <p:cNvPr id="44" name="TextBox 43">
            <a:extLst>
              <a:ext uri="{FF2B5EF4-FFF2-40B4-BE49-F238E27FC236}">
                <a16:creationId xmlns:a16="http://schemas.microsoft.com/office/drawing/2014/main" id="{ABDEF709-6077-4B24-BA7A-9EF8D301E31C}"/>
              </a:ext>
            </a:extLst>
          </p:cNvPr>
          <p:cNvSpPr txBox="1"/>
          <p:nvPr/>
        </p:nvSpPr>
        <p:spPr>
          <a:xfrm>
            <a:off x="6397300" y="1244196"/>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(75)</a:t>
            </a:r>
          </a:p>
        </p:txBody>
      </p:sp>
      <p:sp>
        <p:nvSpPr>
          <p:cNvPr id="45" name="TextBox 44">
            <a:extLst>
              <a:ext uri="{FF2B5EF4-FFF2-40B4-BE49-F238E27FC236}">
                <a16:creationId xmlns:a16="http://schemas.microsoft.com/office/drawing/2014/main" id="{D1578304-AA0A-4A1A-A2D2-0FE019F22935}"/>
              </a:ext>
            </a:extLst>
          </p:cNvPr>
          <p:cNvSpPr txBox="1"/>
          <p:nvPr/>
        </p:nvSpPr>
        <p:spPr>
          <a:xfrm>
            <a:off x="6891734" y="1244196"/>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(-18)</a:t>
            </a:r>
          </a:p>
        </p:txBody>
      </p:sp>
      <p:sp>
        <p:nvSpPr>
          <p:cNvPr id="46" name="TextBox 45">
            <a:extLst>
              <a:ext uri="{FF2B5EF4-FFF2-40B4-BE49-F238E27FC236}">
                <a16:creationId xmlns:a16="http://schemas.microsoft.com/office/drawing/2014/main" id="{5FA01FAD-3B7D-45E9-AF34-98A0ABE51996}"/>
              </a:ext>
            </a:extLst>
          </p:cNvPr>
          <p:cNvSpPr txBox="1"/>
          <p:nvPr/>
        </p:nvSpPr>
        <p:spPr>
          <a:xfrm>
            <a:off x="7757290" y="124453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(0)</a:t>
            </a:r>
          </a:p>
        </p:txBody>
      </p:sp>
      <p:sp>
        <p:nvSpPr>
          <p:cNvPr id="47" name="TextBox 46">
            <a:extLst>
              <a:ext uri="{FF2B5EF4-FFF2-40B4-BE49-F238E27FC236}">
                <a16:creationId xmlns:a16="http://schemas.microsoft.com/office/drawing/2014/main" id="{C249046C-890D-4BA5-AC5D-5CD3C5C7D132}"/>
              </a:ext>
            </a:extLst>
          </p:cNvPr>
          <p:cNvSpPr txBox="1"/>
          <p:nvPr/>
        </p:nvSpPr>
        <p:spPr>
          <a:xfrm>
            <a:off x="8591956" y="1244196"/>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(9)</a:t>
            </a:r>
          </a:p>
        </p:txBody>
      </p:sp>
      <p:graphicFrame>
        <p:nvGraphicFramePr>
          <p:cNvPr id="48" name="Table 47">
            <a:extLst>
              <a:ext uri="{FF2B5EF4-FFF2-40B4-BE49-F238E27FC236}">
                <a16:creationId xmlns:a16="http://schemas.microsoft.com/office/drawing/2014/main" id="{CD85EA20-008A-4C5F-BD4A-1F14B17FC6FA}"/>
              </a:ext>
            </a:extLst>
          </p:cNvPr>
          <p:cNvGraphicFramePr>
            <a:graphicFrameLocks noGrp="1"/>
          </p:cNvGraphicFramePr>
          <p:nvPr>
            <p:extLst>
              <p:ext uri="{D42A27DB-BD31-4B8C-83A1-F6EECF244321}">
                <p14:modId xmlns:p14="http://schemas.microsoft.com/office/powerpoint/2010/main" val="315313104"/>
              </p:ext>
            </p:extLst>
          </p:nvPr>
        </p:nvGraphicFramePr>
        <p:xfrm>
          <a:off x="849153" y="1801188"/>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49" name="TextBox 48">
            <a:extLst>
              <a:ext uri="{FF2B5EF4-FFF2-40B4-BE49-F238E27FC236}">
                <a16:creationId xmlns:a16="http://schemas.microsoft.com/office/drawing/2014/main" id="{D5B9A0BC-F287-4B28-ABAF-2BC9A266DC3A}"/>
              </a:ext>
            </a:extLst>
          </p:cNvPr>
          <p:cNvSpPr txBox="1"/>
          <p:nvPr/>
        </p:nvSpPr>
        <p:spPr>
          <a:xfrm>
            <a:off x="5979385" y="1509089"/>
            <a:ext cx="4033476" cy="307777"/>
          </a:xfrm>
          <a:prstGeom prst="rect">
            <a:avLst/>
          </a:prstGeom>
          <a:noFill/>
        </p:spPr>
        <p:txBody>
          <a:bodyPr wrap="none" rtlCol="0">
            <a:spAutoFit/>
          </a:bodyPr>
          <a:lstStyle/>
          <a:p>
            <a:r>
              <a:rPr lang="en-US" sz="1400" dirty="0">
                <a:latin typeface="Century Gothic" panose="020B0502020202020204" pitchFamily="34" charset="0"/>
              </a:rPr>
              <a:t>math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∙d.urb + b</a:t>
            </a:r>
            <a:r>
              <a:rPr lang="en-US" sz="1400" baseline="-25000" dirty="0">
                <a:latin typeface="Century Gothic" panose="020B0502020202020204" pitchFamily="34" charset="0"/>
              </a:rPr>
              <a:t>2</a:t>
            </a:r>
            <a:r>
              <a:rPr lang="en-US" sz="1400" dirty="0">
                <a:latin typeface="Century Gothic" panose="020B0502020202020204" pitchFamily="34" charset="0"/>
              </a:rPr>
              <a:t>∙d.tfa + b</a:t>
            </a:r>
            <a:r>
              <a:rPr lang="en-US" sz="1400" baseline="-25000" dirty="0">
                <a:latin typeface="Century Gothic" panose="020B0502020202020204" pitchFamily="34" charset="0"/>
              </a:rPr>
              <a:t>3</a:t>
            </a:r>
            <a:r>
              <a:rPr lang="en-US" sz="1400" dirty="0">
                <a:latin typeface="Century Gothic" panose="020B0502020202020204" pitchFamily="34" charset="0"/>
              </a:rPr>
              <a:t>∙d.urb.tfa</a:t>
            </a:r>
          </a:p>
        </p:txBody>
      </p:sp>
      <p:sp>
        <p:nvSpPr>
          <p:cNvPr id="50" name="TextBox 49">
            <a:extLst>
              <a:ext uri="{FF2B5EF4-FFF2-40B4-BE49-F238E27FC236}">
                <a16:creationId xmlns:a16="http://schemas.microsoft.com/office/drawing/2014/main" id="{15C78384-B332-438E-89E3-E6B5520D0BB6}"/>
              </a:ext>
            </a:extLst>
          </p:cNvPr>
          <p:cNvSpPr txBox="1"/>
          <p:nvPr/>
        </p:nvSpPr>
        <p:spPr>
          <a:xfrm>
            <a:off x="5417315" y="2550233"/>
            <a:ext cx="3627916"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 + b</a:t>
            </a:r>
            <a:r>
              <a:rPr lang="en-US" sz="1400" baseline="-25000" dirty="0">
                <a:latin typeface="Century Gothic" panose="020B0502020202020204" pitchFamily="34" charset="0"/>
              </a:rPr>
              <a:t>1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75 – 18 + 9 =</a:t>
            </a:r>
            <a:r>
              <a:rPr lang="en-US" sz="1400" b="1" dirty="0">
                <a:latin typeface="Century Gothic" panose="020B0502020202020204" pitchFamily="34" charset="0"/>
              </a:rPr>
              <a:t> </a:t>
            </a:r>
            <a:r>
              <a:rPr lang="en-US" sz="1400" b="1" dirty="0">
                <a:solidFill>
                  <a:srgbClr val="C00000"/>
                </a:solidFill>
                <a:latin typeface="Century Gothic" panose="020B0502020202020204" pitchFamily="34" charset="0"/>
              </a:rPr>
              <a:t>66 </a:t>
            </a:r>
            <a:r>
              <a:rPr lang="en-US" sz="1400" b="1"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(urban TFA)</a:t>
            </a:r>
          </a:p>
        </p:txBody>
      </p:sp>
      <p:sp>
        <p:nvSpPr>
          <p:cNvPr id="51" name="TextBox 50">
            <a:extLst>
              <a:ext uri="{FF2B5EF4-FFF2-40B4-BE49-F238E27FC236}">
                <a16:creationId xmlns:a16="http://schemas.microsoft.com/office/drawing/2014/main" id="{EACCB068-7C89-44F2-A330-8A77CEF82AFA}"/>
              </a:ext>
            </a:extLst>
          </p:cNvPr>
          <p:cNvSpPr txBox="1"/>
          <p:nvPr/>
        </p:nvSpPr>
        <p:spPr>
          <a:xfrm>
            <a:off x="5417315" y="1970364"/>
            <a:ext cx="3618298"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a:t>
            </a:r>
            <a:r>
              <a:rPr lang="en-US" sz="1400" dirty="0">
                <a:latin typeface="Century Gothic" panose="020B0502020202020204" pitchFamily="34" charset="0"/>
              </a:rPr>
              <a:t> = </a:t>
            </a:r>
            <a:r>
              <a:rPr lang="en-US" sz="1400" dirty="0">
                <a:solidFill>
                  <a:srgbClr val="C00000"/>
                </a:solidFill>
                <a:latin typeface="Century Gothic" panose="020B0502020202020204" pitchFamily="34" charset="0"/>
              </a:rPr>
              <a:t>75 + 0 = </a:t>
            </a:r>
            <a:r>
              <a:rPr lang="en-US" sz="1400" b="1" dirty="0">
                <a:solidFill>
                  <a:srgbClr val="C00000"/>
                </a:solidFill>
                <a:latin typeface="Century Gothic" panose="020B0502020202020204" pitchFamily="34" charset="0"/>
              </a:rPr>
              <a:t>75 </a:t>
            </a:r>
            <a:r>
              <a:rPr lang="en-US" sz="1400" dirty="0">
                <a:solidFill>
                  <a:srgbClr val="C00000"/>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a:t>
            </a:r>
          </a:p>
        </p:txBody>
      </p:sp>
      <p:sp>
        <p:nvSpPr>
          <p:cNvPr id="52" name="TextBox 51">
            <a:extLst>
              <a:ext uri="{FF2B5EF4-FFF2-40B4-BE49-F238E27FC236}">
                <a16:creationId xmlns:a16="http://schemas.microsoft.com/office/drawing/2014/main" id="{993CF938-2BA7-4A8E-B974-E05C60C217FA}"/>
              </a:ext>
            </a:extLst>
          </p:cNvPr>
          <p:cNvSpPr txBox="1"/>
          <p:nvPr/>
        </p:nvSpPr>
        <p:spPr>
          <a:xfrm>
            <a:off x="5427797" y="2857452"/>
            <a:ext cx="3502882"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75 – 18 =</a:t>
            </a:r>
            <a:r>
              <a:rPr lang="en-US" sz="1400" b="1" dirty="0">
                <a:solidFill>
                  <a:srgbClr val="C00000"/>
                </a:solidFill>
                <a:latin typeface="Century Gothic" panose="020B0502020202020204" pitchFamily="34" charset="0"/>
              </a:rPr>
              <a:t> 57    </a:t>
            </a:r>
            <a:r>
              <a:rPr lang="en-US" sz="1400" dirty="0">
                <a:solidFill>
                  <a:schemeClr val="tx1">
                    <a:lumMod val="65000"/>
                    <a:lumOff val="35000"/>
                  </a:schemeClr>
                </a:solidFill>
                <a:latin typeface="Century Gothic" panose="020B0502020202020204" pitchFamily="34" charset="0"/>
              </a:rPr>
              <a:t>(urban regular)</a:t>
            </a:r>
          </a:p>
        </p:txBody>
      </p:sp>
      <p:sp>
        <p:nvSpPr>
          <p:cNvPr id="53" name="TextBox 52">
            <a:extLst>
              <a:ext uri="{FF2B5EF4-FFF2-40B4-BE49-F238E27FC236}">
                <a16:creationId xmlns:a16="http://schemas.microsoft.com/office/drawing/2014/main" id="{96DE87E8-35EE-4105-99F4-0F17EBC6E137}"/>
              </a:ext>
            </a:extLst>
          </p:cNvPr>
          <p:cNvSpPr txBox="1"/>
          <p:nvPr/>
        </p:nvSpPr>
        <p:spPr>
          <a:xfrm>
            <a:off x="5417315" y="2260299"/>
            <a:ext cx="4504759"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 </a:t>
            </a:r>
            <a:r>
              <a:rPr lang="en-US" sz="1400" b="1" dirty="0">
                <a:solidFill>
                  <a:srgbClr val="C00000"/>
                </a:solidFill>
                <a:latin typeface="Century Gothic" panose="020B0502020202020204" pitchFamily="34" charset="0"/>
              </a:rPr>
              <a:t>75      </a:t>
            </a:r>
            <a:r>
              <a:rPr lang="en-US" sz="1400" dirty="0">
                <a:solidFill>
                  <a:schemeClr val="tx1">
                    <a:lumMod val="65000"/>
                    <a:lumOff val="35000"/>
                  </a:schemeClr>
                </a:solidFill>
                <a:latin typeface="Century Gothic" panose="020B0502020202020204" pitchFamily="34" charset="0"/>
              </a:rPr>
              <a:t>(suburban regular – </a:t>
            </a:r>
            <a:r>
              <a:rPr lang="en-US" sz="1400" b="1" dirty="0">
                <a:solidFill>
                  <a:schemeClr val="tx1">
                    <a:lumMod val="65000"/>
                    <a:lumOff val="35000"/>
                  </a:schemeClr>
                </a:solidFill>
                <a:latin typeface="Century Gothic" panose="020B0502020202020204" pitchFamily="34" charset="0"/>
              </a:rPr>
              <a:t>reference group</a:t>
            </a:r>
            <a:r>
              <a:rPr lang="en-US" sz="1400" dirty="0">
                <a:solidFill>
                  <a:schemeClr val="tx1">
                    <a:lumMod val="65000"/>
                    <a:lumOff val="35000"/>
                  </a:schemeClr>
                </a:solidFill>
                <a:latin typeface="Century Gothic" panose="020B0502020202020204" pitchFamily="34" charset="0"/>
              </a:rPr>
              <a:t>)</a:t>
            </a:r>
          </a:p>
        </p:txBody>
      </p:sp>
    </p:spTree>
    <p:extLst>
      <p:ext uri="{BB962C8B-B14F-4D97-AF65-F5344CB8AC3E}">
        <p14:creationId xmlns:p14="http://schemas.microsoft.com/office/powerpoint/2010/main" val="3709678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875AEC07-FE11-4E31-9264-297B2D88E411}"/>
              </a:ext>
            </a:extLst>
          </p:cNvPr>
          <p:cNvGrpSpPr/>
          <p:nvPr/>
        </p:nvGrpSpPr>
        <p:grpSpPr>
          <a:xfrm>
            <a:off x="1053417" y="321682"/>
            <a:ext cx="7281160" cy="2277547"/>
            <a:chOff x="1381882" y="876303"/>
            <a:chExt cx="7281160" cy="2277547"/>
          </a:xfrm>
        </p:grpSpPr>
        <p:sp>
          <p:nvSpPr>
            <p:cNvPr id="2" name="TextBox 1">
              <a:extLst>
                <a:ext uri="{FF2B5EF4-FFF2-40B4-BE49-F238E27FC236}">
                  <a16:creationId xmlns:a16="http://schemas.microsoft.com/office/drawing/2014/main" id="{E228E8A1-7B30-4788-81AF-CF76EEA109A0}"/>
                </a:ext>
              </a:extLst>
            </p:cNvPr>
            <p:cNvSpPr txBox="1"/>
            <p:nvPr/>
          </p:nvSpPr>
          <p:spPr>
            <a:xfrm>
              <a:off x="1381882" y="876303"/>
              <a:ext cx="7281160" cy="2277547"/>
            </a:xfrm>
            <a:prstGeom prst="rect">
              <a:avLst/>
            </a:prstGeom>
            <a:noFill/>
          </p:spPr>
          <p:txBody>
            <a:bodyPr wrap="none" rtlCol="0">
              <a:spAutoFit/>
            </a:bodyPr>
            <a:lstStyle/>
            <a:p>
              <a:r>
                <a:rPr lang="en-US" sz="1600" b="1" dirty="0">
                  <a:solidFill>
                    <a:schemeClr val="tx1">
                      <a:lumMod val="65000"/>
                      <a:lumOff val="35000"/>
                    </a:schemeClr>
                  </a:solidFill>
                  <a:latin typeface="Century Gothic" panose="020B0502020202020204" pitchFamily="34" charset="0"/>
                </a:rPr>
                <a:t>Test for treatment effects in pre-post design with control group:</a:t>
              </a:r>
            </a:p>
            <a:p>
              <a:endParaRPr lang="en-US" sz="1400" dirty="0">
                <a:solidFill>
                  <a:schemeClr val="tx1">
                    <a:lumMod val="65000"/>
                    <a:lumOff val="35000"/>
                  </a:schemeClr>
                </a:solidFill>
                <a:latin typeface="Century Gothic" panose="020B0502020202020204" pitchFamily="34" charset="0"/>
              </a:endParaRPr>
            </a:p>
            <a:p>
              <a:r>
                <a:rPr lang="en-US" sz="1400" dirty="0">
                  <a:solidFill>
                    <a:schemeClr val="tx1">
                      <a:lumMod val="65000"/>
                      <a:lumOff val="35000"/>
                    </a:schemeClr>
                  </a:solidFill>
                  <a:latin typeface="Century Gothic" panose="020B0502020202020204" pitchFamily="34" charset="0"/>
                </a:rPr>
                <a:t>Does the treatment group improve more than expected ?</a:t>
              </a:r>
            </a:p>
            <a:p>
              <a:r>
                <a:rPr lang="en-US" sz="1400" dirty="0">
                  <a:solidFill>
                    <a:schemeClr val="tx1">
                      <a:lumMod val="65000"/>
                      <a:lumOff val="35000"/>
                    </a:schemeClr>
                  </a:solidFill>
                  <a:latin typeface="Century Gothic" panose="020B0502020202020204" pitchFamily="34" charset="0"/>
                </a:rPr>
                <a:t>(the counterfactual captures the expectation if they have similar gains as control)</a:t>
              </a:r>
            </a:p>
            <a:p>
              <a:endParaRPr lang="en-US" sz="1400" dirty="0">
                <a:solidFill>
                  <a:schemeClr val="tx1">
                    <a:lumMod val="65000"/>
                    <a:lumOff val="35000"/>
                  </a:schemeClr>
                </a:solidFill>
                <a:latin typeface="Century Gothic" panose="020B0502020202020204" pitchFamily="34" charset="0"/>
              </a:endParaRPr>
            </a:p>
            <a:p>
              <a:endParaRPr lang="en-US" sz="1400" dirty="0">
                <a:solidFill>
                  <a:schemeClr val="tx1">
                    <a:lumMod val="65000"/>
                    <a:lumOff val="35000"/>
                  </a:schemeClr>
                </a:solidFill>
                <a:latin typeface="Century Gothic" panose="020B0502020202020204" pitchFamily="34" charset="0"/>
              </a:endParaRPr>
            </a:p>
            <a:p>
              <a:endParaRPr lang="en-US" sz="1400" dirty="0">
                <a:solidFill>
                  <a:schemeClr val="tx1">
                    <a:lumMod val="65000"/>
                    <a:lumOff val="35000"/>
                  </a:schemeClr>
                </a:solidFill>
                <a:latin typeface="Century Gothic" panose="020B0502020202020204" pitchFamily="34" charset="0"/>
              </a:endParaRPr>
            </a:p>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b</a:t>
              </a:r>
              <a:r>
                <a:rPr lang="en-US" sz="1400" baseline="-25000" dirty="0">
                  <a:latin typeface="Century Gothic" panose="020B0502020202020204" pitchFamily="34" charset="0"/>
                </a:rPr>
                <a:t>3 </a:t>
              </a:r>
              <a:endParaRPr lang="en-US" sz="1400" dirty="0">
                <a:latin typeface="Century Gothic" panose="020B0502020202020204" pitchFamily="34" charset="0"/>
              </a:endParaRPr>
            </a:p>
            <a:p>
              <a:r>
                <a:rPr lang="en-US" sz="1400" dirty="0">
                  <a:latin typeface="Century Gothic" panose="020B0502020202020204" pitchFamily="34" charset="0"/>
                </a:rPr>
                <a:t>0</a:t>
              </a:r>
              <a:r>
                <a:rPr lang="en-US" sz="1400" baseline="-25000" dirty="0">
                  <a:latin typeface="Century Gothic" panose="020B0502020202020204" pitchFamily="34" charset="0"/>
                </a:rPr>
                <a:t> </a:t>
              </a:r>
              <a:r>
                <a:rPr lang="en-US" sz="1400" dirty="0">
                  <a:latin typeface="Century Gothic" panose="020B0502020202020204" pitchFamily="34" charset="0"/>
                </a:rPr>
                <a:t> = b</a:t>
              </a:r>
              <a:r>
                <a:rPr lang="en-US" sz="1400" baseline="-25000" dirty="0">
                  <a:latin typeface="Century Gothic" panose="020B0502020202020204" pitchFamily="34" charset="0"/>
                </a:rPr>
                <a:t>3</a:t>
              </a:r>
              <a:r>
                <a:rPr lang="en-US" sz="1400" dirty="0">
                  <a:latin typeface="Century Gothic" panose="020B0502020202020204" pitchFamily="34" charset="0"/>
                </a:rPr>
                <a:t>                 </a:t>
              </a:r>
            </a:p>
            <a:p>
              <a:endParaRPr lang="en-US" sz="1400" dirty="0">
                <a:solidFill>
                  <a:schemeClr val="tx1">
                    <a:lumMod val="65000"/>
                    <a:lumOff val="35000"/>
                  </a:schemeClr>
                </a:solidFill>
                <a:latin typeface="Century Gothic" panose="020B0502020202020204" pitchFamily="34" charset="0"/>
              </a:endParaRPr>
            </a:p>
          </p:txBody>
        </p:sp>
        <p:sp>
          <p:nvSpPr>
            <p:cNvPr id="3" name="TextBox 2">
              <a:extLst>
                <a:ext uri="{FF2B5EF4-FFF2-40B4-BE49-F238E27FC236}">
                  <a16:creationId xmlns:a16="http://schemas.microsoft.com/office/drawing/2014/main" id="{7EBFDA3E-538B-40D6-855D-C426D695FD56}"/>
                </a:ext>
              </a:extLst>
            </p:cNvPr>
            <p:cNvSpPr txBox="1"/>
            <p:nvPr/>
          </p:nvSpPr>
          <p:spPr>
            <a:xfrm>
              <a:off x="1398210" y="2013306"/>
              <a:ext cx="4908716" cy="307777"/>
            </a:xfrm>
            <a:prstGeom prst="rect">
              <a:avLst/>
            </a:prstGeom>
            <a:noFill/>
          </p:spPr>
          <p:txBody>
            <a:bodyPr wrap="none" rtlCol="0">
              <a:spAutoFit/>
            </a:bodyPr>
            <a:lstStyle/>
            <a:p>
              <a:r>
                <a:rPr lang="en-US" sz="1400" dirty="0">
                  <a:latin typeface="Century Gothic" panose="020B0502020202020204" pitchFamily="34" charset="0"/>
                </a:rPr>
                <a:t>outcome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∙d.time2+ b</a:t>
              </a:r>
              <a:r>
                <a:rPr lang="en-US" sz="1400" baseline="-25000" dirty="0">
                  <a:latin typeface="Century Gothic" panose="020B0502020202020204" pitchFamily="34" charset="0"/>
                </a:rPr>
                <a:t>3</a:t>
              </a:r>
              <a:r>
                <a:rPr lang="en-US" sz="1400" dirty="0">
                  <a:latin typeface="Century Gothic" panose="020B0502020202020204" pitchFamily="34" charset="0"/>
                </a:rPr>
                <a:t>∙d.treat.post</a:t>
              </a:r>
            </a:p>
          </p:txBody>
        </p:sp>
      </p:grpSp>
      <p:sp>
        <p:nvSpPr>
          <p:cNvPr id="4" name="Oval 3">
            <a:extLst>
              <a:ext uri="{FF2B5EF4-FFF2-40B4-BE49-F238E27FC236}">
                <a16:creationId xmlns:a16="http://schemas.microsoft.com/office/drawing/2014/main" id="{39ED9E9C-5677-4CD5-B0C5-523FEBFCF4BF}"/>
              </a:ext>
            </a:extLst>
          </p:cNvPr>
          <p:cNvSpPr/>
          <p:nvPr/>
        </p:nvSpPr>
        <p:spPr>
          <a:xfrm>
            <a:off x="3048000" y="4165600"/>
            <a:ext cx="628073" cy="5449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8B05966-895D-43BF-BDAD-C43533E67D69}"/>
              </a:ext>
            </a:extLst>
          </p:cNvPr>
          <p:cNvSpPr/>
          <p:nvPr/>
        </p:nvSpPr>
        <p:spPr>
          <a:xfrm>
            <a:off x="3047999" y="5297160"/>
            <a:ext cx="628073" cy="5449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794CCFA-D5AE-44E9-875C-2247938F9EBE}"/>
              </a:ext>
            </a:extLst>
          </p:cNvPr>
          <p:cNvSpPr/>
          <p:nvPr/>
        </p:nvSpPr>
        <p:spPr>
          <a:xfrm>
            <a:off x="4521198" y="4938675"/>
            <a:ext cx="628073" cy="5449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E698452-8600-4E38-9E94-09D2E7573DA1}"/>
              </a:ext>
            </a:extLst>
          </p:cNvPr>
          <p:cNvSpPr/>
          <p:nvPr/>
        </p:nvSpPr>
        <p:spPr>
          <a:xfrm>
            <a:off x="4521199" y="3754827"/>
            <a:ext cx="628073" cy="544945"/>
          </a:xfrm>
          <a:prstGeom prst="ellips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AC11ED4-D883-41DA-83D3-30A26A3E1FC2}"/>
              </a:ext>
            </a:extLst>
          </p:cNvPr>
          <p:cNvSpPr/>
          <p:nvPr/>
        </p:nvSpPr>
        <p:spPr>
          <a:xfrm>
            <a:off x="4521198" y="2731532"/>
            <a:ext cx="628073" cy="5449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0E72863-EEED-4A3D-A275-CD896E4C1EE8}"/>
              </a:ext>
            </a:extLst>
          </p:cNvPr>
          <p:cNvSpPr txBox="1"/>
          <p:nvPr/>
        </p:nvSpPr>
        <p:spPr>
          <a:xfrm>
            <a:off x="5525004" y="4043859"/>
            <a:ext cx="1215397"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endParaRPr lang="en-US" sz="1400" dirty="0">
              <a:latin typeface="Century Gothic" panose="020B0502020202020204" pitchFamily="34" charset="0"/>
            </a:endParaRPr>
          </a:p>
        </p:txBody>
      </p:sp>
      <p:sp>
        <p:nvSpPr>
          <p:cNvPr id="14" name="TextBox 13">
            <a:extLst>
              <a:ext uri="{FF2B5EF4-FFF2-40B4-BE49-F238E27FC236}">
                <a16:creationId xmlns:a16="http://schemas.microsoft.com/office/drawing/2014/main" id="{BDEC3084-64D1-450C-8259-BAC3C4442F7F}"/>
              </a:ext>
            </a:extLst>
          </p:cNvPr>
          <p:cNvSpPr txBox="1"/>
          <p:nvPr/>
        </p:nvSpPr>
        <p:spPr>
          <a:xfrm>
            <a:off x="5351880" y="2829281"/>
            <a:ext cx="1561646"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b</a:t>
            </a:r>
            <a:r>
              <a:rPr lang="en-US" sz="1400" baseline="-25000" dirty="0">
                <a:latin typeface="Century Gothic" panose="020B0502020202020204" pitchFamily="34" charset="0"/>
              </a:rPr>
              <a:t>3 </a:t>
            </a:r>
            <a:endParaRPr lang="en-US" sz="1400" dirty="0">
              <a:latin typeface="Century Gothic" panose="020B0502020202020204" pitchFamily="34" charset="0"/>
            </a:endParaRPr>
          </a:p>
        </p:txBody>
      </p:sp>
      <p:sp>
        <p:nvSpPr>
          <p:cNvPr id="15" name="TextBox 14">
            <a:extLst>
              <a:ext uri="{FF2B5EF4-FFF2-40B4-BE49-F238E27FC236}">
                <a16:creationId xmlns:a16="http://schemas.microsoft.com/office/drawing/2014/main" id="{AB4C0D33-2849-424B-B494-5D4D84A24670}"/>
              </a:ext>
            </a:extLst>
          </p:cNvPr>
          <p:cNvSpPr txBox="1"/>
          <p:nvPr/>
        </p:nvSpPr>
        <p:spPr>
          <a:xfrm>
            <a:off x="8334577" y="4448935"/>
            <a:ext cx="2916183" cy="769441"/>
          </a:xfrm>
          <a:prstGeom prst="rect">
            <a:avLst/>
          </a:prstGeom>
          <a:noFill/>
        </p:spPr>
        <p:txBody>
          <a:bodyPr wrap="none" rtlCol="0">
            <a:spAutoFit/>
          </a:bodyPr>
          <a:lstStyle/>
          <a:p>
            <a:pPr algn="ctr"/>
            <a:r>
              <a:rPr lang="en-US" sz="1400" dirty="0">
                <a:latin typeface="Century Gothic" panose="020B0502020202020204" pitchFamily="34" charset="0"/>
              </a:rPr>
              <a:t>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b</a:t>
            </a:r>
            <a:r>
              <a:rPr lang="en-US" sz="1400" baseline="-25000" dirty="0">
                <a:latin typeface="Century Gothic" panose="020B0502020202020204" pitchFamily="34" charset="0"/>
              </a:rPr>
              <a:t>3</a:t>
            </a:r>
          </a:p>
          <a:p>
            <a:pPr algn="ctr"/>
            <a:endParaRPr lang="en-US" sz="1400" dirty="0">
              <a:latin typeface="Century Gothic" panose="020B0502020202020204" pitchFamily="34" charset="0"/>
            </a:endParaRPr>
          </a:p>
          <a:p>
            <a:pPr algn="ctr"/>
            <a:r>
              <a:rPr lang="en-US" sz="1600" b="1" dirty="0"/>
              <a:t>0 = b</a:t>
            </a:r>
            <a:r>
              <a:rPr lang="en-US" sz="1600" b="1" baseline="-25000" dirty="0"/>
              <a:t>3  </a:t>
            </a:r>
            <a:r>
              <a:rPr lang="en-US" sz="1600" b="1" dirty="0"/>
              <a:t>?</a:t>
            </a:r>
          </a:p>
        </p:txBody>
      </p:sp>
      <p:sp>
        <p:nvSpPr>
          <p:cNvPr id="16" name="TextBox 15">
            <a:extLst>
              <a:ext uri="{FF2B5EF4-FFF2-40B4-BE49-F238E27FC236}">
                <a16:creationId xmlns:a16="http://schemas.microsoft.com/office/drawing/2014/main" id="{FDD53BC9-817B-4BB5-9C36-0F820528E535}"/>
              </a:ext>
            </a:extLst>
          </p:cNvPr>
          <p:cNvSpPr txBox="1"/>
          <p:nvPr/>
        </p:nvSpPr>
        <p:spPr>
          <a:xfrm>
            <a:off x="1692891" y="5277244"/>
            <a:ext cx="1186543" cy="584775"/>
          </a:xfrm>
          <a:prstGeom prst="rect">
            <a:avLst/>
          </a:prstGeom>
          <a:noFill/>
        </p:spPr>
        <p:txBody>
          <a:bodyPr wrap="none" rtlCol="0">
            <a:spAutoFit/>
          </a:bodyPr>
          <a:lstStyle/>
          <a:p>
            <a:pPr algn="ctr"/>
            <a:r>
              <a:rPr lang="en-US" sz="1600" dirty="0"/>
              <a:t>Comparison</a:t>
            </a:r>
            <a:br>
              <a:rPr lang="en-US" sz="1600" dirty="0"/>
            </a:br>
            <a:r>
              <a:rPr lang="en-US" sz="1600" dirty="0"/>
              <a:t>Group</a:t>
            </a:r>
          </a:p>
        </p:txBody>
      </p:sp>
      <p:sp>
        <p:nvSpPr>
          <p:cNvPr id="17" name="TextBox 16">
            <a:extLst>
              <a:ext uri="{FF2B5EF4-FFF2-40B4-BE49-F238E27FC236}">
                <a16:creationId xmlns:a16="http://schemas.microsoft.com/office/drawing/2014/main" id="{CA1E3FB1-35F2-43CB-B71E-EAF1AF82193B}"/>
              </a:ext>
            </a:extLst>
          </p:cNvPr>
          <p:cNvSpPr txBox="1"/>
          <p:nvPr/>
        </p:nvSpPr>
        <p:spPr>
          <a:xfrm>
            <a:off x="1829083" y="4125770"/>
            <a:ext cx="1048685" cy="584775"/>
          </a:xfrm>
          <a:prstGeom prst="rect">
            <a:avLst/>
          </a:prstGeom>
          <a:noFill/>
        </p:spPr>
        <p:txBody>
          <a:bodyPr wrap="none" rtlCol="0">
            <a:spAutoFit/>
          </a:bodyPr>
          <a:lstStyle/>
          <a:p>
            <a:pPr algn="ctr"/>
            <a:r>
              <a:rPr lang="en-US" sz="1600" dirty="0"/>
              <a:t>Treatment</a:t>
            </a:r>
            <a:br>
              <a:rPr lang="en-US" sz="1600" dirty="0"/>
            </a:br>
            <a:r>
              <a:rPr lang="en-US" sz="1600" dirty="0"/>
              <a:t>Group</a:t>
            </a:r>
          </a:p>
        </p:txBody>
      </p:sp>
      <p:cxnSp>
        <p:nvCxnSpPr>
          <p:cNvPr id="21" name="Straight Arrow Connector 20">
            <a:extLst>
              <a:ext uri="{FF2B5EF4-FFF2-40B4-BE49-F238E27FC236}">
                <a16:creationId xmlns:a16="http://schemas.microsoft.com/office/drawing/2014/main" id="{8A98A3AA-110D-43B9-9824-6AE561EADB72}"/>
              </a:ext>
            </a:extLst>
          </p:cNvPr>
          <p:cNvCxnSpPr/>
          <p:nvPr/>
        </p:nvCxnSpPr>
        <p:spPr>
          <a:xfrm flipV="1">
            <a:off x="3796145" y="5297160"/>
            <a:ext cx="554182" cy="186460"/>
          </a:xfrm>
          <a:prstGeom prst="straightConnector1">
            <a:avLst/>
          </a:prstGeom>
          <a:ln w="539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8384DD3-EA9F-4836-903F-F306C60CB22E}"/>
              </a:ext>
            </a:extLst>
          </p:cNvPr>
          <p:cNvCxnSpPr/>
          <p:nvPr/>
        </p:nvCxnSpPr>
        <p:spPr>
          <a:xfrm flipV="1">
            <a:off x="3821545" y="4125875"/>
            <a:ext cx="554182" cy="186460"/>
          </a:xfrm>
          <a:prstGeom prst="straightConnector1">
            <a:avLst/>
          </a:prstGeom>
          <a:ln w="539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B83D9E9-EF01-4B6F-BB9B-937E0AACFECE}"/>
              </a:ext>
            </a:extLst>
          </p:cNvPr>
          <p:cNvSpPr txBox="1"/>
          <p:nvPr/>
        </p:nvSpPr>
        <p:spPr>
          <a:xfrm>
            <a:off x="5351880" y="3732017"/>
            <a:ext cx="1420453" cy="338554"/>
          </a:xfrm>
          <a:prstGeom prst="rect">
            <a:avLst/>
          </a:prstGeom>
          <a:noFill/>
        </p:spPr>
        <p:txBody>
          <a:bodyPr wrap="none" rtlCol="0">
            <a:spAutoFit/>
          </a:bodyPr>
          <a:lstStyle/>
          <a:p>
            <a:pPr algn="ctr"/>
            <a:r>
              <a:rPr lang="en-US" sz="1600" dirty="0"/>
              <a:t>Counterfactual</a:t>
            </a:r>
          </a:p>
        </p:txBody>
      </p:sp>
      <p:sp>
        <p:nvSpPr>
          <p:cNvPr id="24" name="TextBox 23">
            <a:extLst>
              <a:ext uri="{FF2B5EF4-FFF2-40B4-BE49-F238E27FC236}">
                <a16:creationId xmlns:a16="http://schemas.microsoft.com/office/drawing/2014/main" id="{7EA264A6-A853-4307-87EC-A8DE5C80C53B}"/>
              </a:ext>
            </a:extLst>
          </p:cNvPr>
          <p:cNvSpPr txBox="1"/>
          <p:nvPr/>
        </p:nvSpPr>
        <p:spPr>
          <a:xfrm>
            <a:off x="5502728" y="4805615"/>
            <a:ext cx="1186543" cy="584775"/>
          </a:xfrm>
          <a:prstGeom prst="rect">
            <a:avLst/>
          </a:prstGeom>
          <a:noFill/>
        </p:spPr>
        <p:txBody>
          <a:bodyPr wrap="none" rtlCol="0">
            <a:spAutoFit/>
          </a:bodyPr>
          <a:lstStyle/>
          <a:p>
            <a:pPr algn="ctr"/>
            <a:r>
              <a:rPr lang="en-US" sz="1600" dirty="0"/>
              <a:t>Comparison</a:t>
            </a:r>
            <a:br>
              <a:rPr lang="en-US" sz="1600" dirty="0"/>
            </a:br>
            <a:r>
              <a:rPr lang="en-US" sz="1600" dirty="0"/>
              <a:t>at Time=2</a:t>
            </a:r>
          </a:p>
        </p:txBody>
      </p:sp>
      <p:sp>
        <p:nvSpPr>
          <p:cNvPr id="25" name="TextBox 24">
            <a:extLst>
              <a:ext uri="{FF2B5EF4-FFF2-40B4-BE49-F238E27FC236}">
                <a16:creationId xmlns:a16="http://schemas.microsoft.com/office/drawing/2014/main" id="{15ACFB4C-37A3-4706-804B-BB0944EB6BAC}"/>
              </a:ext>
            </a:extLst>
          </p:cNvPr>
          <p:cNvSpPr txBox="1"/>
          <p:nvPr/>
        </p:nvSpPr>
        <p:spPr>
          <a:xfrm>
            <a:off x="5777476" y="2491755"/>
            <a:ext cx="710451" cy="338554"/>
          </a:xfrm>
          <a:prstGeom prst="rect">
            <a:avLst/>
          </a:prstGeom>
          <a:noFill/>
        </p:spPr>
        <p:txBody>
          <a:bodyPr wrap="none" rtlCol="0">
            <a:spAutoFit/>
          </a:bodyPr>
          <a:lstStyle/>
          <a:p>
            <a:pPr algn="ctr"/>
            <a:r>
              <a:rPr lang="en-US" sz="1600" dirty="0"/>
              <a:t>Actual</a:t>
            </a:r>
          </a:p>
        </p:txBody>
      </p:sp>
      <p:sp>
        <p:nvSpPr>
          <p:cNvPr id="26" name="TextBox 25">
            <a:extLst>
              <a:ext uri="{FF2B5EF4-FFF2-40B4-BE49-F238E27FC236}">
                <a16:creationId xmlns:a16="http://schemas.microsoft.com/office/drawing/2014/main" id="{C3B24491-0E8D-4176-BAB4-19E0382EE701}"/>
              </a:ext>
            </a:extLst>
          </p:cNvPr>
          <p:cNvSpPr txBox="1"/>
          <p:nvPr/>
        </p:nvSpPr>
        <p:spPr>
          <a:xfrm>
            <a:off x="2953108" y="6144965"/>
            <a:ext cx="817853" cy="338554"/>
          </a:xfrm>
          <a:prstGeom prst="rect">
            <a:avLst/>
          </a:prstGeom>
          <a:noFill/>
        </p:spPr>
        <p:txBody>
          <a:bodyPr wrap="none" rtlCol="0">
            <a:spAutoFit/>
          </a:bodyPr>
          <a:lstStyle/>
          <a:p>
            <a:pPr algn="ctr"/>
            <a:r>
              <a:rPr lang="en-US" sz="1600" dirty="0">
                <a:solidFill>
                  <a:schemeClr val="bg2">
                    <a:lumMod val="50000"/>
                  </a:schemeClr>
                </a:solidFill>
              </a:rPr>
              <a:t>TIME=1</a:t>
            </a:r>
          </a:p>
        </p:txBody>
      </p:sp>
      <p:sp>
        <p:nvSpPr>
          <p:cNvPr id="27" name="TextBox 26">
            <a:extLst>
              <a:ext uri="{FF2B5EF4-FFF2-40B4-BE49-F238E27FC236}">
                <a16:creationId xmlns:a16="http://schemas.microsoft.com/office/drawing/2014/main" id="{037D59D8-F1F6-4A11-913E-F977D8FC2D9F}"/>
              </a:ext>
            </a:extLst>
          </p:cNvPr>
          <p:cNvSpPr txBox="1"/>
          <p:nvPr/>
        </p:nvSpPr>
        <p:spPr>
          <a:xfrm>
            <a:off x="4375727" y="6144965"/>
            <a:ext cx="817853" cy="338554"/>
          </a:xfrm>
          <a:prstGeom prst="rect">
            <a:avLst/>
          </a:prstGeom>
          <a:noFill/>
        </p:spPr>
        <p:txBody>
          <a:bodyPr wrap="none" rtlCol="0">
            <a:spAutoFit/>
          </a:bodyPr>
          <a:lstStyle/>
          <a:p>
            <a:pPr algn="ctr"/>
            <a:r>
              <a:rPr lang="en-US" sz="1600" dirty="0">
                <a:solidFill>
                  <a:schemeClr val="bg2">
                    <a:lumMod val="50000"/>
                  </a:schemeClr>
                </a:solidFill>
              </a:rPr>
              <a:t>TIME=2</a:t>
            </a:r>
          </a:p>
        </p:txBody>
      </p:sp>
      <p:sp>
        <p:nvSpPr>
          <p:cNvPr id="28" name="Right Brace 27">
            <a:extLst>
              <a:ext uri="{FF2B5EF4-FFF2-40B4-BE49-F238E27FC236}">
                <a16:creationId xmlns:a16="http://schemas.microsoft.com/office/drawing/2014/main" id="{E83C8A80-5875-43B5-8308-43EA75DDC847}"/>
              </a:ext>
            </a:extLst>
          </p:cNvPr>
          <p:cNvSpPr/>
          <p:nvPr/>
        </p:nvSpPr>
        <p:spPr>
          <a:xfrm>
            <a:off x="7042731" y="2994802"/>
            <a:ext cx="258618" cy="868395"/>
          </a:xfrm>
          <a:prstGeom prst="righ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8763D55F-169C-4F8C-B214-6833C3D953DA}"/>
              </a:ext>
            </a:extLst>
          </p:cNvPr>
          <p:cNvSpPr txBox="1"/>
          <p:nvPr/>
        </p:nvSpPr>
        <p:spPr>
          <a:xfrm>
            <a:off x="6899255" y="3140345"/>
            <a:ext cx="15702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b</a:t>
            </a:r>
            <a:r>
              <a:rPr kumimoji="0" lang="en-US" sz="2400" b="0" i="0" u="none" strike="noStrike" kern="1200" cap="none" spc="0" normalizeH="0" baseline="-25000" noProof="0" dirty="0">
                <a:ln>
                  <a:noFill/>
                </a:ln>
                <a:solidFill>
                  <a:srgbClr val="C00000"/>
                </a:solidFill>
                <a:effectLst/>
                <a:uLnTx/>
                <a:uFillTx/>
                <a:latin typeface="Century Gothic" panose="020B0502020202020204" pitchFamily="34" charset="0"/>
                <a:ea typeface="+mn-ea"/>
                <a:cs typeface="+mn-cs"/>
              </a:rPr>
              <a:t>3</a:t>
            </a:r>
            <a:endParaRPr kumimoji="0" lang="en-US" sz="2400" b="0" i="0" u="none" strike="noStrike" kern="1200" cap="none" spc="0" normalizeH="0" baseline="-25000" noProof="0" dirty="0">
              <a:ln>
                <a:noFill/>
              </a:ln>
              <a:solidFill>
                <a:srgbClr val="C00000"/>
              </a:solidFill>
              <a:effectLst/>
              <a:uLnTx/>
              <a:uFillTx/>
              <a:ea typeface="+mn-ea"/>
              <a:cs typeface="+mn-cs"/>
            </a:endParaRPr>
          </a:p>
        </p:txBody>
      </p:sp>
      <p:sp>
        <p:nvSpPr>
          <p:cNvPr id="30" name="TextBox 29">
            <a:extLst>
              <a:ext uri="{FF2B5EF4-FFF2-40B4-BE49-F238E27FC236}">
                <a16:creationId xmlns:a16="http://schemas.microsoft.com/office/drawing/2014/main" id="{23EDF9CC-4EA4-4E67-A7E5-A3D950193A49}"/>
              </a:ext>
            </a:extLst>
          </p:cNvPr>
          <p:cNvSpPr txBox="1"/>
          <p:nvPr/>
        </p:nvSpPr>
        <p:spPr>
          <a:xfrm>
            <a:off x="7211919" y="5411270"/>
            <a:ext cx="4695448" cy="954107"/>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b</a:t>
            </a:r>
            <a:r>
              <a:rPr lang="en-US" sz="2000" baseline="-25000" dirty="0">
                <a:solidFill>
                  <a:srgbClr val="C00000"/>
                </a:solidFill>
                <a:latin typeface="Century Gothic" panose="020B0502020202020204" pitchFamily="34" charset="0"/>
              </a:rPr>
              <a:t>3</a:t>
            </a:r>
            <a:r>
              <a:rPr kumimoji="0" lang="en-US" sz="20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a:t>
            </a: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Test for whether the treatment was effective – if the group looks different than we would expect</a:t>
            </a:r>
          </a:p>
        </p:txBody>
      </p:sp>
      <p:sp>
        <p:nvSpPr>
          <p:cNvPr id="31" name="TextBox 30">
            <a:extLst>
              <a:ext uri="{FF2B5EF4-FFF2-40B4-BE49-F238E27FC236}">
                <a16:creationId xmlns:a16="http://schemas.microsoft.com/office/drawing/2014/main" id="{CD2C7CC0-F08A-4C60-AA97-480122603AB1}"/>
              </a:ext>
            </a:extLst>
          </p:cNvPr>
          <p:cNvSpPr txBox="1"/>
          <p:nvPr/>
        </p:nvSpPr>
        <p:spPr>
          <a:xfrm>
            <a:off x="8064899" y="2222920"/>
            <a:ext cx="2032275" cy="95410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Expected treatment group mean if program is ineffective</a:t>
            </a:r>
          </a:p>
        </p:txBody>
      </p:sp>
      <p:sp>
        <p:nvSpPr>
          <p:cNvPr id="32" name="Right Brace 31">
            <a:extLst>
              <a:ext uri="{FF2B5EF4-FFF2-40B4-BE49-F238E27FC236}">
                <a16:creationId xmlns:a16="http://schemas.microsoft.com/office/drawing/2014/main" id="{E0BA9FD4-7F00-4846-AF59-B70619785C14}"/>
              </a:ext>
            </a:extLst>
          </p:cNvPr>
          <p:cNvSpPr/>
          <p:nvPr/>
        </p:nvSpPr>
        <p:spPr>
          <a:xfrm rot="16200000">
            <a:off x="8908478" y="3773191"/>
            <a:ext cx="258618" cy="1043712"/>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675069DC-5A05-4EF8-9899-3D1F50F8AC64}"/>
              </a:ext>
            </a:extLst>
          </p:cNvPr>
          <p:cNvSpPr txBox="1"/>
          <p:nvPr/>
        </p:nvSpPr>
        <p:spPr>
          <a:xfrm>
            <a:off x="3192492" y="5411270"/>
            <a:ext cx="372218" cy="307777"/>
          </a:xfrm>
          <a:prstGeom prst="rect">
            <a:avLst/>
          </a:prstGeom>
          <a:noFill/>
        </p:spPr>
        <p:txBody>
          <a:bodyPr wrap="none" rtlCol="0">
            <a:spAutoFit/>
          </a:bodyPr>
          <a:lstStyle/>
          <a:p>
            <a:r>
              <a:rPr lang="en-US" sz="1400" dirty="0">
                <a:solidFill>
                  <a:schemeClr val="tx1">
                    <a:lumMod val="50000"/>
                    <a:lumOff val="50000"/>
                  </a:schemeClr>
                </a:solidFill>
                <a:latin typeface="Century Gothic" panose="020B0502020202020204" pitchFamily="34" charset="0"/>
              </a:rPr>
              <a:t>b</a:t>
            </a:r>
            <a:r>
              <a:rPr lang="en-US" sz="1400" baseline="-25000" dirty="0">
                <a:solidFill>
                  <a:schemeClr val="tx1">
                    <a:lumMod val="50000"/>
                    <a:lumOff val="50000"/>
                  </a:schemeClr>
                </a:solidFill>
                <a:latin typeface="Century Gothic" panose="020B0502020202020204" pitchFamily="34" charset="0"/>
              </a:rPr>
              <a:t>0</a:t>
            </a:r>
            <a:endParaRPr lang="en-US" sz="1400" dirty="0">
              <a:solidFill>
                <a:schemeClr val="tx1">
                  <a:lumMod val="50000"/>
                  <a:lumOff val="50000"/>
                </a:schemeClr>
              </a:solidFill>
              <a:latin typeface="Century Gothic" panose="020B0502020202020204" pitchFamily="34" charset="0"/>
            </a:endParaRPr>
          </a:p>
        </p:txBody>
      </p:sp>
      <p:sp>
        <p:nvSpPr>
          <p:cNvPr id="35" name="TextBox 34">
            <a:extLst>
              <a:ext uri="{FF2B5EF4-FFF2-40B4-BE49-F238E27FC236}">
                <a16:creationId xmlns:a16="http://schemas.microsoft.com/office/drawing/2014/main" id="{D3230CB5-6D9B-4508-8D92-04D1BB992F01}"/>
              </a:ext>
            </a:extLst>
          </p:cNvPr>
          <p:cNvSpPr txBox="1"/>
          <p:nvPr/>
        </p:nvSpPr>
        <p:spPr>
          <a:xfrm>
            <a:off x="3007237" y="3809894"/>
            <a:ext cx="752129" cy="307777"/>
          </a:xfrm>
          <a:prstGeom prst="rect">
            <a:avLst/>
          </a:prstGeom>
          <a:noFill/>
        </p:spPr>
        <p:txBody>
          <a:bodyPr wrap="none" rtlCol="0">
            <a:spAutoFit/>
          </a:bodyPr>
          <a:lstStyle/>
          <a:p>
            <a:r>
              <a:rPr lang="en-US" sz="1400" dirty="0">
                <a:solidFill>
                  <a:schemeClr val="tx1">
                    <a:lumMod val="50000"/>
                    <a:lumOff val="50000"/>
                  </a:schemeClr>
                </a:solidFill>
                <a:latin typeface="Century Gothic" panose="020B0502020202020204" pitchFamily="34" charset="0"/>
              </a:rPr>
              <a:t>b</a:t>
            </a:r>
            <a:r>
              <a:rPr lang="en-US" sz="1400" baseline="-25000" dirty="0">
                <a:solidFill>
                  <a:schemeClr val="tx1">
                    <a:lumMod val="50000"/>
                    <a:lumOff val="50000"/>
                  </a:schemeClr>
                </a:solidFill>
                <a:latin typeface="Century Gothic" panose="020B0502020202020204" pitchFamily="34" charset="0"/>
              </a:rPr>
              <a:t>0 </a:t>
            </a:r>
            <a:r>
              <a:rPr lang="en-US" sz="1400" dirty="0">
                <a:solidFill>
                  <a:schemeClr val="tx1">
                    <a:lumMod val="50000"/>
                    <a:lumOff val="50000"/>
                  </a:schemeClr>
                </a:solidFill>
                <a:latin typeface="Century Gothic" panose="020B0502020202020204" pitchFamily="34" charset="0"/>
              </a:rPr>
              <a:t>+ b</a:t>
            </a:r>
            <a:r>
              <a:rPr lang="en-US" sz="1400" baseline="-25000" dirty="0">
                <a:solidFill>
                  <a:schemeClr val="tx1">
                    <a:lumMod val="50000"/>
                    <a:lumOff val="50000"/>
                  </a:schemeClr>
                </a:solidFill>
                <a:latin typeface="Century Gothic" panose="020B0502020202020204" pitchFamily="34" charset="0"/>
              </a:rPr>
              <a:t>1</a:t>
            </a:r>
            <a:endParaRPr lang="en-US" sz="1400" dirty="0">
              <a:solidFill>
                <a:schemeClr val="tx1">
                  <a:lumMod val="50000"/>
                  <a:lumOff val="50000"/>
                </a:schemeClr>
              </a:solidFill>
              <a:latin typeface="Century Gothic" panose="020B0502020202020204" pitchFamily="34" charset="0"/>
            </a:endParaRPr>
          </a:p>
        </p:txBody>
      </p:sp>
      <p:sp>
        <p:nvSpPr>
          <p:cNvPr id="36" name="TextBox 35">
            <a:extLst>
              <a:ext uri="{FF2B5EF4-FFF2-40B4-BE49-F238E27FC236}">
                <a16:creationId xmlns:a16="http://schemas.microsoft.com/office/drawing/2014/main" id="{0DCF6F63-3E5C-46EE-A58A-84060ABDFF19}"/>
              </a:ext>
            </a:extLst>
          </p:cNvPr>
          <p:cNvSpPr txBox="1"/>
          <p:nvPr/>
        </p:nvSpPr>
        <p:spPr>
          <a:xfrm>
            <a:off x="4471201" y="4623387"/>
            <a:ext cx="819455" cy="307777"/>
          </a:xfrm>
          <a:prstGeom prst="rect">
            <a:avLst/>
          </a:prstGeom>
          <a:noFill/>
        </p:spPr>
        <p:txBody>
          <a:bodyPr wrap="none" rtlCol="0">
            <a:spAutoFit/>
          </a:bodyPr>
          <a:lstStyle/>
          <a:p>
            <a:r>
              <a:rPr lang="en-US" sz="1400" dirty="0">
                <a:solidFill>
                  <a:schemeClr val="tx1">
                    <a:lumMod val="50000"/>
                    <a:lumOff val="50000"/>
                  </a:schemeClr>
                </a:solidFill>
                <a:latin typeface="Century Gothic" panose="020B0502020202020204" pitchFamily="34" charset="0"/>
              </a:rPr>
              <a:t>b</a:t>
            </a:r>
            <a:r>
              <a:rPr lang="en-US" sz="1400" baseline="-25000" dirty="0">
                <a:solidFill>
                  <a:schemeClr val="tx1">
                    <a:lumMod val="50000"/>
                    <a:lumOff val="50000"/>
                  </a:schemeClr>
                </a:solidFill>
                <a:latin typeface="Century Gothic" panose="020B0502020202020204" pitchFamily="34" charset="0"/>
              </a:rPr>
              <a:t>0 </a:t>
            </a:r>
            <a:r>
              <a:rPr lang="en-US" sz="1400" dirty="0">
                <a:solidFill>
                  <a:schemeClr val="tx1">
                    <a:lumMod val="50000"/>
                    <a:lumOff val="50000"/>
                  </a:schemeClr>
                </a:solidFill>
                <a:latin typeface="Century Gothic" panose="020B0502020202020204" pitchFamily="34" charset="0"/>
              </a:rPr>
              <a:t>+ b</a:t>
            </a:r>
            <a:r>
              <a:rPr lang="en-US" sz="1400" baseline="-25000" dirty="0">
                <a:solidFill>
                  <a:schemeClr val="tx1">
                    <a:lumMod val="50000"/>
                    <a:lumOff val="50000"/>
                  </a:schemeClr>
                </a:solidFill>
                <a:latin typeface="Century Gothic" panose="020B0502020202020204" pitchFamily="34" charset="0"/>
              </a:rPr>
              <a:t>2  </a:t>
            </a:r>
            <a:endParaRPr lang="en-US" sz="1400" dirty="0">
              <a:solidFill>
                <a:schemeClr val="tx1">
                  <a:lumMod val="50000"/>
                  <a:lumOff val="50000"/>
                </a:schemeClr>
              </a:solidFill>
              <a:latin typeface="Century Gothic" panose="020B0502020202020204" pitchFamily="34" charset="0"/>
            </a:endParaRPr>
          </a:p>
        </p:txBody>
      </p:sp>
      <p:sp>
        <p:nvSpPr>
          <p:cNvPr id="37" name="TextBox 36">
            <a:extLst>
              <a:ext uri="{FF2B5EF4-FFF2-40B4-BE49-F238E27FC236}">
                <a16:creationId xmlns:a16="http://schemas.microsoft.com/office/drawing/2014/main" id="{6D9CB602-5A3E-40E0-888D-B35934B2C1E7}"/>
              </a:ext>
            </a:extLst>
          </p:cNvPr>
          <p:cNvSpPr txBox="1"/>
          <p:nvPr/>
        </p:nvSpPr>
        <p:spPr>
          <a:xfrm>
            <a:off x="10236956" y="2733192"/>
            <a:ext cx="1884153" cy="523220"/>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Actual observed group mean</a:t>
            </a:r>
          </a:p>
        </p:txBody>
      </p:sp>
      <p:sp>
        <p:nvSpPr>
          <p:cNvPr id="38" name="Right Brace 37">
            <a:extLst>
              <a:ext uri="{FF2B5EF4-FFF2-40B4-BE49-F238E27FC236}">
                <a16:creationId xmlns:a16="http://schemas.microsoft.com/office/drawing/2014/main" id="{E18C00ED-5DD6-4293-9EB3-6A405440813B}"/>
              </a:ext>
            </a:extLst>
          </p:cNvPr>
          <p:cNvSpPr/>
          <p:nvPr/>
        </p:nvSpPr>
        <p:spPr>
          <a:xfrm rot="16200000">
            <a:off x="10354326" y="3593325"/>
            <a:ext cx="258618" cy="138647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FF645781-B86C-4862-9B5C-16B5CAEDE398}"/>
              </a:ext>
            </a:extLst>
          </p:cNvPr>
          <p:cNvCxnSpPr>
            <a:stCxn id="31" idx="2"/>
          </p:cNvCxnSpPr>
          <p:nvPr/>
        </p:nvCxnSpPr>
        <p:spPr>
          <a:xfrm flipH="1">
            <a:off x="9067691" y="3177027"/>
            <a:ext cx="13346" cy="6861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11EC172-C36E-4172-ADFC-A52B7A38C516}"/>
              </a:ext>
            </a:extLst>
          </p:cNvPr>
          <p:cNvCxnSpPr>
            <a:cxnSpLocks/>
            <a:stCxn id="37" idx="2"/>
          </p:cNvCxnSpPr>
          <p:nvPr/>
        </p:nvCxnSpPr>
        <p:spPr>
          <a:xfrm flipH="1">
            <a:off x="10668000" y="3256412"/>
            <a:ext cx="511033" cy="69237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AF206EC-5313-4CB1-A248-1F71B15CFE6B}"/>
              </a:ext>
            </a:extLst>
          </p:cNvPr>
          <p:cNvSpPr txBox="1"/>
          <p:nvPr/>
        </p:nvSpPr>
        <p:spPr>
          <a:xfrm>
            <a:off x="4238124" y="5611272"/>
            <a:ext cx="2440092" cy="461665"/>
          </a:xfrm>
          <a:prstGeom prst="rect">
            <a:avLst/>
          </a:prstGeom>
          <a:noFill/>
        </p:spPr>
        <p:txBody>
          <a:bodyPr wrap="none" rtlCol="0">
            <a:spAutoFit/>
          </a:bodyPr>
          <a:lstStyle/>
          <a:p>
            <a:pPr algn="ctr"/>
            <a:r>
              <a:rPr lang="en-US" sz="1200" dirty="0">
                <a:solidFill>
                  <a:schemeClr val="tx1">
                    <a:lumMod val="50000"/>
                    <a:lumOff val="50000"/>
                  </a:schemeClr>
                </a:solidFill>
                <a:latin typeface="Century Gothic" panose="020B0502020202020204" pitchFamily="34" charset="0"/>
              </a:rPr>
              <a:t>b</a:t>
            </a:r>
            <a:r>
              <a:rPr lang="en-US" sz="1200" baseline="-25000" dirty="0">
                <a:solidFill>
                  <a:schemeClr val="tx1">
                    <a:lumMod val="50000"/>
                    <a:lumOff val="50000"/>
                  </a:schemeClr>
                </a:solidFill>
                <a:latin typeface="Century Gothic" panose="020B0502020202020204" pitchFamily="34" charset="0"/>
              </a:rPr>
              <a:t>2 </a:t>
            </a:r>
            <a:r>
              <a:rPr lang="en-US" sz="1200" dirty="0">
                <a:solidFill>
                  <a:schemeClr val="tx1">
                    <a:lumMod val="50000"/>
                    <a:lumOff val="50000"/>
                  </a:schemeClr>
                </a:solidFill>
                <a:latin typeface="Century Gothic" panose="020B0502020202020204" pitchFamily="34" charset="0"/>
              </a:rPr>
              <a:t> = gains independent </a:t>
            </a:r>
          </a:p>
          <a:p>
            <a:pPr algn="ctr"/>
            <a:r>
              <a:rPr lang="en-US" sz="1200" dirty="0">
                <a:solidFill>
                  <a:schemeClr val="tx1">
                    <a:lumMod val="50000"/>
                    <a:lumOff val="50000"/>
                  </a:schemeClr>
                </a:solidFill>
                <a:latin typeface="Century Gothic" panose="020B0502020202020204" pitchFamily="34" charset="0"/>
              </a:rPr>
              <a:t>of treatment from time=1 to 2</a:t>
            </a:r>
            <a:r>
              <a:rPr lang="en-US" sz="1200" baseline="-25000" dirty="0">
                <a:solidFill>
                  <a:schemeClr val="tx1">
                    <a:lumMod val="50000"/>
                    <a:lumOff val="50000"/>
                  </a:schemeClr>
                </a:solidFill>
                <a:latin typeface="Century Gothic" panose="020B0502020202020204" pitchFamily="34" charset="0"/>
              </a:rPr>
              <a:t>  </a:t>
            </a:r>
            <a:endParaRPr lang="en-US" sz="1200" dirty="0">
              <a:solidFill>
                <a:schemeClr val="tx1">
                  <a:lumMod val="50000"/>
                  <a:lumOff val="50000"/>
                </a:schemeClr>
              </a:solidFill>
              <a:latin typeface="Century Gothic" panose="020B0502020202020204" pitchFamily="34" charset="0"/>
            </a:endParaRPr>
          </a:p>
        </p:txBody>
      </p:sp>
      <p:sp>
        <p:nvSpPr>
          <p:cNvPr id="45" name="TextBox 44">
            <a:extLst>
              <a:ext uri="{FF2B5EF4-FFF2-40B4-BE49-F238E27FC236}">
                <a16:creationId xmlns:a16="http://schemas.microsoft.com/office/drawing/2014/main" id="{ED2C14A7-9DE2-459B-806A-9589488274DD}"/>
              </a:ext>
            </a:extLst>
          </p:cNvPr>
          <p:cNvSpPr txBox="1"/>
          <p:nvPr/>
        </p:nvSpPr>
        <p:spPr>
          <a:xfrm>
            <a:off x="1625288" y="3381412"/>
            <a:ext cx="1802096" cy="461665"/>
          </a:xfrm>
          <a:prstGeom prst="rect">
            <a:avLst/>
          </a:prstGeom>
          <a:noFill/>
        </p:spPr>
        <p:txBody>
          <a:bodyPr wrap="none" rtlCol="0">
            <a:spAutoFit/>
          </a:bodyPr>
          <a:lstStyle/>
          <a:p>
            <a:pPr algn="ctr"/>
            <a:r>
              <a:rPr lang="en-US" sz="1200" dirty="0">
                <a:solidFill>
                  <a:schemeClr val="tx1">
                    <a:lumMod val="50000"/>
                    <a:lumOff val="50000"/>
                  </a:schemeClr>
                </a:solidFill>
                <a:latin typeface="Century Gothic" panose="020B0502020202020204" pitchFamily="34" charset="0"/>
              </a:rPr>
              <a:t>b</a:t>
            </a:r>
            <a:r>
              <a:rPr lang="en-US" sz="1200" baseline="-25000" dirty="0">
                <a:solidFill>
                  <a:schemeClr val="tx1">
                    <a:lumMod val="50000"/>
                    <a:lumOff val="50000"/>
                  </a:schemeClr>
                </a:solidFill>
                <a:latin typeface="Century Gothic" panose="020B0502020202020204" pitchFamily="34" charset="0"/>
              </a:rPr>
              <a:t>1 </a:t>
            </a:r>
            <a:r>
              <a:rPr lang="en-US" sz="1200" dirty="0">
                <a:solidFill>
                  <a:schemeClr val="tx1">
                    <a:lumMod val="50000"/>
                    <a:lumOff val="50000"/>
                  </a:schemeClr>
                </a:solidFill>
                <a:latin typeface="Century Gothic" panose="020B0502020202020204" pitchFamily="34" charset="0"/>
              </a:rPr>
              <a:t> = initial differences</a:t>
            </a:r>
            <a:br>
              <a:rPr lang="en-US" sz="1200" dirty="0">
                <a:solidFill>
                  <a:schemeClr val="tx1">
                    <a:lumMod val="50000"/>
                    <a:lumOff val="50000"/>
                  </a:schemeClr>
                </a:solidFill>
                <a:latin typeface="Century Gothic" panose="020B0502020202020204" pitchFamily="34" charset="0"/>
              </a:rPr>
            </a:br>
            <a:r>
              <a:rPr lang="en-US" sz="1200" dirty="0">
                <a:solidFill>
                  <a:schemeClr val="tx1">
                    <a:lumMod val="50000"/>
                    <a:lumOff val="50000"/>
                  </a:schemeClr>
                </a:solidFill>
                <a:latin typeface="Century Gothic" panose="020B0502020202020204" pitchFamily="34" charset="0"/>
              </a:rPr>
              <a:t> in groups</a:t>
            </a:r>
          </a:p>
        </p:txBody>
      </p:sp>
    </p:spTree>
    <p:extLst>
      <p:ext uri="{BB962C8B-B14F-4D97-AF65-F5344CB8AC3E}">
        <p14:creationId xmlns:p14="http://schemas.microsoft.com/office/powerpoint/2010/main" val="2183496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B6EEA7D-DBE0-4F7B-9731-BB09C057F60D}"/>
              </a:ext>
            </a:extLst>
          </p:cNvPr>
          <p:cNvSpPr/>
          <p:nvPr/>
        </p:nvSpPr>
        <p:spPr>
          <a:xfrm>
            <a:off x="3653099" y="2017485"/>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4" name="Oval 3">
            <a:extLst>
              <a:ext uri="{FF2B5EF4-FFF2-40B4-BE49-F238E27FC236}">
                <a16:creationId xmlns:a16="http://schemas.microsoft.com/office/drawing/2014/main" id="{7F6A461D-0837-41EF-B896-2F353DA8EC16}"/>
              </a:ext>
            </a:extLst>
          </p:cNvPr>
          <p:cNvSpPr/>
          <p:nvPr/>
        </p:nvSpPr>
        <p:spPr>
          <a:xfrm>
            <a:off x="5416732" y="2017485"/>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5" name="Oval 4">
            <a:extLst>
              <a:ext uri="{FF2B5EF4-FFF2-40B4-BE49-F238E27FC236}">
                <a16:creationId xmlns:a16="http://schemas.microsoft.com/office/drawing/2014/main" id="{7B1E5068-0CDA-4DDA-9EB9-1FA8EDACFD52}"/>
              </a:ext>
            </a:extLst>
          </p:cNvPr>
          <p:cNvSpPr/>
          <p:nvPr/>
        </p:nvSpPr>
        <p:spPr>
          <a:xfrm>
            <a:off x="3653099" y="3541485"/>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a:t>
            </a:r>
          </a:p>
        </p:txBody>
      </p:sp>
      <p:sp>
        <p:nvSpPr>
          <p:cNvPr id="6" name="Oval 5">
            <a:extLst>
              <a:ext uri="{FF2B5EF4-FFF2-40B4-BE49-F238E27FC236}">
                <a16:creationId xmlns:a16="http://schemas.microsoft.com/office/drawing/2014/main" id="{42FDCC5C-0C38-4380-80D0-A8FB44557419}"/>
              </a:ext>
            </a:extLst>
          </p:cNvPr>
          <p:cNvSpPr/>
          <p:nvPr/>
        </p:nvSpPr>
        <p:spPr>
          <a:xfrm>
            <a:off x="6701377" y="4574861"/>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Calibri" panose="020F0502020204030204"/>
                <a:ea typeface="+mn-ea"/>
                <a:cs typeface="+mn-cs"/>
              </a:rPr>
              <a:t>D</a:t>
            </a:r>
          </a:p>
        </p:txBody>
      </p:sp>
      <p:cxnSp>
        <p:nvCxnSpPr>
          <p:cNvPr id="8" name="Straight Arrow Connector 7">
            <a:extLst>
              <a:ext uri="{FF2B5EF4-FFF2-40B4-BE49-F238E27FC236}">
                <a16:creationId xmlns:a16="http://schemas.microsoft.com/office/drawing/2014/main" id="{75A2DD2A-9E77-4830-A46C-971C2D94F08B}"/>
              </a:ext>
            </a:extLst>
          </p:cNvPr>
          <p:cNvCxnSpPr>
            <a:cxnSpLocks/>
          </p:cNvCxnSpPr>
          <p:nvPr/>
        </p:nvCxnSpPr>
        <p:spPr>
          <a:xfrm>
            <a:off x="4407053" y="2348410"/>
            <a:ext cx="945027" cy="1"/>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F5E0363-090F-4E61-97CC-D946AD25195C}"/>
              </a:ext>
            </a:extLst>
          </p:cNvPr>
          <p:cNvCxnSpPr>
            <a:cxnSpLocks/>
          </p:cNvCxnSpPr>
          <p:nvPr/>
        </p:nvCxnSpPr>
        <p:spPr>
          <a:xfrm>
            <a:off x="6096000" y="4113350"/>
            <a:ext cx="679870" cy="566935"/>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424E2A-98C4-4F17-BDC5-1D3F47CF2E24}"/>
              </a:ext>
            </a:extLst>
          </p:cNvPr>
          <p:cNvCxnSpPr>
            <a:cxnSpLocks/>
          </p:cNvCxnSpPr>
          <p:nvPr/>
        </p:nvCxnSpPr>
        <p:spPr>
          <a:xfrm>
            <a:off x="3992733" y="2733765"/>
            <a:ext cx="0" cy="720635"/>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F46D7FE-BA85-4F07-99D2-485358012EF1}"/>
              </a:ext>
            </a:extLst>
          </p:cNvPr>
          <p:cNvSpPr txBox="1"/>
          <p:nvPr/>
        </p:nvSpPr>
        <p:spPr>
          <a:xfrm>
            <a:off x="3112566" y="1432710"/>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p>
        </p:txBody>
      </p:sp>
      <p:sp>
        <p:nvSpPr>
          <p:cNvPr id="17" name="TextBox 16">
            <a:extLst>
              <a:ext uri="{FF2B5EF4-FFF2-40B4-BE49-F238E27FC236}">
                <a16:creationId xmlns:a16="http://schemas.microsoft.com/office/drawing/2014/main" id="{FC780F65-C33D-48BA-9D76-6DB97B0EEBD2}"/>
              </a:ext>
            </a:extLst>
          </p:cNvPr>
          <p:cNvSpPr txBox="1"/>
          <p:nvPr/>
        </p:nvSpPr>
        <p:spPr>
          <a:xfrm>
            <a:off x="4471705" y="1618775"/>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B135C4AF-E3F9-410A-A024-D48E5706B61A}"/>
              </a:ext>
            </a:extLst>
          </p:cNvPr>
          <p:cNvSpPr txBox="1"/>
          <p:nvPr/>
        </p:nvSpPr>
        <p:spPr>
          <a:xfrm>
            <a:off x="3282383" y="2733765"/>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a:t>
            </a:r>
          </a:p>
        </p:txBody>
      </p:sp>
      <p:sp>
        <p:nvSpPr>
          <p:cNvPr id="19" name="TextBox 18">
            <a:extLst>
              <a:ext uri="{FF2B5EF4-FFF2-40B4-BE49-F238E27FC236}">
                <a16:creationId xmlns:a16="http://schemas.microsoft.com/office/drawing/2014/main" id="{C0350E6F-AE69-4826-9478-C842FAFB96AA}"/>
              </a:ext>
            </a:extLst>
          </p:cNvPr>
          <p:cNvSpPr txBox="1"/>
          <p:nvPr/>
        </p:nvSpPr>
        <p:spPr>
          <a:xfrm>
            <a:off x="6701377" y="3728603"/>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3</a:t>
            </a:r>
          </a:p>
        </p:txBody>
      </p:sp>
      <p:sp>
        <p:nvSpPr>
          <p:cNvPr id="22" name="TextBox 21">
            <a:extLst>
              <a:ext uri="{FF2B5EF4-FFF2-40B4-BE49-F238E27FC236}">
                <a16:creationId xmlns:a16="http://schemas.microsoft.com/office/drawing/2014/main" id="{B6E4C6E0-B86F-4568-A747-D6D90ADC697F}"/>
              </a:ext>
            </a:extLst>
          </p:cNvPr>
          <p:cNvSpPr txBox="1"/>
          <p:nvPr/>
        </p:nvSpPr>
        <p:spPr>
          <a:xfrm>
            <a:off x="3876302" y="639616"/>
            <a:ext cx="43100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Test for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sp>
        <p:nvSpPr>
          <p:cNvPr id="15" name="Oval 14">
            <a:extLst>
              <a:ext uri="{FF2B5EF4-FFF2-40B4-BE49-F238E27FC236}">
                <a16:creationId xmlns:a16="http://schemas.microsoft.com/office/drawing/2014/main" id="{B9D8C09F-2B51-4535-A678-7F544AE65571}"/>
              </a:ext>
            </a:extLst>
          </p:cNvPr>
          <p:cNvSpPr/>
          <p:nvPr/>
        </p:nvSpPr>
        <p:spPr>
          <a:xfrm>
            <a:off x="5416731" y="3541485"/>
            <a:ext cx="679269" cy="661851"/>
          </a:xfrm>
          <a:prstGeom prst="ellipse">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CF</a:t>
            </a:r>
          </a:p>
        </p:txBody>
      </p:sp>
      <p:sp>
        <p:nvSpPr>
          <p:cNvPr id="20" name="TextBox 19">
            <a:extLst>
              <a:ext uri="{FF2B5EF4-FFF2-40B4-BE49-F238E27FC236}">
                <a16:creationId xmlns:a16="http://schemas.microsoft.com/office/drawing/2014/main" id="{6226A96C-08A2-4476-9551-60C5FF1806A4}"/>
              </a:ext>
            </a:extLst>
          </p:cNvPr>
          <p:cNvSpPr txBox="1"/>
          <p:nvPr/>
        </p:nvSpPr>
        <p:spPr>
          <a:xfrm>
            <a:off x="5169279" y="4210021"/>
            <a:ext cx="11047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lang="en-US" sz="2000" baseline="-25000" dirty="0">
                <a:solidFill>
                  <a:srgbClr val="E7E6E6">
                    <a:lumMod val="50000"/>
                  </a:srgbClr>
                </a:solidFill>
                <a:latin typeface="Calibri" panose="020F0502020204030204"/>
              </a:rPr>
              <a:t>2</a:t>
            </a:r>
            <a:endPar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endParaRPr>
          </a:p>
        </p:txBody>
      </p:sp>
      <p:cxnSp>
        <p:nvCxnSpPr>
          <p:cNvPr id="23" name="Straight Arrow Connector 22">
            <a:extLst>
              <a:ext uri="{FF2B5EF4-FFF2-40B4-BE49-F238E27FC236}">
                <a16:creationId xmlns:a16="http://schemas.microsoft.com/office/drawing/2014/main" id="{0ACA2C05-97E8-4258-920A-26559DAE95BB}"/>
              </a:ext>
            </a:extLst>
          </p:cNvPr>
          <p:cNvCxnSpPr>
            <a:cxnSpLocks/>
          </p:cNvCxnSpPr>
          <p:nvPr/>
        </p:nvCxnSpPr>
        <p:spPr>
          <a:xfrm>
            <a:off x="5768013" y="2733764"/>
            <a:ext cx="0" cy="720635"/>
          </a:xfrm>
          <a:prstGeom prst="straightConnector1">
            <a:avLst/>
          </a:prstGeom>
          <a:ln w="50800">
            <a:solidFill>
              <a:schemeClr val="bg2">
                <a:lumMod val="5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078872F-F5E3-4B96-9DFC-A36D804272D8}"/>
              </a:ext>
            </a:extLst>
          </p:cNvPr>
          <p:cNvCxnSpPr>
            <a:cxnSpLocks/>
          </p:cNvCxnSpPr>
          <p:nvPr/>
        </p:nvCxnSpPr>
        <p:spPr>
          <a:xfrm>
            <a:off x="4407052" y="3886264"/>
            <a:ext cx="908175" cy="0"/>
          </a:xfrm>
          <a:prstGeom prst="straightConnector1">
            <a:avLst/>
          </a:prstGeom>
          <a:ln w="50800">
            <a:solidFill>
              <a:schemeClr val="bg2">
                <a:lumMod val="5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FBE666-EC2A-4523-9527-1A600350FDCD}"/>
              </a:ext>
            </a:extLst>
          </p:cNvPr>
          <p:cNvSpPr txBox="1"/>
          <p:nvPr/>
        </p:nvSpPr>
        <p:spPr>
          <a:xfrm>
            <a:off x="6435935" y="5236712"/>
            <a:ext cx="149752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lang="en-US" sz="2000" baseline="-25000" dirty="0">
                <a:solidFill>
                  <a:srgbClr val="E7E6E6">
                    <a:lumMod val="50000"/>
                  </a:srgbClr>
                </a:solidFill>
                <a:latin typeface="Calibri" panose="020F0502020204030204"/>
              </a:rPr>
              <a:t>3</a:t>
            </a:r>
            <a:endPar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B93C175E-C72A-4631-A5EC-9EA34E382B62}"/>
              </a:ext>
            </a:extLst>
          </p:cNvPr>
          <p:cNvCxnSpPr/>
          <p:nvPr/>
        </p:nvCxnSpPr>
        <p:spPr>
          <a:xfrm flipH="1">
            <a:off x="6188364" y="2348410"/>
            <a:ext cx="2235200" cy="128148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80D5A98-0B22-45C8-982A-D513F298F9EC}"/>
              </a:ext>
            </a:extLst>
          </p:cNvPr>
          <p:cNvSpPr txBox="1"/>
          <p:nvPr/>
        </p:nvSpPr>
        <p:spPr>
          <a:xfrm>
            <a:off x="8515927" y="1887592"/>
            <a:ext cx="2817091" cy="1200329"/>
          </a:xfrm>
          <a:prstGeom prst="rect">
            <a:avLst/>
          </a:prstGeom>
          <a:noFill/>
        </p:spPr>
        <p:txBody>
          <a:bodyPr wrap="square" rtlCol="0">
            <a:spAutoFit/>
          </a:bodyPr>
          <a:lstStyle/>
          <a:p>
            <a:pPr algn="ctr"/>
            <a:r>
              <a:rPr lang="en-US" dirty="0"/>
              <a:t>The counterfactual is where we expect D to be if there is no independent effect of being in the group D1*D2.</a:t>
            </a:r>
          </a:p>
        </p:txBody>
      </p:sp>
    </p:spTree>
    <p:extLst>
      <p:ext uri="{BB962C8B-B14F-4D97-AF65-F5344CB8AC3E}">
        <p14:creationId xmlns:p14="http://schemas.microsoft.com/office/powerpoint/2010/main" val="3805212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6E4C6E0-B86F-4568-A747-D6D90ADC697F}"/>
              </a:ext>
            </a:extLst>
          </p:cNvPr>
          <p:cNvSpPr txBox="1"/>
          <p:nvPr/>
        </p:nvSpPr>
        <p:spPr>
          <a:xfrm>
            <a:off x="4816464" y="683838"/>
            <a:ext cx="6647910" cy="173380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Group means: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final weight of men in control group (receive placebo </a:t>
            </a:r>
            <a:r>
              <a:rPr lang="en-US" sz="1600" dirty="0">
                <a:solidFill>
                  <a:prstClr val="black"/>
                </a:solidFill>
                <a:latin typeface="Calibri" panose="020F0502020204030204"/>
              </a:rPr>
              <a:t>pill)</a:t>
            </a:r>
            <a:endParaRPr kumimoji="0" lang="en-US" sz="1600" b="0" i="0" u="none" strike="noStrike" kern="1200" cap="none" spc="0" normalizeH="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final weight of men in the treatment group</a:t>
            </a:r>
            <a:endParaRPr lang="en-US" sz="1600" baseline="-25000" dirty="0">
              <a:solidFill>
                <a:prstClr val="black"/>
              </a:solidFill>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2</a:t>
            </a:r>
            <a:r>
              <a:rPr lang="en-US" sz="1600" dirty="0">
                <a:solidFill>
                  <a:prstClr val="black"/>
                </a:solidFill>
              </a:rPr>
              <a:t> = final weight of women in the control group</a:t>
            </a: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final weight of women in the treatment group if gains M/F equal</a:t>
            </a: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b</a:t>
            </a:r>
            <a:r>
              <a:rPr lang="en-US" sz="1600" baseline="-25000" dirty="0">
                <a:solidFill>
                  <a:prstClr val="black"/>
                </a:solidFill>
              </a:rPr>
              <a:t>3 </a:t>
            </a:r>
            <a:r>
              <a:rPr lang="en-US" sz="1600" dirty="0">
                <a:solidFill>
                  <a:prstClr val="black"/>
                </a:solidFill>
              </a:rPr>
              <a:t>= final weight of women in treatment if gains M/F not equal</a:t>
            </a:r>
            <a:endParaRPr lang="en-US" sz="1600" baseline="-250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6E75BC13-688C-44F0-8E76-928ED5361E50}"/>
              </a:ext>
            </a:extLst>
          </p:cNvPr>
          <p:cNvSpPr txBox="1"/>
          <p:nvPr/>
        </p:nvSpPr>
        <p:spPr>
          <a:xfrm>
            <a:off x="351788" y="251397"/>
            <a:ext cx="3783435" cy="1754326"/>
          </a:xfrm>
          <a:prstGeom prst="rect">
            <a:avLst/>
          </a:prstGeom>
          <a:noFill/>
        </p:spPr>
        <p:txBody>
          <a:bodyPr wrap="square" rtlCol="0">
            <a:spAutoFit/>
          </a:bodyPr>
          <a:lstStyle/>
          <a:p>
            <a:pPr algn="ctr"/>
            <a:r>
              <a:rPr lang="en-US" dirty="0"/>
              <a:t>Example, </a:t>
            </a:r>
            <a:r>
              <a:rPr lang="en-US" b="1" dirty="0"/>
              <a:t>does a diet pill work </a:t>
            </a:r>
            <a:r>
              <a:rPr lang="en-US" b="1" u="sng" dirty="0"/>
              <a:t>the same</a:t>
            </a:r>
            <a:r>
              <a:rPr lang="en-US" b="1" dirty="0"/>
              <a:t> for men and women? </a:t>
            </a:r>
            <a:r>
              <a:rPr lang="en-US" dirty="0"/>
              <a:t>Men and women in the study are randomly assigned to treatment and control groups. Measures are all at the end of the study after 6 months.</a:t>
            </a:r>
          </a:p>
        </p:txBody>
      </p:sp>
      <p:sp>
        <p:nvSpPr>
          <p:cNvPr id="26" name="TextBox 25">
            <a:extLst>
              <a:ext uri="{FF2B5EF4-FFF2-40B4-BE49-F238E27FC236}">
                <a16:creationId xmlns:a16="http://schemas.microsoft.com/office/drawing/2014/main" id="{033DAD64-3135-4008-9189-090463B2B493}"/>
              </a:ext>
            </a:extLst>
          </p:cNvPr>
          <p:cNvSpPr txBox="1"/>
          <p:nvPr/>
        </p:nvSpPr>
        <p:spPr>
          <a:xfrm>
            <a:off x="4804143" y="251397"/>
            <a:ext cx="5080237" cy="307777"/>
          </a:xfrm>
          <a:prstGeom prst="rect">
            <a:avLst/>
          </a:prstGeom>
          <a:noFill/>
        </p:spPr>
        <p:txBody>
          <a:bodyPr wrap="none" rtlCol="0">
            <a:spAutoFit/>
          </a:bodyPr>
          <a:lstStyle/>
          <a:p>
            <a:r>
              <a:rPr lang="en-US" sz="1400" dirty="0">
                <a:latin typeface="Century Gothic" panose="020B0502020202020204" pitchFamily="34" charset="0"/>
              </a:rPr>
              <a:t>weight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27" name="Oval 26">
            <a:extLst>
              <a:ext uri="{FF2B5EF4-FFF2-40B4-BE49-F238E27FC236}">
                <a16:creationId xmlns:a16="http://schemas.microsoft.com/office/drawing/2014/main" id="{ABB6C91F-F81D-41C6-A2A6-014366F88155}"/>
              </a:ext>
            </a:extLst>
          </p:cNvPr>
          <p:cNvSpPr/>
          <p:nvPr/>
        </p:nvSpPr>
        <p:spPr>
          <a:xfrm>
            <a:off x="4137195" y="4232656"/>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M-T</a:t>
            </a:r>
          </a:p>
        </p:txBody>
      </p:sp>
      <p:sp>
        <p:nvSpPr>
          <p:cNvPr id="28" name="Oval 27">
            <a:extLst>
              <a:ext uri="{FF2B5EF4-FFF2-40B4-BE49-F238E27FC236}">
                <a16:creationId xmlns:a16="http://schemas.microsoft.com/office/drawing/2014/main" id="{7937B0FA-2455-4CEC-B9B0-49FCF8BA6637}"/>
              </a:ext>
            </a:extLst>
          </p:cNvPr>
          <p:cNvSpPr/>
          <p:nvPr/>
        </p:nvSpPr>
        <p:spPr>
          <a:xfrm>
            <a:off x="1334771" y="3966357"/>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M-C</a:t>
            </a:r>
          </a:p>
        </p:txBody>
      </p:sp>
      <p:sp>
        <p:nvSpPr>
          <p:cNvPr id="29" name="Oval 28">
            <a:extLst>
              <a:ext uri="{FF2B5EF4-FFF2-40B4-BE49-F238E27FC236}">
                <a16:creationId xmlns:a16="http://schemas.microsoft.com/office/drawing/2014/main" id="{21123EEF-5B7C-449B-8499-2E1EB48CF7FD}"/>
              </a:ext>
            </a:extLst>
          </p:cNvPr>
          <p:cNvSpPr/>
          <p:nvPr/>
        </p:nvSpPr>
        <p:spPr>
          <a:xfrm>
            <a:off x="5075552" y="4894507"/>
            <a:ext cx="679269" cy="661851"/>
          </a:xfrm>
          <a:prstGeom prst="ellipse">
            <a:avLst/>
          </a:prstGeom>
          <a:noFill/>
          <a:ln>
            <a:solidFill>
              <a:srgbClr val="843C0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843C0C"/>
                </a:solidFill>
                <a:effectLst/>
                <a:uLnTx/>
                <a:uFillTx/>
                <a:latin typeface="Calibri" panose="020F0502020204030204"/>
                <a:ea typeface="+mn-ea"/>
                <a:cs typeface="+mn-cs"/>
              </a:rPr>
              <a:t>CF</a:t>
            </a:r>
          </a:p>
        </p:txBody>
      </p:sp>
      <p:sp>
        <p:nvSpPr>
          <p:cNvPr id="30" name="Oval 29">
            <a:extLst>
              <a:ext uri="{FF2B5EF4-FFF2-40B4-BE49-F238E27FC236}">
                <a16:creationId xmlns:a16="http://schemas.microsoft.com/office/drawing/2014/main" id="{8E38DC47-2581-49BB-8AB1-0EAB32E8799A}"/>
              </a:ext>
            </a:extLst>
          </p:cNvPr>
          <p:cNvSpPr/>
          <p:nvPr/>
        </p:nvSpPr>
        <p:spPr>
          <a:xfrm>
            <a:off x="2373864" y="4647471"/>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F-C</a:t>
            </a:r>
          </a:p>
        </p:txBody>
      </p:sp>
      <p:sp>
        <p:nvSpPr>
          <p:cNvPr id="2" name="TextBox 1">
            <a:extLst>
              <a:ext uri="{FF2B5EF4-FFF2-40B4-BE49-F238E27FC236}">
                <a16:creationId xmlns:a16="http://schemas.microsoft.com/office/drawing/2014/main" id="{B50D2948-FD75-4C0B-A469-EBAB4286B121}"/>
              </a:ext>
            </a:extLst>
          </p:cNvPr>
          <p:cNvSpPr txBox="1"/>
          <p:nvPr/>
        </p:nvSpPr>
        <p:spPr>
          <a:xfrm>
            <a:off x="1248422" y="3493776"/>
            <a:ext cx="851965" cy="369332"/>
          </a:xfrm>
          <a:prstGeom prst="rect">
            <a:avLst/>
          </a:prstGeom>
          <a:noFill/>
        </p:spPr>
        <p:txBody>
          <a:bodyPr wrap="none" rtlCol="0">
            <a:spAutoFit/>
          </a:bodyPr>
          <a:lstStyle/>
          <a:p>
            <a:r>
              <a:rPr lang="en-US" dirty="0"/>
              <a:t>180 </a:t>
            </a:r>
            <a:r>
              <a:rPr lang="en-US" dirty="0" err="1"/>
              <a:t>lbs</a:t>
            </a:r>
            <a:endParaRPr lang="en-US" dirty="0"/>
          </a:p>
        </p:txBody>
      </p:sp>
      <p:sp>
        <p:nvSpPr>
          <p:cNvPr id="31" name="TextBox 30">
            <a:extLst>
              <a:ext uri="{FF2B5EF4-FFF2-40B4-BE49-F238E27FC236}">
                <a16:creationId xmlns:a16="http://schemas.microsoft.com/office/drawing/2014/main" id="{A8D4058B-FB26-40B9-8B79-B997FBC9B76B}"/>
              </a:ext>
            </a:extLst>
          </p:cNvPr>
          <p:cNvSpPr txBox="1"/>
          <p:nvPr/>
        </p:nvSpPr>
        <p:spPr>
          <a:xfrm>
            <a:off x="2287515" y="4258876"/>
            <a:ext cx="851965" cy="369332"/>
          </a:xfrm>
          <a:prstGeom prst="rect">
            <a:avLst/>
          </a:prstGeom>
          <a:noFill/>
        </p:spPr>
        <p:txBody>
          <a:bodyPr wrap="none" rtlCol="0">
            <a:spAutoFit/>
          </a:bodyPr>
          <a:lstStyle/>
          <a:p>
            <a:r>
              <a:rPr lang="en-US" dirty="0"/>
              <a:t>140 </a:t>
            </a:r>
            <a:r>
              <a:rPr lang="en-US" dirty="0" err="1"/>
              <a:t>lbs</a:t>
            </a:r>
            <a:endParaRPr lang="en-US" dirty="0"/>
          </a:p>
        </p:txBody>
      </p:sp>
      <p:sp>
        <p:nvSpPr>
          <p:cNvPr id="32" name="TextBox 31">
            <a:extLst>
              <a:ext uri="{FF2B5EF4-FFF2-40B4-BE49-F238E27FC236}">
                <a16:creationId xmlns:a16="http://schemas.microsoft.com/office/drawing/2014/main" id="{81365157-8C22-4134-8613-8A98CFEB3916}"/>
              </a:ext>
            </a:extLst>
          </p:cNvPr>
          <p:cNvSpPr txBox="1"/>
          <p:nvPr/>
        </p:nvSpPr>
        <p:spPr>
          <a:xfrm>
            <a:off x="4804142" y="2905779"/>
            <a:ext cx="5080237" cy="307777"/>
          </a:xfrm>
          <a:prstGeom prst="rect">
            <a:avLst/>
          </a:prstGeom>
          <a:noFill/>
        </p:spPr>
        <p:txBody>
          <a:bodyPr wrap="none" rtlCol="0">
            <a:spAutoFit/>
          </a:bodyPr>
          <a:lstStyle/>
          <a:p>
            <a:r>
              <a:rPr lang="en-US" sz="1400" dirty="0">
                <a:latin typeface="Century Gothic" panose="020B0502020202020204" pitchFamily="34" charset="0"/>
              </a:rPr>
              <a:t>weight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33" name="Oval 32">
            <a:extLst>
              <a:ext uri="{FF2B5EF4-FFF2-40B4-BE49-F238E27FC236}">
                <a16:creationId xmlns:a16="http://schemas.microsoft.com/office/drawing/2014/main" id="{606E4798-773D-4AE3-B355-DDDE510F490A}"/>
              </a:ext>
            </a:extLst>
          </p:cNvPr>
          <p:cNvSpPr/>
          <p:nvPr/>
        </p:nvSpPr>
        <p:spPr>
          <a:xfrm>
            <a:off x="5980664" y="4894507"/>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F-T</a:t>
            </a:r>
          </a:p>
        </p:txBody>
      </p:sp>
      <p:sp>
        <p:nvSpPr>
          <p:cNvPr id="7" name="TextBox 6">
            <a:extLst>
              <a:ext uri="{FF2B5EF4-FFF2-40B4-BE49-F238E27FC236}">
                <a16:creationId xmlns:a16="http://schemas.microsoft.com/office/drawing/2014/main" id="{58220CB8-1804-4BCD-AF81-C28976ACCB08}"/>
              </a:ext>
            </a:extLst>
          </p:cNvPr>
          <p:cNvSpPr txBox="1"/>
          <p:nvPr/>
        </p:nvSpPr>
        <p:spPr>
          <a:xfrm>
            <a:off x="5483412" y="2605146"/>
            <a:ext cx="497252" cy="338554"/>
          </a:xfrm>
          <a:prstGeom prst="rect">
            <a:avLst/>
          </a:prstGeom>
          <a:noFill/>
        </p:spPr>
        <p:txBody>
          <a:bodyPr wrap="none" rtlCol="0">
            <a:spAutoFit/>
          </a:bodyPr>
          <a:lstStyle/>
          <a:p>
            <a:r>
              <a:rPr lang="en-US" sz="1600" b="1" dirty="0">
                <a:solidFill>
                  <a:schemeClr val="accent1">
                    <a:lumMod val="75000"/>
                  </a:schemeClr>
                </a:solidFill>
              </a:rPr>
              <a:t>180</a:t>
            </a:r>
          </a:p>
        </p:txBody>
      </p:sp>
      <p:sp>
        <p:nvSpPr>
          <p:cNvPr id="34" name="TextBox 33">
            <a:extLst>
              <a:ext uri="{FF2B5EF4-FFF2-40B4-BE49-F238E27FC236}">
                <a16:creationId xmlns:a16="http://schemas.microsoft.com/office/drawing/2014/main" id="{48BB39C1-4092-4AC7-8CAC-D0A4E4D88313}"/>
              </a:ext>
            </a:extLst>
          </p:cNvPr>
          <p:cNvSpPr txBox="1"/>
          <p:nvPr/>
        </p:nvSpPr>
        <p:spPr>
          <a:xfrm>
            <a:off x="7252374" y="2579219"/>
            <a:ext cx="455574" cy="338554"/>
          </a:xfrm>
          <a:prstGeom prst="rect">
            <a:avLst/>
          </a:prstGeom>
          <a:noFill/>
        </p:spPr>
        <p:txBody>
          <a:bodyPr wrap="none" rtlCol="0">
            <a:spAutoFit/>
          </a:bodyPr>
          <a:lstStyle/>
          <a:p>
            <a:r>
              <a:rPr lang="en-US" sz="1600" b="1" dirty="0">
                <a:solidFill>
                  <a:schemeClr val="accent1">
                    <a:lumMod val="75000"/>
                  </a:schemeClr>
                </a:solidFill>
              </a:rPr>
              <a:t>-40</a:t>
            </a:r>
          </a:p>
        </p:txBody>
      </p:sp>
      <p:sp>
        <p:nvSpPr>
          <p:cNvPr id="35" name="TextBox 34">
            <a:extLst>
              <a:ext uri="{FF2B5EF4-FFF2-40B4-BE49-F238E27FC236}">
                <a16:creationId xmlns:a16="http://schemas.microsoft.com/office/drawing/2014/main" id="{96B6B3FE-9262-4149-87D1-8ABEFDA88E04}"/>
              </a:ext>
            </a:extLst>
          </p:cNvPr>
          <p:cNvSpPr txBox="1"/>
          <p:nvPr/>
        </p:nvSpPr>
        <p:spPr>
          <a:xfrm>
            <a:off x="6234716" y="2587964"/>
            <a:ext cx="502061" cy="338554"/>
          </a:xfrm>
          <a:prstGeom prst="rect">
            <a:avLst/>
          </a:prstGeom>
          <a:noFill/>
        </p:spPr>
        <p:txBody>
          <a:bodyPr wrap="none" rtlCol="0">
            <a:spAutoFit/>
          </a:bodyPr>
          <a:lstStyle/>
          <a:p>
            <a:r>
              <a:rPr lang="en-US" sz="1600" b="1" dirty="0">
                <a:solidFill>
                  <a:srgbClr val="843C0C"/>
                </a:solidFill>
              </a:rPr>
              <a:t>-10 </a:t>
            </a:r>
          </a:p>
        </p:txBody>
      </p:sp>
      <p:sp>
        <p:nvSpPr>
          <p:cNvPr id="36" name="TextBox 35">
            <a:extLst>
              <a:ext uri="{FF2B5EF4-FFF2-40B4-BE49-F238E27FC236}">
                <a16:creationId xmlns:a16="http://schemas.microsoft.com/office/drawing/2014/main" id="{40212ED6-1972-4199-A895-F8924E6ECC1D}"/>
              </a:ext>
            </a:extLst>
          </p:cNvPr>
          <p:cNvSpPr txBox="1"/>
          <p:nvPr/>
        </p:nvSpPr>
        <p:spPr>
          <a:xfrm>
            <a:off x="8362870" y="2579219"/>
            <a:ext cx="288862" cy="338554"/>
          </a:xfrm>
          <a:prstGeom prst="rect">
            <a:avLst/>
          </a:prstGeom>
          <a:noFill/>
        </p:spPr>
        <p:txBody>
          <a:bodyPr wrap="none" rtlCol="0">
            <a:spAutoFit/>
          </a:bodyPr>
          <a:lstStyle/>
          <a:p>
            <a:r>
              <a:rPr lang="en-US" sz="1600" b="1" dirty="0">
                <a:solidFill>
                  <a:srgbClr val="843C0C"/>
                </a:solidFill>
              </a:rPr>
              <a:t>0</a:t>
            </a:r>
          </a:p>
        </p:txBody>
      </p:sp>
      <p:sp>
        <p:nvSpPr>
          <p:cNvPr id="37" name="TextBox 36">
            <a:extLst>
              <a:ext uri="{FF2B5EF4-FFF2-40B4-BE49-F238E27FC236}">
                <a16:creationId xmlns:a16="http://schemas.microsoft.com/office/drawing/2014/main" id="{955724C7-2ACF-4D0E-9314-33B9E761AC0E}"/>
              </a:ext>
            </a:extLst>
          </p:cNvPr>
          <p:cNvSpPr txBox="1"/>
          <p:nvPr/>
        </p:nvSpPr>
        <p:spPr>
          <a:xfrm>
            <a:off x="4050846" y="3855364"/>
            <a:ext cx="851965" cy="369332"/>
          </a:xfrm>
          <a:prstGeom prst="rect">
            <a:avLst/>
          </a:prstGeom>
          <a:noFill/>
        </p:spPr>
        <p:txBody>
          <a:bodyPr wrap="none" rtlCol="0">
            <a:spAutoFit/>
          </a:bodyPr>
          <a:lstStyle/>
          <a:p>
            <a:r>
              <a:rPr lang="en-US" dirty="0"/>
              <a:t>170 </a:t>
            </a:r>
            <a:r>
              <a:rPr lang="en-US" dirty="0" err="1"/>
              <a:t>lbs</a:t>
            </a:r>
            <a:endParaRPr lang="en-US" dirty="0"/>
          </a:p>
        </p:txBody>
      </p:sp>
      <p:sp>
        <p:nvSpPr>
          <p:cNvPr id="38" name="TextBox 37">
            <a:extLst>
              <a:ext uri="{FF2B5EF4-FFF2-40B4-BE49-F238E27FC236}">
                <a16:creationId xmlns:a16="http://schemas.microsoft.com/office/drawing/2014/main" id="{B64F6D28-0E0D-4956-B7B2-E751A47B3408}"/>
              </a:ext>
            </a:extLst>
          </p:cNvPr>
          <p:cNvSpPr txBox="1"/>
          <p:nvPr/>
        </p:nvSpPr>
        <p:spPr>
          <a:xfrm>
            <a:off x="5007828" y="4525175"/>
            <a:ext cx="851965" cy="369332"/>
          </a:xfrm>
          <a:prstGeom prst="rect">
            <a:avLst/>
          </a:prstGeom>
          <a:noFill/>
        </p:spPr>
        <p:txBody>
          <a:bodyPr wrap="none" rtlCol="0">
            <a:spAutoFit/>
          </a:bodyPr>
          <a:lstStyle/>
          <a:p>
            <a:r>
              <a:rPr lang="en-US" dirty="0"/>
              <a:t>130 </a:t>
            </a:r>
            <a:r>
              <a:rPr lang="en-US" dirty="0" err="1"/>
              <a:t>lbs</a:t>
            </a:r>
            <a:endParaRPr lang="en-US" dirty="0"/>
          </a:p>
        </p:txBody>
      </p:sp>
      <p:sp>
        <p:nvSpPr>
          <p:cNvPr id="39" name="TextBox 38">
            <a:extLst>
              <a:ext uri="{FF2B5EF4-FFF2-40B4-BE49-F238E27FC236}">
                <a16:creationId xmlns:a16="http://schemas.microsoft.com/office/drawing/2014/main" id="{14413E9E-6574-4434-9D25-57A3A37034CB}"/>
              </a:ext>
            </a:extLst>
          </p:cNvPr>
          <p:cNvSpPr txBox="1"/>
          <p:nvPr/>
        </p:nvSpPr>
        <p:spPr>
          <a:xfrm>
            <a:off x="5931455" y="4525175"/>
            <a:ext cx="851965" cy="369332"/>
          </a:xfrm>
          <a:prstGeom prst="rect">
            <a:avLst/>
          </a:prstGeom>
          <a:noFill/>
        </p:spPr>
        <p:txBody>
          <a:bodyPr wrap="none" rtlCol="0">
            <a:spAutoFit/>
          </a:bodyPr>
          <a:lstStyle/>
          <a:p>
            <a:r>
              <a:rPr lang="en-US" dirty="0"/>
              <a:t>130 </a:t>
            </a:r>
            <a:r>
              <a:rPr lang="en-US" dirty="0" err="1"/>
              <a:t>lbs</a:t>
            </a:r>
            <a:endParaRPr lang="en-US" dirty="0"/>
          </a:p>
        </p:txBody>
      </p:sp>
      <p:cxnSp>
        <p:nvCxnSpPr>
          <p:cNvPr id="14" name="Straight Arrow Connector 13">
            <a:extLst>
              <a:ext uri="{FF2B5EF4-FFF2-40B4-BE49-F238E27FC236}">
                <a16:creationId xmlns:a16="http://schemas.microsoft.com/office/drawing/2014/main" id="{1DAD3C87-39EC-4672-A3AB-73AC7BC8FA48}"/>
              </a:ext>
            </a:extLst>
          </p:cNvPr>
          <p:cNvCxnSpPr>
            <a:cxnSpLocks/>
          </p:cNvCxnSpPr>
          <p:nvPr/>
        </p:nvCxnSpPr>
        <p:spPr>
          <a:xfrm flipV="1">
            <a:off x="1904683" y="5286269"/>
            <a:ext cx="339637" cy="45258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E897293-3DC1-42C2-B8F4-94940EBBBA98}"/>
              </a:ext>
            </a:extLst>
          </p:cNvPr>
          <p:cNvSpPr txBox="1"/>
          <p:nvPr/>
        </p:nvSpPr>
        <p:spPr>
          <a:xfrm>
            <a:off x="698464" y="5781726"/>
            <a:ext cx="1951881" cy="584775"/>
          </a:xfrm>
          <a:prstGeom prst="rect">
            <a:avLst/>
          </a:prstGeom>
          <a:noFill/>
        </p:spPr>
        <p:txBody>
          <a:bodyPr wrap="none" rtlCol="0">
            <a:spAutoFit/>
          </a:bodyPr>
          <a:lstStyle/>
          <a:p>
            <a:pPr algn="ctr"/>
            <a:r>
              <a:rPr lang="en-US" sz="1600" dirty="0">
                <a:solidFill>
                  <a:schemeClr val="bg2">
                    <a:lumMod val="25000"/>
                  </a:schemeClr>
                </a:solidFill>
              </a:rPr>
              <a:t>Ave woman 40 </a:t>
            </a:r>
            <a:r>
              <a:rPr lang="en-US" sz="1600" dirty="0" err="1">
                <a:solidFill>
                  <a:schemeClr val="bg2">
                    <a:lumMod val="25000"/>
                  </a:schemeClr>
                </a:solidFill>
              </a:rPr>
              <a:t>lbs</a:t>
            </a:r>
            <a:r>
              <a:rPr lang="en-US" sz="1600" dirty="0">
                <a:solidFill>
                  <a:schemeClr val="bg2">
                    <a:lumMod val="25000"/>
                  </a:schemeClr>
                </a:solidFill>
              </a:rPr>
              <a:t> </a:t>
            </a:r>
            <a:br>
              <a:rPr lang="en-US" sz="1600" dirty="0">
                <a:solidFill>
                  <a:schemeClr val="bg2">
                    <a:lumMod val="25000"/>
                  </a:schemeClr>
                </a:solidFill>
              </a:rPr>
            </a:br>
            <a:r>
              <a:rPr lang="en-US" sz="1600" dirty="0">
                <a:solidFill>
                  <a:schemeClr val="bg2">
                    <a:lumMod val="25000"/>
                  </a:schemeClr>
                </a:solidFill>
              </a:rPr>
              <a:t>lighter than men (b2)</a:t>
            </a:r>
          </a:p>
        </p:txBody>
      </p:sp>
      <p:sp>
        <p:nvSpPr>
          <p:cNvPr id="42" name="TextBox 41">
            <a:extLst>
              <a:ext uri="{FF2B5EF4-FFF2-40B4-BE49-F238E27FC236}">
                <a16:creationId xmlns:a16="http://schemas.microsoft.com/office/drawing/2014/main" id="{94D677D2-52D7-414C-BB84-5F2B264DA570}"/>
              </a:ext>
            </a:extLst>
          </p:cNvPr>
          <p:cNvSpPr txBox="1"/>
          <p:nvPr/>
        </p:nvSpPr>
        <p:spPr>
          <a:xfrm>
            <a:off x="6096000" y="3496878"/>
            <a:ext cx="2090637" cy="584775"/>
          </a:xfrm>
          <a:prstGeom prst="rect">
            <a:avLst/>
          </a:prstGeom>
          <a:noFill/>
        </p:spPr>
        <p:txBody>
          <a:bodyPr wrap="none" rtlCol="0">
            <a:spAutoFit/>
          </a:bodyPr>
          <a:lstStyle/>
          <a:p>
            <a:pPr algn="ctr"/>
            <a:r>
              <a:rPr lang="en-US" sz="1600" dirty="0">
                <a:solidFill>
                  <a:schemeClr val="bg2">
                    <a:lumMod val="25000"/>
                  </a:schemeClr>
                </a:solidFill>
              </a:rPr>
              <a:t>Men taking the pill lost</a:t>
            </a:r>
            <a:br>
              <a:rPr lang="en-US" sz="1600" dirty="0">
                <a:solidFill>
                  <a:schemeClr val="bg2">
                    <a:lumMod val="25000"/>
                  </a:schemeClr>
                </a:solidFill>
              </a:rPr>
            </a:br>
            <a:r>
              <a:rPr lang="en-US" sz="1600" dirty="0">
                <a:solidFill>
                  <a:schemeClr val="bg2">
                    <a:lumMod val="25000"/>
                  </a:schemeClr>
                </a:solidFill>
              </a:rPr>
              <a:t>10 </a:t>
            </a:r>
            <a:r>
              <a:rPr lang="en-US" sz="1600" dirty="0" err="1">
                <a:solidFill>
                  <a:schemeClr val="bg2">
                    <a:lumMod val="25000"/>
                  </a:schemeClr>
                </a:solidFill>
              </a:rPr>
              <a:t>lbs</a:t>
            </a:r>
            <a:r>
              <a:rPr lang="en-US" sz="1600" dirty="0">
                <a:solidFill>
                  <a:schemeClr val="bg2">
                    <a:lumMod val="25000"/>
                  </a:schemeClr>
                </a:solidFill>
              </a:rPr>
              <a:t> on average (b1)</a:t>
            </a:r>
          </a:p>
        </p:txBody>
      </p:sp>
      <p:cxnSp>
        <p:nvCxnSpPr>
          <p:cNvPr id="43" name="Straight Arrow Connector 42">
            <a:extLst>
              <a:ext uri="{FF2B5EF4-FFF2-40B4-BE49-F238E27FC236}">
                <a16:creationId xmlns:a16="http://schemas.microsoft.com/office/drawing/2014/main" id="{FFF525C6-E98D-4185-B430-77A3249A9BAE}"/>
              </a:ext>
            </a:extLst>
          </p:cNvPr>
          <p:cNvCxnSpPr>
            <a:cxnSpLocks/>
            <a:stCxn id="42" idx="1"/>
          </p:cNvCxnSpPr>
          <p:nvPr/>
        </p:nvCxnSpPr>
        <p:spPr>
          <a:xfrm flipH="1">
            <a:off x="5042307" y="3789266"/>
            <a:ext cx="1053693" cy="250764"/>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876C284-A249-4D39-9B36-66B01D2158ED}"/>
              </a:ext>
            </a:extLst>
          </p:cNvPr>
          <p:cNvCxnSpPr>
            <a:cxnSpLocks/>
          </p:cNvCxnSpPr>
          <p:nvPr/>
        </p:nvCxnSpPr>
        <p:spPr>
          <a:xfrm flipV="1">
            <a:off x="4868615" y="5588604"/>
            <a:ext cx="186766" cy="22976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FD2B0E5-B622-45BC-9FCB-241593E96C27}"/>
              </a:ext>
            </a:extLst>
          </p:cNvPr>
          <p:cNvSpPr txBox="1"/>
          <p:nvPr/>
        </p:nvSpPr>
        <p:spPr>
          <a:xfrm>
            <a:off x="3139480" y="5894651"/>
            <a:ext cx="3197524" cy="830997"/>
          </a:xfrm>
          <a:prstGeom prst="rect">
            <a:avLst/>
          </a:prstGeom>
          <a:noFill/>
        </p:spPr>
        <p:txBody>
          <a:bodyPr wrap="square" rtlCol="0">
            <a:spAutoFit/>
          </a:bodyPr>
          <a:lstStyle/>
          <a:p>
            <a:pPr algn="ctr"/>
            <a:r>
              <a:rPr lang="en-US" sz="1600" dirty="0">
                <a:solidFill>
                  <a:schemeClr val="bg2">
                    <a:lumMod val="25000"/>
                  </a:schemeClr>
                </a:solidFill>
              </a:rPr>
              <a:t>What we expect women to weigh if the pill had the same effect on them as men (140lbs – 10lbs = 130lbs)</a:t>
            </a:r>
          </a:p>
        </p:txBody>
      </p:sp>
      <p:cxnSp>
        <p:nvCxnSpPr>
          <p:cNvPr id="54" name="Straight Arrow Connector 53">
            <a:extLst>
              <a:ext uri="{FF2B5EF4-FFF2-40B4-BE49-F238E27FC236}">
                <a16:creationId xmlns:a16="http://schemas.microsoft.com/office/drawing/2014/main" id="{FA730E5F-ACD8-446D-B5D9-2328403EC980}"/>
              </a:ext>
            </a:extLst>
          </p:cNvPr>
          <p:cNvCxnSpPr>
            <a:cxnSpLocks/>
          </p:cNvCxnSpPr>
          <p:nvPr/>
        </p:nvCxnSpPr>
        <p:spPr>
          <a:xfrm flipH="1" flipV="1">
            <a:off x="6709142" y="5486400"/>
            <a:ext cx="343829" cy="295327"/>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0A906C5-E1CE-4572-A736-7AF808BFD8E4}"/>
              </a:ext>
            </a:extLst>
          </p:cNvPr>
          <p:cNvSpPr txBox="1"/>
          <p:nvPr/>
        </p:nvSpPr>
        <p:spPr>
          <a:xfrm>
            <a:off x="7052970" y="5596744"/>
            <a:ext cx="2534375" cy="830997"/>
          </a:xfrm>
          <a:prstGeom prst="rect">
            <a:avLst/>
          </a:prstGeom>
          <a:noFill/>
        </p:spPr>
        <p:txBody>
          <a:bodyPr wrap="square" rtlCol="0">
            <a:spAutoFit/>
          </a:bodyPr>
          <a:lstStyle/>
          <a:p>
            <a:pPr algn="ctr"/>
            <a:r>
              <a:rPr lang="en-US" sz="1600" dirty="0">
                <a:solidFill>
                  <a:srgbClr val="843C0C"/>
                </a:solidFill>
              </a:rPr>
              <a:t>b3 = 0</a:t>
            </a:r>
          </a:p>
          <a:p>
            <a:pPr algn="ctr"/>
            <a:r>
              <a:rPr lang="en-US" sz="1600" dirty="0">
                <a:solidFill>
                  <a:srgbClr val="843C0C"/>
                </a:solidFill>
              </a:rPr>
              <a:t>The pill works the same for men and women</a:t>
            </a:r>
          </a:p>
        </p:txBody>
      </p:sp>
      <p:sp>
        <p:nvSpPr>
          <p:cNvPr id="59" name="TextBox 58">
            <a:extLst>
              <a:ext uri="{FF2B5EF4-FFF2-40B4-BE49-F238E27FC236}">
                <a16:creationId xmlns:a16="http://schemas.microsoft.com/office/drawing/2014/main" id="{27BAFD9C-B1AB-4034-8CEE-720CAFCCE873}"/>
              </a:ext>
            </a:extLst>
          </p:cNvPr>
          <p:cNvSpPr txBox="1"/>
          <p:nvPr/>
        </p:nvSpPr>
        <p:spPr>
          <a:xfrm>
            <a:off x="1597678" y="2875001"/>
            <a:ext cx="1518429" cy="369332"/>
          </a:xfrm>
          <a:prstGeom prst="rect">
            <a:avLst/>
          </a:prstGeom>
          <a:noFill/>
        </p:spPr>
        <p:txBody>
          <a:bodyPr wrap="none" rtlCol="0">
            <a:spAutoFit/>
          </a:bodyPr>
          <a:lstStyle/>
          <a:p>
            <a:r>
              <a:rPr lang="en-US" dirty="0">
                <a:solidFill>
                  <a:schemeClr val="accent1">
                    <a:lumMod val="75000"/>
                  </a:schemeClr>
                </a:solidFill>
              </a:rPr>
              <a:t>Control Group</a:t>
            </a:r>
          </a:p>
        </p:txBody>
      </p:sp>
      <p:sp>
        <p:nvSpPr>
          <p:cNvPr id="62" name="TextBox 61">
            <a:extLst>
              <a:ext uri="{FF2B5EF4-FFF2-40B4-BE49-F238E27FC236}">
                <a16:creationId xmlns:a16="http://schemas.microsoft.com/office/drawing/2014/main" id="{7AF9A541-2B4C-4BBB-A091-3B1FD768EF97}"/>
              </a:ext>
            </a:extLst>
          </p:cNvPr>
          <p:cNvSpPr txBox="1"/>
          <p:nvPr/>
        </p:nvSpPr>
        <p:spPr>
          <a:xfrm>
            <a:off x="8812996" y="3416765"/>
            <a:ext cx="2955637" cy="1569660"/>
          </a:xfrm>
          <a:prstGeom prst="rect">
            <a:avLst/>
          </a:prstGeom>
          <a:noFill/>
        </p:spPr>
        <p:txBody>
          <a:bodyPr wrap="square" rtlCol="0">
            <a:spAutoFit/>
          </a:bodyPr>
          <a:lstStyle/>
          <a:p>
            <a:pPr algn="ctr"/>
            <a:r>
              <a:rPr lang="en-US" sz="2400" dirty="0">
                <a:solidFill>
                  <a:srgbClr val="843C0C"/>
                </a:solidFill>
                <a:latin typeface="Century Gothic" panose="020B0502020202020204" pitchFamily="34" charset="0"/>
              </a:rPr>
              <a:t>Example of </a:t>
            </a:r>
            <a:r>
              <a:rPr lang="en-US" sz="2400" b="1" dirty="0">
                <a:solidFill>
                  <a:srgbClr val="843C0C"/>
                </a:solidFill>
                <a:latin typeface="Century Gothic" panose="020B0502020202020204" pitchFamily="34" charset="0"/>
              </a:rPr>
              <a:t>NO</a:t>
            </a:r>
            <a:r>
              <a:rPr lang="en-US" sz="2400" dirty="0">
                <a:solidFill>
                  <a:srgbClr val="843C0C"/>
                </a:solidFill>
                <a:latin typeface="Century Gothic" panose="020B0502020202020204" pitchFamily="34" charset="0"/>
              </a:rPr>
              <a:t> differential effects for men and women</a:t>
            </a:r>
          </a:p>
        </p:txBody>
      </p:sp>
    </p:spTree>
    <p:extLst>
      <p:ext uri="{BB962C8B-B14F-4D97-AF65-F5344CB8AC3E}">
        <p14:creationId xmlns:p14="http://schemas.microsoft.com/office/powerpoint/2010/main" val="3354610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6E4C6E0-B86F-4568-A747-D6D90ADC697F}"/>
              </a:ext>
            </a:extLst>
          </p:cNvPr>
          <p:cNvSpPr txBox="1"/>
          <p:nvPr/>
        </p:nvSpPr>
        <p:spPr>
          <a:xfrm>
            <a:off x="4816464" y="683838"/>
            <a:ext cx="6647910" cy="173380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Group means: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final weight of men in control group (receive placebo </a:t>
            </a:r>
            <a:r>
              <a:rPr lang="en-US" sz="1600" dirty="0">
                <a:solidFill>
                  <a:prstClr val="black"/>
                </a:solidFill>
                <a:latin typeface="Calibri" panose="020F0502020204030204"/>
              </a:rPr>
              <a:t>pill)</a:t>
            </a:r>
            <a:endParaRPr kumimoji="0" lang="en-US" sz="1600" b="0" i="0" u="none" strike="noStrike" kern="1200" cap="none" spc="0" normalizeH="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final weight of men in the treatment group</a:t>
            </a:r>
            <a:endParaRPr lang="en-US" sz="1600" baseline="-25000" dirty="0">
              <a:solidFill>
                <a:prstClr val="black"/>
              </a:solidFill>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2</a:t>
            </a:r>
            <a:r>
              <a:rPr lang="en-US" sz="1600" dirty="0">
                <a:solidFill>
                  <a:prstClr val="black"/>
                </a:solidFill>
              </a:rPr>
              <a:t> = final weight of women in the control group</a:t>
            </a: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final weight of women in the treatment group if gains M/F equal</a:t>
            </a: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b</a:t>
            </a:r>
            <a:r>
              <a:rPr lang="en-US" sz="1600" baseline="-25000" dirty="0">
                <a:solidFill>
                  <a:prstClr val="black"/>
                </a:solidFill>
              </a:rPr>
              <a:t>3 </a:t>
            </a:r>
            <a:r>
              <a:rPr lang="en-US" sz="1600" dirty="0">
                <a:solidFill>
                  <a:prstClr val="black"/>
                </a:solidFill>
              </a:rPr>
              <a:t>= final weight of women in treatment if gains M/F not equal</a:t>
            </a:r>
            <a:endParaRPr lang="en-US" sz="1600" baseline="-250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6E75BC13-688C-44F0-8E76-928ED5361E50}"/>
              </a:ext>
            </a:extLst>
          </p:cNvPr>
          <p:cNvSpPr txBox="1"/>
          <p:nvPr/>
        </p:nvSpPr>
        <p:spPr>
          <a:xfrm>
            <a:off x="351788" y="251397"/>
            <a:ext cx="3783435" cy="1754326"/>
          </a:xfrm>
          <a:prstGeom prst="rect">
            <a:avLst/>
          </a:prstGeom>
          <a:noFill/>
        </p:spPr>
        <p:txBody>
          <a:bodyPr wrap="square" rtlCol="0">
            <a:spAutoFit/>
          </a:bodyPr>
          <a:lstStyle/>
          <a:p>
            <a:pPr algn="ctr"/>
            <a:r>
              <a:rPr lang="en-US" dirty="0"/>
              <a:t>Example, </a:t>
            </a:r>
            <a:r>
              <a:rPr lang="en-US" b="1" dirty="0"/>
              <a:t>does a diet pill work </a:t>
            </a:r>
            <a:r>
              <a:rPr lang="en-US" b="1" u="sng" dirty="0"/>
              <a:t>the same</a:t>
            </a:r>
            <a:r>
              <a:rPr lang="en-US" b="1" dirty="0"/>
              <a:t> for men and women? </a:t>
            </a:r>
            <a:r>
              <a:rPr lang="en-US" dirty="0"/>
              <a:t>Men and women in the study are randomly assigned to treatment and control groups. Measures are all at the end of the study after 6 months.</a:t>
            </a:r>
          </a:p>
        </p:txBody>
      </p:sp>
      <p:sp>
        <p:nvSpPr>
          <p:cNvPr id="26" name="TextBox 25">
            <a:extLst>
              <a:ext uri="{FF2B5EF4-FFF2-40B4-BE49-F238E27FC236}">
                <a16:creationId xmlns:a16="http://schemas.microsoft.com/office/drawing/2014/main" id="{033DAD64-3135-4008-9189-090463B2B493}"/>
              </a:ext>
            </a:extLst>
          </p:cNvPr>
          <p:cNvSpPr txBox="1"/>
          <p:nvPr/>
        </p:nvSpPr>
        <p:spPr>
          <a:xfrm>
            <a:off x="4804143" y="251397"/>
            <a:ext cx="5080237" cy="307777"/>
          </a:xfrm>
          <a:prstGeom prst="rect">
            <a:avLst/>
          </a:prstGeom>
          <a:noFill/>
        </p:spPr>
        <p:txBody>
          <a:bodyPr wrap="none" rtlCol="0">
            <a:spAutoFit/>
          </a:bodyPr>
          <a:lstStyle/>
          <a:p>
            <a:r>
              <a:rPr lang="en-US" sz="1400" dirty="0">
                <a:latin typeface="Century Gothic" panose="020B0502020202020204" pitchFamily="34" charset="0"/>
              </a:rPr>
              <a:t>weight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32" name="TextBox 31">
            <a:extLst>
              <a:ext uri="{FF2B5EF4-FFF2-40B4-BE49-F238E27FC236}">
                <a16:creationId xmlns:a16="http://schemas.microsoft.com/office/drawing/2014/main" id="{81365157-8C22-4134-8613-8A98CFEB3916}"/>
              </a:ext>
            </a:extLst>
          </p:cNvPr>
          <p:cNvSpPr txBox="1"/>
          <p:nvPr/>
        </p:nvSpPr>
        <p:spPr>
          <a:xfrm>
            <a:off x="4804142" y="2905779"/>
            <a:ext cx="5080237" cy="307777"/>
          </a:xfrm>
          <a:prstGeom prst="rect">
            <a:avLst/>
          </a:prstGeom>
          <a:noFill/>
        </p:spPr>
        <p:txBody>
          <a:bodyPr wrap="none" rtlCol="0">
            <a:spAutoFit/>
          </a:bodyPr>
          <a:lstStyle/>
          <a:p>
            <a:r>
              <a:rPr lang="en-US" sz="1400" dirty="0">
                <a:latin typeface="Century Gothic" panose="020B0502020202020204" pitchFamily="34" charset="0"/>
              </a:rPr>
              <a:t>weight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7" name="TextBox 6">
            <a:extLst>
              <a:ext uri="{FF2B5EF4-FFF2-40B4-BE49-F238E27FC236}">
                <a16:creationId xmlns:a16="http://schemas.microsoft.com/office/drawing/2014/main" id="{58220CB8-1804-4BCD-AF81-C28976ACCB08}"/>
              </a:ext>
            </a:extLst>
          </p:cNvPr>
          <p:cNvSpPr txBox="1"/>
          <p:nvPr/>
        </p:nvSpPr>
        <p:spPr>
          <a:xfrm>
            <a:off x="5483412" y="2605146"/>
            <a:ext cx="497252" cy="338554"/>
          </a:xfrm>
          <a:prstGeom prst="rect">
            <a:avLst/>
          </a:prstGeom>
          <a:noFill/>
        </p:spPr>
        <p:txBody>
          <a:bodyPr wrap="none" rtlCol="0">
            <a:spAutoFit/>
          </a:bodyPr>
          <a:lstStyle/>
          <a:p>
            <a:r>
              <a:rPr lang="en-US" sz="1600" b="1" dirty="0">
                <a:solidFill>
                  <a:schemeClr val="accent1">
                    <a:lumMod val="75000"/>
                  </a:schemeClr>
                </a:solidFill>
              </a:rPr>
              <a:t>180</a:t>
            </a:r>
          </a:p>
        </p:txBody>
      </p:sp>
      <p:sp>
        <p:nvSpPr>
          <p:cNvPr id="34" name="TextBox 33">
            <a:extLst>
              <a:ext uri="{FF2B5EF4-FFF2-40B4-BE49-F238E27FC236}">
                <a16:creationId xmlns:a16="http://schemas.microsoft.com/office/drawing/2014/main" id="{48BB39C1-4092-4AC7-8CAC-D0A4E4D88313}"/>
              </a:ext>
            </a:extLst>
          </p:cNvPr>
          <p:cNvSpPr txBox="1"/>
          <p:nvPr/>
        </p:nvSpPr>
        <p:spPr>
          <a:xfrm>
            <a:off x="7252374" y="2579219"/>
            <a:ext cx="455574" cy="338554"/>
          </a:xfrm>
          <a:prstGeom prst="rect">
            <a:avLst/>
          </a:prstGeom>
          <a:noFill/>
        </p:spPr>
        <p:txBody>
          <a:bodyPr wrap="none" rtlCol="0">
            <a:spAutoFit/>
          </a:bodyPr>
          <a:lstStyle/>
          <a:p>
            <a:r>
              <a:rPr lang="en-US" sz="1600" b="1" dirty="0">
                <a:solidFill>
                  <a:schemeClr val="accent1">
                    <a:lumMod val="75000"/>
                  </a:schemeClr>
                </a:solidFill>
              </a:rPr>
              <a:t>-40</a:t>
            </a:r>
          </a:p>
        </p:txBody>
      </p:sp>
      <p:sp>
        <p:nvSpPr>
          <p:cNvPr id="35" name="TextBox 34">
            <a:extLst>
              <a:ext uri="{FF2B5EF4-FFF2-40B4-BE49-F238E27FC236}">
                <a16:creationId xmlns:a16="http://schemas.microsoft.com/office/drawing/2014/main" id="{96B6B3FE-9262-4149-87D1-8ABEFDA88E04}"/>
              </a:ext>
            </a:extLst>
          </p:cNvPr>
          <p:cNvSpPr txBox="1"/>
          <p:nvPr/>
        </p:nvSpPr>
        <p:spPr>
          <a:xfrm>
            <a:off x="6234716" y="2587964"/>
            <a:ext cx="502061" cy="338554"/>
          </a:xfrm>
          <a:prstGeom prst="rect">
            <a:avLst/>
          </a:prstGeom>
          <a:noFill/>
        </p:spPr>
        <p:txBody>
          <a:bodyPr wrap="none" rtlCol="0">
            <a:spAutoFit/>
          </a:bodyPr>
          <a:lstStyle/>
          <a:p>
            <a:r>
              <a:rPr lang="en-US" sz="1600" b="1" dirty="0">
                <a:solidFill>
                  <a:srgbClr val="843C0C"/>
                </a:solidFill>
              </a:rPr>
              <a:t>-10 </a:t>
            </a:r>
          </a:p>
        </p:txBody>
      </p:sp>
      <p:sp>
        <p:nvSpPr>
          <p:cNvPr id="36" name="TextBox 35">
            <a:extLst>
              <a:ext uri="{FF2B5EF4-FFF2-40B4-BE49-F238E27FC236}">
                <a16:creationId xmlns:a16="http://schemas.microsoft.com/office/drawing/2014/main" id="{40212ED6-1972-4199-A895-F8924E6ECC1D}"/>
              </a:ext>
            </a:extLst>
          </p:cNvPr>
          <p:cNvSpPr txBox="1"/>
          <p:nvPr/>
        </p:nvSpPr>
        <p:spPr>
          <a:xfrm>
            <a:off x="8362870" y="2579219"/>
            <a:ext cx="288862" cy="338554"/>
          </a:xfrm>
          <a:prstGeom prst="rect">
            <a:avLst/>
          </a:prstGeom>
          <a:noFill/>
        </p:spPr>
        <p:txBody>
          <a:bodyPr wrap="none" rtlCol="0">
            <a:spAutoFit/>
          </a:bodyPr>
          <a:lstStyle/>
          <a:p>
            <a:r>
              <a:rPr lang="en-US" sz="1600" b="1" dirty="0">
                <a:solidFill>
                  <a:srgbClr val="843C0C"/>
                </a:solidFill>
              </a:rPr>
              <a:t>0</a:t>
            </a:r>
          </a:p>
        </p:txBody>
      </p:sp>
      <p:sp>
        <p:nvSpPr>
          <p:cNvPr id="62" name="TextBox 61">
            <a:extLst>
              <a:ext uri="{FF2B5EF4-FFF2-40B4-BE49-F238E27FC236}">
                <a16:creationId xmlns:a16="http://schemas.microsoft.com/office/drawing/2014/main" id="{7AF9A541-2B4C-4BBB-A091-3B1FD768EF97}"/>
              </a:ext>
            </a:extLst>
          </p:cNvPr>
          <p:cNvSpPr txBox="1"/>
          <p:nvPr/>
        </p:nvSpPr>
        <p:spPr>
          <a:xfrm>
            <a:off x="8812996" y="3416765"/>
            <a:ext cx="2955637" cy="1569660"/>
          </a:xfrm>
          <a:prstGeom prst="rect">
            <a:avLst/>
          </a:prstGeom>
          <a:noFill/>
        </p:spPr>
        <p:txBody>
          <a:bodyPr wrap="square" rtlCol="0">
            <a:spAutoFit/>
          </a:bodyPr>
          <a:lstStyle/>
          <a:p>
            <a:pPr algn="ctr"/>
            <a:r>
              <a:rPr lang="en-US" sz="2400" dirty="0">
                <a:solidFill>
                  <a:srgbClr val="843C0C"/>
                </a:solidFill>
                <a:latin typeface="Century Gothic" panose="020B0502020202020204" pitchFamily="34" charset="0"/>
              </a:rPr>
              <a:t>Example of </a:t>
            </a:r>
            <a:r>
              <a:rPr lang="en-US" sz="2400" b="1" dirty="0">
                <a:solidFill>
                  <a:srgbClr val="843C0C"/>
                </a:solidFill>
                <a:latin typeface="Century Gothic" panose="020B0502020202020204" pitchFamily="34" charset="0"/>
              </a:rPr>
              <a:t>NO</a:t>
            </a:r>
            <a:r>
              <a:rPr lang="en-US" sz="2400" dirty="0">
                <a:solidFill>
                  <a:srgbClr val="843C0C"/>
                </a:solidFill>
                <a:latin typeface="Century Gothic" panose="020B0502020202020204" pitchFamily="34" charset="0"/>
              </a:rPr>
              <a:t> </a:t>
            </a:r>
            <a:r>
              <a:rPr lang="en-US" sz="2400" b="1" dirty="0">
                <a:solidFill>
                  <a:srgbClr val="843C0C"/>
                </a:solidFill>
                <a:latin typeface="Century Gothic" panose="020B0502020202020204" pitchFamily="34" charset="0"/>
              </a:rPr>
              <a:t>differential effects </a:t>
            </a:r>
            <a:r>
              <a:rPr lang="en-US" sz="2400" dirty="0">
                <a:solidFill>
                  <a:srgbClr val="843C0C"/>
                </a:solidFill>
                <a:latin typeface="Century Gothic" panose="020B0502020202020204" pitchFamily="34" charset="0"/>
              </a:rPr>
              <a:t>for men and women</a:t>
            </a:r>
          </a:p>
        </p:txBody>
      </p:sp>
      <p:sp>
        <p:nvSpPr>
          <p:cNvPr id="40" name="TextBox 39">
            <a:extLst>
              <a:ext uri="{FF2B5EF4-FFF2-40B4-BE49-F238E27FC236}">
                <a16:creationId xmlns:a16="http://schemas.microsoft.com/office/drawing/2014/main" id="{41B2CDC9-DA0B-48FF-980E-DEB0BFDD5954}"/>
              </a:ext>
            </a:extLst>
          </p:cNvPr>
          <p:cNvSpPr txBox="1"/>
          <p:nvPr/>
        </p:nvSpPr>
        <p:spPr>
          <a:xfrm>
            <a:off x="707682" y="4179966"/>
            <a:ext cx="3427541" cy="307777"/>
          </a:xfrm>
          <a:prstGeom prst="rect">
            <a:avLst/>
          </a:prstGeom>
          <a:noFill/>
        </p:spPr>
        <p:txBody>
          <a:bodyPr wrap="none" rtlCol="0">
            <a:spAutoFit/>
          </a:bodyPr>
          <a:lstStyle/>
          <a:p>
            <a:r>
              <a:rPr lang="en-US" sz="1400" dirty="0">
                <a:latin typeface="Century Gothic" panose="020B0502020202020204" pitchFamily="34" charset="0"/>
              </a:rPr>
              <a:t>weight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a:t>
            </a:r>
          </a:p>
        </p:txBody>
      </p:sp>
      <p:sp>
        <p:nvSpPr>
          <p:cNvPr id="44" name="TextBox 43">
            <a:extLst>
              <a:ext uri="{FF2B5EF4-FFF2-40B4-BE49-F238E27FC236}">
                <a16:creationId xmlns:a16="http://schemas.microsoft.com/office/drawing/2014/main" id="{050A54D6-76FA-4777-844D-FB0F4AD52603}"/>
              </a:ext>
            </a:extLst>
          </p:cNvPr>
          <p:cNvSpPr txBox="1"/>
          <p:nvPr/>
        </p:nvSpPr>
        <p:spPr>
          <a:xfrm>
            <a:off x="1386952" y="3879333"/>
            <a:ext cx="497252" cy="338554"/>
          </a:xfrm>
          <a:prstGeom prst="rect">
            <a:avLst/>
          </a:prstGeom>
          <a:noFill/>
        </p:spPr>
        <p:txBody>
          <a:bodyPr wrap="none" rtlCol="0">
            <a:spAutoFit/>
          </a:bodyPr>
          <a:lstStyle/>
          <a:p>
            <a:r>
              <a:rPr lang="en-US" sz="1600" b="1" dirty="0">
                <a:solidFill>
                  <a:schemeClr val="accent1">
                    <a:lumMod val="75000"/>
                  </a:schemeClr>
                </a:solidFill>
              </a:rPr>
              <a:t>180</a:t>
            </a:r>
          </a:p>
        </p:txBody>
      </p:sp>
      <p:sp>
        <p:nvSpPr>
          <p:cNvPr id="45" name="TextBox 44">
            <a:extLst>
              <a:ext uri="{FF2B5EF4-FFF2-40B4-BE49-F238E27FC236}">
                <a16:creationId xmlns:a16="http://schemas.microsoft.com/office/drawing/2014/main" id="{EE9BCD8A-7126-43AA-9716-50F996BC7021}"/>
              </a:ext>
            </a:extLst>
          </p:cNvPr>
          <p:cNvSpPr txBox="1"/>
          <p:nvPr/>
        </p:nvSpPr>
        <p:spPr>
          <a:xfrm>
            <a:off x="3155914" y="3853406"/>
            <a:ext cx="455574" cy="338554"/>
          </a:xfrm>
          <a:prstGeom prst="rect">
            <a:avLst/>
          </a:prstGeom>
          <a:noFill/>
        </p:spPr>
        <p:txBody>
          <a:bodyPr wrap="none" rtlCol="0">
            <a:spAutoFit/>
          </a:bodyPr>
          <a:lstStyle/>
          <a:p>
            <a:r>
              <a:rPr lang="en-US" sz="1600" b="1" dirty="0">
                <a:solidFill>
                  <a:schemeClr val="accent1">
                    <a:lumMod val="75000"/>
                  </a:schemeClr>
                </a:solidFill>
              </a:rPr>
              <a:t>-40</a:t>
            </a:r>
          </a:p>
        </p:txBody>
      </p:sp>
      <p:sp>
        <p:nvSpPr>
          <p:cNvPr id="46" name="TextBox 45">
            <a:extLst>
              <a:ext uri="{FF2B5EF4-FFF2-40B4-BE49-F238E27FC236}">
                <a16:creationId xmlns:a16="http://schemas.microsoft.com/office/drawing/2014/main" id="{1AFEC83C-7CD5-45AE-A061-FAE89292D44B}"/>
              </a:ext>
            </a:extLst>
          </p:cNvPr>
          <p:cNvSpPr txBox="1"/>
          <p:nvPr/>
        </p:nvSpPr>
        <p:spPr>
          <a:xfrm>
            <a:off x="2138256" y="3862151"/>
            <a:ext cx="502061" cy="338554"/>
          </a:xfrm>
          <a:prstGeom prst="rect">
            <a:avLst/>
          </a:prstGeom>
          <a:noFill/>
        </p:spPr>
        <p:txBody>
          <a:bodyPr wrap="none" rtlCol="0">
            <a:spAutoFit/>
          </a:bodyPr>
          <a:lstStyle/>
          <a:p>
            <a:r>
              <a:rPr lang="en-US" sz="1600" b="1" dirty="0">
                <a:solidFill>
                  <a:srgbClr val="843C0C"/>
                </a:solidFill>
              </a:rPr>
              <a:t>-10 </a:t>
            </a:r>
          </a:p>
        </p:txBody>
      </p:sp>
      <p:sp>
        <p:nvSpPr>
          <p:cNvPr id="48" name="TextBox 47">
            <a:extLst>
              <a:ext uri="{FF2B5EF4-FFF2-40B4-BE49-F238E27FC236}">
                <a16:creationId xmlns:a16="http://schemas.microsoft.com/office/drawing/2014/main" id="{961CECDA-2937-4A37-B07A-236CDBDAA42D}"/>
              </a:ext>
            </a:extLst>
          </p:cNvPr>
          <p:cNvSpPr txBox="1"/>
          <p:nvPr/>
        </p:nvSpPr>
        <p:spPr>
          <a:xfrm>
            <a:off x="1102760" y="4722994"/>
            <a:ext cx="6720440" cy="1938992"/>
          </a:xfrm>
          <a:prstGeom prst="rect">
            <a:avLst/>
          </a:prstGeom>
          <a:noFill/>
        </p:spPr>
        <p:txBody>
          <a:bodyPr wrap="square" rtlCol="0">
            <a:spAutoFit/>
          </a:bodyPr>
          <a:lstStyle/>
          <a:p>
            <a:pPr algn="ctr"/>
            <a:r>
              <a:rPr lang="en-US" sz="2400" dirty="0">
                <a:solidFill>
                  <a:srgbClr val="843C0C"/>
                </a:solidFill>
                <a:latin typeface="Century Gothic" panose="020B0502020202020204" pitchFamily="34" charset="0"/>
              </a:rPr>
              <a:t>Note, if we determine that there are no differences in treatment effect size for men and women then we can use the simpler model. Final weight of women in the treatment group is just b</a:t>
            </a:r>
            <a:r>
              <a:rPr lang="en-US" sz="2400" baseline="-25000" dirty="0">
                <a:solidFill>
                  <a:srgbClr val="843C0C"/>
                </a:solidFill>
                <a:latin typeface="Century Gothic" panose="020B0502020202020204" pitchFamily="34" charset="0"/>
              </a:rPr>
              <a:t>0</a:t>
            </a:r>
            <a:r>
              <a:rPr lang="en-US" sz="2400" dirty="0">
                <a:solidFill>
                  <a:srgbClr val="843C0C"/>
                </a:solidFill>
                <a:latin typeface="Century Gothic" panose="020B0502020202020204" pitchFamily="34" charset="0"/>
              </a:rPr>
              <a:t>+b</a:t>
            </a:r>
            <a:r>
              <a:rPr lang="en-US" sz="2400" baseline="-25000" dirty="0">
                <a:solidFill>
                  <a:srgbClr val="843C0C"/>
                </a:solidFill>
                <a:latin typeface="Century Gothic" panose="020B0502020202020204" pitchFamily="34" charset="0"/>
              </a:rPr>
              <a:t>1</a:t>
            </a:r>
            <a:r>
              <a:rPr lang="en-US" sz="2400" dirty="0">
                <a:solidFill>
                  <a:srgbClr val="843C0C"/>
                </a:solidFill>
                <a:latin typeface="Century Gothic" panose="020B0502020202020204" pitchFamily="34" charset="0"/>
              </a:rPr>
              <a:t>+b</a:t>
            </a:r>
            <a:r>
              <a:rPr lang="en-US" sz="2400" baseline="-25000" dirty="0">
                <a:solidFill>
                  <a:srgbClr val="843C0C"/>
                </a:solidFill>
                <a:latin typeface="Century Gothic" panose="020B0502020202020204" pitchFamily="34" charset="0"/>
              </a:rPr>
              <a:t>2</a:t>
            </a:r>
            <a:r>
              <a:rPr lang="en-US" sz="2400" dirty="0">
                <a:solidFill>
                  <a:srgbClr val="843C0C"/>
                </a:solidFill>
                <a:latin typeface="Century Gothic" panose="020B0502020202020204" pitchFamily="34" charset="0"/>
              </a:rPr>
              <a:t> since b</a:t>
            </a:r>
            <a:r>
              <a:rPr lang="en-US" sz="2400" baseline="-25000" dirty="0">
                <a:solidFill>
                  <a:srgbClr val="843C0C"/>
                </a:solidFill>
                <a:latin typeface="Century Gothic" panose="020B0502020202020204" pitchFamily="34" charset="0"/>
              </a:rPr>
              <a:t>3</a:t>
            </a:r>
            <a:r>
              <a:rPr lang="en-US" sz="2400" dirty="0">
                <a:solidFill>
                  <a:srgbClr val="843C0C"/>
                </a:solidFill>
                <a:latin typeface="Century Gothic" panose="020B0502020202020204" pitchFamily="34" charset="0"/>
              </a:rPr>
              <a:t>=0</a:t>
            </a:r>
          </a:p>
        </p:txBody>
      </p:sp>
      <p:cxnSp>
        <p:nvCxnSpPr>
          <p:cNvPr id="49" name="Straight Arrow Connector 48">
            <a:extLst>
              <a:ext uri="{FF2B5EF4-FFF2-40B4-BE49-F238E27FC236}">
                <a16:creationId xmlns:a16="http://schemas.microsoft.com/office/drawing/2014/main" id="{6F65319F-4A5F-470C-B537-19B9C3D3353C}"/>
              </a:ext>
            </a:extLst>
          </p:cNvPr>
          <p:cNvCxnSpPr>
            <a:cxnSpLocks/>
          </p:cNvCxnSpPr>
          <p:nvPr/>
        </p:nvCxnSpPr>
        <p:spPr>
          <a:xfrm flipH="1">
            <a:off x="4522378" y="3548419"/>
            <a:ext cx="1126576" cy="282639"/>
          </a:xfrm>
          <a:prstGeom prst="straightConnector1">
            <a:avLst/>
          </a:prstGeom>
          <a:ln w="50800">
            <a:solidFill>
              <a:schemeClr val="bg2">
                <a:lumMod val="50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916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F5F80403-C8A5-489C-8ACB-2A90581EE6A4}"/>
              </a:ext>
            </a:extLst>
          </p:cNvPr>
          <p:cNvGraphicFramePr>
            <a:graphicFrameLocks noGrp="1"/>
          </p:cNvGraphicFramePr>
          <p:nvPr>
            <p:extLst>
              <p:ext uri="{D42A27DB-BD31-4B8C-83A1-F6EECF244321}">
                <p14:modId xmlns:p14="http://schemas.microsoft.com/office/powerpoint/2010/main" val="2222685314"/>
              </p:ext>
            </p:extLst>
          </p:nvPr>
        </p:nvGraphicFramePr>
        <p:xfrm>
          <a:off x="3832499" y="2510029"/>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75</a:t>
                      </a:r>
                    </a:p>
                  </a:txBody>
                  <a:tcPr/>
                </a:tc>
                <a:tc>
                  <a:txBody>
                    <a:bodyPr/>
                    <a:lstStyle/>
                    <a:p>
                      <a:pPr algn="ctr"/>
                      <a:r>
                        <a:rPr lang="en-US" dirty="0"/>
                        <a:t>57</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75</a:t>
                      </a:r>
                    </a:p>
                  </a:txBody>
                  <a:tcPr/>
                </a:tc>
                <a:tc>
                  <a:txBody>
                    <a:bodyPr/>
                    <a:lstStyle/>
                    <a:p>
                      <a:pPr algn="ctr"/>
                      <a:r>
                        <a:rPr lang="en-US" dirty="0"/>
                        <a:t>66</a:t>
                      </a:r>
                    </a:p>
                  </a:txBody>
                  <a:tcPr/>
                </a:tc>
                <a:extLst>
                  <a:ext uri="{0D108BD9-81ED-4DB2-BD59-A6C34878D82A}">
                    <a16:rowId xmlns:a16="http://schemas.microsoft.com/office/drawing/2014/main" val="1031464782"/>
                  </a:ext>
                </a:extLst>
              </a:tr>
            </a:tbl>
          </a:graphicData>
        </a:graphic>
      </p:graphicFrame>
      <p:sp>
        <p:nvSpPr>
          <p:cNvPr id="3" name="Title 2">
            <a:extLst>
              <a:ext uri="{FF2B5EF4-FFF2-40B4-BE49-F238E27FC236}">
                <a16:creationId xmlns:a16="http://schemas.microsoft.com/office/drawing/2014/main" id="{7A5D2624-5B28-43EA-96F2-5E6C004E9BE4}"/>
              </a:ext>
            </a:extLst>
          </p:cNvPr>
          <p:cNvSpPr>
            <a:spLocks noGrp="1"/>
          </p:cNvSpPr>
          <p:nvPr>
            <p:ph type="title"/>
          </p:nvPr>
        </p:nvSpPr>
        <p:spPr/>
        <p:txBody>
          <a:bodyPr/>
          <a:lstStyle/>
          <a:p>
            <a:r>
              <a:rPr lang="en-US" dirty="0"/>
              <a:t>Group means as a table:</a:t>
            </a:r>
          </a:p>
        </p:txBody>
      </p:sp>
      <p:sp>
        <p:nvSpPr>
          <p:cNvPr id="4" name="TextBox 3">
            <a:extLst>
              <a:ext uri="{FF2B5EF4-FFF2-40B4-BE49-F238E27FC236}">
                <a16:creationId xmlns:a16="http://schemas.microsoft.com/office/drawing/2014/main" id="{B8B2795C-8F82-421A-8B21-0995FE45B8E0}"/>
              </a:ext>
            </a:extLst>
          </p:cNvPr>
          <p:cNvSpPr txBox="1"/>
          <p:nvPr/>
        </p:nvSpPr>
        <p:spPr>
          <a:xfrm>
            <a:off x="4156755" y="4353887"/>
            <a:ext cx="3842158" cy="646331"/>
          </a:xfrm>
          <a:prstGeom prst="rect">
            <a:avLst/>
          </a:prstGeom>
          <a:noFill/>
        </p:spPr>
        <p:txBody>
          <a:bodyPr wrap="square" rtlCol="0">
            <a:spAutoFit/>
          </a:bodyPr>
          <a:lstStyle/>
          <a:p>
            <a:pPr algn="ctr"/>
            <a:r>
              <a:rPr lang="en-US" dirty="0"/>
              <a:t>Average math score in each group measured in percentiles</a:t>
            </a:r>
          </a:p>
        </p:txBody>
      </p:sp>
    </p:spTree>
    <p:extLst>
      <p:ext uri="{BB962C8B-B14F-4D97-AF65-F5344CB8AC3E}">
        <p14:creationId xmlns:p14="http://schemas.microsoft.com/office/powerpoint/2010/main" val="1130701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6E4C6E0-B86F-4568-A747-D6D90ADC697F}"/>
              </a:ext>
            </a:extLst>
          </p:cNvPr>
          <p:cNvSpPr txBox="1"/>
          <p:nvPr/>
        </p:nvSpPr>
        <p:spPr>
          <a:xfrm>
            <a:off x="4816464" y="683838"/>
            <a:ext cx="6647910" cy="173380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Group means: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final weight of men in control group (receive placebo </a:t>
            </a:r>
            <a:r>
              <a:rPr lang="en-US" sz="1600" dirty="0">
                <a:solidFill>
                  <a:prstClr val="black"/>
                </a:solidFill>
                <a:latin typeface="Calibri" panose="020F0502020204030204"/>
              </a:rPr>
              <a:t>pill)</a:t>
            </a:r>
            <a:endParaRPr kumimoji="0" lang="en-US" sz="1600" b="0" i="0" u="none" strike="noStrike" kern="1200" cap="none" spc="0" normalizeH="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final weight of men in the treatment group</a:t>
            </a:r>
            <a:endParaRPr lang="en-US" sz="1600" baseline="-25000" dirty="0">
              <a:solidFill>
                <a:prstClr val="black"/>
              </a:solidFill>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2</a:t>
            </a:r>
            <a:r>
              <a:rPr lang="en-US" sz="1600" dirty="0">
                <a:solidFill>
                  <a:prstClr val="black"/>
                </a:solidFill>
              </a:rPr>
              <a:t> = final weight of women in the control group</a:t>
            </a: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final weight of women in the treatment group if gains M/F equal</a:t>
            </a: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b</a:t>
            </a:r>
            <a:r>
              <a:rPr lang="en-US" sz="1600" baseline="-25000" dirty="0">
                <a:solidFill>
                  <a:prstClr val="black"/>
                </a:solidFill>
              </a:rPr>
              <a:t>3 </a:t>
            </a:r>
            <a:r>
              <a:rPr lang="en-US" sz="1600" dirty="0">
                <a:solidFill>
                  <a:prstClr val="black"/>
                </a:solidFill>
              </a:rPr>
              <a:t>= final weight of women in treatment if gains M/F not equal</a:t>
            </a:r>
            <a:endParaRPr lang="en-US" sz="1600" baseline="-250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6E75BC13-688C-44F0-8E76-928ED5361E50}"/>
              </a:ext>
            </a:extLst>
          </p:cNvPr>
          <p:cNvSpPr txBox="1"/>
          <p:nvPr/>
        </p:nvSpPr>
        <p:spPr>
          <a:xfrm>
            <a:off x="351788" y="251397"/>
            <a:ext cx="3783435" cy="1754326"/>
          </a:xfrm>
          <a:prstGeom prst="rect">
            <a:avLst/>
          </a:prstGeom>
          <a:noFill/>
        </p:spPr>
        <p:txBody>
          <a:bodyPr wrap="square" rtlCol="0">
            <a:spAutoFit/>
          </a:bodyPr>
          <a:lstStyle/>
          <a:p>
            <a:pPr algn="ctr"/>
            <a:r>
              <a:rPr lang="en-US" dirty="0"/>
              <a:t>Example, </a:t>
            </a:r>
            <a:r>
              <a:rPr lang="en-US" b="1" dirty="0"/>
              <a:t>does a diet pill work </a:t>
            </a:r>
            <a:r>
              <a:rPr lang="en-US" b="1" u="sng" dirty="0"/>
              <a:t>the same</a:t>
            </a:r>
            <a:r>
              <a:rPr lang="en-US" b="1" dirty="0"/>
              <a:t> for men and women? </a:t>
            </a:r>
            <a:r>
              <a:rPr lang="en-US" dirty="0"/>
              <a:t>Men and women in the study are randomly assigned to treatment and control groups. Measures are all at the end of the study after 6 months.</a:t>
            </a:r>
          </a:p>
        </p:txBody>
      </p:sp>
      <p:sp>
        <p:nvSpPr>
          <p:cNvPr id="26" name="TextBox 25">
            <a:extLst>
              <a:ext uri="{FF2B5EF4-FFF2-40B4-BE49-F238E27FC236}">
                <a16:creationId xmlns:a16="http://schemas.microsoft.com/office/drawing/2014/main" id="{033DAD64-3135-4008-9189-090463B2B493}"/>
              </a:ext>
            </a:extLst>
          </p:cNvPr>
          <p:cNvSpPr txBox="1"/>
          <p:nvPr/>
        </p:nvSpPr>
        <p:spPr>
          <a:xfrm>
            <a:off x="4804143" y="251397"/>
            <a:ext cx="5080237" cy="307777"/>
          </a:xfrm>
          <a:prstGeom prst="rect">
            <a:avLst/>
          </a:prstGeom>
          <a:noFill/>
        </p:spPr>
        <p:txBody>
          <a:bodyPr wrap="none" rtlCol="0">
            <a:spAutoFit/>
          </a:bodyPr>
          <a:lstStyle/>
          <a:p>
            <a:r>
              <a:rPr lang="en-US" sz="1400" dirty="0">
                <a:latin typeface="Century Gothic" panose="020B0502020202020204" pitchFamily="34" charset="0"/>
              </a:rPr>
              <a:t>weight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27" name="Oval 26">
            <a:extLst>
              <a:ext uri="{FF2B5EF4-FFF2-40B4-BE49-F238E27FC236}">
                <a16:creationId xmlns:a16="http://schemas.microsoft.com/office/drawing/2014/main" id="{ABB6C91F-F81D-41C6-A2A6-014366F88155}"/>
              </a:ext>
            </a:extLst>
          </p:cNvPr>
          <p:cNvSpPr/>
          <p:nvPr/>
        </p:nvSpPr>
        <p:spPr>
          <a:xfrm>
            <a:off x="4137195" y="4232656"/>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M-T</a:t>
            </a:r>
          </a:p>
        </p:txBody>
      </p:sp>
      <p:sp>
        <p:nvSpPr>
          <p:cNvPr id="28" name="Oval 27">
            <a:extLst>
              <a:ext uri="{FF2B5EF4-FFF2-40B4-BE49-F238E27FC236}">
                <a16:creationId xmlns:a16="http://schemas.microsoft.com/office/drawing/2014/main" id="{7937B0FA-2455-4CEC-B9B0-49FCF8BA6637}"/>
              </a:ext>
            </a:extLst>
          </p:cNvPr>
          <p:cNvSpPr/>
          <p:nvPr/>
        </p:nvSpPr>
        <p:spPr>
          <a:xfrm>
            <a:off x="1334771" y="3966357"/>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M-C</a:t>
            </a:r>
          </a:p>
        </p:txBody>
      </p:sp>
      <p:sp>
        <p:nvSpPr>
          <p:cNvPr id="29" name="Oval 28">
            <a:extLst>
              <a:ext uri="{FF2B5EF4-FFF2-40B4-BE49-F238E27FC236}">
                <a16:creationId xmlns:a16="http://schemas.microsoft.com/office/drawing/2014/main" id="{21123EEF-5B7C-449B-8499-2E1EB48CF7FD}"/>
              </a:ext>
            </a:extLst>
          </p:cNvPr>
          <p:cNvSpPr/>
          <p:nvPr/>
        </p:nvSpPr>
        <p:spPr>
          <a:xfrm>
            <a:off x="5075552" y="4894507"/>
            <a:ext cx="679269" cy="661851"/>
          </a:xfrm>
          <a:prstGeom prst="ellipse">
            <a:avLst/>
          </a:prstGeom>
          <a:noFill/>
          <a:ln>
            <a:solidFill>
              <a:srgbClr val="843C0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843C0C"/>
                </a:solidFill>
                <a:effectLst/>
                <a:uLnTx/>
                <a:uFillTx/>
                <a:latin typeface="Calibri" panose="020F0502020204030204"/>
                <a:ea typeface="+mn-ea"/>
                <a:cs typeface="+mn-cs"/>
              </a:rPr>
              <a:t>CF</a:t>
            </a:r>
          </a:p>
        </p:txBody>
      </p:sp>
      <p:sp>
        <p:nvSpPr>
          <p:cNvPr id="30" name="Oval 29">
            <a:extLst>
              <a:ext uri="{FF2B5EF4-FFF2-40B4-BE49-F238E27FC236}">
                <a16:creationId xmlns:a16="http://schemas.microsoft.com/office/drawing/2014/main" id="{8E38DC47-2581-49BB-8AB1-0EAB32E8799A}"/>
              </a:ext>
            </a:extLst>
          </p:cNvPr>
          <p:cNvSpPr/>
          <p:nvPr/>
        </p:nvSpPr>
        <p:spPr>
          <a:xfrm>
            <a:off x="2373864" y="4647471"/>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F-C</a:t>
            </a:r>
          </a:p>
        </p:txBody>
      </p:sp>
      <p:sp>
        <p:nvSpPr>
          <p:cNvPr id="2" name="TextBox 1">
            <a:extLst>
              <a:ext uri="{FF2B5EF4-FFF2-40B4-BE49-F238E27FC236}">
                <a16:creationId xmlns:a16="http://schemas.microsoft.com/office/drawing/2014/main" id="{B50D2948-FD75-4C0B-A469-EBAB4286B121}"/>
              </a:ext>
            </a:extLst>
          </p:cNvPr>
          <p:cNvSpPr txBox="1"/>
          <p:nvPr/>
        </p:nvSpPr>
        <p:spPr>
          <a:xfrm>
            <a:off x="1248422" y="3493776"/>
            <a:ext cx="851965" cy="369332"/>
          </a:xfrm>
          <a:prstGeom prst="rect">
            <a:avLst/>
          </a:prstGeom>
          <a:noFill/>
        </p:spPr>
        <p:txBody>
          <a:bodyPr wrap="none" rtlCol="0">
            <a:spAutoFit/>
          </a:bodyPr>
          <a:lstStyle/>
          <a:p>
            <a:r>
              <a:rPr lang="en-US" dirty="0"/>
              <a:t>180 </a:t>
            </a:r>
            <a:r>
              <a:rPr lang="en-US" dirty="0" err="1"/>
              <a:t>lbs</a:t>
            </a:r>
            <a:endParaRPr lang="en-US" dirty="0"/>
          </a:p>
        </p:txBody>
      </p:sp>
      <p:sp>
        <p:nvSpPr>
          <p:cNvPr id="31" name="TextBox 30">
            <a:extLst>
              <a:ext uri="{FF2B5EF4-FFF2-40B4-BE49-F238E27FC236}">
                <a16:creationId xmlns:a16="http://schemas.microsoft.com/office/drawing/2014/main" id="{A8D4058B-FB26-40B9-8B79-B997FBC9B76B}"/>
              </a:ext>
            </a:extLst>
          </p:cNvPr>
          <p:cNvSpPr txBox="1"/>
          <p:nvPr/>
        </p:nvSpPr>
        <p:spPr>
          <a:xfrm>
            <a:off x="2287515" y="4258876"/>
            <a:ext cx="851965" cy="369332"/>
          </a:xfrm>
          <a:prstGeom prst="rect">
            <a:avLst/>
          </a:prstGeom>
          <a:noFill/>
        </p:spPr>
        <p:txBody>
          <a:bodyPr wrap="none" rtlCol="0">
            <a:spAutoFit/>
          </a:bodyPr>
          <a:lstStyle/>
          <a:p>
            <a:r>
              <a:rPr lang="en-US" dirty="0"/>
              <a:t>140 </a:t>
            </a:r>
            <a:r>
              <a:rPr lang="en-US" dirty="0" err="1"/>
              <a:t>lbs</a:t>
            </a:r>
            <a:endParaRPr lang="en-US" dirty="0"/>
          </a:p>
        </p:txBody>
      </p:sp>
      <p:sp>
        <p:nvSpPr>
          <p:cNvPr id="32" name="TextBox 31">
            <a:extLst>
              <a:ext uri="{FF2B5EF4-FFF2-40B4-BE49-F238E27FC236}">
                <a16:creationId xmlns:a16="http://schemas.microsoft.com/office/drawing/2014/main" id="{81365157-8C22-4134-8613-8A98CFEB3916}"/>
              </a:ext>
            </a:extLst>
          </p:cNvPr>
          <p:cNvSpPr txBox="1"/>
          <p:nvPr/>
        </p:nvSpPr>
        <p:spPr>
          <a:xfrm>
            <a:off x="4804142" y="2905779"/>
            <a:ext cx="5080237" cy="307777"/>
          </a:xfrm>
          <a:prstGeom prst="rect">
            <a:avLst/>
          </a:prstGeom>
          <a:noFill/>
        </p:spPr>
        <p:txBody>
          <a:bodyPr wrap="none" rtlCol="0">
            <a:spAutoFit/>
          </a:bodyPr>
          <a:lstStyle/>
          <a:p>
            <a:r>
              <a:rPr lang="en-US" sz="1400" dirty="0">
                <a:latin typeface="Century Gothic" panose="020B0502020202020204" pitchFamily="34" charset="0"/>
              </a:rPr>
              <a:t>weight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33" name="Oval 32">
            <a:extLst>
              <a:ext uri="{FF2B5EF4-FFF2-40B4-BE49-F238E27FC236}">
                <a16:creationId xmlns:a16="http://schemas.microsoft.com/office/drawing/2014/main" id="{606E4798-773D-4AE3-B355-DDDE510F490A}"/>
              </a:ext>
            </a:extLst>
          </p:cNvPr>
          <p:cNvSpPr/>
          <p:nvPr/>
        </p:nvSpPr>
        <p:spPr>
          <a:xfrm>
            <a:off x="5980664" y="5042283"/>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F-T</a:t>
            </a:r>
          </a:p>
        </p:txBody>
      </p:sp>
      <p:sp>
        <p:nvSpPr>
          <p:cNvPr id="7" name="TextBox 6">
            <a:extLst>
              <a:ext uri="{FF2B5EF4-FFF2-40B4-BE49-F238E27FC236}">
                <a16:creationId xmlns:a16="http://schemas.microsoft.com/office/drawing/2014/main" id="{58220CB8-1804-4BCD-AF81-C28976ACCB08}"/>
              </a:ext>
            </a:extLst>
          </p:cNvPr>
          <p:cNvSpPr txBox="1"/>
          <p:nvPr/>
        </p:nvSpPr>
        <p:spPr>
          <a:xfrm>
            <a:off x="5483412" y="2605146"/>
            <a:ext cx="497252" cy="338554"/>
          </a:xfrm>
          <a:prstGeom prst="rect">
            <a:avLst/>
          </a:prstGeom>
          <a:noFill/>
        </p:spPr>
        <p:txBody>
          <a:bodyPr wrap="none" rtlCol="0">
            <a:spAutoFit/>
          </a:bodyPr>
          <a:lstStyle/>
          <a:p>
            <a:r>
              <a:rPr lang="en-US" sz="1600" b="1" dirty="0">
                <a:solidFill>
                  <a:schemeClr val="accent1">
                    <a:lumMod val="75000"/>
                  </a:schemeClr>
                </a:solidFill>
              </a:rPr>
              <a:t>180</a:t>
            </a:r>
          </a:p>
        </p:txBody>
      </p:sp>
      <p:sp>
        <p:nvSpPr>
          <p:cNvPr id="34" name="TextBox 33">
            <a:extLst>
              <a:ext uri="{FF2B5EF4-FFF2-40B4-BE49-F238E27FC236}">
                <a16:creationId xmlns:a16="http://schemas.microsoft.com/office/drawing/2014/main" id="{48BB39C1-4092-4AC7-8CAC-D0A4E4D88313}"/>
              </a:ext>
            </a:extLst>
          </p:cNvPr>
          <p:cNvSpPr txBox="1"/>
          <p:nvPr/>
        </p:nvSpPr>
        <p:spPr>
          <a:xfrm>
            <a:off x="7252374" y="2579219"/>
            <a:ext cx="542136" cy="338554"/>
          </a:xfrm>
          <a:prstGeom prst="rect">
            <a:avLst/>
          </a:prstGeom>
          <a:noFill/>
        </p:spPr>
        <p:txBody>
          <a:bodyPr wrap="none" rtlCol="0">
            <a:spAutoFit/>
          </a:bodyPr>
          <a:lstStyle/>
          <a:p>
            <a:r>
              <a:rPr lang="en-US" sz="1600" dirty="0">
                <a:solidFill>
                  <a:schemeClr val="accent1">
                    <a:lumMod val="75000"/>
                  </a:schemeClr>
                </a:solidFill>
              </a:rPr>
              <a:t>–</a:t>
            </a:r>
            <a:r>
              <a:rPr lang="en-US" sz="1600" dirty="0">
                <a:solidFill>
                  <a:srgbClr val="843C0C"/>
                </a:solidFill>
              </a:rPr>
              <a:t> </a:t>
            </a:r>
            <a:r>
              <a:rPr lang="en-US" sz="1600" b="1" dirty="0">
                <a:solidFill>
                  <a:schemeClr val="accent1">
                    <a:lumMod val="75000"/>
                  </a:schemeClr>
                </a:solidFill>
              </a:rPr>
              <a:t>40</a:t>
            </a:r>
          </a:p>
        </p:txBody>
      </p:sp>
      <p:sp>
        <p:nvSpPr>
          <p:cNvPr id="35" name="TextBox 34">
            <a:extLst>
              <a:ext uri="{FF2B5EF4-FFF2-40B4-BE49-F238E27FC236}">
                <a16:creationId xmlns:a16="http://schemas.microsoft.com/office/drawing/2014/main" id="{96B6B3FE-9262-4149-87D1-8ABEFDA88E04}"/>
              </a:ext>
            </a:extLst>
          </p:cNvPr>
          <p:cNvSpPr txBox="1"/>
          <p:nvPr/>
        </p:nvSpPr>
        <p:spPr>
          <a:xfrm>
            <a:off x="6234716" y="2587964"/>
            <a:ext cx="588623" cy="338554"/>
          </a:xfrm>
          <a:prstGeom prst="rect">
            <a:avLst/>
          </a:prstGeom>
          <a:noFill/>
        </p:spPr>
        <p:txBody>
          <a:bodyPr wrap="none" rtlCol="0">
            <a:spAutoFit/>
          </a:bodyPr>
          <a:lstStyle/>
          <a:p>
            <a:r>
              <a:rPr lang="en-US" sz="1600" dirty="0">
                <a:solidFill>
                  <a:srgbClr val="843C0C"/>
                </a:solidFill>
              </a:rPr>
              <a:t>– </a:t>
            </a:r>
            <a:r>
              <a:rPr lang="en-US" sz="1600" b="1" dirty="0">
                <a:solidFill>
                  <a:srgbClr val="843C0C"/>
                </a:solidFill>
              </a:rPr>
              <a:t>10 </a:t>
            </a:r>
          </a:p>
        </p:txBody>
      </p:sp>
      <p:sp>
        <p:nvSpPr>
          <p:cNvPr id="36" name="TextBox 35">
            <a:extLst>
              <a:ext uri="{FF2B5EF4-FFF2-40B4-BE49-F238E27FC236}">
                <a16:creationId xmlns:a16="http://schemas.microsoft.com/office/drawing/2014/main" id="{40212ED6-1972-4199-A895-F8924E6ECC1D}"/>
              </a:ext>
            </a:extLst>
          </p:cNvPr>
          <p:cNvSpPr txBox="1"/>
          <p:nvPr/>
        </p:nvSpPr>
        <p:spPr>
          <a:xfrm>
            <a:off x="8338986" y="2523989"/>
            <a:ext cx="500458" cy="400110"/>
          </a:xfrm>
          <a:prstGeom prst="rect">
            <a:avLst/>
          </a:prstGeom>
          <a:noFill/>
        </p:spPr>
        <p:txBody>
          <a:bodyPr wrap="none" rtlCol="0">
            <a:spAutoFit/>
          </a:bodyPr>
          <a:lstStyle/>
          <a:p>
            <a:r>
              <a:rPr lang="en-US" sz="2000" dirty="0">
                <a:solidFill>
                  <a:srgbClr val="843C0C"/>
                </a:solidFill>
              </a:rPr>
              <a:t>– </a:t>
            </a:r>
            <a:r>
              <a:rPr lang="en-US" sz="2000" b="1" dirty="0">
                <a:solidFill>
                  <a:srgbClr val="843C0C"/>
                </a:solidFill>
              </a:rPr>
              <a:t>5</a:t>
            </a:r>
          </a:p>
        </p:txBody>
      </p:sp>
      <p:sp>
        <p:nvSpPr>
          <p:cNvPr id="37" name="TextBox 36">
            <a:extLst>
              <a:ext uri="{FF2B5EF4-FFF2-40B4-BE49-F238E27FC236}">
                <a16:creationId xmlns:a16="http://schemas.microsoft.com/office/drawing/2014/main" id="{955724C7-2ACF-4D0E-9314-33B9E761AC0E}"/>
              </a:ext>
            </a:extLst>
          </p:cNvPr>
          <p:cNvSpPr txBox="1"/>
          <p:nvPr/>
        </p:nvSpPr>
        <p:spPr>
          <a:xfrm>
            <a:off x="4050846" y="3855364"/>
            <a:ext cx="851965" cy="369332"/>
          </a:xfrm>
          <a:prstGeom prst="rect">
            <a:avLst/>
          </a:prstGeom>
          <a:noFill/>
        </p:spPr>
        <p:txBody>
          <a:bodyPr wrap="none" rtlCol="0">
            <a:spAutoFit/>
          </a:bodyPr>
          <a:lstStyle/>
          <a:p>
            <a:r>
              <a:rPr lang="en-US" dirty="0"/>
              <a:t>170 </a:t>
            </a:r>
            <a:r>
              <a:rPr lang="en-US" dirty="0" err="1"/>
              <a:t>lbs</a:t>
            </a:r>
            <a:endParaRPr lang="en-US" dirty="0"/>
          </a:p>
        </p:txBody>
      </p:sp>
      <p:sp>
        <p:nvSpPr>
          <p:cNvPr id="38" name="TextBox 37">
            <a:extLst>
              <a:ext uri="{FF2B5EF4-FFF2-40B4-BE49-F238E27FC236}">
                <a16:creationId xmlns:a16="http://schemas.microsoft.com/office/drawing/2014/main" id="{B64F6D28-0E0D-4956-B7B2-E751A47B3408}"/>
              </a:ext>
            </a:extLst>
          </p:cNvPr>
          <p:cNvSpPr txBox="1"/>
          <p:nvPr/>
        </p:nvSpPr>
        <p:spPr>
          <a:xfrm>
            <a:off x="5007828" y="4525175"/>
            <a:ext cx="851965" cy="369332"/>
          </a:xfrm>
          <a:prstGeom prst="rect">
            <a:avLst/>
          </a:prstGeom>
          <a:noFill/>
        </p:spPr>
        <p:txBody>
          <a:bodyPr wrap="none" rtlCol="0">
            <a:spAutoFit/>
          </a:bodyPr>
          <a:lstStyle/>
          <a:p>
            <a:r>
              <a:rPr lang="en-US" dirty="0"/>
              <a:t>130 </a:t>
            </a:r>
            <a:r>
              <a:rPr lang="en-US" dirty="0" err="1"/>
              <a:t>lbs</a:t>
            </a:r>
            <a:endParaRPr lang="en-US" dirty="0"/>
          </a:p>
        </p:txBody>
      </p:sp>
      <p:sp>
        <p:nvSpPr>
          <p:cNvPr id="39" name="TextBox 38">
            <a:extLst>
              <a:ext uri="{FF2B5EF4-FFF2-40B4-BE49-F238E27FC236}">
                <a16:creationId xmlns:a16="http://schemas.microsoft.com/office/drawing/2014/main" id="{14413E9E-6574-4434-9D25-57A3A37034CB}"/>
              </a:ext>
            </a:extLst>
          </p:cNvPr>
          <p:cNvSpPr txBox="1"/>
          <p:nvPr/>
        </p:nvSpPr>
        <p:spPr>
          <a:xfrm>
            <a:off x="5931455" y="4672951"/>
            <a:ext cx="851965" cy="369332"/>
          </a:xfrm>
          <a:prstGeom prst="rect">
            <a:avLst/>
          </a:prstGeom>
          <a:noFill/>
        </p:spPr>
        <p:txBody>
          <a:bodyPr wrap="none" rtlCol="0">
            <a:spAutoFit/>
          </a:bodyPr>
          <a:lstStyle/>
          <a:p>
            <a:r>
              <a:rPr lang="en-US" dirty="0"/>
              <a:t>125 </a:t>
            </a:r>
            <a:r>
              <a:rPr lang="en-US" dirty="0" err="1"/>
              <a:t>lbs</a:t>
            </a:r>
            <a:endParaRPr lang="en-US" dirty="0"/>
          </a:p>
        </p:txBody>
      </p:sp>
      <p:cxnSp>
        <p:nvCxnSpPr>
          <p:cNvPr id="14" name="Straight Arrow Connector 13">
            <a:extLst>
              <a:ext uri="{FF2B5EF4-FFF2-40B4-BE49-F238E27FC236}">
                <a16:creationId xmlns:a16="http://schemas.microsoft.com/office/drawing/2014/main" id="{1DAD3C87-39EC-4672-A3AB-73AC7BC8FA48}"/>
              </a:ext>
            </a:extLst>
          </p:cNvPr>
          <p:cNvCxnSpPr>
            <a:cxnSpLocks/>
          </p:cNvCxnSpPr>
          <p:nvPr/>
        </p:nvCxnSpPr>
        <p:spPr>
          <a:xfrm flipV="1">
            <a:off x="1904683" y="5286269"/>
            <a:ext cx="339637" cy="45258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E897293-3DC1-42C2-B8F4-94940EBBBA98}"/>
              </a:ext>
            </a:extLst>
          </p:cNvPr>
          <p:cNvSpPr txBox="1"/>
          <p:nvPr/>
        </p:nvSpPr>
        <p:spPr>
          <a:xfrm>
            <a:off x="698464" y="5781726"/>
            <a:ext cx="1951881" cy="584775"/>
          </a:xfrm>
          <a:prstGeom prst="rect">
            <a:avLst/>
          </a:prstGeom>
          <a:noFill/>
        </p:spPr>
        <p:txBody>
          <a:bodyPr wrap="none" rtlCol="0">
            <a:spAutoFit/>
          </a:bodyPr>
          <a:lstStyle/>
          <a:p>
            <a:pPr algn="ctr"/>
            <a:r>
              <a:rPr lang="en-US" sz="1600" dirty="0">
                <a:solidFill>
                  <a:schemeClr val="bg2">
                    <a:lumMod val="25000"/>
                  </a:schemeClr>
                </a:solidFill>
              </a:rPr>
              <a:t>Ave woman 40 </a:t>
            </a:r>
            <a:r>
              <a:rPr lang="en-US" sz="1600" dirty="0" err="1">
                <a:solidFill>
                  <a:schemeClr val="bg2">
                    <a:lumMod val="25000"/>
                  </a:schemeClr>
                </a:solidFill>
              </a:rPr>
              <a:t>lbs</a:t>
            </a:r>
            <a:r>
              <a:rPr lang="en-US" sz="1600" dirty="0">
                <a:solidFill>
                  <a:schemeClr val="bg2">
                    <a:lumMod val="25000"/>
                  </a:schemeClr>
                </a:solidFill>
              </a:rPr>
              <a:t> </a:t>
            </a:r>
            <a:br>
              <a:rPr lang="en-US" sz="1600" dirty="0">
                <a:solidFill>
                  <a:schemeClr val="bg2">
                    <a:lumMod val="25000"/>
                  </a:schemeClr>
                </a:solidFill>
              </a:rPr>
            </a:br>
            <a:r>
              <a:rPr lang="en-US" sz="1600" dirty="0">
                <a:solidFill>
                  <a:schemeClr val="bg2">
                    <a:lumMod val="25000"/>
                  </a:schemeClr>
                </a:solidFill>
              </a:rPr>
              <a:t>lighter than men (b2)</a:t>
            </a:r>
          </a:p>
        </p:txBody>
      </p:sp>
      <p:sp>
        <p:nvSpPr>
          <p:cNvPr id="42" name="TextBox 41">
            <a:extLst>
              <a:ext uri="{FF2B5EF4-FFF2-40B4-BE49-F238E27FC236}">
                <a16:creationId xmlns:a16="http://schemas.microsoft.com/office/drawing/2014/main" id="{94D677D2-52D7-414C-BB84-5F2B264DA570}"/>
              </a:ext>
            </a:extLst>
          </p:cNvPr>
          <p:cNvSpPr txBox="1"/>
          <p:nvPr/>
        </p:nvSpPr>
        <p:spPr>
          <a:xfrm>
            <a:off x="6096000" y="3496878"/>
            <a:ext cx="2090637" cy="584775"/>
          </a:xfrm>
          <a:prstGeom prst="rect">
            <a:avLst/>
          </a:prstGeom>
          <a:noFill/>
        </p:spPr>
        <p:txBody>
          <a:bodyPr wrap="none" rtlCol="0">
            <a:spAutoFit/>
          </a:bodyPr>
          <a:lstStyle/>
          <a:p>
            <a:pPr algn="ctr"/>
            <a:r>
              <a:rPr lang="en-US" sz="1600" dirty="0">
                <a:solidFill>
                  <a:schemeClr val="bg2">
                    <a:lumMod val="25000"/>
                  </a:schemeClr>
                </a:solidFill>
              </a:rPr>
              <a:t>Men taking the pill lost</a:t>
            </a:r>
            <a:br>
              <a:rPr lang="en-US" sz="1600" dirty="0">
                <a:solidFill>
                  <a:schemeClr val="bg2">
                    <a:lumMod val="25000"/>
                  </a:schemeClr>
                </a:solidFill>
              </a:rPr>
            </a:br>
            <a:r>
              <a:rPr lang="en-US" sz="1600" dirty="0">
                <a:solidFill>
                  <a:schemeClr val="bg2">
                    <a:lumMod val="25000"/>
                  </a:schemeClr>
                </a:solidFill>
              </a:rPr>
              <a:t>10 </a:t>
            </a:r>
            <a:r>
              <a:rPr lang="en-US" sz="1600" dirty="0" err="1">
                <a:solidFill>
                  <a:schemeClr val="bg2">
                    <a:lumMod val="25000"/>
                  </a:schemeClr>
                </a:solidFill>
              </a:rPr>
              <a:t>lbs</a:t>
            </a:r>
            <a:r>
              <a:rPr lang="en-US" sz="1600" dirty="0">
                <a:solidFill>
                  <a:schemeClr val="bg2">
                    <a:lumMod val="25000"/>
                  </a:schemeClr>
                </a:solidFill>
              </a:rPr>
              <a:t> on average (b1)</a:t>
            </a:r>
          </a:p>
        </p:txBody>
      </p:sp>
      <p:cxnSp>
        <p:nvCxnSpPr>
          <p:cNvPr id="43" name="Straight Arrow Connector 42">
            <a:extLst>
              <a:ext uri="{FF2B5EF4-FFF2-40B4-BE49-F238E27FC236}">
                <a16:creationId xmlns:a16="http://schemas.microsoft.com/office/drawing/2014/main" id="{FFF525C6-E98D-4185-B430-77A3249A9BAE}"/>
              </a:ext>
            </a:extLst>
          </p:cNvPr>
          <p:cNvCxnSpPr>
            <a:cxnSpLocks/>
            <a:stCxn id="42" idx="1"/>
          </p:cNvCxnSpPr>
          <p:nvPr/>
        </p:nvCxnSpPr>
        <p:spPr>
          <a:xfrm flipH="1">
            <a:off x="5042307" y="3789266"/>
            <a:ext cx="1053693" cy="250764"/>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876C284-A249-4D39-9B36-66B01D2158ED}"/>
              </a:ext>
            </a:extLst>
          </p:cNvPr>
          <p:cNvCxnSpPr>
            <a:cxnSpLocks/>
          </p:cNvCxnSpPr>
          <p:nvPr/>
        </p:nvCxnSpPr>
        <p:spPr>
          <a:xfrm flipV="1">
            <a:off x="4868615" y="5588604"/>
            <a:ext cx="186766" cy="22976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FD2B0E5-B622-45BC-9FCB-241593E96C27}"/>
              </a:ext>
            </a:extLst>
          </p:cNvPr>
          <p:cNvSpPr txBox="1"/>
          <p:nvPr/>
        </p:nvSpPr>
        <p:spPr>
          <a:xfrm>
            <a:off x="3139480" y="5894651"/>
            <a:ext cx="3197524" cy="830997"/>
          </a:xfrm>
          <a:prstGeom prst="rect">
            <a:avLst/>
          </a:prstGeom>
          <a:noFill/>
        </p:spPr>
        <p:txBody>
          <a:bodyPr wrap="square" rtlCol="0">
            <a:spAutoFit/>
          </a:bodyPr>
          <a:lstStyle/>
          <a:p>
            <a:pPr algn="ctr"/>
            <a:r>
              <a:rPr lang="en-US" sz="1600" dirty="0">
                <a:solidFill>
                  <a:schemeClr val="bg2">
                    <a:lumMod val="25000"/>
                  </a:schemeClr>
                </a:solidFill>
              </a:rPr>
              <a:t>What we expect women to weigh if the pill had the same effect on them as men (140lbs – 10lbs = 130lbs)</a:t>
            </a:r>
          </a:p>
        </p:txBody>
      </p:sp>
      <p:cxnSp>
        <p:nvCxnSpPr>
          <p:cNvPr id="54" name="Straight Arrow Connector 53">
            <a:extLst>
              <a:ext uri="{FF2B5EF4-FFF2-40B4-BE49-F238E27FC236}">
                <a16:creationId xmlns:a16="http://schemas.microsoft.com/office/drawing/2014/main" id="{FA730E5F-ACD8-446D-B5D9-2328403EC980}"/>
              </a:ext>
            </a:extLst>
          </p:cNvPr>
          <p:cNvCxnSpPr>
            <a:cxnSpLocks/>
          </p:cNvCxnSpPr>
          <p:nvPr/>
        </p:nvCxnSpPr>
        <p:spPr>
          <a:xfrm flipH="1" flipV="1">
            <a:off x="6672289" y="5651729"/>
            <a:ext cx="343829" cy="295327"/>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0A906C5-E1CE-4572-A736-7AF808BFD8E4}"/>
              </a:ext>
            </a:extLst>
          </p:cNvPr>
          <p:cNvSpPr txBox="1"/>
          <p:nvPr/>
        </p:nvSpPr>
        <p:spPr>
          <a:xfrm>
            <a:off x="7166139" y="5513164"/>
            <a:ext cx="3197524" cy="1015663"/>
          </a:xfrm>
          <a:prstGeom prst="rect">
            <a:avLst/>
          </a:prstGeom>
          <a:noFill/>
        </p:spPr>
        <p:txBody>
          <a:bodyPr wrap="square" rtlCol="0">
            <a:spAutoFit/>
          </a:bodyPr>
          <a:lstStyle/>
          <a:p>
            <a:pPr algn="ctr"/>
            <a:r>
              <a:rPr lang="en-US" sz="2000" dirty="0">
                <a:solidFill>
                  <a:srgbClr val="843C0C"/>
                </a:solidFill>
              </a:rPr>
              <a:t>b3 = – 5</a:t>
            </a:r>
          </a:p>
          <a:p>
            <a:pPr algn="ctr"/>
            <a:r>
              <a:rPr lang="en-US" sz="2000" dirty="0">
                <a:solidFill>
                  <a:schemeClr val="bg2">
                    <a:lumMod val="25000"/>
                  </a:schemeClr>
                </a:solidFill>
              </a:rPr>
              <a:t>The pill has a large effect on women than on men</a:t>
            </a:r>
          </a:p>
        </p:txBody>
      </p:sp>
      <p:sp>
        <p:nvSpPr>
          <p:cNvPr id="59" name="TextBox 58">
            <a:extLst>
              <a:ext uri="{FF2B5EF4-FFF2-40B4-BE49-F238E27FC236}">
                <a16:creationId xmlns:a16="http://schemas.microsoft.com/office/drawing/2014/main" id="{27BAFD9C-B1AB-4034-8CEE-720CAFCCE873}"/>
              </a:ext>
            </a:extLst>
          </p:cNvPr>
          <p:cNvSpPr txBox="1"/>
          <p:nvPr/>
        </p:nvSpPr>
        <p:spPr>
          <a:xfrm>
            <a:off x="1597678" y="2875001"/>
            <a:ext cx="1518429" cy="369332"/>
          </a:xfrm>
          <a:prstGeom prst="rect">
            <a:avLst/>
          </a:prstGeom>
          <a:noFill/>
        </p:spPr>
        <p:txBody>
          <a:bodyPr wrap="none" rtlCol="0">
            <a:spAutoFit/>
          </a:bodyPr>
          <a:lstStyle/>
          <a:p>
            <a:r>
              <a:rPr lang="en-US" dirty="0">
                <a:solidFill>
                  <a:schemeClr val="accent1">
                    <a:lumMod val="75000"/>
                  </a:schemeClr>
                </a:solidFill>
              </a:rPr>
              <a:t>Control Group</a:t>
            </a:r>
          </a:p>
        </p:txBody>
      </p:sp>
      <p:sp>
        <p:nvSpPr>
          <p:cNvPr id="44" name="TextBox 43">
            <a:extLst>
              <a:ext uri="{FF2B5EF4-FFF2-40B4-BE49-F238E27FC236}">
                <a16:creationId xmlns:a16="http://schemas.microsoft.com/office/drawing/2014/main" id="{DD01340A-0CBD-4B2C-8989-11B59EE09EFF}"/>
              </a:ext>
            </a:extLst>
          </p:cNvPr>
          <p:cNvSpPr txBox="1"/>
          <p:nvPr/>
        </p:nvSpPr>
        <p:spPr>
          <a:xfrm>
            <a:off x="8812996" y="3416765"/>
            <a:ext cx="2955637" cy="1569660"/>
          </a:xfrm>
          <a:prstGeom prst="rect">
            <a:avLst/>
          </a:prstGeom>
          <a:noFill/>
        </p:spPr>
        <p:txBody>
          <a:bodyPr wrap="square" rtlCol="0">
            <a:spAutoFit/>
          </a:bodyPr>
          <a:lstStyle/>
          <a:p>
            <a:pPr algn="ctr"/>
            <a:r>
              <a:rPr lang="en-US" sz="2400" dirty="0">
                <a:solidFill>
                  <a:srgbClr val="843C0C"/>
                </a:solidFill>
                <a:latin typeface="Century Gothic" panose="020B0502020202020204" pitchFamily="34" charset="0"/>
              </a:rPr>
              <a:t>Example of differential effects for men and women</a:t>
            </a:r>
          </a:p>
        </p:txBody>
      </p:sp>
    </p:spTree>
    <p:extLst>
      <p:ext uri="{BB962C8B-B14F-4D97-AF65-F5344CB8AC3E}">
        <p14:creationId xmlns:p14="http://schemas.microsoft.com/office/powerpoint/2010/main" val="1109292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6E4C6E0-B86F-4568-A747-D6D90ADC697F}"/>
              </a:ext>
            </a:extLst>
          </p:cNvPr>
          <p:cNvSpPr txBox="1"/>
          <p:nvPr/>
        </p:nvSpPr>
        <p:spPr>
          <a:xfrm>
            <a:off x="4816464" y="683838"/>
            <a:ext cx="6647910" cy="173380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Group means: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final weight of men in control group (receive placebo </a:t>
            </a:r>
            <a:r>
              <a:rPr lang="en-US" sz="1600" dirty="0">
                <a:solidFill>
                  <a:prstClr val="black"/>
                </a:solidFill>
                <a:latin typeface="Calibri" panose="020F0502020204030204"/>
              </a:rPr>
              <a:t>pill)</a:t>
            </a:r>
            <a:endParaRPr kumimoji="0" lang="en-US" sz="1600" b="0" i="0" u="none" strike="noStrike" kern="1200" cap="none" spc="0" normalizeH="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final weight of men in the treatment group</a:t>
            </a:r>
            <a:endParaRPr lang="en-US" sz="1600" baseline="-25000" dirty="0">
              <a:solidFill>
                <a:prstClr val="black"/>
              </a:solidFill>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2</a:t>
            </a:r>
            <a:r>
              <a:rPr lang="en-US" sz="1600" dirty="0">
                <a:solidFill>
                  <a:prstClr val="black"/>
                </a:solidFill>
              </a:rPr>
              <a:t> = final weight of women in the control group</a:t>
            </a: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final weight of women in the treatment group if gains M/F equal</a:t>
            </a: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b</a:t>
            </a:r>
            <a:r>
              <a:rPr lang="en-US" sz="1600" baseline="-25000" dirty="0">
                <a:solidFill>
                  <a:prstClr val="black"/>
                </a:solidFill>
              </a:rPr>
              <a:t>3 </a:t>
            </a:r>
            <a:r>
              <a:rPr lang="en-US" sz="1600" dirty="0">
                <a:solidFill>
                  <a:prstClr val="black"/>
                </a:solidFill>
              </a:rPr>
              <a:t>= final weight of women in treatment if gains M/F not equal</a:t>
            </a:r>
            <a:endParaRPr lang="en-US" sz="1600" baseline="-250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6E75BC13-688C-44F0-8E76-928ED5361E50}"/>
              </a:ext>
            </a:extLst>
          </p:cNvPr>
          <p:cNvSpPr txBox="1"/>
          <p:nvPr/>
        </p:nvSpPr>
        <p:spPr>
          <a:xfrm>
            <a:off x="351788" y="251397"/>
            <a:ext cx="3783435" cy="1754326"/>
          </a:xfrm>
          <a:prstGeom prst="rect">
            <a:avLst/>
          </a:prstGeom>
          <a:noFill/>
        </p:spPr>
        <p:txBody>
          <a:bodyPr wrap="square" rtlCol="0">
            <a:spAutoFit/>
          </a:bodyPr>
          <a:lstStyle/>
          <a:p>
            <a:pPr algn="ctr"/>
            <a:r>
              <a:rPr lang="en-US" dirty="0"/>
              <a:t>Example, </a:t>
            </a:r>
            <a:r>
              <a:rPr lang="en-US" b="1" dirty="0"/>
              <a:t>does a diet pill work </a:t>
            </a:r>
            <a:r>
              <a:rPr lang="en-US" b="1" u="sng" dirty="0"/>
              <a:t>the same</a:t>
            </a:r>
            <a:r>
              <a:rPr lang="en-US" b="1" dirty="0"/>
              <a:t> for men and women? </a:t>
            </a:r>
            <a:r>
              <a:rPr lang="en-US" dirty="0"/>
              <a:t>Men and women in the study are randomly assigned to treatment and control groups. Measures are all at the end of the study after 6 months.</a:t>
            </a:r>
          </a:p>
        </p:txBody>
      </p:sp>
      <p:sp>
        <p:nvSpPr>
          <p:cNvPr id="26" name="TextBox 25">
            <a:extLst>
              <a:ext uri="{FF2B5EF4-FFF2-40B4-BE49-F238E27FC236}">
                <a16:creationId xmlns:a16="http://schemas.microsoft.com/office/drawing/2014/main" id="{033DAD64-3135-4008-9189-090463B2B493}"/>
              </a:ext>
            </a:extLst>
          </p:cNvPr>
          <p:cNvSpPr txBox="1"/>
          <p:nvPr/>
        </p:nvSpPr>
        <p:spPr>
          <a:xfrm>
            <a:off x="4804143" y="251397"/>
            <a:ext cx="5080237" cy="307777"/>
          </a:xfrm>
          <a:prstGeom prst="rect">
            <a:avLst/>
          </a:prstGeom>
          <a:noFill/>
        </p:spPr>
        <p:txBody>
          <a:bodyPr wrap="none" rtlCol="0">
            <a:spAutoFit/>
          </a:bodyPr>
          <a:lstStyle/>
          <a:p>
            <a:r>
              <a:rPr lang="en-US" sz="1400" dirty="0">
                <a:latin typeface="Century Gothic" panose="020B0502020202020204" pitchFamily="34" charset="0"/>
              </a:rPr>
              <a:t>weight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27" name="Oval 26">
            <a:extLst>
              <a:ext uri="{FF2B5EF4-FFF2-40B4-BE49-F238E27FC236}">
                <a16:creationId xmlns:a16="http://schemas.microsoft.com/office/drawing/2014/main" id="{ABB6C91F-F81D-41C6-A2A6-014366F88155}"/>
              </a:ext>
            </a:extLst>
          </p:cNvPr>
          <p:cNvSpPr/>
          <p:nvPr/>
        </p:nvSpPr>
        <p:spPr>
          <a:xfrm>
            <a:off x="4137195" y="4232656"/>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M-T</a:t>
            </a:r>
          </a:p>
        </p:txBody>
      </p:sp>
      <p:sp>
        <p:nvSpPr>
          <p:cNvPr id="28" name="Oval 27">
            <a:extLst>
              <a:ext uri="{FF2B5EF4-FFF2-40B4-BE49-F238E27FC236}">
                <a16:creationId xmlns:a16="http://schemas.microsoft.com/office/drawing/2014/main" id="{7937B0FA-2455-4CEC-B9B0-49FCF8BA6637}"/>
              </a:ext>
            </a:extLst>
          </p:cNvPr>
          <p:cNvSpPr/>
          <p:nvPr/>
        </p:nvSpPr>
        <p:spPr>
          <a:xfrm>
            <a:off x="1334771" y="3966357"/>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M-C</a:t>
            </a:r>
          </a:p>
        </p:txBody>
      </p:sp>
      <p:sp>
        <p:nvSpPr>
          <p:cNvPr id="29" name="Oval 28">
            <a:extLst>
              <a:ext uri="{FF2B5EF4-FFF2-40B4-BE49-F238E27FC236}">
                <a16:creationId xmlns:a16="http://schemas.microsoft.com/office/drawing/2014/main" id="{21123EEF-5B7C-449B-8499-2E1EB48CF7FD}"/>
              </a:ext>
            </a:extLst>
          </p:cNvPr>
          <p:cNvSpPr/>
          <p:nvPr/>
        </p:nvSpPr>
        <p:spPr>
          <a:xfrm>
            <a:off x="5075552" y="4894507"/>
            <a:ext cx="679269" cy="661851"/>
          </a:xfrm>
          <a:prstGeom prst="ellipse">
            <a:avLst/>
          </a:prstGeom>
          <a:noFill/>
          <a:ln>
            <a:solidFill>
              <a:srgbClr val="843C0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843C0C"/>
                </a:solidFill>
                <a:effectLst/>
                <a:uLnTx/>
                <a:uFillTx/>
                <a:latin typeface="Calibri" panose="020F0502020204030204"/>
                <a:ea typeface="+mn-ea"/>
                <a:cs typeface="+mn-cs"/>
              </a:rPr>
              <a:t>CF</a:t>
            </a:r>
          </a:p>
        </p:txBody>
      </p:sp>
      <p:sp>
        <p:nvSpPr>
          <p:cNvPr id="30" name="Oval 29">
            <a:extLst>
              <a:ext uri="{FF2B5EF4-FFF2-40B4-BE49-F238E27FC236}">
                <a16:creationId xmlns:a16="http://schemas.microsoft.com/office/drawing/2014/main" id="{8E38DC47-2581-49BB-8AB1-0EAB32E8799A}"/>
              </a:ext>
            </a:extLst>
          </p:cNvPr>
          <p:cNvSpPr/>
          <p:nvPr/>
        </p:nvSpPr>
        <p:spPr>
          <a:xfrm>
            <a:off x="2373864" y="4647471"/>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F-C</a:t>
            </a:r>
          </a:p>
        </p:txBody>
      </p:sp>
      <p:sp>
        <p:nvSpPr>
          <p:cNvPr id="2" name="TextBox 1">
            <a:extLst>
              <a:ext uri="{FF2B5EF4-FFF2-40B4-BE49-F238E27FC236}">
                <a16:creationId xmlns:a16="http://schemas.microsoft.com/office/drawing/2014/main" id="{B50D2948-FD75-4C0B-A469-EBAB4286B121}"/>
              </a:ext>
            </a:extLst>
          </p:cNvPr>
          <p:cNvSpPr txBox="1"/>
          <p:nvPr/>
        </p:nvSpPr>
        <p:spPr>
          <a:xfrm>
            <a:off x="1248422" y="3493776"/>
            <a:ext cx="851965" cy="369332"/>
          </a:xfrm>
          <a:prstGeom prst="rect">
            <a:avLst/>
          </a:prstGeom>
          <a:noFill/>
        </p:spPr>
        <p:txBody>
          <a:bodyPr wrap="none" rtlCol="0">
            <a:spAutoFit/>
          </a:bodyPr>
          <a:lstStyle/>
          <a:p>
            <a:r>
              <a:rPr lang="en-US" dirty="0"/>
              <a:t>180 </a:t>
            </a:r>
            <a:r>
              <a:rPr lang="en-US" dirty="0" err="1"/>
              <a:t>lbs</a:t>
            </a:r>
            <a:endParaRPr lang="en-US" dirty="0"/>
          </a:p>
        </p:txBody>
      </p:sp>
      <p:sp>
        <p:nvSpPr>
          <p:cNvPr id="31" name="TextBox 30">
            <a:extLst>
              <a:ext uri="{FF2B5EF4-FFF2-40B4-BE49-F238E27FC236}">
                <a16:creationId xmlns:a16="http://schemas.microsoft.com/office/drawing/2014/main" id="{A8D4058B-FB26-40B9-8B79-B997FBC9B76B}"/>
              </a:ext>
            </a:extLst>
          </p:cNvPr>
          <p:cNvSpPr txBox="1"/>
          <p:nvPr/>
        </p:nvSpPr>
        <p:spPr>
          <a:xfrm>
            <a:off x="2287515" y="4258876"/>
            <a:ext cx="851965" cy="369332"/>
          </a:xfrm>
          <a:prstGeom prst="rect">
            <a:avLst/>
          </a:prstGeom>
          <a:noFill/>
        </p:spPr>
        <p:txBody>
          <a:bodyPr wrap="none" rtlCol="0">
            <a:spAutoFit/>
          </a:bodyPr>
          <a:lstStyle/>
          <a:p>
            <a:r>
              <a:rPr lang="en-US" dirty="0"/>
              <a:t>140 </a:t>
            </a:r>
            <a:r>
              <a:rPr lang="en-US" dirty="0" err="1"/>
              <a:t>lbs</a:t>
            </a:r>
            <a:endParaRPr lang="en-US" dirty="0"/>
          </a:p>
        </p:txBody>
      </p:sp>
      <p:sp>
        <p:nvSpPr>
          <p:cNvPr id="32" name="TextBox 31">
            <a:extLst>
              <a:ext uri="{FF2B5EF4-FFF2-40B4-BE49-F238E27FC236}">
                <a16:creationId xmlns:a16="http://schemas.microsoft.com/office/drawing/2014/main" id="{81365157-8C22-4134-8613-8A98CFEB3916}"/>
              </a:ext>
            </a:extLst>
          </p:cNvPr>
          <p:cNvSpPr txBox="1"/>
          <p:nvPr/>
        </p:nvSpPr>
        <p:spPr>
          <a:xfrm>
            <a:off x="4804142" y="2905779"/>
            <a:ext cx="5080237" cy="307777"/>
          </a:xfrm>
          <a:prstGeom prst="rect">
            <a:avLst/>
          </a:prstGeom>
          <a:noFill/>
        </p:spPr>
        <p:txBody>
          <a:bodyPr wrap="none" rtlCol="0">
            <a:spAutoFit/>
          </a:bodyPr>
          <a:lstStyle/>
          <a:p>
            <a:r>
              <a:rPr lang="en-US" sz="1400" dirty="0">
                <a:latin typeface="Century Gothic" panose="020B0502020202020204" pitchFamily="34" charset="0"/>
              </a:rPr>
              <a:t>weight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33" name="Oval 32">
            <a:extLst>
              <a:ext uri="{FF2B5EF4-FFF2-40B4-BE49-F238E27FC236}">
                <a16:creationId xmlns:a16="http://schemas.microsoft.com/office/drawing/2014/main" id="{606E4798-773D-4AE3-B355-DDDE510F490A}"/>
              </a:ext>
            </a:extLst>
          </p:cNvPr>
          <p:cNvSpPr/>
          <p:nvPr/>
        </p:nvSpPr>
        <p:spPr>
          <a:xfrm>
            <a:off x="5980664" y="4645120"/>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F-T</a:t>
            </a:r>
          </a:p>
        </p:txBody>
      </p:sp>
      <p:sp>
        <p:nvSpPr>
          <p:cNvPr id="7" name="TextBox 6">
            <a:extLst>
              <a:ext uri="{FF2B5EF4-FFF2-40B4-BE49-F238E27FC236}">
                <a16:creationId xmlns:a16="http://schemas.microsoft.com/office/drawing/2014/main" id="{58220CB8-1804-4BCD-AF81-C28976ACCB08}"/>
              </a:ext>
            </a:extLst>
          </p:cNvPr>
          <p:cNvSpPr txBox="1"/>
          <p:nvPr/>
        </p:nvSpPr>
        <p:spPr>
          <a:xfrm>
            <a:off x="5483412" y="2605146"/>
            <a:ext cx="497252" cy="338554"/>
          </a:xfrm>
          <a:prstGeom prst="rect">
            <a:avLst/>
          </a:prstGeom>
          <a:noFill/>
        </p:spPr>
        <p:txBody>
          <a:bodyPr wrap="none" rtlCol="0">
            <a:spAutoFit/>
          </a:bodyPr>
          <a:lstStyle/>
          <a:p>
            <a:r>
              <a:rPr lang="en-US" sz="1600" b="1" dirty="0">
                <a:solidFill>
                  <a:schemeClr val="accent1">
                    <a:lumMod val="75000"/>
                  </a:schemeClr>
                </a:solidFill>
              </a:rPr>
              <a:t>180</a:t>
            </a:r>
          </a:p>
        </p:txBody>
      </p:sp>
      <p:sp>
        <p:nvSpPr>
          <p:cNvPr id="34" name="TextBox 33">
            <a:extLst>
              <a:ext uri="{FF2B5EF4-FFF2-40B4-BE49-F238E27FC236}">
                <a16:creationId xmlns:a16="http://schemas.microsoft.com/office/drawing/2014/main" id="{48BB39C1-4092-4AC7-8CAC-D0A4E4D88313}"/>
              </a:ext>
            </a:extLst>
          </p:cNvPr>
          <p:cNvSpPr txBox="1"/>
          <p:nvPr/>
        </p:nvSpPr>
        <p:spPr>
          <a:xfrm>
            <a:off x="7252374" y="2579219"/>
            <a:ext cx="542136" cy="338554"/>
          </a:xfrm>
          <a:prstGeom prst="rect">
            <a:avLst/>
          </a:prstGeom>
          <a:noFill/>
        </p:spPr>
        <p:txBody>
          <a:bodyPr wrap="none" rtlCol="0">
            <a:spAutoFit/>
          </a:bodyPr>
          <a:lstStyle/>
          <a:p>
            <a:r>
              <a:rPr lang="en-US" sz="1600" dirty="0">
                <a:solidFill>
                  <a:schemeClr val="accent1">
                    <a:lumMod val="75000"/>
                  </a:schemeClr>
                </a:solidFill>
              </a:rPr>
              <a:t>–</a:t>
            </a:r>
            <a:r>
              <a:rPr lang="en-US" sz="1600" dirty="0">
                <a:solidFill>
                  <a:srgbClr val="843C0C"/>
                </a:solidFill>
              </a:rPr>
              <a:t> </a:t>
            </a:r>
            <a:r>
              <a:rPr lang="en-US" sz="1600" b="1" dirty="0">
                <a:solidFill>
                  <a:schemeClr val="accent1">
                    <a:lumMod val="75000"/>
                  </a:schemeClr>
                </a:solidFill>
              </a:rPr>
              <a:t>40</a:t>
            </a:r>
          </a:p>
        </p:txBody>
      </p:sp>
      <p:sp>
        <p:nvSpPr>
          <p:cNvPr id="35" name="TextBox 34">
            <a:extLst>
              <a:ext uri="{FF2B5EF4-FFF2-40B4-BE49-F238E27FC236}">
                <a16:creationId xmlns:a16="http://schemas.microsoft.com/office/drawing/2014/main" id="{96B6B3FE-9262-4149-87D1-8ABEFDA88E04}"/>
              </a:ext>
            </a:extLst>
          </p:cNvPr>
          <p:cNvSpPr txBox="1"/>
          <p:nvPr/>
        </p:nvSpPr>
        <p:spPr>
          <a:xfrm>
            <a:off x="6234716" y="2587964"/>
            <a:ext cx="588623" cy="338554"/>
          </a:xfrm>
          <a:prstGeom prst="rect">
            <a:avLst/>
          </a:prstGeom>
          <a:noFill/>
        </p:spPr>
        <p:txBody>
          <a:bodyPr wrap="none" rtlCol="0">
            <a:spAutoFit/>
          </a:bodyPr>
          <a:lstStyle/>
          <a:p>
            <a:r>
              <a:rPr lang="en-US" sz="1600" dirty="0">
                <a:solidFill>
                  <a:srgbClr val="843C0C"/>
                </a:solidFill>
              </a:rPr>
              <a:t>– </a:t>
            </a:r>
            <a:r>
              <a:rPr lang="en-US" sz="1600" b="1" dirty="0">
                <a:solidFill>
                  <a:srgbClr val="843C0C"/>
                </a:solidFill>
              </a:rPr>
              <a:t>10 </a:t>
            </a:r>
          </a:p>
        </p:txBody>
      </p:sp>
      <p:sp>
        <p:nvSpPr>
          <p:cNvPr id="36" name="TextBox 35">
            <a:extLst>
              <a:ext uri="{FF2B5EF4-FFF2-40B4-BE49-F238E27FC236}">
                <a16:creationId xmlns:a16="http://schemas.microsoft.com/office/drawing/2014/main" id="{40212ED6-1972-4199-A895-F8924E6ECC1D}"/>
              </a:ext>
            </a:extLst>
          </p:cNvPr>
          <p:cNvSpPr txBox="1"/>
          <p:nvPr/>
        </p:nvSpPr>
        <p:spPr>
          <a:xfrm>
            <a:off x="8338986" y="2523989"/>
            <a:ext cx="444352" cy="400110"/>
          </a:xfrm>
          <a:prstGeom prst="rect">
            <a:avLst/>
          </a:prstGeom>
          <a:noFill/>
        </p:spPr>
        <p:txBody>
          <a:bodyPr wrap="none" rtlCol="0">
            <a:spAutoFit/>
          </a:bodyPr>
          <a:lstStyle/>
          <a:p>
            <a:r>
              <a:rPr lang="en-US" sz="2000" b="1" dirty="0">
                <a:solidFill>
                  <a:srgbClr val="843C0C"/>
                </a:solidFill>
              </a:rPr>
              <a:t>10</a:t>
            </a:r>
          </a:p>
        </p:txBody>
      </p:sp>
      <p:sp>
        <p:nvSpPr>
          <p:cNvPr id="37" name="TextBox 36">
            <a:extLst>
              <a:ext uri="{FF2B5EF4-FFF2-40B4-BE49-F238E27FC236}">
                <a16:creationId xmlns:a16="http://schemas.microsoft.com/office/drawing/2014/main" id="{955724C7-2ACF-4D0E-9314-33B9E761AC0E}"/>
              </a:ext>
            </a:extLst>
          </p:cNvPr>
          <p:cNvSpPr txBox="1"/>
          <p:nvPr/>
        </p:nvSpPr>
        <p:spPr>
          <a:xfrm>
            <a:off x="4050846" y="3855364"/>
            <a:ext cx="851965" cy="369332"/>
          </a:xfrm>
          <a:prstGeom prst="rect">
            <a:avLst/>
          </a:prstGeom>
          <a:noFill/>
        </p:spPr>
        <p:txBody>
          <a:bodyPr wrap="none" rtlCol="0">
            <a:spAutoFit/>
          </a:bodyPr>
          <a:lstStyle/>
          <a:p>
            <a:r>
              <a:rPr lang="en-US" dirty="0"/>
              <a:t>170 </a:t>
            </a:r>
            <a:r>
              <a:rPr lang="en-US" dirty="0" err="1"/>
              <a:t>lbs</a:t>
            </a:r>
            <a:endParaRPr lang="en-US" dirty="0"/>
          </a:p>
        </p:txBody>
      </p:sp>
      <p:sp>
        <p:nvSpPr>
          <p:cNvPr id="38" name="TextBox 37">
            <a:extLst>
              <a:ext uri="{FF2B5EF4-FFF2-40B4-BE49-F238E27FC236}">
                <a16:creationId xmlns:a16="http://schemas.microsoft.com/office/drawing/2014/main" id="{B64F6D28-0E0D-4956-B7B2-E751A47B3408}"/>
              </a:ext>
            </a:extLst>
          </p:cNvPr>
          <p:cNvSpPr txBox="1"/>
          <p:nvPr/>
        </p:nvSpPr>
        <p:spPr>
          <a:xfrm>
            <a:off x="5007828" y="4525175"/>
            <a:ext cx="851965" cy="369332"/>
          </a:xfrm>
          <a:prstGeom prst="rect">
            <a:avLst/>
          </a:prstGeom>
          <a:noFill/>
        </p:spPr>
        <p:txBody>
          <a:bodyPr wrap="none" rtlCol="0">
            <a:spAutoFit/>
          </a:bodyPr>
          <a:lstStyle/>
          <a:p>
            <a:r>
              <a:rPr lang="en-US" dirty="0"/>
              <a:t>130 </a:t>
            </a:r>
            <a:r>
              <a:rPr lang="en-US" dirty="0" err="1"/>
              <a:t>lbs</a:t>
            </a:r>
            <a:endParaRPr lang="en-US" dirty="0"/>
          </a:p>
        </p:txBody>
      </p:sp>
      <p:sp>
        <p:nvSpPr>
          <p:cNvPr id="39" name="TextBox 38">
            <a:extLst>
              <a:ext uri="{FF2B5EF4-FFF2-40B4-BE49-F238E27FC236}">
                <a16:creationId xmlns:a16="http://schemas.microsoft.com/office/drawing/2014/main" id="{14413E9E-6574-4434-9D25-57A3A37034CB}"/>
              </a:ext>
            </a:extLst>
          </p:cNvPr>
          <p:cNvSpPr txBox="1"/>
          <p:nvPr/>
        </p:nvSpPr>
        <p:spPr>
          <a:xfrm>
            <a:off x="5931455" y="4275788"/>
            <a:ext cx="851965" cy="369332"/>
          </a:xfrm>
          <a:prstGeom prst="rect">
            <a:avLst/>
          </a:prstGeom>
          <a:noFill/>
        </p:spPr>
        <p:txBody>
          <a:bodyPr wrap="none" rtlCol="0">
            <a:spAutoFit/>
          </a:bodyPr>
          <a:lstStyle/>
          <a:p>
            <a:r>
              <a:rPr lang="en-US" dirty="0"/>
              <a:t>140 </a:t>
            </a:r>
            <a:r>
              <a:rPr lang="en-US" dirty="0" err="1"/>
              <a:t>lbs</a:t>
            </a:r>
            <a:endParaRPr lang="en-US" dirty="0"/>
          </a:p>
        </p:txBody>
      </p:sp>
      <p:cxnSp>
        <p:nvCxnSpPr>
          <p:cNvPr id="14" name="Straight Arrow Connector 13">
            <a:extLst>
              <a:ext uri="{FF2B5EF4-FFF2-40B4-BE49-F238E27FC236}">
                <a16:creationId xmlns:a16="http://schemas.microsoft.com/office/drawing/2014/main" id="{1DAD3C87-39EC-4672-A3AB-73AC7BC8FA48}"/>
              </a:ext>
            </a:extLst>
          </p:cNvPr>
          <p:cNvCxnSpPr>
            <a:cxnSpLocks/>
          </p:cNvCxnSpPr>
          <p:nvPr/>
        </p:nvCxnSpPr>
        <p:spPr>
          <a:xfrm flipV="1">
            <a:off x="1904683" y="5286269"/>
            <a:ext cx="339637" cy="45258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E897293-3DC1-42C2-B8F4-94940EBBBA98}"/>
              </a:ext>
            </a:extLst>
          </p:cNvPr>
          <p:cNvSpPr txBox="1"/>
          <p:nvPr/>
        </p:nvSpPr>
        <p:spPr>
          <a:xfrm>
            <a:off x="698464" y="5781726"/>
            <a:ext cx="1951881" cy="584775"/>
          </a:xfrm>
          <a:prstGeom prst="rect">
            <a:avLst/>
          </a:prstGeom>
          <a:noFill/>
        </p:spPr>
        <p:txBody>
          <a:bodyPr wrap="none" rtlCol="0">
            <a:spAutoFit/>
          </a:bodyPr>
          <a:lstStyle/>
          <a:p>
            <a:pPr algn="ctr"/>
            <a:r>
              <a:rPr lang="en-US" sz="1600" dirty="0">
                <a:solidFill>
                  <a:schemeClr val="bg2">
                    <a:lumMod val="25000"/>
                  </a:schemeClr>
                </a:solidFill>
              </a:rPr>
              <a:t>Ave woman 40 </a:t>
            </a:r>
            <a:r>
              <a:rPr lang="en-US" sz="1600" dirty="0" err="1">
                <a:solidFill>
                  <a:schemeClr val="bg2">
                    <a:lumMod val="25000"/>
                  </a:schemeClr>
                </a:solidFill>
              </a:rPr>
              <a:t>lbs</a:t>
            </a:r>
            <a:r>
              <a:rPr lang="en-US" sz="1600" dirty="0">
                <a:solidFill>
                  <a:schemeClr val="bg2">
                    <a:lumMod val="25000"/>
                  </a:schemeClr>
                </a:solidFill>
              </a:rPr>
              <a:t> </a:t>
            </a:r>
            <a:br>
              <a:rPr lang="en-US" sz="1600" dirty="0">
                <a:solidFill>
                  <a:schemeClr val="bg2">
                    <a:lumMod val="25000"/>
                  </a:schemeClr>
                </a:solidFill>
              </a:rPr>
            </a:br>
            <a:r>
              <a:rPr lang="en-US" sz="1600" dirty="0">
                <a:solidFill>
                  <a:schemeClr val="bg2">
                    <a:lumMod val="25000"/>
                  </a:schemeClr>
                </a:solidFill>
              </a:rPr>
              <a:t>lighter than men (b2)</a:t>
            </a:r>
          </a:p>
        </p:txBody>
      </p:sp>
      <p:sp>
        <p:nvSpPr>
          <p:cNvPr id="42" name="TextBox 41">
            <a:extLst>
              <a:ext uri="{FF2B5EF4-FFF2-40B4-BE49-F238E27FC236}">
                <a16:creationId xmlns:a16="http://schemas.microsoft.com/office/drawing/2014/main" id="{94D677D2-52D7-414C-BB84-5F2B264DA570}"/>
              </a:ext>
            </a:extLst>
          </p:cNvPr>
          <p:cNvSpPr txBox="1"/>
          <p:nvPr/>
        </p:nvSpPr>
        <p:spPr>
          <a:xfrm>
            <a:off x="6096000" y="3496878"/>
            <a:ext cx="2090637" cy="584775"/>
          </a:xfrm>
          <a:prstGeom prst="rect">
            <a:avLst/>
          </a:prstGeom>
          <a:noFill/>
        </p:spPr>
        <p:txBody>
          <a:bodyPr wrap="none" rtlCol="0">
            <a:spAutoFit/>
          </a:bodyPr>
          <a:lstStyle/>
          <a:p>
            <a:pPr algn="ctr"/>
            <a:r>
              <a:rPr lang="en-US" sz="1600" dirty="0">
                <a:solidFill>
                  <a:schemeClr val="bg2">
                    <a:lumMod val="25000"/>
                  </a:schemeClr>
                </a:solidFill>
              </a:rPr>
              <a:t>Men taking the pill lost</a:t>
            </a:r>
            <a:br>
              <a:rPr lang="en-US" sz="1600" dirty="0">
                <a:solidFill>
                  <a:schemeClr val="bg2">
                    <a:lumMod val="25000"/>
                  </a:schemeClr>
                </a:solidFill>
              </a:rPr>
            </a:br>
            <a:r>
              <a:rPr lang="en-US" sz="1600" dirty="0">
                <a:solidFill>
                  <a:schemeClr val="bg2">
                    <a:lumMod val="25000"/>
                  </a:schemeClr>
                </a:solidFill>
              </a:rPr>
              <a:t>10 </a:t>
            </a:r>
            <a:r>
              <a:rPr lang="en-US" sz="1600" dirty="0" err="1">
                <a:solidFill>
                  <a:schemeClr val="bg2">
                    <a:lumMod val="25000"/>
                  </a:schemeClr>
                </a:solidFill>
              </a:rPr>
              <a:t>lbs</a:t>
            </a:r>
            <a:r>
              <a:rPr lang="en-US" sz="1600" dirty="0">
                <a:solidFill>
                  <a:schemeClr val="bg2">
                    <a:lumMod val="25000"/>
                  </a:schemeClr>
                </a:solidFill>
              </a:rPr>
              <a:t> on average (b1)</a:t>
            </a:r>
          </a:p>
        </p:txBody>
      </p:sp>
      <p:cxnSp>
        <p:nvCxnSpPr>
          <p:cNvPr id="43" name="Straight Arrow Connector 42">
            <a:extLst>
              <a:ext uri="{FF2B5EF4-FFF2-40B4-BE49-F238E27FC236}">
                <a16:creationId xmlns:a16="http://schemas.microsoft.com/office/drawing/2014/main" id="{FFF525C6-E98D-4185-B430-77A3249A9BAE}"/>
              </a:ext>
            </a:extLst>
          </p:cNvPr>
          <p:cNvCxnSpPr>
            <a:cxnSpLocks/>
            <a:stCxn id="42" idx="1"/>
          </p:cNvCxnSpPr>
          <p:nvPr/>
        </p:nvCxnSpPr>
        <p:spPr>
          <a:xfrm flipH="1">
            <a:off x="5042307" y="3789266"/>
            <a:ext cx="1053693" cy="250764"/>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876C284-A249-4D39-9B36-66B01D2158ED}"/>
              </a:ext>
            </a:extLst>
          </p:cNvPr>
          <p:cNvCxnSpPr>
            <a:cxnSpLocks/>
          </p:cNvCxnSpPr>
          <p:nvPr/>
        </p:nvCxnSpPr>
        <p:spPr>
          <a:xfrm flipV="1">
            <a:off x="4868615" y="5588604"/>
            <a:ext cx="186766" cy="22976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FD2B0E5-B622-45BC-9FCB-241593E96C27}"/>
              </a:ext>
            </a:extLst>
          </p:cNvPr>
          <p:cNvSpPr txBox="1"/>
          <p:nvPr/>
        </p:nvSpPr>
        <p:spPr>
          <a:xfrm>
            <a:off x="3139480" y="5894651"/>
            <a:ext cx="3197524" cy="830997"/>
          </a:xfrm>
          <a:prstGeom prst="rect">
            <a:avLst/>
          </a:prstGeom>
          <a:noFill/>
        </p:spPr>
        <p:txBody>
          <a:bodyPr wrap="square" rtlCol="0">
            <a:spAutoFit/>
          </a:bodyPr>
          <a:lstStyle/>
          <a:p>
            <a:pPr algn="ctr"/>
            <a:r>
              <a:rPr lang="en-US" sz="1600" dirty="0">
                <a:solidFill>
                  <a:schemeClr val="bg2">
                    <a:lumMod val="25000"/>
                  </a:schemeClr>
                </a:solidFill>
              </a:rPr>
              <a:t>What we expect women to weigh if the pill had the same effect on them as men (140lbs – 10lbs = 130lbs)</a:t>
            </a:r>
          </a:p>
        </p:txBody>
      </p:sp>
      <p:cxnSp>
        <p:nvCxnSpPr>
          <p:cNvPr id="54" name="Straight Arrow Connector 53">
            <a:extLst>
              <a:ext uri="{FF2B5EF4-FFF2-40B4-BE49-F238E27FC236}">
                <a16:creationId xmlns:a16="http://schemas.microsoft.com/office/drawing/2014/main" id="{FA730E5F-ACD8-446D-B5D9-2328403EC980}"/>
              </a:ext>
            </a:extLst>
          </p:cNvPr>
          <p:cNvCxnSpPr>
            <a:cxnSpLocks/>
          </p:cNvCxnSpPr>
          <p:nvPr/>
        </p:nvCxnSpPr>
        <p:spPr>
          <a:xfrm flipH="1" flipV="1">
            <a:off x="6709142" y="5209309"/>
            <a:ext cx="790785" cy="347049"/>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0A906C5-E1CE-4572-A736-7AF808BFD8E4}"/>
              </a:ext>
            </a:extLst>
          </p:cNvPr>
          <p:cNvSpPr txBox="1"/>
          <p:nvPr/>
        </p:nvSpPr>
        <p:spPr>
          <a:xfrm>
            <a:off x="7330356" y="5080772"/>
            <a:ext cx="3197524" cy="1323439"/>
          </a:xfrm>
          <a:prstGeom prst="rect">
            <a:avLst/>
          </a:prstGeom>
          <a:noFill/>
        </p:spPr>
        <p:txBody>
          <a:bodyPr wrap="square" rtlCol="0">
            <a:spAutoFit/>
          </a:bodyPr>
          <a:lstStyle/>
          <a:p>
            <a:pPr algn="ctr"/>
            <a:r>
              <a:rPr lang="en-US" sz="2000" dirty="0">
                <a:solidFill>
                  <a:srgbClr val="843C0C"/>
                </a:solidFill>
              </a:rPr>
              <a:t>b3 = 10</a:t>
            </a:r>
          </a:p>
          <a:p>
            <a:pPr algn="ctr"/>
            <a:r>
              <a:rPr lang="en-US" sz="2000" dirty="0">
                <a:solidFill>
                  <a:schemeClr val="bg2">
                    <a:lumMod val="25000"/>
                  </a:schemeClr>
                </a:solidFill>
              </a:rPr>
              <a:t>The pill has no effect on women (b1 and b3 cancel each other out)</a:t>
            </a:r>
          </a:p>
        </p:txBody>
      </p:sp>
      <p:sp>
        <p:nvSpPr>
          <p:cNvPr id="59" name="TextBox 58">
            <a:extLst>
              <a:ext uri="{FF2B5EF4-FFF2-40B4-BE49-F238E27FC236}">
                <a16:creationId xmlns:a16="http://schemas.microsoft.com/office/drawing/2014/main" id="{27BAFD9C-B1AB-4034-8CEE-720CAFCCE873}"/>
              </a:ext>
            </a:extLst>
          </p:cNvPr>
          <p:cNvSpPr txBox="1"/>
          <p:nvPr/>
        </p:nvSpPr>
        <p:spPr>
          <a:xfrm>
            <a:off x="1597678" y="2875001"/>
            <a:ext cx="1518429" cy="369332"/>
          </a:xfrm>
          <a:prstGeom prst="rect">
            <a:avLst/>
          </a:prstGeom>
          <a:noFill/>
        </p:spPr>
        <p:txBody>
          <a:bodyPr wrap="none" rtlCol="0">
            <a:spAutoFit/>
          </a:bodyPr>
          <a:lstStyle/>
          <a:p>
            <a:r>
              <a:rPr lang="en-US" dirty="0">
                <a:solidFill>
                  <a:schemeClr val="accent1">
                    <a:lumMod val="75000"/>
                  </a:schemeClr>
                </a:solidFill>
              </a:rPr>
              <a:t>Control Group</a:t>
            </a:r>
          </a:p>
        </p:txBody>
      </p:sp>
      <p:sp>
        <p:nvSpPr>
          <p:cNvPr id="40" name="TextBox 39">
            <a:extLst>
              <a:ext uri="{FF2B5EF4-FFF2-40B4-BE49-F238E27FC236}">
                <a16:creationId xmlns:a16="http://schemas.microsoft.com/office/drawing/2014/main" id="{C644ED37-82FD-4A8F-977C-3F615F07E640}"/>
              </a:ext>
            </a:extLst>
          </p:cNvPr>
          <p:cNvSpPr txBox="1"/>
          <p:nvPr/>
        </p:nvSpPr>
        <p:spPr>
          <a:xfrm>
            <a:off x="8812996" y="3416765"/>
            <a:ext cx="2955637" cy="1569660"/>
          </a:xfrm>
          <a:prstGeom prst="rect">
            <a:avLst/>
          </a:prstGeom>
          <a:noFill/>
        </p:spPr>
        <p:txBody>
          <a:bodyPr wrap="square" rtlCol="0">
            <a:spAutoFit/>
          </a:bodyPr>
          <a:lstStyle/>
          <a:p>
            <a:pPr algn="ctr"/>
            <a:r>
              <a:rPr lang="en-US" sz="2400" dirty="0">
                <a:solidFill>
                  <a:srgbClr val="843C0C"/>
                </a:solidFill>
                <a:latin typeface="Century Gothic" panose="020B0502020202020204" pitchFamily="34" charset="0"/>
              </a:rPr>
              <a:t>Example of differential effects for men and women</a:t>
            </a:r>
          </a:p>
        </p:txBody>
      </p:sp>
    </p:spTree>
    <p:extLst>
      <p:ext uri="{BB962C8B-B14F-4D97-AF65-F5344CB8AC3E}">
        <p14:creationId xmlns:p14="http://schemas.microsoft.com/office/powerpoint/2010/main" val="1730795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6E4C6E0-B86F-4568-A747-D6D90ADC697F}"/>
              </a:ext>
            </a:extLst>
          </p:cNvPr>
          <p:cNvSpPr txBox="1"/>
          <p:nvPr/>
        </p:nvSpPr>
        <p:spPr>
          <a:xfrm>
            <a:off x="2786411" y="1221507"/>
            <a:ext cx="43100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Test for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nvGrpSpPr>
          <p:cNvPr id="2" name="Group 1">
            <a:extLst>
              <a:ext uri="{FF2B5EF4-FFF2-40B4-BE49-F238E27FC236}">
                <a16:creationId xmlns:a16="http://schemas.microsoft.com/office/drawing/2014/main" id="{9E7D3F2F-5357-4911-8B63-869A46585AC4}"/>
              </a:ext>
            </a:extLst>
          </p:cNvPr>
          <p:cNvGrpSpPr/>
          <p:nvPr/>
        </p:nvGrpSpPr>
        <p:grpSpPr>
          <a:xfrm>
            <a:off x="2022675" y="2014601"/>
            <a:ext cx="4820895" cy="4204112"/>
            <a:chOff x="2022675" y="2014601"/>
            <a:chExt cx="4820895" cy="4204112"/>
          </a:xfrm>
        </p:grpSpPr>
        <p:sp>
          <p:nvSpPr>
            <p:cNvPr id="3" name="Oval 2">
              <a:extLst>
                <a:ext uri="{FF2B5EF4-FFF2-40B4-BE49-F238E27FC236}">
                  <a16:creationId xmlns:a16="http://schemas.microsoft.com/office/drawing/2014/main" id="{EB6EEA7D-DBE0-4F7B-9731-BB09C057F60D}"/>
                </a:ext>
              </a:extLst>
            </p:cNvPr>
            <p:cNvSpPr/>
            <p:nvPr/>
          </p:nvSpPr>
          <p:spPr>
            <a:xfrm>
              <a:off x="2563208" y="2599376"/>
              <a:ext cx="679269" cy="66185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4" name="Oval 3">
              <a:extLst>
                <a:ext uri="{FF2B5EF4-FFF2-40B4-BE49-F238E27FC236}">
                  <a16:creationId xmlns:a16="http://schemas.microsoft.com/office/drawing/2014/main" id="{7F6A461D-0837-41EF-B896-2F353DA8EC16}"/>
                </a:ext>
              </a:extLst>
            </p:cNvPr>
            <p:cNvSpPr/>
            <p:nvPr/>
          </p:nvSpPr>
          <p:spPr>
            <a:xfrm>
              <a:off x="4326841" y="2599376"/>
              <a:ext cx="679269" cy="661851"/>
            </a:xfrm>
            <a:prstGeom prst="ellipse">
              <a:avLst/>
            </a:prstGeom>
            <a:solidFill>
              <a:srgbClr val="843C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5" name="Oval 4">
              <a:extLst>
                <a:ext uri="{FF2B5EF4-FFF2-40B4-BE49-F238E27FC236}">
                  <a16:creationId xmlns:a16="http://schemas.microsoft.com/office/drawing/2014/main" id="{7B1E5068-0CDA-4DDA-9EB9-1FA8EDACFD52}"/>
                </a:ext>
              </a:extLst>
            </p:cNvPr>
            <p:cNvSpPr/>
            <p:nvPr/>
          </p:nvSpPr>
          <p:spPr>
            <a:xfrm>
              <a:off x="2563208" y="412337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a:t>
              </a:r>
            </a:p>
          </p:txBody>
        </p:sp>
        <p:sp>
          <p:nvSpPr>
            <p:cNvPr id="6" name="Oval 5">
              <a:extLst>
                <a:ext uri="{FF2B5EF4-FFF2-40B4-BE49-F238E27FC236}">
                  <a16:creationId xmlns:a16="http://schemas.microsoft.com/office/drawing/2014/main" id="{42FDCC5C-0C38-4380-80D0-A8FB44557419}"/>
                </a:ext>
              </a:extLst>
            </p:cNvPr>
            <p:cNvSpPr/>
            <p:nvPr/>
          </p:nvSpPr>
          <p:spPr>
            <a:xfrm>
              <a:off x="5611486" y="5156752"/>
              <a:ext cx="679269" cy="661851"/>
            </a:xfrm>
            <a:prstGeom prst="ellipse">
              <a:avLst/>
            </a:prstGeom>
            <a:solidFill>
              <a:srgbClr val="843C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Calibri" panose="020F0502020204030204"/>
                  <a:ea typeface="+mn-ea"/>
                  <a:cs typeface="+mn-cs"/>
                </a:rPr>
                <a:t>D</a:t>
              </a:r>
            </a:p>
          </p:txBody>
        </p:sp>
        <p:cxnSp>
          <p:nvCxnSpPr>
            <p:cNvPr id="8" name="Straight Arrow Connector 7">
              <a:extLst>
                <a:ext uri="{FF2B5EF4-FFF2-40B4-BE49-F238E27FC236}">
                  <a16:creationId xmlns:a16="http://schemas.microsoft.com/office/drawing/2014/main" id="{75A2DD2A-9E77-4830-A46C-971C2D94F08B}"/>
                </a:ext>
              </a:extLst>
            </p:cNvPr>
            <p:cNvCxnSpPr>
              <a:cxnSpLocks/>
            </p:cNvCxnSpPr>
            <p:nvPr/>
          </p:nvCxnSpPr>
          <p:spPr>
            <a:xfrm>
              <a:off x="3317162" y="2930301"/>
              <a:ext cx="945027" cy="1"/>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F5E0363-090F-4E61-97CC-D946AD25195C}"/>
                </a:ext>
              </a:extLst>
            </p:cNvPr>
            <p:cNvCxnSpPr>
              <a:cxnSpLocks/>
            </p:cNvCxnSpPr>
            <p:nvPr/>
          </p:nvCxnSpPr>
          <p:spPr>
            <a:xfrm>
              <a:off x="5006109" y="4695241"/>
              <a:ext cx="679870" cy="566935"/>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424E2A-98C4-4F17-BDC5-1D3F47CF2E24}"/>
                </a:ext>
              </a:extLst>
            </p:cNvPr>
            <p:cNvCxnSpPr>
              <a:cxnSpLocks/>
            </p:cNvCxnSpPr>
            <p:nvPr/>
          </p:nvCxnSpPr>
          <p:spPr>
            <a:xfrm>
              <a:off x="2902842" y="3315656"/>
              <a:ext cx="0" cy="720635"/>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F46D7FE-BA85-4F07-99D2-485358012EF1}"/>
                </a:ext>
              </a:extLst>
            </p:cNvPr>
            <p:cNvSpPr txBox="1"/>
            <p:nvPr/>
          </p:nvSpPr>
          <p:spPr>
            <a:xfrm>
              <a:off x="2022675" y="2014601"/>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p>
          </p:txBody>
        </p:sp>
        <p:sp>
          <p:nvSpPr>
            <p:cNvPr id="17" name="TextBox 16">
              <a:extLst>
                <a:ext uri="{FF2B5EF4-FFF2-40B4-BE49-F238E27FC236}">
                  <a16:creationId xmlns:a16="http://schemas.microsoft.com/office/drawing/2014/main" id="{FC780F65-C33D-48BA-9D76-6DB97B0EEBD2}"/>
                </a:ext>
              </a:extLst>
            </p:cNvPr>
            <p:cNvSpPr txBox="1"/>
            <p:nvPr/>
          </p:nvSpPr>
          <p:spPr>
            <a:xfrm>
              <a:off x="3381814" y="220066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B135C4AF-E3F9-410A-A024-D48E5706B61A}"/>
                </a:ext>
              </a:extLst>
            </p:cNvPr>
            <p:cNvSpPr txBox="1"/>
            <p:nvPr/>
          </p:nvSpPr>
          <p:spPr>
            <a:xfrm>
              <a:off x="2192492" y="331565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a:t>
              </a:r>
            </a:p>
          </p:txBody>
        </p:sp>
        <p:sp>
          <p:nvSpPr>
            <p:cNvPr id="19" name="TextBox 18">
              <a:extLst>
                <a:ext uri="{FF2B5EF4-FFF2-40B4-BE49-F238E27FC236}">
                  <a16:creationId xmlns:a16="http://schemas.microsoft.com/office/drawing/2014/main" id="{C0350E6F-AE69-4826-9478-C842FAFB96AA}"/>
                </a:ext>
              </a:extLst>
            </p:cNvPr>
            <p:cNvSpPr txBox="1"/>
            <p:nvPr/>
          </p:nvSpPr>
          <p:spPr>
            <a:xfrm>
              <a:off x="5611486" y="4310494"/>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3</a:t>
              </a:r>
            </a:p>
          </p:txBody>
        </p:sp>
        <p:sp>
          <p:nvSpPr>
            <p:cNvPr id="15" name="Oval 14">
              <a:extLst>
                <a:ext uri="{FF2B5EF4-FFF2-40B4-BE49-F238E27FC236}">
                  <a16:creationId xmlns:a16="http://schemas.microsoft.com/office/drawing/2014/main" id="{B9D8C09F-2B51-4535-A678-7F544AE65571}"/>
                </a:ext>
              </a:extLst>
            </p:cNvPr>
            <p:cNvSpPr/>
            <p:nvPr/>
          </p:nvSpPr>
          <p:spPr>
            <a:xfrm>
              <a:off x="4326840" y="4123376"/>
              <a:ext cx="679269" cy="661851"/>
            </a:xfrm>
            <a:prstGeom prst="ellipse">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CF</a:t>
              </a:r>
            </a:p>
          </p:txBody>
        </p:sp>
        <p:sp>
          <p:nvSpPr>
            <p:cNvPr id="20" name="TextBox 19">
              <a:extLst>
                <a:ext uri="{FF2B5EF4-FFF2-40B4-BE49-F238E27FC236}">
                  <a16:creationId xmlns:a16="http://schemas.microsoft.com/office/drawing/2014/main" id="{6226A96C-08A2-4476-9551-60C5FF1806A4}"/>
                </a:ext>
              </a:extLst>
            </p:cNvPr>
            <p:cNvSpPr txBox="1"/>
            <p:nvPr/>
          </p:nvSpPr>
          <p:spPr>
            <a:xfrm>
              <a:off x="4079388" y="4791912"/>
              <a:ext cx="11047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lang="en-US" sz="2000" baseline="-25000" dirty="0">
                  <a:solidFill>
                    <a:srgbClr val="E7E6E6">
                      <a:lumMod val="50000"/>
                    </a:srgbClr>
                  </a:solidFill>
                  <a:latin typeface="Calibri" panose="020F0502020204030204"/>
                </a:rPr>
                <a:t>2</a:t>
              </a:r>
              <a:endPar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endParaRPr>
            </a:p>
          </p:txBody>
        </p:sp>
        <p:cxnSp>
          <p:nvCxnSpPr>
            <p:cNvPr id="23" name="Straight Arrow Connector 22">
              <a:extLst>
                <a:ext uri="{FF2B5EF4-FFF2-40B4-BE49-F238E27FC236}">
                  <a16:creationId xmlns:a16="http://schemas.microsoft.com/office/drawing/2014/main" id="{0ACA2C05-97E8-4258-920A-26559DAE95BB}"/>
                </a:ext>
              </a:extLst>
            </p:cNvPr>
            <p:cNvCxnSpPr>
              <a:cxnSpLocks/>
            </p:cNvCxnSpPr>
            <p:nvPr/>
          </p:nvCxnSpPr>
          <p:spPr>
            <a:xfrm>
              <a:off x="4678122" y="3315655"/>
              <a:ext cx="0" cy="720635"/>
            </a:xfrm>
            <a:prstGeom prst="straightConnector1">
              <a:avLst/>
            </a:prstGeom>
            <a:ln w="50800">
              <a:solidFill>
                <a:schemeClr val="bg2">
                  <a:lumMod val="5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078872F-F5E3-4B96-9DFC-A36D804272D8}"/>
                </a:ext>
              </a:extLst>
            </p:cNvPr>
            <p:cNvCxnSpPr>
              <a:cxnSpLocks/>
            </p:cNvCxnSpPr>
            <p:nvPr/>
          </p:nvCxnSpPr>
          <p:spPr>
            <a:xfrm>
              <a:off x="3317161" y="4468155"/>
              <a:ext cx="908175" cy="0"/>
            </a:xfrm>
            <a:prstGeom prst="straightConnector1">
              <a:avLst/>
            </a:prstGeom>
            <a:ln w="50800">
              <a:solidFill>
                <a:schemeClr val="bg2">
                  <a:lumMod val="5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FBE666-EC2A-4523-9527-1A600350FDCD}"/>
                </a:ext>
              </a:extLst>
            </p:cNvPr>
            <p:cNvSpPr txBox="1"/>
            <p:nvPr/>
          </p:nvSpPr>
          <p:spPr>
            <a:xfrm>
              <a:off x="5346044" y="5818603"/>
              <a:ext cx="149752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lang="en-US" sz="2000" baseline="-25000" dirty="0">
                  <a:solidFill>
                    <a:srgbClr val="E7E6E6">
                      <a:lumMod val="50000"/>
                    </a:srgbClr>
                  </a:solidFill>
                  <a:latin typeface="Calibri" panose="020F0502020204030204"/>
                </a:rPr>
                <a:t>3</a:t>
              </a:r>
              <a:endPar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endParaRPr>
            </a:p>
          </p:txBody>
        </p:sp>
      </p:grpSp>
      <p:cxnSp>
        <p:nvCxnSpPr>
          <p:cNvPr id="10" name="Straight Arrow Connector 9">
            <a:extLst>
              <a:ext uri="{FF2B5EF4-FFF2-40B4-BE49-F238E27FC236}">
                <a16:creationId xmlns:a16="http://schemas.microsoft.com/office/drawing/2014/main" id="{B93C175E-C72A-4631-A5EC-9EA34E382B62}"/>
              </a:ext>
            </a:extLst>
          </p:cNvPr>
          <p:cNvCxnSpPr/>
          <p:nvPr/>
        </p:nvCxnSpPr>
        <p:spPr>
          <a:xfrm flipH="1">
            <a:off x="5098473" y="2930301"/>
            <a:ext cx="2235200" cy="128148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80D5A98-0B22-45C8-982A-D513F298F9EC}"/>
              </a:ext>
            </a:extLst>
          </p:cNvPr>
          <p:cNvSpPr txBox="1"/>
          <p:nvPr/>
        </p:nvSpPr>
        <p:spPr>
          <a:xfrm>
            <a:off x="7599115" y="1848285"/>
            <a:ext cx="2817091" cy="3970318"/>
          </a:xfrm>
          <a:prstGeom prst="rect">
            <a:avLst/>
          </a:prstGeom>
          <a:noFill/>
        </p:spPr>
        <p:txBody>
          <a:bodyPr wrap="square" rtlCol="0">
            <a:spAutoFit/>
          </a:bodyPr>
          <a:lstStyle/>
          <a:p>
            <a:pPr algn="ctr"/>
            <a:r>
              <a:rPr lang="en-US" dirty="0">
                <a:solidFill>
                  <a:schemeClr val="bg2">
                    <a:lumMod val="50000"/>
                  </a:schemeClr>
                </a:solidFill>
              </a:rPr>
              <a:t>To create the counterfactual we start we use the female dummy to adjust for weight differences between men and women, and we use the treatment effect of men to determine the final weight of women if they respond the same to the diet pill. </a:t>
            </a:r>
          </a:p>
          <a:p>
            <a:pPr algn="ctr"/>
            <a:endParaRPr lang="en-US" dirty="0">
              <a:solidFill>
                <a:schemeClr val="bg2">
                  <a:lumMod val="50000"/>
                </a:schemeClr>
              </a:solidFill>
            </a:endParaRPr>
          </a:p>
          <a:p>
            <a:pPr algn="ctr"/>
            <a:r>
              <a:rPr lang="en-US" dirty="0">
                <a:solidFill>
                  <a:schemeClr val="bg2">
                    <a:lumMod val="50000"/>
                  </a:schemeClr>
                </a:solidFill>
              </a:rPr>
              <a:t>The interaction treat*female tells us if women respond differently to the treatment. </a:t>
            </a:r>
          </a:p>
        </p:txBody>
      </p:sp>
      <p:sp>
        <p:nvSpPr>
          <p:cNvPr id="30" name="TextBox 29">
            <a:extLst>
              <a:ext uri="{FF2B5EF4-FFF2-40B4-BE49-F238E27FC236}">
                <a16:creationId xmlns:a16="http://schemas.microsoft.com/office/drawing/2014/main" id="{44069809-CBF1-4851-B930-94B568698528}"/>
              </a:ext>
            </a:extLst>
          </p:cNvPr>
          <p:cNvSpPr txBox="1"/>
          <p:nvPr/>
        </p:nvSpPr>
        <p:spPr>
          <a:xfrm>
            <a:off x="2805925" y="615187"/>
            <a:ext cx="5080237" cy="307777"/>
          </a:xfrm>
          <a:prstGeom prst="rect">
            <a:avLst/>
          </a:prstGeom>
          <a:noFill/>
        </p:spPr>
        <p:txBody>
          <a:bodyPr wrap="none" rtlCol="0">
            <a:spAutoFit/>
          </a:bodyPr>
          <a:lstStyle/>
          <a:p>
            <a:r>
              <a:rPr lang="en-US" sz="1400" dirty="0">
                <a:latin typeface="Century Gothic" panose="020B0502020202020204" pitchFamily="34" charset="0"/>
              </a:rPr>
              <a:t>weight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31" name="TextBox 30">
            <a:extLst>
              <a:ext uri="{FF2B5EF4-FFF2-40B4-BE49-F238E27FC236}">
                <a16:creationId xmlns:a16="http://schemas.microsoft.com/office/drawing/2014/main" id="{53770C03-24C4-4C71-B735-E19376F63189}"/>
              </a:ext>
            </a:extLst>
          </p:cNvPr>
          <p:cNvSpPr txBox="1"/>
          <p:nvPr/>
        </p:nvSpPr>
        <p:spPr>
          <a:xfrm>
            <a:off x="3485195" y="314554"/>
            <a:ext cx="497252" cy="338554"/>
          </a:xfrm>
          <a:prstGeom prst="rect">
            <a:avLst/>
          </a:prstGeom>
          <a:noFill/>
        </p:spPr>
        <p:txBody>
          <a:bodyPr wrap="none" rtlCol="0">
            <a:spAutoFit/>
          </a:bodyPr>
          <a:lstStyle/>
          <a:p>
            <a:r>
              <a:rPr lang="en-US" sz="1600" b="1" dirty="0">
                <a:solidFill>
                  <a:schemeClr val="accent1">
                    <a:lumMod val="75000"/>
                  </a:schemeClr>
                </a:solidFill>
              </a:rPr>
              <a:t>180</a:t>
            </a:r>
          </a:p>
        </p:txBody>
      </p:sp>
      <p:sp>
        <p:nvSpPr>
          <p:cNvPr id="32" name="TextBox 31">
            <a:extLst>
              <a:ext uri="{FF2B5EF4-FFF2-40B4-BE49-F238E27FC236}">
                <a16:creationId xmlns:a16="http://schemas.microsoft.com/office/drawing/2014/main" id="{7E2FB25D-C616-4282-8F05-C6A41B4CFFCB}"/>
              </a:ext>
            </a:extLst>
          </p:cNvPr>
          <p:cNvSpPr txBox="1"/>
          <p:nvPr/>
        </p:nvSpPr>
        <p:spPr>
          <a:xfrm>
            <a:off x="5254157" y="288627"/>
            <a:ext cx="542136" cy="338554"/>
          </a:xfrm>
          <a:prstGeom prst="rect">
            <a:avLst/>
          </a:prstGeom>
          <a:noFill/>
        </p:spPr>
        <p:txBody>
          <a:bodyPr wrap="none" rtlCol="0">
            <a:spAutoFit/>
          </a:bodyPr>
          <a:lstStyle/>
          <a:p>
            <a:r>
              <a:rPr lang="en-US" sz="1600" dirty="0">
                <a:solidFill>
                  <a:schemeClr val="accent1">
                    <a:lumMod val="75000"/>
                  </a:schemeClr>
                </a:solidFill>
              </a:rPr>
              <a:t>–</a:t>
            </a:r>
            <a:r>
              <a:rPr lang="en-US" sz="1600" dirty="0">
                <a:solidFill>
                  <a:srgbClr val="843C0C"/>
                </a:solidFill>
              </a:rPr>
              <a:t> </a:t>
            </a:r>
            <a:r>
              <a:rPr lang="en-US" sz="1600" b="1" dirty="0">
                <a:solidFill>
                  <a:schemeClr val="accent1">
                    <a:lumMod val="75000"/>
                  </a:schemeClr>
                </a:solidFill>
              </a:rPr>
              <a:t>40</a:t>
            </a:r>
          </a:p>
        </p:txBody>
      </p:sp>
      <p:sp>
        <p:nvSpPr>
          <p:cNvPr id="33" name="TextBox 32">
            <a:extLst>
              <a:ext uri="{FF2B5EF4-FFF2-40B4-BE49-F238E27FC236}">
                <a16:creationId xmlns:a16="http://schemas.microsoft.com/office/drawing/2014/main" id="{AE014205-BA25-4F4B-82C9-09406203E5A4}"/>
              </a:ext>
            </a:extLst>
          </p:cNvPr>
          <p:cNvSpPr txBox="1"/>
          <p:nvPr/>
        </p:nvSpPr>
        <p:spPr>
          <a:xfrm>
            <a:off x="4236499" y="297372"/>
            <a:ext cx="588623" cy="338554"/>
          </a:xfrm>
          <a:prstGeom prst="rect">
            <a:avLst/>
          </a:prstGeom>
          <a:noFill/>
        </p:spPr>
        <p:txBody>
          <a:bodyPr wrap="none" rtlCol="0">
            <a:spAutoFit/>
          </a:bodyPr>
          <a:lstStyle/>
          <a:p>
            <a:r>
              <a:rPr lang="en-US" sz="1600" dirty="0">
                <a:solidFill>
                  <a:srgbClr val="843C0C"/>
                </a:solidFill>
              </a:rPr>
              <a:t>– </a:t>
            </a:r>
            <a:r>
              <a:rPr lang="en-US" sz="1600" b="1" dirty="0">
                <a:solidFill>
                  <a:srgbClr val="843C0C"/>
                </a:solidFill>
              </a:rPr>
              <a:t>10 </a:t>
            </a:r>
          </a:p>
        </p:txBody>
      </p:sp>
      <p:sp>
        <p:nvSpPr>
          <p:cNvPr id="34" name="TextBox 33">
            <a:extLst>
              <a:ext uri="{FF2B5EF4-FFF2-40B4-BE49-F238E27FC236}">
                <a16:creationId xmlns:a16="http://schemas.microsoft.com/office/drawing/2014/main" id="{17476AEF-1B72-4500-AC99-0F5B0C0A5D40}"/>
              </a:ext>
            </a:extLst>
          </p:cNvPr>
          <p:cNvSpPr txBox="1"/>
          <p:nvPr/>
        </p:nvSpPr>
        <p:spPr>
          <a:xfrm>
            <a:off x="6197625" y="267713"/>
            <a:ext cx="470000" cy="369332"/>
          </a:xfrm>
          <a:prstGeom prst="rect">
            <a:avLst/>
          </a:prstGeom>
          <a:noFill/>
        </p:spPr>
        <p:txBody>
          <a:bodyPr wrap="none" rtlCol="0">
            <a:spAutoFit/>
          </a:bodyPr>
          <a:lstStyle/>
          <a:p>
            <a:r>
              <a:rPr lang="en-US" dirty="0">
                <a:solidFill>
                  <a:srgbClr val="843C0C"/>
                </a:solidFill>
              </a:rPr>
              <a:t>– </a:t>
            </a:r>
            <a:r>
              <a:rPr lang="en-US" b="1" dirty="0">
                <a:solidFill>
                  <a:srgbClr val="843C0C"/>
                </a:solidFill>
              </a:rPr>
              <a:t>5</a:t>
            </a:r>
          </a:p>
        </p:txBody>
      </p:sp>
      <p:sp>
        <p:nvSpPr>
          <p:cNvPr id="35" name="TextBox 34">
            <a:extLst>
              <a:ext uri="{FF2B5EF4-FFF2-40B4-BE49-F238E27FC236}">
                <a16:creationId xmlns:a16="http://schemas.microsoft.com/office/drawing/2014/main" id="{73A63F4E-561D-4C98-A043-1B1761D26CDD}"/>
              </a:ext>
            </a:extLst>
          </p:cNvPr>
          <p:cNvSpPr txBox="1"/>
          <p:nvPr/>
        </p:nvSpPr>
        <p:spPr>
          <a:xfrm>
            <a:off x="402532" y="501795"/>
            <a:ext cx="2955637" cy="461665"/>
          </a:xfrm>
          <a:prstGeom prst="rect">
            <a:avLst/>
          </a:prstGeom>
          <a:noFill/>
        </p:spPr>
        <p:txBody>
          <a:bodyPr wrap="square" rtlCol="0">
            <a:spAutoFit/>
          </a:bodyPr>
          <a:lstStyle/>
          <a:p>
            <a:pPr algn="ctr"/>
            <a:r>
              <a:rPr lang="en-US" sz="2400" dirty="0">
                <a:solidFill>
                  <a:srgbClr val="843C0C"/>
                </a:solidFill>
                <a:latin typeface="Century Gothic" panose="020B0502020202020204" pitchFamily="34" charset="0"/>
              </a:rPr>
              <a:t>Model:</a:t>
            </a:r>
          </a:p>
        </p:txBody>
      </p:sp>
    </p:spTree>
    <p:extLst>
      <p:ext uri="{BB962C8B-B14F-4D97-AF65-F5344CB8AC3E}">
        <p14:creationId xmlns:p14="http://schemas.microsoft.com/office/powerpoint/2010/main" val="1547282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extLst>
              <p:ext uri="{D42A27DB-BD31-4B8C-83A1-F6EECF244321}">
                <p14:modId xmlns:p14="http://schemas.microsoft.com/office/powerpoint/2010/main" val="529165220"/>
              </p:ext>
            </p:extLst>
          </p:nvPr>
        </p:nvGraphicFramePr>
        <p:xfrm>
          <a:off x="846228" y="23788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solidFill>
                            <a:schemeClr val="accent1"/>
                          </a:solidFill>
                        </a:rPr>
                        <a:t>A</a:t>
                      </a:r>
                    </a:p>
                  </a:txBody>
                  <a:tcPr/>
                </a:tc>
                <a:tc>
                  <a:txBody>
                    <a:bodyPr/>
                    <a:lstStyle/>
                    <a:p>
                      <a:pPr algn="ctr"/>
                      <a:r>
                        <a:rPr lang="en-US" dirty="0">
                          <a:solidFill>
                            <a:schemeClr val="accent1"/>
                          </a:solidFill>
                        </a:rPr>
                        <a:t>B</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solidFill>
                            <a:srgbClr val="843C0C"/>
                          </a:solidFill>
                        </a:rPr>
                        <a:t>C</a:t>
                      </a:r>
                    </a:p>
                  </a:txBody>
                  <a:tcPr/>
                </a:tc>
                <a:tc>
                  <a:txBody>
                    <a:bodyPr/>
                    <a:lstStyle/>
                    <a:p>
                      <a:pPr algn="ctr"/>
                      <a:r>
                        <a:rPr lang="en-US" dirty="0">
                          <a:solidFill>
                            <a:srgbClr val="843C0C"/>
                          </a:solidFill>
                        </a:rPr>
                        <a:t>D</a:t>
                      </a:r>
                    </a:p>
                  </a:txBody>
                  <a:tcPr/>
                </a:tc>
                <a:extLst>
                  <a:ext uri="{0D108BD9-81ED-4DB2-BD59-A6C34878D82A}">
                    <a16:rowId xmlns:a16="http://schemas.microsoft.com/office/drawing/2014/main" val="1031464782"/>
                  </a:ext>
                </a:extLst>
              </a:tr>
            </a:tbl>
          </a:graphicData>
        </a:graphic>
      </p:graphicFrame>
      <p:sp>
        <p:nvSpPr>
          <p:cNvPr id="43" name="TextBox 42">
            <a:extLst>
              <a:ext uri="{FF2B5EF4-FFF2-40B4-BE49-F238E27FC236}">
                <a16:creationId xmlns:a16="http://schemas.microsoft.com/office/drawing/2014/main" id="{E47173CC-AF19-4C4A-84BE-239B2D4EAF2E}"/>
              </a:ext>
            </a:extLst>
          </p:cNvPr>
          <p:cNvSpPr txBox="1"/>
          <p:nvPr/>
        </p:nvSpPr>
        <p:spPr>
          <a:xfrm>
            <a:off x="2130803" y="1349464"/>
            <a:ext cx="1591590" cy="369332"/>
          </a:xfrm>
          <a:prstGeom prst="rect">
            <a:avLst/>
          </a:prstGeom>
          <a:noFill/>
        </p:spPr>
        <p:txBody>
          <a:bodyPr wrap="none" rtlCol="0">
            <a:spAutoFit/>
          </a:bodyPr>
          <a:lstStyle/>
          <a:p>
            <a:r>
              <a:rPr lang="en-US" dirty="0">
                <a:solidFill>
                  <a:schemeClr val="accent1">
                    <a:lumMod val="50000"/>
                  </a:schemeClr>
                </a:solidFill>
              </a:rPr>
              <a:t>(design matrix)</a:t>
            </a:r>
          </a:p>
        </p:txBody>
      </p:sp>
      <p:sp>
        <p:nvSpPr>
          <p:cNvPr id="44" name="TextBox 43">
            <a:extLst>
              <a:ext uri="{FF2B5EF4-FFF2-40B4-BE49-F238E27FC236}">
                <a16:creationId xmlns:a16="http://schemas.microsoft.com/office/drawing/2014/main" id="{ABDEF709-6077-4B24-BA7A-9EF8D301E31C}"/>
              </a:ext>
            </a:extLst>
          </p:cNvPr>
          <p:cNvSpPr txBox="1"/>
          <p:nvPr/>
        </p:nvSpPr>
        <p:spPr>
          <a:xfrm>
            <a:off x="6397300" y="1244196"/>
            <a:ext cx="777960" cy="307777"/>
          </a:xfrm>
          <a:prstGeom prst="rect">
            <a:avLst/>
          </a:prstGeom>
          <a:noFill/>
        </p:spPr>
        <p:txBody>
          <a:bodyPr wrap="square" rtlCol="0">
            <a:spAutoFit/>
          </a:bodyPr>
          <a:lstStyle/>
          <a:p>
            <a:pPr algn="ctr"/>
            <a:r>
              <a:rPr lang="en-US" sz="1400" dirty="0">
                <a:solidFill>
                  <a:srgbClr val="843C0C"/>
                </a:solidFill>
                <a:latin typeface="Century Gothic" panose="020B0502020202020204" pitchFamily="34" charset="0"/>
              </a:rPr>
              <a:t>(75)</a:t>
            </a:r>
          </a:p>
        </p:txBody>
      </p:sp>
      <p:sp>
        <p:nvSpPr>
          <p:cNvPr id="45" name="TextBox 44">
            <a:extLst>
              <a:ext uri="{FF2B5EF4-FFF2-40B4-BE49-F238E27FC236}">
                <a16:creationId xmlns:a16="http://schemas.microsoft.com/office/drawing/2014/main" id="{D1578304-AA0A-4A1A-A2D2-0FE019F22935}"/>
              </a:ext>
            </a:extLst>
          </p:cNvPr>
          <p:cNvSpPr txBox="1"/>
          <p:nvPr/>
        </p:nvSpPr>
        <p:spPr>
          <a:xfrm>
            <a:off x="6891734" y="1244196"/>
            <a:ext cx="777960" cy="307777"/>
          </a:xfrm>
          <a:prstGeom prst="rect">
            <a:avLst/>
          </a:prstGeom>
          <a:noFill/>
        </p:spPr>
        <p:txBody>
          <a:bodyPr wrap="square" rtlCol="0">
            <a:spAutoFit/>
          </a:bodyPr>
          <a:lstStyle/>
          <a:p>
            <a:pPr algn="ctr"/>
            <a:r>
              <a:rPr lang="en-US" sz="1400" dirty="0">
                <a:solidFill>
                  <a:srgbClr val="843C0C"/>
                </a:solidFill>
                <a:latin typeface="Century Gothic" panose="020B0502020202020204" pitchFamily="34" charset="0"/>
              </a:rPr>
              <a:t>(-18)</a:t>
            </a:r>
          </a:p>
        </p:txBody>
      </p:sp>
      <p:sp>
        <p:nvSpPr>
          <p:cNvPr id="46" name="TextBox 45">
            <a:extLst>
              <a:ext uri="{FF2B5EF4-FFF2-40B4-BE49-F238E27FC236}">
                <a16:creationId xmlns:a16="http://schemas.microsoft.com/office/drawing/2014/main" id="{5FA01FAD-3B7D-45E9-AF34-98A0ABE51996}"/>
              </a:ext>
            </a:extLst>
          </p:cNvPr>
          <p:cNvSpPr txBox="1"/>
          <p:nvPr/>
        </p:nvSpPr>
        <p:spPr>
          <a:xfrm>
            <a:off x="7757290" y="1244534"/>
            <a:ext cx="777960" cy="307777"/>
          </a:xfrm>
          <a:prstGeom prst="rect">
            <a:avLst/>
          </a:prstGeom>
          <a:noFill/>
        </p:spPr>
        <p:txBody>
          <a:bodyPr wrap="square" rtlCol="0">
            <a:spAutoFit/>
          </a:bodyPr>
          <a:lstStyle/>
          <a:p>
            <a:pPr algn="ctr"/>
            <a:r>
              <a:rPr lang="en-US" sz="1400" dirty="0">
                <a:solidFill>
                  <a:srgbClr val="843C0C"/>
                </a:solidFill>
                <a:latin typeface="Century Gothic" panose="020B0502020202020204" pitchFamily="34" charset="0"/>
              </a:rPr>
              <a:t>(0)</a:t>
            </a:r>
          </a:p>
        </p:txBody>
      </p:sp>
      <p:sp>
        <p:nvSpPr>
          <p:cNvPr id="47" name="TextBox 46">
            <a:extLst>
              <a:ext uri="{FF2B5EF4-FFF2-40B4-BE49-F238E27FC236}">
                <a16:creationId xmlns:a16="http://schemas.microsoft.com/office/drawing/2014/main" id="{C249046C-890D-4BA5-AC5D-5CD3C5C7D132}"/>
              </a:ext>
            </a:extLst>
          </p:cNvPr>
          <p:cNvSpPr txBox="1"/>
          <p:nvPr/>
        </p:nvSpPr>
        <p:spPr>
          <a:xfrm>
            <a:off x="8591956" y="1244196"/>
            <a:ext cx="777960" cy="307777"/>
          </a:xfrm>
          <a:prstGeom prst="rect">
            <a:avLst/>
          </a:prstGeom>
          <a:noFill/>
        </p:spPr>
        <p:txBody>
          <a:bodyPr wrap="square" rtlCol="0">
            <a:spAutoFit/>
          </a:bodyPr>
          <a:lstStyle/>
          <a:p>
            <a:pPr algn="ctr"/>
            <a:r>
              <a:rPr lang="en-US" sz="1400" dirty="0">
                <a:solidFill>
                  <a:srgbClr val="843C0C"/>
                </a:solidFill>
                <a:latin typeface="Century Gothic" panose="020B0502020202020204" pitchFamily="34" charset="0"/>
              </a:rPr>
              <a:t>(9)</a:t>
            </a:r>
          </a:p>
        </p:txBody>
      </p:sp>
      <p:graphicFrame>
        <p:nvGraphicFramePr>
          <p:cNvPr id="48" name="Table 47">
            <a:extLst>
              <a:ext uri="{FF2B5EF4-FFF2-40B4-BE49-F238E27FC236}">
                <a16:creationId xmlns:a16="http://schemas.microsoft.com/office/drawing/2014/main" id="{CD85EA20-008A-4C5F-BD4A-1F14B17FC6FA}"/>
              </a:ext>
            </a:extLst>
          </p:cNvPr>
          <p:cNvGraphicFramePr>
            <a:graphicFrameLocks noGrp="1"/>
          </p:cNvGraphicFramePr>
          <p:nvPr>
            <p:extLst>
              <p:ext uri="{D42A27DB-BD31-4B8C-83A1-F6EECF244321}">
                <p14:modId xmlns:p14="http://schemas.microsoft.com/office/powerpoint/2010/main" val="2766383130"/>
              </p:ext>
            </p:extLst>
          </p:nvPr>
        </p:nvGraphicFramePr>
        <p:xfrm>
          <a:off x="849153" y="1801188"/>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49" name="TextBox 48">
            <a:extLst>
              <a:ext uri="{FF2B5EF4-FFF2-40B4-BE49-F238E27FC236}">
                <a16:creationId xmlns:a16="http://schemas.microsoft.com/office/drawing/2014/main" id="{D5B9A0BC-F287-4B28-ABAF-2BC9A266DC3A}"/>
              </a:ext>
            </a:extLst>
          </p:cNvPr>
          <p:cNvSpPr txBox="1"/>
          <p:nvPr/>
        </p:nvSpPr>
        <p:spPr>
          <a:xfrm>
            <a:off x="5979385" y="1509089"/>
            <a:ext cx="4033476" cy="307777"/>
          </a:xfrm>
          <a:prstGeom prst="rect">
            <a:avLst/>
          </a:prstGeom>
          <a:noFill/>
        </p:spPr>
        <p:txBody>
          <a:bodyPr wrap="none" rtlCol="0">
            <a:spAutoFit/>
          </a:bodyPr>
          <a:lstStyle/>
          <a:p>
            <a:r>
              <a:rPr lang="en-US" sz="1400" dirty="0">
                <a:latin typeface="Century Gothic" panose="020B0502020202020204" pitchFamily="34" charset="0"/>
              </a:rPr>
              <a:t>math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∙d.urb + b</a:t>
            </a:r>
            <a:r>
              <a:rPr lang="en-US" sz="1400" baseline="-25000" dirty="0">
                <a:latin typeface="Century Gothic" panose="020B0502020202020204" pitchFamily="34" charset="0"/>
              </a:rPr>
              <a:t>2</a:t>
            </a:r>
            <a:r>
              <a:rPr lang="en-US" sz="1400" dirty="0">
                <a:latin typeface="Century Gothic" panose="020B0502020202020204" pitchFamily="34" charset="0"/>
              </a:rPr>
              <a:t>∙d.tfa + b</a:t>
            </a:r>
            <a:r>
              <a:rPr lang="en-US" sz="1400" baseline="-25000" dirty="0">
                <a:latin typeface="Century Gothic" panose="020B0502020202020204" pitchFamily="34" charset="0"/>
              </a:rPr>
              <a:t>3</a:t>
            </a:r>
            <a:r>
              <a:rPr lang="en-US" sz="1400" dirty="0">
                <a:latin typeface="Century Gothic" panose="020B0502020202020204" pitchFamily="34" charset="0"/>
              </a:rPr>
              <a:t>∙d.urb.tfa</a:t>
            </a:r>
          </a:p>
        </p:txBody>
      </p:sp>
      <p:sp>
        <p:nvSpPr>
          <p:cNvPr id="50" name="TextBox 49">
            <a:extLst>
              <a:ext uri="{FF2B5EF4-FFF2-40B4-BE49-F238E27FC236}">
                <a16:creationId xmlns:a16="http://schemas.microsoft.com/office/drawing/2014/main" id="{15C78384-B332-438E-89E3-E6B5520D0BB6}"/>
              </a:ext>
            </a:extLst>
          </p:cNvPr>
          <p:cNvSpPr txBox="1"/>
          <p:nvPr/>
        </p:nvSpPr>
        <p:spPr>
          <a:xfrm>
            <a:off x="5417315" y="2550233"/>
            <a:ext cx="4658648" cy="307777"/>
          </a:xfrm>
          <a:prstGeom prst="rect">
            <a:avLst/>
          </a:prstGeom>
          <a:noFill/>
        </p:spPr>
        <p:txBody>
          <a:bodyPr wrap="none" rtlCol="0">
            <a:spAutoFit/>
          </a:bodyPr>
          <a:lstStyle/>
          <a:p>
            <a:r>
              <a:rPr lang="en-US" sz="1400" b="1" dirty="0">
                <a:solidFill>
                  <a:srgbClr val="843C0C"/>
                </a:solidFill>
                <a:latin typeface="Century Gothic" panose="020B0502020202020204" pitchFamily="34" charset="0"/>
              </a:rPr>
              <a:t>D: </a:t>
            </a:r>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+b</a:t>
            </a:r>
            <a:r>
              <a:rPr lang="en-US" sz="1400" baseline="-25000" dirty="0">
                <a:latin typeface="Century Gothic" panose="020B0502020202020204" pitchFamily="34" charset="0"/>
              </a:rPr>
              <a:t>1</a:t>
            </a:r>
            <a:r>
              <a:rPr lang="en-US" sz="1400" dirty="0">
                <a:latin typeface="Century Gothic" panose="020B0502020202020204" pitchFamily="34" charset="0"/>
              </a:rPr>
              <a:t>+b</a:t>
            </a:r>
            <a:r>
              <a:rPr lang="en-US" sz="1400" baseline="-25000" dirty="0">
                <a:latin typeface="Century Gothic" panose="020B0502020202020204" pitchFamily="34" charset="0"/>
              </a:rPr>
              <a:t>2</a:t>
            </a:r>
            <a:r>
              <a:rPr lang="en-US" sz="1400" dirty="0">
                <a:latin typeface="Century Gothic" panose="020B0502020202020204" pitchFamily="34" charset="0"/>
              </a:rPr>
              <a:t>+b</a:t>
            </a:r>
            <a:r>
              <a:rPr lang="en-US" sz="1400" baseline="-25000" dirty="0">
                <a:latin typeface="Century Gothic" panose="020B0502020202020204" pitchFamily="34" charset="0"/>
              </a:rPr>
              <a:t>3</a:t>
            </a:r>
            <a:r>
              <a:rPr lang="en-US" sz="1400" dirty="0">
                <a:latin typeface="Century Gothic" panose="020B0502020202020204" pitchFamily="34" charset="0"/>
              </a:rPr>
              <a:t> = </a:t>
            </a:r>
            <a:r>
              <a:rPr lang="en-US" sz="1400" dirty="0">
                <a:solidFill>
                  <a:srgbClr val="843C0C"/>
                </a:solidFill>
                <a:latin typeface="Century Gothic" panose="020B0502020202020204" pitchFamily="34" charset="0"/>
              </a:rPr>
              <a:t>75 – 18 + 0 + 9 =</a:t>
            </a:r>
            <a:r>
              <a:rPr lang="en-US" sz="1400" b="1" dirty="0">
                <a:solidFill>
                  <a:srgbClr val="843C0C"/>
                </a:solidFill>
                <a:latin typeface="Century Gothic" panose="020B0502020202020204" pitchFamily="34" charset="0"/>
              </a:rPr>
              <a:t> 66       </a:t>
            </a:r>
            <a:r>
              <a:rPr lang="en-US" sz="1400" dirty="0">
                <a:solidFill>
                  <a:schemeClr val="tx1">
                    <a:lumMod val="65000"/>
                    <a:lumOff val="35000"/>
                  </a:schemeClr>
                </a:solidFill>
                <a:latin typeface="Century Gothic" panose="020B0502020202020204" pitchFamily="34" charset="0"/>
              </a:rPr>
              <a:t>(urban TFA)</a:t>
            </a:r>
          </a:p>
        </p:txBody>
      </p:sp>
      <p:sp>
        <p:nvSpPr>
          <p:cNvPr id="51" name="TextBox 50">
            <a:extLst>
              <a:ext uri="{FF2B5EF4-FFF2-40B4-BE49-F238E27FC236}">
                <a16:creationId xmlns:a16="http://schemas.microsoft.com/office/drawing/2014/main" id="{EACCB068-7C89-44F2-A330-8A77CEF82AFA}"/>
              </a:ext>
            </a:extLst>
          </p:cNvPr>
          <p:cNvSpPr txBox="1"/>
          <p:nvPr/>
        </p:nvSpPr>
        <p:spPr>
          <a:xfrm>
            <a:off x="5417315" y="1970364"/>
            <a:ext cx="3865161" cy="307777"/>
          </a:xfrm>
          <a:prstGeom prst="rect">
            <a:avLst/>
          </a:prstGeom>
          <a:noFill/>
        </p:spPr>
        <p:txBody>
          <a:bodyPr wrap="none" rtlCol="0">
            <a:spAutoFit/>
          </a:bodyPr>
          <a:lstStyle/>
          <a:p>
            <a:r>
              <a:rPr lang="en-US" sz="1400" b="1" dirty="0">
                <a:solidFill>
                  <a:srgbClr val="843C0C"/>
                </a:solidFill>
                <a:latin typeface="Century Gothic" panose="020B0502020202020204" pitchFamily="34" charset="0"/>
              </a:rPr>
              <a:t>C: </a:t>
            </a:r>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a:t>
            </a:r>
            <a:r>
              <a:rPr lang="en-US" sz="1400" dirty="0">
                <a:latin typeface="Century Gothic" panose="020B0502020202020204" pitchFamily="34" charset="0"/>
              </a:rPr>
              <a:t> = </a:t>
            </a:r>
            <a:r>
              <a:rPr lang="en-US" sz="1400" dirty="0">
                <a:solidFill>
                  <a:srgbClr val="843C0C"/>
                </a:solidFill>
                <a:latin typeface="Century Gothic" panose="020B0502020202020204" pitchFamily="34" charset="0"/>
              </a:rPr>
              <a:t>75 + 0 = </a:t>
            </a:r>
            <a:r>
              <a:rPr lang="en-US" sz="1400" b="1" dirty="0">
                <a:solidFill>
                  <a:srgbClr val="843C0C"/>
                </a:solidFill>
                <a:latin typeface="Century Gothic" panose="020B0502020202020204" pitchFamily="34" charset="0"/>
              </a:rPr>
              <a:t>75 </a:t>
            </a:r>
            <a:r>
              <a:rPr lang="en-US" sz="1400" dirty="0">
                <a:solidFill>
                  <a:srgbClr val="843C0C"/>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a:t>
            </a:r>
          </a:p>
        </p:txBody>
      </p:sp>
      <p:sp>
        <p:nvSpPr>
          <p:cNvPr id="52" name="TextBox 51">
            <a:extLst>
              <a:ext uri="{FF2B5EF4-FFF2-40B4-BE49-F238E27FC236}">
                <a16:creationId xmlns:a16="http://schemas.microsoft.com/office/drawing/2014/main" id="{993CF938-2BA7-4A8E-B974-E05C60C217FA}"/>
              </a:ext>
            </a:extLst>
          </p:cNvPr>
          <p:cNvSpPr txBox="1"/>
          <p:nvPr/>
        </p:nvSpPr>
        <p:spPr>
          <a:xfrm>
            <a:off x="5427797" y="2857452"/>
            <a:ext cx="3704860" cy="307777"/>
          </a:xfrm>
          <a:prstGeom prst="rect">
            <a:avLst/>
          </a:prstGeom>
          <a:noFill/>
        </p:spPr>
        <p:txBody>
          <a:bodyPr wrap="none" rtlCol="0">
            <a:spAutoFit/>
          </a:bodyPr>
          <a:lstStyle/>
          <a:p>
            <a:r>
              <a:rPr lang="en-US" sz="1400" b="1" dirty="0">
                <a:solidFill>
                  <a:schemeClr val="accent1"/>
                </a:solidFill>
                <a:latin typeface="Century Gothic" panose="020B0502020202020204" pitchFamily="34" charset="0"/>
              </a:rPr>
              <a:t>B: </a:t>
            </a:r>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 </a:t>
            </a:r>
            <a:r>
              <a:rPr lang="en-US" sz="1400" dirty="0">
                <a:latin typeface="Century Gothic" panose="020B0502020202020204" pitchFamily="34" charset="0"/>
              </a:rPr>
              <a:t>= </a:t>
            </a:r>
            <a:r>
              <a:rPr lang="en-US" sz="1400" dirty="0">
                <a:solidFill>
                  <a:schemeClr val="accent1"/>
                </a:solidFill>
                <a:latin typeface="Century Gothic" panose="020B0502020202020204" pitchFamily="34" charset="0"/>
              </a:rPr>
              <a:t>75 – 18 =</a:t>
            </a:r>
            <a:r>
              <a:rPr lang="en-US" sz="1400" b="1" dirty="0">
                <a:solidFill>
                  <a:schemeClr val="accent1"/>
                </a:solidFill>
                <a:latin typeface="Century Gothic" panose="020B0502020202020204" pitchFamily="34" charset="0"/>
              </a:rPr>
              <a:t> 57    </a:t>
            </a:r>
            <a:r>
              <a:rPr lang="en-US" sz="1400" dirty="0">
                <a:solidFill>
                  <a:schemeClr val="tx1">
                    <a:lumMod val="65000"/>
                    <a:lumOff val="35000"/>
                  </a:schemeClr>
                </a:solidFill>
                <a:latin typeface="Century Gothic" panose="020B0502020202020204" pitchFamily="34" charset="0"/>
              </a:rPr>
              <a:t>(urban regular)</a:t>
            </a:r>
          </a:p>
        </p:txBody>
      </p:sp>
      <p:sp>
        <p:nvSpPr>
          <p:cNvPr id="53" name="TextBox 52">
            <a:extLst>
              <a:ext uri="{FF2B5EF4-FFF2-40B4-BE49-F238E27FC236}">
                <a16:creationId xmlns:a16="http://schemas.microsoft.com/office/drawing/2014/main" id="{96DE87E8-35EE-4105-99F4-0F17EBC6E137}"/>
              </a:ext>
            </a:extLst>
          </p:cNvPr>
          <p:cNvSpPr txBox="1"/>
          <p:nvPr/>
        </p:nvSpPr>
        <p:spPr>
          <a:xfrm>
            <a:off x="5417315" y="2260299"/>
            <a:ext cx="4565673" cy="307777"/>
          </a:xfrm>
          <a:prstGeom prst="rect">
            <a:avLst/>
          </a:prstGeom>
          <a:noFill/>
        </p:spPr>
        <p:txBody>
          <a:bodyPr wrap="none" rtlCol="0">
            <a:spAutoFit/>
          </a:bodyPr>
          <a:lstStyle/>
          <a:p>
            <a:r>
              <a:rPr lang="en-US" sz="1400" b="1" dirty="0">
                <a:solidFill>
                  <a:schemeClr val="accent1"/>
                </a:solidFill>
                <a:latin typeface="Century Gothic" panose="020B0502020202020204" pitchFamily="34" charset="0"/>
              </a:rPr>
              <a:t>A: </a:t>
            </a:r>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 </a:t>
            </a:r>
            <a:r>
              <a:rPr lang="en-US" sz="1400" b="1" dirty="0">
                <a:solidFill>
                  <a:schemeClr val="accent1"/>
                </a:solidFill>
                <a:latin typeface="Century Gothic" panose="020B0502020202020204" pitchFamily="34" charset="0"/>
              </a:rPr>
              <a:t>75</a:t>
            </a:r>
            <a:r>
              <a:rPr lang="en-US" sz="1400" b="1" dirty="0">
                <a:solidFill>
                  <a:srgbClr val="C00000"/>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regular – </a:t>
            </a:r>
            <a:r>
              <a:rPr lang="en-US" sz="1400" b="1" dirty="0">
                <a:solidFill>
                  <a:schemeClr val="tx1">
                    <a:lumMod val="65000"/>
                    <a:lumOff val="35000"/>
                  </a:schemeClr>
                </a:solidFill>
                <a:latin typeface="Century Gothic" panose="020B0502020202020204" pitchFamily="34" charset="0"/>
              </a:rPr>
              <a:t>reference group</a:t>
            </a:r>
            <a:r>
              <a:rPr lang="en-US" sz="1400" dirty="0">
                <a:solidFill>
                  <a:schemeClr val="tx1">
                    <a:lumMod val="65000"/>
                    <a:lumOff val="35000"/>
                  </a:schemeClr>
                </a:solidFill>
                <a:latin typeface="Century Gothic" panose="020B0502020202020204" pitchFamily="34" charset="0"/>
              </a:rPr>
              <a:t>)</a:t>
            </a:r>
          </a:p>
        </p:txBody>
      </p:sp>
      <p:pic>
        <p:nvPicPr>
          <p:cNvPr id="2" name="Picture 1">
            <a:extLst>
              <a:ext uri="{FF2B5EF4-FFF2-40B4-BE49-F238E27FC236}">
                <a16:creationId xmlns:a16="http://schemas.microsoft.com/office/drawing/2014/main" id="{0AD8A27E-0C67-4D2A-ADB2-CA6D57E2B4AC}"/>
              </a:ext>
            </a:extLst>
          </p:cNvPr>
          <p:cNvPicPr>
            <a:picLocks noChangeAspect="1"/>
          </p:cNvPicPr>
          <p:nvPr/>
        </p:nvPicPr>
        <p:blipFill>
          <a:blip r:embed="rId2"/>
          <a:stretch>
            <a:fillRect/>
          </a:stretch>
        </p:blipFill>
        <p:spPr>
          <a:xfrm>
            <a:off x="7996123" y="3545204"/>
            <a:ext cx="3581236" cy="3159914"/>
          </a:xfrm>
          <a:prstGeom prst="rect">
            <a:avLst/>
          </a:prstGeom>
        </p:spPr>
      </p:pic>
      <p:sp>
        <p:nvSpPr>
          <p:cNvPr id="71" name="TextBox 70">
            <a:extLst>
              <a:ext uri="{FF2B5EF4-FFF2-40B4-BE49-F238E27FC236}">
                <a16:creationId xmlns:a16="http://schemas.microsoft.com/office/drawing/2014/main" id="{A9F23DA5-B84F-4460-BA03-76659A1FF7D3}"/>
              </a:ext>
            </a:extLst>
          </p:cNvPr>
          <p:cNvSpPr txBox="1"/>
          <p:nvPr/>
        </p:nvSpPr>
        <p:spPr>
          <a:xfrm>
            <a:off x="5833604" y="402556"/>
            <a:ext cx="4325037" cy="461665"/>
          </a:xfrm>
          <a:prstGeom prst="rect">
            <a:avLst/>
          </a:prstGeom>
          <a:noFill/>
        </p:spPr>
        <p:txBody>
          <a:bodyPr wrap="square" rtlCol="0">
            <a:spAutoFit/>
          </a:bodyPr>
          <a:lstStyle/>
          <a:p>
            <a:pPr algn="ctr"/>
            <a:r>
              <a:rPr lang="en-US" sz="2400" dirty="0">
                <a:solidFill>
                  <a:srgbClr val="843C0C"/>
                </a:solidFill>
                <a:latin typeface="Century Gothic" panose="020B0502020202020204" pitchFamily="34" charset="0"/>
              </a:rPr>
              <a:t>Back to the TFT example:</a:t>
            </a:r>
          </a:p>
        </p:txBody>
      </p:sp>
      <p:sp>
        <p:nvSpPr>
          <p:cNvPr id="3" name="TextBox 2">
            <a:extLst>
              <a:ext uri="{FF2B5EF4-FFF2-40B4-BE49-F238E27FC236}">
                <a16:creationId xmlns:a16="http://schemas.microsoft.com/office/drawing/2014/main" id="{479AE7A6-2150-434C-A294-36EC3C735CE1}"/>
              </a:ext>
            </a:extLst>
          </p:cNvPr>
          <p:cNvSpPr txBox="1"/>
          <p:nvPr/>
        </p:nvSpPr>
        <p:spPr>
          <a:xfrm>
            <a:off x="650869" y="3555937"/>
            <a:ext cx="6240865" cy="3108543"/>
          </a:xfrm>
          <a:prstGeom prst="rect">
            <a:avLst/>
          </a:prstGeom>
          <a:noFill/>
        </p:spPr>
        <p:txBody>
          <a:bodyPr wrap="square" rtlCol="0">
            <a:spAutoFit/>
          </a:bodyPr>
          <a:lstStyle/>
          <a:p>
            <a:r>
              <a:rPr lang="en-US" sz="1400" dirty="0"/>
              <a:t>If we use regular suburban teachers as the reference group that allows us to answer the questions in our study because the two hypotheses we are about are:</a:t>
            </a:r>
          </a:p>
          <a:p>
            <a:endParaRPr lang="en-US" sz="1400" dirty="0"/>
          </a:p>
          <a:p>
            <a:r>
              <a:rPr lang="en-US" sz="1400" dirty="0"/>
              <a:t>Do TFA teachers perform better in suburban settings? </a:t>
            </a:r>
          </a:p>
          <a:p>
            <a:r>
              <a:rPr lang="en-US" sz="1400" dirty="0"/>
              <a:t>Do TFA teachers perform better in urban settings? </a:t>
            </a:r>
          </a:p>
          <a:p>
            <a:endParaRPr lang="en-US" sz="1400" dirty="0"/>
          </a:p>
          <a:p>
            <a:r>
              <a:rPr lang="en-US" sz="1400" dirty="0"/>
              <a:t>Note that by using the urban and TFA dummy variables we get:</a:t>
            </a:r>
          </a:p>
          <a:p>
            <a:endParaRPr lang="en-US" sz="1400" dirty="0"/>
          </a:p>
          <a:p>
            <a:r>
              <a:rPr lang="en-US" sz="1400" dirty="0"/>
              <a:t>b2 = tests whether TFA teachers do better in suburban schools</a:t>
            </a:r>
          </a:p>
          <a:p>
            <a:r>
              <a:rPr lang="en-US" sz="1400" dirty="0"/>
              <a:t>b3 = tests whether TFA teachers do better than expected in urban schools (expected meaning they perform at the same deficit as regular teachers)</a:t>
            </a:r>
          </a:p>
          <a:p>
            <a:endParaRPr lang="en-US" sz="1400" dirty="0"/>
          </a:p>
          <a:p>
            <a:r>
              <a:rPr lang="en-US" sz="1400" b="1" dirty="0"/>
              <a:t>b3 is not a direct test of group means B=D. It’s a test of D=counterfactual D (performance of TFA teachers if no differences in urban schools)</a:t>
            </a:r>
          </a:p>
        </p:txBody>
      </p:sp>
    </p:spTree>
    <p:extLst>
      <p:ext uri="{BB962C8B-B14F-4D97-AF65-F5344CB8AC3E}">
        <p14:creationId xmlns:p14="http://schemas.microsoft.com/office/powerpoint/2010/main" val="3451906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extLst>
              <p:ext uri="{D42A27DB-BD31-4B8C-83A1-F6EECF244321}">
                <p14:modId xmlns:p14="http://schemas.microsoft.com/office/powerpoint/2010/main" val="3724067216"/>
              </p:ext>
            </p:extLst>
          </p:nvPr>
        </p:nvGraphicFramePr>
        <p:xfrm>
          <a:off x="755010" y="1588045"/>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149292" y="5698485"/>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872455" y="6015407"/>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9" name="TextBox 18">
            <a:extLst>
              <a:ext uri="{FF2B5EF4-FFF2-40B4-BE49-F238E27FC236}">
                <a16:creationId xmlns:a16="http://schemas.microsoft.com/office/drawing/2014/main" id="{62D9B416-18AA-4466-B1C5-C1D4237E1DC8}"/>
              </a:ext>
            </a:extLst>
          </p:cNvPr>
          <p:cNvSpPr txBox="1"/>
          <p:nvPr/>
        </p:nvSpPr>
        <p:spPr>
          <a:xfrm>
            <a:off x="8071057" y="2761556"/>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20" name="TextBox 19">
            <a:extLst>
              <a:ext uri="{FF2B5EF4-FFF2-40B4-BE49-F238E27FC236}">
                <a16:creationId xmlns:a16="http://schemas.microsoft.com/office/drawing/2014/main" id="{4B98A19E-6F56-4382-92CF-C482558E22DA}"/>
              </a:ext>
            </a:extLst>
          </p:cNvPr>
          <p:cNvSpPr txBox="1"/>
          <p:nvPr/>
        </p:nvSpPr>
        <p:spPr>
          <a:xfrm>
            <a:off x="8244457" y="401657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21" name="Straight Arrow Connector 20">
            <a:extLst>
              <a:ext uri="{FF2B5EF4-FFF2-40B4-BE49-F238E27FC236}">
                <a16:creationId xmlns:a16="http://schemas.microsoft.com/office/drawing/2014/main" id="{955395BB-34A8-4B11-987D-B648177FA4F1}"/>
              </a:ext>
            </a:extLst>
          </p:cNvPr>
          <p:cNvCxnSpPr>
            <a:cxnSpLocks/>
          </p:cNvCxnSpPr>
          <p:nvPr/>
        </p:nvCxnSpPr>
        <p:spPr>
          <a:xfrm>
            <a:off x="9688945" y="3429000"/>
            <a:ext cx="0" cy="477982"/>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43E9C2F3-5C0B-47D9-B27B-03722B62D21F}"/>
              </a:ext>
            </a:extLst>
          </p:cNvPr>
          <p:cNvSpPr>
            <a:spLocks noGrp="1"/>
          </p:cNvSpPr>
          <p:nvPr>
            <p:ph type="title"/>
          </p:nvPr>
        </p:nvSpPr>
        <p:spPr>
          <a:xfrm>
            <a:off x="660878" y="-57230"/>
            <a:ext cx="10515600" cy="1325563"/>
          </a:xfrm>
        </p:spPr>
        <p:txBody>
          <a:bodyPr/>
          <a:lstStyle/>
          <a:p>
            <a:r>
              <a:rPr lang="en-US" dirty="0"/>
              <a:t>Raw data:</a:t>
            </a:r>
          </a:p>
        </p:txBody>
      </p:sp>
      <p:sp>
        <p:nvSpPr>
          <p:cNvPr id="18" name="Right Brace 17">
            <a:extLst>
              <a:ext uri="{FF2B5EF4-FFF2-40B4-BE49-F238E27FC236}">
                <a16:creationId xmlns:a16="http://schemas.microsoft.com/office/drawing/2014/main" id="{0F90FFCC-A1F6-4A12-A445-1F7FF1AE09D9}"/>
              </a:ext>
            </a:extLst>
          </p:cNvPr>
          <p:cNvSpPr/>
          <p:nvPr/>
        </p:nvSpPr>
        <p:spPr>
          <a:xfrm>
            <a:off x="5169227" y="1736521"/>
            <a:ext cx="251670" cy="796954"/>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a:extLst>
              <a:ext uri="{FF2B5EF4-FFF2-40B4-BE49-F238E27FC236}">
                <a16:creationId xmlns:a16="http://schemas.microsoft.com/office/drawing/2014/main" id="{BEE812DA-B9D7-4B91-BA58-3CD63E013FFC}"/>
              </a:ext>
            </a:extLst>
          </p:cNvPr>
          <p:cNvSpPr/>
          <p:nvPr/>
        </p:nvSpPr>
        <p:spPr>
          <a:xfrm>
            <a:off x="5169227" y="3875715"/>
            <a:ext cx="251670" cy="1082180"/>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e 22">
            <a:extLst>
              <a:ext uri="{FF2B5EF4-FFF2-40B4-BE49-F238E27FC236}">
                <a16:creationId xmlns:a16="http://schemas.microsoft.com/office/drawing/2014/main" id="{46D02A3E-5A1F-4816-AFEF-368E50F55FF4}"/>
              </a:ext>
            </a:extLst>
          </p:cNvPr>
          <p:cNvSpPr/>
          <p:nvPr/>
        </p:nvSpPr>
        <p:spPr>
          <a:xfrm>
            <a:off x="5169227" y="2663505"/>
            <a:ext cx="251670" cy="108218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ight Brace 23">
            <a:extLst>
              <a:ext uri="{FF2B5EF4-FFF2-40B4-BE49-F238E27FC236}">
                <a16:creationId xmlns:a16="http://schemas.microsoft.com/office/drawing/2014/main" id="{6CBBC191-3330-4D44-96F0-060453B6754F}"/>
              </a:ext>
            </a:extLst>
          </p:cNvPr>
          <p:cNvSpPr/>
          <p:nvPr/>
        </p:nvSpPr>
        <p:spPr>
          <a:xfrm>
            <a:off x="5169227" y="5102308"/>
            <a:ext cx="251670" cy="459995"/>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a:extLst>
              <a:ext uri="{FF2B5EF4-FFF2-40B4-BE49-F238E27FC236}">
                <a16:creationId xmlns:a16="http://schemas.microsoft.com/office/drawing/2014/main" id="{63BD3AFA-7D99-495F-B1E6-8AA6F7899904}"/>
              </a:ext>
            </a:extLst>
          </p:cNvPr>
          <p:cNvSpPr/>
          <p:nvPr/>
        </p:nvSpPr>
        <p:spPr>
          <a:xfrm rot="16200000">
            <a:off x="2230538" y="531043"/>
            <a:ext cx="150366" cy="1743178"/>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33DFCA2E-9DDC-4678-855C-081EA04BAADF}"/>
              </a:ext>
            </a:extLst>
          </p:cNvPr>
          <p:cNvSpPr txBox="1"/>
          <p:nvPr/>
        </p:nvSpPr>
        <p:spPr>
          <a:xfrm>
            <a:off x="1461840" y="959453"/>
            <a:ext cx="1665841" cy="338554"/>
          </a:xfrm>
          <a:prstGeom prst="rect">
            <a:avLst/>
          </a:prstGeom>
          <a:noFill/>
        </p:spPr>
        <p:txBody>
          <a:bodyPr wrap="none" rtlCol="0">
            <a:spAutoFit/>
          </a:bodyPr>
          <a:lstStyle/>
          <a:p>
            <a:r>
              <a:rPr lang="en-US" sz="1600" dirty="0">
                <a:solidFill>
                  <a:schemeClr val="tx2"/>
                </a:solidFill>
              </a:rPr>
              <a:t>Suburban Schools</a:t>
            </a:r>
          </a:p>
        </p:txBody>
      </p:sp>
      <p:sp>
        <p:nvSpPr>
          <p:cNvPr id="27" name="Right Brace 26">
            <a:extLst>
              <a:ext uri="{FF2B5EF4-FFF2-40B4-BE49-F238E27FC236}">
                <a16:creationId xmlns:a16="http://schemas.microsoft.com/office/drawing/2014/main" id="{48DFA54A-4BE7-4A62-92C4-029DA1107D8F}"/>
              </a:ext>
            </a:extLst>
          </p:cNvPr>
          <p:cNvSpPr/>
          <p:nvPr/>
        </p:nvSpPr>
        <p:spPr>
          <a:xfrm rot="16200000">
            <a:off x="4026805" y="545119"/>
            <a:ext cx="149855" cy="1715539"/>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F3962F77-2E30-4421-BA50-DFE300029DEC}"/>
              </a:ext>
            </a:extLst>
          </p:cNvPr>
          <p:cNvSpPr txBox="1"/>
          <p:nvPr/>
        </p:nvSpPr>
        <p:spPr>
          <a:xfrm>
            <a:off x="3411479" y="954517"/>
            <a:ext cx="1380506" cy="338554"/>
          </a:xfrm>
          <a:prstGeom prst="rect">
            <a:avLst/>
          </a:prstGeom>
          <a:noFill/>
        </p:spPr>
        <p:txBody>
          <a:bodyPr wrap="none" rtlCol="0">
            <a:spAutoFit/>
          </a:bodyPr>
          <a:lstStyle/>
          <a:p>
            <a:r>
              <a:rPr lang="en-US" sz="1600" dirty="0">
                <a:solidFill>
                  <a:schemeClr val="tx2"/>
                </a:solidFill>
              </a:rPr>
              <a:t>Urban Schools</a:t>
            </a:r>
          </a:p>
        </p:txBody>
      </p:sp>
      <p:sp>
        <p:nvSpPr>
          <p:cNvPr id="29" name="TextBox 28">
            <a:extLst>
              <a:ext uri="{FF2B5EF4-FFF2-40B4-BE49-F238E27FC236}">
                <a16:creationId xmlns:a16="http://schemas.microsoft.com/office/drawing/2014/main" id="{B9D26EC4-9C07-4C46-8BE4-4A2FF9FA8DE2}"/>
              </a:ext>
            </a:extLst>
          </p:cNvPr>
          <p:cNvSpPr txBox="1"/>
          <p:nvPr/>
        </p:nvSpPr>
        <p:spPr>
          <a:xfrm>
            <a:off x="5470051" y="1950332"/>
            <a:ext cx="522771" cy="369332"/>
          </a:xfrm>
          <a:prstGeom prst="rect">
            <a:avLst/>
          </a:prstGeom>
          <a:noFill/>
        </p:spPr>
        <p:txBody>
          <a:bodyPr wrap="none" rtlCol="0">
            <a:spAutoFit/>
          </a:bodyPr>
          <a:lstStyle/>
          <a:p>
            <a:pPr algn="ctr"/>
            <a:r>
              <a:rPr lang="en-US" cap="all" dirty="0">
                <a:solidFill>
                  <a:schemeClr val="accent4">
                    <a:lumMod val="50000"/>
                  </a:schemeClr>
                </a:solidFill>
              </a:rPr>
              <a:t>TFA</a:t>
            </a:r>
            <a:endParaRPr lang="en-US" dirty="0">
              <a:solidFill>
                <a:schemeClr val="accent4">
                  <a:lumMod val="50000"/>
                </a:schemeClr>
              </a:solidFill>
            </a:endParaRPr>
          </a:p>
        </p:txBody>
      </p:sp>
      <p:sp>
        <p:nvSpPr>
          <p:cNvPr id="30" name="TextBox 29">
            <a:extLst>
              <a:ext uri="{FF2B5EF4-FFF2-40B4-BE49-F238E27FC236}">
                <a16:creationId xmlns:a16="http://schemas.microsoft.com/office/drawing/2014/main" id="{0B48899A-4A5A-4DFA-B33C-DC7B7DD4A28A}"/>
              </a:ext>
            </a:extLst>
          </p:cNvPr>
          <p:cNvSpPr txBox="1"/>
          <p:nvPr/>
        </p:nvSpPr>
        <p:spPr>
          <a:xfrm>
            <a:off x="5470050" y="4232548"/>
            <a:ext cx="522771" cy="369332"/>
          </a:xfrm>
          <a:prstGeom prst="rect">
            <a:avLst/>
          </a:prstGeom>
          <a:noFill/>
        </p:spPr>
        <p:txBody>
          <a:bodyPr wrap="none" rtlCol="0">
            <a:spAutoFit/>
          </a:bodyPr>
          <a:lstStyle/>
          <a:p>
            <a:pPr algn="ctr"/>
            <a:r>
              <a:rPr lang="en-US" cap="all" dirty="0">
                <a:solidFill>
                  <a:schemeClr val="accent4">
                    <a:lumMod val="50000"/>
                  </a:schemeClr>
                </a:solidFill>
              </a:rPr>
              <a:t>TFA</a:t>
            </a:r>
            <a:endParaRPr lang="en-US" dirty="0">
              <a:solidFill>
                <a:schemeClr val="accent4">
                  <a:lumMod val="50000"/>
                </a:schemeClr>
              </a:solidFill>
            </a:endParaRPr>
          </a:p>
        </p:txBody>
      </p:sp>
      <p:sp>
        <p:nvSpPr>
          <p:cNvPr id="31" name="TextBox 30">
            <a:extLst>
              <a:ext uri="{FF2B5EF4-FFF2-40B4-BE49-F238E27FC236}">
                <a16:creationId xmlns:a16="http://schemas.microsoft.com/office/drawing/2014/main" id="{52A078A1-F1F5-4400-B1CA-BD14FF89253C}"/>
              </a:ext>
            </a:extLst>
          </p:cNvPr>
          <p:cNvSpPr txBox="1"/>
          <p:nvPr/>
        </p:nvSpPr>
        <p:spPr>
          <a:xfrm>
            <a:off x="5470050" y="3019929"/>
            <a:ext cx="565091" cy="369332"/>
          </a:xfrm>
          <a:prstGeom prst="rect">
            <a:avLst/>
          </a:prstGeom>
          <a:noFill/>
        </p:spPr>
        <p:txBody>
          <a:bodyPr wrap="none" rtlCol="0">
            <a:spAutoFit/>
          </a:bodyPr>
          <a:lstStyle/>
          <a:p>
            <a:pPr algn="ctr"/>
            <a:r>
              <a:rPr lang="en-US" cap="all" dirty="0">
                <a:solidFill>
                  <a:schemeClr val="accent1">
                    <a:lumMod val="75000"/>
                  </a:schemeClr>
                </a:solidFill>
              </a:rPr>
              <a:t>Reg</a:t>
            </a:r>
            <a:endParaRPr lang="en-US" dirty="0">
              <a:solidFill>
                <a:schemeClr val="accent1">
                  <a:lumMod val="75000"/>
                </a:schemeClr>
              </a:solidFill>
            </a:endParaRPr>
          </a:p>
        </p:txBody>
      </p:sp>
      <p:sp>
        <p:nvSpPr>
          <p:cNvPr id="32" name="TextBox 31">
            <a:extLst>
              <a:ext uri="{FF2B5EF4-FFF2-40B4-BE49-F238E27FC236}">
                <a16:creationId xmlns:a16="http://schemas.microsoft.com/office/drawing/2014/main" id="{ED80CFA8-C35C-4AF7-9803-721E798046E6}"/>
              </a:ext>
            </a:extLst>
          </p:cNvPr>
          <p:cNvSpPr txBox="1"/>
          <p:nvPr/>
        </p:nvSpPr>
        <p:spPr>
          <a:xfrm>
            <a:off x="5420897" y="5130382"/>
            <a:ext cx="565091" cy="369332"/>
          </a:xfrm>
          <a:prstGeom prst="rect">
            <a:avLst/>
          </a:prstGeom>
          <a:noFill/>
        </p:spPr>
        <p:txBody>
          <a:bodyPr wrap="none" rtlCol="0">
            <a:spAutoFit/>
          </a:bodyPr>
          <a:lstStyle/>
          <a:p>
            <a:pPr algn="ctr"/>
            <a:r>
              <a:rPr lang="en-US" cap="all" dirty="0">
                <a:solidFill>
                  <a:schemeClr val="accent1">
                    <a:lumMod val="75000"/>
                  </a:schemeClr>
                </a:solidFill>
              </a:rPr>
              <a:t>Reg</a:t>
            </a:r>
            <a:endParaRPr lang="en-US" dirty="0">
              <a:solidFill>
                <a:schemeClr val="accent1">
                  <a:lumMod val="75000"/>
                </a:schemeClr>
              </a:solidFill>
            </a:endParaRPr>
          </a:p>
        </p:txBody>
      </p:sp>
    </p:spTree>
    <p:extLst>
      <p:ext uri="{BB962C8B-B14F-4D97-AF65-F5344CB8AC3E}">
        <p14:creationId xmlns:p14="http://schemas.microsoft.com/office/powerpoint/2010/main" val="3849096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extLst>
              <p:ext uri="{D42A27DB-BD31-4B8C-83A1-F6EECF244321}">
                <p14:modId xmlns:p14="http://schemas.microsoft.com/office/powerpoint/2010/main" val="2642460934"/>
              </p:ext>
            </p:extLst>
          </p:nvPr>
        </p:nvGraphicFramePr>
        <p:xfrm>
          <a:off x="755010" y="1412557"/>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251508" y="1619660"/>
            <a:ext cx="251670" cy="20804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F558CBCE-DA11-40D8-B0B1-60FA54D44B56}"/>
              </a:ext>
            </a:extLst>
          </p:cNvPr>
          <p:cNvSpPr/>
          <p:nvPr/>
        </p:nvSpPr>
        <p:spPr>
          <a:xfrm>
            <a:off x="5251508" y="3758853"/>
            <a:ext cx="251670" cy="17201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3FB3BC-5020-49E4-BD7E-1A2EFA8A3DEE}"/>
                  </a:ext>
                </a:extLst>
              </p:cNvPr>
              <p:cNvSpPr txBox="1"/>
              <p:nvPr/>
            </p:nvSpPr>
            <p:spPr>
              <a:xfrm>
                <a:off x="6066639" y="1960504"/>
                <a:ext cx="2294154" cy="1449115"/>
              </a:xfrm>
              <a:prstGeom prst="rect">
                <a:avLst/>
              </a:prstGeom>
              <a:noFill/>
            </p:spPr>
            <p:txBody>
              <a:bodyPr wrap="none" rtlCol="0">
                <a:spAutoFit/>
              </a:bodyPr>
              <a:lstStyle/>
              <a:p>
                <a:pPr algn="ctr"/>
                <a:r>
                  <a:rPr lang="en-US" dirty="0"/>
                  <a:t>Average performance</a:t>
                </a:r>
              </a:p>
              <a:p>
                <a:pPr algn="ctr"/>
                <a:r>
                  <a:rPr lang="en-US" cap="all" dirty="0"/>
                  <a:t>Suburban schools</a:t>
                </a:r>
                <a:r>
                  <a:rPr lang="en-US" dirty="0"/>
                  <a:t>:</a:t>
                </a:r>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(11</m:t>
                          </m:r>
                          <m:r>
                            <a:rPr lang="en-US" i="1">
                              <a:latin typeface="Cambria Math" panose="02040503050406030204" pitchFamily="18" charset="0"/>
                            </a:rPr>
                            <m:t>)(</m:t>
                          </m:r>
                          <m:r>
                            <a:rPr lang="en-US" b="0" i="1" smtClean="0">
                              <a:latin typeface="Cambria Math" panose="02040503050406030204" pitchFamily="18" charset="0"/>
                            </a:rPr>
                            <m:t>75</m:t>
                          </m:r>
                          <m:r>
                            <a:rPr lang="en-US" i="1">
                              <a:latin typeface="Cambria Math" panose="02040503050406030204" pitchFamily="18" charset="0"/>
                            </a:rPr>
                            <m:t>)</m:t>
                          </m:r>
                        </m:num>
                        <m:den>
                          <m:r>
                            <a:rPr lang="en-US" b="0" i="1" smtClean="0">
                              <a:latin typeface="Cambria Math" panose="02040503050406030204" pitchFamily="18" charset="0"/>
                            </a:rPr>
                            <m:t>11</m:t>
                          </m:r>
                        </m:den>
                      </m:f>
                      <m:r>
                        <a:rPr lang="en-US" i="1">
                          <a:latin typeface="Cambria Math" panose="02040503050406030204" pitchFamily="18" charset="0"/>
                        </a:rPr>
                        <m:t>=</m:t>
                      </m:r>
                      <m:r>
                        <a:rPr lang="en-US" b="0" i="1" smtClean="0">
                          <a:solidFill>
                            <a:srgbClr val="C00000"/>
                          </a:solidFill>
                          <a:latin typeface="Cambria Math" panose="02040503050406030204" pitchFamily="18" charset="0"/>
                        </a:rPr>
                        <m:t>75</m:t>
                      </m:r>
                    </m:oMath>
                  </m:oMathPara>
                </a14:m>
                <a:endParaRPr lang="en-US" dirty="0"/>
              </a:p>
            </p:txBody>
          </p:sp>
        </mc:Choice>
        <mc:Fallback xmlns="">
          <p:sp>
            <p:nvSpPr>
              <p:cNvPr id="5" name="TextBox 4">
                <a:extLst>
                  <a:ext uri="{FF2B5EF4-FFF2-40B4-BE49-F238E27FC236}">
                    <a16:creationId xmlns:a16="http://schemas.microsoft.com/office/drawing/2014/main" id="{463FB3BC-5020-49E4-BD7E-1A2EFA8A3DEE}"/>
                  </a:ext>
                </a:extLst>
              </p:cNvPr>
              <p:cNvSpPr txBox="1">
                <a:spLocks noRot="1" noChangeAspect="1" noMove="1" noResize="1" noEditPoints="1" noAdjustHandles="1" noChangeArrowheads="1" noChangeShapeType="1" noTextEdit="1"/>
              </p:cNvSpPr>
              <p:nvPr/>
            </p:nvSpPr>
            <p:spPr>
              <a:xfrm>
                <a:off x="6066639" y="1960504"/>
                <a:ext cx="2294154" cy="1449115"/>
              </a:xfrm>
              <a:prstGeom prst="rect">
                <a:avLst/>
              </a:prstGeom>
              <a:blipFill>
                <a:blip r:embed="rId2"/>
                <a:stretch>
                  <a:fillRect l="-531" t="-2532" r="-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D32E2F-2548-4E4C-8C59-D84334985AAF}"/>
                  </a:ext>
                </a:extLst>
              </p:cNvPr>
              <p:cNvSpPr txBox="1"/>
              <p:nvPr/>
            </p:nvSpPr>
            <p:spPr>
              <a:xfrm>
                <a:off x="6066639" y="3854944"/>
                <a:ext cx="2608471" cy="1460849"/>
              </a:xfrm>
              <a:prstGeom prst="rect">
                <a:avLst/>
              </a:prstGeom>
              <a:noFill/>
            </p:spPr>
            <p:txBody>
              <a:bodyPr wrap="none" rtlCol="0">
                <a:spAutoFit/>
              </a:bodyPr>
              <a:lstStyle/>
              <a:p>
                <a:pPr algn="ctr"/>
                <a:r>
                  <a:rPr lang="en-US" dirty="0"/>
                  <a:t>Average performance</a:t>
                </a:r>
              </a:p>
              <a:p>
                <a:pPr algn="ctr"/>
                <a:r>
                  <a:rPr lang="en-US" cap="all" dirty="0"/>
                  <a:t>Urban schools</a:t>
                </a:r>
                <a:r>
                  <a:rPr lang="en-US" dirty="0"/>
                  <a:t>:</a:t>
                </a:r>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6</m:t>
                              </m:r>
                            </m:e>
                          </m:d>
                          <m:d>
                            <m:dPr>
                              <m:ctrlPr>
                                <a:rPr lang="en-US" b="0" i="1" smtClean="0">
                                  <a:latin typeface="Cambria Math" panose="02040503050406030204" pitchFamily="18" charset="0"/>
                                </a:rPr>
                              </m:ctrlPr>
                            </m:dPr>
                            <m:e>
                              <m:r>
                                <a:rPr lang="en-US" b="0" i="1" smtClean="0">
                                  <a:latin typeface="Cambria Math" panose="02040503050406030204" pitchFamily="18" charset="0"/>
                                </a:rPr>
                                <m:t>66</m:t>
                              </m:r>
                            </m:e>
                          </m:d>
                          <m:r>
                            <a:rPr lang="en-US" b="0" i="1" smtClean="0">
                              <a:latin typeface="Cambria Math" panose="02040503050406030204" pitchFamily="18" charset="0"/>
                            </a:rPr>
                            <m:t>+(3)(57)</m:t>
                          </m:r>
                        </m:num>
                        <m:den>
                          <m:r>
                            <a:rPr lang="en-US" b="0" i="1" smtClean="0">
                              <a:latin typeface="Cambria Math" panose="02040503050406030204" pitchFamily="18" charset="0"/>
                            </a:rPr>
                            <m:t>9</m:t>
                          </m:r>
                        </m:den>
                      </m:f>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63</m:t>
                      </m:r>
                    </m:oMath>
                  </m:oMathPara>
                </a14:m>
                <a:endParaRPr lang="en-US" dirty="0"/>
              </a:p>
            </p:txBody>
          </p:sp>
        </mc:Choice>
        <mc:Fallback xmlns="">
          <p:sp>
            <p:nvSpPr>
              <p:cNvPr id="6" name="TextBox 5">
                <a:extLst>
                  <a:ext uri="{FF2B5EF4-FFF2-40B4-BE49-F238E27FC236}">
                    <a16:creationId xmlns:a16="http://schemas.microsoft.com/office/drawing/2014/main" id="{95D32E2F-2548-4E4C-8C59-D84334985AAF}"/>
                  </a:ext>
                </a:extLst>
              </p:cNvPr>
              <p:cNvSpPr txBox="1">
                <a:spLocks noRot="1" noChangeAspect="1" noMove="1" noResize="1" noEditPoints="1" noAdjustHandles="1" noChangeArrowheads="1" noChangeShapeType="1" noTextEdit="1"/>
              </p:cNvSpPr>
              <p:nvPr/>
            </p:nvSpPr>
            <p:spPr>
              <a:xfrm>
                <a:off x="6066639" y="3854944"/>
                <a:ext cx="2608471" cy="1460849"/>
              </a:xfrm>
              <a:prstGeom prst="rect">
                <a:avLst/>
              </a:prstGeom>
              <a:blipFill>
                <a:blip r:embed="rId3"/>
                <a:stretch>
                  <a:fillRect t="-2083"/>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149292" y="5587653"/>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872455" y="6015407"/>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TextBox 11">
            <a:extLst>
              <a:ext uri="{FF2B5EF4-FFF2-40B4-BE49-F238E27FC236}">
                <a16:creationId xmlns:a16="http://schemas.microsoft.com/office/drawing/2014/main" id="{2BEA874B-4C7A-43A6-A6BE-684E9476E749}"/>
              </a:ext>
            </a:extLst>
          </p:cNvPr>
          <p:cNvSpPr txBox="1"/>
          <p:nvPr/>
        </p:nvSpPr>
        <p:spPr>
          <a:xfrm>
            <a:off x="9829357" y="3121890"/>
            <a:ext cx="1647974" cy="1323439"/>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Kids do better in suburban schools</a:t>
            </a:r>
          </a:p>
        </p:txBody>
      </p:sp>
      <p:cxnSp>
        <p:nvCxnSpPr>
          <p:cNvPr id="13" name="Straight Arrow Connector 12">
            <a:extLst>
              <a:ext uri="{FF2B5EF4-FFF2-40B4-BE49-F238E27FC236}">
                <a16:creationId xmlns:a16="http://schemas.microsoft.com/office/drawing/2014/main" id="{AE1DA798-02A6-495C-B13D-77A7BFAE4879}"/>
              </a:ext>
            </a:extLst>
          </p:cNvPr>
          <p:cNvCxnSpPr>
            <a:cxnSpLocks/>
          </p:cNvCxnSpPr>
          <p:nvPr/>
        </p:nvCxnSpPr>
        <p:spPr>
          <a:xfrm flipH="1" flipV="1">
            <a:off x="8044873" y="3135745"/>
            <a:ext cx="1754056" cy="22629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5E5D21A-3B68-4F84-8A5C-21E1B0FF3230}"/>
              </a:ext>
            </a:extLst>
          </p:cNvPr>
          <p:cNvCxnSpPr>
            <a:cxnSpLocks/>
          </p:cNvCxnSpPr>
          <p:nvPr/>
        </p:nvCxnSpPr>
        <p:spPr>
          <a:xfrm flipH="1">
            <a:off x="8599055" y="4220258"/>
            <a:ext cx="1199874" cy="78585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2D9B416-18AA-4466-B1C5-C1D4237E1DC8}"/>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20" name="TextBox 19">
            <a:extLst>
              <a:ext uri="{FF2B5EF4-FFF2-40B4-BE49-F238E27FC236}">
                <a16:creationId xmlns:a16="http://schemas.microsoft.com/office/drawing/2014/main" id="{4B98A19E-6F56-4382-92CF-C482558E22DA}"/>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21" name="Straight Arrow Connector 20">
            <a:extLst>
              <a:ext uri="{FF2B5EF4-FFF2-40B4-BE49-F238E27FC236}">
                <a16:creationId xmlns:a16="http://schemas.microsoft.com/office/drawing/2014/main" id="{955395BB-34A8-4B11-987D-B648177FA4F1}"/>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500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extLst>
              <p:ext uri="{D42A27DB-BD31-4B8C-83A1-F6EECF244321}">
                <p14:modId xmlns:p14="http://schemas.microsoft.com/office/powerpoint/2010/main" val="1971431014"/>
              </p:ext>
            </p:extLst>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169227" y="1736521"/>
            <a:ext cx="251670" cy="796954"/>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F558CBCE-DA11-40D8-B0B1-60FA54D44B56}"/>
              </a:ext>
            </a:extLst>
          </p:cNvPr>
          <p:cNvSpPr/>
          <p:nvPr/>
        </p:nvSpPr>
        <p:spPr>
          <a:xfrm>
            <a:off x="5169227" y="3875715"/>
            <a:ext cx="251670" cy="1082180"/>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3FB3BC-5020-49E4-BD7E-1A2EFA8A3DEE}"/>
                  </a:ext>
                </a:extLst>
              </p:cNvPr>
              <p:cNvSpPr txBox="1"/>
              <p:nvPr/>
            </p:nvSpPr>
            <p:spPr>
              <a:xfrm>
                <a:off x="6192832" y="1614764"/>
                <a:ext cx="2784801" cy="1460849"/>
              </a:xfrm>
              <a:prstGeom prst="rect">
                <a:avLst/>
              </a:prstGeom>
              <a:noFill/>
            </p:spPr>
            <p:txBody>
              <a:bodyPr wrap="none" rtlCol="0">
                <a:spAutoFit/>
              </a:bodyPr>
              <a:lstStyle/>
              <a:p>
                <a:pPr algn="ctr"/>
                <a:r>
                  <a:rPr lang="en-US" dirty="0">
                    <a:solidFill>
                      <a:schemeClr val="accent4">
                        <a:lumMod val="50000"/>
                      </a:schemeClr>
                    </a:solidFill>
                  </a:rPr>
                  <a:t>Average performance</a:t>
                </a:r>
              </a:p>
              <a:p>
                <a:pPr algn="ctr"/>
                <a:r>
                  <a:rPr lang="en-US" cap="all" dirty="0">
                    <a:solidFill>
                      <a:schemeClr val="accent4">
                        <a:lumMod val="50000"/>
                      </a:schemeClr>
                    </a:solidFill>
                  </a:rPr>
                  <a:t>TFA instructors</a:t>
                </a:r>
                <a:r>
                  <a:rPr lang="en-US" dirty="0">
                    <a:solidFill>
                      <a:schemeClr val="accent4">
                        <a:lumMod val="50000"/>
                      </a:schemeClr>
                    </a:solidFill>
                  </a:rPr>
                  <a:t>:</a:t>
                </a:r>
              </a:p>
              <a:p>
                <a:pPr algn="ctr"/>
                <a:endParaRPr lang="en-US" dirty="0">
                  <a:solidFill>
                    <a:schemeClr val="accent4">
                      <a:lumMod val="50000"/>
                    </a:schemeClr>
                  </a:solidFill>
                </a:endParaRPr>
              </a:p>
              <a:p>
                <a:pPr algn="ctr"/>
                <a14:m>
                  <m:oMathPara xmlns:m="http://schemas.openxmlformats.org/officeDocument/2006/math">
                    <m:oMathParaPr>
                      <m:jc m:val="centerGroup"/>
                    </m:oMathParaPr>
                    <m:oMath xmlns:m="http://schemas.openxmlformats.org/officeDocument/2006/math">
                      <m:f>
                        <m:fPr>
                          <m:ctrlPr>
                            <a:rPr lang="en-US" i="1">
                              <a:solidFill>
                                <a:schemeClr val="accent4">
                                  <a:lumMod val="50000"/>
                                </a:schemeClr>
                              </a:solidFill>
                              <a:latin typeface="Cambria Math" panose="02040503050406030204" pitchFamily="18" charset="0"/>
                            </a:rPr>
                          </m:ctrlPr>
                        </m:fPr>
                        <m:num>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4</m:t>
                              </m:r>
                            </m:e>
                          </m:d>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75</m:t>
                              </m:r>
                            </m:e>
                          </m:d>
                          <m:r>
                            <a:rPr lang="en-US" b="0" i="1" smtClean="0">
                              <a:solidFill>
                                <a:schemeClr val="accent4">
                                  <a:lumMod val="50000"/>
                                </a:schemeClr>
                              </a:solidFill>
                              <a:latin typeface="Cambria Math" panose="02040503050406030204" pitchFamily="18" charset="0"/>
                            </a:rPr>
                            <m:t>+(6)(66)</m:t>
                          </m:r>
                        </m:num>
                        <m:den>
                          <m:r>
                            <a:rPr lang="en-US" b="0" i="1" smtClean="0">
                              <a:solidFill>
                                <a:schemeClr val="accent4">
                                  <a:lumMod val="50000"/>
                                </a:schemeClr>
                              </a:solidFill>
                              <a:latin typeface="Cambria Math" panose="02040503050406030204" pitchFamily="18" charset="0"/>
                            </a:rPr>
                            <m:t>10</m:t>
                          </m:r>
                        </m:den>
                      </m:f>
                      <m:r>
                        <a:rPr lang="en-US" i="1">
                          <a:solidFill>
                            <a:schemeClr val="accent4">
                              <a:lumMod val="50000"/>
                            </a:schemeClr>
                          </a:solidFill>
                          <a:latin typeface="Cambria Math" panose="02040503050406030204" pitchFamily="18" charset="0"/>
                        </a:rPr>
                        <m:t>=</m:t>
                      </m:r>
                      <m:r>
                        <a:rPr lang="en-US" b="0" i="1" smtClean="0">
                          <a:solidFill>
                            <a:schemeClr val="accent4">
                              <a:lumMod val="50000"/>
                            </a:schemeClr>
                          </a:solidFill>
                          <a:latin typeface="Cambria Math" panose="02040503050406030204" pitchFamily="18" charset="0"/>
                        </a:rPr>
                        <m:t>69.6</m:t>
                      </m:r>
                    </m:oMath>
                  </m:oMathPara>
                </a14:m>
                <a:endParaRPr lang="en-US" dirty="0">
                  <a:solidFill>
                    <a:schemeClr val="accent4">
                      <a:lumMod val="50000"/>
                    </a:schemeClr>
                  </a:solidFill>
                </a:endParaRPr>
              </a:p>
            </p:txBody>
          </p:sp>
        </mc:Choice>
        <mc:Fallback xmlns="">
          <p:sp>
            <p:nvSpPr>
              <p:cNvPr id="5" name="TextBox 4">
                <a:extLst>
                  <a:ext uri="{FF2B5EF4-FFF2-40B4-BE49-F238E27FC236}">
                    <a16:creationId xmlns:a16="http://schemas.microsoft.com/office/drawing/2014/main" id="{463FB3BC-5020-49E4-BD7E-1A2EFA8A3DEE}"/>
                  </a:ext>
                </a:extLst>
              </p:cNvPr>
              <p:cNvSpPr txBox="1">
                <a:spLocks noRot="1" noChangeAspect="1" noMove="1" noResize="1" noEditPoints="1" noAdjustHandles="1" noChangeArrowheads="1" noChangeShapeType="1" noTextEdit="1"/>
              </p:cNvSpPr>
              <p:nvPr/>
            </p:nvSpPr>
            <p:spPr>
              <a:xfrm>
                <a:off x="6192832" y="1614764"/>
                <a:ext cx="2784801" cy="1460849"/>
              </a:xfrm>
              <a:prstGeom prst="rect">
                <a:avLst/>
              </a:prstGeom>
              <a:blipFill>
                <a:blip r:embed="rId2"/>
                <a:stretch>
                  <a:fillRect t="-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D32E2F-2548-4E4C-8C59-D84334985AAF}"/>
                  </a:ext>
                </a:extLst>
              </p:cNvPr>
              <p:cNvSpPr txBox="1"/>
              <p:nvPr/>
            </p:nvSpPr>
            <p:spPr>
              <a:xfrm>
                <a:off x="6192832" y="4601880"/>
                <a:ext cx="2785571" cy="1460849"/>
              </a:xfrm>
              <a:prstGeom prst="rect">
                <a:avLst/>
              </a:prstGeom>
              <a:noFill/>
            </p:spPr>
            <p:txBody>
              <a:bodyPr wrap="none" rtlCol="0">
                <a:spAutoFit/>
              </a:bodyPr>
              <a:lstStyle/>
              <a:p>
                <a:pPr algn="ctr"/>
                <a:r>
                  <a:rPr lang="en-US" dirty="0">
                    <a:solidFill>
                      <a:schemeClr val="accent1">
                        <a:lumMod val="75000"/>
                      </a:schemeClr>
                    </a:solidFill>
                  </a:rPr>
                  <a:t>Average performance</a:t>
                </a:r>
              </a:p>
              <a:p>
                <a:pPr algn="ctr"/>
                <a:r>
                  <a:rPr lang="en-US" cap="all" dirty="0">
                    <a:solidFill>
                      <a:schemeClr val="accent1">
                        <a:lumMod val="75000"/>
                      </a:schemeClr>
                    </a:solidFill>
                  </a:rPr>
                  <a:t>Regular teachers</a:t>
                </a:r>
                <a:r>
                  <a:rPr lang="en-US" dirty="0">
                    <a:solidFill>
                      <a:schemeClr val="accent1">
                        <a:lumMod val="75000"/>
                      </a:schemeClr>
                    </a:solidFill>
                  </a:rPr>
                  <a:t>:</a:t>
                </a:r>
              </a:p>
              <a:p>
                <a:pPr algn="ctr"/>
                <a:endParaRPr lang="en-US" dirty="0">
                  <a:solidFill>
                    <a:schemeClr val="accent1">
                      <a:lumMod val="75000"/>
                    </a:schemeClr>
                  </a:solidFill>
                </a:endParaRPr>
              </a:p>
              <a:p>
                <a:pPr algn="ctr"/>
                <a14:m>
                  <m:oMathPara xmlns:m="http://schemas.openxmlformats.org/officeDocument/2006/math">
                    <m:oMathParaPr>
                      <m:jc m:val="centerGroup"/>
                    </m:oMathParaPr>
                    <m:oMath xmlns:m="http://schemas.openxmlformats.org/officeDocument/2006/math">
                      <m:f>
                        <m:fPr>
                          <m:ctrlPr>
                            <a:rPr lang="en-US" i="1" smtClean="0">
                              <a:solidFill>
                                <a:schemeClr val="accent1">
                                  <a:lumMod val="75000"/>
                                </a:schemeClr>
                              </a:solidFill>
                              <a:latin typeface="Cambria Math" panose="02040503050406030204" pitchFamily="18" charset="0"/>
                            </a:rPr>
                          </m:ctrlPr>
                        </m:fPr>
                        <m:num>
                          <m:r>
                            <a:rPr lang="en-US" b="0" i="1" smtClean="0">
                              <a:solidFill>
                                <a:schemeClr val="accent1">
                                  <a:lumMod val="75000"/>
                                </a:schemeClr>
                              </a:solidFill>
                              <a:latin typeface="Cambria Math" panose="02040503050406030204" pitchFamily="18" charset="0"/>
                            </a:rPr>
                            <m:t>(7)</m:t>
                          </m:r>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75</m:t>
                              </m:r>
                            </m:e>
                          </m:d>
                          <m:r>
                            <a:rPr lang="en-US" b="0" i="1" smtClean="0">
                              <a:solidFill>
                                <a:schemeClr val="accent1">
                                  <a:lumMod val="75000"/>
                                </a:schemeClr>
                              </a:solidFill>
                              <a:latin typeface="Cambria Math" panose="02040503050406030204" pitchFamily="18" charset="0"/>
                            </a:rPr>
                            <m:t>+(3)(57)</m:t>
                          </m:r>
                        </m:num>
                        <m:den>
                          <m:r>
                            <a:rPr lang="en-US" b="0" i="1" smtClean="0">
                              <a:solidFill>
                                <a:schemeClr val="accent1">
                                  <a:lumMod val="75000"/>
                                </a:schemeClr>
                              </a:solidFill>
                              <a:latin typeface="Cambria Math" panose="02040503050406030204" pitchFamily="18" charset="0"/>
                            </a:rPr>
                            <m:t>10</m:t>
                          </m:r>
                        </m:den>
                      </m:f>
                      <m:r>
                        <a:rPr lang="en-US" b="0" i="1" smtClean="0">
                          <a:solidFill>
                            <a:schemeClr val="accent1">
                              <a:lumMod val="75000"/>
                            </a:schemeClr>
                          </a:solidFill>
                          <a:latin typeface="Cambria Math" panose="02040503050406030204" pitchFamily="18" charset="0"/>
                        </a:rPr>
                        <m:t>=69.6</m:t>
                      </m:r>
                    </m:oMath>
                  </m:oMathPara>
                </a14:m>
                <a:endParaRPr lang="en-US" dirty="0">
                  <a:solidFill>
                    <a:schemeClr val="accent1">
                      <a:lumMod val="75000"/>
                    </a:schemeClr>
                  </a:solidFill>
                </a:endParaRPr>
              </a:p>
            </p:txBody>
          </p:sp>
        </mc:Choice>
        <mc:Fallback xmlns="">
          <p:sp>
            <p:nvSpPr>
              <p:cNvPr id="6" name="TextBox 5">
                <a:extLst>
                  <a:ext uri="{FF2B5EF4-FFF2-40B4-BE49-F238E27FC236}">
                    <a16:creationId xmlns:a16="http://schemas.microsoft.com/office/drawing/2014/main" id="{95D32E2F-2548-4E4C-8C59-D84334985AAF}"/>
                  </a:ext>
                </a:extLst>
              </p:cNvPr>
              <p:cNvSpPr txBox="1">
                <a:spLocks noRot="1" noChangeAspect="1" noMove="1" noResize="1" noEditPoints="1" noAdjustHandles="1" noChangeArrowheads="1" noChangeShapeType="1" noTextEdit="1"/>
              </p:cNvSpPr>
              <p:nvPr/>
            </p:nvSpPr>
            <p:spPr>
              <a:xfrm>
                <a:off x="6192832" y="4601880"/>
                <a:ext cx="2785571" cy="1460849"/>
              </a:xfrm>
              <a:prstGeom prst="rect">
                <a:avLst/>
              </a:prstGeom>
              <a:blipFill>
                <a:blip r:embed="rId3"/>
                <a:stretch>
                  <a:fillRect t="-2500"/>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169227" y="2663505"/>
            <a:ext cx="251670" cy="108218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00DB64B7-C461-4071-8DB1-5908B1CB4161}"/>
              </a:ext>
            </a:extLst>
          </p:cNvPr>
          <p:cNvSpPr/>
          <p:nvPr/>
        </p:nvSpPr>
        <p:spPr>
          <a:xfrm>
            <a:off x="5169227" y="5102308"/>
            <a:ext cx="251670" cy="459995"/>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676AED9-3617-4279-8A4A-76A0E9825DD1}"/>
              </a:ext>
            </a:extLst>
          </p:cNvPr>
          <p:cNvSpPr txBox="1"/>
          <p:nvPr/>
        </p:nvSpPr>
        <p:spPr>
          <a:xfrm>
            <a:off x="9798928" y="3204595"/>
            <a:ext cx="1720343" cy="1015663"/>
          </a:xfrm>
          <a:prstGeom prst="rect">
            <a:avLst/>
          </a:prstGeom>
          <a:noFill/>
        </p:spPr>
        <p:txBody>
          <a:bodyPr wrap="none" rtlCol="0">
            <a:spAutoFit/>
          </a:bodyPr>
          <a:lstStyle/>
          <a:p>
            <a:pPr algn="ctr"/>
            <a:r>
              <a:rPr lang="en-US" sz="2000" dirty="0">
                <a:solidFill>
                  <a:srgbClr val="C00000"/>
                </a:solidFill>
                <a:latin typeface="Century Gothic" panose="020B0502020202020204" pitchFamily="34" charset="0"/>
              </a:rPr>
              <a:t>Is Teach for </a:t>
            </a:r>
            <a:br>
              <a:rPr lang="en-US" sz="2000" dirty="0">
                <a:solidFill>
                  <a:srgbClr val="C00000"/>
                </a:solidFill>
                <a:latin typeface="Century Gothic" panose="020B0502020202020204" pitchFamily="34" charset="0"/>
              </a:rPr>
            </a:br>
            <a:r>
              <a:rPr lang="en-US" sz="2000" dirty="0">
                <a:solidFill>
                  <a:srgbClr val="C00000"/>
                </a:solidFill>
                <a:latin typeface="Century Gothic" panose="020B0502020202020204" pitchFamily="34" charset="0"/>
              </a:rPr>
              <a:t>America </a:t>
            </a:r>
            <a:br>
              <a:rPr lang="en-US" sz="2000" dirty="0">
                <a:solidFill>
                  <a:srgbClr val="C00000"/>
                </a:solidFill>
                <a:latin typeface="Century Gothic" panose="020B0502020202020204" pitchFamily="34" charset="0"/>
              </a:rPr>
            </a:br>
            <a:r>
              <a:rPr lang="en-US" sz="2000" dirty="0">
                <a:solidFill>
                  <a:srgbClr val="C00000"/>
                </a:solidFill>
                <a:latin typeface="Century Gothic" panose="020B0502020202020204" pitchFamily="34" charset="0"/>
              </a:rPr>
              <a:t>Effective???</a:t>
            </a:r>
          </a:p>
        </p:txBody>
      </p:sp>
      <p:cxnSp>
        <p:nvCxnSpPr>
          <p:cNvPr id="15" name="Straight Arrow Connector 14">
            <a:extLst>
              <a:ext uri="{FF2B5EF4-FFF2-40B4-BE49-F238E27FC236}">
                <a16:creationId xmlns:a16="http://schemas.microsoft.com/office/drawing/2014/main" id="{5CE7FF32-482B-4D44-BFEA-60CA8ECCF1B5}"/>
              </a:ext>
            </a:extLst>
          </p:cNvPr>
          <p:cNvCxnSpPr/>
          <p:nvPr/>
        </p:nvCxnSpPr>
        <p:spPr>
          <a:xfrm flipH="1" flipV="1">
            <a:off x="8977633" y="2909455"/>
            <a:ext cx="821295" cy="4525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3B54190-586F-4DB4-9790-21C10B3C7BE9}"/>
              </a:ext>
            </a:extLst>
          </p:cNvPr>
          <p:cNvCxnSpPr>
            <a:cxnSpLocks/>
          </p:cNvCxnSpPr>
          <p:nvPr/>
        </p:nvCxnSpPr>
        <p:spPr>
          <a:xfrm flipH="1">
            <a:off x="8903855" y="4220258"/>
            <a:ext cx="895073" cy="134204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A6B376E-45D7-49A7-A805-F3948B95E221}"/>
              </a:ext>
            </a:extLst>
          </p:cNvPr>
          <p:cNvSpPr txBox="1"/>
          <p:nvPr/>
        </p:nvSpPr>
        <p:spPr>
          <a:xfrm>
            <a:off x="9883245" y="4515398"/>
            <a:ext cx="1551709" cy="2062103"/>
          </a:xfrm>
          <a:prstGeom prst="rect">
            <a:avLst/>
          </a:prstGeom>
          <a:noFill/>
        </p:spPr>
        <p:txBody>
          <a:bodyPr wrap="square" rtlCol="0">
            <a:spAutoFit/>
          </a:bodyPr>
          <a:lstStyle/>
          <a:p>
            <a:pPr algn="ctr"/>
            <a:r>
              <a:rPr lang="en-US" sz="1600" dirty="0">
                <a:solidFill>
                  <a:srgbClr val="C00000"/>
                </a:solidFill>
                <a:latin typeface="Century Gothic" panose="020B0502020202020204" pitchFamily="34" charset="0"/>
              </a:rPr>
              <a:t>No performance differences.</a:t>
            </a:r>
          </a:p>
          <a:p>
            <a:pPr algn="ctr"/>
            <a:endParaRPr lang="en-US" sz="1600" dirty="0">
              <a:solidFill>
                <a:srgbClr val="C00000"/>
              </a:solidFill>
              <a:latin typeface="Century Gothic" panose="020B0502020202020204" pitchFamily="34" charset="0"/>
            </a:endParaRPr>
          </a:p>
          <a:p>
            <a:pPr algn="ctr"/>
            <a:r>
              <a:rPr lang="en-US" sz="1600" dirty="0">
                <a:solidFill>
                  <a:schemeClr val="accent4">
                    <a:lumMod val="50000"/>
                  </a:schemeClr>
                </a:solidFill>
                <a:latin typeface="Century Gothic" panose="020B0502020202020204" pitchFamily="34" charset="0"/>
              </a:rPr>
              <a:t>Do we trust these results? Could they be biased? </a:t>
            </a:r>
          </a:p>
        </p:txBody>
      </p:sp>
      <p:sp>
        <p:nvSpPr>
          <p:cNvPr id="20" name="TextBox 19">
            <a:extLst>
              <a:ext uri="{FF2B5EF4-FFF2-40B4-BE49-F238E27FC236}">
                <a16:creationId xmlns:a16="http://schemas.microsoft.com/office/drawing/2014/main" id="{0C2141FC-6F4C-4168-9AC5-6D04583DC5CC}"/>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21" name="TextBox 20">
            <a:extLst>
              <a:ext uri="{FF2B5EF4-FFF2-40B4-BE49-F238E27FC236}">
                <a16:creationId xmlns:a16="http://schemas.microsoft.com/office/drawing/2014/main" id="{F5C4CA6E-A013-4732-B123-0EE5B93F7FC5}"/>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22" name="Straight Arrow Connector 21">
            <a:extLst>
              <a:ext uri="{FF2B5EF4-FFF2-40B4-BE49-F238E27FC236}">
                <a16:creationId xmlns:a16="http://schemas.microsoft.com/office/drawing/2014/main" id="{29A69215-CD8F-471C-9C0B-0C695BED8130}"/>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6C4B5B8-AA92-4345-B770-33C830F00006}"/>
              </a:ext>
            </a:extLst>
          </p:cNvPr>
          <p:cNvCxnSpPr>
            <a:cxnSpLocks/>
          </p:cNvCxnSpPr>
          <p:nvPr/>
        </p:nvCxnSpPr>
        <p:spPr>
          <a:xfrm flipH="1" flipV="1">
            <a:off x="5560291" y="2235200"/>
            <a:ext cx="632541" cy="298276"/>
          </a:xfrm>
          <a:prstGeom prst="straightConnector1">
            <a:avLst/>
          </a:prstGeom>
          <a:ln w="127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4F17829-566B-45CE-9B79-E2FEC75173CC}"/>
              </a:ext>
            </a:extLst>
          </p:cNvPr>
          <p:cNvCxnSpPr>
            <a:cxnSpLocks/>
          </p:cNvCxnSpPr>
          <p:nvPr/>
        </p:nvCxnSpPr>
        <p:spPr>
          <a:xfrm flipH="1" flipV="1">
            <a:off x="5560291" y="3362036"/>
            <a:ext cx="923637" cy="146858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3580491-0672-4629-A4CE-2A08F5E9F146}"/>
              </a:ext>
            </a:extLst>
          </p:cNvPr>
          <p:cNvCxnSpPr>
            <a:cxnSpLocks/>
          </p:cNvCxnSpPr>
          <p:nvPr/>
        </p:nvCxnSpPr>
        <p:spPr>
          <a:xfrm flipH="1">
            <a:off x="5708073" y="4957895"/>
            <a:ext cx="692727" cy="353014"/>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177FC95-E117-4553-BDB1-601773B4DBDB}"/>
              </a:ext>
            </a:extLst>
          </p:cNvPr>
          <p:cNvCxnSpPr>
            <a:cxnSpLocks/>
          </p:cNvCxnSpPr>
          <p:nvPr/>
        </p:nvCxnSpPr>
        <p:spPr>
          <a:xfrm flipH="1">
            <a:off x="5560292" y="2780145"/>
            <a:ext cx="632540" cy="1514764"/>
          </a:xfrm>
          <a:prstGeom prst="straightConnector1">
            <a:avLst/>
          </a:prstGeom>
          <a:ln w="127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488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169227" y="1736521"/>
            <a:ext cx="251670" cy="796954"/>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3FB3BC-5020-49E4-BD7E-1A2EFA8A3DEE}"/>
                  </a:ext>
                </a:extLst>
              </p:cNvPr>
              <p:cNvSpPr txBox="1"/>
              <p:nvPr/>
            </p:nvSpPr>
            <p:spPr>
              <a:xfrm>
                <a:off x="5898859" y="1363512"/>
                <a:ext cx="4247124" cy="1182055"/>
              </a:xfrm>
              <a:prstGeom prst="rect">
                <a:avLst/>
              </a:prstGeom>
              <a:noFill/>
            </p:spPr>
            <p:txBody>
              <a:bodyPr wrap="none" rtlCol="0">
                <a:spAutoFit/>
              </a:bodyPr>
              <a:lstStyle/>
              <a:p>
                <a:pPr algn="ctr"/>
                <a:r>
                  <a:rPr lang="en-US" dirty="0">
                    <a:solidFill>
                      <a:schemeClr val="accent4">
                        <a:lumMod val="50000"/>
                      </a:schemeClr>
                    </a:solidFill>
                  </a:rPr>
                  <a:t>Average performance</a:t>
                </a:r>
              </a:p>
              <a:p>
                <a:pPr algn="ctr"/>
                <a:r>
                  <a:rPr lang="en-US" cap="all" dirty="0">
                    <a:solidFill>
                      <a:schemeClr val="accent4">
                        <a:lumMod val="50000"/>
                      </a:schemeClr>
                    </a:solidFill>
                  </a:rPr>
                  <a:t>TFA instructors in Suburban schools:</a:t>
                </a:r>
                <a:endParaRPr lang="en-US" dirty="0">
                  <a:solidFill>
                    <a:schemeClr val="accent4">
                      <a:lumMod val="50000"/>
                    </a:schemeClr>
                  </a:solidFill>
                </a:endParaRPr>
              </a:p>
              <a:p>
                <a:pPr algn="ctr"/>
                <a14:m>
                  <m:oMathPara xmlns:m="http://schemas.openxmlformats.org/officeDocument/2006/math">
                    <m:oMathParaPr>
                      <m:jc m:val="centerGroup"/>
                    </m:oMathParaPr>
                    <m:oMath xmlns:m="http://schemas.openxmlformats.org/officeDocument/2006/math">
                      <m:f>
                        <m:fPr>
                          <m:ctrlPr>
                            <a:rPr lang="en-US" i="1">
                              <a:solidFill>
                                <a:schemeClr val="accent4">
                                  <a:lumMod val="50000"/>
                                </a:schemeClr>
                              </a:solidFill>
                              <a:latin typeface="Cambria Math" panose="02040503050406030204" pitchFamily="18" charset="0"/>
                            </a:rPr>
                          </m:ctrlPr>
                        </m:fPr>
                        <m:num>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4</m:t>
                              </m:r>
                            </m:e>
                          </m:d>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75</m:t>
                              </m:r>
                            </m:e>
                          </m:d>
                        </m:num>
                        <m:den>
                          <m:r>
                            <a:rPr lang="en-US" b="0" i="1" smtClean="0">
                              <a:solidFill>
                                <a:schemeClr val="accent4">
                                  <a:lumMod val="50000"/>
                                </a:schemeClr>
                              </a:solidFill>
                              <a:latin typeface="Cambria Math" panose="02040503050406030204" pitchFamily="18" charset="0"/>
                            </a:rPr>
                            <m:t>4</m:t>
                          </m:r>
                        </m:den>
                      </m:f>
                      <m:r>
                        <a:rPr lang="en-US" i="1">
                          <a:solidFill>
                            <a:schemeClr val="accent4">
                              <a:lumMod val="50000"/>
                            </a:schemeClr>
                          </a:solidFill>
                          <a:latin typeface="Cambria Math" panose="02040503050406030204" pitchFamily="18" charset="0"/>
                        </a:rPr>
                        <m:t>=</m:t>
                      </m:r>
                      <m:r>
                        <a:rPr lang="en-US" b="0" i="1" smtClean="0">
                          <a:solidFill>
                            <a:schemeClr val="accent4">
                              <a:lumMod val="50000"/>
                            </a:schemeClr>
                          </a:solidFill>
                          <a:latin typeface="Cambria Math" panose="02040503050406030204" pitchFamily="18" charset="0"/>
                        </a:rPr>
                        <m:t>75</m:t>
                      </m:r>
                    </m:oMath>
                  </m:oMathPara>
                </a14:m>
                <a:endParaRPr lang="en-US" dirty="0">
                  <a:solidFill>
                    <a:schemeClr val="accent4">
                      <a:lumMod val="50000"/>
                    </a:schemeClr>
                  </a:solidFill>
                </a:endParaRPr>
              </a:p>
            </p:txBody>
          </p:sp>
        </mc:Choice>
        <mc:Fallback xmlns="">
          <p:sp>
            <p:nvSpPr>
              <p:cNvPr id="5" name="TextBox 4">
                <a:extLst>
                  <a:ext uri="{FF2B5EF4-FFF2-40B4-BE49-F238E27FC236}">
                    <a16:creationId xmlns:a16="http://schemas.microsoft.com/office/drawing/2014/main" id="{463FB3BC-5020-49E4-BD7E-1A2EFA8A3DEE}"/>
                  </a:ext>
                </a:extLst>
              </p:cNvPr>
              <p:cNvSpPr txBox="1">
                <a:spLocks noRot="1" noChangeAspect="1" noMove="1" noResize="1" noEditPoints="1" noAdjustHandles="1" noChangeArrowheads="1" noChangeShapeType="1" noTextEdit="1"/>
              </p:cNvSpPr>
              <p:nvPr/>
            </p:nvSpPr>
            <p:spPr>
              <a:xfrm>
                <a:off x="5898859" y="1363512"/>
                <a:ext cx="4247124" cy="1182055"/>
              </a:xfrm>
              <a:prstGeom prst="rect">
                <a:avLst/>
              </a:prstGeom>
              <a:blipFill>
                <a:blip r:embed="rId2"/>
                <a:stretch>
                  <a:fillRect l="-862" t="-3093" r="-8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D32E2F-2548-4E4C-8C59-D84334985AAF}"/>
                  </a:ext>
                </a:extLst>
              </p:cNvPr>
              <p:cNvSpPr txBox="1"/>
              <p:nvPr/>
            </p:nvSpPr>
            <p:spPr>
              <a:xfrm>
                <a:off x="5698226" y="2759409"/>
                <a:ext cx="4447757" cy="1460849"/>
              </a:xfrm>
              <a:prstGeom prst="rect">
                <a:avLst/>
              </a:prstGeom>
              <a:noFill/>
            </p:spPr>
            <p:txBody>
              <a:bodyPr wrap="none" rtlCol="0">
                <a:spAutoFit/>
              </a:bodyPr>
              <a:lstStyle/>
              <a:p>
                <a:pPr algn="ctr"/>
                <a:r>
                  <a:rPr lang="en-US" dirty="0">
                    <a:solidFill>
                      <a:schemeClr val="accent1">
                        <a:lumMod val="75000"/>
                      </a:schemeClr>
                    </a:solidFill>
                  </a:rPr>
                  <a:t>Average performance</a:t>
                </a:r>
              </a:p>
              <a:p>
                <a:pPr algn="ctr"/>
                <a:r>
                  <a:rPr lang="en-US" cap="all" dirty="0">
                    <a:solidFill>
                      <a:schemeClr val="accent1">
                        <a:lumMod val="75000"/>
                      </a:schemeClr>
                    </a:solidFill>
                  </a:rPr>
                  <a:t>Regular teachers in suburban schools</a:t>
                </a:r>
                <a:r>
                  <a:rPr lang="en-US" dirty="0">
                    <a:solidFill>
                      <a:schemeClr val="accent1">
                        <a:lumMod val="75000"/>
                      </a:schemeClr>
                    </a:solidFill>
                  </a:rPr>
                  <a:t>:</a:t>
                </a:r>
              </a:p>
              <a:p>
                <a:pPr algn="ctr"/>
                <a:endParaRPr lang="en-US" dirty="0">
                  <a:solidFill>
                    <a:schemeClr val="accent1">
                      <a:lumMod val="75000"/>
                    </a:schemeClr>
                  </a:solidFill>
                </a:endParaRPr>
              </a:p>
              <a:p>
                <a:pPr algn="ctr"/>
                <a14:m>
                  <m:oMathPara xmlns:m="http://schemas.openxmlformats.org/officeDocument/2006/math">
                    <m:oMathParaPr>
                      <m:jc m:val="centerGroup"/>
                    </m:oMathParaPr>
                    <m:oMath xmlns:m="http://schemas.openxmlformats.org/officeDocument/2006/math">
                      <m:f>
                        <m:fPr>
                          <m:ctrlPr>
                            <a:rPr lang="en-US" i="1" smtClean="0">
                              <a:solidFill>
                                <a:schemeClr val="accent1">
                                  <a:lumMod val="75000"/>
                                </a:schemeClr>
                              </a:solidFill>
                              <a:latin typeface="Cambria Math" panose="02040503050406030204" pitchFamily="18" charset="0"/>
                            </a:rPr>
                          </m:ctrlPr>
                        </m:fPr>
                        <m:num>
                          <m:r>
                            <a:rPr lang="en-US" b="0" i="1" smtClean="0">
                              <a:solidFill>
                                <a:schemeClr val="accent1">
                                  <a:lumMod val="75000"/>
                                </a:schemeClr>
                              </a:solidFill>
                              <a:latin typeface="Cambria Math" panose="02040503050406030204" pitchFamily="18" charset="0"/>
                            </a:rPr>
                            <m:t>(7)</m:t>
                          </m:r>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75</m:t>
                              </m:r>
                            </m:e>
                          </m:d>
                        </m:num>
                        <m:den>
                          <m:r>
                            <a:rPr lang="en-US" b="0" i="1" smtClean="0">
                              <a:solidFill>
                                <a:schemeClr val="accent1">
                                  <a:lumMod val="75000"/>
                                </a:schemeClr>
                              </a:solidFill>
                              <a:latin typeface="Cambria Math" panose="02040503050406030204" pitchFamily="18" charset="0"/>
                            </a:rPr>
                            <m:t>7</m:t>
                          </m:r>
                        </m:den>
                      </m:f>
                      <m:r>
                        <a:rPr lang="en-US" b="0" i="1" smtClean="0">
                          <a:solidFill>
                            <a:schemeClr val="accent1">
                              <a:lumMod val="75000"/>
                            </a:schemeClr>
                          </a:solidFill>
                          <a:latin typeface="Cambria Math" panose="02040503050406030204" pitchFamily="18" charset="0"/>
                        </a:rPr>
                        <m:t>=75</m:t>
                      </m:r>
                    </m:oMath>
                  </m:oMathPara>
                </a14:m>
                <a:endParaRPr lang="en-US" dirty="0">
                  <a:solidFill>
                    <a:schemeClr val="accent1">
                      <a:lumMod val="75000"/>
                    </a:schemeClr>
                  </a:solidFill>
                </a:endParaRPr>
              </a:p>
            </p:txBody>
          </p:sp>
        </mc:Choice>
        <mc:Fallback xmlns="">
          <p:sp>
            <p:nvSpPr>
              <p:cNvPr id="6" name="TextBox 5">
                <a:extLst>
                  <a:ext uri="{FF2B5EF4-FFF2-40B4-BE49-F238E27FC236}">
                    <a16:creationId xmlns:a16="http://schemas.microsoft.com/office/drawing/2014/main" id="{95D32E2F-2548-4E4C-8C59-D84334985AAF}"/>
                  </a:ext>
                </a:extLst>
              </p:cNvPr>
              <p:cNvSpPr txBox="1">
                <a:spLocks noRot="1" noChangeAspect="1" noMove="1" noResize="1" noEditPoints="1" noAdjustHandles="1" noChangeArrowheads="1" noChangeShapeType="1" noTextEdit="1"/>
              </p:cNvSpPr>
              <p:nvPr/>
            </p:nvSpPr>
            <p:spPr>
              <a:xfrm>
                <a:off x="5698226" y="2759409"/>
                <a:ext cx="4447757" cy="1460849"/>
              </a:xfrm>
              <a:prstGeom prst="rect">
                <a:avLst/>
              </a:prstGeom>
              <a:blipFill>
                <a:blip r:embed="rId3"/>
                <a:stretch>
                  <a:fillRect l="-823" t="-2510" r="-686"/>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169227" y="2663505"/>
            <a:ext cx="251670" cy="108218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676AED9-3617-4279-8A4A-76A0E9825DD1}"/>
              </a:ext>
            </a:extLst>
          </p:cNvPr>
          <p:cNvSpPr txBox="1"/>
          <p:nvPr/>
        </p:nvSpPr>
        <p:spPr>
          <a:xfrm>
            <a:off x="5915560" y="4724142"/>
            <a:ext cx="4650839" cy="707886"/>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Performance of both teacher types is identical in suburban schools</a:t>
            </a:r>
          </a:p>
        </p:txBody>
      </p:sp>
      <p:sp>
        <p:nvSpPr>
          <p:cNvPr id="17" name="TextBox 16">
            <a:extLst>
              <a:ext uri="{FF2B5EF4-FFF2-40B4-BE49-F238E27FC236}">
                <a16:creationId xmlns:a16="http://schemas.microsoft.com/office/drawing/2014/main" id="{2275C73D-EB5E-4EDF-B43E-5C8E3C074626}"/>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18" name="TextBox 17">
            <a:extLst>
              <a:ext uri="{FF2B5EF4-FFF2-40B4-BE49-F238E27FC236}">
                <a16:creationId xmlns:a16="http://schemas.microsoft.com/office/drawing/2014/main" id="{C2881C32-3669-4384-864B-FDF4D5D3949D}"/>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20" name="Straight Arrow Connector 19">
            <a:extLst>
              <a:ext uri="{FF2B5EF4-FFF2-40B4-BE49-F238E27FC236}">
                <a16:creationId xmlns:a16="http://schemas.microsoft.com/office/drawing/2014/main" id="{A4B0453A-6FA7-4CA9-9146-36357172FC39}"/>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22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233882" y="3879358"/>
            <a:ext cx="251670" cy="1022888"/>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3FB3BC-5020-49E4-BD7E-1A2EFA8A3DEE}"/>
                  </a:ext>
                </a:extLst>
              </p:cNvPr>
              <p:cNvSpPr txBox="1"/>
              <p:nvPr/>
            </p:nvSpPr>
            <p:spPr>
              <a:xfrm>
                <a:off x="5874675" y="3720191"/>
                <a:ext cx="4247124" cy="1182055"/>
              </a:xfrm>
              <a:prstGeom prst="rect">
                <a:avLst/>
              </a:prstGeom>
              <a:noFill/>
            </p:spPr>
            <p:txBody>
              <a:bodyPr wrap="none" rtlCol="0">
                <a:spAutoFit/>
              </a:bodyPr>
              <a:lstStyle/>
              <a:p>
                <a:pPr algn="ctr"/>
                <a:r>
                  <a:rPr lang="en-US" dirty="0">
                    <a:solidFill>
                      <a:schemeClr val="accent4">
                        <a:lumMod val="50000"/>
                      </a:schemeClr>
                    </a:solidFill>
                  </a:rPr>
                  <a:t>Average performance</a:t>
                </a:r>
              </a:p>
              <a:p>
                <a:pPr algn="ctr"/>
                <a:r>
                  <a:rPr lang="en-US" cap="all" dirty="0">
                    <a:solidFill>
                      <a:schemeClr val="accent4">
                        <a:lumMod val="50000"/>
                      </a:schemeClr>
                    </a:solidFill>
                  </a:rPr>
                  <a:t>TFA instructors in Suburban schools:</a:t>
                </a:r>
                <a:endParaRPr lang="en-US" dirty="0">
                  <a:solidFill>
                    <a:schemeClr val="accent4">
                      <a:lumMod val="50000"/>
                    </a:schemeClr>
                  </a:solidFill>
                </a:endParaRPr>
              </a:p>
              <a:p>
                <a:pPr algn="ctr"/>
                <a14:m>
                  <m:oMathPara xmlns:m="http://schemas.openxmlformats.org/officeDocument/2006/math">
                    <m:oMathParaPr>
                      <m:jc m:val="centerGroup"/>
                    </m:oMathParaPr>
                    <m:oMath xmlns:m="http://schemas.openxmlformats.org/officeDocument/2006/math">
                      <m:f>
                        <m:fPr>
                          <m:ctrlPr>
                            <a:rPr lang="en-US" i="1">
                              <a:solidFill>
                                <a:schemeClr val="accent4">
                                  <a:lumMod val="50000"/>
                                </a:schemeClr>
                              </a:solidFill>
                              <a:latin typeface="Cambria Math" panose="02040503050406030204" pitchFamily="18" charset="0"/>
                            </a:rPr>
                          </m:ctrlPr>
                        </m:fPr>
                        <m:num>
                          <m:r>
                            <a:rPr lang="en-US" b="0" i="1" smtClean="0">
                              <a:solidFill>
                                <a:schemeClr val="accent4">
                                  <a:lumMod val="50000"/>
                                </a:schemeClr>
                              </a:solidFill>
                              <a:latin typeface="Cambria Math" panose="02040503050406030204" pitchFamily="18" charset="0"/>
                            </a:rPr>
                            <m:t>(6)</m:t>
                          </m:r>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66</m:t>
                              </m:r>
                            </m:e>
                          </m:d>
                        </m:num>
                        <m:den>
                          <m:r>
                            <a:rPr lang="en-US" b="0" i="1" smtClean="0">
                              <a:solidFill>
                                <a:schemeClr val="accent4">
                                  <a:lumMod val="50000"/>
                                </a:schemeClr>
                              </a:solidFill>
                              <a:latin typeface="Cambria Math" panose="02040503050406030204" pitchFamily="18" charset="0"/>
                            </a:rPr>
                            <m:t>6</m:t>
                          </m:r>
                        </m:den>
                      </m:f>
                      <m:r>
                        <a:rPr lang="en-US" i="1">
                          <a:solidFill>
                            <a:schemeClr val="accent4">
                              <a:lumMod val="50000"/>
                            </a:schemeClr>
                          </a:solidFill>
                          <a:latin typeface="Cambria Math" panose="02040503050406030204" pitchFamily="18" charset="0"/>
                        </a:rPr>
                        <m:t>=</m:t>
                      </m:r>
                      <m:r>
                        <a:rPr lang="en-US" b="0" i="1" smtClean="0">
                          <a:solidFill>
                            <a:schemeClr val="accent4">
                              <a:lumMod val="50000"/>
                            </a:schemeClr>
                          </a:solidFill>
                          <a:latin typeface="Cambria Math" panose="02040503050406030204" pitchFamily="18" charset="0"/>
                        </a:rPr>
                        <m:t>66</m:t>
                      </m:r>
                    </m:oMath>
                  </m:oMathPara>
                </a14:m>
                <a:endParaRPr lang="en-US" dirty="0">
                  <a:solidFill>
                    <a:schemeClr val="accent4">
                      <a:lumMod val="50000"/>
                    </a:schemeClr>
                  </a:solidFill>
                </a:endParaRPr>
              </a:p>
            </p:txBody>
          </p:sp>
        </mc:Choice>
        <mc:Fallback xmlns="">
          <p:sp>
            <p:nvSpPr>
              <p:cNvPr id="5" name="TextBox 4">
                <a:extLst>
                  <a:ext uri="{FF2B5EF4-FFF2-40B4-BE49-F238E27FC236}">
                    <a16:creationId xmlns:a16="http://schemas.microsoft.com/office/drawing/2014/main" id="{463FB3BC-5020-49E4-BD7E-1A2EFA8A3DEE}"/>
                  </a:ext>
                </a:extLst>
              </p:cNvPr>
              <p:cNvSpPr txBox="1">
                <a:spLocks noRot="1" noChangeAspect="1" noMove="1" noResize="1" noEditPoints="1" noAdjustHandles="1" noChangeArrowheads="1" noChangeShapeType="1" noTextEdit="1"/>
              </p:cNvSpPr>
              <p:nvPr/>
            </p:nvSpPr>
            <p:spPr>
              <a:xfrm>
                <a:off x="5874675" y="3720191"/>
                <a:ext cx="4247124" cy="1182055"/>
              </a:xfrm>
              <a:prstGeom prst="rect">
                <a:avLst/>
              </a:prstGeom>
              <a:blipFill>
                <a:blip r:embed="rId2"/>
                <a:stretch>
                  <a:fillRect l="-862" t="-2577" r="-8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D32E2F-2548-4E4C-8C59-D84334985AAF}"/>
                  </a:ext>
                </a:extLst>
              </p:cNvPr>
              <p:cNvSpPr txBox="1"/>
              <p:nvPr/>
            </p:nvSpPr>
            <p:spPr>
              <a:xfrm>
                <a:off x="5963514" y="4902246"/>
                <a:ext cx="4069447" cy="1183850"/>
              </a:xfrm>
              <a:prstGeom prst="rect">
                <a:avLst/>
              </a:prstGeom>
              <a:noFill/>
            </p:spPr>
            <p:txBody>
              <a:bodyPr wrap="none" rtlCol="0">
                <a:spAutoFit/>
              </a:bodyPr>
              <a:lstStyle/>
              <a:p>
                <a:pPr algn="ctr"/>
                <a:r>
                  <a:rPr lang="en-US" dirty="0">
                    <a:solidFill>
                      <a:schemeClr val="accent1">
                        <a:lumMod val="75000"/>
                      </a:schemeClr>
                    </a:solidFill>
                  </a:rPr>
                  <a:t>Average performance</a:t>
                </a:r>
              </a:p>
              <a:p>
                <a:pPr algn="ctr"/>
                <a:r>
                  <a:rPr lang="en-US" cap="all" dirty="0">
                    <a:solidFill>
                      <a:schemeClr val="accent1">
                        <a:lumMod val="75000"/>
                      </a:schemeClr>
                    </a:solidFill>
                  </a:rPr>
                  <a:t>Regular teachers in urban schools</a:t>
                </a:r>
                <a:r>
                  <a:rPr lang="en-US" dirty="0">
                    <a:solidFill>
                      <a:schemeClr val="accent1">
                        <a:lumMod val="75000"/>
                      </a:schemeClr>
                    </a:solidFill>
                  </a:rPr>
                  <a:t>:</a:t>
                </a:r>
              </a:p>
              <a:p>
                <a:pPr algn="ctr"/>
                <a14:m>
                  <m:oMathPara xmlns:m="http://schemas.openxmlformats.org/officeDocument/2006/math">
                    <m:oMathParaPr>
                      <m:jc m:val="centerGroup"/>
                    </m:oMathParaPr>
                    <m:oMath xmlns:m="http://schemas.openxmlformats.org/officeDocument/2006/math">
                      <m:f>
                        <m:fPr>
                          <m:ctrlPr>
                            <a:rPr lang="en-US" i="1" smtClean="0">
                              <a:solidFill>
                                <a:schemeClr val="accent1">
                                  <a:lumMod val="75000"/>
                                </a:schemeClr>
                              </a:solidFill>
                              <a:latin typeface="Cambria Math" panose="02040503050406030204" pitchFamily="18" charset="0"/>
                            </a:rPr>
                          </m:ctrlPr>
                        </m:fPr>
                        <m:num>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3</m:t>
                              </m:r>
                            </m:e>
                          </m:d>
                          <m:r>
                            <a:rPr lang="en-US" b="0" i="1" smtClean="0">
                              <a:solidFill>
                                <a:schemeClr val="accent1">
                                  <a:lumMod val="75000"/>
                                </a:schemeClr>
                              </a:solidFill>
                              <a:latin typeface="Cambria Math" panose="02040503050406030204" pitchFamily="18" charset="0"/>
                            </a:rPr>
                            <m:t>(57)</m:t>
                          </m:r>
                        </m:num>
                        <m:den>
                          <m:r>
                            <a:rPr lang="en-US" b="0" i="1" smtClean="0">
                              <a:solidFill>
                                <a:schemeClr val="accent1">
                                  <a:lumMod val="75000"/>
                                </a:schemeClr>
                              </a:solidFill>
                              <a:latin typeface="Cambria Math" panose="02040503050406030204" pitchFamily="18" charset="0"/>
                            </a:rPr>
                            <m:t>3</m:t>
                          </m:r>
                        </m:den>
                      </m:f>
                      <m:r>
                        <a:rPr lang="en-US" b="0" i="1" smtClean="0">
                          <a:solidFill>
                            <a:schemeClr val="accent1">
                              <a:lumMod val="75000"/>
                            </a:schemeClr>
                          </a:solidFill>
                          <a:latin typeface="Cambria Math" panose="02040503050406030204" pitchFamily="18" charset="0"/>
                        </a:rPr>
                        <m:t>=57</m:t>
                      </m:r>
                    </m:oMath>
                  </m:oMathPara>
                </a14:m>
                <a:endParaRPr lang="en-US" dirty="0">
                  <a:solidFill>
                    <a:schemeClr val="accent1">
                      <a:lumMod val="75000"/>
                    </a:schemeClr>
                  </a:solidFill>
                </a:endParaRPr>
              </a:p>
            </p:txBody>
          </p:sp>
        </mc:Choice>
        <mc:Fallback xmlns="">
          <p:sp>
            <p:nvSpPr>
              <p:cNvPr id="6" name="TextBox 5">
                <a:extLst>
                  <a:ext uri="{FF2B5EF4-FFF2-40B4-BE49-F238E27FC236}">
                    <a16:creationId xmlns:a16="http://schemas.microsoft.com/office/drawing/2014/main" id="{95D32E2F-2548-4E4C-8C59-D84334985AAF}"/>
                  </a:ext>
                </a:extLst>
              </p:cNvPr>
              <p:cNvSpPr txBox="1">
                <a:spLocks noRot="1" noChangeAspect="1" noMove="1" noResize="1" noEditPoints="1" noAdjustHandles="1" noChangeArrowheads="1" noChangeShapeType="1" noTextEdit="1"/>
              </p:cNvSpPr>
              <p:nvPr/>
            </p:nvSpPr>
            <p:spPr>
              <a:xfrm>
                <a:off x="5963514" y="4902246"/>
                <a:ext cx="4069447" cy="1183850"/>
              </a:xfrm>
              <a:prstGeom prst="rect">
                <a:avLst/>
              </a:prstGeom>
              <a:blipFill>
                <a:blip r:embed="rId3"/>
                <a:stretch>
                  <a:fillRect l="-749" t="-2577" r="-898"/>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209838" y="4993081"/>
            <a:ext cx="251670" cy="56922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676AED9-3617-4279-8A4A-76A0E9825DD1}"/>
              </a:ext>
            </a:extLst>
          </p:cNvPr>
          <p:cNvSpPr txBox="1"/>
          <p:nvPr/>
        </p:nvSpPr>
        <p:spPr>
          <a:xfrm>
            <a:off x="6000006" y="2182398"/>
            <a:ext cx="4980235" cy="707886"/>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Teach for America is effective training for teachers in urban schools.</a:t>
            </a:r>
          </a:p>
        </p:txBody>
      </p:sp>
      <p:cxnSp>
        <p:nvCxnSpPr>
          <p:cNvPr id="14" name="Straight Arrow Connector 13">
            <a:extLst>
              <a:ext uri="{FF2B5EF4-FFF2-40B4-BE49-F238E27FC236}">
                <a16:creationId xmlns:a16="http://schemas.microsoft.com/office/drawing/2014/main" id="{A6F5C6C4-162A-445B-807F-D78F2960388A}"/>
              </a:ext>
            </a:extLst>
          </p:cNvPr>
          <p:cNvCxnSpPr>
            <a:cxnSpLocks/>
          </p:cNvCxnSpPr>
          <p:nvPr/>
        </p:nvCxnSpPr>
        <p:spPr>
          <a:xfrm flipH="1">
            <a:off x="8938339" y="5831871"/>
            <a:ext cx="886915"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266C4C-B78B-466F-84E0-01920AA9AEB6}"/>
              </a:ext>
            </a:extLst>
          </p:cNvPr>
          <p:cNvCxnSpPr>
            <a:cxnSpLocks/>
          </p:cNvCxnSpPr>
          <p:nvPr/>
        </p:nvCxnSpPr>
        <p:spPr>
          <a:xfrm flipH="1">
            <a:off x="8938339" y="4608053"/>
            <a:ext cx="886915"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33095B7-6D39-4C0D-A77F-E021575B3F2E}"/>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18" name="TextBox 17">
            <a:extLst>
              <a:ext uri="{FF2B5EF4-FFF2-40B4-BE49-F238E27FC236}">
                <a16:creationId xmlns:a16="http://schemas.microsoft.com/office/drawing/2014/main" id="{9D715EF5-B275-4C90-9997-354D4FF63E38}"/>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19" name="Straight Arrow Connector 18">
            <a:extLst>
              <a:ext uri="{FF2B5EF4-FFF2-40B4-BE49-F238E27FC236}">
                <a16:creationId xmlns:a16="http://schemas.microsoft.com/office/drawing/2014/main" id="{2E95047C-FEB8-4DBE-8B02-294964BD5DC8}"/>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272B13A-9A46-4511-8A7B-F974B7E763CE}"/>
              </a:ext>
            </a:extLst>
          </p:cNvPr>
          <p:cNvSpPr txBox="1"/>
          <p:nvPr/>
        </p:nvSpPr>
        <p:spPr>
          <a:xfrm>
            <a:off x="10181312" y="4163460"/>
            <a:ext cx="1887354" cy="1938992"/>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9-point performance difference in urban schools for teacher types!</a:t>
            </a:r>
          </a:p>
        </p:txBody>
      </p:sp>
    </p:spTree>
    <p:extLst>
      <p:ext uri="{BB962C8B-B14F-4D97-AF65-F5344CB8AC3E}">
        <p14:creationId xmlns:p14="http://schemas.microsoft.com/office/powerpoint/2010/main" val="236327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C109-58BB-4F44-A858-A7D1D95D53C0}"/>
              </a:ext>
            </a:extLst>
          </p:cNvPr>
          <p:cNvSpPr>
            <a:spLocks noGrp="1"/>
          </p:cNvSpPr>
          <p:nvPr>
            <p:ph type="title"/>
          </p:nvPr>
        </p:nvSpPr>
        <p:spPr/>
        <p:txBody>
          <a:bodyPr/>
          <a:lstStyle/>
          <a:p>
            <a:r>
              <a:rPr lang="en-US" dirty="0"/>
              <a:t>Question:</a:t>
            </a:r>
          </a:p>
        </p:txBody>
      </p:sp>
      <p:sp>
        <p:nvSpPr>
          <p:cNvPr id="3" name="Text Placeholder 2">
            <a:extLst>
              <a:ext uri="{FF2B5EF4-FFF2-40B4-BE49-F238E27FC236}">
                <a16:creationId xmlns:a16="http://schemas.microsoft.com/office/drawing/2014/main" id="{90948F52-4282-4E23-98EC-64CC7C5C06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1985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3323</TotalTime>
  <Words>5518</Words>
  <Application>Microsoft Office PowerPoint</Application>
  <PresentationFormat>Widescreen</PresentationFormat>
  <Paragraphs>2036</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Cambria Math</vt:lpstr>
      <vt:lpstr>Century Gothic</vt:lpstr>
      <vt:lpstr>Office Theme</vt:lpstr>
      <vt:lpstr>hypotheses testing with dummy variables</vt:lpstr>
      <vt:lpstr>Research question</vt:lpstr>
      <vt:lpstr>Group means as a table:</vt:lpstr>
      <vt:lpstr>Raw data:</vt:lpstr>
      <vt:lpstr>PowerPoint Presentation</vt:lpstr>
      <vt:lpstr>PowerPoint Presentation</vt:lpstr>
      <vt:lpstr>PowerPoint Presentation</vt:lpstr>
      <vt:lpstr>PowerPoint Presentation</vt:lpstr>
      <vt:lpstr>Question:</vt:lpstr>
      <vt:lpstr>PowerPoint Presentation</vt:lpstr>
      <vt:lpstr>PowerPoint Presentation</vt:lpstr>
      <vt:lpstr>PowerPoint Presentation</vt:lpstr>
      <vt:lpstr>PowerPoint Presentation</vt:lpstr>
      <vt:lpstr>Specification: Dummy Variable Design Matrix</vt:lpstr>
      <vt:lpstr>PowerPoint Presentation</vt:lpstr>
      <vt:lpstr>PowerPoint Presentation</vt:lpstr>
      <vt:lpstr>PowerPoint Presentation</vt:lpstr>
      <vt:lpstr>PowerPoint Presentation</vt:lpstr>
      <vt:lpstr>Hypothesis-Testing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Lecy</dc:creator>
  <cp:lastModifiedBy>Jesse Lecy</cp:lastModifiedBy>
  <cp:revision>38</cp:revision>
  <dcterms:created xsi:type="dcterms:W3CDTF">2019-09-19T18:48:37Z</dcterms:created>
  <dcterms:modified xsi:type="dcterms:W3CDTF">2020-02-17T05:32:27Z</dcterms:modified>
</cp:coreProperties>
</file>