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</p:sldMasterIdLst>
  <p:notesMasterIdLst>
    <p:notesMasterId r:id="rId63"/>
  </p:notesMasterIdLst>
  <p:sldIdLst>
    <p:sldId id="401" r:id="rId5"/>
    <p:sldId id="473" r:id="rId6"/>
    <p:sldId id="341" r:id="rId7"/>
    <p:sldId id="442" r:id="rId8"/>
    <p:sldId id="397" r:id="rId9"/>
    <p:sldId id="399" r:id="rId10"/>
    <p:sldId id="405" r:id="rId11"/>
    <p:sldId id="404" r:id="rId12"/>
    <p:sldId id="481" r:id="rId13"/>
    <p:sldId id="407" r:id="rId14"/>
    <p:sldId id="432" r:id="rId15"/>
    <p:sldId id="428" r:id="rId16"/>
    <p:sldId id="478" r:id="rId17"/>
    <p:sldId id="479" r:id="rId18"/>
    <p:sldId id="480" r:id="rId19"/>
    <p:sldId id="475" r:id="rId20"/>
    <p:sldId id="476" r:id="rId21"/>
    <p:sldId id="477" r:id="rId22"/>
    <p:sldId id="427" r:id="rId23"/>
    <p:sldId id="482" r:id="rId24"/>
    <p:sldId id="426" r:id="rId25"/>
    <p:sldId id="483" r:id="rId26"/>
    <p:sldId id="467" r:id="rId27"/>
    <p:sldId id="463" r:id="rId28"/>
    <p:sldId id="433" r:id="rId29"/>
    <p:sldId id="429" r:id="rId30"/>
    <p:sldId id="464" r:id="rId31"/>
    <p:sldId id="474" r:id="rId32"/>
    <p:sldId id="309" r:id="rId33"/>
    <p:sldId id="310" r:id="rId34"/>
    <p:sldId id="484" r:id="rId35"/>
    <p:sldId id="316" r:id="rId36"/>
    <p:sldId id="485" r:id="rId37"/>
    <p:sldId id="486" r:id="rId38"/>
    <p:sldId id="488" r:id="rId39"/>
    <p:sldId id="489" r:id="rId40"/>
    <p:sldId id="490" r:id="rId41"/>
    <p:sldId id="491" r:id="rId42"/>
    <p:sldId id="311" r:id="rId43"/>
    <p:sldId id="312" r:id="rId44"/>
    <p:sldId id="313" r:id="rId45"/>
    <p:sldId id="314" r:id="rId46"/>
    <p:sldId id="425" r:id="rId47"/>
    <p:sldId id="465" r:id="rId48"/>
    <p:sldId id="466" r:id="rId49"/>
    <p:sldId id="431" r:id="rId50"/>
    <p:sldId id="430" r:id="rId51"/>
    <p:sldId id="492" r:id="rId52"/>
    <p:sldId id="493" r:id="rId53"/>
    <p:sldId id="494" r:id="rId54"/>
    <p:sldId id="495" r:id="rId55"/>
    <p:sldId id="501" r:id="rId56"/>
    <p:sldId id="497" r:id="rId57"/>
    <p:sldId id="498" r:id="rId58"/>
    <p:sldId id="499" r:id="rId59"/>
    <p:sldId id="502" r:id="rId60"/>
    <p:sldId id="500" r:id="rId61"/>
    <p:sldId id="50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BBB59"/>
    <a:srgbClr val="10253F"/>
    <a:srgbClr val="1B043C"/>
    <a:srgbClr val="FF6D16"/>
    <a:srgbClr val="FF000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  <dgm:t>
        <a:bodyPr/>
        <a:lstStyle/>
        <a:p>
          <a:endParaRPr lang="en-US"/>
        </a:p>
      </dgm:t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  <dgm:t>
        <a:bodyPr/>
        <a:lstStyle/>
        <a:p>
          <a:endParaRPr lang="en-US"/>
        </a:p>
      </dgm:t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  <dgm:t>
        <a:bodyPr/>
        <a:lstStyle/>
        <a:p>
          <a:endParaRPr lang="en-US"/>
        </a:p>
      </dgm:t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  <dgm:t>
        <a:bodyPr/>
        <a:lstStyle/>
        <a:p>
          <a:endParaRPr lang="en-US"/>
        </a:p>
      </dgm:t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Omnibus Test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33834" y="2514600"/>
            <a:ext cx="6071219" cy="4114800"/>
            <a:chOff x="2362200" y="685800"/>
            <a:chExt cx="6071219" cy="4114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685800"/>
              <a:ext cx="4120932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3733800" y="2700291"/>
              <a:ext cx="11310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864855" y="2406197"/>
              <a:ext cx="0" cy="2940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5126578" y="2405664"/>
              <a:ext cx="244876" cy="29462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241" y="2340098"/>
              <a:ext cx="304117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Treatment Effect b</a:t>
              </a:r>
              <a:r>
                <a:rPr lang="en-US" sz="2000" baseline="-25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635" y="1595572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0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4" y="2987109"/>
            <a:ext cx="148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Prob. apply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479842" y="2015201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randomization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exactly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37351" y="5454133"/>
            <a:ext cx="3717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 alpha = 0.05 / 6 = 0.0083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0.04  &gt;  0.0083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376265" cy="38712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/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How non-compliance</a:t>
            </a: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/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measure of</a:t>
            </a: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 </a:t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effects</a:t>
            </a:r>
            <a:endParaRPr lang="en-US" sz="4400" dirty="0">
              <a:solidFill>
                <a:schemeClr val="bg1"/>
              </a:solidFill>
              <a:latin typeface="Euphemi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 – C2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treatment) those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are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nets, or those that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two measures?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 smtClean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 smtClean="0"/>
              <a:t>is the optimistic or best-case scenario. It tells us how effective the program or intervention is when followed with HIGH FIDELITY.  </a:t>
            </a:r>
          </a:p>
          <a:p>
            <a:endParaRPr lang="en-US" dirty="0" smtClean="0"/>
          </a:p>
          <a:p>
            <a:r>
              <a:rPr lang="en-US" b="1" cap="small" dirty="0" smtClean="0">
                <a:solidFill>
                  <a:srgbClr val="4F81BD"/>
                </a:solidFill>
              </a:rPr>
              <a:t>The ITT Measure </a:t>
            </a:r>
            <a:r>
              <a:rPr lang="en-US" dirty="0" smtClean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 smtClean="0"/>
              <a:t>The different between the TOT and the ITT tells us how many gains can be made by improving program implementation! So both are useful and important!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!!!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 smtClean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we can still measure their performance in the second time period.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 smtClean="0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 smtClean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2789</Words>
  <Application>Microsoft Office PowerPoint</Application>
  <PresentationFormat>Widescreen</PresentationFormat>
  <Paragraphs>436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78" baseType="lpstr">
      <vt:lpstr>Arial</vt:lpstr>
      <vt:lpstr>Batang</vt:lpstr>
      <vt:lpstr>Book Antiqua</vt:lpstr>
      <vt:lpstr>Calibri</vt:lpstr>
      <vt:lpstr>Calibri Light</vt:lpstr>
      <vt:lpstr>Cambria Math</vt:lpstr>
      <vt:lpstr>Century Gothic</vt:lpstr>
      <vt:lpstr>CordiaUPC</vt:lpstr>
      <vt:lpstr>Euphemia</vt:lpstr>
      <vt:lpstr>Open Sans</vt:lpstr>
      <vt:lpstr>Roboto</vt:lpstr>
      <vt:lpstr>Segoe UI Symbol</vt:lpstr>
      <vt:lpstr>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Happy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59</cp:revision>
  <dcterms:created xsi:type="dcterms:W3CDTF">2018-03-29T17:23:16Z</dcterms:created>
  <dcterms:modified xsi:type="dcterms:W3CDTF">2020-02-02T03:20:02Z</dcterms:modified>
</cp:coreProperties>
</file>