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8" r:id="rId3"/>
    <p:sldMasterId id="2147483704" r:id="rId4"/>
  </p:sldMasterIdLst>
  <p:notesMasterIdLst>
    <p:notesMasterId r:id="rId46"/>
  </p:notesMasterIdLst>
  <p:sldIdLst>
    <p:sldId id="401" r:id="rId5"/>
    <p:sldId id="343" r:id="rId6"/>
    <p:sldId id="482" r:id="rId7"/>
    <p:sldId id="481" r:id="rId8"/>
    <p:sldId id="483" r:id="rId9"/>
    <p:sldId id="484" r:id="rId10"/>
    <p:sldId id="494" r:id="rId11"/>
    <p:sldId id="485" r:id="rId12"/>
    <p:sldId id="486" r:id="rId13"/>
    <p:sldId id="487" r:id="rId14"/>
    <p:sldId id="488" r:id="rId15"/>
    <p:sldId id="491" r:id="rId16"/>
    <p:sldId id="341" r:id="rId17"/>
    <p:sldId id="355" r:id="rId18"/>
    <p:sldId id="359" r:id="rId19"/>
    <p:sldId id="258" r:id="rId20"/>
    <p:sldId id="360" r:id="rId21"/>
    <p:sldId id="260" r:id="rId22"/>
    <p:sldId id="261" r:id="rId23"/>
    <p:sldId id="262" r:id="rId24"/>
    <p:sldId id="263" r:id="rId25"/>
    <p:sldId id="422" r:id="rId26"/>
    <p:sldId id="472" r:id="rId27"/>
    <p:sldId id="473" r:id="rId28"/>
    <p:sldId id="445" r:id="rId29"/>
    <p:sldId id="474" r:id="rId30"/>
    <p:sldId id="479" r:id="rId31"/>
    <p:sldId id="477" r:id="rId32"/>
    <p:sldId id="478" r:id="rId33"/>
    <p:sldId id="476" r:id="rId34"/>
    <p:sldId id="342" r:id="rId35"/>
    <p:sldId id="411" r:id="rId36"/>
    <p:sldId id="480" r:id="rId37"/>
    <p:sldId id="307" r:id="rId38"/>
    <p:sldId id="308" r:id="rId39"/>
    <p:sldId id="309" r:id="rId40"/>
    <p:sldId id="310" r:id="rId41"/>
    <p:sldId id="489" r:id="rId42"/>
    <p:sldId id="490" r:id="rId43"/>
    <p:sldId id="492" r:id="rId44"/>
    <p:sldId id="4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1CD"/>
    <a:srgbClr val="FF6D1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CF8FEF-4FC1-4305-A898-EF94A4A93F8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D03223D-C8B0-4307-9602-3BB7DB0844E0}">
      <dgm:prSet/>
      <dgm:spPr/>
      <dgm:t>
        <a:bodyPr/>
        <a:lstStyle/>
        <a:p>
          <a:pPr>
            <a:lnSpc>
              <a:spcPct val="100000"/>
            </a:lnSpc>
          </a:pPr>
          <a:r>
            <a:rPr lang="en-US" b="1"/>
            <a:t>Definition of a counterfactual </a:t>
          </a:r>
          <a:endParaRPr lang="en-US"/>
        </a:p>
      </dgm:t>
    </dgm:pt>
    <dgm:pt modelId="{89FDA212-880D-44EF-9EC8-8728A3478491}" type="parTrans" cxnId="{5D3AB1A6-41E1-43CB-8952-2CE4A24F3E1A}">
      <dgm:prSet/>
      <dgm:spPr/>
      <dgm:t>
        <a:bodyPr/>
        <a:lstStyle/>
        <a:p>
          <a:endParaRPr lang="en-US"/>
        </a:p>
      </dgm:t>
    </dgm:pt>
    <dgm:pt modelId="{53913610-3542-404F-A39A-AD34DD09BF73}" type="sibTrans" cxnId="{5D3AB1A6-41E1-43CB-8952-2CE4A24F3E1A}">
      <dgm:prSet/>
      <dgm:spPr/>
      <dgm:t>
        <a:bodyPr/>
        <a:lstStyle/>
        <a:p>
          <a:endParaRPr lang="en-US"/>
        </a:p>
      </dgm:t>
    </dgm:pt>
    <dgm:pt modelId="{F0BE78E8-7B87-4BD6-AB5B-14B176A537A5}">
      <dgm:prSet custT="1"/>
      <dgm:spPr/>
      <dgm:t>
        <a:bodyPr/>
        <a:lstStyle/>
        <a:p>
          <a:pPr>
            <a:lnSpc>
              <a:spcPct val="100000"/>
            </a:lnSpc>
          </a:pPr>
          <a:r>
            <a:rPr lang="en-US" sz="1600" b="1" dirty="0">
              <a:solidFill>
                <a:schemeClr val="accent4">
                  <a:lumMod val="60000"/>
                  <a:lumOff val="40000"/>
                </a:schemeClr>
              </a:solidFill>
            </a:rPr>
            <a:t>Philosophical Definition</a:t>
          </a:r>
          <a:r>
            <a:rPr lang="en-US" sz="1600" dirty="0">
              <a:solidFill>
                <a:schemeClr val="accent4">
                  <a:lumMod val="60000"/>
                  <a:lumOff val="40000"/>
                </a:schemeClr>
              </a:solidFill>
            </a:rPr>
            <a:t>:   </a:t>
          </a:r>
          <a:r>
            <a:rPr lang="en-US" sz="1600" dirty="0">
              <a:solidFill>
                <a:schemeClr val="bg1"/>
              </a:solidFill>
            </a:rPr>
            <a:t>NOT P then NOT Q </a:t>
          </a:r>
        </a:p>
      </dgm:t>
    </dgm:pt>
    <dgm:pt modelId="{D7D15019-F3F8-4A18-82AC-19211779E64E}" type="parTrans" cxnId="{CF5EED8C-3AE2-45B8-AF6B-A673644535E8}">
      <dgm:prSet/>
      <dgm:spPr/>
      <dgm:t>
        <a:bodyPr/>
        <a:lstStyle/>
        <a:p>
          <a:endParaRPr lang="en-US"/>
        </a:p>
      </dgm:t>
    </dgm:pt>
    <dgm:pt modelId="{32A1D534-3C5E-440C-86D1-02DEE608D20E}" type="sibTrans" cxnId="{CF5EED8C-3AE2-45B8-AF6B-A673644535E8}">
      <dgm:prSet/>
      <dgm:spPr/>
      <dgm:t>
        <a:bodyPr/>
        <a:lstStyle/>
        <a:p>
          <a:endParaRPr lang="en-US"/>
        </a:p>
      </dgm:t>
    </dgm:pt>
    <dgm:pt modelId="{0CDAEBBA-AA21-43E5-8A87-058D517ABCF3}">
      <dgm:prSet custT="1"/>
      <dgm:spPr/>
      <dgm:t>
        <a:bodyPr/>
        <a:lstStyle/>
        <a:p>
          <a:pPr>
            <a:lnSpc>
              <a:spcPct val="100000"/>
            </a:lnSpc>
          </a:pPr>
          <a:r>
            <a:rPr lang="en-US" sz="1600" b="1" dirty="0">
              <a:solidFill>
                <a:schemeClr val="accent4">
                  <a:lumMod val="60000"/>
                  <a:lumOff val="40000"/>
                </a:schemeClr>
              </a:solidFill>
            </a:rPr>
            <a:t>Statistical Definition</a:t>
          </a:r>
          <a:r>
            <a:rPr lang="en-US" sz="1600" dirty="0">
              <a:solidFill>
                <a:schemeClr val="bg1"/>
              </a:solidFill>
            </a:rPr>
            <a:t>:         Y(t)-Y(c) = effect</a:t>
          </a:r>
        </a:p>
      </dgm:t>
    </dgm:pt>
    <dgm:pt modelId="{423FFA14-91B4-4A4F-8F96-3BBAF5CA7333}" type="parTrans" cxnId="{9895399A-256D-4863-9E0D-12CA84C2720B}">
      <dgm:prSet/>
      <dgm:spPr/>
      <dgm:t>
        <a:bodyPr/>
        <a:lstStyle/>
        <a:p>
          <a:endParaRPr lang="en-US"/>
        </a:p>
      </dgm:t>
    </dgm:pt>
    <dgm:pt modelId="{AD59D311-11C8-4E16-9A6F-CF3BA5E96413}" type="sibTrans" cxnId="{9895399A-256D-4863-9E0D-12CA84C2720B}">
      <dgm:prSet/>
      <dgm:spPr/>
      <dgm:t>
        <a:bodyPr/>
        <a:lstStyle/>
        <a:p>
          <a:endParaRPr lang="en-US"/>
        </a:p>
      </dgm:t>
    </dgm:pt>
    <dgm:pt modelId="{34219FAB-9FD1-4405-861D-B34C3309D9A3}">
      <dgm:prSet/>
      <dgm:spPr/>
      <dgm:t>
        <a:bodyPr/>
        <a:lstStyle/>
        <a:p>
          <a:pPr>
            <a:lnSpc>
              <a:spcPct val="100000"/>
            </a:lnSpc>
          </a:pPr>
          <a:r>
            <a:rPr lang="en-US" b="1"/>
            <a:t>Meaningful null hypotheses </a:t>
          </a:r>
          <a:br>
            <a:rPr lang="en-US"/>
          </a:br>
          <a:endParaRPr lang="en-US"/>
        </a:p>
      </dgm:t>
    </dgm:pt>
    <dgm:pt modelId="{580D63BE-DC0D-4C04-A7D4-89DFDD906FA4}" type="parTrans" cxnId="{299F5FD6-97FE-4119-9C08-1ED8D2197FF9}">
      <dgm:prSet/>
      <dgm:spPr/>
      <dgm:t>
        <a:bodyPr/>
        <a:lstStyle/>
        <a:p>
          <a:endParaRPr lang="en-US"/>
        </a:p>
      </dgm:t>
    </dgm:pt>
    <dgm:pt modelId="{5581B19B-A242-4923-8AF3-CDBF67064340}" type="sibTrans" cxnId="{299F5FD6-97FE-4119-9C08-1ED8D2197FF9}">
      <dgm:prSet/>
      <dgm:spPr/>
      <dgm:t>
        <a:bodyPr/>
        <a:lstStyle/>
        <a:p>
          <a:endParaRPr lang="en-US"/>
        </a:p>
      </dgm:t>
    </dgm:pt>
    <dgm:pt modelId="{8B2DFA9F-2EBE-4C0F-B998-53A008BCC82B}">
      <dgm:prSet/>
      <dgm:spPr/>
      <dgm:t>
        <a:bodyPr/>
        <a:lstStyle/>
        <a:p>
          <a:pPr>
            <a:lnSpc>
              <a:spcPct val="100000"/>
            </a:lnSpc>
          </a:pPr>
          <a:r>
            <a:rPr lang="en-US" b="1"/>
            <a:t>Construction of the counterfactual </a:t>
          </a:r>
          <a:endParaRPr lang="en-US"/>
        </a:p>
      </dgm:t>
    </dgm:pt>
    <dgm:pt modelId="{20E47FE8-756A-47C7-80F5-4BBA19D82BB8}" type="parTrans" cxnId="{C1C0693B-0659-4A92-85D9-B99CDBFF54C8}">
      <dgm:prSet/>
      <dgm:spPr/>
      <dgm:t>
        <a:bodyPr/>
        <a:lstStyle/>
        <a:p>
          <a:endParaRPr lang="en-US"/>
        </a:p>
      </dgm:t>
    </dgm:pt>
    <dgm:pt modelId="{863C8E72-6BC6-43F1-A7BA-325A2A1FE4A9}" type="sibTrans" cxnId="{C1C0693B-0659-4A92-85D9-B99CDBFF54C8}">
      <dgm:prSet/>
      <dgm:spPr/>
      <dgm:t>
        <a:bodyPr/>
        <a:lstStyle/>
        <a:p>
          <a:endParaRPr lang="en-US"/>
        </a:p>
      </dgm:t>
    </dgm:pt>
    <dgm:pt modelId="{3F3E30F9-3601-48C5-8B57-8D7349B55313}">
      <dgm:prSet/>
      <dgm:spPr/>
      <dgm:t>
        <a:bodyPr/>
        <a:lstStyle/>
        <a:p>
          <a:pPr>
            <a:lnSpc>
              <a:spcPct val="100000"/>
            </a:lnSpc>
          </a:pPr>
          <a:r>
            <a:rPr lang="en-US" b="1" dirty="0">
              <a:solidFill>
                <a:schemeClr val="accent4">
                  <a:lumMod val="60000"/>
                  <a:lumOff val="40000"/>
                </a:schemeClr>
              </a:solidFill>
            </a:rPr>
            <a:t>True experiments </a:t>
          </a:r>
        </a:p>
      </dgm:t>
    </dgm:pt>
    <dgm:pt modelId="{107D633D-5B35-4153-9F89-301386985AFA}" type="parTrans" cxnId="{1E54AC3D-1BB3-4F7F-9BCE-331D14F1C21F}">
      <dgm:prSet/>
      <dgm:spPr/>
      <dgm:t>
        <a:bodyPr/>
        <a:lstStyle/>
        <a:p>
          <a:endParaRPr lang="en-US"/>
        </a:p>
      </dgm:t>
    </dgm:pt>
    <dgm:pt modelId="{DD2254E5-CF93-4081-8A90-53A0677A96C3}" type="sibTrans" cxnId="{1E54AC3D-1BB3-4F7F-9BCE-331D14F1C21F}">
      <dgm:prSet/>
      <dgm:spPr/>
      <dgm:t>
        <a:bodyPr/>
        <a:lstStyle/>
        <a:p>
          <a:endParaRPr lang="en-US"/>
        </a:p>
      </dgm:t>
    </dgm:pt>
    <dgm:pt modelId="{0C428682-AF06-4F3E-83A1-8BDD6676EC66}">
      <dgm:prSet/>
      <dgm:spPr/>
      <dgm:t>
        <a:bodyPr/>
        <a:lstStyle/>
        <a:p>
          <a:pPr>
            <a:lnSpc>
              <a:spcPct val="100000"/>
            </a:lnSpc>
          </a:pPr>
          <a:r>
            <a:rPr lang="en-US" b="1" dirty="0">
              <a:solidFill>
                <a:schemeClr val="accent4">
                  <a:lumMod val="60000"/>
                  <a:lumOff val="40000"/>
                </a:schemeClr>
              </a:solidFill>
            </a:rPr>
            <a:t>Quasi-experiments </a:t>
          </a:r>
        </a:p>
      </dgm:t>
    </dgm:pt>
    <dgm:pt modelId="{96105231-4998-496C-96CC-199F11D8CEF0}" type="parTrans" cxnId="{8A9FF6C0-C468-4750-A0B1-D2A152F52EDF}">
      <dgm:prSet/>
      <dgm:spPr/>
      <dgm:t>
        <a:bodyPr/>
        <a:lstStyle/>
        <a:p>
          <a:endParaRPr lang="en-US"/>
        </a:p>
      </dgm:t>
    </dgm:pt>
    <dgm:pt modelId="{FEC28A79-58D0-45AA-944B-96940B4C00FD}" type="sibTrans" cxnId="{8A9FF6C0-C468-4750-A0B1-D2A152F52EDF}">
      <dgm:prSet/>
      <dgm:spPr/>
      <dgm:t>
        <a:bodyPr/>
        <a:lstStyle/>
        <a:p>
          <a:endParaRPr lang="en-US"/>
        </a:p>
      </dgm:t>
    </dgm:pt>
    <dgm:pt modelId="{1D05761C-8BC2-43F2-A74E-893A5BB45119}" type="pres">
      <dgm:prSet presAssocID="{9ECF8FEF-4FC1-4305-A898-EF94A4A93F84}" presName="root" presStyleCnt="0">
        <dgm:presLayoutVars>
          <dgm:dir/>
          <dgm:resizeHandles val="exact"/>
        </dgm:presLayoutVars>
      </dgm:prSet>
      <dgm:spPr/>
    </dgm:pt>
    <dgm:pt modelId="{B2EA3FCD-F985-47A1-84E0-B5ABB23176D2}" type="pres">
      <dgm:prSet presAssocID="{CD03223D-C8B0-4307-9602-3BB7DB0844E0}" presName="compNode" presStyleCnt="0"/>
      <dgm:spPr/>
    </dgm:pt>
    <dgm:pt modelId="{4441649F-8DC2-48FF-A485-D17740EB3CCF}" type="pres">
      <dgm:prSet presAssocID="{CD03223D-C8B0-4307-9602-3BB7DB0844E0}" presName="bgRect" presStyleLbl="bgShp" presStyleIdx="0" presStyleCnt="3">
        <dgm:style>
          <a:lnRef idx="2">
            <a:schemeClr val="accent5">
              <a:shade val="50000"/>
            </a:schemeClr>
          </a:lnRef>
          <a:fillRef idx="1">
            <a:schemeClr val="accent5"/>
          </a:fillRef>
          <a:effectRef idx="0">
            <a:schemeClr val="accent5"/>
          </a:effectRef>
          <a:fontRef idx="minor">
            <a:schemeClr val="lt1"/>
          </a:fontRef>
        </dgm:style>
      </dgm:prSet>
      <dgm:spPr/>
    </dgm:pt>
    <dgm:pt modelId="{FE5E1B63-0B11-47F2-B10E-69147744F4D7}" type="pres">
      <dgm:prSet presAssocID="{CD03223D-C8B0-4307-9602-3BB7DB0844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5A5B9A05-1079-41F1-9CEF-AD6EFBF3D60C}" type="pres">
      <dgm:prSet presAssocID="{CD03223D-C8B0-4307-9602-3BB7DB0844E0}" presName="spaceRect" presStyleCnt="0"/>
      <dgm:spPr/>
    </dgm:pt>
    <dgm:pt modelId="{9FDBE5B0-49CD-4677-9815-2EAD729FF7CA}" type="pres">
      <dgm:prSet presAssocID="{CD03223D-C8B0-4307-9602-3BB7DB0844E0}" presName="parTx" presStyleLbl="revTx" presStyleIdx="0" presStyleCnt="5">
        <dgm:presLayoutVars>
          <dgm:chMax val="0"/>
          <dgm:chPref val="0"/>
        </dgm:presLayoutVars>
      </dgm:prSet>
      <dgm:spPr/>
    </dgm:pt>
    <dgm:pt modelId="{F86B5883-1BF9-4E08-B945-1CB008D2B174}" type="pres">
      <dgm:prSet presAssocID="{CD03223D-C8B0-4307-9602-3BB7DB0844E0}" presName="desTx" presStyleLbl="revTx" presStyleIdx="1" presStyleCnt="5">
        <dgm:presLayoutVars/>
      </dgm:prSet>
      <dgm:spPr/>
    </dgm:pt>
    <dgm:pt modelId="{3550D20A-D1EB-4B41-9F15-6B8718060C6B}" type="pres">
      <dgm:prSet presAssocID="{53913610-3542-404F-A39A-AD34DD09BF73}" presName="sibTrans" presStyleCnt="0"/>
      <dgm:spPr/>
    </dgm:pt>
    <dgm:pt modelId="{98856E3B-FB02-4CEE-8CB0-E4EC13146C9A}" type="pres">
      <dgm:prSet presAssocID="{34219FAB-9FD1-4405-861D-B34C3309D9A3}" presName="compNode" presStyleCnt="0"/>
      <dgm:spPr/>
    </dgm:pt>
    <dgm:pt modelId="{CEA9FC3B-1D93-488E-8D07-474DFDDF402E}" type="pres">
      <dgm:prSet presAssocID="{34219FAB-9FD1-4405-861D-B34C3309D9A3}" presName="bgRect" presStyleLbl="bgShp" presStyleIdx="1" presStyleCnt="3">
        <dgm:style>
          <a:lnRef idx="2">
            <a:schemeClr val="accent5">
              <a:shade val="50000"/>
            </a:schemeClr>
          </a:lnRef>
          <a:fillRef idx="1">
            <a:schemeClr val="accent5"/>
          </a:fillRef>
          <a:effectRef idx="0">
            <a:schemeClr val="accent5"/>
          </a:effectRef>
          <a:fontRef idx="minor">
            <a:schemeClr val="lt1"/>
          </a:fontRef>
        </dgm:style>
      </dgm:prSet>
      <dgm:spPr/>
    </dgm:pt>
    <dgm:pt modelId="{7251D6BF-82D1-4BF4-921F-37AB34CAED65}" type="pres">
      <dgm:prSet presAssocID="{34219FAB-9FD1-4405-861D-B34C3309D9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17CE84-AAB6-4805-B216-0E485FE5C89F}" type="pres">
      <dgm:prSet presAssocID="{34219FAB-9FD1-4405-861D-B34C3309D9A3}" presName="spaceRect" presStyleCnt="0"/>
      <dgm:spPr/>
    </dgm:pt>
    <dgm:pt modelId="{511EE2CD-DE32-45B7-BEB2-BC5C3BD3DC26}" type="pres">
      <dgm:prSet presAssocID="{34219FAB-9FD1-4405-861D-B34C3309D9A3}" presName="parTx" presStyleLbl="revTx" presStyleIdx="2" presStyleCnt="5">
        <dgm:presLayoutVars>
          <dgm:chMax val="0"/>
          <dgm:chPref val="0"/>
        </dgm:presLayoutVars>
      </dgm:prSet>
      <dgm:spPr/>
    </dgm:pt>
    <dgm:pt modelId="{4807DCDB-4092-400C-B432-39C108C6021B}" type="pres">
      <dgm:prSet presAssocID="{5581B19B-A242-4923-8AF3-CDBF67064340}" presName="sibTrans" presStyleCnt="0"/>
      <dgm:spPr/>
    </dgm:pt>
    <dgm:pt modelId="{5DD190E2-E8D9-41E4-B715-A4F72B3AF7D8}" type="pres">
      <dgm:prSet presAssocID="{8B2DFA9F-2EBE-4C0F-B998-53A008BCC82B}" presName="compNode" presStyleCnt="0"/>
      <dgm:spPr/>
    </dgm:pt>
    <dgm:pt modelId="{F139335F-A6E7-4509-939C-5892F6ED9CF8}" type="pres">
      <dgm:prSet presAssocID="{8B2DFA9F-2EBE-4C0F-B998-53A008BCC82B}" presName="bgRect" presStyleLbl="bgShp" presStyleIdx="2" presStyleCnt="3">
        <dgm:style>
          <a:lnRef idx="2">
            <a:schemeClr val="accent5">
              <a:shade val="50000"/>
            </a:schemeClr>
          </a:lnRef>
          <a:fillRef idx="1">
            <a:schemeClr val="accent5"/>
          </a:fillRef>
          <a:effectRef idx="0">
            <a:schemeClr val="accent5"/>
          </a:effectRef>
          <a:fontRef idx="minor">
            <a:schemeClr val="lt1"/>
          </a:fontRef>
        </dgm:style>
      </dgm:prSet>
      <dgm:spPr/>
    </dgm:pt>
    <dgm:pt modelId="{BE9ECA56-884D-4B2F-8BD8-CA7F4922252A}" type="pres">
      <dgm:prSet presAssocID="{8B2DFA9F-2EBE-4C0F-B998-53A008BCC8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059321C7-94AA-40E7-B4D4-8EA96C018231}" type="pres">
      <dgm:prSet presAssocID="{8B2DFA9F-2EBE-4C0F-B998-53A008BCC82B}" presName="spaceRect" presStyleCnt="0"/>
      <dgm:spPr/>
    </dgm:pt>
    <dgm:pt modelId="{17EB314A-5A9A-4C42-BA80-A5A95AF31231}" type="pres">
      <dgm:prSet presAssocID="{8B2DFA9F-2EBE-4C0F-B998-53A008BCC82B}" presName="parTx" presStyleLbl="revTx" presStyleIdx="3" presStyleCnt="5">
        <dgm:presLayoutVars>
          <dgm:chMax val="0"/>
          <dgm:chPref val="0"/>
        </dgm:presLayoutVars>
      </dgm:prSet>
      <dgm:spPr/>
    </dgm:pt>
    <dgm:pt modelId="{517EE360-4B41-4F0E-A47D-4AABFA2C0BF9}" type="pres">
      <dgm:prSet presAssocID="{8B2DFA9F-2EBE-4C0F-B998-53A008BCC82B}" presName="desTx" presStyleLbl="revTx" presStyleIdx="4" presStyleCnt="5">
        <dgm:presLayoutVars/>
      </dgm:prSet>
      <dgm:spPr/>
    </dgm:pt>
  </dgm:ptLst>
  <dgm:cxnLst>
    <dgm:cxn modelId="{ECF98F09-5678-4611-AE46-3221A8D0C8B9}" type="presOf" srcId="{8B2DFA9F-2EBE-4C0F-B998-53A008BCC82B}" destId="{17EB314A-5A9A-4C42-BA80-A5A95AF31231}" srcOrd="0" destOrd="0" presId="urn:microsoft.com/office/officeart/2018/2/layout/IconVerticalSolidList"/>
    <dgm:cxn modelId="{FECACD13-4A8A-411E-BB1E-6196E2021688}" type="presOf" srcId="{CD03223D-C8B0-4307-9602-3BB7DB0844E0}" destId="{9FDBE5B0-49CD-4677-9815-2EAD729FF7CA}" srcOrd="0" destOrd="0" presId="urn:microsoft.com/office/officeart/2018/2/layout/IconVerticalSolidList"/>
    <dgm:cxn modelId="{3B66FF1A-BEB5-44A4-BDFF-A407F7F04000}" type="presOf" srcId="{0CDAEBBA-AA21-43E5-8A87-058D517ABCF3}" destId="{F86B5883-1BF9-4E08-B945-1CB008D2B174}" srcOrd="0" destOrd="1" presId="urn:microsoft.com/office/officeart/2018/2/layout/IconVerticalSolidList"/>
    <dgm:cxn modelId="{32A2FB26-8084-4411-A4D9-A8DE35957E8B}" type="presOf" srcId="{3F3E30F9-3601-48C5-8B57-8D7349B55313}" destId="{517EE360-4B41-4F0E-A47D-4AABFA2C0BF9}" srcOrd="0" destOrd="0" presId="urn:microsoft.com/office/officeart/2018/2/layout/IconVerticalSolidList"/>
    <dgm:cxn modelId="{C1C0693B-0659-4A92-85D9-B99CDBFF54C8}" srcId="{9ECF8FEF-4FC1-4305-A898-EF94A4A93F84}" destId="{8B2DFA9F-2EBE-4C0F-B998-53A008BCC82B}" srcOrd="2" destOrd="0" parTransId="{20E47FE8-756A-47C7-80F5-4BBA19D82BB8}" sibTransId="{863C8E72-6BC6-43F1-A7BA-325A2A1FE4A9}"/>
    <dgm:cxn modelId="{1E54AC3D-1BB3-4F7F-9BCE-331D14F1C21F}" srcId="{8B2DFA9F-2EBE-4C0F-B998-53A008BCC82B}" destId="{3F3E30F9-3601-48C5-8B57-8D7349B55313}" srcOrd="0" destOrd="0" parTransId="{107D633D-5B35-4153-9F89-301386985AFA}" sibTransId="{DD2254E5-CF93-4081-8A90-53A0677A96C3}"/>
    <dgm:cxn modelId="{45986954-C8C7-4948-A3BF-237746650809}" type="presOf" srcId="{0C428682-AF06-4F3E-83A1-8BDD6676EC66}" destId="{517EE360-4B41-4F0E-A47D-4AABFA2C0BF9}" srcOrd="0" destOrd="1" presId="urn:microsoft.com/office/officeart/2018/2/layout/IconVerticalSolidList"/>
    <dgm:cxn modelId="{CF5EED8C-3AE2-45B8-AF6B-A673644535E8}" srcId="{CD03223D-C8B0-4307-9602-3BB7DB0844E0}" destId="{F0BE78E8-7B87-4BD6-AB5B-14B176A537A5}" srcOrd="0" destOrd="0" parTransId="{D7D15019-F3F8-4A18-82AC-19211779E64E}" sibTransId="{32A1D534-3C5E-440C-86D1-02DEE608D20E}"/>
    <dgm:cxn modelId="{9895399A-256D-4863-9E0D-12CA84C2720B}" srcId="{CD03223D-C8B0-4307-9602-3BB7DB0844E0}" destId="{0CDAEBBA-AA21-43E5-8A87-058D517ABCF3}" srcOrd="1" destOrd="0" parTransId="{423FFA14-91B4-4A4F-8F96-3BBAF5CA7333}" sibTransId="{AD59D311-11C8-4E16-9A6F-CF3BA5E96413}"/>
    <dgm:cxn modelId="{5D3AB1A6-41E1-43CB-8952-2CE4A24F3E1A}" srcId="{9ECF8FEF-4FC1-4305-A898-EF94A4A93F84}" destId="{CD03223D-C8B0-4307-9602-3BB7DB0844E0}" srcOrd="0" destOrd="0" parTransId="{89FDA212-880D-44EF-9EC8-8728A3478491}" sibTransId="{53913610-3542-404F-A39A-AD34DD09BF73}"/>
    <dgm:cxn modelId="{2D8DD9B4-8CF8-4C03-B767-562EF80DF573}" type="presOf" srcId="{34219FAB-9FD1-4405-861D-B34C3309D9A3}" destId="{511EE2CD-DE32-45B7-BEB2-BC5C3BD3DC26}" srcOrd="0" destOrd="0" presId="urn:microsoft.com/office/officeart/2018/2/layout/IconVerticalSolidList"/>
    <dgm:cxn modelId="{8A9FF6C0-C468-4750-A0B1-D2A152F52EDF}" srcId="{8B2DFA9F-2EBE-4C0F-B998-53A008BCC82B}" destId="{0C428682-AF06-4F3E-83A1-8BDD6676EC66}" srcOrd="1" destOrd="0" parTransId="{96105231-4998-496C-96CC-199F11D8CEF0}" sibTransId="{FEC28A79-58D0-45AA-944B-96940B4C00FD}"/>
    <dgm:cxn modelId="{7AF70CC5-6375-4F32-81C9-6F21728EC472}" type="presOf" srcId="{9ECF8FEF-4FC1-4305-A898-EF94A4A93F84}" destId="{1D05761C-8BC2-43F2-A74E-893A5BB45119}" srcOrd="0" destOrd="0" presId="urn:microsoft.com/office/officeart/2018/2/layout/IconVerticalSolidList"/>
    <dgm:cxn modelId="{299F5FD6-97FE-4119-9C08-1ED8D2197FF9}" srcId="{9ECF8FEF-4FC1-4305-A898-EF94A4A93F84}" destId="{34219FAB-9FD1-4405-861D-B34C3309D9A3}" srcOrd="1" destOrd="0" parTransId="{580D63BE-DC0D-4C04-A7D4-89DFDD906FA4}" sibTransId="{5581B19B-A242-4923-8AF3-CDBF67064340}"/>
    <dgm:cxn modelId="{0A5E85EE-53DC-4EFA-B9F5-26041F836D89}" type="presOf" srcId="{F0BE78E8-7B87-4BD6-AB5B-14B176A537A5}" destId="{F86B5883-1BF9-4E08-B945-1CB008D2B174}" srcOrd="0" destOrd="0" presId="urn:microsoft.com/office/officeart/2018/2/layout/IconVerticalSolidList"/>
    <dgm:cxn modelId="{1008889C-9DB8-47DF-B05C-F7AC3E48A23D}" type="presParOf" srcId="{1D05761C-8BC2-43F2-A74E-893A5BB45119}" destId="{B2EA3FCD-F985-47A1-84E0-B5ABB23176D2}" srcOrd="0" destOrd="0" presId="urn:microsoft.com/office/officeart/2018/2/layout/IconVerticalSolidList"/>
    <dgm:cxn modelId="{23CC077B-EE06-4DC8-B062-0A980ACCB27D}" type="presParOf" srcId="{B2EA3FCD-F985-47A1-84E0-B5ABB23176D2}" destId="{4441649F-8DC2-48FF-A485-D17740EB3CCF}" srcOrd="0" destOrd="0" presId="urn:microsoft.com/office/officeart/2018/2/layout/IconVerticalSolidList"/>
    <dgm:cxn modelId="{47D213CB-7483-470E-AB5F-CCA3333F4A22}" type="presParOf" srcId="{B2EA3FCD-F985-47A1-84E0-B5ABB23176D2}" destId="{FE5E1B63-0B11-47F2-B10E-69147744F4D7}" srcOrd="1" destOrd="0" presId="urn:microsoft.com/office/officeart/2018/2/layout/IconVerticalSolidList"/>
    <dgm:cxn modelId="{0F5AF9C5-737E-49AB-9F23-F5CDD8F32219}" type="presParOf" srcId="{B2EA3FCD-F985-47A1-84E0-B5ABB23176D2}" destId="{5A5B9A05-1079-41F1-9CEF-AD6EFBF3D60C}" srcOrd="2" destOrd="0" presId="urn:microsoft.com/office/officeart/2018/2/layout/IconVerticalSolidList"/>
    <dgm:cxn modelId="{CA36810A-DADF-4FF5-9642-E931E08D09E0}" type="presParOf" srcId="{B2EA3FCD-F985-47A1-84E0-B5ABB23176D2}" destId="{9FDBE5B0-49CD-4677-9815-2EAD729FF7CA}" srcOrd="3" destOrd="0" presId="urn:microsoft.com/office/officeart/2018/2/layout/IconVerticalSolidList"/>
    <dgm:cxn modelId="{62D38DEB-A7BE-4AFB-A22C-66E15455E7EE}" type="presParOf" srcId="{B2EA3FCD-F985-47A1-84E0-B5ABB23176D2}" destId="{F86B5883-1BF9-4E08-B945-1CB008D2B174}" srcOrd="4" destOrd="0" presId="urn:microsoft.com/office/officeart/2018/2/layout/IconVerticalSolidList"/>
    <dgm:cxn modelId="{89DDCCC5-907E-4431-B9EA-F89F0879BCA9}" type="presParOf" srcId="{1D05761C-8BC2-43F2-A74E-893A5BB45119}" destId="{3550D20A-D1EB-4B41-9F15-6B8718060C6B}" srcOrd="1" destOrd="0" presId="urn:microsoft.com/office/officeart/2018/2/layout/IconVerticalSolidList"/>
    <dgm:cxn modelId="{98BB28BA-D2D9-48E6-A173-AF30261B63F0}" type="presParOf" srcId="{1D05761C-8BC2-43F2-A74E-893A5BB45119}" destId="{98856E3B-FB02-4CEE-8CB0-E4EC13146C9A}" srcOrd="2" destOrd="0" presId="urn:microsoft.com/office/officeart/2018/2/layout/IconVerticalSolidList"/>
    <dgm:cxn modelId="{EA08A1A3-A5CB-4909-84D3-AD10FBA36FD0}" type="presParOf" srcId="{98856E3B-FB02-4CEE-8CB0-E4EC13146C9A}" destId="{CEA9FC3B-1D93-488E-8D07-474DFDDF402E}" srcOrd="0" destOrd="0" presId="urn:microsoft.com/office/officeart/2018/2/layout/IconVerticalSolidList"/>
    <dgm:cxn modelId="{C2284E3A-52E7-41FF-BB9A-8993D3435B1D}" type="presParOf" srcId="{98856E3B-FB02-4CEE-8CB0-E4EC13146C9A}" destId="{7251D6BF-82D1-4BF4-921F-37AB34CAED65}" srcOrd="1" destOrd="0" presId="urn:microsoft.com/office/officeart/2018/2/layout/IconVerticalSolidList"/>
    <dgm:cxn modelId="{01BC6A1C-F735-4530-8E34-2DD38DA8AC76}" type="presParOf" srcId="{98856E3B-FB02-4CEE-8CB0-E4EC13146C9A}" destId="{F317CE84-AAB6-4805-B216-0E485FE5C89F}" srcOrd="2" destOrd="0" presId="urn:microsoft.com/office/officeart/2018/2/layout/IconVerticalSolidList"/>
    <dgm:cxn modelId="{C1C464BB-468B-4772-AA64-430188FD93B7}" type="presParOf" srcId="{98856E3B-FB02-4CEE-8CB0-E4EC13146C9A}" destId="{511EE2CD-DE32-45B7-BEB2-BC5C3BD3DC26}" srcOrd="3" destOrd="0" presId="urn:microsoft.com/office/officeart/2018/2/layout/IconVerticalSolidList"/>
    <dgm:cxn modelId="{E60BDF43-A4FE-4886-8AEB-191A789ABB2B}" type="presParOf" srcId="{1D05761C-8BC2-43F2-A74E-893A5BB45119}" destId="{4807DCDB-4092-400C-B432-39C108C6021B}" srcOrd="3" destOrd="0" presId="urn:microsoft.com/office/officeart/2018/2/layout/IconVerticalSolidList"/>
    <dgm:cxn modelId="{31E336C4-08E7-4786-BECE-EBFEA8999DC7}" type="presParOf" srcId="{1D05761C-8BC2-43F2-A74E-893A5BB45119}" destId="{5DD190E2-E8D9-41E4-B715-A4F72B3AF7D8}" srcOrd="4" destOrd="0" presId="urn:microsoft.com/office/officeart/2018/2/layout/IconVerticalSolidList"/>
    <dgm:cxn modelId="{CA73C4DB-3AE8-42C9-9336-46BA11F5C8CD}" type="presParOf" srcId="{5DD190E2-E8D9-41E4-B715-A4F72B3AF7D8}" destId="{F139335F-A6E7-4509-939C-5892F6ED9CF8}" srcOrd="0" destOrd="0" presId="urn:microsoft.com/office/officeart/2018/2/layout/IconVerticalSolidList"/>
    <dgm:cxn modelId="{57D3B2D9-1055-4568-8C6F-E3B7BECBB5C6}" type="presParOf" srcId="{5DD190E2-E8D9-41E4-B715-A4F72B3AF7D8}" destId="{BE9ECA56-884D-4B2F-8BD8-CA7F4922252A}" srcOrd="1" destOrd="0" presId="urn:microsoft.com/office/officeart/2018/2/layout/IconVerticalSolidList"/>
    <dgm:cxn modelId="{CBED21AD-A637-48B7-9592-AECBA6FE4E2D}" type="presParOf" srcId="{5DD190E2-E8D9-41E4-B715-A4F72B3AF7D8}" destId="{059321C7-94AA-40E7-B4D4-8EA96C018231}" srcOrd="2" destOrd="0" presId="urn:microsoft.com/office/officeart/2018/2/layout/IconVerticalSolidList"/>
    <dgm:cxn modelId="{534123D4-B470-4C86-BACF-3DFC68730532}" type="presParOf" srcId="{5DD190E2-E8D9-41E4-B715-A4F72B3AF7D8}" destId="{17EB314A-5A9A-4C42-BA80-A5A95AF31231}" srcOrd="3" destOrd="0" presId="urn:microsoft.com/office/officeart/2018/2/layout/IconVerticalSolidList"/>
    <dgm:cxn modelId="{3B56AE45-38E9-4104-B66D-5E89D7D24C8A}" type="presParOf" srcId="{5DD190E2-E8D9-41E4-B715-A4F72B3AF7D8}" destId="{517EE360-4B41-4F0E-A47D-4AABFA2C0BF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649F-8DC2-48FF-A485-D17740EB3CCF}">
      <dsp:nvSpPr>
        <dsp:cNvPr id="0" name=""/>
        <dsp:cNvSpPr/>
      </dsp:nvSpPr>
      <dsp:spPr>
        <a:xfrm>
          <a:off x="0" y="531"/>
          <a:ext cx="10515600" cy="1242935"/>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sp>
    <dsp:sp modelId="{FE5E1B63-0B11-47F2-B10E-69147744F4D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BE5B0-49CD-4677-9815-2EAD729FF7CA}">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Definition of a counterfactual </a:t>
          </a:r>
          <a:endParaRPr lang="en-US" sz="2500" kern="1200"/>
        </a:p>
      </dsp:txBody>
      <dsp:txXfrm>
        <a:off x="1435590" y="531"/>
        <a:ext cx="4732020" cy="1242935"/>
      </dsp:txXfrm>
    </dsp:sp>
    <dsp:sp modelId="{F86B5883-1BF9-4E08-B945-1CB008D2B174}">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accent4">
                  <a:lumMod val="60000"/>
                  <a:lumOff val="40000"/>
                </a:schemeClr>
              </a:solidFill>
            </a:rPr>
            <a:t>Philosophical Definition</a:t>
          </a:r>
          <a:r>
            <a:rPr lang="en-US" sz="1600" kern="1200" dirty="0">
              <a:solidFill>
                <a:schemeClr val="accent4">
                  <a:lumMod val="60000"/>
                  <a:lumOff val="40000"/>
                </a:schemeClr>
              </a:solidFill>
            </a:rPr>
            <a:t>:   </a:t>
          </a:r>
          <a:r>
            <a:rPr lang="en-US" sz="1600" kern="1200" dirty="0">
              <a:solidFill>
                <a:schemeClr val="bg1"/>
              </a:solidFill>
            </a:rPr>
            <a:t>NOT P then NOT Q </a:t>
          </a:r>
        </a:p>
        <a:p>
          <a:pPr marL="0" lvl="0" indent="0" algn="l" defTabSz="711200">
            <a:lnSpc>
              <a:spcPct val="100000"/>
            </a:lnSpc>
            <a:spcBef>
              <a:spcPct val="0"/>
            </a:spcBef>
            <a:spcAft>
              <a:spcPct val="35000"/>
            </a:spcAft>
            <a:buNone/>
          </a:pPr>
          <a:r>
            <a:rPr lang="en-US" sz="1600" b="1" kern="1200" dirty="0">
              <a:solidFill>
                <a:schemeClr val="accent4">
                  <a:lumMod val="60000"/>
                  <a:lumOff val="40000"/>
                </a:schemeClr>
              </a:solidFill>
            </a:rPr>
            <a:t>Statistical Definition</a:t>
          </a:r>
          <a:r>
            <a:rPr lang="en-US" sz="1600" kern="1200" dirty="0">
              <a:solidFill>
                <a:schemeClr val="bg1"/>
              </a:solidFill>
            </a:rPr>
            <a:t>:         Y(t)-Y(c) = effect</a:t>
          </a:r>
        </a:p>
      </dsp:txBody>
      <dsp:txXfrm>
        <a:off x="6167610" y="531"/>
        <a:ext cx="4347989" cy="1242935"/>
      </dsp:txXfrm>
    </dsp:sp>
    <dsp:sp modelId="{CEA9FC3B-1D93-488E-8D07-474DFDDF402E}">
      <dsp:nvSpPr>
        <dsp:cNvPr id="0" name=""/>
        <dsp:cNvSpPr/>
      </dsp:nvSpPr>
      <dsp:spPr>
        <a:xfrm>
          <a:off x="0" y="1554201"/>
          <a:ext cx="10515600" cy="1242935"/>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sp>
    <dsp:sp modelId="{7251D6BF-82D1-4BF4-921F-37AB34CAED6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EE2CD-DE32-45B7-BEB2-BC5C3BD3DC2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Meaningful null hypotheses </a:t>
          </a:r>
          <a:br>
            <a:rPr lang="en-US" sz="2500" kern="1200"/>
          </a:br>
          <a:endParaRPr lang="en-US" sz="2500" kern="1200"/>
        </a:p>
      </dsp:txBody>
      <dsp:txXfrm>
        <a:off x="1435590" y="1554201"/>
        <a:ext cx="9080009" cy="1242935"/>
      </dsp:txXfrm>
    </dsp:sp>
    <dsp:sp modelId="{F139335F-A6E7-4509-939C-5892F6ED9CF8}">
      <dsp:nvSpPr>
        <dsp:cNvPr id="0" name=""/>
        <dsp:cNvSpPr/>
      </dsp:nvSpPr>
      <dsp:spPr>
        <a:xfrm>
          <a:off x="0" y="3107870"/>
          <a:ext cx="10515600" cy="1242935"/>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sp>
    <dsp:sp modelId="{BE9ECA56-884D-4B2F-8BD8-CA7F4922252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B314A-5A9A-4C42-BA80-A5A95AF31231}">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Construction of the counterfactual </a:t>
          </a:r>
          <a:endParaRPr lang="en-US" sz="2500" kern="1200"/>
        </a:p>
      </dsp:txBody>
      <dsp:txXfrm>
        <a:off x="1435590" y="3107870"/>
        <a:ext cx="4732020" cy="1242935"/>
      </dsp:txXfrm>
    </dsp:sp>
    <dsp:sp modelId="{517EE360-4B41-4F0E-A47D-4AABFA2C0BF9}">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accent4">
                  <a:lumMod val="60000"/>
                  <a:lumOff val="40000"/>
                </a:schemeClr>
              </a:solidFill>
            </a:rPr>
            <a:t>True experiments </a:t>
          </a:r>
        </a:p>
        <a:p>
          <a:pPr marL="0" lvl="0" indent="0" algn="l" defTabSz="800100">
            <a:lnSpc>
              <a:spcPct val="100000"/>
            </a:lnSpc>
            <a:spcBef>
              <a:spcPct val="0"/>
            </a:spcBef>
            <a:spcAft>
              <a:spcPct val="35000"/>
            </a:spcAft>
            <a:buNone/>
          </a:pPr>
          <a:r>
            <a:rPr lang="en-US" sz="1800" b="1" kern="1200" dirty="0">
              <a:solidFill>
                <a:schemeClr val="accent4">
                  <a:lumMod val="60000"/>
                  <a:lumOff val="40000"/>
                </a:schemeClr>
              </a:solidFill>
            </a:rPr>
            <a:t>Quasi-experiments </a:t>
          </a:r>
        </a:p>
      </dsp:txBody>
      <dsp:txXfrm>
        <a:off x="6167610" y="3107870"/>
        <a:ext cx="434798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A807B-7DBB-45D2-B3F3-CAA592858B49}"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B5CE-AB1A-4CEA-95B6-F89D1A4B8E5C}" type="slidenum">
              <a:rPr lang="en-US" smtClean="0"/>
              <a:t>‹#›</a:t>
            </a:fld>
            <a:endParaRPr lang="en-US"/>
          </a:p>
        </p:txBody>
      </p:sp>
    </p:spTree>
    <p:extLst>
      <p:ext uri="{BB962C8B-B14F-4D97-AF65-F5344CB8AC3E}">
        <p14:creationId xmlns:p14="http://schemas.microsoft.com/office/powerpoint/2010/main" val="204575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327957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27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59545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45697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8347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0061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29344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82387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29464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2946400"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7311136"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73152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Tree>
    <p:extLst>
      <p:ext uri="{BB962C8B-B14F-4D97-AF65-F5344CB8AC3E}">
        <p14:creationId xmlns:p14="http://schemas.microsoft.com/office/powerpoint/2010/main" val="2085989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
        <p:nvSpPr>
          <p:cNvPr id="14" name="Content Placeholder 2"/>
          <p:cNvSpPr>
            <a:spLocks noGrp="1"/>
          </p:cNvSpPr>
          <p:nvPr>
            <p:ph idx="1"/>
          </p:nvPr>
        </p:nvSpPr>
        <p:spPr>
          <a:xfrm>
            <a:off x="2946400" y="2057401"/>
            <a:ext cx="8636000" cy="4068763"/>
          </a:xfrm>
        </p:spPr>
        <p:txBody>
          <a:bodyPr/>
          <a:lstStyle>
            <a:lvl1pPr>
              <a:defRPr sz="2400"/>
            </a:lvl1pPr>
            <a:lvl2pPr>
              <a:defRPr sz="2000"/>
            </a:lvl2pPr>
            <a:lvl3pPr>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5110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945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chemeClr val="tx2"/>
                </a:solidFill>
                <a:latin typeface="Euphemia"/>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3444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48037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31576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842522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056183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821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05479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155443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384898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22120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93751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cap="all" baseline="0">
                <a:solidFill>
                  <a:schemeClr val="tx2"/>
                </a:solidFill>
                <a:latin typeface="Euphemia"/>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75D55-7172-4598-95C7-7AC62CC8AEC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359741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282335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1798126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6461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646107"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6010843"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60149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422400" y="533400"/>
            <a:ext cx="8331200" cy="990600"/>
          </a:xfrm>
        </p:spPr>
        <p:txBody>
          <a:bodyPr anchor="b">
            <a:normAutofit/>
          </a:bodyPr>
          <a:lstStyle>
            <a:lvl1pPr marL="0" indent="0">
              <a:buNone/>
              <a:defRPr sz="320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191248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95556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57123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3175273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0720540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295175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6638842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328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175D55-7172-4598-95C7-7AC62CC8AEC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246042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8CB659-BAAB-4DA9-8080-ED588401F2FB}"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514490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4905938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2648305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9069906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A12170-606B-4B55-B3CF-FA08CB79B49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381237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12170-606B-4B55-B3CF-FA08CB79B490}"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734812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A12170-606B-4B55-B3CF-FA08CB79B490}"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853881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12170-606B-4B55-B3CF-FA08CB79B490}"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36849335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2170-606B-4B55-B3CF-FA08CB79B49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1257876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2170-606B-4B55-B3CF-FA08CB79B490}"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420686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175D55-7172-4598-95C7-7AC62CC8AEC3}"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319933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11522991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A12170-606B-4B55-B3CF-FA08CB79B490}"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30BEC-4FA8-434D-9C46-FFE6BD2E7044}" type="slidenum">
              <a:rPr lang="en-US" smtClean="0"/>
              <a:pPr/>
              <a:t>‹#›</a:t>
            </a:fld>
            <a:endParaRPr lang="en-US"/>
          </a:p>
        </p:txBody>
      </p:sp>
    </p:spTree>
    <p:extLst>
      <p:ext uri="{BB962C8B-B14F-4D97-AF65-F5344CB8AC3E}">
        <p14:creationId xmlns:p14="http://schemas.microsoft.com/office/powerpoint/2010/main" val="294423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75D55-7172-4598-95C7-7AC62CC8AEC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4888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75D55-7172-4598-95C7-7AC62CC8AEC3}"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4196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0518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863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75D55-7172-4598-95C7-7AC62CC8AEC3}"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37A9A-3E00-49F8-8D79-926F04F78CC4}" type="slidenum">
              <a:rPr lang="en-US" smtClean="0"/>
              <a:t>‹#›</a:t>
            </a:fld>
            <a:endParaRPr lang="en-US"/>
          </a:p>
        </p:txBody>
      </p:sp>
    </p:spTree>
    <p:extLst>
      <p:ext uri="{BB962C8B-B14F-4D97-AF65-F5344CB8AC3E}">
        <p14:creationId xmlns:p14="http://schemas.microsoft.com/office/powerpoint/2010/main" val="2575077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06696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791017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2170-606B-4B55-B3CF-FA08CB79B490}" type="datetimeFigureOut">
              <a:rPr lang="en-US" smtClean="0"/>
              <a:pPr/>
              <a:t>1/27/2020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30BEC-4FA8-434D-9C46-FFE6BD2E7044}" type="slidenum">
              <a:rPr lang="en-US" smtClean="0"/>
              <a:pPr/>
              <a:t>‹#›</a:t>
            </a:fld>
            <a:endParaRPr lang="en-US"/>
          </a:p>
        </p:txBody>
      </p:sp>
    </p:spTree>
    <p:extLst>
      <p:ext uri="{BB962C8B-B14F-4D97-AF65-F5344CB8AC3E}">
        <p14:creationId xmlns:p14="http://schemas.microsoft.com/office/powerpoint/2010/main" val="106781604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0.xml"/><Relationship Id="rId4" Type="http://schemas.openxmlformats.org/officeDocument/2006/relationships/image" Target="../media/image16.jpe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0.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3061" y="702842"/>
            <a:ext cx="10363200" cy="2426252"/>
          </a:xfrm>
        </p:spPr>
        <p:txBody>
          <a:bodyPr>
            <a:normAutofit/>
          </a:bodyPr>
          <a:lstStyle/>
          <a:p>
            <a:r>
              <a:rPr lang="en-US" cap="all" dirty="0">
                <a:solidFill>
                  <a:schemeClr val="bg1"/>
                </a:solidFill>
                <a:latin typeface="Euphemia" panose="020B0503040102020104" pitchFamily="34" charset="0"/>
              </a:rPr>
              <a:t>INTRO TO </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counterfactual</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ANALYSIS</a:t>
            </a:r>
          </a:p>
        </p:txBody>
      </p:sp>
      <p:sp>
        <p:nvSpPr>
          <p:cNvPr id="5" name="TextBox 4"/>
          <p:cNvSpPr txBox="1"/>
          <p:nvPr/>
        </p:nvSpPr>
        <p:spPr>
          <a:xfrm>
            <a:off x="5449676" y="4926006"/>
            <a:ext cx="1635383" cy="461665"/>
          </a:xfrm>
          <a:prstGeom prst="rect">
            <a:avLst/>
          </a:prstGeom>
          <a:noFill/>
        </p:spPr>
        <p:txBody>
          <a:bodyPr wrap="none" rtlCol="0">
            <a:spAutoFit/>
          </a:bodyPr>
          <a:lstStyle/>
          <a:p>
            <a:pPr algn="ctr"/>
            <a:r>
              <a:rPr lang="en-US" sz="2400" b="1" i="1" dirty="0">
                <a:solidFill>
                  <a:schemeClr val="bg1">
                    <a:lumMod val="75000"/>
                  </a:schemeClr>
                </a:solidFill>
                <a:latin typeface="Book Antiqua" panose="02040602050305030304" pitchFamily="18" charset="0"/>
                <a:cs typeface="CordiaUPC" panose="020B0304020202020204" pitchFamily="34" charset="-34"/>
              </a:rPr>
              <a:t>Jesse Lecy </a:t>
            </a:r>
          </a:p>
        </p:txBody>
      </p:sp>
    </p:spTree>
    <p:extLst>
      <p:ext uri="{BB962C8B-B14F-4D97-AF65-F5344CB8AC3E}">
        <p14:creationId xmlns:p14="http://schemas.microsoft.com/office/powerpoint/2010/main" val="51034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a:extLst>
              <a:ext uri="{FF2B5EF4-FFF2-40B4-BE49-F238E27FC236}">
                <a16:creationId xmlns:a16="http://schemas.microsoft.com/office/drawing/2014/main" id="{CF15859C-1BAF-4201-AD1B-F7F5EBB9A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845" y="879219"/>
            <a:ext cx="7332310" cy="5978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8C3C43-66EE-46D5-A543-1B860DF5FF3D}"/>
              </a:ext>
            </a:extLst>
          </p:cNvPr>
          <p:cNvSpPr txBox="1"/>
          <p:nvPr/>
        </p:nvSpPr>
        <p:spPr>
          <a:xfrm>
            <a:off x="3646103" y="385517"/>
            <a:ext cx="5216493" cy="707886"/>
          </a:xfrm>
          <a:prstGeom prst="rect">
            <a:avLst/>
          </a:prstGeom>
          <a:noFill/>
        </p:spPr>
        <p:txBody>
          <a:bodyPr wrap="none" rtlCol="0">
            <a:spAutoFit/>
          </a:bodyPr>
          <a:lstStyle/>
          <a:p>
            <a:r>
              <a:rPr lang="en-US" sz="4000" dirty="0">
                <a:latin typeface="Century Gothic" panose="020B0502020202020204" pitchFamily="34" charset="0"/>
              </a:rPr>
              <a:t>Experimental Design</a:t>
            </a:r>
          </a:p>
        </p:txBody>
      </p:sp>
      <p:sp>
        <p:nvSpPr>
          <p:cNvPr id="2" name="TextBox 1">
            <a:extLst>
              <a:ext uri="{FF2B5EF4-FFF2-40B4-BE49-F238E27FC236}">
                <a16:creationId xmlns:a16="http://schemas.microsoft.com/office/drawing/2014/main" id="{03891FD0-2DE3-4513-81BF-2695CB795AF6}"/>
              </a:ext>
            </a:extLst>
          </p:cNvPr>
          <p:cNvSpPr txBox="1"/>
          <p:nvPr/>
        </p:nvSpPr>
        <p:spPr>
          <a:xfrm>
            <a:off x="643812" y="1866122"/>
            <a:ext cx="2211355" cy="2308324"/>
          </a:xfrm>
          <a:prstGeom prst="rect">
            <a:avLst/>
          </a:prstGeom>
          <a:noFill/>
        </p:spPr>
        <p:txBody>
          <a:bodyPr wrap="square" rtlCol="0">
            <a:spAutoFit/>
          </a:bodyPr>
          <a:lstStyle/>
          <a:p>
            <a:pPr algn="ctr"/>
            <a:r>
              <a:rPr lang="en-US" dirty="0">
                <a:solidFill>
                  <a:schemeClr val="tx1">
                    <a:lumMod val="50000"/>
                    <a:lumOff val="50000"/>
                  </a:schemeClr>
                </a:solidFill>
                <a:latin typeface="+mj-lt"/>
              </a:rPr>
              <a:t>While we can’t turn back time and do it all over with the exact same participants and conditions, we can </a:t>
            </a:r>
            <a:r>
              <a:rPr lang="en-US" b="1" dirty="0">
                <a:solidFill>
                  <a:srgbClr val="1B81CD"/>
                </a:solidFill>
                <a:latin typeface="+mj-lt"/>
              </a:rPr>
              <a:t>create groups that represent states of the world</a:t>
            </a:r>
            <a:r>
              <a:rPr lang="en-US" dirty="0">
                <a:solidFill>
                  <a:schemeClr val="tx1">
                    <a:lumMod val="50000"/>
                    <a:lumOff val="50000"/>
                  </a:schemeClr>
                </a:solidFill>
                <a:latin typeface="+mj-lt"/>
              </a:rPr>
              <a:t>.  </a:t>
            </a:r>
          </a:p>
        </p:txBody>
      </p:sp>
    </p:spTree>
    <p:extLst>
      <p:ext uri="{BB962C8B-B14F-4D97-AF65-F5344CB8AC3E}">
        <p14:creationId xmlns:p14="http://schemas.microsoft.com/office/powerpoint/2010/main" val="387119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Image result for comparing apples  to apples">
            <a:extLst>
              <a:ext uri="{FF2B5EF4-FFF2-40B4-BE49-F238E27FC236}">
                <a16:creationId xmlns:a16="http://schemas.microsoft.com/office/drawing/2014/main" id="{F4DDC3D1-2F0F-4F63-8841-85588E591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1" y="2412826"/>
            <a:ext cx="7258756" cy="18146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F72E98-CA0F-4330-B404-8EBE986E6785}"/>
              </a:ext>
            </a:extLst>
          </p:cNvPr>
          <p:cNvSpPr txBox="1"/>
          <p:nvPr/>
        </p:nvSpPr>
        <p:spPr>
          <a:xfrm>
            <a:off x="3333951" y="4637315"/>
            <a:ext cx="1758815" cy="830997"/>
          </a:xfrm>
          <a:prstGeom prst="rect">
            <a:avLst/>
          </a:prstGeom>
          <a:noFill/>
        </p:spPr>
        <p:txBody>
          <a:bodyPr wrap="none" rtlCol="0">
            <a:spAutoFit/>
          </a:bodyPr>
          <a:lstStyle/>
          <a:p>
            <a:pPr algn="ctr"/>
            <a:r>
              <a:rPr lang="en-US" sz="2400" dirty="0">
                <a:latin typeface="Century Gothic" panose="020B0502020202020204" pitchFamily="34" charset="0"/>
              </a:rPr>
              <a:t>apple tree</a:t>
            </a:r>
          </a:p>
          <a:p>
            <a:pPr algn="ctr"/>
            <a:r>
              <a:rPr lang="en-US" sz="2400" dirty="0">
                <a:latin typeface="Century Gothic" panose="020B0502020202020204" pitchFamily="34" charset="0"/>
              </a:rPr>
              <a:t>fertilized</a:t>
            </a:r>
          </a:p>
        </p:txBody>
      </p:sp>
      <p:sp>
        <p:nvSpPr>
          <p:cNvPr id="6" name="TextBox 5">
            <a:extLst>
              <a:ext uri="{FF2B5EF4-FFF2-40B4-BE49-F238E27FC236}">
                <a16:creationId xmlns:a16="http://schemas.microsoft.com/office/drawing/2014/main" id="{8E7802A7-A0A0-4FE6-96D4-C4478A3B1916}"/>
              </a:ext>
            </a:extLst>
          </p:cNvPr>
          <p:cNvSpPr txBox="1"/>
          <p:nvPr/>
        </p:nvSpPr>
        <p:spPr>
          <a:xfrm>
            <a:off x="6153454" y="4637314"/>
            <a:ext cx="2116285" cy="830997"/>
          </a:xfrm>
          <a:prstGeom prst="rect">
            <a:avLst/>
          </a:prstGeom>
          <a:noFill/>
        </p:spPr>
        <p:txBody>
          <a:bodyPr wrap="none" rtlCol="0">
            <a:spAutoFit/>
          </a:bodyPr>
          <a:lstStyle/>
          <a:p>
            <a:pPr algn="ctr"/>
            <a:r>
              <a:rPr lang="en-US" sz="2400" dirty="0">
                <a:latin typeface="Century Gothic" panose="020B0502020202020204" pitchFamily="34" charset="0"/>
              </a:rPr>
              <a:t>apple tree</a:t>
            </a:r>
          </a:p>
          <a:p>
            <a:pPr algn="ctr"/>
            <a:r>
              <a:rPr lang="en-US" sz="2400" dirty="0">
                <a:latin typeface="Century Gothic" panose="020B0502020202020204" pitchFamily="34" charset="0"/>
              </a:rPr>
              <a:t>NOT fertilized</a:t>
            </a:r>
          </a:p>
        </p:txBody>
      </p:sp>
      <p:sp>
        <p:nvSpPr>
          <p:cNvPr id="3" name="TextBox 2">
            <a:extLst>
              <a:ext uri="{FF2B5EF4-FFF2-40B4-BE49-F238E27FC236}">
                <a16:creationId xmlns:a16="http://schemas.microsoft.com/office/drawing/2014/main" id="{61BD5145-BDAD-4DA9-A005-24980B5679C8}"/>
              </a:ext>
            </a:extLst>
          </p:cNvPr>
          <p:cNvSpPr txBox="1"/>
          <p:nvPr/>
        </p:nvSpPr>
        <p:spPr>
          <a:xfrm>
            <a:off x="1866123" y="671803"/>
            <a:ext cx="7839005" cy="461665"/>
          </a:xfrm>
          <a:prstGeom prst="rect">
            <a:avLst/>
          </a:prstGeom>
          <a:noFill/>
        </p:spPr>
        <p:txBody>
          <a:bodyPr wrap="none" rtlCol="0">
            <a:spAutoFit/>
          </a:bodyPr>
          <a:lstStyle/>
          <a:p>
            <a:r>
              <a:rPr lang="en-US" sz="2400" dirty="0">
                <a:latin typeface="Century Gothic" panose="020B0502020202020204" pitchFamily="34" charset="0"/>
              </a:rPr>
              <a:t>Gains from fertilizer  =   </a:t>
            </a:r>
            <a:r>
              <a:rPr lang="en-US" sz="2400" dirty="0" err="1">
                <a:latin typeface="Century Gothic" panose="020B0502020202020204" pitchFamily="34" charset="0"/>
              </a:rPr>
              <a:t>weight</a:t>
            </a:r>
            <a:r>
              <a:rPr lang="en-US" sz="2400" baseline="-25000" dirty="0" err="1">
                <a:latin typeface="Century Gothic" panose="020B0502020202020204" pitchFamily="34" charset="0"/>
              </a:rPr>
              <a:t>treatment</a:t>
            </a:r>
            <a:r>
              <a:rPr lang="en-US" sz="2400" baseline="-25000" dirty="0">
                <a:latin typeface="Century Gothic" panose="020B0502020202020204" pitchFamily="34" charset="0"/>
              </a:rPr>
              <a:t>  </a:t>
            </a:r>
            <a:r>
              <a:rPr lang="en-US" sz="2400" dirty="0">
                <a:latin typeface="Century Gothic" panose="020B0502020202020204" pitchFamily="34" charset="0"/>
              </a:rPr>
              <a:t>–   </a:t>
            </a:r>
            <a:r>
              <a:rPr lang="en-US" sz="2400" dirty="0" err="1">
                <a:latin typeface="Century Gothic" panose="020B0502020202020204" pitchFamily="34" charset="0"/>
              </a:rPr>
              <a:t>weight</a:t>
            </a:r>
            <a:r>
              <a:rPr lang="en-US" sz="2400" baseline="-25000" dirty="0" err="1">
                <a:latin typeface="Century Gothic" panose="020B0502020202020204" pitchFamily="34" charset="0"/>
              </a:rPr>
              <a:t>control</a:t>
            </a:r>
            <a:endParaRPr lang="en-US" sz="2400" baseline="-25000" dirty="0">
              <a:latin typeface="Century Gothic" panose="020B0502020202020204" pitchFamily="34" charset="0"/>
            </a:endParaRPr>
          </a:p>
        </p:txBody>
      </p:sp>
    </p:spTree>
    <p:extLst>
      <p:ext uri="{BB962C8B-B14F-4D97-AF65-F5344CB8AC3E}">
        <p14:creationId xmlns:p14="http://schemas.microsoft.com/office/powerpoint/2010/main" val="210286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72E98-CA0F-4330-B404-8EBE986E6785}"/>
              </a:ext>
            </a:extLst>
          </p:cNvPr>
          <p:cNvSpPr txBox="1"/>
          <p:nvPr/>
        </p:nvSpPr>
        <p:spPr>
          <a:xfrm>
            <a:off x="3507075" y="4637315"/>
            <a:ext cx="1412566" cy="830997"/>
          </a:xfrm>
          <a:prstGeom prst="rect">
            <a:avLst/>
          </a:prstGeom>
          <a:noFill/>
        </p:spPr>
        <p:txBody>
          <a:bodyPr wrap="none" rtlCol="0">
            <a:spAutoFit/>
          </a:bodyPr>
          <a:lstStyle/>
          <a:p>
            <a:pPr algn="ctr"/>
            <a:r>
              <a:rPr lang="en-US" sz="2400" dirty="0">
                <a:latin typeface="Century Gothic" panose="020B0502020202020204" pitchFamily="34" charset="0"/>
              </a:rPr>
              <a:t>tree</a:t>
            </a:r>
          </a:p>
          <a:p>
            <a:pPr algn="ctr"/>
            <a:r>
              <a:rPr lang="en-US" sz="2400" dirty="0">
                <a:latin typeface="Century Gothic" panose="020B0502020202020204" pitchFamily="34" charset="0"/>
              </a:rPr>
              <a:t>fertilized</a:t>
            </a:r>
          </a:p>
        </p:txBody>
      </p:sp>
      <p:sp>
        <p:nvSpPr>
          <p:cNvPr id="6" name="TextBox 5">
            <a:extLst>
              <a:ext uri="{FF2B5EF4-FFF2-40B4-BE49-F238E27FC236}">
                <a16:creationId xmlns:a16="http://schemas.microsoft.com/office/drawing/2014/main" id="{8E7802A7-A0A0-4FE6-96D4-C4478A3B1916}"/>
              </a:ext>
            </a:extLst>
          </p:cNvPr>
          <p:cNvSpPr txBox="1"/>
          <p:nvPr/>
        </p:nvSpPr>
        <p:spPr>
          <a:xfrm>
            <a:off x="6153454" y="4637314"/>
            <a:ext cx="2116285" cy="830997"/>
          </a:xfrm>
          <a:prstGeom prst="rect">
            <a:avLst/>
          </a:prstGeom>
          <a:noFill/>
        </p:spPr>
        <p:txBody>
          <a:bodyPr wrap="none" rtlCol="0">
            <a:spAutoFit/>
          </a:bodyPr>
          <a:lstStyle/>
          <a:p>
            <a:pPr algn="ctr"/>
            <a:r>
              <a:rPr lang="en-US" sz="2400" dirty="0">
                <a:latin typeface="Century Gothic" panose="020B0502020202020204" pitchFamily="34" charset="0"/>
              </a:rPr>
              <a:t>tree</a:t>
            </a:r>
          </a:p>
          <a:p>
            <a:pPr algn="ctr"/>
            <a:r>
              <a:rPr lang="en-US" sz="2400" dirty="0">
                <a:latin typeface="Century Gothic" panose="020B0502020202020204" pitchFamily="34" charset="0"/>
              </a:rPr>
              <a:t>NOT fertilized</a:t>
            </a:r>
          </a:p>
        </p:txBody>
      </p:sp>
      <p:sp>
        <p:nvSpPr>
          <p:cNvPr id="3" name="TextBox 2">
            <a:extLst>
              <a:ext uri="{FF2B5EF4-FFF2-40B4-BE49-F238E27FC236}">
                <a16:creationId xmlns:a16="http://schemas.microsoft.com/office/drawing/2014/main" id="{61BD5145-BDAD-4DA9-A005-24980B5679C8}"/>
              </a:ext>
            </a:extLst>
          </p:cNvPr>
          <p:cNvSpPr txBox="1"/>
          <p:nvPr/>
        </p:nvSpPr>
        <p:spPr>
          <a:xfrm>
            <a:off x="3237724" y="505710"/>
            <a:ext cx="4801314" cy="543739"/>
          </a:xfrm>
          <a:prstGeom prst="rect">
            <a:avLst/>
          </a:prstGeom>
          <a:noFill/>
        </p:spPr>
        <p:txBody>
          <a:bodyPr wrap="none" rtlCol="0">
            <a:spAutoFit/>
          </a:bodyPr>
          <a:lstStyle/>
          <a:p>
            <a:r>
              <a:rPr lang="en-US" sz="4400" baseline="-25000" dirty="0">
                <a:latin typeface="Century Gothic" panose="020B0502020202020204" pitchFamily="34" charset="0"/>
              </a:rPr>
              <a:t>Non-experimental studies</a:t>
            </a:r>
          </a:p>
        </p:txBody>
      </p:sp>
      <p:pic>
        <p:nvPicPr>
          <p:cNvPr id="7" name="Picture 4" descr="Related image">
            <a:extLst>
              <a:ext uri="{FF2B5EF4-FFF2-40B4-BE49-F238E27FC236}">
                <a16:creationId xmlns:a16="http://schemas.microsoft.com/office/drawing/2014/main" id="{8688F853-5050-44B8-9335-2A8D6ED28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75" y="2276951"/>
            <a:ext cx="4686300" cy="2304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E33D5E-B331-48C2-BA24-AD0D2C20E52D}"/>
              </a:ext>
            </a:extLst>
          </p:cNvPr>
          <p:cNvSpPr txBox="1"/>
          <p:nvPr/>
        </p:nvSpPr>
        <p:spPr>
          <a:xfrm>
            <a:off x="1593966" y="5808551"/>
            <a:ext cx="8594790" cy="707886"/>
          </a:xfrm>
          <a:prstGeom prst="rect">
            <a:avLst/>
          </a:prstGeom>
          <a:noFill/>
        </p:spPr>
        <p:txBody>
          <a:bodyPr wrap="none" rtlCol="0">
            <a:spAutoFit/>
          </a:bodyPr>
          <a:lstStyle/>
          <a:p>
            <a:pPr algn="ctr"/>
            <a:r>
              <a:rPr lang="en-US" sz="2000" dirty="0"/>
              <a:t>Is the difference due to the treatment (fertilizer), or to differences in the groups?</a:t>
            </a:r>
          </a:p>
          <a:p>
            <a:pPr algn="ctr"/>
            <a:r>
              <a:rPr lang="en-US" sz="2000" dirty="0">
                <a:solidFill>
                  <a:schemeClr val="tx1">
                    <a:lumMod val="50000"/>
                    <a:lumOff val="50000"/>
                  </a:schemeClr>
                </a:solidFill>
              </a:rPr>
              <a:t>(confounding factors that disallow causal claims)  </a:t>
            </a:r>
          </a:p>
        </p:txBody>
      </p:sp>
    </p:spTree>
    <p:extLst>
      <p:ext uri="{BB962C8B-B14F-4D97-AF65-F5344CB8AC3E}">
        <p14:creationId xmlns:p14="http://schemas.microsoft.com/office/powerpoint/2010/main" val="125111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a:t>
            </a:r>
            <a:br>
              <a:rPr lang="en-US" dirty="0"/>
            </a:br>
            <a:r>
              <a:rPr lang="en-US" dirty="0"/>
              <a:t>meaningful null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687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374084" y="288022"/>
            <a:ext cx="7688510"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rPr>
              <a:t>Were suicide rates </a:t>
            </a:r>
            <a:r>
              <a:rPr kumimoji="0" lang="en-US" sz="3200" b="0" i="1" u="sng" strike="noStrike" kern="1200" cap="none" spc="0" normalizeH="0" baseline="0" noProof="0" dirty="0">
                <a:ln>
                  <a:noFill/>
                </a:ln>
                <a:solidFill>
                  <a:prstClr val="black"/>
                </a:solidFill>
                <a:effectLst/>
                <a:uLnTx/>
                <a:uFillTx/>
                <a:latin typeface="Century Gothic" panose="020B0502020202020204" pitchFamily="34" charset="0"/>
              </a:rPr>
              <a:t>HIGH</a:t>
            </a: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rPr>
              <a:t> for a specific high school in suburban California?</a:t>
            </a:r>
          </a:p>
        </p:txBody>
      </p:sp>
      <p:sp>
        <p:nvSpPr>
          <p:cNvPr id="2" name="TextBox 1">
            <a:extLst>
              <a:ext uri="{FF2B5EF4-FFF2-40B4-BE49-F238E27FC236}">
                <a16:creationId xmlns:a16="http://schemas.microsoft.com/office/drawing/2014/main" id="{29F4EB85-C308-4982-BF93-5E1B1286AB40}"/>
              </a:ext>
            </a:extLst>
          </p:cNvPr>
          <p:cNvSpPr txBox="1"/>
          <p:nvPr/>
        </p:nvSpPr>
        <p:spPr>
          <a:xfrm>
            <a:off x="3063379" y="1532548"/>
            <a:ext cx="6065241"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There have been multiple student suicides over the past year in a specific school district.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The current district superintendent cut support for school counseling services.  Parents are considering filing a lawsuit against the school district because they feel the cuts in spending resulted in loss of support for mental health services, thus leading to increased rates in suicide.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You have been hired as an expert evaluator to build evidence for the case. They would like you to determine whether increases in rates at the school district are notable, and thus potentially linked to the recent cuts in counseling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How do you operationalize this research question? Any statistical test requires a </a:t>
            </a:r>
            <a:r>
              <a:rPr kumimoji="0" lang="en-US" sz="1800" b="1" i="0" u="none" strike="noStrike" kern="1200" cap="none" spc="0" normalizeH="0" baseline="0" noProof="0" dirty="0">
                <a:ln>
                  <a:noFill/>
                </a:ln>
                <a:solidFill>
                  <a:prstClr val="black"/>
                </a:solidFill>
                <a:effectLst/>
                <a:uLnTx/>
                <a:uFillTx/>
                <a:latin typeface="+mj-lt"/>
                <a:ea typeface="+mn-ea"/>
                <a:cs typeface="+mn-cs"/>
              </a:rPr>
              <a:t>null hypothesis</a:t>
            </a:r>
            <a:r>
              <a:rPr kumimoji="0" lang="en-US" sz="1800" b="0" i="0" u="none" strike="noStrike" kern="1200" cap="none" spc="0" normalizeH="0" baseline="0" noProof="0" dirty="0">
                <a:ln>
                  <a:noFill/>
                </a:ln>
                <a:solidFill>
                  <a:prstClr val="black"/>
                </a:solidFill>
                <a:effectLst/>
                <a:uLnTx/>
                <a:uFillTx/>
                <a:latin typeface="+mj-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3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br>
              <a:rPr lang="en-US" dirty="0"/>
            </a:br>
            <a:r>
              <a:rPr lang="en-US" dirty="0"/>
              <a:t>Hypothesis-testing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713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3" name="Group 2"/>
          <p:cNvGrpSpPr/>
          <p:nvPr/>
        </p:nvGrpSpPr>
        <p:grpSpPr>
          <a:xfrm>
            <a:off x="3482050" y="2899304"/>
            <a:ext cx="5033434" cy="2971799"/>
            <a:chOff x="3276600" y="1371601"/>
            <a:chExt cx="5033434" cy="2971799"/>
          </a:xfrm>
        </p:grpSpPr>
        <p:cxnSp>
          <p:nvCxnSpPr>
            <p:cNvPr id="4" name="Straight Connector 3"/>
            <p:cNvCxnSpPr/>
            <p:nvPr/>
          </p:nvCxnSpPr>
          <p:spPr>
            <a:xfrm>
              <a:off x="3661834" y="4343400"/>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0673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51816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5173133" y="30649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5101166" y="31411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257800" y="32215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5105400" y="32977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5232400" y="33739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25780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135033" y="27008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6633634"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6633634"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6764867" y="246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6794501" y="2628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667500" y="2705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6743700" y="27093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697134" y="284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67056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51054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5219700" y="3124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6722534"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6667500" y="2607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3661834" y="1676400"/>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6600" y="1371601"/>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6019918" y="1561525"/>
              <a:ext cx="148143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Treatment</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4649474" y="1914835"/>
              <a:ext cx="11065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grpSp>
      <p:sp>
        <p:nvSpPr>
          <p:cNvPr id="33" name="Title 7"/>
          <p:cNvSpPr txBox="1">
            <a:spLocks/>
          </p:cNvSpPr>
          <p:nvPr/>
        </p:nvSpPr>
        <p:spPr>
          <a:xfrm>
            <a:off x="609600" y="274638"/>
            <a:ext cx="10972800" cy="1143000"/>
          </a:xfrm>
          <a:prstGeom prst="rect">
            <a:avLst/>
          </a:prstGeom>
        </p:spPr>
        <p:txBody>
          <a:bodyPr>
            <a:normAutofit/>
          </a:bodyPr>
          <a:lst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t>The program evaluation framework:</a:t>
            </a:r>
            <a:b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br>
            <a:r>
              <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rPr>
              <a:t>“Discrete” treatment groups (yes/no)</a:t>
            </a:r>
          </a:p>
        </p:txBody>
      </p:sp>
    </p:spTree>
    <p:extLst>
      <p:ext uri="{BB962C8B-B14F-4D97-AF65-F5344CB8AC3E}">
        <p14:creationId xmlns:p14="http://schemas.microsoft.com/office/powerpoint/2010/main" val="81862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6" name="TextBox 5"/>
              <p:cNvSpPr txBox="1"/>
              <p:nvPr/>
            </p:nvSpPr>
            <p:spPr>
              <a:xfrm>
                <a:off x="1848123" y="1685818"/>
                <a:ext cx="50544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𝑃𝑟𝑜𝑔𝑟𝑎𝑚</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𝐸𝑓𝑓𝑒𝑐𝑡</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r>
                      <a:rPr kumimoji="0" lang="en-US" sz="2800" b="0" i="1" u="none" strike="noStrike" kern="1200" cap="none" spc="0" normalizeH="0" baseline="0" noProof="0" smtClean="0">
                        <a:ln>
                          <a:noFill/>
                        </a:ln>
                        <a:solidFill>
                          <a:srgbClr val="E46C0A"/>
                        </a:solidFill>
                        <a:effectLst/>
                        <a:uLnTx/>
                        <a:uFillTx/>
                        <a:latin typeface="Cambria Math" panose="02040503050406030204" pitchFamily="18" charset="0"/>
                        <a:ea typeface="+mn-ea"/>
                        <a:cs typeface="+mn-cs"/>
                      </a:rPr>
                      <m:t>𝑇</m:t>
                    </m:r>
                    <m:r>
                      <a:rPr kumimoji="0" lang="en-US" sz="2800" b="0" i="1" u="none" strike="noStrike" kern="1200" cap="none" spc="0" normalizeH="0" baseline="0" noProof="0" smtClean="0">
                        <a:ln>
                          <a:noFill/>
                        </a:ln>
                        <a:solidFill>
                          <a:srgbClr val="E46C0A"/>
                        </a:solidFill>
                        <a:effectLst/>
                        <a:uLnTx/>
                        <a:uFillTx/>
                        <a:latin typeface="Cambria Math" panose="02040503050406030204" pitchFamily="18" charset="0"/>
                        <a:ea typeface="+mn-ea"/>
                        <a:cs typeface="+mn-cs"/>
                      </a:rPr>
                      <m:t>2−</m:t>
                    </m:r>
                    <m:r>
                      <a:rPr kumimoji="0" lang="en-US" sz="2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𝐶</m:t>
                    </m:r>
                    <m:r>
                      <a:rPr kumimoji="0" lang="en-US" sz="2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oMath>
                </a14:m>
                <a:endParaRPr kumimoji="0" lang="en-US" sz="2800" b="0" i="1" u="none" strike="noStrike" kern="1200" cap="none" spc="0" normalizeH="0" baseline="0" noProof="0" dirty="0">
                  <a:ln>
                    <a:noFill/>
                  </a:ln>
                  <a:solidFill>
                    <a:srgbClr val="00B050"/>
                  </a:solidFill>
                  <a:effectLst/>
                  <a:uLnTx/>
                  <a:uFillTx/>
                  <a:latin typeface="Calibri"/>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48123" y="1685818"/>
                <a:ext cx="5054461" cy="523220"/>
              </a:xfrm>
              <a:prstGeom prst="rect">
                <a:avLst/>
              </a:prstGeom>
              <a:blipFill>
                <a:blip r:embed="rId2"/>
                <a:stretch>
                  <a:fillRect/>
                </a:stretch>
              </a:blipFill>
            </p:spPr>
            <p:txBody>
              <a:bodyPr/>
              <a:lstStyle/>
              <a:p>
                <a:r>
                  <a:rPr lang="en-US">
                    <a:noFill/>
                  </a:rPr>
                  <a:t> </a:t>
                </a:r>
              </a:p>
            </p:txBody>
          </p:sp>
        </mc:Fallback>
      </mc:AlternateContent>
      <p:cxnSp>
        <p:nvCxnSpPr>
          <p:cNvPr id="4" name="Straight Connector 3"/>
          <p:cNvCxnSpPr/>
          <p:nvPr/>
        </p:nvCxnSpPr>
        <p:spPr>
          <a:xfrm>
            <a:off x="3867284" y="5871103"/>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272750" y="4499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5387050" y="4499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5378583" y="45926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5306616" y="46688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463250" y="47492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5310850" y="48254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5437850" y="4901669"/>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5463250" y="43090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5340483" y="4228570"/>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6839084" y="40423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6839084" y="3889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6970317" y="3991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6999951" y="41566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872950" y="42328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6949150" y="4237036"/>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902584" y="4372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6911050" y="37375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5310850" y="43471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5425150" y="4651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6927984" y="3889903"/>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6872950" y="4135437"/>
            <a:ext cx="76200" cy="762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3867284" y="3204103"/>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82050" y="2899304"/>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6554178" y="3275838"/>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46C0A"/>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4932166" y="3733039"/>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sp>
        <p:nvSpPr>
          <p:cNvPr id="33" name="Title 7"/>
          <p:cNvSpPr txBox="1">
            <a:spLocks/>
          </p:cNvSpPr>
          <p:nvPr/>
        </p:nvSpPr>
        <p:spPr>
          <a:xfrm>
            <a:off x="609600" y="274638"/>
            <a:ext cx="10972800" cy="1143000"/>
          </a:xfrm>
          <a:prstGeom prst="rect">
            <a:avLst/>
          </a:prstGeom>
        </p:spPr>
        <p:txBody>
          <a:bodyPr>
            <a:normAutofit/>
          </a:bodyPr>
          <a:lst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a:ln>
                  <a:noFill/>
                </a:ln>
                <a:solidFill>
                  <a:srgbClr val="4F81BD">
                    <a:lumMod val="50000"/>
                  </a:srgbClr>
                </a:solidFill>
                <a:effectLst/>
                <a:uLnTx/>
                <a:uFillTx/>
                <a:latin typeface="Euphemia"/>
                <a:ea typeface="+mj-ea"/>
                <a:cs typeface="+mj-cs"/>
              </a:rPr>
              <a:t>The program evaluation framework</a:t>
            </a:r>
            <a:endParaRPr kumimoji="0" lang="en-US" sz="2800" b="0" i="0" u="none" strike="noStrike" kern="1200" cap="all" spc="0" normalizeH="0" baseline="0" noProof="0" dirty="0">
              <a:ln>
                <a:noFill/>
              </a:ln>
              <a:solidFill>
                <a:srgbClr val="4F81BD">
                  <a:lumMod val="50000"/>
                </a:srgbClr>
              </a:solidFill>
              <a:effectLst/>
              <a:uLnTx/>
              <a:uFillTx/>
              <a:latin typeface="Euphemia"/>
              <a:ea typeface="+mj-ea"/>
              <a:cs typeface="+mj-cs"/>
            </a:endParaRPr>
          </a:p>
        </p:txBody>
      </p:sp>
      <p:sp>
        <p:nvSpPr>
          <p:cNvPr id="5" name="Oval 4"/>
          <p:cNvSpPr/>
          <p:nvPr/>
        </p:nvSpPr>
        <p:spPr>
          <a:xfrm>
            <a:off x="5284413" y="4471986"/>
            <a:ext cx="205273" cy="1778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TextBox 28"/>
          <p:cNvSpPr txBox="1"/>
          <p:nvPr/>
        </p:nvSpPr>
        <p:spPr>
          <a:xfrm>
            <a:off x="191969" y="4237036"/>
            <a:ext cx="5054461"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a:ea typeface="+mn-ea"/>
                <a:cs typeface="+mn-cs"/>
              </a:rPr>
              <a:t>Mean of control group after treatment period= </a:t>
            </a:r>
            <a:r>
              <a:rPr kumimoji="0" lang="en-US" sz="3200" b="0" i="0" u="none" strike="noStrike" kern="1200" cap="none" spc="0" normalizeH="0" baseline="0" noProof="0" dirty="0">
                <a:ln>
                  <a:noFill/>
                </a:ln>
                <a:solidFill>
                  <a:srgbClr val="00B050"/>
                </a:solidFill>
                <a:effectLst/>
                <a:uLnTx/>
                <a:uFillTx/>
                <a:latin typeface="Calibri"/>
                <a:ea typeface="+mn-ea"/>
                <a:cs typeface="+mn-cs"/>
              </a:rPr>
              <a:t>C2</a:t>
            </a:r>
          </a:p>
        </p:txBody>
      </p:sp>
      <p:sp>
        <p:nvSpPr>
          <p:cNvPr id="34" name="Oval 33"/>
          <p:cNvSpPr/>
          <p:nvPr/>
        </p:nvSpPr>
        <p:spPr>
          <a:xfrm>
            <a:off x="6838047" y="3983037"/>
            <a:ext cx="205273" cy="177800"/>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TextBox 34"/>
          <p:cNvSpPr txBox="1"/>
          <p:nvPr/>
        </p:nvSpPr>
        <p:spPr>
          <a:xfrm>
            <a:off x="7126952" y="3762328"/>
            <a:ext cx="478406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46C0A"/>
                </a:solidFill>
                <a:effectLst/>
                <a:uLnTx/>
                <a:uFillTx/>
                <a:latin typeface="Calibri"/>
                <a:ea typeface="+mn-ea"/>
                <a:cs typeface="+mn-cs"/>
              </a:rPr>
              <a:t>T2</a:t>
            </a:r>
            <a:r>
              <a:rPr kumimoji="0" lang="en-US" sz="2400" b="0" i="0" u="none" strike="noStrike" kern="1200" cap="none" spc="0" normalizeH="0" baseline="0" noProof="0" dirty="0">
                <a:ln>
                  <a:noFill/>
                </a:ln>
                <a:solidFill>
                  <a:srgbClr val="E46C0A"/>
                </a:solidFill>
                <a:effectLst/>
                <a:uLnTx/>
                <a:uFillTx/>
                <a:latin typeface="Calibri"/>
                <a:ea typeface="+mn-ea"/>
                <a:cs typeface="+mn-cs"/>
              </a:rPr>
              <a:t>=</a:t>
            </a:r>
            <a:r>
              <a:rPr kumimoji="0" lang="en-US" sz="3200" b="0" i="0" u="none" strike="noStrike" kern="1200" cap="none" spc="0" normalizeH="0" baseline="0" noProof="0" dirty="0">
                <a:ln>
                  <a:noFill/>
                </a:ln>
                <a:solidFill>
                  <a:srgbClr val="E46C0A"/>
                </a:solidFill>
                <a:effectLst/>
                <a:uLnTx/>
                <a:uFillTx/>
                <a:latin typeface="Calibri"/>
                <a:ea typeface="+mn-ea"/>
                <a:cs typeface="+mn-cs"/>
              </a:rPr>
              <a:t> </a:t>
            </a:r>
            <a:r>
              <a:rPr kumimoji="0" lang="en-US" sz="1800" b="0" i="0" u="none" strike="noStrike" kern="1200" cap="none" spc="0" normalizeH="0" baseline="0" noProof="0" dirty="0">
                <a:ln>
                  <a:noFill/>
                </a:ln>
                <a:solidFill>
                  <a:srgbClr val="E46C0A"/>
                </a:solidFill>
                <a:effectLst/>
                <a:uLnTx/>
                <a:uFillTx/>
                <a:latin typeface="Calibri"/>
                <a:ea typeface="+mn-ea"/>
                <a:cs typeface="+mn-cs"/>
              </a:rPr>
              <a:t>Mean of treatment group after treatment</a:t>
            </a:r>
          </a:p>
        </p:txBody>
      </p:sp>
    </p:spTree>
    <p:extLst>
      <p:ext uri="{BB962C8B-B14F-4D97-AF65-F5344CB8AC3E}">
        <p14:creationId xmlns:p14="http://schemas.microsoft.com/office/powerpoint/2010/main" val="143611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p:cNvSpPr txBox="1"/>
          <p:nvPr/>
        </p:nvSpPr>
        <p:spPr>
          <a:xfrm>
            <a:off x="9786736" y="1316261"/>
            <a:ext cx="138371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DIFFERENCE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OF MEANS</a:t>
            </a:r>
          </a:p>
        </p:txBody>
      </p:sp>
      <p:sp>
        <p:nvSpPr>
          <p:cNvPr id="41" name="TextBox 40"/>
          <p:cNvSpPr txBox="1"/>
          <p:nvPr/>
        </p:nvSpPr>
        <p:spPr>
          <a:xfrm>
            <a:off x="10064513" y="3935426"/>
            <a:ext cx="14105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CONFIDENCE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INTERVAL</a:t>
            </a:r>
          </a:p>
        </p:txBody>
      </p:sp>
      <p:cxnSp>
        <p:nvCxnSpPr>
          <p:cNvPr id="43" name="Straight Arrow Connector 42"/>
          <p:cNvCxnSpPr/>
          <p:nvPr/>
        </p:nvCxnSpPr>
        <p:spPr>
          <a:xfrm flipH="1">
            <a:off x="8955171" y="1938131"/>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9497292" y="3185786"/>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015056" y="1638236"/>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37046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6647046" y="5791199"/>
            <a:ext cx="260372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NULL HYPOTHESIS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a:t>
            </a:r>
            <a:r>
              <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rPr>
              <a:t>1</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=0 means NO IMPACT)</a:t>
            </a:r>
          </a:p>
        </p:txBody>
      </p:sp>
      <p:cxnSp>
        <p:nvCxnSpPr>
          <p:cNvPr id="45" name="Straight Arrow Connector 44"/>
          <p:cNvCxnSpPr/>
          <p:nvPr/>
        </p:nvCxnSpPr>
        <p:spPr>
          <a:xfrm flipV="1">
            <a:off x="8295780" y="4343483"/>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414856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cap="small" dirty="0">
                <a:solidFill>
                  <a:schemeClr val="tx2">
                    <a:lumMod val="50000"/>
                  </a:schemeClr>
                </a:solidFill>
                <a:latin typeface="+mj-lt"/>
                <a:ea typeface="+mj-ea"/>
                <a:cs typeface="+mj-cs"/>
              </a:rPr>
              <a:t>Core Concepts</a:t>
            </a:r>
          </a:p>
        </p:txBody>
      </p:sp>
      <p:graphicFrame>
        <p:nvGraphicFramePr>
          <p:cNvPr id="3077" name="TextBox 4">
            <a:extLst>
              <a:ext uri="{FF2B5EF4-FFF2-40B4-BE49-F238E27FC236}">
                <a16:creationId xmlns:a16="http://schemas.microsoft.com/office/drawing/2014/main" id="{9739CE14-AEA1-4E32-A88D-E5B910BF3194}"/>
              </a:ext>
            </a:extLst>
          </p:cNvPr>
          <p:cNvGraphicFramePr/>
          <p:nvPr>
            <p:extLst>
              <p:ext uri="{D42A27DB-BD31-4B8C-83A1-F6EECF244321}">
                <p14:modId xmlns:p14="http://schemas.microsoft.com/office/powerpoint/2010/main" val="26899074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21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822647" y="4934687"/>
            <a:ext cx="245240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NOT 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(NO PROGRAM IMPACT)</a:t>
            </a:r>
          </a:p>
        </p:txBody>
      </p:sp>
      <p:cxnSp>
        <p:nvCxnSpPr>
          <p:cNvPr id="45" name="Straight Arrow Connector 44"/>
          <p:cNvCxnSpPr/>
          <p:nvPr/>
        </p:nvCxnSpPr>
        <p:spPr>
          <a:xfrm flipV="1">
            <a:off x="7200388" y="3114783"/>
            <a:ext cx="890182" cy="1656722"/>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564998" cy="1544344"/>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275108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25003" y="29150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25003" y="2762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56236" y="2864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85870" y="30293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58869" y="31055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35069" y="31097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88503" y="324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96969" y="2610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13903" y="2762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58869" y="300814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40097" y="2148550"/>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806215" y="2964403"/>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9382705" y="246152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500825" y="2884232"/>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549337" y="4934687"/>
            <a:ext cx="299902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(POSITIVE PROGRAM IMPACT)</a:t>
            </a:r>
          </a:p>
        </p:txBody>
      </p:sp>
      <p:sp>
        <p:nvSpPr>
          <p:cNvPr id="47" name="TextBox 46"/>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706708" cy="103541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4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8964" y="2958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3264" y="2958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54797" y="3051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2830" y="3127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39464" y="3208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87064" y="3284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14064" y="33604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39464" y="27677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16697" y="26873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24956" y="36821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24956" y="35297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56189" y="3631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85823" y="3796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58822" y="3872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35022" y="387692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88456" y="4012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96922" y="33773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87064" y="2805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1364" y="3110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13856" y="35297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58822" y="3775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40050" y="2915726"/>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08380" y="2191804"/>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6590032" y="302931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166522" y="252643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284642" y="29491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506794" y="4934687"/>
            <a:ext cx="308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46C0A"/>
                </a:solidFill>
                <a:effectLst/>
                <a:uLnTx/>
                <a:uFillTx/>
                <a:latin typeface="Calibri"/>
                <a:ea typeface="+mn-ea"/>
                <a:cs typeface="+mn-cs"/>
              </a:rPr>
              <a:t>(NEGATIVE PROGRAM IMPACT)</a:t>
            </a:r>
          </a:p>
        </p:txBody>
      </p:sp>
      <p:sp>
        <p:nvSpPr>
          <p:cNvPr id="47" name="TextBox 46"/>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p:cNvSpPr txBox="1"/>
          <p:nvPr/>
        </p:nvSpPr>
        <p:spPr>
          <a:xfrm>
            <a:off x="5131946" y="603447"/>
            <a:ext cx="316383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STATISTICAL SIGNIFICANCE</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(CONF. INT. CONTAINS ZERO?)</a:t>
            </a:r>
          </a:p>
        </p:txBody>
      </p:sp>
      <p:cxnSp>
        <p:nvCxnSpPr>
          <p:cNvPr id="41" name="Straight Arrow Connector 40"/>
          <p:cNvCxnSpPr/>
          <p:nvPr/>
        </p:nvCxnSpPr>
        <p:spPr>
          <a:xfrm>
            <a:off x="7525572" y="1284642"/>
            <a:ext cx="706708" cy="103541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1986223" y="2702261"/>
            <a:ext cx="6456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7277243" y="2941276"/>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853733" y="243839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971853" y="2861105"/>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5931093" y="1198151"/>
            <a:ext cx="462177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No Program Impact</a:t>
            </a:r>
            <a:endParaRPr kumimoji="0" lang="en-US" sz="28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
        <p:nvSpPr>
          <p:cNvPr id="40" name="TextBox 39"/>
          <p:cNvSpPr txBox="1"/>
          <p:nvPr/>
        </p:nvSpPr>
        <p:spPr>
          <a:xfrm>
            <a:off x="1651162" y="406711"/>
            <a:ext cx="30243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Tree>
    <p:extLst>
      <p:ext uri="{BB962C8B-B14F-4D97-AF65-F5344CB8AC3E}">
        <p14:creationId xmlns:p14="http://schemas.microsoft.com/office/powerpoint/2010/main" val="19251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14752" y="2806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14752" y="2653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45985" y="2755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875619" y="292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48618" y="29966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24818" y="3000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778252" y="313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786718" y="2501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03652" y="2653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48618" y="289925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29846" y="2039660"/>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1986223" y="2702261"/>
            <a:ext cx="6456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781995" y="2992597"/>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9358485" y="248972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476605" y="291242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p:cNvSpPr txBox="1"/>
          <p:nvPr/>
        </p:nvSpPr>
        <p:spPr>
          <a:xfrm>
            <a:off x="1651162" y="406711"/>
            <a:ext cx="30243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33801396-E7B1-41C4-BD76-EC6403470889}"/>
              </a:ext>
            </a:extLst>
          </p:cNvPr>
          <p:cNvSpPr txBox="1"/>
          <p:nvPr/>
        </p:nvSpPr>
        <p:spPr>
          <a:xfrm>
            <a:off x="5635873" y="1006875"/>
            <a:ext cx="563167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Positive Program Impact</a:t>
            </a:r>
            <a:endParaRPr kumimoji="0" lang="en-US" sz="2800" b="0" i="0" u="none" strike="noStrike" kern="1200" cap="none" spc="0" normalizeH="0" baseline="-2500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66541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750012" y="4840325"/>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554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69778" y="34687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261311" y="35618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189344" y="363805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345978" y="37184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193578" y="37946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320578" y="38708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345978" y="32782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223211" y="31977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750404" y="34757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7504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881637" y="3424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3911271" y="35900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784270" y="36662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60470" y="367046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813904" y="3805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822370" y="31709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193578" y="3316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307878" y="36211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839304" y="3323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784270" y="3568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750012" y="21733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4778" y="1868526"/>
            <a:ext cx="9681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Heart Rate</a:t>
            </a:r>
          </a:p>
        </p:txBody>
      </p:sp>
      <p:sp>
        <p:nvSpPr>
          <p:cNvPr id="31" name="TextBox 30"/>
          <p:cNvSpPr txBox="1"/>
          <p:nvPr/>
        </p:nvSpPr>
        <p:spPr>
          <a:xfrm>
            <a:off x="3465498" y="2709269"/>
            <a:ext cx="83227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(Caffeine)</a:t>
            </a:r>
          </a:p>
        </p:txBody>
      </p:sp>
      <p:sp>
        <p:nvSpPr>
          <p:cNvPr id="32" name="TextBox 31"/>
          <p:cNvSpPr txBox="1"/>
          <p:nvPr/>
        </p:nvSpPr>
        <p:spPr>
          <a:xfrm>
            <a:off x="1814894" y="2702261"/>
            <a:ext cx="9882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200" b="0" i="0" u="none" strike="noStrike" kern="1200" cap="none" spc="0" normalizeH="0" baseline="0" noProof="0" dirty="0">
                <a:ln>
                  <a:noFill/>
                </a:ln>
                <a:solidFill>
                  <a:prstClr val="black"/>
                </a:solidFill>
                <a:effectLst/>
                <a:uLnTx/>
                <a:uFillTx/>
                <a:latin typeface="Calibri"/>
                <a:ea typeface="+mn-ea"/>
                <a:cs typeface="+mn-cs"/>
              </a:rPr>
            </a:br>
            <a:r>
              <a:rPr kumimoji="0" lang="en-US" sz="1200" b="0" i="0" u="none" strike="noStrike" kern="1200" cap="none" spc="0" normalizeH="0" baseline="0" noProof="0" dirty="0">
                <a:ln>
                  <a:noFill/>
                </a:ln>
                <a:solidFill>
                  <a:prstClr val="black"/>
                </a:solidFill>
                <a:effectLst/>
                <a:uLnTx/>
                <a:uFillTx/>
                <a:latin typeface="Calibri"/>
                <a:ea typeface="+mn-ea"/>
                <a:cs typeface="+mn-cs"/>
              </a:rPr>
              <a:t>(No caffeine)</a:t>
            </a:r>
          </a:p>
        </p:txBody>
      </p:sp>
      <p:cxnSp>
        <p:nvCxnSpPr>
          <p:cNvPr id="34" name="Straight Connector 33"/>
          <p:cNvCxnSpPr/>
          <p:nvPr/>
        </p:nvCxnSpPr>
        <p:spPr>
          <a:xfrm>
            <a:off x="8295780" y="243839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5360" y="3753231"/>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8007581" y="297188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584071" y="246900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702191" y="289171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Box 38"/>
          <p:cNvSpPr txBox="1"/>
          <p:nvPr/>
        </p:nvSpPr>
        <p:spPr>
          <a:xfrm>
            <a:off x="6697215" y="234106"/>
            <a:ext cx="3935052"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Definition of </a:t>
            </a:r>
            <a:r>
              <a:rPr kumimoji="0" lang="en-US" sz="1800" b="0" i="0" u="none" strike="noStrike" kern="1200" cap="none" spc="0" normalizeH="0" baseline="0" noProof="0" dirty="0">
                <a:ln>
                  <a:noFill/>
                </a:ln>
                <a:solidFill>
                  <a:srgbClr val="E46C0A"/>
                </a:solidFill>
                <a:effectLst/>
                <a:uLnTx/>
                <a:uFillTx/>
                <a:latin typeface="Calibri"/>
                <a:ea typeface="+mn-ea"/>
                <a:cs typeface="+mn-cs"/>
              </a:rPr>
              <a:t>EFFECT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in program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eval</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Observed change + confidence interval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(size of observed impact plus accuracy, </a:t>
            </a:r>
            <a:b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can we say with confidence it’s positive)</a:t>
            </a:r>
          </a:p>
        </p:txBody>
      </p:sp>
      <p:sp>
        <p:nvSpPr>
          <p:cNvPr id="42" name="TextBox 41"/>
          <p:cNvSpPr txBox="1"/>
          <p:nvPr/>
        </p:nvSpPr>
        <p:spPr>
          <a:xfrm>
            <a:off x="1561935" y="1130655"/>
            <a:ext cx="302435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5" name="Right Brace 4"/>
          <p:cNvSpPr/>
          <p:nvPr/>
        </p:nvSpPr>
        <p:spPr>
          <a:xfrm rot="16200000">
            <a:off x="8445686" y="1140683"/>
            <a:ext cx="665018" cy="1638540"/>
          </a:xfrm>
          <a:prstGeom prst="rightBrace">
            <a:avLst/>
          </a:prstGeom>
          <a:ln w="15875">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63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a:t>
            </a:r>
            <a:br>
              <a:rPr lang="en-US" dirty="0"/>
            </a:br>
            <a:r>
              <a:rPr lang="en-US" dirty="0"/>
              <a:t>the example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376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spTree>
    <p:extLst>
      <p:ext uri="{BB962C8B-B14F-4D97-AF65-F5344CB8AC3E}">
        <p14:creationId xmlns:p14="http://schemas.microsoft.com/office/powerpoint/2010/main" val="386003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4922108" y="3510568"/>
            <a:ext cx="2103461"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Average Suicide </a:t>
            </a:r>
            <a:b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44546A"/>
                </a:solidFill>
                <a:effectLst/>
                <a:uLnTx/>
                <a:uFillTx/>
                <a:latin typeface="Century Gothic" panose="020B0502020202020204" pitchFamily="34" charset="0"/>
                <a:ea typeface="+mn-ea"/>
                <a:cs typeface="+mn-cs"/>
              </a:rPr>
              <a:t>Rate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734690" y="1706370"/>
            <a:ext cx="59022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Null</a:t>
            </a:r>
          </a:p>
        </p:txBody>
      </p:sp>
      <p:cxnSp>
        <p:nvCxnSpPr>
          <p:cNvPr id="3" name="Straight Arrow Connector 2">
            <a:extLst>
              <a:ext uri="{FF2B5EF4-FFF2-40B4-BE49-F238E27FC236}">
                <a16:creationId xmlns:a16="http://schemas.microsoft.com/office/drawing/2014/main" id="{13ADB3DB-D1B6-41B2-851C-48C2E97263AD}"/>
              </a:ext>
            </a:extLst>
          </p:cNvPr>
          <p:cNvCxnSpPr>
            <a:stCxn id="20" idx="0"/>
          </p:cNvCxnSpPr>
          <p:nvPr/>
        </p:nvCxnSpPr>
        <p:spPr>
          <a:xfrm flipH="1" flipV="1">
            <a:off x="5973838" y="2651434"/>
            <a:ext cx="1" cy="85913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90F9E65-89F0-4F77-A5DE-65E2A90B86C9}"/>
              </a:ext>
            </a:extLst>
          </p:cNvPr>
          <p:cNvSpPr txBox="1"/>
          <p:nvPr/>
        </p:nvSpPr>
        <p:spPr>
          <a:xfrm>
            <a:off x="7969603" y="3076594"/>
            <a:ext cx="2688542"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HIGHER</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 </a:t>
            </a:r>
            <a:r>
              <a:rPr kumimoji="0" lang="en-US" sz="1800" b="0" i="0" u="none" strike="noStrike" kern="1200" cap="none" spc="0" normalizeH="0" baseline="0" noProof="0" dirty="0" err="1">
                <a:ln>
                  <a:noFill/>
                </a:ln>
                <a:solidFill>
                  <a:srgbClr val="0070C0"/>
                </a:solidFill>
                <a:effectLst/>
                <a:uLnTx/>
                <a:uFillTx/>
                <a:latin typeface="Century Gothic" panose="020B0502020202020204" pitchFamily="34" charset="0"/>
                <a:ea typeface="+mn-ea"/>
                <a:cs typeface="+mn-cs"/>
              </a:rPr>
              <a:t>tha</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n the population average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(significant at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0.05 level) </a:t>
            </a:r>
          </a:p>
        </p:txBody>
      </p:sp>
    </p:spTree>
    <p:extLst>
      <p:ext uri="{BB962C8B-B14F-4D97-AF65-F5344CB8AC3E}">
        <p14:creationId xmlns:p14="http://schemas.microsoft.com/office/powerpoint/2010/main" val="426621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5446035" y="1777768"/>
            <a:ext cx="105561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Average Rate </a:t>
            </a:r>
            <a:b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Per Year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Tree>
    <p:extLst>
      <p:ext uri="{BB962C8B-B14F-4D97-AF65-F5344CB8AC3E}">
        <p14:creationId xmlns:p14="http://schemas.microsoft.com/office/powerpoint/2010/main" val="351604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Philosophical foundations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565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1077218"/>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Were suicide rates </a:t>
            </a:r>
            <a:r>
              <a:rPr kumimoji="0" lang="en-US" sz="3200" b="0" i="1" u="sng"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HIGH</a:t>
            </a: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for a specific high school district in suburban California?</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4B1E5E2-E38A-4590-A0FC-9672364F41F7}"/>
              </a:ext>
            </a:extLst>
          </p:cNvPr>
          <p:cNvSpPr txBox="1"/>
          <p:nvPr/>
        </p:nvSpPr>
        <p:spPr>
          <a:xfrm>
            <a:off x="5446035" y="1777768"/>
            <a:ext cx="105561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95% CI: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Average Rate </a:t>
            </a:r>
            <a:b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44546A"/>
                </a:solidFill>
                <a:effectLst/>
                <a:uLnTx/>
                <a:uFillTx/>
                <a:latin typeface="Calibri" panose="020F0502020204030204"/>
                <a:ea typeface="+mn-ea"/>
                <a:cs typeface="+mn-cs"/>
              </a:rPr>
              <a:t>Per Year at HS</a:t>
            </a: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cxnSp>
        <p:nvCxnSpPr>
          <p:cNvPr id="30" name="Straight Connector 29">
            <a:extLst>
              <a:ext uri="{FF2B5EF4-FFF2-40B4-BE49-F238E27FC236}">
                <a16:creationId xmlns:a16="http://schemas.microsoft.com/office/drawing/2014/main" id="{B229640E-C064-43DB-ACEC-8E5203240EAA}"/>
              </a:ext>
            </a:extLst>
          </p:cNvPr>
          <p:cNvCxnSpPr/>
          <p:nvPr/>
        </p:nvCxnSpPr>
        <p:spPr>
          <a:xfrm>
            <a:off x="6808844" y="55071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01704A-6C7D-49F5-8426-FECFA1882EDB}"/>
              </a:ext>
            </a:extLst>
          </p:cNvPr>
          <p:cNvCxnSpPr/>
          <p:nvPr/>
        </p:nvCxnSpPr>
        <p:spPr>
          <a:xfrm>
            <a:off x="5258403" y="58119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CF5FB62-4209-4C93-B09D-A3837B358C4C}"/>
              </a:ext>
            </a:extLst>
          </p:cNvPr>
          <p:cNvSpPr/>
          <p:nvPr/>
        </p:nvSpPr>
        <p:spPr>
          <a:xfrm>
            <a:off x="5935739" y="57695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24243E3-EE06-4E9B-A254-C2A3FE511EF1}"/>
              </a:ext>
            </a:extLst>
          </p:cNvPr>
          <p:cNvSpPr txBox="1"/>
          <p:nvPr/>
        </p:nvSpPr>
        <p:spPr>
          <a:xfrm>
            <a:off x="8485956" y="5354071"/>
            <a:ext cx="180369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Suburban HS</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Students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7" name="TextBox 36">
            <a:extLst>
              <a:ext uri="{FF2B5EF4-FFF2-40B4-BE49-F238E27FC236}">
                <a16:creationId xmlns:a16="http://schemas.microsoft.com/office/drawing/2014/main" id="{CEA06AF6-ECAF-46E1-A827-593ADF4390C6}"/>
              </a:ext>
            </a:extLst>
          </p:cNvPr>
          <p:cNvSpPr txBox="1"/>
          <p:nvPr/>
        </p:nvSpPr>
        <p:spPr>
          <a:xfrm>
            <a:off x="6602710" y="519990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8" name="TextBox 37">
            <a:extLst>
              <a:ext uri="{FF2B5EF4-FFF2-40B4-BE49-F238E27FC236}">
                <a16:creationId xmlns:a16="http://schemas.microsoft.com/office/drawing/2014/main" id="{ADB4683F-D1FC-45F9-A1C8-9CA4ECD8A4F5}"/>
              </a:ext>
            </a:extLst>
          </p:cNvPr>
          <p:cNvSpPr txBox="1"/>
          <p:nvPr/>
        </p:nvSpPr>
        <p:spPr>
          <a:xfrm>
            <a:off x="1146549" y="2953539"/>
            <a:ext cx="2386859"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These are all valid counterfactuals. </a:t>
            </a:r>
            <a:br>
              <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br>
            <a:b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How we define our comparison drives the conclusions.</a:t>
            </a:r>
          </a:p>
        </p:txBody>
      </p:sp>
    </p:spTree>
    <p:extLst>
      <p:ext uri="{BB962C8B-B14F-4D97-AF65-F5344CB8AC3E}">
        <p14:creationId xmlns:p14="http://schemas.microsoft.com/office/powerpoint/2010/main" val="12682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590800" y="304800"/>
            <a:ext cx="7010400" cy="107721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small" spc="0" normalizeH="0" baseline="0" noProof="0" dirty="0">
                <a:ln>
                  <a:noFill/>
                </a:ln>
                <a:solidFill>
                  <a:prstClr val="black"/>
                </a:solidFill>
                <a:effectLst/>
                <a:uLnTx/>
                <a:uFillTx/>
                <a:latin typeface="Tahoma" pitchFamily="34" charset="0"/>
                <a:ea typeface="+mn-ea"/>
                <a:cs typeface="+mn-cs"/>
              </a:rPr>
              <a:t>A valid counter-factual allows us to answer the following two questions:</a:t>
            </a:r>
          </a:p>
        </p:txBody>
      </p:sp>
      <p:sp>
        <p:nvSpPr>
          <p:cNvPr id="2" name="TextBox 1"/>
          <p:cNvSpPr txBox="1"/>
          <p:nvPr/>
        </p:nvSpPr>
        <p:spPr>
          <a:xfrm>
            <a:off x="2819400" y="2049482"/>
            <a:ext cx="6553200"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Compared to what?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program outcomes are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different than outcomes in the comparison group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comparison group is defined by the researcher.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some special cases the comparison group is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identical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(statistically speaking) to the treatment group. In this case we call it a “control” group.</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171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590800" y="304800"/>
            <a:ext cx="7010400" cy="107721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small" spc="0" normalizeH="0" baseline="0" noProof="0" dirty="0">
                <a:ln>
                  <a:noFill/>
                </a:ln>
                <a:solidFill>
                  <a:prstClr val="black"/>
                </a:solidFill>
                <a:effectLst/>
                <a:uLnTx/>
                <a:uFillTx/>
                <a:latin typeface="Tahoma" pitchFamily="34" charset="0"/>
                <a:ea typeface="+mn-ea"/>
                <a:cs typeface="+mn-cs"/>
              </a:rPr>
              <a:t>A valid counter-factual allows us to answer the following two questions:</a:t>
            </a:r>
          </a:p>
        </p:txBody>
      </p:sp>
      <p:sp>
        <p:nvSpPr>
          <p:cNvPr id="2" name="TextBox 1"/>
          <p:cNvSpPr txBox="1"/>
          <p:nvPr/>
        </p:nvSpPr>
        <p:spPr>
          <a:xfrm>
            <a:off x="2819400" y="2049482"/>
            <a:ext cx="6553200"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Compared to what? </a:t>
            </a:r>
            <a:r>
              <a:rPr kumimoji="0" lang="en-US" sz="1800" b="0" i="0" u="none" strike="noStrike" kern="1200" cap="none" spc="0" normalizeH="0" baseline="0" noProof="0" dirty="0">
                <a:ln>
                  <a:noFill/>
                </a:ln>
                <a:solidFill>
                  <a:prstClr val="black"/>
                </a:solidFill>
                <a:effectLst/>
                <a:uLnTx/>
                <a:uFillTx/>
                <a:latin typeface="Calibri"/>
                <a:ea typeface="+mn-ea"/>
                <a:cs typeface="+mn-cs"/>
              </a:rPr>
              <a:t>The program outcomes are </a:t>
            </a:r>
            <a:r>
              <a:rPr kumimoji="0" lang="en-US" sz="1800" b="0" i="0" u="sng" strike="noStrike" kern="1200" cap="none" spc="0" normalizeH="0" baseline="0" noProof="0" dirty="0">
                <a:ln>
                  <a:noFill/>
                </a:ln>
                <a:solidFill>
                  <a:prstClr val="black"/>
                </a:solidFill>
                <a:effectLst/>
                <a:uLnTx/>
                <a:uFillTx/>
                <a:latin typeface="Calibri"/>
                <a:ea typeface="+mn-ea"/>
                <a:cs typeface="+mn-cs"/>
              </a:rPr>
              <a:t>different than outcomes in the comparison group</a:t>
            </a:r>
            <a:r>
              <a:rPr kumimoji="0" lang="en-US" sz="1800" b="0" i="0" u="none" strike="noStrike" kern="1200" cap="none" spc="0" normalizeH="0" baseline="0" noProof="0" dirty="0">
                <a:ln>
                  <a:noFill/>
                </a:ln>
                <a:solidFill>
                  <a:prstClr val="black"/>
                </a:solidFill>
                <a:effectLst/>
                <a:uLnTx/>
                <a:uFillTx/>
                <a:latin typeface="Calibri"/>
                <a:ea typeface="+mn-ea"/>
                <a:cs typeface="+mn-cs"/>
              </a:rPr>
              <a:t>. The comparison group is defined by the researcher.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In some special cases the comparison group is identical (statistically speaking) to the treatment group. In this case we call it a “control” group.</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How big is the program effect? </a:t>
            </a:r>
            <a:r>
              <a:rPr kumimoji="0" lang="en-US" sz="1800" b="0" i="0" u="none" strike="noStrike" kern="1200" cap="none" spc="0" normalizeH="0" baseline="0" noProof="0" dirty="0">
                <a:ln>
                  <a:noFill/>
                </a:ln>
                <a:solidFill>
                  <a:prstClr val="black"/>
                </a:solidFill>
                <a:effectLst/>
                <a:uLnTx/>
                <a:uFillTx/>
                <a:latin typeface="Calibri"/>
                <a:ea typeface="+mn-ea"/>
                <a:cs typeface="+mn-cs"/>
              </a:rPr>
              <a:t>Is the difference meaningful (statistically significant and socially salient)?</a:t>
            </a:r>
            <a:br>
              <a:rPr kumimoji="0" lang="en-US" sz="1800" b="0" i="0" u="none" strike="noStrike" kern="1200" cap="none" spc="0" normalizeH="0" baseline="0" noProof="0" dirty="0">
                <a:ln>
                  <a:noFill/>
                </a:ln>
                <a:solidFill>
                  <a:prstClr val="black"/>
                </a:solidFill>
                <a:effectLst/>
                <a:uLnTx/>
                <a:uFillTx/>
                <a:latin typeface="Calibri"/>
                <a:ea typeface="+mn-ea"/>
                <a:cs typeface="+mn-cs"/>
              </a:rPr>
            </a:b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In the simple case the program effects is just the difference of the average outcome of the treatment and control group, but in practice there are many ways we calculate an effect.</a:t>
            </a:r>
          </a:p>
        </p:txBody>
      </p:sp>
    </p:spTree>
    <p:extLst>
      <p:ext uri="{BB962C8B-B14F-4D97-AF65-F5344CB8AC3E}">
        <p14:creationId xmlns:p14="http://schemas.microsoft.com/office/powerpoint/2010/main" val="5676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103025" y="256283"/>
            <a:ext cx="8458712" cy="58477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Which is a more meaningful finding? </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4128510" y="2272488"/>
            <a:ext cx="0" cy="609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4002551" y="2577288"/>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4679887" y="25349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35" name="TextBox 34">
            <a:extLst>
              <a:ext uri="{FF2B5EF4-FFF2-40B4-BE49-F238E27FC236}">
                <a16:creationId xmlns:a16="http://schemas.microsoft.com/office/drawing/2014/main" id="{C5C0717B-289E-4DBB-B0B9-CC04495C0BEC}"/>
              </a:ext>
            </a:extLst>
          </p:cNvPr>
          <p:cNvSpPr txBox="1"/>
          <p:nvPr/>
        </p:nvSpPr>
        <p:spPr>
          <a:xfrm>
            <a:off x="3899910" y="2033191"/>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a:ea typeface="+mn-ea"/>
                <a:cs typeface="+mn-cs"/>
              </a:rPr>
              <a:t>Null</a:t>
            </a:r>
          </a:p>
        </p:txBody>
      </p:sp>
      <p:cxnSp>
        <p:nvCxnSpPr>
          <p:cNvPr id="22" name="Straight Connector 21">
            <a:extLst>
              <a:ext uri="{FF2B5EF4-FFF2-40B4-BE49-F238E27FC236}">
                <a16:creationId xmlns:a16="http://schemas.microsoft.com/office/drawing/2014/main" id="{FC07AA41-2212-44AA-A544-F9DCEAC592C3}"/>
              </a:ext>
            </a:extLst>
          </p:cNvPr>
          <p:cNvCxnSpPr/>
          <p:nvPr/>
        </p:nvCxnSpPr>
        <p:spPr>
          <a:xfrm>
            <a:off x="4128510" y="4709539"/>
            <a:ext cx="0" cy="6096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8DA315-4815-4891-9CC6-F007B382E2F6}"/>
              </a:ext>
            </a:extLst>
          </p:cNvPr>
          <p:cNvCxnSpPr>
            <a:cxnSpLocks/>
          </p:cNvCxnSpPr>
          <p:nvPr/>
        </p:nvCxnSpPr>
        <p:spPr>
          <a:xfrm>
            <a:off x="4188657" y="4999322"/>
            <a:ext cx="29858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AA79241A-CFAD-43A5-875F-D8093A37141E}"/>
              </a:ext>
            </a:extLst>
          </p:cNvPr>
          <p:cNvSpPr/>
          <p:nvPr/>
        </p:nvSpPr>
        <p:spPr>
          <a:xfrm>
            <a:off x="4296544" y="495699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231DAE7A-C671-44A4-981B-9B29D342B67F}"/>
              </a:ext>
            </a:extLst>
          </p:cNvPr>
          <p:cNvSpPr txBox="1"/>
          <p:nvPr/>
        </p:nvSpPr>
        <p:spPr>
          <a:xfrm>
            <a:off x="3899910" y="447024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a:ea typeface="+mn-ea"/>
                <a:cs typeface="+mn-cs"/>
              </a:rPr>
              <a:t>Null</a:t>
            </a:r>
          </a:p>
        </p:txBody>
      </p:sp>
      <p:sp>
        <p:nvSpPr>
          <p:cNvPr id="36" name="TextBox 35">
            <a:extLst>
              <a:ext uri="{FF2B5EF4-FFF2-40B4-BE49-F238E27FC236}">
                <a16:creationId xmlns:a16="http://schemas.microsoft.com/office/drawing/2014/main" id="{3CF3FF31-AE82-416A-A4C3-7FA167A77C2E}"/>
              </a:ext>
            </a:extLst>
          </p:cNvPr>
          <p:cNvSpPr txBox="1"/>
          <p:nvPr/>
        </p:nvSpPr>
        <p:spPr>
          <a:xfrm>
            <a:off x="7232484" y="1872492"/>
            <a:ext cx="3535033"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at the high school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MUCH LARGER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expected (</a:t>
            </a: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triple the comparison group rate</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But </a:t>
            </a: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NOT</a:t>
            </a: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 statistically significant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the alpha=0.05 level</a:t>
            </a:r>
          </a:p>
        </p:txBody>
      </p:sp>
      <p:sp>
        <p:nvSpPr>
          <p:cNvPr id="39" name="TextBox 38">
            <a:extLst>
              <a:ext uri="{FF2B5EF4-FFF2-40B4-BE49-F238E27FC236}">
                <a16:creationId xmlns:a16="http://schemas.microsoft.com/office/drawing/2014/main" id="{5B36BF1E-8055-4BF6-8918-DD12772386AE}"/>
              </a:ext>
            </a:extLst>
          </p:cNvPr>
          <p:cNvSpPr txBox="1"/>
          <p:nvPr/>
        </p:nvSpPr>
        <p:spPr>
          <a:xfrm>
            <a:off x="7316460" y="4247623"/>
            <a:ext cx="3535033"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SLIGHTLY LARGER </a:t>
            </a: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than the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comparison group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(0.25 cases per year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in the district)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And statistically significant</a:t>
            </a:r>
          </a:p>
        </p:txBody>
      </p:sp>
      <p:sp>
        <p:nvSpPr>
          <p:cNvPr id="40" name="TextBox 39">
            <a:extLst>
              <a:ext uri="{FF2B5EF4-FFF2-40B4-BE49-F238E27FC236}">
                <a16:creationId xmlns:a16="http://schemas.microsoft.com/office/drawing/2014/main" id="{ED7B8120-A8F4-4DEA-9DA4-ACBACD46D701}"/>
              </a:ext>
            </a:extLst>
          </p:cNvPr>
          <p:cNvSpPr txBox="1"/>
          <p:nvPr/>
        </p:nvSpPr>
        <p:spPr>
          <a:xfrm>
            <a:off x="1349838" y="3062538"/>
            <a:ext cx="35350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comparison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group rate</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cxnSp>
        <p:nvCxnSpPr>
          <p:cNvPr id="5" name="Straight Arrow Connector 4">
            <a:extLst>
              <a:ext uri="{FF2B5EF4-FFF2-40B4-BE49-F238E27FC236}">
                <a16:creationId xmlns:a16="http://schemas.microsoft.com/office/drawing/2014/main" id="{34528C86-1653-405B-82EB-0359011529F4}"/>
              </a:ext>
            </a:extLst>
          </p:cNvPr>
          <p:cNvCxnSpPr/>
          <p:nvPr/>
        </p:nvCxnSpPr>
        <p:spPr>
          <a:xfrm flipV="1">
            <a:off x="3825265" y="2957125"/>
            <a:ext cx="217367" cy="167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0AF6A9B-9E28-4F9E-B6DF-F4DA1FECE1C2}"/>
              </a:ext>
            </a:extLst>
          </p:cNvPr>
          <p:cNvSpPr txBox="1"/>
          <p:nvPr/>
        </p:nvSpPr>
        <p:spPr>
          <a:xfrm>
            <a:off x="3191999" y="1231156"/>
            <a:ext cx="35350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study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HS district</a:t>
            </a:r>
          </a:p>
        </p:txBody>
      </p:sp>
      <p:cxnSp>
        <p:nvCxnSpPr>
          <p:cNvPr id="7" name="Straight Arrow Connector 6">
            <a:extLst>
              <a:ext uri="{FF2B5EF4-FFF2-40B4-BE49-F238E27FC236}">
                <a16:creationId xmlns:a16="http://schemas.microsoft.com/office/drawing/2014/main" id="{095F6606-DB0E-4157-9AA9-6EA3F80AD7F0}"/>
              </a:ext>
            </a:extLst>
          </p:cNvPr>
          <p:cNvCxnSpPr>
            <a:stCxn id="41" idx="2"/>
          </p:cNvCxnSpPr>
          <p:nvPr/>
        </p:nvCxnSpPr>
        <p:spPr>
          <a:xfrm flipH="1">
            <a:off x="4717987" y="1877487"/>
            <a:ext cx="241529" cy="55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48B7258-B9B6-4948-A84B-5ABEA27AE6C8}"/>
              </a:ext>
            </a:extLst>
          </p:cNvPr>
          <p:cNvSpPr txBox="1"/>
          <p:nvPr/>
        </p:nvSpPr>
        <p:spPr>
          <a:xfrm>
            <a:off x="-24587" y="2399328"/>
            <a:ext cx="35350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CASE A:</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43" name="TextBox 42">
            <a:extLst>
              <a:ext uri="{FF2B5EF4-FFF2-40B4-BE49-F238E27FC236}">
                <a16:creationId xmlns:a16="http://schemas.microsoft.com/office/drawing/2014/main" id="{5451A72F-1FD4-4A79-9FFE-0708461B9E4D}"/>
              </a:ext>
            </a:extLst>
          </p:cNvPr>
          <p:cNvSpPr txBox="1"/>
          <p:nvPr/>
        </p:nvSpPr>
        <p:spPr>
          <a:xfrm>
            <a:off x="2389" y="4747241"/>
            <a:ext cx="35350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CASE B:</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82933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experiments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9260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456" y="609600"/>
            <a:ext cx="8886825"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523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1"/>
            <a:ext cx="8148638" cy="555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60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9" y="800100"/>
            <a:ext cx="80486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1671" y="6042378"/>
            <a:ext cx="2218877" cy="933589"/>
          </a:xfrm>
          <a:prstGeom prst="rect">
            <a:avLst/>
          </a:prstGeom>
          <a:noFill/>
        </p:spPr>
        <p:txBody>
          <a:bodyPr wrap="none" rtlCol="0">
            <a:spAutoFit/>
          </a:bodyPr>
          <a:lstStyle/>
          <a:p>
            <a:pPr algn="ctr"/>
            <a:r>
              <a:rPr lang="en-US" sz="3600" dirty="0">
                <a:solidFill>
                  <a:srgbClr val="E46C0A"/>
                </a:solidFill>
              </a:rPr>
              <a:t>b</a:t>
            </a:r>
            <a:r>
              <a:rPr lang="en-US" sz="3600" baseline="-25000" dirty="0">
                <a:solidFill>
                  <a:srgbClr val="E46C0A"/>
                </a:solidFill>
              </a:rPr>
              <a:t>1 </a:t>
            </a:r>
            <a:r>
              <a:rPr lang="en-US" sz="3600" baseline="-25000" dirty="0">
                <a:solidFill>
                  <a:srgbClr val="FF6D16"/>
                </a:solidFill>
              </a:rPr>
              <a:t> </a:t>
            </a:r>
            <a:r>
              <a:rPr lang="en-US" sz="2800" dirty="0">
                <a:solidFill>
                  <a:schemeClr val="tx1">
                    <a:lumMod val="50000"/>
                    <a:lumOff val="50000"/>
                  </a:schemeClr>
                </a:solidFill>
              </a:rPr>
              <a:t>=   T2 – C2</a:t>
            </a:r>
            <a:endParaRPr lang="en-US" sz="2800" baseline="-25000" dirty="0">
              <a:solidFill>
                <a:schemeClr val="tx1">
                  <a:lumMod val="50000"/>
                  <a:lumOff val="50000"/>
                </a:schemeClr>
              </a:solidFill>
            </a:endParaRPr>
          </a:p>
          <a:p>
            <a:pPr algn="ctr"/>
            <a:endParaRPr lang="en-US" sz="2800" baseline="-25000" dirty="0">
              <a:solidFill>
                <a:schemeClr val="tx1">
                  <a:lumMod val="50000"/>
                  <a:lumOff val="50000"/>
                </a:schemeClr>
              </a:solidFill>
            </a:endParaRPr>
          </a:p>
        </p:txBody>
      </p:sp>
    </p:spTree>
    <p:extLst>
      <p:ext uri="{BB962C8B-B14F-4D97-AF65-F5344CB8AC3E}">
        <p14:creationId xmlns:p14="http://schemas.microsoft.com/office/powerpoint/2010/main" val="2200669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Non-experiments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257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838" y="2277321"/>
            <a:ext cx="3601156" cy="218470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elated image">
            <a:extLst>
              <a:ext uri="{FF2B5EF4-FFF2-40B4-BE49-F238E27FC236}">
                <a16:creationId xmlns:a16="http://schemas.microsoft.com/office/drawing/2014/main" id="{88E0EAD7-1911-472B-9997-42AD11D36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144" y="148604"/>
            <a:ext cx="2758544" cy="212871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Related image">
            <a:extLst>
              <a:ext uri="{FF2B5EF4-FFF2-40B4-BE49-F238E27FC236}">
                <a16:creationId xmlns:a16="http://schemas.microsoft.com/office/drawing/2014/main" id="{EDCA4925-7574-473F-9867-4231553F7B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083" r="4259" b="16535"/>
          <a:stretch/>
        </p:blipFill>
        <p:spPr bwMode="auto">
          <a:xfrm>
            <a:off x="5915381" y="4620197"/>
            <a:ext cx="3790069" cy="19705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C39D52-CDA6-435D-8936-03597FB15CF1}"/>
              </a:ext>
            </a:extLst>
          </p:cNvPr>
          <p:cNvSpPr txBox="1"/>
          <p:nvPr/>
        </p:nvSpPr>
        <p:spPr>
          <a:xfrm>
            <a:off x="756356" y="1070224"/>
            <a:ext cx="2850460" cy="646331"/>
          </a:xfrm>
          <a:prstGeom prst="rect">
            <a:avLst/>
          </a:prstGeom>
          <a:noFill/>
        </p:spPr>
        <p:txBody>
          <a:bodyPr wrap="none" rtlCol="0">
            <a:spAutoFit/>
          </a:bodyPr>
          <a:lstStyle/>
          <a:p>
            <a:r>
              <a:rPr lang="en-US" sz="3600" dirty="0">
                <a:latin typeface="Century Gothic" panose="020B0502020202020204" pitchFamily="34" charset="0"/>
              </a:rPr>
              <a:t>Experiments</a:t>
            </a:r>
          </a:p>
        </p:txBody>
      </p:sp>
      <p:sp>
        <p:nvSpPr>
          <p:cNvPr id="9" name="TextBox 8">
            <a:extLst>
              <a:ext uri="{FF2B5EF4-FFF2-40B4-BE49-F238E27FC236}">
                <a16:creationId xmlns:a16="http://schemas.microsoft.com/office/drawing/2014/main" id="{62D59068-71D7-405D-A832-5ECCF552DDBC}"/>
              </a:ext>
            </a:extLst>
          </p:cNvPr>
          <p:cNvSpPr txBox="1"/>
          <p:nvPr/>
        </p:nvSpPr>
        <p:spPr>
          <a:xfrm>
            <a:off x="756356" y="3245514"/>
            <a:ext cx="4275529" cy="646331"/>
          </a:xfrm>
          <a:prstGeom prst="rect">
            <a:avLst/>
          </a:prstGeom>
          <a:noFill/>
        </p:spPr>
        <p:txBody>
          <a:bodyPr wrap="none" rtlCol="0">
            <a:spAutoFit/>
          </a:bodyPr>
          <a:lstStyle/>
          <a:p>
            <a:r>
              <a:rPr lang="en-US" sz="3600" dirty="0">
                <a:latin typeface="Century Gothic" panose="020B0502020202020204" pitchFamily="34" charset="0"/>
              </a:rPr>
              <a:t>Quasi-Experiments</a:t>
            </a:r>
          </a:p>
        </p:txBody>
      </p:sp>
      <p:sp>
        <p:nvSpPr>
          <p:cNvPr id="10" name="TextBox 9">
            <a:extLst>
              <a:ext uri="{FF2B5EF4-FFF2-40B4-BE49-F238E27FC236}">
                <a16:creationId xmlns:a16="http://schemas.microsoft.com/office/drawing/2014/main" id="{041224A2-B1B2-472A-A673-4C70B6A27A1A}"/>
              </a:ext>
            </a:extLst>
          </p:cNvPr>
          <p:cNvSpPr txBox="1"/>
          <p:nvPr/>
        </p:nvSpPr>
        <p:spPr>
          <a:xfrm>
            <a:off x="756356" y="5420804"/>
            <a:ext cx="5017720" cy="646331"/>
          </a:xfrm>
          <a:prstGeom prst="rect">
            <a:avLst/>
          </a:prstGeom>
          <a:noFill/>
        </p:spPr>
        <p:txBody>
          <a:bodyPr wrap="none" rtlCol="0">
            <a:spAutoFit/>
          </a:bodyPr>
          <a:lstStyle/>
          <a:p>
            <a:r>
              <a:rPr lang="en-US" sz="3600" dirty="0">
                <a:latin typeface="Century Gothic" panose="020B0502020202020204" pitchFamily="34" charset="0"/>
              </a:rPr>
              <a:t>Observational Studies</a:t>
            </a:r>
          </a:p>
        </p:txBody>
      </p:sp>
      <p:cxnSp>
        <p:nvCxnSpPr>
          <p:cNvPr id="4" name="Straight Connector 3">
            <a:extLst>
              <a:ext uri="{FF2B5EF4-FFF2-40B4-BE49-F238E27FC236}">
                <a16:creationId xmlns:a16="http://schemas.microsoft.com/office/drawing/2014/main" id="{FAE9D7FB-B438-45F0-9ED9-9CE31AFCB1AB}"/>
              </a:ext>
            </a:extLst>
          </p:cNvPr>
          <p:cNvCxnSpPr/>
          <p:nvPr/>
        </p:nvCxnSpPr>
        <p:spPr>
          <a:xfrm>
            <a:off x="598311" y="2277321"/>
            <a:ext cx="1057768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298" name="Picture 10" descr="Image result for check box x">
            <a:extLst>
              <a:ext uri="{FF2B5EF4-FFF2-40B4-BE49-F238E27FC236}">
                <a16:creationId xmlns:a16="http://schemas.microsoft.com/office/drawing/2014/main" id="{A54658EB-C4CC-40D8-97E0-F3F1E2D5A2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3788" y="5019870"/>
            <a:ext cx="889518" cy="889518"/>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3413" y="2878866"/>
            <a:ext cx="1285168" cy="1285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lated image">
            <a:extLst>
              <a:ext uri="{FF2B5EF4-FFF2-40B4-BE49-F238E27FC236}">
                <a16:creationId xmlns:a16="http://schemas.microsoft.com/office/drawing/2014/main" id="{5AD68DE2-3AE2-4A6A-A3D3-2BE091E21B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5963" y="750805"/>
            <a:ext cx="1285168" cy="128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90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A25FB-13ED-42C0-A12B-E2A2901B32D0}"/>
              </a:ext>
            </a:extLst>
          </p:cNvPr>
          <p:cNvSpPr/>
          <p:nvPr/>
        </p:nvSpPr>
        <p:spPr>
          <a:xfrm>
            <a:off x="2137794" y="751344"/>
            <a:ext cx="7916411" cy="5355312"/>
          </a:xfrm>
          <a:prstGeom prst="rect">
            <a:avLst/>
          </a:prstGeom>
        </p:spPr>
        <p:txBody>
          <a:bodyPr wrap="square">
            <a:spAutoFit/>
          </a:bodyPr>
          <a:lstStyle/>
          <a:p>
            <a:r>
              <a:rPr lang="en-US" dirty="0">
                <a:solidFill>
                  <a:srgbClr val="0F1214"/>
                </a:solidFill>
                <a:latin typeface="Roboto"/>
              </a:rPr>
              <a:t>A counterfactual assertion is a conditional whose antecedent is false and whose consequent describes </a:t>
            </a:r>
            <a:r>
              <a:rPr lang="en-US" b="1" dirty="0">
                <a:solidFill>
                  <a:srgbClr val="0F1214"/>
                </a:solidFill>
                <a:latin typeface="Roboto"/>
              </a:rPr>
              <a:t>how the world would have been if the antecedent had obtained. </a:t>
            </a:r>
          </a:p>
          <a:p>
            <a:endParaRPr lang="en-US" dirty="0">
              <a:solidFill>
                <a:srgbClr val="0F1214"/>
              </a:solidFill>
              <a:latin typeface="Roboto"/>
            </a:endParaRPr>
          </a:p>
          <a:p>
            <a:r>
              <a:rPr lang="en-US" dirty="0">
                <a:solidFill>
                  <a:srgbClr val="0F1214"/>
                </a:solidFill>
                <a:latin typeface="Roboto"/>
              </a:rPr>
              <a:t>The counterfactual takes the form of a subjunctive conditional: “If P had obtained, then Q would have obtained”. In understanding and assessing such a statement we are asked to consider how the world would have been if the antecedent condition had obtained. For example, “If the wind had not reached 50 miles per hour, the bridge would not have collapsed” or “If the Security Council had acted, the war would have been averted.” </a:t>
            </a:r>
          </a:p>
          <a:p>
            <a:endParaRPr lang="en-US" dirty="0">
              <a:solidFill>
                <a:srgbClr val="0F1214"/>
              </a:solidFill>
              <a:latin typeface="Roboto"/>
            </a:endParaRPr>
          </a:p>
          <a:p>
            <a:r>
              <a:rPr lang="en-US" b="1" dirty="0">
                <a:latin typeface="Roboto"/>
              </a:rPr>
              <a:t>There is a close relationship between counterfactual reasoning and causal reasoning</a:t>
            </a:r>
            <a:r>
              <a:rPr lang="en-US" dirty="0">
                <a:latin typeface="Roboto"/>
              </a:rPr>
              <a:t>. If we assert that “P caused Q (in the circumstances Ci)”, it is implied that we would assert: </a:t>
            </a:r>
            <a:r>
              <a:rPr lang="en-US" b="1" dirty="0">
                <a:solidFill>
                  <a:srgbClr val="1B81CD"/>
                </a:solidFill>
                <a:latin typeface="Roboto"/>
              </a:rPr>
              <a:t>“If P had not occurred (in circumstances Ci) then Q would not have occurred.” </a:t>
            </a:r>
            <a:r>
              <a:rPr lang="en-US" dirty="0">
                <a:latin typeface="Roboto"/>
              </a:rPr>
              <a:t>So a causal judgment implies a set of counterfactual judgments. </a:t>
            </a:r>
          </a:p>
          <a:p>
            <a:endParaRPr lang="en-US" dirty="0">
              <a:latin typeface="Roboto"/>
            </a:endParaRPr>
          </a:p>
          <a:p>
            <a:r>
              <a:rPr lang="en-US" i="1" dirty="0">
                <a:latin typeface="Roboto"/>
              </a:rPr>
              <a:t>Lewis, David K. 1973. Counterfactuals. Cambridge: Harvard University Press.</a:t>
            </a:r>
            <a:endParaRPr lang="en-US" dirty="0">
              <a:latin typeface="Roboto"/>
            </a:endParaRPr>
          </a:p>
        </p:txBody>
      </p:sp>
    </p:spTree>
    <p:extLst>
      <p:ext uri="{BB962C8B-B14F-4D97-AF65-F5344CB8AC3E}">
        <p14:creationId xmlns:p14="http://schemas.microsoft.com/office/powerpoint/2010/main" val="151168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4" y="1191621"/>
            <a:ext cx="3601156" cy="21847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D59068-71D7-405D-A832-5ECCF552DDBC}"/>
              </a:ext>
            </a:extLst>
          </p:cNvPr>
          <p:cNvSpPr txBox="1"/>
          <p:nvPr/>
        </p:nvSpPr>
        <p:spPr>
          <a:xfrm>
            <a:off x="662472" y="92943"/>
            <a:ext cx="10888825" cy="1077218"/>
          </a:xfrm>
          <a:prstGeom prst="rect">
            <a:avLst/>
          </a:prstGeom>
          <a:noFill/>
        </p:spPr>
        <p:txBody>
          <a:bodyPr wrap="square" rtlCol="0">
            <a:spAutoFit/>
          </a:bodyPr>
          <a:lstStyle/>
          <a:p>
            <a:pPr algn="ctr"/>
            <a:r>
              <a:rPr lang="en-US" sz="3200" dirty="0">
                <a:latin typeface="Century Gothic" panose="020B0502020202020204" pitchFamily="34" charset="0"/>
              </a:rPr>
              <a:t>When careful, quasi-experimental methods can produce the same results as experimental methods</a:t>
            </a:r>
          </a:p>
        </p:txBody>
      </p:sp>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64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758B0A5-7872-457F-B4EF-D8F30AC80F9A}"/>
              </a:ext>
            </a:extLst>
          </p:cNvPr>
          <p:cNvSpPr/>
          <p:nvPr/>
        </p:nvSpPr>
        <p:spPr>
          <a:xfrm>
            <a:off x="2872274" y="4102716"/>
            <a:ext cx="7036835" cy="2492990"/>
          </a:xfrm>
          <a:prstGeom prst="rect">
            <a:avLst/>
          </a:prstGeom>
        </p:spPr>
        <p:txBody>
          <a:bodyPr wrap="square">
            <a:spAutoFit/>
          </a:bodyPr>
          <a:lstStyle/>
          <a:p>
            <a:r>
              <a:rPr lang="en-US" sz="1200" dirty="0">
                <a:solidFill>
                  <a:srgbClr val="222222"/>
                </a:solidFill>
                <a:latin typeface="Arial" panose="020B0604020202020204" pitchFamily="34" charset="0"/>
              </a:rPr>
              <a:t>Cook, T. D., </a:t>
            </a:r>
            <a:r>
              <a:rPr lang="en-US" sz="1200" dirty="0" err="1">
                <a:solidFill>
                  <a:srgbClr val="222222"/>
                </a:solidFill>
                <a:latin typeface="Arial" panose="020B0604020202020204" pitchFamily="34" charset="0"/>
              </a:rPr>
              <a:t>Shadish</a:t>
            </a:r>
            <a:r>
              <a:rPr lang="en-US" sz="1200" dirty="0">
                <a:solidFill>
                  <a:srgbClr val="222222"/>
                </a:solidFill>
                <a:latin typeface="Arial" panose="020B0604020202020204" pitchFamily="34" charset="0"/>
              </a:rPr>
              <a:t>, W. R., &amp; Wong, V. C. (2008). Three conditions under which experiments and observational studies produce comparable causal estimates: New findings from within‐study comparisons. </a:t>
            </a:r>
            <a:r>
              <a:rPr lang="en-US" sz="1200" i="1" dirty="0">
                <a:solidFill>
                  <a:srgbClr val="222222"/>
                </a:solidFill>
                <a:latin typeface="Arial" panose="020B0604020202020204" pitchFamily="34" charset="0"/>
              </a:rPr>
              <a:t>Journal of Policy Analysis and Management: The Journal of the Association for Public Policy Analysis and Management</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27</a:t>
            </a:r>
            <a:r>
              <a:rPr lang="en-US" sz="1200" dirty="0">
                <a:solidFill>
                  <a:srgbClr val="222222"/>
                </a:solidFill>
                <a:latin typeface="Arial" panose="020B0604020202020204" pitchFamily="34" charset="0"/>
              </a:rPr>
              <a:t>(4), 724-750.</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Aiken, L. S., West, S. G., </a:t>
            </a:r>
            <a:r>
              <a:rPr lang="en-US" sz="1200" dirty="0" err="1">
                <a:solidFill>
                  <a:srgbClr val="222222"/>
                </a:solidFill>
                <a:latin typeface="Arial" panose="020B0604020202020204" pitchFamily="34" charset="0"/>
              </a:rPr>
              <a:t>Schwalm</a:t>
            </a:r>
            <a:r>
              <a:rPr lang="en-US" sz="1200" dirty="0">
                <a:solidFill>
                  <a:srgbClr val="222222"/>
                </a:solidFill>
                <a:latin typeface="Arial" panose="020B0604020202020204" pitchFamily="34" charset="0"/>
              </a:rPr>
              <a:t>, D. E., Carroll, J. L., &amp; </a:t>
            </a:r>
            <a:r>
              <a:rPr lang="en-US" sz="1200" dirty="0" err="1">
                <a:solidFill>
                  <a:srgbClr val="222222"/>
                </a:solidFill>
                <a:latin typeface="Arial" panose="020B0604020202020204" pitchFamily="34" charset="0"/>
              </a:rPr>
              <a:t>Hsiung</a:t>
            </a:r>
            <a:r>
              <a:rPr lang="en-US" sz="1200" dirty="0">
                <a:solidFill>
                  <a:srgbClr val="222222"/>
                </a:solidFill>
                <a:latin typeface="Arial" panose="020B0604020202020204" pitchFamily="34" charset="0"/>
              </a:rPr>
              <a:t>, S. (1998). Comparison of a randomized and two quasi-experimental designs in a single outcome evaluation: Efficacy of a university-level remedial writing program. </a:t>
            </a:r>
            <a:r>
              <a:rPr lang="en-US" sz="1200" i="1" dirty="0">
                <a:solidFill>
                  <a:srgbClr val="222222"/>
                </a:solidFill>
                <a:latin typeface="Arial" panose="020B0604020202020204" pitchFamily="34" charset="0"/>
              </a:rPr>
              <a:t>Evaluation Review</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22</a:t>
            </a:r>
            <a:r>
              <a:rPr lang="en-US" sz="1200" dirty="0">
                <a:solidFill>
                  <a:srgbClr val="222222"/>
                </a:solidFill>
                <a:latin typeface="Arial" panose="020B0604020202020204" pitchFamily="34" charset="0"/>
              </a:rPr>
              <a:t>(2), 207-244.</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West, S. G., </a:t>
            </a:r>
            <a:r>
              <a:rPr lang="en-US" sz="1200" dirty="0" err="1">
                <a:solidFill>
                  <a:srgbClr val="222222"/>
                </a:solidFill>
                <a:latin typeface="Arial" panose="020B0604020202020204" pitchFamily="34" charset="0"/>
              </a:rPr>
              <a:t>Biesanz</a:t>
            </a:r>
            <a:r>
              <a:rPr lang="en-US" sz="1200" dirty="0">
                <a:solidFill>
                  <a:srgbClr val="222222"/>
                </a:solidFill>
                <a:latin typeface="Arial" panose="020B0604020202020204" pitchFamily="34" charset="0"/>
              </a:rPr>
              <a:t>, J. C., &amp; Pitts, S. C. (2000). Causal inference and generalization in field settings: Experimental and quasi-experimental designs.</a:t>
            </a:r>
          </a:p>
          <a:p>
            <a:endParaRPr lang="en-US" sz="1200" dirty="0">
              <a:solidFill>
                <a:srgbClr val="222222"/>
              </a:solidFill>
              <a:latin typeface="Arial" panose="020B0604020202020204" pitchFamily="34" charset="0"/>
            </a:endParaRPr>
          </a:p>
          <a:p>
            <a:endParaRPr lang="en-US" sz="1200" dirty="0">
              <a:solidFill>
                <a:srgbClr val="222222"/>
              </a:solidFill>
              <a:latin typeface="Arial" panose="020B0604020202020204" pitchFamily="34" charset="0"/>
            </a:endParaRPr>
          </a:p>
        </p:txBody>
      </p:sp>
      <p:pic>
        <p:nvPicPr>
          <p:cNvPr id="13" name="Picture 6" descr="Related image">
            <a:extLst>
              <a:ext uri="{FF2B5EF4-FFF2-40B4-BE49-F238E27FC236}">
                <a16:creationId xmlns:a16="http://schemas.microsoft.com/office/drawing/2014/main" id="{74476281-8361-4F76-83F3-BFCFDB42D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038" y="1472190"/>
            <a:ext cx="2238875" cy="1727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A18AB91C-7FBC-427D-9B2C-95FD2A36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2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389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a:extLst>
              <a:ext uri="{FF2B5EF4-FFF2-40B4-BE49-F238E27FC236}">
                <a16:creationId xmlns:a16="http://schemas.microsoft.com/office/drawing/2014/main" id="{28A95613-AA28-46B2-AE0B-B6514508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884" y="1191621"/>
            <a:ext cx="3601156" cy="21847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D59068-71D7-405D-A832-5ECCF552DDBC}"/>
              </a:ext>
            </a:extLst>
          </p:cNvPr>
          <p:cNvSpPr txBox="1"/>
          <p:nvPr/>
        </p:nvSpPr>
        <p:spPr>
          <a:xfrm>
            <a:off x="821092" y="4916870"/>
            <a:ext cx="1088882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This course covers the conditions under which these cases should be equivalent </a:t>
            </a:r>
          </a:p>
        </p:txBody>
      </p:sp>
      <p:pic>
        <p:nvPicPr>
          <p:cNvPr id="12300" name="Picture 12" descr="Related image">
            <a:extLst>
              <a:ext uri="{FF2B5EF4-FFF2-40B4-BE49-F238E27FC236}">
                <a16:creationId xmlns:a16="http://schemas.microsoft.com/office/drawing/2014/main" id="{9BD9CD50-4297-43FA-A244-F5F33C759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64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elated image">
            <a:extLst>
              <a:ext uri="{FF2B5EF4-FFF2-40B4-BE49-F238E27FC236}">
                <a16:creationId xmlns:a16="http://schemas.microsoft.com/office/drawing/2014/main" id="{74476281-8361-4F76-83F3-BFCFDB42DF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038" y="1472190"/>
            <a:ext cx="2238875" cy="17276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A18AB91C-7FBC-427D-9B2C-95FD2A361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26" y="1693455"/>
            <a:ext cx="1285168" cy="12851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F9C83F-C592-40FB-A007-B716CCB4726F}"/>
              </a:ext>
            </a:extLst>
          </p:cNvPr>
          <p:cNvSpPr txBox="1"/>
          <p:nvPr/>
        </p:nvSpPr>
        <p:spPr>
          <a:xfrm>
            <a:off x="1270386" y="606846"/>
            <a:ext cx="9990235" cy="584775"/>
          </a:xfrm>
          <a:prstGeom prst="rect">
            <a:avLst/>
          </a:prstGeom>
          <a:noFill/>
        </p:spPr>
        <p:txBody>
          <a:bodyPr wrap="none" rtlCol="0">
            <a:spAutoFit/>
          </a:bodyPr>
          <a:lstStyle/>
          <a:p>
            <a:r>
              <a:rPr lang="en-US" sz="2400" dirty="0">
                <a:latin typeface="Century Gothic" panose="020B0502020202020204" pitchFamily="34" charset="0"/>
              </a:rPr>
              <a:t>Y(</a:t>
            </a:r>
            <a:r>
              <a:rPr lang="en-US" sz="2400" dirty="0">
                <a:solidFill>
                  <a:srgbClr val="C00000"/>
                </a:solidFill>
                <a:latin typeface="Century Gothic" panose="020B0502020202020204" pitchFamily="34" charset="0"/>
              </a:rPr>
              <a:t>treatment</a:t>
            </a:r>
            <a:r>
              <a:rPr lang="en-US" sz="2400" dirty="0">
                <a:latin typeface="Century Gothic" panose="020B0502020202020204" pitchFamily="34" charset="0"/>
              </a:rPr>
              <a:t>) – Y(</a:t>
            </a:r>
            <a:r>
              <a:rPr lang="en-US" dirty="0">
                <a:solidFill>
                  <a:srgbClr val="C00000"/>
                </a:solidFill>
                <a:latin typeface="Century Gothic" panose="020B0502020202020204" pitchFamily="34" charset="0"/>
              </a:rPr>
              <a:t>CONTROL</a:t>
            </a:r>
            <a:r>
              <a:rPr lang="en-US" sz="2400" dirty="0">
                <a:latin typeface="Century Gothic" panose="020B0502020202020204" pitchFamily="34" charset="0"/>
              </a:rPr>
              <a:t>)    </a:t>
            </a:r>
            <a:r>
              <a:rPr lang="en-US" sz="3200" dirty="0">
                <a:latin typeface="Century Gothic" panose="020B0502020202020204" pitchFamily="34" charset="0"/>
              </a:rPr>
              <a:t> =      </a:t>
            </a:r>
            <a:r>
              <a:rPr lang="en-US" sz="2400" dirty="0">
                <a:latin typeface="Century Gothic" panose="020B0502020202020204" pitchFamily="34" charset="0"/>
              </a:rPr>
              <a:t>Y(</a:t>
            </a:r>
            <a:r>
              <a:rPr lang="en-US" sz="2400" dirty="0">
                <a:solidFill>
                  <a:srgbClr val="C00000"/>
                </a:solidFill>
                <a:latin typeface="Century Gothic" panose="020B0502020202020204" pitchFamily="34" charset="0"/>
              </a:rPr>
              <a:t>treatment</a:t>
            </a:r>
            <a:r>
              <a:rPr lang="en-US" sz="2400" dirty="0">
                <a:latin typeface="Century Gothic" panose="020B0502020202020204" pitchFamily="34" charset="0"/>
              </a:rPr>
              <a:t>) – Y(</a:t>
            </a:r>
            <a:r>
              <a:rPr lang="en-US" dirty="0">
                <a:solidFill>
                  <a:srgbClr val="00B050"/>
                </a:solidFill>
                <a:latin typeface="Century Gothic" panose="020B0502020202020204" pitchFamily="34" charset="0"/>
              </a:rPr>
              <a:t>COMPARISON</a:t>
            </a:r>
            <a:r>
              <a:rPr lang="en-US" sz="2400" dirty="0">
                <a:latin typeface="Century Gothic" panose="020B0502020202020204" pitchFamily="34" charset="0"/>
              </a:rPr>
              <a:t>) </a:t>
            </a:r>
          </a:p>
        </p:txBody>
      </p:sp>
      <p:sp>
        <p:nvSpPr>
          <p:cNvPr id="2" name="TextBox 1">
            <a:extLst>
              <a:ext uri="{FF2B5EF4-FFF2-40B4-BE49-F238E27FC236}">
                <a16:creationId xmlns:a16="http://schemas.microsoft.com/office/drawing/2014/main" id="{73EAFFBD-483D-4AA1-BEDA-EA0FD4D8C84A}"/>
              </a:ext>
            </a:extLst>
          </p:cNvPr>
          <p:cNvSpPr txBox="1"/>
          <p:nvPr/>
        </p:nvSpPr>
        <p:spPr>
          <a:xfrm>
            <a:off x="1270386" y="97158"/>
            <a:ext cx="3888309" cy="523220"/>
          </a:xfrm>
          <a:prstGeom prst="rect">
            <a:avLst/>
          </a:prstGeom>
          <a:noFill/>
        </p:spPr>
        <p:txBody>
          <a:bodyPr wrap="none" rtlCol="0">
            <a:spAutoFit/>
          </a:bodyPr>
          <a:lstStyle/>
          <a:p>
            <a:r>
              <a:rPr lang="en-US" sz="2800" i="1" dirty="0">
                <a:solidFill>
                  <a:schemeClr val="bg1">
                    <a:lumMod val="75000"/>
                  </a:schemeClr>
                </a:solidFill>
              </a:rPr>
              <a:t>Estimated Program Effect</a:t>
            </a:r>
          </a:p>
        </p:txBody>
      </p:sp>
      <p:sp>
        <p:nvSpPr>
          <p:cNvPr id="3" name="TextBox 2">
            <a:extLst>
              <a:ext uri="{FF2B5EF4-FFF2-40B4-BE49-F238E27FC236}">
                <a16:creationId xmlns:a16="http://schemas.microsoft.com/office/drawing/2014/main" id="{36D6ADDF-9563-43BF-9290-7638B29D6FA7}"/>
              </a:ext>
            </a:extLst>
          </p:cNvPr>
          <p:cNvSpPr txBox="1"/>
          <p:nvPr/>
        </p:nvSpPr>
        <p:spPr>
          <a:xfrm>
            <a:off x="5503178" y="422180"/>
            <a:ext cx="29206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875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E3A0A5-6100-4C86-BF18-3436E10B0BC4}"/>
              </a:ext>
            </a:extLst>
          </p:cNvPr>
          <p:cNvSpPr>
            <a:spLocks noChangeArrowheads="1"/>
          </p:cNvSpPr>
          <p:nvPr/>
        </p:nvSpPr>
        <p:spPr bwMode="auto">
          <a:xfrm>
            <a:off x="1761688" y="1423959"/>
            <a:ext cx="8887626" cy="4375516"/>
          </a:xfrm>
          <a:prstGeom prst="rect">
            <a:avLst/>
          </a:prstGeom>
          <a:solidFill>
            <a:srgbClr val="F7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F1214"/>
                </a:solidFill>
                <a:effectLst/>
                <a:latin typeface="Roboto"/>
              </a:rPr>
              <a:t>Pr</a:t>
            </a:r>
            <a:r>
              <a:rPr kumimoji="0" lang="en-US" altLang="en-US" b="1" i="0" u="none" strike="noStrike" cap="none" normalizeH="0" baseline="0" dirty="0">
                <a:ln>
                  <a:noFill/>
                </a:ln>
                <a:solidFill>
                  <a:srgbClr val="0F1214"/>
                </a:solidFill>
                <a:effectLst/>
                <a:latin typeface="Roboto"/>
              </a:rPr>
              <a:t>( A | B ) means the probability that A occurs given that B has occurred. </a:t>
            </a:r>
            <a:br>
              <a:rPr kumimoji="0" lang="en-US" altLang="en-US" b="1" i="0" u="none" strike="noStrike" cap="none" normalizeH="0" baseline="0" dirty="0">
                <a:ln>
                  <a:noFill/>
                </a:ln>
                <a:solidFill>
                  <a:srgbClr val="0F1214"/>
                </a:solidFill>
                <a:effectLst/>
                <a:latin typeface="Roboto"/>
              </a:rPr>
            </a:br>
            <a:br>
              <a:rPr kumimoji="0" lang="en-US" altLang="en-US" b="1" i="0" u="none" strike="noStrike" cap="none" normalizeH="0" baseline="0" dirty="0">
                <a:ln>
                  <a:noFill/>
                </a:ln>
                <a:solidFill>
                  <a:srgbClr val="0F1214"/>
                </a:solidFill>
                <a:effectLst/>
                <a:latin typeface="Roboto"/>
              </a:rPr>
            </a:br>
            <a:r>
              <a:rPr kumimoji="0" lang="en-US" altLang="en-US" b="0" i="0" u="none" strike="noStrike" cap="none" normalizeH="0" baseline="0" dirty="0">
                <a:ln>
                  <a:noFill/>
                </a:ln>
                <a:solidFill>
                  <a:srgbClr val="0F1214"/>
                </a:solidFill>
                <a:effectLst/>
                <a:latin typeface="Roboto"/>
              </a:rPr>
              <a:t>We can augment this notation by incorporating the notion of “how the world would have been if the antecedent had obtained” using an intervention or a “treatment”: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5A6575"/>
                </a:solidFill>
                <a:effectLst/>
                <a:latin typeface="Consolas" panose="020B0609020204030204" pitchFamily="49" charset="0"/>
              </a:rPr>
              <a:t>Pr</a:t>
            </a:r>
            <a:r>
              <a:rPr kumimoji="0" lang="en-US" altLang="en-US" b="0" i="0" u="none" strike="noStrike" cap="none" normalizeH="0" baseline="0" dirty="0">
                <a:ln>
                  <a:noFill/>
                </a:ln>
                <a:solidFill>
                  <a:srgbClr val="5A6575"/>
                </a:solidFill>
                <a:effectLst/>
                <a:latin typeface="Consolas" panose="020B0609020204030204" pitchFamily="49" charset="0"/>
              </a:rPr>
              <a:t>( Y = TRUE | Treatment = TRUE ) - </a:t>
            </a:r>
            <a:r>
              <a:rPr kumimoji="0" lang="en-US" altLang="en-US" b="0" i="0" u="none" strike="noStrike" cap="none" normalizeH="0" baseline="0" dirty="0" err="1">
                <a:ln>
                  <a:noFill/>
                </a:ln>
                <a:solidFill>
                  <a:srgbClr val="5A6575"/>
                </a:solidFill>
                <a:effectLst/>
                <a:latin typeface="Consolas" panose="020B0609020204030204" pitchFamily="49" charset="0"/>
              </a:rPr>
              <a:t>Pr</a:t>
            </a:r>
            <a:r>
              <a:rPr kumimoji="0" lang="en-US" altLang="en-US" b="0" i="0" u="none" strike="noStrike" cap="none" normalizeH="0" baseline="0" dirty="0">
                <a:ln>
                  <a:noFill/>
                </a:ln>
                <a:solidFill>
                  <a:srgbClr val="5A6575"/>
                </a:solidFill>
                <a:effectLst/>
                <a:latin typeface="Consolas" panose="020B0609020204030204" pitchFamily="49" charset="0"/>
              </a:rPr>
              <a:t>( Y = TRUE | Treatment = FALSE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1214"/>
                </a:solidFill>
                <a:effectLst/>
                <a:latin typeface="Roboto"/>
              </a:rPr>
              <a:t>In cases where the outcome is continuous, such as income levels or wheat yield per acre, the notation would only be slightly different: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A6575"/>
                </a:solidFill>
                <a:effectLst/>
                <a:latin typeface="Consolas" panose="020B0609020204030204" pitchFamily="49" charset="0"/>
              </a:rPr>
              <a:t>[ mean(Y) | Treatment = TRUE ] - [ mean(Y) | Treatment = FALSE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1214"/>
                </a:solidFill>
                <a:effectLst/>
                <a:latin typeface="Roboto"/>
              </a:rPr>
              <a:t>Or more succinctly: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B81CD"/>
                </a:solidFill>
                <a:effectLst/>
                <a:latin typeface="Consolas" panose="020B0609020204030204" pitchFamily="49" charset="0"/>
              </a:rPr>
              <a:t>Treatment Effect = Y(t) - Y(c)</a:t>
            </a:r>
            <a:endParaRPr kumimoji="0" lang="en-US" altLang="en-US" sz="2400" b="0" i="0" u="none" strike="noStrike" cap="none" normalizeH="0" baseline="0" dirty="0">
              <a:ln>
                <a:noFill/>
              </a:ln>
              <a:solidFill>
                <a:srgbClr val="1B81CD"/>
              </a:solidFill>
              <a:effectLst/>
            </a:endParaRPr>
          </a:p>
        </p:txBody>
      </p:sp>
      <p:sp>
        <p:nvSpPr>
          <p:cNvPr id="3" name="TextBox 2">
            <a:extLst>
              <a:ext uri="{FF2B5EF4-FFF2-40B4-BE49-F238E27FC236}">
                <a16:creationId xmlns:a16="http://schemas.microsoft.com/office/drawing/2014/main" id="{95337745-7F0F-4A62-9254-83D2AF51AB12}"/>
              </a:ext>
            </a:extLst>
          </p:cNvPr>
          <p:cNvSpPr txBox="1"/>
          <p:nvPr/>
        </p:nvSpPr>
        <p:spPr>
          <a:xfrm>
            <a:off x="3070370" y="396806"/>
            <a:ext cx="5585183" cy="707886"/>
          </a:xfrm>
          <a:prstGeom prst="rect">
            <a:avLst/>
          </a:prstGeom>
          <a:noFill/>
        </p:spPr>
        <p:txBody>
          <a:bodyPr wrap="none" rtlCol="0">
            <a:spAutoFit/>
          </a:bodyPr>
          <a:lstStyle/>
          <a:p>
            <a:r>
              <a:rPr lang="en-US" sz="4000" dirty="0">
                <a:latin typeface="Century Gothic" panose="020B0502020202020204" pitchFamily="34" charset="0"/>
              </a:rPr>
              <a:t>Translated to Statistics</a:t>
            </a:r>
          </a:p>
        </p:txBody>
      </p:sp>
      <p:sp>
        <p:nvSpPr>
          <p:cNvPr id="4" name="TextBox 3">
            <a:extLst>
              <a:ext uri="{FF2B5EF4-FFF2-40B4-BE49-F238E27FC236}">
                <a16:creationId xmlns:a16="http://schemas.microsoft.com/office/drawing/2014/main" id="{188D28F1-D271-48CA-81B9-823B7BB35FE8}"/>
              </a:ext>
            </a:extLst>
          </p:cNvPr>
          <p:cNvSpPr txBox="1"/>
          <p:nvPr/>
        </p:nvSpPr>
        <p:spPr>
          <a:xfrm>
            <a:off x="3377682" y="6118742"/>
            <a:ext cx="2230804" cy="369332"/>
          </a:xfrm>
          <a:prstGeom prst="rect">
            <a:avLst/>
          </a:prstGeom>
          <a:noFill/>
        </p:spPr>
        <p:txBody>
          <a:bodyPr wrap="none" rtlCol="0">
            <a:spAutoFit/>
          </a:bodyPr>
          <a:lstStyle/>
          <a:p>
            <a:r>
              <a:rPr lang="en-US" dirty="0"/>
              <a:t>world with treatment</a:t>
            </a:r>
          </a:p>
        </p:txBody>
      </p:sp>
      <p:cxnSp>
        <p:nvCxnSpPr>
          <p:cNvPr id="6" name="Straight Arrow Connector 5">
            <a:extLst>
              <a:ext uri="{FF2B5EF4-FFF2-40B4-BE49-F238E27FC236}">
                <a16:creationId xmlns:a16="http://schemas.microsoft.com/office/drawing/2014/main" id="{41F768CB-5E94-4373-B319-D58B248680A5}"/>
              </a:ext>
            </a:extLst>
          </p:cNvPr>
          <p:cNvCxnSpPr/>
          <p:nvPr/>
        </p:nvCxnSpPr>
        <p:spPr>
          <a:xfrm flipV="1">
            <a:off x="5029200" y="5799475"/>
            <a:ext cx="102637" cy="319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94777F-C224-48CE-81E5-725E29122FDB}"/>
              </a:ext>
            </a:extLst>
          </p:cNvPr>
          <p:cNvSpPr txBox="1"/>
          <p:nvPr/>
        </p:nvSpPr>
        <p:spPr>
          <a:xfrm>
            <a:off x="6235959" y="6091862"/>
            <a:ext cx="1514645" cy="369332"/>
          </a:xfrm>
          <a:prstGeom prst="rect">
            <a:avLst/>
          </a:prstGeom>
          <a:noFill/>
        </p:spPr>
        <p:txBody>
          <a:bodyPr wrap="none" rtlCol="0">
            <a:spAutoFit/>
          </a:bodyPr>
          <a:lstStyle/>
          <a:p>
            <a:r>
              <a:rPr lang="en-US" dirty="0"/>
              <a:t>world without</a:t>
            </a:r>
          </a:p>
        </p:txBody>
      </p:sp>
      <p:cxnSp>
        <p:nvCxnSpPr>
          <p:cNvPr id="8" name="Straight Arrow Connector 7">
            <a:extLst>
              <a:ext uri="{FF2B5EF4-FFF2-40B4-BE49-F238E27FC236}">
                <a16:creationId xmlns:a16="http://schemas.microsoft.com/office/drawing/2014/main" id="{E4A83C60-ADC5-4CCB-916D-C6D4025D7982}"/>
              </a:ext>
            </a:extLst>
          </p:cNvPr>
          <p:cNvCxnSpPr>
            <a:cxnSpLocks/>
          </p:cNvCxnSpPr>
          <p:nvPr/>
        </p:nvCxnSpPr>
        <p:spPr>
          <a:xfrm flipH="1" flipV="1">
            <a:off x="6596743" y="5799474"/>
            <a:ext cx="115077" cy="292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7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B2C77-9BBC-4A5C-9E81-F13BD82BFA6A}"/>
              </a:ext>
            </a:extLst>
          </p:cNvPr>
          <p:cNvSpPr/>
          <p:nvPr/>
        </p:nvSpPr>
        <p:spPr>
          <a:xfrm>
            <a:off x="2628550" y="1775775"/>
            <a:ext cx="7496961" cy="2616101"/>
          </a:xfrm>
          <a:prstGeom prst="rect">
            <a:avLst/>
          </a:prstGeom>
        </p:spPr>
        <p:txBody>
          <a:bodyPr wrap="square">
            <a:spAutoFit/>
          </a:bodyPr>
          <a:lstStyle/>
          <a:p>
            <a:r>
              <a:rPr lang="en-US" dirty="0">
                <a:solidFill>
                  <a:srgbClr val="0F1214"/>
                </a:solidFill>
                <a:latin typeface="Roboto"/>
              </a:rPr>
              <a:t>The outcome is measured now as a difference of means instead of a change in probabilities of observing success. </a:t>
            </a:r>
          </a:p>
          <a:p>
            <a:endParaRPr lang="en-US" dirty="0">
              <a:solidFill>
                <a:srgbClr val="0F1214"/>
              </a:solidFill>
              <a:latin typeface="Roboto"/>
            </a:endParaRPr>
          </a:p>
          <a:p>
            <a:r>
              <a:rPr lang="en-US" dirty="0">
                <a:solidFill>
                  <a:srgbClr val="0F1214"/>
                </a:solidFill>
                <a:latin typeface="Roboto"/>
              </a:rPr>
              <a:t>Thus, we typically care about the </a:t>
            </a:r>
            <a:r>
              <a:rPr lang="en-US" sz="2000" b="1" dirty="0">
                <a:solidFill>
                  <a:srgbClr val="0F1214"/>
                </a:solidFill>
                <a:latin typeface="Roboto"/>
              </a:rPr>
              <a:t>Average Treatment Effects</a:t>
            </a:r>
            <a:r>
              <a:rPr lang="en-US" sz="2000" dirty="0">
                <a:solidFill>
                  <a:srgbClr val="0F1214"/>
                </a:solidFill>
                <a:latin typeface="Roboto"/>
              </a:rPr>
              <a:t> </a:t>
            </a:r>
            <a:br>
              <a:rPr lang="en-US" dirty="0">
                <a:solidFill>
                  <a:srgbClr val="0F1214"/>
                </a:solidFill>
                <a:latin typeface="Roboto"/>
              </a:rPr>
            </a:br>
            <a:br>
              <a:rPr lang="en-US" dirty="0">
                <a:solidFill>
                  <a:srgbClr val="0F1214"/>
                </a:solidFill>
                <a:latin typeface="Roboto"/>
              </a:rPr>
            </a:br>
            <a:r>
              <a:rPr lang="en-US" dirty="0">
                <a:solidFill>
                  <a:srgbClr val="0F1214"/>
                </a:solidFill>
                <a:latin typeface="Roboto"/>
              </a:rPr>
              <a:t>because it is the easiest thing to measure (the average outcome for the treatment and control groups) and most succinct way to communicate program effectiveness in evaluation studies.</a:t>
            </a:r>
          </a:p>
          <a:p>
            <a:endParaRPr lang="en-US" dirty="0">
              <a:solidFill>
                <a:srgbClr val="0F1214"/>
              </a:solidFill>
              <a:latin typeface="Roboto"/>
            </a:endParaRPr>
          </a:p>
        </p:txBody>
      </p:sp>
      <p:sp>
        <p:nvSpPr>
          <p:cNvPr id="3" name="TextBox 2">
            <a:extLst>
              <a:ext uri="{FF2B5EF4-FFF2-40B4-BE49-F238E27FC236}">
                <a16:creationId xmlns:a16="http://schemas.microsoft.com/office/drawing/2014/main" id="{3DBC4FE9-22C1-43B0-BD48-52FBCBD1DA16}"/>
              </a:ext>
            </a:extLst>
          </p:cNvPr>
          <p:cNvSpPr txBox="1"/>
          <p:nvPr/>
        </p:nvSpPr>
        <p:spPr>
          <a:xfrm>
            <a:off x="3070370" y="396806"/>
            <a:ext cx="5585183" cy="707886"/>
          </a:xfrm>
          <a:prstGeom prst="rect">
            <a:avLst/>
          </a:prstGeom>
          <a:noFill/>
        </p:spPr>
        <p:txBody>
          <a:bodyPr wrap="none" rtlCol="0">
            <a:spAutoFit/>
          </a:bodyPr>
          <a:lstStyle/>
          <a:p>
            <a:r>
              <a:rPr lang="en-US" sz="4000" dirty="0">
                <a:latin typeface="Century Gothic" panose="020B0502020202020204" pitchFamily="34" charset="0"/>
              </a:rPr>
              <a:t>Translated to Statistics</a:t>
            </a:r>
          </a:p>
        </p:txBody>
      </p:sp>
    </p:spTree>
    <p:extLst>
      <p:ext uri="{BB962C8B-B14F-4D97-AF65-F5344CB8AC3E}">
        <p14:creationId xmlns:p14="http://schemas.microsoft.com/office/powerpoint/2010/main" val="245409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B2C77-9BBC-4A5C-9E81-F13BD82BFA6A}"/>
              </a:ext>
            </a:extLst>
          </p:cNvPr>
          <p:cNvSpPr/>
          <p:nvPr/>
        </p:nvSpPr>
        <p:spPr>
          <a:xfrm>
            <a:off x="2628550" y="1775775"/>
            <a:ext cx="7496961" cy="427809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The outcome is measured now as a difference of means instead of a change in probabilities of observing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Thus, we typically care about the </a:t>
            </a:r>
            <a:r>
              <a:rPr kumimoji="0" lang="en-US" sz="2000" b="1" i="0" u="none" strike="noStrike" kern="1200" cap="none" spc="0" normalizeH="0" baseline="0" noProof="0" dirty="0">
                <a:ln>
                  <a:noFill/>
                </a:ln>
                <a:solidFill>
                  <a:schemeClr val="bg2">
                    <a:lumMod val="50000"/>
                  </a:schemeClr>
                </a:solidFill>
                <a:effectLst/>
                <a:uLnTx/>
                <a:uFillTx/>
                <a:latin typeface="Roboto"/>
                <a:ea typeface="+mn-ea"/>
                <a:cs typeface="+mn-cs"/>
              </a:rPr>
              <a:t>Average Treatment Effects</a:t>
            </a:r>
            <a:r>
              <a:rPr kumimoji="0" lang="en-US" sz="2000" b="0" i="0" u="none" strike="noStrike" kern="1200" cap="none" spc="0" normalizeH="0" baseline="0" noProof="0" dirty="0">
                <a:ln>
                  <a:noFill/>
                </a:ln>
                <a:solidFill>
                  <a:schemeClr val="bg2">
                    <a:lumMod val="50000"/>
                  </a:schemeClr>
                </a:solidFill>
                <a:effectLst/>
                <a:uLnTx/>
                <a:uFillTx/>
                <a:latin typeface="Roboto"/>
                <a:ea typeface="+mn-ea"/>
                <a:cs typeface="+mn-cs"/>
              </a:rPr>
              <a:t> </a:t>
            </a:r>
            <a:b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br>
            <a:b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br>
            <a:r>
              <a:rPr kumimoji="0" lang="en-US" sz="1800" b="0" i="0" u="none" strike="noStrike" kern="1200" cap="none" spc="0" normalizeH="0" baseline="0" noProof="0" dirty="0">
                <a:ln>
                  <a:noFill/>
                </a:ln>
                <a:solidFill>
                  <a:schemeClr val="bg2">
                    <a:lumMod val="50000"/>
                  </a:schemeClr>
                </a:solidFill>
                <a:effectLst/>
                <a:uLnTx/>
                <a:uFillTx/>
                <a:latin typeface="Roboto"/>
                <a:ea typeface="+mn-ea"/>
                <a:cs typeface="+mn-cs"/>
              </a:rPr>
              <a:t>because it is the easiest thing to measure (the average outcome for the treatment and control groups) and most succinct way to communicate program effectiveness in evaluation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F1214"/>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1214"/>
                </a:solidFill>
                <a:effectLst/>
                <a:uLnTx/>
                <a:uFillTx/>
                <a:latin typeface="Roboto"/>
                <a:ea typeface="+mn-ea"/>
                <a:cs typeface="+mn-cs"/>
              </a:rPr>
              <a:t>Note! The part of this statement that is rarely explicit but really important, </a:t>
            </a:r>
            <a:r>
              <a:rPr kumimoji="0" lang="en-US" sz="1800" b="1" i="0" u="none" strike="noStrike" kern="1200" cap="none" spc="0" normalizeH="0" baseline="0" noProof="0" dirty="0">
                <a:ln>
                  <a:noFill/>
                </a:ln>
                <a:solidFill>
                  <a:srgbClr val="0F1214"/>
                </a:solidFill>
                <a:effectLst/>
                <a:uLnTx/>
                <a:uFillTx/>
                <a:latin typeface="Roboto"/>
                <a:ea typeface="+mn-ea"/>
                <a:cs typeface="+mn-cs"/>
              </a:rPr>
              <a:t>the dosage that represents the typical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F1214"/>
              </a:solidFill>
              <a:effectLst/>
              <a:uLnTx/>
              <a:uFillTx/>
              <a:latin typeface="Robot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1214"/>
                </a:solidFill>
                <a:effectLst/>
                <a:uLnTx/>
                <a:uFillTx/>
                <a:latin typeface="Roboto"/>
                <a:ea typeface="+mn-ea"/>
                <a:cs typeface="+mn-cs"/>
              </a:rPr>
              <a:t>For example, going to the gym results in more muscle mass. What does “going to the gym” mean? How many visits per week, and time spent each visit? Not to mention activities during the visit.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BC4FE9-22C1-43B0-BD48-52FBCBD1DA16}"/>
              </a:ext>
            </a:extLst>
          </p:cNvPr>
          <p:cNvSpPr txBox="1"/>
          <p:nvPr/>
        </p:nvSpPr>
        <p:spPr>
          <a:xfrm>
            <a:off x="3070370" y="396806"/>
            <a:ext cx="558518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Translated to Statistics</a:t>
            </a:r>
          </a:p>
        </p:txBody>
      </p:sp>
    </p:spTree>
    <p:extLst>
      <p:ext uri="{BB962C8B-B14F-4D97-AF65-F5344CB8AC3E}">
        <p14:creationId xmlns:p14="http://schemas.microsoft.com/office/powerpoint/2010/main" val="296679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orld images">
            <a:extLst>
              <a:ext uri="{FF2B5EF4-FFF2-40B4-BE49-F238E27FC236}">
                <a16:creationId xmlns:a16="http://schemas.microsoft.com/office/drawing/2014/main" id="{69C36B80-4A77-4D6B-A14C-511244B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56"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world images">
            <a:extLst>
              <a:ext uri="{FF2B5EF4-FFF2-40B4-BE49-F238E27FC236}">
                <a16:creationId xmlns:a16="http://schemas.microsoft.com/office/drawing/2014/main" id="{9F0004BA-01FC-474E-9526-6DF0FBBF26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874"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1D235F-D953-46B5-927B-3469A77C8912}"/>
              </a:ext>
            </a:extLst>
          </p:cNvPr>
          <p:cNvSpPr txBox="1"/>
          <p:nvPr/>
        </p:nvSpPr>
        <p:spPr>
          <a:xfrm>
            <a:off x="1984021" y="167488"/>
            <a:ext cx="3480440" cy="1569660"/>
          </a:xfrm>
          <a:prstGeom prst="rect">
            <a:avLst/>
          </a:prstGeom>
          <a:noFill/>
        </p:spPr>
        <p:txBody>
          <a:bodyPr wrap="none" rtlCol="0">
            <a:spAutoFit/>
          </a:bodyPr>
          <a:lstStyle/>
          <a:p>
            <a:pPr algn="ctr"/>
            <a:r>
              <a:rPr lang="en-US" sz="2400" dirty="0">
                <a:solidFill>
                  <a:schemeClr val="bg2">
                    <a:lumMod val="50000"/>
                  </a:schemeClr>
                </a:solidFill>
                <a:latin typeface="Century Gothic" panose="020B0502020202020204" pitchFamily="34" charset="0"/>
              </a:rPr>
              <a:t>Temperature of world </a:t>
            </a:r>
          </a:p>
          <a:p>
            <a:pPr algn="ctr"/>
            <a:r>
              <a:rPr lang="en-US" sz="2400" dirty="0">
                <a:latin typeface="Century Gothic" panose="020B0502020202020204" pitchFamily="34" charset="0"/>
              </a:rPr>
              <a:t>WITH </a:t>
            </a:r>
            <a:br>
              <a:rPr lang="en-US" sz="2400" dirty="0">
                <a:latin typeface="Century Gothic" panose="020B0502020202020204" pitchFamily="34" charset="0"/>
              </a:rPr>
            </a:br>
            <a:r>
              <a:rPr lang="en-US" sz="2400" dirty="0">
                <a:solidFill>
                  <a:schemeClr val="bg2">
                    <a:lumMod val="50000"/>
                  </a:schemeClr>
                </a:solidFill>
                <a:latin typeface="Century Gothic" panose="020B0502020202020204" pitchFamily="34" charset="0"/>
              </a:rPr>
              <a:t>Paris Climate Accord </a:t>
            </a:r>
          </a:p>
          <a:p>
            <a:pPr algn="ctr"/>
            <a:r>
              <a:rPr lang="en-US" sz="2400" dirty="0">
                <a:solidFill>
                  <a:schemeClr val="bg2">
                    <a:lumMod val="50000"/>
                  </a:schemeClr>
                </a:solidFill>
                <a:latin typeface="Century Gothic" panose="020B0502020202020204" pitchFamily="34" charset="0"/>
              </a:rPr>
              <a:t>in year = 2050</a:t>
            </a:r>
          </a:p>
        </p:txBody>
      </p:sp>
      <p:sp>
        <p:nvSpPr>
          <p:cNvPr id="4" name="Rectangle 3">
            <a:extLst>
              <a:ext uri="{FF2B5EF4-FFF2-40B4-BE49-F238E27FC236}">
                <a16:creationId xmlns:a16="http://schemas.microsoft.com/office/drawing/2014/main" id="{617A3743-C0A5-4C75-8FAC-7AEEB32C9D31}"/>
              </a:ext>
            </a:extLst>
          </p:cNvPr>
          <p:cNvSpPr/>
          <p:nvPr/>
        </p:nvSpPr>
        <p:spPr>
          <a:xfrm>
            <a:off x="4896174" y="1535658"/>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ACBC21-C218-4E2D-889B-FF990499E1D0}"/>
              </a:ext>
            </a:extLst>
          </p:cNvPr>
          <p:cNvSpPr/>
          <p:nvPr/>
        </p:nvSpPr>
        <p:spPr>
          <a:xfrm>
            <a:off x="9629905" y="1737343"/>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BC3168-AAA8-4A74-8D07-D7083BDFF027}"/>
              </a:ext>
            </a:extLst>
          </p:cNvPr>
          <p:cNvSpPr txBox="1"/>
          <p:nvPr/>
        </p:nvSpPr>
        <p:spPr>
          <a:xfrm>
            <a:off x="6849505" y="167488"/>
            <a:ext cx="3480440" cy="1569660"/>
          </a:xfrm>
          <a:prstGeom prst="rect">
            <a:avLst/>
          </a:prstGeom>
          <a:noFill/>
        </p:spPr>
        <p:txBody>
          <a:bodyPr wrap="none" rtlCol="0">
            <a:spAutoFit/>
          </a:bodyPr>
          <a:lstStyle/>
          <a:p>
            <a:pPr algn="ctr"/>
            <a:r>
              <a:rPr lang="en-US" sz="2400" dirty="0">
                <a:solidFill>
                  <a:schemeClr val="bg2">
                    <a:lumMod val="50000"/>
                  </a:schemeClr>
                </a:solidFill>
                <a:latin typeface="Century Gothic" panose="020B0502020202020204" pitchFamily="34" charset="0"/>
              </a:rPr>
              <a:t>Temperature of world </a:t>
            </a:r>
            <a:br>
              <a:rPr lang="en-US" sz="2400" dirty="0">
                <a:latin typeface="Century Gothic" panose="020B0502020202020204" pitchFamily="34" charset="0"/>
              </a:rPr>
            </a:br>
            <a:r>
              <a:rPr lang="en-US" sz="2400" dirty="0">
                <a:latin typeface="Century Gothic" panose="020B0502020202020204" pitchFamily="34" charset="0"/>
              </a:rPr>
              <a:t>WITHOUT </a:t>
            </a:r>
            <a:br>
              <a:rPr lang="en-US" sz="2400" dirty="0">
                <a:latin typeface="Century Gothic" panose="020B0502020202020204" pitchFamily="34" charset="0"/>
              </a:rPr>
            </a:br>
            <a:r>
              <a:rPr lang="en-US" sz="2400" dirty="0">
                <a:solidFill>
                  <a:schemeClr val="bg2">
                    <a:lumMod val="50000"/>
                  </a:schemeClr>
                </a:solidFill>
                <a:latin typeface="Century Gothic" panose="020B0502020202020204" pitchFamily="34" charset="0"/>
              </a:rPr>
              <a:t>Paris Climate Accord </a:t>
            </a:r>
          </a:p>
          <a:p>
            <a:pPr algn="ctr"/>
            <a:r>
              <a:rPr lang="en-US" sz="2400" dirty="0">
                <a:solidFill>
                  <a:schemeClr val="bg2">
                    <a:lumMod val="50000"/>
                  </a:schemeClr>
                </a:solidFill>
                <a:latin typeface="Century Gothic" panose="020B0502020202020204" pitchFamily="34" charset="0"/>
              </a:rPr>
              <a:t>in year = 2050</a:t>
            </a:r>
          </a:p>
        </p:txBody>
      </p:sp>
      <p:sp>
        <p:nvSpPr>
          <p:cNvPr id="5" name="TextBox 4">
            <a:extLst>
              <a:ext uri="{FF2B5EF4-FFF2-40B4-BE49-F238E27FC236}">
                <a16:creationId xmlns:a16="http://schemas.microsoft.com/office/drawing/2014/main" id="{A8831428-4DCE-4060-8F70-DE6B20303F23}"/>
              </a:ext>
            </a:extLst>
          </p:cNvPr>
          <p:cNvSpPr txBox="1"/>
          <p:nvPr/>
        </p:nvSpPr>
        <p:spPr>
          <a:xfrm>
            <a:off x="3367305" y="5434310"/>
            <a:ext cx="5639685" cy="461665"/>
          </a:xfrm>
          <a:prstGeom prst="rect">
            <a:avLst/>
          </a:prstGeom>
          <a:noFill/>
        </p:spPr>
        <p:txBody>
          <a:bodyPr wrap="none" rtlCol="0">
            <a:spAutoFit/>
          </a:bodyPr>
          <a:lstStyle/>
          <a:p>
            <a:r>
              <a:rPr lang="en-US" sz="2400" dirty="0">
                <a:latin typeface="Century Gothic" panose="020B0502020202020204" pitchFamily="34" charset="0"/>
              </a:rPr>
              <a:t>Effect of climate accord = Y(t) – Y(c)</a:t>
            </a:r>
          </a:p>
        </p:txBody>
      </p:sp>
    </p:spTree>
    <p:extLst>
      <p:ext uri="{BB962C8B-B14F-4D97-AF65-F5344CB8AC3E}">
        <p14:creationId xmlns:p14="http://schemas.microsoft.com/office/powerpoint/2010/main" val="23413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orld images">
            <a:extLst>
              <a:ext uri="{FF2B5EF4-FFF2-40B4-BE49-F238E27FC236}">
                <a16:creationId xmlns:a16="http://schemas.microsoft.com/office/drawing/2014/main" id="{69C36B80-4A77-4D6B-A14C-511244B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56"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world images">
            <a:extLst>
              <a:ext uri="{FF2B5EF4-FFF2-40B4-BE49-F238E27FC236}">
                <a16:creationId xmlns:a16="http://schemas.microsoft.com/office/drawing/2014/main" id="{9F0004BA-01FC-474E-9526-6DF0FBBF263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874" y="1838131"/>
            <a:ext cx="3025770" cy="25234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7A3743-C0A5-4C75-8FAC-7AEEB32C9D31}"/>
              </a:ext>
            </a:extLst>
          </p:cNvPr>
          <p:cNvSpPr/>
          <p:nvPr/>
        </p:nvSpPr>
        <p:spPr>
          <a:xfrm>
            <a:off x="4896174" y="1535658"/>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1ACBC21-C218-4E2D-889B-FF990499E1D0}"/>
              </a:ext>
            </a:extLst>
          </p:cNvPr>
          <p:cNvSpPr/>
          <p:nvPr/>
        </p:nvSpPr>
        <p:spPr>
          <a:xfrm>
            <a:off x="9629905" y="1737343"/>
            <a:ext cx="453006" cy="40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831428-4DCE-4060-8F70-DE6B20303F23}"/>
              </a:ext>
            </a:extLst>
          </p:cNvPr>
          <p:cNvSpPr txBox="1"/>
          <p:nvPr/>
        </p:nvSpPr>
        <p:spPr>
          <a:xfrm>
            <a:off x="3367305" y="5434310"/>
            <a:ext cx="5639685" cy="461665"/>
          </a:xfrm>
          <a:prstGeom prst="rect">
            <a:avLst/>
          </a:prstGeom>
          <a:noFill/>
        </p:spPr>
        <p:txBody>
          <a:bodyPr wrap="none" rtlCol="0">
            <a:spAutoFit/>
          </a:bodyPr>
          <a:lstStyle/>
          <a:p>
            <a:r>
              <a:rPr lang="en-US" sz="2400" dirty="0">
                <a:latin typeface="Century Gothic" panose="020B0502020202020204" pitchFamily="34" charset="0"/>
              </a:rPr>
              <a:t>Effect of climate accord = Y(t) – Y(c)</a:t>
            </a:r>
          </a:p>
        </p:txBody>
      </p:sp>
      <p:sp>
        <p:nvSpPr>
          <p:cNvPr id="9" name="TextBox 8">
            <a:extLst>
              <a:ext uri="{FF2B5EF4-FFF2-40B4-BE49-F238E27FC236}">
                <a16:creationId xmlns:a16="http://schemas.microsoft.com/office/drawing/2014/main" id="{876EE10D-E794-4F35-9674-DF58219DB2C0}"/>
              </a:ext>
            </a:extLst>
          </p:cNvPr>
          <p:cNvSpPr txBox="1"/>
          <p:nvPr/>
        </p:nvSpPr>
        <p:spPr>
          <a:xfrm>
            <a:off x="3009257" y="307204"/>
            <a:ext cx="6173485" cy="1077218"/>
          </a:xfrm>
          <a:prstGeom prst="rect">
            <a:avLst/>
          </a:prstGeom>
          <a:noFill/>
        </p:spPr>
        <p:txBody>
          <a:bodyPr wrap="none" rtlCol="0">
            <a:spAutoFit/>
          </a:bodyPr>
          <a:lstStyle/>
          <a:p>
            <a:r>
              <a:rPr lang="en-US" sz="3200" dirty="0">
                <a:solidFill>
                  <a:schemeClr val="tx1">
                    <a:lumMod val="65000"/>
                    <a:lumOff val="35000"/>
                  </a:schemeClr>
                </a:solidFill>
                <a:latin typeface="Century Gothic" panose="020B0502020202020204" pitchFamily="34" charset="0"/>
              </a:rPr>
              <a:t>Unfortunately we don’t have </a:t>
            </a:r>
            <a:br>
              <a:rPr lang="en-US" sz="3200" dirty="0">
                <a:solidFill>
                  <a:schemeClr val="tx1">
                    <a:lumMod val="65000"/>
                    <a:lumOff val="35000"/>
                  </a:schemeClr>
                </a:solidFill>
                <a:latin typeface="Century Gothic" panose="020B0502020202020204" pitchFamily="34" charset="0"/>
              </a:rPr>
            </a:br>
            <a:r>
              <a:rPr lang="en-US" sz="3200" dirty="0">
                <a:solidFill>
                  <a:schemeClr val="tx1">
                    <a:lumMod val="65000"/>
                    <a:lumOff val="35000"/>
                  </a:schemeClr>
                </a:solidFill>
                <a:latin typeface="Century Gothic" panose="020B0502020202020204" pitchFamily="34" charset="0"/>
              </a:rPr>
              <a:t>two worlds for this experiment!</a:t>
            </a:r>
          </a:p>
        </p:txBody>
      </p:sp>
    </p:spTree>
    <p:extLst>
      <p:ext uri="{BB962C8B-B14F-4D97-AF65-F5344CB8AC3E}">
        <p14:creationId xmlns:p14="http://schemas.microsoft.com/office/powerpoint/2010/main" val="45674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1066</Words>
  <Application>Microsoft Office PowerPoint</Application>
  <PresentationFormat>Widescreen</PresentationFormat>
  <Paragraphs>231</Paragraphs>
  <Slides>41</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41</vt:i4>
      </vt:variant>
    </vt:vector>
  </HeadingPairs>
  <TitlesOfParts>
    <vt:vector size="58" baseType="lpstr">
      <vt:lpstr>Batang</vt:lpstr>
      <vt:lpstr>Arial</vt:lpstr>
      <vt:lpstr>Book Antiqua</vt:lpstr>
      <vt:lpstr>Calibri</vt:lpstr>
      <vt:lpstr>Calibri Light</vt:lpstr>
      <vt:lpstr>Cambria Math</vt:lpstr>
      <vt:lpstr>Century Gothic</vt:lpstr>
      <vt:lpstr>Consolas</vt:lpstr>
      <vt:lpstr>Euphemia</vt:lpstr>
      <vt:lpstr>Roboto</vt:lpstr>
      <vt:lpstr>Segoe UI Symbol</vt:lpstr>
      <vt:lpstr>Tahoma</vt:lpstr>
      <vt:lpstr>Times New Roman</vt:lpstr>
      <vt:lpstr>Office Theme</vt:lpstr>
      <vt:lpstr>1_Office Theme</vt:lpstr>
      <vt:lpstr>3_Office Theme</vt:lpstr>
      <vt:lpstr>2_Office Theme</vt:lpstr>
      <vt:lpstr>INTRO TO  counterfactual ANALYSIS</vt:lpstr>
      <vt:lpstr>PowerPoint Presentation</vt:lpstr>
      <vt:lpstr>Philosophical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a  meaningful null</vt:lpstr>
      <vt:lpstr>PowerPoint Presentation</vt:lpstr>
      <vt:lpstr>Review:  Hypothesis-testing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to  the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True experiments</vt:lpstr>
      <vt:lpstr>PowerPoint Presentation</vt:lpstr>
      <vt:lpstr>PowerPoint Presentation</vt:lpstr>
      <vt:lpstr>PowerPoint Presentation</vt:lpstr>
      <vt:lpstr>Non-experiments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counterfactual ANALYSIS</dc:title>
  <dc:creator>Jesse Lecy</dc:creator>
  <cp:lastModifiedBy>Jesse Lecy</cp:lastModifiedBy>
  <cp:revision>4</cp:revision>
  <dcterms:created xsi:type="dcterms:W3CDTF">2020-01-27T22:48:00Z</dcterms:created>
  <dcterms:modified xsi:type="dcterms:W3CDTF">2020-01-27T23:32:15Z</dcterms:modified>
</cp:coreProperties>
</file>