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7" r:id="rId3"/>
    <p:sldId id="262" r:id="rId4"/>
    <p:sldId id="263" r:id="rId5"/>
    <p:sldId id="264" r:id="rId6"/>
    <p:sldId id="276" r:id="rId7"/>
    <p:sldId id="275" r:id="rId8"/>
    <p:sldId id="258" r:id="rId9"/>
    <p:sldId id="286" r:id="rId10"/>
    <p:sldId id="259" r:id="rId11"/>
    <p:sldId id="274" r:id="rId12"/>
    <p:sldId id="260" r:id="rId13"/>
    <p:sldId id="261" r:id="rId14"/>
    <p:sldId id="265" r:id="rId15"/>
    <p:sldId id="273" r:id="rId16"/>
    <p:sldId id="266" r:id="rId17"/>
    <p:sldId id="267" r:id="rId18"/>
    <p:sldId id="272" r:id="rId19"/>
    <p:sldId id="268" r:id="rId20"/>
    <p:sldId id="269" r:id="rId21"/>
    <p:sldId id="270" r:id="rId22"/>
    <p:sldId id="271" r:id="rId23"/>
    <p:sldId id="278" r:id="rId24"/>
    <p:sldId id="279" r:id="rId25"/>
    <p:sldId id="299" r:id="rId26"/>
    <p:sldId id="300" r:id="rId27"/>
    <p:sldId id="280" r:id="rId28"/>
    <p:sldId id="283" r:id="rId29"/>
    <p:sldId id="285" r:id="rId30"/>
    <p:sldId id="289" r:id="rId31"/>
    <p:sldId id="287" r:id="rId32"/>
    <p:sldId id="301" r:id="rId33"/>
    <p:sldId id="302" r:id="rId34"/>
    <p:sldId id="304" r:id="rId35"/>
    <p:sldId id="303" r:id="rId36"/>
    <p:sldId id="307" r:id="rId37"/>
    <p:sldId id="308" r:id="rId38"/>
    <p:sldId id="309" r:id="rId39"/>
    <p:sldId id="305" r:id="rId40"/>
    <p:sldId id="310" r:id="rId41"/>
    <p:sldId id="311" r:id="rId42"/>
    <p:sldId id="312" r:id="rId43"/>
    <p:sldId id="313" r:id="rId44"/>
    <p:sldId id="282" r:id="rId45"/>
    <p:sldId id="288" r:id="rId46"/>
    <p:sldId id="290" r:id="rId47"/>
    <p:sldId id="296" r:id="rId48"/>
    <p:sldId id="297" r:id="rId49"/>
    <p:sldId id="281" r:id="rId50"/>
    <p:sldId id="314" r:id="rId51"/>
    <p:sldId id="298" r:id="rId52"/>
    <p:sldId id="315" r:id="rId53"/>
    <p:sldId id="316" r:id="rId54"/>
    <p:sldId id="317" r:id="rId55"/>
    <p:sldId id="318" r:id="rId56"/>
    <p:sldId id="319" r:id="rId57"/>
    <p:sldId id="320" r:id="rId58"/>
    <p:sldId id="321" r:id="rId59"/>
    <p:sldId id="322" r:id="rId60"/>
    <p:sldId id="291" r:id="rId61"/>
    <p:sldId id="293" r:id="rId62"/>
    <p:sldId id="294" r:id="rId63"/>
    <p:sldId id="324" r:id="rId64"/>
    <p:sldId id="323" r:id="rId65"/>
    <p:sldId id="295" r:id="rId66"/>
    <p:sldId id="292"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onor Camarena" initials="LC" lastIdx="2" clrIdx="0">
    <p:extLst>
      <p:ext uri="{19B8F6BF-5375-455C-9EA6-DF929625EA0E}">
        <p15:presenceInfo xmlns:p15="http://schemas.microsoft.com/office/powerpoint/2012/main" userId="S::lcamaren@sundevils.asu.edu::61d7c1a6-ad08-4ccc-bf1a-84d4dc8edbb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6000"/>
    <a:srgbClr val="483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12" autoAdjust="0"/>
    <p:restoredTop sz="94660"/>
  </p:normalViewPr>
  <p:slideViewPr>
    <p:cSldViewPr snapToGrid="0">
      <p:cViewPr varScale="1">
        <p:scale>
          <a:sx n="114" d="100"/>
          <a:sy n="114" d="100"/>
        </p:scale>
        <p:origin x="26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08T14:35:53.562" idx="2">
    <p:pos x="10" y="10"/>
    <p:text>I feel as if there should be some information about change in director or board selection... because it's not completely clear. I added a few things... edit however you'd like</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7-08T14:35:53.562" idx="2">
    <p:pos x="10" y="10"/>
    <p:text>I feel as if there should be some information about change in director or board selection... because it's not completely clear. I added a few things... edit however you'd like</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5D5C7-16A2-4C80-8A56-B7D971CED3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586C51-75A1-4828-813C-0D3A95DEC9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F2D6AB-8159-4C43-BF8F-D075D77980FD}"/>
              </a:ext>
            </a:extLst>
          </p:cNvPr>
          <p:cNvSpPr>
            <a:spLocks noGrp="1"/>
          </p:cNvSpPr>
          <p:nvPr>
            <p:ph type="dt" sz="half" idx="10"/>
          </p:nvPr>
        </p:nvSpPr>
        <p:spPr/>
        <p:txBody>
          <a:bodyPr/>
          <a:lstStyle/>
          <a:p>
            <a:fld id="{05E4A6FF-C126-40C2-89A5-66432B930F41}" type="datetimeFigureOut">
              <a:rPr lang="en-US" smtClean="0"/>
              <a:t>8/2/2020</a:t>
            </a:fld>
            <a:endParaRPr lang="en-US"/>
          </a:p>
        </p:txBody>
      </p:sp>
      <p:sp>
        <p:nvSpPr>
          <p:cNvPr id="5" name="Footer Placeholder 4">
            <a:extLst>
              <a:ext uri="{FF2B5EF4-FFF2-40B4-BE49-F238E27FC236}">
                <a16:creationId xmlns:a16="http://schemas.microsoft.com/office/drawing/2014/main" id="{A6BB6474-AE64-4E23-9CDD-46C5823728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765C8D-8933-45B1-A2F8-E9CF3FE96D0C}"/>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903244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9C7CA-F7F7-4B68-807D-82D0B06E50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03B4AD-DF35-4C2F-973F-163B33A8C9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F1D68-619F-46AE-8EF2-8AFE5A38AC44}"/>
              </a:ext>
            </a:extLst>
          </p:cNvPr>
          <p:cNvSpPr>
            <a:spLocks noGrp="1"/>
          </p:cNvSpPr>
          <p:nvPr>
            <p:ph type="dt" sz="half" idx="10"/>
          </p:nvPr>
        </p:nvSpPr>
        <p:spPr/>
        <p:txBody>
          <a:bodyPr/>
          <a:lstStyle/>
          <a:p>
            <a:fld id="{05E4A6FF-C126-40C2-89A5-66432B930F41}" type="datetimeFigureOut">
              <a:rPr lang="en-US" smtClean="0"/>
              <a:t>8/2/2020</a:t>
            </a:fld>
            <a:endParaRPr lang="en-US"/>
          </a:p>
        </p:txBody>
      </p:sp>
      <p:sp>
        <p:nvSpPr>
          <p:cNvPr id="5" name="Footer Placeholder 4">
            <a:extLst>
              <a:ext uri="{FF2B5EF4-FFF2-40B4-BE49-F238E27FC236}">
                <a16:creationId xmlns:a16="http://schemas.microsoft.com/office/drawing/2014/main" id="{0A4EEFD0-45B6-46D8-97C0-6338254FD5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FC3B3C-3783-4F4D-B3E4-DFB4C7C5AC61}"/>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3331369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33E715-1859-4AC2-93C6-A9094AD7F6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5213A3-1D3B-4B42-BFD6-0F31C47CE7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35314-B6D9-43A2-B4D9-21974CB08E7F}"/>
              </a:ext>
            </a:extLst>
          </p:cNvPr>
          <p:cNvSpPr>
            <a:spLocks noGrp="1"/>
          </p:cNvSpPr>
          <p:nvPr>
            <p:ph type="dt" sz="half" idx="10"/>
          </p:nvPr>
        </p:nvSpPr>
        <p:spPr/>
        <p:txBody>
          <a:bodyPr/>
          <a:lstStyle/>
          <a:p>
            <a:fld id="{05E4A6FF-C126-40C2-89A5-66432B930F41}" type="datetimeFigureOut">
              <a:rPr lang="en-US" smtClean="0"/>
              <a:t>8/2/2020</a:t>
            </a:fld>
            <a:endParaRPr lang="en-US"/>
          </a:p>
        </p:txBody>
      </p:sp>
      <p:sp>
        <p:nvSpPr>
          <p:cNvPr id="5" name="Footer Placeholder 4">
            <a:extLst>
              <a:ext uri="{FF2B5EF4-FFF2-40B4-BE49-F238E27FC236}">
                <a16:creationId xmlns:a16="http://schemas.microsoft.com/office/drawing/2014/main" id="{284BA390-D028-45BC-B760-AB6121EA5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28134-5098-46BF-9164-B1ED68866B77}"/>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195394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4A0C-8BB3-484B-BA03-737CB2313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85D216-5A68-4C73-A7EC-D13C22CB48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650B19-15D4-4F49-B0B3-3E32250B438D}"/>
              </a:ext>
            </a:extLst>
          </p:cNvPr>
          <p:cNvSpPr>
            <a:spLocks noGrp="1"/>
          </p:cNvSpPr>
          <p:nvPr>
            <p:ph type="dt" sz="half" idx="10"/>
          </p:nvPr>
        </p:nvSpPr>
        <p:spPr/>
        <p:txBody>
          <a:bodyPr/>
          <a:lstStyle/>
          <a:p>
            <a:fld id="{05E4A6FF-C126-40C2-89A5-66432B930F41}" type="datetimeFigureOut">
              <a:rPr lang="en-US" smtClean="0"/>
              <a:t>8/2/2020</a:t>
            </a:fld>
            <a:endParaRPr lang="en-US"/>
          </a:p>
        </p:txBody>
      </p:sp>
      <p:sp>
        <p:nvSpPr>
          <p:cNvPr id="5" name="Footer Placeholder 4">
            <a:extLst>
              <a:ext uri="{FF2B5EF4-FFF2-40B4-BE49-F238E27FC236}">
                <a16:creationId xmlns:a16="http://schemas.microsoft.com/office/drawing/2014/main" id="{095BD8A7-D378-4934-BAF9-43CFDCDE3A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C935B-DED5-485C-A961-E0AB5BD78A27}"/>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1247895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126C8-A7B4-4D4C-B99D-BDC79A846A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4AD0A4-7529-4B51-8A85-4BE5544378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3938A6-E600-427F-AECB-0A71B9733F4E}"/>
              </a:ext>
            </a:extLst>
          </p:cNvPr>
          <p:cNvSpPr>
            <a:spLocks noGrp="1"/>
          </p:cNvSpPr>
          <p:nvPr>
            <p:ph type="dt" sz="half" idx="10"/>
          </p:nvPr>
        </p:nvSpPr>
        <p:spPr/>
        <p:txBody>
          <a:bodyPr/>
          <a:lstStyle/>
          <a:p>
            <a:fld id="{05E4A6FF-C126-40C2-89A5-66432B930F41}" type="datetimeFigureOut">
              <a:rPr lang="en-US" smtClean="0"/>
              <a:t>8/2/2020</a:t>
            </a:fld>
            <a:endParaRPr lang="en-US"/>
          </a:p>
        </p:txBody>
      </p:sp>
      <p:sp>
        <p:nvSpPr>
          <p:cNvPr id="5" name="Footer Placeholder 4">
            <a:extLst>
              <a:ext uri="{FF2B5EF4-FFF2-40B4-BE49-F238E27FC236}">
                <a16:creationId xmlns:a16="http://schemas.microsoft.com/office/drawing/2014/main" id="{FBA0E905-A4C4-43DE-B256-2AC680852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A28AA3-827A-490D-958F-6584891D66D8}"/>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2871825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4078-142A-4C45-B4F1-F19295C780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2DF3F5-A1E9-46EA-829D-E0D409CE80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D2A62F-A19B-4F32-A5B2-D37AAE62E4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43B9D8-78B6-426D-8A31-C0A9455C48FD}"/>
              </a:ext>
            </a:extLst>
          </p:cNvPr>
          <p:cNvSpPr>
            <a:spLocks noGrp="1"/>
          </p:cNvSpPr>
          <p:nvPr>
            <p:ph type="dt" sz="half" idx="10"/>
          </p:nvPr>
        </p:nvSpPr>
        <p:spPr/>
        <p:txBody>
          <a:bodyPr/>
          <a:lstStyle/>
          <a:p>
            <a:fld id="{05E4A6FF-C126-40C2-89A5-66432B930F41}" type="datetimeFigureOut">
              <a:rPr lang="en-US" smtClean="0"/>
              <a:t>8/2/2020</a:t>
            </a:fld>
            <a:endParaRPr lang="en-US"/>
          </a:p>
        </p:txBody>
      </p:sp>
      <p:sp>
        <p:nvSpPr>
          <p:cNvPr id="6" name="Footer Placeholder 5">
            <a:extLst>
              <a:ext uri="{FF2B5EF4-FFF2-40B4-BE49-F238E27FC236}">
                <a16:creationId xmlns:a16="http://schemas.microsoft.com/office/drawing/2014/main" id="{84A6ED1B-BBA2-40AA-A838-39D081655D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F35D8-9D78-46CA-850C-A4816F3218D0}"/>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1935821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36EB-778E-47E6-AB0E-6EE2420DBC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685474-8D1B-4CA8-988F-80E1D22400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33CA6A-B274-4836-B03B-592C17E2F0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94BB4B-FB0A-4BC9-825F-94EEFF0F49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60A6E2-B509-4AD0-87A1-355026891C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B661BB-5390-4E09-AE3E-7B3CEFC95157}"/>
              </a:ext>
            </a:extLst>
          </p:cNvPr>
          <p:cNvSpPr>
            <a:spLocks noGrp="1"/>
          </p:cNvSpPr>
          <p:nvPr>
            <p:ph type="dt" sz="half" idx="10"/>
          </p:nvPr>
        </p:nvSpPr>
        <p:spPr/>
        <p:txBody>
          <a:bodyPr/>
          <a:lstStyle/>
          <a:p>
            <a:fld id="{05E4A6FF-C126-40C2-89A5-66432B930F41}" type="datetimeFigureOut">
              <a:rPr lang="en-US" smtClean="0"/>
              <a:t>8/2/2020</a:t>
            </a:fld>
            <a:endParaRPr lang="en-US"/>
          </a:p>
        </p:txBody>
      </p:sp>
      <p:sp>
        <p:nvSpPr>
          <p:cNvPr id="8" name="Footer Placeholder 7">
            <a:extLst>
              <a:ext uri="{FF2B5EF4-FFF2-40B4-BE49-F238E27FC236}">
                <a16:creationId xmlns:a16="http://schemas.microsoft.com/office/drawing/2014/main" id="{0BAB23B7-6B15-4084-85CB-17127A119F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A484EA-677A-4F5A-B6A8-E4DA51CC03B4}"/>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104902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7D1BA-B2BA-4345-934C-AA80C25E92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C5EBB9-5F8F-4F1C-846F-67383B8097DF}"/>
              </a:ext>
            </a:extLst>
          </p:cNvPr>
          <p:cNvSpPr>
            <a:spLocks noGrp="1"/>
          </p:cNvSpPr>
          <p:nvPr>
            <p:ph type="dt" sz="half" idx="10"/>
          </p:nvPr>
        </p:nvSpPr>
        <p:spPr/>
        <p:txBody>
          <a:bodyPr/>
          <a:lstStyle/>
          <a:p>
            <a:fld id="{05E4A6FF-C126-40C2-89A5-66432B930F41}" type="datetimeFigureOut">
              <a:rPr lang="en-US" smtClean="0"/>
              <a:t>8/2/2020</a:t>
            </a:fld>
            <a:endParaRPr lang="en-US"/>
          </a:p>
        </p:txBody>
      </p:sp>
      <p:sp>
        <p:nvSpPr>
          <p:cNvPr id="4" name="Footer Placeholder 3">
            <a:extLst>
              <a:ext uri="{FF2B5EF4-FFF2-40B4-BE49-F238E27FC236}">
                <a16:creationId xmlns:a16="http://schemas.microsoft.com/office/drawing/2014/main" id="{D8F824F3-5603-4F87-8024-677561A4B6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B68ABA-6ECA-487D-AD13-9B5F5E367447}"/>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309443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79645B-FB81-4026-B7FC-F3661E7E03C5}"/>
              </a:ext>
            </a:extLst>
          </p:cNvPr>
          <p:cNvSpPr>
            <a:spLocks noGrp="1"/>
          </p:cNvSpPr>
          <p:nvPr>
            <p:ph type="dt" sz="half" idx="10"/>
          </p:nvPr>
        </p:nvSpPr>
        <p:spPr/>
        <p:txBody>
          <a:bodyPr/>
          <a:lstStyle/>
          <a:p>
            <a:fld id="{05E4A6FF-C126-40C2-89A5-66432B930F41}" type="datetimeFigureOut">
              <a:rPr lang="en-US" smtClean="0"/>
              <a:t>8/2/2020</a:t>
            </a:fld>
            <a:endParaRPr lang="en-US"/>
          </a:p>
        </p:txBody>
      </p:sp>
      <p:sp>
        <p:nvSpPr>
          <p:cNvPr id="3" name="Footer Placeholder 2">
            <a:extLst>
              <a:ext uri="{FF2B5EF4-FFF2-40B4-BE49-F238E27FC236}">
                <a16:creationId xmlns:a16="http://schemas.microsoft.com/office/drawing/2014/main" id="{D2D31002-FBB3-41FA-862B-22EEDC0544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30E17C-4626-4A74-9670-A04CEDE17D4E}"/>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2236398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E4DDD-B28F-4A56-B735-50C7677D5F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F10D5C-679A-4D73-8C74-085DED65BB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1821E1-6040-49AF-AB63-A4E458345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52E94-EF60-4D54-820B-3BE86C77A69D}"/>
              </a:ext>
            </a:extLst>
          </p:cNvPr>
          <p:cNvSpPr>
            <a:spLocks noGrp="1"/>
          </p:cNvSpPr>
          <p:nvPr>
            <p:ph type="dt" sz="half" idx="10"/>
          </p:nvPr>
        </p:nvSpPr>
        <p:spPr/>
        <p:txBody>
          <a:bodyPr/>
          <a:lstStyle/>
          <a:p>
            <a:fld id="{05E4A6FF-C126-40C2-89A5-66432B930F41}" type="datetimeFigureOut">
              <a:rPr lang="en-US" smtClean="0"/>
              <a:t>8/2/2020</a:t>
            </a:fld>
            <a:endParaRPr lang="en-US"/>
          </a:p>
        </p:txBody>
      </p:sp>
      <p:sp>
        <p:nvSpPr>
          <p:cNvPr id="6" name="Footer Placeholder 5">
            <a:extLst>
              <a:ext uri="{FF2B5EF4-FFF2-40B4-BE49-F238E27FC236}">
                <a16:creationId xmlns:a16="http://schemas.microsoft.com/office/drawing/2014/main" id="{97C845ED-DA0E-476E-A51F-FA53E08740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474A8A-CC19-4344-9467-01C65A2205CA}"/>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1718273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1F7E5-F36E-411E-BE10-D12365F27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3A0A52-DC41-4C10-8633-EE00C1E472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A0D7D3-EAA9-4B0F-834C-8684AD289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F787E3-46F3-40C0-B020-6BC4519061B8}"/>
              </a:ext>
            </a:extLst>
          </p:cNvPr>
          <p:cNvSpPr>
            <a:spLocks noGrp="1"/>
          </p:cNvSpPr>
          <p:nvPr>
            <p:ph type="dt" sz="half" idx="10"/>
          </p:nvPr>
        </p:nvSpPr>
        <p:spPr/>
        <p:txBody>
          <a:bodyPr/>
          <a:lstStyle/>
          <a:p>
            <a:fld id="{05E4A6FF-C126-40C2-89A5-66432B930F41}" type="datetimeFigureOut">
              <a:rPr lang="en-US" smtClean="0"/>
              <a:t>8/2/2020</a:t>
            </a:fld>
            <a:endParaRPr lang="en-US"/>
          </a:p>
        </p:txBody>
      </p:sp>
      <p:sp>
        <p:nvSpPr>
          <p:cNvPr id="6" name="Footer Placeholder 5">
            <a:extLst>
              <a:ext uri="{FF2B5EF4-FFF2-40B4-BE49-F238E27FC236}">
                <a16:creationId xmlns:a16="http://schemas.microsoft.com/office/drawing/2014/main" id="{E45D3228-D13A-4CCC-A1BF-251189A1FF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3AB73F-5997-47CF-8890-42E631BBD516}"/>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175155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84AA4-207C-4A43-8D7F-CDE09DA509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2A75BF-FEB2-406E-9E68-FBA64DF6CD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64DC47-C3F0-4325-91DD-7E7A30FAC9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E4A6FF-C126-40C2-89A5-66432B930F41}" type="datetimeFigureOut">
              <a:rPr lang="en-US" smtClean="0"/>
              <a:t>8/2/2020</a:t>
            </a:fld>
            <a:endParaRPr lang="en-US"/>
          </a:p>
        </p:txBody>
      </p:sp>
      <p:sp>
        <p:nvSpPr>
          <p:cNvPr id="5" name="Footer Placeholder 4">
            <a:extLst>
              <a:ext uri="{FF2B5EF4-FFF2-40B4-BE49-F238E27FC236}">
                <a16:creationId xmlns:a16="http://schemas.microsoft.com/office/drawing/2014/main" id="{6F954A9C-9E30-4E0B-B773-5C09F2D8A8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998935-0060-4B31-9544-1147B41E71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F6355A-1066-43D1-A842-29932C845D41}" type="slidenum">
              <a:rPr lang="en-US" smtClean="0"/>
              <a:t>‹#›</a:t>
            </a:fld>
            <a:endParaRPr lang="en-US"/>
          </a:p>
        </p:txBody>
      </p:sp>
    </p:spTree>
    <p:extLst>
      <p:ext uri="{BB962C8B-B14F-4D97-AF65-F5344CB8AC3E}">
        <p14:creationId xmlns:p14="http://schemas.microsoft.com/office/powerpoint/2010/main" val="970306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pPr algn="ctr"/>
            <a:r>
              <a:rPr lang="en-US" cap="all" dirty="0">
                <a:solidFill>
                  <a:schemeClr val="bg1"/>
                </a:solidFill>
              </a:rPr>
              <a:t>Diagram your </a:t>
            </a:r>
            <a:br>
              <a:rPr lang="en-US" cap="all" dirty="0">
                <a:solidFill>
                  <a:schemeClr val="bg1"/>
                </a:solidFill>
              </a:rPr>
            </a:br>
            <a:r>
              <a:rPr lang="en-US" cap="all" dirty="0">
                <a:solidFill>
                  <a:schemeClr val="bg1"/>
                </a:solidFill>
              </a:rPr>
              <a:t>research design</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5199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1491630" y="487400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5030748" y="2383845"/>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1491630"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5050802" y="3303269"/>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3456942" y="768746"/>
            <a:ext cx="1050352" cy="369332"/>
          </a:xfrm>
          <a:prstGeom prst="rect">
            <a:avLst/>
          </a:prstGeom>
          <a:noFill/>
        </p:spPr>
        <p:txBody>
          <a:bodyPr wrap="none" rtlCol="0">
            <a:spAutoFit/>
          </a:bodyPr>
          <a:lstStyle/>
          <a:p>
            <a:r>
              <a:rPr lang="en-US" dirty="0"/>
              <a:t>Outcome</a:t>
            </a:r>
          </a:p>
        </p:txBody>
      </p:sp>
      <p:sp>
        <p:nvSpPr>
          <p:cNvPr id="2" name="TextBox 1">
            <a:extLst>
              <a:ext uri="{FF2B5EF4-FFF2-40B4-BE49-F238E27FC236}">
                <a16:creationId xmlns:a16="http://schemas.microsoft.com/office/drawing/2014/main" id="{437EBABC-3291-4AD3-8546-1CE8FDCB609D}"/>
              </a:ext>
            </a:extLst>
          </p:cNvPr>
          <p:cNvSpPr txBox="1"/>
          <p:nvPr/>
        </p:nvSpPr>
        <p:spPr>
          <a:xfrm>
            <a:off x="6471988" y="2534573"/>
            <a:ext cx="3785095" cy="923330"/>
          </a:xfrm>
          <a:prstGeom prst="rect">
            <a:avLst/>
          </a:prstGeom>
          <a:noFill/>
        </p:spPr>
        <p:txBody>
          <a:bodyPr wrap="square" rtlCol="0">
            <a:spAutoFit/>
          </a:bodyPr>
          <a:lstStyle/>
          <a:p>
            <a:r>
              <a:rPr lang="en-US" dirty="0">
                <a:solidFill>
                  <a:schemeClr val="accent4">
                    <a:lumMod val="50000"/>
                  </a:schemeClr>
                </a:solidFill>
                <a:latin typeface="Euphemia" panose="020B0503040102020104" pitchFamily="34" charset="0"/>
              </a:rPr>
              <a:t>If they are different, which do you expect to be better off before the intervention and why? </a:t>
            </a:r>
          </a:p>
        </p:txBody>
      </p:sp>
      <p:sp>
        <p:nvSpPr>
          <p:cNvPr id="20" name="TextBox 19">
            <a:extLst>
              <a:ext uri="{FF2B5EF4-FFF2-40B4-BE49-F238E27FC236}">
                <a16:creationId xmlns:a16="http://schemas.microsoft.com/office/drawing/2014/main" id="{CA9A943E-7C38-4D4C-9E36-80ECE9640317}"/>
              </a:ext>
            </a:extLst>
          </p:cNvPr>
          <p:cNvSpPr txBox="1"/>
          <p:nvPr/>
        </p:nvSpPr>
        <p:spPr>
          <a:xfrm>
            <a:off x="5077690" y="691802"/>
            <a:ext cx="5850833"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1: pre-treatment groups </a:t>
            </a:r>
          </a:p>
        </p:txBody>
      </p:sp>
    </p:spTree>
    <p:extLst>
      <p:ext uri="{BB962C8B-B14F-4D97-AF65-F5344CB8AC3E}">
        <p14:creationId xmlns:p14="http://schemas.microsoft.com/office/powerpoint/2010/main" val="2647937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gains in the </a:t>
            </a:r>
            <a:br>
              <a:rPr lang="en-US" cap="all" dirty="0">
                <a:solidFill>
                  <a:schemeClr val="bg1"/>
                </a:solidFill>
              </a:rPr>
            </a:br>
            <a:r>
              <a:rPr lang="en-US" cap="all" dirty="0">
                <a:solidFill>
                  <a:schemeClr val="bg1"/>
                </a:solidFill>
              </a:rPr>
              <a:t>comparison group</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5225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8440305" y="3212532"/>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5030748" y="3212531"/>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1491630"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677066"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3456942" y="768746"/>
            <a:ext cx="1050352" cy="369332"/>
          </a:xfrm>
          <a:prstGeom prst="rect">
            <a:avLst/>
          </a:prstGeom>
          <a:noFill/>
        </p:spPr>
        <p:txBody>
          <a:bodyPr wrap="none" rtlCol="0">
            <a:spAutoFit/>
          </a:bodyPr>
          <a:lstStyle/>
          <a:p>
            <a:r>
              <a:rPr lang="en-US" dirty="0"/>
              <a:t>Outcome</a:t>
            </a:r>
          </a:p>
        </p:txBody>
      </p:sp>
      <p:sp>
        <p:nvSpPr>
          <p:cNvPr id="2" name="TextBox 1">
            <a:extLst>
              <a:ext uri="{FF2B5EF4-FFF2-40B4-BE49-F238E27FC236}">
                <a16:creationId xmlns:a16="http://schemas.microsoft.com/office/drawing/2014/main" id="{437EBABC-3291-4AD3-8546-1CE8FDCB609D}"/>
              </a:ext>
            </a:extLst>
          </p:cNvPr>
          <p:cNvSpPr txBox="1"/>
          <p:nvPr/>
        </p:nvSpPr>
        <p:spPr>
          <a:xfrm>
            <a:off x="5227052" y="1876589"/>
            <a:ext cx="3785095" cy="923330"/>
          </a:xfrm>
          <a:prstGeom prst="rect">
            <a:avLst/>
          </a:prstGeom>
          <a:noFill/>
        </p:spPr>
        <p:txBody>
          <a:bodyPr wrap="square" rtlCol="0">
            <a:spAutoFit/>
          </a:bodyPr>
          <a:lstStyle/>
          <a:p>
            <a:pPr algn="ctr"/>
            <a:r>
              <a:rPr lang="en-US" dirty="0">
                <a:solidFill>
                  <a:schemeClr val="accent4">
                    <a:lumMod val="50000"/>
                  </a:schemeClr>
                </a:solidFill>
                <a:latin typeface="Euphemia" panose="020B0503040102020104" pitchFamily="34" charset="0"/>
              </a:rPr>
              <a:t>Do you expect any gains </a:t>
            </a:r>
            <a:r>
              <a:rPr lang="en-US" b="1" cap="all" dirty="0">
                <a:solidFill>
                  <a:schemeClr val="accent4">
                    <a:lumMod val="50000"/>
                  </a:schemeClr>
                </a:solidFill>
                <a:latin typeface="Euphemia" panose="020B0503040102020104" pitchFamily="34" charset="0"/>
              </a:rPr>
              <a:t>independent of the treatment </a:t>
            </a:r>
            <a:r>
              <a:rPr lang="en-US" dirty="0">
                <a:solidFill>
                  <a:schemeClr val="accent4">
                    <a:lumMod val="50000"/>
                  </a:schemeClr>
                </a:solidFill>
                <a:latin typeface="Euphemia" panose="020B0503040102020104" pitchFamily="34" charset="0"/>
              </a:rPr>
              <a:t>over the study period? </a:t>
            </a:r>
          </a:p>
        </p:txBody>
      </p:sp>
      <p:sp>
        <p:nvSpPr>
          <p:cNvPr id="20" name="TextBox 19">
            <a:extLst>
              <a:ext uri="{FF2B5EF4-FFF2-40B4-BE49-F238E27FC236}">
                <a16:creationId xmlns:a16="http://schemas.microsoft.com/office/drawing/2014/main" id="{CA9A943E-7C38-4D4C-9E36-80ECE9640317}"/>
              </a:ext>
            </a:extLst>
          </p:cNvPr>
          <p:cNvSpPr txBox="1"/>
          <p:nvPr/>
        </p:nvSpPr>
        <p:spPr>
          <a:xfrm>
            <a:off x="5768749" y="691802"/>
            <a:ext cx="4468724"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2: Secular trends</a:t>
            </a:r>
          </a:p>
        </p:txBody>
      </p:sp>
      <p:cxnSp>
        <p:nvCxnSpPr>
          <p:cNvPr id="5" name="Straight Connector 4">
            <a:extLst>
              <a:ext uri="{FF2B5EF4-FFF2-40B4-BE49-F238E27FC236}">
                <a16:creationId xmlns:a16="http://schemas.microsoft.com/office/drawing/2014/main" id="{67F1AF1E-BC11-4123-BAB1-3082E4003112}"/>
              </a:ext>
            </a:extLst>
          </p:cNvPr>
          <p:cNvCxnSpPr>
            <a:stCxn id="11" idx="6"/>
            <a:endCxn id="10" idx="2"/>
          </p:cNvCxnSpPr>
          <p:nvPr/>
        </p:nvCxnSpPr>
        <p:spPr>
          <a:xfrm>
            <a:off x="5651519" y="3518728"/>
            <a:ext cx="2788786" cy="1"/>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76C3D05-5405-403A-9F95-96AA1EB04412}"/>
              </a:ext>
            </a:extLst>
          </p:cNvPr>
          <p:cNvSpPr txBox="1"/>
          <p:nvPr/>
        </p:nvSpPr>
        <p:spPr>
          <a:xfrm>
            <a:off x="9477353" y="3257117"/>
            <a:ext cx="2372509"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NO: C2-C1=0</a:t>
            </a:r>
          </a:p>
        </p:txBody>
      </p:sp>
    </p:spTree>
    <p:extLst>
      <p:ext uri="{BB962C8B-B14F-4D97-AF65-F5344CB8AC3E}">
        <p14:creationId xmlns:p14="http://schemas.microsoft.com/office/powerpoint/2010/main" val="3684595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8462606" y="2470266"/>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5030748" y="3212531"/>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1491630"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677066"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2" name="TextBox 1">
            <a:extLst>
              <a:ext uri="{FF2B5EF4-FFF2-40B4-BE49-F238E27FC236}">
                <a16:creationId xmlns:a16="http://schemas.microsoft.com/office/drawing/2014/main" id="{437EBABC-3291-4AD3-8546-1CE8FDCB609D}"/>
              </a:ext>
            </a:extLst>
          </p:cNvPr>
          <p:cNvSpPr txBox="1"/>
          <p:nvPr/>
        </p:nvSpPr>
        <p:spPr>
          <a:xfrm>
            <a:off x="4628070" y="1642656"/>
            <a:ext cx="3785095" cy="923330"/>
          </a:xfrm>
          <a:prstGeom prst="rect">
            <a:avLst/>
          </a:prstGeom>
          <a:noFill/>
        </p:spPr>
        <p:txBody>
          <a:bodyPr wrap="square" rtlCol="0">
            <a:spAutoFit/>
          </a:bodyPr>
          <a:lstStyle/>
          <a:p>
            <a:pPr algn="ctr"/>
            <a:r>
              <a:rPr lang="en-US" dirty="0">
                <a:solidFill>
                  <a:schemeClr val="accent4">
                    <a:lumMod val="50000"/>
                  </a:schemeClr>
                </a:solidFill>
                <a:latin typeface="Euphemia" panose="020B0503040102020104" pitchFamily="34" charset="0"/>
              </a:rPr>
              <a:t>Do you expect any </a:t>
            </a:r>
            <a:r>
              <a:rPr lang="en-US" b="1" cap="all" dirty="0">
                <a:solidFill>
                  <a:schemeClr val="accent4">
                    <a:lumMod val="50000"/>
                  </a:schemeClr>
                </a:solidFill>
                <a:latin typeface="Euphemia" panose="020B0503040102020104" pitchFamily="34" charset="0"/>
              </a:rPr>
              <a:t>gains</a:t>
            </a:r>
            <a:r>
              <a:rPr lang="en-US" dirty="0">
                <a:solidFill>
                  <a:schemeClr val="accent4">
                    <a:lumMod val="50000"/>
                  </a:schemeClr>
                </a:solidFill>
                <a:latin typeface="Euphemia" panose="020B0503040102020104" pitchFamily="34" charset="0"/>
              </a:rPr>
              <a:t> independent of the treatment over the study period? </a:t>
            </a:r>
          </a:p>
        </p:txBody>
      </p:sp>
      <p:sp>
        <p:nvSpPr>
          <p:cNvPr id="20" name="TextBox 19">
            <a:extLst>
              <a:ext uri="{FF2B5EF4-FFF2-40B4-BE49-F238E27FC236}">
                <a16:creationId xmlns:a16="http://schemas.microsoft.com/office/drawing/2014/main" id="{CA9A943E-7C38-4D4C-9E36-80ECE9640317}"/>
              </a:ext>
            </a:extLst>
          </p:cNvPr>
          <p:cNvSpPr txBox="1"/>
          <p:nvPr/>
        </p:nvSpPr>
        <p:spPr>
          <a:xfrm>
            <a:off x="5768749" y="691802"/>
            <a:ext cx="4468724"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2: Secular trends</a:t>
            </a:r>
          </a:p>
        </p:txBody>
      </p:sp>
      <p:cxnSp>
        <p:nvCxnSpPr>
          <p:cNvPr id="5" name="Straight Connector 4">
            <a:extLst>
              <a:ext uri="{FF2B5EF4-FFF2-40B4-BE49-F238E27FC236}">
                <a16:creationId xmlns:a16="http://schemas.microsoft.com/office/drawing/2014/main" id="{67F1AF1E-BC11-4123-BAB1-3082E4003112}"/>
              </a:ext>
            </a:extLst>
          </p:cNvPr>
          <p:cNvCxnSpPr>
            <a:cxnSpLocks/>
            <a:stCxn id="11" idx="6"/>
            <a:endCxn id="10" idx="2"/>
          </p:cNvCxnSpPr>
          <p:nvPr/>
        </p:nvCxnSpPr>
        <p:spPr>
          <a:xfrm flipV="1">
            <a:off x="5651519" y="2776463"/>
            <a:ext cx="2811087" cy="74226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76C3D05-5405-403A-9F95-96AA1EB04412}"/>
              </a:ext>
            </a:extLst>
          </p:cNvPr>
          <p:cNvSpPr txBox="1"/>
          <p:nvPr/>
        </p:nvSpPr>
        <p:spPr>
          <a:xfrm>
            <a:off x="8330490" y="3467595"/>
            <a:ext cx="2713693"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YES:  C2  &gt; C1</a:t>
            </a:r>
          </a:p>
        </p:txBody>
      </p:sp>
      <p:sp>
        <p:nvSpPr>
          <p:cNvPr id="23" name="TextBox 22">
            <a:extLst>
              <a:ext uri="{FF2B5EF4-FFF2-40B4-BE49-F238E27FC236}">
                <a16:creationId xmlns:a16="http://schemas.microsoft.com/office/drawing/2014/main" id="{E73B26BB-F7C5-48C8-9020-ACF086574364}"/>
              </a:ext>
            </a:extLst>
          </p:cNvPr>
          <p:cNvSpPr txBox="1"/>
          <p:nvPr/>
        </p:nvSpPr>
        <p:spPr>
          <a:xfrm>
            <a:off x="2112401" y="827414"/>
            <a:ext cx="1730878" cy="923330"/>
          </a:xfrm>
          <a:prstGeom prst="rect">
            <a:avLst/>
          </a:prstGeom>
          <a:noFill/>
        </p:spPr>
        <p:txBody>
          <a:bodyPr wrap="square" rtlCol="0">
            <a:spAutoFit/>
          </a:bodyPr>
          <a:lstStyle/>
          <a:p>
            <a:pPr algn="ctr"/>
            <a:r>
              <a:rPr lang="en-US" dirty="0">
                <a:solidFill>
                  <a:schemeClr val="accent4">
                    <a:lumMod val="50000"/>
                  </a:schemeClr>
                </a:solidFill>
              </a:rPr>
              <a:t>Vocabulary of elementary school children</a:t>
            </a:r>
          </a:p>
        </p:txBody>
      </p:sp>
      <p:sp>
        <p:nvSpPr>
          <p:cNvPr id="19" name="TextBox 18">
            <a:extLst>
              <a:ext uri="{FF2B5EF4-FFF2-40B4-BE49-F238E27FC236}">
                <a16:creationId xmlns:a16="http://schemas.microsoft.com/office/drawing/2014/main" id="{1DE2BFA9-9371-48F6-B1BF-D4F8357B5F8F}"/>
              </a:ext>
            </a:extLst>
          </p:cNvPr>
          <p:cNvSpPr txBox="1"/>
          <p:nvPr/>
        </p:nvSpPr>
        <p:spPr>
          <a:xfrm>
            <a:off x="2408613" y="458082"/>
            <a:ext cx="1138453" cy="369332"/>
          </a:xfrm>
          <a:prstGeom prst="rect">
            <a:avLst/>
          </a:prstGeom>
          <a:noFill/>
        </p:spPr>
        <p:txBody>
          <a:bodyPr wrap="none" rtlCol="0">
            <a:spAutoFit/>
          </a:bodyPr>
          <a:lstStyle/>
          <a:p>
            <a:r>
              <a:rPr lang="en-US" dirty="0">
                <a:solidFill>
                  <a:schemeClr val="accent1">
                    <a:lumMod val="50000"/>
                  </a:schemeClr>
                </a:solidFill>
              </a:rPr>
              <a:t>EXAMPLE:</a:t>
            </a:r>
          </a:p>
        </p:txBody>
      </p:sp>
    </p:spTree>
    <p:extLst>
      <p:ext uri="{BB962C8B-B14F-4D97-AF65-F5344CB8AC3E}">
        <p14:creationId xmlns:p14="http://schemas.microsoft.com/office/powerpoint/2010/main" val="2812851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8440305" y="316296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5030748" y="2164070"/>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1491630"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677066"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2056921" y="963741"/>
            <a:ext cx="1730878" cy="1200329"/>
          </a:xfrm>
          <a:prstGeom prst="rect">
            <a:avLst/>
          </a:prstGeom>
          <a:noFill/>
        </p:spPr>
        <p:txBody>
          <a:bodyPr wrap="square" rtlCol="0">
            <a:spAutoFit/>
          </a:bodyPr>
          <a:lstStyle/>
          <a:p>
            <a:pPr algn="ctr"/>
            <a:r>
              <a:rPr lang="en-US" dirty="0">
                <a:solidFill>
                  <a:schemeClr val="accent4">
                    <a:lumMod val="50000"/>
                  </a:schemeClr>
                </a:solidFill>
              </a:rPr>
              <a:t>Cognitive function of elderly in nursing homes</a:t>
            </a:r>
          </a:p>
        </p:txBody>
      </p:sp>
      <p:sp>
        <p:nvSpPr>
          <p:cNvPr id="20" name="TextBox 19">
            <a:extLst>
              <a:ext uri="{FF2B5EF4-FFF2-40B4-BE49-F238E27FC236}">
                <a16:creationId xmlns:a16="http://schemas.microsoft.com/office/drawing/2014/main" id="{CA9A943E-7C38-4D4C-9E36-80ECE9640317}"/>
              </a:ext>
            </a:extLst>
          </p:cNvPr>
          <p:cNvSpPr txBox="1"/>
          <p:nvPr/>
        </p:nvSpPr>
        <p:spPr>
          <a:xfrm>
            <a:off x="5768749" y="691802"/>
            <a:ext cx="4468724"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2: Secular trends</a:t>
            </a:r>
          </a:p>
        </p:txBody>
      </p:sp>
      <p:cxnSp>
        <p:nvCxnSpPr>
          <p:cNvPr id="5" name="Straight Connector 4">
            <a:extLst>
              <a:ext uri="{FF2B5EF4-FFF2-40B4-BE49-F238E27FC236}">
                <a16:creationId xmlns:a16="http://schemas.microsoft.com/office/drawing/2014/main" id="{67F1AF1E-BC11-4123-BAB1-3082E4003112}"/>
              </a:ext>
            </a:extLst>
          </p:cNvPr>
          <p:cNvCxnSpPr>
            <a:cxnSpLocks/>
            <a:stCxn id="11" idx="6"/>
            <a:endCxn id="10" idx="2"/>
          </p:cNvCxnSpPr>
          <p:nvPr/>
        </p:nvCxnSpPr>
        <p:spPr>
          <a:xfrm>
            <a:off x="5651519" y="2470267"/>
            <a:ext cx="2788786" cy="99889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76C3D05-5405-403A-9F95-96AA1EB04412}"/>
              </a:ext>
            </a:extLst>
          </p:cNvPr>
          <p:cNvSpPr txBox="1"/>
          <p:nvPr/>
        </p:nvSpPr>
        <p:spPr>
          <a:xfrm>
            <a:off x="4960767" y="3469165"/>
            <a:ext cx="2713693"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YES:  C1  &gt; C2</a:t>
            </a:r>
          </a:p>
        </p:txBody>
      </p:sp>
      <p:sp>
        <p:nvSpPr>
          <p:cNvPr id="22" name="TextBox 21">
            <a:extLst>
              <a:ext uri="{FF2B5EF4-FFF2-40B4-BE49-F238E27FC236}">
                <a16:creationId xmlns:a16="http://schemas.microsoft.com/office/drawing/2014/main" id="{72C4BA12-4DF9-45D2-89EE-69DA4AEC8E29}"/>
              </a:ext>
            </a:extLst>
          </p:cNvPr>
          <p:cNvSpPr txBox="1"/>
          <p:nvPr/>
        </p:nvSpPr>
        <p:spPr>
          <a:xfrm>
            <a:off x="6711950" y="1752255"/>
            <a:ext cx="3785095" cy="923330"/>
          </a:xfrm>
          <a:prstGeom prst="rect">
            <a:avLst/>
          </a:prstGeom>
          <a:noFill/>
        </p:spPr>
        <p:txBody>
          <a:bodyPr wrap="square" rtlCol="0">
            <a:spAutoFit/>
          </a:bodyPr>
          <a:lstStyle/>
          <a:p>
            <a:pPr algn="ctr"/>
            <a:r>
              <a:rPr lang="en-US" dirty="0">
                <a:solidFill>
                  <a:schemeClr val="accent4">
                    <a:lumMod val="50000"/>
                  </a:schemeClr>
                </a:solidFill>
                <a:latin typeface="Euphemia" panose="020B0503040102020104" pitchFamily="34" charset="0"/>
              </a:rPr>
              <a:t>Do you expect any </a:t>
            </a:r>
            <a:r>
              <a:rPr lang="en-US" b="1" cap="all" dirty="0">
                <a:solidFill>
                  <a:schemeClr val="accent4">
                    <a:lumMod val="50000"/>
                  </a:schemeClr>
                </a:solidFill>
                <a:latin typeface="Euphemia" panose="020B0503040102020104" pitchFamily="34" charset="0"/>
              </a:rPr>
              <a:t>losses</a:t>
            </a:r>
            <a:r>
              <a:rPr lang="en-US" dirty="0">
                <a:solidFill>
                  <a:schemeClr val="accent4">
                    <a:lumMod val="50000"/>
                  </a:schemeClr>
                </a:solidFill>
                <a:latin typeface="Euphemia" panose="020B0503040102020104" pitchFamily="34" charset="0"/>
              </a:rPr>
              <a:t> </a:t>
            </a:r>
            <a:r>
              <a:rPr lang="en-US" b="1" dirty="0">
                <a:solidFill>
                  <a:schemeClr val="accent4">
                    <a:lumMod val="50000"/>
                  </a:schemeClr>
                </a:solidFill>
                <a:latin typeface="Euphemia" panose="020B0503040102020104" pitchFamily="34" charset="0"/>
              </a:rPr>
              <a:t>independent of the treatment </a:t>
            </a:r>
            <a:r>
              <a:rPr lang="en-US" dirty="0">
                <a:solidFill>
                  <a:schemeClr val="accent4">
                    <a:lumMod val="50000"/>
                  </a:schemeClr>
                </a:solidFill>
                <a:latin typeface="Euphemia" panose="020B0503040102020104" pitchFamily="34" charset="0"/>
              </a:rPr>
              <a:t>over the study period? </a:t>
            </a:r>
          </a:p>
        </p:txBody>
      </p:sp>
      <p:sp>
        <p:nvSpPr>
          <p:cNvPr id="23" name="TextBox 22">
            <a:extLst>
              <a:ext uri="{FF2B5EF4-FFF2-40B4-BE49-F238E27FC236}">
                <a16:creationId xmlns:a16="http://schemas.microsoft.com/office/drawing/2014/main" id="{10C30F8D-831C-4477-B352-0D2D8E1CA165}"/>
              </a:ext>
            </a:extLst>
          </p:cNvPr>
          <p:cNvSpPr txBox="1"/>
          <p:nvPr/>
        </p:nvSpPr>
        <p:spPr>
          <a:xfrm>
            <a:off x="2353133" y="577437"/>
            <a:ext cx="1138453" cy="369332"/>
          </a:xfrm>
          <a:prstGeom prst="rect">
            <a:avLst/>
          </a:prstGeom>
          <a:noFill/>
        </p:spPr>
        <p:txBody>
          <a:bodyPr wrap="none" rtlCol="0">
            <a:spAutoFit/>
          </a:bodyPr>
          <a:lstStyle/>
          <a:p>
            <a:r>
              <a:rPr lang="en-US" dirty="0">
                <a:solidFill>
                  <a:schemeClr val="accent1">
                    <a:lumMod val="50000"/>
                  </a:schemeClr>
                </a:solidFill>
              </a:rPr>
              <a:t>EXAMPLE:</a:t>
            </a:r>
          </a:p>
        </p:txBody>
      </p:sp>
    </p:spTree>
    <p:extLst>
      <p:ext uri="{BB962C8B-B14F-4D97-AF65-F5344CB8AC3E}">
        <p14:creationId xmlns:p14="http://schemas.microsoft.com/office/powerpoint/2010/main" val="2638836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gains in the </a:t>
            </a:r>
            <a:br>
              <a:rPr lang="en-US" cap="all" dirty="0">
                <a:solidFill>
                  <a:schemeClr val="bg1"/>
                </a:solidFill>
              </a:rPr>
            </a:br>
            <a:r>
              <a:rPr lang="en-US" cap="all" dirty="0">
                <a:solidFill>
                  <a:schemeClr val="bg1"/>
                </a:solidFill>
              </a:rPr>
              <a:t>treatment group</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28427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858246" y="2295331"/>
            <a:ext cx="0" cy="2097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a:cxnSpLocks/>
          </p:cNvCxnSpPr>
          <p:nvPr/>
        </p:nvCxnSpPr>
        <p:spPr>
          <a:xfrm>
            <a:off x="858246" y="4393006"/>
            <a:ext cx="274337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2545109"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7" name="Oval 16">
            <a:extLst>
              <a:ext uri="{FF2B5EF4-FFF2-40B4-BE49-F238E27FC236}">
                <a16:creationId xmlns:a16="http://schemas.microsoft.com/office/drawing/2014/main" id="{6073D59D-B2F3-49FE-800A-0C71E5E39CD7}"/>
              </a:ext>
            </a:extLst>
          </p:cNvPr>
          <p:cNvSpPr/>
          <p:nvPr/>
        </p:nvSpPr>
        <p:spPr>
          <a:xfrm>
            <a:off x="2545109" y="2796700"/>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941505" y="3634998"/>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20" name="TextBox 19">
            <a:extLst>
              <a:ext uri="{FF2B5EF4-FFF2-40B4-BE49-F238E27FC236}">
                <a16:creationId xmlns:a16="http://schemas.microsoft.com/office/drawing/2014/main" id="{CA9A943E-7C38-4D4C-9E36-80ECE9640317}"/>
              </a:ext>
            </a:extLst>
          </p:cNvPr>
          <p:cNvSpPr txBox="1"/>
          <p:nvPr/>
        </p:nvSpPr>
        <p:spPr>
          <a:xfrm>
            <a:off x="2636942" y="533181"/>
            <a:ext cx="6589561"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3: does the treatment work?</a:t>
            </a:r>
          </a:p>
        </p:txBody>
      </p:sp>
      <p:cxnSp>
        <p:nvCxnSpPr>
          <p:cNvPr id="5" name="Straight Connector 4">
            <a:extLst>
              <a:ext uri="{FF2B5EF4-FFF2-40B4-BE49-F238E27FC236}">
                <a16:creationId xmlns:a16="http://schemas.microsoft.com/office/drawing/2014/main" id="{67F1AF1E-BC11-4123-BAB1-3082E4003112}"/>
              </a:ext>
            </a:extLst>
          </p:cNvPr>
          <p:cNvCxnSpPr>
            <a:stCxn id="11" idx="6"/>
            <a:endCxn id="10" idx="2"/>
          </p:cNvCxnSpPr>
          <p:nvPr/>
        </p:nvCxnSpPr>
        <p:spPr>
          <a:xfrm>
            <a:off x="2012063" y="3941195"/>
            <a:ext cx="533046" cy="0"/>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76C3D05-5405-403A-9F95-96AA1EB04412}"/>
              </a:ext>
            </a:extLst>
          </p:cNvPr>
          <p:cNvSpPr txBox="1"/>
          <p:nvPr/>
        </p:nvSpPr>
        <p:spPr>
          <a:xfrm>
            <a:off x="3917214" y="5240296"/>
            <a:ext cx="4178836"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YES:   </a:t>
            </a:r>
            <a:r>
              <a:rPr lang="en-US" sz="2800" cap="all" dirty="0">
                <a:solidFill>
                  <a:schemeClr val="accent1">
                    <a:lumMod val="50000"/>
                  </a:schemeClr>
                </a:solidFill>
                <a:latin typeface="Euphemia" panose="020B0503040102020104" pitchFamily="34" charset="0"/>
              </a:rPr>
              <a:t>T2-T1  &gt;  C2-C1</a:t>
            </a:r>
          </a:p>
        </p:txBody>
      </p:sp>
      <p:cxnSp>
        <p:nvCxnSpPr>
          <p:cNvPr id="26" name="Straight Connector 25">
            <a:extLst>
              <a:ext uri="{FF2B5EF4-FFF2-40B4-BE49-F238E27FC236}">
                <a16:creationId xmlns:a16="http://schemas.microsoft.com/office/drawing/2014/main" id="{0C783533-F75D-4A29-B8F4-3B7365DA28CD}"/>
              </a:ext>
            </a:extLst>
          </p:cNvPr>
          <p:cNvCxnSpPr>
            <a:cxnSpLocks/>
            <a:stCxn id="11" idx="1"/>
            <a:endCxn id="17" idx="2"/>
          </p:cNvCxnSpPr>
          <p:nvPr/>
        </p:nvCxnSpPr>
        <p:spPr>
          <a:xfrm flipV="1">
            <a:off x="1482202" y="3102897"/>
            <a:ext cx="1062907" cy="621784"/>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A2DDE5E-34C9-4D1C-80BB-6F338D68083A}"/>
              </a:ext>
            </a:extLst>
          </p:cNvPr>
          <p:cNvCxnSpPr>
            <a:cxnSpLocks/>
          </p:cNvCxnSpPr>
          <p:nvPr/>
        </p:nvCxnSpPr>
        <p:spPr>
          <a:xfrm flipV="1">
            <a:off x="4634947" y="2295331"/>
            <a:ext cx="0" cy="2097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DDC7E85-C86C-4C13-88C3-7E8142B309C4}"/>
              </a:ext>
            </a:extLst>
          </p:cNvPr>
          <p:cNvCxnSpPr>
            <a:cxnSpLocks/>
          </p:cNvCxnSpPr>
          <p:nvPr/>
        </p:nvCxnSpPr>
        <p:spPr>
          <a:xfrm>
            <a:off x="4634947" y="4393006"/>
            <a:ext cx="274337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1CA56430-CCB8-4CCC-A027-B6E33447CA91}"/>
              </a:ext>
            </a:extLst>
          </p:cNvPr>
          <p:cNvSpPr/>
          <p:nvPr/>
        </p:nvSpPr>
        <p:spPr>
          <a:xfrm>
            <a:off x="6360743" y="3288656"/>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40" name="Oval 39">
            <a:extLst>
              <a:ext uri="{FF2B5EF4-FFF2-40B4-BE49-F238E27FC236}">
                <a16:creationId xmlns:a16="http://schemas.microsoft.com/office/drawing/2014/main" id="{45517E6C-68A9-437D-A3B7-52CD1EB3579E}"/>
              </a:ext>
            </a:extLst>
          </p:cNvPr>
          <p:cNvSpPr/>
          <p:nvPr/>
        </p:nvSpPr>
        <p:spPr>
          <a:xfrm>
            <a:off x="6360743" y="204930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41" name="Oval 40">
            <a:extLst>
              <a:ext uri="{FF2B5EF4-FFF2-40B4-BE49-F238E27FC236}">
                <a16:creationId xmlns:a16="http://schemas.microsoft.com/office/drawing/2014/main" id="{0F5E410C-D183-45C8-B0CE-1D5BDDD15A06}"/>
              </a:ext>
            </a:extLst>
          </p:cNvPr>
          <p:cNvSpPr/>
          <p:nvPr/>
        </p:nvSpPr>
        <p:spPr>
          <a:xfrm>
            <a:off x="4718206" y="3634998"/>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cxnSp>
        <p:nvCxnSpPr>
          <p:cNvPr id="44" name="Straight Arrow Connector 43">
            <a:extLst>
              <a:ext uri="{FF2B5EF4-FFF2-40B4-BE49-F238E27FC236}">
                <a16:creationId xmlns:a16="http://schemas.microsoft.com/office/drawing/2014/main" id="{66F793B3-49AE-4B0E-84BA-83533204CDBA}"/>
              </a:ext>
            </a:extLst>
          </p:cNvPr>
          <p:cNvCxnSpPr>
            <a:cxnSpLocks/>
          </p:cNvCxnSpPr>
          <p:nvPr/>
        </p:nvCxnSpPr>
        <p:spPr>
          <a:xfrm flipV="1">
            <a:off x="8409822" y="2295331"/>
            <a:ext cx="0" cy="2097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32F7749-E2B1-431B-BD48-1A70347B903A}"/>
              </a:ext>
            </a:extLst>
          </p:cNvPr>
          <p:cNvCxnSpPr>
            <a:cxnSpLocks/>
          </p:cNvCxnSpPr>
          <p:nvPr/>
        </p:nvCxnSpPr>
        <p:spPr>
          <a:xfrm>
            <a:off x="8409822" y="4393006"/>
            <a:ext cx="274337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96CD3DF6-DD6C-4F34-AA43-1551D4778D89}"/>
              </a:ext>
            </a:extLst>
          </p:cNvPr>
          <p:cNvSpPr/>
          <p:nvPr/>
        </p:nvSpPr>
        <p:spPr>
          <a:xfrm>
            <a:off x="10179937" y="3155631"/>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47" name="Oval 46">
            <a:extLst>
              <a:ext uri="{FF2B5EF4-FFF2-40B4-BE49-F238E27FC236}">
                <a16:creationId xmlns:a16="http://schemas.microsoft.com/office/drawing/2014/main" id="{5840F0E3-A006-40E6-8432-7A4C505A841D}"/>
              </a:ext>
            </a:extLst>
          </p:cNvPr>
          <p:cNvSpPr/>
          <p:nvPr/>
        </p:nvSpPr>
        <p:spPr>
          <a:xfrm>
            <a:off x="8942868"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48" name="Oval 47">
            <a:extLst>
              <a:ext uri="{FF2B5EF4-FFF2-40B4-BE49-F238E27FC236}">
                <a16:creationId xmlns:a16="http://schemas.microsoft.com/office/drawing/2014/main" id="{C291A334-C281-4F8E-9788-35DBB187111B}"/>
              </a:ext>
            </a:extLst>
          </p:cNvPr>
          <p:cNvSpPr/>
          <p:nvPr/>
        </p:nvSpPr>
        <p:spPr>
          <a:xfrm>
            <a:off x="10135617" y="1648090"/>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49" name="Oval 48">
            <a:extLst>
              <a:ext uri="{FF2B5EF4-FFF2-40B4-BE49-F238E27FC236}">
                <a16:creationId xmlns:a16="http://schemas.microsoft.com/office/drawing/2014/main" id="{CBBEAA26-9278-4C39-97A7-B46FE7F23E68}"/>
              </a:ext>
            </a:extLst>
          </p:cNvPr>
          <p:cNvSpPr/>
          <p:nvPr/>
        </p:nvSpPr>
        <p:spPr>
          <a:xfrm>
            <a:off x="8929249" y="2936020"/>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1" name="Oval 10">
            <a:extLst>
              <a:ext uri="{FF2B5EF4-FFF2-40B4-BE49-F238E27FC236}">
                <a16:creationId xmlns:a16="http://schemas.microsoft.com/office/drawing/2014/main" id="{FEF07470-7A9E-481F-BE83-A7A0EAD012AF}"/>
              </a:ext>
            </a:extLst>
          </p:cNvPr>
          <p:cNvSpPr/>
          <p:nvPr/>
        </p:nvSpPr>
        <p:spPr>
          <a:xfrm>
            <a:off x="1391292"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cxnSp>
        <p:nvCxnSpPr>
          <p:cNvPr id="55" name="Straight Connector 54">
            <a:extLst>
              <a:ext uri="{FF2B5EF4-FFF2-40B4-BE49-F238E27FC236}">
                <a16:creationId xmlns:a16="http://schemas.microsoft.com/office/drawing/2014/main" id="{A49051B8-A311-417E-8C2C-A69FBAEF3131}"/>
              </a:ext>
            </a:extLst>
          </p:cNvPr>
          <p:cNvCxnSpPr>
            <a:cxnSpLocks/>
            <a:stCxn id="41" idx="6"/>
            <a:endCxn id="40" idx="3"/>
          </p:cNvCxnSpPr>
          <p:nvPr/>
        </p:nvCxnSpPr>
        <p:spPr>
          <a:xfrm flipV="1">
            <a:off x="5338977" y="2572016"/>
            <a:ext cx="1112676" cy="1369179"/>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C958A94-9DB5-4D5E-9521-0E52318526F0}"/>
              </a:ext>
            </a:extLst>
          </p:cNvPr>
          <p:cNvCxnSpPr>
            <a:cxnSpLocks/>
            <a:stCxn id="49" idx="7"/>
            <a:endCxn id="48" idx="3"/>
          </p:cNvCxnSpPr>
          <p:nvPr/>
        </p:nvCxnSpPr>
        <p:spPr>
          <a:xfrm flipV="1">
            <a:off x="9459110" y="2170800"/>
            <a:ext cx="767417" cy="854903"/>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512A0C1-5DFC-431F-A884-A92A56FBF71E}"/>
              </a:ext>
            </a:extLst>
          </p:cNvPr>
          <p:cNvCxnSpPr>
            <a:cxnSpLocks/>
            <a:stCxn id="39" idx="6"/>
            <a:endCxn id="38" idx="2"/>
          </p:cNvCxnSpPr>
          <p:nvPr/>
        </p:nvCxnSpPr>
        <p:spPr>
          <a:xfrm flipV="1">
            <a:off x="5788764" y="3594853"/>
            <a:ext cx="571979" cy="346342"/>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8E6D81AD-CB77-4B43-8C86-F8047D98BE57}"/>
              </a:ext>
            </a:extLst>
          </p:cNvPr>
          <p:cNvSpPr/>
          <p:nvPr/>
        </p:nvSpPr>
        <p:spPr>
          <a:xfrm>
            <a:off x="5167993"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cxnSp>
        <p:nvCxnSpPr>
          <p:cNvPr id="73" name="Straight Connector 72">
            <a:extLst>
              <a:ext uri="{FF2B5EF4-FFF2-40B4-BE49-F238E27FC236}">
                <a16:creationId xmlns:a16="http://schemas.microsoft.com/office/drawing/2014/main" id="{AED970DC-7CF1-42CE-AA20-A454EFAEB892}"/>
              </a:ext>
            </a:extLst>
          </p:cNvPr>
          <p:cNvCxnSpPr>
            <a:cxnSpLocks/>
            <a:stCxn id="47" idx="6"/>
            <a:endCxn id="46" idx="2"/>
          </p:cNvCxnSpPr>
          <p:nvPr/>
        </p:nvCxnSpPr>
        <p:spPr>
          <a:xfrm flipV="1">
            <a:off x="9563639" y="3461828"/>
            <a:ext cx="616298" cy="479367"/>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EC1EE80C-9CE7-4EC4-B7E0-31EF61891DFD}"/>
              </a:ext>
            </a:extLst>
          </p:cNvPr>
          <p:cNvSpPr txBox="1"/>
          <p:nvPr/>
        </p:nvSpPr>
        <p:spPr>
          <a:xfrm>
            <a:off x="326792" y="1524427"/>
            <a:ext cx="1062907" cy="584775"/>
          </a:xfrm>
          <a:prstGeom prst="rect">
            <a:avLst/>
          </a:prstGeom>
          <a:noFill/>
        </p:spPr>
        <p:txBody>
          <a:bodyPr wrap="square" rtlCol="0">
            <a:spAutoFit/>
          </a:bodyPr>
          <a:lstStyle/>
          <a:p>
            <a:pPr algn="ctr"/>
            <a:r>
              <a:rPr lang="en-US" sz="1600" dirty="0">
                <a:solidFill>
                  <a:schemeClr val="accent4">
                    <a:lumMod val="50000"/>
                  </a:schemeClr>
                </a:solidFill>
                <a:latin typeface="Euphemia" panose="020B0503040102020104" pitchFamily="34" charset="0"/>
              </a:rPr>
              <a:t>More is Better</a:t>
            </a:r>
          </a:p>
        </p:txBody>
      </p:sp>
    </p:spTree>
    <p:extLst>
      <p:ext uri="{BB962C8B-B14F-4D97-AF65-F5344CB8AC3E}">
        <p14:creationId xmlns:p14="http://schemas.microsoft.com/office/powerpoint/2010/main" val="577309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a:extLst>
              <a:ext uri="{FF2B5EF4-FFF2-40B4-BE49-F238E27FC236}">
                <a16:creationId xmlns:a16="http://schemas.microsoft.com/office/drawing/2014/main" id="{8C958A94-9DB5-4D5E-9521-0E52318526F0}"/>
              </a:ext>
            </a:extLst>
          </p:cNvPr>
          <p:cNvCxnSpPr>
            <a:cxnSpLocks/>
          </p:cNvCxnSpPr>
          <p:nvPr/>
        </p:nvCxnSpPr>
        <p:spPr>
          <a:xfrm flipV="1">
            <a:off x="6836624" y="2677773"/>
            <a:ext cx="1131719" cy="474218"/>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ED970DC-7CF1-42CE-AA20-A454EFAEB892}"/>
              </a:ext>
            </a:extLst>
          </p:cNvPr>
          <p:cNvCxnSpPr>
            <a:cxnSpLocks/>
          </p:cNvCxnSpPr>
          <p:nvPr/>
        </p:nvCxnSpPr>
        <p:spPr>
          <a:xfrm flipV="1">
            <a:off x="6836624" y="3428113"/>
            <a:ext cx="1220955" cy="507014"/>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2192523" y="2295331"/>
            <a:ext cx="0" cy="2097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a:cxnSpLocks/>
          </p:cNvCxnSpPr>
          <p:nvPr/>
        </p:nvCxnSpPr>
        <p:spPr>
          <a:xfrm>
            <a:off x="2192523" y="4393006"/>
            <a:ext cx="274337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3879386"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7" name="Oval 16">
            <a:extLst>
              <a:ext uri="{FF2B5EF4-FFF2-40B4-BE49-F238E27FC236}">
                <a16:creationId xmlns:a16="http://schemas.microsoft.com/office/drawing/2014/main" id="{6073D59D-B2F3-49FE-800A-0C71E5E39CD7}"/>
              </a:ext>
            </a:extLst>
          </p:cNvPr>
          <p:cNvSpPr/>
          <p:nvPr/>
        </p:nvSpPr>
        <p:spPr>
          <a:xfrm>
            <a:off x="3879386" y="2815721"/>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2711950" y="2806091"/>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20" name="TextBox 19">
            <a:extLst>
              <a:ext uri="{FF2B5EF4-FFF2-40B4-BE49-F238E27FC236}">
                <a16:creationId xmlns:a16="http://schemas.microsoft.com/office/drawing/2014/main" id="{CA9A943E-7C38-4D4C-9E36-80ECE9640317}"/>
              </a:ext>
            </a:extLst>
          </p:cNvPr>
          <p:cNvSpPr txBox="1"/>
          <p:nvPr/>
        </p:nvSpPr>
        <p:spPr>
          <a:xfrm>
            <a:off x="2636942" y="533181"/>
            <a:ext cx="6589561"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3: does the treatment work?</a:t>
            </a:r>
          </a:p>
        </p:txBody>
      </p:sp>
      <p:cxnSp>
        <p:nvCxnSpPr>
          <p:cNvPr id="5" name="Straight Connector 4">
            <a:extLst>
              <a:ext uri="{FF2B5EF4-FFF2-40B4-BE49-F238E27FC236}">
                <a16:creationId xmlns:a16="http://schemas.microsoft.com/office/drawing/2014/main" id="{67F1AF1E-BC11-4123-BAB1-3082E4003112}"/>
              </a:ext>
            </a:extLst>
          </p:cNvPr>
          <p:cNvCxnSpPr>
            <a:stCxn id="11" idx="6"/>
            <a:endCxn id="10" idx="2"/>
          </p:cNvCxnSpPr>
          <p:nvPr/>
        </p:nvCxnSpPr>
        <p:spPr>
          <a:xfrm>
            <a:off x="3346340" y="3941195"/>
            <a:ext cx="533046" cy="0"/>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76C3D05-5405-403A-9F95-96AA1EB04412}"/>
              </a:ext>
            </a:extLst>
          </p:cNvPr>
          <p:cNvSpPr txBox="1"/>
          <p:nvPr/>
        </p:nvSpPr>
        <p:spPr>
          <a:xfrm>
            <a:off x="4241168" y="5240296"/>
            <a:ext cx="3530968"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NO:  </a:t>
            </a:r>
            <a:r>
              <a:rPr lang="en-US" sz="2800" cap="all" dirty="0">
                <a:solidFill>
                  <a:schemeClr val="accent1">
                    <a:lumMod val="50000"/>
                  </a:schemeClr>
                </a:solidFill>
                <a:latin typeface="Euphemia" panose="020B0503040102020104" pitchFamily="34" charset="0"/>
              </a:rPr>
              <a:t>T2-T1 = C2-C1</a:t>
            </a:r>
          </a:p>
        </p:txBody>
      </p:sp>
      <p:cxnSp>
        <p:nvCxnSpPr>
          <p:cNvPr id="26" name="Straight Connector 25">
            <a:extLst>
              <a:ext uri="{FF2B5EF4-FFF2-40B4-BE49-F238E27FC236}">
                <a16:creationId xmlns:a16="http://schemas.microsoft.com/office/drawing/2014/main" id="{0C783533-F75D-4A29-B8F4-3B7365DA28CD}"/>
              </a:ext>
            </a:extLst>
          </p:cNvPr>
          <p:cNvCxnSpPr>
            <a:cxnSpLocks/>
            <a:stCxn id="18" idx="6"/>
            <a:endCxn id="17" idx="2"/>
          </p:cNvCxnSpPr>
          <p:nvPr/>
        </p:nvCxnSpPr>
        <p:spPr>
          <a:xfrm>
            <a:off x="3332721" y="3112288"/>
            <a:ext cx="546665" cy="9630"/>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6F793B3-49AE-4B0E-84BA-83533204CDBA}"/>
              </a:ext>
            </a:extLst>
          </p:cNvPr>
          <p:cNvCxnSpPr>
            <a:cxnSpLocks/>
          </p:cNvCxnSpPr>
          <p:nvPr/>
        </p:nvCxnSpPr>
        <p:spPr>
          <a:xfrm flipV="1">
            <a:off x="5993193" y="2295331"/>
            <a:ext cx="0" cy="2097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32F7749-E2B1-431B-BD48-1A70347B903A}"/>
              </a:ext>
            </a:extLst>
          </p:cNvPr>
          <p:cNvCxnSpPr>
            <a:cxnSpLocks/>
          </p:cNvCxnSpPr>
          <p:nvPr/>
        </p:nvCxnSpPr>
        <p:spPr>
          <a:xfrm>
            <a:off x="5993193" y="4393006"/>
            <a:ext cx="274337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96CD3DF6-DD6C-4F34-AA43-1551D4778D89}"/>
              </a:ext>
            </a:extLst>
          </p:cNvPr>
          <p:cNvSpPr/>
          <p:nvPr/>
        </p:nvSpPr>
        <p:spPr>
          <a:xfrm>
            <a:off x="7763308" y="3155631"/>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47" name="Oval 46">
            <a:extLst>
              <a:ext uri="{FF2B5EF4-FFF2-40B4-BE49-F238E27FC236}">
                <a16:creationId xmlns:a16="http://schemas.microsoft.com/office/drawing/2014/main" id="{5840F0E3-A006-40E6-8432-7A4C505A841D}"/>
              </a:ext>
            </a:extLst>
          </p:cNvPr>
          <p:cNvSpPr/>
          <p:nvPr/>
        </p:nvSpPr>
        <p:spPr>
          <a:xfrm>
            <a:off x="6526239"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48" name="Oval 47">
            <a:extLst>
              <a:ext uri="{FF2B5EF4-FFF2-40B4-BE49-F238E27FC236}">
                <a16:creationId xmlns:a16="http://schemas.microsoft.com/office/drawing/2014/main" id="{C291A334-C281-4F8E-9788-35DBB187111B}"/>
              </a:ext>
            </a:extLst>
          </p:cNvPr>
          <p:cNvSpPr/>
          <p:nvPr/>
        </p:nvSpPr>
        <p:spPr>
          <a:xfrm>
            <a:off x="7747193" y="2317889"/>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49" name="Oval 48">
            <a:extLst>
              <a:ext uri="{FF2B5EF4-FFF2-40B4-BE49-F238E27FC236}">
                <a16:creationId xmlns:a16="http://schemas.microsoft.com/office/drawing/2014/main" id="{CBBEAA26-9278-4C39-97A7-B46FE7F23E68}"/>
              </a:ext>
            </a:extLst>
          </p:cNvPr>
          <p:cNvSpPr/>
          <p:nvPr/>
        </p:nvSpPr>
        <p:spPr>
          <a:xfrm>
            <a:off x="6512619" y="2815720"/>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1" name="Oval 10">
            <a:extLst>
              <a:ext uri="{FF2B5EF4-FFF2-40B4-BE49-F238E27FC236}">
                <a16:creationId xmlns:a16="http://schemas.microsoft.com/office/drawing/2014/main" id="{FEF07470-7A9E-481F-BE83-A7A0EAD012AF}"/>
              </a:ext>
            </a:extLst>
          </p:cNvPr>
          <p:cNvSpPr/>
          <p:nvPr/>
        </p:nvSpPr>
        <p:spPr>
          <a:xfrm>
            <a:off x="2725569"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79" name="TextBox 78">
            <a:extLst>
              <a:ext uri="{FF2B5EF4-FFF2-40B4-BE49-F238E27FC236}">
                <a16:creationId xmlns:a16="http://schemas.microsoft.com/office/drawing/2014/main" id="{EC1EE80C-9CE7-4EC4-B7E0-31EF61891DFD}"/>
              </a:ext>
            </a:extLst>
          </p:cNvPr>
          <p:cNvSpPr txBox="1"/>
          <p:nvPr/>
        </p:nvSpPr>
        <p:spPr>
          <a:xfrm>
            <a:off x="1661069" y="1524427"/>
            <a:ext cx="1062907" cy="584775"/>
          </a:xfrm>
          <a:prstGeom prst="rect">
            <a:avLst/>
          </a:prstGeom>
          <a:noFill/>
        </p:spPr>
        <p:txBody>
          <a:bodyPr wrap="square" rtlCol="0">
            <a:spAutoFit/>
          </a:bodyPr>
          <a:lstStyle/>
          <a:p>
            <a:pPr algn="ctr"/>
            <a:r>
              <a:rPr lang="en-US" sz="1600" dirty="0">
                <a:solidFill>
                  <a:schemeClr val="accent4">
                    <a:lumMod val="50000"/>
                  </a:schemeClr>
                </a:solidFill>
                <a:latin typeface="Euphemia" panose="020B0503040102020104" pitchFamily="34" charset="0"/>
              </a:rPr>
              <a:t>More is Better</a:t>
            </a:r>
          </a:p>
        </p:txBody>
      </p:sp>
      <p:sp>
        <p:nvSpPr>
          <p:cNvPr id="42" name="TextBox 41">
            <a:extLst>
              <a:ext uri="{FF2B5EF4-FFF2-40B4-BE49-F238E27FC236}">
                <a16:creationId xmlns:a16="http://schemas.microsoft.com/office/drawing/2014/main" id="{F9A13D3C-204F-4450-839E-466850351902}"/>
              </a:ext>
            </a:extLst>
          </p:cNvPr>
          <p:cNvSpPr txBox="1"/>
          <p:nvPr/>
        </p:nvSpPr>
        <p:spPr>
          <a:xfrm>
            <a:off x="3174127" y="5983049"/>
            <a:ext cx="5843746" cy="338554"/>
          </a:xfrm>
          <a:prstGeom prst="rect">
            <a:avLst/>
          </a:prstGeom>
          <a:noFill/>
        </p:spPr>
        <p:txBody>
          <a:bodyPr wrap="square" rtlCol="0">
            <a:spAutoFit/>
          </a:bodyPr>
          <a:lstStyle/>
          <a:p>
            <a:pPr algn="ctr"/>
            <a:r>
              <a:rPr lang="en-US" sz="1600" dirty="0">
                <a:solidFill>
                  <a:schemeClr val="accent4">
                    <a:lumMod val="50000"/>
                  </a:schemeClr>
                </a:solidFill>
                <a:latin typeface="Euphemia" panose="020B0503040102020104" pitchFamily="34" charset="0"/>
              </a:rPr>
              <a:t>lines are parallel  :::  gains are equal  :::  no program impact</a:t>
            </a:r>
          </a:p>
        </p:txBody>
      </p:sp>
    </p:spTree>
    <p:extLst>
      <p:ext uri="{BB962C8B-B14F-4D97-AF65-F5344CB8AC3E}">
        <p14:creationId xmlns:p14="http://schemas.microsoft.com/office/powerpoint/2010/main" val="2996787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dirty="0">
                <a:solidFill>
                  <a:schemeClr val="bg1"/>
                </a:solidFill>
              </a:rPr>
              <a:t>COUNTERFACTUALS </a:t>
            </a:r>
            <a:br>
              <a:rPr lang="en-US" dirty="0">
                <a:solidFill>
                  <a:schemeClr val="bg1"/>
                </a:solidFill>
              </a:rPr>
            </a:br>
            <a:r>
              <a:rPr lang="en-US" dirty="0">
                <a:solidFill>
                  <a:schemeClr val="bg1"/>
                </a:solidFill>
              </a:rPr>
              <a:t>AND EFFECTS</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4937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E134B95-4DA7-44D6-901A-DF4E0994E350}"/>
              </a:ext>
            </a:extLst>
          </p:cNvPr>
          <p:cNvGrpSpPr/>
          <p:nvPr/>
        </p:nvGrpSpPr>
        <p:grpSpPr>
          <a:xfrm>
            <a:off x="628752" y="533181"/>
            <a:ext cx="10588374" cy="5949262"/>
            <a:chOff x="628752" y="533181"/>
            <a:chExt cx="10588374" cy="5949262"/>
          </a:xfrm>
        </p:grpSpPr>
        <p:cxnSp>
          <p:nvCxnSpPr>
            <p:cNvPr id="80" name="Straight Connector 79">
              <a:extLst>
                <a:ext uri="{FF2B5EF4-FFF2-40B4-BE49-F238E27FC236}">
                  <a16:creationId xmlns:a16="http://schemas.microsoft.com/office/drawing/2014/main" id="{55C4E368-561D-487D-8261-4BEEB09DDD6C}"/>
                </a:ext>
              </a:extLst>
            </p:cNvPr>
            <p:cNvCxnSpPr>
              <a:cxnSpLocks/>
            </p:cNvCxnSpPr>
            <p:nvPr/>
          </p:nvCxnSpPr>
          <p:spPr>
            <a:xfrm flipV="1">
              <a:off x="5205662" y="3067933"/>
              <a:ext cx="1498597" cy="523550"/>
            </a:xfrm>
            <a:prstGeom prst="line">
              <a:avLst/>
            </a:prstGeom>
            <a:ln w="254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ED970DC-7CF1-42CE-AA20-A454EFAEB892}"/>
                </a:ext>
              </a:extLst>
            </p:cNvPr>
            <p:cNvCxnSpPr>
              <a:cxnSpLocks/>
            </p:cNvCxnSpPr>
            <p:nvPr/>
          </p:nvCxnSpPr>
          <p:spPr>
            <a:xfrm flipV="1">
              <a:off x="1941766" y="3828119"/>
              <a:ext cx="940384" cy="357488"/>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C958A94-9DB5-4D5E-9521-0E52318526F0}"/>
                </a:ext>
              </a:extLst>
            </p:cNvPr>
            <p:cNvCxnSpPr>
              <a:cxnSpLocks/>
            </p:cNvCxnSpPr>
            <p:nvPr/>
          </p:nvCxnSpPr>
          <p:spPr>
            <a:xfrm flipV="1">
              <a:off x="1285259" y="3033479"/>
              <a:ext cx="1479629" cy="1126052"/>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A9A943E-7C38-4D4C-9E36-80ECE9640317}"/>
                </a:ext>
              </a:extLst>
            </p:cNvPr>
            <p:cNvSpPr txBox="1"/>
            <p:nvPr/>
          </p:nvSpPr>
          <p:spPr>
            <a:xfrm>
              <a:off x="2060155" y="533181"/>
              <a:ext cx="7743146"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4: where is your counterfactual?</a:t>
              </a:r>
            </a:p>
          </p:txBody>
        </p:sp>
        <p:cxnSp>
          <p:nvCxnSpPr>
            <p:cNvPr id="44" name="Straight Arrow Connector 43">
              <a:extLst>
                <a:ext uri="{FF2B5EF4-FFF2-40B4-BE49-F238E27FC236}">
                  <a16:creationId xmlns:a16="http://schemas.microsoft.com/office/drawing/2014/main" id="{66F793B3-49AE-4B0E-84BA-83533204CDBA}"/>
                </a:ext>
              </a:extLst>
            </p:cNvPr>
            <p:cNvCxnSpPr>
              <a:cxnSpLocks/>
            </p:cNvCxnSpPr>
            <p:nvPr/>
          </p:nvCxnSpPr>
          <p:spPr>
            <a:xfrm flipV="1">
              <a:off x="628752" y="2302242"/>
              <a:ext cx="0" cy="2601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32F7749-E2B1-431B-BD48-1A70347B903A}"/>
                </a:ext>
              </a:extLst>
            </p:cNvPr>
            <p:cNvCxnSpPr>
              <a:cxnSpLocks/>
            </p:cNvCxnSpPr>
            <p:nvPr/>
          </p:nvCxnSpPr>
          <p:spPr>
            <a:xfrm>
              <a:off x="628752" y="4900575"/>
              <a:ext cx="2734429"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96CD3DF6-DD6C-4F34-AA43-1551D4778D89}"/>
                </a:ext>
              </a:extLst>
            </p:cNvPr>
            <p:cNvSpPr/>
            <p:nvPr/>
          </p:nvSpPr>
          <p:spPr>
            <a:xfrm>
              <a:off x="2608145" y="3521923"/>
              <a:ext cx="620771" cy="612393"/>
            </a:xfrm>
            <a:prstGeom prst="ellipse">
              <a:avLst/>
            </a:prstGeom>
            <a:solidFill>
              <a:schemeClr val="bg1">
                <a:lumMod val="85000"/>
              </a:schemeClr>
            </a:solid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C2</a:t>
              </a:r>
            </a:p>
          </p:txBody>
        </p:sp>
        <p:sp>
          <p:nvSpPr>
            <p:cNvPr id="47" name="Oval 46">
              <a:extLst>
                <a:ext uri="{FF2B5EF4-FFF2-40B4-BE49-F238E27FC236}">
                  <a16:creationId xmlns:a16="http://schemas.microsoft.com/office/drawing/2014/main" id="{5840F0E3-A006-40E6-8432-7A4C505A841D}"/>
                </a:ext>
              </a:extLst>
            </p:cNvPr>
            <p:cNvSpPr/>
            <p:nvPr/>
          </p:nvSpPr>
          <p:spPr>
            <a:xfrm>
              <a:off x="1587167" y="3853334"/>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48" name="Oval 47">
              <a:extLst>
                <a:ext uri="{FF2B5EF4-FFF2-40B4-BE49-F238E27FC236}">
                  <a16:creationId xmlns:a16="http://schemas.microsoft.com/office/drawing/2014/main" id="{C291A334-C281-4F8E-9788-35DBB187111B}"/>
                </a:ext>
              </a:extLst>
            </p:cNvPr>
            <p:cNvSpPr/>
            <p:nvPr/>
          </p:nvSpPr>
          <p:spPr>
            <a:xfrm>
              <a:off x="2612457" y="2727283"/>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49" name="Oval 48">
              <a:extLst>
                <a:ext uri="{FF2B5EF4-FFF2-40B4-BE49-F238E27FC236}">
                  <a16:creationId xmlns:a16="http://schemas.microsoft.com/office/drawing/2014/main" id="{CBBEAA26-9278-4C39-97A7-B46FE7F23E68}"/>
                </a:ext>
              </a:extLst>
            </p:cNvPr>
            <p:cNvSpPr/>
            <p:nvPr/>
          </p:nvSpPr>
          <p:spPr>
            <a:xfrm>
              <a:off x="974874" y="3853334"/>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42" name="TextBox 41">
              <a:extLst>
                <a:ext uri="{FF2B5EF4-FFF2-40B4-BE49-F238E27FC236}">
                  <a16:creationId xmlns:a16="http://schemas.microsoft.com/office/drawing/2014/main" id="{F9A13D3C-204F-4450-839E-466850351902}"/>
                </a:ext>
              </a:extLst>
            </p:cNvPr>
            <p:cNvSpPr txBox="1"/>
            <p:nvPr/>
          </p:nvSpPr>
          <p:spPr>
            <a:xfrm>
              <a:off x="1041018" y="5128226"/>
              <a:ext cx="1801496" cy="1107996"/>
            </a:xfrm>
            <a:prstGeom prst="rect">
              <a:avLst/>
            </a:prstGeom>
            <a:noFill/>
          </p:spPr>
          <p:txBody>
            <a:bodyPr wrap="square" rtlCol="0">
              <a:spAutoFit/>
            </a:bodyPr>
            <a:lstStyle/>
            <a:p>
              <a:pPr algn="ctr"/>
              <a:r>
                <a:rPr lang="en-US" b="1" u="sng" dirty="0">
                  <a:solidFill>
                    <a:schemeClr val="accent4">
                      <a:lumMod val="50000"/>
                    </a:schemeClr>
                  </a:solidFill>
                  <a:latin typeface="Euphemia" panose="020B0503040102020104" pitchFamily="34" charset="0"/>
                </a:rPr>
                <a:t>C1=T1</a:t>
              </a:r>
            </a:p>
            <a:p>
              <a:pPr algn="ctr"/>
              <a:br>
                <a:rPr lang="en-US" sz="1600" dirty="0">
                  <a:latin typeface="Euphemia" panose="020B0503040102020104" pitchFamily="34" charset="0"/>
                </a:rPr>
              </a:br>
              <a:r>
                <a:rPr lang="en-US" sz="1600" dirty="0">
                  <a:latin typeface="Euphemia" panose="020B0503040102020104" pitchFamily="34" charset="0"/>
                </a:rPr>
                <a:t>C2 is the counterfactual</a:t>
              </a:r>
            </a:p>
          </p:txBody>
        </p:sp>
        <p:sp>
          <p:nvSpPr>
            <p:cNvPr id="35" name="TextBox 34">
              <a:extLst>
                <a:ext uri="{FF2B5EF4-FFF2-40B4-BE49-F238E27FC236}">
                  <a16:creationId xmlns:a16="http://schemas.microsoft.com/office/drawing/2014/main" id="{E398E3D4-6DE6-414B-93E4-532D0FAB572A}"/>
                </a:ext>
              </a:extLst>
            </p:cNvPr>
            <p:cNvSpPr txBox="1"/>
            <p:nvPr/>
          </p:nvSpPr>
          <p:spPr>
            <a:xfrm>
              <a:off x="2091895" y="1167174"/>
              <a:ext cx="7711406" cy="369332"/>
            </a:xfrm>
            <a:prstGeom prst="rect">
              <a:avLst/>
            </a:prstGeom>
            <a:noFill/>
          </p:spPr>
          <p:txBody>
            <a:bodyPr wrap="none" rtlCol="0">
              <a:spAutoFit/>
            </a:bodyPr>
            <a:lstStyle/>
            <a:p>
              <a:r>
                <a:rPr lang="en-US" dirty="0">
                  <a:solidFill>
                    <a:schemeClr val="tx1">
                      <a:lumMod val="65000"/>
                      <a:lumOff val="35000"/>
                    </a:schemeClr>
                  </a:solidFill>
                </a:rPr>
                <a:t>What would your treatment group look like if it had not received the treatment? </a:t>
              </a:r>
            </a:p>
          </p:txBody>
        </p:sp>
        <p:cxnSp>
          <p:nvCxnSpPr>
            <p:cNvPr id="61" name="Straight Connector 60">
              <a:extLst>
                <a:ext uri="{FF2B5EF4-FFF2-40B4-BE49-F238E27FC236}">
                  <a16:creationId xmlns:a16="http://schemas.microsoft.com/office/drawing/2014/main" id="{513D6225-66B9-4B17-A859-1475BE19818E}"/>
                </a:ext>
              </a:extLst>
            </p:cNvPr>
            <p:cNvCxnSpPr>
              <a:cxnSpLocks/>
            </p:cNvCxnSpPr>
            <p:nvPr/>
          </p:nvCxnSpPr>
          <p:spPr>
            <a:xfrm flipV="1">
              <a:off x="5226215" y="3828119"/>
              <a:ext cx="1507783" cy="510388"/>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4A5C799-4C85-4AF7-9068-B64DB0549BDB}"/>
                </a:ext>
              </a:extLst>
            </p:cNvPr>
            <p:cNvCxnSpPr>
              <a:cxnSpLocks/>
            </p:cNvCxnSpPr>
            <p:nvPr/>
          </p:nvCxnSpPr>
          <p:spPr>
            <a:xfrm flipV="1">
              <a:off x="5177357" y="2369799"/>
              <a:ext cx="1500699" cy="1191269"/>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0BE70E-1183-4680-B5D4-452A6B2AEEE7}"/>
                </a:ext>
              </a:extLst>
            </p:cNvPr>
            <p:cNvCxnSpPr>
              <a:cxnSpLocks/>
            </p:cNvCxnSpPr>
            <p:nvPr/>
          </p:nvCxnSpPr>
          <p:spPr>
            <a:xfrm flipV="1">
              <a:off x="4480600" y="2302242"/>
              <a:ext cx="0" cy="2601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E1F5360-E192-497A-8F8F-C6B658611EFA}"/>
                </a:ext>
              </a:extLst>
            </p:cNvPr>
            <p:cNvCxnSpPr>
              <a:cxnSpLocks/>
            </p:cNvCxnSpPr>
            <p:nvPr/>
          </p:nvCxnSpPr>
          <p:spPr>
            <a:xfrm>
              <a:off x="4480600" y="4900575"/>
              <a:ext cx="2734429"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2CA92DB3-6E79-44A2-A55A-CCE078FFC652}"/>
                </a:ext>
              </a:extLst>
            </p:cNvPr>
            <p:cNvSpPr/>
            <p:nvPr/>
          </p:nvSpPr>
          <p:spPr>
            <a:xfrm>
              <a:off x="6416419" y="2778570"/>
              <a:ext cx="620771" cy="612393"/>
            </a:xfrm>
            <a:prstGeom prst="ellipse">
              <a:avLst/>
            </a:prstGeom>
            <a:solidFill>
              <a:schemeClr val="bg1">
                <a:lumMod val="85000"/>
              </a:schemeClr>
            </a:solid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CF</a:t>
              </a:r>
            </a:p>
          </p:txBody>
        </p:sp>
        <p:sp>
          <p:nvSpPr>
            <p:cNvPr id="66" name="Oval 65">
              <a:extLst>
                <a:ext uri="{FF2B5EF4-FFF2-40B4-BE49-F238E27FC236}">
                  <a16:creationId xmlns:a16="http://schemas.microsoft.com/office/drawing/2014/main" id="{433D06C6-882A-444C-8382-7384F4E1CB7C}"/>
                </a:ext>
              </a:extLst>
            </p:cNvPr>
            <p:cNvSpPr/>
            <p:nvPr/>
          </p:nvSpPr>
          <p:spPr>
            <a:xfrm>
              <a:off x="4843622" y="404117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67" name="Oval 66">
              <a:extLst>
                <a:ext uri="{FF2B5EF4-FFF2-40B4-BE49-F238E27FC236}">
                  <a16:creationId xmlns:a16="http://schemas.microsoft.com/office/drawing/2014/main" id="{A378E49D-CE47-4D3A-9F39-2AD83AA09F57}"/>
                </a:ext>
              </a:extLst>
            </p:cNvPr>
            <p:cNvSpPr/>
            <p:nvPr/>
          </p:nvSpPr>
          <p:spPr>
            <a:xfrm>
              <a:off x="6459993" y="2063602"/>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68" name="Oval 67">
              <a:extLst>
                <a:ext uri="{FF2B5EF4-FFF2-40B4-BE49-F238E27FC236}">
                  <a16:creationId xmlns:a16="http://schemas.microsoft.com/office/drawing/2014/main" id="{EB684A16-589B-48F1-B127-7A03AD53FDC1}"/>
                </a:ext>
              </a:extLst>
            </p:cNvPr>
            <p:cNvSpPr/>
            <p:nvPr/>
          </p:nvSpPr>
          <p:spPr>
            <a:xfrm>
              <a:off x="4844426" y="327452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cxnSp>
          <p:nvCxnSpPr>
            <p:cNvPr id="69" name="Straight Connector 68">
              <a:extLst>
                <a:ext uri="{FF2B5EF4-FFF2-40B4-BE49-F238E27FC236}">
                  <a16:creationId xmlns:a16="http://schemas.microsoft.com/office/drawing/2014/main" id="{A3A644AF-39CD-45C8-A6D5-77BE6317B351}"/>
                </a:ext>
              </a:extLst>
            </p:cNvPr>
            <p:cNvCxnSpPr>
              <a:cxnSpLocks/>
              <a:stCxn id="75" idx="6"/>
              <a:endCxn id="86" idx="2"/>
            </p:cNvCxnSpPr>
            <p:nvPr/>
          </p:nvCxnSpPr>
          <p:spPr>
            <a:xfrm>
              <a:off x="9489700" y="4114274"/>
              <a:ext cx="797639" cy="7253"/>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AEC48D3-2123-44FF-A115-C162267E58F2}"/>
                </a:ext>
              </a:extLst>
            </p:cNvPr>
            <p:cNvCxnSpPr>
              <a:cxnSpLocks/>
            </p:cNvCxnSpPr>
            <p:nvPr/>
          </p:nvCxnSpPr>
          <p:spPr>
            <a:xfrm flipV="1">
              <a:off x="9176626" y="2778570"/>
              <a:ext cx="1421098" cy="549404"/>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2000E61-682C-46C7-A187-C250D3D684D4}"/>
                </a:ext>
              </a:extLst>
            </p:cNvPr>
            <p:cNvCxnSpPr>
              <a:cxnSpLocks/>
            </p:cNvCxnSpPr>
            <p:nvPr/>
          </p:nvCxnSpPr>
          <p:spPr>
            <a:xfrm flipV="1">
              <a:off x="8482697" y="2302242"/>
              <a:ext cx="0" cy="2601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6B7D2C4-0076-4E05-A0F5-87989E97525D}"/>
                </a:ext>
              </a:extLst>
            </p:cNvPr>
            <p:cNvCxnSpPr>
              <a:cxnSpLocks/>
            </p:cNvCxnSpPr>
            <p:nvPr/>
          </p:nvCxnSpPr>
          <p:spPr>
            <a:xfrm>
              <a:off x="8482697" y="4900575"/>
              <a:ext cx="2734429"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6D829B71-539F-4A7C-A865-A40EE4FBC6C1}"/>
                </a:ext>
              </a:extLst>
            </p:cNvPr>
            <p:cNvSpPr/>
            <p:nvPr/>
          </p:nvSpPr>
          <p:spPr>
            <a:xfrm>
              <a:off x="8866241" y="3023517"/>
              <a:ext cx="620771" cy="612393"/>
            </a:xfrm>
            <a:prstGeom prst="ellipse">
              <a:avLst/>
            </a:prstGeom>
            <a:solidFill>
              <a:schemeClr val="bg1">
                <a:lumMod val="85000"/>
              </a:schemeClr>
            </a:solid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CF</a:t>
              </a:r>
            </a:p>
          </p:txBody>
        </p:sp>
        <p:sp>
          <p:nvSpPr>
            <p:cNvPr id="75" name="Oval 74">
              <a:extLst>
                <a:ext uri="{FF2B5EF4-FFF2-40B4-BE49-F238E27FC236}">
                  <a16:creationId xmlns:a16="http://schemas.microsoft.com/office/drawing/2014/main" id="{BCE6B518-2125-43F2-91B0-6FE2FC14EBAB}"/>
                </a:ext>
              </a:extLst>
            </p:cNvPr>
            <p:cNvSpPr/>
            <p:nvPr/>
          </p:nvSpPr>
          <p:spPr>
            <a:xfrm>
              <a:off x="8868929" y="3808078"/>
              <a:ext cx="620771" cy="612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76" name="Oval 75">
              <a:extLst>
                <a:ext uri="{FF2B5EF4-FFF2-40B4-BE49-F238E27FC236}">
                  <a16:creationId xmlns:a16="http://schemas.microsoft.com/office/drawing/2014/main" id="{A83F1214-D78F-4E57-865B-8A16923C56E1}"/>
                </a:ext>
              </a:extLst>
            </p:cNvPr>
            <p:cNvSpPr/>
            <p:nvPr/>
          </p:nvSpPr>
          <p:spPr>
            <a:xfrm>
              <a:off x="10287339" y="250721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78" name="Oval 77">
              <a:extLst>
                <a:ext uri="{FF2B5EF4-FFF2-40B4-BE49-F238E27FC236}">
                  <a16:creationId xmlns:a16="http://schemas.microsoft.com/office/drawing/2014/main" id="{62BBC12A-23A4-4A01-8C77-14AF50DA25B8}"/>
                </a:ext>
              </a:extLst>
            </p:cNvPr>
            <p:cNvSpPr/>
            <p:nvPr/>
          </p:nvSpPr>
          <p:spPr>
            <a:xfrm>
              <a:off x="6423611" y="3521535"/>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85" name="TextBox 84">
              <a:extLst>
                <a:ext uri="{FF2B5EF4-FFF2-40B4-BE49-F238E27FC236}">
                  <a16:creationId xmlns:a16="http://schemas.microsoft.com/office/drawing/2014/main" id="{AEA06483-0D1D-4117-A42A-F486839C6CDE}"/>
                </a:ext>
              </a:extLst>
            </p:cNvPr>
            <p:cNvSpPr txBox="1"/>
            <p:nvPr/>
          </p:nvSpPr>
          <p:spPr>
            <a:xfrm>
              <a:off x="5154007" y="5128226"/>
              <a:ext cx="1801496" cy="1354217"/>
            </a:xfrm>
            <a:prstGeom prst="rect">
              <a:avLst/>
            </a:prstGeom>
            <a:noFill/>
          </p:spPr>
          <p:txBody>
            <a:bodyPr wrap="square" rtlCol="0">
              <a:spAutoFit/>
            </a:bodyPr>
            <a:lstStyle/>
            <a:p>
              <a:pPr algn="ctr"/>
              <a:r>
                <a:rPr lang="en-US" b="1" u="sng" dirty="0">
                  <a:solidFill>
                    <a:schemeClr val="accent4">
                      <a:lumMod val="50000"/>
                    </a:schemeClr>
                  </a:solidFill>
                  <a:latin typeface="Euphemia" panose="020B0503040102020104" pitchFamily="34" charset="0"/>
                </a:rPr>
                <a:t>C1</a:t>
              </a:r>
              <a:r>
                <a:rPr lang="en-US" b="1" u="sng" dirty="0">
                  <a:solidFill>
                    <a:schemeClr val="accent4">
                      <a:lumMod val="50000"/>
                    </a:schemeClr>
                  </a:solidFill>
                  <a:latin typeface="Euphemia" panose="020B0503040102020104" pitchFamily="34" charset="0"/>
                  <a:cs typeface="Times New Roman" panose="02020603050405020304" pitchFamily="18" charset="0"/>
                </a:rPr>
                <a:t>≠</a:t>
              </a:r>
              <a:r>
                <a:rPr lang="en-US" b="1" u="sng" dirty="0">
                  <a:solidFill>
                    <a:schemeClr val="accent4">
                      <a:lumMod val="50000"/>
                    </a:schemeClr>
                  </a:solidFill>
                  <a:latin typeface="Euphemia" panose="020B0503040102020104" pitchFamily="34" charset="0"/>
                </a:rPr>
                <a:t>T1</a:t>
              </a:r>
            </a:p>
            <a:p>
              <a:pPr algn="ctr"/>
              <a:br>
                <a:rPr lang="en-US" sz="1600" dirty="0">
                  <a:latin typeface="Euphemia" panose="020B0503040102020104" pitchFamily="34" charset="0"/>
                </a:rPr>
              </a:br>
              <a:r>
                <a:rPr lang="en-US" sz="1600" dirty="0">
                  <a:latin typeface="Euphemia" panose="020B0503040102020104" pitchFamily="34" charset="0"/>
                </a:rPr>
                <a:t>T1 + (C2-C1) </a:t>
              </a:r>
              <a:br>
                <a:rPr lang="en-US" sz="1600" dirty="0">
                  <a:latin typeface="Euphemia" panose="020B0503040102020104" pitchFamily="34" charset="0"/>
                </a:rPr>
              </a:br>
              <a:r>
                <a:rPr lang="en-US" sz="1600" dirty="0">
                  <a:latin typeface="Euphemia" panose="020B0503040102020104" pitchFamily="34" charset="0"/>
                </a:rPr>
                <a:t>is the counterfactual</a:t>
              </a:r>
            </a:p>
          </p:txBody>
        </p:sp>
        <p:sp>
          <p:nvSpPr>
            <p:cNvPr id="86" name="Oval 85">
              <a:extLst>
                <a:ext uri="{FF2B5EF4-FFF2-40B4-BE49-F238E27FC236}">
                  <a16:creationId xmlns:a16="http://schemas.microsoft.com/office/drawing/2014/main" id="{F98DE9F2-B223-45DF-A52E-8424BE8F149D}"/>
                </a:ext>
              </a:extLst>
            </p:cNvPr>
            <p:cNvSpPr/>
            <p:nvPr/>
          </p:nvSpPr>
          <p:spPr>
            <a:xfrm>
              <a:off x="10287339" y="3815330"/>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93" name="TextBox 92">
              <a:extLst>
                <a:ext uri="{FF2B5EF4-FFF2-40B4-BE49-F238E27FC236}">
                  <a16:creationId xmlns:a16="http://schemas.microsoft.com/office/drawing/2014/main" id="{D5E381B5-7886-478E-87F5-6A611F9A9169}"/>
                </a:ext>
              </a:extLst>
            </p:cNvPr>
            <p:cNvSpPr txBox="1"/>
            <p:nvPr/>
          </p:nvSpPr>
          <p:spPr>
            <a:xfrm>
              <a:off x="8863579" y="5057302"/>
              <a:ext cx="1801496" cy="1107996"/>
            </a:xfrm>
            <a:prstGeom prst="rect">
              <a:avLst/>
            </a:prstGeom>
            <a:noFill/>
          </p:spPr>
          <p:txBody>
            <a:bodyPr wrap="square" rtlCol="0">
              <a:spAutoFit/>
            </a:bodyPr>
            <a:lstStyle/>
            <a:p>
              <a:pPr algn="ctr"/>
              <a:r>
                <a:rPr lang="en-US" b="1" u="sng" dirty="0">
                  <a:solidFill>
                    <a:schemeClr val="accent4">
                      <a:lumMod val="50000"/>
                    </a:schemeClr>
                  </a:solidFill>
                  <a:latin typeface="Euphemia" panose="020B0503040102020104" pitchFamily="34" charset="0"/>
                </a:rPr>
                <a:t>C1</a:t>
              </a:r>
              <a:r>
                <a:rPr lang="en-US" b="1" u="sng" dirty="0">
                  <a:solidFill>
                    <a:schemeClr val="accent4">
                      <a:lumMod val="50000"/>
                    </a:schemeClr>
                  </a:solidFill>
                  <a:latin typeface="Euphemia" panose="020B0503040102020104" pitchFamily="34" charset="0"/>
                  <a:cs typeface="Times New Roman" panose="02020603050405020304" pitchFamily="18" charset="0"/>
                </a:rPr>
                <a:t>=C2</a:t>
              </a:r>
              <a:endParaRPr lang="en-US" b="1" u="sng" dirty="0">
                <a:solidFill>
                  <a:schemeClr val="accent4">
                    <a:lumMod val="50000"/>
                  </a:schemeClr>
                </a:solidFill>
                <a:latin typeface="Euphemia" panose="020B0503040102020104" pitchFamily="34" charset="0"/>
              </a:endParaRPr>
            </a:p>
            <a:p>
              <a:pPr algn="ctr"/>
              <a:br>
                <a:rPr lang="en-US" sz="1600" dirty="0">
                  <a:latin typeface="Euphemia" panose="020B0503040102020104" pitchFamily="34" charset="0"/>
                </a:rPr>
              </a:br>
              <a:r>
                <a:rPr lang="en-US" sz="1600" dirty="0">
                  <a:latin typeface="Euphemia" panose="020B0503040102020104" pitchFamily="34" charset="0"/>
                </a:rPr>
                <a:t>T1 is the counterfactual</a:t>
              </a:r>
            </a:p>
          </p:txBody>
        </p:sp>
      </p:grpSp>
    </p:spTree>
    <p:extLst>
      <p:ext uri="{BB962C8B-B14F-4D97-AF65-F5344CB8AC3E}">
        <p14:creationId xmlns:p14="http://schemas.microsoft.com/office/powerpoint/2010/main" val="201416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2091885" y="2842387"/>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1272694" y="284238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accent4">
                    <a:lumMod val="50000"/>
                  </a:schemeClr>
                </a:solidFill>
              </a:rPr>
              <a:t>treatment</a:t>
            </a:r>
            <a:br>
              <a:rPr lang="en-US" dirty="0">
                <a:solidFill>
                  <a:schemeClr val="accent4">
                    <a:lumMod val="50000"/>
                  </a:schemeClr>
                </a:solidFill>
              </a:rPr>
            </a:br>
            <a:r>
              <a:rPr lang="en-US" dirty="0">
                <a:solidFill>
                  <a:schemeClr val="accent4">
                    <a:lumMod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2091885" y="3647930"/>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1272694" y="3647931"/>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3456942" y="768746"/>
            <a:ext cx="1050352" cy="369332"/>
          </a:xfrm>
          <a:prstGeom prst="rect">
            <a:avLst/>
          </a:prstGeom>
          <a:noFill/>
        </p:spPr>
        <p:txBody>
          <a:bodyPr wrap="none" rtlCol="0">
            <a:spAutoFit/>
          </a:bodyPr>
          <a:lstStyle/>
          <a:p>
            <a:r>
              <a:rPr lang="en-US" dirty="0"/>
              <a:t>Outcome</a:t>
            </a:r>
          </a:p>
        </p:txBody>
      </p:sp>
      <p:sp>
        <p:nvSpPr>
          <p:cNvPr id="20" name="TextBox 19">
            <a:extLst>
              <a:ext uri="{FF2B5EF4-FFF2-40B4-BE49-F238E27FC236}">
                <a16:creationId xmlns:a16="http://schemas.microsoft.com/office/drawing/2014/main" id="{71783EBA-DA69-41C6-958F-C5F2D5913C7C}"/>
              </a:ext>
            </a:extLst>
          </p:cNvPr>
          <p:cNvSpPr txBox="1"/>
          <p:nvPr/>
        </p:nvSpPr>
        <p:spPr>
          <a:xfrm>
            <a:off x="1034497" y="1869417"/>
            <a:ext cx="2004139" cy="707886"/>
          </a:xfrm>
          <a:prstGeom prst="rect">
            <a:avLst/>
          </a:prstGeom>
          <a:noFill/>
        </p:spPr>
        <p:txBody>
          <a:bodyPr wrap="square" rtlCol="0">
            <a:spAutoFit/>
          </a:bodyPr>
          <a:lstStyle/>
          <a:p>
            <a:pPr algn="ctr"/>
            <a:r>
              <a:rPr lang="en-US" sz="2000" cap="all" dirty="0">
                <a:solidFill>
                  <a:schemeClr val="accent4">
                    <a:lumMod val="50000"/>
                  </a:schemeClr>
                </a:solidFill>
                <a:latin typeface="Euphemia" panose="020B0503040102020104" pitchFamily="34" charset="0"/>
              </a:rPr>
              <a:t>Study Group means</a:t>
            </a:r>
          </a:p>
        </p:txBody>
      </p:sp>
      <p:sp>
        <p:nvSpPr>
          <p:cNvPr id="23" name="Oval 22">
            <a:extLst>
              <a:ext uri="{FF2B5EF4-FFF2-40B4-BE49-F238E27FC236}">
                <a16:creationId xmlns:a16="http://schemas.microsoft.com/office/drawing/2014/main" id="{1E3803FF-EDCB-45B8-9A7C-A9A7FE325B51}"/>
              </a:ext>
            </a:extLst>
          </p:cNvPr>
          <p:cNvSpPr/>
          <p:nvPr/>
        </p:nvSpPr>
        <p:spPr>
          <a:xfrm>
            <a:off x="5030748" y="2631830"/>
            <a:ext cx="620771" cy="612393"/>
          </a:xfrm>
          <a:prstGeom prst="ellipse">
            <a:avLst/>
          </a:prstGeom>
          <a:no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C1</a:t>
            </a:r>
          </a:p>
        </p:txBody>
      </p:sp>
      <p:sp>
        <p:nvSpPr>
          <p:cNvPr id="24" name="Oval 23">
            <a:extLst>
              <a:ext uri="{FF2B5EF4-FFF2-40B4-BE49-F238E27FC236}">
                <a16:creationId xmlns:a16="http://schemas.microsoft.com/office/drawing/2014/main" id="{F4A558BC-5A44-466B-AC78-B69B16E736AB}"/>
              </a:ext>
            </a:extLst>
          </p:cNvPr>
          <p:cNvSpPr/>
          <p:nvPr/>
        </p:nvSpPr>
        <p:spPr>
          <a:xfrm>
            <a:off x="8462605" y="3545615"/>
            <a:ext cx="620771" cy="612393"/>
          </a:xfrm>
          <a:prstGeom prst="ellipse">
            <a:avLst/>
          </a:prstGeom>
          <a:no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5" name="Oval 24">
            <a:extLst>
              <a:ext uri="{FF2B5EF4-FFF2-40B4-BE49-F238E27FC236}">
                <a16:creationId xmlns:a16="http://schemas.microsoft.com/office/drawing/2014/main" id="{BA88FC7C-C298-4036-8345-24888D406CA3}"/>
              </a:ext>
            </a:extLst>
          </p:cNvPr>
          <p:cNvSpPr/>
          <p:nvPr/>
        </p:nvSpPr>
        <p:spPr>
          <a:xfrm>
            <a:off x="8462606" y="1634050"/>
            <a:ext cx="620771" cy="612393"/>
          </a:xfrm>
          <a:prstGeom prst="ellipse">
            <a:avLst/>
          </a:prstGeom>
          <a:no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cxnSp>
        <p:nvCxnSpPr>
          <p:cNvPr id="29" name="Straight Arrow Connector 28">
            <a:extLst>
              <a:ext uri="{FF2B5EF4-FFF2-40B4-BE49-F238E27FC236}">
                <a16:creationId xmlns:a16="http://schemas.microsoft.com/office/drawing/2014/main" id="{C717771A-B432-4F1B-9EC7-3C1C13F092F9}"/>
              </a:ext>
            </a:extLst>
          </p:cNvPr>
          <p:cNvCxnSpPr>
            <a:cxnSpLocks/>
            <a:stCxn id="23" idx="6"/>
            <a:endCxn id="24" idx="2"/>
          </p:cNvCxnSpPr>
          <p:nvPr/>
        </p:nvCxnSpPr>
        <p:spPr>
          <a:xfrm>
            <a:off x="5651519" y="2938027"/>
            <a:ext cx="2811086" cy="913785"/>
          </a:xfrm>
          <a:prstGeom prst="straightConnector1">
            <a:avLst/>
          </a:prstGeom>
          <a:ln w="3492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24F948E-589D-4190-ACA5-D5AAE4C18303}"/>
              </a:ext>
            </a:extLst>
          </p:cNvPr>
          <p:cNvCxnSpPr>
            <a:cxnSpLocks/>
            <a:stCxn id="23" idx="6"/>
            <a:endCxn id="25" idx="2"/>
          </p:cNvCxnSpPr>
          <p:nvPr/>
        </p:nvCxnSpPr>
        <p:spPr>
          <a:xfrm flipV="1">
            <a:off x="5651519" y="1940247"/>
            <a:ext cx="2811087" cy="997780"/>
          </a:xfrm>
          <a:prstGeom prst="straightConnector1">
            <a:avLst/>
          </a:prstGeom>
          <a:ln w="3492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65B5E061-B93A-40F4-872E-31E3C4D2BE00}"/>
              </a:ext>
            </a:extLst>
          </p:cNvPr>
          <p:cNvSpPr/>
          <p:nvPr/>
        </p:nvSpPr>
        <p:spPr>
          <a:xfrm>
            <a:off x="8440305" y="2577303"/>
            <a:ext cx="620771" cy="612393"/>
          </a:xfrm>
          <a:prstGeom prst="ellipse">
            <a:avLst/>
          </a:prstGeom>
          <a:no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cxnSp>
        <p:nvCxnSpPr>
          <p:cNvPr id="41" name="Straight Arrow Connector 40">
            <a:extLst>
              <a:ext uri="{FF2B5EF4-FFF2-40B4-BE49-F238E27FC236}">
                <a16:creationId xmlns:a16="http://schemas.microsoft.com/office/drawing/2014/main" id="{E6D92877-5AAE-465E-8C11-D8686FCA3D6B}"/>
              </a:ext>
            </a:extLst>
          </p:cNvPr>
          <p:cNvCxnSpPr>
            <a:cxnSpLocks/>
            <a:stCxn id="23" idx="6"/>
            <a:endCxn id="40" idx="2"/>
          </p:cNvCxnSpPr>
          <p:nvPr/>
        </p:nvCxnSpPr>
        <p:spPr>
          <a:xfrm flipV="1">
            <a:off x="5651519" y="2883500"/>
            <a:ext cx="2788786" cy="54527"/>
          </a:xfrm>
          <a:prstGeom prst="straightConnector1">
            <a:avLst/>
          </a:prstGeom>
          <a:ln w="3492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1D61568-22AA-42FA-8B7B-AD16E7FF26A9}"/>
              </a:ext>
            </a:extLst>
          </p:cNvPr>
          <p:cNvSpPr txBox="1"/>
          <p:nvPr/>
        </p:nvSpPr>
        <p:spPr>
          <a:xfrm>
            <a:off x="591266" y="5208119"/>
            <a:ext cx="3700052" cy="923330"/>
          </a:xfrm>
          <a:prstGeom prst="rect">
            <a:avLst/>
          </a:prstGeom>
          <a:noFill/>
        </p:spPr>
        <p:txBody>
          <a:bodyPr wrap="none" rtlCol="0">
            <a:spAutoFit/>
          </a:bodyPr>
          <a:lstStyle/>
          <a:p>
            <a:r>
              <a:rPr lang="en-US" dirty="0">
                <a:solidFill>
                  <a:schemeClr val="accent2">
                    <a:lumMod val="50000"/>
                  </a:schemeClr>
                </a:solidFill>
              </a:rPr>
              <a:t>T = “treatment group”</a:t>
            </a:r>
          </a:p>
          <a:p>
            <a:r>
              <a:rPr lang="en-US" dirty="0">
                <a:solidFill>
                  <a:schemeClr val="accent1">
                    <a:lumMod val="75000"/>
                  </a:schemeClr>
                </a:solidFill>
              </a:rPr>
              <a:t>C = “comparison” or “control” group</a:t>
            </a:r>
          </a:p>
          <a:p>
            <a:r>
              <a:rPr lang="en-US" dirty="0">
                <a:solidFill>
                  <a:schemeClr val="tx1">
                    <a:lumMod val="65000"/>
                    <a:lumOff val="35000"/>
                  </a:schemeClr>
                </a:solidFill>
              </a:rPr>
              <a:t>1 = pre-treatment period, 2=post</a:t>
            </a:r>
          </a:p>
        </p:txBody>
      </p:sp>
      <p:sp>
        <p:nvSpPr>
          <p:cNvPr id="45" name="TextBox 44">
            <a:extLst>
              <a:ext uri="{FF2B5EF4-FFF2-40B4-BE49-F238E27FC236}">
                <a16:creationId xmlns:a16="http://schemas.microsoft.com/office/drawing/2014/main" id="{F4AD15CD-D62F-4947-844E-EA366B5CDA03}"/>
              </a:ext>
            </a:extLst>
          </p:cNvPr>
          <p:cNvSpPr txBox="1"/>
          <p:nvPr/>
        </p:nvSpPr>
        <p:spPr>
          <a:xfrm>
            <a:off x="5698443" y="1318143"/>
            <a:ext cx="2201821" cy="646331"/>
          </a:xfrm>
          <a:prstGeom prst="rect">
            <a:avLst/>
          </a:prstGeom>
          <a:noFill/>
        </p:spPr>
        <p:txBody>
          <a:bodyPr wrap="none" rtlCol="0">
            <a:spAutoFit/>
          </a:bodyPr>
          <a:lstStyle/>
          <a:p>
            <a:pPr algn="ctr"/>
            <a:r>
              <a:rPr lang="en-US" dirty="0">
                <a:solidFill>
                  <a:schemeClr val="accent4">
                    <a:lumMod val="50000"/>
                  </a:schemeClr>
                </a:solidFill>
              </a:rPr>
              <a:t>changes anticipated</a:t>
            </a:r>
            <a:br>
              <a:rPr lang="en-US" dirty="0">
                <a:solidFill>
                  <a:schemeClr val="accent4">
                    <a:lumMod val="50000"/>
                  </a:schemeClr>
                </a:solidFill>
              </a:rPr>
            </a:br>
            <a:r>
              <a:rPr lang="en-US" dirty="0">
                <a:solidFill>
                  <a:schemeClr val="accent4">
                    <a:lumMod val="50000"/>
                  </a:schemeClr>
                </a:solidFill>
              </a:rPr>
              <a:t>over the study period</a:t>
            </a:r>
          </a:p>
        </p:txBody>
      </p:sp>
      <p:sp>
        <p:nvSpPr>
          <p:cNvPr id="46" name="TextBox 45">
            <a:extLst>
              <a:ext uri="{FF2B5EF4-FFF2-40B4-BE49-F238E27FC236}">
                <a16:creationId xmlns:a16="http://schemas.microsoft.com/office/drawing/2014/main" id="{819C0899-8A2E-4B45-874F-68A3F4002433}"/>
              </a:ext>
            </a:extLst>
          </p:cNvPr>
          <p:cNvSpPr txBox="1"/>
          <p:nvPr/>
        </p:nvSpPr>
        <p:spPr>
          <a:xfrm>
            <a:off x="4708859" y="3355218"/>
            <a:ext cx="1285560" cy="523220"/>
          </a:xfrm>
          <a:prstGeom prst="rect">
            <a:avLst/>
          </a:prstGeom>
          <a:noFill/>
        </p:spPr>
        <p:txBody>
          <a:bodyPr wrap="square" rtlCol="0">
            <a:spAutoFit/>
          </a:bodyPr>
          <a:lstStyle/>
          <a:p>
            <a:pPr algn="ctr"/>
            <a:r>
              <a:rPr lang="en-US" sz="1400" dirty="0">
                <a:solidFill>
                  <a:schemeClr val="accent4">
                    <a:lumMod val="50000"/>
                  </a:schemeClr>
                </a:solidFill>
              </a:rPr>
              <a:t>Initial group mean</a:t>
            </a:r>
          </a:p>
        </p:txBody>
      </p:sp>
      <p:sp>
        <p:nvSpPr>
          <p:cNvPr id="47" name="TextBox 46">
            <a:extLst>
              <a:ext uri="{FF2B5EF4-FFF2-40B4-BE49-F238E27FC236}">
                <a16:creationId xmlns:a16="http://schemas.microsoft.com/office/drawing/2014/main" id="{2E2EAA7C-DD6C-4680-8F9E-04294A06F9D0}"/>
              </a:ext>
            </a:extLst>
          </p:cNvPr>
          <p:cNvSpPr txBox="1"/>
          <p:nvPr/>
        </p:nvSpPr>
        <p:spPr>
          <a:xfrm>
            <a:off x="9199994" y="2580777"/>
            <a:ext cx="1285560" cy="523220"/>
          </a:xfrm>
          <a:prstGeom prst="rect">
            <a:avLst/>
          </a:prstGeom>
          <a:noFill/>
        </p:spPr>
        <p:txBody>
          <a:bodyPr wrap="square" rtlCol="0">
            <a:spAutoFit/>
          </a:bodyPr>
          <a:lstStyle/>
          <a:p>
            <a:pPr algn="ctr"/>
            <a:r>
              <a:rPr lang="en-US" sz="1400" dirty="0">
                <a:solidFill>
                  <a:schemeClr val="accent4">
                    <a:lumMod val="50000"/>
                  </a:schemeClr>
                </a:solidFill>
              </a:rPr>
              <a:t>Final group mean</a:t>
            </a:r>
          </a:p>
        </p:txBody>
      </p:sp>
    </p:spTree>
    <p:extLst>
      <p:ext uri="{BB962C8B-B14F-4D97-AF65-F5344CB8AC3E}">
        <p14:creationId xmlns:p14="http://schemas.microsoft.com/office/powerpoint/2010/main" val="4045790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Straight Connector 72">
            <a:extLst>
              <a:ext uri="{FF2B5EF4-FFF2-40B4-BE49-F238E27FC236}">
                <a16:creationId xmlns:a16="http://schemas.microsoft.com/office/drawing/2014/main" id="{AED970DC-7CF1-42CE-AA20-A454EFAEB892}"/>
              </a:ext>
            </a:extLst>
          </p:cNvPr>
          <p:cNvCxnSpPr>
            <a:cxnSpLocks/>
          </p:cNvCxnSpPr>
          <p:nvPr/>
        </p:nvCxnSpPr>
        <p:spPr>
          <a:xfrm flipV="1">
            <a:off x="1941766" y="3828119"/>
            <a:ext cx="940384" cy="357488"/>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C958A94-9DB5-4D5E-9521-0E52318526F0}"/>
              </a:ext>
            </a:extLst>
          </p:cNvPr>
          <p:cNvCxnSpPr>
            <a:cxnSpLocks/>
          </p:cNvCxnSpPr>
          <p:nvPr/>
        </p:nvCxnSpPr>
        <p:spPr>
          <a:xfrm flipV="1">
            <a:off x="1285259" y="3033479"/>
            <a:ext cx="1479629" cy="1126052"/>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A9A943E-7C38-4D4C-9E36-80ECE9640317}"/>
              </a:ext>
            </a:extLst>
          </p:cNvPr>
          <p:cNvSpPr txBox="1"/>
          <p:nvPr/>
        </p:nvSpPr>
        <p:spPr>
          <a:xfrm>
            <a:off x="2060155" y="533181"/>
            <a:ext cx="7743146"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4: where is your counterfactual?</a:t>
            </a:r>
          </a:p>
        </p:txBody>
      </p:sp>
      <p:cxnSp>
        <p:nvCxnSpPr>
          <p:cNvPr id="44" name="Straight Arrow Connector 43">
            <a:extLst>
              <a:ext uri="{FF2B5EF4-FFF2-40B4-BE49-F238E27FC236}">
                <a16:creationId xmlns:a16="http://schemas.microsoft.com/office/drawing/2014/main" id="{66F793B3-49AE-4B0E-84BA-83533204CDBA}"/>
              </a:ext>
            </a:extLst>
          </p:cNvPr>
          <p:cNvCxnSpPr>
            <a:cxnSpLocks/>
          </p:cNvCxnSpPr>
          <p:nvPr/>
        </p:nvCxnSpPr>
        <p:spPr>
          <a:xfrm flipV="1">
            <a:off x="628752" y="2302242"/>
            <a:ext cx="0" cy="2601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32F7749-E2B1-431B-BD48-1A70347B903A}"/>
              </a:ext>
            </a:extLst>
          </p:cNvPr>
          <p:cNvCxnSpPr>
            <a:cxnSpLocks/>
          </p:cNvCxnSpPr>
          <p:nvPr/>
        </p:nvCxnSpPr>
        <p:spPr>
          <a:xfrm>
            <a:off x="628752" y="4900575"/>
            <a:ext cx="2734429"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96CD3DF6-DD6C-4F34-AA43-1551D4778D89}"/>
              </a:ext>
            </a:extLst>
          </p:cNvPr>
          <p:cNvSpPr/>
          <p:nvPr/>
        </p:nvSpPr>
        <p:spPr>
          <a:xfrm>
            <a:off x="2608145" y="3521923"/>
            <a:ext cx="620771" cy="612393"/>
          </a:xfrm>
          <a:prstGeom prst="ellipse">
            <a:avLst/>
          </a:prstGeom>
          <a:solidFill>
            <a:schemeClr val="bg1">
              <a:lumMod val="85000"/>
            </a:schemeClr>
          </a:solid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C2</a:t>
            </a:r>
          </a:p>
        </p:txBody>
      </p:sp>
      <p:sp>
        <p:nvSpPr>
          <p:cNvPr id="47" name="Oval 46">
            <a:extLst>
              <a:ext uri="{FF2B5EF4-FFF2-40B4-BE49-F238E27FC236}">
                <a16:creationId xmlns:a16="http://schemas.microsoft.com/office/drawing/2014/main" id="{5840F0E3-A006-40E6-8432-7A4C505A841D}"/>
              </a:ext>
            </a:extLst>
          </p:cNvPr>
          <p:cNvSpPr/>
          <p:nvPr/>
        </p:nvSpPr>
        <p:spPr>
          <a:xfrm>
            <a:off x="1587167" y="3853334"/>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48" name="Oval 47">
            <a:extLst>
              <a:ext uri="{FF2B5EF4-FFF2-40B4-BE49-F238E27FC236}">
                <a16:creationId xmlns:a16="http://schemas.microsoft.com/office/drawing/2014/main" id="{C291A334-C281-4F8E-9788-35DBB187111B}"/>
              </a:ext>
            </a:extLst>
          </p:cNvPr>
          <p:cNvSpPr/>
          <p:nvPr/>
        </p:nvSpPr>
        <p:spPr>
          <a:xfrm>
            <a:off x="2612457" y="2727283"/>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49" name="Oval 48">
            <a:extLst>
              <a:ext uri="{FF2B5EF4-FFF2-40B4-BE49-F238E27FC236}">
                <a16:creationId xmlns:a16="http://schemas.microsoft.com/office/drawing/2014/main" id="{CBBEAA26-9278-4C39-97A7-B46FE7F23E68}"/>
              </a:ext>
            </a:extLst>
          </p:cNvPr>
          <p:cNvSpPr/>
          <p:nvPr/>
        </p:nvSpPr>
        <p:spPr>
          <a:xfrm>
            <a:off x="974874" y="3853334"/>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42" name="TextBox 41">
            <a:extLst>
              <a:ext uri="{FF2B5EF4-FFF2-40B4-BE49-F238E27FC236}">
                <a16:creationId xmlns:a16="http://schemas.microsoft.com/office/drawing/2014/main" id="{F9A13D3C-204F-4450-839E-466850351902}"/>
              </a:ext>
            </a:extLst>
          </p:cNvPr>
          <p:cNvSpPr txBox="1"/>
          <p:nvPr/>
        </p:nvSpPr>
        <p:spPr>
          <a:xfrm>
            <a:off x="1041018" y="5128226"/>
            <a:ext cx="1801496" cy="1107996"/>
          </a:xfrm>
          <a:prstGeom prst="rect">
            <a:avLst/>
          </a:prstGeom>
          <a:noFill/>
        </p:spPr>
        <p:txBody>
          <a:bodyPr wrap="square" rtlCol="0">
            <a:spAutoFit/>
          </a:bodyPr>
          <a:lstStyle/>
          <a:p>
            <a:pPr algn="ctr"/>
            <a:r>
              <a:rPr lang="en-US" b="1" u="sng" dirty="0">
                <a:solidFill>
                  <a:schemeClr val="accent4">
                    <a:lumMod val="50000"/>
                  </a:schemeClr>
                </a:solidFill>
                <a:latin typeface="Euphemia" panose="020B0503040102020104" pitchFamily="34" charset="0"/>
              </a:rPr>
              <a:t>C1=T1</a:t>
            </a:r>
          </a:p>
          <a:p>
            <a:pPr algn="ctr"/>
            <a:br>
              <a:rPr lang="en-US" sz="1600" dirty="0">
                <a:latin typeface="Euphemia" panose="020B0503040102020104" pitchFamily="34" charset="0"/>
              </a:rPr>
            </a:br>
            <a:r>
              <a:rPr lang="en-US" sz="1600" dirty="0">
                <a:latin typeface="Euphemia" panose="020B0503040102020104" pitchFamily="34" charset="0"/>
              </a:rPr>
              <a:t>C2 is the counterfactual</a:t>
            </a:r>
          </a:p>
        </p:txBody>
      </p:sp>
      <p:sp>
        <p:nvSpPr>
          <p:cNvPr id="35" name="TextBox 34">
            <a:extLst>
              <a:ext uri="{FF2B5EF4-FFF2-40B4-BE49-F238E27FC236}">
                <a16:creationId xmlns:a16="http://schemas.microsoft.com/office/drawing/2014/main" id="{E398E3D4-6DE6-414B-93E4-532D0FAB572A}"/>
              </a:ext>
            </a:extLst>
          </p:cNvPr>
          <p:cNvSpPr txBox="1"/>
          <p:nvPr/>
        </p:nvSpPr>
        <p:spPr>
          <a:xfrm>
            <a:off x="2091895" y="1167174"/>
            <a:ext cx="7711406" cy="369332"/>
          </a:xfrm>
          <a:prstGeom prst="rect">
            <a:avLst/>
          </a:prstGeom>
          <a:noFill/>
        </p:spPr>
        <p:txBody>
          <a:bodyPr wrap="none" rtlCol="0">
            <a:spAutoFit/>
          </a:bodyPr>
          <a:lstStyle/>
          <a:p>
            <a:r>
              <a:rPr lang="en-US" dirty="0">
                <a:solidFill>
                  <a:schemeClr val="tx1">
                    <a:lumMod val="65000"/>
                    <a:lumOff val="35000"/>
                  </a:schemeClr>
                </a:solidFill>
              </a:rPr>
              <a:t>What would your treatment group look like if it had not received the treatment? </a:t>
            </a:r>
          </a:p>
        </p:txBody>
      </p:sp>
      <p:sp>
        <p:nvSpPr>
          <p:cNvPr id="33" name="TextBox 32">
            <a:extLst>
              <a:ext uri="{FF2B5EF4-FFF2-40B4-BE49-F238E27FC236}">
                <a16:creationId xmlns:a16="http://schemas.microsoft.com/office/drawing/2014/main" id="{C9CC6EFC-D064-4F1E-8938-A6A7652CD62B}"/>
              </a:ext>
            </a:extLst>
          </p:cNvPr>
          <p:cNvSpPr txBox="1"/>
          <p:nvPr/>
        </p:nvSpPr>
        <p:spPr>
          <a:xfrm>
            <a:off x="4087774" y="3167390"/>
            <a:ext cx="5393912"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T2-C2 </a:t>
            </a:r>
            <a:r>
              <a:rPr lang="en-US" sz="2800" dirty="0">
                <a:solidFill>
                  <a:schemeClr val="accent4">
                    <a:lumMod val="50000"/>
                  </a:schemeClr>
                </a:solidFill>
                <a:latin typeface="Euphemia" panose="020B0503040102020104" pitchFamily="34" charset="0"/>
              </a:rPr>
              <a:t>captures program effects</a:t>
            </a:r>
          </a:p>
        </p:txBody>
      </p:sp>
    </p:spTree>
    <p:extLst>
      <p:ext uri="{BB962C8B-B14F-4D97-AF65-F5344CB8AC3E}">
        <p14:creationId xmlns:p14="http://schemas.microsoft.com/office/powerpoint/2010/main" val="93827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CA9A943E-7C38-4D4C-9E36-80ECE9640317}"/>
              </a:ext>
            </a:extLst>
          </p:cNvPr>
          <p:cNvSpPr txBox="1"/>
          <p:nvPr/>
        </p:nvSpPr>
        <p:spPr>
          <a:xfrm>
            <a:off x="2060155" y="533181"/>
            <a:ext cx="7743146"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4: where is your counterfactual?</a:t>
            </a:r>
          </a:p>
        </p:txBody>
      </p:sp>
      <p:sp>
        <p:nvSpPr>
          <p:cNvPr id="35" name="TextBox 34">
            <a:extLst>
              <a:ext uri="{FF2B5EF4-FFF2-40B4-BE49-F238E27FC236}">
                <a16:creationId xmlns:a16="http://schemas.microsoft.com/office/drawing/2014/main" id="{E398E3D4-6DE6-414B-93E4-532D0FAB572A}"/>
              </a:ext>
            </a:extLst>
          </p:cNvPr>
          <p:cNvSpPr txBox="1"/>
          <p:nvPr/>
        </p:nvSpPr>
        <p:spPr>
          <a:xfrm>
            <a:off x="2091895" y="1167174"/>
            <a:ext cx="7711406" cy="369332"/>
          </a:xfrm>
          <a:prstGeom prst="rect">
            <a:avLst/>
          </a:prstGeom>
          <a:noFill/>
        </p:spPr>
        <p:txBody>
          <a:bodyPr wrap="none" rtlCol="0">
            <a:spAutoFit/>
          </a:bodyPr>
          <a:lstStyle/>
          <a:p>
            <a:r>
              <a:rPr lang="en-US" dirty="0">
                <a:solidFill>
                  <a:schemeClr val="tx1">
                    <a:lumMod val="65000"/>
                    <a:lumOff val="35000"/>
                  </a:schemeClr>
                </a:solidFill>
              </a:rPr>
              <a:t>What would your treatment group look like if it had not received the treatment? </a:t>
            </a:r>
          </a:p>
        </p:txBody>
      </p:sp>
      <p:cxnSp>
        <p:nvCxnSpPr>
          <p:cNvPr id="69" name="Straight Connector 68">
            <a:extLst>
              <a:ext uri="{FF2B5EF4-FFF2-40B4-BE49-F238E27FC236}">
                <a16:creationId xmlns:a16="http://schemas.microsoft.com/office/drawing/2014/main" id="{A3A644AF-39CD-45C8-A6D5-77BE6317B351}"/>
              </a:ext>
            </a:extLst>
          </p:cNvPr>
          <p:cNvCxnSpPr>
            <a:cxnSpLocks/>
            <a:stCxn id="75" idx="6"/>
            <a:endCxn id="86" idx="2"/>
          </p:cNvCxnSpPr>
          <p:nvPr/>
        </p:nvCxnSpPr>
        <p:spPr>
          <a:xfrm>
            <a:off x="9489700" y="4114274"/>
            <a:ext cx="797639" cy="7253"/>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AEC48D3-2123-44FF-A115-C162267E58F2}"/>
              </a:ext>
            </a:extLst>
          </p:cNvPr>
          <p:cNvCxnSpPr>
            <a:cxnSpLocks/>
          </p:cNvCxnSpPr>
          <p:nvPr/>
        </p:nvCxnSpPr>
        <p:spPr>
          <a:xfrm flipV="1">
            <a:off x="9176626" y="2778570"/>
            <a:ext cx="1421098" cy="549404"/>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2000E61-682C-46C7-A187-C250D3D684D4}"/>
              </a:ext>
            </a:extLst>
          </p:cNvPr>
          <p:cNvCxnSpPr>
            <a:cxnSpLocks/>
          </p:cNvCxnSpPr>
          <p:nvPr/>
        </p:nvCxnSpPr>
        <p:spPr>
          <a:xfrm flipV="1">
            <a:off x="8482697" y="2302242"/>
            <a:ext cx="0" cy="2601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6B7D2C4-0076-4E05-A0F5-87989E97525D}"/>
              </a:ext>
            </a:extLst>
          </p:cNvPr>
          <p:cNvCxnSpPr>
            <a:cxnSpLocks/>
          </p:cNvCxnSpPr>
          <p:nvPr/>
        </p:nvCxnSpPr>
        <p:spPr>
          <a:xfrm>
            <a:off x="8482697" y="4900575"/>
            <a:ext cx="2734429"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6D829B71-539F-4A7C-A865-A40EE4FBC6C1}"/>
              </a:ext>
            </a:extLst>
          </p:cNvPr>
          <p:cNvSpPr/>
          <p:nvPr/>
        </p:nvSpPr>
        <p:spPr>
          <a:xfrm>
            <a:off x="8866241" y="3023517"/>
            <a:ext cx="620771" cy="612393"/>
          </a:xfrm>
          <a:prstGeom prst="ellipse">
            <a:avLst/>
          </a:prstGeom>
          <a:solidFill>
            <a:schemeClr val="bg1">
              <a:lumMod val="85000"/>
            </a:schemeClr>
          </a:solid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CF</a:t>
            </a:r>
          </a:p>
        </p:txBody>
      </p:sp>
      <p:sp>
        <p:nvSpPr>
          <p:cNvPr id="75" name="Oval 74">
            <a:extLst>
              <a:ext uri="{FF2B5EF4-FFF2-40B4-BE49-F238E27FC236}">
                <a16:creationId xmlns:a16="http://schemas.microsoft.com/office/drawing/2014/main" id="{BCE6B518-2125-43F2-91B0-6FE2FC14EBAB}"/>
              </a:ext>
            </a:extLst>
          </p:cNvPr>
          <p:cNvSpPr/>
          <p:nvPr/>
        </p:nvSpPr>
        <p:spPr>
          <a:xfrm>
            <a:off x="8868929" y="3808078"/>
            <a:ext cx="620771" cy="612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76" name="Oval 75">
            <a:extLst>
              <a:ext uri="{FF2B5EF4-FFF2-40B4-BE49-F238E27FC236}">
                <a16:creationId xmlns:a16="http://schemas.microsoft.com/office/drawing/2014/main" id="{A83F1214-D78F-4E57-865B-8A16923C56E1}"/>
              </a:ext>
            </a:extLst>
          </p:cNvPr>
          <p:cNvSpPr/>
          <p:nvPr/>
        </p:nvSpPr>
        <p:spPr>
          <a:xfrm>
            <a:off x="10287339" y="250721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86" name="Oval 85">
            <a:extLst>
              <a:ext uri="{FF2B5EF4-FFF2-40B4-BE49-F238E27FC236}">
                <a16:creationId xmlns:a16="http://schemas.microsoft.com/office/drawing/2014/main" id="{F98DE9F2-B223-45DF-A52E-8424BE8F149D}"/>
              </a:ext>
            </a:extLst>
          </p:cNvPr>
          <p:cNvSpPr/>
          <p:nvPr/>
        </p:nvSpPr>
        <p:spPr>
          <a:xfrm>
            <a:off x="10287339" y="3815330"/>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93" name="TextBox 92">
            <a:extLst>
              <a:ext uri="{FF2B5EF4-FFF2-40B4-BE49-F238E27FC236}">
                <a16:creationId xmlns:a16="http://schemas.microsoft.com/office/drawing/2014/main" id="{D5E381B5-7886-478E-87F5-6A611F9A9169}"/>
              </a:ext>
            </a:extLst>
          </p:cNvPr>
          <p:cNvSpPr txBox="1"/>
          <p:nvPr/>
        </p:nvSpPr>
        <p:spPr>
          <a:xfrm>
            <a:off x="8863579" y="5057302"/>
            <a:ext cx="1801496" cy="1107996"/>
          </a:xfrm>
          <a:prstGeom prst="rect">
            <a:avLst/>
          </a:prstGeom>
          <a:noFill/>
        </p:spPr>
        <p:txBody>
          <a:bodyPr wrap="square" rtlCol="0">
            <a:spAutoFit/>
          </a:bodyPr>
          <a:lstStyle/>
          <a:p>
            <a:pPr algn="ctr"/>
            <a:r>
              <a:rPr lang="en-US" b="1" u="sng" dirty="0">
                <a:solidFill>
                  <a:schemeClr val="accent4">
                    <a:lumMod val="50000"/>
                  </a:schemeClr>
                </a:solidFill>
                <a:latin typeface="Euphemia" panose="020B0503040102020104" pitchFamily="34" charset="0"/>
              </a:rPr>
              <a:t>C1</a:t>
            </a:r>
            <a:r>
              <a:rPr lang="en-US" b="1" u="sng" dirty="0">
                <a:solidFill>
                  <a:schemeClr val="accent4">
                    <a:lumMod val="50000"/>
                  </a:schemeClr>
                </a:solidFill>
                <a:latin typeface="Euphemia" panose="020B0503040102020104" pitchFamily="34" charset="0"/>
                <a:cs typeface="Times New Roman" panose="02020603050405020304" pitchFamily="18" charset="0"/>
              </a:rPr>
              <a:t>=C2</a:t>
            </a:r>
            <a:endParaRPr lang="en-US" b="1" u="sng" dirty="0">
              <a:solidFill>
                <a:schemeClr val="accent4">
                  <a:lumMod val="50000"/>
                </a:schemeClr>
              </a:solidFill>
              <a:latin typeface="Euphemia" panose="020B0503040102020104" pitchFamily="34" charset="0"/>
            </a:endParaRPr>
          </a:p>
          <a:p>
            <a:pPr algn="ctr"/>
            <a:br>
              <a:rPr lang="en-US" sz="1600" dirty="0">
                <a:latin typeface="Euphemia" panose="020B0503040102020104" pitchFamily="34" charset="0"/>
              </a:rPr>
            </a:br>
            <a:r>
              <a:rPr lang="en-US" sz="1600" dirty="0">
                <a:latin typeface="Euphemia" panose="020B0503040102020104" pitchFamily="34" charset="0"/>
              </a:rPr>
              <a:t>T1 is the counterfactual</a:t>
            </a:r>
          </a:p>
        </p:txBody>
      </p:sp>
      <p:sp>
        <p:nvSpPr>
          <p:cNvPr id="33" name="TextBox 32">
            <a:extLst>
              <a:ext uri="{FF2B5EF4-FFF2-40B4-BE49-F238E27FC236}">
                <a16:creationId xmlns:a16="http://schemas.microsoft.com/office/drawing/2014/main" id="{8781367B-74D6-4220-8C8D-8344B54FBFCE}"/>
              </a:ext>
            </a:extLst>
          </p:cNvPr>
          <p:cNvSpPr txBox="1"/>
          <p:nvPr/>
        </p:nvSpPr>
        <p:spPr>
          <a:xfrm>
            <a:off x="2207285" y="3225846"/>
            <a:ext cx="5366662"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T2-T1 </a:t>
            </a:r>
            <a:r>
              <a:rPr lang="en-US" sz="2800" dirty="0">
                <a:solidFill>
                  <a:schemeClr val="accent4">
                    <a:lumMod val="50000"/>
                  </a:schemeClr>
                </a:solidFill>
                <a:latin typeface="Euphemia" panose="020B0503040102020104" pitchFamily="34" charset="0"/>
              </a:rPr>
              <a:t>captures program effects</a:t>
            </a:r>
          </a:p>
        </p:txBody>
      </p:sp>
    </p:spTree>
    <p:extLst>
      <p:ext uri="{BB962C8B-B14F-4D97-AF65-F5344CB8AC3E}">
        <p14:creationId xmlns:p14="http://schemas.microsoft.com/office/powerpoint/2010/main" val="2653878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a:extLst>
              <a:ext uri="{FF2B5EF4-FFF2-40B4-BE49-F238E27FC236}">
                <a16:creationId xmlns:a16="http://schemas.microsoft.com/office/drawing/2014/main" id="{55C4E368-561D-487D-8261-4BEEB09DDD6C}"/>
              </a:ext>
            </a:extLst>
          </p:cNvPr>
          <p:cNvCxnSpPr>
            <a:cxnSpLocks/>
          </p:cNvCxnSpPr>
          <p:nvPr/>
        </p:nvCxnSpPr>
        <p:spPr>
          <a:xfrm flipV="1">
            <a:off x="5205662" y="3067933"/>
            <a:ext cx="1498597" cy="523550"/>
          </a:xfrm>
          <a:prstGeom prst="line">
            <a:avLst/>
          </a:prstGeom>
          <a:ln w="254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A9A943E-7C38-4D4C-9E36-80ECE9640317}"/>
              </a:ext>
            </a:extLst>
          </p:cNvPr>
          <p:cNvSpPr txBox="1"/>
          <p:nvPr/>
        </p:nvSpPr>
        <p:spPr>
          <a:xfrm>
            <a:off x="2060155" y="533181"/>
            <a:ext cx="7743146"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4: where is your counterfactual?</a:t>
            </a:r>
          </a:p>
        </p:txBody>
      </p:sp>
      <p:sp>
        <p:nvSpPr>
          <p:cNvPr id="35" name="TextBox 34">
            <a:extLst>
              <a:ext uri="{FF2B5EF4-FFF2-40B4-BE49-F238E27FC236}">
                <a16:creationId xmlns:a16="http://schemas.microsoft.com/office/drawing/2014/main" id="{E398E3D4-6DE6-414B-93E4-532D0FAB572A}"/>
              </a:ext>
            </a:extLst>
          </p:cNvPr>
          <p:cNvSpPr txBox="1"/>
          <p:nvPr/>
        </p:nvSpPr>
        <p:spPr>
          <a:xfrm>
            <a:off x="2091895" y="1167174"/>
            <a:ext cx="7711406" cy="369332"/>
          </a:xfrm>
          <a:prstGeom prst="rect">
            <a:avLst/>
          </a:prstGeom>
          <a:noFill/>
        </p:spPr>
        <p:txBody>
          <a:bodyPr wrap="none" rtlCol="0">
            <a:spAutoFit/>
          </a:bodyPr>
          <a:lstStyle/>
          <a:p>
            <a:r>
              <a:rPr lang="en-US" dirty="0">
                <a:solidFill>
                  <a:schemeClr val="tx1">
                    <a:lumMod val="65000"/>
                    <a:lumOff val="35000"/>
                  </a:schemeClr>
                </a:solidFill>
              </a:rPr>
              <a:t>What would your treatment group look like if it had not received the treatment? </a:t>
            </a:r>
          </a:p>
        </p:txBody>
      </p:sp>
      <p:cxnSp>
        <p:nvCxnSpPr>
          <p:cNvPr id="61" name="Straight Connector 60">
            <a:extLst>
              <a:ext uri="{FF2B5EF4-FFF2-40B4-BE49-F238E27FC236}">
                <a16:creationId xmlns:a16="http://schemas.microsoft.com/office/drawing/2014/main" id="{513D6225-66B9-4B17-A859-1475BE19818E}"/>
              </a:ext>
            </a:extLst>
          </p:cNvPr>
          <p:cNvCxnSpPr>
            <a:cxnSpLocks/>
          </p:cNvCxnSpPr>
          <p:nvPr/>
        </p:nvCxnSpPr>
        <p:spPr>
          <a:xfrm flipV="1">
            <a:off x="5226215" y="3828119"/>
            <a:ext cx="1507783" cy="510388"/>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4A5C799-4C85-4AF7-9068-B64DB0549BDB}"/>
              </a:ext>
            </a:extLst>
          </p:cNvPr>
          <p:cNvCxnSpPr>
            <a:cxnSpLocks/>
          </p:cNvCxnSpPr>
          <p:nvPr/>
        </p:nvCxnSpPr>
        <p:spPr>
          <a:xfrm flipV="1">
            <a:off x="5177357" y="2369799"/>
            <a:ext cx="1500699" cy="1191269"/>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0BE70E-1183-4680-B5D4-452A6B2AEEE7}"/>
              </a:ext>
            </a:extLst>
          </p:cNvPr>
          <p:cNvCxnSpPr>
            <a:cxnSpLocks/>
          </p:cNvCxnSpPr>
          <p:nvPr/>
        </p:nvCxnSpPr>
        <p:spPr>
          <a:xfrm flipV="1">
            <a:off x="4480600" y="2302242"/>
            <a:ext cx="0" cy="2601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E1F5360-E192-497A-8F8F-C6B658611EFA}"/>
              </a:ext>
            </a:extLst>
          </p:cNvPr>
          <p:cNvCxnSpPr>
            <a:cxnSpLocks/>
          </p:cNvCxnSpPr>
          <p:nvPr/>
        </p:nvCxnSpPr>
        <p:spPr>
          <a:xfrm>
            <a:off x="4480600" y="4900575"/>
            <a:ext cx="2734429"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2CA92DB3-6E79-44A2-A55A-CCE078FFC652}"/>
              </a:ext>
            </a:extLst>
          </p:cNvPr>
          <p:cNvSpPr/>
          <p:nvPr/>
        </p:nvSpPr>
        <p:spPr>
          <a:xfrm>
            <a:off x="6416419" y="2778570"/>
            <a:ext cx="620771" cy="612393"/>
          </a:xfrm>
          <a:prstGeom prst="ellipse">
            <a:avLst/>
          </a:prstGeom>
          <a:solidFill>
            <a:schemeClr val="bg1">
              <a:lumMod val="85000"/>
            </a:schemeClr>
          </a:solid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CF</a:t>
            </a:r>
          </a:p>
        </p:txBody>
      </p:sp>
      <p:sp>
        <p:nvSpPr>
          <p:cNvPr id="66" name="Oval 65">
            <a:extLst>
              <a:ext uri="{FF2B5EF4-FFF2-40B4-BE49-F238E27FC236}">
                <a16:creationId xmlns:a16="http://schemas.microsoft.com/office/drawing/2014/main" id="{433D06C6-882A-444C-8382-7384F4E1CB7C}"/>
              </a:ext>
            </a:extLst>
          </p:cNvPr>
          <p:cNvSpPr/>
          <p:nvPr/>
        </p:nvSpPr>
        <p:spPr>
          <a:xfrm>
            <a:off x="4843622" y="404117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67" name="Oval 66">
            <a:extLst>
              <a:ext uri="{FF2B5EF4-FFF2-40B4-BE49-F238E27FC236}">
                <a16:creationId xmlns:a16="http://schemas.microsoft.com/office/drawing/2014/main" id="{A378E49D-CE47-4D3A-9F39-2AD83AA09F57}"/>
              </a:ext>
            </a:extLst>
          </p:cNvPr>
          <p:cNvSpPr/>
          <p:nvPr/>
        </p:nvSpPr>
        <p:spPr>
          <a:xfrm>
            <a:off x="6459993" y="2063602"/>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68" name="Oval 67">
            <a:extLst>
              <a:ext uri="{FF2B5EF4-FFF2-40B4-BE49-F238E27FC236}">
                <a16:creationId xmlns:a16="http://schemas.microsoft.com/office/drawing/2014/main" id="{EB684A16-589B-48F1-B127-7A03AD53FDC1}"/>
              </a:ext>
            </a:extLst>
          </p:cNvPr>
          <p:cNvSpPr/>
          <p:nvPr/>
        </p:nvSpPr>
        <p:spPr>
          <a:xfrm>
            <a:off x="4844426" y="327452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78" name="Oval 77">
            <a:extLst>
              <a:ext uri="{FF2B5EF4-FFF2-40B4-BE49-F238E27FC236}">
                <a16:creationId xmlns:a16="http://schemas.microsoft.com/office/drawing/2014/main" id="{62BBC12A-23A4-4A01-8C77-14AF50DA25B8}"/>
              </a:ext>
            </a:extLst>
          </p:cNvPr>
          <p:cNvSpPr/>
          <p:nvPr/>
        </p:nvSpPr>
        <p:spPr>
          <a:xfrm>
            <a:off x="6423611" y="3521535"/>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85" name="TextBox 84">
            <a:extLst>
              <a:ext uri="{FF2B5EF4-FFF2-40B4-BE49-F238E27FC236}">
                <a16:creationId xmlns:a16="http://schemas.microsoft.com/office/drawing/2014/main" id="{AEA06483-0D1D-4117-A42A-F486839C6CDE}"/>
              </a:ext>
            </a:extLst>
          </p:cNvPr>
          <p:cNvSpPr txBox="1"/>
          <p:nvPr/>
        </p:nvSpPr>
        <p:spPr>
          <a:xfrm>
            <a:off x="5154007" y="5128226"/>
            <a:ext cx="1801496" cy="1354217"/>
          </a:xfrm>
          <a:prstGeom prst="rect">
            <a:avLst/>
          </a:prstGeom>
          <a:noFill/>
        </p:spPr>
        <p:txBody>
          <a:bodyPr wrap="square" rtlCol="0">
            <a:spAutoFit/>
          </a:bodyPr>
          <a:lstStyle/>
          <a:p>
            <a:pPr algn="ctr"/>
            <a:r>
              <a:rPr lang="en-US" b="1" u="sng" dirty="0">
                <a:solidFill>
                  <a:schemeClr val="accent4">
                    <a:lumMod val="50000"/>
                  </a:schemeClr>
                </a:solidFill>
                <a:latin typeface="Euphemia" panose="020B0503040102020104" pitchFamily="34" charset="0"/>
              </a:rPr>
              <a:t>C1</a:t>
            </a:r>
            <a:r>
              <a:rPr lang="en-US" b="1" u="sng" dirty="0">
                <a:solidFill>
                  <a:schemeClr val="accent4">
                    <a:lumMod val="50000"/>
                  </a:schemeClr>
                </a:solidFill>
                <a:latin typeface="Euphemia" panose="020B0503040102020104" pitchFamily="34" charset="0"/>
                <a:cs typeface="Times New Roman" panose="02020603050405020304" pitchFamily="18" charset="0"/>
              </a:rPr>
              <a:t>≠</a:t>
            </a:r>
            <a:r>
              <a:rPr lang="en-US" b="1" u="sng" dirty="0">
                <a:solidFill>
                  <a:schemeClr val="accent4">
                    <a:lumMod val="50000"/>
                  </a:schemeClr>
                </a:solidFill>
                <a:latin typeface="Euphemia" panose="020B0503040102020104" pitchFamily="34" charset="0"/>
              </a:rPr>
              <a:t>T1</a:t>
            </a:r>
          </a:p>
          <a:p>
            <a:pPr algn="ctr"/>
            <a:br>
              <a:rPr lang="en-US" sz="1600" dirty="0">
                <a:latin typeface="Euphemia" panose="020B0503040102020104" pitchFamily="34" charset="0"/>
              </a:rPr>
            </a:br>
            <a:r>
              <a:rPr lang="en-US" sz="1600" dirty="0">
                <a:latin typeface="Euphemia" panose="020B0503040102020104" pitchFamily="34" charset="0"/>
              </a:rPr>
              <a:t>T1 + (C2-C1) </a:t>
            </a:r>
            <a:br>
              <a:rPr lang="en-US" sz="1600" dirty="0">
                <a:latin typeface="Euphemia" panose="020B0503040102020104" pitchFamily="34" charset="0"/>
              </a:rPr>
            </a:br>
            <a:r>
              <a:rPr lang="en-US" sz="1600" dirty="0">
                <a:latin typeface="Euphemia" panose="020B0503040102020104" pitchFamily="34" charset="0"/>
              </a:rPr>
              <a:t>is the counterfactual</a:t>
            </a:r>
          </a:p>
        </p:txBody>
      </p:sp>
      <p:sp>
        <p:nvSpPr>
          <p:cNvPr id="33" name="TextBox 32">
            <a:extLst>
              <a:ext uri="{FF2B5EF4-FFF2-40B4-BE49-F238E27FC236}">
                <a16:creationId xmlns:a16="http://schemas.microsoft.com/office/drawing/2014/main" id="{712E7707-1925-44F4-8DC7-39BAE2DC0724}"/>
              </a:ext>
            </a:extLst>
          </p:cNvPr>
          <p:cNvSpPr txBox="1"/>
          <p:nvPr/>
        </p:nvSpPr>
        <p:spPr>
          <a:xfrm>
            <a:off x="7750547" y="2037465"/>
            <a:ext cx="3082640" cy="2616101"/>
          </a:xfrm>
          <a:prstGeom prst="rect">
            <a:avLst/>
          </a:prstGeom>
          <a:noFill/>
        </p:spPr>
        <p:txBody>
          <a:bodyPr wrap="none" rtlCol="0">
            <a:spAutoFit/>
          </a:bodyPr>
          <a:lstStyle/>
          <a:p>
            <a:pPr algn="ctr"/>
            <a:r>
              <a:rPr lang="en-US" sz="2800" cap="all" dirty="0">
                <a:solidFill>
                  <a:schemeClr val="accent2">
                    <a:lumMod val="50000"/>
                  </a:schemeClr>
                </a:solidFill>
                <a:latin typeface="Euphemia" panose="020B0503040102020104" pitchFamily="34" charset="0"/>
              </a:rPr>
              <a:t>(T2-t1) </a:t>
            </a:r>
            <a:r>
              <a:rPr lang="en-US" sz="2800" dirty="0">
                <a:solidFill>
                  <a:schemeClr val="tx1">
                    <a:lumMod val="65000"/>
                    <a:lumOff val="35000"/>
                  </a:schemeClr>
                </a:solidFill>
                <a:latin typeface="Euphemia" panose="020B0503040102020104" pitchFamily="34" charset="0"/>
              </a:rPr>
              <a:t>–</a:t>
            </a:r>
            <a:r>
              <a:rPr lang="en-US" sz="2800" dirty="0">
                <a:solidFill>
                  <a:schemeClr val="bg2">
                    <a:lumMod val="25000"/>
                  </a:schemeClr>
                </a:solidFill>
                <a:latin typeface="Euphemia" panose="020B0503040102020104" pitchFamily="34" charset="0"/>
              </a:rPr>
              <a:t> </a:t>
            </a:r>
            <a:r>
              <a:rPr lang="en-US" sz="2800" cap="all" dirty="0">
                <a:solidFill>
                  <a:schemeClr val="accent1">
                    <a:lumMod val="75000"/>
                  </a:schemeClr>
                </a:solidFill>
                <a:latin typeface="Euphemia" panose="020B0503040102020104" pitchFamily="34" charset="0"/>
              </a:rPr>
              <a:t>(C2-C1)</a:t>
            </a:r>
            <a:br>
              <a:rPr lang="en-US" sz="2800" cap="all" dirty="0">
                <a:solidFill>
                  <a:schemeClr val="accent1">
                    <a:lumMod val="75000"/>
                  </a:schemeClr>
                </a:solidFill>
                <a:latin typeface="Euphemia" panose="020B0503040102020104" pitchFamily="34" charset="0"/>
              </a:rPr>
            </a:br>
            <a:br>
              <a:rPr lang="en-US" sz="2800" cap="all" dirty="0">
                <a:solidFill>
                  <a:schemeClr val="accent4">
                    <a:lumMod val="50000"/>
                  </a:schemeClr>
                </a:solidFill>
                <a:latin typeface="Euphemia" panose="020B0503040102020104" pitchFamily="34" charset="0"/>
              </a:rPr>
            </a:br>
            <a:r>
              <a:rPr lang="en-US" sz="2400" dirty="0">
                <a:solidFill>
                  <a:schemeClr val="bg2">
                    <a:lumMod val="25000"/>
                  </a:schemeClr>
                </a:solidFill>
                <a:latin typeface="Euphemia" panose="020B0503040102020104" pitchFamily="34" charset="0"/>
              </a:rPr>
              <a:t>( total gain – trend )</a:t>
            </a:r>
          </a:p>
          <a:p>
            <a:pPr algn="ctr"/>
            <a:r>
              <a:rPr lang="en-US" sz="2800" cap="all" dirty="0">
                <a:solidFill>
                  <a:schemeClr val="accent4">
                    <a:lumMod val="50000"/>
                  </a:schemeClr>
                </a:solidFill>
                <a:latin typeface="Euphemia" panose="020B0503040102020104" pitchFamily="34" charset="0"/>
              </a:rPr>
              <a:t> </a:t>
            </a:r>
            <a:br>
              <a:rPr lang="en-US" sz="2800" cap="all" dirty="0">
                <a:solidFill>
                  <a:schemeClr val="accent4">
                    <a:lumMod val="50000"/>
                  </a:schemeClr>
                </a:solidFill>
                <a:latin typeface="Euphemia" panose="020B0503040102020104" pitchFamily="34" charset="0"/>
              </a:rPr>
            </a:br>
            <a:r>
              <a:rPr lang="en-US" sz="2800" dirty="0">
                <a:solidFill>
                  <a:schemeClr val="accent4">
                    <a:lumMod val="50000"/>
                  </a:schemeClr>
                </a:solidFill>
                <a:latin typeface="Euphemia" panose="020B0503040102020104" pitchFamily="34" charset="0"/>
              </a:rPr>
              <a:t>captures </a:t>
            </a:r>
          </a:p>
          <a:p>
            <a:pPr algn="ctr"/>
            <a:r>
              <a:rPr lang="en-US" sz="2800" dirty="0">
                <a:solidFill>
                  <a:schemeClr val="accent4">
                    <a:lumMod val="50000"/>
                  </a:schemeClr>
                </a:solidFill>
                <a:latin typeface="Euphemia" panose="020B0503040102020104" pitchFamily="34" charset="0"/>
              </a:rPr>
              <a:t>program effects</a:t>
            </a:r>
          </a:p>
        </p:txBody>
      </p:sp>
    </p:spTree>
    <p:extLst>
      <p:ext uri="{BB962C8B-B14F-4D97-AF65-F5344CB8AC3E}">
        <p14:creationId xmlns:p14="http://schemas.microsoft.com/office/powerpoint/2010/main" val="1477250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837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Real-world example</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6018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2436351" y="3677361"/>
            <a:ext cx="9553487" cy="8818"/>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40FB079-F44C-4D04-8605-D7F01E7EF621}"/>
              </a:ext>
            </a:extLst>
          </p:cNvPr>
          <p:cNvSpPr/>
          <p:nvPr/>
        </p:nvSpPr>
        <p:spPr>
          <a:xfrm>
            <a:off x="4452411" y="1834064"/>
            <a:ext cx="485192" cy="1824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D52100-404C-4D73-8D2C-41B5C77D567A}"/>
              </a:ext>
            </a:extLst>
          </p:cNvPr>
          <p:cNvSpPr/>
          <p:nvPr/>
        </p:nvSpPr>
        <p:spPr>
          <a:xfrm>
            <a:off x="6459799" y="1853232"/>
            <a:ext cx="485192" cy="1824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C5AB80C-ABD7-4B09-A0F6-FC387A878ED7}"/>
              </a:ext>
            </a:extLst>
          </p:cNvPr>
          <p:cNvSpPr/>
          <p:nvPr/>
        </p:nvSpPr>
        <p:spPr>
          <a:xfrm>
            <a:off x="8397873" y="3051759"/>
            <a:ext cx="485192" cy="634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152D57-75AF-475B-AF59-0F8A26B5D98C}"/>
              </a:ext>
            </a:extLst>
          </p:cNvPr>
          <p:cNvSpPr/>
          <p:nvPr/>
        </p:nvSpPr>
        <p:spPr>
          <a:xfrm>
            <a:off x="10250139" y="2422397"/>
            <a:ext cx="485192" cy="1263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72C3648-A32B-4BEF-85AF-64EFDCE5D919}"/>
              </a:ext>
            </a:extLst>
          </p:cNvPr>
          <p:cNvSpPr txBox="1"/>
          <p:nvPr/>
        </p:nvSpPr>
        <p:spPr>
          <a:xfrm>
            <a:off x="314452" y="211058"/>
            <a:ext cx="2951585" cy="1384995"/>
          </a:xfrm>
          <a:prstGeom prst="rect">
            <a:avLst/>
          </a:prstGeom>
          <a:noFill/>
        </p:spPr>
        <p:txBody>
          <a:bodyPr wrap="square" rtlCol="0">
            <a:spAutoFit/>
          </a:bodyPr>
          <a:lstStyle/>
          <a:p>
            <a:pPr algn="ctr"/>
            <a:r>
              <a:rPr lang="en-US" sz="2800" cap="all" dirty="0">
                <a:solidFill>
                  <a:schemeClr val="accent4">
                    <a:lumMod val="50000"/>
                  </a:schemeClr>
                </a:solidFill>
                <a:latin typeface="Euphemia" panose="020B0503040102020104" pitchFamily="34" charset="0"/>
              </a:rPr>
              <a:t>Gender Pay Gap For nonprofit</a:t>
            </a:r>
          </a:p>
          <a:p>
            <a:pPr algn="ctr"/>
            <a:r>
              <a:rPr lang="en-US" sz="2800" cap="all" dirty="0">
                <a:solidFill>
                  <a:schemeClr val="accent4">
                    <a:lumMod val="50000"/>
                  </a:schemeClr>
                </a:solidFill>
                <a:latin typeface="Euphemia" panose="020B0503040102020104" pitchFamily="34" charset="0"/>
              </a:rPr>
              <a:t>executives</a:t>
            </a:r>
          </a:p>
        </p:txBody>
      </p:sp>
      <p:sp>
        <p:nvSpPr>
          <p:cNvPr id="11" name="Left Brace 10">
            <a:extLst>
              <a:ext uri="{FF2B5EF4-FFF2-40B4-BE49-F238E27FC236}">
                <a16:creationId xmlns:a16="http://schemas.microsoft.com/office/drawing/2014/main" id="{CC5E1AEF-A5C0-473E-A718-4783C71BEBA9}"/>
              </a:ext>
            </a:extLst>
          </p:cNvPr>
          <p:cNvSpPr/>
          <p:nvPr/>
        </p:nvSpPr>
        <p:spPr>
          <a:xfrm>
            <a:off x="2702708" y="1916718"/>
            <a:ext cx="380012" cy="1697156"/>
          </a:xfrm>
          <a:prstGeom prst="leftBrac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AFA7E8C1-D8A3-4AF6-9FFE-CD3871AAAB65}"/>
              </a:ext>
            </a:extLst>
          </p:cNvPr>
          <p:cNvSpPr txBox="1"/>
          <p:nvPr/>
        </p:nvSpPr>
        <p:spPr>
          <a:xfrm>
            <a:off x="4031633" y="3878996"/>
            <a:ext cx="1326747" cy="923330"/>
          </a:xfrm>
          <a:prstGeom prst="rect">
            <a:avLst/>
          </a:prstGeom>
          <a:noFill/>
        </p:spPr>
        <p:txBody>
          <a:bodyPr wrap="square" rtlCol="0">
            <a:spAutoFit/>
          </a:bodyPr>
          <a:lstStyle/>
          <a:p>
            <a:pPr algn="ctr"/>
            <a:r>
              <a:rPr lang="en-US" dirty="0">
                <a:solidFill>
                  <a:schemeClr val="accent4">
                    <a:lumMod val="50000"/>
                  </a:schemeClr>
                </a:solidFill>
              </a:rPr>
              <a:t>ALL MALE NONPROFIT BOARD</a:t>
            </a:r>
          </a:p>
        </p:txBody>
      </p:sp>
      <p:sp>
        <p:nvSpPr>
          <p:cNvPr id="14" name="TextBox 13">
            <a:extLst>
              <a:ext uri="{FF2B5EF4-FFF2-40B4-BE49-F238E27FC236}">
                <a16:creationId xmlns:a16="http://schemas.microsoft.com/office/drawing/2014/main" id="{C35831E9-5B4C-4057-8A40-D211164BEE3D}"/>
              </a:ext>
            </a:extLst>
          </p:cNvPr>
          <p:cNvSpPr txBox="1"/>
          <p:nvPr/>
        </p:nvSpPr>
        <p:spPr>
          <a:xfrm>
            <a:off x="6039021" y="3879503"/>
            <a:ext cx="1326747" cy="923330"/>
          </a:xfrm>
          <a:prstGeom prst="rect">
            <a:avLst/>
          </a:prstGeom>
          <a:noFill/>
        </p:spPr>
        <p:txBody>
          <a:bodyPr wrap="square" rtlCol="0">
            <a:spAutoFit/>
          </a:bodyPr>
          <a:lstStyle/>
          <a:p>
            <a:pPr algn="ctr"/>
            <a:r>
              <a:rPr lang="en-US" dirty="0">
                <a:solidFill>
                  <a:schemeClr val="accent4">
                    <a:lumMod val="50000"/>
                  </a:schemeClr>
                </a:solidFill>
              </a:rPr>
              <a:t>1% - 30% female </a:t>
            </a:r>
          </a:p>
          <a:p>
            <a:pPr algn="ctr"/>
            <a:r>
              <a:rPr lang="en-US" dirty="0">
                <a:solidFill>
                  <a:schemeClr val="accent4">
                    <a:lumMod val="50000"/>
                  </a:schemeClr>
                </a:solidFill>
              </a:rPr>
              <a:t>(tokenism)</a:t>
            </a:r>
          </a:p>
        </p:txBody>
      </p:sp>
      <p:sp>
        <p:nvSpPr>
          <p:cNvPr id="15" name="TextBox 14">
            <a:extLst>
              <a:ext uri="{FF2B5EF4-FFF2-40B4-BE49-F238E27FC236}">
                <a16:creationId xmlns:a16="http://schemas.microsoft.com/office/drawing/2014/main" id="{8BB68137-9AF1-4B0D-A215-47778621B0BD}"/>
              </a:ext>
            </a:extLst>
          </p:cNvPr>
          <p:cNvSpPr txBox="1"/>
          <p:nvPr/>
        </p:nvSpPr>
        <p:spPr>
          <a:xfrm>
            <a:off x="7789570" y="3893836"/>
            <a:ext cx="1701798" cy="923330"/>
          </a:xfrm>
          <a:prstGeom prst="rect">
            <a:avLst/>
          </a:prstGeom>
          <a:noFill/>
        </p:spPr>
        <p:txBody>
          <a:bodyPr wrap="square" rtlCol="0">
            <a:spAutoFit/>
          </a:bodyPr>
          <a:lstStyle/>
          <a:p>
            <a:pPr algn="ctr"/>
            <a:r>
              <a:rPr lang="en-US" dirty="0">
                <a:solidFill>
                  <a:schemeClr val="accent4">
                    <a:lumMod val="50000"/>
                  </a:schemeClr>
                </a:solidFill>
              </a:rPr>
              <a:t>30% - 70% female</a:t>
            </a:r>
          </a:p>
          <a:p>
            <a:pPr algn="ctr"/>
            <a:r>
              <a:rPr lang="en-US" dirty="0">
                <a:solidFill>
                  <a:schemeClr val="accent4">
                    <a:lumMod val="50000"/>
                  </a:schemeClr>
                </a:solidFill>
              </a:rPr>
              <a:t>(balanced)</a:t>
            </a:r>
          </a:p>
        </p:txBody>
      </p:sp>
      <p:sp>
        <p:nvSpPr>
          <p:cNvPr id="16" name="TextBox 15">
            <a:extLst>
              <a:ext uri="{FF2B5EF4-FFF2-40B4-BE49-F238E27FC236}">
                <a16:creationId xmlns:a16="http://schemas.microsoft.com/office/drawing/2014/main" id="{00EF64CD-9F59-49F5-B9C5-8A825358F9E4}"/>
              </a:ext>
            </a:extLst>
          </p:cNvPr>
          <p:cNvSpPr txBox="1"/>
          <p:nvPr/>
        </p:nvSpPr>
        <p:spPr>
          <a:xfrm>
            <a:off x="9681268" y="3893836"/>
            <a:ext cx="1701798" cy="923330"/>
          </a:xfrm>
          <a:prstGeom prst="rect">
            <a:avLst/>
          </a:prstGeom>
          <a:noFill/>
        </p:spPr>
        <p:txBody>
          <a:bodyPr wrap="square" rtlCol="0">
            <a:spAutoFit/>
          </a:bodyPr>
          <a:lstStyle/>
          <a:p>
            <a:pPr algn="ctr"/>
            <a:r>
              <a:rPr lang="en-US" dirty="0">
                <a:solidFill>
                  <a:schemeClr val="accent4">
                    <a:lumMod val="50000"/>
                  </a:schemeClr>
                </a:solidFill>
              </a:rPr>
              <a:t>70% - 100% female </a:t>
            </a:r>
          </a:p>
          <a:p>
            <a:pPr algn="ctr"/>
            <a:r>
              <a:rPr lang="en-US" dirty="0">
                <a:solidFill>
                  <a:schemeClr val="accent4">
                    <a:lumMod val="50000"/>
                  </a:schemeClr>
                </a:solidFill>
              </a:rPr>
              <a:t>(gendered field)</a:t>
            </a:r>
          </a:p>
        </p:txBody>
      </p:sp>
      <p:sp>
        <p:nvSpPr>
          <p:cNvPr id="17" name="TextBox 16">
            <a:extLst>
              <a:ext uri="{FF2B5EF4-FFF2-40B4-BE49-F238E27FC236}">
                <a16:creationId xmlns:a16="http://schemas.microsoft.com/office/drawing/2014/main" id="{35344C95-35EA-41F0-A7D5-8D490ED7CAF4}"/>
              </a:ext>
            </a:extLst>
          </p:cNvPr>
          <p:cNvSpPr txBox="1"/>
          <p:nvPr/>
        </p:nvSpPr>
        <p:spPr>
          <a:xfrm>
            <a:off x="985938" y="2425213"/>
            <a:ext cx="1434903" cy="830997"/>
          </a:xfrm>
          <a:prstGeom prst="rect">
            <a:avLst/>
          </a:prstGeom>
          <a:noFill/>
        </p:spPr>
        <p:txBody>
          <a:bodyPr wrap="square" rtlCol="0">
            <a:spAutoFit/>
          </a:bodyPr>
          <a:lstStyle/>
          <a:p>
            <a:pPr algn="ctr"/>
            <a:r>
              <a:rPr lang="en-US" sz="1600" dirty="0">
                <a:solidFill>
                  <a:schemeClr val="accent4">
                    <a:lumMod val="50000"/>
                  </a:schemeClr>
                </a:solidFill>
              </a:rPr>
              <a:t>men paid 20% more for the same work</a:t>
            </a:r>
          </a:p>
        </p:txBody>
      </p:sp>
      <p:sp>
        <p:nvSpPr>
          <p:cNvPr id="18" name="TextBox 17">
            <a:extLst>
              <a:ext uri="{FF2B5EF4-FFF2-40B4-BE49-F238E27FC236}">
                <a16:creationId xmlns:a16="http://schemas.microsoft.com/office/drawing/2014/main" id="{8EBEBE8E-8343-4A07-BF9C-3C1035085D44}"/>
              </a:ext>
            </a:extLst>
          </p:cNvPr>
          <p:cNvSpPr txBox="1"/>
          <p:nvPr/>
        </p:nvSpPr>
        <p:spPr>
          <a:xfrm>
            <a:off x="4371167" y="1130904"/>
            <a:ext cx="647678" cy="646331"/>
          </a:xfrm>
          <a:prstGeom prst="rect">
            <a:avLst/>
          </a:prstGeom>
          <a:noFill/>
        </p:spPr>
        <p:txBody>
          <a:bodyPr wrap="none" rtlCol="0">
            <a:spAutoFit/>
          </a:bodyPr>
          <a:lstStyle/>
          <a:p>
            <a:pPr algn="ctr"/>
            <a:r>
              <a:rPr lang="en-US" dirty="0">
                <a:solidFill>
                  <a:schemeClr val="tx1">
                    <a:lumMod val="50000"/>
                    <a:lumOff val="50000"/>
                  </a:schemeClr>
                </a:solidFill>
              </a:rPr>
              <a:t>large</a:t>
            </a:r>
          </a:p>
          <a:p>
            <a:pPr algn="ctr"/>
            <a:r>
              <a:rPr lang="en-US" dirty="0">
                <a:solidFill>
                  <a:schemeClr val="tx1">
                    <a:lumMod val="50000"/>
                    <a:lumOff val="50000"/>
                  </a:schemeClr>
                </a:solidFill>
              </a:rPr>
              <a:t>gap</a:t>
            </a:r>
          </a:p>
        </p:txBody>
      </p:sp>
      <p:sp>
        <p:nvSpPr>
          <p:cNvPr id="22" name="TextBox 21">
            <a:extLst>
              <a:ext uri="{FF2B5EF4-FFF2-40B4-BE49-F238E27FC236}">
                <a16:creationId xmlns:a16="http://schemas.microsoft.com/office/drawing/2014/main" id="{6C4D87E4-EFED-4E0E-8086-1B7E53FE6208}"/>
              </a:ext>
            </a:extLst>
          </p:cNvPr>
          <p:cNvSpPr txBox="1"/>
          <p:nvPr/>
        </p:nvSpPr>
        <p:spPr>
          <a:xfrm>
            <a:off x="6378555" y="1140550"/>
            <a:ext cx="647678" cy="646331"/>
          </a:xfrm>
          <a:prstGeom prst="rect">
            <a:avLst/>
          </a:prstGeom>
          <a:noFill/>
        </p:spPr>
        <p:txBody>
          <a:bodyPr wrap="none" rtlCol="0">
            <a:spAutoFit/>
          </a:bodyPr>
          <a:lstStyle/>
          <a:p>
            <a:pPr algn="ctr"/>
            <a:r>
              <a:rPr lang="en-US" dirty="0">
                <a:solidFill>
                  <a:schemeClr val="tx1">
                    <a:lumMod val="50000"/>
                    <a:lumOff val="50000"/>
                  </a:schemeClr>
                </a:solidFill>
              </a:rPr>
              <a:t>large</a:t>
            </a:r>
          </a:p>
          <a:p>
            <a:pPr algn="ctr"/>
            <a:r>
              <a:rPr lang="en-US" dirty="0">
                <a:solidFill>
                  <a:schemeClr val="tx1">
                    <a:lumMod val="50000"/>
                    <a:lumOff val="50000"/>
                  </a:schemeClr>
                </a:solidFill>
              </a:rPr>
              <a:t>gap</a:t>
            </a:r>
          </a:p>
        </p:txBody>
      </p:sp>
      <p:sp>
        <p:nvSpPr>
          <p:cNvPr id="23" name="TextBox 22">
            <a:extLst>
              <a:ext uri="{FF2B5EF4-FFF2-40B4-BE49-F238E27FC236}">
                <a16:creationId xmlns:a16="http://schemas.microsoft.com/office/drawing/2014/main" id="{B4034F54-AF26-49CF-AF57-A934502985E1}"/>
              </a:ext>
            </a:extLst>
          </p:cNvPr>
          <p:cNvSpPr txBox="1"/>
          <p:nvPr/>
        </p:nvSpPr>
        <p:spPr>
          <a:xfrm>
            <a:off x="8302876" y="2346706"/>
            <a:ext cx="675186" cy="646331"/>
          </a:xfrm>
          <a:prstGeom prst="rect">
            <a:avLst/>
          </a:prstGeom>
          <a:noFill/>
        </p:spPr>
        <p:txBody>
          <a:bodyPr wrap="none" rtlCol="0">
            <a:spAutoFit/>
          </a:bodyPr>
          <a:lstStyle/>
          <a:p>
            <a:pPr algn="ctr"/>
            <a:r>
              <a:rPr lang="en-US" dirty="0">
                <a:solidFill>
                  <a:schemeClr val="tx1">
                    <a:lumMod val="50000"/>
                    <a:lumOff val="50000"/>
                  </a:schemeClr>
                </a:solidFill>
              </a:rPr>
              <a:t>small</a:t>
            </a:r>
          </a:p>
          <a:p>
            <a:pPr algn="ctr"/>
            <a:r>
              <a:rPr lang="en-US" dirty="0">
                <a:solidFill>
                  <a:schemeClr val="tx1">
                    <a:lumMod val="50000"/>
                    <a:lumOff val="50000"/>
                  </a:schemeClr>
                </a:solidFill>
              </a:rPr>
              <a:t>gap</a:t>
            </a:r>
          </a:p>
        </p:txBody>
      </p:sp>
      <p:sp>
        <p:nvSpPr>
          <p:cNvPr id="24" name="TextBox 23">
            <a:extLst>
              <a:ext uri="{FF2B5EF4-FFF2-40B4-BE49-F238E27FC236}">
                <a16:creationId xmlns:a16="http://schemas.microsoft.com/office/drawing/2014/main" id="{6176F52C-29CB-4619-8C14-875B4131707D}"/>
              </a:ext>
            </a:extLst>
          </p:cNvPr>
          <p:cNvSpPr txBox="1"/>
          <p:nvPr/>
        </p:nvSpPr>
        <p:spPr>
          <a:xfrm>
            <a:off x="10010070" y="1690304"/>
            <a:ext cx="965329" cy="646331"/>
          </a:xfrm>
          <a:prstGeom prst="rect">
            <a:avLst/>
          </a:prstGeom>
          <a:noFill/>
        </p:spPr>
        <p:txBody>
          <a:bodyPr wrap="none" rtlCol="0">
            <a:spAutoFit/>
          </a:bodyPr>
          <a:lstStyle/>
          <a:p>
            <a:pPr algn="ctr"/>
            <a:r>
              <a:rPr lang="en-US" dirty="0">
                <a:solidFill>
                  <a:schemeClr val="tx1">
                    <a:lumMod val="50000"/>
                    <a:lumOff val="50000"/>
                  </a:schemeClr>
                </a:solidFill>
              </a:rPr>
              <a:t>medium</a:t>
            </a:r>
          </a:p>
          <a:p>
            <a:pPr algn="ctr"/>
            <a:r>
              <a:rPr lang="en-US" dirty="0">
                <a:solidFill>
                  <a:schemeClr val="tx1">
                    <a:lumMod val="50000"/>
                    <a:lumOff val="50000"/>
                  </a:schemeClr>
                </a:solidFill>
              </a:rPr>
              <a:t>gap</a:t>
            </a:r>
          </a:p>
        </p:txBody>
      </p:sp>
      <p:sp>
        <p:nvSpPr>
          <p:cNvPr id="25" name="TextBox 24">
            <a:extLst>
              <a:ext uri="{FF2B5EF4-FFF2-40B4-BE49-F238E27FC236}">
                <a16:creationId xmlns:a16="http://schemas.microsoft.com/office/drawing/2014/main" id="{DBC01BBE-7ABA-4EAF-BC5E-F772E050D9E5}"/>
              </a:ext>
            </a:extLst>
          </p:cNvPr>
          <p:cNvSpPr txBox="1"/>
          <p:nvPr/>
        </p:nvSpPr>
        <p:spPr>
          <a:xfrm>
            <a:off x="1015779" y="5025778"/>
            <a:ext cx="10126907" cy="923330"/>
          </a:xfrm>
          <a:prstGeom prst="rect">
            <a:avLst/>
          </a:prstGeom>
          <a:noFill/>
        </p:spPr>
        <p:txBody>
          <a:bodyPr wrap="square" rtlCol="0">
            <a:spAutoFit/>
          </a:bodyPr>
          <a:lstStyle/>
          <a:p>
            <a:r>
              <a:rPr lang="en-US" dirty="0"/>
              <a:t>Critical Mass Theory (CMT):  CMT argues that there needs to be proportional representation (balance) for changes (e.g. – social issues) to be seen in organizations.  </a:t>
            </a:r>
            <a:br>
              <a:rPr lang="en-US" dirty="0"/>
            </a:br>
            <a:endParaRPr lang="en-US" dirty="0"/>
          </a:p>
        </p:txBody>
      </p:sp>
      <p:sp>
        <p:nvSpPr>
          <p:cNvPr id="19" name="Left Brace 18">
            <a:extLst>
              <a:ext uri="{FF2B5EF4-FFF2-40B4-BE49-F238E27FC236}">
                <a16:creationId xmlns:a16="http://schemas.microsoft.com/office/drawing/2014/main" id="{2F0CEE51-39BA-C244-B267-5EEA4724E125}"/>
              </a:ext>
            </a:extLst>
          </p:cNvPr>
          <p:cNvSpPr/>
          <p:nvPr/>
        </p:nvSpPr>
        <p:spPr>
          <a:xfrm rot="5400000">
            <a:off x="7195415" y="-2613897"/>
            <a:ext cx="518618" cy="7023797"/>
          </a:xfrm>
          <a:prstGeom prst="leftBrac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18193A6E-AEAD-4041-ADB8-C9C99661A79C}"/>
              </a:ext>
            </a:extLst>
          </p:cNvPr>
          <p:cNvSpPr txBox="1"/>
          <p:nvPr/>
        </p:nvSpPr>
        <p:spPr>
          <a:xfrm>
            <a:off x="5349604" y="311096"/>
            <a:ext cx="4842479" cy="338554"/>
          </a:xfrm>
          <a:prstGeom prst="rect">
            <a:avLst/>
          </a:prstGeom>
          <a:noFill/>
        </p:spPr>
        <p:txBody>
          <a:bodyPr wrap="none" rtlCol="0">
            <a:spAutoFit/>
          </a:bodyPr>
          <a:lstStyle/>
          <a:p>
            <a:pPr algn="ctr"/>
            <a:r>
              <a:rPr lang="en-US" sz="1600" dirty="0">
                <a:solidFill>
                  <a:schemeClr val="accent4">
                    <a:lumMod val="50000"/>
                  </a:schemeClr>
                </a:solidFill>
              </a:rPr>
              <a:t>Size of pay gap when female CEO gets selected by board</a:t>
            </a:r>
          </a:p>
        </p:txBody>
      </p:sp>
      <p:cxnSp>
        <p:nvCxnSpPr>
          <p:cNvPr id="21" name="Straight Arrow Connector 20">
            <a:extLst>
              <a:ext uri="{FF2B5EF4-FFF2-40B4-BE49-F238E27FC236}">
                <a16:creationId xmlns:a16="http://schemas.microsoft.com/office/drawing/2014/main" id="{272830D8-FE73-0649-8F05-06129FEF89C5}"/>
              </a:ext>
            </a:extLst>
          </p:cNvPr>
          <p:cNvCxnSpPr>
            <a:cxnSpLocks/>
          </p:cNvCxnSpPr>
          <p:nvPr/>
        </p:nvCxnSpPr>
        <p:spPr>
          <a:xfrm flipV="1">
            <a:off x="2113042" y="4496334"/>
            <a:ext cx="1405992" cy="14840"/>
          </a:xfrm>
          <a:prstGeom prst="straightConnector1">
            <a:avLst/>
          </a:prstGeom>
          <a:ln w="158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C4F93C9-FBF4-0847-BA59-2CBAEC81F521}"/>
              </a:ext>
            </a:extLst>
          </p:cNvPr>
          <p:cNvSpPr txBox="1"/>
          <p:nvPr/>
        </p:nvSpPr>
        <p:spPr>
          <a:xfrm>
            <a:off x="474189" y="4026822"/>
            <a:ext cx="1701798" cy="830997"/>
          </a:xfrm>
          <a:prstGeom prst="rect">
            <a:avLst/>
          </a:prstGeom>
          <a:noFill/>
        </p:spPr>
        <p:txBody>
          <a:bodyPr wrap="square" rtlCol="0">
            <a:spAutoFit/>
          </a:bodyPr>
          <a:lstStyle/>
          <a:p>
            <a:pPr algn="ctr"/>
            <a:r>
              <a:rPr lang="en-US" sz="1600" dirty="0">
                <a:solidFill>
                  <a:schemeClr val="accent4">
                    <a:lumMod val="50000"/>
                  </a:schemeClr>
                </a:solidFill>
              </a:rPr>
              <a:t>Gender make-up of the nonprofit board</a:t>
            </a:r>
          </a:p>
        </p:txBody>
      </p:sp>
    </p:spTree>
    <p:extLst>
      <p:ext uri="{BB962C8B-B14F-4D97-AF65-F5344CB8AC3E}">
        <p14:creationId xmlns:p14="http://schemas.microsoft.com/office/powerpoint/2010/main" val="3062961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72C3648-A32B-4BEF-85AF-64EFDCE5D919}"/>
              </a:ext>
            </a:extLst>
          </p:cNvPr>
          <p:cNvSpPr txBox="1"/>
          <p:nvPr/>
        </p:nvSpPr>
        <p:spPr>
          <a:xfrm>
            <a:off x="314452" y="459775"/>
            <a:ext cx="3145287" cy="1384995"/>
          </a:xfrm>
          <a:prstGeom prst="rect">
            <a:avLst/>
          </a:prstGeom>
          <a:noFill/>
        </p:spPr>
        <p:txBody>
          <a:bodyPr wrap="square" rtlCol="0">
            <a:spAutoFit/>
          </a:bodyPr>
          <a:lstStyle/>
          <a:p>
            <a:pPr algn="ctr"/>
            <a:r>
              <a:rPr lang="en-US" sz="2800" cap="all" dirty="0">
                <a:solidFill>
                  <a:schemeClr val="tx1">
                    <a:lumMod val="50000"/>
                    <a:lumOff val="50000"/>
                  </a:schemeClr>
                </a:solidFill>
                <a:latin typeface="Euphemia" panose="020B0503040102020104" pitchFamily="34" charset="0"/>
              </a:rPr>
              <a:t>Board representative-ness</a:t>
            </a:r>
          </a:p>
        </p:txBody>
      </p:sp>
      <p:sp>
        <p:nvSpPr>
          <p:cNvPr id="25" name="TextBox 24">
            <a:extLst>
              <a:ext uri="{FF2B5EF4-FFF2-40B4-BE49-F238E27FC236}">
                <a16:creationId xmlns:a16="http://schemas.microsoft.com/office/drawing/2014/main" id="{DBC01BBE-7ABA-4EAF-BC5E-F772E050D9E5}"/>
              </a:ext>
            </a:extLst>
          </p:cNvPr>
          <p:cNvSpPr txBox="1"/>
          <p:nvPr/>
        </p:nvSpPr>
        <p:spPr>
          <a:xfrm>
            <a:off x="661788" y="4660047"/>
            <a:ext cx="10126907" cy="1569660"/>
          </a:xfrm>
          <a:prstGeom prst="rect">
            <a:avLst/>
          </a:prstGeom>
          <a:noFill/>
        </p:spPr>
        <p:txBody>
          <a:bodyPr wrap="square" rtlCol="0">
            <a:spAutoFit/>
          </a:bodyPr>
          <a:lstStyle/>
          <a:p>
            <a:pPr marL="285750" indent="-285750">
              <a:buFont typeface="Arial" panose="020B0604020202020204" pitchFamily="34" charset="0"/>
              <a:buChar char="•"/>
            </a:pPr>
            <a:r>
              <a:rPr lang="en-US" sz="1600" b="1" cap="all" dirty="0">
                <a:solidFill>
                  <a:schemeClr val="accent4">
                    <a:lumMod val="50000"/>
                  </a:schemeClr>
                </a:solidFill>
              </a:rPr>
              <a:t>Tokenism</a:t>
            </a:r>
            <a:r>
              <a:rPr lang="en-US" sz="1600" dirty="0"/>
              <a:t> (less than proportional representation) may cause members to conform to the majority.</a:t>
            </a:r>
            <a:br>
              <a:rPr lang="en-US" sz="1600" dirty="0"/>
            </a:br>
            <a:endParaRPr lang="en-US" sz="1600" dirty="0"/>
          </a:p>
          <a:p>
            <a:pPr marL="285750" indent="-285750">
              <a:buFont typeface="Arial" panose="020B0604020202020204" pitchFamily="34" charset="0"/>
              <a:buChar char="•"/>
            </a:pPr>
            <a:r>
              <a:rPr lang="en-US" sz="1600" b="1" cap="all" dirty="0">
                <a:solidFill>
                  <a:schemeClr val="accent4">
                    <a:lumMod val="50000"/>
                  </a:schemeClr>
                </a:solidFill>
              </a:rPr>
              <a:t>Balance</a:t>
            </a:r>
            <a:r>
              <a:rPr lang="en-US" sz="1600" dirty="0"/>
              <a:t> is expected to give female board members influence over the final salary. </a:t>
            </a:r>
            <a:br>
              <a:rPr lang="en-US" sz="1600" dirty="0"/>
            </a:br>
            <a:endParaRPr lang="en-US" sz="1600" dirty="0"/>
          </a:p>
          <a:p>
            <a:pPr marL="285750" indent="-285750">
              <a:buFont typeface="Arial" panose="020B0604020202020204" pitchFamily="34" charset="0"/>
              <a:buChar char="•"/>
            </a:pPr>
            <a:r>
              <a:rPr lang="en-US" sz="1600" b="1" cap="all" dirty="0">
                <a:solidFill>
                  <a:schemeClr val="accent4">
                    <a:lumMod val="50000"/>
                  </a:schemeClr>
                </a:solidFill>
              </a:rPr>
              <a:t>Majority female </a:t>
            </a:r>
            <a:r>
              <a:rPr lang="en-US" sz="1600" dirty="0"/>
              <a:t>boards tend to occur in gendered fields like reproductive health and thus pay is lower relative to other similar nonprofits (size, performance, etc.) doing generic public health. </a:t>
            </a:r>
          </a:p>
        </p:txBody>
      </p:sp>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2436351" y="3192169"/>
            <a:ext cx="9553487" cy="881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A7E8C1-D8A3-4AF6-9FFE-CD3871AAAB65}"/>
              </a:ext>
            </a:extLst>
          </p:cNvPr>
          <p:cNvSpPr txBox="1"/>
          <p:nvPr/>
        </p:nvSpPr>
        <p:spPr>
          <a:xfrm>
            <a:off x="4031633" y="3393804"/>
            <a:ext cx="1326747" cy="923330"/>
          </a:xfrm>
          <a:prstGeom prst="rect">
            <a:avLst/>
          </a:prstGeom>
          <a:noFill/>
        </p:spPr>
        <p:txBody>
          <a:bodyPr wrap="square" rtlCol="0">
            <a:spAutoFit/>
          </a:bodyPr>
          <a:lstStyle/>
          <a:p>
            <a:pPr algn="ctr"/>
            <a:r>
              <a:rPr lang="en-US" dirty="0">
                <a:solidFill>
                  <a:schemeClr val="tx1">
                    <a:lumMod val="50000"/>
                    <a:lumOff val="50000"/>
                  </a:schemeClr>
                </a:solidFill>
              </a:rPr>
              <a:t>ALL MALE NONPROFIT BOARD</a:t>
            </a:r>
          </a:p>
        </p:txBody>
      </p:sp>
      <p:sp>
        <p:nvSpPr>
          <p:cNvPr id="14" name="TextBox 13">
            <a:extLst>
              <a:ext uri="{FF2B5EF4-FFF2-40B4-BE49-F238E27FC236}">
                <a16:creationId xmlns:a16="http://schemas.microsoft.com/office/drawing/2014/main" id="{C35831E9-5B4C-4057-8A40-D211164BEE3D}"/>
              </a:ext>
            </a:extLst>
          </p:cNvPr>
          <p:cNvSpPr txBox="1"/>
          <p:nvPr/>
        </p:nvSpPr>
        <p:spPr>
          <a:xfrm>
            <a:off x="6043000" y="3515525"/>
            <a:ext cx="1326747" cy="369332"/>
          </a:xfrm>
          <a:prstGeom prst="rect">
            <a:avLst/>
          </a:prstGeom>
          <a:noFill/>
        </p:spPr>
        <p:txBody>
          <a:bodyPr wrap="square" rtlCol="0">
            <a:spAutoFit/>
          </a:bodyPr>
          <a:lstStyle/>
          <a:p>
            <a:pPr algn="ctr"/>
            <a:r>
              <a:rPr lang="en-US" cap="all" dirty="0">
                <a:solidFill>
                  <a:schemeClr val="accent4">
                    <a:lumMod val="50000"/>
                  </a:schemeClr>
                </a:solidFill>
              </a:rPr>
              <a:t>tokenism</a:t>
            </a:r>
            <a:endParaRPr lang="en-US" dirty="0">
              <a:solidFill>
                <a:schemeClr val="accent4">
                  <a:lumMod val="50000"/>
                </a:schemeClr>
              </a:solidFill>
            </a:endParaRPr>
          </a:p>
        </p:txBody>
      </p:sp>
      <p:sp>
        <p:nvSpPr>
          <p:cNvPr id="15" name="TextBox 14">
            <a:extLst>
              <a:ext uri="{FF2B5EF4-FFF2-40B4-BE49-F238E27FC236}">
                <a16:creationId xmlns:a16="http://schemas.microsoft.com/office/drawing/2014/main" id="{8BB68137-9AF1-4B0D-A215-47778621B0BD}"/>
              </a:ext>
            </a:extLst>
          </p:cNvPr>
          <p:cNvSpPr txBox="1"/>
          <p:nvPr/>
        </p:nvSpPr>
        <p:spPr>
          <a:xfrm>
            <a:off x="7886714" y="3523392"/>
            <a:ext cx="1701798" cy="369332"/>
          </a:xfrm>
          <a:prstGeom prst="rect">
            <a:avLst/>
          </a:prstGeom>
          <a:noFill/>
        </p:spPr>
        <p:txBody>
          <a:bodyPr wrap="square" rtlCol="0">
            <a:spAutoFit/>
          </a:bodyPr>
          <a:lstStyle/>
          <a:p>
            <a:pPr algn="ctr"/>
            <a:r>
              <a:rPr lang="en-US" cap="all" dirty="0">
                <a:solidFill>
                  <a:schemeClr val="accent4">
                    <a:lumMod val="50000"/>
                  </a:schemeClr>
                </a:solidFill>
              </a:rPr>
              <a:t>balanced</a:t>
            </a:r>
            <a:endParaRPr lang="en-US" dirty="0">
              <a:solidFill>
                <a:schemeClr val="accent4">
                  <a:lumMod val="50000"/>
                </a:schemeClr>
              </a:solidFill>
            </a:endParaRPr>
          </a:p>
        </p:txBody>
      </p:sp>
      <p:sp>
        <p:nvSpPr>
          <p:cNvPr id="16" name="TextBox 15">
            <a:extLst>
              <a:ext uri="{FF2B5EF4-FFF2-40B4-BE49-F238E27FC236}">
                <a16:creationId xmlns:a16="http://schemas.microsoft.com/office/drawing/2014/main" id="{00EF64CD-9F59-49F5-B9C5-8A825358F9E4}"/>
              </a:ext>
            </a:extLst>
          </p:cNvPr>
          <p:cNvSpPr txBox="1"/>
          <p:nvPr/>
        </p:nvSpPr>
        <p:spPr>
          <a:xfrm>
            <a:off x="9681268" y="3532303"/>
            <a:ext cx="1842038" cy="646331"/>
          </a:xfrm>
          <a:prstGeom prst="rect">
            <a:avLst/>
          </a:prstGeom>
          <a:noFill/>
        </p:spPr>
        <p:txBody>
          <a:bodyPr wrap="square" rtlCol="0">
            <a:spAutoFit/>
          </a:bodyPr>
          <a:lstStyle/>
          <a:p>
            <a:pPr algn="ctr"/>
            <a:r>
              <a:rPr lang="en-US" cap="all" dirty="0">
                <a:solidFill>
                  <a:schemeClr val="accent4">
                    <a:lumMod val="50000"/>
                  </a:schemeClr>
                </a:solidFill>
              </a:rPr>
              <a:t>gendered fields</a:t>
            </a:r>
          </a:p>
        </p:txBody>
      </p:sp>
      <p:grpSp>
        <p:nvGrpSpPr>
          <p:cNvPr id="31" name="Group 30">
            <a:extLst>
              <a:ext uri="{FF2B5EF4-FFF2-40B4-BE49-F238E27FC236}">
                <a16:creationId xmlns:a16="http://schemas.microsoft.com/office/drawing/2014/main" id="{71E959D7-C848-4710-9E71-94666A75AB76}"/>
              </a:ext>
            </a:extLst>
          </p:cNvPr>
          <p:cNvGrpSpPr/>
          <p:nvPr/>
        </p:nvGrpSpPr>
        <p:grpSpPr>
          <a:xfrm>
            <a:off x="6354276" y="2265463"/>
            <a:ext cx="696235" cy="673134"/>
            <a:chOff x="8144255" y="671804"/>
            <a:chExt cx="696235" cy="673134"/>
          </a:xfrm>
        </p:grpSpPr>
        <p:sp>
          <p:nvSpPr>
            <p:cNvPr id="32" name="Oval 31">
              <a:extLst>
                <a:ext uri="{FF2B5EF4-FFF2-40B4-BE49-F238E27FC236}">
                  <a16:creationId xmlns:a16="http://schemas.microsoft.com/office/drawing/2014/main" id="{2E7C86E0-BDA4-4320-AB98-575F38A7CB04}"/>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06BAE45-8C54-4D6D-83C3-59DADCB2E519}"/>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3EB54D4-832F-4D69-8D36-B43F1C01BE9F}"/>
                </a:ext>
              </a:extLst>
            </p:cNvPr>
            <p:cNvSpPr/>
            <p:nvPr/>
          </p:nvSpPr>
          <p:spPr>
            <a:xfrm>
              <a:off x="8145624"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B0F1FB6-1106-46B6-BBD1-740DF2EA829A}"/>
                </a:ext>
              </a:extLst>
            </p:cNvPr>
            <p:cNvSpPr/>
            <p:nvPr/>
          </p:nvSpPr>
          <p:spPr>
            <a:xfrm>
              <a:off x="8606903"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E180D661-16A0-4915-9FD9-DB52324263B3}"/>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772CFF92-5235-48BD-8E49-2829B679A357}"/>
              </a:ext>
            </a:extLst>
          </p:cNvPr>
          <p:cNvGrpSpPr/>
          <p:nvPr/>
        </p:nvGrpSpPr>
        <p:grpSpPr>
          <a:xfrm>
            <a:off x="8269614" y="966999"/>
            <a:ext cx="696235" cy="673134"/>
            <a:chOff x="8144255" y="671804"/>
            <a:chExt cx="696235" cy="673134"/>
          </a:xfrm>
        </p:grpSpPr>
        <p:sp>
          <p:nvSpPr>
            <p:cNvPr id="38" name="Oval 37">
              <a:extLst>
                <a:ext uri="{FF2B5EF4-FFF2-40B4-BE49-F238E27FC236}">
                  <a16:creationId xmlns:a16="http://schemas.microsoft.com/office/drawing/2014/main" id="{3B1685E4-33AC-479F-B6E6-CFCDA4FC0458}"/>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9E3945F-8DE3-4245-867D-632602F52EA7}"/>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969EA287-5704-47C2-9EE1-1EF0CEE70C21}"/>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D61CF43F-49EF-418B-89D7-5674CF68F448}"/>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CA5ACD3D-349E-487A-BB36-DBD0D0090DD0}"/>
                </a:ext>
              </a:extLst>
            </p:cNvPr>
            <p:cNvSpPr/>
            <p:nvPr/>
          </p:nvSpPr>
          <p:spPr>
            <a:xfrm>
              <a:off x="8379560" y="89881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E5C27DAD-3F48-45EE-8AB2-8FE28D190941}"/>
              </a:ext>
            </a:extLst>
          </p:cNvPr>
          <p:cNvGrpSpPr/>
          <p:nvPr/>
        </p:nvGrpSpPr>
        <p:grpSpPr>
          <a:xfrm>
            <a:off x="8265634" y="2227762"/>
            <a:ext cx="696235" cy="673134"/>
            <a:chOff x="8144255" y="671804"/>
            <a:chExt cx="696235" cy="673134"/>
          </a:xfrm>
        </p:grpSpPr>
        <p:sp>
          <p:nvSpPr>
            <p:cNvPr id="44" name="Oval 43">
              <a:extLst>
                <a:ext uri="{FF2B5EF4-FFF2-40B4-BE49-F238E27FC236}">
                  <a16:creationId xmlns:a16="http://schemas.microsoft.com/office/drawing/2014/main" id="{3F3A6709-1CFC-41BD-A711-F759AC8BCE78}"/>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B753ADA-130B-4EE7-8041-978639C5AB8A}"/>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B079F154-DD27-4514-84DF-529EF0C87652}"/>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C03F17B-627F-4BFE-BB31-EEA15B5FFC0B}"/>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F8C27BD-9A6F-4EF1-B217-EB8C0EA18D36}"/>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69A58064-8CCE-4FE2-9384-BBE631848933}"/>
              </a:ext>
            </a:extLst>
          </p:cNvPr>
          <p:cNvGrpSpPr/>
          <p:nvPr/>
        </p:nvGrpSpPr>
        <p:grpSpPr>
          <a:xfrm>
            <a:off x="4330105" y="2227577"/>
            <a:ext cx="696235" cy="673134"/>
            <a:chOff x="8144255" y="671804"/>
            <a:chExt cx="696235" cy="673134"/>
          </a:xfrm>
        </p:grpSpPr>
        <p:sp>
          <p:nvSpPr>
            <p:cNvPr id="50" name="Oval 49">
              <a:extLst>
                <a:ext uri="{FF2B5EF4-FFF2-40B4-BE49-F238E27FC236}">
                  <a16:creationId xmlns:a16="http://schemas.microsoft.com/office/drawing/2014/main" id="{B42242CD-8F5A-4F24-8EAA-848DF7231568}"/>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0413CA4-29B8-41FE-93CA-E6B3E3E43FFC}"/>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D433F280-F0C4-41CD-AE04-C3E657E89CEA}"/>
                </a:ext>
              </a:extLst>
            </p:cNvPr>
            <p:cNvSpPr/>
            <p:nvPr/>
          </p:nvSpPr>
          <p:spPr>
            <a:xfrm>
              <a:off x="8145624"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5A7A3D0-417D-4080-8974-A22671A7B77A}"/>
                </a:ext>
              </a:extLst>
            </p:cNvPr>
            <p:cNvSpPr/>
            <p:nvPr/>
          </p:nvSpPr>
          <p:spPr>
            <a:xfrm>
              <a:off x="8606903"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6BB72EB-6CD0-486E-8918-F6B83153A58F}"/>
                </a:ext>
              </a:extLst>
            </p:cNvPr>
            <p:cNvSpPr/>
            <p:nvPr/>
          </p:nvSpPr>
          <p:spPr>
            <a:xfrm>
              <a:off x="8379560" y="89881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277CB4B7-3CE0-4493-ADD8-58D35C1A84E3}"/>
              </a:ext>
            </a:extLst>
          </p:cNvPr>
          <p:cNvGrpSpPr/>
          <p:nvPr/>
        </p:nvGrpSpPr>
        <p:grpSpPr>
          <a:xfrm>
            <a:off x="10209254" y="2266813"/>
            <a:ext cx="696235" cy="673134"/>
            <a:chOff x="8144255" y="671804"/>
            <a:chExt cx="696235" cy="673134"/>
          </a:xfrm>
        </p:grpSpPr>
        <p:sp>
          <p:nvSpPr>
            <p:cNvPr id="68" name="Oval 67">
              <a:extLst>
                <a:ext uri="{FF2B5EF4-FFF2-40B4-BE49-F238E27FC236}">
                  <a16:creationId xmlns:a16="http://schemas.microsoft.com/office/drawing/2014/main" id="{4BBAC95B-8FA7-49E0-A112-467D1A92C1C9}"/>
                </a:ext>
              </a:extLst>
            </p:cNvPr>
            <p:cNvSpPr/>
            <p:nvPr/>
          </p:nvSpPr>
          <p:spPr>
            <a:xfrm>
              <a:off x="8144255" y="67180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4800E207-DDDE-4BAF-845D-A3FD6AFDA5F4}"/>
                </a:ext>
              </a:extLst>
            </p:cNvPr>
            <p:cNvSpPr/>
            <p:nvPr/>
          </p:nvSpPr>
          <p:spPr>
            <a:xfrm>
              <a:off x="8606903" y="67180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6C7A3D8B-56E9-4C7D-B05F-F9B127C0AC27}"/>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C1EDCE45-CFD6-43EF-8922-933B99E041B4}"/>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358C992D-59CA-41AF-B526-3CF694369335}"/>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1CB8E904-C58F-4549-A5F7-F9528CC7713C}"/>
              </a:ext>
            </a:extLst>
          </p:cNvPr>
          <p:cNvGrpSpPr/>
          <p:nvPr/>
        </p:nvGrpSpPr>
        <p:grpSpPr>
          <a:xfrm>
            <a:off x="10209254" y="948000"/>
            <a:ext cx="696235" cy="673134"/>
            <a:chOff x="8144255" y="671804"/>
            <a:chExt cx="696235" cy="673134"/>
          </a:xfrm>
        </p:grpSpPr>
        <p:sp>
          <p:nvSpPr>
            <p:cNvPr id="74" name="Oval 73">
              <a:extLst>
                <a:ext uri="{FF2B5EF4-FFF2-40B4-BE49-F238E27FC236}">
                  <a16:creationId xmlns:a16="http://schemas.microsoft.com/office/drawing/2014/main" id="{49BE97D7-5F44-45DE-87F3-1CD7C4F8E26D}"/>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6FB2A78B-7AC9-419C-A00D-F4CF1F853179}"/>
                </a:ext>
              </a:extLst>
            </p:cNvPr>
            <p:cNvSpPr/>
            <p:nvPr/>
          </p:nvSpPr>
          <p:spPr>
            <a:xfrm>
              <a:off x="8606903" y="67180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A3EBE4D4-2345-4C27-9B0E-F221EB6525A7}"/>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1F7D166B-9304-4166-A7BA-3E0EBFCEEC38}"/>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587008AD-C72B-4554-A5B3-96AE698ACF35}"/>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5" name="Straight Connector 84">
            <a:extLst>
              <a:ext uri="{FF2B5EF4-FFF2-40B4-BE49-F238E27FC236}">
                <a16:creationId xmlns:a16="http://schemas.microsoft.com/office/drawing/2014/main" id="{D2CA65B3-A9A2-49B3-B832-FDA00377D5B1}"/>
              </a:ext>
            </a:extLst>
          </p:cNvPr>
          <p:cNvCxnSpPr/>
          <p:nvPr/>
        </p:nvCxnSpPr>
        <p:spPr>
          <a:xfrm>
            <a:off x="5728996" y="3079102"/>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5A0D3A6-DE2B-458D-B3CF-275C1E65251D}"/>
              </a:ext>
            </a:extLst>
          </p:cNvPr>
          <p:cNvCxnSpPr/>
          <p:nvPr/>
        </p:nvCxnSpPr>
        <p:spPr>
          <a:xfrm>
            <a:off x="7682204" y="3043636"/>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9C0AF2-906B-4E8B-ACC7-40199B9B42F7}"/>
              </a:ext>
            </a:extLst>
          </p:cNvPr>
          <p:cNvCxnSpPr/>
          <p:nvPr/>
        </p:nvCxnSpPr>
        <p:spPr>
          <a:xfrm>
            <a:off x="9681268" y="3034818"/>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D348AFC-44BF-4FBE-9EEE-C3E9CEC24D99}"/>
              </a:ext>
            </a:extLst>
          </p:cNvPr>
          <p:cNvCxnSpPr/>
          <p:nvPr/>
        </p:nvCxnSpPr>
        <p:spPr>
          <a:xfrm>
            <a:off x="11675706" y="3043636"/>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FD0F6F0-E6A1-4AC6-9DFA-8EC8578A36FF}"/>
              </a:ext>
            </a:extLst>
          </p:cNvPr>
          <p:cNvSpPr txBox="1"/>
          <p:nvPr/>
        </p:nvSpPr>
        <p:spPr>
          <a:xfrm>
            <a:off x="5084026" y="2613108"/>
            <a:ext cx="1326747" cy="369332"/>
          </a:xfrm>
          <a:prstGeom prst="rect">
            <a:avLst/>
          </a:prstGeom>
          <a:noFill/>
        </p:spPr>
        <p:txBody>
          <a:bodyPr wrap="square" rtlCol="0">
            <a:spAutoFit/>
          </a:bodyPr>
          <a:lstStyle/>
          <a:p>
            <a:pPr algn="ctr"/>
            <a:r>
              <a:rPr lang="en-US" dirty="0">
                <a:solidFill>
                  <a:schemeClr val="accent4">
                    <a:lumMod val="50000"/>
                  </a:schemeClr>
                </a:solidFill>
              </a:rPr>
              <a:t>1%</a:t>
            </a:r>
          </a:p>
        </p:txBody>
      </p:sp>
      <p:sp>
        <p:nvSpPr>
          <p:cNvPr id="91" name="TextBox 90">
            <a:extLst>
              <a:ext uri="{FF2B5EF4-FFF2-40B4-BE49-F238E27FC236}">
                <a16:creationId xmlns:a16="http://schemas.microsoft.com/office/drawing/2014/main" id="{557FE449-1F25-489E-9E76-56F3C5F74D53}"/>
              </a:ext>
            </a:extLst>
          </p:cNvPr>
          <p:cNvSpPr txBox="1"/>
          <p:nvPr/>
        </p:nvSpPr>
        <p:spPr>
          <a:xfrm>
            <a:off x="7062587" y="2601329"/>
            <a:ext cx="1326747" cy="369332"/>
          </a:xfrm>
          <a:prstGeom prst="rect">
            <a:avLst/>
          </a:prstGeom>
          <a:noFill/>
        </p:spPr>
        <p:txBody>
          <a:bodyPr wrap="square" rtlCol="0">
            <a:spAutoFit/>
          </a:bodyPr>
          <a:lstStyle/>
          <a:p>
            <a:pPr algn="ctr"/>
            <a:r>
              <a:rPr lang="en-US" dirty="0">
                <a:solidFill>
                  <a:schemeClr val="accent4">
                    <a:lumMod val="50000"/>
                  </a:schemeClr>
                </a:solidFill>
              </a:rPr>
              <a:t>30%</a:t>
            </a:r>
          </a:p>
        </p:txBody>
      </p:sp>
      <p:sp>
        <p:nvSpPr>
          <p:cNvPr id="92" name="TextBox 91">
            <a:extLst>
              <a:ext uri="{FF2B5EF4-FFF2-40B4-BE49-F238E27FC236}">
                <a16:creationId xmlns:a16="http://schemas.microsoft.com/office/drawing/2014/main" id="{7361DC41-D45B-4F01-ABCD-717AB937CD0E}"/>
              </a:ext>
            </a:extLst>
          </p:cNvPr>
          <p:cNvSpPr txBox="1"/>
          <p:nvPr/>
        </p:nvSpPr>
        <p:spPr>
          <a:xfrm>
            <a:off x="9041632" y="2598324"/>
            <a:ext cx="1326747" cy="369332"/>
          </a:xfrm>
          <a:prstGeom prst="rect">
            <a:avLst/>
          </a:prstGeom>
          <a:noFill/>
        </p:spPr>
        <p:txBody>
          <a:bodyPr wrap="square" rtlCol="0">
            <a:spAutoFit/>
          </a:bodyPr>
          <a:lstStyle/>
          <a:p>
            <a:pPr algn="ctr"/>
            <a:r>
              <a:rPr lang="en-US" dirty="0">
                <a:solidFill>
                  <a:schemeClr val="accent4">
                    <a:lumMod val="50000"/>
                  </a:schemeClr>
                </a:solidFill>
              </a:rPr>
              <a:t>70%</a:t>
            </a:r>
          </a:p>
        </p:txBody>
      </p:sp>
      <p:sp>
        <p:nvSpPr>
          <p:cNvPr id="93" name="TextBox 92">
            <a:extLst>
              <a:ext uri="{FF2B5EF4-FFF2-40B4-BE49-F238E27FC236}">
                <a16:creationId xmlns:a16="http://schemas.microsoft.com/office/drawing/2014/main" id="{77A18E55-2424-4421-B382-E448C572CD75}"/>
              </a:ext>
            </a:extLst>
          </p:cNvPr>
          <p:cNvSpPr txBox="1"/>
          <p:nvPr/>
        </p:nvSpPr>
        <p:spPr>
          <a:xfrm>
            <a:off x="11012332" y="2638712"/>
            <a:ext cx="1326747" cy="369332"/>
          </a:xfrm>
          <a:prstGeom prst="rect">
            <a:avLst/>
          </a:prstGeom>
          <a:noFill/>
        </p:spPr>
        <p:txBody>
          <a:bodyPr wrap="square" rtlCol="0">
            <a:spAutoFit/>
          </a:bodyPr>
          <a:lstStyle/>
          <a:p>
            <a:pPr algn="ctr"/>
            <a:r>
              <a:rPr lang="en-US" dirty="0">
                <a:solidFill>
                  <a:schemeClr val="accent4">
                    <a:lumMod val="50000"/>
                  </a:schemeClr>
                </a:solidFill>
              </a:rPr>
              <a:t>100%</a:t>
            </a:r>
          </a:p>
        </p:txBody>
      </p:sp>
      <p:cxnSp>
        <p:nvCxnSpPr>
          <p:cNvPr id="94" name="Straight Connector 93">
            <a:extLst>
              <a:ext uri="{FF2B5EF4-FFF2-40B4-BE49-F238E27FC236}">
                <a16:creationId xmlns:a16="http://schemas.microsoft.com/office/drawing/2014/main" id="{B4BF80B3-4183-468C-B5D0-B953E506BAEF}"/>
              </a:ext>
            </a:extLst>
          </p:cNvPr>
          <p:cNvCxnSpPr/>
          <p:nvPr/>
        </p:nvCxnSpPr>
        <p:spPr>
          <a:xfrm>
            <a:off x="3644749" y="3050891"/>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CDA81E0-6BB5-4A66-80C3-F4B7B3F93774}"/>
              </a:ext>
            </a:extLst>
          </p:cNvPr>
          <p:cNvSpPr txBox="1"/>
          <p:nvPr/>
        </p:nvSpPr>
        <p:spPr>
          <a:xfrm>
            <a:off x="2999779" y="2584897"/>
            <a:ext cx="1326747" cy="369332"/>
          </a:xfrm>
          <a:prstGeom prst="rect">
            <a:avLst/>
          </a:prstGeom>
          <a:noFill/>
        </p:spPr>
        <p:txBody>
          <a:bodyPr wrap="square" rtlCol="0">
            <a:spAutoFit/>
          </a:bodyPr>
          <a:lstStyle/>
          <a:p>
            <a:pPr algn="ctr"/>
            <a:r>
              <a:rPr lang="en-US" dirty="0">
                <a:solidFill>
                  <a:schemeClr val="accent4">
                    <a:lumMod val="50000"/>
                  </a:schemeClr>
                </a:solidFill>
              </a:rPr>
              <a:t>0%</a:t>
            </a:r>
          </a:p>
        </p:txBody>
      </p:sp>
      <p:sp>
        <p:nvSpPr>
          <p:cNvPr id="96" name="TextBox 95">
            <a:extLst>
              <a:ext uri="{FF2B5EF4-FFF2-40B4-BE49-F238E27FC236}">
                <a16:creationId xmlns:a16="http://schemas.microsoft.com/office/drawing/2014/main" id="{0B41509D-91DB-408B-B42A-40488CBE437E}"/>
              </a:ext>
            </a:extLst>
          </p:cNvPr>
          <p:cNvSpPr txBox="1"/>
          <p:nvPr/>
        </p:nvSpPr>
        <p:spPr>
          <a:xfrm>
            <a:off x="5893281" y="1086772"/>
            <a:ext cx="1617384" cy="646331"/>
          </a:xfrm>
          <a:prstGeom prst="rect">
            <a:avLst/>
          </a:prstGeom>
          <a:noFill/>
        </p:spPr>
        <p:txBody>
          <a:bodyPr wrap="square" rtlCol="0">
            <a:spAutoFit/>
          </a:bodyPr>
          <a:lstStyle/>
          <a:p>
            <a:pPr algn="ctr"/>
            <a:r>
              <a:rPr lang="en-US" sz="1200" dirty="0">
                <a:solidFill>
                  <a:schemeClr val="accent4">
                    <a:lumMod val="50000"/>
                  </a:schemeClr>
                </a:solidFill>
              </a:rPr>
              <a:t>1 female board member out of 5 (20%)</a:t>
            </a:r>
          </a:p>
        </p:txBody>
      </p:sp>
      <p:cxnSp>
        <p:nvCxnSpPr>
          <p:cNvPr id="98" name="Straight Arrow Connector 97">
            <a:extLst>
              <a:ext uri="{FF2B5EF4-FFF2-40B4-BE49-F238E27FC236}">
                <a16:creationId xmlns:a16="http://schemas.microsoft.com/office/drawing/2014/main" id="{E21D2448-B1D7-4C42-A6C7-6BCF53AF62A6}"/>
              </a:ext>
            </a:extLst>
          </p:cNvPr>
          <p:cNvCxnSpPr>
            <a:cxnSpLocks/>
            <a:stCxn id="96" idx="2"/>
          </p:cNvCxnSpPr>
          <p:nvPr/>
        </p:nvCxnSpPr>
        <p:spPr>
          <a:xfrm>
            <a:off x="6701973" y="1733103"/>
            <a:ext cx="0" cy="672493"/>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085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36438E3-FA4E-4FAC-ADE8-3A70C38CCE45}"/>
              </a:ext>
            </a:extLst>
          </p:cNvPr>
          <p:cNvGrpSpPr/>
          <p:nvPr/>
        </p:nvGrpSpPr>
        <p:grpSpPr>
          <a:xfrm>
            <a:off x="314452" y="211058"/>
            <a:ext cx="11675386" cy="6837710"/>
            <a:chOff x="314452" y="211058"/>
            <a:chExt cx="11675386" cy="6837710"/>
          </a:xfrm>
        </p:grpSpPr>
        <p:grpSp>
          <p:nvGrpSpPr>
            <p:cNvPr id="3" name="Group 2">
              <a:extLst>
                <a:ext uri="{FF2B5EF4-FFF2-40B4-BE49-F238E27FC236}">
                  <a16:creationId xmlns:a16="http://schemas.microsoft.com/office/drawing/2014/main" id="{BA4C3E6B-BB2A-43CA-BEF6-EB58D085E1FA}"/>
                </a:ext>
              </a:extLst>
            </p:cNvPr>
            <p:cNvGrpSpPr/>
            <p:nvPr/>
          </p:nvGrpSpPr>
          <p:grpSpPr>
            <a:xfrm>
              <a:off x="314452" y="211058"/>
              <a:ext cx="11675386" cy="4079496"/>
              <a:chOff x="314452" y="211058"/>
              <a:chExt cx="11675386" cy="4079496"/>
            </a:xfrm>
          </p:grpSpPr>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2436351" y="3677361"/>
                <a:ext cx="9553487" cy="8818"/>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40FB079-F44C-4D04-8605-D7F01E7EF621}"/>
                  </a:ext>
                </a:extLst>
              </p:cNvPr>
              <p:cNvSpPr/>
              <p:nvPr/>
            </p:nvSpPr>
            <p:spPr>
              <a:xfrm>
                <a:off x="4452411" y="1834064"/>
                <a:ext cx="485192" cy="182412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D52100-404C-4D73-8D2C-41B5C77D567A}"/>
                  </a:ext>
                </a:extLst>
              </p:cNvPr>
              <p:cNvSpPr/>
              <p:nvPr/>
            </p:nvSpPr>
            <p:spPr>
              <a:xfrm>
                <a:off x="6459799" y="1853232"/>
                <a:ext cx="485192" cy="182412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C5AB80C-ABD7-4B09-A0F6-FC387A878ED7}"/>
                  </a:ext>
                </a:extLst>
              </p:cNvPr>
              <p:cNvSpPr/>
              <p:nvPr/>
            </p:nvSpPr>
            <p:spPr>
              <a:xfrm>
                <a:off x="8397873" y="3051759"/>
                <a:ext cx="485192" cy="63441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152D57-75AF-475B-AF59-0F8A26B5D98C}"/>
                  </a:ext>
                </a:extLst>
              </p:cNvPr>
              <p:cNvSpPr/>
              <p:nvPr/>
            </p:nvSpPr>
            <p:spPr>
              <a:xfrm>
                <a:off x="10250139" y="2422397"/>
                <a:ext cx="485192" cy="12637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72C3648-A32B-4BEF-85AF-64EFDCE5D919}"/>
                  </a:ext>
                </a:extLst>
              </p:cNvPr>
              <p:cNvSpPr txBox="1"/>
              <p:nvPr/>
            </p:nvSpPr>
            <p:spPr>
              <a:xfrm>
                <a:off x="314452" y="211058"/>
                <a:ext cx="2951585" cy="1384995"/>
              </a:xfrm>
              <a:prstGeom prst="rect">
                <a:avLst/>
              </a:prstGeom>
              <a:noFill/>
            </p:spPr>
            <p:txBody>
              <a:bodyPr wrap="square" rtlCol="0">
                <a:spAutoFit/>
              </a:bodyPr>
              <a:lstStyle/>
              <a:p>
                <a:pPr algn="ctr"/>
                <a:r>
                  <a:rPr lang="en-US" sz="2800" cap="all" dirty="0">
                    <a:solidFill>
                      <a:schemeClr val="tx1">
                        <a:lumMod val="50000"/>
                        <a:lumOff val="50000"/>
                      </a:schemeClr>
                    </a:solidFill>
                    <a:latin typeface="Euphemia" panose="020B0503040102020104" pitchFamily="34" charset="0"/>
                  </a:rPr>
                  <a:t>Gender Pay Gap For nonprofit</a:t>
                </a:r>
              </a:p>
              <a:p>
                <a:pPr algn="ctr"/>
                <a:r>
                  <a:rPr lang="en-US" sz="2800" cap="all" dirty="0">
                    <a:solidFill>
                      <a:schemeClr val="tx1">
                        <a:lumMod val="50000"/>
                        <a:lumOff val="50000"/>
                      </a:schemeClr>
                    </a:solidFill>
                    <a:latin typeface="Euphemia" panose="020B0503040102020104" pitchFamily="34" charset="0"/>
                  </a:rPr>
                  <a:t>executives</a:t>
                </a:r>
              </a:p>
            </p:txBody>
          </p:sp>
          <p:sp>
            <p:nvSpPr>
              <p:cNvPr id="11" name="Left Brace 10">
                <a:extLst>
                  <a:ext uri="{FF2B5EF4-FFF2-40B4-BE49-F238E27FC236}">
                    <a16:creationId xmlns:a16="http://schemas.microsoft.com/office/drawing/2014/main" id="{CC5E1AEF-A5C0-473E-A718-4783C71BEBA9}"/>
                  </a:ext>
                </a:extLst>
              </p:cNvPr>
              <p:cNvSpPr/>
              <p:nvPr/>
            </p:nvSpPr>
            <p:spPr>
              <a:xfrm>
                <a:off x="2702708" y="1916718"/>
                <a:ext cx="380012" cy="1697156"/>
              </a:xfrm>
              <a:prstGeom prst="leftBrac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5344C95-35EA-41F0-A7D5-8D490ED7CAF4}"/>
                  </a:ext>
                </a:extLst>
              </p:cNvPr>
              <p:cNvSpPr txBox="1"/>
              <p:nvPr/>
            </p:nvSpPr>
            <p:spPr>
              <a:xfrm>
                <a:off x="985938" y="2425213"/>
                <a:ext cx="1434903" cy="830997"/>
              </a:xfrm>
              <a:prstGeom prst="rect">
                <a:avLst/>
              </a:prstGeom>
              <a:noFill/>
            </p:spPr>
            <p:txBody>
              <a:bodyPr wrap="square" rtlCol="0">
                <a:spAutoFit/>
              </a:bodyPr>
              <a:lstStyle/>
              <a:p>
                <a:pPr algn="ctr"/>
                <a:r>
                  <a:rPr lang="en-US" sz="1600" dirty="0">
                    <a:solidFill>
                      <a:schemeClr val="accent1">
                        <a:lumMod val="75000"/>
                      </a:schemeClr>
                    </a:solidFill>
                  </a:rPr>
                  <a:t>men paid 20% more for the same work</a:t>
                </a:r>
              </a:p>
            </p:txBody>
          </p:sp>
          <p:sp>
            <p:nvSpPr>
              <p:cNvPr id="18" name="TextBox 17">
                <a:extLst>
                  <a:ext uri="{FF2B5EF4-FFF2-40B4-BE49-F238E27FC236}">
                    <a16:creationId xmlns:a16="http://schemas.microsoft.com/office/drawing/2014/main" id="{8EBEBE8E-8343-4A07-BF9C-3C1035085D44}"/>
                  </a:ext>
                </a:extLst>
              </p:cNvPr>
              <p:cNvSpPr txBox="1"/>
              <p:nvPr/>
            </p:nvSpPr>
            <p:spPr>
              <a:xfrm>
                <a:off x="4371167" y="1130904"/>
                <a:ext cx="647678" cy="646331"/>
              </a:xfrm>
              <a:prstGeom prst="rect">
                <a:avLst/>
              </a:prstGeom>
              <a:noFill/>
            </p:spPr>
            <p:txBody>
              <a:bodyPr wrap="none" rtlCol="0">
                <a:spAutoFit/>
              </a:bodyPr>
              <a:lstStyle/>
              <a:p>
                <a:pPr algn="ctr"/>
                <a:r>
                  <a:rPr lang="en-US" dirty="0">
                    <a:solidFill>
                      <a:schemeClr val="accent1">
                        <a:lumMod val="75000"/>
                      </a:schemeClr>
                    </a:solidFill>
                  </a:rPr>
                  <a:t>large</a:t>
                </a:r>
              </a:p>
              <a:p>
                <a:pPr algn="ctr"/>
                <a:r>
                  <a:rPr lang="en-US" dirty="0">
                    <a:solidFill>
                      <a:schemeClr val="accent1">
                        <a:lumMod val="75000"/>
                      </a:schemeClr>
                    </a:solidFill>
                  </a:rPr>
                  <a:t>gap</a:t>
                </a:r>
              </a:p>
            </p:txBody>
          </p:sp>
          <p:sp>
            <p:nvSpPr>
              <p:cNvPr id="22" name="TextBox 21">
                <a:extLst>
                  <a:ext uri="{FF2B5EF4-FFF2-40B4-BE49-F238E27FC236}">
                    <a16:creationId xmlns:a16="http://schemas.microsoft.com/office/drawing/2014/main" id="{6C4D87E4-EFED-4E0E-8086-1B7E53FE6208}"/>
                  </a:ext>
                </a:extLst>
              </p:cNvPr>
              <p:cNvSpPr txBox="1"/>
              <p:nvPr/>
            </p:nvSpPr>
            <p:spPr>
              <a:xfrm>
                <a:off x="6378555" y="1140550"/>
                <a:ext cx="647678" cy="646331"/>
              </a:xfrm>
              <a:prstGeom prst="rect">
                <a:avLst/>
              </a:prstGeom>
              <a:noFill/>
            </p:spPr>
            <p:txBody>
              <a:bodyPr wrap="none" rtlCol="0">
                <a:spAutoFit/>
              </a:bodyPr>
              <a:lstStyle/>
              <a:p>
                <a:pPr algn="ctr"/>
                <a:r>
                  <a:rPr lang="en-US" dirty="0">
                    <a:solidFill>
                      <a:schemeClr val="accent1">
                        <a:lumMod val="75000"/>
                      </a:schemeClr>
                    </a:solidFill>
                  </a:rPr>
                  <a:t>large</a:t>
                </a:r>
              </a:p>
              <a:p>
                <a:pPr algn="ctr"/>
                <a:r>
                  <a:rPr lang="en-US" dirty="0">
                    <a:solidFill>
                      <a:schemeClr val="accent1">
                        <a:lumMod val="75000"/>
                      </a:schemeClr>
                    </a:solidFill>
                  </a:rPr>
                  <a:t>gap</a:t>
                </a:r>
              </a:p>
            </p:txBody>
          </p:sp>
          <p:sp>
            <p:nvSpPr>
              <p:cNvPr id="23" name="TextBox 22">
                <a:extLst>
                  <a:ext uri="{FF2B5EF4-FFF2-40B4-BE49-F238E27FC236}">
                    <a16:creationId xmlns:a16="http://schemas.microsoft.com/office/drawing/2014/main" id="{B4034F54-AF26-49CF-AF57-A934502985E1}"/>
                  </a:ext>
                </a:extLst>
              </p:cNvPr>
              <p:cNvSpPr txBox="1"/>
              <p:nvPr/>
            </p:nvSpPr>
            <p:spPr>
              <a:xfrm>
                <a:off x="8302876" y="2346706"/>
                <a:ext cx="675186" cy="646331"/>
              </a:xfrm>
              <a:prstGeom prst="rect">
                <a:avLst/>
              </a:prstGeom>
              <a:noFill/>
            </p:spPr>
            <p:txBody>
              <a:bodyPr wrap="none" rtlCol="0">
                <a:spAutoFit/>
              </a:bodyPr>
              <a:lstStyle/>
              <a:p>
                <a:pPr algn="ctr"/>
                <a:r>
                  <a:rPr lang="en-US" dirty="0">
                    <a:solidFill>
                      <a:schemeClr val="accent1">
                        <a:lumMod val="75000"/>
                      </a:schemeClr>
                    </a:solidFill>
                  </a:rPr>
                  <a:t>small</a:t>
                </a:r>
              </a:p>
              <a:p>
                <a:pPr algn="ctr"/>
                <a:r>
                  <a:rPr lang="en-US" dirty="0">
                    <a:solidFill>
                      <a:schemeClr val="accent1">
                        <a:lumMod val="75000"/>
                      </a:schemeClr>
                    </a:solidFill>
                  </a:rPr>
                  <a:t>gap</a:t>
                </a:r>
              </a:p>
            </p:txBody>
          </p:sp>
          <p:sp>
            <p:nvSpPr>
              <p:cNvPr id="24" name="TextBox 23">
                <a:extLst>
                  <a:ext uri="{FF2B5EF4-FFF2-40B4-BE49-F238E27FC236}">
                    <a16:creationId xmlns:a16="http://schemas.microsoft.com/office/drawing/2014/main" id="{6176F52C-29CB-4619-8C14-875B4131707D}"/>
                  </a:ext>
                </a:extLst>
              </p:cNvPr>
              <p:cNvSpPr txBox="1"/>
              <p:nvPr/>
            </p:nvSpPr>
            <p:spPr>
              <a:xfrm>
                <a:off x="10010070" y="1690304"/>
                <a:ext cx="965329" cy="646331"/>
              </a:xfrm>
              <a:prstGeom prst="rect">
                <a:avLst/>
              </a:prstGeom>
              <a:noFill/>
            </p:spPr>
            <p:txBody>
              <a:bodyPr wrap="none" rtlCol="0">
                <a:spAutoFit/>
              </a:bodyPr>
              <a:lstStyle/>
              <a:p>
                <a:pPr algn="ctr"/>
                <a:r>
                  <a:rPr lang="en-US" dirty="0">
                    <a:solidFill>
                      <a:schemeClr val="accent1">
                        <a:lumMod val="75000"/>
                      </a:schemeClr>
                    </a:solidFill>
                  </a:rPr>
                  <a:t>medium</a:t>
                </a:r>
              </a:p>
              <a:p>
                <a:pPr algn="ctr"/>
                <a:r>
                  <a:rPr lang="en-US" dirty="0">
                    <a:solidFill>
                      <a:schemeClr val="accent1">
                        <a:lumMod val="75000"/>
                      </a:schemeClr>
                    </a:solidFill>
                  </a:rPr>
                  <a:t>gap</a:t>
                </a:r>
              </a:p>
            </p:txBody>
          </p:sp>
          <p:sp>
            <p:nvSpPr>
              <p:cNvPr id="19" name="Left Brace 18">
                <a:extLst>
                  <a:ext uri="{FF2B5EF4-FFF2-40B4-BE49-F238E27FC236}">
                    <a16:creationId xmlns:a16="http://schemas.microsoft.com/office/drawing/2014/main" id="{2F0CEE51-39BA-C244-B267-5EEA4724E125}"/>
                  </a:ext>
                </a:extLst>
              </p:cNvPr>
              <p:cNvSpPr/>
              <p:nvPr/>
            </p:nvSpPr>
            <p:spPr>
              <a:xfrm rot="16200000" flipV="1">
                <a:off x="7350260" y="519346"/>
                <a:ext cx="518618" cy="7023797"/>
              </a:xfrm>
              <a:prstGeom prst="leftBrac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18193A6E-AEAD-4041-ADB8-C9C99661A79C}"/>
                  </a:ext>
                </a:extLst>
              </p:cNvPr>
              <p:cNvSpPr txBox="1"/>
              <p:nvPr/>
            </p:nvSpPr>
            <p:spPr>
              <a:xfrm>
                <a:off x="4179817" y="604076"/>
                <a:ext cx="6555514" cy="369332"/>
              </a:xfrm>
              <a:prstGeom prst="rect">
                <a:avLst/>
              </a:prstGeom>
              <a:noFill/>
            </p:spPr>
            <p:txBody>
              <a:bodyPr wrap="none" rtlCol="0">
                <a:spAutoFit/>
              </a:bodyPr>
              <a:lstStyle/>
              <a:p>
                <a:pPr algn="ctr"/>
                <a:r>
                  <a:rPr lang="en-US" cap="all" dirty="0">
                    <a:solidFill>
                      <a:schemeClr val="tx1">
                        <a:lumMod val="50000"/>
                        <a:lumOff val="50000"/>
                      </a:schemeClr>
                    </a:solidFill>
                  </a:rPr>
                  <a:t>Size of pay gap when female CEO gets selected by THE board</a:t>
                </a:r>
              </a:p>
            </p:txBody>
          </p:sp>
        </p:grpSp>
        <p:sp>
          <p:nvSpPr>
            <p:cNvPr id="26" name="TextBox 25">
              <a:extLst>
                <a:ext uri="{FF2B5EF4-FFF2-40B4-BE49-F238E27FC236}">
                  <a16:creationId xmlns:a16="http://schemas.microsoft.com/office/drawing/2014/main" id="{6C4F93C9-FBF4-0847-BA59-2CBAEC81F521}"/>
                </a:ext>
              </a:extLst>
            </p:cNvPr>
            <p:cNvSpPr txBox="1"/>
            <p:nvPr/>
          </p:nvSpPr>
          <p:spPr>
            <a:xfrm>
              <a:off x="3767920" y="4248001"/>
              <a:ext cx="7683298" cy="2800767"/>
            </a:xfrm>
            <a:prstGeom prst="rect">
              <a:avLst/>
            </a:prstGeom>
            <a:noFill/>
          </p:spPr>
          <p:txBody>
            <a:bodyPr wrap="square" rtlCol="0">
              <a:spAutoFit/>
            </a:bodyPr>
            <a:lstStyle/>
            <a:p>
              <a:pPr algn="ctr"/>
              <a:r>
                <a:rPr lang="en-US" sz="1600" dirty="0">
                  <a:solidFill>
                    <a:schemeClr val="accent4">
                      <a:lumMod val="50000"/>
                    </a:schemeClr>
                  </a:solidFill>
                </a:rPr>
                <a:t>The </a:t>
              </a:r>
              <a:r>
                <a:rPr lang="en-US" sz="1600" b="1" dirty="0">
                  <a:solidFill>
                    <a:schemeClr val="accent4">
                      <a:lumMod val="50000"/>
                    </a:schemeClr>
                  </a:solidFill>
                </a:rPr>
                <a:t>treatment</a:t>
              </a:r>
              <a:r>
                <a:rPr lang="en-US" sz="1600" dirty="0">
                  <a:solidFill>
                    <a:schemeClr val="accent4">
                      <a:lumMod val="50000"/>
                    </a:schemeClr>
                  </a:solidFill>
                </a:rPr>
                <a:t> is the balance of the board when a female CEO is hired.</a:t>
              </a:r>
              <a:br>
                <a:rPr lang="en-US" sz="1600" dirty="0">
                  <a:solidFill>
                    <a:schemeClr val="accent4">
                      <a:lumMod val="50000"/>
                    </a:schemeClr>
                  </a:solidFill>
                </a:rPr>
              </a:br>
              <a:r>
                <a:rPr lang="en-US" sz="1600" dirty="0">
                  <a:solidFill>
                    <a:schemeClr val="accent4">
                      <a:lumMod val="50000"/>
                    </a:schemeClr>
                  </a:solidFill>
                </a:rPr>
                <a:t>(are there 4 different treatments, or 3 treatments and a control?)</a:t>
              </a:r>
            </a:p>
            <a:p>
              <a:pPr algn="ctr"/>
              <a:endParaRPr lang="en-US" sz="1600" dirty="0">
                <a:solidFill>
                  <a:schemeClr val="accent4">
                    <a:lumMod val="50000"/>
                  </a:schemeClr>
                </a:solidFill>
              </a:endParaRPr>
            </a:p>
            <a:p>
              <a:pPr algn="ctr"/>
              <a:r>
                <a:rPr lang="en-US" sz="1600" dirty="0">
                  <a:solidFill>
                    <a:schemeClr val="accent4">
                      <a:lumMod val="50000"/>
                    </a:schemeClr>
                  </a:solidFill>
                </a:rPr>
                <a:t>The </a:t>
              </a:r>
              <a:r>
                <a:rPr lang="en-US" sz="1600" b="1" dirty="0">
                  <a:solidFill>
                    <a:schemeClr val="accent4">
                      <a:lumMod val="50000"/>
                    </a:schemeClr>
                  </a:solidFill>
                </a:rPr>
                <a:t>outcome </a:t>
              </a:r>
              <a:r>
                <a:rPr lang="en-US" sz="1600" dirty="0">
                  <a:solidFill>
                    <a:schemeClr val="accent4">
                      <a:lumMod val="50000"/>
                    </a:schemeClr>
                  </a:solidFill>
                </a:rPr>
                <a:t>of interest is the gender pay gap. </a:t>
              </a:r>
            </a:p>
            <a:p>
              <a:pPr algn="ctr"/>
              <a:endParaRPr lang="en-US" sz="1600" dirty="0">
                <a:solidFill>
                  <a:schemeClr val="accent4">
                    <a:lumMod val="50000"/>
                  </a:schemeClr>
                </a:solidFill>
              </a:endParaRPr>
            </a:p>
            <a:p>
              <a:pPr algn="ctr"/>
              <a:r>
                <a:rPr lang="en-US" sz="1600" dirty="0">
                  <a:solidFill>
                    <a:schemeClr val="accent4">
                      <a:lumMod val="50000"/>
                    </a:schemeClr>
                  </a:solidFill>
                </a:rPr>
                <a:t>The </a:t>
              </a:r>
              <a:r>
                <a:rPr lang="en-US" sz="1600" b="1" dirty="0">
                  <a:solidFill>
                    <a:schemeClr val="accent4">
                      <a:lumMod val="50000"/>
                    </a:schemeClr>
                  </a:solidFill>
                </a:rPr>
                <a:t>counterfactual </a:t>
              </a:r>
              <a:r>
                <a:rPr lang="en-US" sz="1600" dirty="0">
                  <a:solidFill>
                    <a:schemeClr val="accent4">
                      <a:lumMod val="50000"/>
                    </a:schemeClr>
                  </a:solidFill>
                </a:rPr>
                <a:t>would then be, </a:t>
              </a:r>
              <a:br>
                <a:rPr lang="en-US" sz="1600" dirty="0">
                  <a:solidFill>
                    <a:schemeClr val="accent4">
                      <a:lumMod val="50000"/>
                    </a:schemeClr>
                  </a:solidFill>
                </a:rPr>
              </a:br>
              <a:r>
                <a:rPr lang="en-US" sz="1600" b="1" dirty="0">
                  <a:solidFill>
                    <a:schemeClr val="accent4">
                      <a:lumMod val="50000"/>
                    </a:schemeClr>
                  </a:solidFill>
                </a:rPr>
                <a:t>what would the salary be if the organization had a different board when they hired the current female CEO?</a:t>
              </a:r>
              <a:r>
                <a:rPr lang="en-US" sz="1600" dirty="0">
                  <a:solidFill>
                    <a:schemeClr val="accent4">
                      <a:lumMod val="50000"/>
                    </a:schemeClr>
                  </a:solidFill>
                </a:rPr>
                <a:t> </a:t>
              </a:r>
              <a:br>
                <a:rPr lang="en-US" sz="1600" dirty="0">
                  <a:solidFill>
                    <a:schemeClr val="accent4">
                      <a:lumMod val="50000"/>
                    </a:schemeClr>
                  </a:solidFill>
                </a:rPr>
              </a:br>
              <a:endParaRPr lang="en-US" sz="1600" dirty="0">
                <a:solidFill>
                  <a:schemeClr val="accent4">
                    <a:lumMod val="50000"/>
                  </a:schemeClr>
                </a:solidFill>
              </a:endParaRPr>
            </a:p>
            <a:p>
              <a:pPr algn="ctr"/>
              <a:r>
                <a:rPr lang="en-US" sz="1600" dirty="0">
                  <a:solidFill>
                    <a:schemeClr val="accent4">
                      <a:lumMod val="50000"/>
                    </a:schemeClr>
                  </a:solidFill>
                </a:rPr>
                <a:t>What </a:t>
              </a:r>
              <a:r>
                <a:rPr lang="en-US" sz="1600" b="1" dirty="0">
                  <a:solidFill>
                    <a:schemeClr val="accent4">
                      <a:lumMod val="50000"/>
                    </a:schemeClr>
                  </a:solidFill>
                </a:rPr>
                <a:t>observable groups </a:t>
              </a:r>
              <a:r>
                <a:rPr lang="en-US" sz="1600" dirty="0">
                  <a:solidFill>
                    <a:schemeClr val="accent4">
                      <a:lumMod val="50000"/>
                    </a:schemeClr>
                  </a:solidFill>
                </a:rPr>
                <a:t>capture the treatment in each case??? </a:t>
              </a:r>
              <a:br>
                <a:rPr lang="en-US" sz="1600" dirty="0">
                  <a:solidFill>
                    <a:schemeClr val="accent4">
                      <a:lumMod val="50000"/>
                    </a:schemeClr>
                  </a:solidFill>
                </a:rPr>
              </a:br>
              <a:endParaRPr lang="en-US" sz="1600" b="1" dirty="0">
                <a:solidFill>
                  <a:schemeClr val="accent4">
                    <a:lumMod val="50000"/>
                  </a:schemeClr>
                </a:solidFill>
              </a:endParaRPr>
            </a:p>
          </p:txBody>
        </p:sp>
      </p:grpSp>
    </p:spTree>
    <p:extLst>
      <p:ext uri="{BB962C8B-B14F-4D97-AF65-F5344CB8AC3E}">
        <p14:creationId xmlns:p14="http://schemas.microsoft.com/office/powerpoint/2010/main" val="997549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4C796D9-9B64-4FFB-BA89-0DC19F2899CF}"/>
              </a:ext>
            </a:extLst>
          </p:cNvPr>
          <p:cNvGrpSpPr/>
          <p:nvPr/>
        </p:nvGrpSpPr>
        <p:grpSpPr>
          <a:xfrm>
            <a:off x="1849237" y="764046"/>
            <a:ext cx="9267064" cy="5350201"/>
            <a:chOff x="1849237" y="764046"/>
            <a:chExt cx="9267064" cy="5350201"/>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2565748" y="1410377"/>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2582526" y="4665306"/>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3941542" y="4514304"/>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7351099" y="4514304"/>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6778708" y="2026774"/>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4029553" y="2026774"/>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3228478" y="4967310"/>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6656697" y="4975916"/>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5554286" y="4514304"/>
              <a:ext cx="0" cy="654341"/>
            </a:xfrm>
            <a:prstGeom prst="straightConnector1">
              <a:avLst/>
            </a:prstGeom>
            <a:ln w="158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4906127" y="5467916"/>
              <a:ext cx="1296317" cy="646331"/>
            </a:xfrm>
            <a:prstGeom prst="rect">
              <a:avLst/>
            </a:prstGeom>
            <a:noFill/>
          </p:spPr>
          <p:txBody>
            <a:bodyPr wrap="none" rtlCol="0">
              <a:spAutoFit/>
            </a:bodyPr>
            <a:lstStyle/>
            <a:p>
              <a:pPr algn="ctr"/>
              <a:r>
                <a:rPr lang="en-US" dirty="0">
                  <a:solidFill>
                    <a:schemeClr val="accent4">
                      <a:lumMod val="50000"/>
                    </a:schemeClr>
                  </a:solidFill>
                </a:rPr>
                <a:t>What is the</a:t>
              </a:r>
              <a:br>
                <a:rPr lang="en-US" dirty="0">
                  <a:solidFill>
                    <a:schemeClr val="accent4">
                      <a:lumMod val="50000"/>
                    </a:schemeClr>
                  </a:solidFill>
                </a:rPr>
              </a:br>
              <a:r>
                <a:rPr lang="en-US" dirty="0">
                  <a:solidFill>
                    <a:schemeClr val="accent4">
                      <a:lumMod val="50000"/>
                    </a:schemeClr>
                  </a:solidFill>
                </a:rPr>
                <a:t> treatment?</a:t>
              </a:r>
            </a:p>
          </p:txBody>
        </p:sp>
        <p:sp>
          <p:nvSpPr>
            <p:cNvPr id="17" name="Oval 16">
              <a:extLst>
                <a:ext uri="{FF2B5EF4-FFF2-40B4-BE49-F238E27FC236}">
                  <a16:creationId xmlns:a16="http://schemas.microsoft.com/office/drawing/2014/main" id="{6073D59D-B2F3-49FE-800A-0C71E5E39CD7}"/>
                </a:ext>
              </a:extLst>
            </p:cNvPr>
            <p:cNvSpPr/>
            <p:nvPr/>
          </p:nvSpPr>
          <p:spPr>
            <a:xfrm>
              <a:off x="6778708" y="283231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4029553" y="283231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1849237" y="764046"/>
              <a:ext cx="1433021" cy="646331"/>
            </a:xfrm>
            <a:prstGeom prst="rect">
              <a:avLst/>
            </a:prstGeom>
            <a:noFill/>
          </p:spPr>
          <p:txBody>
            <a:bodyPr wrap="none" rtlCol="0">
              <a:spAutoFit/>
            </a:bodyPr>
            <a:lstStyle/>
            <a:p>
              <a:pPr algn="ctr"/>
              <a:r>
                <a:rPr lang="en-US" dirty="0"/>
                <a:t>FEMALE CEO </a:t>
              </a:r>
            </a:p>
            <a:p>
              <a:pPr algn="ctr"/>
              <a:r>
                <a:rPr lang="en-US" dirty="0"/>
                <a:t>SALARY</a:t>
              </a:r>
            </a:p>
          </p:txBody>
        </p:sp>
        <p:sp>
          <p:nvSpPr>
            <p:cNvPr id="27" name="TextBox 26">
              <a:extLst>
                <a:ext uri="{FF2B5EF4-FFF2-40B4-BE49-F238E27FC236}">
                  <a16:creationId xmlns:a16="http://schemas.microsoft.com/office/drawing/2014/main" id="{38102F48-84DB-4490-B5B4-2EBD13FDA94D}"/>
                </a:ext>
              </a:extLst>
            </p:cNvPr>
            <p:cNvSpPr txBox="1"/>
            <p:nvPr/>
          </p:nvSpPr>
          <p:spPr>
            <a:xfrm>
              <a:off x="8502127" y="1620911"/>
              <a:ext cx="2614174" cy="2031325"/>
            </a:xfrm>
            <a:prstGeom prst="rect">
              <a:avLst/>
            </a:prstGeom>
            <a:noFill/>
          </p:spPr>
          <p:txBody>
            <a:bodyPr wrap="square" rtlCol="0">
              <a:spAutoFit/>
            </a:bodyPr>
            <a:lstStyle/>
            <a:p>
              <a:pPr algn="ctr"/>
              <a:r>
                <a:rPr lang="en-US" dirty="0">
                  <a:solidFill>
                    <a:schemeClr val="accent4">
                      <a:lumMod val="50000"/>
                    </a:schemeClr>
                  </a:solidFill>
                </a:rPr>
                <a:t>Who is in the treatment group, and who is in the control group?</a:t>
              </a:r>
            </a:p>
            <a:p>
              <a:pPr algn="ctr"/>
              <a:endParaRPr lang="en-US" dirty="0">
                <a:solidFill>
                  <a:schemeClr val="accent4">
                    <a:lumMod val="50000"/>
                  </a:schemeClr>
                </a:solidFill>
              </a:endParaRPr>
            </a:p>
            <a:p>
              <a:pPr algn="ctr"/>
              <a:r>
                <a:rPr lang="en-US" dirty="0">
                  <a:solidFill>
                    <a:schemeClr val="accent4">
                      <a:lumMod val="50000"/>
                    </a:schemeClr>
                  </a:solidFill>
                </a:rPr>
                <a:t>How are you assigning individuals from your dataset to each category? </a:t>
              </a:r>
            </a:p>
          </p:txBody>
        </p:sp>
      </p:grpSp>
    </p:spTree>
    <p:extLst>
      <p:ext uri="{BB962C8B-B14F-4D97-AF65-F5344CB8AC3E}">
        <p14:creationId xmlns:p14="http://schemas.microsoft.com/office/powerpoint/2010/main" val="3121797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Generating hypotheses: </a:t>
            </a:r>
            <a:br>
              <a:rPr lang="en-US" cap="all" dirty="0">
                <a:solidFill>
                  <a:schemeClr val="bg1"/>
                </a:solidFill>
              </a:rPr>
            </a:br>
            <a:r>
              <a:rPr lang="en-US" cap="all" dirty="0">
                <a:solidFill>
                  <a:schemeClr val="bg1"/>
                </a:solidFill>
              </a:rPr>
              <a:t>when do we expect to see changes in the data?</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45441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2146040" y="1212979"/>
            <a:ext cx="8220269" cy="3970318"/>
          </a:xfrm>
          <a:prstGeom prst="rect">
            <a:avLst/>
          </a:prstGeom>
          <a:noFill/>
        </p:spPr>
        <p:txBody>
          <a:bodyPr wrap="square" rtlCol="0">
            <a:spAutoFit/>
          </a:bodyPr>
          <a:lstStyle/>
          <a:p>
            <a:r>
              <a:rPr lang="en-US" dirty="0">
                <a:latin typeface="Euphemia" panose="020B0503040102020104" pitchFamily="34" charset="0"/>
              </a:rPr>
              <a:t>How can we use our data to construct meaningful thought experiments to test our theory?</a:t>
            </a:r>
          </a:p>
          <a:p>
            <a:endParaRPr lang="en-US" dirty="0">
              <a:latin typeface="Euphemia" panose="020B0503040102020104" pitchFamily="34" charset="0"/>
            </a:endParaRPr>
          </a:p>
          <a:p>
            <a:r>
              <a:rPr lang="en-US" dirty="0">
                <a:latin typeface="Euphemia" panose="020B0503040102020104" pitchFamily="34" charset="0"/>
              </a:rPr>
              <a:t>The quasi-experimental approach (use thought experiments to create testable hypotheses). </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According to the theory, what SHOULD BE TRUE IF:</a:t>
            </a:r>
          </a:p>
          <a:p>
            <a:endParaRPr lang="en-US" dirty="0">
              <a:latin typeface="Euphemia" panose="020B0503040102020104" pitchFamily="34" charset="0"/>
            </a:endParaRPr>
          </a:p>
          <a:p>
            <a:pPr marL="342900" indent="-342900">
              <a:buFont typeface="Arial" panose="020B0604020202020204" pitchFamily="34" charset="0"/>
              <a:buChar char="•"/>
            </a:pPr>
            <a:r>
              <a:rPr lang="en-US" b="1" dirty="0">
                <a:latin typeface="Euphemia" panose="020B0503040102020104" pitchFamily="34" charset="0"/>
              </a:rPr>
              <a:t>board diversity increases between time=1 and time=2</a:t>
            </a:r>
            <a:r>
              <a:rPr lang="en-US" dirty="0">
                <a:latin typeface="Euphemia" panose="020B0503040102020104" pitchFamily="34" charset="0"/>
              </a:rPr>
              <a:t>? </a:t>
            </a:r>
          </a:p>
          <a:p>
            <a:pPr marL="342900" indent="-342900">
              <a:buFont typeface="Arial" panose="020B0604020202020204" pitchFamily="34" charset="0"/>
              <a:buChar char="•"/>
            </a:pPr>
            <a:endParaRPr lang="en-US" dirty="0">
              <a:latin typeface="Euphemia" panose="020B0503040102020104" pitchFamily="34" charset="0"/>
            </a:endParaRPr>
          </a:p>
          <a:p>
            <a:pPr marL="342900" indent="-342900">
              <a:buFont typeface="Arial" panose="020B0604020202020204" pitchFamily="34" charset="0"/>
              <a:buChar char="•"/>
            </a:pPr>
            <a:r>
              <a:rPr lang="en-US" b="1" dirty="0">
                <a:latin typeface="Euphemia" panose="020B0503040102020104" pitchFamily="34" charset="0"/>
              </a:rPr>
              <a:t>board diversity decreases over the same time period</a:t>
            </a:r>
            <a:r>
              <a:rPr lang="en-US" dirty="0">
                <a:latin typeface="Euphemia" panose="020B0503040102020104" pitchFamily="34" charset="0"/>
              </a:rPr>
              <a:t>? </a:t>
            </a:r>
          </a:p>
          <a:p>
            <a:endParaRPr lang="en-US" dirty="0">
              <a:latin typeface="Euphemia" panose="020B0503040102020104" pitchFamily="34" charset="0"/>
            </a:endParaRPr>
          </a:p>
          <a:p>
            <a:endParaRPr lang="en-US" dirty="0">
              <a:latin typeface="Euphemia" panose="020B0503040102020104" pitchFamily="34" charset="0"/>
            </a:endParaRPr>
          </a:p>
          <a:p>
            <a:r>
              <a:rPr lang="en-US" i="1" cap="all" dirty="0">
                <a:latin typeface="Euphemia" panose="020B0503040102020104" pitchFamily="34" charset="0"/>
              </a:rPr>
              <a:t>Diagram your data based upon expectations informed by theory</a:t>
            </a:r>
          </a:p>
        </p:txBody>
      </p:sp>
    </p:spTree>
    <p:extLst>
      <p:ext uri="{BB962C8B-B14F-4D97-AF65-F5344CB8AC3E}">
        <p14:creationId xmlns:p14="http://schemas.microsoft.com/office/powerpoint/2010/main" val="523268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8549335" y="2228650"/>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5033597" y="3262684"/>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22" name="TextBox 21">
            <a:extLst>
              <a:ext uri="{FF2B5EF4-FFF2-40B4-BE49-F238E27FC236}">
                <a16:creationId xmlns:a16="http://schemas.microsoft.com/office/drawing/2014/main" id="{E14E9158-8E39-4E1F-B1B3-8492B8D1D30B}"/>
              </a:ext>
            </a:extLst>
          </p:cNvPr>
          <p:cNvSpPr txBox="1"/>
          <p:nvPr/>
        </p:nvSpPr>
        <p:spPr>
          <a:xfrm>
            <a:off x="6440499" y="862480"/>
            <a:ext cx="3231579" cy="954107"/>
          </a:xfrm>
          <a:prstGeom prst="rect">
            <a:avLst/>
          </a:prstGeom>
          <a:noFill/>
        </p:spPr>
        <p:txBody>
          <a:bodyPr wrap="square" rtlCol="0">
            <a:spAutoFit/>
          </a:bodyPr>
          <a:lstStyle/>
          <a:p>
            <a:r>
              <a:rPr lang="en-US" sz="2800" cap="all" dirty="0">
                <a:solidFill>
                  <a:schemeClr val="accent4">
                    <a:lumMod val="50000"/>
                  </a:schemeClr>
                </a:solidFill>
                <a:latin typeface="Euphemia" panose="020B0503040102020104" pitchFamily="34" charset="0"/>
              </a:rPr>
              <a:t>Program Effect: </a:t>
            </a:r>
            <a:r>
              <a:rPr lang="en-US" sz="2800" cap="all" dirty="0">
                <a:solidFill>
                  <a:schemeClr val="tx1">
                    <a:lumMod val="65000"/>
                    <a:lumOff val="35000"/>
                  </a:schemeClr>
                </a:solidFill>
                <a:latin typeface="Euphemia" panose="020B0503040102020104" pitchFamily="34" charset="0"/>
              </a:rPr>
              <a:t>More is better</a:t>
            </a:r>
          </a:p>
        </p:txBody>
      </p:sp>
      <p:cxnSp>
        <p:nvCxnSpPr>
          <p:cNvPr id="23" name="Straight Connector 22">
            <a:extLst>
              <a:ext uri="{FF2B5EF4-FFF2-40B4-BE49-F238E27FC236}">
                <a16:creationId xmlns:a16="http://schemas.microsoft.com/office/drawing/2014/main" id="{25CE8B6E-1E43-469E-A687-D4E189B111EC}"/>
              </a:ext>
            </a:extLst>
          </p:cNvPr>
          <p:cNvCxnSpPr>
            <a:cxnSpLocks/>
            <a:stCxn id="18" idx="6"/>
            <a:endCxn id="17" idx="2"/>
          </p:cNvCxnSpPr>
          <p:nvPr/>
        </p:nvCxnSpPr>
        <p:spPr>
          <a:xfrm flipV="1">
            <a:off x="5654368" y="2534847"/>
            <a:ext cx="2894967" cy="1034034"/>
          </a:xfrm>
          <a:prstGeom prst="line">
            <a:avLst/>
          </a:prstGeom>
          <a:ln w="1587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BF9A2A4-33BF-42E8-9A01-ADB2B5BE92BC}"/>
              </a:ext>
            </a:extLst>
          </p:cNvPr>
          <p:cNvSpPr txBox="1"/>
          <p:nvPr/>
        </p:nvSpPr>
        <p:spPr>
          <a:xfrm>
            <a:off x="3051299" y="290248"/>
            <a:ext cx="1861637" cy="923330"/>
          </a:xfrm>
          <a:prstGeom prst="rect">
            <a:avLst/>
          </a:prstGeom>
          <a:noFill/>
        </p:spPr>
        <p:txBody>
          <a:bodyPr wrap="square" rtlCol="0">
            <a:spAutoFit/>
          </a:bodyPr>
          <a:lstStyle/>
          <a:p>
            <a:pPr algn="ctr"/>
            <a:r>
              <a:rPr lang="en-US" dirty="0">
                <a:solidFill>
                  <a:schemeClr val="accent4">
                    <a:lumMod val="50000"/>
                  </a:schemeClr>
                </a:solidFill>
                <a:latin typeface="Euphemia" panose="020B0503040102020104" pitchFamily="34" charset="0"/>
              </a:rPr>
              <a:t>test scores, wages,</a:t>
            </a:r>
          </a:p>
          <a:p>
            <a:pPr algn="ctr"/>
            <a:r>
              <a:rPr lang="en-US" dirty="0">
                <a:solidFill>
                  <a:schemeClr val="accent4">
                    <a:lumMod val="50000"/>
                  </a:schemeClr>
                </a:solidFill>
                <a:latin typeface="Euphemia" panose="020B0503040102020104" pitchFamily="34" charset="0"/>
              </a:rPr>
              <a:t>happiness</a:t>
            </a:r>
          </a:p>
        </p:txBody>
      </p:sp>
      <p:cxnSp>
        <p:nvCxnSpPr>
          <p:cNvPr id="19" name="Straight Connector 18">
            <a:extLst>
              <a:ext uri="{FF2B5EF4-FFF2-40B4-BE49-F238E27FC236}">
                <a16:creationId xmlns:a16="http://schemas.microsoft.com/office/drawing/2014/main" id="{CF6A392F-90DC-4F9E-89CA-C7BFB11445FA}"/>
              </a:ext>
            </a:extLst>
          </p:cNvPr>
          <p:cNvCxnSpPr>
            <a:cxnSpLocks/>
            <a:stCxn id="18" idx="6"/>
          </p:cNvCxnSpPr>
          <p:nvPr/>
        </p:nvCxnSpPr>
        <p:spPr>
          <a:xfrm>
            <a:off x="5654368" y="3568881"/>
            <a:ext cx="3163061" cy="0"/>
          </a:xfrm>
          <a:prstGeom prst="line">
            <a:avLst/>
          </a:prstGeom>
          <a:ln w="158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Right Brace 4">
            <a:extLst>
              <a:ext uri="{FF2B5EF4-FFF2-40B4-BE49-F238E27FC236}">
                <a16:creationId xmlns:a16="http://schemas.microsoft.com/office/drawing/2014/main" id="{14FE6E0A-E64A-4157-9DE0-D5399028582A}"/>
              </a:ext>
            </a:extLst>
          </p:cNvPr>
          <p:cNvSpPr/>
          <p:nvPr/>
        </p:nvSpPr>
        <p:spPr>
          <a:xfrm>
            <a:off x="9391492" y="2505396"/>
            <a:ext cx="196405" cy="1034032"/>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5EB8A90F-4BC4-483A-B143-F7DBE92848D8}"/>
              </a:ext>
            </a:extLst>
          </p:cNvPr>
          <p:cNvSpPr txBox="1"/>
          <p:nvPr/>
        </p:nvSpPr>
        <p:spPr>
          <a:xfrm>
            <a:off x="9809283" y="2699246"/>
            <a:ext cx="1033809" cy="646331"/>
          </a:xfrm>
          <a:prstGeom prst="rect">
            <a:avLst/>
          </a:prstGeom>
          <a:noFill/>
        </p:spPr>
        <p:txBody>
          <a:bodyPr wrap="none" rtlCol="0">
            <a:spAutoFit/>
          </a:bodyPr>
          <a:lstStyle/>
          <a:p>
            <a:pPr algn="ctr"/>
            <a:r>
              <a:rPr lang="en-US" dirty="0">
                <a:solidFill>
                  <a:schemeClr val="accent1">
                    <a:lumMod val="50000"/>
                  </a:schemeClr>
                </a:solidFill>
              </a:rPr>
              <a:t>Program </a:t>
            </a:r>
          </a:p>
          <a:p>
            <a:pPr algn="ctr"/>
            <a:r>
              <a:rPr lang="en-US" dirty="0">
                <a:solidFill>
                  <a:schemeClr val="accent1">
                    <a:lumMod val="50000"/>
                  </a:schemeClr>
                </a:solidFill>
              </a:rPr>
              <a:t>Impact</a:t>
            </a:r>
          </a:p>
        </p:txBody>
      </p:sp>
    </p:spTree>
    <p:extLst>
      <p:ext uri="{BB962C8B-B14F-4D97-AF65-F5344CB8AC3E}">
        <p14:creationId xmlns:p14="http://schemas.microsoft.com/office/powerpoint/2010/main" val="3040818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110341" y="766732"/>
            <a:ext cx="8938728" cy="4585871"/>
          </a:xfrm>
          <a:prstGeom prst="rect">
            <a:avLst/>
          </a:prstGeom>
          <a:noFill/>
        </p:spPr>
        <p:txBody>
          <a:bodyPr wrap="square" rtlCol="0">
            <a:spAutoFit/>
          </a:bodyPr>
          <a:lstStyle/>
          <a:p>
            <a:r>
              <a:rPr lang="en-US" sz="2000" dirty="0">
                <a:latin typeface="Euphemia" panose="020B0503040102020104" pitchFamily="34" charset="0"/>
              </a:rPr>
              <a:t>DATA:</a:t>
            </a:r>
          </a:p>
          <a:p>
            <a:pPr algn="ct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10-year panel on nonprofit CEO pay</a:t>
            </a:r>
          </a:p>
          <a:p>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Data includes the gender of CEOs all board members in the nonprofits </a:t>
            </a:r>
          </a:p>
          <a:p>
            <a:endParaRPr lang="en-US" sz="1600" dirty="0">
              <a:latin typeface="Euphemia" panose="020B0503040102020104" pitchFamily="34" charset="0"/>
            </a:endParaRPr>
          </a:p>
          <a:p>
            <a:pPr marL="285750" indent="-285750">
              <a:buFont typeface="Arial" panose="020B0604020202020204" pitchFamily="34" charset="0"/>
              <a:buChar char="•"/>
            </a:pPr>
            <a:r>
              <a:rPr lang="en-US" sz="1600" i="1" dirty="0">
                <a:latin typeface="Euphemia" panose="020B0503040102020104" pitchFamily="34" charset="0"/>
              </a:rPr>
              <a:t>Note that male/female binary is limited, but only metrics available in the data (future research could use different constructs for gender)</a:t>
            </a:r>
            <a:br>
              <a:rPr lang="en-US" sz="1600" dirty="0">
                <a:latin typeface="Euphemia" panose="020B0503040102020104" pitchFamily="34" charset="0"/>
              </a:rPr>
            </a:b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Limit the data to only organizations that HIRE TWO FEMALE CEOs within the 10-year study period so that we can see the starting salary of both</a:t>
            </a:r>
          </a:p>
          <a:p>
            <a:pPr marL="285750" indent="-285750">
              <a:buFont typeface="Arial" panose="020B0604020202020204" pitchFamily="34" charset="0"/>
              <a:buChar char="•"/>
            </a:pP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Treatment – isolate baseline board diversity scenarios so all organizations are the same in the first time period, then look for cases that change in the second time period. </a:t>
            </a:r>
          </a:p>
          <a:p>
            <a:pPr marL="285750" indent="-285750">
              <a:buFont typeface="Arial" panose="020B0604020202020204" pitchFamily="34" charset="0"/>
              <a:buChar char="•"/>
            </a:pP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Theory: The board sets CEO pay at the time of hire, so the diversity of the board during compensation discussions impacts whether there is implicit bias in . </a:t>
            </a:r>
          </a:p>
          <a:p>
            <a:pPr marL="285750" indent="-285750">
              <a:buFont typeface="Arial" panose="020B0604020202020204" pitchFamily="34" charset="0"/>
              <a:buChar char="•"/>
            </a:pPr>
            <a:endParaRPr lang="en-US" sz="1600" dirty="0">
              <a:latin typeface="Euphemia" panose="020B0503040102020104" pitchFamily="34" charset="0"/>
            </a:endParaRPr>
          </a:p>
        </p:txBody>
      </p:sp>
    </p:spTree>
    <p:extLst>
      <p:ext uri="{BB962C8B-B14F-4D97-AF65-F5344CB8AC3E}">
        <p14:creationId xmlns:p14="http://schemas.microsoft.com/office/powerpoint/2010/main" val="1842711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2864497" y="1576874"/>
            <a:ext cx="6932645" cy="2339102"/>
          </a:xfrm>
          <a:prstGeom prst="rect">
            <a:avLst/>
          </a:prstGeom>
          <a:noFill/>
        </p:spPr>
        <p:txBody>
          <a:bodyPr wrap="square" rtlCol="0">
            <a:spAutoFit/>
          </a:bodyPr>
          <a:lstStyle/>
          <a:p>
            <a:r>
              <a:rPr lang="en-US" sz="2000" dirty="0">
                <a:latin typeface="Euphemia" panose="020B0503040102020104" pitchFamily="34" charset="0"/>
              </a:rPr>
              <a:t>For simplicity assume all boards have 5 members so that:</a:t>
            </a:r>
          </a:p>
          <a:p>
            <a:pPr algn="ct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0 female board members =  </a:t>
            </a:r>
            <a:r>
              <a:rPr lang="en-US" b="1" dirty="0">
                <a:latin typeface="Euphemia" panose="020B0503040102020104" pitchFamily="34" charset="0"/>
              </a:rPr>
              <a:t>no diversity</a:t>
            </a:r>
            <a:br>
              <a:rPr lang="en-US" dirty="0">
                <a:latin typeface="Euphemia" panose="020B0503040102020104" pitchFamily="34" charset="0"/>
              </a:rPr>
            </a:b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1 female member (20%) =  </a:t>
            </a:r>
            <a:r>
              <a:rPr lang="en-US" b="1" dirty="0">
                <a:latin typeface="Euphemia" panose="020B0503040102020104" pitchFamily="34" charset="0"/>
              </a:rPr>
              <a:t>token representation </a:t>
            </a:r>
            <a:br>
              <a:rPr lang="en-US" dirty="0">
                <a:latin typeface="Euphemia" panose="020B0503040102020104" pitchFamily="34" charset="0"/>
              </a:rPr>
            </a:b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2 female members (40%) =  </a:t>
            </a:r>
            <a:r>
              <a:rPr lang="en-US" b="1" dirty="0">
                <a:latin typeface="Euphemia" panose="020B0503040102020104" pitchFamily="34" charset="0"/>
              </a:rPr>
              <a:t>critical mass / balanced</a:t>
            </a:r>
          </a:p>
          <a:p>
            <a:pPr marL="285750" indent="-285750">
              <a:buFont typeface="Arial" panose="020B0604020202020204" pitchFamily="34" charset="0"/>
              <a:buChar char="•"/>
            </a:pPr>
            <a:endParaRPr lang="en-US" dirty="0">
              <a:latin typeface="Euphemia" panose="020B0503040102020104" pitchFamily="34" charset="0"/>
            </a:endParaRPr>
          </a:p>
        </p:txBody>
      </p:sp>
    </p:spTree>
    <p:extLst>
      <p:ext uri="{BB962C8B-B14F-4D97-AF65-F5344CB8AC3E}">
        <p14:creationId xmlns:p14="http://schemas.microsoft.com/office/powerpoint/2010/main" val="661418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E025D924-B923-4D35-AC56-1C74B6573C9A}"/>
              </a:ext>
            </a:extLst>
          </p:cNvPr>
          <p:cNvSpPr/>
          <p:nvPr/>
        </p:nvSpPr>
        <p:spPr>
          <a:xfrm>
            <a:off x="0" y="0"/>
            <a:ext cx="12192000" cy="20149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3B8E962-726B-4590-B4F1-EBDDF93D6963}"/>
              </a:ext>
            </a:extLst>
          </p:cNvPr>
          <p:cNvSpPr/>
          <p:nvPr/>
        </p:nvSpPr>
        <p:spPr>
          <a:xfrm>
            <a:off x="0" y="5665897"/>
            <a:ext cx="12192000" cy="11921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384907" y="5805424"/>
            <a:ext cx="10885001" cy="107721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all" spc="0" normalizeH="0" baseline="0" noProof="0" dirty="0">
                <a:ln>
                  <a:noFill/>
                </a:ln>
                <a:solidFill>
                  <a:srgbClr val="FFC000">
                    <a:lumMod val="50000"/>
                  </a:srgbClr>
                </a:solidFill>
                <a:effectLst/>
                <a:uLnTx/>
                <a:uFillTx/>
                <a:latin typeface="Calibri" panose="020F0502020204030204"/>
                <a:ea typeface="+mn-ea"/>
                <a:cs typeface="+mn-cs"/>
              </a:rPr>
              <a:t>Tokenism</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(less than proportional representation) may cause members to conform to the majority.</a:t>
            </a:r>
            <a:b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all" spc="0" normalizeH="0" baseline="0" noProof="0" dirty="0">
                <a:ln>
                  <a:noFill/>
                </a:ln>
                <a:solidFill>
                  <a:srgbClr val="FFC000">
                    <a:lumMod val="50000"/>
                  </a:srgbClr>
                </a:solidFill>
                <a:effectLst/>
                <a:uLnTx/>
                <a:uFillTx/>
                <a:latin typeface="Calibri" panose="020F0502020204030204"/>
                <a:ea typeface="+mn-ea"/>
                <a:cs typeface="+mn-cs"/>
              </a:rPr>
              <a:t>Balance (CRITICAL MASS OF REPRESENTATION)</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is expected to give female board members influence over the final salary. </a:t>
            </a:r>
            <a:b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C6F5F1CD-6141-4A88-9E70-A3488396377A}"/>
              </a:ext>
            </a:extLst>
          </p:cNvPr>
          <p:cNvGrpSpPr/>
          <p:nvPr/>
        </p:nvGrpSpPr>
        <p:grpSpPr>
          <a:xfrm>
            <a:off x="474615" y="2307607"/>
            <a:ext cx="9902728" cy="3230634"/>
            <a:chOff x="2436351" y="948000"/>
            <a:chExt cx="9902728" cy="3230634"/>
          </a:xfrm>
        </p:grpSpPr>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2436351" y="3192169"/>
              <a:ext cx="9553487" cy="881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A7E8C1-D8A3-4AF6-9FFE-CD3871AAAB65}"/>
                </a:ext>
              </a:extLst>
            </p:cNvPr>
            <p:cNvSpPr txBox="1"/>
            <p:nvPr/>
          </p:nvSpPr>
          <p:spPr>
            <a:xfrm>
              <a:off x="4031633" y="3393804"/>
              <a:ext cx="132674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ALL MALE BOARD</a:t>
              </a:r>
            </a:p>
          </p:txBody>
        </p:sp>
        <p:sp>
          <p:nvSpPr>
            <p:cNvPr id="14" name="TextBox 13">
              <a:extLst>
                <a:ext uri="{FF2B5EF4-FFF2-40B4-BE49-F238E27FC236}">
                  <a16:creationId xmlns:a16="http://schemas.microsoft.com/office/drawing/2014/main" id="{C35831E9-5B4C-4057-8A40-D211164BEE3D}"/>
                </a:ext>
              </a:extLst>
            </p:cNvPr>
            <p:cNvSpPr txBox="1"/>
            <p:nvPr/>
          </p:nvSpPr>
          <p:spPr>
            <a:xfrm>
              <a:off x="6043000" y="3515525"/>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rgbClr val="FFC000">
                      <a:lumMod val="50000"/>
                    </a:srgbClr>
                  </a:solidFill>
                  <a:effectLst/>
                  <a:uLnTx/>
                  <a:uFillTx/>
                  <a:latin typeface="Calibri" panose="020F0502020204030204"/>
                  <a:ea typeface="+mn-ea"/>
                  <a:cs typeface="+mn-cs"/>
                </a:rPr>
                <a:t>tokenism</a:t>
              </a:r>
              <a:endPar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8BB68137-9AF1-4B0D-A215-47778621B0BD}"/>
                </a:ext>
              </a:extLst>
            </p:cNvPr>
            <p:cNvSpPr txBox="1"/>
            <p:nvPr/>
          </p:nvSpPr>
          <p:spPr>
            <a:xfrm>
              <a:off x="7886714" y="3523392"/>
              <a:ext cx="170179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rgbClr val="FFC000">
                      <a:lumMod val="50000"/>
                    </a:srgbClr>
                  </a:solidFill>
                  <a:effectLst/>
                  <a:uLnTx/>
                  <a:uFillTx/>
                  <a:latin typeface="Calibri" panose="020F0502020204030204"/>
                  <a:ea typeface="+mn-ea"/>
                  <a:cs typeface="+mn-cs"/>
                </a:rPr>
                <a:t>balanced</a:t>
              </a:r>
              <a:endPar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00EF64CD-9F59-49F5-B9C5-8A825358F9E4}"/>
                </a:ext>
              </a:extLst>
            </p:cNvPr>
            <p:cNvSpPr txBox="1"/>
            <p:nvPr/>
          </p:nvSpPr>
          <p:spPr>
            <a:xfrm>
              <a:off x="9681268" y="3532303"/>
              <a:ext cx="184203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rgbClr val="FFC000">
                      <a:lumMod val="50000"/>
                    </a:srgbClr>
                  </a:solidFill>
                  <a:effectLst/>
                  <a:uLnTx/>
                  <a:uFillTx/>
                  <a:latin typeface="Calibri" panose="020F0502020204030204"/>
                  <a:ea typeface="+mn-ea"/>
                  <a:cs typeface="+mn-cs"/>
                </a:rPr>
                <a:t>gendered fields</a:t>
              </a:r>
            </a:p>
          </p:txBody>
        </p:sp>
        <p:grpSp>
          <p:nvGrpSpPr>
            <p:cNvPr id="31" name="Group 30">
              <a:extLst>
                <a:ext uri="{FF2B5EF4-FFF2-40B4-BE49-F238E27FC236}">
                  <a16:creationId xmlns:a16="http://schemas.microsoft.com/office/drawing/2014/main" id="{71E959D7-C848-4710-9E71-94666A75AB76}"/>
                </a:ext>
              </a:extLst>
            </p:cNvPr>
            <p:cNvGrpSpPr/>
            <p:nvPr/>
          </p:nvGrpSpPr>
          <p:grpSpPr>
            <a:xfrm>
              <a:off x="6354276" y="2265463"/>
              <a:ext cx="696235" cy="673134"/>
              <a:chOff x="8144255" y="671804"/>
              <a:chExt cx="696235" cy="673134"/>
            </a:xfrm>
          </p:grpSpPr>
          <p:sp>
            <p:nvSpPr>
              <p:cNvPr id="32" name="Oval 31">
                <a:extLst>
                  <a:ext uri="{FF2B5EF4-FFF2-40B4-BE49-F238E27FC236}">
                    <a16:creationId xmlns:a16="http://schemas.microsoft.com/office/drawing/2014/main" id="{2E7C86E0-BDA4-4320-AB98-575F38A7CB04}"/>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406BAE45-8C54-4D6D-83C3-59DADCB2E519}"/>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C3EB54D4-832F-4D69-8D36-B43F1C01BE9F}"/>
                  </a:ext>
                </a:extLst>
              </p:cNvPr>
              <p:cNvSpPr/>
              <p:nvPr/>
            </p:nvSpPr>
            <p:spPr>
              <a:xfrm>
                <a:off x="8145624"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DB0F1FB6-1106-46B6-BBD1-740DF2EA829A}"/>
                  </a:ext>
                </a:extLst>
              </p:cNvPr>
              <p:cNvSpPr/>
              <p:nvPr/>
            </p:nvSpPr>
            <p:spPr>
              <a:xfrm>
                <a:off x="8606903"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E180D661-16A0-4915-9FD9-DB52324263B3}"/>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7" name="Group 36">
              <a:extLst>
                <a:ext uri="{FF2B5EF4-FFF2-40B4-BE49-F238E27FC236}">
                  <a16:creationId xmlns:a16="http://schemas.microsoft.com/office/drawing/2014/main" id="{772CFF92-5235-48BD-8E49-2829B679A357}"/>
                </a:ext>
              </a:extLst>
            </p:cNvPr>
            <p:cNvGrpSpPr/>
            <p:nvPr/>
          </p:nvGrpSpPr>
          <p:grpSpPr>
            <a:xfrm>
              <a:off x="8269614" y="966999"/>
              <a:ext cx="696235" cy="673134"/>
              <a:chOff x="8144255" y="671804"/>
              <a:chExt cx="696235" cy="673134"/>
            </a:xfrm>
          </p:grpSpPr>
          <p:sp>
            <p:nvSpPr>
              <p:cNvPr id="38" name="Oval 37">
                <a:extLst>
                  <a:ext uri="{FF2B5EF4-FFF2-40B4-BE49-F238E27FC236}">
                    <a16:creationId xmlns:a16="http://schemas.microsoft.com/office/drawing/2014/main" id="{3B1685E4-33AC-479F-B6E6-CFCDA4FC0458}"/>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29E3945F-8DE3-4245-867D-632602F52EA7}"/>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969EA287-5704-47C2-9EE1-1EF0CEE70C21}"/>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D61CF43F-49EF-418B-89D7-5674CF68F448}"/>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CA5ACD3D-349E-487A-BB36-DBD0D0090DD0}"/>
                  </a:ext>
                </a:extLst>
              </p:cNvPr>
              <p:cNvSpPr/>
              <p:nvPr/>
            </p:nvSpPr>
            <p:spPr>
              <a:xfrm>
                <a:off x="8379560" y="89881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3" name="Group 42">
              <a:extLst>
                <a:ext uri="{FF2B5EF4-FFF2-40B4-BE49-F238E27FC236}">
                  <a16:creationId xmlns:a16="http://schemas.microsoft.com/office/drawing/2014/main" id="{E5C27DAD-3F48-45EE-8AB2-8FE28D190941}"/>
                </a:ext>
              </a:extLst>
            </p:cNvPr>
            <p:cNvGrpSpPr/>
            <p:nvPr/>
          </p:nvGrpSpPr>
          <p:grpSpPr>
            <a:xfrm>
              <a:off x="8265634" y="2227762"/>
              <a:ext cx="696235" cy="673134"/>
              <a:chOff x="8144255" y="671804"/>
              <a:chExt cx="696235" cy="673134"/>
            </a:xfrm>
          </p:grpSpPr>
          <p:sp>
            <p:nvSpPr>
              <p:cNvPr id="44" name="Oval 43">
                <a:extLst>
                  <a:ext uri="{FF2B5EF4-FFF2-40B4-BE49-F238E27FC236}">
                    <a16:creationId xmlns:a16="http://schemas.microsoft.com/office/drawing/2014/main" id="{3F3A6709-1CFC-41BD-A711-F759AC8BCE78}"/>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4B753ADA-130B-4EE7-8041-978639C5AB8A}"/>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B079F154-DD27-4514-84DF-529EF0C87652}"/>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2C03F17B-627F-4BFE-BB31-EEA15B5FFC0B}"/>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Oval 47">
                <a:extLst>
                  <a:ext uri="{FF2B5EF4-FFF2-40B4-BE49-F238E27FC236}">
                    <a16:creationId xmlns:a16="http://schemas.microsoft.com/office/drawing/2014/main" id="{4F8C27BD-9A6F-4EF1-B217-EB8C0EA18D36}"/>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9" name="Group 48">
              <a:extLst>
                <a:ext uri="{FF2B5EF4-FFF2-40B4-BE49-F238E27FC236}">
                  <a16:creationId xmlns:a16="http://schemas.microsoft.com/office/drawing/2014/main" id="{69A58064-8CCE-4FE2-9384-BBE631848933}"/>
                </a:ext>
              </a:extLst>
            </p:cNvPr>
            <p:cNvGrpSpPr/>
            <p:nvPr/>
          </p:nvGrpSpPr>
          <p:grpSpPr>
            <a:xfrm>
              <a:off x="4330105" y="2227577"/>
              <a:ext cx="696235" cy="673134"/>
              <a:chOff x="8144255" y="671804"/>
              <a:chExt cx="696235" cy="673134"/>
            </a:xfrm>
          </p:grpSpPr>
          <p:sp>
            <p:nvSpPr>
              <p:cNvPr id="50" name="Oval 49">
                <a:extLst>
                  <a:ext uri="{FF2B5EF4-FFF2-40B4-BE49-F238E27FC236}">
                    <a16:creationId xmlns:a16="http://schemas.microsoft.com/office/drawing/2014/main" id="{B42242CD-8F5A-4F24-8EAA-848DF7231568}"/>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Oval 50">
                <a:extLst>
                  <a:ext uri="{FF2B5EF4-FFF2-40B4-BE49-F238E27FC236}">
                    <a16:creationId xmlns:a16="http://schemas.microsoft.com/office/drawing/2014/main" id="{70413CA4-29B8-41FE-93CA-E6B3E3E43FFC}"/>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Oval 51">
                <a:extLst>
                  <a:ext uri="{FF2B5EF4-FFF2-40B4-BE49-F238E27FC236}">
                    <a16:creationId xmlns:a16="http://schemas.microsoft.com/office/drawing/2014/main" id="{D433F280-F0C4-41CD-AE04-C3E657E89CEA}"/>
                  </a:ext>
                </a:extLst>
              </p:cNvPr>
              <p:cNvSpPr/>
              <p:nvPr/>
            </p:nvSpPr>
            <p:spPr>
              <a:xfrm>
                <a:off x="8145624"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35A7A3D0-417D-4080-8974-A22671A7B77A}"/>
                  </a:ext>
                </a:extLst>
              </p:cNvPr>
              <p:cNvSpPr/>
              <p:nvPr/>
            </p:nvSpPr>
            <p:spPr>
              <a:xfrm>
                <a:off x="8606903"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Oval 53">
                <a:extLst>
                  <a:ext uri="{FF2B5EF4-FFF2-40B4-BE49-F238E27FC236}">
                    <a16:creationId xmlns:a16="http://schemas.microsoft.com/office/drawing/2014/main" id="{56BB72EB-6CD0-486E-8918-F6B83153A58F}"/>
                  </a:ext>
                </a:extLst>
              </p:cNvPr>
              <p:cNvSpPr/>
              <p:nvPr/>
            </p:nvSpPr>
            <p:spPr>
              <a:xfrm>
                <a:off x="8379560" y="89881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67" name="Group 66">
              <a:extLst>
                <a:ext uri="{FF2B5EF4-FFF2-40B4-BE49-F238E27FC236}">
                  <a16:creationId xmlns:a16="http://schemas.microsoft.com/office/drawing/2014/main" id="{277CB4B7-3CE0-4493-ADD8-58D35C1A84E3}"/>
                </a:ext>
              </a:extLst>
            </p:cNvPr>
            <p:cNvGrpSpPr/>
            <p:nvPr/>
          </p:nvGrpSpPr>
          <p:grpSpPr>
            <a:xfrm>
              <a:off x="10209254" y="2266813"/>
              <a:ext cx="696235" cy="673134"/>
              <a:chOff x="8144255" y="671804"/>
              <a:chExt cx="696235" cy="673134"/>
            </a:xfrm>
          </p:grpSpPr>
          <p:sp>
            <p:nvSpPr>
              <p:cNvPr id="68" name="Oval 67">
                <a:extLst>
                  <a:ext uri="{FF2B5EF4-FFF2-40B4-BE49-F238E27FC236}">
                    <a16:creationId xmlns:a16="http://schemas.microsoft.com/office/drawing/2014/main" id="{4BBAC95B-8FA7-49E0-A112-467D1A92C1C9}"/>
                  </a:ext>
                </a:extLst>
              </p:cNvPr>
              <p:cNvSpPr/>
              <p:nvPr/>
            </p:nvSpPr>
            <p:spPr>
              <a:xfrm>
                <a:off x="8144255" y="67180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Oval 68">
                <a:extLst>
                  <a:ext uri="{FF2B5EF4-FFF2-40B4-BE49-F238E27FC236}">
                    <a16:creationId xmlns:a16="http://schemas.microsoft.com/office/drawing/2014/main" id="{4800E207-DDDE-4BAF-845D-A3FD6AFDA5F4}"/>
                  </a:ext>
                </a:extLst>
              </p:cNvPr>
              <p:cNvSpPr/>
              <p:nvPr/>
            </p:nvSpPr>
            <p:spPr>
              <a:xfrm>
                <a:off x="8606903" y="67180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Oval 69">
                <a:extLst>
                  <a:ext uri="{FF2B5EF4-FFF2-40B4-BE49-F238E27FC236}">
                    <a16:creationId xmlns:a16="http://schemas.microsoft.com/office/drawing/2014/main" id="{6C7A3D8B-56E9-4C7D-B05F-F9B127C0AC27}"/>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Oval 70">
                <a:extLst>
                  <a:ext uri="{FF2B5EF4-FFF2-40B4-BE49-F238E27FC236}">
                    <a16:creationId xmlns:a16="http://schemas.microsoft.com/office/drawing/2014/main" id="{C1EDCE45-CFD6-43EF-8922-933B99E041B4}"/>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Oval 71">
                <a:extLst>
                  <a:ext uri="{FF2B5EF4-FFF2-40B4-BE49-F238E27FC236}">
                    <a16:creationId xmlns:a16="http://schemas.microsoft.com/office/drawing/2014/main" id="{358C992D-59CA-41AF-B526-3CF694369335}"/>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3" name="Group 72">
              <a:extLst>
                <a:ext uri="{FF2B5EF4-FFF2-40B4-BE49-F238E27FC236}">
                  <a16:creationId xmlns:a16="http://schemas.microsoft.com/office/drawing/2014/main" id="{1CB8E904-C58F-4549-A5F7-F9528CC7713C}"/>
                </a:ext>
              </a:extLst>
            </p:cNvPr>
            <p:cNvGrpSpPr/>
            <p:nvPr/>
          </p:nvGrpSpPr>
          <p:grpSpPr>
            <a:xfrm>
              <a:off x="10209254" y="948000"/>
              <a:ext cx="696235" cy="673134"/>
              <a:chOff x="8144255" y="671804"/>
              <a:chExt cx="696235" cy="673134"/>
            </a:xfrm>
          </p:grpSpPr>
          <p:sp>
            <p:nvSpPr>
              <p:cNvPr id="74" name="Oval 73">
                <a:extLst>
                  <a:ext uri="{FF2B5EF4-FFF2-40B4-BE49-F238E27FC236}">
                    <a16:creationId xmlns:a16="http://schemas.microsoft.com/office/drawing/2014/main" id="{49BE97D7-5F44-45DE-87F3-1CD7C4F8E26D}"/>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Oval 74">
                <a:extLst>
                  <a:ext uri="{FF2B5EF4-FFF2-40B4-BE49-F238E27FC236}">
                    <a16:creationId xmlns:a16="http://schemas.microsoft.com/office/drawing/2014/main" id="{6FB2A78B-7AC9-419C-A00D-F4CF1F853179}"/>
                  </a:ext>
                </a:extLst>
              </p:cNvPr>
              <p:cNvSpPr/>
              <p:nvPr/>
            </p:nvSpPr>
            <p:spPr>
              <a:xfrm>
                <a:off x="8606903" y="67180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A3EBE4D4-2345-4C27-9B0E-F221EB6525A7}"/>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Oval 76">
                <a:extLst>
                  <a:ext uri="{FF2B5EF4-FFF2-40B4-BE49-F238E27FC236}">
                    <a16:creationId xmlns:a16="http://schemas.microsoft.com/office/drawing/2014/main" id="{1F7D166B-9304-4166-A7BA-3E0EBFCEEC38}"/>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Oval 77">
                <a:extLst>
                  <a:ext uri="{FF2B5EF4-FFF2-40B4-BE49-F238E27FC236}">
                    <a16:creationId xmlns:a16="http://schemas.microsoft.com/office/drawing/2014/main" id="{587008AD-C72B-4554-A5B3-96AE698ACF35}"/>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cxnSp>
          <p:nvCxnSpPr>
            <p:cNvPr id="85" name="Straight Connector 84">
              <a:extLst>
                <a:ext uri="{FF2B5EF4-FFF2-40B4-BE49-F238E27FC236}">
                  <a16:creationId xmlns:a16="http://schemas.microsoft.com/office/drawing/2014/main" id="{D2CA65B3-A9A2-49B3-B832-FDA00377D5B1}"/>
                </a:ext>
              </a:extLst>
            </p:cNvPr>
            <p:cNvCxnSpPr/>
            <p:nvPr/>
          </p:nvCxnSpPr>
          <p:spPr>
            <a:xfrm>
              <a:off x="5728996" y="3079102"/>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5A0D3A6-DE2B-458D-B3CF-275C1E65251D}"/>
                </a:ext>
              </a:extLst>
            </p:cNvPr>
            <p:cNvCxnSpPr/>
            <p:nvPr/>
          </p:nvCxnSpPr>
          <p:spPr>
            <a:xfrm>
              <a:off x="7682204" y="3043636"/>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9C0AF2-906B-4E8B-ACC7-40199B9B42F7}"/>
                </a:ext>
              </a:extLst>
            </p:cNvPr>
            <p:cNvCxnSpPr/>
            <p:nvPr/>
          </p:nvCxnSpPr>
          <p:spPr>
            <a:xfrm>
              <a:off x="9681268" y="3034818"/>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D348AFC-44BF-4FBE-9EEE-C3E9CEC24D99}"/>
                </a:ext>
              </a:extLst>
            </p:cNvPr>
            <p:cNvCxnSpPr/>
            <p:nvPr/>
          </p:nvCxnSpPr>
          <p:spPr>
            <a:xfrm>
              <a:off x="11675706" y="3043636"/>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FD0F6F0-E6A1-4AC6-9DFA-8EC8578A36FF}"/>
                </a:ext>
              </a:extLst>
            </p:cNvPr>
            <p:cNvSpPr txBox="1"/>
            <p:nvPr/>
          </p:nvSpPr>
          <p:spPr>
            <a:xfrm>
              <a:off x="5084026" y="2613108"/>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1%</a:t>
              </a:r>
            </a:p>
          </p:txBody>
        </p:sp>
        <p:sp>
          <p:nvSpPr>
            <p:cNvPr id="91" name="TextBox 90">
              <a:extLst>
                <a:ext uri="{FF2B5EF4-FFF2-40B4-BE49-F238E27FC236}">
                  <a16:creationId xmlns:a16="http://schemas.microsoft.com/office/drawing/2014/main" id="{557FE449-1F25-489E-9E76-56F3C5F74D53}"/>
                </a:ext>
              </a:extLst>
            </p:cNvPr>
            <p:cNvSpPr txBox="1"/>
            <p:nvPr/>
          </p:nvSpPr>
          <p:spPr>
            <a:xfrm>
              <a:off x="7062587" y="260132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30%</a:t>
              </a:r>
            </a:p>
          </p:txBody>
        </p:sp>
        <p:sp>
          <p:nvSpPr>
            <p:cNvPr id="92" name="TextBox 91">
              <a:extLst>
                <a:ext uri="{FF2B5EF4-FFF2-40B4-BE49-F238E27FC236}">
                  <a16:creationId xmlns:a16="http://schemas.microsoft.com/office/drawing/2014/main" id="{7361DC41-D45B-4F01-ABCD-717AB937CD0E}"/>
                </a:ext>
              </a:extLst>
            </p:cNvPr>
            <p:cNvSpPr txBox="1"/>
            <p:nvPr/>
          </p:nvSpPr>
          <p:spPr>
            <a:xfrm>
              <a:off x="9041632" y="2598324"/>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70%</a:t>
              </a:r>
            </a:p>
          </p:txBody>
        </p:sp>
        <p:sp>
          <p:nvSpPr>
            <p:cNvPr id="93" name="TextBox 92">
              <a:extLst>
                <a:ext uri="{FF2B5EF4-FFF2-40B4-BE49-F238E27FC236}">
                  <a16:creationId xmlns:a16="http://schemas.microsoft.com/office/drawing/2014/main" id="{77A18E55-2424-4421-B382-E448C572CD75}"/>
                </a:ext>
              </a:extLst>
            </p:cNvPr>
            <p:cNvSpPr txBox="1"/>
            <p:nvPr/>
          </p:nvSpPr>
          <p:spPr>
            <a:xfrm>
              <a:off x="11012332" y="2638712"/>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100%</a:t>
              </a:r>
            </a:p>
          </p:txBody>
        </p:sp>
        <p:cxnSp>
          <p:nvCxnSpPr>
            <p:cNvPr id="94" name="Straight Connector 93">
              <a:extLst>
                <a:ext uri="{FF2B5EF4-FFF2-40B4-BE49-F238E27FC236}">
                  <a16:creationId xmlns:a16="http://schemas.microsoft.com/office/drawing/2014/main" id="{B4BF80B3-4183-468C-B5D0-B953E506BAEF}"/>
                </a:ext>
              </a:extLst>
            </p:cNvPr>
            <p:cNvCxnSpPr/>
            <p:nvPr/>
          </p:nvCxnSpPr>
          <p:spPr>
            <a:xfrm>
              <a:off x="3644749" y="3050891"/>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CDA81E0-6BB5-4A66-80C3-F4B7B3F93774}"/>
                </a:ext>
              </a:extLst>
            </p:cNvPr>
            <p:cNvSpPr txBox="1"/>
            <p:nvPr/>
          </p:nvSpPr>
          <p:spPr>
            <a:xfrm>
              <a:off x="2999779" y="2584897"/>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0%</a:t>
              </a:r>
            </a:p>
          </p:txBody>
        </p:sp>
        <p:sp>
          <p:nvSpPr>
            <p:cNvPr id="96" name="TextBox 95">
              <a:extLst>
                <a:ext uri="{FF2B5EF4-FFF2-40B4-BE49-F238E27FC236}">
                  <a16:creationId xmlns:a16="http://schemas.microsoft.com/office/drawing/2014/main" id="{0B41509D-91DB-408B-B42A-40488CBE437E}"/>
                </a:ext>
              </a:extLst>
            </p:cNvPr>
            <p:cNvSpPr txBox="1"/>
            <p:nvPr/>
          </p:nvSpPr>
          <p:spPr>
            <a:xfrm>
              <a:off x="5893281" y="1086772"/>
              <a:ext cx="161738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1 female board member out of 5 (20%)</a:t>
              </a:r>
            </a:p>
          </p:txBody>
        </p:sp>
        <p:cxnSp>
          <p:nvCxnSpPr>
            <p:cNvPr id="98" name="Straight Arrow Connector 97">
              <a:extLst>
                <a:ext uri="{FF2B5EF4-FFF2-40B4-BE49-F238E27FC236}">
                  <a16:creationId xmlns:a16="http://schemas.microsoft.com/office/drawing/2014/main" id="{E21D2448-B1D7-4C42-A6C7-6BCF53AF62A6}"/>
                </a:ext>
              </a:extLst>
            </p:cNvPr>
            <p:cNvCxnSpPr>
              <a:cxnSpLocks/>
              <a:stCxn id="96" idx="2"/>
            </p:cNvCxnSpPr>
            <p:nvPr/>
          </p:nvCxnSpPr>
          <p:spPr>
            <a:xfrm>
              <a:off x="6701973" y="1733103"/>
              <a:ext cx="0" cy="672493"/>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8" name="TextBox 57">
            <a:extLst>
              <a:ext uri="{FF2B5EF4-FFF2-40B4-BE49-F238E27FC236}">
                <a16:creationId xmlns:a16="http://schemas.microsoft.com/office/drawing/2014/main" id="{A9E19C89-E388-494C-B4C5-B36956E8C41B}"/>
              </a:ext>
            </a:extLst>
          </p:cNvPr>
          <p:cNvSpPr txBox="1"/>
          <p:nvPr/>
        </p:nvSpPr>
        <p:spPr>
          <a:xfrm>
            <a:off x="300937" y="134829"/>
            <a:ext cx="6932645" cy="1877437"/>
          </a:xfrm>
          <a:prstGeom prst="rect">
            <a:avLst/>
          </a:prstGeom>
          <a:noFill/>
        </p:spPr>
        <p:txBody>
          <a:bodyPr wrap="square" rtlCol="0">
            <a:spAutoFit/>
          </a:bodyPr>
          <a:lstStyle/>
          <a:p>
            <a:r>
              <a:rPr lang="en-US" dirty="0">
                <a:latin typeface="Euphemia" panose="020B0503040102020104" pitchFamily="34" charset="0"/>
              </a:rPr>
              <a:t>For simplicity assume all boards have 5 members so that:</a:t>
            </a:r>
          </a:p>
          <a:p>
            <a:pPr algn="ctr"/>
            <a:endParaRPr lang="en-US" sz="1400" dirty="0">
              <a:latin typeface="Euphemia" panose="020B0503040102020104" pitchFamily="34" charset="0"/>
            </a:endParaRPr>
          </a:p>
          <a:p>
            <a:pPr marL="285750" indent="-285750">
              <a:buFont typeface="Arial" panose="020B0604020202020204" pitchFamily="34" charset="0"/>
              <a:buChar char="•"/>
            </a:pPr>
            <a:r>
              <a:rPr lang="en-US" sz="1400" dirty="0">
                <a:latin typeface="Euphemia" panose="020B0503040102020104" pitchFamily="34" charset="0"/>
              </a:rPr>
              <a:t>0 female board members =  </a:t>
            </a:r>
            <a:r>
              <a:rPr lang="en-US" sz="1400" b="1" dirty="0">
                <a:latin typeface="Euphemia" panose="020B0503040102020104" pitchFamily="34" charset="0"/>
              </a:rPr>
              <a:t>no diversity</a:t>
            </a:r>
            <a:br>
              <a:rPr lang="en-US" sz="1400" dirty="0">
                <a:latin typeface="Euphemia" panose="020B0503040102020104" pitchFamily="34" charset="0"/>
              </a:rPr>
            </a:br>
            <a:endParaRPr lang="en-US" sz="1400" dirty="0">
              <a:latin typeface="Euphemia" panose="020B0503040102020104" pitchFamily="34" charset="0"/>
            </a:endParaRPr>
          </a:p>
          <a:p>
            <a:pPr marL="285750" indent="-285750">
              <a:buFont typeface="Arial" panose="020B0604020202020204" pitchFamily="34" charset="0"/>
              <a:buChar char="•"/>
            </a:pPr>
            <a:r>
              <a:rPr lang="en-US" sz="1400" dirty="0">
                <a:latin typeface="Euphemia" panose="020B0503040102020104" pitchFamily="34" charset="0"/>
              </a:rPr>
              <a:t>1 female member (20%) =  </a:t>
            </a:r>
            <a:r>
              <a:rPr lang="en-US" sz="1400" b="1" dirty="0">
                <a:latin typeface="Euphemia" panose="020B0503040102020104" pitchFamily="34" charset="0"/>
              </a:rPr>
              <a:t>token representation </a:t>
            </a:r>
            <a:br>
              <a:rPr lang="en-US" sz="1400" dirty="0">
                <a:latin typeface="Euphemia" panose="020B0503040102020104" pitchFamily="34" charset="0"/>
              </a:rPr>
            </a:br>
            <a:endParaRPr lang="en-US" sz="1400" dirty="0">
              <a:latin typeface="Euphemia" panose="020B0503040102020104" pitchFamily="34" charset="0"/>
            </a:endParaRPr>
          </a:p>
          <a:p>
            <a:pPr marL="285750" indent="-285750">
              <a:buFont typeface="Arial" panose="020B0604020202020204" pitchFamily="34" charset="0"/>
              <a:buChar char="•"/>
            </a:pPr>
            <a:r>
              <a:rPr lang="en-US" sz="1400" dirty="0">
                <a:latin typeface="Euphemia" panose="020B0503040102020104" pitchFamily="34" charset="0"/>
              </a:rPr>
              <a:t>2/3 female members (40/60%) =  </a:t>
            </a:r>
            <a:r>
              <a:rPr lang="en-US" sz="1400" b="1" dirty="0">
                <a:latin typeface="Euphemia" panose="020B0503040102020104" pitchFamily="34" charset="0"/>
              </a:rPr>
              <a:t>critical mass / balanced</a:t>
            </a:r>
          </a:p>
          <a:p>
            <a:pPr marL="285750" indent="-285750">
              <a:buFont typeface="Arial" panose="020B0604020202020204" pitchFamily="34" charset="0"/>
              <a:buChar char="•"/>
            </a:pPr>
            <a:endParaRPr lang="en-US" sz="1400" dirty="0">
              <a:latin typeface="Euphemia" panose="020B0503040102020104" pitchFamily="34" charset="0"/>
            </a:endParaRPr>
          </a:p>
        </p:txBody>
      </p:sp>
      <p:sp>
        <p:nvSpPr>
          <p:cNvPr id="59" name="TextBox 58">
            <a:extLst>
              <a:ext uri="{FF2B5EF4-FFF2-40B4-BE49-F238E27FC236}">
                <a16:creationId xmlns:a16="http://schemas.microsoft.com/office/drawing/2014/main" id="{E51E3EB0-AEFB-48B5-AAE8-24B3739060FC}"/>
              </a:ext>
            </a:extLst>
          </p:cNvPr>
          <p:cNvSpPr txBox="1"/>
          <p:nvPr/>
        </p:nvSpPr>
        <p:spPr>
          <a:xfrm>
            <a:off x="5822891" y="5155366"/>
            <a:ext cx="189664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1">
                    <a:lumMod val="50000"/>
                  </a:schemeClr>
                </a:solidFill>
                <a:latin typeface="Calibri" panose="020F0502020204030204"/>
              </a:rPr>
              <a:t>Critical Mass</a:t>
            </a:r>
            <a:endParaRPr kumimoji="0" lang="en-US" sz="1600" b="0"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endParaRPr>
          </a:p>
        </p:txBody>
      </p:sp>
      <p:sp>
        <p:nvSpPr>
          <p:cNvPr id="81" name="TextBox 80">
            <a:extLst>
              <a:ext uri="{FF2B5EF4-FFF2-40B4-BE49-F238E27FC236}">
                <a16:creationId xmlns:a16="http://schemas.microsoft.com/office/drawing/2014/main" id="{5D32A9A6-8E44-4F47-A778-994EA8DA2AFC}"/>
              </a:ext>
            </a:extLst>
          </p:cNvPr>
          <p:cNvSpPr txBox="1"/>
          <p:nvPr/>
        </p:nvSpPr>
        <p:spPr>
          <a:xfrm>
            <a:off x="1934002" y="2896286"/>
            <a:ext cx="161738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5 male</a:t>
            </a:r>
            <a:br>
              <a:rPr kumimoji="0" lang="en-US" sz="12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board members</a:t>
            </a:r>
          </a:p>
        </p:txBody>
      </p:sp>
    </p:spTree>
    <p:extLst>
      <p:ext uri="{BB962C8B-B14F-4D97-AF65-F5344CB8AC3E}">
        <p14:creationId xmlns:p14="http://schemas.microsoft.com/office/powerpoint/2010/main" val="1804492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The challenge of operationalizing the “treatment group”</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96386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4077875"/>
            <a:ext cx="12192000" cy="2780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807110" y="2780126"/>
            <a:ext cx="1038823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A7E8C1-D8A3-4AF6-9FFE-CD3871AAAB65}"/>
              </a:ext>
            </a:extLst>
          </p:cNvPr>
          <p:cNvSpPr txBox="1"/>
          <p:nvPr/>
        </p:nvSpPr>
        <p:spPr>
          <a:xfrm>
            <a:off x="1522282" y="2981761"/>
            <a:ext cx="132674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ALL MALE BOARD</a:t>
            </a:r>
          </a:p>
        </p:txBody>
      </p:sp>
      <p:sp>
        <p:nvSpPr>
          <p:cNvPr id="14" name="TextBox 13">
            <a:extLst>
              <a:ext uri="{FF2B5EF4-FFF2-40B4-BE49-F238E27FC236}">
                <a16:creationId xmlns:a16="http://schemas.microsoft.com/office/drawing/2014/main" id="{C35831E9-5B4C-4057-8A40-D211164BEE3D}"/>
              </a:ext>
            </a:extLst>
          </p:cNvPr>
          <p:cNvSpPr txBox="1"/>
          <p:nvPr/>
        </p:nvSpPr>
        <p:spPr>
          <a:xfrm>
            <a:off x="3842740" y="3104538"/>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rgbClr val="FFC000">
                    <a:lumMod val="50000"/>
                  </a:srgbClr>
                </a:solidFill>
                <a:effectLst/>
                <a:uLnTx/>
                <a:uFillTx/>
                <a:latin typeface="Calibri" panose="020F0502020204030204"/>
                <a:ea typeface="+mn-ea"/>
                <a:cs typeface="+mn-cs"/>
              </a:rPr>
              <a:t>tokenism</a:t>
            </a:r>
            <a:endPar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8BB68137-9AF1-4B0D-A215-47778621B0BD}"/>
              </a:ext>
            </a:extLst>
          </p:cNvPr>
          <p:cNvSpPr txBox="1"/>
          <p:nvPr/>
        </p:nvSpPr>
        <p:spPr>
          <a:xfrm>
            <a:off x="6041941" y="3111289"/>
            <a:ext cx="170179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rgbClr val="FFC000">
                    <a:lumMod val="50000"/>
                  </a:srgbClr>
                </a:solidFill>
                <a:effectLst/>
                <a:uLnTx/>
                <a:uFillTx/>
                <a:latin typeface="Calibri" panose="020F0502020204030204"/>
                <a:ea typeface="+mn-ea"/>
                <a:cs typeface="+mn-cs"/>
              </a:rPr>
              <a:t>balanced</a:t>
            </a:r>
            <a:endPar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00EF64CD-9F59-49F5-B9C5-8A825358F9E4}"/>
              </a:ext>
            </a:extLst>
          </p:cNvPr>
          <p:cNvSpPr txBox="1"/>
          <p:nvPr/>
        </p:nvSpPr>
        <p:spPr>
          <a:xfrm>
            <a:off x="8554947" y="3120260"/>
            <a:ext cx="184203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rgbClr val="FFC000">
                    <a:lumMod val="50000"/>
                  </a:srgbClr>
                </a:solidFill>
                <a:effectLst/>
                <a:uLnTx/>
                <a:uFillTx/>
                <a:latin typeface="Calibri" panose="020F0502020204030204"/>
                <a:ea typeface="+mn-ea"/>
                <a:cs typeface="+mn-cs"/>
              </a:rPr>
              <a:t>gendered fields</a:t>
            </a:r>
          </a:p>
        </p:txBody>
      </p:sp>
      <p:grpSp>
        <p:nvGrpSpPr>
          <p:cNvPr id="31" name="Group 30">
            <a:extLst>
              <a:ext uri="{FF2B5EF4-FFF2-40B4-BE49-F238E27FC236}">
                <a16:creationId xmlns:a16="http://schemas.microsoft.com/office/drawing/2014/main" id="{71E959D7-C848-4710-9E71-94666A75AB76}"/>
              </a:ext>
            </a:extLst>
          </p:cNvPr>
          <p:cNvGrpSpPr/>
          <p:nvPr/>
        </p:nvGrpSpPr>
        <p:grpSpPr>
          <a:xfrm>
            <a:off x="4166478" y="1875652"/>
            <a:ext cx="696235" cy="673134"/>
            <a:chOff x="8144255" y="671804"/>
            <a:chExt cx="696235" cy="673134"/>
          </a:xfrm>
        </p:grpSpPr>
        <p:sp>
          <p:nvSpPr>
            <p:cNvPr id="32" name="Oval 31">
              <a:extLst>
                <a:ext uri="{FF2B5EF4-FFF2-40B4-BE49-F238E27FC236}">
                  <a16:creationId xmlns:a16="http://schemas.microsoft.com/office/drawing/2014/main" id="{2E7C86E0-BDA4-4320-AB98-575F38A7CB04}"/>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406BAE45-8C54-4D6D-83C3-59DADCB2E519}"/>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C3EB54D4-832F-4D69-8D36-B43F1C01BE9F}"/>
                </a:ext>
              </a:extLst>
            </p:cNvPr>
            <p:cNvSpPr/>
            <p:nvPr/>
          </p:nvSpPr>
          <p:spPr>
            <a:xfrm>
              <a:off x="8145624"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DB0F1FB6-1106-46B6-BBD1-740DF2EA829A}"/>
                </a:ext>
              </a:extLst>
            </p:cNvPr>
            <p:cNvSpPr/>
            <p:nvPr/>
          </p:nvSpPr>
          <p:spPr>
            <a:xfrm>
              <a:off x="8606903"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E180D661-16A0-4915-9FD9-DB52324263B3}"/>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3" name="Group 42">
            <a:extLst>
              <a:ext uri="{FF2B5EF4-FFF2-40B4-BE49-F238E27FC236}">
                <a16:creationId xmlns:a16="http://schemas.microsoft.com/office/drawing/2014/main" id="{E5C27DAD-3F48-45EE-8AB2-8FE28D190941}"/>
              </a:ext>
            </a:extLst>
          </p:cNvPr>
          <p:cNvGrpSpPr/>
          <p:nvPr/>
        </p:nvGrpSpPr>
        <p:grpSpPr>
          <a:xfrm>
            <a:off x="6533462" y="1815534"/>
            <a:ext cx="696235" cy="673134"/>
            <a:chOff x="8144255" y="671804"/>
            <a:chExt cx="696235" cy="673134"/>
          </a:xfrm>
        </p:grpSpPr>
        <p:sp>
          <p:nvSpPr>
            <p:cNvPr id="44" name="Oval 43">
              <a:extLst>
                <a:ext uri="{FF2B5EF4-FFF2-40B4-BE49-F238E27FC236}">
                  <a16:creationId xmlns:a16="http://schemas.microsoft.com/office/drawing/2014/main" id="{3F3A6709-1CFC-41BD-A711-F759AC8BCE78}"/>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4B753ADA-130B-4EE7-8041-978639C5AB8A}"/>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B079F154-DD27-4514-84DF-529EF0C87652}"/>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2C03F17B-627F-4BFE-BB31-EEA15B5FFC0B}"/>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Oval 47">
              <a:extLst>
                <a:ext uri="{FF2B5EF4-FFF2-40B4-BE49-F238E27FC236}">
                  <a16:creationId xmlns:a16="http://schemas.microsoft.com/office/drawing/2014/main" id="{4F8C27BD-9A6F-4EF1-B217-EB8C0EA18D36}"/>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9" name="Group 48">
            <a:extLst>
              <a:ext uri="{FF2B5EF4-FFF2-40B4-BE49-F238E27FC236}">
                <a16:creationId xmlns:a16="http://schemas.microsoft.com/office/drawing/2014/main" id="{69A58064-8CCE-4FE2-9384-BBE631848933}"/>
              </a:ext>
            </a:extLst>
          </p:cNvPr>
          <p:cNvGrpSpPr/>
          <p:nvPr/>
        </p:nvGrpSpPr>
        <p:grpSpPr>
          <a:xfrm>
            <a:off x="1820754" y="1815534"/>
            <a:ext cx="696235" cy="673134"/>
            <a:chOff x="8144255" y="671804"/>
            <a:chExt cx="696235" cy="673134"/>
          </a:xfrm>
        </p:grpSpPr>
        <p:sp>
          <p:nvSpPr>
            <p:cNvPr id="50" name="Oval 49">
              <a:extLst>
                <a:ext uri="{FF2B5EF4-FFF2-40B4-BE49-F238E27FC236}">
                  <a16:creationId xmlns:a16="http://schemas.microsoft.com/office/drawing/2014/main" id="{B42242CD-8F5A-4F24-8EAA-848DF7231568}"/>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Oval 50">
              <a:extLst>
                <a:ext uri="{FF2B5EF4-FFF2-40B4-BE49-F238E27FC236}">
                  <a16:creationId xmlns:a16="http://schemas.microsoft.com/office/drawing/2014/main" id="{70413CA4-29B8-41FE-93CA-E6B3E3E43FFC}"/>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Oval 51">
              <a:extLst>
                <a:ext uri="{FF2B5EF4-FFF2-40B4-BE49-F238E27FC236}">
                  <a16:creationId xmlns:a16="http://schemas.microsoft.com/office/drawing/2014/main" id="{D433F280-F0C4-41CD-AE04-C3E657E89CEA}"/>
                </a:ext>
              </a:extLst>
            </p:cNvPr>
            <p:cNvSpPr/>
            <p:nvPr/>
          </p:nvSpPr>
          <p:spPr>
            <a:xfrm>
              <a:off x="8145624"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35A7A3D0-417D-4080-8974-A22671A7B77A}"/>
                </a:ext>
              </a:extLst>
            </p:cNvPr>
            <p:cNvSpPr/>
            <p:nvPr/>
          </p:nvSpPr>
          <p:spPr>
            <a:xfrm>
              <a:off x="8606903"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Oval 53">
              <a:extLst>
                <a:ext uri="{FF2B5EF4-FFF2-40B4-BE49-F238E27FC236}">
                  <a16:creationId xmlns:a16="http://schemas.microsoft.com/office/drawing/2014/main" id="{56BB72EB-6CD0-486E-8918-F6B83153A58F}"/>
                </a:ext>
              </a:extLst>
            </p:cNvPr>
            <p:cNvSpPr/>
            <p:nvPr/>
          </p:nvSpPr>
          <p:spPr>
            <a:xfrm>
              <a:off x="8379560" y="89881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67" name="Group 66">
            <a:extLst>
              <a:ext uri="{FF2B5EF4-FFF2-40B4-BE49-F238E27FC236}">
                <a16:creationId xmlns:a16="http://schemas.microsoft.com/office/drawing/2014/main" id="{277CB4B7-3CE0-4493-ADD8-58D35C1A84E3}"/>
              </a:ext>
            </a:extLst>
          </p:cNvPr>
          <p:cNvGrpSpPr/>
          <p:nvPr/>
        </p:nvGrpSpPr>
        <p:grpSpPr>
          <a:xfrm>
            <a:off x="9082933" y="1854770"/>
            <a:ext cx="696235" cy="673134"/>
            <a:chOff x="8144255" y="671804"/>
            <a:chExt cx="696235" cy="673134"/>
          </a:xfrm>
        </p:grpSpPr>
        <p:sp>
          <p:nvSpPr>
            <p:cNvPr id="68" name="Oval 67">
              <a:extLst>
                <a:ext uri="{FF2B5EF4-FFF2-40B4-BE49-F238E27FC236}">
                  <a16:creationId xmlns:a16="http://schemas.microsoft.com/office/drawing/2014/main" id="{4BBAC95B-8FA7-49E0-A112-467D1A92C1C9}"/>
                </a:ext>
              </a:extLst>
            </p:cNvPr>
            <p:cNvSpPr/>
            <p:nvPr/>
          </p:nvSpPr>
          <p:spPr>
            <a:xfrm>
              <a:off x="8144255" y="67180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Oval 68">
              <a:extLst>
                <a:ext uri="{FF2B5EF4-FFF2-40B4-BE49-F238E27FC236}">
                  <a16:creationId xmlns:a16="http://schemas.microsoft.com/office/drawing/2014/main" id="{4800E207-DDDE-4BAF-845D-A3FD6AFDA5F4}"/>
                </a:ext>
              </a:extLst>
            </p:cNvPr>
            <p:cNvSpPr/>
            <p:nvPr/>
          </p:nvSpPr>
          <p:spPr>
            <a:xfrm>
              <a:off x="8606903" y="67180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Oval 69">
              <a:extLst>
                <a:ext uri="{FF2B5EF4-FFF2-40B4-BE49-F238E27FC236}">
                  <a16:creationId xmlns:a16="http://schemas.microsoft.com/office/drawing/2014/main" id="{6C7A3D8B-56E9-4C7D-B05F-F9B127C0AC27}"/>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Oval 70">
              <a:extLst>
                <a:ext uri="{FF2B5EF4-FFF2-40B4-BE49-F238E27FC236}">
                  <a16:creationId xmlns:a16="http://schemas.microsoft.com/office/drawing/2014/main" id="{C1EDCE45-CFD6-43EF-8922-933B99E041B4}"/>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Oval 71">
              <a:extLst>
                <a:ext uri="{FF2B5EF4-FFF2-40B4-BE49-F238E27FC236}">
                  <a16:creationId xmlns:a16="http://schemas.microsoft.com/office/drawing/2014/main" id="{358C992D-59CA-41AF-B526-3CF694369335}"/>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cxnSp>
        <p:nvCxnSpPr>
          <p:cNvPr id="85" name="Straight Connector 84">
            <a:extLst>
              <a:ext uri="{FF2B5EF4-FFF2-40B4-BE49-F238E27FC236}">
                <a16:creationId xmlns:a16="http://schemas.microsoft.com/office/drawing/2014/main" id="{D2CA65B3-A9A2-49B3-B832-FDA00377D5B1}"/>
              </a:ext>
            </a:extLst>
          </p:cNvPr>
          <p:cNvCxnSpPr/>
          <p:nvPr/>
        </p:nvCxnSpPr>
        <p:spPr>
          <a:xfrm>
            <a:off x="3219645" y="2667059"/>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5A0D3A6-DE2B-458D-B3CF-275C1E65251D}"/>
              </a:ext>
            </a:extLst>
          </p:cNvPr>
          <p:cNvCxnSpPr/>
          <p:nvPr/>
        </p:nvCxnSpPr>
        <p:spPr>
          <a:xfrm>
            <a:off x="5710063" y="2631593"/>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9C0AF2-906B-4E8B-ACC7-40199B9B42F7}"/>
              </a:ext>
            </a:extLst>
          </p:cNvPr>
          <p:cNvCxnSpPr/>
          <p:nvPr/>
        </p:nvCxnSpPr>
        <p:spPr>
          <a:xfrm>
            <a:off x="8074887" y="2622775"/>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D348AFC-44BF-4FBE-9EEE-C3E9CEC24D99}"/>
              </a:ext>
            </a:extLst>
          </p:cNvPr>
          <p:cNvCxnSpPr/>
          <p:nvPr/>
        </p:nvCxnSpPr>
        <p:spPr>
          <a:xfrm>
            <a:off x="10606535" y="2631593"/>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FD0F6F0-E6A1-4AC6-9DFA-8EC8578A36FF}"/>
              </a:ext>
            </a:extLst>
          </p:cNvPr>
          <p:cNvSpPr txBox="1"/>
          <p:nvPr/>
        </p:nvSpPr>
        <p:spPr>
          <a:xfrm>
            <a:off x="2566791" y="220131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1%</a:t>
            </a:r>
          </a:p>
        </p:txBody>
      </p:sp>
      <p:sp>
        <p:nvSpPr>
          <p:cNvPr id="91" name="TextBox 90">
            <a:extLst>
              <a:ext uri="{FF2B5EF4-FFF2-40B4-BE49-F238E27FC236}">
                <a16:creationId xmlns:a16="http://schemas.microsoft.com/office/drawing/2014/main" id="{557FE449-1F25-489E-9E76-56F3C5F74D53}"/>
              </a:ext>
            </a:extLst>
          </p:cNvPr>
          <p:cNvSpPr txBox="1"/>
          <p:nvPr/>
        </p:nvSpPr>
        <p:spPr>
          <a:xfrm>
            <a:off x="5087136" y="2190497"/>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30%</a:t>
            </a:r>
          </a:p>
        </p:txBody>
      </p:sp>
      <p:sp>
        <p:nvSpPr>
          <p:cNvPr id="92" name="TextBox 91">
            <a:extLst>
              <a:ext uri="{FF2B5EF4-FFF2-40B4-BE49-F238E27FC236}">
                <a16:creationId xmlns:a16="http://schemas.microsoft.com/office/drawing/2014/main" id="{7361DC41-D45B-4F01-ABCD-717AB937CD0E}"/>
              </a:ext>
            </a:extLst>
          </p:cNvPr>
          <p:cNvSpPr txBox="1"/>
          <p:nvPr/>
        </p:nvSpPr>
        <p:spPr>
          <a:xfrm>
            <a:off x="7412391" y="2186281"/>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70%</a:t>
            </a:r>
          </a:p>
        </p:txBody>
      </p:sp>
      <p:sp>
        <p:nvSpPr>
          <p:cNvPr id="93" name="TextBox 92">
            <a:extLst>
              <a:ext uri="{FF2B5EF4-FFF2-40B4-BE49-F238E27FC236}">
                <a16:creationId xmlns:a16="http://schemas.microsoft.com/office/drawing/2014/main" id="{77A18E55-2424-4421-B382-E448C572CD75}"/>
              </a:ext>
            </a:extLst>
          </p:cNvPr>
          <p:cNvSpPr txBox="1"/>
          <p:nvPr/>
        </p:nvSpPr>
        <p:spPr>
          <a:xfrm>
            <a:off x="9943161" y="222666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100%</a:t>
            </a:r>
          </a:p>
        </p:txBody>
      </p:sp>
      <p:cxnSp>
        <p:nvCxnSpPr>
          <p:cNvPr id="94" name="Straight Connector 93">
            <a:extLst>
              <a:ext uri="{FF2B5EF4-FFF2-40B4-BE49-F238E27FC236}">
                <a16:creationId xmlns:a16="http://schemas.microsoft.com/office/drawing/2014/main" id="{B4BF80B3-4183-468C-B5D0-B953E506BAEF}"/>
              </a:ext>
            </a:extLst>
          </p:cNvPr>
          <p:cNvCxnSpPr/>
          <p:nvPr/>
        </p:nvCxnSpPr>
        <p:spPr>
          <a:xfrm>
            <a:off x="1021098" y="2638848"/>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CDA81E0-6BB5-4A66-80C3-F4B7B3F93774}"/>
              </a:ext>
            </a:extLst>
          </p:cNvPr>
          <p:cNvSpPr txBox="1"/>
          <p:nvPr/>
        </p:nvSpPr>
        <p:spPr>
          <a:xfrm>
            <a:off x="376128" y="2172854"/>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0%</a:t>
            </a:r>
          </a:p>
        </p:txBody>
      </p:sp>
      <p:sp>
        <p:nvSpPr>
          <p:cNvPr id="4" name="TextBox 3">
            <a:extLst>
              <a:ext uri="{FF2B5EF4-FFF2-40B4-BE49-F238E27FC236}">
                <a16:creationId xmlns:a16="http://schemas.microsoft.com/office/drawing/2014/main" id="{B3DEAADD-39B8-4685-A3BD-7EDA9379C871}"/>
              </a:ext>
            </a:extLst>
          </p:cNvPr>
          <p:cNvSpPr txBox="1"/>
          <p:nvPr/>
        </p:nvSpPr>
        <p:spPr>
          <a:xfrm>
            <a:off x="1487837" y="753565"/>
            <a:ext cx="139563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Calibri" panose="020F0502020204030204"/>
              </a:rPr>
              <a:t>CONTROL</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9009FA35-AF58-4586-BC2C-268BB4A1E8A9}"/>
              </a:ext>
            </a:extLst>
          </p:cNvPr>
          <p:cNvSpPr txBox="1"/>
          <p:nvPr/>
        </p:nvSpPr>
        <p:spPr>
          <a:xfrm>
            <a:off x="3666090" y="753565"/>
            <a:ext cx="1785937"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TREATMENT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Level1</a:t>
            </a:r>
          </a:p>
        </p:txBody>
      </p:sp>
      <p:sp>
        <p:nvSpPr>
          <p:cNvPr id="7" name="TextBox 6">
            <a:extLst>
              <a:ext uri="{FF2B5EF4-FFF2-40B4-BE49-F238E27FC236}">
                <a16:creationId xmlns:a16="http://schemas.microsoft.com/office/drawing/2014/main" id="{4FEC6183-33AF-4176-A37E-CF2A77C9622A}"/>
              </a:ext>
            </a:extLst>
          </p:cNvPr>
          <p:cNvSpPr txBox="1"/>
          <p:nvPr/>
        </p:nvSpPr>
        <p:spPr>
          <a:xfrm>
            <a:off x="5992595" y="753565"/>
            <a:ext cx="1785937"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TREATMENT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Level2</a:t>
            </a:r>
          </a:p>
        </p:txBody>
      </p:sp>
      <p:sp>
        <p:nvSpPr>
          <p:cNvPr id="66" name="TextBox 65">
            <a:extLst>
              <a:ext uri="{FF2B5EF4-FFF2-40B4-BE49-F238E27FC236}">
                <a16:creationId xmlns:a16="http://schemas.microsoft.com/office/drawing/2014/main" id="{662FC513-DD0E-408D-BEBE-968CAA05A208}"/>
              </a:ext>
            </a:extLst>
          </p:cNvPr>
          <p:cNvSpPr txBox="1"/>
          <p:nvPr/>
        </p:nvSpPr>
        <p:spPr>
          <a:xfrm>
            <a:off x="8559701" y="753565"/>
            <a:ext cx="1785937"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TREATMENT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Level3</a:t>
            </a:r>
          </a:p>
        </p:txBody>
      </p:sp>
      <p:sp>
        <p:nvSpPr>
          <p:cNvPr id="2" name="TextBox 1">
            <a:extLst>
              <a:ext uri="{FF2B5EF4-FFF2-40B4-BE49-F238E27FC236}">
                <a16:creationId xmlns:a16="http://schemas.microsoft.com/office/drawing/2014/main" id="{709379D0-3D8E-40A9-809E-9D50511FA17C}"/>
              </a:ext>
            </a:extLst>
          </p:cNvPr>
          <p:cNvSpPr txBox="1"/>
          <p:nvPr/>
        </p:nvSpPr>
        <p:spPr>
          <a:xfrm>
            <a:off x="1522282" y="4419351"/>
            <a:ext cx="8536273" cy="1938992"/>
          </a:xfrm>
          <a:prstGeom prst="rect">
            <a:avLst/>
          </a:prstGeom>
          <a:noFill/>
        </p:spPr>
        <p:txBody>
          <a:bodyPr wrap="square" rtlCol="0">
            <a:spAutoFit/>
          </a:bodyPr>
          <a:lstStyle/>
          <a:p>
            <a:pPr algn="ctr"/>
            <a:r>
              <a:rPr lang="en-US" sz="2400" dirty="0">
                <a:solidFill>
                  <a:schemeClr val="accent1">
                    <a:lumMod val="50000"/>
                  </a:schemeClr>
                </a:solidFill>
              </a:rPr>
              <a:t>Wage gap = b0 + b1(</a:t>
            </a:r>
            <a:r>
              <a:rPr lang="en-US" sz="2400" dirty="0" err="1">
                <a:solidFill>
                  <a:schemeClr val="accent1">
                    <a:lumMod val="50000"/>
                  </a:schemeClr>
                </a:solidFill>
              </a:rPr>
              <a:t>PropBoardFemale</a:t>
            </a:r>
            <a:r>
              <a:rPr lang="en-US" sz="2400" dirty="0">
                <a:solidFill>
                  <a:schemeClr val="accent1">
                    <a:lumMod val="50000"/>
                  </a:schemeClr>
                </a:solidFill>
              </a:rPr>
              <a:t>) + e</a:t>
            </a:r>
          </a:p>
          <a:p>
            <a:pPr algn="ctr"/>
            <a:endParaRPr lang="en-US" sz="2400" dirty="0">
              <a:solidFill>
                <a:schemeClr val="accent1">
                  <a:lumMod val="50000"/>
                </a:schemeClr>
              </a:solidFill>
            </a:endParaRPr>
          </a:p>
          <a:p>
            <a:pPr algn="ctr"/>
            <a:r>
              <a:rPr lang="en-US" sz="2400" dirty="0">
                <a:solidFill>
                  <a:schemeClr val="accent1">
                    <a:lumMod val="50000"/>
                  </a:schemeClr>
                </a:solidFill>
              </a:rPr>
              <a:t>If we would like to know whether board diversity has an impact on the gender wage gap, what is the fundamental problem with this approach to research design?</a:t>
            </a:r>
          </a:p>
        </p:txBody>
      </p:sp>
    </p:spTree>
    <p:extLst>
      <p:ext uri="{BB962C8B-B14F-4D97-AF65-F5344CB8AC3E}">
        <p14:creationId xmlns:p14="http://schemas.microsoft.com/office/powerpoint/2010/main" val="820407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4077875"/>
            <a:ext cx="12192000" cy="2780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384907" y="4279509"/>
            <a:ext cx="10885001" cy="283154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b="1" i="0" u="none" strike="noStrike" kern="1200" cap="all" spc="0" normalizeH="0" baseline="0" noProof="0" dirty="0">
                <a:ln>
                  <a:noFill/>
                </a:ln>
                <a:solidFill>
                  <a:schemeClr val="accent1">
                    <a:lumMod val="50000"/>
                  </a:schemeClr>
                </a:solidFill>
                <a:effectLst/>
                <a:uLnTx/>
                <a:uFillTx/>
                <a:latin typeface="Calibri" panose="020F0502020204030204"/>
                <a:ea typeface="+mn-ea"/>
                <a:cs typeface="+mn-cs"/>
              </a:rPr>
              <a:t>THE SELECTION PROBLEM</a:t>
            </a:r>
            <a:r>
              <a:rPr kumimoji="0" lang="en-US" b="0"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Board diversity </a:t>
            </a:r>
            <a:r>
              <a:rPr lang="en-US" sz="1600" dirty="0">
                <a:solidFill>
                  <a:prstClr val="black"/>
                </a:solidFill>
                <a:latin typeface="Calibri" panose="020F0502020204030204"/>
              </a:rPr>
              <a:t>will be correlated with the industry the nonprofit operates in</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Some fields are either highly “gendered” (nursing and daycare) or gender toxic and discriminatory (economics, tech, finance). </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Pay gaps vary by industry. Board diversity also varies by industry. </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If we observe a pay gap as a function of board diversity, is it diversity that causes the pay gap, or selection into or out of an industry by men and women because of their work preferences and experiences? </a:t>
            </a:r>
            <a:b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807110" y="2780126"/>
            <a:ext cx="1038823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A7E8C1-D8A3-4AF6-9FFE-CD3871AAAB65}"/>
              </a:ext>
            </a:extLst>
          </p:cNvPr>
          <p:cNvSpPr txBox="1"/>
          <p:nvPr/>
        </p:nvSpPr>
        <p:spPr>
          <a:xfrm>
            <a:off x="1522282" y="2981761"/>
            <a:ext cx="132674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ALL MALE BOARD</a:t>
            </a:r>
          </a:p>
        </p:txBody>
      </p:sp>
      <p:sp>
        <p:nvSpPr>
          <p:cNvPr id="14" name="TextBox 13">
            <a:extLst>
              <a:ext uri="{FF2B5EF4-FFF2-40B4-BE49-F238E27FC236}">
                <a16:creationId xmlns:a16="http://schemas.microsoft.com/office/drawing/2014/main" id="{C35831E9-5B4C-4057-8A40-D211164BEE3D}"/>
              </a:ext>
            </a:extLst>
          </p:cNvPr>
          <p:cNvSpPr txBox="1"/>
          <p:nvPr/>
        </p:nvSpPr>
        <p:spPr>
          <a:xfrm>
            <a:off x="3842740" y="3104538"/>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rgbClr val="FFC000">
                    <a:lumMod val="50000"/>
                  </a:srgbClr>
                </a:solidFill>
                <a:effectLst/>
                <a:uLnTx/>
                <a:uFillTx/>
                <a:latin typeface="Calibri" panose="020F0502020204030204"/>
                <a:ea typeface="+mn-ea"/>
                <a:cs typeface="+mn-cs"/>
              </a:rPr>
              <a:t>tokenism</a:t>
            </a:r>
            <a:endPar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8BB68137-9AF1-4B0D-A215-47778621B0BD}"/>
              </a:ext>
            </a:extLst>
          </p:cNvPr>
          <p:cNvSpPr txBox="1"/>
          <p:nvPr/>
        </p:nvSpPr>
        <p:spPr>
          <a:xfrm>
            <a:off x="6041941" y="3111289"/>
            <a:ext cx="170179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rgbClr val="FFC000">
                    <a:lumMod val="50000"/>
                  </a:srgbClr>
                </a:solidFill>
                <a:effectLst/>
                <a:uLnTx/>
                <a:uFillTx/>
                <a:latin typeface="Calibri" panose="020F0502020204030204"/>
                <a:ea typeface="+mn-ea"/>
                <a:cs typeface="+mn-cs"/>
              </a:rPr>
              <a:t>balanced</a:t>
            </a:r>
            <a:endPar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00EF64CD-9F59-49F5-B9C5-8A825358F9E4}"/>
              </a:ext>
            </a:extLst>
          </p:cNvPr>
          <p:cNvSpPr txBox="1"/>
          <p:nvPr/>
        </p:nvSpPr>
        <p:spPr>
          <a:xfrm>
            <a:off x="8554947" y="3120260"/>
            <a:ext cx="184203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rgbClr val="FFC000">
                    <a:lumMod val="50000"/>
                  </a:srgbClr>
                </a:solidFill>
                <a:effectLst/>
                <a:uLnTx/>
                <a:uFillTx/>
                <a:latin typeface="Calibri" panose="020F0502020204030204"/>
                <a:ea typeface="+mn-ea"/>
                <a:cs typeface="+mn-cs"/>
              </a:rPr>
              <a:t>gendered fields</a:t>
            </a:r>
          </a:p>
        </p:txBody>
      </p:sp>
      <p:grpSp>
        <p:nvGrpSpPr>
          <p:cNvPr id="31" name="Group 30">
            <a:extLst>
              <a:ext uri="{FF2B5EF4-FFF2-40B4-BE49-F238E27FC236}">
                <a16:creationId xmlns:a16="http://schemas.microsoft.com/office/drawing/2014/main" id="{71E959D7-C848-4710-9E71-94666A75AB76}"/>
              </a:ext>
            </a:extLst>
          </p:cNvPr>
          <p:cNvGrpSpPr/>
          <p:nvPr/>
        </p:nvGrpSpPr>
        <p:grpSpPr>
          <a:xfrm>
            <a:off x="4166478" y="1875652"/>
            <a:ext cx="696235" cy="673134"/>
            <a:chOff x="8144255" y="671804"/>
            <a:chExt cx="696235" cy="673134"/>
          </a:xfrm>
        </p:grpSpPr>
        <p:sp>
          <p:nvSpPr>
            <p:cNvPr id="32" name="Oval 31">
              <a:extLst>
                <a:ext uri="{FF2B5EF4-FFF2-40B4-BE49-F238E27FC236}">
                  <a16:creationId xmlns:a16="http://schemas.microsoft.com/office/drawing/2014/main" id="{2E7C86E0-BDA4-4320-AB98-575F38A7CB04}"/>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406BAE45-8C54-4D6D-83C3-59DADCB2E519}"/>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C3EB54D4-832F-4D69-8D36-B43F1C01BE9F}"/>
                </a:ext>
              </a:extLst>
            </p:cNvPr>
            <p:cNvSpPr/>
            <p:nvPr/>
          </p:nvSpPr>
          <p:spPr>
            <a:xfrm>
              <a:off x="8145624"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DB0F1FB6-1106-46B6-BBD1-740DF2EA829A}"/>
                </a:ext>
              </a:extLst>
            </p:cNvPr>
            <p:cNvSpPr/>
            <p:nvPr/>
          </p:nvSpPr>
          <p:spPr>
            <a:xfrm>
              <a:off x="8606903"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E180D661-16A0-4915-9FD9-DB52324263B3}"/>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3" name="Group 42">
            <a:extLst>
              <a:ext uri="{FF2B5EF4-FFF2-40B4-BE49-F238E27FC236}">
                <a16:creationId xmlns:a16="http://schemas.microsoft.com/office/drawing/2014/main" id="{E5C27DAD-3F48-45EE-8AB2-8FE28D190941}"/>
              </a:ext>
            </a:extLst>
          </p:cNvPr>
          <p:cNvGrpSpPr/>
          <p:nvPr/>
        </p:nvGrpSpPr>
        <p:grpSpPr>
          <a:xfrm>
            <a:off x="6533462" y="1815534"/>
            <a:ext cx="696235" cy="673134"/>
            <a:chOff x="8144255" y="671804"/>
            <a:chExt cx="696235" cy="673134"/>
          </a:xfrm>
        </p:grpSpPr>
        <p:sp>
          <p:nvSpPr>
            <p:cNvPr id="44" name="Oval 43">
              <a:extLst>
                <a:ext uri="{FF2B5EF4-FFF2-40B4-BE49-F238E27FC236}">
                  <a16:creationId xmlns:a16="http://schemas.microsoft.com/office/drawing/2014/main" id="{3F3A6709-1CFC-41BD-A711-F759AC8BCE78}"/>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4B753ADA-130B-4EE7-8041-978639C5AB8A}"/>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B079F154-DD27-4514-84DF-529EF0C87652}"/>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2C03F17B-627F-4BFE-BB31-EEA15B5FFC0B}"/>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Oval 47">
              <a:extLst>
                <a:ext uri="{FF2B5EF4-FFF2-40B4-BE49-F238E27FC236}">
                  <a16:creationId xmlns:a16="http://schemas.microsoft.com/office/drawing/2014/main" id="{4F8C27BD-9A6F-4EF1-B217-EB8C0EA18D36}"/>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9" name="Group 48">
            <a:extLst>
              <a:ext uri="{FF2B5EF4-FFF2-40B4-BE49-F238E27FC236}">
                <a16:creationId xmlns:a16="http://schemas.microsoft.com/office/drawing/2014/main" id="{69A58064-8CCE-4FE2-9384-BBE631848933}"/>
              </a:ext>
            </a:extLst>
          </p:cNvPr>
          <p:cNvGrpSpPr/>
          <p:nvPr/>
        </p:nvGrpSpPr>
        <p:grpSpPr>
          <a:xfrm>
            <a:off x="1820754" y="1815534"/>
            <a:ext cx="696235" cy="673134"/>
            <a:chOff x="8144255" y="671804"/>
            <a:chExt cx="696235" cy="673134"/>
          </a:xfrm>
        </p:grpSpPr>
        <p:sp>
          <p:nvSpPr>
            <p:cNvPr id="50" name="Oval 49">
              <a:extLst>
                <a:ext uri="{FF2B5EF4-FFF2-40B4-BE49-F238E27FC236}">
                  <a16:creationId xmlns:a16="http://schemas.microsoft.com/office/drawing/2014/main" id="{B42242CD-8F5A-4F24-8EAA-848DF7231568}"/>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Oval 50">
              <a:extLst>
                <a:ext uri="{FF2B5EF4-FFF2-40B4-BE49-F238E27FC236}">
                  <a16:creationId xmlns:a16="http://schemas.microsoft.com/office/drawing/2014/main" id="{70413CA4-29B8-41FE-93CA-E6B3E3E43FFC}"/>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Oval 51">
              <a:extLst>
                <a:ext uri="{FF2B5EF4-FFF2-40B4-BE49-F238E27FC236}">
                  <a16:creationId xmlns:a16="http://schemas.microsoft.com/office/drawing/2014/main" id="{D433F280-F0C4-41CD-AE04-C3E657E89CEA}"/>
                </a:ext>
              </a:extLst>
            </p:cNvPr>
            <p:cNvSpPr/>
            <p:nvPr/>
          </p:nvSpPr>
          <p:spPr>
            <a:xfrm>
              <a:off x="8145624"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35A7A3D0-417D-4080-8974-A22671A7B77A}"/>
                </a:ext>
              </a:extLst>
            </p:cNvPr>
            <p:cNvSpPr/>
            <p:nvPr/>
          </p:nvSpPr>
          <p:spPr>
            <a:xfrm>
              <a:off x="8606903"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Oval 53">
              <a:extLst>
                <a:ext uri="{FF2B5EF4-FFF2-40B4-BE49-F238E27FC236}">
                  <a16:creationId xmlns:a16="http://schemas.microsoft.com/office/drawing/2014/main" id="{56BB72EB-6CD0-486E-8918-F6B83153A58F}"/>
                </a:ext>
              </a:extLst>
            </p:cNvPr>
            <p:cNvSpPr/>
            <p:nvPr/>
          </p:nvSpPr>
          <p:spPr>
            <a:xfrm>
              <a:off x="8379560" y="89881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67" name="Group 66">
            <a:extLst>
              <a:ext uri="{FF2B5EF4-FFF2-40B4-BE49-F238E27FC236}">
                <a16:creationId xmlns:a16="http://schemas.microsoft.com/office/drawing/2014/main" id="{277CB4B7-3CE0-4493-ADD8-58D35C1A84E3}"/>
              </a:ext>
            </a:extLst>
          </p:cNvPr>
          <p:cNvGrpSpPr/>
          <p:nvPr/>
        </p:nvGrpSpPr>
        <p:grpSpPr>
          <a:xfrm>
            <a:off x="9082933" y="1854770"/>
            <a:ext cx="696235" cy="673134"/>
            <a:chOff x="8144255" y="671804"/>
            <a:chExt cx="696235" cy="673134"/>
          </a:xfrm>
        </p:grpSpPr>
        <p:sp>
          <p:nvSpPr>
            <p:cNvPr id="68" name="Oval 67">
              <a:extLst>
                <a:ext uri="{FF2B5EF4-FFF2-40B4-BE49-F238E27FC236}">
                  <a16:creationId xmlns:a16="http://schemas.microsoft.com/office/drawing/2014/main" id="{4BBAC95B-8FA7-49E0-A112-467D1A92C1C9}"/>
                </a:ext>
              </a:extLst>
            </p:cNvPr>
            <p:cNvSpPr/>
            <p:nvPr/>
          </p:nvSpPr>
          <p:spPr>
            <a:xfrm>
              <a:off x="8144255" y="67180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Oval 68">
              <a:extLst>
                <a:ext uri="{FF2B5EF4-FFF2-40B4-BE49-F238E27FC236}">
                  <a16:creationId xmlns:a16="http://schemas.microsoft.com/office/drawing/2014/main" id="{4800E207-DDDE-4BAF-845D-A3FD6AFDA5F4}"/>
                </a:ext>
              </a:extLst>
            </p:cNvPr>
            <p:cNvSpPr/>
            <p:nvPr/>
          </p:nvSpPr>
          <p:spPr>
            <a:xfrm>
              <a:off x="8606903" y="67180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Oval 69">
              <a:extLst>
                <a:ext uri="{FF2B5EF4-FFF2-40B4-BE49-F238E27FC236}">
                  <a16:creationId xmlns:a16="http://schemas.microsoft.com/office/drawing/2014/main" id="{6C7A3D8B-56E9-4C7D-B05F-F9B127C0AC27}"/>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Oval 70">
              <a:extLst>
                <a:ext uri="{FF2B5EF4-FFF2-40B4-BE49-F238E27FC236}">
                  <a16:creationId xmlns:a16="http://schemas.microsoft.com/office/drawing/2014/main" id="{C1EDCE45-CFD6-43EF-8922-933B99E041B4}"/>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Oval 71">
              <a:extLst>
                <a:ext uri="{FF2B5EF4-FFF2-40B4-BE49-F238E27FC236}">
                  <a16:creationId xmlns:a16="http://schemas.microsoft.com/office/drawing/2014/main" id="{358C992D-59CA-41AF-B526-3CF694369335}"/>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cxnSp>
        <p:nvCxnSpPr>
          <p:cNvPr id="85" name="Straight Connector 84">
            <a:extLst>
              <a:ext uri="{FF2B5EF4-FFF2-40B4-BE49-F238E27FC236}">
                <a16:creationId xmlns:a16="http://schemas.microsoft.com/office/drawing/2014/main" id="{D2CA65B3-A9A2-49B3-B832-FDA00377D5B1}"/>
              </a:ext>
            </a:extLst>
          </p:cNvPr>
          <p:cNvCxnSpPr/>
          <p:nvPr/>
        </p:nvCxnSpPr>
        <p:spPr>
          <a:xfrm>
            <a:off x="3219645" y="2667059"/>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5A0D3A6-DE2B-458D-B3CF-275C1E65251D}"/>
              </a:ext>
            </a:extLst>
          </p:cNvPr>
          <p:cNvCxnSpPr/>
          <p:nvPr/>
        </p:nvCxnSpPr>
        <p:spPr>
          <a:xfrm>
            <a:off x="5710063" y="2631593"/>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9C0AF2-906B-4E8B-ACC7-40199B9B42F7}"/>
              </a:ext>
            </a:extLst>
          </p:cNvPr>
          <p:cNvCxnSpPr/>
          <p:nvPr/>
        </p:nvCxnSpPr>
        <p:spPr>
          <a:xfrm>
            <a:off x="8074887" y="2622775"/>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D348AFC-44BF-4FBE-9EEE-C3E9CEC24D99}"/>
              </a:ext>
            </a:extLst>
          </p:cNvPr>
          <p:cNvCxnSpPr/>
          <p:nvPr/>
        </p:nvCxnSpPr>
        <p:spPr>
          <a:xfrm>
            <a:off x="10606535" y="2631593"/>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FD0F6F0-E6A1-4AC6-9DFA-8EC8578A36FF}"/>
              </a:ext>
            </a:extLst>
          </p:cNvPr>
          <p:cNvSpPr txBox="1"/>
          <p:nvPr/>
        </p:nvSpPr>
        <p:spPr>
          <a:xfrm>
            <a:off x="2566791" y="220131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1%</a:t>
            </a:r>
          </a:p>
        </p:txBody>
      </p:sp>
      <p:sp>
        <p:nvSpPr>
          <p:cNvPr id="91" name="TextBox 90">
            <a:extLst>
              <a:ext uri="{FF2B5EF4-FFF2-40B4-BE49-F238E27FC236}">
                <a16:creationId xmlns:a16="http://schemas.microsoft.com/office/drawing/2014/main" id="{557FE449-1F25-489E-9E76-56F3C5F74D53}"/>
              </a:ext>
            </a:extLst>
          </p:cNvPr>
          <p:cNvSpPr txBox="1"/>
          <p:nvPr/>
        </p:nvSpPr>
        <p:spPr>
          <a:xfrm>
            <a:off x="5087136" y="2190497"/>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30%</a:t>
            </a:r>
          </a:p>
        </p:txBody>
      </p:sp>
      <p:sp>
        <p:nvSpPr>
          <p:cNvPr id="92" name="TextBox 91">
            <a:extLst>
              <a:ext uri="{FF2B5EF4-FFF2-40B4-BE49-F238E27FC236}">
                <a16:creationId xmlns:a16="http://schemas.microsoft.com/office/drawing/2014/main" id="{7361DC41-D45B-4F01-ABCD-717AB937CD0E}"/>
              </a:ext>
            </a:extLst>
          </p:cNvPr>
          <p:cNvSpPr txBox="1"/>
          <p:nvPr/>
        </p:nvSpPr>
        <p:spPr>
          <a:xfrm>
            <a:off x="7412391" y="2186281"/>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70%</a:t>
            </a:r>
          </a:p>
        </p:txBody>
      </p:sp>
      <p:sp>
        <p:nvSpPr>
          <p:cNvPr id="93" name="TextBox 92">
            <a:extLst>
              <a:ext uri="{FF2B5EF4-FFF2-40B4-BE49-F238E27FC236}">
                <a16:creationId xmlns:a16="http://schemas.microsoft.com/office/drawing/2014/main" id="{77A18E55-2424-4421-B382-E448C572CD75}"/>
              </a:ext>
            </a:extLst>
          </p:cNvPr>
          <p:cNvSpPr txBox="1"/>
          <p:nvPr/>
        </p:nvSpPr>
        <p:spPr>
          <a:xfrm>
            <a:off x="9943161" y="222666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100%</a:t>
            </a:r>
          </a:p>
        </p:txBody>
      </p:sp>
      <p:cxnSp>
        <p:nvCxnSpPr>
          <p:cNvPr id="94" name="Straight Connector 93">
            <a:extLst>
              <a:ext uri="{FF2B5EF4-FFF2-40B4-BE49-F238E27FC236}">
                <a16:creationId xmlns:a16="http://schemas.microsoft.com/office/drawing/2014/main" id="{B4BF80B3-4183-468C-B5D0-B953E506BAEF}"/>
              </a:ext>
            </a:extLst>
          </p:cNvPr>
          <p:cNvCxnSpPr/>
          <p:nvPr/>
        </p:nvCxnSpPr>
        <p:spPr>
          <a:xfrm>
            <a:off x="1021098" y="2638848"/>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CDA81E0-6BB5-4A66-80C3-F4B7B3F93774}"/>
              </a:ext>
            </a:extLst>
          </p:cNvPr>
          <p:cNvSpPr txBox="1"/>
          <p:nvPr/>
        </p:nvSpPr>
        <p:spPr>
          <a:xfrm>
            <a:off x="376128" y="2172854"/>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0%</a:t>
            </a:r>
          </a:p>
        </p:txBody>
      </p:sp>
      <p:sp>
        <p:nvSpPr>
          <p:cNvPr id="4" name="TextBox 3">
            <a:extLst>
              <a:ext uri="{FF2B5EF4-FFF2-40B4-BE49-F238E27FC236}">
                <a16:creationId xmlns:a16="http://schemas.microsoft.com/office/drawing/2014/main" id="{B3DEAADD-39B8-4685-A3BD-7EDA9379C871}"/>
              </a:ext>
            </a:extLst>
          </p:cNvPr>
          <p:cNvSpPr txBox="1"/>
          <p:nvPr/>
        </p:nvSpPr>
        <p:spPr>
          <a:xfrm>
            <a:off x="1349528" y="753565"/>
            <a:ext cx="1672253" cy="646331"/>
          </a:xfrm>
          <a:prstGeom prst="rect">
            <a:avLst/>
          </a:prstGeom>
          <a:noFill/>
        </p:spPr>
        <p:txBody>
          <a:bodyPr wrap="none" rtlCol="0">
            <a:spAutoFit/>
          </a:bodyPr>
          <a:lstStyle/>
          <a:p>
            <a:pPr algn="ctr"/>
            <a:r>
              <a:rPr lang="en-US" dirty="0"/>
              <a:t>HOSPITALS</a:t>
            </a:r>
          </a:p>
          <a:p>
            <a:pPr algn="ctr"/>
            <a:r>
              <a:rPr lang="en-US" dirty="0"/>
              <a:t>CREDIT UNIONS</a:t>
            </a:r>
          </a:p>
        </p:txBody>
      </p:sp>
      <p:sp>
        <p:nvSpPr>
          <p:cNvPr id="6" name="TextBox 5">
            <a:extLst>
              <a:ext uri="{FF2B5EF4-FFF2-40B4-BE49-F238E27FC236}">
                <a16:creationId xmlns:a16="http://schemas.microsoft.com/office/drawing/2014/main" id="{9009FA35-AF58-4586-BC2C-268BB4A1E8A9}"/>
              </a:ext>
            </a:extLst>
          </p:cNvPr>
          <p:cNvSpPr txBox="1"/>
          <p:nvPr/>
        </p:nvSpPr>
        <p:spPr>
          <a:xfrm>
            <a:off x="3620624" y="753565"/>
            <a:ext cx="1876860" cy="646331"/>
          </a:xfrm>
          <a:prstGeom prst="rect">
            <a:avLst/>
          </a:prstGeom>
          <a:noFill/>
        </p:spPr>
        <p:txBody>
          <a:bodyPr wrap="none" rtlCol="0">
            <a:spAutoFit/>
          </a:bodyPr>
          <a:lstStyle/>
          <a:p>
            <a:pPr algn="ctr"/>
            <a:r>
              <a:rPr lang="en-US" dirty="0"/>
              <a:t>UNIVERSITIES</a:t>
            </a:r>
          </a:p>
          <a:p>
            <a:pPr algn="ctr"/>
            <a:r>
              <a:rPr lang="en-US" dirty="0"/>
              <a:t>HUMAN SERVICES</a:t>
            </a:r>
          </a:p>
        </p:txBody>
      </p:sp>
      <p:sp>
        <p:nvSpPr>
          <p:cNvPr id="7" name="TextBox 6">
            <a:extLst>
              <a:ext uri="{FF2B5EF4-FFF2-40B4-BE49-F238E27FC236}">
                <a16:creationId xmlns:a16="http://schemas.microsoft.com/office/drawing/2014/main" id="{4FEC6183-33AF-4176-A37E-CF2A77C9622A}"/>
              </a:ext>
            </a:extLst>
          </p:cNvPr>
          <p:cNvSpPr txBox="1"/>
          <p:nvPr/>
        </p:nvSpPr>
        <p:spPr>
          <a:xfrm>
            <a:off x="6237177" y="753565"/>
            <a:ext cx="1296765" cy="646331"/>
          </a:xfrm>
          <a:prstGeom prst="rect">
            <a:avLst/>
          </a:prstGeom>
          <a:noFill/>
        </p:spPr>
        <p:txBody>
          <a:bodyPr wrap="none" rtlCol="0">
            <a:spAutoFit/>
          </a:bodyPr>
          <a:lstStyle/>
          <a:p>
            <a:pPr algn="ctr"/>
            <a:r>
              <a:rPr lang="en-US" dirty="0"/>
              <a:t>ARTS</a:t>
            </a:r>
          </a:p>
          <a:p>
            <a:pPr algn="ctr"/>
            <a:r>
              <a:rPr lang="en-US" dirty="0"/>
              <a:t>EDUCATION</a:t>
            </a:r>
          </a:p>
        </p:txBody>
      </p:sp>
      <p:sp>
        <p:nvSpPr>
          <p:cNvPr id="66" name="TextBox 65">
            <a:extLst>
              <a:ext uri="{FF2B5EF4-FFF2-40B4-BE49-F238E27FC236}">
                <a16:creationId xmlns:a16="http://schemas.microsoft.com/office/drawing/2014/main" id="{662FC513-DD0E-408D-BEBE-968CAA05A208}"/>
              </a:ext>
            </a:extLst>
          </p:cNvPr>
          <p:cNvSpPr txBox="1"/>
          <p:nvPr/>
        </p:nvSpPr>
        <p:spPr>
          <a:xfrm>
            <a:off x="8259389" y="753565"/>
            <a:ext cx="2386552" cy="646331"/>
          </a:xfrm>
          <a:prstGeom prst="rect">
            <a:avLst/>
          </a:prstGeom>
          <a:noFill/>
        </p:spPr>
        <p:txBody>
          <a:bodyPr wrap="none" rtlCol="0">
            <a:spAutoFit/>
          </a:bodyPr>
          <a:lstStyle/>
          <a:p>
            <a:pPr algn="ctr"/>
            <a:r>
              <a:rPr lang="en-US" dirty="0"/>
              <a:t>REPRODUCTIVE RIGHTS</a:t>
            </a:r>
          </a:p>
          <a:p>
            <a:pPr algn="ctr"/>
            <a:r>
              <a:rPr lang="en-US" dirty="0"/>
              <a:t>DOMESTIC VIOLENCE</a:t>
            </a:r>
          </a:p>
        </p:txBody>
      </p:sp>
    </p:spTree>
    <p:extLst>
      <p:ext uri="{BB962C8B-B14F-4D97-AF65-F5344CB8AC3E}">
        <p14:creationId xmlns:p14="http://schemas.microsoft.com/office/powerpoint/2010/main" val="819492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4800096"/>
            <a:ext cx="12192000" cy="20579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267562" y="4961719"/>
            <a:ext cx="10885001" cy="2092881"/>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b="1" i="0" u="none" strike="noStrike" kern="1200" cap="all" spc="0" normalizeH="0" baseline="0" noProof="0" dirty="0">
                <a:ln>
                  <a:noFill/>
                </a:ln>
                <a:solidFill>
                  <a:schemeClr val="accent1">
                    <a:lumMod val="50000"/>
                  </a:schemeClr>
                </a:solidFill>
                <a:effectLst/>
                <a:uLnTx/>
                <a:uFillTx/>
                <a:latin typeface="Calibri" panose="020F0502020204030204"/>
                <a:ea typeface="+mn-ea"/>
                <a:cs typeface="+mn-cs"/>
              </a:rPr>
              <a:t>THE SELECTION PROBLEM</a:t>
            </a:r>
            <a:r>
              <a:rPr kumimoji="0" lang="en-US" b="0"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We have an omitted variable problem. We cannot isolate board diversity from other characteristics of nonprofits like their industry and size. As a result, if we estimate the impact of diversity on the pay gap we are building omitted variable bias into the analysis.</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As a result, we </a:t>
            </a:r>
            <a:r>
              <a:rPr lang="en-US" sz="1600" b="1" dirty="0">
                <a:solidFill>
                  <a:srgbClr val="7F6000"/>
                </a:solidFill>
                <a:latin typeface="Calibri" panose="020F0502020204030204"/>
              </a:rPr>
              <a:t>CANNOT USE CROSS-SECTIONAL DIFFERENCES </a:t>
            </a:r>
            <a:r>
              <a:rPr lang="en-US" sz="1600" dirty="0">
                <a:solidFill>
                  <a:prstClr val="black"/>
                </a:solidFill>
                <a:latin typeface="Calibri" panose="020F0502020204030204"/>
              </a:rPr>
              <a:t>to estimate the impact of board diversity on pay balance.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p:txBody>
      </p:sp>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807110" y="2780126"/>
            <a:ext cx="1038823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71E959D7-C848-4710-9E71-94666A75AB76}"/>
              </a:ext>
            </a:extLst>
          </p:cNvPr>
          <p:cNvGrpSpPr/>
          <p:nvPr/>
        </p:nvGrpSpPr>
        <p:grpSpPr>
          <a:xfrm>
            <a:off x="4166478" y="3807322"/>
            <a:ext cx="696235" cy="673134"/>
            <a:chOff x="8144255" y="671804"/>
            <a:chExt cx="696235" cy="673134"/>
          </a:xfrm>
        </p:grpSpPr>
        <p:sp>
          <p:nvSpPr>
            <p:cNvPr id="32" name="Oval 31">
              <a:extLst>
                <a:ext uri="{FF2B5EF4-FFF2-40B4-BE49-F238E27FC236}">
                  <a16:creationId xmlns:a16="http://schemas.microsoft.com/office/drawing/2014/main" id="{2E7C86E0-BDA4-4320-AB98-575F38A7CB04}"/>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406BAE45-8C54-4D6D-83C3-59DADCB2E519}"/>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C3EB54D4-832F-4D69-8D36-B43F1C01BE9F}"/>
                </a:ext>
              </a:extLst>
            </p:cNvPr>
            <p:cNvSpPr/>
            <p:nvPr/>
          </p:nvSpPr>
          <p:spPr>
            <a:xfrm>
              <a:off x="8145624"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DB0F1FB6-1106-46B6-BBD1-740DF2EA829A}"/>
                </a:ext>
              </a:extLst>
            </p:cNvPr>
            <p:cNvSpPr/>
            <p:nvPr/>
          </p:nvSpPr>
          <p:spPr>
            <a:xfrm>
              <a:off x="8606903"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E180D661-16A0-4915-9FD9-DB52324263B3}"/>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3" name="Group 42">
            <a:extLst>
              <a:ext uri="{FF2B5EF4-FFF2-40B4-BE49-F238E27FC236}">
                <a16:creationId xmlns:a16="http://schemas.microsoft.com/office/drawing/2014/main" id="{E5C27DAD-3F48-45EE-8AB2-8FE28D190941}"/>
              </a:ext>
            </a:extLst>
          </p:cNvPr>
          <p:cNvGrpSpPr/>
          <p:nvPr/>
        </p:nvGrpSpPr>
        <p:grpSpPr>
          <a:xfrm>
            <a:off x="6533462" y="3747204"/>
            <a:ext cx="696235" cy="673134"/>
            <a:chOff x="8144255" y="671804"/>
            <a:chExt cx="696235" cy="673134"/>
          </a:xfrm>
        </p:grpSpPr>
        <p:sp>
          <p:nvSpPr>
            <p:cNvPr id="44" name="Oval 43">
              <a:extLst>
                <a:ext uri="{FF2B5EF4-FFF2-40B4-BE49-F238E27FC236}">
                  <a16:creationId xmlns:a16="http://schemas.microsoft.com/office/drawing/2014/main" id="{3F3A6709-1CFC-41BD-A711-F759AC8BCE78}"/>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4B753ADA-130B-4EE7-8041-978639C5AB8A}"/>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B079F154-DD27-4514-84DF-529EF0C87652}"/>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2C03F17B-627F-4BFE-BB31-EEA15B5FFC0B}"/>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Oval 47">
              <a:extLst>
                <a:ext uri="{FF2B5EF4-FFF2-40B4-BE49-F238E27FC236}">
                  <a16:creationId xmlns:a16="http://schemas.microsoft.com/office/drawing/2014/main" id="{4F8C27BD-9A6F-4EF1-B217-EB8C0EA18D36}"/>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9" name="Group 48">
            <a:extLst>
              <a:ext uri="{FF2B5EF4-FFF2-40B4-BE49-F238E27FC236}">
                <a16:creationId xmlns:a16="http://schemas.microsoft.com/office/drawing/2014/main" id="{69A58064-8CCE-4FE2-9384-BBE631848933}"/>
              </a:ext>
            </a:extLst>
          </p:cNvPr>
          <p:cNvGrpSpPr/>
          <p:nvPr/>
        </p:nvGrpSpPr>
        <p:grpSpPr>
          <a:xfrm>
            <a:off x="1820754" y="3747204"/>
            <a:ext cx="696235" cy="673134"/>
            <a:chOff x="8144255" y="671804"/>
            <a:chExt cx="696235" cy="673134"/>
          </a:xfrm>
        </p:grpSpPr>
        <p:sp>
          <p:nvSpPr>
            <p:cNvPr id="50" name="Oval 49">
              <a:extLst>
                <a:ext uri="{FF2B5EF4-FFF2-40B4-BE49-F238E27FC236}">
                  <a16:creationId xmlns:a16="http://schemas.microsoft.com/office/drawing/2014/main" id="{B42242CD-8F5A-4F24-8EAA-848DF7231568}"/>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Oval 50">
              <a:extLst>
                <a:ext uri="{FF2B5EF4-FFF2-40B4-BE49-F238E27FC236}">
                  <a16:creationId xmlns:a16="http://schemas.microsoft.com/office/drawing/2014/main" id="{70413CA4-29B8-41FE-93CA-E6B3E3E43FFC}"/>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Oval 51">
              <a:extLst>
                <a:ext uri="{FF2B5EF4-FFF2-40B4-BE49-F238E27FC236}">
                  <a16:creationId xmlns:a16="http://schemas.microsoft.com/office/drawing/2014/main" id="{D433F280-F0C4-41CD-AE04-C3E657E89CEA}"/>
                </a:ext>
              </a:extLst>
            </p:cNvPr>
            <p:cNvSpPr/>
            <p:nvPr/>
          </p:nvSpPr>
          <p:spPr>
            <a:xfrm>
              <a:off x="8145624"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35A7A3D0-417D-4080-8974-A22671A7B77A}"/>
                </a:ext>
              </a:extLst>
            </p:cNvPr>
            <p:cNvSpPr/>
            <p:nvPr/>
          </p:nvSpPr>
          <p:spPr>
            <a:xfrm>
              <a:off x="8606903"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Oval 53">
              <a:extLst>
                <a:ext uri="{FF2B5EF4-FFF2-40B4-BE49-F238E27FC236}">
                  <a16:creationId xmlns:a16="http://schemas.microsoft.com/office/drawing/2014/main" id="{56BB72EB-6CD0-486E-8918-F6B83153A58F}"/>
                </a:ext>
              </a:extLst>
            </p:cNvPr>
            <p:cNvSpPr/>
            <p:nvPr/>
          </p:nvSpPr>
          <p:spPr>
            <a:xfrm>
              <a:off x="8379560" y="89881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67" name="Group 66">
            <a:extLst>
              <a:ext uri="{FF2B5EF4-FFF2-40B4-BE49-F238E27FC236}">
                <a16:creationId xmlns:a16="http://schemas.microsoft.com/office/drawing/2014/main" id="{277CB4B7-3CE0-4493-ADD8-58D35C1A84E3}"/>
              </a:ext>
            </a:extLst>
          </p:cNvPr>
          <p:cNvGrpSpPr/>
          <p:nvPr/>
        </p:nvGrpSpPr>
        <p:grpSpPr>
          <a:xfrm>
            <a:off x="9082933" y="3786440"/>
            <a:ext cx="696235" cy="673134"/>
            <a:chOff x="8144255" y="671804"/>
            <a:chExt cx="696235" cy="673134"/>
          </a:xfrm>
        </p:grpSpPr>
        <p:sp>
          <p:nvSpPr>
            <p:cNvPr id="68" name="Oval 67">
              <a:extLst>
                <a:ext uri="{FF2B5EF4-FFF2-40B4-BE49-F238E27FC236}">
                  <a16:creationId xmlns:a16="http://schemas.microsoft.com/office/drawing/2014/main" id="{4BBAC95B-8FA7-49E0-A112-467D1A92C1C9}"/>
                </a:ext>
              </a:extLst>
            </p:cNvPr>
            <p:cNvSpPr/>
            <p:nvPr/>
          </p:nvSpPr>
          <p:spPr>
            <a:xfrm>
              <a:off x="8144255" y="67180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Oval 68">
              <a:extLst>
                <a:ext uri="{FF2B5EF4-FFF2-40B4-BE49-F238E27FC236}">
                  <a16:creationId xmlns:a16="http://schemas.microsoft.com/office/drawing/2014/main" id="{4800E207-DDDE-4BAF-845D-A3FD6AFDA5F4}"/>
                </a:ext>
              </a:extLst>
            </p:cNvPr>
            <p:cNvSpPr/>
            <p:nvPr/>
          </p:nvSpPr>
          <p:spPr>
            <a:xfrm>
              <a:off x="8606903" y="67180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Oval 69">
              <a:extLst>
                <a:ext uri="{FF2B5EF4-FFF2-40B4-BE49-F238E27FC236}">
                  <a16:creationId xmlns:a16="http://schemas.microsoft.com/office/drawing/2014/main" id="{6C7A3D8B-56E9-4C7D-B05F-F9B127C0AC27}"/>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Oval 70">
              <a:extLst>
                <a:ext uri="{FF2B5EF4-FFF2-40B4-BE49-F238E27FC236}">
                  <a16:creationId xmlns:a16="http://schemas.microsoft.com/office/drawing/2014/main" id="{C1EDCE45-CFD6-43EF-8922-933B99E041B4}"/>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Oval 71">
              <a:extLst>
                <a:ext uri="{FF2B5EF4-FFF2-40B4-BE49-F238E27FC236}">
                  <a16:creationId xmlns:a16="http://schemas.microsoft.com/office/drawing/2014/main" id="{358C992D-59CA-41AF-B526-3CF694369335}"/>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cxnSp>
        <p:nvCxnSpPr>
          <p:cNvPr id="85" name="Straight Connector 84">
            <a:extLst>
              <a:ext uri="{FF2B5EF4-FFF2-40B4-BE49-F238E27FC236}">
                <a16:creationId xmlns:a16="http://schemas.microsoft.com/office/drawing/2014/main" id="{D2CA65B3-A9A2-49B3-B832-FDA00377D5B1}"/>
              </a:ext>
            </a:extLst>
          </p:cNvPr>
          <p:cNvCxnSpPr/>
          <p:nvPr/>
        </p:nvCxnSpPr>
        <p:spPr>
          <a:xfrm>
            <a:off x="3219645" y="2667059"/>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5A0D3A6-DE2B-458D-B3CF-275C1E65251D}"/>
              </a:ext>
            </a:extLst>
          </p:cNvPr>
          <p:cNvCxnSpPr/>
          <p:nvPr/>
        </p:nvCxnSpPr>
        <p:spPr>
          <a:xfrm>
            <a:off x="5710063" y="2631593"/>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9C0AF2-906B-4E8B-ACC7-40199B9B42F7}"/>
              </a:ext>
            </a:extLst>
          </p:cNvPr>
          <p:cNvCxnSpPr/>
          <p:nvPr/>
        </p:nvCxnSpPr>
        <p:spPr>
          <a:xfrm>
            <a:off x="8074887" y="2622775"/>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D348AFC-44BF-4FBE-9EEE-C3E9CEC24D99}"/>
              </a:ext>
            </a:extLst>
          </p:cNvPr>
          <p:cNvCxnSpPr/>
          <p:nvPr/>
        </p:nvCxnSpPr>
        <p:spPr>
          <a:xfrm>
            <a:off x="10606535" y="2631593"/>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FD0F6F0-E6A1-4AC6-9DFA-8EC8578A36FF}"/>
              </a:ext>
            </a:extLst>
          </p:cNvPr>
          <p:cNvSpPr txBox="1"/>
          <p:nvPr/>
        </p:nvSpPr>
        <p:spPr>
          <a:xfrm>
            <a:off x="2566791" y="220131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1%</a:t>
            </a:r>
          </a:p>
        </p:txBody>
      </p:sp>
      <p:sp>
        <p:nvSpPr>
          <p:cNvPr id="91" name="TextBox 90">
            <a:extLst>
              <a:ext uri="{FF2B5EF4-FFF2-40B4-BE49-F238E27FC236}">
                <a16:creationId xmlns:a16="http://schemas.microsoft.com/office/drawing/2014/main" id="{557FE449-1F25-489E-9E76-56F3C5F74D53}"/>
              </a:ext>
            </a:extLst>
          </p:cNvPr>
          <p:cNvSpPr txBox="1"/>
          <p:nvPr/>
        </p:nvSpPr>
        <p:spPr>
          <a:xfrm>
            <a:off x="5087136" y="2190497"/>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30%</a:t>
            </a:r>
          </a:p>
        </p:txBody>
      </p:sp>
      <p:sp>
        <p:nvSpPr>
          <p:cNvPr id="92" name="TextBox 91">
            <a:extLst>
              <a:ext uri="{FF2B5EF4-FFF2-40B4-BE49-F238E27FC236}">
                <a16:creationId xmlns:a16="http://schemas.microsoft.com/office/drawing/2014/main" id="{7361DC41-D45B-4F01-ABCD-717AB937CD0E}"/>
              </a:ext>
            </a:extLst>
          </p:cNvPr>
          <p:cNvSpPr txBox="1"/>
          <p:nvPr/>
        </p:nvSpPr>
        <p:spPr>
          <a:xfrm>
            <a:off x="7412391" y="2186281"/>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70%</a:t>
            </a:r>
          </a:p>
        </p:txBody>
      </p:sp>
      <p:sp>
        <p:nvSpPr>
          <p:cNvPr id="93" name="TextBox 92">
            <a:extLst>
              <a:ext uri="{FF2B5EF4-FFF2-40B4-BE49-F238E27FC236}">
                <a16:creationId xmlns:a16="http://schemas.microsoft.com/office/drawing/2014/main" id="{77A18E55-2424-4421-B382-E448C572CD75}"/>
              </a:ext>
            </a:extLst>
          </p:cNvPr>
          <p:cNvSpPr txBox="1"/>
          <p:nvPr/>
        </p:nvSpPr>
        <p:spPr>
          <a:xfrm>
            <a:off x="9943161" y="222666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100%</a:t>
            </a:r>
          </a:p>
        </p:txBody>
      </p:sp>
      <p:cxnSp>
        <p:nvCxnSpPr>
          <p:cNvPr id="94" name="Straight Connector 93">
            <a:extLst>
              <a:ext uri="{FF2B5EF4-FFF2-40B4-BE49-F238E27FC236}">
                <a16:creationId xmlns:a16="http://schemas.microsoft.com/office/drawing/2014/main" id="{B4BF80B3-4183-468C-B5D0-B953E506BAEF}"/>
              </a:ext>
            </a:extLst>
          </p:cNvPr>
          <p:cNvCxnSpPr/>
          <p:nvPr/>
        </p:nvCxnSpPr>
        <p:spPr>
          <a:xfrm>
            <a:off x="1021098" y="2638848"/>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CDA81E0-6BB5-4A66-80C3-F4B7B3F93774}"/>
              </a:ext>
            </a:extLst>
          </p:cNvPr>
          <p:cNvSpPr txBox="1"/>
          <p:nvPr/>
        </p:nvSpPr>
        <p:spPr>
          <a:xfrm>
            <a:off x="376128" y="2172854"/>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0%</a:t>
            </a:r>
          </a:p>
        </p:txBody>
      </p:sp>
      <p:sp>
        <p:nvSpPr>
          <p:cNvPr id="4" name="TextBox 3">
            <a:extLst>
              <a:ext uri="{FF2B5EF4-FFF2-40B4-BE49-F238E27FC236}">
                <a16:creationId xmlns:a16="http://schemas.microsoft.com/office/drawing/2014/main" id="{B3DEAADD-39B8-4685-A3BD-7EDA9379C871}"/>
              </a:ext>
            </a:extLst>
          </p:cNvPr>
          <p:cNvSpPr txBox="1"/>
          <p:nvPr/>
        </p:nvSpPr>
        <p:spPr>
          <a:xfrm>
            <a:off x="1349528" y="2948125"/>
            <a:ext cx="1672253" cy="646331"/>
          </a:xfrm>
          <a:prstGeom prst="rect">
            <a:avLst/>
          </a:prstGeom>
          <a:noFill/>
        </p:spPr>
        <p:txBody>
          <a:bodyPr wrap="none" rtlCol="0">
            <a:spAutoFit/>
          </a:bodyPr>
          <a:lstStyle/>
          <a:p>
            <a:pPr algn="ctr"/>
            <a:r>
              <a:rPr lang="en-US" dirty="0"/>
              <a:t>HOSPITALS</a:t>
            </a:r>
          </a:p>
          <a:p>
            <a:pPr algn="ctr"/>
            <a:r>
              <a:rPr lang="en-US" dirty="0"/>
              <a:t>CREDIT UNIONS</a:t>
            </a:r>
          </a:p>
        </p:txBody>
      </p:sp>
      <p:sp>
        <p:nvSpPr>
          <p:cNvPr id="6" name="TextBox 5">
            <a:extLst>
              <a:ext uri="{FF2B5EF4-FFF2-40B4-BE49-F238E27FC236}">
                <a16:creationId xmlns:a16="http://schemas.microsoft.com/office/drawing/2014/main" id="{9009FA35-AF58-4586-BC2C-268BB4A1E8A9}"/>
              </a:ext>
            </a:extLst>
          </p:cNvPr>
          <p:cNvSpPr txBox="1"/>
          <p:nvPr/>
        </p:nvSpPr>
        <p:spPr>
          <a:xfrm>
            <a:off x="3620624" y="2948125"/>
            <a:ext cx="1876860" cy="646331"/>
          </a:xfrm>
          <a:prstGeom prst="rect">
            <a:avLst/>
          </a:prstGeom>
          <a:noFill/>
        </p:spPr>
        <p:txBody>
          <a:bodyPr wrap="none" rtlCol="0">
            <a:spAutoFit/>
          </a:bodyPr>
          <a:lstStyle/>
          <a:p>
            <a:pPr algn="ctr"/>
            <a:r>
              <a:rPr lang="en-US" dirty="0"/>
              <a:t>UNIVERSITIES</a:t>
            </a:r>
          </a:p>
          <a:p>
            <a:pPr algn="ctr"/>
            <a:r>
              <a:rPr lang="en-US" dirty="0"/>
              <a:t>HUMAN SERVICES</a:t>
            </a:r>
          </a:p>
        </p:txBody>
      </p:sp>
      <p:sp>
        <p:nvSpPr>
          <p:cNvPr id="7" name="TextBox 6">
            <a:extLst>
              <a:ext uri="{FF2B5EF4-FFF2-40B4-BE49-F238E27FC236}">
                <a16:creationId xmlns:a16="http://schemas.microsoft.com/office/drawing/2014/main" id="{4FEC6183-33AF-4176-A37E-CF2A77C9622A}"/>
              </a:ext>
            </a:extLst>
          </p:cNvPr>
          <p:cNvSpPr txBox="1"/>
          <p:nvPr/>
        </p:nvSpPr>
        <p:spPr>
          <a:xfrm>
            <a:off x="6237177" y="2948125"/>
            <a:ext cx="1296765" cy="646331"/>
          </a:xfrm>
          <a:prstGeom prst="rect">
            <a:avLst/>
          </a:prstGeom>
          <a:noFill/>
        </p:spPr>
        <p:txBody>
          <a:bodyPr wrap="none" rtlCol="0">
            <a:spAutoFit/>
          </a:bodyPr>
          <a:lstStyle/>
          <a:p>
            <a:pPr algn="ctr"/>
            <a:r>
              <a:rPr lang="en-US" dirty="0"/>
              <a:t>ARTS</a:t>
            </a:r>
          </a:p>
          <a:p>
            <a:pPr algn="ctr"/>
            <a:r>
              <a:rPr lang="en-US" dirty="0"/>
              <a:t>EDUCATION</a:t>
            </a:r>
          </a:p>
        </p:txBody>
      </p:sp>
      <p:sp>
        <p:nvSpPr>
          <p:cNvPr id="66" name="TextBox 65">
            <a:extLst>
              <a:ext uri="{FF2B5EF4-FFF2-40B4-BE49-F238E27FC236}">
                <a16:creationId xmlns:a16="http://schemas.microsoft.com/office/drawing/2014/main" id="{662FC513-DD0E-408D-BEBE-968CAA05A208}"/>
              </a:ext>
            </a:extLst>
          </p:cNvPr>
          <p:cNvSpPr txBox="1"/>
          <p:nvPr/>
        </p:nvSpPr>
        <p:spPr>
          <a:xfrm>
            <a:off x="8259389" y="2948125"/>
            <a:ext cx="2386552" cy="646331"/>
          </a:xfrm>
          <a:prstGeom prst="rect">
            <a:avLst/>
          </a:prstGeom>
          <a:noFill/>
        </p:spPr>
        <p:txBody>
          <a:bodyPr wrap="none" rtlCol="0">
            <a:spAutoFit/>
          </a:bodyPr>
          <a:lstStyle/>
          <a:p>
            <a:pPr algn="ctr"/>
            <a:r>
              <a:rPr lang="en-US" dirty="0"/>
              <a:t>REPRODUCTIVE RIGHTS</a:t>
            </a:r>
          </a:p>
          <a:p>
            <a:pPr algn="ctr"/>
            <a:r>
              <a:rPr lang="en-US" dirty="0"/>
              <a:t>DOMESTIC VIOLENCE</a:t>
            </a:r>
          </a:p>
        </p:txBody>
      </p:sp>
      <p:sp>
        <p:nvSpPr>
          <p:cNvPr id="55" name="Rectangle 54">
            <a:extLst>
              <a:ext uri="{FF2B5EF4-FFF2-40B4-BE49-F238E27FC236}">
                <a16:creationId xmlns:a16="http://schemas.microsoft.com/office/drawing/2014/main" id="{D7489908-2C63-4F67-B415-3B1F6AACABC7}"/>
              </a:ext>
            </a:extLst>
          </p:cNvPr>
          <p:cNvSpPr/>
          <p:nvPr/>
        </p:nvSpPr>
        <p:spPr>
          <a:xfrm>
            <a:off x="1993117" y="814719"/>
            <a:ext cx="485192" cy="182412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B03C0A19-AF27-44C4-92F3-6852071912C3}"/>
              </a:ext>
            </a:extLst>
          </p:cNvPr>
          <p:cNvSpPr/>
          <p:nvPr/>
        </p:nvSpPr>
        <p:spPr>
          <a:xfrm>
            <a:off x="4325932" y="798646"/>
            <a:ext cx="485192" cy="182412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5CB50955-407D-4A44-916C-86274BF0B7AF}"/>
              </a:ext>
            </a:extLst>
          </p:cNvPr>
          <p:cNvSpPr/>
          <p:nvPr/>
        </p:nvSpPr>
        <p:spPr>
          <a:xfrm>
            <a:off x="6635218" y="2026394"/>
            <a:ext cx="485192" cy="63441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E49BEB94-85FB-4BE4-B6CA-B4E1A5E352E5}"/>
              </a:ext>
            </a:extLst>
          </p:cNvPr>
          <p:cNvSpPr/>
          <p:nvPr/>
        </p:nvSpPr>
        <p:spPr>
          <a:xfrm>
            <a:off x="9153841" y="1393821"/>
            <a:ext cx="485192" cy="12637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TextBox 58">
            <a:extLst>
              <a:ext uri="{FF2B5EF4-FFF2-40B4-BE49-F238E27FC236}">
                <a16:creationId xmlns:a16="http://schemas.microsoft.com/office/drawing/2014/main" id="{A4F429D8-8F34-436F-8D51-184A83295EA7}"/>
              </a:ext>
            </a:extLst>
          </p:cNvPr>
          <p:cNvSpPr txBox="1"/>
          <p:nvPr/>
        </p:nvSpPr>
        <p:spPr>
          <a:xfrm>
            <a:off x="1911873" y="111559"/>
            <a:ext cx="64767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large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gap</a:t>
            </a:r>
          </a:p>
        </p:txBody>
      </p:sp>
      <p:sp>
        <p:nvSpPr>
          <p:cNvPr id="60" name="TextBox 59">
            <a:extLst>
              <a:ext uri="{FF2B5EF4-FFF2-40B4-BE49-F238E27FC236}">
                <a16:creationId xmlns:a16="http://schemas.microsoft.com/office/drawing/2014/main" id="{C527425A-B9FA-470F-8721-13DF0A9C411E}"/>
              </a:ext>
            </a:extLst>
          </p:cNvPr>
          <p:cNvSpPr txBox="1"/>
          <p:nvPr/>
        </p:nvSpPr>
        <p:spPr>
          <a:xfrm>
            <a:off x="4244688" y="85964"/>
            <a:ext cx="64767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large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gap</a:t>
            </a:r>
          </a:p>
        </p:txBody>
      </p:sp>
      <p:sp>
        <p:nvSpPr>
          <p:cNvPr id="61" name="TextBox 60">
            <a:extLst>
              <a:ext uri="{FF2B5EF4-FFF2-40B4-BE49-F238E27FC236}">
                <a16:creationId xmlns:a16="http://schemas.microsoft.com/office/drawing/2014/main" id="{98E4CEDD-6FDD-4814-BD5B-78D4C8F654C4}"/>
              </a:ext>
            </a:extLst>
          </p:cNvPr>
          <p:cNvSpPr txBox="1"/>
          <p:nvPr/>
        </p:nvSpPr>
        <p:spPr>
          <a:xfrm>
            <a:off x="6540221" y="1321341"/>
            <a:ext cx="675186"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small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gap</a:t>
            </a:r>
          </a:p>
        </p:txBody>
      </p:sp>
      <p:sp>
        <p:nvSpPr>
          <p:cNvPr id="62" name="TextBox 61">
            <a:extLst>
              <a:ext uri="{FF2B5EF4-FFF2-40B4-BE49-F238E27FC236}">
                <a16:creationId xmlns:a16="http://schemas.microsoft.com/office/drawing/2014/main" id="{B7D956DD-0393-493E-9069-91E94B90B831}"/>
              </a:ext>
            </a:extLst>
          </p:cNvPr>
          <p:cNvSpPr txBox="1"/>
          <p:nvPr/>
        </p:nvSpPr>
        <p:spPr>
          <a:xfrm>
            <a:off x="8913772" y="661728"/>
            <a:ext cx="965329"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medium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gap</a:t>
            </a:r>
          </a:p>
        </p:txBody>
      </p:sp>
    </p:spTree>
    <p:extLst>
      <p:ext uri="{BB962C8B-B14F-4D97-AF65-F5344CB8AC3E}">
        <p14:creationId xmlns:p14="http://schemas.microsoft.com/office/powerpoint/2010/main" val="9323340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4800096"/>
            <a:ext cx="12192000" cy="20579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267562" y="4961719"/>
            <a:ext cx="10885001" cy="2092881"/>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b="1" i="0" u="none" strike="noStrike" kern="1200" cap="all" spc="0" normalizeH="0" baseline="0" noProof="0" dirty="0">
                <a:ln>
                  <a:noFill/>
                </a:ln>
                <a:solidFill>
                  <a:schemeClr val="accent1">
                    <a:lumMod val="50000"/>
                  </a:schemeClr>
                </a:solidFill>
                <a:effectLst/>
                <a:uLnTx/>
                <a:uFillTx/>
                <a:latin typeface="Calibri" panose="020F0502020204030204"/>
                <a:ea typeface="+mn-ea"/>
                <a:cs typeface="+mn-cs"/>
              </a:rPr>
              <a:t>THE SELECTION PROBLEM</a:t>
            </a:r>
            <a:r>
              <a:rPr kumimoji="0" lang="en-US" b="0"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We have an omitted variable problem. We cannot isolate board diversity from other characteristics of nonprofits like their industry and size. As a result, if we estimate the impact of diversity on the pay gap we are building omitted variable bias into the analysis.</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As a result, we </a:t>
            </a:r>
            <a:r>
              <a:rPr lang="en-US" sz="1600" b="1" dirty="0">
                <a:solidFill>
                  <a:srgbClr val="7F6000"/>
                </a:solidFill>
                <a:latin typeface="Calibri" panose="020F0502020204030204"/>
              </a:rPr>
              <a:t>CANNOT USE CROSS-SECTIONAL DIFFERENCES </a:t>
            </a:r>
            <a:r>
              <a:rPr lang="en-US" sz="1600" dirty="0">
                <a:solidFill>
                  <a:prstClr val="black"/>
                </a:solidFill>
                <a:latin typeface="Calibri" panose="020F0502020204030204"/>
              </a:rPr>
              <a:t>to estimate the impact of board diversity on pay balance.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p:txBody>
      </p:sp>
      <p:sp>
        <p:nvSpPr>
          <p:cNvPr id="2" name="Oval 1">
            <a:extLst>
              <a:ext uri="{FF2B5EF4-FFF2-40B4-BE49-F238E27FC236}">
                <a16:creationId xmlns:a16="http://schemas.microsoft.com/office/drawing/2014/main" id="{66A01E72-C094-4C45-8815-D362414CD9F6}"/>
              </a:ext>
            </a:extLst>
          </p:cNvPr>
          <p:cNvSpPr/>
          <p:nvPr/>
        </p:nvSpPr>
        <p:spPr>
          <a:xfrm>
            <a:off x="2137410" y="828973"/>
            <a:ext cx="2034540" cy="19202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FB492BF-EACE-48BA-8D0C-7F8FF51DAFAC}"/>
              </a:ext>
            </a:extLst>
          </p:cNvPr>
          <p:cNvSpPr/>
          <p:nvPr/>
        </p:nvSpPr>
        <p:spPr>
          <a:xfrm>
            <a:off x="1809750" y="1837318"/>
            <a:ext cx="2034540" cy="1920240"/>
          </a:xfrm>
          <a:prstGeom prst="ellipse">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2250B44-6A79-4077-85D7-D7D3A2520D85}"/>
              </a:ext>
            </a:extLst>
          </p:cNvPr>
          <p:cNvSpPr/>
          <p:nvPr/>
        </p:nvSpPr>
        <p:spPr>
          <a:xfrm>
            <a:off x="2971800" y="1610023"/>
            <a:ext cx="2034540" cy="1920240"/>
          </a:xfrm>
          <a:prstGeom prst="ellipse">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0AB1783-CA60-4146-8CD2-1E8C51E60E24}"/>
              </a:ext>
            </a:extLst>
          </p:cNvPr>
          <p:cNvSpPr txBox="1"/>
          <p:nvPr/>
        </p:nvSpPr>
        <p:spPr>
          <a:xfrm>
            <a:off x="10469880" y="1943100"/>
            <a:ext cx="1055866" cy="400110"/>
          </a:xfrm>
          <a:prstGeom prst="rect">
            <a:avLst/>
          </a:prstGeom>
          <a:noFill/>
        </p:spPr>
        <p:txBody>
          <a:bodyPr wrap="none" rtlCol="0">
            <a:spAutoFit/>
          </a:bodyPr>
          <a:lstStyle/>
          <a:p>
            <a:r>
              <a:rPr lang="en-US" sz="2000" dirty="0">
                <a:solidFill>
                  <a:schemeClr val="accent1">
                    <a:lumMod val="75000"/>
                  </a:schemeClr>
                </a:solidFill>
              </a:rPr>
              <a:t>PAY GAP</a:t>
            </a:r>
          </a:p>
        </p:txBody>
      </p:sp>
      <p:sp>
        <p:nvSpPr>
          <p:cNvPr id="8" name="TextBox 7">
            <a:extLst>
              <a:ext uri="{FF2B5EF4-FFF2-40B4-BE49-F238E27FC236}">
                <a16:creationId xmlns:a16="http://schemas.microsoft.com/office/drawing/2014/main" id="{7D6B27B9-A5AA-40DE-9B48-AE68C6BC9F25}"/>
              </a:ext>
            </a:extLst>
          </p:cNvPr>
          <p:cNvSpPr txBox="1"/>
          <p:nvPr/>
        </p:nvSpPr>
        <p:spPr>
          <a:xfrm>
            <a:off x="7594363" y="1943100"/>
            <a:ext cx="1606787" cy="369332"/>
          </a:xfrm>
          <a:prstGeom prst="rect">
            <a:avLst/>
          </a:prstGeom>
          <a:noFill/>
        </p:spPr>
        <p:txBody>
          <a:bodyPr wrap="none" rtlCol="0">
            <a:spAutoFit/>
          </a:bodyPr>
          <a:lstStyle/>
          <a:p>
            <a:r>
              <a:rPr lang="en-US" dirty="0">
                <a:solidFill>
                  <a:schemeClr val="accent4">
                    <a:lumMod val="50000"/>
                  </a:schemeClr>
                </a:solidFill>
              </a:rPr>
              <a:t>Board Diversity</a:t>
            </a:r>
          </a:p>
        </p:txBody>
      </p:sp>
      <p:sp>
        <p:nvSpPr>
          <p:cNvPr id="9" name="TextBox 8">
            <a:extLst>
              <a:ext uri="{FF2B5EF4-FFF2-40B4-BE49-F238E27FC236}">
                <a16:creationId xmlns:a16="http://schemas.microsoft.com/office/drawing/2014/main" id="{229B8B75-1DF3-4066-90D8-AA1A644BC256}"/>
              </a:ext>
            </a:extLst>
          </p:cNvPr>
          <p:cNvSpPr txBox="1"/>
          <p:nvPr/>
        </p:nvSpPr>
        <p:spPr>
          <a:xfrm>
            <a:off x="8945669" y="3147051"/>
            <a:ext cx="1606787" cy="646331"/>
          </a:xfrm>
          <a:prstGeom prst="rect">
            <a:avLst/>
          </a:prstGeom>
          <a:noFill/>
        </p:spPr>
        <p:txBody>
          <a:bodyPr wrap="square" rtlCol="0">
            <a:spAutoFit/>
          </a:bodyPr>
          <a:lstStyle/>
          <a:p>
            <a:pPr algn="ctr"/>
            <a:r>
              <a:rPr lang="en-US" dirty="0">
                <a:solidFill>
                  <a:schemeClr val="accent4">
                    <a:lumMod val="50000"/>
                  </a:schemeClr>
                </a:solidFill>
              </a:rPr>
              <a:t>Culture of Industry</a:t>
            </a:r>
          </a:p>
        </p:txBody>
      </p:sp>
      <p:cxnSp>
        <p:nvCxnSpPr>
          <p:cNvPr id="11" name="Straight Arrow Connector 10">
            <a:extLst>
              <a:ext uri="{FF2B5EF4-FFF2-40B4-BE49-F238E27FC236}">
                <a16:creationId xmlns:a16="http://schemas.microsoft.com/office/drawing/2014/main" id="{04F0CD46-04B2-4491-BBF1-2E6207514E21}"/>
              </a:ext>
            </a:extLst>
          </p:cNvPr>
          <p:cNvCxnSpPr/>
          <p:nvPr/>
        </p:nvCxnSpPr>
        <p:spPr>
          <a:xfrm flipV="1">
            <a:off x="10241280" y="2423160"/>
            <a:ext cx="537210" cy="723891"/>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BE91B93-CE47-4496-B03D-E6200E86D8BD}"/>
              </a:ext>
            </a:extLst>
          </p:cNvPr>
          <p:cNvCxnSpPr>
            <a:cxnSpLocks/>
          </p:cNvCxnSpPr>
          <p:nvPr/>
        </p:nvCxnSpPr>
        <p:spPr>
          <a:xfrm flipH="1" flipV="1">
            <a:off x="8515351" y="2443997"/>
            <a:ext cx="699134" cy="703054"/>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4F63C7D-4895-4D9D-ABF7-7E56551C70F9}"/>
              </a:ext>
            </a:extLst>
          </p:cNvPr>
          <p:cNvCxnSpPr>
            <a:stCxn id="8" idx="3"/>
            <a:endCxn id="3" idx="1"/>
          </p:cNvCxnSpPr>
          <p:nvPr/>
        </p:nvCxnSpPr>
        <p:spPr>
          <a:xfrm>
            <a:off x="9201150" y="2127766"/>
            <a:ext cx="1268730" cy="15389"/>
          </a:xfrm>
          <a:prstGeom prst="straightConnector1">
            <a:avLst/>
          </a:prstGeom>
          <a:ln w="1905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10713CC-75E2-4CA5-83A3-582BFC380287}"/>
              </a:ext>
            </a:extLst>
          </p:cNvPr>
          <p:cNvSpPr txBox="1"/>
          <p:nvPr/>
        </p:nvSpPr>
        <p:spPr>
          <a:xfrm>
            <a:off x="9671848" y="1616928"/>
            <a:ext cx="327334" cy="461665"/>
          </a:xfrm>
          <a:prstGeom prst="rect">
            <a:avLst/>
          </a:prstGeom>
          <a:noFill/>
        </p:spPr>
        <p:txBody>
          <a:bodyPr wrap="none" rtlCol="0">
            <a:spAutoFit/>
          </a:bodyPr>
          <a:lstStyle/>
          <a:p>
            <a:r>
              <a:rPr lang="en-US" sz="2400" dirty="0">
                <a:solidFill>
                  <a:schemeClr val="tx1">
                    <a:lumMod val="50000"/>
                    <a:lumOff val="50000"/>
                  </a:schemeClr>
                </a:solidFill>
              </a:rPr>
              <a:t>?</a:t>
            </a:r>
          </a:p>
        </p:txBody>
      </p:sp>
      <p:sp>
        <p:nvSpPr>
          <p:cNvPr id="73" name="TextBox 72">
            <a:extLst>
              <a:ext uri="{FF2B5EF4-FFF2-40B4-BE49-F238E27FC236}">
                <a16:creationId xmlns:a16="http://schemas.microsoft.com/office/drawing/2014/main" id="{8EE0D7EB-E6CC-4992-BFFC-4069B84BD5EE}"/>
              </a:ext>
            </a:extLst>
          </p:cNvPr>
          <p:cNvSpPr txBox="1"/>
          <p:nvPr/>
        </p:nvSpPr>
        <p:spPr>
          <a:xfrm>
            <a:off x="4561603" y="3045555"/>
            <a:ext cx="1606787" cy="923330"/>
          </a:xfrm>
          <a:prstGeom prst="rect">
            <a:avLst/>
          </a:prstGeom>
          <a:noFill/>
        </p:spPr>
        <p:txBody>
          <a:bodyPr wrap="square" rtlCol="0">
            <a:spAutoFit/>
          </a:bodyPr>
          <a:lstStyle/>
          <a:p>
            <a:pPr algn="ctr"/>
            <a:r>
              <a:rPr lang="en-US" dirty="0">
                <a:solidFill>
                  <a:schemeClr val="accent4">
                    <a:lumMod val="50000"/>
                  </a:schemeClr>
                </a:solidFill>
              </a:rPr>
              <a:t>Culture of Organization / Industry</a:t>
            </a:r>
          </a:p>
        </p:txBody>
      </p:sp>
      <p:sp>
        <p:nvSpPr>
          <p:cNvPr id="74" name="TextBox 73">
            <a:extLst>
              <a:ext uri="{FF2B5EF4-FFF2-40B4-BE49-F238E27FC236}">
                <a16:creationId xmlns:a16="http://schemas.microsoft.com/office/drawing/2014/main" id="{19F0ACBD-9D50-4C30-B97D-2109EFE9B150}"/>
              </a:ext>
            </a:extLst>
          </p:cNvPr>
          <p:cNvSpPr txBox="1"/>
          <p:nvPr/>
        </p:nvSpPr>
        <p:spPr>
          <a:xfrm>
            <a:off x="1792766" y="3775028"/>
            <a:ext cx="1606787" cy="369332"/>
          </a:xfrm>
          <a:prstGeom prst="rect">
            <a:avLst/>
          </a:prstGeom>
          <a:noFill/>
        </p:spPr>
        <p:txBody>
          <a:bodyPr wrap="none" rtlCol="0">
            <a:spAutoFit/>
          </a:bodyPr>
          <a:lstStyle/>
          <a:p>
            <a:r>
              <a:rPr lang="en-US" dirty="0">
                <a:solidFill>
                  <a:schemeClr val="accent4">
                    <a:lumMod val="50000"/>
                  </a:schemeClr>
                </a:solidFill>
              </a:rPr>
              <a:t>Board Diversity</a:t>
            </a:r>
          </a:p>
        </p:txBody>
      </p:sp>
      <p:sp>
        <p:nvSpPr>
          <p:cNvPr id="75" name="TextBox 74">
            <a:extLst>
              <a:ext uri="{FF2B5EF4-FFF2-40B4-BE49-F238E27FC236}">
                <a16:creationId xmlns:a16="http://schemas.microsoft.com/office/drawing/2014/main" id="{B2D5E440-C3B5-4E94-8154-9B35D6246B75}"/>
              </a:ext>
            </a:extLst>
          </p:cNvPr>
          <p:cNvSpPr txBox="1"/>
          <p:nvPr/>
        </p:nvSpPr>
        <p:spPr>
          <a:xfrm>
            <a:off x="2443867" y="410631"/>
            <a:ext cx="1055866" cy="400110"/>
          </a:xfrm>
          <a:prstGeom prst="rect">
            <a:avLst/>
          </a:prstGeom>
          <a:noFill/>
        </p:spPr>
        <p:txBody>
          <a:bodyPr wrap="none" rtlCol="0">
            <a:spAutoFit/>
          </a:bodyPr>
          <a:lstStyle/>
          <a:p>
            <a:r>
              <a:rPr lang="en-US" sz="2000" dirty="0">
                <a:solidFill>
                  <a:schemeClr val="accent1">
                    <a:lumMod val="75000"/>
                  </a:schemeClr>
                </a:solidFill>
              </a:rPr>
              <a:t>PAY GAP</a:t>
            </a:r>
          </a:p>
        </p:txBody>
      </p:sp>
      <p:sp>
        <p:nvSpPr>
          <p:cNvPr id="19" name="TextBox 18">
            <a:extLst>
              <a:ext uri="{FF2B5EF4-FFF2-40B4-BE49-F238E27FC236}">
                <a16:creationId xmlns:a16="http://schemas.microsoft.com/office/drawing/2014/main" id="{0B7C4353-6365-4C66-8F13-C7A2BB9EA2FE}"/>
              </a:ext>
            </a:extLst>
          </p:cNvPr>
          <p:cNvSpPr txBox="1"/>
          <p:nvPr/>
        </p:nvSpPr>
        <p:spPr>
          <a:xfrm>
            <a:off x="4899508" y="442794"/>
            <a:ext cx="3972819" cy="369332"/>
          </a:xfrm>
          <a:prstGeom prst="rect">
            <a:avLst/>
          </a:prstGeom>
          <a:noFill/>
        </p:spPr>
        <p:txBody>
          <a:bodyPr wrap="none" rtlCol="0">
            <a:spAutoFit/>
          </a:bodyPr>
          <a:lstStyle/>
          <a:p>
            <a:r>
              <a:rPr lang="en-US" dirty="0">
                <a:solidFill>
                  <a:schemeClr val="tx1">
                    <a:lumMod val="75000"/>
                    <a:lumOff val="25000"/>
                  </a:schemeClr>
                </a:solidFill>
              </a:rPr>
              <a:t>Pay gap = b0 + </a:t>
            </a:r>
            <a:r>
              <a:rPr lang="en-US" b="1" dirty="0">
                <a:solidFill>
                  <a:schemeClr val="tx1">
                    <a:lumMod val="75000"/>
                    <a:lumOff val="25000"/>
                  </a:schemeClr>
                </a:solidFill>
              </a:rPr>
              <a:t>b1</a:t>
            </a:r>
            <a:r>
              <a:rPr lang="en-US" dirty="0">
                <a:solidFill>
                  <a:schemeClr val="tx1">
                    <a:lumMod val="75000"/>
                    <a:lumOff val="25000"/>
                  </a:schemeClr>
                </a:solidFill>
              </a:rPr>
              <a:t>(</a:t>
            </a:r>
            <a:r>
              <a:rPr lang="en-US" dirty="0" err="1">
                <a:solidFill>
                  <a:schemeClr val="tx1">
                    <a:lumMod val="75000"/>
                    <a:lumOff val="25000"/>
                  </a:schemeClr>
                </a:solidFill>
              </a:rPr>
              <a:t>PropFemaleBoard</a:t>
            </a:r>
            <a:r>
              <a:rPr lang="en-US" dirty="0">
                <a:solidFill>
                  <a:schemeClr val="tx1">
                    <a:lumMod val="75000"/>
                    <a:lumOff val="25000"/>
                  </a:schemeClr>
                </a:solidFill>
              </a:rPr>
              <a:t>) + e</a:t>
            </a:r>
          </a:p>
        </p:txBody>
      </p:sp>
      <p:sp>
        <p:nvSpPr>
          <p:cNvPr id="20" name="TextBox 19">
            <a:extLst>
              <a:ext uri="{FF2B5EF4-FFF2-40B4-BE49-F238E27FC236}">
                <a16:creationId xmlns:a16="http://schemas.microsoft.com/office/drawing/2014/main" id="{1AC93B8A-C3AB-48F1-BEBE-56DC51739D3E}"/>
              </a:ext>
            </a:extLst>
          </p:cNvPr>
          <p:cNvSpPr txBox="1"/>
          <p:nvPr/>
        </p:nvSpPr>
        <p:spPr>
          <a:xfrm>
            <a:off x="5614340" y="1496824"/>
            <a:ext cx="1243097" cy="923330"/>
          </a:xfrm>
          <a:prstGeom prst="rect">
            <a:avLst/>
          </a:prstGeom>
          <a:noFill/>
        </p:spPr>
        <p:txBody>
          <a:bodyPr wrap="none" rtlCol="0">
            <a:spAutoFit/>
          </a:bodyPr>
          <a:lstStyle/>
          <a:p>
            <a:pPr algn="ctr"/>
            <a:r>
              <a:rPr lang="en-US" b="1" dirty="0">
                <a:solidFill>
                  <a:schemeClr val="accent1">
                    <a:lumMod val="75000"/>
                  </a:schemeClr>
                </a:solidFill>
              </a:rPr>
              <a:t>BIASED</a:t>
            </a:r>
            <a:br>
              <a:rPr lang="en-US" b="1" dirty="0">
                <a:solidFill>
                  <a:schemeClr val="accent1">
                    <a:lumMod val="75000"/>
                  </a:schemeClr>
                </a:solidFill>
              </a:rPr>
            </a:br>
            <a:r>
              <a:rPr lang="en-US" b="1" dirty="0">
                <a:solidFill>
                  <a:schemeClr val="accent1">
                    <a:lumMod val="75000"/>
                  </a:schemeClr>
                </a:solidFill>
              </a:rPr>
              <a:t>ESTIMATE</a:t>
            </a:r>
          </a:p>
          <a:p>
            <a:pPr algn="ctr"/>
            <a:r>
              <a:rPr lang="en-US" b="1" dirty="0">
                <a:solidFill>
                  <a:schemeClr val="accent1">
                    <a:lumMod val="75000"/>
                  </a:schemeClr>
                </a:solidFill>
              </a:rPr>
              <a:t>OF IMPACT</a:t>
            </a:r>
          </a:p>
        </p:txBody>
      </p:sp>
      <p:cxnSp>
        <p:nvCxnSpPr>
          <p:cNvPr id="23" name="Straight Arrow Connector 22">
            <a:extLst>
              <a:ext uri="{FF2B5EF4-FFF2-40B4-BE49-F238E27FC236}">
                <a16:creationId xmlns:a16="http://schemas.microsoft.com/office/drawing/2014/main" id="{B3890E58-A0F8-43B0-A075-2172E702E38E}"/>
              </a:ext>
            </a:extLst>
          </p:cNvPr>
          <p:cNvCxnSpPr/>
          <p:nvPr/>
        </p:nvCxnSpPr>
        <p:spPr>
          <a:xfrm flipV="1">
            <a:off x="6303026" y="828973"/>
            <a:ext cx="177784" cy="599777"/>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7564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73B7-A13A-40F8-B059-C20F8E8DA442}"/>
              </a:ext>
            </a:extLst>
          </p:cNvPr>
          <p:cNvSpPr>
            <a:spLocks noGrp="1"/>
          </p:cNvSpPr>
          <p:nvPr>
            <p:ph type="title"/>
          </p:nvPr>
        </p:nvSpPr>
        <p:spPr/>
        <p:txBody>
          <a:bodyPr/>
          <a:lstStyle/>
          <a:p>
            <a:r>
              <a:rPr lang="en-US" dirty="0"/>
              <a:t>What is our treatment? </a:t>
            </a:r>
          </a:p>
        </p:txBody>
      </p:sp>
      <p:sp>
        <p:nvSpPr>
          <p:cNvPr id="3" name="Text Placeholder 2">
            <a:extLst>
              <a:ext uri="{FF2B5EF4-FFF2-40B4-BE49-F238E27FC236}">
                <a16:creationId xmlns:a16="http://schemas.microsoft.com/office/drawing/2014/main" id="{B96DC8C2-FAD4-4B79-9760-3E6CD01565C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42992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4077875"/>
            <a:ext cx="12192000" cy="2780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252564" y="4240651"/>
            <a:ext cx="10885001" cy="2585323"/>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b="1" i="0" u="none" strike="noStrike" kern="1200" cap="all" spc="0" normalizeH="0" baseline="0" noProof="0" dirty="0">
                <a:ln>
                  <a:noFill/>
                </a:ln>
                <a:solidFill>
                  <a:schemeClr val="accent1">
                    <a:lumMod val="50000"/>
                  </a:schemeClr>
                </a:solidFill>
                <a:effectLst/>
                <a:uLnTx/>
                <a:uFillTx/>
                <a:latin typeface="Calibri" panose="020F0502020204030204"/>
                <a:ea typeface="+mn-ea"/>
                <a:cs typeface="+mn-cs"/>
              </a:rPr>
              <a:t>THE POWER OF PANEL DATA</a:t>
            </a:r>
            <a:endParaRPr kumimoji="0" lang="en-US" b="0"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We can simplify the design if we are more precise about our research question. </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1600" b="1"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rPr>
              <a:t>Initial research question: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Does the level of board diversity impact the gender pay gap? </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1600" b="1"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rPr>
              <a:t>Improved: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Does increasing board diversity reduce the gender pay gap?  </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We can now leverage </a:t>
            </a:r>
            <a:r>
              <a:rPr kumimoji="0" lang="en-US" sz="1600" b="1" i="0" u="none" strike="noStrike" kern="1200" cap="none" spc="0" normalizeH="0" baseline="0" noProof="0" dirty="0">
                <a:ln>
                  <a:noFill/>
                </a:ln>
                <a:solidFill>
                  <a:schemeClr val="accent4">
                    <a:lumMod val="50000"/>
                  </a:schemeClr>
                </a:solidFill>
                <a:effectLst/>
                <a:uLnTx/>
                <a:uFillTx/>
                <a:latin typeface="Calibri" panose="020F0502020204030204"/>
                <a:ea typeface="+mn-ea"/>
                <a:cs typeface="+mn-cs"/>
              </a:rPr>
              <a:t>panel data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to look at how changes over time impact the outcome. </a:t>
            </a:r>
            <a:b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807110" y="2780126"/>
            <a:ext cx="1038823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A7E8C1-D8A3-4AF6-9FFE-CD3871AAAB65}"/>
              </a:ext>
            </a:extLst>
          </p:cNvPr>
          <p:cNvSpPr txBox="1"/>
          <p:nvPr/>
        </p:nvSpPr>
        <p:spPr>
          <a:xfrm>
            <a:off x="1522282" y="2981761"/>
            <a:ext cx="132674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ALL MALE BOARD</a:t>
            </a:r>
          </a:p>
        </p:txBody>
      </p:sp>
      <p:sp>
        <p:nvSpPr>
          <p:cNvPr id="14" name="TextBox 13">
            <a:extLst>
              <a:ext uri="{FF2B5EF4-FFF2-40B4-BE49-F238E27FC236}">
                <a16:creationId xmlns:a16="http://schemas.microsoft.com/office/drawing/2014/main" id="{C35831E9-5B4C-4057-8A40-D211164BEE3D}"/>
              </a:ext>
            </a:extLst>
          </p:cNvPr>
          <p:cNvSpPr txBox="1"/>
          <p:nvPr/>
        </p:nvSpPr>
        <p:spPr>
          <a:xfrm>
            <a:off x="3842740" y="3104538"/>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chemeClr val="tx1">
                    <a:lumMod val="50000"/>
                    <a:lumOff val="50000"/>
                  </a:schemeClr>
                </a:solidFill>
                <a:effectLst/>
                <a:uLnTx/>
                <a:uFillTx/>
                <a:latin typeface="Calibri" panose="020F0502020204030204"/>
                <a:ea typeface="+mn-ea"/>
                <a:cs typeface="+mn-cs"/>
              </a:rPr>
              <a:t>tokenism</a:t>
            </a:r>
            <a:endPar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8BB68137-9AF1-4B0D-A215-47778621B0BD}"/>
              </a:ext>
            </a:extLst>
          </p:cNvPr>
          <p:cNvSpPr txBox="1"/>
          <p:nvPr/>
        </p:nvSpPr>
        <p:spPr>
          <a:xfrm>
            <a:off x="6041941" y="3111289"/>
            <a:ext cx="170179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chemeClr val="tx1">
                    <a:lumMod val="50000"/>
                    <a:lumOff val="50000"/>
                  </a:schemeClr>
                </a:solidFill>
                <a:effectLst/>
                <a:uLnTx/>
                <a:uFillTx/>
                <a:latin typeface="Calibri" panose="020F0502020204030204"/>
                <a:ea typeface="+mn-ea"/>
                <a:cs typeface="+mn-cs"/>
              </a:rPr>
              <a:t>balanced</a:t>
            </a:r>
            <a:endPar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00EF64CD-9F59-49F5-B9C5-8A825358F9E4}"/>
              </a:ext>
            </a:extLst>
          </p:cNvPr>
          <p:cNvSpPr txBox="1"/>
          <p:nvPr/>
        </p:nvSpPr>
        <p:spPr>
          <a:xfrm>
            <a:off x="8554947" y="3120260"/>
            <a:ext cx="184203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chemeClr val="tx1">
                    <a:lumMod val="50000"/>
                    <a:lumOff val="50000"/>
                  </a:schemeClr>
                </a:solidFill>
                <a:effectLst/>
                <a:uLnTx/>
                <a:uFillTx/>
                <a:latin typeface="Calibri" panose="020F0502020204030204"/>
                <a:ea typeface="+mn-ea"/>
                <a:cs typeface="+mn-cs"/>
              </a:rPr>
              <a:t>gendered fields</a:t>
            </a:r>
          </a:p>
        </p:txBody>
      </p:sp>
      <p:cxnSp>
        <p:nvCxnSpPr>
          <p:cNvPr id="85" name="Straight Connector 84">
            <a:extLst>
              <a:ext uri="{FF2B5EF4-FFF2-40B4-BE49-F238E27FC236}">
                <a16:creationId xmlns:a16="http://schemas.microsoft.com/office/drawing/2014/main" id="{D2CA65B3-A9A2-49B3-B832-FDA00377D5B1}"/>
              </a:ext>
            </a:extLst>
          </p:cNvPr>
          <p:cNvCxnSpPr/>
          <p:nvPr/>
        </p:nvCxnSpPr>
        <p:spPr>
          <a:xfrm>
            <a:off x="3219645" y="2667059"/>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5A0D3A6-DE2B-458D-B3CF-275C1E65251D}"/>
              </a:ext>
            </a:extLst>
          </p:cNvPr>
          <p:cNvCxnSpPr/>
          <p:nvPr/>
        </p:nvCxnSpPr>
        <p:spPr>
          <a:xfrm>
            <a:off x="5710063" y="2631593"/>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9C0AF2-906B-4E8B-ACC7-40199B9B42F7}"/>
              </a:ext>
            </a:extLst>
          </p:cNvPr>
          <p:cNvCxnSpPr/>
          <p:nvPr/>
        </p:nvCxnSpPr>
        <p:spPr>
          <a:xfrm>
            <a:off x="8074887" y="2622775"/>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D348AFC-44BF-4FBE-9EEE-C3E9CEC24D99}"/>
              </a:ext>
            </a:extLst>
          </p:cNvPr>
          <p:cNvCxnSpPr/>
          <p:nvPr/>
        </p:nvCxnSpPr>
        <p:spPr>
          <a:xfrm>
            <a:off x="10606535" y="2631593"/>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FD0F6F0-E6A1-4AC6-9DFA-8EC8578A36FF}"/>
              </a:ext>
            </a:extLst>
          </p:cNvPr>
          <p:cNvSpPr txBox="1"/>
          <p:nvPr/>
        </p:nvSpPr>
        <p:spPr>
          <a:xfrm>
            <a:off x="2566791" y="220131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1%</a:t>
            </a:r>
          </a:p>
        </p:txBody>
      </p:sp>
      <p:sp>
        <p:nvSpPr>
          <p:cNvPr id="91" name="TextBox 90">
            <a:extLst>
              <a:ext uri="{FF2B5EF4-FFF2-40B4-BE49-F238E27FC236}">
                <a16:creationId xmlns:a16="http://schemas.microsoft.com/office/drawing/2014/main" id="{557FE449-1F25-489E-9E76-56F3C5F74D53}"/>
              </a:ext>
            </a:extLst>
          </p:cNvPr>
          <p:cNvSpPr txBox="1"/>
          <p:nvPr/>
        </p:nvSpPr>
        <p:spPr>
          <a:xfrm>
            <a:off x="5087136" y="2190497"/>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30%</a:t>
            </a:r>
          </a:p>
        </p:txBody>
      </p:sp>
      <p:sp>
        <p:nvSpPr>
          <p:cNvPr id="92" name="TextBox 91">
            <a:extLst>
              <a:ext uri="{FF2B5EF4-FFF2-40B4-BE49-F238E27FC236}">
                <a16:creationId xmlns:a16="http://schemas.microsoft.com/office/drawing/2014/main" id="{7361DC41-D45B-4F01-ABCD-717AB937CD0E}"/>
              </a:ext>
            </a:extLst>
          </p:cNvPr>
          <p:cNvSpPr txBox="1"/>
          <p:nvPr/>
        </p:nvSpPr>
        <p:spPr>
          <a:xfrm>
            <a:off x="7412391" y="2186281"/>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70%</a:t>
            </a:r>
          </a:p>
        </p:txBody>
      </p:sp>
      <p:sp>
        <p:nvSpPr>
          <p:cNvPr id="93" name="TextBox 92">
            <a:extLst>
              <a:ext uri="{FF2B5EF4-FFF2-40B4-BE49-F238E27FC236}">
                <a16:creationId xmlns:a16="http://schemas.microsoft.com/office/drawing/2014/main" id="{77A18E55-2424-4421-B382-E448C572CD75}"/>
              </a:ext>
            </a:extLst>
          </p:cNvPr>
          <p:cNvSpPr txBox="1"/>
          <p:nvPr/>
        </p:nvSpPr>
        <p:spPr>
          <a:xfrm>
            <a:off x="9943161" y="222666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100%</a:t>
            </a:r>
          </a:p>
        </p:txBody>
      </p:sp>
      <p:cxnSp>
        <p:nvCxnSpPr>
          <p:cNvPr id="94" name="Straight Connector 93">
            <a:extLst>
              <a:ext uri="{FF2B5EF4-FFF2-40B4-BE49-F238E27FC236}">
                <a16:creationId xmlns:a16="http://schemas.microsoft.com/office/drawing/2014/main" id="{B4BF80B3-4183-468C-B5D0-B953E506BAEF}"/>
              </a:ext>
            </a:extLst>
          </p:cNvPr>
          <p:cNvCxnSpPr/>
          <p:nvPr/>
        </p:nvCxnSpPr>
        <p:spPr>
          <a:xfrm>
            <a:off x="1021098" y="2638848"/>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CDA81E0-6BB5-4A66-80C3-F4B7B3F93774}"/>
              </a:ext>
            </a:extLst>
          </p:cNvPr>
          <p:cNvSpPr txBox="1"/>
          <p:nvPr/>
        </p:nvSpPr>
        <p:spPr>
          <a:xfrm>
            <a:off x="376128" y="2172854"/>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0%</a:t>
            </a:r>
          </a:p>
        </p:txBody>
      </p:sp>
      <p:sp>
        <p:nvSpPr>
          <p:cNvPr id="3" name="Arc 2">
            <a:extLst>
              <a:ext uri="{FF2B5EF4-FFF2-40B4-BE49-F238E27FC236}">
                <a16:creationId xmlns:a16="http://schemas.microsoft.com/office/drawing/2014/main" id="{26A96FAB-C169-4755-B8DE-9C2E2571C693}"/>
              </a:ext>
            </a:extLst>
          </p:cNvPr>
          <p:cNvSpPr/>
          <p:nvPr/>
        </p:nvSpPr>
        <p:spPr>
          <a:xfrm>
            <a:off x="2115288" y="1511663"/>
            <a:ext cx="2582431" cy="1844083"/>
          </a:xfrm>
          <a:prstGeom prst="arc">
            <a:avLst>
              <a:gd name="adj1" fmla="val 10929656"/>
              <a:gd name="adj2" fmla="val 21028114"/>
            </a:avLst>
          </a:prstGeom>
          <a:ln w="28575">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Arc 54">
            <a:extLst>
              <a:ext uri="{FF2B5EF4-FFF2-40B4-BE49-F238E27FC236}">
                <a16:creationId xmlns:a16="http://schemas.microsoft.com/office/drawing/2014/main" id="{5BDDD595-1FAA-45B0-9E50-B39575E1835A}"/>
              </a:ext>
            </a:extLst>
          </p:cNvPr>
          <p:cNvSpPr/>
          <p:nvPr/>
        </p:nvSpPr>
        <p:spPr>
          <a:xfrm flipH="1">
            <a:off x="7173872" y="1511663"/>
            <a:ext cx="2582431" cy="1844083"/>
          </a:xfrm>
          <a:prstGeom prst="arc">
            <a:avLst>
              <a:gd name="adj1" fmla="val 10929656"/>
              <a:gd name="adj2" fmla="val 21028114"/>
            </a:avLst>
          </a:prstGeom>
          <a:ln w="28575">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555875-C8E1-45B7-92E9-F3384FB2BCD5}"/>
              </a:ext>
            </a:extLst>
          </p:cNvPr>
          <p:cNvSpPr txBox="1"/>
          <p:nvPr/>
        </p:nvSpPr>
        <p:spPr>
          <a:xfrm>
            <a:off x="1861750" y="861530"/>
            <a:ext cx="2835969" cy="369332"/>
          </a:xfrm>
          <a:prstGeom prst="rect">
            <a:avLst/>
          </a:prstGeom>
          <a:noFill/>
        </p:spPr>
        <p:txBody>
          <a:bodyPr wrap="none" rtlCol="0">
            <a:spAutoFit/>
          </a:bodyPr>
          <a:lstStyle/>
          <a:p>
            <a:r>
              <a:rPr lang="en-US" b="1" dirty="0">
                <a:solidFill>
                  <a:schemeClr val="accent4">
                    <a:lumMod val="50000"/>
                  </a:schemeClr>
                </a:solidFill>
              </a:rPr>
              <a:t>INCREASE</a:t>
            </a:r>
            <a:r>
              <a:rPr lang="en-US" dirty="0">
                <a:solidFill>
                  <a:schemeClr val="accent4">
                    <a:lumMod val="50000"/>
                  </a:schemeClr>
                </a:solidFill>
              </a:rPr>
              <a:t> BOARD DIVERSITY</a:t>
            </a:r>
          </a:p>
        </p:txBody>
      </p:sp>
      <p:sp>
        <p:nvSpPr>
          <p:cNvPr id="56" name="TextBox 55">
            <a:extLst>
              <a:ext uri="{FF2B5EF4-FFF2-40B4-BE49-F238E27FC236}">
                <a16:creationId xmlns:a16="http://schemas.microsoft.com/office/drawing/2014/main" id="{E6C01D3B-A544-4E42-9286-C6B1E7484ACD}"/>
              </a:ext>
            </a:extLst>
          </p:cNvPr>
          <p:cNvSpPr txBox="1"/>
          <p:nvPr/>
        </p:nvSpPr>
        <p:spPr>
          <a:xfrm>
            <a:off x="6874937" y="888533"/>
            <a:ext cx="2881366" cy="369332"/>
          </a:xfrm>
          <a:prstGeom prst="rect">
            <a:avLst/>
          </a:prstGeom>
          <a:noFill/>
        </p:spPr>
        <p:txBody>
          <a:bodyPr wrap="none" rtlCol="0">
            <a:spAutoFit/>
          </a:bodyPr>
          <a:lstStyle/>
          <a:p>
            <a:r>
              <a:rPr lang="en-US" b="1" dirty="0">
                <a:solidFill>
                  <a:schemeClr val="accent4">
                    <a:lumMod val="50000"/>
                  </a:schemeClr>
                </a:solidFill>
              </a:rPr>
              <a:t>DECREASE</a:t>
            </a:r>
            <a:r>
              <a:rPr lang="en-US" dirty="0">
                <a:solidFill>
                  <a:schemeClr val="accent4">
                    <a:lumMod val="50000"/>
                  </a:schemeClr>
                </a:solidFill>
              </a:rPr>
              <a:t> BOARD DIVERSITY</a:t>
            </a:r>
          </a:p>
        </p:txBody>
      </p:sp>
      <p:sp>
        <p:nvSpPr>
          <p:cNvPr id="9" name="TextBox 8">
            <a:extLst>
              <a:ext uri="{FF2B5EF4-FFF2-40B4-BE49-F238E27FC236}">
                <a16:creationId xmlns:a16="http://schemas.microsoft.com/office/drawing/2014/main" id="{A16344FC-FFA0-4725-B2F6-496915E35797}"/>
              </a:ext>
            </a:extLst>
          </p:cNvPr>
          <p:cNvSpPr txBox="1"/>
          <p:nvPr/>
        </p:nvSpPr>
        <p:spPr>
          <a:xfrm>
            <a:off x="1702875" y="2363525"/>
            <a:ext cx="846707" cy="369332"/>
          </a:xfrm>
          <a:prstGeom prst="rect">
            <a:avLst/>
          </a:prstGeom>
          <a:noFill/>
        </p:spPr>
        <p:txBody>
          <a:bodyPr wrap="none" rtlCol="0">
            <a:spAutoFit/>
          </a:bodyPr>
          <a:lstStyle/>
          <a:p>
            <a:r>
              <a:rPr lang="en-US" dirty="0">
                <a:solidFill>
                  <a:schemeClr val="accent1">
                    <a:lumMod val="75000"/>
                  </a:schemeClr>
                </a:solidFill>
              </a:rPr>
              <a:t>time=1</a:t>
            </a:r>
          </a:p>
        </p:txBody>
      </p:sp>
      <p:sp>
        <p:nvSpPr>
          <p:cNvPr id="57" name="TextBox 56">
            <a:extLst>
              <a:ext uri="{FF2B5EF4-FFF2-40B4-BE49-F238E27FC236}">
                <a16:creationId xmlns:a16="http://schemas.microsoft.com/office/drawing/2014/main" id="{0CB4D2D2-49A4-48D9-BCA5-908E1BC8BA33}"/>
              </a:ext>
            </a:extLst>
          </p:cNvPr>
          <p:cNvSpPr txBox="1"/>
          <p:nvPr/>
        </p:nvSpPr>
        <p:spPr>
          <a:xfrm>
            <a:off x="4291574" y="2275551"/>
            <a:ext cx="846707" cy="369332"/>
          </a:xfrm>
          <a:prstGeom prst="rect">
            <a:avLst/>
          </a:prstGeom>
          <a:noFill/>
        </p:spPr>
        <p:txBody>
          <a:bodyPr wrap="none" rtlCol="0">
            <a:spAutoFit/>
          </a:bodyPr>
          <a:lstStyle/>
          <a:p>
            <a:r>
              <a:rPr lang="en-US" dirty="0">
                <a:solidFill>
                  <a:schemeClr val="accent1">
                    <a:lumMod val="75000"/>
                  </a:schemeClr>
                </a:solidFill>
              </a:rPr>
              <a:t>time=2</a:t>
            </a:r>
          </a:p>
        </p:txBody>
      </p:sp>
      <p:sp>
        <p:nvSpPr>
          <p:cNvPr id="58" name="TextBox 57">
            <a:extLst>
              <a:ext uri="{FF2B5EF4-FFF2-40B4-BE49-F238E27FC236}">
                <a16:creationId xmlns:a16="http://schemas.microsoft.com/office/drawing/2014/main" id="{74989FA4-DAF3-4D70-88F4-6571210A0ED3}"/>
              </a:ext>
            </a:extLst>
          </p:cNvPr>
          <p:cNvSpPr txBox="1"/>
          <p:nvPr/>
        </p:nvSpPr>
        <p:spPr>
          <a:xfrm>
            <a:off x="9332949" y="2389445"/>
            <a:ext cx="846707" cy="369332"/>
          </a:xfrm>
          <a:prstGeom prst="rect">
            <a:avLst/>
          </a:prstGeom>
          <a:noFill/>
        </p:spPr>
        <p:txBody>
          <a:bodyPr wrap="none" rtlCol="0">
            <a:spAutoFit/>
          </a:bodyPr>
          <a:lstStyle/>
          <a:p>
            <a:r>
              <a:rPr lang="en-US" dirty="0">
                <a:solidFill>
                  <a:schemeClr val="accent1">
                    <a:lumMod val="75000"/>
                  </a:schemeClr>
                </a:solidFill>
              </a:rPr>
              <a:t>time=1</a:t>
            </a:r>
          </a:p>
        </p:txBody>
      </p:sp>
      <p:sp>
        <p:nvSpPr>
          <p:cNvPr id="59" name="TextBox 58">
            <a:extLst>
              <a:ext uri="{FF2B5EF4-FFF2-40B4-BE49-F238E27FC236}">
                <a16:creationId xmlns:a16="http://schemas.microsoft.com/office/drawing/2014/main" id="{C3FA2FD2-80F6-4865-B5C7-77F0FFE9EBB8}"/>
              </a:ext>
            </a:extLst>
          </p:cNvPr>
          <p:cNvSpPr txBox="1"/>
          <p:nvPr/>
        </p:nvSpPr>
        <p:spPr>
          <a:xfrm>
            <a:off x="6719312" y="2245213"/>
            <a:ext cx="846707" cy="369332"/>
          </a:xfrm>
          <a:prstGeom prst="rect">
            <a:avLst/>
          </a:prstGeom>
          <a:noFill/>
        </p:spPr>
        <p:txBody>
          <a:bodyPr wrap="none" rtlCol="0">
            <a:spAutoFit/>
          </a:bodyPr>
          <a:lstStyle/>
          <a:p>
            <a:r>
              <a:rPr lang="en-US" dirty="0">
                <a:solidFill>
                  <a:schemeClr val="accent1">
                    <a:lumMod val="75000"/>
                  </a:schemeClr>
                </a:solidFill>
              </a:rPr>
              <a:t>time=2</a:t>
            </a:r>
          </a:p>
        </p:txBody>
      </p:sp>
    </p:spTree>
    <p:extLst>
      <p:ext uri="{BB962C8B-B14F-4D97-AF65-F5344CB8AC3E}">
        <p14:creationId xmlns:p14="http://schemas.microsoft.com/office/powerpoint/2010/main" val="281539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8549335" y="2715594"/>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4838838" y="164265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cxnSp>
        <p:nvCxnSpPr>
          <p:cNvPr id="23" name="Straight Connector 22">
            <a:extLst>
              <a:ext uri="{FF2B5EF4-FFF2-40B4-BE49-F238E27FC236}">
                <a16:creationId xmlns:a16="http://schemas.microsoft.com/office/drawing/2014/main" id="{25CE8B6E-1E43-469E-A687-D4E189B111EC}"/>
              </a:ext>
            </a:extLst>
          </p:cNvPr>
          <p:cNvCxnSpPr>
            <a:cxnSpLocks/>
            <a:stCxn id="18" idx="6"/>
            <a:endCxn id="17" idx="2"/>
          </p:cNvCxnSpPr>
          <p:nvPr/>
        </p:nvCxnSpPr>
        <p:spPr>
          <a:xfrm>
            <a:off x="5459609" y="1948853"/>
            <a:ext cx="3089726" cy="1072938"/>
          </a:xfrm>
          <a:prstGeom prst="line">
            <a:avLst/>
          </a:prstGeom>
          <a:ln w="158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BF9A2A4-33BF-42E8-9A01-ADB2B5BE92BC}"/>
              </a:ext>
            </a:extLst>
          </p:cNvPr>
          <p:cNvSpPr txBox="1"/>
          <p:nvPr/>
        </p:nvSpPr>
        <p:spPr>
          <a:xfrm>
            <a:off x="2823600" y="230137"/>
            <a:ext cx="2209997" cy="923330"/>
          </a:xfrm>
          <a:prstGeom prst="rect">
            <a:avLst/>
          </a:prstGeom>
          <a:noFill/>
        </p:spPr>
        <p:txBody>
          <a:bodyPr wrap="square" rtlCol="0">
            <a:spAutoFit/>
          </a:bodyPr>
          <a:lstStyle/>
          <a:p>
            <a:pPr algn="ctr"/>
            <a:r>
              <a:rPr lang="en-US" dirty="0">
                <a:solidFill>
                  <a:schemeClr val="accent4">
                    <a:lumMod val="50000"/>
                  </a:schemeClr>
                </a:solidFill>
                <a:latin typeface="Euphemia" panose="020B0503040102020104" pitchFamily="34" charset="0"/>
              </a:rPr>
              <a:t>suicidal ideation, teen pregnancy, COVID cases</a:t>
            </a:r>
          </a:p>
        </p:txBody>
      </p:sp>
      <p:sp>
        <p:nvSpPr>
          <p:cNvPr id="19" name="TextBox 18">
            <a:extLst>
              <a:ext uri="{FF2B5EF4-FFF2-40B4-BE49-F238E27FC236}">
                <a16:creationId xmlns:a16="http://schemas.microsoft.com/office/drawing/2014/main" id="{8D4CBC07-C5F4-47C4-862C-8FA1EF7E8FC3}"/>
              </a:ext>
            </a:extLst>
          </p:cNvPr>
          <p:cNvSpPr txBox="1"/>
          <p:nvPr/>
        </p:nvSpPr>
        <p:spPr>
          <a:xfrm>
            <a:off x="6933545" y="710691"/>
            <a:ext cx="3231579" cy="954107"/>
          </a:xfrm>
          <a:prstGeom prst="rect">
            <a:avLst/>
          </a:prstGeom>
          <a:noFill/>
        </p:spPr>
        <p:txBody>
          <a:bodyPr wrap="square" rtlCol="0">
            <a:spAutoFit/>
          </a:bodyPr>
          <a:lstStyle/>
          <a:p>
            <a:r>
              <a:rPr lang="en-US" sz="2800" cap="all" dirty="0">
                <a:solidFill>
                  <a:schemeClr val="accent4">
                    <a:lumMod val="50000"/>
                  </a:schemeClr>
                </a:solidFill>
                <a:latin typeface="Euphemia" panose="020B0503040102020104" pitchFamily="34" charset="0"/>
              </a:rPr>
              <a:t>Program Effect: </a:t>
            </a:r>
            <a:r>
              <a:rPr lang="en-US" sz="2800" cap="all" dirty="0">
                <a:solidFill>
                  <a:schemeClr val="tx1">
                    <a:lumMod val="65000"/>
                    <a:lumOff val="35000"/>
                  </a:schemeClr>
                </a:solidFill>
                <a:latin typeface="Euphemia" panose="020B0503040102020104" pitchFamily="34" charset="0"/>
              </a:rPr>
              <a:t>less is better</a:t>
            </a:r>
          </a:p>
        </p:txBody>
      </p:sp>
    </p:spTree>
    <p:extLst>
      <p:ext uri="{BB962C8B-B14F-4D97-AF65-F5344CB8AC3E}">
        <p14:creationId xmlns:p14="http://schemas.microsoft.com/office/powerpoint/2010/main" val="3236823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4077875"/>
            <a:ext cx="12192000" cy="2780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252564" y="4240651"/>
            <a:ext cx="10885001" cy="1600438"/>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b="1" i="0" u="none" strike="noStrike" kern="1200" cap="all" spc="0" normalizeH="0" baseline="0" noProof="0" dirty="0">
                <a:ln>
                  <a:noFill/>
                </a:ln>
                <a:solidFill>
                  <a:schemeClr val="accent1">
                    <a:lumMod val="50000"/>
                  </a:schemeClr>
                </a:solidFill>
                <a:effectLst/>
                <a:uLnTx/>
                <a:uFillTx/>
                <a:latin typeface="Calibri" panose="020F0502020204030204"/>
                <a:ea typeface="+mn-ea"/>
                <a:cs typeface="+mn-cs"/>
              </a:rPr>
              <a:t>Defining treatment groups</a:t>
            </a:r>
            <a:endParaRPr kumimoji="0" lang="en-US" b="0"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Board members turn over regularly. Leverage changes in board membership to isolate the impact of board diversity. </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The “treatment” then is defined as a board moving from one level to another. </a:t>
            </a:r>
            <a:b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807110" y="2780126"/>
            <a:ext cx="1038823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A7E8C1-D8A3-4AF6-9FFE-CD3871AAAB65}"/>
              </a:ext>
            </a:extLst>
          </p:cNvPr>
          <p:cNvSpPr txBox="1"/>
          <p:nvPr/>
        </p:nvSpPr>
        <p:spPr>
          <a:xfrm>
            <a:off x="1522282" y="2981761"/>
            <a:ext cx="132674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ALL MALE BOARD</a:t>
            </a:r>
          </a:p>
        </p:txBody>
      </p:sp>
      <p:sp>
        <p:nvSpPr>
          <p:cNvPr id="14" name="TextBox 13">
            <a:extLst>
              <a:ext uri="{FF2B5EF4-FFF2-40B4-BE49-F238E27FC236}">
                <a16:creationId xmlns:a16="http://schemas.microsoft.com/office/drawing/2014/main" id="{C35831E9-5B4C-4057-8A40-D211164BEE3D}"/>
              </a:ext>
            </a:extLst>
          </p:cNvPr>
          <p:cNvSpPr txBox="1"/>
          <p:nvPr/>
        </p:nvSpPr>
        <p:spPr>
          <a:xfrm>
            <a:off x="3842740" y="3104538"/>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chemeClr val="tx1">
                    <a:lumMod val="50000"/>
                    <a:lumOff val="50000"/>
                  </a:schemeClr>
                </a:solidFill>
                <a:effectLst/>
                <a:uLnTx/>
                <a:uFillTx/>
                <a:latin typeface="Calibri" panose="020F0502020204030204"/>
                <a:ea typeface="+mn-ea"/>
                <a:cs typeface="+mn-cs"/>
              </a:rPr>
              <a:t>tokenism</a:t>
            </a:r>
            <a:endPar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8BB68137-9AF1-4B0D-A215-47778621B0BD}"/>
              </a:ext>
            </a:extLst>
          </p:cNvPr>
          <p:cNvSpPr txBox="1"/>
          <p:nvPr/>
        </p:nvSpPr>
        <p:spPr>
          <a:xfrm>
            <a:off x="6041941" y="3111289"/>
            <a:ext cx="170179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chemeClr val="tx1">
                    <a:lumMod val="50000"/>
                    <a:lumOff val="50000"/>
                  </a:schemeClr>
                </a:solidFill>
                <a:effectLst/>
                <a:uLnTx/>
                <a:uFillTx/>
                <a:latin typeface="Calibri" panose="020F0502020204030204"/>
                <a:ea typeface="+mn-ea"/>
                <a:cs typeface="+mn-cs"/>
              </a:rPr>
              <a:t>balanced</a:t>
            </a:r>
            <a:endPar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00EF64CD-9F59-49F5-B9C5-8A825358F9E4}"/>
              </a:ext>
            </a:extLst>
          </p:cNvPr>
          <p:cNvSpPr txBox="1"/>
          <p:nvPr/>
        </p:nvSpPr>
        <p:spPr>
          <a:xfrm>
            <a:off x="8554947" y="3120260"/>
            <a:ext cx="184203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chemeClr val="tx1">
                    <a:lumMod val="50000"/>
                    <a:lumOff val="50000"/>
                  </a:schemeClr>
                </a:solidFill>
                <a:effectLst/>
                <a:uLnTx/>
                <a:uFillTx/>
                <a:latin typeface="Calibri" panose="020F0502020204030204"/>
                <a:ea typeface="+mn-ea"/>
                <a:cs typeface="+mn-cs"/>
              </a:rPr>
              <a:t>gendered fields</a:t>
            </a:r>
          </a:p>
        </p:txBody>
      </p:sp>
      <p:cxnSp>
        <p:nvCxnSpPr>
          <p:cNvPr id="85" name="Straight Connector 84">
            <a:extLst>
              <a:ext uri="{FF2B5EF4-FFF2-40B4-BE49-F238E27FC236}">
                <a16:creationId xmlns:a16="http://schemas.microsoft.com/office/drawing/2014/main" id="{D2CA65B3-A9A2-49B3-B832-FDA00377D5B1}"/>
              </a:ext>
            </a:extLst>
          </p:cNvPr>
          <p:cNvCxnSpPr/>
          <p:nvPr/>
        </p:nvCxnSpPr>
        <p:spPr>
          <a:xfrm>
            <a:off x="3219645" y="2667059"/>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5A0D3A6-DE2B-458D-B3CF-275C1E65251D}"/>
              </a:ext>
            </a:extLst>
          </p:cNvPr>
          <p:cNvCxnSpPr/>
          <p:nvPr/>
        </p:nvCxnSpPr>
        <p:spPr>
          <a:xfrm>
            <a:off x="5710063" y="2631593"/>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9C0AF2-906B-4E8B-ACC7-40199B9B42F7}"/>
              </a:ext>
            </a:extLst>
          </p:cNvPr>
          <p:cNvCxnSpPr/>
          <p:nvPr/>
        </p:nvCxnSpPr>
        <p:spPr>
          <a:xfrm>
            <a:off x="8074887" y="2622775"/>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D348AFC-44BF-4FBE-9EEE-C3E9CEC24D99}"/>
              </a:ext>
            </a:extLst>
          </p:cNvPr>
          <p:cNvCxnSpPr/>
          <p:nvPr/>
        </p:nvCxnSpPr>
        <p:spPr>
          <a:xfrm>
            <a:off x="10606535" y="2631593"/>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FD0F6F0-E6A1-4AC6-9DFA-8EC8578A36FF}"/>
              </a:ext>
            </a:extLst>
          </p:cNvPr>
          <p:cNvSpPr txBox="1"/>
          <p:nvPr/>
        </p:nvSpPr>
        <p:spPr>
          <a:xfrm>
            <a:off x="2566791" y="220131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1%</a:t>
            </a:r>
          </a:p>
        </p:txBody>
      </p:sp>
      <p:sp>
        <p:nvSpPr>
          <p:cNvPr id="91" name="TextBox 90">
            <a:extLst>
              <a:ext uri="{FF2B5EF4-FFF2-40B4-BE49-F238E27FC236}">
                <a16:creationId xmlns:a16="http://schemas.microsoft.com/office/drawing/2014/main" id="{557FE449-1F25-489E-9E76-56F3C5F74D53}"/>
              </a:ext>
            </a:extLst>
          </p:cNvPr>
          <p:cNvSpPr txBox="1"/>
          <p:nvPr/>
        </p:nvSpPr>
        <p:spPr>
          <a:xfrm>
            <a:off x="5087136" y="2190497"/>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30%</a:t>
            </a:r>
          </a:p>
        </p:txBody>
      </p:sp>
      <p:sp>
        <p:nvSpPr>
          <p:cNvPr id="92" name="TextBox 91">
            <a:extLst>
              <a:ext uri="{FF2B5EF4-FFF2-40B4-BE49-F238E27FC236}">
                <a16:creationId xmlns:a16="http://schemas.microsoft.com/office/drawing/2014/main" id="{7361DC41-D45B-4F01-ABCD-717AB937CD0E}"/>
              </a:ext>
            </a:extLst>
          </p:cNvPr>
          <p:cNvSpPr txBox="1"/>
          <p:nvPr/>
        </p:nvSpPr>
        <p:spPr>
          <a:xfrm>
            <a:off x="7412391" y="2186281"/>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70%</a:t>
            </a:r>
          </a:p>
        </p:txBody>
      </p:sp>
      <p:sp>
        <p:nvSpPr>
          <p:cNvPr id="93" name="TextBox 92">
            <a:extLst>
              <a:ext uri="{FF2B5EF4-FFF2-40B4-BE49-F238E27FC236}">
                <a16:creationId xmlns:a16="http://schemas.microsoft.com/office/drawing/2014/main" id="{77A18E55-2424-4421-B382-E448C572CD75}"/>
              </a:ext>
            </a:extLst>
          </p:cNvPr>
          <p:cNvSpPr txBox="1"/>
          <p:nvPr/>
        </p:nvSpPr>
        <p:spPr>
          <a:xfrm>
            <a:off x="9943161" y="222666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100%</a:t>
            </a:r>
          </a:p>
        </p:txBody>
      </p:sp>
      <p:cxnSp>
        <p:nvCxnSpPr>
          <p:cNvPr id="94" name="Straight Connector 93">
            <a:extLst>
              <a:ext uri="{FF2B5EF4-FFF2-40B4-BE49-F238E27FC236}">
                <a16:creationId xmlns:a16="http://schemas.microsoft.com/office/drawing/2014/main" id="{B4BF80B3-4183-468C-B5D0-B953E506BAEF}"/>
              </a:ext>
            </a:extLst>
          </p:cNvPr>
          <p:cNvCxnSpPr/>
          <p:nvPr/>
        </p:nvCxnSpPr>
        <p:spPr>
          <a:xfrm>
            <a:off x="1021098" y="2638848"/>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CDA81E0-6BB5-4A66-80C3-F4B7B3F93774}"/>
              </a:ext>
            </a:extLst>
          </p:cNvPr>
          <p:cNvSpPr txBox="1"/>
          <p:nvPr/>
        </p:nvSpPr>
        <p:spPr>
          <a:xfrm>
            <a:off x="376128" y="2172854"/>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0%</a:t>
            </a:r>
          </a:p>
        </p:txBody>
      </p:sp>
      <p:sp>
        <p:nvSpPr>
          <p:cNvPr id="3" name="Arc 2">
            <a:extLst>
              <a:ext uri="{FF2B5EF4-FFF2-40B4-BE49-F238E27FC236}">
                <a16:creationId xmlns:a16="http://schemas.microsoft.com/office/drawing/2014/main" id="{26A96FAB-C169-4755-B8DE-9C2E2571C693}"/>
              </a:ext>
            </a:extLst>
          </p:cNvPr>
          <p:cNvSpPr/>
          <p:nvPr/>
        </p:nvSpPr>
        <p:spPr>
          <a:xfrm>
            <a:off x="1762691" y="1649044"/>
            <a:ext cx="2582431" cy="1844083"/>
          </a:xfrm>
          <a:prstGeom prst="arc">
            <a:avLst>
              <a:gd name="adj1" fmla="val 10929656"/>
              <a:gd name="adj2" fmla="val 21028114"/>
            </a:avLst>
          </a:prstGeom>
          <a:ln w="28575">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555875-C8E1-45B7-92E9-F3384FB2BCD5}"/>
              </a:ext>
            </a:extLst>
          </p:cNvPr>
          <p:cNvSpPr txBox="1"/>
          <p:nvPr/>
        </p:nvSpPr>
        <p:spPr>
          <a:xfrm>
            <a:off x="2185655" y="417965"/>
            <a:ext cx="1846146" cy="646331"/>
          </a:xfrm>
          <a:prstGeom prst="rect">
            <a:avLst/>
          </a:prstGeom>
          <a:noFill/>
        </p:spPr>
        <p:txBody>
          <a:bodyPr wrap="none" rtlCol="0">
            <a:spAutoFit/>
          </a:bodyPr>
          <a:lstStyle/>
          <a:p>
            <a:r>
              <a:rPr lang="en-US" b="1" dirty="0">
                <a:solidFill>
                  <a:schemeClr val="accent4">
                    <a:lumMod val="50000"/>
                  </a:schemeClr>
                </a:solidFill>
              </a:rPr>
              <a:t>TREATMENT 1</a:t>
            </a:r>
            <a:br>
              <a:rPr lang="en-US" b="1" dirty="0">
                <a:solidFill>
                  <a:schemeClr val="accent4">
                    <a:lumMod val="50000"/>
                  </a:schemeClr>
                </a:solidFill>
              </a:rPr>
            </a:br>
            <a:r>
              <a:rPr lang="en-US" dirty="0">
                <a:solidFill>
                  <a:schemeClr val="accent4">
                    <a:lumMod val="50000"/>
                  </a:schemeClr>
                </a:solidFill>
              </a:rPr>
              <a:t>0 </a:t>
            </a:r>
            <a:r>
              <a:rPr lang="en-US" dirty="0">
                <a:solidFill>
                  <a:schemeClr val="accent4">
                    <a:lumMod val="50000"/>
                  </a:schemeClr>
                </a:solidFill>
                <a:sym typeface="Wingdings" panose="05000000000000000000" pitchFamily="2" charset="2"/>
              </a:rPr>
              <a:t> </a:t>
            </a:r>
            <a:r>
              <a:rPr lang="en-US" dirty="0">
                <a:solidFill>
                  <a:schemeClr val="accent4">
                    <a:lumMod val="50000"/>
                  </a:schemeClr>
                </a:solidFill>
              </a:rPr>
              <a:t>1 female BM</a:t>
            </a:r>
          </a:p>
        </p:txBody>
      </p:sp>
      <p:sp>
        <p:nvSpPr>
          <p:cNvPr id="27" name="Arc 26">
            <a:extLst>
              <a:ext uri="{FF2B5EF4-FFF2-40B4-BE49-F238E27FC236}">
                <a16:creationId xmlns:a16="http://schemas.microsoft.com/office/drawing/2014/main" id="{2836688B-8BCD-47A5-99BD-48EAE386F4C1}"/>
              </a:ext>
            </a:extLst>
          </p:cNvPr>
          <p:cNvSpPr/>
          <p:nvPr/>
        </p:nvSpPr>
        <p:spPr>
          <a:xfrm>
            <a:off x="4495646" y="1648609"/>
            <a:ext cx="2582431" cy="1844083"/>
          </a:xfrm>
          <a:prstGeom prst="arc">
            <a:avLst>
              <a:gd name="adj1" fmla="val 10929656"/>
              <a:gd name="adj2" fmla="val 21028114"/>
            </a:avLst>
          </a:prstGeom>
          <a:ln w="28575">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977D9E5A-C5B5-4089-ADDD-F01A38672EFA}"/>
              </a:ext>
            </a:extLst>
          </p:cNvPr>
          <p:cNvSpPr/>
          <p:nvPr/>
        </p:nvSpPr>
        <p:spPr>
          <a:xfrm>
            <a:off x="7333156" y="1648609"/>
            <a:ext cx="2582431" cy="1844083"/>
          </a:xfrm>
          <a:prstGeom prst="arc">
            <a:avLst>
              <a:gd name="adj1" fmla="val 10929656"/>
              <a:gd name="adj2" fmla="val 21028114"/>
            </a:avLst>
          </a:prstGeom>
          <a:ln w="28575">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229F7CB8-1C7C-4E09-9102-8E6F8A5973DD}"/>
              </a:ext>
            </a:extLst>
          </p:cNvPr>
          <p:cNvSpPr txBox="1"/>
          <p:nvPr/>
        </p:nvSpPr>
        <p:spPr>
          <a:xfrm>
            <a:off x="4972615" y="417095"/>
            <a:ext cx="2246769" cy="646331"/>
          </a:xfrm>
          <a:prstGeom prst="rect">
            <a:avLst/>
          </a:prstGeom>
          <a:noFill/>
        </p:spPr>
        <p:txBody>
          <a:bodyPr wrap="none" rtlCol="0">
            <a:spAutoFit/>
          </a:bodyPr>
          <a:lstStyle/>
          <a:p>
            <a:r>
              <a:rPr lang="en-US" b="1" dirty="0">
                <a:solidFill>
                  <a:schemeClr val="accent4">
                    <a:lumMod val="50000"/>
                  </a:schemeClr>
                </a:solidFill>
              </a:rPr>
              <a:t>TREATMENT 2</a:t>
            </a:r>
            <a:br>
              <a:rPr lang="en-US" b="1" dirty="0">
                <a:solidFill>
                  <a:schemeClr val="accent4">
                    <a:lumMod val="50000"/>
                  </a:schemeClr>
                </a:solidFill>
              </a:rPr>
            </a:br>
            <a:r>
              <a:rPr lang="en-US" dirty="0">
                <a:solidFill>
                  <a:schemeClr val="accent4">
                    <a:lumMod val="50000"/>
                  </a:schemeClr>
                </a:solidFill>
              </a:rPr>
              <a:t>1 </a:t>
            </a:r>
            <a:r>
              <a:rPr lang="en-US" dirty="0">
                <a:solidFill>
                  <a:schemeClr val="accent4">
                    <a:lumMod val="50000"/>
                  </a:schemeClr>
                </a:solidFill>
                <a:sym typeface="Wingdings" panose="05000000000000000000" pitchFamily="2" charset="2"/>
              </a:rPr>
              <a:t> </a:t>
            </a:r>
            <a:r>
              <a:rPr lang="en-US" dirty="0">
                <a:solidFill>
                  <a:schemeClr val="accent4">
                    <a:lumMod val="50000"/>
                  </a:schemeClr>
                </a:solidFill>
              </a:rPr>
              <a:t>2 or 3 female BM</a:t>
            </a:r>
          </a:p>
        </p:txBody>
      </p:sp>
      <p:sp>
        <p:nvSpPr>
          <p:cNvPr id="30" name="TextBox 29">
            <a:extLst>
              <a:ext uri="{FF2B5EF4-FFF2-40B4-BE49-F238E27FC236}">
                <a16:creationId xmlns:a16="http://schemas.microsoft.com/office/drawing/2014/main" id="{B46EF567-00FF-4E8B-8D49-0D5B6AEA0FA0}"/>
              </a:ext>
            </a:extLst>
          </p:cNvPr>
          <p:cNvSpPr txBox="1"/>
          <p:nvPr/>
        </p:nvSpPr>
        <p:spPr>
          <a:xfrm>
            <a:off x="7934969" y="417095"/>
            <a:ext cx="2671565" cy="646331"/>
          </a:xfrm>
          <a:prstGeom prst="rect">
            <a:avLst/>
          </a:prstGeom>
          <a:noFill/>
        </p:spPr>
        <p:txBody>
          <a:bodyPr wrap="none" rtlCol="0">
            <a:spAutoFit/>
          </a:bodyPr>
          <a:lstStyle/>
          <a:p>
            <a:r>
              <a:rPr lang="en-US" b="1" dirty="0">
                <a:solidFill>
                  <a:schemeClr val="accent4">
                    <a:lumMod val="50000"/>
                  </a:schemeClr>
                </a:solidFill>
              </a:rPr>
              <a:t>TREATMENT 3</a:t>
            </a:r>
            <a:br>
              <a:rPr lang="en-US" b="1" dirty="0">
                <a:solidFill>
                  <a:schemeClr val="accent4">
                    <a:lumMod val="50000"/>
                  </a:schemeClr>
                </a:solidFill>
              </a:rPr>
            </a:br>
            <a:r>
              <a:rPr lang="en-US" dirty="0">
                <a:solidFill>
                  <a:schemeClr val="accent4">
                    <a:lumMod val="50000"/>
                  </a:schemeClr>
                </a:solidFill>
              </a:rPr>
              <a:t>2 or 3 </a:t>
            </a:r>
            <a:r>
              <a:rPr lang="en-US" dirty="0">
                <a:solidFill>
                  <a:schemeClr val="accent4">
                    <a:lumMod val="50000"/>
                  </a:schemeClr>
                </a:solidFill>
                <a:sym typeface="Wingdings" panose="05000000000000000000" pitchFamily="2" charset="2"/>
              </a:rPr>
              <a:t> 4 or 5 female BM</a:t>
            </a:r>
            <a:endParaRPr lang="en-US" dirty="0">
              <a:solidFill>
                <a:schemeClr val="accent4">
                  <a:lumMod val="50000"/>
                </a:schemeClr>
              </a:solidFill>
            </a:endParaRPr>
          </a:p>
        </p:txBody>
      </p:sp>
    </p:spTree>
    <p:extLst>
      <p:ext uri="{BB962C8B-B14F-4D97-AF65-F5344CB8AC3E}">
        <p14:creationId xmlns:p14="http://schemas.microsoft.com/office/powerpoint/2010/main" val="360934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5191157"/>
            <a:ext cx="12192000" cy="16668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267562" y="5264563"/>
            <a:ext cx="10885001" cy="1600438"/>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b="1" i="0" u="none" strike="noStrike" kern="1200" cap="all" spc="0" normalizeH="0" baseline="0" noProof="0" dirty="0">
                <a:ln>
                  <a:noFill/>
                </a:ln>
                <a:solidFill>
                  <a:schemeClr val="accent1">
                    <a:lumMod val="50000"/>
                  </a:schemeClr>
                </a:solidFill>
                <a:effectLst/>
                <a:uLnTx/>
                <a:uFillTx/>
                <a:latin typeface="Calibri" panose="020F0502020204030204"/>
                <a:ea typeface="+mn-ea"/>
                <a:cs typeface="+mn-cs"/>
              </a:rPr>
              <a:t>CONSTRUCTING CONTROL GROUPS</a:t>
            </a:r>
            <a:endParaRPr kumimoji="0" lang="en-US" b="0"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To construct a reasonable counterfactual we choose a comparison that has two traits: </a:t>
            </a:r>
            <a:br>
              <a:rPr lang="en-US" sz="1600" dirty="0">
                <a:solidFill>
                  <a:prstClr val="black"/>
                </a:solidFill>
                <a:latin typeface="Calibri" panose="020F0502020204030204"/>
              </a:rPr>
            </a:br>
            <a:r>
              <a:rPr lang="en-US" sz="1600" dirty="0">
                <a:solidFill>
                  <a:prstClr val="black"/>
                </a:solidFill>
                <a:latin typeface="Calibri" panose="020F0502020204030204"/>
              </a:rPr>
              <a:t>(1) Both the treatment and control group start out in the “tokenism” category in the first time period</a:t>
            </a: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(2) </a:t>
            </a:r>
            <a:r>
              <a:rPr lang="en-US" sz="1600" dirty="0">
                <a:solidFill>
                  <a:prstClr val="black"/>
                </a:solidFill>
                <a:latin typeface="Calibri" panose="020F0502020204030204"/>
              </a:rPr>
              <a:t>Ignore cases than lose diversity or make a large leap in diversity gains to ensure the “treatment” category is well-defined</a:t>
            </a:r>
            <a:b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807110" y="3145886"/>
            <a:ext cx="1038823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A7E8C1-D8A3-4AF6-9FFE-CD3871AAAB65}"/>
              </a:ext>
            </a:extLst>
          </p:cNvPr>
          <p:cNvSpPr txBox="1"/>
          <p:nvPr/>
        </p:nvSpPr>
        <p:spPr>
          <a:xfrm>
            <a:off x="1522282" y="3347521"/>
            <a:ext cx="132674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ALL MALE BOARD</a:t>
            </a:r>
          </a:p>
        </p:txBody>
      </p:sp>
      <p:sp>
        <p:nvSpPr>
          <p:cNvPr id="14" name="TextBox 13">
            <a:extLst>
              <a:ext uri="{FF2B5EF4-FFF2-40B4-BE49-F238E27FC236}">
                <a16:creationId xmlns:a16="http://schemas.microsoft.com/office/drawing/2014/main" id="{C35831E9-5B4C-4057-8A40-D211164BEE3D}"/>
              </a:ext>
            </a:extLst>
          </p:cNvPr>
          <p:cNvSpPr txBox="1"/>
          <p:nvPr/>
        </p:nvSpPr>
        <p:spPr>
          <a:xfrm>
            <a:off x="3842740" y="3470298"/>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schemeClr val="tx1">
                    <a:lumMod val="65000"/>
                    <a:lumOff val="35000"/>
                  </a:schemeClr>
                </a:solidFill>
                <a:effectLst/>
                <a:uLnTx/>
                <a:uFillTx/>
                <a:latin typeface="Calibri" panose="020F0502020204030204"/>
                <a:ea typeface="+mn-ea"/>
                <a:cs typeface="+mn-cs"/>
              </a:rPr>
              <a:t>tokenism</a:t>
            </a:r>
            <a:endParaRPr kumimoji="0" lang="en-US" sz="1800" b="1"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8BB68137-9AF1-4B0D-A215-47778621B0BD}"/>
              </a:ext>
            </a:extLst>
          </p:cNvPr>
          <p:cNvSpPr txBox="1"/>
          <p:nvPr/>
        </p:nvSpPr>
        <p:spPr>
          <a:xfrm>
            <a:off x="6048939" y="3466054"/>
            <a:ext cx="170179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schemeClr val="tx1">
                    <a:lumMod val="65000"/>
                    <a:lumOff val="35000"/>
                  </a:schemeClr>
                </a:solidFill>
                <a:effectLst/>
                <a:uLnTx/>
                <a:uFillTx/>
                <a:latin typeface="Calibri" panose="020F0502020204030204"/>
                <a:ea typeface="+mn-ea"/>
                <a:cs typeface="+mn-cs"/>
              </a:rPr>
              <a:t>balanced</a:t>
            </a:r>
            <a:endParaRPr kumimoji="0" lang="en-US" sz="1800" b="1"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00EF64CD-9F59-49F5-B9C5-8A825358F9E4}"/>
              </a:ext>
            </a:extLst>
          </p:cNvPr>
          <p:cNvSpPr txBox="1"/>
          <p:nvPr/>
        </p:nvSpPr>
        <p:spPr>
          <a:xfrm>
            <a:off x="8554947" y="3486020"/>
            <a:ext cx="184203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chemeClr val="tx1">
                    <a:lumMod val="50000"/>
                    <a:lumOff val="50000"/>
                  </a:schemeClr>
                </a:solidFill>
                <a:effectLst/>
                <a:uLnTx/>
                <a:uFillTx/>
                <a:latin typeface="Calibri" panose="020F0502020204030204"/>
                <a:ea typeface="+mn-ea"/>
                <a:cs typeface="+mn-cs"/>
              </a:rPr>
              <a:t>gendered fields</a:t>
            </a:r>
          </a:p>
        </p:txBody>
      </p:sp>
      <p:cxnSp>
        <p:nvCxnSpPr>
          <p:cNvPr id="85" name="Straight Connector 84">
            <a:extLst>
              <a:ext uri="{FF2B5EF4-FFF2-40B4-BE49-F238E27FC236}">
                <a16:creationId xmlns:a16="http://schemas.microsoft.com/office/drawing/2014/main" id="{D2CA65B3-A9A2-49B3-B832-FDA00377D5B1}"/>
              </a:ext>
            </a:extLst>
          </p:cNvPr>
          <p:cNvCxnSpPr/>
          <p:nvPr/>
        </p:nvCxnSpPr>
        <p:spPr>
          <a:xfrm>
            <a:off x="3219645" y="3032819"/>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5A0D3A6-DE2B-458D-B3CF-275C1E65251D}"/>
              </a:ext>
            </a:extLst>
          </p:cNvPr>
          <p:cNvCxnSpPr/>
          <p:nvPr/>
        </p:nvCxnSpPr>
        <p:spPr>
          <a:xfrm>
            <a:off x="5710063" y="2997353"/>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9C0AF2-906B-4E8B-ACC7-40199B9B42F7}"/>
              </a:ext>
            </a:extLst>
          </p:cNvPr>
          <p:cNvCxnSpPr/>
          <p:nvPr/>
        </p:nvCxnSpPr>
        <p:spPr>
          <a:xfrm>
            <a:off x="8074887" y="2988535"/>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D348AFC-44BF-4FBE-9EEE-C3E9CEC24D99}"/>
              </a:ext>
            </a:extLst>
          </p:cNvPr>
          <p:cNvCxnSpPr/>
          <p:nvPr/>
        </p:nvCxnSpPr>
        <p:spPr>
          <a:xfrm>
            <a:off x="10606535" y="2997353"/>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FD0F6F0-E6A1-4AC6-9DFA-8EC8578A36FF}"/>
              </a:ext>
            </a:extLst>
          </p:cNvPr>
          <p:cNvSpPr txBox="1"/>
          <p:nvPr/>
        </p:nvSpPr>
        <p:spPr>
          <a:xfrm>
            <a:off x="2566791" y="256707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1%</a:t>
            </a:r>
          </a:p>
        </p:txBody>
      </p:sp>
      <p:sp>
        <p:nvSpPr>
          <p:cNvPr id="91" name="TextBox 90">
            <a:extLst>
              <a:ext uri="{FF2B5EF4-FFF2-40B4-BE49-F238E27FC236}">
                <a16:creationId xmlns:a16="http://schemas.microsoft.com/office/drawing/2014/main" id="{557FE449-1F25-489E-9E76-56F3C5F74D53}"/>
              </a:ext>
            </a:extLst>
          </p:cNvPr>
          <p:cNvSpPr txBox="1"/>
          <p:nvPr/>
        </p:nvSpPr>
        <p:spPr>
          <a:xfrm>
            <a:off x="5087136" y="2556257"/>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30%</a:t>
            </a:r>
          </a:p>
        </p:txBody>
      </p:sp>
      <p:sp>
        <p:nvSpPr>
          <p:cNvPr id="92" name="TextBox 91">
            <a:extLst>
              <a:ext uri="{FF2B5EF4-FFF2-40B4-BE49-F238E27FC236}">
                <a16:creationId xmlns:a16="http://schemas.microsoft.com/office/drawing/2014/main" id="{7361DC41-D45B-4F01-ABCD-717AB937CD0E}"/>
              </a:ext>
            </a:extLst>
          </p:cNvPr>
          <p:cNvSpPr txBox="1"/>
          <p:nvPr/>
        </p:nvSpPr>
        <p:spPr>
          <a:xfrm>
            <a:off x="7412391" y="2552041"/>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70%</a:t>
            </a:r>
          </a:p>
        </p:txBody>
      </p:sp>
      <p:sp>
        <p:nvSpPr>
          <p:cNvPr id="93" name="TextBox 92">
            <a:extLst>
              <a:ext uri="{FF2B5EF4-FFF2-40B4-BE49-F238E27FC236}">
                <a16:creationId xmlns:a16="http://schemas.microsoft.com/office/drawing/2014/main" id="{77A18E55-2424-4421-B382-E448C572CD75}"/>
              </a:ext>
            </a:extLst>
          </p:cNvPr>
          <p:cNvSpPr txBox="1"/>
          <p:nvPr/>
        </p:nvSpPr>
        <p:spPr>
          <a:xfrm>
            <a:off x="9943161" y="259242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100%</a:t>
            </a:r>
          </a:p>
        </p:txBody>
      </p:sp>
      <p:cxnSp>
        <p:nvCxnSpPr>
          <p:cNvPr id="94" name="Straight Connector 93">
            <a:extLst>
              <a:ext uri="{FF2B5EF4-FFF2-40B4-BE49-F238E27FC236}">
                <a16:creationId xmlns:a16="http://schemas.microsoft.com/office/drawing/2014/main" id="{B4BF80B3-4183-468C-B5D0-B953E506BAEF}"/>
              </a:ext>
            </a:extLst>
          </p:cNvPr>
          <p:cNvCxnSpPr/>
          <p:nvPr/>
        </p:nvCxnSpPr>
        <p:spPr>
          <a:xfrm>
            <a:off x="1021098" y="3004608"/>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CDA81E0-6BB5-4A66-80C3-F4B7B3F93774}"/>
              </a:ext>
            </a:extLst>
          </p:cNvPr>
          <p:cNvSpPr txBox="1"/>
          <p:nvPr/>
        </p:nvSpPr>
        <p:spPr>
          <a:xfrm>
            <a:off x="376128" y="2538614"/>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0%</a:t>
            </a:r>
          </a:p>
        </p:txBody>
      </p:sp>
      <p:sp>
        <p:nvSpPr>
          <p:cNvPr id="3" name="Arc 2">
            <a:extLst>
              <a:ext uri="{FF2B5EF4-FFF2-40B4-BE49-F238E27FC236}">
                <a16:creationId xmlns:a16="http://schemas.microsoft.com/office/drawing/2014/main" id="{26A96FAB-C169-4755-B8DE-9C2E2571C693}"/>
              </a:ext>
            </a:extLst>
          </p:cNvPr>
          <p:cNvSpPr/>
          <p:nvPr/>
        </p:nvSpPr>
        <p:spPr>
          <a:xfrm>
            <a:off x="3851964" y="1855053"/>
            <a:ext cx="422964" cy="1844083"/>
          </a:xfrm>
          <a:prstGeom prst="arc">
            <a:avLst>
              <a:gd name="adj1" fmla="val 10929656"/>
              <a:gd name="adj2" fmla="val 21028114"/>
            </a:avLst>
          </a:prstGeom>
          <a:ln w="28575">
            <a:solidFill>
              <a:schemeClr val="accent1">
                <a:lumMod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Arc 26">
            <a:extLst>
              <a:ext uri="{FF2B5EF4-FFF2-40B4-BE49-F238E27FC236}">
                <a16:creationId xmlns:a16="http://schemas.microsoft.com/office/drawing/2014/main" id="{2836688B-8BCD-47A5-99BD-48EAE386F4C1}"/>
              </a:ext>
            </a:extLst>
          </p:cNvPr>
          <p:cNvSpPr/>
          <p:nvPr/>
        </p:nvSpPr>
        <p:spPr>
          <a:xfrm>
            <a:off x="4495646" y="2014369"/>
            <a:ext cx="2582431" cy="1844083"/>
          </a:xfrm>
          <a:prstGeom prst="arc">
            <a:avLst>
              <a:gd name="adj1" fmla="val 10929656"/>
              <a:gd name="adj2" fmla="val 21028114"/>
            </a:avLst>
          </a:prstGeom>
          <a:ln w="28575">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229F7CB8-1C7C-4E09-9102-8E6F8A5973DD}"/>
              </a:ext>
            </a:extLst>
          </p:cNvPr>
          <p:cNvSpPr txBox="1"/>
          <p:nvPr/>
        </p:nvSpPr>
        <p:spPr>
          <a:xfrm>
            <a:off x="5520380" y="1128836"/>
            <a:ext cx="2246769" cy="646331"/>
          </a:xfrm>
          <a:prstGeom prst="rect">
            <a:avLst/>
          </a:prstGeom>
          <a:noFill/>
        </p:spPr>
        <p:txBody>
          <a:bodyPr wrap="none" rtlCol="0">
            <a:spAutoFit/>
          </a:bodyPr>
          <a:lstStyle/>
          <a:p>
            <a:r>
              <a:rPr lang="en-US" b="1" dirty="0">
                <a:solidFill>
                  <a:schemeClr val="accent4">
                    <a:lumMod val="50000"/>
                  </a:schemeClr>
                </a:solidFill>
              </a:rPr>
              <a:t>TREATMENT GROUP</a:t>
            </a:r>
            <a:br>
              <a:rPr lang="en-US" b="1" dirty="0">
                <a:solidFill>
                  <a:schemeClr val="accent4">
                    <a:lumMod val="50000"/>
                  </a:schemeClr>
                </a:solidFill>
              </a:rPr>
            </a:br>
            <a:r>
              <a:rPr lang="en-US" dirty="0">
                <a:solidFill>
                  <a:schemeClr val="accent4">
                    <a:lumMod val="50000"/>
                  </a:schemeClr>
                </a:solidFill>
              </a:rPr>
              <a:t>1 </a:t>
            </a:r>
            <a:r>
              <a:rPr lang="en-US" dirty="0">
                <a:solidFill>
                  <a:schemeClr val="accent4">
                    <a:lumMod val="50000"/>
                  </a:schemeClr>
                </a:solidFill>
                <a:sym typeface="Wingdings" panose="05000000000000000000" pitchFamily="2" charset="2"/>
              </a:rPr>
              <a:t> </a:t>
            </a:r>
            <a:r>
              <a:rPr lang="en-US" dirty="0">
                <a:solidFill>
                  <a:schemeClr val="accent4">
                    <a:lumMod val="50000"/>
                  </a:schemeClr>
                </a:solidFill>
              </a:rPr>
              <a:t>2 or 3 female BM</a:t>
            </a:r>
          </a:p>
        </p:txBody>
      </p:sp>
      <p:sp>
        <p:nvSpPr>
          <p:cNvPr id="30" name="TextBox 29">
            <a:extLst>
              <a:ext uri="{FF2B5EF4-FFF2-40B4-BE49-F238E27FC236}">
                <a16:creationId xmlns:a16="http://schemas.microsoft.com/office/drawing/2014/main" id="{B46EF567-00FF-4E8B-8D49-0D5B6AEA0FA0}"/>
              </a:ext>
            </a:extLst>
          </p:cNvPr>
          <p:cNvSpPr txBox="1"/>
          <p:nvPr/>
        </p:nvSpPr>
        <p:spPr>
          <a:xfrm>
            <a:off x="3131011" y="978638"/>
            <a:ext cx="1864869" cy="646331"/>
          </a:xfrm>
          <a:prstGeom prst="rect">
            <a:avLst/>
          </a:prstGeom>
          <a:noFill/>
        </p:spPr>
        <p:txBody>
          <a:bodyPr wrap="none" rtlCol="0">
            <a:spAutoFit/>
          </a:bodyPr>
          <a:lstStyle/>
          <a:p>
            <a:r>
              <a:rPr lang="en-US" b="1" dirty="0">
                <a:solidFill>
                  <a:schemeClr val="accent1">
                    <a:lumMod val="50000"/>
                  </a:schemeClr>
                </a:solidFill>
              </a:rPr>
              <a:t>CONTROL GROUP</a:t>
            </a:r>
            <a:br>
              <a:rPr lang="en-US" b="1" dirty="0">
                <a:solidFill>
                  <a:schemeClr val="accent1">
                    <a:lumMod val="50000"/>
                  </a:schemeClr>
                </a:solidFill>
              </a:rPr>
            </a:br>
            <a:r>
              <a:rPr lang="en-US" dirty="0">
                <a:solidFill>
                  <a:schemeClr val="accent1">
                    <a:lumMod val="50000"/>
                  </a:schemeClr>
                </a:solidFill>
              </a:rPr>
              <a:t>1 </a:t>
            </a:r>
            <a:r>
              <a:rPr lang="en-US" dirty="0">
                <a:solidFill>
                  <a:schemeClr val="accent1">
                    <a:lumMod val="50000"/>
                  </a:schemeClr>
                </a:solidFill>
                <a:sym typeface="Wingdings" panose="05000000000000000000" pitchFamily="2" charset="2"/>
              </a:rPr>
              <a:t> 1 female BM</a:t>
            </a:r>
            <a:endParaRPr lang="en-US" dirty="0">
              <a:solidFill>
                <a:schemeClr val="accent1">
                  <a:lumMod val="50000"/>
                </a:schemeClr>
              </a:solidFill>
            </a:endParaRPr>
          </a:p>
        </p:txBody>
      </p:sp>
      <p:sp>
        <p:nvSpPr>
          <p:cNvPr id="26" name="Arc 25">
            <a:extLst>
              <a:ext uri="{FF2B5EF4-FFF2-40B4-BE49-F238E27FC236}">
                <a16:creationId xmlns:a16="http://schemas.microsoft.com/office/drawing/2014/main" id="{5C08844C-92EF-4C4E-9E07-7583579AAE78}"/>
              </a:ext>
            </a:extLst>
          </p:cNvPr>
          <p:cNvSpPr/>
          <p:nvPr/>
        </p:nvSpPr>
        <p:spPr>
          <a:xfrm flipH="1">
            <a:off x="1963999" y="1855053"/>
            <a:ext cx="1601042" cy="1844083"/>
          </a:xfrm>
          <a:prstGeom prst="arc">
            <a:avLst>
              <a:gd name="adj1" fmla="val 10929656"/>
              <a:gd name="adj2" fmla="val 21028114"/>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49AF027C-1A12-4C94-8A6C-3DCEBE166057}"/>
              </a:ext>
            </a:extLst>
          </p:cNvPr>
          <p:cNvSpPr txBox="1"/>
          <p:nvPr/>
        </p:nvSpPr>
        <p:spPr>
          <a:xfrm>
            <a:off x="376128" y="1339034"/>
            <a:ext cx="1864869" cy="646331"/>
          </a:xfrm>
          <a:prstGeom prst="rect">
            <a:avLst/>
          </a:prstGeom>
          <a:noFill/>
        </p:spPr>
        <p:txBody>
          <a:bodyPr wrap="none" rtlCol="0">
            <a:spAutoFit/>
          </a:bodyPr>
          <a:lstStyle/>
          <a:p>
            <a:r>
              <a:rPr lang="en-US" b="1" dirty="0">
                <a:solidFill>
                  <a:schemeClr val="tx1">
                    <a:lumMod val="50000"/>
                    <a:lumOff val="50000"/>
                  </a:schemeClr>
                </a:solidFill>
              </a:rPr>
              <a:t>OMITTED GROUP</a:t>
            </a:r>
            <a:br>
              <a:rPr lang="en-US" b="1" dirty="0">
                <a:solidFill>
                  <a:schemeClr val="tx1">
                    <a:lumMod val="50000"/>
                    <a:lumOff val="50000"/>
                  </a:schemeClr>
                </a:solidFill>
              </a:rPr>
            </a:br>
            <a:r>
              <a:rPr lang="en-US" dirty="0">
                <a:solidFill>
                  <a:schemeClr val="tx1">
                    <a:lumMod val="50000"/>
                    <a:lumOff val="50000"/>
                  </a:schemeClr>
                </a:solidFill>
              </a:rPr>
              <a:t>1 </a:t>
            </a:r>
            <a:r>
              <a:rPr lang="en-US" dirty="0">
                <a:solidFill>
                  <a:schemeClr val="tx1">
                    <a:lumMod val="50000"/>
                    <a:lumOff val="50000"/>
                  </a:schemeClr>
                </a:solidFill>
                <a:sym typeface="Wingdings" panose="05000000000000000000" pitchFamily="2" charset="2"/>
              </a:rPr>
              <a:t> 0 female BM</a:t>
            </a:r>
            <a:endParaRPr lang="en-US" dirty="0">
              <a:solidFill>
                <a:schemeClr val="tx1">
                  <a:lumMod val="50000"/>
                  <a:lumOff val="50000"/>
                </a:schemeClr>
              </a:solidFill>
            </a:endParaRPr>
          </a:p>
        </p:txBody>
      </p:sp>
      <p:sp>
        <p:nvSpPr>
          <p:cNvPr id="32" name="Arc 31">
            <a:extLst>
              <a:ext uri="{FF2B5EF4-FFF2-40B4-BE49-F238E27FC236}">
                <a16:creationId xmlns:a16="http://schemas.microsoft.com/office/drawing/2014/main" id="{4731D6B9-4A80-4F53-B14F-C7972594B073}"/>
              </a:ext>
            </a:extLst>
          </p:cNvPr>
          <p:cNvSpPr/>
          <p:nvPr/>
        </p:nvSpPr>
        <p:spPr>
          <a:xfrm flipV="1">
            <a:off x="5244747" y="2292457"/>
            <a:ext cx="3310183" cy="1877278"/>
          </a:xfrm>
          <a:prstGeom prst="arc">
            <a:avLst>
              <a:gd name="adj1" fmla="val 10929656"/>
              <a:gd name="adj2" fmla="val 21028114"/>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C6C1A627-6BBE-478E-BB1A-282BE10461D2}"/>
              </a:ext>
            </a:extLst>
          </p:cNvPr>
          <p:cNvSpPr txBox="1"/>
          <p:nvPr/>
        </p:nvSpPr>
        <p:spPr>
          <a:xfrm>
            <a:off x="5993625" y="4300608"/>
            <a:ext cx="2246769" cy="646331"/>
          </a:xfrm>
          <a:prstGeom prst="rect">
            <a:avLst/>
          </a:prstGeom>
          <a:noFill/>
        </p:spPr>
        <p:txBody>
          <a:bodyPr wrap="none" rtlCol="0">
            <a:spAutoFit/>
          </a:bodyPr>
          <a:lstStyle/>
          <a:p>
            <a:r>
              <a:rPr lang="en-US" b="1" dirty="0">
                <a:solidFill>
                  <a:schemeClr val="tx1">
                    <a:lumMod val="50000"/>
                    <a:lumOff val="50000"/>
                  </a:schemeClr>
                </a:solidFill>
              </a:rPr>
              <a:t>OMITTED GROUP</a:t>
            </a:r>
            <a:br>
              <a:rPr lang="en-US" b="1" dirty="0">
                <a:solidFill>
                  <a:schemeClr val="tx1">
                    <a:lumMod val="50000"/>
                    <a:lumOff val="50000"/>
                  </a:schemeClr>
                </a:solidFill>
              </a:rPr>
            </a:br>
            <a:r>
              <a:rPr lang="en-US" dirty="0">
                <a:solidFill>
                  <a:schemeClr val="tx1">
                    <a:lumMod val="50000"/>
                    <a:lumOff val="50000"/>
                  </a:schemeClr>
                </a:solidFill>
              </a:rPr>
              <a:t>1 </a:t>
            </a:r>
            <a:r>
              <a:rPr lang="en-US" dirty="0">
                <a:solidFill>
                  <a:schemeClr val="tx1">
                    <a:lumMod val="50000"/>
                    <a:lumOff val="50000"/>
                  </a:schemeClr>
                </a:solidFill>
                <a:sym typeface="Wingdings" panose="05000000000000000000" pitchFamily="2" charset="2"/>
              </a:rPr>
              <a:t> 4 or 5 female BM</a:t>
            </a:r>
            <a:endParaRPr lang="en-US" dirty="0">
              <a:solidFill>
                <a:schemeClr val="tx1">
                  <a:lumMod val="50000"/>
                  <a:lumOff val="50000"/>
                </a:schemeClr>
              </a:solidFill>
            </a:endParaRPr>
          </a:p>
        </p:txBody>
      </p:sp>
      <p:sp>
        <p:nvSpPr>
          <p:cNvPr id="7" name="TextBox 6">
            <a:extLst>
              <a:ext uri="{FF2B5EF4-FFF2-40B4-BE49-F238E27FC236}">
                <a16:creationId xmlns:a16="http://schemas.microsoft.com/office/drawing/2014/main" id="{FC58F31A-538E-4300-A713-589C9620F8C4}"/>
              </a:ext>
            </a:extLst>
          </p:cNvPr>
          <p:cNvSpPr txBox="1"/>
          <p:nvPr/>
        </p:nvSpPr>
        <p:spPr>
          <a:xfrm>
            <a:off x="513054" y="106850"/>
            <a:ext cx="10961142" cy="461665"/>
          </a:xfrm>
          <a:prstGeom prst="rect">
            <a:avLst/>
          </a:prstGeom>
          <a:noFill/>
        </p:spPr>
        <p:txBody>
          <a:bodyPr wrap="none" rtlCol="0">
            <a:spAutoFit/>
          </a:bodyPr>
          <a:lstStyle/>
          <a:p>
            <a:r>
              <a:rPr lang="en-US" sz="2400" dirty="0">
                <a:solidFill>
                  <a:schemeClr val="accent4">
                    <a:lumMod val="50000"/>
                  </a:schemeClr>
                </a:solidFill>
              </a:rPr>
              <a:t>TREATMENT:  TRANSITION FROM TOKEN LEVEL OF DIVERSITY TO BALANCED DIVERSITY</a:t>
            </a:r>
          </a:p>
        </p:txBody>
      </p:sp>
    </p:spTree>
    <p:extLst>
      <p:ext uri="{BB962C8B-B14F-4D97-AF65-F5344CB8AC3E}">
        <p14:creationId xmlns:p14="http://schemas.microsoft.com/office/powerpoint/2010/main" val="2238665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4800096"/>
            <a:ext cx="12192000" cy="20579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267562" y="4961719"/>
            <a:ext cx="10885001" cy="2092881"/>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b="1" i="0" u="none" strike="noStrike" kern="1200" cap="all" spc="0" normalizeH="0" baseline="0" noProof="0" dirty="0">
                <a:ln>
                  <a:noFill/>
                </a:ln>
                <a:solidFill>
                  <a:schemeClr val="accent1">
                    <a:lumMod val="50000"/>
                  </a:schemeClr>
                </a:solidFill>
                <a:effectLst/>
                <a:uLnTx/>
                <a:uFillTx/>
                <a:latin typeface="Calibri" panose="020F0502020204030204"/>
                <a:ea typeface="+mn-ea"/>
                <a:cs typeface="+mn-cs"/>
              </a:rPr>
              <a:t>DIAGRAMMING EXPECTATIONS:</a:t>
            </a:r>
            <a:endParaRPr kumimoji="0" lang="en-US" b="0"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We have three distinct treatments in this case, so we need one diagram per “treatment”.</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The comparison group will start in the base category and experience no change in board diversity between time 1 and time 2. </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The “treated’ group will experience a large enough increase in diversity to transition categories defined by critical mass theory.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p:txBody>
      </p:sp>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807110" y="2780126"/>
            <a:ext cx="103882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2CA65B3-A9A2-49B3-B832-FDA00377D5B1}"/>
              </a:ext>
            </a:extLst>
          </p:cNvPr>
          <p:cNvCxnSpPr/>
          <p:nvPr/>
        </p:nvCxnSpPr>
        <p:spPr>
          <a:xfrm>
            <a:off x="3219645" y="2667059"/>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5A0D3A6-DE2B-458D-B3CF-275C1E65251D}"/>
              </a:ext>
            </a:extLst>
          </p:cNvPr>
          <p:cNvCxnSpPr/>
          <p:nvPr/>
        </p:nvCxnSpPr>
        <p:spPr>
          <a:xfrm>
            <a:off x="5710063" y="2631593"/>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9C0AF2-906B-4E8B-ACC7-40199B9B42F7}"/>
              </a:ext>
            </a:extLst>
          </p:cNvPr>
          <p:cNvCxnSpPr/>
          <p:nvPr/>
        </p:nvCxnSpPr>
        <p:spPr>
          <a:xfrm>
            <a:off x="8074887" y="2622775"/>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D348AFC-44BF-4FBE-9EEE-C3E9CEC24D99}"/>
              </a:ext>
            </a:extLst>
          </p:cNvPr>
          <p:cNvCxnSpPr/>
          <p:nvPr/>
        </p:nvCxnSpPr>
        <p:spPr>
          <a:xfrm>
            <a:off x="10606535" y="2631593"/>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FD0F6F0-E6A1-4AC6-9DFA-8EC8578A36FF}"/>
              </a:ext>
            </a:extLst>
          </p:cNvPr>
          <p:cNvSpPr txBox="1"/>
          <p:nvPr/>
        </p:nvSpPr>
        <p:spPr>
          <a:xfrm>
            <a:off x="2566791" y="2201319"/>
            <a:ext cx="1326747"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1%</a:t>
            </a:r>
          </a:p>
        </p:txBody>
      </p:sp>
      <p:sp>
        <p:nvSpPr>
          <p:cNvPr id="91" name="TextBox 90">
            <a:extLst>
              <a:ext uri="{FF2B5EF4-FFF2-40B4-BE49-F238E27FC236}">
                <a16:creationId xmlns:a16="http://schemas.microsoft.com/office/drawing/2014/main" id="{557FE449-1F25-489E-9E76-56F3C5F74D53}"/>
              </a:ext>
            </a:extLst>
          </p:cNvPr>
          <p:cNvSpPr txBox="1"/>
          <p:nvPr/>
        </p:nvSpPr>
        <p:spPr>
          <a:xfrm>
            <a:off x="5087136" y="2190497"/>
            <a:ext cx="1326747"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30%</a:t>
            </a:r>
          </a:p>
        </p:txBody>
      </p:sp>
      <p:sp>
        <p:nvSpPr>
          <p:cNvPr id="92" name="TextBox 91">
            <a:extLst>
              <a:ext uri="{FF2B5EF4-FFF2-40B4-BE49-F238E27FC236}">
                <a16:creationId xmlns:a16="http://schemas.microsoft.com/office/drawing/2014/main" id="{7361DC41-D45B-4F01-ABCD-717AB937CD0E}"/>
              </a:ext>
            </a:extLst>
          </p:cNvPr>
          <p:cNvSpPr txBox="1"/>
          <p:nvPr/>
        </p:nvSpPr>
        <p:spPr>
          <a:xfrm>
            <a:off x="7412391" y="2186281"/>
            <a:ext cx="1326747"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70%</a:t>
            </a:r>
          </a:p>
        </p:txBody>
      </p:sp>
      <p:sp>
        <p:nvSpPr>
          <p:cNvPr id="93" name="TextBox 92">
            <a:extLst>
              <a:ext uri="{FF2B5EF4-FFF2-40B4-BE49-F238E27FC236}">
                <a16:creationId xmlns:a16="http://schemas.microsoft.com/office/drawing/2014/main" id="{77A18E55-2424-4421-B382-E448C572CD75}"/>
              </a:ext>
            </a:extLst>
          </p:cNvPr>
          <p:cNvSpPr txBox="1"/>
          <p:nvPr/>
        </p:nvSpPr>
        <p:spPr>
          <a:xfrm>
            <a:off x="9943161" y="2226669"/>
            <a:ext cx="1326747"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100%</a:t>
            </a:r>
          </a:p>
        </p:txBody>
      </p:sp>
      <p:cxnSp>
        <p:nvCxnSpPr>
          <p:cNvPr id="94" name="Straight Connector 93">
            <a:extLst>
              <a:ext uri="{FF2B5EF4-FFF2-40B4-BE49-F238E27FC236}">
                <a16:creationId xmlns:a16="http://schemas.microsoft.com/office/drawing/2014/main" id="{B4BF80B3-4183-468C-B5D0-B953E506BAEF}"/>
              </a:ext>
            </a:extLst>
          </p:cNvPr>
          <p:cNvCxnSpPr/>
          <p:nvPr/>
        </p:nvCxnSpPr>
        <p:spPr>
          <a:xfrm>
            <a:off x="1021098" y="2638848"/>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CDA81E0-6BB5-4A66-80C3-F4B7B3F93774}"/>
              </a:ext>
            </a:extLst>
          </p:cNvPr>
          <p:cNvSpPr txBox="1"/>
          <p:nvPr/>
        </p:nvSpPr>
        <p:spPr>
          <a:xfrm>
            <a:off x="376128" y="2172854"/>
            <a:ext cx="1326747"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0%</a:t>
            </a:r>
          </a:p>
        </p:txBody>
      </p:sp>
      <p:sp>
        <p:nvSpPr>
          <p:cNvPr id="55" name="Rectangle 54">
            <a:extLst>
              <a:ext uri="{FF2B5EF4-FFF2-40B4-BE49-F238E27FC236}">
                <a16:creationId xmlns:a16="http://schemas.microsoft.com/office/drawing/2014/main" id="{D7489908-2C63-4F67-B415-3B1F6AACABC7}"/>
              </a:ext>
            </a:extLst>
          </p:cNvPr>
          <p:cNvSpPr/>
          <p:nvPr/>
        </p:nvSpPr>
        <p:spPr>
          <a:xfrm>
            <a:off x="1993117" y="814719"/>
            <a:ext cx="485192" cy="182412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B03C0A19-AF27-44C4-92F3-6852071912C3}"/>
              </a:ext>
            </a:extLst>
          </p:cNvPr>
          <p:cNvSpPr/>
          <p:nvPr/>
        </p:nvSpPr>
        <p:spPr>
          <a:xfrm>
            <a:off x="4325932" y="798646"/>
            <a:ext cx="485192" cy="182412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5CB50955-407D-4A44-916C-86274BF0B7AF}"/>
              </a:ext>
            </a:extLst>
          </p:cNvPr>
          <p:cNvSpPr/>
          <p:nvPr/>
        </p:nvSpPr>
        <p:spPr>
          <a:xfrm>
            <a:off x="6635218" y="2026394"/>
            <a:ext cx="485192" cy="634414"/>
          </a:xfrm>
          <a:prstGeom prst="rect">
            <a:avLst/>
          </a:prstGeom>
          <a:solidFill>
            <a:schemeClr val="bg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lumMod val="50000"/>
                  <a:lumOff val="50000"/>
                </a:schemeClr>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E49BEB94-85FB-4BE4-B6CA-B4E1A5E352E5}"/>
              </a:ext>
            </a:extLst>
          </p:cNvPr>
          <p:cNvSpPr/>
          <p:nvPr/>
        </p:nvSpPr>
        <p:spPr>
          <a:xfrm>
            <a:off x="9153841" y="1393821"/>
            <a:ext cx="485192" cy="12637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TextBox 58">
            <a:extLst>
              <a:ext uri="{FF2B5EF4-FFF2-40B4-BE49-F238E27FC236}">
                <a16:creationId xmlns:a16="http://schemas.microsoft.com/office/drawing/2014/main" id="{A4F429D8-8F34-436F-8D51-184A83295EA7}"/>
              </a:ext>
            </a:extLst>
          </p:cNvPr>
          <p:cNvSpPr txBox="1"/>
          <p:nvPr/>
        </p:nvSpPr>
        <p:spPr>
          <a:xfrm>
            <a:off x="1911873" y="111559"/>
            <a:ext cx="64767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large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gap</a:t>
            </a:r>
          </a:p>
        </p:txBody>
      </p:sp>
      <p:sp>
        <p:nvSpPr>
          <p:cNvPr id="60" name="TextBox 59">
            <a:extLst>
              <a:ext uri="{FF2B5EF4-FFF2-40B4-BE49-F238E27FC236}">
                <a16:creationId xmlns:a16="http://schemas.microsoft.com/office/drawing/2014/main" id="{C527425A-B9FA-470F-8721-13DF0A9C411E}"/>
              </a:ext>
            </a:extLst>
          </p:cNvPr>
          <p:cNvSpPr txBox="1"/>
          <p:nvPr/>
        </p:nvSpPr>
        <p:spPr>
          <a:xfrm>
            <a:off x="4244688" y="85964"/>
            <a:ext cx="64767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large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gap</a:t>
            </a:r>
          </a:p>
        </p:txBody>
      </p:sp>
      <p:sp>
        <p:nvSpPr>
          <p:cNvPr id="61" name="TextBox 60">
            <a:extLst>
              <a:ext uri="{FF2B5EF4-FFF2-40B4-BE49-F238E27FC236}">
                <a16:creationId xmlns:a16="http://schemas.microsoft.com/office/drawing/2014/main" id="{98E4CEDD-6FDD-4814-BD5B-78D4C8F654C4}"/>
              </a:ext>
            </a:extLst>
          </p:cNvPr>
          <p:cNvSpPr txBox="1"/>
          <p:nvPr/>
        </p:nvSpPr>
        <p:spPr>
          <a:xfrm>
            <a:off x="6540221" y="1321341"/>
            <a:ext cx="675186"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small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gap</a:t>
            </a:r>
          </a:p>
        </p:txBody>
      </p:sp>
      <p:sp>
        <p:nvSpPr>
          <p:cNvPr id="62" name="TextBox 61">
            <a:extLst>
              <a:ext uri="{FF2B5EF4-FFF2-40B4-BE49-F238E27FC236}">
                <a16:creationId xmlns:a16="http://schemas.microsoft.com/office/drawing/2014/main" id="{B7D956DD-0393-493E-9069-91E94B90B831}"/>
              </a:ext>
            </a:extLst>
          </p:cNvPr>
          <p:cNvSpPr txBox="1"/>
          <p:nvPr/>
        </p:nvSpPr>
        <p:spPr>
          <a:xfrm>
            <a:off x="8913772" y="661728"/>
            <a:ext cx="965329"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medium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gap</a:t>
            </a:r>
          </a:p>
        </p:txBody>
      </p:sp>
      <p:sp>
        <p:nvSpPr>
          <p:cNvPr id="2" name="TextBox 1">
            <a:extLst>
              <a:ext uri="{FF2B5EF4-FFF2-40B4-BE49-F238E27FC236}">
                <a16:creationId xmlns:a16="http://schemas.microsoft.com/office/drawing/2014/main" id="{3FC06EB6-346C-4EB2-8541-96E793B5D7FA}"/>
              </a:ext>
            </a:extLst>
          </p:cNvPr>
          <p:cNvSpPr txBox="1"/>
          <p:nvPr/>
        </p:nvSpPr>
        <p:spPr>
          <a:xfrm>
            <a:off x="5886998" y="232875"/>
            <a:ext cx="2656818" cy="646331"/>
          </a:xfrm>
          <a:prstGeom prst="rect">
            <a:avLst/>
          </a:prstGeom>
          <a:noFill/>
        </p:spPr>
        <p:txBody>
          <a:bodyPr wrap="none" rtlCol="0">
            <a:spAutoFit/>
          </a:bodyPr>
          <a:lstStyle/>
          <a:p>
            <a:pPr algn="ctr"/>
            <a:r>
              <a:rPr lang="en-US" dirty="0">
                <a:solidFill>
                  <a:schemeClr val="accent1">
                    <a:lumMod val="75000"/>
                  </a:schemeClr>
                </a:solidFill>
              </a:rPr>
              <a:t>THEORETICAL WAGE GAPS</a:t>
            </a:r>
          </a:p>
          <a:p>
            <a:pPr algn="ctr"/>
            <a:r>
              <a:rPr lang="en-US" dirty="0">
                <a:solidFill>
                  <a:schemeClr val="accent1">
                    <a:lumMod val="75000"/>
                  </a:schemeClr>
                </a:solidFill>
              </a:rPr>
              <a:t>(Critical Mass Theory)</a:t>
            </a:r>
          </a:p>
        </p:txBody>
      </p:sp>
      <p:sp>
        <p:nvSpPr>
          <p:cNvPr id="63" name="Arc 62">
            <a:extLst>
              <a:ext uri="{FF2B5EF4-FFF2-40B4-BE49-F238E27FC236}">
                <a16:creationId xmlns:a16="http://schemas.microsoft.com/office/drawing/2014/main" id="{D20E557D-6647-46B7-9332-30156D6D6BC8}"/>
              </a:ext>
            </a:extLst>
          </p:cNvPr>
          <p:cNvSpPr/>
          <p:nvPr/>
        </p:nvSpPr>
        <p:spPr>
          <a:xfrm flipV="1">
            <a:off x="2209236" y="2143833"/>
            <a:ext cx="2318416" cy="1459620"/>
          </a:xfrm>
          <a:prstGeom prst="arc">
            <a:avLst>
              <a:gd name="adj1" fmla="val 10929656"/>
              <a:gd name="adj2" fmla="val 45904"/>
            </a:avLst>
          </a:prstGeom>
          <a:ln w="25400">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3458B413-FF5D-4B8D-96B3-F9DCAFBFBDBD}"/>
              </a:ext>
            </a:extLst>
          </p:cNvPr>
          <p:cNvSpPr txBox="1"/>
          <p:nvPr/>
        </p:nvSpPr>
        <p:spPr>
          <a:xfrm>
            <a:off x="2714912" y="4250116"/>
            <a:ext cx="1155766" cy="369332"/>
          </a:xfrm>
          <a:prstGeom prst="rect">
            <a:avLst/>
          </a:prstGeom>
          <a:noFill/>
        </p:spPr>
        <p:txBody>
          <a:bodyPr wrap="none" rtlCol="0">
            <a:spAutoFit/>
          </a:bodyPr>
          <a:lstStyle/>
          <a:p>
            <a:r>
              <a:rPr lang="en-US" dirty="0">
                <a:solidFill>
                  <a:schemeClr val="accent4">
                    <a:lumMod val="50000"/>
                  </a:schemeClr>
                </a:solidFill>
              </a:rPr>
              <a:t>no change</a:t>
            </a:r>
          </a:p>
        </p:txBody>
      </p:sp>
      <p:sp>
        <p:nvSpPr>
          <p:cNvPr id="65" name="Arc 64">
            <a:extLst>
              <a:ext uri="{FF2B5EF4-FFF2-40B4-BE49-F238E27FC236}">
                <a16:creationId xmlns:a16="http://schemas.microsoft.com/office/drawing/2014/main" id="{BA80122A-1C95-48E7-B1F2-1DE44CAF2C34}"/>
              </a:ext>
            </a:extLst>
          </p:cNvPr>
          <p:cNvSpPr/>
          <p:nvPr/>
        </p:nvSpPr>
        <p:spPr>
          <a:xfrm flipV="1">
            <a:off x="4882222" y="2163480"/>
            <a:ext cx="1962334" cy="1459620"/>
          </a:xfrm>
          <a:prstGeom prst="arc">
            <a:avLst>
              <a:gd name="adj1" fmla="val 10929656"/>
              <a:gd name="adj2" fmla="val 45904"/>
            </a:avLst>
          </a:prstGeom>
          <a:ln w="25400">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Arc 72">
            <a:extLst>
              <a:ext uri="{FF2B5EF4-FFF2-40B4-BE49-F238E27FC236}">
                <a16:creationId xmlns:a16="http://schemas.microsoft.com/office/drawing/2014/main" id="{F23FD0C1-560A-4112-BA00-ED2A8B5A2B78}"/>
              </a:ext>
            </a:extLst>
          </p:cNvPr>
          <p:cNvSpPr/>
          <p:nvPr/>
        </p:nvSpPr>
        <p:spPr>
          <a:xfrm flipV="1">
            <a:off x="7204892" y="2163480"/>
            <a:ext cx="2169477" cy="1459620"/>
          </a:xfrm>
          <a:prstGeom prst="arc">
            <a:avLst>
              <a:gd name="adj1" fmla="val 10929656"/>
              <a:gd name="adj2" fmla="val 45904"/>
            </a:avLst>
          </a:prstGeom>
          <a:ln w="25400">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73">
            <a:extLst>
              <a:ext uri="{FF2B5EF4-FFF2-40B4-BE49-F238E27FC236}">
                <a16:creationId xmlns:a16="http://schemas.microsoft.com/office/drawing/2014/main" id="{0C04155C-DAB7-42C9-B371-B59F04E6BB91}"/>
              </a:ext>
            </a:extLst>
          </p:cNvPr>
          <p:cNvSpPr txBox="1"/>
          <p:nvPr/>
        </p:nvSpPr>
        <p:spPr>
          <a:xfrm>
            <a:off x="5154782" y="4250116"/>
            <a:ext cx="1645707" cy="369332"/>
          </a:xfrm>
          <a:prstGeom prst="rect">
            <a:avLst/>
          </a:prstGeom>
          <a:noFill/>
        </p:spPr>
        <p:txBody>
          <a:bodyPr wrap="none" rtlCol="0">
            <a:spAutoFit/>
          </a:bodyPr>
          <a:lstStyle/>
          <a:p>
            <a:r>
              <a:rPr lang="en-US" dirty="0">
                <a:solidFill>
                  <a:schemeClr val="accent4">
                    <a:lumMod val="50000"/>
                  </a:schemeClr>
                </a:solidFill>
              </a:rPr>
              <a:t>decrease in gap</a:t>
            </a:r>
          </a:p>
        </p:txBody>
      </p:sp>
      <p:sp>
        <p:nvSpPr>
          <p:cNvPr id="75" name="TextBox 74">
            <a:extLst>
              <a:ext uri="{FF2B5EF4-FFF2-40B4-BE49-F238E27FC236}">
                <a16:creationId xmlns:a16="http://schemas.microsoft.com/office/drawing/2014/main" id="{1A0BFAB9-6A2D-4A65-8C0D-08F1218E0FFF}"/>
              </a:ext>
            </a:extLst>
          </p:cNvPr>
          <p:cNvSpPr txBox="1"/>
          <p:nvPr/>
        </p:nvSpPr>
        <p:spPr>
          <a:xfrm>
            <a:off x="7947543" y="4250116"/>
            <a:ext cx="1583190" cy="369332"/>
          </a:xfrm>
          <a:prstGeom prst="rect">
            <a:avLst/>
          </a:prstGeom>
          <a:noFill/>
        </p:spPr>
        <p:txBody>
          <a:bodyPr wrap="none" rtlCol="0">
            <a:spAutoFit/>
          </a:bodyPr>
          <a:lstStyle/>
          <a:p>
            <a:r>
              <a:rPr lang="en-US" dirty="0">
                <a:solidFill>
                  <a:schemeClr val="accent4">
                    <a:lumMod val="50000"/>
                  </a:schemeClr>
                </a:solidFill>
              </a:rPr>
              <a:t>increase in gap</a:t>
            </a:r>
          </a:p>
        </p:txBody>
      </p:sp>
      <p:cxnSp>
        <p:nvCxnSpPr>
          <p:cNvPr id="8" name="Straight Arrow Connector 7">
            <a:extLst>
              <a:ext uri="{FF2B5EF4-FFF2-40B4-BE49-F238E27FC236}">
                <a16:creationId xmlns:a16="http://schemas.microsoft.com/office/drawing/2014/main" id="{6A8E7CF6-47F2-4EFA-9414-0428E27A494D}"/>
              </a:ext>
            </a:extLst>
          </p:cNvPr>
          <p:cNvCxnSpPr/>
          <p:nvPr/>
        </p:nvCxnSpPr>
        <p:spPr>
          <a:xfrm>
            <a:off x="2857500" y="434724"/>
            <a:ext cx="1196058" cy="0"/>
          </a:xfrm>
          <a:prstGeom prst="straightConnector1">
            <a:avLst/>
          </a:prstGeom>
          <a:ln w="85725">
            <a:solidFill>
              <a:schemeClr val="accent4">
                <a:lumMod val="50000"/>
                <a:alpha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0BEECB4-CF70-4933-AF61-1DF32ED84F45}"/>
              </a:ext>
            </a:extLst>
          </p:cNvPr>
          <p:cNvCxnSpPr>
            <a:cxnSpLocks/>
          </p:cNvCxnSpPr>
          <p:nvPr/>
        </p:nvCxnSpPr>
        <p:spPr>
          <a:xfrm>
            <a:off x="5016642" y="594524"/>
            <a:ext cx="1246998" cy="959956"/>
          </a:xfrm>
          <a:prstGeom prst="straightConnector1">
            <a:avLst/>
          </a:prstGeom>
          <a:ln w="85725">
            <a:solidFill>
              <a:schemeClr val="accent4">
                <a:lumMod val="50000"/>
                <a:alpha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989C5BA7-F076-4577-B8AE-A3EEC8997825}"/>
              </a:ext>
            </a:extLst>
          </p:cNvPr>
          <p:cNvCxnSpPr>
            <a:cxnSpLocks/>
          </p:cNvCxnSpPr>
          <p:nvPr/>
        </p:nvCxnSpPr>
        <p:spPr>
          <a:xfrm flipV="1">
            <a:off x="7476858" y="1188720"/>
            <a:ext cx="1436914" cy="505700"/>
          </a:xfrm>
          <a:prstGeom prst="straightConnector1">
            <a:avLst/>
          </a:prstGeom>
          <a:ln w="85725">
            <a:solidFill>
              <a:schemeClr val="accent4">
                <a:lumMod val="50000"/>
                <a:alpha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B6A164-B805-46F0-A627-FD4C60AEB66F}"/>
              </a:ext>
            </a:extLst>
          </p:cNvPr>
          <p:cNvSpPr txBox="1"/>
          <p:nvPr/>
        </p:nvSpPr>
        <p:spPr>
          <a:xfrm>
            <a:off x="324593" y="3731852"/>
            <a:ext cx="1429815" cy="369332"/>
          </a:xfrm>
          <a:prstGeom prst="rect">
            <a:avLst/>
          </a:prstGeom>
          <a:noFill/>
        </p:spPr>
        <p:txBody>
          <a:bodyPr wrap="none" rtlCol="0">
            <a:spAutoFit/>
          </a:bodyPr>
          <a:lstStyle/>
          <a:p>
            <a:r>
              <a:rPr lang="en-US" dirty="0">
                <a:solidFill>
                  <a:schemeClr val="accent1">
                    <a:lumMod val="50000"/>
                  </a:schemeClr>
                </a:solidFill>
              </a:rPr>
              <a:t>TREATMENT: </a:t>
            </a:r>
          </a:p>
        </p:txBody>
      </p:sp>
      <p:sp>
        <p:nvSpPr>
          <p:cNvPr id="12" name="TextBox 11">
            <a:extLst>
              <a:ext uri="{FF2B5EF4-FFF2-40B4-BE49-F238E27FC236}">
                <a16:creationId xmlns:a16="http://schemas.microsoft.com/office/drawing/2014/main" id="{735DD746-88C3-4C2D-9A77-799C4BC23FFA}"/>
              </a:ext>
            </a:extLst>
          </p:cNvPr>
          <p:cNvSpPr txBox="1"/>
          <p:nvPr/>
        </p:nvSpPr>
        <p:spPr>
          <a:xfrm>
            <a:off x="2349089" y="3731852"/>
            <a:ext cx="1762149" cy="369332"/>
          </a:xfrm>
          <a:prstGeom prst="rect">
            <a:avLst/>
          </a:prstGeom>
          <a:noFill/>
        </p:spPr>
        <p:txBody>
          <a:bodyPr wrap="none" rtlCol="0">
            <a:spAutoFit/>
          </a:bodyPr>
          <a:lstStyle/>
          <a:p>
            <a:r>
              <a:rPr lang="en-US" dirty="0">
                <a:solidFill>
                  <a:schemeClr val="accent1">
                    <a:lumMod val="50000"/>
                  </a:schemeClr>
                </a:solidFill>
              </a:rPr>
              <a:t>Zero to tokenism</a:t>
            </a:r>
          </a:p>
        </p:txBody>
      </p:sp>
      <p:sp>
        <p:nvSpPr>
          <p:cNvPr id="78" name="TextBox 77">
            <a:extLst>
              <a:ext uri="{FF2B5EF4-FFF2-40B4-BE49-F238E27FC236}">
                <a16:creationId xmlns:a16="http://schemas.microsoft.com/office/drawing/2014/main" id="{59965D35-63F3-4F05-96C6-1F7B11442A80}"/>
              </a:ext>
            </a:extLst>
          </p:cNvPr>
          <p:cNvSpPr txBox="1"/>
          <p:nvPr/>
        </p:nvSpPr>
        <p:spPr>
          <a:xfrm>
            <a:off x="4954979" y="3731852"/>
            <a:ext cx="2092496" cy="369332"/>
          </a:xfrm>
          <a:prstGeom prst="rect">
            <a:avLst/>
          </a:prstGeom>
          <a:noFill/>
        </p:spPr>
        <p:txBody>
          <a:bodyPr wrap="none" rtlCol="0">
            <a:spAutoFit/>
          </a:bodyPr>
          <a:lstStyle/>
          <a:p>
            <a:r>
              <a:rPr lang="en-US" dirty="0">
                <a:solidFill>
                  <a:schemeClr val="accent1">
                    <a:lumMod val="50000"/>
                  </a:schemeClr>
                </a:solidFill>
              </a:rPr>
              <a:t>Tokenism to balance</a:t>
            </a:r>
          </a:p>
        </p:txBody>
      </p:sp>
      <p:sp>
        <p:nvSpPr>
          <p:cNvPr id="79" name="TextBox 78">
            <a:extLst>
              <a:ext uri="{FF2B5EF4-FFF2-40B4-BE49-F238E27FC236}">
                <a16:creationId xmlns:a16="http://schemas.microsoft.com/office/drawing/2014/main" id="{7EF75A13-8598-401A-9531-A6D56C6AA62F}"/>
              </a:ext>
            </a:extLst>
          </p:cNvPr>
          <p:cNvSpPr txBox="1"/>
          <p:nvPr/>
        </p:nvSpPr>
        <p:spPr>
          <a:xfrm>
            <a:off x="7481171" y="3731852"/>
            <a:ext cx="2699778" cy="369332"/>
          </a:xfrm>
          <a:prstGeom prst="rect">
            <a:avLst/>
          </a:prstGeom>
          <a:noFill/>
        </p:spPr>
        <p:txBody>
          <a:bodyPr wrap="none" rtlCol="0">
            <a:spAutoFit/>
          </a:bodyPr>
          <a:lstStyle/>
          <a:p>
            <a:r>
              <a:rPr lang="en-US" dirty="0">
                <a:solidFill>
                  <a:schemeClr val="accent1">
                    <a:lumMod val="50000"/>
                  </a:schemeClr>
                </a:solidFill>
              </a:rPr>
              <a:t>balance to majority female</a:t>
            </a:r>
          </a:p>
        </p:txBody>
      </p:sp>
      <p:sp>
        <p:nvSpPr>
          <p:cNvPr id="80" name="TextBox 79">
            <a:extLst>
              <a:ext uri="{FF2B5EF4-FFF2-40B4-BE49-F238E27FC236}">
                <a16:creationId xmlns:a16="http://schemas.microsoft.com/office/drawing/2014/main" id="{725E1B12-1CDA-41C2-8078-898749971042}"/>
              </a:ext>
            </a:extLst>
          </p:cNvPr>
          <p:cNvSpPr txBox="1"/>
          <p:nvPr/>
        </p:nvSpPr>
        <p:spPr>
          <a:xfrm>
            <a:off x="348741" y="4250116"/>
            <a:ext cx="1399294" cy="369332"/>
          </a:xfrm>
          <a:prstGeom prst="rect">
            <a:avLst/>
          </a:prstGeom>
          <a:noFill/>
        </p:spPr>
        <p:txBody>
          <a:bodyPr wrap="none" rtlCol="0">
            <a:spAutoFit/>
          </a:bodyPr>
          <a:lstStyle/>
          <a:p>
            <a:r>
              <a:rPr lang="en-US" dirty="0">
                <a:solidFill>
                  <a:schemeClr val="accent4">
                    <a:lumMod val="50000"/>
                  </a:schemeClr>
                </a:solidFill>
              </a:rPr>
              <a:t>PREDICTION:</a:t>
            </a:r>
          </a:p>
        </p:txBody>
      </p:sp>
    </p:spTree>
    <p:extLst>
      <p:ext uri="{BB962C8B-B14F-4D97-AF65-F5344CB8AC3E}">
        <p14:creationId xmlns:p14="http://schemas.microsoft.com/office/powerpoint/2010/main" val="13691945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3357140"/>
            <a:ext cx="12192000" cy="35008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267562" y="3504611"/>
            <a:ext cx="10885001" cy="3077766"/>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b="1" i="0" u="none" strike="noStrike" kern="1200" cap="all" spc="0" normalizeH="0" baseline="0" noProof="0" dirty="0">
                <a:ln>
                  <a:noFill/>
                </a:ln>
                <a:solidFill>
                  <a:schemeClr val="accent4">
                    <a:lumMod val="50000"/>
                  </a:schemeClr>
                </a:solidFill>
                <a:effectLst/>
                <a:uLnTx/>
                <a:uFillTx/>
                <a:latin typeface="Calibri" panose="020F0502020204030204"/>
                <a:ea typeface="+mn-ea"/>
                <a:cs typeface="+mn-cs"/>
              </a:rPr>
              <a:t>WHAT DO TIME PERIODS REPRESENT IN THE STUDY?</a:t>
            </a:r>
            <a:endParaRPr kumimoji="0" lang="en-US" b="0" i="0" u="none" strike="noStrike" kern="1200" cap="none" spc="0" normalizeH="0" baseline="0" noProof="0" dirty="0">
              <a:ln>
                <a:noFill/>
              </a:ln>
              <a:solidFill>
                <a:schemeClr val="accent4">
                  <a:lumMod val="50000"/>
                </a:schemeClr>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1600" b="1"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rPr>
              <a:t>Research Question: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Does increasing board diversity reduce the gender pay gap?  </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Time is a little tricky in this study because the salary of an executive director is set at the time of hire, and once set it would not be increase or decreased dramatically as a result of new board members joining. </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This is important because it means board diversity really only matters AT THE TIME OF HIRE. So time periods here do not represent specific years. Rather, they are </a:t>
            </a:r>
            <a:r>
              <a:rPr kumimoji="0" lang="en-US" sz="1600" b="1" i="0" u="none" strike="noStrike" kern="1200" cap="none" spc="0" normalizeH="0" baseline="0" noProof="0" dirty="0">
                <a:ln>
                  <a:noFill/>
                </a:ln>
                <a:solidFill>
                  <a:schemeClr val="accent4">
                    <a:lumMod val="50000"/>
                  </a:schemeClr>
                </a:solidFill>
                <a:effectLst/>
                <a:uLnTx/>
                <a:uFillTx/>
                <a:latin typeface="Calibri" panose="020F0502020204030204"/>
                <a:ea typeface="+mn-ea"/>
                <a:cs typeface="+mn-cs"/>
              </a:rPr>
              <a:t>time periods in which new executive directors are hired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We need to find organizations that have hired two executive directors within our panel so that we can observe board diversity at the time of hire. Time does not always represent calendar units. It can also represent events.</a:t>
            </a:r>
          </a:p>
        </p:txBody>
      </p:sp>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807110" y="2212963"/>
            <a:ext cx="1038823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A7E8C1-D8A3-4AF6-9FFE-CD3871AAAB65}"/>
              </a:ext>
            </a:extLst>
          </p:cNvPr>
          <p:cNvSpPr txBox="1"/>
          <p:nvPr/>
        </p:nvSpPr>
        <p:spPr>
          <a:xfrm>
            <a:off x="1522282" y="2414598"/>
            <a:ext cx="132674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ALL MALE BOARD</a:t>
            </a:r>
          </a:p>
        </p:txBody>
      </p:sp>
      <p:sp>
        <p:nvSpPr>
          <p:cNvPr id="14" name="TextBox 13">
            <a:extLst>
              <a:ext uri="{FF2B5EF4-FFF2-40B4-BE49-F238E27FC236}">
                <a16:creationId xmlns:a16="http://schemas.microsoft.com/office/drawing/2014/main" id="{C35831E9-5B4C-4057-8A40-D211164BEE3D}"/>
              </a:ext>
            </a:extLst>
          </p:cNvPr>
          <p:cNvSpPr txBox="1"/>
          <p:nvPr/>
        </p:nvSpPr>
        <p:spPr>
          <a:xfrm>
            <a:off x="3842740" y="2537375"/>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chemeClr val="tx1">
                    <a:lumMod val="50000"/>
                    <a:lumOff val="50000"/>
                  </a:schemeClr>
                </a:solidFill>
                <a:effectLst/>
                <a:uLnTx/>
                <a:uFillTx/>
                <a:latin typeface="Calibri" panose="020F0502020204030204"/>
                <a:ea typeface="+mn-ea"/>
                <a:cs typeface="+mn-cs"/>
              </a:rPr>
              <a:t>tokenism</a:t>
            </a:r>
            <a:endPar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8BB68137-9AF1-4B0D-A215-47778621B0BD}"/>
              </a:ext>
            </a:extLst>
          </p:cNvPr>
          <p:cNvSpPr txBox="1"/>
          <p:nvPr/>
        </p:nvSpPr>
        <p:spPr>
          <a:xfrm>
            <a:off x="6041941" y="2544126"/>
            <a:ext cx="170179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chemeClr val="tx1">
                    <a:lumMod val="50000"/>
                    <a:lumOff val="50000"/>
                  </a:schemeClr>
                </a:solidFill>
                <a:effectLst/>
                <a:uLnTx/>
                <a:uFillTx/>
                <a:latin typeface="Calibri" panose="020F0502020204030204"/>
                <a:ea typeface="+mn-ea"/>
                <a:cs typeface="+mn-cs"/>
              </a:rPr>
              <a:t>balanced</a:t>
            </a:r>
            <a:endPar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00EF64CD-9F59-49F5-B9C5-8A825358F9E4}"/>
              </a:ext>
            </a:extLst>
          </p:cNvPr>
          <p:cNvSpPr txBox="1"/>
          <p:nvPr/>
        </p:nvSpPr>
        <p:spPr>
          <a:xfrm>
            <a:off x="8554947" y="2553097"/>
            <a:ext cx="184203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chemeClr val="tx1">
                    <a:lumMod val="50000"/>
                    <a:lumOff val="50000"/>
                  </a:schemeClr>
                </a:solidFill>
                <a:effectLst/>
                <a:uLnTx/>
                <a:uFillTx/>
                <a:latin typeface="Calibri" panose="020F0502020204030204"/>
                <a:ea typeface="+mn-ea"/>
                <a:cs typeface="+mn-cs"/>
              </a:rPr>
              <a:t>gendered fields</a:t>
            </a:r>
          </a:p>
        </p:txBody>
      </p:sp>
      <p:cxnSp>
        <p:nvCxnSpPr>
          <p:cNvPr id="85" name="Straight Connector 84">
            <a:extLst>
              <a:ext uri="{FF2B5EF4-FFF2-40B4-BE49-F238E27FC236}">
                <a16:creationId xmlns:a16="http://schemas.microsoft.com/office/drawing/2014/main" id="{D2CA65B3-A9A2-49B3-B832-FDA00377D5B1}"/>
              </a:ext>
            </a:extLst>
          </p:cNvPr>
          <p:cNvCxnSpPr/>
          <p:nvPr/>
        </p:nvCxnSpPr>
        <p:spPr>
          <a:xfrm>
            <a:off x="3219645" y="2099896"/>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5A0D3A6-DE2B-458D-B3CF-275C1E65251D}"/>
              </a:ext>
            </a:extLst>
          </p:cNvPr>
          <p:cNvCxnSpPr/>
          <p:nvPr/>
        </p:nvCxnSpPr>
        <p:spPr>
          <a:xfrm>
            <a:off x="5710063" y="2064430"/>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9C0AF2-906B-4E8B-ACC7-40199B9B42F7}"/>
              </a:ext>
            </a:extLst>
          </p:cNvPr>
          <p:cNvCxnSpPr/>
          <p:nvPr/>
        </p:nvCxnSpPr>
        <p:spPr>
          <a:xfrm>
            <a:off x="8074887" y="2055612"/>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D348AFC-44BF-4FBE-9EEE-C3E9CEC24D99}"/>
              </a:ext>
            </a:extLst>
          </p:cNvPr>
          <p:cNvCxnSpPr/>
          <p:nvPr/>
        </p:nvCxnSpPr>
        <p:spPr>
          <a:xfrm>
            <a:off x="10606535" y="2064430"/>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FD0F6F0-E6A1-4AC6-9DFA-8EC8578A36FF}"/>
              </a:ext>
            </a:extLst>
          </p:cNvPr>
          <p:cNvSpPr txBox="1"/>
          <p:nvPr/>
        </p:nvSpPr>
        <p:spPr>
          <a:xfrm>
            <a:off x="2566791" y="1634156"/>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1%</a:t>
            </a:r>
          </a:p>
        </p:txBody>
      </p:sp>
      <p:sp>
        <p:nvSpPr>
          <p:cNvPr id="91" name="TextBox 90">
            <a:extLst>
              <a:ext uri="{FF2B5EF4-FFF2-40B4-BE49-F238E27FC236}">
                <a16:creationId xmlns:a16="http://schemas.microsoft.com/office/drawing/2014/main" id="{557FE449-1F25-489E-9E76-56F3C5F74D53}"/>
              </a:ext>
            </a:extLst>
          </p:cNvPr>
          <p:cNvSpPr txBox="1"/>
          <p:nvPr/>
        </p:nvSpPr>
        <p:spPr>
          <a:xfrm>
            <a:off x="5087136" y="1623334"/>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30%</a:t>
            </a:r>
          </a:p>
        </p:txBody>
      </p:sp>
      <p:sp>
        <p:nvSpPr>
          <p:cNvPr id="92" name="TextBox 91">
            <a:extLst>
              <a:ext uri="{FF2B5EF4-FFF2-40B4-BE49-F238E27FC236}">
                <a16:creationId xmlns:a16="http://schemas.microsoft.com/office/drawing/2014/main" id="{7361DC41-D45B-4F01-ABCD-717AB937CD0E}"/>
              </a:ext>
            </a:extLst>
          </p:cNvPr>
          <p:cNvSpPr txBox="1"/>
          <p:nvPr/>
        </p:nvSpPr>
        <p:spPr>
          <a:xfrm>
            <a:off x="7412391" y="1619118"/>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70%</a:t>
            </a:r>
          </a:p>
        </p:txBody>
      </p:sp>
      <p:sp>
        <p:nvSpPr>
          <p:cNvPr id="93" name="TextBox 92">
            <a:extLst>
              <a:ext uri="{FF2B5EF4-FFF2-40B4-BE49-F238E27FC236}">
                <a16:creationId xmlns:a16="http://schemas.microsoft.com/office/drawing/2014/main" id="{77A18E55-2424-4421-B382-E448C572CD75}"/>
              </a:ext>
            </a:extLst>
          </p:cNvPr>
          <p:cNvSpPr txBox="1"/>
          <p:nvPr/>
        </p:nvSpPr>
        <p:spPr>
          <a:xfrm>
            <a:off x="9943161" y="1659506"/>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100%</a:t>
            </a:r>
          </a:p>
        </p:txBody>
      </p:sp>
      <p:cxnSp>
        <p:nvCxnSpPr>
          <p:cNvPr id="94" name="Straight Connector 93">
            <a:extLst>
              <a:ext uri="{FF2B5EF4-FFF2-40B4-BE49-F238E27FC236}">
                <a16:creationId xmlns:a16="http://schemas.microsoft.com/office/drawing/2014/main" id="{B4BF80B3-4183-468C-B5D0-B953E506BAEF}"/>
              </a:ext>
            </a:extLst>
          </p:cNvPr>
          <p:cNvCxnSpPr/>
          <p:nvPr/>
        </p:nvCxnSpPr>
        <p:spPr>
          <a:xfrm>
            <a:off x="1021098" y="2071685"/>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CDA81E0-6BB5-4A66-80C3-F4B7B3F93774}"/>
              </a:ext>
            </a:extLst>
          </p:cNvPr>
          <p:cNvSpPr txBox="1"/>
          <p:nvPr/>
        </p:nvSpPr>
        <p:spPr>
          <a:xfrm>
            <a:off x="376128" y="1605691"/>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0%</a:t>
            </a:r>
          </a:p>
        </p:txBody>
      </p:sp>
      <p:sp>
        <p:nvSpPr>
          <p:cNvPr id="3" name="Arc 2">
            <a:extLst>
              <a:ext uri="{FF2B5EF4-FFF2-40B4-BE49-F238E27FC236}">
                <a16:creationId xmlns:a16="http://schemas.microsoft.com/office/drawing/2014/main" id="{26A96FAB-C169-4755-B8DE-9C2E2571C693}"/>
              </a:ext>
            </a:extLst>
          </p:cNvPr>
          <p:cNvSpPr/>
          <p:nvPr/>
        </p:nvSpPr>
        <p:spPr>
          <a:xfrm>
            <a:off x="4788525" y="875920"/>
            <a:ext cx="2582431" cy="1844083"/>
          </a:xfrm>
          <a:prstGeom prst="arc">
            <a:avLst>
              <a:gd name="adj1" fmla="val 10929656"/>
              <a:gd name="adj2" fmla="val 21028114"/>
            </a:avLst>
          </a:prstGeom>
          <a:ln w="28575">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555875-C8E1-45B7-92E9-F3384FB2BCD5}"/>
              </a:ext>
            </a:extLst>
          </p:cNvPr>
          <p:cNvSpPr txBox="1"/>
          <p:nvPr/>
        </p:nvSpPr>
        <p:spPr>
          <a:xfrm>
            <a:off x="5087136" y="368881"/>
            <a:ext cx="2110834" cy="369332"/>
          </a:xfrm>
          <a:prstGeom prst="rect">
            <a:avLst/>
          </a:prstGeom>
          <a:noFill/>
        </p:spPr>
        <p:txBody>
          <a:bodyPr wrap="none" rtlCol="0">
            <a:spAutoFit/>
          </a:bodyPr>
          <a:lstStyle/>
          <a:p>
            <a:r>
              <a:rPr lang="en-US" b="1" dirty="0">
                <a:solidFill>
                  <a:schemeClr val="accent1">
                    <a:lumMod val="50000"/>
                  </a:schemeClr>
                </a:solidFill>
              </a:rPr>
              <a:t>TREATMENT GROUP</a:t>
            </a:r>
            <a:endParaRPr lang="en-US" dirty="0">
              <a:solidFill>
                <a:schemeClr val="accent1">
                  <a:lumMod val="50000"/>
                </a:schemeClr>
              </a:solidFill>
            </a:endParaRPr>
          </a:p>
        </p:txBody>
      </p:sp>
      <p:sp>
        <p:nvSpPr>
          <p:cNvPr id="9" name="TextBox 8">
            <a:extLst>
              <a:ext uri="{FF2B5EF4-FFF2-40B4-BE49-F238E27FC236}">
                <a16:creationId xmlns:a16="http://schemas.microsoft.com/office/drawing/2014/main" id="{A16344FC-FFA0-4725-B2F6-496915E35797}"/>
              </a:ext>
            </a:extLst>
          </p:cNvPr>
          <p:cNvSpPr txBox="1"/>
          <p:nvPr/>
        </p:nvSpPr>
        <p:spPr>
          <a:xfrm>
            <a:off x="4376112" y="1727782"/>
            <a:ext cx="856325" cy="369332"/>
          </a:xfrm>
          <a:prstGeom prst="rect">
            <a:avLst/>
          </a:prstGeom>
          <a:noFill/>
        </p:spPr>
        <p:txBody>
          <a:bodyPr wrap="none" rtlCol="0">
            <a:spAutoFit/>
          </a:bodyPr>
          <a:lstStyle/>
          <a:p>
            <a:r>
              <a:rPr lang="en-US" b="1" dirty="0">
                <a:solidFill>
                  <a:schemeClr val="accent4">
                    <a:lumMod val="50000"/>
                  </a:schemeClr>
                </a:solidFill>
              </a:rPr>
              <a:t>time=1</a:t>
            </a:r>
          </a:p>
        </p:txBody>
      </p:sp>
      <p:sp>
        <p:nvSpPr>
          <p:cNvPr id="57" name="TextBox 56">
            <a:extLst>
              <a:ext uri="{FF2B5EF4-FFF2-40B4-BE49-F238E27FC236}">
                <a16:creationId xmlns:a16="http://schemas.microsoft.com/office/drawing/2014/main" id="{0CB4D2D2-49A4-48D9-BCA5-908E1BC8BA33}"/>
              </a:ext>
            </a:extLst>
          </p:cNvPr>
          <p:cNvSpPr txBox="1"/>
          <p:nvPr/>
        </p:nvSpPr>
        <p:spPr>
          <a:xfrm>
            <a:off x="6964811" y="1639808"/>
            <a:ext cx="856325" cy="369332"/>
          </a:xfrm>
          <a:prstGeom prst="rect">
            <a:avLst/>
          </a:prstGeom>
          <a:noFill/>
        </p:spPr>
        <p:txBody>
          <a:bodyPr wrap="none" rtlCol="0">
            <a:spAutoFit/>
          </a:bodyPr>
          <a:lstStyle/>
          <a:p>
            <a:r>
              <a:rPr lang="en-US" b="1" dirty="0">
                <a:solidFill>
                  <a:schemeClr val="accent4">
                    <a:lumMod val="50000"/>
                  </a:schemeClr>
                </a:solidFill>
              </a:rPr>
              <a:t>time=2</a:t>
            </a:r>
          </a:p>
        </p:txBody>
      </p:sp>
      <p:sp>
        <p:nvSpPr>
          <p:cNvPr id="27" name="Arc 26">
            <a:extLst>
              <a:ext uri="{FF2B5EF4-FFF2-40B4-BE49-F238E27FC236}">
                <a16:creationId xmlns:a16="http://schemas.microsoft.com/office/drawing/2014/main" id="{DF28D4DB-A08D-48D8-8A5C-D88FC930F7E4}"/>
              </a:ext>
            </a:extLst>
          </p:cNvPr>
          <p:cNvSpPr/>
          <p:nvPr/>
        </p:nvSpPr>
        <p:spPr>
          <a:xfrm>
            <a:off x="3564372" y="553547"/>
            <a:ext cx="974485" cy="1354824"/>
          </a:xfrm>
          <a:prstGeom prst="arc">
            <a:avLst>
              <a:gd name="adj1" fmla="val 10929656"/>
              <a:gd name="adj2" fmla="val 21028114"/>
            </a:avLst>
          </a:prstGeom>
          <a:ln w="28575">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C0310009-AEF6-4659-9DAE-758E90742DF0}"/>
              </a:ext>
            </a:extLst>
          </p:cNvPr>
          <p:cNvSpPr txBox="1"/>
          <p:nvPr/>
        </p:nvSpPr>
        <p:spPr>
          <a:xfrm>
            <a:off x="2923656" y="90334"/>
            <a:ext cx="1864869" cy="369332"/>
          </a:xfrm>
          <a:prstGeom prst="rect">
            <a:avLst/>
          </a:prstGeom>
          <a:noFill/>
        </p:spPr>
        <p:txBody>
          <a:bodyPr wrap="none" rtlCol="0">
            <a:spAutoFit/>
          </a:bodyPr>
          <a:lstStyle/>
          <a:p>
            <a:r>
              <a:rPr lang="en-US" b="1" dirty="0">
                <a:solidFill>
                  <a:schemeClr val="accent1">
                    <a:lumMod val="50000"/>
                  </a:schemeClr>
                </a:solidFill>
              </a:rPr>
              <a:t>CONTROL GROUP</a:t>
            </a:r>
            <a:endParaRPr lang="en-US" dirty="0">
              <a:solidFill>
                <a:schemeClr val="accent1">
                  <a:lumMod val="50000"/>
                </a:schemeClr>
              </a:solidFill>
            </a:endParaRPr>
          </a:p>
        </p:txBody>
      </p:sp>
      <p:sp>
        <p:nvSpPr>
          <p:cNvPr id="29" name="TextBox 28">
            <a:extLst>
              <a:ext uri="{FF2B5EF4-FFF2-40B4-BE49-F238E27FC236}">
                <a16:creationId xmlns:a16="http://schemas.microsoft.com/office/drawing/2014/main" id="{7B86E5CB-008C-429F-9775-E228C99040DD}"/>
              </a:ext>
            </a:extLst>
          </p:cNvPr>
          <p:cNvSpPr txBox="1"/>
          <p:nvPr/>
        </p:nvSpPr>
        <p:spPr>
          <a:xfrm>
            <a:off x="3191494" y="1142013"/>
            <a:ext cx="856325" cy="369332"/>
          </a:xfrm>
          <a:prstGeom prst="rect">
            <a:avLst/>
          </a:prstGeom>
          <a:noFill/>
        </p:spPr>
        <p:txBody>
          <a:bodyPr wrap="none" rtlCol="0">
            <a:spAutoFit/>
          </a:bodyPr>
          <a:lstStyle/>
          <a:p>
            <a:r>
              <a:rPr lang="en-US" b="1" dirty="0">
                <a:solidFill>
                  <a:schemeClr val="accent4">
                    <a:lumMod val="50000"/>
                  </a:schemeClr>
                </a:solidFill>
              </a:rPr>
              <a:t>time=1</a:t>
            </a:r>
          </a:p>
        </p:txBody>
      </p:sp>
      <p:sp>
        <p:nvSpPr>
          <p:cNvPr id="30" name="TextBox 29">
            <a:extLst>
              <a:ext uri="{FF2B5EF4-FFF2-40B4-BE49-F238E27FC236}">
                <a16:creationId xmlns:a16="http://schemas.microsoft.com/office/drawing/2014/main" id="{051A3394-604B-4FAF-A507-A6C213CDFED2}"/>
              </a:ext>
            </a:extLst>
          </p:cNvPr>
          <p:cNvSpPr txBox="1"/>
          <p:nvPr/>
        </p:nvSpPr>
        <p:spPr>
          <a:xfrm>
            <a:off x="4055410" y="1096803"/>
            <a:ext cx="856325" cy="369332"/>
          </a:xfrm>
          <a:prstGeom prst="rect">
            <a:avLst/>
          </a:prstGeom>
          <a:noFill/>
        </p:spPr>
        <p:txBody>
          <a:bodyPr wrap="none" rtlCol="0">
            <a:spAutoFit/>
          </a:bodyPr>
          <a:lstStyle/>
          <a:p>
            <a:r>
              <a:rPr lang="en-US" b="1" dirty="0">
                <a:solidFill>
                  <a:schemeClr val="accent4">
                    <a:lumMod val="50000"/>
                  </a:schemeClr>
                </a:solidFill>
              </a:rPr>
              <a:t>time=2</a:t>
            </a:r>
          </a:p>
        </p:txBody>
      </p:sp>
    </p:spTree>
    <p:extLst>
      <p:ext uri="{BB962C8B-B14F-4D97-AF65-F5344CB8AC3E}">
        <p14:creationId xmlns:p14="http://schemas.microsoft.com/office/powerpoint/2010/main" val="36473558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2844F5F-86B0-430F-BD89-0175D20F8239}"/>
              </a:ext>
            </a:extLst>
          </p:cNvPr>
          <p:cNvCxnSpPr>
            <a:cxnSpLocks/>
          </p:cNvCxnSpPr>
          <p:nvPr/>
        </p:nvCxnSpPr>
        <p:spPr>
          <a:xfrm>
            <a:off x="3876337" y="1946615"/>
            <a:ext cx="3131961" cy="0"/>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2453780" y="785226"/>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2470558" y="4040155"/>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3829574" y="3889153"/>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7239131" y="3889153"/>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6954143" y="165907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3481602" y="165907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3116510" y="4342159"/>
            <a:ext cx="1301959" cy="369332"/>
          </a:xfrm>
          <a:prstGeom prst="rect">
            <a:avLst/>
          </a:prstGeom>
          <a:noFill/>
        </p:spPr>
        <p:txBody>
          <a:bodyPr wrap="none" rtlCol="0">
            <a:spAutoFit/>
          </a:bodyPr>
          <a:lstStyle/>
          <a:p>
            <a:r>
              <a:rPr lang="en-US" dirty="0">
                <a:solidFill>
                  <a:schemeClr val="tx1">
                    <a:lumMod val="50000"/>
                    <a:lumOff val="50000"/>
                  </a:schemeClr>
                </a:solidFill>
              </a:rPr>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6544729" y="4350765"/>
            <a:ext cx="1433406" cy="369332"/>
          </a:xfrm>
          <a:prstGeom prst="rect">
            <a:avLst/>
          </a:prstGeom>
          <a:noFill/>
        </p:spPr>
        <p:txBody>
          <a:bodyPr wrap="none" rtlCol="0">
            <a:spAutoFit/>
          </a:bodyPr>
          <a:lstStyle/>
          <a:p>
            <a:r>
              <a:rPr lang="en-US" dirty="0">
                <a:solidFill>
                  <a:schemeClr val="tx1">
                    <a:lumMod val="50000"/>
                    <a:lumOff val="50000"/>
                  </a:schemeClr>
                </a:solidFill>
              </a:rPr>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a:cxnSpLocks/>
          </p:cNvCxnSpPr>
          <p:nvPr/>
        </p:nvCxnSpPr>
        <p:spPr>
          <a:xfrm flipV="1">
            <a:off x="5442318" y="4105469"/>
            <a:ext cx="0" cy="245297"/>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4343677" y="4395806"/>
            <a:ext cx="2275845" cy="830997"/>
          </a:xfrm>
          <a:prstGeom prst="rect">
            <a:avLst/>
          </a:prstGeom>
          <a:noFill/>
        </p:spPr>
        <p:txBody>
          <a:bodyPr wrap="square" rtlCol="0">
            <a:spAutoFit/>
          </a:bodyPr>
          <a:lstStyle/>
          <a:p>
            <a:pPr algn="ctr"/>
            <a:r>
              <a:rPr lang="en-US" sz="1600" cap="all" dirty="0">
                <a:solidFill>
                  <a:schemeClr val="tx1">
                    <a:lumMod val="50000"/>
                    <a:lumOff val="50000"/>
                  </a:schemeClr>
                </a:solidFill>
              </a:rPr>
              <a:t>Treatment</a:t>
            </a:r>
            <a:r>
              <a:rPr lang="en-US" sz="1600" dirty="0">
                <a:solidFill>
                  <a:schemeClr val="tx1">
                    <a:lumMod val="50000"/>
                    <a:lumOff val="50000"/>
                  </a:schemeClr>
                </a:solidFill>
              </a:rPr>
              <a:t>: </a:t>
            </a:r>
          </a:p>
          <a:p>
            <a:pPr algn="ctr"/>
            <a:r>
              <a:rPr lang="en-US" sz="1600" b="1" dirty="0">
                <a:solidFill>
                  <a:schemeClr val="tx1">
                    <a:lumMod val="75000"/>
                    <a:lumOff val="25000"/>
                  </a:schemeClr>
                </a:solidFill>
              </a:rPr>
              <a:t>from “zero” to “token” board diversity</a:t>
            </a:r>
          </a:p>
        </p:txBody>
      </p:sp>
      <p:sp>
        <p:nvSpPr>
          <p:cNvPr id="17" name="Oval 16">
            <a:extLst>
              <a:ext uri="{FF2B5EF4-FFF2-40B4-BE49-F238E27FC236}">
                <a16:creationId xmlns:a16="http://schemas.microsoft.com/office/drawing/2014/main" id="{6073D59D-B2F3-49FE-800A-0C71E5E39CD7}"/>
              </a:ext>
            </a:extLst>
          </p:cNvPr>
          <p:cNvSpPr/>
          <p:nvPr/>
        </p:nvSpPr>
        <p:spPr>
          <a:xfrm>
            <a:off x="6941209" y="2595528"/>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3475115" y="2598864"/>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1692104" y="63394"/>
            <a:ext cx="1523351" cy="646331"/>
          </a:xfrm>
          <a:prstGeom prst="rect">
            <a:avLst/>
          </a:prstGeom>
          <a:noFill/>
        </p:spPr>
        <p:txBody>
          <a:bodyPr wrap="square" rtlCol="0">
            <a:spAutoFit/>
          </a:bodyPr>
          <a:lstStyle/>
          <a:p>
            <a:pPr algn="ctr"/>
            <a:r>
              <a:rPr lang="en-US" dirty="0">
                <a:solidFill>
                  <a:schemeClr val="tx1">
                    <a:lumMod val="50000"/>
                    <a:lumOff val="50000"/>
                  </a:schemeClr>
                </a:solidFill>
              </a:rPr>
              <a:t>SALARY OF FEMALE CEOS</a:t>
            </a:r>
          </a:p>
        </p:txBody>
      </p:sp>
      <p:sp>
        <p:nvSpPr>
          <p:cNvPr id="27" name="TextBox 26">
            <a:extLst>
              <a:ext uri="{FF2B5EF4-FFF2-40B4-BE49-F238E27FC236}">
                <a16:creationId xmlns:a16="http://schemas.microsoft.com/office/drawing/2014/main" id="{38102F48-84DB-4490-B5B4-2EBD13FDA94D}"/>
              </a:ext>
            </a:extLst>
          </p:cNvPr>
          <p:cNvSpPr txBox="1"/>
          <p:nvPr/>
        </p:nvSpPr>
        <p:spPr>
          <a:xfrm>
            <a:off x="6096000" y="5373491"/>
            <a:ext cx="2565336" cy="1077218"/>
          </a:xfrm>
          <a:prstGeom prst="rect">
            <a:avLst/>
          </a:prstGeom>
          <a:noFill/>
        </p:spPr>
        <p:txBody>
          <a:bodyPr wrap="square" rtlCol="0">
            <a:spAutoFit/>
          </a:bodyPr>
          <a:lstStyle/>
          <a:p>
            <a:pPr algn="ctr"/>
            <a:r>
              <a:rPr lang="en-US" sz="1600" dirty="0">
                <a:solidFill>
                  <a:schemeClr val="tx1">
                    <a:lumMod val="50000"/>
                    <a:lumOff val="50000"/>
                  </a:schemeClr>
                </a:solidFill>
              </a:rPr>
              <a:t>“Treated” boards have at least 1 female member (20% female) when they hire their second CEO</a:t>
            </a:r>
          </a:p>
        </p:txBody>
      </p:sp>
      <p:sp>
        <p:nvSpPr>
          <p:cNvPr id="20" name="TextBox 19">
            <a:extLst>
              <a:ext uri="{FF2B5EF4-FFF2-40B4-BE49-F238E27FC236}">
                <a16:creationId xmlns:a16="http://schemas.microsoft.com/office/drawing/2014/main" id="{91361F75-2A6A-49BE-B530-9D56FACB0B0E}"/>
              </a:ext>
            </a:extLst>
          </p:cNvPr>
          <p:cNvSpPr txBox="1"/>
          <p:nvPr/>
        </p:nvSpPr>
        <p:spPr>
          <a:xfrm>
            <a:off x="2629566" y="5373491"/>
            <a:ext cx="2275846" cy="1077218"/>
          </a:xfrm>
          <a:prstGeom prst="rect">
            <a:avLst/>
          </a:prstGeom>
          <a:noFill/>
        </p:spPr>
        <p:txBody>
          <a:bodyPr wrap="square" rtlCol="0">
            <a:spAutoFit/>
          </a:bodyPr>
          <a:lstStyle/>
          <a:p>
            <a:pPr algn="ctr"/>
            <a:r>
              <a:rPr lang="en-US" sz="1600" dirty="0">
                <a:solidFill>
                  <a:schemeClr val="tx1">
                    <a:lumMod val="50000"/>
                    <a:lumOff val="50000"/>
                  </a:schemeClr>
                </a:solidFill>
              </a:rPr>
              <a:t>All boards have zero female member out of 5 total (0% female) when they hire their first CEO</a:t>
            </a:r>
          </a:p>
        </p:txBody>
      </p:sp>
      <p:cxnSp>
        <p:nvCxnSpPr>
          <p:cNvPr id="21" name="Straight Connector 20">
            <a:extLst>
              <a:ext uri="{FF2B5EF4-FFF2-40B4-BE49-F238E27FC236}">
                <a16:creationId xmlns:a16="http://schemas.microsoft.com/office/drawing/2014/main" id="{3AF8480A-6C2E-4B01-A70B-C8A248246858}"/>
              </a:ext>
            </a:extLst>
          </p:cNvPr>
          <p:cNvCxnSpPr>
            <a:cxnSpLocks/>
            <a:stCxn id="18" idx="6"/>
            <a:endCxn id="17" idx="2"/>
          </p:cNvCxnSpPr>
          <p:nvPr/>
        </p:nvCxnSpPr>
        <p:spPr>
          <a:xfrm flipV="1">
            <a:off x="4095886" y="2901725"/>
            <a:ext cx="2845323" cy="3336"/>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0B0D745-2577-489A-BC9C-F69C9FACB9C7}"/>
              </a:ext>
            </a:extLst>
          </p:cNvPr>
          <p:cNvSpPr txBox="1"/>
          <p:nvPr/>
        </p:nvSpPr>
        <p:spPr>
          <a:xfrm>
            <a:off x="4095886" y="1491184"/>
            <a:ext cx="2791470" cy="338554"/>
          </a:xfrm>
          <a:prstGeom prst="rect">
            <a:avLst/>
          </a:prstGeom>
          <a:noFill/>
        </p:spPr>
        <p:txBody>
          <a:bodyPr wrap="none" rtlCol="0">
            <a:spAutoFit/>
          </a:bodyPr>
          <a:lstStyle/>
          <a:p>
            <a:r>
              <a:rPr lang="en-US" sz="1600" dirty="0">
                <a:solidFill>
                  <a:schemeClr val="accent1">
                    <a:lumMod val="75000"/>
                  </a:schemeClr>
                </a:solidFill>
              </a:rPr>
              <a:t>Female CEO pay stays the same</a:t>
            </a:r>
          </a:p>
        </p:txBody>
      </p:sp>
      <p:sp>
        <p:nvSpPr>
          <p:cNvPr id="25" name="TextBox 24">
            <a:extLst>
              <a:ext uri="{FF2B5EF4-FFF2-40B4-BE49-F238E27FC236}">
                <a16:creationId xmlns:a16="http://schemas.microsoft.com/office/drawing/2014/main" id="{53F151E4-A52D-4D29-9AC6-9DFD79AC7893}"/>
              </a:ext>
            </a:extLst>
          </p:cNvPr>
          <p:cNvSpPr txBox="1"/>
          <p:nvPr/>
        </p:nvSpPr>
        <p:spPr>
          <a:xfrm>
            <a:off x="4650252" y="3004624"/>
            <a:ext cx="1744901" cy="338554"/>
          </a:xfrm>
          <a:prstGeom prst="rect">
            <a:avLst/>
          </a:prstGeom>
          <a:noFill/>
        </p:spPr>
        <p:txBody>
          <a:bodyPr wrap="none" rtlCol="0">
            <a:spAutoFit/>
          </a:bodyPr>
          <a:lstStyle/>
          <a:p>
            <a:r>
              <a:rPr lang="en-US" sz="1600" dirty="0">
                <a:solidFill>
                  <a:schemeClr val="accent2">
                    <a:lumMod val="50000"/>
                  </a:schemeClr>
                </a:solidFill>
              </a:rPr>
              <a:t>Pay stays the same</a:t>
            </a:r>
          </a:p>
        </p:txBody>
      </p:sp>
      <p:sp>
        <p:nvSpPr>
          <p:cNvPr id="28" name="TextBox 27">
            <a:extLst>
              <a:ext uri="{FF2B5EF4-FFF2-40B4-BE49-F238E27FC236}">
                <a16:creationId xmlns:a16="http://schemas.microsoft.com/office/drawing/2014/main" id="{9C5E572D-8B75-45A3-A434-FB6F9425E1AA}"/>
              </a:ext>
            </a:extLst>
          </p:cNvPr>
          <p:cNvSpPr txBox="1"/>
          <p:nvPr/>
        </p:nvSpPr>
        <p:spPr>
          <a:xfrm>
            <a:off x="8067047" y="1684602"/>
            <a:ext cx="2560507" cy="584775"/>
          </a:xfrm>
          <a:prstGeom prst="rect">
            <a:avLst/>
          </a:prstGeom>
          <a:noFill/>
        </p:spPr>
        <p:txBody>
          <a:bodyPr wrap="square" rtlCol="0">
            <a:spAutoFit/>
          </a:bodyPr>
          <a:lstStyle/>
          <a:p>
            <a:pPr algn="ctr"/>
            <a:r>
              <a:rPr lang="en-US" sz="1600" cap="all" dirty="0">
                <a:solidFill>
                  <a:schemeClr val="tx1">
                    <a:lumMod val="50000"/>
                    <a:lumOff val="50000"/>
                  </a:schemeClr>
                </a:solidFill>
              </a:rPr>
              <a:t>0% female board members in both periods</a:t>
            </a:r>
          </a:p>
        </p:txBody>
      </p:sp>
      <p:sp>
        <p:nvSpPr>
          <p:cNvPr id="29" name="TextBox 28">
            <a:extLst>
              <a:ext uri="{FF2B5EF4-FFF2-40B4-BE49-F238E27FC236}">
                <a16:creationId xmlns:a16="http://schemas.microsoft.com/office/drawing/2014/main" id="{152913C9-86AE-46B6-ABF7-FF51F7C31D78}"/>
              </a:ext>
            </a:extLst>
          </p:cNvPr>
          <p:cNvSpPr txBox="1"/>
          <p:nvPr/>
        </p:nvSpPr>
        <p:spPr>
          <a:xfrm>
            <a:off x="8067047" y="2636069"/>
            <a:ext cx="2644489" cy="584775"/>
          </a:xfrm>
          <a:prstGeom prst="rect">
            <a:avLst/>
          </a:prstGeom>
          <a:noFill/>
        </p:spPr>
        <p:txBody>
          <a:bodyPr wrap="square" rtlCol="0">
            <a:spAutoFit/>
          </a:bodyPr>
          <a:lstStyle/>
          <a:p>
            <a:pPr algn="ctr"/>
            <a:r>
              <a:rPr lang="en-US" sz="1600" cap="all" dirty="0">
                <a:solidFill>
                  <a:schemeClr val="tx1">
                    <a:lumMod val="50000"/>
                    <a:lumOff val="50000"/>
                  </a:schemeClr>
                </a:solidFill>
              </a:rPr>
              <a:t>from 0% to 20% female board members</a:t>
            </a:r>
          </a:p>
        </p:txBody>
      </p:sp>
      <p:sp>
        <p:nvSpPr>
          <p:cNvPr id="7" name="TextBox 6">
            <a:extLst>
              <a:ext uri="{FF2B5EF4-FFF2-40B4-BE49-F238E27FC236}">
                <a16:creationId xmlns:a16="http://schemas.microsoft.com/office/drawing/2014/main" id="{8728F596-CBCC-465D-A34B-04127D240012}"/>
              </a:ext>
            </a:extLst>
          </p:cNvPr>
          <p:cNvSpPr txBox="1"/>
          <p:nvPr/>
        </p:nvSpPr>
        <p:spPr>
          <a:xfrm>
            <a:off x="3950238" y="791601"/>
            <a:ext cx="7294626" cy="369332"/>
          </a:xfrm>
          <a:prstGeom prst="rect">
            <a:avLst/>
          </a:prstGeom>
          <a:noFill/>
        </p:spPr>
        <p:txBody>
          <a:bodyPr wrap="none" rtlCol="0">
            <a:spAutoFit/>
          </a:bodyPr>
          <a:lstStyle/>
          <a:p>
            <a:r>
              <a:rPr lang="en-US" dirty="0">
                <a:solidFill>
                  <a:schemeClr val="tx1">
                    <a:lumMod val="50000"/>
                    <a:lumOff val="50000"/>
                  </a:schemeClr>
                </a:solidFill>
              </a:rPr>
              <a:t>PREDICTON: TOKEN REPRESENTATION NO DIFFERENT THAN ZERO DIVERSITY</a:t>
            </a:r>
          </a:p>
        </p:txBody>
      </p:sp>
      <p:sp>
        <p:nvSpPr>
          <p:cNvPr id="30" name="Oval 29">
            <a:extLst>
              <a:ext uri="{FF2B5EF4-FFF2-40B4-BE49-F238E27FC236}">
                <a16:creationId xmlns:a16="http://schemas.microsoft.com/office/drawing/2014/main" id="{773CAE69-034A-4A74-BE75-6434ED027077}"/>
              </a:ext>
            </a:extLst>
          </p:cNvPr>
          <p:cNvSpPr/>
          <p:nvPr/>
        </p:nvSpPr>
        <p:spPr>
          <a:xfrm>
            <a:off x="626504" y="1485389"/>
            <a:ext cx="620771" cy="612393"/>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sp>
        <p:nvSpPr>
          <p:cNvPr id="14" name="TextBox 13">
            <a:extLst>
              <a:ext uri="{FF2B5EF4-FFF2-40B4-BE49-F238E27FC236}">
                <a16:creationId xmlns:a16="http://schemas.microsoft.com/office/drawing/2014/main" id="{F6350497-3428-4167-A0FA-D7BACBD51C87}"/>
              </a:ext>
            </a:extLst>
          </p:cNvPr>
          <p:cNvSpPr txBox="1"/>
          <p:nvPr/>
        </p:nvSpPr>
        <p:spPr>
          <a:xfrm>
            <a:off x="309492" y="2097782"/>
            <a:ext cx="1284120" cy="1815882"/>
          </a:xfrm>
          <a:prstGeom prst="rect">
            <a:avLst/>
          </a:prstGeom>
          <a:noFill/>
        </p:spPr>
        <p:txBody>
          <a:bodyPr wrap="square" rtlCol="0">
            <a:spAutoFit/>
          </a:bodyPr>
          <a:lstStyle/>
          <a:p>
            <a:pPr algn="ctr"/>
            <a:r>
              <a:rPr lang="en-US" sz="1400" dirty="0">
                <a:solidFill>
                  <a:schemeClr val="tx1">
                    <a:lumMod val="50000"/>
                    <a:lumOff val="50000"/>
                  </a:schemeClr>
                </a:solidFill>
              </a:rPr>
              <a:t>Outcomes: </a:t>
            </a:r>
          </a:p>
          <a:p>
            <a:pPr algn="ctr"/>
            <a:r>
              <a:rPr lang="en-US" sz="1400" dirty="0">
                <a:solidFill>
                  <a:schemeClr val="tx1">
                    <a:lumMod val="50000"/>
                    <a:lumOff val="50000"/>
                  </a:schemeClr>
                </a:solidFill>
              </a:rPr>
              <a:t>Ave salary of newly-hired female CEOs inflation-adjusted for the year of hire</a:t>
            </a:r>
          </a:p>
        </p:txBody>
      </p:sp>
      <p:sp>
        <p:nvSpPr>
          <p:cNvPr id="31" name="TextBox 30">
            <a:extLst>
              <a:ext uri="{FF2B5EF4-FFF2-40B4-BE49-F238E27FC236}">
                <a16:creationId xmlns:a16="http://schemas.microsoft.com/office/drawing/2014/main" id="{4B076B81-95F4-42FC-ACB1-48426593F980}"/>
              </a:ext>
            </a:extLst>
          </p:cNvPr>
          <p:cNvSpPr txBox="1"/>
          <p:nvPr/>
        </p:nvSpPr>
        <p:spPr>
          <a:xfrm>
            <a:off x="3475399" y="309718"/>
            <a:ext cx="7918834" cy="461665"/>
          </a:xfrm>
          <a:prstGeom prst="rect">
            <a:avLst/>
          </a:prstGeom>
          <a:noFill/>
        </p:spPr>
        <p:txBody>
          <a:bodyPr wrap="none" rtlCol="0">
            <a:spAutoFit/>
          </a:bodyPr>
          <a:lstStyle/>
          <a:p>
            <a:pPr algn="ctr"/>
            <a:r>
              <a:rPr lang="en-US" sz="2400" cap="all" dirty="0">
                <a:solidFill>
                  <a:schemeClr val="accent2">
                    <a:lumMod val="50000"/>
                  </a:schemeClr>
                </a:solidFill>
                <a:latin typeface="Euphemia" panose="020B0503040102020104" pitchFamily="34" charset="0"/>
              </a:rPr>
              <a:t>Treatment TYPE 1: increase diversity (TOKENISM)</a:t>
            </a:r>
          </a:p>
        </p:txBody>
      </p:sp>
    </p:spTree>
    <p:extLst>
      <p:ext uri="{BB962C8B-B14F-4D97-AF65-F5344CB8AC3E}">
        <p14:creationId xmlns:p14="http://schemas.microsoft.com/office/powerpoint/2010/main" val="8166904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2453780" y="1074475"/>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a:cxnSpLocks/>
          </p:cNvCxnSpPr>
          <p:nvPr/>
        </p:nvCxnSpPr>
        <p:spPr>
          <a:xfrm>
            <a:off x="2470558" y="4329404"/>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a:cxnSpLocks/>
          </p:cNvCxnSpPr>
          <p:nvPr/>
        </p:nvCxnSpPr>
        <p:spPr>
          <a:xfrm>
            <a:off x="3829574" y="4178402"/>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a:cxnSpLocks/>
          </p:cNvCxnSpPr>
          <p:nvPr/>
        </p:nvCxnSpPr>
        <p:spPr>
          <a:xfrm>
            <a:off x="7239131" y="4178402"/>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B58721-30D2-4A21-B1D9-023336F94C7A}"/>
              </a:ext>
            </a:extLst>
          </p:cNvPr>
          <p:cNvSpPr txBox="1"/>
          <p:nvPr/>
        </p:nvSpPr>
        <p:spPr>
          <a:xfrm>
            <a:off x="3116510" y="4631408"/>
            <a:ext cx="1301959" cy="369332"/>
          </a:xfrm>
          <a:prstGeom prst="rect">
            <a:avLst/>
          </a:prstGeom>
          <a:noFill/>
        </p:spPr>
        <p:txBody>
          <a:bodyPr wrap="square" rtlCol="0">
            <a:spAutoFit/>
          </a:bodyPr>
          <a:lstStyle/>
          <a:p>
            <a:r>
              <a:rPr lang="en-US" dirty="0">
                <a:solidFill>
                  <a:schemeClr val="tx1">
                    <a:lumMod val="50000"/>
                    <a:lumOff val="50000"/>
                  </a:schemeClr>
                </a:solidFill>
              </a:rPr>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6544729" y="4640014"/>
            <a:ext cx="1433406" cy="369332"/>
          </a:xfrm>
          <a:prstGeom prst="rect">
            <a:avLst/>
          </a:prstGeom>
          <a:noFill/>
        </p:spPr>
        <p:txBody>
          <a:bodyPr wrap="square" rtlCol="0">
            <a:spAutoFit/>
          </a:bodyPr>
          <a:lstStyle/>
          <a:p>
            <a:r>
              <a:rPr lang="en-US" dirty="0">
                <a:solidFill>
                  <a:schemeClr val="tx1">
                    <a:lumMod val="50000"/>
                    <a:lumOff val="50000"/>
                  </a:schemeClr>
                </a:solidFill>
              </a:rPr>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a:cxnSpLocks/>
          </p:cNvCxnSpPr>
          <p:nvPr/>
        </p:nvCxnSpPr>
        <p:spPr>
          <a:xfrm flipV="1">
            <a:off x="5442318" y="4178403"/>
            <a:ext cx="0" cy="461611"/>
          </a:xfrm>
          <a:prstGeom prst="straightConnector1">
            <a:avLst/>
          </a:prstGeom>
          <a:ln w="158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4343677" y="4685055"/>
            <a:ext cx="2275845" cy="830997"/>
          </a:xfrm>
          <a:prstGeom prst="rect">
            <a:avLst/>
          </a:prstGeom>
          <a:noFill/>
        </p:spPr>
        <p:txBody>
          <a:bodyPr wrap="square" rtlCol="0">
            <a:spAutoFit/>
          </a:bodyPr>
          <a:lstStyle/>
          <a:p>
            <a:pPr algn="ctr"/>
            <a:r>
              <a:rPr lang="en-US" sz="1600" dirty="0">
                <a:solidFill>
                  <a:schemeClr val="tx1">
                    <a:lumMod val="50000"/>
                    <a:lumOff val="50000"/>
                  </a:schemeClr>
                </a:solidFill>
              </a:rPr>
              <a:t>Treatment: </a:t>
            </a:r>
          </a:p>
          <a:p>
            <a:pPr algn="ctr"/>
            <a:r>
              <a:rPr lang="en-US" sz="1600" dirty="0">
                <a:solidFill>
                  <a:schemeClr val="tx1">
                    <a:lumMod val="50000"/>
                    <a:lumOff val="50000"/>
                  </a:schemeClr>
                </a:solidFill>
              </a:rPr>
              <a:t>transition from </a:t>
            </a:r>
            <a:r>
              <a:rPr lang="en-US" sz="1600" b="1" dirty="0">
                <a:solidFill>
                  <a:schemeClr val="tx1">
                    <a:lumMod val="65000"/>
                    <a:lumOff val="35000"/>
                  </a:schemeClr>
                </a:solidFill>
              </a:rPr>
              <a:t>“token” </a:t>
            </a:r>
            <a:r>
              <a:rPr lang="en-US" sz="1600" dirty="0">
                <a:solidFill>
                  <a:schemeClr val="tx1">
                    <a:lumMod val="50000"/>
                    <a:lumOff val="50000"/>
                  </a:schemeClr>
                </a:solidFill>
              </a:rPr>
              <a:t>to </a:t>
            </a:r>
            <a:r>
              <a:rPr lang="en-US" sz="1600" b="1" dirty="0">
                <a:solidFill>
                  <a:schemeClr val="tx1">
                    <a:lumMod val="65000"/>
                    <a:lumOff val="35000"/>
                  </a:schemeClr>
                </a:solidFill>
              </a:rPr>
              <a:t>“balanced” </a:t>
            </a:r>
            <a:r>
              <a:rPr lang="en-US" sz="1600" dirty="0">
                <a:solidFill>
                  <a:schemeClr val="tx1">
                    <a:lumMod val="50000"/>
                    <a:lumOff val="50000"/>
                  </a:schemeClr>
                </a:solidFill>
              </a:rPr>
              <a:t>boards</a:t>
            </a:r>
          </a:p>
        </p:txBody>
      </p:sp>
      <p:sp>
        <p:nvSpPr>
          <p:cNvPr id="27" name="TextBox 26">
            <a:extLst>
              <a:ext uri="{FF2B5EF4-FFF2-40B4-BE49-F238E27FC236}">
                <a16:creationId xmlns:a16="http://schemas.microsoft.com/office/drawing/2014/main" id="{38102F48-84DB-4490-B5B4-2EBD13FDA94D}"/>
              </a:ext>
            </a:extLst>
          </p:cNvPr>
          <p:cNvSpPr txBox="1"/>
          <p:nvPr/>
        </p:nvSpPr>
        <p:spPr>
          <a:xfrm>
            <a:off x="6095999" y="5662740"/>
            <a:ext cx="2730759" cy="830997"/>
          </a:xfrm>
          <a:prstGeom prst="rect">
            <a:avLst/>
          </a:prstGeom>
          <a:noFill/>
        </p:spPr>
        <p:txBody>
          <a:bodyPr wrap="square" rtlCol="0">
            <a:spAutoFit/>
          </a:bodyPr>
          <a:lstStyle/>
          <a:p>
            <a:pPr algn="ctr"/>
            <a:r>
              <a:rPr lang="en-US" sz="1600" dirty="0">
                <a:solidFill>
                  <a:schemeClr val="tx1">
                    <a:lumMod val="50000"/>
                    <a:lumOff val="50000"/>
                  </a:schemeClr>
                </a:solidFill>
              </a:rPr>
              <a:t>“Treated” boards have at least 40% female when they hire their second CEO in the panel</a:t>
            </a:r>
          </a:p>
        </p:txBody>
      </p:sp>
      <p:sp>
        <p:nvSpPr>
          <p:cNvPr id="20" name="TextBox 19">
            <a:extLst>
              <a:ext uri="{FF2B5EF4-FFF2-40B4-BE49-F238E27FC236}">
                <a16:creationId xmlns:a16="http://schemas.microsoft.com/office/drawing/2014/main" id="{91361F75-2A6A-49BE-B530-9D56FACB0B0E}"/>
              </a:ext>
            </a:extLst>
          </p:cNvPr>
          <p:cNvSpPr txBox="1"/>
          <p:nvPr/>
        </p:nvSpPr>
        <p:spPr>
          <a:xfrm>
            <a:off x="2629566" y="5662740"/>
            <a:ext cx="2275846" cy="830997"/>
          </a:xfrm>
          <a:prstGeom prst="rect">
            <a:avLst/>
          </a:prstGeom>
          <a:noFill/>
        </p:spPr>
        <p:txBody>
          <a:bodyPr wrap="square" rtlCol="0">
            <a:spAutoFit/>
          </a:bodyPr>
          <a:lstStyle/>
          <a:p>
            <a:pPr algn="ctr"/>
            <a:r>
              <a:rPr lang="en-US" sz="1600" dirty="0">
                <a:solidFill>
                  <a:schemeClr val="tx1">
                    <a:lumMod val="50000"/>
                    <a:lumOff val="50000"/>
                  </a:schemeClr>
                </a:solidFill>
              </a:rPr>
              <a:t>All boards 20% female when they hire their first CEO in the panel</a:t>
            </a:r>
          </a:p>
        </p:txBody>
      </p:sp>
      <p:sp>
        <p:nvSpPr>
          <p:cNvPr id="29" name="TextBox 28">
            <a:extLst>
              <a:ext uri="{FF2B5EF4-FFF2-40B4-BE49-F238E27FC236}">
                <a16:creationId xmlns:a16="http://schemas.microsoft.com/office/drawing/2014/main" id="{10A1F425-7911-47D7-90C4-04A307750E67}"/>
              </a:ext>
            </a:extLst>
          </p:cNvPr>
          <p:cNvSpPr txBox="1"/>
          <p:nvPr/>
        </p:nvSpPr>
        <p:spPr>
          <a:xfrm>
            <a:off x="3829574" y="630958"/>
            <a:ext cx="8173616" cy="369332"/>
          </a:xfrm>
          <a:prstGeom prst="rect">
            <a:avLst/>
          </a:prstGeom>
          <a:noFill/>
        </p:spPr>
        <p:txBody>
          <a:bodyPr wrap="square" rtlCol="0">
            <a:spAutoFit/>
          </a:bodyPr>
          <a:lstStyle/>
          <a:p>
            <a:r>
              <a:rPr lang="en-US" dirty="0">
                <a:solidFill>
                  <a:schemeClr val="tx1">
                    <a:lumMod val="50000"/>
                    <a:lumOff val="50000"/>
                  </a:schemeClr>
                </a:solidFill>
              </a:rPr>
              <a:t>PREDICTON: BALANCED BOARDS WILL OPERATE DIFFERENTLY THAN TOKEN BOARDS</a:t>
            </a:r>
          </a:p>
        </p:txBody>
      </p:sp>
      <p:sp>
        <p:nvSpPr>
          <p:cNvPr id="30" name="TextBox 29">
            <a:extLst>
              <a:ext uri="{FF2B5EF4-FFF2-40B4-BE49-F238E27FC236}">
                <a16:creationId xmlns:a16="http://schemas.microsoft.com/office/drawing/2014/main" id="{0C9E9AB4-59DD-4678-BE99-67B9CC1C245C}"/>
              </a:ext>
            </a:extLst>
          </p:cNvPr>
          <p:cNvSpPr txBox="1"/>
          <p:nvPr/>
        </p:nvSpPr>
        <p:spPr>
          <a:xfrm>
            <a:off x="3715505" y="186736"/>
            <a:ext cx="7631897" cy="461665"/>
          </a:xfrm>
          <a:prstGeom prst="rect">
            <a:avLst/>
          </a:prstGeom>
          <a:noFill/>
        </p:spPr>
        <p:txBody>
          <a:bodyPr wrap="none" rtlCol="0">
            <a:spAutoFit/>
          </a:bodyPr>
          <a:lstStyle/>
          <a:p>
            <a:pPr algn="ctr"/>
            <a:r>
              <a:rPr lang="en-US" sz="2400" cap="all" dirty="0">
                <a:solidFill>
                  <a:schemeClr val="accent4">
                    <a:lumMod val="50000"/>
                  </a:schemeClr>
                </a:solidFill>
                <a:latin typeface="Euphemia" panose="020B0503040102020104" pitchFamily="34" charset="0"/>
              </a:rPr>
              <a:t>Treatment 2: increase diversity (CRITICAL MASS)</a:t>
            </a:r>
          </a:p>
        </p:txBody>
      </p:sp>
      <p:sp>
        <p:nvSpPr>
          <p:cNvPr id="32" name="TextBox 31">
            <a:extLst>
              <a:ext uri="{FF2B5EF4-FFF2-40B4-BE49-F238E27FC236}">
                <a16:creationId xmlns:a16="http://schemas.microsoft.com/office/drawing/2014/main" id="{8153D46E-265A-43F1-9301-059DB5A4CC42}"/>
              </a:ext>
            </a:extLst>
          </p:cNvPr>
          <p:cNvSpPr txBox="1"/>
          <p:nvPr/>
        </p:nvSpPr>
        <p:spPr>
          <a:xfrm>
            <a:off x="1692104" y="352643"/>
            <a:ext cx="1523351" cy="646331"/>
          </a:xfrm>
          <a:prstGeom prst="rect">
            <a:avLst/>
          </a:prstGeom>
          <a:noFill/>
        </p:spPr>
        <p:txBody>
          <a:bodyPr wrap="square" rtlCol="0">
            <a:spAutoFit/>
          </a:bodyPr>
          <a:lstStyle/>
          <a:p>
            <a:pPr algn="ctr"/>
            <a:r>
              <a:rPr lang="en-US" dirty="0">
                <a:solidFill>
                  <a:schemeClr val="tx1">
                    <a:lumMod val="65000"/>
                    <a:lumOff val="35000"/>
                  </a:schemeClr>
                </a:solidFill>
              </a:rPr>
              <a:t>SALARY OF FEMALE CEOS</a:t>
            </a:r>
          </a:p>
        </p:txBody>
      </p:sp>
      <p:cxnSp>
        <p:nvCxnSpPr>
          <p:cNvPr id="26" name="Straight Connector 25">
            <a:extLst>
              <a:ext uri="{FF2B5EF4-FFF2-40B4-BE49-F238E27FC236}">
                <a16:creationId xmlns:a16="http://schemas.microsoft.com/office/drawing/2014/main" id="{F70CF03C-B2AD-4433-ADD2-9424EBDE664F}"/>
              </a:ext>
            </a:extLst>
          </p:cNvPr>
          <p:cNvCxnSpPr>
            <a:cxnSpLocks/>
            <a:endCxn id="31" idx="2"/>
          </p:cNvCxnSpPr>
          <p:nvPr/>
        </p:nvCxnSpPr>
        <p:spPr>
          <a:xfrm>
            <a:off x="3829574" y="3137410"/>
            <a:ext cx="3131961" cy="0"/>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9732E82E-5110-4797-B74C-A59709CAB440}"/>
              </a:ext>
            </a:extLst>
          </p:cNvPr>
          <p:cNvSpPr/>
          <p:nvPr/>
        </p:nvSpPr>
        <p:spPr>
          <a:xfrm>
            <a:off x="6961535" y="283121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33" name="Oval 32">
            <a:extLst>
              <a:ext uri="{FF2B5EF4-FFF2-40B4-BE49-F238E27FC236}">
                <a16:creationId xmlns:a16="http://schemas.microsoft.com/office/drawing/2014/main" id="{5192308B-D998-48BD-B8F7-5D1A0D0351E3}"/>
              </a:ext>
            </a:extLst>
          </p:cNvPr>
          <p:cNvSpPr/>
          <p:nvPr/>
        </p:nvSpPr>
        <p:spPr>
          <a:xfrm>
            <a:off x="3274387" y="283121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34" name="Oval 33">
            <a:extLst>
              <a:ext uri="{FF2B5EF4-FFF2-40B4-BE49-F238E27FC236}">
                <a16:creationId xmlns:a16="http://schemas.microsoft.com/office/drawing/2014/main" id="{259CCE22-E24B-4482-83E8-06139FFF1F65}"/>
              </a:ext>
            </a:extLst>
          </p:cNvPr>
          <p:cNvSpPr/>
          <p:nvPr/>
        </p:nvSpPr>
        <p:spPr>
          <a:xfrm>
            <a:off x="6952006" y="1799088"/>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35" name="Oval 34">
            <a:extLst>
              <a:ext uri="{FF2B5EF4-FFF2-40B4-BE49-F238E27FC236}">
                <a16:creationId xmlns:a16="http://schemas.microsoft.com/office/drawing/2014/main" id="{7E4500B4-AD3F-4318-93B2-057F71B1B0F7}"/>
              </a:ext>
            </a:extLst>
          </p:cNvPr>
          <p:cNvSpPr/>
          <p:nvPr/>
        </p:nvSpPr>
        <p:spPr>
          <a:xfrm>
            <a:off x="3715505" y="2831213"/>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cxnSp>
        <p:nvCxnSpPr>
          <p:cNvPr id="36" name="Straight Connector 35">
            <a:extLst>
              <a:ext uri="{FF2B5EF4-FFF2-40B4-BE49-F238E27FC236}">
                <a16:creationId xmlns:a16="http://schemas.microsoft.com/office/drawing/2014/main" id="{D1BA3B68-D0F0-43C1-A7B0-BEFB8530102F}"/>
              </a:ext>
            </a:extLst>
          </p:cNvPr>
          <p:cNvCxnSpPr>
            <a:cxnSpLocks/>
            <a:stCxn id="35" idx="6"/>
            <a:endCxn id="34" idx="2"/>
          </p:cNvCxnSpPr>
          <p:nvPr/>
        </p:nvCxnSpPr>
        <p:spPr>
          <a:xfrm flipV="1">
            <a:off x="4336276" y="2105285"/>
            <a:ext cx="2615730" cy="1032125"/>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D49EC2F-07BE-43F9-A17C-5F9385E76A76}"/>
              </a:ext>
            </a:extLst>
          </p:cNvPr>
          <p:cNvSpPr txBox="1"/>
          <p:nvPr/>
        </p:nvSpPr>
        <p:spPr>
          <a:xfrm>
            <a:off x="4735589" y="3291458"/>
            <a:ext cx="1744901" cy="338554"/>
          </a:xfrm>
          <a:prstGeom prst="rect">
            <a:avLst/>
          </a:prstGeom>
          <a:noFill/>
        </p:spPr>
        <p:txBody>
          <a:bodyPr wrap="none" rtlCol="0">
            <a:spAutoFit/>
          </a:bodyPr>
          <a:lstStyle/>
          <a:p>
            <a:r>
              <a:rPr lang="en-US" sz="1600" dirty="0">
                <a:solidFill>
                  <a:schemeClr val="accent1">
                    <a:lumMod val="75000"/>
                  </a:schemeClr>
                </a:solidFill>
              </a:rPr>
              <a:t>Pay stays the same</a:t>
            </a:r>
          </a:p>
        </p:txBody>
      </p:sp>
      <p:sp>
        <p:nvSpPr>
          <p:cNvPr id="38" name="TextBox 37">
            <a:extLst>
              <a:ext uri="{FF2B5EF4-FFF2-40B4-BE49-F238E27FC236}">
                <a16:creationId xmlns:a16="http://schemas.microsoft.com/office/drawing/2014/main" id="{EA559F51-69CA-4E8A-A192-7550CD94E0D6}"/>
              </a:ext>
            </a:extLst>
          </p:cNvPr>
          <p:cNvSpPr txBox="1"/>
          <p:nvPr/>
        </p:nvSpPr>
        <p:spPr>
          <a:xfrm>
            <a:off x="3653409" y="1976597"/>
            <a:ext cx="2659959" cy="338554"/>
          </a:xfrm>
          <a:prstGeom prst="rect">
            <a:avLst/>
          </a:prstGeom>
          <a:noFill/>
        </p:spPr>
        <p:txBody>
          <a:bodyPr wrap="none" rtlCol="0">
            <a:spAutoFit/>
          </a:bodyPr>
          <a:lstStyle/>
          <a:p>
            <a:r>
              <a:rPr lang="en-US" sz="1600" dirty="0">
                <a:solidFill>
                  <a:schemeClr val="accent2">
                    <a:lumMod val="50000"/>
                  </a:schemeClr>
                </a:solidFill>
              </a:rPr>
              <a:t>Ave female CEO pay increases</a:t>
            </a:r>
          </a:p>
        </p:txBody>
      </p:sp>
      <p:sp>
        <p:nvSpPr>
          <p:cNvPr id="39" name="TextBox 38">
            <a:extLst>
              <a:ext uri="{FF2B5EF4-FFF2-40B4-BE49-F238E27FC236}">
                <a16:creationId xmlns:a16="http://schemas.microsoft.com/office/drawing/2014/main" id="{AC622264-ED89-4085-BEA7-B162E04B0EDB}"/>
              </a:ext>
            </a:extLst>
          </p:cNvPr>
          <p:cNvSpPr txBox="1"/>
          <p:nvPr/>
        </p:nvSpPr>
        <p:spPr>
          <a:xfrm>
            <a:off x="8211415" y="1870364"/>
            <a:ext cx="2600178" cy="338554"/>
          </a:xfrm>
          <a:prstGeom prst="rect">
            <a:avLst/>
          </a:prstGeom>
          <a:noFill/>
        </p:spPr>
        <p:txBody>
          <a:bodyPr wrap="square" rtlCol="0">
            <a:spAutoFit/>
          </a:bodyPr>
          <a:lstStyle/>
          <a:p>
            <a:pPr algn="ctr"/>
            <a:r>
              <a:rPr lang="en-US" sz="1600" cap="all" dirty="0">
                <a:solidFill>
                  <a:schemeClr val="tx1">
                    <a:lumMod val="50000"/>
                    <a:lumOff val="50000"/>
                  </a:schemeClr>
                </a:solidFill>
              </a:rPr>
              <a:t>Gained board diversity</a:t>
            </a:r>
          </a:p>
        </p:txBody>
      </p:sp>
      <p:sp>
        <p:nvSpPr>
          <p:cNvPr id="40" name="TextBox 39">
            <a:extLst>
              <a:ext uri="{FF2B5EF4-FFF2-40B4-BE49-F238E27FC236}">
                <a16:creationId xmlns:a16="http://schemas.microsoft.com/office/drawing/2014/main" id="{79B7557A-4892-4377-9D85-8F5284007158}"/>
              </a:ext>
            </a:extLst>
          </p:cNvPr>
          <p:cNvSpPr txBox="1"/>
          <p:nvPr/>
        </p:nvSpPr>
        <p:spPr>
          <a:xfrm>
            <a:off x="8211415" y="2974191"/>
            <a:ext cx="3237246" cy="338554"/>
          </a:xfrm>
          <a:prstGeom prst="rect">
            <a:avLst/>
          </a:prstGeom>
          <a:noFill/>
        </p:spPr>
        <p:txBody>
          <a:bodyPr wrap="square" rtlCol="0">
            <a:spAutoFit/>
          </a:bodyPr>
          <a:lstStyle/>
          <a:p>
            <a:pPr algn="ctr"/>
            <a:r>
              <a:rPr lang="en-US" sz="1600" cap="all" dirty="0">
                <a:solidFill>
                  <a:schemeClr val="tx1">
                    <a:lumMod val="50000"/>
                    <a:lumOff val="50000"/>
                  </a:schemeClr>
                </a:solidFill>
              </a:rPr>
              <a:t>Board diversity stays the same</a:t>
            </a:r>
          </a:p>
        </p:txBody>
      </p:sp>
    </p:spTree>
    <p:extLst>
      <p:ext uri="{BB962C8B-B14F-4D97-AF65-F5344CB8AC3E}">
        <p14:creationId xmlns:p14="http://schemas.microsoft.com/office/powerpoint/2010/main" val="5701612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626636" y="447870"/>
            <a:ext cx="8938728" cy="4154984"/>
          </a:xfrm>
          <a:prstGeom prst="rect">
            <a:avLst/>
          </a:prstGeom>
          <a:noFill/>
        </p:spPr>
        <p:txBody>
          <a:bodyPr wrap="square" rtlCol="0">
            <a:spAutoFit/>
          </a:bodyPr>
          <a:lstStyle/>
          <a:p>
            <a:r>
              <a:rPr lang="en-US" sz="2400" dirty="0">
                <a:latin typeface="Euphemia" panose="020B0503040102020104" pitchFamily="34" charset="0"/>
              </a:rPr>
              <a:t>ASSUMPTIONS:</a:t>
            </a:r>
            <a:br>
              <a:rPr lang="en-US" sz="2400" dirty="0">
                <a:latin typeface="Euphemia" panose="020B0503040102020104" pitchFamily="34" charset="0"/>
              </a:rPr>
            </a:br>
            <a:endParaRPr lang="en-US" sz="2400" dirty="0">
              <a:latin typeface="Euphemia" panose="020B0503040102020104" pitchFamily="34" charset="0"/>
            </a:endParaRPr>
          </a:p>
          <a:p>
            <a:pPr algn="ct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C1 and C2 have the same set of nonprofits; </a:t>
            </a:r>
          </a:p>
          <a:p>
            <a:pPr marL="285750" indent="-285750">
              <a:buFont typeface="Arial" panose="020B0604020202020204" pitchFamily="34" charset="0"/>
              <a:buChar char="•"/>
            </a:pPr>
            <a:r>
              <a:rPr lang="en-US" dirty="0">
                <a:latin typeface="Euphemia" panose="020B0503040102020104" pitchFamily="34" charset="0"/>
              </a:rPr>
              <a:t>T1 and T2 have the same set of nonprofits</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Holding nonprofits constant controls for differences in pay across organizational types </a:t>
            </a:r>
            <a:br>
              <a:rPr lang="en-US" dirty="0">
                <a:latin typeface="Euphemia" panose="020B0503040102020104" pitchFamily="34" charset="0"/>
              </a:rPr>
            </a:br>
            <a:endParaRPr lang="en-US" dirty="0">
              <a:latin typeface="Euphemia" panose="020B0503040102020104" pitchFamily="34" charset="0"/>
            </a:endParaRPr>
          </a:p>
          <a:p>
            <a:pPr marL="285750" indent="-285750">
              <a:buFont typeface="Arial" panose="020B0604020202020204" pitchFamily="34" charset="0"/>
              <a:buChar char="•"/>
            </a:pP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Since they are small boards, all female board members participate in the compensation discussions (some large boards have committees that do not include all board members)</a:t>
            </a:r>
          </a:p>
          <a:p>
            <a:pPr marL="285750" indent="-285750">
              <a:buFont typeface="Arial" panose="020B0604020202020204" pitchFamily="34" charset="0"/>
              <a:buChar char="•"/>
            </a:pPr>
            <a:endParaRPr lang="en-US" dirty="0">
              <a:latin typeface="Euphemia" panose="020B0503040102020104" pitchFamily="34" charset="0"/>
            </a:endParaRPr>
          </a:p>
        </p:txBody>
      </p:sp>
    </p:spTree>
    <p:extLst>
      <p:ext uri="{BB962C8B-B14F-4D97-AF65-F5344CB8AC3E}">
        <p14:creationId xmlns:p14="http://schemas.microsoft.com/office/powerpoint/2010/main" val="178766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626636" y="447870"/>
            <a:ext cx="8938728" cy="5262979"/>
          </a:xfrm>
          <a:prstGeom prst="rect">
            <a:avLst/>
          </a:prstGeom>
          <a:noFill/>
        </p:spPr>
        <p:txBody>
          <a:bodyPr wrap="square" rtlCol="0">
            <a:spAutoFit/>
          </a:bodyPr>
          <a:lstStyle/>
          <a:p>
            <a:r>
              <a:rPr lang="en-US" sz="2400" dirty="0">
                <a:latin typeface="Euphemia" panose="020B0503040102020104" pitchFamily="34" charset="0"/>
              </a:rPr>
              <a:t>ASSUMPTIONS:</a:t>
            </a:r>
            <a:br>
              <a:rPr lang="en-US" sz="2400" dirty="0">
                <a:latin typeface="Euphemia" panose="020B0503040102020104" pitchFamily="34" charset="0"/>
              </a:rPr>
            </a:br>
            <a:endParaRPr lang="en-US" sz="2400" dirty="0">
              <a:latin typeface="Euphemia" panose="020B0503040102020104" pitchFamily="34" charset="0"/>
            </a:endParaRPr>
          </a:p>
          <a:p>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Is there a </a:t>
            </a:r>
            <a:r>
              <a:rPr lang="en-US" b="1" dirty="0">
                <a:latin typeface="Euphemia" panose="020B0503040102020104" pitchFamily="34" charset="0"/>
              </a:rPr>
              <a:t>lurking variable </a:t>
            </a:r>
            <a:r>
              <a:rPr lang="en-US" dirty="0">
                <a:latin typeface="Euphemia" panose="020B0503040102020104" pitchFamily="34" charset="0"/>
              </a:rPr>
              <a:t>that could explain both increase in board diversity (more women) and increase in female CEO pay? </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Or stated differently, do we believe that changes to board diversity are “stochastic” or somewhat random (every time old board member leaves they recruit a new board member and are open to male or female replacements, so decision is driven by availability and not preference).</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If so, can a marginal increase in board diversity be considered </a:t>
            </a:r>
            <a:r>
              <a:rPr lang="en-US" b="1" dirty="0">
                <a:latin typeface="Euphemia" panose="020B0503040102020104" pitchFamily="34" charset="0"/>
              </a:rPr>
              <a:t>“exogenous” </a:t>
            </a:r>
            <a:r>
              <a:rPr lang="en-US" dirty="0">
                <a:latin typeface="Euphemia" panose="020B0503040102020104" pitchFamily="34" charset="0"/>
              </a:rPr>
              <a:t>making this a reasonable </a:t>
            </a:r>
            <a:r>
              <a:rPr lang="en-US" b="1" dirty="0">
                <a:latin typeface="Euphemia" panose="020B0503040102020104" pitchFamily="34" charset="0"/>
              </a:rPr>
              <a:t>“identification strategy” </a:t>
            </a:r>
            <a:r>
              <a:rPr lang="en-US" dirty="0">
                <a:latin typeface="Euphemia" panose="020B0503040102020104" pitchFamily="34" charset="0"/>
              </a:rPr>
              <a:t>for the effects of board diversity in a quasi-experimental world. </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Quasi-experimental design means looking for “natural experiments” within observational data instead of having full control over deciding who receives the treatment and who does not. </a:t>
            </a:r>
          </a:p>
        </p:txBody>
      </p:sp>
    </p:spTree>
    <p:extLst>
      <p:ext uri="{BB962C8B-B14F-4D97-AF65-F5344CB8AC3E}">
        <p14:creationId xmlns:p14="http://schemas.microsoft.com/office/powerpoint/2010/main" val="24399628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626636" y="447870"/>
            <a:ext cx="8938728" cy="3600986"/>
          </a:xfrm>
          <a:prstGeom prst="rect">
            <a:avLst/>
          </a:prstGeom>
          <a:noFill/>
        </p:spPr>
        <p:txBody>
          <a:bodyPr wrap="square" rtlCol="0">
            <a:spAutoFit/>
          </a:bodyPr>
          <a:lstStyle/>
          <a:p>
            <a:r>
              <a:rPr lang="en-US" sz="2400" dirty="0">
                <a:latin typeface="Euphemia" panose="020B0503040102020104" pitchFamily="34" charset="0"/>
              </a:rPr>
              <a:t>GENERALIZATION (external validity):</a:t>
            </a:r>
            <a:br>
              <a:rPr lang="en-US" sz="2400" dirty="0">
                <a:latin typeface="Euphemia" panose="020B0503040102020104" pitchFamily="34" charset="0"/>
              </a:rPr>
            </a:br>
            <a:endParaRPr lang="en-US" sz="2400" dirty="0">
              <a:latin typeface="Euphemia" panose="020B0503040102020104" pitchFamily="34" charset="0"/>
            </a:endParaRPr>
          </a:p>
          <a:p>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Are organizations that hire two new female CEOs different from other nonprofits in the population? </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Would the results generalize to the entire nonprofit sector? Or do they only apply to those with female CEOs?</a:t>
            </a:r>
          </a:p>
          <a:p>
            <a:pPr marL="285750" indent="-285750">
              <a:buFont typeface="Arial" panose="020B0604020202020204" pitchFamily="34" charset="0"/>
              <a:buChar char="•"/>
            </a:pP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Can we think of other ways to design the study that capture gender wage gaps but do not limit the sample to those that hire two female CEOs in the study period? </a:t>
            </a:r>
          </a:p>
        </p:txBody>
      </p:sp>
    </p:spTree>
    <p:extLst>
      <p:ext uri="{BB962C8B-B14F-4D97-AF65-F5344CB8AC3E}">
        <p14:creationId xmlns:p14="http://schemas.microsoft.com/office/powerpoint/2010/main" val="432906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526BEF13-D1EC-45C4-9854-06438BC91580}"/>
              </a:ext>
            </a:extLst>
          </p:cNvPr>
          <p:cNvCxnSpPr>
            <a:cxnSpLocks/>
          </p:cNvCxnSpPr>
          <p:nvPr/>
        </p:nvCxnSpPr>
        <p:spPr>
          <a:xfrm>
            <a:off x="4174851" y="2337106"/>
            <a:ext cx="2981729" cy="1053267"/>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2453780" y="1195776"/>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2470558" y="4450705"/>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3829574" y="4299703"/>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7239131" y="4299703"/>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B58721-30D2-4A21-B1D9-023336F94C7A}"/>
              </a:ext>
            </a:extLst>
          </p:cNvPr>
          <p:cNvSpPr txBox="1"/>
          <p:nvPr/>
        </p:nvSpPr>
        <p:spPr>
          <a:xfrm>
            <a:off x="3116510" y="4752709"/>
            <a:ext cx="1301959" cy="369332"/>
          </a:xfrm>
          <a:prstGeom prst="rect">
            <a:avLst/>
          </a:prstGeom>
          <a:noFill/>
        </p:spPr>
        <p:txBody>
          <a:bodyPr wrap="none" rtlCol="0">
            <a:spAutoFit/>
          </a:bodyPr>
          <a:lstStyle/>
          <a:p>
            <a:r>
              <a:rPr lang="en-US" dirty="0">
                <a:solidFill>
                  <a:schemeClr val="tx1">
                    <a:lumMod val="50000"/>
                    <a:lumOff val="50000"/>
                  </a:schemeClr>
                </a:solidFill>
              </a:rPr>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6544729" y="4761315"/>
            <a:ext cx="1433406" cy="369332"/>
          </a:xfrm>
          <a:prstGeom prst="rect">
            <a:avLst/>
          </a:prstGeom>
          <a:noFill/>
        </p:spPr>
        <p:txBody>
          <a:bodyPr wrap="none" rtlCol="0">
            <a:spAutoFit/>
          </a:bodyPr>
          <a:lstStyle/>
          <a:p>
            <a:r>
              <a:rPr lang="en-US" dirty="0">
                <a:solidFill>
                  <a:schemeClr val="tx1">
                    <a:lumMod val="50000"/>
                    <a:lumOff val="50000"/>
                  </a:schemeClr>
                </a:solidFill>
              </a:rPr>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a:cxnSpLocks/>
          </p:cNvCxnSpPr>
          <p:nvPr/>
        </p:nvCxnSpPr>
        <p:spPr>
          <a:xfrm flipV="1">
            <a:off x="5442318" y="4450705"/>
            <a:ext cx="0" cy="31061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4343677" y="4806356"/>
            <a:ext cx="2275845" cy="1077218"/>
          </a:xfrm>
          <a:prstGeom prst="rect">
            <a:avLst/>
          </a:prstGeom>
          <a:noFill/>
        </p:spPr>
        <p:txBody>
          <a:bodyPr wrap="square" rtlCol="0">
            <a:spAutoFit/>
          </a:bodyPr>
          <a:lstStyle/>
          <a:p>
            <a:pPr algn="ctr"/>
            <a:r>
              <a:rPr lang="en-US" sz="1600" dirty="0">
                <a:solidFill>
                  <a:schemeClr val="tx1">
                    <a:lumMod val="50000"/>
                    <a:lumOff val="50000"/>
                  </a:schemeClr>
                </a:solidFill>
              </a:rPr>
              <a:t>Treatment: </a:t>
            </a:r>
          </a:p>
          <a:p>
            <a:pPr algn="ctr"/>
            <a:r>
              <a:rPr lang="en-US" sz="1600" dirty="0">
                <a:solidFill>
                  <a:schemeClr val="tx1">
                    <a:lumMod val="50000"/>
                    <a:lumOff val="50000"/>
                  </a:schemeClr>
                </a:solidFill>
              </a:rPr>
              <a:t>transition from </a:t>
            </a:r>
            <a:r>
              <a:rPr lang="en-US" sz="1600" b="1" dirty="0">
                <a:solidFill>
                  <a:schemeClr val="tx1">
                    <a:lumMod val="75000"/>
                    <a:lumOff val="25000"/>
                  </a:schemeClr>
                </a:solidFill>
              </a:rPr>
              <a:t>“balanced” </a:t>
            </a:r>
            <a:r>
              <a:rPr lang="en-US" sz="1600" dirty="0">
                <a:solidFill>
                  <a:schemeClr val="tx1">
                    <a:lumMod val="50000"/>
                    <a:lumOff val="50000"/>
                  </a:schemeClr>
                </a:solidFill>
              </a:rPr>
              <a:t>to </a:t>
            </a:r>
            <a:r>
              <a:rPr lang="en-US" sz="1600" b="1" dirty="0">
                <a:solidFill>
                  <a:schemeClr val="tx1">
                    <a:lumMod val="75000"/>
                    <a:lumOff val="25000"/>
                  </a:schemeClr>
                </a:solidFill>
              </a:rPr>
              <a:t>“token” </a:t>
            </a:r>
            <a:r>
              <a:rPr lang="en-US" sz="1600" dirty="0">
                <a:solidFill>
                  <a:schemeClr val="tx1">
                    <a:lumMod val="50000"/>
                    <a:lumOff val="50000"/>
                  </a:schemeClr>
                </a:solidFill>
              </a:rPr>
              <a:t>boards</a:t>
            </a:r>
          </a:p>
        </p:txBody>
      </p:sp>
      <p:sp>
        <p:nvSpPr>
          <p:cNvPr id="27" name="TextBox 26">
            <a:extLst>
              <a:ext uri="{FF2B5EF4-FFF2-40B4-BE49-F238E27FC236}">
                <a16:creationId xmlns:a16="http://schemas.microsoft.com/office/drawing/2014/main" id="{38102F48-84DB-4490-B5B4-2EBD13FDA94D}"/>
              </a:ext>
            </a:extLst>
          </p:cNvPr>
          <p:cNvSpPr txBox="1"/>
          <p:nvPr/>
        </p:nvSpPr>
        <p:spPr>
          <a:xfrm>
            <a:off x="6096000" y="5784041"/>
            <a:ext cx="2565336" cy="830997"/>
          </a:xfrm>
          <a:prstGeom prst="rect">
            <a:avLst/>
          </a:prstGeom>
          <a:noFill/>
        </p:spPr>
        <p:txBody>
          <a:bodyPr wrap="square" rtlCol="0">
            <a:spAutoFit/>
          </a:bodyPr>
          <a:lstStyle/>
          <a:p>
            <a:pPr algn="ctr"/>
            <a:r>
              <a:rPr lang="en-US" sz="1600" dirty="0">
                <a:solidFill>
                  <a:schemeClr val="tx1">
                    <a:lumMod val="50000"/>
                    <a:lumOff val="50000"/>
                  </a:schemeClr>
                </a:solidFill>
              </a:rPr>
              <a:t>“Treated” boards have only  20% female when they hire their second CEO</a:t>
            </a:r>
          </a:p>
        </p:txBody>
      </p:sp>
      <p:sp>
        <p:nvSpPr>
          <p:cNvPr id="20" name="TextBox 19">
            <a:extLst>
              <a:ext uri="{FF2B5EF4-FFF2-40B4-BE49-F238E27FC236}">
                <a16:creationId xmlns:a16="http://schemas.microsoft.com/office/drawing/2014/main" id="{91361F75-2A6A-49BE-B530-9D56FACB0B0E}"/>
              </a:ext>
            </a:extLst>
          </p:cNvPr>
          <p:cNvSpPr txBox="1"/>
          <p:nvPr/>
        </p:nvSpPr>
        <p:spPr>
          <a:xfrm>
            <a:off x="2629566" y="5784041"/>
            <a:ext cx="2275846" cy="830997"/>
          </a:xfrm>
          <a:prstGeom prst="rect">
            <a:avLst/>
          </a:prstGeom>
          <a:noFill/>
        </p:spPr>
        <p:txBody>
          <a:bodyPr wrap="square" rtlCol="0">
            <a:spAutoFit/>
          </a:bodyPr>
          <a:lstStyle/>
          <a:p>
            <a:pPr algn="ctr"/>
            <a:r>
              <a:rPr lang="en-US" sz="1600" dirty="0">
                <a:solidFill>
                  <a:schemeClr val="tx1">
                    <a:lumMod val="50000"/>
                    <a:lumOff val="50000"/>
                  </a:schemeClr>
                </a:solidFill>
              </a:rPr>
              <a:t>All boards 40% female when they hire their first CEO</a:t>
            </a:r>
          </a:p>
        </p:txBody>
      </p:sp>
      <p:sp>
        <p:nvSpPr>
          <p:cNvPr id="28" name="TextBox 27">
            <a:extLst>
              <a:ext uri="{FF2B5EF4-FFF2-40B4-BE49-F238E27FC236}">
                <a16:creationId xmlns:a16="http://schemas.microsoft.com/office/drawing/2014/main" id="{9C5E572D-8B75-45A3-A434-FB6F9425E1AA}"/>
              </a:ext>
            </a:extLst>
          </p:cNvPr>
          <p:cNvSpPr txBox="1"/>
          <p:nvPr/>
        </p:nvSpPr>
        <p:spPr>
          <a:xfrm>
            <a:off x="8051774" y="3276207"/>
            <a:ext cx="2275846" cy="338554"/>
          </a:xfrm>
          <a:prstGeom prst="rect">
            <a:avLst/>
          </a:prstGeom>
          <a:noFill/>
        </p:spPr>
        <p:txBody>
          <a:bodyPr wrap="square" rtlCol="0">
            <a:spAutoFit/>
          </a:bodyPr>
          <a:lstStyle/>
          <a:p>
            <a:pPr algn="ctr"/>
            <a:r>
              <a:rPr lang="en-US" sz="1600" cap="all" dirty="0">
                <a:solidFill>
                  <a:schemeClr val="tx1">
                    <a:lumMod val="50000"/>
                    <a:lumOff val="50000"/>
                  </a:schemeClr>
                </a:solidFill>
              </a:rPr>
              <a:t>Lost board diversity</a:t>
            </a:r>
          </a:p>
        </p:txBody>
      </p:sp>
      <p:sp>
        <p:nvSpPr>
          <p:cNvPr id="33" name="TextBox 32">
            <a:extLst>
              <a:ext uri="{FF2B5EF4-FFF2-40B4-BE49-F238E27FC236}">
                <a16:creationId xmlns:a16="http://schemas.microsoft.com/office/drawing/2014/main" id="{FEE351BF-857F-482B-99C6-1D63E7E7595A}"/>
              </a:ext>
            </a:extLst>
          </p:cNvPr>
          <p:cNvSpPr txBox="1"/>
          <p:nvPr/>
        </p:nvSpPr>
        <p:spPr>
          <a:xfrm>
            <a:off x="8038648" y="2061566"/>
            <a:ext cx="3120764" cy="338554"/>
          </a:xfrm>
          <a:prstGeom prst="rect">
            <a:avLst/>
          </a:prstGeom>
          <a:noFill/>
        </p:spPr>
        <p:txBody>
          <a:bodyPr wrap="square" rtlCol="0">
            <a:spAutoFit/>
          </a:bodyPr>
          <a:lstStyle/>
          <a:p>
            <a:pPr algn="ctr"/>
            <a:r>
              <a:rPr lang="en-US" sz="1600" cap="all" dirty="0">
                <a:solidFill>
                  <a:schemeClr val="tx1">
                    <a:lumMod val="50000"/>
                    <a:lumOff val="50000"/>
                  </a:schemeClr>
                </a:solidFill>
              </a:rPr>
              <a:t>Board diversity stays the same</a:t>
            </a:r>
          </a:p>
        </p:txBody>
      </p:sp>
      <p:sp>
        <p:nvSpPr>
          <p:cNvPr id="35" name="TextBox 34">
            <a:extLst>
              <a:ext uri="{FF2B5EF4-FFF2-40B4-BE49-F238E27FC236}">
                <a16:creationId xmlns:a16="http://schemas.microsoft.com/office/drawing/2014/main" id="{42BB48DD-B9A5-4028-9E1C-C7CA10E28293}"/>
              </a:ext>
            </a:extLst>
          </p:cNvPr>
          <p:cNvSpPr txBox="1"/>
          <p:nvPr/>
        </p:nvSpPr>
        <p:spPr>
          <a:xfrm>
            <a:off x="5442318" y="759722"/>
            <a:ext cx="4602004" cy="369332"/>
          </a:xfrm>
          <a:prstGeom prst="rect">
            <a:avLst/>
          </a:prstGeom>
          <a:noFill/>
        </p:spPr>
        <p:txBody>
          <a:bodyPr wrap="square" rtlCol="0">
            <a:spAutoFit/>
          </a:bodyPr>
          <a:lstStyle/>
          <a:p>
            <a:r>
              <a:rPr lang="en-US" dirty="0">
                <a:solidFill>
                  <a:schemeClr val="accent4">
                    <a:lumMod val="50000"/>
                  </a:schemeClr>
                </a:solidFill>
              </a:rPr>
              <a:t>SHOULD THE OPPOSITE ALSO HOLD?</a:t>
            </a:r>
          </a:p>
        </p:txBody>
      </p:sp>
      <p:sp>
        <p:nvSpPr>
          <p:cNvPr id="29" name="TextBox 28">
            <a:extLst>
              <a:ext uri="{FF2B5EF4-FFF2-40B4-BE49-F238E27FC236}">
                <a16:creationId xmlns:a16="http://schemas.microsoft.com/office/drawing/2014/main" id="{63983259-717E-4E88-9336-384353D9DC52}"/>
              </a:ext>
            </a:extLst>
          </p:cNvPr>
          <p:cNvSpPr txBox="1"/>
          <p:nvPr/>
        </p:nvSpPr>
        <p:spPr>
          <a:xfrm>
            <a:off x="1692104" y="473944"/>
            <a:ext cx="1523351" cy="646331"/>
          </a:xfrm>
          <a:prstGeom prst="rect">
            <a:avLst/>
          </a:prstGeom>
          <a:noFill/>
        </p:spPr>
        <p:txBody>
          <a:bodyPr wrap="square" rtlCol="0">
            <a:spAutoFit/>
          </a:bodyPr>
          <a:lstStyle/>
          <a:p>
            <a:pPr algn="ctr"/>
            <a:r>
              <a:rPr lang="en-US" dirty="0">
                <a:solidFill>
                  <a:schemeClr val="tx1">
                    <a:lumMod val="65000"/>
                    <a:lumOff val="35000"/>
                  </a:schemeClr>
                </a:solidFill>
              </a:rPr>
              <a:t>SALARY OF FEMALE CEOS</a:t>
            </a:r>
          </a:p>
        </p:txBody>
      </p:sp>
      <p:cxnSp>
        <p:nvCxnSpPr>
          <p:cNvPr id="30" name="Straight Connector 29">
            <a:extLst>
              <a:ext uri="{FF2B5EF4-FFF2-40B4-BE49-F238E27FC236}">
                <a16:creationId xmlns:a16="http://schemas.microsoft.com/office/drawing/2014/main" id="{65E0A548-60FF-409B-B17C-FCC7616EDB9B}"/>
              </a:ext>
            </a:extLst>
          </p:cNvPr>
          <p:cNvCxnSpPr>
            <a:cxnSpLocks/>
            <a:endCxn id="31" idx="2"/>
          </p:cNvCxnSpPr>
          <p:nvPr/>
        </p:nvCxnSpPr>
        <p:spPr>
          <a:xfrm>
            <a:off x="3813816" y="2271570"/>
            <a:ext cx="3131961" cy="0"/>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C99A10F2-DBCB-417E-BC0A-038A9B0F74D5}"/>
              </a:ext>
            </a:extLst>
          </p:cNvPr>
          <p:cNvSpPr/>
          <p:nvPr/>
        </p:nvSpPr>
        <p:spPr>
          <a:xfrm>
            <a:off x="6945777" y="196537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32" name="Oval 31">
            <a:extLst>
              <a:ext uri="{FF2B5EF4-FFF2-40B4-BE49-F238E27FC236}">
                <a16:creationId xmlns:a16="http://schemas.microsoft.com/office/drawing/2014/main" id="{7E202544-5958-41EE-8080-6F3A88FD5EA3}"/>
              </a:ext>
            </a:extLst>
          </p:cNvPr>
          <p:cNvSpPr/>
          <p:nvPr/>
        </p:nvSpPr>
        <p:spPr>
          <a:xfrm>
            <a:off x="3258629" y="196537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34" name="Oval 33">
            <a:extLst>
              <a:ext uri="{FF2B5EF4-FFF2-40B4-BE49-F238E27FC236}">
                <a16:creationId xmlns:a16="http://schemas.microsoft.com/office/drawing/2014/main" id="{497A6E53-4F83-423E-8E31-280723E1D3E5}"/>
              </a:ext>
            </a:extLst>
          </p:cNvPr>
          <p:cNvSpPr/>
          <p:nvPr/>
        </p:nvSpPr>
        <p:spPr>
          <a:xfrm>
            <a:off x="6971356" y="313317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36" name="Oval 35">
            <a:extLst>
              <a:ext uri="{FF2B5EF4-FFF2-40B4-BE49-F238E27FC236}">
                <a16:creationId xmlns:a16="http://schemas.microsoft.com/office/drawing/2014/main" id="{1ADC5E83-4BC6-4B6E-ADD4-B58989D5D0A4}"/>
              </a:ext>
            </a:extLst>
          </p:cNvPr>
          <p:cNvSpPr/>
          <p:nvPr/>
        </p:nvSpPr>
        <p:spPr>
          <a:xfrm>
            <a:off x="3813816" y="1979369"/>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38" name="TextBox 37">
            <a:extLst>
              <a:ext uri="{FF2B5EF4-FFF2-40B4-BE49-F238E27FC236}">
                <a16:creationId xmlns:a16="http://schemas.microsoft.com/office/drawing/2014/main" id="{D7E528AA-B093-49B7-BA75-9023F2881836}"/>
              </a:ext>
            </a:extLst>
          </p:cNvPr>
          <p:cNvSpPr txBox="1"/>
          <p:nvPr/>
        </p:nvSpPr>
        <p:spPr>
          <a:xfrm>
            <a:off x="4609582" y="1838944"/>
            <a:ext cx="2088970" cy="338554"/>
          </a:xfrm>
          <a:prstGeom prst="rect">
            <a:avLst/>
          </a:prstGeom>
          <a:noFill/>
        </p:spPr>
        <p:txBody>
          <a:bodyPr wrap="square" rtlCol="0">
            <a:spAutoFit/>
          </a:bodyPr>
          <a:lstStyle/>
          <a:p>
            <a:r>
              <a:rPr lang="en-US" sz="1600" dirty="0">
                <a:solidFill>
                  <a:schemeClr val="accent1">
                    <a:lumMod val="75000"/>
                  </a:schemeClr>
                </a:solidFill>
              </a:rPr>
              <a:t>Pay stays the same</a:t>
            </a:r>
          </a:p>
        </p:txBody>
      </p:sp>
      <p:sp>
        <p:nvSpPr>
          <p:cNvPr id="39" name="TextBox 38">
            <a:extLst>
              <a:ext uri="{FF2B5EF4-FFF2-40B4-BE49-F238E27FC236}">
                <a16:creationId xmlns:a16="http://schemas.microsoft.com/office/drawing/2014/main" id="{266B27F4-19E1-4800-BA4D-2E92FFB32DAF}"/>
              </a:ext>
            </a:extLst>
          </p:cNvPr>
          <p:cNvSpPr txBox="1"/>
          <p:nvPr/>
        </p:nvSpPr>
        <p:spPr>
          <a:xfrm>
            <a:off x="4403164" y="3093754"/>
            <a:ext cx="1692836" cy="338554"/>
          </a:xfrm>
          <a:prstGeom prst="rect">
            <a:avLst/>
          </a:prstGeom>
          <a:noFill/>
        </p:spPr>
        <p:txBody>
          <a:bodyPr wrap="square" rtlCol="0">
            <a:spAutoFit/>
          </a:bodyPr>
          <a:lstStyle/>
          <a:p>
            <a:r>
              <a:rPr lang="en-US" sz="1600" dirty="0">
                <a:solidFill>
                  <a:schemeClr val="accent2">
                    <a:lumMod val="50000"/>
                  </a:schemeClr>
                </a:solidFill>
              </a:rPr>
              <a:t>Pay decreases</a:t>
            </a:r>
          </a:p>
        </p:txBody>
      </p:sp>
      <p:sp>
        <p:nvSpPr>
          <p:cNvPr id="40" name="TextBox 39">
            <a:extLst>
              <a:ext uri="{FF2B5EF4-FFF2-40B4-BE49-F238E27FC236}">
                <a16:creationId xmlns:a16="http://schemas.microsoft.com/office/drawing/2014/main" id="{7ECE8E62-2F3B-479E-A70E-1B0602A82A76}"/>
              </a:ext>
            </a:extLst>
          </p:cNvPr>
          <p:cNvSpPr txBox="1"/>
          <p:nvPr/>
        </p:nvSpPr>
        <p:spPr>
          <a:xfrm>
            <a:off x="5877605" y="204312"/>
            <a:ext cx="2964081" cy="461665"/>
          </a:xfrm>
          <a:prstGeom prst="rect">
            <a:avLst/>
          </a:prstGeom>
          <a:noFill/>
        </p:spPr>
        <p:txBody>
          <a:bodyPr wrap="none" rtlCol="0">
            <a:spAutoFit/>
          </a:bodyPr>
          <a:lstStyle/>
          <a:p>
            <a:pPr algn="ctr"/>
            <a:r>
              <a:rPr lang="en-US" sz="2400" cap="all" dirty="0">
                <a:solidFill>
                  <a:schemeClr val="accent4">
                    <a:lumMod val="50000"/>
                  </a:schemeClr>
                </a:solidFill>
                <a:latin typeface="Euphemia" panose="020B0503040102020104" pitchFamily="34" charset="0"/>
              </a:rPr>
              <a:t>Loss OF diversity</a:t>
            </a:r>
          </a:p>
        </p:txBody>
      </p:sp>
    </p:spTree>
    <p:extLst>
      <p:ext uri="{BB962C8B-B14F-4D97-AF65-F5344CB8AC3E}">
        <p14:creationId xmlns:p14="http://schemas.microsoft.com/office/powerpoint/2010/main" val="2936850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8440305" y="260717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5030748" y="26103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cxnSp>
        <p:nvCxnSpPr>
          <p:cNvPr id="23" name="Straight Connector 22">
            <a:extLst>
              <a:ext uri="{FF2B5EF4-FFF2-40B4-BE49-F238E27FC236}">
                <a16:creationId xmlns:a16="http://schemas.microsoft.com/office/drawing/2014/main" id="{25CE8B6E-1E43-469E-A687-D4E189B111EC}"/>
              </a:ext>
            </a:extLst>
          </p:cNvPr>
          <p:cNvCxnSpPr>
            <a:cxnSpLocks/>
            <a:stCxn id="18" idx="6"/>
            <a:endCxn id="17" idx="2"/>
          </p:cNvCxnSpPr>
          <p:nvPr/>
        </p:nvCxnSpPr>
        <p:spPr>
          <a:xfrm flipV="1">
            <a:off x="5651519" y="2913373"/>
            <a:ext cx="2788786" cy="3170"/>
          </a:xfrm>
          <a:prstGeom prst="line">
            <a:avLst/>
          </a:prstGeom>
          <a:ln w="158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BF9A2A4-33BF-42E8-9A01-ADB2B5BE92BC}"/>
              </a:ext>
            </a:extLst>
          </p:cNvPr>
          <p:cNvSpPr txBox="1"/>
          <p:nvPr/>
        </p:nvSpPr>
        <p:spPr>
          <a:xfrm>
            <a:off x="3242206" y="769948"/>
            <a:ext cx="1479824" cy="369332"/>
          </a:xfrm>
          <a:prstGeom prst="rect">
            <a:avLst/>
          </a:prstGeom>
          <a:noFill/>
        </p:spPr>
        <p:txBody>
          <a:bodyPr wrap="square" rtlCol="0">
            <a:spAutoFit/>
          </a:bodyPr>
          <a:lstStyle/>
          <a:p>
            <a:r>
              <a:rPr lang="en-US" dirty="0">
                <a:solidFill>
                  <a:schemeClr val="accent4">
                    <a:lumMod val="50000"/>
                  </a:schemeClr>
                </a:solidFill>
                <a:latin typeface="Euphemia" panose="020B0503040102020104" pitchFamily="34" charset="0"/>
              </a:rPr>
              <a:t>Test Scores</a:t>
            </a:r>
          </a:p>
        </p:txBody>
      </p:sp>
      <p:sp>
        <p:nvSpPr>
          <p:cNvPr id="5" name="TextBox 4">
            <a:extLst>
              <a:ext uri="{FF2B5EF4-FFF2-40B4-BE49-F238E27FC236}">
                <a16:creationId xmlns:a16="http://schemas.microsoft.com/office/drawing/2014/main" id="{B1D9450C-2683-4DF2-A0B8-9A88EA684CC3}"/>
              </a:ext>
            </a:extLst>
          </p:cNvPr>
          <p:cNvSpPr txBox="1"/>
          <p:nvPr/>
        </p:nvSpPr>
        <p:spPr>
          <a:xfrm>
            <a:off x="4767126" y="6316520"/>
            <a:ext cx="4313360" cy="307777"/>
          </a:xfrm>
          <a:prstGeom prst="rect">
            <a:avLst/>
          </a:prstGeom>
          <a:noFill/>
        </p:spPr>
        <p:txBody>
          <a:bodyPr wrap="none" rtlCol="0">
            <a:spAutoFit/>
          </a:bodyPr>
          <a:lstStyle/>
          <a:p>
            <a:r>
              <a:rPr lang="en-US" sz="1400" dirty="0">
                <a:solidFill>
                  <a:schemeClr val="tx1">
                    <a:lumMod val="50000"/>
                    <a:lumOff val="50000"/>
                  </a:schemeClr>
                </a:solidFill>
              </a:rPr>
              <a:t>*assuming control group is not worst off over this period</a:t>
            </a:r>
          </a:p>
        </p:txBody>
      </p:sp>
      <p:sp>
        <p:nvSpPr>
          <p:cNvPr id="19" name="TextBox 18">
            <a:extLst>
              <a:ext uri="{FF2B5EF4-FFF2-40B4-BE49-F238E27FC236}">
                <a16:creationId xmlns:a16="http://schemas.microsoft.com/office/drawing/2014/main" id="{67530E14-AA34-4230-AE50-20D711C606D4}"/>
              </a:ext>
            </a:extLst>
          </p:cNvPr>
          <p:cNvSpPr txBox="1"/>
          <p:nvPr/>
        </p:nvSpPr>
        <p:spPr>
          <a:xfrm>
            <a:off x="6147998" y="1028433"/>
            <a:ext cx="4109085" cy="523220"/>
          </a:xfrm>
          <a:prstGeom prst="rect">
            <a:avLst/>
          </a:prstGeom>
          <a:noFill/>
        </p:spPr>
        <p:txBody>
          <a:bodyPr wrap="square" rtlCol="0">
            <a:spAutoFit/>
          </a:bodyPr>
          <a:lstStyle/>
          <a:p>
            <a:r>
              <a:rPr lang="en-US" sz="2800" cap="all" dirty="0">
                <a:solidFill>
                  <a:schemeClr val="accent4">
                    <a:lumMod val="50000"/>
                  </a:schemeClr>
                </a:solidFill>
                <a:latin typeface="Euphemia" panose="020B0503040102020104" pitchFamily="34" charset="0"/>
              </a:rPr>
              <a:t>NO Program Effect*</a:t>
            </a:r>
            <a:endParaRPr lang="en-US" sz="2800" cap="all" dirty="0">
              <a:solidFill>
                <a:schemeClr val="tx1">
                  <a:lumMod val="65000"/>
                  <a:lumOff val="35000"/>
                </a:schemeClr>
              </a:solidFill>
              <a:latin typeface="Euphemia" panose="020B0503040102020104" pitchFamily="34" charset="0"/>
            </a:endParaRPr>
          </a:p>
        </p:txBody>
      </p:sp>
    </p:spTree>
    <p:extLst>
      <p:ext uri="{BB962C8B-B14F-4D97-AF65-F5344CB8AC3E}">
        <p14:creationId xmlns:p14="http://schemas.microsoft.com/office/powerpoint/2010/main" val="9372101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Measuring the </a:t>
            </a:r>
            <a:br>
              <a:rPr lang="en-US" cap="all" dirty="0">
                <a:solidFill>
                  <a:schemeClr val="bg1"/>
                </a:solidFill>
              </a:rPr>
            </a:br>
            <a:r>
              <a:rPr lang="en-US" cap="all" dirty="0">
                <a:solidFill>
                  <a:schemeClr val="bg1"/>
                </a:solidFill>
              </a:rPr>
              <a:t>gender wage gap</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188035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626636" y="447870"/>
            <a:ext cx="8938728" cy="4154984"/>
          </a:xfrm>
          <a:prstGeom prst="rect">
            <a:avLst/>
          </a:prstGeom>
          <a:noFill/>
        </p:spPr>
        <p:txBody>
          <a:bodyPr wrap="square" rtlCol="0">
            <a:spAutoFit/>
          </a:bodyPr>
          <a:lstStyle/>
          <a:p>
            <a:r>
              <a:rPr lang="en-US" sz="2400" dirty="0">
                <a:latin typeface="Euphemia" panose="020B0503040102020104" pitchFamily="34" charset="0"/>
              </a:rPr>
              <a:t>EXERCISE:</a:t>
            </a:r>
            <a:br>
              <a:rPr lang="en-US" sz="2400" dirty="0">
                <a:latin typeface="Euphemia" panose="020B0503040102020104" pitchFamily="34" charset="0"/>
              </a:rPr>
            </a:br>
            <a:endParaRPr lang="en-US" sz="2400" dirty="0">
              <a:latin typeface="Euphemia" panose="020B0503040102020104" pitchFamily="34" charset="0"/>
            </a:endParaRPr>
          </a:p>
          <a:p>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What is the problem with running the model: </a:t>
            </a:r>
            <a:br>
              <a:rPr lang="en-US" dirty="0">
                <a:latin typeface="Euphemia" panose="020B0503040102020104" pitchFamily="34" charset="0"/>
              </a:rPr>
            </a:br>
            <a:br>
              <a:rPr lang="en-US" dirty="0">
                <a:latin typeface="Euphemia" panose="020B0503040102020104" pitchFamily="34" charset="0"/>
              </a:rPr>
            </a:br>
            <a:r>
              <a:rPr lang="en-US" sz="2000" dirty="0">
                <a:solidFill>
                  <a:schemeClr val="accent4">
                    <a:lumMod val="50000"/>
                  </a:schemeClr>
                </a:solidFill>
                <a:latin typeface="Euphemia" panose="020B0503040102020104" pitchFamily="34" charset="0"/>
              </a:rPr>
              <a:t>salary = b0 + b1(</a:t>
            </a:r>
            <a:r>
              <a:rPr lang="en-US" sz="2000" dirty="0" err="1">
                <a:solidFill>
                  <a:schemeClr val="accent4">
                    <a:lumMod val="50000"/>
                  </a:schemeClr>
                </a:solidFill>
                <a:latin typeface="Euphemia" panose="020B0503040102020104" pitchFamily="34" charset="0"/>
              </a:rPr>
              <a:t>male_dummy</a:t>
            </a:r>
            <a:r>
              <a:rPr lang="en-US" sz="2000" dirty="0">
                <a:solidFill>
                  <a:schemeClr val="accent4">
                    <a:lumMod val="50000"/>
                  </a:schemeClr>
                </a:solidFill>
                <a:latin typeface="Euphemia" panose="020B0503040102020104" pitchFamily="34" charset="0"/>
              </a:rPr>
              <a:t>) + e</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To identify the wage gap for nonprofit executives? </a:t>
            </a:r>
            <a:br>
              <a:rPr lang="en-US" dirty="0">
                <a:latin typeface="Euphemia" panose="020B0503040102020104" pitchFamily="34" charset="0"/>
              </a:rPr>
            </a:br>
            <a:br>
              <a:rPr lang="en-US" dirty="0">
                <a:latin typeface="Euphemia" panose="020B0503040102020104" pitchFamily="34" charset="0"/>
              </a:rPr>
            </a:b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What would this model tell us? Interpret b1 in this context. </a:t>
            </a:r>
          </a:p>
          <a:p>
            <a:endParaRPr lang="en-US" dirty="0">
              <a:latin typeface="Euphemia" panose="020B0503040102020104" pitchFamily="34" charset="0"/>
            </a:endParaRPr>
          </a:p>
          <a:p>
            <a:br>
              <a:rPr lang="en-US" dirty="0">
                <a:latin typeface="Euphemia" panose="020B0503040102020104" pitchFamily="34" charset="0"/>
              </a:rPr>
            </a:br>
            <a:endParaRPr lang="en-US" dirty="0">
              <a:latin typeface="Euphemia" panose="020B0503040102020104" pitchFamily="34" charset="0"/>
            </a:endParaRPr>
          </a:p>
        </p:txBody>
      </p:sp>
    </p:spTree>
    <p:extLst>
      <p:ext uri="{BB962C8B-B14F-4D97-AF65-F5344CB8AC3E}">
        <p14:creationId xmlns:p14="http://schemas.microsoft.com/office/powerpoint/2010/main" val="39562259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4500482"/>
            <a:ext cx="12192000" cy="2357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DBC01BBE-7ABA-4EAF-BC5E-F772E050D9E5}"/>
              </a:ext>
            </a:extLst>
          </p:cNvPr>
          <p:cNvSpPr txBox="1"/>
          <p:nvPr/>
        </p:nvSpPr>
        <p:spPr>
          <a:xfrm>
            <a:off x="163390" y="4592887"/>
            <a:ext cx="10885001" cy="233910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srgbClr val="4472C4">
                    <a:lumMod val="50000"/>
                  </a:srgbClr>
                </a:solidFill>
                <a:effectLst/>
                <a:uLnTx/>
                <a:uFillTx/>
                <a:latin typeface="Calibri" panose="020F0502020204030204"/>
                <a:ea typeface="+mn-ea"/>
                <a:cs typeface="+mn-cs"/>
              </a:rPr>
              <a:t>THE SELECTION PROBLEM</a:t>
            </a:r>
            <a:r>
              <a:rPr kumimoji="0" lang="en-US" sz="1800" b="1"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 (revisited)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We have an omitted variable problem. Men are more likely to be CEOs in high-paying industries. Women are more likely to be CEOs in industries with modest pay. Thus the regression salary ~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male_dummy</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will capture </a:t>
            </a:r>
            <a:r>
              <a:rPr kumimoji="0" lang="en-US" sz="1600" b="1"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rPr>
              <a:t>industry preference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more than </a:t>
            </a:r>
            <a:r>
              <a:rPr kumimoji="0" lang="en-US" sz="1600" b="1"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rPr>
              <a:t>wage bias</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Wage bias is defined as inequal pay for identical work. </a:t>
            </a:r>
            <a:r>
              <a:rPr lang="en-US" sz="1600" dirty="0">
                <a:solidFill>
                  <a:prstClr val="black"/>
                </a:solidFill>
                <a:latin typeface="Calibri" panose="020F0502020204030204"/>
              </a:rPr>
              <a:t>Thus it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cannot be calculated by comparing CEO salaries across industries since the qualifications and demands of the job will vary by industry.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As a result, we </a:t>
            </a:r>
            <a:r>
              <a:rPr kumimoji="0" lang="en-US" sz="1600" b="1" i="0" u="none" strike="noStrike" kern="1200" cap="none" spc="0" normalizeH="0" baseline="0" noProof="0" dirty="0">
                <a:ln>
                  <a:noFill/>
                </a:ln>
                <a:solidFill>
                  <a:srgbClr val="7F6000"/>
                </a:solidFill>
                <a:effectLst/>
                <a:uLnTx/>
                <a:uFillTx/>
                <a:latin typeface="Calibri" panose="020F0502020204030204"/>
                <a:ea typeface="+mn-ea"/>
                <a:cs typeface="+mn-cs"/>
              </a:rPr>
              <a:t>CANNOT USE CROSS-SECTIONAL DIFFERENCES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to measure the pay gap.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1466869" y="2780126"/>
            <a:ext cx="103882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2CA65B3-A9A2-49B3-B832-FDA00377D5B1}"/>
              </a:ext>
            </a:extLst>
          </p:cNvPr>
          <p:cNvCxnSpPr/>
          <p:nvPr/>
        </p:nvCxnSpPr>
        <p:spPr>
          <a:xfrm>
            <a:off x="3879404" y="2667059"/>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5A0D3A6-DE2B-458D-B3CF-275C1E65251D}"/>
              </a:ext>
            </a:extLst>
          </p:cNvPr>
          <p:cNvCxnSpPr/>
          <p:nvPr/>
        </p:nvCxnSpPr>
        <p:spPr>
          <a:xfrm>
            <a:off x="6369822" y="2631593"/>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9C0AF2-906B-4E8B-ACC7-40199B9B42F7}"/>
              </a:ext>
            </a:extLst>
          </p:cNvPr>
          <p:cNvCxnSpPr/>
          <p:nvPr/>
        </p:nvCxnSpPr>
        <p:spPr>
          <a:xfrm>
            <a:off x="8734646" y="2622775"/>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D348AFC-44BF-4FBE-9EEE-C3E9CEC24D99}"/>
              </a:ext>
            </a:extLst>
          </p:cNvPr>
          <p:cNvCxnSpPr/>
          <p:nvPr/>
        </p:nvCxnSpPr>
        <p:spPr>
          <a:xfrm>
            <a:off x="11266294" y="2631593"/>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FD0F6F0-E6A1-4AC6-9DFA-8EC8578A36FF}"/>
              </a:ext>
            </a:extLst>
          </p:cNvPr>
          <p:cNvSpPr txBox="1"/>
          <p:nvPr/>
        </p:nvSpPr>
        <p:spPr>
          <a:xfrm>
            <a:off x="3226550" y="220131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1%</a:t>
            </a:r>
          </a:p>
        </p:txBody>
      </p:sp>
      <p:sp>
        <p:nvSpPr>
          <p:cNvPr id="91" name="TextBox 90">
            <a:extLst>
              <a:ext uri="{FF2B5EF4-FFF2-40B4-BE49-F238E27FC236}">
                <a16:creationId xmlns:a16="http://schemas.microsoft.com/office/drawing/2014/main" id="{557FE449-1F25-489E-9E76-56F3C5F74D53}"/>
              </a:ext>
            </a:extLst>
          </p:cNvPr>
          <p:cNvSpPr txBox="1"/>
          <p:nvPr/>
        </p:nvSpPr>
        <p:spPr>
          <a:xfrm>
            <a:off x="5746895" y="2190497"/>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30%</a:t>
            </a:r>
          </a:p>
        </p:txBody>
      </p:sp>
      <p:sp>
        <p:nvSpPr>
          <p:cNvPr id="92" name="TextBox 91">
            <a:extLst>
              <a:ext uri="{FF2B5EF4-FFF2-40B4-BE49-F238E27FC236}">
                <a16:creationId xmlns:a16="http://schemas.microsoft.com/office/drawing/2014/main" id="{7361DC41-D45B-4F01-ABCD-717AB937CD0E}"/>
              </a:ext>
            </a:extLst>
          </p:cNvPr>
          <p:cNvSpPr txBox="1"/>
          <p:nvPr/>
        </p:nvSpPr>
        <p:spPr>
          <a:xfrm>
            <a:off x="8072150" y="2186281"/>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70%</a:t>
            </a:r>
          </a:p>
        </p:txBody>
      </p:sp>
      <p:sp>
        <p:nvSpPr>
          <p:cNvPr id="93" name="TextBox 92">
            <a:extLst>
              <a:ext uri="{FF2B5EF4-FFF2-40B4-BE49-F238E27FC236}">
                <a16:creationId xmlns:a16="http://schemas.microsoft.com/office/drawing/2014/main" id="{77A18E55-2424-4421-B382-E448C572CD75}"/>
              </a:ext>
            </a:extLst>
          </p:cNvPr>
          <p:cNvSpPr txBox="1"/>
          <p:nvPr/>
        </p:nvSpPr>
        <p:spPr>
          <a:xfrm>
            <a:off x="10602920" y="2226669"/>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100%</a:t>
            </a:r>
          </a:p>
        </p:txBody>
      </p:sp>
      <p:cxnSp>
        <p:nvCxnSpPr>
          <p:cNvPr id="94" name="Straight Connector 93">
            <a:extLst>
              <a:ext uri="{FF2B5EF4-FFF2-40B4-BE49-F238E27FC236}">
                <a16:creationId xmlns:a16="http://schemas.microsoft.com/office/drawing/2014/main" id="{B4BF80B3-4183-468C-B5D0-B953E506BAEF}"/>
              </a:ext>
            </a:extLst>
          </p:cNvPr>
          <p:cNvCxnSpPr/>
          <p:nvPr/>
        </p:nvCxnSpPr>
        <p:spPr>
          <a:xfrm>
            <a:off x="1680857" y="2638848"/>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CDA81E0-6BB5-4A66-80C3-F4B7B3F93774}"/>
              </a:ext>
            </a:extLst>
          </p:cNvPr>
          <p:cNvSpPr txBox="1"/>
          <p:nvPr/>
        </p:nvSpPr>
        <p:spPr>
          <a:xfrm>
            <a:off x="1035887" y="2172854"/>
            <a:ext cx="13267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50000"/>
                  </a:srgbClr>
                </a:solidFill>
                <a:effectLst/>
                <a:uLnTx/>
                <a:uFillTx/>
                <a:latin typeface="Calibri" panose="020F0502020204030204"/>
                <a:ea typeface="+mn-ea"/>
                <a:cs typeface="+mn-cs"/>
              </a:rPr>
              <a:t>0%</a:t>
            </a:r>
          </a:p>
        </p:txBody>
      </p:sp>
      <p:sp>
        <p:nvSpPr>
          <p:cNvPr id="4" name="TextBox 3">
            <a:extLst>
              <a:ext uri="{FF2B5EF4-FFF2-40B4-BE49-F238E27FC236}">
                <a16:creationId xmlns:a16="http://schemas.microsoft.com/office/drawing/2014/main" id="{B3DEAADD-39B8-4685-A3BD-7EDA9379C871}"/>
              </a:ext>
            </a:extLst>
          </p:cNvPr>
          <p:cNvSpPr txBox="1"/>
          <p:nvPr/>
        </p:nvSpPr>
        <p:spPr>
          <a:xfrm>
            <a:off x="2009287" y="2948125"/>
            <a:ext cx="167225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HOSPITALS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CREDIT UNIONS</a:t>
            </a:r>
          </a:p>
        </p:txBody>
      </p:sp>
      <p:sp>
        <p:nvSpPr>
          <p:cNvPr id="6" name="TextBox 5">
            <a:extLst>
              <a:ext uri="{FF2B5EF4-FFF2-40B4-BE49-F238E27FC236}">
                <a16:creationId xmlns:a16="http://schemas.microsoft.com/office/drawing/2014/main" id="{9009FA35-AF58-4586-BC2C-268BB4A1E8A9}"/>
              </a:ext>
            </a:extLst>
          </p:cNvPr>
          <p:cNvSpPr txBox="1"/>
          <p:nvPr/>
        </p:nvSpPr>
        <p:spPr>
          <a:xfrm>
            <a:off x="4280383" y="2948125"/>
            <a:ext cx="1876860"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UNIVERSITIES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HUMAN SERVICES</a:t>
            </a:r>
          </a:p>
        </p:txBody>
      </p:sp>
      <p:sp>
        <p:nvSpPr>
          <p:cNvPr id="7" name="TextBox 6">
            <a:extLst>
              <a:ext uri="{FF2B5EF4-FFF2-40B4-BE49-F238E27FC236}">
                <a16:creationId xmlns:a16="http://schemas.microsoft.com/office/drawing/2014/main" id="{4FEC6183-33AF-4176-A37E-CF2A77C9622A}"/>
              </a:ext>
            </a:extLst>
          </p:cNvPr>
          <p:cNvSpPr txBox="1"/>
          <p:nvPr/>
        </p:nvSpPr>
        <p:spPr>
          <a:xfrm>
            <a:off x="6896936" y="2948125"/>
            <a:ext cx="1296765"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ARTS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EDUCATION</a:t>
            </a:r>
          </a:p>
        </p:txBody>
      </p:sp>
      <p:sp>
        <p:nvSpPr>
          <p:cNvPr id="66" name="TextBox 65">
            <a:extLst>
              <a:ext uri="{FF2B5EF4-FFF2-40B4-BE49-F238E27FC236}">
                <a16:creationId xmlns:a16="http://schemas.microsoft.com/office/drawing/2014/main" id="{662FC513-DD0E-408D-BEBE-968CAA05A208}"/>
              </a:ext>
            </a:extLst>
          </p:cNvPr>
          <p:cNvSpPr txBox="1"/>
          <p:nvPr/>
        </p:nvSpPr>
        <p:spPr>
          <a:xfrm>
            <a:off x="8919148" y="2948125"/>
            <a:ext cx="2386552"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REPRODUCTIVE RIGHTS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DOMESTIC VIOLENCE</a:t>
            </a:r>
          </a:p>
        </p:txBody>
      </p:sp>
      <p:sp>
        <p:nvSpPr>
          <p:cNvPr id="55" name="Rectangle 54">
            <a:extLst>
              <a:ext uri="{FF2B5EF4-FFF2-40B4-BE49-F238E27FC236}">
                <a16:creationId xmlns:a16="http://schemas.microsoft.com/office/drawing/2014/main" id="{D7489908-2C63-4F67-B415-3B1F6AACABC7}"/>
              </a:ext>
            </a:extLst>
          </p:cNvPr>
          <p:cNvSpPr/>
          <p:nvPr/>
        </p:nvSpPr>
        <p:spPr>
          <a:xfrm>
            <a:off x="2652876" y="814719"/>
            <a:ext cx="485192" cy="182412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B03C0A19-AF27-44C4-92F3-6852071912C3}"/>
              </a:ext>
            </a:extLst>
          </p:cNvPr>
          <p:cNvSpPr/>
          <p:nvPr/>
        </p:nvSpPr>
        <p:spPr>
          <a:xfrm>
            <a:off x="4985691" y="1112053"/>
            <a:ext cx="485192" cy="151072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5CB50955-407D-4A44-916C-86274BF0B7AF}"/>
              </a:ext>
            </a:extLst>
          </p:cNvPr>
          <p:cNvSpPr/>
          <p:nvPr/>
        </p:nvSpPr>
        <p:spPr>
          <a:xfrm>
            <a:off x="7294977" y="1574486"/>
            <a:ext cx="485192" cy="108632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E49BEB94-85FB-4BE4-B6CA-B4E1A5E352E5}"/>
              </a:ext>
            </a:extLst>
          </p:cNvPr>
          <p:cNvSpPr/>
          <p:nvPr/>
        </p:nvSpPr>
        <p:spPr>
          <a:xfrm>
            <a:off x="9813600" y="2073823"/>
            <a:ext cx="485192" cy="58377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TextBox 58">
            <a:extLst>
              <a:ext uri="{FF2B5EF4-FFF2-40B4-BE49-F238E27FC236}">
                <a16:creationId xmlns:a16="http://schemas.microsoft.com/office/drawing/2014/main" id="{A4F429D8-8F34-436F-8D51-184A83295EA7}"/>
              </a:ext>
            </a:extLst>
          </p:cNvPr>
          <p:cNvSpPr txBox="1"/>
          <p:nvPr/>
        </p:nvSpPr>
        <p:spPr>
          <a:xfrm>
            <a:off x="2519696" y="111559"/>
            <a:ext cx="751552"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high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salary</a:t>
            </a:r>
          </a:p>
        </p:txBody>
      </p:sp>
      <p:sp>
        <p:nvSpPr>
          <p:cNvPr id="62" name="TextBox 61">
            <a:extLst>
              <a:ext uri="{FF2B5EF4-FFF2-40B4-BE49-F238E27FC236}">
                <a16:creationId xmlns:a16="http://schemas.microsoft.com/office/drawing/2014/main" id="{B7D956DD-0393-493E-9069-91E94B90B831}"/>
              </a:ext>
            </a:extLst>
          </p:cNvPr>
          <p:cNvSpPr txBox="1"/>
          <p:nvPr/>
        </p:nvSpPr>
        <p:spPr>
          <a:xfrm>
            <a:off x="9697384" y="1343493"/>
            <a:ext cx="751552"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4472C4">
                    <a:lumMod val="75000"/>
                  </a:srgbClr>
                </a:solidFill>
                <a:latin typeface="Calibri" panose="020F0502020204030204"/>
              </a:rPr>
              <a:t>l</a:t>
            </a: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ow </a:t>
            </a:r>
            <a:b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b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salary</a:t>
            </a:r>
          </a:p>
        </p:txBody>
      </p:sp>
      <p:sp>
        <p:nvSpPr>
          <p:cNvPr id="2" name="TextBox 1">
            <a:extLst>
              <a:ext uri="{FF2B5EF4-FFF2-40B4-BE49-F238E27FC236}">
                <a16:creationId xmlns:a16="http://schemas.microsoft.com/office/drawing/2014/main" id="{1AAC0468-B06F-476A-BBF7-99535A6D21A6}"/>
              </a:ext>
            </a:extLst>
          </p:cNvPr>
          <p:cNvSpPr txBox="1"/>
          <p:nvPr/>
        </p:nvSpPr>
        <p:spPr>
          <a:xfrm>
            <a:off x="282661" y="3392485"/>
            <a:ext cx="1060868" cy="923330"/>
          </a:xfrm>
          <a:prstGeom prst="rect">
            <a:avLst/>
          </a:prstGeom>
          <a:noFill/>
        </p:spPr>
        <p:txBody>
          <a:bodyPr wrap="none" rtlCol="0">
            <a:spAutoFit/>
          </a:bodyPr>
          <a:lstStyle/>
          <a:p>
            <a:r>
              <a:rPr lang="en-US" dirty="0">
                <a:solidFill>
                  <a:schemeClr val="accent4">
                    <a:lumMod val="50000"/>
                  </a:schemeClr>
                </a:solidFill>
              </a:rPr>
              <a:t>PROP OF </a:t>
            </a:r>
            <a:br>
              <a:rPr lang="en-US" dirty="0">
                <a:solidFill>
                  <a:schemeClr val="accent4">
                    <a:lumMod val="50000"/>
                  </a:schemeClr>
                </a:solidFill>
              </a:rPr>
            </a:br>
            <a:r>
              <a:rPr lang="en-US" dirty="0">
                <a:solidFill>
                  <a:schemeClr val="accent4">
                    <a:lumMod val="50000"/>
                  </a:schemeClr>
                </a:solidFill>
              </a:rPr>
              <a:t>FEMALE</a:t>
            </a:r>
            <a:br>
              <a:rPr lang="en-US" dirty="0">
                <a:solidFill>
                  <a:schemeClr val="accent4">
                    <a:lumMod val="50000"/>
                  </a:schemeClr>
                </a:solidFill>
              </a:rPr>
            </a:br>
            <a:r>
              <a:rPr lang="en-US" dirty="0">
                <a:solidFill>
                  <a:schemeClr val="accent4">
                    <a:lumMod val="50000"/>
                  </a:schemeClr>
                </a:solidFill>
              </a:rPr>
              <a:t>CEOs:</a:t>
            </a:r>
          </a:p>
        </p:txBody>
      </p:sp>
      <p:sp>
        <p:nvSpPr>
          <p:cNvPr id="63" name="TextBox 62">
            <a:extLst>
              <a:ext uri="{FF2B5EF4-FFF2-40B4-BE49-F238E27FC236}">
                <a16:creationId xmlns:a16="http://schemas.microsoft.com/office/drawing/2014/main" id="{6088B96D-57EC-4B01-8C8F-89DB0865468A}"/>
              </a:ext>
            </a:extLst>
          </p:cNvPr>
          <p:cNvSpPr txBox="1"/>
          <p:nvPr/>
        </p:nvSpPr>
        <p:spPr>
          <a:xfrm>
            <a:off x="2594197" y="3897611"/>
            <a:ext cx="632353" cy="369332"/>
          </a:xfrm>
          <a:prstGeom prst="rect">
            <a:avLst/>
          </a:prstGeom>
          <a:noFill/>
        </p:spPr>
        <p:txBody>
          <a:bodyPr wrap="none" rtlCol="0">
            <a:spAutoFit/>
          </a:bodyPr>
          <a:lstStyle/>
          <a:p>
            <a:r>
              <a:rPr lang="en-US" dirty="0">
                <a:solidFill>
                  <a:schemeClr val="accent4">
                    <a:lumMod val="50000"/>
                  </a:schemeClr>
                </a:solidFill>
              </a:rPr>
              <a:t>LOW</a:t>
            </a:r>
          </a:p>
        </p:txBody>
      </p:sp>
      <p:sp>
        <p:nvSpPr>
          <p:cNvPr id="64" name="TextBox 63">
            <a:extLst>
              <a:ext uri="{FF2B5EF4-FFF2-40B4-BE49-F238E27FC236}">
                <a16:creationId xmlns:a16="http://schemas.microsoft.com/office/drawing/2014/main" id="{BD821E6F-8EB0-4B7F-A464-A55CEBB58D57}"/>
              </a:ext>
            </a:extLst>
          </p:cNvPr>
          <p:cNvSpPr txBox="1"/>
          <p:nvPr/>
        </p:nvSpPr>
        <p:spPr>
          <a:xfrm>
            <a:off x="9741006" y="3897611"/>
            <a:ext cx="676788" cy="369332"/>
          </a:xfrm>
          <a:prstGeom prst="rect">
            <a:avLst/>
          </a:prstGeom>
          <a:noFill/>
        </p:spPr>
        <p:txBody>
          <a:bodyPr wrap="none" rtlCol="0">
            <a:spAutoFit/>
          </a:bodyPr>
          <a:lstStyle/>
          <a:p>
            <a:r>
              <a:rPr lang="en-US" dirty="0">
                <a:solidFill>
                  <a:schemeClr val="accent4">
                    <a:lumMod val="50000"/>
                  </a:schemeClr>
                </a:solidFill>
              </a:rPr>
              <a:t>HIGH</a:t>
            </a:r>
          </a:p>
        </p:txBody>
      </p:sp>
      <p:cxnSp>
        <p:nvCxnSpPr>
          <p:cNvPr id="8" name="Straight Arrow Connector 7">
            <a:extLst>
              <a:ext uri="{FF2B5EF4-FFF2-40B4-BE49-F238E27FC236}">
                <a16:creationId xmlns:a16="http://schemas.microsoft.com/office/drawing/2014/main" id="{6A734096-3B8A-4B68-B913-B1C7C3B1933F}"/>
              </a:ext>
            </a:extLst>
          </p:cNvPr>
          <p:cNvCxnSpPr>
            <a:stCxn id="63" idx="3"/>
            <a:endCxn id="64" idx="1"/>
          </p:cNvCxnSpPr>
          <p:nvPr/>
        </p:nvCxnSpPr>
        <p:spPr>
          <a:xfrm>
            <a:off x="3226550" y="4082277"/>
            <a:ext cx="6514456" cy="0"/>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481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4800096"/>
            <a:ext cx="12192000" cy="20579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267562" y="4938569"/>
            <a:ext cx="11469167" cy="1846659"/>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b="1" i="0" u="none" strike="noStrike" kern="1200" cap="all" spc="0" normalizeH="0" baseline="0" noProof="0" dirty="0">
                <a:ln>
                  <a:noFill/>
                </a:ln>
                <a:solidFill>
                  <a:schemeClr val="accent1">
                    <a:lumMod val="50000"/>
                  </a:schemeClr>
                </a:solidFill>
                <a:effectLst/>
                <a:uLnTx/>
                <a:uFillTx/>
                <a:latin typeface="Calibri" panose="020F0502020204030204"/>
                <a:ea typeface="+mn-ea"/>
                <a:cs typeface="+mn-cs"/>
              </a:rPr>
              <a:t>THE SELECTION PROBLEM</a:t>
            </a:r>
            <a:r>
              <a:rPr kumimoji="0" lang="en-US" b="0"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To place the problem back into the regression framework, if we try to estimate the pay gap without accounting for the selection problem our estimate will be biased. Selection here is that men and women hold CEO positions in different industries. </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Instead of looking at differences across organizations in different industries, conceptualize the pay gap as a single nonprofit hiring a new CEO. There is one male and one female candidate, both with identical qualifications. The nonprofit offers different salaries to each.</a:t>
            </a:r>
          </a:p>
        </p:txBody>
      </p:sp>
      <p:sp>
        <p:nvSpPr>
          <p:cNvPr id="2" name="Oval 1">
            <a:extLst>
              <a:ext uri="{FF2B5EF4-FFF2-40B4-BE49-F238E27FC236}">
                <a16:creationId xmlns:a16="http://schemas.microsoft.com/office/drawing/2014/main" id="{66A01E72-C094-4C45-8815-D362414CD9F6}"/>
              </a:ext>
            </a:extLst>
          </p:cNvPr>
          <p:cNvSpPr/>
          <p:nvPr/>
        </p:nvSpPr>
        <p:spPr>
          <a:xfrm>
            <a:off x="1389119" y="815093"/>
            <a:ext cx="2034540" cy="19202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FB492BF-EACE-48BA-8D0C-7F8FF51DAFAC}"/>
              </a:ext>
            </a:extLst>
          </p:cNvPr>
          <p:cNvSpPr/>
          <p:nvPr/>
        </p:nvSpPr>
        <p:spPr>
          <a:xfrm>
            <a:off x="1061459" y="1823438"/>
            <a:ext cx="2034540" cy="1920240"/>
          </a:xfrm>
          <a:prstGeom prst="ellipse">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2250B44-6A79-4077-85D7-D7D3A2520D85}"/>
              </a:ext>
            </a:extLst>
          </p:cNvPr>
          <p:cNvSpPr/>
          <p:nvPr/>
        </p:nvSpPr>
        <p:spPr>
          <a:xfrm>
            <a:off x="2223509" y="1596143"/>
            <a:ext cx="2034540" cy="1920240"/>
          </a:xfrm>
          <a:prstGeom prst="ellipse">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0AB1783-CA60-4146-8CD2-1E8C51E60E24}"/>
              </a:ext>
            </a:extLst>
          </p:cNvPr>
          <p:cNvSpPr txBox="1"/>
          <p:nvPr/>
        </p:nvSpPr>
        <p:spPr>
          <a:xfrm>
            <a:off x="10932867" y="1952354"/>
            <a:ext cx="967701" cy="400110"/>
          </a:xfrm>
          <a:prstGeom prst="rect">
            <a:avLst/>
          </a:prstGeom>
          <a:noFill/>
        </p:spPr>
        <p:txBody>
          <a:bodyPr wrap="none" rtlCol="0">
            <a:spAutoFit/>
          </a:bodyPr>
          <a:lstStyle/>
          <a:p>
            <a:r>
              <a:rPr lang="en-US" sz="2000" dirty="0">
                <a:solidFill>
                  <a:schemeClr val="accent1">
                    <a:lumMod val="75000"/>
                  </a:schemeClr>
                </a:solidFill>
              </a:rPr>
              <a:t>SALARY</a:t>
            </a:r>
          </a:p>
        </p:txBody>
      </p:sp>
      <p:sp>
        <p:nvSpPr>
          <p:cNvPr id="8" name="TextBox 7">
            <a:extLst>
              <a:ext uri="{FF2B5EF4-FFF2-40B4-BE49-F238E27FC236}">
                <a16:creationId xmlns:a16="http://schemas.microsoft.com/office/drawing/2014/main" id="{7D6B27B9-A5AA-40DE-9B48-AE68C6BC9F25}"/>
              </a:ext>
            </a:extLst>
          </p:cNvPr>
          <p:cNvSpPr txBox="1"/>
          <p:nvPr/>
        </p:nvSpPr>
        <p:spPr>
          <a:xfrm>
            <a:off x="7881041" y="1952354"/>
            <a:ext cx="1567673" cy="369332"/>
          </a:xfrm>
          <a:prstGeom prst="rect">
            <a:avLst/>
          </a:prstGeom>
          <a:noFill/>
        </p:spPr>
        <p:txBody>
          <a:bodyPr wrap="none" rtlCol="0">
            <a:spAutoFit/>
          </a:bodyPr>
          <a:lstStyle/>
          <a:p>
            <a:r>
              <a:rPr lang="en-US" dirty="0">
                <a:solidFill>
                  <a:schemeClr val="accent4">
                    <a:lumMod val="50000"/>
                  </a:schemeClr>
                </a:solidFill>
              </a:rPr>
              <a:t>Gender of CEO</a:t>
            </a:r>
          </a:p>
        </p:txBody>
      </p:sp>
      <p:sp>
        <p:nvSpPr>
          <p:cNvPr id="9" name="TextBox 8">
            <a:extLst>
              <a:ext uri="{FF2B5EF4-FFF2-40B4-BE49-F238E27FC236}">
                <a16:creationId xmlns:a16="http://schemas.microsoft.com/office/drawing/2014/main" id="{229B8B75-1DF3-4066-90D8-AA1A644BC256}"/>
              </a:ext>
            </a:extLst>
          </p:cNvPr>
          <p:cNvSpPr txBox="1"/>
          <p:nvPr/>
        </p:nvSpPr>
        <p:spPr>
          <a:xfrm>
            <a:off x="9408656" y="3156305"/>
            <a:ext cx="1606787" cy="369332"/>
          </a:xfrm>
          <a:prstGeom prst="rect">
            <a:avLst/>
          </a:prstGeom>
          <a:noFill/>
        </p:spPr>
        <p:txBody>
          <a:bodyPr wrap="square" rtlCol="0">
            <a:spAutoFit/>
          </a:bodyPr>
          <a:lstStyle/>
          <a:p>
            <a:pPr algn="ctr"/>
            <a:r>
              <a:rPr lang="en-US" dirty="0">
                <a:solidFill>
                  <a:schemeClr val="accent4">
                    <a:lumMod val="50000"/>
                  </a:schemeClr>
                </a:solidFill>
              </a:rPr>
              <a:t>Industry</a:t>
            </a:r>
          </a:p>
        </p:txBody>
      </p:sp>
      <p:cxnSp>
        <p:nvCxnSpPr>
          <p:cNvPr id="11" name="Straight Arrow Connector 10">
            <a:extLst>
              <a:ext uri="{FF2B5EF4-FFF2-40B4-BE49-F238E27FC236}">
                <a16:creationId xmlns:a16="http://schemas.microsoft.com/office/drawing/2014/main" id="{04F0CD46-04B2-4491-BBF1-2E6207514E21}"/>
              </a:ext>
            </a:extLst>
          </p:cNvPr>
          <p:cNvCxnSpPr/>
          <p:nvPr/>
        </p:nvCxnSpPr>
        <p:spPr>
          <a:xfrm flipV="1">
            <a:off x="10704267" y="2432414"/>
            <a:ext cx="537210" cy="723891"/>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BE91B93-CE47-4496-B03D-E6200E86D8BD}"/>
              </a:ext>
            </a:extLst>
          </p:cNvPr>
          <p:cNvCxnSpPr>
            <a:cxnSpLocks/>
          </p:cNvCxnSpPr>
          <p:nvPr/>
        </p:nvCxnSpPr>
        <p:spPr>
          <a:xfrm flipH="1" flipV="1">
            <a:off x="8978338" y="2453251"/>
            <a:ext cx="699134" cy="703054"/>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4F63C7D-4895-4D9D-ABF7-7E56551C70F9}"/>
              </a:ext>
            </a:extLst>
          </p:cNvPr>
          <p:cNvCxnSpPr>
            <a:stCxn id="8" idx="3"/>
            <a:endCxn id="3" idx="1"/>
          </p:cNvCxnSpPr>
          <p:nvPr/>
        </p:nvCxnSpPr>
        <p:spPr>
          <a:xfrm>
            <a:off x="9448714" y="2137020"/>
            <a:ext cx="1484153" cy="15389"/>
          </a:xfrm>
          <a:prstGeom prst="straightConnector1">
            <a:avLst/>
          </a:prstGeom>
          <a:ln w="1905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8EE0D7EB-E6CC-4992-BFFC-4069B84BD5EE}"/>
              </a:ext>
            </a:extLst>
          </p:cNvPr>
          <p:cNvSpPr txBox="1"/>
          <p:nvPr/>
        </p:nvSpPr>
        <p:spPr>
          <a:xfrm>
            <a:off x="3813312" y="3031675"/>
            <a:ext cx="1606787" cy="923330"/>
          </a:xfrm>
          <a:prstGeom prst="rect">
            <a:avLst/>
          </a:prstGeom>
          <a:noFill/>
        </p:spPr>
        <p:txBody>
          <a:bodyPr wrap="square" rtlCol="0">
            <a:spAutoFit/>
          </a:bodyPr>
          <a:lstStyle/>
          <a:p>
            <a:pPr algn="ctr"/>
            <a:r>
              <a:rPr lang="en-US" dirty="0">
                <a:solidFill>
                  <a:schemeClr val="accent4">
                    <a:lumMod val="50000"/>
                  </a:schemeClr>
                </a:solidFill>
              </a:rPr>
              <a:t>Industry</a:t>
            </a:r>
          </a:p>
          <a:p>
            <a:pPr algn="ctr"/>
            <a:r>
              <a:rPr lang="en-US" dirty="0">
                <a:solidFill>
                  <a:schemeClr val="accent4">
                    <a:lumMod val="50000"/>
                  </a:schemeClr>
                </a:solidFill>
              </a:rPr>
              <a:t>(categorical</a:t>
            </a:r>
            <a:br>
              <a:rPr lang="en-US" dirty="0">
                <a:solidFill>
                  <a:schemeClr val="accent4">
                    <a:lumMod val="50000"/>
                  </a:schemeClr>
                </a:solidFill>
              </a:rPr>
            </a:br>
            <a:r>
              <a:rPr lang="en-US" dirty="0">
                <a:solidFill>
                  <a:schemeClr val="accent4">
                    <a:lumMod val="50000"/>
                  </a:schemeClr>
                </a:solidFill>
              </a:rPr>
              <a:t>variable)</a:t>
            </a:r>
          </a:p>
        </p:txBody>
      </p:sp>
      <p:sp>
        <p:nvSpPr>
          <p:cNvPr id="74" name="TextBox 73">
            <a:extLst>
              <a:ext uri="{FF2B5EF4-FFF2-40B4-BE49-F238E27FC236}">
                <a16:creationId xmlns:a16="http://schemas.microsoft.com/office/drawing/2014/main" id="{19F0ACBD-9D50-4C30-B97D-2109EFE9B150}"/>
              </a:ext>
            </a:extLst>
          </p:cNvPr>
          <p:cNvSpPr txBox="1"/>
          <p:nvPr/>
        </p:nvSpPr>
        <p:spPr>
          <a:xfrm>
            <a:off x="630281" y="3696575"/>
            <a:ext cx="1472519" cy="923330"/>
          </a:xfrm>
          <a:prstGeom prst="rect">
            <a:avLst/>
          </a:prstGeom>
          <a:noFill/>
        </p:spPr>
        <p:txBody>
          <a:bodyPr wrap="none" rtlCol="0">
            <a:spAutoFit/>
          </a:bodyPr>
          <a:lstStyle/>
          <a:p>
            <a:pPr algn="ctr"/>
            <a:r>
              <a:rPr lang="en-US" dirty="0">
                <a:solidFill>
                  <a:schemeClr val="accent4">
                    <a:lumMod val="50000"/>
                  </a:schemeClr>
                </a:solidFill>
              </a:rPr>
              <a:t>Gender</a:t>
            </a:r>
            <a:br>
              <a:rPr lang="en-US" dirty="0">
                <a:solidFill>
                  <a:schemeClr val="accent4">
                    <a:lumMod val="50000"/>
                  </a:schemeClr>
                </a:solidFill>
              </a:rPr>
            </a:br>
            <a:r>
              <a:rPr lang="en-US" dirty="0">
                <a:solidFill>
                  <a:schemeClr val="accent4">
                    <a:lumMod val="50000"/>
                  </a:schemeClr>
                </a:solidFill>
              </a:rPr>
              <a:t>(prob of CEO </a:t>
            </a:r>
            <a:br>
              <a:rPr lang="en-US" dirty="0">
                <a:solidFill>
                  <a:schemeClr val="accent4">
                    <a:lumMod val="50000"/>
                  </a:schemeClr>
                </a:solidFill>
              </a:rPr>
            </a:br>
            <a:r>
              <a:rPr lang="en-US" dirty="0">
                <a:solidFill>
                  <a:schemeClr val="accent4">
                    <a:lumMod val="50000"/>
                  </a:schemeClr>
                </a:solidFill>
              </a:rPr>
              <a:t>being female)</a:t>
            </a:r>
          </a:p>
        </p:txBody>
      </p:sp>
      <p:sp>
        <p:nvSpPr>
          <p:cNvPr id="75" name="TextBox 74">
            <a:extLst>
              <a:ext uri="{FF2B5EF4-FFF2-40B4-BE49-F238E27FC236}">
                <a16:creationId xmlns:a16="http://schemas.microsoft.com/office/drawing/2014/main" id="{B2D5E440-C3B5-4E94-8154-9B35D6246B75}"/>
              </a:ext>
            </a:extLst>
          </p:cNvPr>
          <p:cNvSpPr txBox="1"/>
          <p:nvPr/>
        </p:nvSpPr>
        <p:spPr>
          <a:xfrm>
            <a:off x="1487064" y="382688"/>
            <a:ext cx="1667701" cy="400110"/>
          </a:xfrm>
          <a:prstGeom prst="rect">
            <a:avLst/>
          </a:prstGeom>
          <a:noFill/>
        </p:spPr>
        <p:txBody>
          <a:bodyPr wrap="none" rtlCol="0">
            <a:spAutoFit/>
          </a:bodyPr>
          <a:lstStyle/>
          <a:p>
            <a:r>
              <a:rPr lang="en-US" sz="2000" dirty="0">
                <a:solidFill>
                  <a:schemeClr val="accent1">
                    <a:lumMod val="75000"/>
                  </a:schemeClr>
                </a:solidFill>
              </a:rPr>
              <a:t>TOTAL SALARY</a:t>
            </a:r>
          </a:p>
        </p:txBody>
      </p:sp>
      <p:sp>
        <p:nvSpPr>
          <p:cNvPr id="19" name="TextBox 18">
            <a:extLst>
              <a:ext uri="{FF2B5EF4-FFF2-40B4-BE49-F238E27FC236}">
                <a16:creationId xmlns:a16="http://schemas.microsoft.com/office/drawing/2014/main" id="{0B7C4353-6365-4C66-8F13-C7A2BB9EA2FE}"/>
              </a:ext>
            </a:extLst>
          </p:cNvPr>
          <p:cNvSpPr txBox="1"/>
          <p:nvPr/>
        </p:nvSpPr>
        <p:spPr>
          <a:xfrm>
            <a:off x="5364996" y="234806"/>
            <a:ext cx="3440429" cy="369332"/>
          </a:xfrm>
          <a:prstGeom prst="rect">
            <a:avLst/>
          </a:prstGeom>
          <a:noFill/>
        </p:spPr>
        <p:txBody>
          <a:bodyPr wrap="none" rtlCol="0">
            <a:spAutoFit/>
          </a:bodyPr>
          <a:lstStyle/>
          <a:p>
            <a:r>
              <a:rPr lang="en-US" dirty="0">
                <a:solidFill>
                  <a:schemeClr val="tx1">
                    <a:lumMod val="75000"/>
                    <a:lumOff val="25000"/>
                  </a:schemeClr>
                </a:solidFill>
              </a:rPr>
              <a:t>Salary = b0 + </a:t>
            </a:r>
            <a:r>
              <a:rPr lang="en-US" b="1" dirty="0">
                <a:solidFill>
                  <a:schemeClr val="tx1">
                    <a:lumMod val="75000"/>
                    <a:lumOff val="25000"/>
                  </a:schemeClr>
                </a:solidFill>
              </a:rPr>
              <a:t>b1</a:t>
            </a:r>
            <a:r>
              <a:rPr lang="en-US" dirty="0">
                <a:solidFill>
                  <a:schemeClr val="tx1">
                    <a:lumMod val="75000"/>
                    <a:lumOff val="25000"/>
                  </a:schemeClr>
                </a:solidFill>
              </a:rPr>
              <a:t>(</a:t>
            </a:r>
            <a:r>
              <a:rPr lang="en-US" dirty="0" err="1">
                <a:solidFill>
                  <a:schemeClr val="tx1">
                    <a:lumMod val="75000"/>
                    <a:lumOff val="25000"/>
                  </a:schemeClr>
                </a:solidFill>
              </a:rPr>
              <a:t>male_dummy</a:t>
            </a:r>
            <a:r>
              <a:rPr lang="en-US" dirty="0">
                <a:solidFill>
                  <a:schemeClr val="tx1">
                    <a:lumMod val="75000"/>
                    <a:lumOff val="25000"/>
                  </a:schemeClr>
                </a:solidFill>
              </a:rPr>
              <a:t>) + e</a:t>
            </a:r>
          </a:p>
        </p:txBody>
      </p:sp>
      <p:sp>
        <p:nvSpPr>
          <p:cNvPr id="20" name="TextBox 19">
            <a:extLst>
              <a:ext uri="{FF2B5EF4-FFF2-40B4-BE49-F238E27FC236}">
                <a16:creationId xmlns:a16="http://schemas.microsoft.com/office/drawing/2014/main" id="{1AC93B8A-C3AB-48F1-BEBE-56DC51739D3E}"/>
              </a:ext>
            </a:extLst>
          </p:cNvPr>
          <p:cNvSpPr txBox="1"/>
          <p:nvPr/>
        </p:nvSpPr>
        <p:spPr>
          <a:xfrm>
            <a:off x="5851277" y="1385037"/>
            <a:ext cx="1814605" cy="3139321"/>
          </a:xfrm>
          <a:prstGeom prst="rect">
            <a:avLst/>
          </a:prstGeom>
          <a:noFill/>
        </p:spPr>
        <p:txBody>
          <a:bodyPr wrap="square" rtlCol="0">
            <a:spAutoFit/>
          </a:bodyPr>
          <a:lstStyle/>
          <a:p>
            <a:pPr algn="ctr"/>
            <a:r>
              <a:rPr lang="en-US" b="1" dirty="0">
                <a:solidFill>
                  <a:schemeClr val="accent1">
                    <a:lumMod val="50000"/>
                  </a:schemeClr>
                </a:solidFill>
              </a:rPr>
              <a:t>Accurate measure of pay difference (purely descriptive), biased estimate of wage discrimination</a:t>
            </a:r>
          </a:p>
          <a:p>
            <a:pPr algn="ctr"/>
            <a:r>
              <a:rPr lang="en-US" b="1" dirty="0">
                <a:solidFill>
                  <a:schemeClr val="accent1">
                    <a:lumMod val="50000"/>
                  </a:schemeClr>
                </a:solidFill>
              </a:rPr>
              <a:t>(causal explanation for the gap)</a:t>
            </a:r>
          </a:p>
        </p:txBody>
      </p:sp>
      <p:cxnSp>
        <p:nvCxnSpPr>
          <p:cNvPr id="23" name="Straight Arrow Connector 22">
            <a:extLst>
              <a:ext uri="{FF2B5EF4-FFF2-40B4-BE49-F238E27FC236}">
                <a16:creationId xmlns:a16="http://schemas.microsoft.com/office/drawing/2014/main" id="{B3890E58-A0F8-43B0-A075-2172E702E38E}"/>
              </a:ext>
            </a:extLst>
          </p:cNvPr>
          <p:cNvCxnSpPr>
            <a:cxnSpLocks/>
          </p:cNvCxnSpPr>
          <p:nvPr/>
        </p:nvCxnSpPr>
        <p:spPr>
          <a:xfrm flipV="1">
            <a:off x="6789163" y="782798"/>
            <a:ext cx="0" cy="574165"/>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A1EE25D-DA47-4FEA-B13E-30552917B816}"/>
              </a:ext>
            </a:extLst>
          </p:cNvPr>
          <p:cNvSpPr txBox="1"/>
          <p:nvPr/>
        </p:nvSpPr>
        <p:spPr>
          <a:xfrm>
            <a:off x="10027123" y="1695310"/>
            <a:ext cx="327334" cy="461665"/>
          </a:xfrm>
          <a:prstGeom prst="rect">
            <a:avLst/>
          </a:prstGeom>
          <a:noFill/>
        </p:spPr>
        <p:txBody>
          <a:bodyPr wrap="none" rtlCol="0">
            <a:spAutoFit/>
          </a:bodyPr>
          <a:lstStyle/>
          <a:p>
            <a:r>
              <a:rPr lang="en-US" sz="2400" dirty="0">
                <a:solidFill>
                  <a:schemeClr val="tx1">
                    <a:lumMod val="50000"/>
                    <a:lumOff val="50000"/>
                  </a:schemeClr>
                </a:solidFill>
              </a:rPr>
              <a:t>?</a:t>
            </a:r>
          </a:p>
        </p:txBody>
      </p:sp>
    </p:spTree>
    <p:extLst>
      <p:ext uri="{BB962C8B-B14F-4D97-AF65-F5344CB8AC3E}">
        <p14:creationId xmlns:p14="http://schemas.microsoft.com/office/powerpoint/2010/main" val="39311745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68AAB9-9CE1-4B1F-8768-5C15955587FB}"/>
              </a:ext>
            </a:extLst>
          </p:cNvPr>
          <p:cNvSpPr txBox="1"/>
          <p:nvPr/>
        </p:nvSpPr>
        <p:spPr>
          <a:xfrm>
            <a:off x="2824223" y="2905780"/>
            <a:ext cx="6749284" cy="523220"/>
          </a:xfrm>
          <a:prstGeom prst="rect">
            <a:avLst/>
          </a:prstGeom>
          <a:noFill/>
        </p:spPr>
        <p:txBody>
          <a:bodyPr wrap="none" rtlCol="0">
            <a:spAutoFit/>
          </a:bodyPr>
          <a:lstStyle/>
          <a:p>
            <a:r>
              <a:rPr lang="en-US" sz="2800" dirty="0"/>
              <a:t>So how can we measure the gender pay gap?</a:t>
            </a:r>
          </a:p>
        </p:txBody>
      </p:sp>
    </p:spTree>
    <p:extLst>
      <p:ext uri="{BB962C8B-B14F-4D97-AF65-F5344CB8AC3E}">
        <p14:creationId xmlns:p14="http://schemas.microsoft.com/office/powerpoint/2010/main" val="32884358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3987845"/>
            <a:ext cx="12192000" cy="28701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193228" y="4119162"/>
            <a:ext cx="10885001" cy="2339102"/>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b="1" cap="all" dirty="0">
                <a:solidFill>
                  <a:schemeClr val="accent4">
                    <a:lumMod val="50000"/>
                  </a:schemeClr>
                </a:solidFill>
                <a:latin typeface="Calibri" panose="020F0502020204030204"/>
              </a:rPr>
              <a:t>GENDER PAY GAP MEASURE</a:t>
            </a:r>
            <a:endParaRPr kumimoji="0" lang="en-US" b="0" i="0" u="none" strike="noStrike" kern="1200" cap="none" spc="0" normalizeH="0" baseline="0" noProof="0" dirty="0">
              <a:ln>
                <a:noFill/>
              </a:ln>
              <a:solidFill>
                <a:schemeClr val="accent4">
                  <a:lumMod val="50000"/>
                </a:schemeClr>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We know that measuring across industries is problematic. Similarly, even measuring across organizations can be problematic because they will be different sizes, have different levels of financial stability, and different demand in the job. Thus pay differences across organizations (even in the same industry) might reflect the task differences, not gender pay discrimination. </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Again, through the power of panel data we</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can control for environmental factors by looking at how THE SAME ORGANIZATION compensates male and female CEOs differently. </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p:txBody>
      </p:sp>
      <p:sp>
        <p:nvSpPr>
          <p:cNvPr id="3" name="Arc 2">
            <a:extLst>
              <a:ext uri="{FF2B5EF4-FFF2-40B4-BE49-F238E27FC236}">
                <a16:creationId xmlns:a16="http://schemas.microsoft.com/office/drawing/2014/main" id="{26A96FAB-C169-4755-B8DE-9C2E2571C693}"/>
              </a:ext>
            </a:extLst>
          </p:cNvPr>
          <p:cNvSpPr/>
          <p:nvPr/>
        </p:nvSpPr>
        <p:spPr>
          <a:xfrm>
            <a:off x="2635634" y="840535"/>
            <a:ext cx="2582431" cy="1844083"/>
          </a:xfrm>
          <a:prstGeom prst="arc">
            <a:avLst>
              <a:gd name="adj1" fmla="val 10929656"/>
              <a:gd name="adj2" fmla="val 21028114"/>
            </a:avLst>
          </a:prstGeom>
          <a:ln w="28575">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555875-C8E1-45B7-92E9-F3384FB2BCD5}"/>
              </a:ext>
            </a:extLst>
          </p:cNvPr>
          <p:cNvSpPr txBox="1"/>
          <p:nvPr/>
        </p:nvSpPr>
        <p:spPr>
          <a:xfrm>
            <a:off x="3073795" y="290645"/>
            <a:ext cx="1706108" cy="369332"/>
          </a:xfrm>
          <a:prstGeom prst="rect">
            <a:avLst/>
          </a:prstGeom>
          <a:noFill/>
        </p:spPr>
        <p:txBody>
          <a:bodyPr wrap="none" rtlCol="0">
            <a:spAutoFit/>
          </a:bodyPr>
          <a:lstStyle/>
          <a:p>
            <a:r>
              <a:rPr lang="en-US" b="1" dirty="0">
                <a:solidFill>
                  <a:schemeClr val="accent1">
                    <a:lumMod val="50000"/>
                  </a:schemeClr>
                </a:solidFill>
              </a:rPr>
              <a:t>NEW CEO HIRES</a:t>
            </a:r>
            <a:endParaRPr lang="en-US" dirty="0">
              <a:solidFill>
                <a:schemeClr val="accent1">
                  <a:lumMod val="50000"/>
                </a:schemeClr>
              </a:solidFill>
            </a:endParaRPr>
          </a:p>
        </p:txBody>
      </p:sp>
      <p:sp>
        <p:nvSpPr>
          <p:cNvPr id="9" name="TextBox 8">
            <a:extLst>
              <a:ext uri="{FF2B5EF4-FFF2-40B4-BE49-F238E27FC236}">
                <a16:creationId xmlns:a16="http://schemas.microsoft.com/office/drawing/2014/main" id="{A16344FC-FFA0-4725-B2F6-496915E35797}"/>
              </a:ext>
            </a:extLst>
          </p:cNvPr>
          <p:cNvSpPr txBox="1"/>
          <p:nvPr/>
        </p:nvSpPr>
        <p:spPr>
          <a:xfrm>
            <a:off x="2223221" y="1692397"/>
            <a:ext cx="856325" cy="369332"/>
          </a:xfrm>
          <a:prstGeom prst="rect">
            <a:avLst/>
          </a:prstGeom>
          <a:noFill/>
        </p:spPr>
        <p:txBody>
          <a:bodyPr wrap="none" rtlCol="0">
            <a:spAutoFit/>
          </a:bodyPr>
          <a:lstStyle/>
          <a:p>
            <a:r>
              <a:rPr lang="en-US" b="1" dirty="0">
                <a:solidFill>
                  <a:schemeClr val="accent4">
                    <a:lumMod val="50000"/>
                  </a:schemeClr>
                </a:solidFill>
              </a:rPr>
              <a:t>time=1</a:t>
            </a:r>
          </a:p>
        </p:txBody>
      </p:sp>
      <p:sp>
        <p:nvSpPr>
          <p:cNvPr id="57" name="TextBox 56">
            <a:extLst>
              <a:ext uri="{FF2B5EF4-FFF2-40B4-BE49-F238E27FC236}">
                <a16:creationId xmlns:a16="http://schemas.microsoft.com/office/drawing/2014/main" id="{0CB4D2D2-49A4-48D9-BCA5-908E1BC8BA33}"/>
              </a:ext>
            </a:extLst>
          </p:cNvPr>
          <p:cNvSpPr txBox="1"/>
          <p:nvPr/>
        </p:nvSpPr>
        <p:spPr>
          <a:xfrm>
            <a:off x="4811920" y="1604423"/>
            <a:ext cx="856325" cy="369332"/>
          </a:xfrm>
          <a:prstGeom prst="rect">
            <a:avLst/>
          </a:prstGeom>
          <a:noFill/>
        </p:spPr>
        <p:txBody>
          <a:bodyPr wrap="none" rtlCol="0">
            <a:spAutoFit/>
          </a:bodyPr>
          <a:lstStyle/>
          <a:p>
            <a:r>
              <a:rPr lang="en-US" b="1" dirty="0">
                <a:solidFill>
                  <a:schemeClr val="accent4">
                    <a:lumMod val="50000"/>
                  </a:schemeClr>
                </a:solidFill>
              </a:rPr>
              <a:t>time=2</a:t>
            </a:r>
          </a:p>
        </p:txBody>
      </p:sp>
      <p:sp>
        <p:nvSpPr>
          <p:cNvPr id="31" name="Rectangle 30">
            <a:extLst>
              <a:ext uri="{FF2B5EF4-FFF2-40B4-BE49-F238E27FC236}">
                <a16:creationId xmlns:a16="http://schemas.microsoft.com/office/drawing/2014/main" id="{0CCCFD53-51C6-4B48-92E3-1D89CAA6A5EC}"/>
              </a:ext>
            </a:extLst>
          </p:cNvPr>
          <p:cNvSpPr/>
          <p:nvPr/>
        </p:nvSpPr>
        <p:spPr>
          <a:xfrm>
            <a:off x="1940505" y="2061729"/>
            <a:ext cx="1421756" cy="14251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FFB9051-2786-4F7B-B818-46960068DC3A}"/>
              </a:ext>
            </a:extLst>
          </p:cNvPr>
          <p:cNvSpPr txBox="1"/>
          <p:nvPr/>
        </p:nvSpPr>
        <p:spPr>
          <a:xfrm>
            <a:off x="2299644" y="2378035"/>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32" name="TextBox 31">
            <a:extLst>
              <a:ext uri="{FF2B5EF4-FFF2-40B4-BE49-F238E27FC236}">
                <a16:creationId xmlns:a16="http://schemas.microsoft.com/office/drawing/2014/main" id="{62C7E241-05BB-4051-B69E-04A22D5821C9}"/>
              </a:ext>
            </a:extLst>
          </p:cNvPr>
          <p:cNvSpPr txBox="1"/>
          <p:nvPr/>
        </p:nvSpPr>
        <p:spPr>
          <a:xfrm>
            <a:off x="2299644" y="2831048"/>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34" name="TextBox 33">
            <a:extLst>
              <a:ext uri="{FF2B5EF4-FFF2-40B4-BE49-F238E27FC236}">
                <a16:creationId xmlns:a16="http://schemas.microsoft.com/office/drawing/2014/main" id="{5E40F66F-B098-49B3-B8DB-31169C88FBC4}"/>
              </a:ext>
            </a:extLst>
          </p:cNvPr>
          <p:cNvSpPr txBox="1"/>
          <p:nvPr/>
        </p:nvSpPr>
        <p:spPr>
          <a:xfrm>
            <a:off x="4963750" y="2378035"/>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35" name="TextBox 34">
            <a:extLst>
              <a:ext uri="{FF2B5EF4-FFF2-40B4-BE49-F238E27FC236}">
                <a16:creationId xmlns:a16="http://schemas.microsoft.com/office/drawing/2014/main" id="{3CB5CC24-3EDE-4A2D-8CDB-193F1CB9532A}"/>
              </a:ext>
            </a:extLst>
          </p:cNvPr>
          <p:cNvSpPr txBox="1"/>
          <p:nvPr/>
        </p:nvSpPr>
        <p:spPr>
          <a:xfrm>
            <a:off x="4963750" y="2831048"/>
            <a:ext cx="875368" cy="369332"/>
          </a:xfrm>
          <a:prstGeom prst="rect">
            <a:avLst/>
          </a:prstGeom>
          <a:noFill/>
        </p:spPr>
        <p:txBody>
          <a:bodyPr wrap="none" rtlCol="0">
            <a:spAutoFit/>
          </a:bodyPr>
          <a:lstStyle/>
          <a:p>
            <a:r>
              <a:rPr lang="en-US" b="1" dirty="0">
                <a:solidFill>
                  <a:schemeClr val="accent1">
                    <a:lumMod val="50000"/>
                  </a:schemeClr>
                </a:solidFill>
              </a:rPr>
              <a:t>Female</a:t>
            </a:r>
          </a:p>
        </p:txBody>
      </p:sp>
      <p:cxnSp>
        <p:nvCxnSpPr>
          <p:cNvPr id="6" name="Straight Arrow Connector 5">
            <a:extLst>
              <a:ext uri="{FF2B5EF4-FFF2-40B4-BE49-F238E27FC236}">
                <a16:creationId xmlns:a16="http://schemas.microsoft.com/office/drawing/2014/main" id="{48615F1A-B262-4B26-8E3A-84C2F82B0340}"/>
              </a:ext>
            </a:extLst>
          </p:cNvPr>
          <p:cNvCxnSpPr>
            <a:stCxn id="2" idx="3"/>
            <a:endCxn id="34" idx="1"/>
          </p:cNvCxnSpPr>
          <p:nvPr/>
        </p:nvCxnSpPr>
        <p:spPr>
          <a:xfrm>
            <a:off x="2971623" y="2562701"/>
            <a:ext cx="1992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18D2966-3EFC-42EA-9455-0767568A719F}"/>
              </a:ext>
            </a:extLst>
          </p:cNvPr>
          <p:cNvCxnSpPr>
            <a:stCxn id="32" idx="3"/>
            <a:endCxn id="35" idx="1"/>
          </p:cNvCxnSpPr>
          <p:nvPr/>
        </p:nvCxnSpPr>
        <p:spPr>
          <a:xfrm>
            <a:off x="2971623" y="3015714"/>
            <a:ext cx="1992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2A378231-42DB-4956-8C81-5D58CF889E5B}"/>
              </a:ext>
            </a:extLst>
          </p:cNvPr>
          <p:cNvSpPr/>
          <p:nvPr/>
        </p:nvSpPr>
        <p:spPr>
          <a:xfrm>
            <a:off x="7378602" y="840535"/>
            <a:ext cx="2582431" cy="1844083"/>
          </a:xfrm>
          <a:prstGeom prst="arc">
            <a:avLst>
              <a:gd name="adj1" fmla="val 10929656"/>
              <a:gd name="adj2" fmla="val 21028114"/>
            </a:avLst>
          </a:prstGeom>
          <a:ln w="28575">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64C6995F-FB5B-440D-9507-66BF1D1FB7D2}"/>
              </a:ext>
            </a:extLst>
          </p:cNvPr>
          <p:cNvSpPr txBox="1"/>
          <p:nvPr/>
        </p:nvSpPr>
        <p:spPr>
          <a:xfrm>
            <a:off x="7816763" y="290645"/>
            <a:ext cx="1706108" cy="369332"/>
          </a:xfrm>
          <a:prstGeom prst="rect">
            <a:avLst/>
          </a:prstGeom>
          <a:noFill/>
        </p:spPr>
        <p:txBody>
          <a:bodyPr wrap="none" rtlCol="0">
            <a:spAutoFit/>
          </a:bodyPr>
          <a:lstStyle/>
          <a:p>
            <a:r>
              <a:rPr lang="en-US" b="1" dirty="0">
                <a:solidFill>
                  <a:schemeClr val="accent1">
                    <a:lumMod val="50000"/>
                  </a:schemeClr>
                </a:solidFill>
              </a:rPr>
              <a:t>NEW CEO HIRES</a:t>
            </a:r>
            <a:endParaRPr lang="en-US" dirty="0">
              <a:solidFill>
                <a:schemeClr val="accent1">
                  <a:lumMod val="50000"/>
                </a:schemeClr>
              </a:solidFill>
            </a:endParaRPr>
          </a:p>
        </p:txBody>
      </p:sp>
      <p:sp>
        <p:nvSpPr>
          <p:cNvPr id="39" name="TextBox 38">
            <a:extLst>
              <a:ext uri="{FF2B5EF4-FFF2-40B4-BE49-F238E27FC236}">
                <a16:creationId xmlns:a16="http://schemas.microsoft.com/office/drawing/2014/main" id="{6F373F1E-ABFF-4D79-8A43-D90D88604914}"/>
              </a:ext>
            </a:extLst>
          </p:cNvPr>
          <p:cNvSpPr txBox="1"/>
          <p:nvPr/>
        </p:nvSpPr>
        <p:spPr>
          <a:xfrm>
            <a:off x="6966189" y="1692397"/>
            <a:ext cx="856325" cy="369332"/>
          </a:xfrm>
          <a:prstGeom prst="rect">
            <a:avLst/>
          </a:prstGeom>
          <a:noFill/>
        </p:spPr>
        <p:txBody>
          <a:bodyPr wrap="none" rtlCol="0">
            <a:spAutoFit/>
          </a:bodyPr>
          <a:lstStyle/>
          <a:p>
            <a:r>
              <a:rPr lang="en-US" b="1" dirty="0">
                <a:solidFill>
                  <a:schemeClr val="accent4">
                    <a:lumMod val="50000"/>
                  </a:schemeClr>
                </a:solidFill>
              </a:rPr>
              <a:t>time=1</a:t>
            </a:r>
          </a:p>
        </p:txBody>
      </p:sp>
      <p:sp>
        <p:nvSpPr>
          <p:cNvPr id="40" name="TextBox 39">
            <a:extLst>
              <a:ext uri="{FF2B5EF4-FFF2-40B4-BE49-F238E27FC236}">
                <a16:creationId xmlns:a16="http://schemas.microsoft.com/office/drawing/2014/main" id="{E0C1F676-38E5-44D6-A319-A2480FFA0A04}"/>
              </a:ext>
            </a:extLst>
          </p:cNvPr>
          <p:cNvSpPr txBox="1"/>
          <p:nvPr/>
        </p:nvSpPr>
        <p:spPr>
          <a:xfrm>
            <a:off x="9554888" y="1604423"/>
            <a:ext cx="856325" cy="369332"/>
          </a:xfrm>
          <a:prstGeom prst="rect">
            <a:avLst/>
          </a:prstGeom>
          <a:noFill/>
        </p:spPr>
        <p:txBody>
          <a:bodyPr wrap="none" rtlCol="0">
            <a:spAutoFit/>
          </a:bodyPr>
          <a:lstStyle/>
          <a:p>
            <a:r>
              <a:rPr lang="en-US" b="1" dirty="0">
                <a:solidFill>
                  <a:schemeClr val="accent4">
                    <a:lumMod val="50000"/>
                  </a:schemeClr>
                </a:solidFill>
              </a:rPr>
              <a:t>time=2</a:t>
            </a:r>
          </a:p>
        </p:txBody>
      </p:sp>
      <p:sp>
        <p:nvSpPr>
          <p:cNvPr id="41" name="Rectangle 40">
            <a:extLst>
              <a:ext uri="{FF2B5EF4-FFF2-40B4-BE49-F238E27FC236}">
                <a16:creationId xmlns:a16="http://schemas.microsoft.com/office/drawing/2014/main" id="{F0D94DF3-36BE-4E91-8086-F97011146D07}"/>
              </a:ext>
            </a:extLst>
          </p:cNvPr>
          <p:cNvSpPr/>
          <p:nvPr/>
        </p:nvSpPr>
        <p:spPr>
          <a:xfrm>
            <a:off x="6683473" y="2061729"/>
            <a:ext cx="1421756" cy="14251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B09AFE3-8760-4FE3-BCC1-2766496A2D63}"/>
              </a:ext>
            </a:extLst>
          </p:cNvPr>
          <p:cNvSpPr txBox="1"/>
          <p:nvPr/>
        </p:nvSpPr>
        <p:spPr>
          <a:xfrm>
            <a:off x="6973162" y="2378035"/>
            <a:ext cx="875368" cy="369332"/>
          </a:xfrm>
          <a:prstGeom prst="rect">
            <a:avLst/>
          </a:prstGeom>
          <a:noFill/>
        </p:spPr>
        <p:txBody>
          <a:bodyPr wrap="none" rtlCol="0">
            <a:spAutoFit/>
          </a:bodyPr>
          <a:lstStyle/>
          <a:p>
            <a:r>
              <a:rPr lang="en-US" b="1" dirty="0">
                <a:solidFill>
                  <a:schemeClr val="accent1">
                    <a:lumMod val="50000"/>
                  </a:schemeClr>
                </a:solidFill>
              </a:rPr>
              <a:t>Female</a:t>
            </a:r>
          </a:p>
        </p:txBody>
      </p:sp>
      <p:sp>
        <p:nvSpPr>
          <p:cNvPr id="43" name="TextBox 42">
            <a:extLst>
              <a:ext uri="{FF2B5EF4-FFF2-40B4-BE49-F238E27FC236}">
                <a16:creationId xmlns:a16="http://schemas.microsoft.com/office/drawing/2014/main" id="{DC567230-4A4A-4381-9339-7E98BEA4D02B}"/>
              </a:ext>
            </a:extLst>
          </p:cNvPr>
          <p:cNvSpPr txBox="1"/>
          <p:nvPr/>
        </p:nvSpPr>
        <p:spPr>
          <a:xfrm>
            <a:off x="6984737" y="2831048"/>
            <a:ext cx="875368" cy="369332"/>
          </a:xfrm>
          <a:prstGeom prst="rect">
            <a:avLst/>
          </a:prstGeom>
          <a:noFill/>
        </p:spPr>
        <p:txBody>
          <a:bodyPr wrap="none" rtlCol="0">
            <a:spAutoFit/>
          </a:bodyPr>
          <a:lstStyle/>
          <a:p>
            <a:r>
              <a:rPr lang="en-US" b="1" dirty="0">
                <a:solidFill>
                  <a:schemeClr val="accent1">
                    <a:lumMod val="50000"/>
                  </a:schemeClr>
                </a:solidFill>
              </a:rPr>
              <a:t>Female</a:t>
            </a:r>
          </a:p>
        </p:txBody>
      </p:sp>
      <p:sp>
        <p:nvSpPr>
          <p:cNvPr id="44" name="TextBox 43">
            <a:extLst>
              <a:ext uri="{FF2B5EF4-FFF2-40B4-BE49-F238E27FC236}">
                <a16:creationId xmlns:a16="http://schemas.microsoft.com/office/drawing/2014/main" id="{2D44FD0E-D433-4850-9385-E8B832ECFC41}"/>
              </a:ext>
            </a:extLst>
          </p:cNvPr>
          <p:cNvSpPr txBox="1"/>
          <p:nvPr/>
        </p:nvSpPr>
        <p:spPr>
          <a:xfrm>
            <a:off x="9706718" y="2378035"/>
            <a:ext cx="875368" cy="369332"/>
          </a:xfrm>
          <a:prstGeom prst="rect">
            <a:avLst/>
          </a:prstGeom>
          <a:noFill/>
        </p:spPr>
        <p:txBody>
          <a:bodyPr wrap="none" rtlCol="0">
            <a:spAutoFit/>
          </a:bodyPr>
          <a:lstStyle/>
          <a:p>
            <a:r>
              <a:rPr lang="en-US" b="1" dirty="0">
                <a:solidFill>
                  <a:schemeClr val="accent1">
                    <a:lumMod val="50000"/>
                  </a:schemeClr>
                </a:solidFill>
              </a:rPr>
              <a:t>Female</a:t>
            </a:r>
          </a:p>
        </p:txBody>
      </p:sp>
      <p:sp>
        <p:nvSpPr>
          <p:cNvPr id="45" name="TextBox 44">
            <a:extLst>
              <a:ext uri="{FF2B5EF4-FFF2-40B4-BE49-F238E27FC236}">
                <a16:creationId xmlns:a16="http://schemas.microsoft.com/office/drawing/2014/main" id="{84DEE34F-998B-47A5-AEF9-1F7BC932F428}"/>
              </a:ext>
            </a:extLst>
          </p:cNvPr>
          <p:cNvSpPr txBox="1"/>
          <p:nvPr/>
        </p:nvSpPr>
        <p:spPr>
          <a:xfrm>
            <a:off x="9706718" y="2831048"/>
            <a:ext cx="671979" cy="369332"/>
          </a:xfrm>
          <a:prstGeom prst="rect">
            <a:avLst/>
          </a:prstGeom>
          <a:noFill/>
        </p:spPr>
        <p:txBody>
          <a:bodyPr wrap="none" rtlCol="0">
            <a:spAutoFit/>
          </a:bodyPr>
          <a:lstStyle/>
          <a:p>
            <a:r>
              <a:rPr lang="en-US" b="1" dirty="0">
                <a:solidFill>
                  <a:schemeClr val="accent1">
                    <a:lumMod val="50000"/>
                  </a:schemeClr>
                </a:solidFill>
              </a:rPr>
              <a:t>Male</a:t>
            </a:r>
          </a:p>
        </p:txBody>
      </p:sp>
      <p:cxnSp>
        <p:nvCxnSpPr>
          <p:cNvPr id="46" name="Straight Arrow Connector 45">
            <a:extLst>
              <a:ext uri="{FF2B5EF4-FFF2-40B4-BE49-F238E27FC236}">
                <a16:creationId xmlns:a16="http://schemas.microsoft.com/office/drawing/2014/main" id="{06AD30E0-8A54-4ABA-A171-F571FFB68F17}"/>
              </a:ext>
            </a:extLst>
          </p:cNvPr>
          <p:cNvCxnSpPr>
            <a:stCxn id="42" idx="3"/>
            <a:endCxn id="44" idx="1"/>
          </p:cNvCxnSpPr>
          <p:nvPr/>
        </p:nvCxnSpPr>
        <p:spPr>
          <a:xfrm>
            <a:off x="7848530" y="2562701"/>
            <a:ext cx="1858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3742D8F-74C7-47E3-BBCD-F7480404E21E}"/>
              </a:ext>
            </a:extLst>
          </p:cNvPr>
          <p:cNvCxnSpPr>
            <a:stCxn id="43" idx="3"/>
            <a:endCxn id="45" idx="1"/>
          </p:cNvCxnSpPr>
          <p:nvPr/>
        </p:nvCxnSpPr>
        <p:spPr>
          <a:xfrm>
            <a:off x="7860105" y="3015714"/>
            <a:ext cx="18466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F15410E-2F33-4C25-A5EE-4213D8D0CE99}"/>
              </a:ext>
            </a:extLst>
          </p:cNvPr>
          <p:cNvSpPr txBox="1"/>
          <p:nvPr/>
        </p:nvSpPr>
        <p:spPr>
          <a:xfrm>
            <a:off x="1872099" y="3578413"/>
            <a:ext cx="1558568" cy="307777"/>
          </a:xfrm>
          <a:prstGeom prst="rect">
            <a:avLst/>
          </a:prstGeom>
          <a:noFill/>
        </p:spPr>
        <p:txBody>
          <a:bodyPr wrap="none" rtlCol="0">
            <a:spAutoFit/>
          </a:bodyPr>
          <a:lstStyle/>
          <a:p>
            <a:r>
              <a:rPr lang="en-US" sz="1400" dirty="0"/>
              <a:t>Baseline male case</a:t>
            </a:r>
          </a:p>
        </p:txBody>
      </p:sp>
      <p:sp>
        <p:nvSpPr>
          <p:cNvPr id="49" name="TextBox 48">
            <a:extLst>
              <a:ext uri="{FF2B5EF4-FFF2-40B4-BE49-F238E27FC236}">
                <a16:creationId xmlns:a16="http://schemas.microsoft.com/office/drawing/2014/main" id="{9317705E-98C3-43AA-8661-E90BA6FC7E6D}"/>
              </a:ext>
            </a:extLst>
          </p:cNvPr>
          <p:cNvSpPr txBox="1"/>
          <p:nvPr/>
        </p:nvSpPr>
        <p:spPr>
          <a:xfrm>
            <a:off x="6615067" y="3578413"/>
            <a:ext cx="1698350" cy="307777"/>
          </a:xfrm>
          <a:prstGeom prst="rect">
            <a:avLst/>
          </a:prstGeom>
          <a:noFill/>
        </p:spPr>
        <p:txBody>
          <a:bodyPr wrap="none" rtlCol="0">
            <a:spAutoFit/>
          </a:bodyPr>
          <a:lstStyle/>
          <a:p>
            <a:r>
              <a:rPr lang="en-US" sz="1400" dirty="0"/>
              <a:t>Baseline female case</a:t>
            </a:r>
          </a:p>
        </p:txBody>
      </p:sp>
      <p:sp>
        <p:nvSpPr>
          <p:cNvPr id="50" name="TextBox 49">
            <a:extLst>
              <a:ext uri="{FF2B5EF4-FFF2-40B4-BE49-F238E27FC236}">
                <a16:creationId xmlns:a16="http://schemas.microsoft.com/office/drawing/2014/main" id="{7659BB92-A6F5-4929-B810-01821657EF18}"/>
              </a:ext>
            </a:extLst>
          </p:cNvPr>
          <p:cNvSpPr txBox="1"/>
          <p:nvPr/>
        </p:nvSpPr>
        <p:spPr>
          <a:xfrm>
            <a:off x="101000" y="2378035"/>
            <a:ext cx="1593193" cy="369332"/>
          </a:xfrm>
          <a:prstGeom prst="rect">
            <a:avLst/>
          </a:prstGeom>
          <a:noFill/>
        </p:spPr>
        <p:txBody>
          <a:bodyPr wrap="none" rtlCol="0">
            <a:spAutoFit/>
          </a:bodyPr>
          <a:lstStyle/>
          <a:p>
            <a:r>
              <a:rPr lang="en-US" b="1" dirty="0">
                <a:solidFill>
                  <a:schemeClr val="accent4">
                    <a:lumMod val="50000"/>
                  </a:schemeClr>
                </a:solidFill>
              </a:rPr>
              <a:t>Organization A</a:t>
            </a:r>
          </a:p>
        </p:txBody>
      </p:sp>
      <p:sp>
        <p:nvSpPr>
          <p:cNvPr id="51" name="TextBox 50">
            <a:extLst>
              <a:ext uri="{FF2B5EF4-FFF2-40B4-BE49-F238E27FC236}">
                <a16:creationId xmlns:a16="http://schemas.microsoft.com/office/drawing/2014/main" id="{10ED2744-7686-4F86-8ABD-2C74F7824885}"/>
              </a:ext>
            </a:extLst>
          </p:cNvPr>
          <p:cNvSpPr txBox="1"/>
          <p:nvPr/>
        </p:nvSpPr>
        <p:spPr>
          <a:xfrm>
            <a:off x="105321" y="2831048"/>
            <a:ext cx="1593193" cy="369332"/>
          </a:xfrm>
          <a:prstGeom prst="rect">
            <a:avLst/>
          </a:prstGeom>
          <a:noFill/>
        </p:spPr>
        <p:txBody>
          <a:bodyPr wrap="none" rtlCol="0">
            <a:spAutoFit/>
          </a:bodyPr>
          <a:lstStyle/>
          <a:p>
            <a:r>
              <a:rPr lang="en-US" b="1" dirty="0">
                <a:solidFill>
                  <a:schemeClr val="accent4">
                    <a:lumMod val="50000"/>
                  </a:schemeClr>
                </a:solidFill>
              </a:rPr>
              <a:t>Organization B</a:t>
            </a:r>
          </a:p>
        </p:txBody>
      </p:sp>
    </p:spTree>
    <p:extLst>
      <p:ext uri="{BB962C8B-B14F-4D97-AF65-F5344CB8AC3E}">
        <p14:creationId xmlns:p14="http://schemas.microsoft.com/office/powerpoint/2010/main" val="5385595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3987845"/>
            <a:ext cx="12192000" cy="28701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193228" y="4119162"/>
            <a:ext cx="10885001" cy="2339102"/>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b="1" cap="all" dirty="0">
                <a:solidFill>
                  <a:schemeClr val="accent4">
                    <a:lumMod val="50000"/>
                  </a:schemeClr>
                </a:solidFill>
                <a:latin typeface="Calibri" panose="020F0502020204030204"/>
              </a:rPr>
              <a:t>GENDER PAY GAP MEASURE</a:t>
            </a:r>
            <a:endParaRPr kumimoji="0" lang="en-US" b="0" i="0" u="none" strike="noStrike" kern="1200" cap="none" spc="0" normalizeH="0" baseline="0" noProof="0" dirty="0">
              <a:ln>
                <a:noFill/>
              </a:ln>
              <a:solidFill>
                <a:schemeClr val="accent4">
                  <a:lumMod val="50000"/>
                </a:schemeClr>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If there is </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gender pay discrimination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we would expect Organization A and Organization B to behave differently.</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salary of outgoing and income CEOs should be roughly equivalent for Organization A since the gender of the CEO is not changing.  </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If a gender pay gap exists, we would expect Organization B’s CEO salary to fall in the baseline male case (replacing a male CEO with a female CEO), and increase in the baseline female case (replacing a female CEO with a male CEO).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Arc 2">
            <a:extLst>
              <a:ext uri="{FF2B5EF4-FFF2-40B4-BE49-F238E27FC236}">
                <a16:creationId xmlns:a16="http://schemas.microsoft.com/office/drawing/2014/main" id="{26A96FAB-C169-4755-B8DE-9C2E2571C693}"/>
              </a:ext>
            </a:extLst>
          </p:cNvPr>
          <p:cNvSpPr/>
          <p:nvPr/>
        </p:nvSpPr>
        <p:spPr>
          <a:xfrm>
            <a:off x="2635634" y="840535"/>
            <a:ext cx="2582431" cy="1844083"/>
          </a:xfrm>
          <a:prstGeom prst="arc">
            <a:avLst>
              <a:gd name="adj1" fmla="val 10929656"/>
              <a:gd name="adj2" fmla="val 21028114"/>
            </a:avLst>
          </a:prstGeom>
          <a:ln w="28575">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555875-C8E1-45B7-92E9-F3384FB2BCD5}"/>
              </a:ext>
            </a:extLst>
          </p:cNvPr>
          <p:cNvSpPr txBox="1"/>
          <p:nvPr/>
        </p:nvSpPr>
        <p:spPr>
          <a:xfrm>
            <a:off x="3073795" y="290645"/>
            <a:ext cx="1706108" cy="369332"/>
          </a:xfrm>
          <a:prstGeom prst="rect">
            <a:avLst/>
          </a:prstGeom>
          <a:noFill/>
        </p:spPr>
        <p:txBody>
          <a:bodyPr wrap="none" rtlCol="0">
            <a:spAutoFit/>
          </a:bodyPr>
          <a:lstStyle/>
          <a:p>
            <a:r>
              <a:rPr lang="en-US" b="1" dirty="0">
                <a:solidFill>
                  <a:schemeClr val="accent1">
                    <a:lumMod val="50000"/>
                  </a:schemeClr>
                </a:solidFill>
              </a:rPr>
              <a:t>NEW CEO HIRES</a:t>
            </a:r>
            <a:endParaRPr lang="en-US" dirty="0">
              <a:solidFill>
                <a:schemeClr val="accent1">
                  <a:lumMod val="50000"/>
                </a:schemeClr>
              </a:solidFill>
            </a:endParaRPr>
          </a:p>
        </p:txBody>
      </p:sp>
      <p:sp>
        <p:nvSpPr>
          <p:cNvPr id="9" name="TextBox 8">
            <a:extLst>
              <a:ext uri="{FF2B5EF4-FFF2-40B4-BE49-F238E27FC236}">
                <a16:creationId xmlns:a16="http://schemas.microsoft.com/office/drawing/2014/main" id="{A16344FC-FFA0-4725-B2F6-496915E35797}"/>
              </a:ext>
            </a:extLst>
          </p:cNvPr>
          <p:cNvSpPr txBox="1"/>
          <p:nvPr/>
        </p:nvSpPr>
        <p:spPr>
          <a:xfrm>
            <a:off x="2223221" y="1692397"/>
            <a:ext cx="856325" cy="369332"/>
          </a:xfrm>
          <a:prstGeom prst="rect">
            <a:avLst/>
          </a:prstGeom>
          <a:noFill/>
        </p:spPr>
        <p:txBody>
          <a:bodyPr wrap="none" rtlCol="0">
            <a:spAutoFit/>
          </a:bodyPr>
          <a:lstStyle/>
          <a:p>
            <a:r>
              <a:rPr lang="en-US" b="1" dirty="0">
                <a:solidFill>
                  <a:schemeClr val="accent4">
                    <a:lumMod val="50000"/>
                  </a:schemeClr>
                </a:solidFill>
              </a:rPr>
              <a:t>time=1</a:t>
            </a:r>
          </a:p>
        </p:txBody>
      </p:sp>
      <p:sp>
        <p:nvSpPr>
          <p:cNvPr id="57" name="TextBox 56">
            <a:extLst>
              <a:ext uri="{FF2B5EF4-FFF2-40B4-BE49-F238E27FC236}">
                <a16:creationId xmlns:a16="http://schemas.microsoft.com/office/drawing/2014/main" id="{0CB4D2D2-49A4-48D9-BCA5-908E1BC8BA33}"/>
              </a:ext>
            </a:extLst>
          </p:cNvPr>
          <p:cNvSpPr txBox="1"/>
          <p:nvPr/>
        </p:nvSpPr>
        <p:spPr>
          <a:xfrm>
            <a:off x="4811920" y="1604423"/>
            <a:ext cx="856325" cy="369332"/>
          </a:xfrm>
          <a:prstGeom prst="rect">
            <a:avLst/>
          </a:prstGeom>
          <a:noFill/>
        </p:spPr>
        <p:txBody>
          <a:bodyPr wrap="none" rtlCol="0">
            <a:spAutoFit/>
          </a:bodyPr>
          <a:lstStyle/>
          <a:p>
            <a:r>
              <a:rPr lang="en-US" b="1" dirty="0">
                <a:solidFill>
                  <a:schemeClr val="accent4">
                    <a:lumMod val="50000"/>
                  </a:schemeClr>
                </a:solidFill>
              </a:rPr>
              <a:t>time=2</a:t>
            </a:r>
          </a:p>
        </p:txBody>
      </p:sp>
      <p:sp>
        <p:nvSpPr>
          <p:cNvPr id="31" name="Rectangle 30">
            <a:extLst>
              <a:ext uri="{FF2B5EF4-FFF2-40B4-BE49-F238E27FC236}">
                <a16:creationId xmlns:a16="http://schemas.microsoft.com/office/drawing/2014/main" id="{0CCCFD53-51C6-4B48-92E3-1D89CAA6A5EC}"/>
              </a:ext>
            </a:extLst>
          </p:cNvPr>
          <p:cNvSpPr/>
          <p:nvPr/>
        </p:nvSpPr>
        <p:spPr>
          <a:xfrm>
            <a:off x="1940505" y="2061729"/>
            <a:ext cx="1421756" cy="14251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FFB9051-2786-4F7B-B818-46960068DC3A}"/>
              </a:ext>
            </a:extLst>
          </p:cNvPr>
          <p:cNvSpPr txBox="1"/>
          <p:nvPr/>
        </p:nvSpPr>
        <p:spPr>
          <a:xfrm>
            <a:off x="2299644" y="2378035"/>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32" name="TextBox 31">
            <a:extLst>
              <a:ext uri="{FF2B5EF4-FFF2-40B4-BE49-F238E27FC236}">
                <a16:creationId xmlns:a16="http://schemas.microsoft.com/office/drawing/2014/main" id="{62C7E241-05BB-4051-B69E-04A22D5821C9}"/>
              </a:ext>
            </a:extLst>
          </p:cNvPr>
          <p:cNvSpPr txBox="1"/>
          <p:nvPr/>
        </p:nvSpPr>
        <p:spPr>
          <a:xfrm>
            <a:off x="2299644" y="2831048"/>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34" name="TextBox 33">
            <a:extLst>
              <a:ext uri="{FF2B5EF4-FFF2-40B4-BE49-F238E27FC236}">
                <a16:creationId xmlns:a16="http://schemas.microsoft.com/office/drawing/2014/main" id="{5E40F66F-B098-49B3-B8DB-31169C88FBC4}"/>
              </a:ext>
            </a:extLst>
          </p:cNvPr>
          <p:cNvSpPr txBox="1"/>
          <p:nvPr/>
        </p:nvSpPr>
        <p:spPr>
          <a:xfrm>
            <a:off x="4963750" y="2378035"/>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35" name="TextBox 34">
            <a:extLst>
              <a:ext uri="{FF2B5EF4-FFF2-40B4-BE49-F238E27FC236}">
                <a16:creationId xmlns:a16="http://schemas.microsoft.com/office/drawing/2014/main" id="{3CB5CC24-3EDE-4A2D-8CDB-193F1CB9532A}"/>
              </a:ext>
            </a:extLst>
          </p:cNvPr>
          <p:cNvSpPr txBox="1"/>
          <p:nvPr/>
        </p:nvSpPr>
        <p:spPr>
          <a:xfrm>
            <a:off x="4963750" y="2831048"/>
            <a:ext cx="875368" cy="369332"/>
          </a:xfrm>
          <a:prstGeom prst="rect">
            <a:avLst/>
          </a:prstGeom>
          <a:noFill/>
        </p:spPr>
        <p:txBody>
          <a:bodyPr wrap="none" rtlCol="0">
            <a:spAutoFit/>
          </a:bodyPr>
          <a:lstStyle/>
          <a:p>
            <a:r>
              <a:rPr lang="en-US" b="1" dirty="0">
                <a:solidFill>
                  <a:schemeClr val="accent1">
                    <a:lumMod val="50000"/>
                  </a:schemeClr>
                </a:solidFill>
              </a:rPr>
              <a:t>Female</a:t>
            </a:r>
          </a:p>
        </p:txBody>
      </p:sp>
      <p:cxnSp>
        <p:nvCxnSpPr>
          <p:cNvPr id="6" name="Straight Arrow Connector 5">
            <a:extLst>
              <a:ext uri="{FF2B5EF4-FFF2-40B4-BE49-F238E27FC236}">
                <a16:creationId xmlns:a16="http://schemas.microsoft.com/office/drawing/2014/main" id="{48615F1A-B262-4B26-8E3A-84C2F82B0340}"/>
              </a:ext>
            </a:extLst>
          </p:cNvPr>
          <p:cNvCxnSpPr>
            <a:stCxn id="2" idx="3"/>
            <a:endCxn id="34" idx="1"/>
          </p:cNvCxnSpPr>
          <p:nvPr/>
        </p:nvCxnSpPr>
        <p:spPr>
          <a:xfrm>
            <a:off x="2971623" y="2562701"/>
            <a:ext cx="1992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18D2966-3EFC-42EA-9455-0767568A719F}"/>
              </a:ext>
            </a:extLst>
          </p:cNvPr>
          <p:cNvCxnSpPr>
            <a:stCxn id="32" idx="3"/>
            <a:endCxn id="35" idx="1"/>
          </p:cNvCxnSpPr>
          <p:nvPr/>
        </p:nvCxnSpPr>
        <p:spPr>
          <a:xfrm>
            <a:off x="2971623" y="3015714"/>
            <a:ext cx="1992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2A378231-42DB-4956-8C81-5D58CF889E5B}"/>
              </a:ext>
            </a:extLst>
          </p:cNvPr>
          <p:cNvSpPr/>
          <p:nvPr/>
        </p:nvSpPr>
        <p:spPr>
          <a:xfrm>
            <a:off x="7378602" y="840535"/>
            <a:ext cx="2582431" cy="1844083"/>
          </a:xfrm>
          <a:prstGeom prst="arc">
            <a:avLst>
              <a:gd name="adj1" fmla="val 10929656"/>
              <a:gd name="adj2" fmla="val 21028114"/>
            </a:avLst>
          </a:prstGeom>
          <a:ln w="28575">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64C6995F-FB5B-440D-9507-66BF1D1FB7D2}"/>
              </a:ext>
            </a:extLst>
          </p:cNvPr>
          <p:cNvSpPr txBox="1"/>
          <p:nvPr/>
        </p:nvSpPr>
        <p:spPr>
          <a:xfrm>
            <a:off x="7816763" y="290645"/>
            <a:ext cx="1706108" cy="369332"/>
          </a:xfrm>
          <a:prstGeom prst="rect">
            <a:avLst/>
          </a:prstGeom>
          <a:noFill/>
        </p:spPr>
        <p:txBody>
          <a:bodyPr wrap="none" rtlCol="0">
            <a:spAutoFit/>
          </a:bodyPr>
          <a:lstStyle/>
          <a:p>
            <a:r>
              <a:rPr lang="en-US" b="1" dirty="0">
                <a:solidFill>
                  <a:schemeClr val="accent1">
                    <a:lumMod val="50000"/>
                  </a:schemeClr>
                </a:solidFill>
              </a:rPr>
              <a:t>NEW CEO HIRES</a:t>
            </a:r>
            <a:endParaRPr lang="en-US" dirty="0">
              <a:solidFill>
                <a:schemeClr val="accent1">
                  <a:lumMod val="50000"/>
                </a:schemeClr>
              </a:solidFill>
            </a:endParaRPr>
          </a:p>
        </p:txBody>
      </p:sp>
      <p:sp>
        <p:nvSpPr>
          <p:cNvPr id="39" name="TextBox 38">
            <a:extLst>
              <a:ext uri="{FF2B5EF4-FFF2-40B4-BE49-F238E27FC236}">
                <a16:creationId xmlns:a16="http://schemas.microsoft.com/office/drawing/2014/main" id="{6F373F1E-ABFF-4D79-8A43-D90D88604914}"/>
              </a:ext>
            </a:extLst>
          </p:cNvPr>
          <p:cNvSpPr txBox="1"/>
          <p:nvPr/>
        </p:nvSpPr>
        <p:spPr>
          <a:xfrm>
            <a:off x="6966189" y="1692397"/>
            <a:ext cx="856325" cy="369332"/>
          </a:xfrm>
          <a:prstGeom prst="rect">
            <a:avLst/>
          </a:prstGeom>
          <a:noFill/>
        </p:spPr>
        <p:txBody>
          <a:bodyPr wrap="none" rtlCol="0">
            <a:spAutoFit/>
          </a:bodyPr>
          <a:lstStyle/>
          <a:p>
            <a:r>
              <a:rPr lang="en-US" b="1" dirty="0">
                <a:solidFill>
                  <a:schemeClr val="accent4">
                    <a:lumMod val="50000"/>
                  </a:schemeClr>
                </a:solidFill>
              </a:rPr>
              <a:t>time=1</a:t>
            </a:r>
          </a:p>
        </p:txBody>
      </p:sp>
      <p:sp>
        <p:nvSpPr>
          <p:cNvPr id="40" name="TextBox 39">
            <a:extLst>
              <a:ext uri="{FF2B5EF4-FFF2-40B4-BE49-F238E27FC236}">
                <a16:creationId xmlns:a16="http://schemas.microsoft.com/office/drawing/2014/main" id="{E0C1F676-38E5-44D6-A319-A2480FFA0A04}"/>
              </a:ext>
            </a:extLst>
          </p:cNvPr>
          <p:cNvSpPr txBox="1"/>
          <p:nvPr/>
        </p:nvSpPr>
        <p:spPr>
          <a:xfrm>
            <a:off x="9554888" y="1604423"/>
            <a:ext cx="856325" cy="369332"/>
          </a:xfrm>
          <a:prstGeom prst="rect">
            <a:avLst/>
          </a:prstGeom>
          <a:noFill/>
        </p:spPr>
        <p:txBody>
          <a:bodyPr wrap="none" rtlCol="0">
            <a:spAutoFit/>
          </a:bodyPr>
          <a:lstStyle/>
          <a:p>
            <a:r>
              <a:rPr lang="en-US" b="1" dirty="0">
                <a:solidFill>
                  <a:schemeClr val="accent4">
                    <a:lumMod val="50000"/>
                  </a:schemeClr>
                </a:solidFill>
              </a:rPr>
              <a:t>time=2</a:t>
            </a:r>
          </a:p>
        </p:txBody>
      </p:sp>
      <p:sp>
        <p:nvSpPr>
          <p:cNvPr id="41" name="Rectangle 40">
            <a:extLst>
              <a:ext uri="{FF2B5EF4-FFF2-40B4-BE49-F238E27FC236}">
                <a16:creationId xmlns:a16="http://schemas.microsoft.com/office/drawing/2014/main" id="{F0D94DF3-36BE-4E91-8086-F97011146D07}"/>
              </a:ext>
            </a:extLst>
          </p:cNvPr>
          <p:cNvSpPr/>
          <p:nvPr/>
        </p:nvSpPr>
        <p:spPr>
          <a:xfrm>
            <a:off x="6683473" y="2061729"/>
            <a:ext cx="1421756" cy="14251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B09AFE3-8760-4FE3-BCC1-2766496A2D63}"/>
              </a:ext>
            </a:extLst>
          </p:cNvPr>
          <p:cNvSpPr txBox="1"/>
          <p:nvPr/>
        </p:nvSpPr>
        <p:spPr>
          <a:xfrm>
            <a:off x="6973162" y="2378035"/>
            <a:ext cx="875368" cy="369332"/>
          </a:xfrm>
          <a:prstGeom prst="rect">
            <a:avLst/>
          </a:prstGeom>
          <a:noFill/>
        </p:spPr>
        <p:txBody>
          <a:bodyPr wrap="none" rtlCol="0">
            <a:spAutoFit/>
          </a:bodyPr>
          <a:lstStyle/>
          <a:p>
            <a:r>
              <a:rPr lang="en-US" b="1" dirty="0">
                <a:solidFill>
                  <a:schemeClr val="accent1">
                    <a:lumMod val="50000"/>
                  </a:schemeClr>
                </a:solidFill>
              </a:rPr>
              <a:t>Female</a:t>
            </a:r>
          </a:p>
        </p:txBody>
      </p:sp>
      <p:sp>
        <p:nvSpPr>
          <p:cNvPr id="43" name="TextBox 42">
            <a:extLst>
              <a:ext uri="{FF2B5EF4-FFF2-40B4-BE49-F238E27FC236}">
                <a16:creationId xmlns:a16="http://schemas.microsoft.com/office/drawing/2014/main" id="{DC567230-4A4A-4381-9339-7E98BEA4D02B}"/>
              </a:ext>
            </a:extLst>
          </p:cNvPr>
          <p:cNvSpPr txBox="1"/>
          <p:nvPr/>
        </p:nvSpPr>
        <p:spPr>
          <a:xfrm>
            <a:off x="6984737" y="2831048"/>
            <a:ext cx="875368" cy="369332"/>
          </a:xfrm>
          <a:prstGeom prst="rect">
            <a:avLst/>
          </a:prstGeom>
          <a:noFill/>
        </p:spPr>
        <p:txBody>
          <a:bodyPr wrap="none" rtlCol="0">
            <a:spAutoFit/>
          </a:bodyPr>
          <a:lstStyle/>
          <a:p>
            <a:r>
              <a:rPr lang="en-US" b="1" dirty="0">
                <a:solidFill>
                  <a:schemeClr val="accent1">
                    <a:lumMod val="50000"/>
                  </a:schemeClr>
                </a:solidFill>
              </a:rPr>
              <a:t>Female</a:t>
            </a:r>
          </a:p>
        </p:txBody>
      </p:sp>
      <p:sp>
        <p:nvSpPr>
          <p:cNvPr id="44" name="TextBox 43">
            <a:extLst>
              <a:ext uri="{FF2B5EF4-FFF2-40B4-BE49-F238E27FC236}">
                <a16:creationId xmlns:a16="http://schemas.microsoft.com/office/drawing/2014/main" id="{2D44FD0E-D433-4850-9385-E8B832ECFC41}"/>
              </a:ext>
            </a:extLst>
          </p:cNvPr>
          <p:cNvSpPr txBox="1"/>
          <p:nvPr/>
        </p:nvSpPr>
        <p:spPr>
          <a:xfrm>
            <a:off x="9706718" y="2378035"/>
            <a:ext cx="875368" cy="369332"/>
          </a:xfrm>
          <a:prstGeom prst="rect">
            <a:avLst/>
          </a:prstGeom>
          <a:noFill/>
        </p:spPr>
        <p:txBody>
          <a:bodyPr wrap="none" rtlCol="0">
            <a:spAutoFit/>
          </a:bodyPr>
          <a:lstStyle/>
          <a:p>
            <a:r>
              <a:rPr lang="en-US" b="1" dirty="0">
                <a:solidFill>
                  <a:schemeClr val="accent1">
                    <a:lumMod val="50000"/>
                  </a:schemeClr>
                </a:solidFill>
              </a:rPr>
              <a:t>Female</a:t>
            </a:r>
          </a:p>
        </p:txBody>
      </p:sp>
      <p:sp>
        <p:nvSpPr>
          <p:cNvPr id="45" name="TextBox 44">
            <a:extLst>
              <a:ext uri="{FF2B5EF4-FFF2-40B4-BE49-F238E27FC236}">
                <a16:creationId xmlns:a16="http://schemas.microsoft.com/office/drawing/2014/main" id="{84DEE34F-998B-47A5-AEF9-1F7BC932F428}"/>
              </a:ext>
            </a:extLst>
          </p:cNvPr>
          <p:cNvSpPr txBox="1"/>
          <p:nvPr/>
        </p:nvSpPr>
        <p:spPr>
          <a:xfrm>
            <a:off x="9706718" y="2831048"/>
            <a:ext cx="671979" cy="369332"/>
          </a:xfrm>
          <a:prstGeom prst="rect">
            <a:avLst/>
          </a:prstGeom>
          <a:noFill/>
        </p:spPr>
        <p:txBody>
          <a:bodyPr wrap="none" rtlCol="0">
            <a:spAutoFit/>
          </a:bodyPr>
          <a:lstStyle/>
          <a:p>
            <a:r>
              <a:rPr lang="en-US" b="1" dirty="0">
                <a:solidFill>
                  <a:schemeClr val="accent1">
                    <a:lumMod val="50000"/>
                  </a:schemeClr>
                </a:solidFill>
              </a:rPr>
              <a:t>Male</a:t>
            </a:r>
          </a:p>
        </p:txBody>
      </p:sp>
      <p:cxnSp>
        <p:nvCxnSpPr>
          <p:cNvPr id="46" name="Straight Arrow Connector 45">
            <a:extLst>
              <a:ext uri="{FF2B5EF4-FFF2-40B4-BE49-F238E27FC236}">
                <a16:creationId xmlns:a16="http://schemas.microsoft.com/office/drawing/2014/main" id="{06AD30E0-8A54-4ABA-A171-F571FFB68F17}"/>
              </a:ext>
            </a:extLst>
          </p:cNvPr>
          <p:cNvCxnSpPr>
            <a:stCxn id="42" idx="3"/>
            <a:endCxn id="44" idx="1"/>
          </p:cNvCxnSpPr>
          <p:nvPr/>
        </p:nvCxnSpPr>
        <p:spPr>
          <a:xfrm>
            <a:off x="7848530" y="2562701"/>
            <a:ext cx="1858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3742D8F-74C7-47E3-BBCD-F7480404E21E}"/>
              </a:ext>
            </a:extLst>
          </p:cNvPr>
          <p:cNvCxnSpPr>
            <a:stCxn id="43" idx="3"/>
            <a:endCxn id="45" idx="1"/>
          </p:cNvCxnSpPr>
          <p:nvPr/>
        </p:nvCxnSpPr>
        <p:spPr>
          <a:xfrm>
            <a:off x="7860105" y="3015714"/>
            <a:ext cx="18466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F15410E-2F33-4C25-A5EE-4213D8D0CE99}"/>
              </a:ext>
            </a:extLst>
          </p:cNvPr>
          <p:cNvSpPr txBox="1"/>
          <p:nvPr/>
        </p:nvSpPr>
        <p:spPr>
          <a:xfrm>
            <a:off x="1872099" y="3578413"/>
            <a:ext cx="1558568" cy="307777"/>
          </a:xfrm>
          <a:prstGeom prst="rect">
            <a:avLst/>
          </a:prstGeom>
          <a:noFill/>
        </p:spPr>
        <p:txBody>
          <a:bodyPr wrap="none" rtlCol="0">
            <a:spAutoFit/>
          </a:bodyPr>
          <a:lstStyle/>
          <a:p>
            <a:r>
              <a:rPr lang="en-US" sz="1400" dirty="0"/>
              <a:t>Baseline male case</a:t>
            </a:r>
          </a:p>
        </p:txBody>
      </p:sp>
      <p:sp>
        <p:nvSpPr>
          <p:cNvPr id="49" name="TextBox 48">
            <a:extLst>
              <a:ext uri="{FF2B5EF4-FFF2-40B4-BE49-F238E27FC236}">
                <a16:creationId xmlns:a16="http://schemas.microsoft.com/office/drawing/2014/main" id="{9317705E-98C3-43AA-8661-E90BA6FC7E6D}"/>
              </a:ext>
            </a:extLst>
          </p:cNvPr>
          <p:cNvSpPr txBox="1"/>
          <p:nvPr/>
        </p:nvSpPr>
        <p:spPr>
          <a:xfrm>
            <a:off x="6615067" y="3578413"/>
            <a:ext cx="1698350" cy="307777"/>
          </a:xfrm>
          <a:prstGeom prst="rect">
            <a:avLst/>
          </a:prstGeom>
          <a:noFill/>
        </p:spPr>
        <p:txBody>
          <a:bodyPr wrap="none" rtlCol="0">
            <a:spAutoFit/>
          </a:bodyPr>
          <a:lstStyle/>
          <a:p>
            <a:r>
              <a:rPr lang="en-US" sz="1400" dirty="0"/>
              <a:t>Baseline female case</a:t>
            </a:r>
          </a:p>
        </p:txBody>
      </p:sp>
      <p:sp>
        <p:nvSpPr>
          <p:cNvPr id="50" name="TextBox 49">
            <a:extLst>
              <a:ext uri="{FF2B5EF4-FFF2-40B4-BE49-F238E27FC236}">
                <a16:creationId xmlns:a16="http://schemas.microsoft.com/office/drawing/2014/main" id="{7659BB92-A6F5-4929-B810-01821657EF18}"/>
              </a:ext>
            </a:extLst>
          </p:cNvPr>
          <p:cNvSpPr txBox="1"/>
          <p:nvPr/>
        </p:nvSpPr>
        <p:spPr>
          <a:xfrm>
            <a:off x="101000" y="2378035"/>
            <a:ext cx="1593193" cy="369332"/>
          </a:xfrm>
          <a:prstGeom prst="rect">
            <a:avLst/>
          </a:prstGeom>
          <a:noFill/>
        </p:spPr>
        <p:txBody>
          <a:bodyPr wrap="none" rtlCol="0">
            <a:spAutoFit/>
          </a:bodyPr>
          <a:lstStyle/>
          <a:p>
            <a:r>
              <a:rPr lang="en-US" b="1" dirty="0">
                <a:solidFill>
                  <a:schemeClr val="accent4">
                    <a:lumMod val="50000"/>
                  </a:schemeClr>
                </a:solidFill>
              </a:rPr>
              <a:t>Organization A</a:t>
            </a:r>
          </a:p>
        </p:txBody>
      </p:sp>
      <p:sp>
        <p:nvSpPr>
          <p:cNvPr id="51" name="TextBox 50">
            <a:extLst>
              <a:ext uri="{FF2B5EF4-FFF2-40B4-BE49-F238E27FC236}">
                <a16:creationId xmlns:a16="http://schemas.microsoft.com/office/drawing/2014/main" id="{10ED2744-7686-4F86-8ABD-2C74F7824885}"/>
              </a:ext>
            </a:extLst>
          </p:cNvPr>
          <p:cNvSpPr txBox="1"/>
          <p:nvPr/>
        </p:nvSpPr>
        <p:spPr>
          <a:xfrm>
            <a:off x="105321" y="2831048"/>
            <a:ext cx="1593193" cy="369332"/>
          </a:xfrm>
          <a:prstGeom prst="rect">
            <a:avLst/>
          </a:prstGeom>
          <a:noFill/>
        </p:spPr>
        <p:txBody>
          <a:bodyPr wrap="none" rtlCol="0">
            <a:spAutoFit/>
          </a:bodyPr>
          <a:lstStyle/>
          <a:p>
            <a:r>
              <a:rPr lang="en-US" b="1" dirty="0">
                <a:solidFill>
                  <a:schemeClr val="accent4">
                    <a:lumMod val="50000"/>
                  </a:schemeClr>
                </a:solidFill>
              </a:rPr>
              <a:t>Organization B</a:t>
            </a:r>
          </a:p>
        </p:txBody>
      </p:sp>
    </p:spTree>
    <p:extLst>
      <p:ext uri="{BB962C8B-B14F-4D97-AF65-F5344CB8AC3E}">
        <p14:creationId xmlns:p14="http://schemas.microsoft.com/office/powerpoint/2010/main" val="1971988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3987845"/>
            <a:ext cx="12192000" cy="28701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193228" y="4007151"/>
            <a:ext cx="10885001" cy="283154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b="1" cap="all" dirty="0">
                <a:solidFill>
                  <a:schemeClr val="accent4">
                    <a:lumMod val="50000"/>
                  </a:schemeClr>
                </a:solidFill>
                <a:latin typeface="Calibri" panose="020F0502020204030204"/>
              </a:rPr>
              <a:t>GENDER PAY GAP MEASURE</a:t>
            </a:r>
            <a:endParaRPr kumimoji="0" lang="en-US" b="0" i="0" u="none" strike="noStrike" kern="1200" cap="none" spc="0" normalizeH="0" baseline="0" noProof="0" dirty="0">
              <a:ln>
                <a:noFill/>
              </a:ln>
              <a:solidFill>
                <a:schemeClr val="accent4">
                  <a:lumMod val="50000"/>
                </a:schemeClr>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If </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gender pay discrimination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is a problem in the sector:</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salary should </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stay approximately the same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when the gender of the outgoing and incoming CEO do not change. </a:t>
            </a: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Pay should </a:t>
            </a:r>
            <a:r>
              <a:rPr lang="en-US" sz="1600" b="1" dirty="0">
                <a:solidFill>
                  <a:prstClr val="black"/>
                </a:solidFill>
                <a:latin typeface="Calibri" panose="020F0502020204030204"/>
              </a:rPr>
              <a:t>increase</a:t>
            </a:r>
            <a:r>
              <a:rPr lang="en-US" sz="1600" dirty="0">
                <a:solidFill>
                  <a:prstClr val="black"/>
                </a:solidFill>
                <a:latin typeface="Calibri" panose="020F0502020204030204"/>
              </a:rPr>
              <a:t> when a female CEO is replaced by a male CEO. </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Pay should </a:t>
            </a:r>
            <a:r>
              <a:rPr lang="en-US" sz="1600" b="1" dirty="0">
                <a:solidFill>
                  <a:prstClr val="black"/>
                </a:solidFill>
                <a:latin typeface="Calibri" panose="020F0502020204030204"/>
              </a:rPr>
              <a:t>decrease</a:t>
            </a:r>
            <a:r>
              <a:rPr lang="en-US" sz="1600" dirty="0">
                <a:solidFill>
                  <a:prstClr val="black"/>
                </a:solidFill>
                <a:latin typeface="Calibri" panose="020F0502020204030204"/>
              </a:rPr>
              <a:t> when a male CEO is replaced by a female CEO. </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If we observe these patterns then we have strong evidence of a </a:t>
            </a:r>
            <a:r>
              <a:rPr lang="en-US" sz="1600" i="1" dirty="0">
                <a:solidFill>
                  <a:prstClr val="black"/>
                </a:solidFill>
                <a:latin typeface="Calibri" panose="020F0502020204030204"/>
              </a:rPr>
              <a:t>discriminatory</a:t>
            </a:r>
            <a:r>
              <a:rPr lang="en-US" sz="1600" dirty="0">
                <a:solidFill>
                  <a:prstClr val="black"/>
                </a:solidFill>
                <a:latin typeface="Calibri" panose="020F0502020204030204"/>
              </a:rPr>
              <a:t> gender pay gap (different pay for identical work).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Arc 2">
            <a:extLst>
              <a:ext uri="{FF2B5EF4-FFF2-40B4-BE49-F238E27FC236}">
                <a16:creationId xmlns:a16="http://schemas.microsoft.com/office/drawing/2014/main" id="{26A96FAB-C169-4755-B8DE-9C2E2571C693}"/>
              </a:ext>
            </a:extLst>
          </p:cNvPr>
          <p:cNvSpPr/>
          <p:nvPr/>
        </p:nvSpPr>
        <p:spPr>
          <a:xfrm>
            <a:off x="2635634" y="840535"/>
            <a:ext cx="2582431" cy="1844083"/>
          </a:xfrm>
          <a:prstGeom prst="arc">
            <a:avLst>
              <a:gd name="adj1" fmla="val 10929656"/>
              <a:gd name="adj2" fmla="val 21028114"/>
            </a:avLst>
          </a:prstGeom>
          <a:ln w="28575">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555875-C8E1-45B7-92E9-F3384FB2BCD5}"/>
              </a:ext>
            </a:extLst>
          </p:cNvPr>
          <p:cNvSpPr txBox="1"/>
          <p:nvPr/>
        </p:nvSpPr>
        <p:spPr>
          <a:xfrm>
            <a:off x="3073795" y="290645"/>
            <a:ext cx="1706108" cy="369332"/>
          </a:xfrm>
          <a:prstGeom prst="rect">
            <a:avLst/>
          </a:prstGeom>
          <a:noFill/>
        </p:spPr>
        <p:txBody>
          <a:bodyPr wrap="none" rtlCol="0">
            <a:spAutoFit/>
          </a:bodyPr>
          <a:lstStyle/>
          <a:p>
            <a:r>
              <a:rPr lang="en-US" b="1" dirty="0">
                <a:solidFill>
                  <a:schemeClr val="accent1">
                    <a:lumMod val="50000"/>
                  </a:schemeClr>
                </a:solidFill>
              </a:rPr>
              <a:t>NEW CEO HIRES</a:t>
            </a:r>
            <a:endParaRPr lang="en-US" dirty="0">
              <a:solidFill>
                <a:schemeClr val="accent1">
                  <a:lumMod val="50000"/>
                </a:schemeClr>
              </a:solidFill>
            </a:endParaRPr>
          </a:p>
        </p:txBody>
      </p:sp>
      <p:sp>
        <p:nvSpPr>
          <p:cNvPr id="9" name="TextBox 8">
            <a:extLst>
              <a:ext uri="{FF2B5EF4-FFF2-40B4-BE49-F238E27FC236}">
                <a16:creationId xmlns:a16="http://schemas.microsoft.com/office/drawing/2014/main" id="{A16344FC-FFA0-4725-B2F6-496915E35797}"/>
              </a:ext>
            </a:extLst>
          </p:cNvPr>
          <p:cNvSpPr txBox="1"/>
          <p:nvPr/>
        </p:nvSpPr>
        <p:spPr>
          <a:xfrm>
            <a:off x="2223221" y="1692397"/>
            <a:ext cx="856325" cy="369332"/>
          </a:xfrm>
          <a:prstGeom prst="rect">
            <a:avLst/>
          </a:prstGeom>
          <a:noFill/>
        </p:spPr>
        <p:txBody>
          <a:bodyPr wrap="none" rtlCol="0">
            <a:spAutoFit/>
          </a:bodyPr>
          <a:lstStyle/>
          <a:p>
            <a:r>
              <a:rPr lang="en-US" b="1" dirty="0">
                <a:solidFill>
                  <a:schemeClr val="accent4">
                    <a:lumMod val="50000"/>
                  </a:schemeClr>
                </a:solidFill>
              </a:rPr>
              <a:t>time=1</a:t>
            </a:r>
          </a:p>
        </p:txBody>
      </p:sp>
      <p:sp>
        <p:nvSpPr>
          <p:cNvPr id="57" name="TextBox 56">
            <a:extLst>
              <a:ext uri="{FF2B5EF4-FFF2-40B4-BE49-F238E27FC236}">
                <a16:creationId xmlns:a16="http://schemas.microsoft.com/office/drawing/2014/main" id="{0CB4D2D2-49A4-48D9-BCA5-908E1BC8BA33}"/>
              </a:ext>
            </a:extLst>
          </p:cNvPr>
          <p:cNvSpPr txBox="1"/>
          <p:nvPr/>
        </p:nvSpPr>
        <p:spPr>
          <a:xfrm>
            <a:off x="4811920" y="1604423"/>
            <a:ext cx="856325" cy="369332"/>
          </a:xfrm>
          <a:prstGeom prst="rect">
            <a:avLst/>
          </a:prstGeom>
          <a:noFill/>
        </p:spPr>
        <p:txBody>
          <a:bodyPr wrap="none" rtlCol="0">
            <a:spAutoFit/>
          </a:bodyPr>
          <a:lstStyle/>
          <a:p>
            <a:r>
              <a:rPr lang="en-US" b="1" dirty="0">
                <a:solidFill>
                  <a:schemeClr val="accent4">
                    <a:lumMod val="50000"/>
                  </a:schemeClr>
                </a:solidFill>
              </a:rPr>
              <a:t>time=2</a:t>
            </a:r>
          </a:p>
        </p:txBody>
      </p:sp>
      <p:sp>
        <p:nvSpPr>
          <p:cNvPr id="31" name="Rectangle 30">
            <a:extLst>
              <a:ext uri="{FF2B5EF4-FFF2-40B4-BE49-F238E27FC236}">
                <a16:creationId xmlns:a16="http://schemas.microsoft.com/office/drawing/2014/main" id="{0CCCFD53-51C6-4B48-92E3-1D89CAA6A5EC}"/>
              </a:ext>
            </a:extLst>
          </p:cNvPr>
          <p:cNvSpPr/>
          <p:nvPr/>
        </p:nvSpPr>
        <p:spPr>
          <a:xfrm>
            <a:off x="1940505" y="2061729"/>
            <a:ext cx="1421756" cy="14251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FFB9051-2786-4F7B-B818-46960068DC3A}"/>
              </a:ext>
            </a:extLst>
          </p:cNvPr>
          <p:cNvSpPr txBox="1"/>
          <p:nvPr/>
        </p:nvSpPr>
        <p:spPr>
          <a:xfrm>
            <a:off x="2299644" y="2378035"/>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32" name="TextBox 31">
            <a:extLst>
              <a:ext uri="{FF2B5EF4-FFF2-40B4-BE49-F238E27FC236}">
                <a16:creationId xmlns:a16="http://schemas.microsoft.com/office/drawing/2014/main" id="{62C7E241-05BB-4051-B69E-04A22D5821C9}"/>
              </a:ext>
            </a:extLst>
          </p:cNvPr>
          <p:cNvSpPr txBox="1"/>
          <p:nvPr/>
        </p:nvSpPr>
        <p:spPr>
          <a:xfrm>
            <a:off x="2299644" y="2831048"/>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34" name="TextBox 33">
            <a:extLst>
              <a:ext uri="{FF2B5EF4-FFF2-40B4-BE49-F238E27FC236}">
                <a16:creationId xmlns:a16="http://schemas.microsoft.com/office/drawing/2014/main" id="{5E40F66F-B098-49B3-B8DB-31169C88FBC4}"/>
              </a:ext>
            </a:extLst>
          </p:cNvPr>
          <p:cNvSpPr txBox="1"/>
          <p:nvPr/>
        </p:nvSpPr>
        <p:spPr>
          <a:xfrm>
            <a:off x="4963750" y="2378035"/>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35" name="TextBox 34">
            <a:extLst>
              <a:ext uri="{FF2B5EF4-FFF2-40B4-BE49-F238E27FC236}">
                <a16:creationId xmlns:a16="http://schemas.microsoft.com/office/drawing/2014/main" id="{3CB5CC24-3EDE-4A2D-8CDB-193F1CB9532A}"/>
              </a:ext>
            </a:extLst>
          </p:cNvPr>
          <p:cNvSpPr txBox="1"/>
          <p:nvPr/>
        </p:nvSpPr>
        <p:spPr>
          <a:xfrm>
            <a:off x="4963750" y="2831048"/>
            <a:ext cx="875368" cy="369332"/>
          </a:xfrm>
          <a:prstGeom prst="rect">
            <a:avLst/>
          </a:prstGeom>
          <a:noFill/>
        </p:spPr>
        <p:txBody>
          <a:bodyPr wrap="none" rtlCol="0">
            <a:spAutoFit/>
          </a:bodyPr>
          <a:lstStyle/>
          <a:p>
            <a:r>
              <a:rPr lang="en-US" b="1" dirty="0">
                <a:solidFill>
                  <a:schemeClr val="accent1">
                    <a:lumMod val="50000"/>
                  </a:schemeClr>
                </a:solidFill>
              </a:rPr>
              <a:t>Female</a:t>
            </a:r>
          </a:p>
        </p:txBody>
      </p:sp>
      <p:cxnSp>
        <p:nvCxnSpPr>
          <p:cNvPr id="6" name="Straight Arrow Connector 5">
            <a:extLst>
              <a:ext uri="{FF2B5EF4-FFF2-40B4-BE49-F238E27FC236}">
                <a16:creationId xmlns:a16="http://schemas.microsoft.com/office/drawing/2014/main" id="{48615F1A-B262-4B26-8E3A-84C2F82B0340}"/>
              </a:ext>
            </a:extLst>
          </p:cNvPr>
          <p:cNvCxnSpPr>
            <a:stCxn id="2" idx="3"/>
            <a:endCxn id="34" idx="1"/>
          </p:cNvCxnSpPr>
          <p:nvPr/>
        </p:nvCxnSpPr>
        <p:spPr>
          <a:xfrm>
            <a:off x="2971623" y="2562701"/>
            <a:ext cx="1992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18D2966-3EFC-42EA-9455-0767568A719F}"/>
              </a:ext>
            </a:extLst>
          </p:cNvPr>
          <p:cNvCxnSpPr>
            <a:stCxn id="32" idx="3"/>
            <a:endCxn id="35" idx="1"/>
          </p:cNvCxnSpPr>
          <p:nvPr/>
        </p:nvCxnSpPr>
        <p:spPr>
          <a:xfrm>
            <a:off x="2971623" y="3015714"/>
            <a:ext cx="1992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2A378231-42DB-4956-8C81-5D58CF889E5B}"/>
              </a:ext>
            </a:extLst>
          </p:cNvPr>
          <p:cNvSpPr/>
          <p:nvPr/>
        </p:nvSpPr>
        <p:spPr>
          <a:xfrm>
            <a:off x="7378602" y="840535"/>
            <a:ext cx="2582431" cy="1844083"/>
          </a:xfrm>
          <a:prstGeom prst="arc">
            <a:avLst>
              <a:gd name="adj1" fmla="val 10929656"/>
              <a:gd name="adj2" fmla="val 21028114"/>
            </a:avLst>
          </a:prstGeom>
          <a:ln w="28575">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64C6995F-FB5B-440D-9507-66BF1D1FB7D2}"/>
              </a:ext>
            </a:extLst>
          </p:cNvPr>
          <p:cNvSpPr txBox="1"/>
          <p:nvPr/>
        </p:nvSpPr>
        <p:spPr>
          <a:xfrm>
            <a:off x="7816763" y="290645"/>
            <a:ext cx="1706108" cy="369332"/>
          </a:xfrm>
          <a:prstGeom prst="rect">
            <a:avLst/>
          </a:prstGeom>
          <a:noFill/>
        </p:spPr>
        <p:txBody>
          <a:bodyPr wrap="none" rtlCol="0">
            <a:spAutoFit/>
          </a:bodyPr>
          <a:lstStyle/>
          <a:p>
            <a:r>
              <a:rPr lang="en-US" b="1" dirty="0">
                <a:solidFill>
                  <a:schemeClr val="accent1">
                    <a:lumMod val="50000"/>
                  </a:schemeClr>
                </a:solidFill>
              </a:rPr>
              <a:t>NEW CEO HIRES</a:t>
            </a:r>
            <a:endParaRPr lang="en-US" dirty="0">
              <a:solidFill>
                <a:schemeClr val="accent1">
                  <a:lumMod val="50000"/>
                </a:schemeClr>
              </a:solidFill>
            </a:endParaRPr>
          </a:p>
        </p:txBody>
      </p:sp>
      <p:sp>
        <p:nvSpPr>
          <p:cNvPr id="39" name="TextBox 38">
            <a:extLst>
              <a:ext uri="{FF2B5EF4-FFF2-40B4-BE49-F238E27FC236}">
                <a16:creationId xmlns:a16="http://schemas.microsoft.com/office/drawing/2014/main" id="{6F373F1E-ABFF-4D79-8A43-D90D88604914}"/>
              </a:ext>
            </a:extLst>
          </p:cNvPr>
          <p:cNvSpPr txBox="1"/>
          <p:nvPr/>
        </p:nvSpPr>
        <p:spPr>
          <a:xfrm>
            <a:off x="6966189" y="1692397"/>
            <a:ext cx="856325" cy="369332"/>
          </a:xfrm>
          <a:prstGeom prst="rect">
            <a:avLst/>
          </a:prstGeom>
          <a:noFill/>
        </p:spPr>
        <p:txBody>
          <a:bodyPr wrap="none" rtlCol="0">
            <a:spAutoFit/>
          </a:bodyPr>
          <a:lstStyle/>
          <a:p>
            <a:r>
              <a:rPr lang="en-US" b="1" dirty="0">
                <a:solidFill>
                  <a:schemeClr val="accent4">
                    <a:lumMod val="50000"/>
                  </a:schemeClr>
                </a:solidFill>
              </a:rPr>
              <a:t>time=1</a:t>
            </a:r>
          </a:p>
        </p:txBody>
      </p:sp>
      <p:sp>
        <p:nvSpPr>
          <p:cNvPr id="40" name="TextBox 39">
            <a:extLst>
              <a:ext uri="{FF2B5EF4-FFF2-40B4-BE49-F238E27FC236}">
                <a16:creationId xmlns:a16="http://schemas.microsoft.com/office/drawing/2014/main" id="{E0C1F676-38E5-44D6-A319-A2480FFA0A04}"/>
              </a:ext>
            </a:extLst>
          </p:cNvPr>
          <p:cNvSpPr txBox="1"/>
          <p:nvPr/>
        </p:nvSpPr>
        <p:spPr>
          <a:xfrm>
            <a:off x="9554888" y="1604423"/>
            <a:ext cx="856325" cy="369332"/>
          </a:xfrm>
          <a:prstGeom prst="rect">
            <a:avLst/>
          </a:prstGeom>
          <a:noFill/>
        </p:spPr>
        <p:txBody>
          <a:bodyPr wrap="none" rtlCol="0">
            <a:spAutoFit/>
          </a:bodyPr>
          <a:lstStyle/>
          <a:p>
            <a:r>
              <a:rPr lang="en-US" b="1" dirty="0">
                <a:solidFill>
                  <a:schemeClr val="accent4">
                    <a:lumMod val="50000"/>
                  </a:schemeClr>
                </a:solidFill>
              </a:rPr>
              <a:t>time=2</a:t>
            </a:r>
          </a:p>
        </p:txBody>
      </p:sp>
      <p:sp>
        <p:nvSpPr>
          <p:cNvPr id="41" name="Rectangle 40">
            <a:extLst>
              <a:ext uri="{FF2B5EF4-FFF2-40B4-BE49-F238E27FC236}">
                <a16:creationId xmlns:a16="http://schemas.microsoft.com/office/drawing/2014/main" id="{F0D94DF3-36BE-4E91-8086-F97011146D07}"/>
              </a:ext>
            </a:extLst>
          </p:cNvPr>
          <p:cNvSpPr/>
          <p:nvPr/>
        </p:nvSpPr>
        <p:spPr>
          <a:xfrm>
            <a:off x="6683473" y="2061729"/>
            <a:ext cx="1421756" cy="14251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B09AFE3-8760-4FE3-BCC1-2766496A2D63}"/>
              </a:ext>
            </a:extLst>
          </p:cNvPr>
          <p:cNvSpPr txBox="1"/>
          <p:nvPr/>
        </p:nvSpPr>
        <p:spPr>
          <a:xfrm>
            <a:off x="6973162" y="2378035"/>
            <a:ext cx="875368" cy="369332"/>
          </a:xfrm>
          <a:prstGeom prst="rect">
            <a:avLst/>
          </a:prstGeom>
          <a:noFill/>
        </p:spPr>
        <p:txBody>
          <a:bodyPr wrap="none" rtlCol="0">
            <a:spAutoFit/>
          </a:bodyPr>
          <a:lstStyle/>
          <a:p>
            <a:r>
              <a:rPr lang="en-US" b="1" dirty="0">
                <a:solidFill>
                  <a:schemeClr val="accent1">
                    <a:lumMod val="50000"/>
                  </a:schemeClr>
                </a:solidFill>
              </a:rPr>
              <a:t>Female</a:t>
            </a:r>
          </a:p>
        </p:txBody>
      </p:sp>
      <p:sp>
        <p:nvSpPr>
          <p:cNvPr id="43" name="TextBox 42">
            <a:extLst>
              <a:ext uri="{FF2B5EF4-FFF2-40B4-BE49-F238E27FC236}">
                <a16:creationId xmlns:a16="http://schemas.microsoft.com/office/drawing/2014/main" id="{DC567230-4A4A-4381-9339-7E98BEA4D02B}"/>
              </a:ext>
            </a:extLst>
          </p:cNvPr>
          <p:cNvSpPr txBox="1"/>
          <p:nvPr/>
        </p:nvSpPr>
        <p:spPr>
          <a:xfrm>
            <a:off x="6984737" y="2831048"/>
            <a:ext cx="875368" cy="369332"/>
          </a:xfrm>
          <a:prstGeom prst="rect">
            <a:avLst/>
          </a:prstGeom>
          <a:noFill/>
        </p:spPr>
        <p:txBody>
          <a:bodyPr wrap="none" rtlCol="0">
            <a:spAutoFit/>
          </a:bodyPr>
          <a:lstStyle/>
          <a:p>
            <a:r>
              <a:rPr lang="en-US" b="1" dirty="0">
                <a:solidFill>
                  <a:schemeClr val="accent1">
                    <a:lumMod val="50000"/>
                  </a:schemeClr>
                </a:solidFill>
              </a:rPr>
              <a:t>Female</a:t>
            </a:r>
          </a:p>
        </p:txBody>
      </p:sp>
      <p:sp>
        <p:nvSpPr>
          <p:cNvPr id="44" name="TextBox 43">
            <a:extLst>
              <a:ext uri="{FF2B5EF4-FFF2-40B4-BE49-F238E27FC236}">
                <a16:creationId xmlns:a16="http://schemas.microsoft.com/office/drawing/2014/main" id="{2D44FD0E-D433-4850-9385-E8B832ECFC41}"/>
              </a:ext>
            </a:extLst>
          </p:cNvPr>
          <p:cNvSpPr txBox="1"/>
          <p:nvPr/>
        </p:nvSpPr>
        <p:spPr>
          <a:xfrm>
            <a:off x="9706718" y="2378035"/>
            <a:ext cx="875368" cy="369332"/>
          </a:xfrm>
          <a:prstGeom prst="rect">
            <a:avLst/>
          </a:prstGeom>
          <a:noFill/>
        </p:spPr>
        <p:txBody>
          <a:bodyPr wrap="none" rtlCol="0">
            <a:spAutoFit/>
          </a:bodyPr>
          <a:lstStyle/>
          <a:p>
            <a:r>
              <a:rPr lang="en-US" b="1" dirty="0">
                <a:solidFill>
                  <a:schemeClr val="accent1">
                    <a:lumMod val="50000"/>
                  </a:schemeClr>
                </a:solidFill>
              </a:rPr>
              <a:t>Female</a:t>
            </a:r>
          </a:p>
        </p:txBody>
      </p:sp>
      <p:sp>
        <p:nvSpPr>
          <p:cNvPr id="45" name="TextBox 44">
            <a:extLst>
              <a:ext uri="{FF2B5EF4-FFF2-40B4-BE49-F238E27FC236}">
                <a16:creationId xmlns:a16="http://schemas.microsoft.com/office/drawing/2014/main" id="{84DEE34F-998B-47A5-AEF9-1F7BC932F428}"/>
              </a:ext>
            </a:extLst>
          </p:cNvPr>
          <p:cNvSpPr txBox="1"/>
          <p:nvPr/>
        </p:nvSpPr>
        <p:spPr>
          <a:xfrm>
            <a:off x="9706718" y="2831048"/>
            <a:ext cx="671979" cy="369332"/>
          </a:xfrm>
          <a:prstGeom prst="rect">
            <a:avLst/>
          </a:prstGeom>
          <a:noFill/>
        </p:spPr>
        <p:txBody>
          <a:bodyPr wrap="none" rtlCol="0">
            <a:spAutoFit/>
          </a:bodyPr>
          <a:lstStyle/>
          <a:p>
            <a:r>
              <a:rPr lang="en-US" b="1" dirty="0">
                <a:solidFill>
                  <a:schemeClr val="accent1">
                    <a:lumMod val="50000"/>
                  </a:schemeClr>
                </a:solidFill>
              </a:rPr>
              <a:t>Male</a:t>
            </a:r>
          </a:p>
        </p:txBody>
      </p:sp>
      <p:cxnSp>
        <p:nvCxnSpPr>
          <p:cNvPr id="46" name="Straight Arrow Connector 45">
            <a:extLst>
              <a:ext uri="{FF2B5EF4-FFF2-40B4-BE49-F238E27FC236}">
                <a16:creationId xmlns:a16="http://schemas.microsoft.com/office/drawing/2014/main" id="{06AD30E0-8A54-4ABA-A171-F571FFB68F17}"/>
              </a:ext>
            </a:extLst>
          </p:cNvPr>
          <p:cNvCxnSpPr>
            <a:stCxn id="42" idx="3"/>
            <a:endCxn id="44" idx="1"/>
          </p:cNvCxnSpPr>
          <p:nvPr/>
        </p:nvCxnSpPr>
        <p:spPr>
          <a:xfrm>
            <a:off x="7848530" y="2562701"/>
            <a:ext cx="1858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3742D8F-74C7-47E3-BBCD-F7480404E21E}"/>
              </a:ext>
            </a:extLst>
          </p:cNvPr>
          <p:cNvCxnSpPr>
            <a:stCxn id="43" idx="3"/>
            <a:endCxn id="45" idx="1"/>
          </p:cNvCxnSpPr>
          <p:nvPr/>
        </p:nvCxnSpPr>
        <p:spPr>
          <a:xfrm>
            <a:off x="7860105" y="3015714"/>
            <a:ext cx="18466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F15410E-2F33-4C25-A5EE-4213D8D0CE99}"/>
              </a:ext>
            </a:extLst>
          </p:cNvPr>
          <p:cNvSpPr txBox="1"/>
          <p:nvPr/>
        </p:nvSpPr>
        <p:spPr>
          <a:xfrm>
            <a:off x="1872099" y="3578413"/>
            <a:ext cx="1558568" cy="307777"/>
          </a:xfrm>
          <a:prstGeom prst="rect">
            <a:avLst/>
          </a:prstGeom>
          <a:noFill/>
        </p:spPr>
        <p:txBody>
          <a:bodyPr wrap="none" rtlCol="0">
            <a:spAutoFit/>
          </a:bodyPr>
          <a:lstStyle/>
          <a:p>
            <a:r>
              <a:rPr lang="en-US" sz="1400" dirty="0"/>
              <a:t>Baseline male case</a:t>
            </a:r>
          </a:p>
        </p:txBody>
      </p:sp>
      <p:sp>
        <p:nvSpPr>
          <p:cNvPr id="49" name="TextBox 48">
            <a:extLst>
              <a:ext uri="{FF2B5EF4-FFF2-40B4-BE49-F238E27FC236}">
                <a16:creationId xmlns:a16="http://schemas.microsoft.com/office/drawing/2014/main" id="{9317705E-98C3-43AA-8661-E90BA6FC7E6D}"/>
              </a:ext>
            </a:extLst>
          </p:cNvPr>
          <p:cNvSpPr txBox="1"/>
          <p:nvPr/>
        </p:nvSpPr>
        <p:spPr>
          <a:xfrm>
            <a:off x="6615067" y="3578413"/>
            <a:ext cx="1698350" cy="307777"/>
          </a:xfrm>
          <a:prstGeom prst="rect">
            <a:avLst/>
          </a:prstGeom>
          <a:noFill/>
        </p:spPr>
        <p:txBody>
          <a:bodyPr wrap="none" rtlCol="0">
            <a:spAutoFit/>
          </a:bodyPr>
          <a:lstStyle/>
          <a:p>
            <a:r>
              <a:rPr lang="en-US" sz="1400" dirty="0"/>
              <a:t>Baseline female case</a:t>
            </a:r>
          </a:p>
        </p:txBody>
      </p:sp>
      <p:sp>
        <p:nvSpPr>
          <p:cNvPr id="50" name="TextBox 49">
            <a:extLst>
              <a:ext uri="{FF2B5EF4-FFF2-40B4-BE49-F238E27FC236}">
                <a16:creationId xmlns:a16="http://schemas.microsoft.com/office/drawing/2014/main" id="{7659BB92-A6F5-4929-B810-01821657EF18}"/>
              </a:ext>
            </a:extLst>
          </p:cNvPr>
          <p:cNvSpPr txBox="1"/>
          <p:nvPr/>
        </p:nvSpPr>
        <p:spPr>
          <a:xfrm>
            <a:off x="101000" y="2378035"/>
            <a:ext cx="1593193" cy="369332"/>
          </a:xfrm>
          <a:prstGeom prst="rect">
            <a:avLst/>
          </a:prstGeom>
          <a:noFill/>
        </p:spPr>
        <p:txBody>
          <a:bodyPr wrap="none" rtlCol="0">
            <a:spAutoFit/>
          </a:bodyPr>
          <a:lstStyle/>
          <a:p>
            <a:r>
              <a:rPr lang="en-US" b="1" dirty="0">
                <a:solidFill>
                  <a:schemeClr val="accent4">
                    <a:lumMod val="50000"/>
                  </a:schemeClr>
                </a:solidFill>
              </a:rPr>
              <a:t>Organization A</a:t>
            </a:r>
          </a:p>
        </p:txBody>
      </p:sp>
      <p:sp>
        <p:nvSpPr>
          <p:cNvPr id="51" name="TextBox 50">
            <a:extLst>
              <a:ext uri="{FF2B5EF4-FFF2-40B4-BE49-F238E27FC236}">
                <a16:creationId xmlns:a16="http://schemas.microsoft.com/office/drawing/2014/main" id="{10ED2744-7686-4F86-8ABD-2C74F7824885}"/>
              </a:ext>
            </a:extLst>
          </p:cNvPr>
          <p:cNvSpPr txBox="1"/>
          <p:nvPr/>
        </p:nvSpPr>
        <p:spPr>
          <a:xfrm>
            <a:off x="105321" y="2831048"/>
            <a:ext cx="1593193" cy="369332"/>
          </a:xfrm>
          <a:prstGeom prst="rect">
            <a:avLst/>
          </a:prstGeom>
          <a:noFill/>
        </p:spPr>
        <p:txBody>
          <a:bodyPr wrap="none" rtlCol="0">
            <a:spAutoFit/>
          </a:bodyPr>
          <a:lstStyle/>
          <a:p>
            <a:r>
              <a:rPr lang="en-US" b="1" dirty="0">
                <a:solidFill>
                  <a:schemeClr val="accent4">
                    <a:lumMod val="50000"/>
                  </a:schemeClr>
                </a:solidFill>
              </a:rPr>
              <a:t>Organization B</a:t>
            </a:r>
          </a:p>
        </p:txBody>
      </p:sp>
    </p:spTree>
    <p:extLst>
      <p:ext uri="{BB962C8B-B14F-4D97-AF65-F5344CB8AC3E}">
        <p14:creationId xmlns:p14="http://schemas.microsoft.com/office/powerpoint/2010/main" val="1842946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3987845"/>
            <a:ext cx="12192000" cy="28701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193228" y="4007151"/>
            <a:ext cx="10885001" cy="2339102"/>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b="1" cap="all" dirty="0">
                <a:solidFill>
                  <a:schemeClr val="accent4">
                    <a:lumMod val="50000"/>
                  </a:schemeClr>
                </a:solidFill>
                <a:latin typeface="Calibri" panose="020F0502020204030204"/>
              </a:rPr>
              <a:t>ESTIMATING THE GENDER PAY GAP</a:t>
            </a:r>
            <a:endParaRPr kumimoji="0" lang="en-US" b="0" i="0" u="none" strike="noStrike" kern="1200" cap="none" spc="0" normalizeH="0" baseline="0" noProof="0" dirty="0">
              <a:ln>
                <a:noFill/>
              </a:ln>
              <a:solidFill>
                <a:schemeClr val="accent4">
                  <a:lumMod val="50000"/>
                </a:schemeClr>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The DV in this model is the change in salary with the new hire relative to the old CEO:  (T2-T1)/T1    or equivalently T2/T1 – 1 </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The model now uses a dummy for the replacement CEO only.</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Note that we are lowering female pay in the first scenario and raising male pay in the second, but b1 would capture the difference (the pay bump or lack of pay decrease for being male) in either case. But this specification does impose the restriction that the pay gap is the same for both baseline cases. If we want to test that assumption we can use a more nuanced model. </a:t>
            </a:r>
          </a:p>
        </p:txBody>
      </p:sp>
      <p:sp>
        <p:nvSpPr>
          <p:cNvPr id="9" name="TextBox 8">
            <a:extLst>
              <a:ext uri="{FF2B5EF4-FFF2-40B4-BE49-F238E27FC236}">
                <a16:creationId xmlns:a16="http://schemas.microsoft.com/office/drawing/2014/main" id="{A16344FC-FFA0-4725-B2F6-496915E35797}"/>
              </a:ext>
            </a:extLst>
          </p:cNvPr>
          <p:cNvSpPr txBox="1"/>
          <p:nvPr/>
        </p:nvSpPr>
        <p:spPr>
          <a:xfrm>
            <a:off x="924246" y="359621"/>
            <a:ext cx="9422964" cy="461665"/>
          </a:xfrm>
          <a:prstGeom prst="rect">
            <a:avLst/>
          </a:prstGeom>
          <a:noFill/>
        </p:spPr>
        <p:txBody>
          <a:bodyPr wrap="none" rtlCol="0">
            <a:spAutoFit/>
          </a:bodyPr>
          <a:lstStyle/>
          <a:p>
            <a:r>
              <a:rPr lang="en-US" sz="2400" dirty="0">
                <a:solidFill>
                  <a:schemeClr val="accent4">
                    <a:lumMod val="50000"/>
                  </a:schemeClr>
                </a:solidFill>
                <a:latin typeface="Euphemia" panose="020B0503040102020104" pitchFamily="34" charset="0"/>
              </a:rPr>
              <a:t>(</a:t>
            </a:r>
            <a:r>
              <a:rPr lang="en-US" sz="2400" dirty="0" err="1">
                <a:solidFill>
                  <a:schemeClr val="accent4">
                    <a:lumMod val="50000"/>
                  </a:schemeClr>
                </a:solidFill>
                <a:latin typeface="Euphemia" panose="020B0503040102020104" pitchFamily="34" charset="0"/>
              </a:rPr>
              <a:t>SALARY</a:t>
            </a:r>
            <a:r>
              <a:rPr lang="en-US" sz="2400" baseline="-25000" dirty="0" err="1">
                <a:solidFill>
                  <a:schemeClr val="accent4">
                    <a:lumMod val="50000"/>
                  </a:schemeClr>
                </a:solidFill>
                <a:latin typeface="Euphemia" panose="020B0503040102020104" pitchFamily="34" charset="0"/>
              </a:rPr>
              <a:t>time</a:t>
            </a:r>
            <a:r>
              <a:rPr lang="en-US" sz="2400" baseline="-25000" dirty="0">
                <a:solidFill>
                  <a:schemeClr val="accent4">
                    <a:lumMod val="50000"/>
                  </a:schemeClr>
                </a:solidFill>
                <a:latin typeface="Euphemia" panose="020B0503040102020104" pitchFamily="34" charset="0"/>
              </a:rPr>
              <a:t>=2 </a:t>
            </a:r>
            <a:r>
              <a:rPr lang="en-US" sz="2400" dirty="0">
                <a:solidFill>
                  <a:schemeClr val="accent4">
                    <a:lumMod val="50000"/>
                  </a:schemeClr>
                </a:solidFill>
                <a:latin typeface="Euphemia" panose="020B0503040102020104" pitchFamily="34" charset="0"/>
              </a:rPr>
              <a:t>/ </a:t>
            </a:r>
            <a:r>
              <a:rPr lang="en-US" sz="2400" dirty="0" err="1">
                <a:solidFill>
                  <a:schemeClr val="accent4">
                    <a:lumMod val="50000"/>
                  </a:schemeClr>
                </a:solidFill>
                <a:latin typeface="Euphemia" panose="020B0503040102020104" pitchFamily="34" charset="0"/>
              </a:rPr>
              <a:t>SALARY</a:t>
            </a:r>
            <a:r>
              <a:rPr lang="en-US" sz="2400" baseline="-25000" dirty="0" err="1">
                <a:solidFill>
                  <a:schemeClr val="accent4">
                    <a:lumMod val="50000"/>
                  </a:schemeClr>
                </a:solidFill>
                <a:latin typeface="Euphemia" panose="020B0503040102020104" pitchFamily="34" charset="0"/>
              </a:rPr>
              <a:t>time</a:t>
            </a:r>
            <a:r>
              <a:rPr lang="en-US" sz="2400" baseline="-25000" dirty="0">
                <a:solidFill>
                  <a:schemeClr val="accent4">
                    <a:lumMod val="50000"/>
                  </a:schemeClr>
                </a:solidFill>
                <a:latin typeface="Euphemia" panose="020B0503040102020104" pitchFamily="34" charset="0"/>
              </a:rPr>
              <a:t>=1</a:t>
            </a:r>
            <a:r>
              <a:rPr lang="en-US" sz="2400" dirty="0">
                <a:solidFill>
                  <a:schemeClr val="accent4">
                    <a:lumMod val="50000"/>
                  </a:schemeClr>
                </a:solidFill>
                <a:latin typeface="Euphemia" panose="020B0503040102020104" pitchFamily="34" charset="0"/>
              </a:rPr>
              <a:t>) – 1 = b0 + b1(</a:t>
            </a:r>
            <a:r>
              <a:rPr lang="en-US" sz="2400" dirty="0" err="1">
                <a:solidFill>
                  <a:schemeClr val="accent4">
                    <a:lumMod val="50000"/>
                  </a:schemeClr>
                </a:solidFill>
                <a:latin typeface="Euphemia" panose="020B0503040102020104" pitchFamily="34" charset="0"/>
              </a:rPr>
              <a:t>male_at_time</a:t>
            </a:r>
            <a:r>
              <a:rPr lang="en-US" sz="2400" dirty="0">
                <a:solidFill>
                  <a:schemeClr val="accent4">
                    <a:lumMod val="50000"/>
                  </a:schemeClr>
                </a:solidFill>
                <a:latin typeface="Euphemia" panose="020B0503040102020104" pitchFamily="34" charset="0"/>
              </a:rPr>
              <a:t>=2) + e</a:t>
            </a:r>
          </a:p>
        </p:txBody>
      </p:sp>
      <p:sp>
        <p:nvSpPr>
          <p:cNvPr id="31" name="Rectangle 30">
            <a:extLst>
              <a:ext uri="{FF2B5EF4-FFF2-40B4-BE49-F238E27FC236}">
                <a16:creationId xmlns:a16="http://schemas.microsoft.com/office/drawing/2014/main" id="{0CCCFD53-51C6-4B48-92E3-1D89CAA6A5EC}"/>
              </a:ext>
            </a:extLst>
          </p:cNvPr>
          <p:cNvSpPr/>
          <p:nvPr/>
        </p:nvSpPr>
        <p:spPr>
          <a:xfrm>
            <a:off x="514299" y="1775236"/>
            <a:ext cx="1421756" cy="14251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FFB9051-2786-4F7B-B818-46960068DC3A}"/>
              </a:ext>
            </a:extLst>
          </p:cNvPr>
          <p:cNvSpPr txBox="1"/>
          <p:nvPr/>
        </p:nvSpPr>
        <p:spPr>
          <a:xfrm>
            <a:off x="873438" y="2091542"/>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34" name="TextBox 33">
            <a:extLst>
              <a:ext uri="{FF2B5EF4-FFF2-40B4-BE49-F238E27FC236}">
                <a16:creationId xmlns:a16="http://schemas.microsoft.com/office/drawing/2014/main" id="{5E40F66F-B098-49B3-B8DB-31169C88FBC4}"/>
              </a:ext>
            </a:extLst>
          </p:cNvPr>
          <p:cNvSpPr txBox="1"/>
          <p:nvPr/>
        </p:nvSpPr>
        <p:spPr>
          <a:xfrm>
            <a:off x="3537544" y="2091542"/>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35" name="TextBox 34">
            <a:extLst>
              <a:ext uri="{FF2B5EF4-FFF2-40B4-BE49-F238E27FC236}">
                <a16:creationId xmlns:a16="http://schemas.microsoft.com/office/drawing/2014/main" id="{3CB5CC24-3EDE-4A2D-8CDB-193F1CB9532A}"/>
              </a:ext>
            </a:extLst>
          </p:cNvPr>
          <p:cNvSpPr txBox="1"/>
          <p:nvPr/>
        </p:nvSpPr>
        <p:spPr>
          <a:xfrm>
            <a:off x="3537544" y="2544555"/>
            <a:ext cx="875368" cy="369332"/>
          </a:xfrm>
          <a:prstGeom prst="rect">
            <a:avLst/>
          </a:prstGeom>
          <a:noFill/>
        </p:spPr>
        <p:txBody>
          <a:bodyPr wrap="none" rtlCol="0">
            <a:spAutoFit/>
          </a:bodyPr>
          <a:lstStyle/>
          <a:p>
            <a:r>
              <a:rPr lang="en-US" b="1" dirty="0">
                <a:solidFill>
                  <a:schemeClr val="accent1">
                    <a:lumMod val="50000"/>
                  </a:schemeClr>
                </a:solidFill>
              </a:rPr>
              <a:t>Female</a:t>
            </a:r>
          </a:p>
        </p:txBody>
      </p:sp>
      <p:cxnSp>
        <p:nvCxnSpPr>
          <p:cNvPr id="6" name="Straight Arrow Connector 5">
            <a:extLst>
              <a:ext uri="{FF2B5EF4-FFF2-40B4-BE49-F238E27FC236}">
                <a16:creationId xmlns:a16="http://schemas.microsoft.com/office/drawing/2014/main" id="{48615F1A-B262-4B26-8E3A-84C2F82B0340}"/>
              </a:ext>
            </a:extLst>
          </p:cNvPr>
          <p:cNvCxnSpPr>
            <a:stCxn id="2" idx="3"/>
            <a:endCxn id="34" idx="1"/>
          </p:cNvCxnSpPr>
          <p:nvPr/>
        </p:nvCxnSpPr>
        <p:spPr>
          <a:xfrm>
            <a:off x="1545417" y="2276208"/>
            <a:ext cx="1992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F373F1E-ABFF-4D79-8A43-D90D88604914}"/>
              </a:ext>
            </a:extLst>
          </p:cNvPr>
          <p:cNvSpPr txBox="1"/>
          <p:nvPr/>
        </p:nvSpPr>
        <p:spPr>
          <a:xfrm>
            <a:off x="6453708" y="1314299"/>
            <a:ext cx="856325" cy="369332"/>
          </a:xfrm>
          <a:prstGeom prst="rect">
            <a:avLst/>
          </a:prstGeom>
          <a:noFill/>
        </p:spPr>
        <p:txBody>
          <a:bodyPr wrap="none" rtlCol="0">
            <a:spAutoFit/>
          </a:bodyPr>
          <a:lstStyle/>
          <a:p>
            <a:r>
              <a:rPr lang="en-US" b="1" dirty="0">
                <a:solidFill>
                  <a:schemeClr val="accent4">
                    <a:lumMod val="50000"/>
                  </a:schemeClr>
                </a:solidFill>
              </a:rPr>
              <a:t>time=1</a:t>
            </a:r>
          </a:p>
        </p:txBody>
      </p:sp>
      <p:sp>
        <p:nvSpPr>
          <p:cNvPr id="40" name="TextBox 39">
            <a:extLst>
              <a:ext uri="{FF2B5EF4-FFF2-40B4-BE49-F238E27FC236}">
                <a16:creationId xmlns:a16="http://schemas.microsoft.com/office/drawing/2014/main" id="{E0C1F676-38E5-44D6-A319-A2480FFA0A04}"/>
              </a:ext>
            </a:extLst>
          </p:cNvPr>
          <p:cNvSpPr txBox="1"/>
          <p:nvPr/>
        </p:nvSpPr>
        <p:spPr>
          <a:xfrm>
            <a:off x="9154664" y="1344178"/>
            <a:ext cx="856325" cy="369332"/>
          </a:xfrm>
          <a:prstGeom prst="rect">
            <a:avLst/>
          </a:prstGeom>
          <a:noFill/>
        </p:spPr>
        <p:txBody>
          <a:bodyPr wrap="none" rtlCol="0">
            <a:spAutoFit/>
          </a:bodyPr>
          <a:lstStyle/>
          <a:p>
            <a:r>
              <a:rPr lang="en-US" b="1" dirty="0">
                <a:solidFill>
                  <a:schemeClr val="accent4">
                    <a:lumMod val="50000"/>
                  </a:schemeClr>
                </a:solidFill>
              </a:rPr>
              <a:t>time=2</a:t>
            </a:r>
          </a:p>
        </p:txBody>
      </p:sp>
      <p:sp>
        <p:nvSpPr>
          <p:cNvPr id="41" name="Rectangle 40">
            <a:extLst>
              <a:ext uri="{FF2B5EF4-FFF2-40B4-BE49-F238E27FC236}">
                <a16:creationId xmlns:a16="http://schemas.microsoft.com/office/drawing/2014/main" id="{F0D94DF3-36BE-4E91-8086-F97011146D07}"/>
              </a:ext>
            </a:extLst>
          </p:cNvPr>
          <p:cNvSpPr/>
          <p:nvPr/>
        </p:nvSpPr>
        <p:spPr>
          <a:xfrm>
            <a:off x="6133401" y="1775236"/>
            <a:ext cx="1421756" cy="14251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DC567230-4A4A-4381-9339-7E98BEA4D02B}"/>
              </a:ext>
            </a:extLst>
          </p:cNvPr>
          <p:cNvSpPr txBox="1"/>
          <p:nvPr/>
        </p:nvSpPr>
        <p:spPr>
          <a:xfrm>
            <a:off x="6434665" y="2544555"/>
            <a:ext cx="875368" cy="369332"/>
          </a:xfrm>
          <a:prstGeom prst="rect">
            <a:avLst/>
          </a:prstGeom>
          <a:noFill/>
        </p:spPr>
        <p:txBody>
          <a:bodyPr wrap="none" rtlCol="0">
            <a:spAutoFit/>
          </a:bodyPr>
          <a:lstStyle/>
          <a:p>
            <a:r>
              <a:rPr lang="en-US" b="1" dirty="0">
                <a:solidFill>
                  <a:schemeClr val="accent1">
                    <a:lumMod val="50000"/>
                  </a:schemeClr>
                </a:solidFill>
              </a:rPr>
              <a:t>Female</a:t>
            </a:r>
          </a:p>
        </p:txBody>
      </p:sp>
      <p:sp>
        <p:nvSpPr>
          <p:cNvPr id="44" name="TextBox 43">
            <a:extLst>
              <a:ext uri="{FF2B5EF4-FFF2-40B4-BE49-F238E27FC236}">
                <a16:creationId xmlns:a16="http://schemas.microsoft.com/office/drawing/2014/main" id="{2D44FD0E-D433-4850-9385-E8B832ECFC41}"/>
              </a:ext>
            </a:extLst>
          </p:cNvPr>
          <p:cNvSpPr txBox="1"/>
          <p:nvPr/>
        </p:nvSpPr>
        <p:spPr>
          <a:xfrm>
            <a:off x="9156646" y="2091542"/>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45" name="TextBox 44">
            <a:extLst>
              <a:ext uri="{FF2B5EF4-FFF2-40B4-BE49-F238E27FC236}">
                <a16:creationId xmlns:a16="http://schemas.microsoft.com/office/drawing/2014/main" id="{84DEE34F-998B-47A5-AEF9-1F7BC932F428}"/>
              </a:ext>
            </a:extLst>
          </p:cNvPr>
          <p:cNvSpPr txBox="1"/>
          <p:nvPr/>
        </p:nvSpPr>
        <p:spPr>
          <a:xfrm>
            <a:off x="9156646" y="2544555"/>
            <a:ext cx="875368" cy="369332"/>
          </a:xfrm>
          <a:prstGeom prst="rect">
            <a:avLst/>
          </a:prstGeom>
          <a:noFill/>
        </p:spPr>
        <p:txBody>
          <a:bodyPr wrap="none" rtlCol="0">
            <a:spAutoFit/>
          </a:bodyPr>
          <a:lstStyle/>
          <a:p>
            <a:r>
              <a:rPr lang="en-US" b="1" dirty="0">
                <a:solidFill>
                  <a:schemeClr val="accent1">
                    <a:lumMod val="50000"/>
                  </a:schemeClr>
                </a:solidFill>
              </a:rPr>
              <a:t>Female</a:t>
            </a:r>
          </a:p>
        </p:txBody>
      </p:sp>
      <p:cxnSp>
        <p:nvCxnSpPr>
          <p:cNvPr id="46" name="Straight Arrow Connector 45">
            <a:extLst>
              <a:ext uri="{FF2B5EF4-FFF2-40B4-BE49-F238E27FC236}">
                <a16:creationId xmlns:a16="http://schemas.microsoft.com/office/drawing/2014/main" id="{06AD30E0-8A54-4ABA-A171-F571FFB68F17}"/>
              </a:ext>
            </a:extLst>
          </p:cNvPr>
          <p:cNvCxnSpPr>
            <a:cxnSpLocks/>
            <a:stCxn id="43" idx="3"/>
            <a:endCxn id="44" idx="1"/>
          </p:cNvCxnSpPr>
          <p:nvPr/>
        </p:nvCxnSpPr>
        <p:spPr>
          <a:xfrm flipV="1">
            <a:off x="7310033" y="2276208"/>
            <a:ext cx="1846613" cy="453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3742D8F-74C7-47E3-BBCD-F7480404E21E}"/>
              </a:ext>
            </a:extLst>
          </p:cNvPr>
          <p:cNvCxnSpPr>
            <a:stCxn id="43" idx="3"/>
            <a:endCxn id="45" idx="1"/>
          </p:cNvCxnSpPr>
          <p:nvPr/>
        </p:nvCxnSpPr>
        <p:spPr>
          <a:xfrm>
            <a:off x="7310033" y="2729221"/>
            <a:ext cx="18466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F15410E-2F33-4C25-A5EE-4213D8D0CE99}"/>
              </a:ext>
            </a:extLst>
          </p:cNvPr>
          <p:cNvSpPr txBox="1"/>
          <p:nvPr/>
        </p:nvSpPr>
        <p:spPr>
          <a:xfrm>
            <a:off x="445893" y="3291920"/>
            <a:ext cx="1558568" cy="307777"/>
          </a:xfrm>
          <a:prstGeom prst="rect">
            <a:avLst/>
          </a:prstGeom>
          <a:noFill/>
        </p:spPr>
        <p:txBody>
          <a:bodyPr wrap="none" rtlCol="0">
            <a:spAutoFit/>
          </a:bodyPr>
          <a:lstStyle/>
          <a:p>
            <a:r>
              <a:rPr lang="en-US" sz="1400" dirty="0"/>
              <a:t>Baseline male case</a:t>
            </a:r>
          </a:p>
        </p:txBody>
      </p:sp>
      <p:sp>
        <p:nvSpPr>
          <p:cNvPr id="49" name="TextBox 48">
            <a:extLst>
              <a:ext uri="{FF2B5EF4-FFF2-40B4-BE49-F238E27FC236}">
                <a16:creationId xmlns:a16="http://schemas.microsoft.com/office/drawing/2014/main" id="{9317705E-98C3-43AA-8661-E90BA6FC7E6D}"/>
              </a:ext>
            </a:extLst>
          </p:cNvPr>
          <p:cNvSpPr txBox="1"/>
          <p:nvPr/>
        </p:nvSpPr>
        <p:spPr>
          <a:xfrm>
            <a:off x="6064995" y="3291920"/>
            <a:ext cx="1698350" cy="307777"/>
          </a:xfrm>
          <a:prstGeom prst="rect">
            <a:avLst/>
          </a:prstGeom>
          <a:noFill/>
        </p:spPr>
        <p:txBody>
          <a:bodyPr wrap="none" rtlCol="0">
            <a:spAutoFit/>
          </a:bodyPr>
          <a:lstStyle/>
          <a:p>
            <a:r>
              <a:rPr lang="en-US" sz="1400" dirty="0"/>
              <a:t>Baseline female case</a:t>
            </a:r>
          </a:p>
        </p:txBody>
      </p:sp>
      <p:cxnSp>
        <p:nvCxnSpPr>
          <p:cNvPr id="30" name="Straight Arrow Connector 29">
            <a:extLst>
              <a:ext uri="{FF2B5EF4-FFF2-40B4-BE49-F238E27FC236}">
                <a16:creationId xmlns:a16="http://schemas.microsoft.com/office/drawing/2014/main" id="{5467885C-FECF-4B7B-8AF5-C6EBAB8557AF}"/>
              </a:ext>
            </a:extLst>
          </p:cNvPr>
          <p:cNvCxnSpPr>
            <a:cxnSpLocks/>
            <a:endCxn id="35" idx="1"/>
          </p:cNvCxnSpPr>
          <p:nvPr/>
        </p:nvCxnSpPr>
        <p:spPr>
          <a:xfrm>
            <a:off x="1545417" y="2276208"/>
            <a:ext cx="1992127" cy="453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D687E26-F636-4FA9-A08A-768115CEA1D0}"/>
              </a:ext>
            </a:extLst>
          </p:cNvPr>
          <p:cNvSpPr txBox="1"/>
          <p:nvPr/>
        </p:nvSpPr>
        <p:spPr>
          <a:xfrm>
            <a:off x="782744" y="1236809"/>
            <a:ext cx="856325" cy="369332"/>
          </a:xfrm>
          <a:prstGeom prst="rect">
            <a:avLst/>
          </a:prstGeom>
          <a:noFill/>
        </p:spPr>
        <p:txBody>
          <a:bodyPr wrap="none" rtlCol="0">
            <a:spAutoFit/>
          </a:bodyPr>
          <a:lstStyle/>
          <a:p>
            <a:r>
              <a:rPr lang="en-US" b="1" dirty="0">
                <a:solidFill>
                  <a:schemeClr val="accent4">
                    <a:lumMod val="50000"/>
                  </a:schemeClr>
                </a:solidFill>
              </a:rPr>
              <a:t>time=1</a:t>
            </a:r>
          </a:p>
        </p:txBody>
      </p:sp>
      <p:sp>
        <p:nvSpPr>
          <p:cNvPr id="48" name="TextBox 47">
            <a:extLst>
              <a:ext uri="{FF2B5EF4-FFF2-40B4-BE49-F238E27FC236}">
                <a16:creationId xmlns:a16="http://schemas.microsoft.com/office/drawing/2014/main" id="{15F882D8-8123-497D-B5F6-EA60274FEDAF}"/>
              </a:ext>
            </a:extLst>
          </p:cNvPr>
          <p:cNvSpPr txBox="1"/>
          <p:nvPr/>
        </p:nvSpPr>
        <p:spPr>
          <a:xfrm>
            <a:off x="3531081" y="1236809"/>
            <a:ext cx="856325" cy="369332"/>
          </a:xfrm>
          <a:prstGeom prst="rect">
            <a:avLst/>
          </a:prstGeom>
          <a:noFill/>
        </p:spPr>
        <p:txBody>
          <a:bodyPr wrap="none" rtlCol="0">
            <a:spAutoFit/>
          </a:bodyPr>
          <a:lstStyle/>
          <a:p>
            <a:r>
              <a:rPr lang="en-US" b="1" dirty="0">
                <a:solidFill>
                  <a:schemeClr val="accent4">
                    <a:lumMod val="50000"/>
                  </a:schemeClr>
                </a:solidFill>
              </a:rPr>
              <a:t>time=2</a:t>
            </a:r>
          </a:p>
        </p:txBody>
      </p:sp>
      <p:sp>
        <p:nvSpPr>
          <p:cNvPr id="12" name="Right Brace 11">
            <a:extLst>
              <a:ext uri="{FF2B5EF4-FFF2-40B4-BE49-F238E27FC236}">
                <a16:creationId xmlns:a16="http://schemas.microsoft.com/office/drawing/2014/main" id="{48699A7B-D580-4374-9EFB-45269BA3A153}"/>
              </a:ext>
            </a:extLst>
          </p:cNvPr>
          <p:cNvSpPr/>
          <p:nvPr/>
        </p:nvSpPr>
        <p:spPr>
          <a:xfrm>
            <a:off x="10313274" y="2228442"/>
            <a:ext cx="140153" cy="548544"/>
          </a:xfrm>
          <a:prstGeom prst="rightBrac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12">
            <a:extLst>
              <a:ext uri="{FF2B5EF4-FFF2-40B4-BE49-F238E27FC236}">
                <a16:creationId xmlns:a16="http://schemas.microsoft.com/office/drawing/2014/main" id="{F2B9AAD2-10D1-4F64-96EB-CF4723D7A800}"/>
              </a:ext>
            </a:extLst>
          </p:cNvPr>
          <p:cNvSpPr/>
          <p:nvPr/>
        </p:nvSpPr>
        <p:spPr>
          <a:xfrm>
            <a:off x="10725518" y="2318048"/>
            <a:ext cx="425116" cy="369332"/>
          </a:xfrm>
          <a:prstGeom prst="rect">
            <a:avLst/>
          </a:prstGeom>
        </p:spPr>
        <p:txBody>
          <a:bodyPr wrap="none">
            <a:spAutoFit/>
          </a:bodyPr>
          <a:lstStyle/>
          <a:p>
            <a:r>
              <a:rPr lang="en-US" b="1" dirty="0">
                <a:solidFill>
                  <a:schemeClr val="accent4">
                    <a:lumMod val="50000"/>
                  </a:schemeClr>
                </a:solidFill>
              </a:rPr>
              <a:t>b1</a:t>
            </a:r>
            <a:endParaRPr lang="en-US" dirty="0"/>
          </a:p>
        </p:txBody>
      </p:sp>
      <p:sp>
        <p:nvSpPr>
          <p:cNvPr id="52" name="Right Brace 51">
            <a:extLst>
              <a:ext uri="{FF2B5EF4-FFF2-40B4-BE49-F238E27FC236}">
                <a16:creationId xmlns:a16="http://schemas.microsoft.com/office/drawing/2014/main" id="{E79F1C1E-C04E-4020-98C6-C7BDD952B1F5}"/>
              </a:ext>
            </a:extLst>
          </p:cNvPr>
          <p:cNvSpPr/>
          <p:nvPr/>
        </p:nvSpPr>
        <p:spPr>
          <a:xfrm>
            <a:off x="4600311" y="2228442"/>
            <a:ext cx="140153" cy="548544"/>
          </a:xfrm>
          <a:prstGeom prst="rightBrac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a:extLst>
              <a:ext uri="{FF2B5EF4-FFF2-40B4-BE49-F238E27FC236}">
                <a16:creationId xmlns:a16="http://schemas.microsoft.com/office/drawing/2014/main" id="{C7699591-2BB3-4ACD-8D42-C085E6B5BE04}"/>
              </a:ext>
            </a:extLst>
          </p:cNvPr>
          <p:cNvSpPr/>
          <p:nvPr/>
        </p:nvSpPr>
        <p:spPr>
          <a:xfrm>
            <a:off x="5012555" y="2318048"/>
            <a:ext cx="425116" cy="369332"/>
          </a:xfrm>
          <a:prstGeom prst="rect">
            <a:avLst/>
          </a:prstGeom>
        </p:spPr>
        <p:txBody>
          <a:bodyPr wrap="none">
            <a:spAutoFit/>
          </a:bodyPr>
          <a:lstStyle/>
          <a:p>
            <a:r>
              <a:rPr lang="en-US" b="1" dirty="0">
                <a:solidFill>
                  <a:schemeClr val="accent4">
                    <a:lumMod val="50000"/>
                  </a:schemeClr>
                </a:solidFill>
              </a:rPr>
              <a:t>b1</a:t>
            </a:r>
            <a:endParaRPr lang="en-US" dirty="0"/>
          </a:p>
        </p:txBody>
      </p:sp>
    </p:spTree>
    <p:extLst>
      <p:ext uri="{BB962C8B-B14F-4D97-AF65-F5344CB8AC3E}">
        <p14:creationId xmlns:p14="http://schemas.microsoft.com/office/powerpoint/2010/main" val="237537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37401" y="5098028"/>
            <a:ext cx="12192000" cy="17599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134027" y="5270420"/>
            <a:ext cx="10885001" cy="1600438"/>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b="1" cap="all" dirty="0">
                <a:solidFill>
                  <a:schemeClr val="accent4">
                    <a:lumMod val="50000"/>
                  </a:schemeClr>
                </a:solidFill>
                <a:latin typeface="Calibri" panose="020F0502020204030204"/>
              </a:rPr>
              <a:t>Interpreting coefficients</a:t>
            </a:r>
            <a:endParaRPr kumimoji="0" lang="en-US" b="0" i="0" u="none" strike="noStrike" kern="1200" cap="none" spc="0" normalizeH="0" baseline="0" noProof="0" dirty="0">
              <a:ln>
                <a:noFill/>
              </a:ln>
              <a:solidFill>
                <a:schemeClr val="accent4">
                  <a:lumMod val="50000"/>
                </a:schemeClr>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What does b0 represent in this case? b0=0.95 is NOT saying that female salaries are 95% of male salaries. It is a composite measure of two baseline cases that is not that meaningful other than as a reference point to calculate b1.  </a:t>
            </a:r>
          </a:p>
          <a:p>
            <a:pPr marR="0" lvl="0" algn="l" defTabSz="914400" rtl="0" eaLnBrk="1" fontAlgn="auto" latinLnBrk="0" hangingPunct="1">
              <a:lnSpc>
                <a:spcPct val="100000"/>
              </a:lnSpc>
              <a:spcBef>
                <a:spcPts val="0"/>
              </a:spcBef>
              <a:spcAft>
                <a:spcPts val="0"/>
              </a:spcAft>
              <a:buClrTx/>
              <a:buSzTx/>
              <a:tabLst/>
              <a:defRPr/>
            </a:pPr>
            <a:endParaRPr lang="en-US" sz="1600" i="1"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i="1" dirty="0">
                <a:solidFill>
                  <a:prstClr val="black"/>
                </a:solidFill>
                <a:latin typeface="Calibri" panose="020F0502020204030204"/>
              </a:rPr>
              <a:t>NOTE, this math assumes that we have an equal proportion of observations in each baseline case! </a:t>
            </a:r>
          </a:p>
        </p:txBody>
      </p:sp>
      <p:sp>
        <p:nvSpPr>
          <p:cNvPr id="9" name="TextBox 8">
            <a:extLst>
              <a:ext uri="{FF2B5EF4-FFF2-40B4-BE49-F238E27FC236}">
                <a16:creationId xmlns:a16="http://schemas.microsoft.com/office/drawing/2014/main" id="{A16344FC-FFA0-4725-B2F6-496915E35797}"/>
              </a:ext>
            </a:extLst>
          </p:cNvPr>
          <p:cNvSpPr txBox="1"/>
          <p:nvPr/>
        </p:nvSpPr>
        <p:spPr>
          <a:xfrm>
            <a:off x="924246" y="359621"/>
            <a:ext cx="9996134" cy="461665"/>
          </a:xfrm>
          <a:prstGeom prst="rect">
            <a:avLst/>
          </a:prstGeom>
          <a:noFill/>
        </p:spPr>
        <p:txBody>
          <a:bodyPr wrap="none" rtlCol="0">
            <a:spAutoFit/>
          </a:bodyPr>
          <a:lstStyle/>
          <a:p>
            <a:r>
              <a:rPr lang="en-US" sz="2400" dirty="0">
                <a:solidFill>
                  <a:schemeClr val="accent4">
                    <a:lumMod val="50000"/>
                  </a:schemeClr>
                </a:solidFill>
                <a:latin typeface="Euphemia" panose="020B0503040102020104" pitchFamily="34" charset="0"/>
              </a:rPr>
              <a:t>(</a:t>
            </a:r>
            <a:r>
              <a:rPr lang="en-US" sz="2400" dirty="0" err="1">
                <a:solidFill>
                  <a:schemeClr val="accent4">
                    <a:lumMod val="50000"/>
                  </a:schemeClr>
                </a:solidFill>
                <a:latin typeface="Euphemia" panose="020B0503040102020104" pitchFamily="34" charset="0"/>
              </a:rPr>
              <a:t>SALARY</a:t>
            </a:r>
            <a:r>
              <a:rPr lang="en-US" sz="2400" baseline="-25000" dirty="0" err="1">
                <a:solidFill>
                  <a:schemeClr val="accent4">
                    <a:lumMod val="50000"/>
                  </a:schemeClr>
                </a:solidFill>
                <a:latin typeface="Euphemia" panose="020B0503040102020104" pitchFamily="34" charset="0"/>
              </a:rPr>
              <a:t>time</a:t>
            </a:r>
            <a:r>
              <a:rPr lang="en-US" sz="2400" baseline="-25000" dirty="0">
                <a:solidFill>
                  <a:schemeClr val="accent4">
                    <a:lumMod val="50000"/>
                  </a:schemeClr>
                </a:solidFill>
                <a:latin typeface="Euphemia" panose="020B0503040102020104" pitchFamily="34" charset="0"/>
              </a:rPr>
              <a:t>=2 </a:t>
            </a:r>
            <a:r>
              <a:rPr lang="en-US" sz="2400" dirty="0">
                <a:solidFill>
                  <a:schemeClr val="accent4">
                    <a:lumMod val="50000"/>
                  </a:schemeClr>
                </a:solidFill>
                <a:latin typeface="Euphemia" panose="020B0503040102020104" pitchFamily="34" charset="0"/>
              </a:rPr>
              <a:t>/ </a:t>
            </a:r>
            <a:r>
              <a:rPr lang="en-US" sz="2400" dirty="0" err="1">
                <a:solidFill>
                  <a:schemeClr val="accent4">
                    <a:lumMod val="50000"/>
                  </a:schemeClr>
                </a:solidFill>
                <a:latin typeface="Euphemia" panose="020B0503040102020104" pitchFamily="34" charset="0"/>
              </a:rPr>
              <a:t>SALARY</a:t>
            </a:r>
            <a:r>
              <a:rPr lang="en-US" sz="2400" baseline="-25000" dirty="0" err="1">
                <a:solidFill>
                  <a:schemeClr val="accent4">
                    <a:lumMod val="50000"/>
                  </a:schemeClr>
                </a:solidFill>
                <a:latin typeface="Euphemia" panose="020B0503040102020104" pitchFamily="34" charset="0"/>
              </a:rPr>
              <a:t>time</a:t>
            </a:r>
            <a:r>
              <a:rPr lang="en-US" sz="2400" baseline="-25000" dirty="0">
                <a:solidFill>
                  <a:schemeClr val="accent4">
                    <a:lumMod val="50000"/>
                  </a:schemeClr>
                </a:solidFill>
                <a:latin typeface="Euphemia" panose="020B0503040102020104" pitchFamily="34" charset="0"/>
              </a:rPr>
              <a:t>=1</a:t>
            </a:r>
            <a:r>
              <a:rPr lang="en-US" sz="2400" dirty="0">
                <a:solidFill>
                  <a:schemeClr val="accent4">
                    <a:lumMod val="50000"/>
                  </a:schemeClr>
                </a:solidFill>
                <a:latin typeface="Euphemia" panose="020B0503040102020104" pitchFamily="34" charset="0"/>
              </a:rPr>
              <a:t>) – 1 = </a:t>
            </a:r>
            <a:r>
              <a:rPr lang="en-US" sz="2400" b="1" dirty="0">
                <a:solidFill>
                  <a:schemeClr val="accent1">
                    <a:lumMod val="50000"/>
                  </a:schemeClr>
                </a:solidFill>
                <a:latin typeface="Euphemia" panose="020B0503040102020104" pitchFamily="34" charset="0"/>
              </a:rPr>
              <a:t>0.95</a:t>
            </a:r>
            <a:r>
              <a:rPr lang="en-US" sz="2400" dirty="0">
                <a:solidFill>
                  <a:schemeClr val="accent4">
                    <a:lumMod val="50000"/>
                  </a:schemeClr>
                </a:solidFill>
                <a:latin typeface="Euphemia" panose="020B0503040102020104" pitchFamily="34" charset="0"/>
              </a:rPr>
              <a:t> + (</a:t>
            </a:r>
            <a:r>
              <a:rPr lang="en-US" sz="2400" b="1" dirty="0">
                <a:solidFill>
                  <a:schemeClr val="accent1">
                    <a:lumMod val="50000"/>
                  </a:schemeClr>
                </a:solidFill>
                <a:latin typeface="Euphemia" panose="020B0503040102020104" pitchFamily="34" charset="0"/>
              </a:rPr>
              <a:t>0.10</a:t>
            </a:r>
            <a:r>
              <a:rPr lang="en-US" sz="2400" dirty="0">
                <a:solidFill>
                  <a:schemeClr val="accent4">
                    <a:lumMod val="50000"/>
                  </a:schemeClr>
                </a:solidFill>
                <a:latin typeface="Euphemia" panose="020B0503040102020104" pitchFamily="34" charset="0"/>
              </a:rPr>
              <a:t>)(</a:t>
            </a:r>
            <a:r>
              <a:rPr lang="en-US" sz="2400" dirty="0" err="1">
                <a:solidFill>
                  <a:schemeClr val="accent4">
                    <a:lumMod val="50000"/>
                  </a:schemeClr>
                </a:solidFill>
                <a:latin typeface="Euphemia" panose="020B0503040102020104" pitchFamily="34" charset="0"/>
              </a:rPr>
              <a:t>male_at_time</a:t>
            </a:r>
            <a:r>
              <a:rPr lang="en-US" sz="2400" dirty="0">
                <a:solidFill>
                  <a:schemeClr val="accent4">
                    <a:lumMod val="50000"/>
                  </a:schemeClr>
                </a:solidFill>
                <a:latin typeface="Euphemia" panose="020B0503040102020104" pitchFamily="34" charset="0"/>
              </a:rPr>
              <a:t>=2) + e</a:t>
            </a:r>
          </a:p>
        </p:txBody>
      </p:sp>
      <p:sp>
        <p:nvSpPr>
          <p:cNvPr id="31" name="Rectangle 30">
            <a:extLst>
              <a:ext uri="{FF2B5EF4-FFF2-40B4-BE49-F238E27FC236}">
                <a16:creationId xmlns:a16="http://schemas.microsoft.com/office/drawing/2014/main" id="{0CCCFD53-51C6-4B48-92E3-1D89CAA6A5EC}"/>
              </a:ext>
            </a:extLst>
          </p:cNvPr>
          <p:cNvSpPr/>
          <p:nvPr/>
        </p:nvSpPr>
        <p:spPr>
          <a:xfrm>
            <a:off x="514299" y="1300672"/>
            <a:ext cx="1421756" cy="14251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FFB9051-2786-4F7B-B818-46960068DC3A}"/>
              </a:ext>
            </a:extLst>
          </p:cNvPr>
          <p:cNvSpPr txBox="1"/>
          <p:nvPr/>
        </p:nvSpPr>
        <p:spPr>
          <a:xfrm>
            <a:off x="873438" y="1616978"/>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34" name="TextBox 33">
            <a:extLst>
              <a:ext uri="{FF2B5EF4-FFF2-40B4-BE49-F238E27FC236}">
                <a16:creationId xmlns:a16="http://schemas.microsoft.com/office/drawing/2014/main" id="{5E40F66F-B098-49B3-B8DB-31169C88FBC4}"/>
              </a:ext>
            </a:extLst>
          </p:cNvPr>
          <p:cNvSpPr txBox="1"/>
          <p:nvPr/>
        </p:nvSpPr>
        <p:spPr>
          <a:xfrm>
            <a:off x="3537544" y="1616978"/>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35" name="TextBox 34">
            <a:extLst>
              <a:ext uri="{FF2B5EF4-FFF2-40B4-BE49-F238E27FC236}">
                <a16:creationId xmlns:a16="http://schemas.microsoft.com/office/drawing/2014/main" id="{3CB5CC24-3EDE-4A2D-8CDB-193F1CB9532A}"/>
              </a:ext>
            </a:extLst>
          </p:cNvPr>
          <p:cNvSpPr txBox="1"/>
          <p:nvPr/>
        </p:nvSpPr>
        <p:spPr>
          <a:xfrm>
            <a:off x="3537544" y="2069991"/>
            <a:ext cx="875368" cy="369332"/>
          </a:xfrm>
          <a:prstGeom prst="rect">
            <a:avLst/>
          </a:prstGeom>
          <a:noFill/>
        </p:spPr>
        <p:txBody>
          <a:bodyPr wrap="none" rtlCol="0">
            <a:spAutoFit/>
          </a:bodyPr>
          <a:lstStyle/>
          <a:p>
            <a:r>
              <a:rPr lang="en-US" b="1" dirty="0">
                <a:solidFill>
                  <a:schemeClr val="accent1">
                    <a:lumMod val="50000"/>
                  </a:schemeClr>
                </a:solidFill>
              </a:rPr>
              <a:t>Female</a:t>
            </a:r>
          </a:p>
        </p:txBody>
      </p:sp>
      <p:cxnSp>
        <p:nvCxnSpPr>
          <p:cNvPr id="6" name="Straight Arrow Connector 5">
            <a:extLst>
              <a:ext uri="{FF2B5EF4-FFF2-40B4-BE49-F238E27FC236}">
                <a16:creationId xmlns:a16="http://schemas.microsoft.com/office/drawing/2014/main" id="{48615F1A-B262-4B26-8E3A-84C2F82B0340}"/>
              </a:ext>
            </a:extLst>
          </p:cNvPr>
          <p:cNvCxnSpPr>
            <a:stCxn id="2" idx="3"/>
            <a:endCxn id="34" idx="1"/>
          </p:cNvCxnSpPr>
          <p:nvPr/>
        </p:nvCxnSpPr>
        <p:spPr>
          <a:xfrm>
            <a:off x="1545417" y="1801644"/>
            <a:ext cx="1992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0D94DF3-36BE-4E91-8086-F97011146D07}"/>
              </a:ext>
            </a:extLst>
          </p:cNvPr>
          <p:cNvSpPr/>
          <p:nvPr/>
        </p:nvSpPr>
        <p:spPr>
          <a:xfrm>
            <a:off x="6133401" y="1300672"/>
            <a:ext cx="1421756" cy="14251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DC567230-4A4A-4381-9339-7E98BEA4D02B}"/>
              </a:ext>
            </a:extLst>
          </p:cNvPr>
          <p:cNvSpPr txBox="1"/>
          <p:nvPr/>
        </p:nvSpPr>
        <p:spPr>
          <a:xfrm>
            <a:off x="6434665" y="2069991"/>
            <a:ext cx="875368" cy="369332"/>
          </a:xfrm>
          <a:prstGeom prst="rect">
            <a:avLst/>
          </a:prstGeom>
          <a:noFill/>
        </p:spPr>
        <p:txBody>
          <a:bodyPr wrap="none" rtlCol="0">
            <a:spAutoFit/>
          </a:bodyPr>
          <a:lstStyle/>
          <a:p>
            <a:r>
              <a:rPr lang="en-US" b="1" dirty="0">
                <a:solidFill>
                  <a:schemeClr val="accent1">
                    <a:lumMod val="50000"/>
                  </a:schemeClr>
                </a:solidFill>
              </a:rPr>
              <a:t>Female</a:t>
            </a:r>
          </a:p>
        </p:txBody>
      </p:sp>
      <p:sp>
        <p:nvSpPr>
          <p:cNvPr id="44" name="TextBox 43">
            <a:extLst>
              <a:ext uri="{FF2B5EF4-FFF2-40B4-BE49-F238E27FC236}">
                <a16:creationId xmlns:a16="http://schemas.microsoft.com/office/drawing/2014/main" id="{2D44FD0E-D433-4850-9385-E8B832ECFC41}"/>
              </a:ext>
            </a:extLst>
          </p:cNvPr>
          <p:cNvSpPr txBox="1"/>
          <p:nvPr/>
        </p:nvSpPr>
        <p:spPr>
          <a:xfrm>
            <a:off x="9156646" y="1616978"/>
            <a:ext cx="671979" cy="369332"/>
          </a:xfrm>
          <a:prstGeom prst="rect">
            <a:avLst/>
          </a:prstGeom>
          <a:noFill/>
        </p:spPr>
        <p:txBody>
          <a:bodyPr wrap="none" rtlCol="0">
            <a:spAutoFit/>
          </a:bodyPr>
          <a:lstStyle/>
          <a:p>
            <a:r>
              <a:rPr lang="en-US" b="1" dirty="0">
                <a:solidFill>
                  <a:schemeClr val="accent1">
                    <a:lumMod val="50000"/>
                  </a:schemeClr>
                </a:solidFill>
              </a:rPr>
              <a:t>Male</a:t>
            </a:r>
          </a:p>
        </p:txBody>
      </p:sp>
      <p:sp>
        <p:nvSpPr>
          <p:cNvPr id="45" name="TextBox 44">
            <a:extLst>
              <a:ext uri="{FF2B5EF4-FFF2-40B4-BE49-F238E27FC236}">
                <a16:creationId xmlns:a16="http://schemas.microsoft.com/office/drawing/2014/main" id="{84DEE34F-998B-47A5-AEF9-1F7BC932F428}"/>
              </a:ext>
            </a:extLst>
          </p:cNvPr>
          <p:cNvSpPr txBox="1"/>
          <p:nvPr/>
        </p:nvSpPr>
        <p:spPr>
          <a:xfrm>
            <a:off x="9156646" y="2069991"/>
            <a:ext cx="875368" cy="369332"/>
          </a:xfrm>
          <a:prstGeom prst="rect">
            <a:avLst/>
          </a:prstGeom>
          <a:noFill/>
        </p:spPr>
        <p:txBody>
          <a:bodyPr wrap="none" rtlCol="0">
            <a:spAutoFit/>
          </a:bodyPr>
          <a:lstStyle/>
          <a:p>
            <a:r>
              <a:rPr lang="en-US" b="1" dirty="0">
                <a:solidFill>
                  <a:schemeClr val="accent1">
                    <a:lumMod val="50000"/>
                  </a:schemeClr>
                </a:solidFill>
              </a:rPr>
              <a:t>Female</a:t>
            </a:r>
          </a:p>
        </p:txBody>
      </p:sp>
      <p:cxnSp>
        <p:nvCxnSpPr>
          <p:cNvPr id="46" name="Straight Arrow Connector 45">
            <a:extLst>
              <a:ext uri="{FF2B5EF4-FFF2-40B4-BE49-F238E27FC236}">
                <a16:creationId xmlns:a16="http://schemas.microsoft.com/office/drawing/2014/main" id="{06AD30E0-8A54-4ABA-A171-F571FFB68F17}"/>
              </a:ext>
            </a:extLst>
          </p:cNvPr>
          <p:cNvCxnSpPr>
            <a:cxnSpLocks/>
            <a:stCxn id="43" idx="3"/>
            <a:endCxn id="44" idx="1"/>
          </p:cNvCxnSpPr>
          <p:nvPr/>
        </p:nvCxnSpPr>
        <p:spPr>
          <a:xfrm flipV="1">
            <a:off x="7310033" y="1801644"/>
            <a:ext cx="1846613" cy="453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3742D8F-74C7-47E3-BBCD-F7480404E21E}"/>
              </a:ext>
            </a:extLst>
          </p:cNvPr>
          <p:cNvCxnSpPr>
            <a:stCxn id="43" idx="3"/>
            <a:endCxn id="45" idx="1"/>
          </p:cNvCxnSpPr>
          <p:nvPr/>
        </p:nvCxnSpPr>
        <p:spPr>
          <a:xfrm>
            <a:off x="7310033" y="2254657"/>
            <a:ext cx="18466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F15410E-2F33-4C25-A5EE-4213D8D0CE99}"/>
              </a:ext>
            </a:extLst>
          </p:cNvPr>
          <p:cNvSpPr txBox="1"/>
          <p:nvPr/>
        </p:nvSpPr>
        <p:spPr>
          <a:xfrm>
            <a:off x="445893" y="2817356"/>
            <a:ext cx="1558568" cy="307777"/>
          </a:xfrm>
          <a:prstGeom prst="rect">
            <a:avLst/>
          </a:prstGeom>
          <a:noFill/>
        </p:spPr>
        <p:txBody>
          <a:bodyPr wrap="none" rtlCol="0">
            <a:spAutoFit/>
          </a:bodyPr>
          <a:lstStyle/>
          <a:p>
            <a:r>
              <a:rPr lang="en-US" sz="1400" dirty="0"/>
              <a:t>Baseline male case</a:t>
            </a:r>
          </a:p>
        </p:txBody>
      </p:sp>
      <p:sp>
        <p:nvSpPr>
          <p:cNvPr id="49" name="TextBox 48">
            <a:extLst>
              <a:ext uri="{FF2B5EF4-FFF2-40B4-BE49-F238E27FC236}">
                <a16:creationId xmlns:a16="http://schemas.microsoft.com/office/drawing/2014/main" id="{9317705E-98C3-43AA-8661-E90BA6FC7E6D}"/>
              </a:ext>
            </a:extLst>
          </p:cNvPr>
          <p:cNvSpPr txBox="1"/>
          <p:nvPr/>
        </p:nvSpPr>
        <p:spPr>
          <a:xfrm>
            <a:off x="6064995" y="2817356"/>
            <a:ext cx="1698350" cy="307777"/>
          </a:xfrm>
          <a:prstGeom prst="rect">
            <a:avLst/>
          </a:prstGeom>
          <a:noFill/>
        </p:spPr>
        <p:txBody>
          <a:bodyPr wrap="none" rtlCol="0">
            <a:spAutoFit/>
          </a:bodyPr>
          <a:lstStyle/>
          <a:p>
            <a:r>
              <a:rPr lang="en-US" sz="1400" dirty="0"/>
              <a:t>Baseline female case</a:t>
            </a:r>
          </a:p>
        </p:txBody>
      </p:sp>
      <p:cxnSp>
        <p:nvCxnSpPr>
          <p:cNvPr id="30" name="Straight Arrow Connector 29">
            <a:extLst>
              <a:ext uri="{FF2B5EF4-FFF2-40B4-BE49-F238E27FC236}">
                <a16:creationId xmlns:a16="http://schemas.microsoft.com/office/drawing/2014/main" id="{5467885C-FECF-4B7B-8AF5-C6EBAB8557AF}"/>
              </a:ext>
            </a:extLst>
          </p:cNvPr>
          <p:cNvCxnSpPr>
            <a:cxnSpLocks/>
            <a:endCxn id="35" idx="1"/>
          </p:cNvCxnSpPr>
          <p:nvPr/>
        </p:nvCxnSpPr>
        <p:spPr>
          <a:xfrm>
            <a:off x="1545417" y="1801644"/>
            <a:ext cx="1992127" cy="453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D687E26-F636-4FA9-A08A-768115CEA1D0}"/>
              </a:ext>
            </a:extLst>
          </p:cNvPr>
          <p:cNvSpPr txBox="1"/>
          <p:nvPr/>
        </p:nvSpPr>
        <p:spPr>
          <a:xfrm>
            <a:off x="827751" y="1271280"/>
            <a:ext cx="763351" cy="369332"/>
          </a:xfrm>
          <a:prstGeom prst="rect">
            <a:avLst/>
          </a:prstGeom>
          <a:noFill/>
        </p:spPr>
        <p:txBody>
          <a:bodyPr wrap="none" rtlCol="0">
            <a:spAutoFit/>
          </a:bodyPr>
          <a:lstStyle/>
          <a:p>
            <a:r>
              <a:rPr lang="en-US" b="1" dirty="0">
                <a:solidFill>
                  <a:schemeClr val="accent4">
                    <a:lumMod val="50000"/>
                  </a:schemeClr>
                </a:solidFill>
              </a:rPr>
              <a:t>$100k</a:t>
            </a:r>
          </a:p>
        </p:txBody>
      </p:sp>
      <p:sp>
        <p:nvSpPr>
          <p:cNvPr id="12" name="Right Brace 11">
            <a:extLst>
              <a:ext uri="{FF2B5EF4-FFF2-40B4-BE49-F238E27FC236}">
                <a16:creationId xmlns:a16="http://schemas.microsoft.com/office/drawing/2014/main" id="{48699A7B-D580-4374-9EFB-45269BA3A153}"/>
              </a:ext>
            </a:extLst>
          </p:cNvPr>
          <p:cNvSpPr/>
          <p:nvPr/>
        </p:nvSpPr>
        <p:spPr>
          <a:xfrm>
            <a:off x="10313274" y="1753878"/>
            <a:ext cx="140153" cy="548544"/>
          </a:xfrm>
          <a:prstGeom prst="rightBrac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12">
            <a:extLst>
              <a:ext uri="{FF2B5EF4-FFF2-40B4-BE49-F238E27FC236}">
                <a16:creationId xmlns:a16="http://schemas.microsoft.com/office/drawing/2014/main" id="{F2B9AAD2-10D1-4F64-96EB-CF4723D7A800}"/>
              </a:ext>
            </a:extLst>
          </p:cNvPr>
          <p:cNvSpPr/>
          <p:nvPr/>
        </p:nvSpPr>
        <p:spPr>
          <a:xfrm>
            <a:off x="10725518" y="1843484"/>
            <a:ext cx="587020" cy="369332"/>
          </a:xfrm>
          <a:prstGeom prst="rect">
            <a:avLst/>
          </a:prstGeom>
        </p:spPr>
        <p:txBody>
          <a:bodyPr wrap="none">
            <a:spAutoFit/>
          </a:bodyPr>
          <a:lstStyle/>
          <a:p>
            <a:r>
              <a:rPr lang="en-US" b="1" dirty="0">
                <a:solidFill>
                  <a:schemeClr val="accent4">
                    <a:lumMod val="50000"/>
                  </a:schemeClr>
                </a:solidFill>
              </a:rPr>
              <a:t>10%</a:t>
            </a:r>
            <a:endParaRPr lang="en-US" dirty="0"/>
          </a:p>
        </p:txBody>
      </p:sp>
      <p:sp>
        <p:nvSpPr>
          <p:cNvPr id="52" name="Right Brace 51">
            <a:extLst>
              <a:ext uri="{FF2B5EF4-FFF2-40B4-BE49-F238E27FC236}">
                <a16:creationId xmlns:a16="http://schemas.microsoft.com/office/drawing/2014/main" id="{E79F1C1E-C04E-4020-98C6-C7BDD952B1F5}"/>
              </a:ext>
            </a:extLst>
          </p:cNvPr>
          <p:cNvSpPr/>
          <p:nvPr/>
        </p:nvSpPr>
        <p:spPr>
          <a:xfrm>
            <a:off x="4600311" y="1753878"/>
            <a:ext cx="140153" cy="548544"/>
          </a:xfrm>
          <a:prstGeom prst="rightBrac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a:extLst>
              <a:ext uri="{FF2B5EF4-FFF2-40B4-BE49-F238E27FC236}">
                <a16:creationId xmlns:a16="http://schemas.microsoft.com/office/drawing/2014/main" id="{C7699591-2BB3-4ACD-8D42-C085E6B5BE04}"/>
              </a:ext>
            </a:extLst>
          </p:cNvPr>
          <p:cNvSpPr/>
          <p:nvPr/>
        </p:nvSpPr>
        <p:spPr>
          <a:xfrm>
            <a:off x="5012555" y="1843484"/>
            <a:ext cx="587020" cy="369332"/>
          </a:xfrm>
          <a:prstGeom prst="rect">
            <a:avLst/>
          </a:prstGeom>
        </p:spPr>
        <p:txBody>
          <a:bodyPr wrap="none">
            <a:spAutoFit/>
          </a:bodyPr>
          <a:lstStyle/>
          <a:p>
            <a:r>
              <a:rPr lang="en-US" b="1" dirty="0">
                <a:solidFill>
                  <a:schemeClr val="accent4">
                    <a:lumMod val="50000"/>
                  </a:schemeClr>
                </a:solidFill>
              </a:rPr>
              <a:t>10%</a:t>
            </a:r>
            <a:endParaRPr lang="en-US" dirty="0"/>
          </a:p>
        </p:txBody>
      </p:sp>
      <p:sp>
        <p:nvSpPr>
          <p:cNvPr id="27" name="TextBox 26">
            <a:extLst>
              <a:ext uri="{FF2B5EF4-FFF2-40B4-BE49-F238E27FC236}">
                <a16:creationId xmlns:a16="http://schemas.microsoft.com/office/drawing/2014/main" id="{6EE1EAD6-B6A9-4AD3-ACF9-0EB799752B68}"/>
              </a:ext>
            </a:extLst>
          </p:cNvPr>
          <p:cNvSpPr txBox="1"/>
          <p:nvPr/>
        </p:nvSpPr>
        <p:spPr>
          <a:xfrm>
            <a:off x="3469295" y="1247646"/>
            <a:ext cx="763351" cy="369332"/>
          </a:xfrm>
          <a:prstGeom prst="rect">
            <a:avLst/>
          </a:prstGeom>
          <a:noFill/>
        </p:spPr>
        <p:txBody>
          <a:bodyPr wrap="none" rtlCol="0">
            <a:spAutoFit/>
          </a:bodyPr>
          <a:lstStyle/>
          <a:p>
            <a:r>
              <a:rPr lang="en-US" b="1" dirty="0">
                <a:solidFill>
                  <a:schemeClr val="accent4">
                    <a:lumMod val="50000"/>
                  </a:schemeClr>
                </a:solidFill>
              </a:rPr>
              <a:t>$100k</a:t>
            </a:r>
          </a:p>
        </p:txBody>
      </p:sp>
      <p:sp>
        <p:nvSpPr>
          <p:cNvPr id="28" name="TextBox 27">
            <a:extLst>
              <a:ext uri="{FF2B5EF4-FFF2-40B4-BE49-F238E27FC236}">
                <a16:creationId xmlns:a16="http://schemas.microsoft.com/office/drawing/2014/main" id="{AA84F726-594E-47C8-81DE-5815EFB58FF1}"/>
              </a:ext>
            </a:extLst>
          </p:cNvPr>
          <p:cNvSpPr txBox="1"/>
          <p:nvPr/>
        </p:nvSpPr>
        <p:spPr>
          <a:xfrm>
            <a:off x="3491857" y="2444018"/>
            <a:ext cx="646331" cy="369332"/>
          </a:xfrm>
          <a:prstGeom prst="rect">
            <a:avLst/>
          </a:prstGeom>
          <a:noFill/>
        </p:spPr>
        <p:txBody>
          <a:bodyPr wrap="none" rtlCol="0">
            <a:spAutoFit/>
          </a:bodyPr>
          <a:lstStyle/>
          <a:p>
            <a:r>
              <a:rPr lang="en-US" b="1" dirty="0">
                <a:solidFill>
                  <a:schemeClr val="accent4">
                    <a:lumMod val="50000"/>
                  </a:schemeClr>
                </a:solidFill>
              </a:rPr>
              <a:t>$90k</a:t>
            </a:r>
          </a:p>
        </p:txBody>
      </p:sp>
      <p:sp>
        <p:nvSpPr>
          <p:cNvPr id="29" name="TextBox 28">
            <a:extLst>
              <a:ext uri="{FF2B5EF4-FFF2-40B4-BE49-F238E27FC236}">
                <a16:creationId xmlns:a16="http://schemas.microsoft.com/office/drawing/2014/main" id="{47021894-F6DF-4D62-8491-706320C32CC2}"/>
              </a:ext>
            </a:extLst>
          </p:cNvPr>
          <p:cNvSpPr txBox="1"/>
          <p:nvPr/>
        </p:nvSpPr>
        <p:spPr>
          <a:xfrm>
            <a:off x="6443708" y="1783498"/>
            <a:ext cx="646331" cy="369332"/>
          </a:xfrm>
          <a:prstGeom prst="rect">
            <a:avLst/>
          </a:prstGeom>
          <a:noFill/>
        </p:spPr>
        <p:txBody>
          <a:bodyPr wrap="none" rtlCol="0">
            <a:spAutoFit/>
          </a:bodyPr>
          <a:lstStyle/>
          <a:p>
            <a:r>
              <a:rPr lang="en-US" b="1" dirty="0">
                <a:solidFill>
                  <a:schemeClr val="accent4">
                    <a:lumMod val="50000"/>
                  </a:schemeClr>
                </a:solidFill>
              </a:rPr>
              <a:t>$90k</a:t>
            </a:r>
          </a:p>
        </p:txBody>
      </p:sp>
      <p:sp>
        <p:nvSpPr>
          <p:cNvPr id="32" name="TextBox 31">
            <a:extLst>
              <a:ext uri="{FF2B5EF4-FFF2-40B4-BE49-F238E27FC236}">
                <a16:creationId xmlns:a16="http://schemas.microsoft.com/office/drawing/2014/main" id="{C44ABDB8-65EE-4FE6-B06B-0B6BB4E8AD7F}"/>
              </a:ext>
            </a:extLst>
          </p:cNvPr>
          <p:cNvSpPr txBox="1"/>
          <p:nvPr/>
        </p:nvSpPr>
        <p:spPr>
          <a:xfrm>
            <a:off x="9168694" y="2395591"/>
            <a:ext cx="646331" cy="369332"/>
          </a:xfrm>
          <a:prstGeom prst="rect">
            <a:avLst/>
          </a:prstGeom>
          <a:noFill/>
        </p:spPr>
        <p:txBody>
          <a:bodyPr wrap="none" rtlCol="0">
            <a:spAutoFit/>
          </a:bodyPr>
          <a:lstStyle/>
          <a:p>
            <a:r>
              <a:rPr lang="en-US" b="1" dirty="0">
                <a:solidFill>
                  <a:schemeClr val="accent4">
                    <a:lumMod val="50000"/>
                  </a:schemeClr>
                </a:solidFill>
              </a:rPr>
              <a:t>$90k</a:t>
            </a:r>
          </a:p>
        </p:txBody>
      </p:sp>
      <p:sp>
        <p:nvSpPr>
          <p:cNvPr id="33" name="TextBox 32">
            <a:extLst>
              <a:ext uri="{FF2B5EF4-FFF2-40B4-BE49-F238E27FC236}">
                <a16:creationId xmlns:a16="http://schemas.microsoft.com/office/drawing/2014/main" id="{4B565096-8500-44FA-BC7B-8A99EE971336}"/>
              </a:ext>
            </a:extLst>
          </p:cNvPr>
          <p:cNvSpPr txBox="1"/>
          <p:nvPr/>
        </p:nvSpPr>
        <p:spPr>
          <a:xfrm>
            <a:off x="9168694" y="1212707"/>
            <a:ext cx="646331" cy="369332"/>
          </a:xfrm>
          <a:prstGeom prst="rect">
            <a:avLst/>
          </a:prstGeom>
          <a:noFill/>
        </p:spPr>
        <p:txBody>
          <a:bodyPr wrap="none" rtlCol="0">
            <a:spAutoFit/>
          </a:bodyPr>
          <a:lstStyle/>
          <a:p>
            <a:r>
              <a:rPr lang="en-US" b="1" dirty="0">
                <a:solidFill>
                  <a:schemeClr val="accent4">
                    <a:lumMod val="50000"/>
                  </a:schemeClr>
                </a:solidFill>
              </a:rPr>
              <a:t>$99k</a:t>
            </a:r>
          </a:p>
        </p:txBody>
      </p:sp>
      <p:sp>
        <p:nvSpPr>
          <p:cNvPr id="37" name="Rectangle 36">
            <a:extLst>
              <a:ext uri="{FF2B5EF4-FFF2-40B4-BE49-F238E27FC236}">
                <a16:creationId xmlns:a16="http://schemas.microsoft.com/office/drawing/2014/main" id="{4CB29EA2-1C75-4D54-9FFB-8E4BCFB6F705}"/>
              </a:ext>
            </a:extLst>
          </p:cNvPr>
          <p:cNvSpPr/>
          <p:nvPr/>
        </p:nvSpPr>
        <p:spPr>
          <a:xfrm>
            <a:off x="445893" y="3129859"/>
            <a:ext cx="2459328" cy="646331"/>
          </a:xfrm>
          <a:prstGeom prst="rect">
            <a:avLst/>
          </a:prstGeom>
        </p:spPr>
        <p:txBody>
          <a:bodyPr wrap="none">
            <a:spAutoFit/>
          </a:bodyPr>
          <a:lstStyle/>
          <a:p>
            <a:r>
              <a:rPr lang="en-US" dirty="0">
                <a:solidFill>
                  <a:schemeClr val="accent4">
                    <a:lumMod val="50000"/>
                  </a:schemeClr>
                </a:solidFill>
              </a:rPr>
              <a:t>female: (90/100)  = 0.90</a:t>
            </a:r>
          </a:p>
          <a:p>
            <a:r>
              <a:rPr lang="en-US" dirty="0">
                <a:solidFill>
                  <a:schemeClr val="accent4">
                    <a:lumMod val="50000"/>
                  </a:schemeClr>
                </a:solidFill>
              </a:rPr>
              <a:t>male: (100/100)   = 1.00</a:t>
            </a:r>
            <a:endParaRPr lang="en-US" dirty="0"/>
          </a:p>
        </p:txBody>
      </p:sp>
      <p:sp>
        <p:nvSpPr>
          <p:cNvPr id="38" name="Rectangle 37">
            <a:extLst>
              <a:ext uri="{FF2B5EF4-FFF2-40B4-BE49-F238E27FC236}">
                <a16:creationId xmlns:a16="http://schemas.microsoft.com/office/drawing/2014/main" id="{62271E50-E753-4AF4-9D48-AC5F4784F398}"/>
              </a:ext>
            </a:extLst>
          </p:cNvPr>
          <p:cNvSpPr/>
          <p:nvPr/>
        </p:nvSpPr>
        <p:spPr>
          <a:xfrm>
            <a:off x="6096000" y="3056626"/>
            <a:ext cx="2383986" cy="646331"/>
          </a:xfrm>
          <a:prstGeom prst="rect">
            <a:avLst/>
          </a:prstGeom>
        </p:spPr>
        <p:txBody>
          <a:bodyPr wrap="none">
            <a:spAutoFit/>
          </a:bodyPr>
          <a:lstStyle/>
          <a:p>
            <a:r>
              <a:rPr lang="en-US" dirty="0">
                <a:solidFill>
                  <a:schemeClr val="accent4">
                    <a:lumMod val="50000"/>
                  </a:schemeClr>
                </a:solidFill>
              </a:rPr>
              <a:t>female: (90/90)  = 1.00</a:t>
            </a:r>
          </a:p>
          <a:p>
            <a:r>
              <a:rPr lang="en-US" dirty="0">
                <a:solidFill>
                  <a:schemeClr val="accent4">
                    <a:lumMod val="50000"/>
                  </a:schemeClr>
                </a:solidFill>
              </a:rPr>
              <a:t>male: (99/90)     = 1.10</a:t>
            </a:r>
            <a:endParaRPr lang="en-US" dirty="0"/>
          </a:p>
        </p:txBody>
      </p:sp>
      <p:sp>
        <p:nvSpPr>
          <p:cNvPr id="42" name="Rectangle 41">
            <a:extLst>
              <a:ext uri="{FF2B5EF4-FFF2-40B4-BE49-F238E27FC236}">
                <a16:creationId xmlns:a16="http://schemas.microsoft.com/office/drawing/2014/main" id="{51BC5B5B-6D44-445D-90B5-DEA386334E05}"/>
              </a:ext>
            </a:extLst>
          </p:cNvPr>
          <p:cNvSpPr/>
          <p:nvPr/>
        </p:nvSpPr>
        <p:spPr>
          <a:xfrm>
            <a:off x="405898" y="4140364"/>
            <a:ext cx="7159652" cy="646331"/>
          </a:xfrm>
          <a:prstGeom prst="rect">
            <a:avLst/>
          </a:prstGeom>
        </p:spPr>
        <p:txBody>
          <a:bodyPr wrap="none">
            <a:spAutoFit/>
          </a:bodyPr>
          <a:lstStyle/>
          <a:p>
            <a:r>
              <a:rPr lang="en-US" dirty="0">
                <a:solidFill>
                  <a:schemeClr val="accent4">
                    <a:lumMod val="50000"/>
                  </a:schemeClr>
                </a:solidFill>
              </a:rPr>
              <a:t>Ave female salary (proportionate to outgoing CEO)  = (0.90+1.00)/2 = 0.95</a:t>
            </a:r>
          </a:p>
          <a:p>
            <a:r>
              <a:rPr lang="en-US" dirty="0">
                <a:solidFill>
                  <a:schemeClr val="accent4">
                    <a:lumMod val="50000"/>
                  </a:schemeClr>
                </a:solidFill>
              </a:rPr>
              <a:t>Ave male salary (proportionate to outgoing CEO) = (1.00+1.10)/2 = 1.05</a:t>
            </a:r>
            <a:endParaRPr lang="en-US" dirty="0"/>
          </a:p>
        </p:txBody>
      </p:sp>
      <p:cxnSp>
        <p:nvCxnSpPr>
          <p:cNvPr id="50" name="Straight Arrow Connector 49">
            <a:extLst>
              <a:ext uri="{FF2B5EF4-FFF2-40B4-BE49-F238E27FC236}">
                <a16:creationId xmlns:a16="http://schemas.microsoft.com/office/drawing/2014/main" id="{6BD5163E-0E2A-43B1-9003-59A303449EAD}"/>
              </a:ext>
            </a:extLst>
          </p:cNvPr>
          <p:cNvCxnSpPr>
            <a:cxnSpLocks/>
          </p:cNvCxnSpPr>
          <p:nvPr/>
        </p:nvCxnSpPr>
        <p:spPr>
          <a:xfrm>
            <a:off x="7504475" y="4305305"/>
            <a:ext cx="609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D5B31E2-97A9-4312-A1C2-955D373B6ECE}"/>
              </a:ext>
            </a:extLst>
          </p:cNvPr>
          <p:cNvSpPr txBox="1"/>
          <p:nvPr/>
        </p:nvSpPr>
        <p:spPr>
          <a:xfrm>
            <a:off x="8233339" y="4094197"/>
            <a:ext cx="1064715" cy="369332"/>
          </a:xfrm>
          <a:prstGeom prst="rect">
            <a:avLst/>
          </a:prstGeom>
          <a:noFill/>
        </p:spPr>
        <p:txBody>
          <a:bodyPr wrap="none" rtlCol="0">
            <a:spAutoFit/>
          </a:bodyPr>
          <a:lstStyle/>
          <a:p>
            <a:r>
              <a:rPr lang="en-US" b="1" dirty="0">
                <a:solidFill>
                  <a:schemeClr val="accent1">
                    <a:lumMod val="50000"/>
                  </a:schemeClr>
                </a:solidFill>
              </a:rPr>
              <a:t>b0 = 0.95</a:t>
            </a:r>
          </a:p>
        </p:txBody>
      </p:sp>
      <p:cxnSp>
        <p:nvCxnSpPr>
          <p:cNvPr id="54" name="Straight Arrow Connector 53">
            <a:extLst>
              <a:ext uri="{FF2B5EF4-FFF2-40B4-BE49-F238E27FC236}">
                <a16:creationId xmlns:a16="http://schemas.microsoft.com/office/drawing/2014/main" id="{22480586-7201-4B84-9769-F8F471E5E3F1}"/>
              </a:ext>
            </a:extLst>
          </p:cNvPr>
          <p:cNvCxnSpPr>
            <a:cxnSpLocks/>
          </p:cNvCxnSpPr>
          <p:nvPr/>
        </p:nvCxnSpPr>
        <p:spPr>
          <a:xfrm>
            <a:off x="7504475" y="4643218"/>
            <a:ext cx="609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594E909-CB9C-4559-A614-4442CC9B3B1E}"/>
              </a:ext>
            </a:extLst>
          </p:cNvPr>
          <p:cNvSpPr txBox="1"/>
          <p:nvPr/>
        </p:nvSpPr>
        <p:spPr>
          <a:xfrm>
            <a:off x="8233339" y="4432110"/>
            <a:ext cx="2198038" cy="369332"/>
          </a:xfrm>
          <a:prstGeom prst="rect">
            <a:avLst/>
          </a:prstGeom>
          <a:noFill/>
        </p:spPr>
        <p:txBody>
          <a:bodyPr wrap="none" rtlCol="0">
            <a:spAutoFit/>
          </a:bodyPr>
          <a:lstStyle/>
          <a:p>
            <a:r>
              <a:rPr lang="en-US" b="1" dirty="0">
                <a:solidFill>
                  <a:schemeClr val="accent1">
                    <a:lumMod val="50000"/>
                  </a:schemeClr>
                </a:solidFill>
              </a:rPr>
              <a:t>b0 + b1  </a:t>
            </a:r>
            <a:r>
              <a:rPr lang="en-US" dirty="0">
                <a:solidFill>
                  <a:schemeClr val="accent1">
                    <a:lumMod val="50000"/>
                  </a:schemeClr>
                </a:solidFill>
                <a:sym typeface="Wingdings" panose="05000000000000000000" pitchFamily="2" charset="2"/>
              </a:rPr>
              <a:t></a:t>
            </a:r>
            <a:r>
              <a:rPr lang="en-US" b="1" dirty="0">
                <a:solidFill>
                  <a:schemeClr val="accent1">
                    <a:lumMod val="50000"/>
                  </a:schemeClr>
                </a:solidFill>
                <a:sym typeface="Wingdings" panose="05000000000000000000" pitchFamily="2" charset="2"/>
              </a:rPr>
              <a:t>  b1 = 0.10</a:t>
            </a:r>
            <a:endParaRPr lang="en-US" b="1" dirty="0">
              <a:solidFill>
                <a:schemeClr val="accent1">
                  <a:lumMod val="50000"/>
                </a:schemeClr>
              </a:solidFill>
            </a:endParaRPr>
          </a:p>
        </p:txBody>
      </p:sp>
      <p:sp>
        <p:nvSpPr>
          <p:cNvPr id="56" name="TextBox 55">
            <a:extLst>
              <a:ext uri="{FF2B5EF4-FFF2-40B4-BE49-F238E27FC236}">
                <a16:creationId xmlns:a16="http://schemas.microsoft.com/office/drawing/2014/main" id="{6A1E9FC9-399B-44C0-916D-5F60AC992CA0}"/>
              </a:ext>
            </a:extLst>
          </p:cNvPr>
          <p:cNvSpPr txBox="1"/>
          <p:nvPr/>
        </p:nvSpPr>
        <p:spPr>
          <a:xfrm>
            <a:off x="9803380" y="4091778"/>
            <a:ext cx="1847750" cy="369332"/>
          </a:xfrm>
          <a:prstGeom prst="rect">
            <a:avLst/>
          </a:prstGeom>
          <a:noFill/>
        </p:spPr>
        <p:txBody>
          <a:bodyPr wrap="none" rtlCol="0">
            <a:spAutoFit/>
          </a:bodyPr>
          <a:lstStyle/>
          <a:p>
            <a:r>
              <a:rPr lang="en-US" dirty="0">
                <a:solidFill>
                  <a:schemeClr val="accent1">
                    <a:lumMod val="50000"/>
                  </a:schemeClr>
                </a:solidFill>
              </a:rPr>
              <a:t>(reference group)</a:t>
            </a:r>
          </a:p>
        </p:txBody>
      </p:sp>
      <p:sp>
        <p:nvSpPr>
          <p:cNvPr id="57" name="TextBox 56">
            <a:extLst>
              <a:ext uri="{FF2B5EF4-FFF2-40B4-BE49-F238E27FC236}">
                <a16:creationId xmlns:a16="http://schemas.microsoft.com/office/drawing/2014/main" id="{6B362AA3-89AC-4D2F-9782-F4A57979EA23}"/>
              </a:ext>
            </a:extLst>
          </p:cNvPr>
          <p:cNvSpPr txBox="1"/>
          <p:nvPr/>
        </p:nvSpPr>
        <p:spPr>
          <a:xfrm>
            <a:off x="10550863" y="4432110"/>
            <a:ext cx="1048107" cy="369332"/>
          </a:xfrm>
          <a:prstGeom prst="rect">
            <a:avLst/>
          </a:prstGeom>
          <a:noFill/>
        </p:spPr>
        <p:txBody>
          <a:bodyPr wrap="none" rtlCol="0">
            <a:spAutoFit/>
          </a:bodyPr>
          <a:lstStyle/>
          <a:p>
            <a:r>
              <a:rPr lang="en-US" dirty="0">
                <a:solidFill>
                  <a:schemeClr val="accent1">
                    <a:lumMod val="50000"/>
                  </a:schemeClr>
                </a:solidFill>
              </a:rPr>
              <a:t>(pay gap)</a:t>
            </a:r>
          </a:p>
        </p:txBody>
      </p:sp>
    </p:spTree>
    <p:extLst>
      <p:ext uri="{BB962C8B-B14F-4D97-AF65-F5344CB8AC3E}">
        <p14:creationId xmlns:p14="http://schemas.microsoft.com/office/powerpoint/2010/main" val="300411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0F0C5F-0976-4CCF-A1BD-6F8BAFC09D80}"/>
              </a:ext>
            </a:extLst>
          </p:cNvPr>
          <p:cNvSpPr txBox="1"/>
          <p:nvPr/>
        </p:nvSpPr>
        <p:spPr>
          <a:xfrm>
            <a:off x="2240632" y="634483"/>
            <a:ext cx="7710735" cy="5078313"/>
          </a:xfrm>
          <a:prstGeom prst="rect">
            <a:avLst/>
          </a:prstGeom>
          <a:noFill/>
        </p:spPr>
        <p:txBody>
          <a:bodyPr wrap="square" rtlCol="0">
            <a:spAutoFit/>
          </a:bodyPr>
          <a:lstStyle/>
          <a:p>
            <a:pPr algn="ctr"/>
            <a:r>
              <a:rPr lang="en-US" b="1" dirty="0">
                <a:latin typeface="Euphemia" panose="020B0503040102020104" pitchFamily="34" charset="0"/>
              </a:rPr>
              <a:t>On creating two study groups:</a:t>
            </a:r>
          </a:p>
          <a:p>
            <a:pPr algn="ctr"/>
            <a:endParaRPr lang="en-US" dirty="0">
              <a:latin typeface="Euphemia" panose="020B0503040102020104" pitchFamily="34" charset="0"/>
            </a:endParaRPr>
          </a:p>
          <a:p>
            <a:pPr algn="ctr"/>
            <a:r>
              <a:rPr lang="en-US" dirty="0">
                <a:latin typeface="Euphemia" panose="020B0503040102020104" pitchFamily="34" charset="0"/>
              </a:rPr>
              <a:t>Conceptually you will have a “treatment” and “control” group. A true control group represents the counterfactual, and a comparison group is used to construct your counterfactual (typically by providing a measure of trend that is then used to predict where the treatment group would have ended up if it had not been for the treatment).</a:t>
            </a:r>
          </a:p>
          <a:p>
            <a:pPr algn="ctr"/>
            <a:endParaRPr lang="en-US" dirty="0">
              <a:latin typeface="Euphemia" panose="020B0503040102020104" pitchFamily="34" charset="0"/>
            </a:endParaRPr>
          </a:p>
          <a:p>
            <a:pPr algn="ctr"/>
            <a:r>
              <a:rPr lang="en-US" dirty="0">
                <a:latin typeface="Euphemia" panose="020B0503040102020104" pitchFamily="34" charset="0"/>
              </a:rPr>
              <a:t>If everyone in your study receives different levels of the treatment (blood pressure medication, hours of tutoring each week) then for this exercise create two groups – a little treatment and a lot of the treatment – and use those to reason through your design.</a:t>
            </a:r>
          </a:p>
          <a:p>
            <a:pPr algn="ctr"/>
            <a:endParaRPr lang="en-US" dirty="0">
              <a:latin typeface="Euphemia" panose="020B0503040102020104" pitchFamily="34" charset="0"/>
            </a:endParaRPr>
          </a:p>
          <a:p>
            <a:pPr algn="ctr"/>
            <a:r>
              <a:rPr lang="en-US" dirty="0">
                <a:latin typeface="Euphemia" panose="020B0503040102020104" pitchFamily="34" charset="0"/>
              </a:rPr>
              <a:t>In general, it is helpful to think through your research design in terms of these pure groups, and make sure you understand the nature of your counterfactual in your specific context.  </a:t>
            </a:r>
          </a:p>
          <a:p>
            <a:pPr algn="ctr"/>
            <a:endParaRPr lang="en-US" dirty="0">
              <a:latin typeface="Euphemia" panose="020B0503040102020104" pitchFamily="34" charset="0"/>
            </a:endParaRPr>
          </a:p>
          <a:p>
            <a:pPr algn="ctr"/>
            <a:endParaRPr lang="en-US" dirty="0">
              <a:latin typeface="Euphemia" panose="020B0503040102020104" pitchFamily="34" charset="0"/>
            </a:endParaRPr>
          </a:p>
        </p:txBody>
      </p:sp>
    </p:spTree>
    <p:extLst>
      <p:ext uri="{BB962C8B-B14F-4D97-AF65-F5344CB8AC3E}">
        <p14:creationId xmlns:p14="http://schemas.microsoft.com/office/powerpoint/2010/main" val="42890849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Regression-based </a:t>
            </a:r>
            <a:br>
              <a:rPr lang="en-US" cap="all" dirty="0">
                <a:solidFill>
                  <a:schemeClr val="bg1"/>
                </a:solidFill>
              </a:rPr>
            </a:br>
            <a:r>
              <a:rPr lang="en-US" cap="all" dirty="0" err="1">
                <a:solidFill>
                  <a:schemeClr val="bg1"/>
                </a:solidFill>
              </a:rPr>
              <a:t>approachES</a:t>
            </a:r>
            <a:endParaRPr lang="en-US" cap="all" dirty="0">
              <a:solidFill>
                <a:schemeClr val="bg1"/>
              </a:solidFill>
            </a:endParaRP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691565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110341" y="766732"/>
            <a:ext cx="8938728" cy="3600986"/>
          </a:xfrm>
          <a:prstGeom prst="rect">
            <a:avLst/>
          </a:prstGeom>
          <a:noFill/>
        </p:spPr>
        <p:txBody>
          <a:bodyPr wrap="square" rtlCol="0">
            <a:spAutoFit/>
          </a:bodyPr>
          <a:lstStyle/>
          <a:p>
            <a:r>
              <a:rPr lang="en-US" sz="2000" dirty="0">
                <a:latin typeface="Euphemia" panose="020B0503040102020104" pitchFamily="34" charset="0"/>
              </a:rPr>
              <a:t>DATA:</a:t>
            </a:r>
          </a:p>
          <a:p>
            <a:pPr algn="ct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10-year panel on nonprofit CEO pay</a:t>
            </a:r>
          </a:p>
          <a:p>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Data includes the gender of CEOs all board members in the nonprofits </a:t>
            </a:r>
            <a:br>
              <a:rPr lang="en-US" sz="1600" dirty="0">
                <a:latin typeface="Euphemia" panose="020B0503040102020104" pitchFamily="34" charset="0"/>
              </a:rPr>
            </a:b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Limit the data to organizations that hire at least 1 new CEO during the panel, and that have a MALE CEO prior to the hire</a:t>
            </a:r>
          </a:p>
          <a:p>
            <a:pPr marL="285750" indent="-285750">
              <a:buFont typeface="Arial" panose="020B0604020202020204" pitchFamily="34" charset="0"/>
              <a:buChar char="•"/>
            </a:pP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When organizations replace a male CEO with a female CEO, do they pay them less? </a:t>
            </a:r>
          </a:p>
          <a:p>
            <a:pPr marL="285750" indent="-285750">
              <a:buFont typeface="Arial" panose="020B0604020202020204" pitchFamily="34" charset="0"/>
              <a:buChar char="•"/>
            </a:pPr>
            <a:endParaRPr lang="en-US" sz="1600" dirty="0">
              <a:latin typeface="Euphemia" panose="020B0503040102020104" pitchFamily="34" charset="0"/>
            </a:endParaRPr>
          </a:p>
          <a:p>
            <a:pPr marL="285750" indent="-285750">
              <a:buFont typeface="Arial" panose="020B0604020202020204" pitchFamily="34" charset="0"/>
              <a:buChar char="•"/>
            </a:pPr>
            <a:endParaRPr lang="en-US" sz="1600" dirty="0">
              <a:latin typeface="Euphemia" panose="020B0503040102020104" pitchFamily="34" charset="0"/>
            </a:endParaRPr>
          </a:p>
          <a:p>
            <a:pPr marL="285750" indent="-285750">
              <a:buFont typeface="Arial" panose="020B0604020202020204" pitchFamily="34" charset="0"/>
              <a:buChar char="•"/>
            </a:pPr>
            <a:r>
              <a:rPr lang="en-US" sz="1600" i="1" dirty="0">
                <a:latin typeface="Euphemia" panose="020B0503040102020104" pitchFamily="34" charset="0"/>
              </a:rPr>
              <a:t>You could conversely limit the data to all organizations that have female CEOs prior to the new hires, and see how pay changes when they hire new male CEOs. </a:t>
            </a:r>
          </a:p>
        </p:txBody>
      </p:sp>
    </p:spTree>
    <p:extLst>
      <p:ext uri="{BB962C8B-B14F-4D97-AF65-F5344CB8AC3E}">
        <p14:creationId xmlns:p14="http://schemas.microsoft.com/office/powerpoint/2010/main" val="4581699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855696" y="305200"/>
            <a:ext cx="10834733" cy="5909310"/>
          </a:xfrm>
          <a:prstGeom prst="rect">
            <a:avLst/>
          </a:prstGeom>
          <a:noFill/>
        </p:spPr>
        <p:txBody>
          <a:bodyPr wrap="square" rtlCol="0">
            <a:spAutoFit/>
          </a:bodyPr>
          <a:lstStyle/>
          <a:p>
            <a:r>
              <a:rPr lang="en-US" sz="2000" dirty="0">
                <a:latin typeface="Euphemia" panose="020B0503040102020104" pitchFamily="34" charset="0"/>
              </a:rPr>
              <a:t>ESTIMATE PAY GAP:</a:t>
            </a:r>
          </a:p>
          <a:p>
            <a:endParaRPr lang="en-US" sz="2000" dirty="0">
              <a:latin typeface="Euphemia" panose="020B0503040102020104" pitchFamily="34" charset="0"/>
            </a:endParaRPr>
          </a:p>
          <a:p>
            <a:endParaRPr lang="en-US" sz="1600" dirty="0">
              <a:latin typeface="Euphemia" panose="020B0503040102020104" pitchFamily="34" charset="0"/>
            </a:endParaRPr>
          </a:p>
          <a:p>
            <a:r>
              <a:rPr lang="en-US" b="1" dirty="0">
                <a:latin typeface="+mj-lt"/>
              </a:rPr>
              <a:t>( </a:t>
            </a:r>
            <a:r>
              <a:rPr lang="en-US" b="1" dirty="0" err="1">
                <a:latin typeface="+mj-lt"/>
              </a:rPr>
              <a:t>salary</a:t>
            </a:r>
            <a:r>
              <a:rPr lang="en-US" b="1" baseline="-25000" dirty="0" err="1">
                <a:latin typeface="+mj-lt"/>
              </a:rPr>
              <a:t>NEW</a:t>
            </a:r>
            <a:r>
              <a:rPr lang="en-US" b="1" baseline="-25000" dirty="0">
                <a:latin typeface="+mj-lt"/>
              </a:rPr>
              <a:t> </a:t>
            </a:r>
            <a:r>
              <a:rPr lang="en-US" b="1" dirty="0">
                <a:latin typeface="+mj-lt"/>
              </a:rPr>
              <a:t>/ </a:t>
            </a:r>
            <a:r>
              <a:rPr lang="en-US" b="1" dirty="0" err="1">
                <a:latin typeface="+mj-lt"/>
              </a:rPr>
              <a:t>salary</a:t>
            </a:r>
            <a:r>
              <a:rPr lang="en-US" b="1" baseline="-25000" dirty="0" err="1">
                <a:latin typeface="+mj-lt"/>
              </a:rPr>
              <a:t>OLD</a:t>
            </a:r>
            <a:r>
              <a:rPr lang="en-US" b="1" baseline="-25000" dirty="0">
                <a:latin typeface="+mj-lt"/>
              </a:rPr>
              <a:t> </a:t>
            </a:r>
            <a:r>
              <a:rPr lang="en-US" b="1" dirty="0">
                <a:latin typeface="+mj-lt"/>
              </a:rPr>
              <a:t>- 1)  = b</a:t>
            </a:r>
            <a:r>
              <a:rPr lang="en-US" b="1" baseline="-25000" dirty="0">
                <a:latin typeface="+mj-lt"/>
              </a:rPr>
              <a:t>0</a:t>
            </a:r>
            <a:r>
              <a:rPr lang="en-US" b="1" dirty="0">
                <a:latin typeface="+mj-lt"/>
              </a:rPr>
              <a:t> + b</a:t>
            </a:r>
            <a:r>
              <a:rPr lang="en-US" b="1" baseline="-25000" dirty="0">
                <a:latin typeface="+mj-lt"/>
              </a:rPr>
              <a:t>1</a:t>
            </a:r>
            <a:r>
              <a:rPr lang="en-US" b="1" dirty="0">
                <a:latin typeface="+mj-lt"/>
              </a:rPr>
              <a:t>(</a:t>
            </a:r>
            <a:r>
              <a:rPr lang="en-US" b="1" dirty="0" err="1">
                <a:latin typeface="+mj-lt"/>
              </a:rPr>
              <a:t>D</a:t>
            </a:r>
            <a:r>
              <a:rPr lang="en-US" b="1" baseline="-25000" dirty="0" err="1">
                <a:latin typeface="+mj-lt"/>
              </a:rPr>
              <a:t>male</a:t>
            </a:r>
            <a:r>
              <a:rPr lang="en-US" b="1" dirty="0">
                <a:latin typeface="+mj-lt"/>
              </a:rPr>
              <a:t>) + b</a:t>
            </a:r>
            <a:r>
              <a:rPr lang="en-US" b="1" baseline="-25000" dirty="0">
                <a:latin typeface="+mj-lt"/>
              </a:rPr>
              <a:t>2</a:t>
            </a:r>
            <a:r>
              <a:rPr lang="en-US" b="1" dirty="0">
                <a:latin typeface="+mj-lt"/>
              </a:rPr>
              <a:t>(</a:t>
            </a:r>
            <a:r>
              <a:rPr lang="en-US" b="1" dirty="0" err="1">
                <a:latin typeface="+mj-lt"/>
              </a:rPr>
              <a:t>D</a:t>
            </a:r>
            <a:r>
              <a:rPr lang="en-US" b="1" baseline="-25000" dirty="0" err="1">
                <a:latin typeface="+mj-lt"/>
              </a:rPr>
              <a:t>male</a:t>
            </a:r>
            <a:r>
              <a:rPr lang="en-US" b="1" baseline="-25000" dirty="0">
                <a:latin typeface="+mj-lt"/>
              </a:rPr>
              <a:t> </a:t>
            </a:r>
            <a:r>
              <a:rPr lang="en-US" b="1" dirty="0">
                <a:latin typeface="+mj-lt"/>
              </a:rPr>
              <a:t>x </a:t>
            </a:r>
            <a:r>
              <a:rPr lang="en-US" b="1" dirty="0" err="1">
                <a:latin typeface="+mj-lt"/>
              </a:rPr>
              <a:t>D</a:t>
            </a:r>
            <a:r>
              <a:rPr lang="en-US" b="1" baseline="-25000" dirty="0" err="1">
                <a:latin typeface="+mj-lt"/>
              </a:rPr>
              <a:t>treat</a:t>
            </a:r>
            <a:r>
              <a:rPr lang="en-US" b="1" dirty="0">
                <a:latin typeface="+mj-lt"/>
              </a:rPr>
              <a:t>) + b</a:t>
            </a:r>
            <a:r>
              <a:rPr lang="en-US" b="1" baseline="-25000" dirty="0">
                <a:latin typeface="+mj-lt"/>
              </a:rPr>
              <a:t>3</a:t>
            </a:r>
            <a:r>
              <a:rPr lang="en-US" b="1" dirty="0">
                <a:latin typeface="+mj-lt"/>
              </a:rPr>
              <a:t>(X</a:t>
            </a:r>
            <a:r>
              <a:rPr lang="en-US" b="1" baseline="-25000" dirty="0">
                <a:latin typeface="+mj-lt"/>
              </a:rPr>
              <a:t>1</a:t>
            </a:r>
            <a:r>
              <a:rPr lang="en-US" b="1" dirty="0">
                <a:latin typeface="+mj-lt"/>
              </a:rPr>
              <a:t>) + b</a:t>
            </a:r>
            <a:r>
              <a:rPr lang="en-US" b="1" baseline="-25000" dirty="0">
                <a:latin typeface="+mj-lt"/>
              </a:rPr>
              <a:t>4</a:t>
            </a:r>
            <a:r>
              <a:rPr lang="en-US" b="1" dirty="0">
                <a:latin typeface="+mj-lt"/>
              </a:rPr>
              <a:t>(X</a:t>
            </a:r>
            <a:r>
              <a:rPr lang="en-US" b="1" baseline="-25000" dirty="0">
                <a:latin typeface="+mj-lt"/>
              </a:rPr>
              <a:t>2</a:t>
            </a:r>
            <a:r>
              <a:rPr lang="en-US" b="1" dirty="0">
                <a:latin typeface="+mj-lt"/>
              </a:rPr>
              <a:t>) + time + e</a:t>
            </a:r>
          </a:p>
          <a:p>
            <a:endParaRPr lang="en-US" sz="1600" dirty="0">
              <a:latin typeface="Euphemia" panose="020B0503040102020104" pitchFamily="34" charset="0"/>
            </a:endParaRPr>
          </a:p>
          <a:p>
            <a:endParaRPr lang="en-US" sz="1600" dirty="0">
              <a:latin typeface="Euphemia" panose="020B0503040102020104" pitchFamily="34" charset="0"/>
            </a:endParaRPr>
          </a:p>
          <a:p>
            <a:r>
              <a:rPr lang="en-US" sz="1600" dirty="0">
                <a:latin typeface="Euphemia" panose="020B0503040102020104" pitchFamily="34" charset="0"/>
              </a:rPr>
              <a:t>Y = increase or decrease in the salary of the new CEO relative to the outgoing CEO (in %)</a:t>
            </a:r>
            <a:br>
              <a:rPr lang="en-US" sz="1600" dirty="0">
                <a:latin typeface="Euphemia" panose="020B0503040102020104" pitchFamily="34" charset="0"/>
              </a:rPr>
            </a:br>
            <a:endParaRPr lang="en-US" sz="1600" dirty="0">
              <a:latin typeface="Euphemia" panose="020B0503040102020104" pitchFamily="34" charset="0"/>
            </a:endParaRPr>
          </a:p>
          <a:p>
            <a:r>
              <a:rPr lang="en-US" sz="1600" dirty="0" err="1">
                <a:latin typeface="Euphemia" panose="020B0503040102020104" pitchFamily="34" charset="0"/>
              </a:rPr>
              <a:t>D</a:t>
            </a:r>
            <a:r>
              <a:rPr lang="en-US" sz="1600" baseline="-25000" dirty="0" err="1">
                <a:latin typeface="Euphemia" panose="020B0503040102020104" pitchFamily="34" charset="0"/>
              </a:rPr>
              <a:t>male</a:t>
            </a:r>
            <a:r>
              <a:rPr lang="en-US" sz="1600" dirty="0">
                <a:latin typeface="Euphemia" panose="020B0503040102020104" pitchFamily="34" charset="0"/>
              </a:rPr>
              <a:t>= gender dummy: 1 if the new CEO is male, 0 otherwise </a:t>
            </a:r>
          </a:p>
          <a:p>
            <a:endParaRPr lang="en-US" sz="1600" dirty="0">
              <a:latin typeface="Euphemia" panose="020B0503040102020104" pitchFamily="34" charset="0"/>
            </a:endParaRPr>
          </a:p>
          <a:p>
            <a:r>
              <a:rPr lang="en-US" sz="1600" dirty="0" err="1">
                <a:latin typeface="Euphemia" panose="020B0503040102020104" pitchFamily="34" charset="0"/>
              </a:rPr>
              <a:t>D</a:t>
            </a:r>
            <a:r>
              <a:rPr lang="en-US" sz="1600" baseline="-25000" dirty="0" err="1">
                <a:latin typeface="Euphemia" panose="020B0503040102020104" pitchFamily="34" charset="0"/>
              </a:rPr>
              <a:t>treat</a:t>
            </a:r>
            <a:r>
              <a:rPr lang="en-US" sz="1600" dirty="0">
                <a:latin typeface="Euphemia" panose="020B0503040102020104" pitchFamily="34" charset="0"/>
              </a:rPr>
              <a:t>= gender dummy: 1 if nonprofit increased board diversity, 0 otherwise </a:t>
            </a:r>
            <a:br>
              <a:rPr lang="en-US" sz="1600" dirty="0">
                <a:latin typeface="Euphemia" panose="020B0503040102020104" pitchFamily="34" charset="0"/>
              </a:rPr>
            </a:br>
            <a:endParaRPr lang="en-US" sz="1600" dirty="0">
              <a:latin typeface="Euphemia" panose="020B0503040102020104" pitchFamily="34" charset="0"/>
            </a:endParaRPr>
          </a:p>
          <a:p>
            <a:r>
              <a:rPr lang="en-US" sz="1600" dirty="0">
                <a:latin typeface="Euphemia" panose="020B0503040102020104" pitchFamily="34" charset="0"/>
              </a:rPr>
              <a:t>Where X</a:t>
            </a:r>
            <a:r>
              <a:rPr lang="en-US" sz="1600" baseline="-25000" dirty="0">
                <a:latin typeface="Euphemia" panose="020B0503040102020104" pitchFamily="34" charset="0"/>
              </a:rPr>
              <a:t>i </a:t>
            </a:r>
            <a:r>
              <a:rPr lang="en-US" sz="1600" dirty="0">
                <a:latin typeface="Euphemia" panose="020B0503040102020104" pitchFamily="34" charset="0"/>
              </a:rPr>
              <a:t>= control variables for organization (size, industry, financial health, </a:t>
            </a:r>
            <a:r>
              <a:rPr lang="en-US" sz="1600" dirty="0" err="1">
                <a:latin typeface="Euphemia" panose="020B0503040102020104" pitchFamily="34" charset="0"/>
              </a:rPr>
              <a:t>etc</a:t>
            </a:r>
            <a:r>
              <a:rPr lang="en-US" sz="1600" dirty="0">
                <a:latin typeface="Euphemia" panose="020B0503040102020104" pitchFamily="34" charset="0"/>
              </a:rPr>
              <a:t>)</a:t>
            </a:r>
            <a:br>
              <a:rPr lang="en-US" sz="1600" dirty="0">
                <a:latin typeface="Euphemia" panose="020B0503040102020104" pitchFamily="34" charset="0"/>
              </a:rPr>
            </a:br>
            <a:endParaRPr lang="en-US" sz="1600" dirty="0">
              <a:latin typeface="Euphemia" panose="020B0503040102020104" pitchFamily="34" charset="0"/>
            </a:endParaRPr>
          </a:p>
          <a:p>
            <a:r>
              <a:rPr lang="en-US" sz="1600" dirty="0">
                <a:latin typeface="Euphemia" panose="020B0503040102020104" pitchFamily="34" charset="0"/>
              </a:rPr>
              <a:t>Time = time fixed effects to control for economic conditions at time of the new CEO hire </a:t>
            </a:r>
          </a:p>
          <a:p>
            <a:endParaRPr lang="en-US" sz="1600" dirty="0">
              <a:latin typeface="Euphemia" panose="020B0503040102020104" pitchFamily="34" charset="0"/>
            </a:endParaRPr>
          </a:p>
          <a:p>
            <a:endParaRPr lang="en-US" sz="1600" dirty="0">
              <a:latin typeface="Euphemia" panose="020B0503040102020104" pitchFamily="34" charset="0"/>
            </a:endParaRPr>
          </a:p>
          <a:p>
            <a:r>
              <a:rPr lang="en-US" sz="1600" b="1" dirty="0">
                <a:latin typeface="Euphemia" panose="020B0503040102020104" pitchFamily="34" charset="0"/>
              </a:rPr>
              <a:t>Then b</a:t>
            </a:r>
            <a:r>
              <a:rPr lang="en-US" sz="1600" b="1" baseline="-25000" dirty="0">
                <a:latin typeface="Euphemia" panose="020B0503040102020104" pitchFamily="34" charset="0"/>
              </a:rPr>
              <a:t>1</a:t>
            </a:r>
            <a:r>
              <a:rPr lang="en-US" sz="1600" b="1" dirty="0">
                <a:latin typeface="Euphemia" panose="020B0503040102020104" pitchFamily="34" charset="0"/>
              </a:rPr>
              <a:t> would capture the pay gap </a:t>
            </a:r>
            <a:r>
              <a:rPr lang="en-US" sz="1600" dirty="0">
                <a:latin typeface="Euphemia" panose="020B0503040102020104" pitchFamily="34" charset="0"/>
              </a:rPr>
              <a:t>– the expected pay premiums the new hire would get for being a male</a:t>
            </a:r>
            <a:br>
              <a:rPr lang="en-US" sz="1600" dirty="0">
                <a:latin typeface="Euphemia" panose="020B0503040102020104" pitchFamily="34" charset="0"/>
              </a:rPr>
            </a:br>
            <a:endParaRPr lang="en-US" sz="1600" dirty="0">
              <a:latin typeface="Euphemia" panose="020B0503040102020104" pitchFamily="34" charset="0"/>
            </a:endParaRPr>
          </a:p>
          <a:p>
            <a:r>
              <a:rPr lang="en-US" sz="1600" b="1" dirty="0">
                <a:latin typeface="Euphemia" panose="020B0503040102020104" pitchFamily="34" charset="0"/>
              </a:rPr>
              <a:t>Then b</a:t>
            </a:r>
            <a:r>
              <a:rPr lang="en-US" sz="1600" b="1" baseline="-25000" dirty="0">
                <a:latin typeface="Euphemia" panose="020B0503040102020104" pitchFamily="34" charset="0"/>
              </a:rPr>
              <a:t>2</a:t>
            </a:r>
            <a:r>
              <a:rPr lang="en-US" sz="1600" b="1" dirty="0">
                <a:latin typeface="Euphemia" panose="020B0503040102020104" pitchFamily="34" charset="0"/>
              </a:rPr>
              <a:t> would capture the pay gap reduction </a:t>
            </a:r>
            <a:r>
              <a:rPr lang="en-US" sz="1600" dirty="0">
                <a:latin typeface="Euphemia" panose="020B0503040102020104" pitchFamily="34" charset="0"/>
              </a:rPr>
              <a:t>achieved by increasing board diversity (the treatment in this study)</a:t>
            </a:r>
            <a:br>
              <a:rPr lang="en-US" sz="1600" dirty="0">
                <a:latin typeface="Euphemia" panose="020B0503040102020104" pitchFamily="34" charset="0"/>
              </a:rPr>
            </a:br>
            <a:br>
              <a:rPr lang="en-US" sz="1600" dirty="0">
                <a:latin typeface="Euphemia" panose="020B0503040102020104" pitchFamily="34" charset="0"/>
              </a:rPr>
            </a:br>
            <a:r>
              <a:rPr lang="en-US" sz="1600" dirty="0">
                <a:latin typeface="Euphemia" panose="020B0503040102020104" pitchFamily="34" charset="0"/>
              </a:rPr>
              <a:t>Board diversity increase captures changes in board diversity from when the first CEO was hired to when the 2</a:t>
            </a:r>
            <a:r>
              <a:rPr lang="en-US" sz="1600" baseline="30000" dirty="0">
                <a:latin typeface="Euphemia" panose="020B0503040102020104" pitchFamily="34" charset="0"/>
              </a:rPr>
              <a:t>nd</a:t>
            </a:r>
            <a:r>
              <a:rPr lang="en-US" sz="1600" dirty="0">
                <a:latin typeface="Euphemia" panose="020B0503040102020104" pitchFamily="34" charset="0"/>
              </a:rPr>
              <a:t> CEO was hired in the panel, and whether they transitioned to a new critical mass category. </a:t>
            </a:r>
          </a:p>
        </p:txBody>
      </p:sp>
    </p:spTree>
    <p:extLst>
      <p:ext uri="{BB962C8B-B14F-4D97-AF65-F5344CB8AC3E}">
        <p14:creationId xmlns:p14="http://schemas.microsoft.com/office/powerpoint/2010/main" val="1229640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855696" y="154871"/>
            <a:ext cx="10834733" cy="1908215"/>
          </a:xfrm>
          <a:prstGeom prst="rect">
            <a:avLst/>
          </a:prstGeom>
          <a:noFill/>
        </p:spPr>
        <p:txBody>
          <a:bodyPr wrap="square" rtlCol="0">
            <a:spAutoFit/>
          </a:bodyPr>
          <a:lstStyle/>
          <a:p>
            <a:r>
              <a:rPr lang="en-US" sz="2000" dirty="0">
                <a:latin typeface="Euphemia" panose="020B0503040102020104" pitchFamily="34" charset="0"/>
              </a:rPr>
              <a:t>DIFFERENCE IN DIFFERENCE APPROACH:</a:t>
            </a:r>
          </a:p>
          <a:p>
            <a:endParaRPr lang="en-US" sz="2000" dirty="0">
              <a:latin typeface="Euphemia" panose="020B0503040102020104" pitchFamily="34" charset="0"/>
            </a:endParaRPr>
          </a:p>
          <a:p>
            <a:endParaRPr lang="en-US" sz="2000" dirty="0">
              <a:latin typeface="Euphemia" panose="020B0503040102020104" pitchFamily="34" charset="0"/>
            </a:endParaRPr>
          </a:p>
          <a:p>
            <a:r>
              <a:rPr lang="en-US" dirty="0">
                <a:latin typeface="Euphemia" panose="020B0503040102020104" pitchFamily="34" charset="0"/>
              </a:rPr>
              <a:t>SALARY  = b</a:t>
            </a:r>
            <a:r>
              <a:rPr lang="en-US" baseline="-25000" dirty="0">
                <a:latin typeface="Euphemia" panose="020B0503040102020104" pitchFamily="34" charset="0"/>
              </a:rPr>
              <a:t>0</a:t>
            </a:r>
            <a:r>
              <a:rPr lang="en-US" dirty="0">
                <a:latin typeface="Euphemia" panose="020B0503040102020104" pitchFamily="34" charset="0"/>
              </a:rPr>
              <a:t> + b</a:t>
            </a:r>
            <a:r>
              <a:rPr lang="en-US" baseline="-25000" dirty="0">
                <a:latin typeface="Euphemia" panose="020B0503040102020104" pitchFamily="34" charset="0"/>
              </a:rPr>
              <a:t>1</a:t>
            </a:r>
            <a:r>
              <a:rPr lang="en-US" dirty="0">
                <a:latin typeface="Euphemia" panose="020B0503040102020104" pitchFamily="34" charset="0"/>
              </a:rPr>
              <a:t>(</a:t>
            </a:r>
            <a:r>
              <a:rPr lang="en-US" dirty="0" err="1">
                <a:latin typeface="Euphemia" panose="020B0503040102020104" pitchFamily="34" charset="0"/>
              </a:rPr>
              <a:t>D</a:t>
            </a:r>
            <a:r>
              <a:rPr lang="en-US" baseline="-25000" dirty="0" err="1">
                <a:latin typeface="Euphemia" panose="020B0503040102020104" pitchFamily="34" charset="0"/>
              </a:rPr>
              <a:t>baseline_male</a:t>
            </a:r>
            <a:r>
              <a:rPr lang="en-US" dirty="0">
                <a:latin typeface="Euphemia" panose="020B0503040102020104" pitchFamily="34" charset="0"/>
              </a:rPr>
              <a:t>) + b</a:t>
            </a:r>
            <a:r>
              <a:rPr lang="en-US" baseline="-25000" dirty="0">
                <a:latin typeface="Euphemia" panose="020B0503040102020104" pitchFamily="34" charset="0"/>
              </a:rPr>
              <a:t>2</a:t>
            </a:r>
            <a:r>
              <a:rPr lang="en-US" dirty="0">
                <a:latin typeface="Euphemia" panose="020B0503040102020104" pitchFamily="34" charset="0"/>
              </a:rPr>
              <a:t>(</a:t>
            </a:r>
            <a:r>
              <a:rPr lang="en-US" dirty="0" err="1">
                <a:latin typeface="Euphemia" panose="020B0503040102020104" pitchFamily="34" charset="0"/>
              </a:rPr>
              <a:t>D</a:t>
            </a:r>
            <a:r>
              <a:rPr lang="en-US" baseline="-25000" dirty="0" err="1">
                <a:latin typeface="Euphemia" panose="020B0503040102020104" pitchFamily="34" charset="0"/>
              </a:rPr>
              <a:t>time</a:t>
            </a:r>
            <a:r>
              <a:rPr lang="en-US" baseline="-25000" dirty="0">
                <a:latin typeface="Euphemia" panose="020B0503040102020104" pitchFamily="34" charset="0"/>
              </a:rPr>
              <a:t>=2</a:t>
            </a:r>
            <a:r>
              <a:rPr lang="en-US" dirty="0">
                <a:latin typeface="Euphemia" panose="020B0503040102020104" pitchFamily="34" charset="0"/>
              </a:rPr>
              <a:t>) + b</a:t>
            </a:r>
            <a:r>
              <a:rPr lang="en-US" baseline="-25000" dirty="0">
                <a:latin typeface="Euphemia" panose="020B0503040102020104" pitchFamily="34" charset="0"/>
              </a:rPr>
              <a:t>3</a:t>
            </a:r>
            <a:r>
              <a:rPr lang="en-US" dirty="0">
                <a:latin typeface="Euphemia" panose="020B0503040102020104" pitchFamily="34" charset="0"/>
              </a:rPr>
              <a:t>(</a:t>
            </a:r>
            <a:r>
              <a:rPr lang="en-US" dirty="0" err="1">
                <a:latin typeface="Euphemia" panose="020B0503040102020104" pitchFamily="34" charset="0"/>
              </a:rPr>
              <a:t>D</a:t>
            </a:r>
            <a:r>
              <a:rPr lang="en-US" baseline="-25000" dirty="0" err="1">
                <a:latin typeface="Euphemia" panose="020B0503040102020104" pitchFamily="34" charset="0"/>
              </a:rPr>
              <a:t>baseline_male</a:t>
            </a:r>
            <a:r>
              <a:rPr lang="en-US" baseline="-25000" dirty="0">
                <a:latin typeface="Euphemia" panose="020B0503040102020104" pitchFamily="34" charset="0"/>
              </a:rPr>
              <a:t> </a:t>
            </a:r>
            <a:r>
              <a:rPr lang="en-US" dirty="0">
                <a:latin typeface="Euphemia" panose="020B0503040102020104" pitchFamily="34" charset="0"/>
              </a:rPr>
              <a:t>x </a:t>
            </a:r>
            <a:r>
              <a:rPr lang="en-US" dirty="0" err="1">
                <a:latin typeface="Euphemia" panose="020B0503040102020104" pitchFamily="34" charset="0"/>
              </a:rPr>
              <a:t>D</a:t>
            </a:r>
            <a:r>
              <a:rPr lang="en-US" baseline="-25000" dirty="0" err="1">
                <a:latin typeface="Euphemia" panose="020B0503040102020104" pitchFamily="34" charset="0"/>
              </a:rPr>
              <a:t>time</a:t>
            </a:r>
            <a:r>
              <a:rPr lang="en-US" baseline="-25000" dirty="0">
                <a:latin typeface="Euphemia" panose="020B0503040102020104" pitchFamily="34" charset="0"/>
              </a:rPr>
              <a:t>=2</a:t>
            </a:r>
            <a:r>
              <a:rPr lang="en-US" dirty="0">
                <a:latin typeface="Euphemia" panose="020B0503040102020104" pitchFamily="34" charset="0"/>
              </a:rPr>
              <a:t>) + e</a:t>
            </a:r>
          </a:p>
          <a:p>
            <a:endParaRPr lang="en-US" sz="2000" dirty="0">
              <a:latin typeface="Euphemia" panose="020B0503040102020104" pitchFamily="34" charset="0"/>
            </a:endParaRPr>
          </a:p>
          <a:p>
            <a:endParaRPr lang="en-US" sz="2000" dirty="0">
              <a:latin typeface="Euphemia" panose="020B0503040102020104" pitchFamily="34" charset="0"/>
            </a:endParaRPr>
          </a:p>
        </p:txBody>
      </p:sp>
      <p:sp>
        <p:nvSpPr>
          <p:cNvPr id="3" name="Oval 2">
            <a:extLst>
              <a:ext uri="{FF2B5EF4-FFF2-40B4-BE49-F238E27FC236}">
                <a16:creationId xmlns:a16="http://schemas.microsoft.com/office/drawing/2014/main" id="{FB5C61FE-C91C-4EB7-BD76-1C8A3D60483D}"/>
              </a:ext>
            </a:extLst>
          </p:cNvPr>
          <p:cNvSpPr/>
          <p:nvPr/>
        </p:nvSpPr>
        <p:spPr>
          <a:xfrm>
            <a:off x="4398380" y="4971830"/>
            <a:ext cx="833377" cy="7523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4" name="Oval 3">
            <a:extLst>
              <a:ext uri="{FF2B5EF4-FFF2-40B4-BE49-F238E27FC236}">
                <a16:creationId xmlns:a16="http://schemas.microsoft.com/office/drawing/2014/main" id="{4F206A85-52E4-484A-9CFB-834D7A0A566B}"/>
              </a:ext>
            </a:extLst>
          </p:cNvPr>
          <p:cNvSpPr/>
          <p:nvPr/>
        </p:nvSpPr>
        <p:spPr>
          <a:xfrm>
            <a:off x="4398379" y="3886199"/>
            <a:ext cx="833377" cy="7523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5" name="Oval 4">
            <a:extLst>
              <a:ext uri="{FF2B5EF4-FFF2-40B4-BE49-F238E27FC236}">
                <a16:creationId xmlns:a16="http://schemas.microsoft.com/office/drawing/2014/main" id="{8B97606F-98BF-4BC7-903A-773951FA6A36}"/>
              </a:ext>
            </a:extLst>
          </p:cNvPr>
          <p:cNvSpPr/>
          <p:nvPr/>
        </p:nvSpPr>
        <p:spPr>
          <a:xfrm>
            <a:off x="7143509" y="4971830"/>
            <a:ext cx="833377" cy="7523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6" name="Oval 5">
            <a:extLst>
              <a:ext uri="{FF2B5EF4-FFF2-40B4-BE49-F238E27FC236}">
                <a16:creationId xmlns:a16="http://schemas.microsoft.com/office/drawing/2014/main" id="{EC60EDD1-DE86-4EB0-B466-1C23419063A2}"/>
              </a:ext>
            </a:extLst>
          </p:cNvPr>
          <p:cNvSpPr/>
          <p:nvPr/>
        </p:nvSpPr>
        <p:spPr>
          <a:xfrm>
            <a:off x="7143508" y="2514714"/>
            <a:ext cx="833377" cy="7523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7" name="Oval 6">
            <a:extLst>
              <a:ext uri="{FF2B5EF4-FFF2-40B4-BE49-F238E27FC236}">
                <a16:creationId xmlns:a16="http://schemas.microsoft.com/office/drawing/2014/main" id="{63DB9415-3C24-45EC-B3CB-E1E4C4024D29}"/>
              </a:ext>
            </a:extLst>
          </p:cNvPr>
          <p:cNvSpPr/>
          <p:nvPr/>
        </p:nvSpPr>
        <p:spPr>
          <a:xfrm>
            <a:off x="7143508" y="3886199"/>
            <a:ext cx="833377" cy="752354"/>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CF</a:t>
            </a:r>
          </a:p>
        </p:txBody>
      </p:sp>
      <p:sp>
        <p:nvSpPr>
          <p:cNvPr id="8" name="TextBox 7">
            <a:extLst>
              <a:ext uri="{FF2B5EF4-FFF2-40B4-BE49-F238E27FC236}">
                <a16:creationId xmlns:a16="http://schemas.microsoft.com/office/drawing/2014/main" id="{98FD9358-CF01-47F7-9890-00FEED7456AF}"/>
              </a:ext>
            </a:extLst>
          </p:cNvPr>
          <p:cNvSpPr txBox="1"/>
          <p:nvPr/>
        </p:nvSpPr>
        <p:spPr>
          <a:xfrm>
            <a:off x="4603310" y="5872795"/>
            <a:ext cx="405880" cy="400110"/>
          </a:xfrm>
          <a:prstGeom prst="rect">
            <a:avLst/>
          </a:prstGeom>
          <a:noFill/>
        </p:spPr>
        <p:txBody>
          <a:bodyPr wrap="none" rtlCol="0">
            <a:spAutoFit/>
          </a:bodyPr>
          <a:lstStyle/>
          <a:p>
            <a:r>
              <a:rPr lang="en-US" sz="2000" dirty="0">
                <a:solidFill>
                  <a:schemeClr val="accent1">
                    <a:lumMod val="50000"/>
                  </a:schemeClr>
                </a:solidFill>
              </a:rPr>
              <a:t>b</a:t>
            </a:r>
            <a:r>
              <a:rPr lang="en-US" sz="2000" baseline="-25000" dirty="0">
                <a:solidFill>
                  <a:schemeClr val="accent1">
                    <a:lumMod val="50000"/>
                  </a:schemeClr>
                </a:solidFill>
              </a:rPr>
              <a:t>0</a:t>
            </a:r>
          </a:p>
        </p:txBody>
      </p:sp>
      <p:sp>
        <p:nvSpPr>
          <p:cNvPr id="9" name="TextBox 8">
            <a:extLst>
              <a:ext uri="{FF2B5EF4-FFF2-40B4-BE49-F238E27FC236}">
                <a16:creationId xmlns:a16="http://schemas.microsoft.com/office/drawing/2014/main" id="{E2D68807-74E7-45F3-BB77-F027C60AD00D}"/>
              </a:ext>
            </a:extLst>
          </p:cNvPr>
          <p:cNvSpPr txBox="1"/>
          <p:nvPr/>
        </p:nvSpPr>
        <p:spPr>
          <a:xfrm>
            <a:off x="4456306" y="3309967"/>
            <a:ext cx="1105767" cy="400110"/>
          </a:xfrm>
          <a:prstGeom prst="rect">
            <a:avLst/>
          </a:prstGeom>
          <a:noFill/>
        </p:spPr>
        <p:txBody>
          <a:bodyPr wrap="square" rtlCol="0">
            <a:spAutoFit/>
          </a:bodyPr>
          <a:lstStyle/>
          <a:p>
            <a:r>
              <a:rPr lang="en-US" sz="2000" dirty="0">
                <a:solidFill>
                  <a:schemeClr val="accent1">
                    <a:lumMod val="50000"/>
                  </a:schemeClr>
                </a:solidFill>
              </a:rPr>
              <a:t>b</a:t>
            </a:r>
            <a:r>
              <a:rPr lang="en-US" sz="2000" baseline="-25000" dirty="0">
                <a:solidFill>
                  <a:schemeClr val="accent1">
                    <a:lumMod val="50000"/>
                  </a:schemeClr>
                </a:solidFill>
              </a:rPr>
              <a:t>0</a:t>
            </a:r>
            <a:r>
              <a:rPr lang="en-US" sz="2000" dirty="0">
                <a:solidFill>
                  <a:schemeClr val="accent1">
                    <a:lumMod val="50000"/>
                  </a:schemeClr>
                </a:solidFill>
              </a:rPr>
              <a:t>+b</a:t>
            </a:r>
            <a:r>
              <a:rPr lang="en-US" sz="2000" baseline="-25000" dirty="0">
                <a:solidFill>
                  <a:schemeClr val="accent1">
                    <a:lumMod val="50000"/>
                  </a:schemeClr>
                </a:solidFill>
              </a:rPr>
              <a:t>1</a:t>
            </a:r>
          </a:p>
        </p:txBody>
      </p:sp>
      <p:sp>
        <p:nvSpPr>
          <p:cNvPr id="11" name="TextBox 10">
            <a:extLst>
              <a:ext uri="{FF2B5EF4-FFF2-40B4-BE49-F238E27FC236}">
                <a16:creationId xmlns:a16="http://schemas.microsoft.com/office/drawing/2014/main" id="{B909AD7E-7D7C-47DB-84D1-25B8E7F343BB}"/>
              </a:ext>
            </a:extLst>
          </p:cNvPr>
          <p:cNvSpPr txBox="1"/>
          <p:nvPr/>
        </p:nvSpPr>
        <p:spPr>
          <a:xfrm>
            <a:off x="7199833" y="5857406"/>
            <a:ext cx="1105767" cy="400110"/>
          </a:xfrm>
          <a:prstGeom prst="rect">
            <a:avLst/>
          </a:prstGeom>
          <a:noFill/>
        </p:spPr>
        <p:txBody>
          <a:bodyPr wrap="square" rtlCol="0">
            <a:spAutoFit/>
          </a:bodyPr>
          <a:lstStyle/>
          <a:p>
            <a:r>
              <a:rPr lang="en-US" sz="2000" dirty="0">
                <a:solidFill>
                  <a:schemeClr val="accent1">
                    <a:lumMod val="50000"/>
                  </a:schemeClr>
                </a:solidFill>
              </a:rPr>
              <a:t>b</a:t>
            </a:r>
            <a:r>
              <a:rPr lang="en-US" sz="2000" baseline="-25000" dirty="0">
                <a:solidFill>
                  <a:schemeClr val="accent1">
                    <a:lumMod val="50000"/>
                  </a:schemeClr>
                </a:solidFill>
              </a:rPr>
              <a:t>0</a:t>
            </a:r>
            <a:r>
              <a:rPr lang="en-US" sz="2000" dirty="0">
                <a:solidFill>
                  <a:schemeClr val="accent1">
                    <a:lumMod val="50000"/>
                  </a:schemeClr>
                </a:solidFill>
              </a:rPr>
              <a:t>+b</a:t>
            </a:r>
            <a:r>
              <a:rPr lang="en-US" sz="2000" baseline="-25000" dirty="0">
                <a:solidFill>
                  <a:schemeClr val="accent1">
                    <a:lumMod val="50000"/>
                  </a:schemeClr>
                </a:solidFill>
              </a:rPr>
              <a:t>2</a:t>
            </a:r>
          </a:p>
        </p:txBody>
      </p:sp>
      <p:sp>
        <p:nvSpPr>
          <p:cNvPr id="12" name="TextBox 11">
            <a:extLst>
              <a:ext uri="{FF2B5EF4-FFF2-40B4-BE49-F238E27FC236}">
                <a16:creationId xmlns:a16="http://schemas.microsoft.com/office/drawing/2014/main" id="{76A7A114-9C43-4C51-AD62-0A2267BC2459}"/>
              </a:ext>
            </a:extLst>
          </p:cNvPr>
          <p:cNvSpPr txBox="1"/>
          <p:nvPr/>
        </p:nvSpPr>
        <p:spPr>
          <a:xfrm>
            <a:off x="6856642" y="2077374"/>
            <a:ext cx="1792148" cy="605294"/>
          </a:xfrm>
          <a:prstGeom prst="rect">
            <a:avLst/>
          </a:prstGeom>
          <a:noFill/>
        </p:spPr>
        <p:txBody>
          <a:bodyPr wrap="square" rtlCol="0">
            <a:spAutoFit/>
          </a:bodyPr>
          <a:lstStyle/>
          <a:p>
            <a:r>
              <a:rPr lang="en-US" sz="2000" dirty="0">
                <a:solidFill>
                  <a:schemeClr val="accent1">
                    <a:lumMod val="50000"/>
                  </a:schemeClr>
                </a:solidFill>
              </a:rPr>
              <a:t>b</a:t>
            </a:r>
            <a:r>
              <a:rPr lang="en-US" sz="2000" baseline="-25000" dirty="0">
                <a:solidFill>
                  <a:schemeClr val="accent1">
                    <a:lumMod val="50000"/>
                  </a:schemeClr>
                </a:solidFill>
              </a:rPr>
              <a:t>0</a:t>
            </a:r>
            <a:r>
              <a:rPr lang="en-US" sz="2000" dirty="0">
                <a:solidFill>
                  <a:schemeClr val="accent1">
                    <a:lumMod val="50000"/>
                  </a:schemeClr>
                </a:solidFill>
              </a:rPr>
              <a:t>+b</a:t>
            </a:r>
            <a:r>
              <a:rPr lang="en-US" sz="2000" baseline="-25000" dirty="0">
                <a:solidFill>
                  <a:schemeClr val="accent1">
                    <a:lumMod val="50000"/>
                  </a:schemeClr>
                </a:solidFill>
              </a:rPr>
              <a:t>1+</a:t>
            </a:r>
            <a:r>
              <a:rPr lang="en-US" sz="2000" dirty="0">
                <a:solidFill>
                  <a:schemeClr val="accent1">
                    <a:lumMod val="50000"/>
                  </a:schemeClr>
                </a:solidFill>
              </a:rPr>
              <a:t>b</a:t>
            </a:r>
            <a:r>
              <a:rPr lang="en-US" sz="2000" baseline="-25000" dirty="0">
                <a:solidFill>
                  <a:schemeClr val="accent1">
                    <a:lumMod val="50000"/>
                  </a:schemeClr>
                </a:solidFill>
              </a:rPr>
              <a:t>2</a:t>
            </a:r>
            <a:r>
              <a:rPr lang="en-US" sz="2000" dirty="0">
                <a:solidFill>
                  <a:schemeClr val="accent1">
                    <a:lumMod val="50000"/>
                  </a:schemeClr>
                </a:solidFill>
              </a:rPr>
              <a:t>+b</a:t>
            </a:r>
            <a:r>
              <a:rPr lang="en-US" sz="2000" baseline="-25000" dirty="0">
                <a:solidFill>
                  <a:schemeClr val="accent1">
                    <a:lumMod val="50000"/>
                  </a:schemeClr>
                </a:solidFill>
              </a:rPr>
              <a:t>3</a:t>
            </a:r>
          </a:p>
          <a:p>
            <a:endParaRPr lang="en-US" sz="2000" baseline="-25000" dirty="0">
              <a:solidFill>
                <a:schemeClr val="accent1">
                  <a:lumMod val="50000"/>
                </a:schemeClr>
              </a:solidFill>
            </a:endParaRPr>
          </a:p>
        </p:txBody>
      </p:sp>
      <p:sp>
        <p:nvSpPr>
          <p:cNvPr id="13" name="TextBox 12">
            <a:extLst>
              <a:ext uri="{FF2B5EF4-FFF2-40B4-BE49-F238E27FC236}">
                <a16:creationId xmlns:a16="http://schemas.microsoft.com/office/drawing/2014/main" id="{ABAD727C-8B57-4A69-BF3B-DD2F23B76E15}"/>
              </a:ext>
            </a:extLst>
          </p:cNvPr>
          <p:cNvSpPr txBox="1"/>
          <p:nvPr/>
        </p:nvSpPr>
        <p:spPr>
          <a:xfrm>
            <a:off x="7080811" y="3443695"/>
            <a:ext cx="1792148" cy="400110"/>
          </a:xfrm>
          <a:prstGeom prst="rect">
            <a:avLst/>
          </a:prstGeom>
          <a:noFill/>
        </p:spPr>
        <p:txBody>
          <a:bodyPr wrap="square" rtlCol="0">
            <a:spAutoFit/>
          </a:bodyPr>
          <a:lstStyle/>
          <a:p>
            <a:r>
              <a:rPr lang="en-US" sz="2000" dirty="0">
                <a:solidFill>
                  <a:schemeClr val="accent1">
                    <a:lumMod val="50000"/>
                  </a:schemeClr>
                </a:solidFill>
              </a:rPr>
              <a:t>b</a:t>
            </a:r>
            <a:r>
              <a:rPr lang="en-US" sz="2000" baseline="-25000" dirty="0">
                <a:solidFill>
                  <a:schemeClr val="accent1">
                    <a:lumMod val="50000"/>
                  </a:schemeClr>
                </a:solidFill>
              </a:rPr>
              <a:t>0</a:t>
            </a:r>
            <a:r>
              <a:rPr lang="en-US" sz="2000" dirty="0">
                <a:solidFill>
                  <a:schemeClr val="accent1">
                    <a:lumMod val="50000"/>
                  </a:schemeClr>
                </a:solidFill>
              </a:rPr>
              <a:t>+b</a:t>
            </a:r>
            <a:r>
              <a:rPr lang="en-US" sz="2000" baseline="-25000" dirty="0">
                <a:solidFill>
                  <a:schemeClr val="accent1">
                    <a:lumMod val="50000"/>
                  </a:schemeClr>
                </a:solidFill>
              </a:rPr>
              <a:t>1+</a:t>
            </a:r>
            <a:r>
              <a:rPr lang="en-US" sz="2000" dirty="0">
                <a:solidFill>
                  <a:schemeClr val="accent1">
                    <a:lumMod val="50000"/>
                  </a:schemeClr>
                </a:solidFill>
              </a:rPr>
              <a:t>b</a:t>
            </a:r>
            <a:r>
              <a:rPr lang="en-US" sz="2000" baseline="-25000" dirty="0">
                <a:solidFill>
                  <a:schemeClr val="accent1">
                    <a:lumMod val="50000"/>
                  </a:schemeClr>
                </a:solidFill>
              </a:rPr>
              <a:t>2</a:t>
            </a:r>
          </a:p>
        </p:txBody>
      </p:sp>
      <p:sp>
        <p:nvSpPr>
          <p:cNvPr id="14" name="TextBox 13">
            <a:extLst>
              <a:ext uri="{FF2B5EF4-FFF2-40B4-BE49-F238E27FC236}">
                <a16:creationId xmlns:a16="http://schemas.microsoft.com/office/drawing/2014/main" id="{B858A2FF-0FB5-49BF-84E6-9448A214AFDC}"/>
              </a:ext>
            </a:extLst>
          </p:cNvPr>
          <p:cNvSpPr txBox="1"/>
          <p:nvPr/>
        </p:nvSpPr>
        <p:spPr>
          <a:xfrm>
            <a:off x="1099596" y="5157025"/>
            <a:ext cx="2955553" cy="369332"/>
          </a:xfrm>
          <a:prstGeom prst="rect">
            <a:avLst/>
          </a:prstGeom>
          <a:noFill/>
        </p:spPr>
        <p:txBody>
          <a:bodyPr wrap="none" rtlCol="0">
            <a:spAutoFit/>
          </a:bodyPr>
          <a:lstStyle/>
          <a:p>
            <a:r>
              <a:rPr lang="en-US" dirty="0"/>
              <a:t>Baseline salary: control group</a:t>
            </a:r>
          </a:p>
        </p:txBody>
      </p:sp>
      <p:sp>
        <p:nvSpPr>
          <p:cNvPr id="15" name="TextBox 14">
            <a:extLst>
              <a:ext uri="{FF2B5EF4-FFF2-40B4-BE49-F238E27FC236}">
                <a16:creationId xmlns:a16="http://schemas.microsoft.com/office/drawing/2014/main" id="{27B61849-205F-48CD-816A-471F059E957D}"/>
              </a:ext>
            </a:extLst>
          </p:cNvPr>
          <p:cNvSpPr txBox="1"/>
          <p:nvPr/>
        </p:nvSpPr>
        <p:spPr>
          <a:xfrm>
            <a:off x="1099596" y="4077710"/>
            <a:ext cx="3241400" cy="369332"/>
          </a:xfrm>
          <a:prstGeom prst="rect">
            <a:avLst/>
          </a:prstGeom>
          <a:noFill/>
        </p:spPr>
        <p:txBody>
          <a:bodyPr wrap="none" rtlCol="0">
            <a:spAutoFit/>
          </a:bodyPr>
          <a:lstStyle/>
          <a:p>
            <a:r>
              <a:rPr lang="en-US" dirty="0"/>
              <a:t>Baseline salary: treatment group</a:t>
            </a:r>
          </a:p>
        </p:txBody>
      </p:sp>
      <p:sp>
        <p:nvSpPr>
          <p:cNvPr id="16" name="TextBox 15">
            <a:extLst>
              <a:ext uri="{FF2B5EF4-FFF2-40B4-BE49-F238E27FC236}">
                <a16:creationId xmlns:a16="http://schemas.microsoft.com/office/drawing/2014/main" id="{50CA6D6A-695F-456F-83E0-157E59C8B6B3}"/>
              </a:ext>
            </a:extLst>
          </p:cNvPr>
          <p:cNvSpPr txBox="1"/>
          <p:nvPr/>
        </p:nvSpPr>
        <p:spPr>
          <a:xfrm>
            <a:off x="8305600" y="5103673"/>
            <a:ext cx="3037370" cy="369332"/>
          </a:xfrm>
          <a:prstGeom prst="rect">
            <a:avLst/>
          </a:prstGeom>
          <a:noFill/>
        </p:spPr>
        <p:txBody>
          <a:bodyPr wrap="none" rtlCol="0">
            <a:spAutoFit/>
          </a:bodyPr>
          <a:lstStyle/>
          <a:p>
            <a:r>
              <a:rPr lang="en-US" dirty="0"/>
              <a:t>New CEO salary: control group</a:t>
            </a:r>
          </a:p>
        </p:txBody>
      </p:sp>
      <p:sp>
        <p:nvSpPr>
          <p:cNvPr id="17" name="TextBox 16">
            <a:extLst>
              <a:ext uri="{FF2B5EF4-FFF2-40B4-BE49-F238E27FC236}">
                <a16:creationId xmlns:a16="http://schemas.microsoft.com/office/drawing/2014/main" id="{5387BB1E-16A7-470A-AC03-3D0C369C102A}"/>
              </a:ext>
            </a:extLst>
          </p:cNvPr>
          <p:cNvSpPr txBox="1"/>
          <p:nvPr/>
        </p:nvSpPr>
        <p:spPr>
          <a:xfrm>
            <a:off x="8460521" y="2193979"/>
            <a:ext cx="3323217" cy="369332"/>
          </a:xfrm>
          <a:prstGeom prst="rect">
            <a:avLst/>
          </a:prstGeom>
          <a:noFill/>
        </p:spPr>
        <p:txBody>
          <a:bodyPr wrap="none" rtlCol="0">
            <a:spAutoFit/>
          </a:bodyPr>
          <a:lstStyle/>
          <a:p>
            <a:r>
              <a:rPr lang="en-US" dirty="0"/>
              <a:t>New CEO salary: treatment group</a:t>
            </a:r>
          </a:p>
        </p:txBody>
      </p:sp>
      <p:sp>
        <p:nvSpPr>
          <p:cNvPr id="18" name="TextBox 17">
            <a:extLst>
              <a:ext uri="{FF2B5EF4-FFF2-40B4-BE49-F238E27FC236}">
                <a16:creationId xmlns:a16="http://schemas.microsoft.com/office/drawing/2014/main" id="{F4317ECF-4C4D-4AD9-A3A6-B4496B15CB4A}"/>
              </a:ext>
            </a:extLst>
          </p:cNvPr>
          <p:cNvSpPr txBox="1"/>
          <p:nvPr/>
        </p:nvSpPr>
        <p:spPr>
          <a:xfrm>
            <a:off x="8305313" y="4183272"/>
            <a:ext cx="2617704" cy="369332"/>
          </a:xfrm>
          <a:prstGeom prst="rect">
            <a:avLst/>
          </a:prstGeom>
          <a:noFill/>
        </p:spPr>
        <p:txBody>
          <a:bodyPr wrap="none" rtlCol="0">
            <a:spAutoFit/>
          </a:bodyPr>
          <a:lstStyle/>
          <a:p>
            <a:r>
              <a:rPr lang="en-US" dirty="0"/>
              <a:t>Counterfactual CEO salary</a:t>
            </a:r>
          </a:p>
        </p:txBody>
      </p:sp>
      <p:cxnSp>
        <p:nvCxnSpPr>
          <p:cNvPr id="20" name="Straight Arrow Connector 19">
            <a:extLst>
              <a:ext uri="{FF2B5EF4-FFF2-40B4-BE49-F238E27FC236}">
                <a16:creationId xmlns:a16="http://schemas.microsoft.com/office/drawing/2014/main" id="{4A11FEAB-B9A2-4EB5-9C47-672459A85605}"/>
              </a:ext>
            </a:extLst>
          </p:cNvPr>
          <p:cNvCxnSpPr>
            <a:endCxn id="5" idx="2"/>
          </p:cNvCxnSpPr>
          <p:nvPr/>
        </p:nvCxnSpPr>
        <p:spPr>
          <a:xfrm>
            <a:off x="5231756" y="5341691"/>
            <a:ext cx="1911753" cy="6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8493683-47A6-4FD7-9A5C-23015558D855}"/>
              </a:ext>
            </a:extLst>
          </p:cNvPr>
          <p:cNvSpPr txBox="1"/>
          <p:nvPr/>
        </p:nvSpPr>
        <p:spPr>
          <a:xfrm>
            <a:off x="5656914" y="4919007"/>
            <a:ext cx="1157881" cy="369332"/>
          </a:xfrm>
          <a:prstGeom prst="rect">
            <a:avLst/>
          </a:prstGeom>
          <a:noFill/>
        </p:spPr>
        <p:txBody>
          <a:bodyPr wrap="none" rtlCol="0">
            <a:spAutoFit/>
          </a:bodyPr>
          <a:lstStyle/>
          <a:p>
            <a:r>
              <a:rPr lang="en-US" dirty="0">
                <a:solidFill>
                  <a:schemeClr val="accent1">
                    <a:lumMod val="75000"/>
                  </a:schemeClr>
                </a:solidFill>
              </a:rPr>
              <a:t>b2 = trend</a:t>
            </a:r>
          </a:p>
        </p:txBody>
      </p:sp>
      <p:sp>
        <p:nvSpPr>
          <p:cNvPr id="22" name="Right Brace 21">
            <a:extLst>
              <a:ext uri="{FF2B5EF4-FFF2-40B4-BE49-F238E27FC236}">
                <a16:creationId xmlns:a16="http://schemas.microsoft.com/office/drawing/2014/main" id="{F0CC04A0-36DF-4E18-8AA7-5E85CD38D512}"/>
              </a:ext>
            </a:extLst>
          </p:cNvPr>
          <p:cNvSpPr/>
          <p:nvPr/>
        </p:nvSpPr>
        <p:spPr>
          <a:xfrm>
            <a:off x="8305313" y="2979170"/>
            <a:ext cx="301515" cy="1044120"/>
          </a:xfrm>
          <a:prstGeom prst="rightBrac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061D8411-B4BA-490A-A531-F799BA658B6B}"/>
              </a:ext>
            </a:extLst>
          </p:cNvPr>
          <p:cNvSpPr txBox="1"/>
          <p:nvPr/>
        </p:nvSpPr>
        <p:spPr>
          <a:xfrm>
            <a:off x="8872959" y="3306380"/>
            <a:ext cx="2757678" cy="369332"/>
          </a:xfrm>
          <a:prstGeom prst="rect">
            <a:avLst/>
          </a:prstGeom>
          <a:noFill/>
        </p:spPr>
        <p:txBody>
          <a:bodyPr wrap="none" rtlCol="0">
            <a:spAutoFit/>
          </a:bodyPr>
          <a:lstStyle/>
          <a:p>
            <a:r>
              <a:rPr lang="en-US" dirty="0">
                <a:solidFill>
                  <a:schemeClr val="accent1">
                    <a:lumMod val="50000"/>
                  </a:schemeClr>
                </a:solidFill>
              </a:rPr>
              <a:t>b3 = actual - counterfactual</a:t>
            </a:r>
          </a:p>
        </p:txBody>
      </p:sp>
    </p:spTree>
    <p:extLst>
      <p:ext uri="{BB962C8B-B14F-4D97-AF65-F5344CB8AC3E}">
        <p14:creationId xmlns:p14="http://schemas.microsoft.com/office/powerpoint/2010/main" val="10925551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B8E962-726B-4590-B4F1-EBDDF93D6963}"/>
              </a:ext>
            </a:extLst>
          </p:cNvPr>
          <p:cNvSpPr/>
          <p:nvPr/>
        </p:nvSpPr>
        <p:spPr>
          <a:xfrm>
            <a:off x="0" y="4800096"/>
            <a:ext cx="12192000" cy="20579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BC01BBE-7ABA-4EAF-BC5E-F772E050D9E5}"/>
              </a:ext>
            </a:extLst>
          </p:cNvPr>
          <p:cNvSpPr txBox="1"/>
          <p:nvPr/>
        </p:nvSpPr>
        <p:spPr>
          <a:xfrm>
            <a:off x="267562" y="4961719"/>
            <a:ext cx="10885001" cy="2092881"/>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b="1" i="0" u="none" strike="noStrike" kern="1200" cap="all" spc="0" normalizeH="0" baseline="0" noProof="0" dirty="0">
                <a:ln>
                  <a:noFill/>
                </a:ln>
                <a:solidFill>
                  <a:schemeClr val="accent1">
                    <a:lumMod val="50000"/>
                  </a:schemeClr>
                </a:solidFill>
                <a:effectLst/>
                <a:uLnTx/>
                <a:uFillTx/>
                <a:latin typeface="Calibri" panose="020F0502020204030204"/>
                <a:ea typeface="+mn-ea"/>
                <a:cs typeface="+mn-cs"/>
              </a:rPr>
              <a:t>DIAGRAMMING EXPECTATIONS:</a:t>
            </a:r>
            <a:endParaRPr kumimoji="0" lang="en-US" b="0" i="0" u="none" strike="noStrike" kern="1200" cap="none" spc="0" normalizeH="0" baseline="0" noProof="0" dirty="0">
              <a:ln>
                <a:noFill/>
              </a:ln>
              <a:solidFill>
                <a:schemeClr val="accent1">
                  <a:lumMod val="50000"/>
                </a:schemeClr>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We have three distinct treatments in this case, so we need one diagram per “treatment”.</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The comparison group will start in the base category and experience no change in board diversity between time 1 and time 2. </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1600" dirty="0">
                <a:solidFill>
                  <a:prstClr val="black"/>
                </a:solidFill>
                <a:latin typeface="Calibri" panose="020F0502020204030204"/>
              </a:rPr>
              <a:t>The “treated’ group will experience a large enough increase in diversity to transition categories defined by critical mass theory.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lang="en-US" sz="1600" dirty="0">
              <a:solidFill>
                <a:prstClr val="black"/>
              </a:solidFill>
              <a:latin typeface="Calibri" panose="020F0502020204030204"/>
            </a:endParaRPr>
          </a:p>
        </p:txBody>
      </p:sp>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807110" y="2780126"/>
            <a:ext cx="103882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2CA65B3-A9A2-49B3-B832-FDA00377D5B1}"/>
              </a:ext>
            </a:extLst>
          </p:cNvPr>
          <p:cNvCxnSpPr/>
          <p:nvPr/>
        </p:nvCxnSpPr>
        <p:spPr>
          <a:xfrm>
            <a:off x="3219645" y="2667059"/>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5A0D3A6-DE2B-458D-B3CF-275C1E65251D}"/>
              </a:ext>
            </a:extLst>
          </p:cNvPr>
          <p:cNvCxnSpPr/>
          <p:nvPr/>
        </p:nvCxnSpPr>
        <p:spPr>
          <a:xfrm>
            <a:off x="5710063" y="2631593"/>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9C0AF2-906B-4E8B-ACC7-40199B9B42F7}"/>
              </a:ext>
            </a:extLst>
          </p:cNvPr>
          <p:cNvCxnSpPr/>
          <p:nvPr/>
        </p:nvCxnSpPr>
        <p:spPr>
          <a:xfrm>
            <a:off x="8074887" y="2622775"/>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D348AFC-44BF-4FBE-9EEE-C3E9CEC24D99}"/>
              </a:ext>
            </a:extLst>
          </p:cNvPr>
          <p:cNvCxnSpPr/>
          <p:nvPr/>
        </p:nvCxnSpPr>
        <p:spPr>
          <a:xfrm>
            <a:off x="10606535" y="2631593"/>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FD0F6F0-E6A1-4AC6-9DFA-8EC8578A36FF}"/>
              </a:ext>
            </a:extLst>
          </p:cNvPr>
          <p:cNvSpPr txBox="1"/>
          <p:nvPr/>
        </p:nvSpPr>
        <p:spPr>
          <a:xfrm>
            <a:off x="2566791" y="2201319"/>
            <a:ext cx="1326747"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1%</a:t>
            </a:r>
          </a:p>
        </p:txBody>
      </p:sp>
      <p:sp>
        <p:nvSpPr>
          <p:cNvPr id="91" name="TextBox 90">
            <a:extLst>
              <a:ext uri="{FF2B5EF4-FFF2-40B4-BE49-F238E27FC236}">
                <a16:creationId xmlns:a16="http://schemas.microsoft.com/office/drawing/2014/main" id="{557FE449-1F25-489E-9E76-56F3C5F74D53}"/>
              </a:ext>
            </a:extLst>
          </p:cNvPr>
          <p:cNvSpPr txBox="1"/>
          <p:nvPr/>
        </p:nvSpPr>
        <p:spPr>
          <a:xfrm>
            <a:off x="5087136" y="2190497"/>
            <a:ext cx="1326747"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30%</a:t>
            </a:r>
          </a:p>
        </p:txBody>
      </p:sp>
      <p:sp>
        <p:nvSpPr>
          <p:cNvPr id="92" name="TextBox 91">
            <a:extLst>
              <a:ext uri="{FF2B5EF4-FFF2-40B4-BE49-F238E27FC236}">
                <a16:creationId xmlns:a16="http://schemas.microsoft.com/office/drawing/2014/main" id="{7361DC41-D45B-4F01-ABCD-717AB937CD0E}"/>
              </a:ext>
            </a:extLst>
          </p:cNvPr>
          <p:cNvSpPr txBox="1"/>
          <p:nvPr/>
        </p:nvSpPr>
        <p:spPr>
          <a:xfrm>
            <a:off x="7412391" y="2186281"/>
            <a:ext cx="1326747"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70%</a:t>
            </a:r>
          </a:p>
        </p:txBody>
      </p:sp>
      <p:sp>
        <p:nvSpPr>
          <p:cNvPr id="93" name="TextBox 92">
            <a:extLst>
              <a:ext uri="{FF2B5EF4-FFF2-40B4-BE49-F238E27FC236}">
                <a16:creationId xmlns:a16="http://schemas.microsoft.com/office/drawing/2014/main" id="{77A18E55-2424-4421-B382-E448C572CD75}"/>
              </a:ext>
            </a:extLst>
          </p:cNvPr>
          <p:cNvSpPr txBox="1"/>
          <p:nvPr/>
        </p:nvSpPr>
        <p:spPr>
          <a:xfrm>
            <a:off x="9943161" y="2226669"/>
            <a:ext cx="1326747"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100%</a:t>
            </a:r>
          </a:p>
        </p:txBody>
      </p:sp>
      <p:cxnSp>
        <p:nvCxnSpPr>
          <p:cNvPr id="94" name="Straight Connector 93">
            <a:extLst>
              <a:ext uri="{FF2B5EF4-FFF2-40B4-BE49-F238E27FC236}">
                <a16:creationId xmlns:a16="http://schemas.microsoft.com/office/drawing/2014/main" id="{B4BF80B3-4183-468C-B5D0-B953E506BAEF}"/>
              </a:ext>
            </a:extLst>
          </p:cNvPr>
          <p:cNvCxnSpPr/>
          <p:nvPr/>
        </p:nvCxnSpPr>
        <p:spPr>
          <a:xfrm>
            <a:off x="1021098" y="2638848"/>
            <a:ext cx="0" cy="31470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CDA81E0-6BB5-4A66-80C3-F4B7B3F93774}"/>
              </a:ext>
            </a:extLst>
          </p:cNvPr>
          <p:cNvSpPr txBox="1"/>
          <p:nvPr/>
        </p:nvSpPr>
        <p:spPr>
          <a:xfrm>
            <a:off x="376128" y="2172854"/>
            <a:ext cx="1326747"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50000"/>
                    <a:lumOff val="50000"/>
                  </a:schemeClr>
                </a:solidFill>
                <a:effectLst/>
                <a:uLnTx/>
                <a:uFillTx/>
                <a:latin typeface="Calibri" panose="020F0502020204030204"/>
                <a:ea typeface="+mn-ea"/>
                <a:cs typeface="+mn-cs"/>
              </a:rPr>
              <a:t>0%</a:t>
            </a:r>
          </a:p>
        </p:txBody>
      </p:sp>
      <p:sp>
        <p:nvSpPr>
          <p:cNvPr id="55" name="Rectangle 54">
            <a:extLst>
              <a:ext uri="{FF2B5EF4-FFF2-40B4-BE49-F238E27FC236}">
                <a16:creationId xmlns:a16="http://schemas.microsoft.com/office/drawing/2014/main" id="{D7489908-2C63-4F67-B415-3B1F6AACABC7}"/>
              </a:ext>
            </a:extLst>
          </p:cNvPr>
          <p:cNvSpPr/>
          <p:nvPr/>
        </p:nvSpPr>
        <p:spPr>
          <a:xfrm>
            <a:off x="1993117" y="814719"/>
            <a:ext cx="485192" cy="182412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B03C0A19-AF27-44C4-92F3-6852071912C3}"/>
              </a:ext>
            </a:extLst>
          </p:cNvPr>
          <p:cNvSpPr/>
          <p:nvPr/>
        </p:nvSpPr>
        <p:spPr>
          <a:xfrm>
            <a:off x="4325932" y="798646"/>
            <a:ext cx="485192" cy="182412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5CB50955-407D-4A44-916C-86274BF0B7AF}"/>
              </a:ext>
            </a:extLst>
          </p:cNvPr>
          <p:cNvSpPr/>
          <p:nvPr/>
        </p:nvSpPr>
        <p:spPr>
          <a:xfrm>
            <a:off x="6635218" y="2026394"/>
            <a:ext cx="485192" cy="634414"/>
          </a:xfrm>
          <a:prstGeom prst="rect">
            <a:avLst/>
          </a:prstGeom>
          <a:solidFill>
            <a:schemeClr val="bg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lumMod val="50000"/>
                  <a:lumOff val="50000"/>
                </a:schemeClr>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E49BEB94-85FB-4BE4-B6CA-B4E1A5E352E5}"/>
              </a:ext>
            </a:extLst>
          </p:cNvPr>
          <p:cNvSpPr/>
          <p:nvPr/>
        </p:nvSpPr>
        <p:spPr>
          <a:xfrm>
            <a:off x="9153841" y="1393821"/>
            <a:ext cx="485192" cy="12637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TextBox 58">
            <a:extLst>
              <a:ext uri="{FF2B5EF4-FFF2-40B4-BE49-F238E27FC236}">
                <a16:creationId xmlns:a16="http://schemas.microsoft.com/office/drawing/2014/main" id="{A4F429D8-8F34-436F-8D51-184A83295EA7}"/>
              </a:ext>
            </a:extLst>
          </p:cNvPr>
          <p:cNvSpPr txBox="1"/>
          <p:nvPr/>
        </p:nvSpPr>
        <p:spPr>
          <a:xfrm>
            <a:off x="1911873" y="111559"/>
            <a:ext cx="64767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large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gap</a:t>
            </a:r>
          </a:p>
        </p:txBody>
      </p:sp>
      <p:sp>
        <p:nvSpPr>
          <p:cNvPr id="60" name="TextBox 59">
            <a:extLst>
              <a:ext uri="{FF2B5EF4-FFF2-40B4-BE49-F238E27FC236}">
                <a16:creationId xmlns:a16="http://schemas.microsoft.com/office/drawing/2014/main" id="{C527425A-B9FA-470F-8721-13DF0A9C411E}"/>
              </a:ext>
            </a:extLst>
          </p:cNvPr>
          <p:cNvSpPr txBox="1"/>
          <p:nvPr/>
        </p:nvSpPr>
        <p:spPr>
          <a:xfrm>
            <a:off x="4244688" y="85964"/>
            <a:ext cx="64767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large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gap</a:t>
            </a:r>
          </a:p>
        </p:txBody>
      </p:sp>
      <p:sp>
        <p:nvSpPr>
          <p:cNvPr id="61" name="TextBox 60">
            <a:extLst>
              <a:ext uri="{FF2B5EF4-FFF2-40B4-BE49-F238E27FC236}">
                <a16:creationId xmlns:a16="http://schemas.microsoft.com/office/drawing/2014/main" id="{98E4CEDD-6FDD-4814-BD5B-78D4C8F654C4}"/>
              </a:ext>
            </a:extLst>
          </p:cNvPr>
          <p:cNvSpPr txBox="1"/>
          <p:nvPr/>
        </p:nvSpPr>
        <p:spPr>
          <a:xfrm>
            <a:off x="6540221" y="1321341"/>
            <a:ext cx="675186"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small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gap</a:t>
            </a:r>
          </a:p>
        </p:txBody>
      </p:sp>
      <p:sp>
        <p:nvSpPr>
          <p:cNvPr id="62" name="TextBox 61">
            <a:extLst>
              <a:ext uri="{FF2B5EF4-FFF2-40B4-BE49-F238E27FC236}">
                <a16:creationId xmlns:a16="http://schemas.microsoft.com/office/drawing/2014/main" id="{B7D956DD-0393-493E-9069-91E94B90B831}"/>
              </a:ext>
            </a:extLst>
          </p:cNvPr>
          <p:cNvSpPr txBox="1"/>
          <p:nvPr/>
        </p:nvSpPr>
        <p:spPr>
          <a:xfrm>
            <a:off x="8913772" y="661728"/>
            <a:ext cx="965329"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medium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gap</a:t>
            </a:r>
          </a:p>
        </p:txBody>
      </p:sp>
      <p:sp>
        <p:nvSpPr>
          <p:cNvPr id="2" name="TextBox 1">
            <a:extLst>
              <a:ext uri="{FF2B5EF4-FFF2-40B4-BE49-F238E27FC236}">
                <a16:creationId xmlns:a16="http://schemas.microsoft.com/office/drawing/2014/main" id="{3FC06EB6-346C-4EB2-8541-96E793B5D7FA}"/>
              </a:ext>
            </a:extLst>
          </p:cNvPr>
          <p:cNvSpPr txBox="1"/>
          <p:nvPr/>
        </p:nvSpPr>
        <p:spPr>
          <a:xfrm>
            <a:off x="5886998" y="232875"/>
            <a:ext cx="2656818" cy="646331"/>
          </a:xfrm>
          <a:prstGeom prst="rect">
            <a:avLst/>
          </a:prstGeom>
          <a:noFill/>
        </p:spPr>
        <p:txBody>
          <a:bodyPr wrap="none" rtlCol="0">
            <a:spAutoFit/>
          </a:bodyPr>
          <a:lstStyle/>
          <a:p>
            <a:pPr algn="ctr"/>
            <a:r>
              <a:rPr lang="en-US" dirty="0">
                <a:solidFill>
                  <a:schemeClr val="accent1">
                    <a:lumMod val="75000"/>
                  </a:schemeClr>
                </a:solidFill>
              </a:rPr>
              <a:t>THEORETICAL WAGE GAPS</a:t>
            </a:r>
          </a:p>
          <a:p>
            <a:pPr algn="ctr"/>
            <a:r>
              <a:rPr lang="en-US" dirty="0">
                <a:solidFill>
                  <a:schemeClr val="accent1">
                    <a:lumMod val="75000"/>
                  </a:schemeClr>
                </a:solidFill>
              </a:rPr>
              <a:t>(Critical Mass Theory)</a:t>
            </a:r>
          </a:p>
        </p:txBody>
      </p:sp>
      <p:sp>
        <p:nvSpPr>
          <p:cNvPr id="63" name="Arc 62">
            <a:extLst>
              <a:ext uri="{FF2B5EF4-FFF2-40B4-BE49-F238E27FC236}">
                <a16:creationId xmlns:a16="http://schemas.microsoft.com/office/drawing/2014/main" id="{D20E557D-6647-46B7-9332-30156D6D6BC8}"/>
              </a:ext>
            </a:extLst>
          </p:cNvPr>
          <p:cNvSpPr/>
          <p:nvPr/>
        </p:nvSpPr>
        <p:spPr>
          <a:xfrm flipV="1">
            <a:off x="2209236" y="2143833"/>
            <a:ext cx="2318416" cy="1459620"/>
          </a:xfrm>
          <a:prstGeom prst="arc">
            <a:avLst>
              <a:gd name="adj1" fmla="val 10929656"/>
              <a:gd name="adj2" fmla="val 45904"/>
            </a:avLst>
          </a:prstGeom>
          <a:ln w="25400">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3458B413-FF5D-4B8D-96B3-F9DCAFBFBDBD}"/>
              </a:ext>
            </a:extLst>
          </p:cNvPr>
          <p:cNvSpPr txBox="1"/>
          <p:nvPr/>
        </p:nvSpPr>
        <p:spPr>
          <a:xfrm>
            <a:off x="2714912" y="4250116"/>
            <a:ext cx="1155766" cy="369332"/>
          </a:xfrm>
          <a:prstGeom prst="rect">
            <a:avLst/>
          </a:prstGeom>
          <a:noFill/>
        </p:spPr>
        <p:txBody>
          <a:bodyPr wrap="none" rtlCol="0">
            <a:spAutoFit/>
          </a:bodyPr>
          <a:lstStyle/>
          <a:p>
            <a:r>
              <a:rPr lang="en-US" dirty="0">
                <a:solidFill>
                  <a:schemeClr val="accent4">
                    <a:lumMod val="50000"/>
                  </a:schemeClr>
                </a:solidFill>
              </a:rPr>
              <a:t>no change</a:t>
            </a:r>
          </a:p>
        </p:txBody>
      </p:sp>
      <p:sp>
        <p:nvSpPr>
          <p:cNvPr id="65" name="Arc 64">
            <a:extLst>
              <a:ext uri="{FF2B5EF4-FFF2-40B4-BE49-F238E27FC236}">
                <a16:creationId xmlns:a16="http://schemas.microsoft.com/office/drawing/2014/main" id="{BA80122A-1C95-48E7-B1F2-1DE44CAF2C34}"/>
              </a:ext>
            </a:extLst>
          </p:cNvPr>
          <p:cNvSpPr/>
          <p:nvPr/>
        </p:nvSpPr>
        <p:spPr>
          <a:xfrm flipV="1">
            <a:off x="4882222" y="2163480"/>
            <a:ext cx="1962334" cy="1459620"/>
          </a:xfrm>
          <a:prstGeom prst="arc">
            <a:avLst>
              <a:gd name="adj1" fmla="val 10929656"/>
              <a:gd name="adj2" fmla="val 45904"/>
            </a:avLst>
          </a:prstGeom>
          <a:ln w="25400">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Arc 72">
            <a:extLst>
              <a:ext uri="{FF2B5EF4-FFF2-40B4-BE49-F238E27FC236}">
                <a16:creationId xmlns:a16="http://schemas.microsoft.com/office/drawing/2014/main" id="{F23FD0C1-560A-4112-BA00-ED2A8B5A2B78}"/>
              </a:ext>
            </a:extLst>
          </p:cNvPr>
          <p:cNvSpPr/>
          <p:nvPr/>
        </p:nvSpPr>
        <p:spPr>
          <a:xfrm flipV="1">
            <a:off x="7204892" y="2163480"/>
            <a:ext cx="2169477" cy="1459620"/>
          </a:xfrm>
          <a:prstGeom prst="arc">
            <a:avLst>
              <a:gd name="adj1" fmla="val 10929656"/>
              <a:gd name="adj2" fmla="val 45904"/>
            </a:avLst>
          </a:prstGeom>
          <a:ln w="25400">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73">
            <a:extLst>
              <a:ext uri="{FF2B5EF4-FFF2-40B4-BE49-F238E27FC236}">
                <a16:creationId xmlns:a16="http://schemas.microsoft.com/office/drawing/2014/main" id="{0C04155C-DAB7-42C9-B371-B59F04E6BB91}"/>
              </a:ext>
            </a:extLst>
          </p:cNvPr>
          <p:cNvSpPr txBox="1"/>
          <p:nvPr/>
        </p:nvSpPr>
        <p:spPr>
          <a:xfrm>
            <a:off x="5154782" y="4250116"/>
            <a:ext cx="1645707" cy="369332"/>
          </a:xfrm>
          <a:prstGeom prst="rect">
            <a:avLst/>
          </a:prstGeom>
          <a:noFill/>
        </p:spPr>
        <p:txBody>
          <a:bodyPr wrap="none" rtlCol="0">
            <a:spAutoFit/>
          </a:bodyPr>
          <a:lstStyle/>
          <a:p>
            <a:r>
              <a:rPr lang="en-US" dirty="0">
                <a:solidFill>
                  <a:schemeClr val="accent4">
                    <a:lumMod val="50000"/>
                  </a:schemeClr>
                </a:solidFill>
              </a:rPr>
              <a:t>decrease in gap</a:t>
            </a:r>
          </a:p>
        </p:txBody>
      </p:sp>
      <p:sp>
        <p:nvSpPr>
          <p:cNvPr id="75" name="TextBox 74">
            <a:extLst>
              <a:ext uri="{FF2B5EF4-FFF2-40B4-BE49-F238E27FC236}">
                <a16:creationId xmlns:a16="http://schemas.microsoft.com/office/drawing/2014/main" id="{1A0BFAB9-6A2D-4A65-8C0D-08F1218E0FFF}"/>
              </a:ext>
            </a:extLst>
          </p:cNvPr>
          <p:cNvSpPr txBox="1"/>
          <p:nvPr/>
        </p:nvSpPr>
        <p:spPr>
          <a:xfrm>
            <a:off x="7947543" y="4250116"/>
            <a:ext cx="1583190" cy="369332"/>
          </a:xfrm>
          <a:prstGeom prst="rect">
            <a:avLst/>
          </a:prstGeom>
          <a:noFill/>
        </p:spPr>
        <p:txBody>
          <a:bodyPr wrap="none" rtlCol="0">
            <a:spAutoFit/>
          </a:bodyPr>
          <a:lstStyle/>
          <a:p>
            <a:r>
              <a:rPr lang="en-US" dirty="0">
                <a:solidFill>
                  <a:schemeClr val="accent4">
                    <a:lumMod val="50000"/>
                  </a:schemeClr>
                </a:solidFill>
              </a:rPr>
              <a:t>increase in gap</a:t>
            </a:r>
          </a:p>
        </p:txBody>
      </p:sp>
      <p:cxnSp>
        <p:nvCxnSpPr>
          <p:cNvPr id="8" name="Straight Arrow Connector 7">
            <a:extLst>
              <a:ext uri="{FF2B5EF4-FFF2-40B4-BE49-F238E27FC236}">
                <a16:creationId xmlns:a16="http://schemas.microsoft.com/office/drawing/2014/main" id="{6A8E7CF6-47F2-4EFA-9414-0428E27A494D}"/>
              </a:ext>
            </a:extLst>
          </p:cNvPr>
          <p:cNvCxnSpPr/>
          <p:nvPr/>
        </p:nvCxnSpPr>
        <p:spPr>
          <a:xfrm>
            <a:off x="2857500" y="434724"/>
            <a:ext cx="1196058" cy="0"/>
          </a:xfrm>
          <a:prstGeom prst="straightConnector1">
            <a:avLst/>
          </a:prstGeom>
          <a:ln w="85725">
            <a:solidFill>
              <a:schemeClr val="accent4">
                <a:lumMod val="50000"/>
                <a:alpha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0BEECB4-CF70-4933-AF61-1DF32ED84F45}"/>
              </a:ext>
            </a:extLst>
          </p:cNvPr>
          <p:cNvCxnSpPr>
            <a:cxnSpLocks/>
          </p:cNvCxnSpPr>
          <p:nvPr/>
        </p:nvCxnSpPr>
        <p:spPr>
          <a:xfrm>
            <a:off x="5016642" y="594524"/>
            <a:ext cx="1246998" cy="959956"/>
          </a:xfrm>
          <a:prstGeom prst="straightConnector1">
            <a:avLst/>
          </a:prstGeom>
          <a:ln w="85725">
            <a:solidFill>
              <a:schemeClr val="accent4">
                <a:lumMod val="50000"/>
                <a:alpha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989C5BA7-F076-4577-B8AE-A3EEC8997825}"/>
              </a:ext>
            </a:extLst>
          </p:cNvPr>
          <p:cNvCxnSpPr>
            <a:cxnSpLocks/>
          </p:cNvCxnSpPr>
          <p:nvPr/>
        </p:nvCxnSpPr>
        <p:spPr>
          <a:xfrm flipV="1">
            <a:off x="7476858" y="1188720"/>
            <a:ext cx="1436914" cy="505700"/>
          </a:xfrm>
          <a:prstGeom prst="straightConnector1">
            <a:avLst/>
          </a:prstGeom>
          <a:ln w="85725">
            <a:solidFill>
              <a:schemeClr val="accent4">
                <a:lumMod val="50000"/>
                <a:alpha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B6A164-B805-46F0-A627-FD4C60AEB66F}"/>
              </a:ext>
            </a:extLst>
          </p:cNvPr>
          <p:cNvSpPr txBox="1"/>
          <p:nvPr/>
        </p:nvSpPr>
        <p:spPr>
          <a:xfrm>
            <a:off x="324593" y="3731852"/>
            <a:ext cx="1429815" cy="369332"/>
          </a:xfrm>
          <a:prstGeom prst="rect">
            <a:avLst/>
          </a:prstGeom>
          <a:noFill/>
        </p:spPr>
        <p:txBody>
          <a:bodyPr wrap="none" rtlCol="0">
            <a:spAutoFit/>
          </a:bodyPr>
          <a:lstStyle/>
          <a:p>
            <a:r>
              <a:rPr lang="en-US" dirty="0">
                <a:solidFill>
                  <a:schemeClr val="accent1">
                    <a:lumMod val="50000"/>
                  </a:schemeClr>
                </a:solidFill>
              </a:rPr>
              <a:t>TREATMENT: </a:t>
            </a:r>
          </a:p>
        </p:txBody>
      </p:sp>
      <p:sp>
        <p:nvSpPr>
          <p:cNvPr id="12" name="TextBox 11">
            <a:extLst>
              <a:ext uri="{FF2B5EF4-FFF2-40B4-BE49-F238E27FC236}">
                <a16:creationId xmlns:a16="http://schemas.microsoft.com/office/drawing/2014/main" id="{735DD746-88C3-4C2D-9A77-799C4BC23FFA}"/>
              </a:ext>
            </a:extLst>
          </p:cNvPr>
          <p:cNvSpPr txBox="1"/>
          <p:nvPr/>
        </p:nvSpPr>
        <p:spPr>
          <a:xfrm>
            <a:off x="2349089" y="3731852"/>
            <a:ext cx="1762149" cy="369332"/>
          </a:xfrm>
          <a:prstGeom prst="rect">
            <a:avLst/>
          </a:prstGeom>
          <a:noFill/>
        </p:spPr>
        <p:txBody>
          <a:bodyPr wrap="none" rtlCol="0">
            <a:spAutoFit/>
          </a:bodyPr>
          <a:lstStyle/>
          <a:p>
            <a:r>
              <a:rPr lang="en-US" dirty="0">
                <a:solidFill>
                  <a:schemeClr val="accent1">
                    <a:lumMod val="50000"/>
                  </a:schemeClr>
                </a:solidFill>
              </a:rPr>
              <a:t>Zero to tokenism</a:t>
            </a:r>
          </a:p>
        </p:txBody>
      </p:sp>
      <p:sp>
        <p:nvSpPr>
          <p:cNvPr id="78" name="TextBox 77">
            <a:extLst>
              <a:ext uri="{FF2B5EF4-FFF2-40B4-BE49-F238E27FC236}">
                <a16:creationId xmlns:a16="http://schemas.microsoft.com/office/drawing/2014/main" id="{59965D35-63F3-4F05-96C6-1F7B11442A80}"/>
              </a:ext>
            </a:extLst>
          </p:cNvPr>
          <p:cNvSpPr txBox="1"/>
          <p:nvPr/>
        </p:nvSpPr>
        <p:spPr>
          <a:xfrm>
            <a:off x="4954979" y="3731852"/>
            <a:ext cx="2092496" cy="369332"/>
          </a:xfrm>
          <a:prstGeom prst="rect">
            <a:avLst/>
          </a:prstGeom>
          <a:noFill/>
        </p:spPr>
        <p:txBody>
          <a:bodyPr wrap="none" rtlCol="0">
            <a:spAutoFit/>
          </a:bodyPr>
          <a:lstStyle/>
          <a:p>
            <a:r>
              <a:rPr lang="en-US" dirty="0">
                <a:solidFill>
                  <a:schemeClr val="accent1">
                    <a:lumMod val="50000"/>
                  </a:schemeClr>
                </a:solidFill>
              </a:rPr>
              <a:t>Tokenism to balance</a:t>
            </a:r>
          </a:p>
        </p:txBody>
      </p:sp>
      <p:sp>
        <p:nvSpPr>
          <p:cNvPr id="79" name="TextBox 78">
            <a:extLst>
              <a:ext uri="{FF2B5EF4-FFF2-40B4-BE49-F238E27FC236}">
                <a16:creationId xmlns:a16="http://schemas.microsoft.com/office/drawing/2014/main" id="{7EF75A13-8598-401A-9531-A6D56C6AA62F}"/>
              </a:ext>
            </a:extLst>
          </p:cNvPr>
          <p:cNvSpPr txBox="1"/>
          <p:nvPr/>
        </p:nvSpPr>
        <p:spPr>
          <a:xfrm>
            <a:off x="7481171" y="3731852"/>
            <a:ext cx="2699778" cy="369332"/>
          </a:xfrm>
          <a:prstGeom prst="rect">
            <a:avLst/>
          </a:prstGeom>
          <a:noFill/>
        </p:spPr>
        <p:txBody>
          <a:bodyPr wrap="none" rtlCol="0">
            <a:spAutoFit/>
          </a:bodyPr>
          <a:lstStyle/>
          <a:p>
            <a:r>
              <a:rPr lang="en-US" dirty="0">
                <a:solidFill>
                  <a:schemeClr val="accent1">
                    <a:lumMod val="50000"/>
                  </a:schemeClr>
                </a:solidFill>
              </a:rPr>
              <a:t>balance to majority female</a:t>
            </a:r>
          </a:p>
        </p:txBody>
      </p:sp>
      <p:sp>
        <p:nvSpPr>
          <p:cNvPr id="80" name="TextBox 79">
            <a:extLst>
              <a:ext uri="{FF2B5EF4-FFF2-40B4-BE49-F238E27FC236}">
                <a16:creationId xmlns:a16="http://schemas.microsoft.com/office/drawing/2014/main" id="{725E1B12-1CDA-41C2-8078-898749971042}"/>
              </a:ext>
            </a:extLst>
          </p:cNvPr>
          <p:cNvSpPr txBox="1"/>
          <p:nvPr/>
        </p:nvSpPr>
        <p:spPr>
          <a:xfrm>
            <a:off x="348741" y="4250116"/>
            <a:ext cx="1399294" cy="369332"/>
          </a:xfrm>
          <a:prstGeom prst="rect">
            <a:avLst/>
          </a:prstGeom>
          <a:noFill/>
        </p:spPr>
        <p:txBody>
          <a:bodyPr wrap="none" rtlCol="0">
            <a:spAutoFit/>
          </a:bodyPr>
          <a:lstStyle/>
          <a:p>
            <a:r>
              <a:rPr lang="en-US" dirty="0">
                <a:solidFill>
                  <a:schemeClr val="accent4">
                    <a:lumMod val="50000"/>
                  </a:schemeClr>
                </a:solidFill>
              </a:rPr>
              <a:t>PREDICTION:</a:t>
            </a:r>
          </a:p>
        </p:txBody>
      </p:sp>
    </p:spTree>
    <p:extLst>
      <p:ext uri="{BB962C8B-B14F-4D97-AF65-F5344CB8AC3E}">
        <p14:creationId xmlns:p14="http://schemas.microsoft.com/office/powerpoint/2010/main" val="12332056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145065" y="813030"/>
            <a:ext cx="8938728" cy="3108543"/>
          </a:xfrm>
          <a:prstGeom prst="rect">
            <a:avLst/>
          </a:prstGeom>
          <a:noFill/>
        </p:spPr>
        <p:txBody>
          <a:bodyPr wrap="square" rtlCol="0">
            <a:spAutoFit/>
          </a:bodyPr>
          <a:lstStyle/>
          <a:p>
            <a:r>
              <a:rPr lang="en-US" sz="2000" dirty="0">
                <a:latin typeface="Euphemia" panose="020B0503040102020104" pitchFamily="34" charset="0"/>
              </a:rPr>
              <a:t>POOLING DATA FOR TESTS: </a:t>
            </a:r>
          </a:p>
          <a:p>
            <a:pPr algn="ctr"/>
            <a:endParaRPr lang="en-US" sz="1600" dirty="0">
              <a:latin typeface="Euphemia" panose="020B0503040102020104" pitchFamily="34" charset="0"/>
            </a:endParaRPr>
          </a:p>
          <a:p>
            <a:pPr algn="ctr"/>
            <a:endParaRPr lang="en-US" sz="1600" dirty="0">
              <a:latin typeface="Euphemia" panose="020B0503040102020104" pitchFamily="34" charset="0"/>
            </a:endParaRPr>
          </a:p>
          <a:p>
            <a:r>
              <a:rPr lang="en-US" sz="1600" dirty="0">
                <a:latin typeface="Euphemia" panose="020B0503040102020104" pitchFamily="34" charset="0"/>
              </a:rPr>
              <a:t>Critical Mass Theory makes several predictions. Explain how you would pool data (e.g. combine T1+T2 to form a new group) to test the following: </a:t>
            </a:r>
          </a:p>
          <a:p>
            <a:pPr marL="285750" indent="-285750">
              <a:buFont typeface="Arial" panose="020B0604020202020204" pitchFamily="34" charset="0"/>
              <a:buChar char="•"/>
            </a:pP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Token diversity will behave no differently than no diversity so we can combine T0 + T1</a:t>
            </a:r>
            <a:br>
              <a:rPr lang="en-US" sz="1600" dirty="0">
                <a:latin typeface="Euphemia" panose="020B0503040102020104" pitchFamily="34" charset="0"/>
              </a:rPr>
            </a:b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Nonprofits with balanced boards will have lower pay gaps: T2 + T3</a:t>
            </a:r>
            <a:br>
              <a:rPr lang="en-US" sz="1600" dirty="0">
                <a:latin typeface="Euphemia" panose="020B0503040102020104" pitchFamily="34" charset="0"/>
              </a:rPr>
            </a:b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Over the critical mass threshold, additional board diversity does not matter: T4 + T5</a:t>
            </a:r>
            <a:br>
              <a:rPr lang="en-US" sz="1600" dirty="0">
                <a:latin typeface="Euphemia" panose="020B0503040102020104" pitchFamily="34" charset="0"/>
              </a:rPr>
            </a:br>
            <a:endParaRPr lang="en-US" sz="1600" dirty="0">
              <a:latin typeface="Euphemia" panose="020B0503040102020104" pitchFamily="34" charset="0"/>
            </a:endParaRPr>
          </a:p>
        </p:txBody>
      </p:sp>
    </p:spTree>
    <p:extLst>
      <p:ext uri="{BB962C8B-B14F-4D97-AF65-F5344CB8AC3E}">
        <p14:creationId xmlns:p14="http://schemas.microsoft.com/office/powerpoint/2010/main" val="14981636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FBA943E-CD72-422B-8947-8E2DA368024E}"/>
              </a:ext>
            </a:extLst>
          </p:cNvPr>
          <p:cNvSpPr/>
          <p:nvPr/>
        </p:nvSpPr>
        <p:spPr>
          <a:xfrm>
            <a:off x="2336364" y="2057835"/>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T0</a:t>
            </a:r>
          </a:p>
        </p:txBody>
      </p:sp>
      <p:cxnSp>
        <p:nvCxnSpPr>
          <p:cNvPr id="4" name="Straight Arrow Connector 3">
            <a:extLst>
              <a:ext uri="{FF2B5EF4-FFF2-40B4-BE49-F238E27FC236}">
                <a16:creationId xmlns:a16="http://schemas.microsoft.com/office/drawing/2014/main" id="{A875F316-B661-4932-830C-5F7339D23E20}"/>
              </a:ext>
            </a:extLst>
          </p:cNvPr>
          <p:cNvCxnSpPr>
            <a:cxnSpLocks/>
            <a:endCxn id="5" idx="2"/>
          </p:cNvCxnSpPr>
          <p:nvPr/>
        </p:nvCxnSpPr>
        <p:spPr>
          <a:xfrm flipV="1">
            <a:off x="1778321" y="820259"/>
            <a:ext cx="24232" cy="5281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ED732B9-E418-4DAC-902F-1DF36DA0C748}"/>
              </a:ext>
            </a:extLst>
          </p:cNvPr>
          <p:cNvSpPr txBox="1"/>
          <p:nvPr/>
        </p:nvSpPr>
        <p:spPr>
          <a:xfrm>
            <a:off x="1040877" y="173928"/>
            <a:ext cx="1523351" cy="646331"/>
          </a:xfrm>
          <a:prstGeom prst="rect">
            <a:avLst/>
          </a:prstGeom>
          <a:noFill/>
        </p:spPr>
        <p:txBody>
          <a:bodyPr wrap="square" rtlCol="0">
            <a:spAutoFit/>
          </a:bodyPr>
          <a:lstStyle/>
          <a:p>
            <a:pPr algn="ctr"/>
            <a:r>
              <a:rPr lang="en-US" dirty="0">
                <a:solidFill>
                  <a:schemeClr val="tx1">
                    <a:lumMod val="65000"/>
                    <a:lumOff val="35000"/>
                  </a:schemeClr>
                </a:solidFill>
              </a:rPr>
              <a:t>GENDER PAY GAP</a:t>
            </a:r>
          </a:p>
        </p:txBody>
      </p:sp>
      <p:sp>
        <p:nvSpPr>
          <p:cNvPr id="6" name="TextBox 5">
            <a:extLst>
              <a:ext uri="{FF2B5EF4-FFF2-40B4-BE49-F238E27FC236}">
                <a16:creationId xmlns:a16="http://schemas.microsoft.com/office/drawing/2014/main" id="{99CB5890-CB35-465A-A1D9-D997B1E275E6}"/>
              </a:ext>
            </a:extLst>
          </p:cNvPr>
          <p:cNvSpPr txBox="1"/>
          <p:nvPr/>
        </p:nvSpPr>
        <p:spPr>
          <a:xfrm>
            <a:off x="420483" y="1870616"/>
            <a:ext cx="1240789" cy="369332"/>
          </a:xfrm>
          <a:prstGeom prst="rect">
            <a:avLst/>
          </a:prstGeom>
          <a:noFill/>
        </p:spPr>
        <p:txBody>
          <a:bodyPr wrap="none" rtlCol="0">
            <a:spAutoFit/>
          </a:bodyPr>
          <a:lstStyle/>
          <a:p>
            <a:r>
              <a:rPr lang="en-US" dirty="0"/>
              <a:t>20% (large)</a:t>
            </a:r>
          </a:p>
        </p:txBody>
      </p:sp>
      <p:sp>
        <p:nvSpPr>
          <p:cNvPr id="7" name="TextBox 6">
            <a:extLst>
              <a:ext uri="{FF2B5EF4-FFF2-40B4-BE49-F238E27FC236}">
                <a16:creationId xmlns:a16="http://schemas.microsoft.com/office/drawing/2014/main" id="{51D23A66-29B4-4907-8A37-503C3BEB100F}"/>
              </a:ext>
            </a:extLst>
          </p:cNvPr>
          <p:cNvSpPr txBox="1"/>
          <p:nvPr/>
        </p:nvSpPr>
        <p:spPr>
          <a:xfrm>
            <a:off x="175593" y="3074274"/>
            <a:ext cx="1510413" cy="369332"/>
          </a:xfrm>
          <a:prstGeom prst="rect">
            <a:avLst/>
          </a:prstGeom>
          <a:noFill/>
        </p:spPr>
        <p:txBody>
          <a:bodyPr wrap="none" rtlCol="0">
            <a:spAutoFit/>
          </a:bodyPr>
          <a:lstStyle/>
          <a:p>
            <a:r>
              <a:rPr lang="en-US" dirty="0"/>
              <a:t>10% (average)</a:t>
            </a:r>
          </a:p>
        </p:txBody>
      </p:sp>
      <p:sp>
        <p:nvSpPr>
          <p:cNvPr id="8" name="TextBox 7">
            <a:extLst>
              <a:ext uri="{FF2B5EF4-FFF2-40B4-BE49-F238E27FC236}">
                <a16:creationId xmlns:a16="http://schemas.microsoft.com/office/drawing/2014/main" id="{5E24B3A3-D6AD-4FC9-A918-589897B11D85}"/>
              </a:ext>
            </a:extLst>
          </p:cNvPr>
          <p:cNvSpPr txBox="1"/>
          <p:nvPr/>
        </p:nvSpPr>
        <p:spPr>
          <a:xfrm>
            <a:off x="519613" y="4449201"/>
            <a:ext cx="1141659" cy="369332"/>
          </a:xfrm>
          <a:prstGeom prst="rect">
            <a:avLst/>
          </a:prstGeom>
          <a:noFill/>
        </p:spPr>
        <p:txBody>
          <a:bodyPr wrap="none" rtlCol="0">
            <a:spAutoFit/>
          </a:bodyPr>
          <a:lstStyle/>
          <a:p>
            <a:r>
              <a:rPr lang="en-US" dirty="0"/>
              <a:t>0% (none)</a:t>
            </a:r>
          </a:p>
        </p:txBody>
      </p:sp>
      <p:sp>
        <p:nvSpPr>
          <p:cNvPr id="12" name="Oval 11">
            <a:extLst>
              <a:ext uri="{FF2B5EF4-FFF2-40B4-BE49-F238E27FC236}">
                <a16:creationId xmlns:a16="http://schemas.microsoft.com/office/drawing/2014/main" id="{255AE273-81F6-44BF-A6D3-582E36E11F2A}"/>
              </a:ext>
            </a:extLst>
          </p:cNvPr>
          <p:cNvSpPr/>
          <p:nvPr/>
        </p:nvSpPr>
        <p:spPr>
          <a:xfrm>
            <a:off x="3562453" y="2057835"/>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4" name="Oval 13">
            <a:extLst>
              <a:ext uri="{FF2B5EF4-FFF2-40B4-BE49-F238E27FC236}">
                <a16:creationId xmlns:a16="http://schemas.microsoft.com/office/drawing/2014/main" id="{CAA040CF-A570-49D5-BFF0-342D04079C98}"/>
              </a:ext>
            </a:extLst>
          </p:cNvPr>
          <p:cNvSpPr/>
          <p:nvPr/>
        </p:nvSpPr>
        <p:spPr>
          <a:xfrm>
            <a:off x="5240446" y="366371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6" name="Oval 15">
            <a:extLst>
              <a:ext uri="{FF2B5EF4-FFF2-40B4-BE49-F238E27FC236}">
                <a16:creationId xmlns:a16="http://schemas.microsoft.com/office/drawing/2014/main" id="{9B37039B-0767-4F59-A7F8-9CE7D2DA3224}"/>
              </a:ext>
            </a:extLst>
          </p:cNvPr>
          <p:cNvSpPr/>
          <p:nvPr/>
        </p:nvSpPr>
        <p:spPr>
          <a:xfrm>
            <a:off x="6483038" y="366371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T3</a:t>
            </a:r>
          </a:p>
        </p:txBody>
      </p:sp>
      <p:sp>
        <p:nvSpPr>
          <p:cNvPr id="18" name="Oval 17">
            <a:extLst>
              <a:ext uri="{FF2B5EF4-FFF2-40B4-BE49-F238E27FC236}">
                <a16:creationId xmlns:a16="http://schemas.microsoft.com/office/drawing/2014/main" id="{42593AD6-9EFB-41DB-AA34-F979E6BA9300}"/>
              </a:ext>
            </a:extLst>
          </p:cNvPr>
          <p:cNvSpPr/>
          <p:nvPr/>
        </p:nvSpPr>
        <p:spPr>
          <a:xfrm>
            <a:off x="8559247" y="276807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T4</a:t>
            </a:r>
          </a:p>
        </p:txBody>
      </p:sp>
      <p:cxnSp>
        <p:nvCxnSpPr>
          <p:cNvPr id="21" name="Straight Connector 20">
            <a:extLst>
              <a:ext uri="{FF2B5EF4-FFF2-40B4-BE49-F238E27FC236}">
                <a16:creationId xmlns:a16="http://schemas.microsoft.com/office/drawing/2014/main" id="{EE042303-31B9-416B-8235-E393E51F5E0B}"/>
              </a:ext>
            </a:extLst>
          </p:cNvPr>
          <p:cNvCxnSpPr>
            <a:cxnSpLocks/>
          </p:cNvCxnSpPr>
          <p:nvPr/>
        </p:nvCxnSpPr>
        <p:spPr>
          <a:xfrm>
            <a:off x="1679506" y="5952935"/>
            <a:ext cx="944258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C4CC955-F77E-4081-8AEC-4AE465077373}"/>
              </a:ext>
            </a:extLst>
          </p:cNvPr>
          <p:cNvSpPr txBox="1"/>
          <p:nvPr/>
        </p:nvSpPr>
        <p:spPr>
          <a:xfrm>
            <a:off x="2453534" y="6007692"/>
            <a:ext cx="694071" cy="369332"/>
          </a:xfrm>
          <a:prstGeom prst="rect">
            <a:avLst/>
          </a:prstGeom>
          <a:noFill/>
        </p:spPr>
        <p:txBody>
          <a:bodyPr wrap="square" rtlCol="0">
            <a:spAutoFit/>
          </a:bodyPr>
          <a:lstStyle/>
          <a:p>
            <a:r>
              <a:rPr lang="en-US" dirty="0">
                <a:latin typeface="Euphemia" panose="020B0503040102020104" pitchFamily="34" charset="0"/>
              </a:rPr>
              <a:t>0%</a:t>
            </a:r>
          </a:p>
        </p:txBody>
      </p:sp>
      <p:sp>
        <p:nvSpPr>
          <p:cNvPr id="26" name="TextBox 25">
            <a:extLst>
              <a:ext uri="{FF2B5EF4-FFF2-40B4-BE49-F238E27FC236}">
                <a16:creationId xmlns:a16="http://schemas.microsoft.com/office/drawing/2014/main" id="{D599C22F-47E5-4150-AEAE-39FE00DB613E}"/>
              </a:ext>
            </a:extLst>
          </p:cNvPr>
          <p:cNvSpPr txBox="1"/>
          <p:nvPr/>
        </p:nvSpPr>
        <p:spPr>
          <a:xfrm>
            <a:off x="3525804" y="6007692"/>
            <a:ext cx="694071" cy="369332"/>
          </a:xfrm>
          <a:prstGeom prst="rect">
            <a:avLst/>
          </a:prstGeom>
          <a:noFill/>
        </p:spPr>
        <p:txBody>
          <a:bodyPr wrap="square" rtlCol="0">
            <a:spAutoFit/>
          </a:bodyPr>
          <a:lstStyle/>
          <a:p>
            <a:r>
              <a:rPr lang="en-US" dirty="0">
                <a:latin typeface="Euphemia" panose="020B0503040102020104" pitchFamily="34" charset="0"/>
              </a:rPr>
              <a:t>20%</a:t>
            </a:r>
          </a:p>
        </p:txBody>
      </p:sp>
      <p:sp>
        <p:nvSpPr>
          <p:cNvPr id="28" name="TextBox 27">
            <a:extLst>
              <a:ext uri="{FF2B5EF4-FFF2-40B4-BE49-F238E27FC236}">
                <a16:creationId xmlns:a16="http://schemas.microsoft.com/office/drawing/2014/main" id="{8AF08265-93C1-498F-AEB9-44F1EBEE3AEF}"/>
              </a:ext>
            </a:extLst>
          </p:cNvPr>
          <p:cNvSpPr txBox="1"/>
          <p:nvPr/>
        </p:nvSpPr>
        <p:spPr>
          <a:xfrm>
            <a:off x="5223235" y="6007692"/>
            <a:ext cx="694071" cy="369332"/>
          </a:xfrm>
          <a:prstGeom prst="rect">
            <a:avLst/>
          </a:prstGeom>
          <a:noFill/>
        </p:spPr>
        <p:txBody>
          <a:bodyPr wrap="square" rtlCol="0">
            <a:spAutoFit/>
          </a:bodyPr>
          <a:lstStyle/>
          <a:p>
            <a:r>
              <a:rPr lang="en-US" dirty="0">
                <a:latin typeface="Euphemia" panose="020B0503040102020104" pitchFamily="34" charset="0"/>
              </a:rPr>
              <a:t>40%</a:t>
            </a:r>
          </a:p>
        </p:txBody>
      </p:sp>
      <p:sp>
        <p:nvSpPr>
          <p:cNvPr id="30" name="TextBox 29">
            <a:extLst>
              <a:ext uri="{FF2B5EF4-FFF2-40B4-BE49-F238E27FC236}">
                <a16:creationId xmlns:a16="http://schemas.microsoft.com/office/drawing/2014/main" id="{5ED5F076-0134-41E7-8AA3-7CD1D35A2D62}"/>
              </a:ext>
            </a:extLst>
          </p:cNvPr>
          <p:cNvSpPr txBox="1"/>
          <p:nvPr/>
        </p:nvSpPr>
        <p:spPr>
          <a:xfrm>
            <a:off x="6472797" y="6007692"/>
            <a:ext cx="694071" cy="369332"/>
          </a:xfrm>
          <a:prstGeom prst="rect">
            <a:avLst/>
          </a:prstGeom>
          <a:noFill/>
        </p:spPr>
        <p:txBody>
          <a:bodyPr wrap="square" rtlCol="0">
            <a:spAutoFit/>
          </a:bodyPr>
          <a:lstStyle/>
          <a:p>
            <a:r>
              <a:rPr lang="en-US" dirty="0">
                <a:latin typeface="Euphemia" panose="020B0503040102020104" pitchFamily="34" charset="0"/>
              </a:rPr>
              <a:t>60%</a:t>
            </a:r>
          </a:p>
        </p:txBody>
      </p:sp>
      <p:sp>
        <p:nvSpPr>
          <p:cNvPr id="32" name="TextBox 31">
            <a:extLst>
              <a:ext uri="{FF2B5EF4-FFF2-40B4-BE49-F238E27FC236}">
                <a16:creationId xmlns:a16="http://schemas.microsoft.com/office/drawing/2014/main" id="{E63B8C3B-1AAE-46BD-BF33-5FB00C910777}"/>
              </a:ext>
            </a:extLst>
          </p:cNvPr>
          <p:cNvSpPr txBox="1"/>
          <p:nvPr/>
        </p:nvSpPr>
        <p:spPr>
          <a:xfrm>
            <a:off x="8622588" y="6007692"/>
            <a:ext cx="694071" cy="369332"/>
          </a:xfrm>
          <a:prstGeom prst="rect">
            <a:avLst/>
          </a:prstGeom>
          <a:noFill/>
        </p:spPr>
        <p:txBody>
          <a:bodyPr wrap="square" rtlCol="0">
            <a:spAutoFit/>
          </a:bodyPr>
          <a:lstStyle/>
          <a:p>
            <a:r>
              <a:rPr lang="en-US" dirty="0">
                <a:latin typeface="Euphemia" panose="020B0503040102020104" pitchFamily="34" charset="0"/>
              </a:rPr>
              <a:t>80%</a:t>
            </a:r>
          </a:p>
        </p:txBody>
      </p:sp>
      <p:sp>
        <p:nvSpPr>
          <p:cNvPr id="33" name="TextBox 32">
            <a:extLst>
              <a:ext uri="{FF2B5EF4-FFF2-40B4-BE49-F238E27FC236}">
                <a16:creationId xmlns:a16="http://schemas.microsoft.com/office/drawing/2014/main" id="{2CA4F411-BCB3-4C5D-ABA4-4C73A7302980}"/>
              </a:ext>
            </a:extLst>
          </p:cNvPr>
          <p:cNvSpPr txBox="1"/>
          <p:nvPr/>
        </p:nvSpPr>
        <p:spPr>
          <a:xfrm>
            <a:off x="9563286" y="6007692"/>
            <a:ext cx="979991" cy="369332"/>
          </a:xfrm>
          <a:prstGeom prst="rect">
            <a:avLst/>
          </a:prstGeom>
          <a:noFill/>
        </p:spPr>
        <p:txBody>
          <a:bodyPr wrap="square" rtlCol="0">
            <a:spAutoFit/>
          </a:bodyPr>
          <a:lstStyle/>
          <a:p>
            <a:r>
              <a:rPr lang="en-US" dirty="0">
                <a:latin typeface="Euphemia" panose="020B0503040102020104" pitchFamily="34" charset="0"/>
              </a:rPr>
              <a:t>100%</a:t>
            </a:r>
          </a:p>
        </p:txBody>
      </p:sp>
      <p:sp>
        <p:nvSpPr>
          <p:cNvPr id="34" name="Oval 33">
            <a:extLst>
              <a:ext uri="{FF2B5EF4-FFF2-40B4-BE49-F238E27FC236}">
                <a16:creationId xmlns:a16="http://schemas.microsoft.com/office/drawing/2014/main" id="{4CDBE022-D59E-4897-AFD0-B03152617581}"/>
              </a:ext>
            </a:extLst>
          </p:cNvPr>
          <p:cNvSpPr/>
          <p:nvPr/>
        </p:nvSpPr>
        <p:spPr>
          <a:xfrm>
            <a:off x="9619583" y="276807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T5</a:t>
            </a:r>
          </a:p>
        </p:txBody>
      </p:sp>
      <p:sp>
        <p:nvSpPr>
          <p:cNvPr id="36" name="TextBox 35">
            <a:extLst>
              <a:ext uri="{FF2B5EF4-FFF2-40B4-BE49-F238E27FC236}">
                <a16:creationId xmlns:a16="http://schemas.microsoft.com/office/drawing/2014/main" id="{25DA4D00-CFB5-4D5F-9AE9-F890FC7216F6}"/>
              </a:ext>
            </a:extLst>
          </p:cNvPr>
          <p:cNvSpPr txBox="1"/>
          <p:nvPr/>
        </p:nvSpPr>
        <p:spPr>
          <a:xfrm>
            <a:off x="3303515" y="1327528"/>
            <a:ext cx="1138645" cy="646331"/>
          </a:xfrm>
          <a:prstGeom prst="rect">
            <a:avLst/>
          </a:prstGeom>
          <a:noFill/>
        </p:spPr>
        <p:txBody>
          <a:bodyPr wrap="none" rtlCol="0">
            <a:spAutoFit/>
          </a:bodyPr>
          <a:lstStyle/>
          <a:p>
            <a:pPr algn="ctr"/>
            <a:r>
              <a:rPr lang="en-US" cap="all" dirty="0">
                <a:solidFill>
                  <a:schemeClr val="accent2">
                    <a:lumMod val="50000"/>
                  </a:schemeClr>
                </a:solidFill>
              </a:rPr>
              <a:t>Token </a:t>
            </a:r>
          </a:p>
          <a:p>
            <a:pPr algn="ctr"/>
            <a:r>
              <a:rPr lang="en-US" cap="all" dirty="0">
                <a:solidFill>
                  <a:schemeClr val="accent2">
                    <a:lumMod val="50000"/>
                  </a:schemeClr>
                </a:solidFill>
              </a:rPr>
              <a:t>Diversity</a:t>
            </a:r>
          </a:p>
        </p:txBody>
      </p:sp>
      <p:sp>
        <p:nvSpPr>
          <p:cNvPr id="37" name="TextBox 36">
            <a:extLst>
              <a:ext uri="{FF2B5EF4-FFF2-40B4-BE49-F238E27FC236}">
                <a16:creationId xmlns:a16="http://schemas.microsoft.com/office/drawing/2014/main" id="{6505B9C4-95A2-47B9-A067-834DF3745C50}"/>
              </a:ext>
            </a:extLst>
          </p:cNvPr>
          <p:cNvSpPr txBox="1"/>
          <p:nvPr/>
        </p:nvSpPr>
        <p:spPr>
          <a:xfrm>
            <a:off x="2094856" y="1336858"/>
            <a:ext cx="1138645" cy="646331"/>
          </a:xfrm>
          <a:prstGeom prst="rect">
            <a:avLst/>
          </a:prstGeom>
          <a:noFill/>
        </p:spPr>
        <p:txBody>
          <a:bodyPr wrap="none" rtlCol="0">
            <a:spAutoFit/>
          </a:bodyPr>
          <a:lstStyle/>
          <a:p>
            <a:pPr algn="ctr"/>
            <a:r>
              <a:rPr lang="en-US" cap="all" dirty="0">
                <a:solidFill>
                  <a:schemeClr val="accent2">
                    <a:lumMod val="50000"/>
                  </a:schemeClr>
                </a:solidFill>
              </a:rPr>
              <a:t>NO </a:t>
            </a:r>
          </a:p>
          <a:p>
            <a:pPr algn="ctr"/>
            <a:r>
              <a:rPr lang="en-US" cap="all" dirty="0">
                <a:solidFill>
                  <a:schemeClr val="accent2">
                    <a:lumMod val="50000"/>
                  </a:schemeClr>
                </a:solidFill>
              </a:rPr>
              <a:t>Diversity</a:t>
            </a:r>
          </a:p>
        </p:txBody>
      </p:sp>
      <p:sp>
        <p:nvSpPr>
          <p:cNvPr id="38" name="TextBox 37">
            <a:extLst>
              <a:ext uri="{FF2B5EF4-FFF2-40B4-BE49-F238E27FC236}">
                <a16:creationId xmlns:a16="http://schemas.microsoft.com/office/drawing/2014/main" id="{26DC363C-17B0-4CBB-8C5E-AD0E84FC8B16}"/>
              </a:ext>
            </a:extLst>
          </p:cNvPr>
          <p:cNvSpPr txBox="1"/>
          <p:nvPr/>
        </p:nvSpPr>
        <p:spPr>
          <a:xfrm>
            <a:off x="4770271" y="4977736"/>
            <a:ext cx="2872261" cy="369332"/>
          </a:xfrm>
          <a:prstGeom prst="rect">
            <a:avLst/>
          </a:prstGeom>
          <a:noFill/>
        </p:spPr>
        <p:txBody>
          <a:bodyPr wrap="none" rtlCol="0">
            <a:spAutoFit/>
          </a:bodyPr>
          <a:lstStyle/>
          <a:p>
            <a:r>
              <a:rPr lang="en-US" cap="all" dirty="0">
                <a:solidFill>
                  <a:schemeClr val="accent2">
                    <a:lumMod val="50000"/>
                  </a:schemeClr>
                </a:solidFill>
              </a:rPr>
              <a:t>Critical mass / balanced</a:t>
            </a:r>
          </a:p>
        </p:txBody>
      </p:sp>
      <p:sp>
        <p:nvSpPr>
          <p:cNvPr id="39" name="Right Brace 38">
            <a:extLst>
              <a:ext uri="{FF2B5EF4-FFF2-40B4-BE49-F238E27FC236}">
                <a16:creationId xmlns:a16="http://schemas.microsoft.com/office/drawing/2014/main" id="{60CB5B33-7FEF-4091-A9E6-7B2B7DCEA106}"/>
              </a:ext>
            </a:extLst>
          </p:cNvPr>
          <p:cNvSpPr/>
          <p:nvPr/>
        </p:nvSpPr>
        <p:spPr>
          <a:xfrm rot="5400000">
            <a:off x="6057702" y="3804222"/>
            <a:ext cx="297400" cy="1645402"/>
          </a:xfrm>
          <a:prstGeom prst="rightBrac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02B68F1C-5A70-476D-AEAC-013A2A659A16}"/>
              </a:ext>
            </a:extLst>
          </p:cNvPr>
          <p:cNvSpPr txBox="1"/>
          <p:nvPr/>
        </p:nvSpPr>
        <p:spPr>
          <a:xfrm>
            <a:off x="8813410" y="4080383"/>
            <a:ext cx="1226618" cy="646331"/>
          </a:xfrm>
          <a:prstGeom prst="rect">
            <a:avLst/>
          </a:prstGeom>
          <a:noFill/>
        </p:spPr>
        <p:txBody>
          <a:bodyPr wrap="none" rtlCol="0">
            <a:spAutoFit/>
          </a:bodyPr>
          <a:lstStyle/>
          <a:p>
            <a:pPr algn="ctr"/>
            <a:r>
              <a:rPr lang="en-US" cap="all" dirty="0">
                <a:solidFill>
                  <a:schemeClr val="accent2">
                    <a:lumMod val="50000"/>
                  </a:schemeClr>
                </a:solidFill>
              </a:rPr>
              <a:t>Gendered</a:t>
            </a:r>
          </a:p>
          <a:p>
            <a:pPr algn="ctr"/>
            <a:r>
              <a:rPr lang="en-US" cap="all" dirty="0">
                <a:solidFill>
                  <a:schemeClr val="accent2">
                    <a:lumMod val="50000"/>
                  </a:schemeClr>
                </a:solidFill>
              </a:rPr>
              <a:t>WORK</a:t>
            </a:r>
          </a:p>
        </p:txBody>
      </p:sp>
      <p:sp>
        <p:nvSpPr>
          <p:cNvPr id="27" name="Right Brace 26">
            <a:extLst>
              <a:ext uri="{FF2B5EF4-FFF2-40B4-BE49-F238E27FC236}">
                <a16:creationId xmlns:a16="http://schemas.microsoft.com/office/drawing/2014/main" id="{CCEFC656-4D1A-4251-87B1-935857737F6E}"/>
              </a:ext>
            </a:extLst>
          </p:cNvPr>
          <p:cNvSpPr/>
          <p:nvPr/>
        </p:nvSpPr>
        <p:spPr>
          <a:xfrm rot="5400000">
            <a:off x="9293665" y="2935377"/>
            <a:ext cx="297400" cy="1645402"/>
          </a:xfrm>
          <a:prstGeom prst="rightBrac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44428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Pre-treatment differences</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9643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081732" y="4393006"/>
            <a:ext cx="0" cy="302004"/>
          </a:xfrm>
          <a:prstGeom prst="line">
            <a:avLst/>
          </a:prstGeom>
          <a:ln w="444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a:ln w="476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a:cxnSpLocks/>
          </p:cNvCxnSpPr>
          <p:nvPr/>
        </p:nvCxnSpPr>
        <p:spPr>
          <a:xfrm flipV="1">
            <a:off x="6953878" y="4695010"/>
            <a:ext cx="0" cy="352338"/>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9" name="TextBox 18">
            <a:extLst>
              <a:ext uri="{FF2B5EF4-FFF2-40B4-BE49-F238E27FC236}">
                <a16:creationId xmlns:a16="http://schemas.microsoft.com/office/drawing/2014/main" id="{2017439A-719E-4442-AF05-BF1F7FA892E6}"/>
              </a:ext>
            </a:extLst>
          </p:cNvPr>
          <p:cNvSpPr txBox="1"/>
          <p:nvPr/>
        </p:nvSpPr>
        <p:spPr>
          <a:xfrm>
            <a:off x="3456942" y="768746"/>
            <a:ext cx="1050352" cy="369332"/>
          </a:xfrm>
          <a:prstGeom prst="rect">
            <a:avLst/>
          </a:prstGeom>
          <a:noFill/>
        </p:spPr>
        <p:txBody>
          <a:bodyPr wrap="none" rtlCol="0">
            <a:spAutoFit/>
          </a:bodyPr>
          <a:lstStyle/>
          <a:p>
            <a:r>
              <a:rPr lang="en-US" dirty="0"/>
              <a:t>Outcome</a:t>
            </a:r>
          </a:p>
        </p:txBody>
      </p:sp>
      <p:sp>
        <p:nvSpPr>
          <p:cNvPr id="20" name="TextBox 19">
            <a:extLst>
              <a:ext uri="{FF2B5EF4-FFF2-40B4-BE49-F238E27FC236}">
                <a16:creationId xmlns:a16="http://schemas.microsoft.com/office/drawing/2014/main" id="{CA9A943E-7C38-4D4C-9E36-80ECE9640317}"/>
              </a:ext>
            </a:extLst>
          </p:cNvPr>
          <p:cNvSpPr txBox="1"/>
          <p:nvPr/>
        </p:nvSpPr>
        <p:spPr>
          <a:xfrm>
            <a:off x="-437189" y="1767511"/>
            <a:ext cx="4857933" cy="2092881"/>
          </a:xfrm>
          <a:prstGeom prst="rect">
            <a:avLst/>
          </a:prstGeom>
          <a:noFill/>
        </p:spPr>
        <p:txBody>
          <a:bodyPr wrap="square" rtlCol="0">
            <a:spAutoFit/>
          </a:bodyPr>
          <a:lstStyle/>
          <a:p>
            <a:pPr algn="ctr"/>
            <a:r>
              <a:rPr lang="en-US" sz="2000" cap="all" dirty="0">
                <a:solidFill>
                  <a:schemeClr val="accent4">
                    <a:lumMod val="50000"/>
                  </a:schemeClr>
                </a:solidFill>
                <a:latin typeface="Euphemia" panose="020B0503040102020104" pitchFamily="34" charset="0"/>
              </a:rPr>
              <a:t>Set up your diagram:</a:t>
            </a:r>
          </a:p>
          <a:p>
            <a:pPr algn="ctr"/>
            <a:endParaRPr lang="en-US" sz="2000" cap="all" dirty="0">
              <a:solidFill>
                <a:schemeClr val="accent4">
                  <a:lumMod val="50000"/>
                </a:schemeClr>
              </a:solidFill>
              <a:latin typeface="Euphemia" panose="020B0503040102020104" pitchFamily="34" charset="0"/>
            </a:endParaRPr>
          </a:p>
          <a:p>
            <a:pPr algn="ctr"/>
            <a:r>
              <a:rPr lang="en-US" dirty="0">
                <a:solidFill>
                  <a:schemeClr val="accent4">
                    <a:lumMod val="50000"/>
                  </a:schemeClr>
                </a:solidFill>
                <a:latin typeface="Euphemia" panose="020B0503040102020104" pitchFamily="34" charset="0"/>
              </a:rPr>
              <a:t>Y-axis is continuous </a:t>
            </a:r>
            <a:br>
              <a:rPr lang="en-US" dirty="0">
                <a:solidFill>
                  <a:schemeClr val="accent4">
                    <a:lumMod val="50000"/>
                  </a:schemeClr>
                </a:solidFill>
                <a:latin typeface="Euphemia" panose="020B0503040102020104" pitchFamily="34" charset="0"/>
              </a:rPr>
            </a:br>
            <a:r>
              <a:rPr lang="en-US" dirty="0">
                <a:solidFill>
                  <a:schemeClr val="accent4">
                    <a:lumMod val="50000"/>
                  </a:schemeClr>
                </a:solidFill>
                <a:latin typeface="Euphemia" panose="020B0503040102020104" pitchFamily="34" charset="0"/>
              </a:rPr>
              <a:t>(any position on axis possible)</a:t>
            </a:r>
          </a:p>
          <a:p>
            <a:pPr algn="ctr"/>
            <a:endParaRPr lang="en-US" dirty="0">
              <a:solidFill>
                <a:schemeClr val="accent4">
                  <a:lumMod val="50000"/>
                </a:schemeClr>
              </a:solidFill>
              <a:latin typeface="Euphemia" panose="020B0503040102020104" pitchFamily="34" charset="0"/>
            </a:endParaRPr>
          </a:p>
          <a:p>
            <a:pPr algn="ctr"/>
            <a:r>
              <a:rPr lang="en-US" dirty="0">
                <a:solidFill>
                  <a:schemeClr val="accent4">
                    <a:lumMod val="50000"/>
                  </a:schemeClr>
                </a:solidFill>
                <a:latin typeface="Euphemia" panose="020B0503040102020104" pitchFamily="34" charset="0"/>
              </a:rPr>
              <a:t>X-axis is two discrete points only:</a:t>
            </a:r>
          </a:p>
          <a:p>
            <a:pPr algn="ctr"/>
            <a:r>
              <a:rPr lang="en-US" dirty="0">
                <a:solidFill>
                  <a:schemeClr val="accent4">
                    <a:lumMod val="50000"/>
                  </a:schemeClr>
                </a:solidFill>
                <a:latin typeface="Euphemia" panose="020B0503040102020104" pitchFamily="34" charset="0"/>
              </a:rPr>
              <a:t>‘before’ and ‘after’ treatment</a:t>
            </a:r>
          </a:p>
        </p:txBody>
      </p:sp>
      <p:sp>
        <p:nvSpPr>
          <p:cNvPr id="4" name="Oval 3">
            <a:extLst>
              <a:ext uri="{FF2B5EF4-FFF2-40B4-BE49-F238E27FC236}">
                <a16:creationId xmlns:a16="http://schemas.microsoft.com/office/drawing/2014/main" id="{9A26A31C-2E04-493B-BAF0-D4165CDC1AE4}"/>
              </a:ext>
            </a:extLst>
          </p:cNvPr>
          <p:cNvSpPr/>
          <p:nvPr/>
        </p:nvSpPr>
        <p:spPr>
          <a:xfrm>
            <a:off x="4959787" y="4065578"/>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AD72D33-7FFA-4132-8AA5-C778CB767AE6}"/>
              </a:ext>
            </a:extLst>
          </p:cNvPr>
          <p:cNvSpPr/>
          <p:nvPr/>
        </p:nvSpPr>
        <p:spPr>
          <a:xfrm>
            <a:off x="4959787" y="3024008"/>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4AFA1C8-1B27-4605-B9A4-EE9B557B40A1}"/>
              </a:ext>
            </a:extLst>
          </p:cNvPr>
          <p:cNvSpPr/>
          <p:nvPr/>
        </p:nvSpPr>
        <p:spPr>
          <a:xfrm>
            <a:off x="4959787" y="2676819"/>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704B0B2-184C-4345-8CA8-23A4406E765E}"/>
              </a:ext>
            </a:extLst>
          </p:cNvPr>
          <p:cNvSpPr/>
          <p:nvPr/>
        </p:nvSpPr>
        <p:spPr>
          <a:xfrm>
            <a:off x="4959787" y="3371197"/>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28ED6AB-F377-4ABA-A31A-2AD7F97B3589}"/>
              </a:ext>
            </a:extLst>
          </p:cNvPr>
          <p:cNvSpPr/>
          <p:nvPr/>
        </p:nvSpPr>
        <p:spPr>
          <a:xfrm>
            <a:off x="4959787" y="3718386"/>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DB67330-82A0-499D-AD8A-CD661513E971}"/>
              </a:ext>
            </a:extLst>
          </p:cNvPr>
          <p:cNvSpPr/>
          <p:nvPr/>
        </p:nvSpPr>
        <p:spPr>
          <a:xfrm>
            <a:off x="4959787" y="1982441"/>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F215B1F-DA0B-4095-AAF4-A5DAA4A4A0B0}"/>
              </a:ext>
            </a:extLst>
          </p:cNvPr>
          <p:cNvSpPr/>
          <p:nvPr/>
        </p:nvSpPr>
        <p:spPr>
          <a:xfrm>
            <a:off x="4959787" y="1635252"/>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8BF4926-FBEB-4854-B0B0-F80F33A6B9E2}"/>
              </a:ext>
            </a:extLst>
          </p:cNvPr>
          <p:cNvSpPr/>
          <p:nvPr/>
        </p:nvSpPr>
        <p:spPr>
          <a:xfrm>
            <a:off x="4959787" y="2329630"/>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83E29BF-F572-4951-9CAD-A75C8267580A}"/>
              </a:ext>
            </a:extLst>
          </p:cNvPr>
          <p:cNvSpPr/>
          <p:nvPr/>
        </p:nvSpPr>
        <p:spPr>
          <a:xfrm>
            <a:off x="4959787" y="1288063"/>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E34E873-8098-4A1B-92EA-D7CEC4824BE7}"/>
              </a:ext>
            </a:extLst>
          </p:cNvPr>
          <p:cNvSpPr/>
          <p:nvPr/>
        </p:nvSpPr>
        <p:spPr>
          <a:xfrm>
            <a:off x="8624732" y="4052866"/>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8A95CD7-2195-4CF0-9FEB-9FA3231A29C3}"/>
              </a:ext>
            </a:extLst>
          </p:cNvPr>
          <p:cNvSpPr/>
          <p:nvPr/>
        </p:nvSpPr>
        <p:spPr>
          <a:xfrm>
            <a:off x="8624732" y="3011296"/>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4A81D74-ACE4-4189-BE03-1923F992836D}"/>
              </a:ext>
            </a:extLst>
          </p:cNvPr>
          <p:cNvSpPr/>
          <p:nvPr/>
        </p:nvSpPr>
        <p:spPr>
          <a:xfrm>
            <a:off x="8624732" y="2664107"/>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1BA825A-96EF-450A-9475-F8209585C4A7}"/>
              </a:ext>
            </a:extLst>
          </p:cNvPr>
          <p:cNvSpPr/>
          <p:nvPr/>
        </p:nvSpPr>
        <p:spPr>
          <a:xfrm>
            <a:off x="8624732" y="3358485"/>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15CDB96-76CF-4D8A-BEB5-8E4965A042FB}"/>
              </a:ext>
            </a:extLst>
          </p:cNvPr>
          <p:cNvSpPr/>
          <p:nvPr/>
        </p:nvSpPr>
        <p:spPr>
          <a:xfrm>
            <a:off x="8624732" y="3705674"/>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0ECC7FD-031D-44DE-8890-6B35BE858696}"/>
              </a:ext>
            </a:extLst>
          </p:cNvPr>
          <p:cNvSpPr/>
          <p:nvPr/>
        </p:nvSpPr>
        <p:spPr>
          <a:xfrm>
            <a:off x="8624732" y="1969729"/>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DBE66DF-E1C9-45A7-93F3-5F6AE1AD886B}"/>
              </a:ext>
            </a:extLst>
          </p:cNvPr>
          <p:cNvSpPr/>
          <p:nvPr/>
        </p:nvSpPr>
        <p:spPr>
          <a:xfrm>
            <a:off x="8624732" y="1622540"/>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F3D1C40-66D7-4E68-A7F4-C4078655798B}"/>
              </a:ext>
            </a:extLst>
          </p:cNvPr>
          <p:cNvSpPr/>
          <p:nvPr/>
        </p:nvSpPr>
        <p:spPr>
          <a:xfrm>
            <a:off x="8624732" y="2316918"/>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306F259-79B8-4500-ACC2-841C4FD36332}"/>
              </a:ext>
            </a:extLst>
          </p:cNvPr>
          <p:cNvSpPr/>
          <p:nvPr/>
        </p:nvSpPr>
        <p:spPr>
          <a:xfrm>
            <a:off x="8624732" y="1275351"/>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830CFA3-6FD8-4882-A591-B97EC8C81726}"/>
              </a:ext>
            </a:extLst>
          </p:cNvPr>
          <p:cNvSpPr txBox="1"/>
          <p:nvPr/>
        </p:nvSpPr>
        <p:spPr>
          <a:xfrm>
            <a:off x="5658757" y="2585761"/>
            <a:ext cx="2518922" cy="923330"/>
          </a:xfrm>
          <a:prstGeom prst="rect">
            <a:avLst/>
          </a:prstGeom>
          <a:noFill/>
        </p:spPr>
        <p:txBody>
          <a:bodyPr wrap="square" rtlCol="0">
            <a:spAutoFit/>
          </a:bodyPr>
          <a:lstStyle/>
          <a:p>
            <a:pPr algn="ctr"/>
            <a:r>
              <a:rPr lang="en-US" dirty="0">
                <a:solidFill>
                  <a:schemeClr val="accent4">
                    <a:lumMod val="50000"/>
                  </a:schemeClr>
                </a:solidFill>
                <a:latin typeface="Euphemia" panose="020B0503040102020104" pitchFamily="34" charset="0"/>
              </a:rPr>
              <a:t>All data falls somewhere on these points</a:t>
            </a:r>
          </a:p>
        </p:txBody>
      </p:sp>
      <p:cxnSp>
        <p:nvCxnSpPr>
          <p:cNvPr id="14" name="Straight Arrow Connector 13">
            <a:extLst>
              <a:ext uri="{FF2B5EF4-FFF2-40B4-BE49-F238E27FC236}">
                <a16:creationId xmlns:a16="http://schemas.microsoft.com/office/drawing/2014/main" id="{CECFCB76-6B43-4458-A68E-1F8E907423F3}"/>
              </a:ext>
            </a:extLst>
          </p:cNvPr>
          <p:cNvCxnSpPr/>
          <p:nvPr/>
        </p:nvCxnSpPr>
        <p:spPr>
          <a:xfrm flipV="1">
            <a:off x="7725747" y="1748503"/>
            <a:ext cx="578498" cy="833054"/>
          </a:xfrm>
          <a:prstGeom prst="straightConnector1">
            <a:avLst/>
          </a:prstGeom>
          <a:ln w="25400">
            <a:solidFill>
              <a:schemeClr val="accent4">
                <a:lumMod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7590933-6623-4D08-B193-2C3936106C17}"/>
              </a:ext>
            </a:extLst>
          </p:cNvPr>
          <p:cNvCxnSpPr>
            <a:cxnSpLocks/>
            <a:stCxn id="38" idx="3"/>
          </p:cNvCxnSpPr>
          <p:nvPr/>
        </p:nvCxnSpPr>
        <p:spPr>
          <a:xfrm>
            <a:off x="8177679" y="3047426"/>
            <a:ext cx="285186" cy="0"/>
          </a:xfrm>
          <a:prstGeom prst="straightConnector1">
            <a:avLst/>
          </a:prstGeom>
          <a:ln w="25400">
            <a:solidFill>
              <a:schemeClr val="accent4">
                <a:lumMod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A8F3767-0EC0-43CB-8515-E52D7BAE5FF4}"/>
              </a:ext>
            </a:extLst>
          </p:cNvPr>
          <p:cNvCxnSpPr>
            <a:cxnSpLocks/>
          </p:cNvCxnSpPr>
          <p:nvPr/>
        </p:nvCxnSpPr>
        <p:spPr>
          <a:xfrm>
            <a:off x="7725747" y="3412179"/>
            <a:ext cx="451932" cy="527194"/>
          </a:xfrm>
          <a:prstGeom prst="straightConnector1">
            <a:avLst/>
          </a:prstGeom>
          <a:ln w="25400">
            <a:solidFill>
              <a:schemeClr val="accent4">
                <a:lumMod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850714C-23F9-4627-A8D8-05F63F29EA7F}"/>
              </a:ext>
            </a:extLst>
          </p:cNvPr>
          <p:cNvCxnSpPr>
            <a:cxnSpLocks/>
          </p:cNvCxnSpPr>
          <p:nvPr/>
        </p:nvCxnSpPr>
        <p:spPr>
          <a:xfrm flipH="1" flipV="1">
            <a:off x="5532191" y="1634050"/>
            <a:ext cx="647286" cy="947507"/>
          </a:xfrm>
          <a:prstGeom prst="straightConnector1">
            <a:avLst/>
          </a:prstGeom>
          <a:ln w="25400">
            <a:solidFill>
              <a:schemeClr val="accent4">
                <a:lumMod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AA268EB-8166-4369-B462-B93D6F3A50D2}"/>
              </a:ext>
            </a:extLst>
          </p:cNvPr>
          <p:cNvCxnSpPr>
            <a:cxnSpLocks/>
          </p:cNvCxnSpPr>
          <p:nvPr/>
        </p:nvCxnSpPr>
        <p:spPr>
          <a:xfrm flipH="1" flipV="1">
            <a:off x="5370324" y="3024008"/>
            <a:ext cx="413672" cy="19215"/>
          </a:xfrm>
          <a:prstGeom prst="straightConnector1">
            <a:avLst/>
          </a:prstGeom>
          <a:ln w="25400">
            <a:solidFill>
              <a:schemeClr val="accent4">
                <a:lumMod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F5591A1-4A1E-48DE-9EB9-AE591DC1EE2D}"/>
              </a:ext>
            </a:extLst>
          </p:cNvPr>
          <p:cNvCxnSpPr>
            <a:cxnSpLocks/>
          </p:cNvCxnSpPr>
          <p:nvPr/>
        </p:nvCxnSpPr>
        <p:spPr>
          <a:xfrm flipH="1">
            <a:off x="5532191" y="3407975"/>
            <a:ext cx="773852" cy="691006"/>
          </a:xfrm>
          <a:prstGeom prst="straightConnector1">
            <a:avLst/>
          </a:prstGeom>
          <a:ln w="25400">
            <a:solidFill>
              <a:schemeClr val="accent4">
                <a:lumMod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0A44CC4-BEDC-4B09-9535-6BCC5B17AC60}"/>
              </a:ext>
            </a:extLst>
          </p:cNvPr>
          <p:cNvCxnSpPr>
            <a:cxnSpLocks/>
          </p:cNvCxnSpPr>
          <p:nvPr/>
        </p:nvCxnSpPr>
        <p:spPr>
          <a:xfrm flipH="1">
            <a:off x="8988490" y="2455593"/>
            <a:ext cx="435428" cy="0"/>
          </a:xfrm>
          <a:prstGeom prst="straightConnector1">
            <a:avLst/>
          </a:prstGeom>
          <a:ln w="25400">
            <a:solidFill>
              <a:schemeClr val="tx1">
                <a:lumMod val="65000"/>
                <a:lumOff val="35000"/>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C4FDFABC-34CB-4B19-B6E4-2EAEC7B02FC8}"/>
              </a:ext>
            </a:extLst>
          </p:cNvPr>
          <p:cNvSpPr txBox="1"/>
          <p:nvPr/>
        </p:nvSpPr>
        <p:spPr>
          <a:xfrm>
            <a:off x="9520207" y="1935049"/>
            <a:ext cx="1944224" cy="1384995"/>
          </a:xfrm>
          <a:prstGeom prst="rect">
            <a:avLst/>
          </a:prstGeom>
          <a:noFill/>
        </p:spPr>
        <p:txBody>
          <a:bodyPr wrap="square" rtlCol="0">
            <a:spAutoFit/>
          </a:bodyPr>
          <a:lstStyle/>
          <a:p>
            <a:pPr algn="ctr"/>
            <a:r>
              <a:rPr lang="en-US" sz="1200" dirty="0">
                <a:solidFill>
                  <a:schemeClr val="tx1">
                    <a:lumMod val="50000"/>
                    <a:lumOff val="50000"/>
                  </a:schemeClr>
                </a:solidFill>
                <a:latin typeface="Euphemia" panose="020B0503040102020104" pitchFamily="34" charset="0"/>
              </a:rPr>
              <a:t>Each data point represents the average outcome for a group (the treatment group or the comparison group) at the specified time (before or after the treatment)</a:t>
            </a:r>
          </a:p>
        </p:txBody>
      </p:sp>
    </p:spTree>
    <p:extLst>
      <p:ext uri="{BB962C8B-B14F-4D97-AF65-F5344CB8AC3E}">
        <p14:creationId xmlns:p14="http://schemas.microsoft.com/office/powerpoint/2010/main" val="1683619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1491630" y="487400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4767305" y="3275254"/>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1491630"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5309258" y="3277275"/>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3456942" y="768746"/>
            <a:ext cx="1050352" cy="369332"/>
          </a:xfrm>
          <a:prstGeom prst="rect">
            <a:avLst/>
          </a:prstGeom>
          <a:noFill/>
        </p:spPr>
        <p:txBody>
          <a:bodyPr wrap="none" rtlCol="0">
            <a:spAutoFit/>
          </a:bodyPr>
          <a:lstStyle/>
          <a:p>
            <a:r>
              <a:rPr lang="en-US" dirty="0"/>
              <a:t>Outcome</a:t>
            </a:r>
          </a:p>
        </p:txBody>
      </p:sp>
      <p:sp>
        <p:nvSpPr>
          <p:cNvPr id="2" name="TextBox 1">
            <a:extLst>
              <a:ext uri="{FF2B5EF4-FFF2-40B4-BE49-F238E27FC236}">
                <a16:creationId xmlns:a16="http://schemas.microsoft.com/office/drawing/2014/main" id="{437EBABC-3291-4AD3-8546-1CE8FDCB609D}"/>
              </a:ext>
            </a:extLst>
          </p:cNvPr>
          <p:cNvSpPr txBox="1"/>
          <p:nvPr/>
        </p:nvSpPr>
        <p:spPr>
          <a:xfrm>
            <a:off x="6471981" y="3253377"/>
            <a:ext cx="3785095" cy="646331"/>
          </a:xfrm>
          <a:prstGeom prst="rect">
            <a:avLst/>
          </a:prstGeom>
          <a:noFill/>
        </p:spPr>
        <p:txBody>
          <a:bodyPr wrap="square" rtlCol="0">
            <a:spAutoFit/>
          </a:bodyPr>
          <a:lstStyle/>
          <a:p>
            <a:r>
              <a:rPr lang="en-US" dirty="0">
                <a:solidFill>
                  <a:schemeClr val="accent4">
                    <a:lumMod val="50000"/>
                  </a:schemeClr>
                </a:solidFill>
                <a:latin typeface="Euphemia" panose="020B0503040102020104" pitchFamily="34" charset="0"/>
              </a:rPr>
              <a:t>Are the groups equivalent prior to the treatment? How do you know?</a:t>
            </a:r>
          </a:p>
        </p:txBody>
      </p:sp>
      <p:sp>
        <p:nvSpPr>
          <p:cNvPr id="20" name="TextBox 19">
            <a:extLst>
              <a:ext uri="{FF2B5EF4-FFF2-40B4-BE49-F238E27FC236}">
                <a16:creationId xmlns:a16="http://schemas.microsoft.com/office/drawing/2014/main" id="{CA9A943E-7C38-4D4C-9E36-80ECE9640317}"/>
              </a:ext>
            </a:extLst>
          </p:cNvPr>
          <p:cNvSpPr txBox="1"/>
          <p:nvPr/>
        </p:nvSpPr>
        <p:spPr>
          <a:xfrm>
            <a:off x="5077690" y="691802"/>
            <a:ext cx="5850833"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1: pre-treatment groups </a:t>
            </a:r>
          </a:p>
        </p:txBody>
      </p:sp>
    </p:spTree>
    <p:extLst>
      <p:ext uri="{BB962C8B-B14F-4D97-AF65-F5344CB8AC3E}">
        <p14:creationId xmlns:p14="http://schemas.microsoft.com/office/powerpoint/2010/main" val="4008386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7107</TotalTime>
  <Words>4942</Words>
  <Application>Microsoft Office PowerPoint</Application>
  <PresentationFormat>Widescreen</PresentationFormat>
  <Paragraphs>870</Paragraphs>
  <Slides>66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Calibri Light</vt:lpstr>
      <vt:lpstr>Euphemia</vt:lpstr>
      <vt:lpstr>Office Theme</vt:lpstr>
      <vt:lpstr>Diagram your  research design</vt:lpstr>
      <vt:lpstr>PowerPoint Presentation</vt:lpstr>
      <vt:lpstr>PowerPoint Presentation</vt:lpstr>
      <vt:lpstr>PowerPoint Presentation</vt:lpstr>
      <vt:lpstr>PowerPoint Presentation</vt:lpstr>
      <vt:lpstr>PowerPoint Presentation</vt:lpstr>
      <vt:lpstr>Pre-treatment differences</vt:lpstr>
      <vt:lpstr>PowerPoint Presentation</vt:lpstr>
      <vt:lpstr>PowerPoint Presentation</vt:lpstr>
      <vt:lpstr>PowerPoint Presentation</vt:lpstr>
      <vt:lpstr>gains in the  comparison group</vt:lpstr>
      <vt:lpstr>PowerPoint Presentation</vt:lpstr>
      <vt:lpstr>PowerPoint Presentation</vt:lpstr>
      <vt:lpstr>PowerPoint Presentation</vt:lpstr>
      <vt:lpstr>gains in the  treatment group</vt:lpstr>
      <vt:lpstr>PowerPoint Presentation</vt:lpstr>
      <vt:lpstr>PowerPoint Presentation</vt:lpstr>
      <vt:lpstr>COUNTERFACTUALS  AND EFFECTS</vt:lpstr>
      <vt:lpstr>PowerPoint Presentation</vt:lpstr>
      <vt:lpstr>PowerPoint Presentation</vt:lpstr>
      <vt:lpstr>PowerPoint Presentation</vt:lpstr>
      <vt:lpstr>PowerPoint Presentation</vt:lpstr>
      <vt:lpstr>Real-world example</vt:lpstr>
      <vt:lpstr>PowerPoint Presentation</vt:lpstr>
      <vt:lpstr>PowerPoint Presentation</vt:lpstr>
      <vt:lpstr>PowerPoint Presentation</vt:lpstr>
      <vt:lpstr>PowerPoint Presentation</vt:lpstr>
      <vt:lpstr>Generating hypotheses:  when do we expect to see changes in the data?</vt:lpstr>
      <vt:lpstr>PowerPoint Presentation</vt:lpstr>
      <vt:lpstr>PowerPoint Presentation</vt:lpstr>
      <vt:lpstr>PowerPoint Presentation</vt:lpstr>
      <vt:lpstr>PowerPoint Presentation</vt:lpstr>
      <vt:lpstr>The challenge of operationalizing the “treatment group”</vt:lpstr>
      <vt:lpstr>PowerPoint Presentation</vt:lpstr>
      <vt:lpstr>PowerPoint Presentation</vt:lpstr>
      <vt:lpstr>PowerPoint Presentation</vt:lpstr>
      <vt:lpstr>PowerPoint Presentation</vt:lpstr>
      <vt:lpstr>What is our treatment?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Measuring the  gender wage gap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Regression-based  approachES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Lecy</dc:creator>
  <cp:lastModifiedBy>Jesse Lecy</cp:lastModifiedBy>
  <cp:revision>73</cp:revision>
  <dcterms:created xsi:type="dcterms:W3CDTF">2020-07-03T00:15:43Z</dcterms:created>
  <dcterms:modified xsi:type="dcterms:W3CDTF">2020-08-03T02:59:16Z</dcterms:modified>
</cp:coreProperties>
</file>