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41" autoAdjust="0"/>
    <p:restoredTop sz="94660"/>
  </p:normalViewPr>
  <p:slideViewPr>
    <p:cSldViewPr snapToGrid="0">
      <p:cViewPr varScale="1">
        <p:scale>
          <a:sx n="93" d="100"/>
          <a:sy n="93" d="100"/>
        </p:scale>
        <p:origin x="10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8FC9-B7EA-4989-A2E9-67302A81AA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5BFF87-0FD6-4453-B9A0-803011C2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F7B63-FE9D-4963-9D11-3B22A8F7C206}"/>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5" name="Footer Placeholder 4">
            <a:extLst>
              <a:ext uri="{FF2B5EF4-FFF2-40B4-BE49-F238E27FC236}">
                <a16:creationId xmlns:a16="http://schemas.microsoft.com/office/drawing/2014/main" id="{B650CCA2-F531-4376-8994-A3DEA4259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568EF-3602-487E-BF1C-F40693D77369}"/>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44705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07B6-6821-4461-AFF5-2286C19E29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7EEA5C-EF12-431D-B327-2C92E5D4E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0D01E-B5A4-4DA8-A2CB-58514E12B462}"/>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5" name="Footer Placeholder 4">
            <a:extLst>
              <a:ext uri="{FF2B5EF4-FFF2-40B4-BE49-F238E27FC236}">
                <a16:creationId xmlns:a16="http://schemas.microsoft.com/office/drawing/2014/main" id="{A8622FAE-3C62-4CA5-86B7-E349F53C7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CD4DF-C0BA-4587-B09D-E753431A6DFF}"/>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16129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CC7D2-3C2A-4AD1-B239-F6B13374C3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390C3-6D47-4E6A-AD78-3A31BBB8A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BF113-88E1-4025-9AA1-AFDEC362E2E0}"/>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5" name="Footer Placeholder 4">
            <a:extLst>
              <a:ext uri="{FF2B5EF4-FFF2-40B4-BE49-F238E27FC236}">
                <a16:creationId xmlns:a16="http://schemas.microsoft.com/office/drawing/2014/main" id="{EFB6C548-547C-4658-BC54-805D098C8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B2EBD-17C9-4F47-A06A-9ECE1135BFDD}"/>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111576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E0B9-AFDB-44CF-BAD9-999C15FC6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3C0F8-B1F2-4EF1-B9EB-5D1D29025C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6D20C-9646-4DB0-ADD8-E5AB8EA48813}"/>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5" name="Footer Placeholder 4">
            <a:extLst>
              <a:ext uri="{FF2B5EF4-FFF2-40B4-BE49-F238E27FC236}">
                <a16:creationId xmlns:a16="http://schemas.microsoft.com/office/drawing/2014/main" id="{81FFB5FF-366A-4195-8C16-B294B0CAD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1AB41-71BB-44B2-BE64-713F8127F9E2}"/>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216999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8E84-933D-4EFF-87E2-C56D3570B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8A720A-AEA8-4123-8851-7A060AF06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30260-4737-4F96-A49B-1C53C98F6C0D}"/>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5" name="Footer Placeholder 4">
            <a:extLst>
              <a:ext uri="{FF2B5EF4-FFF2-40B4-BE49-F238E27FC236}">
                <a16:creationId xmlns:a16="http://schemas.microsoft.com/office/drawing/2014/main" id="{5C667732-50E8-44F5-9555-7F572E19C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642BE-C836-438E-9569-D077B5D3407F}"/>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304203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C8C5-40D1-4D83-8EF0-97FDA6F8F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93B56-68CB-49B5-B61B-7F5342767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FF2328-102C-4E37-B327-670A3D28D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99A3BC-F302-4893-B191-ED7249111EA8}"/>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6" name="Footer Placeholder 5">
            <a:extLst>
              <a:ext uri="{FF2B5EF4-FFF2-40B4-BE49-F238E27FC236}">
                <a16:creationId xmlns:a16="http://schemas.microsoft.com/office/drawing/2014/main" id="{FED2B926-26F7-4122-8842-795A7902E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01E48-04A9-419F-8C85-363120E3D648}"/>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236207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4254-15CB-4D85-8973-C4661DEFFA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1D9071-F657-4A3E-A2E8-EE4E5F4CD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53F3-1586-47F8-BB42-24B720CEA2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D6483A-7AC9-4B1E-88D1-F9C7BE13D1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088DF-B0AA-40DC-95F9-BDE5112C5F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61B100-3B6C-4182-B7E5-A74DC169C9AF}"/>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8" name="Footer Placeholder 7">
            <a:extLst>
              <a:ext uri="{FF2B5EF4-FFF2-40B4-BE49-F238E27FC236}">
                <a16:creationId xmlns:a16="http://schemas.microsoft.com/office/drawing/2014/main" id="{0D5D7E08-0099-4836-83A5-E180B785E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3CB92B-0433-457E-AE2C-69471305FE97}"/>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320795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026D-54E5-400F-A052-A22D7EA5C5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10057-BD10-4B65-A0CF-7AD3F7BF9215}"/>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4" name="Footer Placeholder 3">
            <a:extLst>
              <a:ext uri="{FF2B5EF4-FFF2-40B4-BE49-F238E27FC236}">
                <a16:creationId xmlns:a16="http://schemas.microsoft.com/office/drawing/2014/main" id="{348E0C49-0385-408F-9CCD-365C330BE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A4A3C-2016-41DC-93BB-F881CD170C0A}"/>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420612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7917A-0FDE-4373-9A68-A642C63014F8}"/>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3" name="Footer Placeholder 2">
            <a:extLst>
              <a:ext uri="{FF2B5EF4-FFF2-40B4-BE49-F238E27FC236}">
                <a16:creationId xmlns:a16="http://schemas.microsoft.com/office/drawing/2014/main" id="{ADB7B058-86C5-443A-9EEC-B09A59183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6B9167-F6F5-448B-AE2A-585D90898B6F}"/>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60986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7A68-BA32-465C-8D35-B3B70774A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E35BCE-44CD-4DFC-8B4B-1CF561F8B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ABC19B-8FCC-400C-BEE6-F989A63BA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C14BF-7F47-4222-A3D4-7100DF4B5BED}"/>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6" name="Footer Placeholder 5">
            <a:extLst>
              <a:ext uri="{FF2B5EF4-FFF2-40B4-BE49-F238E27FC236}">
                <a16:creationId xmlns:a16="http://schemas.microsoft.com/office/drawing/2014/main" id="{8063D2A1-3DF1-4250-99A8-38B6177D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ACE7B-E900-4284-B185-632A8D32E705}"/>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212984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3CCF-CD55-4551-8F3B-4765EAFDE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B457DE-A646-4A12-B4B6-C28878D03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DEBB9-3326-4887-B026-3E66D1271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4CA97-9DFA-4FDF-9CB6-350CED72C221}"/>
              </a:ext>
            </a:extLst>
          </p:cNvPr>
          <p:cNvSpPr>
            <a:spLocks noGrp="1"/>
          </p:cNvSpPr>
          <p:nvPr>
            <p:ph type="dt" sz="half" idx="10"/>
          </p:nvPr>
        </p:nvSpPr>
        <p:spPr/>
        <p:txBody>
          <a:bodyPr/>
          <a:lstStyle/>
          <a:p>
            <a:fld id="{6E43B172-638A-467D-A383-0E4C03CF536D}" type="datetimeFigureOut">
              <a:rPr lang="en-US" smtClean="0"/>
              <a:t>8/9/2020</a:t>
            </a:fld>
            <a:endParaRPr lang="en-US"/>
          </a:p>
        </p:txBody>
      </p:sp>
      <p:sp>
        <p:nvSpPr>
          <p:cNvPr id="6" name="Footer Placeholder 5">
            <a:extLst>
              <a:ext uri="{FF2B5EF4-FFF2-40B4-BE49-F238E27FC236}">
                <a16:creationId xmlns:a16="http://schemas.microsoft.com/office/drawing/2014/main" id="{DA6C278E-9874-490C-AA16-06E8FF804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50A9B-962F-42FD-B2CA-E58C6BAC1CA5}"/>
              </a:ext>
            </a:extLst>
          </p:cNvPr>
          <p:cNvSpPr>
            <a:spLocks noGrp="1"/>
          </p:cNvSpPr>
          <p:nvPr>
            <p:ph type="sldNum" sz="quarter" idx="12"/>
          </p:nvPr>
        </p:nvSpPr>
        <p:spPr/>
        <p:txBody>
          <a:bodyPr/>
          <a:lstStyle/>
          <a:p>
            <a:fld id="{7407EF1B-79A9-4CF0-A5CC-EDA65AA3A1D4}" type="slidenum">
              <a:rPr lang="en-US" smtClean="0"/>
              <a:t>‹#›</a:t>
            </a:fld>
            <a:endParaRPr lang="en-US"/>
          </a:p>
        </p:txBody>
      </p:sp>
    </p:spTree>
    <p:extLst>
      <p:ext uri="{BB962C8B-B14F-4D97-AF65-F5344CB8AC3E}">
        <p14:creationId xmlns:p14="http://schemas.microsoft.com/office/powerpoint/2010/main" val="402091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B021F-6B86-4FA7-A2B9-BB14CB2A3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F12FB7-2F5B-454E-82FD-2E8EA6714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3DBDC-FC80-4D6D-B4AD-7D4304D317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3B172-638A-467D-A383-0E4C03CF536D}" type="datetimeFigureOut">
              <a:rPr lang="en-US" smtClean="0"/>
              <a:t>8/9/2020</a:t>
            </a:fld>
            <a:endParaRPr lang="en-US"/>
          </a:p>
        </p:txBody>
      </p:sp>
      <p:sp>
        <p:nvSpPr>
          <p:cNvPr id="5" name="Footer Placeholder 4">
            <a:extLst>
              <a:ext uri="{FF2B5EF4-FFF2-40B4-BE49-F238E27FC236}">
                <a16:creationId xmlns:a16="http://schemas.microsoft.com/office/drawing/2014/main" id="{DC1C7BDE-D8A3-4866-A5CE-749CFA1D7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BA49C3-52F2-42D9-9685-D9C0F6F5C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7EF1B-79A9-4CF0-A5CC-EDA65AA3A1D4}" type="slidenum">
              <a:rPr lang="en-US" smtClean="0"/>
              <a:t>‹#›</a:t>
            </a:fld>
            <a:endParaRPr lang="en-US"/>
          </a:p>
        </p:txBody>
      </p:sp>
    </p:spTree>
    <p:extLst>
      <p:ext uri="{BB962C8B-B14F-4D97-AF65-F5344CB8AC3E}">
        <p14:creationId xmlns:p14="http://schemas.microsoft.com/office/powerpoint/2010/main" val="780607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5575-A7C6-4D37-B77D-5EFC17749E4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1523E28-2BBD-451E-9BB7-80144A7213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029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43B5726C-5300-4953-B088-85AA72814463}"/>
              </a:ext>
            </a:extLst>
          </p:cNvPr>
          <p:cNvGrpSpPr/>
          <p:nvPr/>
        </p:nvGrpSpPr>
        <p:grpSpPr>
          <a:xfrm>
            <a:off x="163838" y="207374"/>
            <a:ext cx="11590348" cy="6254460"/>
            <a:chOff x="256305" y="104632"/>
            <a:chExt cx="11590348" cy="6254460"/>
          </a:xfrm>
        </p:grpSpPr>
        <p:sp>
          <p:nvSpPr>
            <p:cNvPr id="2" name="Rectangle 1">
              <a:extLst>
                <a:ext uri="{FF2B5EF4-FFF2-40B4-BE49-F238E27FC236}">
                  <a16:creationId xmlns:a16="http://schemas.microsoft.com/office/drawing/2014/main" id="{EBABF342-F167-47D3-B13D-159F0C2E87EE}"/>
                </a:ext>
              </a:extLst>
            </p:cNvPr>
            <p:cNvSpPr/>
            <p:nvPr/>
          </p:nvSpPr>
          <p:spPr>
            <a:xfrm>
              <a:off x="7824132" y="531416"/>
              <a:ext cx="604008" cy="1440809"/>
            </a:xfrm>
            <a:prstGeom prst="rect">
              <a:avLst/>
            </a:prstGeom>
            <a:solidFill>
              <a:schemeClr val="bg1">
                <a:lumMod val="9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A00E2A5-0787-4E4B-BADE-CB0A1ECA78B0}"/>
                </a:ext>
              </a:extLst>
            </p:cNvPr>
            <p:cNvSpPr/>
            <p:nvPr/>
          </p:nvSpPr>
          <p:spPr>
            <a:xfrm>
              <a:off x="7824132" y="1972225"/>
              <a:ext cx="604008" cy="1440809"/>
            </a:xfrm>
            <a:prstGeom prst="rect">
              <a:avLst/>
            </a:prstGeom>
            <a:solidFill>
              <a:schemeClr val="bg1">
                <a:lumMod val="9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6BCE932-AA92-4CBE-BD13-11797267AC6D}"/>
                </a:ext>
              </a:extLst>
            </p:cNvPr>
            <p:cNvSpPr/>
            <p:nvPr/>
          </p:nvSpPr>
          <p:spPr>
            <a:xfrm>
              <a:off x="7824132" y="3413034"/>
              <a:ext cx="604008" cy="1440809"/>
            </a:xfrm>
            <a:prstGeom prst="rect">
              <a:avLst/>
            </a:prstGeom>
            <a:solidFill>
              <a:schemeClr val="bg1">
                <a:lumMod val="9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EA902F7-423D-4ADD-AC0C-20707EA9901C}"/>
                </a:ext>
              </a:extLst>
            </p:cNvPr>
            <p:cNvCxnSpPr/>
            <p:nvPr/>
          </p:nvCxnSpPr>
          <p:spPr>
            <a:xfrm>
              <a:off x="6241409" y="1294815"/>
              <a:ext cx="1182848" cy="0"/>
            </a:xfrm>
            <a:prstGeom prst="straightConnector1">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999B2C-3B53-4EC3-B567-6AEE6DC9D599}"/>
                </a:ext>
              </a:extLst>
            </p:cNvPr>
            <p:cNvSpPr txBox="1"/>
            <p:nvPr/>
          </p:nvSpPr>
          <p:spPr>
            <a:xfrm>
              <a:off x="2736210" y="541599"/>
              <a:ext cx="3305262" cy="1323439"/>
            </a:xfrm>
            <a:prstGeom prst="rect">
              <a:avLst/>
            </a:prstGeom>
            <a:noFill/>
          </p:spPr>
          <p:txBody>
            <a:bodyPr wrap="square" rtlCol="0">
              <a:spAutoFit/>
            </a:bodyPr>
            <a:lstStyle/>
            <a:p>
              <a:pPr algn="ctr"/>
              <a:r>
                <a:rPr lang="en-US" sz="1600" dirty="0">
                  <a:latin typeface="+mj-lt"/>
                </a:rPr>
                <a:t>Women self-select into specific industries or positions because of preferences for the type of work and flexibility of the position</a:t>
              </a:r>
            </a:p>
            <a:p>
              <a:pPr algn="ctr"/>
              <a:r>
                <a:rPr lang="en-US" sz="1600" b="1" dirty="0">
                  <a:solidFill>
                    <a:schemeClr val="accent1">
                      <a:lumMod val="75000"/>
                    </a:schemeClr>
                  </a:solidFill>
                  <a:latin typeface="+mj-lt"/>
                </a:rPr>
                <a:t>(non-discriminatory component)</a:t>
              </a:r>
            </a:p>
          </p:txBody>
        </p:sp>
        <p:cxnSp>
          <p:nvCxnSpPr>
            <p:cNvPr id="9" name="Straight Arrow Connector 8">
              <a:extLst>
                <a:ext uri="{FF2B5EF4-FFF2-40B4-BE49-F238E27FC236}">
                  <a16:creationId xmlns:a16="http://schemas.microsoft.com/office/drawing/2014/main" id="{20C04A17-CEB2-461C-B3E4-B70CC1716EE0}"/>
                </a:ext>
              </a:extLst>
            </p:cNvPr>
            <p:cNvCxnSpPr/>
            <p:nvPr/>
          </p:nvCxnSpPr>
          <p:spPr>
            <a:xfrm>
              <a:off x="6241409" y="2663619"/>
              <a:ext cx="1182848" cy="0"/>
            </a:xfrm>
            <a:prstGeom prst="straightConnector1">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149A0A-978F-4B5C-B275-37FCC03A3881}"/>
                </a:ext>
              </a:extLst>
            </p:cNvPr>
            <p:cNvSpPr txBox="1"/>
            <p:nvPr/>
          </p:nvSpPr>
          <p:spPr>
            <a:xfrm>
              <a:off x="2736210" y="2154020"/>
              <a:ext cx="3305262" cy="1323439"/>
            </a:xfrm>
            <a:prstGeom prst="rect">
              <a:avLst/>
            </a:prstGeom>
            <a:noFill/>
          </p:spPr>
          <p:txBody>
            <a:bodyPr wrap="square" rtlCol="0">
              <a:spAutoFit/>
            </a:bodyPr>
            <a:lstStyle/>
            <a:p>
              <a:pPr algn="ctr"/>
              <a:r>
                <a:rPr lang="en-US" sz="1600" dirty="0">
                  <a:latin typeface="+mj-lt"/>
                </a:rPr>
                <a:t>Women are not hired for top positions at the most competitive firms, often because they have not been groomed for those positions </a:t>
              </a:r>
              <a:r>
                <a:rPr lang="en-US" sz="1600" b="1" dirty="0">
                  <a:solidFill>
                    <a:schemeClr val="accent1">
                      <a:lumMod val="75000"/>
                    </a:schemeClr>
                  </a:solidFill>
                  <a:latin typeface="+mj-lt"/>
                </a:rPr>
                <a:t>(discrimination in hiring)</a:t>
              </a:r>
            </a:p>
          </p:txBody>
        </p:sp>
        <p:cxnSp>
          <p:nvCxnSpPr>
            <p:cNvPr id="11" name="Straight Arrow Connector 10">
              <a:extLst>
                <a:ext uri="{FF2B5EF4-FFF2-40B4-BE49-F238E27FC236}">
                  <a16:creationId xmlns:a16="http://schemas.microsoft.com/office/drawing/2014/main" id="{6CF842C8-0817-42C0-8964-CDEF4C7B3C1A}"/>
                </a:ext>
              </a:extLst>
            </p:cNvPr>
            <p:cNvCxnSpPr/>
            <p:nvPr/>
          </p:nvCxnSpPr>
          <p:spPr>
            <a:xfrm>
              <a:off x="6241409" y="4131692"/>
              <a:ext cx="1182848" cy="0"/>
            </a:xfrm>
            <a:prstGeom prst="straightConnector1">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E3C6FD3-F6FC-46D5-B3DE-B1B6F68E4AD7}"/>
                </a:ext>
              </a:extLst>
            </p:cNvPr>
            <p:cNvSpPr txBox="1"/>
            <p:nvPr/>
          </p:nvSpPr>
          <p:spPr>
            <a:xfrm>
              <a:off x="2736210" y="3716193"/>
              <a:ext cx="3305262" cy="1077218"/>
            </a:xfrm>
            <a:prstGeom prst="rect">
              <a:avLst/>
            </a:prstGeom>
            <a:noFill/>
          </p:spPr>
          <p:txBody>
            <a:bodyPr wrap="square" rtlCol="0">
              <a:spAutoFit/>
            </a:bodyPr>
            <a:lstStyle/>
            <a:p>
              <a:pPr algn="ctr"/>
              <a:r>
                <a:rPr lang="en-US" sz="1600" dirty="0">
                  <a:latin typeface="+mj-lt"/>
                </a:rPr>
                <a:t>Women are hired, but are paid lower wages/salaries than men would be paid for the same job / tasks</a:t>
              </a:r>
            </a:p>
            <a:p>
              <a:pPr algn="ctr"/>
              <a:r>
                <a:rPr lang="en-US" sz="1600" b="1" dirty="0">
                  <a:solidFill>
                    <a:schemeClr val="accent1">
                      <a:lumMod val="75000"/>
                    </a:schemeClr>
                  </a:solidFill>
                  <a:latin typeface="+mj-lt"/>
                </a:rPr>
                <a:t>(discrimination in wages)</a:t>
              </a:r>
            </a:p>
          </p:txBody>
        </p:sp>
        <p:sp>
          <p:nvSpPr>
            <p:cNvPr id="13" name="Right Brace 12">
              <a:extLst>
                <a:ext uri="{FF2B5EF4-FFF2-40B4-BE49-F238E27FC236}">
                  <a16:creationId xmlns:a16="http://schemas.microsoft.com/office/drawing/2014/main" id="{33AEE080-52CF-48EE-9660-5920737D157D}"/>
                </a:ext>
              </a:extLst>
            </p:cNvPr>
            <p:cNvSpPr/>
            <p:nvPr/>
          </p:nvSpPr>
          <p:spPr>
            <a:xfrm>
              <a:off x="8976220" y="498908"/>
              <a:ext cx="1073791" cy="4322427"/>
            </a:xfrm>
            <a:prstGeom prst="rightBrac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B93213BE-9D65-4CC1-B09F-98C5F1629A58}"/>
                </a:ext>
              </a:extLst>
            </p:cNvPr>
            <p:cNvSpPr txBox="1"/>
            <p:nvPr/>
          </p:nvSpPr>
          <p:spPr>
            <a:xfrm>
              <a:off x="10210800" y="2336957"/>
              <a:ext cx="1635853" cy="646331"/>
            </a:xfrm>
            <a:prstGeom prst="rect">
              <a:avLst/>
            </a:prstGeom>
            <a:noFill/>
          </p:spPr>
          <p:txBody>
            <a:bodyPr wrap="square" rtlCol="0">
              <a:spAutoFit/>
            </a:bodyPr>
            <a:lstStyle/>
            <a:p>
              <a:pPr algn="ctr"/>
              <a:r>
                <a:rPr lang="en-US" dirty="0">
                  <a:solidFill>
                    <a:schemeClr val="accent1">
                      <a:lumMod val="75000"/>
                    </a:schemeClr>
                  </a:solidFill>
                </a:rPr>
                <a:t>Components of the wage gap</a:t>
              </a:r>
            </a:p>
          </p:txBody>
        </p:sp>
        <p:sp>
          <p:nvSpPr>
            <p:cNvPr id="15" name="TextBox 14">
              <a:extLst>
                <a:ext uri="{FF2B5EF4-FFF2-40B4-BE49-F238E27FC236}">
                  <a16:creationId xmlns:a16="http://schemas.microsoft.com/office/drawing/2014/main" id="{2D23508F-AA9E-447C-A2DE-F075A06755BF}"/>
                </a:ext>
              </a:extLst>
            </p:cNvPr>
            <p:cNvSpPr txBox="1"/>
            <p:nvPr/>
          </p:nvSpPr>
          <p:spPr>
            <a:xfrm>
              <a:off x="256305" y="1147200"/>
              <a:ext cx="1778466" cy="1938992"/>
            </a:xfrm>
            <a:prstGeom prst="rect">
              <a:avLst/>
            </a:prstGeom>
            <a:noFill/>
          </p:spPr>
          <p:txBody>
            <a:bodyPr wrap="square" rtlCol="0">
              <a:spAutoFit/>
            </a:bodyPr>
            <a:lstStyle/>
            <a:p>
              <a:pPr algn="ctr"/>
              <a:r>
                <a:rPr lang="en-US" sz="1200" dirty="0"/>
                <a:t>Women have higher care-taking burden with kids and aging parents. Trade flexibility for pay so they can fulfil these roles. Are not considered serious enough about the job to receive leadership training because of other responsibilities.</a:t>
              </a:r>
            </a:p>
          </p:txBody>
        </p:sp>
        <p:sp>
          <p:nvSpPr>
            <p:cNvPr id="16" name="TextBox 15">
              <a:extLst>
                <a:ext uri="{FF2B5EF4-FFF2-40B4-BE49-F238E27FC236}">
                  <a16:creationId xmlns:a16="http://schemas.microsoft.com/office/drawing/2014/main" id="{67F7EFF2-D311-4805-8FBC-4D42D20C92F9}"/>
                </a:ext>
              </a:extLst>
            </p:cNvPr>
            <p:cNvSpPr txBox="1"/>
            <p:nvPr/>
          </p:nvSpPr>
          <p:spPr>
            <a:xfrm>
              <a:off x="302973" y="3382168"/>
              <a:ext cx="1778466" cy="1754326"/>
            </a:xfrm>
            <a:prstGeom prst="rect">
              <a:avLst/>
            </a:prstGeom>
            <a:noFill/>
          </p:spPr>
          <p:txBody>
            <a:bodyPr wrap="square" rtlCol="0">
              <a:spAutoFit/>
            </a:bodyPr>
            <a:lstStyle/>
            <a:p>
              <a:pPr algn="ctr"/>
              <a:r>
                <a:rPr lang="en-US" sz="1200" dirty="0"/>
                <a:t>Male styles of leadership are perceived as more effective (evidence does not support this claim), which manifests as an implicit bias during hiring decision and while deciding compensation levels</a:t>
              </a:r>
            </a:p>
          </p:txBody>
        </p:sp>
        <p:cxnSp>
          <p:nvCxnSpPr>
            <p:cNvPr id="17" name="Straight Arrow Connector 16">
              <a:extLst>
                <a:ext uri="{FF2B5EF4-FFF2-40B4-BE49-F238E27FC236}">
                  <a16:creationId xmlns:a16="http://schemas.microsoft.com/office/drawing/2014/main" id="{034D4078-2A3A-4CAC-B37F-CF3C6AC12B99}"/>
                </a:ext>
              </a:extLst>
            </p:cNvPr>
            <p:cNvCxnSpPr>
              <a:cxnSpLocks/>
            </p:cNvCxnSpPr>
            <p:nvPr/>
          </p:nvCxnSpPr>
          <p:spPr>
            <a:xfrm>
              <a:off x="2023145" y="3896048"/>
              <a:ext cx="561435" cy="0"/>
            </a:xfrm>
            <a:prstGeom prst="straightConnector1">
              <a:avLst/>
            </a:prstGeom>
            <a:ln w="412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54DBB9-7BA3-4303-8FF3-B9FE7576750D}"/>
                </a:ext>
              </a:extLst>
            </p:cNvPr>
            <p:cNvCxnSpPr>
              <a:cxnSpLocks/>
            </p:cNvCxnSpPr>
            <p:nvPr/>
          </p:nvCxnSpPr>
          <p:spPr>
            <a:xfrm flipV="1">
              <a:off x="2081439" y="3099847"/>
              <a:ext cx="608103" cy="504554"/>
            </a:xfrm>
            <a:prstGeom prst="straightConnector1">
              <a:avLst/>
            </a:prstGeom>
            <a:ln w="412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671FC94-83CE-4310-8093-9B9DB34F0A82}"/>
                </a:ext>
              </a:extLst>
            </p:cNvPr>
            <p:cNvCxnSpPr>
              <a:cxnSpLocks/>
            </p:cNvCxnSpPr>
            <p:nvPr/>
          </p:nvCxnSpPr>
          <p:spPr>
            <a:xfrm>
              <a:off x="2074762" y="1391779"/>
              <a:ext cx="561435" cy="0"/>
            </a:xfrm>
            <a:prstGeom prst="straightConnector1">
              <a:avLst/>
            </a:prstGeom>
            <a:ln w="412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9A8F6-894F-456A-B3B4-89EFB9768ED1}"/>
                </a:ext>
              </a:extLst>
            </p:cNvPr>
            <p:cNvCxnSpPr>
              <a:cxnSpLocks/>
            </p:cNvCxnSpPr>
            <p:nvPr/>
          </p:nvCxnSpPr>
          <p:spPr>
            <a:xfrm>
              <a:off x="2081440" y="2402271"/>
              <a:ext cx="608102" cy="0"/>
            </a:xfrm>
            <a:prstGeom prst="straightConnector1">
              <a:avLst/>
            </a:prstGeom>
            <a:ln w="412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78280CE-9E92-4BE5-9848-5F28AE4C6791}"/>
                </a:ext>
              </a:extLst>
            </p:cNvPr>
            <p:cNvSpPr txBox="1"/>
            <p:nvPr/>
          </p:nvSpPr>
          <p:spPr>
            <a:xfrm>
              <a:off x="256305" y="104632"/>
              <a:ext cx="1778466" cy="830997"/>
            </a:xfrm>
            <a:prstGeom prst="rect">
              <a:avLst/>
            </a:prstGeom>
            <a:noFill/>
          </p:spPr>
          <p:txBody>
            <a:bodyPr wrap="square" rtlCol="0">
              <a:spAutoFit/>
            </a:bodyPr>
            <a:lstStyle/>
            <a:p>
              <a:pPr algn="ctr"/>
              <a:r>
                <a:rPr lang="en-US" sz="1200" dirty="0"/>
                <a:t>Women are drawn to different missions or enjoy different types of work than men</a:t>
              </a:r>
            </a:p>
          </p:txBody>
        </p:sp>
        <p:cxnSp>
          <p:nvCxnSpPr>
            <p:cNvPr id="27" name="Straight Arrow Connector 26">
              <a:extLst>
                <a:ext uri="{FF2B5EF4-FFF2-40B4-BE49-F238E27FC236}">
                  <a16:creationId xmlns:a16="http://schemas.microsoft.com/office/drawing/2014/main" id="{BD8840E8-B255-4402-9CB7-C33C34847F42}"/>
                </a:ext>
              </a:extLst>
            </p:cNvPr>
            <p:cNvCxnSpPr>
              <a:cxnSpLocks/>
            </p:cNvCxnSpPr>
            <p:nvPr/>
          </p:nvCxnSpPr>
          <p:spPr>
            <a:xfrm>
              <a:off x="1974750" y="453643"/>
              <a:ext cx="761460" cy="295604"/>
            </a:xfrm>
            <a:prstGeom prst="straightConnector1">
              <a:avLst/>
            </a:prstGeom>
            <a:ln w="412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C9B26B3-5C85-4B25-B161-E513DFF563CB}"/>
                </a:ext>
              </a:extLst>
            </p:cNvPr>
            <p:cNvSpPr txBox="1"/>
            <p:nvPr/>
          </p:nvSpPr>
          <p:spPr>
            <a:xfrm>
              <a:off x="7728343" y="5404985"/>
              <a:ext cx="3953583" cy="954107"/>
            </a:xfrm>
            <a:prstGeom prst="rect">
              <a:avLst/>
            </a:prstGeom>
            <a:noFill/>
          </p:spPr>
          <p:txBody>
            <a:bodyPr wrap="square" rtlCol="0">
              <a:spAutoFit/>
            </a:bodyPr>
            <a:lstStyle/>
            <a:p>
              <a:pPr algn="ctr"/>
              <a:r>
                <a:rPr lang="en-US" sz="1400" dirty="0">
                  <a:solidFill>
                    <a:schemeClr val="accent1">
                      <a:lumMod val="50000"/>
                    </a:schemeClr>
                  </a:solidFill>
                </a:rPr>
                <a:t>Pay gap for leadership positions is approximately </a:t>
              </a:r>
              <a:br>
                <a:rPr lang="en-US" sz="1400" dirty="0">
                  <a:solidFill>
                    <a:schemeClr val="accent1">
                      <a:lumMod val="50000"/>
                    </a:schemeClr>
                  </a:solidFill>
                </a:rPr>
              </a:br>
              <a:r>
                <a:rPr lang="en-US" sz="1400" b="1" dirty="0">
                  <a:solidFill>
                    <a:schemeClr val="accent1">
                      <a:lumMod val="50000"/>
                    </a:schemeClr>
                  </a:solidFill>
                </a:rPr>
                <a:t>10% - 20% </a:t>
              </a:r>
              <a:r>
                <a:rPr lang="en-US" sz="1400" dirty="0">
                  <a:solidFill>
                    <a:schemeClr val="accent1">
                      <a:lumMod val="50000"/>
                    </a:schemeClr>
                  </a:solidFill>
                </a:rPr>
                <a:t>in US companies, leading to </a:t>
              </a:r>
              <a:br>
                <a:rPr lang="en-US" sz="1400" dirty="0">
                  <a:solidFill>
                    <a:schemeClr val="accent1">
                      <a:lumMod val="50000"/>
                    </a:schemeClr>
                  </a:solidFill>
                </a:rPr>
              </a:br>
              <a:r>
                <a:rPr lang="en-US" sz="1400" b="1" dirty="0">
                  <a:solidFill>
                    <a:schemeClr val="accent1">
                      <a:lumMod val="50000"/>
                    </a:schemeClr>
                  </a:solidFill>
                </a:rPr>
                <a:t>$1 million loss </a:t>
              </a:r>
              <a:r>
                <a:rPr lang="en-US" sz="1400" dirty="0">
                  <a:solidFill>
                    <a:schemeClr val="accent1">
                      <a:lumMod val="50000"/>
                    </a:schemeClr>
                  </a:solidFill>
                </a:rPr>
                <a:t>in life-time earnings for college-educated women</a:t>
              </a:r>
            </a:p>
          </p:txBody>
        </p:sp>
      </p:grpSp>
    </p:spTree>
    <p:extLst>
      <p:ext uri="{BB962C8B-B14F-4D97-AF65-F5344CB8AC3E}">
        <p14:creationId xmlns:p14="http://schemas.microsoft.com/office/powerpoint/2010/main" val="51688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ABF342-F167-47D3-B13D-159F0C2E87EE}"/>
              </a:ext>
            </a:extLst>
          </p:cNvPr>
          <p:cNvSpPr/>
          <p:nvPr/>
        </p:nvSpPr>
        <p:spPr>
          <a:xfrm>
            <a:off x="243491" y="1033217"/>
            <a:ext cx="1906041" cy="1440809"/>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A00E2A5-0787-4E4B-BADE-CB0A1ECA78B0}"/>
              </a:ext>
            </a:extLst>
          </p:cNvPr>
          <p:cNvSpPr/>
          <p:nvPr/>
        </p:nvSpPr>
        <p:spPr>
          <a:xfrm>
            <a:off x="243491" y="2474026"/>
            <a:ext cx="1906041" cy="1440809"/>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6BCE932-AA92-4CBE-BD13-11797267AC6D}"/>
              </a:ext>
            </a:extLst>
          </p:cNvPr>
          <p:cNvSpPr/>
          <p:nvPr/>
        </p:nvSpPr>
        <p:spPr>
          <a:xfrm>
            <a:off x="243491" y="3914835"/>
            <a:ext cx="1906041" cy="1440809"/>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9EA334-90F6-4FF5-9B01-419C9AFDF3DD}"/>
              </a:ext>
            </a:extLst>
          </p:cNvPr>
          <p:cNvSpPr txBox="1"/>
          <p:nvPr/>
        </p:nvSpPr>
        <p:spPr>
          <a:xfrm>
            <a:off x="412624" y="598873"/>
            <a:ext cx="1721369" cy="369332"/>
          </a:xfrm>
          <a:prstGeom prst="rect">
            <a:avLst/>
          </a:prstGeom>
          <a:noFill/>
        </p:spPr>
        <p:txBody>
          <a:bodyPr wrap="none" rtlCol="0">
            <a:spAutoFit/>
          </a:bodyPr>
          <a:lstStyle/>
          <a:p>
            <a:r>
              <a:rPr lang="en-US" dirty="0">
                <a:solidFill>
                  <a:schemeClr val="tx1">
                    <a:lumMod val="50000"/>
                    <a:lumOff val="50000"/>
                  </a:schemeClr>
                </a:solidFill>
              </a:rPr>
              <a:t>100% of pay gap</a:t>
            </a:r>
          </a:p>
        </p:txBody>
      </p:sp>
      <p:sp>
        <p:nvSpPr>
          <p:cNvPr id="14" name="TextBox 13">
            <a:extLst>
              <a:ext uri="{FF2B5EF4-FFF2-40B4-BE49-F238E27FC236}">
                <a16:creationId xmlns:a16="http://schemas.microsoft.com/office/drawing/2014/main" id="{B93213BE-9D65-4CC1-B09F-98C5F1629A58}"/>
              </a:ext>
            </a:extLst>
          </p:cNvPr>
          <p:cNvSpPr txBox="1"/>
          <p:nvPr/>
        </p:nvSpPr>
        <p:spPr>
          <a:xfrm>
            <a:off x="378584" y="1412656"/>
            <a:ext cx="1635853" cy="584775"/>
          </a:xfrm>
          <a:prstGeom prst="rect">
            <a:avLst/>
          </a:prstGeom>
          <a:noFill/>
        </p:spPr>
        <p:txBody>
          <a:bodyPr wrap="square" rtlCol="0">
            <a:spAutoFit/>
          </a:bodyPr>
          <a:lstStyle/>
          <a:p>
            <a:pPr algn="ctr"/>
            <a:r>
              <a:rPr lang="en-US" sz="1600" dirty="0">
                <a:solidFill>
                  <a:schemeClr val="bg1">
                    <a:lumMod val="50000"/>
                  </a:schemeClr>
                </a:solidFill>
              </a:rPr>
              <a:t>Personal Preference</a:t>
            </a:r>
          </a:p>
        </p:txBody>
      </p:sp>
      <p:sp>
        <p:nvSpPr>
          <p:cNvPr id="23" name="TextBox 22">
            <a:extLst>
              <a:ext uri="{FF2B5EF4-FFF2-40B4-BE49-F238E27FC236}">
                <a16:creationId xmlns:a16="http://schemas.microsoft.com/office/drawing/2014/main" id="{973ED14E-9F54-4489-91CB-376601A91789}"/>
              </a:ext>
            </a:extLst>
          </p:cNvPr>
          <p:cNvSpPr txBox="1"/>
          <p:nvPr/>
        </p:nvSpPr>
        <p:spPr>
          <a:xfrm>
            <a:off x="412624" y="2946883"/>
            <a:ext cx="1635853" cy="584775"/>
          </a:xfrm>
          <a:prstGeom prst="rect">
            <a:avLst/>
          </a:prstGeom>
          <a:noFill/>
        </p:spPr>
        <p:txBody>
          <a:bodyPr wrap="square" rtlCol="0">
            <a:spAutoFit/>
          </a:bodyPr>
          <a:lstStyle/>
          <a:p>
            <a:pPr algn="ctr"/>
            <a:r>
              <a:rPr lang="en-US" sz="1600" dirty="0">
                <a:solidFill>
                  <a:schemeClr val="bg1">
                    <a:lumMod val="50000"/>
                  </a:schemeClr>
                </a:solidFill>
              </a:rPr>
              <a:t>Discriminatory Hiring</a:t>
            </a:r>
          </a:p>
        </p:txBody>
      </p:sp>
      <p:sp>
        <p:nvSpPr>
          <p:cNvPr id="24" name="TextBox 23">
            <a:extLst>
              <a:ext uri="{FF2B5EF4-FFF2-40B4-BE49-F238E27FC236}">
                <a16:creationId xmlns:a16="http://schemas.microsoft.com/office/drawing/2014/main" id="{D81EF29E-A3BE-405F-9B08-9DE173B4FC73}"/>
              </a:ext>
            </a:extLst>
          </p:cNvPr>
          <p:cNvSpPr txBox="1"/>
          <p:nvPr/>
        </p:nvSpPr>
        <p:spPr>
          <a:xfrm>
            <a:off x="103159" y="4315454"/>
            <a:ext cx="2254784" cy="584775"/>
          </a:xfrm>
          <a:prstGeom prst="rect">
            <a:avLst/>
          </a:prstGeom>
          <a:noFill/>
        </p:spPr>
        <p:txBody>
          <a:bodyPr wrap="square" rtlCol="0">
            <a:spAutoFit/>
          </a:bodyPr>
          <a:lstStyle/>
          <a:p>
            <a:pPr algn="ctr"/>
            <a:r>
              <a:rPr lang="en-US" sz="1600" dirty="0">
                <a:solidFill>
                  <a:schemeClr val="bg1">
                    <a:lumMod val="50000"/>
                  </a:schemeClr>
                </a:solidFill>
              </a:rPr>
              <a:t>Discriminatory </a:t>
            </a:r>
            <a:br>
              <a:rPr lang="en-US" sz="1600" dirty="0">
                <a:solidFill>
                  <a:schemeClr val="bg1">
                    <a:lumMod val="50000"/>
                  </a:schemeClr>
                </a:solidFill>
              </a:rPr>
            </a:br>
            <a:r>
              <a:rPr lang="en-US" sz="1600" dirty="0">
                <a:solidFill>
                  <a:schemeClr val="bg1">
                    <a:lumMod val="50000"/>
                  </a:schemeClr>
                </a:solidFill>
              </a:rPr>
              <a:t>Pay</a:t>
            </a:r>
          </a:p>
        </p:txBody>
      </p:sp>
      <p:sp>
        <p:nvSpPr>
          <p:cNvPr id="25" name="Rectangle 24">
            <a:extLst>
              <a:ext uri="{FF2B5EF4-FFF2-40B4-BE49-F238E27FC236}">
                <a16:creationId xmlns:a16="http://schemas.microsoft.com/office/drawing/2014/main" id="{B6F8365C-82AF-4B43-A64A-09E2281AE8B2}"/>
              </a:ext>
            </a:extLst>
          </p:cNvPr>
          <p:cNvSpPr/>
          <p:nvPr/>
        </p:nvSpPr>
        <p:spPr>
          <a:xfrm>
            <a:off x="3120916" y="1033218"/>
            <a:ext cx="604008" cy="3172536"/>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5D15776-1B55-47CF-8BBD-B786A49BDF90}"/>
              </a:ext>
            </a:extLst>
          </p:cNvPr>
          <p:cNvSpPr/>
          <p:nvPr/>
        </p:nvSpPr>
        <p:spPr>
          <a:xfrm>
            <a:off x="3120915" y="4205754"/>
            <a:ext cx="604008" cy="545145"/>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6D6390E-3D36-457A-86DE-55635AA92D00}"/>
              </a:ext>
            </a:extLst>
          </p:cNvPr>
          <p:cNvSpPr/>
          <p:nvPr/>
        </p:nvSpPr>
        <p:spPr>
          <a:xfrm>
            <a:off x="3120916" y="4750899"/>
            <a:ext cx="604008" cy="604745"/>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4A074C6-DC5B-41CE-BE6E-2D3ED743D5BD}"/>
              </a:ext>
            </a:extLst>
          </p:cNvPr>
          <p:cNvCxnSpPr>
            <a:cxnSpLocks/>
          </p:cNvCxnSpPr>
          <p:nvPr/>
        </p:nvCxnSpPr>
        <p:spPr>
          <a:xfrm>
            <a:off x="2336144" y="2920853"/>
            <a:ext cx="631883" cy="0"/>
          </a:xfrm>
          <a:prstGeom prst="straightConnector1">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7" name="Right Brace 36">
            <a:extLst>
              <a:ext uri="{FF2B5EF4-FFF2-40B4-BE49-F238E27FC236}">
                <a16:creationId xmlns:a16="http://schemas.microsoft.com/office/drawing/2014/main" id="{C98D8897-7594-4AE5-A3A8-AEFE2648CB46}"/>
              </a:ext>
            </a:extLst>
          </p:cNvPr>
          <p:cNvSpPr/>
          <p:nvPr/>
        </p:nvSpPr>
        <p:spPr>
          <a:xfrm>
            <a:off x="3877812" y="1033218"/>
            <a:ext cx="439187" cy="3172536"/>
          </a:xfrm>
          <a:prstGeom prst="rightBrac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78AE6D0F-5C0C-47B5-AD04-3BAFE13B6024}"/>
              </a:ext>
            </a:extLst>
          </p:cNvPr>
          <p:cNvSpPr txBox="1"/>
          <p:nvPr/>
        </p:nvSpPr>
        <p:spPr>
          <a:xfrm>
            <a:off x="4361757" y="2099188"/>
            <a:ext cx="1367240" cy="954107"/>
          </a:xfrm>
          <a:prstGeom prst="rect">
            <a:avLst/>
          </a:prstGeom>
          <a:noFill/>
        </p:spPr>
        <p:txBody>
          <a:bodyPr wrap="square" rtlCol="0">
            <a:spAutoFit/>
          </a:bodyPr>
          <a:lstStyle/>
          <a:p>
            <a:pPr algn="ctr"/>
            <a:r>
              <a:rPr lang="en-US" sz="1400" dirty="0">
                <a:solidFill>
                  <a:schemeClr val="accent1">
                    <a:lumMod val="75000"/>
                  </a:schemeClr>
                </a:solidFill>
              </a:rPr>
              <a:t>Highly-gendered work </a:t>
            </a:r>
            <a:br>
              <a:rPr lang="en-US" sz="1400" dirty="0">
                <a:solidFill>
                  <a:schemeClr val="accent1">
                    <a:lumMod val="75000"/>
                  </a:schemeClr>
                </a:solidFill>
              </a:rPr>
            </a:br>
            <a:r>
              <a:rPr lang="en-US" sz="1400" dirty="0">
                <a:solidFill>
                  <a:schemeClr val="accent1">
                    <a:lumMod val="75000"/>
                  </a:schemeClr>
                </a:solidFill>
              </a:rPr>
              <a:t>(teaching or nursing)</a:t>
            </a:r>
          </a:p>
        </p:txBody>
      </p:sp>
      <p:sp>
        <p:nvSpPr>
          <p:cNvPr id="39" name="Right Brace 38">
            <a:extLst>
              <a:ext uri="{FF2B5EF4-FFF2-40B4-BE49-F238E27FC236}">
                <a16:creationId xmlns:a16="http://schemas.microsoft.com/office/drawing/2014/main" id="{7B4BDE6E-9161-4FAA-B058-B6C4AEBF41BC}"/>
              </a:ext>
            </a:extLst>
          </p:cNvPr>
          <p:cNvSpPr/>
          <p:nvPr/>
        </p:nvSpPr>
        <p:spPr>
          <a:xfrm>
            <a:off x="3891037" y="4217134"/>
            <a:ext cx="395841" cy="1149890"/>
          </a:xfrm>
          <a:prstGeom prst="rightBrac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a:extLst>
              <a:ext uri="{FF2B5EF4-FFF2-40B4-BE49-F238E27FC236}">
                <a16:creationId xmlns:a16="http://schemas.microsoft.com/office/drawing/2014/main" id="{57764A6E-081F-458C-A66B-1F348AACD3B0}"/>
              </a:ext>
            </a:extLst>
          </p:cNvPr>
          <p:cNvSpPr txBox="1"/>
          <p:nvPr/>
        </p:nvSpPr>
        <p:spPr>
          <a:xfrm>
            <a:off x="4361757" y="4335400"/>
            <a:ext cx="1367240" cy="954107"/>
          </a:xfrm>
          <a:prstGeom prst="rect">
            <a:avLst/>
          </a:prstGeom>
          <a:noFill/>
        </p:spPr>
        <p:txBody>
          <a:bodyPr wrap="square" rtlCol="0">
            <a:spAutoFit/>
          </a:bodyPr>
          <a:lstStyle/>
          <a:p>
            <a:pPr algn="ctr"/>
            <a:r>
              <a:rPr lang="en-US" sz="1400" dirty="0">
                <a:solidFill>
                  <a:schemeClr val="accent1">
                    <a:lumMod val="75000"/>
                  </a:schemeClr>
                </a:solidFill>
              </a:rPr>
              <a:t>Low discrimination in hiring and pay</a:t>
            </a:r>
          </a:p>
        </p:txBody>
      </p:sp>
      <p:sp>
        <p:nvSpPr>
          <p:cNvPr id="54" name="Rectangle 53">
            <a:extLst>
              <a:ext uri="{FF2B5EF4-FFF2-40B4-BE49-F238E27FC236}">
                <a16:creationId xmlns:a16="http://schemas.microsoft.com/office/drawing/2014/main" id="{FC333A98-D6EE-4BAC-90F8-68735CC79F03}"/>
              </a:ext>
            </a:extLst>
          </p:cNvPr>
          <p:cNvSpPr/>
          <p:nvPr/>
        </p:nvSpPr>
        <p:spPr>
          <a:xfrm>
            <a:off x="5905652" y="1044599"/>
            <a:ext cx="604008" cy="446373"/>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F2E8EE1-06BF-46DB-BC77-2BC14CBF821E}"/>
              </a:ext>
            </a:extLst>
          </p:cNvPr>
          <p:cNvSpPr/>
          <p:nvPr/>
        </p:nvSpPr>
        <p:spPr>
          <a:xfrm>
            <a:off x="5905652" y="1490972"/>
            <a:ext cx="604008" cy="627508"/>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9E0271E-5A60-4CBC-83E2-9980A38CE067}"/>
              </a:ext>
            </a:extLst>
          </p:cNvPr>
          <p:cNvSpPr/>
          <p:nvPr/>
        </p:nvSpPr>
        <p:spPr>
          <a:xfrm>
            <a:off x="5905652" y="2118480"/>
            <a:ext cx="604008" cy="3248546"/>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Brace 57">
            <a:extLst>
              <a:ext uri="{FF2B5EF4-FFF2-40B4-BE49-F238E27FC236}">
                <a16:creationId xmlns:a16="http://schemas.microsoft.com/office/drawing/2014/main" id="{BFF1375A-4FD8-4D44-B2D8-5AFF785376F4}"/>
              </a:ext>
            </a:extLst>
          </p:cNvPr>
          <p:cNvSpPr/>
          <p:nvPr/>
        </p:nvSpPr>
        <p:spPr>
          <a:xfrm>
            <a:off x="6660755" y="1062197"/>
            <a:ext cx="433700" cy="1048371"/>
          </a:xfrm>
          <a:prstGeom prst="rightBrac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TextBox 58">
            <a:extLst>
              <a:ext uri="{FF2B5EF4-FFF2-40B4-BE49-F238E27FC236}">
                <a16:creationId xmlns:a16="http://schemas.microsoft.com/office/drawing/2014/main" id="{46955448-C95E-4285-BE62-14C41FA7F2BF}"/>
              </a:ext>
            </a:extLst>
          </p:cNvPr>
          <p:cNvSpPr txBox="1"/>
          <p:nvPr/>
        </p:nvSpPr>
        <p:spPr>
          <a:xfrm>
            <a:off x="7048484" y="1281506"/>
            <a:ext cx="1401760" cy="523220"/>
          </a:xfrm>
          <a:prstGeom prst="rect">
            <a:avLst/>
          </a:prstGeom>
          <a:noFill/>
        </p:spPr>
        <p:txBody>
          <a:bodyPr wrap="square" rtlCol="0">
            <a:spAutoFit/>
          </a:bodyPr>
          <a:lstStyle/>
          <a:p>
            <a:pPr algn="ctr"/>
            <a:r>
              <a:rPr lang="en-US" sz="1400" dirty="0">
                <a:solidFill>
                  <a:schemeClr val="accent1">
                    <a:lumMod val="75000"/>
                  </a:schemeClr>
                </a:solidFill>
              </a:rPr>
              <a:t>Gender </a:t>
            </a:r>
          </a:p>
          <a:p>
            <a:pPr algn="ctr"/>
            <a:r>
              <a:rPr lang="en-US" sz="1400" dirty="0">
                <a:solidFill>
                  <a:schemeClr val="accent1">
                    <a:lumMod val="75000"/>
                  </a:schemeClr>
                </a:solidFill>
              </a:rPr>
              <a:t>balance</a:t>
            </a:r>
          </a:p>
        </p:txBody>
      </p:sp>
      <p:sp>
        <p:nvSpPr>
          <p:cNvPr id="60" name="Right Brace 59">
            <a:extLst>
              <a:ext uri="{FF2B5EF4-FFF2-40B4-BE49-F238E27FC236}">
                <a16:creationId xmlns:a16="http://schemas.microsoft.com/office/drawing/2014/main" id="{FFBA2008-943B-48FB-921C-DBFAD34DB0B3}"/>
              </a:ext>
            </a:extLst>
          </p:cNvPr>
          <p:cNvSpPr/>
          <p:nvPr/>
        </p:nvSpPr>
        <p:spPr>
          <a:xfrm>
            <a:off x="6660756" y="2118478"/>
            <a:ext cx="487258" cy="3248546"/>
          </a:xfrm>
          <a:prstGeom prst="rightBrac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TextBox 60">
            <a:extLst>
              <a:ext uri="{FF2B5EF4-FFF2-40B4-BE49-F238E27FC236}">
                <a16:creationId xmlns:a16="http://schemas.microsoft.com/office/drawing/2014/main" id="{4811ED33-B672-4F6A-99ED-34201D80D98D}"/>
              </a:ext>
            </a:extLst>
          </p:cNvPr>
          <p:cNvSpPr txBox="1"/>
          <p:nvPr/>
        </p:nvSpPr>
        <p:spPr>
          <a:xfrm>
            <a:off x="7260758" y="3157283"/>
            <a:ext cx="1401760" cy="1600438"/>
          </a:xfrm>
          <a:prstGeom prst="rect">
            <a:avLst/>
          </a:prstGeom>
          <a:noFill/>
        </p:spPr>
        <p:txBody>
          <a:bodyPr wrap="square" rtlCol="0">
            <a:spAutoFit/>
          </a:bodyPr>
          <a:lstStyle/>
          <a:p>
            <a:pPr algn="ctr"/>
            <a:r>
              <a:rPr lang="en-US" sz="1400" dirty="0">
                <a:solidFill>
                  <a:schemeClr val="accent1">
                    <a:lumMod val="75000"/>
                  </a:schemeClr>
                </a:solidFill>
              </a:rPr>
              <a:t>Women paid much less for the same work </a:t>
            </a:r>
          </a:p>
          <a:p>
            <a:pPr algn="ctr"/>
            <a:r>
              <a:rPr lang="en-US" sz="1400" dirty="0">
                <a:solidFill>
                  <a:schemeClr val="accent1">
                    <a:lumMod val="75000"/>
                  </a:schemeClr>
                </a:solidFill>
              </a:rPr>
              <a:t>(women’s sports like the USA World Cup Soccer Team)</a:t>
            </a:r>
          </a:p>
        </p:txBody>
      </p:sp>
      <p:sp>
        <p:nvSpPr>
          <p:cNvPr id="62" name="Rectangle 61">
            <a:extLst>
              <a:ext uri="{FF2B5EF4-FFF2-40B4-BE49-F238E27FC236}">
                <a16:creationId xmlns:a16="http://schemas.microsoft.com/office/drawing/2014/main" id="{D64B5D4C-DAA3-4EA6-8943-3DC107107A8F}"/>
              </a:ext>
            </a:extLst>
          </p:cNvPr>
          <p:cNvSpPr/>
          <p:nvPr/>
        </p:nvSpPr>
        <p:spPr>
          <a:xfrm>
            <a:off x="9035039" y="1033219"/>
            <a:ext cx="604008" cy="446373"/>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3228FEB-A101-4B4A-B848-7D009768134C}"/>
              </a:ext>
            </a:extLst>
          </p:cNvPr>
          <p:cNvSpPr/>
          <p:nvPr/>
        </p:nvSpPr>
        <p:spPr>
          <a:xfrm>
            <a:off x="9035039" y="1479592"/>
            <a:ext cx="604008" cy="3271308"/>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C6B80B3-2CE3-4023-B4EC-52068E42F7D4}"/>
              </a:ext>
            </a:extLst>
          </p:cNvPr>
          <p:cNvSpPr/>
          <p:nvPr/>
        </p:nvSpPr>
        <p:spPr>
          <a:xfrm>
            <a:off x="9035039" y="4750900"/>
            <a:ext cx="604008" cy="604746"/>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Brace 65">
            <a:extLst>
              <a:ext uri="{FF2B5EF4-FFF2-40B4-BE49-F238E27FC236}">
                <a16:creationId xmlns:a16="http://schemas.microsoft.com/office/drawing/2014/main" id="{673D0FAC-AC9A-4185-921E-E10318B04D93}"/>
              </a:ext>
            </a:extLst>
          </p:cNvPr>
          <p:cNvSpPr/>
          <p:nvPr/>
        </p:nvSpPr>
        <p:spPr>
          <a:xfrm>
            <a:off x="9836797" y="1050817"/>
            <a:ext cx="433700" cy="411175"/>
          </a:xfrm>
          <a:prstGeom prst="rightBrac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TextBox 66">
            <a:extLst>
              <a:ext uri="{FF2B5EF4-FFF2-40B4-BE49-F238E27FC236}">
                <a16:creationId xmlns:a16="http://schemas.microsoft.com/office/drawing/2014/main" id="{D8E6FCDA-A1F7-4DD4-AA5C-11A14EFB532A}"/>
              </a:ext>
            </a:extLst>
          </p:cNvPr>
          <p:cNvSpPr txBox="1"/>
          <p:nvPr/>
        </p:nvSpPr>
        <p:spPr>
          <a:xfrm>
            <a:off x="10324057" y="968205"/>
            <a:ext cx="1401760" cy="738664"/>
          </a:xfrm>
          <a:prstGeom prst="rect">
            <a:avLst/>
          </a:prstGeom>
          <a:noFill/>
        </p:spPr>
        <p:txBody>
          <a:bodyPr wrap="square" rtlCol="0">
            <a:spAutoFit/>
          </a:bodyPr>
          <a:lstStyle/>
          <a:p>
            <a:pPr algn="ctr"/>
            <a:r>
              <a:rPr lang="en-US" sz="1400" dirty="0">
                <a:solidFill>
                  <a:schemeClr val="accent1">
                    <a:lumMod val="75000"/>
                  </a:schemeClr>
                </a:solidFill>
              </a:rPr>
              <a:t>Women interested &amp; capable</a:t>
            </a:r>
          </a:p>
        </p:txBody>
      </p:sp>
      <p:sp>
        <p:nvSpPr>
          <p:cNvPr id="68" name="Right Brace 67">
            <a:extLst>
              <a:ext uri="{FF2B5EF4-FFF2-40B4-BE49-F238E27FC236}">
                <a16:creationId xmlns:a16="http://schemas.microsoft.com/office/drawing/2014/main" id="{4C297853-72FE-4232-94E1-45DC6582B7BF}"/>
              </a:ext>
            </a:extLst>
          </p:cNvPr>
          <p:cNvSpPr/>
          <p:nvPr/>
        </p:nvSpPr>
        <p:spPr>
          <a:xfrm>
            <a:off x="9836798" y="1461991"/>
            <a:ext cx="487258" cy="3893653"/>
          </a:xfrm>
          <a:prstGeom prst="rightBrac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9" name="TextBox 68">
            <a:extLst>
              <a:ext uri="{FF2B5EF4-FFF2-40B4-BE49-F238E27FC236}">
                <a16:creationId xmlns:a16="http://schemas.microsoft.com/office/drawing/2014/main" id="{082AC00C-4CEA-4E0E-A1D3-59838958CF3C}"/>
              </a:ext>
            </a:extLst>
          </p:cNvPr>
          <p:cNvSpPr txBox="1"/>
          <p:nvPr/>
        </p:nvSpPr>
        <p:spPr>
          <a:xfrm>
            <a:off x="10377616" y="2360893"/>
            <a:ext cx="1401760" cy="2462213"/>
          </a:xfrm>
          <a:prstGeom prst="rect">
            <a:avLst/>
          </a:prstGeom>
          <a:noFill/>
        </p:spPr>
        <p:txBody>
          <a:bodyPr wrap="square" rtlCol="0">
            <a:spAutoFit/>
          </a:bodyPr>
          <a:lstStyle/>
          <a:p>
            <a:pPr algn="ctr"/>
            <a:r>
              <a:rPr lang="en-US" sz="1400" dirty="0">
                <a:solidFill>
                  <a:schemeClr val="accent1">
                    <a:lumMod val="75000"/>
                  </a:schemeClr>
                </a:solidFill>
              </a:rPr>
              <a:t>Women historically blocked from the profession by gatekeepers or harassment on the job</a:t>
            </a:r>
          </a:p>
          <a:p>
            <a:pPr algn="ctr"/>
            <a:r>
              <a:rPr lang="en-US" sz="1400" dirty="0">
                <a:solidFill>
                  <a:schemeClr val="accent1">
                    <a:lumMod val="75000"/>
                  </a:schemeClr>
                </a:solidFill>
              </a:rPr>
              <a:t>(medicine, physics, finance, law, economics &amp; tech)</a:t>
            </a:r>
          </a:p>
        </p:txBody>
      </p:sp>
      <p:sp>
        <p:nvSpPr>
          <p:cNvPr id="18" name="TextBox 17">
            <a:extLst>
              <a:ext uri="{FF2B5EF4-FFF2-40B4-BE49-F238E27FC236}">
                <a16:creationId xmlns:a16="http://schemas.microsoft.com/office/drawing/2014/main" id="{3A165D39-934A-4C69-8957-58FA85FCC462}"/>
              </a:ext>
            </a:extLst>
          </p:cNvPr>
          <p:cNvSpPr txBox="1"/>
          <p:nvPr/>
        </p:nvSpPr>
        <p:spPr>
          <a:xfrm>
            <a:off x="2255900" y="5677891"/>
            <a:ext cx="2334037" cy="830997"/>
          </a:xfrm>
          <a:prstGeom prst="rect">
            <a:avLst/>
          </a:prstGeom>
          <a:noFill/>
        </p:spPr>
        <p:txBody>
          <a:bodyPr wrap="none" rtlCol="0">
            <a:spAutoFit/>
          </a:bodyPr>
          <a:lstStyle/>
          <a:p>
            <a:pPr algn="ctr"/>
            <a:r>
              <a:rPr lang="en-US" sz="2400" dirty="0">
                <a:solidFill>
                  <a:schemeClr val="accent1">
                    <a:lumMod val="50000"/>
                  </a:schemeClr>
                </a:solidFill>
                <a:latin typeface="+mj-lt"/>
              </a:rPr>
              <a:t>women </a:t>
            </a:r>
          </a:p>
          <a:p>
            <a:pPr algn="ctr"/>
            <a:r>
              <a:rPr lang="en-US" sz="2400" dirty="0">
                <a:solidFill>
                  <a:schemeClr val="accent1">
                    <a:lumMod val="50000"/>
                  </a:schemeClr>
                </a:solidFill>
                <a:latin typeface="+mj-lt"/>
              </a:rPr>
              <a:t>over-represented</a:t>
            </a:r>
          </a:p>
        </p:txBody>
      </p:sp>
      <p:sp>
        <p:nvSpPr>
          <p:cNvPr id="70" name="TextBox 69">
            <a:extLst>
              <a:ext uri="{FF2B5EF4-FFF2-40B4-BE49-F238E27FC236}">
                <a16:creationId xmlns:a16="http://schemas.microsoft.com/office/drawing/2014/main" id="{B44A8775-D179-4E9D-9CB8-9C1B74C2D5B3}"/>
              </a:ext>
            </a:extLst>
          </p:cNvPr>
          <p:cNvSpPr txBox="1"/>
          <p:nvPr/>
        </p:nvSpPr>
        <p:spPr>
          <a:xfrm>
            <a:off x="5493646" y="5677890"/>
            <a:ext cx="1428020" cy="830997"/>
          </a:xfrm>
          <a:prstGeom prst="rect">
            <a:avLst/>
          </a:prstGeom>
          <a:noFill/>
        </p:spPr>
        <p:txBody>
          <a:bodyPr wrap="none" rtlCol="0">
            <a:spAutoFit/>
          </a:bodyPr>
          <a:lstStyle/>
          <a:p>
            <a:pPr algn="ctr"/>
            <a:r>
              <a:rPr lang="en-US" sz="2400" dirty="0">
                <a:solidFill>
                  <a:schemeClr val="accent1">
                    <a:lumMod val="50000"/>
                  </a:schemeClr>
                </a:solidFill>
                <a:latin typeface="+mj-lt"/>
              </a:rPr>
              <a:t>balanced </a:t>
            </a:r>
            <a:br>
              <a:rPr lang="en-US" sz="2400" dirty="0">
                <a:solidFill>
                  <a:schemeClr val="accent1">
                    <a:lumMod val="50000"/>
                  </a:schemeClr>
                </a:solidFill>
                <a:latin typeface="+mj-lt"/>
              </a:rPr>
            </a:br>
            <a:r>
              <a:rPr lang="en-US" sz="2400" dirty="0">
                <a:solidFill>
                  <a:schemeClr val="accent1">
                    <a:lumMod val="50000"/>
                  </a:schemeClr>
                </a:solidFill>
                <a:latin typeface="+mj-lt"/>
              </a:rPr>
              <a:t>workforce</a:t>
            </a:r>
          </a:p>
        </p:txBody>
      </p:sp>
      <p:sp>
        <p:nvSpPr>
          <p:cNvPr id="71" name="TextBox 70">
            <a:extLst>
              <a:ext uri="{FF2B5EF4-FFF2-40B4-BE49-F238E27FC236}">
                <a16:creationId xmlns:a16="http://schemas.microsoft.com/office/drawing/2014/main" id="{B92D3BE2-A9BE-4FBB-B00F-77ED0428333D}"/>
              </a:ext>
            </a:extLst>
          </p:cNvPr>
          <p:cNvSpPr txBox="1"/>
          <p:nvPr/>
        </p:nvSpPr>
        <p:spPr>
          <a:xfrm>
            <a:off x="8170024" y="5677889"/>
            <a:ext cx="2334037" cy="830997"/>
          </a:xfrm>
          <a:prstGeom prst="rect">
            <a:avLst/>
          </a:prstGeom>
          <a:noFill/>
        </p:spPr>
        <p:txBody>
          <a:bodyPr wrap="none" rtlCol="0">
            <a:spAutoFit/>
          </a:bodyPr>
          <a:lstStyle/>
          <a:p>
            <a:pPr algn="ctr"/>
            <a:r>
              <a:rPr lang="en-US" sz="2400" dirty="0">
                <a:solidFill>
                  <a:schemeClr val="accent1">
                    <a:lumMod val="50000"/>
                  </a:schemeClr>
                </a:solidFill>
                <a:latin typeface="+mj-lt"/>
              </a:rPr>
              <a:t>men </a:t>
            </a:r>
          </a:p>
          <a:p>
            <a:pPr algn="ctr"/>
            <a:r>
              <a:rPr lang="en-US" sz="2400" dirty="0">
                <a:solidFill>
                  <a:schemeClr val="accent1">
                    <a:lumMod val="50000"/>
                  </a:schemeClr>
                </a:solidFill>
                <a:latin typeface="+mj-lt"/>
              </a:rPr>
              <a:t>over-represented</a:t>
            </a:r>
          </a:p>
        </p:txBody>
      </p:sp>
    </p:spTree>
    <p:extLst>
      <p:ext uri="{BB962C8B-B14F-4D97-AF65-F5344CB8AC3E}">
        <p14:creationId xmlns:p14="http://schemas.microsoft.com/office/powerpoint/2010/main" val="745719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282</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9</cp:revision>
  <dcterms:created xsi:type="dcterms:W3CDTF">2020-08-10T00:17:35Z</dcterms:created>
  <dcterms:modified xsi:type="dcterms:W3CDTF">2020-08-10T05:13:23Z</dcterms:modified>
</cp:coreProperties>
</file>