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88" r:id="rId3"/>
    <p:sldMasterId id="2147483704" r:id="rId4"/>
  </p:sldMasterIdLst>
  <p:notesMasterIdLst>
    <p:notesMasterId r:id="rId60"/>
  </p:notesMasterIdLst>
  <p:sldIdLst>
    <p:sldId id="401" r:id="rId5"/>
    <p:sldId id="343" r:id="rId6"/>
    <p:sldId id="482" r:id="rId7"/>
    <p:sldId id="481" r:id="rId8"/>
    <p:sldId id="483" r:id="rId9"/>
    <p:sldId id="484" r:id="rId10"/>
    <p:sldId id="494" r:id="rId11"/>
    <p:sldId id="485" r:id="rId12"/>
    <p:sldId id="486" r:id="rId13"/>
    <p:sldId id="487" r:id="rId14"/>
    <p:sldId id="488" r:id="rId15"/>
    <p:sldId id="491" r:id="rId16"/>
    <p:sldId id="341" r:id="rId17"/>
    <p:sldId id="355" r:id="rId18"/>
    <p:sldId id="359" r:id="rId19"/>
    <p:sldId id="258" r:id="rId20"/>
    <p:sldId id="360" r:id="rId21"/>
    <p:sldId id="260" r:id="rId22"/>
    <p:sldId id="261" r:id="rId23"/>
    <p:sldId id="262" r:id="rId24"/>
    <p:sldId id="263" r:id="rId25"/>
    <p:sldId id="422" r:id="rId26"/>
    <p:sldId id="472" r:id="rId27"/>
    <p:sldId id="473" r:id="rId28"/>
    <p:sldId id="445" r:id="rId29"/>
    <p:sldId id="474" r:id="rId30"/>
    <p:sldId id="479" r:id="rId31"/>
    <p:sldId id="477" r:id="rId32"/>
    <p:sldId id="478" r:id="rId33"/>
    <p:sldId id="476" r:id="rId34"/>
    <p:sldId id="495" r:id="rId35"/>
    <p:sldId id="342" r:id="rId36"/>
    <p:sldId id="411" r:id="rId37"/>
    <p:sldId id="480" r:id="rId38"/>
    <p:sldId id="502" r:id="rId39"/>
    <p:sldId id="503" r:id="rId40"/>
    <p:sldId id="496" r:id="rId41"/>
    <p:sldId id="497" r:id="rId42"/>
    <p:sldId id="498" r:id="rId43"/>
    <p:sldId id="505" r:id="rId44"/>
    <p:sldId id="506" r:id="rId45"/>
    <p:sldId id="499" r:id="rId46"/>
    <p:sldId id="500" r:id="rId47"/>
    <p:sldId id="501" r:id="rId48"/>
    <p:sldId id="507" r:id="rId49"/>
    <p:sldId id="508" r:id="rId50"/>
    <p:sldId id="509" r:id="rId51"/>
    <p:sldId id="307" r:id="rId52"/>
    <p:sldId id="308" r:id="rId53"/>
    <p:sldId id="309" r:id="rId54"/>
    <p:sldId id="310" r:id="rId55"/>
    <p:sldId id="489" r:id="rId56"/>
    <p:sldId id="490" r:id="rId57"/>
    <p:sldId id="492" r:id="rId58"/>
    <p:sldId id="493"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4821"/>
    <a:srgbClr val="892025"/>
    <a:srgbClr val="63191D"/>
    <a:srgbClr val="1B81CD"/>
    <a:srgbClr val="FF6D16"/>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8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ECF8FEF-4FC1-4305-A898-EF94A4A93F84}" type="doc">
      <dgm:prSet loTypeId="urn:microsoft.com/office/officeart/2018/2/layout/IconVerticalSolidList" loCatId="icon" qsTypeId="urn:microsoft.com/office/officeart/2005/8/quickstyle/simple1" qsCatId="simple" csTypeId="urn:microsoft.com/office/officeart/2018/5/colors/Iconchunking_neutralicontext_accent2_2" csCatId="accent2" phldr="1"/>
      <dgm:spPr/>
      <dgm:t>
        <a:bodyPr/>
        <a:lstStyle/>
        <a:p>
          <a:endParaRPr lang="en-US"/>
        </a:p>
      </dgm:t>
    </dgm:pt>
    <dgm:pt modelId="{CD03223D-C8B0-4307-9602-3BB7DB0844E0}">
      <dgm:prSet/>
      <dgm:spPr/>
      <dgm:t>
        <a:bodyPr/>
        <a:lstStyle/>
        <a:p>
          <a:pPr>
            <a:lnSpc>
              <a:spcPct val="100000"/>
            </a:lnSpc>
          </a:pPr>
          <a:r>
            <a:rPr lang="en-US" b="1"/>
            <a:t>Definition of a counterfactual </a:t>
          </a:r>
          <a:endParaRPr lang="en-US"/>
        </a:p>
      </dgm:t>
    </dgm:pt>
    <dgm:pt modelId="{89FDA212-880D-44EF-9EC8-8728A3478491}" type="parTrans" cxnId="{5D3AB1A6-41E1-43CB-8952-2CE4A24F3E1A}">
      <dgm:prSet/>
      <dgm:spPr/>
      <dgm:t>
        <a:bodyPr/>
        <a:lstStyle/>
        <a:p>
          <a:endParaRPr lang="en-US"/>
        </a:p>
      </dgm:t>
    </dgm:pt>
    <dgm:pt modelId="{53913610-3542-404F-A39A-AD34DD09BF73}" type="sibTrans" cxnId="{5D3AB1A6-41E1-43CB-8952-2CE4A24F3E1A}">
      <dgm:prSet/>
      <dgm:spPr/>
      <dgm:t>
        <a:bodyPr/>
        <a:lstStyle/>
        <a:p>
          <a:endParaRPr lang="en-US"/>
        </a:p>
      </dgm:t>
    </dgm:pt>
    <dgm:pt modelId="{F0BE78E8-7B87-4BD6-AB5B-14B176A537A5}">
      <dgm:prSet custT="1"/>
      <dgm:spPr/>
      <dgm:t>
        <a:bodyPr/>
        <a:lstStyle/>
        <a:p>
          <a:pPr>
            <a:lnSpc>
              <a:spcPct val="100000"/>
            </a:lnSpc>
          </a:pPr>
          <a:r>
            <a:rPr lang="en-US" sz="1600" b="1" dirty="0">
              <a:solidFill>
                <a:schemeClr val="accent4">
                  <a:lumMod val="60000"/>
                  <a:lumOff val="40000"/>
                </a:schemeClr>
              </a:solidFill>
            </a:rPr>
            <a:t>Philosophical Definition</a:t>
          </a:r>
          <a:r>
            <a:rPr lang="en-US" sz="1600" dirty="0">
              <a:solidFill>
                <a:schemeClr val="accent4">
                  <a:lumMod val="60000"/>
                  <a:lumOff val="40000"/>
                </a:schemeClr>
              </a:solidFill>
            </a:rPr>
            <a:t>:   </a:t>
          </a:r>
          <a:r>
            <a:rPr lang="en-US" sz="1600" dirty="0">
              <a:solidFill>
                <a:schemeClr val="bg1"/>
              </a:solidFill>
            </a:rPr>
            <a:t>NOT P then NOT Q </a:t>
          </a:r>
        </a:p>
      </dgm:t>
    </dgm:pt>
    <dgm:pt modelId="{D7D15019-F3F8-4A18-82AC-19211779E64E}" type="parTrans" cxnId="{CF5EED8C-3AE2-45B8-AF6B-A673644535E8}">
      <dgm:prSet/>
      <dgm:spPr/>
      <dgm:t>
        <a:bodyPr/>
        <a:lstStyle/>
        <a:p>
          <a:endParaRPr lang="en-US"/>
        </a:p>
      </dgm:t>
    </dgm:pt>
    <dgm:pt modelId="{32A1D534-3C5E-440C-86D1-02DEE608D20E}" type="sibTrans" cxnId="{CF5EED8C-3AE2-45B8-AF6B-A673644535E8}">
      <dgm:prSet/>
      <dgm:spPr/>
      <dgm:t>
        <a:bodyPr/>
        <a:lstStyle/>
        <a:p>
          <a:endParaRPr lang="en-US"/>
        </a:p>
      </dgm:t>
    </dgm:pt>
    <dgm:pt modelId="{0CDAEBBA-AA21-43E5-8A87-058D517ABCF3}">
      <dgm:prSet custT="1"/>
      <dgm:spPr/>
      <dgm:t>
        <a:bodyPr/>
        <a:lstStyle/>
        <a:p>
          <a:pPr>
            <a:lnSpc>
              <a:spcPct val="100000"/>
            </a:lnSpc>
          </a:pPr>
          <a:r>
            <a:rPr lang="en-US" sz="1600" b="1" dirty="0">
              <a:solidFill>
                <a:schemeClr val="accent4">
                  <a:lumMod val="60000"/>
                  <a:lumOff val="40000"/>
                </a:schemeClr>
              </a:solidFill>
            </a:rPr>
            <a:t>Statistical Definition</a:t>
          </a:r>
          <a:r>
            <a:rPr lang="en-US" sz="1600" dirty="0">
              <a:solidFill>
                <a:schemeClr val="bg1"/>
              </a:solidFill>
            </a:rPr>
            <a:t>:         Y(t)-Y(c) = effect</a:t>
          </a:r>
        </a:p>
      </dgm:t>
    </dgm:pt>
    <dgm:pt modelId="{423FFA14-91B4-4A4F-8F96-3BBAF5CA7333}" type="parTrans" cxnId="{9895399A-256D-4863-9E0D-12CA84C2720B}">
      <dgm:prSet/>
      <dgm:spPr/>
      <dgm:t>
        <a:bodyPr/>
        <a:lstStyle/>
        <a:p>
          <a:endParaRPr lang="en-US"/>
        </a:p>
      </dgm:t>
    </dgm:pt>
    <dgm:pt modelId="{AD59D311-11C8-4E16-9A6F-CF3BA5E96413}" type="sibTrans" cxnId="{9895399A-256D-4863-9E0D-12CA84C2720B}">
      <dgm:prSet/>
      <dgm:spPr/>
      <dgm:t>
        <a:bodyPr/>
        <a:lstStyle/>
        <a:p>
          <a:endParaRPr lang="en-US"/>
        </a:p>
      </dgm:t>
    </dgm:pt>
    <dgm:pt modelId="{34219FAB-9FD1-4405-861D-B34C3309D9A3}">
      <dgm:prSet/>
      <dgm:spPr/>
      <dgm:t>
        <a:bodyPr/>
        <a:lstStyle/>
        <a:p>
          <a:pPr>
            <a:lnSpc>
              <a:spcPct val="100000"/>
            </a:lnSpc>
          </a:pPr>
          <a:r>
            <a:rPr lang="en-US" b="1"/>
            <a:t>Meaningful null hypotheses </a:t>
          </a:r>
          <a:r>
            <a:rPr lang="en-US"/>
            <a:t/>
          </a:r>
          <a:br>
            <a:rPr lang="en-US"/>
          </a:br>
          <a:endParaRPr lang="en-US"/>
        </a:p>
      </dgm:t>
    </dgm:pt>
    <dgm:pt modelId="{580D63BE-DC0D-4C04-A7D4-89DFDD906FA4}" type="parTrans" cxnId="{299F5FD6-97FE-4119-9C08-1ED8D2197FF9}">
      <dgm:prSet/>
      <dgm:spPr/>
      <dgm:t>
        <a:bodyPr/>
        <a:lstStyle/>
        <a:p>
          <a:endParaRPr lang="en-US"/>
        </a:p>
      </dgm:t>
    </dgm:pt>
    <dgm:pt modelId="{5581B19B-A242-4923-8AF3-CDBF67064340}" type="sibTrans" cxnId="{299F5FD6-97FE-4119-9C08-1ED8D2197FF9}">
      <dgm:prSet/>
      <dgm:spPr/>
      <dgm:t>
        <a:bodyPr/>
        <a:lstStyle/>
        <a:p>
          <a:endParaRPr lang="en-US"/>
        </a:p>
      </dgm:t>
    </dgm:pt>
    <dgm:pt modelId="{8B2DFA9F-2EBE-4C0F-B998-53A008BCC82B}">
      <dgm:prSet/>
      <dgm:spPr/>
      <dgm:t>
        <a:bodyPr/>
        <a:lstStyle/>
        <a:p>
          <a:pPr>
            <a:lnSpc>
              <a:spcPct val="100000"/>
            </a:lnSpc>
          </a:pPr>
          <a:r>
            <a:rPr lang="en-US" b="1"/>
            <a:t>Construction of the counterfactual </a:t>
          </a:r>
          <a:endParaRPr lang="en-US"/>
        </a:p>
      </dgm:t>
    </dgm:pt>
    <dgm:pt modelId="{20E47FE8-756A-47C7-80F5-4BBA19D82BB8}" type="parTrans" cxnId="{C1C0693B-0659-4A92-85D9-B99CDBFF54C8}">
      <dgm:prSet/>
      <dgm:spPr/>
      <dgm:t>
        <a:bodyPr/>
        <a:lstStyle/>
        <a:p>
          <a:endParaRPr lang="en-US"/>
        </a:p>
      </dgm:t>
    </dgm:pt>
    <dgm:pt modelId="{863C8E72-6BC6-43F1-A7BA-325A2A1FE4A9}" type="sibTrans" cxnId="{C1C0693B-0659-4A92-85D9-B99CDBFF54C8}">
      <dgm:prSet/>
      <dgm:spPr/>
      <dgm:t>
        <a:bodyPr/>
        <a:lstStyle/>
        <a:p>
          <a:endParaRPr lang="en-US"/>
        </a:p>
      </dgm:t>
    </dgm:pt>
    <dgm:pt modelId="{3F3E30F9-3601-48C5-8B57-8D7349B55313}">
      <dgm:prSet/>
      <dgm:spPr/>
      <dgm:t>
        <a:bodyPr/>
        <a:lstStyle/>
        <a:p>
          <a:pPr>
            <a:lnSpc>
              <a:spcPct val="100000"/>
            </a:lnSpc>
          </a:pPr>
          <a:r>
            <a:rPr lang="en-US" b="1" dirty="0">
              <a:solidFill>
                <a:schemeClr val="accent4">
                  <a:lumMod val="60000"/>
                  <a:lumOff val="40000"/>
                </a:schemeClr>
              </a:solidFill>
            </a:rPr>
            <a:t>True experiments </a:t>
          </a:r>
        </a:p>
      </dgm:t>
    </dgm:pt>
    <dgm:pt modelId="{107D633D-5B35-4153-9F89-301386985AFA}" type="parTrans" cxnId="{1E54AC3D-1BB3-4F7F-9BCE-331D14F1C21F}">
      <dgm:prSet/>
      <dgm:spPr/>
      <dgm:t>
        <a:bodyPr/>
        <a:lstStyle/>
        <a:p>
          <a:endParaRPr lang="en-US"/>
        </a:p>
      </dgm:t>
    </dgm:pt>
    <dgm:pt modelId="{DD2254E5-CF93-4081-8A90-53A0677A96C3}" type="sibTrans" cxnId="{1E54AC3D-1BB3-4F7F-9BCE-331D14F1C21F}">
      <dgm:prSet/>
      <dgm:spPr/>
      <dgm:t>
        <a:bodyPr/>
        <a:lstStyle/>
        <a:p>
          <a:endParaRPr lang="en-US"/>
        </a:p>
      </dgm:t>
    </dgm:pt>
    <dgm:pt modelId="{0C428682-AF06-4F3E-83A1-8BDD6676EC66}">
      <dgm:prSet/>
      <dgm:spPr/>
      <dgm:t>
        <a:bodyPr/>
        <a:lstStyle/>
        <a:p>
          <a:pPr>
            <a:lnSpc>
              <a:spcPct val="100000"/>
            </a:lnSpc>
          </a:pPr>
          <a:r>
            <a:rPr lang="en-US" b="1" dirty="0">
              <a:solidFill>
                <a:schemeClr val="accent4">
                  <a:lumMod val="60000"/>
                  <a:lumOff val="40000"/>
                </a:schemeClr>
              </a:solidFill>
            </a:rPr>
            <a:t>Quasi-experiments </a:t>
          </a:r>
        </a:p>
      </dgm:t>
    </dgm:pt>
    <dgm:pt modelId="{96105231-4998-496C-96CC-199F11D8CEF0}" type="parTrans" cxnId="{8A9FF6C0-C468-4750-A0B1-D2A152F52EDF}">
      <dgm:prSet/>
      <dgm:spPr/>
      <dgm:t>
        <a:bodyPr/>
        <a:lstStyle/>
        <a:p>
          <a:endParaRPr lang="en-US"/>
        </a:p>
      </dgm:t>
    </dgm:pt>
    <dgm:pt modelId="{FEC28A79-58D0-45AA-944B-96940B4C00FD}" type="sibTrans" cxnId="{8A9FF6C0-C468-4750-A0B1-D2A152F52EDF}">
      <dgm:prSet/>
      <dgm:spPr/>
      <dgm:t>
        <a:bodyPr/>
        <a:lstStyle/>
        <a:p>
          <a:endParaRPr lang="en-US"/>
        </a:p>
      </dgm:t>
    </dgm:pt>
    <dgm:pt modelId="{1D05761C-8BC2-43F2-A74E-893A5BB45119}" type="pres">
      <dgm:prSet presAssocID="{9ECF8FEF-4FC1-4305-A898-EF94A4A93F84}" presName="root" presStyleCnt="0">
        <dgm:presLayoutVars>
          <dgm:dir/>
          <dgm:resizeHandles val="exact"/>
        </dgm:presLayoutVars>
      </dgm:prSet>
      <dgm:spPr/>
      <dgm:t>
        <a:bodyPr/>
        <a:lstStyle/>
        <a:p>
          <a:endParaRPr lang="en-US"/>
        </a:p>
      </dgm:t>
    </dgm:pt>
    <dgm:pt modelId="{B2EA3FCD-F985-47A1-84E0-B5ABB23176D2}" type="pres">
      <dgm:prSet presAssocID="{CD03223D-C8B0-4307-9602-3BB7DB0844E0}" presName="compNode" presStyleCnt="0"/>
      <dgm:spPr/>
    </dgm:pt>
    <dgm:pt modelId="{4441649F-8DC2-48FF-A485-D17740EB3CCF}" type="pres">
      <dgm:prSet presAssocID="{CD03223D-C8B0-4307-9602-3BB7DB0844E0}" presName="bgRect" presStyleLbl="bgShp" presStyleIdx="0" presStyleCnt="3">
        <dgm:style>
          <a:lnRef idx="0">
            <a:scrgbClr r="0" g="0" b="0"/>
          </a:lnRef>
          <a:fillRef idx="0">
            <a:scrgbClr r="0" g="0" b="0"/>
          </a:fillRef>
          <a:effectRef idx="0">
            <a:scrgbClr r="0" g="0" b="0"/>
          </a:effectRef>
          <a:fontRef idx="minor">
            <a:schemeClr val="lt1"/>
          </a:fontRef>
        </dgm:style>
      </dgm:prSet>
      <dgm:spPr>
        <a:solidFill>
          <a:schemeClr val="dk1"/>
        </a:solidFill>
        <a:ln>
          <a:noFill/>
        </a:ln>
      </dgm:spPr>
    </dgm:pt>
    <dgm:pt modelId="{FE5E1B63-0B11-47F2-B10E-69147744F4D7}" type="pres">
      <dgm:prSet presAssocID="{CD03223D-C8B0-4307-9602-3BB7DB0844E0}"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Questions"/>
        </a:ext>
      </dgm:extLst>
    </dgm:pt>
    <dgm:pt modelId="{5A5B9A05-1079-41F1-9CEF-AD6EFBF3D60C}" type="pres">
      <dgm:prSet presAssocID="{CD03223D-C8B0-4307-9602-3BB7DB0844E0}" presName="spaceRect" presStyleCnt="0"/>
      <dgm:spPr/>
    </dgm:pt>
    <dgm:pt modelId="{9FDBE5B0-49CD-4677-9815-2EAD729FF7CA}" type="pres">
      <dgm:prSet presAssocID="{CD03223D-C8B0-4307-9602-3BB7DB0844E0}" presName="parTx" presStyleLbl="revTx" presStyleIdx="0" presStyleCnt="5">
        <dgm:presLayoutVars>
          <dgm:chMax val="0"/>
          <dgm:chPref val="0"/>
        </dgm:presLayoutVars>
      </dgm:prSet>
      <dgm:spPr/>
      <dgm:t>
        <a:bodyPr/>
        <a:lstStyle/>
        <a:p>
          <a:endParaRPr lang="en-US"/>
        </a:p>
      </dgm:t>
    </dgm:pt>
    <dgm:pt modelId="{F86B5883-1BF9-4E08-B945-1CB008D2B174}" type="pres">
      <dgm:prSet presAssocID="{CD03223D-C8B0-4307-9602-3BB7DB0844E0}" presName="desTx" presStyleLbl="revTx" presStyleIdx="1" presStyleCnt="5">
        <dgm:presLayoutVars/>
      </dgm:prSet>
      <dgm:spPr/>
      <dgm:t>
        <a:bodyPr/>
        <a:lstStyle/>
        <a:p>
          <a:endParaRPr lang="en-US"/>
        </a:p>
      </dgm:t>
    </dgm:pt>
    <dgm:pt modelId="{3550D20A-D1EB-4B41-9F15-6B8718060C6B}" type="pres">
      <dgm:prSet presAssocID="{53913610-3542-404F-A39A-AD34DD09BF73}" presName="sibTrans" presStyleCnt="0"/>
      <dgm:spPr/>
    </dgm:pt>
    <dgm:pt modelId="{98856E3B-FB02-4CEE-8CB0-E4EC13146C9A}" type="pres">
      <dgm:prSet presAssocID="{34219FAB-9FD1-4405-861D-B34C3309D9A3}" presName="compNode" presStyleCnt="0"/>
      <dgm:spPr/>
    </dgm:pt>
    <dgm:pt modelId="{CEA9FC3B-1D93-488E-8D07-474DFDDF402E}" type="pres">
      <dgm:prSet presAssocID="{34219FAB-9FD1-4405-861D-B34C3309D9A3}" presName="bgRect" presStyleLbl="bgShp" presStyleIdx="1" presStyleCnt="3">
        <dgm:style>
          <a:lnRef idx="0">
            <a:scrgbClr r="0" g="0" b="0"/>
          </a:lnRef>
          <a:fillRef idx="0">
            <a:scrgbClr r="0" g="0" b="0"/>
          </a:fillRef>
          <a:effectRef idx="0">
            <a:scrgbClr r="0" g="0" b="0"/>
          </a:effectRef>
          <a:fontRef idx="minor">
            <a:schemeClr val="lt1"/>
          </a:fontRef>
        </dgm:style>
      </dgm:prSet>
      <dgm:spPr>
        <a:solidFill>
          <a:schemeClr val="dk1"/>
        </a:solidFill>
        <a:ln>
          <a:noFill/>
        </a:ln>
      </dgm:spPr>
    </dgm:pt>
    <dgm:pt modelId="{7251D6BF-82D1-4BF4-921F-37AB34CAED65}" type="pres">
      <dgm:prSet presAssocID="{34219FAB-9FD1-4405-861D-B34C3309D9A3}"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Checkmark"/>
        </a:ext>
      </dgm:extLst>
    </dgm:pt>
    <dgm:pt modelId="{F317CE84-AAB6-4805-B216-0E485FE5C89F}" type="pres">
      <dgm:prSet presAssocID="{34219FAB-9FD1-4405-861D-B34C3309D9A3}" presName="spaceRect" presStyleCnt="0"/>
      <dgm:spPr/>
    </dgm:pt>
    <dgm:pt modelId="{511EE2CD-DE32-45B7-BEB2-BC5C3BD3DC26}" type="pres">
      <dgm:prSet presAssocID="{34219FAB-9FD1-4405-861D-B34C3309D9A3}" presName="parTx" presStyleLbl="revTx" presStyleIdx="2" presStyleCnt="5">
        <dgm:presLayoutVars>
          <dgm:chMax val="0"/>
          <dgm:chPref val="0"/>
        </dgm:presLayoutVars>
      </dgm:prSet>
      <dgm:spPr/>
      <dgm:t>
        <a:bodyPr/>
        <a:lstStyle/>
        <a:p>
          <a:endParaRPr lang="en-US"/>
        </a:p>
      </dgm:t>
    </dgm:pt>
    <dgm:pt modelId="{4807DCDB-4092-400C-B432-39C108C6021B}" type="pres">
      <dgm:prSet presAssocID="{5581B19B-A242-4923-8AF3-CDBF67064340}" presName="sibTrans" presStyleCnt="0"/>
      <dgm:spPr/>
    </dgm:pt>
    <dgm:pt modelId="{5DD190E2-E8D9-41E4-B715-A4F72B3AF7D8}" type="pres">
      <dgm:prSet presAssocID="{8B2DFA9F-2EBE-4C0F-B998-53A008BCC82B}" presName="compNode" presStyleCnt="0"/>
      <dgm:spPr/>
    </dgm:pt>
    <dgm:pt modelId="{F139335F-A6E7-4509-939C-5892F6ED9CF8}" type="pres">
      <dgm:prSet presAssocID="{8B2DFA9F-2EBE-4C0F-B998-53A008BCC82B}" presName="bgRect" presStyleLbl="bgShp" presStyleIdx="2" presStyleCnt="3">
        <dgm:style>
          <a:lnRef idx="0">
            <a:scrgbClr r="0" g="0" b="0"/>
          </a:lnRef>
          <a:fillRef idx="0">
            <a:scrgbClr r="0" g="0" b="0"/>
          </a:fillRef>
          <a:effectRef idx="0">
            <a:scrgbClr r="0" g="0" b="0"/>
          </a:effectRef>
          <a:fontRef idx="minor">
            <a:schemeClr val="lt1"/>
          </a:fontRef>
        </dgm:style>
      </dgm:prSet>
      <dgm:spPr>
        <a:solidFill>
          <a:schemeClr val="dk1"/>
        </a:solidFill>
        <a:ln>
          <a:noFill/>
        </a:ln>
      </dgm:spPr>
    </dgm:pt>
    <dgm:pt modelId="{BE9ECA56-884D-4B2F-8BD8-CA7F4922252A}" type="pres">
      <dgm:prSet presAssocID="{8B2DFA9F-2EBE-4C0F-B998-53A008BCC82B}"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Scientist"/>
        </a:ext>
      </dgm:extLst>
    </dgm:pt>
    <dgm:pt modelId="{059321C7-94AA-40E7-B4D4-8EA96C018231}" type="pres">
      <dgm:prSet presAssocID="{8B2DFA9F-2EBE-4C0F-B998-53A008BCC82B}" presName="spaceRect" presStyleCnt="0"/>
      <dgm:spPr/>
    </dgm:pt>
    <dgm:pt modelId="{17EB314A-5A9A-4C42-BA80-A5A95AF31231}" type="pres">
      <dgm:prSet presAssocID="{8B2DFA9F-2EBE-4C0F-B998-53A008BCC82B}" presName="parTx" presStyleLbl="revTx" presStyleIdx="3" presStyleCnt="5">
        <dgm:presLayoutVars>
          <dgm:chMax val="0"/>
          <dgm:chPref val="0"/>
        </dgm:presLayoutVars>
      </dgm:prSet>
      <dgm:spPr/>
      <dgm:t>
        <a:bodyPr/>
        <a:lstStyle/>
        <a:p>
          <a:endParaRPr lang="en-US"/>
        </a:p>
      </dgm:t>
    </dgm:pt>
    <dgm:pt modelId="{517EE360-4B41-4F0E-A47D-4AABFA2C0BF9}" type="pres">
      <dgm:prSet presAssocID="{8B2DFA9F-2EBE-4C0F-B998-53A008BCC82B}" presName="desTx" presStyleLbl="revTx" presStyleIdx="4" presStyleCnt="5">
        <dgm:presLayoutVars/>
      </dgm:prSet>
      <dgm:spPr/>
      <dgm:t>
        <a:bodyPr/>
        <a:lstStyle/>
        <a:p>
          <a:endParaRPr lang="en-US"/>
        </a:p>
      </dgm:t>
    </dgm:pt>
  </dgm:ptLst>
  <dgm:cxnLst>
    <dgm:cxn modelId="{8A9FF6C0-C468-4750-A0B1-D2A152F52EDF}" srcId="{8B2DFA9F-2EBE-4C0F-B998-53A008BCC82B}" destId="{0C428682-AF06-4F3E-83A1-8BDD6676EC66}" srcOrd="1" destOrd="0" parTransId="{96105231-4998-496C-96CC-199F11D8CEF0}" sibTransId="{FEC28A79-58D0-45AA-944B-96940B4C00FD}"/>
    <dgm:cxn modelId="{0A5E85EE-53DC-4EFA-B9F5-26041F836D89}" type="presOf" srcId="{F0BE78E8-7B87-4BD6-AB5B-14B176A537A5}" destId="{F86B5883-1BF9-4E08-B945-1CB008D2B174}" srcOrd="0" destOrd="0" presId="urn:microsoft.com/office/officeart/2018/2/layout/IconVerticalSolidList"/>
    <dgm:cxn modelId="{3B66FF1A-BEB5-44A4-BDFF-A407F7F04000}" type="presOf" srcId="{0CDAEBBA-AA21-43E5-8A87-058D517ABCF3}" destId="{F86B5883-1BF9-4E08-B945-1CB008D2B174}" srcOrd="0" destOrd="1" presId="urn:microsoft.com/office/officeart/2018/2/layout/IconVerticalSolidList"/>
    <dgm:cxn modelId="{7AF70CC5-6375-4F32-81C9-6F21728EC472}" type="presOf" srcId="{9ECF8FEF-4FC1-4305-A898-EF94A4A93F84}" destId="{1D05761C-8BC2-43F2-A74E-893A5BB45119}" srcOrd="0" destOrd="0" presId="urn:microsoft.com/office/officeart/2018/2/layout/IconVerticalSolidList"/>
    <dgm:cxn modelId="{45986954-C8C7-4948-A3BF-237746650809}" type="presOf" srcId="{0C428682-AF06-4F3E-83A1-8BDD6676EC66}" destId="{517EE360-4B41-4F0E-A47D-4AABFA2C0BF9}" srcOrd="0" destOrd="1" presId="urn:microsoft.com/office/officeart/2018/2/layout/IconVerticalSolidList"/>
    <dgm:cxn modelId="{C1C0693B-0659-4A92-85D9-B99CDBFF54C8}" srcId="{9ECF8FEF-4FC1-4305-A898-EF94A4A93F84}" destId="{8B2DFA9F-2EBE-4C0F-B998-53A008BCC82B}" srcOrd="2" destOrd="0" parTransId="{20E47FE8-756A-47C7-80F5-4BBA19D82BB8}" sibTransId="{863C8E72-6BC6-43F1-A7BA-325A2A1FE4A9}"/>
    <dgm:cxn modelId="{FECACD13-4A8A-411E-BB1E-6196E2021688}" type="presOf" srcId="{CD03223D-C8B0-4307-9602-3BB7DB0844E0}" destId="{9FDBE5B0-49CD-4677-9815-2EAD729FF7CA}" srcOrd="0" destOrd="0" presId="urn:microsoft.com/office/officeart/2018/2/layout/IconVerticalSolidList"/>
    <dgm:cxn modelId="{CF5EED8C-3AE2-45B8-AF6B-A673644535E8}" srcId="{CD03223D-C8B0-4307-9602-3BB7DB0844E0}" destId="{F0BE78E8-7B87-4BD6-AB5B-14B176A537A5}" srcOrd="0" destOrd="0" parTransId="{D7D15019-F3F8-4A18-82AC-19211779E64E}" sibTransId="{32A1D534-3C5E-440C-86D1-02DEE608D20E}"/>
    <dgm:cxn modelId="{9895399A-256D-4863-9E0D-12CA84C2720B}" srcId="{CD03223D-C8B0-4307-9602-3BB7DB0844E0}" destId="{0CDAEBBA-AA21-43E5-8A87-058D517ABCF3}" srcOrd="1" destOrd="0" parTransId="{423FFA14-91B4-4A4F-8F96-3BBAF5CA7333}" sibTransId="{AD59D311-11C8-4E16-9A6F-CF3BA5E96413}"/>
    <dgm:cxn modelId="{1E54AC3D-1BB3-4F7F-9BCE-331D14F1C21F}" srcId="{8B2DFA9F-2EBE-4C0F-B998-53A008BCC82B}" destId="{3F3E30F9-3601-48C5-8B57-8D7349B55313}" srcOrd="0" destOrd="0" parTransId="{107D633D-5B35-4153-9F89-301386985AFA}" sibTransId="{DD2254E5-CF93-4081-8A90-53A0677A96C3}"/>
    <dgm:cxn modelId="{5D3AB1A6-41E1-43CB-8952-2CE4A24F3E1A}" srcId="{9ECF8FEF-4FC1-4305-A898-EF94A4A93F84}" destId="{CD03223D-C8B0-4307-9602-3BB7DB0844E0}" srcOrd="0" destOrd="0" parTransId="{89FDA212-880D-44EF-9EC8-8728A3478491}" sibTransId="{53913610-3542-404F-A39A-AD34DD09BF73}"/>
    <dgm:cxn modelId="{299F5FD6-97FE-4119-9C08-1ED8D2197FF9}" srcId="{9ECF8FEF-4FC1-4305-A898-EF94A4A93F84}" destId="{34219FAB-9FD1-4405-861D-B34C3309D9A3}" srcOrd="1" destOrd="0" parTransId="{580D63BE-DC0D-4C04-A7D4-89DFDD906FA4}" sibTransId="{5581B19B-A242-4923-8AF3-CDBF67064340}"/>
    <dgm:cxn modelId="{ECF98F09-5678-4611-AE46-3221A8D0C8B9}" type="presOf" srcId="{8B2DFA9F-2EBE-4C0F-B998-53A008BCC82B}" destId="{17EB314A-5A9A-4C42-BA80-A5A95AF31231}" srcOrd="0" destOrd="0" presId="urn:microsoft.com/office/officeart/2018/2/layout/IconVerticalSolidList"/>
    <dgm:cxn modelId="{2D8DD9B4-8CF8-4C03-B767-562EF80DF573}" type="presOf" srcId="{34219FAB-9FD1-4405-861D-B34C3309D9A3}" destId="{511EE2CD-DE32-45B7-BEB2-BC5C3BD3DC26}" srcOrd="0" destOrd="0" presId="urn:microsoft.com/office/officeart/2018/2/layout/IconVerticalSolidList"/>
    <dgm:cxn modelId="{32A2FB26-8084-4411-A4D9-A8DE35957E8B}" type="presOf" srcId="{3F3E30F9-3601-48C5-8B57-8D7349B55313}" destId="{517EE360-4B41-4F0E-A47D-4AABFA2C0BF9}" srcOrd="0" destOrd="0" presId="urn:microsoft.com/office/officeart/2018/2/layout/IconVerticalSolidList"/>
    <dgm:cxn modelId="{1008889C-9DB8-47DF-B05C-F7AC3E48A23D}" type="presParOf" srcId="{1D05761C-8BC2-43F2-A74E-893A5BB45119}" destId="{B2EA3FCD-F985-47A1-84E0-B5ABB23176D2}" srcOrd="0" destOrd="0" presId="urn:microsoft.com/office/officeart/2018/2/layout/IconVerticalSolidList"/>
    <dgm:cxn modelId="{23CC077B-EE06-4DC8-B062-0A980ACCB27D}" type="presParOf" srcId="{B2EA3FCD-F985-47A1-84E0-B5ABB23176D2}" destId="{4441649F-8DC2-48FF-A485-D17740EB3CCF}" srcOrd="0" destOrd="0" presId="urn:microsoft.com/office/officeart/2018/2/layout/IconVerticalSolidList"/>
    <dgm:cxn modelId="{47D213CB-7483-470E-AB5F-CCA3333F4A22}" type="presParOf" srcId="{B2EA3FCD-F985-47A1-84E0-B5ABB23176D2}" destId="{FE5E1B63-0B11-47F2-B10E-69147744F4D7}" srcOrd="1" destOrd="0" presId="urn:microsoft.com/office/officeart/2018/2/layout/IconVerticalSolidList"/>
    <dgm:cxn modelId="{0F5AF9C5-737E-49AB-9F23-F5CDD8F32219}" type="presParOf" srcId="{B2EA3FCD-F985-47A1-84E0-B5ABB23176D2}" destId="{5A5B9A05-1079-41F1-9CEF-AD6EFBF3D60C}" srcOrd="2" destOrd="0" presId="urn:microsoft.com/office/officeart/2018/2/layout/IconVerticalSolidList"/>
    <dgm:cxn modelId="{CA36810A-DADF-4FF5-9642-E931E08D09E0}" type="presParOf" srcId="{B2EA3FCD-F985-47A1-84E0-B5ABB23176D2}" destId="{9FDBE5B0-49CD-4677-9815-2EAD729FF7CA}" srcOrd="3" destOrd="0" presId="urn:microsoft.com/office/officeart/2018/2/layout/IconVerticalSolidList"/>
    <dgm:cxn modelId="{62D38DEB-A7BE-4AFB-A22C-66E15455E7EE}" type="presParOf" srcId="{B2EA3FCD-F985-47A1-84E0-B5ABB23176D2}" destId="{F86B5883-1BF9-4E08-B945-1CB008D2B174}" srcOrd="4" destOrd="0" presId="urn:microsoft.com/office/officeart/2018/2/layout/IconVerticalSolidList"/>
    <dgm:cxn modelId="{89DDCCC5-907E-4431-B9EA-F89F0879BCA9}" type="presParOf" srcId="{1D05761C-8BC2-43F2-A74E-893A5BB45119}" destId="{3550D20A-D1EB-4B41-9F15-6B8718060C6B}" srcOrd="1" destOrd="0" presId="urn:microsoft.com/office/officeart/2018/2/layout/IconVerticalSolidList"/>
    <dgm:cxn modelId="{98BB28BA-D2D9-48E6-A173-AF30261B63F0}" type="presParOf" srcId="{1D05761C-8BC2-43F2-A74E-893A5BB45119}" destId="{98856E3B-FB02-4CEE-8CB0-E4EC13146C9A}" srcOrd="2" destOrd="0" presId="urn:microsoft.com/office/officeart/2018/2/layout/IconVerticalSolidList"/>
    <dgm:cxn modelId="{EA08A1A3-A5CB-4909-84D3-AD10FBA36FD0}" type="presParOf" srcId="{98856E3B-FB02-4CEE-8CB0-E4EC13146C9A}" destId="{CEA9FC3B-1D93-488E-8D07-474DFDDF402E}" srcOrd="0" destOrd="0" presId="urn:microsoft.com/office/officeart/2018/2/layout/IconVerticalSolidList"/>
    <dgm:cxn modelId="{C2284E3A-52E7-41FF-BB9A-8993D3435B1D}" type="presParOf" srcId="{98856E3B-FB02-4CEE-8CB0-E4EC13146C9A}" destId="{7251D6BF-82D1-4BF4-921F-37AB34CAED65}" srcOrd="1" destOrd="0" presId="urn:microsoft.com/office/officeart/2018/2/layout/IconVerticalSolidList"/>
    <dgm:cxn modelId="{01BC6A1C-F735-4530-8E34-2DD38DA8AC76}" type="presParOf" srcId="{98856E3B-FB02-4CEE-8CB0-E4EC13146C9A}" destId="{F317CE84-AAB6-4805-B216-0E485FE5C89F}" srcOrd="2" destOrd="0" presId="urn:microsoft.com/office/officeart/2018/2/layout/IconVerticalSolidList"/>
    <dgm:cxn modelId="{C1C464BB-468B-4772-AA64-430188FD93B7}" type="presParOf" srcId="{98856E3B-FB02-4CEE-8CB0-E4EC13146C9A}" destId="{511EE2CD-DE32-45B7-BEB2-BC5C3BD3DC26}" srcOrd="3" destOrd="0" presId="urn:microsoft.com/office/officeart/2018/2/layout/IconVerticalSolidList"/>
    <dgm:cxn modelId="{E60BDF43-A4FE-4886-8AEB-191A789ABB2B}" type="presParOf" srcId="{1D05761C-8BC2-43F2-A74E-893A5BB45119}" destId="{4807DCDB-4092-400C-B432-39C108C6021B}" srcOrd="3" destOrd="0" presId="urn:microsoft.com/office/officeart/2018/2/layout/IconVerticalSolidList"/>
    <dgm:cxn modelId="{31E336C4-08E7-4786-BECE-EBFEA8999DC7}" type="presParOf" srcId="{1D05761C-8BC2-43F2-A74E-893A5BB45119}" destId="{5DD190E2-E8D9-41E4-B715-A4F72B3AF7D8}" srcOrd="4" destOrd="0" presId="urn:microsoft.com/office/officeart/2018/2/layout/IconVerticalSolidList"/>
    <dgm:cxn modelId="{CA73C4DB-3AE8-42C9-9336-46BA11F5C8CD}" type="presParOf" srcId="{5DD190E2-E8D9-41E4-B715-A4F72B3AF7D8}" destId="{F139335F-A6E7-4509-939C-5892F6ED9CF8}" srcOrd="0" destOrd="0" presId="urn:microsoft.com/office/officeart/2018/2/layout/IconVerticalSolidList"/>
    <dgm:cxn modelId="{57D3B2D9-1055-4568-8C6F-E3B7BECBB5C6}" type="presParOf" srcId="{5DD190E2-E8D9-41E4-B715-A4F72B3AF7D8}" destId="{BE9ECA56-884D-4B2F-8BD8-CA7F4922252A}" srcOrd="1" destOrd="0" presId="urn:microsoft.com/office/officeart/2018/2/layout/IconVerticalSolidList"/>
    <dgm:cxn modelId="{CBED21AD-A637-48B7-9592-AECBA6FE4E2D}" type="presParOf" srcId="{5DD190E2-E8D9-41E4-B715-A4F72B3AF7D8}" destId="{059321C7-94AA-40E7-B4D4-8EA96C018231}" srcOrd="2" destOrd="0" presId="urn:microsoft.com/office/officeart/2018/2/layout/IconVerticalSolidList"/>
    <dgm:cxn modelId="{534123D4-B470-4C86-BACF-3DFC68730532}" type="presParOf" srcId="{5DD190E2-E8D9-41E4-B715-A4F72B3AF7D8}" destId="{17EB314A-5A9A-4C42-BA80-A5A95AF31231}" srcOrd="3" destOrd="0" presId="urn:microsoft.com/office/officeart/2018/2/layout/IconVerticalSolidList"/>
    <dgm:cxn modelId="{3B56AE45-38E9-4104-B66D-5E89D7D24C8A}" type="presParOf" srcId="{5DD190E2-E8D9-41E4-B715-A4F72B3AF7D8}" destId="{517EE360-4B41-4F0E-A47D-4AABFA2C0BF9}"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1649F-8DC2-48FF-A485-D17740EB3CCF}">
      <dsp:nvSpPr>
        <dsp:cNvPr id="0" name=""/>
        <dsp:cNvSpPr/>
      </dsp:nvSpPr>
      <dsp:spPr>
        <a:xfrm>
          <a:off x="0" y="531"/>
          <a:ext cx="10515600" cy="1242935"/>
        </a:xfrm>
        <a:prstGeom prst="roundRect">
          <a:avLst>
            <a:gd name="adj" fmla="val 10000"/>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sp>
    <dsp:sp modelId="{FE5E1B63-0B11-47F2-B10E-69147744F4D7}">
      <dsp:nvSpPr>
        <dsp:cNvPr id="0" name=""/>
        <dsp:cNvSpPr/>
      </dsp:nvSpPr>
      <dsp:spPr>
        <a:xfrm>
          <a:off x="375988" y="280191"/>
          <a:ext cx="683614" cy="683614"/>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DBE5B0-49CD-4677-9815-2EAD729FF7CA}">
      <dsp:nvSpPr>
        <dsp:cNvPr id="0" name=""/>
        <dsp:cNvSpPr/>
      </dsp:nvSpPr>
      <dsp:spPr>
        <a:xfrm>
          <a:off x="1435590" y="531"/>
          <a:ext cx="473202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lvl="0" algn="l" defTabSz="1111250">
            <a:lnSpc>
              <a:spcPct val="100000"/>
            </a:lnSpc>
            <a:spcBef>
              <a:spcPct val="0"/>
            </a:spcBef>
            <a:spcAft>
              <a:spcPct val="35000"/>
            </a:spcAft>
          </a:pPr>
          <a:r>
            <a:rPr lang="en-US" sz="2500" b="1" kern="1200"/>
            <a:t>Definition of a counterfactual </a:t>
          </a:r>
          <a:endParaRPr lang="en-US" sz="2500" kern="1200"/>
        </a:p>
      </dsp:txBody>
      <dsp:txXfrm>
        <a:off x="1435590" y="531"/>
        <a:ext cx="4732020" cy="1242935"/>
      </dsp:txXfrm>
    </dsp:sp>
    <dsp:sp modelId="{F86B5883-1BF9-4E08-B945-1CB008D2B174}">
      <dsp:nvSpPr>
        <dsp:cNvPr id="0" name=""/>
        <dsp:cNvSpPr/>
      </dsp:nvSpPr>
      <dsp:spPr>
        <a:xfrm>
          <a:off x="6167610" y="531"/>
          <a:ext cx="434798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lvl="0" algn="l" defTabSz="711200">
            <a:lnSpc>
              <a:spcPct val="100000"/>
            </a:lnSpc>
            <a:spcBef>
              <a:spcPct val="0"/>
            </a:spcBef>
            <a:spcAft>
              <a:spcPct val="35000"/>
            </a:spcAft>
          </a:pPr>
          <a:r>
            <a:rPr lang="en-US" sz="1600" b="1" kern="1200" dirty="0">
              <a:solidFill>
                <a:schemeClr val="accent4">
                  <a:lumMod val="60000"/>
                  <a:lumOff val="40000"/>
                </a:schemeClr>
              </a:solidFill>
            </a:rPr>
            <a:t>Philosophical Definition</a:t>
          </a:r>
          <a:r>
            <a:rPr lang="en-US" sz="1600" kern="1200" dirty="0">
              <a:solidFill>
                <a:schemeClr val="accent4">
                  <a:lumMod val="60000"/>
                  <a:lumOff val="40000"/>
                </a:schemeClr>
              </a:solidFill>
            </a:rPr>
            <a:t>:   </a:t>
          </a:r>
          <a:r>
            <a:rPr lang="en-US" sz="1600" kern="1200" dirty="0">
              <a:solidFill>
                <a:schemeClr val="bg1"/>
              </a:solidFill>
            </a:rPr>
            <a:t>NOT P then NOT Q </a:t>
          </a:r>
        </a:p>
        <a:p>
          <a:pPr lvl="0" algn="l" defTabSz="711200">
            <a:lnSpc>
              <a:spcPct val="100000"/>
            </a:lnSpc>
            <a:spcBef>
              <a:spcPct val="0"/>
            </a:spcBef>
            <a:spcAft>
              <a:spcPct val="35000"/>
            </a:spcAft>
          </a:pPr>
          <a:r>
            <a:rPr lang="en-US" sz="1600" b="1" kern="1200" dirty="0">
              <a:solidFill>
                <a:schemeClr val="accent4">
                  <a:lumMod val="60000"/>
                  <a:lumOff val="40000"/>
                </a:schemeClr>
              </a:solidFill>
            </a:rPr>
            <a:t>Statistical Definition</a:t>
          </a:r>
          <a:r>
            <a:rPr lang="en-US" sz="1600" kern="1200" dirty="0">
              <a:solidFill>
                <a:schemeClr val="bg1"/>
              </a:solidFill>
            </a:rPr>
            <a:t>:         Y(t)-Y(c) = effect</a:t>
          </a:r>
        </a:p>
      </dsp:txBody>
      <dsp:txXfrm>
        <a:off x="6167610" y="531"/>
        <a:ext cx="4347989" cy="1242935"/>
      </dsp:txXfrm>
    </dsp:sp>
    <dsp:sp modelId="{CEA9FC3B-1D93-488E-8D07-474DFDDF402E}">
      <dsp:nvSpPr>
        <dsp:cNvPr id="0" name=""/>
        <dsp:cNvSpPr/>
      </dsp:nvSpPr>
      <dsp:spPr>
        <a:xfrm>
          <a:off x="0" y="1554201"/>
          <a:ext cx="10515600" cy="1242935"/>
        </a:xfrm>
        <a:prstGeom prst="roundRect">
          <a:avLst>
            <a:gd name="adj" fmla="val 10000"/>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sp>
    <dsp:sp modelId="{7251D6BF-82D1-4BF4-921F-37AB34CAED65}">
      <dsp:nvSpPr>
        <dsp:cNvPr id="0" name=""/>
        <dsp:cNvSpPr/>
      </dsp:nvSpPr>
      <dsp:spPr>
        <a:xfrm>
          <a:off x="375988" y="1833861"/>
          <a:ext cx="683614" cy="68361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1EE2CD-DE32-45B7-BEB2-BC5C3BD3DC26}">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lvl="0" algn="l" defTabSz="1111250">
            <a:lnSpc>
              <a:spcPct val="100000"/>
            </a:lnSpc>
            <a:spcBef>
              <a:spcPct val="0"/>
            </a:spcBef>
            <a:spcAft>
              <a:spcPct val="35000"/>
            </a:spcAft>
          </a:pPr>
          <a:r>
            <a:rPr lang="en-US" sz="2500" b="1" kern="1200"/>
            <a:t>Meaningful null hypotheses </a:t>
          </a:r>
          <a:r>
            <a:rPr lang="en-US" sz="2500" kern="1200"/>
            <a:t/>
          </a:r>
          <a:br>
            <a:rPr lang="en-US" sz="2500" kern="1200"/>
          </a:br>
          <a:endParaRPr lang="en-US" sz="2500" kern="1200"/>
        </a:p>
      </dsp:txBody>
      <dsp:txXfrm>
        <a:off x="1435590" y="1554201"/>
        <a:ext cx="9080009" cy="1242935"/>
      </dsp:txXfrm>
    </dsp:sp>
    <dsp:sp modelId="{F139335F-A6E7-4509-939C-5892F6ED9CF8}">
      <dsp:nvSpPr>
        <dsp:cNvPr id="0" name=""/>
        <dsp:cNvSpPr/>
      </dsp:nvSpPr>
      <dsp:spPr>
        <a:xfrm>
          <a:off x="0" y="3107870"/>
          <a:ext cx="10515600" cy="1242935"/>
        </a:xfrm>
        <a:prstGeom prst="roundRect">
          <a:avLst>
            <a:gd name="adj" fmla="val 10000"/>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sp>
    <dsp:sp modelId="{BE9ECA56-884D-4B2F-8BD8-CA7F4922252A}">
      <dsp:nvSpPr>
        <dsp:cNvPr id="0" name=""/>
        <dsp:cNvSpPr/>
      </dsp:nvSpPr>
      <dsp:spPr>
        <a:xfrm>
          <a:off x="375988" y="3387531"/>
          <a:ext cx="683614" cy="683614"/>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EB314A-5A9A-4C42-BA80-A5A95AF31231}">
      <dsp:nvSpPr>
        <dsp:cNvPr id="0" name=""/>
        <dsp:cNvSpPr/>
      </dsp:nvSpPr>
      <dsp:spPr>
        <a:xfrm>
          <a:off x="1435590" y="3107870"/>
          <a:ext cx="473202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lvl="0" algn="l" defTabSz="1111250">
            <a:lnSpc>
              <a:spcPct val="100000"/>
            </a:lnSpc>
            <a:spcBef>
              <a:spcPct val="0"/>
            </a:spcBef>
            <a:spcAft>
              <a:spcPct val="35000"/>
            </a:spcAft>
          </a:pPr>
          <a:r>
            <a:rPr lang="en-US" sz="2500" b="1" kern="1200"/>
            <a:t>Construction of the counterfactual </a:t>
          </a:r>
          <a:endParaRPr lang="en-US" sz="2500" kern="1200"/>
        </a:p>
      </dsp:txBody>
      <dsp:txXfrm>
        <a:off x="1435590" y="3107870"/>
        <a:ext cx="4732020" cy="1242935"/>
      </dsp:txXfrm>
    </dsp:sp>
    <dsp:sp modelId="{517EE360-4B41-4F0E-A47D-4AABFA2C0BF9}">
      <dsp:nvSpPr>
        <dsp:cNvPr id="0" name=""/>
        <dsp:cNvSpPr/>
      </dsp:nvSpPr>
      <dsp:spPr>
        <a:xfrm>
          <a:off x="6167610" y="3107870"/>
          <a:ext cx="434798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lvl="0" algn="l" defTabSz="800100">
            <a:lnSpc>
              <a:spcPct val="100000"/>
            </a:lnSpc>
            <a:spcBef>
              <a:spcPct val="0"/>
            </a:spcBef>
            <a:spcAft>
              <a:spcPct val="35000"/>
            </a:spcAft>
          </a:pPr>
          <a:r>
            <a:rPr lang="en-US" sz="1800" b="1" kern="1200" dirty="0">
              <a:solidFill>
                <a:schemeClr val="accent4">
                  <a:lumMod val="60000"/>
                  <a:lumOff val="40000"/>
                </a:schemeClr>
              </a:solidFill>
            </a:rPr>
            <a:t>True experiments </a:t>
          </a:r>
        </a:p>
        <a:p>
          <a:pPr lvl="0" algn="l" defTabSz="800100">
            <a:lnSpc>
              <a:spcPct val="100000"/>
            </a:lnSpc>
            <a:spcBef>
              <a:spcPct val="0"/>
            </a:spcBef>
            <a:spcAft>
              <a:spcPct val="35000"/>
            </a:spcAft>
          </a:pPr>
          <a:r>
            <a:rPr lang="en-US" sz="1800" b="1" kern="1200" dirty="0">
              <a:solidFill>
                <a:schemeClr val="accent4">
                  <a:lumMod val="60000"/>
                  <a:lumOff val="40000"/>
                </a:schemeClr>
              </a:solidFill>
            </a:rPr>
            <a:t>Quasi-experiments </a:t>
          </a:r>
        </a:p>
      </dsp:txBody>
      <dsp:txXfrm>
        <a:off x="6167610" y="3107870"/>
        <a:ext cx="434798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1A807B-7DBB-45D2-B3F3-CAA592858B49}" type="datetimeFigureOut">
              <a:rPr lang="en-US" smtClean="0"/>
              <a:t>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6B5CE-AB1A-4CEA-95B6-F89D1A4B8E5C}" type="slidenum">
              <a:rPr lang="en-US" smtClean="0"/>
              <a:t>‹#›</a:t>
            </a:fld>
            <a:endParaRPr lang="en-US"/>
          </a:p>
        </p:txBody>
      </p:sp>
    </p:spTree>
    <p:extLst>
      <p:ext uri="{BB962C8B-B14F-4D97-AF65-F5344CB8AC3E}">
        <p14:creationId xmlns:p14="http://schemas.microsoft.com/office/powerpoint/2010/main" val="2045753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175D55-7172-4598-95C7-7AC62CC8AEC3}" type="datetimeFigureOut">
              <a:rPr lang="en-US" smtClean="0"/>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37A9A-3E00-49F8-8D79-926F04F78CC4}" type="slidenum">
              <a:rPr lang="en-US" smtClean="0"/>
              <a:t>‹#›</a:t>
            </a:fld>
            <a:endParaRPr lang="en-US"/>
          </a:p>
        </p:txBody>
      </p:sp>
    </p:spTree>
    <p:extLst>
      <p:ext uri="{BB962C8B-B14F-4D97-AF65-F5344CB8AC3E}">
        <p14:creationId xmlns:p14="http://schemas.microsoft.com/office/powerpoint/2010/main" val="3279571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175D55-7172-4598-95C7-7AC62CC8AEC3}" type="datetimeFigureOut">
              <a:rPr lang="en-US" smtClean="0"/>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37A9A-3E00-49F8-8D79-926F04F78CC4}" type="slidenum">
              <a:rPr lang="en-US" smtClean="0"/>
              <a:t>‹#›</a:t>
            </a:fld>
            <a:endParaRPr lang="en-US"/>
          </a:p>
        </p:txBody>
      </p:sp>
    </p:spTree>
    <p:extLst>
      <p:ext uri="{BB962C8B-B14F-4D97-AF65-F5344CB8AC3E}">
        <p14:creationId xmlns:p14="http://schemas.microsoft.com/office/powerpoint/2010/main" val="15270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175D55-7172-4598-95C7-7AC62CC8AEC3}" type="datetimeFigureOut">
              <a:rPr lang="en-US" smtClean="0"/>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37A9A-3E00-49F8-8D79-926F04F78CC4}" type="slidenum">
              <a:rPr lang="en-US" smtClean="0"/>
              <a:t>‹#›</a:t>
            </a:fld>
            <a:endParaRPr lang="en-US"/>
          </a:p>
        </p:txBody>
      </p:sp>
    </p:spTree>
    <p:extLst>
      <p:ext uri="{BB962C8B-B14F-4D97-AF65-F5344CB8AC3E}">
        <p14:creationId xmlns:p14="http://schemas.microsoft.com/office/powerpoint/2010/main" val="2595459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EF3C9D5-948D-45BF-A43A-BC1C8F177659}" type="datetime1">
              <a:rPr lang="en-US" smtClean="0"/>
              <a:pPr/>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1456979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DE1747-153E-4BA7-845E-5E7975F88D66}" type="datetime1">
              <a:rPr lang="en-US" smtClean="0"/>
              <a:pPr/>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3983474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1ECA1C-BCD9-4C21-9BC5-BB94294F1269}" type="datetime1">
              <a:rPr lang="en-US" smtClean="0"/>
              <a:pPr/>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500610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4D56A4-68C4-40CF-99B1-A59BBC130E54}" type="datetime1">
              <a:rPr lang="en-US" smtClean="0"/>
              <a:pPr/>
              <a:t>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1293442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E4250C-EECC-464A-9F01-39097C0C28CA}" type="datetime1">
              <a:rPr lang="en-US" smtClean="0"/>
              <a:pPr/>
              <a:t>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2823876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953BAF0-9579-42B3-B979-30EFD986705E}" type="slidenum">
              <a:rPr lang="en-US" smtClean="0"/>
              <a:pPr/>
              <a:t>‹#›</a:t>
            </a:fld>
            <a:endParaRPr lang="en-US"/>
          </a:p>
        </p:txBody>
      </p:sp>
      <p:sp>
        <p:nvSpPr>
          <p:cNvPr id="6" name="Text Placeholder 14"/>
          <p:cNvSpPr>
            <a:spLocks noGrp="1"/>
          </p:cNvSpPr>
          <p:nvPr>
            <p:ph type="body" sz="quarter" idx="13" hasCustomPrompt="1"/>
          </p:nvPr>
        </p:nvSpPr>
        <p:spPr>
          <a:xfrm>
            <a:off x="2946400" y="1828800"/>
            <a:ext cx="4169664" cy="2212848"/>
          </a:xfrm>
        </p:spPr>
        <p:txBody>
          <a:bodyPr anchor="ctr">
            <a:normAutofit/>
          </a:bodyPr>
          <a:lstStyle>
            <a:lvl1pPr marL="0" indent="0">
              <a:buNone/>
              <a:defRPr sz="1200" baseline="0">
                <a:latin typeface="Batang" pitchFamily="18" charset="-127"/>
                <a:ea typeface="Batang" pitchFamily="18" charset="-127"/>
              </a:defRPr>
            </a:lvl1pPr>
          </a:lstStyle>
          <a:p>
            <a:pPr lvl="0"/>
            <a:r>
              <a:rPr lang="en-US" sz="1200" dirty="0">
                <a:latin typeface="Batang" pitchFamily="18" charset="-127"/>
                <a:ea typeface="Batang" pitchFamily="18" charset="-127"/>
              </a:rPr>
              <a:t>Text style</a:t>
            </a:r>
            <a:endParaRPr lang="en-US" dirty="0"/>
          </a:p>
        </p:txBody>
      </p:sp>
      <p:sp>
        <p:nvSpPr>
          <p:cNvPr id="11" name="Text Placeholder 14"/>
          <p:cNvSpPr>
            <a:spLocks noGrp="1"/>
          </p:cNvSpPr>
          <p:nvPr>
            <p:ph type="body" sz="quarter" idx="14" hasCustomPrompt="1"/>
          </p:nvPr>
        </p:nvSpPr>
        <p:spPr>
          <a:xfrm>
            <a:off x="2946400" y="4191000"/>
            <a:ext cx="4169664" cy="2212848"/>
          </a:xfrm>
        </p:spPr>
        <p:txBody>
          <a:bodyPr anchor="ctr">
            <a:normAutofit/>
          </a:bodyPr>
          <a:lstStyle>
            <a:lvl1pPr marL="0" indent="0">
              <a:buNone/>
              <a:defRPr sz="1200" baseline="0">
                <a:latin typeface="Batang" pitchFamily="18" charset="-127"/>
                <a:ea typeface="Batang" pitchFamily="18" charset="-127"/>
              </a:defRPr>
            </a:lvl1pPr>
          </a:lstStyle>
          <a:p>
            <a:pPr lvl="0"/>
            <a:r>
              <a:rPr lang="en-US" sz="1200" dirty="0">
                <a:latin typeface="Batang" pitchFamily="18" charset="-127"/>
                <a:ea typeface="Batang" pitchFamily="18" charset="-127"/>
              </a:rPr>
              <a:t>Text style</a:t>
            </a:r>
            <a:endParaRPr lang="en-US" dirty="0"/>
          </a:p>
        </p:txBody>
      </p:sp>
      <p:sp>
        <p:nvSpPr>
          <p:cNvPr id="12" name="Text Placeholder 14"/>
          <p:cNvSpPr>
            <a:spLocks noGrp="1"/>
          </p:cNvSpPr>
          <p:nvPr>
            <p:ph type="body" sz="quarter" idx="15" hasCustomPrompt="1"/>
          </p:nvPr>
        </p:nvSpPr>
        <p:spPr>
          <a:xfrm>
            <a:off x="7311136" y="4191000"/>
            <a:ext cx="4169664" cy="2212848"/>
          </a:xfrm>
        </p:spPr>
        <p:txBody>
          <a:bodyPr anchor="ctr">
            <a:normAutofit/>
          </a:bodyPr>
          <a:lstStyle>
            <a:lvl1pPr marL="0" indent="0">
              <a:buNone/>
              <a:defRPr sz="1200" baseline="0">
                <a:latin typeface="Batang" pitchFamily="18" charset="-127"/>
                <a:ea typeface="Batang" pitchFamily="18" charset="-127"/>
              </a:defRPr>
            </a:lvl1pPr>
          </a:lstStyle>
          <a:p>
            <a:pPr lvl="0"/>
            <a:r>
              <a:rPr lang="en-US" sz="1200" dirty="0">
                <a:latin typeface="Batang" pitchFamily="18" charset="-127"/>
                <a:ea typeface="Batang" pitchFamily="18" charset="-127"/>
              </a:rPr>
              <a:t>Text style</a:t>
            </a:r>
            <a:endParaRPr lang="en-US" dirty="0"/>
          </a:p>
        </p:txBody>
      </p:sp>
      <p:sp>
        <p:nvSpPr>
          <p:cNvPr id="13" name="Text Placeholder 14"/>
          <p:cNvSpPr>
            <a:spLocks noGrp="1"/>
          </p:cNvSpPr>
          <p:nvPr>
            <p:ph type="body" sz="quarter" idx="16" hasCustomPrompt="1"/>
          </p:nvPr>
        </p:nvSpPr>
        <p:spPr>
          <a:xfrm>
            <a:off x="7315200" y="1828800"/>
            <a:ext cx="4169664" cy="2212848"/>
          </a:xfrm>
        </p:spPr>
        <p:txBody>
          <a:bodyPr anchor="ctr">
            <a:normAutofit/>
          </a:bodyPr>
          <a:lstStyle>
            <a:lvl1pPr marL="0" indent="0">
              <a:buNone/>
              <a:defRPr sz="1200" baseline="0">
                <a:latin typeface="Batang" pitchFamily="18" charset="-127"/>
                <a:ea typeface="Batang" pitchFamily="18" charset="-127"/>
              </a:defRPr>
            </a:lvl1pPr>
          </a:lstStyle>
          <a:p>
            <a:pPr lvl="0"/>
            <a:r>
              <a:rPr lang="en-US" sz="1200" dirty="0">
                <a:latin typeface="Batang" pitchFamily="18" charset="-127"/>
                <a:ea typeface="Batang" pitchFamily="18" charset="-127"/>
              </a:rPr>
              <a:t>Text style</a:t>
            </a:r>
            <a:endParaRPr lang="en-US" dirty="0"/>
          </a:p>
        </p:txBody>
      </p:sp>
      <p:pic>
        <p:nvPicPr>
          <p:cNvPr id="15" name="Picture 2" descr="http://www.biobus.gsu.edu/biobushome_files/gsulogo.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0325" y="74124"/>
            <a:ext cx="2133600" cy="152607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userDrawn="1"/>
        </p:nvSpPr>
        <p:spPr>
          <a:xfrm>
            <a:off x="213783" y="1828800"/>
            <a:ext cx="2020143" cy="4724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schemeClr val="tx2"/>
              </a:solidFill>
            </a:endParaRPr>
          </a:p>
        </p:txBody>
      </p:sp>
      <p:sp>
        <p:nvSpPr>
          <p:cNvPr id="18" name="Text Placeholder 17"/>
          <p:cNvSpPr>
            <a:spLocks noGrp="1"/>
          </p:cNvSpPr>
          <p:nvPr>
            <p:ph type="body" sz="quarter" idx="17"/>
          </p:nvPr>
        </p:nvSpPr>
        <p:spPr>
          <a:xfrm>
            <a:off x="2722693" y="533400"/>
            <a:ext cx="8331200" cy="990600"/>
          </a:xfrm>
        </p:spPr>
        <p:txBody>
          <a:bodyPr anchor="b">
            <a:normAutofit/>
          </a:bodyPr>
          <a:lstStyle>
            <a:lvl1pPr marL="0" indent="0">
              <a:buNone/>
              <a:defRPr sz="2400" b="1" cap="all" baseline="0">
                <a:solidFill>
                  <a:schemeClr val="tx2"/>
                </a:solidFill>
                <a:latin typeface="Euphemia"/>
                <a:ea typeface="Segoe UI Symbol" pitchFamily="34" charset="0"/>
              </a:defRPr>
            </a:lvl1pPr>
          </a:lstStyle>
          <a:p>
            <a:pPr lvl="0"/>
            <a:r>
              <a:rPr lang="en-US" dirty="0"/>
              <a:t>Click to edit Master text styles</a:t>
            </a:r>
          </a:p>
        </p:txBody>
      </p:sp>
      <p:sp>
        <p:nvSpPr>
          <p:cNvPr id="20" name="Text Placeholder 19"/>
          <p:cNvSpPr>
            <a:spLocks noGrp="1"/>
          </p:cNvSpPr>
          <p:nvPr>
            <p:ph type="body" sz="quarter" idx="18"/>
          </p:nvPr>
        </p:nvSpPr>
        <p:spPr>
          <a:xfrm>
            <a:off x="213785" y="2133600"/>
            <a:ext cx="2019300" cy="4419600"/>
          </a:xfrm>
        </p:spPr>
        <p:txBody>
          <a:bodyPr>
            <a:normAutofit/>
          </a:bodyPr>
          <a:lstStyle>
            <a:lvl1pPr>
              <a:lnSpc>
                <a:spcPct val="100000"/>
              </a:lnSpc>
              <a:spcAft>
                <a:spcPts val="1200"/>
              </a:spcAft>
              <a:buFont typeface="+mj-lt"/>
              <a:buAutoNum type="arabicPeriod"/>
              <a:defRPr sz="1200">
                <a:solidFill>
                  <a:schemeClr val="tx2"/>
                </a:solidFill>
              </a:defRPr>
            </a:lvl1pPr>
          </a:lstStyle>
          <a:p>
            <a:pPr lvl="0"/>
            <a:endParaRPr lang="en-US" dirty="0"/>
          </a:p>
          <a:p>
            <a:pPr lvl="0"/>
            <a:r>
              <a:rPr lang="en-US" dirty="0"/>
              <a:t>Click to edit</a:t>
            </a:r>
          </a:p>
        </p:txBody>
      </p:sp>
    </p:spTree>
    <p:extLst>
      <p:ext uri="{BB962C8B-B14F-4D97-AF65-F5344CB8AC3E}">
        <p14:creationId xmlns:p14="http://schemas.microsoft.com/office/powerpoint/2010/main" val="20859890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953BAF0-9579-42B3-B979-30EFD986705E}" type="slidenum">
              <a:rPr lang="en-US" smtClean="0"/>
              <a:pPr/>
              <a:t>‹#›</a:t>
            </a:fld>
            <a:endParaRPr lang="en-US"/>
          </a:p>
        </p:txBody>
      </p:sp>
      <p:pic>
        <p:nvPicPr>
          <p:cNvPr id="15" name="Picture 2" descr="http://www.biobus.gsu.edu/biobushome_files/gsulogo.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0325" y="74124"/>
            <a:ext cx="2133600" cy="152607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userDrawn="1"/>
        </p:nvSpPr>
        <p:spPr>
          <a:xfrm>
            <a:off x="213783" y="1828800"/>
            <a:ext cx="2020143" cy="4724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schemeClr val="tx2"/>
              </a:solidFill>
            </a:endParaRPr>
          </a:p>
        </p:txBody>
      </p:sp>
      <p:sp>
        <p:nvSpPr>
          <p:cNvPr id="18" name="Text Placeholder 17"/>
          <p:cNvSpPr>
            <a:spLocks noGrp="1"/>
          </p:cNvSpPr>
          <p:nvPr>
            <p:ph type="body" sz="quarter" idx="17"/>
          </p:nvPr>
        </p:nvSpPr>
        <p:spPr>
          <a:xfrm>
            <a:off x="2722693" y="533400"/>
            <a:ext cx="8331200" cy="990600"/>
          </a:xfrm>
        </p:spPr>
        <p:txBody>
          <a:bodyPr anchor="b">
            <a:normAutofit/>
          </a:bodyPr>
          <a:lstStyle>
            <a:lvl1pPr marL="0" indent="0">
              <a:buNone/>
              <a:defRPr sz="2400" b="1" cap="all" baseline="0">
                <a:solidFill>
                  <a:schemeClr val="tx2"/>
                </a:solidFill>
                <a:latin typeface="Euphemia"/>
                <a:ea typeface="Segoe UI Symbol" pitchFamily="34" charset="0"/>
              </a:defRPr>
            </a:lvl1pPr>
          </a:lstStyle>
          <a:p>
            <a:pPr lvl="0"/>
            <a:r>
              <a:rPr lang="en-US" dirty="0"/>
              <a:t>Click to edit Master text styles</a:t>
            </a:r>
          </a:p>
        </p:txBody>
      </p:sp>
      <p:sp>
        <p:nvSpPr>
          <p:cNvPr id="20" name="Text Placeholder 19"/>
          <p:cNvSpPr>
            <a:spLocks noGrp="1"/>
          </p:cNvSpPr>
          <p:nvPr>
            <p:ph type="body" sz="quarter" idx="18"/>
          </p:nvPr>
        </p:nvSpPr>
        <p:spPr>
          <a:xfrm>
            <a:off x="213785" y="2133600"/>
            <a:ext cx="2019300" cy="4419600"/>
          </a:xfrm>
        </p:spPr>
        <p:txBody>
          <a:bodyPr>
            <a:normAutofit/>
          </a:bodyPr>
          <a:lstStyle>
            <a:lvl1pPr>
              <a:lnSpc>
                <a:spcPct val="100000"/>
              </a:lnSpc>
              <a:spcAft>
                <a:spcPts val="1200"/>
              </a:spcAft>
              <a:buFont typeface="+mj-lt"/>
              <a:buAutoNum type="arabicPeriod"/>
              <a:defRPr sz="1200">
                <a:solidFill>
                  <a:schemeClr val="tx2"/>
                </a:solidFill>
              </a:defRPr>
            </a:lvl1pPr>
          </a:lstStyle>
          <a:p>
            <a:pPr lvl="0"/>
            <a:endParaRPr lang="en-US" dirty="0"/>
          </a:p>
          <a:p>
            <a:pPr lvl="0"/>
            <a:r>
              <a:rPr lang="en-US" dirty="0"/>
              <a:t>Click to edit</a:t>
            </a:r>
          </a:p>
        </p:txBody>
      </p:sp>
      <p:sp>
        <p:nvSpPr>
          <p:cNvPr id="14" name="Content Placeholder 2"/>
          <p:cNvSpPr>
            <a:spLocks noGrp="1"/>
          </p:cNvSpPr>
          <p:nvPr>
            <p:ph idx="1"/>
          </p:nvPr>
        </p:nvSpPr>
        <p:spPr>
          <a:xfrm>
            <a:off x="2946400" y="2057401"/>
            <a:ext cx="8636000" cy="4068763"/>
          </a:xfrm>
        </p:spPr>
        <p:txBody>
          <a:bodyPr/>
          <a:lstStyle>
            <a:lvl1pPr>
              <a:defRPr sz="2400"/>
            </a:lvl1pPr>
            <a:lvl2pPr>
              <a:defRPr sz="2000"/>
            </a:lvl2pPr>
            <a:lvl3pPr>
              <a:defRPr sz="18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51107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1400">
                <a:latin typeface="Segoe UI Symbol" pitchFamily="34" charset="0"/>
                <a:ea typeface="Segoe UI Symbol"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EE38F263-8F67-4EB6-A377-0FB965046360}" type="datetime1">
              <a:rPr lang="en-US" smtClean="0"/>
              <a:pPr/>
              <a:t>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2294502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all" baseline="0">
                <a:solidFill>
                  <a:schemeClr val="tx2"/>
                </a:solidFill>
                <a:latin typeface="Euphemia"/>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175D55-7172-4598-95C7-7AC62CC8AEC3}" type="datetimeFigureOut">
              <a:rPr lang="en-US" smtClean="0"/>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37A9A-3E00-49F8-8D79-926F04F78CC4}" type="slidenum">
              <a:rPr lang="en-US" smtClean="0"/>
              <a:t>‹#›</a:t>
            </a:fld>
            <a:endParaRPr lang="en-US"/>
          </a:p>
        </p:txBody>
      </p:sp>
    </p:spTree>
    <p:extLst>
      <p:ext uri="{BB962C8B-B14F-4D97-AF65-F5344CB8AC3E}">
        <p14:creationId xmlns:p14="http://schemas.microsoft.com/office/powerpoint/2010/main" val="9534444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16480373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59461F-53CE-4F0D-8C52-0E69A5D463FE}" type="datetime1">
              <a:rPr lang="en-US" smtClean="0"/>
              <a:pPr/>
              <a:t>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37315762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95868E-B978-4568-9431-F5759F396BAA}" type="datetime1">
              <a:rPr lang="en-US" smtClean="0"/>
              <a:pPr/>
              <a:t>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18425228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E74B5A-09BF-4687-B57D-3DB82197D943}" type="datetime1">
              <a:rPr lang="en-US" smtClean="0"/>
              <a:pPr/>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20561839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A3F927-E985-4A56-9013-78D3FFC3EF4C}" type="datetime1">
              <a:rPr lang="en-US" smtClean="0"/>
              <a:pPr/>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382127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38F263-8F67-4EB6-A377-0FB965046360}" type="datetime1">
              <a:rPr lang="en-US" smtClean="0"/>
              <a:pPr/>
              <a:t>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22054799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A5EA0D-0DFA-4FB3-91EC-F80588E7F6C0}" type="datetimeFigureOut">
              <a:rPr lang="en-US" smtClean="0"/>
              <a:t>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D56601-A6AE-43F6-8003-C5CDC0FC8AC6}" type="slidenum">
              <a:rPr lang="en-US" smtClean="0"/>
              <a:t>‹#›</a:t>
            </a:fld>
            <a:endParaRPr lang="en-US"/>
          </a:p>
        </p:txBody>
      </p:sp>
    </p:spTree>
    <p:extLst>
      <p:ext uri="{BB962C8B-B14F-4D97-AF65-F5344CB8AC3E}">
        <p14:creationId xmlns:p14="http://schemas.microsoft.com/office/powerpoint/2010/main" val="15544370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EF3C9D5-948D-45BF-A43A-BC1C8F177659}" type="datetime1">
              <a:rPr lang="en-US" smtClean="0"/>
              <a:pPr/>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13848988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DE1747-153E-4BA7-845E-5E7975F88D66}" type="datetime1">
              <a:rPr lang="en-US" smtClean="0"/>
              <a:pPr/>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16221200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1ECA1C-BCD9-4C21-9BC5-BB94294F1269}" type="datetime1">
              <a:rPr lang="en-US" smtClean="0"/>
              <a:pPr/>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2937511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cap="all" baseline="0">
                <a:solidFill>
                  <a:schemeClr val="tx2"/>
                </a:solidFill>
                <a:latin typeface="Euphemia"/>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175D55-7172-4598-95C7-7AC62CC8AEC3}" type="datetimeFigureOut">
              <a:rPr lang="en-US" smtClean="0"/>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37A9A-3E00-49F8-8D79-926F04F78CC4}" type="slidenum">
              <a:rPr lang="en-US" smtClean="0"/>
              <a:t>‹#›</a:t>
            </a:fld>
            <a:endParaRPr lang="en-US"/>
          </a:p>
        </p:txBody>
      </p:sp>
    </p:spTree>
    <p:extLst>
      <p:ext uri="{BB962C8B-B14F-4D97-AF65-F5344CB8AC3E}">
        <p14:creationId xmlns:p14="http://schemas.microsoft.com/office/powerpoint/2010/main" val="13597413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4D56A4-68C4-40CF-99B1-A59BBC130E54}" type="datetime1">
              <a:rPr lang="en-US" smtClean="0"/>
              <a:pPr/>
              <a:t>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42823352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E4250C-EECC-464A-9F01-39097C0C28CA}" type="datetime1">
              <a:rPr lang="en-US" smtClean="0"/>
              <a:pPr/>
              <a:t>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41798126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953BAF0-9579-42B3-B979-30EFD986705E}" type="slidenum">
              <a:rPr lang="en-US" smtClean="0"/>
              <a:pPr/>
              <a:t>‹#›</a:t>
            </a:fld>
            <a:endParaRPr lang="en-US"/>
          </a:p>
        </p:txBody>
      </p:sp>
      <p:sp>
        <p:nvSpPr>
          <p:cNvPr id="6" name="Text Placeholder 14"/>
          <p:cNvSpPr>
            <a:spLocks noGrp="1"/>
          </p:cNvSpPr>
          <p:nvPr>
            <p:ph type="body" sz="quarter" idx="13" hasCustomPrompt="1"/>
          </p:nvPr>
        </p:nvSpPr>
        <p:spPr>
          <a:xfrm>
            <a:off x="1646107" y="1828800"/>
            <a:ext cx="4169664" cy="2212848"/>
          </a:xfrm>
        </p:spPr>
        <p:txBody>
          <a:bodyPr anchor="ctr">
            <a:normAutofit/>
          </a:bodyPr>
          <a:lstStyle>
            <a:lvl1pPr marL="0" indent="0">
              <a:buNone/>
              <a:defRPr sz="1200" baseline="0">
                <a:latin typeface="Batang" pitchFamily="18" charset="-127"/>
                <a:ea typeface="Batang" pitchFamily="18" charset="-127"/>
              </a:defRPr>
            </a:lvl1pPr>
          </a:lstStyle>
          <a:p>
            <a:pPr lvl="0"/>
            <a:r>
              <a:rPr lang="en-US" sz="1200" dirty="0">
                <a:latin typeface="Batang" pitchFamily="18" charset="-127"/>
                <a:ea typeface="Batang" pitchFamily="18" charset="-127"/>
              </a:rPr>
              <a:t>Text style</a:t>
            </a:r>
            <a:endParaRPr lang="en-US" dirty="0"/>
          </a:p>
        </p:txBody>
      </p:sp>
      <p:sp>
        <p:nvSpPr>
          <p:cNvPr id="11" name="Text Placeholder 14"/>
          <p:cNvSpPr>
            <a:spLocks noGrp="1"/>
          </p:cNvSpPr>
          <p:nvPr>
            <p:ph type="body" sz="quarter" idx="14" hasCustomPrompt="1"/>
          </p:nvPr>
        </p:nvSpPr>
        <p:spPr>
          <a:xfrm>
            <a:off x="1646107" y="4191000"/>
            <a:ext cx="4169664" cy="2212848"/>
          </a:xfrm>
        </p:spPr>
        <p:txBody>
          <a:bodyPr anchor="ctr">
            <a:normAutofit/>
          </a:bodyPr>
          <a:lstStyle>
            <a:lvl1pPr marL="0" indent="0">
              <a:buNone/>
              <a:defRPr sz="1200" baseline="0">
                <a:latin typeface="Batang" pitchFamily="18" charset="-127"/>
                <a:ea typeface="Batang" pitchFamily="18" charset="-127"/>
              </a:defRPr>
            </a:lvl1pPr>
          </a:lstStyle>
          <a:p>
            <a:pPr lvl="0"/>
            <a:r>
              <a:rPr lang="en-US" sz="1200" dirty="0">
                <a:latin typeface="Batang" pitchFamily="18" charset="-127"/>
                <a:ea typeface="Batang" pitchFamily="18" charset="-127"/>
              </a:rPr>
              <a:t>Text style</a:t>
            </a:r>
            <a:endParaRPr lang="en-US" dirty="0"/>
          </a:p>
        </p:txBody>
      </p:sp>
      <p:sp>
        <p:nvSpPr>
          <p:cNvPr id="12" name="Text Placeholder 14"/>
          <p:cNvSpPr>
            <a:spLocks noGrp="1"/>
          </p:cNvSpPr>
          <p:nvPr>
            <p:ph type="body" sz="quarter" idx="15" hasCustomPrompt="1"/>
          </p:nvPr>
        </p:nvSpPr>
        <p:spPr>
          <a:xfrm>
            <a:off x="6010843" y="4191000"/>
            <a:ext cx="4169664" cy="2212848"/>
          </a:xfrm>
        </p:spPr>
        <p:txBody>
          <a:bodyPr anchor="ctr">
            <a:normAutofit/>
          </a:bodyPr>
          <a:lstStyle>
            <a:lvl1pPr marL="0" indent="0">
              <a:buNone/>
              <a:defRPr sz="1200" baseline="0">
                <a:latin typeface="Batang" pitchFamily="18" charset="-127"/>
                <a:ea typeface="Batang" pitchFamily="18" charset="-127"/>
              </a:defRPr>
            </a:lvl1pPr>
          </a:lstStyle>
          <a:p>
            <a:pPr lvl="0"/>
            <a:r>
              <a:rPr lang="en-US" sz="1200" dirty="0">
                <a:latin typeface="Batang" pitchFamily="18" charset="-127"/>
                <a:ea typeface="Batang" pitchFamily="18" charset="-127"/>
              </a:rPr>
              <a:t>Text style</a:t>
            </a:r>
            <a:endParaRPr lang="en-US" dirty="0"/>
          </a:p>
        </p:txBody>
      </p:sp>
      <p:sp>
        <p:nvSpPr>
          <p:cNvPr id="13" name="Text Placeholder 14"/>
          <p:cNvSpPr>
            <a:spLocks noGrp="1"/>
          </p:cNvSpPr>
          <p:nvPr>
            <p:ph type="body" sz="quarter" idx="16" hasCustomPrompt="1"/>
          </p:nvPr>
        </p:nvSpPr>
        <p:spPr>
          <a:xfrm>
            <a:off x="6014907" y="1828800"/>
            <a:ext cx="4169664" cy="2212848"/>
          </a:xfrm>
        </p:spPr>
        <p:txBody>
          <a:bodyPr anchor="ctr">
            <a:normAutofit/>
          </a:bodyPr>
          <a:lstStyle>
            <a:lvl1pPr marL="0" indent="0">
              <a:buNone/>
              <a:defRPr sz="1200" baseline="0">
                <a:latin typeface="Batang" pitchFamily="18" charset="-127"/>
                <a:ea typeface="Batang" pitchFamily="18" charset="-127"/>
              </a:defRPr>
            </a:lvl1pPr>
          </a:lstStyle>
          <a:p>
            <a:pPr lvl="0"/>
            <a:r>
              <a:rPr lang="en-US" sz="1200" dirty="0">
                <a:latin typeface="Batang" pitchFamily="18" charset="-127"/>
                <a:ea typeface="Batang" pitchFamily="18" charset="-127"/>
              </a:rPr>
              <a:t>Text style</a:t>
            </a:r>
            <a:endParaRPr lang="en-US" dirty="0"/>
          </a:p>
        </p:txBody>
      </p:sp>
      <p:sp>
        <p:nvSpPr>
          <p:cNvPr id="18" name="Text Placeholder 17"/>
          <p:cNvSpPr>
            <a:spLocks noGrp="1"/>
          </p:cNvSpPr>
          <p:nvPr>
            <p:ph type="body" sz="quarter" idx="17"/>
          </p:nvPr>
        </p:nvSpPr>
        <p:spPr>
          <a:xfrm>
            <a:off x="1422400" y="533400"/>
            <a:ext cx="8331200" cy="990600"/>
          </a:xfrm>
        </p:spPr>
        <p:txBody>
          <a:bodyPr anchor="b">
            <a:normAutofit/>
          </a:bodyPr>
          <a:lstStyle>
            <a:lvl1pPr marL="0" indent="0">
              <a:buNone/>
              <a:defRPr sz="3200" b="1">
                <a:latin typeface="Times New Roman" panose="02020603050405020304" pitchFamily="18" charset="0"/>
                <a:ea typeface="Segoe UI Symbol" pitchFamily="34" charset="0"/>
                <a:cs typeface="Times New Roman" panose="02020603050405020304" pitchFamily="18" charset="0"/>
              </a:defRPr>
            </a:lvl1pPr>
          </a:lstStyle>
          <a:p>
            <a:pPr lvl="0"/>
            <a:r>
              <a:rPr lang="en-US" dirty="0"/>
              <a:t>Click to edit Master text styles</a:t>
            </a:r>
          </a:p>
        </p:txBody>
      </p:sp>
    </p:spTree>
    <p:extLst>
      <p:ext uri="{BB962C8B-B14F-4D97-AF65-F5344CB8AC3E}">
        <p14:creationId xmlns:p14="http://schemas.microsoft.com/office/powerpoint/2010/main" val="3191248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1400">
                <a:latin typeface="Segoe UI Symbol" pitchFamily="34" charset="0"/>
                <a:ea typeface="Segoe UI Symbol"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EE38F263-8F67-4EB6-A377-0FB965046360}" type="datetime1">
              <a:rPr lang="en-US" smtClean="0"/>
              <a:pPr/>
              <a:t>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37955560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557123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59461F-53CE-4F0D-8C52-0E69A5D463FE}" type="datetime1">
              <a:rPr lang="en-US" smtClean="0"/>
              <a:pPr/>
              <a:t>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33175273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95868E-B978-4568-9431-F5759F396BAA}" type="datetime1">
              <a:rPr lang="en-US" smtClean="0"/>
              <a:pPr/>
              <a:t>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30720540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E74B5A-09BF-4687-B57D-3DB82197D943}" type="datetime1">
              <a:rPr lang="en-US" smtClean="0"/>
              <a:pPr/>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5295175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A3F927-E985-4A56-9013-78D3FFC3EF4C}" type="datetime1">
              <a:rPr lang="en-US" smtClean="0"/>
              <a:pPr/>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66388426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38F263-8F67-4EB6-A377-0FB965046360}" type="datetime1">
              <a:rPr lang="en-US" smtClean="0"/>
              <a:pPr/>
              <a:t>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1632802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175D55-7172-4598-95C7-7AC62CC8AEC3}" type="datetimeFigureOut">
              <a:rPr lang="en-US" smtClean="0"/>
              <a:t>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37A9A-3E00-49F8-8D79-926F04F78CC4}" type="slidenum">
              <a:rPr lang="en-US" smtClean="0"/>
              <a:t>‹#›</a:t>
            </a:fld>
            <a:endParaRPr lang="en-US"/>
          </a:p>
        </p:txBody>
      </p:sp>
    </p:spTree>
    <p:extLst>
      <p:ext uri="{BB962C8B-B14F-4D97-AF65-F5344CB8AC3E}">
        <p14:creationId xmlns:p14="http://schemas.microsoft.com/office/powerpoint/2010/main" val="224604250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8CB659-BAAB-4DA9-8080-ED588401F2FB}" type="datetimeFigureOut">
              <a:rPr lang="en-US" smtClean="0"/>
              <a:t>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36893B-9070-4648-9A95-A4B056A20E1C}" type="slidenum">
              <a:rPr lang="en-US" smtClean="0"/>
              <a:t>‹#›</a:t>
            </a:fld>
            <a:endParaRPr lang="en-US"/>
          </a:p>
        </p:txBody>
      </p:sp>
    </p:spTree>
    <p:extLst>
      <p:ext uri="{BB962C8B-B14F-4D97-AF65-F5344CB8AC3E}">
        <p14:creationId xmlns:p14="http://schemas.microsoft.com/office/powerpoint/2010/main" val="5144905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A12170-606B-4B55-B3CF-FA08CB79B490}" type="datetimeFigureOut">
              <a:rPr lang="en-US" smtClean="0"/>
              <a:pPr/>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30BEC-4FA8-434D-9C46-FFE6BD2E7044}" type="slidenum">
              <a:rPr lang="en-US" smtClean="0"/>
              <a:pPr/>
              <a:t>‹#›</a:t>
            </a:fld>
            <a:endParaRPr lang="en-US"/>
          </a:p>
        </p:txBody>
      </p:sp>
    </p:spTree>
    <p:extLst>
      <p:ext uri="{BB962C8B-B14F-4D97-AF65-F5344CB8AC3E}">
        <p14:creationId xmlns:p14="http://schemas.microsoft.com/office/powerpoint/2010/main" val="249059385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A12170-606B-4B55-B3CF-FA08CB79B490}" type="datetimeFigureOut">
              <a:rPr lang="en-US" smtClean="0"/>
              <a:pPr/>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30BEC-4FA8-434D-9C46-FFE6BD2E7044}" type="slidenum">
              <a:rPr lang="en-US" smtClean="0"/>
              <a:pPr/>
              <a:t>‹#›</a:t>
            </a:fld>
            <a:endParaRPr lang="en-US"/>
          </a:p>
        </p:txBody>
      </p:sp>
    </p:spTree>
    <p:extLst>
      <p:ext uri="{BB962C8B-B14F-4D97-AF65-F5344CB8AC3E}">
        <p14:creationId xmlns:p14="http://schemas.microsoft.com/office/powerpoint/2010/main" val="12648305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A12170-606B-4B55-B3CF-FA08CB79B490}" type="datetimeFigureOut">
              <a:rPr lang="en-US" smtClean="0"/>
              <a:pPr/>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30BEC-4FA8-434D-9C46-FFE6BD2E7044}" type="slidenum">
              <a:rPr lang="en-US" smtClean="0"/>
              <a:pPr/>
              <a:t>‹#›</a:t>
            </a:fld>
            <a:endParaRPr lang="en-US"/>
          </a:p>
        </p:txBody>
      </p:sp>
    </p:spTree>
    <p:extLst>
      <p:ext uri="{BB962C8B-B14F-4D97-AF65-F5344CB8AC3E}">
        <p14:creationId xmlns:p14="http://schemas.microsoft.com/office/powerpoint/2010/main" val="90699062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A12170-606B-4B55-B3CF-FA08CB79B490}" type="datetimeFigureOut">
              <a:rPr lang="en-US" smtClean="0"/>
              <a:pPr/>
              <a:t>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30BEC-4FA8-434D-9C46-FFE6BD2E7044}" type="slidenum">
              <a:rPr lang="en-US" smtClean="0"/>
              <a:pPr/>
              <a:t>‹#›</a:t>
            </a:fld>
            <a:endParaRPr lang="en-US"/>
          </a:p>
        </p:txBody>
      </p:sp>
    </p:spTree>
    <p:extLst>
      <p:ext uri="{BB962C8B-B14F-4D97-AF65-F5344CB8AC3E}">
        <p14:creationId xmlns:p14="http://schemas.microsoft.com/office/powerpoint/2010/main" val="3812375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A12170-606B-4B55-B3CF-FA08CB79B490}" type="datetimeFigureOut">
              <a:rPr lang="en-US" smtClean="0"/>
              <a:pPr/>
              <a:t>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F30BEC-4FA8-434D-9C46-FFE6BD2E7044}" type="slidenum">
              <a:rPr lang="en-US" smtClean="0"/>
              <a:pPr/>
              <a:t>‹#›</a:t>
            </a:fld>
            <a:endParaRPr lang="en-US"/>
          </a:p>
        </p:txBody>
      </p:sp>
    </p:spTree>
    <p:extLst>
      <p:ext uri="{BB962C8B-B14F-4D97-AF65-F5344CB8AC3E}">
        <p14:creationId xmlns:p14="http://schemas.microsoft.com/office/powerpoint/2010/main" val="17348122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A12170-606B-4B55-B3CF-FA08CB79B490}" type="datetimeFigureOut">
              <a:rPr lang="en-US" smtClean="0"/>
              <a:pPr/>
              <a:t>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30BEC-4FA8-434D-9C46-FFE6BD2E7044}" type="slidenum">
              <a:rPr lang="en-US" smtClean="0"/>
              <a:pPr/>
              <a:t>‹#›</a:t>
            </a:fld>
            <a:endParaRPr lang="en-US"/>
          </a:p>
        </p:txBody>
      </p:sp>
    </p:spTree>
    <p:extLst>
      <p:ext uri="{BB962C8B-B14F-4D97-AF65-F5344CB8AC3E}">
        <p14:creationId xmlns:p14="http://schemas.microsoft.com/office/powerpoint/2010/main" val="185388126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A12170-606B-4B55-B3CF-FA08CB79B490}" type="datetimeFigureOut">
              <a:rPr lang="en-US" smtClean="0"/>
              <a:pPr/>
              <a:t>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F30BEC-4FA8-434D-9C46-FFE6BD2E7044}" type="slidenum">
              <a:rPr lang="en-US" smtClean="0"/>
              <a:pPr/>
              <a:t>‹#›</a:t>
            </a:fld>
            <a:endParaRPr lang="en-US"/>
          </a:p>
        </p:txBody>
      </p:sp>
    </p:spTree>
    <p:extLst>
      <p:ext uri="{BB962C8B-B14F-4D97-AF65-F5344CB8AC3E}">
        <p14:creationId xmlns:p14="http://schemas.microsoft.com/office/powerpoint/2010/main" val="368493350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A12170-606B-4B55-B3CF-FA08CB79B490}" type="datetimeFigureOut">
              <a:rPr lang="en-US" smtClean="0"/>
              <a:pPr/>
              <a:t>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30BEC-4FA8-434D-9C46-FFE6BD2E7044}" type="slidenum">
              <a:rPr lang="en-US" smtClean="0"/>
              <a:pPr/>
              <a:t>‹#›</a:t>
            </a:fld>
            <a:endParaRPr lang="en-US"/>
          </a:p>
        </p:txBody>
      </p:sp>
    </p:spTree>
    <p:extLst>
      <p:ext uri="{BB962C8B-B14F-4D97-AF65-F5344CB8AC3E}">
        <p14:creationId xmlns:p14="http://schemas.microsoft.com/office/powerpoint/2010/main" val="21257876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A12170-606B-4B55-B3CF-FA08CB79B490}" type="datetimeFigureOut">
              <a:rPr lang="en-US" smtClean="0"/>
              <a:pPr/>
              <a:t>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30BEC-4FA8-434D-9C46-FFE6BD2E7044}" type="slidenum">
              <a:rPr lang="en-US" smtClean="0"/>
              <a:pPr/>
              <a:t>‹#›</a:t>
            </a:fld>
            <a:endParaRPr lang="en-US"/>
          </a:p>
        </p:txBody>
      </p:sp>
    </p:spTree>
    <p:extLst>
      <p:ext uri="{BB962C8B-B14F-4D97-AF65-F5344CB8AC3E}">
        <p14:creationId xmlns:p14="http://schemas.microsoft.com/office/powerpoint/2010/main" val="4206864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175D55-7172-4598-95C7-7AC62CC8AEC3}" type="datetimeFigureOut">
              <a:rPr lang="en-US" smtClean="0"/>
              <a:t>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C37A9A-3E00-49F8-8D79-926F04F78CC4}" type="slidenum">
              <a:rPr lang="en-US" smtClean="0"/>
              <a:t>‹#›</a:t>
            </a:fld>
            <a:endParaRPr lang="en-US"/>
          </a:p>
        </p:txBody>
      </p:sp>
    </p:spTree>
    <p:extLst>
      <p:ext uri="{BB962C8B-B14F-4D97-AF65-F5344CB8AC3E}">
        <p14:creationId xmlns:p14="http://schemas.microsoft.com/office/powerpoint/2010/main" val="153199330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A12170-606B-4B55-B3CF-FA08CB79B490}" type="datetimeFigureOut">
              <a:rPr lang="en-US" smtClean="0"/>
              <a:pPr/>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30BEC-4FA8-434D-9C46-FFE6BD2E7044}" type="slidenum">
              <a:rPr lang="en-US" smtClean="0"/>
              <a:pPr/>
              <a:t>‹#›</a:t>
            </a:fld>
            <a:endParaRPr lang="en-US"/>
          </a:p>
        </p:txBody>
      </p:sp>
    </p:spTree>
    <p:extLst>
      <p:ext uri="{BB962C8B-B14F-4D97-AF65-F5344CB8AC3E}">
        <p14:creationId xmlns:p14="http://schemas.microsoft.com/office/powerpoint/2010/main" val="115229917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A12170-606B-4B55-B3CF-FA08CB79B490}" type="datetimeFigureOut">
              <a:rPr lang="en-US" smtClean="0"/>
              <a:pPr/>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30BEC-4FA8-434D-9C46-FFE6BD2E7044}" type="slidenum">
              <a:rPr lang="en-US" smtClean="0"/>
              <a:pPr/>
              <a:t>‹#›</a:t>
            </a:fld>
            <a:endParaRPr lang="en-US"/>
          </a:p>
        </p:txBody>
      </p:sp>
    </p:spTree>
    <p:extLst>
      <p:ext uri="{BB962C8B-B14F-4D97-AF65-F5344CB8AC3E}">
        <p14:creationId xmlns:p14="http://schemas.microsoft.com/office/powerpoint/2010/main" val="2944235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175D55-7172-4598-95C7-7AC62CC8AEC3}" type="datetimeFigureOut">
              <a:rPr lang="en-US" smtClean="0"/>
              <a:t>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C37A9A-3E00-49F8-8D79-926F04F78CC4}" type="slidenum">
              <a:rPr lang="en-US" smtClean="0"/>
              <a:t>‹#›</a:t>
            </a:fld>
            <a:endParaRPr lang="en-US"/>
          </a:p>
        </p:txBody>
      </p:sp>
    </p:spTree>
    <p:extLst>
      <p:ext uri="{BB962C8B-B14F-4D97-AF65-F5344CB8AC3E}">
        <p14:creationId xmlns:p14="http://schemas.microsoft.com/office/powerpoint/2010/main" val="1548882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175D55-7172-4598-95C7-7AC62CC8AEC3}" type="datetimeFigureOut">
              <a:rPr lang="en-US" smtClean="0"/>
              <a:t>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C37A9A-3E00-49F8-8D79-926F04F78CC4}" type="slidenum">
              <a:rPr lang="en-US" smtClean="0"/>
              <a:t>‹#›</a:t>
            </a:fld>
            <a:endParaRPr lang="en-US"/>
          </a:p>
        </p:txBody>
      </p:sp>
    </p:spTree>
    <p:extLst>
      <p:ext uri="{BB962C8B-B14F-4D97-AF65-F5344CB8AC3E}">
        <p14:creationId xmlns:p14="http://schemas.microsoft.com/office/powerpoint/2010/main" val="1241966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175D55-7172-4598-95C7-7AC62CC8AEC3}" type="datetimeFigureOut">
              <a:rPr lang="en-US" smtClean="0"/>
              <a:t>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37A9A-3E00-49F8-8D79-926F04F78CC4}" type="slidenum">
              <a:rPr lang="en-US" smtClean="0"/>
              <a:t>‹#›</a:t>
            </a:fld>
            <a:endParaRPr lang="en-US"/>
          </a:p>
        </p:txBody>
      </p:sp>
    </p:spTree>
    <p:extLst>
      <p:ext uri="{BB962C8B-B14F-4D97-AF65-F5344CB8AC3E}">
        <p14:creationId xmlns:p14="http://schemas.microsoft.com/office/powerpoint/2010/main" val="120518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175D55-7172-4598-95C7-7AC62CC8AEC3}" type="datetimeFigureOut">
              <a:rPr lang="en-US" smtClean="0"/>
              <a:t>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37A9A-3E00-49F8-8D79-926F04F78CC4}" type="slidenum">
              <a:rPr lang="en-US" smtClean="0"/>
              <a:t>‹#›</a:t>
            </a:fld>
            <a:endParaRPr lang="en-US"/>
          </a:p>
        </p:txBody>
      </p:sp>
    </p:spTree>
    <p:extLst>
      <p:ext uri="{BB962C8B-B14F-4D97-AF65-F5344CB8AC3E}">
        <p14:creationId xmlns:p14="http://schemas.microsoft.com/office/powerpoint/2010/main" val="958638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theme" Target="../theme/theme3.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theme" Target="../theme/theme4.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175D55-7172-4598-95C7-7AC62CC8AEC3}" type="datetimeFigureOut">
              <a:rPr lang="en-US" smtClean="0"/>
              <a:t>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C37A9A-3E00-49F8-8D79-926F04F78CC4}" type="slidenum">
              <a:rPr lang="en-US" smtClean="0"/>
              <a:t>‹#›</a:t>
            </a:fld>
            <a:endParaRPr lang="en-US"/>
          </a:p>
        </p:txBody>
      </p:sp>
    </p:spTree>
    <p:extLst>
      <p:ext uri="{BB962C8B-B14F-4D97-AF65-F5344CB8AC3E}">
        <p14:creationId xmlns:p14="http://schemas.microsoft.com/office/powerpoint/2010/main" val="2575077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38F263-8F67-4EB6-A377-0FB965046360}" type="datetime1">
              <a:rPr lang="en-US" smtClean="0"/>
              <a:pPr/>
              <a:t>2/1/2020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53BAF0-9579-42B3-B979-30EFD986705E}" type="slidenum">
              <a:rPr lang="en-US" smtClean="0"/>
              <a:pPr/>
              <a:t>‹#›</a:t>
            </a:fld>
            <a:endParaRPr lang="en-US"/>
          </a:p>
        </p:txBody>
      </p:sp>
    </p:spTree>
    <p:extLst>
      <p:ext uri="{BB962C8B-B14F-4D97-AF65-F5344CB8AC3E}">
        <p14:creationId xmlns:p14="http://schemas.microsoft.com/office/powerpoint/2010/main" val="30669657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ftr="0" dt="0"/>
  <p:txStyles>
    <p:titleStyle>
      <a:lvl1pPr algn="ctr" defTabSz="914400" rtl="0" eaLnBrk="1" latinLnBrk="0" hangingPunct="1">
        <a:spcBef>
          <a:spcPct val="0"/>
        </a:spcBef>
        <a:buNone/>
        <a:defRPr sz="4400" kern="1200" cap="all" baseline="0">
          <a:solidFill>
            <a:schemeClr val="accent1">
              <a:lumMod val="50000"/>
            </a:schemeClr>
          </a:solidFill>
          <a:latin typeface="Euphemia"/>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38F263-8F67-4EB6-A377-0FB965046360}" type="datetime1">
              <a:rPr lang="en-US" smtClean="0"/>
              <a:pPr/>
              <a:t>2/1/2020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53BAF0-9579-42B3-B979-30EFD986705E}" type="slidenum">
              <a:rPr lang="en-US" smtClean="0"/>
              <a:pPr/>
              <a:t>‹#›</a:t>
            </a:fld>
            <a:endParaRPr lang="en-US"/>
          </a:p>
        </p:txBody>
      </p:sp>
    </p:spTree>
    <p:extLst>
      <p:ext uri="{BB962C8B-B14F-4D97-AF65-F5344CB8AC3E}">
        <p14:creationId xmlns:p14="http://schemas.microsoft.com/office/powerpoint/2010/main" val="3791017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12170-606B-4B55-B3CF-FA08CB79B490}" type="datetimeFigureOut">
              <a:rPr lang="en-US" smtClean="0"/>
              <a:pPr/>
              <a:t>2/1/2020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F30BEC-4FA8-434D-9C46-FFE6BD2E7044}" type="slidenum">
              <a:rPr lang="en-US" smtClean="0"/>
              <a:pPr/>
              <a:t>‹#›</a:t>
            </a:fld>
            <a:endParaRPr lang="en-US"/>
          </a:p>
        </p:txBody>
      </p:sp>
    </p:spTree>
    <p:extLst>
      <p:ext uri="{BB962C8B-B14F-4D97-AF65-F5344CB8AC3E}">
        <p14:creationId xmlns:p14="http://schemas.microsoft.com/office/powerpoint/2010/main" val="1067816042"/>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7.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7.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7.xml"/></Relationships>
</file>

<file path=ppt/slides/_rels/slide43.xml.rels><?xml version="1.0" encoding="UTF-8" standalone="yes"?>
<Relationships xmlns="http://schemas.openxmlformats.org/package/2006/relationships"><Relationship Id="rId2" Type="http://schemas.openxmlformats.org/officeDocument/2006/relationships/hyperlink" Target="https://github.com/DS4PS/cpp-524-spr-2020/raw/master/pubs/evaluation-in-practice-CH5-pre-post-with-control.pdf" TargetMode="External"/><Relationship Id="rId1" Type="http://schemas.openxmlformats.org/officeDocument/2006/relationships/slideLayout" Target="../slideLayouts/slideLayout4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5.xml.rels><?xml version="1.0" encoding="UTF-8" standalone="yes"?>
<Relationships xmlns="http://schemas.openxmlformats.org/package/2006/relationships"><Relationship Id="rId3" Type="http://schemas.openxmlformats.org/officeDocument/2006/relationships/hyperlink" Target="http://www.rightmichigan.com/story/2011/6/21/23927/4600" TargetMode="External"/><Relationship Id="rId2" Type="http://schemas.openxmlformats.org/officeDocument/2006/relationships/image" Target="../media/image13.jpeg"/><Relationship Id="rId1" Type="http://schemas.openxmlformats.org/officeDocument/2006/relationships/slideLayout" Target="../slideLayouts/slideLayout41.xml"/><Relationship Id="rId4" Type="http://schemas.openxmlformats.org/officeDocument/2006/relationships/hyperlink" Target="http://blogs.edweek.org/edweek/Bridging-Differences/2009/11/obama-and-duncan-are-wrong-abo.html"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blogs.edweek.org/edweek/Bridging-Differences/2009/11/obama-and-duncan-are-wrong-abo.html" TargetMode="External"/><Relationship Id="rId2" Type="http://schemas.openxmlformats.org/officeDocument/2006/relationships/hyperlink" Target="http://blogs.edweek.org/Bridging-Differences/" TargetMode="External"/><Relationship Id="rId1" Type="http://schemas.openxmlformats.org/officeDocument/2006/relationships/slideLayout" Target="../slideLayouts/slideLayout47.xml"/><Relationship Id="rId5" Type="http://schemas.openxmlformats.org/officeDocument/2006/relationships/image" Target="../media/image13.jpeg"/><Relationship Id="rId4" Type="http://schemas.openxmlformats.org/officeDocument/2006/relationships/image" Target="../media/image14.jpeg"/></Relationships>
</file>

<file path=ppt/slides/_rels/slide4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47.xml"/><Relationship Id="rId4" Type="http://schemas.openxmlformats.org/officeDocument/2006/relationships/image" Target="../media/image15.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9.png"/><Relationship Id="rId1" Type="http://schemas.openxmlformats.org/officeDocument/2006/relationships/slideLayout" Target="../slideLayouts/slideLayout2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20.xml"/><Relationship Id="rId4" Type="http://schemas.openxmlformats.org/officeDocument/2006/relationships/image" Target="../media/image15.jpeg"/></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20.xml"/><Relationship Id="rId4" Type="http://schemas.openxmlformats.org/officeDocument/2006/relationships/image" Target="../media/image1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33061" y="702842"/>
            <a:ext cx="10363200" cy="2426252"/>
          </a:xfrm>
        </p:spPr>
        <p:txBody>
          <a:bodyPr>
            <a:normAutofit/>
          </a:bodyPr>
          <a:lstStyle/>
          <a:p>
            <a:r>
              <a:rPr lang="en-US" cap="all" dirty="0">
                <a:solidFill>
                  <a:schemeClr val="bg1"/>
                </a:solidFill>
                <a:latin typeface="Euphemia" panose="020B0503040102020104" pitchFamily="34" charset="0"/>
              </a:rPr>
              <a:t>INTRO TO </a:t>
            </a:r>
            <a:br>
              <a:rPr lang="en-US" cap="all" dirty="0">
                <a:solidFill>
                  <a:schemeClr val="bg1"/>
                </a:solidFill>
                <a:latin typeface="Euphemia" panose="020B0503040102020104" pitchFamily="34" charset="0"/>
              </a:rPr>
            </a:br>
            <a:r>
              <a:rPr lang="en-US" cap="all" dirty="0">
                <a:solidFill>
                  <a:schemeClr val="bg1"/>
                </a:solidFill>
                <a:latin typeface="Euphemia" panose="020B0503040102020104" pitchFamily="34" charset="0"/>
              </a:rPr>
              <a:t>counterfactual</a:t>
            </a:r>
            <a:br>
              <a:rPr lang="en-US" cap="all" dirty="0">
                <a:solidFill>
                  <a:schemeClr val="bg1"/>
                </a:solidFill>
                <a:latin typeface="Euphemia" panose="020B0503040102020104" pitchFamily="34" charset="0"/>
              </a:rPr>
            </a:br>
            <a:r>
              <a:rPr lang="en-US" cap="all" dirty="0">
                <a:solidFill>
                  <a:schemeClr val="bg1"/>
                </a:solidFill>
                <a:latin typeface="Euphemia" panose="020B0503040102020104" pitchFamily="34" charset="0"/>
              </a:rPr>
              <a:t>ANALYSIS</a:t>
            </a:r>
          </a:p>
        </p:txBody>
      </p:sp>
      <p:sp>
        <p:nvSpPr>
          <p:cNvPr id="5" name="TextBox 4"/>
          <p:cNvSpPr txBox="1"/>
          <p:nvPr/>
        </p:nvSpPr>
        <p:spPr>
          <a:xfrm>
            <a:off x="5449676" y="4926006"/>
            <a:ext cx="1635383" cy="461665"/>
          </a:xfrm>
          <a:prstGeom prst="rect">
            <a:avLst/>
          </a:prstGeom>
          <a:noFill/>
        </p:spPr>
        <p:txBody>
          <a:bodyPr wrap="none" rtlCol="0">
            <a:spAutoFit/>
          </a:bodyPr>
          <a:lstStyle/>
          <a:p>
            <a:pPr algn="ctr"/>
            <a:r>
              <a:rPr lang="en-US" sz="2400" b="1" i="1" dirty="0">
                <a:solidFill>
                  <a:schemeClr val="bg1">
                    <a:lumMod val="75000"/>
                  </a:schemeClr>
                </a:solidFill>
                <a:latin typeface="Book Antiqua" panose="02040602050305030304" pitchFamily="18" charset="0"/>
                <a:cs typeface="CordiaUPC" panose="020B0304020202020204" pitchFamily="34" charset="-34"/>
              </a:rPr>
              <a:t>Jesse Lecy </a:t>
            </a:r>
          </a:p>
        </p:txBody>
      </p:sp>
    </p:spTree>
    <p:extLst>
      <p:ext uri="{BB962C8B-B14F-4D97-AF65-F5344CB8AC3E}">
        <p14:creationId xmlns:p14="http://schemas.microsoft.com/office/powerpoint/2010/main" val="510348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Related image">
            <a:extLst>
              <a:ext uri="{FF2B5EF4-FFF2-40B4-BE49-F238E27FC236}">
                <a16:creationId xmlns:a16="http://schemas.microsoft.com/office/drawing/2014/main" id="{CF15859C-1BAF-4201-AD1B-F7F5EBB9AF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9845" y="879219"/>
            <a:ext cx="7332310" cy="59787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C8C3C43-66EE-46D5-A543-1B860DF5FF3D}"/>
              </a:ext>
            </a:extLst>
          </p:cNvPr>
          <p:cNvSpPr txBox="1"/>
          <p:nvPr/>
        </p:nvSpPr>
        <p:spPr>
          <a:xfrm>
            <a:off x="3646103" y="385517"/>
            <a:ext cx="5216493" cy="707886"/>
          </a:xfrm>
          <a:prstGeom prst="rect">
            <a:avLst/>
          </a:prstGeom>
          <a:noFill/>
        </p:spPr>
        <p:txBody>
          <a:bodyPr wrap="none" rtlCol="0">
            <a:spAutoFit/>
          </a:bodyPr>
          <a:lstStyle/>
          <a:p>
            <a:r>
              <a:rPr lang="en-US" sz="4000" dirty="0">
                <a:latin typeface="Century Gothic" panose="020B0502020202020204" pitchFamily="34" charset="0"/>
              </a:rPr>
              <a:t>Experimental Design</a:t>
            </a:r>
          </a:p>
        </p:txBody>
      </p:sp>
      <p:sp>
        <p:nvSpPr>
          <p:cNvPr id="2" name="TextBox 1">
            <a:extLst>
              <a:ext uri="{FF2B5EF4-FFF2-40B4-BE49-F238E27FC236}">
                <a16:creationId xmlns:a16="http://schemas.microsoft.com/office/drawing/2014/main" id="{03891FD0-2DE3-4513-81BF-2695CB795AF6}"/>
              </a:ext>
            </a:extLst>
          </p:cNvPr>
          <p:cNvSpPr txBox="1"/>
          <p:nvPr/>
        </p:nvSpPr>
        <p:spPr>
          <a:xfrm>
            <a:off x="643812" y="1866122"/>
            <a:ext cx="2211355" cy="2308324"/>
          </a:xfrm>
          <a:prstGeom prst="rect">
            <a:avLst/>
          </a:prstGeom>
          <a:noFill/>
        </p:spPr>
        <p:txBody>
          <a:bodyPr wrap="square" rtlCol="0">
            <a:spAutoFit/>
          </a:bodyPr>
          <a:lstStyle/>
          <a:p>
            <a:pPr algn="ctr"/>
            <a:r>
              <a:rPr lang="en-US" dirty="0">
                <a:solidFill>
                  <a:schemeClr val="tx1">
                    <a:lumMod val="50000"/>
                    <a:lumOff val="50000"/>
                  </a:schemeClr>
                </a:solidFill>
                <a:latin typeface="+mj-lt"/>
              </a:rPr>
              <a:t>While we can’t turn back time and do it all over with the exact same participants and conditions, we can </a:t>
            </a:r>
            <a:r>
              <a:rPr lang="en-US" b="1" dirty="0">
                <a:solidFill>
                  <a:srgbClr val="1B81CD"/>
                </a:solidFill>
                <a:latin typeface="+mj-lt"/>
              </a:rPr>
              <a:t>create groups that represent states of the world</a:t>
            </a:r>
            <a:r>
              <a:rPr lang="en-US" dirty="0">
                <a:solidFill>
                  <a:schemeClr val="tx1">
                    <a:lumMod val="50000"/>
                    <a:lumOff val="50000"/>
                  </a:schemeClr>
                </a:solidFill>
                <a:latin typeface="+mj-lt"/>
              </a:rPr>
              <a:t>.  </a:t>
            </a:r>
          </a:p>
        </p:txBody>
      </p:sp>
    </p:spTree>
    <p:extLst>
      <p:ext uri="{BB962C8B-B14F-4D97-AF65-F5344CB8AC3E}">
        <p14:creationId xmlns:p14="http://schemas.microsoft.com/office/powerpoint/2010/main" val="3871194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6" name="Picture 6" descr="Image result for comparing apples  to apples">
            <a:extLst>
              <a:ext uri="{FF2B5EF4-FFF2-40B4-BE49-F238E27FC236}">
                <a16:creationId xmlns:a16="http://schemas.microsoft.com/office/drawing/2014/main" id="{F4DDC3D1-2F0F-4F63-8841-85588E591C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421" y="2412826"/>
            <a:ext cx="7258756" cy="181468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BF72E98-CA0F-4330-B404-8EBE986E6785}"/>
              </a:ext>
            </a:extLst>
          </p:cNvPr>
          <p:cNvSpPr txBox="1"/>
          <p:nvPr/>
        </p:nvSpPr>
        <p:spPr>
          <a:xfrm>
            <a:off x="3333951" y="4637315"/>
            <a:ext cx="1758815" cy="830997"/>
          </a:xfrm>
          <a:prstGeom prst="rect">
            <a:avLst/>
          </a:prstGeom>
          <a:noFill/>
        </p:spPr>
        <p:txBody>
          <a:bodyPr wrap="none" rtlCol="0">
            <a:spAutoFit/>
          </a:bodyPr>
          <a:lstStyle/>
          <a:p>
            <a:pPr algn="ctr"/>
            <a:r>
              <a:rPr lang="en-US" sz="2400" dirty="0">
                <a:latin typeface="Century Gothic" panose="020B0502020202020204" pitchFamily="34" charset="0"/>
              </a:rPr>
              <a:t>apple tree</a:t>
            </a:r>
          </a:p>
          <a:p>
            <a:pPr algn="ctr"/>
            <a:r>
              <a:rPr lang="en-US" sz="2400" dirty="0">
                <a:latin typeface="Century Gothic" panose="020B0502020202020204" pitchFamily="34" charset="0"/>
              </a:rPr>
              <a:t>fertilized</a:t>
            </a:r>
          </a:p>
        </p:txBody>
      </p:sp>
      <p:sp>
        <p:nvSpPr>
          <p:cNvPr id="6" name="TextBox 5">
            <a:extLst>
              <a:ext uri="{FF2B5EF4-FFF2-40B4-BE49-F238E27FC236}">
                <a16:creationId xmlns:a16="http://schemas.microsoft.com/office/drawing/2014/main" id="{8E7802A7-A0A0-4FE6-96D4-C4478A3B1916}"/>
              </a:ext>
            </a:extLst>
          </p:cNvPr>
          <p:cNvSpPr txBox="1"/>
          <p:nvPr/>
        </p:nvSpPr>
        <p:spPr>
          <a:xfrm>
            <a:off x="6153454" y="4637314"/>
            <a:ext cx="2116285" cy="830997"/>
          </a:xfrm>
          <a:prstGeom prst="rect">
            <a:avLst/>
          </a:prstGeom>
          <a:noFill/>
        </p:spPr>
        <p:txBody>
          <a:bodyPr wrap="none" rtlCol="0">
            <a:spAutoFit/>
          </a:bodyPr>
          <a:lstStyle/>
          <a:p>
            <a:pPr algn="ctr"/>
            <a:r>
              <a:rPr lang="en-US" sz="2400" dirty="0">
                <a:latin typeface="Century Gothic" panose="020B0502020202020204" pitchFamily="34" charset="0"/>
              </a:rPr>
              <a:t>apple tree</a:t>
            </a:r>
          </a:p>
          <a:p>
            <a:pPr algn="ctr"/>
            <a:r>
              <a:rPr lang="en-US" sz="2400" dirty="0">
                <a:latin typeface="Century Gothic" panose="020B0502020202020204" pitchFamily="34" charset="0"/>
              </a:rPr>
              <a:t>NOT fertilized</a:t>
            </a:r>
          </a:p>
        </p:txBody>
      </p:sp>
      <p:sp>
        <p:nvSpPr>
          <p:cNvPr id="3" name="TextBox 2">
            <a:extLst>
              <a:ext uri="{FF2B5EF4-FFF2-40B4-BE49-F238E27FC236}">
                <a16:creationId xmlns:a16="http://schemas.microsoft.com/office/drawing/2014/main" id="{61BD5145-BDAD-4DA9-A005-24980B5679C8}"/>
              </a:ext>
            </a:extLst>
          </p:cNvPr>
          <p:cNvSpPr txBox="1"/>
          <p:nvPr/>
        </p:nvSpPr>
        <p:spPr>
          <a:xfrm>
            <a:off x="1866123" y="671803"/>
            <a:ext cx="7839005" cy="461665"/>
          </a:xfrm>
          <a:prstGeom prst="rect">
            <a:avLst/>
          </a:prstGeom>
          <a:noFill/>
        </p:spPr>
        <p:txBody>
          <a:bodyPr wrap="none" rtlCol="0">
            <a:spAutoFit/>
          </a:bodyPr>
          <a:lstStyle/>
          <a:p>
            <a:r>
              <a:rPr lang="en-US" sz="2400" dirty="0">
                <a:latin typeface="Century Gothic" panose="020B0502020202020204" pitchFamily="34" charset="0"/>
              </a:rPr>
              <a:t>Gains from fertilizer  =   </a:t>
            </a:r>
            <a:r>
              <a:rPr lang="en-US" sz="2400" dirty="0" err="1">
                <a:latin typeface="Century Gothic" panose="020B0502020202020204" pitchFamily="34" charset="0"/>
              </a:rPr>
              <a:t>weight</a:t>
            </a:r>
            <a:r>
              <a:rPr lang="en-US" sz="2400" baseline="-25000" dirty="0" err="1">
                <a:latin typeface="Century Gothic" panose="020B0502020202020204" pitchFamily="34" charset="0"/>
              </a:rPr>
              <a:t>treatment</a:t>
            </a:r>
            <a:r>
              <a:rPr lang="en-US" sz="2400" baseline="-25000" dirty="0">
                <a:latin typeface="Century Gothic" panose="020B0502020202020204" pitchFamily="34" charset="0"/>
              </a:rPr>
              <a:t>  </a:t>
            </a:r>
            <a:r>
              <a:rPr lang="en-US" sz="2400" dirty="0">
                <a:latin typeface="Century Gothic" panose="020B0502020202020204" pitchFamily="34" charset="0"/>
              </a:rPr>
              <a:t>–   </a:t>
            </a:r>
            <a:r>
              <a:rPr lang="en-US" sz="2400" dirty="0" err="1">
                <a:latin typeface="Century Gothic" panose="020B0502020202020204" pitchFamily="34" charset="0"/>
              </a:rPr>
              <a:t>weight</a:t>
            </a:r>
            <a:r>
              <a:rPr lang="en-US" sz="2400" baseline="-25000" dirty="0" err="1">
                <a:latin typeface="Century Gothic" panose="020B0502020202020204" pitchFamily="34" charset="0"/>
              </a:rPr>
              <a:t>control</a:t>
            </a:r>
            <a:endParaRPr lang="en-US" sz="2400" baseline="-25000" dirty="0">
              <a:latin typeface="Century Gothic" panose="020B0502020202020204" pitchFamily="34" charset="0"/>
            </a:endParaRPr>
          </a:p>
        </p:txBody>
      </p:sp>
    </p:spTree>
    <p:extLst>
      <p:ext uri="{BB962C8B-B14F-4D97-AF65-F5344CB8AC3E}">
        <p14:creationId xmlns:p14="http://schemas.microsoft.com/office/powerpoint/2010/main" val="2102869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F72E98-CA0F-4330-B404-8EBE986E6785}"/>
              </a:ext>
            </a:extLst>
          </p:cNvPr>
          <p:cNvSpPr txBox="1"/>
          <p:nvPr/>
        </p:nvSpPr>
        <p:spPr>
          <a:xfrm>
            <a:off x="3507075" y="4637315"/>
            <a:ext cx="1412566" cy="830997"/>
          </a:xfrm>
          <a:prstGeom prst="rect">
            <a:avLst/>
          </a:prstGeom>
          <a:noFill/>
        </p:spPr>
        <p:txBody>
          <a:bodyPr wrap="none" rtlCol="0">
            <a:spAutoFit/>
          </a:bodyPr>
          <a:lstStyle/>
          <a:p>
            <a:pPr algn="ctr"/>
            <a:r>
              <a:rPr lang="en-US" sz="2400" dirty="0">
                <a:latin typeface="Century Gothic" panose="020B0502020202020204" pitchFamily="34" charset="0"/>
              </a:rPr>
              <a:t>tree</a:t>
            </a:r>
          </a:p>
          <a:p>
            <a:pPr algn="ctr"/>
            <a:r>
              <a:rPr lang="en-US" sz="2400" dirty="0">
                <a:latin typeface="Century Gothic" panose="020B0502020202020204" pitchFamily="34" charset="0"/>
              </a:rPr>
              <a:t>fertilized</a:t>
            </a:r>
          </a:p>
        </p:txBody>
      </p:sp>
      <p:sp>
        <p:nvSpPr>
          <p:cNvPr id="6" name="TextBox 5">
            <a:extLst>
              <a:ext uri="{FF2B5EF4-FFF2-40B4-BE49-F238E27FC236}">
                <a16:creationId xmlns:a16="http://schemas.microsoft.com/office/drawing/2014/main" id="{8E7802A7-A0A0-4FE6-96D4-C4478A3B1916}"/>
              </a:ext>
            </a:extLst>
          </p:cNvPr>
          <p:cNvSpPr txBox="1"/>
          <p:nvPr/>
        </p:nvSpPr>
        <p:spPr>
          <a:xfrm>
            <a:off x="6153454" y="4637314"/>
            <a:ext cx="2116285" cy="830997"/>
          </a:xfrm>
          <a:prstGeom prst="rect">
            <a:avLst/>
          </a:prstGeom>
          <a:noFill/>
        </p:spPr>
        <p:txBody>
          <a:bodyPr wrap="none" rtlCol="0">
            <a:spAutoFit/>
          </a:bodyPr>
          <a:lstStyle/>
          <a:p>
            <a:pPr algn="ctr"/>
            <a:r>
              <a:rPr lang="en-US" sz="2400" dirty="0">
                <a:latin typeface="Century Gothic" panose="020B0502020202020204" pitchFamily="34" charset="0"/>
              </a:rPr>
              <a:t>tree</a:t>
            </a:r>
          </a:p>
          <a:p>
            <a:pPr algn="ctr"/>
            <a:r>
              <a:rPr lang="en-US" sz="2400" dirty="0">
                <a:latin typeface="Century Gothic" panose="020B0502020202020204" pitchFamily="34" charset="0"/>
              </a:rPr>
              <a:t>NOT fertilized</a:t>
            </a:r>
          </a:p>
        </p:txBody>
      </p:sp>
      <p:sp>
        <p:nvSpPr>
          <p:cNvPr id="3" name="TextBox 2">
            <a:extLst>
              <a:ext uri="{FF2B5EF4-FFF2-40B4-BE49-F238E27FC236}">
                <a16:creationId xmlns:a16="http://schemas.microsoft.com/office/drawing/2014/main" id="{61BD5145-BDAD-4DA9-A005-24980B5679C8}"/>
              </a:ext>
            </a:extLst>
          </p:cNvPr>
          <p:cNvSpPr txBox="1"/>
          <p:nvPr/>
        </p:nvSpPr>
        <p:spPr>
          <a:xfrm>
            <a:off x="3237724" y="505710"/>
            <a:ext cx="4801314" cy="543739"/>
          </a:xfrm>
          <a:prstGeom prst="rect">
            <a:avLst/>
          </a:prstGeom>
          <a:noFill/>
        </p:spPr>
        <p:txBody>
          <a:bodyPr wrap="none" rtlCol="0">
            <a:spAutoFit/>
          </a:bodyPr>
          <a:lstStyle/>
          <a:p>
            <a:r>
              <a:rPr lang="en-US" sz="4400" baseline="-25000" dirty="0">
                <a:latin typeface="Century Gothic" panose="020B0502020202020204" pitchFamily="34" charset="0"/>
              </a:rPr>
              <a:t>Non-experimental studies</a:t>
            </a:r>
          </a:p>
        </p:txBody>
      </p:sp>
      <p:pic>
        <p:nvPicPr>
          <p:cNvPr id="7" name="Picture 4" descr="Related image">
            <a:extLst>
              <a:ext uri="{FF2B5EF4-FFF2-40B4-BE49-F238E27FC236}">
                <a16:creationId xmlns:a16="http://schemas.microsoft.com/office/drawing/2014/main" id="{8688F853-5050-44B8-9335-2A8D6ED284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2475" y="2276951"/>
            <a:ext cx="4686300" cy="230409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1E33D5E-B331-48C2-BA24-AD0D2C20E52D}"/>
              </a:ext>
            </a:extLst>
          </p:cNvPr>
          <p:cNvSpPr txBox="1"/>
          <p:nvPr/>
        </p:nvSpPr>
        <p:spPr>
          <a:xfrm>
            <a:off x="1593966" y="5808551"/>
            <a:ext cx="8594790" cy="707886"/>
          </a:xfrm>
          <a:prstGeom prst="rect">
            <a:avLst/>
          </a:prstGeom>
          <a:noFill/>
        </p:spPr>
        <p:txBody>
          <a:bodyPr wrap="none" rtlCol="0">
            <a:spAutoFit/>
          </a:bodyPr>
          <a:lstStyle/>
          <a:p>
            <a:pPr algn="ctr"/>
            <a:r>
              <a:rPr lang="en-US" sz="2000" dirty="0"/>
              <a:t>Is the difference due to the treatment (fertilizer), or to differences in the groups?</a:t>
            </a:r>
          </a:p>
          <a:p>
            <a:pPr algn="ctr"/>
            <a:r>
              <a:rPr lang="en-US" sz="2000" dirty="0">
                <a:solidFill>
                  <a:schemeClr val="tx1">
                    <a:lumMod val="50000"/>
                    <a:lumOff val="50000"/>
                  </a:schemeClr>
                </a:solidFill>
              </a:rPr>
              <a:t>(confounding factors that disallow causal claims)  </a:t>
            </a:r>
          </a:p>
        </p:txBody>
      </p:sp>
    </p:spTree>
    <p:extLst>
      <p:ext uri="{BB962C8B-B14F-4D97-AF65-F5344CB8AC3E}">
        <p14:creationId xmlns:p14="http://schemas.microsoft.com/office/powerpoint/2010/main" val="1251116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a </a:t>
            </a:r>
            <a:br>
              <a:rPr lang="en-US" dirty="0"/>
            </a:br>
            <a:r>
              <a:rPr lang="en-US" dirty="0"/>
              <a:t>meaningful null</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06874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2374084" y="288022"/>
            <a:ext cx="7688510" cy="1077218"/>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entury Gothic" panose="020B0502020202020204" pitchFamily="34" charset="0"/>
              </a:rPr>
              <a:t>Were suicide rates </a:t>
            </a:r>
            <a:r>
              <a:rPr kumimoji="0" lang="en-US" sz="3200" b="0" i="1" u="sng" strike="noStrike" kern="1200" cap="none" spc="0" normalizeH="0" baseline="0" noProof="0" dirty="0">
                <a:ln>
                  <a:noFill/>
                </a:ln>
                <a:solidFill>
                  <a:prstClr val="black"/>
                </a:solidFill>
                <a:effectLst/>
                <a:uLnTx/>
                <a:uFillTx/>
                <a:latin typeface="Century Gothic" panose="020B0502020202020204" pitchFamily="34" charset="0"/>
              </a:rPr>
              <a:t>HIGH</a:t>
            </a:r>
            <a:r>
              <a:rPr kumimoji="0" lang="en-US" sz="3200" b="0" i="0" u="none" strike="noStrike" kern="1200" cap="none" spc="0" normalizeH="0" baseline="0" noProof="0" dirty="0">
                <a:ln>
                  <a:noFill/>
                </a:ln>
                <a:solidFill>
                  <a:prstClr val="black"/>
                </a:solidFill>
                <a:effectLst/>
                <a:uLnTx/>
                <a:uFillTx/>
                <a:latin typeface="Century Gothic" panose="020B0502020202020204" pitchFamily="34" charset="0"/>
              </a:rPr>
              <a:t> for a specific high school in suburban California?</a:t>
            </a:r>
          </a:p>
        </p:txBody>
      </p:sp>
      <p:sp>
        <p:nvSpPr>
          <p:cNvPr id="2" name="TextBox 1">
            <a:extLst>
              <a:ext uri="{FF2B5EF4-FFF2-40B4-BE49-F238E27FC236}">
                <a16:creationId xmlns:a16="http://schemas.microsoft.com/office/drawing/2014/main" id="{29F4EB85-C308-4982-BF93-5E1B1286AB40}"/>
              </a:ext>
            </a:extLst>
          </p:cNvPr>
          <p:cNvSpPr txBox="1"/>
          <p:nvPr/>
        </p:nvSpPr>
        <p:spPr>
          <a:xfrm>
            <a:off x="3063379" y="1532548"/>
            <a:ext cx="6065241" cy="480131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j-lt"/>
                <a:ea typeface="+mn-ea"/>
                <a:cs typeface="+mn-cs"/>
              </a:rPr>
              <a:t>There have been multiple student suicides over the past year in a specific school district.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j-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j-lt"/>
                <a:ea typeface="+mn-ea"/>
                <a:cs typeface="+mn-cs"/>
              </a:rPr>
              <a:t>The current district superintendent cut support for school counseling services.  Parents are considering filing a lawsuit against the school district because they feel the cuts in spending resulted in loss of support for mental health services, thus leading to increased rates in suicide.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j-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j-lt"/>
                <a:ea typeface="+mn-ea"/>
                <a:cs typeface="+mn-cs"/>
              </a:rPr>
              <a:t>You have been hired as an expert evaluator to build evidence for the case. They would like you to determine whether increases in rates at the school district are notable, and thus potentially linked to the recent cuts in counseling services.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j-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j-lt"/>
                <a:ea typeface="+mn-ea"/>
                <a:cs typeface="+mn-cs"/>
              </a:rPr>
              <a:t>How do you operationalize this research question? Any statistical test requires a </a:t>
            </a:r>
            <a:r>
              <a:rPr kumimoji="0" lang="en-US" sz="1800" b="1" i="0" u="none" strike="noStrike" kern="1200" cap="none" spc="0" normalizeH="0" baseline="0" noProof="0" dirty="0">
                <a:ln>
                  <a:noFill/>
                </a:ln>
                <a:solidFill>
                  <a:prstClr val="black"/>
                </a:solidFill>
                <a:effectLst/>
                <a:uLnTx/>
                <a:uFillTx/>
                <a:latin typeface="+mj-lt"/>
                <a:ea typeface="+mn-ea"/>
                <a:cs typeface="+mn-cs"/>
              </a:rPr>
              <a:t>null hypothesis</a:t>
            </a:r>
            <a:r>
              <a:rPr kumimoji="0" lang="en-US" sz="1800" b="0" i="0" u="none" strike="noStrike" kern="1200" cap="none" spc="0" normalizeH="0" baseline="0" noProof="0" dirty="0">
                <a:ln>
                  <a:noFill/>
                </a:ln>
                <a:solidFill>
                  <a:prstClr val="black"/>
                </a:solidFill>
                <a:effectLst/>
                <a:uLnTx/>
                <a:uFillTx/>
                <a:latin typeface="+mj-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7637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a:t>
            </a:r>
            <a:br>
              <a:rPr lang="en-US" dirty="0"/>
            </a:br>
            <a:r>
              <a:rPr lang="en-US" dirty="0"/>
              <a:t>Hypothesis-testing</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37135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53BAF0-9579-42B3-B979-30EFD986705E}"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grpSp>
        <p:nvGrpSpPr>
          <p:cNvPr id="3" name="Group 2"/>
          <p:cNvGrpSpPr/>
          <p:nvPr/>
        </p:nvGrpSpPr>
        <p:grpSpPr>
          <a:xfrm>
            <a:off x="3482050" y="2899304"/>
            <a:ext cx="5033434" cy="2971799"/>
            <a:chOff x="3276600" y="1371601"/>
            <a:chExt cx="5033434" cy="2971799"/>
          </a:xfrm>
        </p:grpSpPr>
        <p:cxnSp>
          <p:nvCxnSpPr>
            <p:cNvPr id="4" name="Straight Connector 3"/>
            <p:cNvCxnSpPr/>
            <p:nvPr/>
          </p:nvCxnSpPr>
          <p:spPr>
            <a:xfrm>
              <a:off x="3661834" y="4343400"/>
              <a:ext cx="4648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5067300" y="2971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5181600" y="2971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5173133" y="306493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5101166" y="314113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p:cNvSpPr/>
            <p:nvPr/>
          </p:nvSpPr>
          <p:spPr>
            <a:xfrm>
              <a:off x="5257800" y="322156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p:cNvSpPr/>
            <p:nvPr/>
          </p:nvSpPr>
          <p:spPr>
            <a:xfrm>
              <a:off x="5105400" y="329776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p:cNvSpPr/>
            <p:nvPr/>
          </p:nvSpPr>
          <p:spPr>
            <a:xfrm>
              <a:off x="5232400" y="337396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p:cNvSpPr/>
            <p:nvPr/>
          </p:nvSpPr>
          <p:spPr>
            <a:xfrm>
              <a:off x="5257800" y="27813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Oval 14"/>
            <p:cNvSpPr/>
            <p:nvPr/>
          </p:nvSpPr>
          <p:spPr>
            <a:xfrm>
              <a:off x="5135033" y="2700867"/>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Oval 15"/>
            <p:cNvSpPr/>
            <p:nvPr/>
          </p:nvSpPr>
          <p:spPr>
            <a:xfrm>
              <a:off x="6633634" y="2514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Oval 16"/>
            <p:cNvSpPr/>
            <p:nvPr/>
          </p:nvSpPr>
          <p:spPr>
            <a:xfrm>
              <a:off x="6633634" y="2362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Oval 17"/>
            <p:cNvSpPr/>
            <p:nvPr/>
          </p:nvSpPr>
          <p:spPr>
            <a:xfrm>
              <a:off x="6764867" y="2463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Oval 18"/>
            <p:cNvSpPr/>
            <p:nvPr/>
          </p:nvSpPr>
          <p:spPr>
            <a:xfrm>
              <a:off x="6794501" y="26289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Oval 19"/>
            <p:cNvSpPr/>
            <p:nvPr/>
          </p:nvSpPr>
          <p:spPr>
            <a:xfrm>
              <a:off x="6667500" y="27051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Oval 20"/>
            <p:cNvSpPr/>
            <p:nvPr/>
          </p:nvSpPr>
          <p:spPr>
            <a:xfrm>
              <a:off x="6743700" y="270933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p:cNvSpPr/>
            <p:nvPr/>
          </p:nvSpPr>
          <p:spPr>
            <a:xfrm>
              <a:off x="6697134" y="2844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Oval 22"/>
            <p:cNvSpPr/>
            <p:nvPr/>
          </p:nvSpPr>
          <p:spPr>
            <a:xfrm>
              <a:off x="6705600" y="2209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Oval 23"/>
            <p:cNvSpPr/>
            <p:nvPr/>
          </p:nvSpPr>
          <p:spPr>
            <a:xfrm>
              <a:off x="5105400" y="2819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Oval 24"/>
            <p:cNvSpPr/>
            <p:nvPr/>
          </p:nvSpPr>
          <p:spPr>
            <a:xfrm>
              <a:off x="5219700" y="3124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Oval 25"/>
            <p:cNvSpPr/>
            <p:nvPr/>
          </p:nvSpPr>
          <p:spPr>
            <a:xfrm>
              <a:off x="6722534" y="2362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Oval 26"/>
            <p:cNvSpPr/>
            <p:nvPr/>
          </p:nvSpPr>
          <p:spPr>
            <a:xfrm>
              <a:off x="6667500" y="26077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8" name="Straight Connector 27"/>
            <p:cNvCxnSpPr/>
            <p:nvPr/>
          </p:nvCxnSpPr>
          <p:spPr>
            <a:xfrm flipV="1">
              <a:off x="3661834" y="1676400"/>
              <a:ext cx="0" cy="26670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276600" y="1371601"/>
              <a:ext cx="96815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Heart Rate</a:t>
              </a:r>
            </a:p>
          </p:txBody>
        </p:sp>
        <p:sp>
          <p:nvSpPr>
            <p:cNvPr id="31" name="TextBox 30"/>
            <p:cNvSpPr txBox="1"/>
            <p:nvPr/>
          </p:nvSpPr>
          <p:spPr>
            <a:xfrm>
              <a:off x="6019918" y="1561525"/>
              <a:ext cx="1481431"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46C0A"/>
                  </a:solidFill>
                  <a:effectLst/>
                  <a:uLnTx/>
                  <a:uFillTx/>
                  <a:latin typeface="Calibri"/>
                  <a:ea typeface="+mn-ea"/>
                  <a:cs typeface="+mn-cs"/>
                </a:rPr>
                <a:t>Treatment</a:t>
              </a:r>
              <a:r>
                <a:rPr kumimoji="0" lang="en-US" sz="2000" b="0" i="0" u="none" strike="noStrike" kern="1200" cap="none" spc="0" normalizeH="0" baseline="0" noProof="0" dirty="0">
                  <a:ln>
                    <a:noFill/>
                  </a:ln>
                  <a:solidFill>
                    <a:prstClr val="black"/>
                  </a:solidFill>
                  <a:effectLst/>
                  <a:uLnTx/>
                  <a:uFillTx/>
                  <a:latin typeface="Calibri"/>
                  <a:ea typeface="+mn-ea"/>
                  <a:cs typeface="+mn-cs"/>
                </a:rPr>
                <a:t/>
              </a:r>
              <a:br>
                <a:rPr kumimoji="0" lang="en-US" sz="20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(Caffeine)</a:t>
              </a:r>
            </a:p>
          </p:txBody>
        </p:sp>
        <p:sp>
          <p:nvSpPr>
            <p:cNvPr id="32" name="TextBox 31"/>
            <p:cNvSpPr txBox="1"/>
            <p:nvPr/>
          </p:nvSpPr>
          <p:spPr>
            <a:xfrm>
              <a:off x="4649474" y="1914835"/>
              <a:ext cx="1106586"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B050"/>
                  </a:solidFill>
                  <a:effectLst/>
                  <a:uLnTx/>
                  <a:uFillTx/>
                  <a:latin typeface="Calibri"/>
                  <a:ea typeface="+mn-ea"/>
                  <a:cs typeface="+mn-cs"/>
                </a:rPr>
                <a:t>Control</a:t>
              </a:r>
              <a:r>
                <a:rPr kumimoji="0" lang="en-US" sz="1200" b="0" i="0" u="none" strike="noStrike" kern="1200" cap="none" spc="0" normalizeH="0" baseline="0" noProof="0" dirty="0">
                  <a:ln>
                    <a:noFill/>
                  </a:ln>
                  <a:solidFill>
                    <a:prstClr val="black"/>
                  </a:solidFill>
                  <a:effectLst/>
                  <a:uLnTx/>
                  <a:uFillTx/>
                  <a:latin typeface="Calibri"/>
                  <a:ea typeface="+mn-ea"/>
                  <a:cs typeface="+mn-cs"/>
                </a:rPr>
                <a:t/>
              </a:r>
              <a:br>
                <a:rPr kumimoji="0" lang="en-US" sz="12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(No caffeine)</a:t>
              </a:r>
            </a:p>
          </p:txBody>
        </p:sp>
      </p:grpSp>
      <p:sp>
        <p:nvSpPr>
          <p:cNvPr id="33" name="Title 7"/>
          <p:cNvSpPr txBox="1">
            <a:spLocks/>
          </p:cNvSpPr>
          <p:nvPr/>
        </p:nvSpPr>
        <p:spPr>
          <a:xfrm>
            <a:off x="609600" y="274638"/>
            <a:ext cx="10972800" cy="1143000"/>
          </a:xfrm>
          <a:prstGeom prst="rect">
            <a:avLst/>
          </a:prstGeom>
        </p:spPr>
        <p:txBody>
          <a:bodyPr>
            <a:normAutofit/>
          </a:bodyPr>
          <a:lstStyle>
            <a:lvl1pPr algn="ctr" defTabSz="914400" rtl="0" eaLnBrk="1" latinLnBrk="0" hangingPunct="1">
              <a:spcBef>
                <a:spcPct val="0"/>
              </a:spcBef>
              <a:buNone/>
              <a:defRPr sz="4400" kern="1200" cap="all" baseline="0">
                <a:solidFill>
                  <a:schemeClr val="accent1">
                    <a:lumMod val="50000"/>
                  </a:schemeClr>
                </a:solidFill>
                <a:latin typeface="Euphemia"/>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all" spc="0" normalizeH="0" baseline="0" noProof="0" dirty="0">
                <a:ln>
                  <a:noFill/>
                </a:ln>
                <a:solidFill>
                  <a:srgbClr val="4F81BD">
                    <a:lumMod val="50000"/>
                  </a:srgbClr>
                </a:solidFill>
                <a:effectLst/>
                <a:uLnTx/>
                <a:uFillTx/>
                <a:latin typeface="Euphemia"/>
                <a:ea typeface="+mj-ea"/>
                <a:cs typeface="+mj-cs"/>
              </a:rPr>
              <a:t>The program evaluation framework:</a:t>
            </a:r>
            <a:br>
              <a:rPr kumimoji="0" lang="en-US" sz="2800" b="0" i="0" u="none" strike="noStrike" kern="1200" cap="all" spc="0" normalizeH="0" baseline="0" noProof="0" dirty="0">
                <a:ln>
                  <a:noFill/>
                </a:ln>
                <a:solidFill>
                  <a:srgbClr val="4F81BD">
                    <a:lumMod val="50000"/>
                  </a:srgbClr>
                </a:solidFill>
                <a:effectLst/>
                <a:uLnTx/>
                <a:uFillTx/>
                <a:latin typeface="Euphemia"/>
                <a:ea typeface="+mj-ea"/>
                <a:cs typeface="+mj-cs"/>
              </a:rPr>
            </a:br>
            <a:r>
              <a:rPr kumimoji="0" lang="en-US" sz="2800" b="0" i="0" u="none" strike="noStrike" kern="1200" cap="all" spc="0" normalizeH="0" baseline="0" noProof="0" dirty="0">
                <a:ln>
                  <a:noFill/>
                </a:ln>
                <a:solidFill>
                  <a:srgbClr val="4F81BD">
                    <a:lumMod val="50000"/>
                  </a:srgbClr>
                </a:solidFill>
                <a:effectLst/>
                <a:uLnTx/>
                <a:uFillTx/>
                <a:latin typeface="Euphemia"/>
                <a:ea typeface="+mj-ea"/>
                <a:cs typeface="+mj-cs"/>
              </a:rPr>
              <a:t>“Discrete” treatment groups (yes/no)</a:t>
            </a:r>
          </a:p>
        </p:txBody>
      </p:sp>
    </p:spTree>
    <p:extLst>
      <p:ext uri="{BB962C8B-B14F-4D97-AF65-F5344CB8AC3E}">
        <p14:creationId xmlns:p14="http://schemas.microsoft.com/office/powerpoint/2010/main" val="818624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53BAF0-9579-42B3-B979-30EFD986705E}"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6" name="TextBox 5"/>
              <p:cNvSpPr txBox="1"/>
              <p:nvPr/>
            </p:nvSpPr>
            <p:spPr>
              <a:xfrm>
                <a:off x="1848123" y="1685818"/>
                <a:ext cx="505446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 </a:t>
                </a:r>
                <a14:m>
                  <m:oMath xmlns:m="http://schemas.openxmlformats.org/officeDocument/2006/math">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𝑃𝑟𝑜𝑔𝑟𝑎𝑚</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𝐸𝑓𝑓𝑒𝑐𝑡</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   </m:t>
                    </m:r>
                    <m:r>
                      <a:rPr kumimoji="0" lang="en-US" sz="2800" b="0" i="1" u="none" strike="noStrike" kern="1200" cap="none" spc="0" normalizeH="0" baseline="0" noProof="0" smtClean="0">
                        <a:ln>
                          <a:noFill/>
                        </a:ln>
                        <a:solidFill>
                          <a:srgbClr val="E46C0A"/>
                        </a:solidFill>
                        <a:effectLst/>
                        <a:uLnTx/>
                        <a:uFillTx/>
                        <a:latin typeface="Cambria Math" panose="02040503050406030204" pitchFamily="18" charset="0"/>
                        <a:ea typeface="+mn-ea"/>
                        <a:cs typeface="+mn-cs"/>
                      </a:rPr>
                      <m:t>𝑇</m:t>
                    </m:r>
                    <m:r>
                      <a:rPr kumimoji="0" lang="en-US" sz="2800" b="0" i="1" u="none" strike="noStrike" kern="1200" cap="none" spc="0" normalizeH="0" baseline="0" noProof="0" smtClean="0">
                        <a:ln>
                          <a:noFill/>
                        </a:ln>
                        <a:solidFill>
                          <a:srgbClr val="E46C0A"/>
                        </a:solidFill>
                        <a:effectLst/>
                        <a:uLnTx/>
                        <a:uFillTx/>
                        <a:latin typeface="Cambria Math" panose="02040503050406030204" pitchFamily="18" charset="0"/>
                        <a:ea typeface="+mn-ea"/>
                        <a:cs typeface="+mn-cs"/>
                      </a:rPr>
                      <m:t>2−</m:t>
                    </m:r>
                    <m:r>
                      <a:rPr kumimoji="0" lang="en-US" sz="2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𝐶</m:t>
                    </m:r>
                    <m:r>
                      <a:rPr kumimoji="0" lang="en-US" sz="2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2</m:t>
                    </m:r>
                  </m:oMath>
                </a14:m>
                <a:endParaRPr kumimoji="0" lang="en-US" sz="2800" b="0" i="1" u="none" strike="noStrike" kern="1200" cap="none" spc="0" normalizeH="0" baseline="0" noProof="0" dirty="0">
                  <a:ln>
                    <a:noFill/>
                  </a:ln>
                  <a:solidFill>
                    <a:srgbClr val="00B050"/>
                  </a:solidFill>
                  <a:effectLst/>
                  <a:uLnTx/>
                  <a:uFillTx/>
                  <a:latin typeface="Calibri"/>
                  <a:ea typeface="+mn-ea"/>
                  <a:cs typeface="+mn-cs"/>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848123" y="1685818"/>
                <a:ext cx="5054461" cy="523220"/>
              </a:xfrm>
              <a:prstGeom prst="rect">
                <a:avLst/>
              </a:prstGeom>
              <a:blipFill>
                <a:blip r:embed="rId2"/>
                <a:stretch>
                  <a:fillRect/>
                </a:stretch>
              </a:blipFill>
            </p:spPr>
            <p:txBody>
              <a:bodyPr/>
              <a:lstStyle/>
              <a:p>
                <a:r>
                  <a:rPr lang="en-US">
                    <a:noFill/>
                  </a:rPr>
                  <a:t> </a:t>
                </a:r>
              </a:p>
            </p:txBody>
          </p:sp>
        </mc:Fallback>
      </mc:AlternateContent>
      <p:cxnSp>
        <p:nvCxnSpPr>
          <p:cNvPr id="4" name="Straight Connector 3"/>
          <p:cNvCxnSpPr/>
          <p:nvPr/>
        </p:nvCxnSpPr>
        <p:spPr>
          <a:xfrm>
            <a:off x="3867284" y="5871103"/>
            <a:ext cx="4648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5272750" y="4499503"/>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5387050" y="4499503"/>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5378583" y="4592636"/>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5306616" y="4668836"/>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p:cNvSpPr/>
          <p:nvPr/>
        </p:nvSpPr>
        <p:spPr>
          <a:xfrm>
            <a:off x="5463250" y="4749269"/>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p:cNvSpPr/>
          <p:nvPr/>
        </p:nvSpPr>
        <p:spPr>
          <a:xfrm>
            <a:off x="5310850" y="4825469"/>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p:cNvSpPr/>
          <p:nvPr/>
        </p:nvSpPr>
        <p:spPr>
          <a:xfrm>
            <a:off x="5437850" y="4901669"/>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p:cNvSpPr/>
          <p:nvPr/>
        </p:nvSpPr>
        <p:spPr>
          <a:xfrm>
            <a:off x="5463250" y="4309003"/>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Oval 14"/>
          <p:cNvSpPr/>
          <p:nvPr/>
        </p:nvSpPr>
        <p:spPr>
          <a:xfrm>
            <a:off x="5340483" y="4228570"/>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Oval 15"/>
          <p:cNvSpPr/>
          <p:nvPr/>
        </p:nvSpPr>
        <p:spPr>
          <a:xfrm>
            <a:off x="6839084" y="4042303"/>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Oval 16"/>
          <p:cNvSpPr/>
          <p:nvPr/>
        </p:nvSpPr>
        <p:spPr>
          <a:xfrm>
            <a:off x="6839084" y="3889903"/>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Oval 17"/>
          <p:cNvSpPr/>
          <p:nvPr/>
        </p:nvSpPr>
        <p:spPr>
          <a:xfrm>
            <a:off x="6970317" y="3991503"/>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Oval 18"/>
          <p:cNvSpPr/>
          <p:nvPr/>
        </p:nvSpPr>
        <p:spPr>
          <a:xfrm>
            <a:off x="6999951" y="4156603"/>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Oval 19"/>
          <p:cNvSpPr/>
          <p:nvPr/>
        </p:nvSpPr>
        <p:spPr>
          <a:xfrm>
            <a:off x="6872950" y="4232803"/>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Oval 20"/>
          <p:cNvSpPr/>
          <p:nvPr/>
        </p:nvSpPr>
        <p:spPr>
          <a:xfrm>
            <a:off x="6949150" y="4237036"/>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p:cNvSpPr/>
          <p:nvPr/>
        </p:nvSpPr>
        <p:spPr>
          <a:xfrm>
            <a:off x="6902584" y="4372503"/>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Oval 22"/>
          <p:cNvSpPr/>
          <p:nvPr/>
        </p:nvSpPr>
        <p:spPr>
          <a:xfrm>
            <a:off x="6911050" y="3737503"/>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Oval 23"/>
          <p:cNvSpPr/>
          <p:nvPr/>
        </p:nvSpPr>
        <p:spPr>
          <a:xfrm>
            <a:off x="5310850" y="4347103"/>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Oval 24"/>
          <p:cNvSpPr/>
          <p:nvPr/>
        </p:nvSpPr>
        <p:spPr>
          <a:xfrm>
            <a:off x="5425150" y="4651903"/>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Oval 25"/>
          <p:cNvSpPr/>
          <p:nvPr/>
        </p:nvSpPr>
        <p:spPr>
          <a:xfrm>
            <a:off x="6927984" y="3889903"/>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Oval 26"/>
          <p:cNvSpPr/>
          <p:nvPr/>
        </p:nvSpPr>
        <p:spPr>
          <a:xfrm>
            <a:off x="6872950" y="4135437"/>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8" name="Straight Connector 27"/>
          <p:cNvCxnSpPr/>
          <p:nvPr/>
        </p:nvCxnSpPr>
        <p:spPr>
          <a:xfrm flipV="1">
            <a:off x="3867284" y="3204103"/>
            <a:ext cx="0" cy="26670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482050" y="2899304"/>
            <a:ext cx="96815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Heart Rate</a:t>
            </a:r>
          </a:p>
        </p:txBody>
      </p:sp>
      <p:sp>
        <p:nvSpPr>
          <p:cNvPr id="31" name="TextBox 30"/>
          <p:cNvSpPr txBox="1"/>
          <p:nvPr/>
        </p:nvSpPr>
        <p:spPr>
          <a:xfrm>
            <a:off x="6554178" y="3275838"/>
            <a:ext cx="83227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46C0A"/>
                </a:solidFill>
                <a:effectLst/>
                <a:uLnTx/>
                <a:uFillTx/>
                <a:latin typeface="Calibri"/>
                <a:ea typeface="+mn-ea"/>
                <a:cs typeface="+mn-cs"/>
              </a:rPr>
              <a:t>Treatment</a:t>
            </a:r>
            <a:r>
              <a:rPr kumimoji="0" lang="en-US" sz="1200" b="0" i="0" u="none" strike="noStrike" kern="1200" cap="none" spc="0" normalizeH="0" baseline="0" noProof="0" dirty="0">
                <a:ln>
                  <a:noFill/>
                </a:ln>
                <a:solidFill>
                  <a:prstClr val="black"/>
                </a:solidFill>
                <a:effectLst/>
                <a:uLnTx/>
                <a:uFillTx/>
                <a:latin typeface="Calibri"/>
                <a:ea typeface="+mn-ea"/>
                <a:cs typeface="+mn-cs"/>
              </a:rPr>
              <a:t/>
            </a:r>
            <a:br>
              <a:rPr kumimoji="0" lang="en-US" sz="12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(Caffeine)</a:t>
            </a:r>
          </a:p>
        </p:txBody>
      </p:sp>
      <p:sp>
        <p:nvSpPr>
          <p:cNvPr id="32" name="TextBox 31"/>
          <p:cNvSpPr txBox="1"/>
          <p:nvPr/>
        </p:nvSpPr>
        <p:spPr>
          <a:xfrm>
            <a:off x="4932166" y="3733039"/>
            <a:ext cx="98828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B050"/>
                </a:solidFill>
                <a:effectLst/>
                <a:uLnTx/>
                <a:uFillTx/>
                <a:latin typeface="Calibri"/>
                <a:ea typeface="+mn-ea"/>
                <a:cs typeface="+mn-cs"/>
              </a:rPr>
              <a:t>Control</a:t>
            </a:r>
            <a:r>
              <a:rPr kumimoji="0" lang="en-US" sz="1200" b="0" i="0" u="none" strike="noStrike" kern="1200" cap="none" spc="0" normalizeH="0" baseline="0" noProof="0" dirty="0">
                <a:ln>
                  <a:noFill/>
                </a:ln>
                <a:solidFill>
                  <a:prstClr val="black"/>
                </a:solidFill>
                <a:effectLst/>
                <a:uLnTx/>
                <a:uFillTx/>
                <a:latin typeface="Calibri"/>
                <a:ea typeface="+mn-ea"/>
                <a:cs typeface="+mn-cs"/>
              </a:rPr>
              <a:t/>
            </a:r>
            <a:br>
              <a:rPr kumimoji="0" lang="en-US" sz="12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(No caffeine)</a:t>
            </a:r>
          </a:p>
        </p:txBody>
      </p:sp>
      <p:sp>
        <p:nvSpPr>
          <p:cNvPr id="33" name="Title 7"/>
          <p:cNvSpPr txBox="1">
            <a:spLocks/>
          </p:cNvSpPr>
          <p:nvPr/>
        </p:nvSpPr>
        <p:spPr>
          <a:xfrm>
            <a:off x="609600" y="274638"/>
            <a:ext cx="10972800" cy="1143000"/>
          </a:xfrm>
          <a:prstGeom prst="rect">
            <a:avLst/>
          </a:prstGeom>
        </p:spPr>
        <p:txBody>
          <a:bodyPr>
            <a:normAutofit/>
          </a:bodyPr>
          <a:lstStyle>
            <a:lvl1pPr algn="ctr" defTabSz="914400" rtl="0" eaLnBrk="1" latinLnBrk="0" hangingPunct="1">
              <a:spcBef>
                <a:spcPct val="0"/>
              </a:spcBef>
              <a:buNone/>
              <a:defRPr sz="4400" kern="1200" cap="all" baseline="0">
                <a:solidFill>
                  <a:schemeClr val="accent1">
                    <a:lumMod val="50000"/>
                  </a:schemeClr>
                </a:solidFill>
                <a:latin typeface="Euphemia"/>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all" spc="0" normalizeH="0" baseline="0" noProof="0">
                <a:ln>
                  <a:noFill/>
                </a:ln>
                <a:solidFill>
                  <a:srgbClr val="4F81BD">
                    <a:lumMod val="50000"/>
                  </a:srgbClr>
                </a:solidFill>
                <a:effectLst/>
                <a:uLnTx/>
                <a:uFillTx/>
                <a:latin typeface="Euphemia"/>
                <a:ea typeface="+mj-ea"/>
                <a:cs typeface="+mj-cs"/>
              </a:rPr>
              <a:t>The program evaluation framework</a:t>
            </a:r>
            <a:endParaRPr kumimoji="0" lang="en-US" sz="2800" b="0" i="0" u="none" strike="noStrike" kern="1200" cap="all" spc="0" normalizeH="0" baseline="0" noProof="0" dirty="0">
              <a:ln>
                <a:noFill/>
              </a:ln>
              <a:solidFill>
                <a:srgbClr val="4F81BD">
                  <a:lumMod val="50000"/>
                </a:srgbClr>
              </a:solidFill>
              <a:effectLst/>
              <a:uLnTx/>
              <a:uFillTx/>
              <a:latin typeface="Euphemia"/>
              <a:ea typeface="+mj-ea"/>
              <a:cs typeface="+mj-cs"/>
            </a:endParaRPr>
          </a:p>
        </p:txBody>
      </p:sp>
      <p:sp>
        <p:nvSpPr>
          <p:cNvPr id="5" name="Oval 4"/>
          <p:cNvSpPr/>
          <p:nvPr/>
        </p:nvSpPr>
        <p:spPr>
          <a:xfrm>
            <a:off x="5284413" y="4471986"/>
            <a:ext cx="205273" cy="1778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9" name="TextBox 28"/>
          <p:cNvSpPr txBox="1"/>
          <p:nvPr/>
        </p:nvSpPr>
        <p:spPr>
          <a:xfrm>
            <a:off x="191969" y="4237036"/>
            <a:ext cx="5054461" cy="58477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Calibri"/>
                <a:ea typeface="+mn-ea"/>
                <a:cs typeface="+mn-cs"/>
              </a:rPr>
              <a:t>Mean of control group after treatment period= </a:t>
            </a:r>
            <a:r>
              <a:rPr kumimoji="0" lang="en-US" sz="3200" b="0" i="0" u="none" strike="noStrike" kern="1200" cap="none" spc="0" normalizeH="0" baseline="0" noProof="0" dirty="0">
                <a:ln>
                  <a:noFill/>
                </a:ln>
                <a:solidFill>
                  <a:srgbClr val="00B050"/>
                </a:solidFill>
                <a:effectLst/>
                <a:uLnTx/>
                <a:uFillTx/>
                <a:latin typeface="Calibri"/>
                <a:ea typeface="+mn-ea"/>
                <a:cs typeface="+mn-cs"/>
              </a:rPr>
              <a:t>C2</a:t>
            </a:r>
          </a:p>
        </p:txBody>
      </p:sp>
      <p:sp>
        <p:nvSpPr>
          <p:cNvPr id="34" name="Oval 33"/>
          <p:cNvSpPr/>
          <p:nvPr/>
        </p:nvSpPr>
        <p:spPr>
          <a:xfrm>
            <a:off x="6838047" y="3983037"/>
            <a:ext cx="205273" cy="177800"/>
          </a:xfrm>
          <a:prstGeom prst="ellipse">
            <a:avLst/>
          </a:prstGeom>
          <a:solidFill>
            <a:srgbClr val="E46C0A"/>
          </a:solidFill>
          <a:ln>
            <a:solidFill>
              <a:srgbClr val="E46C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5" name="TextBox 34"/>
          <p:cNvSpPr txBox="1"/>
          <p:nvPr/>
        </p:nvSpPr>
        <p:spPr>
          <a:xfrm>
            <a:off x="7126952" y="3762328"/>
            <a:ext cx="478406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46C0A"/>
                </a:solidFill>
                <a:effectLst/>
                <a:uLnTx/>
                <a:uFillTx/>
                <a:latin typeface="Calibri"/>
                <a:ea typeface="+mn-ea"/>
                <a:cs typeface="+mn-cs"/>
              </a:rPr>
              <a:t>T2</a:t>
            </a:r>
            <a:r>
              <a:rPr kumimoji="0" lang="en-US" sz="2400" b="0" i="0" u="none" strike="noStrike" kern="1200" cap="none" spc="0" normalizeH="0" baseline="0" noProof="0" dirty="0">
                <a:ln>
                  <a:noFill/>
                </a:ln>
                <a:solidFill>
                  <a:srgbClr val="E46C0A"/>
                </a:solidFill>
                <a:effectLst/>
                <a:uLnTx/>
                <a:uFillTx/>
                <a:latin typeface="Calibri"/>
                <a:ea typeface="+mn-ea"/>
                <a:cs typeface="+mn-cs"/>
              </a:rPr>
              <a:t>=</a:t>
            </a:r>
            <a:r>
              <a:rPr kumimoji="0" lang="en-US" sz="3200" b="0" i="0" u="none" strike="noStrike" kern="1200" cap="none" spc="0" normalizeH="0" baseline="0" noProof="0" dirty="0">
                <a:ln>
                  <a:noFill/>
                </a:ln>
                <a:solidFill>
                  <a:srgbClr val="E46C0A"/>
                </a:solidFill>
                <a:effectLst/>
                <a:uLnTx/>
                <a:uFillTx/>
                <a:latin typeface="Calibri"/>
                <a:ea typeface="+mn-ea"/>
                <a:cs typeface="+mn-cs"/>
              </a:rPr>
              <a:t> </a:t>
            </a:r>
            <a:r>
              <a:rPr kumimoji="0" lang="en-US" sz="1800" b="0" i="0" u="none" strike="noStrike" kern="1200" cap="none" spc="0" normalizeH="0" baseline="0" noProof="0" dirty="0">
                <a:ln>
                  <a:noFill/>
                </a:ln>
                <a:solidFill>
                  <a:srgbClr val="E46C0A"/>
                </a:solidFill>
                <a:effectLst/>
                <a:uLnTx/>
                <a:uFillTx/>
                <a:latin typeface="Calibri"/>
                <a:ea typeface="+mn-ea"/>
                <a:cs typeface="+mn-cs"/>
              </a:rPr>
              <a:t>Mean of treatment group after treatment</a:t>
            </a:r>
          </a:p>
        </p:txBody>
      </p:sp>
    </p:spTree>
    <p:extLst>
      <p:ext uri="{BB962C8B-B14F-4D97-AF65-F5344CB8AC3E}">
        <p14:creationId xmlns:p14="http://schemas.microsoft.com/office/powerpoint/2010/main" val="1436111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53BAF0-9579-42B3-B979-30EFD986705E}"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cxnSp>
        <p:nvCxnSpPr>
          <p:cNvPr id="4" name="Straight Connector 3"/>
          <p:cNvCxnSpPr/>
          <p:nvPr/>
        </p:nvCxnSpPr>
        <p:spPr>
          <a:xfrm>
            <a:off x="750012" y="4840325"/>
            <a:ext cx="4648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155478" y="3468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2269778" y="3468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2261311" y="356185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2189344" y="363805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p:cNvSpPr/>
          <p:nvPr/>
        </p:nvSpPr>
        <p:spPr>
          <a:xfrm>
            <a:off x="2345978" y="37184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p:cNvSpPr/>
          <p:nvPr/>
        </p:nvSpPr>
        <p:spPr>
          <a:xfrm>
            <a:off x="2193578" y="37946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p:cNvSpPr/>
          <p:nvPr/>
        </p:nvSpPr>
        <p:spPr>
          <a:xfrm>
            <a:off x="2320578" y="38708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p:cNvSpPr/>
          <p:nvPr/>
        </p:nvSpPr>
        <p:spPr>
          <a:xfrm>
            <a:off x="2345978" y="32782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Oval 14"/>
          <p:cNvSpPr/>
          <p:nvPr/>
        </p:nvSpPr>
        <p:spPr>
          <a:xfrm>
            <a:off x="2223211" y="319779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Oval 15"/>
          <p:cNvSpPr/>
          <p:nvPr/>
        </p:nvSpPr>
        <p:spPr>
          <a:xfrm>
            <a:off x="3750404" y="34757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Oval 16"/>
          <p:cNvSpPr/>
          <p:nvPr/>
        </p:nvSpPr>
        <p:spPr>
          <a:xfrm>
            <a:off x="3750404" y="33233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Oval 17"/>
          <p:cNvSpPr/>
          <p:nvPr/>
        </p:nvSpPr>
        <p:spPr>
          <a:xfrm>
            <a:off x="3881637" y="34249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Oval 18"/>
          <p:cNvSpPr/>
          <p:nvPr/>
        </p:nvSpPr>
        <p:spPr>
          <a:xfrm>
            <a:off x="3911271" y="35900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Oval 19"/>
          <p:cNvSpPr/>
          <p:nvPr/>
        </p:nvSpPr>
        <p:spPr>
          <a:xfrm>
            <a:off x="3784270" y="36662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Oval 20"/>
          <p:cNvSpPr/>
          <p:nvPr/>
        </p:nvSpPr>
        <p:spPr>
          <a:xfrm>
            <a:off x="3860470" y="3670467"/>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p:cNvSpPr/>
          <p:nvPr/>
        </p:nvSpPr>
        <p:spPr>
          <a:xfrm>
            <a:off x="3813904" y="38059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Oval 22"/>
          <p:cNvSpPr/>
          <p:nvPr/>
        </p:nvSpPr>
        <p:spPr>
          <a:xfrm>
            <a:off x="3822370" y="31709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Oval 23"/>
          <p:cNvSpPr/>
          <p:nvPr/>
        </p:nvSpPr>
        <p:spPr>
          <a:xfrm>
            <a:off x="2193578" y="3316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Oval 24"/>
          <p:cNvSpPr/>
          <p:nvPr/>
        </p:nvSpPr>
        <p:spPr>
          <a:xfrm>
            <a:off x="2307878" y="36211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Oval 25"/>
          <p:cNvSpPr/>
          <p:nvPr/>
        </p:nvSpPr>
        <p:spPr>
          <a:xfrm>
            <a:off x="3839304" y="33233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Oval 26"/>
          <p:cNvSpPr/>
          <p:nvPr/>
        </p:nvSpPr>
        <p:spPr>
          <a:xfrm>
            <a:off x="3784270" y="35688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8" name="Straight Connector 27"/>
          <p:cNvCxnSpPr/>
          <p:nvPr/>
        </p:nvCxnSpPr>
        <p:spPr>
          <a:xfrm flipV="1">
            <a:off x="750012" y="2173325"/>
            <a:ext cx="0" cy="26670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64778" y="1868526"/>
            <a:ext cx="96815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Heart Rate</a:t>
            </a:r>
          </a:p>
        </p:txBody>
      </p:sp>
      <p:sp>
        <p:nvSpPr>
          <p:cNvPr id="31" name="TextBox 30"/>
          <p:cNvSpPr txBox="1"/>
          <p:nvPr/>
        </p:nvSpPr>
        <p:spPr>
          <a:xfrm>
            <a:off x="3465498" y="2709269"/>
            <a:ext cx="83227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Treatment</a:t>
            </a:r>
            <a:br>
              <a:rPr kumimoji="0" lang="en-US" sz="12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(Caffeine)</a:t>
            </a:r>
          </a:p>
        </p:txBody>
      </p:sp>
      <p:sp>
        <p:nvSpPr>
          <p:cNvPr id="32" name="TextBox 31"/>
          <p:cNvSpPr txBox="1"/>
          <p:nvPr/>
        </p:nvSpPr>
        <p:spPr>
          <a:xfrm>
            <a:off x="1814894" y="2702261"/>
            <a:ext cx="98828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Control</a:t>
            </a:r>
            <a:br>
              <a:rPr kumimoji="0" lang="en-US" sz="12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(No caffeine)</a:t>
            </a:r>
          </a:p>
        </p:txBody>
      </p:sp>
      <p:cxnSp>
        <p:nvCxnSpPr>
          <p:cNvPr id="34" name="Straight Connector 33"/>
          <p:cNvCxnSpPr/>
          <p:nvPr/>
        </p:nvCxnSpPr>
        <p:spPr>
          <a:xfrm>
            <a:off x="8295780" y="2438399"/>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885360" y="3753231"/>
            <a:ext cx="779381"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b</a:t>
            </a:r>
            <a:r>
              <a:rPr kumimoji="0" lang="en-US" sz="2000" b="0" i="0" u="none" strike="noStrike" kern="1200" cap="none" spc="0" normalizeH="0" baseline="-25000" noProof="0" dirty="0">
                <a:ln>
                  <a:noFill/>
                </a:ln>
                <a:solidFill>
                  <a:prstClr val="black"/>
                </a:solidFill>
                <a:effectLst/>
                <a:uLnTx/>
                <a:uFillTx/>
                <a:latin typeface="Calibri"/>
                <a:ea typeface="+mn-ea"/>
                <a:cs typeface="+mn-cs"/>
              </a:rPr>
              <a:t>1</a:t>
            </a:r>
            <a:r>
              <a:rPr kumimoji="0" lang="en-US" sz="2000" b="0" i="0" u="none" strike="noStrike" kern="1200" cap="none" spc="0" normalizeH="0" baseline="0" noProof="0" dirty="0">
                <a:ln>
                  <a:noFill/>
                </a:ln>
                <a:solidFill>
                  <a:prstClr val="black"/>
                </a:solidFill>
                <a:effectLst/>
                <a:uLnTx/>
                <a:uFillTx/>
                <a:latin typeface="Calibri"/>
                <a:ea typeface="+mn-ea"/>
                <a:cs typeface="+mn-cs"/>
              </a:rPr>
              <a:t> = 0</a:t>
            </a:r>
          </a:p>
        </p:txBody>
      </p:sp>
      <p:cxnSp>
        <p:nvCxnSpPr>
          <p:cNvPr id="36" name="Straight Connector 35"/>
          <p:cNvCxnSpPr/>
          <p:nvPr/>
        </p:nvCxnSpPr>
        <p:spPr>
          <a:xfrm>
            <a:off x="8007581" y="2971884"/>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11"/>
          <p:cNvSpPr txBox="1"/>
          <p:nvPr/>
        </p:nvSpPr>
        <p:spPr>
          <a:xfrm>
            <a:off x="8584071" y="2469007"/>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46C0A"/>
                </a:solidFill>
                <a:effectLst/>
                <a:uLnTx/>
                <a:uFillTx/>
                <a:latin typeface="Calibri"/>
                <a:ea typeface="+mn-ea"/>
                <a:cs typeface="+mn-cs"/>
              </a:rPr>
              <a:t>b</a:t>
            </a:r>
            <a:r>
              <a:rPr kumimoji="0" lang="en-US" sz="1600" b="0" i="0" u="none" strike="noStrike" kern="1200" cap="none" spc="0" normalizeH="0" baseline="-25000" noProof="0" dirty="0">
                <a:ln>
                  <a:noFill/>
                </a:ln>
                <a:solidFill>
                  <a:srgbClr val="E46C0A"/>
                </a:solidFill>
                <a:effectLst/>
                <a:uLnTx/>
                <a:uFillTx/>
                <a:latin typeface="Calibri"/>
                <a:ea typeface="+mn-ea"/>
                <a:cs typeface="+mn-cs"/>
              </a:rPr>
              <a:t>1</a:t>
            </a:r>
          </a:p>
        </p:txBody>
      </p:sp>
      <p:sp>
        <p:nvSpPr>
          <p:cNvPr id="38" name="Oval 37"/>
          <p:cNvSpPr/>
          <p:nvPr/>
        </p:nvSpPr>
        <p:spPr>
          <a:xfrm>
            <a:off x="8702191" y="2891713"/>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0" name="TextBox 39"/>
          <p:cNvSpPr txBox="1"/>
          <p:nvPr/>
        </p:nvSpPr>
        <p:spPr>
          <a:xfrm>
            <a:off x="9786736" y="1316261"/>
            <a:ext cx="1383712"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DIFFERENCE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OF MEANS</a:t>
            </a:r>
          </a:p>
        </p:txBody>
      </p:sp>
      <p:sp>
        <p:nvSpPr>
          <p:cNvPr id="41" name="TextBox 40"/>
          <p:cNvSpPr txBox="1"/>
          <p:nvPr/>
        </p:nvSpPr>
        <p:spPr>
          <a:xfrm>
            <a:off x="10064513" y="3935426"/>
            <a:ext cx="1410514"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CONFIDENCE</a:t>
            </a:r>
            <a:b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b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INTERVAL</a:t>
            </a:r>
          </a:p>
        </p:txBody>
      </p:sp>
      <p:cxnSp>
        <p:nvCxnSpPr>
          <p:cNvPr id="43" name="Straight Arrow Connector 42"/>
          <p:cNvCxnSpPr/>
          <p:nvPr/>
        </p:nvCxnSpPr>
        <p:spPr>
          <a:xfrm flipH="1">
            <a:off x="8955171" y="1938131"/>
            <a:ext cx="789205" cy="725623"/>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flipV="1">
            <a:off x="9497292" y="3185786"/>
            <a:ext cx="634013" cy="749640"/>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015056" y="1638236"/>
            <a:ext cx="302435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46C0A"/>
                </a:solidFill>
                <a:effectLst/>
                <a:uLnTx/>
                <a:uFillTx/>
                <a:latin typeface="Calibri"/>
                <a:ea typeface="+mn-ea"/>
                <a:cs typeface="+mn-cs"/>
              </a:rPr>
              <a:t>b</a:t>
            </a:r>
            <a:r>
              <a:rPr kumimoji="0" lang="en-US" sz="2400" b="0" i="0" u="none" strike="noStrike" kern="1200" cap="none" spc="0" normalizeH="0" baseline="-25000" noProof="0" dirty="0">
                <a:ln>
                  <a:noFill/>
                </a:ln>
                <a:solidFill>
                  <a:srgbClr val="E46C0A"/>
                </a:solidFill>
                <a:effectLst/>
                <a:uLnTx/>
                <a:uFillTx/>
                <a:latin typeface="Calibri"/>
                <a:ea typeface="+mn-ea"/>
                <a:cs typeface="+mn-cs"/>
              </a:rPr>
              <a:t>1 </a:t>
            </a:r>
            <a:r>
              <a:rPr kumimoji="0" lang="en-US" sz="2400" b="0" i="0" u="none" strike="noStrike" kern="1200" cap="none" spc="0" normalizeH="0" baseline="-25000" noProof="0" dirty="0">
                <a:ln>
                  <a:noFill/>
                </a:ln>
                <a:solidFill>
                  <a:srgbClr val="FF6D16"/>
                </a:solidFill>
                <a:effectLst/>
                <a:uLnTx/>
                <a:uFillTx/>
                <a:latin typeface="Calibri"/>
                <a:ea typeface="+mn-ea"/>
                <a:cs typeface="+mn-cs"/>
              </a:rPr>
              <a:t> </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treat</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control</a:t>
            </a: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p:txBody>
      </p:sp>
    </p:spTree>
    <p:extLst>
      <p:ext uri="{BB962C8B-B14F-4D97-AF65-F5344CB8AC3E}">
        <p14:creationId xmlns:p14="http://schemas.microsoft.com/office/powerpoint/2010/main" val="370468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53BAF0-9579-42B3-B979-30EFD986705E}"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cxnSp>
        <p:nvCxnSpPr>
          <p:cNvPr id="4" name="Straight Connector 3"/>
          <p:cNvCxnSpPr/>
          <p:nvPr/>
        </p:nvCxnSpPr>
        <p:spPr>
          <a:xfrm>
            <a:off x="750012" y="4840325"/>
            <a:ext cx="4648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155478" y="3468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2269778" y="3468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2261311" y="356185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2189344" y="363805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p:cNvSpPr/>
          <p:nvPr/>
        </p:nvSpPr>
        <p:spPr>
          <a:xfrm>
            <a:off x="2345978" y="37184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p:cNvSpPr/>
          <p:nvPr/>
        </p:nvSpPr>
        <p:spPr>
          <a:xfrm>
            <a:off x="2193578" y="37946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p:cNvSpPr/>
          <p:nvPr/>
        </p:nvSpPr>
        <p:spPr>
          <a:xfrm>
            <a:off x="2320578" y="38708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p:cNvSpPr/>
          <p:nvPr/>
        </p:nvSpPr>
        <p:spPr>
          <a:xfrm>
            <a:off x="2345978" y="32782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Oval 14"/>
          <p:cNvSpPr/>
          <p:nvPr/>
        </p:nvSpPr>
        <p:spPr>
          <a:xfrm>
            <a:off x="2223211" y="319779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Oval 15"/>
          <p:cNvSpPr/>
          <p:nvPr/>
        </p:nvSpPr>
        <p:spPr>
          <a:xfrm>
            <a:off x="3750404" y="34757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Oval 16"/>
          <p:cNvSpPr/>
          <p:nvPr/>
        </p:nvSpPr>
        <p:spPr>
          <a:xfrm>
            <a:off x="3750404" y="33233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Oval 17"/>
          <p:cNvSpPr/>
          <p:nvPr/>
        </p:nvSpPr>
        <p:spPr>
          <a:xfrm>
            <a:off x="3881637" y="34249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Oval 18"/>
          <p:cNvSpPr/>
          <p:nvPr/>
        </p:nvSpPr>
        <p:spPr>
          <a:xfrm>
            <a:off x="3911271" y="35900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Oval 19"/>
          <p:cNvSpPr/>
          <p:nvPr/>
        </p:nvSpPr>
        <p:spPr>
          <a:xfrm>
            <a:off x="3784270" y="36662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Oval 20"/>
          <p:cNvSpPr/>
          <p:nvPr/>
        </p:nvSpPr>
        <p:spPr>
          <a:xfrm>
            <a:off x="3860470" y="3670467"/>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p:cNvSpPr/>
          <p:nvPr/>
        </p:nvSpPr>
        <p:spPr>
          <a:xfrm>
            <a:off x="3813904" y="38059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Oval 22"/>
          <p:cNvSpPr/>
          <p:nvPr/>
        </p:nvSpPr>
        <p:spPr>
          <a:xfrm>
            <a:off x="3822370" y="31709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Oval 23"/>
          <p:cNvSpPr/>
          <p:nvPr/>
        </p:nvSpPr>
        <p:spPr>
          <a:xfrm>
            <a:off x="2193578" y="3316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Oval 24"/>
          <p:cNvSpPr/>
          <p:nvPr/>
        </p:nvSpPr>
        <p:spPr>
          <a:xfrm>
            <a:off x="2307878" y="36211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Oval 25"/>
          <p:cNvSpPr/>
          <p:nvPr/>
        </p:nvSpPr>
        <p:spPr>
          <a:xfrm>
            <a:off x="3839304" y="33233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Oval 26"/>
          <p:cNvSpPr/>
          <p:nvPr/>
        </p:nvSpPr>
        <p:spPr>
          <a:xfrm>
            <a:off x="3784270" y="35688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8" name="Straight Connector 27"/>
          <p:cNvCxnSpPr/>
          <p:nvPr/>
        </p:nvCxnSpPr>
        <p:spPr>
          <a:xfrm flipV="1">
            <a:off x="750012" y="2173325"/>
            <a:ext cx="0" cy="26670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64778" y="1868526"/>
            <a:ext cx="96815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Heart Rate</a:t>
            </a:r>
          </a:p>
        </p:txBody>
      </p:sp>
      <p:sp>
        <p:nvSpPr>
          <p:cNvPr id="31" name="TextBox 30"/>
          <p:cNvSpPr txBox="1"/>
          <p:nvPr/>
        </p:nvSpPr>
        <p:spPr>
          <a:xfrm>
            <a:off x="3465498" y="2709269"/>
            <a:ext cx="83227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Treatment</a:t>
            </a:r>
            <a:br>
              <a:rPr kumimoji="0" lang="en-US" sz="12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(Caffeine)</a:t>
            </a:r>
          </a:p>
        </p:txBody>
      </p:sp>
      <p:sp>
        <p:nvSpPr>
          <p:cNvPr id="32" name="TextBox 31"/>
          <p:cNvSpPr txBox="1"/>
          <p:nvPr/>
        </p:nvSpPr>
        <p:spPr>
          <a:xfrm>
            <a:off x="1814894" y="2702261"/>
            <a:ext cx="98828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Control</a:t>
            </a:r>
            <a:br>
              <a:rPr kumimoji="0" lang="en-US" sz="12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(No caffeine)</a:t>
            </a:r>
          </a:p>
        </p:txBody>
      </p:sp>
      <p:cxnSp>
        <p:nvCxnSpPr>
          <p:cNvPr id="34" name="Straight Connector 33"/>
          <p:cNvCxnSpPr/>
          <p:nvPr/>
        </p:nvCxnSpPr>
        <p:spPr>
          <a:xfrm>
            <a:off x="8295780" y="2438399"/>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885360" y="3753231"/>
            <a:ext cx="779381"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b</a:t>
            </a:r>
            <a:r>
              <a:rPr kumimoji="0" lang="en-US" sz="2000" b="0" i="0" u="none" strike="noStrike" kern="1200" cap="none" spc="0" normalizeH="0" baseline="-25000" noProof="0" dirty="0">
                <a:ln>
                  <a:noFill/>
                </a:ln>
                <a:solidFill>
                  <a:prstClr val="black"/>
                </a:solidFill>
                <a:effectLst/>
                <a:uLnTx/>
                <a:uFillTx/>
                <a:latin typeface="Calibri"/>
                <a:ea typeface="+mn-ea"/>
                <a:cs typeface="+mn-cs"/>
              </a:rPr>
              <a:t>1</a:t>
            </a:r>
            <a:r>
              <a:rPr kumimoji="0" lang="en-US" sz="2000" b="0" i="0" u="none" strike="noStrike" kern="1200" cap="none" spc="0" normalizeH="0" baseline="0" noProof="0" dirty="0">
                <a:ln>
                  <a:noFill/>
                </a:ln>
                <a:solidFill>
                  <a:prstClr val="black"/>
                </a:solidFill>
                <a:effectLst/>
                <a:uLnTx/>
                <a:uFillTx/>
                <a:latin typeface="Calibri"/>
                <a:ea typeface="+mn-ea"/>
                <a:cs typeface="+mn-cs"/>
              </a:rPr>
              <a:t> = 0</a:t>
            </a:r>
          </a:p>
        </p:txBody>
      </p:sp>
      <p:cxnSp>
        <p:nvCxnSpPr>
          <p:cNvPr id="36" name="Straight Connector 35"/>
          <p:cNvCxnSpPr/>
          <p:nvPr/>
        </p:nvCxnSpPr>
        <p:spPr>
          <a:xfrm>
            <a:off x="8007581" y="2971884"/>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11"/>
          <p:cNvSpPr txBox="1"/>
          <p:nvPr/>
        </p:nvSpPr>
        <p:spPr>
          <a:xfrm>
            <a:off x="8584071" y="2469007"/>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46C0A"/>
                </a:solidFill>
                <a:effectLst/>
                <a:uLnTx/>
                <a:uFillTx/>
                <a:latin typeface="Calibri"/>
                <a:ea typeface="+mn-ea"/>
                <a:cs typeface="+mn-cs"/>
              </a:rPr>
              <a:t>b</a:t>
            </a:r>
            <a:r>
              <a:rPr kumimoji="0" lang="en-US" sz="1600" b="0" i="0" u="none" strike="noStrike" kern="1200" cap="none" spc="0" normalizeH="0" baseline="-25000" noProof="0" dirty="0">
                <a:ln>
                  <a:noFill/>
                </a:ln>
                <a:solidFill>
                  <a:srgbClr val="E46C0A"/>
                </a:solidFill>
                <a:effectLst/>
                <a:uLnTx/>
                <a:uFillTx/>
                <a:latin typeface="Calibri"/>
                <a:ea typeface="+mn-ea"/>
                <a:cs typeface="+mn-cs"/>
              </a:rPr>
              <a:t>1</a:t>
            </a:r>
          </a:p>
        </p:txBody>
      </p:sp>
      <p:sp>
        <p:nvSpPr>
          <p:cNvPr id="38" name="Oval 37"/>
          <p:cNvSpPr/>
          <p:nvPr/>
        </p:nvSpPr>
        <p:spPr>
          <a:xfrm>
            <a:off x="8702191" y="2891713"/>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9" name="TextBox 38"/>
          <p:cNvSpPr txBox="1"/>
          <p:nvPr/>
        </p:nvSpPr>
        <p:spPr>
          <a:xfrm>
            <a:off x="6647046" y="5791199"/>
            <a:ext cx="2603726"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NULL HYPOTHESIS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(b</a:t>
            </a:r>
            <a:r>
              <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rPr>
              <a:t>1</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=0 means NO IMPACT)</a:t>
            </a:r>
          </a:p>
        </p:txBody>
      </p:sp>
      <p:cxnSp>
        <p:nvCxnSpPr>
          <p:cNvPr id="45" name="Straight Arrow Connector 44"/>
          <p:cNvCxnSpPr/>
          <p:nvPr/>
        </p:nvCxnSpPr>
        <p:spPr>
          <a:xfrm flipV="1">
            <a:off x="8295780" y="4343483"/>
            <a:ext cx="0" cy="1367546"/>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561935" y="1130655"/>
            <a:ext cx="302435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46C0A"/>
                </a:solidFill>
                <a:effectLst/>
                <a:uLnTx/>
                <a:uFillTx/>
                <a:latin typeface="Calibri"/>
                <a:ea typeface="+mn-ea"/>
                <a:cs typeface="+mn-cs"/>
              </a:rPr>
              <a:t>b</a:t>
            </a:r>
            <a:r>
              <a:rPr kumimoji="0" lang="en-US" sz="2400" b="0" i="0" u="none" strike="noStrike" kern="1200" cap="none" spc="0" normalizeH="0" baseline="-25000" noProof="0" dirty="0">
                <a:ln>
                  <a:noFill/>
                </a:ln>
                <a:solidFill>
                  <a:srgbClr val="E46C0A"/>
                </a:solidFill>
                <a:effectLst/>
                <a:uLnTx/>
                <a:uFillTx/>
                <a:latin typeface="Calibri"/>
                <a:ea typeface="+mn-ea"/>
                <a:cs typeface="+mn-cs"/>
              </a:rPr>
              <a:t>1 </a:t>
            </a:r>
            <a:r>
              <a:rPr kumimoji="0" lang="en-US" sz="2400" b="0" i="0" u="none" strike="noStrike" kern="1200" cap="none" spc="0" normalizeH="0" baseline="-25000" noProof="0" dirty="0">
                <a:ln>
                  <a:noFill/>
                </a:ln>
                <a:solidFill>
                  <a:srgbClr val="FF6D16"/>
                </a:solidFill>
                <a:effectLst/>
                <a:uLnTx/>
                <a:uFillTx/>
                <a:latin typeface="Calibri"/>
                <a:ea typeface="+mn-ea"/>
                <a:cs typeface="+mn-cs"/>
              </a:rPr>
              <a:t> </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treat</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control</a:t>
            </a: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p:txBody>
      </p:sp>
    </p:spTree>
    <p:extLst>
      <p:ext uri="{BB962C8B-B14F-4D97-AF65-F5344CB8AC3E}">
        <p14:creationId xmlns:p14="http://schemas.microsoft.com/office/powerpoint/2010/main" val="4148566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8000" kern="1200" cap="small" dirty="0">
                <a:solidFill>
                  <a:schemeClr val="tx2">
                    <a:lumMod val="50000"/>
                  </a:schemeClr>
                </a:solidFill>
                <a:latin typeface="+mj-lt"/>
                <a:ea typeface="+mj-ea"/>
                <a:cs typeface="+mj-cs"/>
              </a:rPr>
              <a:t>Core Concepts</a:t>
            </a:r>
          </a:p>
        </p:txBody>
      </p:sp>
      <p:graphicFrame>
        <p:nvGraphicFramePr>
          <p:cNvPr id="3077" name="TextBox 4">
            <a:extLst>
              <a:ext uri="{FF2B5EF4-FFF2-40B4-BE49-F238E27FC236}">
                <a16:creationId xmlns:a16="http://schemas.microsoft.com/office/drawing/2014/main" id="{9739CE14-AEA1-4E32-A88D-E5B910BF3194}"/>
              </a:ext>
            </a:extLst>
          </p:cNvPr>
          <p:cNvGraphicFramePr/>
          <p:nvPr>
            <p:extLst>
              <p:ext uri="{D42A27DB-BD31-4B8C-83A1-F6EECF244321}">
                <p14:modId xmlns:p14="http://schemas.microsoft.com/office/powerpoint/2010/main" val="191675045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9214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53BAF0-9579-42B3-B979-30EFD986705E}"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cxnSp>
        <p:nvCxnSpPr>
          <p:cNvPr id="4" name="Straight Connector 3"/>
          <p:cNvCxnSpPr/>
          <p:nvPr/>
        </p:nvCxnSpPr>
        <p:spPr>
          <a:xfrm>
            <a:off x="750012" y="4840325"/>
            <a:ext cx="4648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155478" y="3468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2269778" y="3468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2261311" y="356185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2189344" y="363805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p:cNvSpPr/>
          <p:nvPr/>
        </p:nvSpPr>
        <p:spPr>
          <a:xfrm>
            <a:off x="2345978" y="37184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p:cNvSpPr/>
          <p:nvPr/>
        </p:nvSpPr>
        <p:spPr>
          <a:xfrm>
            <a:off x="2193578" y="37946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p:cNvSpPr/>
          <p:nvPr/>
        </p:nvSpPr>
        <p:spPr>
          <a:xfrm>
            <a:off x="2320578" y="38708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p:cNvSpPr/>
          <p:nvPr/>
        </p:nvSpPr>
        <p:spPr>
          <a:xfrm>
            <a:off x="2345978" y="32782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Oval 14"/>
          <p:cNvSpPr/>
          <p:nvPr/>
        </p:nvSpPr>
        <p:spPr>
          <a:xfrm>
            <a:off x="2223211" y="319779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Oval 15"/>
          <p:cNvSpPr/>
          <p:nvPr/>
        </p:nvSpPr>
        <p:spPr>
          <a:xfrm>
            <a:off x="3750404" y="34757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Oval 16"/>
          <p:cNvSpPr/>
          <p:nvPr/>
        </p:nvSpPr>
        <p:spPr>
          <a:xfrm>
            <a:off x="3750404" y="33233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Oval 17"/>
          <p:cNvSpPr/>
          <p:nvPr/>
        </p:nvSpPr>
        <p:spPr>
          <a:xfrm>
            <a:off x="3881637" y="34249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Oval 18"/>
          <p:cNvSpPr/>
          <p:nvPr/>
        </p:nvSpPr>
        <p:spPr>
          <a:xfrm>
            <a:off x="3911271" y="35900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Oval 19"/>
          <p:cNvSpPr/>
          <p:nvPr/>
        </p:nvSpPr>
        <p:spPr>
          <a:xfrm>
            <a:off x="3784270" y="36662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Oval 20"/>
          <p:cNvSpPr/>
          <p:nvPr/>
        </p:nvSpPr>
        <p:spPr>
          <a:xfrm>
            <a:off x="3860470" y="3670467"/>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p:cNvSpPr/>
          <p:nvPr/>
        </p:nvSpPr>
        <p:spPr>
          <a:xfrm>
            <a:off x="3813904" y="38059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Oval 22"/>
          <p:cNvSpPr/>
          <p:nvPr/>
        </p:nvSpPr>
        <p:spPr>
          <a:xfrm>
            <a:off x="3822370" y="31709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Oval 23"/>
          <p:cNvSpPr/>
          <p:nvPr/>
        </p:nvSpPr>
        <p:spPr>
          <a:xfrm>
            <a:off x="2193578" y="3316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Oval 24"/>
          <p:cNvSpPr/>
          <p:nvPr/>
        </p:nvSpPr>
        <p:spPr>
          <a:xfrm>
            <a:off x="2307878" y="36211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Oval 25"/>
          <p:cNvSpPr/>
          <p:nvPr/>
        </p:nvSpPr>
        <p:spPr>
          <a:xfrm>
            <a:off x="3839304" y="33233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Oval 26"/>
          <p:cNvSpPr/>
          <p:nvPr/>
        </p:nvSpPr>
        <p:spPr>
          <a:xfrm>
            <a:off x="3784270" y="35688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8" name="Straight Connector 27"/>
          <p:cNvCxnSpPr/>
          <p:nvPr/>
        </p:nvCxnSpPr>
        <p:spPr>
          <a:xfrm flipV="1">
            <a:off x="750012" y="2173325"/>
            <a:ext cx="0" cy="26670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64778" y="1868526"/>
            <a:ext cx="96815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Heart Rate</a:t>
            </a:r>
          </a:p>
        </p:txBody>
      </p:sp>
      <p:sp>
        <p:nvSpPr>
          <p:cNvPr id="31" name="TextBox 30"/>
          <p:cNvSpPr txBox="1"/>
          <p:nvPr/>
        </p:nvSpPr>
        <p:spPr>
          <a:xfrm>
            <a:off x="3465498" y="2709269"/>
            <a:ext cx="83227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Treatment</a:t>
            </a:r>
            <a:br>
              <a:rPr kumimoji="0" lang="en-US" sz="12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(Caffeine)</a:t>
            </a:r>
          </a:p>
        </p:txBody>
      </p:sp>
      <p:sp>
        <p:nvSpPr>
          <p:cNvPr id="32" name="TextBox 31"/>
          <p:cNvSpPr txBox="1"/>
          <p:nvPr/>
        </p:nvSpPr>
        <p:spPr>
          <a:xfrm>
            <a:off x="1814894" y="2702261"/>
            <a:ext cx="98828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Control</a:t>
            </a:r>
            <a:br>
              <a:rPr kumimoji="0" lang="en-US" sz="12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(No caffeine)</a:t>
            </a:r>
          </a:p>
        </p:txBody>
      </p:sp>
      <p:cxnSp>
        <p:nvCxnSpPr>
          <p:cNvPr id="34" name="Straight Connector 33"/>
          <p:cNvCxnSpPr/>
          <p:nvPr/>
        </p:nvCxnSpPr>
        <p:spPr>
          <a:xfrm>
            <a:off x="8295780" y="2438399"/>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885360" y="3753231"/>
            <a:ext cx="779381"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b</a:t>
            </a:r>
            <a:r>
              <a:rPr kumimoji="0" lang="en-US" sz="2000" b="0" i="0" u="none" strike="noStrike" kern="1200" cap="none" spc="0" normalizeH="0" baseline="-25000" noProof="0" dirty="0">
                <a:ln>
                  <a:noFill/>
                </a:ln>
                <a:solidFill>
                  <a:prstClr val="black"/>
                </a:solidFill>
                <a:effectLst/>
                <a:uLnTx/>
                <a:uFillTx/>
                <a:latin typeface="Calibri"/>
                <a:ea typeface="+mn-ea"/>
                <a:cs typeface="+mn-cs"/>
              </a:rPr>
              <a:t>1</a:t>
            </a:r>
            <a:r>
              <a:rPr kumimoji="0" lang="en-US" sz="2000" b="0" i="0" u="none" strike="noStrike" kern="1200" cap="none" spc="0" normalizeH="0" baseline="0" noProof="0" dirty="0">
                <a:ln>
                  <a:noFill/>
                </a:ln>
                <a:solidFill>
                  <a:prstClr val="black"/>
                </a:solidFill>
                <a:effectLst/>
                <a:uLnTx/>
                <a:uFillTx/>
                <a:latin typeface="Calibri"/>
                <a:ea typeface="+mn-ea"/>
                <a:cs typeface="+mn-cs"/>
              </a:rPr>
              <a:t> = 0</a:t>
            </a:r>
          </a:p>
        </p:txBody>
      </p:sp>
      <p:cxnSp>
        <p:nvCxnSpPr>
          <p:cNvPr id="36" name="Straight Connector 35"/>
          <p:cNvCxnSpPr/>
          <p:nvPr/>
        </p:nvCxnSpPr>
        <p:spPr>
          <a:xfrm>
            <a:off x="8007581" y="2971884"/>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11"/>
          <p:cNvSpPr txBox="1"/>
          <p:nvPr/>
        </p:nvSpPr>
        <p:spPr>
          <a:xfrm>
            <a:off x="8584071" y="2469007"/>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46C0A"/>
                </a:solidFill>
                <a:effectLst/>
                <a:uLnTx/>
                <a:uFillTx/>
                <a:latin typeface="Calibri"/>
                <a:ea typeface="+mn-ea"/>
                <a:cs typeface="+mn-cs"/>
              </a:rPr>
              <a:t>b</a:t>
            </a:r>
            <a:r>
              <a:rPr kumimoji="0" lang="en-US" sz="1600" b="0" i="0" u="none" strike="noStrike" kern="1200" cap="none" spc="0" normalizeH="0" baseline="-25000" noProof="0" dirty="0">
                <a:ln>
                  <a:noFill/>
                </a:ln>
                <a:solidFill>
                  <a:srgbClr val="E46C0A"/>
                </a:solidFill>
                <a:effectLst/>
                <a:uLnTx/>
                <a:uFillTx/>
                <a:latin typeface="Calibri"/>
                <a:ea typeface="+mn-ea"/>
                <a:cs typeface="+mn-cs"/>
              </a:rPr>
              <a:t>1</a:t>
            </a:r>
          </a:p>
        </p:txBody>
      </p:sp>
      <p:sp>
        <p:nvSpPr>
          <p:cNvPr id="38" name="Oval 37"/>
          <p:cNvSpPr/>
          <p:nvPr/>
        </p:nvSpPr>
        <p:spPr>
          <a:xfrm>
            <a:off x="8702191" y="2891713"/>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9" name="TextBox 38"/>
          <p:cNvSpPr txBox="1"/>
          <p:nvPr/>
        </p:nvSpPr>
        <p:spPr>
          <a:xfrm>
            <a:off x="5822647" y="4934687"/>
            <a:ext cx="2452403"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46C0A"/>
                </a:solidFill>
                <a:effectLst/>
                <a:uLnTx/>
                <a:uFillTx/>
                <a:latin typeface="Calibri"/>
                <a:ea typeface="+mn-ea"/>
                <a:cs typeface="+mn-cs"/>
              </a:rPr>
              <a:t>NOT SIGNIFICANT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46C0A"/>
                </a:solidFill>
                <a:effectLst/>
                <a:uLnTx/>
                <a:uFillTx/>
                <a:latin typeface="Calibri"/>
                <a:ea typeface="+mn-ea"/>
                <a:cs typeface="+mn-cs"/>
              </a:rPr>
              <a:t>(NO PROGRAM IMPACT)</a:t>
            </a:r>
          </a:p>
        </p:txBody>
      </p:sp>
      <p:cxnSp>
        <p:nvCxnSpPr>
          <p:cNvPr id="45" name="Straight Arrow Connector 44"/>
          <p:cNvCxnSpPr/>
          <p:nvPr/>
        </p:nvCxnSpPr>
        <p:spPr>
          <a:xfrm flipV="1">
            <a:off x="7200388" y="3114783"/>
            <a:ext cx="890182" cy="1656722"/>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131946" y="603447"/>
            <a:ext cx="3163834"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STATISTICAL SIGNIFICANCE</a:t>
            </a:r>
            <a:b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b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(CONF. INT. CONTAINS ZERO?)</a:t>
            </a:r>
          </a:p>
        </p:txBody>
      </p:sp>
      <p:cxnSp>
        <p:nvCxnSpPr>
          <p:cNvPr id="41" name="Straight Arrow Connector 40"/>
          <p:cNvCxnSpPr/>
          <p:nvPr/>
        </p:nvCxnSpPr>
        <p:spPr>
          <a:xfrm>
            <a:off x="7525572" y="1284642"/>
            <a:ext cx="564998" cy="1544344"/>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561935" y="1130655"/>
            <a:ext cx="302435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46C0A"/>
                </a:solidFill>
                <a:effectLst/>
                <a:uLnTx/>
                <a:uFillTx/>
                <a:latin typeface="Calibri"/>
                <a:ea typeface="+mn-ea"/>
                <a:cs typeface="+mn-cs"/>
              </a:rPr>
              <a:t>b</a:t>
            </a:r>
            <a:r>
              <a:rPr kumimoji="0" lang="en-US" sz="2400" b="0" i="0" u="none" strike="noStrike" kern="1200" cap="none" spc="0" normalizeH="0" baseline="-25000" noProof="0" dirty="0">
                <a:ln>
                  <a:noFill/>
                </a:ln>
                <a:solidFill>
                  <a:srgbClr val="E46C0A"/>
                </a:solidFill>
                <a:effectLst/>
                <a:uLnTx/>
                <a:uFillTx/>
                <a:latin typeface="Calibri"/>
                <a:ea typeface="+mn-ea"/>
                <a:cs typeface="+mn-cs"/>
              </a:rPr>
              <a:t>1 </a:t>
            </a:r>
            <a:r>
              <a:rPr kumimoji="0" lang="en-US" sz="2400" b="0" i="0" u="none" strike="noStrike" kern="1200" cap="none" spc="0" normalizeH="0" baseline="-25000" noProof="0" dirty="0">
                <a:ln>
                  <a:noFill/>
                </a:ln>
                <a:solidFill>
                  <a:srgbClr val="FF6D16"/>
                </a:solidFill>
                <a:effectLst/>
                <a:uLnTx/>
                <a:uFillTx/>
                <a:latin typeface="Calibri"/>
                <a:ea typeface="+mn-ea"/>
                <a:cs typeface="+mn-cs"/>
              </a:rPr>
              <a:t> </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treat</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control</a:t>
            </a: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p:txBody>
      </p:sp>
    </p:spTree>
    <p:extLst>
      <p:ext uri="{BB962C8B-B14F-4D97-AF65-F5344CB8AC3E}">
        <p14:creationId xmlns:p14="http://schemas.microsoft.com/office/powerpoint/2010/main" val="2751086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53BAF0-9579-42B3-B979-30EFD986705E}"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cxnSp>
        <p:nvCxnSpPr>
          <p:cNvPr id="4" name="Straight Connector 3"/>
          <p:cNvCxnSpPr/>
          <p:nvPr/>
        </p:nvCxnSpPr>
        <p:spPr>
          <a:xfrm>
            <a:off x="750012" y="4840325"/>
            <a:ext cx="4648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155478" y="3468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2269778" y="3468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2261311" y="356185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2189344" y="363805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p:cNvSpPr/>
          <p:nvPr/>
        </p:nvSpPr>
        <p:spPr>
          <a:xfrm>
            <a:off x="2345978" y="37184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p:cNvSpPr/>
          <p:nvPr/>
        </p:nvSpPr>
        <p:spPr>
          <a:xfrm>
            <a:off x="2193578" y="37946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p:cNvSpPr/>
          <p:nvPr/>
        </p:nvSpPr>
        <p:spPr>
          <a:xfrm>
            <a:off x="2320578" y="38708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p:cNvSpPr/>
          <p:nvPr/>
        </p:nvSpPr>
        <p:spPr>
          <a:xfrm>
            <a:off x="2345978" y="32782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Oval 14"/>
          <p:cNvSpPr/>
          <p:nvPr/>
        </p:nvSpPr>
        <p:spPr>
          <a:xfrm>
            <a:off x="2223211" y="319779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Oval 15"/>
          <p:cNvSpPr/>
          <p:nvPr/>
        </p:nvSpPr>
        <p:spPr>
          <a:xfrm>
            <a:off x="3725003" y="291501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Oval 16"/>
          <p:cNvSpPr/>
          <p:nvPr/>
        </p:nvSpPr>
        <p:spPr>
          <a:xfrm>
            <a:off x="3725003" y="276261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Oval 17"/>
          <p:cNvSpPr/>
          <p:nvPr/>
        </p:nvSpPr>
        <p:spPr>
          <a:xfrm>
            <a:off x="3856236" y="286421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Oval 18"/>
          <p:cNvSpPr/>
          <p:nvPr/>
        </p:nvSpPr>
        <p:spPr>
          <a:xfrm>
            <a:off x="3885870" y="302931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Oval 19"/>
          <p:cNvSpPr/>
          <p:nvPr/>
        </p:nvSpPr>
        <p:spPr>
          <a:xfrm>
            <a:off x="3758869" y="310551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Oval 20"/>
          <p:cNvSpPr/>
          <p:nvPr/>
        </p:nvSpPr>
        <p:spPr>
          <a:xfrm>
            <a:off x="3835069" y="310974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p:cNvSpPr/>
          <p:nvPr/>
        </p:nvSpPr>
        <p:spPr>
          <a:xfrm>
            <a:off x="3788503" y="324521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Oval 22"/>
          <p:cNvSpPr/>
          <p:nvPr/>
        </p:nvSpPr>
        <p:spPr>
          <a:xfrm>
            <a:off x="3796969" y="261021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Oval 23"/>
          <p:cNvSpPr/>
          <p:nvPr/>
        </p:nvSpPr>
        <p:spPr>
          <a:xfrm>
            <a:off x="2193578" y="3316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Oval 24"/>
          <p:cNvSpPr/>
          <p:nvPr/>
        </p:nvSpPr>
        <p:spPr>
          <a:xfrm>
            <a:off x="2307878" y="36211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Oval 25"/>
          <p:cNvSpPr/>
          <p:nvPr/>
        </p:nvSpPr>
        <p:spPr>
          <a:xfrm>
            <a:off x="3813903" y="276261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Oval 26"/>
          <p:cNvSpPr/>
          <p:nvPr/>
        </p:nvSpPr>
        <p:spPr>
          <a:xfrm>
            <a:off x="3758869" y="3008149"/>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8" name="Straight Connector 27"/>
          <p:cNvCxnSpPr/>
          <p:nvPr/>
        </p:nvCxnSpPr>
        <p:spPr>
          <a:xfrm flipV="1">
            <a:off x="750012" y="2173325"/>
            <a:ext cx="0" cy="26670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64778" y="1868526"/>
            <a:ext cx="96815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Heart Rate</a:t>
            </a:r>
          </a:p>
        </p:txBody>
      </p:sp>
      <p:sp>
        <p:nvSpPr>
          <p:cNvPr id="31" name="TextBox 30"/>
          <p:cNvSpPr txBox="1"/>
          <p:nvPr/>
        </p:nvSpPr>
        <p:spPr>
          <a:xfrm>
            <a:off x="3440097" y="2148550"/>
            <a:ext cx="83227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Treatment</a:t>
            </a:r>
            <a:br>
              <a:rPr kumimoji="0" lang="en-US" sz="12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(Caffeine)</a:t>
            </a:r>
          </a:p>
        </p:txBody>
      </p:sp>
      <p:sp>
        <p:nvSpPr>
          <p:cNvPr id="32" name="TextBox 31"/>
          <p:cNvSpPr txBox="1"/>
          <p:nvPr/>
        </p:nvSpPr>
        <p:spPr>
          <a:xfrm>
            <a:off x="1814894" y="2702261"/>
            <a:ext cx="98828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Control</a:t>
            </a:r>
            <a:br>
              <a:rPr kumimoji="0" lang="en-US" sz="12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(No caffeine)</a:t>
            </a:r>
          </a:p>
        </p:txBody>
      </p:sp>
      <p:cxnSp>
        <p:nvCxnSpPr>
          <p:cNvPr id="34" name="Straight Connector 33"/>
          <p:cNvCxnSpPr/>
          <p:nvPr/>
        </p:nvCxnSpPr>
        <p:spPr>
          <a:xfrm>
            <a:off x="8295780" y="2438399"/>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885360" y="3753231"/>
            <a:ext cx="779381"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b</a:t>
            </a:r>
            <a:r>
              <a:rPr kumimoji="0" lang="en-US" sz="2000" b="0" i="0" u="none" strike="noStrike" kern="1200" cap="none" spc="0" normalizeH="0" baseline="-25000" noProof="0" dirty="0">
                <a:ln>
                  <a:noFill/>
                </a:ln>
                <a:solidFill>
                  <a:prstClr val="black"/>
                </a:solidFill>
                <a:effectLst/>
                <a:uLnTx/>
                <a:uFillTx/>
                <a:latin typeface="Calibri"/>
                <a:ea typeface="+mn-ea"/>
                <a:cs typeface="+mn-cs"/>
              </a:rPr>
              <a:t>1</a:t>
            </a:r>
            <a:r>
              <a:rPr kumimoji="0" lang="en-US" sz="2000" b="0" i="0" u="none" strike="noStrike" kern="1200" cap="none" spc="0" normalizeH="0" baseline="0" noProof="0" dirty="0">
                <a:ln>
                  <a:noFill/>
                </a:ln>
                <a:solidFill>
                  <a:prstClr val="black"/>
                </a:solidFill>
                <a:effectLst/>
                <a:uLnTx/>
                <a:uFillTx/>
                <a:latin typeface="Calibri"/>
                <a:ea typeface="+mn-ea"/>
                <a:cs typeface="+mn-cs"/>
              </a:rPr>
              <a:t> = 0</a:t>
            </a:r>
          </a:p>
        </p:txBody>
      </p:sp>
      <p:cxnSp>
        <p:nvCxnSpPr>
          <p:cNvPr id="36" name="Straight Connector 35"/>
          <p:cNvCxnSpPr/>
          <p:nvPr/>
        </p:nvCxnSpPr>
        <p:spPr>
          <a:xfrm>
            <a:off x="8806215" y="2964403"/>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11"/>
          <p:cNvSpPr txBox="1"/>
          <p:nvPr/>
        </p:nvSpPr>
        <p:spPr>
          <a:xfrm>
            <a:off x="9382705" y="2461526"/>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46C0A"/>
                </a:solidFill>
                <a:effectLst/>
                <a:uLnTx/>
                <a:uFillTx/>
                <a:latin typeface="Calibri"/>
                <a:ea typeface="+mn-ea"/>
                <a:cs typeface="+mn-cs"/>
              </a:rPr>
              <a:t>b</a:t>
            </a:r>
            <a:r>
              <a:rPr kumimoji="0" lang="en-US" sz="1600" b="0" i="0" u="none" strike="noStrike" kern="1200" cap="none" spc="0" normalizeH="0" baseline="-25000" noProof="0" dirty="0">
                <a:ln>
                  <a:noFill/>
                </a:ln>
                <a:solidFill>
                  <a:srgbClr val="E46C0A"/>
                </a:solidFill>
                <a:effectLst/>
                <a:uLnTx/>
                <a:uFillTx/>
                <a:latin typeface="Calibri"/>
                <a:ea typeface="+mn-ea"/>
                <a:cs typeface="+mn-cs"/>
              </a:rPr>
              <a:t>1</a:t>
            </a:r>
          </a:p>
        </p:txBody>
      </p:sp>
      <p:sp>
        <p:nvSpPr>
          <p:cNvPr id="38" name="Oval 37"/>
          <p:cNvSpPr/>
          <p:nvPr/>
        </p:nvSpPr>
        <p:spPr>
          <a:xfrm>
            <a:off x="9500825" y="2884232"/>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9" name="TextBox 38"/>
          <p:cNvSpPr txBox="1"/>
          <p:nvPr/>
        </p:nvSpPr>
        <p:spPr>
          <a:xfrm>
            <a:off x="5549337" y="4934687"/>
            <a:ext cx="2999026"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46C0A"/>
                </a:solidFill>
                <a:effectLst/>
                <a:uLnTx/>
                <a:uFillTx/>
                <a:latin typeface="Calibri"/>
                <a:ea typeface="+mn-ea"/>
                <a:cs typeface="+mn-cs"/>
              </a:rPr>
              <a:t>SIGNIFICANT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46C0A"/>
                </a:solidFill>
                <a:effectLst/>
                <a:uLnTx/>
                <a:uFillTx/>
                <a:latin typeface="Calibri"/>
                <a:ea typeface="+mn-ea"/>
                <a:cs typeface="+mn-cs"/>
              </a:rPr>
              <a:t>(POSITIVE PROGRAM IMPACT)</a:t>
            </a:r>
          </a:p>
        </p:txBody>
      </p:sp>
      <p:sp>
        <p:nvSpPr>
          <p:cNvPr id="47" name="TextBox 46"/>
          <p:cNvSpPr txBox="1"/>
          <p:nvPr/>
        </p:nvSpPr>
        <p:spPr>
          <a:xfrm>
            <a:off x="1561935" y="1130655"/>
            <a:ext cx="302435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46C0A"/>
                </a:solidFill>
                <a:effectLst/>
                <a:uLnTx/>
                <a:uFillTx/>
                <a:latin typeface="Calibri"/>
                <a:ea typeface="+mn-ea"/>
                <a:cs typeface="+mn-cs"/>
              </a:rPr>
              <a:t>b</a:t>
            </a:r>
            <a:r>
              <a:rPr kumimoji="0" lang="en-US" sz="2400" b="0" i="0" u="none" strike="noStrike" kern="1200" cap="none" spc="0" normalizeH="0" baseline="-25000" noProof="0" dirty="0">
                <a:ln>
                  <a:noFill/>
                </a:ln>
                <a:solidFill>
                  <a:srgbClr val="E46C0A"/>
                </a:solidFill>
                <a:effectLst/>
                <a:uLnTx/>
                <a:uFillTx/>
                <a:latin typeface="Calibri"/>
                <a:ea typeface="+mn-ea"/>
                <a:cs typeface="+mn-cs"/>
              </a:rPr>
              <a:t>1 </a:t>
            </a:r>
            <a:r>
              <a:rPr kumimoji="0" lang="en-US" sz="2400" b="0" i="0" u="none" strike="noStrike" kern="1200" cap="none" spc="0" normalizeH="0" baseline="-25000" noProof="0" dirty="0">
                <a:ln>
                  <a:noFill/>
                </a:ln>
                <a:solidFill>
                  <a:srgbClr val="FF6D16"/>
                </a:solidFill>
                <a:effectLst/>
                <a:uLnTx/>
                <a:uFillTx/>
                <a:latin typeface="Calibri"/>
                <a:ea typeface="+mn-ea"/>
                <a:cs typeface="+mn-cs"/>
              </a:rPr>
              <a:t> </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treat</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control</a:t>
            </a: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p:txBody>
      </p:sp>
      <p:sp>
        <p:nvSpPr>
          <p:cNvPr id="40" name="TextBox 39"/>
          <p:cNvSpPr txBox="1"/>
          <p:nvPr/>
        </p:nvSpPr>
        <p:spPr>
          <a:xfrm>
            <a:off x="5131946" y="603447"/>
            <a:ext cx="3163834"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STATISTICAL SIGNIFICANCE</a:t>
            </a:r>
            <a:b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b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(CONF. INT. CONTAINS ZERO?)</a:t>
            </a:r>
          </a:p>
        </p:txBody>
      </p:sp>
      <p:cxnSp>
        <p:nvCxnSpPr>
          <p:cNvPr id="41" name="Straight Arrow Connector 40"/>
          <p:cNvCxnSpPr/>
          <p:nvPr/>
        </p:nvCxnSpPr>
        <p:spPr>
          <a:xfrm>
            <a:off x="7525572" y="1284642"/>
            <a:ext cx="706708" cy="1035418"/>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744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53BAF0-9579-42B3-B979-30EFD986705E}"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cxnSp>
        <p:nvCxnSpPr>
          <p:cNvPr id="4" name="Straight Connector 3"/>
          <p:cNvCxnSpPr/>
          <p:nvPr/>
        </p:nvCxnSpPr>
        <p:spPr>
          <a:xfrm>
            <a:off x="750012" y="4840325"/>
            <a:ext cx="4648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148964" y="29582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2263264" y="29582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2254797" y="30514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2182830" y="31276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p:cNvSpPr/>
          <p:nvPr/>
        </p:nvSpPr>
        <p:spPr>
          <a:xfrm>
            <a:off x="2339464" y="32080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p:cNvSpPr/>
          <p:nvPr/>
        </p:nvSpPr>
        <p:spPr>
          <a:xfrm>
            <a:off x="2187064" y="32842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p:cNvSpPr/>
          <p:nvPr/>
        </p:nvSpPr>
        <p:spPr>
          <a:xfrm>
            <a:off x="2314064" y="33604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p:cNvSpPr/>
          <p:nvPr/>
        </p:nvSpPr>
        <p:spPr>
          <a:xfrm>
            <a:off x="2339464" y="27677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Oval 14"/>
          <p:cNvSpPr/>
          <p:nvPr/>
        </p:nvSpPr>
        <p:spPr>
          <a:xfrm>
            <a:off x="2216697" y="268733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Oval 15"/>
          <p:cNvSpPr/>
          <p:nvPr/>
        </p:nvSpPr>
        <p:spPr>
          <a:xfrm>
            <a:off x="3724956" y="36821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Oval 16"/>
          <p:cNvSpPr/>
          <p:nvPr/>
        </p:nvSpPr>
        <p:spPr>
          <a:xfrm>
            <a:off x="3724956" y="35297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Oval 17"/>
          <p:cNvSpPr/>
          <p:nvPr/>
        </p:nvSpPr>
        <p:spPr>
          <a:xfrm>
            <a:off x="3856189" y="36313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Oval 18"/>
          <p:cNvSpPr/>
          <p:nvPr/>
        </p:nvSpPr>
        <p:spPr>
          <a:xfrm>
            <a:off x="3885823" y="37964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Oval 19"/>
          <p:cNvSpPr/>
          <p:nvPr/>
        </p:nvSpPr>
        <p:spPr>
          <a:xfrm>
            <a:off x="3758822" y="38726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Oval 20"/>
          <p:cNvSpPr/>
          <p:nvPr/>
        </p:nvSpPr>
        <p:spPr>
          <a:xfrm>
            <a:off x="3835022" y="387692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p:cNvSpPr/>
          <p:nvPr/>
        </p:nvSpPr>
        <p:spPr>
          <a:xfrm>
            <a:off x="3788456" y="40123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Oval 22"/>
          <p:cNvSpPr/>
          <p:nvPr/>
        </p:nvSpPr>
        <p:spPr>
          <a:xfrm>
            <a:off x="3796922" y="33773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Oval 23"/>
          <p:cNvSpPr/>
          <p:nvPr/>
        </p:nvSpPr>
        <p:spPr>
          <a:xfrm>
            <a:off x="2187064" y="28058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Oval 24"/>
          <p:cNvSpPr/>
          <p:nvPr/>
        </p:nvSpPr>
        <p:spPr>
          <a:xfrm>
            <a:off x="2301364" y="31106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Oval 25"/>
          <p:cNvSpPr/>
          <p:nvPr/>
        </p:nvSpPr>
        <p:spPr>
          <a:xfrm>
            <a:off x="3813856" y="35297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Oval 26"/>
          <p:cNvSpPr/>
          <p:nvPr/>
        </p:nvSpPr>
        <p:spPr>
          <a:xfrm>
            <a:off x="3758822" y="3775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8" name="Straight Connector 27"/>
          <p:cNvCxnSpPr/>
          <p:nvPr/>
        </p:nvCxnSpPr>
        <p:spPr>
          <a:xfrm flipV="1">
            <a:off x="750012" y="2173325"/>
            <a:ext cx="0" cy="26670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64778" y="1868526"/>
            <a:ext cx="96815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Heart Rate</a:t>
            </a:r>
          </a:p>
        </p:txBody>
      </p:sp>
      <p:sp>
        <p:nvSpPr>
          <p:cNvPr id="31" name="TextBox 30"/>
          <p:cNvSpPr txBox="1"/>
          <p:nvPr/>
        </p:nvSpPr>
        <p:spPr>
          <a:xfrm>
            <a:off x="3440050" y="2915726"/>
            <a:ext cx="83227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Treatment</a:t>
            </a:r>
            <a:br>
              <a:rPr kumimoji="0" lang="en-US" sz="12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(Caffeine)</a:t>
            </a:r>
          </a:p>
        </p:txBody>
      </p:sp>
      <p:sp>
        <p:nvSpPr>
          <p:cNvPr id="32" name="TextBox 31"/>
          <p:cNvSpPr txBox="1"/>
          <p:nvPr/>
        </p:nvSpPr>
        <p:spPr>
          <a:xfrm>
            <a:off x="1808380" y="2191804"/>
            <a:ext cx="98828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Control</a:t>
            </a:r>
            <a:br>
              <a:rPr kumimoji="0" lang="en-US" sz="12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(No caffeine)</a:t>
            </a:r>
          </a:p>
        </p:txBody>
      </p:sp>
      <p:cxnSp>
        <p:nvCxnSpPr>
          <p:cNvPr id="34" name="Straight Connector 33"/>
          <p:cNvCxnSpPr/>
          <p:nvPr/>
        </p:nvCxnSpPr>
        <p:spPr>
          <a:xfrm>
            <a:off x="8295780" y="2438399"/>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885360" y="3753231"/>
            <a:ext cx="779381"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b</a:t>
            </a:r>
            <a:r>
              <a:rPr kumimoji="0" lang="en-US" sz="2000" b="0" i="0" u="none" strike="noStrike" kern="1200" cap="none" spc="0" normalizeH="0" baseline="-25000" noProof="0" dirty="0">
                <a:ln>
                  <a:noFill/>
                </a:ln>
                <a:solidFill>
                  <a:prstClr val="black"/>
                </a:solidFill>
                <a:effectLst/>
                <a:uLnTx/>
                <a:uFillTx/>
                <a:latin typeface="Calibri"/>
                <a:ea typeface="+mn-ea"/>
                <a:cs typeface="+mn-cs"/>
              </a:rPr>
              <a:t>1</a:t>
            </a:r>
            <a:r>
              <a:rPr kumimoji="0" lang="en-US" sz="2000" b="0" i="0" u="none" strike="noStrike" kern="1200" cap="none" spc="0" normalizeH="0" baseline="0" noProof="0" dirty="0">
                <a:ln>
                  <a:noFill/>
                </a:ln>
                <a:solidFill>
                  <a:prstClr val="black"/>
                </a:solidFill>
                <a:effectLst/>
                <a:uLnTx/>
                <a:uFillTx/>
                <a:latin typeface="Calibri"/>
                <a:ea typeface="+mn-ea"/>
                <a:cs typeface="+mn-cs"/>
              </a:rPr>
              <a:t> = 0</a:t>
            </a:r>
          </a:p>
        </p:txBody>
      </p:sp>
      <p:cxnSp>
        <p:nvCxnSpPr>
          <p:cNvPr id="36" name="Straight Connector 35"/>
          <p:cNvCxnSpPr/>
          <p:nvPr/>
        </p:nvCxnSpPr>
        <p:spPr>
          <a:xfrm>
            <a:off x="6590032" y="3029315"/>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11"/>
          <p:cNvSpPr txBox="1"/>
          <p:nvPr/>
        </p:nvSpPr>
        <p:spPr>
          <a:xfrm>
            <a:off x="7166522" y="2526438"/>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46C0A"/>
                </a:solidFill>
                <a:effectLst/>
                <a:uLnTx/>
                <a:uFillTx/>
                <a:latin typeface="Calibri"/>
                <a:ea typeface="+mn-ea"/>
                <a:cs typeface="+mn-cs"/>
              </a:rPr>
              <a:t>b</a:t>
            </a:r>
            <a:r>
              <a:rPr kumimoji="0" lang="en-US" sz="1600" b="0" i="0" u="none" strike="noStrike" kern="1200" cap="none" spc="0" normalizeH="0" baseline="-25000" noProof="0" dirty="0">
                <a:ln>
                  <a:noFill/>
                </a:ln>
                <a:solidFill>
                  <a:srgbClr val="E46C0A"/>
                </a:solidFill>
                <a:effectLst/>
                <a:uLnTx/>
                <a:uFillTx/>
                <a:latin typeface="Calibri"/>
                <a:ea typeface="+mn-ea"/>
                <a:cs typeface="+mn-cs"/>
              </a:rPr>
              <a:t>1</a:t>
            </a:r>
          </a:p>
        </p:txBody>
      </p:sp>
      <p:sp>
        <p:nvSpPr>
          <p:cNvPr id="38" name="Oval 37"/>
          <p:cNvSpPr/>
          <p:nvPr/>
        </p:nvSpPr>
        <p:spPr>
          <a:xfrm>
            <a:off x="7284642" y="2949144"/>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9" name="TextBox 38"/>
          <p:cNvSpPr txBox="1"/>
          <p:nvPr/>
        </p:nvSpPr>
        <p:spPr>
          <a:xfrm>
            <a:off x="5506794" y="4934687"/>
            <a:ext cx="3084114"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46C0A"/>
                </a:solidFill>
                <a:effectLst/>
                <a:uLnTx/>
                <a:uFillTx/>
                <a:latin typeface="Calibri"/>
                <a:ea typeface="+mn-ea"/>
                <a:cs typeface="+mn-cs"/>
              </a:rPr>
              <a:t>SIGNIFICANT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46C0A"/>
                </a:solidFill>
                <a:effectLst/>
                <a:uLnTx/>
                <a:uFillTx/>
                <a:latin typeface="Calibri"/>
                <a:ea typeface="+mn-ea"/>
                <a:cs typeface="+mn-cs"/>
              </a:rPr>
              <a:t>(NEGATIVE PROGRAM IMPACT)</a:t>
            </a:r>
          </a:p>
        </p:txBody>
      </p:sp>
      <p:sp>
        <p:nvSpPr>
          <p:cNvPr id="47" name="TextBox 46"/>
          <p:cNvSpPr txBox="1"/>
          <p:nvPr/>
        </p:nvSpPr>
        <p:spPr>
          <a:xfrm>
            <a:off x="1561935" y="1130655"/>
            <a:ext cx="302435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46C0A"/>
                </a:solidFill>
                <a:effectLst/>
                <a:uLnTx/>
                <a:uFillTx/>
                <a:latin typeface="Calibri"/>
                <a:ea typeface="+mn-ea"/>
                <a:cs typeface="+mn-cs"/>
              </a:rPr>
              <a:t>b</a:t>
            </a:r>
            <a:r>
              <a:rPr kumimoji="0" lang="en-US" sz="2400" b="0" i="0" u="none" strike="noStrike" kern="1200" cap="none" spc="0" normalizeH="0" baseline="-25000" noProof="0" dirty="0">
                <a:ln>
                  <a:noFill/>
                </a:ln>
                <a:solidFill>
                  <a:srgbClr val="E46C0A"/>
                </a:solidFill>
                <a:effectLst/>
                <a:uLnTx/>
                <a:uFillTx/>
                <a:latin typeface="Calibri"/>
                <a:ea typeface="+mn-ea"/>
                <a:cs typeface="+mn-cs"/>
              </a:rPr>
              <a:t>1 </a:t>
            </a:r>
            <a:r>
              <a:rPr kumimoji="0" lang="en-US" sz="2400" b="0" i="0" u="none" strike="noStrike" kern="1200" cap="none" spc="0" normalizeH="0" baseline="-25000" noProof="0" dirty="0">
                <a:ln>
                  <a:noFill/>
                </a:ln>
                <a:solidFill>
                  <a:srgbClr val="FF6D16"/>
                </a:solidFill>
                <a:effectLst/>
                <a:uLnTx/>
                <a:uFillTx/>
                <a:latin typeface="Calibri"/>
                <a:ea typeface="+mn-ea"/>
                <a:cs typeface="+mn-cs"/>
              </a:rPr>
              <a:t> </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treat</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control</a:t>
            </a: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p:txBody>
      </p:sp>
      <p:sp>
        <p:nvSpPr>
          <p:cNvPr id="40" name="TextBox 39"/>
          <p:cNvSpPr txBox="1"/>
          <p:nvPr/>
        </p:nvSpPr>
        <p:spPr>
          <a:xfrm>
            <a:off x="5131946" y="603447"/>
            <a:ext cx="3163834"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STATISTICAL SIGNIFICANCE</a:t>
            </a:r>
            <a:b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b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(CONF. INT. CONTAINS ZERO?)</a:t>
            </a:r>
          </a:p>
        </p:txBody>
      </p:sp>
      <p:cxnSp>
        <p:nvCxnSpPr>
          <p:cNvPr id="41" name="Straight Arrow Connector 40"/>
          <p:cNvCxnSpPr/>
          <p:nvPr/>
        </p:nvCxnSpPr>
        <p:spPr>
          <a:xfrm>
            <a:off x="7525572" y="1284642"/>
            <a:ext cx="706708" cy="1035418"/>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191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53BAF0-9579-42B3-B979-30EFD986705E}"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cxnSp>
        <p:nvCxnSpPr>
          <p:cNvPr id="4" name="Straight Connector 3"/>
          <p:cNvCxnSpPr/>
          <p:nvPr/>
        </p:nvCxnSpPr>
        <p:spPr>
          <a:xfrm>
            <a:off x="750012" y="4840325"/>
            <a:ext cx="4648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155478" y="3468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2269778" y="3468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2261311" y="356185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2189344" y="363805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p:cNvSpPr/>
          <p:nvPr/>
        </p:nvSpPr>
        <p:spPr>
          <a:xfrm>
            <a:off x="2345978" y="37184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p:cNvSpPr/>
          <p:nvPr/>
        </p:nvSpPr>
        <p:spPr>
          <a:xfrm>
            <a:off x="2193578" y="37946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p:cNvSpPr/>
          <p:nvPr/>
        </p:nvSpPr>
        <p:spPr>
          <a:xfrm>
            <a:off x="2320578" y="38708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p:cNvSpPr/>
          <p:nvPr/>
        </p:nvSpPr>
        <p:spPr>
          <a:xfrm>
            <a:off x="2345978" y="32782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Oval 14"/>
          <p:cNvSpPr/>
          <p:nvPr/>
        </p:nvSpPr>
        <p:spPr>
          <a:xfrm>
            <a:off x="2223211" y="319779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Oval 15"/>
          <p:cNvSpPr/>
          <p:nvPr/>
        </p:nvSpPr>
        <p:spPr>
          <a:xfrm>
            <a:off x="3750404" y="34757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Oval 16"/>
          <p:cNvSpPr/>
          <p:nvPr/>
        </p:nvSpPr>
        <p:spPr>
          <a:xfrm>
            <a:off x="3750404" y="33233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Oval 17"/>
          <p:cNvSpPr/>
          <p:nvPr/>
        </p:nvSpPr>
        <p:spPr>
          <a:xfrm>
            <a:off x="3881637" y="34249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Oval 18"/>
          <p:cNvSpPr/>
          <p:nvPr/>
        </p:nvSpPr>
        <p:spPr>
          <a:xfrm>
            <a:off x="3911271" y="35900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Oval 19"/>
          <p:cNvSpPr/>
          <p:nvPr/>
        </p:nvSpPr>
        <p:spPr>
          <a:xfrm>
            <a:off x="3784270" y="36662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Oval 20"/>
          <p:cNvSpPr/>
          <p:nvPr/>
        </p:nvSpPr>
        <p:spPr>
          <a:xfrm>
            <a:off x="3860470" y="3670467"/>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p:cNvSpPr/>
          <p:nvPr/>
        </p:nvSpPr>
        <p:spPr>
          <a:xfrm>
            <a:off x="3813904" y="38059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Oval 22"/>
          <p:cNvSpPr/>
          <p:nvPr/>
        </p:nvSpPr>
        <p:spPr>
          <a:xfrm>
            <a:off x="3822370" y="31709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Oval 23"/>
          <p:cNvSpPr/>
          <p:nvPr/>
        </p:nvSpPr>
        <p:spPr>
          <a:xfrm>
            <a:off x="2193578" y="3316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Oval 24"/>
          <p:cNvSpPr/>
          <p:nvPr/>
        </p:nvSpPr>
        <p:spPr>
          <a:xfrm>
            <a:off x="2307878" y="36211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Oval 25"/>
          <p:cNvSpPr/>
          <p:nvPr/>
        </p:nvSpPr>
        <p:spPr>
          <a:xfrm>
            <a:off x="3839304" y="33233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Oval 26"/>
          <p:cNvSpPr/>
          <p:nvPr/>
        </p:nvSpPr>
        <p:spPr>
          <a:xfrm>
            <a:off x="3784270" y="35688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8" name="Straight Connector 27"/>
          <p:cNvCxnSpPr/>
          <p:nvPr/>
        </p:nvCxnSpPr>
        <p:spPr>
          <a:xfrm flipV="1">
            <a:off x="750012" y="2173325"/>
            <a:ext cx="0" cy="26670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64778" y="1868526"/>
            <a:ext cx="85747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Outcome</a:t>
            </a:r>
          </a:p>
        </p:txBody>
      </p:sp>
      <p:sp>
        <p:nvSpPr>
          <p:cNvPr id="31" name="TextBox 30"/>
          <p:cNvSpPr txBox="1"/>
          <p:nvPr/>
        </p:nvSpPr>
        <p:spPr>
          <a:xfrm>
            <a:off x="3465498" y="2709269"/>
            <a:ext cx="83227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Treatment</a:t>
            </a:r>
            <a:br>
              <a:rPr kumimoji="0" lang="en-US" sz="1200" b="0" i="0" u="none" strike="noStrike" kern="1200" cap="none" spc="0" normalizeH="0" baseline="0" noProof="0" dirty="0">
                <a:ln>
                  <a:noFill/>
                </a:ln>
                <a:solidFill>
                  <a:prstClr val="black"/>
                </a:solidFill>
                <a:effectLst/>
                <a:uLnTx/>
                <a:uFillTx/>
                <a:latin typeface="Calibri"/>
                <a:ea typeface="+mn-ea"/>
                <a:cs typeface="+mn-cs"/>
              </a:rPr>
            </a:b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32" name="TextBox 31"/>
          <p:cNvSpPr txBox="1"/>
          <p:nvPr/>
        </p:nvSpPr>
        <p:spPr>
          <a:xfrm>
            <a:off x="1986223" y="2702261"/>
            <a:ext cx="645625"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Control</a:t>
            </a:r>
            <a:br>
              <a:rPr kumimoji="0" lang="en-US" sz="1200" b="0" i="0" u="none" strike="noStrike" kern="1200" cap="none" spc="0" normalizeH="0" baseline="0" noProof="0" dirty="0">
                <a:ln>
                  <a:noFill/>
                </a:ln>
                <a:solidFill>
                  <a:prstClr val="black"/>
                </a:solidFill>
                <a:effectLst/>
                <a:uLnTx/>
                <a:uFillTx/>
                <a:latin typeface="Calibri"/>
                <a:ea typeface="+mn-ea"/>
                <a:cs typeface="+mn-cs"/>
              </a:rPr>
            </a:b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34" name="Straight Connector 33"/>
          <p:cNvCxnSpPr/>
          <p:nvPr/>
        </p:nvCxnSpPr>
        <p:spPr>
          <a:xfrm>
            <a:off x="8295780" y="2438399"/>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885360" y="3753231"/>
            <a:ext cx="779381"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b</a:t>
            </a:r>
            <a:r>
              <a:rPr kumimoji="0" lang="en-US" sz="2000" b="0" i="0" u="none" strike="noStrike" kern="1200" cap="none" spc="0" normalizeH="0" baseline="-25000" noProof="0" dirty="0">
                <a:ln>
                  <a:noFill/>
                </a:ln>
                <a:solidFill>
                  <a:prstClr val="black"/>
                </a:solidFill>
                <a:effectLst/>
                <a:uLnTx/>
                <a:uFillTx/>
                <a:latin typeface="Calibri"/>
                <a:ea typeface="+mn-ea"/>
                <a:cs typeface="+mn-cs"/>
              </a:rPr>
              <a:t>1</a:t>
            </a:r>
            <a:r>
              <a:rPr kumimoji="0" lang="en-US" sz="2000" b="0" i="0" u="none" strike="noStrike" kern="1200" cap="none" spc="0" normalizeH="0" baseline="0" noProof="0" dirty="0">
                <a:ln>
                  <a:noFill/>
                </a:ln>
                <a:solidFill>
                  <a:prstClr val="black"/>
                </a:solidFill>
                <a:effectLst/>
                <a:uLnTx/>
                <a:uFillTx/>
                <a:latin typeface="Calibri"/>
                <a:ea typeface="+mn-ea"/>
                <a:cs typeface="+mn-cs"/>
              </a:rPr>
              <a:t> = 0</a:t>
            </a:r>
          </a:p>
        </p:txBody>
      </p:sp>
      <p:cxnSp>
        <p:nvCxnSpPr>
          <p:cNvPr id="36" name="Straight Connector 35"/>
          <p:cNvCxnSpPr/>
          <p:nvPr/>
        </p:nvCxnSpPr>
        <p:spPr>
          <a:xfrm>
            <a:off x="7277243" y="2941276"/>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11"/>
          <p:cNvSpPr txBox="1"/>
          <p:nvPr/>
        </p:nvSpPr>
        <p:spPr>
          <a:xfrm>
            <a:off x="7853733" y="2438399"/>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46C0A"/>
                </a:solidFill>
                <a:effectLst/>
                <a:uLnTx/>
                <a:uFillTx/>
                <a:latin typeface="Calibri"/>
                <a:ea typeface="+mn-ea"/>
                <a:cs typeface="+mn-cs"/>
              </a:rPr>
              <a:t>b</a:t>
            </a:r>
            <a:r>
              <a:rPr kumimoji="0" lang="en-US" sz="1600" b="0" i="0" u="none" strike="noStrike" kern="1200" cap="none" spc="0" normalizeH="0" baseline="-25000" noProof="0" dirty="0">
                <a:ln>
                  <a:noFill/>
                </a:ln>
                <a:solidFill>
                  <a:srgbClr val="E46C0A"/>
                </a:solidFill>
                <a:effectLst/>
                <a:uLnTx/>
                <a:uFillTx/>
                <a:latin typeface="Calibri"/>
                <a:ea typeface="+mn-ea"/>
                <a:cs typeface="+mn-cs"/>
              </a:rPr>
              <a:t>1</a:t>
            </a:r>
          </a:p>
        </p:txBody>
      </p:sp>
      <p:sp>
        <p:nvSpPr>
          <p:cNvPr id="38" name="Oval 37"/>
          <p:cNvSpPr/>
          <p:nvPr/>
        </p:nvSpPr>
        <p:spPr>
          <a:xfrm>
            <a:off x="7971853" y="2861105"/>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9" name="TextBox 38"/>
          <p:cNvSpPr txBox="1"/>
          <p:nvPr/>
        </p:nvSpPr>
        <p:spPr>
          <a:xfrm>
            <a:off x="5931093" y="1198151"/>
            <a:ext cx="4621779"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E46C0A"/>
                </a:solidFill>
                <a:effectLst/>
                <a:uLnTx/>
                <a:uFillTx/>
                <a:latin typeface="Century Gothic" panose="020B0502020202020204" pitchFamily="34" charset="0"/>
                <a:ea typeface="+mn-ea"/>
                <a:cs typeface="+mn-cs"/>
              </a:rPr>
              <a:t>No Program Impact</a:t>
            </a:r>
            <a:endParaRPr kumimoji="0" lang="en-US" sz="2800" b="0" i="0" u="none" strike="noStrike" kern="1200" cap="none" spc="0" normalizeH="0" baseline="-25000" noProof="0" dirty="0">
              <a:ln>
                <a:noFill/>
              </a:ln>
              <a:solidFill>
                <a:prstClr val="black">
                  <a:lumMod val="50000"/>
                  <a:lumOff val="50000"/>
                </a:prstClr>
              </a:solidFill>
              <a:effectLst/>
              <a:uLnTx/>
              <a:uFillTx/>
              <a:latin typeface="Century Gothic" panose="020B0502020202020204" pitchFamily="34" charset="0"/>
              <a:ea typeface="+mn-ea"/>
              <a:cs typeface="+mn-cs"/>
            </a:endParaRPr>
          </a:p>
        </p:txBody>
      </p:sp>
      <p:sp>
        <p:nvSpPr>
          <p:cNvPr id="40" name="TextBox 39"/>
          <p:cNvSpPr txBox="1"/>
          <p:nvPr/>
        </p:nvSpPr>
        <p:spPr>
          <a:xfrm>
            <a:off x="1651162" y="406711"/>
            <a:ext cx="3024353"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46C0A"/>
                </a:solidFill>
                <a:effectLst/>
                <a:uLnTx/>
                <a:uFillTx/>
                <a:latin typeface="Calibri"/>
                <a:ea typeface="+mn-ea"/>
                <a:cs typeface="+mn-cs"/>
              </a:rPr>
              <a:t>b</a:t>
            </a:r>
            <a:r>
              <a:rPr kumimoji="0" lang="en-US" sz="2400" b="0" i="0" u="none" strike="noStrike" kern="1200" cap="none" spc="0" normalizeH="0" baseline="-25000" noProof="0" dirty="0">
                <a:ln>
                  <a:noFill/>
                </a:ln>
                <a:solidFill>
                  <a:srgbClr val="E46C0A"/>
                </a:solidFill>
                <a:effectLst/>
                <a:uLnTx/>
                <a:uFillTx/>
                <a:latin typeface="Calibri"/>
                <a:ea typeface="+mn-ea"/>
                <a:cs typeface="+mn-cs"/>
              </a:rPr>
              <a:t>1 </a:t>
            </a:r>
            <a:r>
              <a:rPr kumimoji="0" lang="en-US" sz="2400" b="0" i="0" u="none" strike="noStrike" kern="1200" cap="none" spc="0" normalizeH="0" baseline="-25000" noProof="0" dirty="0">
                <a:ln>
                  <a:noFill/>
                </a:ln>
                <a:solidFill>
                  <a:srgbClr val="FF6D16"/>
                </a:solidFill>
                <a:effectLst/>
                <a:uLnTx/>
                <a:uFillTx/>
                <a:latin typeface="Calibri"/>
                <a:ea typeface="+mn-ea"/>
                <a:cs typeface="+mn-cs"/>
              </a:rPr>
              <a:t> </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treat</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control</a:t>
            </a: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46C0A"/>
                </a:solidFill>
                <a:effectLst/>
                <a:uLnTx/>
                <a:uFillTx/>
                <a:latin typeface="Calibri"/>
                <a:ea typeface="+mn-ea"/>
                <a:cs typeface="+mn-cs"/>
              </a:rPr>
              <a:t>b</a:t>
            </a:r>
            <a:r>
              <a:rPr kumimoji="0" lang="en-US" sz="2400" b="0" i="0" u="none" strike="noStrike" kern="1200" cap="none" spc="0" normalizeH="0" baseline="-25000" noProof="0" dirty="0">
                <a:ln>
                  <a:noFill/>
                </a:ln>
                <a:solidFill>
                  <a:srgbClr val="E46C0A"/>
                </a:solidFill>
                <a:effectLst/>
                <a:uLnTx/>
                <a:uFillTx/>
                <a:latin typeface="Calibri"/>
                <a:ea typeface="+mn-ea"/>
                <a:cs typeface="+mn-cs"/>
              </a:rPr>
              <a:t>1 </a:t>
            </a:r>
            <a:r>
              <a:rPr kumimoji="0" lang="en-US" sz="2400" b="0" i="0" u="none" strike="noStrike" kern="1200" cap="none" spc="0" normalizeH="0" baseline="-25000" noProof="0" dirty="0">
                <a:ln>
                  <a:noFill/>
                </a:ln>
                <a:solidFill>
                  <a:srgbClr val="FF6D16"/>
                </a:solidFill>
                <a:effectLst/>
                <a:uLnTx/>
                <a:uFillTx/>
                <a:latin typeface="Calibri"/>
                <a:ea typeface="+mn-ea"/>
                <a:cs typeface="+mn-cs"/>
              </a:rPr>
              <a:t> </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T2 – C2</a:t>
            </a: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p:txBody>
      </p:sp>
    </p:spTree>
    <p:extLst>
      <p:ext uri="{BB962C8B-B14F-4D97-AF65-F5344CB8AC3E}">
        <p14:creationId xmlns:p14="http://schemas.microsoft.com/office/powerpoint/2010/main" val="192513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53BAF0-9579-42B3-B979-30EFD986705E}"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cxnSp>
        <p:nvCxnSpPr>
          <p:cNvPr id="4" name="Straight Connector 3"/>
          <p:cNvCxnSpPr/>
          <p:nvPr/>
        </p:nvCxnSpPr>
        <p:spPr>
          <a:xfrm>
            <a:off x="750012" y="4840325"/>
            <a:ext cx="4648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155478" y="3468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2269778" y="3468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2261311" y="356185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2189344" y="363805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p:cNvSpPr/>
          <p:nvPr/>
        </p:nvSpPr>
        <p:spPr>
          <a:xfrm>
            <a:off x="2345978" y="37184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p:cNvSpPr/>
          <p:nvPr/>
        </p:nvSpPr>
        <p:spPr>
          <a:xfrm>
            <a:off x="2193578" y="37946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p:cNvSpPr/>
          <p:nvPr/>
        </p:nvSpPr>
        <p:spPr>
          <a:xfrm>
            <a:off x="2320578" y="38708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p:cNvSpPr/>
          <p:nvPr/>
        </p:nvSpPr>
        <p:spPr>
          <a:xfrm>
            <a:off x="2345978" y="32782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Oval 14"/>
          <p:cNvSpPr/>
          <p:nvPr/>
        </p:nvSpPr>
        <p:spPr>
          <a:xfrm>
            <a:off x="2223211" y="319779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Oval 15"/>
          <p:cNvSpPr/>
          <p:nvPr/>
        </p:nvSpPr>
        <p:spPr>
          <a:xfrm>
            <a:off x="3714752" y="28061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Oval 16"/>
          <p:cNvSpPr/>
          <p:nvPr/>
        </p:nvSpPr>
        <p:spPr>
          <a:xfrm>
            <a:off x="3714752" y="2653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Oval 17"/>
          <p:cNvSpPr/>
          <p:nvPr/>
        </p:nvSpPr>
        <p:spPr>
          <a:xfrm>
            <a:off x="3845985" y="2755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Oval 18"/>
          <p:cNvSpPr/>
          <p:nvPr/>
        </p:nvSpPr>
        <p:spPr>
          <a:xfrm>
            <a:off x="3875619" y="29204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Oval 19"/>
          <p:cNvSpPr/>
          <p:nvPr/>
        </p:nvSpPr>
        <p:spPr>
          <a:xfrm>
            <a:off x="3748618" y="29966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Oval 20"/>
          <p:cNvSpPr/>
          <p:nvPr/>
        </p:nvSpPr>
        <p:spPr>
          <a:xfrm>
            <a:off x="3824818" y="300085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p:cNvSpPr/>
          <p:nvPr/>
        </p:nvSpPr>
        <p:spPr>
          <a:xfrm>
            <a:off x="3778252" y="3136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Oval 22"/>
          <p:cNvSpPr/>
          <p:nvPr/>
        </p:nvSpPr>
        <p:spPr>
          <a:xfrm>
            <a:off x="3786718" y="2501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Oval 23"/>
          <p:cNvSpPr/>
          <p:nvPr/>
        </p:nvSpPr>
        <p:spPr>
          <a:xfrm>
            <a:off x="2193578" y="3316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Oval 24"/>
          <p:cNvSpPr/>
          <p:nvPr/>
        </p:nvSpPr>
        <p:spPr>
          <a:xfrm>
            <a:off x="2307878" y="36211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Oval 25"/>
          <p:cNvSpPr/>
          <p:nvPr/>
        </p:nvSpPr>
        <p:spPr>
          <a:xfrm>
            <a:off x="3803652" y="2653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Oval 26"/>
          <p:cNvSpPr/>
          <p:nvPr/>
        </p:nvSpPr>
        <p:spPr>
          <a:xfrm>
            <a:off x="3748618" y="2899259"/>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8" name="Straight Connector 27"/>
          <p:cNvCxnSpPr/>
          <p:nvPr/>
        </p:nvCxnSpPr>
        <p:spPr>
          <a:xfrm flipV="1">
            <a:off x="750012" y="2173325"/>
            <a:ext cx="0" cy="26670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64778" y="1868526"/>
            <a:ext cx="85747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Outcome</a:t>
            </a:r>
          </a:p>
        </p:txBody>
      </p:sp>
      <p:sp>
        <p:nvSpPr>
          <p:cNvPr id="31" name="TextBox 30"/>
          <p:cNvSpPr txBox="1"/>
          <p:nvPr/>
        </p:nvSpPr>
        <p:spPr>
          <a:xfrm>
            <a:off x="3429846" y="2039660"/>
            <a:ext cx="83227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Treatment</a:t>
            </a:r>
            <a:br>
              <a:rPr kumimoji="0" lang="en-US" sz="1200" b="0" i="0" u="none" strike="noStrike" kern="1200" cap="none" spc="0" normalizeH="0" baseline="0" noProof="0" dirty="0">
                <a:ln>
                  <a:noFill/>
                </a:ln>
                <a:solidFill>
                  <a:prstClr val="black"/>
                </a:solidFill>
                <a:effectLst/>
                <a:uLnTx/>
                <a:uFillTx/>
                <a:latin typeface="Calibri"/>
                <a:ea typeface="+mn-ea"/>
                <a:cs typeface="+mn-cs"/>
              </a:rPr>
            </a:b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32" name="TextBox 31"/>
          <p:cNvSpPr txBox="1"/>
          <p:nvPr/>
        </p:nvSpPr>
        <p:spPr>
          <a:xfrm>
            <a:off x="1986223" y="2702261"/>
            <a:ext cx="645625"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Control</a:t>
            </a:r>
            <a:br>
              <a:rPr kumimoji="0" lang="en-US" sz="1200" b="0" i="0" u="none" strike="noStrike" kern="1200" cap="none" spc="0" normalizeH="0" baseline="0" noProof="0" dirty="0">
                <a:ln>
                  <a:noFill/>
                </a:ln>
                <a:solidFill>
                  <a:prstClr val="black"/>
                </a:solidFill>
                <a:effectLst/>
                <a:uLnTx/>
                <a:uFillTx/>
                <a:latin typeface="Calibri"/>
                <a:ea typeface="+mn-ea"/>
                <a:cs typeface="+mn-cs"/>
              </a:rPr>
            </a:b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34" name="Straight Connector 33"/>
          <p:cNvCxnSpPr/>
          <p:nvPr/>
        </p:nvCxnSpPr>
        <p:spPr>
          <a:xfrm>
            <a:off x="8295780" y="2438399"/>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885360" y="3753231"/>
            <a:ext cx="779381"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b</a:t>
            </a:r>
            <a:r>
              <a:rPr kumimoji="0" lang="en-US" sz="2000" b="0" i="0" u="none" strike="noStrike" kern="1200" cap="none" spc="0" normalizeH="0" baseline="-25000" noProof="0" dirty="0">
                <a:ln>
                  <a:noFill/>
                </a:ln>
                <a:solidFill>
                  <a:prstClr val="black"/>
                </a:solidFill>
                <a:effectLst/>
                <a:uLnTx/>
                <a:uFillTx/>
                <a:latin typeface="Calibri"/>
                <a:ea typeface="+mn-ea"/>
                <a:cs typeface="+mn-cs"/>
              </a:rPr>
              <a:t>1</a:t>
            </a:r>
            <a:r>
              <a:rPr kumimoji="0" lang="en-US" sz="2000" b="0" i="0" u="none" strike="noStrike" kern="1200" cap="none" spc="0" normalizeH="0" baseline="0" noProof="0" dirty="0">
                <a:ln>
                  <a:noFill/>
                </a:ln>
                <a:solidFill>
                  <a:prstClr val="black"/>
                </a:solidFill>
                <a:effectLst/>
                <a:uLnTx/>
                <a:uFillTx/>
                <a:latin typeface="Calibri"/>
                <a:ea typeface="+mn-ea"/>
                <a:cs typeface="+mn-cs"/>
              </a:rPr>
              <a:t> = 0</a:t>
            </a:r>
          </a:p>
        </p:txBody>
      </p:sp>
      <p:cxnSp>
        <p:nvCxnSpPr>
          <p:cNvPr id="36" name="Straight Connector 35"/>
          <p:cNvCxnSpPr/>
          <p:nvPr/>
        </p:nvCxnSpPr>
        <p:spPr>
          <a:xfrm>
            <a:off x="8781995" y="2992597"/>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11"/>
          <p:cNvSpPr txBox="1"/>
          <p:nvPr/>
        </p:nvSpPr>
        <p:spPr>
          <a:xfrm>
            <a:off x="9358485" y="2489720"/>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46C0A"/>
                </a:solidFill>
                <a:effectLst/>
                <a:uLnTx/>
                <a:uFillTx/>
                <a:latin typeface="Calibri"/>
                <a:ea typeface="+mn-ea"/>
                <a:cs typeface="+mn-cs"/>
              </a:rPr>
              <a:t>b</a:t>
            </a:r>
            <a:r>
              <a:rPr kumimoji="0" lang="en-US" sz="1600" b="0" i="0" u="none" strike="noStrike" kern="1200" cap="none" spc="0" normalizeH="0" baseline="-25000" noProof="0" dirty="0">
                <a:ln>
                  <a:noFill/>
                </a:ln>
                <a:solidFill>
                  <a:srgbClr val="E46C0A"/>
                </a:solidFill>
                <a:effectLst/>
                <a:uLnTx/>
                <a:uFillTx/>
                <a:latin typeface="Calibri"/>
                <a:ea typeface="+mn-ea"/>
                <a:cs typeface="+mn-cs"/>
              </a:rPr>
              <a:t>1</a:t>
            </a:r>
          </a:p>
        </p:txBody>
      </p:sp>
      <p:sp>
        <p:nvSpPr>
          <p:cNvPr id="38" name="Oval 37"/>
          <p:cNvSpPr/>
          <p:nvPr/>
        </p:nvSpPr>
        <p:spPr>
          <a:xfrm>
            <a:off x="9476605" y="2912426"/>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7" name="TextBox 46"/>
          <p:cNvSpPr txBox="1"/>
          <p:nvPr/>
        </p:nvSpPr>
        <p:spPr>
          <a:xfrm>
            <a:off x="1651162" y="406711"/>
            <a:ext cx="3024353"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46C0A"/>
                </a:solidFill>
                <a:effectLst/>
                <a:uLnTx/>
                <a:uFillTx/>
                <a:latin typeface="Calibri"/>
                <a:ea typeface="+mn-ea"/>
                <a:cs typeface="+mn-cs"/>
              </a:rPr>
              <a:t>b</a:t>
            </a:r>
            <a:r>
              <a:rPr kumimoji="0" lang="en-US" sz="2400" b="0" i="0" u="none" strike="noStrike" kern="1200" cap="none" spc="0" normalizeH="0" baseline="-25000" noProof="0" dirty="0">
                <a:ln>
                  <a:noFill/>
                </a:ln>
                <a:solidFill>
                  <a:srgbClr val="E46C0A"/>
                </a:solidFill>
                <a:effectLst/>
                <a:uLnTx/>
                <a:uFillTx/>
                <a:latin typeface="Calibri"/>
                <a:ea typeface="+mn-ea"/>
                <a:cs typeface="+mn-cs"/>
              </a:rPr>
              <a:t>1 </a:t>
            </a:r>
            <a:r>
              <a:rPr kumimoji="0" lang="en-US" sz="2400" b="0" i="0" u="none" strike="noStrike" kern="1200" cap="none" spc="0" normalizeH="0" baseline="-25000" noProof="0" dirty="0">
                <a:ln>
                  <a:noFill/>
                </a:ln>
                <a:solidFill>
                  <a:srgbClr val="FF6D16"/>
                </a:solidFill>
                <a:effectLst/>
                <a:uLnTx/>
                <a:uFillTx/>
                <a:latin typeface="Calibri"/>
                <a:ea typeface="+mn-ea"/>
                <a:cs typeface="+mn-cs"/>
              </a:rPr>
              <a:t> </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treat</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control</a:t>
            </a: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46C0A"/>
                </a:solidFill>
                <a:effectLst/>
                <a:uLnTx/>
                <a:uFillTx/>
                <a:latin typeface="Calibri"/>
                <a:ea typeface="+mn-ea"/>
                <a:cs typeface="+mn-cs"/>
              </a:rPr>
              <a:t>b</a:t>
            </a:r>
            <a:r>
              <a:rPr kumimoji="0" lang="en-US" sz="2400" b="0" i="0" u="none" strike="noStrike" kern="1200" cap="none" spc="0" normalizeH="0" baseline="-25000" noProof="0" dirty="0">
                <a:ln>
                  <a:noFill/>
                </a:ln>
                <a:solidFill>
                  <a:srgbClr val="E46C0A"/>
                </a:solidFill>
                <a:effectLst/>
                <a:uLnTx/>
                <a:uFillTx/>
                <a:latin typeface="Calibri"/>
                <a:ea typeface="+mn-ea"/>
                <a:cs typeface="+mn-cs"/>
              </a:rPr>
              <a:t>1 </a:t>
            </a:r>
            <a:r>
              <a:rPr kumimoji="0" lang="en-US" sz="2400" b="0" i="0" u="none" strike="noStrike" kern="1200" cap="none" spc="0" normalizeH="0" baseline="-25000" noProof="0" dirty="0">
                <a:ln>
                  <a:noFill/>
                </a:ln>
                <a:solidFill>
                  <a:srgbClr val="FF6D16"/>
                </a:solidFill>
                <a:effectLst/>
                <a:uLnTx/>
                <a:uFillTx/>
                <a:latin typeface="Calibri"/>
                <a:ea typeface="+mn-ea"/>
                <a:cs typeface="+mn-cs"/>
              </a:rPr>
              <a:t> </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T2 – C2</a:t>
            </a: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p:txBody>
      </p:sp>
      <p:sp>
        <p:nvSpPr>
          <p:cNvPr id="40" name="TextBox 39">
            <a:extLst>
              <a:ext uri="{FF2B5EF4-FFF2-40B4-BE49-F238E27FC236}">
                <a16:creationId xmlns:a16="http://schemas.microsoft.com/office/drawing/2014/main" id="{33801396-E7B1-41C4-BD76-EC6403470889}"/>
              </a:ext>
            </a:extLst>
          </p:cNvPr>
          <p:cNvSpPr txBox="1"/>
          <p:nvPr/>
        </p:nvSpPr>
        <p:spPr>
          <a:xfrm>
            <a:off x="5635873" y="1006875"/>
            <a:ext cx="5631671"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E46C0A"/>
                </a:solidFill>
                <a:effectLst/>
                <a:uLnTx/>
                <a:uFillTx/>
                <a:latin typeface="Century Gothic" panose="020B0502020202020204" pitchFamily="34" charset="0"/>
                <a:ea typeface="+mn-ea"/>
                <a:cs typeface="+mn-cs"/>
              </a:rPr>
              <a:t>Positive Program Impact</a:t>
            </a:r>
            <a:endParaRPr kumimoji="0" lang="en-US" sz="2800" b="0" i="0" u="none" strike="noStrike" kern="1200" cap="none" spc="0" normalizeH="0" baseline="-25000" noProof="0" dirty="0">
              <a:ln>
                <a:noFill/>
              </a:ln>
              <a:solidFill>
                <a:prstClr val="black">
                  <a:lumMod val="50000"/>
                  <a:lumOff val="50000"/>
                </a:prstClr>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3665419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53BAF0-9579-42B3-B979-30EFD986705E}"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cxnSp>
        <p:nvCxnSpPr>
          <p:cNvPr id="4" name="Straight Connector 3"/>
          <p:cNvCxnSpPr/>
          <p:nvPr/>
        </p:nvCxnSpPr>
        <p:spPr>
          <a:xfrm>
            <a:off x="750012" y="4840325"/>
            <a:ext cx="4648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155478" y="3468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2269778" y="3468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2261311" y="356185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2189344" y="363805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p:cNvSpPr/>
          <p:nvPr/>
        </p:nvSpPr>
        <p:spPr>
          <a:xfrm>
            <a:off x="2345978" y="37184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p:cNvSpPr/>
          <p:nvPr/>
        </p:nvSpPr>
        <p:spPr>
          <a:xfrm>
            <a:off x="2193578" y="37946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p:cNvSpPr/>
          <p:nvPr/>
        </p:nvSpPr>
        <p:spPr>
          <a:xfrm>
            <a:off x="2320578" y="38708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p:cNvSpPr/>
          <p:nvPr/>
        </p:nvSpPr>
        <p:spPr>
          <a:xfrm>
            <a:off x="2345978" y="32782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Oval 14"/>
          <p:cNvSpPr/>
          <p:nvPr/>
        </p:nvSpPr>
        <p:spPr>
          <a:xfrm>
            <a:off x="2223211" y="319779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Oval 15"/>
          <p:cNvSpPr/>
          <p:nvPr/>
        </p:nvSpPr>
        <p:spPr>
          <a:xfrm>
            <a:off x="3750404" y="34757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Oval 16"/>
          <p:cNvSpPr/>
          <p:nvPr/>
        </p:nvSpPr>
        <p:spPr>
          <a:xfrm>
            <a:off x="3750404" y="33233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Oval 17"/>
          <p:cNvSpPr/>
          <p:nvPr/>
        </p:nvSpPr>
        <p:spPr>
          <a:xfrm>
            <a:off x="3881637" y="34249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Oval 18"/>
          <p:cNvSpPr/>
          <p:nvPr/>
        </p:nvSpPr>
        <p:spPr>
          <a:xfrm>
            <a:off x="3911271" y="35900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Oval 19"/>
          <p:cNvSpPr/>
          <p:nvPr/>
        </p:nvSpPr>
        <p:spPr>
          <a:xfrm>
            <a:off x="3784270" y="36662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Oval 20"/>
          <p:cNvSpPr/>
          <p:nvPr/>
        </p:nvSpPr>
        <p:spPr>
          <a:xfrm>
            <a:off x="3860470" y="3670467"/>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p:cNvSpPr/>
          <p:nvPr/>
        </p:nvSpPr>
        <p:spPr>
          <a:xfrm>
            <a:off x="3813904" y="38059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Oval 22"/>
          <p:cNvSpPr/>
          <p:nvPr/>
        </p:nvSpPr>
        <p:spPr>
          <a:xfrm>
            <a:off x="3822370" y="31709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Oval 23"/>
          <p:cNvSpPr/>
          <p:nvPr/>
        </p:nvSpPr>
        <p:spPr>
          <a:xfrm>
            <a:off x="2193578" y="3316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Oval 24"/>
          <p:cNvSpPr/>
          <p:nvPr/>
        </p:nvSpPr>
        <p:spPr>
          <a:xfrm>
            <a:off x="2307878" y="36211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Oval 25"/>
          <p:cNvSpPr/>
          <p:nvPr/>
        </p:nvSpPr>
        <p:spPr>
          <a:xfrm>
            <a:off x="3839304" y="33233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Oval 26"/>
          <p:cNvSpPr/>
          <p:nvPr/>
        </p:nvSpPr>
        <p:spPr>
          <a:xfrm>
            <a:off x="3784270" y="35688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8" name="Straight Connector 27"/>
          <p:cNvCxnSpPr/>
          <p:nvPr/>
        </p:nvCxnSpPr>
        <p:spPr>
          <a:xfrm flipV="1">
            <a:off x="750012" y="2173325"/>
            <a:ext cx="0" cy="26670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64778" y="1868526"/>
            <a:ext cx="96815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Heart Rate</a:t>
            </a:r>
          </a:p>
        </p:txBody>
      </p:sp>
      <p:sp>
        <p:nvSpPr>
          <p:cNvPr id="31" name="TextBox 30"/>
          <p:cNvSpPr txBox="1"/>
          <p:nvPr/>
        </p:nvSpPr>
        <p:spPr>
          <a:xfrm>
            <a:off x="3465498" y="2709269"/>
            <a:ext cx="83227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Treatment</a:t>
            </a:r>
            <a:br>
              <a:rPr kumimoji="0" lang="en-US" sz="12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(Caffeine)</a:t>
            </a:r>
          </a:p>
        </p:txBody>
      </p:sp>
      <p:sp>
        <p:nvSpPr>
          <p:cNvPr id="32" name="TextBox 31"/>
          <p:cNvSpPr txBox="1"/>
          <p:nvPr/>
        </p:nvSpPr>
        <p:spPr>
          <a:xfrm>
            <a:off x="1814894" y="2702261"/>
            <a:ext cx="98828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Control</a:t>
            </a:r>
            <a:br>
              <a:rPr kumimoji="0" lang="en-US" sz="12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(No caffeine)</a:t>
            </a:r>
          </a:p>
        </p:txBody>
      </p:sp>
      <p:cxnSp>
        <p:nvCxnSpPr>
          <p:cNvPr id="34" name="Straight Connector 33"/>
          <p:cNvCxnSpPr/>
          <p:nvPr/>
        </p:nvCxnSpPr>
        <p:spPr>
          <a:xfrm>
            <a:off x="8295780" y="2438399"/>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885360" y="3753231"/>
            <a:ext cx="779381"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b</a:t>
            </a:r>
            <a:r>
              <a:rPr kumimoji="0" lang="en-US" sz="2000" b="0" i="0" u="none" strike="noStrike" kern="1200" cap="none" spc="0" normalizeH="0" baseline="-25000" noProof="0" dirty="0">
                <a:ln>
                  <a:noFill/>
                </a:ln>
                <a:solidFill>
                  <a:prstClr val="black"/>
                </a:solidFill>
                <a:effectLst/>
                <a:uLnTx/>
                <a:uFillTx/>
                <a:latin typeface="Calibri"/>
                <a:ea typeface="+mn-ea"/>
                <a:cs typeface="+mn-cs"/>
              </a:rPr>
              <a:t>1</a:t>
            </a:r>
            <a:r>
              <a:rPr kumimoji="0" lang="en-US" sz="2000" b="0" i="0" u="none" strike="noStrike" kern="1200" cap="none" spc="0" normalizeH="0" baseline="0" noProof="0" dirty="0">
                <a:ln>
                  <a:noFill/>
                </a:ln>
                <a:solidFill>
                  <a:prstClr val="black"/>
                </a:solidFill>
                <a:effectLst/>
                <a:uLnTx/>
                <a:uFillTx/>
                <a:latin typeface="Calibri"/>
                <a:ea typeface="+mn-ea"/>
                <a:cs typeface="+mn-cs"/>
              </a:rPr>
              <a:t> = 0</a:t>
            </a:r>
          </a:p>
        </p:txBody>
      </p:sp>
      <p:cxnSp>
        <p:nvCxnSpPr>
          <p:cNvPr id="36" name="Straight Connector 35"/>
          <p:cNvCxnSpPr/>
          <p:nvPr/>
        </p:nvCxnSpPr>
        <p:spPr>
          <a:xfrm>
            <a:off x="8007581" y="2971884"/>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11"/>
          <p:cNvSpPr txBox="1"/>
          <p:nvPr/>
        </p:nvSpPr>
        <p:spPr>
          <a:xfrm>
            <a:off x="8584071" y="2469007"/>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46C0A"/>
                </a:solidFill>
                <a:effectLst/>
                <a:uLnTx/>
                <a:uFillTx/>
                <a:latin typeface="Calibri"/>
                <a:ea typeface="+mn-ea"/>
                <a:cs typeface="+mn-cs"/>
              </a:rPr>
              <a:t>b</a:t>
            </a:r>
            <a:r>
              <a:rPr kumimoji="0" lang="en-US" sz="1600" b="0" i="0" u="none" strike="noStrike" kern="1200" cap="none" spc="0" normalizeH="0" baseline="-25000" noProof="0" dirty="0">
                <a:ln>
                  <a:noFill/>
                </a:ln>
                <a:solidFill>
                  <a:srgbClr val="E46C0A"/>
                </a:solidFill>
                <a:effectLst/>
                <a:uLnTx/>
                <a:uFillTx/>
                <a:latin typeface="Calibri"/>
                <a:ea typeface="+mn-ea"/>
                <a:cs typeface="+mn-cs"/>
              </a:rPr>
              <a:t>1</a:t>
            </a:r>
          </a:p>
        </p:txBody>
      </p:sp>
      <p:sp>
        <p:nvSpPr>
          <p:cNvPr id="38" name="Oval 37"/>
          <p:cNvSpPr/>
          <p:nvPr/>
        </p:nvSpPr>
        <p:spPr>
          <a:xfrm>
            <a:off x="8702191" y="2891713"/>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9" name="TextBox 38"/>
          <p:cNvSpPr txBox="1"/>
          <p:nvPr/>
        </p:nvSpPr>
        <p:spPr>
          <a:xfrm>
            <a:off x="6697215" y="234106"/>
            <a:ext cx="3935052"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Definition of </a:t>
            </a:r>
            <a:r>
              <a:rPr kumimoji="0" lang="en-US" sz="1800" b="0" i="0" u="none" strike="noStrike" kern="1200" cap="none" spc="0" normalizeH="0" baseline="0" noProof="0" dirty="0">
                <a:ln>
                  <a:noFill/>
                </a:ln>
                <a:solidFill>
                  <a:srgbClr val="E46C0A"/>
                </a:solidFill>
                <a:effectLst/>
                <a:uLnTx/>
                <a:uFillTx/>
                <a:latin typeface="Calibri"/>
                <a:ea typeface="+mn-ea"/>
                <a:cs typeface="+mn-cs"/>
              </a:rPr>
              <a:t>EFFECT</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in program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eval</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Observed change + confidence interval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(size of observed impact plus accuracy, </a:t>
            </a:r>
            <a:b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b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can we say with confidence it’s positive)</a:t>
            </a:r>
          </a:p>
        </p:txBody>
      </p:sp>
      <p:sp>
        <p:nvSpPr>
          <p:cNvPr id="42" name="TextBox 41"/>
          <p:cNvSpPr txBox="1"/>
          <p:nvPr/>
        </p:nvSpPr>
        <p:spPr>
          <a:xfrm>
            <a:off x="1561935" y="1130655"/>
            <a:ext cx="302435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46C0A"/>
                </a:solidFill>
                <a:effectLst/>
                <a:uLnTx/>
                <a:uFillTx/>
                <a:latin typeface="Calibri"/>
                <a:ea typeface="+mn-ea"/>
                <a:cs typeface="+mn-cs"/>
              </a:rPr>
              <a:t>b</a:t>
            </a:r>
            <a:r>
              <a:rPr kumimoji="0" lang="en-US" sz="2400" b="0" i="0" u="none" strike="noStrike" kern="1200" cap="none" spc="0" normalizeH="0" baseline="-25000" noProof="0" dirty="0">
                <a:ln>
                  <a:noFill/>
                </a:ln>
                <a:solidFill>
                  <a:srgbClr val="E46C0A"/>
                </a:solidFill>
                <a:effectLst/>
                <a:uLnTx/>
                <a:uFillTx/>
                <a:latin typeface="Calibri"/>
                <a:ea typeface="+mn-ea"/>
                <a:cs typeface="+mn-cs"/>
              </a:rPr>
              <a:t>1 </a:t>
            </a:r>
            <a:r>
              <a:rPr kumimoji="0" lang="en-US" sz="2400" b="0" i="0" u="none" strike="noStrike" kern="1200" cap="none" spc="0" normalizeH="0" baseline="-25000" noProof="0" dirty="0">
                <a:ln>
                  <a:noFill/>
                </a:ln>
                <a:solidFill>
                  <a:srgbClr val="FF6D16"/>
                </a:solidFill>
                <a:effectLst/>
                <a:uLnTx/>
                <a:uFillTx/>
                <a:latin typeface="Calibri"/>
                <a:ea typeface="+mn-ea"/>
                <a:cs typeface="+mn-cs"/>
              </a:rPr>
              <a:t> </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treat</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control</a:t>
            </a: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p:txBody>
      </p:sp>
      <p:sp>
        <p:nvSpPr>
          <p:cNvPr id="5" name="Right Brace 4"/>
          <p:cNvSpPr/>
          <p:nvPr/>
        </p:nvSpPr>
        <p:spPr>
          <a:xfrm rot="16200000">
            <a:off x="8445686" y="1140683"/>
            <a:ext cx="665018" cy="1638540"/>
          </a:xfrm>
          <a:prstGeom prst="rightBrace">
            <a:avLst/>
          </a:prstGeom>
          <a:ln w="15875">
            <a:solidFill>
              <a:srgbClr val="E46C0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2637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to </a:t>
            </a:r>
            <a:br>
              <a:rPr lang="en-US" dirty="0"/>
            </a:br>
            <a:r>
              <a:rPr lang="en-US" dirty="0"/>
              <a:t>the example</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93768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2103025" y="256283"/>
            <a:ext cx="8458712" cy="1077218"/>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Were suicide rates </a:t>
            </a:r>
            <a:r>
              <a:rPr kumimoji="0" lang="en-US" sz="3200" b="0" i="1" u="sng"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HIGH</a:t>
            </a:r>
            <a:r>
              <a:rPr kumimoji="0" lang="en-US" sz="32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 for a specific high school district in suburban California?</a:t>
            </a:r>
          </a:p>
        </p:txBody>
      </p:sp>
    </p:spTree>
    <p:extLst>
      <p:ext uri="{BB962C8B-B14F-4D97-AF65-F5344CB8AC3E}">
        <p14:creationId xmlns:p14="http://schemas.microsoft.com/office/powerpoint/2010/main" val="3860030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2103025" y="256283"/>
            <a:ext cx="8458712" cy="1077218"/>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Were suicide rates </a:t>
            </a:r>
            <a:r>
              <a:rPr kumimoji="0" lang="en-US" sz="3200" b="0" i="1" u="sng"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HIGH</a:t>
            </a:r>
            <a:r>
              <a:rPr kumimoji="0" lang="en-US" sz="32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 for a specific high school district in suburban California?</a:t>
            </a:r>
          </a:p>
        </p:txBody>
      </p:sp>
      <p:cxnSp>
        <p:nvCxnSpPr>
          <p:cNvPr id="17" name="Straight Connector 16">
            <a:extLst>
              <a:ext uri="{FF2B5EF4-FFF2-40B4-BE49-F238E27FC236}">
                <a16:creationId xmlns:a16="http://schemas.microsoft.com/office/drawing/2014/main" id="{D6BE57F9-27B3-4C47-AC38-BBCD161DF003}"/>
              </a:ext>
            </a:extLst>
          </p:cNvPr>
          <p:cNvCxnSpPr/>
          <p:nvPr/>
        </p:nvCxnSpPr>
        <p:spPr>
          <a:xfrm>
            <a:off x="5029803" y="2158767"/>
            <a:ext cx="0" cy="6096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A5ED0D1-3E7A-4399-8E82-C4929FCB02B3}"/>
              </a:ext>
            </a:extLst>
          </p:cNvPr>
          <p:cNvCxnSpPr/>
          <p:nvPr/>
        </p:nvCxnSpPr>
        <p:spPr>
          <a:xfrm>
            <a:off x="5258403" y="2463567"/>
            <a:ext cx="1371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E2A3363-EA84-4025-9869-AB0202B3971E}"/>
              </a:ext>
            </a:extLst>
          </p:cNvPr>
          <p:cNvSpPr/>
          <p:nvPr/>
        </p:nvSpPr>
        <p:spPr>
          <a:xfrm>
            <a:off x="5935739" y="242123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00000"/>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34B1E5E2-E38A-4590-A0FC-9672364F41F7}"/>
              </a:ext>
            </a:extLst>
          </p:cNvPr>
          <p:cNvSpPr txBox="1"/>
          <p:nvPr/>
        </p:nvSpPr>
        <p:spPr>
          <a:xfrm>
            <a:off x="4922108" y="3510568"/>
            <a:ext cx="2103461" cy="92333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546A"/>
                </a:solidFill>
                <a:effectLst/>
                <a:uLnTx/>
                <a:uFillTx/>
                <a:latin typeface="Century Gothic" panose="020B0502020202020204" pitchFamily="34" charset="0"/>
                <a:ea typeface="+mn-ea"/>
                <a:cs typeface="+mn-cs"/>
              </a:rPr>
              <a:t>95% CI: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546A"/>
                </a:solidFill>
                <a:effectLst/>
                <a:uLnTx/>
                <a:uFillTx/>
                <a:latin typeface="Century Gothic" panose="020B0502020202020204" pitchFamily="34" charset="0"/>
                <a:ea typeface="+mn-ea"/>
                <a:cs typeface="+mn-cs"/>
              </a:rPr>
              <a:t>Average Suicide </a:t>
            </a:r>
            <a:br>
              <a:rPr kumimoji="0" lang="en-US" sz="1800" b="0" i="0" u="none" strike="noStrike" kern="1200" cap="none" spc="0" normalizeH="0" baseline="0" noProof="0" dirty="0">
                <a:ln>
                  <a:noFill/>
                </a:ln>
                <a:solidFill>
                  <a:srgbClr val="44546A"/>
                </a:solidFill>
                <a:effectLst/>
                <a:uLnTx/>
                <a:uFillTx/>
                <a:latin typeface="Century Gothic" panose="020B0502020202020204" pitchFamily="34" charset="0"/>
                <a:ea typeface="+mn-ea"/>
                <a:cs typeface="+mn-cs"/>
              </a:rPr>
            </a:br>
            <a:r>
              <a:rPr kumimoji="0" lang="en-US" sz="1800" b="0" i="0" u="none" strike="noStrike" kern="1200" cap="none" spc="0" normalizeH="0" baseline="0" noProof="0" dirty="0">
                <a:ln>
                  <a:noFill/>
                </a:ln>
                <a:solidFill>
                  <a:srgbClr val="44546A"/>
                </a:solidFill>
                <a:effectLst/>
                <a:uLnTx/>
                <a:uFillTx/>
                <a:latin typeface="Century Gothic" panose="020B0502020202020204" pitchFamily="34" charset="0"/>
                <a:ea typeface="+mn-ea"/>
                <a:cs typeface="+mn-cs"/>
              </a:rPr>
              <a:t>Rate at HS</a:t>
            </a:r>
          </a:p>
        </p:txBody>
      </p:sp>
      <p:sp>
        <p:nvSpPr>
          <p:cNvPr id="21" name="TextBox 20">
            <a:extLst>
              <a:ext uri="{FF2B5EF4-FFF2-40B4-BE49-F238E27FC236}">
                <a16:creationId xmlns:a16="http://schemas.microsoft.com/office/drawing/2014/main" id="{F80E91D7-D512-4729-BFFA-73B539E088D4}"/>
              </a:ext>
            </a:extLst>
          </p:cNvPr>
          <p:cNvSpPr txBox="1"/>
          <p:nvPr/>
        </p:nvSpPr>
        <p:spPr>
          <a:xfrm>
            <a:off x="8189450" y="1912660"/>
            <a:ext cx="2185215"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Null Hypothesis: </a:t>
            </a:r>
            <a: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
            </a:r>
            <a:b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br>
            <a: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Population Average</a:t>
            </a:r>
          </a:p>
        </p:txBody>
      </p:sp>
      <p:sp>
        <p:nvSpPr>
          <p:cNvPr id="34" name="TextBox 33">
            <a:extLst>
              <a:ext uri="{FF2B5EF4-FFF2-40B4-BE49-F238E27FC236}">
                <a16:creationId xmlns:a16="http://schemas.microsoft.com/office/drawing/2014/main" id="{AC8A9E6B-DB2E-4F73-89F9-3E904231D963}"/>
              </a:ext>
            </a:extLst>
          </p:cNvPr>
          <p:cNvSpPr txBox="1"/>
          <p:nvPr/>
        </p:nvSpPr>
        <p:spPr>
          <a:xfrm>
            <a:off x="4734690" y="1706370"/>
            <a:ext cx="590226"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Null</a:t>
            </a:r>
          </a:p>
        </p:txBody>
      </p:sp>
      <p:cxnSp>
        <p:nvCxnSpPr>
          <p:cNvPr id="3" name="Straight Arrow Connector 2">
            <a:extLst>
              <a:ext uri="{FF2B5EF4-FFF2-40B4-BE49-F238E27FC236}">
                <a16:creationId xmlns:a16="http://schemas.microsoft.com/office/drawing/2014/main" id="{13ADB3DB-D1B6-41B2-851C-48C2E97263AD}"/>
              </a:ext>
            </a:extLst>
          </p:cNvPr>
          <p:cNvCxnSpPr>
            <a:stCxn id="20" idx="0"/>
          </p:cNvCxnSpPr>
          <p:nvPr/>
        </p:nvCxnSpPr>
        <p:spPr>
          <a:xfrm flipH="1" flipV="1">
            <a:off x="5973838" y="2651434"/>
            <a:ext cx="1" cy="859134"/>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90F9E65-89F0-4F77-A5DE-65E2A90B86C9}"/>
              </a:ext>
            </a:extLst>
          </p:cNvPr>
          <p:cNvSpPr txBox="1"/>
          <p:nvPr/>
        </p:nvSpPr>
        <p:spPr>
          <a:xfrm>
            <a:off x="7969603" y="3076594"/>
            <a:ext cx="2688542" cy="147732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Suicide rates are </a:t>
            </a:r>
            <a:r>
              <a:rPr kumimoji="0" lang="en-US" sz="1800" b="1"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HIGHER</a:t>
            </a:r>
            <a: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 </a:t>
            </a:r>
            <a:r>
              <a:rPr kumimoji="0" lang="en-US" sz="1800" b="0" i="0" u="none" strike="noStrike" kern="1200" cap="none" spc="0" normalizeH="0" baseline="0" noProof="0" dirty="0" err="1">
                <a:ln>
                  <a:noFill/>
                </a:ln>
                <a:solidFill>
                  <a:srgbClr val="0070C0"/>
                </a:solidFill>
                <a:effectLst/>
                <a:uLnTx/>
                <a:uFillTx/>
                <a:latin typeface="Century Gothic" panose="020B0502020202020204" pitchFamily="34" charset="0"/>
                <a:ea typeface="+mn-ea"/>
                <a:cs typeface="+mn-cs"/>
              </a:rPr>
              <a:t>tha</a:t>
            </a:r>
            <a: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n the population average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(significant at 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0.05 level) </a:t>
            </a:r>
          </a:p>
        </p:txBody>
      </p:sp>
    </p:spTree>
    <p:extLst>
      <p:ext uri="{BB962C8B-B14F-4D97-AF65-F5344CB8AC3E}">
        <p14:creationId xmlns:p14="http://schemas.microsoft.com/office/powerpoint/2010/main" val="4266215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2103025" y="256283"/>
            <a:ext cx="8458712" cy="1077218"/>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Were suicide rates </a:t>
            </a:r>
            <a:r>
              <a:rPr kumimoji="0" lang="en-US" sz="3200" b="0" i="1" u="sng"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HIGH</a:t>
            </a:r>
            <a:r>
              <a:rPr kumimoji="0" lang="en-US" sz="32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 for a specific high school district in suburban California?</a:t>
            </a:r>
          </a:p>
        </p:txBody>
      </p:sp>
      <p:cxnSp>
        <p:nvCxnSpPr>
          <p:cNvPr id="17" name="Straight Connector 16">
            <a:extLst>
              <a:ext uri="{FF2B5EF4-FFF2-40B4-BE49-F238E27FC236}">
                <a16:creationId xmlns:a16="http://schemas.microsoft.com/office/drawing/2014/main" id="{D6BE57F9-27B3-4C47-AC38-BBCD161DF003}"/>
              </a:ext>
            </a:extLst>
          </p:cNvPr>
          <p:cNvCxnSpPr/>
          <p:nvPr/>
        </p:nvCxnSpPr>
        <p:spPr>
          <a:xfrm>
            <a:off x="5029803" y="2158767"/>
            <a:ext cx="0" cy="609600"/>
          </a:xfrm>
          <a:prstGeom prst="line">
            <a:avLst/>
          </a:prstGeom>
          <a:ln w="349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A5ED0D1-3E7A-4399-8E82-C4929FCB02B3}"/>
              </a:ext>
            </a:extLst>
          </p:cNvPr>
          <p:cNvCxnSpPr/>
          <p:nvPr/>
        </p:nvCxnSpPr>
        <p:spPr>
          <a:xfrm>
            <a:off x="5258403" y="2463567"/>
            <a:ext cx="1371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E2A3363-EA84-4025-9869-AB0202B3971E}"/>
              </a:ext>
            </a:extLst>
          </p:cNvPr>
          <p:cNvSpPr/>
          <p:nvPr/>
        </p:nvSpPr>
        <p:spPr>
          <a:xfrm>
            <a:off x="5935739" y="242123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00000"/>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34B1E5E2-E38A-4590-A0FC-9672364F41F7}"/>
              </a:ext>
            </a:extLst>
          </p:cNvPr>
          <p:cNvSpPr txBox="1"/>
          <p:nvPr/>
        </p:nvSpPr>
        <p:spPr>
          <a:xfrm>
            <a:off x="5446035" y="1777768"/>
            <a:ext cx="1055610"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4546A"/>
                </a:solidFill>
                <a:effectLst/>
                <a:uLnTx/>
                <a:uFillTx/>
                <a:latin typeface="Calibri" panose="020F0502020204030204"/>
                <a:ea typeface="+mn-ea"/>
                <a:cs typeface="+mn-cs"/>
              </a:rPr>
              <a:t>95% CI: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4546A"/>
                </a:solidFill>
                <a:effectLst/>
                <a:uLnTx/>
                <a:uFillTx/>
                <a:latin typeface="Calibri" panose="020F0502020204030204"/>
                <a:ea typeface="+mn-ea"/>
                <a:cs typeface="+mn-cs"/>
              </a:rPr>
              <a:t>Average Rate </a:t>
            </a:r>
            <a:br>
              <a:rPr kumimoji="0" lang="en-US" sz="1200" b="0" i="0" u="none" strike="noStrike" kern="1200" cap="none" spc="0" normalizeH="0" baseline="0" noProof="0" dirty="0">
                <a:ln>
                  <a:noFill/>
                </a:ln>
                <a:solidFill>
                  <a:srgbClr val="44546A"/>
                </a:solidFill>
                <a:effectLst/>
                <a:uLnTx/>
                <a:uFillTx/>
                <a:latin typeface="Calibri" panose="020F0502020204030204"/>
                <a:ea typeface="+mn-ea"/>
                <a:cs typeface="+mn-cs"/>
              </a:rPr>
            </a:br>
            <a:r>
              <a:rPr kumimoji="0" lang="en-US" sz="1200" b="0" i="0" u="none" strike="noStrike" kern="1200" cap="none" spc="0" normalizeH="0" baseline="0" noProof="0" dirty="0">
                <a:ln>
                  <a:noFill/>
                </a:ln>
                <a:solidFill>
                  <a:srgbClr val="44546A"/>
                </a:solidFill>
                <a:effectLst/>
                <a:uLnTx/>
                <a:uFillTx/>
                <a:latin typeface="Calibri" panose="020F0502020204030204"/>
                <a:ea typeface="+mn-ea"/>
                <a:cs typeface="+mn-cs"/>
              </a:rPr>
              <a:t>Per Year at HS</a:t>
            </a:r>
          </a:p>
        </p:txBody>
      </p:sp>
      <p:sp>
        <p:nvSpPr>
          <p:cNvPr id="21" name="TextBox 20">
            <a:extLst>
              <a:ext uri="{FF2B5EF4-FFF2-40B4-BE49-F238E27FC236}">
                <a16:creationId xmlns:a16="http://schemas.microsoft.com/office/drawing/2014/main" id="{F80E91D7-D512-4729-BFFA-73B539E088D4}"/>
              </a:ext>
            </a:extLst>
          </p:cNvPr>
          <p:cNvSpPr txBox="1"/>
          <p:nvPr/>
        </p:nvSpPr>
        <p:spPr>
          <a:xfrm>
            <a:off x="8189450" y="1912660"/>
            <a:ext cx="2185215"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Null Hypothesis: </a:t>
            </a:r>
            <a: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
            </a:r>
            <a:b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br>
            <a: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Population Average</a:t>
            </a:r>
          </a:p>
        </p:txBody>
      </p:sp>
      <p:cxnSp>
        <p:nvCxnSpPr>
          <p:cNvPr id="24" name="Straight Connector 23">
            <a:extLst>
              <a:ext uri="{FF2B5EF4-FFF2-40B4-BE49-F238E27FC236}">
                <a16:creationId xmlns:a16="http://schemas.microsoft.com/office/drawing/2014/main" id="{54A27B60-30E7-45C3-A7C6-B3BF1FFC94DC}"/>
              </a:ext>
            </a:extLst>
          </p:cNvPr>
          <p:cNvCxnSpPr/>
          <p:nvPr/>
        </p:nvCxnSpPr>
        <p:spPr>
          <a:xfrm>
            <a:off x="5487003" y="3830702"/>
            <a:ext cx="0" cy="609600"/>
          </a:xfrm>
          <a:prstGeom prst="line">
            <a:avLst/>
          </a:prstGeom>
          <a:ln w="349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A6484B7-12B3-4376-8841-EF60DF519E75}"/>
              </a:ext>
            </a:extLst>
          </p:cNvPr>
          <p:cNvCxnSpPr/>
          <p:nvPr/>
        </p:nvCxnSpPr>
        <p:spPr>
          <a:xfrm>
            <a:off x="5258403" y="4135502"/>
            <a:ext cx="1371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551052F7-A0CD-46DF-ABC7-9713980C0E39}"/>
              </a:ext>
            </a:extLst>
          </p:cNvPr>
          <p:cNvSpPr/>
          <p:nvPr/>
        </p:nvSpPr>
        <p:spPr>
          <a:xfrm>
            <a:off x="5935739" y="409317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00000"/>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2D17F6CF-60E2-4F8C-9C15-857640512345}"/>
              </a:ext>
            </a:extLst>
          </p:cNvPr>
          <p:cNvSpPr txBox="1"/>
          <p:nvPr/>
        </p:nvSpPr>
        <p:spPr>
          <a:xfrm>
            <a:off x="8359427" y="3593062"/>
            <a:ext cx="1997663"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Null Hypothesis: </a:t>
            </a:r>
            <a: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
            </a:r>
            <a:b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br>
            <a: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All HS Students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OR All Californians</a:t>
            </a:r>
          </a:p>
        </p:txBody>
      </p:sp>
      <p:sp>
        <p:nvSpPr>
          <p:cNvPr id="34" name="TextBox 33">
            <a:extLst>
              <a:ext uri="{FF2B5EF4-FFF2-40B4-BE49-F238E27FC236}">
                <a16:creationId xmlns:a16="http://schemas.microsoft.com/office/drawing/2014/main" id="{AC8A9E6B-DB2E-4F73-89F9-3E904231D963}"/>
              </a:ext>
            </a:extLst>
          </p:cNvPr>
          <p:cNvSpPr txBox="1"/>
          <p:nvPr/>
        </p:nvSpPr>
        <p:spPr>
          <a:xfrm>
            <a:off x="4823669" y="1853968"/>
            <a:ext cx="434734"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Null</a:t>
            </a:r>
          </a:p>
        </p:txBody>
      </p:sp>
      <p:sp>
        <p:nvSpPr>
          <p:cNvPr id="35" name="TextBox 34">
            <a:extLst>
              <a:ext uri="{FF2B5EF4-FFF2-40B4-BE49-F238E27FC236}">
                <a16:creationId xmlns:a16="http://schemas.microsoft.com/office/drawing/2014/main" id="{C5C0717B-289E-4DBB-B0B9-CC04495C0BEC}"/>
              </a:ext>
            </a:extLst>
          </p:cNvPr>
          <p:cNvSpPr txBox="1"/>
          <p:nvPr/>
        </p:nvSpPr>
        <p:spPr>
          <a:xfrm>
            <a:off x="5258403" y="3591405"/>
            <a:ext cx="434734"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Null</a:t>
            </a:r>
          </a:p>
        </p:txBody>
      </p:sp>
      <p:sp>
        <p:nvSpPr>
          <p:cNvPr id="14" name="TextBox 13">
            <a:extLst>
              <a:ext uri="{FF2B5EF4-FFF2-40B4-BE49-F238E27FC236}">
                <a16:creationId xmlns:a16="http://schemas.microsoft.com/office/drawing/2014/main" id="{C90F9E65-89F0-4F77-A5DE-65E2A90B86C9}"/>
              </a:ext>
            </a:extLst>
          </p:cNvPr>
          <p:cNvSpPr txBox="1"/>
          <p:nvPr/>
        </p:nvSpPr>
        <p:spPr>
          <a:xfrm>
            <a:off x="1339890" y="3492229"/>
            <a:ext cx="2688542" cy="147732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Suicide rates are </a:t>
            </a:r>
            <a:r>
              <a:rPr kumimoji="0" lang="en-US" sz="1800" b="1" i="0" u="none" strike="noStrike" kern="1200" cap="none" spc="0" normalizeH="0" baseline="0" noProof="0" dirty="0" smtClean="0">
                <a:ln>
                  <a:noFill/>
                </a:ln>
                <a:solidFill>
                  <a:srgbClr val="0070C0"/>
                </a:solidFill>
                <a:effectLst/>
                <a:uLnTx/>
                <a:uFillTx/>
                <a:latin typeface="Century Gothic" panose="020B0502020202020204" pitchFamily="34" charset="0"/>
                <a:ea typeface="+mn-ea"/>
                <a:cs typeface="+mn-cs"/>
              </a:rPr>
              <a:t>NO DIFFERENT</a:t>
            </a:r>
            <a:r>
              <a:rPr kumimoji="0" lang="en-US" sz="1800" b="0" i="0" u="none" strike="noStrike" kern="1200" cap="none" spc="0" normalizeH="0" baseline="0" noProof="0" dirty="0" smtClean="0">
                <a:ln>
                  <a:noFill/>
                </a:ln>
                <a:solidFill>
                  <a:srgbClr val="0070C0"/>
                </a:solidFill>
                <a:effectLst/>
                <a:uLnTx/>
                <a:uFillTx/>
                <a:latin typeface="Century Gothic" panose="020B0502020202020204" pitchFamily="34" charset="0"/>
                <a:ea typeface="+mn-ea"/>
                <a:cs typeface="+mn-cs"/>
              </a:rPr>
              <a:t> </a:t>
            </a:r>
            <a: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than the population </a:t>
            </a:r>
            <a:r>
              <a:rPr kumimoji="0" lang="en-US" sz="1800" b="0" i="0" u="none" strike="noStrike" kern="1200" cap="none" spc="0" normalizeH="0" baseline="0" noProof="0" dirty="0" smtClean="0">
                <a:ln>
                  <a:noFill/>
                </a:ln>
                <a:solidFill>
                  <a:srgbClr val="0070C0"/>
                </a:solidFill>
                <a:effectLst/>
                <a:uLnTx/>
                <a:uFillTx/>
                <a:latin typeface="Century Gothic" panose="020B0502020202020204" pitchFamily="34" charset="0"/>
                <a:ea typeface="+mn-ea"/>
                <a:cs typeface="+mn-cs"/>
              </a:rPr>
              <a:t>average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lumMod val="65000"/>
                    <a:lumOff val="35000"/>
                  </a:prstClr>
                </a:solidFill>
                <a:effectLst/>
                <a:uLnTx/>
                <a:uFillTx/>
                <a:latin typeface="Century Gothic" panose="020B0502020202020204" pitchFamily="34" charset="0"/>
                <a:ea typeface="+mn-ea"/>
                <a:cs typeface="+mn-cs"/>
              </a:rPr>
              <a:t>(NOT significant at 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lumMod val="65000"/>
                    <a:lumOff val="35000"/>
                  </a:prstClr>
                </a:solidFill>
                <a:effectLst/>
                <a:uLnTx/>
                <a:uFillTx/>
                <a:latin typeface="Century Gothic" panose="020B0502020202020204" pitchFamily="34" charset="0"/>
                <a:ea typeface="+mn-ea"/>
                <a:cs typeface="+mn-cs"/>
              </a:rPr>
              <a:t>0.05 level) </a:t>
            </a:r>
            <a:endPar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3516049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Philosophical foundations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05655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2103025" y="256283"/>
            <a:ext cx="8458712" cy="1077218"/>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Were suicide rates </a:t>
            </a:r>
            <a:r>
              <a:rPr kumimoji="0" lang="en-US" sz="3200" b="0" i="1" u="sng"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HIGH</a:t>
            </a:r>
            <a:r>
              <a:rPr kumimoji="0" lang="en-US" sz="32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 for a specific high school district in suburban California?</a:t>
            </a:r>
          </a:p>
        </p:txBody>
      </p:sp>
      <p:cxnSp>
        <p:nvCxnSpPr>
          <p:cNvPr id="17" name="Straight Connector 16">
            <a:extLst>
              <a:ext uri="{FF2B5EF4-FFF2-40B4-BE49-F238E27FC236}">
                <a16:creationId xmlns:a16="http://schemas.microsoft.com/office/drawing/2014/main" id="{D6BE57F9-27B3-4C47-AC38-BBCD161DF003}"/>
              </a:ext>
            </a:extLst>
          </p:cNvPr>
          <p:cNvCxnSpPr/>
          <p:nvPr/>
        </p:nvCxnSpPr>
        <p:spPr>
          <a:xfrm>
            <a:off x="5029803" y="2158767"/>
            <a:ext cx="0" cy="6096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A5ED0D1-3E7A-4399-8E82-C4929FCB02B3}"/>
              </a:ext>
            </a:extLst>
          </p:cNvPr>
          <p:cNvCxnSpPr/>
          <p:nvPr/>
        </p:nvCxnSpPr>
        <p:spPr>
          <a:xfrm>
            <a:off x="5258403" y="2463567"/>
            <a:ext cx="1371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E2A3363-EA84-4025-9869-AB0202B3971E}"/>
              </a:ext>
            </a:extLst>
          </p:cNvPr>
          <p:cNvSpPr/>
          <p:nvPr/>
        </p:nvSpPr>
        <p:spPr>
          <a:xfrm>
            <a:off x="5935739" y="242123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00000"/>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34B1E5E2-E38A-4590-A0FC-9672364F41F7}"/>
              </a:ext>
            </a:extLst>
          </p:cNvPr>
          <p:cNvSpPr txBox="1"/>
          <p:nvPr/>
        </p:nvSpPr>
        <p:spPr>
          <a:xfrm>
            <a:off x="5446035" y="1777768"/>
            <a:ext cx="1055610"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4546A"/>
                </a:solidFill>
                <a:effectLst/>
                <a:uLnTx/>
                <a:uFillTx/>
                <a:latin typeface="Calibri" panose="020F0502020204030204"/>
                <a:ea typeface="+mn-ea"/>
                <a:cs typeface="+mn-cs"/>
              </a:rPr>
              <a:t>95% CI: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4546A"/>
                </a:solidFill>
                <a:effectLst/>
                <a:uLnTx/>
                <a:uFillTx/>
                <a:latin typeface="Calibri" panose="020F0502020204030204"/>
                <a:ea typeface="+mn-ea"/>
                <a:cs typeface="+mn-cs"/>
              </a:rPr>
              <a:t>Average Rate </a:t>
            </a:r>
            <a:br>
              <a:rPr kumimoji="0" lang="en-US" sz="1200" b="0" i="0" u="none" strike="noStrike" kern="1200" cap="none" spc="0" normalizeH="0" baseline="0" noProof="0" dirty="0">
                <a:ln>
                  <a:noFill/>
                </a:ln>
                <a:solidFill>
                  <a:srgbClr val="44546A"/>
                </a:solidFill>
                <a:effectLst/>
                <a:uLnTx/>
                <a:uFillTx/>
                <a:latin typeface="Calibri" panose="020F0502020204030204"/>
                <a:ea typeface="+mn-ea"/>
                <a:cs typeface="+mn-cs"/>
              </a:rPr>
            </a:br>
            <a:r>
              <a:rPr kumimoji="0" lang="en-US" sz="1200" b="0" i="0" u="none" strike="noStrike" kern="1200" cap="none" spc="0" normalizeH="0" baseline="0" noProof="0" dirty="0">
                <a:ln>
                  <a:noFill/>
                </a:ln>
                <a:solidFill>
                  <a:srgbClr val="44546A"/>
                </a:solidFill>
                <a:effectLst/>
                <a:uLnTx/>
                <a:uFillTx/>
                <a:latin typeface="Calibri" panose="020F0502020204030204"/>
                <a:ea typeface="+mn-ea"/>
                <a:cs typeface="+mn-cs"/>
              </a:rPr>
              <a:t>Per Year at HS</a:t>
            </a:r>
          </a:p>
        </p:txBody>
      </p:sp>
      <p:sp>
        <p:nvSpPr>
          <p:cNvPr id="21" name="TextBox 20">
            <a:extLst>
              <a:ext uri="{FF2B5EF4-FFF2-40B4-BE49-F238E27FC236}">
                <a16:creationId xmlns:a16="http://schemas.microsoft.com/office/drawing/2014/main" id="{F80E91D7-D512-4729-BFFA-73B539E088D4}"/>
              </a:ext>
            </a:extLst>
          </p:cNvPr>
          <p:cNvSpPr txBox="1"/>
          <p:nvPr/>
        </p:nvSpPr>
        <p:spPr>
          <a:xfrm>
            <a:off x="8189450" y="1912660"/>
            <a:ext cx="2185215"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Null Hypothesis: </a:t>
            </a:r>
            <a: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
            </a:r>
            <a:b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br>
            <a: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Population Average</a:t>
            </a:r>
          </a:p>
        </p:txBody>
      </p:sp>
      <p:cxnSp>
        <p:nvCxnSpPr>
          <p:cNvPr id="24" name="Straight Connector 23">
            <a:extLst>
              <a:ext uri="{FF2B5EF4-FFF2-40B4-BE49-F238E27FC236}">
                <a16:creationId xmlns:a16="http://schemas.microsoft.com/office/drawing/2014/main" id="{54A27B60-30E7-45C3-A7C6-B3BF1FFC94DC}"/>
              </a:ext>
            </a:extLst>
          </p:cNvPr>
          <p:cNvCxnSpPr/>
          <p:nvPr/>
        </p:nvCxnSpPr>
        <p:spPr>
          <a:xfrm>
            <a:off x="5487003" y="3830702"/>
            <a:ext cx="0" cy="6096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A6484B7-12B3-4376-8841-EF60DF519E75}"/>
              </a:ext>
            </a:extLst>
          </p:cNvPr>
          <p:cNvCxnSpPr/>
          <p:nvPr/>
        </p:nvCxnSpPr>
        <p:spPr>
          <a:xfrm>
            <a:off x="5258403" y="4135502"/>
            <a:ext cx="1371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551052F7-A0CD-46DF-ABC7-9713980C0E39}"/>
              </a:ext>
            </a:extLst>
          </p:cNvPr>
          <p:cNvSpPr/>
          <p:nvPr/>
        </p:nvSpPr>
        <p:spPr>
          <a:xfrm>
            <a:off x="5935739" y="409317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00000"/>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2D17F6CF-60E2-4F8C-9C15-857640512345}"/>
              </a:ext>
            </a:extLst>
          </p:cNvPr>
          <p:cNvSpPr txBox="1"/>
          <p:nvPr/>
        </p:nvSpPr>
        <p:spPr>
          <a:xfrm>
            <a:off x="8359427" y="3593062"/>
            <a:ext cx="1997663"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Null Hypothesis: </a:t>
            </a:r>
            <a: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
            </a:r>
            <a:b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br>
            <a: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All HS Students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OR All Californians</a:t>
            </a:r>
          </a:p>
        </p:txBody>
      </p:sp>
      <p:cxnSp>
        <p:nvCxnSpPr>
          <p:cNvPr id="30" name="Straight Connector 29">
            <a:extLst>
              <a:ext uri="{FF2B5EF4-FFF2-40B4-BE49-F238E27FC236}">
                <a16:creationId xmlns:a16="http://schemas.microsoft.com/office/drawing/2014/main" id="{B229640E-C064-43DB-ACEC-8E5203240EAA}"/>
              </a:ext>
            </a:extLst>
          </p:cNvPr>
          <p:cNvCxnSpPr/>
          <p:nvPr/>
        </p:nvCxnSpPr>
        <p:spPr>
          <a:xfrm>
            <a:off x="6808844" y="5507102"/>
            <a:ext cx="0" cy="6096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A01704A-6C7D-49F5-8426-FECFA1882EDB}"/>
              </a:ext>
            </a:extLst>
          </p:cNvPr>
          <p:cNvCxnSpPr/>
          <p:nvPr/>
        </p:nvCxnSpPr>
        <p:spPr>
          <a:xfrm>
            <a:off x="5258403" y="5811902"/>
            <a:ext cx="1371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5CF5FB62-4209-4C93-B09D-A3837B358C4C}"/>
              </a:ext>
            </a:extLst>
          </p:cNvPr>
          <p:cNvSpPr/>
          <p:nvPr/>
        </p:nvSpPr>
        <p:spPr>
          <a:xfrm>
            <a:off x="5935739" y="576957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00000"/>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524243E3-EE06-4E9B-A254-C2A3FE511EF1}"/>
              </a:ext>
            </a:extLst>
          </p:cNvPr>
          <p:cNvSpPr txBox="1"/>
          <p:nvPr/>
        </p:nvSpPr>
        <p:spPr>
          <a:xfrm>
            <a:off x="8485956" y="5354071"/>
            <a:ext cx="1803699"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Null Hypothesis: </a:t>
            </a:r>
            <a: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
            </a:r>
            <a:b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br>
            <a: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All Suburban HS</a:t>
            </a:r>
            <a:b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br>
            <a: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Students</a:t>
            </a:r>
          </a:p>
        </p:txBody>
      </p:sp>
      <p:sp>
        <p:nvSpPr>
          <p:cNvPr id="34" name="TextBox 33">
            <a:extLst>
              <a:ext uri="{FF2B5EF4-FFF2-40B4-BE49-F238E27FC236}">
                <a16:creationId xmlns:a16="http://schemas.microsoft.com/office/drawing/2014/main" id="{AC8A9E6B-DB2E-4F73-89F9-3E904231D963}"/>
              </a:ext>
            </a:extLst>
          </p:cNvPr>
          <p:cNvSpPr txBox="1"/>
          <p:nvPr/>
        </p:nvSpPr>
        <p:spPr>
          <a:xfrm>
            <a:off x="4823669" y="1853968"/>
            <a:ext cx="434734"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Null</a:t>
            </a:r>
          </a:p>
        </p:txBody>
      </p:sp>
      <p:sp>
        <p:nvSpPr>
          <p:cNvPr id="35" name="TextBox 34">
            <a:extLst>
              <a:ext uri="{FF2B5EF4-FFF2-40B4-BE49-F238E27FC236}">
                <a16:creationId xmlns:a16="http://schemas.microsoft.com/office/drawing/2014/main" id="{C5C0717B-289E-4DBB-B0B9-CC04495C0BEC}"/>
              </a:ext>
            </a:extLst>
          </p:cNvPr>
          <p:cNvSpPr txBox="1"/>
          <p:nvPr/>
        </p:nvSpPr>
        <p:spPr>
          <a:xfrm>
            <a:off x="5258403" y="3591405"/>
            <a:ext cx="434734"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Null</a:t>
            </a:r>
          </a:p>
        </p:txBody>
      </p:sp>
      <p:sp>
        <p:nvSpPr>
          <p:cNvPr id="37" name="TextBox 36">
            <a:extLst>
              <a:ext uri="{FF2B5EF4-FFF2-40B4-BE49-F238E27FC236}">
                <a16:creationId xmlns:a16="http://schemas.microsoft.com/office/drawing/2014/main" id="{CEA06AF6-ECAF-46E1-A827-593ADF4390C6}"/>
              </a:ext>
            </a:extLst>
          </p:cNvPr>
          <p:cNvSpPr txBox="1"/>
          <p:nvPr/>
        </p:nvSpPr>
        <p:spPr>
          <a:xfrm>
            <a:off x="6602710" y="5199902"/>
            <a:ext cx="434734"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Null</a:t>
            </a:r>
          </a:p>
        </p:txBody>
      </p:sp>
      <p:sp>
        <p:nvSpPr>
          <p:cNvPr id="38" name="TextBox 37">
            <a:extLst>
              <a:ext uri="{FF2B5EF4-FFF2-40B4-BE49-F238E27FC236}">
                <a16:creationId xmlns:a16="http://schemas.microsoft.com/office/drawing/2014/main" id="{ADB4683F-D1FC-45F9-A1C8-9CA4ECD8A4F5}"/>
              </a:ext>
            </a:extLst>
          </p:cNvPr>
          <p:cNvSpPr txBox="1"/>
          <p:nvPr/>
        </p:nvSpPr>
        <p:spPr>
          <a:xfrm>
            <a:off x="1146549" y="2953539"/>
            <a:ext cx="2386859" cy="175432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These are all valid counterfactuals. </a:t>
            </a:r>
            <a:r>
              <a:rPr kumimoji="0" lang="en-US" sz="18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a:r>
            <a:br>
              <a:rPr kumimoji="0" lang="en-US" sz="18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br>
            <a:r>
              <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
            </a:r>
            <a:br>
              <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br>
            <a:r>
              <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How we define our comparison drives the conclusions.</a:t>
            </a:r>
          </a:p>
        </p:txBody>
      </p:sp>
      <p:sp>
        <p:nvSpPr>
          <p:cNvPr id="22" name="TextBox 21">
            <a:extLst>
              <a:ext uri="{FF2B5EF4-FFF2-40B4-BE49-F238E27FC236}">
                <a16:creationId xmlns:a16="http://schemas.microsoft.com/office/drawing/2014/main" id="{C90F9E65-89F0-4F77-A5DE-65E2A90B86C9}"/>
              </a:ext>
            </a:extLst>
          </p:cNvPr>
          <p:cNvSpPr txBox="1"/>
          <p:nvPr/>
        </p:nvSpPr>
        <p:spPr>
          <a:xfrm>
            <a:off x="995707" y="5069006"/>
            <a:ext cx="2688542" cy="147732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Suicide rates are </a:t>
            </a:r>
            <a:r>
              <a:rPr kumimoji="0" lang="en-US" sz="1800" b="1" i="0" u="none" strike="noStrike" kern="1200" cap="none" spc="0" normalizeH="0" baseline="0" noProof="0" dirty="0" smtClean="0">
                <a:ln>
                  <a:noFill/>
                </a:ln>
                <a:solidFill>
                  <a:srgbClr val="0070C0"/>
                </a:solidFill>
                <a:effectLst/>
                <a:uLnTx/>
                <a:uFillTx/>
                <a:latin typeface="Century Gothic" panose="020B0502020202020204" pitchFamily="34" charset="0"/>
                <a:ea typeface="+mn-ea"/>
                <a:cs typeface="+mn-cs"/>
              </a:rPr>
              <a:t>LOWER </a:t>
            </a:r>
            <a:r>
              <a:rPr kumimoji="0" lang="en-US" sz="1800" b="0" i="0" u="none" strike="noStrike" kern="1200" cap="none" spc="0" normalizeH="0" baseline="0" noProof="0" dirty="0" smtClean="0">
                <a:ln>
                  <a:noFill/>
                </a:ln>
                <a:solidFill>
                  <a:srgbClr val="0070C0"/>
                </a:solidFill>
                <a:effectLst/>
                <a:uLnTx/>
                <a:uFillTx/>
                <a:latin typeface="Century Gothic" panose="020B0502020202020204" pitchFamily="34" charset="0"/>
                <a:ea typeface="+mn-ea"/>
                <a:cs typeface="+mn-cs"/>
              </a:rPr>
              <a:t>than </a:t>
            </a:r>
            <a: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the population </a:t>
            </a:r>
            <a:r>
              <a:rPr kumimoji="0" lang="en-US" sz="1800" b="0" i="0" u="none" strike="noStrike" kern="1200" cap="none" spc="0" normalizeH="0" baseline="0" noProof="0" dirty="0" smtClean="0">
                <a:ln>
                  <a:noFill/>
                </a:ln>
                <a:solidFill>
                  <a:srgbClr val="0070C0"/>
                </a:solidFill>
                <a:effectLst/>
                <a:uLnTx/>
                <a:uFillTx/>
                <a:latin typeface="Century Gothic" panose="020B0502020202020204" pitchFamily="34" charset="0"/>
                <a:ea typeface="+mn-ea"/>
                <a:cs typeface="+mn-cs"/>
              </a:rPr>
              <a:t>average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lumMod val="65000"/>
                    <a:lumOff val="35000"/>
                  </a:prstClr>
                </a:solidFill>
                <a:effectLst/>
                <a:uLnTx/>
                <a:uFillTx/>
                <a:latin typeface="Century Gothic" panose="020B0502020202020204" pitchFamily="34" charset="0"/>
                <a:ea typeface="+mn-ea"/>
                <a:cs typeface="+mn-cs"/>
              </a:rPr>
              <a:t>(significant at 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lumMod val="65000"/>
                    <a:lumOff val="35000"/>
                  </a:prstClr>
                </a:solidFill>
                <a:effectLst/>
                <a:uLnTx/>
                <a:uFillTx/>
                <a:latin typeface="Century Gothic" panose="020B0502020202020204" pitchFamily="34" charset="0"/>
                <a:ea typeface="+mn-ea"/>
                <a:cs typeface="+mn-cs"/>
              </a:rPr>
              <a:t>0.05 level) </a:t>
            </a:r>
            <a:endPar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1268226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2103025" y="256283"/>
            <a:ext cx="8458712" cy="1077218"/>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Were suicide rates </a:t>
            </a:r>
            <a:r>
              <a:rPr kumimoji="0" lang="en-US" sz="3200" b="0" i="1" u="sng"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HIGH</a:t>
            </a:r>
            <a:r>
              <a:rPr kumimoji="0" lang="en-US" sz="32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 for a specific high school district in suburban California?</a:t>
            </a:r>
          </a:p>
        </p:txBody>
      </p:sp>
      <p:cxnSp>
        <p:nvCxnSpPr>
          <p:cNvPr id="17" name="Straight Connector 16">
            <a:extLst>
              <a:ext uri="{FF2B5EF4-FFF2-40B4-BE49-F238E27FC236}">
                <a16:creationId xmlns:a16="http://schemas.microsoft.com/office/drawing/2014/main" id="{D6BE57F9-27B3-4C47-AC38-BBCD161DF003}"/>
              </a:ext>
            </a:extLst>
          </p:cNvPr>
          <p:cNvCxnSpPr/>
          <p:nvPr/>
        </p:nvCxnSpPr>
        <p:spPr>
          <a:xfrm>
            <a:off x="5029803" y="2158767"/>
            <a:ext cx="0" cy="6096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A5ED0D1-3E7A-4399-8E82-C4929FCB02B3}"/>
              </a:ext>
            </a:extLst>
          </p:cNvPr>
          <p:cNvCxnSpPr/>
          <p:nvPr/>
        </p:nvCxnSpPr>
        <p:spPr>
          <a:xfrm>
            <a:off x="5258403" y="2463567"/>
            <a:ext cx="1371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E2A3363-EA84-4025-9869-AB0202B3971E}"/>
              </a:ext>
            </a:extLst>
          </p:cNvPr>
          <p:cNvSpPr/>
          <p:nvPr/>
        </p:nvSpPr>
        <p:spPr>
          <a:xfrm>
            <a:off x="5935739" y="242123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00000"/>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F80E91D7-D512-4729-BFFA-73B539E088D4}"/>
              </a:ext>
            </a:extLst>
          </p:cNvPr>
          <p:cNvSpPr txBox="1"/>
          <p:nvPr/>
        </p:nvSpPr>
        <p:spPr>
          <a:xfrm>
            <a:off x="8189450" y="1912660"/>
            <a:ext cx="2185215"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Null Hypothesis: </a:t>
            </a:r>
            <a: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
            </a:r>
            <a:b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br>
            <a: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Population Average</a:t>
            </a:r>
          </a:p>
        </p:txBody>
      </p:sp>
      <p:cxnSp>
        <p:nvCxnSpPr>
          <p:cNvPr id="24" name="Straight Connector 23">
            <a:extLst>
              <a:ext uri="{FF2B5EF4-FFF2-40B4-BE49-F238E27FC236}">
                <a16:creationId xmlns:a16="http://schemas.microsoft.com/office/drawing/2014/main" id="{54A27B60-30E7-45C3-A7C6-B3BF1FFC94DC}"/>
              </a:ext>
            </a:extLst>
          </p:cNvPr>
          <p:cNvCxnSpPr/>
          <p:nvPr/>
        </p:nvCxnSpPr>
        <p:spPr>
          <a:xfrm>
            <a:off x="5487003" y="3830702"/>
            <a:ext cx="0" cy="6096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A6484B7-12B3-4376-8841-EF60DF519E75}"/>
              </a:ext>
            </a:extLst>
          </p:cNvPr>
          <p:cNvCxnSpPr/>
          <p:nvPr/>
        </p:nvCxnSpPr>
        <p:spPr>
          <a:xfrm>
            <a:off x="5258403" y="4135502"/>
            <a:ext cx="1371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551052F7-A0CD-46DF-ABC7-9713980C0E39}"/>
              </a:ext>
            </a:extLst>
          </p:cNvPr>
          <p:cNvSpPr/>
          <p:nvPr/>
        </p:nvSpPr>
        <p:spPr>
          <a:xfrm>
            <a:off x="5935739" y="409317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00000"/>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2D17F6CF-60E2-4F8C-9C15-857640512345}"/>
              </a:ext>
            </a:extLst>
          </p:cNvPr>
          <p:cNvSpPr txBox="1"/>
          <p:nvPr/>
        </p:nvSpPr>
        <p:spPr>
          <a:xfrm>
            <a:off x="8359427" y="3593062"/>
            <a:ext cx="1997663"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Null Hypothesis: </a:t>
            </a:r>
            <a: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
            </a:r>
            <a:b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br>
            <a: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All HS Students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OR All Californians</a:t>
            </a:r>
          </a:p>
        </p:txBody>
      </p:sp>
      <p:cxnSp>
        <p:nvCxnSpPr>
          <p:cNvPr id="30" name="Straight Connector 29">
            <a:extLst>
              <a:ext uri="{FF2B5EF4-FFF2-40B4-BE49-F238E27FC236}">
                <a16:creationId xmlns:a16="http://schemas.microsoft.com/office/drawing/2014/main" id="{B229640E-C064-43DB-ACEC-8E5203240EAA}"/>
              </a:ext>
            </a:extLst>
          </p:cNvPr>
          <p:cNvCxnSpPr/>
          <p:nvPr/>
        </p:nvCxnSpPr>
        <p:spPr>
          <a:xfrm>
            <a:off x="6808844" y="5507102"/>
            <a:ext cx="0" cy="6096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A01704A-6C7D-49F5-8426-FECFA1882EDB}"/>
              </a:ext>
            </a:extLst>
          </p:cNvPr>
          <p:cNvCxnSpPr/>
          <p:nvPr/>
        </p:nvCxnSpPr>
        <p:spPr>
          <a:xfrm>
            <a:off x="5258403" y="5811902"/>
            <a:ext cx="1371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5CF5FB62-4209-4C93-B09D-A3837B358C4C}"/>
              </a:ext>
            </a:extLst>
          </p:cNvPr>
          <p:cNvSpPr/>
          <p:nvPr/>
        </p:nvSpPr>
        <p:spPr>
          <a:xfrm>
            <a:off x="5935739" y="576957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00000"/>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524243E3-EE06-4E9B-A254-C2A3FE511EF1}"/>
              </a:ext>
            </a:extLst>
          </p:cNvPr>
          <p:cNvSpPr txBox="1"/>
          <p:nvPr/>
        </p:nvSpPr>
        <p:spPr>
          <a:xfrm>
            <a:off x="8456408" y="5285705"/>
            <a:ext cx="1803699"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Null Hypothesis: </a:t>
            </a:r>
            <a: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
            </a:r>
            <a:b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br>
            <a: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All Suburban HS</a:t>
            </a:r>
            <a:b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br>
            <a: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Students</a:t>
            </a:r>
          </a:p>
        </p:txBody>
      </p:sp>
      <p:sp>
        <p:nvSpPr>
          <p:cNvPr id="34" name="TextBox 33">
            <a:extLst>
              <a:ext uri="{FF2B5EF4-FFF2-40B4-BE49-F238E27FC236}">
                <a16:creationId xmlns:a16="http://schemas.microsoft.com/office/drawing/2014/main" id="{AC8A9E6B-DB2E-4F73-89F9-3E904231D963}"/>
              </a:ext>
            </a:extLst>
          </p:cNvPr>
          <p:cNvSpPr txBox="1"/>
          <p:nvPr/>
        </p:nvSpPr>
        <p:spPr>
          <a:xfrm>
            <a:off x="4823669" y="1853968"/>
            <a:ext cx="434734"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Null</a:t>
            </a:r>
          </a:p>
        </p:txBody>
      </p:sp>
      <p:sp>
        <p:nvSpPr>
          <p:cNvPr id="35" name="TextBox 34">
            <a:extLst>
              <a:ext uri="{FF2B5EF4-FFF2-40B4-BE49-F238E27FC236}">
                <a16:creationId xmlns:a16="http://schemas.microsoft.com/office/drawing/2014/main" id="{C5C0717B-289E-4DBB-B0B9-CC04495C0BEC}"/>
              </a:ext>
            </a:extLst>
          </p:cNvPr>
          <p:cNvSpPr txBox="1"/>
          <p:nvPr/>
        </p:nvSpPr>
        <p:spPr>
          <a:xfrm>
            <a:off x="5258403" y="3591405"/>
            <a:ext cx="434734"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Null</a:t>
            </a:r>
          </a:p>
        </p:txBody>
      </p:sp>
      <p:sp>
        <p:nvSpPr>
          <p:cNvPr id="37" name="TextBox 36">
            <a:extLst>
              <a:ext uri="{FF2B5EF4-FFF2-40B4-BE49-F238E27FC236}">
                <a16:creationId xmlns:a16="http://schemas.microsoft.com/office/drawing/2014/main" id="{CEA06AF6-ECAF-46E1-A827-593ADF4390C6}"/>
              </a:ext>
            </a:extLst>
          </p:cNvPr>
          <p:cNvSpPr txBox="1"/>
          <p:nvPr/>
        </p:nvSpPr>
        <p:spPr>
          <a:xfrm>
            <a:off x="6602710" y="5199902"/>
            <a:ext cx="434734"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Null</a:t>
            </a:r>
          </a:p>
        </p:txBody>
      </p:sp>
      <p:sp>
        <p:nvSpPr>
          <p:cNvPr id="38" name="TextBox 37">
            <a:extLst>
              <a:ext uri="{FF2B5EF4-FFF2-40B4-BE49-F238E27FC236}">
                <a16:creationId xmlns:a16="http://schemas.microsoft.com/office/drawing/2014/main" id="{ADB4683F-D1FC-45F9-A1C8-9CA4ECD8A4F5}"/>
              </a:ext>
            </a:extLst>
          </p:cNvPr>
          <p:cNvSpPr txBox="1"/>
          <p:nvPr/>
        </p:nvSpPr>
        <p:spPr>
          <a:xfrm>
            <a:off x="775628" y="1688973"/>
            <a:ext cx="2386859" cy="45243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lumMod val="65000"/>
                    <a:lumOff val="35000"/>
                  </a:prstClr>
                </a:solidFill>
                <a:effectLst/>
                <a:uLnTx/>
                <a:uFillTx/>
                <a:latin typeface="Century Gothic" panose="020B0502020202020204" pitchFamily="34" charset="0"/>
                <a:ea typeface="+mn-ea"/>
                <a:cs typeface="+mn-cs"/>
              </a:rPr>
              <a:t>The conclusions we reach</a:t>
            </a:r>
            <a:r>
              <a:rPr kumimoji="0" lang="en-US" sz="1800" b="0" i="0" u="none" strike="noStrike" kern="1200" cap="none" spc="0" normalizeH="0" noProof="0" dirty="0" smtClean="0">
                <a:ln>
                  <a:noFill/>
                </a:ln>
                <a:solidFill>
                  <a:prstClr val="black">
                    <a:lumMod val="65000"/>
                    <a:lumOff val="35000"/>
                  </a:prstClr>
                </a:solidFill>
                <a:effectLst/>
                <a:uLnTx/>
                <a:uFillTx/>
                <a:latin typeface="Century Gothic" panose="020B0502020202020204" pitchFamily="34" charset="0"/>
                <a:ea typeface="+mn-ea"/>
                <a:cs typeface="+mn-cs"/>
              </a:rPr>
              <a:t> are not at all dependent upon the model or lack of significance – they </a:t>
            </a:r>
            <a:r>
              <a:rPr kumimoji="0" lang="en-US" sz="1800" b="0" i="0" u="none" strike="noStrike" kern="1200" cap="none" spc="0" normalizeH="0" noProof="0" dirty="0" err="1" smtClean="0">
                <a:ln>
                  <a:noFill/>
                </a:ln>
                <a:solidFill>
                  <a:prstClr val="black">
                    <a:lumMod val="65000"/>
                    <a:lumOff val="35000"/>
                  </a:prstClr>
                </a:solidFill>
                <a:effectLst/>
                <a:uLnTx/>
                <a:uFillTx/>
                <a:latin typeface="Century Gothic" panose="020B0502020202020204" pitchFamily="34" charset="0"/>
                <a:ea typeface="+mn-ea"/>
                <a:cs typeface="+mn-cs"/>
              </a:rPr>
              <a:t>ar</a:t>
            </a:r>
            <a:r>
              <a:rPr lang="en-US" dirty="0" smtClean="0">
                <a:solidFill>
                  <a:prstClr val="black">
                    <a:lumMod val="65000"/>
                    <a:lumOff val="35000"/>
                  </a:prstClr>
                </a:solidFill>
                <a:latin typeface="Century Gothic" panose="020B0502020202020204" pitchFamily="34" charset="0"/>
              </a:rPr>
              <a:t>e driven entirely by the selection of the counterfactual. </a:t>
            </a:r>
            <a:br>
              <a:rPr lang="en-US" dirty="0" smtClean="0">
                <a:solidFill>
                  <a:prstClr val="black">
                    <a:lumMod val="65000"/>
                    <a:lumOff val="35000"/>
                  </a:prstClr>
                </a:solidFill>
                <a:latin typeface="Century Gothic" panose="020B0502020202020204" pitchFamily="34" charset="0"/>
              </a:rPr>
            </a:br>
            <a:r>
              <a:rPr lang="en-US" dirty="0" smtClean="0">
                <a:solidFill>
                  <a:prstClr val="black">
                    <a:lumMod val="65000"/>
                    <a:lumOff val="35000"/>
                  </a:prstClr>
                </a:solidFill>
                <a:latin typeface="Century Gothic" panose="020B0502020202020204" pitchFamily="34" charset="0"/>
              </a:rPr>
              <a:t/>
            </a:r>
            <a:br>
              <a:rPr lang="en-US" dirty="0" smtClean="0">
                <a:solidFill>
                  <a:prstClr val="black">
                    <a:lumMod val="65000"/>
                    <a:lumOff val="35000"/>
                  </a:prstClr>
                </a:solidFill>
                <a:latin typeface="Century Gothic" panose="020B0502020202020204" pitchFamily="34" charset="0"/>
              </a:rPr>
            </a:br>
            <a:r>
              <a:rPr lang="en-US" dirty="0" smtClean="0">
                <a:solidFill>
                  <a:prstClr val="black">
                    <a:lumMod val="65000"/>
                    <a:lumOff val="35000"/>
                  </a:prstClr>
                </a:solidFill>
                <a:latin typeface="Century Gothic" panose="020B0502020202020204" pitchFamily="34" charset="0"/>
              </a:rPr>
              <a:t>All of these are reasonable counterfactuals. Which best answers the research question? </a:t>
            </a:r>
            <a:endPar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endParaRPr>
          </a:p>
        </p:txBody>
      </p:sp>
      <p:sp>
        <p:nvSpPr>
          <p:cNvPr id="22" name="TextBox 21">
            <a:extLst>
              <a:ext uri="{FF2B5EF4-FFF2-40B4-BE49-F238E27FC236}">
                <a16:creationId xmlns:a16="http://schemas.microsoft.com/office/drawing/2014/main" id="{C90F9E65-89F0-4F77-A5DE-65E2A90B86C9}"/>
              </a:ext>
            </a:extLst>
          </p:cNvPr>
          <p:cNvSpPr txBox="1"/>
          <p:nvPr/>
        </p:nvSpPr>
        <p:spPr>
          <a:xfrm>
            <a:off x="4004259" y="5054872"/>
            <a:ext cx="2688542"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Suicide rates are </a:t>
            </a:r>
            <a:r>
              <a:rPr kumimoji="0" lang="en-US" sz="1800" b="1" i="0" u="none" strike="noStrike" kern="1200" cap="none" spc="0" normalizeH="0" baseline="0" noProof="0" dirty="0" smtClean="0">
                <a:ln>
                  <a:noFill/>
                </a:ln>
                <a:solidFill>
                  <a:srgbClr val="0070C0"/>
                </a:solidFill>
                <a:effectLst/>
                <a:uLnTx/>
                <a:uFillTx/>
                <a:latin typeface="Century Gothic" panose="020B0502020202020204" pitchFamily="34" charset="0"/>
                <a:ea typeface="+mn-ea"/>
                <a:cs typeface="+mn-cs"/>
              </a:rPr>
              <a:t>LOWER</a:t>
            </a:r>
            <a:endPar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endParaRPr>
          </a:p>
        </p:txBody>
      </p:sp>
      <p:sp>
        <p:nvSpPr>
          <p:cNvPr id="23" name="TextBox 22">
            <a:extLst>
              <a:ext uri="{FF2B5EF4-FFF2-40B4-BE49-F238E27FC236}">
                <a16:creationId xmlns:a16="http://schemas.microsoft.com/office/drawing/2014/main" id="{C90F9E65-89F0-4F77-A5DE-65E2A90B86C9}"/>
              </a:ext>
            </a:extLst>
          </p:cNvPr>
          <p:cNvSpPr txBox="1"/>
          <p:nvPr/>
        </p:nvSpPr>
        <p:spPr>
          <a:xfrm>
            <a:off x="5348530" y="3406738"/>
            <a:ext cx="2688542"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Suicide rates are </a:t>
            </a:r>
            <a:r>
              <a:rPr kumimoji="0" lang="en-US" sz="1800" b="0" i="0" u="none" strike="noStrike" kern="1200" cap="none" spc="0" normalizeH="0" baseline="0" noProof="0" dirty="0" smtClean="0">
                <a:ln>
                  <a:noFill/>
                </a:ln>
                <a:solidFill>
                  <a:srgbClr val="0070C0"/>
                </a:solidFill>
                <a:effectLst/>
                <a:uLnTx/>
                <a:uFillTx/>
                <a:latin typeface="Century Gothic" panose="020B0502020202020204" pitchFamily="34" charset="0"/>
                <a:ea typeface="+mn-ea"/>
                <a:cs typeface="+mn-cs"/>
              </a:rPr>
              <a:t/>
            </a:r>
            <a:br>
              <a:rPr kumimoji="0" lang="en-US" sz="1800" b="0" i="0" u="none" strike="noStrike" kern="1200" cap="none" spc="0" normalizeH="0" baseline="0" noProof="0" dirty="0" smtClean="0">
                <a:ln>
                  <a:noFill/>
                </a:ln>
                <a:solidFill>
                  <a:srgbClr val="0070C0"/>
                </a:solidFill>
                <a:effectLst/>
                <a:uLnTx/>
                <a:uFillTx/>
                <a:latin typeface="Century Gothic" panose="020B0502020202020204" pitchFamily="34" charset="0"/>
                <a:ea typeface="+mn-ea"/>
                <a:cs typeface="+mn-cs"/>
              </a:rPr>
            </a:br>
            <a:r>
              <a:rPr kumimoji="0" lang="en-US" sz="1800" b="1" i="0" u="none" strike="noStrike" kern="1200" cap="none" spc="0" normalizeH="0" baseline="0" noProof="0" dirty="0" smtClean="0">
                <a:ln>
                  <a:noFill/>
                </a:ln>
                <a:solidFill>
                  <a:srgbClr val="0070C0"/>
                </a:solidFill>
                <a:effectLst/>
                <a:uLnTx/>
                <a:uFillTx/>
                <a:latin typeface="Century Gothic" panose="020B0502020202020204" pitchFamily="34" charset="0"/>
                <a:ea typeface="+mn-ea"/>
                <a:cs typeface="+mn-cs"/>
              </a:rPr>
              <a:t>NO DIFFERENT</a:t>
            </a:r>
            <a:endPar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endParaRPr>
          </a:p>
        </p:txBody>
      </p:sp>
      <p:sp>
        <p:nvSpPr>
          <p:cNvPr id="28" name="TextBox 27">
            <a:extLst>
              <a:ext uri="{FF2B5EF4-FFF2-40B4-BE49-F238E27FC236}">
                <a16:creationId xmlns:a16="http://schemas.microsoft.com/office/drawing/2014/main" id="{C90F9E65-89F0-4F77-A5DE-65E2A90B86C9}"/>
              </a:ext>
            </a:extLst>
          </p:cNvPr>
          <p:cNvSpPr txBox="1"/>
          <p:nvPr/>
        </p:nvSpPr>
        <p:spPr>
          <a:xfrm>
            <a:off x="5348530" y="1688973"/>
            <a:ext cx="2688542"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Suicide rates are </a:t>
            </a:r>
            <a:r>
              <a:rPr kumimoji="0" lang="en-US" sz="1800" b="0" i="0" u="none" strike="noStrike" kern="1200" cap="none" spc="0" normalizeH="0" baseline="0" noProof="0" dirty="0" smtClean="0">
                <a:ln>
                  <a:noFill/>
                </a:ln>
                <a:solidFill>
                  <a:srgbClr val="0070C0"/>
                </a:solidFill>
                <a:effectLst/>
                <a:uLnTx/>
                <a:uFillTx/>
                <a:latin typeface="Century Gothic" panose="020B0502020202020204" pitchFamily="34" charset="0"/>
                <a:ea typeface="+mn-ea"/>
                <a:cs typeface="+mn-cs"/>
              </a:rPr>
              <a:t/>
            </a:r>
            <a:br>
              <a:rPr kumimoji="0" lang="en-US" sz="1800" b="0" i="0" u="none" strike="noStrike" kern="1200" cap="none" spc="0" normalizeH="0" baseline="0" noProof="0" dirty="0" smtClean="0">
                <a:ln>
                  <a:noFill/>
                </a:ln>
                <a:solidFill>
                  <a:srgbClr val="0070C0"/>
                </a:solidFill>
                <a:effectLst/>
                <a:uLnTx/>
                <a:uFillTx/>
                <a:latin typeface="Century Gothic" panose="020B0502020202020204" pitchFamily="34" charset="0"/>
                <a:ea typeface="+mn-ea"/>
                <a:cs typeface="+mn-cs"/>
              </a:rPr>
            </a:br>
            <a:r>
              <a:rPr kumimoji="0" lang="en-US" sz="1800" b="1" i="0" u="none" strike="noStrike" kern="1200" cap="none" spc="0" normalizeH="0" baseline="0" noProof="0" dirty="0" smtClean="0">
                <a:ln>
                  <a:noFill/>
                </a:ln>
                <a:solidFill>
                  <a:srgbClr val="0070C0"/>
                </a:solidFill>
                <a:effectLst/>
                <a:uLnTx/>
                <a:uFillTx/>
                <a:latin typeface="Century Gothic" panose="020B0502020202020204" pitchFamily="34" charset="0"/>
                <a:ea typeface="+mn-ea"/>
                <a:cs typeface="+mn-cs"/>
              </a:rPr>
              <a:t>HIGHER</a:t>
            </a:r>
            <a:endPar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10341194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2590800" y="304800"/>
            <a:ext cx="7010400" cy="1077218"/>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small" spc="0" normalizeH="0" baseline="0" noProof="0" dirty="0">
                <a:ln>
                  <a:noFill/>
                </a:ln>
                <a:solidFill>
                  <a:prstClr val="black"/>
                </a:solidFill>
                <a:effectLst/>
                <a:uLnTx/>
                <a:uFillTx/>
                <a:latin typeface="Tahoma" pitchFamily="34" charset="0"/>
                <a:ea typeface="+mn-ea"/>
                <a:cs typeface="+mn-cs"/>
              </a:rPr>
              <a:t>A valid counter-factual allows us to answer the following two questions:</a:t>
            </a:r>
          </a:p>
        </p:txBody>
      </p:sp>
      <p:sp>
        <p:nvSpPr>
          <p:cNvPr id="2" name="TextBox 1"/>
          <p:cNvSpPr txBox="1"/>
          <p:nvPr/>
        </p:nvSpPr>
        <p:spPr>
          <a:xfrm>
            <a:off x="2819400" y="2049482"/>
            <a:ext cx="6553200" cy="2308324"/>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aren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Compared to what?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program outcomes are </a:t>
            </a:r>
            <a:r>
              <a:rPr kumimoji="0" lang="en-US" sz="1800" b="0" i="0" u="sng" strike="noStrike" kern="1200" cap="none" spc="0" normalizeH="0" baseline="0" noProof="0" dirty="0">
                <a:ln>
                  <a:noFill/>
                </a:ln>
                <a:solidFill>
                  <a:prstClr val="black"/>
                </a:solidFill>
                <a:effectLst/>
                <a:uLnTx/>
                <a:uFillTx/>
                <a:latin typeface="Calibri" panose="020F0502020204030204"/>
                <a:ea typeface="+mn-ea"/>
                <a:cs typeface="+mn-cs"/>
              </a:rPr>
              <a:t>different than outcomes in the comparison group</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The comparison group is defined by the researcher.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 some special cases the comparison group is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identical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(statistically speaking) to the treatment group. In this case we call it a “control” group.</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11717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2590800" y="304800"/>
            <a:ext cx="7010400" cy="1077218"/>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small" spc="0" normalizeH="0" baseline="0" noProof="0" dirty="0">
                <a:ln>
                  <a:noFill/>
                </a:ln>
                <a:solidFill>
                  <a:prstClr val="black"/>
                </a:solidFill>
                <a:effectLst/>
                <a:uLnTx/>
                <a:uFillTx/>
                <a:latin typeface="Tahoma" pitchFamily="34" charset="0"/>
                <a:ea typeface="+mn-ea"/>
                <a:cs typeface="+mn-cs"/>
              </a:rPr>
              <a:t>A valid counter-factual allows us to answer the following two questions:</a:t>
            </a:r>
          </a:p>
        </p:txBody>
      </p:sp>
      <p:sp>
        <p:nvSpPr>
          <p:cNvPr id="2" name="TextBox 1"/>
          <p:cNvSpPr txBox="1"/>
          <p:nvPr/>
        </p:nvSpPr>
        <p:spPr>
          <a:xfrm>
            <a:off x="2819400" y="2049482"/>
            <a:ext cx="6553200" cy="3970318"/>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arenR"/>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Compared to what? </a:t>
            </a:r>
            <a:r>
              <a:rPr kumimoji="0" lang="en-US" sz="1800" b="0" i="0" u="none" strike="noStrike" kern="1200" cap="none" spc="0" normalizeH="0" baseline="0" noProof="0" dirty="0">
                <a:ln>
                  <a:noFill/>
                </a:ln>
                <a:solidFill>
                  <a:prstClr val="black"/>
                </a:solidFill>
                <a:effectLst/>
                <a:uLnTx/>
                <a:uFillTx/>
                <a:latin typeface="Calibri"/>
                <a:ea typeface="+mn-ea"/>
                <a:cs typeface="+mn-cs"/>
              </a:rPr>
              <a:t>The program outcomes are </a:t>
            </a:r>
            <a:r>
              <a:rPr kumimoji="0" lang="en-US" sz="1800" b="0" i="0" u="sng" strike="noStrike" kern="1200" cap="none" spc="0" normalizeH="0" baseline="0" noProof="0" dirty="0">
                <a:ln>
                  <a:noFill/>
                </a:ln>
                <a:solidFill>
                  <a:prstClr val="black"/>
                </a:solidFill>
                <a:effectLst/>
                <a:uLnTx/>
                <a:uFillTx/>
                <a:latin typeface="Calibri"/>
                <a:ea typeface="+mn-ea"/>
                <a:cs typeface="+mn-cs"/>
              </a:rPr>
              <a:t>different than outcomes in the comparison group</a:t>
            </a:r>
            <a:r>
              <a:rPr kumimoji="0" lang="en-US" sz="1800" b="0" i="0" u="none" strike="noStrike" kern="1200" cap="none" spc="0" normalizeH="0" baseline="0" noProof="0" dirty="0">
                <a:ln>
                  <a:noFill/>
                </a:ln>
                <a:solidFill>
                  <a:prstClr val="black"/>
                </a:solidFill>
                <a:effectLst/>
                <a:uLnTx/>
                <a:uFillTx/>
                <a:latin typeface="Calibri"/>
                <a:ea typeface="+mn-ea"/>
                <a:cs typeface="+mn-cs"/>
              </a:rPr>
              <a:t>. The comparison group is defined by the researcher. </a:t>
            </a:r>
            <a:br>
              <a:rPr kumimoji="0" lang="en-US" sz="1800" b="0" i="0" u="none" strike="noStrike" kern="1200" cap="none" spc="0" normalizeH="0" baseline="0" noProof="0" dirty="0">
                <a:ln>
                  <a:noFill/>
                </a:ln>
                <a:solidFill>
                  <a:prstClr val="black"/>
                </a:solidFill>
                <a:effectLst/>
                <a:uLnTx/>
                <a:uFillTx/>
                <a:latin typeface="Calibri"/>
                <a:ea typeface="+mn-ea"/>
                <a:cs typeface="+mn-cs"/>
              </a:rPr>
            </a:br>
            <a:r>
              <a:rPr kumimoji="0" lang="en-US" sz="1800" b="0" i="0" u="none" strike="noStrike" kern="1200" cap="none" spc="0" normalizeH="0" baseline="0" noProof="0" dirty="0">
                <a:ln>
                  <a:noFill/>
                </a:ln>
                <a:solidFill>
                  <a:prstClr val="black"/>
                </a:solidFill>
                <a:effectLst/>
                <a:uLnTx/>
                <a:uFillTx/>
                <a:latin typeface="Calibri"/>
                <a:ea typeface="+mn-ea"/>
                <a:cs typeface="+mn-cs"/>
              </a:rPr>
              <a:t/>
            </a:r>
            <a:br>
              <a:rPr kumimoji="0" lang="en-US" sz="1800" b="0" i="0" u="none" strike="noStrike" kern="1200" cap="none" spc="0" normalizeH="0" baseline="0" noProof="0" dirty="0">
                <a:ln>
                  <a:noFill/>
                </a:ln>
                <a:solidFill>
                  <a:prstClr val="black"/>
                </a:solidFill>
                <a:effectLst/>
                <a:uLnTx/>
                <a:uFillTx/>
                <a:latin typeface="Calibri"/>
                <a:ea typeface="+mn-ea"/>
                <a:cs typeface="+mn-cs"/>
              </a:rPr>
            </a:br>
            <a:r>
              <a:rPr kumimoji="0" lang="en-US" sz="1800" b="0" i="0" u="none" strike="noStrike" kern="1200" cap="none" spc="0" normalizeH="0" baseline="0" noProof="0" dirty="0">
                <a:ln>
                  <a:noFill/>
                </a:ln>
                <a:solidFill>
                  <a:prstClr val="black"/>
                </a:solidFill>
                <a:effectLst/>
                <a:uLnTx/>
                <a:uFillTx/>
                <a:latin typeface="Calibri"/>
                <a:ea typeface="+mn-ea"/>
                <a:cs typeface="+mn-cs"/>
              </a:rPr>
              <a:t>In some special cases the comparison group is identical (statistically speaking) to the treatment group. In this case we call it a “control” group.</a:t>
            </a:r>
            <a:br>
              <a:rPr kumimoji="0" lang="en-US" sz="1800" b="0" i="0" u="none" strike="noStrike" kern="1200" cap="none" spc="0" normalizeH="0" baseline="0" noProof="0" dirty="0">
                <a:ln>
                  <a:noFill/>
                </a:ln>
                <a:solidFill>
                  <a:prstClr val="black"/>
                </a:solidFill>
                <a:effectLst/>
                <a:uLnTx/>
                <a:uFillTx/>
                <a:latin typeface="Calibri"/>
                <a:ea typeface="+mn-ea"/>
                <a:cs typeface="+mn-cs"/>
              </a:rPr>
            </a:br>
            <a:r>
              <a:rPr kumimoji="0" lang="en-US" sz="1800" b="0" i="0" u="none" strike="noStrike" kern="1200" cap="none" spc="0" normalizeH="0" baseline="0" noProof="0" dirty="0">
                <a:ln>
                  <a:noFill/>
                </a:ln>
                <a:solidFill>
                  <a:prstClr val="black"/>
                </a:solidFill>
                <a:effectLst/>
                <a:uLnTx/>
                <a:uFillTx/>
                <a:latin typeface="Calibri"/>
                <a:ea typeface="+mn-ea"/>
                <a:cs typeface="+mn-cs"/>
              </a:rPr>
              <a:t> </a:t>
            </a:r>
          </a:p>
          <a:p>
            <a:pPr marL="342900" marR="0" lvl="0" indent="-342900" algn="l" defTabSz="914400" rtl="0" eaLnBrk="1" fontAlgn="auto" latinLnBrk="0" hangingPunct="1">
              <a:lnSpc>
                <a:spcPct val="100000"/>
              </a:lnSpc>
              <a:spcBef>
                <a:spcPts val="0"/>
              </a:spcBef>
              <a:spcAft>
                <a:spcPts val="0"/>
              </a:spcAft>
              <a:buClrTx/>
              <a:buSzTx/>
              <a:buFont typeface="+mj-lt"/>
              <a:buAutoNum type="arabicParenR"/>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How big is the program effect? </a:t>
            </a:r>
            <a:r>
              <a:rPr kumimoji="0" lang="en-US" sz="1800" b="0" i="0" u="none" strike="noStrike" kern="1200" cap="none" spc="0" normalizeH="0" baseline="0" noProof="0" dirty="0">
                <a:ln>
                  <a:noFill/>
                </a:ln>
                <a:solidFill>
                  <a:prstClr val="black"/>
                </a:solidFill>
                <a:effectLst/>
                <a:uLnTx/>
                <a:uFillTx/>
                <a:latin typeface="Calibri"/>
                <a:ea typeface="+mn-ea"/>
                <a:cs typeface="+mn-cs"/>
              </a:rPr>
              <a:t>Is the difference meaningful (statistically significant and socially salient)?</a:t>
            </a:r>
            <a:br>
              <a:rPr kumimoji="0" lang="en-US" sz="1800" b="0" i="0" u="none" strike="noStrike" kern="1200" cap="none" spc="0" normalizeH="0" baseline="0" noProof="0" dirty="0">
                <a:ln>
                  <a:noFill/>
                </a:ln>
                <a:solidFill>
                  <a:prstClr val="black"/>
                </a:solidFill>
                <a:effectLst/>
                <a:uLnTx/>
                <a:uFillTx/>
                <a:latin typeface="Calibri"/>
                <a:ea typeface="+mn-ea"/>
                <a:cs typeface="+mn-cs"/>
              </a:rPr>
            </a:br>
            <a:r>
              <a:rPr kumimoji="0" lang="en-US" sz="1800" b="0" i="0" u="none" strike="noStrike" kern="1200" cap="none" spc="0" normalizeH="0" baseline="0" noProof="0" dirty="0">
                <a:ln>
                  <a:noFill/>
                </a:ln>
                <a:solidFill>
                  <a:prstClr val="black"/>
                </a:solidFill>
                <a:effectLst/>
                <a:uLnTx/>
                <a:uFillTx/>
                <a:latin typeface="Calibri"/>
                <a:ea typeface="+mn-ea"/>
                <a:cs typeface="+mn-cs"/>
              </a:rPr>
              <a:t/>
            </a:r>
            <a:br>
              <a:rPr kumimoji="0" lang="en-US" sz="1800" b="0" i="0" u="none" strike="noStrike" kern="1200" cap="none" spc="0" normalizeH="0" baseline="0" noProof="0" dirty="0">
                <a:ln>
                  <a:noFill/>
                </a:ln>
                <a:solidFill>
                  <a:prstClr val="black"/>
                </a:solidFill>
                <a:effectLst/>
                <a:uLnTx/>
                <a:uFillTx/>
                <a:latin typeface="Calibri"/>
                <a:ea typeface="+mn-ea"/>
                <a:cs typeface="+mn-cs"/>
              </a:rPr>
            </a:br>
            <a:r>
              <a:rPr kumimoji="0" lang="en-US" sz="1800" b="0" i="0" u="none" strike="noStrike" kern="1200" cap="none" spc="0" normalizeH="0" baseline="0" noProof="0" dirty="0">
                <a:ln>
                  <a:noFill/>
                </a:ln>
                <a:solidFill>
                  <a:prstClr val="black"/>
                </a:solidFill>
                <a:effectLst/>
                <a:uLnTx/>
                <a:uFillTx/>
                <a:latin typeface="Calibri"/>
                <a:ea typeface="+mn-ea"/>
                <a:cs typeface="+mn-cs"/>
              </a:rPr>
              <a:t>In the simple case the program effects is just the difference of the average outcome of the treatment and control group, but in practice there are many ways we calculate an effect.</a:t>
            </a:r>
          </a:p>
        </p:txBody>
      </p:sp>
    </p:spTree>
    <p:extLst>
      <p:ext uri="{BB962C8B-B14F-4D97-AF65-F5344CB8AC3E}">
        <p14:creationId xmlns:p14="http://schemas.microsoft.com/office/powerpoint/2010/main" val="567625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2103025" y="256283"/>
            <a:ext cx="8458712" cy="584775"/>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Which is a more meaningful finding? </a:t>
            </a:r>
          </a:p>
        </p:txBody>
      </p:sp>
      <p:cxnSp>
        <p:nvCxnSpPr>
          <p:cNvPr id="24" name="Straight Connector 23">
            <a:extLst>
              <a:ext uri="{FF2B5EF4-FFF2-40B4-BE49-F238E27FC236}">
                <a16:creationId xmlns:a16="http://schemas.microsoft.com/office/drawing/2014/main" id="{54A27B60-30E7-45C3-A7C6-B3BF1FFC94DC}"/>
              </a:ext>
            </a:extLst>
          </p:cNvPr>
          <p:cNvCxnSpPr/>
          <p:nvPr/>
        </p:nvCxnSpPr>
        <p:spPr>
          <a:xfrm>
            <a:off x="4128510" y="2272488"/>
            <a:ext cx="0" cy="60960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A6484B7-12B3-4376-8841-EF60DF519E75}"/>
              </a:ext>
            </a:extLst>
          </p:cNvPr>
          <p:cNvCxnSpPr/>
          <p:nvPr/>
        </p:nvCxnSpPr>
        <p:spPr>
          <a:xfrm>
            <a:off x="4002551" y="2577288"/>
            <a:ext cx="1371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551052F7-A0CD-46DF-ABC7-9713980C0E39}"/>
              </a:ext>
            </a:extLst>
          </p:cNvPr>
          <p:cNvSpPr/>
          <p:nvPr/>
        </p:nvSpPr>
        <p:spPr>
          <a:xfrm>
            <a:off x="4679887" y="253495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00000"/>
              </a:solidFill>
              <a:effectLst/>
              <a:uLnTx/>
              <a:uFillTx/>
              <a:latin typeface="Calibri"/>
              <a:ea typeface="+mn-ea"/>
              <a:cs typeface="+mn-cs"/>
            </a:endParaRPr>
          </a:p>
        </p:txBody>
      </p:sp>
      <p:sp>
        <p:nvSpPr>
          <p:cNvPr id="35" name="TextBox 34">
            <a:extLst>
              <a:ext uri="{FF2B5EF4-FFF2-40B4-BE49-F238E27FC236}">
                <a16:creationId xmlns:a16="http://schemas.microsoft.com/office/drawing/2014/main" id="{C5C0717B-289E-4DBB-B0B9-CC04495C0BEC}"/>
              </a:ext>
            </a:extLst>
          </p:cNvPr>
          <p:cNvSpPr txBox="1"/>
          <p:nvPr/>
        </p:nvSpPr>
        <p:spPr>
          <a:xfrm>
            <a:off x="3899910" y="2033191"/>
            <a:ext cx="434734"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a:ea typeface="+mn-ea"/>
                <a:cs typeface="+mn-cs"/>
              </a:rPr>
              <a:t>Null</a:t>
            </a:r>
          </a:p>
        </p:txBody>
      </p:sp>
      <p:cxnSp>
        <p:nvCxnSpPr>
          <p:cNvPr id="22" name="Straight Connector 21">
            <a:extLst>
              <a:ext uri="{FF2B5EF4-FFF2-40B4-BE49-F238E27FC236}">
                <a16:creationId xmlns:a16="http://schemas.microsoft.com/office/drawing/2014/main" id="{FC07AA41-2212-44AA-A544-F9DCEAC592C3}"/>
              </a:ext>
            </a:extLst>
          </p:cNvPr>
          <p:cNvCxnSpPr/>
          <p:nvPr/>
        </p:nvCxnSpPr>
        <p:spPr>
          <a:xfrm>
            <a:off x="4128510" y="4709539"/>
            <a:ext cx="0" cy="60960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8DA315-4815-4891-9CC6-F007B382E2F6}"/>
              </a:ext>
            </a:extLst>
          </p:cNvPr>
          <p:cNvCxnSpPr>
            <a:cxnSpLocks/>
          </p:cNvCxnSpPr>
          <p:nvPr/>
        </p:nvCxnSpPr>
        <p:spPr>
          <a:xfrm>
            <a:off x="4188657" y="4999322"/>
            <a:ext cx="29858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AA79241A-CFAD-43A5-875F-D8093A37141E}"/>
              </a:ext>
            </a:extLst>
          </p:cNvPr>
          <p:cNvSpPr/>
          <p:nvPr/>
        </p:nvSpPr>
        <p:spPr>
          <a:xfrm>
            <a:off x="4296544" y="495699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00000"/>
              </a:solidFill>
              <a:effectLst/>
              <a:uLnTx/>
              <a:uFillTx/>
              <a:latin typeface="Calibri"/>
              <a:ea typeface="+mn-ea"/>
              <a:cs typeface="+mn-cs"/>
            </a:endParaRPr>
          </a:p>
        </p:txBody>
      </p:sp>
      <p:sp>
        <p:nvSpPr>
          <p:cNvPr id="29" name="TextBox 28">
            <a:extLst>
              <a:ext uri="{FF2B5EF4-FFF2-40B4-BE49-F238E27FC236}">
                <a16:creationId xmlns:a16="http://schemas.microsoft.com/office/drawing/2014/main" id="{231DAE7A-C671-44A4-981B-9B29D342B67F}"/>
              </a:ext>
            </a:extLst>
          </p:cNvPr>
          <p:cNvSpPr txBox="1"/>
          <p:nvPr/>
        </p:nvSpPr>
        <p:spPr>
          <a:xfrm>
            <a:off x="3899910" y="4470242"/>
            <a:ext cx="434734"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a:ea typeface="+mn-ea"/>
                <a:cs typeface="+mn-cs"/>
              </a:rPr>
              <a:t>Null</a:t>
            </a:r>
          </a:p>
        </p:txBody>
      </p:sp>
      <p:sp>
        <p:nvSpPr>
          <p:cNvPr id="36" name="TextBox 35">
            <a:extLst>
              <a:ext uri="{FF2B5EF4-FFF2-40B4-BE49-F238E27FC236}">
                <a16:creationId xmlns:a16="http://schemas.microsoft.com/office/drawing/2014/main" id="{3CF3FF31-AE82-416A-A4C3-7FA167A77C2E}"/>
              </a:ext>
            </a:extLst>
          </p:cNvPr>
          <p:cNvSpPr txBox="1"/>
          <p:nvPr/>
        </p:nvSpPr>
        <p:spPr>
          <a:xfrm>
            <a:off x="7232484" y="1872492"/>
            <a:ext cx="3535033" cy="175432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Suicide rates at the high school are </a:t>
            </a:r>
            <a:r>
              <a:rPr kumimoji="0" lang="en-US" sz="1800" b="1"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MUCH LARGER </a:t>
            </a:r>
            <a: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than expected (</a:t>
            </a:r>
            <a:r>
              <a:rPr kumimoji="0" lang="en-US" sz="18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triple the comparison group rate</a:t>
            </a:r>
            <a: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a:t>
            </a:r>
            <a:b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br>
            <a:r>
              <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But </a:t>
            </a:r>
            <a:r>
              <a:rPr kumimoji="0" lang="en-US" sz="1800" b="1"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NOT</a:t>
            </a:r>
            <a:r>
              <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 statistically significant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at the alpha=0.05 level</a:t>
            </a:r>
          </a:p>
        </p:txBody>
      </p:sp>
      <p:sp>
        <p:nvSpPr>
          <p:cNvPr id="39" name="TextBox 38">
            <a:extLst>
              <a:ext uri="{FF2B5EF4-FFF2-40B4-BE49-F238E27FC236}">
                <a16:creationId xmlns:a16="http://schemas.microsoft.com/office/drawing/2014/main" id="{5B36BF1E-8055-4BF6-8918-DD12772386AE}"/>
              </a:ext>
            </a:extLst>
          </p:cNvPr>
          <p:cNvSpPr txBox="1"/>
          <p:nvPr/>
        </p:nvSpPr>
        <p:spPr>
          <a:xfrm>
            <a:off x="7316460" y="4247623"/>
            <a:ext cx="3535033" cy="175432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Suicide rates are </a:t>
            </a:r>
            <a:r>
              <a:rPr kumimoji="0" lang="en-US" sz="1800" b="1"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SLIGHTLY LARGER </a:t>
            </a:r>
            <a: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than the </a:t>
            </a:r>
            <a:b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br>
            <a:r>
              <a:rPr kumimoji="0" lang="en-US" sz="18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comparison group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(0.25 cases per year </a:t>
            </a:r>
            <a:b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br>
            <a: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in the district)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And statistically significant</a:t>
            </a:r>
          </a:p>
        </p:txBody>
      </p:sp>
      <p:sp>
        <p:nvSpPr>
          <p:cNvPr id="40" name="TextBox 39">
            <a:extLst>
              <a:ext uri="{FF2B5EF4-FFF2-40B4-BE49-F238E27FC236}">
                <a16:creationId xmlns:a16="http://schemas.microsoft.com/office/drawing/2014/main" id="{ED7B8120-A8F4-4DEA-9DA4-ACBACD46D701}"/>
              </a:ext>
            </a:extLst>
          </p:cNvPr>
          <p:cNvSpPr txBox="1"/>
          <p:nvPr/>
        </p:nvSpPr>
        <p:spPr>
          <a:xfrm>
            <a:off x="1349838" y="3062538"/>
            <a:ext cx="353503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comparison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group rate</a:t>
            </a:r>
            <a:endPar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endParaRPr>
          </a:p>
        </p:txBody>
      </p:sp>
      <p:cxnSp>
        <p:nvCxnSpPr>
          <p:cNvPr id="5" name="Straight Arrow Connector 4">
            <a:extLst>
              <a:ext uri="{FF2B5EF4-FFF2-40B4-BE49-F238E27FC236}">
                <a16:creationId xmlns:a16="http://schemas.microsoft.com/office/drawing/2014/main" id="{34528C86-1653-405B-82EB-0359011529F4}"/>
              </a:ext>
            </a:extLst>
          </p:cNvPr>
          <p:cNvCxnSpPr/>
          <p:nvPr/>
        </p:nvCxnSpPr>
        <p:spPr>
          <a:xfrm flipV="1">
            <a:off x="3825265" y="2957125"/>
            <a:ext cx="217367" cy="16741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0AF6A9B-9E28-4F9E-B6DF-F4DA1FECE1C2}"/>
              </a:ext>
            </a:extLst>
          </p:cNvPr>
          <p:cNvSpPr txBox="1"/>
          <p:nvPr/>
        </p:nvSpPr>
        <p:spPr>
          <a:xfrm>
            <a:off x="3191999" y="1231156"/>
            <a:ext cx="353503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study </a:t>
            </a:r>
            <a:b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br>
            <a: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HS district</a:t>
            </a:r>
          </a:p>
        </p:txBody>
      </p:sp>
      <p:cxnSp>
        <p:nvCxnSpPr>
          <p:cNvPr id="7" name="Straight Arrow Connector 6">
            <a:extLst>
              <a:ext uri="{FF2B5EF4-FFF2-40B4-BE49-F238E27FC236}">
                <a16:creationId xmlns:a16="http://schemas.microsoft.com/office/drawing/2014/main" id="{095F6606-DB0E-4157-9AA9-6EA3F80AD7F0}"/>
              </a:ext>
            </a:extLst>
          </p:cNvPr>
          <p:cNvCxnSpPr>
            <a:stCxn id="41" idx="2"/>
          </p:cNvCxnSpPr>
          <p:nvPr/>
        </p:nvCxnSpPr>
        <p:spPr>
          <a:xfrm flipH="1">
            <a:off x="4717987" y="1877487"/>
            <a:ext cx="241529" cy="557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48B7258-B9B6-4948-A84B-5ABEA27AE6C8}"/>
              </a:ext>
            </a:extLst>
          </p:cNvPr>
          <p:cNvSpPr txBox="1"/>
          <p:nvPr/>
        </p:nvSpPr>
        <p:spPr>
          <a:xfrm>
            <a:off x="-24587" y="2399328"/>
            <a:ext cx="353503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CASE A:</a:t>
            </a:r>
            <a:endPar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endParaRPr>
          </a:p>
        </p:txBody>
      </p:sp>
      <p:sp>
        <p:nvSpPr>
          <p:cNvPr id="43" name="TextBox 42">
            <a:extLst>
              <a:ext uri="{FF2B5EF4-FFF2-40B4-BE49-F238E27FC236}">
                <a16:creationId xmlns:a16="http://schemas.microsoft.com/office/drawing/2014/main" id="{5451A72F-1FD4-4A79-9FFE-0708461B9E4D}"/>
              </a:ext>
            </a:extLst>
          </p:cNvPr>
          <p:cNvSpPr txBox="1"/>
          <p:nvPr/>
        </p:nvSpPr>
        <p:spPr>
          <a:xfrm>
            <a:off x="2389" y="4747241"/>
            <a:ext cx="353503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CASE B:</a:t>
            </a:r>
            <a:endPar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8829331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It can be harder than you think to identify a meaningful counterfactual!</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520298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953BAF0-9579-42B3-B979-30EFD986705E}" type="slidenum">
              <a:rPr lang="en-US" smtClean="0"/>
              <a:pPr/>
              <a:t>36</a:t>
            </a:fld>
            <a:endParaRPr lang="en-US"/>
          </a:p>
        </p:txBody>
      </p:sp>
      <p:sp>
        <p:nvSpPr>
          <p:cNvPr id="3" name="Rectangle 2"/>
          <p:cNvSpPr/>
          <p:nvPr/>
        </p:nvSpPr>
        <p:spPr>
          <a:xfrm>
            <a:off x="822960" y="429274"/>
            <a:ext cx="9459884" cy="923330"/>
          </a:xfrm>
          <a:prstGeom prst="rect">
            <a:avLst/>
          </a:prstGeom>
        </p:spPr>
        <p:txBody>
          <a:bodyPr wrap="square">
            <a:spAutoFit/>
          </a:bodyPr>
          <a:lstStyle/>
          <a:p>
            <a:r>
              <a:rPr lang="en-US" dirty="0">
                <a:solidFill>
                  <a:schemeClr val="accent1">
                    <a:lumMod val="50000"/>
                  </a:schemeClr>
                </a:solidFill>
                <a:latin typeface="Century Gothic" panose="020B0502020202020204" pitchFamily="34" charset="0"/>
              </a:rPr>
              <a:t>Donaldson, H., Doubleday, R., </a:t>
            </a:r>
            <a:r>
              <a:rPr lang="en-US" dirty="0" err="1">
                <a:solidFill>
                  <a:schemeClr val="accent1">
                    <a:lumMod val="50000"/>
                  </a:schemeClr>
                </a:solidFill>
                <a:latin typeface="Century Gothic" panose="020B0502020202020204" pitchFamily="34" charset="0"/>
              </a:rPr>
              <a:t>Hefferman</a:t>
            </a:r>
            <a:r>
              <a:rPr lang="en-US" dirty="0">
                <a:solidFill>
                  <a:schemeClr val="accent1">
                    <a:lumMod val="50000"/>
                  </a:schemeClr>
                </a:solidFill>
                <a:latin typeface="Century Gothic" panose="020B0502020202020204" pitchFamily="34" charset="0"/>
              </a:rPr>
              <a:t>, S., </a:t>
            </a:r>
            <a:r>
              <a:rPr lang="en-US" dirty="0" err="1">
                <a:solidFill>
                  <a:schemeClr val="accent1">
                    <a:lumMod val="50000"/>
                  </a:schemeClr>
                </a:solidFill>
                <a:latin typeface="Century Gothic" panose="020B0502020202020204" pitchFamily="34" charset="0"/>
              </a:rPr>
              <a:t>Klondar</a:t>
            </a:r>
            <a:r>
              <a:rPr lang="en-US" dirty="0">
                <a:solidFill>
                  <a:schemeClr val="accent1">
                    <a:lumMod val="50000"/>
                  </a:schemeClr>
                </a:solidFill>
                <a:latin typeface="Century Gothic" panose="020B0502020202020204" pitchFamily="34" charset="0"/>
              </a:rPr>
              <a:t>, E., &amp; </a:t>
            </a:r>
            <a:r>
              <a:rPr lang="en-US" dirty="0" err="1">
                <a:solidFill>
                  <a:schemeClr val="accent1">
                    <a:lumMod val="50000"/>
                  </a:schemeClr>
                </a:solidFill>
                <a:latin typeface="Century Gothic" panose="020B0502020202020204" pitchFamily="34" charset="0"/>
              </a:rPr>
              <a:t>Tummarello</a:t>
            </a:r>
            <a:r>
              <a:rPr lang="en-US" dirty="0">
                <a:solidFill>
                  <a:schemeClr val="accent1">
                    <a:lumMod val="50000"/>
                  </a:schemeClr>
                </a:solidFill>
                <a:latin typeface="Century Gothic" panose="020B0502020202020204" pitchFamily="34" charset="0"/>
              </a:rPr>
              <a:t>, K. (2011). Are Talking Heads Blowing Hot Air? An Analysis of the Accuracy of Forecasts in the Political Media. </a:t>
            </a:r>
            <a:r>
              <a:rPr lang="en-US" i="1" dirty="0" smtClean="0">
                <a:solidFill>
                  <a:schemeClr val="accent1">
                    <a:lumMod val="50000"/>
                  </a:schemeClr>
                </a:solidFill>
                <a:latin typeface="Century Gothic" panose="020B0502020202020204" pitchFamily="34" charset="0"/>
              </a:rPr>
              <a:t>Hamilton </a:t>
            </a:r>
            <a:r>
              <a:rPr lang="en-US" i="1" dirty="0">
                <a:solidFill>
                  <a:schemeClr val="accent1">
                    <a:lumMod val="50000"/>
                  </a:schemeClr>
                </a:solidFill>
                <a:latin typeface="Century Gothic" panose="020B0502020202020204" pitchFamily="34" charset="0"/>
              </a:rPr>
              <a:t>College, Public Policy</a:t>
            </a:r>
            <a:r>
              <a:rPr lang="en-US" dirty="0">
                <a:solidFill>
                  <a:schemeClr val="accent1">
                    <a:lumMod val="50000"/>
                  </a:schemeClr>
                </a:solidFill>
                <a:latin typeface="Century Gothic" panose="020B0502020202020204" pitchFamily="34" charset="0"/>
              </a:rPr>
              <a:t>, </a:t>
            </a:r>
            <a:r>
              <a:rPr lang="en-US" i="1" dirty="0">
                <a:solidFill>
                  <a:schemeClr val="accent1">
                    <a:lumMod val="50000"/>
                  </a:schemeClr>
                </a:solidFill>
                <a:latin typeface="Century Gothic" panose="020B0502020202020204" pitchFamily="34" charset="0"/>
              </a:rPr>
              <a:t>501</a:t>
            </a:r>
            <a:r>
              <a:rPr lang="en-US" dirty="0">
                <a:solidFill>
                  <a:schemeClr val="accent1">
                    <a:lumMod val="50000"/>
                  </a:schemeClr>
                </a:solidFill>
                <a:latin typeface="Century Gothic" panose="020B0502020202020204" pitchFamily="34" charset="0"/>
              </a:rPr>
              <a:t>.</a:t>
            </a:r>
          </a:p>
        </p:txBody>
      </p:sp>
      <p:sp>
        <p:nvSpPr>
          <p:cNvPr id="4" name="Rectangle 3"/>
          <p:cNvSpPr/>
          <p:nvPr/>
        </p:nvSpPr>
        <p:spPr>
          <a:xfrm>
            <a:off x="931026" y="1966254"/>
            <a:ext cx="8855826" cy="2277547"/>
          </a:xfrm>
          <a:prstGeom prst="rect">
            <a:avLst/>
          </a:prstGeom>
        </p:spPr>
        <p:txBody>
          <a:bodyPr wrap="square">
            <a:spAutoFit/>
          </a:bodyPr>
          <a:lstStyle/>
          <a:p>
            <a:r>
              <a:rPr lang="en-US" sz="1600" dirty="0" smtClean="0"/>
              <a:t>A </a:t>
            </a:r>
            <a:r>
              <a:rPr lang="en-US" sz="1600" dirty="0"/>
              <a:t>class at Hamilton College led by public policy professor P. Gary Wyckoff has analyzed the predictions of 26 prognosticators between September 2007 and December 2008</a:t>
            </a:r>
            <a:r>
              <a:rPr lang="en-US" sz="1600" dirty="0" smtClean="0"/>
              <a:t>. </a:t>
            </a:r>
            <a:r>
              <a:rPr lang="en-US" sz="1600" dirty="0" smtClean="0">
                <a:solidFill>
                  <a:srgbClr val="151515"/>
                </a:solidFill>
                <a:latin typeface="Poynter-Serif-RE"/>
              </a:rPr>
              <a:t>The </a:t>
            </a:r>
            <a:r>
              <a:rPr lang="en-US" sz="1600" dirty="0">
                <a:solidFill>
                  <a:srgbClr val="151515"/>
                </a:solidFill>
                <a:latin typeface="Poynter-Serif-RE"/>
              </a:rPr>
              <a:t>Hamilton students sampled the predictions of 26 individuals who wrote columns in major print media and who appeared on the three major Sunday news shows – Face the Nation, Meet the Press, and This </a:t>
            </a:r>
            <a:r>
              <a:rPr lang="en-US" sz="1600" dirty="0" smtClean="0">
                <a:solidFill>
                  <a:srgbClr val="151515"/>
                </a:solidFill>
                <a:latin typeface="Poynter-Serif-RE"/>
              </a:rPr>
              <a:t>Week.</a:t>
            </a:r>
          </a:p>
          <a:p>
            <a:endParaRPr lang="en-US" sz="1600" dirty="0" smtClean="0">
              <a:solidFill>
                <a:srgbClr val="151515"/>
              </a:solidFill>
              <a:latin typeface="Poynter-Serif-RE"/>
            </a:endParaRPr>
          </a:p>
          <a:p>
            <a:r>
              <a:rPr lang="en-US" sz="1600" b="1" dirty="0" smtClean="0">
                <a:solidFill>
                  <a:srgbClr val="151515"/>
                </a:solidFill>
                <a:latin typeface="Poynter-Serif-RE"/>
              </a:rPr>
              <a:t>They evaluated </a:t>
            </a:r>
            <a:r>
              <a:rPr lang="en-US" sz="1600" b="1" dirty="0">
                <a:solidFill>
                  <a:srgbClr val="151515"/>
                </a:solidFill>
                <a:latin typeface="Poynter-Serif-RE"/>
              </a:rPr>
              <a:t>the accuracy of 472 predictions made during the 16-month period. They used a scale of </a:t>
            </a:r>
            <a:r>
              <a:rPr lang="en-US" sz="1600" b="1" dirty="0" smtClean="0">
                <a:solidFill>
                  <a:srgbClr val="151515"/>
                </a:solidFill>
                <a:latin typeface="Poynter-Serif-RE"/>
              </a:rPr>
              <a:t>-10 </a:t>
            </a:r>
            <a:r>
              <a:rPr lang="en-US" sz="1600" b="1" dirty="0">
                <a:solidFill>
                  <a:srgbClr val="151515"/>
                </a:solidFill>
                <a:latin typeface="Poynter-Serif-RE"/>
              </a:rPr>
              <a:t>to </a:t>
            </a:r>
            <a:r>
              <a:rPr lang="en-US" sz="1600" b="1" dirty="0" smtClean="0">
                <a:solidFill>
                  <a:srgbClr val="151515"/>
                </a:solidFill>
                <a:latin typeface="Poynter-Serif-RE"/>
              </a:rPr>
              <a:t>+10 to </a:t>
            </a:r>
            <a:r>
              <a:rPr lang="en-US" sz="1600" b="1" dirty="0">
                <a:solidFill>
                  <a:srgbClr val="151515"/>
                </a:solidFill>
                <a:latin typeface="Poynter-Serif-RE"/>
              </a:rPr>
              <a:t>rate the accuracy of </a:t>
            </a:r>
            <a:r>
              <a:rPr lang="en-US" sz="1600" b="1" dirty="0" smtClean="0">
                <a:solidFill>
                  <a:srgbClr val="151515"/>
                </a:solidFill>
                <a:latin typeface="Poynter-Serif-RE"/>
              </a:rPr>
              <a:t>each.</a:t>
            </a:r>
            <a:r>
              <a:rPr lang="en-US" sz="1600" dirty="0" smtClean="0">
                <a:solidFill>
                  <a:srgbClr val="151515"/>
                </a:solidFill>
                <a:latin typeface="Poynter-Serif-RE"/>
              </a:rPr>
              <a:t/>
            </a:r>
            <a:br>
              <a:rPr lang="en-US" sz="1600" dirty="0" smtClean="0">
                <a:solidFill>
                  <a:srgbClr val="151515"/>
                </a:solidFill>
                <a:latin typeface="Poynter-Serif-RE"/>
              </a:rPr>
            </a:br>
            <a:r>
              <a:rPr lang="en-US" sz="1600" dirty="0" smtClean="0">
                <a:solidFill>
                  <a:srgbClr val="151515"/>
                </a:solidFill>
                <a:latin typeface="Poynter-Serif-RE"/>
              </a:rPr>
              <a:t/>
            </a:r>
            <a:br>
              <a:rPr lang="en-US" sz="1600" dirty="0" smtClean="0">
                <a:solidFill>
                  <a:srgbClr val="151515"/>
                </a:solidFill>
                <a:latin typeface="Poynter-Serif-RE"/>
              </a:rPr>
            </a:br>
            <a:r>
              <a:rPr lang="en-US" sz="1200" dirty="0">
                <a:solidFill>
                  <a:schemeClr val="tx1">
                    <a:lumMod val="50000"/>
                    <a:lumOff val="50000"/>
                  </a:schemeClr>
                </a:solidFill>
              </a:rPr>
              <a:t>https://www.poynter.org/reporting-editing/2011/claim-krugman-is-top-prognosticator-cal-thomas-is-the-worst/</a:t>
            </a:r>
          </a:p>
        </p:txBody>
      </p:sp>
    </p:spTree>
    <p:extLst>
      <p:ext uri="{BB962C8B-B14F-4D97-AF65-F5344CB8AC3E}">
        <p14:creationId xmlns:p14="http://schemas.microsoft.com/office/powerpoint/2010/main" val="34834819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991" y="258476"/>
            <a:ext cx="6010275" cy="625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930342" y="1546167"/>
            <a:ext cx="3325091" cy="2246769"/>
          </a:xfrm>
          <a:prstGeom prst="rect">
            <a:avLst/>
          </a:prstGeom>
          <a:noFill/>
        </p:spPr>
        <p:txBody>
          <a:bodyPr wrap="square" rtlCol="0">
            <a:spAutoFit/>
          </a:bodyPr>
          <a:lstStyle/>
          <a:p>
            <a:pPr algn="ctr"/>
            <a:r>
              <a:rPr lang="en-US" sz="2000" dirty="0" smtClean="0">
                <a:solidFill>
                  <a:schemeClr val="accent1">
                    <a:lumMod val="50000"/>
                  </a:schemeClr>
                </a:solidFill>
                <a:latin typeface="Century Gothic" panose="020B0502020202020204" pitchFamily="34" charset="0"/>
              </a:rPr>
              <a:t>Scored 2 out of 10 on the prognostication scale: </a:t>
            </a:r>
            <a:br>
              <a:rPr lang="en-US" sz="2000" dirty="0" smtClean="0">
                <a:solidFill>
                  <a:schemeClr val="accent1">
                    <a:lumMod val="50000"/>
                  </a:schemeClr>
                </a:solidFill>
                <a:latin typeface="Century Gothic" panose="020B0502020202020204" pitchFamily="34" charset="0"/>
              </a:rPr>
            </a:br>
            <a:r>
              <a:rPr lang="en-US" sz="2000" dirty="0" smtClean="0">
                <a:solidFill>
                  <a:schemeClr val="accent1">
                    <a:lumMod val="50000"/>
                  </a:schemeClr>
                </a:solidFill>
                <a:latin typeface="Century Gothic" panose="020B0502020202020204" pitchFamily="34" charset="0"/>
              </a:rPr>
              <a:t/>
            </a:r>
            <a:br>
              <a:rPr lang="en-US" sz="2000" dirty="0" smtClean="0">
                <a:solidFill>
                  <a:schemeClr val="accent1">
                    <a:lumMod val="50000"/>
                  </a:schemeClr>
                </a:solidFill>
                <a:latin typeface="Century Gothic" panose="020B0502020202020204" pitchFamily="34" charset="0"/>
              </a:rPr>
            </a:br>
            <a:r>
              <a:rPr lang="en-US" sz="2000" dirty="0" smtClean="0">
                <a:solidFill>
                  <a:schemeClr val="accent1">
                    <a:lumMod val="50000"/>
                  </a:schemeClr>
                </a:solidFill>
                <a:latin typeface="Century Gothic" panose="020B0502020202020204" pitchFamily="34" charset="0"/>
              </a:rPr>
              <a:t>p-value of 0.2461 </a:t>
            </a:r>
            <a:br>
              <a:rPr lang="en-US" sz="2000" dirty="0" smtClean="0">
                <a:solidFill>
                  <a:schemeClr val="accent1">
                    <a:lumMod val="50000"/>
                  </a:schemeClr>
                </a:solidFill>
                <a:latin typeface="Century Gothic" panose="020B0502020202020204" pitchFamily="34" charset="0"/>
              </a:rPr>
            </a:br>
            <a:r>
              <a:rPr lang="en-US" sz="2000" dirty="0" smtClean="0">
                <a:solidFill>
                  <a:schemeClr val="accent1">
                    <a:lumMod val="50000"/>
                  </a:schemeClr>
                </a:solidFill>
                <a:latin typeface="Century Gothic" panose="020B0502020202020204" pitchFamily="34" charset="0"/>
              </a:rPr>
              <a:t/>
            </a:r>
            <a:br>
              <a:rPr lang="en-US" sz="2000" dirty="0" smtClean="0">
                <a:solidFill>
                  <a:schemeClr val="accent1">
                    <a:lumMod val="50000"/>
                  </a:schemeClr>
                </a:solidFill>
                <a:latin typeface="Century Gothic" panose="020B0502020202020204" pitchFamily="34" charset="0"/>
              </a:rPr>
            </a:br>
            <a:r>
              <a:rPr lang="en-US" sz="2000" dirty="0" smtClean="0">
                <a:solidFill>
                  <a:schemeClr val="accent1">
                    <a:lumMod val="50000"/>
                  </a:schemeClr>
                </a:solidFill>
                <a:latin typeface="Century Gothic" panose="020B0502020202020204" pitchFamily="34" charset="0"/>
              </a:rPr>
              <a:t>(NOT statistically significant) </a:t>
            </a:r>
            <a:endParaRPr lang="en-US" sz="2000" dirty="0">
              <a:solidFill>
                <a:schemeClr val="accent1">
                  <a:lumMod val="50000"/>
                </a:schemeClr>
              </a:solidFill>
              <a:latin typeface="Century Gothic" panose="020B0502020202020204" pitchFamily="34" charset="0"/>
            </a:endParaRPr>
          </a:p>
        </p:txBody>
      </p:sp>
    </p:spTree>
    <p:extLst>
      <p:ext uri="{BB962C8B-B14F-4D97-AF65-F5344CB8AC3E}">
        <p14:creationId xmlns:p14="http://schemas.microsoft.com/office/powerpoint/2010/main" val="8389302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486" y="584315"/>
            <a:ext cx="5962650" cy="590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930342" y="1546167"/>
            <a:ext cx="3325091" cy="2246769"/>
          </a:xfrm>
          <a:prstGeom prst="rect">
            <a:avLst/>
          </a:prstGeom>
          <a:noFill/>
        </p:spPr>
        <p:txBody>
          <a:bodyPr wrap="square" rtlCol="0">
            <a:spAutoFit/>
          </a:bodyPr>
          <a:lstStyle/>
          <a:p>
            <a:pPr algn="ctr"/>
            <a:r>
              <a:rPr lang="en-US" sz="2000" dirty="0" smtClean="0">
                <a:solidFill>
                  <a:schemeClr val="accent1">
                    <a:lumMod val="50000"/>
                  </a:schemeClr>
                </a:solidFill>
                <a:latin typeface="Century Gothic" panose="020B0502020202020204" pitchFamily="34" charset="0"/>
              </a:rPr>
              <a:t>Scored 8.2 out of 10 on the prognostication scale: </a:t>
            </a:r>
            <a:br>
              <a:rPr lang="en-US" sz="2000" dirty="0" smtClean="0">
                <a:solidFill>
                  <a:schemeClr val="accent1">
                    <a:lumMod val="50000"/>
                  </a:schemeClr>
                </a:solidFill>
                <a:latin typeface="Century Gothic" panose="020B0502020202020204" pitchFamily="34" charset="0"/>
              </a:rPr>
            </a:br>
            <a:r>
              <a:rPr lang="en-US" sz="2000" dirty="0" smtClean="0">
                <a:solidFill>
                  <a:schemeClr val="accent1">
                    <a:lumMod val="50000"/>
                  </a:schemeClr>
                </a:solidFill>
                <a:latin typeface="Century Gothic" panose="020B0502020202020204" pitchFamily="34" charset="0"/>
              </a:rPr>
              <a:t/>
            </a:r>
            <a:br>
              <a:rPr lang="en-US" sz="2000" dirty="0" smtClean="0">
                <a:solidFill>
                  <a:schemeClr val="accent1">
                    <a:lumMod val="50000"/>
                  </a:schemeClr>
                </a:solidFill>
                <a:latin typeface="Century Gothic" panose="020B0502020202020204" pitchFamily="34" charset="0"/>
              </a:rPr>
            </a:br>
            <a:r>
              <a:rPr lang="en-US" sz="2000" dirty="0" smtClean="0">
                <a:solidFill>
                  <a:schemeClr val="accent1">
                    <a:lumMod val="50000"/>
                  </a:schemeClr>
                </a:solidFill>
                <a:latin typeface="Century Gothic" panose="020B0502020202020204" pitchFamily="34" charset="0"/>
              </a:rPr>
              <a:t>p-value of 0.001 </a:t>
            </a:r>
            <a:br>
              <a:rPr lang="en-US" sz="2000" dirty="0" smtClean="0">
                <a:solidFill>
                  <a:schemeClr val="accent1">
                    <a:lumMod val="50000"/>
                  </a:schemeClr>
                </a:solidFill>
                <a:latin typeface="Century Gothic" panose="020B0502020202020204" pitchFamily="34" charset="0"/>
              </a:rPr>
            </a:br>
            <a:r>
              <a:rPr lang="en-US" sz="2000" dirty="0" smtClean="0">
                <a:solidFill>
                  <a:schemeClr val="accent1">
                    <a:lumMod val="50000"/>
                  </a:schemeClr>
                </a:solidFill>
                <a:latin typeface="Century Gothic" panose="020B0502020202020204" pitchFamily="34" charset="0"/>
              </a:rPr>
              <a:t/>
            </a:r>
            <a:br>
              <a:rPr lang="en-US" sz="2000" dirty="0" smtClean="0">
                <a:solidFill>
                  <a:schemeClr val="accent1">
                    <a:lumMod val="50000"/>
                  </a:schemeClr>
                </a:solidFill>
                <a:latin typeface="Century Gothic" panose="020B0502020202020204" pitchFamily="34" charset="0"/>
              </a:rPr>
            </a:br>
            <a:r>
              <a:rPr lang="en-US" sz="2000" dirty="0" smtClean="0">
                <a:solidFill>
                  <a:schemeClr val="accent1">
                    <a:lumMod val="50000"/>
                  </a:schemeClr>
                </a:solidFill>
                <a:latin typeface="Century Gothic" panose="020B0502020202020204" pitchFamily="34" charset="0"/>
              </a:rPr>
              <a:t>(statistically significant) </a:t>
            </a:r>
            <a:endParaRPr lang="en-US" sz="2000" dirty="0">
              <a:solidFill>
                <a:schemeClr val="accent1">
                  <a:lumMod val="50000"/>
                </a:schemeClr>
              </a:solidFill>
              <a:latin typeface="Century Gothic" panose="020B0502020202020204" pitchFamily="34" charset="0"/>
            </a:endParaRPr>
          </a:p>
        </p:txBody>
      </p:sp>
    </p:spTree>
    <p:extLst>
      <p:ext uri="{BB962C8B-B14F-4D97-AF65-F5344CB8AC3E}">
        <p14:creationId xmlns:p14="http://schemas.microsoft.com/office/powerpoint/2010/main" val="490202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586" y="133350"/>
            <a:ext cx="5981700" cy="672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930342" y="1546167"/>
            <a:ext cx="3325091" cy="2246769"/>
          </a:xfrm>
          <a:prstGeom prst="rect">
            <a:avLst/>
          </a:prstGeom>
          <a:noFill/>
        </p:spPr>
        <p:txBody>
          <a:bodyPr wrap="square" rtlCol="0">
            <a:spAutoFit/>
          </a:bodyPr>
          <a:lstStyle/>
          <a:p>
            <a:pPr algn="ctr"/>
            <a:r>
              <a:rPr lang="en-US" sz="2000" dirty="0" smtClean="0">
                <a:solidFill>
                  <a:schemeClr val="accent1">
                    <a:lumMod val="50000"/>
                  </a:schemeClr>
                </a:solidFill>
                <a:latin typeface="Century Gothic" panose="020B0502020202020204" pitchFamily="34" charset="0"/>
              </a:rPr>
              <a:t>Scored -8.7 out of -10 on the prognostication scale: </a:t>
            </a:r>
            <a:br>
              <a:rPr lang="en-US" sz="2000" dirty="0" smtClean="0">
                <a:solidFill>
                  <a:schemeClr val="accent1">
                    <a:lumMod val="50000"/>
                  </a:schemeClr>
                </a:solidFill>
                <a:latin typeface="Century Gothic" panose="020B0502020202020204" pitchFamily="34" charset="0"/>
              </a:rPr>
            </a:br>
            <a:r>
              <a:rPr lang="en-US" sz="2000" dirty="0" smtClean="0">
                <a:solidFill>
                  <a:schemeClr val="accent1">
                    <a:lumMod val="50000"/>
                  </a:schemeClr>
                </a:solidFill>
                <a:latin typeface="Century Gothic" panose="020B0502020202020204" pitchFamily="34" charset="0"/>
              </a:rPr>
              <a:t/>
            </a:r>
            <a:br>
              <a:rPr lang="en-US" sz="2000" dirty="0" smtClean="0">
                <a:solidFill>
                  <a:schemeClr val="accent1">
                    <a:lumMod val="50000"/>
                  </a:schemeClr>
                </a:solidFill>
                <a:latin typeface="Century Gothic" panose="020B0502020202020204" pitchFamily="34" charset="0"/>
              </a:rPr>
            </a:br>
            <a:r>
              <a:rPr lang="en-US" sz="2000" dirty="0" smtClean="0">
                <a:solidFill>
                  <a:schemeClr val="accent1">
                    <a:lumMod val="50000"/>
                  </a:schemeClr>
                </a:solidFill>
                <a:latin typeface="Century Gothic" panose="020B0502020202020204" pitchFamily="34" charset="0"/>
              </a:rPr>
              <a:t>p-value of 0.0004 </a:t>
            </a:r>
            <a:br>
              <a:rPr lang="en-US" sz="2000" dirty="0" smtClean="0">
                <a:solidFill>
                  <a:schemeClr val="accent1">
                    <a:lumMod val="50000"/>
                  </a:schemeClr>
                </a:solidFill>
                <a:latin typeface="Century Gothic" panose="020B0502020202020204" pitchFamily="34" charset="0"/>
              </a:rPr>
            </a:br>
            <a:r>
              <a:rPr lang="en-US" sz="2000" dirty="0" smtClean="0">
                <a:solidFill>
                  <a:schemeClr val="accent1">
                    <a:lumMod val="50000"/>
                  </a:schemeClr>
                </a:solidFill>
                <a:latin typeface="Century Gothic" panose="020B0502020202020204" pitchFamily="34" charset="0"/>
              </a:rPr>
              <a:t/>
            </a:r>
            <a:br>
              <a:rPr lang="en-US" sz="2000" dirty="0" smtClean="0">
                <a:solidFill>
                  <a:schemeClr val="accent1">
                    <a:lumMod val="50000"/>
                  </a:schemeClr>
                </a:solidFill>
                <a:latin typeface="Century Gothic" panose="020B0502020202020204" pitchFamily="34" charset="0"/>
              </a:rPr>
            </a:br>
            <a:r>
              <a:rPr lang="en-US" sz="2000" dirty="0" smtClean="0">
                <a:solidFill>
                  <a:schemeClr val="accent1">
                    <a:lumMod val="50000"/>
                  </a:schemeClr>
                </a:solidFill>
                <a:latin typeface="Century Gothic" panose="020B0502020202020204" pitchFamily="34" charset="0"/>
              </a:rPr>
              <a:t>(statistically significant) </a:t>
            </a:r>
            <a:endParaRPr lang="en-US" sz="2000" dirty="0">
              <a:solidFill>
                <a:schemeClr val="accent1">
                  <a:lumMod val="50000"/>
                </a:schemeClr>
              </a:solidFill>
              <a:latin typeface="Century Gothic" panose="020B0502020202020204" pitchFamily="34" charset="0"/>
            </a:endParaRPr>
          </a:p>
        </p:txBody>
      </p:sp>
    </p:spTree>
    <p:extLst>
      <p:ext uri="{BB962C8B-B14F-4D97-AF65-F5344CB8AC3E}">
        <p14:creationId xmlns:p14="http://schemas.microsoft.com/office/powerpoint/2010/main" val="2455251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8A25FB-13ED-42C0-A12B-E2A2901B32D0}"/>
              </a:ext>
            </a:extLst>
          </p:cNvPr>
          <p:cNvSpPr/>
          <p:nvPr/>
        </p:nvSpPr>
        <p:spPr>
          <a:xfrm>
            <a:off x="2137794" y="751344"/>
            <a:ext cx="7916411" cy="5355312"/>
          </a:xfrm>
          <a:prstGeom prst="rect">
            <a:avLst/>
          </a:prstGeom>
        </p:spPr>
        <p:txBody>
          <a:bodyPr wrap="square">
            <a:spAutoFit/>
          </a:bodyPr>
          <a:lstStyle/>
          <a:p>
            <a:r>
              <a:rPr lang="en-US" dirty="0">
                <a:solidFill>
                  <a:srgbClr val="0F1214"/>
                </a:solidFill>
                <a:latin typeface="Roboto"/>
              </a:rPr>
              <a:t>A counterfactual assertion is a conditional whose antecedent is false and whose consequent describes </a:t>
            </a:r>
            <a:r>
              <a:rPr lang="en-US" b="1" dirty="0">
                <a:solidFill>
                  <a:srgbClr val="0F1214"/>
                </a:solidFill>
                <a:latin typeface="Roboto"/>
              </a:rPr>
              <a:t>how the world would have been if the antecedent had obtained. </a:t>
            </a:r>
          </a:p>
          <a:p>
            <a:endParaRPr lang="en-US" dirty="0">
              <a:solidFill>
                <a:srgbClr val="0F1214"/>
              </a:solidFill>
              <a:latin typeface="Roboto"/>
            </a:endParaRPr>
          </a:p>
          <a:p>
            <a:r>
              <a:rPr lang="en-US" dirty="0">
                <a:solidFill>
                  <a:srgbClr val="0F1214"/>
                </a:solidFill>
                <a:latin typeface="Roboto"/>
              </a:rPr>
              <a:t>The counterfactual takes the form of a subjunctive conditional: “If P had obtained, then Q would have obtained”. In understanding and assessing such a statement we are asked to consider how the world would have been if the antecedent condition had obtained. For example, “If the wind had not reached 50 miles per hour, the bridge would not have collapsed” or “If the Security Council had acted, the war would have been averted.” </a:t>
            </a:r>
          </a:p>
          <a:p>
            <a:endParaRPr lang="en-US" dirty="0">
              <a:solidFill>
                <a:srgbClr val="0F1214"/>
              </a:solidFill>
              <a:latin typeface="Roboto"/>
            </a:endParaRPr>
          </a:p>
          <a:p>
            <a:r>
              <a:rPr lang="en-US" b="1" dirty="0">
                <a:latin typeface="Roboto"/>
              </a:rPr>
              <a:t>There is a close relationship between counterfactual reasoning and causal reasoning</a:t>
            </a:r>
            <a:r>
              <a:rPr lang="en-US" dirty="0">
                <a:latin typeface="Roboto"/>
              </a:rPr>
              <a:t>. If we assert that “P caused Q (in the circumstances Ci)”, it is implied that we would assert: </a:t>
            </a:r>
            <a:r>
              <a:rPr lang="en-US" b="1" dirty="0">
                <a:solidFill>
                  <a:srgbClr val="1B81CD"/>
                </a:solidFill>
                <a:latin typeface="Roboto"/>
              </a:rPr>
              <a:t>“If P had not occurred (in circumstances Ci) then Q would not have occurred.” </a:t>
            </a:r>
            <a:r>
              <a:rPr lang="en-US" dirty="0">
                <a:latin typeface="Roboto"/>
              </a:rPr>
              <a:t>So a causal judgment implies a set of counterfactual judgments. </a:t>
            </a:r>
          </a:p>
          <a:p>
            <a:endParaRPr lang="en-US" dirty="0">
              <a:latin typeface="Roboto"/>
            </a:endParaRPr>
          </a:p>
          <a:p>
            <a:r>
              <a:rPr lang="en-US" i="1" dirty="0">
                <a:latin typeface="Roboto"/>
              </a:rPr>
              <a:t>Lewis, David K. 1973. Counterfactuals. Cambridge: Harvard University Press.</a:t>
            </a:r>
            <a:endParaRPr lang="en-US" dirty="0">
              <a:latin typeface="Roboto"/>
            </a:endParaRPr>
          </a:p>
        </p:txBody>
      </p:sp>
    </p:spTree>
    <p:extLst>
      <p:ext uri="{BB962C8B-B14F-4D97-AF65-F5344CB8AC3E}">
        <p14:creationId xmlns:p14="http://schemas.microsoft.com/office/powerpoint/2010/main" val="151168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D6BE57F9-27B3-4C47-AC38-BBCD161DF003}"/>
              </a:ext>
            </a:extLst>
          </p:cNvPr>
          <p:cNvCxnSpPr/>
          <p:nvPr/>
        </p:nvCxnSpPr>
        <p:spPr>
          <a:xfrm>
            <a:off x="5385250" y="918785"/>
            <a:ext cx="0" cy="6096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A5ED0D1-3E7A-4399-8E82-C4929FCB02B3}"/>
              </a:ext>
            </a:extLst>
          </p:cNvPr>
          <p:cNvCxnSpPr/>
          <p:nvPr/>
        </p:nvCxnSpPr>
        <p:spPr>
          <a:xfrm>
            <a:off x="5613850" y="1223585"/>
            <a:ext cx="1371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E2A3363-EA84-4025-9869-AB0202B3971E}"/>
              </a:ext>
            </a:extLst>
          </p:cNvPr>
          <p:cNvSpPr/>
          <p:nvPr/>
        </p:nvSpPr>
        <p:spPr>
          <a:xfrm>
            <a:off x="6291186" y="118125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00000"/>
              </a:solidFill>
              <a:effectLst/>
              <a:uLnTx/>
              <a:uFillTx/>
              <a:latin typeface="Calibri" panose="020F0502020204030204"/>
              <a:ea typeface="+mn-ea"/>
              <a:cs typeface="+mn-cs"/>
            </a:endParaRPr>
          </a:p>
        </p:txBody>
      </p:sp>
      <p:cxnSp>
        <p:nvCxnSpPr>
          <p:cNvPr id="24" name="Straight Connector 23">
            <a:extLst>
              <a:ext uri="{FF2B5EF4-FFF2-40B4-BE49-F238E27FC236}">
                <a16:creationId xmlns:a16="http://schemas.microsoft.com/office/drawing/2014/main" id="{54A27B60-30E7-45C3-A7C6-B3BF1FFC94DC}"/>
              </a:ext>
            </a:extLst>
          </p:cNvPr>
          <p:cNvCxnSpPr/>
          <p:nvPr/>
        </p:nvCxnSpPr>
        <p:spPr>
          <a:xfrm>
            <a:off x="5407716" y="2536633"/>
            <a:ext cx="0" cy="6096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A6484B7-12B3-4376-8841-EF60DF519E75}"/>
              </a:ext>
            </a:extLst>
          </p:cNvPr>
          <p:cNvCxnSpPr/>
          <p:nvPr/>
        </p:nvCxnSpPr>
        <p:spPr>
          <a:xfrm>
            <a:off x="4967519" y="2849183"/>
            <a:ext cx="1371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551052F7-A0CD-46DF-ABC7-9713980C0E39}"/>
              </a:ext>
            </a:extLst>
          </p:cNvPr>
          <p:cNvSpPr/>
          <p:nvPr/>
        </p:nvSpPr>
        <p:spPr>
          <a:xfrm>
            <a:off x="5644855" y="280685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00000"/>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2D17F6CF-60E2-4F8C-9C15-857640512345}"/>
              </a:ext>
            </a:extLst>
          </p:cNvPr>
          <p:cNvSpPr txBox="1"/>
          <p:nvPr/>
        </p:nvSpPr>
        <p:spPr>
          <a:xfrm>
            <a:off x="757949" y="1565207"/>
            <a:ext cx="3020799" cy="206210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lumMod val="65000"/>
                    <a:lumOff val="35000"/>
                  </a:prstClr>
                </a:solidFill>
                <a:effectLst/>
                <a:uLnTx/>
                <a:uFillTx/>
                <a:latin typeface="Century Gothic" panose="020B0502020202020204" pitchFamily="34" charset="0"/>
                <a:ea typeface="+mn-ea"/>
                <a:cs typeface="+mn-cs"/>
              </a:rPr>
              <a:t>What does the null hypothesis represent in</a:t>
            </a:r>
            <a:r>
              <a:rPr kumimoji="0" lang="en-US" sz="1600" b="1" i="0" u="none" strike="noStrike" kern="1200" cap="none" spc="0" normalizeH="0" noProof="0" dirty="0" smtClean="0">
                <a:ln>
                  <a:noFill/>
                </a:ln>
                <a:solidFill>
                  <a:prstClr val="black">
                    <a:lumMod val="65000"/>
                    <a:lumOff val="35000"/>
                  </a:prstClr>
                </a:solidFill>
                <a:effectLst/>
                <a:uLnTx/>
                <a:uFillTx/>
                <a:latin typeface="Century Gothic" panose="020B0502020202020204" pitchFamily="34" charset="0"/>
                <a:ea typeface="+mn-ea"/>
                <a:cs typeface="+mn-cs"/>
              </a:rPr>
              <a:t> this study? How are they calculating statistical significance?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baseline="0" dirty="0">
              <a:solidFill>
                <a:prstClr val="black">
                  <a:lumMod val="65000"/>
                  <a:lumOff val="35000"/>
                </a:prstClr>
              </a:solidFill>
              <a:latin typeface="Century Gothic" panose="020B0502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noProof="0" dirty="0" smtClean="0">
                <a:ln>
                  <a:noFill/>
                </a:ln>
                <a:solidFill>
                  <a:prstClr val="black">
                    <a:lumMod val="65000"/>
                    <a:lumOff val="35000"/>
                  </a:prstClr>
                </a:solidFill>
                <a:effectLst/>
                <a:uLnTx/>
                <a:uFillTx/>
                <a:latin typeface="Century Gothic" panose="020B0502020202020204" pitchFamily="34" charset="0"/>
                <a:ea typeface="+mn-ea"/>
                <a:cs typeface="+mn-cs"/>
              </a:rPr>
              <a:t>Is this a strong / valid counterfactual? </a:t>
            </a:r>
            <a:endPar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endParaRPr>
          </a:p>
        </p:txBody>
      </p:sp>
      <p:cxnSp>
        <p:nvCxnSpPr>
          <p:cNvPr id="30" name="Straight Connector 29">
            <a:extLst>
              <a:ext uri="{FF2B5EF4-FFF2-40B4-BE49-F238E27FC236}">
                <a16:creationId xmlns:a16="http://schemas.microsoft.com/office/drawing/2014/main" id="{B229640E-C064-43DB-ACEC-8E5203240EAA}"/>
              </a:ext>
            </a:extLst>
          </p:cNvPr>
          <p:cNvCxnSpPr/>
          <p:nvPr/>
        </p:nvCxnSpPr>
        <p:spPr>
          <a:xfrm>
            <a:off x="5385250" y="4145555"/>
            <a:ext cx="0" cy="6096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A01704A-6C7D-49F5-8426-FECFA1882EDB}"/>
              </a:ext>
            </a:extLst>
          </p:cNvPr>
          <p:cNvCxnSpPr/>
          <p:nvPr/>
        </p:nvCxnSpPr>
        <p:spPr>
          <a:xfrm>
            <a:off x="3598782" y="4522044"/>
            <a:ext cx="1371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5CF5FB62-4209-4C93-B09D-A3837B358C4C}"/>
              </a:ext>
            </a:extLst>
          </p:cNvPr>
          <p:cNvSpPr/>
          <p:nvPr/>
        </p:nvSpPr>
        <p:spPr>
          <a:xfrm>
            <a:off x="4276118" y="447971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00000"/>
              </a:solidFill>
              <a:effectLst/>
              <a:uLnTx/>
              <a:uFillTx/>
              <a:latin typeface="Calibri" panose="020F0502020204030204"/>
              <a:ea typeface="+mn-ea"/>
              <a:cs typeface="+mn-cs"/>
            </a:endParaRPr>
          </a:p>
        </p:txBody>
      </p:sp>
      <p:sp>
        <p:nvSpPr>
          <p:cNvPr id="34" name="TextBox 33">
            <a:extLst>
              <a:ext uri="{FF2B5EF4-FFF2-40B4-BE49-F238E27FC236}">
                <a16:creationId xmlns:a16="http://schemas.microsoft.com/office/drawing/2014/main" id="{AC8A9E6B-DB2E-4F73-89F9-3E904231D963}"/>
              </a:ext>
            </a:extLst>
          </p:cNvPr>
          <p:cNvSpPr txBox="1"/>
          <p:nvPr/>
        </p:nvSpPr>
        <p:spPr>
          <a:xfrm>
            <a:off x="5179116" y="613986"/>
            <a:ext cx="434734"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Null</a:t>
            </a:r>
          </a:p>
        </p:txBody>
      </p:sp>
      <p:sp>
        <p:nvSpPr>
          <p:cNvPr id="35" name="TextBox 34">
            <a:extLst>
              <a:ext uri="{FF2B5EF4-FFF2-40B4-BE49-F238E27FC236}">
                <a16:creationId xmlns:a16="http://schemas.microsoft.com/office/drawing/2014/main" id="{C5C0717B-289E-4DBB-B0B9-CC04495C0BEC}"/>
              </a:ext>
            </a:extLst>
          </p:cNvPr>
          <p:cNvSpPr txBox="1"/>
          <p:nvPr/>
        </p:nvSpPr>
        <p:spPr>
          <a:xfrm>
            <a:off x="5179116" y="2297336"/>
            <a:ext cx="434734"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Null</a:t>
            </a:r>
          </a:p>
        </p:txBody>
      </p:sp>
      <p:sp>
        <p:nvSpPr>
          <p:cNvPr id="37" name="TextBox 36">
            <a:extLst>
              <a:ext uri="{FF2B5EF4-FFF2-40B4-BE49-F238E27FC236}">
                <a16:creationId xmlns:a16="http://schemas.microsoft.com/office/drawing/2014/main" id="{CEA06AF6-ECAF-46E1-A827-593ADF4390C6}"/>
              </a:ext>
            </a:extLst>
          </p:cNvPr>
          <p:cNvSpPr txBox="1"/>
          <p:nvPr/>
        </p:nvSpPr>
        <p:spPr>
          <a:xfrm>
            <a:off x="5179116" y="3838355"/>
            <a:ext cx="434734"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Null</a:t>
            </a:r>
          </a:p>
        </p:txBody>
      </p:sp>
      <p:sp>
        <p:nvSpPr>
          <p:cNvPr id="22" name="TextBox 21">
            <a:extLst>
              <a:ext uri="{FF2B5EF4-FFF2-40B4-BE49-F238E27FC236}">
                <a16:creationId xmlns:a16="http://schemas.microsoft.com/office/drawing/2014/main" id="{C90F9E65-89F0-4F77-A5DE-65E2A90B86C9}"/>
              </a:ext>
            </a:extLst>
          </p:cNvPr>
          <p:cNvSpPr txBox="1"/>
          <p:nvPr/>
        </p:nvSpPr>
        <p:spPr>
          <a:xfrm>
            <a:off x="5029654" y="4323982"/>
            <a:ext cx="268854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70C0"/>
                </a:solidFill>
                <a:effectLst/>
                <a:uLnTx/>
                <a:uFillTx/>
                <a:latin typeface="Century Gothic" panose="020B0502020202020204" pitchFamily="34" charset="0"/>
                <a:ea typeface="+mn-ea"/>
                <a:cs typeface="+mn-cs"/>
              </a:rPr>
              <a:t>Cal</a:t>
            </a:r>
            <a:r>
              <a:rPr kumimoji="0" lang="en-US" sz="1800" b="0" i="0" u="none" strike="noStrike" kern="1200" cap="none" spc="0" normalizeH="0" noProof="0" dirty="0" smtClean="0">
                <a:ln>
                  <a:noFill/>
                </a:ln>
                <a:solidFill>
                  <a:srgbClr val="0070C0"/>
                </a:solidFill>
                <a:effectLst/>
                <a:uLnTx/>
                <a:uFillTx/>
                <a:latin typeface="Century Gothic" panose="020B0502020202020204" pitchFamily="34" charset="0"/>
                <a:ea typeface="+mn-ea"/>
                <a:cs typeface="+mn-cs"/>
              </a:rPr>
              <a:t> Thomas</a:t>
            </a:r>
            <a:endPar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endParaRPr>
          </a:p>
        </p:txBody>
      </p:sp>
      <p:sp>
        <p:nvSpPr>
          <p:cNvPr id="23" name="TextBox 22">
            <a:extLst>
              <a:ext uri="{FF2B5EF4-FFF2-40B4-BE49-F238E27FC236}">
                <a16:creationId xmlns:a16="http://schemas.microsoft.com/office/drawing/2014/main" id="{C90F9E65-89F0-4F77-A5DE-65E2A90B86C9}"/>
              </a:ext>
            </a:extLst>
          </p:cNvPr>
          <p:cNvSpPr txBox="1"/>
          <p:nvPr/>
        </p:nvSpPr>
        <p:spPr>
          <a:xfrm>
            <a:off x="6329286" y="2648701"/>
            <a:ext cx="268854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70C0"/>
                </a:solidFill>
                <a:effectLst/>
                <a:uLnTx/>
                <a:uFillTx/>
                <a:latin typeface="Century Gothic" panose="020B0502020202020204" pitchFamily="34" charset="0"/>
                <a:ea typeface="+mn-ea"/>
                <a:cs typeface="+mn-cs"/>
              </a:rPr>
              <a:t>Thomas Friedman</a:t>
            </a:r>
            <a:endPar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endParaRPr>
          </a:p>
        </p:txBody>
      </p:sp>
      <p:sp>
        <p:nvSpPr>
          <p:cNvPr id="28" name="TextBox 27">
            <a:extLst>
              <a:ext uri="{FF2B5EF4-FFF2-40B4-BE49-F238E27FC236}">
                <a16:creationId xmlns:a16="http://schemas.microsoft.com/office/drawing/2014/main" id="{C90F9E65-89F0-4F77-A5DE-65E2A90B86C9}"/>
              </a:ext>
            </a:extLst>
          </p:cNvPr>
          <p:cNvSpPr txBox="1"/>
          <p:nvPr/>
        </p:nvSpPr>
        <p:spPr>
          <a:xfrm>
            <a:off x="6985450" y="1036689"/>
            <a:ext cx="268854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70C0"/>
                </a:solidFill>
                <a:effectLst/>
                <a:uLnTx/>
                <a:uFillTx/>
                <a:latin typeface="Century Gothic" panose="020B0502020202020204" pitchFamily="34" charset="0"/>
                <a:ea typeface="+mn-ea"/>
                <a:cs typeface="+mn-cs"/>
              </a:rPr>
              <a:t>Paul Krugman</a:t>
            </a:r>
            <a:endPar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endParaRPr>
          </a:p>
        </p:txBody>
      </p:sp>
      <p:sp>
        <p:nvSpPr>
          <p:cNvPr id="29" name="TextBox 28">
            <a:extLst>
              <a:ext uri="{FF2B5EF4-FFF2-40B4-BE49-F238E27FC236}">
                <a16:creationId xmlns:a16="http://schemas.microsoft.com/office/drawing/2014/main" id="{2D17F6CF-60E2-4F8C-9C15-857640512345}"/>
              </a:ext>
            </a:extLst>
          </p:cNvPr>
          <p:cNvSpPr txBox="1"/>
          <p:nvPr/>
        </p:nvSpPr>
        <p:spPr>
          <a:xfrm>
            <a:off x="4499958" y="5281516"/>
            <a:ext cx="1815515"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Null Hypothesis: </a:t>
            </a:r>
            <a: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
            </a:r>
            <a:b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br>
            <a:r>
              <a:rPr kumimoji="0" lang="en-US" sz="1600" b="0" i="0" u="none" strike="noStrike" kern="1200" cap="none" spc="0" normalizeH="0" baseline="0" noProof="0" dirty="0" smtClean="0">
                <a:ln>
                  <a:noFill/>
                </a:ln>
                <a:solidFill>
                  <a:srgbClr val="C00000"/>
                </a:solidFill>
                <a:effectLst/>
                <a:uLnTx/>
                <a:uFillTx/>
                <a:latin typeface="Century Gothic" panose="020B0502020202020204" pitchFamily="34" charset="0"/>
                <a:ea typeface="+mn-ea"/>
                <a:cs typeface="+mn-cs"/>
              </a:rPr>
              <a:t>Zero on the prognosticator scale</a:t>
            </a:r>
            <a:endPar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36073909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953BAF0-9579-42B3-B979-30EFD986705E}" type="slidenum">
              <a:rPr lang="en-US" smtClean="0"/>
              <a:pPr/>
              <a:t>41</a:t>
            </a:fld>
            <a:endParaRPr lang="en-US"/>
          </a:p>
        </p:txBody>
      </p:sp>
      <p:sp>
        <p:nvSpPr>
          <p:cNvPr id="3" name="Rectangle 2"/>
          <p:cNvSpPr/>
          <p:nvPr/>
        </p:nvSpPr>
        <p:spPr>
          <a:xfrm>
            <a:off x="822960" y="429274"/>
            <a:ext cx="9459884" cy="923330"/>
          </a:xfrm>
          <a:prstGeom prst="rect">
            <a:avLst/>
          </a:prstGeom>
        </p:spPr>
        <p:txBody>
          <a:bodyPr wrap="square">
            <a:spAutoFit/>
          </a:bodyPr>
          <a:lstStyle/>
          <a:p>
            <a:r>
              <a:rPr lang="en-US" dirty="0">
                <a:solidFill>
                  <a:schemeClr val="accent1">
                    <a:lumMod val="50000"/>
                  </a:schemeClr>
                </a:solidFill>
                <a:latin typeface="Century Gothic" panose="020B0502020202020204" pitchFamily="34" charset="0"/>
              </a:rPr>
              <a:t>Donaldson, H., Doubleday, R., </a:t>
            </a:r>
            <a:r>
              <a:rPr lang="en-US" dirty="0" err="1">
                <a:solidFill>
                  <a:schemeClr val="accent1">
                    <a:lumMod val="50000"/>
                  </a:schemeClr>
                </a:solidFill>
                <a:latin typeface="Century Gothic" panose="020B0502020202020204" pitchFamily="34" charset="0"/>
              </a:rPr>
              <a:t>Hefferman</a:t>
            </a:r>
            <a:r>
              <a:rPr lang="en-US" dirty="0">
                <a:solidFill>
                  <a:schemeClr val="accent1">
                    <a:lumMod val="50000"/>
                  </a:schemeClr>
                </a:solidFill>
                <a:latin typeface="Century Gothic" panose="020B0502020202020204" pitchFamily="34" charset="0"/>
              </a:rPr>
              <a:t>, S., </a:t>
            </a:r>
            <a:r>
              <a:rPr lang="en-US" dirty="0" err="1">
                <a:solidFill>
                  <a:schemeClr val="accent1">
                    <a:lumMod val="50000"/>
                  </a:schemeClr>
                </a:solidFill>
                <a:latin typeface="Century Gothic" panose="020B0502020202020204" pitchFamily="34" charset="0"/>
              </a:rPr>
              <a:t>Klondar</a:t>
            </a:r>
            <a:r>
              <a:rPr lang="en-US" dirty="0">
                <a:solidFill>
                  <a:schemeClr val="accent1">
                    <a:lumMod val="50000"/>
                  </a:schemeClr>
                </a:solidFill>
                <a:latin typeface="Century Gothic" panose="020B0502020202020204" pitchFamily="34" charset="0"/>
              </a:rPr>
              <a:t>, E., &amp; </a:t>
            </a:r>
            <a:r>
              <a:rPr lang="en-US" dirty="0" err="1">
                <a:solidFill>
                  <a:schemeClr val="accent1">
                    <a:lumMod val="50000"/>
                  </a:schemeClr>
                </a:solidFill>
                <a:latin typeface="Century Gothic" panose="020B0502020202020204" pitchFamily="34" charset="0"/>
              </a:rPr>
              <a:t>Tummarello</a:t>
            </a:r>
            <a:r>
              <a:rPr lang="en-US" dirty="0">
                <a:solidFill>
                  <a:schemeClr val="accent1">
                    <a:lumMod val="50000"/>
                  </a:schemeClr>
                </a:solidFill>
                <a:latin typeface="Century Gothic" panose="020B0502020202020204" pitchFamily="34" charset="0"/>
              </a:rPr>
              <a:t>, K. (2011). Are Talking Heads Blowing Hot Air? An Analysis of the Accuracy of Forecasts in the Political Media. </a:t>
            </a:r>
            <a:r>
              <a:rPr lang="en-US" i="1" dirty="0" smtClean="0">
                <a:solidFill>
                  <a:schemeClr val="accent1">
                    <a:lumMod val="50000"/>
                  </a:schemeClr>
                </a:solidFill>
                <a:latin typeface="Century Gothic" panose="020B0502020202020204" pitchFamily="34" charset="0"/>
              </a:rPr>
              <a:t>Hamilton </a:t>
            </a:r>
            <a:r>
              <a:rPr lang="en-US" i="1" dirty="0">
                <a:solidFill>
                  <a:schemeClr val="accent1">
                    <a:lumMod val="50000"/>
                  </a:schemeClr>
                </a:solidFill>
                <a:latin typeface="Century Gothic" panose="020B0502020202020204" pitchFamily="34" charset="0"/>
              </a:rPr>
              <a:t>College, Public Policy</a:t>
            </a:r>
            <a:r>
              <a:rPr lang="en-US" dirty="0">
                <a:solidFill>
                  <a:schemeClr val="accent1">
                    <a:lumMod val="50000"/>
                  </a:schemeClr>
                </a:solidFill>
                <a:latin typeface="Century Gothic" panose="020B0502020202020204" pitchFamily="34" charset="0"/>
              </a:rPr>
              <a:t>, </a:t>
            </a:r>
            <a:r>
              <a:rPr lang="en-US" i="1" dirty="0">
                <a:solidFill>
                  <a:schemeClr val="accent1">
                    <a:lumMod val="50000"/>
                  </a:schemeClr>
                </a:solidFill>
                <a:latin typeface="Century Gothic" panose="020B0502020202020204" pitchFamily="34" charset="0"/>
              </a:rPr>
              <a:t>501</a:t>
            </a:r>
            <a:r>
              <a:rPr lang="en-US" dirty="0">
                <a:solidFill>
                  <a:schemeClr val="accent1">
                    <a:lumMod val="50000"/>
                  </a:schemeClr>
                </a:solidFill>
                <a:latin typeface="Century Gothic" panose="020B0502020202020204" pitchFamily="34" charset="0"/>
              </a:rPr>
              <a:t>.</a:t>
            </a:r>
          </a:p>
        </p:txBody>
      </p:sp>
      <p:sp>
        <p:nvSpPr>
          <p:cNvPr id="4" name="Rectangle 3"/>
          <p:cNvSpPr/>
          <p:nvPr/>
        </p:nvSpPr>
        <p:spPr>
          <a:xfrm>
            <a:off x="931026" y="1966254"/>
            <a:ext cx="8855826" cy="2985433"/>
          </a:xfrm>
          <a:prstGeom prst="rect">
            <a:avLst/>
          </a:prstGeom>
        </p:spPr>
        <p:txBody>
          <a:bodyPr wrap="square">
            <a:spAutoFit/>
          </a:bodyPr>
          <a:lstStyle/>
          <a:p>
            <a:r>
              <a:rPr lang="en-US" sz="1600" dirty="0" smtClean="0"/>
              <a:t>A </a:t>
            </a:r>
            <a:r>
              <a:rPr lang="en-US" sz="1600" dirty="0"/>
              <a:t>class at Hamilton College led by public policy professor P. Gary Wyckoff has analyzed the predictions of 26 prognosticators between September 2007 and December 2008</a:t>
            </a:r>
            <a:r>
              <a:rPr lang="en-US" sz="1600" dirty="0" smtClean="0"/>
              <a:t>. </a:t>
            </a:r>
            <a:r>
              <a:rPr lang="en-US" sz="1600" dirty="0" smtClean="0">
                <a:solidFill>
                  <a:srgbClr val="151515"/>
                </a:solidFill>
                <a:latin typeface="Poynter-Serif-RE"/>
              </a:rPr>
              <a:t>The </a:t>
            </a:r>
            <a:r>
              <a:rPr lang="en-US" sz="1600" dirty="0">
                <a:solidFill>
                  <a:srgbClr val="151515"/>
                </a:solidFill>
                <a:latin typeface="Poynter-Serif-RE"/>
              </a:rPr>
              <a:t>Hamilton students sampled the predictions of 26 individuals who wrote columns in major print media and who appeared on the three major Sunday news shows – Face the Nation, Meet the Press, and This </a:t>
            </a:r>
            <a:r>
              <a:rPr lang="en-US" sz="1600" dirty="0" smtClean="0">
                <a:solidFill>
                  <a:srgbClr val="151515"/>
                </a:solidFill>
                <a:latin typeface="Poynter-Serif-RE"/>
              </a:rPr>
              <a:t>Week.</a:t>
            </a:r>
          </a:p>
          <a:p>
            <a:endParaRPr lang="en-US" sz="1600" dirty="0" smtClean="0">
              <a:solidFill>
                <a:srgbClr val="151515"/>
              </a:solidFill>
              <a:latin typeface="Poynter-Serif-RE"/>
            </a:endParaRPr>
          </a:p>
          <a:p>
            <a:r>
              <a:rPr lang="en-US" sz="1600" dirty="0" smtClean="0">
                <a:solidFill>
                  <a:srgbClr val="151515"/>
                </a:solidFill>
                <a:latin typeface="Poynter-Serif-RE"/>
              </a:rPr>
              <a:t>They evaluated </a:t>
            </a:r>
            <a:r>
              <a:rPr lang="en-US" sz="1600" dirty="0">
                <a:solidFill>
                  <a:srgbClr val="151515"/>
                </a:solidFill>
                <a:latin typeface="Poynter-Serif-RE"/>
              </a:rPr>
              <a:t>the accuracy of 472 predictions made during the 16-month period. They used a scale of </a:t>
            </a:r>
            <a:r>
              <a:rPr lang="en-US" sz="1600" dirty="0" smtClean="0">
                <a:solidFill>
                  <a:srgbClr val="151515"/>
                </a:solidFill>
                <a:latin typeface="Poynter-Serif-RE"/>
              </a:rPr>
              <a:t>-10 </a:t>
            </a:r>
            <a:r>
              <a:rPr lang="en-US" sz="1600" dirty="0">
                <a:solidFill>
                  <a:srgbClr val="151515"/>
                </a:solidFill>
                <a:latin typeface="Poynter-Serif-RE"/>
              </a:rPr>
              <a:t>to </a:t>
            </a:r>
            <a:r>
              <a:rPr lang="en-US" sz="1600" dirty="0" smtClean="0">
                <a:solidFill>
                  <a:srgbClr val="151515"/>
                </a:solidFill>
                <a:latin typeface="Poynter-Serif-RE"/>
              </a:rPr>
              <a:t>+10 to </a:t>
            </a:r>
            <a:r>
              <a:rPr lang="en-US" sz="1600" dirty="0">
                <a:solidFill>
                  <a:srgbClr val="151515"/>
                </a:solidFill>
                <a:latin typeface="Poynter-Serif-RE"/>
              </a:rPr>
              <a:t>rate the accuracy of </a:t>
            </a:r>
            <a:r>
              <a:rPr lang="en-US" sz="1600" dirty="0" smtClean="0">
                <a:solidFill>
                  <a:srgbClr val="151515"/>
                </a:solidFill>
                <a:latin typeface="Poynter-Serif-RE"/>
              </a:rPr>
              <a:t>each.</a:t>
            </a:r>
          </a:p>
          <a:p>
            <a:endParaRPr lang="en-US" sz="1600" b="1" dirty="0">
              <a:solidFill>
                <a:srgbClr val="151515"/>
              </a:solidFill>
              <a:latin typeface="Poynter-Serif-RE"/>
            </a:endParaRPr>
          </a:p>
          <a:p>
            <a:r>
              <a:rPr lang="en-US" sz="1600" b="1" dirty="0">
                <a:latin typeface="Poynter-Serif-RE"/>
              </a:rPr>
              <a:t>The students found that only nine of the prognosticators they studied </a:t>
            </a:r>
            <a:r>
              <a:rPr lang="en-US" sz="1600" b="1" dirty="0">
                <a:solidFill>
                  <a:srgbClr val="C00000"/>
                </a:solidFill>
                <a:latin typeface="Poynter-Serif-RE"/>
              </a:rPr>
              <a:t>could predict more accurately than a coin flip. </a:t>
            </a:r>
            <a:r>
              <a:rPr lang="en-US" sz="1600" b="1" dirty="0">
                <a:latin typeface="Poynter-Serif-RE"/>
              </a:rPr>
              <a:t>Two were significantly less accurate, and the remaining 14 were </a:t>
            </a:r>
            <a:r>
              <a:rPr lang="en-US" sz="1600" b="1" dirty="0">
                <a:solidFill>
                  <a:srgbClr val="C00000"/>
                </a:solidFill>
                <a:latin typeface="Poynter-Serif-RE"/>
              </a:rPr>
              <a:t>not statistically any better or worse than a coin flip</a:t>
            </a:r>
            <a:r>
              <a:rPr lang="en-US" sz="1600" b="1" dirty="0">
                <a:latin typeface="Poynter-Serif-RE"/>
              </a:rPr>
              <a:t>.</a:t>
            </a:r>
            <a:r>
              <a:rPr lang="en-US" sz="1600" b="1" dirty="0" smtClean="0">
                <a:latin typeface="Poynter-Serif-RE"/>
              </a:rPr>
              <a:t/>
            </a:r>
            <a:br>
              <a:rPr lang="en-US" sz="1600" b="1" dirty="0" smtClean="0">
                <a:latin typeface="Poynter-Serif-RE"/>
              </a:rPr>
            </a:br>
            <a:endParaRPr lang="en-US" sz="1200" dirty="0">
              <a:solidFill>
                <a:schemeClr val="tx1">
                  <a:lumMod val="50000"/>
                  <a:lumOff val="50000"/>
                </a:schemeClr>
              </a:solidFill>
            </a:endParaRPr>
          </a:p>
        </p:txBody>
      </p:sp>
      <p:sp>
        <p:nvSpPr>
          <p:cNvPr id="5" name="TextBox 4">
            <a:extLst>
              <a:ext uri="{FF2B5EF4-FFF2-40B4-BE49-F238E27FC236}">
                <a16:creationId xmlns:a16="http://schemas.microsoft.com/office/drawing/2014/main" id="{C90F9E65-89F0-4F77-A5DE-65E2A90B86C9}"/>
              </a:ext>
            </a:extLst>
          </p:cNvPr>
          <p:cNvSpPr txBox="1"/>
          <p:nvPr/>
        </p:nvSpPr>
        <p:spPr>
          <a:xfrm>
            <a:off x="6525491" y="4951687"/>
            <a:ext cx="4580311"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70C0"/>
                </a:solidFill>
                <a:effectLst/>
                <a:uLnTx/>
                <a:uFillTx/>
                <a:latin typeface="Century Gothic" panose="020B0502020202020204" pitchFamily="34" charset="0"/>
                <a:ea typeface="+mn-ea"/>
                <a:cs typeface="+mn-cs"/>
              </a:rPr>
              <a:t>Is a coin flip a good null model for a prediction made on the news? What are some other counterfactuals</a:t>
            </a:r>
            <a:r>
              <a:rPr kumimoji="0" lang="en-US" sz="1800" b="0" i="0" u="none" strike="noStrike" kern="1200" cap="none" spc="0" normalizeH="0" noProof="0" dirty="0" smtClean="0">
                <a:ln>
                  <a:noFill/>
                </a:ln>
                <a:solidFill>
                  <a:srgbClr val="0070C0"/>
                </a:solidFill>
                <a:effectLst/>
                <a:uLnTx/>
                <a:uFillTx/>
                <a:latin typeface="Century Gothic" panose="020B0502020202020204" pitchFamily="34" charset="0"/>
                <a:ea typeface="+mn-ea"/>
                <a:cs typeface="+mn-cs"/>
              </a:rPr>
              <a:t> they could have used? </a:t>
            </a:r>
            <a:endPar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18331690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4200" y="1348072"/>
            <a:ext cx="5410200" cy="5052728"/>
          </a:xfrm>
          <a:prstGeom prst="rect">
            <a:avLst/>
          </a:prstGeom>
        </p:spPr>
      </p:pic>
      <p:sp>
        <p:nvSpPr>
          <p:cNvPr id="3" name="TextBox 3"/>
          <p:cNvSpPr txBox="1">
            <a:spLocks noChangeArrowheads="1"/>
          </p:cNvSpPr>
          <p:nvPr/>
        </p:nvSpPr>
        <p:spPr bwMode="auto">
          <a:xfrm>
            <a:off x="4114800" y="304800"/>
            <a:ext cx="3886200" cy="646113"/>
          </a:xfrm>
          <a:prstGeom prst="rect">
            <a:avLst/>
          </a:prstGeom>
          <a:noFill/>
          <a:ln w="9525">
            <a:noFill/>
            <a:miter lim="800000"/>
            <a:headEnd/>
            <a:tailEnd/>
          </a:ln>
        </p:spPr>
        <p:txBody>
          <a:bodyPr wrap="square">
            <a:spAutoFit/>
          </a:bodyPr>
          <a:lstStyle/>
          <a:p>
            <a:r>
              <a:rPr lang="en-US" sz="3600" dirty="0">
                <a:solidFill>
                  <a:prstClr val="black"/>
                </a:solidFill>
                <a:latin typeface="Tahoma" pitchFamily="34" charset="0"/>
              </a:rPr>
              <a:t>Another Example:</a:t>
            </a:r>
          </a:p>
        </p:txBody>
      </p:sp>
    </p:spTree>
    <p:extLst>
      <p:ext uri="{BB962C8B-B14F-4D97-AF65-F5344CB8AC3E}">
        <p14:creationId xmlns:p14="http://schemas.microsoft.com/office/powerpoint/2010/main" val="1076886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DEB51C0A-89ED-4757-91DA-2641C88B0FA5}"/>
              </a:ext>
            </a:extLst>
          </p:cNvPr>
          <p:cNvGrpSpPr/>
          <p:nvPr/>
        </p:nvGrpSpPr>
        <p:grpSpPr>
          <a:xfrm>
            <a:off x="3719794" y="1623010"/>
            <a:ext cx="4461316" cy="3623123"/>
            <a:chOff x="2195794" y="1623009"/>
            <a:chExt cx="4461316" cy="3623123"/>
          </a:xfrm>
        </p:grpSpPr>
        <p:grpSp>
          <p:nvGrpSpPr>
            <p:cNvPr id="3" name="Group 2">
              <a:extLst>
                <a:ext uri="{FF2B5EF4-FFF2-40B4-BE49-F238E27FC236}">
                  <a16:creationId xmlns:a16="http://schemas.microsoft.com/office/drawing/2014/main" id="{E49AF0CD-831A-4BB8-8AB0-AF89491400C3}"/>
                </a:ext>
              </a:extLst>
            </p:cNvPr>
            <p:cNvGrpSpPr/>
            <p:nvPr/>
          </p:nvGrpSpPr>
          <p:grpSpPr>
            <a:xfrm>
              <a:off x="2195794" y="1623009"/>
              <a:ext cx="4461316" cy="3623123"/>
              <a:chOff x="2195794" y="1623009"/>
              <a:chExt cx="4461316" cy="3623123"/>
            </a:xfrm>
          </p:grpSpPr>
          <p:sp>
            <p:nvSpPr>
              <p:cNvPr id="2" name="TextBox 1"/>
              <p:cNvSpPr txBox="1"/>
              <p:nvPr/>
            </p:nvSpPr>
            <p:spPr>
              <a:xfrm>
                <a:off x="2286000" y="2363672"/>
                <a:ext cx="4347665" cy="2031325"/>
              </a:xfrm>
              <a:prstGeom prst="rect">
                <a:avLst/>
              </a:prstGeom>
              <a:noFill/>
            </p:spPr>
            <p:txBody>
              <a:bodyPr wrap="none" rtlCol="0">
                <a:spAutoFit/>
              </a:bodyPr>
              <a:lstStyle/>
              <a:p>
                <a:r>
                  <a:rPr lang="en-US" dirty="0">
                    <a:solidFill>
                      <a:prstClr val="black"/>
                    </a:solidFill>
                    <a:latin typeface="Calibri"/>
                  </a:rPr>
                  <a:t>G1</a:t>
                </a:r>
                <a:r>
                  <a:rPr lang="en-US" baseline="-25000" dirty="0">
                    <a:solidFill>
                      <a:prstClr val="black"/>
                    </a:solidFill>
                    <a:latin typeface="Calibri"/>
                  </a:rPr>
                  <a:t>t=0 	</a:t>
                </a:r>
                <a:r>
                  <a:rPr lang="en-US" dirty="0">
                    <a:solidFill>
                      <a:prstClr val="black"/>
                    </a:solidFill>
                    <a:latin typeface="Calibri"/>
                  </a:rPr>
                  <a:t>G1</a:t>
                </a:r>
                <a:r>
                  <a:rPr lang="en-US" baseline="-25000" dirty="0">
                    <a:solidFill>
                      <a:prstClr val="black"/>
                    </a:solidFill>
                    <a:latin typeface="Calibri"/>
                  </a:rPr>
                  <a:t>t=1</a:t>
                </a:r>
                <a:r>
                  <a:rPr lang="en-US" dirty="0">
                    <a:solidFill>
                      <a:prstClr val="black"/>
                    </a:solidFill>
                    <a:latin typeface="Calibri"/>
                  </a:rPr>
                  <a:t>	G1</a:t>
                </a:r>
                <a:r>
                  <a:rPr lang="en-US" baseline="-25000" dirty="0">
                    <a:solidFill>
                      <a:prstClr val="black"/>
                    </a:solidFill>
                    <a:latin typeface="Calibri"/>
                  </a:rPr>
                  <a:t>t=2</a:t>
                </a:r>
                <a:r>
                  <a:rPr lang="en-US" dirty="0">
                    <a:solidFill>
                      <a:prstClr val="black"/>
                    </a:solidFill>
                    <a:latin typeface="Calibri"/>
                  </a:rPr>
                  <a:t>	G1</a:t>
                </a:r>
                <a:r>
                  <a:rPr lang="en-US" baseline="-25000" dirty="0">
                    <a:solidFill>
                      <a:prstClr val="black"/>
                    </a:solidFill>
                    <a:latin typeface="Calibri"/>
                  </a:rPr>
                  <a:t>t=3</a:t>
                </a:r>
                <a:r>
                  <a:rPr lang="en-US" dirty="0">
                    <a:solidFill>
                      <a:prstClr val="black"/>
                    </a:solidFill>
                    <a:latin typeface="Calibri"/>
                  </a:rPr>
                  <a:t>	G1</a:t>
                </a:r>
                <a:r>
                  <a:rPr lang="en-US" baseline="-25000" dirty="0">
                    <a:solidFill>
                      <a:prstClr val="black"/>
                    </a:solidFill>
                    <a:latin typeface="Calibri"/>
                  </a:rPr>
                  <a:t>t=4</a:t>
                </a:r>
              </a:p>
              <a:p>
                <a:endParaRPr lang="en-US" baseline="-25000" dirty="0">
                  <a:solidFill>
                    <a:prstClr val="black"/>
                  </a:solidFill>
                  <a:latin typeface="Calibri"/>
                </a:endParaRPr>
              </a:p>
              <a:p>
                <a:r>
                  <a:rPr lang="en-US" dirty="0">
                    <a:solidFill>
                      <a:prstClr val="black"/>
                    </a:solidFill>
                    <a:latin typeface="Calibri"/>
                  </a:rPr>
                  <a:t>G2</a:t>
                </a:r>
                <a:r>
                  <a:rPr lang="en-US" baseline="-25000" dirty="0">
                    <a:solidFill>
                      <a:prstClr val="black"/>
                    </a:solidFill>
                    <a:latin typeface="Calibri"/>
                  </a:rPr>
                  <a:t>t=0 	</a:t>
                </a:r>
                <a:r>
                  <a:rPr lang="en-US" dirty="0">
                    <a:solidFill>
                      <a:prstClr val="black"/>
                    </a:solidFill>
                    <a:latin typeface="Calibri"/>
                  </a:rPr>
                  <a:t>G2</a:t>
                </a:r>
                <a:r>
                  <a:rPr lang="en-US" baseline="-25000" dirty="0">
                    <a:solidFill>
                      <a:prstClr val="black"/>
                    </a:solidFill>
                    <a:latin typeface="Calibri"/>
                  </a:rPr>
                  <a:t>t=1</a:t>
                </a:r>
                <a:r>
                  <a:rPr lang="en-US" dirty="0">
                    <a:solidFill>
                      <a:prstClr val="black"/>
                    </a:solidFill>
                    <a:latin typeface="Calibri"/>
                  </a:rPr>
                  <a:t>	G2</a:t>
                </a:r>
                <a:r>
                  <a:rPr lang="en-US" baseline="-25000" dirty="0">
                    <a:solidFill>
                      <a:prstClr val="black"/>
                    </a:solidFill>
                    <a:latin typeface="Calibri"/>
                  </a:rPr>
                  <a:t>t=2</a:t>
                </a:r>
                <a:r>
                  <a:rPr lang="en-US" dirty="0">
                    <a:solidFill>
                      <a:prstClr val="black"/>
                    </a:solidFill>
                    <a:latin typeface="Calibri"/>
                  </a:rPr>
                  <a:t>	G2</a:t>
                </a:r>
                <a:r>
                  <a:rPr lang="en-US" baseline="-25000" dirty="0">
                    <a:solidFill>
                      <a:prstClr val="black"/>
                    </a:solidFill>
                    <a:latin typeface="Calibri"/>
                  </a:rPr>
                  <a:t>t=3</a:t>
                </a:r>
                <a:r>
                  <a:rPr lang="en-US" dirty="0">
                    <a:solidFill>
                      <a:prstClr val="black"/>
                    </a:solidFill>
                    <a:latin typeface="Calibri"/>
                  </a:rPr>
                  <a:t>	G2</a:t>
                </a:r>
                <a:r>
                  <a:rPr lang="en-US" baseline="-25000" dirty="0">
                    <a:solidFill>
                      <a:prstClr val="black"/>
                    </a:solidFill>
                    <a:latin typeface="Calibri"/>
                  </a:rPr>
                  <a:t>t=4</a:t>
                </a:r>
              </a:p>
              <a:p>
                <a:endParaRPr lang="en-US" baseline="-25000" dirty="0">
                  <a:solidFill>
                    <a:prstClr val="black"/>
                  </a:solidFill>
                  <a:latin typeface="Calibri"/>
                </a:endParaRPr>
              </a:p>
              <a:p>
                <a:r>
                  <a:rPr lang="en-US" dirty="0">
                    <a:solidFill>
                      <a:prstClr val="black"/>
                    </a:solidFill>
                    <a:latin typeface="Calibri"/>
                  </a:rPr>
                  <a:t>G3</a:t>
                </a:r>
                <a:r>
                  <a:rPr lang="en-US" baseline="-25000" dirty="0">
                    <a:solidFill>
                      <a:prstClr val="black"/>
                    </a:solidFill>
                    <a:latin typeface="Calibri"/>
                  </a:rPr>
                  <a:t>t=0 	</a:t>
                </a:r>
                <a:r>
                  <a:rPr lang="en-US" dirty="0">
                    <a:solidFill>
                      <a:prstClr val="black"/>
                    </a:solidFill>
                    <a:latin typeface="Calibri"/>
                  </a:rPr>
                  <a:t>G3</a:t>
                </a:r>
                <a:r>
                  <a:rPr lang="en-US" baseline="-25000" dirty="0">
                    <a:solidFill>
                      <a:prstClr val="black"/>
                    </a:solidFill>
                    <a:latin typeface="Calibri"/>
                  </a:rPr>
                  <a:t>t=1</a:t>
                </a:r>
                <a:r>
                  <a:rPr lang="en-US" dirty="0">
                    <a:solidFill>
                      <a:prstClr val="black"/>
                    </a:solidFill>
                    <a:latin typeface="Calibri"/>
                  </a:rPr>
                  <a:t>	G3</a:t>
                </a:r>
                <a:r>
                  <a:rPr lang="en-US" baseline="-25000" dirty="0">
                    <a:solidFill>
                      <a:prstClr val="black"/>
                    </a:solidFill>
                    <a:latin typeface="Calibri"/>
                  </a:rPr>
                  <a:t>t=2</a:t>
                </a:r>
                <a:r>
                  <a:rPr lang="en-US" dirty="0">
                    <a:solidFill>
                      <a:prstClr val="black"/>
                    </a:solidFill>
                    <a:latin typeface="Calibri"/>
                  </a:rPr>
                  <a:t>	G3</a:t>
                </a:r>
                <a:r>
                  <a:rPr lang="en-US" baseline="-25000" dirty="0">
                    <a:solidFill>
                      <a:prstClr val="black"/>
                    </a:solidFill>
                    <a:latin typeface="Calibri"/>
                  </a:rPr>
                  <a:t>t=3</a:t>
                </a:r>
                <a:r>
                  <a:rPr lang="en-US" dirty="0">
                    <a:solidFill>
                      <a:prstClr val="black"/>
                    </a:solidFill>
                    <a:latin typeface="Calibri"/>
                  </a:rPr>
                  <a:t>	G3</a:t>
                </a:r>
                <a:r>
                  <a:rPr lang="en-US" baseline="-25000" dirty="0">
                    <a:solidFill>
                      <a:prstClr val="black"/>
                    </a:solidFill>
                    <a:latin typeface="Calibri"/>
                  </a:rPr>
                  <a:t>t=4</a:t>
                </a:r>
              </a:p>
              <a:p>
                <a:endParaRPr lang="en-US" baseline="-25000" dirty="0">
                  <a:solidFill>
                    <a:prstClr val="black"/>
                  </a:solidFill>
                  <a:latin typeface="Calibri"/>
                </a:endParaRPr>
              </a:p>
              <a:p>
                <a:r>
                  <a:rPr lang="en-US" dirty="0">
                    <a:solidFill>
                      <a:prstClr val="black"/>
                    </a:solidFill>
                    <a:latin typeface="Calibri"/>
                  </a:rPr>
                  <a:t>G4</a:t>
                </a:r>
                <a:r>
                  <a:rPr lang="en-US" baseline="-25000" dirty="0">
                    <a:solidFill>
                      <a:prstClr val="black"/>
                    </a:solidFill>
                    <a:latin typeface="Calibri"/>
                  </a:rPr>
                  <a:t>t=0 	</a:t>
                </a:r>
                <a:r>
                  <a:rPr lang="en-US" dirty="0">
                    <a:solidFill>
                      <a:prstClr val="black"/>
                    </a:solidFill>
                    <a:latin typeface="Calibri"/>
                  </a:rPr>
                  <a:t>G4</a:t>
                </a:r>
                <a:r>
                  <a:rPr lang="en-US" baseline="-25000" dirty="0">
                    <a:solidFill>
                      <a:prstClr val="black"/>
                    </a:solidFill>
                    <a:latin typeface="Calibri"/>
                  </a:rPr>
                  <a:t>t=1</a:t>
                </a:r>
                <a:r>
                  <a:rPr lang="en-US" dirty="0">
                    <a:solidFill>
                      <a:prstClr val="black"/>
                    </a:solidFill>
                    <a:latin typeface="Calibri"/>
                  </a:rPr>
                  <a:t>	G4</a:t>
                </a:r>
                <a:r>
                  <a:rPr lang="en-US" baseline="-25000" dirty="0">
                    <a:solidFill>
                      <a:prstClr val="black"/>
                    </a:solidFill>
                    <a:latin typeface="Calibri"/>
                  </a:rPr>
                  <a:t>t=2</a:t>
                </a:r>
                <a:r>
                  <a:rPr lang="en-US" dirty="0">
                    <a:solidFill>
                      <a:prstClr val="black"/>
                    </a:solidFill>
                    <a:latin typeface="Calibri"/>
                  </a:rPr>
                  <a:t>	G4</a:t>
                </a:r>
                <a:r>
                  <a:rPr lang="en-US" baseline="-25000" dirty="0">
                    <a:solidFill>
                      <a:prstClr val="black"/>
                    </a:solidFill>
                    <a:latin typeface="Calibri"/>
                  </a:rPr>
                  <a:t>t=3</a:t>
                </a:r>
                <a:r>
                  <a:rPr lang="en-US" dirty="0">
                    <a:solidFill>
                      <a:prstClr val="black"/>
                    </a:solidFill>
                    <a:latin typeface="Calibri"/>
                  </a:rPr>
                  <a:t>	G4</a:t>
                </a:r>
                <a:r>
                  <a:rPr lang="en-US" baseline="-25000" dirty="0">
                    <a:solidFill>
                      <a:prstClr val="black"/>
                    </a:solidFill>
                    <a:latin typeface="Calibri"/>
                  </a:rPr>
                  <a:t>t=4</a:t>
                </a:r>
              </a:p>
              <a:p>
                <a:endParaRPr lang="en-US" dirty="0">
                  <a:solidFill>
                    <a:prstClr val="black"/>
                  </a:solidFill>
                  <a:latin typeface="Calibri"/>
                </a:endParaRPr>
              </a:p>
            </p:txBody>
          </p:sp>
          <p:sp>
            <p:nvSpPr>
              <p:cNvPr id="4" name="TextBox 3"/>
              <p:cNvSpPr txBox="1"/>
              <p:nvPr/>
            </p:nvSpPr>
            <p:spPr>
              <a:xfrm>
                <a:off x="2895601" y="2362200"/>
                <a:ext cx="290464" cy="369332"/>
              </a:xfrm>
              <a:prstGeom prst="rect">
                <a:avLst/>
              </a:prstGeom>
              <a:noFill/>
            </p:spPr>
            <p:txBody>
              <a:bodyPr wrap="none" rtlCol="0">
                <a:spAutoFit/>
              </a:bodyPr>
              <a:lstStyle/>
              <a:p>
                <a:r>
                  <a:rPr lang="en-US" b="1" dirty="0">
                    <a:solidFill>
                      <a:srgbClr val="FF0000"/>
                    </a:solidFill>
                    <a:latin typeface="Calibri"/>
                  </a:rPr>
                  <a:t>x</a:t>
                </a:r>
              </a:p>
            </p:txBody>
          </p:sp>
          <p:sp>
            <p:nvSpPr>
              <p:cNvPr id="5" name="TextBox 4"/>
              <p:cNvSpPr txBox="1"/>
              <p:nvPr/>
            </p:nvSpPr>
            <p:spPr>
              <a:xfrm>
                <a:off x="3851566" y="2813947"/>
                <a:ext cx="290464" cy="369332"/>
              </a:xfrm>
              <a:prstGeom prst="rect">
                <a:avLst/>
              </a:prstGeom>
              <a:noFill/>
            </p:spPr>
            <p:txBody>
              <a:bodyPr wrap="none" rtlCol="0">
                <a:spAutoFit/>
              </a:bodyPr>
              <a:lstStyle/>
              <a:p>
                <a:r>
                  <a:rPr lang="en-US" b="1" dirty="0">
                    <a:solidFill>
                      <a:srgbClr val="FF0000"/>
                    </a:solidFill>
                    <a:latin typeface="Calibri"/>
                  </a:rPr>
                  <a:t>x</a:t>
                </a:r>
              </a:p>
            </p:txBody>
          </p:sp>
          <p:sp>
            <p:nvSpPr>
              <p:cNvPr id="6" name="TextBox 5"/>
              <p:cNvSpPr txBox="1"/>
              <p:nvPr/>
            </p:nvSpPr>
            <p:spPr>
              <a:xfrm>
                <a:off x="4752111" y="3285002"/>
                <a:ext cx="290464" cy="369332"/>
              </a:xfrm>
              <a:prstGeom prst="rect">
                <a:avLst/>
              </a:prstGeom>
              <a:noFill/>
            </p:spPr>
            <p:txBody>
              <a:bodyPr wrap="none" rtlCol="0">
                <a:spAutoFit/>
              </a:bodyPr>
              <a:lstStyle/>
              <a:p>
                <a:r>
                  <a:rPr lang="en-US" b="1" dirty="0">
                    <a:solidFill>
                      <a:srgbClr val="FF0000"/>
                    </a:solidFill>
                    <a:latin typeface="Calibri"/>
                  </a:rPr>
                  <a:t>x</a:t>
                </a:r>
              </a:p>
            </p:txBody>
          </p:sp>
          <p:sp>
            <p:nvSpPr>
              <p:cNvPr id="7" name="TextBox 6"/>
              <p:cNvSpPr txBox="1"/>
              <p:nvPr/>
            </p:nvSpPr>
            <p:spPr>
              <a:xfrm>
                <a:off x="5687291" y="3751319"/>
                <a:ext cx="290464" cy="369332"/>
              </a:xfrm>
              <a:prstGeom prst="rect">
                <a:avLst/>
              </a:prstGeom>
              <a:noFill/>
            </p:spPr>
            <p:txBody>
              <a:bodyPr wrap="none" rtlCol="0">
                <a:spAutoFit/>
              </a:bodyPr>
              <a:lstStyle/>
              <a:p>
                <a:r>
                  <a:rPr lang="en-US" b="1" dirty="0">
                    <a:solidFill>
                      <a:srgbClr val="FF0000"/>
                    </a:solidFill>
                    <a:latin typeface="Calibri"/>
                  </a:rPr>
                  <a:t>x</a:t>
                </a:r>
              </a:p>
            </p:txBody>
          </p:sp>
          <p:sp>
            <p:nvSpPr>
              <p:cNvPr id="8" name="Rectangle 7"/>
              <p:cNvSpPr/>
              <p:nvPr/>
            </p:nvSpPr>
            <p:spPr>
              <a:xfrm>
                <a:off x="3151911" y="2204347"/>
                <a:ext cx="720198" cy="6096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9" name="Rectangle 8"/>
              <p:cNvSpPr/>
              <p:nvPr/>
            </p:nvSpPr>
            <p:spPr>
              <a:xfrm>
                <a:off x="4114800" y="2209799"/>
                <a:ext cx="720198" cy="1075203"/>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0" name="Rectangle 9"/>
              <p:cNvSpPr/>
              <p:nvPr/>
            </p:nvSpPr>
            <p:spPr>
              <a:xfrm>
                <a:off x="4994802" y="2209799"/>
                <a:ext cx="720198" cy="154151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1" name="Rectangle 10"/>
              <p:cNvSpPr/>
              <p:nvPr/>
            </p:nvSpPr>
            <p:spPr>
              <a:xfrm>
                <a:off x="5936912" y="2209799"/>
                <a:ext cx="720198" cy="2057401"/>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2" name="TextBox 11"/>
              <p:cNvSpPr txBox="1"/>
              <p:nvPr/>
            </p:nvSpPr>
            <p:spPr>
              <a:xfrm>
                <a:off x="4535618" y="1623009"/>
                <a:ext cx="1886286" cy="369332"/>
              </a:xfrm>
              <a:prstGeom prst="rect">
                <a:avLst/>
              </a:prstGeom>
              <a:noFill/>
            </p:spPr>
            <p:txBody>
              <a:bodyPr wrap="none" rtlCol="0">
                <a:spAutoFit/>
              </a:bodyPr>
              <a:lstStyle/>
              <a:p>
                <a:r>
                  <a:rPr lang="en-US" dirty="0">
                    <a:solidFill>
                      <a:srgbClr val="FF0000"/>
                    </a:solidFill>
                    <a:latin typeface="Calibri"/>
                  </a:rPr>
                  <a:t>Treatment Groups</a:t>
                </a:r>
              </a:p>
            </p:txBody>
          </p:sp>
          <p:sp>
            <p:nvSpPr>
              <p:cNvPr id="13" name="TextBox 12"/>
              <p:cNvSpPr txBox="1"/>
              <p:nvPr/>
            </p:nvSpPr>
            <p:spPr>
              <a:xfrm>
                <a:off x="2195794" y="4876800"/>
                <a:ext cx="1607043" cy="369332"/>
              </a:xfrm>
              <a:prstGeom prst="rect">
                <a:avLst/>
              </a:prstGeom>
              <a:noFill/>
            </p:spPr>
            <p:txBody>
              <a:bodyPr wrap="none" rtlCol="0">
                <a:spAutoFit/>
              </a:bodyPr>
              <a:lstStyle/>
              <a:p>
                <a:r>
                  <a:rPr lang="en-US" dirty="0">
                    <a:solidFill>
                      <a:prstClr val="black"/>
                    </a:solidFill>
                    <a:latin typeface="Calibri"/>
                  </a:rPr>
                  <a:t>Control Groups</a:t>
                </a:r>
              </a:p>
            </p:txBody>
          </p:sp>
          <p:sp>
            <p:nvSpPr>
              <p:cNvPr id="14" name="Rectangle 13"/>
              <p:cNvSpPr/>
              <p:nvPr/>
            </p:nvSpPr>
            <p:spPr>
              <a:xfrm>
                <a:off x="2209800" y="2209800"/>
                <a:ext cx="720198" cy="2057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5" name="Rectangle 14"/>
              <p:cNvSpPr/>
              <p:nvPr/>
            </p:nvSpPr>
            <p:spPr>
              <a:xfrm>
                <a:off x="3151910" y="2819400"/>
                <a:ext cx="720198" cy="1447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6" name="Rectangle 15"/>
              <p:cNvSpPr/>
              <p:nvPr/>
            </p:nvSpPr>
            <p:spPr>
              <a:xfrm>
                <a:off x="4114800" y="3276600"/>
                <a:ext cx="720198" cy="990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7" name="Rectangle 16"/>
              <p:cNvSpPr/>
              <p:nvPr/>
            </p:nvSpPr>
            <p:spPr>
              <a:xfrm>
                <a:off x="5008420" y="3754580"/>
                <a:ext cx="720198" cy="51262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grpSp>
        <p:sp>
          <p:nvSpPr>
            <p:cNvPr id="18" name="TextBox 17">
              <a:extLst>
                <a:ext uri="{FF2B5EF4-FFF2-40B4-BE49-F238E27FC236}">
                  <a16:creationId xmlns:a16="http://schemas.microsoft.com/office/drawing/2014/main" id="{F259DAEF-96AE-4447-91F9-7F97ECD53E3C}"/>
                </a:ext>
              </a:extLst>
            </p:cNvPr>
            <p:cNvSpPr txBox="1"/>
            <p:nvPr/>
          </p:nvSpPr>
          <p:spPr>
            <a:xfrm>
              <a:off x="2579840" y="4409698"/>
              <a:ext cx="3813993" cy="307777"/>
            </a:xfrm>
            <a:prstGeom prst="rect">
              <a:avLst/>
            </a:prstGeom>
            <a:noFill/>
          </p:spPr>
          <p:txBody>
            <a:bodyPr wrap="none" rtlCol="0">
              <a:spAutoFit/>
            </a:bodyPr>
            <a:lstStyle/>
            <a:p>
              <a:r>
                <a:rPr lang="en-US" sz="1400" dirty="0">
                  <a:solidFill>
                    <a:prstClr val="black"/>
                  </a:solidFill>
                  <a:latin typeface="Calibri"/>
                </a:rPr>
                <a:t>G1 to G4 are group IDs, </a:t>
              </a:r>
              <a:r>
                <a:rPr lang="en-US" sz="1400" i="1" dirty="0">
                  <a:solidFill>
                    <a:prstClr val="black"/>
                  </a:solidFill>
                  <a:latin typeface="Calibri"/>
                </a:rPr>
                <a:t>t=</a:t>
              </a:r>
              <a:r>
                <a:rPr lang="en-US" sz="1400" i="1" dirty="0" err="1">
                  <a:solidFill>
                    <a:prstClr val="black"/>
                  </a:solidFill>
                  <a:latin typeface="Calibri"/>
                </a:rPr>
                <a:t>i</a:t>
              </a:r>
              <a:r>
                <a:rPr lang="en-US" sz="1400" i="1" dirty="0">
                  <a:solidFill>
                    <a:prstClr val="black"/>
                  </a:solidFill>
                  <a:latin typeface="Calibri"/>
                </a:rPr>
                <a:t> </a:t>
              </a:r>
              <a:r>
                <a:rPr lang="en-US" sz="1400" dirty="0">
                  <a:solidFill>
                    <a:prstClr val="black"/>
                  </a:solidFill>
                  <a:latin typeface="Calibri"/>
                </a:rPr>
                <a:t>are time periods 1 to 4</a:t>
              </a:r>
            </a:p>
          </p:txBody>
        </p:sp>
      </p:grpSp>
      <p:sp>
        <p:nvSpPr>
          <p:cNvPr id="20" name="TextBox 19">
            <a:extLst>
              <a:ext uri="{FF2B5EF4-FFF2-40B4-BE49-F238E27FC236}">
                <a16:creationId xmlns:a16="http://schemas.microsoft.com/office/drawing/2014/main" id="{C90F9E65-89F0-4F77-A5DE-65E2A90B86C9}"/>
              </a:ext>
            </a:extLst>
          </p:cNvPr>
          <p:cNvSpPr txBox="1"/>
          <p:nvPr/>
        </p:nvSpPr>
        <p:spPr>
          <a:xfrm>
            <a:off x="0" y="225213"/>
            <a:ext cx="3648142" cy="175432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70C0"/>
                </a:solidFill>
                <a:effectLst/>
                <a:uLnTx/>
                <a:uFillTx/>
                <a:latin typeface="Century Gothic" panose="020B0502020202020204" pitchFamily="34" charset="0"/>
                <a:ea typeface="+mn-ea"/>
                <a:cs typeface="+mn-cs"/>
              </a:rPr>
              <a:t>What was the counterfactual</a:t>
            </a:r>
            <a:r>
              <a:rPr kumimoji="0" lang="en-US" sz="1800" b="0" i="0" u="none" strike="noStrike" kern="1200" cap="none" spc="0" normalizeH="0" noProof="0" dirty="0" smtClean="0">
                <a:ln>
                  <a:noFill/>
                </a:ln>
                <a:solidFill>
                  <a:srgbClr val="0070C0"/>
                </a:solidFill>
                <a:effectLst/>
                <a:uLnTx/>
                <a:uFillTx/>
                <a:latin typeface="Century Gothic" panose="020B0502020202020204" pitchFamily="34" charset="0"/>
                <a:ea typeface="+mn-ea"/>
                <a:cs typeface="+mn-cs"/>
              </a:rPr>
              <a:t> in this study?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aseline="0" dirty="0">
              <a:solidFill>
                <a:srgbClr val="0070C0"/>
              </a:solidFill>
              <a:latin typeface="Century Gothic" panose="020B0502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noProof="0" dirty="0" smtClean="0">
                <a:ln>
                  <a:noFill/>
                </a:ln>
                <a:solidFill>
                  <a:srgbClr val="0070C0"/>
                </a:solidFill>
                <a:effectLst/>
                <a:uLnTx/>
                <a:uFillTx/>
                <a:latin typeface="Century Gothic" panose="020B0502020202020204" pitchFamily="34" charset="0"/>
                <a:ea typeface="+mn-ea"/>
                <a:cs typeface="+mn-cs"/>
              </a:rPr>
              <a:t>Which </a:t>
            </a:r>
            <a:r>
              <a:rPr kumimoji="0" lang="en-US" sz="1800" b="0" i="0" u="none" strike="noStrike" kern="1200" cap="none" spc="0" normalizeH="0" noProof="0" dirty="0" err="1" smtClean="0">
                <a:ln>
                  <a:noFill/>
                </a:ln>
                <a:solidFill>
                  <a:srgbClr val="0070C0"/>
                </a:solidFill>
                <a:effectLst/>
                <a:uLnTx/>
                <a:uFillTx/>
                <a:latin typeface="Century Gothic" panose="020B0502020202020204" pitchFamily="34" charset="0"/>
                <a:ea typeface="+mn-ea"/>
                <a:cs typeface="+mn-cs"/>
              </a:rPr>
              <a:t>grou</a:t>
            </a:r>
            <a:r>
              <a:rPr lang="en-US" dirty="0" smtClean="0">
                <a:solidFill>
                  <a:srgbClr val="0070C0"/>
                </a:solidFill>
                <a:latin typeface="Century Gothic" panose="020B0502020202020204" pitchFamily="34" charset="0"/>
              </a:rPr>
              <a:t>p was treated?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latin typeface="Century Gothic" panose="020B0502020202020204" pitchFamily="34" charset="0"/>
              </a:rPr>
              <a:t>Which was the control? </a:t>
            </a:r>
            <a:endPar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endParaRPr>
          </a:p>
        </p:txBody>
      </p:sp>
      <p:sp>
        <p:nvSpPr>
          <p:cNvPr id="21" name="Rectangle 20"/>
          <p:cNvSpPr/>
          <p:nvPr/>
        </p:nvSpPr>
        <p:spPr>
          <a:xfrm>
            <a:off x="2598461" y="5978077"/>
            <a:ext cx="6824749" cy="461665"/>
          </a:xfrm>
          <a:prstGeom prst="rect">
            <a:avLst/>
          </a:prstGeom>
        </p:spPr>
        <p:txBody>
          <a:bodyPr wrap="square">
            <a:spAutoFit/>
          </a:bodyPr>
          <a:lstStyle/>
          <a:p>
            <a:pPr algn="ctr"/>
            <a:r>
              <a:rPr lang="en-US" sz="1200" dirty="0">
                <a:solidFill>
                  <a:schemeClr val="tx1">
                    <a:lumMod val="50000"/>
                    <a:lumOff val="50000"/>
                  </a:schemeClr>
                </a:solidFill>
                <a:latin typeface="Roboto"/>
              </a:rPr>
              <a:t>Read: </a:t>
            </a:r>
            <a:r>
              <a:rPr lang="en-US" sz="1200" i="1" dirty="0">
                <a:solidFill>
                  <a:schemeClr val="tx1">
                    <a:lumMod val="50000"/>
                    <a:lumOff val="50000"/>
                  </a:schemeClr>
                </a:solidFill>
                <a:latin typeface="Roboto"/>
              </a:rPr>
              <a:t>Bingham, R., &amp; </a:t>
            </a:r>
            <a:r>
              <a:rPr lang="en-US" sz="1200" i="1" dirty="0" err="1">
                <a:solidFill>
                  <a:schemeClr val="tx1">
                    <a:lumMod val="50000"/>
                    <a:lumOff val="50000"/>
                  </a:schemeClr>
                </a:solidFill>
                <a:latin typeface="Roboto"/>
              </a:rPr>
              <a:t>Felbinger</a:t>
            </a:r>
            <a:r>
              <a:rPr lang="en-US" sz="1200" i="1" dirty="0">
                <a:solidFill>
                  <a:schemeClr val="tx1">
                    <a:lumMod val="50000"/>
                    <a:lumOff val="50000"/>
                  </a:schemeClr>
                </a:solidFill>
                <a:latin typeface="Roboto"/>
              </a:rPr>
              <a:t>, C. (2002). Evaluation in practice: A methodological approach. CQ </a:t>
            </a:r>
            <a:r>
              <a:rPr lang="en-US" sz="1200" i="1" dirty="0" smtClean="0">
                <a:solidFill>
                  <a:schemeClr val="tx1">
                    <a:lumMod val="50000"/>
                    <a:lumOff val="50000"/>
                  </a:schemeClr>
                </a:solidFill>
                <a:latin typeface="Roboto"/>
              </a:rPr>
              <a:t>Press.</a:t>
            </a:r>
            <a:r>
              <a:rPr lang="en-US" sz="1200" dirty="0" smtClean="0">
                <a:solidFill>
                  <a:schemeClr val="tx1">
                    <a:lumMod val="50000"/>
                    <a:lumOff val="50000"/>
                  </a:schemeClr>
                </a:solidFill>
                <a:latin typeface="Roboto"/>
              </a:rPr>
              <a:t>  CH-05</a:t>
            </a:r>
            <a:r>
              <a:rPr lang="en-US" sz="1200" dirty="0">
                <a:solidFill>
                  <a:schemeClr val="tx1">
                    <a:lumMod val="50000"/>
                    <a:lumOff val="50000"/>
                  </a:schemeClr>
                </a:solidFill>
                <a:latin typeface="Roboto"/>
              </a:rPr>
              <a:t>: Improving Cognitive Ability in Chronically Deprived Children [</a:t>
            </a:r>
            <a:r>
              <a:rPr lang="en-US" sz="1200" u="sng" dirty="0">
                <a:solidFill>
                  <a:schemeClr val="tx1">
                    <a:lumMod val="50000"/>
                    <a:lumOff val="50000"/>
                  </a:schemeClr>
                </a:solidFill>
                <a:latin typeface="Roboto"/>
                <a:hlinkClick r:id="rId2"/>
              </a:rPr>
              <a:t>pdf</a:t>
            </a:r>
            <a:r>
              <a:rPr lang="en-US" sz="1200" dirty="0">
                <a:solidFill>
                  <a:schemeClr val="tx1">
                    <a:lumMod val="50000"/>
                    <a:lumOff val="50000"/>
                  </a:schemeClr>
                </a:solidFill>
                <a:latin typeface="Roboto"/>
              </a:rPr>
              <a:t>]</a:t>
            </a:r>
            <a:endParaRPr lang="en-US" sz="1200" b="0" i="0" dirty="0">
              <a:solidFill>
                <a:schemeClr val="tx1">
                  <a:lumMod val="50000"/>
                  <a:lumOff val="50000"/>
                </a:schemeClr>
              </a:solidFill>
              <a:effectLst/>
              <a:latin typeface="Roboto"/>
            </a:endParaRPr>
          </a:p>
        </p:txBody>
      </p:sp>
    </p:spTree>
    <p:extLst>
      <p:ext uri="{BB962C8B-B14F-4D97-AF65-F5344CB8AC3E}">
        <p14:creationId xmlns:p14="http://schemas.microsoft.com/office/powerpoint/2010/main" val="25361781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1" y="2363673"/>
            <a:ext cx="4347665" cy="2031325"/>
          </a:xfrm>
          <a:prstGeom prst="rect">
            <a:avLst/>
          </a:prstGeom>
          <a:noFill/>
        </p:spPr>
        <p:txBody>
          <a:bodyPr wrap="none" rtlCol="0">
            <a:spAutoFit/>
          </a:bodyPr>
          <a:lstStyle/>
          <a:p>
            <a:r>
              <a:rPr lang="en-US" dirty="0">
                <a:solidFill>
                  <a:prstClr val="black"/>
                </a:solidFill>
                <a:latin typeface="Calibri"/>
              </a:rPr>
              <a:t>G1</a:t>
            </a:r>
            <a:r>
              <a:rPr lang="en-US" baseline="-25000" dirty="0">
                <a:solidFill>
                  <a:prstClr val="black"/>
                </a:solidFill>
                <a:latin typeface="Calibri"/>
              </a:rPr>
              <a:t>t=0 	</a:t>
            </a:r>
            <a:r>
              <a:rPr lang="en-US" dirty="0">
                <a:solidFill>
                  <a:prstClr val="black"/>
                </a:solidFill>
                <a:latin typeface="Calibri"/>
              </a:rPr>
              <a:t>G1</a:t>
            </a:r>
            <a:r>
              <a:rPr lang="en-US" baseline="-25000" dirty="0">
                <a:solidFill>
                  <a:prstClr val="black"/>
                </a:solidFill>
                <a:latin typeface="Calibri"/>
              </a:rPr>
              <a:t>t=1</a:t>
            </a:r>
            <a:r>
              <a:rPr lang="en-US" dirty="0">
                <a:solidFill>
                  <a:prstClr val="black"/>
                </a:solidFill>
                <a:latin typeface="Calibri"/>
              </a:rPr>
              <a:t>	G1</a:t>
            </a:r>
            <a:r>
              <a:rPr lang="en-US" baseline="-25000" dirty="0">
                <a:solidFill>
                  <a:prstClr val="black"/>
                </a:solidFill>
                <a:latin typeface="Calibri"/>
              </a:rPr>
              <a:t>t=2</a:t>
            </a:r>
            <a:r>
              <a:rPr lang="en-US" dirty="0">
                <a:solidFill>
                  <a:prstClr val="black"/>
                </a:solidFill>
                <a:latin typeface="Calibri"/>
              </a:rPr>
              <a:t>	G1</a:t>
            </a:r>
            <a:r>
              <a:rPr lang="en-US" baseline="-25000" dirty="0">
                <a:solidFill>
                  <a:prstClr val="black"/>
                </a:solidFill>
                <a:latin typeface="Calibri"/>
              </a:rPr>
              <a:t>t=3</a:t>
            </a:r>
            <a:r>
              <a:rPr lang="en-US" dirty="0">
                <a:solidFill>
                  <a:prstClr val="black"/>
                </a:solidFill>
                <a:latin typeface="Calibri"/>
              </a:rPr>
              <a:t>	G1</a:t>
            </a:r>
            <a:r>
              <a:rPr lang="en-US" baseline="-25000" dirty="0">
                <a:solidFill>
                  <a:prstClr val="black"/>
                </a:solidFill>
                <a:latin typeface="Calibri"/>
              </a:rPr>
              <a:t>t=4</a:t>
            </a:r>
          </a:p>
          <a:p>
            <a:endParaRPr lang="en-US" baseline="-25000" dirty="0">
              <a:solidFill>
                <a:prstClr val="black"/>
              </a:solidFill>
              <a:latin typeface="Calibri"/>
            </a:endParaRPr>
          </a:p>
          <a:p>
            <a:r>
              <a:rPr lang="en-US" dirty="0">
                <a:solidFill>
                  <a:prstClr val="black"/>
                </a:solidFill>
                <a:latin typeface="Calibri"/>
              </a:rPr>
              <a:t>G2</a:t>
            </a:r>
            <a:r>
              <a:rPr lang="en-US" baseline="-25000" dirty="0">
                <a:solidFill>
                  <a:prstClr val="black"/>
                </a:solidFill>
                <a:latin typeface="Calibri"/>
              </a:rPr>
              <a:t>t=0 	</a:t>
            </a:r>
            <a:r>
              <a:rPr lang="en-US" dirty="0">
                <a:solidFill>
                  <a:prstClr val="black"/>
                </a:solidFill>
                <a:latin typeface="Calibri"/>
              </a:rPr>
              <a:t>G2</a:t>
            </a:r>
            <a:r>
              <a:rPr lang="en-US" baseline="-25000" dirty="0">
                <a:solidFill>
                  <a:prstClr val="black"/>
                </a:solidFill>
                <a:latin typeface="Calibri"/>
              </a:rPr>
              <a:t>t=1</a:t>
            </a:r>
            <a:r>
              <a:rPr lang="en-US" dirty="0">
                <a:solidFill>
                  <a:prstClr val="black"/>
                </a:solidFill>
                <a:latin typeface="Calibri"/>
              </a:rPr>
              <a:t>	G2</a:t>
            </a:r>
            <a:r>
              <a:rPr lang="en-US" baseline="-25000" dirty="0">
                <a:solidFill>
                  <a:prstClr val="black"/>
                </a:solidFill>
                <a:latin typeface="Calibri"/>
              </a:rPr>
              <a:t>t=2</a:t>
            </a:r>
            <a:r>
              <a:rPr lang="en-US" dirty="0">
                <a:solidFill>
                  <a:prstClr val="black"/>
                </a:solidFill>
                <a:latin typeface="Calibri"/>
              </a:rPr>
              <a:t>	G2</a:t>
            </a:r>
            <a:r>
              <a:rPr lang="en-US" baseline="-25000" dirty="0">
                <a:solidFill>
                  <a:prstClr val="black"/>
                </a:solidFill>
                <a:latin typeface="Calibri"/>
              </a:rPr>
              <a:t>t=3</a:t>
            </a:r>
            <a:r>
              <a:rPr lang="en-US" dirty="0">
                <a:solidFill>
                  <a:prstClr val="black"/>
                </a:solidFill>
                <a:latin typeface="Calibri"/>
              </a:rPr>
              <a:t>	G2</a:t>
            </a:r>
            <a:r>
              <a:rPr lang="en-US" baseline="-25000" dirty="0">
                <a:solidFill>
                  <a:prstClr val="black"/>
                </a:solidFill>
                <a:latin typeface="Calibri"/>
              </a:rPr>
              <a:t>t=4</a:t>
            </a:r>
          </a:p>
          <a:p>
            <a:endParaRPr lang="en-US" baseline="-25000" dirty="0">
              <a:solidFill>
                <a:prstClr val="black"/>
              </a:solidFill>
              <a:latin typeface="Calibri"/>
            </a:endParaRPr>
          </a:p>
          <a:p>
            <a:r>
              <a:rPr lang="en-US" dirty="0">
                <a:solidFill>
                  <a:prstClr val="black"/>
                </a:solidFill>
                <a:latin typeface="Calibri"/>
              </a:rPr>
              <a:t>G3</a:t>
            </a:r>
            <a:r>
              <a:rPr lang="en-US" baseline="-25000" dirty="0">
                <a:solidFill>
                  <a:prstClr val="black"/>
                </a:solidFill>
                <a:latin typeface="Calibri"/>
              </a:rPr>
              <a:t>t=0 	</a:t>
            </a:r>
            <a:r>
              <a:rPr lang="en-US" dirty="0">
                <a:solidFill>
                  <a:prstClr val="black"/>
                </a:solidFill>
                <a:latin typeface="Calibri"/>
              </a:rPr>
              <a:t>G3</a:t>
            </a:r>
            <a:r>
              <a:rPr lang="en-US" baseline="-25000" dirty="0">
                <a:solidFill>
                  <a:prstClr val="black"/>
                </a:solidFill>
                <a:latin typeface="Calibri"/>
              </a:rPr>
              <a:t>t=1</a:t>
            </a:r>
            <a:r>
              <a:rPr lang="en-US" dirty="0">
                <a:solidFill>
                  <a:prstClr val="black"/>
                </a:solidFill>
                <a:latin typeface="Calibri"/>
              </a:rPr>
              <a:t>	G3</a:t>
            </a:r>
            <a:r>
              <a:rPr lang="en-US" baseline="-25000" dirty="0">
                <a:solidFill>
                  <a:prstClr val="black"/>
                </a:solidFill>
                <a:latin typeface="Calibri"/>
              </a:rPr>
              <a:t>t=2</a:t>
            </a:r>
            <a:r>
              <a:rPr lang="en-US" dirty="0">
                <a:solidFill>
                  <a:prstClr val="black"/>
                </a:solidFill>
                <a:latin typeface="Calibri"/>
              </a:rPr>
              <a:t>	G3</a:t>
            </a:r>
            <a:r>
              <a:rPr lang="en-US" baseline="-25000" dirty="0">
                <a:solidFill>
                  <a:prstClr val="black"/>
                </a:solidFill>
                <a:latin typeface="Calibri"/>
              </a:rPr>
              <a:t>t=3</a:t>
            </a:r>
            <a:r>
              <a:rPr lang="en-US" dirty="0">
                <a:solidFill>
                  <a:prstClr val="black"/>
                </a:solidFill>
                <a:latin typeface="Calibri"/>
              </a:rPr>
              <a:t>	G3</a:t>
            </a:r>
            <a:r>
              <a:rPr lang="en-US" baseline="-25000" dirty="0">
                <a:solidFill>
                  <a:prstClr val="black"/>
                </a:solidFill>
                <a:latin typeface="Calibri"/>
              </a:rPr>
              <a:t>t=4</a:t>
            </a:r>
          </a:p>
          <a:p>
            <a:endParaRPr lang="en-US" baseline="-25000" dirty="0">
              <a:solidFill>
                <a:prstClr val="black"/>
              </a:solidFill>
              <a:latin typeface="Calibri"/>
            </a:endParaRPr>
          </a:p>
          <a:p>
            <a:r>
              <a:rPr lang="en-US" dirty="0">
                <a:solidFill>
                  <a:prstClr val="black"/>
                </a:solidFill>
                <a:latin typeface="Calibri"/>
              </a:rPr>
              <a:t>G4</a:t>
            </a:r>
            <a:r>
              <a:rPr lang="en-US" baseline="-25000" dirty="0">
                <a:solidFill>
                  <a:prstClr val="black"/>
                </a:solidFill>
                <a:latin typeface="Calibri"/>
              </a:rPr>
              <a:t>t=0 	</a:t>
            </a:r>
            <a:r>
              <a:rPr lang="en-US" dirty="0">
                <a:solidFill>
                  <a:prstClr val="black"/>
                </a:solidFill>
                <a:latin typeface="Calibri"/>
              </a:rPr>
              <a:t>G4</a:t>
            </a:r>
            <a:r>
              <a:rPr lang="en-US" baseline="-25000" dirty="0">
                <a:solidFill>
                  <a:prstClr val="black"/>
                </a:solidFill>
                <a:latin typeface="Calibri"/>
              </a:rPr>
              <a:t>t=1</a:t>
            </a:r>
            <a:r>
              <a:rPr lang="en-US" dirty="0">
                <a:solidFill>
                  <a:prstClr val="black"/>
                </a:solidFill>
                <a:latin typeface="Calibri"/>
              </a:rPr>
              <a:t>	G4</a:t>
            </a:r>
            <a:r>
              <a:rPr lang="en-US" baseline="-25000" dirty="0">
                <a:solidFill>
                  <a:prstClr val="black"/>
                </a:solidFill>
                <a:latin typeface="Calibri"/>
              </a:rPr>
              <a:t>t=2</a:t>
            </a:r>
            <a:r>
              <a:rPr lang="en-US" dirty="0">
                <a:solidFill>
                  <a:prstClr val="black"/>
                </a:solidFill>
                <a:latin typeface="Calibri"/>
              </a:rPr>
              <a:t>	G4</a:t>
            </a:r>
            <a:r>
              <a:rPr lang="en-US" baseline="-25000" dirty="0">
                <a:solidFill>
                  <a:prstClr val="black"/>
                </a:solidFill>
                <a:latin typeface="Calibri"/>
              </a:rPr>
              <a:t>t=3</a:t>
            </a:r>
            <a:r>
              <a:rPr lang="en-US" dirty="0">
                <a:solidFill>
                  <a:prstClr val="black"/>
                </a:solidFill>
                <a:latin typeface="Calibri"/>
              </a:rPr>
              <a:t>	G4</a:t>
            </a:r>
            <a:r>
              <a:rPr lang="en-US" baseline="-25000" dirty="0">
                <a:solidFill>
                  <a:prstClr val="black"/>
                </a:solidFill>
                <a:latin typeface="Calibri"/>
              </a:rPr>
              <a:t>t=4</a:t>
            </a:r>
          </a:p>
          <a:p>
            <a:endParaRPr lang="en-US" dirty="0">
              <a:solidFill>
                <a:prstClr val="black"/>
              </a:solidFill>
              <a:latin typeface="Calibri"/>
            </a:endParaRPr>
          </a:p>
        </p:txBody>
      </p:sp>
      <p:sp>
        <p:nvSpPr>
          <p:cNvPr id="4" name="TextBox 3"/>
          <p:cNvSpPr txBox="1"/>
          <p:nvPr/>
        </p:nvSpPr>
        <p:spPr>
          <a:xfrm>
            <a:off x="4419601" y="2362200"/>
            <a:ext cx="290464" cy="369332"/>
          </a:xfrm>
          <a:prstGeom prst="rect">
            <a:avLst/>
          </a:prstGeom>
          <a:noFill/>
        </p:spPr>
        <p:txBody>
          <a:bodyPr wrap="none" rtlCol="0">
            <a:spAutoFit/>
          </a:bodyPr>
          <a:lstStyle/>
          <a:p>
            <a:r>
              <a:rPr lang="en-US" b="1" dirty="0">
                <a:solidFill>
                  <a:srgbClr val="FF0000"/>
                </a:solidFill>
                <a:latin typeface="Calibri"/>
              </a:rPr>
              <a:t>x</a:t>
            </a:r>
          </a:p>
        </p:txBody>
      </p:sp>
      <p:sp>
        <p:nvSpPr>
          <p:cNvPr id="5" name="TextBox 4"/>
          <p:cNvSpPr txBox="1"/>
          <p:nvPr/>
        </p:nvSpPr>
        <p:spPr>
          <a:xfrm>
            <a:off x="5375566" y="2813947"/>
            <a:ext cx="290464" cy="369332"/>
          </a:xfrm>
          <a:prstGeom prst="rect">
            <a:avLst/>
          </a:prstGeom>
          <a:noFill/>
        </p:spPr>
        <p:txBody>
          <a:bodyPr wrap="none" rtlCol="0">
            <a:spAutoFit/>
          </a:bodyPr>
          <a:lstStyle/>
          <a:p>
            <a:r>
              <a:rPr lang="en-US" b="1" dirty="0">
                <a:solidFill>
                  <a:srgbClr val="FF0000"/>
                </a:solidFill>
                <a:latin typeface="Calibri"/>
              </a:rPr>
              <a:t>x</a:t>
            </a:r>
          </a:p>
        </p:txBody>
      </p:sp>
      <p:sp>
        <p:nvSpPr>
          <p:cNvPr id="6" name="TextBox 5"/>
          <p:cNvSpPr txBox="1"/>
          <p:nvPr/>
        </p:nvSpPr>
        <p:spPr>
          <a:xfrm>
            <a:off x="6276111" y="3285002"/>
            <a:ext cx="290464" cy="369332"/>
          </a:xfrm>
          <a:prstGeom prst="rect">
            <a:avLst/>
          </a:prstGeom>
          <a:noFill/>
        </p:spPr>
        <p:txBody>
          <a:bodyPr wrap="none" rtlCol="0">
            <a:spAutoFit/>
          </a:bodyPr>
          <a:lstStyle/>
          <a:p>
            <a:r>
              <a:rPr lang="en-US" b="1" dirty="0">
                <a:solidFill>
                  <a:srgbClr val="FF0000"/>
                </a:solidFill>
                <a:latin typeface="Calibri"/>
              </a:rPr>
              <a:t>x</a:t>
            </a:r>
          </a:p>
        </p:txBody>
      </p:sp>
      <p:sp>
        <p:nvSpPr>
          <p:cNvPr id="7" name="TextBox 6"/>
          <p:cNvSpPr txBox="1"/>
          <p:nvPr/>
        </p:nvSpPr>
        <p:spPr>
          <a:xfrm>
            <a:off x="7211291" y="3751319"/>
            <a:ext cx="290464" cy="369332"/>
          </a:xfrm>
          <a:prstGeom prst="rect">
            <a:avLst/>
          </a:prstGeom>
          <a:noFill/>
        </p:spPr>
        <p:txBody>
          <a:bodyPr wrap="none" rtlCol="0">
            <a:spAutoFit/>
          </a:bodyPr>
          <a:lstStyle/>
          <a:p>
            <a:r>
              <a:rPr lang="en-US" b="1" dirty="0">
                <a:solidFill>
                  <a:srgbClr val="FF0000"/>
                </a:solidFill>
                <a:latin typeface="Calibri"/>
              </a:rPr>
              <a:t>x</a:t>
            </a:r>
          </a:p>
        </p:txBody>
      </p:sp>
      <p:sp>
        <p:nvSpPr>
          <p:cNvPr id="12" name="TextBox 11"/>
          <p:cNvSpPr txBox="1"/>
          <p:nvPr/>
        </p:nvSpPr>
        <p:spPr>
          <a:xfrm>
            <a:off x="6457687" y="1533299"/>
            <a:ext cx="1797672" cy="646331"/>
          </a:xfrm>
          <a:prstGeom prst="rect">
            <a:avLst/>
          </a:prstGeom>
          <a:noFill/>
        </p:spPr>
        <p:txBody>
          <a:bodyPr wrap="none" rtlCol="0">
            <a:spAutoFit/>
          </a:bodyPr>
          <a:lstStyle/>
          <a:p>
            <a:r>
              <a:rPr lang="en-US" dirty="0">
                <a:solidFill>
                  <a:srgbClr val="FF0000"/>
                </a:solidFill>
                <a:latin typeface="Calibri"/>
              </a:rPr>
              <a:t>Treatment Group</a:t>
            </a:r>
            <a:br>
              <a:rPr lang="en-US" dirty="0">
                <a:solidFill>
                  <a:srgbClr val="FF0000"/>
                </a:solidFill>
                <a:latin typeface="Calibri"/>
              </a:rPr>
            </a:br>
            <a:r>
              <a:rPr lang="en-US" dirty="0">
                <a:solidFill>
                  <a:prstClr val="black"/>
                </a:solidFill>
                <a:latin typeface="Calibri"/>
              </a:rPr>
              <a:t>Control Group</a:t>
            </a:r>
          </a:p>
        </p:txBody>
      </p:sp>
      <p:sp>
        <p:nvSpPr>
          <p:cNvPr id="13" name="TextBox 12"/>
          <p:cNvSpPr txBox="1"/>
          <p:nvPr/>
        </p:nvSpPr>
        <p:spPr>
          <a:xfrm>
            <a:off x="3567786" y="4876800"/>
            <a:ext cx="4832092" cy="369332"/>
          </a:xfrm>
          <a:prstGeom prst="rect">
            <a:avLst/>
          </a:prstGeom>
          <a:noFill/>
        </p:spPr>
        <p:txBody>
          <a:bodyPr wrap="none" rtlCol="0">
            <a:spAutoFit/>
          </a:bodyPr>
          <a:lstStyle/>
          <a:p>
            <a:r>
              <a:rPr lang="en-US" dirty="0">
                <a:solidFill>
                  <a:prstClr val="black"/>
                </a:solidFill>
                <a:latin typeface="Calibri"/>
              </a:rPr>
              <a:t>Specific tests: treatment gains for late treatment?</a:t>
            </a:r>
          </a:p>
        </p:txBody>
      </p:sp>
      <p:sp>
        <p:nvSpPr>
          <p:cNvPr id="14" name="Rectangle 13"/>
          <p:cNvSpPr/>
          <p:nvPr/>
        </p:nvSpPr>
        <p:spPr>
          <a:xfrm>
            <a:off x="6546513" y="3205139"/>
            <a:ext cx="720198" cy="46631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6" name="Rectangle 15"/>
          <p:cNvSpPr/>
          <p:nvPr/>
        </p:nvSpPr>
        <p:spPr>
          <a:xfrm>
            <a:off x="6553200" y="3724684"/>
            <a:ext cx="720198" cy="46631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Tree>
    <p:extLst>
      <p:ext uri="{BB962C8B-B14F-4D97-AF65-F5344CB8AC3E}">
        <p14:creationId xmlns:p14="http://schemas.microsoft.com/office/powerpoint/2010/main" val="24593345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573578" y="304801"/>
            <a:ext cx="11338560" cy="523220"/>
          </a:xfrm>
          <a:prstGeom prst="rect">
            <a:avLst/>
          </a:prstGeom>
          <a:noFill/>
          <a:ln w="9525">
            <a:noFill/>
            <a:miter lim="800000"/>
            <a:headEnd/>
            <a:tailEnd/>
          </a:ln>
        </p:spPr>
        <p:txBody>
          <a:bodyPr wrap="square">
            <a:spAutoFit/>
          </a:bodyPr>
          <a:lstStyle/>
          <a:p>
            <a:r>
              <a:rPr lang="en-US" sz="2800" dirty="0">
                <a:solidFill>
                  <a:schemeClr val="accent1">
                    <a:lumMod val="50000"/>
                  </a:schemeClr>
                </a:solidFill>
                <a:latin typeface="Century Gothic" panose="020B0502020202020204" pitchFamily="34" charset="0"/>
              </a:rPr>
              <a:t>Example: Do Charter Schools Outperform Public Schools?</a:t>
            </a:r>
          </a:p>
        </p:txBody>
      </p:sp>
      <p:pic>
        <p:nvPicPr>
          <p:cNvPr id="5" name="Picture 2" descr="http://michigantaxes.com/wordpress/wp-content/uploads/2011/06/scor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7484" y="1365486"/>
            <a:ext cx="6315075" cy="22574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611283" y="5845130"/>
            <a:ext cx="4572000" cy="246221"/>
          </a:xfrm>
          <a:prstGeom prst="rect">
            <a:avLst/>
          </a:prstGeom>
        </p:spPr>
        <p:txBody>
          <a:bodyPr>
            <a:spAutoFit/>
          </a:bodyPr>
          <a:lstStyle/>
          <a:p>
            <a:r>
              <a:rPr lang="en-US" sz="1000" dirty="0">
                <a:solidFill>
                  <a:prstClr val="black"/>
                </a:solidFill>
                <a:latin typeface="Calibri"/>
                <a:hlinkClick r:id="rId3"/>
              </a:rPr>
              <a:t>http://www.rightmichigan.com/story/2011/6/21/23927/4600</a:t>
            </a:r>
            <a:endParaRPr lang="en-US" sz="1000" dirty="0">
              <a:solidFill>
                <a:prstClr val="black"/>
              </a:solidFill>
              <a:latin typeface="Calibri"/>
            </a:endParaRPr>
          </a:p>
        </p:txBody>
      </p:sp>
      <p:sp>
        <p:nvSpPr>
          <p:cNvPr id="7" name="Rectangle 6"/>
          <p:cNvSpPr/>
          <p:nvPr/>
        </p:nvSpPr>
        <p:spPr>
          <a:xfrm>
            <a:off x="1611283" y="3956287"/>
            <a:ext cx="8230986" cy="1600438"/>
          </a:xfrm>
          <a:prstGeom prst="rect">
            <a:avLst/>
          </a:prstGeom>
        </p:spPr>
        <p:txBody>
          <a:bodyPr wrap="square">
            <a:spAutoFit/>
          </a:bodyPr>
          <a:lstStyle/>
          <a:p>
            <a:pPr algn="just"/>
            <a:r>
              <a:rPr lang="en-US" sz="1400" dirty="0">
                <a:solidFill>
                  <a:prstClr val="black"/>
                </a:solidFill>
                <a:latin typeface="Calibri"/>
              </a:rPr>
              <a:t>“Don't get me wrong. I am not opposed to charter schools on principle. </a:t>
            </a:r>
            <a:r>
              <a:rPr lang="en-US" sz="1400" dirty="0">
                <a:solidFill>
                  <a:prstClr val="black"/>
                </a:solidFill>
                <a:latin typeface="Calibri"/>
              </a:rPr>
              <a:t>My beef with charter schools is that </a:t>
            </a:r>
            <a:r>
              <a:rPr lang="en-US" sz="1400" b="1" dirty="0">
                <a:solidFill>
                  <a:prstClr val="black"/>
                </a:solidFill>
                <a:latin typeface="Calibri"/>
              </a:rPr>
              <a:t>most skim the most motivated students out of the poorest commun</a:t>
            </a:r>
            <a:r>
              <a:rPr lang="en-US" sz="1400" dirty="0">
                <a:solidFill>
                  <a:prstClr val="black"/>
                </a:solidFill>
                <a:latin typeface="Calibri"/>
              </a:rPr>
              <a:t>ities, and many have disproportionately small numbers of children who need special education or who are English-language learners. </a:t>
            </a:r>
            <a:endParaRPr lang="en-US" sz="1400" dirty="0" smtClean="0">
              <a:solidFill>
                <a:prstClr val="black"/>
              </a:solidFill>
              <a:latin typeface="Calibri"/>
            </a:endParaRPr>
          </a:p>
          <a:p>
            <a:pPr algn="just"/>
            <a:endParaRPr lang="en-US" sz="1400" dirty="0">
              <a:solidFill>
                <a:prstClr val="black"/>
              </a:solidFill>
              <a:latin typeface="Calibri"/>
            </a:endParaRPr>
          </a:p>
          <a:p>
            <a:pPr algn="just"/>
            <a:r>
              <a:rPr lang="en-US" sz="1400" dirty="0" smtClean="0">
                <a:solidFill>
                  <a:prstClr val="black"/>
                </a:solidFill>
                <a:latin typeface="Calibri"/>
              </a:rPr>
              <a:t>The </a:t>
            </a:r>
            <a:r>
              <a:rPr lang="en-US" sz="1400" dirty="0">
                <a:solidFill>
                  <a:prstClr val="black"/>
                </a:solidFill>
                <a:latin typeface="Calibri"/>
              </a:rPr>
              <a:t>typical charter, operating in this way</a:t>
            </a:r>
            <a:r>
              <a:rPr lang="en-US" sz="1400" b="1" dirty="0">
                <a:solidFill>
                  <a:prstClr val="black"/>
                </a:solidFill>
                <a:latin typeface="Calibri"/>
              </a:rPr>
              <a:t>, increases the burden on the regular public schools, while privileging the lucky few</a:t>
            </a:r>
            <a:r>
              <a:rPr lang="en-US" sz="1400" dirty="0">
                <a:solidFill>
                  <a:prstClr val="black"/>
                </a:solidFill>
                <a:latin typeface="Calibri"/>
              </a:rPr>
              <a:t>. Continuing on this path will further disable public education in the cities and hand over the most successful students to private entrepreneurs</a:t>
            </a:r>
            <a:r>
              <a:rPr lang="en-US" sz="1400" dirty="0" smtClean="0">
                <a:solidFill>
                  <a:prstClr val="black"/>
                </a:solidFill>
                <a:latin typeface="Calibri"/>
              </a:rPr>
              <a:t>.”    ~ D.R.</a:t>
            </a:r>
          </a:p>
        </p:txBody>
      </p:sp>
      <p:sp>
        <p:nvSpPr>
          <p:cNvPr id="8" name="Rectangle 7"/>
          <p:cNvSpPr/>
          <p:nvPr/>
        </p:nvSpPr>
        <p:spPr>
          <a:xfrm>
            <a:off x="1609897" y="6148924"/>
            <a:ext cx="7620000" cy="246221"/>
          </a:xfrm>
          <a:prstGeom prst="rect">
            <a:avLst/>
          </a:prstGeom>
        </p:spPr>
        <p:txBody>
          <a:bodyPr wrap="square">
            <a:spAutoFit/>
          </a:bodyPr>
          <a:lstStyle/>
          <a:p>
            <a:r>
              <a:rPr lang="en-US" sz="1000" dirty="0">
                <a:solidFill>
                  <a:schemeClr val="tx1">
                    <a:lumMod val="50000"/>
                    <a:lumOff val="50000"/>
                  </a:schemeClr>
                </a:solidFill>
                <a:latin typeface="Calibri"/>
                <a:hlinkClick r:id="rId4"/>
              </a:rPr>
              <a:t>http://blogs.edweek.org/edweek/Bridging-Differences/2009/11/obama-and-duncan-are-wrong-abo.html</a:t>
            </a:r>
            <a:endParaRPr lang="en-US" sz="1000" dirty="0">
              <a:solidFill>
                <a:schemeClr val="tx1">
                  <a:lumMod val="50000"/>
                  <a:lumOff val="50000"/>
                </a:schemeClr>
              </a:solidFill>
              <a:latin typeface="Calibri"/>
            </a:endParaRPr>
          </a:p>
        </p:txBody>
      </p:sp>
    </p:spTree>
    <p:extLst>
      <p:ext uri="{BB962C8B-B14F-4D97-AF65-F5344CB8AC3E}">
        <p14:creationId xmlns:p14="http://schemas.microsoft.com/office/powerpoint/2010/main" val="10194533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1007534" y="217694"/>
            <a:ext cx="6197209"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fontAlgn="base">
              <a:spcBef>
                <a:spcPct val="0"/>
              </a:spcBef>
              <a:spcAft>
                <a:spcPct val="0"/>
              </a:spcAft>
            </a:pPr>
            <a:r>
              <a:rPr lang="en-US" sz="2000" b="1" dirty="0">
                <a:solidFill>
                  <a:schemeClr val="accent1">
                    <a:lumMod val="50000"/>
                  </a:schemeClr>
                </a:solidFill>
                <a:latin typeface="Georgia" pitchFamily="18" charset="0"/>
                <a:cs typeface="Arial" pitchFamily="34" charset="0"/>
              </a:rPr>
              <a:t>Obama and Duncan Are Wrong About Charters</a:t>
            </a:r>
          </a:p>
          <a:p>
            <a:pPr eaLnBrk="0" fontAlgn="base" hangingPunct="0">
              <a:spcBef>
                <a:spcPct val="0"/>
              </a:spcBef>
              <a:spcAft>
                <a:spcPct val="0"/>
              </a:spcAft>
            </a:pPr>
            <a:r>
              <a:rPr lang="en-US" sz="700" dirty="0">
                <a:solidFill>
                  <a:srgbClr val="999999"/>
                </a:solidFill>
                <a:latin typeface="Verdana" pitchFamily="34" charset="0"/>
                <a:cs typeface="Arial" pitchFamily="34" charset="0"/>
              </a:rPr>
              <a:t>By </a:t>
            </a:r>
            <a:r>
              <a:rPr lang="en-US" sz="700" b="1" dirty="0">
                <a:solidFill>
                  <a:srgbClr val="336699"/>
                </a:solidFill>
                <a:latin typeface="Verdana" pitchFamily="34" charset="0"/>
                <a:cs typeface="Arial" pitchFamily="34" charset="0"/>
                <a:hlinkClick r:id="rId2"/>
              </a:rPr>
              <a:t>Diane </a:t>
            </a:r>
            <a:r>
              <a:rPr lang="en-US" sz="700" b="1" dirty="0" err="1">
                <a:solidFill>
                  <a:srgbClr val="336699"/>
                </a:solidFill>
                <a:latin typeface="Verdana" pitchFamily="34" charset="0"/>
                <a:cs typeface="Arial" pitchFamily="34" charset="0"/>
                <a:hlinkClick r:id="rId2"/>
              </a:rPr>
              <a:t>Ravitch</a:t>
            </a:r>
            <a:r>
              <a:rPr lang="en-US" sz="700" dirty="0">
                <a:solidFill>
                  <a:srgbClr val="999999"/>
                </a:solidFill>
                <a:latin typeface="Verdana" pitchFamily="34" charset="0"/>
                <a:cs typeface="Arial" pitchFamily="34" charset="0"/>
              </a:rPr>
              <a:t> on November 16, 2009 1:12 PM</a:t>
            </a:r>
            <a:endParaRPr lang="en-US" dirty="0">
              <a:solidFill>
                <a:prstClr val="black"/>
              </a:solidFill>
              <a:latin typeface="Arial" pitchFamily="34" charset="0"/>
              <a:cs typeface="Arial" pitchFamily="34" charset="0"/>
            </a:endParaRPr>
          </a:p>
        </p:txBody>
      </p:sp>
      <p:sp>
        <p:nvSpPr>
          <p:cNvPr id="4" name="Rectangle 3"/>
          <p:cNvSpPr/>
          <p:nvPr/>
        </p:nvSpPr>
        <p:spPr>
          <a:xfrm>
            <a:off x="6224847" y="6479979"/>
            <a:ext cx="7620000" cy="246221"/>
          </a:xfrm>
          <a:prstGeom prst="rect">
            <a:avLst/>
          </a:prstGeom>
        </p:spPr>
        <p:txBody>
          <a:bodyPr wrap="square">
            <a:spAutoFit/>
          </a:bodyPr>
          <a:lstStyle/>
          <a:p>
            <a:r>
              <a:rPr lang="en-US" sz="1000" dirty="0">
                <a:solidFill>
                  <a:prstClr val="black"/>
                </a:solidFill>
                <a:latin typeface="Calibri"/>
                <a:hlinkClick r:id="rId3"/>
              </a:rPr>
              <a:t>http://blogs.edweek.org/edweek/Bridging-Differences/2009/11/obama-and-duncan-are-wrong-abo.html</a:t>
            </a:r>
            <a:endParaRPr lang="en-US" sz="1000" dirty="0">
              <a:solidFill>
                <a:prstClr val="black"/>
              </a:solidFill>
              <a:latin typeface="Calibri"/>
            </a:endParaRPr>
          </a:p>
        </p:txBody>
      </p:sp>
      <p:grpSp>
        <p:nvGrpSpPr>
          <p:cNvPr id="6" name="Group 5"/>
          <p:cNvGrpSpPr/>
          <p:nvPr/>
        </p:nvGrpSpPr>
        <p:grpSpPr>
          <a:xfrm>
            <a:off x="262467" y="992541"/>
            <a:ext cx="7162800" cy="4019726"/>
            <a:chOff x="2201334" y="1238074"/>
            <a:chExt cx="7162800" cy="4019726"/>
          </a:xfrm>
        </p:grpSpPr>
        <p:pic>
          <p:nvPicPr>
            <p:cNvPr id="60418" name="Picture 2" descr="http://blogs.edweek.org/edweek/Bridging-Differences/upload/2009/11/obama_and_duncan_are_wrong_abo/reduced-price-lunch.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78394" y="1828800"/>
              <a:ext cx="6214239" cy="3429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201334" y="1238074"/>
              <a:ext cx="7162800" cy="369332"/>
            </a:xfrm>
            <a:prstGeom prst="rect">
              <a:avLst/>
            </a:prstGeom>
          </p:spPr>
          <p:txBody>
            <a:bodyPr wrap="square">
              <a:spAutoFit/>
            </a:bodyPr>
            <a:lstStyle/>
            <a:p>
              <a:pPr algn="ctr"/>
              <a:r>
                <a:rPr lang="en-US" dirty="0">
                  <a:solidFill>
                    <a:schemeClr val="accent1">
                      <a:lumMod val="50000"/>
                    </a:schemeClr>
                  </a:solidFill>
                  <a:latin typeface="Century Gothic" panose="020B0502020202020204" pitchFamily="34" charset="0"/>
                </a:rPr>
                <a:t>Updated analysis by Diane </a:t>
              </a:r>
              <a:r>
                <a:rPr lang="en-US" dirty="0" err="1">
                  <a:solidFill>
                    <a:schemeClr val="accent1">
                      <a:lumMod val="50000"/>
                    </a:schemeClr>
                  </a:solidFill>
                  <a:latin typeface="Century Gothic" panose="020B0502020202020204" pitchFamily="34" charset="0"/>
                </a:rPr>
                <a:t>Ravitch</a:t>
              </a:r>
              <a:endParaRPr lang="en-US" dirty="0">
                <a:solidFill>
                  <a:schemeClr val="accent1">
                    <a:lumMod val="50000"/>
                  </a:schemeClr>
                </a:solidFill>
                <a:latin typeface="Century Gothic" panose="020B0502020202020204" pitchFamily="34" charset="0"/>
              </a:endParaRPr>
            </a:p>
          </p:txBody>
        </p:sp>
        <p:sp>
          <p:nvSpPr>
            <p:cNvPr id="5" name="Isosceles Triangle 4"/>
            <p:cNvSpPr/>
            <p:nvPr/>
          </p:nvSpPr>
          <p:spPr>
            <a:xfrm>
              <a:off x="5054600" y="2269067"/>
              <a:ext cx="203200" cy="1947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7" name="Isosceles Triangle 6"/>
            <p:cNvSpPr/>
            <p:nvPr/>
          </p:nvSpPr>
          <p:spPr>
            <a:xfrm>
              <a:off x="5681134" y="2269066"/>
              <a:ext cx="203200" cy="1947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8" name="Isosceles Triangle 7"/>
            <p:cNvSpPr/>
            <p:nvPr/>
          </p:nvSpPr>
          <p:spPr>
            <a:xfrm>
              <a:off x="6307668" y="2269066"/>
              <a:ext cx="203200" cy="1947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9" name="Isosceles Triangle 8"/>
            <p:cNvSpPr/>
            <p:nvPr/>
          </p:nvSpPr>
          <p:spPr>
            <a:xfrm>
              <a:off x="6912750" y="2269066"/>
              <a:ext cx="203200" cy="1947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10" name="Isosceles Triangle 9"/>
            <p:cNvSpPr/>
            <p:nvPr/>
          </p:nvSpPr>
          <p:spPr>
            <a:xfrm>
              <a:off x="7517832" y="2269066"/>
              <a:ext cx="203200" cy="1947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11" name="Isosceles Triangle 10"/>
            <p:cNvSpPr/>
            <p:nvPr/>
          </p:nvSpPr>
          <p:spPr>
            <a:xfrm>
              <a:off x="8093566" y="2269065"/>
              <a:ext cx="203200" cy="1947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12" name="Isosceles Triangle 11"/>
            <p:cNvSpPr/>
            <p:nvPr/>
          </p:nvSpPr>
          <p:spPr>
            <a:xfrm>
              <a:off x="8683126" y="2269065"/>
              <a:ext cx="203200" cy="1947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13" name="Isosceles Triangle 12"/>
            <p:cNvSpPr/>
            <p:nvPr/>
          </p:nvSpPr>
          <p:spPr>
            <a:xfrm>
              <a:off x="5054600" y="3217334"/>
              <a:ext cx="203200" cy="1947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14" name="Isosceles Triangle 13"/>
            <p:cNvSpPr/>
            <p:nvPr/>
          </p:nvSpPr>
          <p:spPr>
            <a:xfrm>
              <a:off x="5054600" y="2977523"/>
              <a:ext cx="203200" cy="1947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15" name="Isosceles Triangle 14"/>
            <p:cNvSpPr/>
            <p:nvPr/>
          </p:nvSpPr>
          <p:spPr>
            <a:xfrm>
              <a:off x="7500899" y="3919948"/>
              <a:ext cx="203200" cy="1947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16" name="Isosceles Triangle 15"/>
            <p:cNvSpPr/>
            <p:nvPr/>
          </p:nvSpPr>
          <p:spPr>
            <a:xfrm>
              <a:off x="6307668" y="3213335"/>
              <a:ext cx="203200" cy="1947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17" name="Isosceles Triangle 16"/>
            <p:cNvSpPr/>
            <p:nvPr/>
          </p:nvSpPr>
          <p:spPr>
            <a:xfrm>
              <a:off x="6895817" y="3213335"/>
              <a:ext cx="203200" cy="1947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18" name="Isosceles Triangle 17"/>
            <p:cNvSpPr/>
            <p:nvPr/>
          </p:nvSpPr>
          <p:spPr>
            <a:xfrm>
              <a:off x="6895817" y="2977522"/>
              <a:ext cx="203200" cy="1947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19" name="Isosceles Triangle 18"/>
            <p:cNvSpPr/>
            <p:nvPr/>
          </p:nvSpPr>
          <p:spPr>
            <a:xfrm>
              <a:off x="6890458" y="2709332"/>
              <a:ext cx="203200" cy="1947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20" name="Isosceles Triangle 19"/>
            <p:cNvSpPr/>
            <p:nvPr/>
          </p:nvSpPr>
          <p:spPr>
            <a:xfrm>
              <a:off x="5681134" y="2977522"/>
              <a:ext cx="203200" cy="1947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21" name="Isosceles Triangle 20"/>
            <p:cNvSpPr/>
            <p:nvPr/>
          </p:nvSpPr>
          <p:spPr>
            <a:xfrm>
              <a:off x="6290735" y="2709332"/>
              <a:ext cx="203200" cy="1947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22" name="Isosceles Triangle 21"/>
            <p:cNvSpPr/>
            <p:nvPr/>
          </p:nvSpPr>
          <p:spPr>
            <a:xfrm>
              <a:off x="7500899" y="2977521"/>
              <a:ext cx="203200" cy="1947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23" name="Isosceles Triangle 22"/>
            <p:cNvSpPr/>
            <p:nvPr/>
          </p:nvSpPr>
          <p:spPr>
            <a:xfrm>
              <a:off x="8092013" y="2973522"/>
              <a:ext cx="203200" cy="1947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24" name="Isosceles Triangle 23"/>
            <p:cNvSpPr/>
            <p:nvPr/>
          </p:nvSpPr>
          <p:spPr>
            <a:xfrm>
              <a:off x="8687645" y="3213335"/>
              <a:ext cx="203200" cy="1947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25" name="Isosceles Triangle 24"/>
            <p:cNvSpPr/>
            <p:nvPr/>
          </p:nvSpPr>
          <p:spPr>
            <a:xfrm>
              <a:off x="8677767" y="2973521"/>
              <a:ext cx="203200" cy="1947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26" name="Isosceles Triangle 25"/>
            <p:cNvSpPr/>
            <p:nvPr/>
          </p:nvSpPr>
          <p:spPr>
            <a:xfrm>
              <a:off x="5050652" y="2735993"/>
              <a:ext cx="203200" cy="1947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27" name="Isosceles Triangle 26"/>
            <p:cNvSpPr/>
            <p:nvPr/>
          </p:nvSpPr>
          <p:spPr>
            <a:xfrm>
              <a:off x="2946400" y="4512733"/>
              <a:ext cx="203200" cy="1947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grpSp>
      <p:pic>
        <p:nvPicPr>
          <p:cNvPr id="29" name="Picture 2" descr="http://michigantaxes.com/wordpress/wp-content/uploads/2011/06/scores.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47550" y="633192"/>
            <a:ext cx="3358649" cy="1200604"/>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8340709" y="1845503"/>
            <a:ext cx="2889821" cy="1077218"/>
          </a:xfrm>
          <a:prstGeom prst="rect">
            <a:avLst/>
          </a:prstGeom>
        </p:spPr>
        <p:txBody>
          <a:bodyPr wrap="square">
            <a:spAutoFit/>
          </a:bodyPr>
          <a:lstStyle/>
          <a:p>
            <a:pPr algn="ctr"/>
            <a:r>
              <a:rPr lang="en-US" sz="1600" dirty="0" smtClean="0">
                <a:solidFill>
                  <a:schemeClr val="accent6">
                    <a:lumMod val="75000"/>
                  </a:schemeClr>
                </a:solidFill>
                <a:latin typeface="Century Gothic" panose="020B0502020202020204" pitchFamily="34" charset="0"/>
              </a:rPr>
              <a:t>Raw comparison of charters to publics – charters look better (higher test scores on average)</a:t>
            </a:r>
            <a:endParaRPr lang="en-US" sz="1600" dirty="0">
              <a:solidFill>
                <a:schemeClr val="accent6">
                  <a:lumMod val="75000"/>
                </a:schemeClr>
              </a:solidFill>
              <a:latin typeface="Century Gothic" panose="020B0502020202020204" pitchFamily="34" charset="0"/>
            </a:endParaRPr>
          </a:p>
        </p:txBody>
      </p:sp>
      <p:sp>
        <p:nvSpPr>
          <p:cNvPr id="31" name="Rectangle 30"/>
          <p:cNvSpPr/>
          <p:nvPr/>
        </p:nvSpPr>
        <p:spPr>
          <a:xfrm>
            <a:off x="8353912" y="3355799"/>
            <a:ext cx="2542689" cy="2554545"/>
          </a:xfrm>
          <a:prstGeom prst="rect">
            <a:avLst/>
          </a:prstGeom>
        </p:spPr>
        <p:txBody>
          <a:bodyPr wrap="square">
            <a:spAutoFit/>
          </a:bodyPr>
          <a:lstStyle/>
          <a:p>
            <a:pPr algn="ctr"/>
            <a:r>
              <a:rPr lang="en-US" sz="1600" dirty="0" smtClean="0">
                <a:solidFill>
                  <a:schemeClr val="accent6">
                    <a:lumMod val="75000"/>
                  </a:schemeClr>
                </a:solidFill>
                <a:latin typeface="Century Gothic" panose="020B0502020202020204" pitchFamily="34" charset="0"/>
              </a:rPr>
              <a:t>After we control for the type of population the schools serve we see that charters are more likely located in better communities – when they serve the same students as public schools they often perform worse. </a:t>
            </a:r>
            <a:endParaRPr lang="en-US" sz="1600" dirty="0">
              <a:solidFill>
                <a:schemeClr val="accent6">
                  <a:lumMod val="75000"/>
                </a:schemeClr>
              </a:solidFill>
              <a:latin typeface="Century Gothic" panose="020B0502020202020204" pitchFamily="34" charset="0"/>
            </a:endParaRPr>
          </a:p>
        </p:txBody>
      </p:sp>
      <p:cxnSp>
        <p:nvCxnSpPr>
          <p:cNvPr id="60416" name="Straight Arrow Connector 60415"/>
          <p:cNvCxnSpPr/>
          <p:nvPr/>
        </p:nvCxnSpPr>
        <p:spPr>
          <a:xfrm flipH="1" flipV="1">
            <a:off x="7425267" y="3539067"/>
            <a:ext cx="880533" cy="330081"/>
          </a:xfrm>
          <a:prstGeom prst="straightConnector1">
            <a:avLst/>
          </a:prstGeom>
          <a:ln w="444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64750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michigantaxes.com/wordpress/wp-content/uploads/2011/06/scor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4073" y="280418"/>
            <a:ext cx="6315075" cy="2257426"/>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5328646" y="2913611"/>
            <a:ext cx="6214239" cy="3429000"/>
            <a:chOff x="2878394" y="1828800"/>
            <a:chExt cx="6214239" cy="3429000"/>
          </a:xfrm>
        </p:grpSpPr>
        <p:pic>
          <p:nvPicPr>
            <p:cNvPr id="4" name="Picture 2" descr="http://blogs.edweek.org/edweek/Bridging-Differences/upload/2009/11/obama_and_duncan_are_wrong_abo/reduced-price-lunc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8394" y="1828800"/>
              <a:ext cx="6214239" cy="3429000"/>
            </a:xfrm>
            <a:prstGeom prst="rect">
              <a:avLst/>
            </a:prstGeom>
            <a:noFill/>
            <a:extLst>
              <a:ext uri="{909E8E84-426E-40DD-AFC4-6F175D3DCCD1}">
                <a14:hiddenFill xmlns:a14="http://schemas.microsoft.com/office/drawing/2010/main">
                  <a:solidFill>
                    <a:srgbClr val="FFFFFF"/>
                  </a:solidFill>
                </a14:hiddenFill>
              </a:ext>
            </a:extLst>
          </p:spPr>
        </p:pic>
        <p:sp>
          <p:nvSpPr>
            <p:cNvPr id="6" name="Isosceles Triangle 5"/>
            <p:cNvSpPr/>
            <p:nvPr/>
          </p:nvSpPr>
          <p:spPr>
            <a:xfrm>
              <a:off x="5054600" y="2269067"/>
              <a:ext cx="203200" cy="1947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7" name="Isosceles Triangle 6"/>
            <p:cNvSpPr/>
            <p:nvPr/>
          </p:nvSpPr>
          <p:spPr>
            <a:xfrm>
              <a:off x="5681134" y="2269066"/>
              <a:ext cx="203200" cy="1947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8" name="Isosceles Triangle 7"/>
            <p:cNvSpPr/>
            <p:nvPr/>
          </p:nvSpPr>
          <p:spPr>
            <a:xfrm>
              <a:off x="6307668" y="2269066"/>
              <a:ext cx="203200" cy="1947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9" name="Isosceles Triangle 8"/>
            <p:cNvSpPr/>
            <p:nvPr/>
          </p:nvSpPr>
          <p:spPr>
            <a:xfrm>
              <a:off x="6912750" y="2269066"/>
              <a:ext cx="203200" cy="1947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10" name="Isosceles Triangle 9"/>
            <p:cNvSpPr/>
            <p:nvPr/>
          </p:nvSpPr>
          <p:spPr>
            <a:xfrm>
              <a:off x="7517832" y="2269066"/>
              <a:ext cx="203200" cy="1947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11" name="Isosceles Triangle 10"/>
            <p:cNvSpPr/>
            <p:nvPr/>
          </p:nvSpPr>
          <p:spPr>
            <a:xfrm>
              <a:off x="8093566" y="2269065"/>
              <a:ext cx="203200" cy="1947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12" name="Isosceles Triangle 11"/>
            <p:cNvSpPr/>
            <p:nvPr/>
          </p:nvSpPr>
          <p:spPr>
            <a:xfrm>
              <a:off x="8683126" y="2269065"/>
              <a:ext cx="203200" cy="1947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13" name="Isosceles Triangle 12"/>
            <p:cNvSpPr/>
            <p:nvPr/>
          </p:nvSpPr>
          <p:spPr>
            <a:xfrm>
              <a:off x="5054600" y="3217334"/>
              <a:ext cx="203200" cy="1947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14" name="Isosceles Triangle 13"/>
            <p:cNvSpPr/>
            <p:nvPr/>
          </p:nvSpPr>
          <p:spPr>
            <a:xfrm>
              <a:off x="5054600" y="2977523"/>
              <a:ext cx="203200" cy="1947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15" name="Isosceles Triangle 14"/>
            <p:cNvSpPr/>
            <p:nvPr/>
          </p:nvSpPr>
          <p:spPr>
            <a:xfrm>
              <a:off x="7500899" y="3919948"/>
              <a:ext cx="203200" cy="1947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16" name="Isosceles Triangle 15"/>
            <p:cNvSpPr/>
            <p:nvPr/>
          </p:nvSpPr>
          <p:spPr>
            <a:xfrm>
              <a:off x="6307668" y="3213335"/>
              <a:ext cx="203200" cy="1947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17" name="Isosceles Triangle 16"/>
            <p:cNvSpPr/>
            <p:nvPr/>
          </p:nvSpPr>
          <p:spPr>
            <a:xfrm>
              <a:off x="6895817" y="3213335"/>
              <a:ext cx="203200" cy="1947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18" name="Isosceles Triangle 17"/>
            <p:cNvSpPr/>
            <p:nvPr/>
          </p:nvSpPr>
          <p:spPr>
            <a:xfrm>
              <a:off x="6895817" y="2977522"/>
              <a:ext cx="203200" cy="1947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19" name="Isosceles Triangle 18"/>
            <p:cNvSpPr/>
            <p:nvPr/>
          </p:nvSpPr>
          <p:spPr>
            <a:xfrm>
              <a:off x="6890458" y="2709332"/>
              <a:ext cx="203200" cy="1947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20" name="Isosceles Triangle 19"/>
            <p:cNvSpPr/>
            <p:nvPr/>
          </p:nvSpPr>
          <p:spPr>
            <a:xfrm>
              <a:off x="5681134" y="2977522"/>
              <a:ext cx="203200" cy="1947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21" name="Isosceles Triangle 20"/>
            <p:cNvSpPr/>
            <p:nvPr/>
          </p:nvSpPr>
          <p:spPr>
            <a:xfrm>
              <a:off x="6290735" y="2709332"/>
              <a:ext cx="203200" cy="1947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22" name="Isosceles Triangle 21"/>
            <p:cNvSpPr/>
            <p:nvPr/>
          </p:nvSpPr>
          <p:spPr>
            <a:xfrm>
              <a:off x="7500899" y="2977521"/>
              <a:ext cx="203200" cy="1947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23" name="Isosceles Triangle 22"/>
            <p:cNvSpPr/>
            <p:nvPr/>
          </p:nvSpPr>
          <p:spPr>
            <a:xfrm>
              <a:off x="8092013" y="2973522"/>
              <a:ext cx="203200" cy="1947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24" name="Isosceles Triangle 23"/>
            <p:cNvSpPr/>
            <p:nvPr/>
          </p:nvSpPr>
          <p:spPr>
            <a:xfrm>
              <a:off x="8687645" y="3213335"/>
              <a:ext cx="203200" cy="1947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25" name="Isosceles Triangle 24"/>
            <p:cNvSpPr/>
            <p:nvPr/>
          </p:nvSpPr>
          <p:spPr>
            <a:xfrm>
              <a:off x="8677767" y="2973521"/>
              <a:ext cx="203200" cy="1947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26" name="Isosceles Triangle 25"/>
            <p:cNvSpPr/>
            <p:nvPr/>
          </p:nvSpPr>
          <p:spPr>
            <a:xfrm>
              <a:off x="5050652" y="2735993"/>
              <a:ext cx="203200" cy="1947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27" name="Isosceles Triangle 26"/>
            <p:cNvSpPr/>
            <p:nvPr/>
          </p:nvSpPr>
          <p:spPr>
            <a:xfrm>
              <a:off x="2946400" y="4512733"/>
              <a:ext cx="203200" cy="1947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grpSp>
      <p:sp>
        <p:nvSpPr>
          <p:cNvPr id="28" name="Rectangle 27"/>
          <p:cNvSpPr/>
          <p:nvPr/>
        </p:nvSpPr>
        <p:spPr>
          <a:xfrm>
            <a:off x="183340" y="3104617"/>
            <a:ext cx="4688378" cy="3046988"/>
          </a:xfrm>
          <a:prstGeom prst="rect">
            <a:avLst/>
          </a:prstGeom>
        </p:spPr>
        <p:txBody>
          <a:bodyPr wrap="square">
            <a:spAutoFit/>
          </a:bodyPr>
          <a:lstStyle/>
          <a:p>
            <a:pPr algn="ctr"/>
            <a:r>
              <a:rPr lang="en-US" sz="2400" dirty="0" smtClean="0">
                <a:solidFill>
                  <a:schemeClr val="tx1">
                    <a:lumMod val="75000"/>
                    <a:lumOff val="25000"/>
                  </a:schemeClr>
                </a:solidFill>
                <a:latin typeface="Century Gothic" panose="020B0502020202020204" pitchFamily="34" charset="0"/>
              </a:rPr>
              <a:t>Mathematically charter schools outperform pubic on test score. </a:t>
            </a:r>
            <a:br>
              <a:rPr lang="en-US" sz="2400" dirty="0" smtClean="0">
                <a:solidFill>
                  <a:schemeClr val="tx1">
                    <a:lumMod val="75000"/>
                    <a:lumOff val="25000"/>
                  </a:schemeClr>
                </a:solidFill>
                <a:latin typeface="Century Gothic" panose="020B0502020202020204" pitchFamily="34" charset="0"/>
              </a:rPr>
            </a:br>
            <a:r>
              <a:rPr lang="en-US" sz="2400" dirty="0" smtClean="0">
                <a:solidFill>
                  <a:schemeClr val="accent6">
                    <a:lumMod val="75000"/>
                  </a:schemeClr>
                </a:solidFill>
                <a:latin typeface="Century Gothic" panose="020B0502020202020204" pitchFamily="34" charset="0"/>
              </a:rPr>
              <a:t>But do they have a causal effect on student performance? </a:t>
            </a:r>
            <a:br>
              <a:rPr lang="en-US" sz="2400" dirty="0" smtClean="0">
                <a:solidFill>
                  <a:schemeClr val="accent6">
                    <a:lumMod val="75000"/>
                  </a:schemeClr>
                </a:solidFill>
                <a:latin typeface="Century Gothic" panose="020B0502020202020204" pitchFamily="34" charset="0"/>
              </a:rPr>
            </a:br>
            <a:r>
              <a:rPr lang="en-US" sz="2400" dirty="0" smtClean="0">
                <a:solidFill>
                  <a:schemeClr val="tx1">
                    <a:lumMod val="75000"/>
                    <a:lumOff val="25000"/>
                  </a:schemeClr>
                </a:solidFill>
                <a:latin typeface="Century Gothic" panose="020B0502020202020204" pitchFamily="34" charset="0"/>
              </a:rPr>
              <a:t>What’s the appropriate counterfactual? </a:t>
            </a:r>
            <a:endParaRPr lang="en-US" sz="2400" dirty="0">
              <a:solidFill>
                <a:schemeClr val="tx1">
                  <a:lumMod val="75000"/>
                  <a:lumOff val="25000"/>
                </a:schemeClr>
              </a:solidFill>
              <a:latin typeface="Century Gothic" panose="020B0502020202020204" pitchFamily="34" charset="0"/>
            </a:endParaRPr>
          </a:p>
        </p:txBody>
      </p:sp>
      <p:pic>
        <p:nvPicPr>
          <p:cNvPr id="29" name="Picture 6" descr="Related image">
            <a:extLst>
              <a:ext uri="{FF2B5EF4-FFF2-40B4-BE49-F238E27FC236}">
                <a16:creationId xmlns:a16="http://schemas.microsoft.com/office/drawing/2014/main" id="{88E0EAD7-1911-472B-9997-42AD11D36F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6168" y="549005"/>
            <a:ext cx="2446097" cy="1887607"/>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p:nvPr/>
        </p:nvSpPr>
        <p:spPr>
          <a:xfrm>
            <a:off x="10745465" y="851618"/>
            <a:ext cx="742402" cy="1107996"/>
          </a:xfrm>
          <a:prstGeom prst="rect">
            <a:avLst/>
          </a:prstGeom>
        </p:spPr>
        <p:txBody>
          <a:bodyPr wrap="square">
            <a:spAutoFit/>
          </a:bodyPr>
          <a:lstStyle/>
          <a:p>
            <a:pPr algn="ctr"/>
            <a:r>
              <a:rPr lang="en-US" sz="6600" dirty="0" smtClean="0">
                <a:solidFill>
                  <a:srgbClr val="AE4821"/>
                </a:solidFill>
              </a:rPr>
              <a:t>?</a:t>
            </a:r>
            <a:r>
              <a:rPr lang="en-US" sz="6600" dirty="0" smtClean="0">
                <a:solidFill>
                  <a:schemeClr val="tx1">
                    <a:lumMod val="75000"/>
                    <a:lumOff val="25000"/>
                  </a:schemeClr>
                </a:solidFill>
                <a:latin typeface="Century Gothic" panose="020B0502020202020204" pitchFamily="34" charset="0"/>
              </a:rPr>
              <a:t> </a:t>
            </a:r>
            <a:endParaRPr lang="en-US" sz="6600" dirty="0">
              <a:solidFill>
                <a:schemeClr val="tx1">
                  <a:lumMod val="75000"/>
                  <a:lumOff val="25000"/>
                </a:schemeClr>
              </a:solidFill>
              <a:latin typeface="Century Gothic" panose="020B0502020202020204" pitchFamily="34" charset="0"/>
            </a:endParaRPr>
          </a:p>
        </p:txBody>
      </p:sp>
    </p:spTree>
    <p:extLst>
      <p:ext uri="{BB962C8B-B14F-4D97-AF65-F5344CB8AC3E}">
        <p14:creationId xmlns:p14="http://schemas.microsoft.com/office/powerpoint/2010/main" val="36718214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True experiments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592605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6456" y="609600"/>
            <a:ext cx="8886825" cy="550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4523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E3A0A5-6100-4C86-BF18-3436E10B0BC4}"/>
              </a:ext>
            </a:extLst>
          </p:cNvPr>
          <p:cNvSpPr>
            <a:spLocks noChangeArrowheads="1"/>
          </p:cNvSpPr>
          <p:nvPr/>
        </p:nvSpPr>
        <p:spPr bwMode="auto">
          <a:xfrm>
            <a:off x="1761688" y="1423959"/>
            <a:ext cx="8887626" cy="4375516"/>
          </a:xfrm>
          <a:prstGeom prst="rect">
            <a:avLst/>
          </a:prstGeom>
          <a:solidFill>
            <a:srgbClr val="F7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0F1214"/>
                </a:solidFill>
                <a:effectLst/>
                <a:latin typeface="Roboto"/>
              </a:rPr>
              <a:t>Pr</a:t>
            </a:r>
            <a:r>
              <a:rPr kumimoji="0" lang="en-US" altLang="en-US" b="1" i="0" u="none" strike="noStrike" cap="none" normalizeH="0" baseline="0" dirty="0">
                <a:ln>
                  <a:noFill/>
                </a:ln>
                <a:solidFill>
                  <a:srgbClr val="0F1214"/>
                </a:solidFill>
                <a:effectLst/>
                <a:latin typeface="Roboto"/>
              </a:rPr>
              <a:t>( A | B ) means the probability that A occurs given that B has occurred. </a:t>
            </a:r>
            <a:br>
              <a:rPr kumimoji="0" lang="en-US" altLang="en-US" b="1" i="0" u="none" strike="noStrike" cap="none" normalizeH="0" baseline="0" dirty="0">
                <a:ln>
                  <a:noFill/>
                </a:ln>
                <a:solidFill>
                  <a:srgbClr val="0F1214"/>
                </a:solidFill>
                <a:effectLst/>
                <a:latin typeface="Roboto"/>
              </a:rPr>
            </a:br>
            <a:r>
              <a:rPr kumimoji="0" lang="en-US" altLang="en-US" b="1" i="0" u="none" strike="noStrike" cap="none" normalizeH="0" baseline="0" dirty="0">
                <a:ln>
                  <a:noFill/>
                </a:ln>
                <a:solidFill>
                  <a:srgbClr val="0F1214"/>
                </a:solidFill>
                <a:effectLst/>
                <a:latin typeface="Roboto"/>
              </a:rPr>
              <a:t/>
            </a:r>
            <a:br>
              <a:rPr kumimoji="0" lang="en-US" altLang="en-US" b="1" i="0" u="none" strike="noStrike" cap="none" normalizeH="0" baseline="0" dirty="0">
                <a:ln>
                  <a:noFill/>
                </a:ln>
                <a:solidFill>
                  <a:srgbClr val="0F1214"/>
                </a:solidFill>
                <a:effectLst/>
                <a:latin typeface="Roboto"/>
              </a:rPr>
            </a:br>
            <a:r>
              <a:rPr kumimoji="0" lang="en-US" altLang="en-US" b="0" i="0" u="none" strike="noStrike" cap="none" normalizeH="0" baseline="0" dirty="0">
                <a:ln>
                  <a:noFill/>
                </a:ln>
                <a:solidFill>
                  <a:srgbClr val="0F1214"/>
                </a:solidFill>
                <a:effectLst/>
                <a:latin typeface="Roboto"/>
              </a:rPr>
              <a:t>We can augment this notation by incorporating the notion of “how the world would have been if the antecedent had obtained” using an intervention or a “treatment”: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5A6575"/>
                </a:solidFill>
                <a:effectLst/>
                <a:latin typeface="Consolas" panose="020B0609020204030204" pitchFamily="49" charset="0"/>
              </a:rPr>
              <a:t>Pr</a:t>
            </a:r>
            <a:r>
              <a:rPr kumimoji="0" lang="en-US" altLang="en-US" b="0" i="0" u="none" strike="noStrike" cap="none" normalizeH="0" baseline="0" dirty="0">
                <a:ln>
                  <a:noFill/>
                </a:ln>
                <a:solidFill>
                  <a:srgbClr val="5A6575"/>
                </a:solidFill>
                <a:effectLst/>
                <a:latin typeface="Consolas" panose="020B0609020204030204" pitchFamily="49" charset="0"/>
              </a:rPr>
              <a:t>( Y = TRUE | Treatment = TRUE ) - </a:t>
            </a:r>
            <a:r>
              <a:rPr kumimoji="0" lang="en-US" altLang="en-US" b="0" i="0" u="none" strike="noStrike" cap="none" normalizeH="0" baseline="0" dirty="0" err="1">
                <a:ln>
                  <a:noFill/>
                </a:ln>
                <a:solidFill>
                  <a:srgbClr val="5A6575"/>
                </a:solidFill>
                <a:effectLst/>
                <a:latin typeface="Consolas" panose="020B0609020204030204" pitchFamily="49" charset="0"/>
              </a:rPr>
              <a:t>Pr</a:t>
            </a:r>
            <a:r>
              <a:rPr kumimoji="0" lang="en-US" altLang="en-US" b="0" i="0" u="none" strike="noStrike" cap="none" normalizeH="0" baseline="0" dirty="0">
                <a:ln>
                  <a:noFill/>
                </a:ln>
                <a:solidFill>
                  <a:srgbClr val="5A6575"/>
                </a:solidFill>
                <a:effectLst/>
                <a:latin typeface="Consolas" panose="020B0609020204030204" pitchFamily="49" charset="0"/>
              </a:rPr>
              <a:t>( Y = TRUE | Treatment = FALSE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1214"/>
                </a:solidFill>
                <a:effectLst/>
                <a:latin typeface="Roboto"/>
              </a:rPr>
              <a:t>In cases where the outcome is continuous, such as income levels or wheat yield per acre, the notation would only be slightly different: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5A6575"/>
                </a:solidFill>
                <a:effectLst/>
                <a:latin typeface="Consolas" panose="020B0609020204030204" pitchFamily="49" charset="0"/>
              </a:rPr>
              <a:t>[ mean(Y) | Treatment = TRUE ] - [ mean(Y) | Treatment = FALSE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1214"/>
                </a:solidFill>
                <a:effectLst/>
                <a:latin typeface="Roboto"/>
              </a:rPr>
              <a:t>Or more succinctly: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1B81CD"/>
                </a:solidFill>
                <a:effectLst/>
                <a:latin typeface="Consolas" panose="020B0609020204030204" pitchFamily="49" charset="0"/>
              </a:rPr>
              <a:t>Treatment Effect = Y(t) - Y(c)</a:t>
            </a:r>
            <a:endParaRPr kumimoji="0" lang="en-US" altLang="en-US" sz="2400" b="0" i="0" u="none" strike="noStrike" cap="none" normalizeH="0" baseline="0" dirty="0">
              <a:ln>
                <a:noFill/>
              </a:ln>
              <a:solidFill>
                <a:srgbClr val="1B81CD"/>
              </a:solidFill>
              <a:effectLst/>
            </a:endParaRPr>
          </a:p>
        </p:txBody>
      </p:sp>
      <p:sp>
        <p:nvSpPr>
          <p:cNvPr id="3" name="TextBox 2">
            <a:extLst>
              <a:ext uri="{FF2B5EF4-FFF2-40B4-BE49-F238E27FC236}">
                <a16:creationId xmlns:a16="http://schemas.microsoft.com/office/drawing/2014/main" id="{95337745-7F0F-4A62-9254-83D2AF51AB12}"/>
              </a:ext>
            </a:extLst>
          </p:cNvPr>
          <p:cNvSpPr txBox="1"/>
          <p:nvPr/>
        </p:nvSpPr>
        <p:spPr>
          <a:xfrm>
            <a:off x="3070370" y="396806"/>
            <a:ext cx="5585183" cy="707886"/>
          </a:xfrm>
          <a:prstGeom prst="rect">
            <a:avLst/>
          </a:prstGeom>
          <a:noFill/>
        </p:spPr>
        <p:txBody>
          <a:bodyPr wrap="none" rtlCol="0">
            <a:spAutoFit/>
          </a:bodyPr>
          <a:lstStyle/>
          <a:p>
            <a:r>
              <a:rPr lang="en-US" sz="4000" dirty="0">
                <a:latin typeface="Century Gothic" panose="020B0502020202020204" pitchFamily="34" charset="0"/>
              </a:rPr>
              <a:t>Translated to Statistics</a:t>
            </a:r>
          </a:p>
        </p:txBody>
      </p:sp>
      <p:sp>
        <p:nvSpPr>
          <p:cNvPr id="4" name="TextBox 3">
            <a:extLst>
              <a:ext uri="{FF2B5EF4-FFF2-40B4-BE49-F238E27FC236}">
                <a16:creationId xmlns:a16="http://schemas.microsoft.com/office/drawing/2014/main" id="{188D28F1-D271-48CA-81B9-823B7BB35FE8}"/>
              </a:ext>
            </a:extLst>
          </p:cNvPr>
          <p:cNvSpPr txBox="1"/>
          <p:nvPr/>
        </p:nvSpPr>
        <p:spPr>
          <a:xfrm>
            <a:off x="3377682" y="6118742"/>
            <a:ext cx="2230804" cy="369332"/>
          </a:xfrm>
          <a:prstGeom prst="rect">
            <a:avLst/>
          </a:prstGeom>
          <a:noFill/>
        </p:spPr>
        <p:txBody>
          <a:bodyPr wrap="none" rtlCol="0">
            <a:spAutoFit/>
          </a:bodyPr>
          <a:lstStyle/>
          <a:p>
            <a:r>
              <a:rPr lang="en-US" dirty="0"/>
              <a:t>world with treatment</a:t>
            </a:r>
          </a:p>
        </p:txBody>
      </p:sp>
      <p:cxnSp>
        <p:nvCxnSpPr>
          <p:cNvPr id="6" name="Straight Arrow Connector 5">
            <a:extLst>
              <a:ext uri="{FF2B5EF4-FFF2-40B4-BE49-F238E27FC236}">
                <a16:creationId xmlns:a16="http://schemas.microsoft.com/office/drawing/2014/main" id="{41F768CB-5E94-4373-B319-D58B248680A5}"/>
              </a:ext>
            </a:extLst>
          </p:cNvPr>
          <p:cNvCxnSpPr/>
          <p:nvPr/>
        </p:nvCxnSpPr>
        <p:spPr>
          <a:xfrm flipV="1">
            <a:off x="5029200" y="5799475"/>
            <a:ext cx="102637" cy="319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D94777F-C224-48CE-81E5-725E29122FDB}"/>
              </a:ext>
            </a:extLst>
          </p:cNvPr>
          <p:cNvSpPr txBox="1"/>
          <p:nvPr/>
        </p:nvSpPr>
        <p:spPr>
          <a:xfrm>
            <a:off x="6235959" y="6091862"/>
            <a:ext cx="1514645" cy="369332"/>
          </a:xfrm>
          <a:prstGeom prst="rect">
            <a:avLst/>
          </a:prstGeom>
          <a:noFill/>
        </p:spPr>
        <p:txBody>
          <a:bodyPr wrap="none" rtlCol="0">
            <a:spAutoFit/>
          </a:bodyPr>
          <a:lstStyle/>
          <a:p>
            <a:r>
              <a:rPr lang="en-US" dirty="0"/>
              <a:t>world without</a:t>
            </a:r>
          </a:p>
        </p:txBody>
      </p:sp>
      <p:cxnSp>
        <p:nvCxnSpPr>
          <p:cNvPr id="8" name="Straight Arrow Connector 7">
            <a:extLst>
              <a:ext uri="{FF2B5EF4-FFF2-40B4-BE49-F238E27FC236}">
                <a16:creationId xmlns:a16="http://schemas.microsoft.com/office/drawing/2014/main" id="{E4A83C60-ADC5-4CCB-916D-C6D4025D7982}"/>
              </a:ext>
            </a:extLst>
          </p:cNvPr>
          <p:cNvCxnSpPr>
            <a:cxnSpLocks/>
          </p:cNvCxnSpPr>
          <p:nvPr/>
        </p:nvCxnSpPr>
        <p:spPr>
          <a:xfrm flipH="1" flipV="1">
            <a:off x="6596743" y="5799474"/>
            <a:ext cx="115077" cy="2923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7725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457201"/>
            <a:ext cx="8148638" cy="5551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9603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9" y="800100"/>
            <a:ext cx="8048625"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261671" y="6042378"/>
            <a:ext cx="2218877" cy="933589"/>
          </a:xfrm>
          <a:prstGeom prst="rect">
            <a:avLst/>
          </a:prstGeom>
          <a:noFill/>
        </p:spPr>
        <p:txBody>
          <a:bodyPr wrap="none" rtlCol="0">
            <a:spAutoFit/>
          </a:bodyPr>
          <a:lstStyle/>
          <a:p>
            <a:pPr algn="ctr"/>
            <a:r>
              <a:rPr lang="en-US" sz="3600" dirty="0">
                <a:solidFill>
                  <a:srgbClr val="E46C0A"/>
                </a:solidFill>
              </a:rPr>
              <a:t>b</a:t>
            </a:r>
            <a:r>
              <a:rPr lang="en-US" sz="3600" baseline="-25000" dirty="0">
                <a:solidFill>
                  <a:srgbClr val="E46C0A"/>
                </a:solidFill>
              </a:rPr>
              <a:t>1 </a:t>
            </a:r>
            <a:r>
              <a:rPr lang="en-US" sz="3600" baseline="-25000" dirty="0">
                <a:solidFill>
                  <a:srgbClr val="FF6D16"/>
                </a:solidFill>
              </a:rPr>
              <a:t> </a:t>
            </a:r>
            <a:r>
              <a:rPr lang="en-US" sz="2800" dirty="0">
                <a:solidFill>
                  <a:schemeClr val="tx1">
                    <a:lumMod val="50000"/>
                    <a:lumOff val="50000"/>
                  </a:schemeClr>
                </a:solidFill>
              </a:rPr>
              <a:t>=   T2 – C2</a:t>
            </a:r>
            <a:endParaRPr lang="en-US" sz="2800" baseline="-25000" dirty="0">
              <a:solidFill>
                <a:schemeClr val="tx1">
                  <a:lumMod val="50000"/>
                  <a:lumOff val="50000"/>
                </a:schemeClr>
              </a:solidFill>
            </a:endParaRPr>
          </a:p>
          <a:p>
            <a:pPr algn="ctr"/>
            <a:endParaRPr lang="en-US" sz="2800" baseline="-25000" dirty="0">
              <a:solidFill>
                <a:schemeClr val="tx1">
                  <a:lumMod val="50000"/>
                  <a:lumOff val="50000"/>
                </a:schemeClr>
              </a:solidFill>
            </a:endParaRPr>
          </a:p>
        </p:txBody>
      </p:sp>
    </p:spTree>
    <p:extLst>
      <p:ext uri="{BB962C8B-B14F-4D97-AF65-F5344CB8AC3E}">
        <p14:creationId xmlns:p14="http://schemas.microsoft.com/office/powerpoint/2010/main" val="22006695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Non-experiments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022570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Related image">
            <a:extLst>
              <a:ext uri="{FF2B5EF4-FFF2-40B4-BE49-F238E27FC236}">
                <a16:creationId xmlns:a16="http://schemas.microsoft.com/office/drawing/2014/main" id="{28A95613-AA28-46B2-AE0B-B6514508E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9838" y="2277321"/>
            <a:ext cx="3601156" cy="2184702"/>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Related image">
            <a:extLst>
              <a:ext uri="{FF2B5EF4-FFF2-40B4-BE49-F238E27FC236}">
                <a16:creationId xmlns:a16="http://schemas.microsoft.com/office/drawing/2014/main" id="{88E0EAD7-1911-472B-9997-42AD11D36F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1144" y="148604"/>
            <a:ext cx="2758544" cy="2128717"/>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descr="Related image">
            <a:extLst>
              <a:ext uri="{FF2B5EF4-FFF2-40B4-BE49-F238E27FC236}">
                <a16:creationId xmlns:a16="http://schemas.microsoft.com/office/drawing/2014/main" id="{EDCA4925-7574-473F-9867-4231553F7BA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7083" r="4259" b="16535"/>
          <a:stretch/>
        </p:blipFill>
        <p:spPr bwMode="auto">
          <a:xfrm>
            <a:off x="5915381" y="4620197"/>
            <a:ext cx="3790069" cy="197054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BC39D52-CDA6-435D-8936-03597FB15CF1}"/>
              </a:ext>
            </a:extLst>
          </p:cNvPr>
          <p:cNvSpPr txBox="1"/>
          <p:nvPr/>
        </p:nvSpPr>
        <p:spPr>
          <a:xfrm>
            <a:off x="756356" y="1070224"/>
            <a:ext cx="2850460" cy="646331"/>
          </a:xfrm>
          <a:prstGeom prst="rect">
            <a:avLst/>
          </a:prstGeom>
          <a:noFill/>
        </p:spPr>
        <p:txBody>
          <a:bodyPr wrap="none" rtlCol="0">
            <a:spAutoFit/>
          </a:bodyPr>
          <a:lstStyle/>
          <a:p>
            <a:r>
              <a:rPr lang="en-US" sz="3600" dirty="0">
                <a:latin typeface="Century Gothic" panose="020B0502020202020204" pitchFamily="34" charset="0"/>
              </a:rPr>
              <a:t>Experiments</a:t>
            </a:r>
          </a:p>
        </p:txBody>
      </p:sp>
      <p:sp>
        <p:nvSpPr>
          <p:cNvPr id="9" name="TextBox 8">
            <a:extLst>
              <a:ext uri="{FF2B5EF4-FFF2-40B4-BE49-F238E27FC236}">
                <a16:creationId xmlns:a16="http://schemas.microsoft.com/office/drawing/2014/main" id="{62D59068-71D7-405D-A832-5ECCF552DDBC}"/>
              </a:ext>
            </a:extLst>
          </p:cNvPr>
          <p:cNvSpPr txBox="1"/>
          <p:nvPr/>
        </p:nvSpPr>
        <p:spPr>
          <a:xfrm>
            <a:off x="756356" y="3245514"/>
            <a:ext cx="4275529" cy="646331"/>
          </a:xfrm>
          <a:prstGeom prst="rect">
            <a:avLst/>
          </a:prstGeom>
          <a:noFill/>
        </p:spPr>
        <p:txBody>
          <a:bodyPr wrap="none" rtlCol="0">
            <a:spAutoFit/>
          </a:bodyPr>
          <a:lstStyle/>
          <a:p>
            <a:r>
              <a:rPr lang="en-US" sz="3600" dirty="0">
                <a:latin typeface="Century Gothic" panose="020B0502020202020204" pitchFamily="34" charset="0"/>
              </a:rPr>
              <a:t>Quasi-Experiments</a:t>
            </a:r>
          </a:p>
        </p:txBody>
      </p:sp>
      <p:sp>
        <p:nvSpPr>
          <p:cNvPr id="10" name="TextBox 9">
            <a:extLst>
              <a:ext uri="{FF2B5EF4-FFF2-40B4-BE49-F238E27FC236}">
                <a16:creationId xmlns:a16="http://schemas.microsoft.com/office/drawing/2014/main" id="{041224A2-B1B2-472A-A673-4C70B6A27A1A}"/>
              </a:ext>
            </a:extLst>
          </p:cNvPr>
          <p:cNvSpPr txBox="1"/>
          <p:nvPr/>
        </p:nvSpPr>
        <p:spPr>
          <a:xfrm>
            <a:off x="756356" y="5420804"/>
            <a:ext cx="5017720" cy="646331"/>
          </a:xfrm>
          <a:prstGeom prst="rect">
            <a:avLst/>
          </a:prstGeom>
          <a:noFill/>
        </p:spPr>
        <p:txBody>
          <a:bodyPr wrap="none" rtlCol="0">
            <a:spAutoFit/>
          </a:bodyPr>
          <a:lstStyle/>
          <a:p>
            <a:r>
              <a:rPr lang="en-US" sz="3600" dirty="0">
                <a:latin typeface="Century Gothic" panose="020B0502020202020204" pitchFamily="34" charset="0"/>
              </a:rPr>
              <a:t>Observational Studies</a:t>
            </a:r>
          </a:p>
        </p:txBody>
      </p:sp>
      <p:cxnSp>
        <p:nvCxnSpPr>
          <p:cNvPr id="4" name="Straight Connector 3">
            <a:extLst>
              <a:ext uri="{FF2B5EF4-FFF2-40B4-BE49-F238E27FC236}">
                <a16:creationId xmlns:a16="http://schemas.microsoft.com/office/drawing/2014/main" id="{FAE9D7FB-B438-45F0-9ED9-9CE31AFCB1AB}"/>
              </a:ext>
            </a:extLst>
          </p:cNvPr>
          <p:cNvCxnSpPr/>
          <p:nvPr/>
        </p:nvCxnSpPr>
        <p:spPr>
          <a:xfrm>
            <a:off x="598311" y="2277321"/>
            <a:ext cx="10577689" cy="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2298" name="Picture 10" descr="Image result for check box x">
            <a:extLst>
              <a:ext uri="{FF2B5EF4-FFF2-40B4-BE49-F238E27FC236}">
                <a16:creationId xmlns:a16="http://schemas.microsoft.com/office/drawing/2014/main" id="{A54658EB-C4CC-40D8-97E0-F3F1E2D5A22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3788" y="5019870"/>
            <a:ext cx="889518" cy="889518"/>
          </a:xfrm>
          <a:prstGeom prst="rect">
            <a:avLst/>
          </a:prstGeom>
          <a:noFill/>
          <a:extLst>
            <a:ext uri="{909E8E84-426E-40DD-AFC4-6F175D3DCCD1}">
              <a14:hiddenFill xmlns:a14="http://schemas.microsoft.com/office/drawing/2010/main">
                <a:solidFill>
                  <a:srgbClr val="FFFFFF"/>
                </a:solidFill>
              </a14:hiddenFill>
            </a:ext>
          </a:extLst>
        </p:spPr>
      </p:pic>
      <p:pic>
        <p:nvPicPr>
          <p:cNvPr id="12300" name="Picture 12" descr="Related image">
            <a:extLst>
              <a:ext uri="{FF2B5EF4-FFF2-40B4-BE49-F238E27FC236}">
                <a16:creationId xmlns:a16="http://schemas.microsoft.com/office/drawing/2014/main" id="{9BD9CD50-4297-43FA-A244-F5F33C7598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43413" y="2878866"/>
            <a:ext cx="1285168" cy="128516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descr="Related image">
            <a:extLst>
              <a:ext uri="{FF2B5EF4-FFF2-40B4-BE49-F238E27FC236}">
                <a16:creationId xmlns:a16="http://schemas.microsoft.com/office/drawing/2014/main" id="{5AD68DE2-3AE2-4A6A-A3D3-2BE091E21B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5963" y="750805"/>
            <a:ext cx="1285168" cy="1285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5908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Related image">
            <a:extLst>
              <a:ext uri="{FF2B5EF4-FFF2-40B4-BE49-F238E27FC236}">
                <a16:creationId xmlns:a16="http://schemas.microsoft.com/office/drawing/2014/main" id="{28A95613-AA28-46B2-AE0B-B6514508E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6884" y="1191621"/>
            <a:ext cx="3601156" cy="218470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2D59068-71D7-405D-A832-5ECCF552DDBC}"/>
              </a:ext>
            </a:extLst>
          </p:cNvPr>
          <p:cNvSpPr txBox="1"/>
          <p:nvPr/>
        </p:nvSpPr>
        <p:spPr>
          <a:xfrm>
            <a:off x="662472" y="92943"/>
            <a:ext cx="10888825" cy="1077218"/>
          </a:xfrm>
          <a:prstGeom prst="rect">
            <a:avLst/>
          </a:prstGeom>
          <a:noFill/>
        </p:spPr>
        <p:txBody>
          <a:bodyPr wrap="square" rtlCol="0">
            <a:spAutoFit/>
          </a:bodyPr>
          <a:lstStyle/>
          <a:p>
            <a:pPr algn="ctr"/>
            <a:r>
              <a:rPr lang="en-US" sz="3200" dirty="0">
                <a:latin typeface="Century Gothic" panose="020B0502020202020204" pitchFamily="34" charset="0"/>
              </a:rPr>
              <a:t>When careful, quasi-experimental methods can produce the same results as experimental methods</a:t>
            </a:r>
          </a:p>
        </p:txBody>
      </p:sp>
      <p:pic>
        <p:nvPicPr>
          <p:cNvPr id="12300" name="Picture 12" descr="Related image">
            <a:extLst>
              <a:ext uri="{FF2B5EF4-FFF2-40B4-BE49-F238E27FC236}">
                <a16:creationId xmlns:a16="http://schemas.microsoft.com/office/drawing/2014/main" id="{9BD9CD50-4297-43FA-A244-F5F33C7598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0646" y="1693455"/>
            <a:ext cx="1285168" cy="128516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758B0A5-7872-457F-B4EF-D8F30AC80F9A}"/>
              </a:ext>
            </a:extLst>
          </p:cNvPr>
          <p:cNvSpPr/>
          <p:nvPr/>
        </p:nvSpPr>
        <p:spPr>
          <a:xfrm>
            <a:off x="2872274" y="4102716"/>
            <a:ext cx="7036835" cy="2492990"/>
          </a:xfrm>
          <a:prstGeom prst="rect">
            <a:avLst/>
          </a:prstGeom>
        </p:spPr>
        <p:txBody>
          <a:bodyPr wrap="square">
            <a:spAutoFit/>
          </a:bodyPr>
          <a:lstStyle/>
          <a:p>
            <a:r>
              <a:rPr lang="en-US" sz="1200" dirty="0">
                <a:solidFill>
                  <a:srgbClr val="222222"/>
                </a:solidFill>
                <a:latin typeface="Arial" panose="020B0604020202020204" pitchFamily="34" charset="0"/>
              </a:rPr>
              <a:t>Cook, T. D., </a:t>
            </a:r>
            <a:r>
              <a:rPr lang="en-US" sz="1200" dirty="0" err="1">
                <a:solidFill>
                  <a:srgbClr val="222222"/>
                </a:solidFill>
                <a:latin typeface="Arial" panose="020B0604020202020204" pitchFamily="34" charset="0"/>
              </a:rPr>
              <a:t>Shadish</a:t>
            </a:r>
            <a:r>
              <a:rPr lang="en-US" sz="1200" dirty="0">
                <a:solidFill>
                  <a:srgbClr val="222222"/>
                </a:solidFill>
                <a:latin typeface="Arial" panose="020B0604020202020204" pitchFamily="34" charset="0"/>
              </a:rPr>
              <a:t>, W. R., &amp; Wong, V. C. (2008). Three conditions under which experiments and observational studies produce comparable causal estimates: New findings from within‐study comparisons. </a:t>
            </a:r>
            <a:r>
              <a:rPr lang="en-US" sz="1200" i="1" dirty="0">
                <a:solidFill>
                  <a:srgbClr val="222222"/>
                </a:solidFill>
                <a:latin typeface="Arial" panose="020B0604020202020204" pitchFamily="34" charset="0"/>
              </a:rPr>
              <a:t>Journal of Policy Analysis and Management: The Journal of the Association for Public Policy Analysis and Management</a:t>
            </a:r>
            <a:r>
              <a:rPr lang="en-US" sz="1200" dirty="0">
                <a:solidFill>
                  <a:srgbClr val="222222"/>
                </a:solidFill>
                <a:latin typeface="Arial" panose="020B0604020202020204" pitchFamily="34" charset="0"/>
              </a:rPr>
              <a:t>, </a:t>
            </a:r>
            <a:r>
              <a:rPr lang="en-US" sz="1200" i="1" dirty="0">
                <a:solidFill>
                  <a:srgbClr val="222222"/>
                </a:solidFill>
                <a:latin typeface="Arial" panose="020B0604020202020204" pitchFamily="34" charset="0"/>
              </a:rPr>
              <a:t>27</a:t>
            </a:r>
            <a:r>
              <a:rPr lang="en-US" sz="1200" dirty="0">
                <a:solidFill>
                  <a:srgbClr val="222222"/>
                </a:solidFill>
                <a:latin typeface="Arial" panose="020B0604020202020204" pitchFamily="34" charset="0"/>
              </a:rPr>
              <a:t>(4), 724-750.</a:t>
            </a:r>
          </a:p>
          <a:p>
            <a:endParaRPr lang="en-US" sz="1200" dirty="0">
              <a:solidFill>
                <a:srgbClr val="222222"/>
              </a:solidFill>
              <a:latin typeface="Arial" panose="020B0604020202020204" pitchFamily="34" charset="0"/>
            </a:endParaRPr>
          </a:p>
          <a:p>
            <a:r>
              <a:rPr lang="en-US" sz="1200" dirty="0">
                <a:solidFill>
                  <a:srgbClr val="222222"/>
                </a:solidFill>
                <a:latin typeface="Arial" panose="020B0604020202020204" pitchFamily="34" charset="0"/>
              </a:rPr>
              <a:t>Aiken, L. S., West, S. G., </a:t>
            </a:r>
            <a:r>
              <a:rPr lang="en-US" sz="1200" dirty="0" err="1">
                <a:solidFill>
                  <a:srgbClr val="222222"/>
                </a:solidFill>
                <a:latin typeface="Arial" panose="020B0604020202020204" pitchFamily="34" charset="0"/>
              </a:rPr>
              <a:t>Schwalm</a:t>
            </a:r>
            <a:r>
              <a:rPr lang="en-US" sz="1200" dirty="0">
                <a:solidFill>
                  <a:srgbClr val="222222"/>
                </a:solidFill>
                <a:latin typeface="Arial" panose="020B0604020202020204" pitchFamily="34" charset="0"/>
              </a:rPr>
              <a:t>, D. E., Carroll, J. L., &amp; </a:t>
            </a:r>
            <a:r>
              <a:rPr lang="en-US" sz="1200" dirty="0" err="1">
                <a:solidFill>
                  <a:srgbClr val="222222"/>
                </a:solidFill>
                <a:latin typeface="Arial" panose="020B0604020202020204" pitchFamily="34" charset="0"/>
              </a:rPr>
              <a:t>Hsiung</a:t>
            </a:r>
            <a:r>
              <a:rPr lang="en-US" sz="1200" dirty="0">
                <a:solidFill>
                  <a:srgbClr val="222222"/>
                </a:solidFill>
                <a:latin typeface="Arial" panose="020B0604020202020204" pitchFamily="34" charset="0"/>
              </a:rPr>
              <a:t>, S. (1998). Comparison of a randomized and two quasi-experimental designs in a single outcome evaluation: Efficacy of a university-level remedial writing program. </a:t>
            </a:r>
            <a:r>
              <a:rPr lang="en-US" sz="1200" i="1" dirty="0">
                <a:solidFill>
                  <a:srgbClr val="222222"/>
                </a:solidFill>
                <a:latin typeface="Arial" panose="020B0604020202020204" pitchFamily="34" charset="0"/>
              </a:rPr>
              <a:t>Evaluation Review</a:t>
            </a:r>
            <a:r>
              <a:rPr lang="en-US" sz="1200" dirty="0">
                <a:solidFill>
                  <a:srgbClr val="222222"/>
                </a:solidFill>
                <a:latin typeface="Arial" panose="020B0604020202020204" pitchFamily="34" charset="0"/>
              </a:rPr>
              <a:t>, </a:t>
            </a:r>
            <a:r>
              <a:rPr lang="en-US" sz="1200" i="1" dirty="0">
                <a:solidFill>
                  <a:srgbClr val="222222"/>
                </a:solidFill>
                <a:latin typeface="Arial" panose="020B0604020202020204" pitchFamily="34" charset="0"/>
              </a:rPr>
              <a:t>22</a:t>
            </a:r>
            <a:r>
              <a:rPr lang="en-US" sz="1200" dirty="0">
                <a:solidFill>
                  <a:srgbClr val="222222"/>
                </a:solidFill>
                <a:latin typeface="Arial" panose="020B0604020202020204" pitchFamily="34" charset="0"/>
              </a:rPr>
              <a:t>(2), 207-244.</a:t>
            </a:r>
          </a:p>
          <a:p>
            <a:endParaRPr lang="en-US" sz="1200" dirty="0">
              <a:solidFill>
                <a:srgbClr val="222222"/>
              </a:solidFill>
              <a:latin typeface="Arial" panose="020B0604020202020204" pitchFamily="34" charset="0"/>
            </a:endParaRPr>
          </a:p>
          <a:p>
            <a:r>
              <a:rPr lang="en-US" sz="1200" dirty="0">
                <a:solidFill>
                  <a:srgbClr val="222222"/>
                </a:solidFill>
                <a:latin typeface="Arial" panose="020B0604020202020204" pitchFamily="34" charset="0"/>
              </a:rPr>
              <a:t>West, S. G., </a:t>
            </a:r>
            <a:r>
              <a:rPr lang="en-US" sz="1200" dirty="0" err="1">
                <a:solidFill>
                  <a:srgbClr val="222222"/>
                </a:solidFill>
                <a:latin typeface="Arial" panose="020B0604020202020204" pitchFamily="34" charset="0"/>
              </a:rPr>
              <a:t>Biesanz</a:t>
            </a:r>
            <a:r>
              <a:rPr lang="en-US" sz="1200" dirty="0">
                <a:solidFill>
                  <a:srgbClr val="222222"/>
                </a:solidFill>
                <a:latin typeface="Arial" panose="020B0604020202020204" pitchFamily="34" charset="0"/>
              </a:rPr>
              <a:t>, J. C., &amp; Pitts, S. C. (2000). Causal inference and generalization in field settings: Experimental and quasi-experimental designs.</a:t>
            </a:r>
          </a:p>
          <a:p>
            <a:endParaRPr lang="en-US" sz="1200" dirty="0">
              <a:solidFill>
                <a:srgbClr val="222222"/>
              </a:solidFill>
              <a:latin typeface="Arial" panose="020B0604020202020204" pitchFamily="34" charset="0"/>
            </a:endParaRPr>
          </a:p>
          <a:p>
            <a:endParaRPr lang="en-US" sz="1200" dirty="0">
              <a:solidFill>
                <a:srgbClr val="222222"/>
              </a:solidFill>
              <a:latin typeface="Arial" panose="020B0604020202020204" pitchFamily="34" charset="0"/>
            </a:endParaRPr>
          </a:p>
        </p:txBody>
      </p:sp>
      <p:pic>
        <p:nvPicPr>
          <p:cNvPr id="13" name="Picture 6" descr="Related image">
            <a:extLst>
              <a:ext uri="{FF2B5EF4-FFF2-40B4-BE49-F238E27FC236}">
                <a16:creationId xmlns:a16="http://schemas.microsoft.com/office/drawing/2014/main" id="{74476281-8361-4F76-83F3-BFCFDB42DFD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84038" y="1472190"/>
            <a:ext cx="2238875" cy="172769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2" descr="Related image">
            <a:extLst>
              <a:ext uri="{FF2B5EF4-FFF2-40B4-BE49-F238E27FC236}">
                <a16:creationId xmlns:a16="http://schemas.microsoft.com/office/drawing/2014/main" id="{A18AB91C-7FBC-427D-9B2C-95FD2A3617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4426" y="1693455"/>
            <a:ext cx="1285168" cy="1285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3890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Related image">
            <a:extLst>
              <a:ext uri="{FF2B5EF4-FFF2-40B4-BE49-F238E27FC236}">
                <a16:creationId xmlns:a16="http://schemas.microsoft.com/office/drawing/2014/main" id="{28A95613-AA28-46B2-AE0B-B6514508E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6884" y="1191621"/>
            <a:ext cx="3601156" cy="218470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2D59068-71D7-405D-A832-5ECCF552DDBC}"/>
              </a:ext>
            </a:extLst>
          </p:cNvPr>
          <p:cNvSpPr txBox="1"/>
          <p:nvPr/>
        </p:nvSpPr>
        <p:spPr>
          <a:xfrm>
            <a:off x="821092" y="4916870"/>
            <a:ext cx="10888825"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This course covers the conditions under which these cases should be equivalent </a:t>
            </a:r>
          </a:p>
        </p:txBody>
      </p:sp>
      <p:pic>
        <p:nvPicPr>
          <p:cNvPr id="12300" name="Picture 12" descr="Related image">
            <a:extLst>
              <a:ext uri="{FF2B5EF4-FFF2-40B4-BE49-F238E27FC236}">
                <a16:creationId xmlns:a16="http://schemas.microsoft.com/office/drawing/2014/main" id="{9BD9CD50-4297-43FA-A244-F5F33C7598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0646" y="1693455"/>
            <a:ext cx="1285168" cy="128516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Related image">
            <a:extLst>
              <a:ext uri="{FF2B5EF4-FFF2-40B4-BE49-F238E27FC236}">
                <a16:creationId xmlns:a16="http://schemas.microsoft.com/office/drawing/2014/main" id="{74476281-8361-4F76-83F3-BFCFDB42DFD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84038" y="1472190"/>
            <a:ext cx="2238875" cy="172769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2" descr="Related image">
            <a:extLst>
              <a:ext uri="{FF2B5EF4-FFF2-40B4-BE49-F238E27FC236}">
                <a16:creationId xmlns:a16="http://schemas.microsoft.com/office/drawing/2014/main" id="{A18AB91C-7FBC-427D-9B2C-95FD2A3617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4426" y="1693455"/>
            <a:ext cx="1285168" cy="128516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CF9C83F-C592-40FB-A007-B716CCB4726F}"/>
              </a:ext>
            </a:extLst>
          </p:cNvPr>
          <p:cNvSpPr txBox="1"/>
          <p:nvPr/>
        </p:nvSpPr>
        <p:spPr>
          <a:xfrm>
            <a:off x="1270386" y="606846"/>
            <a:ext cx="9990235" cy="584775"/>
          </a:xfrm>
          <a:prstGeom prst="rect">
            <a:avLst/>
          </a:prstGeom>
          <a:noFill/>
        </p:spPr>
        <p:txBody>
          <a:bodyPr wrap="none" rtlCol="0">
            <a:spAutoFit/>
          </a:bodyPr>
          <a:lstStyle/>
          <a:p>
            <a:r>
              <a:rPr lang="en-US" sz="2400" dirty="0">
                <a:latin typeface="Century Gothic" panose="020B0502020202020204" pitchFamily="34" charset="0"/>
              </a:rPr>
              <a:t>Y(</a:t>
            </a:r>
            <a:r>
              <a:rPr lang="en-US" sz="2400" dirty="0">
                <a:solidFill>
                  <a:srgbClr val="C00000"/>
                </a:solidFill>
                <a:latin typeface="Century Gothic" panose="020B0502020202020204" pitchFamily="34" charset="0"/>
              </a:rPr>
              <a:t>treatment</a:t>
            </a:r>
            <a:r>
              <a:rPr lang="en-US" sz="2400" dirty="0">
                <a:latin typeface="Century Gothic" panose="020B0502020202020204" pitchFamily="34" charset="0"/>
              </a:rPr>
              <a:t>) – Y(</a:t>
            </a:r>
            <a:r>
              <a:rPr lang="en-US" dirty="0">
                <a:solidFill>
                  <a:srgbClr val="C00000"/>
                </a:solidFill>
                <a:latin typeface="Century Gothic" panose="020B0502020202020204" pitchFamily="34" charset="0"/>
              </a:rPr>
              <a:t>CONTROL</a:t>
            </a:r>
            <a:r>
              <a:rPr lang="en-US" sz="2400" dirty="0">
                <a:latin typeface="Century Gothic" panose="020B0502020202020204" pitchFamily="34" charset="0"/>
              </a:rPr>
              <a:t>)    </a:t>
            </a:r>
            <a:r>
              <a:rPr lang="en-US" sz="3200" dirty="0">
                <a:latin typeface="Century Gothic" panose="020B0502020202020204" pitchFamily="34" charset="0"/>
              </a:rPr>
              <a:t> =      </a:t>
            </a:r>
            <a:r>
              <a:rPr lang="en-US" sz="2400" dirty="0">
                <a:latin typeface="Century Gothic" panose="020B0502020202020204" pitchFamily="34" charset="0"/>
              </a:rPr>
              <a:t>Y(</a:t>
            </a:r>
            <a:r>
              <a:rPr lang="en-US" sz="2400" dirty="0">
                <a:solidFill>
                  <a:srgbClr val="C00000"/>
                </a:solidFill>
                <a:latin typeface="Century Gothic" panose="020B0502020202020204" pitchFamily="34" charset="0"/>
              </a:rPr>
              <a:t>treatment</a:t>
            </a:r>
            <a:r>
              <a:rPr lang="en-US" sz="2400" dirty="0">
                <a:latin typeface="Century Gothic" panose="020B0502020202020204" pitchFamily="34" charset="0"/>
              </a:rPr>
              <a:t>) – Y(</a:t>
            </a:r>
            <a:r>
              <a:rPr lang="en-US" dirty="0">
                <a:solidFill>
                  <a:srgbClr val="00B050"/>
                </a:solidFill>
                <a:latin typeface="Century Gothic" panose="020B0502020202020204" pitchFamily="34" charset="0"/>
              </a:rPr>
              <a:t>COMPARISON</a:t>
            </a:r>
            <a:r>
              <a:rPr lang="en-US" sz="2400" dirty="0">
                <a:latin typeface="Century Gothic" panose="020B0502020202020204" pitchFamily="34" charset="0"/>
              </a:rPr>
              <a:t>) </a:t>
            </a:r>
          </a:p>
        </p:txBody>
      </p:sp>
      <p:sp>
        <p:nvSpPr>
          <p:cNvPr id="2" name="TextBox 1">
            <a:extLst>
              <a:ext uri="{FF2B5EF4-FFF2-40B4-BE49-F238E27FC236}">
                <a16:creationId xmlns:a16="http://schemas.microsoft.com/office/drawing/2014/main" id="{73EAFFBD-483D-4AA1-BEDA-EA0FD4D8C84A}"/>
              </a:ext>
            </a:extLst>
          </p:cNvPr>
          <p:cNvSpPr txBox="1"/>
          <p:nvPr/>
        </p:nvSpPr>
        <p:spPr>
          <a:xfrm>
            <a:off x="1270386" y="97158"/>
            <a:ext cx="3888309" cy="523220"/>
          </a:xfrm>
          <a:prstGeom prst="rect">
            <a:avLst/>
          </a:prstGeom>
          <a:noFill/>
        </p:spPr>
        <p:txBody>
          <a:bodyPr wrap="none" rtlCol="0">
            <a:spAutoFit/>
          </a:bodyPr>
          <a:lstStyle/>
          <a:p>
            <a:r>
              <a:rPr lang="en-US" sz="2800" i="1" dirty="0">
                <a:solidFill>
                  <a:schemeClr val="bg1">
                    <a:lumMod val="75000"/>
                  </a:schemeClr>
                </a:solidFill>
              </a:rPr>
              <a:t>Estimated Program Effect</a:t>
            </a:r>
          </a:p>
        </p:txBody>
      </p:sp>
      <p:sp>
        <p:nvSpPr>
          <p:cNvPr id="3" name="TextBox 2">
            <a:extLst>
              <a:ext uri="{FF2B5EF4-FFF2-40B4-BE49-F238E27FC236}">
                <a16:creationId xmlns:a16="http://schemas.microsoft.com/office/drawing/2014/main" id="{36D6ADDF-9563-43BF-9290-7638B29D6FA7}"/>
              </a:ext>
            </a:extLst>
          </p:cNvPr>
          <p:cNvSpPr txBox="1"/>
          <p:nvPr/>
        </p:nvSpPr>
        <p:spPr>
          <a:xfrm>
            <a:off x="5503178" y="422180"/>
            <a:ext cx="292068"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3687567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8B2C77-9BBC-4A5C-9E81-F13BD82BFA6A}"/>
              </a:ext>
            </a:extLst>
          </p:cNvPr>
          <p:cNvSpPr/>
          <p:nvPr/>
        </p:nvSpPr>
        <p:spPr>
          <a:xfrm>
            <a:off x="2628550" y="1775775"/>
            <a:ext cx="7496961" cy="2616101"/>
          </a:xfrm>
          <a:prstGeom prst="rect">
            <a:avLst/>
          </a:prstGeom>
        </p:spPr>
        <p:txBody>
          <a:bodyPr wrap="square">
            <a:spAutoFit/>
          </a:bodyPr>
          <a:lstStyle/>
          <a:p>
            <a:r>
              <a:rPr lang="en-US" dirty="0">
                <a:solidFill>
                  <a:srgbClr val="0F1214"/>
                </a:solidFill>
                <a:latin typeface="Roboto"/>
              </a:rPr>
              <a:t>The outcome is measured now as a difference of means instead of a change in probabilities of observing success. </a:t>
            </a:r>
          </a:p>
          <a:p>
            <a:endParaRPr lang="en-US" dirty="0">
              <a:solidFill>
                <a:srgbClr val="0F1214"/>
              </a:solidFill>
              <a:latin typeface="Roboto"/>
            </a:endParaRPr>
          </a:p>
          <a:p>
            <a:r>
              <a:rPr lang="en-US" dirty="0">
                <a:solidFill>
                  <a:srgbClr val="0F1214"/>
                </a:solidFill>
                <a:latin typeface="Roboto"/>
              </a:rPr>
              <a:t>Thus, we typically care about the </a:t>
            </a:r>
            <a:r>
              <a:rPr lang="en-US" sz="2000" b="1" dirty="0">
                <a:solidFill>
                  <a:srgbClr val="0F1214"/>
                </a:solidFill>
                <a:latin typeface="Roboto"/>
              </a:rPr>
              <a:t>Average Treatment Effects</a:t>
            </a:r>
            <a:r>
              <a:rPr lang="en-US" sz="2000" dirty="0">
                <a:solidFill>
                  <a:srgbClr val="0F1214"/>
                </a:solidFill>
                <a:latin typeface="Roboto"/>
              </a:rPr>
              <a:t> </a:t>
            </a:r>
            <a:r>
              <a:rPr lang="en-US" dirty="0">
                <a:solidFill>
                  <a:srgbClr val="0F1214"/>
                </a:solidFill>
                <a:latin typeface="Roboto"/>
              </a:rPr>
              <a:t/>
            </a:r>
            <a:br>
              <a:rPr lang="en-US" dirty="0">
                <a:solidFill>
                  <a:srgbClr val="0F1214"/>
                </a:solidFill>
                <a:latin typeface="Roboto"/>
              </a:rPr>
            </a:br>
            <a:r>
              <a:rPr lang="en-US" dirty="0">
                <a:solidFill>
                  <a:srgbClr val="0F1214"/>
                </a:solidFill>
                <a:latin typeface="Roboto"/>
              </a:rPr>
              <a:t/>
            </a:r>
            <a:br>
              <a:rPr lang="en-US" dirty="0">
                <a:solidFill>
                  <a:srgbClr val="0F1214"/>
                </a:solidFill>
                <a:latin typeface="Roboto"/>
              </a:rPr>
            </a:br>
            <a:r>
              <a:rPr lang="en-US" dirty="0">
                <a:solidFill>
                  <a:srgbClr val="0F1214"/>
                </a:solidFill>
                <a:latin typeface="Roboto"/>
              </a:rPr>
              <a:t>because it is the easiest thing to measure (the average outcome for the treatment and control groups) and most succinct way to communicate program effectiveness in evaluation studies.</a:t>
            </a:r>
          </a:p>
          <a:p>
            <a:endParaRPr lang="en-US" dirty="0">
              <a:solidFill>
                <a:srgbClr val="0F1214"/>
              </a:solidFill>
              <a:latin typeface="Roboto"/>
            </a:endParaRPr>
          </a:p>
        </p:txBody>
      </p:sp>
      <p:sp>
        <p:nvSpPr>
          <p:cNvPr id="3" name="TextBox 2">
            <a:extLst>
              <a:ext uri="{FF2B5EF4-FFF2-40B4-BE49-F238E27FC236}">
                <a16:creationId xmlns:a16="http://schemas.microsoft.com/office/drawing/2014/main" id="{3DBC4FE9-22C1-43B0-BD48-52FBCBD1DA16}"/>
              </a:ext>
            </a:extLst>
          </p:cNvPr>
          <p:cNvSpPr txBox="1"/>
          <p:nvPr/>
        </p:nvSpPr>
        <p:spPr>
          <a:xfrm>
            <a:off x="3070370" y="396806"/>
            <a:ext cx="5585183" cy="707886"/>
          </a:xfrm>
          <a:prstGeom prst="rect">
            <a:avLst/>
          </a:prstGeom>
          <a:noFill/>
        </p:spPr>
        <p:txBody>
          <a:bodyPr wrap="none" rtlCol="0">
            <a:spAutoFit/>
          </a:bodyPr>
          <a:lstStyle/>
          <a:p>
            <a:r>
              <a:rPr lang="en-US" sz="4000" dirty="0">
                <a:latin typeface="Century Gothic" panose="020B0502020202020204" pitchFamily="34" charset="0"/>
              </a:rPr>
              <a:t>Translated to Statistics</a:t>
            </a:r>
          </a:p>
        </p:txBody>
      </p:sp>
    </p:spTree>
    <p:extLst>
      <p:ext uri="{BB962C8B-B14F-4D97-AF65-F5344CB8AC3E}">
        <p14:creationId xmlns:p14="http://schemas.microsoft.com/office/powerpoint/2010/main" val="2454092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8B2C77-9BBC-4A5C-9E81-F13BD82BFA6A}"/>
              </a:ext>
            </a:extLst>
          </p:cNvPr>
          <p:cNvSpPr/>
          <p:nvPr/>
        </p:nvSpPr>
        <p:spPr>
          <a:xfrm>
            <a:off x="2628550" y="1775775"/>
            <a:ext cx="7496961" cy="427809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50000"/>
                  </a:schemeClr>
                </a:solidFill>
                <a:effectLst/>
                <a:uLnTx/>
                <a:uFillTx/>
                <a:latin typeface="Roboto"/>
                <a:ea typeface="+mn-ea"/>
                <a:cs typeface="+mn-cs"/>
              </a:rPr>
              <a:t>The outcome is measured now as a difference of means instead of a change in probabilities of observing success.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lumMod val="50000"/>
                </a:schemeClr>
              </a:solidFill>
              <a:effectLst/>
              <a:uLnTx/>
              <a:uFillTx/>
              <a:latin typeface="Robot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50000"/>
                  </a:schemeClr>
                </a:solidFill>
                <a:effectLst/>
                <a:uLnTx/>
                <a:uFillTx/>
                <a:latin typeface="Roboto"/>
                <a:ea typeface="+mn-ea"/>
                <a:cs typeface="+mn-cs"/>
              </a:rPr>
              <a:t>Thus, we typically care about the </a:t>
            </a:r>
            <a:r>
              <a:rPr kumimoji="0" lang="en-US" sz="2000" b="1" i="0" u="none" strike="noStrike" kern="1200" cap="none" spc="0" normalizeH="0" baseline="0" noProof="0" dirty="0">
                <a:ln>
                  <a:noFill/>
                </a:ln>
                <a:solidFill>
                  <a:schemeClr val="bg2">
                    <a:lumMod val="50000"/>
                  </a:schemeClr>
                </a:solidFill>
                <a:effectLst/>
                <a:uLnTx/>
                <a:uFillTx/>
                <a:latin typeface="Roboto"/>
                <a:ea typeface="+mn-ea"/>
                <a:cs typeface="+mn-cs"/>
              </a:rPr>
              <a:t>Average Treatment Effects</a:t>
            </a:r>
            <a:r>
              <a:rPr kumimoji="0" lang="en-US" sz="2000" b="0" i="0" u="none" strike="noStrike" kern="1200" cap="none" spc="0" normalizeH="0" baseline="0" noProof="0" dirty="0">
                <a:ln>
                  <a:noFill/>
                </a:ln>
                <a:solidFill>
                  <a:schemeClr val="bg2">
                    <a:lumMod val="50000"/>
                  </a:schemeClr>
                </a:solidFill>
                <a:effectLst/>
                <a:uLnTx/>
                <a:uFillTx/>
                <a:latin typeface="Roboto"/>
                <a:ea typeface="+mn-ea"/>
                <a:cs typeface="+mn-cs"/>
              </a:rPr>
              <a:t> </a:t>
            </a:r>
            <a:r>
              <a:rPr kumimoji="0" lang="en-US" sz="1800" b="0" i="0" u="none" strike="noStrike" kern="1200" cap="none" spc="0" normalizeH="0" baseline="0" noProof="0" dirty="0">
                <a:ln>
                  <a:noFill/>
                </a:ln>
                <a:solidFill>
                  <a:schemeClr val="bg2">
                    <a:lumMod val="50000"/>
                  </a:schemeClr>
                </a:solidFill>
                <a:effectLst/>
                <a:uLnTx/>
                <a:uFillTx/>
                <a:latin typeface="Roboto"/>
                <a:ea typeface="+mn-ea"/>
                <a:cs typeface="+mn-cs"/>
              </a:rPr>
              <a:t/>
            </a:r>
            <a:br>
              <a:rPr kumimoji="0" lang="en-US" sz="1800" b="0" i="0" u="none" strike="noStrike" kern="1200" cap="none" spc="0" normalizeH="0" baseline="0" noProof="0" dirty="0">
                <a:ln>
                  <a:noFill/>
                </a:ln>
                <a:solidFill>
                  <a:schemeClr val="bg2">
                    <a:lumMod val="50000"/>
                  </a:schemeClr>
                </a:solidFill>
                <a:effectLst/>
                <a:uLnTx/>
                <a:uFillTx/>
                <a:latin typeface="Roboto"/>
                <a:ea typeface="+mn-ea"/>
                <a:cs typeface="+mn-cs"/>
              </a:rPr>
            </a:br>
            <a:r>
              <a:rPr kumimoji="0" lang="en-US" sz="1800" b="0" i="0" u="none" strike="noStrike" kern="1200" cap="none" spc="0" normalizeH="0" baseline="0" noProof="0" dirty="0">
                <a:ln>
                  <a:noFill/>
                </a:ln>
                <a:solidFill>
                  <a:schemeClr val="bg2">
                    <a:lumMod val="50000"/>
                  </a:schemeClr>
                </a:solidFill>
                <a:effectLst/>
                <a:uLnTx/>
                <a:uFillTx/>
                <a:latin typeface="Roboto"/>
                <a:ea typeface="+mn-ea"/>
                <a:cs typeface="+mn-cs"/>
              </a:rPr>
              <a:t/>
            </a:r>
            <a:br>
              <a:rPr kumimoji="0" lang="en-US" sz="1800" b="0" i="0" u="none" strike="noStrike" kern="1200" cap="none" spc="0" normalizeH="0" baseline="0" noProof="0" dirty="0">
                <a:ln>
                  <a:noFill/>
                </a:ln>
                <a:solidFill>
                  <a:schemeClr val="bg2">
                    <a:lumMod val="50000"/>
                  </a:schemeClr>
                </a:solidFill>
                <a:effectLst/>
                <a:uLnTx/>
                <a:uFillTx/>
                <a:latin typeface="Roboto"/>
                <a:ea typeface="+mn-ea"/>
                <a:cs typeface="+mn-cs"/>
              </a:rPr>
            </a:br>
            <a:r>
              <a:rPr kumimoji="0" lang="en-US" sz="1800" b="0" i="0" u="none" strike="noStrike" kern="1200" cap="none" spc="0" normalizeH="0" baseline="0" noProof="0" dirty="0">
                <a:ln>
                  <a:noFill/>
                </a:ln>
                <a:solidFill>
                  <a:schemeClr val="bg2">
                    <a:lumMod val="50000"/>
                  </a:schemeClr>
                </a:solidFill>
                <a:effectLst/>
                <a:uLnTx/>
                <a:uFillTx/>
                <a:latin typeface="Roboto"/>
                <a:ea typeface="+mn-ea"/>
                <a:cs typeface="+mn-cs"/>
              </a:rPr>
              <a:t>because it is the easiest thing to measure (the average outcome for the treatment and control groups) and most succinct way to communicate program effectiveness in evaluation studies.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F1214"/>
              </a:solidFill>
              <a:effectLst/>
              <a:uLnTx/>
              <a:uFillTx/>
              <a:latin typeface="Robot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F1214"/>
                </a:solidFill>
                <a:effectLst/>
                <a:uLnTx/>
                <a:uFillTx/>
                <a:latin typeface="Roboto"/>
                <a:ea typeface="+mn-ea"/>
                <a:cs typeface="+mn-cs"/>
              </a:rPr>
              <a:t>Note! The part of this statement that is rarely explicit but really important, </a:t>
            </a:r>
            <a:r>
              <a:rPr kumimoji="0" lang="en-US" sz="1800" b="1" i="0" u="none" strike="noStrike" kern="1200" cap="none" spc="0" normalizeH="0" baseline="0" noProof="0" dirty="0">
                <a:ln>
                  <a:noFill/>
                </a:ln>
                <a:solidFill>
                  <a:srgbClr val="0F1214"/>
                </a:solidFill>
                <a:effectLst/>
                <a:uLnTx/>
                <a:uFillTx/>
                <a:latin typeface="Roboto"/>
                <a:ea typeface="+mn-ea"/>
                <a:cs typeface="+mn-cs"/>
              </a:rPr>
              <a:t>the dosage that represents the typical treatment.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F1214"/>
              </a:solidFill>
              <a:effectLst/>
              <a:uLnTx/>
              <a:uFillTx/>
              <a:latin typeface="Robot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F1214"/>
                </a:solidFill>
                <a:effectLst/>
                <a:uLnTx/>
                <a:uFillTx/>
                <a:latin typeface="Roboto"/>
                <a:ea typeface="+mn-ea"/>
                <a:cs typeface="+mn-cs"/>
              </a:rPr>
              <a:t>For example, going to the gym results in more muscle mass. What does “going to the gym” mean? How many visits per week, and time spent each visit? Not to mention activities during the visit.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3DBC4FE9-22C1-43B0-BD48-52FBCBD1DA16}"/>
              </a:ext>
            </a:extLst>
          </p:cNvPr>
          <p:cNvSpPr txBox="1"/>
          <p:nvPr/>
        </p:nvSpPr>
        <p:spPr>
          <a:xfrm>
            <a:off x="3070370" y="396806"/>
            <a:ext cx="5585183"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Translated to Statistics</a:t>
            </a:r>
          </a:p>
        </p:txBody>
      </p:sp>
    </p:spTree>
    <p:extLst>
      <p:ext uri="{BB962C8B-B14F-4D97-AF65-F5344CB8AC3E}">
        <p14:creationId xmlns:p14="http://schemas.microsoft.com/office/powerpoint/2010/main" val="2966790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world images">
            <a:extLst>
              <a:ext uri="{FF2B5EF4-FFF2-40B4-BE49-F238E27FC236}">
                <a16:creationId xmlns:a16="http://schemas.microsoft.com/office/drawing/2014/main" id="{69C36B80-4A77-4D6B-A14C-511244BBD6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1356" y="1838131"/>
            <a:ext cx="3025770" cy="252344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world images">
            <a:extLst>
              <a:ext uri="{FF2B5EF4-FFF2-40B4-BE49-F238E27FC236}">
                <a16:creationId xmlns:a16="http://schemas.microsoft.com/office/drawing/2014/main" id="{9F0004BA-01FC-474E-9526-6DF0FBBF2633}"/>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54874" y="1838131"/>
            <a:ext cx="3025770" cy="252344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21D235F-D953-46B5-927B-3469A77C8912}"/>
              </a:ext>
            </a:extLst>
          </p:cNvPr>
          <p:cNvSpPr txBox="1"/>
          <p:nvPr/>
        </p:nvSpPr>
        <p:spPr>
          <a:xfrm>
            <a:off x="1984021" y="167488"/>
            <a:ext cx="3480440" cy="1569660"/>
          </a:xfrm>
          <a:prstGeom prst="rect">
            <a:avLst/>
          </a:prstGeom>
          <a:noFill/>
        </p:spPr>
        <p:txBody>
          <a:bodyPr wrap="none" rtlCol="0">
            <a:spAutoFit/>
          </a:bodyPr>
          <a:lstStyle/>
          <a:p>
            <a:pPr algn="ctr"/>
            <a:r>
              <a:rPr lang="en-US" sz="2400" dirty="0">
                <a:solidFill>
                  <a:schemeClr val="bg2">
                    <a:lumMod val="50000"/>
                  </a:schemeClr>
                </a:solidFill>
                <a:latin typeface="Century Gothic" panose="020B0502020202020204" pitchFamily="34" charset="0"/>
              </a:rPr>
              <a:t>Temperature of world </a:t>
            </a:r>
          </a:p>
          <a:p>
            <a:pPr algn="ctr"/>
            <a:r>
              <a:rPr lang="en-US" sz="2400" dirty="0">
                <a:latin typeface="Century Gothic" panose="020B0502020202020204" pitchFamily="34" charset="0"/>
              </a:rPr>
              <a:t>WITH </a:t>
            </a:r>
            <a:br>
              <a:rPr lang="en-US" sz="2400" dirty="0">
                <a:latin typeface="Century Gothic" panose="020B0502020202020204" pitchFamily="34" charset="0"/>
              </a:rPr>
            </a:br>
            <a:r>
              <a:rPr lang="en-US" sz="2400" dirty="0">
                <a:solidFill>
                  <a:schemeClr val="bg2">
                    <a:lumMod val="50000"/>
                  </a:schemeClr>
                </a:solidFill>
                <a:latin typeface="Century Gothic" panose="020B0502020202020204" pitchFamily="34" charset="0"/>
              </a:rPr>
              <a:t>Paris Climate Accord </a:t>
            </a:r>
          </a:p>
          <a:p>
            <a:pPr algn="ctr"/>
            <a:r>
              <a:rPr lang="en-US" sz="2400" dirty="0">
                <a:solidFill>
                  <a:schemeClr val="bg2">
                    <a:lumMod val="50000"/>
                  </a:schemeClr>
                </a:solidFill>
                <a:latin typeface="Century Gothic" panose="020B0502020202020204" pitchFamily="34" charset="0"/>
              </a:rPr>
              <a:t>in year = 2050</a:t>
            </a:r>
          </a:p>
        </p:txBody>
      </p:sp>
      <p:sp>
        <p:nvSpPr>
          <p:cNvPr id="4" name="Rectangle 3">
            <a:extLst>
              <a:ext uri="{FF2B5EF4-FFF2-40B4-BE49-F238E27FC236}">
                <a16:creationId xmlns:a16="http://schemas.microsoft.com/office/drawing/2014/main" id="{617A3743-C0A5-4C75-8FAC-7AEEB32C9D31}"/>
              </a:ext>
            </a:extLst>
          </p:cNvPr>
          <p:cNvSpPr/>
          <p:nvPr/>
        </p:nvSpPr>
        <p:spPr>
          <a:xfrm>
            <a:off x="4896174" y="1535658"/>
            <a:ext cx="453006" cy="4033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1ACBC21-C218-4E2D-889B-FF990499E1D0}"/>
              </a:ext>
            </a:extLst>
          </p:cNvPr>
          <p:cNvSpPr/>
          <p:nvPr/>
        </p:nvSpPr>
        <p:spPr>
          <a:xfrm>
            <a:off x="9629905" y="1737343"/>
            <a:ext cx="453006" cy="4033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1BC3168-AAA8-4A74-8D07-D7083BDFF027}"/>
              </a:ext>
            </a:extLst>
          </p:cNvPr>
          <p:cNvSpPr txBox="1"/>
          <p:nvPr/>
        </p:nvSpPr>
        <p:spPr>
          <a:xfrm>
            <a:off x="6849505" y="167488"/>
            <a:ext cx="3480440" cy="1569660"/>
          </a:xfrm>
          <a:prstGeom prst="rect">
            <a:avLst/>
          </a:prstGeom>
          <a:noFill/>
        </p:spPr>
        <p:txBody>
          <a:bodyPr wrap="none" rtlCol="0">
            <a:spAutoFit/>
          </a:bodyPr>
          <a:lstStyle/>
          <a:p>
            <a:pPr algn="ctr"/>
            <a:r>
              <a:rPr lang="en-US" sz="2400" dirty="0">
                <a:solidFill>
                  <a:schemeClr val="bg2">
                    <a:lumMod val="50000"/>
                  </a:schemeClr>
                </a:solidFill>
                <a:latin typeface="Century Gothic" panose="020B0502020202020204" pitchFamily="34" charset="0"/>
              </a:rPr>
              <a:t>Temperature of world </a:t>
            </a:r>
            <a:r>
              <a:rPr lang="en-US" sz="2400" dirty="0">
                <a:latin typeface="Century Gothic" panose="020B0502020202020204" pitchFamily="34" charset="0"/>
              </a:rPr>
              <a:t/>
            </a:r>
            <a:br>
              <a:rPr lang="en-US" sz="2400" dirty="0">
                <a:latin typeface="Century Gothic" panose="020B0502020202020204" pitchFamily="34" charset="0"/>
              </a:rPr>
            </a:br>
            <a:r>
              <a:rPr lang="en-US" sz="2400" dirty="0">
                <a:latin typeface="Century Gothic" panose="020B0502020202020204" pitchFamily="34" charset="0"/>
              </a:rPr>
              <a:t>WITHOUT </a:t>
            </a:r>
            <a:br>
              <a:rPr lang="en-US" sz="2400" dirty="0">
                <a:latin typeface="Century Gothic" panose="020B0502020202020204" pitchFamily="34" charset="0"/>
              </a:rPr>
            </a:br>
            <a:r>
              <a:rPr lang="en-US" sz="2400" dirty="0">
                <a:solidFill>
                  <a:schemeClr val="bg2">
                    <a:lumMod val="50000"/>
                  </a:schemeClr>
                </a:solidFill>
                <a:latin typeface="Century Gothic" panose="020B0502020202020204" pitchFamily="34" charset="0"/>
              </a:rPr>
              <a:t>Paris Climate Accord </a:t>
            </a:r>
          </a:p>
          <a:p>
            <a:pPr algn="ctr"/>
            <a:r>
              <a:rPr lang="en-US" sz="2400" dirty="0">
                <a:solidFill>
                  <a:schemeClr val="bg2">
                    <a:lumMod val="50000"/>
                  </a:schemeClr>
                </a:solidFill>
                <a:latin typeface="Century Gothic" panose="020B0502020202020204" pitchFamily="34" charset="0"/>
              </a:rPr>
              <a:t>in year = 2050</a:t>
            </a:r>
          </a:p>
        </p:txBody>
      </p:sp>
      <p:sp>
        <p:nvSpPr>
          <p:cNvPr id="5" name="TextBox 4">
            <a:extLst>
              <a:ext uri="{FF2B5EF4-FFF2-40B4-BE49-F238E27FC236}">
                <a16:creationId xmlns:a16="http://schemas.microsoft.com/office/drawing/2014/main" id="{A8831428-4DCE-4060-8F70-DE6B20303F23}"/>
              </a:ext>
            </a:extLst>
          </p:cNvPr>
          <p:cNvSpPr txBox="1"/>
          <p:nvPr/>
        </p:nvSpPr>
        <p:spPr>
          <a:xfrm>
            <a:off x="3367305" y="5434310"/>
            <a:ext cx="5639685" cy="461665"/>
          </a:xfrm>
          <a:prstGeom prst="rect">
            <a:avLst/>
          </a:prstGeom>
          <a:noFill/>
        </p:spPr>
        <p:txBody>
          <a:bodyPr wrap="none" rtlCol="0">
            <a:spAutoFit/>
          </a:bodyPr>
          <a:lstStyle/>
          <a:p>
            <a:r>
              <a:rPr lang="en-US" sz="2400" dirty="0">
                <a:latin typeface="Century Gothic" panose="020B0502020202020204" pitchFamily="34" charset="0"/>
              </a:rPr>
              <a:t>Effect of climate accord = Y(t) – Y(c)</a:t>
            </a:r>
          </a:p>
        </p:txBody>
      </p:sp>
    </p:spTree>
    <p:extLst>
      <p:ext uri="{BB962C8B-B14F-4D97-AF65-F5344CB8AC3E}">
        <p14:creationId xmlns:p14="http://schemas.microsoft.com/office/powerpoint/2010/main" val="2341331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world images">
            <a:extLst>
              <a:ext uri="{FF2B5EF4-FFF2-40B4-BE49-F238E27FC236}">
                <a16:creationId xmlns:a16="http://schemas.microsoft.com/office/drawing/2014/main" id="{69C36B80-4A77-4D6B-A14C-511244BBD6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1356" y="1838131"/>
            <a:ext cx="3025770" cy="252344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world images">
            <a:extLst>
              <a:ext uri="{FF2B5EF4-FFF2-40B4-BE49-F238E27FC236}">
                <a16:creationId xmlns:a16="http://schemas.microsoft.com/office/drawing/2014/main" id="{9F0004BA-01FC-474E-9526-6DF0FBBF2633}"/>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54874" y="1838131"/>
            <a:ext cx="3025770" cy="25234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17A3743-C0A5-4C75-8FAC-7AEEB32C9D31}"/>
              </a:ext>
            </a:extLst>
          </p:cNvPr>
          <p:cNvSpPr/>
          <p:nvPr/>
        </p:nvSpPr>
        <p:spPr>
          <a:xfrm>
            <a:off x="4896174" y="1535658"/>
            <a:ext cx="453006" cy="4033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1ACBC21-C218-4E2D-889B-FF990499E1D0}"/>
              </a:ext>
            </a:extLst>
          </p:cNvPr>
          <p:cNvSpPr/>
          <p:nvPr/>
        </p:nvSpPr>
        <p:spPr>
          <a:xfrm>
            <a:off x="9629905" y="1737343"/>
            <a:ext cx="453006" cy="4033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831428-4DCE-4060-8F70-DE6B20303F23}"/>
              </a:ext>
            </a:extLst>
          </p:cNvPr>
          <p:cNvSpPr txBox="1"/>
          <p:nvPr/>
        </p:nvSpPr>
        <p:spPr>
          <a:xfrm>
            <a:off x="3367305" y="5434310"/>
            <a:ext cx="5639685" cy="461665"/>
          </a:xfrm>
          <a:prstGeom prst="rect">
            <a:avLst/>
          </a:prstGeom>
          <a:noFill/>
        </p:spPr>
        <p:txBody>
          <a:bodyPr wrap="none" rtlCol="0">
            <a:spAutoFit/>
          </a:bodyPr>
          <a:lstStyle/>
          <a:p>
            <a:r>
              <a:rPr lang="en-US" sz="2400" dirty="0">
                <a:latin typeface="Century Gothic" panose="020B0502020202020204" pitchFamily="34" charset="0"/>
              </a:rPr>
              <a:t>Effect of climate accord = Y(t) – Y(c)</a:t>
            </a:r>
          </a:p>
        </p:txBody>
      </p:sp>
      <p:sp>
        <p:nvSpPr>
          <p:cNvPr id="9" name="TextBox 8">
            <a:extLst>
              <a:ext uri="{FF2B5EF4-FFF2-40B4-BE49-F238E27FC236}">
                <a16:creationId xmlns:a16="http://schemas.microsoft.com/office/drawing/2014/main" id="{876EE10D-E794-4F35-9674-DF58219DB2C0}"/>
              </a:ext>
            </a:extLst>
          </p:cNvPr>
          <p:cNvSpPr txBox="1"/>
          <p:nvPr/>
        </p:nvSpPr>
        <p:spPr>
          <a:xfrm>
            <a:off x="3009257" y="307204"/>
            <a:ext cx="6173485" cy="1077218"/>
          </a:xfrm>
          <a:prstGeom prst="rect">
            <a:avLst/>
          </a:prstGeom>
          <a:noFill/>
        </p:spPr>
        <p:txBody>
          <a:bodyPr wrap="none" rtlCol="0">
            <a:spAutoFit/>
          </a:bodyPr>
          <a:lstStyle/>
          <a:p>
            <a:r>
              <a:rPr lang="en-US" sz="3200" dirty="0">
                <a:solidFill>
                  <a:schemeClr val="tx1">
                    <a:lumMod val="65000"/>
                    <a:lumOff val="35000"/>
                  </a:schemeClr>
                </a:solidFill>
                <a:latin typeface="Century Gothic" panose="020B0502020202020204" pitchFamily="34" charset="0"/>
              </a:rPr>
              <a:t>Unfortunately we don’t have </a:t>
            </a:r>
            <a:br>
              <a:rPr lang="en-US" sz="3200" dirty="0">
                <a:solidFill>
                  <a:schemeClr val="tx1">
                    <a:lumMod val="65000"/>
                    <a:lumOff val="35000"/>
                  </a:schemeClr>
                </a:solidFill>
                <a:latin typeface="Century Gothic" panose="020B0502020202020204" pitchFamily="34" charset="0"/>
              </a:rPr>
            </a:br>
            <a:r>
              <a:rPr lang="en-US" sz="3200" dirty="0">
                <a:solidFill>
                  <a:schemeClr val="tx1">
                    <a:lumMod val="65000"/>
                    <a:lumOff val="35000"/>
                  </a:schemeClr>
                </a:solidFill>
                <a:latin typeface="Century Gothic" panose="020B0502020202020204" pitchFamily="34" charset="0"/>
              </a:rPr>
              <a:t>two worlds for this experiment!</a:t>
            </a:r>
          </a:p>
        </p:txBody>
      </p:sp>
    </p:spTree>
    <p:extLst>
      <p:ext uri="{BB962C8B-B14F-4D97-AF65-F5344CB8AC3E}">
        <p14:creationId xmlns:p14="http://schemas.microsoft.com/office/powerpoint/2010/main" val="456747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2893</Words>
  <Application>Microsoft Office PowerPoint</Application>
  <PresentationFormat>Widescreen</PresentationFormat>
  <Paragraphs>324</Paragraphs>
  <Slides>55</Slides>
  <Notes>0</Notes>
  <HiddenSlides>0</HiddenSlides>
  <MMClips>0</MMClips>
  <ScaleCrop>false</ScaleCrop>
  <HeadingPairs>
    <vt:vector size="6" baseType="variant">
      <vt:variant>
        <vt:lpstr>Fonts Used</vt:lpstr>
      </vt:variant>
      <vt:variant>
        <vt:i4>17</vt:i4>
      </vt:variant>
      <vt:variant>
        <vt:lpstr>Theme</vt:lpstr>
      </vt:variant>
      <vt:variant>
        <vt:i4>4</vt:i4>
      </vt:variant>
      <vt:variant>
        <vt:lpstr>Slide Titles</vt:lpstr>
      </vt:variant>
      <vt:variant>
        <vt:i4>55</vt:i4>
      </vt:variant>
    </vt:vector>
  </HeadingPairs>
  <TitlesOfParts>
    <vt:vector size="76" baseType="lpstr">
      <vt:lpstr>Arial</vt:lpstr>
      <vt:lpstr>Batang</vt:lpstr>
      <vt:lpstr>Book Antiqua</vt:lpstr>
      <vt:lpstr>Calibri</vt:lpstr>
      <vt:lpstr>Calibri Light</vt:lpstr>
      <vt:lpstr>Cambria Math</vt:lpstr>
      <vt:lpstr>Century Gothic</vt:lpstr>
      <vt:lpstr>Consolas</vt:lpstr>
      <vt:lpstr>CordiaUPC</vt:lpstr>
      <vt:lpstr>Euphemia</vt:lpstr>
      <vt:lpstr>Georgia</vt:lpstr>
      <vt:lpstr>Poynter-Serif-RE</vt:lpstr>
      <vt:lpstr>Roboto</vt:lpstr>
      <vt:lpstr>Segoe UI Symbol</vt:lpstr>
      <vt:lpstr>Tahoma</vt:lpstr>
      <vt:lpstr>Times New Roman</vt:lpstr>
      <vt:lpstr>Verdana</vt:lpstr>
      <vt:lpstr>Office Theme</vt:lpstr>
      <vt:lpstr>1_Office Theme</vt:lpstr>
      <vt:lpstr>3_Office Theme</vt:lpstr>
      <vt:lpstr>2_Office Theme</vt:lpstr>
      <vt:lpstr>INTRO TO  counterfactual ANALYSIS</vt:lpstr>
      <vt:lpstr>PowerPoint Presentation</vt:lpstr>
      <vt:lpstr>Philosophical foundations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Selecting a  meaningful null</vt:lpstr>
      <vt:lpstr>PowerPoint Presentation</vt:lpstr>
      <vt:lpstr>Review:  Hypothesis-testing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Back to  the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It can be harder than you think to identify a meaningful counterfactual!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True experiments</vt:lpstr>
      <vt:lpstr>PowerPoint Presentation</vt:lpstr>
      <vt:lpstr>PowerPoint Presentation</vt:lpstr>
      <vt:lpstr>PowerPoint Presentation</vt:lpstr>
      <vt:lpstr>Non-experiments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counterfactual ANALYSIS</dc:title>
  <dc:creator>Jesse Lecy</dc:creator>
  <cp:lastModifiedBy>Jesse Lecy</cp:lastModifiedBy>
  <cp:revision>12</cp:revision>
  <dcterms:created xsi:type="dcterms:W3CDTF">2020-01-27T22:48:00Z</dcterms:created>
  <dcterms:modified xsi:type="dcterms:W3CDTF">2020-02-02T02:46:46Z</dcterms:modified>
</cp:coreProperties>
</file>