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8" r:id="rId3"/>
    <p:sldMasterId id="2147483704" r:id="rId4"/>
    <p:sldMasterId id="2147483716" r:id="rId5"/>
  </p:sldMasterIdLst>
  <p:notesMasterIdLst>
    <p:notesMasterId r:id="rId46"/>
  </p:notesMasterIdLst>
  <p:sldIdLst>
    <p:sldId id="401" r:id="rId6"/>
    <p:sldId id="472" r:id="rId7"/>
    <p:sldId id="477" r:id="rId8"/>
    <p:sldId id="478" r:id="rId9"/>
    <p:sldId id="479" r:id="rId10"/>
    <p:sldId id="473" r:id="rId11"/>
    <p:sldId id="462" r:id="rId12"/>
    <p:sldId id="680" r:id="rId13"/>
    <p:sldId id="683" r:id="rId14"/>
    <p:sldId id="682" r:id="rId15"/>
    <p:sldId id="332" r:id="rId16"/>
    <p:sldId id="488" r:id="rId17"/>
    <p:sldId id="381" r:id="rId18"/>
    <p:sldId id="677" r:id="rId19"/>
    <p:sldId id="672" r:id="rId20"/>
    <p:sldId id="675" r:id="rId21"/>
    <p:sldId id="676" r:id="rId22"/>
    <p:sldId id="380" r:id="rId23"/>
    <p:sldId id="489" r:id="rId24"/>
    <p:sldId id="678" r:id="rId25"/>
    <p:sldId id="335" r:id="rId26"/>
    <p:sldId id="684" r:id="rId27"/>
    <p:sldId id="679" r:id="rId28"/>
    <p:sldId id="336" r:id="rId29"/>
    <p:sldId id="685" r:id="rId30"/>
    <p:sldId id="424" r:id="rId31"/>
    <p:sldId id="686" r:id="rId32"/>
    <p:sldId id="474" r:id="rId33"/>
    <p:sldId id="475" r:id="rId34"/>
    <p:sldId id="449" r:id="rId35"/>
    <p:sldId id="484" r:id="rId36"/>
    <p:sldId id="480" r:id="rId37"/>
    <p:sldId id="481" r:id="rId38"/>
    <p:sldId id="482" r:id="rId39"/>
    <p:sldId id="486" r:id="rId40"/>
    <p:sldId id="485" r:id="rId41"/>
    <p:sldId id="487" r:id="rId42"/>
    <p:sldId id="687" r:id="rId43"/>
    <p:sldId id="340" r:id="rId44"/>
    <p:sldId id="47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D8A"/>
    <a:srgbClr val="CA1819"/>
    <a:srgbClr val="948A54"/>
    <a:srgbClr val="8C1D40"/>
    <a:srgbClr val="A5A5A5"/>
    <a:srgbClr val="3DC3F4"/>
    <a:srgbClr val="FF6D16"/>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ECF8FEF-4FC1-4305-A898-EF94A4A93F84}"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CD03223D-C8B0-4307-9602-3BB7DB0844E0}">
      <dgm:prSet/>
      <dgm:spPr/>
      <dgm:t>
        <a:bodyPr/>
        <a:lstStyle/>
        <a:p>
          <a:pPr>
            <a:lnSpc>
              <a:spcPct val="100000"/>
            </a:lnSpc>
          </a:pPr>
          <a:r>
            <a:rPr lang="en-US" b="1" dirty="0"/>
            <a:t>Pre-Post with comparison group</a:t>
          </a:r>
        </a:p>
      </dgm:t>
    </dgm:pt>
    <dgm:pt modelId="{89FDA212-880D-44EF-9EC8-8728A3478491}" type="parTrans" cxnId="{5D3AB1A6-41E1-43CB-8952-2CE4A24F3E1A}">
      <dgm:prSet/>
      <dgm:spPr/>
      <dgm:t>
        <a:bodyPr/>
        <a:lstStyle/>
        <a:p>
          <a:endParaRPr lang="en-US"/>
        </a:p>
      </dgm:t>
    </dgm:pt>
    <dgm:pt modelId="{53913610-3542-404F-A39A-AD34DD09BF73}" type="sibTrans" cxnId="{5D3AB1A6-41E1-43CB-8952-2CE4A24F3E1A}">
      <dgm:prSet/>
      <dgm:spPr/>
      <dgm:t>
        <a:bodyPr/>
        <a:lstStyle/>
        <a:p>
          <a:endParaRPr lang="en-US"/>
        </a:p>
      </dgm:t>
    </dgm:pt>
    <dgm:pt modelId="{34219FAB-9FD1-4405-861D-B34C3309D9A3}">
      <dgm:prSet/>
      <dgm:spPr/>
      <dgm:t>
        <a:bodyPr/>
        <a:lstStyle/>
        <a:p>
          <a:pPr>
            <a:lnSpc>
              <a:spcPct val="100000"/>
            </a:lnSpc>
          </a:pPr>
          <a:r>
            <a:rPr lang="en-US" b="1" dirty="0"/>
            <a:t>Post-test only design</a:t>
          </a:r>
          <a:endParaRPr lang="en-US" dirty="0"/>
        </a:p>
      </dgm:t>
    </dgm:pt>
    <dgm:pt modelId="{580D63BE-DC0D-4C04-A7D4-89DFDD906FA4}" type="parTrans" cxnId="{299F5FD6-97FE-4119-9C08-1ED8D2197FF9}">
      <dgm:prSet/>
      <dgm:spPr/>
      <dgm:t>
        <a:bodyPr/>
        <a:lstStyle/>
        <a:p>
          <a:endParaRPr lang="en-US"/>
        </a:p>
      </dgm:t>
    </dgm:pt>
    <dgm:pt modelId="{5581B19B-A242-4923-8AF3-CDBF67064340}" type="sibTrans" cxnId="{299F5FD6-97FE-4119-9C08-1ED8D2197FF9}">
      <dgm:prSet/>
      <dgm:spPr/>
      <dgm:t>
        <a:bodyPr/>
        <a:lstStyle/>
        <a:p>
          <a:endParaRPr lang="en-US"/>
        </a:p>
      </dgm:t>
    </dgm:pt>
    <dgm:pt modelId="{8B2DFA9F-2EBE-4C0F-B998-53A008BCC82B}">
      <dgm:prSet/>
      <dgm:spPr/>
      <dgm:t>
        <a:bodyPr/>
        <a:lstStyle/>
        <a:p>
          <a:pPr>
            <a:lnSpc>
              <a:spcPct val="100000"/>
            </a:lnSpc>
          </a:pPr>
          <a:r>
            <a:rPr lang="en-US" b="1" dirty="0"/>
            <a:t>Reflexive design (pre-post only)</a:t>
          </a:r>
          <a:endParaRPr lang="en-US" dirty="0"/>
        </a:p>
      </dgm:t>
    </dgm:pt>
    <dgm:pt modelId="{20E47FE8-756A-47C7-80F5-4BBA19D82BB8}" type="parTrans" cxnId="{C1C0693B-0659-4A92-85D9-B99CDBFF54C8}">
      <dgm:prSet/>
      <dgm:spPr/>
      <dgm:t>
        <a:bodyPr/>
        <a:lstStyle/>
        <a:p>
          <a:endParaRPr lang="en-US"/>
        </a:p>
      </dgm:t>
    </dgm:pt>
    <dgm:pt modelId="{863C8E72-6BC6-43F1-A7BA-325A2A1FE4A9}" type="sibTrans" cxnId="{C1C0693B-0659-4A92-85D9-B99CDBFF54C8}">
      <dgm:prSet/>
      <dgm:spPr/>
      <dgm:t>
        <a:bodyPr/>
        <a:lstStyle/>
        <a:p>
          <a:endParaRPr lang="en-US"/>
        </a:p>
      </dgm:t>
    </dgm:pt>
    <dgm:pt modelId="{9D2349D6-2977-44F0-BABF-B12F7119C29F}">
      <dgm:prSet/>
      <dgm:spPr/>
      <dgm:t>
        <a:bodyPr/>
        <a:lstStyle/>
        <a:p>
          <a:pPr>
            <a:lnSpc>
              <a:spcPct val="100000"/>
            </a:lnSpc>
          </a:pPr>
          <a:endParaRPr lang="en-US" dirty="0"/>
        </a:p>
      </dgm:t>
    </dgm:pt>
    <dgm:pt modelId="{56667F4F-A718-43D9-8987-B9A3F7B750A5}" type="parTrans" cxnId="{57C33361-9436-4457-A3CB-520E264D9F75}">
      <dgm:prSet/>
      <dgm:spPr/>
      <dgm:t>
        <a:bodyPr/>
        <a:lstStyle/>
        <a:p>
          <a:endParaRPr lang="en-US"/>
        </a:p>
      </dgm:t>
    </dgm:pt>
    <dgm:pt modelId="{12FACB6C-C495-4941-AB14-BF8827F36F5D}" type="sibTrans" cxnId="{57C33361-9436-4457-A3CB-520E264D9F75}">
      <dgm:prSet/>
      <dgm:spPr/>
      <dgm:t>
        <a:bodyPr/>
        <a:lstStyle/>
        <a:p>
          <a:endParaRPr lang="en-US"/>
        </a:p>
      </dgm:t>
    </dgm:pt>
    <dgm:pt modelId="{1D05761C-8BC2-43F2-A74E-893A5BB45119}" type="pres">
      <dgm:prSet presAssocID="{9ECF8FEF-4FC1-4305-A898-EF94A4A93F84}" presName="root" presStyleCnt="0">
        <dgm:presLayoutVars>
          <dgm:dir/>
          <dgm:resizeHandles val="exact"/>
        </dgm:presLayoutVars>
      </dgm:prSet>
      <dgm:spPr/>
    </dgm:pt>
    <dgm:pt modelId="{B2EA3FCD-F985-47A1-84E0-B5ABB23176D2}" type="pres">
      <dgm:prSet presAssocID="{CD03223D-C8B0-4307-9602-3BB7DB0844E0}" presName="compNode" presStyleCnt="0"/>
      <dgm:spPr/>
    </dgm:pt>
    <dgm:pt modelId="{4441649F-8DC2-48FF-A485-D17740EB3CCF}" type="pres">
      <dgm:prSet presAssocID="{CD03223D-C8B0-4307-9602-3BB7DB0844E0}" presName="bgRect" presStyleLbl="bgShp" presStyleIdx="0" presStyleCnt="3">
        <dgm:style>
          <a:lnRef idx="0">
            <a:scrgbClr r="0" g="0" b="0"/>
          </a:lnRef>
          <a:fillRef idx="0">
            <a:scrgbClr r="0" g="0" b="0"/>
          </a:fillRef>
          <a:effectRef idx="0">
            <a:scrgbClr r="0" g="0" b="0"/>
          </a:effectRef>
          <a:fontRef idx="minor">
            <a:schemeClr val="lt1"/>
          </a:fontRef>
        </dgm:style>
      </dgm:prSet>
      <dgm:spPr>
        <a:solidFill>
          <a:srgbClr val="10253F"/>
        </a:solidFill>
        <a:ln>
          <a:noFill/>
        </a:ln>
      </dgm:spPr>
    </dgm:pt>
    <dgm:pt modelId="{FE5E1B63-0B11-47F2-B10E-69147744F4D7}" type="pres">
      <dgm:prSet presAssocID="{CD03223D-C8B0-4307-9602-3BB7DB0844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roup"/>
        </a:ext>
      </dgm:extLst>
    </dgm:pt>
    <dgm:pt modelId="{5A5B9A05-1079-41F1-9CEF-AD6EFBF3D60C}" type="pres">
      <dgm:prSet presAssocID="{CD03223D-C8B0-4307-9602-3BB7DB0844E0}" presName="spaceRect" presStyleCnt="0"/>
      <dgm:spPr/>
    </dgm:pt>
    <dgm:pt modelId="{9FDBE5B0-49CD-4677-9815-2EAD729FF7CA}" type="pres">
      <dgm:prSet presAssocID="{CD03223D-C8B0-4307-9602-3BB7DB0844E0}" presName="parTx" presStyleLbl="revTx" presStyleIdx="0" presStyleCnt="4">
        <dgm:presLayoutVars>
          <dgm:chMax val="0"/>
          <dgm:chPref val="0"/>
        </dgm:presLayoutVars>
      </dgm:prSet>
      <dgm:spPr/>
    </dgm:pt>
    <dgm:pt modelId="{3550D20A-D1EB-4B41-9F15-6B8718060C6B}" type="pres">
      <dgm:prSet presAssocID="{53913610-3542-404F-A39A-AD34DD09BF73}" presName="sibTrans" presStyleCnt="0"/>
      <dgm:spPr/>
    </dgm:pt>
    <dgm:pt modelId="{98856E3B-FB02-4CEE-8CB0-E4EC13146C9A}" type="pres">
      <dgm:prSet presAssocID="{34219FAB-9FD1-4405-861D-B34C3309D9A3}" presName="compNode" presStyleCnt="0"/>
      <dgm:spPr/>
    </dgm:pt>
    <dgm:pt modelId="{CEA9FC3B-1D93-488E-8D07-474DFDDF402E}" type="pres">
      <dgm:prSet presAssocID="{34219FAB-9FD1-4405-861D-B34C3309D9A3}" presName="bgRect" presStyleLbl="bgShp" presStyleIdx="1" presStyleCnt="3">
        <dgm:style>
          <a:lnRef idx="0">
            <a:scrgbClr r="0" g="0" b="0"/>
          </a:lnRef>
          <a:fillRef idx="0">
            <a:scrgbClr r="0" g="0" b="0"/>
          </a:fillRef>
          <a:effectRef idx="0">
            <a:scrgbClr r="0" g="0" b="0"/>
          </a:effectRef>
          <a:fontRef idx="minor">
            <a:schemeClr val="lt1"/>
          </a:fontRef>
        </dgm:style>
      </dgm:prSet>
      <dgm:spPr>
        <a:solidFill>
          <a:srgbClr val="10253F"/>
        </a:solidFill>
        <a:ln>
          <a:noFill/>
        </a:ln>
      </dgm:spPr>
    </dgm:pt>
    <dgm:pt modelId="{7251D6BF-82D1-4BF4-921F-37AB34CAED65}" type="pres">
      <dgm:prSet presAssocID="{34219FAB-9FD1-4405-861D-B34C3309D9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317CE84-AAB6-4805-B216-0E485FE5C89F}" type="pres">
      <dgm:prSet presAssocID="{34219FAB-9FD1-4405-861D-B34C3309D9A3}" presName="spaceRect" presStyleCnt="0"/>
      <dgm:spPr/>
    </dgm:pt>
    <dgm:pt modelId="{511EE2CD-DE32-45B7-BEB2-BC5C3BD3DC26}" type="pres">
      <dgm:prSet presAssocID="{34219FAB-9FD1-4405-861D-B34C3309D9A3}" presName="parTx" presStyleLbl="revTx" presStyleIdx="1" presStyleCnt="4">
        <dgm:presLayoutVars>
          <dgm:chMax val="0"/>
          <dgm:chPref val="0"/>
        </dgm:presLayoutVars>
      </dgm:prSet>
      <dgm:spPr/>
    </dgm:pt>
    <dgm:pt modelId="{443688BC-B612-4755-85FC-C352DF038CFB}" type="pres">
      <dgm:prSet presAssocID="{34219FAB-9FD1-4405-861D-B34C3309D9A3}" presName="desTx" presStyleLbl="revTx" presStyleIdx="2" presStyleCnt="4">
        <dgm:presLayoutVars/>
      </dgm:prSet>
      <dgm:spPr/>
    </dgm:pt>
    <dgm:pt modelId="{4807DCDB-4092-400C-B432-39C108C6021B}" type="pres">
      <dgm:prSet presAssocID="{5581B19B-A242-4923-8AF3-CDBF67064340}" presName="sibTrans" presStyleCnt="0"/>
      <dgm:spPr/>
    </dgm:pt>
    <dgm:pt modelId="{5DD190E2-E8D9-41E4-B715-A4F72B3AF7D8}" type="pres">
      <dgm:prSet presAssocID="{8B2DFA9F-2EBE-4C0F-B998-53A008BCC82B}" presName="compNode" presStyleCnt="0"/>
      <dgm:spPr/>
    </dgm:pt>
    <dgm:pt modelId="{F139335F-A6E7-4509-939C-5892F6ED9CF8}" type="pres">
      <dgm:prSet presAssocID="{8B2DFA9F-2EBE-4C0F-B998-53A008BCC82B}" presName="bgRect" presStyleLbl="bgShp" presStyleIdx="2" presStyleCnt="3">
        <dgm:style>
          <a:lnRef idx="0">
            <a:scrgbClr r="0" g="0" b="0"/>
          </a:lnRef>
          <a:fillRef idx="0">
            <a:scrgbClr r="0" g="0" b="0"/>
          </a:fillRef>
          <a:effectRef idx="0">
            <a:scrgbClr r="0" g="0" b="0"/>
          </a:effectRef>
          <a:fontRef idx="minor">
            <a:schemeClr val="lt1"/>
          </a:fontRef>
        </dgm:style>
      </dgm:prSet>
      <dgm:spPr>
        <a:solidFill>
          <a:srgbClr val="10253F"/>
        </a:solidFill>
        <a:ln>
          <a:noFill/>
        </a:ln>
      </dgm:spPr>
    </dgm:pt>
    <dgm:pt modelId="{BE9ECA56-884D-4B2F-8BD8-CA7F4922252A}" type="pres">
      <dgm:prSet presAssocID="{8B2DFA9F-2EBE-4C0F-B998-53A008BCC8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wo Men"/>
        </a:ext>
      </dgm:extLst>
    </dgm:pt>
    <dgm:pt modelId="{059321C7-94AA-40E7-B4D4-8EA96C018231}" type="pres">
      <dgm:prSet presAssocID="{8B2DFA9F-2EBE-4C0F-B998-53A008BCC82B}" presName="spaceRect" presStyleCnt="0"/>
      <dgm:spPr/>
    </dgm:pt>
    <dgm:pt modelId="{17EB314A-5A9A-4C42-BA80-A5A95AF31231}" type="pres">
      <dgm:prSet presAssocID="{8B2DFA9F-2EBE-4C0F-B998-53A008BCC82B}" presName="parTx" presStyleLbl="revTx" presStyleIdx="3" presStyleCnt="4">
        <dgm:presLayoutVars>
          <dgm:chMax val="0"/>
          <dgm:chPref val="0"/>
        </dgm:presLayoutVars>
      </dgm:prSet>
      <dgm:spPr/>
    </dgm:pt>
  </dgm:ptLst>
  <dgm:cxnLst>
    <dgm:cxn modelId="{ECF98F09-5678-4611-AE46-3221A8D0C8B9}" type="presOf" srcId="{8B2DFA9F-2EBE-4C0F-B998-53A008BCC82B}" destId="{17EB314A-5A9A-4C42-BA80-A5A95AF31231}" srcOrd="0" destOrd="0" presId="urn:microsoft.com/office/officeart/2018/2/layout/IconVerticalSolidList"/>
    <dgm:cxn modelId="{FECACD13-4A8A-411E-BB1E-6196E2021688}" type="presOf" srcId="{CD03223D-C8B0-4307-9602-3BB7DB0844E0}" destId="{9FDBE5B0-49CD-4677-9815-2EAD729FF7CA}" srcOrd="0" destOrd="0" presId="urn:microsoft.com/office/officeart/2018/2/layout/IconVerticalSolidList"/>
    <dgm:cxn modelId="{C1C0693B-0659-4A92-85D9-B99CDBFF54C8}" srcId="{9ECF8FEF-4FC1-4305-A898-EF94A4A93F84}" destId="{8B2DFA9F-2EBE-4C0F-B998-53A008BCC82B}" srcOrd="2" destOrd="0" parTransId="{20E47FE8-756A-47C7-80F5-4BBA19D82BB8}" sibTransId="{863C8E72-6BC6-43F1-A7BA-325A2A1FE4A9}"/>
    <dgm:cxn modelId="{57C33361-9436-4457-A3CB-520E264D9F75}" srcId="{34219FAB-9FD1-4405-861D-B34C3309D9A3}" destId="{9D2349D6-2977-44F0-BABF-B12F7119C29F}" srcOrd="0" destOrd="0" parTransId="{56667F4F-A718-43D9-8987-B9A3F7B750A5}" sibTransId="{12FACB6C-C495-4941-AB14-BF8827F36F5D}"/>
    <dgm:cxn modelId="{5D3AB1A6-41E1-43CB-8952-2CE4A24F3E1A}" srcId="{9ECF8FEF-4FC1-4305-A898-EF94A4A93F84}" destId="{CD03223D-C8B0-4307-9602-3BB7DB0844E0}" srcOrd="0" destOrd="0" parTransId="{89FDA212-880D-44EF-9EC8-8728A3478491}" sibTransId="{53913610-3542-404F-A39A-AD34DD09BF73}"/>
    <dgm:cxn modelId="{2D8DD9B4-8CF8-4C03-B767-562EF80DF573}" type="presOf" srcId="{34219FAB-9FD1-4405-861D-B34C3309D9A3}" destId="{511EE2CD-DE32-45B7-BEB2-BC5C3BD3DC26}" srcOrd="0" destOrd="0" presId="urn:microsoft.com/office/officeart/2018/2/layout/IconVerticalSolidList"/>
    <dgm:cxn modelId="{7AF70CC5-6375-4F32-81C9-6F21728EC472}" type="presOf" srcId="{9ECF8FEF-4FC1-4305-A898-EF94A4A93F84}" destId="{1D05761C-8BC2-43F2-A74E-893A5BB45119}" srcOrd="0" destOrd="0" presId="urn:microsoft.com/office/officeart/2018/2/layout/IconVerticalSolidList"/>
    <dgm:cxn modelId="{BF0952CC-1704-4242-826A-9D3ADB5D8C7C}" type="presOf" srcId="{9D2349D6-2977-44F0-BABF-B12F7119C29F}" destId="{443688BC-B612-4755-85FC-C352DF038CFB}" srcOrd="0" destOrd="0" presId="urn:microsoft.com/office/officeart/2018/2/layout/IconVerticalSolidList"/>
    <dgm:cxn modelId="{299F5FD6-97FE-4119-9C08-1ED8D2197FF9}" srcId="{9ECF8FEF-4FC1-4305-A898-EF94A4A93F84}" destId="{34219FAB-9FD1-4405-861D-B34C3309D9A3}" srcOrd="1" destOrd="0" parTransId="{580D63BE-DC0D-4C04-A7D4-89DFDD906FA4}" sibTransId="{5581B19B-A242-4923-8AF3-CDBF67064340}"/>
    <dgm:cxn modelId="{1008889C-9DB8-47DF-B05C-F7AC3E48A23D}" type="presParOf" srcId="{1D05761C-8BC2-43F2-A74E-893A5BB45119}" destId="{B2EA3FCD-F985-47A1-84E0-B5ABB23176D2}" srcOrd="0" destOrd="0" presId="urn:microsoft.com/office/officeart/2018/2/layout/IconVerticalSolidList"/>
    <dgm:cxn modelId="{23CC077B-EE06-4DC8-B062-0A980ACCB27D}" type="presParOf" srcId="{B2EA3FCD-F985-47A1-84E0-B5ABB23176D2}" destId="{4441649F-8DC2-48FF-A485-D17740EB3CCF}" srcOrd="0" destOrd="0" presId="urn:microsoft.com/office/officeart/2018/2/layout/IconVerticalSolidList"/>
    <dgm:cxn modelId="{47D213CB-7483-470E-AB5F-CCA3333F4A22}" type="presParOf" srcId="{B2EA3FCD-F985-47A1-84E0-B5ABB23176D2}" destId="{FE5E1B63-0B11-47F2-B10E-69147744F4D7}" srcOrd="1" destOrd="0" presId="urn:microsoft.com/office/officeart/2018/2/layout/IconVerticalSolidList"/>
    <dgm:cxn modelId="{0F5AF9C5-737E-49AB-9F23-F5CDD8F32219}" type="presParOf" srcId="{B2EA3FCD-F985-47A1-84E0-B5ABB23176D2}" destId="{5A5B9A05-1079-41F1-9CEF-AD6EFBF3D60C}" srcOrd="2" destOrd="0" presId="urn:microsoft.com/office/officeart/2018/2/layout/IconVerticalSolidList"/>
    <dgm:cxn modelId="{CA36810A-DADF-4FF5-9642-E931E08D09E0}" type="presParOf" srcId="{B2EA3FCD-F985-47A1-84E0-B5ABB23176D2}" destId="{9FDBE5B0-49CD-4677-9815-2EAD729FF7CA}" srcOrd="3" destOrd="0" presId="urn:microsoft.com/office/officeart/2018/2/layout/IconVerticalSolidList"/>
    <dgm:cxn modelId="{89DDCCC5-907E-4431-B9EA-F89F0879BCA9}" type="presParOf" srcId="{1D05761C-8BC2-43F2-A74E-893A5BB45119}" destId="{3550D20A-D1EB-4B41-9F15-6B8718060C6B}" srcOrd="1" destOrd="0" presId="urn:microsoft.com/office/officeart/2018/2/layout/IconVerticalSolidList"/>
    <dgm:cxn modelId="{98BB28BA-D2D9-48E6-A173-AF30261B63F0}" type="presParOf" srcId="{1D05761C-8BC2-43F2-A74E-893A5BB45119}" destId="{98856E3B-FB02-4CEE-8CB0-E4EC13146C9A}" srcOrd="2" destOrd="0" presId="urn:microsoft.com/office/officeart/2018/2/layout/IconVerticalSolidList"/>
    <dgm:cxn modelId="{EA08A1A3-A5CB-4909-84D3-AD10FBA36FD0}" type="presParOf" srcId="{98856E3B-FB02-4CEE-8CB0-E4EC13146C9A}" destId="{CEA9FC3B-1D93-488E-8D07-474DFDDF402E}" srcOrd="0" destOrd="0" presId="urn:microsoft.com/office/officeart/2018/2/layout/IconVerticalSolidList"/>
    <dgm:cxn modelId="{C2284E3A-52E7-41FF-BB9A-8993D3435B1D}" type="presParOf" srcId="{98856E3B-FB02-4CEE-8CB0-E4EC13146C9A}" destId="{7251D6BF-82D1-4BF4-921F-37AB34CAED65}" srcOrd="1" destOrd="0" presId="urn:microsoft.com/office/officeart/2018/2/layout/IconVerticalSolidList"/>
    <dgm:cxn modelId="{01BC6A1C-F735-4530-8E34-2DD38DA8AC76}" type="presParOf" srcId="{98856E3B-FB02-4CEE-8CB0-E4EC13146C9A}" destId="{F317CE84-AAB6-4805-B216-0E485FE5C89F}" srcOrd="2" destOrd="0" presId="urn:microsoft.com/office/officeart/2018/2/layout/IconVerticalSolidList"/>
    <dgm:cxn modelId="{C1C464BB-468B-4772-AA64-430188FD93B7}" type="presParOf" srcId="{98856E3B-FB02-4CEE-8CB0-E4EC13146C9A}" destId="{511EE2CD-DE32-45B7-BEB2-BC5C3BD3DC26}" srcOrd="3" destOrd="0" presId="urn:microsoft.com/office/officeart/2018/2/layout/IconVerticalSolidList"/>
    <dgm:cxn modelId="{1F0BF090-2A9E-4ECE-B541-60AA30F60BE3}" type="presParOf" srcId="{98856E3B-FB02-4CEE-8CB0-E4EC13146C9A}" destId="{443688BC-B612-4755-85FC-C352DF038CFB}" srcOrd="4" destOrd="0" presId="urn:microsoft.com/office/officeart/2018/2/layout/IconVerticalSolidList"/>
    <dgm:cxn modelId="{E60BDF43-A4FE-4886-8AEB-191A789ABB2B}" type="presParOf" srcId="{1D05761C-8BC2-43F2-A74E-893A5BB45119}" destId="{4807DCDB-4092-400C-B432-39C108C6021B}" srcOrd="3" destOrd="0" presId="urn:microsoft.com/office/officeart/2018/2/layout/IconVerticalSolidList"/>
    <dgm:cxn modelId="{31E336C4-08E7-4786-BECE-EBFEA8999DC7}" type="presParOf" srcId="{1D05761C-8BC2-43F2-A74E-893A5BB45119}" destId="{5DD190E2-E8D9-41E4-B715-A4F72B3AF7D8}" srcOrd="4" destOrd="0" presId="urn:microsoft.com/office/officeart/2018/2/layout/IconVerticalSolidList"/>
    <dgm:cxn modelId="{CA73C4DB-3AE8-42C9-9336-46BA11F5C8CD}" type="presParOf" srcId="{5DD190E2-E8D9-41E4-B715-A4F72B3AF7D8}" destId="{F139335F-A6E7-4509-939C-5892F6ED9CF8}" srcOrd="0" destOrd="0" presId="urn:microsoft.com/office/officeart/2018/2/layout/IconVerticalSolidList"/>
    <dgm:cxn modelId="{57D3B2D9-1055-4568-8C6F-E3B7BECBB5C6}" type="presParOf" srcId="{5DD190E2-E8D9-41E4-B715-A4F72B3AF7D8}" destId="{BE9ECA56-884D-4B2F-8BD8-CA7F4922252A}" srcOrd="1" destOrd="0" presId="urn:microsoft.com/office/officeart/2018/2/layout/IconVerticalSolidList"/>
    <dgm:cxn modelId="{CBED21AD-A637-48B7-9592-AECBA6FE4E2D}" type="presParOf" srcId="{5DD190E2-E8D9-41E4-B715-A4F72B3AF7D8}" destId="{059321C7-94AA-40E7-B4D4-8EA96C018231}" srcOrd="2" destOrd="0" presId="urn:microsoft.com/office/officeart/2018/2/layout/IconVerticalSolidList"/>
    <dgm:cxn modelId="{534123D4-B470-4C86-BACF-3DFC68730532}" type="presParOf" srcId="{5DD190E2-E8D9-41E4-B715-A4F72B3AF7D8}" destId="{17EB314A-5A9A-4C42-BA80-A5A95AF3123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1649F-8DC2-48FF-A485-D17740EB3CCF}">
      <dsp:nvSpPr>
        <dsp:cNvPr id="0" name=""/>
        <dsp:cNvSpPr/>
      </dsp:nvSpPr>
      <dsp:spPr>
        <a:xfrm>
          <a:off x="0" y="531"/>
          <a:ext cx="10515600" cy="1242935"/>
        </a:xfrm>
        <a:prstGeom prst="roundRect">
          <a:avLst>
            <a:gd name="adj" fmla="val 10000"/>
          </a:avLst>
        </a:prstGeom>
        <a:solidFill>
          <a:srgbClr val="10253F"/>
        </a:solidFill>
        <a:ln>
          <a:noFill/>
        </a:ln>
        <a:effectLst/>
      </dsp:spPr>
      <dsp:style>
        <a:lnRef idx="0">
          <a:scrgbClr r="0" g="0" b="0"/>
        </a:lnRef>
        <a:fillRef idx="0">
          <a:scrgbClr r="0" g="0" b="0"/>
        </a:fillRef>
        <a:effectRef idx="0">
          <a:scrgbClr r="0" g="0" b="0"/>
        </a:effectRef>
        <a:fontRef idx="minor">
          <a:schemeClr val="lt1"/>
        </a:fontRef>
      </dsp:style>
    </dsp:sp>
    <dsp:sp modelId="{FE5E1B63-0B11-47F2-B10E-69147744F4D7}">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DBE5B0-49CD-4677-9815-2EAD729FF7CA}">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dirty="0"/>
            <a:t>Pre-Post with comparison group</a:t>
          </a:r>
        </a:p>
      </dsp:txBody>
      <dsp:txXfrm>
        <a:off x="1435590" y="531"/>
        <a:ext cx="9080009" cy="1242935"/>
      </dsp:txXfrm>
    </dsp:sp>
    <dsp:sp modelId="{CEA9FC3B-1D93-488E-8D07-474DFDDF402E}">
      <dsp:nvSpPr>
        <dsp:cNvPr id="0" name=""/>
        <dsp:cNvSpPr/>
      </dsp:nvSpPr>
      <dsp:spPr>
        <a:xfrm>
          <a:off x="0" y="1554201"/>
          <a:ext cx="10515600" cy="1242935"/>
        </a:xfrm>
        <a:prstGeom prst="roundRect">
          <a:avLst>
            <a:gd name="adj" fmla="val 10000"/>
          </a:avLst>
        </a:prstGeom>
        <a:solidFill>
          <a:srgbClr val="10253F"/>
        </a:solidFill>
        <a:ln>
          <a:noFill/>
        </a:ln>
        <a:effectLst/>
      </dsp:spPr>
      <dsp:style>
        <a:lnRef idx="0">
          <a:scrgbClr r="0" g="0" b="0"/>
        </a:lnRef>
        <a:fillRef idx="0">
          <a:scrgbClr r="0" g="0" b="0"/>
        </a:fillRef>
        <a:effectRef idx="0">
          <a:scrgbClr r="0" g="0" b="0"/>
        </a:effectRef>
        <a:fontRef idx="minor">
          <a:schemeClr val="lt1"/>
        </a:fontRef>
      </dsp:style>
    </dsp:sp>
    <dsp:sp modelId="{7251D6BF-82D1-4BF4-921F-37AB34CAED6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1EE2CD-DE32-45B7-BEB2-BC5C3BD3DC26}">
      <dsp:nvSpPr>
        <dsp:cNvPr id="0" name=""/>
        <dsp:cNvSpPr/>
      </dsp:nvSpPr>
      <dsp:spPr>
        <a:xfrm>
          <a:off x="1435590" y="155420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dirty="0"/>
            <a:t>Post-test only design</a:t>
          </a:r>
          <a:endParaRPr lang="en-US" sz="2500" kern="1200" dirty="0"/>
        </a:p>
      </dsp:txBody>
      <dsp:txXfrm>
        <a:off x="1435590" y="1554201"/>
        <a:ext cx="4732020" cy="1242935"/>
      </dsp:txXfrm>
    </dsp:sp>
    <dsp:sp modelId="{443688BC-B612-4755-85FC-C352DF038CFB}">
      <dsp:nvSpPr>
        <dsp:cNvPr id="0" name=""/>
        <dsp:cNvSpPr/>
      </dsp:nvSpPr>
      <dsp:spPr>
        <a:xfrm>
          <a:off x="6167610" y="155420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6167610" y="1554201"/>
        <a:ext cx="4347989" cy="1242935"/>
      </dsp:txXfrm>
    </dsp:sp>
    <dsp:sp modelId="{F139335F-A6E7-4509-939C-5892F6ED9CF8}">
      <dsp:nvSpPr>
        <dsp:cNvPr id="0" name=""/>
        <dsp:cNvSpPr/>
      </dsp:nvSpPr>
      <dsp:spPr>
        <a:xfrm>
          <a:off x="0" y="3107870"/>
          <a:ext cx="10515600" cy="1242935"/>
        </a:xfrm>
        <a:prstGeom prst="roundRect">
          <a:avLst>
            <a:gd name="adj" fmla="val 10000"/>
          </a:avLst>
        </a:prstGeom>
        <a:solidFill>
          <a:srgbClr val="10253F"/>
        </a:solidFill>
        <a:ln>
          <a:noFill/>
        </a:ln>
        <a:effectLst/>
      </dsp:spPr>
      <dsp:style>
        <a:lnRef idx="0">
          <a:scrgbClr r="0" g="0" b="0"/>
        </a:lnRef>
        <a:fillRef idx="0">
          <a:scrgbClr r="0" g="0" b="0"/>
        </a:fillRef>
        <a:effectRef idx="0">
          <a:scrgbClr r="0" g="0" b="0"/>
        </a:effectRef>
        <a:fontRef idx="minor">
          <a:schemeClr val="lt1"/>
        </a:fontRef>
      </dsp:style>
    </dsp:sp>
    <dsp:sp modelId="{BE9ECA56-884D-4B2F-8BD8-CA7F4922252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EB314A-5A9A-4C42-BA80-A5A95AF3123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dirty="0"/>
            <a:t>Reflexive design (pre-post only)</a:t>
          </a:r>
          <a:endParaRPr lang="en-US" sz="2500" kern="1200" dirty="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A807B-7DBB-45D2-B3F3-CAA592858B49}" type="datetimeFigureOut">
              <a:rPr lang="en-US" smtClean="0"/>
              <a:t>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6B5CE-AB1A-4CEA-95B6-F89D1A4B8E5C}" type="slidenum">
              <a:rPr lang="en-US" smtClean="0"/>
              <a:t>‹#›</a:t>
            </a:fld>
            <a:endParaRPr lang="en-US"/>
          </a:p>
        </p:txBody>
      </p:sp>
    </p:spTree>
    <p:extLst>
      <p:ext uri="{BB962C8B-B14F-4D97-AF65-F5344CB8AC3E}">
        <p14:creationId xmlns:p14="http://schemas.microsoft.com/office/powerpoint/2010/main" val="2045753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4D781D-6D56-405D-9117-6B3ACCD465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039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4D781D-6D56-405D-9117-6B3ACCD465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4358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4D781D-6D56-405D-9117-6B3ACCD465A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90435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175D55-7172-4598-95C7-7AC62CC8AEC3}"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3279571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75D55-7172-4598-95C7-7AC62CC8AEC3}"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527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75D55-7172-4598-95C7-7AC62CC8AEC3}"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2595459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F3C9D5-948D-45BF-A43A-BC1C8F177659}"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4569797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DE1747-153E-4BA7-845E-5E7975F88D66}"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983474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ECA1C-BCD9-4C21-9BC5-BB94294F1269}"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500610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4D56A4-68C4-40CF-99B1-A59BBC130E54}" type="datetime1">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293442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E4250C-EECC-464A-9F01-39097C0C28CA}" type="datetime1">
              <a:rPr lang="en-US" smtClean="0"/>
              <a:pPr/>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823876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2946400"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2946400"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7311136"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7315200"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pic>
        <p:nvPicPr>
          <p:cNvPr id="15" name="Picture 2" descr="http://www.biobus.gsu.edu/biobushome_files/gsu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325" y="74124"/>
            <a:ext cx="2133600" cy="15260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213783" y="1828800"/>
            <a:ext cx="2020143" cy="4724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tx2"/>
              </a:solidFill>
            </a:endParaRPr>
          </a:p>
        </p:txBody>
      </p:sp>
      <p:sp>
        <p:nvSpPr>
          <p:cNvPr id="18" name="Text Placeholder 17"/>
          <p:cNvSpPr>
            <a:spLocks noGrp="1"/>
          </p:cNvSpPr>
          <p:nvPr>
            <p:ph type="body" sz="quarter" idx="17"/>
          </p:nvPr>
        </p:nvSpPr>
        <p:spPr>
          <a:xfrm>
            <a:off x="2722693" y="533400"/>
            <a:ext cx="8331200" cy="990600"/>
          </a:xfrm>
        </p:spPr>
        <p:txBody>
          <a:bodyPr anchor="b">
            <a:normAutofit/>
          </a:bodyPr>
          <a:lstStyle>
            <a:lvl1pPr marL="0" indent="0">
              <a:buNone/>
              <a:defRPr sz="2400" b="1" cap="all" baseline="0">
                <a:solidFill>
                  <a:schemeClr val="tx2"/>
                </a:solidFill>
                <a:latin typeface="Euphemia"/>
                <a:ea typeface="Segoe UI Symbol" pitchFamily="34" charset="0"/>
              </a:defRPr>
            </a:lvl1pPr>
          </a:lstStyle>
          <a:p>
            <a:pPr lvl="0"/>
            <a:r>
              <a:rPr lang="en-US" dirty="0"/>
              <a:t>Click to edit Master text styles</a:t>
            </a:r>
          </a:p>
        </p:txBody>
      </p:sp>
      <p:sp>
        <p:nvSpPr>
          <p:cNvPr id="20" name="Text Placeholder 19"/>
          <p:cNvSpPr>
            <a:spLocks noGrp="1"/>
          </p:cNvSpPr>
          <p:nvPr>
            <p:ph type="body" sz="quarter" idx="18"/>
          </p:nvPr>
        </p:nvSpPr>
        <p:spPr>
          <a:xfrm>
            <a:off x="213785" y="2133600"/>
            <a:ext cx="2019300" cy="4419600"/>
          </a:xfrm>
        </p:spPr>
        <p:txBody>
          <a:bodyPr>
            <a:normAutofit/>
          </a:bodyPr>
          <a:lstStyle>
            <a:lvl1pPr>
              <a:lnSpc>
                <a:spcPct val="100000"/>
              </a:lnSpc>
              <a:spcAft>
                <a:spcPts val="1200"/>
              </a:spcAft>
              <a:buFont typeface="+mj-lt"/>
              <a:buAutoNum type="arabicPeriod"/>
              <a:defRPr sz="1200">
                <a:solidFill>
                  <a:schemeClr val="tx2"/>
                </a:solidFill>
              </a:defRPr>
            </a:lvl1pPr>
          </a:lstStyle>
          <a:p>
            <a:pPr lvl="0"/>
            <a:endParaRPr lang="en-US" dirty="0"/>
          </a:p>
          <a:p>
            <a:pPr lvl="0"/>
            <a:r>
              <a:rPr lang="en-US" dirty="0"/>
              <a:t>Click to edit</a:t>
            </a:r>
          </a:p>
        </p:txBody>
      </p:sp>
    </p:spTree>
    <p:extLst>
      <p:ext uri="{BB962C8B-B14F-4D97-AF65-F5344CB8AC3E}">
        <p14:creationId xmlns:p14="http://schemas.microsoft.com/office/powerpoint/2010/main" val="2085989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pic>
        <p:nvPicPr>
          <p:cNvPr id="15" name="Picture 2" descr="http://www.biobus.gsu.edu/biobushome_files/gsu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325" y="74124"/>
            <a:ext cx="2133600" cy="152607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userDrawn="1"/>
        </p:nvSpPr>
        <p:spPr>
          <a:xfrm>
            <a:off x="213783" y="1828800"/>
            <a:ext cx="2020143" cy="47244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chemeClr val="tx2"/>
              </a:solidFill>
            </a:endParaRPr>
          </a:p>
        </p:txBody>
      </p:sp>
      <p:sp>
        <p:nvSpPr>
          <p:cNvPr id="18" name="Text Placeholder 17"/>
          <p:cNvSpPr>
            <a:spLocks noGrp="1"/>
          </p:cNvSpPr>
          <p:nvPr>
            <p:ph type="body" sz="quarter" idx="17"/>
          </p:nvPr>
        </p:nvSpPr>
        <p:spPr>
          <a:xfrm>
            <a:off x="2722693" y="533400"/>
            <a:ext cx="8331200" cy="990600"/>
          </a:xfrm>
        </p:spPr>
        <p:txBody>
          <a:bodyPr anchor="b">
            <a:normAutofit/>
          </a:bodyPr>
          <a:lstStyle>
            <a:lvl1pPr marL="0" indent="0">
              <a:buNone/>
              <a:defRPr sz="2400" b="1" cap="all" baseline="0">
                <a:solidFill>
                  <a:schemeClr val="tx2"/>
                </a:solidFill>
                <a:latin typeface="Euphemia"/>
                <a:ea typeface="Segoe UI Symbol" pitchFamily="34" charset="0"/>
              </a:defRPr>
            </a:lvl1pPr>
          </a:lstStyle>
          <a:p>
            <a:pPr lvl="0"/>
            <a:r>
              <a:rPr lang="en-US" dirty="0"/>
              <a:t>Click to edit Master text styles</a:t>
            </a:r>
          </a:p>
        </p:txBody>
      </p:sp>
      <p:sp>
        <p:nvSpPr>
          <p:cNvPr id="20" name="Text Placeholder 19"/>
          <p:cNvSpPr>
            <a:spLocks noGrp="1"/>
          </p:cNvSpPr>
          <p:nvPr>
            <p:ph type="body" sz="quarter" idx="18"/>
          </p:nvPr>
        </p:nvSpPr>
        <p:spPr>
          <a:xfrm>
            <a:off x="213785" y="2133600"/>
            <a:ext cx="2019300" cy="4419600"/>
          </a:xfrm>
        </p:spPr>
        <p:txBody>
          <a:bodyPr>
            <a:normAutofit/>
          </a:bodyPr>
          <a:lstStyle>
            <a:lvl1pPr>
              <a:lnSpc>
                <a:spcPct val="100000"/>
              </a:lnSpc>
              <a:spcAft>
                <a:spcPts val="1200"/>
              </a:spcAft>
              <a:buFont typeface="+mj-lt"/>
              <a:buAutoNum type="arabicPeriod"/>
              <a:defRPr sz="1200">
                <a:solidFill>
                  <a:schemeClr val="tx2"/>
                </a:solidFill>
              </a:defRPr>
            </a:lvl1pPr>
          </a:lstStyle>
          <a:p>
            <a:pPr lvl="0"/>
            <a:endParaRPr lang="en-US" dirty="0"/>
          </a:p>
          <a:p>
            <a:pPr lvl="0"/>
            <a:r>
              <a:rPr lang="en-US" dirty="0"/>
              <a:t>Click to edit</a:t>
            </a:r>
          </a:p>
        </p:txBody>
      </p:sp>
      <p:sp>
        <p:nvSpPr>
          <p:cNvPr id="14" name="Content Placeholder 2"/>
          <p:cNvSpPr>
            <a:spLocks noGrp="1"/>
          </p:cNvSpPr>
          <p:nvPr>
            <p:ph idx="1"/>
          </p:nvPr>
        </p:nvSpPr>
        <p:spPr>
          <a:xfrm>
            <a:off x="2946400" y="2057401"/>
            <a:ext cx="8636000" cy="4068763"/>
          </a:xfrm>
        </p:spPr>
        <p:txBody>
          <a:bodyPr/>
          <a:lstStyle>
            <a:lvl1pPr>
              <a:defRPr sz="2400"/>
            </a:lvl1pPr>
            <a:lvl2pPr>
              <a:defRPr sz="2000"/>
            </a:lvl2pPr>
            <a:lvl3pPr>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5110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00">
                <a:latin typeface="Segoe UI Symbol" pitchFamily="34" charset="0"/>
                <a:ea typeface="Segoe UI Symbol"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29450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chemeClr val="tx2"/>
                </a:solidFill>
                <a:latin typeface="Euphemia"/>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175D55-7172-4598-95C7-7AC62CC8AEC3}"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9534444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6480373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59461F-53CE-4F0D-8C52-0E69A5D463FE}" type="datetime1">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731576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5868E-B978-4568-9431-F5759F396BAA}" type="datetime1">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8425228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E74B5A-09BF-4687-B57D-3DB82197D943}"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056183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A3F927-E985-4A56-9013-78D3FFC3EF4C}"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82127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2054799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A5EA0D-0DFA-4FB3-91EC-F80588E7F6C0}" type="datetimeFigureOut">
              <a:rPr lang="en-US" smtClean="0"/>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D56601-A6AE-43F6-8003-C5CDC0FC8AC6}" type="slidenum">
              <a:rPr lang="en-US" smtClean="0"/>
              <a:t>‹#›</a:t>
            </a:fld>
            <a:endParaRPr lang="en-US"/>
          </a:p>
        </p:txBody>
      </p:sp>
    </p:spTree>
    <p:extLst>
      <p:ext uri="{BB962C8B-B14F-4D97-AF65-F5344CB8AC3E}">
        <p14:creationId xmlns:p14="http://schemas.microsoft.com/office/powerpoint/2010/main" val="15544370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1646107"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1646107"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6010843"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6014907"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8" name="Text Placeholder 17"/>
          <p:cNvSpPr>
            <a:spLocks noGrp="1"/>
          </p:cNvSpPr>
          <p:nvPr>
            <p:ph type="body" sz="quarter" idx="17"/>
          </p:nvPr>
        </p:nvSpPr>
        <p:spPr>
          <a:xfrm>
            <a:off x="1422400" y="533400"/>
            <a:ext cx="8331200" cy="990600"/>
          </a:xfrm>
        </p:spPr>
        <p:txBody>
          <a:bodyPr anchor="b">
            <a:normAutofit/>
          </a:bodyPr>
          <a:lstStyle>
            <a:lvl1pPr marL="0" indent="0">
              <a:buNone/>
              <a:defRPr sz="3200" b="1">
                <a:latin typeface="Times New Roman" panose="02020603050405020304" pitchFamily="18" charset="0"/>
                <a:ea typeface="Segoe UI Symbol" pitchFamily="34"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2204240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F3C9D5-948D-45BF-A43A-BC1C8F177659}"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384898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DE1747-153E-4BA7-845E-5E7975F88D66}"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62212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cap="all" baseline="0">
                <a:solidFill>
                  <a:schemeClr val="tx2"/>
                </a:solidFill>
                <a:latin typeface="Euphemia"/>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175D55-7172-4598-95C7-7AC62CC8AEC3}" type="datetimeFigureOut">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3597413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ECA1C-BCD9-4C21-9BC5-BB94294F1269}"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29375110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4D56A4-68C4-40CF-99B1-A59BBC130E54}" type="datetime1">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42823352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E4250C-EECC-464A-9F01-39097C0C28CA}" type="datetime1">
              <a:rPr lang="en-US" smtClean="0"/>
              <a:pPr/>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41798126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
        <p:nvSpPr>
          <p:cNvPr id="6" name="Text Placeholder 14"/>
          <p:cNvSpPr>
            <a:spLocks noGrp="1"/>
          </p:cNvSpPr>
          <p:nvPr>
            <p:ph type="body" sz="quarter" idx="13" hasCustomPrompt="1"/>
          </p:nvPr>
        </p:nvSpPr>
        <p:spPr>
          <a:xfrm>
            <a:off x="1646107"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1" name="Text Placeholder 14"/>
          <p:cNvSpPr>
            <a:spLocks noGrp="1"/>
          </p:cNvSpPr>
          <p:nvPr>
            <p:ph type="body" sz="quarter" idx="14" hasCustomPrompt="1"/>
          </p:nvPr>
        </p:nvSpPr>
        <p:spPr>
          <a:xfrm>
            <a:off x="1646107"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2" name="Text Placeholder 14"/>
          <p:cNvSpPr>
            <a:spLocks noGrp="1"/>
          </p:cNvSpPr>
          <p:nvPr>
            <p:ph type="body" sz="quarter" idx="15" hasCustomPrompt="1"/>
          </p:nvPr>
        </p:nvSpPr>
        <p:spPr>
          <a:xfrm>
            <a:off x="6010843" y="41910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3" name="Text Placeholder 14"/>
          <p:cNvSpPr>
            <a:spLocks noGrp="1"/>
          </p:cNvSpPr>
          <p:nvPr>
            <p:ph type="body" sz="quarter" idx="16" hasCustomPrompt="1"/>
          </p:nvPr>
        </p:nvSpPr>
        <p:spPr>
          <a:xfrm>
            <a:off x="6014907" y="1828800"/>
            <a:ext cx="4169664" cy="2212848"/>
          </a:xfrm>
        </p:spPr>
        <p:txBody>
          <a:bodyPr anchor="ctr">
            <a:normAutofit/>
          </a:bodyPr>
          <a:lstStyle>
            <a:lvl1pPr marL="0" indent="0">
              <a:buNone/>
              <a:defRPr sz="1200" baseline="0">
                <a:latin typeface="Batang" pitchFamily="18" charset="-127"/>
                <a:ea typeface="Batang" pitchFamily="18" charset="-127"/>
              </a:defRPr>
            </a:lvl1pPr>
          </a:lstStyle>
          <a:p>
            <a:pPr lvl="0"/>
            <a:r>
              <a:rPr lang="en-US" sz="1200" dirty="0">
                <a:latin typeface="Batang" pitchFamily="18" charset="-127"/>
                <a:ea typeface="Batang" pitchFamily="18" charset="-127"/>
              </a:rPr>
              <a:t>Text style</a:t>
            </a:r>
            <a:endParaRPr lang="en-US" dirty="0"/>
          </a:p>
        </p:txBody>
      </p:sp>
      <p:sp>
        <p:nvSpPr>
          <p:cNvPr id="18" name="Text Placeholder 17"/>
          <p:cNvSpPr>
            <a:spLocks noGrp="1"/>
          </p:cNvSpPr>
          <p:nvPr>
            <p:ph type="body" sz="quarter" idx="17"/>
          </p:nvPr>
        </p:nvSpPr>
        <p:spPr>
          <a:xfrm>
            <a:off x="1422400" y="533400"/>
            <a:ext cx="8331200" cy="990600"/>
          </a:xfrm>
        </p:spPr>
        <p:txBody>
          <a:bodyPr anchor="b">
            <a:normAutofit/>
          </a:bodyPr>
          <a:lstStyle>
            <a:lvl1pPr marL="0" indent="0">
              <a:buNone/>
              <a:defRPr sz="3200" b="1">
                <a:latin typeface="Times New Roman" panose="02020603050405020304" pitchFamily="18" charset="0"/>
                <a:ea typeface="Segoe UI Symbol" pitchFamily="34"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3191248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00">
                <a:latin typeface="Segoe UI Symbol" pitchFamily="34" charset="0"/>
                <a:ea typeface="Segoe UI Symbol"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7955560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5571230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59461F-53CE-4F0D-8C52-0E69A5D463FE}" type="datetime1">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3175273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95868E-B978-4568-9431-F5759F396BAA}" type="datetime1">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0720540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E74B5A-09BF-4687-B57D-3DB82197D943}"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5295175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A3F927-E985-4A56-9013-78D3FFC3EF4C}" type="datetime1">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66388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175D55-7172-4598-95C7-7AC62CC8AEC3}"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22460425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16328029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8CB659-BAAB-4DA9-8080-ED588401F2FB}" type="datetimeFigureOut">
              <a:rPr lang="en-US" smtClean="0"/>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5144905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2FF5E3-6B0B-4BAC-9381-A76604008B9F}" type="datetime1">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5691943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31095-AB89-47FD-A04F-02CF0E33AAAD}" type="datetime1">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6020083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D0F8F9-D66D-498B-AC39-D9CA214811FF}" type="datetime1">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296016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89E530-5522-4589-93B3-45474C7EC673}" type="datetime1">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8518078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C3339-2964-43EF-92CC-541D2CEC1CB7}" type="datetime1">
              <a:rPr lang="en-US" smtClean="0"/>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7911145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16FEA0-08FF-4700-841D-E638210D1606}" type="datetime1">
              <a:rPr lang="en-US" smtClean="0"/>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19917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73991-50FD-4C15-9C62-33B0E92CA6D1}" type="datetime1">
              <a:rPr lang="en-US" smtClean="0"/>
              <a:t>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40521159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0BA60B-5CFA-490F-9F2D-2F3F52E15F6A}" type="datetime1">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3744989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175D55-7172-4598-95C7-7AC62CC8AEC3}" type="datetimeFigureOut">
              <a:rPr lang="en-US" smtClean="0"/>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5319933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7D1CF8-0254-4F77-9CB6-9D9C57F0C7A7}" type="datetime1">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820412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1A997-FDF1-4021-B002-766ACD1458E3}" type="datetime1">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26413826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7F72B-F81D-43EB-BFC4-53229BD64617}" type="datetime1">
              <a:rPr lang="en-US" smtClean="0"/>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B8E0B-9E4C-43D6-8E50-A9ED84E3CB71}" type="slidenum">
              <a:rPr lang="en-US" smtClean="0"/>
              <a:t>‹#›</a:t>
            </a:fld>
            <a:endParaRPr lang="en-US"/>
          </a:p>
        </p:txBody>
      </p:sp>
    </p:spTree>
    <p:extLst>
      <p:ext uri="{BB962C8B-B14F-4D97-AF65-F5344CB8AC3E}">
        <p14:creationId xmlns:p14="http://schemas.microsoft.com/office/powerpoint/2010/main" val="16963189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2A20-4164-4FA6-AD48-DA647C02AF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7E8218-703E-468F-87FF-FFF9DEF056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1A050B-13D8-4AAC-87B4-5ADC531DC621}"/>
              </a:ext>
            </a:extLst>
          </p:cNvPr>
          <p:cNvSpPr>
            <a:spLocks noGrp="1"/>
          </p:cNvSpPr>
          <p:nvPr>
            <p:ph type="dt" sz="half" idx="10"/>
          </p:nvPr>
        </p:nvSpPr>
        <p:spPr/>
        <p:txBody>
          <a:bodyPr/>
          <a:lstStyle/>
          <a:p>
            <a:fld id="{F2BFD758-371F-490D-B83B-CB50BC3D0ACC}" type="datetime1">
              <a:rPr lang="en-US" smtClean="0"/>
              <a:t>2/3/2020</a:t>
            </a:fld>
            <a:endParaRPr lang="en-US"/>
          </a:p>
        </p:txBody>
      </p:sp>
      <p:sp>
        <p:nvSpPr>
          <p:cNvPr id="5" name="Footer Placeholder 4">
            <a:extLst>
              <a:ext uri="{FF2B5EF4-FFF2-40B4-BE49-F238E27FC236}">
                <a16:creationId xmlns:a16="http://schemas.microsoft.com/office/drawing/2014/main" id="{E81D47D0-9760-4AC0-A640-00CF76594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C2D87-63FE-430A-9F3E-E32E413A424C}"/>
              </a:ext>
            </a:extLst>
          </p:cNvPr>
          <p:cNvSpPr>
            <a:spLocks noGrp="1"/>
          </p:cNvSpPr>
          <p:nvPr>
            <p:ph type="sldNum" sz="quarter" idx="12"/>
          </p:nvPr>
        </p:nvSpPr>
        <p:spPr/>
        <p:txBody>
          <a:bodyPr/>
          <a:lstStyle/>
          <a:p>
            <a:fld id="{733FEB90-7E07-4AB8-BD86-7D7F6B306085}" type="slidenum">
              <a:rPr lang="en-US" smtClean="0"/>
              <a:t>‹#›</a:t>
            </a:fld>
            <a:endParaRPr lang="en-US"/>
          </a:p>
        </p:txBody>
      </p:sp>
    </p:spTree>
    <p:extLst>
      <p:ext uri="{BB962C8B-B14F-4D97-AF65-F5344CB8AC3E}">
        <p14:creationId xmlns:p14="http://schemas.microsoft.com/office/powerpoint/2010/main" val="1633194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6F963-8D58-48EB-A3E1-DB352B6A4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37F662-3E34-403C-A241-828F1A39DC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06DF0C-C73A-4E0A-8A7E-816E777C23C8}"/>
              </a:ext>
            </a:extLst>
          </p:cNvPr>
          <p:cNvSpPr>
            <a:spLocks noGrp="1"/>
          </p:cNvSpPr>
          <p:nvPr>
            <p:ph type="dt" sz="half" idx="10"/>
          </p:nvPr>
        </p:nvSpPr>
        <p:spPr/>
        <p:txBody>
          <a:bodyPr/>
          <a:lstStyle/>
          <a:p>
            <a:fld id="{6343BFED-A901-40AC-9982-DDA45CB3D12A}" type="datetime1">
              <a:rPr lang="en-US" smtClean="0"/>
              <a:t>2/3/2020</a:t>
            </a:fld>
            <a:endParaRPr lang="en-US"/>
          </a:p>
        </p:txBody>
      </p:sp>
      <p:sp>
        <p:nvSpPr>
          <p:cNvPr id="5" name="Footer Placeholder 4">
            <a:extLst>
              <a:ext uri="{FF2B5EF4-FFF2-40B4-BE49-F238E27FC236}">
                <a16:creationId xmlns:a16="http://schemas.microsoft.com/office/drawing/2014/main" id="{C102D160-6E47-4826-BFCA-F9484AD3A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57D578-F24B-4142-AA4B-309F467ACF53}"/>
              </a:ext>
            </a:extLst>
          </p:cNvPr>
          <p:cNvSpPr>
            <a:spLocks noGrp="1"/>
          </p:cNvSpPr>
          <p:nvPr>
            <p:ph type="sldNum" sz="quarter" idx="12"/>
          </p:nvPr>
        </p:nvSpPr>
        <p:spPr/>
        <p:txBody>
          <a:bodyPr/>
          <a:lstStyle/>
          <a:p>
            <a:fld id="{733FEB90-7E07-4AB8-BD86-7D7F6B306085}" type="slidenum">
              <a:rPr lang="en-US" smtClean="0"/>
              <a:t>‹#›</a:t>
            </a:fld>
            <a:endParaRPr lang="en-US"/>
          </a:p>
        </p:txBody>
      </p:sp>
    </p:spTree>
    <p:extLst>
      <p:ext uri="{BB962C8B-B14F-4D97-AF65-F5344CB8AC3E}">
        <p14:creationId xmlns:p14="http://schemas.microsoft.com/office/powerpoint/2010/main" val="22155800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D6B5-264F-4C82-A45C-3BED1333DD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B239EE-ACF1-47D8-8742-D62CA5FDD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377B4C-65AE-441A-9AAF-6AAF4428089D}"/>
              </a:ext>
            </a:extLst>
          </p:cNvPr>
          <p:cNvSpPr>
            <a:spLocks noGrp="1"/>
          </p:cNvSpPr>
          <p:nvPr>
            <p:ph type="dt" sz="half" idx="10"/>
          </p:nvPr>
        </p:nvSpPr>
        <p:spPr/>
        <p:txBody>
          <a:bodyPr/>
          <a:lstStyle/>
          <a:p>
            <a:fld id="{2FF46F87-FF2D-4F21-9C90-65177C37FAF7}" type="datetime1">
              <a:rPr lang="en-US" smtClean="0"/>
              <a:t>2/3/2020</a:t>
            </a:fld>
            <a:endParaRPr lang="en-US"/>
          </a:p>
        </p:txBody>
      </p:sp>
      <p:sp>
        <p:nvSpPr>
          <p:cNvPr id="5" name="Footer Placeholder 4">
            <a:extLst>
              <a:ext uri="{FF2B5EF4-FFF2-40B4-BE49-F238E27FC236}">
                <a16:creationId xmlns:a16="http://schemas.microsoft.com/office/drawing/2014/main" id="{9259C025-1917-426E-9B03-60DA5211F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4B9F1-1651-480B-9B21-06603AEDAEE4}"/>
              </a:ext>
            </a:extLst>
          </p:cNvPr>
          <p:cNvSpPr>
            <a:spLocks noGrp="1"/>
          </p:cNvSpPr>
          <p:nvPr>
            <p:ph type="sldNum" sz="quarter" idx="12"/>
          </p:nvPr>
        </p:nvSpPr>
        <p:spPr/>
        <p:txBody>
          <a:bodyPr/>
          <a:lstStyle/>
          <a:p>
            <a:fld id="{733FEB90-7E07-4AB8-BD86-7D7F6B306085}" type="slidenum">
              <a:rPr lang="en-US" smtClean="0"/>
              <a:t>‹#›</a:t>
            </a:fld>
            <a:endParaRPr lang="en-US"/>
          </a:p>
        </p:txBody>
      </p:sp>
    </p:spTree>
    <p:extLst>
      <p:ext uri="{BB962C8B-B14F-4D97-AF65-F5344CB8AC3E}">
        <p14:creationId xmlns:p14="http://schemas.microsoft.com/office/powerpoint/2010/main" val="20355223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95FB-48F0-4594-88E9-FA7AFC0DA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A449B-CE91-4BA6-876C-004337484E3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7A62CE-48EC-4A5E-9501-AB9C88DA32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3DDA3B-E11D-4060-9947-DCC723D74241}"/>
              </a:ext>
            </a:extLst>
          </p:cNvPr>
          <p:cNvSpPr>
            <a:spLocks noGrp="1"/>
          </p:cNvSpPr>
          <p:nvPr>
            <p:ph type="dt" sz="half" idx="10"/>
          </p:nvPr>
        </p:nvSpPr>
        <p:spPr/>
        <p:txBody>
          <a:bodyPr/>
          <a:lstStyle/>
          <a:p>
            <a:fld id="{1CFA799B-640D-4642-8FD7-43050817D25F}" type="datetime1">
              <a:rPr lang="en-US" smtClean="0"/>
              <a:t>2/3/2020</a:t>
            </a:fld>
            <a:endParaRPr lang="en-US"/>
          </a:p>
        </p:txBody>
      </p:sp>
      <p:sp>
        <p:nvSpPr>
          <p:cNvPr id="6" name="Footer Placeholder 5">
            <a:extLst>
              <a:ext uri="{FF2B5EF4-FFF2-40B4-BE49-F238E27FC236}">
                <a16:creationId xmlns:a16="http://schemas.microsoft.com/office/drawing/2014/main" id="{8F610D07-53A9-4EA6-95A4-2B01A4FCD9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F5560-3A47-4194-A5D8-8393583474AD}"/>
              </a:ext>
            </a:extLst>
          </p:cNvPr>
          <p:cNvSpPr>
            <a:spLocks noGrp="1"/>
          </p:cNvSpPr>
          <p:nvPr>
            <p:ph type="sldNum" sz="quarter" idx="12"/>
          </p:nvPr>
        </p:nvSpPr>
        <p:spPr/>
        <p:txBody>
          <a:bodyPr/>
          <a:lstStyle/>
          <a:p>
            <a:fld id="{733FEB90-7E07-4AB8-BD86-7D7F6B306085}" type="slidenum">
              <a:rPr lang="en-US" smtClean="0"/>
              <a:t>‹#›</a:t>
            </a:fld>
            <a:endParaRPr lang="en-US"/>
          </a:p>
        </p:txBody>
      </p:sp>
    </p:spTree>
    <p:extLst>
      <p:ext uri="{BB962C8B-B14F-4D97-AF65-F5344CB8AC3E}">
        <p14:creationId xmlns:p14="http://schemas.microsoft.com/office/powerpoint/2010/main" val="30491672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56B9-7FE5-4647-BABF-C9916FB321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F0C444-8E2D-441A-A30A-824065AFB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139793-EDB4-422B-AEAF-5FD550ADD1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0897EF-F40D-4379-8826-3FD08022A2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58C5D7-9A30-4B3E-BEB8-3C7D6ECBFEE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BAD270-4F1F-432A-87F0-5E6E6183451F}"/>
              </a:ext>
            </a:extLst>
          </p:cNvPr>
          <p:cNvSpPr>
            <a:spLocks noGrp="1"/>
          </p:cNvSpPr>
          <p:nvPr>
            <p:ph type="dt" sz="half" idx="10"/>
          </p:nvPr>
        </p:nvSpPr>
        <p:spPr/>
        <p:txBody>
          <a:bodyPr/>
          <a:lstStyle/>
          <a:p>
            <a:fld id="{704258A3-C17B-4B67-AA43-DE8ED41BFFB5}" type="datetime1">
              <a:rPr lang="en-US" smtClean="0"/>
              <a:t>2/3/2020</a:t>
            </a:fld>
            <a:endParaRPr lang="en-US"/>
          </a:p>
        </p:txBody>
      </p:sp>
      <p:sp>
        <p:nvSpPr>
          <p:cNvPr id="8" name="Footer Placeholder 7">
            <a:extLst>
              <a:ext uri="{FF2B5EF4-FFF2-40B4-BE49-F238E27FC236}">
                <a16:creationId xmlns:a16="http://schemas.microsoft.com/office/drawing/2014/main" id="{88D7558E-3771-4B8C-941A-1FD035DE6B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A97873-E0FB-430E-AB98-BBD7858CB18F}"/>
              </a:ext>
            </a:extLst>
          </p:cNvPr>
          <p:cNvSpPr>
            <a:spLocks noGrp="1"/>
          </p:cNvSpPr>
          <p:nvPr>
            <p:ph type="sldNum" sz="quarter" idx="12"/>
          </p:nvPr>
        </p:nvSpPr>
        <p:spPr/>
        <p:txBody>
          <a:bodyPr/>
          <a:lstStyle/>
          <a:p>
            <a:fld id="{733FEB90-7E07-4AB8-BD86-7D7F6B306085}" type="slidenum">
              <a:rPr lang="en-US" smtClean="0"/>
              <a:t>‹#›</a:t>
            </a:fld>
            <a:endParaRPr lang="en-US"/>
          </a:p>
        </p:txBody>
      </p:sp>
    </p:spTree>
    <p:extLst>
      <p:ext uri="{BB962C8B-B14F-4D97-AF65-F5344CB8AC3E}">
        <p14:creationId xmlns:p14="http://schemas.microsoft.com/office/powerpoint/2010/main" val="39229942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3011-9B01-420B-83D9-4BDE73D944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1A6108-9CB2-4787-8432-4CC23B8FCD03}"/>
              </a:ext>
            </a:extLst>
          </p:cNvPr>
          <p:cNvSpPr>
            <a:spLocks noGrp="1"/>
          </p:cNvSpPr>
          <p:nvPr>
            <p:ph type="dt" sz="half" idx="10"/>
          </p:nvPr>
        </p:nvSpPr>
        <p:spPr/>
        <p:txBody>
          <a:bodyPr/>
          <a:lstStyle/>
          <a:p>
            <a:fld id="{7F73820E-CC9F-4CED-ACB4-E53B7788FC1F}" type="datetime1">
              <a:rPr lang="en-US" smtClean="0"/>
              <a:t>2/3/2020</a:t>
            </a:fld>
            <a:endParaRPr lang="en-US"/>
          </a:p>
        </p:txBody>
      </p:sp>
      <p:sp>
        <p:nvSpPr>
          <p:cNvPr id="4" name="Footer Placeholder 3">
            <a:extLst>
              <a:ext uri="{FF2B5EF4-FFF2-40B4-BE49-F238E27FC236}">
                <a16:creationId xmlns:a16="http://schemas.microsoft.com/office/drawing/2014/main" id="{68FC5B21-43B0-40E6-B319-30807B9BA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881EAD-C569-4CB8-908B-4620C83705E8}"/>
              </a:ext>
            </a:extLst>
          </p:cNvPr>
          <p:cNvSpPr>
            <a:spLocks noGrp="1"/>
          </p:cNvSpPr>
          <p:nvPr>
            <p:ph type="sldNum" sz="quarter" idx="12"/>
          </p:nvPr>
        </p:nvSpPr>
        <p:spPr/>
        <p:txBody>
          <a:bodyPr/>
          <a:lstStyle/>
          <a:p>
            <a:fld id="{733FEB90-7E07-4AB8-BD86-7D7F6B306085}" type="slidenum">
              <a:rPr lang="en-US" smtClean="0"/>
              <a:t>‹#›</a:t>
            </a:fld>
            <a:endParaRPr lang="en-US"/>
          </a:p>
        </p:txBody>
      </p:sp>
    </p:spTree>
    <p:extLst>
      <p:ext uri="{BB962C8B-B14F-4D97-AF65-F5344CB8AC3E}">
        <p14:creationId xmlns:p14="http://schemas.microsoft.com/office/powerpoint/2010/main" val="10443391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6F0204-1A7A-4175-81A5-4D863088A44A}"/>
              </a:ext>
            </a:extLst>
          </p:cNvPr>
          <p:cNvSpPr>
            <a:spLocks noGrp="1"/>
          </p:cNvSpPr>
          <p:nvPr>
            <p:ph type="dt" sz="half" idx="10"/>
          </p:nvPr>
        </p:nvSpPr>
        <p:spPr/>
        <p:txBody>
          <a:bodyPr/>
          <a:lstStyle/>
          <a:p>
            <a:fld id="{D0807BC3-9609-4F3A-940D-D530BAB2B241}" type="datetime1">
              <a:rPr lang="en-US" smtClean="0"/>
              <a:t>2/3/2020</a:t>
            </a:fld>
            <a:endParaRPr lang="en-US"/>
          </a:p>
        </p:txBody>
      </p:sp>
      <p:sp>
        <p:nvSpPr>
          <p:cNvPr id="3" name="Footer Placeholder 2">
            <a:extLst>
              <a:ext uri="{FF2B5EF4-FFF2-40B4-BE49-F238E27FC236}">
                <a16:creationId xmlns:a16="http://schemas.microsoft.com/office/drawing/2014/main" id="{5B9CFDBE-262D-417E-A9CA-BCFEE3AF7E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BA70E8-FE47-432C-AF4B-932B2DB4BCC1}"/>
              </a:ext>
            </a:extLst>
          </p:cNvPr>
          <p:cNvSpPr>
            <a:spLocks noGrp="1"/>
          </p:cNvSpPr>
          <p:nvPr>
            <p:ph type="sldNum" sz="quarter" idx="12"/>
          </p:nvPr>
        </p:nvSpPr>
        <p:spPr/>
        <p:txBody>
          <a:bodyPr/>
          <a:lstStyle/>
          <a:p>
            <a:fld id="{733FEB90-7E07-4AB8-BD86-7D7F6B306085}" type="slidenum">
              <a:rPr lang="en-US" smtClean="0"/>
              <a:t>‹#›</a:t>
            </a:fld>
            <a:endParaRPr lang="en-US"/>
          </a:p>
        </p:txBody>
      </p:sp>
    </p:spTree>
    <p:extLst>
      <p:ext uri="{BB962C8B-B14F-4D97-AF65-F5344CB8AC3E}">
        <p14:creationId xmlns:p14="http://schemas.microsoft.com/office/powerpoint/2010/main" val="117664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175D55-7172-4598-95C7-7AC62CC8AEC3}" type="datetimeFigureOut">
              <a:rPr lang="en-US" smtClean="0"/>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54888205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DE5AF-C39F-4B04-B612-CBF46C9D4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03E89-D5EE-4957-A65A-E7BE6F19F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E57CCE-1475-4C4E-BF4F-724F1FB9F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8EBB78-ACA5-4622-A86C-402A8A847628}"/>
              </a:ext>
            </a:extLst>
          </p:cNvPr>
          <p:cNvSpPr>
            <a:spLocks noGrp="1"/>
          </p:cNvSpPr>
          <p:nvPr>
            <p:ph type="dt" sz="half" idx="10"/>
          </p:nvPr>
        </p:nvSpPr>
        <p:spPr/>
        <p:txBody>
          <a:bodyPr/>
          <a:lstStyle/>
          <a:p>
            <a:fld id="{F0225F7C-795E-4453-8ABC-1CAA41736634}" type="datetime1">
              <a:rPr lang="en-US" smtClean="0"/>
              <a:t>2/3/2020</a:t>
            </a:fld>
            <a:endParaRPr lang="en-US"/>
          </a:p>
        </p:txBody>
      </p:sp>
      <p:sp>
        <p:nvSpPr>
          <p:cNvPr id="6" name="Footer Placeholder 5">
            <a:extLst>
              <a:ext uri="{FF2B5EF4-FFF2-40B4-BE49-F238E27FC236}">
                <a16:creationId xmlns:a16="http://schemas.microsoft.com/office/drawing/2014/main" id="{0EB08E7F-9B4B-4B33-9AD1-F1B0D6BB8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5E60C-1DDD-4C99-9655-C42904FB1B74}"/>
              </a:ext>
            </a:extLst>
          </p:cNvPr>
          <p:cNvSpPr>
            <a:spLocks noGrp="1"/>
          </p:cNvSpPr>
          <p:nvPr>
            <p:ph type="sldNum" sz="quarter" idx="12"/>
          </p:nvPr>
        </p:nvSpPr>
        <p:spPr/>
        <p:txBody>
          <a:bodyPr/>
          <a:lstStyle/>
          <a:p>
            <a:fld id="{733FEB90-7E07-4AB8-BD86-7D7F6B306085}" type="slidenum">
              <a:rPr lang="en-US" smtClean="0"/>
              <a:t>‹#›</a:t>
            </a:fld>
            <a:endParaRPr lang="en-US"/>
          </a:p>
        </p:txBody>
      </p:sp>
    </p:spTree>
    <p:extLst>
      <p:ext uri="{BB962C8B-B14F-4D97-AF65-F5344CB8AC3E}">
        <p14:creationId xmlns:p14="http://schemas.microsoft.com/office/powerpoint/2010/main" val="371914146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65C6-3774-4985-A582-027AB34F3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0A4D89-3360-4CA1-AFE8-5C3C918A3E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9C1078-D5A6-467E-AC6C-41B0271D4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17E2AB-28E6-49A0-8E81-EE9B47C16AB4}"/>
              </a:ext>
            </a:extLst>
          </p:cNvPr>
          <p:cNvSpPr>
            <a:spLocks noGrp="1"/>
          </p:cNvSpPr>
          <p:nvPr>
            <p:ph type="dt" sz="half" idx="10"/>
          </p:nvPr>
        </p:nvSpPr>
        <p:spPr/>
        <p:txBody>
          <a:bodyPr/>
          <a:lstStyle/>
          <a:p>
            <a:fld id="{53465664-B725-4C08-BEEE-EFB0A36B7044}" type="datetime1">
              <a:rPr lang="en-US" smtClean="0"/>
              <a:t>2/3/2020</a:t>
            </a:fld>
            <a:endParaRPr lang="en-US"/>
          </a:p>
        </p:txBody>
      </p:sp>
      <p:sp>
        <p:nvSpPr>
          <p:cNvPr id="6" name="Footer Placeholder 5">
            <a:extLst>
              <a:ext uri="{FF2B5EF4-FFF2-40B4-BE49-F238E27FC236}">
                <a16:creationId xmlns:a16="http://schemas.microsoft.com/office/drawing/2014/main" id="{B4FA5763-32FA-42FF-BBD5-F72CC0086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4DB63-7E0B-4212-960A-4BE34A6E4FFD}"/>
              </a:ext>
            </a:extLst>
          </p:cNvPr>
          <p:cNvSpPr>
            <a:spLocks noGrp="1"/>
          </p:cNvSpPr>
          <p:nvPr>
            <p:ph type="sldNum" sz="quarter" idx="12"/>
          </p:nvPr>
        </p:nvSpPr>
        <p:spPr/>
        <p:txBody>
          <a:bodyPr/>
          <a:lstStyle/>
          <a:p>
            <a:fld id="{733FEB90-7E07-4AB8-BD86-7D7F6B306085}" type="slidenum">
              <a:rPr lang="en-US" smtClean="0"/>
              <a:t>‹#›</a:t>
            </a:fld>
            <a:endParaRPr lang="en-US"/>
          </a:p>
        </p:txBody>
      </p:sp>
    </p:spTree>
    <p:extLst>
      <p:ext uri="{BB962C8B-B14F-4D97-AF65-F5344CB8AC3E}">
        <p14:creationId xmlns:p14="http://schemas.microsoft.com/office/powerpoint/2010/main" val="27898276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E9073-E50C-4072-8D46-D30E30C358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0B1E3-07B6-4937-ADD1-5140478C78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95D0A-E1B5-4CFD-8120-F06F1AF2B43C}"/>
              </a:ext>
            </a:extLst>
          </p:cNvPr>
          <p:cNvSpPr>
            <a:spLocks noGrp="1"/>
          </p:cNvSpPr>
          <p:nvPr>
            <p:ph type="dt" sz="half" idx="10"/>
          </p:nvPr>
        </p:nvSpPr>
        <p:spPr/>
        <p:txBody>
          <a:bodyPr/>
          <a:lstStyle/>
          <a:p>
            <a:fld id="{11A6EFD2-4B40-416A-A0B1-091B04F82F41}" type="datetime1">
              <a:rPr lang="en-US" smtClean="0"/>
              <a:t>2/3/2020</a:t>
            </a:fld>
            <a:endParaRPr lang="en-US"/>
          </a:p>
        </p:txBody>
      </p:sp>
      <p:sp>
        <p:nvSpPr>
          <p:cNvPr id="5" name="Footer Placeholder 4">
            <a:extLst>
              <a:ext uri="{FF2B5EF4-FFF2-40B4-BE49-F238E27FC236}">
                <a16:creationId xmlns:a16="http://schemas.microsoft.com/office/drawing/2014/main" id="{636DE0D3-086D-4622-BC56-E441FB306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63F4D-A3D4-4A5F-89B6-1D2FEC9AF487}"/>
              </a:ext>
            </a:extLst>
          </p:cNvPr>
          <p:cNvSpPr>
            <a:spLocks noGrp="1"/>
          </p:cNvSpPr>
          <p:nvPr>
            <p:ph type="sldNum" sz="quarter" idx="12"/>
          </p:nvPr>
        </p:nvSpPr>
        <p:spPr/>
        <p:txBody>
          <a:bodyPr/>
          <a:lstStyle/>
          <a:p>
            <a:fld id="{733FEB90-7E07-4AB8-BD86-7D7F6B306085}" type="slidenum">
              <a:rPr lang="en-US" smtClean="0"/>
              <a:t>‹#›</a:t>
            </a:fld>
            <a:endParaRPr lang="en-US"/>
          </a:p>
        </p:txBody>
      </p:sp>
    </p:spTree>
    <p:extLst>
      <p:ext uri="{BB962C8B-B14F-4D97-AF65-F5344CB8AC3E}">
        <p14:creationId xmlns:p14="http://schemas.microsoft.com/office/powerpoint/2010/main" val="38189752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628513-EF94-420E-A5BF-8007D465CE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8DBE8B-EC05-49F0-98F0-B6AAC216B3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19094-C883-4D45-A8FB-29E5B4525884}"/>
              </a:ext>
            </a:extLst>
          </p:cNvPr>
          <p:cNvSpPr>
            <a:spLocks noGrp="1"/>
          </p:cNvSpPr>
          <p:nvPr>
            <p:ph type="dt" sz="half" idx="10"/>
          </p:nvPr>
        </p:nvSpPr>
        <p:spPr/>
        <p:txBody>
          <a:bodyPr/>
          <a:lstStyle/>
          <a:p>
            <a:fld id="{A2EB4A21-CEE4-4541-8882-B3DB3BD8748B}" type="datetime1">
              <a:rPr lang="en-US" smtClean="0"/>
              <a:t>2/3/2020</a:t>
            </a:fld>
            <a:endParaRPr lang="en-US"/>
          </a:p>
        </p:txBody>
      </p:sp>
      <p:sp>
        <p:nvSpPr>
          <p:cNvPr id="5" name="Footer Placeholder 4">
            <a:extLst>
              <a:ext uri="{FF2B5EF4-FFF2-40B4-BE49-F238E27FC236}">
                <a16:creationId xmlns:a16="http://schemas.microsoft.com/office/drawing/2014/main" id="{62EF0A36-A029-42CA-AB57-5151D288C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C6614-265D-41DA-9D5B-F8CA0918BA69}"/>
              </a:ext>
            </a:extLst>
          </p:cNvPr>
          <p:cNvSpPr>
            <a:spLocks noGrp="1"/>
          </p:cNvSpPr>
          <p:nvPr>
            <p:ph type="sldNum" sz="quarter" idx="12"/>
          </p:nvPr>
        </p:nvSpPr>
        <p:spPr/>
        <p:txBody>
          <a:bodyPr/>
          <a:lstStyle/>
          <a:p>
            <a:fld id="{733FEB90-7E07-4AB8-BD86-7D7F6B306085}" type="slidenum">
              <a:rPr lang="en-US" smtClean="0"/>
              <a:t>‹#›</a:t>
            </a:fld>
            <a:endParaRPr lang="en-US"/>
          </a:p>
        </p:txBody>
      </p:sp>
    </p:spTree>
    <p:extLst>
      <p:ext uri="{BB962C8B-B14F-4D97-AF65-F5344CB8AC3E}">
        <p14:creationId xmlns:p14="http://schemas.microsoft.com/office/powerpoint/2010/main" val="176583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75D55-7172-4598-95C7-7AC62CC8AEC3}" type="datetimeFigureOut">
              <a:rPr lang="en-US" smtClean="0"/>
              <a:t>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24196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175D55-7172-4598-95C7-7AC62CC8AEC3}"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120518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175D55-7172-4598-95C7-7AC62CC8AEC3}" type="datetimeFigureOut">
              <a:rPr lang="en-US" smtClean="0"/>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7A9A-3E00-49F8-8D79-926F04F78CC4}" type="slidenum">
              <a:rPr lang="en-US" smtClean="0"/>
              <a:t>‹#›</a:t>
            </a:fld>
            <a:endParaRPr lang="en-US"/>
          </a:p>
        </p:txBody>
      </p:sp>
    </p:spTree>
    <p:extLst>
      <p:ext uri="{BB962C8B-B14F-4D97-AF65-F5344CB8AC3E}">
        <p14:creationId xmlns:p14="http://schemas.microsoft.com/office/powerpoint/2010/main" val="95863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theme" Target="../theme/theme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175D55-7172-4598-95C7-7AC62CC8AEC3}" type="datetimeFigureOut">
              <a:rPr lang="en-US" smtClean="0"/>
              <a:t>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37A9A-3E00-49F8-8D79-926F04F78CC4}" type="slidenum">
              <a:rPr lang="en-US" smtClean="0"/>
              <a:t>‹#›</a:t>
            </a:fld>
            <a:endParaRPr lang="en-US"/>
          </a:p>
        </p:txBody>
      </p:sp>
    </p:spTree>
    <p:extLst>
      <p:ext uri="{BB962C8B-B14F-4D97-AF65-F5344CB8AC3E}">
        <p14:creationId xmlns:p14="http://schemas.microsoft.com/office/powerpoint/2010/main" val="2575077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8F263-8F67-4EB6-A377-0FB965046360}" type="datetime1">
              <a:rPr lang="en-US" smtClean="0"/>
              <a:pPr/>
              <a:t>2/3/2020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3BAF0-9579-42B3-B979-30EFD986705E}" type="slidenum">
              <a:rPr lang="en-US" smtClean="0"/>
              <a:pPr/>
              <a:t>‹#›</a:t>
            </a:fld>
            <a:endParaRPr lang="en-US"/>
          </a:p>
        </p:txBody>
      </p:sp>
    </p:spTree>
    <p:extLst>
      <p:ext uri="{BB962C8B-B14F-4D97-AF65-F5344CB8AC3E}">
        <p14:creationId xmlns:p14="http://schemas.microsoft.com/office/powerpoint/2010/main" val="3066965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703" r:id="rId16"/>
  </p:sldLayoutIdLst>
  <p:hf hdr="0" ftr="0" dt="0"/>
  <p:txStyles>
    <p:titleStyle>
      <a:lvl1pPr algn="ctr" defTabSz="914400" rtl="0" eaLnBrk="1" latinLnBrk="0" hangingPunct="1">
        <a:spcBef>
          <a:spcPct val="0"/>
        </a:spcBef>
        <a:buNone/>
        <a:defRPr sz="4400" kern="1200" cap="all" baseline="0">
          <a:solidFill>
            <a:schemeClr val="accent1">
              <a:lumMod val="50000"/>
            </a:schemeClr>
          </a:solidFill>
          <a:latin typeface="Euphemia"/>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8F263-8F67-4EB6-A377-0FB965046360}" type="datetime1">
              <a:rPr lang="en-US" smtClean="0"/>
              <a:pPr/>
              <a:t>2/3/2020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3BAF0-9579-42B3-B979-30EFD986705E}" type="slidenum">
              <a:rPr lang="en-US" smtClean="0"/>
              <a:pPr/>
              <a:t>‹#›</a:t>
            </a:fld>
            <a:endParaRPr lang="en-US"/>
          </a:p>
        </p:txBody>
      </p:sp>
    </p:spTree>
    <p:extLst>
      <p:ext uri="{BB962C8B-B14F-4D97-AF65-F5344CB8AC3E}">
        <p14:creationId xmlns:p14="http://schemas.microsoft.com/office/powerpoint/2010/main" val="3791017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CFB3B-C7FC-4434-8246-5D1035480919}" type="datetime1">
              <a:rPr lang="en-US" smtClean="0"/>
              <a:t>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B8E0B-9E4C-43D6-8E50-A9ED84E3CB71}" type="slidenum">
              <a:rPr lang="en-US" smtClean="0"/>
              <a:t>‹#›</a:t>
            </a:fld>
            <a:endParaRPr lang="en-US"/>
          </a:p>
        </p:txBody>
      </p:sp>
    </p:spTree>
    <p:extLst>
      <p:ext uri="{BB962C8B-B14F-4D97-AF65-F5344CB8AC3E}">
        <p14:creationId xmlns:p14="http://schemas.microsoft.com/office/powerpoint/2010/main" val="94152622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15DF5D-605D-4CDD-9A85-C6C9302804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91A40C-0EA8-442C-869B-2F7C2CB2EC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FD6DB-E0E0-4AFB-A540-4C65B2EA6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D6730-FAAF-4702-8FE9-8AF647FDD16F}" type="datetime1">
              <a:rPr lang="en-US" smtClean="0"/>
              <a:t>2/3/2020</a:t>
            </a:fld>
            <a:endParaRPr lang="en-US"/>
          </a:p>
        </p:txBody>
      </p:sp>
      <p:sp>
        <p:nvSpPr>
          <p:cNvPr id="5" name="Footer Placeholder 4">
            <a:extLst>
              <a:ext uri="{FF2B5EF4-FFF2-40B4-BE49-F238E27FC236}">
                <a16:creationId xmlns:a16="http://schemas.microsoft.com/office/drawing/2014/main" id="{97AE6633-912F-4931-B7C7-A4BB32096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7D8235-8C9B-4614-A769-E55D0B8F3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FEB90-7E07-4AB8-BD86-7D7F6B306085}" type="slidenum">
              <a:rPr lang="en-US" smtClean="0"/>
              <a:t>‹#›</a:t>
            </a:fld>
            <a:endParaRPr lang="en-US"/>
          </a:p>
        </p:txBody>
      </p:sp>
    </p:spTree>
    <p:extLst>
      <p:ext uri="{BB962C8B-B14F-4D97-AF65-F5344CB8AC3E}">
        <p14:creationId xmlns:p14="http://schemas.microsoft.com/office/powerpoint/2010/main" val="349298171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3061" y="702842"/>
            <a:ext cx="10363200" cy="1470025"/>
          </a:xfrm>
        </p:spPr>
        <p:txBody>
          <a:bodyPr>
            <a:normAutofit/>
          </a:bodyPr>
          <a:lstStyle/>
          <a:p>
            <a:r>
              <a:rPr lang="en-US" cap="all" dirty="0">
                <a:solidFill>
                  <a:schemeClr val="bg1"/>
                </a:solidFill>
                <a:latin typeface="Euphemia" panose="020B0503040102020104" pitchFamily="34" charset="0"/>
              </a:rPr>
              <a:t>Varieties of the</a:t>
            </a:r>
            <a:br>
              <a:rPr lang="en-US" cap="all" dirty="0">
                <a:solidFill>
                  <a:schemeClr val="bg1"/>
                </a:solidFill>
                <a:latin typeface="Euphemia" panose="020B0503040102020104" pitchFamily="34" charset="0"/>
              </a:rPr>
            </a:br>
            <a:r>
              <a:rPr lang="en-US" cap="all" dirty="0">
                <a:solidFill>
                  <a:schemeClr val="bg1"/>
                </a:solidFill>
                <a:latin typeface="Euphemia" panose="020B0503040102020104" pitchFamily="34" charset="0"/>
              </a:rPr>
              <a:t>counterfactual</a:t>
            </a:r>
          </a:p>
        </p:txBody>
      </p:sp>
      <p:sp>
        <p:nvSpPr>
          <p:cNvPr id="5" name="TextBox 4"/>
          <p:cNvSpPr txBox="1"/>
          <p:nvPr/>
        </p:nvSpPr>
        <p:spPr>
          <a:xfrm>
            <a:off x="5130700" y="4635060"/>
            <a:ext cx="1558440" cy="461665"/>
          </a:xfrm>
          <a:prstGeom prst="rect">
            <a:avLst/>
          </a:prstGeom>
          <a:noFill/>
        </p:spPr>
        <p:txBody>
          <a:bodyPr wrap="none" rtlCol="0">
            <a:spAutoFit/>
          </a:bodyPr>
          <a:lstStyle/>
          <a:p>
            <a:pPr algn="ctr"/>
            <a:r>
              <a:rPr lang="en-US" sz="2400" b="1" i="1" dirty="0">
                <a:solidFill>
                  <a:schemeClr val="bg1">
                    <a:lumMod val="75000"/>
                  </a:schemeClr>
                </a:solidFill>
                <a:latin typeface="Book Antiqua" panose="02040602050305030304" pitchFamily="18" charset="0"/>
                <a:cs typeface="CordiaUPC" panose="020B0304020202020204" pitchFamily="34" charset="-34"/>
              </a:rPr>
              <a:t>Jesse Lecy</a:t>
            </a:r>
          </a:p>
        </p:txBody>
      </p:sp>
    </p:spTree>
    <p:extLst>
      <p:ext uri="{BB962C8B-B14F-4D97-AF65-F5344CB8AC3E}">
        <p14:creationId xmlns:p14="http://schemas.microsoft.com/office/powerpoint/2010/main" val="510348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218" name="Picture 2" descr="http://www.uft.org/files/imagecache/article_1_548x254/photo/value-added-formu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162" y="3894979"/>
            <a:ext cx="5772325" cy="267549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media.cleveland.com/nationworld_impact/photo/20100901-teachers-valuejpg-b80289f98c9b2a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24" y="134572"/>
            <a:ext cx="7315200" cy="34676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17DF119-D66F-40C3-A064-84E4D3D763AD}"/>
              </a:ext>
            </a:extLst>
          </p:cNvPr>
          <p:cNvSpPr/>
          <p:nvPr/>
        </p:nvSpPr>
        <p:spPr>
          <a:xfrm>
            <a:off x="788565" y="3833769"/>
            <a:ext cx="6333688" cy="2887706"/>
          </a:xfrm>
          <a:prstGeom prst="rect">
            <a:avLst/>
          </a:prstGeom>
          <a:noFill/>
          <a:ln w="6350">
            <a:solidFill>
              <a:srgbClr val="CA18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D087499-767C-42C6-B360-18C74723C9F2}"/>
              </a:ext>
            </a:extLst>
          </p:cNvPr>
          <p:cNvSpPr txBox="1"/>
          <p:nvPr/>
        </p:nvSpPr>
        <p:spPr>
          <a:xfrm>
            <a:off x="8388221" y="1721981"/>
            <a:ext cx="3406451" cy="34163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srgbClr val="385D8A"/>
                </a:solidFill>
                <a:effectLst/>
                <a:uLnTx/>
                <a:uFillTx/>
                <a:latin typeface="Century Gothic" panose="020B0502020202020204" pitchFamily="34" charset="0"/>
              </a:rPr>
              <a:t>When we have lots of groups, lots of time periods, and lots of control variables at different levels our models will eventually look like this.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dirty="0">
              <a:solidFill>
                <a:srgbClr val="385D8A"/>
              </a:solidFill>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srgbClr val="385D8A"/>
                </a:solidFill>
                <a:effectLst/>
                <a:uLnTx/>
                <a:uFillTx/>
                <a:latin typeface="Century Gothic" panose="020B0502020202020204" pitchFamily="34" charset="0"/>
              </a:rPr>
              <a:t>But not this semester.</a:t>
            </a:r>
          </a:p>
        </p:txBody>
      </p:sp>
      <p:cxnSp>
        <p:nvCxnSpPr>
          <p:cNvPr id="5" name="Straight Arrow Connector 4">
            <a:extLst>
              <a:ext uri="{FF2B5EF4-FFF2-40B4-BE49-F238E27FC236}">
                <a16:creationId xmlns:a16="http://schemas.microsoft.com/office/drawing/2014/main" id="{9C544FA2-8AEB-4157-89BB-4F1E4DE75691}"/>
              </a:ext>
            </a:extLst>
          </p:cNvPr>
          <p:cNvCxnSpPr/>
          <p:nvPr/>
        </p:nvCxnSpPr>
        <p:spPr>
          <a:xfrm flipH="1">
            <a:off x="7352522" y="3833769"/>
            <a:ext cx="1035699" cy="486304"/>
          </a:xfrm>
          <a:prstGeom prst="straightConnector1">
            <a:avLst/>
          </a:prstGeom>
          <a:ln w="222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81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DF6BC011-C285-4D5B-8791-93AAB19F93C4}"/>
              </a:ext>
            </a:extLst>
          </p:cNvPr>
          <p:cNvSpPr/>
          <p:nvPr/>
        </p:nvSpPr>
        <p:spPr>
          <a:xfrm>
            <a:off x="7338" y="6193223"/>
            <a:ext cx="12191998" cy="67710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B3D5AAB-24A7-4678-BBA1-779137B1C604}"/>
              </a:ext>
            </a:extLst>
          </p:cNvPr>
          <p:cNvSpPr/>
          <p:nvPr/>
        </p:nvSpPr>
        <p:spPr>
          <a:xfrm>
            <a:off x="0" y="-180"/>
            <a:ext cx="12191998" cy="1287573"/>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5" name="TextBox 3"/>
          <p:cNvSpPr txBox="1">
            <a:spLocks noChangeArrowheads="1"/>
          </p:cNvSpPr>
          <p:nvPr/>
        </p:nvSpPr>
        <p:spPr bwMode="auto">
          <a:xfrm>
            <a:off x="215107" y="288288"/>
            <a:ext cx="11912068" cy="646331"/>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small" spc="0" normalizeH="0" noProof="0" dirty="0">
                <a:ln>
                  <a:noFill/>
                </a:ln>
                <a:solidFill>
                  <a:schemeClr val="tx2">
                    <a:lumMod val="50000"/>
                  </a:schemeClr>
                </a:solidFill>
                <a:effectLst/>
                <a:uLnTx/>
                <a:uFillTx/>
                <a:latin typeface="Century Gothic" panose="020B0502020202020204" pitchFamily="34" charset="0"/>
              </a:rPr>
              <a:t>Difference-in-Difference Estimator</a:t>
            </a:r>
          </a:p>
        </p:txBody>
      </p:sp>
      <p:sp>
        <p:nvSpPr>
          <p:cNvPr id="2" name="TextBox 1"/>
          <p:cNvSpPr txBox="1"/>
          <p:nvPr/>
        </p:nvSpPr>
        <p:spPr>
          <a:xfrm>
            <a:off x="3659460" y="6391928"/>
            <a:ext cx="502336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1">
                    <a:lumMod val="50000"/>
                  </a:schemeClr>
                </a:solidFill>
                <a:effectLst/>
                <a:uLnTx/>
                <a:uFillTx/>
                <a:latin typeface="Calibri"/>
                <a:ea typeface="+mn-ea"/>
                <a:cs typeface="+mn-cs"/>
              </a:rPr>
              <a:t>Accounts for initial difference in groups and secular trends</a:t>
            </a:r>
          </a:p>
        </p:txBody>
      </p:sp>
      <p:sp>
        <p:nvSpPr>
          <p:cNvPr id="25" name="TextBox 24">
            <a:extLst>
              <a:ext uri="{FF2B5EF4-FFF2-40B4-BE49-F238E27FC236}">
                <a16:creationId xmlns:a16="http://schemas.microsoft.com/office/drawing/2014/main" id="{AD08FC4A-A297-43AA-A08C-F2827C2D42F5}"/>
              </a:ext>
            </a:extLst>
          </p:cNvPr>
          <p:cNvSpPr txBox="1"/>
          <p:nvPr/>
        </p:nvSpPr>
        <p:spPr>
          <a:xfrm>
            <a:off x="899110" y="2279778"/>
            <a:ext cx="3331361" cy="13849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lumMod val="50000"/>
                  </a:schemeClr>
                </a:solidFill>
                <a:effectLst/>
                <a:uLnTx/>
                <a:uFillTx/>
                <a:latin typeface="Calibri"/>
                <a:ea typeface="+mn-ea"/>
                <a:cs typeface="+mn-cs"/>
              </a:rPr>
              <a:t>Pre-Post </a:t>
            </a:r>
            <a:r>
              <a:rPr lang="en-US" sz="2000" b="1" dirty="0">
                <a:solidFill>
                  <a:schemeClr val="accent1">
                    <a:lumMod val="50000"/>
                  </a:schemeClr>
                </a:solidFill>
                <a:latin typeface="Calibri"/>
              </a:rPr>
              <a:t>w </a:t>
            </a:r>
            <a:r>
              <a:rPr kumimoji="0" lang="en-US" sz="2000" b="1" i="0" u="none" strike="noStrike" kern="1200" cap="none" spc="0" normalizeH="0" baseline="0" noProof="0" dirty="0">
                <a:ln>
                  <a:noFill/>
                </a:ln>
                <a:solidFill>
                  <a:schemeClr val="accent1">
                    <a:lumMod val="50000"/>
                  </a:schemeClr>
                </a:solidFill>
                <a:effectLst/>
                <a:uLnTx/>
                <a:uFillTx/>
                <a:latin typeface="Calibri"/>
                <a:ea typeface="+mn-ea"/>
                <a:cs typeface="+mn-cs"/>
              </a:rPr>
              <a:t>Comparison</a:t>
            </a:r>
            <a:r>
              <a:rPr lang="en-US" sz="2000" b="1" dirty="0">
                <a:solidFill>
                  <a:schemeClr val="accent1">
                    <a:lumMod val="50000"/>
                  </a:schemeClr>
                </a:solidFill>
                <a:latin typeface="Calibri"/>
              </a:rPr>
              <a:t> </a:t>
            </a:r>
            <a:br>
              <a:rPr lang="en-US" sz="2000" dirty="0">
                <a:solidFill>
                  <a:schemeClr val="accent1">
                    <a:lumMod val="50000"/>
                  </a:schemeClr>
                </a:solidFill>
                <a:latin typeface="Calibri"/>
              </a:rPr>
            </a:br>
            <a:r>
              <a:rPr lang="en-US" sz="2000" dirty="0">
                <a:solidFill>
                  <a:schemeClr val="accent1">
                    <a:lumMod val="50000"/>
                  </a:schemeClr>
                </a:solidFill>
                <a:latin typeface="Calibri"/>
              </a:rPr>
              <a:t>Estimator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accent1">
                  <a:lumMod val="50000"/>
                </a:schemeClr>
              </a:solidFill>
              <a:effectLst/>
              <a:uLnTx/>
              <a:uFillTx/>
              <a:latin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schemeClr val="accent2">
                    <a:lumMod val="75000"/>
                  </a:schemeClr>
                </a:solidFill>
                <a:effectLst/>
                <a:uLnTx/>
                <a:uFillTx/>
                <a:latin typeface="Candara" panose="020E0502030303020204" pitchFamily="34" charset="0"/>
              </a:rPr>
              <a:t>effect</a:t>
            </a:r>
            <a:r>
              <a:rPr kumimoji="0" lang="en-US" sz="2400" i="0" u="none" strike="noStrike" kern="1200" cap="none" spc="0" normalizeH="0" baseline="0" noProof="0" dirty="0">
                <a:ln>
                  <a:noFill/>
                </a:ln>
                <a:solidFill>
                  <a:schemeClr val="tx1">
                    <a:lumMod val="65000"/>
                    <a:lumOff val="35000"/>
                  </a:schemeClr>
                </a:solidFill>
                <a:effectLst/>
                <a:uLnTx/>
                <a:uFillTx/>
                <a:latin typeface="Candara" panose="020E0502030303020204" pitchFamily="34" charset="0"/>
              </a:rPr>
              <a:t> = </a:t>
            </a:r>
            <a:r>
              <a:rPr kumimoji="0" lang="en-US" sz="2000" b="1" i="0" u="none" strike="noStrike" kern="1200" cap="none" spc="0" normalizeH="0" baseline="0" noProof="0" dirty="0">
                <a:ln>
                  <a:noFill/>
                </a:ln>
                <a:solidFill>
                  <a:schemeClr val="bg2">
                    <a:lumMod val="50000"/>
                  </a:schemeClr>
                </a:solidFill>
                <a:effectLst/>
                <a:uLnTx/>
                <a:uFillTx/>
                <a:latin typeface="Century Gothic" panose="020B0502020202020204" pitchFamily="34" charset="0"/>
              </a:rPr>
              <a:t>(T2-T1) </a:t>
            </a:r>
            <a:r>
              <a:rPr kumimoji="0" lang="en-US" sz="2000" b="1" i="0" u="none" strike="noStrike" kern="1200" cap="none" spc="0" normalizeH="0" baseline="0" noProof="0" dirty="0">
                <a:ln>
                  <a:noFill/>
                </a:ln>
                <a:solidFill>
                  <a:schemeClr val="tx1">
                    <a:lumMod val="65000"/>
                    <a:lumOff val="35000"/>
                  </a:schemeClr>
                </a:solidFill>
                <a:effectLst/>
                <a:uLnTx/>
                <a:uFillTx/>
                <a:latin typeface="Century Gothic" panose="020B0502020202020204" pitchFamily="34" charset="0"/>
              </a:rPr>
              <a:t>–</a:t>
            </a:r>
            <a:r>
              <a:rPr kumimoji="0" lang="en-US" sz="2000" i="0" u="none" strike="noStrike" kern="1200" cap="none" spc="0" normalizeH="0" baseline="0" noProof="0" dirty="0">
                <a:ln>
                  <a:noFill/>
                </a:ln>
                <a:solidFill>
                  <a:schemeClr val="tx2">
                    <a:lumMod val="75000"/>
                  </a:schemeClr>
                </a:solidFill>
                <a:effectLst/>
                <a:uLnTx/>
                <a:uFillTx/>
                <a:latin typeface="Century Gothic" panose="020B0502020202020204" pitchFamily="34" charset="0"/>
              </a:rPr>
              <a:t> </a:t>
            </a:r>
            <a:r>
              <a:rPr kumimoji="0" lang="en-US" sz="2000" b="1" i="0" u="none" strike="noStrike" kern="1200" cap="none" spc="0" normalizeH="0" baseline="0" noProof="0" dirty="0">
                <a:ln>
                  <a:noFill/>
                </a:ln>
                <a:solidFill>
                  <a:schemeClr val="tx2">
                    <a:lumMod val="60000"/>
                    <a:lumOff val="40000"/>
                  </a:schemeClr>
                </a:solidFill>
                <a:effectLst/>
                <a:uLnTx/>
                <a:uFillTx/>
                <a:latin typeface="Century Gothic" panose="020B0502020202020204" pitchFamily="34" charset="0"/>
              </a:rPr>
              <a:t>(C2-C1)</a:t>
            </a:r>
          </a:p>
        </p:txBody>
      </p:sp>
      <p:cxnSp>
        <p:nvCxnSpPr>
          <p:cNvPr id="26" name="Straight Connector 25">
            <a:extLst>
              <a:ext uri="{FF2B5EF4-FFF2-40B4-BE49-F238E27FC236}">
                <a16:creationId xmlns:a16="http://schemas.microsoft.com/office/drawing/2014/main" id="{983DE375-3614-4C99-9979-F4B47AE6CB6C}"/>
              </a:ext>
            </a:extLst>
          </p:cNvPr>
          <p:cNvCxnSpPr>
            <a:cxnSpLocks/>
          </p:cNvCxnSpPr>
          <p:nvPr/>
        </p:nvCxnSpPr>
        <p:spPr>
          <a:xfrm>
            <a:off x="5181568" y="1792760"/>
            <a:ext cx="0" cy="33484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89042EA-AFC8-4119-9233-5307A69B569D}"/>
              </a:ext>
            </a:extLst>
          </p:cNvPr>
          <p:cNvCxnSpPr>
            <a:cxnSpLocks/>
          </p:cNvCxnSpPr>
          <p:nvPr/>
        </p:nvCxnSpPr>
        <p:spPr>
          <a:xfrm>
            <a:off x="5181568" y="5141167"/>
            <a:ext cx="4671559"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1A031F7-E516-49AB-926E-E438FFA31DFC}"/>
              </a:ext>
            </a:extLst>
          </p:cNvPr>
          <p:cNvSpPr/>
          <p:nvPr/>
        </p:nvSpPr>
        <p:spPr>
          <a:xfrm>
            <a:off x="6224052" y="4361480"/>
            <a:ext cx="274320" cy="274320"/>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solidFill>
              <a:effectLst/>
              <a:uLnTx/>
              <a:uFillTx/>
              <a:latin typeface="Calibri"/>
              <a:ea typeface="+mn-ea"/>
              <a:cs typeface="+mn-cs"/>
            </a:endParaRPr>
          </a:p>
        </p:txBody>
      </p:sp>
      <p:sp>
        <p:nvSpPr>
          <p:cNvPr id="29" name="Oval 28">
            <a:extLst>
              <a:ext uri="{FF2B5EF4-FFF2-40B4-BE49-F238E27FC236}">
                <a16:creationId xmlns:a16="http://schemas.microsoft.com/office/drawing/2014/main" id="{346251F4-0F39-4009-8DC1-227AFE0E9736}"/>
              </a:ext>
            </a:extLst>
          </p:cNvPr>
          <p:cNvSpPr/>
          <p:nvPr/>
        </p:nvSpPr>
        <p:spPr>
          <a:xfrm>
            <a:off x="8592358" y="3849158"/>
            <a:ext cx="274320" cy="274320"/>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solidFill>
              <a:effectLst/>
              <a:uLnTx/>
              <a:uFillTx/>
              <a:latin typeface="Calibri"/>
              <a:ea typeface="+mn-ea"/>
              <a:cs typeface="+mn-cs"/>
            </a:endParaRPr>
          </a:p>
        </p:txBody>
      </p:sp>
      <p:sp>
        <p:nvSpPr>
          <p:cNvPr id="30" name="Oval 29">
            <a:extLst>
              <a:ext uri="{FF2B5EF4-FFF2-40B4-BE49-F238E27FC236}">
                <a16:creationId xmlns:a16="http://schemas.microsoft.com/office/drawing/2014/main" id="{242EB677-359B-4570-A2B2-DA9EEE4DC8DE}"/>
              </a:ext>
            </a:extLst>
          </p:cNvPr>
          <p:cNvSpPr/>
          <p:nvPr/>
        </p:nvSpPr>
        <p:spPr>
          <a:xfrm>
            <a:off x="6177644" y="3018780"/>
            <a:ext cx="274320" cy="27432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9100C35-B746-46FA-B42C-4E2DD036F9BA}"/>
              </a:ext>
            </a:extLst>
          </p:cNvPr>
          <p:cNvSpPr/>
          <p:nvPr/>
        </p:nvSpPr>
        <p:spPr>
          <a:xfrm>
            <a:off x="8550089" y="2092841"/>
            <a:ext cx="274320" cy="27432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solidFill>
              <a:effectLst/>
              <a:uLnTx/>
              <a:uFillTx/>
              <a:latin typeface="Calibri"/>
              <a:ea typeface="+mn-ea"/>
              <a:cs typeface="+mn-cs"/>
            </a:endParaRPr>
          </a:p>
        </p:txBody>
      </p:sp>
      <p:cxnSp>
        <p:nvCxnSpPr>
          <p:cNvPr id="32" name="Straight Connector 31">
            <a:extLst>
              <a:ext uri="{FF2B5EF4-FFF2-40B4-BE49-F238E27FC236}">
                <a16:creationId xmlns:a16="http://schemas.microsoft.com/office/drawing/2014/main" id="{BEB983A5-899C-4479-8499-89C56EA42E3B}"/>
              </a:ext>
            </a:extLst>
          </p:cNvPr>
          <p:cNvCxnSpPr/>
          <p:nvPr/>
        </p:nvCxnSpPr>
        <p:spPr>
          <a:xfrm>
            <a:off x="6314804" y="5149367"/>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CEE1FDE-2109-4738-B12B-DFA978E75A69}"/>
              </a:ext>
            </a:extLst>
          </p:cNvPr>
          <p:cNvSpPr txBox="1"/>
          <p:nvPr/>
        </p:nvSpPr>
        <p:spPr>
          <a:xfrm>
            <a:off x="6096556" y="5360212"/>
            <a:ext cx="52931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Calibri"/>
                <a:ea typeface="+mn-ea"/>
                <a:cs typeface="+mn-cs"/>
              </a:rPr>
              <a:t>t=1</a:t>
            </a:r>
          </a:p>
        </p:txBody>
      </p:sp>
      <p:cxnSp>
        <p:nvCxnSpPr>
          <p:cNvPr id="34" name="Straight Connector 33">
            <a:extLst>
              <a:ext uri="{FF2B5EF4-FFF2-40B4-BE49-F238E27FC236}">
                <a16:creationId xmlns:a16="http://schemas.microsoft.com/office/drawing/2014/main" id="{41381561-732C-4894-99B5-628D3BC89737}"/>
              </a:ext>
            </a:extLst>
          </p:cNvPr>
          <p:cNvCxnSpPr/>
          <p:nvPr/>
        </p:nvCxnSpPr>
        <p:spPr>
          <a:xfrm>
            <a:off x="8774017" y="5149367"/>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980766A-E53C-4556-AC3A-166922707FD0}"/>
              </a:ext>
            </a:extLst>
          </p:cNvPr>
          <p:cNvSpPr txBox="1"/>
          <p:nvPr/>
        </p:nvSpPr>
        <p:spPr>
          <a:xfrm>
            <a:off x="8555769" y="5360212"/>
            <a:ext cx="52931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Calibri"/>
                <a:ea typeface="+mn-ea"/>
                <a:cs typeface="+mn-cs"/>
              </a:rPr>
              <a:t>t=2</a:t>
            </a:r>
          </a:p>
        </p:txBody>
      </p:sp>
      <p:cxnSp>
        <p:nvCxnSpPr>
          <p:cNvPr id="36" name="Straight Arrow Connector 35">
            <a:extLst>
              <a:ext uri="{FF2B5EF4-FFF2-40B4-BE49-F238E27FC236}">
                <a16:creationId xmlns:a16="http://schemas.microsoft.com/office/drawing/2014/main" id="{A1BA2C73-13FD-41F5-AC4D-F2E24A3E2068}"/>
              </a:ext>
            </a:extLst>
          </p:cNvPr>
          <p:cNvCxnSpPr/>
          <p:nvPr/>
        </p:nvCxnSpPr>
        <p:spPr>
          <a:xfrm flipV="1">
            <a:off x="7633418" y="5196269"/>
            <a:ext cx="0" cy="457200"/>
          </a:xfrm>
          <a:prstGeom prst="straightConnector1">
            <a:avLst/>
          </a:prstGeom>
          <a:ln w="254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DD72F0E-8B83-492C-BDEC-63598758DC6A}"/>
              </a:ext>
            </a:extLst>
          </p:cNvPr>
          <p:cNvSpPr txBox="1"/>
          <p:nvPr/>
        </p:nvSpPr>
        <p:spPr>
          <a:xfrm>
            <a:off x="7132596" y="5667508"/>
            <a:ext cx="9975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chemeClr val="tx1">
                    <a:lumMod val="50000"/>
                    <a:lumOff val="50000"/>
                  </a:schemeClr>
                </a:solidFill>
                <a:effectLst/>
                <a:uLnTx/>
                <a:uFillTx/>
                <a:latin typeface="Calibri"/>
                <a:ea typeface="+mn-ea"/>
                <a:cs typeface="+mn-cs"/>
              </a:rPr>
              <a:t>Program</a:t>
            </a:r>
          </a:p>
        </p:txBody>
      </p:sp>
      <p:cxnSp>
        <p:nvCxnSpPr>
          <p:cNvPr id="38" name="Straight Connector 37">
            <a:extLst>
              <a:ext uri="{FF2B5EF4-FFF2-40B4-BE49-F238E27FC236}">
                <a16:creationId xmlns:a16="http://schemas.microsoft.com/office/drawing/2014/main" id="{C0B82024-DC29-4E55-9200-B5018A8967D7}"/>
              </a:ext>
            </a:extLst>
          </p:cNvPr>
          <p:cNvCxnSpPr>
            <a:cxnSpLocks/>
          </p:cNvCxnSpPr>
          <p:nvPr/>
        </p:nvCxnSpPr>
        <p:spPr>
          <a:xfrm>
            <a:off x="6407429" y="3168520"/>
            <a:ext cx="2322089" cy="0"/>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Right Brace 38">
            <a:extLst>
              <a:ext uri="{FF2B5EF4-FFF2-40B4-BE49-F238E27FC236}">
                <a16:creationId xmlns:a16="http://schemas.microsoft.com/office/drawing/2014/main" id="{5EAFDE7F-BF35-4238-9483-119FD60D7660}"/>
              </a:ext>
            </a:extLst>
          </p:cNvPr>
          <p:cNvSpPr/>
          <p:nvPr/>
        </p:nvSpPr>
        <p:spPr>
          <a:xfrm>
            <a:off x="8881918" y="2232861"/>
            <a:ext cx="228600" cy="923079"/>
          </a:xfrm>
          <a:prstGeom prst="rightBrac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chemeClr val="bg2">
                  <a:lumMod val="10000"/>
                </a:schemeClr>
              </a:solidFill>
              <a:effectLst/>
              <a:uLnTx/>
              <a:uFillTx/>
              <a:latin typeface="Calibri"/>
              <a:ea typeface="+mn-ea"/>
              <a:cs typeface="+mn-cs"/>
            </a:endParaRPr>
          </a:p>
        </p:txBody>
      </p:sp>
      <p:sp>
        <p:nvSpPr>
          <p:cNvPr id="40" name="TextBox 39">
            <a:extLst>
              <a:ext uri="{FF2B5EF4-FFF2-40B4-BE49-F238E27FC236}">
                <a16:creationId xmlns:a16="http://schemas.microsoft.com/office/drawing/2014/main" id="{79BD909B-F433-4ED9-83DC-F96E1ABB8AAE}"/>
              </a:ext>
            </a:extLst>
          </p:cNvPr>
          <p:cNvSpPr txBox="1"/>
          <p:nvPr/>
        </p:nvSpPr>
        <p:spPr>
          <a:xfrm>
            <a:off x="9124001" y="2444175"/>
            <a:ext cx="373820" cy="461665"/>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schemeClr val="bg2">
                    <a:lumMod val="50000"/>
                  </a:schemeClr>
                </a:solidFill>
                <a:effectLst/>
                <a:uLnTx/>
                <a:uFillTx/>
                <a:latin typeface="Candara" panose="020E0502030303020204" pitchFamily="34" charset="0"/>
              </a:rPr>
              <a:t>A</a:t>
            </a:r>
          </a:p>
        </p:txBody>
      </p:sp>
      <p:cxnSp>
        <p:nvCxnSpPr>
          <p:cNvPr id="41" name="Straight Connector 40">
            <a:extLst>
              <a:ext uri="{FF2B5EF4-FFF2-40B4-BE49-F238E27FC236}">
                <a16:creationId xmlns:a16="http://schemas.microsoft.com/office/drawing/2014/main" id="{573AFEB8-7250-4FBF-9102-58CED505AAF1}"/>
              </a:ext>
            </a:extLst>
          </p:cNvPr>
          <p:cNvCxnSpPr>
            <a:cxnSpLocks/>
          </p:cNvCxnSpPr>
          <p:nvPr/>
        </p:nvCxnSpPr>
        <p:spPr>
          <a:xfrm>
            <a:off x="6425181" y="4508161"/>
            <a:ext cx="2348836" cy="1"/>
          </a:xfrm>
          <a:prstGeom prst="line">
            <a:avLst/>
          </a:prstGeom>
          <a:ln w="1905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2" name="Right Brace 41">
            <a:extLst>
              <a:ext uri="{FF2B5EF4-FFF2-40B4-BE49-F238E27FC236}">
                <a16:creationId xmlns:a16="http://schemas.microsoft.com/office/drawing/2014/main" id="{8109DEAF-8CF5-463E-A344-BC872E940D87}"/>
              </a:ext>
            </a:extLst>
          </p:cNvPr>
          <p:cNvSpPr/>
          <p:nvPr/>
        </p:nvSpPr>
        <p:spPr>
          <a:xfrm>
            <a:off x="8925733" y="3976469"/>
            <a:ext cx="228600" cy="530959"/>
          </a:xfrm>
          <a:prstGeom prst="rightBrace">
            <a:avLst>
              <a:gd name="adj1" fmla="val 0"/>
              <a:gd name="adj2" fmla="val 50000"/>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schemeClr val="bg2">
                  <a:lumMod val="10000"/>
                </a:schemeClr>
              </a:solidFill>
              <a:effectLst/>
              <a:uLnTx/>
              <a:uFillTx/>
              <a:latin typeface="Calibri"/>
              <a:ea typeface="+mn-ea"/>
              <a:cs typeface="+mn-cs"/>
            </a:endParaRPr>
          </a:p>
        </p:txBody>
      </p:sp>
      <p:sp>
        <p:nvSpPr>
          <p:cNvPr id="43" name="TextBox 42">
            <a:extLst>
              <a:ext uri="{FF2B5EF4-FFF2-40B4-BE49-F238E27FC236}">
                <a16:creationId xmlns:a16="http://schemas.microsoft.com/office/drawing/2014/main" id="{2518EBF2-31CB-4D00-853B-7DA9CAA20CC4}"/>
              </a:ext>
            </a:extLst>
          </p:cNvPr>
          <p:cNvSpPr txBox="1"/>
          <p:nvPr/>
        </p:nvSpPr>
        <p:spPr>
          <a:xfrm>
            <a:off x="9162353" y="4004235"/>
            <a:ext cx="36099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rPr>
              <a:t>B</a:t>
            </a:r>
          </a:p>
        </p:txBody>
      </p:sp>
      <p:sp>
        <p:nvSpPr>
          <p:cNvPr id="44" name="TextBox 43">
            <a:extLst>
              <a:ext uri="{FF2B5EF4-FFF2-40B4-BE49-F238E27FC236}">
                <a16:creationId xmlns:a16="http://schemas.microsoft.com/office/drawing/2014/main" id="{7E1BCAA7-148E-4380-A9D4-CB3249843C4C}"/>
              </a:ext>
            </a:extLst>
          </p:cNvPr>
          <p:cNvSpPr txBox="1"/>
          <p:nvPr/>
        </p:nvSpPr>
        <p:spPr>
          <a:xfrm>
            <a:off x="10162160" y="4032054"/>
            <a:ext cx="143859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Calibri"/>
                <a:ea typeface="+mn-ea"/>
                <a:cs typeface="+mn-cs"/>
              </a:rPr>
              <a:t>(Diff-in-Diff)</a:t>
            </a:r>
          </a:p>
        </p:txBody>
      </p:sp>
      <p:sp>
        <p:nvSpPr>
          <p:cNvPr id="45" name="TextBox 44">
            <a:extLst>
              <a:ext uri="{FF2B5EF4-FFF2-40B4-BE49-F238E27FC236}">
                <a16:creationId xmlns:a16="http://schemas.microsoft.com/office/drawing/2014/main" id="{5D68BC1B-E0FD-4737-8171-6DE863F0433A}"/>
              </a:ext>
            </a:extLst>
          </p:cNvPr>
          <p:cNvSpPr txBox="1"/>
          <p:nvPr/>
        </p:nvSpPr>
        <p:spPr>
          <a:xfrm>
            <a:off x="10162160" y="3000839"/>
            <a:ext cx="1321196" cy="101566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0" normalizeH="0" baseline="0" noProof="0" dirty="0">
                <a:ln>
                  <a:noFill/>
                </a:ln>
                <a:solidFill>
                  <a:schemeClr val="accent2">
                    <a:lumMod val="75000"/>
                  </a:schemeClr>
                </a:solidFill>
                <a:effectLst/>
                <a:uLnTx/>
                <a:uFillTx/>
                <a:latin typeface="Candara" panose="020E0502030303020204" pitchFamily="34" charset="0"/>
              </a:rPr>
              <a:t>effect: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schemeClr val="accent2">
                    <a:lumMod val="75000"/>
                  </a:schemeClr>
                </a:solidFill>
                <a:latin typeface="Candara" panose="020E0502030303020204" pitchFamily="34" charset="0"/>
              </a:rPr>
              <a:t>A-B</a:t>
            </a:r>
            <a:endParaRPr kumimoji="0" lang="en-US" sz="2800" i="0" u="none" strike="noStrike" kern="1200" cap="none" spc="0" normalizeH="0" baseline="0" noProof="0" dirty="0">
              <a:ln>
                <a:noFill/>
              </a:ln>
              <a:solidFill>
                <a:schemeClr val="accent2">
                  <a:lumMod val="75000"/>
                </a:schemeClr>
              </a:solidFill>
              <a:effectLst/>
              <a:uLnTx/>
              <a:uFillTx/>
              <a:latin typeface="Candara" panose="020E0502030303020204" pitchFamily="34" charset="0"/>
            </a:endParaRPr>
          </a:p>
        </p:txBody>
      </p:sp>
      <p:sp>
        <p:nvSpPr>
          <p:cNvPr id="7" name="TextBox 6">
            <a:extLst>
              <a:ext uri="{FF2B5EF4-FFF2-40B4-BE49-F238E27FC236}">
                <a16:creationId xmlns:a16="http://schemas.microsoft.com/office/drawing/2014/main" id="{2817E60D-71D3-4846-AC46-78E9C8978693}"/>
              </a:ext>
            </a:extLst>
          </p:cNvPr>
          <p:cNvSpPr txBox="1"/>
          <p:nvPr/>
        </p:nvSpPr>
        <p:spPr>
          <a:xfrm>
            <a:off x="6062034" y="2558415"/>
            <a:ext cx="436338" cy="400110"/>
          </a:xfrm>
          <a:prstGeom prst="rect">
            <a:avLst/>
          </a:prstGeom>
          <a:noFill/>
        </p:spPr>
        <p:txBody>
          <a:bodyPr wrap="none" rtlCol="0">
            <a:spAutoFit/>
          </a:bodyPr>
          <a:lstStyle/>
          <a:p>
            <a:r>
              <a:rPr lang="en-US" sz="2000" dirty="0">
                <a:solidFill>
                  <a:schemeClr val="bg2">
                    <a:lumMod val="50000"/>
                  </a:schemeClr>
                </a:solidFill>
                <a:latin typeface="Century Gothic" panose="020B0502020202020204" pitchFamily="34" charset="0"/>
              </a:rPr>
              <a:t>T1</a:t>
            </a:r>
          </a:p>
        </p:txBody>
      </p:sp>
      <p:sp>
        <p:nvSpPr>
          <p:cNvPr id="53" name="TextBox 52">
            <a:extLst>
              <a:ext uri="{FF2B5EF4-FFF2-40B4-BE49-F238E27FC236}">
                <a16:creationId xmlns:a16="http://schemas.microsoft.com/office/drawing/2014/main" id="{84AA881E-DDF9-48B8-994C-8B6A8FDE0646}"/>
              </a:ext>
            </a:extLst>
          </p:cNvPr>
          <p:cNvSpPr txBox="1"/>
          <p:nvPr/>
        </p:nvSpPr>
        <p:spPr>
          <a:xfrm>
            <a:off x="8464654" y="1663509"/>
            <a:ext cx="436338" cy="400110"/>
          </a:xfrm>
          <a:prstGeom prst="rect">
            <a:avLst/>
          </a:prstGeom>
          <a:noFill/>
        </p:spPr>
        <p:txBody>
          <a:bodyPr wrap="none" rtlCol="0">
            <a:spAutoFit/>
          </a:bodyPr>
          <a:lstStyle/>
          <a:p>
            <a:r>
              <a:rPr lang="en-US" sz="2000" dirty="0">
                <a:solidFill>
                  <a:schemeClr val="bg2">
                    <a:lumMod val="50000"/>
                  </a:schemeClr>
                </a:solidFill>
                <a:latin typeface="Century Gothic" panose="020B0502020202020204" pitchFamily="34" charset="0"/>
              </a:rPr>
              <a:t>T2</a:t>
            </a:r>
          </a:p>
        </p:txBody>
      </p:sp>
      <p:sp>
        <p:nvSpPr>
          <p:cNvPr id="54" name="TextBox 53">
            <a:extLst>
              <a:ext uri="{FF2B5EF4-FFF2-40B4-BE49-F238E27FC236}">
                <a16:creationId xmlns:a16="http://schemas.microsoft.com/office/drawing/2014/main" id="{F628CF9C-3530-4513-9882-6A83AB580990}"/>
              </a:ext>
            </a:extLst>
          </p:cNvPr>
          <p:cNvSpPr txBox="1"/>
          <p:nvPr/>
        </p:nvSpPr>
        <p:spPr>
          <a:xfrm>
            <a:off x="6063849" y="3926105"/>
            <a:ext cx="535724" cy="400110"/>
          </a:xfrm>
          <a:prstGeom prst="rect">
            <a:avLst/>
          </a:prstGeom>
          <a:noFill/>
        </p:spPr>
        <p:txBody>
          <a:bodyPr wrap="none" rtlCol="0">
            <a:spAutoFit/>
          </a:bodyPr>
          <a:lstStyle/>
          <a:p>
            <a:r>
              <a:rPr lang="en-US" sz="2000" dirty="0">
                <a:solidFill>
                  <a:schemeClr val="accent1">
                    <a:lumMod val="75000"/>
                  </a:schemeClr>
                </a:solidFill>
                <a:latin typeface="Century Gothic" panose="020B0502020202020204" pitchFamily="34" charset="0"/>
              </a:rPr>
              <a:t>C1</a:t>
            </a:r>
          </a:p>
        </p:txBody>
      </p:sp>
      <p:sp>
        <p:nvSpPr>
          <p:cNvPr id="55" name="TextBox 54">
            <a:extLst>
              <a:ext uri="{FF2B5EF4-FFF2-40B4-BE49-F238E27FC236}">
                <a16:creationId xmlns:a16="http://schemas.microsoft.com/office/drawing/2014/main" id="{DCD9DA7C-5A5D-43CF-B0ED-32F8BE95E649}"/>
              </a:ext>
            </a:extLst>
          </p:cNvPr>
          <p:cNvSpPr txBox="1"/>
          <p:nvPr/>
        </p:nvSpPr>
        <p:spPr>
          <a:xfrm>
            <a:off x="8459681" y="3416257"/>
            <a:ext cx="535724" cy="400110"/>
          </a:xfrm>
          <a:prstGeom prst="rect">
            <a:avLst/>
          </a:prstGeom>
          <a:noFill/>
        </p:spPr>
        <p:txBody>
          <a:bodyPr wrap="none" rtlCol="0">
            <a:spAutoFit/>
          </a:bodyPr>
          <a:lstStyle/>
          <a:p>
            <a:r>
              <a:rPr lang="en-US" sz="2000" dirty="0">
                <a:solidFill>
                  <a:schemeClr val="accent1">
                    <a:lumMod val="75000"/>
                  </a:schemeClr>
                </a:solidFill>
                <a:latin typeface="Century Gothic" panose="020B0502020202020204" pitchFamily="34" charset="0"/>
              </a:rPr>
              <a:t>C2</a:t>
            </a:r>
          </a:p>
        </p:txBody>
      </p:sp>
    </p:spTree>
    <p:extLst>
      <p:ext uri="{BB962C8B-B14F-4D97-AF65-F5344CB8AC3E}">
        <p14:creationId xmlns:p14="http://schemas.microsoft.com/office/powerpoint/2010/main" val="380977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B3D5AAB-24A7-4678-BBA1-779137B1C604}"/>
              </a:ext>
            </a:extLst>
          </p:cNvPr>
          <p:cNvSpPr/>
          <p:nvPr/>
        </p:nvSpPr>
        <p:spPr>
          <a:xfrm>
            <a:off x="0" y="-180"/>
            <a:ext cx="3361653" cy="6858180"/>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75" name="TextBox 3"/>
          <p:cNvSpPr txBox="1">
            <a:spLocks noChangeArrowheads="1"/>
          </p:cNvSpPr>
          <p:nvPr/>
        </p:nvSpPr>
        <p:spPr bwMode="auto">
          <a:xfrm>
            <a:off x="-502285" y="178229"/>
            <a:ext cx="4366222" cy="1938992"/>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small" spc="0" normalizeH="0" baseline="0" noProof="0" dirty="0">
                <a:ln>
                  <a:noFill/>
                </a:ln>
                <a:solidFill>
                  <a:srgbClr val="1F497D">
                    <a:lumMod val="50000"/>
                  </a:srgbClr>
                </a:solidFill>
                <a:effectLst/>
                <a:uLnTx/>
                <a:uFillTx/>
                <a:latin typeface="Century Gothic" panose="020B0502020202020204" pitchFamily="34" charset="0"/>
                <a:ea typeface="+mn-ea"/>
                <a:cs typeface="+mn-cs"/>
              </a:rPr>
              <a:t>Difference-in-Difference Estimator</a:t>
            </a:r>
          </a:p>
        </p:txBody>
      </p:sp>
      <p:sp>
        <p:nvSpPr>
          <p:cNvPr id="25" name="TextBox 24">
            <a:extLst>
              <a:ext uri="{FF2B5EF4-FFF2-40B4-BE49-F238E27FC236}">
                <a16:creationId xmlns:a16="http://schemas.microsoft.com/office/drawing/2014/main" id="{AD08FC4A-A297-43AA-A08C-F2827C2D42F5}"/>
              </a:ext>
            </a:extLst>
          </p:cNvPr>
          <p:cNvSpPr txBox="1"/>
          <p:nvPr/>
        </p:nvSpPr>
        <p:spPr>
          <a:xfrm>
            <a:off x="4649619" y="616689"/>
            <a:ext cx="6266459" cy="200054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4F81BD">
                    <a:lumMod val="50000"/>
                  </a:srgbClr>
                </a:solidFill>
                <a:effectLst/>
                <a:uLnTx/>
                <a:uFillTx/>
                <a:latin typeface="Calibri"/>
                <a:ea typeface="+mn-ea"/>
                <a:cs typeface="+mn-cs"/>
              </a:rPr>
              <a:t>Pre-Post w Comparison </a:t>
            </a:r>
            <a:br>
              <a:rPr kumimoji="0" lang="en-US" sz="4000" b="0" i="0" u="none" strike="noStrike" kern="1200" cap="none" spc="0" normalizeH="0" baseline="0" noProof="0" dirty="0">
                <a:ln>
                  <a:noFill/>
                </a:ln>
                <a:solidFill>
                  <a:srgbClr val="4F81BD">
                    <a:lumMod val="50000"/>
                  </a:srgbClr>
                </a:solidFill>
                <a:effectLst/>
                <a:uLnTx/>
                <a:uFillTx/>
                <a:latin typeface="Calibri"/>
                <a:ea typeface="+mn-ea"/>
                <a:cs typeface="+mn-cs"/>
              </a:rPr>
            </a:br>
            <a:endParaRPr kumimoji="0" lang="en-US" sz="4000" b="0" i="0" u="none" strike="noStrike" kern="1200" cap="none" spc="0" normalizeH="0" baseline="0" noProof="0" dirty="0">
              <a:ln>
                <a:noFill/>
              </a:ln>
              <a:solidFill>
                <a:srgbClr val="4F81BD">
                  <a:lumMod val="50000"/>
                </a:srgb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chemeClr val="accent2">
                    <a:lumMod val="75000"/>
                  </a:schemeClr>
                </a:solidFill>
                <a:effectLst/>
                <a:uLnTx/>
                <a:uFillTx/>
                <a:latin typeface="Candara" panose="020E0502030303020204" pitchFamily="34" charset="0"/>
                <a:ea typeface="+mn-ea"/>
                <a:cs typeface="+mn-cs"/>
              </a:rPr>
              <a:t>effect</a:t>
            </a:r>
            <a:r>
              <a:rPr kumimoji="0" lang="en-US" sz="4400" b="0" i="0" u="none" strike="noStrike" kern="1200" cap="none" spc="0" normalizeH="0" baseline="0" noProof="0" dirty="0">
                <a:ln>
                  <a:noFill/>
                </a:ln>
                <a:solidFill>
                  <a:prstClr val="black">
                    <a:lumMod val="65000"/>
                    <a:lumOff val="35000"/>
                  </a:prstClr>
                </a:solidFill>
                <a:effectLst/>
                <a:uLnTx/>
                <a:uFillTx/>
                <a:latin typeface="Candara" panose="020E0502030303020204" pitchFamily="34" charset="0"/>
                <a:ea typeface="+mn-ea"/>
                <a:cs typeface="+mn-cs"/>
              </a:rPr>
              <a:t> = </a:t>
            </a:r>
            <a:r>
              <a:rPr kumimoji="0" lang="en-US" sz="4000" i="0" u="none" strike="noStrike" kern="1200" cap="none" spc="0" normalizeH="0" baseline="0" noProof="0" dirty="0">
                <a:ln>
                  <a:noFill/>
                </a:ln>
                <a:solidFill>
                  <a:srgbClr val="EEECE1">
                    <a:lumMod val="50000"/>
                  </a:srgbClr>
                </a:solidFill>
                <a:effectLst/>
                <a:uLnTx/>
                <a:uFillTx/>
                <a:latin typeface="Century Gothic" panose="020B0502020202020204" pitchFamily="34" charset="0"/>
                <a:ea typeface="+mn-ea"/>
                <a:cs typeface="+mn-cs"/>
              </a:rPr>
              <a:t>(T2-T1) </a:t>
            </a:r>
            <a:r>
              <a:rPr kumimoji="0" lang="en-US" sz="400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a:t>
            </a:r>
            <a:r>
              <a:rPr kumimoji="0" lang="en-US" sz="4000" i="0" u="none" strike="noStrike" kern="1200" cap="none" spc="0" normalizeH="0" baseline="0" noProof="0" dirty="0">
                <a:ln>
                  <a:noFill/>
                </a:ln>
                <a:solidFill>
                  <a:srgbClr val="1F497D">
                    <a:lumMod val="75000"/>
                  </a:srgbClr>
                </a:solidFill>
                <a:effectLst/>
                <a:uLnTx/>
                <a:uFillTx/>
                <a:latin typeface="Century Gothic" panose="020B0502020202020204" pitchFamily="34" charset="0"/>
                <a:ea typeface="+mn-ea"/>
                <a:cs typeface="+mn-cs"/>
              </a:rPr>
              <a:t> </a:t>
            </a:r>
            <a:r>
              <a:rPr kumimoji="0" lang="en-US" sz="4000" i="0" u="none" strike="noStrike" kern="1200" cap="none" spc="0" normalizeH="0" baseline="0" noProof="0" dirty="0">
                <a:ln>
                  <a:noFill/>
                </a:ln>
                <a:solidFill>
                  <a:srgbClr val="1F497D">
                    <a:lumMod val="60000"/>
                    <a:lumOff val="40000"/>
                  </a:srgbClr>
                </a:solidFill>
                <a:effectLst/>
                <a:uLnTx/>
                <a:uFillTx/>
                <a:latin typeface="Century Gothic" panose="020B0502020202020204" pitchFamily="34" charset="0"/>
                <a:ea typeface="+mn-ea"/>
                <a:cs typeface="+mn-cs"/>
              </a:rPr>
              <a:t>(C2-C1)</a:t>
            </a:r>
          </a:p>
        </p:txBody>
      </p:sp>
      <p:grpSp>
        <p:nvGrpSpPr>
          <p:cNvPr id="48" name="Group 47">
            <a:extLst>
              <a:ext uri="{FF2B5EF4-FFF2-40B4-BE49-F238E27FC236}">
                <a16:creationId xmlns:a16="http://schemas.microsoft.com/office/drawing/2014/main" id="{ED210AD1-3FFB-4F2A-897D-08BFE8B4FD89}"/>
              </a:ext>
            </a:extLst>
          </p:cNvPr>
          <p:cNvGrpSpPr/>
          <p:nvPr/>
        </p:nvGrpSpPr>
        <p:grpSpPr>
          <a:xfrm>
            <a:off x="267894" y="2907274"/>
            <a:ext cx="2504161" cy="3020680"/>
            <a:chOff x="8545917" y="2543624"/>
            <a:chExt cx="2504161" cy="3020680"/>
          </a:xfrm>
        </p:grpSpPr>
        <p:cxnSp>
          <p:nvCxnSpPr>
            <p:cNvPr id="49" name="Straight Connector 48">
              <a:extLst>
                <a:ext uri="{FF2B5EF4-FFF2-40B4-BE49-F238E27FC236}">
                  <a16:creationId xmlns:a16="http://schemas.microsoft.com/office/drawing/2014/main" id="{3A58337A-15DE-45B5-85F9-035C443330C2}"/>
                </a:ext>
              </a:extLst>
            </p:cNvPr>
            <p:cNvCxnSpPr/>
            <p:nvPr/>
          </p:nvCxnSpPr>
          <p:spPr>
            <a:xfrm>
              <a:off x="8748877" y="3189955"/>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A1B9437-F974-4B2B-8051-4EC69463D418}"/>
                </a:ext>
              </a:extLst>
            </p:cNvPr>
            <p:cNvCxnSpPr/>
            <p:nvPr/>
          </p:nvCxnSpPr>
          <p:spPr>
            <a:xfrm>
              <a:off x="8545917" y="4790155"/>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0924654-856A-485A-81DF-401A48F79F31}"/>
                </a:ext>
              </a:extLst>
            </p:cNvPr>
            <p:cNvSpPr/>
            <p:nvPr/>
          </p:nvSpPr>
          <p:spPr>
            <a:xfrm>
              <a:off x="9231717" y="42567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Oval 51">
              <a:extLst>
                <a:ext uri="{FF2B5EF4-FFF2-40B4-BE49-F238E27FC236}">
                  <a16:creationId xmlns:a16="http://schemas.microsoft.com/office/drawing/2014/main" id="{1278D3E6-6575-45CD-AC52-3ACAB89A27A5}"/>
                </a:ext>
              </a:extLst>
            </p:cNvPr>
            <p:cNvSpPr/>
            <p:nvPr/>
          </p:nvSpPr>
          <p:spPr>
            <a:xfrm>
              <a:off x="10298517" y="39900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Oval 55">
              <a:extLst>
                <a:ext uri="{FF2B5EF4-FFF2-40B4-BE49-F238E27FC236}">
                  <a16:creationId xmlns:a16="http://schemas.microsoft.com/office/drawing/2014/main" id="{5941ADCC-705F-4BEC-BFA1-104BD0FE05AD}"/>
                </a:ext>
              </a:extLst>
            </p:cNvPr>
            <p:cNvSpPr/>
            <p:nvPr/>
          </p:nvSpPr>
          <p:spPr>
            <a:xfrm>
              <a:off x="9231717" y="38376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Oval 56">
              <a:extLst>
                <a:ext uri="{FF2B5EF4-FFF2-40B4-BE49-F238E27FC236}">
                  <a16:creationId xmlns:a16="http://schemas.microsoft.com/office/drawing/2014/main" id="{6DDF9641-599E-4491-A321-371744ABEC9D}"/>
                </a:ext>
              </a:extLst>
            </p:cNvPr>
            <p:cNvSpPr/>
            <p:nvPr/>
          </p:nvSpPr>
          <p:spPr>
            <a:xfrm>
              <a:off x="10298517" y="32661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58" name="Straight Connector 57">
              <a:extLst>
                <a:ext uri="{FF2B5EF4-FFF2-40B4-BE49-F238E27FC236}">
                  <a16:creationId xmlns:a16="http://schemas.microsoft.com/office/drawing/2014/main" id="{9E72A377-A2C6-4CAA-9515-9008C346C563}"/>
                </a:ext>
              </a:extLst>
            </p:cNvPr>
            <p:cNvCxnSpPr/>
            <p:nvPr/>
          </p:nvCxnSpPr>
          <p:spPr>
            <a:xfrm>
              <a:off x="9307917"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8057DA7-8661-4C7A-9596-6B94CF3C8521}"/>
                </a:ext>
              </a:extLst>
            </p:cNvPr>
            <p:cNvSpPr txBox="1"/>
            <p:nvPr/>
          </p:nvSpPr>
          <p:spPr>
            <a:xfrm>
              <a:off x="9089669"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t=1</a:t>
              </a:r>
            </a:p>
          </p:txBody>
        </p:sp>
        <p:cxnSp>
          <p:nvCxnSpPr>
            <p:cNvPr id="60" name="Straight Connector 59">
              <a:extLst>
                <a:ext uri="{FF2B5EF4-FFF2-40B4-BE49-F238E27FC236}">
                  <a16:creationId xmlns:a16="http://schemas.microsoft.com/office/drawing/2014/main" id="{22C135BE-55ED-4AFA-8D35-3C8B4C69592B}"/>
                </a:ext>
              </a:extLst>
            </p:cNvPr>
            <p:cNvCxnSpPr/>
            <p:nvPr/>
          </p:nvCxnSpPr>
          <p:spPr>
            <a:xfrm>
              <a:off x="10399877"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EBBAE71-C630-47FB-8DEE-BF2C71E320C0}"/>
                </a:ext>
              </a:extLst>
            </p:cNvPr>
            <p:cNvSpPr txBox="1"/>
            <p:nvPr/>
          </p:nvSpPr>
          <p:spPr>
            <a:xfrm>
              <a:off x="10181629"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t=2</a:t>
              </a:r>
            </a:p>
          </p:txBody>
        </p:sp>
        <p:cxnSp>
          <p:nvCxnSpPr>
            <p:cNvPr id="62" name="Straight Arrow Connector 61">
              <a:extLst>
                <a:ext uri="{FF2B5EF4-FFF2-40B4-BE49-F238E27FC236}">
                  <a16:creationId xmlns:a16="http://schemas.microsoft.com/office/drawing/2014/main" id="{A043C329-3DA3-43F7-BB5C-290CF7735BFF}"/>
                </a:ext>
              </a:extLst>
            </p:cNvPr>
            <p:cNvCxnSpPr/>
            <p:nvPr/>
          </p:nvCxnSpPr>
          <p:spPr>
            <a:xfrm flipV="1">
              <a:off x="9850648" y="4806859"/>
              <a:ext cx="0" cy="457200"/>
            </a:xfrm>
            <a:prstGeom prst="straightConnector1">
              <a:avLst/>
            </a:prstGeom>
            <a:ln w="381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981FD07-BE94-429D-A9AD-C40EBFCE05C4}"/>
                </a:ext>
              </a:extLst>
            </p:cNvPr>
            <p:cNvSpPr txBox="1"/>
            <p:nvPr/>
          </p:nvSpPr>
          <p:spPr>
            <a:xfrm>
              <a:off x="9486831" y="5287305"/>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lumMod val="50000"/>
                    </a:schemeClr>
                  </a:solidFill>
                  <a:effectLst/>
                  <a:uLnTx/>
                  <a:uFillTx/>
                  <a:latin typeface="Calibri"/>
                  <a:ea typeface="+mn-ea"/>
                  <a:cs typeface="+mn-cs"/>
                </a:rPr>
                <a:t>Program</a:t>
              </a:r>
            </a:p>
          </p:txBody>
        </p:sp>
        <p:cxnSp>
          <p:nvCxnSpPr>
            <p:cNvPr id="64" name="Straight Connector 63">
              <a:extLst>
                <a:ext uri="{FF2B5EF4-FFF2-40B4-BE49-F238E27FC236}">
                  <a16:creationId xmlns:a16="http://schemas.microsoft.com/office/drawing/2014/main" id="{D071BB80-D922-4F3F-A807-68693832BADE}"/>
                </a:ext>
              </a:extLst>
            </p:cNvPr>
            <p:cNvCxnSpPr/>
            <p:nvPr/>
          </p:nvCxnSpPr>
          <p:spPr>
            <a:xfrm>
              <a:off x="9424231" y="39138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Right Brace 64">
              <a:extLst>
                <a:ext uri="{FF2B5EF4-FFF2-40B4-BE49-F238E27FC236}">
                  <a16:creationId xmlns:a16="http://schemas.microsoft.com/office/drawing/2014/main" id="{E52CB06C-EE13-4361-B353-F3F78556F891}"/>
                </a:ext>
              </a:extLst>
            </p:cNvPr>
            <p:cNvSpPr/>
            <p:nvPr/>
          </p:nvSpPr>
          <p:spPr>
            <a:xfrm>
              <a:off x="10527117" y="3329775"/>
              <a:ext cx="228600" cy="571500"/>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66" name="TextBox 65">
              <a:extLst>
                <a:ext uri="{FF2B5EF4-FFF2-40B4-BE49-F238E27FC236}">
                  <a16:creationId xmlns:a16="http://schemas.microsoft.com/office/drawing/2014/main" id="{CAA4F250-07F4-44BC-88CC-2AD59CBBB956}"/>
                </a:ext>
              </a:extLst>
            </p:cNvPr>
            <p:cNvSpPr txBox="1"/>
            <p:nvPr/>
          </p:nvSpPr>
          <p:spPr>
            <a:xfrm>
              <a:off x="10733683" y="3441791"/>
              <a:ext cx="30970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2">
                      <a:lumMod val="25000"/>
                    </a:schemeClr>
                  </a:solidFill>
                  <a:effectLst/>
                  <a:uLnTx/>
                  <a:uFillTx/>
                  <a:latin typeface="Calibri"/>
                  <a:ea typeface="+mn-ea"/>
                  <a:cs typeface="+mn-cs"/>
                </a:rPr>
                <a:t>A</a:t>
              </a:r>
            </a:p>
          </p:txBody>
        </p:sp>
        <p:cxnSp>
          <p:nvCxnSpPr>
            <p:cNvPr id="67" name="Straight Connector 66">
              <a:extLst>
                <a:ext uri="{FF2B5EF4-FFF2-40B4-BE49-F238E27FC236}">
                  <a16:creationId xmlns:a16="http://schemas.microsoft.com/office/drawing/2014/main" id="{C59F225C-8A68-43DE-B133-11CEF6CF7480}"/>
                </a:ext>
              </a:extLst>
            </p:cNvPr>
            <p:cNvCxnSpPr/>
            <p:nvPr/>
          </p:nvCxnSpPr>
          <p:spPr>
            <a:xfrm>
              <a:off x="9424736" y="43329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Right Brace 67">
              <a:extLst>
                <a:ext uri="{FF2B5EF4-FFF2-40B4-BE49-F238E27FC236}">
                  <a16:creationId xmlns:a16="http://schemas.microsoft.com/office/drawing/2014/main" id="{56228990-5855-49A9-B55E-7265D7344876}"/>
                </a:ext>
              </a:extLst>
            </p:cNvPr>
            <p:cNvSpPr/>
            <p:nvPr/>
          </p:nvSpPr>
          <p:spPr>
            <a:xfrm>
              <a:off x="10553682" y="4025197"/>
              <a:ext cx="228600" cy="307759"/>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69" name="TextBox 68">
              <a:extLst>
                <a:ext uri="{FF2B5EF4-FFF2-40B4-BE49-F238E27FC236}">
                  <a16:creationId xmlns:a16="http://schemas.microsoft.com/office/drawing/2014/main" id="{DC875360-AF66-4AD7-B2E6-5A1DEC0F520D}"/>
                </a:ext>
              </a:extLst>
            </p:cNvPr>
            <p:cNvSpPr txBox="1"/>
            <p:nvPr/>
          </p:nvSpPr>
          <p:spPr>
            <a:xfrm>
              <a:off x="10749996" y="4004265"/>
              <a:ext cx="3000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2">
                      <a:lumMod val="25000"/>
                    </a:schemeClr>
                  </a:solidFill>
                  <a:effectLst/>
                  <a:uLnTx/>
                  <a:uFillTx/>
                  <a:latin typeface="Calibri"/>
                  <a:ea typeface="+mn-ea"/>
                  <a:cs typeface="+mn-cs"/>
                </a:rPr>
                <a:t>B</a:t>
              </a:r>
            </a:p>
          </p:txBody>
        </p:sp>
        <p:sp>
          <p:nvSpPr>
            <p:cNvPr id="71" name="TextBox 70">
              <a:extLst>
                <a:ext uri="{FF2B5EF4-FFF2-40B4-BE49-F238E27FC236}">
                  <a16:creationId xmlns:a16="http://schemas.microsoft.com/office/drawing/2014/main" id="{A0C175CB-D2BB-488E-A65B-565FC98F54F0}"/>
                </a:ext>
              </a:extLst>
            </p:cNvPr>
            <p:cNvSpPr txBox="1"/>
            <p:nvPr/>
          </p:nvSpPr>
          <p:spPr>
            <a:xfrm>
              <a:off x="9438515" y="2543624"/>
              <a:ext cx="824265"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schemeClr val="accent2">
                      <a:lumMod val="75000"/>
                    </a:schemeClr>
                  </a:solidFill>
                  <a:effectLst/>
                  <a:uLnTx/>
                  <a:uFillTx/>
                  <a:latin typeface="Candara" panose="020E0502030303020204" pitchFamily="34" charset="0"/>
                </a:rPr>
                <a:t>effect: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75000"/>
                    </a:schemeClr>
                  </a:solidFill>
                  <a:latin typeface="Candara" panose="020E0502030303020204" pitchFamily="34" charset="0"/>
                </a:rPr>
                <a:t>A-B</a:t>
              </a:r>
              <a:endParaRPr kumimoji="0" lang="en-US" i="0" u="none" strike="noStrike" kern="1200" cap="none" spc="0" normalizeH="0" baseline="0" noProof="0" dirty="0">
                <a:ln>
                  <a:noFill/>
                </a:ln>
                <a:solidFill>
                  <a:schemeClr val="accent2">
                    <a:lumMod val="75000"/>
                  </a:schemeClr>
                </a:solidFill>
                <a:effectLst/>
                <a:uLnTx/>
                <a:uFillTx/>
                <a:latin typeface="Candara" panose="020E0502030303020204" pitchFamily="34" charset="0"/>
              </a:endParaRPr>
            </a:p>
          </p:txBody>
        </p:sp>
      </p:grpSp>
      <p:cxnSp>
        <p:nvCxnSpPr>
          <p:cNvPr id="72" name="Straight Arrow Connector 71">
            <a:extLst>
              <a:ext uri="{FF2B5EF4-FFF2-40B4-BE49-F238E27FC236}">
                <a16:creationId xmlns:a16="http://schemas.microsoft.com/office/drawing/2014/main" id="{07FA050D-B472-4CAE-8DB0-5DEB50D13239}"/>
              </a:ext>
            </a:extLst>
          </p:cNvPr>
          <p:cNvCxnSpPr/>
          <p:nvPr/>
        </p:nvCxnSpPr>
        <p:spPr>
          <a:xfrm flipV="1">
            <a:off x="7613137" y="2854410"/>
            <a:ext cx="0" cy="381000"/>
          </a:xfrm>
          <a:prstGeom prst="straightConnector1">
            <a:avLst/>
          </a:prstGeom>
          <a:ln w="381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12AB93F-029A-4300-954A-C3F95889DDE1}"/>
              </a:ext>
            </a:extLst>
          </p:cNvPr>
          <p:cNvCxnSpPr/>
          <p:nvPr/>
        </p:nvCxnSpPr>
        <p:spPr>
          <a:xfrm flipV="1">
            <a:off x="9954244" y="2857565"/>
            <a:ext cx="0" cy="381000"/>
          </a:xfrm>
          <a:prstGeom prst="straightConnector1">
            <a:avLst/>
          </a:prstGeom>
          <a:ln w="381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90873945-3794-4CB9-996C-C46FBD75A20D}"/>
              </a:ext>
            </a:extLst>
          </p:cNvPr>
          <p:cNvSpPr txBox="1"/>
          <p:nvPr/>
        </p:nvSpPr>
        <p:spPr>
          <a:xfrm>
            <a:off x="6028101" y="3675877"/>
            <a:ext cx="2752526"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50000"/>
                  </a:schemeClr>
                </a:solidFill>
                <a:effectLst/>
                <a:uLnTx/>
                <a:uFillTx/>
                <a:latin typeface="Calibri"/>
                <a:ea typeface="+mn-ea"/>
                <a:cs typeface="+mn-cs"/>
              </a:rPr>
              <a:t>Gains during the program period by</a:t>
            </a:r>
            <a:r>
              <a:rPr lang="en-US" sz="2400" dirty="0">
                <a:solidFill>
                  <a:schemeClr val="bg2">
                    <a:lumMod val="50000"/>
                  </a:schemeClr>
                </a:solidFill>
                <a:latin typeface="Calibri"/>
              </a:rPr>
              <a:t> </a:t>
            </a:r>
            <a:r>
              <a:rPr kumimoji="0" lang="en-US" sz="2400" b="0" i="0" u="none" strike="noStrike" kern="1200" cap="none" spc="0" normalizeH="0" baseline="0" noProof="0" dirty="0">
                <a:ln>
                  <a:noFill/>
                </a:ln>
                <a:solidFill>
                  <a:schemeClr val="bg2">
                    <a:lumMod val="50000"/>
                  </a:schemeClr>
                </a:solidFill>
                <a:effectLst/>
                <a:uLnTx/>
                <a:uFillTx/>
                <a:latin typeface="Calibri"/>
                <a:ea typeface="+mn-ea"/>
                <a:cs typeface="+mn-cs"/>
              </a:rPr>
              <a:t>treatment group</a:t>
            </a:r>
          </a:p>
        </p:txBody>
      </p:sp>
      <p:sp>
        <p:nvSpPr>
          <p:cNvPr id="75" name="TextBox 74">
            <a:extLst>
              <a:ext uri="{FF2B5EF4-FFF2-40B4-BE49-F238E27FC236}">
                <a16:creationId xmlns:a16="http://schemas.microsoft.com/office/drawing/2014/main" id="{C366878D-DA96-45AD-A4F0-CA62CEEF5E52}"/>
              </a:ext>
            </a:extLst>
          </p:cNvPr>
          <p:cNvSpPr txBox="1"/>
          <p:nvPr/>
        </p:nvSpPr>
        <p:spPr>
          <a:xfrm>
            <a:off x="8795247" y="3675877"/>
            <a:ext cx="2752517"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2">
                    <a:lumMod val="60000"/>
                    <a:lumOff val="40000"/>
                  </a:schemeClr>
                </a:solidFill>
                <a:effectLst/>
                <a:uLnTx/>
                <a:uFillTx/>
                <a:latin typeface="Calibri"/>
                <a:ea typeface="+mn-ea"/>
                <a:cs typeface="+mn-cs"/>
              </a:rPr>
              <a:t>Gains independent of the program (secular trends)</a:t>
            </a:r>
          </a:p>
        </p:txBody>
      </p:sp>
    </p:spTree>
    <p:extLst>
      <p:ext uri="{BB962C8B-B14F-4D97-AF65-F5344CB8AC3E}">
        <p14:creationId xmlns:p14="http://schemas.microsoft.com/office/powerpoint/2010/main" val="271721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Right Triangle 2"/>
          <p:cNvSpPr/>
          <p:nvPr/>
        </p:nvSpPr>
        <p:spPr>
          <a:xfrm>
            <a:off x="6988630" y="3984173"/>
            <a:ext cx="2789853" cy="1782147"/>
          </a:xfrm>
          <a:prstGeom prst="rtTriangl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Right Triangle 3"/>
          <p:cNvSpPr/>
          <p:nvPr/>
        </p:nvSpPr>
        <p:spPr>
          <a:xfrm flipH="1">
            <a:off x="4086929" y="4970108"/>
            <a:ext cx="2789853" cy="796212"/>
          </a:xfrm>
          <a:prstGeom prst="rtTriangl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TextBox 4"/>
          <p:cNvSpPr txBox="1"/>
          <p:nvPr/>
        </p:nvSpPr>
        <p:spPr>
          <a:xfrm>
            <a:off x="3305631" y="403549"/>
            <a:ext cx="4138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T2</a:t>
            </a:r>
          </a:p>
        </p:txBody>
      </p:sp>
      <p:sp>
        <p:nvSpPr>
          <p:cNvPr id="6" name="Right Triangle 5"/>
          <p:cNvSpPr/>
          <p:nvPr/>
        </p:nvSpPr>
        <p:spPr>
          <a:xfrm flipH="1">
            <a:off x="722726" y="772881"/>
            <a:ext cx="2789853" cy="1782147"/>
          </a:xfrm>
          <a:prstGeom prst="rtTriangl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extBox 6"/>
          <p:cNvSpPr txBox="1"/>
          <p:nvPr/>
        </p:nvSpPr>
        <p:spPr>
          <a:xfrm>
            <a:off x="501902" y="2076839"/>
            <a:ext cx="4138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T1</a:t>
            </a:r>
          </a:p>
        </p:txBody>
      </p:sp>
      <p:sp>
        <p:nvSpPr>
          <p:cNvPr id="8" name="Right Triangle 7"/>
          <p:cNvSpPr/>
          <p:nvPr/>
        </p:nvSpPr>
        <p:spPr>
          <a:xfrm flipH="1">
            <a:off x="6494226" y="1804501"/>
            <a:ext cx="2789853" cy="796212"/>
          </a:xfrm>
          <a:prstGeom prst="rtTriangle">
            <a:avLst/>
          </a:prstGeom>
          <a:solidFill>
            <a:srgbClr val="385D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TextBox 8"/>
          <p:cNvSpPr txBox="1"/>
          <p:nvPr/>
        </p:nvSpPr>
        <p:spPr>
          <a:xfrm>
            <a:off x="9077131" y="1435169"/>
            <a:ext cx="425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C2</a:t>
            </a:r>
          </a:p>
        </p:txBody>
      </p:sp>
      <p:sp>
        <p:nvSpPr>
          <p:cNvPr id="10" name="TextBox 9"/>
          <p:cNvSpPr txBox="1"/>
          <p:nvPr/>
        </p:nvSpPr>
        <p:spPr>
          <a:xfrm>
            <a:off x="6220075" y="2202607"/>
            <a:ext cx="425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C1</a:t>
            </a:r>
          </a:p>
        </p:txBody>
      </p:sp>
      <p:sp>
        <p:nvSpPr>
          <p:cNvPr id="11" name="Right Brace 10"/>
          <p:cNvSpPr/>
          <p:nvPr/>
        </p:nvSpPr>
        <p:spPr>
          <a:xfrm>
            <a:off x="3828550" y="827308"/>
            <a:ext cx="550506" cy="1727719"/>
          </a:xfrm>
          <a:prstGeom prst="rightBrac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Right Brace 11"/>
          <p:cNvSpPr/>
          <p:nvPr/>
        </p:nvSpPr>
        <p:spPr>
          <a:xfrm>
            <a:off x="9558230" y="1753568"/>
            <a:ext cx="550506" cy="8980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12"/>
          <p:cNvSpPr txBox="1"/>
          <p:nvPr/>
        </p:nvSpPr>
        <p:spPr>
          <a:xfrm>
            <a:off x="4379056" y="1229502"/>
            <a:ext cx="1797672" cy="92333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48A54"/>
                </a:solidFill>
                <a:effectLst/>
                <a:uLnTx/>
                <a:uFillTx/>
                <a:latin typeface="Calibri"/>
                <a:ea typeface="+mn-ea"/>
                <a:cs typeface="+mn-cs"/>
              </a:rPr>
              <a:t>T2 – T1 = </a:t>
            </a:r>
            <a:br>
              <a:rPr kumimoji="0" lang="en-US" sz="1800" b="0" i="0" u="none" strike="noStrike" kern="1200" cap="none" spc="0" normalizeH="0" baseline="0" noProof="0" dirty="0">
                <a:ln>
                  <a:noFill/>
                </a:ln>
                <a:solidFill>
                  <a:srgbClr val="948A54"/>
                </a:solidFill>
                <a:effectLst/>
                <a:uLnTx/>
                <a:uFillTx/>
                <a:latin typeface="Calibri"/>
                <a:ea typeface="+mn-ea"/>
                <a:cs typeface="+mn-cs"/>
              </a:rPr>
            </a:br>
            <a:r>
              <a:rPr kumimoji="0" lang="en-US" sz="1800" b="0" i="0" u="none" strike="noStrike" kern="1200" cap="none" spc="0" normalizeH="0" baseline="0" noProof="0" dirty="0">
                <a:ln>
                  <a:noFill/>
                </a:ln>
                <a:solidFill>
                  <a:srgbClr val="948A54"/>
                </a:solidFill>
                <a:effectLst/>
                <a:uLnTx/>
                <a:uFillTx/>
                <a:latin typeface="Calibri"/>
                <a:ea typeface="+mn-ea"/>
                <a:cs typeface="+mn-cs"/>
              </a:rPr>
              <a:t>Total Gains in </a:t>
            </a:r>
            <a:br>
              <a:rPr kumimoji="0" lang="en-US" sz="1800" b="0" i="0" u="none" strike="noStrike" kern="1200" cap="none" spc="0" normalizeH="0" baseline="0" noProof="0" dirty="0">
                <a:ln>
                  <a:noFill/>
                </a:ln>
                <a:solidFill>
                  <a:srgbClr val="948A54"/>
                </a:solidFill>
                <a:effectLst/>
                <a:uLnTx/>
                <a:uFillTx/>
                <a:latin typeface="Calibri"/>
                <a:ea typeface="+mn-ea"/>
                <a:cs typeface="+mn-cs"/>
              </a:rPr>
            </a:br>
            <a:r>
              <a:rPr kumimoji="0" lang="en-US" sz="1800" b="0" i="0" u="none" strike="noStrike" kern="1200" cap="none" spc="0" normalizeH="0" baseline="0" noProof="0" dirty="0">
                <a:ln>
                  <a:noFill/>
                </a:ln>
                <a:solidFill>
                  <a:srgbClr val="948A54"/>
                </a:solidFill>
                <a:effectLst/>
                <a:uLnTx/>
                <a:uFillTx/>
                <a:latin typeface="Calibri"/>
                <a:ea typeface="+mn-ea"/>
                <a:cs typeface="+mn-cs"/>
              </a:rPr>
              <a:t>Treatment Group</a:t>
            </a:r>
          </a:p>
        </p:txBody>
      </p:sp>
      <p:sp>
        <p:nvSpPr>
          <p:cNvPr id="14" name="TextBox 13"/>
          <p:cNvSpPr txBox="1"/>
          <p:nvPr/>
        </p:nvSpPr>
        <p:spPr>
          <a:xfrm>
            <a:off x="10271983" y="1515343"/>
            <a:ext cx="1518429"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85D8A"/>
                </a:solidFill>
                <a:effectLst/>
                <a:uLnTx/>
                <a:uFillTx/>
                <a:latin typeface="Calibri"/>
                <a:ea typeface="+mn-ea"/>
                <a:cs typeface="+mn-cs"/>
              </a:rPr>
              <a:t>C2 – C1 = </a:t>
            </a:r>
            <a:br>
              <a:rPr kumimoji="0" lang="en-US" sz="1800" b="0" i="0" u="none" strike="noStrike" kern="1200" cap="none" spc="0" normalizeH="0" baseline="0" noProof="0" dirty="0">
                <a:ln>
                  <a:noFill/>
                </a:ln>
                <a:solidFill>
                  <a:srgbClr val="385D8A"/>
                </a:solidFill>
                <a:effectLst/>
                <a:uLnTx/>
                <a:uFillTx/>
                <a:latin typeface="Calibri"/>
                <a:ea typeface="+mn-ea"/>
                <a:cs typeface="+mn-cs"/>
              </a:rPr>
            </a:br>
            <a:r>
              <a:rPr kumimoji="0" lang="en-US" sz="1800" b="0" i="0" u="none" strike="noStrike" kern="1200" cap="none" spc="0" normalizeH="0" baseline="0" noProof="0" dirty="0">
                <a:ln>
                  <a:noFill/>
                </a:ln>
                <a:solidFill>
                  <a:srgbClr val="385D8A"/>
                </a:solidFill>
                <a:effectLst/>
                <a:uLnTx/>
                <a:uFillTx/>
                <a:latin typeface="Calibri"/>
                <a:ea typeface="+mn-ea"/>
                <a:cs typeface="+mn-cs"/>
              </a:rPr>
              <a:t>Total Gains in </a:t>
            </a:r>
            <a:br>
              <a:rPr kumimoji="0" lang="en-US" sz="1800" b="0" i="0" u="none" strike="noStrike" kern="1200" cap="none" spc="0" normalizeH="0" baseline="0" noProof="0" dirty="0">
                <a:ln>
                  <a:noFill/>
                </a:ln>
                <a:solidFill>
                  <a:srgbClr val="385D8A"/>
                </a:solidFill>
                <a:effectLst/>
                <a:uLnTx/>
                <a:uFillTx/>
                <a:latin typeface="Calibri"/>
                <a:ea typeface="+mn-ea"/>
                <a:cs typeface="+mn-cs"/>
              </a:rPr>
            </a:br>
            <a:r>
              <a:rPr kumimoji="0" lang="en-US" sz="1800" b="0" i="0" u="none" strike="noStrike" kern="1200" cap="none" spc="0" normalizeH="0" baseline="0" noProof="0" dirty="0">
                <a:ln>
                  <a:noFill/>
                </a:ln>
                <a:solidFill>
                  <a:srgbClr val="385D8A"/>
                </a:solidFill>
                <a:effectLst/>
                <a:uLnTx/>
                <a:uFillTx/>
                <a:latin typeface="Calibri"/>
                <a:ea typeface="+mn-ea"/>
                <a:cs typeface="+mn-cs"/>
              </a:rPr>
              <a:t>Control Group</a:t>
            </a:r>
            <a:br>
              <a:rPr kumimoji="0" lang="en-US" sz="1800" b="0" i="0" u="none" strike="noStrike" kern="1200" cap="none" spc="0" normalizeH="0" baseline="0" noProof="0" dirty="0">
                <a:ln>
                  <a:noFill/>
                </a:ln>
                <a:solidFill>
                  <a:srgbClr val="385D8A"/>
                </a:solidFill>
                <a:effectLst/>
                <a:uLnTx/>
                <a:uFillTx/>
                <a:latin typeface="Calibri"/>
                <a:ea typeface="+mn-ea"/>
                <a:cs typeface="+mn-cs"/>
              </a:rPr>
            </a:br>
            <a:r>
              <a:rPr kumimoji="0" lang="en-US" sz="1800" b="0" i="0" u="none" strike="noStrike" kern="1200" cap="none" spc="0" normalizeH="0" baseline="0" noProof="0" dirty="0">
                <a:ln>
                  <a:noFill/>
                </a:ln>
                <a:solidFill>
                  <a:srgbClr val="385D8A"/>
                </a:solidFill>
                <a:effectLst/>
                <a:uLnTx/>
                <a:uFillTx/>
                <a:latin typeface="Calibri"/>
                <a:ea typeface="+mn-ea"/>
                <a:cs typeface="+mn-cs"/>
              </a:rPr>
              <a:t>(trend)</a:t>
            </a:r>
          </a:p>
        </p:txBody>
      </p:sp>
      <p:sp>
        <p:nvSpPr>
          <p:cNvPr id="15" name="Right Brace 14"/>
          <p:cNvSpPr/>
          <p:nvPr/>
        </p:nvSpPr>
        <p:spPr>
          <a:xfrm flipH="1">
            <a:off x="6264683" y="3995282"/>
            <a:ext cx="550506" cy="898078"/>
          </a:xfrm>
          <a:prstGeom prst="rightBrac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TextBox 15"/>
          <p:cNvSpPr txBox="1"/>
          <p:nvPr/>
        </p:nvSpPr>
        <p:spPr>
          <a:xfrm>
            <a:off x="717972" y="4135867"/>
            <a:ext cx="5546711"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i="0" u="none" strike="noStrike" kern="1200" cap="none" spc="0" normalizeH="0" baseline="0" noProof="0" dirty="0">
                <a:ln>
                  <a:noFill/>
                </a:ln>
                <a:solidFill>
                  <a:schemeClr val="bg2">
                    <a:lumMod val="50000"/>
                  </a:schemeClr>
                </a:solidFill>
                <a:effectLst/>
                <a:uLnTx/>
                <a:uFillTx/>
                <a:latin typeface="Century Gothic" panose="020B0502020202020204" pitchFamily="34" charset="0"/>
              </a:rPr>
              <a:t>(T2-T1)</a:t>
            </a:r>
            <a:r>
              <a:rPr kumimoji="0" lang="en-US" sz="2800" b="0" i="0" u="none" strike="noStrike" kern="1200" cap="none" spc="0" normalizeH="0" baseline="0" noProof="0" dirty="0">
                <a:ln>
                  <a:noFill/>
                </a:ln>
                <a:effectLst/>
                <a:uLnTx/>
                <a:uFillTx/>
                <a:latin typeface="Century Gothic" panose="020B0502020202020204" pitchFamily="34" charset="0"/>
              </a:rPr>
              <a:t>-</a:t>
            </a:r>
            <a:r>
              <a:rPr kumimoji="0" lang="en-US" sz="2800" b="0" i="0" u="none" strike="noStrike" kern="1200" cap="none" spc="0" normalizeH="0" baseline="0" noProof="0" dirty="0">
                <a:ln>
                  <a:noFill/>
                </a:ln>
                <a:solidFill>
                  <a:srgbClr val="385D8A"/>
                </a:solidFill>
                <a:effectLst/>
                <a:uLnTx/>
                <a:uFillTx/>
                <a:latin typeface="Century Gothic" panose="020B0502020202020204" pitchFamily="34" charset="0"/>
              </a:rPr>
              <a:t>(C2-C1)</a:t>
            </a:r>
            <a:r>
              <a:rPr kumimoji="0" lang="en-US" sz="2800" b="0" i="0" u="none" strike="noStrike" kern="1200" cap="none" spc="0" normalizeH="0" baseline="0" noProof="0" dirty="0">
                <a:ln>
                  <a:noFill/>
                </a:ln>
                <a:effectLst/>
                <a:uLnTx/>
                <a:uFillTx/>
                <a:latin typeface="Century Gothic" panose="020B0502020202020204" pitchFamily="34" charset="0"/>
              </a:rPr>
              <a:t> </a:t>
            </a:r>
            <a:r>
              <a:rPr kumimoji="0" lang="en-US" sz="2400" b="0" i="0" u="none" strike="noStrike" kern="1200" cap="none" spc="0" normalizeH="0" baseline="0" noProof="0" dirty="0">
                <a:ln>
                  <a:noFill/>
                </a:ln>
                <a:effectLst/>
                <a:uLnTx/>
                <a:uFillTx/>
                <a:latin typeface="Century Gothic" panose="020B0502020202020204" pitchFamily="34" charset="0"/>
              </a:rPr>
              <a:t>= </a:t>
            </a:r>
            <a:r>
              <a:rPr kumimoji="0" lang="en-US" sz="2400" b="1" i="0" u="none" strike="noStrike" kern="1200" cap="none" spc="0" normalizeH="0" baseline="0" noProof="0" dirty="0">
                <a:ln>
                  <a:noFill/>
                </a:ln>
                <a:solidFill>
                  <a:schemeClr val="accent2">
                    <a:lumMod val="75000"/>
                  </a:schemeClr>
                </a:solidFill>
                <a:effectLst/>
                <a:uLnTx/>
                <a:uFillTx/>
                <a:latin typeface="Century Gothic" panose="020B0502020202020204" pitchFamily="34" charset="0"/>
              </a:rPr>
              <a:t>Program Impact</a:t>
            </a:r>
          </a:p>
        </p:txBody>
      </p:sp>
    </p:spTree>
    <p:extLst>
      <p:ext uri="{BB962C8B-B14F-4D97-AF65-F5344CB8AC3E}">
        <p14:creationId xmlns:p14="http://schemas.microsoft.com/office/powerpoint/2010/main" val="246573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B3D5AAB-24A7-4678-BBA1-779137B1C604}"/>
              </a:ext>
            </a:extLst>
          </p:cNvPr>
          <p:cNvSpPr/>
          <p:nvPr/>
        </p:nvSpPr>
        <p:spPr>
          <a:xfrm>
            <a:off x="0" y="-180"/>
            <a:ext cx="3361653" cy="6858180"/>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75" name="TextBox 3"/>
          <p:cNvSpPr txBox="1">
            <a:spLocks noChangeArrowheads="1"/>
          </p:cNvSpPr>
          <p:nvPr/>
        </p:nvSpPr>
        <p:spPr bwMode="auto">
          <a:xfrm>
            <a:off x="-502285" y="178229"/>
            <a:ext cx="4366222" cy="1938992"/>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small" spc="0" normalizeH="0" baseline="0" noProof="0" dirty="0">
                <a:ln>
                  <a:noFill/>
                </a:ln>
                <a:solidFill>
                  <a:srgbClr val="1F497D">
                    <a:lumMod val="50000"/>
                  </a:srgbClr>
                </a:solidFill>
                <a:effectLst/>
                <a:uLnTx/>
                <a:uFillTx/>
                <a:latin typeface="Century Gothic" panose="020B0502020202020204" pitchFamily="34" charset="0"/>
                <a:ea typeface="+mn-ea"/>
                <a:cs typeface="+mn-cs"/>
              </a:rPr>
              <a:t>Difference-in-Difference Estimator</a:t>
            </a:r>
          </a:p>
        </p:txBody>
      </p:sp>
      <p:sp>
        <p:nvSpPr>
          <p:cNvPr id="25" name="TextBox 24">
            <a:extLst>
              <a:ext uri="{FF2B5EF4-FFF2-40B4-BE49-F238E27FC236}">
                <a16:creationId xmlns:a16="http://schemas.microsoft.com/office/drawing/2014/main" id="{AD08FC4A-A297-43AA-A08C-F2827C2D42F5}"/>
              </a:ext>
            </a:extLst>
          </p:cNvPr>
          <p:cNvSpPr txBox="1"/>
          <p:nvPr/>
        </p:nvSpPr>
        <p:spPr>
          <a:xfrm>
            <a:off x="4695305" y="616689"/>
            <a:ext cx="6175087" cy="76944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effect</a:t>
            </a:r>
            <a:r>
              <a:rPr kumimoji="0" lang="en-US" sz="4400" b="0" i="0" u="none" strike="noStrike" kern="1200" cap="none" spc="0" normalizeH="0" baseline="0" noProof="0" dirty="0">
                <a:ln>
                  <a:noFill/>
                </a:ln>
                <a:solidFill>
                  <a:prstClr val="black">
                    <a:lumMod val="65000"/>
                    <a:lumOff val="35000"/>
                  </a:prstClr>
                </a:solidFill>
                <a:effectLst/>
                <a:uLnTx/>
                <a:uFillTx/>
                <a:latin typeface="Candara" panose="020E0502030303020204" pitchFamily="34" charset="0"/>
                <a:ea typeface="+mn-ea"/>
                <a:cs typeface="+mn-cs"/>
              </a:rPr>
              <a:t> = </a:t>
            </a:r>
            <a:r>
              <a:rPr kumimoji="0" lang="en-US" sz="4000" b="0" i="0" u="none" strike="noStrike" kern="1200" cap="none" spc="0" normalizeH="0" baseline="0" noProof="0" dirty="0">
                <a:ln>
                  <a:noFill/>
                </a:ln>
                <a:solidFill>
                  <a:srgbClr val="EEECE1">
                    <a:lumMod val="50000"/>
                  </a:srgbClr>
                </a:solidFill>
                <a:effectLst/>
                <a:uLnTx/>
                <a:uFillTx/>
                <a:latin typeface="Century Gothic" panose="020B0502020202020204" pitchFamily="34" charset="0"/>
                <a:ea typeface="+mn-ea"/>
                <a:cs typeface="+mn-cs"/>
              </a:rPr>
              <a:t>(T2-T1) </a:t>
            </a:r>
            <a:r>
              <a:rPr kumimoji="0" lang="en-US" sz="40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a:t>
            </a:r>
            <a:r>
              <a:rPr kumimoji="0" lang="en-US" sz="4000" b="0" i="0" u="none" strike="noStrike" kern="1200" cap="none" spc="0" normalizeH="0" baseline="0" noProof="0" dirty="0">
                <a:ln>
                  <a:noFill/>
                </a:ln>
                <a:solidFill>
                  <a:srgbClr val="1F497D">
                    <a:lumMod val="75000"/>
                  </a:srgbClr>
                </a:solidFill>
                <a:effectLst/>
                <a:uLnTx/>
                <a:uFillTx/>
                <a:latin typeface="Century Gothic" panose="020B0502020202020204" pitchFamily="34" charset="0"/>
                <a:ea typeface="+mn-ea"/>
                <a:cs typeface="+mn-cs"/>
              </a:rPr>
              <a:t> </a:t>
            </a:r>
            <a:r>
              <a:rPr kumimoji="0" lang="en-US" sz="4000" b="0" i="0" u="none" strike="noStrike" kern="1200" cap="none" spc="0" normalizeH="0" baseline="0" noProof="0" dirty="0">
                <a:ln>
                  <a:noFill/>
                </a:ln>
                <a:solidFill>
                  <a:srgbClr val="1F497D">
                    <a:lumMod val="60000"/>
                    <a:lumOff val="40000"/>
                  </a:srgbClr>
                </a:solidFill>
                <a:effectLst/>
                <a:uLnTx/>
                <a:uFillTx/>
                <a:latin typeface="Century Gothic" panose="020B0502020202020204" pitchFamily="34" charset="0"/>
                <a:ea typeface="+mn-ea"/>
                <a:cs typeface="+mn-cs"/>
              </a:rPr>
              <a:t>(C2-C1)</a:t>
            </a:r>
          </a:p>
        </p:txBody>
      </p:sp>
      <p:grpSp>
        <p:nvGrpSpPr>
          <p:cNvPr id="48" name="Group 47">
            <a:extLst>
              <a:ext uri="{FF2B5EF4-FFF2-40B4-BE49-F238E27FC236}">
                <a16:creationId xmlns:a16="http://schemas.microsoft.com/office/drawing/2014/main" id="{ED210AD1-3FFB-4F2A-897D-08BFE8B4FD89}"/>
              </a:ext>
            </a:extLst>
          </p:cNvPr>
          <p:cNvGrpSpPr/>
          <p:nvPr/>
        </p:nvGrpSpPr>
        <p:grpSpPr>
          <a:xfrm>
            <a:off x="267894" y="2907274"/>
            <a:ext cx="2504161" cy="3020680"/>
            <a:chOff x="8545917" y="2543624"/>
            <a:chExt cx="2504161" cy="3020680"/>
          </a:xfrm>
        </p:grpSpPr>
        <p:cxnSp>
          <p:nvCxnSpPr>
            <p:cNvPr id="49" name="Straight Connector 48">
              <a:extLst>
                <a:ext uri="{FF2B5EF4-FFF2-40B4-BE49-F238E27FC236}">
                  <a16:creationId xmlns:a16="http://schemas.microsoft.com/office/drawing/2014/main" id="{3A58337A-15DE-45B5-85F9-035C443330C2}"/>
                </a:ext>
              </a:extLst>
            </p:cNvPr>
            <p:cNvCxnSpPr/>
            <p:nvPr/>
          </p:nvCxnSpPr>
          <p:spPr>
            <a:xfrm>
              <a:off x="8748877" y="3189955"/>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A1B9437-F974-4B2B-8051-4EC69463D418}"/>
                </a:ext>
              </a:extLst>
            </p:cNvPr>
            <p:cNvCxnSpPr/>
            <p:nvPr/>
          </p:nvCxnSpPr>
          <p:spPr>
            <a:xfrm>
              <a:off x="8545917" y="4790155"/>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0924654-856A-485A-81DF-401A48F79F31}"/>
                </a:ext>
              </a:extLst>
            </p:cNvPr>
            <p:cNvSpPr/>
            <p:nvPr/>
          </p:nvSpPr>
          <p:spPr>
            <a:xfrm>
              <a:off x="9231717" y="42567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Oval 51">
              <a:extLst>
                <a:ext uri="{FF2B5EF4-FFF2-40B4-BE49-F238E27FC236}">
                  <a16:creationId xmlns:a16="http://schemas.microsoft.com/office/drawing/2014/main" id="{1278D3E6-6575-45CD-AC52-3ACAB89A27A5}"/>
                </a:ext>
              </a:extLst>
            </p:cNvPr>
            <p:cNvSpPr/>
            <p:nvPr/>
          </p:nvSpPr>
          <p:spPr>
            <a:xfrm>
              <a:off x="10298517" y="39900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Oval 55">
              <a:extLst>
                <a:ext uri="{FF2B5EF4-FFF2-40B4-BE49-F238E27FC236}">
                  <a16:creationId xmlns:a16="http://schemas.microsoft.com/office/drawing/2014/main" id="{5941ADCC-705F-4BEC-BFA1-104BD0FE05AD}"/>
                </a:ext>
              </a:extLst>
            </p:cNvPr>
            <p:cNvSpPr/>
            <p:nvPr/>
          </p:nvSpPr>
          <p:spPr>
            <a:xfrm>
              <a:off x="9231717" y="38376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Oval 56">
              <a:extLst>
                <a:ext uri="{FF2B5EF4-FFF2-40B4-BE49-F238E27FC236}">
                  <a16:creationId xmlns:a16="http://schemas.microsoft.com/office/drawing/2014/main" id="{6DDF9641-599E-4491-A321-371744ABEC9D}"/>
                </a:ext>
              </a:extLst>
            </p:cNvPr>
            <p:cNvSpPr/>
            <p:nvPr/>
          </p:nvSpPr>
          <p:spPr>
            <a:xfrm>
              <a:off x="10298517" y="32661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58" name="Straight Connector 57">
              <a:extLst>
                <a:ext uri="{FF2B5EF4-FFF2-40B4-BE49-F238E27FC236}">
                  <a16:creationId xmlns:a16="http://schemas.microsoft.com/office/drawing/2014/main" id="{9E72A377-A2C6-4CAA-9515-9008C346C563}"/>
                </a:ext>
              </a:extLst>
            </p:cNvPr>
            <p:cNvCxnSpPr/>
            <p:nvPr/>
          </p:nvCxnSpPr>
          <p:spPr>
            <a:xfrm>
              <a:off x="9307917"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8057DA7-8661-4C7A-9596-6B94CF3C8521}"/>
                </a:ext>
              </a:extLst>
            </p:cNvPr>
            <p:cNvSpPr txBox="1"/>
            <p:nvPr/>
          </p:nvSpPr>
          <p:spPr>
            <a:xfrm>
              <a:off x="9089669"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t=1</a:t>
              </a:r>
            </a:p>
          </p:txBody>
        </p:sp>
        <p:cxnSp>
          <p:nvCxnSpPr>
            <p:cNvPr id="60" name="Straight Connector 59">
              <a:extLst>
                <a:ext uri="{FF2B5EF4-FFF2-40B4-BE49-F238E27FC236}">
                  <a16:creationId xmlns:a16="http://schemas.microsoft.com/office/drawing/2014/main" id="{22C135BE-55ED-4AFA-8D35-3C8B4C69592B}"/>
                </a:ext>
              </a:extLst>
            </p:cNvPr>
            <p:cNvCxnSpPr/>
            <p:nvPr/>
          </p:nvCxnSpPr>
          <p:spPr>
            <a:xfrm>
              <a:off x="10399877"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EBBAE71-C630-47FB-8DEE-BF2C71E320C0}"/>
                </a:ext>
              </a:extLst>
            </p:cNvPr>
            <p:cNvSpPr txBox="1"/>
            <p:nvPr/>
          </p:nvSpPr>
          <p:spPr>
            <a:xfrm>
              <a:off x="10181629"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t=2</a:t>
              </a:r>
            </a:p>
          </p:txBody>
        </p:sp>
        <p:cxnSp>
          <p:nvCxnSpPr>
            <p:cNvPr id="62" name="Straight Arrow Connector 61">
              <a:extLst>
                <a:ext uri="{FF2B5EF4-FFF2-40B4-BE49-F238E27FC236}">
                  <a16:creationId xmlns:a16="http://schemas.microsoft.com/office/drawing/2014/main" id="{A043C329-3DA3-43F7-BB5C-290CF7735BFF}"/>
                </a:ext>
              </a:extLst>
            </p:cNvPr>
            <p:cNvCxnSpPr/>
            <p:nvPr/>
          </p:nvCxnSpPr>
          <p:spPr>
            <a:xfrm flipV="1">
              <a:off x="9850648" y="4806859"/>
              <a:ext cx="0" cy="457200"/>
            </a:xfrm>
            <a:prstGeom prst="straightConnector1">
              <a:avLst/>
            </a:prstGeom>
            <a:ln w="381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981FD07-BE94-429D-A9AD-C40EBFCE05C4}"/>
                </a:ext>
              </a:extLst>
            </p:cNvPr>
            <p:cNvSpPr txBox="1"/>
            <p:nvPr/>
          </p:nvSpPr>
          <p:spPr>
            <a:xfrm>
              <a:off x="9486831" y="5287305"/>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a:ea typeface="+mn-ea"/>
                  <a:cs typeface="+mn-cs"/>
                </a:rPr>
                <a:t>Program</a:t>
              </a:r>
            </a:p>
          </p:txBody>
        </p:sp>
        <p:cxnSp>
          <p:nvCxnSpPr>
            <p:cNvPr id="64" name="Straight Connector 63">
              <a:extLst>
                <a:ext uri="{FF2B5EF4-FFF2-40B4-BE49-F238E27FC236}">
                  <a16:creationId xmlns:a16="http://schemas.microsoft.com/office/drawing/2014/main" id="{D071BB80-D922-4F3F-A807-68693832BADE}"/>
                </a:ext>
              </a:extLst>
            </p:cNvPr>
            <p:cNvCxnSpPr/>
            <p:nvPr/>
          </p:nvCxnSpPr>
          <p:spPr>
            <a:xfrm>
              <a:off x="9424231" y="39138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Right Brace 64">
              <a:extLst>
                <a:ext uri="{FF2B5EF4-FFF2-40B4-BE49-F238E27FC236}">
                  <a16:creationId xmlns:a16="http://schemas.microsoft.com/office/drawing/2014/main" id="{E52CB06C-EE13-4361-B353-F3F78556F891}"/>
                </a:ext>
              </a:extLst>
            </p:cNvPr>
            <p:cNvSpPr/>
            <p:nvPr/>
          </p:nvSpPr>
          <p:spPr>
            <a:xfrm>
              <a:off x="10527117" y="3329775"/>
              <a:ext cx="228600" cy="571500"/>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EECE1">
                    <a:lumMod val="25000"/>
                  </a:srgbClr>
                </a:solidFill>
                <a:effectLst/>
                <a:uLnTx/>
                <a:uFillTx/>
                <a:latin typeface="Calibri"/>
                <a:ea typeface="+mn-ea"/>
                <a:cs typeface="+mn-cs"/>
              </a:endParaRPr>
            </a:p>
          </p:txBody>
        </p:sp>
        <p:sp>
          <p:nvSpPr>
            <p:cNvPr id="66" name="TextBox 65">
              <a:extLst>
                <a:ext uri="{FF2B5EF4-FFF2-40B4-BE49-F238E27FC236}">
                  <a16:creationId xmlns:a16="http://schemas.microsoft.com/office/drawing/2014/main" id="{CAA4F250-07F4-44BC-88CC-2AD59CBBB956}"/>
                </a:ext>
              </a:extLst>
            </p:cNvPr>
            <p:cNvSpPr txBox="1"/>
            <p:nvPr/>
          </p:nvSpPr>
          <p:spPr>
            <a:xfrm>
              <a:off x="10733683" y="3441791"/>
              <a:ext cx="30970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EECE1">
                      <a:lumMod val="25000"/>
                    </a:srgbClr>
                  </a:solidFill>
                  <a:effectLst/>
                  <a:uLnTx/>
                  <a:uFillTx/>
                  <a:latin typeface="Calibri"/>
                  <a:ea typeface="+mn-ea"/>
                  <a:cs typeface="+mn-cs"/>
                </a:rPr>
                <a:t>A</a:t>
              </a:r>
            </a:p>
          </p:txBody>
        </p:sp>
        <p:cxnSp>
          <p:nvCxnSpPr>
            <p:cNvPr id="67" name="Straight Connector 66">
              <a:extLst>
                <a:ext uri="{FF2B5EF4-FFF2-40B4-BE49-F238E27FC236}">
                  <a16:creationId xmlns:a16="http://schemas.microsoft.com/office/drawing/2014/main" id="{C59F225C-8A68-43DE-B133-11CEF6CF7480}"/>
                </a:ext>
              </a:extLst>
            </p:cNvPr>
            <p:cNvCxnSpPr/>
            <p:nvPr/>
          </p:nvCxnSpPr>
          <p:spPr>
            <a:xfrm>
              <a:off x="9424736" y="43329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Right Brace 67">
              <a:extLst>
                <a:ext uri="{FF2B5EF4-FFF2-40B4-BE49-F238E27FC236}">
                  <a16:creationId xmlns:a16="http://schemas.microsoft.com/office/drawing/2014/main" id="{56228990-5855-49A9-B55E-7265D7344876}"/>
                </a:ext>
              </a:extLst>
            </p:cNvPr>
            <p:cNvSpPr/>
            <p:nvPr/>
          </p:nvSpPr>
          <p:spPr>
            <a:xfrm>
              <a:off x="10553682" y="4025197"/>
              <a:ext cx="228600" cy="307759"/>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EECE1">
                    <a:lumMod val="25000"/>
                  </a:srgbClr>
                </a:solidFill>
                <a:effectLst/>
                <a:uLnTx/>
                <a:uFillTx/>
                <a:latin typeface="Calibri"/>
                <a:ea typeface="+mn-ea"/>
                <a:cs typeface="+mn-cs"/>
              </a:endParaRPr>
            </a:p>
          </p:txBody>
        </p:sp>
        <p:sp>
          <p:nvSpPr>
            <p:cNvPr id="69" name="TextBox 68">
              <a:extLst>
                <a:ext uri="{FF2B5EF4-FFF2-40B4-BE49-F238E27FC236}">
                  <a16:creationId xmlns:a16="http://schemas.microsoft.com/office/drawing/2014/main" id="{DC875360-AF66-4AD7-B2E6-5A1DEC0F520D}"/>
                </a:ext>
              </a:extLst>
            </p:cNvPr>
            <p:cNvSpPr txBox="1"/>
            <p:nvPr/>
          </p:nvSpPr>
          <p:spPr>
            <a:xfrm>
              <a:off x="10749996" y="4004265"/>
              <a:ext cx="3000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EECE1">
                      <a:lumMod val="25000"/>
                    </a:srgbClr>
                  </a:solidFill>
                  <a:effectLst/>
                  <a:uLnTx/>
                  <a:uFillTx/>
                  <a:latin typeface="Calibri"/>
                  <a:ea typeface="+mn-ea"/>
                  <a:cs typeface="+mn-cs"/>
                </a:rPr>
                <a:t>B</a:t>
              </a:r>
            </a:p>
          </p:txBody>
        </p:sp>
        <p:sp>
          <p:nvSpPr>
            <p:cNvPr id="71" name="TextBox 70">
              <a:extLst>
                <a:ext uri="{FF2B5EF4-FFF2-40B4-BE49-F238E27FC236}">
                  <a16:creationId xmlns:a16="http://schemas.microsoft.com/office/drawing/2014/main" id="{A0C175CB-D2BB-488E-A65B-565FC98F54F0}"/>
                </a:ext>
              </a:extLst>
            </p:cNvPr>
            <p:cNvSpPr txBox="1"/>
            <p:nvPr/>
          </p:nvSpPr>
          <p:spPr>
            <a:xfrm>
              <a:off x="9438515" y="2543624"/>
              <a:ext cx="824265"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effect: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A-B</a:t>
              </a:r>
            </a:p>
          </p:txBody>
        </p:sp>
      </p:grpSp>
      <p:sp>
        <p:nvSpPr>
          <p:cNvPr id="29" name="TextBox 28">
            <a:extLst>
              <a:ext uri="{FF2B5EF4-FFF2-40B4-BE49-F238E27FC236}">
                <a16:creationId xmlns:a16="http://schemas.microsoft.com/office/drawing/2014/main" id="{592C617B-3419-4E6E-AF2C-2527E0217AD4}"/>
              </a:ext>
            </a:extLst>
          </p:cNvPr>
          <p:cNvSpPr txBox="1"/>
          <p:nvPr/>
        </p:nvSpPr>
        <p:spPr>
          <a:xfrm>
            <a:off x="4727532" y="2117221"/>
            <a:ext cx="6510774"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sng" strike="noStrike" kern="1200" cap="none" spc="0" normalizeH="0" baseline="0" noProof="0" dirty="0">
                <a:ln>
                  <a:noFill/>
                </a:ln>
                <a:solidFill>
                  <a:prstClr val="black"/>
                </a:solidFill>
                <a:effectLst/>
                <a:uLnTx/>
                <a:uFillTx/>
                <a:latin typeface="Calibri Light"/>
                <a:ea typeface="+mn-ea"/>
                <a:cs typeface="+mn-cs"/>
              </a:rPr>
              <a:t>Two important things to note: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Calibri Light"/>
            </a:endParaRPr>
          </a:p>
          <a:p>
            <a:pPr marL="457200" marR="0" lvl="0" indent="-457200" algn="l" defTabSz="914400" rtl="0" eaLnBrk="1" fontAlgn="auto" latinLnBrk="0" hangingPunct="1">
              <a:lnSpc>
                <a:spcPct val="100000"/>
              </a:lnSpc>
              <a:spcBef>
                <a:spcPts val="0"/>
              </a:spcBef>
              <a:spcAft>
                <a:spcPts val="0"/>
              </a:spcAft>
              <a:buClrTx/>
              <a:buSzTx/>
              <a:buFontTx/>
              <a:buAutoNum type="arabicParenBoth"/>
              <a:tabLst/>
              <a:defRPr/>
            </a:pPr>
            <a:r>
              <a:rPr kumimoji="0" lang="en-US" sz="2000" b="0" i="0" u="none" strike="noStrike" kern="1200" cap="none" spc="0" normalizeH="0" baseline="0" noProof="0" dirty="0">
                <a:ln>
                  <a:noFill/>
                </a:ln>
                <a:solidFill>
                  <a:prstClr val="black"/>
                </a:solidFill>
                <a:effectLst/>
                <a:uLnTx/>
                <a:uFillTx/>
                <a:latin typeface="Calibri Light"/>
                <a:ea typeface="+mn-ea"/>
                <a:cs typeface="+mn-cs"/>
              </a:rPr>
              <a:t>The groups prior to the treatment are not identical. The difference in difference is robust because it does not require equivalent treatment and “control” (comparison) groups. </a:t>
            </a:r>
            <a:br>
              <a:rPr kumimoji="0" lang="en-US" sz="2000" b="0" i="0" u="none" strike="noStrike" kern="1200" cap="none" spc="0" normalizeH="0" baseline="0" noProof="0" dirty="0">
                <a:ln>
                  <a:noFill/>
                </a:ln>
                <a:solidFill>
                  <a:prstClr val="black"/>
                </a:solidFill>
                <a:effectLst/>
                <a:uLnTx/>
                <a:uFillTx/>
                <a:latin typeface="Calibri Light"/>
                <a:ea typeface="+mn-ea"/>
                <a:cs typeface="+mn-cs"/>
              </a:rPr>
            </a:br>
            <a:endParaRPr kumimoji="0" lang="en-US" sz="2000" b="0" i="0" u="none" strike="noStrike" kern="1200" cap="none" spc="0" normalizeH="0" baseline="0" noProof="0" dirty="0">
              <a:ln>
                <a:noFill/>
              </a:ln>
              <a:solidFill>
                <a:prstClr val="black"/>
              </a:solidFill>
              <a:effectLst/>
              <a:uLnTx/>
              <a:uFillTx/>
              <a:latin typeface="Calibri Light"/>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arenBoth"/>
              <a:tabLst/>
              <a:defRPr/>
            </a:pPr>
            <a:r>
              <a:rPr lang="en-US" sz="2000" dirty="0">
                <a:solidFill>
                  <a:prstClr val="black"/>
                </a:solidFill>
                <a:latin typeface="Calibri Light"/>
              </a:rPr>
              <a:t>The comparison group measures the changes we would expect to observe in the treatment group over time independent of the treatment. This assumption must be true for the diff-in-diff estimator to be unbiased. </a:t>
            </a:r>
            <a:endParaRPr kumimoji="0" lang="en-US" sz="2000" b="0" i="0" u="none" strike="noStrike" kern="1200" cap="none" spc="0" normalizeH="0" baseline="0" noProof="0" dirty="0">
              <a:ln>
                <a:noFill/>
              </a:ln>
              <a:effectLst/>
              <a:uLnTx/>
              <a:uFillTx/>
              <a:latin typeface="Calibri Light"/>
              <a:ea typeface="+mn-ea"/>
              <a:cs typeface="+mn-cs"/>
            </a:endParaRPr>
          </a:p>
        </p:txBody>
      </p:sp>
    </p:spTree>
    <p:extLst>
      <p:ext uri="{BB962C8B-B14F-4D97-AF65-F5344CB8AC3E}">
        <p14:creationId xmlns:p14="http://schemas.microsoft.com/office/powerpoint/2010/main" val="1975713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DE71D96-C5C6-934B-AA01-44CB79F24289}"/>
              </a:ext>
            </a:extLst>
          </p:cNvPr>
          <p:cNvSpPr/>
          <p:nvPr/>
        </p:nvSpPr>
        <p:spPr>
          <a:xfrm>
            <a:off x="5178242" y="1673200"/>
            <a:ext cx="2722948" cy="3511597"/>
          </a:xfrm>
          <a:prstGeom prst="rect">
            <a:avLst/>
          </a:prstGeom>
          <a:solidFill>
            <a:schemeClr val="bg1">
              <a:lumMod val="95000"/>
              <a:alpha val="2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E5533FF9-3D59-C14F-BED2-C9DCD74E3C2E}"/>
              </a:ext>
            </a:extLst>
          </p:cNvPr>
          <p:cNvSpPr/>
          <p:nvPr/>
        </p:nvSpPr>
        <p:spPr>
          <a:xfrm>
            <a:off x="3171690" y="1673201"/>
            <a:ext cx="2003692" cy="3511597"/>
          </a:xfrm>
          <a:prstGeom prst="rect">
            <a:avLst/>
          </a:prstGeom>
          <a:solidFill>
            <a:schemeClr val="bg1">
              <a:lumMod val="75000"/>
              <a:alpha val="2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DF4026F4-1E81-4640-BC02-D22CB1F6351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Right Brace 4">
            <a:extLst>
              <a:ext uri="{FF2B5EF4-FFF2-40B4-BE49-F238E27FC236}">
                <a16:creationId xmlns:a16="http://schemas.microsoft.com/office/drawing/2014/main" id="{DED904D0-9A36-4537-AFF0-D5A21B5972F0}"/>
              </a:ext>
            </a:extLst>
          </p:cNvPr>
          <p:cNvSpPr/>
          <p:nvPr/>
        </p:nvSpPr>
        <p:spPr>
          <a:xfrm>
            <a:off x="7975843" y="3506395"/>
            <a:ext cx="254900" cy="887315"/>
          </a:xfrm>
          <a:prstGeom prst="rightBrace">
            <a:avLst/>
          </a:prstGeom>
          <a:solidFill>
            <a:schemeClr val="bg1"/>
          </a:solidFill>
          <a:ln w="31750">
            <a:solidFill>
              <a:srgbClr val="8C1D4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8C1D40"/>
              </a:solidFill>
              <a:effectLst/>
              <a:uLnTx/>
              <a:uFillTx/>
              <a:latin typeface="Calibri"/>
              <a:ea typeface="+mn-ea"/>
              <a:cs typeface="+mn-cs"/>
            </a:endParaRPr>
          </a:p>
        </p:txBody>
      </p:sp>
      <p:sp>
        <p:nvSpPr>
          <p:cNvPr id="6" name="TextBox 5">
            <a:extLst>
              <a:ext uri="{FF2B5EF4-FFF2-40B4-BE49-F238E27FC236}">
                <a16:creationId xmlns:a16="http://schemas.microsoft.com/office/drawing/2014/main" id="{530D9EC0-AC45-497D-9B9A-ACF6335E2B5E}"/>
              </a:ext>
            </a:extLst>
          </p:cNvPr>
          <p:cNvSpPr txBox="1"/>
          <p:nvPr/>
        </p:nvSpPr>
        <p:spPr>
          <a:xfrm>
            <a:off x="8939920" y="4069677"/>
            <a:ext cx="1515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8C1D40"/>
                </a:solidFill>
                <a:effectLst/>
                <a:uLnTx/>
                <a:uFillTx/>
                <a:latin typeface="Century Gothic" panose="020B0502020202020204" pitchFamily="34" charset="0"/>
              </a:rPr>
              <a:t>Pay Gap</a:t>
            </a:r>
          </a:p>
        </p:txBody>
      </p:sp>
      <p:sp>
        <p:nvSpPr>
          <p:cNvPr id="9" name="TextBox 8">
            <a:extLst>
              <a:ext uri="{FF2B5EF4-FFF2-40B4-BE49-F238E27FC236}">
                <a16:creationId xmlns:a16="http://schemas.microsoft.com/office/drawing/2014/main" id="{6D011337-13DB-4011-863D-5C06CAFA97BA}"/>
              </a:ext>
            </a:extLst>
          </p:cNvPr>
          <p:cNvSpPr txBox="1"/>
          <p:nvPr/>
        </p:nvSpPr>
        <p:spPr>
          <a:xfrm>
            <a:off x="3919574" y="2901714"/>
            <a:ext cx="5036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85D8A"/>
                </a:solidFill>
                <a:effectLst/>
                <a:uLnTx/>
                <a:uFillTx/>
                <a:latin typeface="Calibri"/>
                <a:ea typeface="+mn-ea"/>
                <a:cs typeface="+mn-cs"/>
              </a:rPr>
              <a:t>C1</a:t>
            </a:r>
          </a:p>
        </p:txBody>
      </p:sp>
      <p:sp>
        <p:nvSpPr>
          <p:cNvPr id="11" name="TextBox 10">
            <a:extLst>
              <a:ext uri="{FF2B5EF4-FFF2-40B4-BE49-F238E27FC236}">
                <a16:creationId xmlns:a16="http://schemas.microsoft.com/office/drawing/2014/main" id="{077C655E-A9E9-47A6-85EF-D7C1CBA79BFB}"/>
              </a:ext>
            </a:extLst>
          </p:cNvPr>
          <p:cNvSpPr txBox="1"/>
          <p:nvPr/>
        </p:nvSpPr>
        <p:spPr>
          <a:xfrm>
            <a:off x="5388231" y="2194169"/>
            <a:ext cx="5036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85D8A"/>
                </a:solidFill>
                <a:effectLst/>
                <a:uLnTx/>
                <a:uFillTx/>
                <a:latin typeface="Calibri"/>
                <a:ea typeface="+mn-ea"/>
                <a:cs typeface="+mn-cs"/>
              </a:rPr>
              <a:t>C2</a:t>
            </a:r>
          </a:p>
        </p:txBody>
      </p:sp>
      <p:sp>
        <p:nvSpPr>
          <p:cNvPr id="12" name="TextBox 11">
            <a:extLst>
              <a:ext uri="{FF2B5EF4-FFF2-40B4-BE49-F238E27FC236}">
                <a16:creationId xmlns:a16="http://schemas.microsoft.com/office/drawing/2014/main" id="{05EDB879-47E5-470D-B81F-EE174799BFB8}"/>
              </a:ext>
            </a:extLst>
          </p:cNvPr>
          <p:cNvSpPr txBox="1"/>
          <p:nvPr/>
        </p:nvSpPr>
        <p:spPr>
          <a:xfrm>
            <a:off x="3916284" y="4599332"/>
            <a:ext cx="49084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48A54"/>
                </a:solidFill>
                <a:effectLst/>
                <a:uLnTx/>
                <a:uFillTx/>
                <a:latin typeface="Calibri"/>
                <a:ea typeface="+mn-ea"/>
                <a:cs typeface="+mn-cs"/>
              </a:rPr>
              <a:t>T1</a:t>
            </a:r>
          </a:p>
        </p:txBody>
      </p:sp>
      <p:sp>
        <p:nvSpPr>
          <p:cNvPr id="13" name="TextBox 12">
            <a:extLst>
              <a:ext uri="{FF2B5EF4-FFF2-40B4-BE49-F238E27FC236}">
                <a16:creationId xmlns:a16="http://schemas.microsoft.com/office/drawing/2014/main" id="{DAED4929-F50E-4800-AA67-B1B39B21483D}"/>
              </a:ext>
            </a:extLst>
          </p:cNvPr>
          <p:cNvSpPr txBox="1"/>
          <p:nvPr/>
        </p:nvSpPr>
        <p:spPr>
          <a:xfrm>
            <a:off x="5422859" y="4600878"/>
            <a:ext cx="49084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48A54"/>
                </a:solidFill>
                <a:effectLst/>
                <a:uLnTx/>
                <a:uFillTx/>
                <a:latin typeface="Calibri"/>
                <a:ea typeface="+mn-ea"/>
                <a:cs typeface="+mn-cs"/>
              </a:rPr>
              <a:t>T2</a:t>
            </a:r>
          </a:p>
        </p:txBody>
      </p:sp>
      <p:sp>
        <p:nvSpPr>
          <p:cNvPr id="15" name="TextBox 14">
            <a:extLst>
              <a:ext uri="{FF2B5EF4-FFF2-40B4-BE49-F238E27FC236}">
                <a16:creationId xmlns:a16="http://schemas.microsoft.com/office/drawing/2014/main" id="{5D7C3C8C-2935-4892-B291-4EEF727340B2}"/>
              </a:ext>
            </a:extLst>
          </p:cNvPr>
          <p:cNvSpPr txBox="1"/>
          <p:nvPr/>
        </p:nvSpPr>
        <p:spPr>
          <a:xfrm>
            <a:off x="442197" y="5839417"/>
            <a:ext cx="113423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Light"/>
                <a:ea typeface="+mn-ea"/>
                <a:cs typeface="+mn-cs"/>
              </a:rPr>
              <a:t>Counterfactual Pay:   </a:t>
            </a:r>
            <a:r>
              <a:rPr kumimoji="0" lang="en-US" sz="2400" b="0" i="0" u="none" strike="noStrike" kern="1200" cap="none" spc="0" normalizeH="0" baseline="0" noProof="0" dirty="0">
                <a:ln>
                  <a:noFill/>
                </a:ln>
                <a:solidFill>
                  <a:schemeClr val="tx1">
                    <a:lumMod val="85000"/>
                    <a:lumOff val="15000"/>
                  </a:schemeClr>
                </a:solidFill>
                <a:effectLst/>
                <a:uLnTx/>
                <a:uFillTx/>
                <a:latin typeface="Calibri Light"/>
                <a:ea typeface="+mn-ea"/>
                <a:cs typeface="+mn-cs"/>
              </a:rPr>
              <a:t>Baseline Pay</a:t>
            </a:r>
            <a:r>
              <a:rPr kumimoji="0" lang="en-US" sz="2400" b="0" i="0" u="none" strike="noStrike" kern="1200" cap="none" spc="0" normalizeH="0" baseline="0" noProof="0" dirty="0">
                <a:ln>
                  <a:noFill/>
                </a:ln>
                <a:solidFill>
                  <a:srgbClr val="948A54"/>
                </a:solidFill>
                <a:effectLst/>
                <a:uLnTx/>
                <a:uFillTx/>
                <a:latin typeface="Calibri Light"/>
                <a:ea typeface="+mn-ea"/>
                <a:cs typeface="+mn-cs"/>
              </a:rPr>
              <a:t> (</a:t>
            </a:r>
            <a:r>
              <a:rPr kumimoji="0" lang="en-US" sz="2400" b="1" i="0" u="none" strike="noStrike" kern="1200" cap="none" spc="0" normalizeH="0" baseline="0" noProof="0" dirty="0">
                <a:ln>
                  <a:noFill/>
                </a:ln>
                <a:solidFill>
                  <a:srgbClr val="948A54"/>
                </a:solidFill>
                <a:effectLst/>
                <a:uLnTx/>
                <a:uFillTx/>
                <a:latin typeface="Calibri Light"/>
                <a:ea typeface="+mn-ea"/>
                <a:cs typeface="+mn-cs"/>
              </a:rPr>
              <a:t>T1</a:t>
            </a:r>
            <a:r>
              <a:rPr kumimoji="0" lang="en-US" sz="2400" b="0" i="0" u="none" strike="noStrike" kern="1200" cap="none" spc="0" normalizeH="0" baseline="0" noProof="0" dirty="0">
                <a:ln>
                  <a:noFill/>
                </a:ln>
                <a:solidFill>
                  <a:srgbClr val="948A54"/>
                </a:solidFill>
                <a:effectLst/>
                <a:uLnTx/>
                <a:uFillTx/>
                <a:latin typeface="Calibri Light"/>
                <a:ea typeface="+mn-ea"/>
                <a:cs typeface="+mn-cs"/>
              </a:rPr>
              <a:t>) </a:t>
            </a:r>
            <a:r>
              <a:rPr kumimoji="0" lang="en-US" sz="2400" b="0" i="0" u="none" strike="noStrike" kern="1200" cap="none" spc="0" normalizeH="0" baseline="0" noProof="0" dirty="0">
                <a:ln>
                  <a:noFill/>
                </a:ln>
                <a:solidFill>
                  <a:schemeClr val="tx1">
                    <a:lumMod val="85000"/>
                    <a:lumOff val="15000"/>
                  </a:schemeClr>
                </a:solidFill>
                <a:effectLst/>
                <a:uLnTx/>
                <a:uFillTx/>
                <a:latin typeface="Calibri Light"/>
                <a:ea typeface="+mn-ea"/>
                <a:cs typeface="+mn-cs"/>
              </a:rPr>
              <a:t>+ Typical (male) Recruitment Premium </a:t>
            </a:r>
            <a:r>
              <a:rPr kumimoji="0" lang="en-US" sz="2400" b="0" i="0" u="none" strike="noStrike" kern="1200" cap="none" spc="0" normalizeH="0" baseline="0" noProof="0" dirty="0">
                <a:ln>
                  <a:noFill/>
                </a:ln>
                <a:effectLst/>
                <a:uLnTx/>
                <a:uFillTx/>
                <a:latin typeface="Calibri Light"/>
                <a:ea typeface="+mn-ea"/>
                <a:cs typeface="+mn-cs"/>
              </a:rPr>
              <a:t>( </a:t>
            </a:r>
            <a:r>
              <a:rPr kumimoji="0" lang="en-US" sz="2400" b="1" i="0" u="none" strike="noStrike" kern="1200" cap="none" spc="0" normalizeH="0" baseline="0" noProof="0" dirty="0">
                <a:ln>
                  <a:noFill/>
                </a:ln>
                <a:solidFill>
                  <a:srgbClr val="385D8A"/>
                </a:solidFill>
                <a:effectLst/>
                <a:uLnTx/>
                <a:uFillTx/>
                <a:latin typeface="Calibri Light"/>
                <a:ea typeface="+mn-ea"/>
                <a:cs typeface="+mn-cs"/>
              </a:rPr>
              <a:t>C2 – C1 </a:t>
            </a:r>
            <a:r>
              <a:rPr kumimoji="0" lang="en-US" sz="2400" b="0" i="0" u="none" strike="noStrike" kern="1200" cap="none" spc="0" normalizeH="0" baseline="0" noProof="0" dirty="0">
                <a:ln>
                  <a:noFill/>
                </a:ln>
                <a:effectLst/>
                <a:uLnTx/>
                <a:uFillTx/>
                <a:latin typeface="Calibri Light"/>
                <a:ea typeface="+mn-ea"/>
                <a:cs typeface="+mn-cs"/>
              </a:rPr>
              <a:t>)</a:t>
            </a:r>
          </a:p>
        </p:txBody>
      </p:sp>
      <p:sp>
        <p:nvSpPr>
          <p:cNvPr id="3" name="TextBox 2">
            <a:extLst>
              <a:ext uri="{FF2B5EF4-FFF2-40B4-BE49-F238E27FC236}">
                <a16:creationId xmlns:a16="http://schemas.microsoft.com/office/drawing/2014/main" id="{91C41EA1-081B-4B0F-A9A6-D0D8E3B2A3B5}"/>
              </a:ext>
            </a:extLst>
          </p:cNvPr>
          <p:cNvSpPr txBox="1"/>
          <p:nvPr/>
        </p:nvSpPr>
        <p:spPr>
          <a:xfrm>
            <a:off x="3350718" y="2323479"/>
            <a:ext cx="1585690"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lumMod val="75000"/>
                    <a:lumOff val="25000"/>
                  </a:schemeClr>
                </a:solidFill>
                <a:effectLst/>
                <a:uLnTx/>
                <a:uFillTx/>
                <a:latin typeface="Calibri"/>
                <a:ea typeface="+mn-ea"/>
                <a:cs typeface="+mn-cs"/>
              </a:rPr>
              <a:t> (use only males)</a:t>
            </a:r>
          </a:p>
        </p:txBody>
      </p:sp>
      <p:sp>
        <p:nvSpPr>
          <p:cNvPr id="8" name="Rectangle 7">
            <a:extLst>
              <a:ext uri="{FF2B5EF4-FFF2-40B4-BE49-F238E27FC236}">
                <a16:creationId xmlns:a16="http://schemas.microsoft.com/office/drawing/2014/main" id="{7F043E9B-077E-475C-BDA5-E1F219C670A9}"/>
              </a:ext>
            </a:extLst>
          </p:cNvPr>
          <p:cNvSpPr/>
          <p:nvPr/>
        </p:nvSpPr>
        <p:spPr>
          <a:xfrm>
            <a:off x="8175352" y="2660161"/>
            <a:ext cx="32228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385D8A"/>
                </a:solidFill>
                <a:effectLst/>
                <a:uLnTx/>
                <a:uFillTx/>
                <a:latin typeface="Calibri Light"/>
                <a:ea typeface="+mn-ea"/>
                <a:cs typeface="+mn-cs"/>
              </a:rPr>
              <a:t>Recruitment Premium:   </a:t>
            </a:r>
            <a:r>
              <a:rPr lang="en-US" sz="2000" b="1" dirty="0">
                <a:solidFill>
                  <a:srgbClr val="385D8A"/>
                </a:solidFill>
                <a:latin typeface="Calibri Light"/>
              </a:rPr>
              <a:t>C2</a:t>
            </a:r>
            <a:r>
              <a:rPr lang="en-US" sz="2000" b="1" dirty="0">
                <a:solidFill>
                  <a:srgbClr val="385D8A"/>
                </a:solidFill>
              </a:rPr>
              <a:t> </a:t>
            </a:r>
            <a:r>
              <a:rPr kumimoji="0" lang="en-US" sz="2000" b="1" i="0" u="none" strike="noStrike" kern="1200" cap="none" spc="0" normalizeH="0" baseline="0" noProof="0" dirty="0">
                <a:ln>
                  <a:noFill/>
                </a:ln>
                <a:solidFill>
                  <a:srgbClr val="385D8A"/>
                </a:solidFill>
                <a:effectLst/>
                <a:uLnTx/>
                <a:uFillTx/>
                <a:ea typeface="+mn-ea"/>
                <a:cs typeface="+mn-cs"/>
              </a:rPr>
              <a:t>- </a:t>
            </a:r>
            <a:r>
              <a:rPr kumimoji="0" lang="en-US" sz="2000" b="1" i="0" u="none" strike="noStrike" kern="1200" cap="none" spc="0" normalizeH="0" baseline="0" noProof="0" dirty="0">
                <a:ln>
                  <a:noFill/>
                </a:ln>
                <a:solidFill>
                  <a:srgbClr val="385D8A"/>
                </a:solidFill>
                <a:effectLst/>
                <a:uLnTx/>
                <a:uFillTx/>
                <a:latin typeface="Calibri Light"/>
                <a:ea typeface="+mn-ea"/>
                <a:cs typeface="+mn-cs"/>
              </a:rPr>
              <a:t>C1 </a:t>
            </a:r>
            <a:endParaRPr kumimoji="0" lang="en-US" b="1" i="0" u="none" strike="noStrike" kern="1200" cap="none" spc="0" normalizeH="0" baseline="0" noProof="0" dirty="0">
              <a:ln>
                <a:noFill/>
              </a:ln>
              <a:solidFill>
                <a:srgbClr val="385D8A"/>
              </a:solidFill>
              <a:effectLst/>
              <a:uLnTx/>
              <a:uFillTx/>
              <a:latin typeface="Calibri Light"/>
              <a:ea typeface="+mn-ea"/>
              <a:cs typeface="+mn-cs"/>
            </a:endParaRPr>
          </a:p>
        </p:txBody>
      </p:sp>
      <p:sp>
        <p:nvSpPr>
          <p:cNvPr id="14" name="TextBox 11">
            <a:extLst>
              <a:ext uri="{FF2B5EF4-FFF2-40B4-BE49-F238E27FC236}">
                <a16:creationId xmlns:a16="http://schemas.microsoft.com/office/drawing/2014/main" id="{B55C09C8-DFC4-EE42-9082-1BCCB359104D}"/>
              </a:ext>
            </a:extLst>
          </p:cNvPr>
          <p:cNvSpPr txBox="1">
            <a:spLocks noChangeArrowheads="1"/>
          </p:cNvSpPr>
          <p:nvPr/>
        </p:nvSpPr>
        <p:spPr bwMode="auto">
          <a:xfrm>
            <a:off x="0" y="-23115"/>
            <a:ext cx="12192000" cy="1015663"/>
          </a:xfrm>
          <a:prstGeom prst="rect">
            <a:avLst/>
          </a:prstGeom>
          <a:solidFill>
            <a:schemeClr val="accent3"/>
          </a:solidFill>
          <a:ln>
            <a:noFill/>
          </a:ln>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3200" b="1"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1"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Example: Estimating the gender pay gap for Executive Directors</a:t>
            </a:r>
          </a:p>
        </p:txBody>
      </p:sp>
      <p:sp>
        <p:nvSpPr>
          <p:cNvPr id="17" name="Oval 16">
            <a:extLst>
              <a:ext uri="{FF2B5EF4-FFF2-40B4-BE49-F238E27FC236}">
                <a16:creationId xmlns:a16="http://schemas.microsoft.com/office/drawing/2014/main" id="{8F1FA0A8-D34D-6143-A432-0B2058F692FB}"/>
              </a:ext>
            </a:extLst>
          </p:cNvPr>
          <p:cNvSpPr/>
          <p:nvPr/>
        </p:nvSpPr>
        <p:spPr>
          <a:xfrm>
            <a:off x="3899007" y="3336263"/>
            <a:ext cx="468791" cy="461665"/>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5D8A"/>
              </a:solidFill>
              <a:effectLst/>
              <a:uLnTx/>
              <a:uFillTx/>
              <a:latin typeface="Calibri"/>
              <a:ea typeface="+mn-ea"/>
              <a:cs typeface="+mn-cs"/>
            </a:endParaRPr>
          </a:p>
        </p:txBody>
      </p:sp>
      <p:sp>
        <p:nvSpPr>
          <p:cNvPr id="21" name="Oval 20">
            <a:extLst>
              <a:ext uri="{FF2B5EF4-FFF2-40B4-BE49-F238E27FC236}">
                <a16:creationId xmlns:a16="http://schemas.microsoft.com/office/drawing/2014/main" id="{1AF6F24B-346F-7545-B494-13541D3AC825}"/>
              </a:ext>
            </a:extLst>
          </p:cNvPr>
          <p:cNvSpPr/>
          <p:nvPr/>
        </p:nvSpPr>
        <p:spPr>
          <a:xfrm>
            <a:off x="3899007" y="4052121"/>
            <a:ext cx="468791" cy="461665"/>
          </a:xfrm>
          <a:prstGeom prst="ellipse">
            <a:avLst/>
          </a:prstGeom>
          <a:solidFill>
            <a:srgbClr val="948A54"/>
          </a:solidFill>
          <a:ln>
            <a:solidFill>
              <a:srgbClr val="948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48A54"/>
              </a:solidFill>
              <a:effectLst/>
              <a:uLnTx/>
              <a:uFillTx/>
              <a:latin typeface="Calibri"/>
              <a:ea typeface="+mn-ea"/>
              <a:cs typeface="+mn-cs"/>
            </a:endParaRPr>
          </a:p>
        </p:txBody>
      </p:sp>
      <p:sp>
        <p:nvSpPr>
          <p:cNvPr id="22" name="Oval 21">
            <a:extLst>
              <a:ext uri="{FF2B5EF4-FFF2-40B4-BE49-F238E27FC236}">
                <a16:creationId xmlns:a16="http://schemas.microsoft.com/office/drawing/2014/main" id="{2CB75629-1E17-FE42-B2C6-D9CC1526BD1C}"/>
              </a:ext>
            </a:extLst>
          </p:cNvPr>
          <p:cNvSpPr/>
          <p:nvPr/>
        </p:nvSpPr>
        <p:spPr>
          <a:xfrm>
            <a:off x="5386398" y="2648817"/>
            <a:ext cx="468791" cy="461665"/>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5D8A"/>
              </a:solidFill>
              <a:effectLst/>
              <a:uLnTx/>
              <a:uFillTx/>
              <a:latin typeface="Calibri"/>
              <a:ea typeface="+mn-ea"/>
              <a:cs typeface="+mn-cs"/>
            </a:endParaRPr>
          </a:p>
        </p:txBody>
      </p:sp>
      <p:sp>
        <p:nvSpPr>
          <p:cNvPr id="23" name="Oval 22">
            <a:extLst>
              <a:ext uri="{FF2B5EF4-FFF2-40B4-BE49-F238E27FC236}">
                <a16:creationId xmlns:a16="http://schemas.microsoft.com/office/drawing/2014/main" id="{D988B0FB-52D9-D94F-9816-6F15BFCDF9B4}"/>
              </a:ext>
            </a:extLst>
          </p:cNvPr>
          <p:cNvSpPr/>
          <p:nvPr/>
        </p:nvSpPr>
        <p:spPr>
          <a:xfrm>
            <a:off x="5386399" y="3336262"/>
            <a:ext cx="46879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a:extLst>
              <a:ext uri="{FF2B5EF4-FFF2-40B4-BE49-F238E27FC236}">
                <a16:creationId xmlns:a16="http://schemas.microsoft.com/office/drawing/2014/main" id="{5F5E184D-30B4-1B41-839A-E32BBFADE279}"/>
              </a:ext>
            </a:extLst>
          </p:cNvPr>
          <p:cNvSpPr/>
          <p:nvPr/>
        </p:nvSpPr>
        <p:spPr>
          <a:xfrm>
            <a:off x="5405668" y="4052120"/>
            <a:ext cx="468791" cy="461665"/>
          </a:xfrm>
          <a:prstGeom prst="ellipse">
            <a:avLst/>
          </a:prstGeom>
          <a:solidFill>
            <a:srgbClr val="948A54"/>
          </a:solidFill>
          <a:ln>
            <a:solidFill>
              <a:srgbClr val="948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48A54"/>
              </a:solidFill>
              <a:effectLst/>
              <a:uLnTx/>
              <a:uFillTx/>
              <a:latin typeface="Calibri"/>
              <a:ea typeface="+mn-ea"/>
              <a:cs typeface="+mn-cs"/>
            </a:endParaRPr>
          </a:p>
        </p:txBody>
      </p:sp>
      <p:cxnSp>
        <p:nvCxnSpPr>
          <p:cNvPr id="25" name="Straight Connector 24">
            <a:extLst>
              <a:ext uri="{FF2B5EF4-FFF2-40B4-BE49-F238E27FC236}">
                <a16:creationId xmlns:a16="http://schemas.microsoft.com/office/drawing/2014/main" id="{0771D378-F5A0-284D-8B1D-7CAF7A54D64D}"/>
              </a:ext>
            </a:extLst>
          </p:cNvPr>
          <p:cNvCxnSpPr>
            <a:cxnSpLocks/>
          </p:cNvCxnSpPr>
          <p:nvPr/>
        </p:nvCxnSpPr>
        <p:spPr>
          <a:xfrm flipV="1">
            <a:off x="4171406" y="2956396"/>
            <a:ext cx="1214992" cy="610698"/>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5985CAC-396E-4840-B719-B4FB2155A7DF}"/>
              </a:ext>
            </a:extLst>
          </p:cNvPr>
          <p:cNvCxnSpPr>
            <a:cxnSpLocks/>
            <a:endCxn id="24" idx="2"/>
          </p:cNvCxnSpPr>
          <p:nvPr/>
        </p:nvCxnSpPr>
        <p:spPr>
          <a:xfrm>
            <a:off x="4367798" y="4278684"/>
            <a:ext cx="1037870" cy="4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ECED788-FD8E-AA44-9626-5650B705BB5A}"/>
              </a:ext>
            </a:extLst>
          </p:cNvPr>
          <p:cNvCxnSpPr>
            <a:cxnSpLocks/>
          </p:cNvCxnSpPr>
          <p:nvPr/>
        </p:nvCxnSpPr>
        <p:spPr>
          <a:xfrm flipV="1">
            <a:off x="4335790" y="3652642"/>
            <a:ext cx="1050608" cy="57583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38DF56E-5834-D544-B0FB-09A7EA4B0E44}"/>
              </a:ext>
            </a:extLst>
          </p:cNvPr>
          <p:cNvSpPr txBox="1"/>
          <p:nvPr/>
        </p:nvSpPr>
        <p:spPr>
          <a:xfrm>
            <a:off x="5620793" y="1703353"/>
            <a:ext cx="209172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chemeClr val="tx1">
                    <a:lumMod val="50000"/>
                    <a:lumOff val="50000"/>
                  </a:schemeClr>
                </a:solidFill>
                <a:effectLst/>
                <a:uLnTx/>
                <a:uFillTx/>
                <a:latin typeface="Calibri"/>
                <a:ea typeface="+mn-ea"/>
                <a:cs typeface="+mn-cs"/>
              </a:rPr>
              <a:t>Incoming ED Salary</a:t>
            </a:r>
          </a:p>
        </p:txBody>
      </p:sp>
      <p:sp>
        <p:nvSpPr>
          <p:cNvPr id="31" name="TextBox 30">
            <a:extLst>
              <a:ext uri="{FF2B5EF4-FFF2-40B4-BE49-F238E27FC236}">
                <a16:creationId xmlns:a16="http://schemas.microsoft.com/office/drawing/2014/main" id="{90D9F893-03D7-4043-A118-0BF1EECEA680}"/>
              </a:ext>
            </a:extLst>
          </p:cNvPr>
          <p:cNvSpPr txBox="1"/>
          <p:nvPr/>
        </p:nvSpPr>
        <p:spPr>
          <a:xfrm>
            <a:off x="2977308" y="1702755"/>
            <a:ext cx="233627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chemeClr val="tx1">
                    <a:lumMod val="50000"/>
                    <a:lumOff val="50000"/>
                  </a:schemeClr>
                </a:solidFill>
                <a:effectLst/>
                <a:uLnTx/>
                <a:uFillTx/>
                <a:latin typeface="Calibri"/>
                <a:ea typeface="+mn-ea"/>
                <a:cs typeface="+mn-cs"/>
              </a:rPr>
              <a:t>Outgoing ED </a:t>
            </a:r>
            <a:br>
              <a:rPr kumimoji="0" lang="en-US" sz="2000" b="1" i="0" u="sng" strike="noStrike" kern="1200" cap="none" spc="0" normalizeH="0" baseline="0" noProof="0" dirty="0">
                <a:ln>
                  <a:noFill/>
                </a:ln>
                <a:solidFill>
                  <a:schemeClr val="tx1">
                    <a:lumMod val="50000"/>
                    <a:lumOff val="50000"/>
                  </a:schemeClr>
                </a:solidFill>
                <a:effectLst/>
                <a:uLnTx/>
                <a:uFillTx/>
                <a:latin typeface="Calibri"/>
                <a:ea typeface="+mn-ea"/>
                <a:cs typeface="+mn-cs"/>
              </a:rPr>
            </a:br>
            <a:r>
              <a:rPr kumimoji="0" lang="en-US" sz="2000" b="1" i="0" u="sng" strike="noStrike" kern="1200" cap="none" spc="0" normalizeH="0" baseline="0" noProof="0" dirty="0">
                <a:ln>
                  <a:noFill/>
                </a:ln>
                <a:solidFill>
                  <a:schemeClr val="tx1">
                    <a:lumMod val="50000"/>
                    <a:lumOff val="50000"/>
                  </a:schemeClr>
                </a:solidFill>
                <a:effectLst/>
                <a:uLnTx/>
                <a:uFillTx/>
                <a:latin typeface="Calibri"/>
                <a:ea typeface="+mn-ea"/>
                <a:cs typeface="+mn-cs"/>
              </a:rPr>
              <a:t>Salary</a:t>
            </a:r>
          </a:p>
        </p:txBody>
      </p:sp>
      <p:sp>
        <p:nvSpPr>
          <p:cNvPr id="35" name="TextBox 34">
            <a:extLst>
              <a:ext uri="{FF2B5EF4-FFF2-40B4-BE49-F238E27FC236}">
                <a16:creationId xmlns:a16="http://schemas.microsoft.com/office/drawing/2014/main" id="{678E952D-0C16-214D-91E9-BAD32AC07D31}"/>
              </a:ext>
            </a:extLst>
          </p:cNvPr>
          <p:cNvSpPr txBox="1"/>
          <p:nvPr/>
        </p:nvSpPr>
        <p:spPr>
          <a:xfrm>
            <a:off x="5920858" y="2645923"/>
            <a:ext cx="17272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85D8A"/>
                </a:solidFill>
                <a:effectLst/>
                <a:uLnTx/>
                <a:uFillTx/>
                <a:latin typeface="Calibri"/>
                <a:ea typeface="+mn-ea"/>
                <a:cs typeface="+mn-cs"/>
              </a:rPr>
              <a:t>Male ED</a:t>
            </a:r>
          </a:p>
        </p:txBody>
      </p:sp>
      <p:sp>
        <p:nvSpPr>
          <p:cNvPr id="36" name="TextBox 35">
            <a:extLst>
              <a:ext uri="{FF2B5EF4-FFF2-40B4-BE49-F238E27FC236}">
                <a16:creationId xmlns:a16="http://schemas.microsoft.com/office/drawing/2014/main" id="{59F45FD8-4E8A-B44F-8A4A-C1349CCFD84F}"/>
              </a:ext>
            </a:extLst>
          </p:cNvPr>
          <p:cNvSpPr txBox="1"/>
          <p:nvPr/>
        </p:nvSpPr>
        <p:spPr>
          <a:xfrm>
            <a:off x="5857043" y="3303932"/>
            <a:ext cx="20917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bg2">
                    <a:lumMod val="50000"/>
                  </a:schemeClr>
                </a:solidFill>
                <a:effectLst/>
                <a:uLnTx/>
                <a:uFillTx/>
                <a:latin typeface="Calibri"/>
                <a:ea typeface="+mn-ea"/>
                <a:cs typeface="+mn-cs"/>
              </a:rPr>
              <a:t>Counterfactual</a:t>
            </a:r>
          </a:p>
        </p:txBody>
      </p:sp>
      <p:sp>
        <p:nvSpPr>
          <p:cNvPr id="37" name="TextBox 36">
            <a:extLst>
              <a:ext uri="{FF2B5EF4-FFF2-40B4-BE49-F238E27FC236}">
                <a16:creationId xmlns:a16="http://schemas.microsoft.com/office/drawing/2014/main" id="{4FFD2C9A-FFCF-9E4B-9477-6539010FB3C1}"/>
              </a:ext>
            </a:extLst>
          </p:cNvPr>
          <p:cNvSpPr txBox="1"/>
          <p:nvPr/>
        </p:nvSpPr>
        <p:spPr>
          <a:xfrm>
            <a:off x="5916640" y="4052120"/>
            <a:ext cx="17272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48A54"/>
                </a:solidFill>
                <a:effectLst/>
                <a:uLnTx/>
                <a:uFillTx/>
                <a:latin typeface="Calibri"/>
                <a:ea typeface="+mn-ea"/>
                <a:cs typeface="+mn-cs"/>
              </a:rPr>
              <a:t>Female ED</a:t>
            </a:r>
          </a:p>
        </p:txBody>
      </p:sp>
      <p:sp>
        <p:nvSpPr>
          <p:cNvPr id="38" name="TextBox 37">
            <a:extLst>
              <a:ext uri="{FF2B5EF4-FFF2-40B4-BE49-F238E27FC236}">
                <a16:creationId xmlns:a16="http://schemas.microsoft.com/office/drawing/2014/main" id="{B631FED5-1F11-414E-AA4B-FCCA6714F25C}"/>
              </a:ext>
            </a:extLst>
          </p:cNvPr>
          <p:cNvSpPr txBox="1"/>
          <p:nvPr/>
        </p:nvSpPr>
        <p:spPr>
          <a:xfrm>
            <a:off x="8706690" y="4597386"/>
            <a:ext cx="3496775" cy="369332"/>
          </a:xfrm>
          <a:prstGeom prst="rect">
            <a:avLst/>
          </a:prstGeom>
          <a:noFill/>
          <a:ln>
            <a:noFill/>
          </a:ln>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8C1D40"/>
                </a:solidFill>
                <a:effectLst/>
                <a:uLnTx/>
                <a:uFillTx/>
                <a:latin typeface="Calibri Light" panose="020F0302020204030204" pitchFamily="34" charset="0"/>
                <a:cs typeface="Calibri Light" panose="020F0302020204030204" pitchFamily="34" charset="0"/>
              </a:rPr>
              <a:t>Counterfactual Pay – Actual Pay</a:t>
            </a:r>
            <a:endParaRPr kumimoji="0" lang="en-US" sz="1200" b="0" i="0" u="none" strike="noStrike" kern="1200" cap="none" spc="0" normalizeH="0" baseline="0" noProof="0" dirty="0">
              <a:ln>
                <a:noFill/>
              </a:ln>
              <a:solidFill>
                <a:srgbClr val="8C1D40"/>
              </a:solidFill>
              <a:effectLst/>
              <a:uLnTx/>
              <a:uFillTx/>
              <a:latin typeface="Calibri Light" panose="020F0302020204030204" pitchFamily="34" charset="0"/>
              <a:cs typeface="Calibri Light" panose="020F0302020204030204" pitchFamily="34" charset="0"/>
            </a:endParaRPr>
          </a:p>
        </p:txBody>
      </p:sp>
      <p:sp>
        <p:nvSpPr>
          <p:cNvPr id="42" name="TextBox 41">
            <a:extLst>
              <a:ext uri="{FF2B5EF4-FFF2-40B4-BE49-F238E27FC236}">
                <a16:creationId xmlns:a16="http://schemas.microsoft.com/office/drawing/2014/main" id="{44248351-B30D-8B4F-8DDC-B87876E04D95}"/>
              </a:ext>
            </a:extLst>
          </p:cNvPr>
          <p:cNvSpPr txBox="1"/>
          <p:nvPr/>
        </p:nvSpPr>
        <p:spPr>
          <a:xfrm>
            <a:off x="8939920" y="3329476"/>
            <a:ext cx="3298621" cy="646331"/>
          </a:xfrm>
          <a:prstGeom prst="rect">
            <a:avLst/>
          </a:prstGeom>
          <a:noFill/>
          <a:ln>
            <a:noFill/>
          </a:ln>
        </p:spPr>
        <p:txBody>
          <a:bodyPr wrap="square" rtlCol="0" anchor="ctr">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Light" panose="020F0302020204030204" pitchFamily="34" charset="0"/>
                <a:cs typeface="Calibri Light" panose="020F0302020204030204" pitchFamily="34" charset="0"/>
              </a:rPr>
              <a:t>Salary Female ED would have received if they got same bump</a:t>
            </a:r>
            <a:endParaRPr kumimoji="0" lang="en-US" sz="1200" b="0" i="0" u="none" strike="noStrike" kern="1200" cap="none" spc="0" normalizeH="0" baseline="0" noProof="0" dirty="0">
              <a:ln>
                <a:noFill/>
              </a:ln>
              <a:solidFill>
                <a:prstClr val="black"/>
              </a:solidFill>
              <a:effectLst/>
              <a:uLnTx/>
              <a:uFillTx/>
              <a:latin typeface="Calibri Light" panose="020F0302020204030204" pitchFamily="34" charset="0"/>
              <a:cs typeface="Calibri Light" panose="020F0302020204030204" pitchFamily="34" charset="0"/>
            </a:endParaRPr>
          </a:p>
        </p:txBody>
      </p:sp>
      <p:sp>
        <p:nvSpPr>
          <p:cNvPr id="32" name="TextBox 31">
            <a:extLst>
              <a:ext uri="{FF2B5EF4-FFF2-40B4-BE49-F238E27FC236}">
                <a16:creationId xmlns:a16="http://schemas.microsoft.com/office/drawing/2014/main" id="{9EDEE2A1-377A-4DCD-BB45-99703B24F2FD}"/>
              </a:ext>
            </a:extLst>
          </p:cNvPr>
          <p:cNvSpPr txBox="1"/>
          <p:nvPr/>
        </p:nvSpPr>
        <p:spPr>
          <a:xfrm>
            <a:off x="416187" y="3382428"/>
            <a:ext cx="253711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65000"/>
                    <a:lumOff val="35000"/>
                  </a:schemeClr>
                </a:solidFill>
                <a:latin typeface="Calibri Light" panose="020F0302020204030204" pitchFamily="34" charset="0"/>
                <a:cs typeface="Calibri Light" panose="020F0302020204030204" pitchFamily="34" charset="0"/>
              </a:rPr>
              <a:t>Males replaced by </a:t>
            </a:r>
            <a:r>
              <a:rPr kumimoji="0" lang="en-US" b="0" i="0" u="none" strike="noStrike" kern="1200" cap="none" spc="0" normalizeH="0" baseline="0" noProof="0" dirty="0">
                <a:ln>
                  <a:noFill/>
                </a:ln>
                <a:solidFill>
                  <a:schemeClr val="tx1">
                    <a:lumMod val="65000"/>
                    <a:lumOff val="35000"/>
                  </a:schemeClr>
                </a:solidFill>
                <a:effectLst/>
                <a:uLnTx/>
                <a:uFillTx/>
                <a:latin typeface="Calibri Light" panose="020F0302020204030204" pitchFamily="34" charset="0"/>
                <a:cs typeface="Calibri Light" panose="020F0302020204030204" pitchFamily="34" charset="0"/>
              </a:rPr>
              <a:t>Males</a:t>
            </a:r>
          </a:p>
        </p:txBody>
      </p:sp>
      <p:cxnSp>
        <p:nvCxnSpPr>
          <p:cNvPr id="7" name="Straight Arrow Connector 6">
            <a:extLst>
              <a:ext uri="{FF2B5EF4-FFF2-40B4-BE49-F238E27FC236}">
                <a16:creationId xmlns:a16="http://schemas.microsoft.com/office/drawing/2014/main" id="{7C04C8C6-AFFC-4E3D-821A-FF803480D58A}"/>
              </a:ext>
            </a:extLst>
          </p:cNvPr>
          <p:cNvCxnSpPr>
            <a:stCxn id="32" idx="3"/>
          </p:cNvCxnSpPr>
          <p:nvPr/>
        </p:nvCxnSpPr>
        <p:spPr>
          <a:xfrm>
            <a:off x="2953299" y="3567094"/>
            <a:ext cx="7696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7FF8E92-024C-403D-9BBD-BD8FD41B88FE}"/>
              </a:ext>
            </a:extLst>
          </p:cNvPr>
          <p:cNvSpPr txBox="1"/>
          <p:nvPr/>
        </p:nvSpPr>
        <p:spPr>
          <a:xfrm>
            <a:off x="27381" y="4094018"/>
            <a:ext cx="293853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65000"/>
                    <a:lumOff val="35000"/>
                  </a:schemeClr>
                </a:solidFill>
                <a:latin typeface="Calibri Light" panose="020F0302020204030204" pitchFamily="34" charset="0"/>
                <a:cs typeface="Calibri Light" panose="020F0302020204030204" pitchFamily="34" charset="0"/>
              </a:rPr>
              <a:t>Males replaced by Fem</a:t>
            </a:r>
            <a:r>
              <a:rPr kumimoji="0" lang="en-US" b="0" i="0" u="none" strike="noStrike" kern="1200" cap="none" spc="0" normalizeH="0" baseline="0" noProof="0" dirty="0">
                <a:ln>
                  <a:noFill/>
                </a:ln>
                <a:solidFill>
                  <a:schemeClr val="tx1">
                    <a:lumMod val="65000"/>
                    <a:lumOff val="35000"/>
                  </a:schemeClr>
                </a:solidFill>
                <a:effectLst/>
                <a:uLnTx/>
                <a:uFillTx/>
                <a:latin typeface="Calibri Light" panose="020F0302020204030204" pitchFamily="34" charset="0"/>
                <a:cs typeface="Calibri Light" panose="020F0302020204030204" pitchFamily="34" charset="0"/>
              </a:rPr>
              <a:t>ales</a:t>
            </a:r>
          </a:p>
        </p:txBody>
      </p:sp>
      <p:cxnSp>
        <p:nvCxnSpPr>
          <p:cNvPr id="39" name="Straight Arrow Connector 38">
            <a:extLst>
              <a:ext uri="{FF2B5EF4-FFF2-40B4-BE49-F238E27FC236}">
                <a16:creationId xmlns:a16="http://schemas.microsoft.com/office/drawing/2014/main" id="{FE8A706E-9856-461D-BE2E-A47458A4743F}"/>
              </a:ext>
            </a:extLst>
          </p:cNvPr>
          <p:cNvCxnSpPr>
            <a:cxnSpLocks/>
            <a:stCxn id="34" idx="3"/>
          </p:cNvCxnSpPr>
          <p:nvPr/>
        </p:nvCxnSpPr>
        <p:spPr>
          <a:xfrm>
            <a:off x="2965911" y="4278684"/>
            <a:ext cx="7696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A698F67-DAD7-4317-9BB8-EF68CC05F7F4}"/>
              </a:ext>
            </a:extLst>
          </p:cNvPr>
          <p:cNvCxnSpPr>
            <a:cxnSpLocks/>
            <a:stCxn id="8" idx="1"/>
          </p:cNvCxnSpPr>
          <p:nvPr/>
        </p:nvCxnSpPr>
        <p:spPr>
          <a:xfrm flipH="1">
            <a:off x="7344012" y="2860216"/>
            <a:ext cx="83134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66B0F57-7F01-49BF-AC30-1617F94AE178}"/>
              </a:ext>
            </a:extLst>
          </p:cNvPr>
          <p:cNvCxnSpPr>
            <a:cxnSpLocks/>
          </p:cNvCxnSpPr>
          <p:nvPr/>
        </p:nvCxnSpPr>
        <p:spPr>
          <a:xfrm flipH="1">
            <a:off x="8346691" y="3536229"/>
            <a:ext cx="5932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FA2DAEA-6C99-4782-8D1A-27EA64510CCC}"/>
              </a:ext>
            </a:extLst>
          </p:cNvPr>
          <p:cNvCxnSpPr>
            <a:cxnSpLocks/>
          </p:cNvCxnSpPr>
          <p:nvPr/>
        </p:nvCxnSpPr>
        <p:spPr>
          <a:xfrm flipH="1" flipV="1">
            <a:off x="8464175" y="4012150"/>
            <a:ext cx="475746" cy="268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023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DE71D96-C5C6-934B-AA01-44CB79F24289}"/>
              </a:ext>
            </a:extLst>
          </p:cNvPr>
          <p:cNvSpPr/>
          <p:nvPr/>
        </p:nvSpPr>
        <p:spPr>
          <a:xfrm>
            <a:off x="5840716" y="1673200"/>
            <a:ext cx="2722948" cy="3511597"/>
          </a:xfrm>
          <a:prstGeom prst="rect">
            <a:avLst/>
          </a:prstGeom>
          <a:solidFill>
            <a:schemeClr val="bg1">
              <a:lumMod val="95000"/>
              <a:alpha val="2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E5533FF9-3D59-C14F-BED2-C9DCD74E3C2E}"/>
              </a:ext>
            </a:extLst>
          </p:cNvPr>
          <p:cNvSpPr/>
          <p:nvPr/>
        </p:nvSpPr>
        <p:spPr>
          <a:xfrm>
            <a:off x="3834164" y="1673201"/>
            <a:ext cx="2003692" cy="3511597"/>
          </a:xfrm>
          <a:prstGeom prst="rect">
            <a:avLst/>
          </a:prstGeom>
          <a:solidFill>
            <a:schemeClr val="bg1">
              <a:lumMod val="75000"/>
              <a:alpha val="2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DF4026F4-1E81-4640-BC02-D22CB1F6351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TextBox 8">
            <a:extLst>
              <a:ext uri="{FF2B5EF4-FFF2-40B4-BE49-F238E27FC236}">
                <a16:creationId xmlns:a16="http://schemas.microsoft.com/office/drawing/2014/main" id="{6D011337-13DB-4011-863D-5C06CAFA97BA}"/>
              </a:ext>
            </a:extLst>
          </p:cNvPr>
          <p:cNvSpPr txBox="1"/>
          <p:nvPr/>
        </p:nvSpPr>
        <p:spPr>
          <a:xfrm>
            <a:off x="4582048" y="2901714"/>
            <a:ext cx="5036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85D8A"/>
                </a:solidFill>
                <a:effectLst/>
                <a:uLnTx/>
                <a:uFillTx/>
                <a:latin typeface="Calibri"/>
                <a:ea typeface="+mn-ea"/>
                <a:cs typeface="+mn-cs"/>
              </a:rPr>
              <a:t>C1</a:t>
            </a:r>
          </a:p>
        </p:txBody>
      </p:sp>
      <p:sp>
        <p:nvSpPr>
          <p:cNvPr id="11" name="TextBox 10">
            <a:extLst>
              <a:ext uri="{FF2B5EF4-FFF2-40B4-BE49-F238E27FC236}">
                <a16:creationId xmlns:a16="http://schemas.microsoft.com/office/drawing/2014/main" id="{077C655E-A9E9-47A6-85EF-D7C1CBA79BFB}"/>
              </a:ext>
            </a:extLst>
          </p:cNvPr>
          <p:cNvSpPr txBox="1"/>
          <p:nvPr/>
        </p:nvSpPr>
        <p:spPr>
          <a:xfrm>
            <a:off x="6050705" y="2194169"/>
            <a:ext cx="5036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85D8A"/>
                </a:solidFill>
                <a:effectLst/>
                <a:uLnTx/>
                <a:uFillTx/>
                <a:latin typeface="Calibri"/>
                <a:ea typeface="+mn-ea"/>
                <a:cs typeface="+mn-cs"/>
              </a:rPr>
              <a:t>C2</a:t>
            </a:r>
          </a:p>
        </p:txBody>
      </p:sp>
      <p:sp>
        <p:nvSpPr>
          <p:cNvPr id="12" name="TextBox 11">
            <a:extLst>
              <a:ext uri="{FF2B5EF4-FFF2-40B4-BE49-F238E27FC236}">
                <a16:creationId xmlns:a16="http://schemas.microsoft.com/office/drawing/2014/main" id="{05EDB879-47E5-470D-B81F-EE174799BFB8}"/>
              </a:ext>
            </a:extLst>
          </p:cNvPr>
          <p:cNvSpPr txBox="1"/>
          <p:nvPr/>
        </p:nvSpPr>
        <p:spPr>
          <a:xfrm>
            <a:off x="4578758" y="4599332"/>
            <a:ext cx="49084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48A54"/>
                </a:solidFill>
                <a:effectLst/>
                <a:uLnTx/>
                <a:uFillTx/>
                <a:latin typeface="Calibri"/>
                <a:ea typeface="+mn-ea"/>
                <a:cs typeface="+mn-cs"/>
              </a:rPr>
              <a:t>T1</a:t>
            </a:r>
          </a:p>
        </p:txBody>
      </p:sp>
      <p:sp>
        <p:nvSpPr>
          <p:cNvPr id="13" name="TextBox 12">
            <a:extLst>
              <a:ext uri="{FF2B5EF4-FFF2-40B4-BE49-F238E27FC236}">
                <a16:creationId xmlns:a16="http://schemas.microsoft.com/office/drawing/2014/main" id="{DAED4929-F50E-4800-AA67-B1B39B21483D}"/>
              </a:ext>
            </a:extLst>
          </p:cNvPr>
          <p:cNvSpPr txBox="1"/>
          <p:nvPr/>
        </p:nvSpPr>
        <p:spPr>
          <a:xfrm>
            <a:off x="6085333" y="4600878"/>
            <a:ext cx="49084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48A54"/>
                </a:solidFill>
                <a:effectLst/>
                <a:uLnTx/>
                <a:uFillTx/>
                <a:latin typeface="Calibri"/>
                <a:ea typeface="+mn-ea"/>
                <a:cs typeface="+mn-cs"/>
              </a:rPr>
              <a:t>T2</a:t>
            </a:r>
          </a:p>
        </p:txBody>
      </p:sp>
      <p:sp>
        <p:nvSpPr>
          <p:cNvPr id="3" name="TextBox 2">
            <a:extLst>
              <a:ext uri="{FF2B5EF4-FFF2-40B4-BE49-F238E27FC236}">
                <a16:creationId xmlns:a16="http://schemas.microsoft.com/office/drawing/2014/main" id="{91C41EA1-081B-4B0F-A9A6-D0D8E3B2A3B5}"/>
              </a:ext>
            </a:extLst>
          </p:cNvPr>
          <p:cNvSpPr txBox="1"/>
          <p:nvPr/>
        </p:nvSpPr>
        <p:spPr>
          <a:xfrm>
            <a:off x="4034695" y="2126047"/>
            <a:ext cx="1518364"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65000"/>
                    <a:lumOff val="35000"/>
                  </a:schemeClr>
                </a:solidFill>
                <a:effectLst/>
                <a:uLnTx/>
                <a:uFillTx/>
                <a:latin typeface="Calibri"/>
                <a:ea typeface="+mn-ea"/>
                <a:cs typeface="+mn-cs"/>
              </a:rPr>
              <a:t> (o</a:t>
            </a:r>
            <a:r>
              <a:rPr lang="en-US" sz="2000" dirty="0" err="1">
                <a:solidFill>
                  <a:schemeClr val="tx1">
                    <a:lumMod val="65000"/>
                    <a:lumOff val="35000"/>
                  </a:schemeClr>
                </a:solidFill>
                <a:latin typeface="Calibri"/>
              </a:rPr>
              <a:t>nly</a:t>
            </a:r>
            <a:r>
              <a:rPr kumimoji="0" lang="en-US" sz="2000" b="0" i="0" u="none" strike="noStrike" kern="1200" cap="none" spc="0" normalizeH="0" baseline="0" noProof="0" dirty="0">
                <a:ln>
                  <a:noFill/>
                </a:ln>
                <a:solidFill>
                  <a:schemeClr val="tx1">
                    <a:lumMod val="65000"/>
                    <a:lumOff val="35000"/>
                  </a:schemeClr>
                </a:solidFill>
                <a:effectLst/>
                <a:uLnTx/>
                <a:uFillTx/>
                <a:latin typeface="Calibri"/>
                <a:ea typeface="+mn-ea"/>
                <a:cs typeface="+mn-cs"/>
              </a:rPr>
              <a:t> males)</a:t>
            </a:r>
          </a:p>
        </p:txBody>
      </p:sp>
      <p:sp>
        <p:nvSpPr>
          <p:cNvPr id="14" name="TextBox 11">
            <a:extLst>
              <a:ext uri="{FF2B5EF4-FFF2-40B4-BE49-F238E27FC236}">
                <a16:creationId xmlns:a16="http://schemas.microsoft.com/office/drawing/2014/main" id="{B55C09C8-DFC4-EE42-9082-1BCCB359104D}"/>
              </a:ext>
            </a:extLst>
          </p:cNvPr>
          <p:cNvSpPr txBox="1">
            <a:spLocks noChangeArrowheads="1"/>
          </p:cNvSpPr>
          <p:nvPr/>
        </p:nvSpPr>
        <p:spPr bwMode="auto">
          <a:xfrm>
            <a:off x="0" y="-23115"/>
            <a:ext cx="12192000" cy="1138773"/>
          </a:xfrm>
          <a:prstGeom prst="rect">
            <a:avLst/>
          </a:prstGeom>
          <a:solidFill>
            <a:schemeClr val="accent3"/>
          </a:solidFill>
          <a:ln>
            <a:noFill/>
          </a:ln>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3600" b="1"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1" i="0" u="none" strike="noStrike" kern="1200" cap="none" spc="0" normalizeH="0" baseline="0" noProof="0" dirty="0">
                <a:ln>
                  <a:noFill/>
                </a:ln>
                <a:solidFill>
                  <a:srgbClr val="A5A5A5"/>
                </a:solidFill>
                <a:effectLst/>
                <a:uLnTx/>
                <a:uFillTx/>
                <a:latin typeface="Arial" panose="020B0604020202020204" pitchFamily="34" charset="0"/>
                <a:ea typeface="MS PGothic" panose="020B0600070205080204" pitchFamily="34" charset="-128"/>
                <a:cs typeface="+mn-cs"/>
              </a:rPr>
              <a:t>Estimating the gender pay gap for Executive Directors</a:t>
            </a:r>
          </a:p>
        </p:txBody>
      </p:sp>
      <p:sp>
        <p:nvSpPr>
          <p:cNvPr id="17" name="Oval 16">
            <a:extLst>
              <a:ext uri="{FF2B5EF4-FFF2-40B4-BE49-F238E27FC236}">
                <a16:creationId xmlns:a16="http://schemas.microsoft.com/office/drawing/2014/main" id="{8F1FA0A8-D34D-6143-A432-0B2058F692FB}"/>
              </a:ext>
            </a:extLst>
          </p:cNvPr>
          <p:cNvSpPr/>
          <p:nvPr/>
        </p:nvSpPr>
        <p:spPr>
          <a:xfrm>
            <a:off x="4561481" y="3336263"/>
            <a:ext cx="468791" cy="461665"/>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5D8A"/>
              </a:solidFill>
              <a:effectLst/>
              <a:uLnTx/>
              <a:uFillTx/>
              <a:latin typeface="Calibri"/>
              <a:ea typeface="+mn-ea"/>
              <a:cs typeface="+mn-cs"/>
            </a:endParaRPr>
          </a:p>
        </p:txBody>
      </p:sp>
      <p:sp>
        <p:nvSpPr>
          <p:cNvPr id="21" name="Oval 20">
            <a:extLst>
              <a:ext uri="{FF2B5EF4-FFF2-40B4-BE49-F238E27FC236}">
                <a16:creationId xmlns:a16="http://schemas.microsoft.com/office/drawing/2014/main" id="{1AF6F24B-346F-7545-B494-13541D3AC825}"/>
              </a:ext>
            </a:extLst>
          </p:cNvPr>
          <p:cNvSpPr/>
          <p:nvPr/>
        </p:nvSpPr>
        <p:spPr>
          <a:xfrm>
            <a:off x="4561481" y="4052121"/>
            <a:ext cx="468791" cy="461665"/>
          </a:xfrm>
          <a:prstGeom prst="ellipse">
            <a:avLst/>
          </a:prstGeom>
          <a:solidFill>
            <a:srgbClr val="948A54"/>
          </a:solidFill>
          <a:ln>
            <a:solidFill>
              <a:srgbClr val="948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48A54"/>
              </a:solidFill>
              <a:effectLst/>
              <a:uLnTx/>
              <a:uFillTx/>
              <a:latin typeface="Calibri"/>
              <a:ea typeface="+mn-ea"/>
              <a:cs typeface="+mn-cs"/>
            </a:endParaRPr>
          </a:p>
        </p:txBody>
      </p:sp>
      <p:sp>
        <p:nvSpPr>
          <p:cNvPr id="22" name="Oval 21">
            <a:extLst>
              <a:ext uri="{FF2B5EF4-FFF2-40B4-BE49-F238E27FC236}">
                <a16:creationId xmlns:a16="http://schemas.microsoft.com/office/drawing/2014/main" id="{2CB75629-1E17-FE42-B2C6-D9CC1526BD1C}"/>
              </a:ext>
            </a:extLst>
          </p:cNvPr>
          <p:cNvSpPr/>
          <p:nvPr/>
        </p:nvSpPr>
        <p:spPr>
          <a:xfrm>
            <a:off x="6048872" y="2648817"/>
            <a:ext cx="468791" cy="461665"/>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5D8A"/>
              </a:solidFill>
              <a:effectLst/>
              <a:uLnTx/>
              <a:uFillTx/>
              <a:latin typeface="Calibri"/>
              <a:ea typeface="+mn-ea"/>
              <a:cs typeface="+mn-cs"/>
            </a:endParaRPr>
          </a:p>
        </p:txBody>
      </p:sp>
      <p:sp>
        <p:nvSpPr>
          <p:cNvPr id="23" name="Oval 22">
            <a:extLst>
              <a:ext uri="{FF2B5EF4-FFF2-40B4-BE49-F238E27FC236}">
                <a16:creationId xmlns:a16="http://schemas.microsoft.com/office/drawing/2014/main" id="{D988B0FB-52D9-D94F-9816-6F15BFCDF9B4}"/>
              </a:ext>
            </a:extLst>
          </p:cNvPr>
          <p:cNvSpPr/>
          <p:nvPr/>
        </p:nvSpPr>
        <p:spPr>
          <a:xfrm>
            <a:off x="6048873" y="3336262"/>
            <a:ext cx="46879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a:extLst>
              <a:ext uri="{FF2B5EF4-FFF2-40B4-BE49-F238E27FC236}">
                <a16:creationId xmlns:a16="http://schemas.microsoft.com/office/drawing/2014/main" id="{5F5E184D-30B4-1B41-839A-E32BBFADE279}"/>
              </a:ext>
            </a:extLst>
          </p:cNvPr>
          <p:cNvSpPr/>
          <p:nvPr/>
        </p:nvSpPr>
        <p:spPr>
          <a:xfrm>
            <a:off x="6068142" y="4052120"/>
            <a:ext cx="468791" cy="461665"/>
          </a:xfrm>
          <a:prstGeom prst="ellipse">
            <a:avLst/>
          </a:prstGeom>
          <a:solidFill>
            <a:srgbClr val="948A54"/>
          </a:solidFill>
          <a:ln>
            <a:solidFill>
              <a:srgbClr val="948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48A54"/>
              </a:solidFill>
              <a:effectLst/>
              <a:uLnTx/>
              <a:uFillTx/>
              <a:latin typeface="Calibri"/>
              <a:ea typeface="+mn-ea"/>
              <a:cs typeface="+mn-cs"/>
            </a:endParaRPr>
          </a:p>
        </p:txBody>
      </p:sp>
      <p:cxnSp>
        <p:nvCxnSpPr>
          <p:cNvPr id="25" name="Straight Connector 24">
            <a:extLst>
              <a:ext uri="{FF2B5EF4-FFF2-40B4-BE49-F238E27FC236}">
                <a16:creationId xmlns:a16="http://schemas.microsoft.com/office/drawing/2014/main" id="{0771D378-F5A0-284D-8B1D-7CAF7A54D64D}"/>
              </a:ext>
            </a:extLst>
          </p:cNvPr>
          <p:cNvCxnSpPr>
            <a:cxnSpLocks/>
          </p:cNvCxnSpPr>
          <p:nvPr/>
        </p:nvCxnSpPr>
        <p:spPr>
          <a:xfrm flipV="1">
            <a:off x="4833880" y="2956396"/>
            <a:ext cx="1214992" cy="610698"/>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5985CAC-396E-4840-B719-B4FB2155A7DF}"/>
              </a:ext>
            </a:extLst>
          </p:cNvPr>
          <p:cNvCxnSpPr>
            <a:cxnSpLocks/>
            <a:endCxn id="24" idx="2"/>
          </p:cNvCxnSpPr>
          <p:nvPr/>
        </p:nvCxnSpPr>
        <p:spPr>
          <a:xfrm>
            <a:off x="5030272" y="4278684"/>
            <a:ext cx="1037870" cy="4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ECED788-FD8E-AA44-9626-5650B705BB5A}"/>
              </a:ext>
            </a:extLst>
          </p:cNvPr>
          <p:cNvCxnSpPr>
            <a:cxnSpLocks/>
          </p:cNvCxnSpPr>
          <p:nvPr/>
        </p:nvCxnSpPr>
        <p:spPr>
          <a:xfrm flipV="1">
            <a:off x="4998264" y="3652642"/>
            <a:ext cx="1050608" cy="57583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38DF56E-5834-D544-B0FB-09A7EA4B0E44}"/>
              </a:ext>
            </a:extLst>
          </p:cNvPr>
          <p:cNvSpPr txBox="1"/>
          <p:nvPr/>
        </p:nvSpPr>
        <p:spPr>
          <a:xfrm>
            <a:off x="5914762" y="1738369"/>
            <a:ext cx="209172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black"/>
                </a:solidFill>
                <a:effectLst/>
                <a:uLnTx/>
                <a:uFillTx/>
                <a:latin typeface="Calibri"/>
                <a:ea typeface="+mn-ea"/>
                <a:cs typeface="+mn-cs"/>
              </a:rPr>
              <a:t>Incoming ED</a:t>
            </a:r>
          </a:p>
        </p:txBody>
      </p:sp>
      <p:sp>
        <p:nvSpPr>
          <p:cNvPr id="31" name="TextBox 30">
            <a:extLst>
              <a:ext uri="{FF2B5EF4-FFF2-40B4-BE49-F238E27FC236}">
                <a16:creationId xmlns:a16="http://schemas.microsoft.com/office/drawing/2014/main" id="{90D9F893-03D7-4043-A118-0BF1EECEA680}"/>
              </a:ext>
            </a:extLst>
          </p:cNvPr>
          <p:cNvSpPr txBox="1"/>
          <p:nvPr/>
        </p:nvSpPr>
        <p:spPr>
          <a:xfrm>
            <a:off x="3812486" y="1738370"/>
            <a:ext cx="196678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black"/>
                </a:solidFill>
                <a:effectLst/>
                <a:uLnTx/>
                <a:uFillTx/>
                <a:latin typeface="Calibri"/>
                <a:ea typeface="+mn-ea"/>
                <a:cs typeface="+mn-cs"/>
              </a:rPr>
              <a:t>Outgoing  ED</a:t>
            </a:r>
          </a:p>
        </p:txBody>
      </p:sp>
      <p:sp>
        <p:nvSpPr>
          <p:cNvPr id="35" name="TextBox 34">
            <a:extLst>
              <a:ext uri="{FF2B5EF4-FFF2-40B4-BE49-F238E27FC236}">
                <a16:creationId xmlns:a16="http://schemas.microsoft.com/office/drawing/2014/main" id="{678E952D-0C16-214D-91E9-BAD32AC07D31}"/>
              </a:ext>
            </a:extLst>
          </p:cNvPr>
          <p:cNvSpPr txBox="1"/>
          <p:nvPr/>
        </p:nvSpPr>
        <p:spPr>
          <a:xfrm>
            <a:off x="6583332" y="2645923"/>
            <a:ext cx="17272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Male ED</a:t>
            </a:r>
          </a:p>
        </p:txBody>
      </p:sp>
      <p:sp>
        <p:nvSpPr>
          <p:cNvPr id="36" name="TextBox 35">
            <a:extLst>
              <a:ext uri="{FF2B5EF4-FFF2-40B4-BE49-F238E27FC236}">
                <a16:creationId xmlns:a16="http://schemas.microsoft.com/office/drawing/2014/main" id="{59F45FD8-4E8A-B44F-8A4A-C1349CCFD84F}"/>
              </a:ext>
            </a:extLst>
          </p:cNvPr>
          <p:cNvSpPr txBox="1"/>
          <p:nvPr/>
        </p:nvSpPr>
        <p:spPr>
          <a:xfrm>
            <a:off x="6579114" y="3305396"/>
            <a:ext cx="20917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Counterfactual</a:t>
            </a:r>
          </a:p>
        </p:txBody>
      </p:sp>
      <p:sp>
        <p:nvSpPr>
          <p:cNvPr id="37" name="TextBox 36">
            <a:extLst>
              <a:ext uri="{FF2B5EF4-FFF2-40B4-BE49-F238E27FC236}">
                <a16:creationId xmlns:a16="http://schemas.microsoft.com/office/drawing/2014/main" id="{4FFD2C9A-FFCF-9E4B-9477-6539010FB3C1}"/>
              </a:ext>
            </a:extLst>
          </p:cNvPr>
          <p:cNvSpPr txBox="1"/>
          <p:nvPr/>
        </p:nvSpPr>
        <p:spPr>
          <a:xfrm>
            <a:off x="6579114" y="4052120"/>
            <a:ext cx="17272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Female ED</a:t>
            </a:r>
          </a:p>
        </p:txBody>
      </p:sp>
      <p:sp>
        <p:nvSpPr>
          <p:cNvPr id="46" name="Right Brace 45">
            <a:extLst>
              <a:ext uri="{FF2B5EF4-FFF2-40B4-BE49-F238E27FC236}">
                <a16:creationId xmlns:a16="http://schemas.microsoft.com/office/drawing/2014/main" id="{174FCB6E-DB22-4109-8C8E-E38BD209BB19}"/>
              </a:ext>
            </a:extLst>
          </p:cNvPr>
          <p:cNvSpPr/>
          <p:nvPr/>
        </p:nvSpPr>
        <p:spPr>
          <a:xfrm flipH="1">
            <a:off x="3549315" y="3541542"/>
            <a:ext cx="785028" cy="872494"/>
          </a:xfrm>
          <a:prstGeom prst="rightBrace">
            <a:avLst>
              <a:gd name="adj1" fmla="val 8333"/>
              <a:gd name="adj2" fmla="val 51052"/>
            </a:avLst>
          </a:prstGeom>
          <a:noFill/>
          <a:ln w="31750">
            <a:solidFill>
              <a:srgbClr val="8C1D4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8C1D40"/>
              </a:solidFill>
              <a:effectLst/>
              <a:uLnTx/>
              <a:uFillTx/>
              <a:latin typeface="Calibri"/>
              <a:ea typeface="+mn-ea"/>
              <a:cs typeface="+mn-cs"/>
            </a:endParaRPr>
          </a:p>
        </p:txBody>
      </p:sp>
      <p:sp>
        <p:nvSpPr>
          <p:cNvPr id="47" name="TextBox 46">
            <a:extLst>
              <a:ext uri="{FF2B5EF4-FFF2-40B4-BE49-F238E27FC236}">
                <a16:creationId xmlns:a16="http://schemas.microsoft.com/office/drawing/2014/main" id="{20505F21-4E0C-4F3F-B2A7-9B5B46289376}"/>
              </a:ext>
            </a:extLst>
          </p:cNvPr>
          <p:cNvSpPr txBox="1"/>
          <p:nvPr/>
        </p:nvSpPr>
        <p:spPr>
          <a:xfrm>
            <a:off x="661471" y="2459099"/>
            <a:ext cx="2636012" cy="2677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8C1D40"/>
                </a:solidFill>
                <a:effectLst/>
                <a:uLnTx/>
                <a:uFillTx/>
                <a:latin typeface="Century Gothic" panose="020B0502020202020204" pitchFamily="34" charset="0"/>
                <a:ea typeface="+mn-ea"/>
                <a:cs typeface="+mn-cs"/>
              </a:rPr>
              <a:t>Note that in </a:t>
            </a:r>
            <a:r>
              <a:rPr kumimoji="0" lang="en-US" sz="2400" b="0" i="0" u="none" strike="noStrike" kern="1200" cap="none" spc="0" normalizeH="0" baseline="0" noProof="0" dirty="0" err="1">
                <a:ln>
                  <a:noFill/>
                </a:ln>
                <a:solidFill>
                  <a:srgbClr val="8C1D40"/>
                </a:solidFill>
                <a:effectLst/>
                <a:uLnTx/>
                <a:uFillTx/>
                <a:latin typeface="Century Gothic" panose="020B0502020202020204" pitchFamily="34" charset="0"/>
                <a:ea typeface="+mn-ea"/>
                <a:cs typeface="+mn-cs"/>
              </a:rPr>
              <a:t>th</a:t>
            </a:r>
            <a:r>
              <a:rPr lang="en-US" sz="2400" dirty="0">
                <a:solidFill>
                  <a:srgbClr val="8C1D40"/>
                </a:solidFill>
                <a:latin typeface="Century Gothic" panose="020B0502020202020204" pitchFamily="34" charset="0"/>
              </a:rPr>
              <a:t>e diff-in-diff </a:t>
            </a:r>
            <a:r>
              <a:rPr kumimoji="0" lang="en-US" sz="2400" b="0" i="0" u="none" strike="noStrike" kern="1200" cap="none" spc="0" normalizeH="0" baseline="0" noProof="0" dirty="0">
                <a:ln>
                  <a:noFill/>
                </a:ln>
                <a:solidFill>
                  <a:srgbClr val="8C1D40"/>
                </a:solidFill>
                <a:effectLst/>
                <a:uLnTx/>
                <a:uFillTx/>
                <a:latin typeface="Century Gothic" panose="020B0502020202020204" pitchFamily="34" charset="0"/>
                <a:ea typeface="+mn-ea"/>
                <a:cs typeface="+mn-cs"/>
              </a:rPr>
              <a:t>the groups do not have to be identical prior to the treatment (new hire) </a:t>
            </a:r>
          </a:p>
        </p:txBody>
      </p:sp>
      <p:sp>
        <p:nvSpPr>
          <p:cNvPr id="48" name="TextBox 47">
            <a:extLst>
              <a:ext uri="{FF2B5EF4-FFF2-40B4-BE49-F238E27FC236}">
                <a16:creationId xmlns:a16="http://schemas.microsoft.com/office/drawing/2014/main" id="{A0CCB580-9C2D-4646-86BF-C1F95EF99414}"/>
              </a:ext>
            </a:extLst>
          </p:cNvPr>
          <p:cNvSpPr txBox="1"/>
          <p:nvPr/>
        </p:nvSpPr>
        <p:spPr>
          <a:xfrm>
            <a:off x="8883838" y="2459099"/>
            <a:ext cx="2722948" cy="181588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i="0" u="none" strike="noStrike" kern="1200" cap="none" spc="0" normalizeH="0" baseline="0" noProof="0" dirty="0">
                <a:ln>
                  <a:noFill/>
                </a:ln>
                <a:solidFill>
                  <a:srgbClr val="385D8A"/>
                </a:solidFill>
                <a:effectLst/>
                <a:uLnTx/>
                <a:uFillTx/>
                <a:latin typeface="Century Gothic" panose="020B0502020202020204" pitchFamily="34" charset="0"/>
              </a:rPr>
              <a:t>This is the major strength of the estimator. </a:t>
            </a:r>
          </a:p>
        </p:txBody>
      </p:sp>
    </p:spTree>
    <p:extLst>
      <p:ext uri="{BB962C8B-B14F-4D97-AF65-F5344CB8AC3E}">
        <p14:creationId xmlns:p14="http://schemas.microsoft.com/office/powerpoint/2010/main" val="281943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DE71D96-C5C6-934B-AA01-44CB79F24289}"/>
              </a:ext>
            </a:extLst>
          </p:cNvPr>
          <p:cNvSpPr/>
          <p:nvPr/>
        </p:nvSpPr>
        <p:spPr>
          <a:xfrm>
            <a:off x="5178242" y="1673200"/>
            <a:ext cx="2722948" cy="3511597"/>
          </a:xfrm>
          <a:prstGeom prst="rect">
            <a:avLst/>
          </a:prstGeom>
          <a:solidFill>
            <a:schemeClr val="bg1">
              <a:lumMod val="95000"/>
              <a:alpha val="2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E5533FF9-3D59-C14F-BED2-C9DCD74E3C2E}"/>
              </a:ext>
            </a:extLst>
          </p:cNvPr>
          <p:cNvSpPr/>
          <p:nvPr/>
        </p:nvSpPr>
        <p:spPr>
          <a:xfrm>
            <a:off x="3171690" y="1673201"/>
            <a:ext cx="2003692" cy="3511597"/>
          </a:xfrm>
          <a:prstGeom prst="rect">
            <a:avLst/>
          </a:prstGeom>
          <a:solidFill>
            <a:schemeClr val="bg1">
              <a:lumMod val="75000"/>
              <a:alpha val="2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DF4026F4-1E81-4640-BC02-D22CB1F6351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9" name="TextBox 8">
            <a:extLst>
              <a:ext uri="{FF2B5EF4-FFF2-40B4-BE49-F238E27FC236}">
                <a16:creationId xmlns:a16="http://schemas.microsoft.com/office/drawing/2014/main" id="{6D011337-13DB-4011-863D-5C06CAFA97BA}"/>
              </a:ext>
            </a:extLst>
          </p:cNvPr>
          <p:cNvSpPr txBox="1"/>
          <p:nvPr/>
        </p:nvSpPr>
        <p:spPr>
          <a:xfrm>
            <a:off x="3919574" y="2901714"/>
            <a:ext cx="5036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85D8A"/>
                </a:solidFill>
                <a:effectLst/>
                <a:uLnTx/>
                <a:uFillTx/>
                <a:latin typeface="Calibri"/>
                <a:ea typeface="+mn-ea"/>
                <a:cs typeface="+mn-cs"/>
              </a:rPr>
              <a:t>C1</a:t>
            </a:r>
          </a:p>
        </p:txBody>
      </p:sp>
      <p:sp>
        <p:nvSpPr>
          <p:cNvPr id="11" name="TextBox 10">
            <a:extLst>
              <a:ext uri="{FF2B5EF4-FFF2-40B4-BE49-F238E27FC236}">
                <a16:creationId xmlns:a16="http://schemas.microsoft.com/office/drawing/2014/main" id="{077C655E-A9E9-47A6-85EF-D7C1CBA79BFB}"/>
              </a:ext>
            </a:extLst>
          </p:cNvPr>
          <p:cNvSpPr txBox="1"/>
          <p:nvPr/>
        </p:nvSpPr>
        <p:spPr>
          <a:xfrm>
            <a:off x="5388231" y="2194169"/>
            <a:ext cx="5036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85D8A"/>
                </a:solidFill>
                <a:effectLst/>
                <a:uLnTx/>
                <a:uFillTx/>
                <a:latin typeface="Calibri"/>
                <a:ea typeface="+mn-ea"/>
                <a:cs typeface="+mn-cs"/>
              </a:rPr>
              <a:t>C2</a:t>
            </a:r>
          </a:p>
        </p:txBody>
      </p:sp>
      <p:sp>
        <p:nvSpPr>
          <p:cNvPr id="12" name="TextBox 11">
            <a:extLst>
              <a:ext uri="{FF2B5EF4-FFF2-40B4-BE49-F238E27FC236}">
                <a16:creationId xmlns:a16="http://schemas.microsoft.com/office/drawing/2014/main" id="{05EDB879-47E5-470D-B81F-EE174799BFB8}"/>
              </a:ext>
            </a:extLst>
          </p:cNvPr>
          <p:cNvSpPr txBox="1"/>
          <p:nvPr/>
        </p:nvSpPr>
        <p:spPr>
          <a:xfrm>
            <a:off x="3916284" y="4599332"/>
            <a:ext cx="49084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48A54"/>
                </a:solidFill>
                <a:effectLst/>
                <a:uLnTx/>
                <a:uFillTx/>
                <a:latin typeface="Calibri"/>
                <a:ea typeface="+mn-ea"/>
                <a:cs typeface="+mn-cs"/>
              </a:rPr>
              <a:t>T1</a:t>
            </a:r>
          </a:p>
        </p:txBody>
      </p:sp>
      <p:sp>
        <p:nvSpPr>
          <p:cNvPr id="13" name="TextBox 12">
            <a:extLst>
              <a:ext uri="{FF2B5EF4-FFF2-40B4-BE49-F238E27FC236}">
                <a16:creationId xmlns:a16="http://schemas.microsoft.com/office/drawing/2014/main" id="{DAED4929-F50E-4800-AA67-B1B39B21483D}"/>
              </a:ext>
            </a:extLst>
          </p:cNvPr>
          <p:cNvSpPr txBox="1"/>
          <p:nvPr/>
        </p:nvSpPr>
        <p:spPr>
          <a:xfrm>
            <a:off x="5422859" y="4600878"/>
            <a:ext cx="49084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48A54"/>
                </a:solidFill>
                <a:effectLst/>
                <a:uLnTx/>
                <a:uFillTx/>
                <a:latin typeface="Calibri"/>
                <a:ea typeface="+mn-ea"/>
                <a:cs typeface="+mn-cs"/>
              </a:rPr>
              <a:t>T2</a:t>
            </a:r>
          </a:p>
        </p:txBody>
      </p:sp>
      <p:sp>
        <p:nvSpPr>
          <p:cNvPr id="3" name="TextBox 2">
            <a:extLst>
              <a:ext uri="{FF2B5EF4-FFF2-40B4-BE49-F238E27FC236}">
                <a16:creationId xmlns:a16="http://schemas.microsoft.com/office/drawing/2014/main" id="{91C41EA1-081B-4B0F-A9A6-D0D8E3B2A3B5}"/>
              </a:ext>
            </a:extLst>
          </p:cNvPr>
          <p:cNvSpPr txBox="1"/>
          <p:nvPr/>
        </p:nvSpPr>
        <p:spPr>
          <a:xfrm>
            <a:off x="3372221" y="2126047"/>
            <a:ext cx="1518364"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65000"/>
                    <a:lumOff val="35000"/>
                  </a:schemeClr>
                </a:solidFill>
                <a:effectLst/>
                <a:uLnTx/>
                <a:uFillTx/>
                <a:latin typeface="Calibri"/>
                <a:ea typeface="+mn-ea"/>
                <a:cs typeface="+mn-cs"/>
              </a:rPr>
              <a:t> (o</a:t>
            </a:r>
            <a:r>
              <a:rPr lang="en-US" sz="2000" dirty="0" err="1">
                <a:solidFill>
                  <a:schemeClr val="tx1">
                    <a:lumMod val="65000"/>
                    <a:lumOff val="35000"/>
                  </a:schemeClr>
                </a:solidFill>
                <a:latin typeface="Calibri"/>
              </a:rPr>
              <a:t>nly</a:t>
            </a:r>
            <a:r>
              <a:rPr kumimoji="0" lang="en-US" sz="2000" b="0" i="0" u="none" strike="noStrike" kern="1200" cap="none" spc="0" normalizeH="0" baseline="0" noProof="0" dirty="0">
                <a:ln>
                  <a:noFill/>
                </a:ln>
                <a:solidFill>
                  <a:schemeClr val="tx1">
                    <a:lumMod val="65000"/>
                    <a:lumOff val="35000"/>
                  </a:schemeClr>
                </a:solidFill>
                <a:effectLst/>
                <a:uLnTx/>
                <a:uFillTx/>
                <a:latin typeface="Calibri"/>
                <a:ea typeface="+mn-ea"/>
                <a:cs typeface="+mn-cs"/>
              </a:rPr>
              <a:t> males)</a:t>
            </a:r>
          </a:p>
        </p:txBody>
      </p:sp>
      <p:sp>
        <p:nvSpPr>
          <p:cNvPr id="14" name="TextBox 11">
            <a:extLst>
              <a:ext uri="{FF2B5EF4-FFF2-40B4-BE49-F238E27FC236}">
                <a16:creationId xmlns:a16="http://schemas.microsoft.com/office/drawing/2014/main" id="{B55C09C8-DFC4-EE42-9082-1BCCB359104D}"/>
              </a:ext>
            </a:extLst>
          </p:cNvPr>
          <p:cNvSpPr txBox="1">
            <a:spLocks noChangeArrowheads="1"/>
          </p:cNvSpPr>
          <p:nvPr/>
        </p:nvSpPr>
        <p:spPr bwMode="auto">
          <a:xfrm>
            <a:off x="0" y="-23115"/>
            <a:ext cx="12192000" cy="1138773"/>
          </a:xfrm>
          <a:prstGeom prst="rect">
            <a:avLst/>
          </a:prstGeom>
          <a:solidFill>
            <a:schemeClr val="accent3"/>
          </a:solidFill>
          <a:ln>
            <a:noFill/>
          </a:ln>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3600" b="1"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1" i="0" u="none" strike="noStrike" kern="1200" cap="none" spc="0" normalizeH="0" baseline="0" noProof="0" dirty="0">
                <a:ln>
                  <a:noFill/>
                </a:ln>
                <a:solidFill>
                  <a:srgbClr val="A5A5A5"/>
                </a:solidFill>
                <a:effectLst/>
                <a:uLnTx/>
                <a:uFillTx/>
                <a:latin typeface="Arial" panose="020B0604020202020204" pitchFamily="34" charset="0"/>
                <a:ea typeface="MS PGothic" panose="020B0600070205080204" pitchFamily="34" charset="-128"/>
                <a:cs typeface="+mn-cs"/>
              </a:rPr>
              <a:t>Estimating the gender pay gap for Executive Directors</a:t>
            </a:r>
          </a:p>
        </p:txBody>
      </p:sp>
      <p:sp>
        <p:nvSpPr>
          <p:cNvPr id="17" name="Oval 16">
            <a:extLst>
              <a:ext uri="{FF2B5EF4-FFF2-40B4-BE49-F238E27FC236}">
                <a16:creationId xmlns:a16="http://schemas.microsoft.com/office/drawing/2014/main" id="{8F1FA0A8-D34D-6143-A432-0B2058F692FB}"/>
              </a:ext>
            </a:extLst>
          </p:cNvPr>
          <p:cNvSpPr/>
          <p:nvPr/>
        </p:nvSpPr>
        <p:spPr>
          <a:xfrm>
            <a:off x="3899007" y="3336263"/>
            <a:ext cx="468791" cy="461665"/>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5D8A"/>
              </a:solidFill>
              <a:effectLst/>
              <a:uLnTx/>
              <a:uFillTx/>
              <a:latin typeface="Calibri"/>
              <a:ea typeface="+mn-ea"/>
              <a:cs typeface="+mn-cs"/>
            </a:endParaRPr>
          </a:p>
        </p:txBody>
      </p:sp>
      <p:sp>
        <p:nvSpPr>
          <p:cNvPr id="21" name="Oval 20">
            <a:extLst>
              <a:ext uri="{FF2B5EF4-FFF2-40B4-BE49-F238E27FC236}">
                <a16:creationId xmlns:a16="http://schemas.microsoft.com/office/drawing/2014/main" id="{1AF6F24B-346F-7545-B494-13541D3AC825}"/>
              </a:ext>
            </a:extLst>
          </p:cNvPr>
          <p:cNvSpPr/>
          <p:nvPr/>
        </p:nvSpPr>
        <p:spPr>
          <a:xfrm>
            <a:off x="3899007" y="4052121"/>
            <a:ext cx="468791" cy="461665"/>
          </a:xfrm>
          <a:prstGeom prst="ellipse">
            <a:avLst/>
          </a:prstGeom>
          <a:solidFill>
            <a:srgbClr val="948A54"/>
          </a:solidFill>
          <a:ln>
            <a:solidFill>
              <a:srgbClr val="948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48A54"/>
              </a:solidFill>
              <a:effectLst/>
              <a:uLnTx/>
              <a:uFillTx/>
              <a:latin typeface="Calibri"/>
              <a:ea typeface="+mn-ea"/>
              <a:cs typeface="+mn-cs"/>
            </a:endParaRPr>
          </a:p>
        </p:txBody>
      </p:sp>
      <p:sp>
        <p:nvSpPr>
          <p:cNvPr id="22" name="Oval 21">
            <a:extLst>
              <a:ext uri="{FF2B5EF4-FFF2-40B4-BE49-F238E27FC236}">
                <a16:creationId xmlns:a16="http://schemas.microsoft.com/office/drawing/2014/main" id="{2CB75629-1E17-FE42-B2C6-D9CC1526BD1C}"/>
              </a:ext>
            </a:extLst>
          </p:cNvPr>
          <p:cNvSpPr/>
          <p:nvPr/>
        </p:nvSpPr>
        <p:spPr>
          <a:xfrm>
            <a:off x="5386398" y="2648817"/>
            <a:ext cx="468791" cy="461665"/>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5D8A"/>
              </a:solidFill>
              <a:effectLst/>
              <a:uLnTx/>
              <a:uFillTx/>
              <a:latin typeface="Calibri"/>
              <a:ea typeface="+mn-ea"/>
              <a:cs typeface="+mn-cs"/>
            </a:endParaRPr>
          </a:p>
        </p:txBody>
      </p:sp>
      <p:sp>
        <p:nvSpPr>
          <p:cNvPr id="23" name="Oval 22">
            <a:extLst>
              <a:ext uri="{FF2B5EF4-FFF2-40B4-BE49-F238E27FC236}">
                <a16:creationId xmlns:a16="http://schemas.microsoft.com/office/drawing/2014/main" id="{D988B0FB-52D9-D94F-9816-6F15BFCDF9B4}"/>
              </a:ext>
            </a:extLst>
          </p:cNvPr>
          <p:cNvSpPr/>
          <p:nvPr/>
        </p:nvSpPr>
        <p:spPr>
          <a:xfrm>
            <a:off x="5386399" y="3336262"/>
            <a:ext cx="46879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a:extLst>
              <a:ext uri="{FF2B5EF4-FFF2-40B4-BE49-F238E27FC236}">
                <a16:creationId xmlns:a16="http://schemas.microsoft.com/office/drawing/2014/main" id="{5F5E184D-30B4-1B41-839A-E32BBFADE279}"/>
              </a:ext>
            </a:extLst>
          </p:cNvPr>
          <p:cNvSpPr/>
          <p:nvPr/>
        </p:nvSpPr>
        <p:spPr>
          <a:xfrm>
            <a:off x="5405668" y="4052120"/>
            <a:ext cx="468791" cy="461665"/>
          </a:xfrm>
          <a:prstGeom prst="ellipse">
            <a:avLst/>
          </a:prstGeom>
          <a:solidFill>
            <a:srgbClr val="948A54"/>
          </a:solidFill>
          <a:ln>
            <a:solidFill>
              <a:srgbClr val="948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48A54"/>
              </a:solidFill>
              <a:effectLst/>
              <a:uLnTx/>
              <a:uFillTx/>
              <a:latin typeface="Calibri"/>
              <a:ea typeface="+mn-ea"/>
              <a:cs typeface="+mn-cs"/>
            </a:endParaRPr>
          </a:p>
        </p:txBody>
      </p:sp>
      <p:cxnSp>
        <p:nvCxnSpPr>
          <p:cNvPr id="25" name="Straight Connector 24">
            <a:extLst>
              <a:ext uri="{FF2B5EF4-FFF2-40B4-BE49-F238E27FC236}">
                <a16:creationId xmlns:a16="http://schemas.microsoft.com/office/drawing/2014/main" id="{0771D378-F5A0-284D-8B1D-7CAF7A54D64D}"/>
              </a:ext>
            </a:extLst>
          </p:cNvPr>
          <p:cNvCxnSpPr>
            <a:cxnSpLocks/>
          </p:cNvCxnSpPr>
          <p:nvPr/>
        </p:nvCxnSpPr>
        <p:spPr>
          <a:xfrm flipV="1">
            <a:off x="4171406" y="2956396"/>
            <a:ext cx="1214992" cy="610698"/>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5985CAC-396E-4840-B719-B4FB2155A7DF}"/>
              </a:ext>
            </a:extLst>
          </p:cNvPr>
          <p:cNvCxnSpPr>
            <a:cxnSpLocks/>
            <a:endCxn id="24" idx="2"/>
          </p:cNvCxnSpPr>
          <p:nvPr/>
        </p:nvCxnSpPr>
        <p:spPr>
          <a:xfrm>
            <a:off x="4367798" y="4278684"/>
            <a:ext cx="1037870" cy="4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ECED788-FD8E-AA44-9626-5650B705BB5A}"/>
              </a:ext>
            </a:extLst>
          </p:cNvPr>
          <p:cNvCxnSpPr>
            <a:cxnSpLocks/>
          </p:cNvCxnSpPr>
          <p:nvPr/>
        </p:nvCxnSpPr>
        <p:spPr>
          <a:xfrm flipV="1">
            <a:off x="4335790" y="3652642"/>
            <a:ext cx="1050608" cy="57583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38DF56E-5834-D544-B0FB-09A7EA4B0E44}"/>
              </a:ext>
            </a:extLst>
          </p:cNvPr>
          <p:cNvSpPr txBox="1"/>
          <p:nvPr/>
        </p:nvSpPr>
        <p:spPr>
          <a:xfrm>
            <a:off x="5252288" y="1738369"/>
            <a:ext cx="209172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black"/>
                </a:solidFill>
                <a:effectLst/>
                <a:uLnTx/>
                <a:uFillTx/>
                <a:latin typeface="Calibri"/>
                <a:ea typeface="+mn-ea"/>
                <a:cs typeface="+mn-cs"/>
              </a:rPr>
              <a:t>Incoming ED</a:t>
            </a:r>
          </a:p>
        </p:txBody>
      </p:sp>
      <p:sp>
        <p:nvSpPr>
          <p:cNvPr id="31" name="TextBox 30">
            <a:extLst>
              <a:ext uri="{FF2B5EF4-FFF2-40B4-BE49-F238E27FC236}">
                <a16:creationId xmlns:a16="http://schemas.microsoft.com/office/drawing/2014/main" id="{90D9F893-03D7-4043-A118-0BF1EECEA680}"/>
              </a:ext>
            </a:extLst>
          </p:cNvPr>
          <p:cNvSpPr txBox="1"/>
          <p:nvPr/>
        </p:nvSpPr>
        <p:spPr>
          <a:xfrm>
            <a:off x="3150012" y="1738370"/>
            <a:ext cx="196678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prstClr val="black"/>
                </a:solidFill>
                <a:effectLst/>
                <a:uLnTx/>
                <a:uFillTx/>
                <a:latin typeface="Calibri"/>
                <a:ea typeface="+mn-ea"/>
                <a:cs typeface="+mn-cs"/>
              </a:rPr>
              <a:t>Outgoing  ED</a:t>
            </a:r>
          </a:p>
        </p:txBody>
      </p:sp>
      <p:sp>
        <p:nvSpPr>
          <p:cNvPr id="36" name="TextBox 35">
            <a:extLst>
              <a:ext uri="{FF2B5EF4-FFF2-40B4-BE49-F238E27FC236}">
                <a16:creationId xmlns:a16="http://schemas.microsoft.com/office/drawing/2014/main" id="{59F45FD8-4E8A-B44F-8A4A-C1349CCFD84F}"/>
              </a:ext>
            </a:extLst>
          </p:cNvPr>
          <p:cNvSpPr txBox="1"/>
          <p:nvPr/>
        </p:nvSpPr>
        <p:spPr>
          <a:xfrm>
            <a:off x="5402520" y="3350469"/>
            <a:ext cx="20917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CF</a:t>
            </a:r>
          </a:p>
        </p:txBody>
      </p:sp>
      <p:sp>
        <p:nvSpPr>
          <p:cNvPr id="48" name="TextBox 47">
            <a:extLst>
              <a:ext uri="{FF2B5EF4-FFF2-40B4-BE49-F238E27FC236}">
                <a16:creationId xmlns:a16="http://schemas.microsoft.com/office/drawing/2014/main" id="{A0CCB580-9C2D-4646-86BF-C1F95EF99414}"/>
              </a:ext>
            </a:extLst>
          </p:cNvPr>
          <p:cNvSpPr txBox="1"/>
          <p:nvPr/>
        </p:nvSpPr>
        <p:spPr>
          <a:xfrm>
            <a:off x="8151787" y="2407572"/>
            <a:ext cx="3825551"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385D8A"/>
                </a:solidFill>
                <a:effectLst/>
                <a:uLnTx/>
                <a:uFillTx/>
                <a:latin typeface="Century Gothic" panose="020B0502020202020204" pitchFamily="34" charset="0"/>
              </a:rPr>
              <a:t>The proper counterfactual is how much would female EDs be getting paid if they were given recruitment premiums </a:t>
            </a:r>
            <a:r>
              <a:rPr lang="en-US" sz="2000" dirty="0">
                <a:solidFill>
                  <a:srgbClr val="385D8A"/>
                </a:solidFill>
                <a:latin typeface="Century Gothic" panose="020B0502020202020204" pitchFamily="34" charset="0"/>
              </a:rPr>
              <a:t>as incoming male </a:t>
            </a:r>
            <a:r>
              <a:rPr lang="en-US" sz="2000" dirty="0" err="1">
                <a:solidFill>
                  <a:srgbClr val="385D8A"/>
                </a:solidFill>
                <a:latin typeface="Century Gothic" panose="020B0502020202020204" pitchFamily="34" charset="0"/>
              </a:rPr>
              <a:t>EDs.</a:t>
            </a:r>
            <a:r>
              <a:rPr lang="en-US" sz="2000" dirty="0">
                <a:solidFill>
                  <a:srgbClr val="385D8A"/>
                </a:solidFill>
                <a:latin typeface="Century Gothic" panose="020B0502020202020204" pitchFamily="34" charset="0"/>
              </a:rPr>
              <a:t> </a:t>
            </a:r>
            <a:endParaRPr kumimoji="0" lang="en-US" sz="2000" i="0" u="none" strike="noStrike" kern="1200" cap="none" spc="0" normalizeH="0" baseline="0" noProof="0" dirty="0">
              <a:ln>
                <a:noFill/>
              </a:ln>
              <a:solidFill>
                <a:srgbClr val="385D8A"/>
              </a:solidFill>
              <a:effectLst/>
              <a:uLnTx/>
              <a:uFillTx/>
              <a:latin typeface="Century Gothic" panose="020B0502020202020204" pitchFamily="34" charset="0"/>
            </a:endParaRPr>
          </a:p>
        </p:txBody>
      </p:sp>
      <p:sp>
        <p:nvSpPr>
          <p:cNvPr id="27" name="TextBox 26">
            <a:extLst>
              <a:ext uri="{FF2B5EF4-FFF2-40B4-BE49-F238E27FC236}">
                <a16:creationId xmlns:a16="http://schemas.microsoft.com/office/drawing/2014/main" id="{DDC0C99E-D4FE-4050-8067-6B2827850521}"/>
              </a:ext>
            </a:extLst>
          </p:cNvPr>
          <p:cNvSpPr txBox="1"/>
          <p:nvPr/>
        </p:nvSpPr>
        <p:spPr>
          <a:xfrm>
            <a:off x="140648" y="2224795"/>
            <a:ext cx="2836580"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2">
                    <a:lumMod val="10000"/>
                  </a:schemeClr>
                </a:solidFill>
                <a:effectLst/>
                <a:uLnTx/>
                <a:uFillTx/>
                <a:latin typeface="Century Gothic" panose="020B0502020202020204" pitchFamily="34" charset="0"/>
                <a:ea typeface="+mn-ea"/>
                <a:cs typeface="+mn-cs"/>
              </a:rPr>
              <a:t>Also note that we never compare</a:t>
            </a:r>
            <a:r>
              <a:rPr lang="en-US" sz="2000" dirty="0">
                <a:solidFill>
                  <a:schemeClr val="bg2">
                    <a:lumMod val="10000"/>
                  </a:schemeClr>
                </a:solidFill>
                <a:latin typeface="Century Gothic" panose="020B0502020202020204" pitchFamily="34" charset="0"/>
              </a:rPr>
              <a:t> </a:t>
            </a:r>
            <a:br>
              <a:rPr lang="en-US" sz="2000" dirty="0">
                <a:solidFill>
                  <a:schemeClr val="bg2">
                    <a:lumMod val="10000"/>
                  </a:schemeClr>
                </a:solidFill>
                <a:latin typeface="Century Gothic" panose="020B0502020202020204" pitchFamily="34" charset="0"/>
              </a:rPr>
            </a:br>
            <a:r>
              <a:rPr lang="en-US" sz="2000" dirty="0">
                <a:solidFill>
                  <a:schemeClr val="bg2">
                    <a:lumMod val="10000"/>
                  </a:schemeClr>
                </a:solidFill>
                <a:latin typeface="Century Gothic" panose="020B0502020202020204" pitchFamily="34" charset="0"/>
              </a:rPr>
              <a:t>C2 to T2 </a:t>
            </a:r>
            <a:br>
              <a:rPr lang="en-US" sz="2000" dirty="0">
                <a:solidFill>
                  <a:schemeClr val="bg2">
                    <a:lumMod val="10000"/>
                  </a:schemeClr>
                </a:solidFill>
                <a:latin typeface="Century Gothic" panose="020B0502020202020204" pitchFamily="34" charset="0"/>
              </a:rPr>
            </a:br>
            <a:r>
              <a:rPr lang="en-US" sz="2000" dirty="0">
                <a:solidFill>
                  <a:schemeClr val="bg2">
                    <a:lumMod val="10000"/>
                  </a:schemeClr>
                </a:solidFill>
                <a:latin typeface="Century Gothic" panose="020B0502020202020204" pitchFamily="34" charset="0"/>
              </a:rPr>
              <a:t>(the two post-treatment groups)</a:t>
            </a:r>
            <a:endParaRPr kumimoji="0" lang="en-US" sz="2000" b="0" i="0" u="none" strike="noStrike" kern="1200" cap="none" spc="0" normalizeH="0" baseline="0" noProof="0" dirty="0">
              <a:ln>
                <a:noFill/>
              </a:ln>
              <a:solidFill>
                <a:schemeClr val="bg2">
                  <a:lumMod val="10000"/>
                </a:schemeClr>
              </a:solidFill>
              <a:effectLst/>
              <a:uLnTx/>
              <a:uFillTx/>
              <a:latin typeface="Century Gothic" panose="020B0502020202020204" pitchFamily="34" charset="0"/>
            </a:endParaRPr>
          </a:p>
        </p:txBody>
      </p:sp>
      <p:sp>
        <p:nvSpPr>
          <p:cNvPr id="29" name="Right Brace 28">
            <a:extLst>
              <a:ext uri="{FF2B5EF4-FFF2-40B4-BE49-F238E27FC236}">
                <a16:creationId xmlns:a16="http://schemas.microsoft.com/office/drawing/2014/main" id="{C666C8BB-125F-4277-8CC3-4CD0A4D269ED}"/>
              </a:ext>
            </a:extLst>
          </p:cNvPr>
          <p:cNvSpPr/>
          <p:nvPr/>
        </p:nvSpPr>
        <p:spPr>
          <a:xfrm>
            <a:off x="6937163" y="3550411"/>
            <a:ext cx="254900" cy="887315"/>
          </a:xfrm>
          <a:prstGeom prst="rightBrace">
            <a:avLst/>
          </a:prstGeom>
          <a:solidFill>
            <a:schemeClr val="bg1"/>
          </a:solidFill>
          <a:ln w="31750">
            <a:solidFill>
              <a:srgbClr val="385D8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8C1D40"/>
              </a:solidFill>
              <a:effectLst/>
              <a:uLnTx/>
              <a:uFillTx/>
              <a:latin typeface="Calibri"/>
              <a:ea typeface="+mn-ea"/>
              <a:cs typeface="+mn-cs"/>
            </a:endParaRPr>
          </a:p>
        </p:txBody>
      </p:sp>
      <p:sp>
        <p:nvSpPr>
          <p:cNvPr id="32" name="Right Triangle 31">
            <a:extLst>
              <a:ext uri="{FF2B5EF4-FFF2-40B4-BE49-F238E27FC236}">
                <a16:creationId xmlns:a16="http://schemas.microsoft.com/office/drawing/2014/main" id="{69DC6886-5A51-4045-AC74-8466CCD0FEA4}"/>
              </a:ext>
            </a:extLst>
          </p:cNvPr>
          <p:cNvSpPr/>
          <p:nvPr/>
        </p:nvSpPr>
        <p:spPr>
          <a:xfrm flipH="1">
            <a:off x="4030823" y="5727061"/>
            <a:ext cx="1771226" cy="763169"/>
          </a:xfrm>
          <a:prstGeom prst="rtTriangle">
            <a:avLst/>
          </a:prstGeom>
          <a:solidFill>
            <a:srgbClr val="385D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10A6072F-D30A-40E8-9C9F-76353BCA2DC3}"/>
              </a:ext>
            </a:extLst>
          </p:cNvPr>
          <p:cNvSpPr txBox="1"/>
          <p:nvPr/>
        </p:nvSpPr>
        <p:spPr>
          <a:xfrm>
            <a:off x="5487838" y="5357103"/>
            <a:ext cx="425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85D8A"/>
                </a:solidFill>
                <a:effectLst/>
                <a:uLnTx/>
                <a:uFillTx/>
                <a:latin typeface="Calibri"/>
                <a:ea typeface="+mn-ea"/>
                <a:cs typeface="+mn-cs"/>
              </a:rPr>
              <a:t>C2</a:t>
            </a:r>
          </a:p>
        </p:txBody>
      </p:sp>
      <p:sp>
        <p:nvSpPr>
          <p:cNvPr id="34" name="TextBox 33">
            <a:extLst>
              <a:ext uri="{FF2B5EF4-FFF2-40B4-BE49-F238E27FC236}">
                <a16:creationId xmlns:a16="http://schemas.microsoft.com/office/drawing/2014/main" id="{26E8F6AB-ECB4-4DC7-91AE-E010F1F53D37}"/>
              </a:ext>
            </a:extLst>
          </p:cNvPr>
          <p:cNvSpPr txBox="1"/>
          <p:nvPr/>
        </p:nvSpPr>
        <p:spPr>
          <a:xfrm>
            <a:off x="3577716" y="6204874"/>
            <a:ext cx="425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85D8A"/>
                </a:solidFill>
                <a:effectLst/>
                <a:uLnTx/>
                <a:uFillTx/>
                <a:latin typeface="Calibri"/>
                <a:ea typeface="+mn-ea"/>
                <a:cs typeface="+mn-cs"/>
              </a:rPr>
              <a:t>C1</a:t>
            </a:r>
          </a:p>
        </p:txBody>
      </p:sp>
      <p:sp>
        <p:nvSpPr>
          <p:cNvPr id="38" name="Right Brace 37">
            <a:extLst>
              <a:ext uri="{FF2B5EF4-FFF2-40B4-BE49-F238E27FC236}">
                <a16:creationId xmlns:a16="http://schemas.microsoft.com/office/drawing/2014/main" id="{EB4B29D5-8945-4CC1-BDC6-B1D564C93E68}"/>
              </a:ext>
            </a:extLst>
          </p:cNvPr>
          <p:cNvSpPr/>
          <p:nvPr/>
        </p:nvSpPr>
        <p:spPr>
          <a:xfrm>
            <a:off x="6076201" y="5676128"/>
            <a:ext cx="550506" cy="8980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TextBox 38">
            <a:extLst>
              <a:ext uri="{FF2B5EF4-FFF2-40B4-BE49-F238E27FC236}">
                <a16:creationId xmlns:a16="http://schemas.microsoft.com/office/drawing/2014/main" id="{6E7874EA-155F-43C5-8D95-010E6207F7F9}"/>
              </a:ext>
            </a:extLst>
          </p:cNvPr>
          <p:cNvSpPr txBox="1"/>
          <p:nvPr/>
        </p:nvSpPr>
        <p:spPr>
          <a:xfrm>
            <a:off x="6539716" y="5676128"/>
            <a:ext cx="475649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85D8A"/>
                </a:solidFill>
                <a:effectLst/>
                <a:uLnTx/>
                <a:uFillTx/>
                <a:latin typeface="Calibri"/>
                <a:ea typeface="+mn-ea"/>
                <a:cs typeface="+mn-cs"/>
              </a:rPr>
              <a:t>The comparison group is there to capture the trend, which is then used to construct the counterfactual.</a:t>
            </a:r>
          </a:p>
        </p:txBody>
      </p:sp>
    </p:spTree>
    <p:extLst>
      <p:ext uri="{BB962C8B-B14F-4D97-AF65-F5344CB8AC3E}">
        <p14:creationId xmlns:p14="http://schemas.microsoft.com/office/powerpoint/2010/main" val="3356267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717080" y="2001119"/>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564680" y="3601319"/>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2250480" y="3067919"/>
            <a:ext cx="152400" cy="152400"/>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6"/>
          <p:cNvSpPr/>
          <p:nvPr/>
        </p:nvSpPr>
        <p:spPr>
          <a:xfrm>
            <a:off x="3317280" y="2801219"/>
            <a:ext cx="152400" cy="152400"/>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250480" y="2498725"/>
            <a:ext cx="152400" cy="152400"/>
          </a:xfrm>
          <a:prstGeom prst="ellipse">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3317280" y="1965325"/>
            <a:ext cx="152400" cy="152400"/>
          </a:xfrm>
          <a:prstGeom prst="ellipse">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0" name="Straight Connector 9"/>
          <p:cNvCxnSpPr/>
          <p:nvPr/>
        </p:nvCxnSpPr>
        <p:spPr>
          <a:xfrm>
            <a:off x="2326680" y="3525119"/>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81200" y="3735964"/>
            <a:ext cx="7264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time=1</a:t>
            </a:r>
          </a:p>
        </p:txBody>
      </p:sp>
      <p:cxnSp>
        <p:nvCxnSpPr>
          <p:cNvPr id="12" name="Straight Connector 11"/>
          <p:cNvCxnSpPr/>
          <p:nvPr/>
        </p:nvCxnSpPr>
        <p:spPr>
          <a:xfrm>
            <a:off x="3418640" y="3525119"/>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124200" y="3735964"/>
            <a:ext cx="7264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time=2</a:t>
            </a:r>
          </a:p>
        </p:txBody>
      </p:sp>
      <p:cxnSp>
        <p:nvCxnSpPr>
          <p:cNvPr id="14" name="Straight Arrow Connector 13"/>
          <p:cNvCxnSpPr/>
          <p:nvPr/>
        </p:nvCxnSpPr>
        <p:spPr>
          <a:xfrm flipV="1">
            <a:off x="2860080" y="3487389"/>
            <a:ext cx="0" cy="457200"/>
          </a:xfrm>
          <a:prstGeom prst="straightConnector1">
            <a:avLst/>
          </a:prstGeom>
          <a:ln w="25400">
            <a:solidFill>
              <a:schemeClr val="bg2">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96263" y="3967835"/>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Program</a:t>
            </a:r>
          </a:p>
        </p:txBody>
      </p:sp>
      <p:sp>
        <p:nvSpPr>
          <p:cNvPr id="16" name="TextBox 15"/>
          <p:cNvSpPr txBox="1"/>
          <p:nvPr/>
        </p:nvSpPr>
        <p:spPr>
          <a:xfrm>
            <a:off x="3774481" y="1812925"/>
            <a:ext cx="208525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Policy / program group</a:t>
            </a:r>
          </a:p>
        </p:txBody>
      </p:sp>
      <p:sp>
        <p:nvSpPr>
          <p:cNvPr id="17" name="TextBox 16"/>
          <p:cNvSpPr txBox="1"/>
          <p:nvPr/>
        </p:nvSpPr>
        <p:spPr>
          <a:xfrm>
            <a:off x="3774481" y="2720833"/>
            <a:ext cx="248587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Control / comparison group</a:t>
            </a:r>
          </a:p>
        </p:txBody>
      </p:sp>
      <p:sp>
        <p:nvSpPr>
          <p:cNvPr id="19" name="TextBox 3"/>
          <p:cNvSpPr txBox="1">
            <a:spLocks noChangeArrowheads="1"/>
          </p:cNvSpPr>
          <p:nvPr/>
        </p:nvSpPr>
        <p:spPr bwMode="auto">
          <a:xfrm>
            <a:off x="3124200" y="304801"/>
            <a:ext cx="7162800" cy="584775"/>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1">
                    <a:lumMod val="50000"/>
                  </a:schemeClr>
                </a:solidFill>
                <a:effectLst/>
                <a:uLnTx/>
                <a:uFillTx/>
                <a:latin typeface="Tahoma" pitchFamily="34" charset="0"/>
                <a:ea typeface="+mn-ea"/>
                <a:cs typeface="+mn-cs"/>
              </a:rPr>
              <a:t>“Control” Versus “Comparison” Groups</a:t>
            </a:r>
          </a:p>
        </p:txBody>
      </p:sp>
      <p:sp>
        <p:nvSpPr>
          <p:cNvPr id="20" name="TextBox 19"/>
          <p:cNvSpPr txBox="1"/>
          <p:nvPr/>
        </p:nvSpPr>
        <p:spPr>
          <a:xfrm>
            <a:off x="1259880" y="1660526"/>
            <a:ext cx="7717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Outcome</a:t>
            </a:r>
          </a:p>
        </p:txBody>
      </p:sp>
      <p:sp>
        <p:nvSpPr>
          <p:cNvPr id="2" name="TextBox 1"/>
          <p:cNvSpPr txBox="1"/>
          <p:nvPr/>
        </p:nvSpPr>
        <p:spPr>
          <a:xfrm>
            <a:off x="1645755" y="4892617"/>
            <a:ext cx="4074513" cy="116955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0" normalizeH="0" baseline="0" noProof="0" dirty="0">
                <a:ln>
                  <a:noFill/>
                </a:ln>
                <a:solidFill>
                  <a:prstClr val="black"/>
                </a:solidFill>
                <a:effectLst/>
                <a:uLnTx/>
                <a:uFillTx/>
                <a:latin typeface="Calibri"/>
                <a:ea typeface="+mn-ea"/>
                <a:cs typeface="+mn-cs"/>
              </a:rPr>
              <a:t>Single Difference:	Difference in Difference: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Effect = T2 – T1	Effect = (T2 – T1) – (C2 – C1)</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400" b="0" i="0" u="none" strike="noStrike" kern="1200" cap="none" spc="0" normalizeH="0" baseline="0" noProof="0" dirty="0">
                <a:ln>
                  <a:noFill/>
                </a:ln>
                <a:solidFill>
                  <a:prstClr val="black"/>
                </a:solidFill>
                <a:effectLst/>
                <a:uLnTx/>
                <a:uFillTx/>
                <a:latin typeface="Calibri"/>
                <a:ea typeface="+mn-ea"/>
                <a:cs typeface="+mn-cs"/>
              </a:rPr>
            </a:br>
            <a:r>
              <a:rPr kumimoji="0" lang="en-US" sz="1400" b="0" i="0" u="none" strike="noStrike" kern="1200" cap="none" spc="0" normalizeH="0" baseline="0" noProof="0" dirty="0">
                <a:ln>
                  <a:noFill/>
                </a:ln>
                <a:solidFill>
                  <a:prstClr val="black"/>
                </a:solidFill>
                <a:effectLst/>
                <a:uLnTx/>
                <a:uFillTx/>
                <a:latin typeface="Calibri"/>
                <a:ea typeface="+mn-ea"/>
                <a:cs typeface="+mn-cs"/>
              </a:rPr>
              <a:t>Effect = T2 – C2</a:t>
            </a:r>
          </a:p>
        </p:txBody>
      </p:sp>
      <p:sp>
        <p:nvSpPr>
          <p:cNvPr id="3" name="Rectangle 2"/>
          <p:cNvSpPr/>
          <p:nvPr/>
        </p:nvSpPr>
        <p:spPr>
          <a:xfrm>
            <a:off x="3223897" y="1629748"/>
            <a:ext cx="3642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2">
                    <a:lumMod val="50000"/>
                  </a:schemeClr>
                </a:solidFill>
                <a:effectLst/>
                <a:uLnTx/>
                <a:uFillTx/>
                <a:latin typeface="Calibri"/>
                <a:ea typeface="+mn-ea"/>
                <a:cs typeface="+mn-cs"/>
              </a:rPr>
              <a:t>T2</a:t>
            </a:r>
          </a:p>
        </p:txBody>
      </p:sp>
      <p:sp>
        <p:nvSpPr>
          <p:cNvPr id="21" name="Rectangle 20"/>
          <p:cNvSpPr/>
          <p:nvPr/>
        </p:nvSpPr>
        <p:spPr>
          <a:xfrm>
            <a:off x="2132060" y="2190949"/>
            <a:ext cx="3642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2">
                    <a:lumMod val="50000"/>
                  </a:schemeClr>
                </a:solidFill>
                <a:effectLst/>
                <a:uLnTx/>
                <a:uFillTx/>
                <a:latin typeface="Calibri"/>
                <a:ea typeface="+mn-ea"/>
                <a:cs typeface="+mn-cs"/>
              </a:rPr>
              <a:t>T1</a:t>
            </a:r>
          </a:p>
        </p:txBody>
      </p:sp>
      <p:sp>
        <p:nvSpPr>
          <p:cNvPr id="22" name="Rectangle 21"/>
          <p:cNvSpPr/>
          <p:nvPr/>
        </p:nvSpPr>
        <p:spPr>
          <a:xfrm>
            <a:off x="2159132" y="2802037"/>
            <a:ext cx="370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libri"/>
                <a:ea typeface="+mn-ea"/>
                <a:cs typeface="+mn-cs"/>
              </a:rPr>
              <a:t>C1</a:t>
            </a:r>
          </a:p>
        </p:txBody>
      </p:sp>
      <p:sp>
        <p:nvSpPr>
          <p:cNvPr id="23" name="Rectangle 22"/>
          <p:cNvSpPr/>
          <p:nvPr/>
        </p:nvSpPr>
        <p:spPr>
          <a:xfrm>
            <a:off x="3208173" y="2498726"/>
            <a:ext cx="370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libri"/>
                <a:ea typeface="+mn-ea"/>
                <a:cs typeface="+mn-cs"/>
              </a:rPr>
              <a:t>C2</a:t>
            </a:r>
          </a:p>
        </p:txBody>
      </p:sp>
      <p:sp>
        <p:nvSpPr>
          <p:cNvPr id="24" name="Rectangle 23"/>
          <p:cNvSpPr/>
          <p:nvPr/>
        </p:nvSpPr>
        <p:spPr>
          <a:xfrm>
            <a:off x="4882577" y="5592387"/>
            <a:ext cx="76418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libri"/>
                <a:ea typeface="+mn-ea"/>
                <a:cs typeface="+mn-cs"/>
              </a:rPr>
              <a:t>*trend*</a:t>
            </a:r>
          </a:p>
        </p:txBody>
      </p:sp>
      <p:sp>
        <p:nvSpPr>
          <p:cNvPr id="26" name="TextBox 25">
            <a:extLst>
              <a:ext uri="{FF2B5EF4-FFF2-40B4-BE49-F238E27FC236}">
                <a16:creationId xmlns:a16="http://schemas.microsoft.com/office/drawing/2014/main" id="{B36E2D4B-E9A5-41C1-B697-6B1169D72D5B}"/>
              </a:ext>
            </a:extLst>
          </p:cNvPr>
          <p:cNvSpPr txBox="1"/>
          <p:nvPr/>
        </p:nvSpPr>
        <p:spPr>
          <a:xfrm>
            <a:off x="6863267" y="1977051"/>
            <a:ext cx="4568830" cy="34778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385D8A"/>
                </a:solidFill>
                <a:latin typeface="Century Gothic" panose="020B0502020202020204" pitchFamily="34" charset="0"/>
              </a:rPr>
              <a:t>The term “control group” typically refers to a group created through randomization, so they are assumed to be identical. We sometimes use the terminology “comparison group” to differentiate the these cases. The control groups represents the counterfactual, the comparison group does not (it just captures trend in this case). </a:t>
            </a:r>
            <a:endParaRPr kumimoji="0" lang="en-US" sz="2000" i="0" u="none" strike="noStrike" kern="1200" cap="none" spc="0" normalizeH="0" baseline="0" noProof="0" dirty="0">
              <a:ln>
                <a:noFill/>
              </a:ln>
              <a:solidFill>
                <a:srgbClr val="385D8A"/>
              </a:solidFill>
              <a:effectLst/>
              <a:uLnTx/>
              <a:uFillTx/>
              <a:latin typeface="Century Gothic" panose="020B0502020202020204" pitchFamily="34" charset="0"/>
            </a:endParaRPr>
          </a:p>
        </p:txBody>
      </p:sp>
    </p:spTree>
    <p:extLst>
      <p:ext uri="{BB962C8B-B14F-4D97-AF65-F5344CB8AC3E}">
        <p14:creationId xmlns:p14="http://schemas.microsoft.com/office/powerpoint/2010/main" val="731656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EB3D5AAB-24A7-4678-BBA1-779137B1C604}"/>
              </a:ext>
            </a:extLst>
          </p:cNvPr>
          <p:cNvSpPr/>
          <p:nvPr/>
        </p:nvSpPr>
        <p:spPr>
          <a:xfrm>
            <a:off x="0" y="-180"/>
            <a:ext cx="3361653" cy="6858180"/>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75" name="TextBox 3"/>
          <p:cNvSpPr txBox="1">
            <a:spLocks noChangeArrowheads="1"/>
          </p:cNvSpPr>
          <p:nvPr/>
        </p:nvSpPr>
        <p:spPr bwMode="auto">
          <a:xfrm>
            <a:off x="-502285" y="178229"/>
            <a:ext cx="4366222" cy="1938992"/>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small" spc="0" normalizeH="0" baseline="0" noProof="0" dirty="0">
                <a:ln>
                  <a:noFill/>
                </a:ln>
                <a:solidFill>
                  <a:srgbClr val="1F497D">
                    <a:lumMod val="50000"/>
                  </a:srgbClr>
                </a:solidFill>
                <a:effectLst/>
                <a:uLnTx/>
                <a:uFillTx/>
                <a:latin typeface="Century Gothic" panose="020B0502020202020204" pitchFamily="34" charset="0"/>
                <a:ea typeface="+mn-ea"/>
                <a:cs typeface="+mn-cs"/>
              </a:rPr>
              <a:t>Difference-in-Difference Estimator</a:t>
            </a:r>
          </a:p>
        </p:txBody>
      </p:sp>
      <p:grpSp>
        <p:nvGrpSpPr>
          <p:cNvPr id="48" name="Group 47">
            <a:extLst>
              <a:ext uri="{FF2B5EF4-FFF2-40B4-BE49-F238E27FC236}">
                <a16:creationId xmlns:a16="http://schemas.microsoft.com/office/drawing/2014/main" id="{ED210AD1-3FFB-4F2A-897D-08BFE8B4FD89}"/>
              </a:ext>
            </a:extLst>
          </p:cNvPr>
          <p:cNvGrpSpPr/>
          <p:nvPr/>
        </p:nvGrpSpPr>
        <p:grpSpPr>
          <a:xfrm>
            <a:off x="267894" y="2907274"/>
            <a:ext cx="2504161" cy="3020680"/>
            <a:chOff x="8545917" y="2543624"/>
            <a:chExt cx="2504161" cy="3020680"/>
          </a:xfrm>
        </p:grpSpPr>
        <p:cxnSp>
          <p:nvCxnSpPr>
            <p:cNvPr id="49" name="Straight Connector 48">
              <a:extLst>
                <a:ext uri="{FF2B5EF4-FFF2-40B4-BE49-F238E27FC236}">
                  <a16:creationId xmlns:a16="http://schemas.microsoft.com/office/drawing/2014/main" id="{3A58337A-15DE-45B5-85F9-035C443330C2}"/>
                </a:ext>
              </a:extLst>
            </p:cNvPr>
            <p:cNvCxnSpPr/>
            <p:nvPr/>
          </p:nvCxnSpPr>
          <p:spPr>
            <a:xfrm>
              <a:off x="8748877" y="3189955"/>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A1B9437-F974-4B2B-8051-4EC69463D418}"/>
                </a:ext>
              </a:extLst>
            </p:cNvPr>
            <p:cNvCxnSpPr/>
            <p:nvPr/>
          </p:nvCxnSpPr>
          <p:spPr>
            <a:xfrm>
              <a:off x="8545917" y="4790155"/>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0924654-856A-485A-81DF-401A48F79F31}"/>
                </a:ext>
              </a:extLst>
            </p:cNvPr>
            <p:cNvSpPr/>
            <p:nvPr/>
          </p:nvSpPr>
          <p:spPr>
            <a:xfrm>
              <a:off x="9231717" y="42567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Oval 51">
              <a:extLst>
                <a:ext uri="{FF2B5EF4-FFF2-40B4-BE49-F238E27FC236}">
                  <a16:creationId xmlns:a16="http://schemas.microsoft.com/office/drawing/2014/main" id="{1278D3E6-6575-45CD-AC52-3ACAB89A27A5}"/>
                </a:ext>
              </a:extLst>
            </p:cNvPr>
            <p:cNvSpPr/>
            <p:nvPr/>
          </p:nvSpPr>
          <p:spPr>
            <a:xfrm>
              <a:off x="10298517" y="39900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Oval 55">
              <a:extLst>
                <a:ext uri="{FF2B5EF4-FFF2-40B4-BE49-F238E27FC236}">
                  <a16:creationId xmlns:a16="http://schemas.microsoft.com/office/drawing/2014/main" id="{5941ADCC-705F-4BEC-BFA1-104BD0FE05AD}"/>
                </a:ext>
              </a:extLst>
            </p:cNvPr>
            <p:cNvSpPr/>
            <p:nvPr/>
          </p:nvSpPr>
          <p:spPr>
            <a:xfrm>
              <a:off x="9231717" y="38376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Oval 56">
              <a:extLst>
                <a:ext uri="{FF2B5EF4-FFF2-40B4-BE49-F238E27FC236}">
                  <a16:creationId xmlns:a16="http://schemas.microsoft.com/office/drawing/2014/main" id="{6DDF9641-599E-4491-A321-371744ABEC9D}"/>
                </a:ext>
              </a:extLst>
            </p:cNvPr>
            <p:cNvSpPr/>
            <p:nvPr/>
          </p:nvSpPr>
          <p:spPr>
            <a:xfrm>
              <a:off x="10298517" y="32661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58" name="Straight Connector 57">
              <a:extLst>
                <a:ext uri="{FF2B5EF4-FFF2-40B4-BE49-F238E27FC236}">
                  <a16:creationId xmlns:a16="http://schemas.microsoft.com/office/drawing/2014/main" id="{9E72A377-A2C6-4CAA-9515-9008C346C563}"/>
                </a:ext>
              </a:extLst>
            </p:cNvPr>
            <p:cNvCxnSpPr/>
            <p:nvPr/>
          </p:nvCxnSpPr>
          <p:spPr>
            <a:xfrm>
              <a:off x="9307917"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8057DA7-8661-4C7A-9596-6B94CF3C8521}"/>
                </a:ext>
              </a:extLst>
            </p:cNvPr>
            <p:cNvSpPr txBox="1"/>
            <p:nvPr/>
          </p:nvSpPr>
          <p:spPr>
            <a:xfrm>
              <a:off x="9089669"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t=1</a:t>
              </a:r>
            </a:p>
          </p:txBody>
        </p:sp>
        <p:cxnSp>
          <p:nvCxnSpPr>
            <p:cNvPr id="60" name="Straight Connector 59">
              <a:extLst>
                <a:ext uri="{FF2B5EF4-FFF2-40B4-BE49-F238E27FC236}">
                  <a16:creationId xmlns:a16="http://schemas.microsoft.com/office/drawing/2014/main" id="{22C135BE-55ED-4AFA-8D35-3C8B4C69592B}"/>
                </a:ext>
              </a:extLst>
            </p:cNvPr>
            <p:cNvCxnSpPr/>
            <p:nvPr/>
          </p:nvCxnSpPr>
          <p:spPr>
            <a:xfrm>
              <a:off x="10399877"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0EBBAE71-C630-47FB-8DEE-BF2C71E320C0}"/>
                </a:ext>
              </a:extLst>
            </p:cNvPr>
            <p:cNvSpPr txBox="1"/>
            <p:nvPr/>
          </p:nvSpPr>
          <p:spPr>
            <a:xfrm>
              <a:off x="10181629"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t=2</a:t>
              </a:r>
            </a:p>
          </p:txBody>
        </p:sp>
        <p:cxnSp>
          <p:nvCxnSpPr>
            <p:cNvPr id="62" name="Straight Arrow Connector 61">
              <a:extLst>
                <a:ext uri="{FF2B5EF4-FFF2-40B4-BE49-F238E27FC236}">
                  <a16:creationId xmlns:a16="http://schemas.microsoft.com/office/drawing/2014/main" id="{A043C329-3DA3-43F7-BB5C-290CF7735BFF}"/>
                </a:ext>
              </a:extLst>
            </p:cNvPr>
            <p:cNvCxnSpPr/>
            <p:nvPr/>
          </p:nvCxnSpPr>
          <p:spPr>
            <a:xfrm flipV="1">
              <a:off x="9850648" y="4806859"/>
              <a:ext cx="0" cy="457200"/>
            </a:xfrm>
            <a:prstGeom prst="straightConnector1">
              <a:avLst/>
            </a:prstGeom>
            <a:ln w="381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981FD07-BE94-429D-A9AD-C40EBFCE05C4}"/>
                </a:ext>
              </a:extLst>
            </p:cNvPr>
            <p:cNvSpPr txBox="1"/>
            <p:nvPr/>
          </p:nvSpPr>
          <p:spPr>
            <a:xfrm>
              <a:off x="9486831" y="5287305"/>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a:ea typeface="+mn-ea"/>
                  <a:cs typeface="+mn-cs"/>
                </a:rPr>
                <a:t>Program</a:t>
              </a:r>
            </a:p>
          </p:txBody>
        </p:sp>
        <p:cxnSp>
          <p:nvCxnSpPr>
            <p:cNvPr id="64" name="Straight Connector 63">
              <a:extLst>
                <a:ext uri="{FF2B5EF4-FFF2-40B4-BE49-F238E27FC236}">
                  <a16:creationId xmlns:a16="http://schemas.microsoft.com/office/drawing/2014/main" id="{D071BB80-D922-4F3F-A807-68693832BADE}"/>
                </a:ext>
              </a:extLst>
            </p:cNvPr>
            <p:cNvCxnSpPr/>
            <p:nvPr/>
          </p:nvCxnSpPr>
          <p:spPr>
            <a:xfrm>
              <a:off x="9424231" y="39138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Right Brace 64">
              <a:extLst>
                <a:ext uri="{FF2B5EF4-FFF2-40B4-BE49-F238E27FC236}">
                  <a16:creationId xmlns:a16="http://schemas.microsoft.com/office/drawing/2014/main" id="{E52CB06C-EE13-4361-B353-F3F78556F891}"/>
                </a:ext>
              </a:extLst>
            </p:cNvPr>
            <p:cNvSpPr/>
            <p:nvPr/>
          </p:nvSpPr>
          <p:spPr>
            <a:xfrm>
              <a:off x="10527117" y="3329775"/>
              <a:ext cx="228600" cy="571500"/>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EECE1">
                    <a:lumMod val="25000"/>
                  </a:srgbClr>
                </a:solidFill>
                <a:effectLst/>
                <a:uLnTx/>
                <a:uFillTx/>
                <a:latin typeface="Calibri"/>
                <a:ea typeface="+mn-ea"/>
                <a:cs typeface="+mn-cs"/>
              </a:endParaRPr>
            </a:p>
          </p:txBody>
        </p:sp>
        <p:sp>
          <p:nvSpPr>
            <p:cNvPr id="66" name="TextBox 65">
              <a:extLst>
                <a:ext uri="{FF2B5EF4-FFF2-40B4-BE49-F238E27FC236}">
                  <a16:creationId xmlns:a16="http://schemas.microsoft.com/office/drawing/2014/main" id="{CAA4F250-07F4-44BC-88CC-2AD59CBBB956}"/>
                </a:ext>
              </a:extLst>
            </p:cNvPr>
            <p:cNvSpPr txBox="1"/>
            <p:nvPr/>
          </p:nvSpPr>
          <p:spPr>
            <a:xfrm>
              <a:off x="10733683" y="3441791"/>
              <a:ext cx="30970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EECE1">
                      <a:lumMod val="25000"/>
                    </a:srgbClr>
                  </a:solidFill>
                  <a:effectLst/>
                  <a:uLnTx/>
                  <a:uFillTx/>
                  <a:latin typeface="Calibri"/>
                  <a:ea typeface="+mn-ea"/>
                  <a:cs typeface="+mn-cs"/>
                </a:rPr>
                <a:t>A</a:t>
              </a:r>
            </a:p>
          </p:txBody>
        </p:sp>
        <p:cxnSp>
          <p:nvCxnSpPr>
            <p:cNvPr id="67" name="Straight Connector 66">
              <a:extLst>
                <a:ext uri="{FF2B5EF4-FFF2-40B4-BE49-F238E27FC236}">
                  <a16:creationId xmlns:a16="http://schemas.microsoft.com/office/drawing/2014/main" id="{C59F225C-8A68-43DE-B133-11CEF6CF7480}"/>
                </a:ext>
              </a:extLst>
            </p:cNvPr>
            <p:cNvCxnSpPr/>
            <p:nvPr/>
          </p:nvCxnSpPr>
          <p:spPr>
            <a:xfrm>
              <a:off x="9424736" y="43329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Right Brace 67">
              <a:extLst>
                <a:ext uri="{FF2B5EF4-FFF2-40B4-BE49-F238E27FC236}">
                  <a16:creationId xmlns:a16="http://schemas.microsoft.com/office/drawing/2014/main" id="{56228990-5855-49A9-B55E-7265D7344876}"/>
                </a:ext>
              </a:extLst>
            </p:cNvPr>
            <p:cNvSpPr/>
            <p:nvPr/>
          </p:nvSpPr>
          <p:spPr>
            <a:xfrm>
              <a:off x="10553682" y="4025197"/>
              <a:ext cx="228600" cy="307759"/>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EECE1">
                    <a:lumMod val="25000"/>
                  </a:srgbClr>
                </a:solidFill>
                <a:effectLst/>
                <a:uLnTx/>
                <a:uFillTx/>
                <a:latin typeface="Calibri"/>
                <a:ea typeface="+mn-ea"/>
                <a:cs typeface="+mn-cs"/>
              </a:endParaRPr>
            </a:p>
          </p:txBody>
        </p:sp>
        <p:sp>
          <p:nvSpPr>
            <p:cNvPr id="69" name="TextBox 68">
              <a:extLst>
                <a:ext uri="{FF2B5EF4-FFF2-40B4-BE49-F238E27FC236}">
                  <a16:creationId xmlns:a16="http://schemas.microsoft.com/office/drawing/2014/main" id="{DC875360-AF66-4AD7-B2E6-5A1DEC0F520D}"/>
                </a:ext>
              </a:extLst>
            </p:cNvPr>
            <p:cNvSpPr txBox="1"/>
            <p:nvPr/>
          </p:nvSpPr>
          <p:spPr>
            <a:xfrm>
              <a:off x="10749996" y="4004265"/>
              <a:ext cx="3000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EECE1">
                      <a:lumMod val="25000"/>
                    </a:srgbClr>
                  </a:solidFill>
                  <a:effectLst/>
                  <a:uLnTx/>
                  <a:uFillTx/>
                  <a:latin typeface="Calibri"/>
                  <a:ea typeface="+mn-ea"/>
                  <a:cs typeface="+mn-cs"/>
                </a:rPr>
                <a:t>B</a:t>
              </a:r>
            </a:p>
          </p:txBody>
        </p:sp>
        <p:sp>
          <p:nvSpPr>
            <p:cNvPr id="71" name="TextBox 70">
              <a:extLst>
                <a:ext uri="{FF2B5EF4-FFF2-40B4-BE49-F238E27FC236}">
                  <a16:creationId xmlns:a16="http://schemas.microsoft.com/office/drawing/2014/main" id="{A0C175CB-D2BB-488E-A65B-565FC98F54F0}"/>
                </a:ext>
              </a:extLst>
            </p:cNvPr>
            <p:cNvSpPr txBox="1"/>
            <p:nvPr/>
          </p:nvSpPr>
          <p:spPr>
            <a:xfrm>
              <a:off x="9438515" y="2543624"/>
              <a:ext cx="824265"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effect: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A-B</a:t>
              </a:r>
            </a:p>
          </p:txBody>
        </p:sp>
      </p:grpSp>
      <p:sp>
        <p:nvSpPr>
          <p:cNvPr id="30" name="Rectangle 29">
            <a:extLst>
              <a:ext uri="{FF2B5EF4-FFF2-40B4-BE49-F238E27FC236}">
                <a16:creationId xmlns:a16="http://schemas.microsoft.com/office/drawing/2014/main" id="{02BCA191-496C-4EF7-A530-CC1C0E39CE85}"/>
              </a:ext>
            </a:extLst>
          </p:cNvPr>
          <p:cNvSpPr/>
          <p:nvPr/>
        </p:nvSpPr>
        <p:spPr>
          <a:xfrm>
            <a:off x="6914285" y="1526187"/>
            <a:ext cx="2434984" cy="3511597"/>
          </a:xfrm>
          <a:prstGeom prst="rect">
            <a:avLst/>
          </a:prstGeom>
          <a:solidFill>
            <a:schemeClr val="bg1">
              <a:lumMod val="75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4B6A9A7F-6435-4D9A-81F5-13935F375C0E}"/>
              </a:ext>
            </a:extLst>
          </p:cNvPr>
          <p:cNvSpPr txBox="1"/>
          <p:nvPr/>
        </p:nvSpPr>
        <p:spPr>
          <a:xfrm>
            <a:off x="7255930" y="4504007"/>
            <a:ext cx="5036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85D8A"/>
                </a:solidFill>
                <a:effectLst/>
                <a:uLnTx/>
                <a:uFillTx/>
                <a:latin typeface="Calibri"/>
                <a:ea typeface="+mn-ea"/>
                <a:cs typeface="+mn-cs"/>
              </a:rPr>
              <a:t>C0</a:t>
            </a:r>
          </a:p>
        </p:txBody>
      </p:sp>
      <p:sp>
        <p:nvSpPr>
          <p:cNvPr id="33" name="TextBox 32">
            <a:extLst>
              <a:ext uri="{FF2B5EF4-FFF2-40B4-BE49-F238E27FC236}">
                <a16:creationId xmlns:a16="http://schemas.microsoft.com/office/drawing/2014/main" id="{2716CABA-AE53-442A-9EBC-CC963F2C88A7}"/>
              </a:ext>
            </a:extLst>
          </p:cNvPr>
          <p:cNvSpPr txBox="1"/>
          <p:nvPr/>
        </p:nvSpPr>
        <p:spPr>
          <a:xfrm>
            <a:off x="8724587" y="3796462"/>
            <a:ext cx="5036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85D8A"/>
                </a:solidFill>
                <a:effectLst/>
                <a:uLnTx/>
                <a:uFillTx/>
                <a:latin typeface="Calibri"/>
                <a:ea typeface="+mn-ea"/>
                <a:cs typeface="+mn-cs"/>
              </a:rPr>
              <a:t>C1</a:t>
            </a:r>
          </a:p>
        </p:txBody>
      </p:sp>
      <p:sp>
        <p:nvSpPr>
          <p:cNvPr id="34" name="TextBox 33">
            <a:extLst>
              <a:ext uri="{FF2B5EF4-FFF2-40B4-BE49-F238E27FC236}">
                <a16:creationId xmlns:a16="http://schemas.microsoft.com/office/drawing/2014/main" id="{FE108407-D586-4BAB-B4F9-B1367EB9A7FF}"/>
              </a:ext>
            </a:extLst>
          </p:cNvPr>
          <p:cNvSpPr txBox="1"/>
          <p:nvPr/>
        </p:nvSpPr>
        <p:spPr>
          <a:xfrm>
            <a:off x="7191438" y="2590476"/>
            <a:ext cx="49084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48A54"/>
                </a:solidFill>
                <a:effectLst/>
                <a:uLnTx/>
                <a:uFillTx/>
                <a:latin typeface="Calibri"/>
                <a:ea typeface="+mn-ea"/>
                <a:cs typeface="+mn-cs"/>
              </a:rPr>
              <a:t>T0</a:t>
            </a:r>
          </a:p>
        </p:txBody>
      </p:sp>
      <p:sp>
        <p:nvSpPr>
          <p:cNvPr id="35" name="TextBox 34">
            <a:extLst>
              <a:ext uri="{FF2B5EF4-FFF2-40B4-BE49-F238E27FC236}">
                <a16:creationId xmlns:a16="http://schemas.microsoft.com/office/drawing/2014/main" id="{5A0784D4-48C5-42EB-94CF-06349F68957E}"/>
              </a:ext>
            </a:extLst>
          </p:cNvPr>
          <p:cNvSpPr txBox="1"/>
          <p:nvPr/>
        </p:nvSpPr>
        <p:spPr>
          <a:xfrm>
            <a:off x="8692244" y="1896926"/>
            <a:ext cx="49084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48A54"/>
                </a:solidFill>
                <a:effectLst/>
                <a:uLnTx/>
                <a:uFillTx/>
                <a:latin typeface="Calibri"/>
                <a:ea typeface="+mn-ea"/>
                <a:cs typeface="+mn-cs"/>
              </a:rPr>
              <a:t>T1</a:t>
            </a:r>
          </a:p>
        </p:txBody>
      </p:sp>
      <p:sp>
        <p:nvSpPr>
          <p:cNvPr id="37" name="Oval 36">
            <a:extLst>
              <a:ext uri="{FF2B5EF4-FFF2-40B4-BE49-F238E27FC236}">
                <a16:creationId xmlns:a16="http://schemas.microsoft.com/office/drawing/2014/main" id="{AD84544D-59A6-4217-A7B1-42E1536CA93A}"/>
              </a:ext>
            </a:extLst>
          </p:cNvPr>
          <p:cNvSpPr/>
          <p:nvPr/>
        </p:nvSpPr>
        <p:spPr>
          <a:xfrm>
            <a:off x="7235363" y="3986838"/>
            <a:ext cx="468791" cy="461665"/>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5D8A"/>
              </a:solidFill>
              <a:effectLst/>
              <a:uLnTx/>
              <a:uFillTx/>
              <a:latin typeface="Calibri"/>
              <a:ea typeface="+mn-ea"/>
              <a:cs typeface="+mn-cs"/>
            </a:endParaRPr>
          </a:p>
        </p:txBody>
      </p:sp>
      <p:sp>
        <p:nvSpPr>
          <p:cNvPr id="38" name="Oval 37">
            <a:extLst>
              <a:ext uri="{FF2B5EF4-FFF2-40B4-BE49-F238E27FC236}">
                <a16:creationId xmlns:a16="http://schemas.microsoft.com/office/drawing/2014/main" id="{4F149137-0D90-4A1C-B886-1D5A22C08179}"/>
              </a:ext>
            </a:extLst>
          </p:cNvPr>
          <p:cNvSpPr/>
          <p:nvPr/>
        </p:nvSpPr>
        <p:spPr>
          <a:xfrm>
            <a:off x="7226902" y="3032726"/>
            <a:ext cx="468791" cy="461665"/>
          </a:xfrm>
          <a:prstGeom prst="ellipse">
            <a:avLst/>
          </a:prstGeom>
          <a:solidFill>
            <a:srgbClr val="948A54"/>
          </a:solidFill>
          <a:ln>
            <a:solidFill>
              <a:srgbClr val="948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48A54"/>
              </a:solidFill>
              <a:effectLst/>
              <a:uLnTx/>
              <a:uFillTx/>
              <a:latin typeface="Calibri"/>
              <a:ea typeface="+mn-ea"/>
              <a:cs typeface="+mn-cs"/>
            </a:endParaRPr>
          </a:p>
        </p:txBody>
      </p:sp>
      <p:sp>
        <p:nvSpPr>
          <p:cNvPr id="39" name="Oval 38">
            <a:extLst>
              <a:ext uri="{FF2B5EF4-FFF2-40B4-BE49-F238E27FC236}">
                <a16:creationId xmlns:a16="http://schemas.microsoft.com/office/drawing/2014/main" id="{A2227B6E-19F6-4A97-AE03-DBF6BF464130}"/>
              </a:ext>
            </a:extLst>
          </p:cNvPr>
          <p:cNvSpPr/>
          <p:nvPr/>
        </p:nvSpPr>
        <p:spPr>
          <a:xfrm>
            <a:off x="8722754" y="3299392"/>
            <a:ext cx="468791" cy="461665"/>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5D8A"/>
              </a:solidFill>
              <a:effectLst/>
              <a:uLnTx/>
              <a:uFillTx/>
              <a:latin typeface="Calibri"/>
              <a:ea typeface="+mn-ea"/>
              <a:cs typeface="+mn-cs"/>
            </a:endParaRPr>
          </a:p>
        </p:txBody>
      </p:sp>
      <p:sp>
        <p:nvSpPr>
          <p:cNvPr id="40" name="Oval 39">
            <a:extLst>
              <a:ext uri="{FF2B5EF4-FFF2-40B4-BE49-F238E27FC236}">
                <a16:creationId xmlns:a16="http://schemas.microsoft.com/office/drawing/2014/main" id="{78504008-968A-4EEE-A45E-BC0487502A53}"/>
              </a:ext>
            </a:extLst>
          </p:cNvPr>
          <p:cNvSpPr/>
          <p:nvPr/>
        </p:nvSpPr>
        <p:spPr>
          <a:xfrm>
            <a:off x="8714294" y="2316867"/>
            <a:ext cx="468791"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Oval 40">
            <a:extLst>
              <a:ext uri="{FF2B5EF4-FFF2-40B4-BE49-F238E27FC236}">
                <a16:creationId xmlns:a16="http://schemas.microsoft.com/office/drawing/2014/main" id="{596A0A38-2468-4E60-868F-A69A5E665077}"/>
              </a:ext>
            </a:extLst>
          </p:cNvPr>
          <p:cNvSpPr/>
          <p:nvPr/>
        </p:nvSpPr>
        <p:spPr>
          <a:xfrm>
            <a:off x="8714293" y="2312177"/>
            <a:ext cx="468791" cy="461665"/>
          </a:xfrm>
          <a:prstGeom prst="ellipse">
            <a:avLst/>
          </a:prstGeom>
          <a:solidFill>
            <a:srgbClr val="948A54"/>
          </a:solidFill>
          <a:ln>
            <a:solidFill>
              <a:srgbClr val="948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48A54"/>
              </a:solidFill>
              <a:effectLst/>
              <a:uLnTx/>
              <a:uFillTx/>
              <a:latin typeface="Calibri"/>
              <a:ea typeface="+mn-ea"/>
              <a:cs typeface="+mn-cs"/>
            </a:endParaRPr>
          </a:p>
        </p:txBody>
      </p:sp>
      <p:cxnSp>
        <p:nvCxnSpPr>
          <p:cNvPr id="42" name="Straight Connector 41">
            <a:extLst>
              <a:ext uri="{FF2B5EF4-FFF2-40B4-BE49-F238E27FC236}">
                <a16:creationId xmlns:a16="http://schemas.microsoft.com/office/drawing/2014/main" id="{04786125-6E89-438E-B38C-A6863297CAE6}"/>
              </a:ext>
            </a:extLst>
          </p:cNvPr>
          <p:cNvCxnSpPr>
            <a:cxnSpLocks/>
          </p:cNvCxnSpPr>
          <p:nvPr/>
        </p:nvCxnSpPr>
        <p:spPr>
          <a:xfrm flipV="1">
            <a:off x="7507762" y="3606971"/>
            <a:ext cx="1214992" cy="610698"/>
          </a:xfrm>
          <a:prstGeom prst="line">
            <a:avLst/>
          </a:prstGeom>
          <a:ln w="22225">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396820-9D9D-4C24-9921-78A74DDD83FE}"/>
              </a:ext>
            </a:extLst>
          </p:cNvPr>
          <p:cNvCxnSpPr>
            <a:cxnSpLocks/>
          </p:cNvCxnSpPr>
          <p:nvPr/>
        </p:nvCxnSpPr>
        <p:spPr>
          <a:xfrm flipV="1">
            <a:off x="7477724" y="2540203"/>
            <a:ext cx="1490093" cy="719144"/>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CD075831-F08A-4D35-8597-6604A236BD05}"/>
              </a:ext>
            </a:extLst>
          </p:cNvPr>
          <p:cNvSpPr txBox="1"/>
          <p:nvPr/>
        </p:nvSpPr>
        <p:spPr>
          <a:xfrm>
            <a:off x="10233544" y="3088494"/>
            <a:ext cx="503664"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85D8A"/>
                </a:solidFill>
                <a:effectLst/>
                <a:uLnTx/>
                <a:uFillTx/>
                <a:latin typeface="Calibri"/>
                <a:ea typeface="+mn-ea"/>
                <a:cs typeface="+mn-cs"/>
              </a:rPr>
              <a:t>C2</a:t>
            </a:r>
          </a:p>
        </p:txBody>
      </p:sp>
      <p:sp>
        <p:nvSpPr>
          <p:cNvPr id="77" name="TextBox 76">
            <a:extLst>
              <a:ext uri="{FF2B5EF4-FFF2-40B4-BE49-F238E27FC236}">
                <a16:creationId xmlns:a16="http://schemas.microsoft.com/office/drawing/2014/main" id="{2E2045CF-B773-463A-BA42-5741491B14AC}"/>
              </a:ext>
            </a:extLst>
          </p:cNvPr>
          <p:cNvSpPr txBox="1"/>
          <p:nvPr/>
        </p:nvSpPr>
        <p:spPr>
          <a:xfrm>
            <a:off x="10201201" y="222742"/>
            <a:ext cx="490840"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948A54"/>
                </a:solidFill>
                <a:effectLst/>
                <a:uLnTx/>
                <a:uFillTx/>
                <a:latin typeface="Calibri"/>
                <a:ea typeface="+mn-ea"/>
                <a:cs typeface="+mn-cs"/>
              </a:rPr>
              <a:t>T2</a:t>
            </a:r>
          </a:p>
        </p:txBody>
      </p:sp>
      <p:sp>
        <p:nvSpPr>
          <p:cNvPr id="78" name="Oval 77">
            <a:extLst>
              <a:ext uri="{FF2B5EF4-FFF2-40B4-BE49-F238E27FC236}">
                <a16:creationId xmlns:a16="http://schemas.microsoft.com/office/drawing/2014/main" id="{3C049A77-084C-4EF6-B8DD-E9A8BDC739ED}"/>
              </a:ext>
            </a:extLst>
          </p:cNvPr>
          <p:cNvSpPr/>
          <p:nvPr/>
        </p:nvSpPr>
        <p:spPr>
          <a:xfrm>
            <a:off x="10231711" y="2591424"/>
            <a:ext cx="468791" cy="461665"/>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5D8A"/>
              </a:solidFill>
              <a:effectLst/>
              <a:uLnTx/>
              <a:uFillTx/>
              <a:latin typeface="Calibri"/>
              <a:ea typeface="+mn-ea"/>
              <a:cs typeface="+mn-cs"/>
            </a:endParaRPr>
          </a:p>
        </p:txBody>
      </p:sp>
      <p:sp>
        <p:nvSpPr>
          <p:cNvPr id="79" name="Oval 78">
            <a:extLst>
              <a:ext uri="{FF2B5EF4-FFF2-40B4-BE49-F238E27FC236}">
                <a16:creationId xmlns:a16="http://schemas.microsoft.com/office/drawing/2014/main" id="{78206D98-C7C8-44EF-AC08-97366C9F45F6}"/>
              </a:ext>
            </a:extLst>
          </p:cNvPr>
          <p:cNvSpPr/>
          <p:nvPr/>
        </p:nvSpPr>
        <p:spPr>
          <a:xfrm>
            <a:off x="10223251" y="1608899"/>
            <a:ext cx="468791" cy="461665"/>
          </a:xfrm>
          <a:prstGeom prst="ellipse">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0" name="Oval 79">
            <a:extLst>
              <a:ext uri="{FF2B5EF4-FFF2-40B4-BE49-F238E27FC236}">
                <a16:creationId xmlns:a16="http://schemas.microsoft.com/office/drawing/2014/main" id="{18F370F0-06E0-4869-A6F9-56AD6E4D8236}"/>
              </a:ext>
            </a:extLst>
          </p:cNvPr>
          <p:cNvSpPr/>
          <p:nvPr/>
        </p:nvSpPr>
        <p:spPr>
          <a:xfrm>
            <a:off x="10223250" y="671146"/>
            <a:ext cx="468791" cy="461665"/>
          </a:xfrm>
          <a:prstGeom prst="ellipse">
            <a:avLst/>
          </a:prstGeom>
          <a:solidFill>
            <a:srgbClr val="948A54"/>
          </a:solidFill>
          <a:ln>
            <a:solidFill>
              <a:srgbClr val="948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48A54"/>
              </a:solidFill>
              <a:effectLst/>
              <a:uLnTx/>
              <a:uFillTx/>
              <a:latin typeface="Calibri"/>
              <a:ea typeface="+mn-ea"/>
              <a:cs typeface="+mn-cs"/>
            </a:endParaRPr>
          </a:p>
        </p:txBody>
      </p:sp>
      <p:cxnSp>
        <p:nvCxnSpPr>
          <p:cNvPr id="81" name="Straight Connector 80">
            <a:extLst>
              <a:ext uri="{FF2B5EF4-FFF2-40B4-BE49-F238E27FC236}">
                <a16:creationId xmlns:a16="http://schemas.microsoft.com/office/drawing/2014/main" id="{1F42503C-DFBF-4EAB-9DDD-E7148D395FE4}"/>
              </a:ext>
            </a:extLst>
          </p:cNvPr>
          <p:cNvCxnSpPr>
            <a:cxnSpLocks/>
          </p:cNvCxnSpPr>
          <p:nvPr/>
        </p:nvCxnSpPr>
        <p:spPr>
          <a:xfrm flipV="1">
            <a:off x="9156678" y="2824357"/>
            <a:ext cx="1214992" cy="610698"/>
          </a:xfrm>
          <a:prstGeom prst="line">
            <a:avLst/>
          </a:prstGeom>
          <a:ln w="22225">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5FD5290-F2BF-4C0E-9E46-927234ECA263}"/>
              </a:ext>
            </a:extLst>
          </p:cNvPr>
          <p:cNvCxnSpPr>
            <a:cxnSpLocks/>
          </p:cNvCxnSpPr>
          <p:nvPr/>
        </p:nvCxnSpPr>
        <p:spPr>
          <a:xfrm flipV="1">
            <a:off x="8967817" y="892530"/>
            <a:ext cx="1517559" cy="1631266"/>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FE6D995-B953-4632-968B-F4F29D58AC76}"/>
              </a:ext>
            </a:extLst>
          </p:cNvPr>
          <p:cNvCxnSpPr>
            <a:cxnSpLocks/>
          </p:cNvCxnSpPr>
          <p:nvPr/>
        </p:nvCxnSpPr>
        <p:spPr>
          <a:xfrm flipV="1">
            <a:off x="9164492" y="1903311"/>
            <a:ext cx="1050608" cy="556226"/>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590CFA3-9DE1-4F4F-9152-0D36CB8437EC}"/>
              </a:ext>
            </a:extLst>
          </p:cNvPr>
          <p:cNvSpPr txBox="1"/>
          <p:nvPr/>
        </p:nvSpPr>
        <p:spPr>
          <a:xfrm>
            <a:off x="4059165" y="5303292"/>
            <a:ext cx="7246226"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Light"/>
              </a:rPr>
              <a:t>Parallel lines assumption: for the diff-in-diff counterfactual to be valid C2-C1 has to accurately capture the secular trend (gains independent of the treatment). The test of this is comparing rates of change in treatment and comparisons groups prior to the intervention. They should b the same. </a:t>
            </a:r>
            <a:endParaRPr kumimoji="0" lang="en-US" b="0" i="0" u="none" strike="noStrike" kern="1200" cap="none" spc="0" normalizeH="0" baseline="0" noProof="0" dirty="0">
              <a:ln>
                <a:noFill/>
              </a:ln>
              <a:effectLst/>
              <a:uLnTx/>
              <a:uFillTx/>
              <a:latin typeface="Calibri Light"/>
              <a:ea typeface="+mn-ea"/>
              <a:cs typeface="+mn-cs"/>
            </a:endParaRPr>
          </a:p>
        </p:txBody>
      </p:sp>
      <p:sp>
        <p:nvSpPr>
          <p:cNvPr id="85" name="TextBox 84">
            <a:extLst>
              <a:ext uri="{FF2B5EF4-FFF2-40B4-BE49-F238E27FC236}">
                <a16:creationId xmlns:a16="http://schemas.microsoft.com/office/drawing/2014/main" id="{AC7EBB1B-A99B-4F90-ADCA-DDA2EBD3E3E0}"/>
              </a:ext>
            </a:extLst>
          </p:cNvPr>
          <p:cNvSpPr txBox="1"/>
          <p:nvPr/>
        </p:nvSpPr>
        <p:spPr>
          <a:xfrm>
            <a:off x="3426041" y="1695465"/>
            <a:ext cx="3276176"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accent1">
                    <a:lumMod val="50000"/>
                  </a:schemeClr>
                </a:solidFill>
                <a:latin typeface="Century Gothic" panose="020B0502020202020204" pitchFamily="34" charset="0"/>
              </a:rPr>
              <a:t>Parallel lines test: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chemeClr val="accent1">
                  <a:lumMod val="50000"/>
                </a:schemeClr>
              </a:solidFill>
              <a:effectLst/>
              <a:uLnTx/>
              <a:uFillTx/>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accent1">
                    <a:lumMod val="50000"/>
                  </a:schemeClr>
                </a:solidFill>
                <a:latin typeface="Century Gothic" panose="020B0502020202020204" pitchFamily="34" charset="0"/>
              </a:rPr>
              <a:t>T1-T0  =  C1- C0</a:t>
            </a:r>
            <a:endParaRPr kumimoji="0" lang="en-US" sz="2400" b="0" i="0" u="none" strike="noStrike" kern="1200" cap="none" spc="0" normalizeH="0" baseline="0" noProof="0" dirty="0">
              <a:ln>
                <a:noFill/>
              </a:ln>
              <a:solidFill>
                <a:schemeClr val="accent1">
                  <a:lumMod val="50000"/>
                </a:schemeClr>
              </a:solidFill>
              <a:effectLst/>
              <a:uLnTx/>
              <a:uFillTx/>
              <a:latin typeface="Century Gothic" panose="020B0502020202020204" pitchFamily="34" charset="0"/>
            </a:endParaRPr>
          </a:p>
        </p:txBody>
      </p:sp>
      <p:sp>
        <p:nvSpPr>
          <p:cNvPr id="9" name="TextBox 8">
            <a:extLst>
              <a:ext uri="{FF2B5EF4-FFF2-40B4-BE49-F238E27FC236}">
                <a16:creationId xmlns:a16="http://schemas.microsoft.com/office/drawing/2014/main" id="{42714C54-B439-4201-894A-73B929F3C850}"/>
              </a:ext>
            </a:extLst>
          </p:cNvPr>
          <p:cNvSpPr txBox="1"/>
          <p:nvPr/>
        </p:nvSpPr>
        <p:spPr>
          <a:xfrm>
            <a:off x="6914285" y="1147725"/>
            <a:ext cx="2184572" cy="369332"/>
          </a:xfrm>
          <a:prstGeom prst="rect">
            <a:avLst/>
          </a:prstGeom>
          <a:noFill/>
        </p:spPr>
        <p:txBody>
          <a:bodyPr wrap="none" rtlCol="0">
            <a:spAutoFit/>
          </a:bodyPr>
          <a:lstStyle/>
          <a:p>
            <a:r>
              <a:rPr lang="en-US" dirty="0">
                <a:solidFill>
                  <a:schemeClr val="tx1">
                    <a:lumMod val="50000"/>
                    <a:lumOff val="50000"/>
                  </a:schemeClr>
                </a:solidFill>
              </a:rPr>
              <a:t>Pre-treatment period</a:t>
            </a:r>
          </a:p>
        </p:txBody>
      </p:sp>
      <p:sp>
        <p:nvSpPr>
          <p:cNvPr id="86" name="TextBox 85">
            <a:extLst>
              <a:ext uri="{FF2B5EF4-FFF2-40B4-BE49-F238E27FC236}">
                <a16:creationId xmlns:a16="http://schemas.microsoft.com/office/drawing/2014/main" id="{3E7D58E9-6762-497D-B007-386EFF33ACDE}"/>
              </a:ext>
            </a:extLst>
          </p:cNvPr>
          <p:cNvSpPr txBox="1"/>
          <p:nvPr/>
        </p:nvSpPr>
        <p:spPr>
          <a:xfrm>
            <a:off x="9335249" y="3934961"/>
            <a:ext cx="1214993" cy="646331"/>
          </a:xfrm>
          <a:prstGeom prst="rect">
            <a:avLst/>
          </a:prstGeom>
          <a:noFill/>
        </p:spPr>
        <p:txBody>
          <a:bodyPr wrap="square" rtlCol="0">
            <a:spAutoFit/>
          </a:bodyPr>
          <a:lstStyle/>
          <a:p>
            <a:pPr algn="ctr"/>
            <a:r>
              <a:rPr lang="en-US" dirty="0">
                <a:solidFill>
                  <a:schemeClr val="tx1">
                    <a:lumMod val="50000"/>
                    <a:lumOff val="50000"/>
                  </a:schemeClr>
                </a:solidFill>
              </a:rPr>
              <a:t>Treatment Occurs</a:t>
            </a:r>
          </a:p>
        </p:txBody>
      </p:sp>
      <p:cxnSp>
        <p:nvCxnSpPr>
          <p:cNvPr id="87" name="Straight Arrow Connector 86">
            <a:extLst>
              <a:ext uri="{FF2B5EF4-FFF2-40B4-BE49-F238E27FC236}">
                <a16:creationId xmlns:a16="http://schemas.microsoft.com/office/drawing/2014/main" id="{95468282-EBA6-4F33-87CD-44CCEE7C4325}"/>
              </a:ext>
            </a:extLst>
          </p:cNvPr>
          <p:cNvCxnSpPr>
            <a:cxnSpLocks/>
          </p:cNvCxnSpPr>
          <p:nvPr/>
        </p:nvCxnSpPr>
        <p:spPr>
          <a:xfrm flipV="1">
            <a:off x="9862599" y="3570802"/>
            <a:ext cx="0" cy="382424"/>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81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838200" y="365125"/>
            <a:ext cx="10515600" cy="1325563"/>
          </a:xfrm>
          <a:prstGeom prst="rect">
            <a:avLst/>
          </a:prstGeom>
        </p:spPr>
        <p:txBody>
          <a:bodyPr vert="horz" lIns="91440" tIns="45720" rIns="91440" bIns="45720" rtlCol="0" anchor="ctr">
            <a:normAutofit fontScale="70000" lnSpcReduction="2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8000" b="0" i="0" u="none" strike="noStrike" kern="1200" cap="small" spc="0" normalizeH="0" baseline="0" noProof="0" dirty="0">
                <a:ln>
                  <a:noFill/>
                </a:ln>
                <a:solidFill>
                  <a:srgbClr val="44546A">
                    <a:lumMod val="50000"/>
                  </a:srgbClr>
                </a:solidFill>
                <a:effectLst/>
                <a:uLnTx/>
                <a:uFillTx/>
                <a:latin typeface="Calibri Light" panose="020F0302020204030204"/>
                <a:ea typeface="+mn-ea"/>
                <a:cs typeface="+mn-cs"/>
              </a:rPr>
              <a:t>The three types of counterfactuals</a:t>
            </a:r>
          </a:p>
        </p:txBody>
      </p:sp>
      <p:graphicFrame>
        <p:nvGraphicFramePr>
          <p:cNvPr id="3077" name="TextBox 4">
            <a:extLst>
              <a:ext uri="{FF2B5EF4-FFF2-40B4-BE49-F238E27FC236}">
                <a16:creationId xmlns:a16="http://schemas.microsoft.com/office/drawing/2014/main" id="{9739CE14-AEA1-4E32-A88D-E5B910BF3194}"/>
              </a:ext>
            </a:extLst>
          </p:cNvPr>
          <p:cNvGraphicFramePr/>
          <p:nvPr>
            <p:extLst>
              <p:ext uri="{D42A27DB-BD31-4B8C-83A1-F6EECF244321}">
                <p14:modId xmlns:p14="http://schemas.microsoft.com/office/powerpoint/2010/main" val="8455954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270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9B79234-C588-4162-81C8-D84B3C5DE574}"/>
              </a:ext>
            </a:extLst>
          </p:cNvPr>
          <p:cNvSpPr/>
          <p:nvPr/>
        </p:nvSpPr>
        <p:spPr>
          <a:xfrm>
            <a:off x="0" y="-180"/>
            <a:ext cx="12191998" cy="1287573"/>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7" name="Rectangle 76">
            <a:extLst>
              <a:ext uri="{FF2B5EF4-FFF2-40B4-BE49-F238E27FC236}">
                <a16:creationId xmlns:a16="http://schemas.microsoft.com/office/drawing/2014/main" id="{D684360B-43F5-4D08-A696-BBD98F533D06}"/>
              </a:ext>
            </a:extLst>
          </p:cNvPr>
          <p:cNvSpPr/>
          <p:nvPr/>
        </p:nvSpPr>
        <p:spPr>
          <a:xfrm>
            <a:off x="7338" y="5873530"/>
            <a:ext cx="12191998" cy="99680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316156" y="-121481"/>
            <a:ext cx="11479876" cy="1143000"/>
          </a:xfrm>
        </p:spPr>
        <p:txBody>
          <a:bodyPr>
            <a:normAutofit/>
          </a:bodyPr>
          <a:lstStyle/>
          <a:p>
            <a:r>
              <a:rPr lang="en-US" sz="3600" dirty="0"/>
              <a:t>2 remaining counterfactuals:</a:t>
            </a:r>
          </a:p>
        </p:txBody>
      </p:sp>
      <p:cxnSp>
        <p:nvCxnSpPr>
          <p:cNvPr id="4" name="Straight Connector 3"/>
          <p:cNvCxnSpPr/>
          <p:nvPr/>
        </p:nvCxnSpPr>
        <p:spPr>
          <a:xfrm>
            <a:off x="940840" y="3189955"/>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88440" y="4790155"/>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474240" y="4256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541040" y="403444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1474240" y="38376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541040" y="32661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2" name="Straight Connector 11"/>
          <p:cNvCxnSpPr/>
          <p:nvPr/>
        </p:nvCxnSpPr>
        <p:spPr>
          <a:xfrm>
            <a:off x="1550440"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32192"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t=1</a:t>
            </a:r>
          </a:p>
        </p:txBody>
      </p:sp>
      <p:cxnSp>
        <p:nvCxnSpPr>
          <p:cNvPr id="14" name="Straight Connector 13"/>
          <p:cNvCxnSpPr/>
          <p:nvPr/>
        </p:nvCxnSpPr>
        <p:spPr>
          <a:xfrm>
            <a:off x="2642400"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24152"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t=2</a:t>
            </a:r>
          </a:p>
        </p:txBody>
      </p:sp>
      <p:cxnSp>
        <p:nvCxnSpPr>
          <p:cNvPr id="17" name="Straight Arrow Connector 16"/>
          <p:cNvCxnSpPr/>
          <p:nvPr/>
        </p:nvCxnSpPr>
        <p:spPr>
          <a:xfrm flipV="1">
            <a:off x="2083840" y="4806859"/>
            <a:ext cx="0" cy="457200"/>
          </a:xfrm>
          <a:prstGeom prst="straightConnector1">
            <a:avLst/>
          </a:prstGeom>
          <a:ln w="381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20023" y="5287305"/>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a:ea typeface="+mn-ea"/>
                <a:cs typeface="+mn-cs"/>
              </a:rPr>
              <a:t>Program</a:t>
            </a:r>
          </a:p>
        </p:txBody>
      </p:sp>
      <p:cxnSp>
        <p:nvCxnSpPr>
          <p:cNvPr id="19" name="Straight Connector 18"/>
          <p:cNvCxnSpPr/>
          <p:nvPr/>
        </p:nvCxnSpPr>
        <p:spPr>
          <a:xfrm>
            <a:off x="4853475" y="3189955"/>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01075" y="4790155"/>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386875" y="4256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6453675" y="39900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5386875" y="38376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6453675" y="32661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5" name="Straight Connector 24"/>
          <p:cNvCxnSpPr/>
          <p:nvPr/>
        </p:nvCxnSpPr>
        <p:spPr>
          <a:xfrm>
            <a:off x="5463075"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44827"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t=1</a:t>
            </a:r>
          </a:p>
        </p:txBody>
      </p:sp>
      <p:cxnSp>
        <p:nvCxnSpPr>
          <p:cNvPr id="27" name="Straight Connector 26"/>
          <p:cNvCxnSpPr/>
          <p:nvPr/>
        </p:nvCxnSpPr>
        <p:spPr>
          <a:xfrm>
            <a:off x="6555035"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336787"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t=2</a:t>
            </a:r>
          </a:p>
        </p:txBody>
      </p:sp>
      <p:cxnSp>
        <p:nvCxnSpPr>
          <p:cNvPr id="29" name="Straight Arrow Connector 28"/>
          <p:cNvCxnSpPr/>
          <p:nvPr/>
        </p:nvCxnSpPr>
        <p:spPr>
          <a:xfrm flipV="1">
            <a:off x="5996475" y="4806859"/>
            <a:ext cx="0" cy="457200"/>
          </a:xfrm>
          <a:prstGeom prst="straightConnector1">
            <a:avLst/>
          </a:prstGeom>
          <a:ln w="381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32658" y="5287305"/>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a:ea typeface="+mn-ea"/>
                <a:cs typeface="+mn-cs"/>
              </a:rPr>
              <a:t>Program</a:t>
            </a:r>
          </a:p>
        </p:txBody>
      </p:sp>
      <p:sp>
        <p:nvSpPr>
          <p:cNvPr id="43" name="TextBox 42"/>
          <p:cNvSpPr txBox="1"/>
          <p:nvPr/>
        </p:nvSpPr>
        <p:spPr>
          <a:xfrm>
            <a:off x="1168073" y="1865120"/>
            <a:ext cx="1904304"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small" spc="0" normalizeH="0" baseline="0" noProof="0" dirty="0">
                <a:ln>
                  <a:noFill/>
                </a:ln>
                <a:solidFill>
                  <a:srgbClr val="4F81BD">
                    <a:lumMod val="50000"/>
                  </a:srgbClr>
                </a:solidFill>
                <a:effectLst/>
                <a:uLnTx/>
                <a:uFillTx/>
                <a:latin typeface="Calibri"/>
                <a:ea typeface="+mn-ea"/>
                <a:cs typeface="+mn-cs"/>
              </a:rPr>
              <a:t>Pre-Post Reflexive</a:t>
            </a:r>
            <a:br>
              <a:rPr kumimoji="0" lang="en-US" sz="1800" b="0" i="0" u="none" strike="noStrike" kern="1200" cap="none" spc="0" normalizeH="0" baseline="0" noProof="0" dirty="0">
                <a:ln>
                  <a:noFill/>
                </a:ln>
                <a:solidFill>
                  <a:srgbClr val="4F81BD">
                    <a:lumMod val="50000"/>
                  </a:srgbClr>
                </a:solidFill>
                <a:effectLst/>
                <a:uLnTx/>
                <a:uFillTx/>
                <a:latin typeface="Calibri"/>
                <a:ea typeface="+mn-ea"/>
                <a:cs typeface="+mn-cs"/>
              </a:rPr>
            </a:br>
            <a:r>
              <a:rPr kumimoji="0" lang="en-US" sz="1800" b="0" i="0" u="none" strike="noStrike" kern="1200" cap="none" spc="0" normalizeH="0" baseline="0" noProof="0" dirty="0">
                <a:ln>
                  <a:noFill/>
                </a:ln>
                <a:solidFill>
                  <a:srgbClr val="4F81BD">
                    <a:lumMod val="50000"/>
                  </a:srgbClr>
                </a:solidFill>
                <a:effectLst/>
                <a:uLnTx/>
                <a:uFillTx/>
                <a:latin typeface="Calibri"/>
                <a:ea typeface="+mn-ea"/>
                <a:cs typeface="+mn-cs"/>
              </a:rPr>
              <a:t>Estimator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Arial" panose="020B0604020202020204" pitchFamily="34" charset="0"/>
              </a:rPr>
              <a:t>effect</a:t>
            </a:r>
            <a:r>
              <a:rPr kumimoji="0" lang="en-US" sz="2000" b="0" i="0" u="none" strike="noStrike" kern="1200" cap="none" spc="0" normalizeH="0" baseline="0" noProof="0" dirty="0">
                <a:ln>
                  <a:noFill/>
                </a:ln>
                <a:solidFill>
                  <a:srgbClr val="C00000"/>
                </a:solidFill>
                <a:effectLst/>
                <a:uLnTx/>
                <a:uFillTx/>
                <a:latin typeface="Candara" panose="020E0502030303020204" pitchFamily="34" charset="0"/>
                <a:ea typeface="+mn-ea"/>
                <a:cs typeface="Arial" panose="020B0604020202020204" pitchFamily="34" charset="0"/>
              </a:rPr>
              <a:t> </a:t>
            </a:r>
            <a:r>
              <a:rPr kumimoji="0" lang="en-US" sz="2000" b="1" i="0" u="none" strike="noStrike" kern="1200" cap="none" spc="0" normalizeH="0" baseline="0" noProof="0" dirty="0">
                <a:ln>
                  <a:noFill/>
                </a:ln>
                <a:solidFill>
                  <a:srgbClr val="EEECE1">
                    <a:lumMod val="25000"/>
                  </a:srgbClr>
                </a:solidFill>
                <a:effectLst/>
                <a:uLnTx/>
                <a:uFillTx/>
                <a:latin typeface="Candara" panose="020E0502030303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EEECE1">
                    <a:lumMod val="25000"/>
                  </a:srgbClr>
                </a:solidFill>
                <a:effectLst/>
                <a:uLnTx/>
                <a:uFillTx/>
                <a:latin typeface="Century Gothic" panose="020B0502020202020204" pitchFamily="34" charset="0"/>
                <a:ea typeface="+mn-ea"/>
                <a:cs typeface="Arial" panose="020B0604020202020204" pitchFamily="34" charset="0"/>
              </a:rPr>
              <a:t>T2-T1</a:t>
            </a:r>
            <a:endParaRPr kumimoji="0" lang="en-US" sz="1800" b="0" i="0" u="none" strike="noStrike" kern="1200" cap="none" spc="0" normalizeH="0" baseline="0" noProof="0" dirty="0">
              <a:ln>
                <a:noFill/>
              </a:ln>
              <a:solidFill>
                <a:srgbClr val="EEECE1">
                  <a:lumMod val="25000"/>
                </a:srgbClr>
              </a:solidFill>
              <a:effectLst/>
              <a:uLnTx/>
              <a:uFillTx/>
              <a:latin typeface="Century Gothic" panose="020B0502020202020204" pitchFamily="34" charset="0"/>
              <a:ea typeface="+mn-ea"/>
              <a:cs typeface="Arial" panose="020B0604020202020204" pitchFamily="34" charset="0"/>
            </a:endParaRPr>
          </a:p>
        </p:txBody>
      </p:sp>
      <p:cxnSp>
        <p:nvCxnSpPr>
          <p:cNvPr id="45" name="Straight Connector 44"/>
          <p:cNvCxnSpPr/>
          <p:nvPr/>
        </p:nvCxnSpPr>
        <p:spPr>
          <a:xfrm>
            <a:off x="1666754" y="39138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Right Brace 45"/>
          <p:cNvSpPr/>
          <p:nvPr/>
        </p:nvSpPr>
        <p:spPr>
          <a:xfrm>
            <a:off x="2769640" y="3329775"/>
            <a:ext cx="228600" cy="571500"/>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TextBox 46"/>
          <p:cNvSpPr txBox="1"/>
          <p:nvPr/>
        </p:nvSpPr>
        <p:spPr>
          <a:xfrm>
            <a:off x="3028867" y="3415004"/>
            <a:ext cx="7665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effect</a:t>
            </a:r>
          </a:p>
        </p:txBody>
      </p:sp>
      <p:sp>
        <p:nvSpPr>
          <p:cNvPr id="48" name="TextBox 47"/>
          <p:cNvSpPr txBox="1"/>
          <p:nvPr/>
        </p:nvSpPr>
        <p:spPr>
          <a:xfrm>
            <a:off x="5117869" y="1865120"/>
            <a:ext cx="1757211"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small" spc="0" normalizeH="0" baseline="0" noProof="0" dirty="0">
                <a:ln>
                  <a:noFill/>
                </a:ln>
                <a:solidFill>
                  <a:srgbClr val="4F81BD">
                    <a:lumMod val="50000"/>
                  </a:srgbClr>
                </a:solidFill>
                <a:effectLst/>
                <a:uLnTx/>
                <a:uFillTx/>
                <a:latin typeface="Calibri"/>
                <a:ea typeface="+mn-ea"/>
                <a:cs typeface="+mn-cs"/>
              </a:rPr>
              <a:t>Post-Only</a:t>
            </a:r>
            <a:br>
              <a:rPr kumimoji="0" lang="en-US" sz="1800" b="0" i="0" u="none" strike="noStrike" kern="1200" cap="none" spc="0" normalizeH="0" baseline="0" noProof="0" dirty="0">
                <a:ln>
                  <a:noFill/>
                </a:ln>
                <a:solidFill>
                  <a:srgbClr val="4F81BD">
                    <a:lumMod val="50000"/>
                  </a:srgbClr>
                </a:solidFill>
                <a:effectLst/>
                <a:uLnTx/>
                <a:uFillTx/>
                <a:latin typeface="Calibri"/>
                <a:ea typeface="+mn-ea"/>
                <a:cs typeface="+mn-cs"/>
              </a:rPr>
            </a:br>
            <a:r>
              <a:rPr kumimoji="0" lang="en-US" sz="1800" b="0" i="0" u="none" strike="noStrike" kern="1200" cap="none" spc="0" normalizeH="0" baseline="0" noProof="0" dirty="0">
                <a:ln>
                  <a:noFill/>
                </a:ln>
                <a:solidFill>
                  <a:srgbClr val="4F81BD">
                    <a:lumMod val="50000"/>
                  </a:srgbClr>
                </a:solidFill>
                <a:effectLst/>
                <a:uLnTx/>
                <a:uFillTx/>
                <a:latin typeface="Calibri"/>
                <a:ea typeface="+mn-ea"/>
                <a:cs typeface="+mn-cs"/>
              </a:rPr>
              <a:t>Estimator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Arial" panose="020B0604020202020204" pitchFamily="34" charset="0"/>
              </a:rPr>
              <a:t>effect</a:t>
            </a:r>
            <a:r>
              <a:rPr kumimoji="0" lang="en-US" sz="2000" b="1" i="0" u="none" strike="noStrike" kern="1200" cap="none" spc="0" normalizeH="0" baseline="0" noProof="0" dirty="0">
                <a:ln>
                  <a:noFill/>
                </a:ln>
                <a:solidFill>
                  <a:srgbClr val="4F81BD">
                    <a:lumMod val="75000"/>
                  </a:srgbClr>
                </a:solidFill>
                <a:effectLst/>
                <a:uLnTx/>
                <a:uFillTx/>
                <a:latin typeface="Candara" panose="020E0502030303020204" pitchFamily="34" charset="0"/>
                <a:ea typeface="+mn-ea"/>
                <a:cs typeface="Arial" panose="020B0604020202020204" pitchFamily="34" charset="0"/>
              </a:rPr>
              <a:t> </a:t>
            </a:r>
            <a:r>
              <a:rPr kumimoji="0" lang="en-US" sz="2000" b="1" i="0" u="none" strike="noStrike" kern="1200" cap="none" spc="0" normalizeH="0" baseline="0" noProof="0" dirty="0">
                <a:ln>
                  <a:noFill/>
                </a:ln>
                <a:solidFill>
                  <a:srgbClr val="EEECE1">
                    <a:lumMod val="25000"/>
                  </a:srgbClr>
                </a:solidFill>
                <a:effectLst/>
                <a:uLnTx/>
                <a:uFillTx/>
                <a:latin typeface="Candara" panose="020E0502030303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EEECE1">
                    <a:lumMod val="25000"/>
                  </a:srgbClr>
                </a:solidFill>
                <a:effectLst/>
                <a:uLnTx/>
                <a:uFillTx/>
                <a:latin typeface="Century Gothic" panose="020B0502020202020204" pitchFamily="34" charset="0"/>
                <a:ea typeface="+mn-ea"/>
                <a:cs typeface="+mn-cs"/>
              </a:rPr>
              <a:t>T2-C2</a:t>
            </a:r>
          </a:p>
        </p:txBody>
      </p:sp>
      <p:sp>
        <p:nvSpPr>
          <p:cNvPr id="49" name="TextBox 48"/>
          <p:cNvSpPr txBox="1"/>
          <p:nvPr/>
        </p:nvSpPr>
        <p:spPr>
          <a:xfrm>
            <a:off x="8508266" y="1895897"/>
            <a:ext cx="2864887"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small" spc="0" normalizeH="0" baseline="0" noProof="0" dirty="0">
                <a:ln>
                  <a:noFill/>
                </a:ln>
                <a:solidFill>
                  <a:srgbClr val="4F81BD">
                    <a:lumMod val="50000"/>
                  </a:srgbClr>
                </a:solidFill>
                <a:effectLst/>
                <a:uLnTx/>
                <a:uFillTx/>
                <a:latin typeface="Calibri"/>
                <a:ea typeface="+mn-ea"/>
                <a:cs typeface="+mn-cs"/>
              </a:rPr>
              <a:t>Pre-Post w Comparison </a:t>
            </a:r>
            <a:br>
              <a:rPr kumimoji="0" lang="en-US" sz="1800" b="0" i="0" u="none" strike="noStrike" kern="1200" cap="none" spc="0" normalizeH="0" baseline="0" noProof="0" dirty="0">
                <a:ln>
                  <a:noFill/>
                </a:ln>
                <a:solidFill>
                  <a:srgbClr val="4F81BD">
                    <a:lumMod val="50000"/>
                  </a:srgbClr>
                </a:solidFill>
                <a:effectLst/>
                <a:uLnTx/>
                <a:uFillTx/>
                <a:latin typeface="Calibri"/>
                <a:ea typeface="+mn-ea"/>
                <a:cs typeface="+mn-cs"/>
              </a:rPr>
            </a:br>
            <a:r>
              <a:rPr kumimoji="0" lang="en-US" sz="1800" b="0" i="0" u="none" strike="noStrike" kern="1200" cap="none" spc="0" normalizeH="0" baseline="0" noProof="0" dirty="0">
                <a:ln>
                  <a:noFill/>
                </a:ln>
                <a:solidFill>
                  <a:srgbClr val="4F81BD">
                    <a:lumMod val="50000"/>
                  </a:srgbClr>
                </a:solidFill>
                <a:effectLst/>
                <a:uLnTx/>
                <a:uFillTx/>
                <a:latin typeface="Calibri"/>
                <a:ea typeface="+mn-ea"/>
                <a:cs typeface="+mn-cs"/>
              </a:rPr>
              <a:t>Estimator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effect</a:t>
            </a:r>
            <a:r>
              <a:rPr kumimoji="0" lang="en-US" sz="1800" b="1" i="0" u="none" strike="noStrike" kern="1200" cap="none" spc="0" normalizeH="0" baseline="0" noProof="0" dirty="0">
                <a:ln>
                  <a:noFill/>
                </a:ln>
                <a:solidFill>
                  <a:srgbClr val="4F81BD">
                    <a:lumMod val="75000"/>
                  </a:srgbClr>
                </a:solidFill>
                <a:effectLst/>
                <a:uLnTx/>
                <a:uFillTx/>
                <a:latin typeface="Candara" panose="020E0502030303020204" pitchFamily="34" charset="0"/>
                <a:ea typeface="+mn-ea"/>
                <a:cs typeface="+mn-cs"/>
              </a:rPr>
              <a:t> </a:t>
            </a:r>
            <a:r>
              <a:rPr kumimoji="0" lang="en-US" sz="1800" b="1" i="0" u="none" strike="noStrike" kern="1200" cap="none" spc="0" normalizeH="0" baseline="0" noProof="0" dirty="0">
                <a:ln>
                  <a:noFill/>
                </a:ln>
                <a:solidFill>
                  <a:srgbClr val="EEECE1">
                    <a:lumMod val="25000"/>
                  </a:srgbClr>
                </a:solidFill>
                <a:effectLst/>
                <a:uLnTx/>
                <a:uFillTx/>
                <a:latin typeface="Candara" panose="020E0502030303020204" pitchFamily="34" charset="0"/>
                <a:ea typeface="+mn-ea"/>
                <a:cs typeface="+mn-cs"/>
              </a:rPr>
              <a:t>= </a:t>
            </a:r>
            <a:r>
              <a:rPr kumimoji="0" lang="en-US" sz="1800" b="0" i="0" u="none" strike="noStrike" kern="1200" cap="none" spc="0" normalizeH="0" baseline="0" noProof="0" dirty="0">
                <a:ln>
                  <a:noFill/>
                </a:ln>
                <a:solidFill>
                  <a:srgbClr val="EEECE1">
                    <a:lumMod val="25000"/>
                  </a:srgbClr>
                </a:solidFill>
                <a:effectLst/>
                <a:uLnTx/>
                <a:uFillTx/>
                <a:latin typeface="Century Gothic" panose="020B0502020202020204" pitchFamily="34" charset="0"/>
                <a:ea typeface="+mn-ea"/>
                <a:cs typeface="+mn-cs"/>
              </a:rPr>
              <a:t>(T2-T1) – (C2-C1)</a:t>
            </a:r>
          </a:p>
        </p:txBody>
      </p:sp>
      <p:sp>
        <p:nvSpPr>
          <p:cNvPr id="50" name="Right Brace 49"/>
          <p:cNvSpPr/>
          <p:nvPr/>
        </p:nvSpPr>
        <p:spPr>
          <a:xfrm>
            <a:off x="6755246" y="3320897"/>
            <a:ext cx="228600" cy="745358"/>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a:ea typeface="+mn-ea"/>
              <a:cs typeface="+mn-cs"/>
            </a:endParaRPr>
          </a:p>
        </p:txBody>
      </p:sp>
      <p:sp>
        <p:nvSpPr>
          <p:cNvPr id="3" name="Rectangle 2"/>
          <p:cNvSpPr/>
          <p:nvPr/>
        </p:nvSpPr>
        <p:spPr>
          <a:xfrm>
            <a:off x="1332193" y="4016689"/>
            <a:ext cx="1717367" cy="6096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8" name="TextBox 77">
            <a:extLst>
              <a:ext uri="{FF2B5EF4-FFF2-40B4-BE49-F238E27FC236}">
                <a16:creationId xmlns:a16="http://schemas.microsoft.com/office/drawing/2014/main" id="{1C9B8779-A6F7-47A5-9567-7A1A7FAC715A}"/>
              </a:ext>
            </a:extLst>
          </p:cNvPr>
          <p:cNvSpPr txBox="1"/>
          <p:nvPr/>
        </p:nvSpPr>
        <p:spPr>
          <a:xfrm>
            <a:off x="7007006" y="3493521"/>
            <a:ext cx="7665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effect</a:t>
            </a:r>
          </a:p>
        </p:txBody>
      </p:sp>
      <p:grpSp>
        <p:nvGrpSpPr>
          <p:cNvPr id="33" name="Group 32">
            <a:extLst>
              <a:ext uri="{FF2B5EF4-FFF2-40B4-BE49-F238E27FC236}">
                <a16:creationId xmlns:a16="http://schemas.microsoft.com/office/drawing/2014/main" id="{C635AAA6-DDBE-48A5-8411-DDE3395FC9ED}"/>
              </a:ext>
            </a:extLst>
          </p:cNvPr>
          <p:cNvGrpSpPr/>
          <p:nvPr/>
        </p:nvGrpSpPr>
        <p:grpSpPr>
          <a:xfrm>
            <a:off x="8545917" y="3189955"/>
            <a:ext cx="3344901" cy="2374349"/>
            <a:chOff x="8545917" y="3189955"/>
            <a:chExt cx="3344901" cy="2374349"/>
          </a:xfrm>
        </p:grpSpPr>
        <p:cxnSp>
          <p:nvCxnSpPr>
            <p:cNvPr id="52" name="Straight Connector 51"/>
            <p:cNvCxnSpPr/>
            <p:nvPr/>
          </p:nvCxnSpPr>
          <p:spPr>
            <a:xfrm>
              <a:off x="8748877" y="3189955"/>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545917" y="4790155"/>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9231717" y="42567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Oval 54"/>
            <p:cNvSpPr/>
            <p:nvPr/>
          </p:nvSpPr>
          <p:spPr>
            <a:xfrm>
              <a:off x="10298517" y="39900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Oval 55"/>
            <p:cNvSpPr/>
            <p:nvPr/>
          </p:nvSpPr>
          <p:spPr>
            <a:xfrm>
              <a:off x="9231717" y="38376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Oval 56"/>
            <p:cNvSpPr/>
            <p:nvPr/>
          </p:nvSpPr>
          <p:spPr>
            <a:xfrm>
              <a:off x="10298517" y="32661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58" name="Straight Connector 57"/>
            <p:cNvCxnSpPr/>
            <p:nvPr/>
          </p:nvCxnSpPr>
          <p:spPr>
            <a:xfrm>
              <a:off x="9307917"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089669"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t=1</a:t>
              </a:r>
            </a:p>
          </p:txBody>
        </p:sp>
        <p:cxnSp>
          <p:nvCxnSpPr>
            <p:cNvPr id="60" name="Straight Connector 59"/>
            <p:cNvCxnSpPr/>
            <p:nvPr/>
          </p:nvCxnSpPr>
          <p:spPr>
            <a:xfrm>
              <a:off x="10399877"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181629"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t=2</a:t>
              </a:r>
            </a:p>
          </p:txBody>
        </p:sp>
        <p:cxnSp>
          <p:nvCxnSpPr>
            <p:cNvPr id="62" name="Straight Arrow Connector 61"/>
            <p:cNvCxnSpPr/>
            <p:nvPr/>
          </p:nvCxnSpPr>
          <p:spPr>
            <a:xfrm flipV="1">
              <a:off x="9850648" y="4806859"/>
              <a:ext cx="0" cy="457200"/>
            </a:xfrm>
            <a:prstGeom prst="straightConnector1">
              <a:avLst/>
            </a:prstGeom>
            <a:ln w="381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486831" y="5287305"/>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a:ea typeface="+mn-ea"/>
                  <a:cs typeface="+mn-cs"/>
                </a:rPr>
                <a:t>Program</a:t>
              </a:r>
            </a:p>
          </p:txBody>
        </p:sp>
        <p:cxnSp>
          <p:nvCxnSpPr>
            <p:cNvPr id="64" name="Straight Connector 63"/>
            <p:cNvCxnSpPr/>
            <p:nvPr/>
          </p:nvCxnSpPr>
          <p:spPr>
            <a:xfrm>
              <a:off x="9424231" y="39138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Right Brace 64"/>
            <p:cNvSpPr/>
            <p:nvPr/>
          </p:nvSpPr>
          <p:spPr>
            <a:xfrm>
              <a:off x="10527117" y="3329775"/>
              <a:ext cx="228600" cy="571500"/>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EECE1">
                    <a:lumMod val="25000"/>
                  </a:srgbClr>
                </a:solidFill>
                <a:effectLst/>
                <a:uLnTx/>
                <a:uFillTx/>
                <a:latin typeface="Calibri"/>
                <a:ea typeface="+mn-ea"/>
                <a:cs typeface="+mn-cs"/>
              </a:endParaRPr>
            </a:p>
          </p:txBody>
        </p:sp>
        <p:sp>
          <p:nvSpPr>
            <p:cNvPr id="66" name="TextBox 65"/>
            <p:cNvSpPr txBox="1"/>
            <p:nvPr/>
          </p:nvSpPr>
          <p:spPr>
            <a:xfrm>
              <a:off x="10733683" y="3441791"/>
              <a:ext cx="30970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EECE1">
                      <a:lumMod val="25000"/>
                    </a:srgbClr>
                  </a:solidFill>
                  <a:effectLst/>
                  <a:uLnTx/>
                  <a:uFillTx/>
                  <a:latin typeface="Calibri"/>
                  <a:ea typeface="+mn-ea"/>
                  <a:cs typeface="+mn-cs"/>
                </a:rPr>
                <a:t>A</a:t>
              </a:r>
            </a:p>
          </p:txBody>
        </p:sp>
        <p:cxnSp>
          <p:nvCxnSpPr>
            <p:cNvPr id="67" name="Straight Connector 66"/>
            <p:cNvCxnSpPr/>
            <p:nvPr/>
          </p:nvCxnSpPr>
          <p:spPr>
            <a:xfrm>
              <a:off x="9424736" y="43329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Right Brace 67"/>
            <p:cNvSpPr/>
            <p:nvPr/>
          </p:nvSpPr>
          <p:spPr>
            <a:xfrm>
              <a:off x="10553682" y="4025197"/>
              <a:ext cx="228600" cy="307759"/>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EECE1">
                    <a:lumMod val="25000"/>
                  </a:srgbClr>
                </a:solidFill>
                <a:effectLst/>
                <a:uLnTx/>
                <a:uFillTx/>
                <a:latin typeface="Calibri"/>
                <a:ea typeface="+mn-ea"/>
                <a:cs typeface="+mn-cs"/>
              </a:endParaRPr>
            </a:p>
          </p:txBody>
        </p:sp>
        <p:sp>
          <p:nvSpPr>
            <p:cNvPr id="69" name="TextBox 68"/>
            <p:cNvSpPr txBox="1"/>
            <p:nvPr/>
          </p:nvSpPr>
          <p:spPr>
            <a:xfrm>
              <a:off x="10749996" y="4004265"/>
              <a:ext cx="3000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EECE1">
                      <a:lumMod val="25000"/>
                    </a:srgbClr>
                  </a:solidFill>
                  <a:effectLst/>
                  <a:uLnTx/>
                  <a:uFillTx/>
                  <a:latin typeface="Calibri"/>
                  <a:ea typeface="+mn-ea"/>
                  <a:cs typeface="+mn-cs"/>
                </a:rPr>
                <a:t>B</a:t>
              </a:r>
            </a:p>
          </p:txBody>
        </p:sp>
        <p:sp>
          <p:nvSpPr>
            <p:cNvPr id="11" name="TextBox 10"/>
            <p:cNvSpPr txBox="1"/>
            <p:nvPr/>
          </p:nvSpPr>
          <p:spPr>
            <a:xfrm>
              <a:off x="8880035" y="3249151"/>
              <a:ext cx="10606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(Diff-in-Diff)</a:t>
              </a:r>
            </a:p>
          </p:txBody>
        </p:sp>
        <p:sp>
          <p:nvSpPr>
            <p:cNvPr id="79" name="TextBox 78">
              <a:extLst>
                <a:ext uri="{FF2B5EF4-FFF2-40B4-BE49-F238E27FC236}">
                  <a16:creationId xmlns:a16="http://schemas.microsoft.com/office/drawing/2014/main" id="{588BCB43-281E-4701-BF31-0ED15F63C5F1}"/>
                </a:ext>
              </a:extLst>
            </p:cNvPr>
            <p:cNvSpPr txBox="1"/>
            <p:nvPr/>
          </p:nvSpPr>
          <p:spPr>
            <a:xfrm>
              <a:off x="11066553" y="3415004"/>
              <a:ext cx="824265"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effect: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A-B</a:t>
              </a:r>
            </a:p>
          </p:txBody>
        </p:sp>
      </p:grpSp>
      <p:sp>
        <p:nvSpPr>
          <p:cNvPr id="75" name="Rectangle 74"/>
          <p:cNvSpPr/>
          <p:nvPr/>
        </p:nvSpPr>
        <p:spPr>
          <a:xfrm>
            <a:off x="5244827" y="3723355"/>
            <a:ext cx="453970" cy="795914"/>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a:extLst>
              <a:ext uri="{FF2B5EF4-FFF2-40B4-BE49-F238E27FC236}">
                <a16:creationId xmlns:a16="http://schemas.microsoft.com/office/drawing/2014/main" id="{042F27DB-AA5B-4F33-94AE-0066FCDD5585}"/>
              </a:ext>
            </a:extLst>
          </p:cNvPr>
          <p:cNvSpPr/>
          <p:nvPr/>
        </p:nvSpPr>
        <p:spPr>
          <a:xfrm>
            <a:off x="8024327" y="1455576"/>
            <a:ext cx="4167664" cy="425804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7490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691629" y="318801"/>
            <a:ext cx="8261047" cy="584775"/>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1">
                    <a:lumMod val="50000"/>
                  </a:schemeClr>
                </a:solidFill>
                <a:effectLst/>
                <a:uLnTx/>
                <a:uFillTx/>
                <a:latin typeface="Tahoma" pitchFamily="34" charset="0"/>
                <a:ea typeface="+mn-ea"/>
                <a:cs typeface="+mn-cs"/>
              </a:rPr>
              <a:t>Validity of the reflexive estimator: </a:t>
            </a:r>
          </a:p>
        </p:txBody>
      </p:sp>
      <p:sp>
        <p:nvSpPr>
          <p:cNvPr id="2" name="TextBox 1"/>
          <p:cNvSpPr txBox="1"/>
          <p:nvPr/>
        </p:nvSpPr>
        <p:spPr>
          <a:xfrm>
            <a:off x="1574869" y="2127083"/>
            <a:ext cx="2970685" cy="175432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(T2 – T1) – (C2 – C1) = T2 – T1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IFF</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C2 – C1 = 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(no trend)</a:t>
            </a:r>
          </a:p>
        </p:txBody>
      </p:sp>
      <p:sp>
        <p:nvSpPr>
          <p:cNvPr id="39" name="TextBox 38"/>
          <p:cNvSpPr txBox="1"/>
          <p:nvPr/>
        </p:nvSpPr>
        <p:spPr>
          <a:xfrm>
            <a:off x="1785853" y="1577390"/>
            <a:ext cx="267669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chemeClr val="accent1">
                    <a:lumMod val="50000"/>
                  </a:schemeClr>
                </a:solidFill>
                <a:effectLst/>
                <a:uLnTx/>
                <a:uFillTx/>
                <a:latin typeface="Calibri"/>
                <a:ea typeface="+mn-ea"/>
                <a:cs typeface="+mn-cs"/>
              </a:rPr>
              <a:t>Reflexive (Pre-Post)</a:t>
            </a:r>
          </a:p>
        </p:txBody>
      </p:sp>
      <p:cxnSp>
        <p:nvCxnSpPr>
          <p:cNvPr id="65" name="Straight Connector 64"/>
          <p:cNvCxnSpPr/>
          <p:nvPr/>
        </p:nvCxnSpPr>
        <p:spPr>
          <a:xfrm>
            <a:off x="2133600" y="4415894"/>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81200" y="6016094"/>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2667000" y="5482694"/>
            <a:ext cx="152400" cy="152400"/>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 name="Oval 67"/>
          <p:cNvSpPr/>
          <p:nvPr/>
        </p:nvSpPr>
        <p:spPr>
          <a:xfrm>
            <a:off x="3773943" y="5490294"/>
            <a:ext cx="152400" cy="152400"/>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9" name="Oval 68"/>
          <p:cNvSpPr/>
          <p:nvPr/>
        </p:nvSpPr>
        <p:spPr>
          <a:xfrm>
            <a:off x="2657127" y="5230426"/>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Oval 69"/>
          <p:cNvSpPr/>
          <p:nvPr/>
        </p:nvSpPr>
        <p:spPr>
          <a:xfrm>
            <a:off x="3785596" y="4941643"/>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71" name="Straight Connector 70"/>
          <p:cNvCxnSpPr/>
          <p:nvPr/>
        </p:nvCxnSpPr>
        <p:spPr>
          <a:xfrm>
            <a:off x="2743200" y="5939894"/>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397720" y="6150739"/>
            <a:ext cx="7264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time=1</a:t>
            </a:r>
          </a:p>
        </p:txBody>
      </p:sp>
      <p:cxnSp>
        <p:nvCxnSpPr>
          <p:cNvPr id="73" name="Straight Connector 72"/>
          <p:cNvCxnSpPr/>
          <p:nvPr/>
        </p:nvCxnSpPr>
        <p:spPr>
          <a:xfrm>
            <a:off x="3835160" y="5939894"/>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540720" y="6150739"/>
            <a:ext cx="7264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time=2</a:t>
            </a:r>
          </a:p>
        </p:txBody>
      </p:sp>
      <p:cxnSp>
        <p:nvCxnSpPr>
          <p:cNvPr id="75" name="Straight Arrow Connector 74"/>
          <p:cNvCxnSpPr/>
          <p:nvPr/>
        </p:nvCxnSpPr>
        <p:spPr>
          <a:xfrm flipV="1">
            <a:off x="3276600" y="5902164"/>
            <a:ext cx="0" cy="457200"/>
          </a:xfrm>
          <a:prstGeom prst="straightConnector1">
            <a:avLst/>
          </a:prstGeom>
          <a:ln w="254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912783" y="6382610"/>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50000"/>
                    <a:lumOff val="50000"/>
                  </a:schemeClr>
                </a:solidFill>
                <a:effectLst/>
                <a:uLnTx/>
                <a:uFillTx/>
                <a:latin typeface="Calibri"/>
                <a:ea typeface="+mn-ea"/>
                <a:cs typeface="+mn-cs"/>
              </a:rPr>
              <a:t>Program</a:t>
            </a:r>
          </a:p>
        </p:txBody>
      </p:sp>
      <p:sp>
        <p:nvSpPr>
          <p:cNvPr id="77" name="TextBox 76"/>
          <p:cNvSpPr txBox="1"/>
          <p:nvPr/>
        </p:nvSpPr>
        <p:spPr>
          <a:xfrm>
            <a:off x="1237015" y="4467224"/>
            <a:ext cx="7717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Outcome</a:t>
            </a:r>
          </a:p>
        </p:txBody>
      </p:sp>
      <p:sp>
        <p:nvSpPr>
          <p:cNvPr id="78" name="Rectangle 77"/>
          <p:cNvSpPr/>
          <p:nvPr/>
        </p:nvSpPr>
        <p:spPr>
          <a:xfrm>
            <a:off x="3692213" y="4634059"/>
            <a:ext cx="3642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2">
                    <a:lumMod val="50000"/>
                  </a:schemeClr>
                </a:solidFill>
                <a:effectLst/>
                <a:uLnTx/>
                <a:uFillTx/>
                <a:latin typeface="Calibri"/>
                <a:ea typeface="+mn-ea"/>
                <a:cs typeface="+mn-cs"/>
              </a:rPr>
              <a:t>T2</a:t>
            </a:r>
          </a:p>
        </p:txBody>
      </p:sp>
      <p:sp>
        <p:nvSpPr>
          <p:cNvPr id="79" name="Rectangle 78"/>
          <p:cNvSpPr/>
          <p:nvPr/>
        </p:nvSpPr>
        <p:spPr>
          <a:xfrm>
            <a:off x="2551226" y="4941644"/>
            <a:ext cx="3642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2">
                    <a:lumMod val="50000"/>
                  </a:schemeClr>
                </a:solidFill>
                <a:effectLst/>
                <a:uLnTx/>
                <a:uFillTx/>
                <a:latin typeface="Calibri"/>
                <a:ea typeface="+mn-ea"/>
                <a:cs typeface="+mn-cs"/>
              </a:rPr>
              <a:t>T1</a:t>
            </a:r>
          </a:p>
        </p:txBody>
      </p:sp>
      <p:sp>
        <p:nvSpPr>
          <p:cNvPr id="80" name="Rectangle 79"/>
          <p:cNvSpPr/>
          <p:nvPr/>
        </p:nvSpPr>
        <p:spPr>
          <a:xfrm>
            <a:off x="2563643" y="5600415"/>
            <a:ext cx="370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85D8A"/>
                </a:solidFill>
                <a:effectLst/>
                <a:uLnTx/>
                <a:uFillTx/>
                <a:latin typeface="Calibri"/>
                <a:ea typeface="+mn-ea"/>
                <a:cs typeface="+mn-cs"/>
              </a:rPr>
              <a:t>C1</a:t>
            </a:r>
          </a:p>
        </p:txBody>
      </p:sp>
      <p:sp>
        <p:nvSpPr>
          <p:cNvPr id="81" name="Rectangle 80"/>
          <p:cNvSpPr/>
          <p:nvPr/>
        </p:nvSpPr>
        <p:spPr>
          <a:xfrm>
            <a:off x="3674167" y="5601374"/>
            <a:ext cx="370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85D8A"/>
                </a:solidFill>
                <a:effectLst/>
                <a:uLnTx/>
                <a:uFillTx/>
                <a:latin typeface="Calibri"/>
                <a:ea typeface="+mn-ea"/>
                <a:cs typeface="+mn-cs"/>
              </a:rPr>
              <a:t>C2</a:t>
            </a:r>
          </a:p>
        </p:txBody>
      </p:sp>
      <p:sp>
        <p:nvSpPr>
          <p:cNvPr id="5" name="Rectangle 4"/>
          <p:cNvSpPr/>
          <p:nvPr/>
        </p:nvSpPr>
        <p:spPr>
          <a:xfrm>
            <a:off x="1422468" y="1402922"/>
            <a:ext cx="3403466" cy="25665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Right Triangle 22"/>
          <p:cNvSpPr/>
          <p:nvPr/>
        </p:nvSpPr>
        <p:spPr>
          <a:xfrm>
            <a:off x="8614818" y="4941643"/>
            <a:ext cx="1760823" cy="1306410"/>
          </a:xfrm>
          <a:prstGeom prst="rtTriangle">
            <a:avLst/>
          </a:prstGeom>
          <a:solidFill>
            <a:srgbClr val="948A54"/>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ight Triangle 23"/>
          <p:cNvSpPr/>
          <p:nvPr/>
        </p:nvSpPr>
        <p:spPr>
          <a:xfrm flipH="1">
            <a:off x="6694306" y="6167293"/>
            <a:ext cx="1817675" cy="80760"/>
          </a:xfrm>
          <a:prstGeom prst="rtTriangle">
            <a:avLst/>
          </a:prstGeom>
          <a:solidFill>
            <a:srgbClr val="385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ight Brace 24"/>
          <p:cNvSpPr/>
          <p:nvPr/>
        </p:nvSpPr>
        <p:spPr>
          <a:xfrm flipH="1">
            <a:off x="7885249" y="4941644"/>
            <a:ext cx="550506" cy="1290966"/>
          </a:xfrm>
          <a:prstGeom prst="rightBrace">
            <a:avLst/>
          </a:prstGeom>
          <a:ln w="158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TextBox 25"/>
          <p:cNvSpPr txBox="1"/>
          <p:nvPr/>
        </p:nvSpPr>
        <p:spPr>
          <a:xfrm>
            <a:off x="6840904" y="5359982"/>
            <a:ext cx="957314"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2">
                    <a:lumMod val="50000"/>
                  </a:schemeClr>
                </a:solidFill>
                <a:effectLst/>
                <a:uLnTx/>
                <a:uFillTx/>
                <a:latin typeface="Century Gothic" panose="020B0502020202020204" pitchFamily="34" charset="0"/>
              </a:rPr>
              <a:t>T2 – T1</a:t>
            </a:r>
          </a:p>
        </p:txBody>
      </p:sp>
      <p:cxnSp>
        <p:nvCxnSpPr>
          <p:cNvPr id="27" name="Straight Connector 26">
            <a:extLst>
              <a:ext uri="{FF2B5EF4-FFF2-40B4-BE49-F238E27FC236}">
                <a16:creationId xmlns:a16="http://schemas.microsoft.com/office/drawing/2014/main" id="{3224CD0E-679B-4C0D-8518-F5AAD3872F83}"/>
              </a:ext>
            </a:extLst>
          </p:cNvPr>
          <p:cNvCxnSpPr>
            <a:cxnSpLocks/>
          </p:cNvCxnSpPr>
          <p:nvPr/>
        </p:nvCxnSpPr>
        <p:spPr>
          <a:xfrm>
            <a:off x="2786771" y="5569636"/>
            <a:ext cx="1077755" cy="0"/>
          </a:xfrm>
          <a:prstGeom prst="line">
            <a:avLst/>
          </a:prstGeom>
          <a:ln w="15875">
            <a:solidFill>
              <a:srgbClr val="385D8A"/>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DC45022-E773-4937-B7C4-A60FA2497DF0}"/>
              </a:ext>
            </a:extLst>
          </p:cNvPr>
          <p:cNvSpPr txBox="1"/>
          <p:nvPr/>
        </p:nvSpPr>
        <p:spPr>
          <a:xfrm>
            <a:off x="5562693" y="6023007"/>
            <a:ext cx="116089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385D8A"/>
                </a:solidFill>
                <a:effectLst/>
                <a:uLnTx/>
                <a:uFillTx/>
                <a:latin typeface="Century Gothic" panose="020B0502020202020204" pitchFamily="34" charset="0"/>
              </a:rPr>
              <a:t>C2-C1=0</a:t>
            </a:r>
          </a:p>
        </p:txBody>
      </p:sp>
      <p:sp>
        <p:nvSpPr>
          <p:cNvPr id="30" name="TextBox 29">
            <a:extLst>
              <a:ext uri="{FF2B5EF4-FFF2-40B4-BE49-F238E27FC236}">
                <a16:creationId xmlns:a16="http://schemas.microsoft.com/office/drawing/2014/main" id="{188E6964-44A4-4087-915D-673C3DE79D60}"/>
              </a:ext>
            </a:extLst>
          </p:cNvPr>
          <p:cNvSpPr txBox="1"/>
          <p:nvPr/>
        </p:nvSpPr>
        <p:spPr>
          <a:xfrm>
            <a:off x="6433049" y="1759933"/>
            <a:ext cx="4801008"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385D8A"/>
                </a:solidFill>
                <a:latin typeface="Century Gothic" panose="020B0502020202020204" pitchFamily="34" charset="0"/>
              </a:rPr>
              <a:t>In some special cases we expect there to be no change independent of the treatment. When this is true the reflexive estimator T2-T1 is appropriate and unbiased. </a:t>
            </a:r>
            <a:endParaRPr kumimoji="0" lang="en-US" sz="2000" i="0" u="none" strike="noStrike" kern="1200" cap="none" spc="0" normalizeH="0" baseline="0" noProof="0" dirty="0">
              <a:ln>
                <a:noFill/>
              </a:ln>
              <a:solidFill>
                <a:srgbClr val="385D8A"/>
              </a:solidFill>
              <a:effectLst/>
              <a:uLnTx/>
              <a:uFillTx/>
              <a:latin typeface="Century Gothic" panose="020B0502020202020204" pitchFamily="34" charset="0"/>
            </a:endParaRPr>
          </a:p>
        </p:txBody>
      </p:sp>
    </p:spTree>
    <p:extLst>
      <p:ext uri="{BB962C8B-B14F-4D97-AF65-F5344CB8AC3E}">
        <p14:creationId xmlns:p14="http://schemas.microsoft.com/office/powerpoint/2010/main" val="2197897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37600" y="6356351"/>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899301" y="6356351"/>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304767" y="49847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419067" y="49847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410600" y="50778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338633" y="51540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495267" y="523451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342867" y="531071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469867" y="538691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495267" y="47942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372500" y="471381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864041" y="43221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864041" y="41697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995274" y="42713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4024908" y="44364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897907" y="45126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974107" y="45168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927541" y="46523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936007" y="40173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342867" y="48323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457167" y="51371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952941" y="41697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897907" y="44152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899301" y="3689351"/>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4067" y="3384552"/>
            <a:ext cx="85747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Outcome</a:t>
            </a:r>
          </a:p>
        </p:txBody>
      </p:sp>
      <p:sp>
        <p:nvSpPr>
          <p:cNvPr id="31" name="TextBox 30"/>
          <p:cNvSpPr txBox="1"/>
          <p:nvPr/>
        </p:nvSpPr>
        <p:spPr>
          <a:xfrm>
            <a:off x="3645060" y="3602081"/>
            <a:ext cx="564963"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POST</a:t>
            </a:r>
            <a:br>
              <a:rPr kumimoji="0" lang="en-US" sz="1400" b="0" i="0" u="none" strike="noStrike" kern="1200" cap="none" spc="0" normalizeH="0" baseline="0" noProof="0" dirty="0">
                <a:ln>
                  <a:noFill/>
                </a:ln>
                <a:solidFill>
                  <a:prstClr val="black"/>
                </a:solidFill>
                <a:effectLst/>
                <a:uLnTx/>
                <a:uFillTx/>
                <a:latin typeface="Calibri"/>
                <a:ea typeface="+mn-ea"/>
                <a:cs typeface="+mn-cs"/>
              </a:rPr>
            </a:b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p:cNvSpPr txBox="1"/>
          <p:nvPr/>
        </p:nvSpPr>
        <p:spPr>
          <a:xfrm>
            <a:off x="2178805" y="4246093"/>
            <a:ext cx="463588"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PRE</a:t>
            </a:r>
            <a:br>
              <a:rPr kumimoji="0" lang="en-US" sz="1400" b="0" i="0" u="none" strike="noStrike" kern="1200" cap="none" spc="0" normalizeH="0" baseline="0" noProof="0" dirty="0">
                <a:ln>
                  <a:noFill/>
                </a:ln>
                <a:solidFill>
                  <a:prstClr val="black"/>
                </a:solidFill>
                <a:effectLst/>
                <a:uLnTx/>
                <a:uFillTx/>
                <a:latin typeface="Calibri"/>
                <a:ea typeface="+mn-ea"/>
                <a:cs typeface="+mn-cs"/>
              </a:rPr>
            </a:b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4" name="Straight Connector 33"/>
          <p:cNvCxnSpPr/>
          <p:nvPr/>
        </p:nvCxnSpPr>
        <p:spPr>
          <a:xfrm>
            <a:off x="6880556" y="4228053"/>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470136" y="5542885"/>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solidFill>
                <a:effectLst/>
                <a:uLnTx/>
                <a:uFillTx/>
                <a:latin typeface="Calibri"/>
                <a:ea typeface="+mn-ea"/>
                <a:cs typeface="+mn-cs"/>
              </a:rPr>
              <a:t>1</a:t>
            </a:r>
            <a:r>
              <a:rPr kumimoji="0" lang="en-US" sz="20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36" name="Straight Connector 35"/>
          <p:cNvCxnSpPr/>
          <p:nvPr/>
        </p:nvCxnSpPr>
        <p:spPr>
          <a:xfrm>
            <a:off x="7366771" y="478225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7943261" y="427937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8061381" y="470208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TextBox 39">
            <a:extLst>
              <a:ext uri="{FF2B5EF4-FFF2-40B4-BE49-F238E27FC236}">
                <a16:creationId xmlns:a16="http://schemas.microsoft.com/office/drawing/2014/main" id="{33801396-E7B1-41C4-BD76-EC6403470889}"/>
              </a:ext>
            </a:extLst>
          </p:cNvPr>
          <p:cNvSpPr txBox="1"/>
          <p:nvPr/>
        </p:nvSpPr>
        <p:spPr>
          <a:xfrm>
            <a:off x="7145762" y="522468"/>
            <a:ext cx="4691104" cy="224676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In reflexive models T1 is the counterfactual or control group, otherwise the regression set-up is the same</a:t>
            </a:r>
            <a:endParaRPr kumimoji="0" lang="en-US" sz="2000" b="0" i="0" u="none" strike="noStrike" kern="1200" cap="none" spc="0" normalizeH="0" baseline="-25000" noProof="0" dirty="0">
              <a:ln>
                <a:noFill/>
              </a:ln>
              <a:solidFill>
                <a:schemeClr val="accent1">
                  <a:lumMod val="75000"/>
                </a:schemeClr>
              </a:solidFill>
              <a:effectLst/>
              <a:uLnTx/>
              <a:uFillTx/>
              <a:latin typeface="Century Gothic" panose="020B0502020202020204" pitchFamily="34" charset="0"/>
              <a:ea typeface="+mn-ea"/>
              <a:cs typeface="+mn-cs"/>
            </a:endParaRPr>
          </a:p>
        </p:txBody>
      </p:sp>
      <p:sp>
        <p:nvSpPr>
          <p:cNvPr id="42" name="Oval 41">
            <a:extLst>
              <a:ext uri="{FF2B5EF4-FFF2-40B4-BE49-F238E27FC236}">
                <a16:creationId xmlns:a16="http://schemas.microsoft.com/office/drawing/2014/main" id="{73B10187-BD1F-4017-AE67-A59CB69BE43A}"/>
              </a:ext>
            </a:extLst>
          </p:cNvPr>
          <p:cNvSpPr/>
          <p:nvPr/>
        </p:nvSpPr>
        <p:spPr>
          <a:xfrm>
            <a:off x="4219247" y="4169751"/>
            <a:ext cx="274320" cy="274320"/>
          </a:xfrm>
          <a:prstGeom prst="ellipse">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3" name="TextBox 42">
            <a:extLst>
              <a:ext uri="{FF2B5EF4-FFF2-40B4-BE49-F238E27FC236}">
                <a16:creationId xmlns:a16="http://schemas.microsoft.com/office/drawing/2014/main" id="{CB2DBFE1-2661-4D84-A1EB-A3EE14251C57}"/>
              </a:ext>
            </a:extLst>
          </p:cNvPr>
          <p:cNvSpPr txBox="1"/>
          <p:nvPr/>
        </p:nvSpPr>
        <p:spPr>
          <a:xfrm>
            <a:off x="4487614" y="4014523"/>
            <a:ext cx="59343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EECE1">
                    <a:lumMod val="25000"/>
                  </a:srgbClr>
                </a:solidFill>
                <a:effectLst/>
                <a:uLnTx/>
                <a:uFillTx/>
                <a:latin typeface="Calibri"/>
                <a:ea typeface="+mn-ea"/>
                <a:cs typeface="+mn-cs"/>
              </a:rPr>
              <a:t>T2</a:t>
            </a:r>
            <a:endParaRPr kumimoji="0" lang="en-US" sz="1800" b="0" i="0" u="none" strike="noStrike" kern="1200" cap="none" spc="0" normalizeH="0" baseline="0" noProof="0" dirty="0">
              <a:ln>
                <a:noFill/>
              </a:ln>
              <a:solidFill>
                <a:srgbClr val="EEECE1">
                  <a:lumMod val="25000"/>
                </a:srgbClr>
              </a:solidFill>
              <a:effectLst/>
              <a:uLnTx/>
              <a:uFillTx/>
              <a:latin typeface="Calibri"/>
              <a:ea typeface="+mn-ea"/>
              <a:cs typeface="+mn-cs"/>
            </a:endParaRPr>
          </a:p>
        </p:txBody>
      </p:sp>
      <p:sp>
        <p:nvSpPr>
          <p:cNvPr id="45" name="TextBox 44">
            <a:extLst>
              <a:ext uri="{FF2B5EF4-FFF2-40B4-BE49-F238E27FC236}">
                <a16:creationId xmlns:a16="http://schemas.microsoft.com/office/drawing/2014/main" id="{41B3A6A0-4E53-4A79-A4FF-FD6403E882DF}"/>
              </a:ext>
            </a:extLst>
          </p:cNvPr>
          <p:cNvSpPr txBox="1"/>
          <p:nvPr/>
        </p:nvSpPr>
        <p:spPr>
          <a:xfrm>
            <a:off x="1249688" y="1405344"/>
            <a:ext cx="3796552" cy="193899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Y = b</a:t>
            </a:r>
            <a:r>
              <a:rPr kumimoji="0" lang="en-US" sz="2400" b="0" i="0" u="none" strike="noStrike" kern="1200" cap="none" spc="0" normalizeH="0" baseline="-25000" noProof="0" dirty="0">
                <a:ln>
                  <a:noFill/>
                </a:ln>
                <a:solidFill>
                  <a:srgbClr val="F79646">
                    <a:lumMod val="75000"/>
                  </a:srgbClr>
                </a:solidFill>
                <a:effectLst/>
                <a:uLnTx/>
                <a:uFillTx/>
                <a:latin typeface="Calibri"/>
                <a:ea typeface="+mn-ea"/>
                <a:cs typeface="+mn-cs"/>
              </a:rPr>
              <a:t>0</a:t>
            </a: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 + b</a:t>
            </a:r>
            <a:r>
              <a:rPr kumimoji="0" lang="en-US" sz="2400" b="0" i="0" u="none" strike="noStrike" kern="1200" cap="none" spc="0" normalizeH="0" baseline="-25000" noProof="0" dirty="0">
                <a:ln>
                  <a:noFill/>
                </a:ln>
                <a:solidFill>
                  <a:srgbClr val="F79646">
                    <a:lumMod val="75000"/>
                  </a:srgbClr>
                </a:solidFill>
                <a:effectLst/>
                <a:uLnTx/>
                <a:uFillTx/>
                <a:latin typeface="Calibri"/>
                <a:ea typeface="+mn-ea"/>
                <a:cs typeface="+mn-cs"/>
              </a:rPr>
              <a:t>1</a:t>
            </a:r>
            <a:r>
              <a:rPr kumimoji="0" lang="en-US" sz="2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a:t>
            </a:r>
            <a:r>
              <a:rPr kumimoji="0" lang="en-US" sz="24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TreatDummy</a:t>
            </a:r>
            <a:r>
              <a:rPr kumimoji="0" lang="en-US" sz="2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 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46C0A"/>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T2 – T1</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90767D18-EA8B-48D2-B361-A4D84866819C}"/>
              </a:ext>
            </a:extLst>
          </p:cNvPr>
          <p:cNvSpPr txBox="1"/>
          <p:nvPr/>
        </p:nvSpPr>
        <p:spPr>
          <a:xfrm>
            <a:off x="791506" y="279277"/>
            <a:ext cx="22776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79646">
                    <a:lumMod val="75000"/>
                  </a:srgbClr>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srgbClr val="F79646">
                    <a:lumMod val="75000"/>
                  </a:srgbClr>
                </a:solidFill>
                <a:effectLst/>
                <a:uLnTx/>
                <a:uFillTx/>
                <a:latin typeface="Century Gothic" panose="020B0502020202020204" pitchFamily="34" charset="0"/>
                <a:ea typeface="+mn-ea"/>
                <a:cs typeface="+mn-cs"/>
              </a:rPr>
              <a:t>0</a:t>
            </a:r>
            <a:r>
              <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will measure Y-bar of the omitted group </a:t>
            </a:r>
            <a:r>
              <a:rPr kumimoji="0" lang="en-US" sz="14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T1</a:t>
            </a:r>
          </a:p>
        </p:txBody>
      </p:sp>
      <p:cxnSp>
        <p:nvCxnSpPr>
          <p:cNvPr id="6" name="Straight Arrow Connector 5">
            <a:extLst>
              <a:ext uri="{FF2B5EF4-FFF2-40B4-BE49-F238E27FC236}">
                <a16:creationId xmlns:a16="http://schemas.microsoft.com/office/drawing/2014/main" id="{52C1F12F-5001-403B-B837-8C6A9BC1A5AE}"/>
              </a:ext>
            </a:extLst>
          </p:cNvPr>
          <p:cNvCxnSpPr>
            <a:cxnSpLocks/>
          </p:cNvCxnSpPr>
          <p:nvPr/>
        </p:nvCxnSpPr>
        <p:spPr>
          <a:xfrm>
            <a:off x="1791478" y="940140"/>
            <a:ext cx="65314" cy="465204"/>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1379984-D515-4CC4-A63B-DEB15EF0240B}"/>
              </a:ext>
            </a:extLst>
          </p:cNvPr>
          <p:cNvSpPr txBox="1"/>
          <p:nvPr/>
        </p:nvSpPr>
        <p:spPr>
          <a:xfrm>
            <a:off x="3610921" y="275123"/>
            <a:ext cx="31496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79646">
                    <a:lumMod val="75000"/>
                  </a:srgbClr>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srgbClr val="F79646">
                    <a:lumMod val="75000"/>
                  </a:srgbClr>
                </a:solidFill>
                <a:effectLst/>
                <a:uLnTx/>
                <a:uFillTx/>
                <a:latin typeface="Century Gothic" panose="020B0502020202020204" pitchFamily="34" charset="0"/>
                <a:ea typeface="+mn-ea"/>
                <a:cs typeface="+mn-cs"/>
              </a:rPr>
              <a:t>0</a:t>
            </a:r>
            <a:r>
              <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srgbClr val="F79646">
                    <a:lumMod val="75000"/>
                  </a:srgbClr>
                </a:solidFill>
                <a:effectLst/>
                <a:uLnTx/>
                <a:uFillTx/>
                <a:latin typeface="Century Gothic" panose="020B0502020202020204" pitchFamily="34" charset="0"/>
                <a:ea typeface="+mn-ea"/>
                <a:cs typeface="+mn-cs"/>
              </a:rPr>
              <a:t>+b</a:t>
            </a:r>
            <a:r>
              <a:rPr kumimoji="0" lang="en-US" sz="1400" b="0" i="0" u="none" strike="noStrike" kern="1200" cap="none" spc="0" normalizeH="0" baseline="-25000" noProof="0" dirty="0">
                <a:ln>
                  <a:noFill/>
                </a:ln>
                <a:solidFill>
                  <a:srgbClr val="F79646">
                    <a:lumMod val="75000"/>
                  </a:srgbClr>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represents the Y-bar of </a:t>
            </a:r>
            <a:r>
              <a:rPr kumimoji="0" lang="en-US" sz="14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T2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endParaRPr>
          </a:p>
        </p:txBody>
      </p:sp>
      <p:cxnSp>
        <p:nvCxnSpPr>
          <p:cNvPr id="48" name="Straight Arrow Connector 47">
            <a:extLst>
              <a:ext uri="{FF2B5EF4-FFF2-40B4-BE49-F238E27FC236}">
                <a16:creationId xmlns:a16="http://schemas.microsoft.com/office/drawing/2014/main" id="{9357DEC3-5D03-4067-8853-0CEC61A1A9DD}"/>
              </a:ext>
            </a:extLst>
          </p:cNvPr>
          <p:cNvCxnSpPr>
            <a:cxnSpLocks/>
          </p:cNvCxnSpPr>
          <p:nvPr/>
        </p:nvCxnSpPr>
        <p:spPr>
          <a:xfrm flipH="1">
            <a:off x="2773167" y="628990"/>
            <a:ext cx="837754" cy="700154"/>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D821EA9-D97E-4E37-8423-93077392557C}"/>
              </a:ext>
            </a:extLst>
          </p:cNvPr>
          <p:cNvSpPr txBox="1"/>
          <p:nvPr/>
        </p:nvSpPr>
        <p:spPr>
          <a:xfrm>
            <a:off x="5609831" y="2907498"/>
            <a:ext cx="2897628"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The default hypothesis test in the regression then uses </a:t>
            </a:r>
            <a:r>
              <a:rPr kumimoji="0" lang="en-US" sz="1400" b="1" i="0" u="none" strike="noStrike" kern="1200" cap="none" spc="0" normalizeH="0" baseline="0" noProof="0" dirty="0">
                <a:ln>
                  <a:noFill/>
                </a:ln>
                <a:solidFill>
                  <a:srgbClr val="F79646">
                    <a:lumMod val="75000"/>
                  </a:srgbClr>
                </a:solidFill>
                <a:effectLst/>
                <a:uLnTx/>
                <a:uFillTx/>
                <a:latin typeface="Century Gothic" panose="020B0502020202020204" pitchFamily="34" charset="0"/>
                <a:ea typeface="+mn-ea"/>
                <a:cs typeface="+mn-cs"/>
              </a:rPr>
              <a:t>b</a:t>
            </a:r>
            <a:r>
              <a:rPr kumimoji="0" lang="en-US" sz="1400" b="1" i="0" u="none" strike="noStrike" kern="1200" cap="none" spc="0" normalizeH="0" baseline="-25000" noProof="0" dirty="0">
                <a:ln>
                  <a:noFill/>
                </a:ln>
                <a:solidFill>
                  <a:srgbClr val="F79646">
                    <a:lumMod val="75000"/>
                  </a:srgbClr>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to test for a meaningful difference between T2 and T1</a:t>
            </a:r>
          </a:p>
        </p:txBody>
      </p:sp>
      <p:cxnSp>
        <p:nvCxnSpPr>
          <p:cNvPr id="51" name="Straight Arrow Connector 50">
            <a:extLst>
              <a:ext uri="{FF2B5EF4-FFF2-40B4-BE49-F238E27FC236}">
                <a16:creationId xmlns:a16="http://schemas.microsoft.com/office/drawing/2014/main" id="{6FB66579-0A92-450E-9E1C-9FC6A359C0BE}"/>
              </a:ext>
            </a:extLst>
          </p:cNvPr>
          <p:cNvCxnSpPr>
            <a:cxnSpLocks/>
          </p:cNvCxnSpPr>
          <p:nvPr/>
        </p:nvCxnSpPr>
        <p:spPr>
          <a:xfrm flipH="1" flipV="1">
            <a:off x="4784330" y="2843294"/>
            <a:ext cx="672331" cy="145109"/>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6CF4F05-1385-4B2B-8412-FE9A73EB755C}"/>
              </a:ext>
            </a:extLst>
          </p:cNvPr>
          <p:cNvSpPr txBox="1"/>
          <p:nvPr/>
        </p:nvSpPr>
        <p:spPr>
          <a:xfrm>
            <a:off x="2922163" y="5276443"/>
            <a:ext cx="289762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Reflexive Design: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prstClr val="black">
                    <a:lumMod val="65000"/>
                    <a:lumOff val="35000"/>
                  </a:prstClr>
                </a:solidFill>
                <a:latin typeface="Century Gothic" panose="020B0502020202020204" pitchFamily="34" charset="0"/>
              </a:rPr>
              <a:t>T1 is the control</a:t>
            </a:r>
            <a:endParaRPr kumimoji="0" lang="en-US" sz="20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47" name="Oval 46">
            <a:extLst>
              <a:ext uri="{FF2B5EF4-FFF2-40B4-BE49-F238E27FC236}">
                <a16:creationId xmlns:a16="http://schemas.microsoft.com/office/drawing/2014/main" id="{B20DF3B4-7EE7-48EA-A8E1-CD38CCD00DF7}"/>
              </a:ext>
            </a:extLst>
          </p:cNvPr>
          <p:cNvSpPr/>
          <p:nvPr/>
        </p:nvSpPr>
        <p:spPr>
          <a:xfrm>
            <a:off x="1840477" y="4899139"/>
            <a:ext cx="274320" cy="274320"/>
          </a:xfrm>
          <a:prstGeom prst="ellipse">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50" name="TextBox 49">
            <a:extLst>
              <a:ext uri="{FF2B5EF4-FFF2-40B4-BE49-F238E27FC236}">
                <a16:creationId xmlns:a16="http://schemas.microsoft.com/office/drawing/2014/main" id="{22A66838-C9F4-425B-A9C2-ABD004073861}"/>
              </a:ext>
            </a:extLst>
          </p:cNvPr>
          <p:cNvSpPr txBox="1"/>
          <p:nvPr/>
        </p:nvSpPr>
        <p:spPr>
          <a:xfrm>
            <a:off x="1225878" y="4743911"/>
            <a:ext cx="59343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EECE1">
                    <a:lumMod val="25000"/>
                  </a:srgbClr>
                </a:solidFill>
                <a:effectLst/>
                <a:uLnTx/>
                <a:uFillTx/>
                <a:latin typeface="Calibri"/>
                <a:ea typeface="+mn-ea"/>
                <a:cs typeface="+mn-cs"/>
              </a:rPr>
              <a:t>T1</a:t>
            </a:r>
            <a:endParaRPr kumimoji="0" lang="en-US" sz="1800" b="0" i="0" u="none" strike="noStrike" kern="1200" cap="none" spc="0" normalizeH="0" baseline="0" noProof="0" dirty="0">
              <a:ln>
                <a:noFill/>
              </a:ln>
              <a:solidFill>
                <a:srgbClr val="EEECE1">
                  <a:lumMod val="25000"/>
                </a:srgbClr>
              </a:solidFill>
              <a:effectLst/>
              <a:uLnTx/>
              <a:uFillTx/>
              <a:latin typeface="Calibri"/>
              <a:ea typeface="+mn-ea"/>
              <a:cs typeface="+mn-cs"/>
            </a:endParaRPr>
          </a:p>
        </p:txBody>
      </p:sp>
    </p:spTree>
    <p:extLst>
      <p:ext uri="{BB962C8B-B14F-4D97-AF65-F5344CB8AC3E}">
        <p14:creationId xmlns:p14="http://schemas.microsoft.com/office/powerpoint/2010/main" val="1492322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Right Triangle 2"/>
          <p:cNvSpPr/>
          <p:nvPr/>
        </p:nvSpPr>
        <p:spPr>
          <a:xfrm>
            <a:off x="6988630" y="3984173"/>
            <a:ext cx="2789853" cy="1782147"/>
          </a:xfrm>
          <a:prstGeom prst="rtTriangl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Right Triangle 3"/>
          <p:cNvSpPr/>
          <p:nvPr/>
        </p:nvSpPr>
        <p:spPr>
          <a:xfrm>
            <a:off x="6988629" y="4970108"/>
            <a:ext cx="2789853" cy="796212"/>
          </a:xfrm>
          <a:prstGeom prst="rtTriangle">
            <a:avLst/>
          </a:prstGeom>
          <a:solidFill>
            <a:srgbClr val="385D8A">
              <a:alpha val="50000"/>
            </a:srgbClr>
          </a:solidFill>
          <a:ln>
            <a:solidFill>
              <a:srgbClr val="385D8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ight Triangle 7"/>
          <p:cNvSpPr/>
          <p:nvPr/>
        </p:nvSpPr>
        <p:spPr>
          <a:xfrm flipH="1">
            <a:off x="6494226" y="1804501"/>
            <a:ext cx="2789853" cy="796212"/>
          </a:xfrm>
          <a:prstGeom prst="rtTriangle">
            <a:avLst/>
          </a:prstGeom>
          <a:solidFill>
            <a:srgbClr val="385D8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TextBox 8"/>
          <p:cNvSpPr txBox="1"/>
          <p:nvPr/>
        </p:nvSpPr>
        <p:spPr>
          <a:xfrm>
            <a:off x="9077131" y="1435169"/>
            <a:ext cx="425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C2</a:t>
            </a:r>
          </a:p>
        </p:txBody>
      </p:sp>
      <p:sp>
        <p:nvSpPr>
          <p:cNvPr id="10" name="TextBox 9"/>
          <p:cNvSpPr txBox="1"/>
          <p:nvPr/>
        </p:nvSpPr>
        <p:spPr>
          <a:xfrm>
            <a:off x="6220075" y="2202607"/>
            <a:ext cx="425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C1</a:t>
            </a:r>
          </a:p>
        </p:txBody>
      </p:sp>
      <p:sp>
        <p:nvSpPr>
          <p:cNvPr id="12" name="Right Brace 11"/>
          <p:cNvSpPr/>
          <p:nvPr/>
        </p:nvSpPr>
        <p:spPr>
          <a:xfrm>
            <a:off x="9558230" y="1753568"/>
            <a:ext cx="550506" cy="89807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TextBox 13"/>
          <p:cNvSpPr txBox="1"/>
          <p:nvPr/>
        </p:nvSpPr>
        <p:spPr>
          <a:xfrm>
            <a:off x="10271983" y="1515343"/>
            <a:ext cx="1518429"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85D8A"/>
                </a:solidFill>
                <a:effectLst/>
                <a:uLnTx/>
                <a:uFillTx/>
                <a:latin typeface="Calibri"/>
                <a:ea typeface="+mn-ea"/>
                <a:cs typeface="+mn-cs"/>
              </a:rPr>
              <a:t>C2 – C1 = </a:t>
            </a:r>
            <a:br>
              <a:rPr kumimoji="0" lang="en-US" sz="1800" b="0" i="0" u="none" strike="noStrike" kern="1200" cap="none" spc="0" normalizeH="0" baseline="0" noProof="0" dirty="0">
                <a:ln>
                  <a:noFill/>
                </a:ln>
                <a:solidFill>
                  <a:srgbClr val="385D8A"/>
                </a:solidFill>
                <a:effectLst/>
                <a:uLnTx/>
                <a:uFillTx/>
                <a:latin typeface="Calibri"/>
                <a:ea typeface="+mn-ea"/>
                <a:cs typeface="+mn-cs"/>
              </a:rPr>
            </a:br>
            <a:r>
              <a:rPr kumimoji="0" lang="en-US" sz="1800" b="0" i="0" u="none" strike="noStrike" kern="1200" cap="none" spc="0" normalizeH="0" baseline="0" noProof="0" dirty="0">
                <a:ln>
                  <a:noFill/>
                </a:ln>
                <a:solidFill>
                  <a:srgbClr val="385D8A"/>
                </a:solidFill>
                <a:effectLst/>
                <a:uLnTx/>
                <a:uFillTx/>
                <a:latin typeface="Calibri"/>
                <a:ea typeface="+mn-ea"/>
                <a:cs typeface="+mn-cs"/>
              </a:rPr>
              <a:t>Total Gains in </a:t>
            </a:r>
            <a:br>
              <a:rPr kumimoji="0" lang="en-US" sz="1800" b="0" i="0" u="none" strike="noStrike" kern="1200" cap="none" spc="0" normalizeH="0" baseline="0" noProof="0" dirty="0">
                <a:ln>
                  <a:noFill/>
                </a:ln>
                <a:solidFill>
                  <a:srgbClr val="385D8A"/>
                </a:solidFill>
                <a:effectLst/>
                <a:uLnTx/>
                <a:uFillTx/>
                <a:latin typeface="Calibri"/>
                <a:ea typeface="+mn-ea"/>
                <a:cs typeface="+mn-cs"/>
              </a:rPr>
            </a:br>
            <a:r>
              <a:rPr kumimoji="0" lang="en-US" sz="1800" b="0" i="0" u="none" strike="noStrike" kern="1200" cap="none" spc="0" normalizeH="0" baseline="0" noProof="0" dirty="0">
                <a:ln>
                  <a:noFill/>
                </a:ln>
                <a:solidFill>
                  <a:srgbClr val="385D8A"/>
                </a:solidFill>
                <a:effectLst/>
                <a:uLnTx/>
                <a:uFillTx/>
                <a:latin typeface="Calibri"/>
                <a:ea typeface="+mn-ea"/>
                <a:cs typeface="+mn-cs"/>
              </a:rPr>
              <a:t>Control Group</a:t>
            </a:r>
            <a:br>
              <a:rPr kumimoji="0" lang="en-US" sz="1800" b="0" i="0" u="none" strike="noStrike" kern="1200" cap="none" spc="0" normalizeH="0" baseline="0" noProof="0" dirty="0">
                <a:ln>
                  <a:noFill/>
                </a:ln>
                <a:solidFill>
                  <a:srgbClr val="385D8A"/>
                </a:solidFill>
                <a:effectLst/>
                <a:uLnTx/>
                <a:uFillTx/>
                <a:latin typeface="Calibri"/>
                <a:ea typeface="+mn-ea"/>
                <a:cs typeface="+mn-cs"/>
              </a:rPr>
            </a:br>
            <a:r>
              <a:rPr kumimoji="0" lang="en-US" sz="1800" b="0" i="0" u="none" strike="noStrike" kern="1200" cap="none" spc="0" normalizeH="0" baseline="0" noProof="0" dirty="0">
                <a:ln>
                  <a:noFill/>
                </a:ln>
                <a:solidFill>
                  <a:srgbClr val="385D8A"/>
                </a:solidFill>
                <a:effectLst/>
                <a:uLnTx/>
                <a:uFillTx/>
                <a:latin typeface="Calibri"/>
                <a:ea typeface="+mn-ea"/>
                <a:cs typeface="+mn-cs"/>
              </a:rPr>
              <a:t>(trend)</a:t>
            </a:r>
          </a:p>
        </p:txBody>
      </p:sp>
      <p:sp>
        <p:nvSpPr>
          <p:cNvPr id="15" name="Right Brace 14"/>
          <p:cNvSpPr/>
          <p:nvPr/>
        </p:nvSpPr>
        <p:spPr>
          <a:xfrm flipH="1">
            <a:off x="4877706" y="3995282"/>
            <a:ext cx="550506" cy="1771038"/>
          </a:xfrm>
          <a:prstGeom prst="rightBrace">
            <a:avLst/>
          </a:prstGeom>
          <a:ln w="222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TextBox 15"/>
          <p:cNvSpPr txBox="1"/>
          <p:nvPr/>
        </p:nvSpPr>
        <p:spPr>
          <a:xfrm>
            <a:off x="2010475" y="4644413"/>
            <a:ext cx="2778325"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2">
                    <a:lumMod val="75000"/>
                  </a:schemeClr>
                </a:solidFill>
                <a:effectLst/>
                <a:uLnTx/>
                <a:uFillTx/>
                <a:latin typeface="Century Gothic" panose="020B0502020202020204" pitchFamily="34" charset="0"/>
              </a:rPr>
              <a:t>Program Impact?</a:t>
            </a:r>
          </a:p>
        </p:txBody>
      </p:sp>
      <p:sp>
        <p:nvSpPr>
          <p:cNvPr id="17" name="TextBox 16">
            <a:extLst>
              <a:ext uri="{FF2B5EF4-FFF2-40B4-BE49-F238E27FC236}">
                <a16:creationId xmlns:a16="http://schemas.microsoft.com/office/drawing/2014/main" id="{ABB00F49-316E-40FF-AD7C-C2BA5FFA49FD}"/>
              </a:ext>
            </a:extLst>
          </p:cNvPr>
          <p:cNvSpPr txBox="1"/>
          <p:nvPr/>
        </p:nvSpPr>
        <p:spPr>
          <a:xfrm>
            <a:off x="675926" y="527228"/>
            <a:ext cx="4651854"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385D8A"/>
                </a:solidFill>
                <a:latin typeface="Century Gothic" panose="020B0502020202020204" pitchFamily="34" charset="0"/>
              </a:rPr>
              <a:t>The comparison group is necessary to capture any changes that we expect during the study period independent of the treatment group. If we fail to  account for those changes we will incorrectly attribute all change to the program and over-state program impact.</a:t>
            </a:r>
            <a:endParaRPr kumimoji="0" lang="en-US" sz="2000" i="0" u="none" strike="noStrike" kern="1200" cap="none" spc="0" normalizeH="0" baseline="0" noProof="0" dirty="0">
              <a:ln>
                <a:noFill/>
              </a:ln>
              <a:solidFill>
                <a:srgbClr val="385D8A"/>
              </a:solidFill>
              <a:effectLst/>
              <a:uLnTx/>
              <a:uFillTx/>
              <a:latin typeface="Century Gothic" panose="020B0502020202020204" pitchFamily="34" charset="0"/>
            </a:endParaRPr>
          </a:p>
        </p:txBody>
      </p:sp>
      <p:sp>
        <p:nvSpPr>
          <p:cNvPr id="18" name="TextBox 17">
            <a:extLst>
              <a:ext uri="{FF2B5EF4-FFF2-40B4-BE49-F238E27FC236}">
                <a16:creationId xmlns:a16="http://schemas.microsoft.com/office/drawing/2014/main" id="{B0B9F32C-F99E-4951-93FC-33C30B748CA5}"/>
              </a:ext>
            </a:extLst>
          </p:cNvPr>
          <p:cNvSpPr txBox="1"/>
          <p:nvPr/>
        </p:nvSpPr>
        <p:spPr>
          <a:xfrm>
            <a:off x="6860595" y="3625950"/>
            <a:ext cx="4138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T2</a:t>
            </a:r>
          </a:p>
        </p:txBody>
      </p:sp>
      <p:sp>
        <p:nvSpPr>
          <p:cNvPr id="19" name="TextBox 18">
            <a:extLst>
              <a:ext uri="{FF2B5EF4-FFF2-40B4-BE49-F238E27FC236}">
                <a16:creationId xmlns:a16="http://schemas.microsoft.com/office/drawing/2014/main" id="{42AFFFC0-9F83-4E01-95F8-DA8789BA7C07}"/>
              </a:ext>
            </a:extLst>
          </p:cNvPr>
          <p:cNvSpPr txBox="1"/>
          <p:nvPr/>
        </p:nvSpPr>
        <p:spPr>
          <a:xfrm>
            <a:off x="9830890" y="5507338"/>
            <a:ext cx="4138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T1</a:t>
            </a:r>
          </a:p>
        </p:txBody>
      </p:sp>
      <p:sp>
        <p:nvSpPr>
          <p:cNvPr id="20" name="TextBox 19">
            <a:extLst>
              <a:ext uri="{FF2B5EF4-FFF2-40B4-BE49-F238E27FC236}">
                <a16:creationId xmlns:a16="http://schemas.microsoft.com/office/drawing/2014/main" id="{E8FF12EA-BD50-44A0-8C69-FEE03DF8B329}"/>
              </a:ext>
            </a:extLst>
          </p:cNvPr>
          <p:cNvSpPr txBox="1"/>
          <p:nvPr/>
        </p:nvSpPr>
        <p:spPr>
          <a:xfrm>
            <a:off x="6043306" y="5183548"/>
            <a:ext cx="88678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85D8A"/>
                </a:solidFill>
                <a:effectLst/>
                <a:uLnTx/>
                <a:uFillTx/>
                <a:latin typeface="Calibri"/>
                <a:ea typeface="+mn-ea"/>
                <a:cs typeface="+mn-cs"/>
              </a:rPr>
              <a:t>C2 – C1</a:t>
            </a:r>
          </a:p>
        </p:txBody>
      </p:sp>
    </p:spTree>
    <p:extLst>
      <p:ext uri="{BB962C8B-B14F-4D97-AF65-F5344CB8AC3E}">
        <p14:creationId xmlns:p14="http://schemas.microsoft.com/office/powerpoint/2010/main" val="382915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89086CC4-7598-4DBB-94BD-2094CA99BD8E}"/>
              </a:ext>
            </a:extLst>
          </p:cNvPr>
          <p:cNvCxnSpPr>
            <a:cxnSpLocks/>
            <a:stCxn id="28" idx="7"/>
            <a:endCxn id="29" idx="3"/>
          </p:cNvCxnSpPr>
          <p:nvPr/>
        </p:nvCxnSpPr>
        <p:spPr>
          <a:xfrm flipV="1">
            <a:off x="3414064" y="4482912"/>
            <a:ext cx="1179326" cy="712871"/>
          </a:xfrm>
          <a:prstGeom prst="line">
            <a:avLst/>
          </a:prstGeom>
          <a:ln w="15875">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075" name="TextBox 3"/>
          <p:cNvSpPr txBox="1">
            <a:spLocks noChangeArrowheads="1"/>
          </p:cNvSpPr>
          <p:nvPr/>
        </p:nvSpPr>
        <p:spPr bwMode="auto">
          <a:xfrm>
            <a:off x="403688" y="302544"/>
            <a:ext cx="8261047" cy="584775"/>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1">
                    <a:lumMod val="50000"/>
                  </a:schemeClr>
                </a:solidFill>
                <a:effectLst/>
                <a:uLnTx/>
                <a:uFillTx/>
                <a:latin typeface="Tahoma" pitchFamily="34" charset="0"/>
                <a:ea typeface="+mn-ea"/>
                <a:cs typeface="+mn-cs"/>
              </a:rPr>
              <a:t>Validity of the post-test only estimator:</a:t>
            </a:r>
          </a:p>
        </p:txBody>
      </p:sp>
      <p:sp>
        <p:nvSpPr>
          <p:cNvPr id="40" name="TextBox 39"/>
          <p:cNvSpPr txBox="1"/>
          <p:nvPr/>
        </p:nvSpPr>
        <p:spPr>
          <a:xfrm>
            <a:off x="3128474" y="1356663"/>
            <a:ext cx="14250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chemeClr val="accent1">
                    <a:lumMod val="50000"/>
                  </a:schemeClr>
                </a:solidFill>
                <a:effectLst/>
                <a:uLnTx/>
                <a:uFillTx/>
                <a:latin typeface="Calibri"/>
                <a:ea typeface="+mn-ea"/>
                <a:cs typeface="+mn-cs"/>
              </a:rPr>
              <a:t>Post-Only</a:t>
            </a:r>
          </a:p>
        </p:txBody>
      </p:sp>
      <p:sp>
        <p:nvSpPr>
          <p:cNvPr id="41" name="TextBox 40"/>
          <p:cNvSpPr txBox="1"/>
          <p:nvPr/>
        </p:nvSpPr>
        <p:spPr>
          <a:xfrm>
            <a:off x="2268840" y="1925432"/>
            <a:ext cx="2981906" cy="175432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(T2 – T1) – (C2 – C1) = T2 – C2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IFF</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C1 – T1 = 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(equivalent at time 1)</a:t>
            </a:r>
          </a:p>
        </p:txBody>
      </p:sp>
      <p:sp>
        <p:nvSpPr>
          <p:cNvPr id="83" name="Rectangle 82"/>
          <p:cNvSpPr/>
          <p:nvPr/>
        </p:nvSpPr>
        <p:spPr>
          <a:xfrm>
            <a:off x="2070270" y="1204262"/>
            <a:ext cx="3403466" cy="2566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4" name="Straight Connector 23">
            <a:extLst>
              <a:ext uri="{FF2B5EF4-FFF2-40B4-BE49-F238E27FC236}">
                <a16:creationId xmlns:a16="http://schemas.microsoft.com/office/drawing/2014/main" id="{54C38063-EF9C-42AC-A45D-0BA6C3F1B1BB}"/>
              </a:ext>
            </a:extLst>
          </p:cNvPr>
          <p:cNvCxnSpPr/>
          <p:nvPr/>
        </p:nvCxnSpPr>
        <p:spPr>
          <a:xfrm>
            <a:off x="2919076" y="4349598"/>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379C79B-E949-477D-A0A2-BB9983207955}"/>
              </a:ext>
            </a:extLst>
          </p:cNvPr>
          <p:cNvCxnSpPr/>
          <p:nvPr/>
        </p:nvCxnSpPr>
        <p:spPr>
          <a:xfrm>
            <a:off x="2766676" y="5949798"/>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77CAACE-2E56-4C57-9842-BE3F74D3A9F8}"/>
              </a:ext>
            </a:extLst>
          </p:cNvPr>
          <p:cNvSpPr/>
          <p:nvPr/>
        </p:nvSpPr>
        <p:spPr>
          <a:xfrm>
            <a:off x="3452476" y="5173801"/>
            <a:ext cx="152400" cy="152400"/>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a:extLst>
              <a:ext uri="{FF2B5EF4-FFF2-40B4-BE49-F238E27FC236}">
                <a16:creationId xmlns:a16="http://schemas.microsoft.com/office/drawing/2014/main" id="{5ABF9353-1FBA-4084-AE48-104935CE0BF1}"/>
              </a:ext>
            </a:extLst>
          </p:cNvPr>
          <p:cNvSpPr/>
          <p:nvPr/>
        </p:nvSpPr>
        <p:spPr>
          <a:xfrm>
            <a:off x="4559419" y="4882814"/>
            <a:ext cx="152400" cy="152400"/>
          </a:xfrm>
          <a:prstGeom prst="ellipse">
            <a:avLst/>
          </a:prstGeom>
          <a:solidFill>
            <a:srgbClr val="385D8A"/>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Oval 27">
            <a:extLst>
              <a:ext uri="{FF2B5EF4-FFF2-40B4-BE49-F238E27FC236}">
                <a16:creationId xmlns:a16="http://schemas.microsoft.com/office/drawing/2014/main" id="{91586F2E-A771-49F8-AA35-35222AE3F906}"/>
              </a:ext>
            </a:extLst>
          </p:cNvPr>
          <p:cNvSpPr/>
          <p:nvPr/>
        </p:nvSpPr>
        <p:spPr>
          <a:xfrm>
            <a:off x="3283982" y="517346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Oval 28">
            <a:extLst>
              <a:ext uri="{FF2B5EF4-FFF2-40B4-BE49-F238E27FC236}">
                <a16:creationId xmlns:a16="http://schemas.microsoft.com/office/drawing/2014/main" id="{5C126918-0DEA-42CF-94B6-D6D05A14950F}"/>
              </a:ext>
            </a:extLst>
          </p:cNvPr>
          <p:cNvSpPr/>
          <p:nvPr/>
        </p:nvSpPr>
        <p:spPr>
          <a:xfrm>
            <a:off x="4571072" y="4352830"/>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0" name="Straight Connector 29">
            <a:extLst>
              <a:ext uri="{FF2B5EF4-FFF2-40B4-BE49-F238E27FC236}">
                <a16:creationId xmlns:a16="http://schemas.microsoft.com/office/drawing/2014/main" id="{61A2138F-732B-419F-82F5-55D14D9D1DD2}"/>
              </a:ext>
            </a:extLst>
          </p:cNvPr>
          <p:cNvCxnSpPr/>
          <p:nvPr/>
        </p:nvCxnSpPr>
        <p:spPr>
          <a:xfrm>
            <a:off x="3528676" y="5966907"/>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3B9F884-9E2C-4324-BE2E-8AEE1DF85798}"/>
              </a:ext>
            </a:extLst>
          </p:cNvPr>
          <p:cNvSpPr txBox="1"/>
          <p:nvPr/>
        </p:nvSpPr>
        <p:spPr>
          <a:xfrm>
            <a:off x="3183196" y="6084443"/>
            <a:ext cx="7264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time=1</a:t>
            </a:r>
          </a:p>
        </p:txBody>
      </p:sp>
      <p:cxnSp>
        <p:nvCxnSpPr>
          <p:cNvPr id="32" name="Straight Connector 31">
            <a:extLst>
              <a:ext uri="{FF2B5EF4-FFF2-40B4-BE49-F238E27FC236}">
                <a16:creationId xmlns:a16="http://schemas.microsoft.com/office/drawing/2014/main" id="{1B11E62B-1ACB-4EDA-B37B-1A44F7C3F8ED}"/>
              </a:ext>
            </a:extLst>
          </p:cNvPr>
          <p:cNvCxnSpPr/>
          <p:nvPr/>
        </p:nvCxnSpPr>
        <p:spPr>
          <a:xfrm>
            <a:off x="4620636" y="5966907"/>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0F08B4A-3532-4396-A92F-CA7FB3B80865}"/>
              </a:ext>
            </a:extLst>
          </p:cNvPr>
          <p:cNvSpPr txBox="1"/>
          <p:nvPr/>
        </p:nvSpPr>
        <p:spPr>
          <a:xfrm>
            <a:off x="4326196" y="6084443"/>
            <a:ext cx="7264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time=2</a:t>
            </a:r>
          </a:p>
        </p:txBody>
      </p:sp>
      <p:cxnSp>
        <p:nvCxnSpPr>
          <p:cNvPr id="34" name="Straight Arrow Connector 33">
            <a:extLst>
              <a:ext uri="{FF2B5EF4-FFF2-40B4-BE49-F238E27FC236}">
                <a16:creationId xmlns:a16="http://schemas.microsoft.com/office/drawing/2014/main" id="{8C0EA8E1-E6DA-4403-B083-E149D9B28E19}"/>
              </a:ext>
            </a:extLst>
          </p:cNvPr>
          <p:cNvCxnSpPr/>
          <p:nvPr/>
        </p:nvCxnSpPr>
        <p:spPr>
          <a:xfrm flipV="1">
            <a:off x="4062076" y="5835868"/>
            <a:ext cx="0" cy="457200"/>
          </a:xfrm>
          <a:prstGeom prst="straightConnector1">
            <a:avLst/>
          </a:prstGeom>
          <a:ln w="2540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2E6A0C1-4135-4EFA-8156-4478F8FED6F1}"/>
              </a:ext>
            </a:extLst>
          </p:cNvPr>
          <p:cNvSpPr txBox="1"/>
          <p:nvPr/>
        </p:nvSpPr>
        <p:spPr>
          <a:xfrm>
            <a:off x="3698259" y="6316314"/>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50000"/>
                    <a:lumOff val="50000"/>
                  </a:schemeClr>
                </a:solidFill>
                <a:effectLst/>
                <a:uLnTx/>
                <a:uFillTx/>
                <a:latin typeface="Calibri"/>
                <a:ea typeface="+mn-ea"/>
                <a:cs typeface="+mn-cs"/>
              </a:rPr>
              <a:t>Program</a:t>
            </a:r>
          </a:p>
        </p:txBody>
      </p:sp>
      <p:sp>
        <p:nvSpPr>
          <p:cNvPr id="36" name="TextBox 35">
            <a:extLst>
              <a:ext uri="{FF2B5EF4-FFF2-40B4-BE49-F238E27FC236}">
                <a16:creationId xmlns:a16="http://schemas.microsoft.com/office/drawing/2014/main" id="{DF4DBB87-7930-4FCA-96EC-2F00D5213305}"/>
              </a:ext>
            </a:extLst>
          </p:cNvPr>
          <p:cNvSpPr txBox="1"/>
          <p:nvPr/>
        </p:nvSpPr>
        <p:spPr>
          <a:xfrm>
            <a:off x="2022491" y="4400928"/>
            <a:ext cx="7717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Outcome</a:t>
            </a:r>
          </a:p>
        </p:txBody>
      </p:sp>
      <p:sp>
        <p:nvSpPr>
          <p:cNvPr id="37" name="Rectangle 36">
            <a:extLst>
              <a:ext uri="{FF2B5EF4-FFF2-40B4-BE49-F238E27FC236}">
                <a16:creationId xmlns:a16="http://schemas.microsoft.com/office/drawing/2014/main" id="{56779C6D-B0A4-4014-80E5-6D6FB7B8E6DA}"/>
              </a:ext>
            </a:extLst>
          </p:cNvPr>
          <p:cNvSpPr/>
          <p:nvPr/>
        </p:nvSpPr>
        <p:spPr>
          <a:xfrm>
            <a:off x="4477689" y="4045246"/>
            <a:ext cx="3642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2">
                    <a:lumMod val="50000"/>
                  </a:schemeClr>
                </a:solidFill>
                <a:effectLst/>
                <a:uLnTx/>
                <a:uFillTx/>
                <a:latin typeface="Calibri"/>
                <a:ea typeface="+mn-ea"/>
                <a:cs typeface="+mn-cs"/>
              </a:rPr>
              <a:t>T2</a:t>
            </a:r>
          </a:p>
        </p:txBody>
      </p:sp>
      <p:sp>
        <p:nvSpPr>
          <p:cNvPr id="38" name="Rectangle 37">
            <a:extLst>
              <a:ext uri="{FF2B5EF4-FFF2-40B4-BE49-F238E27FC236}">
                <a16:creationId xmlns:a16="http://schemas.microsoft.com/office/drawing/2014/main" id="{74DEFD07-37E7-4ACB-8305-9BB449B3B143}"/>
              </a:ext>
            </a:extLst>
          </p:cNvPr>
          <p:cNvSpPr/>
          <p:nvPr/>
        </p:nvSpPr>
        <p:spPr>
          <a:xfrm>
            <a:off x="3160784" y="5318565"/>
            <a:ext cx="3642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2">
                    <a:lumMod val="50000"/>
                  </a:schemeClr>
                </a:solidFill>
                <a:effectLst/>
                <a:uLnTx/>
                <a:uFillTx/>
                <a:latin typeface="Calibri"/>
                <a:ea typeface="+mn-ea"/>
                <a:cs typeface="+mn-cs"/>
              </a:rPr>
              <a:t>T1</a:t>
            </a:r>
          </a:p>
        </p:txBody>
      </p:sp>
      <p:sp>
        <p:nvSpPr>
          <p:cNvPr id="39" name="Rectangle 38">
            <a:extLst>
              <a:ext uri="{FF2B5EF4-FFF2-40B4-BE49-F238E27FC236}">
                <a16:creationId xmlns:a16="http://schemas.microsoft.com/office/drawing/2014/main" id="{86D389C6-9384-4210-B3AD-F32F23E826B3}"/>
              </a:ext>
            </a:extLst>
          </p:cNvPr>
          <p:cNvSpPr/>
          <p:nvPr/>
        </p:nvSpPr>
        <p:spPr>
          <a:xfrm>
            <a:off x="3361129" y="5311601"/>
            <a:ext cx="370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85D8A"/>
                </a:solidFill>
                <a:effectLst/>
                <a:uLnTx/>
                <a:uFillTx/>
                <a:latin typeface="Calibri"/>
                <a:ea typeface="+mn-ea"/>
                <a:cs typeface="+mn-cs"/>
              </a:rPr>
              <a:t>C1</a:t>
            </a:r>
          </a:p>
        </p:txBody>
      </p:sp>
      <p:sp>
        <p:nvSpPr>
          <p:cNvPr id="42" name="Rectangle 41">
            <a:extLst>
              <a:ext uri="{FF2B5EF4-FFF2-40B4-BE49-F238E27FC236}">
                <a16:creationId xmlns:a16="http://schemas.microsoft.com/office/drawing/2014/main" id="{AC5CFEA1-1DE3-423B-8C64-6328DF1A6756}"/>
              </a:ext>
            </a:extLst>
          </p:cNvPr>
          <p:cNvSpPr/>
          <p:nvPr/>
        </p:nvSpPr>
        <p:spPr>
          <a:xfrm>
            <a:off x="4470541" y="5058040"/>
            <a:ext cx="370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385D8A"/>
                </a:solidFill>
                <a:effectLst/>
                <a:uLnTx/>
                <a:uFillTx/>
                <a:latin typeface="Calibri"/>
                <a:ea typeface="+mn-ea"/>
                <a:cs typeface="+mn-cs"/>
              </a:rPr>
              <a:t>C2</a:t>
            </a:r>
          </a:p>
        </p:txBody>
      </p:sp>
      <p:cxnSp>
        <p:nvCxnSpPr>
          <p:cNvPr id="44" name="Straight Connector 43">
            <a:extLst>
              <a:ext uri="{FF2B5EF4-FFF2-40B4-BE49-F238E27FC236}">
                <a16:creationId xmlns:a16="http://schemas.microsoft.com/office/drawing/2014/main" id="{80B23233-EA1D-40D7-8311-F82DEDD19F98}"/>
              </a:ext>
            </a:extLst>
          </p:cNvPr>
          <p:cNvCxnSpPr>
            <a:cxnSpLocks/>
            <a:stCxn id="26" idx="6"/>
            <a:endCxn id="27" idx="3"/>
          </p:cNvCxnSpPr>
          <p:nvPr/>
        </p:nvCxnSpPr>
        <p:spPr>
          <a:xfrm flipV="1">
            <a:off x="3604876" y="5012896"/>
            <a:ext cx="976861" cy="237105"/>
          </a:xfrm>
          <a:prstGeom prst="line">
            <a:avLst/>
          </a:prstGeom>
          <a:ln w="15875">
            <a:solidFill>
              <a:srgbClr val="385D8A"/>
            </a:solidFill>
            <a:prstDash val="sysDash"/>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4512507-CD46-44B8-AD2F-E285B04924C7}"/>
              </a:ext>
            </a:extLst>
          </p:cNvPr>
          <p:cNvSpPr txBox="1"/>
          <p:nvPr/>
        </p:nvSpPr>
        <p:spPr>
          <a:xfrm>
            <a:off x="6435744" y="1235751"/>
            <a:ext cx="4688699" cy="470898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385D8A"/>
                </a:solidFill>
                <a:latin typeface="Century Gothic" panose="020B0502020202020204" pitchFamily="34" charset="0"/>
              </a:rPr>
              <a:t>If we have confidence that the two groups are identical prior to the treatment, then mathematically T2-C2 will still account for gains independent of the treatment. This condition is necessary for the post-test only estimator to be unbiased.</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solidFill>
                <a:srgbClr val="385D8A"/>
              </a:solidFill>
              <a:latin typeface="Century Gothic" panose="020B0502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385D8A"/>
                </a:solidFill>
                <a:latin typeface="Century Gothic" panose="020B0502020202020204" pitchFamily="34" charset="0"/>
              </a:rPr>
              <a:t>In experimental design, this is usually accomplished through randomization or lottery. </a:t>
            </a:r>
            <a:br>
              <a:rPr lang="en-US" sz="2000" dirty="0">
                <a:solidFill>
                  <a:srgbClr val="385D8A"/>
                </a:solidFill>
                <a:latin typeface="Century Gothic" panose="020B0502020202020204" pitchFamily="34" charset="0"/>
              </a:rPr>
            </a:br>
            <a:br>
              <a:rPr lang="en-US" sz="2000" dirty="0">
                <a:solidFill>
                  <a:srgbClr val="385D8A"/>
                </a:solidFill>
                <a:latin typeface="Century Gothic" panose="020B0502020202020204" pitchFamily="34" charset="0"/>
              </a:rPr>
            </a:br>
            <a:r>
              <a:rPr lang="en-US" sz="2000" dirty="0">
                <a:solidFill>
                  <a:srgbClr val="385D8A"/>
                </a:solidFill>
                <a:latin typeface="Century Gothic" panose="020B0502020202020204" pitchFamily="34" charset="0"/>
              </a:rPr>
              <a:t>Observational students typically use matching models to create equivalent groups. </a:t>
            </a:r>
            <a:endParaRPr kumimoji="0" lang="en-US" sz="2000" i="0" u="none" strike="noStrike" kern="1200" cap="none" spc="0" normalizeH="0" baseline="0" noProof="0" dirty="0">
              <a:ln>
                <a:noFill/>
              </a:ln>
              <a:solidFill>
                <a:srgbClr val="385D8A"/>
              </a:solidFill>
              <a:effectLst/>
              <a:uLnTx/>
              <a:uFillTx/>
              <a:latin typeface="Century Gothic" panose="020B0502020202020204" pitchFamily="34" charset="0"/>
            </a:endParaRPr>
          </a:p>
        </p:txBody>
      </p:sp>
    </p:spTree>
    <p:extLst>
      <p:ext uri="{BB962C8B-B14F-4D97-AF65-F5344CB8AC3E}">
        <p14:creationId xmlns:p14="http://schemas.microsoft.com/office/powerpoint/2010/main" val="486844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37600" y="6356351"/>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899301" y="6356351"/>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304767" y="49847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419067" y="49847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410600" y="50778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338633" y="51540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495267" y="523451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342867" y="531071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469867" y="538691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495267" y="47942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372500" y="471381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864041" y="43221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864041" y="41697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995274" y="42713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4024908" y="44364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897907" y="45126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974107" y="45168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927541" y="46523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936007" y="40173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342867" y="48323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457167" y="51371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952941" y="41697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897907" y="44152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899301" y="3689351"/>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4067" y="3384552"/>
            <a:ext cx="85747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Outcome</a:t>
            </a:r>
          </a:p>
        </p:txBody>
      </p:sp>
      <p:sp>
        <p:nvSpPr>
          <p:cNvPr id="31" name="TextBox 30"/>
          <p:cNvSpPr txBox="1"/>
          <p:nvPr/>
        </p:nvSpPr>
        <p:spPr>
          <a:xfrm>
            <a:off x="3455713" y="3602081"/>
            <a:ext cx="94365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400" b="0" i="0" u="none" strike="noStrike" kern="1200" cap="none" spc="0" normalizeH="0" baseline="0" noProof="0" dirty="0">
                <a:ln>
                  <a:noFill/>
                </a:ln>
                <a:solidFill>
                  <a:prstClr val="black"/>
                </a:solidFill>
                <a:effectLst/>
                <a:uLnTx/>
                <a:uFillTx/>
                <a:latin typeface="Calibri"/>
                <a:ea typeface="+mn-ea"/>
                <a:cs typeface="+mn-cs"/>
              </a:rPr>
            </a:b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p:cNvSpPr txBox="1"/>
          <p:nvPr/>
        </p:nvSpPr>
        <p:spPr>
          <a:xfrm>
            <a:off x="2048032" y="4246093"/>
            <a:ext cx="72513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400" b="0" i="0" u="none" strike="noStrike" kern="1200" cap="none" spc="0" normalizeH="0" baseline="0" noProof="0" dirty="0">
                <a:ln>
                  <a:noFill/>
                </a:ln>
                <a:solidFill>
                  <a:prstClr val="black"/>
                </a:solidFill>
                <a:effectLst/>
                <a:uLnTx/>
                <a:uFillTx/>
                <a:latin typeface="Calibri"/>
                <a:ea typeface="+mn-ea"/>
                <a:cs typeface="+mn-cs"/>
              </a:rPr>
            </a:b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4" name="Straight Connector 33"/>
          <p:cNvCxnSpPr/>
          <p:nvPr/>
        </p:nvCxnSpPr>
        <p:spPr>
          <a:xfrm>
            <a:off x="6423223" y="3668893"/>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12803" y="4983725"/>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b</a:t>
            </a:r>
            <a:r>
              <a:rPr kumimoji="0" lang="en-US" sz="2000" b="0" i="0" u="none" strike="noStrike" kern="1200" cap="none" spc="0" normalizeH="0" baseline="-25000" noProof="0" dirty="0">
                <a:ln>
                  <a:noFill/>
                </a:ln>
                <a:solidFill>
                  <a:prstClr val="black">
                    <a:lumMod val="50000"/>
                    <a:lumOff val="50000"/>
                  </a:prstClr>
                </a:solidFill>
                <a:effectLst/>
                <a:uLnTx/>
                <a:uFillTx/>
                <a:latin typeface="Calibri"/>
                <a:ea typeface="+mn-ea"/>
                <a:cs typeface="+mn-cs"/>
              </a:rPr>
              <a:t>1</a:t>
            </a:r>
            <a:r>
              <a:rPr kumimoji="0" lang="en-US" sz="20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0</a:t>
            </a:r>
          </a:p>
        </p:txBody>
      </p:sp>
      <p:cxnSp>
        <p:nvCxnSpPr>
          <p:cNvPr id="36" name="Straight Connector 35"/>
          <p:cNvCxnSpPr/>
          <p:nvPr/>
        </p:nvCxnSpPr>
        <p:spPr>
          <a:xfrm>
            <a:off x="6909438" y="422309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7485928" y="372021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7604048" y="414292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TextBox 39">
            <a:extLst>
              <a:ext uri="{FF2B5EF4-FFF2-40B4-BE49-F238E27FC236}">
                <a16:creationId xmlns:a16="http://schemas.microsoft.com/office/drawing/2014/main" id="{33801396-E7B1-41C4-BD76-EC6403470889}"/>
              </a:ext>
            </a:extLst>
          </p:cNvPr>
          <p:cNvSpPr txBox="1"/>
          <p:nvPr/>
        </p:nvSpPr>
        <p:spPr>
          <a:xfrm>
            <a:off x="7520557" y="353387"/>
            <a:ext cx="3796552"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4F81BD">
                    <a:lumMod val="75000"/>
                  </a:srgbClr>
                </a:solidFill>
                <a:effectLst/>
                <a:uLnTx/>
                <a:uFillTx/>
                <a:latin typeface="Century Gothic" panose="020B0502020202020204" pitchFamily="34" charset="0"/>
                <a:ea typeface="+mn-ea"/>
                <a:cs typeface="+mn-cs"/>
              </a:rPr>
              <a:t>Recall from Unit on Dummy Variable Models</a:t>
            </a:r>
            <a:endParaRPr kumimoji="0" lang="en-US" sz="2800" b="0" i="0" u="none" strike="noStrike" kern="1200" cap="none" spc="0" normalizeH="0" baseline="-25000" noProof="0" dirty="0">
              <a:ln>
                <a:noFill/>
              </a:ln>
              <a:solidFill>
                <a:srgbClr val="4F81BD">
                  <a:lumMod val="75000"/>
                </a:srgbClr>
              </a:solidFill>
              <a:effectLst/>
              <a:uLnTx/>
              <a:uFillTx/>
              <a:latin typeface="Century Gothic" panose="020B0502020202020204" pitchFamily="34" charset="0"/>
              <a:ea typeface="+mn-ea"/>
              <a:cs typeface="+mn-cs"/>
            </a:endParaRPr>
          </a:p>
        </p:txBody>
      </p:sp>
      <p:sp>
        <p:nvSpPr>
          <p:cNvPr id="39" name="Oval 38">
            <a:extLst>
              <a:ext uri="{FF2B5EF4-FFF2-40B4-BE49-F238E27FC236}">
                <a16:creationId xmlns:a16="http://schemas.microsoft.com/office/drawing/2014/main" id="{C46A3CFF-64A6-4516-8FE5-30BDD127570F}"/>
              </a:ext>
            </a:extLst>
          </p:cNvPr>
          <p:cNvSpPr/>
          <p:nvPr/>
        </p:nvSpPr>
        <p:spPr>
          <a:xfrm>
            <a:off x="1945264" y="4939031"/>
            <a:ext cx="274320" cy="274320"/>
          </a:xfrm>
          <a:prstGeom prst="ellipse">
            <a:avLst/>
          </a:prstGeom>
          <a:solidFill>
            <a:srgbClr val="00B0F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Oval 41">
            <a:extLst>
              <a:ext uri="{FF2B5EF4-FFF2-40B4-BE49-F238E27FC236}">
                <a16:creationId xmlns:a16="http://schemas.microsoft.com/office/drawing/2014/main" id="{73B10187-BD1F-4017-AE67-A59CB69BE43A}"/>
              </a:ext>
            </a:extLst>
          </p:cNvPr>
          <p:cNvSpPr/>
          <p:nvPr/>
        </p:nvSpPr>
        <p:spPr>
          <a:xfrm>
            <a:off x="4219247" y="4169751"/>
            <a:ext cx="274320" cy="274320"/>
          </a:xfrm>
          <a:prstGeom prst="ellipse">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3" name="TextBox 42">
            <a:extLst>
              <a:ext uri="{FF2B5EF4-FFF2-40B4-BE49-F238E27FC236}">
                <a16:creationId xmlns:a16="http://schemas.microsoft.com/office/drawing/2014/main" id="{CB2DBFE1-2661-4D84-A1EB-A3EE14251C57}"/>
              </a:ext>
            </a:extLst>
          </p:cNvPr>
          <p:cNvSpPr txBox="1"/>
          <p:nvPr/>
        </p:nvSpPr>
        <p:spPr>
          <a:xfrm>
            <a:off x="4487614" y="4014523"/>
            <a:ext cx="59343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EEECE1">
                    <a:lumMod val="25000"/>
                  </a:srgbClr>
                </a:solidFill>
                <a:effectLst/>
                <a:uLnTx/>
                <a:uFillTx/>
                <a:latin typeface="Calibri"/>
                <a:ea typeface="+mn-ea"/>
                <a:cs typeface="+mn-cs"/>
              </a:rPr>
              <a:t>T2</a:t>
            </a:r>
            <a:endParaRPr kumimoji="0" lang="en-US" sz="1800" b="0" i="0" u="none" strike="noStrike" kern="1200" cap="none" spc="0" normalizeH="0" baseline="0" noProof="0" dirty="0">
              <a:ln>
                <a:noFill/>
              </a:ln>
              <a:solidFill>
                <a:srgbClr val="EEECE1">
                  <a:lumMod val="25000"/>
                </a:srgbClr>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0E4CAE8F-A194-4F6B-A0A9-528E20120B69}"/>
              </a:ext>
            </a:extLst>
          </p:cNvPr>
          <p:cNvSpPr txBox="1"/>
          <p:nvPr/>
        </p:nvSpPr>
        <p:spPr>
          <a:xfrm>
            <a:off x="1317651" y="4792576"/>
            <a:ext cx="61266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4F81BD">
                    <a:lumMod val="75000"/>
                  </a:srgbClr>
                </a:solidFill>
                <a:effectLst/>
                <a:uLnTx/>
                <a:uFillTx/>
                <a:latin typeface="Calibri"/>
                <a:ea typeface="+mn-ea"/>
                <a:cs typeface="+mn-cs"/>
              </a:rPr>
              <a:t>C2</a:t>
            </a:r>
            <a:endParaRPr kumimoji="0" lang="en-US" sz="1800" b="0" i="0" u="none" strike="noStrike" kern="1200" cap="none" spc="0" normalizeH="0" baseline="0" noProof="0" dirty="0">
              <a:ln>
                <a:noFill/>
              </a:ln>
              <a:solidFill>
                <a:srgbClr val="4F81BD">
                  <a:lumMod val="75000"/>
                </a:srgbClr>
              </a:solidFill>
              <a:effectLst/>
              <a:uLnTx/>
              <a:uFillTx/>
              <a:latin typeface="Calibri"/>
              <a:ea typeface="+mn-ea"/>
              <a:cs typeface="+mn-cs"/>
            </a:endParaRPr>
          </a:p>
        </p:txBody>
      </p:sp>
      <p:sp>
        <p:nvSpPr>
          <p:cNvPr id="45" name="TextBox 44">
            <a:extLst>
              <a:ext uri="{FF2B5EF4-FFF2-40B4-BE49-F238E27FC236}">
                <a16:creationId xmlns:a16="http://schemas.microsoft.com/office/drawing/2014/main" id="{41B3A6A0-4E53-4A79-A4FF-FD6403E882DF}"/>
              </a:ext>
            </a:extLst>
          </p:cNvPr>
          <p:cNvSpPr txBox="1"/>
          <p:nvPr/>
        </p:nvSpPr>
        <p:spPr>
          <a:xfrm>
            <a:off x="1249688" y="1405344"/>
            <a:ext cx="3796552" cy="193899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Y = b</a:t>
            </a:r>
            <a:r>
              <a:rPr kumimoji="0" lang="en-US" sz="2400" b="0" i="0" u="none" strike="noStrike" kern="1200" cap="none" spc="0" normalizeH="0" baseline="-25000" noProof="0" dirty="0">
                <a:ln>
                  <a:noFill/>
                </a:ln>
                <a:solidFill>
                  <a:srgbClr val="F79646">
                    <a:lumMod val="75000"/>
                  </a:srgbClr>
                </a:solidFill>
                <a:effectLst/>
                <a:uLnTx/>
                <a:uFillTx/>
                <a:latin typeface="Calibri"/>
                <a:ea typeface="+mn-ea"/>
                <a:cs typeface="+mn-cs"/>
              </a:rPr>
              <a:t>0</a:t>
            </a: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 + b</a:t>
            </a:r>
            <a:r>
              <a:rPr kumimoji="0" lang="en-US" sz="2400" b="0" i="0" u="none" strike="noStrike" kern="1200" cap="none" spc="0" normalizeH="0" baseline="-25000" noProof="0" dirty="0">
                <a:ln>
                  <a:noFill/>
                </a:ln>
                <a:solidFill>
                  <a:srgbClr val="F79646">
                    <a:lumMod val="75000"/>
                  </a:srgbClr>
                </a:solidFill>
                <a:effectLst/>
                <a:uLnTx/>
                <a:uFillTx/>
                <a:latin typeface="Calibri"/>
                <a:ea typeface="+mn-ea"/>
                <a:cs typeface="+mn-cs"/>
              </a:rPr>
              <a:t>1</a:t>
            </a:r>
            <a:r>
              <a:rPr kumimoji="0" lang="en-US" sz="2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a:t>
            </a:r>
            <a:r>
              <a:rPr kumimoji="0" lang="en-US" sz="24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TreatDummy</a:t>
            </a:r>
            <a:r>
              <a:rPr kumimoji="0" lang="en-US" sz="2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 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46C0A"/>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T2 – C2</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90767D18-EA8B-48D2-B361-A4D84866819C}"/>
              </a:ext>
            </a:extLst>
          </p:cNvPr>
          <p:cNvSpPr txBox="1"/>
          <p:nvPr/>
        </p:nvSpPr>
        <p:spPr>
          <a:xfrm>
            <a:off x="791506" y="279277"/>
            <a:ext cx="22776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79646">
                    <a:lumMod val="75000"/>
                  </a:srgbClr>
                </a:solidFill>
                <a:effectLst/>
                <a:uLnTx/>
                <a:uFillTx/>
                <a:latin typeface="Century Gothic" panose="020B0502020202020204" pitchFamily="34" charset="0"/>
                <a:ea typeface="+mn-ea"/>
                <a:cs typeface="+mn-cs"/>
              </a:rPr>
              <a:t>b</a:t>
            </a:r>
            <a:r>
              <a:rPr kumimoji="0" lang="en-US" sz="1400" b="1" i="0" u="none" strike="noStrike" kern="1200" cap="none" spc="0" normalizeH="0" baseline="-25000" noProof="0" dirty="0">
                <a:ln>
                  <a:noFill/>
                </a:ln>
                <a:solidFill>
                  <a:srgbClr val="F79646">
                    <a:lumMod val="75000"/>
                  </a:srgbClr>
                </a:solidFill>
                <a:effectLst/>
                <a:uLnTx/>
                <a:uFillTx/>
                <a:latin typeface="Century Gothic" panose="020B0502020202020204" pitchFamily="34" charset="0"/>
                <a:ea typeface="+mn-ea"/>
                <a:cs typeface="+mn-cs"/>
              </a:rPr>
              <a:t>0</a:t>
            </a:r>
            <a:r>
              <a:rPr kumimoji="0" lang="en-US" sz="1400" b="1"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will measure Y-bar of the omitted group C2</a:t>
            </a:r>
          </a:p>
        </p:txBody>
      </p:sp>
      <p:cxnSp>
        <p:nvCxnSpPr>
          <p:cNvPr id="6" name="Straight Arrow Connector 5">
            <a:extLst>
              <a:ext uri="{FF2B5EF4-FFF2-40B4-BE49-F238E27FC236}">
                <a16:creationId xmlns:a16="http://schemas.microsoft.com/office/drawing/2014/main" id="{52C1F12F-5001-403B-B837-8C6A9BC1A5AE}"/>
              </a:ext>
            </a:extLst>
          </p:cNvPr>
          <p:cNvCxnSpPr>
            <a:cxnSpLocks/>
          </p:cNvCxnSpPr>
          <p:nvPr/>
        </p:nvCxnSpPr>
        <p:spPr>
          <a:xfrm>
            <a:off x="1791478" y="940140"/>
            <a:ext cx="65314" cy="465204"/>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1379984-D515-4CC4-A63B-DEB15EF0240B}"/>
              </a:ext>
            </a:extLst>
          </p:cNvPr>
          <p:cNvSpPr txBox="1"/>
          <p:nvPr/>
        </p:nvSpPr>
        <p:spPr>
          <a:xfrm>
            <a:off x="3610921" y="275123"/>
            <a:ext cx="31496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79646">
                    <a:lumMod val="75000"/>
                  </a:srgbClr>
                </a:solidFill>
                <a:effectLst/>
                <a:uLnTx/>
                <a:uFillTx/>
                <a:latin typeface="Century Gothic" panose="020B0502020202020204" pitchFamily="34" charset="0"/>
                <a:ea typeface="+mn-ea"/>
                <a:cs typeface="+mn-cs"/>
              </a:rPr>
              <a:t>b</a:t>
            </a:r>
            <a:r>
              <a:rPr kumimoji="0" lang="en-US" sz="1400" b="1" i="0" u="none" strike="noStrike" kern="1200" cap="none" spc="0" normalizeH="0" baseline="-25000" noProof="0" dirty="0">
                <a:ln>
                  <a:noFill/>
                </a:ln>
                <a:solidFill>
                  <a:srgbClr val="F79646">
                    <a:lumMod val="75000"/>
                  </a:srgbClr>
                </a:solidFill>
                <a:effectLst/>
                <a:uLnTx/>
                <a:uFillTx/>
                <a:latin typeface="Century Gothic" panose="020B0502020202020204" pitchFamily="34" charset="0"/>
                <a:ea typeface="+mn-ea"/>
                <a:cs typeface="+mn-cs"/>
              </a:rPr>
              <a:t>0</a:t>
            </a:r>
            <a:r>
              <a:rPr kumimoji="0" lang="en-US" sz="1400" b="1"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 </a:t>
            </a:r>
            <a:r>
              <a:rPr kumimoji="0" lang="en-US" sz="1400" b="1" i="0" u="none" strike="noStrike" kern="1200" cap="none" spc="0" normalizeH="0" baseline="0" noProof="0" dirty="0">
                <a:ln>
                  <a:noFill/>
                </a:ln>
                <a:solidFill>
                  <a:srgbClr val="F79646">
                    <a:lumMod val="75000"/>
                  </a:srgbClr>
                </a:solidFill>
                <a:effectLst/>
                <a:uLnTx/>
                <a:uFillTx/>
                <a:latin typeface="Century Gothic" panose="020B0502020202020204" pitchFamily="34" charset="0"/>
                <a:ea typeface="+mn-ea"/>
                <a:cs typeface="+mn-cs"/>
              </a:rPr>
              <a:t>+b</a:t>
            </a:r>
            <a:r>
              <a:rPr kumimoji="0" lang="en-US" sz="1400" b="1" i="0" u="none" strike="noStrike" kern="1200" cap="none" spc="0" normalizeH="0" baseline="-25000" noProof="0" dirty="0">
                <a:ln>
                  <a:noFill/>
                </a:ln>
                <a:solidFill>
                  <a:srgbClr val="F79646">
                    <a:lumMod val="75000"/>
                  </a:srgbClr>
                </a:solidFill>
                <a:effectLst/>
                <a:uLnTx/>
                <a:uFillTx/>
                <a:latin typeface="Century Gothic" panose="020B0502020202020204" pitchFamily="34" charset="0"/>
                <a:ea typeface="+mn-ea"/>
                <a:cs typeface="+mn-cs"/>
              </a:rPr>
              <a:t>1</a:t>
            </a:r>
            <a:r>
              <a:rPr kumimoji="0" lang="en-US" sz="1400" b="1"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represents the Y-bar of T2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endParaRPr>
          </a:p>
        </p:txBody>
      </p:sp>
      <p:cxnSp>
        <p:nvCxnSpPr>
          <p:cNvPr id="48" name="Straight Arrow Connector 47">
            <a:extLst>
              <a:ext uri="{FF2B5EF4-FFF2-40B4-BE49-F238E27FC236}">
                <a16:creationId xmlns:a16="http://schemas.microsoft.com/office/drawing/2014/main" id="{9357DEC3-5D03-4067-8853-0CEC61A1A9DD}"/>
              </a:ext>
            </a:extLst>
          </p:cNvPr>
          <p:cNvCxnSpPr>
            <a:cxnSpLocks/>
          </p:cNvCxnSpPr>
          <p:nvPr/>
        </p:nvCxnSpPr>
        <p:spPr>
          <a:xfrm flipH="1">
            <a:off x="2773167" y="628990"/>
            <a:ext cx="837754" cy="700154"/>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D821EA9-D97E-4E37-8423-93077392557C}"/>
              </a:ext>
            </a:extLst>
          </p:cNvPr>
          <p:cNvSpPr txBox="1"/>
          <p:nvPr/>
        </p:nvSpPr>
        <p:spPr>
          <a:xfrm>
            <a:off x="5932735" y="5505010"/>
            <a:ext cx="2897628"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The default hypothesis test in the regression then uses </a:t>
            </a:r>
            <a:r>
              <a:rPr kumimoji="0" lang="en-US" sz="1400" b="1" i="0" u="none" strike="noStrike" kern="1200" cap="none" spc="0" normalizeH="0" baseline="0" noProof="0" dirty="0">
                <a:ln>
                  <a:noFill/>
                </a:ln>
                <a:solidFill>
                  <a:srgbClr val="F79646">
                    <a:lumMod val="75000"/>
                  </a:srgbClr>
                </a:solidFill>
                <a:effectLst/>
                <a:uLnTx/>
                <a:uFillTx/>
                <a:latin typeface="Century Gothic" panose="020B0502020202020204" pitchFamily="34" charset="0"/>
                <a:ea typeface="+mn-ea"/>
                <a:cs typeface="+mn-cs"/>
              </a:rPr>
              <a:t>b</a:t>
            </a:r>
            <a:r>
              <a:rPr kumimoji="0" lang="en-US" sz="1400" b="1" i="0" u="none" strike="noStrike" kern="1200" cap="none" spc="0" normalizeH="0" baseline="-25000" noProof="0" dirty="0">
                <a:ln>
                  <a:noFill/>
                </a:ln>
                <a:solidFill>
                  <a:srgbClr val="F79646">
                    <a:lumMod val="75000"/>
                  </a:srgbClr>
                </a:solidFill>
                <a:effectLst/>
                <a:uLnTx/>
                <a:uFillTx/>
                <a:latin typeface="Century Gothic" panose="020B0502020202020204" pitchFamily="34" charset="0"/>
                <a:ea typeface="+mn-ea"/>
                <a:cs typeface="+mn-cs"/>
              </a:rPr>
              <a:t>1</a:t>
            </a:r>
            <a:r>
              <a:rPr kumimoji="0" lang="en-US" sz="14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 </a:t>
            </a: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to </a:t>
            </a:r>
            <a:r>
              <a:rPr kumimoji="0" lang="en-US" sz="14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test for a meaningful difference between T2 and C2</a:t>
            </a:r>
          </a:p>
        </p:txBody>
      </p:sp>
      <p:cxnSp>
        <p:nvCxnSpPr>
          <p:cNvPr id="51" name="Straight Arrow Connector 50">
            <a:extLst>
              <a:ext uri="{FF2B5EF4-FFF2-40B4-BE49-F238E27FC236}">
                <a16:creationId xmlns:a16="http://schemas.microsoft.com/office/drawing/2014/main" id="{6FB66579-0A92-450E-9E1C-9FC6A359C0BE}"/>
              </a:ext>
            </a:extLst>
          </p:cNvPr>
          <p:cNvCxnSpPr>
            <a:cxnSpLocks/>
          </p:cNvCxnSpPr>
          <p:nvPr/>
        </p:nvCxnSpPr>
        <p:spPr>
          <a:xfrm flipH="1" flipV="1">
            <a:off x="4784330" y="2843294"/>
            <a:ext cx="672331" cy="145109"/>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6CF4F05-1385-4B2B-8412-FE9A73EB755C}"/>
              </a:ext>
            </a:extLst>
          </p:cNvPr>
          <p:cNvSpPr txBox="1"/>
          <p:nvPr/>
        </p:nvSpPr>
        <p:spPr>
          <a:xfrm>
            <a:off x="2413818" y="5238637"/>
            <a:ext cx="289762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(group means)</a:t>
            </a:r>
          </a:p>
        </p:txBody>
      </p:sp>
      <p:sp>
        <p:nvSpPr>
          <p:cNvPr id="55" name="TextBox 54">
            <a:extLst>
              <a:ext uri="{FF2B5EF4-FFF2-40B4-BE49-F238E27FC236}">
                <a16:creationId xmlns:a16="http://schemas.microsoft.com/office/drawing/2014/main" id="{A493F135-0A3D-46AA-BD7B-A1D0F498E85C}"/>
              </a:ext>
            </a:extLst>
          </p:cNvPr>
          <p:cNvSpPr txBox="1"/>
          <p:nvPr/>
        </p:nvSpPr>
        <p:spPr>
          <a:xfrm>
            <a:off x="7759724" y="2119302"/>
            <a:ext cx="340645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85D8A"/>
                </a:solidFill>
                <a:effectLst/>
                <a:uLnTx/>
                <a:uFillTx/>
                <a:latin typeface="Century Gothic" panose="020B0502020202020204" pitchFamily="34" charset="0"/>
                <a:ea typeface="+mn-ea"/>
                <a:cs typeface="+mn-cs"/>
              </a:rPr>
              <a:t>(basic set-up for a comparison of group means in regression)</a:t>
            </a:r>
          </a:p>
        </p:txBody>
      </p:sp>
    </p:spTree>
    <p:extLst>
      <p:ext uri="{BB962C8B-B14F-4D97-AF65-F5344CB8AC3E}">
        <p14:creationId xmlns:p14="http://schemas.microsoft.com/office/powerpoint/2010/main" val="2020776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0" y="0"/>
            <a:ext cx="3116201"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Right Triangle 2"/>
          <p:cNvSpPr/>
          <p:nvPr/>
        </p:nvSpPr>
        <p:spPr>
          <a:xfrm>
            <a:off x="6459448" y="770859"/>
            <a:ext cx="1760823" cy="1306410"/>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Right Triangle 3"/>
          <p:cNvSpPr/>
          <p:nvPr/>
        </p:nvSpPr>
        <p:spPr>
          <a:xfrm flipH="1">
            <a:off x="4538935" y="1605185"/>
            <a:ext cx="1817675" cy="47208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Right Brace 4"/>
          <p:cNvSpPr/>
          <p:nvPr/>
        </p:nvSpPr>
        <p:spPr>
          <a:xfrm flipH="1">
            <a:off x="5711217" y="809636"/>
            <a:ext cx="550506" cy="7955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TextBox 5"/>
          <p:cNvSpPr txBox="1"/>
          <p:nvPr/>
        </p:nvSpPr>
        <p:spPr>
          <a:xfrm>
            <a:off x="8742519" y="1513511"/>
            <a:ext cx="283988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Measured effect accurately represents program impact</a:t>
            </a:r>
          </a:p>
        </p:txBody>
      </p:sp>
      <p:sp>
        <p:nvSpPr>
          <p:cNvPr id="7" name="Right Triangle 6"/>
          <p:cNvSpPr/>
          <p:nvPr/>
        </p:nvSpPr>
        <p:spPr>
          <a:xfrm>
            <a:off x="6459447" y="2556116"/>
            <a:ext cx="1760823" cy="1306410"/>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Right Triangle 7"/>
          <p:cNvSpPr/>
          <p:nvPr/>
        </p:nvSpPr>
        <p:spPr>
          <a:xfrm flipH="1">
            <a:off x="4538934" y="3672025"/>
            <a:ext cx="1817675" cy="47208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ight Brace 8"/>
          <p:cNvSpPr/>
          <p:nvPr/>
        </p:nvSpPr>
        <p:spPr>
          <a:xfrm flipH="1">
            <a:off x="5711216" y="2594893"/>
            <a:ext cx="550506" cy="10771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p:cNvSpPr txBox="1"/>
          <p:nvPr/>
        </p:nvSpPr>
        <p:spPr>
          <a:xfrm>
            <a:off x="3865104" y="2922750"/>
            <a:ext cx="177534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T2 – C2  Too big</a:t>
            </a:r>
          </a:p>
        </p:txBody>
      </p:sp>
      <p:sp>
        <p:nvSpPr>
          <p:cNvPr id="11" name="Right Triangle 10"/>
          <p:cNvSpPr/>
          <p:nvPr/>
        </p:nvSpPr>
        <p:spPr>
          <a:xfrm>
            <a:off x="6459447" y="4707278"/>
            <a:ext cx="1760823" cy="1306410"/>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ight Triangle 11"/>
          <p:cNvSpPr/>
          <p:nvPr/>
        </p:nvSpPr>
        <p:spPr>
          <a:xfrm flipH="1">
            <a:off x="4506763" y="5214677"/>
            <a:ext cx="1817675" cy="472084"/>
          </a:xfrm>
          <a:prstGeom prst="r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ight Brace 12"/>
          <p:cNvSpPr/>
          <p:nvPr/>
        </p:nvSpPr>
        <p:spPr>
          <a:xfrm flipH="1">
            <a:off x="5711216" y="4746055"/>
            <a:ext cx="550506" cy="3857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TextBox 13"/>
          <p:cNvSpPr txBox="1"/>
          <p:nvPr/>
        </p:nvSpPr>
        <p:spPr>
          <a:xfrm>
            <a:off x="3739989" y="4754280"/>
            <a:ext cx="191302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T2 – C2   Too small</a:t>
            </a:r>
          </a:p>
        </p:txBody>
      </p:sp>
      <p:sp>
        <p:nvSpPr>
          <p:cNvPr id="15" name="TextBox 14"/>
          <p:cNvSpPr txBox="1"/>
          <p:nvPr/>
        </p:nvSpPr>
        <p:spPr>
          <a:xfrm>
            <a:off x="8842899" y="1156856"/>
            <a:ext cx="105670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If C1 = T1</a:t>
            </a:r>
          </a:p>
        </p:txBody>
      </p:sp>
      <p:sp>
        <p:nvSpPr>
          <p:cNvPr id="16" name="TextBox 15"/>
          <p:cNvSpPr txBox="1"/>
          <p:nvPr/>
        </p:nvSpPr>
        <p:spPr>
          <a:xfrm>
            <a:off x="8986368" y="3024655"/>
            <a:ext cx="87556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C1 &lt; T1</a:t>
            </a:r>
          </a:p>
        </p:txBody>
      </p:sp>
      <p:sp>
        <p:nvSpPr>
          <p:cNvPr id="17" name="TextBox 16"/>
          <p:cNvSpPr txBox="1"/>
          <p:nvPr/>
        </p:nvSpPr>
        <p:spPr>
          <a:xfrm>
            <a:off x="9039267" y="5123612"/>
            <a:ext cx="76976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C1&gt;T1</a:t>
            </a:r>
          </a:p>
        </p:txBody>
      </p:sp>
      <p:sp>
        <p:nvSpPr>
          <p:cNvPr id="19" name="Oval 18"/>
          <p:cNvSpPr/>
          <p:nvPr/>
        </p:nvSpPr>
        <p:spPr>
          <a:xfrm>
            <a:off x="6261722" y="1549385"/>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6387985" y="69597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6294602" y="360395"/>
            <a:ext cx="3642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a:ea typeface="+mn-ea"/>
                <a:cs typeface="+mn-cs"/>
              </a:rPr>
              <a:t>T2</a:t>
            </a:r>
          </a:p>
        </p:txBody>
      </p:sp>
      <p:sp>
        <p:nvSpPr>
          <p:cNvPr id="22" name="Rectangle 21"/>
          <p:cNvSpPr/>
          <p:nvPr/>
        </p:nvSpPr>
        <p:spPr>
          <a:xfrm>
            <a:off x="6139547" y="1256460"/>
            <a:ext cx="370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libri"/>
                <a:ea typeface="+mn-ea"/>
                <a:cs typeface="+mn-cs"/>
              </a:rPr>
              <a:t>C2</a:t>
            </a:r>
          </a:p>
        </p:txBody>
      </p:sp>
      <p:sp>
        <p:nvSpPr>
          <p:cNvPr id="23" name="Rectangle 22"/>
          <p:cNvSpPr/>
          <p:nvPr/>
        </p:nvSpPr>
        <p:spPr>
          <a:xfrm>
            <a:off x="-251050" y="756033"/>
            <a:ext cx="3764716" cy="126188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a:ea typeface="+mn-ea"/>
                <a:cs typeface="+mn-cs"/>
              </a:rPr>
              <a:t>Post-Test </a:t>
            </a:r>
            <a:br>
              <a:rPr kumimoji="0" lang="en-US" sz="2800" b="1" i="0" u="none" strike="noStrike" kern="1200" cap="none" spc="0" normalizeH="0" baseline="0" noProof="0" dirty="0">
                <a:ln>
                  <a:noFill/>
                </a:ln>
                <a:solidFill>
                  <a:prstClr val="white"/>
                </a:solidFill>
                <a:effectLst/>
                <a:uLnTx/>
                <a:uFillTx/>
                <a:latin typeface="Calibri"/>
                <a:ea typeface="+mn-ea"/>
                <a:cs typeface="+mn-cs"/>
              </a:rPr>
            </a:br>
            <a:r>
              <a:rPr kumimoji="0" lang="en-US" sz="2800" b="1" i="0" u="none" strike="noStrike" kern="1200" cap="none" spc="0" normalizeH="0" baseline="0" noProof="0" dirty="0">
                <a:ln>
                  <a:noFill/>
                </a:ln>
                <a:solidFill>
                  <a:prstClr val="white"/>
                </a:solidFill>
                <a:effectLst/>
                <a:uLnTx/>
                <a:uFillTx/>
                <a:latin typeface="Calibri"/>
                <a:ea typeface="+mn-ea"/>
                <a:cs typeface="+mn-cs"/>
              </a:rPr>
              <a:t>Only Measure</a:t>
            </a:r>
            <a:br>
              <a:rPr kumimoji="0" lang="en-US" sz="2000" b="0" i="0" u="none" strike="noStrike" kern="1200" cap="none" spc="0" normalizeH="0" baseline="0" noProof="0" dirty="0">
                <a:ln>
                  <a:noFill/>
                </a:ln>
                <a:solidFill>
                  <a:prstClr val="black"/>
                </a:solidFill>
                <a:effectLst/>
                <a:uLnTx/>
                <a:uFillTx/>
                <a:latin typeface="Calibri"/>
                <a:ea typeface="+mn-ea"/>
                <a:cs typeface="+mn-cs"/>
              </a:rPr>
            </a:b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24" name="Rectangle 23"/>
          <p:cNvSpPr/>
          <p:nvPr/>
        </p:nvSpPr>
        <p:spPr>
          <a:xfrm>
            <a:off x="3593431" y="1013577"/>
            <a:ext cx="2830285"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True Effect = T2 – C2</a:t>
            </a:r>
          </a:p>
        </p:txBody>
      </p:sp>
      <p:sp>
        <p:nvSpPr>
          <p:cNvPr id="25" name="TextBox 24"/>
          <p:cNvSpPr txBox="1"/>
          <p:nvPr/>
        </p:nvSpPr>
        <p:spPr>
          <a:xfrm>
            <a:off x="8842899" y="3396015"/>
            <a:ext cx="283988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Measured effect overstates program impact</a:t>
            </a:r>
          </a:p>
        </p:txBody>
      </p:sp>
      <p:sp>
        <p:nvSpPr>
          <p:cNvPr id="26" name="TextBox 25"/>
          <p:cNvSpPr txBox="1"/>
          <p:nvPr/>
        </p:nvSpPr>
        <p:spPr>
          <a:xfrm>
            <a:off x="8842899" y="5492944"/>
            <a:ext cx="283988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Measured effect understates program impact</a:t>
            </a:r>
          </a:p>
        </p:txBody>
      </p:sp>
      <p:cxnSp>
        <p:nvCxnSpPr>
          <p:cNvPr id="27" name="Straight Connector 26"/>
          <p:cNvCxnSpPr/>
          <p:nvPr/>
        </p:nvCxnSpPr>
        <p:spPr>
          <a:xfrm>
            <a:off x="631617" y="2305633"/>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79217" y="3905833"/>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165017" y="3372433"/>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Oval 29"/>
          <p:cNvSpPr/>
          <p:nvPr/>
        </p:nvSpPr>
        <p:spPr>
          <a:xfrm>
            <a:off x="2273382" y="3105733"/>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Oval 30"/>
          <p:cNvSpPr/>
          <p:nvPr/>
        </p:nvSpPr>
        <p:spPr>
          <a:xfrm>
            <a:off x="1216813" y="336478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Oval 31"/>
          <p:cNvSpPr/>
          <p:nvPr/>
        </p:nvSpPr>
        <p:spPr>
          <a:xfrm>
            <a:off x="2283613" y="283138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3" name="Straight Connector 32"/>
          <p:cNvCxnSpPr/>
          <p:nvPr/>
        </p:nvCxnSpPr>
        <p:spPr>
          <a:xfrm>
            <a:off x="1241217" y="3829633"/>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5737" y="4040478"/>
            <a:ext cx="7264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time=1</a:t>
            </a:r>
          </a:p>
        </p:txBody>
      </p:sp>
      <p:cxnSp>
        <p:nvCxnSpPr>
          <p:cNvPr id="35" name="Straight Connector 34"/>
          <p:cNvCxnSpPr/>
          <p:nvPr/>
        </p:nvCxnSpPr>
        <p:spPr>
          <a:xfrm>
            <a:off x="2333177" y="3829633"/>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038737" y="4040478"/>
            <a:ext cx="72648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rPr>
              <a:t>time=2</a:t>
            </a:r>
          </a:p>
        </p:txBody>
      </p:sp>
      <p:cxnSp>
        <p:nvCxnSpPr>
          <p:cNvPr id="37" name="Straight Arrow Connector 36"/>
          <p:cNvCxnSpPr/>
          <p:nvPr/>
        </p:nvCxnSpPr>
        <p:spPr>
          <a:xfrm flipV="1">
            <a:off x="1774617" y="3791903"/>
            <a:ext cx="0" cy="457200"/>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10800" y="4272349"/>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alibri"/>
                <a:ea typeface="+mn-ea"/>
                <a:cs typeface="+mn-cs"/>
              </a:rPr>
              <a:t>Program</a:t>
            </a:r>
          </a:p>
        </p:txBody>
      </p:sp>
      <p:sp>
        <p:nvSpPr>
          <p:cNvPr id="39" name="TextBox 38"/>
          <p:cNvSpPr txBox="1"/>
          <p:nvPr/>
        </p:nvSpPr>
        <p:spPr>
          <a:xfrm>
            <a:off x="294679" y="2012876"/>
            <a:ext cx="7717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libri"/>
                <a:ea typeface="+mn-ea"/>
                <a:cs typeface="+mn-cs"/>
              </a:rPr>
              <a:t>Outcome</a:t>
            </a:r>
          </a:p>
        </p:txBody>
      </p:sp>
      <p:sp>
        <p:nvSpPr>
          <p:cNvPr id="40" name="Rectangle 39"/>
          <p:cNvSpPr/>
          <p:nvPr/>
        </p:nvSpPr>
        <p:spPr>
          <a:xfrm>
            <a:off x="2190230" y="2495805"/>
            <a:ext cx="3642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a:ea typeface="+mn-ea"/>
                <a:cs typeface="+mn-cs"/>
              </a:rPr>
              <a:t>T2</a:t>
            </a:r>
          </a:p>
        </p:txBody>
      </p:sp>
      <p:sp>
        <p:nvSpPr>
          <p:cNvPr id="41" name="Rectangle 40"/>
          <p:cNvSpPr/>
          <p:nvPr/>
        </p:nvSpPr>
        <p:spPr>
          <a:xfrm>
            <a:off x="1060431" y="3096648"/>
            <a:ext cx="3642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a:ea typeface="+mn-ea"/>
                <a:cs typeface="+mn-cs"/>
              </a:rPr>
              <a:t>T1</a:t>
            </a:r>
          </a:p>
        </p:txBody>
      </p:sp>
      <p:sp>
        <p:nvSpPr>
          <p:cNvPr id="42" name="Rectangle 41"/>
          <p:cNvSpPr/>
          <p:nvPr/>
        </p:nvSpPr>
        <p:spPr>
          <a:xfrm>
            <a:off x="1073669" y="3431081"/>
            <a:ext cx="370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libri"/>
                <a:ea typeface="+mn-ea"/>
                <a:cs typeface="+mn-cs"/>
              </a:rPr>
              <a:t>C1</a:t>
            </a:r>
          </a:p>
        </p:txBody>
      </p:sp>
      <p:sp>
        <p:nvSpPr>
          <p:cNvPr id="43" name="Rectangle 42"/>
          <p:cNvSpPr/>
          <p:nvPr/>
        </p:nvSpPr>
        <p:spPr>
          <a:xfrm>
            <a:off x="2164275" y="3207482"/>
            <a:ext cx="370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libri"/>
                <a:ea typeface="+mn-ea"/>
                <a:cs typeface="+mn-cs"/>
              </a:rPr>
              <a:t>C2</a:t>
            </a:r>
          </a:p>
        </p:txBody>
      </p:sp>
      <p:sp>
        <p:nvSpPr>
          <p:cNvPr id="45" name="Oval 44"/>
          <p:cNvSpPr/>
          <p:nvPr/>
        </p:nvSpPr>
        <p:spPr>
          <a:xfrm>
            <a:off x="6387985" y="2507873"/>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7" name="Oval 46"/>
          <p:cNvSpPr/>
          <p:nvPr/>
        </p:nvSpPr>
        <p:spPr>
          <a:xfrm>
            <a:off x="6387985" y="4631078"/>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Oval 48"/>
          <p:cNvSpPr/>
          <p:nvPr/>
        </p:nvSpPr>
        <p:spPr>
          <a:xfrm>
            <a:off x="6255628" y="3603909"/>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Oval 49"/>
          <p:cNvSpPr/>
          <p:nvPr/>
        </p:nvSpPr>
        <p:spPr>
          <a:xfrm>
            <a:off x="6218402" y="5155878"/>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1" name="Oval 50"/>
          <p:cNvSpPr/>
          <p:nvPr/>
        </p:nvSpPr>
        <p:spPr>
          <a:xfrm>
            <a:off x="4475802" y="1984094"/>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2" name="Rectangle 51"/>
          <p:cNvSpPr/>
          <p:nvPr/>
        </p:nvSpPr>
        <p:spPr>
          <a:xfrm>
            <a:off x="4353627" y="1691169"/>
            <a:ext cx="370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libri"/>
                <a:ea typeface="+mn-ea"/>
                <a:cs typeface="+mn-cs"/>
              </a:rPr>
              <a:t>C1</a:t>
            </a:r>
          </a:p>
        </p:txBody>
      </p:sp>
      <p:sp>
        <p:nvSpPr>
          <p:cNvPr id="53" name="Oval 52"/>
          <p:cNvSpPr/>
          <p:nvPr/>
        </p:nvSpPr>
        <p:spPr>
          <a:xfrm>
            <a:off x="8131552" y="196925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4" name="Rectangle 53"/>
          <p:cNvSpPr/>
          <p:nvPr/>
        </p:nvSpPr>
        <p:spPr>
          <a:xfrm>
            <a:off x="8038169" y="1633675"/>
            <a:ext cx="3642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a:ea typeface="+mn-ea"/>
                <a:cs typeface="+mn-cs"/>
              </a:rPr>
              <a:t>T1</a:t>
            </a:r>
          </a:p>
        </p:txBody>
      </p:sp>
      <p:sp>
        <p:nvSpPr>
          <p:cNvPr id="55" name="Oval 54"/>
          <p:cNvSpPr/>
          <p:nvPr/>
        </p:nvSpPr>
        <p:spPr>
          <a:xfrm>
            <a:off x="4481786" y="4041210"/>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Rectangle 55"/>
          <p:cNvSpPr/>
          <p:nvPr/>
        </p:nvSpPr>
        <p:spPr>
          <a:xfrm>
            <a:off x="4359611" y="3748285"/>
            <a:ext cx="370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libri"/>
                <a:ea typeface="+mn-ea"/>
                <a:cs typeface="+mn-cs"/>
              </a:rPr>
              <a:t>C1</a:t>
            </a:r>
          </a:p>
        </p:txBody>
      </p:sp>
      <p:sp>
        <p:nvSpPr>
          <p:cNvPr id="57" name="Oval 56"/>
          <p:cNvSpPr/>
          <p:nvPr/>
        </p:nvSpPr>
        <p:spPr>
          <a:xfrm>
            <a:off x="4430563" y="5608082"/>
            <a:ext cx="152400" cy="15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p:cNvSpPr/>
          <p:nvPr/>
        </p:nvSpPr>
        <p:spPr>
          <a:xfrm>
            <a:off x="4308388" y="5315157"/>
            <a:ext cx="370614"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Calibri"/>
                <a:ea typeface="+mn-ea"/>
                <a:cs typeface="+mn-cs"/>
              </a:rPr>
              <a:t>C1</a:t>
            </a:r>
          </a:p>
        </p:txBody>
      </p:sp>
      <p:sp>
        <p:nvSpPr>
          <p:cNvPr id="59" name="Oval 58"/>
          <p:cNvSpPr/>
          <p:nvPr/>
        </p:nvSpPr>
        <p:spPr>
          <a:xfrm>
            <a:off x="8131552" y="3786326"/>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59"/>
          <p:cNvSpPr/>
          <p:nvPr/>
        </p:nvSpPr>
        <p:spPr>
          <a:xfrm>
            <a:off x="8038169" y="3450749"/>
            <a:ext cx="3642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a:ea typeface="+mn-ea"/>
                <a:cs typeface="+mn-cs"/>
              </a:rPr>
              <a:t>T1</a:t>
            </a:r>
          </a:p>
        </p:txBody>
      </p:sp>
      <p:sp>
        <p:nvSpPr>
          <p:cNvPr id="61" name="Oval 60"/>
          <p:cNvSpPr/>
          <p:nvPr/>
        </p:nvSpPr>
        <p:spPr>
          <a:xfrm>
            <a:off x="8124722" y="5937488"/>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2" name="Rectangle 61"/>
          <p:cNvSpPr/>
          <p:nvPr/>
        </p:nvSpPr>
        <p:spPr>
          <a:xfrm>
            <a:off x="8031339" y="5601911"/>
            <a:ext cx="36420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0000"/>
                </a:solidFill>
                <a:effectLst/>
                <a:uLnTx/>
                <a:uFillTx/>
                <a:latin typeface="Calibri"/>
                <a:ea typeface="+mn-ea"/>
                <a:cs typeface="+mn-cs"/>
              </a:rPr>
              <a:t>T1</a:t>
            </a:r>
          </a:p>
        </p:txBody>
      </p:sp>
      <p:sp>
        <p:nvSpPr>
          <p:cNvPr id="63" name="Rectangle 62">
            <a:extLst>
              <a:ext uri="{FF2B5EF4-FFF2-40B4-BE49-F238E27FC236}">
                <a16:creationId xmlns:a16="http://schemas.microsoft.com/office/drawing/2014/main" id="{FCEBBA18-A503-46C2-9C9A-3737DACC8272}"/>
              </a:ext>
            </a:extLst>
          </p:cNvPr>
          <p:cNvSpPr/>
          <p:nvPr/>
        </p:nvSpPr>
        <p:spPr>
          <a:xfrm>
            <a:off x="10089314" y="2857113"/>
            <a:ext cx="136608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i="0" u="none" strike="noStrike" kern="1200" cap="none" spc="0" normalizeH="0" baseline="0" noProof="0" dirty="0">
                <a:ln>
                  <a:noFill/>
                </a:ln>
                <a:solidFill>
                  <a:srgbClr val="FF0000"/>
                </a:solidFill>
                <a:effectLst/>
                <a:uLnTx/>
                <a:uFillTx/>
                <a:latin typeface="Century Gothic" panose="020B0502020202020204" pitchFamily="34" charset="0"/>
              </a:rPr>
              <a:t>biased</a:t>
            </a:r>
          </a:p>
        </p:txBody>
      </p:sp>
      <p:sp>
        <p:nvSpPr>
          <p:cNvPr id="64" name="Rectangle 63">
            <a:extLst>
              <a:ext uri="{FF2B5EF4-FFF2-40B4-BE49-F238E27FC236}">
                <a16:creationId xmlns:a16="http://schemas.microsoft.com/office/drawing/2014/main" id="{2012C495-9AEC-476D-BEEC-D48A68840158}"/>
              </a:ext>
            </a:extLst>
          </p:cNvPr>
          <p:cNvSpPr/>
          <p:nvPr/>
        </p:nvSpPr>
        <p:spPr>
          <a:xfrm>
            <a:off x="10160000" y="5014258"/>
            <a:ext cx="136608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i="0" u="none" strike="noStrike" kern="1200" cap="none" spc="0" normalizeH="0" baseline="0" noProof="0" dirty="0">
                <a:ln>
                  <a:noFill/>
                </a:ln>
                <a:solidFill>
                  <a:srgbClr val="FF0000"/>
                </a:solidFill>
                <a:effectLst/>
                <a:uLnTx/>
                <a:uFillTx/>
                <a:latin typeface="Century Gothic" panose="020B0502020202020204" pitchFamily="34" charset="0"/>
              </a:rPr>
              <a:t>biased</a:t>
            </a:r>
          </a:p>
        </p:txBody>
      </p:sp>
    </p:spTree>
    <p:extLst>
      <p:ext uri="{BB962C8B-B14F-4D97-AF65-F5344CB8AC3E}">
        <p14:creationId xmlns:p14="http://schemas.microsoft.com/office/powerpoint/2010/main" val="219556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37001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220" name="Picture 4" descr="http://media.cleveland.com/nationworld_impact/photo/20100901-teachers-valuejpg-b80289f98c9b2a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736" y="1138006"/>
            <a:ext cx="10236075" cy="48522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45AA286-AEE0-4373-8EF4-FC0A714870EE}"/>
              </a:ext>
            </a:extLst>
          </p:cNvPr>
          <p:cNvSpPr txBox="1">
            <a:spLocks noChangeArrowheads="1"/>
          </p:cNvSpPr>
          <p:nvPr/>
        </p:nvSpPr>
        <p:spPr bwMode="auto">
          <a:xfrm>
            <a:off x="403688" y="302544"/>
            <a:ext cx="11788312" cy="584775"/>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1">
                    <a:lumMod val="50000"/>
                  </a:schemeClr>
                </a:solidFill>
                <a:effectLst/>
                <a:uLnTx/>
                <a:uFillTx/>
                <a:latin typeface="Tahoma" pitchFamily="34" charset="0"/>
                <a:ea typeface="+mn-ea"/>
                <a:cs typeface="+mn-cs"/>
              </a:rPr>
              <a:t>Example from education policy – which estimator is this? </a:t>
            </a:r>
          </a:p>
        </p:txBody>
      </p:sp>
    </p:spTree>
    <p:extLst>
      <p:ext uri="{BB962C8B-B14F-4D97-AF65-F5344CB8AC3E}">
        <p14:creationId xmlns:p14="http://schemas.microsoft.com/office/powerpoint/2010/main" val="3329887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cap="all" dirty="0">
                <a:solidFill>
                  <a:schemeClr val="accent1">
                    <a:lumMod val="50000"/>
                  </a:schemeClr>
                </a:solidFill>
                <a:latin typeface="Euphemia" panose="020B0503040102020104" pitchFamily="34" charset="0"/>
              </a:rPr>
              <a:t>Comparing teacher “effects”</a:t>
            </a:r>
          </a:p>
        </p:txBody>
      </p:sp>
      <p:pic>
        <p:nvPicPr>
          <p:cNvPr id="82946" name="Picture 2"/>
          <p:cNvPicPr>
            <a:picLocks noChangeAspect="1" noChangeArrowheads="1"/>
          </p:cNvPicPr>
          <p:nvPr/>
        </p:nvPicPr>
        <p:blipFill>
          <a:blip r:embed="rId2" cstate="print"/>
          <a:srcRect/>
          <a:stretch>
            <a:fillRect/>
          </a:stretch>
        </p:blipFill>
        <p:spPr bwMode="auto">
          <a:xfrm>
            <a:off x="3682711" y="2043404"/>
            <a:ext cx="7181850" cy="4629150"/>
          </a:xfrm>
          <a:prstGeom prst="rect">
            <a:avLst/>
          </a:prstGeom>
          <a:noFill/>
          <a:ln w="9525">
            <a:noFill/>
            <a:miter lim="800000"/>
            <a:headEnd/>
            <a:tailEnd/>
          </a:ln>
        </p:spPr>
      </p:pic>
      <p:sp>
        <p:nvSpPr>
          <p:cNvPr id="3" name="TextBox 2"/>
          <p:cNvSpPr txBox="1"/>
          <p:nvPr/>
        </p:nvSpPr>
        <p:spPr>
          <a:xfrm>
            <a:off x="7273636" y="213360"/>
            <a:ext cx="2560320"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Change in student performance from the beginning of the academic year to the end of the academic year (measured in percentile units).  </a:t>
            </a:r>
          </a:p>
        </p:txBody>
      </p:sp>
      <p:cxnSp>
        <p:nvCxnSpPr>
          <p:cNvPr id="5" name="Straight Arrow Connector 4"/>
          <p:cNvCxnSpPr/>
          <p:nvPr/>
        </p:nvCxnSpPr>
        <p:spPr>
          <a:xfrm flipH="1">
            <a:off x="7137919" y="1586204"/>
            <a:ext cx="429208" cy="6904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77921" y="1942965"/>
            <a:ext cx="2976465" cy="258532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Reflexive measure </a:t>
            </a:r>
            <a:r>
              <a:rPr kumimoji="0" lang="en-US"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because our notion of “impact” comes from comparing performance of the same students over time, not comparing one classroom to another at a point in time. </a:t>
            </a:r>
          </a:p>
        </p:txBody>
      </p:sp>
      <p:sp>
        <p:nvSpPr>
          <p:cNvPr id="9" name="TextBox 8"/>
          <p:cNvSpPr txBox="1"/>
          <p:nvPr/>
        </p:nvSpPr>
        <p:spPr>
          <a:xfrm>
            <a:off x="249596" y="4630925"/>
            <a:ext cx="3433115"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rPr>
              <a:t>Note, because we use percentiles for performance (tests will be different at the end of each grade so it is hard to compare raw scores) there is an element of a difference-in-difference design. But percentiles require that the average change across all groups (the secular trend or expectation of gain independent of the treatment) has to be zero across all groups because of the math. But if it is a sub-population there could be a trend, in which case the diff-in-diff might be appropriate. </a:t>
            </a:r>
          </a:p>
        </p:txBody>
      </p:sp>
    </p:spTree>
    <p:extLst>
      <p:ext uri="{BB962C8B-B14F-4D97-AF65-F5344CB8AC3E}">
        <p14:creationId xmlns:p14="http://schemas.microsoft.com/office/powerpoint/2010/main" val="417166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915100" y="772076"/>
            <a:ext cx="3334979" cy="2062103"/>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1">
                    <a:lumMod val="50000"/>
                  </a:schemeClr>
                </a:solidFill>
                <a:effectLst/>
                <a:uLnTx/>
                <a:uFillTx/>
                <a:latin typeface="Century Gothic" panose="020B0502020202020204" pitchFamily="34" charset="0"/>
                <a:ea typeface="+mn-ea"/>
                <a:cs typeface="+mn-cs"/>
              </a:rPr>
              <a:t>Assume you have selected a reasonable comparison.</a:t>
            </a:r>
          </a:p>
        </p:txBody>
      </p:sp>
      <p:cxnSp>
        <p:nvCxnSpPr>
          <p:cNvPr id="17" name="Straight Connector 16">
            <a:extLst>
              <a:ext uri="{FF2B5EF4-FFF2-40B4-BE49-F238E27FC236}">
                <a16:creationId xmlns:a16="http://schemas.microsoft.com/office/drawing/2014/main" id="{D6BE57F9-27B3-4C47-AC38-BBCD161DF003}"/>
              </a:ext>
            </a:extLst>
          </p:cNvPr>
          <p:cNvCxnSpPr/>
          <p:nvPr/>
        </p:nvCxnSpPr>
        <p:spPr>
          <a:xfrm>
            <a:off x="5029803" y="2158767"/>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5ED0D1-3E7A-4399-8E82-C4929FCB02B3}"/>
              </a:ext>
            </a:extLst>
          </p:cNvPr>
          <p:cNvCxnSpPr/>
          <p:nvPr/>
        </p:nvCxnSpPr>
        <p:spPr>
          <a:xfrm>
            <a:off x="5258403" y="2463567"/>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E2A3363-EA84-4025-9869-AB0202B3971E}"/>
              </a:ext>
            </a:extLst>
          </p:cNvPr>
          <p:cNvSpPr/>
          <p:nvPr/>
        </p:nvSpPr>
        <p:spPr>
          <a:xfrm>
            <a:off x="5935739" y="24212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F80E91D7-D512-4729-BFFA-73B539E088D4}"/>
              </a:ext>
            </a:extLst>
          </p:cNvPr>
          <p:cNvSpPr txBox="1"/>
          <p:nvPr/>
        </p:nvSpPr>
        <p:spPr>
          <a:xfrm>
            <a:off x="8189450" y="1912660"/>
            <a:ext cx="218521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Population Average</a:t>
            </a:r>
          </a:p>
        </p:txBody>
      </p:sp>
      <p:cxnSp>
        <p:nvCxnSpPr>
          <p:cNvPr id="24" name="Straight Connector 23">
            <a:extLst>
              <a:ext uri="{FF2B5EF4-FFF2-40B4-BE49-F238E27FC236}">
                <a16:creationId xmlns:a16="http://schemas.microsoft.com/office/drawing/2014/main" id="{54A27B60-30E7-45C3-A7C6-B3BF1FFC94DC}"/>
              </a:ext>
            </a:extLst>
          </p:cNvPr>
          <p:cNvCxnSpPr/>
          <p:nvPr/>
        </p:nvCxnSpPr>
        <p:spPr>
          <a:xfrm>
            <a:off x="5487003" y="3830702"/>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A6484B7-12B3-4376-8841-EF60DF519E75}"/>
              </a:ext>
            </a:extLst>
          </p:cNvPr>
          <p:cNvCxnSpPr/>
          <p:nvPr/>
        </p:nvCxnSpPr>
        <p:spPr>
          <a:xfrm>
            <a:off x="5258403" y="4135502"/>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51052F7-A0CD-46DF-ABC7-9713980C0E39}"/>
              </a:ext>
            </a:extLst>
          </p:cNvPr>
          <p:cNvSpPr/>
          <p:nvPr/>
        </p:nvSpPr>
        <p:spPr>
          <a:xfrm>
            <a:off x="5935739" y="40931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2D17F6CF-60E2-4F8C-9C15-857640512345}"/>
              </a:ext>
            </a:extLst>
          </p:cNvPr>
          <p:cNvSpPr txBox="1"/>
          <p:nvPr/>
        </p:nvSpPr>
        <p:spPr>
          <a:xfrm>
            <a:off x="8359427" y="3593062"/>
            <a:ext cx="1997663"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All HS Students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OR All Californians</a:t>
            </a:r>
          </a:p>
        </p:txBody>
      </p:sp>
      <p:cxnSp>
        <p:nvCxnSpPr>
          <p:cNvPr id="30" name="Straight Connector 29">
            <a:extLst>
              <a:ext uri="{FF2B5EF4-FFF2-40B4-BE49-F238E27FC236}">
                <a16:creationId xmlns:a16="http://schemas.microsoft.com/office/drawing/2014/main" id="{B229640E-C064-43DB-ACEC-8E5203240EAA}"/>
              </a:ext>
            </a:extLst>
          </p:cNvPr>
          <p:cNvCxnSpPr/>
          <p:nvPr/>
        </p:nvCxnSpPr>
        <p:spPr>
          <a:xfrm>
            <a:off x="6808844" y="5507102"/>
            <a:ext cx="0" cy="6096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01704A-6C7D-49F5-8426-FECFA1882EDB}"/>
              </a:ext>
            </a:extLst>
          </p:cNvPr>
          <p:cNvCxnSpPr/>
          <p:nvPr/>
        </p:nvCxnSpPr>
        <p:spPr>
          <a:xfrm>
            <a:off x="5258403" y="5811902"/>
            <a:ext cx="1371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CF5FB62-4209-4C93-B09D-A3837B358C4C}"/>
              </a:ext>
            </a:extLst>
          </p:cNvPr>
          <p:cNvSpPr/>
          <p:nvPr/>
        </p:nvSpPr>
        <p:spPr>
          <a:xfrm>
            <a:off x="5935739" y="576957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524243E3-EE06-4E9B-A254-C2A3FE511EF1}"/>
              </a:ext>
            </a:extLst>
          </p:cNvPr>
          <p:cNvSpPr txBox="1"/>
          <p:nvPr/>
        </p:nvSpPr>
        <p:spPr>
          <a:xfrm>
            <a:off x="8456408" y="5285705"/>
            <a:ext cx="1803699"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Null Hypothesis: </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All Suburban HS</a:t>
            </a:r>
            <a:b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br>
            <a:r>
              <a:rPr kumimoji="0" lang="en-US" sz="1600" b="0" i="0" u="none" strike="noStrike" kern="1200" cap="none" spc="0" normalizeH="0" baseline="0" noProof="0" dirty="0">
                <a:ln>
                  <a:noFill/>
                </a:ln>
                <a:solidFill>
                  <a:srgbClr val="C00000"/>
                </a:solidFill>
                <a:effectLst/>
                <a:uLnTx/>
                <a:uFillTx/>
                <a:latin typeface="Century Gothic" panose="020B0502020202020204" pitchFamily="34" charset="0"/>
                <a:ea typeface="+mn-ea"/>
                <a:cs typeface="+mn-cs"/>
              </a:rPr>
              <a:t>Students</a:t>
            </a:r>
          </a:p>
        </p:txBody>
      </p:sp>
      <p:sp>
        <p:nvSpPr>
          <p:cNvPr id="34" name="TextBox 33">
            <a:extLst>
              <a:ext uri="{FF2B5EF4-FFF2-40B4-BE49-F238E27FC236}">
                <a16:creationId xmlns:a16="http://schemas.microsoft.com/office/drawing/2014/main" id="{AC8A9E6B-DB2E-4F73-89F9-3E904231D963}"/>
              </a:ext>
            </a:extLst>
          </p:cNvPr>
          <p:cNvSpPr txBox="1"/>
          <p:nvPr/>
        </p:nvSpPr>
        <p:spPr>
          <a:xfrm>
            <a:off x="4823669" y="1853968"/>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5" name="TextBox 34">
            <a:extLst>
              <a:ext uri="{FF2B5EF4-FFF2-40B4-BE49-F238E27FC236}">
                <a16:creationId xmlns:a16="http://schemas.microsoft.com/office/drawing/2014/main" id="{C5C0717B-289E-4DBB-B0B9-CC04495C0BEC}"/>
              </a:ext>
            </a:extLst>
          </p:cNvPr>
          <p:cNvSpPr txBox="1"/>
          <p:nvPr/>
        </p:nvSpPr>
        <p:spPr>
          <a:xfrm>
            <a:off x="5258403" y="3591405"/>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37" name="TextBox 36">
            <a:extLst>
              <a:ext uri="{FF2B5EF4-FFF2-40B4-BE49-F238E27FC236}">
                <a16:creationId xmlns:a16="http://schemas.microsoft.com/office/drawing/2014/main" id="{CEA06AF6-ECAF-46E1-A827-593ADF4390C6}"/>
              </a:ext>
            </a:extLst>
          </p:cNvPr>
          <p:cNvSpPr txBox="1"/>
          <p:nvPr/>
        </p:nvSpPr>
        <p:spPr>
          <a:xfrm>
            <a:off x="6602710" y="5199902"/>
            <a:ext cx="434734"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Null</a:t>
            </a:r>
          </a:p>
        </p:txBody>
      </p:sp>
      <p:sp>
        <p:nvSpPr>
          <p:cNvPr id="22" name="TextBox 21">
            <a:extLst>
              <a:ext uri="{FF2B5EF4-FFF2-40B4-BE49-F238E27FC236}">
                <a16:creationId xmlns:a16="http://schemas.microsoft.com/office/drawing/2014/main" id="{C90F9E65-89F0-4F77-A5DE-65E2A90B86C9}"/>
              </a:ext>
            </a:extLst>
          </p:cNvPr>
          <p:cNvSpPr txBox="1"/>
          <p:nvPr/>
        </p:nvSpPr>
        <p:spPr>
          <a:xfrm>
            <a:off x="4004259" y="5054872"/>
            <a:ext cx="268854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r>
              <a:rPr kumimoji="0" lang="en-US" sz="18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LOWER</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23" name="TextBox 22">
            <a:extLst>
              <a:ext uri="{FF2B5EF4-FFF2-40B4-BE49-F238E27FC236}">
                <a16:creationId xmlns:a16="http://schemas.microsoft.com/office/drawing/2014/main" id="{C90F9E65-89F0-4F77-A5DE-65E2A90B86C9}"/>
              </a:ext>
            </a:extLst>
          </p:cNvPr>
          <p:cNvSpPr txBox="1"/>
          <p:nvPr/>
        </p:nvSpPr>
        <p:spPr>
          <a:xfrm>
            <a:off x="5348530" y="3406738"/>
            <a:ext cx="268854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NO DIFFERENT</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
        <p:nvSpPr>
          <p:cNvPr id="28" name="TextBox 27">
            <a:extLst>
              <a:ext uri="{FF2B5EF4-FFF2-40B4-BE49-F238E27FC236}">
                <a16:creationId xmlns:a16="http://schemas.microsoft.com/office/drawing/2014/main" id="{C90F9E65-89F0-4F77-A5DE-65E2A90B86C9}"/>
              </a:ext>
            </a:extLst>
          </p:cNvPr>
          <p:cNvSpPr txBox="1"/>
          <p:nvPr/>
        </p:nvSpPr>
        <p:spPr>
          <a:xfrm>
            <a:off x="5348530" y="1688973"/>
            <a:ext cx="268854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Suicide rates are </a:t>
            </a:r>
            <a:br>
              <a:rPr kumimoji="0" lang="en-US" sz="1800" b="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br>
            <a:r>
              <a:rPr kumimoji="0" lang="en-US" sz="18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HIGHER</a:t>
            </a:r>
            <a:endParaRPr kumimoji="0" lang="en-US" sz="1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973407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Revisit the micro-finance example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48055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ext Placeholder 6"/>
          <p:cNvSpPr>
            <a:spLocks noGrp="1"/>
          </p:cNvSpPr>
          <p:nvPr>
            <p:ph type="body" sz="quarter" idx="17"/>
          </p:nvPr>
        </p:nvSpPr>
        <p:spPr>
          <a:xfrm>
            <a:off x="243373" y="143900"/>
            <a:ext cx="8001000" cy="990600"/>
          </a:xfrm>
        </p:spPr>
        <p:txBody>
          <a:bodyPr>
            <a:normAutofit fontScale="92500" lnSpcReduction="10000"/>
          </a:bodyPr>
          <a:lstStyle/>
          <a:p>
            <a:pPr algn="ctr"/>
            <a:r>
              <a:rPr lang="en-US" b="0" dirty="0">
                <a:solidFill>
                  <a:schemeClr val="tx2">
                    <a:lumMod val="50000"/>
                  </a:schemeClr>
                </a:solidFill>
                <a:latin typeface="Century Gothic" panose="020B0502020202020204" pitchFamily="34" charset="0"/>
              </a:rPr>
              <a:t>Microfinance example of bias </a:t>
            </a:r>
            <a:br>
              <a:rPr lang="en-US" b="0" dirty="0">
                <a:solidFill>
                  <a:schemeClr val="tx2">
                    <a:lumMod val="50000"/>
                  </a:schemeClr>
                </a:solidFill>
                <a:latin typeface="Century Gothic" panose="020B0502020202020204" pitchFamily="34" charset="0"/>
              </a:rPr>
            </a:br>
            <a:r>
              <a:rPr lang="en-US" b="0" dirty="0">
                <a:solidFill>
                  <a:schemeClr val="tx2">
                    <a:lumMod val="50000"/>
                  </a:schemeClr>
                </a:solidFill>
                <a:latin typeface="Century Gothic" panose="020B0502020202020204" pitchFamily="34" charset="0"/>
              </a:rPr>
              <a:t>from selection INTO a study group</a:t>
            </a:r>
          </a:p>
        </p:txBody>
      </p:sp>
      <p:graphicFrame>
        <p:nvGraphicFramePr>
          <p:cNvPr id="9" name="Table 8"/>
          <p:cNvGraphicFramePr>
            <a:graphicFrameLocks noGrp="1"/>
          </p:cNvGraphicFramePr>
          <p:nvPr/>
        </p:nvGraphicFramePr>
        <p:xfrm>
          <a:off x="729342" y="1964904"/>
          <a:ext cx="6096000" cy="13208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pPr algn="ctr"/>
                      <a:r>
                        <a:rPr lang="en-US" sz="1600" dirty="0"/>
                        <a:t>NOT Entrepreneurial</a:t>
                      </a:r>
                    </a:p>
                  </a:txBody>
                  <a:tcPr/>
                </a:tc>
                <a:tc>
                  <a:txBody>
                    <a:bodyPr/>
                    <a:lstStyle/>
                    <a:p>
                      <a:pPr algn="ctr"/>
                      <a:endParaRPr lang="en-US" sz="1600" dirty="0"/>
                    </a:p>
                    <a:p>
                      <a:pPr algn="ctr"/>
                      <a:r>
                        <a:rPr lang="en-US" sz="1600" dirty="0"/>
                        <a:t>Entrepreneurial</a:t>
                      </a:r>
                    </a:p>
                  </a:txBody>
                  <a:tcPr/>
                </a:tc>
                <a:extLst>
                  <a:ext uri="{0D108BD9-81ED-4DB2-BD59-A6C34878D82A}">
                    <a16:rowId xmlns:a16="http://schemas.microsoft.com/office/drawing/2014/main" val="10000"/>
                  </a:ext>
                </a:extLst>
              </a:tr>
              <a:tr h="370840">
                <a:tc>
                  <a:txBody>
                    <a:bodyPr/>
                    <a:lstStyle/>
                    <a:p>
                      <a:pPr algn="ctr"/>
                      <a:r>
                        <a:rPr lang="en-US" dirty="0"/>
                        <a:t>No Loan</a:t>
                      </a:r>
                    </a:p>
                  </a:txBody>
                  <a:tcPr/>
                </a:tc>
                <a:tc>
                  <a:txBody>
                    <a:bodyPr/>
                    <a:lstStyle/>
                    <a:p>
                      <a:pPr algn="ctr"/>
                      <a:r>
                        <a:rPr lang="en-US" dirty="0"/>
                        <a:t>30</a:t>
                      </a:r>
                    </a:p>
                  </a:txBody>
                  <a:tcPr/>
                </a:tc>
                <a:tc>
                  <a:txBody>
                    <a:bodyPr/>
                    <a:lstStyle/>
                    <a:p>
                      <a:pPr algn="ctr"/>
                      <a:r>
                        <a:rPr lang="en-US" dirty="0"/>
                        <a:t>15</a:t>
                      </a:r>
                    </a:p>
                  </a:txBody>
                  <a:tcPr/>
                </a:tc>
                <a:extLst>
                  <a:ext uri="{0D108BD9-81ED-4DB2-BD59-A6C34878D82A}">
                    <a16:rowId xmlns:a16="http://schemas.microsoft.com/office/drawing/2014/main" val="10001"/>
                  </a:ext>
                </a:extLst>
              </a:tr>
              <a:tr h="370840">
                <a:tc>
                  <a:txBody>
                    <a:bodyPr/>
                    <a:lstStyle/>
                    <a:p>
                      <a:pPr algn="ctr"/>
                      <a:r>
                        <a:rPr lang="en-US" dirty="0"/>
                        <a:t>Takes</a:t>
                      </a:r>
                      <a:r>
                        <a:rPr lang="en-US" baseline="0" dirty="0"/>
                        <a:t> a Loan</a:t>
                      </a:r>
                      <a:endParaRPr lang="en-US" dirty="0"/>
                    </a:p>
                  </a:txBody>
                  <a:tcPr/>
                </a:tc>
                <a:tc>
                  <a:txBody>
                    <a:bodyPr/>
                    <a:lstStyle/>
                    <a:p>
                      <a:pPr algn="ctr"/>
                      <a:r>
                        <a:rPr lang="en-US" dirty="0"/>
                        <a:t>20</a:t>
                      </a:r>
                    </a:p>
                  </a:txBody>
                  <a:tcPr/>
                </a:tc>
                <a:tc>
                  <a:txBody>
                    <a:bodyPr/>
                    <a:lstStyle/>
                    <a:p>
                      <a:pPr algn="ctr"/>
                      <a:r>
                        <a:rPr lang="en-US" dirty="0"/>
                        <a:t>35</a:t>
                      </a:r>
                    </a:p>
                  </a:txBody>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nvGraphicFramePr>
        <p:xfrm>
          <a:off x="729342" y="3849584"/>
          <a:ext cx="6096000" cy="13208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70840">
                <a:tc>
                  <a:txBody>
                    <a:bodyPr/>
                    <a:lstStyle/>
                    <a:p>
                      <a:endParaRPr lang="en-US" sz="1600" dirty="0"/>
                    </a:p>
                  </a:txBody>
                  <a:tcPr/>
                </a:tc>
                <a:tc>
                  <a:txBody>
                    <a:bodyPr/>
                    <a:lstStyle/>
                    <a:p>
                      <a:pPr algn="ctr"/>
                      <a:r>
                        <a:rPr lang="en-US" sz="1600" dirty="0"/>
                        <a:t>NOT Entrepreneurial</a:t>
                      </a:r>
                    </a:p>
                  </a:txBody>
                  <a:tcPr/>
                </a:tc>
                <a:tc>
                  <a:txBody>
                    <a:bodyPr/>
                    <a:lstStyle/>
                    <a:p>
                      <a:pPr algn="ctr"/>
                      <a:endParaRPr lang="en-US" sz="1600" dirty="0"/>
                    </a:p>
                    <a:p>
                      <a:pPr algn="ctr"/>
                      <a:r>
                        <a:rPr lang="en-US" sz="1600" dirty="0"/>
                        <a:t>Entrepreneur</a:t>
                      </a:r>
                    </a:p>
                  </a:txBody>
                  <a:tcPr/>
                </a:tc>
                <a:extLst>
                  <a:ext uri="{0D108BD9-81ED-4DB2-BD59-A6C34878D82A}">
                    <a16:rowId xmlns:a16="http://schemas.microsoft.com/office/drawing/2014/main" val="10000"/>
                  </a:ext>
                </a:extLst>
              </a:tr>
              <a:tr h="370840">
                <a:tc>
                  <a:txBody>
                    <a:bodyPr/>
                    <a:lstStyle/>
                    <a:p>
                      <a:pPr algn="ctr"/>
                      <a:r>
                        <a:rPr lang="en-US" dirty="0"/>
                        <a:t>No Loan</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r h="370840">
                <a:tc>
                  <a:txBody>
                    <a:bodyPr/>
                    <a:lstStyle/>
                    <a:p>
                      <a:pPr algn="ctr"/>
                      <a:r>
                        <a:rPr lang="en-US" dirty="0"/>
                        <a:t>Takes</a:t>
                      </a:r>
                      <a:r>
                        <a:rPr lang="en-US" baseline="0" dirty="0"/>
                        <a:t> a Loan</a:t>
                      </a:r>
                      <a:endParaRPr lang="en-US" dirty="0"/>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1626635" y="1595572"/>
            <a:ext cx="44693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Number of each “type” of person in the study</a:t>
            </a:r>
          </a:p>
        </p:txBody>
      </p:sp>
      <p:sp>
        <p:nvSpPr>
          <p:cNvPr id="13" name="TextBox 12"/>
          <p:cNvSpPr txBox="1"/>
          <p:nvPr/>
        </p:nvSpPr>
        <p:spPr>
          <a:xfrm>
            <a:off x="1866900" y="3491841"/>
            <a:ext cx="40220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Average weekly income after loan period</a:t>
            </a:r>
          </a:p>
        </p:txBody>
      </p:sp>
      <mc:AlternateContent xmlns:mc="http://schemas.openxmlformats.org/markup-compatibility/2006" xmlns:a14="http://schemas.microsoft.com/office/drawing/2010/main">
        <mc:Choice Requires="a14">
          <p:sp>
            <p:nvSpPr>
              <p:cNvPr id="16" name="Object 15"/>
              <p:cNvSpPr txBox="1"/>
              <p:nvPr/>
            </p:nvSpPr>
            <p:spPr bwMode="auto">
              <a:xfrm>
                <a:off x="7608081" y="1897512"/>
                <a:ext cx="4521200" cy="1702804"/>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𝑁𝑂</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30⋅$10+15⋅$20</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45</m:t>
                          </m:r>
                        </m:den>
                      </m:f>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=$13.33</m:t>
                      </m:r>
                    </m:oMath>
                  </m:oMathPara>
                </a14:m>
                <a:endPar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𝑌𝐸𝑆</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20⋅$10+35⋅$20</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55</m:t>
                          </m:r>
                        </m:den>
                      </m:f>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=$16.37</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6" name="Object 15"/>
              <p:cNvSpPr txBox="1">
                <a:spLocks noRot="1" noChangeAspect="1" noMove="1" noResize="1" noEditPoints="1" noAdjustHandles="1" noChangeArrowheads="1" noChangeShapeType="1" noTextEdit="1"/>
              </p:cNvSpPr>
              <p:nvPr/>
            </p:nvSpPr>
            <p:spPr bwMode="auto">
              <a:xfrm>
                <a:off x="7608081" y="1897512"/>
                <a:ext cx="4521200" cy="1702804"/>
              </a:xfrm>
              <a:prstGeom prst="rect">
                <a:avLst/>
              </a:prstGeom>
              <a:blipFill>
                <a:blip r:embed="rId2"/>
                <a:stretch>
                  <a:fillRect/>
                </a:stretch>
              </a:blipFill>
            </p:spPr>
            <p:txBody>
              <a:bodyPr/>
              <a:lstStyle/>
              <a:p>
                <a:r>
                  <a:rPr lang="en-US">
                    <a:noFill/>
                  </a:rPr>
                  <a:t> </a:t>
                </a:r>
              </a:p>
            </p:txBody>
          </p:sp>
        </mc:Fallback>
      </mc:AlternateContent>
      <p:sp>
        <p:nvSpPr>
          <p:cNvPr id="17" name="TextBox 16"/>
          <p:cNvSpPr txBox="1"/>
          <p:nvPr/>
        </p:nvSpPr>
        <p:spPr>
          <a:xfrm>
            <a:off x="7700601" y="3669036"/>
            <a:ext cx="3990591" cy="31085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Which counterfactual estimator are we using here? </a:t>
            </a:r>
            <a:br>
              <a:rPr kumimoji="0" lang="en-US" sz="2800" b="0" i="0" u="none" strike="noStrike" kern="1200" cap="none" spc="0" normalizeH="0" baseline="0" noProof="0" dirty="0">
                <a:ln>
                  <a:noFill/>
                </a:ln>
                <a:solidFill>
                  <a:srgbClr val="E46C0A"/>
                </a:solidFill>
                <a:effectLst/>
                <a:uLnTx/>
                <a:uFillTx/>
                <a:latin typeface="Century Gothic" panose="020B0502020202020204" pitchFamily="34" charset="0"/>
                <a:ea typeface="+mn-ea"/>
                <a:cs typeface="+mn-cs"/>
              </a:rPr>
            </a:br>
            <a:r>
              <a:rPr kumimoji="0" lang="en-US" sz="2800" b="0" i="0" u="none" strike="noStrike" kern="1200" cap="none" spc="0" normalizeH="0" baseline="0" noProof="0" dirty="0">
                <a:ln>
                  <a:noFill/>
                </a:ln>
                <a:solidFill>
                  <a:srgbClr val="E46C0A"/>
                </a:solidFill>
                <a:effectLst/>
                <a:uLnTx/>
                <a:uFillTx/>
                <a:latin typeface="Century Gothic" panose="020B0502020202020204" pitchFamily="34" charset="0"/>
                <a:ea typeface="+mn-ea"/>
                <a:cs typeface="+mn-cs"/>
              </a:rPr>
              <a:t>Which counterfactual estimator would be unbiased? </a:t>
            </a:r>
            <a:br>
              <a:rPr kumimoji="0" lang="en-US" sz="2800" b="0" i="0" u="none" strike="noStrike" kern="1200" cap="none" spc="0" normalizeH="0" baseline="0" noProof="0" dirty="0">
                <a:ln>
                  <a:noFill/>
                </a:ln>
                <a:solidFill>
                  <a:srgbClr val="E46C0A"/>
                </a:solidFill>
                <a:effectLst/>
                <a:uLnTx/>
                <a:uFillTx/>
                <a:latin typeface="Century Gothic" panose="020B0502020202020204" pitchFamily="34" charset="0"/>
                <a:ea typeface="+mn-ea"/>
                <a:cs typeface="+mn-cs"/>
              </a:rPr>
            </a:br>
            <a:endParaRPr kumimoji="0" lang="en-US" sz="2800" b="0" i="0" u="none" strike="noStrike" kern="1200" cap="none" spc="0" normalizeH="0" baseline="0" noProof="0" dirty="0">
              <a:ln>
                <a:noFill/>
              </a:ln>
              <a:solidFill>
                <a:srgbClr val="E46C0A"/>
              </a:solidFill>
              <a:effectLst/>
              <a:uLnTx/>
              <a:uFillTx/>
              <a:latin typeface="Century Gothic" panose="020B0502020202020204" pitchFamily="34" charset="0"/>
              <a:ea typeface="+mn-ea"/>
              <a:cs typeface="+mn-cs"/>
            </a:endParaRPr>
          </a:p>
        </p:txBody>
      </p:sp>
      <p:sp>
        <p:nvSpPr>
          <p:cNvPr id="14" name="TextBox 13">
            <a:extLst>
              <a:ext uri="{FF2B5EF4-FFF2-40B4-BE49-F238E27FC236}">
                <a16:creationId xmlns:a16="http://schemas.microsoft.com/office/drawing/2014/main" id="{745EF404-76BA-491C-A77A-40F518B9923A}"/>
              </a:ext>
            </a:extLst>
          </p:cNvPr>
          <p:cNvSpPr txBox="1"/>
          <p:nvPr/>
        </p:nvSpPr>
        <p:spPr>
          <a:xfrm>
            <a:off x="7608081" y="1459460"/>
            <a:ext cx="15520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497D">
                    <a:lumMod val="50000"/>
                  </a:srgbClr>
                </a:solidFill>
                <a:effectLst/>
                <a:uLnTx/>
                <a:uFillTx/>
                <a:latin typeface="Century Gothic" panose="020B0502020202020204" pitchFamily="34" charset="0"/>
                <a:ea typeface="+mn-ea"/>
                <a:cs typeface="+mn-cs"/>
              </a:rPr>
              <a:t>Takes Loan?</a:t>
            </a:r>
          </a:p>
        </p:txBody>
      </p:sp>
      <p:sp>
        <p:nvSpPr>
          <p:cNvPr id="15" name="TextBox 14">
            <a:extLst>
              <a:ext uri="{FF2B5EF4-FFF2-40B4-BE49-F238E27FC236}">
                <a16:creationId xmlns:a16="http://schemas.microsoft.com/office/drawing/2014/main" id="{B94C8805-C136-4A7C-B8F1-178C23E9A971}"/>
              </a:ext>
            </a:extLst>
          </p:cNvPr>
          <p:cNvSpPr txBox="1"/>
          <p:nvPr/>
        </p:nvSpPr>
        <p:spPr>
          <a:xfrm>
            <a:off x="1462050" y="5561187"/>
            <a:ext cx="240548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Income not impacted by the loan</a:t>
            </a:r>
          </a:p>
        </p:txBody>
      </p:sp>
      <p:cxnSp>
        <p:nvCxnSpPr>
          <p:cNvPr id="6" name="Straight Arrow Connector 5">
            <a:extLst>
              <a:ext uri="{FF2B5EF4-FFF2-40B4-BE49-F238E27FC236}">
                <a16:creationId xmlns:a16="http://schemas.microsoft.com/office/drawing/2014/main" id="{080FA959-BACA-4717-9BCA-0B7780864F50}"/>
              </a:ext>
            </a:extLst>
          </p:cNvPr>
          <p:cNvCxnSpPr>
            <a:cxnSpLocks/>
          </p:cNvCxnSpPr>
          <p:nvPr/>
        </p:nvCxnSpPr>
        <p:spPr>
          <a:xfrm flipV="1">
            <a:off x="2523131" y="5052479"/>
            <a:ext cx="1451710" cy="508708"/>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1D63E55-9053-4FCA-92F7-AB76BAFBA85D}"/>
              </a:ext>
            </a:extLst>
          </p:cNvPr>
          <p:cNvCxnSpPr>
            <a:cxnSpLocks/>
          </p:cNvCxnSpPr>
          <p:nvPr/>
        </p:nvCxnSpPr>
        <p:spPr>
          <a:xfrm flipV="1">
            <a:off x="2444620" y="4627224"/>
            <a:ext cx="1530221" cy="93396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BC870CB-0599-4174-BBCB-9D655FB129F4}"/>
              </a:ext>
            </a:extLst>
          </p:cNvPr>
          <p:cNvSpPr txBox="1"/>
          <p:nvPr/>
        </p:nvSpPr>
        <p:spPr>
          <a:xfrm>
            <a:off x="4850100" y="5493817"/>
            <a:ext cx="279749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You are more likely to take a loan if you know you are good at business</a:t>
            </a:r>
          </a:p>
        </p:txBody>
      </p:sp>
      <p:cxnSp>
        <p:nvCxnSpPr>
          <p:cNvPr id="33" name="Straight Arrow Connector 32">
            <a:extLst>
              <a:ext uri="{FF2B5EF4-FFF2-40B4-BE49-F238E27FC236}">
                <a16:creationId xmlns:a16="http://schemas.microsoft.com/office/drawing/2014/main" id="{454B4459-3A2D-4788-BBA1-12CB780EA356}"/>
              </a:ext>
            </a:extLst>
          </p:cNvPr>
          <p:cNvCxnSpPr>
            <a:cxnSpLocks/>
          </p:cNvCxnSpPr>
          <p:nvPr/>
        </p:nvCxnSpPr>
        <p:spPr>
          <a:xfrm flipH="1" flipV="1">
            <a:off x="6096000" y="3342613"/>
            <a:ext cx="1181879" cy="2069143"/>
          </a:xfrm>
          <a:prstGeom prst="straightConnector1">
            <a:avLst/>
          </a:prstGeom>
          <a:ln>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333522" y="1087740"/>
            <a:ext cx="2677336" cy="101566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The loan appears to</a:t>
            </a:r>
            <a:br>
              <a:rPr kumimoji="0" lang="en-US" sz="20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br>
            <a:r>
              <a:rPr kumimoji="0" lang="en-US" sz="20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t>have an impact! </a:t>
            </a:r>
            <a:br>
              <a:rPr kumimoji="0" lang="en-US" sz="20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rPr>
            </a:br>
            <a:endParaRPr kumimoji="0" lang="en-US" sz="20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mn-ea"/>
              <a:cs typeface="+mn-cs"/>
            </a:endParaRPr>
          </a:p>
        </p:txBody>
      </p:sp>
      <p:cxnSp>
        <p:nvCxnSpPr>
          <p:cNvPr id="20" name="Straight Arrow Connector 19">
            <a:extLst>
              <a:ext uri="{FF2B5EF4-FFF2-40B4-BE49-F238E27FC236}">
                <a16:creationId xmlns:a16="http://schemas.microsoft.com/office/drawing/2014/main" id="{454B4459-3A2D-4788-BBA1-12CB780EA356}"/>
              </a:ext>
            </a:extLst>
          </p:cNvPr>
          <p:cNvCxnSpPr>
            <a:cxnSpLocks/>
          </p:cNvCxnSpPr>
          <p:nvPr/>
        </p:nvCxnSpPr>
        <p:spPr>
          <a:xfrm flipV="1">
            <a:off x="10926147" y="3342613"/>
            <a:ext cx="0" cy="333894"/>
          </a:xfrm>
          <a:prstGeom prst="straightConnector1">
            <a:avLst/>
          </a:prstGeom>
          <a:ln w="476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979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410323" y="2024378"/>
            <a:ext cx="7581350" cy="461665"/>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ahoma" pitchFamily="34" charset="0"/>
                <a:ea typeface="+mn-ea"/>
                <a:cs typeface="+mn-cs"/>
              </a:rPr>
              <a:t>Reflexive design</a:t>
            </a:r>
          </a:p>
        </p:txBody>
      </p:sp>
      <p:sp>
        <p:nvSpPr>
          <p:cNvPr id="6" name="TextBox 5"/>
          <p:cNvSpPr txBox="1"/>
          <p:nvPr/>
        </p:nvSpPr>
        <p:spPr bwMode="auto">
          <a:xfrm>
            <a:off x="3443026" y="3026370"/>
            <a:ext cx="630301" cy="1169551"/>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$1.00</a:t>
            </a:r>
          </a:p>
        </p:txBody>
      </p:sp>
      <p:sp>
        <p:nvSpPr>
          <p:cNvPr id="7" name="TextBox 6"/>
          <p:cNvSpPr txBox="1"/>
          <p:nvPr/>
        </p:nvSpPr>
        <p:spPr bwMode="auto">
          <a:xfrm>
            <a:off x="7892172" y="3003426"/>
            <a:ext cx="630301" cy="1169551"/>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$1.00</a:t>
            </a:r>
          </a:p>
        </p:txBody>
      </p:sp>
      <p:sp>
        <p:nvSpPr>
          <p:cNvPr id="10" name="Right Brace 9"/>
          <p:cNvSpPr/>
          <p:nvPr/>
        </p:nvSpPr>
        <p:spPr>
          <a:xfrm>
            <a:off x="4128825" y="3102569"/>
            <a:ext cx="3810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TextBox 10"/>
          <p:cNvSpPr txBox="1"/>
          <p:nvPr/>
        </p:nvSpPr>
        <p:spPr bwMode="auto">
          <a:xfrm>
            <a:off x="4541203" y="3429782"/>
            <a:ext cx="1298753" cy="307777"/>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Mean = $2.00</a:t>
            </a:r>
          </a:p>
        </p:txBody>
      </p:sp>
      <p:sp>
        <p:nvSpPr>
          <p:cNvPr id="12" name="Right Brace 11"/>
          <p:cNvSpPr/>
          <p:nvPr/>
        </p:nvSpPr>
        <p:spPr>
          <a:xfrm>
            <a:off x="8621535" y="3102569"/>
            <a:ext cx="381000" cy="9347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12"/>
          <p:cNvSpPr txBox="1"/>
          <p:nvPr/>
        </p:nvSpPr>
        <p:spPr bwMode="auto">
          <a:xfrm>
            <a:off x="9101597" y="3390977"/>
            <a:ext cx="1298753" cy="307777"/>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Mean = $2.00</a:t>
            </a:r>
          </a:p>
        </p:txBody>
      </p:sp>
      <p:sp>
        <p:nvSpPr>
          <p:cNvPr id="14" name="TextBox 13"/>
          <p:cNvSpPr txBox="1"/>
          <p:nvPr/>
        </p:nvSpPr>
        <p:spPr bwMode="auto">
          <a:xfrm>
            <a:off x="4640454" y="5195799"/>
            <a:ext cx="3667991" cy="830997"/>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lumMod val="85000"/>
                    <a:lumOff val="15000"/>
                  </a:prstClr>
                </a:solidFill>
                <a:effectLst/>
                <a:uLnTx/>
                <a:uFillTx/>
                <a:latin typeface="Tahoma" panose="020B0604030504040204" pitchFamily="34" charset="0"/>
                <a:ea typeface="Tahoma" panose="020B0604030504040204" pitchFamily="34" charset="0"/>
                <a:cs typeface="Tahoma" panose="020B0604030504040204" pitchFamily="34" charset="0"/>
              </a:rPr>
              <a:t>T2 - T1 = 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entury Gothic" panose="020B0502020202020204" pitchFamily="34" charset="0"/>
                <a:ea typeface="+mn-ea"/>
                <a:cs typeface="+mn-cs"/>
              </a:rPr>
              <a:t> </a:t>
            </a:r>
            <a:r>
              <a:rPr kumimoji="0" lang="en-US" sz="2000" b="0" i="0" u="none" strike="noStrike" kern="1200" cap="none" spc="0" normalizeH="0" baseline="0" noProof="0" dirty="0">
                <a:ln>
                  <a:noFill/>
                </a:ln>
                <a:solidFill>
                  <a:srgbClr val="FF6D16"/>
                </a:solidFill>
                <a:effectLst/>
                <a:uLnTx/>
                <a:uFillTx/>
                <a:latin typeface="Century Gothic" panose="020B0502020202020204" pitchFamily="34" charset="0"/>
                <a:ea typeface="+mn-ea"/>
                <a:cs typeface="+mn-cs"/>
              </a:rPr>
              <a:t>causal estimate is unbiased</a:t>
            </a:r>
            <a:endParaRPr kumimoji="0" lang="en-US" sz="1600" b="0" i="0" u="none" strike="noStrike" kern="1200" cap="none" spc="0" normalizeH="0" baseline="0" noProof="0" dirty="0">
              <a:ln>
                <a:noFill/>
              </a:ln>
              <a:solidFill>
                <a:srgbClr val="FF6D16"/>
              </a:solidFill>
              <a:effectLst/>
              <a:uLnTx/>
              <a:uFillTx/>
              <a:latin typeface="Century Gothic" panose="020B0502020202020204" pitchFamily="34" charset="0"/>
              <a:ea typeface="+mn-ea"/>
              <a:cs typeface="+mn-cs"/>
            </a:endParaRPr>
          </a:p>
        </p:txBody>
      </p:sp>
      <p:sp>
        <p:nvSpPr>
          <p:cNvPr id="19" name="Rectangle 18"/>
          <p:cNvSpPr/>
          <p:nvPr/>
        </p:nvSpPr>
        <p:spPr>
          <a:xfrm>
            <a:off x="2522375" y="403473"/>
            <a:ext cx="7147249" cy="107721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Times New Roman" panose="02020603050405020304" pitchFamily="18" charset="0"/>
              </a:rPr>
              <a:t>Microfinance example of bias from </a:t>
            </a:r>
            <a:b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Times New Roman" panose="02020603050405020304" pitchFamily="18" charset="0"/>
              </a:rPr>
            </a:b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Times New Roman" panose="02020603050405020304" pitchFamily="18" charset="0"/>
              </a:rPr>
              <a:t>selection OUT OF a study group</a:t>
            </a:r>
          </a:p>
        </p:txBody>
      </p:sp>
      <p:sp>
        <p:nvSpPr>
          <p:cNvPr id="20" name="TextBox 19"/>
          <p:cNvSpPr txBox="1"/>
          <p:nvPr/>
        </p:nvSpPr>
        <p:spPr bwMode="auto">
          <a:xfrm>
            <a:off x="3117274" y="4280234"/>
            <a:ext cx="1412373" cy="1046440"/>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ahoma" charset="0"/>
                <a:ea typeface="+mn-ea"/>
                <a:cs typeface="+mn-cs"/>
              </a:rPr>
              <a:t>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50000"/>
                    <a:lumOff val="50000"/>
                  </a:prstClr>
                </a:solidFill>
                <a:effectLst/>
                <a:uLnTx/>
                <a:uFillTx/>
                <a:latin typeface="Tahoma" charset="0"/>
                <a:ea typeface="+mn-ea"/>
                <a:cs typeface="+mn-cs"/>
              </a:rPr>
              <a:t>Ave h</a:t>
            </a:r>
            <a:r>
              <a:rPr kumimoji="0" lang="en-US" sz="1400" b="0" i="0" u="none" strike="noStrike" kern="1200" cap="none" spc="0" normalizeH="0" baseline="0" noProof="0" dirty="0" err="1">
                <a:ln>
                  <a:noFill/>
                </a:ln>
                <a:solidFill>
                  <a:prstClr val="black">
                    <a:lumMod val="50000"/>
                    <a:lumOff val="50000"/>
                  </a:prstClr>
                </a:solidFill>
                <a:effectLst/>
                <a:uLnTx/>
                <a:uFillTx/>
                <a:latin typeface="Tahoma" charset="0"/>
                <a:ea typeface="+mn-ea"/>
                <a:cs typeface="+mn-cs"/>
              </a:rPr>
              <a:t>ousehold</a:t>
            </a:r>
            <a:r>
              <a:rPr kumimoji="0" lang="en-US" sz="1400" b="0" i="0" u="none" strike="noStrike" kern="1200" cap="none" spc="0" normalizeH="0" baseline="0" noProof="0" dirty="0">
                <a:ln>
                  <a:noFill/>
                </a:ln>
                <a:solidFill>
                  <a:prstClr val="black">
                    <a:lumMod val="50000"/>
                    <a:lumOff val="50000"/>
                  </a:prstClr>
                </a:solidFill>
                <a:effectLst/>
                <a:uLnTx/>
                <a:uFillTx/>
                <a:latin typeface="Tahoma" charset="0"/>
                <a:ea typeface="+mn-ea"/>
                <a:cs typeface="+mn-cs"/>
              </a:rPr>
              <a:t> </a:t>
            </a:r>
            <a:br>
              <a:rPr kumimoji="0" lang="en-US" sz="1400" b="0" i="0" u="none" strike="noStrike" kern="1200" cap="none" spc="0" normalizeH="0" baseline="0" noProof="0" dirty="0">
                <a:ln>
                  <a:noFill/>
                </a:ln>
                <a:solidFill>
                  <a:prstClr val="black">
                    <a:lumMod val="50000"/>
                    <a:lumOff val="50000"/>
                  </a:prstClr>
                </a:solidFill>
                <a:effectLst/>
                <a:uLnTx/>
                <a:uFillTx/>
                <a:latin typeface="Tahoma" charset="0"/>
                <a:ea typeface="+mn-ea"/>
                <a:cs typeface="+mn-cs"/>
              </a:rPr>
            </a:br>
            <a:r>
              <a:rPr kumimoji="0" lang="en-US" sz="1400" b="0" i="0" u="none" strike="noStrike" kern="1200" cap="none" spc="0" normalizeH="0" baseline="0" noProof="0" dirty="0">
                <a:ln>
                  <a:noFill/>
                </a:ln>
                <a:solidFill>
                  <a:prstClr val="black">
                    <a:lumMod val="50000"/>
                    <a:lumOff val="50000"/>
                  </a:prstClr>
                </a:solidFill>
                <a:effectLst/>
                <a:uLnTx/>
                <a:uFillTx/>
                <a:latin typeface="Tahoma" charset="0"/>
                <a:ea typeface="+mn-ea"/>
                <a:cs typeface="+mn-cs"/>
              </a:rPr>
              <a:t>daily income </a:t>
            </a:r>
            <a:br>
              <a:rPr kumimoji="0" lang="en-US" sz="1400" b="0" i="0" u="none" strike="noStrike" kern="1200" cap="none" spc="0" normalizeH="0" baseline="0" noProof="0" dirty="0">
                <a:ln>
                  <a:noFill/>
                </a:ln>
                <a:solidFill>
                  <a:prstClr val="black">
                    <a:lumMod val="50000"/>
                    <a:lumOff val="50000"/>
                  </a:prstClr>
                </a:solidFill>
                <a:effectLst/>
                <a:uLnTx/>
                <a:uFillTx/>
                <a:latin typeface="Tahoma" charset="0"/>
                <a:ea typeface="+mn-ea"/>
                <a:cs typeface="+mn-cs"/>
              </a:rPr>
            </a:br>
            <a:r>
              <a:rPr kumimoji="0" lang="en-US" sz="1400" b="0" i="0" u="none" strike="noStrike" kern="1200" cap="none" spc="0" normalizeH="0" baseline="0" noProof="0" dirty="0">
                <a:ln>
                  <a:noFill/>
                </a:ln>
                <a:solidFill>
                  <a:prstClr val="black">
                    <a:lumMod val="50000"/>
                    <a:lumOff val="50000"/>
                  </a:prstClr>
                </a:solidFill>
                <a:effectLst/>
                <a:uLnTx/>
                <a:uFillTx/>
                <a:latin typeface="Tahoma" charset="0"/>
                <a:ea typeface="+mn-ea"/>
                <a:cs typeface="+mn-cs"/>
              </a:rPr>
              <a:t>before program</a:t>
            </a:r>
          </a:p>
        </p:txBody>
      </p:sp>
      <p:sp>
        <p:nvSpPr>
          <p:cNvPr id="21" name="TextBox 20"/>
          <p:cNvSpPr txBox="1"/>
          <p:nvPr/>
        </p:nvSpPr>
        <p:spPr bwMode="auto">
          <a:xfrm>
            <a:off x="7572343" y="4280234"/>
            <a:ext cx="1289969" cy="615553"/>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ahoma" charset="0"/>
                <a:ea typeface="+mn-ea"/>
                <a:cs typeface="+mn-cs"/>
              </a:rPr>
              <a:t>T2</a:t>
            </a:r>
            <a:br>
              <a:rPr kumimoji="0" lang="en-US" sz="1400" b="0" i="0" u="none" strike="noStrike" kern="1200" cap="none" spc="0" normalizeH="0" baseline="0" noProof="0" dirty="0">
                <a:ln>
                  <a:noFill/>
                </a:ln>
                <a:solidFill>
                  <a:prstClr val="black"/>
                </a:solidFill>
                <a:effectLst/>
                <a:uLnTx/>
                <a:uFillTx/>
                <a:latin typeface="Tahoma" charset="0"/>
                <a:ea typeface="+mn-ea"/>
                <a:cs typeface="+mn-cs"/>
              </a:rPr>
            </a:br>
            <a:r>
              <a:rPr kumimoji="0" lang="en-US" sz="1400" b="0" i="0" u="none" strike="noStrike" kern="1200" cap="none" spc="0" normalizeH="0" baseline="0" noProof="0" dirty="0">
                <a:ln>
                  <a:noFill/>
                </a:ln>
                <a:solidFill>
                  <a:prstClr val="black">
                    <a:lumMod val="50000"/>
                    <a:lumOff val="50000"/>
                  </a:prstClr>
                </a:solidFill>
                <a:effectLst/>
                <a:uLnTx/>
                <a:uFillTx/>
                <a:latin typeface="Tahoma" charset="0"/>
                <a:ea typeface="+mn-ea"/>
                <a:cs typeface="+mn-cs"/>
              </a:rPr>
              <a:t>After program</a:t>
            </a:r>
          </a:p>
        </p:txBody>
      </p:sp>
      <p:cxnSp>
        <p:nvCxnSpPr>
          <p:cNvPr id="3" name="Straight Arrow Connector 2">
            <a:extLst>
              <a:ext uri="{FF2B5EF4-FFF2-40B4-BE49-F238E27FC236}">
                <a16:creationId xmlns:a16="http://schemas.microsoft.com/office/drawing/2014/main" id="{16B3C9B3-1F90-44CB-BB9A-C2B60428F434}"/>
              </a:ext>
            </a:extLst>
          </p:cNvPr>
          <p:cNvCxnSpPr/>
          <p:nvPr/>
        </p:nvCxnSpPr>
        <p:spPr>
          <a:xfrm>
            <a:off x="4509825" y="3149224"/>
            <a:ext cx="3382347"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F4810FF-CBE1-495B-8C4F-851D878CE833}"/>
              </a:ext>
            </a:extLst>
          </p:cNvPr>
          <p:cNvSpPr txBox="1"/>
          <p:nvPr/>
        </p:nvSpPr>
        <p:spPr>
          <a:xfrm>
            <a:off x="4387585" y="2761615"/>
            <a:ext cx="362682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6D16"/>
                </a:solidFill>
                <a:effectLst/>
                <a:uLnTx/>
                <a:uFillTx/>
                <a:latin typeface="Calibri"/>
                <a:ea typeface="+mn-ea"/>
                <a:cs typeface="+mn-cs"/>
              </a:rPr>
              <a:t>Program causes no change in income after loan</a:t>
            </a:r>
          </a:p>
        </p:txBody>
      </p:sp>
    </p:spTree>
    <p:extLst>
      <p:ext uri="{BB962C8B-B14F-4D97-AF65-F5344CB8AC3E}">
        <p14:creationId xmlns:p14="http://schemas.microsoft.com/office/powerpoint/2010/main" val="1215366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632506" y="1894642"/>
            <a:ext cx="7010400" cy="64611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ahoma" pitchFamily="34" charset="0"/>
                <a:ea typeface="+mn-ea"/>
                <a:cs typeface="+mn-cs"/>
              </a:rPr>
              <a:t>Random Attrition Example</a:t>
            </a:r>
          </a:p>
        </p:txBody>
      </p:sp>
      <p:sp>
        <p:nvSpPr>
          <p:cNvPr id="6" name="TextBox 5"/>
          <p:cNvSpPr txBox="1"/>
          <p:nvPr/>
        </p:nvSpPr>
        <p:spPr bwMode="auto">
          <a:xfrm>
            <a:off x="3443026" y="3026370"/>
            <a:ext cx="630301" cy="1169551"/>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$1.00</a:t>
            </a:r>
          </a:p>
        </p:txBody>
      </p:sp>
      <p:sp>
        <p:nvSpPr>
          <p:cNvPr id="7" name="TextBox 6"/>
          <p:cNvSpPr txBox="1"/>
          <p:nvPr/>
        </p:nvSpPr>
        <p:spPr bwMode="auto">
          <a:xfrm>
            <a:off x="7892172" y="3003426"/>
            <a:ext cx="630301" cy="1169551"/>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sngStrike" kern="1200" cap="none" spc="0" normalizeH="0" baseline="0" noProof="0" dirty="0">
                <a:ln>
                  <a:noFill/>
                </a:ln>
                <a:solidFill>
                  <a:prstClr val="black"/>
                </a:solidFill>
                <a:effectLst/>
                <a:uLnTx/>
                <a:uFillTx/>
                <a:latin typeface="Tahoma" charset="0"/>
                <a:ea typeface="+mn-ea"/>
                <a:cs typeface="+mn-cs"/>
              </a:rPr>
              <a:t>$2.50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sngStrike" kern="1200" cap="none" spc="0" normalizeH="0" baseline="0" noProof="0" dirty="0">
                <a:ln>
                  <a:noFill/>
                </a:ln>
                <a:solidFill>
                  <a:prstClr val="black"/>
                </a:solidFill>
                <a:effectLst/>
                <a:uLnTx/>
                <a:uFillTx/>
                <a:latin typeface="Tahoma" charset="0"/>
                <a:ea typeface="+mn-ea"/>
                <a:cs typeface="+mn-cs"/>
              </a:rPr>
              <a:t>$1.50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$1.00</a:t>
            </a:r>
          </a:p>
        </p:txBody>
      </p:sp>
      <p:sp>
        <p:nvSpPr>
          <p:cNvPr id="10" name="Right Brace 9"/>
          <p:cNvSpPr/>
          <p:nvPr/>
        </p:nvSpPr>
        <p:spPr>
          <a:xfrm>
            <a:off x="4128825" y="3102569"/>
            <a:ext cx="3810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TextBox 10"/>
          <p:cNvSpPr txBox="1"/>
          <p:nvPr/>
        </p:nvSpPr>
        <p:spPr bwMode="auto">
          <a:xfrm>
            <a:off x="4541203" y="3429782"/>
            <a:ext cx="1298753" cy="307777"/>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6D16"/>
                </a:solidFill>
                <a:effectLst/>
                <a:uLnTx/>
                <a:uFillTx/>
                <a:latin typeface="Tahoma" charset="0"/>
                <a:ea typeface="+mn-ea"/>
                <a:cs typeface="+mn-cs"/>
              </a:rPr>
              <a:t>Mean = $2.00</a:t>
            </a:r>
          </a:p>
        </p:txBody>
      </p:sp>
      <p:sp>
        <p:nvSpPr>
          <p:cNvPr id="12" name="Right Brace 11"/>
          <p:cNvSpPr/>
          <p:nvPr/>
        </p:nvSpPr>
        <p:spPr>
          <a:xfrm>
            <a:off x="8621535" y="3102569"/>
            <a:ext cx="381000" cy="9347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12"/>
          <p:cNvSpPr txBox="1"/>
          <p:nvPr/>
        </p:nvSpPr>
        <p:spPr bwMode="auto">
          <a:xfrm>
            <a:off x="9101597" y="3390977"/>
            <a:ext cx="1298753" cy="307777"/>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6D16"/>
                </a:solidFill>
                <a:effectLst/>
                <a:uLnTx/>
                <a:uFillTx/>
                <a:latin typeface="Tahoma" charset="0"/>
                <a:ea typeface="+mn-ea"/>
                <a:cs typeface="+mn-cs"/>
              </a:rPr>
              <a:t>Mean = $2.00</a:t>
            </a:r>
          </a:p>
        </p:txBody>
      </p:sp>
      <p:cxnSp>
        <p:nvCxnSpPr>
          <p:cNvPr id="16" name="Straight Arrow Connector 15"/>
          <p:cNvCxnSpPr/>
          <p:nvPr/>
        </p:nvCxnSpPr>
        <p:spPr>
          <a:xfrm rot="10800000" flipH="1">
            <a:off x="7434972" y="3800773"/>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bwMode="auto">
          <a:xfrm>
            <a:off x="6908791" y="3646884"/>
            <a:ext cx="573490" cy="307777"/>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Tahoma" charset="0"/>
                <a:ea typeface="+mn-ea"/>
                <a:cs typeface="+mn-cs"/>
              </a:rPr>
              <a:t>Attrit</a:t>
            </a:r>
            <a:endParaRPr kumimoji="0" lang="en-US" sz="1400" b="0" i="0" u="none" strike="noStrike" kern="1200" cap="none" spc="0" normalizeH="0" baseline="0" noProof="0" dirty="0">
              <a:ln>
                <a:noFill/>
              </a:ln>
              <a:solidFill>
                <a:prstClr val="black"/>
              </a:solidFill>
              <a:effectLst/>
              <a:uLnTx/>
              <a:uFillTx/>
              <a:latin typeface="Tahoma" charset="0"/>
              <a:ea typeface="+mn-ea"/>
              <a:cs typeface="+mn-cs"/>
            </a:endParaRPr>
          </a:p>
        </p:txBody>
      </p:sp>
      <p:cxnSp>
        <p:nvCxnSpPr>
          <p:cNvPr id="15" name="Straight Arrow Connector 14"/>
          <p:cNvCxnSpPr/>
          <p:nvPr/>
        </p:nvCxnSpPr>
        <p:spPr>
          <a:xfrm rot="10800000" flipH="1">
            <a:off x="7455674" y="3395648"/>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bwMode="auto">
          <a:xfrm>
            <a:off x="6910834" y="3213766"/>
            <a:ext cx="573490" cy="307777"/>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Tahoma" charset="0"/>
                <a:ea typeface="+mn-ea"/>
                <a:cs typeface="+mn-cs"/>
              </a:rPr>
              <a:t>Attrit</a:t>
            </a:r>
            <a:endParaRPr kumimoji="0" lang="en-US" sz="1400" b="0" i="0" u="none" strike="noStrike" kern="1200" cap="none" spc="0" normalizeH="0" baseline="0" noProof="0" dirty="0">
              <a:ln>
                <a:noFill/>
              </a:ln>
              <a:solidFill>
                <a:prstClr val="black"/>
              </a:solidFill>
              <a:effectLst/>
              <a:uLnTx/>
              <a:uFillTx/>
              <a:latin typeface="Tahoma" charset="0"/>
              <a:ea typeface="+mn-ea"/>
              <a:cs typeface="+mn-cs"/>
            </a:endParaRPr>
          </a:p>
        </p:txBody>
      </p:sp>
      <p:sp>
        <p:nvSpPr>
          <p:cNvPr id="14" name="TextBox 13"/>
          <p:cNvSpPr txBox="1"/>
          <p:nvPr/>
        </p:nvSpPr>
        <p:spPr bwMode="auto">
          <a:xfrm>
            <a:off x="2768138" y="4926341"/>
            <a:ext cx="7176902" cy="1200329"/>
          </a:xfrm>
          <a:prstGeom prst="rect">
            <a:avLst/>
          </a:prstGeom>
          <a:noFill/>
          <a:ln w="9525">
            <a:noFill/>
            <a:miter lim="800000"/>
            <a:headEnd/>
            <a:tailEnd/>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ahoma" charset="0"/>
                <a:ea typeface="+mn-ea"/>
                <a:cs typeface="+mn-cs"/>
              </a:rPr>
              <a:t>T2 - T1 = 0 </a:t>
            </a:r>
            <a:br>
              <a:rPr kumimoji="0" lang="en-US" sz="1600" b="0" i="0" u="none" strike="noStrike" kern="1200" cap="none" spc="0" normalizeH="0" baseline="0" noProof="0" dirty="0">
                <a:ln>
                  <a:noFill/>
                </a:ln>
                <a:solidFill>
                  <a:srgbClr val="FF6D16"/>
                </a:solidFill>
                <a:effectLst/>
                <a:uLnTx/>
                <a:uFillTx/>
                <a:latin typeface="Tahoma" charset="0"/>
                <a:ea typeface="+mn-ea"/>
                <a:cs typeface="+mn-cs"/>
              </a:rPr>
            </a:br>
            <a:r>
              <a:rPr kumimoji="0" lang="en-US" sz="1600" b="0" i="0" u="none" strike="noStrike" kern="1200" cap="none" spc="0" normalizeH="0" baseline="0" noProof="0" dirty="0">
                <a:ln>
                  <a:noFill/>
                </a:ln>
                <a:solidFill>
                  <a:srgbClr val="FF6D16"/>
                </a:solidFill>
                <a:effectLst/>
                <a:uLnTx/>
                <a:uFillTx/>
                <a:latin typeface="Tahoma" charset="0"/>
                <a:ea typeface="+mn-ea"/>
                <a:cs typeface="+mn-cs"/>
              </a:rPr>
              <a:t>Impact study accurately represents program effects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ahoma" charset="0"/>
                <a:ea typeface="+mn-ea"/>
                <a:cs typeface="+mn-cs"/>
              </a:rPr>
              <a:t>Program is not determined to be effective (no change)</a:t>
            </a:r>
            <a:br>
              <a:rPr kumimoji="0" lang="en-US" sz="1600" b="0" i="0" u="none" strike="noStrike" kern="1200" cap="none" spc="0" normalizeH="0" baseline="0" noProof="0" dirty="0">
                <a:ln>
                  <a:noFill/>
                </a:ln>
                <a:solidFill>
                  <a:srgbClr val="FF6D16"/>
                </a:solidFill>
                <a:effectLst/>
                <a:uLnTx/>
                <a:uFillTx/>
                <a:latin typeface="Tahoma" charset="0"/>
                <a:ea typeface="+mn-ea"/>
                <a:cs typeface="+mn-cs"/>
              </a:rPr>
            </a:br>
            <a:endParaRPr kumimoji="0" lang="en-US" sz="1600" b="0" i="0" u="none" strike="noStrike" kern="1200" cap="none" spc="0" normalizeH="0" baseline="0" noProof="0" dirty="0">
              <a:ln>
                <a:noFill/>
              </a:ln>
              <a:solidFill>
                <a:srgbClr val="FF6D16"/>
              </a:solidFill>
              <a:effectLst/>
              <a:uLnTx/>
              <a:uFillTx/>
              <a:latin typeface="Tahoma" charset="0"/>
              <a:ea typeface="+mn-ea"/>
              <a:cs typeface="+mn-cs"/>
            </a:endParaRPr>
          </a:p>
        </p:txBody>
      </p:sp>
    </p:spTree>
    <p:extLst>
      <p:ext uri="{BB962C8B-B14F-4D97-AF65-F5344CB8AC3E}">
        <p14:creationId xmlns:p14="http://schemas.microsoft.com/office/powerpoint/2010/main" val="1176410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733501" y="2007300"/>
            <a:ext cx="7010400" cy="64611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ahoma" pitchFamily="34" charset="0"/>
                <a:ea typeface="+mn-ea"/>
                <a:cs typeface="+mn-cs"/>
              </a:rPr>
              <a:t>Non-Random Attrition Example</a:t>
            </a:r>
          </a:p>
        </p:txBody>
      </p:sp>
      <p:sp>
        <p:nvSpPr>
          <p:cNvPr id="6" name="TextBox 5"/>
          <p:cNvSpPr txBox="1"/>
          <p:nvPr/>
        </p:nvSpPr>
        <p:spPr bwMode="auto">
          <a:xfrm>
            <a:off x="3582985" y="3309612"/>
            <a:ext cx="630301" cy="1169551"/>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$1.00</a:t>
            </a:r>
          </a:p>
        </p:txBody>
      </p:sp>
      <p:sp>
        <p:nvSpPr>
          <p:cNvPr id="7" name="TextBox 6"/>
          <p:cNvSpPr txBox="1"/>
          <p:nvPr/>
        </p:nvSpPr>
        <p:spPr bwMode="auto">
          <a:xfrm>
            <a:off x="7170784" y="3309612"/>
            <a:ext cx="630301" cy="1169551"/>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sngStrike" kern="1200" cap="none" spc="0" normalizeH="0" baseline="0" noProof="0" dirty="0">
                <a:ln>
                  <a:noFill/>
                </a:ln>
                <a:solidFill>
                  <a:prstClr val="black"/>
                </a:solidFill>
                <a:effectLst/>
                <a:uLnTx/>
                <a:uFillTx/>
                <a:latin typeface="Tahoma" charset="0"/>
                <a:ea typeface="+mn-ea"/>
                <a:cs typeface="+mn-cs"/>
              </a:rPr>
              <a:t>$1.50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sngStrike" kern="1200" cap="none" spc="0" normalizeH="0" baseline="0" noProof="0" dirty="0">
                <a:ln>
                  <a:noFill/>
                </a:ln>
                <a:solidFill>
                  <a:prstClr val="black"/>
                </a:solidFill>
                <a:effectLst/>
                <a:uLnTx/>
                <a:uFillTx/>
                <a:latin typeface="Tahoma" charset="0"/>
                <a:ea typeface="+mn-ea"/>
                <a:cs typeface="+mn-cs"/>
              </a:rPr>
              <a:t>$1.00</a:t>
            </a:r>
          </a:p>
        </p:txBody>
      </p:sp>
      <p:sp>
        <p:nvSpPr>
          <p:cNvPr id="10" name="Right Brace 9"/>
          <p:cNvSpPr/>
          <p:nvPr/>
        </p:nvSpPr>
        <p:spPr>
          <a:xfrm>
            <a:off x="4268784" y="3385811"/>
            <a:ext cx="3810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TextBox 10"/>
          <p:cNvSpPr txBox="1"/>
          <p:nvPr/>
        </p:nvSpPr>
        <p:spPr bwMode="auto">
          <a:xfrm>
            <a:off x="4680750" y="3665206"/>
            <a:ext cx="1624164" cy="369332"/>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6D16"/>
                </a:solidFill>
                <a:effectLst/>
                <a:uLnTx/>
                <a:uFillTx/>
                <a:latin typeface="Tahoma" charset="0"/>
                <a:ea typeface="+mn-ea"/>
                <a:cs typeface="+mn-cs"/>
              </a:rPr>
              <a:t>Mean = $2.00</a:t>
            </a:r>
          </a:p>
        </p:txBody>
      </p:sp>
      <p:sp>
        <p:nvSpPr>
          <p:cNvPr id="12" name="Right Brace 11"/>
          <p:cNvSpPr/>
          <p:nvPr/>
        </p:nvSpPr>
        <p:spPr>
          <a:xfrm>
            <a:off x="7874513" y="3412705"/>
            <a:ext cx="3810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12"/>
          <p:cNvSpPr txBox="1"/>
          <p:nvPr/>
        </p:nvSpPr>
        <p:spPr bwMode="auto">
          <a:xfrm>
            <a:off x="8389983" y="3494739"/>
            <a:ext cx="1624164" cy="369332"/>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6D16"/>
                </a:solidFill>
                <a:effectLst/>
                <a:uLnTx/>
                <a:uFillTx/>
                <a:latin typeface="Tahoma" charset="0"/>
                <a:ea typeface="+mn-ea"/>
                <a:cs typeface="+mn-cs"/>
              </a:rPr>
              <a:t>Mean = $2.50</a:t>
            </a:r>
          </a:p>
        </p:txBody>
      </p:sp>
      <p:cxnSp>
        <p:nvCxnSpPr>
          <p:cNvPr id="16" name="Straight Arrow Connector 15"/>
          <p:cNvCxnSpPr/>
          <p:nvPr/>
        </p:nvCxnSpPr>
        <p:spPr>
          <a:xfrm rot="10800000">
            <a:off x="7932783" y="421504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bwMode="auto">
          <a:xfrm>
            <a:off x="8488595" y="4041741"/>
            <a:ext cx="573490" cy="307777"/>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Tahoma" charset="0"/>
                <a:ea typeface="+mn-ea"/>
                <a:cs typeface="+mn-cs"/>
              </a:rPr>
              <a:t>Attrit</a:t>
            </a:r>
            <a:endParaRPr kumimoji="0" lang="en-US" sz="1400" b="0" i="0" u="none" strike="noStrike" kern="1200" cap="none" spc="0" normalizeH="0" baseline="0" noProof="0" dirty="0">
              <a:ln>
                <a:noFill/>
              </a:ln>
              <a:solidFill>
                <a:prstClr val="black"/>
              </a:solidFill>
              <a:effectLst/>
              <a:uLnTx/>
              <a:uFillTx/>
              <a:latin typeface="Tahoma" charset="0"/>
              <a:ea typeface="+mn-ea"/>
              <a:cs typeface="+mn-cs"/>
            </a:endParaRPr>
          </a:p>
        </p:txBody>
      </p:sp>
      <p:sp>
        <p:nvSpPr>
          <p:cNvPr id="20" name="TextBox 19"/>
          <p:cNvSpPr txBox="1"/>
          <p:nvPr/>
        </p:nvSpPr>
        <p:spPr bwMode="auto">
          <a:xfrm>
            <a:off x="4520077" y="5135362"/>
            <a:ext cx="3259162" cy="1261884"/>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ahoma" charset="0"/>
                <a:ea typeface="+mn-ea"/>
                <a:cs typeface="+mn-cs"/>
              </a:rPr>
              <a:t>T2 – T1 ≠ 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6D16"/>
                </a:solidFill>
                <a:effectLst/>
                <a:uLnTx/>
                <a:uFillTx/>
                <a:latin typeface="Tahoma" charset="0"/>
                <a:ea typeface="+mn-ea"/>
                <a:cs typeface="+mn-cs"/>
              </a:rPr>
              <a:t>We over-estimate program effects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ahoma" charset="0"/>
                <a:ea typeface="+mn-ea"/>
                <a:cs typeface="+mn-cs"/>
              </a:rPr>
              <a:t>Program appears to be effective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6D16"/>
              </a:solidFill>
              <a:effectLst/>
              <a:uLnTx/>
              <a:uFillTx/>
              <a:latin typeface="Tahoma" charset="0"/>
              <a:ea typeface="+mn-ea"/>
              <a:cs typeface="+mn-cs"/>
            </a:endParaRPr>
          </a:p>
        </p:txBody>
      </p:sp>
      <p:sp>
        <p:nvSpPr>
          <p:cNvPr id="14" name="TextBox 13"/>
          <p:cNvSpPr txBox="1"/>
          <p:nvPr/>
        </p:nvSpPr>
        <p:spPr>
          <a:xfrm>
            <a:off x="3357318" y="361900"/>
            <a:ext cx="589519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lumMod val="75000"/>
                  </a:srgbClr>
                </a:solidFill>
                <a:effectLst/>
                <a:uLnTx/>
                <a:uFillTx/>
                <a:latin typeface="Century Gothic" panose="020B0502020202020204" pitchFamily="34" charset="0"/>
                <a:ea typeface="+mn-ea"/>
                <a:cs typeface="+mn-cs"/>
              </a:rPr>
              <a:t>Which estimator is used here? </a:t>
            </a:r>
          </a:p>
        </p:txBody>
      </p:sp>
    </p:spTree>
    <p:extLst>
      <p:ext uri="{BB962C8B-B14F-4D97-AF65-F5344CB8AC3E}">
        <p14:creationId xmlns:p14="http://schemas.microsoft.com/office/powerpoint/2010/main" val="1267655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733501" y="2007300"/>
            <a:ext cx="7010400" cy="64611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ahoma" pitchFamily="34" charset="0"/>
                <a:ea typeface="+mn-ea"/>
                <a:cs typeface="+mn-cs"/>
              </a:rPr>
              <a:t>Non-Random Attrition Example</a:t>
            </a:r>
          </a:p>
        </p:txBody>
      </p:sp>
      <p:sp>
        <p:nvSpPr>
          <p:cNvPr id="6" name="TextBox 5"/>
          <p:cNvSpPr txBox="1"/>
          <p:nvPr/>
        </p:nvSpPr>
        <p:spPr bwMode="auto">
          <a:xfrm>
            <a:off x="3582985" y="3309612"/>
            <a:ext cx="630301" cy="1169551"/>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$1.00</a:t>
            </a:r>
          </a:p>
        </p:txBody>
      </p:sp>
      <p:sp>
        <p:nvSpPr>
          <p:cNvPr id="7" name="TextBox 6"/>
          <p:cNvSpPr txBox="1"/>
          <p:nvPr/>
        </p:nvSpPr>
        <p:spPr bwMode="auto">
          <a:xfrm>
            <a:off x="7170784" y="3309612"/>
            <a:ext cx="630301" cy="1169551"/>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sngStrike" kern="1200" cap="none" spc="0" normalizeH="0" baseline="0" noProof="0" dirty="0">
                <a:ln>
                  <a:noFill/>
                </a:ln>
                <a:solidFill>
                  <a:prstClr val="black"/>
                </a:solidFill>
                <a:effectLst/>
                <a:uLnTx/>
                <a:uFillTx/>
                <a:latin typeface="Tahoma" charset="0"/>
                <a:ea typeface="+mn-ea"/>
                <a:cs typeface="+mn-cs"/>
              </a:rPr>
              <a:t>$1.50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sngStrike" kern="1200" cap="none" spc="0" normalizeH="0" baseline="0" noProof="0" dirty="0">
                <a:ln>
                  <a:noFill/>
                </a:ln>
                <a:solidFill>
                  <a:prstClr val="black"/>
                </a:solidFill>
                <a:effectLst/>
                <a:uLnTx/>
                <a:uFillTx/>
                <a:latin typeface="Tahoma" charset="0"/>
                <a:ea typeface="+mn-ea"/>
                <a:cs typeface="+mn-cs"/>
              </a:rPr>
              <a:t>$1.00</a:t>
            </a:r>
          </a:p>
        </p:txBody>
      </p:sp>
      <p:sp>
        <p:nvSpPr>
          <p:cNvPr id="10" name="Right Brace 9"/>
          <p:cNvSpPr/>
          <p:nvPr/>
        </p:nvSpPr>
        <p:spPr>
          <a:xfrm>
            <a:off x="4268784" y="3385811"/>
            <a:ext cx="3810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TextBox 10"/>
          <p:cNvSpPr txBox="1"/>
          <p:nvPr/>
        </p:nvSpPr>
        <p:spPr bwMode="auto">
          <a:xfrm>
            <a:off x="4680750" y="3665206"/>
            <a:ext cx="1624164" cy="369332"/>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6D16"/>
                </a:solidFill>
                <a:effectLst/>
                <a:uLnTx/>
                <a:uFillTx/>
                <a:latin typeface="Tahoma" charset="0"/>
                <a:ea typeface="+mn-ea"/>
                <a:cs typeface="+mn-cs"/>
              </a:rPr>
              <a:t>Mean = $2.00</a:t>
            </a:r>
          </a:p>
        </p:txBody>
      </p:sp>
      <p:sp>
        <p:nvSpPr>
          <p:cNvPr id="12" name="Right Brace 11"/>
          <p:cNvSpPr/>
          <p:nvPr/>
        </p:nvSpPr>
        <p:spPr>
          <a:xfrm>
            <a:off x="7874513" y="3412705"/>
            <a:ext cx="3810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12"/>
          <p:cNvSpPr txBox="1"/>
          <p:nvPr/>
        </p:nvSpPr>
        <p:spPr bwMode="auto">
          <a:xfrm>
            <a:off x="8389983" y="3494739"/>
            <a:ext cx="1624164" cy="369332"/>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6D16"/>
                </a:solidFill>
                <a:effectLst/>
                <a:uLnTx/>
                <a:uFillTx/>
                <a:latin typeface="Tahoma" charset="0"/>
                <a:ea typeface="+mn-ea"/>
                <a:cs typeface="+mn-cs"/>
              </a:rPr>
              <a:t>Mean = $2.50</a:t>
            </a:r>
          </a:p>
        </p:txBody>
      </p:sp>
      <p:cxnSp>
        <p:nvCxnSpPr>
          <p:cNvPr id="16" name="Straight Arrow Connector 15"/>
          <p:cNvCxnSpPr/>
          <p:nvPr/>
        </p:nvCxnSpPr>
        <p:spPr>
          <a:xfrm rot="10800000">
            <a:off x="7932783" y="421504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bwMode="auto">
          <a:xfrm>
            <a:off x="8488595" y="4041741"/>
            <a:ext cx="573490" cy="307777"/>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Tahoma" charset="0"/>
                <a:ea typeface="+mn-ea"/>
                <a:cs typeface="+mn-cs"/>
              </a:rPr>
              <a:t>Attrit</a:t>
            </a:r>
            <a:endParaRPr kumimoji="0" lang="en-US" sz="1400" b="0" i="0" u="none" strike="noStrike" kern="1200" cap="none" spc="0" normalizeH="0" baseline="0" noProof="0" dirty="0">
              <a:ln>
                <a:noFill/>
              </a:ln>
              <a:solidFill>
                <a:prstClr val="black"/>
              </a:solidFill>
              <a:effectLst/>
              <a:uLnTx/>
              <a:uFillTx/>
              <a:latin typeface="Tahoma" charset="0"/>
              <a:ea typeface="+mn-ea"/>
              <a:cs typeface="+mn-cs"/>
            </a:endParaRPr>
          </a:p>
        </p:txBody>
      </p:sp>
      <p:sp>
        <p:nvSpPr>
          <p:cNvPr id="20" name="TextBox 19"/>
          <p:cNvSpPr txBox="1"/>
          <p:nvPr/>
        </p:nvSpPr>
        <p:spPr bwMode="auto">
          <a:xfrm>
            <a:off x="4520077" y="5135362"/>
            <a:ext cx="3259162" cy="1261884"/>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ahoma" charset="0"/>
                <a:ea typeface="+mn-ea"/>
                <a:cs typeface="+mn-cs"/>
              </a:rPr>
              <a:t>T2 – T1 ≠ 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6D16"/>
                </a:solidFill>
                <a:effectLst/>
                <a:uLnTx/>
                <a:uFillTx/>
                <a:latin typeface="Tahoma" charset="0"/>
                <a:ea typeface="+mn-ea"/>
                <a:cs typeface="+mn-cs"/>
              </a:rPr>
              <a:t>We over-estimate program effects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ahoma" charset="0"/>
                <a:ea typeface="+mn-ea"/>
                <a:cs typeface="+mn-cs"/>
              </a:rPr>
              <a:t>Program appears to be effective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6D16"/>
              </a:solidFill>
              <a:effectLst/>
              <a:uLnTx/>
              <a:uFillTx/>
              <a:latin typeface="Tahoma" charset="0"/>
              <a:ea typeface="+mn-ea"/>
              <a:cs typeface="+mn-cs"/>
            </a:endParaRPr>
          </a:p>
        </p:txBody>
      </p:sp>
      <p:sp>
        <p:nvSpPr>
          <p:cNvPr id="14" name="TextBox 13"/>
          <p:cNvSpPr txBox="1"/>
          <p:nvPr/>
        </p:nvSpPr>
        <p:spPr>
          <a:xfrm>
            <a:off x="3357318" y="361900"/>
            <a:ext cx="5895191"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lumMod val="75000"/>
                  </a:srgbClr>
                </a:solidFill>
                <a:effectLst/>
                <a:uLnTx/>
                <a:uFillTx/>
                <a:latin typeface="Century Gothic" panose="020B0502020202020204" pitchFamily="34" charset="0"/>
                <a:ea typeface="+mn-ea"/>
                <a:cs typeface="+mn-cs"/>
              </a:rPr>
              <a:t>Which estimator is used here? </a:t>
            </a:r>
            <a:r>
              <a:rPr kumimoji="0" lang="en-US" sz="2800" b="1" i="0" u="none" strike="noStrike" kern="1200" cap="none" spc="0" normalizeH="0" baseline="0" noProof="0" dirty="0">
                <a:ln>
                  <a:noFill/>
                </a:ln>
                <a:solidFill>
                  <a:srgbClr val="F79646">
                    <a:lumMod val="75000"/>
                  </a:srgbClr>
                </a:solidFill>
                <a:effectLst/>
                <a:uLnTx/>
                <a:uFillTx/>
                <a:latin typeface="Century Gothic" panose="020B0502020202020204" pitchFamily="34" charset="0"/>
                <a:ea typeface="+mn-ea"/>
                <a:cs typeface="+mn-cs"/>
              </a:rPr>
              <a:t>Can we use a different one? </a:t>
            </a:r>
          </a:p>
        </p:txBody>
      </p:sp>
      <p:sp>
        <p:nvSpPr>
          <p:cNvPr id="15" name="TextBox 3"/>
          <p:cNvSpPr txBox="1">
            <a:spLocks noChangeArrowheads="1"/>
          </p:cNvSpPr>
          <p:nvPr/>
        </p:nvSpPr>
        <p:spPr bwMode="auto">
          <a:xfrm>
            <a:off x="1745336" y="5120191"/>
            <a:ext cx="2935414" cy="646113"/>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Tahoma" pitchFamily="34" charset="0"/>
                <a:ea typeface="+mn-ea"/>
                <a:cs typeface="+mn-cs"/>
              </a:rPr>
              <a:t>Reflexive </a:t>
            </a:r>
            <a:r>
              <a:rPr kumimoji="0" lang="en-US" sz="3600" b="0" i="0" u="none" strike="noStrike" kern="1200" cap="none" spc="0" normalizeH="0" baseline="0" noProof="0" dirty="0">
                <a:ln>
                  <a:noFill/>
                </a:ln>
                <a:solidFill>
                  <a:srgbClr val="F79646">
                    <a:lumMod val="75000"/>
                  </a:srgbClr>
                </a:solidFill>
                <a:effectLst/>
                <a:uLnTx/>
                <a:uFillTx/>
                <a:latin typeface="Tahoma" pitchFamily="34" charset="0"/>
                <a:ea typeface="+mn-ea"/>
                <a:cs typeface="+mn-cs"/>
                <a:sym typeface="Wingdings" panose="05000000000000000000" pitchFamily="2" charset="2"/>
              </a:rPr>
              <a:t></a:t>
            </a:r>
            <a:endParaRPr kumimoji="0" lang="en-US" sz="3600" b="0" i="0" u="none" strike="noStrike" kern="1200" cap="none" spc="0" normalizeH="0" baseline="0" noProof="0" dirty="0">
              <a:ln>
                <a:noFill/>
              </a:ln>
              <a:solidFill>
                <a:srgbClr val="F79646">
                  <a:lumMod val="75000"/>
                </a:srgbClr>
              </a:solidFill>
              <a:effectLst/>
              <a:uLnTx/>
              <a:uFillTx/>
              <a:latin typeface="Tahoma" pitchFamily="34" charset="0"/>
              <a:ea typeface="+mn-ea"/>
              <a:cs typeface="+mn-cs"/>
            </a:endParaRPr>
          </a:p>
        </p:txBody>
      </p:sp>
    </p:spTree>
    <p:extLst>
      <p:ext uri="{BB962C8B-B14F-4D97-AF65-F5344CB8AC3E}">
        <p14:creationId xmlns:p14="http://schemas.microsoft.com/office/powerpoint/2010/main" val="196649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733501" y="2007300"/>
            <a:ext cx="7010400" cy="64611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ahoma" pitchFamily="34" charset="0"/>
                <a:ea typeface="+mn-ea"/>
                <a:cs typeface="+mn-cs"/>
              </a:rPr>
              <a:t>Non-Random Attrition Example</a:t>
            </a:r>
          </a:p>
        </p:txBody>
      </p:sp>
      <p:sp>
        <p:nvSpPr>
          <p:cNvPr id="6" name="TextBox 5"/>
          <p:cNvSpPr txBox="1"/>
          <p:nvPr/>
        </p:nvSpPr>
        <p:spPr bwMode="auto">
          <a:xfrm>
            <a:off x="3582985" y="3309612"/>
            <a:ext cx="630301" cy="1169551"/>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$1.00</a:t>
            </a:r>
          </a:p>
        </p:txBody>
      </p:sp>
      <p:sp>
        <p:nvSpPr>
          <p:cNvPr id="7" name="TextBox 6"/>
          <p:cNvSpPr txBox="1"/>
          <p:nvPr/>
        </p:nvSpPr>
        <p:spPr bwMode="auto">
          <a:xfrm>
            <a:off x="7170784" y="3309612"/>
            <a:ext cx="630301" cy="1169551"/>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sngStrike" kern="1200" cap="none" spc="0" normalizeH="0" baseline="0" noProof="0" dirty="0">
                <a:ln>
                  <a:noFill/>
                </a:ln>
                <a:solidFill>
                  <a:prstClr val="black"/>
                </a:solidFill>
                <a:effectLst/>
                <a:uLnTx/>
                <a:uFillTx/>
                <a:latin typeface="Tahoma" charset="0"/>
                <a:ea typeface="+mn-ea"/>
                <a:cs typeface="+mn-cs"/>
              </a:rPr>
              <a:t>$1.50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sngStrike" kern="1200" cap="none" spc="0" normalizeH="0" baseline="0" noProof="0" dirty="0">
                <a:ln>
                  <a:noFill/>
                </a:ln>
                <a:solidFill>
                  <a:prstClr val="black"/>
                </a:solidFill>
                <a:effectLst/>
                <a:uLnTx/>
                <a:uFillTx/>
                <a:latin typeface="Tahoma" charset="0"/>
                <a:ea typeface="+mn-ea"/>
                <a:cs typeface="+mn-cs"/>
              </a:rPr>
              <a:t>$1.00</a:t>
            </a:r>
          </a:p>
        </p:txBody>
      </p:sp>
      <p:sp>
        <p:nvSpPr>
          <p:cNvPr id="10" name="Right Brace 9"/>
          <p:cNvSpPr/>
          <p:nvPr/>
        </p:nvSpPr>
        <p:spPr>
          <a:xfrm>
            <a:off x="4268784" y="3385811"/>
            <a:ext cx="3810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TextBox 10"/>
          <p:cNvSpPr txBox="1"/>
          <p:nvPr/>
        </p:nvSpPr>
        <p:spPr bwMode="auto">
          <a:xfrm>
            <a:off x="4680750" y="3665206"/>
            <a:ext cx="1624164" cy="369332"/>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6D16"/>
                </a:solidFill>
                <a:effectLst/>
                <a:uLnTx/>
                <a:uFillTx/>
                <a:latin typeface="Tahoma" charset="0"/>
                <a:ea typeface="+mn-ea"/>
                <a:cs typeface="+mn-cs"/>
              </a:rPr>
              <a:t>Mean = $2.00</a:t>
            </a:r>
          </a:p>
        </p:txBody>
      </p:sp>
      <p:sp>
        <p:nvSpPr>
          <p:cNvPr id="12" name="Right Brace 11"/>
          <p:cNvSpPr/>
          <p:nvPr/>
        </p:nvSpPr>
        <p:spPr>
          <a:xfrm>
            <a:off x="7874513" y="3412705"/>
            <a:ext cx="3810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12"/>
          <p:cNvSpPr txBox="1"/>
          <p:nvPr/>
        </p:nvSpPr>
        <p:spPr bwMode="auto">
          <a:xfrm>
            <a:off x="8389983" y="3494739"/>
            <a:ext cx="1624164" cy="369332"/>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6D16"/>
                </a:solidFill>
                <a:effectLst/>
                <a:uLnTx/>
                <a:uFillTx/>
                <a:latin typeface="Tahoma" charset="0"/>
                <a:ea typeface="+mn-ea"/>
                <a:cs typeface="+mn-cs"/>
              </a:rPr>
              <a:t>Mean = $2.50</a:t>
            </a:r>
          </a:p>
        </p:txBody>
      </p:sp>
      <p:cxnSp>
        <p:nvCxnSpPr>
          <p:cNvPr id="16" name="Straight Arrow Connector 15"/>
          <p:cNvCxnSpPr/>
          <p:nvPr/>
        </p:nvCxnSpPr>
        <p:spPr>
          <a:xfrm rot="10800000">
            <a:off x="7932783" y="421504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bwMode="auto">
          <a:xfrm>
            <a:off x="8488595" y="4041741"/>
            <a:ext cx="573490" cy="307777"/>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Tahoma" charset="0"/>
                <a:ea typeface="+mn-ea"/>
                <a:cs typeface="+mn-cs"/>
              </a:rPr>
              <a:t>Attrit</a:t>
            </a:r>
            <a:endParaRPr kumimoji="0" lang="en-US" sz="1400" b="0" i="0" u="none" strike="noStrike" kern="1200" cap="none" spc="0" normalizeH="0" baseline="0" noProof="0" dirty="0">
              <a:ln>
                <a:noFill/>
              </a:ln>
              <a:solidFill>
                <a:prstClr val="black"/>
              </a:solidFill>
              <a:effectLst/>
              <a:uLnTx/>
              <a:uFillTx/>
              <a:latin typeface="Tahoma" charset="0"/>
              <a:ea typeface="+mn-ea"/>
              <a:cs typeface="+mn-cs"/>
            </a:endParaRPr>
          </a:p>
        </p:txBody>
      </p:sp>
      <p:sp>
        <p:nvSpPr>
          <p:cNvPr id="20" name="TextBox 19"/>
          <p:cNvSpPr txBox="1"/>
          <p:nvPr/>
        </p:nvSpPr>
        <p:spPr bwMode="auto">
          <a:xfrm>
            <a:off x="4520077" y="5135362"/>
            <a:ext cx="3259162" cy="1261884"/>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ahoma" charset="0"/>
                <a:ea typeface="+mn-ea"/>
                <a:cs typeface="+mn-cs"/>
              </a:rPr>
              <a:t>T2 – T1 ≠ 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6D16"/>
                </a:solidFill>
                <a:effectLst/>
                <a:uLnTx/>
                <a:uFillTx/>
                <a:latin typeface="Tahoma" charset="0"/>
                <a:ea typeface="+mn-ea"/>
                <a:cs typeface="+mn-cs"/>
              </a:rPr>
              <a:t>We over-estimate program effects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ahoma" charset="0"/>
                <a:ea typeface="+mn-ea"/>
                <a:cs typeface="+mn-cs"/>
              </a:rPr>
              <a:t>Program appears to be effective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6D16"/>
              </a:solidFill>
              <a:effectLst/>
              <a:uLnTx/>
              <a:uFillTx/>
              <a:latin typeface="Tahoma" charset="0"/>
              <a:ea typeface="+mn-ea"/>
              <a:cs typeface="+mn-cs"/>
            </a:endParaRPr>
          </a:p>
        </p:txBody>
      </p:sp>
      <p:sp>
        <p:nvSpPr>
          <p:cNvPr id="14" name="TextBox 13"/>
          <p:cNvSpPr txBox="1"/>
          <p:nvPr/>
        </p:nvSpPr>
        <p:spPr>
          <a:xfrm>
            <a:off x="3357318" y="361900"/>
            <a:ext cx="5895191" cy="181588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lumMod val="75000"/>
                  </a:srgbClr>
                </a:solidFill>
                <a:effectLst/>
                <a:uLnTx/>
                <a:uFillTx/>
                <a:latin typeface="Century Gothic" panose="020B0502020202020204" pitchFamily="34" charset="0"/>
                <a:ea typeface="+mn-ea"/>
                <a:cs typeface="+mn-cs"/>
              </a:rPr>
              <a:t>Which effect measure is used here? Intention to treat, or treatment on the treated?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4F81BD">
                  <a:lumMod val="75000"/>
                </a:srgbClr>
              </a:solidFill>
              <a:effectLst/>
              <a:uLnTx/>
              <a:uFillTx/>
              <a:latin typeface="Century Gothic" panose="020B0502020202020204" pitchFamily="34" charset="0"/>
              <a:ea typeface="+mn-ea"/>
              <a:cs typeface="+mn-cs"/>
            </a:endParaRPr>
          </a:p>
        </p:txBody>
      </p:sp>
      <p:sp>
        <p:nvSpPr>
          <p:cNvPr id="15" name="TextBox 14"/>
          <p:cNvSpPr txBox="1"/>
          <p:nvPr/>
        </p:nvSpPr>
        <p:spPr>
          <a:xfrm>
            <a:off x="8065013" y="4916980"/>
            <a:ext cx="3607134"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lumMod val="75000"/>
                  </a:srgbClr>
                </a:solidFill>
                <a:effectLst/>
                <a:uLnTx/>
                <a:uFillTx/>
                <a:latin typeface="Century Gothic" panose="020B0502020202020204" pitchFamily="34" charset="0"/>
                <a:ea typeface="+mn-ea"/>
                <a:cs typeface="+mn-cs"/>
              </a:rPr>
              <a:t>Can we use a better treatment measure?</a:t>
            </a:r>
          </a:p>
        </p:txBody>
      </p:sp>
    </p:spTree>
    <p:extLst>
      <p:ext uri="{BB962C8B-B14F-4D97-AF65-F5344CB8AC3E}">
        <p14:creationId xmlns:p14="http://schemas.microsoft.com/office/powerpoint/2010/main" val="4215958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2733501" y="2007300"/>
            <a:ext cx="7010400" cy="646113"/>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ahoma" pitchFamily="34" charset="0"/>
                <a:ea typeface="+mn-ea"/>
                <a:cs typeface="+mn-cs"/>
              </a:rPr>
              <a:t>Non-Random Attrition Example</a:t>
            </a:r>
          </a:p>
        </p:txBody>
      </p:sp>
      <p:sp>
        <p:nvSpPr>
          <p:cNvPr id="6" name="TextBox 5"/>
          <p:cNvSpPr txBox="1"/>
          <p:nvPr/>
        </p:nvSpPr>
        <p:spPr bwMode="auto">
          <a:xfrm>
            <a:off x="3582985" y="3309612"/>
            <a:ext cx="630301" cy="1169551"/>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$1.00</a:t>
            </a:r>
          </a:p>
        </p:txBody>
      </p:sp>
      <p:sp>
        <p:nvSpPr>
          <p:cNvPr id="7" name="TextBox 6"/>
          <p:cNvSpPr txBox="1"/>
          <p:nvPr/>
        </p:nvSpPr>
        <p:spPr bwMode="auto">
          <a:xfrm>
            <a:off x="7170784" y="3309612"/>
            <a:ext cx="630301" cy="1169551"/>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mn-ea"/>
                <a:cs typeface="+mn-cs"/>
              </a:rPr>
              <a:t>$2.00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sngStrike" kern="1200" cap="none" spc="0" normalizeH="0" baseline="0" noProof="0" dirty="0">
                <a:ln>
                  <a:noFill/>
                </a:ln>
                <a:solidFill>
                  <a:prstClr val="black"/>
                </a:solidFill>
                <a:effectLst/>
                <a:uLnTx/>
                <a:uFillTx/>
                <a:latin typeface="Tahoma" charset="0"/>
                <a:ea typeface="+mn-ea"/>
                <a:cs typeface="+mn-cs"/>
              </a:rPr>
              <a:t>$1.50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sngStrike" kern="1200" cap="none" spc="0" normalizeH="0" baseline="0" noProof="0" dirty="0">
                <a:ln>
                  <a:noFill/>
                </a:ln>
                <a:solidFill>
                  <a:prstClr val="black"/>
                </a:solidFill>
                <a:effectLst/>
                <a:uLnTx/>
                <a:uFillTx/>
                <a:latin typeface="Tahoma" charset="0"/>
                <a:ea typeface="+mn-ea"/>
                <a:cs typeface="+mn-cs"/>
              </a:rPr>
              <a:t>$1.00</a:t>
            </a:r>
          </a:p>
        </p:txBody>
      </p:sp>
      <p:sp>
        <p:nvSpPr>
          <p:cNvPr id="10" name="Right Brace 9"/>
          <p:cNvSpPr/>
          <p:nvPr/>
        </p:nvSpPr>
        <p:spPr>
          <a:xfrm>
            <a:off x="4268784" y="3385811"/>
            <a:ext cx="381000" cy="6487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TextBox 10"/>
          <p:cNvSpPr txBox="1"/>
          <p:nvPr/>
        </p:nvSpPr>
        <p:spPr bwMode="auto">
          <a:xfrm>
            <a:off x="4697824" y="3525055"/>
            <a:ext cx="1624164" cy="369332"/>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6D16"/>
                </a:solidFill>
                <a:effectLst/>
                <a:uLnTx/>
                <a:uFillTx/>
                <a:latin typeface="Tahoma" charset="0"/>
                <a:ea typeface="+mn-ea"/>
                <a:cs typeface="+mn-cs"/>
              </a:rPr>
              <a:t>Mean = $2.50</a:t>
            </a:r>
          </a:p>
        </p:txBody>
      </p:sp>
      <p:sp>
        <p:nvSpPr>
          <p:cNvPr id="12" name="Right Brace 11"/>
          <p:cNvSpPr/>
          <p:nvPr/>
        </p:nvSpPr>
        <p:spPr>
          <a:xfrm>
            <a:off x="7874513" y="3412705"/>
            <a:ext cx="381000" cy="533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12"/>
          <p:cNvSpPr txBox="1"/>
          <p:nvPr/>
        </p:nvSpPr>
        <p:spPr bwMode="auto">
          <a:xfrm>
            <a:off x="8389983" y="3494739"/>
            <a:ext cx="1624164" cy="369332"/>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6D16"/>
                </a:solidFill>
                <a:effectLst/>
                <a:uLnTx/>
                <a:uFillTx/>
                <a:latin typeface="Tahoma" charset="0"/>
                <a:ea typeface="+mn-ea"/>
                <a:cs typeface="+mn-cs"/>
              </a:rPr>
              <a:t>Mean = $2.50</a:t>
            </a:r>
          </a:p>
        </p:txBody>
      </p:sp>
      <p:cxnSp>
        <p:nvCxnSpPr>
          <p:cNvPr id="16" name="Straight Arrow Connector 15"/>
          <p:cNvCxnSpPr/>
          <p:nvPr/>
        </p:nvCxnSpPr>
        <p:spPr>
          <a:xfrm rot="10800000">
            <a:off x="7932783" y="421504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bwMode="auto">
          <a:xfrm>
            <a:off x="8488595" y="4041741"/>
            <a:ext cx="573490" cy="307777"/>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Tahoma" charset="0"/>
                <a:ea typeface="+mn-ea"/>
                <a:cs typeface="+mn-cs"/>
              </a:rPr>
              <a:t>Attrit</a:t>
            </a:r>
            <a:endParaRPr kumimoji="0" lang="en-US" sz="1400" b="0" i="0" u="none" strike="noStrike" kern="1200" cap="none" spc="0" normalizeH="0" baseline="0" noProof="0" dirty="0">
              <a:ln>
                <a:noFill/>
              </a:ln>
              <a:solidFill>
                <a:prstClr val="black"/>
              </a:solidFill>
              <a:effectLst/>
              <a:uLnTx/>
              <a:uFillTx/>
              <a:latin typeface="Tahoma" charset="0"/>
              <a:ea typeface="+mn-ea"/>
              <a:cs typeface="+mn-cs"/>
            </a:endParaRPr>
          </a:p>
        </p:txBody>
      </p:sp>
      <p:sp>
        <p:nvSpPr>
          <p:cNvPr id="20" name="TextBox 19"/>
          <p:cNvSpPr txBox="1"/>
          <p:nvPr/>
        </p:nvSpPr>
        <p:spPr bwMode="auto">
          <a:xfrm>
            <a:off x="653745" y="4043327"/>
            <a:ext cx="2097049" cy="769441"/>
          </a:xfrm>
          <a:prstGeom prst="rect">
            <a:avLst/>
          </a:prstGeom>
          <a:noFill/>
          <a:ln w="9525">
            <a:noFill/>
            <a:miter lim="800000"/>
            <a:headEnd/>
            <a:tailEnd/>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ahoma" charset="0"/>
                <a:ea typeface="+mn-ea"/>
                <a:cs typeface="+mn-cs"/>
              </a:rPr>
              <a:t>T2 – T1 = 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6D16"/>
              </a:solidFill>
              <a:effectLst/>
              <a:uLnTx/>
              <a:uFillTx/>
              <a:latin typeface="Tahoma" charset="0"/>
              <a:ea typeface="+mn-ea"/>
              <a:cs typeface="+mn-cs"/>
            </a:endParaRPr>
          </a:p>
        </p:txBody>
      </p:sp>
      <p:sp>
        <p:nvSpPr>
          <p:cNvPr id="14" name="TextBox 13"/>
          <p:cNvSpPr txBox="1"/>
          <p:nvPr/>
        </p:nvSpPr>
        <p:spPr>
          <a:xfrm>
            <a:off x="3357318" y="361900"/>
            <a:ext cx="5895191" cy="181588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lumMod val="75000"/>
                  </a:srgbClr>
                </a:solidFill>
                <a:effectLst/>
                <a:uLnTx/>
                <a:uFillTx/>
                <a:latin typeface="Century Gothic" panose="020B0502020202020204" pitchFamily="34" charset="0"/>
                <a:ea typeface="+mn-ea"/>
                <a:cs typeface="+mn-cs"/>
              </a:rPr>
              <a:t>Which effect measure is used here? Intention to treat, or treatment on the treated?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4F81BD">
                  <a:lumMod val="75000"/>
                </a:srgbClr>
              </a:solidFill>
              <a:effectLst/>
              <a:uLnTx/>
              <a:uFillTx/>
              <a:latin typeface="Century Gothic" panose="020B0502020202020204" pitchFamily="34" charset="0"/>
              <a:ea typeface="+mn-ea"/>
              <a:cs typeface="+mn-cs"/>
            </a:endParaRPr>
          </a:p>
        </p:txBody>
      </p:sp>
      <p:sp>
        <p:nvSpPr>
          <p:cNvPr id="18" name="TextBox 3"/>
          <p:cNvSpPr txBox="1">
            <a:spLocks noChangeArrowheads="1"/>
          </p:cNvSpPr>
          <p:nvPr/>
        </p:nvSpPr>
        <p:spPr bwMode="auto">
          <a:xfrm>
            <a:off x="234563" y="2396737"/>
            <a:ext cx="2935414" cy="1384995"/>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79646">
                    <a:lumMod val="75000"/>
                  </a:srgbClr>
                </a:solidFill>
                <a:effectLst/>
                <a:uLnTx/>
                <a:uFillTx/>
                <a:latin typeface="Tahoma" pitchFamily="34" charset="0"/>
                <a:ea typeface="+mn-ea"/>
                <a:cs typeface="+mn-cs"/>
              </a:rPr>
              <a:t>Remove </a:t>
            </a:r>
            <a:br>
              <a:rPr kumimoji="0" lang="en-US" sz="2800" b="0" i="0" u="none" strike="noStrike" kern="1200" cap="none" spc="0" normalizeH="0" baseline="0" noProof="0" dirty="0">
                <a:ln>
                  <a:noFill/>
                </a:ln>
                <a:solidFill>
                  <a:srgbClr val="F79646">
                    <a:lumMod val="75000"/>
                  </a:srgbClr>
                </a:solidFill>
                <a:effectLst/>
                <a:uLnTx/>
                <a:uFillTx/>
                <a:latin typeface="Tahoma" pitchFamily="34" charset="0"/>
                <a:ea typeface="+mn-ea"/>
                <a:cs typeface="+mn-cs"/>
              </a:rPr>
            </a:br>
            <a:r>
              <a:rPr kumimoji="0" lang="en-US" sz="2800" b="0" i="0" u="none" strike="noStrike" kern="1200" cap="none" spc="0" normalizeH="0" baseline="0" noProof="0" dirty="0" err="1">
                <a:ln>
                  <a:noFill/>
                </a:ln>
                <a:solidFill>
                  <a:srgbClr val="F79646">
                    <a:lumMod val="75000"/>
                  </a:srgbClr>
                </a:solidFill>
                <a:effectLst/>
                <a:uLnTx/>
                <a:uFillTx/>
                <a:latin typeface="Tahoma" pitchFamily="34" charset="0"/>
                <a:ea typeface="+mn-ea"/>
                <a:cs typeface="+mn-cs"/>
              </a:rPr>
              <a:t>attriters</a:t>
            </a:r>
            <a:r>
              <a:rPr kumimoji="0" lang="en-US" sz="2800" b="0" i="0" u="none" strike="noStrike" kern="1200" cap="none" spc="0" normalizeH="0" baseline="0" noProof="0" dirty="0">
                <a:ln>
                  <a:noFill/>
                </a:ln>
                <a:solidFill>
                  <a:srgbClr val="F79646">
                    <a:lumMod val="75000"/>
                  </a:srgbClr>
                </a:solidFill>
                <a:effectLst/>
                <a:uLnTx/>
                <a:uFillTx/>
                <a:latin typeface="Tahoma" pitchFamily="34" charset="0"/>
                <a:ea typeface="+mn-ea"/>
                <a:cs typeface="+mn-cs"/>
              </a:rPr>
              <a:t> </a:t>
            </a:r>
            <a:br>
              <a:rPr kumimoji="0" lang="en-US" sz="2800" b="0" i="0" u="none" strike="noStrike" kern="1200" cap="none" spc="0" normalizeH="0" baseline="0" noProof="0" dirty="0">
                <a:ln>
                  <a:noFill/>
                </a:ln>
                <a:solidFill>
                  <a:srgbClr val="F79646">
                    <a:lumMod val="75000"/>
                  </a:srgbClr>
                </a:solidFill>
                <a:effectLst/>
                <a:uLnTx/>
                <a:uFillTx/>
                <a:latin typeface="Tahoma" pitchFamily="34" charset="0"/>
                <a:ea typeface="+mn-ea"/>
                <a:cs typeface="+mn-cs"/>
              </a:rPr>
            </a:br>
            <a:r>
              <a:rPr kumimoji="0" lang="en-US" sz="2800" b="0" i="0" u="none" strike="noStrike" kern="1200" cap="none" spc="0" normalizeH="0" baseline="0" noProof="0" dirty="0">
                <a:ln>
                  <a:noFill/>
                </a:ln>
                <a:solidFill>
                  <a:srgbClr val="F79646">
                    <a:lumMod val="75000"/>
                  </a:srgbClr>
                </a:solidFill>
                <a:effectLst/>
                <a:uLnTx/>
                <a:uFillTx/>
                <a:latin typeface="Tahoma" pitchFamily="34" charset="0"/>
                <a:ea typeface="+mn-ea"/>
                <a:cs typeface="+mn-cs"/>
              </a:rPr>
              <a:t>from T1</a:t>
            </a:r>
          </a:p>
        </p:txBody>
      </p:sp>
      <p:sp>
        <p:nvSpPr>
          <p:cNvPr id="19" name="TextBox 18"/>
          <p:cNvSpPr txBox="1"/>
          <p:nvPr/>
        </p:nvSpPr>
        <p:spPr>
          <a:xfrm>
            <a:off x="4180837" y="4875864"/>
            <a:ext cx="5895191"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F81BD">
                    <a:lumMod val="75000"/>
                  </a:srgbClr>
                </a:solidFill>
                <a:effectLst/>
                <a:uLnTx/>
                <a:uFillTx/>
                <a:latin typeface="Century Gothic" panose="020B0502020202020204" pitchFamily="34" charset="0"/>
                <a:ea typeface="+mn-ea"/>
                <a:cs typeface="+mn-cs"/>
              </a:rPr>
              <a:t>This is not about ITT vs TOT! To calculate those we need data on both groups in T2.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F81BD">
                    <a:lumMod val="75000"/>
                  </a:srgbClr>
                </a:solidFill>
                <a:effectLst/>
                <a:uLnTx/>
                <a:uFillTx/>
                <a:latin typeface="Century Gothic" panose="020B0502020202020204" pitchFamily="34" charset="0"/>
                <a:ea typeface="+mn-ea"/>
                <a:cs typeface="+mn-cs"/>
              </a:rPr>
              <a:t>Rather this is about how we use data when attrition is present</a:t>
            </a:r>
          </a:p>
        </p:txBody>
      </p:sp>
    </p:spTree>
    <p:extLst>
      <p:ext uri="{BB962C8B-B14F-4D97-AF65-F5344CB8AC3E}">
        <p14:creationId xmlns:p14="http://schemas.microsoft.com/office/powerpoint/2010/main" val="3676723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Preview of CPP 525: advanced regression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53982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12" y="116018"/>
            <a:ext cx="11747241" cy="1143000"/>
          </a:xfrm>
        </p:spPr>
        <p:txBody>
          <a:bodyPr>
            <a:normAutofit/>
          </a:bodyPr>
          <a:lstStyle/>
          <a:p>
            <a:r>
              <a:rPr lang="en-US" sz="2800" dirty="0"/>
              <a:t>Counterfactuals in practice: Quasi-Experiment Methods</a:t>
            </a:r>
          </a:p>
        </p:txBody>
      </p:sp>
      <p:sp>
        <p:nvSpPr>
          <p:cNvPr id="3" name="TextBox 2"/>
          <p:cNvSpPr txBox="1"/>
          <p:nvPr/>
        </p:nvSpPr>
        <p:spPr>
          <a:xfrm>
            <a:off x="1447801" y="1259018"/>
            <a:ext cx="6553200" cy="480131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Difference-in-Difference:  Effect = (T2-T1) – (C2-C1) </a:t>
            </a:r>
          </a:p>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Difference-in-Difference Analysis</a:t>
            </a:r>
          </a:p>
          <a:p>
            <a:pPr marL="800100" marR="0" lvl="1"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Fixed Effects Models</a:t>
            </a:r>
            <a:br>
              <a:rPr kumimoji="0" lang="en-US" sz="1800" b="1" i="0" u="none" strike="noStrike" kern="1200" cap="none" spc="0" normalizeH="0" baseline="0" noProof="0" dirty="0">
                <a:ln>
                  <a:noFill/>
                </a:ln>
                <a:solidFill>
                  <a:prstClr val="black"/>
                </a:solidFill>
                <a:effectLst/>
                <a:uLnTx/>
                <a:uFillTx/>
                <a:latin typeface="Calibri"/>
                <a:ea typeface="+mn-ea"/>
                <a:cs typeface="+mn-cs"/>
              </a:rPr>
            </a:b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Reflexive Design:   Effect = T2 – T1</a:t>
            </a:r>
            <a:br>
              <a:rPr kumimoji="0" lang="en-US" sz="1800" b="0" i="0" u="none" strike="noStrike" kern="1200" cap="none" spc="0" normalizeH="0" baseline="0" noProof="0" dirty="0">
                <a:ln>
                  <a:noFill/>
                </a:ln>
                <a:solidFill>
                  <a:prstClr val="black"/>
                </a:solidFill>
                <a:effectLst/>
                <a:uLnTx/>
                <a:uFillTx/>
                <a:latin typeface="Calibri"/>
                <a:ea typeface="+mn-ea"/>
                <a:cs typeface="+mn-cs"/>
              </a:rPr>
            </a:b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Pre-Post Design with only a Treatment Group </a:t>
            </a:r>
          </a:p>
          <a:p>
            <a:pPr marL="800100" marR="0" lvl="1"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Time Series Regression</a:t>
            </a:r>
            <a:br>
              <a:rPr kumimoji="0" lang="en-US" sz="1800" b="0" i="0" u="none" strike="noStrike" kern="1200" cap="none" spc="0" normalizeH="0" baseline="0" noProof="0" dirty="0">
                <a:ln>
                  <a:noFill/>
                </a:ln>
                <a:solidFill>
                  <a:prstClr val="black"/>
                </a:solidFill>
                <a:effectLst/>
                <a:uLnTx/>
                <a:uFillTx/>
                <a:latin typeface="Calibri"/>
                <a:ea typeface="+mn-ea"/>
                <a:cs typeface="+mn-cs"/>
              </a:rPr>
            </a:br>
            <a:br>
              <a:rPr kumimoji="0" lang="en-US" sz="1800" b="0" i="0" u="none" strike="noStrike" kern="1200" cap="none" spc="0" normalizeH="0" baseline="0" noProof="0" dirty="0">
                <a:ln>
                  <a:noFill/>
                </a:ln>
                <a:solidFill>
                  <a:prstClr val="black"/>
                </a:solidFill>
                <a:effectLst/>
                <a:uLnTx/>
                <a:uFillTx/>
                <a:latin typeface="Calibri"/>
                <a:ea typeface="+mn-ea"/>
                <a:cs typeface="+mn-cs"/>
              </a:rPr>
            </a:b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Post-Test Only Design:   Effect = T2 – C2</a:t>
            </a:r>
            <a:br>
              <a:rPr kumimoji="0" lang="en-US" sz="1800" b="0" i="0" u="none" strike="noStrike" kern="1200" cap="none" spc="0" normalizeH="0" baseline="0" noProof="0" dirty="0">
                <a:ln>
                  <a:noFill/>
                </a:ln>
                <a:solidFill>
                  <a:prstClr val="black"/>
                </a:solidFill>
                <a:effectLst/>
                <a:uLnTx/>
                <a:uFillTx/>
                <a:latin typeface="Calibri"/>
                <a:ea typeface="+mn-ea"/>
                <a:cs typeface="+mn-cs"/>
              </a:rPr>
            </a:b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True Experiments (T2-C2)</a:t>
            </a:r>
          </a:p>
          <a:p>
            <a:pPr marL="800100" marR="0" lvl="1"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Post-Test Only Comparison, No Baseline (T2-C2)</a:t>
            </a:r>
          </a:p>
          <a:p>
            <a:pPr marL="800100" marR="0" lvl="1"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Propensity Score Matching</a:t>
            </a:r>
          </a:p>
          <a:p>
            <a:pPr marL="800100" marR="0" lvl="1" indent="-342900" algn="l" defTabSz="9144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Regression Discontinuity Design</a:t>
            </a:r>
          </a:p>
        </p:txBody>
      </p:sp>
    </p:spTree>
    <p:extLst>
      <p:ext uri="{BB962C8B-B14F-4D97-AF65-F5344CB8AC3E}">
        <p14:creationId xmlns:p14="http://schemas.microsoft.com/office/powerpoint/2010/main" val="79675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999" y="2871165"/>
            <a:ext cx="3379762" cy="2302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3"/>
          <p:cNvSpPr txBox="1">
            <a:spLocks noChangeArrowheads="1"/>
          </p:cNvSpPr>
          <p:nvPr/>
        </p:nvSpPr>
        <p:spPr bwMode="auto">
          <a:xfrm>
            <a:off x="775627" y="256283"/>
            <a:ext cx="10915629" cy="1569660"/>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1">
                    <a:lumMod val="50000"/>
                  </a:schemeClr>
                </a:solidFill>
                <a:effectLst/>
                <a:uLnTx/>
                <a:uFillTx/>
                <a:latin typeface="Century Gothic" panose="020B0502020202020204" pitchFamily="34" charset="0"/>
                <a:ea typeface="+mn-ea"/>
                <a:cs typeface="+mn-cs"/>
              </a:rPr>
              <a:t>You have created your groups,</a:t>
            </a:r>
            <a:r>
              <a:rPr kumimoji="0" lang="en-US" sz="3200" b="0" i="0" u="none" strike="noStrike" kern="1200" cap="none" spc="0" normalizeH="0" noProof="0" dirty="0">
                <a:ln>
                  <a:noFill/>
                </a:ln>
                <a:solidFill>
                  <a:schemeClr val="accent1">
                    <a:lumMod val="50000"/>
                  </a:schemeClr>
                </a:solidFill>
                <a:effectLst/>
                <a:uLnTx/>
                <a:uFillTx/>
                <a:latin typeface="Century Gothic" panose="020B0502020202020204" pitchFamily="34" charset="0"/>
                <a:ea typeface="+mn-ea"/>
                <a:cs typeface="+mn-cs"/>
              </a:rPr>
              <a:t> tested for equivalence and attrition bias, decided on the type of measure you will use in the study (ITT or TOT)</a:t>
            </a:r>
            <a:r>
              <a:rPr kumimoji="0" lang="en-US" sz="3200" b="0" i="0" u="none" strike="noStrike" kern="1200" cap="none" spc="0" normalizeH="0" baseline="0" noProof="0" dirty="0">
                <a:ln>
                  <a:noFill/>
                </a:ln>
                <a:solidFill>
                  <a:schemeClr val="accent1">
                    <a:lumMod val="50000"/>
                  </a:schemeClr>
                </a:solidFill>
                <a:effectLst/>
                <a:uLnTx/>
                <a:uFillTx/>
                <a:latin typeface="Century Gothic" panose="020B0502020202020204" pitchFamily="34" charset="0"/>
                <a:ea typeface="+mn-ea"/>
                <a:cs typeface="+mn-cs"/>
              </a:rPr>
              <a:t>.</a:t>
            </a:r>
          </a:p>
        </p:txBody>
      </p:sp>
      <p:grpSp>
        <p:nvGrpSpPr>
          <p:cNvPr id="14" name="Group 13"/>
          <p:cNvGrpSpPr/>
          <p:nvPr/>
        </p:nvGrpSpPr>
        <p:grpSpPr>
          <a:xfrm>
            <a:off x="5169684" y="2244291"/>
            <a:ext cx="2038349" cy="3796617"/>
            <a:chOff x="4493081" y="1192925"/>
            <a:chExt cx="2038349" cy="3796617"/>
          </a:xfrm>
        </p:grpSpPr>
        <p:pic>
          <p:nvPicPr>
            <p:cNvPr id="2" name="Picture 1"/>
            <p:cNvPicPr>
              <a:picLocks noChangeAspect="1"/>
            </p:cNvPicPr>
            <p:nvPr/>
          </p:nvPicPr>
          <p:blipFill>
            <a:blip r:embed="rId3"/>
            <a:stretch>
              <a:fillRect/>
            </a:stretch>
          </p:blipFill>
          <p:spPr>
            <a:xfrm>
              <a:off x="4521420" y="1192925"/>
              <a:ext cx="2010010" cy="1722090"/>
            </a:xfrm>
            <a:prstGeom prst="rect">
              <a:avLst/>
            </a:prstGeom>
          </p:spPr>
        </p:pic>
        <p:pic>
          <p:nvPicPr>
            <p:cNvPr id="6" name="Picture 5"/>
            <p:cNvPicPr>
              <a:picLocks noChangeAspect="1"/>
            </p:cNvPicPr>
            <p:nvPr/>
          </p:nvPicPr>
          <p:blipFill>
            <a:blip r:embed="rId4"/>
            <a:stretch>
              <a:fillRect/>
            </a:stretch>
          </p:blipFill>
          <p:spPr>
            <a:xfrm>
              <a:off x="4493081" y="3266882"/>
              <a:ext cx="2016110" cy="1722660"/>
            </a:xfrm>
            <a:prstGeom prst="rect">
              <a:avLst/>
            </a:prstGeom>
          </p:spPr>
        </p:pic>
      </p:grpSp>
      <p:pic>
        <p:nvPicPr>
          <p:cNvPr id="7" name="Picture 6"/>
          <p:cNvPicPr>
            <a:picLocks noChangeAspect="1"/>
          </p:cNvPicPr>
          <p:nvPr/>
        </p:nvPicPr>
        <p:blipFill>
          <a:blip r:embed="rId5"/>
          <a:stretch>
            <a:fillRect/>
          </a:stretch>
        </p:blipFill>
        <p:spPr>
          <a:xfrm>
            <a:off x="8352957" y="3137348"/>
            <a:ext cx="2797125" cy="2234439"/>
          </a:xfrm>
          <a:prstGeom prst="rect">
            <a:avLst/>
          </a:prstGeom>
        </p:spPr>
      </p:pic>
    </p:spTree>
    <p:extLst>
      <p:ext uri="{BB962C8B-B14F-4D97-AF65-F5344CB8AC3E}">
        <p14:creationId xmlns:p14="http://schemas.microsoft.com/office/powerpoint/2010/main" val="3914616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6B8E0B-9E4C-43D6-8E50-A9ED84E3CB7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218" name="Picture 2" descr="http://www.uft.org/files/imagecache/article_1_548x254/photo/value-added-formu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63" y="155436"/>
            <a:ext cx="6335842" cy="293668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media.cleveland.com/nationworld_impact/photo/20100901-teachers-valuejpg-b80289f98c9b2a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080" y="3357877"/>
            <a:ext cx="6991738" cy="33143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A8C789A-B5C7-4EFC-8756-AD0FA7B758DC}"/>
              </a:ext>
            </a:extLst>
          </p:cNvPr>
          <p:cNvSpPr txBox="1"/>
          <p:nvPr/>
        </p:nvSpPr>
        <p:spPr>
          <a:xfrm>
            <a:off x="7231949" y="642634"/>
            <a:ext cx="4241594"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4F81BD">
                    <a:lumMod val="75000"/>
                  </a:srgbClr>
                </a:solidFill>
                <a:effectLst/>
                <a:uLnTx/>
                <a:uFillTx/>
                <a:latin typeface="Century Gothic" panose="020B0502020202020204" pitchFamily="34" charset="0"/>
                <a:ea typeface="+mn-ea"/>
                <a:cs typeface="+mn-cs"/>
              </a:rPr>
              <a:t>These will start to make more sense. </a:t>
            </a:r>
          </a:p>
        </p:txBody>
      </p:sp>
    </p:spTree>
    <p:extLst>
      <p:ext uri="{BB962C8B-B14F-4D97-AF65-F5344CB8AC3E}">
        <p14:creationId xmlns:p14="http://schemas.microsoft.com/office/powerpoint/2010/main" val="112108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a:spLocks noChangeArrowheads="1"/>
          </p:cNvSpPr>
          <p:nvPr/>
        </p:nvSpPr>
        <p:spPr bwMode="auto">
          <a:xfrm>
            <a:off x="2016599" y="340258"/>
            <a:ext cx="7577330" cy="1323439"/>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tx2">
                    <a:lumMod val="50000"/>
                  </a:schemeClr>
                </a:solidFill>
                <a:effectLst/>
                <a:uLnTx/>
                <a:uFillTx/>
                <a:latin typeface="Century Gothic" panose="020B0502020202020204" pitchFamily="34" charset="0"/>
                <a:ea typeface="+mn-ea"/>
                <a:cs typeface="+mn-cs"/>
              </a:rPr>
              <a:t>Now how do</a:t>
            </a:r>
            <a:r>
              <a:rPr kumimoji="0" lang="en-US" sz="4000" b="0" i="0" u="none" strike="noStrike" kern="1200" cap="none" spc="0" normalizeH="0" noProof="0" dirty="0">
                <a:ln>
                  <a:noFill/>
                </a:ln>
                <a:solidFill>
                  <a:schemeClr val="tx2">
                    <a:lumMod val="50000"/>
                  </a:schemeClr>
                </a:solidFill>
                <a:effectLst/>
                <a:uLnTx/>
                <a:uFillTx/>
                <a:latin typeface="Century Gothic" panose="020B0502020202020204" pitchFamily="34" charset="0"/>
                <a:ea typeface="+mn-ea"/>
                <a:cs typeface="+mn-cs"/>
              </a:rPr>
              <a:t> we actually calculate program impact?</a:t>
            </a:r>
            <a:endParaRPr kumimoji="0" lang="en-US" sz="4000" b="0" i="0" u="none" strike="noStrike" kern="1200" cap="none" spc="0" normalizeH="0" baseline="0" noProof="0" dirty="0">
              <a:ln>
                <a:noFill/>
              </a:ln>
              <a:solidFill>
                <a:schemeClr val="tx2">
                  <a:lumMod val="50000"/>
                </a:schemeClr>
              </a:solidFill>
              <a:effectLst/>
              <a:uLnTx/>
              <a:uFillTx/>
              <a:latin typeface="Century Gothic" panose="020B0502020202020204" pitchFamily="34" charset="0"/>
              <a:ea typeface="+mn-ea"/>
              <a:cs typeface="+mn-cs"/>
            </a:endParaRPr>
          </a:p>
        </p:txBody>
      </p:sp>
      <p:pic>
        <p:nvPicPr>
          <p:cNvPr id="8" name="Picture 2" descr="Related image">
            <a:extLst>
              <a:ext uri="{FF2B5EF4-FFF2-40B4-BE49-F238E27FC236}">
                <a16:creationId xmlns:a16="http://schemas.microsoft.com/office/drawing/2014/main" id="{7975C14D-421B-4506-8359-924961DEC4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7" t="16766" r="3330" b="11124"/>
          <a:stretch/>
        </p:blipFill>
        <p:spPr bwMode="auto">
          <a:xfrm>
            <a:off x="3196206" y="2416029"/>
            <a:ext cx="5209564" cy="219791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E5AD4AD-3BA0-477D-A962-6F087E02D643}"/>
                  </a:ext>
                </a:extLst>
              </p:cNvPr>
              <p:cNvSpPr txBox="1"/>
              <p:nvPr/>
            </p:nvSpPr>
            <p:spPr>
              <a:xfrm>
                <a:off x="2445853" y="4613945"/>
                <a:ext cx="7080336" cy="123110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𝑐𝑜𝑛𝑡𝑟𝑜𝑙</m:t>
                      </m:r>
                      <m:r>
                        <a:rPr lang="en-US" sz="2400" b="0" i="1" smtClean="0">
                          <a:latin typeface="Cambria Math" panose="02040503050406030204" pitchFamily="18" charset="0"/>
                        </a:rPr>
                        <m: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𝑡𝑟𝑒𝑎𝑡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𝑡𝑖𝑚𝑒</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𝑐𝑜𝑛𝑡𝑟𝑜𝑙𝑠</m:t>
                      </m:r>
                      <m:r>
                        <a:rPr lang="en-US" sz="2400" b="0" i="1" smtClean="0">
                          <a:latin typeface="Cambria Math" panose="02040503050406030204" pitchFamily="18" charset="0"/>
                        </a:rPr>
                        <m:t>+</m:t>
                      </m:r>
                      <m:r>
                        <a:rPr lang="en-US" sz="2400" b="0" i="1" smtClean="0">
                          <a:latin typeface="Cambria Math" panose="02040503050406030204" pitchFamily="18" charset="0"/>
                        </a:rPr>
                        <m:t>𝑒</m:t>
                      </m:r>
                    </m:oMath>
                  </m:oMathPara>
                </a14:m>
                <a:endParaRPr lang="en-US" sz="2400" b="0" dirty="0"/>
              </a:p>
              <a:p>
                <a:pPr algn="ctr"/>
                <a:endParaRPr lang="en-US" sz="2400" dirty="0"/>
              </a:p>
              <a:p>
                <a:pPr algn="ctr"/>
                <a:r>
                  <a:rPr lang="en-US" sz="3200" i="1" dirty="0">
                    <a:latin typeface="Century Gothic" panose="020B0502020202020204" pitchFamily="34" charset="0"/>
                  </a:rPr>
                  <a:t>b</a:t>
                </a:r>
                <a:r>
                  <a:rPr lang="en-US" sz="3200" i="1" baseline="-25000" dirty="0"/>
                  <a:t>?</a:t>
                </a:r>
                <a:r>
                  <a:rPr lang="en-US" sz="3200" i="1" dirty="0">
                    <a:latin typeface="Century Gothic" panose="020B0502020202020204" pitchFamily="34" charset="0"/>
                  </a:rPr>
                  <a:t> </a:t>
                </a:r>
                <a:r>
                  <a:rPr lang="en-US" sz="2400" dirty="0">
                    <a:latin typeface="Century Gothic" panose="020B0502020202020204" pitchFamily="34" charset="0"/>
                  </a:rPr>
                  <a:t>= program impact? </a:t>
                </a:r>
              </a:p>
            </p:txBody>
          </p:sp>
        </mc:Choice>
        <mc:Fallback xmlns="">
          <p:sp>
            <p:nvSpPr>
              <p:cNvPr id="6" name="TextBox 5">
                <a:extLst>
                  <a:ext uri="{FF2B5EF4-FFF2-40B4-BE49-F238E27FC236}">
                    <a16:creationId xmlns:a16="http://schemas.microsoft.com/office/drawing/2014/main" id="{FE5AD4AD-3BA0-477D-A962-6F087E02D643}"/>
                  </a:ext>
                </a:extLst>
              </p:cNvPr>
              <p:cNvSpPr txBox="1">
                <a:spLocks noRot="1" noChangeAspect="1" noMove="1" noResize="1" noEditPoints="1" noAdjustHandles="1" noChangeArrowheads="1" noChangeShapeType="1" noTextEdit="1"/>
              </p:cNvSpPr>
              <p:nvPr/>
            </p:nvSpPr>
            <p:spPr>
              <a:xfrm>
                <a:off x="2445853" y="4613945"/>
                <a:ext cx="7080336" cy="1231106"/>
              </a:xfrm>
              <a:prstGeom prst="rect">
                <a:avLst/>
              </a:prstGeom>
              <a:blipFill>
                <a:blip r:embed="rId3"/>
                <a:stretch>
                  <a:fillRect l="-1033" b="-18812"/>
                </a:stretch>
              </a:blipFill>
            </p:spPr>
            <p:txBody>
              <a:bodyPr/>
              <a:lstStyle/>
              <a:p>
                <a:r>
                  <a:rPr lang="en-US">
                    <a:noFill/>
                  </a:rPr>
                  <a:t> </a:t>
                </a:r>
              </a:p>
            </p:txBody>
          </p:sp>
        </mc:Fallback>
      </mc:AlternateContent>
    </p:spTree>
    <p:extLst>
      <p:ext uri="{BB962C8B-B14F-4D97-AF65-F5344CB8AC3E}">
        <p14:creationId xmlns:p14="http://schemas.microsoft.com/office/powerpoint/2010/main" val="243736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043C"/>
        </a:solidFill>
        <a:effectLst/>
      </p:bgPr>
    </p:bg>
    <p:spTree>
      <p:nvGrpSpPr>
        <p:cNvPr id="1" name=""/>
        <p:cNvGrpSpPr/>
        <p:nvPr/>
      </p:nvGrpSpPr>
      <p:grpSpPr>
        <a:xfrm>
          <a:off x="0" y="0"/>
          <a:ext cx="0" cy="0"/>
          <a:chOff x="0" y="0"/>
          <a:chExt cx="0" cy="0"/>
        </a:xfrm>
      </p:grpSpPr>
      <p:sp>
        <p:nvSpPr>
          <p:cNvPr id="24" name="Title 23"/>
          <p:cNvSpPr>
            <a:spLocks noGrp="1"/>
          </p:cNvSpPr>
          <p:nvPr>
            <p:ph type="title"/>
          </p:nvPr>
        </p:nvSpPr>
        <p:spPr>
          <a:xfrm>
            <a:off x="394996" y="1142384"/>
            <a:ext cx="10972800" cy="2981747"/>
          </a:xfrm>
        </p:spPr>
        <p:txBody>
          <a:bodyPr>
            <a:normAutofit/>
          </a:bodyPr>
          <a:lstStyle/>
          <a:p>
            <a:r>
              <a:rPr lang="en-US" sz="4400" dirty="0">
                <a:solidFill>
                  <a:schemeClr val="bg1"/>
                </a:solidFill>
                <a:latin typeface="Euphemia"/>
              </a:rPr>
              <a:t>The Three types </a:t>
            </a:r>
            <a:br>
              <a:rPr lang="en-US" sz="4400" dirty="0">
                <a:solidFill>
                  <a:schemeClr val="bg1"/>
                </a:solidFill>
                <a:latin typeface="Euphemia"/>
              </a:rPr>
            </a:br>
            <a:r>
              <a:rPr lang="en-US" sz="4400" dirty="0">
                <a:solidFill>
                  <a:schemeClr val="bg1"/>
                </a:solidFill>
                <a:latin typeface="Euphemia"/>
              </a:rPr>
              <a:t>of counterfactual </a:t>
            </a:r>
            <a:br>
              <a:rPr lang="en-US" sz="4400" dirty="0">
                <a:solidFill>
                  <a:schemeClr val="bg1"/>
                </a:solidFill>
                <a:latin typeface="Euphemia"/>
              </a:rPr>
            </a:br>
            <a:r>
              <a:rPr lang="en-US" sz="4400" dirty="0">
                <a:solidFill>
                  <a:schemeClr val="bg1"/>
                </a:solidFill>
                <a:latin typeface="Euphemia"/>
              </a:rPr>
              <a:t>estimates</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124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9B79234-C588-4162-81C8-D84B3C5DE574}"/>
              </a:ext>
            </a:extLst>
          </p:cNvPr>
          <p:cNvSpPr/>
          <p:nvPr/>
        </p:nvSpPr>
        <p:spPr>
          <a:xfrm>
            <a:off x="0" y="-180"/>
            <a:ext cx="12191998" cy="1287573"/>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684360B-43F5-4D08-A696-BBD98F533D06}"/>
              </a:ext>
            </a:extLst>
          </p:cNvPr>
          <p:cNvSpPr/>
          <p:nvPr/>
        </p:nvSpPr>
        <p:spPr>
          <a:xfrm>
            <a:off x="7338" y="5873530"/>
            <a:ext cx="12191998" cy="99680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6156" y="-121481"/>
            <a:ext cx="11479876" cy="1143000"/>
          </a:xfrm>
        </p:spPr>
        <p:txBody>
          <a:bodyPr>
            <a:normAutofit/>
          </a:bodyPr>
          <a:lstStyle/>
          <a:p>
            <a:r>
              <a:rPr lang="en-US" sz="3600" dirty="0"/>
              <a:t>3 valid counterfactuals:</a:t>
            </a:r>
          </a:p>
        </p:txBody>
      </p:sp>
      <p:cxnSp>
        <p:nvCxnSpPr>
          <p:cNvPr id="4" name="Straight Connector 3"/>
          <p:cNvCxnSpPr/>
          <p:nvPr/>
        </p:nvCxnSpPr>
        <p:spPr>
          <a:xfrm>
            <a:off x="940840" y="3189955"/>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88440" y="4790155"/>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474240" y="4256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541040" y="403444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1474240" y="38376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541040" y="32661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2" name="Straight Connector 11"/>
          <p:cNvCxnSpPr/>
          <p:nvPr/>
        </p:nvCxnSpPr>
        <p:spPr>
          <a:xfrm>
            <a:off x="1550440"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32192"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t=1</a:t>
            </a:r>
          </a:p>
        </p:txBody>
      </p:sp>
      <p:cxnSp>
        <p:nvCxnSpPr>
          <p:cNvPr id="14" name="Straight Connector 13"/>
          <p:cNvCxnSpPr/>
          <p:nvPr/>
        </p:nvCxnSpPr>
        <p:spPr>
          <a:xfrm>
            <a:off x="2642400"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24152"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t=2</a:t>
            </a:r>
          </a:p>
        </p:txBody>
      </p:sp>
      <p:cxnSp>
        <p:nvCxnSpPr>
          <p:cNvPr id="17" name="Straight Arrow Connector 16"/>
          <p:cNvCxnSpPr/>
          <p:nvPr/>
        </p:nvCxnSpPr>
        <p:spPr>
          <a:xfrm flipV="1">
            <a:off x="2083840" y="4806859"/>
            <a:ext cx="0" cy="457200"/>
          </a:xfrm>
          <a:prstGeom prst="straightConnector1">
            <a:avLst/>
          </a:prstGeom>
          <a:ln w="381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20023" y="5287305"/>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lumMod val="50000"/>
                  </a:schemeClr>
                </a:solidFill>
                <a:effectLst/>
                <a:uLnTx/>
                <a:uFillTx/>
                <a:latin typeface="Calibri"/>
                <a:ea typeface="+mn-ea"/>
                <a:cs typeface="+mn-cs"/>
              </a:rPr>
              <a:t>Program</a:t>
            </a:r>
          </a:p>
        </p:txBody>
      </p:sp>
      <p:cxnSp>
        <p:nvCxnSpPr>
          <p:cNvPr id="19" name="Straight Connector 18"/>
          <p:cNvCxnSpPr/>
          <p:nvPr/>
        </p:nvCxnSpPr>
        <p:spPr>
          <a:xfrm>
            <a:off x="4853475" y="3189955"/>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01075" y="4790155"/>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386875" y="4256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6453675" y="39900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5386875" y="38376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6453675" y="32661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5" name="Straight Connector 24"/>
          <p:cNvCxnSpPr/>
          <p:nvPr/>
        </p:nvCxnSpPr>
        <p:spPr>
          <a:xfrm>
            <a:off x="5463075"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44827"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t=1</a:t>
            </a:r>
          </a:p>
        </p:txBody>
      </p:sp>
      <p:cxnSp>
        <p:nvCxnSpPr>
          <p:cNvPr id="27" name="Straight Connector 26"/>
          <p:cNvCxnSpPr/>
          <p:nvPr/>
        </p:nvCxnSpPr>
        <p:spPr>
          <a:xfrm>
            <a:off x="6555035"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336787"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t=2</a:t>
            </a:r>
          </a:p>
        </p:txBody>
      </p:sp>
      <p:cxnSp>
        <p:nvCxnSpPr>
          <p:cNvPr id="29" name="Straight Arrow Connector 28"/>
          <p:cNvCxnSpPr/>
          <p:nvPr/>
        </p:nvCxnSpPr>
        <p:spPr>
          <a:xfrm flipV="1">
            <a:off x="5996475" y="4806859"/>
            <a:ext cx="0" cy="457200"/>
          </a:xfrm>
          <a:prstGeom prst="straightConnector1">
            <a:avLst/>
          </a:prstGeom>
          <a:ln w="381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32658" y="5287305"/>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lumMod val="50000"/>
                  </a:schemeClr>
                </a:solidFill>
                <a:effectLst/>
                <a:uLnTx/>
                <a:uFillTx/>
                <a:latin typeface="Calibri"/>
                <a:ea typeface="+mn-ea"/>
                <a:cs typeface="+mn-cs"/>
              </a:rPr>
              <a:t>Program</a:t>
            </a:r>
          </a:p>
        </p:txBody>
      </p:sp>
      <p:sp>
        <p:nvSpPr>
          <p:cNvPr id="43" name="TextBox 42"/>
          <p:cNvSpPr txBox="1"/>
          <p:nvPr/>
        </p:nvSpPr>
        <p:spPr>
          <a:xfrm>
            <a:off x="1168073" y="1865120"/>
            <a:ext cx="1904304"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small" spc="0" normalizeH="0" noProof="0" dirty="0">
                <a:ln>
                  <a:noFill/>
                </a:ln>
                <a:solidFill>
                  <a:schemeClr val="accent1">
                    <a:lumMod val="50000"/>
                  </a:schemeClr>
                </a:solidFill>
                <a:effectLst/>
                <a:uLnTx/>
                <a:uFillTx/>
                <a:latin typeface="Calibri"/>
                <a:ea typeface="+mn-ea"/>
                <a:cs typeface="+mn-cs"/>
              </a:rPr>
              <a:t>Pre-Post Reflexive</a:t>
            </a:r>
            <a:br>
              <a:rPr kumimoji="0" lang="en-US" sz="1800" b="0" i="0" u="none" strike="noStrike" kern="1200" cap="none" spc="0" normalizeH="0" baseline="0" noProof="0" dirty="0">
                <a:ln>
                  <a:noFill/>
                </a:ln>
                <a:solidFill>
                  <a:schemeClr val="accent1">
                    <a:lumMod val="50000"/>
                  </a:schemeClr>
                </a:solidFill>
                <a:effectLst/>
                <a:uLnTx/>
                <a:uFillTx/>
                <a:latin typeface="Calibri"/>
                <a:ea typeface="+mn-ea"/>
                <a:cs typeface="+mn-cs"/>
              </a:rPr>
            </a:br>
            <a:r>
              <a:rPr kumimoji="0" lang="en-US" sz="1800" i="0" u="none" strike="noStrike" kern="1200" cap="none" spc="0" normalizeH="0" baseline="0" noProof="0" dirty="0">
                <a:ln>
                  <a:noFill/>
                </a:ln>
                <a:solidFill>
                  <a:schemeClr val="accent1">
                    <a:lumMod val="50000"/>
                  </a:schemeClr>
                </a:solidFill>
                <a:effectLst/>
                <a:uLnTx/>
                <a:uFillTx/>
                <a:latin typeface="Calibri"/>
                <a:ea typeface="+mn-ea"/>
                <a:cs typeface="+mn-cs"/>
              </a:rPr>
              <a:t>Estimator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2000" i="0" u="none" strike="noStrike" kern="1200" cap="none" spc="0" normalizeH="0" baseline="0" noProof="0" dirty="0">
                <a:ln>
                  <a:noFill/>
                </a:ln>
                <a:solidFill>
                  <a:schemeClr val="accent2">
                    <a:lumMod val="75000"/>
                  </a:schemeClr>
                </a:solidFill>
                <a:effectLst/>
                <a:uLnTx/>
                <a:uFillTx/>
                <a:latin typeface="Candara" panose="020E0502030303020204" pitchFamily="34" charset="0"/>
                <a:cs typeface="Arial" panose="020B0604020202020204" pitchFamily="34" charset="0"/>
              </a:rPr>
              <a:t>effect</a:t>
            </a:r>
            <a:r>
              <a:rPr kumimoji="0" lang="en-US" sz="2000" i="0" u="none" strike="noStrike" kern="1200" cap="none" spc="0" normalizeH="0" baseline="0" noProof="0" dirty="0">
                <a:ln>
                  <a:noFill/>
                </a:ln>
                <a:solidFill>
                  <a:srgbClr val="C00000"/>
                </a:solidFill>
                <a:effectLst/>
                <a:uLnTx/>
                <a:uFillTx/>
                <a:latin typeface="Candara" panose="020E0502030303020204" pitchFamily="34" charset="0"/>
                <a:cs typeface="Arial" panose="020B0604020202020204" pitchFamily="34" charset="0"/>
              </a:rPr>
              <a:t> </a:t>
            </a:r>
            <a:r>
              <a:rPr kumimoji="0" lang="en-US" sz="2000" b="1" i="0" u="none" strike="noStrike" kern="1200" cap="none" spc="0" normalizeH="0" baseline="0" noProof="0" dirty="0">
                <a:ln>
                  <a:noFill/>
                </a:ln>
                <a:solidFill>
                  <a:schemeClr val="bg2">
                    <a:lumMod val="25000"/>
                  </a:schemeClr>
                </a:solidFill>
                <a:effectLst/>
                <a:uLnTx/>
                <a:uFillTx/>
                <a:latin typeface="Candara" panose="020E0502030303020204" pitchFamily="34" charset="0"/>
                <a:cs typeface="Arial" panose="020B0604020202020204" pitchFamily="34" charset="0"/>
              </a:rPr>
              <a:t>= </a:t>
            </a:r>
            <a:r>
              <a:rPr kumimoji="0" lang="en-US" sz="2000" i="0" u="none" strike="noStrike" kern="1200" cap="none" spc="0" normalizeH="0" baseline="0" noProof="0" dirty="0">
                <a:ln>
                  <a:noFill/>
                </a:ln>
                <a:solidFill>
                  <a:schemeClr val="bg2">
                    <a:lumMod val="25000"/>
                  </a:schemeClr>
                </a:solidFill>
                <a:effectLst/>
                <a:uLnTx/>
                <a:uFillTx/>
                <a:latin typeface="Century Gothic" panose="020B0502020202020204" pitchFamily="34" charset="0"/>
                <a:cs typeface="Arial" panose="020B0604020202020204" pitchFamily="34" charset="0"/>
              </a:rPr>
              <a:t>T2-T1</a:t>
            </a:r>
            <a:endParaRPr kumimoji="0" lang="en-US" sz="1800" i="0" u="none" strike="noStrike" kern="1200" cap="none" spc="0" normalizeH="0" baseline="0" noProof="0" dirty="0">
              <a:ln>
                <a:noFill/>
              </a:ln>
              <a:solidFill>
                <a:schemeClr val="bg2">
                  <a:lumMod val="25000"/>
                </a:schemeClr>
              </a:solidFill>
              <a:effectLst/>
              <a:uLnTx/>
              <a:uFillTx/>
              <a:latin typeface="Century Gothic" panose="020B0502020202020204" pitchFamily="34" charset="0"/>
              <a:cs typeface="Arial" panose="020B0604020202020204" pitchFamily="34" charset="0"/>
            </a:endParaRPr>
          </a:p>
        </p:txBody>
      </p:sp>
      <p:cxnSp>
        <p:nvCxnSpPr>
          <p:cNvPr id="45" name="Straight Connector 44"/>
          <p:cNvCxnSpPr/>
          <p:nvPr/>
        </p:nvCxnSpPr>
        <p:spPr>
          <a:xfrm>
            <a:off x="1666754" y="39138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Right Brace 45"/>
          <p:cNvSpPr/>
          <p:nvPr/>
        </p:nvSpPr>
        <p:spPr>
          <a:xfrm>
            <a:off x="2769640" y="3329775"/>
            <a:ext cx="228600" cy="571500"/>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TextBox 46"/>
          <p:cNvSpPr txBox="1"/>
          <p:nvPr/>
        </p:nvSpPr>
        <p:spPr>
          <a:xfrm>
            <a:off x="3028867" y="3415004"/>
            <a:ext cx="7665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schemeClr val="accent2">
                    <a:lumMod val="75000"/>
                  </a:schemeClr>
                </a:solidFill>
                <a:effectLst/>
                <a:uLnTx/>
                <a:uFillTx/>
                <a:latin typeface="Candara" panose="020E0502030303020204" pitchFamily="34" charset="0"/>
              </a:rPr>
              <a:t>effect</a:t>
            </a:r>
          </a:p>
        </p:txBody>
      </p:sp>
      <p:sp>
        <p:nvSpPr>
          <p:cNvPr id="48" name="TextBox 47"/>
          <p:cNvSpPr txBox="1"/>
          <p:nvPr/>
        </p:nvSpPr>
        <p:spPr>
          <a:xfrm>
            <a:off x="5117869" y="1865120"/>
            <a:ext cx="1757211"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small" spc="0" normalizeH="0" noProof="0" dirty="0">
                <a:ln>
                  <a:noFill/>
                </a:ln>
                <a:solidFill>
                  <a:schemeClr val="accent1">
                    <a:lumMod val="50000"/>
                  </a:schemeClr>
                </a:solidFill>
                <a:effectLst/>
                <a:uLnTx/>
                <a:uFillTx/>
                <a:latin typeface="Calibri"/>
                <a:ea typeface="+mn-ea"/>
                <a:cs typeface="+mn-cs"/>
              </a:rPr>
              <a:t>Post-Only</a:t>
            </a:r>
            <a:br>
              <a:rPr kumimoji="0" lang="en-US" sz="1800" b="0" i="0" u="none" strike="noStrike" kern="1200" cap="none" spc="0" normalizeH="0" baseline="0" noProof="0" dirty="0">
                <a:ln>
                  <a:noFill/>
                </a:ln>
                <a:solidFill>
                  <a:schemeClr val="accent1">
                    <a:lumMod val="50000"/>
                  </a:schemeClr>
                </a:solidFill>
                <a:effectLst/>
                <a:uLnTx/>
                <a:uFillTx/>
                <a:latin typeface="Calibri"/>
                <a:ea typeface="+mn-ea"/>
                <a:cs typeface="+mn-cs"/>
              </a:rPr>
            </a:br>
            <a:r>
              <a:rPr kumimoji="0" lang="en-US" sz="1800" i="0" u="none" strike="noStrike" kern="1200" cap="none" spc="0" normalizeH="0" baseline="0" noProof="0" dirty="0">
                <a:ln>
                  <a:noFill/>
                </a:ln>
                <a:solidFill>
                  <a:schemeClr val="accent1">
                    <a:lumMod val="50000"/>
                  </a:schemeClr>
                </a:solidFill>
                <a:effectLst/>
                <a:uLnTx/>
                <a:uFillTx/>
                <a:latin typeface="Calibri"/>
                <a:ea typeface="+mn-ea"/>
                <a:cs typeface="+mn-cs"/>
              </a:rPr>
              <a:t>Estimator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accent2">
                    <a:lumMod val="75000"/>
                  </a:schemeClr>
                </a:solidFill>
                <a:latin typeface="Candara" panose="020E0502030303020204" pitchFamily="34" charset="0"/>
                <a:cs typeface="Arial" panose="020B0604020202020204" pitchFamily="34" charset="0"/>
              </a:rPr>
              <a:t>effect</a:t>
            </a:r>
            <a:r>
              <a:rPr lang="en-US" sz="2000" b="1" dirty="0">
                <a:solidFill>
                  <a:schemeClr val="accent1">
                    <a:lumMod val="75000"/>
                  </a:schemeClr>
                </a:solidFill>
                <a:latin typeface="Candara" panose="020E0502030303020204" pitchFamily="34" charset="0"/>
                <a:cs typeface="Arial" panose="020B0604020202020204" pitchFamily="34" charset="0"/>
              </a:rPr>
              <a:t> </a:t>
            </a:r>
            <a:r>
              <a:rPr lang="en-US" sz="2000" b="1" dirty="0">
                <a:solidFill>
                  <a:schemeClr val="bg2">
                    <a:lumMod val="25000"/>
                  </a:schemeClr>
                </a:solidFill>
                <a:latin typeface="Candara" panose="020E0502030303020204" pitchFamily="34" charset="0"/>
                <a:cs typeface="Arial" panose="020B0604020202020204" pitchFamily="34" charset="0"/>
              </a:rPr>
              <a:t>= </a:t>
            </a:r>
            <a:r>
              <a:rPr kumimoji="0" lang="en-US" sz="2000" b="0" i="0" u="none" strike="noStrike" kern="1200" cap="none" spc="0" normalizeH="0" baseline="0" noProof="0" dirty="0">
                <a:ln>
                  <a:noFill/>
                </a:ln>
                <a:solidFill>
                  <a:schemeClr val="bg2">
                    <a:lumMod val="25000"/>
                  </a:schemeClr>
                </a:solidFill>
                <a:effectLst/>
                <a:uLnTx/>
                <a:uFillTx/>
                <a:latin typeface="Century Gothic" panose="020B0502020202020204" pitchFamily="34" charset="0"/>
              </a:rPr>
              <a:t>T2-C2</a:t>
            </a:r>
          </a:p>
        </p:txBody>
      </p:sp>
      <p:sp>
        <p:nvSpPr>
          <p:cNvPr id="49" name="TextBox 48"/>
          <p:cNvSpPr txBox="1"/>
          <p:nvPr/>
        </p:nvSpPr>
        <p:spPr>
          <a:xfrm>
            <a:off x="8508266" y="1895897"/>
            <a:ext cx="2864887"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small" spc="0" normalizeH="0" baseline="0" noProof="0" dirty="0">
                <a:ln>
                  <a:noFill/>
                </a:ln>
                <a:solidFill>
                  <a:schemeClr val="accent1">
                    <a:lumMod val="50000"/>
                  </a:schemeClr>
                </a:solidFill>
                <a:effectLst/>
                <a:uLnTx/>
                <a:uFillTx/>
                <a:latin typeface="Calibri"/>
                <a:ea typeface="+mn-ea"/>
                <a:cs typeface="+mn-cs"/>
              </a:rPr>
              <a:t>Pre-Post </a:t>
            </a:r>
            <a:r>
              <a:rPr lang="en-US" b="1" cap="small" dirty="0">
                <a:solidFill>
                  <a:schemeClr val="accent1">
                    <a:lumMod val="50000"/>
                  </a:schemeClr>
                </a:solidFill>
                <a:latin typeface="Calibri"/>
              </a:rPr>
              <a:t>w </a:t>
            </a:r>
            <a:r>
              <a:rPr kumimoji="0" lang="en-US" sz="1800" b="1" i="0" u="none" strike="noStrike" kern="1200" cap="small" spc="0" normalizeH="0" baseline="0" noProof="0" dirty="0">
                <a:ln>
                  <a:noFill/>
                </a:ln>
                <a:solidFill>
                  <a:schemeClr val="accent1">
                    <a:lumMod val="50000"/>
                  </a:schemeClr>
                </a:solidFill>
                <a:effectLst/>
                <a:uLnTx/>
                <a:uFillTx/>
                <a:latin typeface="Calibri"/>
                <a:ea typeface="+mn-ea"/>
                <a:cs typeface="+mn-cs"/>
              </a:rPr>
              <a:t>Comparison</a:t>
            </a:r>
            <a:r>
              <a:rPr lang="en-US" b="1" cap="small" dirty="0">
                <a:solidFill>
                  <a:schemeClr val="accent1">
                    <a:lumMod val="50000"/>
                  </a:schemeClr>
                </a:solidFill>
                <a:latin typeface="Calibri"/>
              </a:rPr>
              <a:t> </a:t>
            </a:r>
            <a:br>
              <a:rPr lang="en-US" dirty="0">
                <a:solidFill>
                  <a:schemeClr val="accent1">
                    <a:lumMod val="50000"/>
                  </a:schemeClr>
                </a:solidFill>
                <a:latin typeface="Calibri"/>
              </a:rPr>
            </a:br>
            <a:r>
              <a:rPr lang="en-US" dirty="0">
                <a:solidFill>
                  <a:schemeClr val="accent1">
                    <a:lumMod val="50000"/>
                  </a:schemeClr>
                </a:solidFill>
                <a:latin typeface="Calibri"/>
              </a:rPr>
              <a:t>Estimator</a:t>
            </a:r>
            <a:endParaRPr kumimoji="0" lang="en-US" sz="1800" b="0" i="0" u="none" strike="noStrike" kern="1200" cap="none" spc="0" normalizeH="0" baseline="0" noProof="0" dirty="0">
              <a:ln>
                <a:noFill/>
              </a:ln>
              <a:solidFill>
                <a:schemeClr val="accent1">
                  <a:lumMod val="50000"/>
                </a:schemeClr>
              </a:solidFill>
              <a:effectLst/>
              <a:uLnTx/>
              <a:uFillTx/>
              <a:latin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chemeClr val="accent2">
                    <a:lumMod val="75000"/>
                  </a:schemeClr>
                </a:solidFill>
                <a:effectLst/>
                <a:uLnTx/>
                <a:uFillTx/>
                <a:latin typeface="Candara" panose="020E0502030303020204" pitchFamily="34" charset="0"/>
              </a:rPr>
              <a:t>effect</a:t>
            </a:r>
            <a:r>
              <a:rPr kumimoji="0" lang="en-US" b="1" i="0" u="none" strike="noStrike" kern="1200" cap="none" spc="0" normalizeH="0" baseline="0" noProof="0" dirty="0">
                <a:ln>
                  <a:noFill/>
                </a:ln>
                <a:solidFill>
                  <a:schemeClr val="accent1">
                    <a:lumMod val="75000"/>
                  </a:schemeClr>
                </a:solidFill>
                <a:effectLst/>
                <a:uLnTx/>
                <a:uFillTx/>
                <a:latin typeface="Candara" panose="020E0502030303020204" pitchFamily="34" charset="0"/>
              </a:rPr>
              <a:t> </a:t>
            </a:r>
            <a:r>
              <a:rPr kumimoji="0" lang="en-US" b="1" i="0" u="none" strike="noStrike" kern="1200" cap="none" spc="0" normalizeH="0" baseline="0" noProof="0" dirty="0">
                <a:ln>
                  <a:noFill/>
                </a:ln>
                <a:solidFill>
                  <a:schemeClr val="bg2">
                    <a:lumMod val="25000"/>
                  </a:schemeClr>
                </a:solidFill>
                <a:effectLst/>
                <a:uLnTx/>
                <a:uFillTx/>
                <a:latin typeface="Candara" panose="020E0502030303020204" pitchFamily="34" charset="0"/>
              </a:rPr>
              <a:t>= </a:t>
            </a:r>
            <a:r>
              <a:rPr kumimoji="0" lang="en-US" b="0" i="0" u="none" strike="noStrike" kern="1200" cap="none" spc="0" normalizeH="0" baseline="0" noProof="0" dirty="0">
                <a:ln>
                  <a:noFill/>
                </a:ln>
                <a:solidFill>
                  <a:schemeClr val="bg2">
                    <a:lumMod val="25000"/>
                  </a:schemeClr>
                </a:solidFill>
                <a:effectLst/>
                <a:uLnTx/>
                <a:uFillTx/>
                <a:latin typeface="Century Gothic" panose="020B0502020202020204" pitchFamily="34" charset="0"/>
              </a:rPr>
              <a:t>(T2-T1) – (C2-C1)</a:t>
            </a:r>
          </a:p>
        </p:txBody>
      </p:sp>
      <p:sp>
        <p:nvSpPr>
          <p:cNvPr id="50" name="Right Brace 49"/>
          <p:cNvSpPr/>
          <p:nvPr/>
        </p:nvSpPr>
        <p:spPr>
          <a:xfrm>
            <a:off x="6755246" y="3320897"/>
            <a:ext cx="228600" cy="745358"/>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a:ea typeface="+mn-ea"/>
              <a:cs typeface="+mn-cs"/>
            </a:endParaRPr>
          </a:p>
        </p:txBody>
      </p:sp>
      <p:sp>
        <p:nvSpPr>
          <p:cNvPr id="3" name="Rectangle 2"/>
          <p:cNvSpPr/>
          <p:nvPr/>
        </p:nvSpPr>
        <p:spPr>
          <a:xfrm>
            <a:off x="1332193" y="4016689"/>
            <a:ext cx="1717367" cy="6096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5" name="Group 4">
            <a:extLst>
              <a:ext uri="{FF2B5EF4-FFF2-40B4-BE49-F238E27FC236}">
                <a16:creationId xmlns:a16="http://schemas.microsoft.com/office/drawing/2014/main" id="{85DFE1B0-A455-4F1B-B9E7-1E2947228EAB}"/>
              </a:ext>
            </a:extLst>
          </p:cNvPr>
          <p:cNvGrpSpPr/>
          <p:nvPr/>
        </p:nvGrpSpPr>
        <p:grpSpPr>
          <a:xfrm>
            <a:off x="2998240" y="6018521"/>
            <a:ext cx="6284237" cy="691899"/>
            <a:chOff x="1181044" y="1171583"/>
            <a:chExt cx="6284237" cy="691899"/>
          </a:xfrm>
        </p:grpSpPr>
        <p:sp>
          <p:nvSpPr>
            <p:cNvPr id="99" name="Oval 98"/>
            <p:cNvSpPr/>
            <p:nvPr/>
          </p:nvSpPr>
          <p:spPr>
            <a:xfrm>
              <a:off x="1181044" y="1268303"/>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entury Gothic" panose="020B0502020202020204" pitchFamily="34" charset="0"/>
              </a:endParaRPr>
            </a:p>
          </p:txBody>
        </p:sp>
        <p:sp>
          <p:nvSpPr>
            <p:cNvPr id="16" name="TextBox 15"/>
            <p:cNvSpPr txBox="1"/>
            <p:nvPr/>
          </p:nvSpPr>
          <p:spPr>
            <a:xfrm>
              <a:off x="1433689" y="1171583"/>
              <a:ext cx="59955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2">
                      <a:lumMod val="25000"/>
                    </a:schemeClr>
                  </a:solidFill>
                  <a:effectLst/>
                  <a:uLnTx/>
                  <a:uFillTx/>
                  <a:latin typeface="Century Gothic" panose="020B0502020202020204" pitchFamily="34" charset="0"/>
                </a:rPr>
                <a:t>Treatment Groups</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rPr>
                <a:t>,  </a:t>
              </a:r>
              <a:r>
                <a:rPr kumimoji="0" lang="en-US" sz="1600" b="1" i="0" u="none" strike="noStrike" kern="1200" cap="none" spc="0" normalizeH="0" baseline="0" noProof="0" dirty="0">
                  <a:ln>
                    <a:noFill/>
                  </a:ln>
                  <a:solidFill>
                    <a:prstClr val="black"/>
                  </a:solidFill>
                  <a:effectLst/>
                  <a:uLnTx/>
                  <a:uFillTx/>
                  <a:latin typeface="Century Gothic" panose="020B0502020202020204" pitchFamily="34" charset="0"/>
                </a:rPr>
                <a:t> </a:t>
              </a:r>
              <a:r>
                <a:rPr kumimoji="0" lang="en-US" b="1" i="0" u="none" strike="noStrike" kern="1200" cap="none" spc="0" normalizeH="0" baseline="0" noProof="0" dirty="0">
                  <a:ln>
                    <a:noFill/>
                  </a:ln>
                  <a:solidFill>
                    <a:schemeClr val="bg2">
                      <a:lumMod val="50000"/>
                    </a:schemeClr>
                  </a:solidFill>
                  <a:effectLst/>
                  <a:uLnTx/>
                  <a:uFillTx/>
                  <a:latin typeface="Century Gothic" panose="020B0502020202020204" pitchFamily="34" charset="0"/>
                </a:rPr>
                <a:t>T1</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rPr>
                <a:t>=before,  </a:t>
              </a:r>
              <a:r>
                <a:rPr kumimoji="0" lang="en-US" b="1" i="0" u="none" strike="noStrike" kern="1200" cap="none" spc="0" normalizeH="0" baseline="0" noProof="0" dirty="0">
                  <a:ln>
                    <a:noFill/>
                  </a:ln>
                  <a:solidFill>
                    <a:schemeClr val="bg2">
                      <a:lumMod val="50000"/>
                    </a:schemeClr>
                  </a:solidFill>
                  <a:effectLst/>
                  <a:uLnTx/>
                  <a:uFillTx/>
                  <a:latin typeface="Century Gothic" panose="020B0502020202020204" pitchFamily="34" charset="0"/>
                </a:rPr>
                <a:t>T2</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rPr>
                <a:t>=</a:t>
              </a:r>
              <a:r>
                <a:rPr lang="en-US" sz="1600" dirty="0">
                  <a:solidFill>
                    <a:prstClr val="black"/>
                  </a:solidFill>
                  <a:latin typeface="Century Gothic" panose="020B0502020202020204" pitchFamily="34" charset="0"/>
                </a:rPr>
                <a:t>post-</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rPr>
                <a:t>program measure</a:t>
              </a:r>
            </a:p>
          </p:txBody>
        </p:sp>
        <p:sp>
          <p:nvSpPr>
            <p:cNvPr id="106" name="TextBox 105"/>
            <p:cNvSpPr txBox="1"/>
            <p:nvPr/>
          </p:nvSpPr>
          <p:spPr>
            <a:xfrm>
              <a:off x="1456905" y="1524928"/>
              <a:ext cx="600837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2"/>
                  </a:solidFill>
                  <a:effectLst/>
                  <a:uLnTx/>
                  <a:uFillTx/>
                  <a:latin typeface="Century Gothic" panose="020B0502020202020204" pitchFamily="34" charset="0"/>
                </a:rPr>
                <a:t>Control Groups</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rPr>
                <a:t>,       </a:t>
              </a:r>
              <a:r>
                <a:rPr kumimoji="0" lang="en-US" sz="1600" b="1"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rPr>
                <a:t>C1</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rPr>
                <a:t>=before, </a:t>
              </a:r>
              <a:r>
                <a:rPr kumimoji="0" lang="en-US" sz="1600" b="1"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rPr>
                <a:t>C2</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rPr>
                <a:t>=</a:t>
              </a:r>
              <a:r>
                <a:rPr lang="en-US" sz="1600" dirty="0">
                  <a:solidFill>
                    <a:prstClr val="black"/>
                  </a:solidFill>
                  <a:latin typeface="Century Gothic" panose="020B0502020202020204" pitchFamily="34" charset="0"/>
                </a:rPr>
                <a:t>post-</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rPr>
                <a:t>program measure</a:t>
              </a:r>
            </a:p>
          </p:txBody>
        </p:sp>
        <p:sp>
          <p:nvSpPr>
            <p:cNvPr id="107" name="Oval 106"/>
            <p:cNvSpPr/>
            <p:nvPr/>
          </p:nvSpPr>
          <p:spPr>
            <a:xfrm>
              <a:off x="1181044" y="1614732"/>
              <a:ext cx="152400" cy="15240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entury Gothic" panose="020B0502020202020204" pitchFamily="34" charset="0"/>
              </a:endParaRPr>
            </a:p>
          </p:txBody>
        </p:sp>
      </p:grpSp>
      <p:sp>
        <p:nvSpPr>
          <p:cNvPr id="31" name="TextBox 30"/>
          <p:cNvSpPr txBox="1"/>
          <p:nvPr/>
        </p:nvSpPr>
        <p:spPr>
          <a:xfrm>
            <a:off x="788440" y="815602"/>
            <a:ext cx="1062979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accent1">
                    <a:lumMod val="50000"/>
                  </a:schemeClr>
                </a:solidFill>
                <a:effectLst/>
                <a:uLnTx/>
                <a:uFillTx/>
                <a:latin typeface="Century Gothic" panose="020B0502020202020204" pitchFamily="34" charset="0"/>
              </a:rPr>
              <a:t>Each variety of counterfactual has a different formula for the </a:t>
            </a:r>
            <a:r>
              <a:rPr kumimoji="0" lang="en-US" sz="1600" i="0" u="none" strike="noStrike" kern="1200" cap="none" spc="0" normalizeH="0" baseline="0" noProof="0" dirty="0">
                <a:ln>
                  <a:noFill/>
                </a:ln>
                <a:solidFill>
                  <a:schemeClr val="tx2">
                    <a:lumMod val="75000"/>
                  </a:schemeClr>
                </a:solidFill>
                <a:effectLst/>
                <a:uLnTx/>
                <a:uFillTx/>
                <a:latin typeface="Century Gothic" panose="020B0502020202020204" pitchFamily="34" charset="0"/>
              </a:rPr>
              <a:t>program effect estimate</a:t>
            </a:r>
            <a:r>
              <a:rPr kumimoji="0" lang="en-US" sz="1600" b="1" i="0" u="none" strike="noStrike" kern="1200" cap="none" spc="0" normalizeH="0" baseline="0" noProof="0" dirty="0">
                <a:ln>
                  <a:noFill/>
                </a:ln>
                <a:solidFill>
                  <a:schemeClr val="tx2">
                    <a:lumMod val="75000"/>
                  </a:schemeClr>
                </a:solidFill>
                <a:effectLst/>
                <a:uLnTx/>
                <a:uFillTx/>
                <a:latin typeface="Century Gothic" panose="020B0502020202020204" pitchFamily="34" charset="0"/>
              </a:rPr>
              <a:t>.</a:t>
            </a:r>
          </a:p>
        </p:txBody>
      </p:sp>
      <p:sp>
        <p:nvSpPr>
          <p:cNvPr id="78" name="TextBox 77">
            <a:extLst>
              <a:ext uri="{FF2B5EF4-FFF2-40B4-BE49-F238E27FC236}">
                <a16:creationId xmlns:a16="http://schemas.microsoft.com/office/drawing/2014/main" id="{1C9B8779-A6F7-47A5-9567-7A1A7FAC715A}"/>
              </a:ext>
            </a:extLst>
          </p:cNvPr>
          <p:cNvSpPr txBox="1"/>
          <p:nvPr/>
        </p:nvSpPr>
        <p:spPr>
          <a:xfrm>
            <a:off x="7007006" y="3493521"/>
            <a:ext cx="7665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schemeClr val="accent2">
                    <a:lumMod val="75000"/>
                  </a:schemeClr>
                </a:solidFill>
                <a:effectLst/>
                <a:uLnTx/>
                <a:uFillTx/>
                <a:latin typeface="Candara" panose="020E0502030303020204" pitchFamily="34" charset="0"/>
              </a:rPr>
              <a:t>effect</a:t>
            </a:r>
          </a:p>
        </p:txBody>
      </p:sp>
      <p:grpSp>
        <p:nvGrpSpPr>
          <p:cNvPr id="33" name="Group 32">
            <a:extLst>
              <a:ext uri="{FF2B5EF4-FFF2-40B4-BE49-F238E27FC236}">
                <a16:creationId xmlns:a16="http://schemas.microsoft.com/office/drawing/2014/main" id="{C635AAA6-DDBE-48A5-8411-DDE3395FC9ED}"/>
              </a:ext>
            </a:extLst>
          </p:cNvPr>
          <p:cNvGrpSpPr/>
          <p:nvPr/>
        </p:nvGrpSpPr>
        <p:grpSpPr>
          <a:xfrm>
            <a:off x="8545917" y="3189955"/>
            <a:ext cx="3344901" cy="2374349"/>
            <a:chOff x="8545917" y="3189955"/>
            <a:chExt cx="3344901" cy="2374349"/>
          </a:xfrm>
        </p:grpSpPr>
        <p:cxnSp>
          <p:nvCxnSpPr>
            <p:cNvPr id="52" name="Straight Connector 51"/>
            <p:cNvCxnSpPr/>
            <p:nvPr/>
          </p:nvCxnSpPr>
          <p:spPr>
            <a:xfrm>
              <a:off x="8748877" y="3189955"/>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545917" y="4790155"/>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9231717" y="42567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Oval 54"/>
            <p:cNvSpPr/>
            <p:nvPr/>
          </p:nvSpPr>
          <p:spPr>
            <a:xfrm>
              <a:off x="10298517" y="39900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Oval 55"/>
            <p:cNvSpPr/>
            <p:nvPr/>
          </p:nvSpPr>
          <p:spPr>
            <a:xfrm>
              <a:off x="9231717" y="38376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Oval 56"/>
            <p:cNvSpPr/>
            <p:nvPr/>
          </p:nvSpPr>
          <p:spPr>
            <a:xfrm>
              <a:off x="10298517" y="32661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58" name="Straight Connector 57"/>
            <p:cNvCxnSpPr/>
            <p:nvPr/>
          </p:nvCxnSpPr>
          <p:spPr>
            <a:xfrm>
              <a:off x="9307917"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089669"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t=1</a:t>
              </a:r>
            </a:p>
          </p:txBody>
        </p:sp>
        <p:cxnSp>
          <p:nvCxnSpPr>
            <p:cNvPr id="60" name="Straight Connector 59"/>
            <p:cNvCxnSpPr/>
            <p:nvPr/>
          </p:nvCxnSpPr>
          <p:spPr>
            <a:xfrm>
              <a:off x="10399877"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181629"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t=2</a:t>
              </a:r>
            </a:p>
          </p:txBody>
        </p:sp>
        <p:cxnSp>
          <p:nvCxnSpPr>
            <p:cNvPr id="62" name="Straight Arrow Connector 61"/>
            <p:cNvCxnSpPr/>
            <p:nvPr/>
          </p:nvCxnSpPr>
          <p:spPr>
            <a:xfrm flipV="1">
              <a:off x="9850648" y="4806859"/>
              <a:ext cx="0" cy="457200"/>
            </a:xfrm>
            <a:prstGeom prst="straightConnector1">
              <a:avLst/>
            </a:prstGeom>
            <a:ln w="381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486831" y="5287305"/>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lumMod val="50000"/>
                    </a:schemeClr>
                  </a:solidFill>
                  <a:effectLst/>
                  <a:uLnTx/>
                  <a:uFillTx/>
                  <a:latin typeface="Calibri"/>
                  <a:ea typeface="+mn-ea"/>
                  <a:cs typeface="+mn-cs"/>
                </a:rPr>
                <a:t>Program</a:t>
              </a:r>
            </a:p>
          </p:txBody>
        </p:sp>
        <p:cxnSp>
          <p:nvCxnSpPr>
            <p:cNvPr id="64" name="Straight Connector 63"/>
            <p:cNvCxnSpPr/>
            <p:nvPr/>
          </p:nvCxnSpPr>
          <p:spPr>
            <a:xfrm>
              <a:off x="9424231" y="39138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Right Brace 64"/>
            <p:cNvSpPr/>
            <p:nvPr/>
          </p:nvSpPr>
          <p:spPr>
            <a:xfrm>
              <a:off x="10527117" y="3329775"/>
              <a:ext cx="228600" cy="571500"/>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66" name="TextBox 65"/>
            <p:cNvSpPr txBox="1"/>
            <p:nvPr/>
          </p:nvSpPr>
          <p:spPr>
            <a:xfrm>
              <a:off x="10733683" y="3441791"/>
              <a:ext cx="30970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2">
                      <a:lumMod val="25000"/>
                    </a:schemeClr>
                  </a:solidFill>
                  <a:effectLst/>
                  <a:uLnTx/>
                  <a:uFillTx/>
                  <a:latin typeface="Calibri"/>
                  <a:ea typeface="+mn-ea"/>
                  <a:cs typeface="+mn-cs"/>
                </a:rPr>
                <a:t>A</a:t>
              </a:r>
            </a:p>
          </p:txBody>
        </p:sp>
        <p:cxnSp>
          <p:nvCxnSpPr>
            <p:cNvPr id="67" name="Straight Connector 66"/>
            <p:cNvCxnSpPr/>
            <p:nvPr/>
          </p:nvCxnSpPr>
          <p:spPr>
            <a:xfrm>
              <a:off x="9424736" y="43329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Right Brace 67"/>
            <p:cNvSpPr/>
            <p:nvPr/>
          </p:nvSpPr>
          <p:spPr>
            <a:xfrm>
              <a:off x="10553682" y="4025197"/>
              <a:ext cx="228600" cy="307759"/>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69" name="TextBox 68"/>
            <p:cNvSpPr txBox="1"/>
            <p:nvPr/>
          </p:nvSpPr>
          <p:spPr>
            <a:xfrm>
              <a:off x="10749996" y="4004265"/>
              <a:ext cx="3000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2">
                      <a:lumMod val="25000"/>
                    </a:schemeClr>
                  </a:solidFill>
                  <a:effectLst/>
                  <a:uLnTx/>
                  <a:uFillTx/>
                  <a:latin typeface="Calibri"/>
                  <a:ea typeface="+mn-ea"/>
                  <a:cs typeface="+mn-cs"/>
                </a:rPr>
                <a:t>B</a:t>
              </a:r>
            </a:p>
          </p:txBody>
        </p:sp>
        <p:sp>
          <p:nvSpPr>
            <p:cNvPr id="11" name="TextBox 10"/>
            <p:cNvSpPr txBox="1"/>
            <p:nvPr/>
          </p:nvSpPr>
          <p:spPr>
            <a:xfrm>
              <a:off x="8880035" y="3249151"/>
              <a:ext cx="10606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Calibri"/>
                  <a:ea typeface="+mn-ea"/>
                  <a:cs typeface="+mn-cs"/>
                </a:rPr>
                <a:t>(Diff-in-Diff)</a:t>
              </a:r>
            </a:p>
          </p:txBody>
        </p:sp>
        <p:sp>
          <p:nvSpPr>
            <p:cNvPr id="79" name="TextBox 78">
              <a:extLst>
                <a:ext uri="{FF2B5EF4-FFF2-40B4-BE49-F238E27FC236}">
                  <a16:creationId xmlns:a16="http://schemas.microsoft.com/office/drawing/2014/main" id="{588BCB43-281E-4701-BF31-0ED15F63C5F1}"/>
                </a:ext>
              </a:extLst>
            </p:cNvPr>
            <p:cNvSpPr txBox="1"/>
            <p:nvPr/>
          </p:nvSpPr>
          <p:spPr>
            <a:xfrm>
              <a:off x="11066553" y="3415004"/>
              <a:ext cx="824265"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i="0" u="none" strike="noStrike" kern="1200" cap="none" spc="0" normalizeH="0" baseline="0" noProof="0" dirty="0">
                  <a:ln>
                    <a:noFill/>
                  </a:ln>
                  <a:solidFill>
                    <a:schemeClr val="accent2">
                      <a:lumMod val="75000"/>
                    </a:schemeClr>
                  </a:solidFill>
                  <a:effectLst/>
                  <a:uLnTx/>
                  <a:uFillTx/>
                  <a:latin typeface="Candara" panose="020E0502030303020204" pitchFamily="34" charset="0"/>
                </a:rPr>
                <a:t>effect: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accent2">
                      <a:lumMod val="75000"/>
                    </a:schemeClr>
                  </a:solidFill>
                  <a:latin typeface="Candara" panose="020E0502030303020204" pitchFamily="34" charset="0"/>
                </a:rPr>
                <a:t>A-B</a:t>
              </a:r>
              <a:endParaRPr kumimoji="0" lang="en-US" i="0" u="none" strike="noStrike" kern="1200" cap="none" spc="0" normalizeH="0" baseline="0" noProof="0" dirty="0">
                <a:ln>
                  <a:noFill/>
                </a:ln>
                <a:solidFill>
                  <a:schemeClr val="accent2">
                    <a:lumMod val="75000"/>
                  </a:schemeClr>
                </a:solidFill>
                <a:effectLst/>
                <a:uLnTx/>
                <a:uFillTx/>
                <a:latin typeface="Candara" panose="020E0502030303020204" pitchFamily="34" charset="0"/>
              </a:endParaRPr>
            </a:p>
          </p:txBody>
        </p:sp>
      </p:grpSp>
      <p:sp>
        <p:nvSpPr>
          <p:cNvPr id="75" name="Rectangle 74"/>
          <p:cNvSpPr/>
          <p:nvPr/>
        </p:nvSpPr>
        <p:spPr>
          <a:xfrm>
            <a:off x="5244827" y="3723355"/>
            <a:ext cx="453970" cy="795914"/>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11964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9B79234-C588-4162-81C8-D84B3C5DE574}"/>
              </a:ext>
            </a:extLst>
          </p:cNvPr>
          <p:cNvSpPr/>
          <p:nvPr/>
        </p:nvSpPr>
        <p:spPr>
          <a:xfrm>
            <a:off x="0" y="-180"/>
            <a:ext cx="12191998" cy="1287573"/>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7" name="Rectangle 76">
            <a:extLst>
              <a:ext uri="{FF2B5EF4-FFF2-40B4-BE49-F238E27FC236}">
                <a16:creationId xmlns:a16="http://schemas.microsoft.com/office/drawing/2014/main" id="{D684360B-43F5-4D08-A696-BBD98F533D06}"/>
              </a:ext>
            </a:extLst>
          </p:cNvPr>
          <p:cNvSpPr/>
          <p:nvPr/>
        </p:nvSpPr>
        <p:spPr>
          <a:xfrm>
            <a:off x="7338" y="5873530"/>
            <a:ext cx="12191998" cy="99680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316156" y="-121481"/>
            <a:ext cx="11479876" cy="1143000"/>
          </a:xfrm>
        </p:spPr>
        <p:txBody>
          <a:bodyPr>
            <a:normAutofit/>
          </a:bodyPr>
          <a:lstStyle/>
          <a:p>
            <a:r>
              <a:rPr lang="en-US" sz="3600" dirty="0"/>
              <a:t>3 valid counterfactuals:</a:t>
            </a:r>
          </a:p>
        </p:txBody>
      </p:sp>
      <p:cxnSp>
        <p:nvCxnSpPr>
          <p:cNvPr id="4" name="Straight Connector 3"/>
          <p:cNvCxnSpPr/>
          <p:nvPr/>
        </p:nvCxnSpPr>
        <p:spPr>
          <a:xfrm>
            <a:off x="940840" y="3189955"/>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88440" y="4790155"/>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474240" y="4256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541040" y="403444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1474240" y="38376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541040" y="32661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2" name="Straight Connector 11"/>
          <p:cNvCxnSpPr/>
          <p:nvPr/>
        </p:nvCxnSpPr>
        <p:spPr>
          <a:xfrm>
            <a:off x="1550440"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32192"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t=1</a:t>
            </a:r>
          </a:p>
        </p:txBody>
      </p:sp>
      <p:cxnSp>
        <p:nvCxnSpPr>
          <p:cNvPr id="14" name="Straight Connector 13"/>
          <p:cNvCxnSpPr/>
          <p:nvPr/>
        </p:nvCxnSpPr>
        <p:spPr>
          <a:xfrm>
            <a:off x="2642400"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24152"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t=2</a:t>
            </a:r>
          </a:p>
        </p:txBody>
      </p:sp>
      <p:cxnSp>
        <p:nvCxnSpPr>
          <p:cNvPr id="17" name="Straight Arrow Connector 16"/>
          <p:cNvCxnSpPr/>
          <p:nvPr/>
        </p:nvCxnSpPr>
        <p:spPr>
          <a:xfrm flipV="1">
            <a:off x="2083840" y="4806859"/>
            <a:ext cx="0" cy="457200"/>
          </a:xfrm>
          <a:prstGeom prst="straightConnector1">
            <a:avLst/>
          </a:prstGeom>
          <a:ln w="381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20023" y="5287305"/>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a:ea typeface="+mn-ea"/>
                <a:cs typeface="+mn-cs"/>
              </a:rPr>
              <a:t>Program</a:t>
            </a:r>
          </a:p>
        </p:txBody>
      </p:sp>
      <p:cxnSp>
        <p:nvCxnSpPr>
          <p:cNvPr id="19" name="Straight Connector 18"/>
          <p:cNvCxnSpPr/>
          <p:nvPr/>
        </p:nvCxnSpPr>
        <p:spPr>
          <a:xfrm>
            <a:off x="4853475" y="3189955"/>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01075" y="4790155"/>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386875" y="4256755"/>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6453675" y="39900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5386875" y="38376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6453675" y="32661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5" name="Straight Connector 24"/>
          <p:cNvCxnSpPr/>
          <p:nvPr/>
        </p:nvCxnSpPr>
        <p:spPr>
          <a:xfrm>
            <a:off x="5463075"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44827"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t=1</a:t>
            </a:r>
          </a:p>
        </p:txBody>
      </p:sp>
      <p:cxnSp>
        <p:nvCxnSpPr>
          <p:cNvPr id="27" name="Straight Connector 26"/>
          <p:cNvCxnSpPr/>
          <p:nvPr/>
        </p:nvCxnSpPr>
        <p:spPr>
          <a:xfrm>
            <a:off x="6555035"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336787"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t=2</a:t>
            </a:r>
          </a:p>
        </p:txBody>
      </p:sp>
      <p:cxnSp>
        <p:nvCxnSpPr>
          <p:cNvPr id="29" name="Straight Arrow Connector 28"/>
          <p:cNvCxnSpPr/>
          <p:nvPr/>
        </p:nvCxnSpPr>
        <p:spPr>
          <a:xfrm flipV="1">
            <a:off x="5996475" y="4806859"/>
            <a:ext cx="0" cy="457200"/>
          </a:xfrm>
          <a:prstGeom prst="straightConnector1">
            <a:avLst/>
          </a:prstGeom>
          <a:ln w="381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32658" y="5287305"/>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a:ea typeface="+mn-ea"/>
                <a:cs typeface="+mn-cs"/>
              </a:rPr>
              <a:t>Program</a:t>
            </a:r>
          </a:p>
        </p:txBody>
      </p:sp>
      <p:sp>
        <p:nvSpPr>
          <p:cNvPr id="43" name="TextBox 42"/>
          <p:cNvSpPr txBox="1"/>
          <p:nvPr/>
        </p:nvSpPr>
        <p:spPr>
          <a:xfrm>
            <a:off x="1168073" y="1865120"/>
            <a:ext cx="1904304"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small" spc="0" normalizeH="0" baseline="0" noProof="0" dirty="0">
                <a:ln>
                  <a:noFill/>
                </a:ln>
                <a:solidFill>
                  <a:srgbClr val="4F81BD">
                    <a:lumMod val="50000"/>
                  </a:srgbClr>
                </a:solidFill>
                <a:effectLst/>
                <a:uLnTx/>
                <a:uFillTx/>
                <a:latin typeface="Calibri"/>
                <a:ea typeface="+mn-ea"/>
                <a:cs typeface="+mn-cs"/>
              </a:rPr>
              <a:t>Pre-Post Reflexive</a:t>
            </a:r>
            <a:br>
              <a:rPr kumimoji="0" lang="en-US" sz="1800" b="0" i="0" u="none" strike="noStrike" kern="1200" cap="none" spc="0" normalizeH="0" baseline="0" noProof="0" dirty="0">
                <a:ln>
                  <a:noFill/>
                </a:ln>
                <a:solidFill>
                  <a:srgbClr val="4F81BD">
                    <a:lumMod val="50000"/>
                  </a:srgbClr>
                </a:solidFill>
                <a:effectLst/>
                <a:uLnTx/>
                <a:uFillTx/>
                <a:latin typeface="Calibri"/>
                <a:ea typeface="+mn-ea"/>
                <a:cs typeface="+mn-cs"/>
              </a:rPr>
            </a:br>
            <a:r>
              <a:rPr kumimoji="0" lang="en-US" sz="1800" b="0" i="0" u="none" strike="noStrike" kern="1200" cap="none" spc="0" normalizeH="0" baseline="0" noProof="0" dirty="0">
                <a:ln>
                  <a:noFill/>
                </a:ln>
                <a:solidFill>
                  <a:srgbClr val="4F81BD">
                    <a:lumMod val="50000"/>
                  </a:srgbClr>
                </a:solidFill>
                <a:effectLst/>
                <a:uLnTx/>
                <a:uFillTx/>
                <a:latin typeface="Calibri"/>
                <a:ea typeface="+mn-ea"/>
                <a:cs typeface="+mn-cs"/>
              </a:rPr>
              <a:t>Estimator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Arial" panose="020B0604020202020204" pitchFamily="34" charset="0"/>
              </a:rPr>
              <a:t>effect</a:t>
            </a:r>
            <a:r>
              <a:rPr kumimoji="0" lang="en-US" sz="2000" b="0" i="0" u="none" strike="noStrike" kern="1200" cap="none" spc="0" normalizeH="0" baseline="0" noProof="0" dirty="0">
                <a:ln>
                  <a:noFill/>
                </a:ln>
                <a:solidFill>
                  <a:srgbClr val="C00000"/>
                </a:solidFill>
                <a:effectLst/>
                <a:uLnTx/>
                <a:uFillTx/>
                <a:latin typeface="Candara" panose="020E0502030303020204" pitchFamily="34" charset="0"/>
                <a:ea typeface="+mn-ea"/>
                <a:cs typeface="Arial" panose="020B0604020202020204" pitchFamily="34" charset="0"/>
              </a:rPr>
              <a:t> </a:t>
            </a:r>
            <a:r>
              <a:rPr kumimoji="0" lang="en-US" sz="2000" b="1" i="0" u="none" strike="noStrike" kern="1200" cap="none" spc="0" normalizeH="0" baseline="0" noProof="0" dirty="0">
                <a:ln>
                  <a:noFill/>
                </a:ln>
                <a:solidFill>
                  <a:srgbClr val="EEECE1">
                    <a:lumMod val="25000"/>
                  </a:srgbClr>
                </a:solidFill>
                <a:effectLst/>
                <a:uLnTx/>
                <a:uFillTx/>
                <a:latin typeface="Candara" panose="020E0502030303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EEECE1">
                    <a:lumMod val="25000"/>
                  </a:srgbClr>
                </a:solidFill>
                <a:effectLst/>
                <a:uLnTx/>
                <a:uFillTx/>
                <a:latin typeface="Century Gothic" panose="020B0502020202020204" pitchFamily="34" charset="0"/>
                <a:ea typeface="+mn-ea"/>
                <a:cs typeface="Arial" panose="020B0604020202020204" pitchFamily="34" charset="0"/>
              </a:rPr>
              <a:t>T2-T1</a:t>
            </a:r>
            <a:endParaRPr kumimoji="0" lang="en-US" sz="1800" b="0" i="0" u="none" strike="noStrike" kern="1200" cap="none" spc="0" normalizeH="0" baseline="0" noProof="0" dirty="0">
              <a:ln>
                <a:noFill/>
              </a:ln>
              <a:solidFill>
                <a:srgbClr val="EEECE1">
                  <a:lumMod val="25000"/>
                </a:srgbClr>
              </a:solidFill>
              <a:effectLst/>
              <a:uLnTx/>
              <a:uFillTx/>
              <a:latin typeface="Century Gothic" panose="020B0502020202020204" pitchFamily="34" charset="0"/>
              <a:ea typeface="+mn-ea"/>
              <a:cs typeface="Arial" panose="020B0604020202020204" pitchFamily="34" charset="0"/>
            </a:endParaRPr>
          </a:p>
        </p:txBody>
      </p:sp>
      <p:cxnSp>
        <p:nvCxnSpPr>
          <p:cNvPr id="45" name="Straight Connector 44"/>
          <p:cNvCxnSpPr/>
          <p:nvPr/>
        </p:nvCxnSpPr>
        <p:spPr>
          <a:xfrm>
            <a:off x="1666754" y="39138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Right Brace 45"/>
          <p:cNvSpPr/>
          <p:nvPr/>
        </p:nvSpPr>
        <p:spPr>
          <a:xfrm>
            <a:off x="2769640" y="3329775"/>
            <a:ext cx="228600" cy="571500"/>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TextBox 46"/>
          <p:cNvSpPr txBox="1"/>
          <p:nvPr/>
        </p:nvSpPr>
        <p:spPr>
          <a:xfrm>
            <a:off x="3028867" y="3415004"/>
            <a:ext cx="7665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effect</a:t>
            </a:r>
          </a:p>
        </p:txBody>
      </p:sp>
      <p:sp>
        <p:nvSpPr>
          <p:cNvPr id="48" name="TextBox 47"/>
          <p:cNvSpPr txBox="1"/>
          <p:nvPr/>
        </p:nvSpPr>
        <p:spPr>
          <a:xfrm>
            <a:off x="5117869" y="1865120"/>
            <a:ext cx="1757211"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small" spc="0" normalizeH="0" baseline="0" noProof="0" dirty="0">
                <a:ln>
                  <a:noFill/>
                </a:ln>
                <a:solidFill>
                  <a:srgbClr val="4F81BD">
                    <a:lumMod val="50000"/>
                  </a:srgbClr>
                </a:solidFill>
                <a:effectLst/>
                <a:uLnTx/>
                <a:uFillTx/>
                <a:latin typeface="Calibri"/>
                <a:ea typeface="+mn-ea"/>
                <a:cs typeface="+mn-cs"/>
              </a:rPr>
              <a:t>Post-Only</a:t>
            </a:r>
            <a:br>
              <a:rPr kumimoji="0" lang="en-US" sz="1800" b="0" i="0" u="none" strike="noStrike" kern="1200" cap="none" spc="0" normalizeH="0" baseline="0" noProof="0" dirty="0">
                <a:ln>
                  <a:noFill/>
                </a:ln>
                <a:solidFill>
                  <a:srgbClr val="4F81BD">
                    <a:lumMod val="50000"/>
                  </a:srgbClr>
                </a:solidFill>
                <a:effectLst/>
                <a:uLnTx/>
                <a:uFillTx/>
                <a:latin typeface="Calibri"/>
                <a:ea typeface="+mn-ea"/>
                <a:cs typeface="+mn-cs"/>
              </a:rPr>
            </a:br>
            <a:r>
              <a:rPr kumimoji="0" lang="en-US" sz="1800" b="0" i="0" u="none" strike="noStrike" kern="1200" cap="none" spc="0" normalizeH="0" baseline="0" noProof="0" dirty="0">
                <a:ln>
                  <a:noFill/>
                </a:ln>
                <a:solidFill>
                  <a:srgbClr val="4F81BD">
                    <a:lumMod val="50000"/>
                  </a:srgbClr>
                </a:solidFill>
                <a:effectLst/>
                <a:uLnTx/>
                <a:uFillTx/>
                <a:latin typeface="Calibri"/>
                <a:ea typeface="+mn-ea"/>
                <a:cs typeface="+mn-cs"/>
              </a:rPr>
              <a:t>Estimator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Arial" panose="020B0604020202020204" pitchFamily="34" charset="0"/>
              </a:rPr>
              <a:t>effect</a:t>
            </a:r>
            <a:r>
              <a:rPr kumimoji="0" lang="en-US" sz="2000" b="1" i="0" u="none" strike="noStrike" kern="1200" cap="none" spc="0" normalizeH="0" baseline="0" noProof="0" dirty="0">
                <a:ln>
                  <a:noFill/>
                </a:ln>
                <a:solidFill>
                  <a:srgbClr val="4F81BD">
                    <a:lumMod val="75000"/>
                  </a:srgbClr>
                </a:solidFill>
                <a:effectLst/>
                <a:uLnTx/>
                <a:uFillTx/>
                <a:latin typeface="Candara" panose="020E0502030303020204" pitchFamily="34" charset="0"/>
                <a:ea typeface="+mn-ea"/>
                <a:cs typeface="Arial" panose="020B0604020202020204" pitchFamily="34" charset="0"/>
              </a:rPr>
              <a:t> </a:t>
            </a:r>
            <a:r>
              <a:rPr kumimoji="0" lang="en-US" sz="2000" b="1" i="0" u="none" strike="noStrike" kern="1200" cap="none" spc="0" normalizeH="0" baseline="0" noProof="0" dirty="0">
                <a:ln>
                  <a:noFill/>
                </a:ln>
                <a:solidFill>
                  <a:srgbClr val="EEECE1">
                    <a:lumMod val="25000"/>
                  </a:srgbClr>
                </a:solidFill>
                <a:effectLst/>
                <a:uLnTx/>
                <a:uFillTx/>
                <a:latin typeface="Candara" panose="020E0502030303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EEECE1">
                    <a:lumMod val="25000"/>
                  </a:srgbClr>
                </a:solidFill>
                <a:effectLst/>
                <a:uLnTx/>
                <a:uFillTx/>
                <a:latin typeface="Century Gothic" panose="020B0502020202020204" pitchFamily="34" charset="0"/>
                <a:ea typeface="+mn-ea"/>
                <a:cs typeface="+mn-cs"/>
              </a:rPr>
              <a:t>T2-C2</a:t>
            </a:r>
          </a:p>
        </p:txBody>
      </p:sp>
      <p:sp>
        <p:nvSpPr>
          <p:cNvPr id="49" name="TextBox 48"/>
          <p:cNvSpPr txBox="1"/>
          <p:nvPr/>
        </p:nvSpPr>
        <p:spPr>
          <a:xfrm>
            <a:off x="8508266" y="1895897"/>
            <a:ext cx="2864887"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small" spc="0" normalizeH="0" baseline="0" noProof="0" dirty="0">
                <a:ln>
                  <a:noFill/>
                </a:ln>
                <a:solidFill>
                  <a:srgbClr val="4F81BD">
                    <a:lumMod val="50000"/>
                  </a:srgbClr>
                </a:solidFill>
                <a:effectLst/>
                <a:uLnTx/>
                <a:uFillTx/>
                <a:latin typeface="Calibri"/>
                <a:ea typeface="+mn-ea"/>
                <a:cs typeface="+mn-cs"/>
              </a:rPr>
              <a:t>Pre-Post w Comparison </a:t>
            </a:r>
            <a:br>
              <a:rPr kumimoji="0" lang="en-US" sz="1800" b="0" i="0" u="none" strike="noStrike" kern="1200" cap="none" spc="0" normalizeH="0" baseline="0" noProof="0" dirty="0">
                <a:ln>
                  <a:noFill/>
                </a:ln>
                <a:solidFill>
                  <a:srgbClr val="4F81BD">
                    <a:lumMod val="50000"/>
                  </a:srgbClr>
                </a:solidFill>
                <a:effectLst/>
                <a:uLnTx/>
                <a:uFillTx/>
                <a:latin typeface="Calibri"/>
                <a:ea typeface="+mn-ea"/>
                <a:cs typeface="+mn-cs"/>
              </a:rPr>
            </a:br>
            <a:r>
              <a:rPr kumimoji="0" lang="en-US" sz="1800" b="0" i="0" u="none" strike="noStrike" kern="1200" cap="none" spc="0" normalizeH="0" baseline="0" noProof="0" dirty="0">
                <a:ln>
                  <a:noFill/>
                </a:ln>
                <a:solidFill>
                  <a:srgbClr val="4F81BD">
                    <a:lumMod val="50000"/>
                  </a:srgbClr>
                </a:solidFill>
                <a:effectLst/>
                <a:uLnTx/>
                <a:uFillTx/>
                <a:latin typeface="Calibri"/>
                <a:ea typeface="+mn-ea"/>
                <a:cs typeface="+mn-cs"/>
              </a:rPr>
              <a:t>Estimator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effect</a:t>
            </a:r>
            <a:r>
              <a:rPr kumimoji="0" lang="en-US" sz="1800" b="1" i="0" u="none" strike="noStrike" kern="1200" cap="none" spc="0" normalizeH="0" baseline="0" noProof="0" dirty="0">
                <a:ln>
                  <a:noFill/>
                </a:ln>
                <a:solidFill>
                  <a:srgbClr val="4F81BD">
                    <a:lumMod val="75000"/>
                  </a:srgbClr>
                </a:solidFill>
                <a:effectLst/>
                <a:uLnTx/>
                <a:uFillTx/>
                <a:latin typeface="Candara" panose="020E0502030303020204" pitchFamily="34" charset="0"/>
                <a:ea typeface="+mn-ea"/>
                <a:cs typeface="+mn-cs"/>
              </a:rPr>
              <a:t> </a:t>
            </a:r>
            <a:r>
              <a:rPr kumimoji="0" lang="en-US" sz="1800" b="1" i="0" u="none" strike="noStrike" kern="1200" cap="none" spc="0" normalizeH="0" baseline="0" noProof="0" dirty="0">
                <a:ln>
                  <a:noFill/>
                </a:ln>
                <a:solidFill>
                  <a:srgbClr val="EEECE1">
                    <a:lumMod val="25000"/>
                  </a:srgbClr>
                </a:solidFill>
                <a:effectLst/>
                <a:uLnTx/>
                <a:uFillTx/>
                <a:latin typeface="Candara" panose="020E0502030303020204" pitchFamily="34" charset="0"/>
                <a:ea typeface="+mn-ea"/>
                <a:cs typeface="+mn-cs"/>
              </a:rPr>
              <a:t>= </a:t>
            </a:r>
            <a:r>
              <a:rPr kumimoji="0" lang="en-US" sz="1800" b="0" i="0" u="none" strike="noStrike" kern="1200" cap="none" spc="0" normalizeH="0" baseline="0" noProof="0" dirty="0">
                <a:ln>
                  <a:noFill/>
                </a:ln>
                <a:solidFill>
                  <a:srgbClr val="EEECE1">
                    <a:lumMod val="25000"/>
                  </a:srgbClr>
                </a:solidFill>
                <a:effectLst/>
                <a:uLnTx/>
                <a:uFillTx/>
                <a:latin typeface="Century Gothic" panose="020B0502020202020204" pitchFamily="34" charset="0"/>
                <a:ea typeface="+mn-ea"/>
                <a:cs typeface="+mn-cs"/>
              </a:rPr>
              <a:t>(T2-T1) – (C2-C1)</a:t>
            </a:r>
          </a:p>
        </p:txBody>
      </p:sp>
      <p:sp>
        <p:nvSpPr>
          <p:cNvPr id="50" name="Right Brace 49"/>
          <p:cNvSpPr/>
          <p:nvPr/>
        </p:nvSpPr>
        <p:spPr>
          <a:xfrm>
            <a:off x="6755246" y="3320897"/>
            <a:ext cx="228600" cy="745358"/>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0000"/>
              </a:solidFill>
              <a:effectLst/>
              <a:uLnTx/>
              <a:uFillTx/>
              <a:latin typeface="Calibri"/>
              <a:ea typeface="+mn-ea"/>
              <a:cs typeface="+mn-cs"/>
            </a:endParaRPr>
          </a:p>
        </p:txBody>
      </p:sp>
      <p:sp>
        <p:nvSpPr>
          <p:cNvPr id="3" name="Rectangle 2"/>
          <p:cNvSpPr/>
          <p:nvPr/>
        </p:nvSpPr>
        <p:spPr>
          <a:xfrm>
            <a:off x="1332193" y="4016689"/>
            <a:ext cx="1717367" cy="6096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5" name="Group 4">
            <a:extLst>
              <a:ext uri="{FF2B5EF4-FFF2-40B4-BE49-F238E27FC236}">
                <a16:creationId xmlns:a16="http://schemas.microsoft.com/office/drawing/2014/main" id="{85DFE1B0-A455-4F1B-B9E7-1E2947228EAB}"/>
              </a:ext>
            </a:extLst>
          </p:cNvPr>
          <p:cNvGrpSpPr/>
          <p:nvPr/>
        </p:nvGrpSpPr>
        <p:grpSpPr>
          <a:xfrm>
            <a:off x="2998240" y="6018521"/>
            <a:ext cx="6284237" cy="691899"/>
            <a:chOff x="1181044" y="1171583"/>
            <a:chExt cx="6284237" cy="691899"/>
          </a:xfrm>
        </p:grpSpPr>
        <p:sp>
          <p:nvSpPr>
            <p:cNvPr id="99" name="Oval 98"/>
            <p:cNvSpPr/>
            <p:nvPr/>
          </p:nvSpPr>
          <p:spPr>
            <a:xfrm>
              <a:off x="1181044" y="1268303"/>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6" name="TextBox 15"/>
            <p:cNvSpPr txBox="1"/>
            <p:nvPr/>
          </p:nvSpPr>
          <p:spPr>
            <a:xfrm>
              <a:off x="1433689" y="1171583"/>
              <a:ext cx="59955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EECE1">
                      <a:lumMod val="25000"/>
                    </a:srgbClr>
                  </a:solidFill>
                  <a:effectLst/>
                  <a:uLnTx/>
                  <a:uFillTx/>
                  <a:latin typeface="Century Gothic" panose="020B0502020202020204" pitchFamily="34" charset="0"/>
                  <a:ea typeface="+mn-ea"/>
                  <a:cs typeface="+mn-cs"/>
                </a:rPr>
                <a:t>Treatment Groups</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6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800" b="1" i="0" u="none" strike="noStrike" kern="1200" cap="none" spc="0" normalizeH="0" baseline="0" noProof="0" dirty="0">
                  <a:ln>
                    <a:noFill/>
                  </a:ln>
                  <a:solidFill>
                    <a:srgbClr val="EEECE1">
                      <a:lumMod val="50000"/>
                    </a:srgbClr>
                  </a:solidFill>
                  <a:effectLst/>
                  <a:uLnTx/>
                  <a:uFillTx/>
                  <a:latin typeface="Century Gothic" panose="020B0502020202020204" pitchFamily="34" charset="0"/>
                  <a:ea typeface="+mn-ea"/>
                  <a:cs typeface="+mn-cs"/>
                </a:rPr>
                <a:t>T1</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=before,  </a:t>
              </a:r>
              <a:r>
                <a:rPr kumimoji="0" lang="en-US" sz="1800" b="1" i="0" u="none" strike="noStrike" kern="1200" cap="none" spc="0" normalizeH="0" baseline="0" noProof="0" dirty="0">
                  <a:ln>
                    <a:noFill/>
                  </a:ln>
                  <a:solidFill>
                    <a:srgbClr val="EEECE1">
                      <a:lumMod val="50000"/>
                    </a:srgbClr>
                  </a:solidFill>
                  <a:effectLst/>
                  <a:uLnTx/>
                  <a:uFillTx/>
                  <a:latin typeface="Century Gothic" panose="020B0502020202020204" pitchFamily="34" charset="0"/>
                  <a:ea typeface="+mn-ea"/>
                  <a:cs typeface="+mn-cs"/>
                </a:rPr>
                <a:t>T2</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=post-program measure</a:t>
              </a:r>
            </a:p>
          </p:txBody>
        </p:sp>
        <p:sp>
          <p:nvSpPr>
            <p:cNvPr id="106" name="TextBox 105"/>
            <p:cNvSpPr txBox="1"/>
            <p:nvPr/>
          </p:nvSpPr>
          <p:spPr>
            <a:xfrm>
              <a:off x="1456905" y="1524928"/>
              <a:ext cx="6008376"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F497D"/>
                  </a:solidFill>
                  <a:effectLst/>
                  <a:uLnTx/>
                  <a:uFillTx/>
                  <a:latin typeface="Century Gothic" panose="020B0502020202020204" pitchFamily="34" charset="0"/>
                  <a:ea typeface="+mn-ea"/>
                  <a:cs typeface="+mn-cs"/>
                </a:rPr>
                <a:t>Control Groups</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a:t>
              </a:r>
              <a:r>
                <a:rPr kumimoji="0" lang="en-US" sz="1600" b="1" i="0" u="none" strike="noStrike" kern="1200" cap="none" spc="0" normalizeH="0" baseline="0" noProof="0" dirty="0">
                  <a:ln>
                    <a:noFill/>
                  </a:ln>
                  <a:solidFill>
                    <a:srgbClr val="4F81BD">
                      <a:lumMod val="75000"/>
                    </a:srgbClr>
                  </a:solidFill>
                  <a:effectLst/>
                  <a:uLnTx/>
                  <a:uFillTx/>
                  <a:latin typeface="Century Gothic" panose="020B0502020202020204" pitchFamily="34" charset="0"/>
                  <a:ea typeface="+mn-ea"/>
                  <a:cs typeface="+mn-cs"/>
                </a:rPr>
                <a:t>C1</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=before, </a:t>
              </a:r>
              <a:r>
                <a:rPr kumimoji="0" lang="en-US" sz="1600" b="1" i="0" u="none" strike="noStrike" kern="1200" cap="none" spc="0" normalizeH="0" baseline="0" noProof="0" dirty="0">
                  <a:ln>
                    <a:noFill/>
                  </a:ln>
                  <a:solidFill>
                    <a:srgbClr val="4F81BD">
                      <a:lumMod val="75000"/>
                    </a:srgbClr>
                  </a:solidFill>
                  <a:effectLst/>
                  <a:uLnTx/>
                  <a:uFillTx/>
                  <a:latin typeface="Century Gothic" panose="020B0502020202020204" pitchFamily="34" charset="0"/>
                  <a:ea typeface="+mn-ea"/>
                  <a:cs typeface="+mn-cs"/>
                </a:rPr>
                <a:t>C2</a:t>
              </a: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=post-program measure</a:t>
              </a:r>
            </a:p>
          </p:txBody>
        </p:sp>
        <p:sp>
          <p:nvSpPr>
            <p:cNvPr id="107" name="Oval 106"/>
            <p:cNvSpPr/>
            <p:nvPr/>
          </p:nvSpPr>
          <p:spPr>
            <a:xfrm>
              <a:off x="1181044" y="1614732"/>
              <a:ext cx="152400" cy="15240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grpSp>
      <p:sp>
        <p:nvSpPr>
          <p:cNvPr id="31" name="TextBox 30"/>
          <p:cNvSpPr txBox="1"/>
          <p:nvPr/>
        </p:nvSpPr>
        <p:spPr>
          <a:xfrm>
            <a:off x="788440" y="815602"/>
            <a:ext cx="10629794"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F81BD">
                    <a:lumMod val="50000"/>
                  </a:srgbClr>
                </a:solidFill>
                <a:effectLst/>
                <a:uLnTx/>
                <a:uFillTx/>
                <a:latin typeface="Century Gothic" panose="020B0502020202020204" pitchFamily="34" charset="0"/>
                <a:ea typeface="+mn-ea"/>
                <a:cs typeface="+mn-cs"/>
              </a:rPr>
              <a:t>Each variety of counterfactual has a different formula for the </a:t>
            </a:r>
            <a:r>
              <a:rPr kumimoji="0" lang="en-US" sz="1600" b="0" i="0" u="none" strike="noStrike" kern="1200" cap="none" spc="0" normalizeH="0" baseline="0" noProof="0" dirty="0">
                <a:ln>
                  <a:noFill/>
                </a:ln>
                <a:solidFill>
                  <a:srgbClr val="1F497D">
                    <a:lumMod val="75000"/>
                  </a:srgbClr>
                </a:solidFill>
                <a:effectLst/>
                <a:uLnTx/>
                <a:uFillTx/>
                <a:latin typeface="Century Gothic" panose="020B0502020202020204" pitchFamily="34" charset="0"/>
                <a:ea typeface="+mn-ea"/>
                <a:cs typeface="+mn-cs"/>
              </a:rPr>
              <a:t>program effect estimate</a:t>
            </a:r>
            <a:r>
              <a:rPr kumimoji="0" lang="en-US" sz="1600" b="1" i="0" u="none" strike="noStrike" kern="1200" cap="none" spc="0" normalizeH="0" baseline="0" noProof="0" dirty="0">
                <a:ln>
                  <a:noFill/>
                </a:ln>
                <a:solidFill>
                  <a:srgbClr val="1F497D">
                    <a:lumMod val="75000"/>
                  </a:srgbClr>
                </a:solidFill>
                <a:effectLst/>
                <a:uLnTx/>
                <a:uFillTx/>
                <a:latin typeface="Century Gothic" panose="020B0502020202020204" pitchFamily="34" charset="0"/>
                <a:ea typeface="+mn-ea"/>
                <a:cs typeface="+mn-cs"/>
              </a:rPr>
              <a:t>.</a:t>
            </a:r>
          </a:p>
        </p:txBody>
      </p:sp>
      <p:sp>
        <p:nvSpPr>
          <p:cNvPr id="78" name="TextBox 77">
            <a:extLst>
              <a:ext uri="{FF2B5EF4-FFF2-40B4-BE49-F238E27FC236}">
                <a16:creationId xmlns:a16="http://schemas.microsoft.com/office/drawing/2014/main" id="{1C9B8779-A6F7-47A5-9567-7A1A7FAC715A}"/>
              </a:ext>
            </a:extLst>
          </p:cNvPr>
          <p:cNvSpPr txBox="1"/>
          <p:nvPr/>
        </p:nvSpPr>
        <p:spPr>
          <a:xfrm>
            <a:off x="7007006" y="3493521"/>
            <a:ext cx="7665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effect</a:t>
            </a:r>
          </a:p>
        </p:txBody>
      </p:sp>
      <p:grpSp>
        <p:nvGrpSpPr>
          <p:cNvPr id="33" name="Group 32">
            <a:extLst>
              <a:ext uri="{FF2B5EF4-FFF2-40B4-BE49-F238E27FC236}">
                <a16:creationId xmlns:a16="http://schemas.microsoft.com/office/drawing/2014/main" id="{C635AAA6-DDBE-48A5-8411-DDE3395FC9ED}"/>
              </a:ext>
            </a:extLst>
          </p:cNvPr>
          <p:cNvGrpSpPr/>
          <p:nvPr/>
        </p:nvGrpSpPr>
        <p:grpSpPr>
          <a:xfrm>
            <a:off x="8545917" y="3189955"/>
            <a:ext cx="3344901" cy="2374349"/>
            <a:chOff x="8545917" y="3189955"/>
            <a:chExt cx="3344901" cy="2374349"/>
          </a:xfrm>
        </p:grpSpPr>
        <p:cxnSp>
          <p:nvCxnSpPr>
            <p:cNvPr id="52" name="Straight Connector 51"/>
            <p:cNvCxnSpPr/>
            <p:nvPr/>
          </p:nvCxnSpPr>
          <p:spPr>
            <a:xfrm>
              <a:off x="8748877" y="3189955"/>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545917" y="4790155"/>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9231717" y="42567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Oval 54"/>
            <p:cNvSpPr/>
            <p:nvPr/>
          </p:nvSpPr>
          <p:spPr>
            <a:xfrm>
              <a:off x="10298517" y="3990055"/>
              <a:ext cx="152400" cy="152400"/>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Oval 55"/>
            <p:cNvSpPr/>
            <p:nvPr/>
          </p:nvSpPr>
          <p:spPr>
            <a:xfrm>
              <a:off x="9231717" y="38376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7" name="Oval 56"/>
            <p:cNvSpPr/>
            <p:nvPr/>
          </p:nvSpPr>
          <p:spPr>
            <a:xfrm>
              <a:off x="10298517" y="3266155"/>
              <a:ext cx="152400" cy="152400"/>
            </a:xfrm>
            <a:prstGeom prst="ellipse">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58" name="Straight Connector 57"/>
            <p:cNvCxnSpPr/>
            <p:nvPr/>
          </p:nvCxnSpPr>
          <p:spPr>
            <a:xfrm>
              <a:off x="9307917"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089669"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t=1</a:t>
              </a:r>
            </a:p>
          </p:txBody>
        </p:sp>
        <p:cxnSp>
          <p:nvCxnSpPr>
            <p:cNvPr id="60" name="Straight Connector 59"/>
            <p:cNvCxnSpPr/>
            <p:nvPr/>
          </p:nvCxnSpPr>
          <p:spPr>
            <a:xfrm>
              <a:off x="10399877" y="4713955"/>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0181629" y="4924800"/>
              <a:ext cx="42672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t=2</a:t>
              </a:r>
            </a:p>
          </p:txBody>
        </p:sp>
        <p:cxnSp>
          <p:nvCxnSpPr>
            <p:cNvPr id="62" name="Straight Arrow Connector 61"/>
            <p:cNvCxnSpPr/>
            <p:nvPr/>
          </p:nvCxnSpPr>
          <p:spPr>
            <a:xfrm flipV="1">
              <a:off x="9850648" y="4806859"/>
              <a:ext cx="0" cy="457200"/>
            </a:xfrm>
            <a:prstGeom prst="straightConnector1">
              <a:avLst/>
            </a:prstGeom>
            <a:ln w="38100">
              <a:solidFill>
                <a:schemeClr val="bg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486831" y="5287305"/>
              <a:ext cx="72763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lumMod val="50000"/>
                    </a:prstClr>
                  </a:solidFill>
                  <a:effectLst/>
                  <a:uLnTx/>
                  <a:uFillTx/>
                  <a:latin typeface="Calibri"/>
                  <a:ea typeface="+mn-ea"/>
                  <a:cs typeface="+mn-cs"/>
                </a:rPr>
                <a:t>Program</a:t>
              </a:r>
            </a:p>
          </p:txBody>
        </p:sp>
        <p:cxnSp>
          <p:nvCxnSpPr>
            <p:cNvPr id="64" name="Straight Connector 63"/>
            <p:cNvCxnSpPr/>
            <p:nvPr/>
          </p:nvCxnSpPr>
          <p:spPr>
            <a:xfrm>
              <a:off x="9424231" y="39138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Right Brace 64"/>
            <p:cNvSpPr/>
            <p:nvPr/>
          </p:nvSpPr>
          <p:spPr>
            <a:xfrm>
              <a:off x="10527117" y="3329775"/>
              <a:ext cx="228600" cy="571500"/>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EECE1">
                    <a:lumMod val="25000"/>
                  </a:srgbClr>
                </a:solidFill>
                <a:effectLst/>
                <a:uLnTx/>
                <a:uFillTx/>
                <a:latin typeface="Calibri"/>
                <a:ea typeface="+mn-ea"/>
                <a:cs typeface="+mn-cs"/>
              </a:endParaRPr>
            </a:p>
          </p:txBody>
        </p:sp>
        <p:sp>
          <p:nvSpPr>
            <p:cNvPr id="66" name="TextBox 65"/>
            <p:cNvSpPr txBox="1"/>
            <p:nvPr/>
          </p:nvSpPr>
          <p:spPr>
            <a:xfrm>
              <a:off x="10733683" y="3441791"/>
              <a:ext cx="30970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EECE1">
                      <a:lumMod val="25000"/>
                    </a:srgbClr>
                  </a:solidFill>
                  <a:effectLst/>
                  <a:uLnTx/>
                  <a:uFillTx/>
                  <a:latin typeface="Calibri"/>
                  <a:ea typeface="+mn-ea"/>
                  <a:cs typeface="+mn-cs"/>
                </a:rPr>
                <a:t>A</a:t>
              </a:r>
            </a:p>
          </p:txBody>
        </p:sp>
        <p:cxnSp>
          <p:nvCxnSpPr>
            <p:cNvPr id="67" name="Straight Connector 66"/>
            <p:cNvCxnSpPr/>
            <p:nvPr/>
          </p:nvCxnSpPr>
          <p:spPr>
            <a:xfrm>
              <a:off x="9424736" y="4332955"/>
              <a:ext cx="104961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Right Brace 67"/>
            <p:cNvSpPr/>
            <p:nvPr/>
          </p:nvSpPr>
          <p:spPr>
            <a:xfrm>
              <a:off x="10553682" y="4025197"/>
              <a:ext cx="228600" cy="307759"/>
            </a:xfrm>
            <a:prstGeom prst="rightBrac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EECE1">
                    <a:lumMod val="25000"/>
                  </a:srgbClr>
                </a:solidFill>
                <a:effectLst/>
                <a:uLnTx/>
                <a:uFillTx/>
                <a:latin typeface="Calibri"/>
                <a:ea typeface="+mn-ea"/>
                <a:cs typeface="+mn-cs"/>
              </a:endParaRPr>
            </a:p>
          </p:txBody>
        </p:sp>
        <p:sp>
          <p:nvSpPr>
            <p:cNvPr id="69" name="TextBox 68"/>
            <p:cNvSpPr txBox="1"/>
            <p:nvPr/>
          </p:nvSpPr>
          <p:spPr>
            <a:xfrm>
              <a:off x="10749996" y="4004265"/>
              <a:ext cx="3000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EECE1">
                      <a:lumMod val="25000"/>
                    </a:srgbClr>
                  </a:solidFill>
                  <a:effectLst/>
                  <a:uLnTx/>
                  <a:uFillTx/>
                  <a:latin typeface="Calibri"/>
                  <a:ea typeface="+mn-ea"/>
                  <a:cs typeface="+mn-cs"/>
                </a:rPr>
                <a:t>B</a:t>
              </a:r>
            </a:p>
          </p:txBody>
        </p:sp>
        <p:sp>
          <p:nvSpPr>
            <p:cNvPr id="11" name="TextBox 10"/>
            <p:cNvSpPr txBox="1"/>
            <p:nvPr/>
          </p:nvSpPr>
          <p:spPr>
            <a:xfrm>
              <a:off x="8880035" y="3249151"/>
              <a:ext cx="10606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Calibri"/>
                  <a:ea typeface="+mn-ea"/>
                  <a:cs typeface="+mn-cs"/>
                </a:rPr>
                <a:t>(Diff-in-Diff)</a:t>
              </a:r>
            </a:p>
          </p:txBody>
        </p:sp>
        <p:sp>
          <p:nvSpPr>
            <p:cNvPr id="79" name="TextBox 78">
              <a:extLst>
                <a:ext uri="{FF2B5EF4-FFF2-40B4-BE49-F238E27FC236}">
                  <a16:creationId xmlns:a16="http://schemas.microsoft.com/office/drawing/2014/main" id="{588BCB43-281E-4701-BF31-0ED15F63C5F1}"/>
                </a:ext>
              </a:extLst>
            </p:cNvPr>
            <p:cNvSpPr txBox="1"/>
            <p:nvPr/>
          </p:nvSpPr>
          <p:spPr>
            <a:xfrm>
              <a:off x="11066553" y="3415004"/>
              <a:ext cx="824265"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effect: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504D">
                      <a:lumMod val="75000"/>
                    </a:srgbClr>
                  </a:solidFill>
                  <a:effectLst/>
                  <a:uLnTx/>
                  <a:uFillTx/>
                  <a:latin typeface="Candara" panose="020E0502030303020204" pitchFamily="34" charset="0"/>
                  <a:ea typeface="+mn-ea"/>
                  <a:cs typeface="+mn-cs"/>
                </a:rPr>
                <a:t>A-B</a:t>
              </a:r>
            </a:p>
          </p:txBody>
        </p:sp>
      </p:grpSp>
      <p:sp>
        <p:nvSpPr>
          <p:cNvPr id="75" name="Rectangle 74"/>
          <p:cNvSpPr/>
          <p:nvPr/>
        </p:nvSpPr>
        <p:spPr>
          <a:xfrm>
            <a:off x="5244827" y="3723355"/>
            <a:ext cx="453970" cy="795914"/>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Rectangle 33">
            <a:extLst>
              <a:ext uri="{FF2B5EF4-FFF2-40B4-BE49-F238E27FC236}">
                <a16:creationId xmlns:a16="http://schemas.microsoft.com/office/drawing/2014/main" id="{FAC9EC89-8316-452F-BD56-252D3D371EC4}"/>
              </a:ext>
            </a:extLst>
          </p:cNvPr>
          <p:cNvSpPr/>
          <p:nvPr/>
        </p:nvSpPr>
        <p:spPr>
          <a:xfrm>
            <a:off x="1860808" y="2874889"/>
            <a:ext cx="8217538" cy="2716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that C1, C2, T1, and T2 here represent the average level of the dependent variable for each group. </a:t>
            </a:r>
          </a:p>
          <a:p>
            <a:pPr algn="ctr"/>
            <a:endParaRPr lang="en-US" dirty="0"/>
          </a:p>
          <a:p>
            <a:pPr algn="ctr"/>
            <a:r>
              <a:rPr lang="en-US" dirty="0"/>
              <a:t>You will learn how to run each of these three counterfactuals as a regression model eventually, but for now think of the statistical test used to determine program effects as a t-test (comparison of mean) of the treatment group and counterfactual group. </a:t>
            </a:r>
          </a:p>
        </p:txBody>
      </p:sp>
    </p:spTree>
    <p:extLst>
      <p:ext uri="{BB962C8B-B14F-4D97-AF65-F5344CB8AC3E}">
        <p14:creationId xmlns:p14="http://schemas.microsoft.com/office/powerpoint/2010/main" val="111662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37600" y="6356351"/>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53BAF0-9579-42B3-B979-30EFD986705E}"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cxnSp>
        <p:nvCxnSpPr>
          <p:cNvPr id="4" name="Straight Connector 3"/>
          <p:cNvCxnSpPr/>
          <p:nvPr/>
        </p:nvCxnSpPr>
        <p:spPr>
          <a:xfrm>
            <a:off x="899301" y="6356351"/>
            <a:ext cx="46482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304767" y="49847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2419067" y="49847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2410600" y="50778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2338633" y="51540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2495267" y="523451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p:cNvSpPr/>
          <p:nvPr/>
        </p:nvSpPr>
        <p:spPr>
          <a:xfrm>
            <a:off x="2342867" y="531071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p:cNvSpPr/>
          <p:nvPr/>
        </p:nvSpPr>
        <p:spPr>
          <a:xfrm>
            <a:off x="2469867" y="5386917"/>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13"/>
          <p:cNvSpPr/>
          <p:nvPr/>
        </p:nvSpPr>
        <p:spPr>
          <a:xfrm>
            <a:off x="2495267" y="47942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14"/>
          <p:cNvSpPr/>
          <p:nvPr/>
        </p:nvSpPr>
        <p:spPr>
          <a:xfrm>
            <a:off x="2372500" y="471381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15"/>
          <p:cNvSpPr/>
          <p:nvPr/>
        </p:nvSpPr>
        <p:spPr>
          <a:xfrm>
            <a:off x="3864041" y="43221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p:cNvSpPr/>
          <p:nvPr/>
        </p:nvSpPr>
        <p:spPr>
          <a:xfrm>
            <a:off x="3864041" y="41697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Oval 17"/>
          <p:cNvSpPr/>
          <p:nvPr/>
        </p:nvSpPr>
        <p:spPr>
          <a:xfrm>
            <a:off x="3995274" y="42713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p:cNvSpPr/>
          <p:nvPr/>
        </p:nvSpPr>
        <p:spPr>
          <a:xfrm>
            <a:off x="4024908" y="44364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p:cNvSpPr/>
          <p:nvPr/>
        </p:nvSpPr>
        <p:spPr>
          <a:xfrm>
            <a:off x="3897907" y="45126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p:cNvSpPr/>
          <p:nvPr/>
        </p:nvSpPr>
        <p:spPr>
          <a:xfrm>
            <a:off x="3974107" y="45168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Oval 21"/>
          <p:cNvSpPr/>
          <p:nvPr/>
        </p:nvSpPr>
        <p:spPr>
          <a:xfrm>
            <a:off x="3927541" y="46523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Oval 22"/>
          <p:cNvSpPr/>
          <p:nvPr/>
        </p:nvSpPr>
        <p:spPr>
          <a:xfrm>
            <a:off x="3936007" y="40173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Oval 23"/>
          <p:cNvSpPr/>
          <p:nvPr/>
        </p:nvSpPr>
        <p:spPr>
          <a:xfrm>
            <a:off x="2342867" y="48323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Oval 24"/>
          <p:cNvSpPr/>
          <p:nvPr/>
        </p:nvSpPr>
        <p:spPr>
          <a:xfrm>
            <a:off x="2457167" y="51371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3952941" y="416975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3897907" y="441528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8" name="Straight Connector 27"/>
          <p:cNvCxnSpPr/>
          <p:nvPr/>
        </p:nvCxnSpPr>
        <p:spPr>
          <a:xfrm flipV="1">
            <a:off x="899301" y="3689351"/>
            <a:ext cx="0" cy="2667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14067" y="3384552"/>
            <a:ext cx="85747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Outcome</a:t>
            </a:r>
          </a:p>
        </p:txBody>
      </p:sp>
      <p:sp>
        <p:nvSpPr>
          <p:cNvPr id="31" name="TextBox 30"/>
          <p:cNvSpPr txBox="1"/>
          <p:nvPr/>
        </p:nvSpPr>
        <p:spPr>
          <a:xfrm>
            <a:off x="3455713" y="3602081"/>
            <a:ext cx="94365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Treatment</a:t>
            </a:r>
            <a:br>
              <a:rPr kumimoji="0" lang="en-US" sz="1400" b="0" i="0" u="none" strike="noStrike" kern="1200" cap="none" spc="0" normalizeH="0" baseline="0" noProof="0" dirty="0">
                <a:ln>
                  <a:noFill/>
                </a:ln>
                <a:solidFill>
                  <a:prstClr val="black"/>
                </a:solidFill>
                <a:effectLst/>
                <a:uLnTx/>
                <a:uFillTx/>
                <a:latin typeface="Calibri"/>
                <a:ea typeface="+mn-ea"/>
                <a:cs typeface="+mn-cs"/>
              </a:rPr>
            </a:b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p:cNvSpPr txBox="1"/>
          <p:nvPr/>
        </p:nvSpPr>
        <p:spPr>
          <a:xfrm>
            <a:off x="2048032" y="4246093"/>
            <a:ext cx="725135"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Control</a:t>
            </a:r>
            <a:br>
              <a:rPr kumimoji="0" lang="en-US" sz="1400" b="0" i="0" u="none" strike="noStrike" kern="1200" cap="none" spc="0" normalizeH="0" baseline="0" noProof="0" dirty="0">
                <a:ln>
                  <a:noFill/>
                </a:ln>
                <a:solidFill>
                  <a:prstClr val="black"/>
                </a:solidFill>
                <a:effectLst/>
                <a:uLnTx/>
                <a:uFillTx/>
                <a:latin typeface="Calibri"/>
                <a:ea typeface="+mn-ea"/>
                <a:cs typeface="+mn-cs"/>
              </a:rPr>
            </a:b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4" name="Straight Connector 33"/>
          <p:cNvCxnSpPr/>
          <p:nvPr/>
        </p:nvCxnSpPr>
        <p:spPr>
          <a:xfrm>
            <a:off x="7881907" y="3641653"/>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471487" y="4956485"/>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lumMod val="50000"/>
                    <a:lumOff val="50000"/>
                  </a:schemeClr>
                </a:solidFill>
                <a:effectLst/>
                <a:uLnTx/>
                <a:uFillTx/>
                <a:latin typeface="Calibri"/>
                <a:ea typeface="+mn-ea"/>
                <a:cs typeface="+mn-cs"/>
              </a:rPr>
              <a:t>b</a:t>
            </a:r>
            <a:r>
              <a:rPr kumimoji="0" lang="en-US" sz="2000" b="0" i="0" u="none" strike="noStrike" kern="1200" cap="none" spc="0" normalizeH="0" baseline="-25000" noProof="0" dirty="0">
                <a:ln>
                  <a:noFill/>
                </a:ln>
                <a:solidFill>
                  <a:schemeClr val="tx1">
                    <a:lumMod val="50000"/>
                    <a:lumOff val="50000"/>
                  </a:schemeClr>
                </a:solidFill>
                <a:effectLst/>
                <a:uLnTx/>
                <a:uFillTx/>
                <a:latin typeface="Calibri"/>
                <a:ea typeface="+mn-ea"/>
                <a:cs typeface="+mn-cs"/>
              </a:rPr>
              <a:t>1</a:t>
            </a:r>
            <a:r>
              <a:rPr kumimoji="0" lang="en-US" sz="2000" b="0" i="0" u="none" strike="noStrike" kern="1200" cap="none" spc="0" normalizeH="0" baseline="0" noProof="0" dirty="0">
                <a:ln>
                  <a:noFill/>
                </a:ln>
                <a:solidFill>
                  <a:schemeClr val="tx1">
                    <a:lumMod val="50000"/>
                    <a:lumOff val="50000"/>
                  </a:schemeClr>
                </a:solidFill>
                <a:effectLst/>
                <a:uLnTx/>
                <a:uFillTx/>
                <a:latin typeface="Calibri"/>
                <a:ea typeface="+mn-ea"/>
                <a:cs typeface="+mn-cs"/>
              </a:rPr>
              <a:t> = 0</a:t>
            </a:r>
          </a:p>
        </p:txBody>
      </p:sp>
      <p:cxnSp>
        <p:nvCxnSpPr>
          <p:cNvPr id="36" name="Straight Connector 35"/>
          <p:cNvCxnSpPr/>
          <p:nvPr/>
        </p:nvCxnSpPr>
        <p:spPr>
          <a:xfrm>
            <a:off x="8368122" y="419585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1"/>
          <p:cNvSpPr txBox="1"/>
          <p:nvPr/>
        </p:nvSpPr>
        <p:spPr>
          <a:xfrm>
            <a:off x="8944612" y="369297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46C0A"/>
                </a:solidFill>
                <a:effectLst/>
                <a:uLnTx/>
                <a:uFillTx/>
                <a:latin typeface="Calibri"/>
                <a:ea typeface="+mn-ea"/>
                <a:cs typeface="+mn-cs"/>
              </a:rPr>
              <a:t>b</a:t>
            </a:r>
            <a:r>
              <a:rPr kumimoji="0" lang="en-US" sz="1600" b="0" i="0" u="none" strike="noStrike" kern="1200" cap="none" spc="0" normalizeH="0" baseline="-25000" noProof="0" dirty="0">
                <a:ln>
                  <a:noFill/>
                </a:ln>
                <a:solidFill>
                  <a:srgbClr val="E46C0A"/>
                </a:solidFill>
                <a:effectLst/>
                <a:uLnTx/>
                <a:uFillTx/>
                <a:latin typeface="Calibri"/>
                <a:ea typeface="+mn-ea"/>
                <a:cs typeface="+mn-cs"/>
              </a:rPr>
              <a:t>1</a:t>
            </a:r>
          </a:p>
        </p:txBody>
      </p:sp>
      <p:sp>
        <p:nvSpPr>
          <p:cNvPr id="38" name="Oval 37"/>
          <p:cNvSpPr/>
          <p:nvPr/>
        </p:nvSpPr>
        <p:spPr>
          <a:xfrm>
            <a:off x="9062732" y="411568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0" name="TextBox 39">
            <a:extLst>
              <a:ext uri="{FF2B5EF4-FFF2-40B4-BE49-F238E27FC236}">
                <a16:creationId xmlns:a16="http://schemas.microsoft.com/office/drawing/2014/main" id="{33801396-E7B1-41C4-BD76-EC6403470889}"/>
              </a:ext>
            </a:extLst>
          </p:cNvPr>
          <p:cNvSpPr txBox="1"/>
          <p:nvPr/>
        </p:nvSpPr>
        <p:spPr>
          <a:xfrm>
            <a:off x="6573074" y="463194"/>
            <a:ext cx="4743076"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1">
                    <a:lumMod val="75000"/>
                  </a:schemeClr>
                </a:solidFill>
                <a:effectLst/>
                <a:uLnTx/>
                <a:uFillTx/>
                <a:latin typeface="Century Gothic" panose="020B0502020202020204" pitchFamily="34" charset="0"/>
                <a:ea typeface="+mn-ea"/>
                <a:cs typeface="+mn-cs"/>
              </a:rPr>
              <a:t>Recall from Unit on Dummy Variable Models</a:t>
            </a:r>
            <a:endParaRPr kumimoji="0" lang="en-US" sz="2000" b="0" i="0" u="none" strike="noStrike" kern="1200" cap="none" spc="0" normalizeH="0" baseline="-25000" noProof="0" dirty="0">
              <a:ln>
                <a:noFill/>
              </a:ln>
              <a:solidFill>
                <a:schemeClr val="accent1">
                  <a:lumMod val="75000"/>
                </a:schemeClr>
              </a:solidFill>
              <a:effectLst/>
              <a:uLnTx/>
              <a:uFillTx/>
              <a:latin typeface="Century Gothic" panose="020B0502020202020204" pitchFamily="34" charset="0"/>
              <a:ea typeface="+mn-ea"/>
              <a:cs typeface="+mn-cs"/>
            </a:endParaRPr>
          </a:p>
        </p:txBody>
      </p:sp>
      <p:sp>
        <p:nvSpPr>
          <p:cNvPr id="39" name="Oval 38">
            <a:extLst>
              <a:ext uri="{FF2B5EF4-FFF2-40B4-BE49-F238E27FC236}">
                <a16:creationId xmlns:a16="http://schemas.microsoft.com/office/drawing/2014/main" id="{C46A3CFF-64A6-4516-8FE5-30BDD127570F}"/>
              </a:ext>
            </a:extLst>
          </p:cNvPr>
          <p:cNvSpPr/>
          <p:nvPr/>
        </p:nvSpPr>
        <p:spPr>
          <a:xfrm>
            <a:off x="1945264" y="4939031"/>
            <a:ext cx="274320" cy="274320"/>
          </a:xfrm>
          <a:prstGeom prst="ellipse">
            <a:avLst/>
          </a:prstGeom>
          <a:solidFill>
            <a:schemeClr val="accent1">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Oval 41">
            <a:extLst>
              <a:ext uri="{FF2B5EF4-FFF2-40B4-BE49-F238E27FC236}">
                <a16:creationId xmlns:a16="http://schemas.microsoft.com/office/drawing/2014/main" id="{73B10187-BD1F-4017-AE67-A59CB69BE43A}"/>
              </a:ext>
            </a:extLst>
          </p:cNvPr>
          <p:cNvSpPr/>
          <p:nvPr/>
        </p:nvSpPr>
        <p:spPr>
          <a:xfrm>
            <a:off x="4219247" y="4169751"/>
            <a:ext cx="274320" cy="274320"/>
          </a:xfrm>
          <a:prstGeom prst="ellipse">
            <a:avLst/>
          </a:prstGeom>
          <a:solidFill>
            <a:schemeClr val="accent1">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3" name="TextBox 42">
            <a:extLst>
              <a:ext uri="{FF2B5EF4-FFF2-40B4-BE49-F238E27FC236}">
                <a16:creationId xmlns:a16="http://schemas.microsoft.com/office/drawing/2014/main" id="{CB2DBFE1-2661-4D84-A1EB-A3EE14251C57}"/>
              </a:ext>
            </a:extLst>
          </p:cNvPr>
          <p:cNvSpPr txBox="1"/>
          <p:nvPr/>
        </p:nvSpPr>
        <p:spPr>
          <a:xfrm>
            <a:off x="4487614" y="4014523"/>
            <a:ext cx="59343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385D8A"/>
                </a:solidFill>
                <a:effectLst/>
                <a:uLnTx/>
                <a:uFillTx/>
                <a:latin typeface="Calibri"/>
                <a:ea typeface="+mn-ea"/>
                <a:cs typeface="+mn-cs"/>
              </a:rPr>
              <a:t>T2</a:t>
            </a:r>
            <a:endParaRPr kumimoji="0" lang="en-US" sz="1800" b="0" i="0" u="none" strike="noStrike" kern="1200" cap="none" spc="0" normalizeH="0" baseline="0" noProof="0" dirty="0">
              <a:ln>
                <a:noFill/>
              </a:ln>
              <a:solidFill>
                <a:srgbClr val="385D8A"/>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0E4CAE8F-A194-4F6B-A0A9-528E20120B69}"/>
              </a:ext>
            </a:extLst>
          </p:cNvPr>
          <p:cNvSpPr txBox="1"/>
          <p:nvPr/>
        </p:nvSpPr>
        <p:spPr>
          <a:xfrm>
            <a:off x="1317651" y="4792576"/>
            <a:ext cx="61266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accent1">
                    <a:lumMod val="75000"/>
                  </a:schemeClr>
                </a:solidFill>
                <a:effectLst/>
                <a:uLnTx/>
                <a:uFillTx/>
                <a:latin typeface="Calibri"/>
                <a:ea typeface="+mn-ea"/>
                <a:cs typeface="+mn-cs"/>
              </a:rPr>
              <a:t>C2</a:t>
            </a:r>
            <a:endParaRPr kumimoji="0" lang="en-US" sz="1800" b="0" i="0" u="none" strike="noStrike" kern="1200" cap="none" spc="0" normalizeH="0" baseline="0" noProof="0" dirty="0">
              <a:ln>
                <a:noFill/>
              </a:ln>
              <a:solidFill>
                <a:schemeClr val="accent1">
                  <a:lumMod val="75000"/>
                </a:schemeClr>
              </a:solidFill>
              <a:effectLst/>
              <a:uLnTx/>
              <a:uFillTx/>
              <a:latin typeface="Calibri"/>
              <a:ea typeface="+mn-ea"/>
              <a:cs typeface="+mn-cs"/>
            </a:endParaRPr>
          </a:p>
        </p:txBody>
      </p:sp>
      <p:sp>
        <p:nvSpPr>
          <p:cNvPr id="45" name="TextBox 44">
            <a:extLst>
              <a:ext uri="{FF2B5EF4-FFF2-40B4-BE49-F238E27FC236}">
                <a16:creationId xmlns:a16="http://schemas.microsoft.com/office/drawing/2014/main" id="{41B3A6A0-4E53-4A79-A4FF-FD6403E882DF}"/>
              </a:ext>
            </a:extLst>
          </p:cNvPr>
          <p:cNvSpPr txBox="1"/>
          <p:nvPr/>
        </p:nvSpPr>
        <p:spPr>
          <a:xfrm>
            <a:off x="1249688" y="1405344"/>
            <a:ext cx="3796552" cy="193899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accent6">
                    <a:lumMod val="75000"/>
                  </a:schemeClr>
                </a:solidFill>
                <a:effectLst/>
                <a:uLnTx/>
                <a:uFillTx/>
                <a:latin typeface="Calibri"/>
                <a:ea typeface="+mn-ea"/>
                <a:cs typeface="+mn-cs"/>
              </a:rPr>
              <a:t>Y = b</a:t>
            </a:r>
            <a:r>
              <a:rPr kumimoji="0" lang="en-US" sz="2400" b="0" i="0" u="none" strike="noStrike" kern="1200" cap="none" spc="0" normalizeH="0" baseline="-25000" noProof="0" dirty="0">
                <a:ln>
                  <a:noFill/>
                </a:ln>
                <a:solidFill>
                  <a:schemeClr val="accent6">
                    <a:lumMod val="75000"/>
                  </a:schemeClr>
                </a:solidFill>
                <a:effectLst/>
                <a:uLnTx/>
                <a:uFillTx/>
                <a:latin typeface="Calibri"/>
                <a:ea typeface="+mn-ea"/>
                <a:cs typeface="+mn-cs"/>
              </a:rPr>
              <a:t>0</a:t>
            </a:r>
            <a:r>
              <a:rPr kumimoji="0" lang="en-US" sz="2400" b="0" i="0" u="none" strike="noStrike" kern="1200" cap="none" spc="0" normalizeH="0" baseline="0" noProof="0" dirty="0">
                <a:ln>
                  <a:noFill/>
                </a:ln>
                <a:solidFill>
                  <a:schemeClr val="accent6">
                    <a:lumMod val="75000"/>
                  </a:schemeClr>
                </a:solidFill>
                <a:effectLst/>
                <a:uLnTx/>
                <a:uFillTx/>
                <a:latin typeface="Calibri"/>
                <a:ea typeface="+mn-ea"/>
                <a:cs typeface="+mn-cs"/>
              </a:rPr>
              <a:t> + b</a:t>
            </a:r>
            <a:r>
              <a:rPr kumimoji="0" lang="en-US" sz="2400" b="0" i="0" u="none" strike="noStrike" kern="1200" cap="none" spc="0" normalizeH="0" baseline="-25000" noProof="0" dirty="0">
                <a:ln>
                  <a:noFill/>
                </a:ln>
                <a:solidFill>
                  <a:schemeClr val="accent6">
                    <a:lumMod val="75000"/>
                  </a:schemeClr>
                </a:solidFill>
                <a:effectLst/>
                <a:uLnTx/>
                <a:uFillTx/>
                <a:latin typeface="Calibri"/>
                <a:ea typeface="+mn-ea"/>
                <a:cs typeface="+mn-cs"/>
              </a:rPr>
              <a:t>1</a:t>
            </a:r>
            <a:r>
              <a:rPr kumimoji="0" lang="en-US" sz="2400" b="0" i="0" u="none" strike="noStrike" kern="1200" cap="none" spc="0" normalizeH="0" baseline="0" noProof="0" dirty="0">
                <a:ln>
                  <a:noFill/>
                </a:ln>
                <a:solidFill>
                  <a:schemeClr val="tx1">
                    <a:lumMod val="50000"/>
                    <a:lumOff val="50000"/>
                  </a:schemeClr>
                </a:solidFill>
                <a:effectLst/>
                <a:uLnTx/>
                <a:uFillTx/>
                <a:latin typeface="Calibri"/>
                <a:ea typeface="+mn-ea"/>
                <a:cs typeface="+mn-cs"/>
              </a:rPr>
              <a:t>(</a:t>
            </a:r>
            <a:r>
              <a:rPr kumimoji="0" lang="en-US" sz="2400" b="0" i="0" u="none" strike="noStrike" kern="1200" cap="none" spc="0" normalizeH="0" baseline="0" noProof="0" dirty="0" err="1">
                <a:ln>
                  <a:noFill/>
                </a:ln>
                <a:solidFill>
                  <a:schemeClr val="tx1">
                    <a:lumMod val="50000"/>
                    <a:lumOff val="50000"/>
                  </a:schemeClr>
                </a:solidFill>
                <a:effectLst/>
                <a:uLnTx/>
                <a:uFillTx/>
                <a:latin typeface="Calibri"/>
                <a:ea typeface="+mn-ea"/>
                <a:cs typeface="+mn-cs"/>
              </a:rPr>
              <a:t>TreatD</a:t>
            </a:r>
            <a:r>
              <a:rPr lang="en-US" sz="2400" dirty="0" err="1">
                <a:solidFill>
                  <a:schemeClr val="tx1">
                    <a:lumMod val="50000"/>
                    <a:lumOff val="50000"/>
                  </a:schemeClr>
                </a:solidFill>
                <a:latin typeface="Calibri"/>
              </a:rPr>
              <a:t>ummy</a:t>
            </a:r>
            <a:r>
              <a:rPr lang="en-US" sz="2400" dirty="0">
                <a:solidFill>
                  <a:schemeClr val="tx1">
                    <a:lumMod val="50000"/>
                    <a:lumOff val="50000"/>
                  </a:schemeClr>
                </a:solidFill>
                <a:latin typeface="Calibri"/>
              </a:rPr>
              <a:t>) </a:t>
            </a:r>
            <a:r>
              <a:rPr lang="en-US" sz="2400" dirty="0">
                <a:solidFill>
                  <a:schemeClr val="accent6">
                    <a:lumMod val="75000"/>
                  </a:schemeClr>
                </a:solidFill>
                <a:latin typeface="Calibri"/>
              </a:rPr>
              <a:t>+ 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46C0A"/>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treat</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  </a:t>
            </a:r>
            <a:r>
              <a:rPr kumimoji="0" lang="en-US" sz="1800" b="0" i="0" u="none" strike="noStrike" kern="1200" cap="none" spc="0" normalizeH="0" baseline="0" noProof="0" dirty="0" err="1">
                <a:ln>
                  <a:noFill/>
                </a:ln>
                <a:solidFill>
                  <a:prstClr val="black">
                    <a:lumMod val="50000"/>
                    <a:lumOff val="50000"/>
                  </a:prstClr>
                </a:solidFill>
                <a:effectLst/>
                <a:uLnTx/>
                <a:uFillTx/>
                <a:latin typeface="Calibri"/>
                <a:ea typeface="+mn-ea"/>
                <a:cs typeface="+mn-cs"/>
              </a:rPr>
              <a:t>MEAN</a:t>
            </a:r>
            <a:r>
              <a:rPr kumimoji="0" lang="en-US" sz="1800" b="0" i="0" u="none" strike="noStrike" kern="1200" cap="none" spc="0" normalizeH="0" baseline="-25000" noProof="0" dirty="0" err="1">
                <a:ln>
                  <a:noFill/>
                </a:ln>
                <a:solidFill>
                  <a:prstClr val="black">
                    <a:lumMod val="50000"/>
                    <a:lumOff val="50000"/>
                  </a:prstClr>
                </a:solidFill>
                <a:effectLst/>
                <a:uLnTx/>
                <a:uFillTx/>
                <a:latin typeface="Calibri"/>
                <a:ea typeface="+mn-ea"/>
                <a:cs typeface="+mn-cs"/>
              </a:rPr>
              <a:t>control</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46C0A"/>
                </a:solidFill>
                <a:effectLst/>
                <a:uLnTx/>
                <a:uFillTx/>
                <a:latin typeface="Calibri"/>
                <a:ea typeface="+mn-ea"/>
                <a:cs typeface="+mn-cs"/>
              </a:rPr>
              <a:t>b</a:t>
            </a:r>
            <a:r>
              <a:rPr kumimoji="0" lang="en-US" sz="2400" b="0" i="0" u="none" strike="noStrike" kern="1200" cap="none" spc="0" normalizeH="0" baseline="-25000" noProof="0" dirty="0">
                <a:ln>
                  <a:noFill/>
                </a:ln>
                <a:solidFill>
                  <a:srgbClr val="E46C0A"/>
                </a:solidFill>
                <a:effectLst/>
                <a:uLnTx/>
                <a:uFillTx/>
                <a:latin typeface="Calibri"/>
                <a:ea typeface="+mn-ea"/>
                <a:cs typeface="+mn-cs"/>
              </a:rPr>
              <a:t>1 </a:t>
            </a:r>
            <a:r>
              <a:rPr kumimoji="0" lang="en-US" sz="2400" b="0" i="0" u="none" strike="noStrike" kern="1200" cap="none" spc="0" normalizeH="0" baseline="-25000" noProof="0" dirty="0">
                <a:ln>
                  <a:noFill/>
                </a:ln>
                <a:solidFill>
                  <a:srgbClr val="FF6D16"/>
                </a:solidFill>
                <a:effectLst/>
                <a:uLnTx/>
                <a:uFillTx/>
                <a:latin typeface="Calibri"/>
                <a:ea typeface="+mn-ea"/>
                <a:cs typeface="+mn-cs"/>
              </a:rPr>
              <a:t> </a:t>
            </a:r>
            <a:r>
              <a:rPr kumimoji="0" lang="en-US" sz="18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   </a:t>
            </a:r>
            <a:r>
              <a:rPr kumimoji="0" lang="en-US" sz="2400" b="0" i="0" u="none" strike="noStrike" kern="1200" cap="none" spc="0" normalizeH="0" baseline="0" noProof="0" dirty="0">
                <a:ln>
                  <a:noFill/>
                </a:ln>
                <a:solidFill>
                  <a:prstClr val="black">
                    <a:lumMod val="50000"/>
                    <a:lumOff val="50000"/>
                  </a:prstClr>
                </a:solidFill>
                <a:effectLst/>
                <a:uLnTx/>
                <a:uFillTx/>
                <a:latin typeface="Calibri"/>
                <a:ea typeface="+mn-ea"/>
                <a:cs typeface="+mn-cs"/>
              </a:rPr>
              <a:t>T2 – C2</a:t>
            </a: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25000" noProof="0" dirty="0">
              <a:ln>
                <a:noFill/>
              </a:ln>
              <a:solidFill>
                <a:prstClr val="black">
                  <a:lumMod val="50000"/>
                  <a:lumOff val="50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90767D18-EA8B-48D2-B361-A4D84866819C}"/>
              </a:ext>
            </a:extLst>
          </p:cNvPr>
          <p:cNvSpPr txBox="1"/>
          <p:nvPr/>
        </p:nvSpPr>
        <p:spPr>
          <a:xfrm>
            <a:off x="791506" y="279277"/>
            <a:ext cx="2277625" cy="523220"/>
          </a:xfrm>
          <a:prstGeom prst="rect">
            <a:avLst/>
          </a:prstGeom>
          <a:noFill/>
        </p:spPr>
        <p:txBody>
          <a:bodyPr wrap="square" rtlCol="0">
            <a:spAutoFit/>
          </a:bodyPr>
          <a:lstStyle/>
          <a:p>
            <a:r>
              <a:rPr lang="en-US" sz="1400" b="1" dirty="0">
                <a:solidFill>
                  <a:schemeClr val="accent6">
                    <a:lumMod val="75000"/>
                  </a:schemeClr>
                </a:solidFill>
                <a:latin typeface="Century Gothic" panose="020B0502020202020204" pitchFamily="34" charset="0"/>
              </a:rPr>
              <a:t>b</a:t>
            </a:r>
            <a:r>
              <a:rPr lang="en-US" sz="1400" b="1" baseline="-25000" dirty="0">
                <a:solidFill>
                  <a:schemeClr val="accent6">
                    <a:lumMod val="75000"/>
                  </a:schemeClr>
                </a:solidFill>
                <a:latin typeface="Century Gothic" panose="020B0502020202020204" pitchFamily="34" charset="0"/>
              </a:rPr>
              <a:t>0</a:t>
            </a:r>
            <a:r>
              <a:rPr lang="en-US" sz="1400" b="1" dirty="0">
                <a:solidFill>
                  <a:schemeClr val="tx1">
                    <a:lumMod val="50000"/>
                    <a:lumOff val="50000"/>
                  </a:schemeClr>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will measure Y-bar of the omitted group C2</a:t>
            </a:r>
          </a:p>
        </p:txBody>
      </p:sp>
      <p:cxnSp>
        <p:nvCxnSpPr>
          <p:cNvPr id="6" name="Straight Arrow Connector 5">
            <a:extLst>
              <a:ext uri="{FF2B5EF4-FFF2-40B4-BE49-F238E27FC236}">
                <a16:creationId xmlns:a16="http://schemas.microsoft.com/office/drawing/2014/main" id="{52C1F12F-5001-403B-B837-8C6A9BC1A5AE}"/>
              </a:ext>
            </a:extLst>
          </p:cNvPr>
          <p:cNvCxnSpPr>
            <a:cxnSpLocks/>
          </p:cNvCxnSpPr>
          <p:nvPr/>
        </p:nvCxnSpPr>
        <p:spPr>
          <a:xfrm>
            <a:off x="1791478" y="940140"/>
            <a:ext cx="65314" cy="465204"/>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1379984-D515-4CC4-A63B-DEB15EF0240B}"/>
              </a:ext>
            </a:extLst>
          </p:cNvPr>
          <p:cNvSpPr txBox="1"/>
          <p:nvPr/>
        </p:nvSpPr>
        <p:spPr>
          <a:xfrm>
            <a:off x="2946383" y="219442"/>
            <a:ext cx="3149617" cy="738664"/>
          </a:xfrm>
          <a:prstGeom prst="rect">
            <a:avLst/>
          </a:prstGeom>
          <a:noFill/>
        </p:spPr>
        <p:txBody>
          <a:bodyPr wrap="square" rtlCol="0">
            <a:spAutoFit/>
          </a:bodyPr>
          <a:lstStyle/>
          <a:p>
            <a:pPr algn="ctr"/>
            <a:r>
              <a:rPr lang="en-US" sz="1400" b="1" dirty="0">
                <a:solidFill>
                  <a:schemeClr val="accent6">
                    <a:lumMod val="75000"/>
                  </a:schemeClr>
                </a:solidFill>
                <a:latin typeface="Century Gothic" panose="020B0502020202020204" pitchFamily="34" charset="0"/>
              </a:rPr>
              <a:t>b</a:t>
            </a:r>
            <a:r>
              <a:rPr lang="en-US" sz="1400" b="1" baseline="-25000" dirty="0">
                <a:solidFill>
                  <a:schemeClr val="accent6">
                    <a:lumMod val="75000"/>
                  </a:schemeClr>
                </a:solidFill>
                <a:latin typeface="Century Gothic" panose="020B0502020202020204" pitchFamily="34" charset="0"/>
              </a:rPr>
              <a:t>0</a:t>
            </a:r>
            <a:r>
              <a:rPr lang="en-US" sz="1400" b="1" dirty="0">
                <a:solidFill>
                  <a:schemeClr val="tx1">
                    <a:lumMod val="50000"/>
                    <a:lumOff val="50000"/>
                  </a:schemeClr>
                </a:solidFill>
                <a:latin typeface="Century Gothic" panose="020B0502020202020204" pitchFamily="34" charset="0"/>
              </a:rPr>
              <a:t> </a:t>
            </a:r>
            <a:r>
              <a:rPr lang="en-US" sz="1400" b="1" dirty="0">
                <a:solidFill>
                  <a:schemeClr val="accent6">
                    <a:lumMod val="75000"/>
                  </a:schemeClr>
                </a:solidFill>
                <a:latin typeface="Century Gothic" panose="020B0502020202020204" pitchFamily="34" charset="0"/>
              </a:rPr>
              <a:t>+b</a:t>
            </a:r>
            <a:r>
              <a:rPr lang="en-US" sz="1400" b="1" baseline="-25000" dirty="0">
                <a:solidFill>
                  <a:schemeClr val="accent6">
                    <a:lumMod val="75000"/>
                  </a:schemeClr>
                </a:solidFill>
                <a:latin typeface="Century Gothic" panose="020B0502020202020204" pitchFamily="34" charset="0"/>
              </a:rPr>
              <a:t>1</a:t>
            </a:r>
            <a:r>
              <a:rPr lang="en-US" sz="1400" b="1" dirty="0">
                <a:solidFill>
                  <a:schemeClr val="tx1">
                    <a:lumMod val="50000"/>
                    <a:lumOff val="50000"/>
                  </a:schemeClr>
                </a:solidFill>
                <a:latin typeface="Century Gothic" panose="020B0502020202020204" pitchFamily="34" charset="0"/>
              </a:rPr>
              <a:t> </a:t>
            </a:r>
            <a:r>
              <a:rPr lang="en-US" sz="1400" dirty="0">
                <a:solidFill>
                  <a:schemeClr val="tx1">
                    <a:lumMod val="65000"/>
                    <a:lumOff val="35000"/>
                  </a:schemeClr>
                </a:solidFill>
                <a:latin typeface="Century Gothic" panose="020B0502020202020204" pitchFamily="34" charset="0"/>
              </a:rPr>
              <a:t>represents </a:t>
            </a:r>
            <a:br>
              <a:rPr lang="en-US" sz="1400" dirty="0">
                <a:solidFill>
                  <a:schemeClr val="tx1">
                    <a:lumMod val="65000"/>
                    <a:lumOff val="35000"/>
                  </a:schemeClr>
                </a:solidFill>
                <a:latin typeface="Century Gothic" panose="020B0502020202020204" pitchFamily="34" charset="0"/>
              </a:rPr>
            </a:br>
            <a:r>
              <a:rPr lang="en-US" sz="1400" dirty="0">
                <a:solidFill>
                  <a:schemeClr val="tx1">
                    <a:lumMod val="65000"/>
                    <a:lumOff val="35000"/>
                  </a:schemeClr>
                </a:solidFill>
                <a:latin typeface="Century Gothic" panose="020B0502020202020204" pitchFamily="34" charset="0"/>
              </a:rPr>
              <a:t>the Y-bar of T2</a:t>
            </a:r>
          </a:p>
          <a:p>
            <a:endParaRPr lang="en-US" sz="1400" dirty="0">
              <a:solidFill>
                <a:schemeClr val="tx1">
                  <a:lumMod val="50000"/>
                  <a:lumOff val="50000"/>
                </a:schemeClr>
              </a:solidFill>
              <a:latin typeface="Century Gothic" panose="020B0502020202020204" pitchFamily="34" charset="0"/>
            </a:endParaRPr>
          </a:p>
        </p:txBody>
      </p:sp>
      <p:cxnSp>
        <p:nvCxnSpPr>
          <p:cNvPr id="48" name="Straight Arrow Connector 47">
            <a:extLst>
              <a:ext uri="{FF2B5EF4-FFF2-40B4-BE49-F238E27FC236}">
                <a16:creationId xmlns:a16="http://schemas.microsoft.com/office/drawing/2014/main" id="{9357DEC3-5D03-4067-8853-0CEC61A1A9DD}"/>
              </a:ext>
            </a:extLst>
          </p:cNvPr>
          <p:cNvCxnSpPr>
            <a:cxnSpLocks/>
          </p:cNvCxnSpPr>
          <p:nvPr/>
        </p:nvCxnSpPr>
        <p:spPr>
          <a:xfrm flipH="1">
            <a:off x="2773167" y="628990"/>
            <a:ext cx="837754" cy="700154"/>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D821EA9-D97E-4E37-8423-93077392557C}"/>
              </a:ext>
            </a:extLst>
          </p:cNvPr>
          <p:cNvSpPr txBox="1"/>
          <p:nvPr/>
        </p:nvSpPr>
        <p:spPr>
          <a:xfrm>
            <a:off x="7120859" y="5466366"/>
            <a:ext cx="3408491" cy="1077218"/>
          </a:xfrm>
          <a:prstGeom prst="rect">
            <a:avLst/>
          </a:prstGeom>
          <a:noFill/>
        </p:spPr>
        <p:txBody>
          <a:bodyPr wrap="square" rtlCol="0">
            <a:spAutoFit/>
          </a:bodyPr>
          <a:lstStyle/>
          <a:p>
            <a:pPr algn="ctr"/>
            <a:r>
              <a:rPr lang="en-US" sz="1600" dirty="0">
                <a:solidFill>
                  <a:schemeClr val="tx1">
                    <a:lumMod val="65000"/>
                    <a:lumOff val="35000"/>
                  </a:schemeClr>
                </a:solidFill>
                <a:latin typeface="Century Gothic" panose="020B0502020202020204" pitchFamily="34" charset="0"/>
              </a:rPr>
              <a:t>The default hypothesis test in the regression then uses </a:t>
            </a:r>
            <a:r>
              <a:rPr lang="en-US" sz="1600" b="1" dirty="0">
                <a:solidFill>
                  <a:schemeClr val="accent6">
                    <a:lumMod val="75000"/>
                  </a:schemeClr>
                </a:solidFill>
                <a:latin typeface="Century Gothic" panose="020B0502020202020204" pitchFamily="34" charset="0"/>
              </a:rPr>
              <a:t>b</a:t>
            </a:r>
            <a:r>
              <a:rPr lang="en-US" sz="1600" b="1" baseline="-25000" dirty="0">
                <a:solidFill>
                  <a:schemeClr val="accent6">
                    <a:lumMod val="75000"/>
                  </a:schemeClr>
                </a:solidFill>
                <a:latin typeface="Century Gothic" panose="020B0502020202020204" pitchFamily="34" charset="0"/>
              </a:rPr>
              <a:t>1</a:t>
            </a:r>
            <a:r>
              <a:rPr lang="en-US" sz="1600" dirty="0">
                <a:solidFill>
                  <a:schemeClr val="tx1">
                    <a:lumMod val="50000"/>
                    <a:lumOff val="50000"/>
                  </a:schemeClr>
                </a:solidFill>
                <a:latin typeface="Century Gothic" panose="020B0502020202020204" pitchFamily="34" charset="0"/>
              </a:rPr>
              <a:t> </a:t>
            </a:r>
            <a:r>
              <a:rPr lang="en-US" sz="1600" dirty="0">
                <a:solidFill>
                  <a:schemeClr val="tx1">
                    <a:lumMod val="65000"/>
                    <a:lumOff val="35000"/>
                  </a:schemeClr>
                </a:solidFill>
                <a:latin typeface="Century Gothic" panose="020B0502020202020204" pitchFamily="34" charset="0"/>
              </a:rPr>
              <a:t>to</a:t>
            </a:r>
            <a:br>
              <a:rPr lang="en-US" sz="1600" dirty="0">
                <a:solidFill>
                  <a:schemeClr val="tx1">
                    <a:lumMod val="65000"/>
                    <a:lumOff val="35000"/>
                  </a:schemeClr>
                </a:solidFill>
                <a:latin typeface="Century Gothic" panose="020B0502020202020204" pitchFamily="34" charset="0"/>
              </a:rPr>
            </a:br>
            <a:r>
              <a:rPr lang="en-US" sz="1600" dirty="0">
                <a:solidFill>
                  <a:schemeClr val="tx1">
                    <a:lumMod val="65000"/>
                    <a:lumOff val="35000"/>
                  </a:schemeClr>
                </a:solidFill>
                <a:latin typeface="Century Gothic" panose="020B0502020202020204" pitchFamily="34" charset="0"/>
              </a:rPr>
              <a:t> </a:t>
            </a:r>
            <a:r>
              <a:rPr lang="en-US" sz="1600" b="1" dirty="0">
                <a:solidFill>
                  <a:schemeClr val="tx1">
                    <a:lumMod val="65000"/>
                    <a:lumOff val="35000"/>
                  </a:schemeClr>
                </a:solidFill>
                <a:latin typeface="Century Gothic" panose="020B0502020202020204" pitchFamily="34" charset="0"/>
              </a:rPr>
              <a:t>test for a meaningful difference between T2 and C2</a:t>
            </a:r>
          </a:p>
        </p:txBody>
      </p:sp>
      <p:cxnSp>
        <p:nvCxnSpPr>
          <p:cNvPr id="51" name="Straight Arrow Connector 50">
            <a:extLst>
              <a:ext uri="{FF2B5EF4-FFF2-40B4-BE49-F238E27FC236}">
                <a16:creationId xmlns:a16="http://schemas.microsoft.com/office/drawing/2014/main" id="{6FB66579-0A92-450E-9E1C-9FC6A359C0BE}"/>
              </a:ext>
            </a:extLst>
          </p:cNvPr>
          <p:cNvCxnSpPr>
            <a:cxnSpLocks/>
          </p:cNvCxnSpPr>
          <p:nvPr/>
        </p:nvCxnSpPr>
        <p:spPr>
          <a:xfrm flipH="1" flipV="1">
            <a:off x="4854084" y="3144127"/>
            <a:ext cx="2537335" cy="925002"/>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6CF4F05-1385-4B2B-8412-FE9A73EB755C}"/>
              </a:ext>
            </a:extLst>
          </p:cNvPr>
          <p:cNvSpPr txBox="1"/>
          <p:nvPr/>
        </p:nvSpPr>
        <p:spPr>
          <a:xfrm>
            <a:off x="2413818" y="5238637"/>
            <a:ext cx="2897628" cy="307777"/>
          </a:xfrm>
          <a:prstGeom prst="rect">
            <a:avLst/>
          </a:prstGeom>
          <a:noFill/>
        </p:spPr>
        <p:txBody>
          <a:bodyPr wrap="square" rtlCol="0">
            <a:spAutoFit/>
          </a:bodyPr>
          <a:lstStyle/>
          <a:p>
            <a:pPr algn="ctr"/>
            <a:r>
              <a:rPr lang="en-US" sz="1400" dirty="0">
                <a:solidFill>
                  <a:schemeClr val="tx1">
                    <a:lumMod val="65000"/>
                    <a:lumOff val="35000"/>
                  </a:schemeClr>
                </a:solidFill>
                <a:latin typeface="Century Gothic" panose="020B0502020202020204" pitchFamily="34" charset="0"/>
              </a:rPr>
              <a:t>(group means)</a:t>
            </a:r>
          </a:p>
        </p:txBody>
      </p:sp>
      <p:sp>
        <p:nvSpPr>
          <p:cNvPr id="55" name="TextBox 54">
            <a:extLst>
              <a:ext uri="{FF2B5EF4-FFF2-40B4-BE49-F238E27FC236}">
                <a16:creationId xmlns:a16="http://schemas.microsoft.com/office/drawing/2014/main" id="{A493F135-0A3D-46AA-BD7B-A1D0F498E85C}"/>
              </a:ext>
            </a:extLst>
          </p:cNvPr>
          <p:cNvSpPr txBox="1"/>
          <p:nvPr/>
        </p:nvSpPr>
        <p:spPr>
          <a:xfrm>
            <a:off x="7241386" y="1403845"/>
            <a:ext cx="3406451"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0" normalizeH="0" baseline="0" noProof="0" dirty="0">
                <a:ln>
                  <a:noFill/>
                </a:ln>
                <a:solidFill>
                  <a:srgbClr val="385D8A"/>
                </a:solidFill>
                <a:effectLst/>
                <a:uLnTx/>
                <a:uFillTx/>
                <a:latin typeface="Century Gothic" panose="020B0502020202020204" pitchFamily="34" charset="0"/>
              </a:rPr>
              <a:t>(basic set-up for a comparison of group means in regression)</a:t>
            </a:r>
          </a:p>
        </p:txBody>
      </p:sp>
    </p:spTree>
    <p:extLst>
      <p:ext uri="{BB962C8B-B14F-4D97-AF65-F5344CB8AC3E}">
        <p14:creationId xmlns:p14="http://schemas.microsoft.com/office/powerpoint/2010/main" val="3665419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1720</TotalTime>
  <Words>2190</Words>
  <Application>Microsoft Office PowerPoint</Application>
  <PresentationFormat>Widescreen</PresentationFormat>
  <Paragraphs>545</Paragraphs>
  <Slides>40</Slides>
  <Notes>3</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40</vt:i4>
      </vt:variant>
    </vt:vector>
  </HeadingPairs>
  <TitlesOfParts>
    <vt:vector size="57" baseType="lpstr">
      <vt:lpstr>Batang</vt:lpstr>
      <vt:lpstr>Arial</vt:lpstr>
      <vt:lpstr>Book Antiqua</vt:lpstr>
      <vt:lpstr>Calibri</vt:lpstr>
      <vt:lpstr>Calibri Light</vt:lpstr>
      <vt:lpstr>Cambria Math</vt:lpstr>
      <vt:lpstr>Candara</vt:lpstr>
      <vt:lpstr>Century Gothic</vt:lpstr>
      <vt:lpstr>Euphemia</vt:lpstr>
      <vt:lpstr>Segoe UI Symbol</vt:lpstr>
      <vt:lpstr>Tahoma</vt:lpstr>
      <vt:lpstr>Times New Roman</vt:lpstr>
      <vt:lpstr>Office Theme</vt:lpstr>
      <vt:lpstr>1_Office Theme</vt:lpstr>
      <vt:lpstr>3_Office Theme</vt:lpstr>
      <vt:lpstr>4_Office Theme</vt:lpstr>
      <vt:lpstr>2_Office Theme</vt:lpstr>
      <vt:lpstr>Varieties of the counterfactual</vt:lpstr>
      <vt:lpstr>PowerPoint Presentation</vt:lpstr>
      <vt:lpstr>PowerPoint Presentation</vt:lpstr>
      <vt:lpstr>PowerPoint Presentation</vt:lpstr>
      <vt:lpstr>PowerPoint Presentation</vt:lpstr>
      <vt:lpstr>The Three types  of counterfactual  estimates</vt:lpstr>
      <vt:lpstr>3 valid counterfactuals:</vt:lpstr>
      <vt:lpstr>3 valid counterfactuals: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remaining counterfactuals:</vt:lpstr>
      <vt:lpstr>PowerPoint Presentation</vt:lpstr>
      <vt:lpstr>PowerPoint Presentation</vt:lpstr>
      <vt:lpstr>PowerPoint Presentation</vt:lpstr>
      <vt:lpstr>PowerPoint Presentation</vt:lpstr>
      <vt:lpstr>PowerPoint Presentation</vt:lpstr>
      <vt:lpstr>PowerPoint Presentation</vt:lpstr>
      <vt:lpstr>Examples</vt:lpstr>
      <vt:lpstr>PowerPoint Presentation</vt:lpstr>
      <vt:lpstr>Comparing teacher “effects”</vt:lpstr>
      <vt:lpstr>Revisit the micro-finance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Preview of CPP 525: advanced regression</vt:lpstr>
      <vt:lpstr>Counterfactuals in practice: Quasi-Experiment Methods</vt:lpstr>
      <vt:lpstr>PowerPoint Presentation</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82</cp:revision>
  <dcterms:created xsi:type="dcterms:W3CDTF">2018-03-29T17:23:16Z</dcterms:created>
  <dcterms:modified xsi:type="dcterms:W3CDTF">2020-02-03T20:35:51Z</dcterms:modified>
</cp:coreProperties>
</file>