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</p:sldMasterIdLst>
  <p:notesMasterIdLst>
    <p:notesMasterId r:id="rId14"/>
  </p:notesMasterIdLst>
  <p:sldIdLst>
    <p:sldId id="401" r:id="rId4"/>
    <p:sldId id="449" r:id="rId5"/>
    <p:sldId id="472" r:id="rId6"/>
    <p:sldId id="476" r:id="rId7"/>
    <p:sldId id="447" r:id="rId8"/>
    <p:sldId id="473" r:id="rId9"/>
    <p:sldId id="474" r:id="rId10"/>
    <p:sldId id="475" r:id="rId11"/>
    <p:sldId id="448" r:id="rId12"/>
    <p:sldId id="4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1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s4ps.org/cpp-524-sum-2020/pubs/eval-in-practice-CH5-randomized-control-trial.pdf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61" y="702842"/>
            <a:ext cx="10363200" cy="1470025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Contrasts and Effect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4233" y="4565279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Lecy  *  CPP 524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5073" y="220826"/>
            <a:ext cx="7010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/>
                <a:ea typeface="+mn-ea"/>
                <a:cs typeface="+mn-cs"/>
              </a:rPr>
              <a:t>Discussion Questions: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099387" y="1107234"/>
            <a:ext cx="7239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this an RCT? Do we have an identical “control group”?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role does the high SES group perform?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do we have four treatment groups?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What outcome is measured here? Is it valid and reliable? </a:t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914400" lvl="1" indent="-457200"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How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would I test whether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two treatment periods has the same impact as three periods, but is more cost-effective? 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you identify a weakness in the design or a threat to validity?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4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8"/>
            <a:ext cx="10363200" cy="1362075"/>
          </a:xfrm>
        </p:spPr>
        <p:txBody>
          <a:bodyPr/>
          <a:lstStyle/>
          <a:p>
            <a:r>
              <a:rPr lang="en-US" dirty="0"/>
              <a:t>Case Study from readings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Bingham, R., &amp; </a:t>
            </a:r>
            <a:r>
              <a:rPr lang="en-US" i="1" dirty="0" err="1"/>
              <a:t>Felbinger</a:t>
            </a:r>
            <a:r>
              <a:rPr lang="en-US" i="1" dirty="0"/>
              <a:t>, C. (2002). Evaluation in practice: A methodological approach. CQ Press.</a:t>
            </a:r>
            <a:endParaRPr lang="en-US" dirty="0"/>
          </a:p>
          <a:p>
            <a:r>
              <a:rPr lang="en-US" dirty="0"/>
              <a:t>CH-05: Improving Cognitive Ability in Chronically Deprived Children [</a:t>
            </a:r>
            <a:r>
              <a:rPr lang="en-US" u="sng" dirty="0">
                <a:hlinkClick r:id="rId2"/>
              </a:rPr>
              <a:t>pdf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E32A9-691A-48DC-BF35-A6758B8A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E1ED4-15EC-41C2-9B88-68C4AD0B87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26" y="404877"/>
            <a:ext cx="8716348" cy="60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58FF3-6D51-4B17-AE7F-2B4F161F9B61}"/>
              </a:ext>
            </a:extLst>
          </p:cNvPr>
          <p:cNvSpPr txBox="1"/>
          <p:nvPr/>
        </p:nvSpPr>
        <p:spPr>
          <a:xfrm>
            <a:off x="7750014" y="3624044"/>
            <a:ext cx="227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Identify the treatment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control groups</a:t>
            </a:r>
          </a:p>
        </p:txBody>
      </p:sp>
    </p:spTree>
    <p:extLst>
      <p:ext uri="{BB962C8B-B14F-4D97-AF65-F5344CB8AC3E}">
        <p14:creationId xmlns:p14="http://schemas.microsoft.com/office/powerpoint/2010/main" val="101589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9AA5CC-35AB-4B6A-964F-1D0D5EBFEBC1}"/>
              </a:ext>
            </a:extLst>
          </p:cNvPr>
          <p:cNvGrpSpPr/>
          <p:nvPr/>
        </p:nvGrpSpPr>
        <p:grpSpPr>
          <a:xfrm>
            <a:off x="2490787" y="409575"/>
            <a:ext cx="7210425" cy="6038850"/>
            <a:chOff x="2490787" y="409575"/>
            <a:chExt cx="7210425" cy="603885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DDDC4B9-3B46-466A-B3C0-6E4310CEAC25}"/>
                </a:ext>
              </a:extLst>
            </p:cNvPr>
            <p:cNvGrpSpPr/>
            <p:nvPr/>
          </p:nvGrpSpPr>
          <p:grpSpPr>
            <a:xfrm>
              <a:off x="2490787" y="409575"/>
              <a:ext cx="7210425" cy="6038850"/>
              <a:chOff x="2490787" y="409575"/>
              <a:chExt cx="7210425" cy="603885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9D5F9F3-DE45-49C7-9079-BFBEC0B8B299}"/>
                  </a:ext>
                </a:extLst>
              </p:cNvPr>
              <p:cNvGrpSpPr/>
              <p:nvPr/>
            </p:nvGrpSpPr>
            <p:grpSpPr>
              <a:xfrm>
                <a:off x="2490787" y="409575"/>
                <a:ext cx="7210425" cy="6038850"/>
                <a:chOff x="2490787" y="409575"/>
                <a:chExt cx="7210425" cy="6038850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FDE5C1BC-61DA-42C9-8837-A323872BF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90787" y="409575"/>
                  <a:ext cx="7210425" cy="6038850"/>
                </a:xfrm>
                <a:prstGeom prst="rect">
                  <a:avLst/>
                </a:prstGeom>
              </p:spPr>
            </p:pic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5272BE17-2847-4FD0-AC92-D98442F12AC5}"/>
                    </a:ext>
                  </a:extLst>
                </p:cNvPr>
                <p:cNvSpPr/>
                <p:nvPr/>
              </p:nvSpPr>
              <p:spPr>
                <a:xfrm>
                  <a:off x="7240555" y="115699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E7567BF-B472-4542-AF3E-DB14B9D96A32}"/>
                    </a:ext>
                  </a:extLst>
                </p:cNvPr>
                <p:cNvSpPr/>
                <p:nvPr/>
              </p:nvSpPr>
              <p:spPr>
                <a:xfrm>
                  <a:off x="5713445" y="252859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FC322B3-C643-4B33-9AF1-2ACDA095093C}"/>
                    </a:ext>
                  </a:extLst>
                </p:cNvPr>
                <p:cNvSpPr/>
                <p:nvPr/>
              </p:nvSpPr>
              <p:spPr>
                <a:xfrm>
                  <a:off x="3402564" y="4074366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318FF46-5B3A-47C4-A023-24E283C92DF2}"/>
                    </a:ext>
                  </a:extLst>
                </p:cNvPr>
                <p:cNvSpPr/>
                <p:nvPr/>
              </p:nvSpPr>
              <p:spPr>
                <a:xfrm>
                  <a:off x="4130351" y="374779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DE520DE-5513-4840-B478-793A841128CC}"/>
                    </a:ext>
                  </a:extLst>
                </p:cNvPr>
                <p:cNvSpPr/>
                <p:nvPr/>
              </p:nvSpPr>
              <p:spPr>
                <a:xfrm>
                  <a:off x="3402564" y="526139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78AC04E-C3B6-445D-B584-BA23895B642B}"/>
                    </a:ext>
                  </a:extLst>
                </p:cNvPr>
                <p:cNvSpPr/>
                <p:nvPr/>
              </p:nvSpPr>
              <p:spPr>
                <a:xfrm>
                  <a:off x="7240555" y="2681461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0E9023-E02C-4D20-80C3-B0522D8459F6}"/>
                    </a:ext>
                  </a:extLst>
                </p:cNvPr>
                <p:cNvSpPr/>
                <p:nvPr/>
              </p:nvSpPr>
              <p:spPr>
                <a:xfrm>
                  <a:off x="5713445" y="3816375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E801BFE-5E20-48F7-85F6-7707EA60CEF6}"/>
                    </a:ext>
                  </a:extLst>
                </p:cNvPr>
                <p:cNvSpPr/>
                <p:nvPr/>
              </p:nvSpPr>
              <p:spPr>
                <a:xfrm>
                  <a:off x="4130351" y="4795934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F4AB0D1-EA4F-4A23-BA06-F08F33FA1241}"/>
                    </a:ext>
                  </a:extLst>
                </p:cNvPr>
                <p:cNvSpPr/>
                <p:nvPr/>
              </p:nvSpPr>
              <p:spPr>
                <a:xfrm>
                  <a:off x="3402564" y="517089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D1D9B0D-071B-4110-897E-F639BC7A5124}"/>
                    </a:ext>
                  </a:extLst>
                </p:cNvPr>
                <p:cNvSpPr/>
                <p:nvPr/>
              </p:nvSpPr>
              <p:spPr>
                <a:xfrm>
                  <a:off x="4130351" y="4696098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10DCE01-61F4-4290-B461-F745AA6F5258}"/>
                    </a:ext>
                  </a:extLst>
                </p:cNvPr>
                <p:cNvSpPr/>
                <p:nvPr/>
              </p:nvSpPr>
              <p:spPr>
                <a:xfrm>
                  <a:off x="5735370" y="2937918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D427A72-0D0B-4609-AE2D-F3C27008710F}"/>
                    </a:ext>
                  </a:extLst>
                </p:cNvPr>
                <p:cNvSpPr/>
                <p:nvPr/>
              </p:nvSpPr>
              <p:spPr>
                <a:xfrm>
                  <a:off x="7240555" y="197299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45E7851-5D79-489B-A3C2-69321AD52F8B}"/>
                    </a:ext>
                  </a:extLst>
                </p:cNvPr>
                <p:cNvSpPr txBox="1"/>
                <p:nvPr/>
              </p:nvSpPr>
              <p:spPr>
                <a:xfrm>
                  <a:off x="3215304" y="3649543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HS-0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525717-043F-4463-91DC-4C84AAB0FE20}"/>
                    </a:ext>
                  </a:extLst>
                </p:cNvPr>
                <p:cNvSpPr txBox="1"/>
                <p:nvPr/>
              </p:nvSpPr>
              <p:spPr>
                <a:xfrm>
                  <a:off x="3911833" y="3309405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HS-1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A809946-BBC2-438E-A7FD-5AFE7DB6AC47}"/>
                    </a:ext>
                  </a:extLst>
                </p:cNvPr>
                <p:cNvSpPr txBox="1"/>
                <p:nvPr/>
              </p:nvSpPr>
              <p:spPr>
                <a:xfrm>
                  <a:off x="5457605" y="2059439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HS-2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5BDE1A0-89FF-4491-A9DE-6E54CC335F28}"/>
                    </a:ext>
                  </a:extLst>
                </p:cNvPr>
                <p:cNvSpPr txBox="1"/>
                <p:nvPr/>
              </p:nvSpPr>
              <p:spPr>
                <a:xfrm>
                  <a:off x="7053295" y="702065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HS-3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F570B68-6B3D-4166-A234-78D3E6CD1910}"/>
                    </a:ext>
                  </a:extLst>
                </p:cNvPr>
                <p:cNvSpPr/>
                <p:nvPr/>
              </p:nvSpPr>
              <p:spPr>
                <a:xfrm>
                  <a:off x="3233966" y="5511544"/>
                  <a:ext cx="4902328" cy="3373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F2B7B2F-E3A9-467E-9E6A-03C327838DA8}"/>
                    </a:ext>
                  </a:extLst>
                </p:cNvPr>
                <p:cNvSpPr/>
                <p:nvPr/>
              </p:nvSpPr>
              <p:spPr>
                <a:xfrm>
                  <a:off x="7340393" y="5272637"/>
                  <a:ext cx="137160" cy="13716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DA936EF-013D-4A70-9A12-E8C54A7BAC03}"/>
                    </a:ext>
                  </a:extLst>
                </p:cNvPr>
                <p:cNvSpPr/>
                <p:nvPr/>
              </p:nvSpPr>
              <p:spPr>
                <a:xfrm>
                  <a:off x="7558911" y="5276744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DE32253-B162-4006-A951-5AEB11A524DC}"/>
                    </a:ext>
                  </a:extLst>
                </p:cNvPr>
                <p:cNvSpPr txBox="1"/>
                <p:nvPr/>
              </p:nvSpPr>
              <p:spPr>
                <a:xfrm>
                  <a:off x="3307646" y="5445409"/>
                  <a:ext cx="397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C0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654C005-770C-4B0A-BDEA-A3F2A2A00D2B}"/>
                    </a:ext>
                  </a:extLst>
                </p:cNvPr>
                <p:cNvSpPr txBox="1"/>
                <p:nvPr/>
              </p:nvSpPr>
              <p:spPr>
                <a:xfrm>
                  <a:off x="4054296" y="4953206"/>
                  <a:ext cx="397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C1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313F6A-3CB7-4AA1-924D-7A14E37154DD}"/>
                    </a:ext>
                  </a:extLst>
                </p:cNvPr>
                <p:cNvSpPr txBox="1"/>
                <p:nvPr/>
              </p:nvSpPr>
              <p:spPr>
                <a:xfrm>
                  <a:off x="5573125" y="4004042"/>
                  <a:ext cx="5549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C2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7EB597D-730D-430D-B45F-E45D5C0EC9AB}"/>
                    </a:ext>
                  </a:extLst>
                </p:cNvPr>
                <p:cNvSpPr txBox="1"/>
                <p:nvPr/>
              </p:nvSpPr>
              <p:spPr>
                <a:xfrm>
                  <a:off x="7121875" y="2903819"/>
                  <a:ext cx="397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C3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722E3-089D-4112-8435-058191B7C1BF}"/>
                    </a:ext>
                  </a:extLst>
                </p:cNvPr>
                <p:cNvSpPr txBox="1"/>
                <p:nvPr/>
              </p:nvSpPr>
              <p:spPr>
                <a:xfrm>
                  <a:off x="3290237" y="4704497"/>
                  <a:ext cx="3882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T0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F3DD12-46D7-4DBC-BBEF-BBBD9C188B54}"/>
                    </a:ext>
                  </a:extLst>
                </p:cNvPr>
                <p:cNvSpPr txBox="1"/>
                <p:nvPr/>
              </p:nvSpPr>
              <p:spPr>
                <a:xfrm>
                  <a:off x="4004807" y="4228129"/>
                  <a:ext cx="3882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T1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353FED8-6BC2-4602-B24A-07A0E0AAF9DB}"/>
                    </a:ext>
                  </a:extLst>
                </p:cNvPr>
                <p:cNvSpPr txBox="1"/>
                <p:nvPr/>
              </p:nvSpPr>
              <p:spPr>
                <a:xfrm>
                  <a:off x="5615755" y="3106805"/>
                  <a:ext cx="3882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T2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125C36E-09EE-4627-A4EC-1137A6EF240E}"/>
                    </a:ext>
                  </a:extLst>
                </p:cNvPr>
                <p:cNvSpPr txBox="1"/>
                <p:nvPr/>
              </p:nvSpPr>
              <p:spPr>
                <a:xfrm>
                  <a:off x="7100235" y="1611925"/>
                  <a:ext cx="3882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T3</a:t>
                  </a:r>
                </a:p>
              </p:txBody>
            </p: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1FD7F67-0E6A-472A-93AD-2AF6B6299DCD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V="1">
                <a:off x="4241366" y="3054991"/>
                <a:ext cx="1514091" cy="1641107"/>
              </a:xfrm>
              <a:prstGeom prst="line">
                <a:avLst/>
              </a:prstGeom>
              <a:ln w="349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0D0927-4614-4839-AB7F-0B6A88911D5F}"/>
                  </a:ext>
                </a:extLst>
              </p:cNvPr>
              <p:cNvCxnSpPr>
                <a:cxnSpLocks/>
                <a:stCxn id="13" idx="7"/>
                <a:endCxn id="14" idx="3"/>
              </p:cNvCxnSpPr>
              <p:nvPr/>
            </p:nvCxnSpPr>
            <p:spPr>
              <a:xfrm flipV="1">
                <a:off x="5852443" y="2090068"/>
                <a:ext cx="1408199" cy="867937"/>
              </a:xfrm>
              <a:prstGeom prst="line">
                <a:avLst/>
              </a:prstGeom>
              <a:ln w="349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74D9C6-8100-484C-8FE0-58D65636F8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8931" y="1972995"/>
                <a:ext cx="10313" cy="1303087"/>
              </a:xfrm>
              <a:prstGeom prst="line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C2CE58-5360-41CF-8EA4-EB3B4129AC75}"/>
                  </a:ext>
                </a:extLst>
              </p:cNvPr>
              <p:cNvSpPr txBox="1"/>
              <p:nvPr/>
            </p:nvSpPr>
            <p:spPr>
              <a:xfrm>
                <a:off x="3711137" y="1201008"/>
                <a:ext cx="97558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Start of 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Treatment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Periods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D4E7CE4-7A7F-4041-A5E9-079C97DA10D5}"/>
                  </a:ext>
                </a:extLst>
              </p:cNvPr>
              <p:cNvSpPr/>
              <p:nvPr/>
            </p:nvSpPr>
            <p:spPr>
              <a:xfrm>
                <a:off x="7436850" y="1835485"/>
                <a:ext cx="2127367" cy="9287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19026F5-A2FE-4D35-8C9C-C3E4AEF9F657}"/>
                  </a:ext>
                </a:extLst>
              </p:cNvPr>
              <p:cNvSpPr txBox="1"/>
              <p:nvPr/>
            </p:nvSpPr>
            <p:spPr>
              <a:xfrm>
                <a:off x="7608349" y="1835485"/>
                <a:ext cx="14409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Treatment Group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8DE9BF-0068-44B7-ABE0-F37EDFFF4C88}"/>
                  </a:ext>
                </a:extLst>
              </p:cNvPr>
              <p:cNvSpPr txBox="1"/>
              <p:nvPr/>
            </p:nvSpPr>
            <p:spPr>
              <a:xfrm>
                <a:off x="7637337" y="2514033"/>
                <a:ext cx="1222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Control Group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A41D71-DD12-420B-B641-C8A97845CEAA}"/>
                </a:ext>
              </a:extLst>
            </p:cNvPr>
            <p:cNvSpPr/>
            <p:nvPr/>
          </p:nvSpPr>
          <p:spPr>
            <a:xfrm>
              <a:off x="4486029" y="5141245"/>
              <a:ext cx="3930183" cy="337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00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911" y="2204347"/>
            <a:ext cx="720198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2209800"/>
            <a:ext cx="720198" cy="10752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8802" y="2209800"/>
            <a:ext cx="720198" cy="15415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0912" y="2209800"/>
            <a:ext cx="720198" cy="2057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1364" y="1251650"/>
            <a:ext cx="188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Groups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95" y="487680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86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911" y="2204347"/>
            <a:ext cx="3557956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5450" y="592948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95" y="4876800"/>
            <a:ext cx="30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 – no treatment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5189A-EF40-48D1-B613-AE2E31BE9421}"/>
              </a:ext>
            </a:extLst>
          </p:cNvPr>
          <p:cNvSpPr txBox="1"/>
          <p:nvPr/>
        </p:nvSpPr>
        <p:spPr>
          <a:xfrm>
            <a:off x="4660746" y="164614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BDD8B-83D0-47DA-9A81-B2C81F46B969}"/>
              </a:ext>
            </a:extLst>
          </p:cNvPr>
          <p:cNvSpPr txBox="1"/>
          <p:nvPr/>
        </p:nvSpPr>
        <p:spPr>
          <a:xfrm>
            <a:off x="5491453" y="16461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1D838-1CED-4F3D-AC07-F8ABF3D05653}"/>
              </a:ext>
            </a:extLst>
          </p:cNvPr>
          <p:cNvSpPr txBox="1"/>
          <p:nvPr/>
        </p:nvSpPr>
        <p:spPr>
          <a:xfrm>
            <a:off x="6502092" y="16454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62B6F1-8C06-48CA-B916-CD1C8C4D492C}"/>
              </a:ext>
            </a:extLst>
          </p:cNvPr>
          <p:cNvSpPr txBox="1"/>
          <p:nvPr/>
        </p:nvSpPr>
        <p:spPr>
          <a:xfrm>
            <a:off x="7501755" y="16454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32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911" y="2204347"/>
            <a:ext cx="720198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2781" y="5033033"/>
            <a:ext cx="30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 – no treatment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5189A-EF40-48D1-B613-AE2E31BE9421}"/>
              </a:ext>
            </a:extLst>
          </p:cNvPr>
          <p:cNvSpPr txBox="1"/>
          <p:nvPr/>
        </p:nvSpPr>
        <p:spPr>
          <a:xfrm>
            <a:off x="4121023" y="962280"/>
            <a:ext cx="309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months vs 0 months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but conditioned on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</a:br>
            <a:r>
              <a:rPr lang="en-US" dirty="0">
                <a:solidFill>
                  <a:srgbClr val="FF0000"/>
                </a:solidFill>
                <a:latin typeface="Calibri"/>
              </a:rPr>
              <a:t>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 children start the program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07676-B955-4C88-A1F9-E54A57734405}"/>
              </a:ext>
            </a:extLst>
          </p:cNvPr>
          <p:cNvSpPr txBox="1"/>
          <p:nvPr/>
        </p:nvSpPr>
        <p:spPr>
          <a:xfrm>
            <a:off x="3594781" y="299347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1F04B9-82EA-4B67-8FE6-41E86CD699B5}"/>
              </a:ext>
            </a:extLst>
          </p:cNvPr>
          <p:cNvSpPr/>
          <p:nvPr/>
        </p:nvSpPr>
        <p:spPr>
          <a:xfrm>
            <a:off x="5638800" y="2794798"/>
            <a:ext cx="720198" cy="477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75BCE-6EE8-4B02-8517-A3724D6DDC0F}"/>
              </a:ext>
            </a:extLst>
          </p:cNvPr>
          <p:cNvSpPr/>
          <p:nvPr/>
        </p:nvSpPr>
        <p:spPr>
          <a:xfrm>
            <a:off x="6540146" y="3266314"/>
            <a:ext cx="720198" cy="477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F13691-6B8E-41D8-9C0B-603376E5CD7E}"/>
              </a:ext>
            </a:extLst>
          </p:cNvPr>
          <p:cNvSpPr/>
          <p:nvPr/>
        </p:nvSpPr>
        <p:spPr>
          <a:xfrm>
            <a:off x="7501092" y="3751933"/>
            <a:ext cx="720198" cy="477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05D31-D8CD-432E-BDF3-E600ACC41716}"/>
              </a:ext>
            </a:extLst>
          </p:cNvPr>
          <p:cNvSpPr txBox="1"/>
          <p:nvPr/>
        </p:nvSpPr>
        <p:spPr>
          <a:xfrm>
            <a:off x="4723647" y="4379602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DB11-A9CA-491C-95E6-CF91A7957101}"/>
              </a:ext>
            </a:extLst>
          </p:cNvPr>
          <p:cNvSpPr txBox="1"/>
          <p:nvPr/>
        </p:nvSpPr>
        <p:spPr>
          <a:xfrm>
            <a:off x="5599173" y="4379602"/>
            <a:ext cx="79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0198B-29EA-4EA7-B238-05A13B8A5E31}"/>
              </a:ext>
            </a:extLst>
          </p:cNvPr>
          <p:cNvSpPr txBox="1"/>
          <p:nvPr/>
        </p:nvSpPr>
        <p:spPr>
          <a:xfrm>
            <a:off x="6580157" y="4379602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FBBBA0-82FD-492E-BBDC-EB4F8EBC29C5}"/>
              </a:ext>
            </a:extLst>
          </p:cNvPr>
          <p:cNvSpPr txBox="1"/>
          <p:nvPr/>
        </p:nvSpPr>
        <p:spPr>
          <a:xfrm>
            <a:off x="7413728" y="4379602"/>
            <a:ext cx="79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43AD0-4F71-4428-938A-17E32727359B}"/>
              </a:ext>
            </a:extLst>
          </p:cNvPr>
          <p:cNvSpPr txBox="1"/>
          <p:nvPr/>
        </p:nvSpPr>
        <p:spPr>
          <a:xfrm>
            <a:off x="3825251" y="4384334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</a:t>
            </a:r>
          </a:p>
        </p:txBody>
      </p:sp>
    </p:spTree>
    <p:extLst>
      <p:ext uri="{BB962C8B-B14F-4D97-AF65-F5344CB8AC3E}">
        <p14:creationId xmlns:p14="http://schemas.microsoft.com/office/powerpoint/2010/main" val="12499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209800"/>
            <a:ext cx="720198" cy="10752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8814" y="1153276"/>
            <a:ext cx="16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 = 12 months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 = 6 months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95" y="4876800"/>
            <a:ext cx="298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 – no treatment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08F26-EE72-411B-B540-79312D44C3C0}"/>
              </a:ext>
            </a:extLst>
          </p:cNvPr>
          <p:cNvSpPr txBox="1"/>
          <p:nvPr/>
        </p:nvSpPr>
        <p:spPr>
          <a:xfrm>
            <a:off x="2007186" y="582062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33F945F-A87C-4197-BF3A-CCA81C47CE6F}"/>
              </a:ext>
            </a:extLst>
          </p:cNvPr>
          <p:cNvSpPr/>
          <p:nvPr/>
        </p:nvSpPr>
        <p:spPr>
          <a:xfrm>
            <a:off x="3057330" y="1153276"/>
            <a:ext cx="401830" cy="6463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D34091-F488-40E5-98D1-5B99016B77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32" y="-25510"/>
            <a:ext cx="8716348" cy="60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99A9CCC-6172-4B6C-869E-FD7219BACB5B}"/>
              </a:ext>
            </a:extLst>
          </p:cNvPr>
          <p:cNvSpPr/>
          <p:nvPr/>
        </p:nvSpPr>
        <p:spPr>
          <a:xfrm>
            <a:off x="9663007" y="2314398"/>
            <a:ext cx="447870" cy="4462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758DE0-CFDB-4B5B-A692-493BBDD1D2E9}"/>
              </a:ext>
            </a:extLst>
          </p:cNvPr>
          <p:cNvSpPr/>
          <p:nvPr/>
        </p:nvSpPr>
        <p:spPr>
          <a:xfrm>
            <a:off x="9663007" y="3208061"/>
            <a:ext cx="447870" cy="446273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DD49F-3707-4E6A-803D-66B1A218EE0B}"/>
              </a:ext>
            </a:extLst>
          </p:cNvPr>
          <p:cNvSpPr txBox="1"/>
          <p:nvPr/>
        </p:nvSpPr>
        <p:spPr>
          <a:xfrm>
            <a:off x="3719795" y="1060943"/>
            <a:ext cx="233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Pooled G1+G2 would represent outcome after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months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of 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92F3D-12A7-4E74-A8B8-F5CD47102EDF}"/>
              </a:ext>
            </a:extLst>
          </p:cNvPr>
          <p:cNvSpPr txBox="1"/>
          <p:nvPr/>
        </p:nvSpPr>
        <p:spPr>
          <a:xfrm>
            <a:off x="1163215" y="2001489"/>
            <a:ext cx="189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Might pool data to increase statistical power</a:t>
            </a:r>
          </a:p>
        </p:txBody>
      </p:sp>
    </p:spTree>
    <p:extLst>
      <p:ext uri="{BB962C8B-B14F-4D97-AF65-F5344CB8AC3E}">
        <p14:creationId xmlns:p14="http://schemas.microsoft.com/office/powerpoint/2010/main" val="286578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687" y="1533299"/>
            <a:ext cx="179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Group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7786" y="4876800"/>
            <a:ext cx="483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 tests: treatment gains for late treatment?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46513" y="3205139"/>
            <a:ext cx="720198" cy="46631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3724684"/>
            <a:ext cx="720198" cy="466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0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672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Batang</vt:lpstr>
      <vt:lpstr>Arial</vt:lpstr>
      <vt:lpstr>Book Antiqua</vt:lpstr>
      <vt:lpstr>Calibri</vt:lpstr>
      <vt:lpstr>Calibri Light</vt:lpstr>
      <vt:lpstr>Euphemia</vt:lpstr>
      <vt:lpstr>Segoe UI Symbol</vt:lpstr>
      <vt:lpstr>Tahoma</vt:lpstr>
      <vt:lpstr>Times New Roman</vt:lpstr>
      <vt:lpstr>Office Theme</vt:lpstr>
      <vt:lpstr>1_Office Theme</vt:lpstr>
      <vt:lpstr>3_Office Theme</vt:lpstr>
      <vt:lpstr>Contrasts and Effect Size</vt:lpstr>
      <vt:lpstr>Case Study from readings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43</cp:revision>
  <dcterms:created xsi:type="dcterms:W3CDTF">2018-03-29T17:23:16Z</dcterms:created>
  <dcterms:modified xsi:type="dcterms:W3CDTF">2021-01-21T06:38:14Z</dcterms:modified>
</cp:coreProperties>
</file>