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</p:sldMasterIdLst>
  <p:notesMasterIdLst>
    <p:notesMasterId r:id="rId13"/>
  </p:notesMasterIdLst>
  <p:sldIdLst>
    <p:sldId id="401" r:id="rId4"/>
    <p:sldId id="449" r:id="rId5"/>
    <p:sldId id="472" r:id="rId6"/>
    <p:sldId id="447" r:id="rId7"/>
    <p:sldId id="473" r:id="rId8"/>
    <p:sldId id="474" r:id="rId9"/>
    <p:sldId id="475" r:id="rId10"/>
    <p:sldId id="448" r:id="rId11"/>
    <p:sldId id="4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D16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807B-7DBB-45D2-B3F3-CAA592858B49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6B5CE-AB1A-4CEA-95B6-F89D1A4B8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3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5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7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10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4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7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9464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946400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1136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85989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2" descr="http://www.biobus.gsu.edu/biobushome_files/gsu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5" y="74124"/>
            <a:ext cx="2133600" cy="152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213783" y="1828800"/>
            <a:ext cx="2020143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2722693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2400" b="1" cap="all" baseline="0">
                <a:solidFill>
                  <a:schemeClr val="tx2"/>
                </a:solidFill>
                <a:latin typeface="Euphemia"/>
                <a:ea typeface="Segoe UI Symbo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213785" y="2133600"/>
            <a:ext cx="2019300" cy="44196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  <a:defRPr sz="1200"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946400" y="2057401"/>
            <a:ext cx="8636000" cy="4068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5110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0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4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373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62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2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3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7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C9D5-948D-45BF-A43A-BC1C8F17765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E1747-153E-4BA7-845E-5E7975F88D66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0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A1C-BCD9-4C21-9BC5-BB94294F1269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11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56A4-68C4-40CF-99B1-A59BBC130E54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all" baseline="0">
                <a:solidFill>
                  <a:schemeClr val="tx2"/>
                </a:solidFill>
                <a:latin typeface="Euphem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1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250C-EECC-464A-9F01-39097C0C28C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12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6461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46107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10843" y="41910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6014907" y="1828800"/>
            <a:ext cx="4169664" cy="2212848"/>
          </a:xfrm>
        </p:spPr>
        <p:txBody>
          <a:bodyPr anchor="ctr">
            <a:normAutofit/>
          </a:bodyPr>
          <a:lstStyle>
            <a:lvl1pPr marL="0" indent="0">
              <a:buNone/>
              <a:defRPr sz="1200" baseline="0">
                <a:latin typeface="Batang" pitchFamily="18" charset="-127"/>
                <a:ea typeface="Batang" pitchFamily="18" charset="-127"/>
              </a:defRPr>
            </a:lvl1pPr>
          </a:lstStyle>
          <a:p>
            <a:pPr lvl="0"/>
            <a:r>
              <a:rPr lang="en-US" sz="1200" dirty="0">
                <a:latin typeface="Batang" pitchFamily="18" charset="-127"/>
                <a:ea typeface="Batang" pitchFamily="18" charset="-127"/>
              </a:rPr>
              <a:t>Text style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/>
          </p:nvPr>
        </p:nvSpPr>
        <p:spPr>
          <a:xfrm>
            <a:off x="1422400" y="533400"/>
            <a:ext cx="8331200" cy="9906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Times New Roman" panose="02020603050405020304" pitchFamily="18" charset="0"/>
                <a:ea typeface="Segoe UI Symbol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24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1400">
                <a:latin typeface="Segoe UI Symbol" pitchFamily="34" charset="0"/>
                <a:ea typeface="Segoe UI Symbo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56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23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461F-53CE-4F0D-8C52-0E69A5D463FE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5868E-B978-4568-9431-F5759F396BAA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540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4B5A-09BF-4687-B57D-3DB82197D943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7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F927-E985-4A56-9013-78D3FFC3EF4C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84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29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B659-BAAB-4DA9-8080-ED588401F2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893B-9070-4648-9A95-A4B056A20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8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3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75D55-7172-4598-95C7-7AC62CC8AEC3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7A9A-3E00-49F8-8D79-926F04F78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Euphemi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F263-8F67-4EB6-A377-0FB965046360}" type="datetime1">
              <a:rPr lang="en-US" smtClean="0"/>
              <a:pPr/>
              <a:t>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BAF0-9579-42B3-B979-30EFD98670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s4ps.org/cpp-524-sum-2020/pubs/eval-in-practice-CH5-randomized-control-trial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061" y="702842"/>
            <a:ext cx="10363200" cy="1470025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chemeClr val="bg1"/>
                </a:solidFill>
                <a:latin typeface="Euphemia" panose="020B0503040102020104" pitchFamily="34" charset="0"/>
              </a:rPr>
              <a:t>Contrasts and Effect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04233" y="4565279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  <a:latin typeface="Book Antiqua" panose="02040602050305030304" pitchFamily="18" charset="0"/>
                <a:cs typeface="CordiaUPC" panose="020B0304020202020204" pitchFamily="34" charset="-34"/>
              </a:rPr>
              <a:t>Lecy  *  CPP 524</a:t>
            </a:r>
          </a:p>
        </p:txBody>
      </p:sp>
    </p:spTree>
    <p:extLst>
      <p:ext uri="{BB962C8B-B14F-4D97-AF65-F5344CB8AC3E}">
        <p14:creationId xmlns:p14="http://schemas.microsoft.com/office/powerpoint/2010/main" val="51034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8"/>
            <a:ext cx="10363200" cy="1362075"/>
          </a:xfrm>
        </p:spPr>
        <p:txBody>
          <a:bodyPr/>
          <a:lstStyle/>
          <a:p>
            <a:r>
              <a:rPr lang="en-US" dirty="0"/>
              <a:t>Case Study from readings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Bingham, R., &amp; </a:t>
            </a:r>
            <a:r>
              <a:rPr lang="en-US" i="1" dirty="0" err="1"/>
              <a:t>Felbinger</a:t>
            </a:r>
            <a:r>
              <a:rPr lang="en-US" i="1" dirty="0"/>
              <a:t>, C. (2002). Evaluation in practice: A methodological approach. CQ Press.</a:t>
            </a:r>
            <a:endParaRPr lang="en-US" dirty="0"/>
          </a:p>
          <a:p>
            <a:r>
              <a:rPr lang="en-US" dirty="0"/>
              <a:t>CH-05: Improving Cognitive Ability in Chronically Deprived Children [</a:t>
            </a:r>
            <a:r>
              <a:rPr lang="en-US" u="sng" dirty="0">
                <a:hlinkClick r:id="rId2"/>
              </a:rPr>
              <a:t>pdf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2E32A9-691A-48DC-BF35-A6758B8A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3BAF0-9579-42B3-B979-30EFD986705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3E1ED4-15EC-41C2-9B88-68C4AD0B87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826" y="404877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58FF3-6D51-4B17-AE7F-2B4F161F9B61}"/>
              </a:ext>
            </a:extLst>
          </p:cNvPr>
          <p:cNvSpPr txBox="1"/>
          <p:nvPr/>
        </p:nvSpPr>
        <p:spPr>
          <a:xfrm>
            <a:off x="7750014" y="3624044"/>
            <a:ext cx="227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Identify the treatment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control groups</a:t>
            </a:r>
          </a:p>
        </p:txBody>
      </p:sp>
    </p:spTree>
    <p:extLst>
      <p:ext uri="{BB962C8B-B14F-4D97-AF65-F5344CB8AC3E}">
        <p14:creationId xmlns:p14="http://schemas.microsoft.com/office/powerpoint/2010/main" val="1015893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8802" y="2209800"/>
            <a:ext cx="720198" cy="15415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0912" y="2209800"/>
            <a:ext cx="720198" cy="20574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1364" y="1251650"/>
            <a:ext cx="188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160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86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3557956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85450" y="592948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660746" y="164614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FBDD8B-83D0-47DA-9A81-B2C81F46B969}"/>
              </a:ext>
            </a:extLst>
          </p:cNvPr>
          <p:cNvSpPr txBox="1"/>
          <p:nvPr/>
        </p:nvSpPr>
        <p:spPr>
          <a:xfrm>
            <a:off x="5491453" y="16461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61D838-1CED-4F3D-AC07-F8ABF3D05653}"/>
              </a:ext>
            </a:extLst>
          </p:cNvPr>
          <p:cNvSpPr txBox="1"/>
          <p:nvPr/>
        </p:nvSpPr>
        <p:spPr>
          <a:xfrm>
            <a:off x="6502092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62B6F1-8C06-48CA-B916-CD1C8C4D492C}"/>
              </a:ext>
            </a:extLst>
          </p:cNvPr>
          <p:cNvSpPr txBox="1"/>
          <p:nvPr/>
        </p:nvSpPr>
        <p:spPr>
          <a:xfrm>
            <a:off x="7501755" y="164544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32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4675911" y="2204347"/>
            <a:ext cx="720198" cy="609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42781" y="5033033"/>
            <a:ext cx="307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Groups – no treatment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2209800"/>
            <a:ext cx="720198" cy="2057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75910" y="2819400"/>
            <a:ext cx="720198" cy="1447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32420" y="3754580"/>
            <a:ext cx="720198" cy="5126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45189A-EF40-48D1-B613-AE2E31BE9421}"/>
              </a:ext>
            </a:extLst>
          </p:cNvPr>
          <p:cNvSpPr txBox="1"/>
          <p:nvPr/>
        </p:nvSpPr>
        <p:spPr>
          <a:xfrm>
            <a:off x="4121023" y="962280"/>
            <a:ext cx="30900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months vs 0 months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but conditioned on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</a:br>
            <a:r>
              <a:rPr lang="en-US" dirty="0">
                <a:solidFill>
                  <a:srgbClr val="FF0000"/>
                </a:solidFill>
                <a:latin typeface="Calibri"/>
              </a:rPr>
              <a:t>AGE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alibri"/>
              </a:rPr>
              <a:t> children start the 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507676-B955-4C88-A1F9-E54A57734405}"/>
              </a:ext>
            </a:extLst>
          </p:cNvPr>
          <p:cNvSpPr txBox="1"/>
          <p:nvPr/>
        </p:nvSpPr>
        <p:spPr>
          <a:xfrm>
            <a:off x="3594781" y="299347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1F04B9-82EA-4B67-8FE6-41E86CD699B5}"/>
              </a:ext>
            </a:extLst>
          </p:cNvPr>
          <p:cNvSpPr/>
          <p:nvPr/>
        </p:nvSpPr>
        <p:spPr>
          <a:xfrm>
            <a:off x="5638800" y="2794798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875BCE-6EE8-4B02-8517-A3724D6DDC0F}"/>
              </a:ext>
            </a:extLst>
          </p:cNvPr>
          <p:cNvSpPr/>
          <p:nvPr/>
        </p:nvSpPr>
        <p:spPr>
          <a:xfrm>
            <a:off x="6540146" y="3266314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13691-6B8E-41D8-9C0B-603376E5CD7E}"/>
              </a:ext>
            </a:extLst>
          </p:cNvPr>
          <p:cNvSpPr/>
          <p:nvPr/>
        </p:nvSpPr>
        <p:spPr>
          <a:xfrm>
            <a:off x="7501092" y="3751933"/>
            <a:ext cx="720198" cy="477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505D31-D8CD-432E-BDF3-E600ACC41716}"/>
              </a:ext>
            </a:extLst>
          </p:cNvPr>
          <p:cNvSpPr txBox="1"/>
          <p:nvPr/>
        </p:nvSpPr>
        <p:spPr>
          <a:xfrm>
            <a:off x="472364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DB11-A9CA-491C-95E6-CF91A7957101}"/>
              </a:ext>
            </a:extLst>
          </p:cNvPr>
          <p:cNvSpPr txBox="1"/>
          <p:nvPr/>
        </p:nvSpPr>
        <p:spPr>
          <a:xfrm>
            <a:off x="5599173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90198B-29EA-4EA7-B238-05A13B8A5E31}"/>
              </a:ext>
            </a:extLst>
          </p:cNvPr>
          <p:cNvSpPr txBox="1"/>
          <p:nvPr/>
        </p:nvSpPr>
        <p:spPr>
          <a:xfrm>
            <a:off x="6580157" y="4379602"/>
            <a:ext cx="62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FBBBA0-82FD-492E-BBDC-EB4F8EBC29C5}"/>
              </a:ext>
            </a:extLst>
          </p:cNvPr>
          <p:cNvSpPr txBox="1"/>
          <p:nvPr/>
        </p:nvSpPr>
        <p:spPr>
          <a:xfrm>
            <a:off x="7413728" y="4379602"/>
            <a:ext cx="79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43AD0-4F71-4428-938A-17E32727359B}"/>
              </a:ext>
            </a:extLst>
          </p:cNvPr>
          <p:cNvSpPr txBox="1"/>
          <p:nvPr/>
        </p:nvSpPr>
        <p:spPr>
          <a:xfrm>
            <a:off x="3825251" y="4384334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</a:t>
            </a:r>
          </a:p>
        </p:txBody>
      </p:sp>
    </p:spTree>
    <p:extLst>
      <p:ext uri="{BB962C8B-B14F-4D97-AF65-F5344CB8AC3E}">
        <p14:creationId xmlns:p14="http://schemas.microsoft.com/office/powerpoint/2010/main" val="12499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2209800"/>
            <a:ext cx="720198" cy="107520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8814" y="1153276"/>
            <a:ext cx="16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 = 12 months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 = 6 months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795" y="4876800"/>
            <a:ext cx="29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 – no treatment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38800" y="3276600"/>
            <a:ext cx="720198" cy="990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08F26-EE72-411B-B540-79312D44C3C0}"/>
              </a:ext>
            </a:extLst>
          </p:cNvPr>
          <p:cNvSpPr txBox="1"/>
          <p:nvPr/>
        </p:nvSpPr>
        <p:spPr>
          <a:xfrm>
            <a:off x="2007186" y="582062"/>
            <a:ext cx="441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Dosage (program duration)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D33F945F-A87C-4197-BF3A-CCA81C47CE6F}"/>
              </a:ext>
            </a:extLst>
          </p:cNvPr>
          <p:cNvSpPr/>
          <p:nvPr/>
        </p:nvSpPr>
        <p:spPr>
          <a:xfrm>
            <a:off x="3057330" y="1153276"/>
            <a:ext cx="401830" cy="64633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D34091-F488-40E5-98D1-5B99016B77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232" y="-25510"/>
            <a:ext cx="8716348" cy="604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99A9CCC-6172-4B6C-869E-FD7219BACB5B}"/>
              </a:ext>
            </a:extLst>
          </p:cNvPr>
          <p:cNvSpPr/>
          <p:nvPr/>
        </p:nvSpPr>
        <p:spPr>
          <a:xfrm>
            <a:off x="9663007" y="2314398"/>
            <a:ext cx="447870" cy="4462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758DE0-CFDB-4B5B-A692-493BBDD1D2E9}"/>
              </a:ext>
            </a:extLst>
          </p:cNvPr>
          <p:cNvSpPr/>
          <p:nvPr/>
        </p:nvSpPr>
        <p:spPr>
          <a:xfrm>
            <a:off x="9663007" y="3208061"/>
            <a:ext cx="447870" cy="446273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2DD49F-3707-4E6A-803D-66B1A218EE0B}"/>
              </a:ext>
            </a:extLst>
          </p:cNvPr>
          <p:cNvSpPr txBox="1"/>
          <p:nvPr/>
        </p:nvSpPr>
        <p:spPr>
          <a:xfrm>
            <a:off x="3719795" y="1060943"/>
            <a:ext cx="233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Pooled G1+G2 would represent outcome after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 months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of 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92F3D-12A7-4E74-A8B8-F5CD47102EDF}"/>
              </a:ext>
            </a:extLst>
          </p:cNvPr>
          <p:cNvSpPr txBox="1"/>
          <p:nvPr/>
        </p:nvSpPr>
        <p:spPr>
          <a:xfrm>
            <a:off x="1163215" y="2001489"/>
            <a:ext cx="1894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Might pool data to increase statistical power</a:t>
            </a:r>
          </a:p>
        </p:txBody>
      </p:sp>
    </p:spTree>
    <p:extLst>
      <p:ext uri="{BB962C8B-B14F-4D97-AF65-F5344CB8AC3E}">
        <p14:creationId xmlns:p14="http://schemas.microsoft.com/office/powerpoint/2010/main" val="286578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1" y="2363673"/>
            <a:ext cx="43476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G1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G2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G3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t=0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G4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1" y="2362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5566" y="281394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111" y="32850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1291" y="375131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687" y="1533299"/>
            <a:ext cx="1797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Treatment Group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 Group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7786" y="4876800"/>
            <a:ext cx="483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Specific tests: treatment gains for late treatment?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46513" y="3205139"/>
            <a:ext cx="720198" cy="4663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53200" y="3724684"/>
            <a:ext cx="720198" cy="46631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60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3"/>
          <p:cNvSpPr txBox="1">
            <a:spLocks noChangeArrowheads="1"/>
          </p:cNvSpPr>
          <p:nvPr/>
        </p:nvSpPr>
        <p:spPr bwMode="auto">
          <a:xfrm>
            <a:off x="2415073" y="220826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uphemia" panose="020B0503040102020104"/>
                <a:ea typeface="+mn-ea"/>
                <a:cs typeface="+mn-cs"/>
              </a:rPr>
              <a:t>Discussion Questions: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2099387" y="1107234"/>
            <a:ext cx="7239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 this an RCT? Do we have an identical “control group”?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role does the high SES group perform?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we have four treatment groups?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What outcome is measured here? Is it valid and reliable? 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How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would I test whether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two treatment periods has the same impact as three periods, but is more cost-effective? </a:t>
            </a:r>
            <a:b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you identify a weakness in the design or a threat to validity?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ahoma" pitchFamily="34" charset="0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45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652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Batang</vt:lpstr>
      <vt:lpstr>Arial</vt:lpstr>
      <vt:lpstr>Book Antiqua</vt:lpstr>
      <vt:lpstr>Calibri</vt:lpstr>
      <vt:lpstr>Calibri Light</vt:lpstr>
      <vt:lpstr>Euphemia</vt:lpstr>
      <vt:lpstr>Segoe UI Symbol</vt:lpstr>
      <vt:lpstr>Tahoma</vt:lpstr>
      <vt:lpstr>Times New Roman</vt:lpstr>
      <vt:lpstr>Office Theme</vt:lpstr>
      <vt:lpstr>1_Office Theme</vt:lpstr>
      <vt:lpstr>3_Office Theme</vt:lpstr>
      <vt:lpstr>Contrasts and Effect Size</vt:lpstr>
      <vt:lpstr>Case Study from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39</cp:revision>
  <dcterms:created xsi:type="dcterms:W3CDTF">2018-03-29T17:23:16Z</dcterms:created>
  <dcterms:modified xsi:type="dcterms:W3CDTF">2021-01-20T01:33:27Z</dcterms:modified>
</cp:coreProperties>
</file>