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62" r:id="rId4"/>
    <p:sldId id="263" r:id="rId5"/>
    <p:sldId id="264" r:id="rId6"/>
    <p:sldId id="276" r:id="rId7"/>
    <p:sldId id="275" r:id="rId8"/>
    <p:sldId id="258" r:id="rId9"/>
    <p:sldId id="259" r:id="rId10"/>
    <p:sldId id="274" r:id="rId11"/>
    <p:sldId id="260" r:id="rId12"/>
    <p:sldId id="261" r:id="rId13"/>
    <p:sldId id="265" r:id="rId14"/>
    <p:sldId id="273" r:id="rId15"/>
    <p:sldId id="266" r:id="rId16"/>
    <p:sldId id="267" r:id="rId17"/>
    <p:sldId id="272" r:id="rId18"/>
    <p:sldId id="268" r:id="rId19"/>
    <p:sldId id="269" r:id="rId20"/>
    <p:sldId id="270" r:id="rId21"/>
    <p:sldId id="271" r:id="rId22"/>
    <p:sldId id="278" r:id="rId23"/>
    <p:sldId id="279" r:id="rId24"/>
    <p:sldId id="280" r:id="rId25"/>
    <p:sldId id="283" r:id="rId26"/>
    <p:sldId id="285" r:id="rId27"/>
    <p:sldId id="282" r:id="rId28"/>
    <p:sldId id="284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5C7-16A2-4C80-8A56-B7D971CED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86C51-75A1-4828-813C-0D3A95DEC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D6AB-8159-4C43-BF8F-D075D779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6474-AE64-4E23-9CDD-46C58237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5C8D-8933-45B1-A2F8-E9CF3FE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7CA-F7F7-4B68-807D-82D0B06E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3B4AD-DF35-4C2F-973F-163B33A8C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1D68-619F-46AE-8EF2-8AFE5A38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EEFD0-45B6-46D8-97C0-6338254F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3B3C-3783-4F4D-B3E4-DFB4C7C5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3E715-1859-4AC2-93C6-A9094AD7F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13A3-1D3B-4B42-BFD6-0F31C47C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5314-B6D9-43A2-B4D9-21974CB0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A390-D028-45BC-B760-AB6121EA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8134-5098-46BF-9164-B1ED6886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A0C-8BB3-484B-BA03-737CB231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D216-5A68-4C73-A7EC-D13C22CB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0B19-15D4-4F49-B0B3-3E32250B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D8A7-D378-4934-BAF9-43CFDCDE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935B-DED5-485C-A961-E0AB5BD7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6C8-A7B4-4D4C-B99D-BDC79A84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D0A4-7529-4B51-8A85-4BE554437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38A6-E600-427F-AECB-0A71B97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E905-A4C4-43DE-B256-2AC68085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8AA3-827A-490D-958F-6584891D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4078-142A-4C45-B4F1-F19295C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F3F5-A1E9-46EA-829D-E0D409CE8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A62F-A19B-4F32-A5B2-D37AAE62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3B9D8-78B6-426D-8A31-C0A9455C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ED1B-BBA2-40AA-A838-39D08165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35D8-9D78-46CA-850C-A4816F32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36EB-778E-47E6-AB0E-6EE2420D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85474-8D1B-4CA8-988F-80E1D224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3CA6A-B274-4836-B03B-592C17E2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4BB4B-FB0A-4BC9-825F-94EEFF0F4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0A6E2-B509-4AD0-87A1-355026891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661BB-5390-4E09-AE3E-7B3CEFC9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B23B7-6B15-4084-85CB-17127A11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484EA-677A-4F5A-B6A8-E4DA51CC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D1BA-B2BA-4345-934C-AA80C25E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EBB9-5F8F-4F1C-846F-67383B80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24F3-5603-4F87-8024-677561A4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68ABA-6ECA-487D-AD13-9B5F5E36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9645B-FB81-4026-B7FC-F3661E7E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31002-FBB3-41FA-862B-22EEDC05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E17C-4626-4A74-9670-A04CEDE1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DDD-B28F-4A56-B735-50C7677D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0D5C-679A-4D73-8C74-085DED65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21E1-6040-49AF-AB63-A4E45834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2E94-EF60-4D54-820B-3BE86C77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845ED-DA0E-476E-A51F-FA53E087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74A8A-CC19-4344-9467-01C65A22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F7E5-F36E-411E-BE10-D12365F2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A0A52-DC41-4C10-8633-EE00C1E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0D7D3-EAA9-4B0F-834C-8684AD289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87E3-46F3-40C0-B020-6BC45190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228-D13A-4CCC-A1BF-251189A1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AB73F-5997-47CF-8890-42E631BB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84AA4-207C-4A43-8D7F-CDE09DA5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A75BF-FEB2-406E-9E68-FBA64DF6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DC47-C3F0-4325-91DD-7E7A30FAC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A6FF-C126-40C2-89A5-66432B930F4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4A9C-9E30-4E0B-B773-5C09F2D8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8935-0060-4B31-9544-1147B41E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355A-1066-43D1-A842-29932C84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3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all" dirty="0">
                <a:solidFill>
                  <a:schemeClr val="bg1"/>
                </a:solidFill>
              </a:rPr>
              <a:t>Diagram your </a:t>
            </a:r>
            <a:br>
              <a:rPr lang="en-US" cap="all" dirty="0">
                <a:solidFill>
                  <a:schemeClr val="bg1"/>
                </a:solidFill>
              </a:rPr>
            </a:br>
            <a:r>
              <a:rPr lang="en-US" cap="all" dirty="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/>
                </a:solidFill>
              </a:rPr>
              <a:t>gains in the </a:t>
            </a:r>
            <a:br>
              <a:rPr lang="en-US" cap="all" dirty="0">
                <a:solidFill>
                  <a:schemeClr val="bg1"/>
                </a:solidFill>
              </a:rPr>
            </a:br>
            <a:r>
              <a:rPr lang="en-US" cap="all" dirty="0">
                <a:solidFill>
                  <a:schemeClr val="bg1"/>
                </a:solidFill>
              </a:rPr>
              <a:t>comparison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8440305" y="3212532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5030748" y="3212531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1491630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677066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3456942" y="76874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EBABC-3291-4AD3-8546-1CE8FDCB609D}"/>
              </a:ext>
            </a:extLst>
          </p:cNvPr>
          <p:cNvSpPr txBox="1"/>
          <p:nvPr/>
        </p:nvSpPr>
        <p:spPr>
          <a:xfrm>
            <a:off x="5227052" y="1876589"/>
            <a:ext cx="37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Do you expect any gains </a:t>
            </a:r>
            <a:r>
              <a:rPr lang="en-US" b="1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independent of the treatment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over the study period?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5768749" y="691802"/>
            <a:ext cx="446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2: Secular trends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1AF1E-BC11-4123-BAB1-3082E400311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5651519" y="3518728"/>
            <a:ext cx="2788786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6C3D05-5405-403A-9F95-96AA1EB04412}"/>
              </a:ext>
            </a:extLst>
          </p:cNvPr>
          <p:cNvSpPr txBox="1"/>
          <p:nvPr/>
        </p:nvSpPr>
        <p:spPr>
          <a:xfrm>
            <a:off x="9477353" y="3257117"/>
            <a:ext cx="237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NO: C2-C1=0</a:t>
            </a:r>
          </a:p>
        </p:txBody>
      </p:sp>
    </p:spTree>
    <p:extLst>
      <p:ext uri="{BB962C8B-B14F-4D97-AF65-F5344CB8AC3E}">
        <p14:creationId xmlns:p14="http://schemas.microsoft.com/office/powerpoint/2010/main" val="368459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8462606" y="2470266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5030748" y="3212531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1491630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677066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EBABC-3291-4AD3-8546-1CE8FDCB609D}"/>
              </a:ext>
            </a:extLst>
          </p:cNvPr>
          <p:cNvSpPr txBox="1"/>
          <p:nvPr/>
        </p:nvSpPr>
        <p:spPr>
          <a:xfrm>
            <a:off x="4628070" y="1642656"/>
            <a:ext cx="37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Do you expect any </a:t>
            </a:r>
            <a:r>
              <a:rPr lang="en-US" b="1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gains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 independent of the treatment over the study period?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5768749" y="691802"/>
            <a:ext cx="446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2: Secular trends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1AF1E-BC11-4123-BAB1-3082E400311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5651519" y="2776463"/>
            <a:ext cx="2811087" cy="7422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6C3D05-5405-403A-9F95-96AA1EB04412}"/>
              </a:ext>
            </a:extLst>
          </p:cNvPr>
          <p:cNvSpPr txBox="1"/>
          <p:nvPr/>
        </p:nvSpPr>
        <p:spPr>
          <a:xfrm>
            <a:off x="8330490" y="3467595"/>
            <a:ext cx="27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YES:  C2  &gt; C1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B26BB-F7C5-48C8-9020-ACF086574364}"/>
              </a:ext>
            </a:extLst>
          </p:cNvPr>
          <p:cNvSpPr txBox="1"/>
          <p:nvPr/>
        </p:nvSpPr>
        <p:spPr>
          <a:xfrm>
            <a:off x="2112401" y="827414"/>
            <a:ext cx="173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Vocabulary of elementary school children</a:t>
            </a:r>
          </a:p>
        </p:txBody>
      </p:sp>
    </p:spTree>
    <p:extLst>
      <p:ext uri="{BB962C8B-B14F-4D97-AF65-F5344CB8AC3E}">
        <p14:creationId xmlns:p14="http://schemas.microsoft.com/office/powerpoint/2010/main" val="281285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8440305" y="316296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5030748" y="2164070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1491630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677066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2056921" y="963741"/>
            <a:ext cx="173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Cognitive function of elderly in nursing homes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5768749" y="691802"/>
            <a:ext cx="446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2: Secular trends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1AF1E-BC11-4123-BAB1-3082E400311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5651519" y="2470267"/>
            <a:ext cx="2788786" cy="998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6C3D05-5405-403A-9F95-96AA1EB04412}"/>
              </a:ext>
            </a:extLst>
          </p:cNvPr>
          <p:cNvSpPr txBox="1"/>
          <p:nvPr/>
        </p:nvSpPr>
        <p:spPr>
          <a:xfrm>
            <a:off x="4960767" y="3469165"/>
            <a:ext cx="27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YES:  C1  &gt; C2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4BA12-4DF9-45D2-89EE-69DA4AEC8E29}"/>
              </a:ext>
            </a:extLst>
          </p:cNvPr>
          <p:cNvSpPr txBox="1"/>
          <p:nvPr/>
        </p:nvSpPr>
        <p:spPr>
          <a:xfrm>
            <a:off x="6711950" y="1752255"/>
            <a:ext cx="37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Do you expect any </a:t>
            </a:r>
            <a:r>
              <a:rPr lang="en-US" b="1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losses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independent of the treatment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over the study period? </a:t>
            </a:r>
          </a:p>
        </p:txBody>
      </p:sp>
    </p:spTree>
    <p:extLst>
      <p:ext uri="{BB962C8B-B14F-4D97-AF65-F5344CB8AC3E}">
        <p14:creationId xmlns:p14="http://schemas.microsoft.com/office/powerpoint/2010/main" val="263883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/>
                </a:solidFill>
              </a:rPr>
              <a:t>gains in the </a:t>
            </a:r>
            <a:br>
              <a:rPr lang="en-US" cap="all" dirty="0">
                <a:solidFill>
                  <a:schemeClr val="bg1"/>
                </a:solidFill>
              </a:rPr>
            </a:br>
            <a:r>
              <a:rPr lang="en-US" cap="all" dirty="0">
                <a:solidFill>
                  <a:schemeClr val="bg1"/>
                </a:solidFill>
              </a:rPr>
              <a:t>treatment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2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858246" y="2295331"/>
            <a:ext cx="0" cy="20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>
            <a:cxnSpLocks/>
          </p:cNvCxnSpPr>
          <p:nvPr/>
        </p:nvCxnSpPr>
        <p:spPr>
          <a:xfrm>
            <a:off x="858246" y="4393006"/>
            <a:ext cx="274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2545109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2545109" y="279670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941505" y="3634998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2636942" y="533181"/>
            <a:ext cx="658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3: does the treatment work?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1AF1E-BC11-4123-BAB1-3082E400311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2012063" y="3941195"/>
            <a:ext cx="53304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6C3D05-5405-403A-9F95-96AA1EB04412}"/>
              </a:ext>
            </a:extLst>
          </p:cNvPr>
          <p:cNvSpPr txBox="1"/>
          <p:nvPr/>
        </p:nvSpPr>
        <p:spPr>
          <a:xfrm>
            <a:off x="3917214" y="5240296"/>
            <a:ext cx="417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YES:   </a:t>
            </a:r>
            <a:r>
              <a:rPr lang="en-US" sz="2800" cap="all" dirty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</a:rPr>
              <a:t>T2-T1  &gt;  C2-C1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783533-F75D-4A29-B8F4-3B7365DA28CD}"/>
              </a:ext>
            </a:extLst>
          </p:cNvPr>
          <p:cNvCxnSpPr>
            <a:cxnSpLocks/>
            <a:stCxn id="11" idx="1"/>
            <a:endCxn id="17" idx="2"/>
          </p:cNvCxnSpPr>
          <p:nvPr/>
        </p:nvCxnSpPr>
        <p:spPr>
          <a:xfrm flipV="1">
            <a:off x="1482202" y="3102897"/>
            <a:ext cx="1062907" cy="62178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2DDE5E-34C9-4D1C-80BB-6F338D68083A}"/>
              </a:ext>
            </a:extLst>
          </p:cNvPr>
          <p:cNvCxnSpPr>
            <a:cxnSpLocks/>
          </p:cNvCxnSpPr>
          <p:nvPr/>
        </p:nvCxnSpPr>
        <p:spPr>
          <a:xfrm flipV="1">
            <a:off x="4634947" y="2295331"/>
            <a:ext cx="0" cy="20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C7E85-C86C-4C13-88C3-7E8142B309C4}"/>
              </a:ext>
            </a:extLst>
          </p:cNvPr>
          <p:cNvCxnSpPr>
            <a:cxnSpLocks/>
          </p:cNvCxnSpPr>
          <p:nvPr/>
        </p:nvCxnSpPr>
        <p:spPr>
          <a:xfrm>
            <a:off x="4634947" y="4393006"/>
            <a:ext cx="274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CA56430-CCB8-4CCC-A027-B6E33447CA91}"/>
              </a:ext>
            </a:extLst>
          </p:cNvPr>
          <p:cNvSpPr/>
          <p:nvPr/>
        </p:nvSpPr>
        <p:spPr>
          <a:xfrm>
            <a:off x="6360743" y="3288656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5517E6C-68A9-437D-A3B7-52CD1EB3579E}"/>
              </a:ext>
            </a:extLst>
          </p:cNvPr>
          <p:cNvSpPr/>
          <p:nvPr/>
        </p:nvSpPr>
        <p:spPr>
          <a:xfrm>
            <a:off x="6360743" y="204930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5E410C-D183-45C8-B0CE-1D5BDDD15A06}"/>
              </a:ext>
            </a:extLst>
          </p:cNvPr>
          <p:cNvSpPr/>
          <p:nvPr/>
        </p:nvSpPr>
        <p:spPr>
          <a:xfrm>
            <a:off x="4718206" y="3634998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793B3-49AE-4B0E-84BA-83533204CDBA}"/>
              </a:ext>
            </a:extLst>
          </p:cNvPr>
          <p:cNvCxnSpPr>
            <a:cxnSpLocks/>
          </p:cNvCxnSpPr>
          <p:nvPr/>
        </p:nvCxnSpPr>
        <p:spPr>
          <a:xfrm flipV="1">
            <a:off x="8409822" y="2295331"/>
            <a:ext cx="0" cy="20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2F7749-E2B1-431B-BD48-1A70347B903A}"/>
              </a:ext>
            </a:extLst>
          </p:cNvPr>
          <p:cNvCxnSpPr>
            <a:cxnSpLocks/>
          </p:cNvCxnSpPr>
          <p:nvPr/>
        </p:nvCxnSpPr>
        <p:spPr>
          <a:xfrm>
            <a:off x="8409822" y="4393006"/>
            <a:ext cx="274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6CD3DF6-DD6C-4F34-AA43-1551D4778D89}"/>
              </a:ext>
            </a:extLst>
          </p:cNvPr>
          <p:cNvSpPr/>
          <p:nvPr/>
        </p:nvSpPr>
        <p:spPr>
          <a:xfrm>
            <a:off x="10179937" y="3155631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40F0E3-A006-40E6-8432-7A4C505A841D}"/>
              </a:ext>
            </a:extLst>
          </p:cNvPr>
          <p:cNvSpPr/>
          <p:nvPr/>
        </p:nvSpPr>
        <p:spPr>
          <a:xfrm>
            <a:off x="8942868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91A334-C281-4F8E-9788-35DBB187111B}"/>
              </a:ext>
            </a:extLst>
          </p:cNvPr>
          <p:cNvSpPr/>
          <p:nvPr/>
        </p:nvSpPr>
        <p:spPr>
          <a:xfrm>
            <a:off x="10135617" y="164809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BEAA26-9278-4C39-97A7-B46FE7F23E68}"/>
              </a:ext>
            </a:extLst>
          </p:cNvPr>
          <p:cNvSpPr/>
          <p:nvPr/>
        </p:nvSpPr>
        <p:spPr>
          <a:xfrm>
            <a:off x="8929249" y="293602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1391292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9051B8-A311-417E-8C2C-A69FBAEF3131}"/>
              </a:ext>
            </a:extLst>
          </p:cNvPr>
          <p:cNvCxnSpPr>
            <a:cxnSpLocks/>
            <a:stCxn id="41" idx="6"/>
            <a:endCxn id="40" idx="3"/>
          </p:cNvCxnSpPr>
          <p:nvPr/>
        </p:nvCxnSpPr>
        <p:spPr>
          <a:xfrm flipV="1">
            <a:off x="5338977" y="2572016"/>
            <a:ext cx="1112676" cy="1369179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958A94-9DB5-4D5E-9521-0E52318526F0}"/>
              </a:ext>
            </a:extLst>
          </p:cNvPr>
          <p:cNvCxnSpPr>
            <a:cxnSpLocks/>
            <a:stCxn id="49" idx="7"/>
            <a:endCxn id="48" idx="3"/>
          </p:cNvCxnSpPr>
          <p:nvPr/>
        </p:nvCxnSpPr>
        <p:spPr>
          <a:xfrm flipV="1">
            <a:off x="9459110" y="2170800"/>
            <a:ext cx="767417" cy="854903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12A0C1-5DFC-431F-A884-A92A56FBF71E}"/>
              </a:ext>
            </a:extLst>
          </p:cNvPr>
          <p:cNvCxnSpPr>
            <a:cxnSpLocks/>
            <a:stCxn id="39" idx="6"/>
            <a:endCxn id="38" idx="2"/>
          </p:cNvCxnSpPr>
          <p:nvPr/>
        </p:nvCxnSpPr>
        <p:spPr>
          <a:xfrm flipV="1">
            <a:off x="5788764" y="3594853"/>
            <a:ext cx="571979" cy="34634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E6D81AD-CB77-4B43-8C86-F8047D98BE57}"/>
              </a:ext>
            </a:extLst>
          </p:cNvPr>
          <p:cNvSpPr/>
          <p:nvPr/>
        </p:nvSpPr>
        <p:spPr>
          <a:xfrm>
            <a:off x="5167993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970DC-7CF1-42CE-AA20-A454EFAEB892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 flipV="1">
            <a:off x="9563639" y="3461828"/>
            <a:ext cx="616298" cy="47936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C1EE80C-9CE7-4EC4-B7E0-31EF61891DFD}"/>
              </a:ext>
            </a:extLst>
          </p:cNvPr>
          <p:cNvSpPr txBox="1"/>
          <p:nvPr/>
        </p:nvSpPr>
        <p:spPr>
          <a:xfrm>
            <a:off x="326792" y="1524427"/>
            <a:ext cx="106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More is Better</a:t>
            </a:r>
          </a:p>
        </p:txBody>
      </p:sp>
    </p:spTree>
    <p:extLst>
      <p:ext uri="{BB962C8B-B14F-4D97-AF65-F5344CB8AC3E}">
        <p14:creationId xmlns:p14="http://schemas.microsoft.com/office/powerpoint/2010/main" val="57730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958A94-9DB5-4D5E-9521-0E52318526F0}"/>
              </a:ext>
            </a:extLst>
          </p:cNvPr>
          <p:cNvCxnSpPr>
            <a:cxnSpLocks/>
          </p:cNvCxnSpPr>
          <p:nvPr/>
        </p:nvCxnSpPr>
        <p:spPr>
          <a:xfrm flipV="1">
            <a:off x="6836624" y="2677773"/>
            <a:ext cx="1131719" cy="474218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970DC-7CF1-42CE-AA20-A454EFAEB892}"/>
              </a:ext>
            </a:extLst>
          </p:cNvPr>
          <p:cNvCxnSpPr>
            <a:cxnSpLocks/>
          </p:cNvCxnSpPr>
          <p:nvPr/>
        </p:nvCxnSpPr>
        <p:spPr>
          <a:xfrm flipV="1">
            <a:off x="6836624" y="3428113"/>
            <a:ext cx="1220955" cy="50701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2192523" y="2295331"/>
            <a:ext cx="0" cy="20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>
            <a:cxnSpLocks/>
          </p:cNvCxnSpPr>
          <p:nvPr/>
        </p:nvCxnSpPr>
        <p:spPr>
          <a:xfrm>
            <a:off x="2192523" y="4393006"/>
            <a:ext cx="274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3879386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3879386" y="2815721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2711950" y="2806091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2636942" y="533181"/>
            <a:ext cx="658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3: does the treatment work?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F1AF1E-BC11-4123-BAB1-3082E400311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3346340" y="3941195"/>
            <a:ext cx="53304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6C3D05-5405-403A-9F95-96AA1EB04412}"/>
              </a:ext>
            </a:extLst>
          </p:cNvPr>
          <p:cNvSpPr txBox="1"/>
          <p:nvPr/>
        </p:nvSpPr>
        <p:spPr>
          <a:xfrm>
            <a:off x="4241168" y="5240296"/>
            <a:ext cx="35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NO:  </a:t>
            </a:r>
            <a:r>
              <a:rPr lang="en-US" sz="2800" cap="all" dirty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</a:rPr>
              <a:t>T2-T1 = C2-C1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783533-F75D-4A29-B8F4-3B7365DA28CD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332721" y="3112288"/>
            <a:ext cx="546665" cy="963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793B3-49AE-4B0E-84BA-83533204CDBA}"/>
              </a:ext>
            </a:extLst>
          </p:cNvPr>
          <p:cNvCxnSpPr>
            <a:cxnSpLocks/>
          </p:cNvCxnSpPr>
          <p:nvPr/>
        </p:nvCxnSpPr>
        <p:spPr>
          <a:xfrm flipV="1">
            <a:off x="5993193" y="2295331"/>
            <a:ext cx="0" cy="20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2F7749-E2B1-431B-BD48-1A70347B903A}"/>
              </a:ext>
            </a:extLst>
          </p:cNvPr>
          <p:cNvCxnSpPr>
            <a:cxnSpLocks/>
          </p:cNvCxnSpPr>
          <p:nvPr/>
        </p:nvCxnSpPr>
        <p:spPr>
          <a:xfrm>
            <a:off x="5993193" y="4393006"/>
            <a:ext cx="2743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6CD3DF6-DD6C-4F34-AA43-1551D4778D89}"/>
              </a:ext>
            </a:extLst>
          </p:cNvPr>
          <p:cNvSpPr/>
          <p:nvPr/>
        </p:nvSpPr>
        <p:spPr>
          <a:xfrm>
            <a:off x="7763308" y="3155631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40F0E3-A006-40E6-8432-7A4C505A841D}"/>
              </a:ext>
            </a:extLst>
          </p:cNvPr>
          <p:cNvSpPr/>
          <p:nvPr/>
        </p:nvSpPr>
        <p:spPr>
          <a:xfrm>
            <a:off x="6526239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91A334-C281-4F8E-9788-35DBB187111B}"/>
              </a:ext>
            </a:extLst>
          </p:cNvPr>
          <p:cNvSpPr/>
          <p:nvPr/>
        </p:nvSpPr>
        <p:spPr>
          <a:xfrm>
            <a:off x="7747193" y="2317889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BEAA26-9278-4C39-97A7-B46FE7F23E68}"/>
              </a:ext>
            </a:extLst>
          </p:cNvPr>
          <p:cNvSpPr/>
          <p:nvPr/>
        </p:nvSpPr>
        <p:spPr>
          <a:xfrm>
            <a:off x="6512619" y="281572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2725569" y="363499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1EE80C-9CE7-4EC4-B7E0-31EF61891DFD}"/>
              </a:ext>
            </a:extLst>
          </p:cNvPr>
          <p:cNvSpPr txBox="1"/>
          <p:nvPr/>
        </p:nvSpPr>
        <p:spPr>
          <a:xfrm>
            <a:off x="1661069" y="1524427"/>
            <a:ext cx="106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More is Better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13D3C-204F-4450-839E-466850351902}"/>
              </a:ext>
            </a:extLst>
          </p:cNvPr>
          <p:cNvSpPr txBox="1"/>
          <p:nvPr/>
        </p:nvSpPr>
        <p:spPr>
          <a:xfrm>
            <a:off x="4318055" y="5859938"/>
            <a:ext cx="342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lines are parallel ::: gains are equal  :::  no program impact</a:t>
            </a:r>
          </a:p>
        </p:txBody>
      </p:sp>
    </p:spTree>
    <p:extLst>
      <p:ext uri="{BB962C8B-B14F-4D97-AF65-F5344CB8AC3E}">
        <p14:creationId xmlns:p14="http://schemas.microsoft.com/office/powerpoint/2010/main" val="299678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COUNTERFACTUALS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C4E368-561D-487D-8261-4BEEB09DDD6C}"/>
              </a:ext>
            </a:extLst>
          </p:cNvPr>
          <p:cNvCxnSpPr>
            <a:cxnSpLocks/>
          </p:cNvCxnSpPr>
          <p:nvPr/>
        </p:nvCxnSpPr>
        <p:spPr>
          <a:xfrm flipV="1">
            <a:off x="5205662" y="3067933"/>
            <a:ext cx="1498597" cy="52355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970DC-7CF1-42CE-AA20-A454EFAEB892}"/>
              </a:ext>
            </a:extLst>
          </p:cNvPr>
          <p:cNvCxnSpPr>
            <a:cxnSpLocks/>
          </p:cNvCxnSpPr>
          <p:nvPr/>
        </p:nvCxnSpPr>
        <p:spPr>
          <a:xfrm flipV="1">
            <a:off x="1941766" y="3828119"/>
            <a:ext cx="940384" cy="3574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958A94-9DB5-4D5E-9521-0E52318526F0}"/>
              </a:ext>
            </a:extLst>
          </p:cNvPr>
          <p:cNvCxnSpPr>
            <a:cxnSpLocks/>
          </p:cNvCxnSpPr>
          <p:nvPr/>
        </p:nvCxnSpPr>
        <p:spPr>
          <a:xfrm flipV="1">
            <a:off x="1285259" y="3033479"/>
            <a:ext cx="1479629" cy="1126052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2060155" y="533181"/>
            <a:ext cx="774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4: where is your counterfactual?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793B3-49AE-4B0E-84BA-83533204CDBA}"/>
              </a:ext>
            </a:extLst>
          </p:cNvPr>
          <p:cNvCxnSpPr>
            <a:cxnSpLocks/>
          </p:cNvCxnSpPr>
          <p:nvPr/>
        </p:nvCxnSpPr>
        <p:spPr>
          <a:xfrm flipV="1">
            <a:off x="628752" y="2302242"/>
            <a:ext cx="0" cy="26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2F7749-E2B1-431B-BD48-1A70347B903A}"/>
              </a:ext>
            </a:extLst>
          </p:cNvPr>
          <p:cNvCxnSpPr>
            <a:cxnSpLocks/>
          </p:cNvCxnSpPr>
          <p:nvPr/>
        </p:nvCxnSpPr>
        <p:spPr>
          <a:xfrm>
            <a:off x="628752" y="4900575"/>
            <a:ext cx="2734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6CD3DF6-DD6C-4F34-AA43-1551D4778D89}"/>
              </a:ext>
            </a:extLst>
          </p:cNvPr>
          <p:cNvSpPr/>
          <p:nvPr/>
        </p:nvSpPr>
        <p:spPr>
          <a:xfrm>
            <a:off x="2608145" y="3521923"/>
            <a:ext cx="620771" cy="6123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40F0E3-A006-40E6-8432-7A4C505A841D}"/>
              </a:ext>
            </a:extLst>
          </p:cNvPr>
          <p:cNvSpPr/>
          <p:nvPr/>
        </p:nvSpPr>
        <p:spPr>
          <a:xfrm>
            <a:off x="1587167" y="3853334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91A334-C281-4F8E-9788-35DBB187111B}"/>
              </a:ext>
            </a:extLst>
          </p:cNvPr>
          <p:cNvSpPr/>
          <p:nvPr/>
        </p:nvSpPr>
        <p:spPr>
          <a:xfrm>
            <a:off x="2612457" y="2727283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BEAA26-9278-4C39-97A7-B46FE7F23E68}"/>
              </a:ext>
            </a:extLst>
          </p:cNvPr>
          <p:cNvSpPr/>
          <p:nvPr/>
        </p:nvSpPr>
        <p:spPr>
          <a:xfrm>
            <a:off x="974874" y="3853334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13D3C-204F-4450-839E-466850351902}"/>
              </a:ext>
            </a:extLst>
          </p:cNvPr>
          <p:cNvSpPr txBox="1"/>
          <p:nvPr/>
        </p:nvSpPr>
        <p:spPr>
          <a:xfrm>
            <a:off x="1041018" y="5128226"/>
            <a:ext cx="1801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C1=T1</a:t>
            </a:r>
          </a:p>
          <a:p>
            <a:pPr algn="ctr"/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C2 is the counterfactual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8E3D4-6DE6-414B-93E4-532D0FAB572A}"/>
              </a:ext>
            </a:extLst>
          </p:cNvPr>
          <p:cNvSpPr txBox="1"/>
          <p:nvPr/>
        </p:nvSpPr>
        <p:spPr>
          <a:xfrm>
            <a:off x="2091895" y="1167174"/>
            <a:ext cx="771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would your treatment group look like if it had not received the treatment?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3D6225-66B9-4B17-A859-1475BE19818E}"/>
              </a:ext>
            </a:extLst>
          </p:cNvPr>
          <p:cNvCxnSpPr>
            <a:cxnSpLocks/>
          </p:cNvCxnSpPr>
          <p:nvPr/>
        </p:nvCxnSpPr>
        <p:spPr>
          <a:xfrm flipV="1">
            <a:off x="5226215" y="3828119"/>
            <a:ext cx="1507783" cy="5103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A5C799-4C85-4AF7-9068-B64DB0549BDB}"/>
              </a:ext>
            </a:extLst>
          </p:cNvPr>
          <p:cNvCxnSpPr>
            <a:cxnSpLocks/>
          </p:cNvCxnSpPr>
          <p:nvPr/>
        </p:nvCxnSpPr>
        <p:spPr>
          <a:xfrm flipV="1">
            <a:off x="5177357" y="2369799"/>
            <a:ext cx="1500699" cy="1191269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0BE70E-1183-4680-B5D4-452A6B2AEEE7}"/>
              </a:ext>
            </a:extLst>
          </p:cNvPr>
          <p:cNvCxnSpPr>
            <a:cxnSpLocks/>
          </p:cNvCxnSpPr>
          <p:nvPr/>
        </p:nvCxnSpPr>
        <p:spPr>
          <a:xfrm flipV="1">
            <a:off x="4480600" y="2302242"/>
            <a:ext cx="0" cy="26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F5360-E192-497A-8F8F-C6B658611EFA}"/>
              </a:ext>
            </a:extLst>
          </p:cNvPr>
          <p:cNvCxnSpPr>
            <a:cxnSpLocks/>
          </p:cNvCxnSpPr>
          <p:nvPr/>
        </p:nvCxnSpPr>
        <p:spPr>
          <a:xfrm>
            <a:off x="4480600" y="4900575"/>
            <a:ext cx="2734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CA92DB3-6E79-44A2-A55A-CCE078FFC652}"/>
              </a:ext>
            </a:extLst>
          </p:cNvPr>
          <p:cNvSpPr/>
          <p:nvPr/>
        </p:nvSpPr>
        <p:spPr>
          <a:xfrm>
            <a:off x="6416419" y="2778570"/>
            <a:ext cx="620771" cy="6123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3D06C6-882A-444C-8382-7384F4E1CB7C}"/>
              </a:ext>
            </a:extLst>
          </p:cNvPr>
          <p:cNvSpPr/>
          <p:nvPr/>
        </p:nvSpPr>
        <p:spPr>
          <a:xfrm>
            <a:off x="4843622" y="4041173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78E49D-CE47-4D3A-9F39-2AD83AA09F57}"/>
              </a:ext>
            </a:extLst>
          </p:cNvPr>
          <p:cNvSpPr/>
          <p:nvPr/>
        </p:nvSpPr>
        <p:spPr>
          <a:xfrm>
            <a:off x="6459993" y="2063602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684A16-589B-48F1-B127-7A03AD53FDC1}"/>
              </a:ext>
            </a:extLst>
          </p:cNvPr>
          <p:cNvSpPr/>
          <p:nvPr/>
        </p:nvSpPr>
        <p:spPr>
          <a:xfrm>
            <a:off x="4844426" y="327452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A644AF-39CD-45C8-A6D5-77BE6317B351}"/>
              </a:ext>
            </a:extLst>
          </p:cNvPr>
          <p:cNvCxnSpPr>
            <a:cxnSpLocks/>
            <a:stCxn id="75" idx="6"/>
            <a:endCxn id="86" idx="2"/>
          </p:cNvCxnSpPr>
          <p:nvPr/>
        </p:nvCxnSpPr>
        <p:spPr>
          <a:xfrm>
            <a:off x="9489700" y="4114274"/>
            <a:ext cx="797639" cy="725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EC48D3-2123-44FF-A115-C162267E58F2}"/>
              </a:ext>
            </a:extLst>
          </p:cNvPr>
          <p:cNvCxnSpPr>
            <a:cxnSpLocks/>
          </p:cNvCxnSpPr>
          <p:nvPr/>
        </p:nvCxnSpPr>
        <p:spPr>
          <a:xfrm flipV="1">
            <a:off x="9176626" y="2778570"/>
            <a:ext cx="1421098" cy="54940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000E61-682C-46C7-A187-C250D3D684D4}"/>
              </a:ext>
            </a:extLst>
          </p:cNvPr>
          <p:cNvCxnSpPr>
            <a:cxnSpLocks/>
          </p:cNvCxnSpPr>
          <p:nvPr/>
        </p:nvCxnSpPr>
        <p:spPr>
          <a:xfrm flipV="1">
            <a:off x="8482697" y="2302242"/>
            <a:ext cx="0" cy="26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B7D2C4-0076-4E05-A0F5-87989E97525D}"/>
              </a:ext>
            </a:extLst>
          </p:cNvPr>
          <p:cNvCxnSpPr>
            <a:cxnSpLocks/>
          </p:cNvCxnSpPr>
          <p:nvPr/>
        </p:nvCxnSpPr>
        <p:spPr>
          <a:xfrm>
            <a:off x="8482697" y="4900575"/>
            <a:ext cx="2734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D829B71-539F-4A7C-A865-A40EE4FBC6C1}"/>
              </a:ext>
            </a:extLst>
          </p:cNvPr>
          <p:cNvSpPr/>
          <p:nvPr/>
        </p:nvSpPr>
        <p:spPr>
          <a:xfrm>
            <a:off x="8866241" y="3023517"/>
            <a:ext cx="620771" cy="6123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E6B518-2125-43F2-91B0-6FE2FC14EBAB}"/>
              </a:ext>
            </a:extLst>
          </p:cNvPr>
          <p:cNvSpPr/>
          <p:nvPr/>
        </p:nvSpPr>
        <p:spPr>
          <a:xfrm>
            <a:off x="8868929" y="3808078"/>
            <a:ext cx="620771" cy="612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83F1214-D78F-4E57-865B-8A16923C56E1}"/>
              </a:ext>
            </a:extLst>
          </p:cNvPr>
          <p:cNvSpPr/>
          <p:nvPr/>
        </p:nvSpPr>
        <p:spPr>
          <a:xfrm>
            <a:off x="10287339" y="2507217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BBC12A-23A4-4A01-8C77-14AF50DA25B8}"/>
              </a:ext>
            </a:extLst>
          </p:cNvPr>
          <p:cNvSpPr/>
          <p:nvPr/>
        </p:nvSpPr>
        <p:spPr>
          <a:xfrm>
            <a:off x="6423611" y="3521535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A06483-0D1D-4117-A42A-F486839C6CDE}"/>
              </a:ext>
            </a:extLst>
          </p:cNvPr>
          <p:cNvSpPr txBox="1"/>
          <p:nvPr/>
        </p:nvSpPr>
        <p:spPr>
          <a:xfrm>
            <a:off x="5154007" y="5128226"/>
            <a:ext cx="18014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C1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  <a:cs typeface="Times New Roman" panose="02020603050405020304" pitchFamily="18" charset="0"/>
              </a:rPr>
              <a:t>≠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T1</a:t>
            </a:r>
          </a:p>
          <a:p>
            <a:pPr algn="ctr"/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T1 + (C2-C1) </a:t>
            </a:r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is the counterfactual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8DE9F2-B223-45DF-A52E-8424BE8F149D}"/>
              </a:ext>
            </a:extLst>
          </p:cNvPr>
          <p:cNvSpPr/>
          <p:nvPr/>
        </p:nvSpPr>
        <p:spPr>
          <a:xfrm>
            <a:off x="10287339" y="3815330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5E381B5-7886-478E-87F5-6A611F9A9169}"/>
              </a:ext>
            </a:extLst>
          </p:cNvPr>
          <p:cNvSpPr txBox="1"/>
          <p:nvPr/>
        </p:nvSpPr>
        <p:spPr>
          <a:xfrm>
            <a:off x="8863579" y="5057302"/>
            <a:ext cx="1801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C1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  <a:cs typeface="Times New Roman" panose="02020603050405020304" pitchFamily="18" charset="0"/>
              </a:rPr>
              <a:t>=C2</a:t>
            </a:r>
            <a:endParaRPr lang="en-US" b="1" u="sng" dirty="0">
              <a:solidFill>
                <a:schemeClr val="accent4">
                  <a:lumMod val="50000"/>
                </a:schemeClr>
              </a:solidFill>
              <a:latin typeface="Euphemia" panose="020B0503040102020104" pitchFamily="34" charset="0"/>
            </a:endParaRPr>
          </a:p>
          <a:p>
            <a:pPr algn="ctr"/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T1 is the counterfactual</a:t>
            </a:r>
          </a:p>
        </p:txBody>
      </p:sp>
    </p:spTree>
    <p:extLst>
      <p:ext uri="{BB962C8B-B14F-4D97-AF65-F5344CB8AC3E}">
        <p14:creationId xmlns:p14="http://schemas.microsoft.com/office/powerpoint/2010/main" val="201416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970DC-7CF1-42CE-AA20-A454EFAEB892}"/>
              </a:ext>
            </a:extLst>
          </p:cNvPr>
          <p:cNvCxnSpPr>
            <a:cxnSpLocks/>
          </p:cNvCxnSpPr>
          <p:nvPr/>
        </p:nvCxnSpPr>
        <p:spPr>
          <a:xfrm flipV="1">
            <a:off x="1941766" y="3828119"/>
            <a:ext cx="940384" cy="3574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958A94-9DB5-4D5E-9521-0E52318526F0}"/>
              </a:ext>
            </a:extLst>
          </p:cNvPr>
          <p:cNvCxnSpPr>
            <a:cxnSpLocks/>
          </p:cNvCxnSpPr>
          <p:nvPr/>
        </p:nvCxnSpPr>
        <p:spPr>
          <a:xfrm flipV="1">
            <a:off x="1285259" y="3033479"/>
            <a:ext cx="1479629" cy="1126052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2060155" y="533181"/>
            <a:ext cx="774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4: where is your counterfactual?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F793B3-49AE-4B0E-84BA-83533204CDBA}"/>
              </a:ext>
            </a:extLst>
          </p:cNvPr>
          <p:cNvCxnSpPr>
            <a:cxnSpLocks/>
          </p:cNvCxnSpPr>
          <p:nvPr/>
        </p:nvCxnSpPr>
        <p:spPr>
          <a:xfrm flipV="1">
            <a:off x="628752" y="2302242"/>
            <a:ext cx="0" cy="26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2F7749-E2B1-431B-BD48-1A70347B903A}"/>
              </a:ext>
            </a:extLst>
          </p:cNvPr>
          <p:cNvCxnSpPr>
            <a:cxnSpLocks/>
          </p:cNvCxnSpPr>
          <p:nvPr/>
        </p:nvCxnSpPr>
        <p:spPr>
          <a:xfrm>
            <a:off x="628752" y="4900575"/>
            <a:ext cx="2734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6CD3DF6-DD6C-4F34-AA43-1551D4778D89}"/>
              </a:ext>
            </a:extLst>
          </p:cNvPr>
          <p:cNvSpPr/>
          <p:nvPr/>
        </p:nvSpPr>
        <p:spPr>
          <a:xfrm>
            <a:off x="2608145" y="3521923"/>
            <a:ext cx="620771" cy="6123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40F0E3-A006-40E6-8432-7A4C505A841D}"/>
              </a:ext>
            </a:extLst>
          </p:cNvPr>
          <p:cNvSpPr/>
          <p:nvPr/>
        </p:nvSpPr>
        <p:spPr>
          <a:xfrm>
            <a:off x="1587167" y="3853334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91A334-C281-4F8E-9788-35DBB187111B}"/>
              </a:ext>
            </a:extLst>
          </p:cNvPr>
          <p:cNvSpPr/>
          <p:nvPr/>
        </p:nvSpPr>
        <p:spPr>
          <a:xfrm>
            <a:off x="2612457" y="2727283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BEAA26-9278-4C39-97A7-B46FE7F23E68}"/>
              </a:ext>
            </a:extLst>
          </p:cNvPr>
          <p:cNvSpPr/>
          <p:nvPr/>
        </p:nvSpPr>
        <p:spPr>
          <a:xfrm>
            <a:off x="974874" y="3853334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A13D3C-204F-4450-839E-466850351902}"/>
              </a:ext>
            </a:extLst>
          </p:cNvPr>
          <p:cNvSpPr txBox="1"/>
          <p:nvPr/>
        </p:nvSpPr>
        <p:spPr>
          <a:xfrm>
            <a:off x="1041018" y="5128226"/>
            <a:ext cx="1801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C1=T1</a:t>
            </a:r>
          </a:p>
          <a:p>
            <a:pPr algn="ctr"/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C2 is the counterfactual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8E3D4-6DE6-414B-93E4-532D0FAB572A}"/>
              </a:ext>
            </a:extLst>
          </p:cNvPr>
          <p:cNvSpPr txBox="1"/>
          <p:nvPr/>
        </p:nvSpPr>
        <p:spPr>
          <a:xfrm>
            <a:off x="2091895" y="1167174"/>
            <a:ext cx="771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would your treatment group look like if it had not received the treatment?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C6EFC-D064-4F1E-8938-A6A7652CD62B}"/>
              </a:ext>
            </a:extLst>
          </p:cNvPr>
          <p:cNvSpPr txBox="1"/>
          <p:nvPr/>
        </p:nvSpPr>
        <p:spPr>
          <a:xfrm>
            <a:off x="4087774" y="3167390"/>
            <a:ext cx="5393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T2-C2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captures program effects</a:t>
            </a:r>
          </a:p>
        </p:txBody>
      </p:sp>
    </p:spTree>
    <p:extLst>
      <p:ext uri="{BB962C8B-B14F-4D97-AF65-F5344CB8AC3E}">
        <p14:creationId xmlns:p14="http://schemas.microsoft.com/office/powerpoint/2010/main" val="9382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2091885" y="2842387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1272694" y="284238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2091885" y="364793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1272694" y="3647931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3456942" y="76874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83EBA-DA69-41C6-958F-C5F2D5913C7C}"/>
              </a:ext>
            </a:extLst>
          </p:cNvPr>
          <p:cNvSpPr txBox="1"/>
          <p:nvPr/>
        </p:nvSpPr>
        <p:spPr>
          <a:xfrm>
            <a:off x="1034497" y="1869417"/>
            <a:ext cx="200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Study Group means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3803FF-EDCB-45B8-9A7C-A9A7FE325B51}"/>
              </a:ext>
            </a:extLst>
          </p:cNvPr>
          <p:cNvSpPr/>
          <p:nvPr/>
        </p:nvSpPr>
        <p:spPr>
          <a:xfrm>
            <a:off x="5030748" y="2631830"/>
            <a:ext cx="620771" cy="612393"/>
          </a:xfrm>
          <a:prstGeom prst="ellipse">
            <a:avLst/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A558BC-5A44-466B-AC78-B69B16E736AB}"/>
              </a:ext>
            </a:extLst>
          </p:cNvPr>
          <p:cNvSpPr/>
          <p:nvPr/>
        </p:nvSpPr>
        <p:spPr>
          <a:xfrm>
            <a:off x="8462605" y="3545615"/>
            <a:ext cx="620771" cy="612393"/>
          </a:xfrm>
          <a:prstGeom prst="ellipse">
            <a:avLst/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88FC7C-C298-4036-8345-24888D406CA3}"/>
              </a:ext>
            </a:extLst>
          </p:cNvPr>
          <p:cNvSpPr/>
          <p:nvPr/>
        </p:nvSpPr>
        <p:spPr>
          <a:xfrm>
            <a:off x="8462606" y="1634050"/>
            <a:ext cx="620771" cy="612393"/>
          </a:xfrm>
          <a:prstGeom prst="ellipse">
            <a:avLst/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17771A-B432-4F1B-9EC7-3C1C13F092F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5651519" y="2938027"/>
            <a:ext cx="2811086" cy="913785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4F948E-589D-4190-ACA5-D5AAE4C1830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51519" y="1940247"/>
            <a:ext cx="2811087" cy="99778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5B5E061-B93A-40F4-872E-31E3C4D2BE00}"/>
              </a:ext>
            </a:extLst>
          </p:cNvPr>
          <p:cNvSpPr/>
          <p:nvPr/>
        </p:nvSpPr>
        <p:spPr>
          <a:xfrm>
            <a:off x="8440305" y="2577303"/>
            <a:ext cx="620771" cy="612393"/>
          </a:xfrm>
          <a:prstGeom prst="ellipse">
            <a:avLst/>
          </a:prstGeom>
          <a:noFill/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D92877-5AAE-465E-8C11-D8686FCA3D6B}"/>
              </a:ext>
            </a:extLst>
          </p:cNvPr>
          <p:cNvCxnSpPr>
            <a:cxnSpLocks/>
            <a:stCxn id="23" idx="6"/>
            <a:endCxn id="40" idx="2"/>
          </p:cNvCxnSpPr>
          <p:nvPr/>
        </p:nvCxnSpPr>
        <p:spPr>
          <a:xfrm flipV="1">
            <a:off x="5651519" y="2883500"/>
            <a:ext cx="2788786" cy="54527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D61568-22AA-42FA-8B7B-AD16E7FF26A9}"/>
              </a:ext>
            </a:extLst>
          </p:cNvPr>
          <p:cNvSpPr txBox="1"/>
          <p:nvPr/>
        </p:nvSpPr>
        <p:spPr>
          <a:xfrm>
            <a:off x="591266" y="5208119"/>
            <a:ext cx="370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 = “treatment group”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 = “comparison” or “control” group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= pre-treatment period, 2=post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AD15CD-D62F-4947-844E-EA366B5CDA03}"/>
              </a:ext>
            </a:extLst>
          </p:cNvPr>
          <p:cNvSpPr txBox="1"/>
          <p:nvPr/>
        </p:nvSpPr>
        <p:spPr>
          <a:xfrm>
            <a:off x="5698443" y="1318143"/>
            <a:ext cx="220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changes anticipated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over the study period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9C0899-8A2E-4B45-874F-68A3F4002433}"/>
              </a:ext>
            </a:extLst>
          </p:cNvPr>
          <p:cNvSpPr txBox="1"/>
          <p:nvPr/>
        </p:nvSpPr>
        <p:spPr>
          <a:xfrm>
            <a:off x="4708859" y="3355218"/>
            <a:ext cx="12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Initial group mean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2EAA7C-DD6C-4680-8F9E-04294A06F9D0}"/>
              </a:ext>
            </a:extLst>
          </p:cNvPr>
          <p:cNvSpPr txBox="1"/>
          <p:nvPr/>
        </p:nvSpPr>
        <p:spPr>
          <a:xfrm>
            <a:off x="9199994" y="2580777"/>
            <a:ext cx="12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Final group mean</a:t>
            </a:r>
          </a:p>
        </p:txBody>
      </p:sp>
    </p:spTree>
    <p:extLst>
      <p:ext uri="{BB962C8B-B14F-4D97-AF65-F5344CB8AC3E}">
        <p14:creationId xmlns:p14="http://schemas.microsoft.com/office/powerpoint/2010/main" val="404579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2060155" y="533181"/>
            <a:ext cx="774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4: where is your counterfactual?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8E3D4-6DE6-414B-93E4-532D0FAB572A}"/>
              </a:ext>
            </a:extLst>
          </p:cNvPr>
          <p:cNvSpPr txBox="1"/>
          <p:nvPr/>
        </p:nvSpPr>
        <p:spPr>
          <a:xfrm>
            <a:off x="2091895" y="1167174"/>
            <a:ext cx="771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would your treatment group look like if it had not received the treatment?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A644AF-39CD-45C8-A6D5-77BE6317B351}"/>
              </a:ext>
            </a:extLst>
          </p:cNvPr>
          <p:cNvCxnSpPr>
            <a:cxnSpLocks/>
            <a:stCxn id="75" idx="6"/>
            <a:endCxn id="86" idx="2"/>
          </p:cNvCxnSpPr>
          <p:nvPr/>
        </p:nvCxnSpPr>
        <p:spPr>
          <a:xfrm>
            <a:off x="9489700" y="4114274"/>
            <a:ext cx="797639" cy="7253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EC48D3-2123-44FF-A115-C162267E58F2}"/>
              </a:ext>
            </a:extLst>
          </p:cNvPr>
          <p:cNvCxnSpPr>
            <a:cxnSpLocks/>
          </p:cNvCxnSpPr>
          <p:nvPr/>
        </p:nvCxnSpPr>
        <p:spPr>
          <a:xfrm flipV="1">
            <a:off x="9176626" y="2778570"/>
            <a:ext cx="1421098" cy="54940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000E61-682C-46C7-A187-C250D3D684D4}"/>
              </a:ext>
            </a:extLst>
          </p:cNvPr>
          <p:cNvCxnSpPr>
            <a:cxnSpLocks/>
          </p:cNvCxnSpPr>
          <p:nvPr/>
        </p:nvCxnSpPr>
        <p:spPr>
          <a:xfrm flipV="1">
            <a:off x="8482697" y="2302242"/>
            <a:ext cx="0" cy="26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B7D2C4-0076-4E05-A0F5-87989E97525D}"/>
              </a:ext>
            </a:extLst>
          </p:cNvPr>
          <p:cNvCxnSpPr>
            <a:cxnSpLocks/>
          </p:cNvCxnSpPr>
          <p:nvPr/>
        </p:nvCxnSpPr>
        <p:spPr>
          <a:xfrm>
            <a:off x="8482697" y="4900575"/>
            <a:ext cx="2734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D829B71-539F-4A7C-A865-A40EE4FBC6C1}"/>
              </a:ext>
            </a:extLst>
          </p:cNvPr>
          <p:cNvSpPr/>
          <p:nvPr/>
        </p:nvSpPr>
        <p:spPr>
          <a:xfrm>
            <a:off x="8866241" y="3023517"/>
            <a:ext cx="620771" cy="6123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E6B518-2125-43F2-91B0-6FE2FC14EBAB}"/>
              </a:ext>
            </a:extLst>
          </p:cNvPr>
          <p:cNvSpPr/>
          <p:nvPr/>
        </p:nvSpPr>
        <p:spPr>
          <a:xfrm>
            <a:off x="8868929" y="3808078"/>
            <a:ext cx="620771" cy="6123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83F1214-D78F-4E57-865B-8A16923C56E1}"/>
              </a:ext>
            </a:extLst>
          </p:cNvPr>
          <p:cNvSpPr/>
          <p:nvPr/>
        </p:nvSpPr>
        <p:spPr>
          <a:xfrm>
            <a:off x="10287339" y="2507217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8DE9F2-B223-45DF-A52E-8424BE8F149D}"/>
              </a:ext>
            </a:extLst>
          </p:cNvPr>
          <p:cNvSpPr/>
          <p:nvPr/>
        </p:nvSpPr>
        <p:spPr>
          <a:xfrm>
            <a:off x="10287339" y="3815330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5E381B5-7886-478E-87F5-6A611F9A9169}"/>
              </a:ext>
            </a:extLst>
          </p:cNvPr>
          <p:cNvSpPr txBox="1"/>
          <p:nvPr/>
        </p:nvSpPr>
        <p:spPr>
          <a:xfrm>
            <a:off x="8863579" y="5057302"/>
            <a:ext cx="1801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C1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  <a:cs typeface="Times New Roman" panose="02020603050405020304" pitchFamily="18" charset="0"/>
              </a:rPr>
              <a:t>=C2</a:t>
            </a:r>
            <a:endParaRPr lang="en-US" b="1" u="sng" dirty="0">
              <a:solidFill>
                <a:schemeClr val="accent4">
                  <a:lumMod val="50000"/>
                </a:schemeClr>
              </a:solidFill>
              <a:latin typeface="Euphemia" panose="020B0503040102020104" pitchFamily="34" charset="0"/>
            </a:endParaRPr>
          </a:p>
          <a:p>
            <a:pPr algn="ctr"/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T1 is the counterfactual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81367B-74D6-4220-8C8D-8344B54FBFCE}"/>
              </a:ext>
            </a:extLst>
          </p:cNvPr>
          <p:cNvSpPr txBox="1"/>
          <p:nvPr/>
        </p:nvSpPr>
        <p:spPr>
          <a:xfrm>
            <a:off x="2207285" y="3225846"/>
            <a:ext cx="53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T2-T1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captures program effects</a:t>
            </a:r>
          </a:p>
        </p:txBody>
      </p:sp>
    </p:spTree>
    <p:extLst>
      <p:ext uri="{BB962C8B-B14F-4D97-AF65-F5344CB8AC3E}">
        <p14:creationId xmlns:p14="http://schemas.microsoft.com/office/powerpoint/2010/main" val="265387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C4E368-561D-487D-8261-4BEEB09DDD6C}"/>
              </a:ext>
            </a:extLst>
          </p:cNvPr>
          <p:cNvCxnSpPr>
            <a:cxnSpLocks/>
          </p:cNvCxnSpPr>
          <p:nvPr/>
        </p:nvCxnSpPr>
        <p:spPr>
          <a:xfrm flipV="1">
            <a:off x="5205662" y="3067933"/>
            <a:ext cx="1498597" cy="52355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2060155" y="533181"/>
            <a:ext cx="774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4: where is your counterfactual?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8E3D4-6DE6-414B-93E4-532D0FAB572A}"/>
              </a:ext>
            </a:extLst>
          </p:cNvPr>
          <p:cNvSpPr txBox="1"/>
          <p:nvPr/>
        </p:nvSpPr>
        <p:spPr>
          <a:xfrm>
            <a:off x="2091895" y="1167174"/>
            <a:ext cx="771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would your treatment group look like if it had not received the treatment?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3D6225-66B9-4B17-A859-1475BE19818E}"/>
              </a:ext>
            </a:extLst>
          </p:cNvPr>
          <p:cNvCxnSpPr>
            <a:cxnSpLocks/>
          </p:cNvCxnSpPr>
          <p:nvPr/>
        </p:nvCxnSpPr>
        <p:spPr>
          <a:xfrm flipV="1">
            <a:off x="5226215" y="3828119"/>
            <a:ext cx="1507783" cy="51038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A5C799-4C85-4AF7-9068-B64DB0549BDB}"/>
              </a:ext>
            </a:extLst>
          </p:cNvPr>
          <p:cNvCxnSpPr>
            <a:cxnSpLocks/>
          </p:cNvCxnSpPr>
          <p:nvPr/>
        </p:nvCxnSpPr>
        <p:spPr>
          <a:xfrm flipV="1">
            <a:off x="5177357" y="2369799"/>
            <a:ext cx="1500699" cy="1191269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0BE70E-1183-4680-B5D4-452A6B2AEEE7}"/>
              </a:ext>
            </a:extLst>
          </p:cNvPr>
          <p:cNvCxnSpPr>
            <a:cxnSpLocks/>
          </p:cNvCxnSpPr>
          <p:nvPr/>
        </p:nvCxnSpPr>
        <p:spPr>
          <a:xfrm flipV="1">
            <a:off x="4480600" y="2302242"/>
            <a:ext cx="0" cy="260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F5360-E192-497A-8F8F-C6B658611EFA}"/>
              </a:ext>
            </a:extLst>
          </p:cNvPr>
          <p:cNvCxnSpPr>
            <a:cxnSpLocks/>
          </p:cNvCxnSpPr>
          <p:nvPr/>
        </p:nvCxnSpPr>
        <p:spPr>
          <a:xfrm>
            <a:off x="4480600" y="4900575"/>
            <a:ext cx="2734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CA92DB3-6E79-44A2-A55A-CCE078FFC652}"/>
              </a:ext>
            </a:extLst>
          </p:cNvPr>
          <p:cNvSpPr/>
          <p:nvPr/>
        </p:nvSpPr>
        <p:spPr>
          <a:xfrm>
            <a:off x="6416419" y="2778570"/>
            <a:ext cx="620771" cy="61239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CF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33D06C6-882A-444C-8382-7384F4E1CB7C}"/>
              </a:ext>
            </a:extLst>
          </p:cNvPr>
          <p:cNvSpPr/>
          <p:nvPr/>
        </p:nvSpPr>
        <p:spPr>
          <a:xfrm>
            <a:off x="4843622" y="4041173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78E49D-CE47-4D3A-9F39-2AD83AA09F57}"/>
              </a:ext>
            </a:extLst>
          </p:cNvPr>
          <p:cNvSpPr/>
          <p:nvPr/>
        </p:nvSpPr>
        <p:spPr>
          <a:xfrm>
            <a:off x="6459993" y="2063602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684A16-589B-48F1-B127-7A03AD53FDC1}"/>
              </a:ext>
            </a:extLst>
          </p:cNvPr>
          <p:cNvSpPr/>
          <p:nvPr/>
        </p:nvSpPr>
        <p:spPr>
          <a:xfrm>
            <a:off x="4844426" y="327452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BBC12A-23A4-4A01-8C77-14AF50DA25B8}"/>
              </a:ext>
            </a:extLst>
          </p:cNvPr>
          <p:cNvSpPr/>
          <p:nvPr/>
        </p:nvSpPr>
        <p:spPr>
          <a:xfrm>
            <a:off x="6423611" y="3521535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A06483-0D1D-4117-A42A-F486839C6CDE}"/>
              </a:ext>
            </a:extLst>
          </p:cNvPr>
          <p:cNvSpPr txBox="1"/>
          <p:nvPr/>
        </p:nvSpPr>
        <p:spPr>
          <a:xfrm>
            <a:off x="5154007" y="5128226"/>
            <a:ext cx="18014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C1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  <a:cs typeface="Times New Roman" panose="02020603050405020304" pitchFamily="18" charset="0"/>
              </a:rPr>
              <a:t>≠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T1</a:t>
            </a:r>
          </a:p>
          <a:p>
            <a:pPr algn="ctr"/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T1 + (C2-C1) </a:t>
            </a:r>
            <a:br>
              <a:rPr lang="en-US" sz="1600" dirty="0">
                <a:latin typeface="Euphemia" panose="020B0503040102020104" pitchFamily="34" charset="0"/>
              </a:rPr>
            </a:br>
            <a:r>
              <a:rPr lang="en-US" sz="1600" dirty="0">
                <a:latin typeface="Euphemia" panose="020B0503040102020104" pitchFamily="34" charset="0"/>
              </a:rPr>
              <a:t>is the counterfactual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E7707-1925-44F4-8DC7-39BAE2DC0724}"/>
              </a:ext>
            </a:extLst>
          </p:cNvPr>
          <p:cNvSpPr txBox="1"/>
          <p:nvPr/>
        </p:nvSpPr>
        <p:spPr>
          <a:xfrm>
            <a:off x="7750547" y="2037465"/>
            <a:ext cx="308264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2">
                    <a:lumMod val="50000"/>
                  </a:schemeClr>
                </a:solidFill>
                <a:latin typeface="Euphemia" panose="020B0503040102020104" pitchFamily="34" charset="0"/>
              </a:rPr>
              <a:t>(T2-t1)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Euphemia" panose="020B0503040102020104" pitchFamily="34" charset="0"/>
              </a:rPr>
              <a:t> </a:t>
            </a:r>
            <a:r>
              <a:rPr lang="en-US" sz="2800" cap="all" dirty="0">
                <a:solidFill>
                  <a:schemeClr val="accent1">
                    <a:lumMod val="75000"/>
                  </a:schemeClr>
                </a:solidFill>
                <a:latin typeface="Euphemia" panose="020B0503040102020104" pitchFamily="34" charset="0"/>
              </a:rPr>
              <a:t>(C2-C1)</a:t>
            </a:r>
            <a:br>
              <a:rPr lang="en-US" sz="2800" cap="all" dirty="0">
                <a:solidFill>
                  <a:schemeClr val="accent1">
                    <a:lumMod val="75000"/>
                  </a:schemeClr>
                </a:solidFill>
                <a:latin typeface="Euphemia" panose="020B0503040102020104" pitchFamily="34" charset="0"/>
              </a:rPr>
            </a:br>
            <a:b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Euphemia" panose="020B0503040102020104" pitchFamily="34" charset="0"/>
              </a:rPr>
              <a:t>( total gain – trend )</a:t>
            </a:r>
          </a:p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 </a:t>
            </a:r>
            <a:b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</a:b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captures </a:t>
            </a:r>
          </a:p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program effects</a:t>
            </a:r>
          </a:p>
        </p:txBody>
      </p:sp>
    </p:spTree>
    <p:extLst>
      <p:ext uri="{BB962C8B-B14F-4D97-AF65-F5344CB8AC3E}">
        <p14:creationId xmlns:p14="http://schemas.microsoft.com/office/powerpoint/2010/main" val="147725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3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/>
                </a:solidFill>
              </a:rPr>
              <a:t>Real-world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C23C05-EDDC-4216-B521-BEC2E58159FC}"/>
              </a:ext>
            </a:extLst>
          </p:cNvPr>
          <p:cNvCxnSpPr>
            <a:cxnSpLocks/>
          </p:cNvCxnSpPr>
          <p:nvPr/>
        </p:nvCxnSpPr>
        <p:spPr>
          <a:xfrm>
            <a:off x="2436351" y="3420182"/>
            <a:ext cx="9553487" cy="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40FB079-F44C-4D04-8605-D7F01E7EF621}"/>
              </a:ext>
            </a:extLst>
          </p:cNvPr>
          <p:cNvSpPr/>
          <p:nvPr/>
        </p:nvSpPr>
        <p:spPr>
          <a:xfrm>
            <a:off x="4452411" y="1576885"/>
            <a:ext cx="485192" cy="182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52100-404C-4D73-8D2C-41B5C77D567A}"/>
              </a:ext>
            </a:extLst>
          </p:cNvPr>
          <p:cNvSpPr/>
          <p:nvPr/>
        </p:nvSpPr>
        <p:spPr>
          <a:xfrm>
            <a:off x="6459799" y="1596053"/>
            <a:ext cx="485192" cy="1824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AB80C-ABD7-4B09-A0F6-FC387A878ED7}"/>
              </a:ext>
            </a:extLst>
          </p:cNvPr>
          <p:cNvSpPr/>
          <p:nvPr/>
        </p:nvSpPr>
        <p:spPr>
          <a:xfrm>
            <a:off x="8397873" y="2794580"/>
            <a:ext cx="485192" cy="63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52D57-75AF-475B-AF59-0F8A26B5D98C}"/>
              </a:ext>
            </a:extLst>
          </p:cNvPr>
          <p:cNvSpPr/>
          <p:nvPr/>
        </p:nvSpPr>
        <p:spPr>
          <a:xfrm>
            <a:off x="10250139" y="2165218"/>
            <a:ext cx="485192" cy="126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3648-A32B-4BEF-85AF-64EFDCE5D919}"/>
              </a:ext>
            </a:extLst>
          </p:cNvPr>
          <p:cNvSpPr txBox="1"/>
          <p:nvPr/>
        </p:nvSpPr>
        <p:spPr>
          <a:xfrm>
            <a:off x="314452" y="211058"/>
            <a:ext cx="2951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Gender Pay Gap For nonprofit</a:t>
            </a:r>
          </a:p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executives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C5E1AEF-A5C0-473E-A718-4783C71BEBA9}"/>
              </a:ext>
            </a:extLst>
          </p:cNvPr>
          <p:cNvSpPr/>
          <p:nvPr/>
        </p:nvSpPr>
        <p:spPr>
          <a:xfrm>
            <a:off x="2702708" y="1659539"/>
            <a:ext cx="380012" cy="1697156"/>
          </a:xfrm>
          <a:prstGeom prst="leftBrac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7E8C1-D8A3-4AF6-9FFE-CD3871AAAB65}"/>
              </a:ext>
            </a:extLst>
          </p:cNvPr>
          <p:cNvSpPr txBox="1"/>
          <p:nvPr/>
        </p:nvSpPr>
        <p:spPr>
          <a:xfrm>
            <a:off x="4031633" y="3621817"/>
            <a:ext cx="132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 MALE NONPROFIT BOARD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831E9-5B4C-4057-8A40-D211164BEE3D}"/>
              </a:ext>
            </a:extLst>
          </p:cNvPr>
          <p:cNvSpPr txBox="1"/>
          <p:nvPr/>
        </p:nvSpPr>
        <p:spPr>
          <a:xfrm>
            <a:off x="6039021" y="3622324"/>
            <a:ext cx="1326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1% - 30% female 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(tokenism)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68137-9AF1-4B0D-A215-47778621B0BD}"/>
              </a:ext>
            </a:extLst>
          </p:cNvPr>
          <p:cNvSpPr txBox="1"/>
          <p:nvPr/>
        </p:nvSpPr>
        <p:spPr>
          <a:xfrm>
            <a:off x="7789570" y="3636657"/>
            <a:ext cx="17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30% - 70% female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(balanced)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F64CD-9F59-49F5-B9C5-8A825358F9E4}"/>
              </a:ext>
            </a:extLst>
          </p:cNvPr>
          <p:cNvSpPr txBox="1"/>
          <p:nvPr/>
        </p:nvSpPr>
        <p:spPr>
          <a:xfrm>
            <a:off x="9681268" y="3636657"/>
            <a:ext cx="17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70% - 100% female 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(gendered field)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44C95-35EA-41F0-A7D5-8D490ED7CAF4}"/>
              </a:ext>
            </a:extLst>
          </p:cNvPr>
          <p:cNvSpPr txBox="1"/>
          <p:nvPr/>
        </p:nvSpPr>
        <p:spPr>
          <a:xfrm>
            <a:off x="985938" y="2168034"/>
            <a:ext cx="1434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men paid 20% more for the same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EBE8E-8343-4A07-BF9C-3C1035085D44}"/>
              </a:ext>
            </a:extLst>
          </p:cNvPr>
          <p:cNvSpPr txBox="1"/>
          <p:nvPr/>
        </p:nvSpPr>
        <p:spPr>
          <a:xfrm>
            <a:off x="4371167" y="873725"/>
            <a:ext cx="64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4D87E4-EFED-4E0E-8086-1B7E53FE6208}"/>
              </a:ext>
            </a:extLst>
          </p:cNvPr>
          <p:cNvSpPr txBox="1"/>
          <p:nvPr/>
        </p:nvSpPr>
        <p:spPr>
          <a:xfrm>
            <a:off x="6378555" y="883371"/>
            <a:ext cx="647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034F54-AF26-49CF-AF57-A934502985E1}"/>
              </a:ext>
            </a:extLst>
          </p:cNvPr>
          <p:cNvSpPr txBox="1"/>
          <p:nvPr/>
        </p:nvSpPr>
        <p:spPr>
          <a:xfrm>
            <a:off x="8302876" y="2089527"/>
            <a:ext cx="67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6F52C-29CB-4619-8C14-875B4131707D}"/>
              </a:ext>
            </a:extLst>
          </p:cNvPr>
          <p:cNvSpPr txBox="1"/>
          <p:nvPr/>
        </p:nvSpPr>
        <p:spPr>
          <a:xfrm>
            <a:off x="10010070" y="1433125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medium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C01BBE-7ABA-4EAF-BC5E-F772E050D9E5}"/>
              </a:ext>
            </a:extLst>
          </p:cNvPr>
          <p:cNvSpPr txBox="1"/>
          <p:nvPr/>
        </p:nvSpPr>
        <p:spPr>
          <a:xfrm>
            <a:off x="733926" y="5198461"/>
            <a:ext cx="1012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Mass Theory:  explain basic predictions…  board sets the pay … tokens must conform … majority female boards occur in gendered fields like reproductive health and thus ….</a:t>
            </a:r>
          </a:p>
        </p:txBody>
      </p:sp>
    </p:spTree>
    <p:extLst>
      <p:ext uri="{BB962C8B-B14F-4D97-AF65-F5344CB8AC3E}">
        <p14:creationId xmlns:p14="http://schemas.microsoft.com/office/powerpoint/2010/main" val="306296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2565748" y="1410377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2582526" y="4665306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3941542" y="4514304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7351099" y="4514304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5702832" y="2026774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4883641" y="2026775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3228478" y="496731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6656697" y="497591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5554286" y="4514304"/>
            <a:ext cx="0" cy="654341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4906127" y="5467916"/>
            <a:ext cx="129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is the</a:t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treatment?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5702832" y="2832317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4883641" y="2832318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2070206" y="764046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 </a:t>
            </a:r>
          </a:p>
          <a:p>
            <a:r>
              <a:rPr lang="en-US" dirty="0"/>
              <a:t>PAY GAP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02F48-84DB-4490-B5B4-2EBD13FDA94D}"/>
              </a:ext>
            </a:extLst>
          </p:cNvPr>
          <p:cNvSpPr txBox="1"/>
          <p:nvPr/>
        </p:nvSpPr>
        <p:spPr>
          <a:xfrm>
            <a:off x="6744428" y="1410377"/>
            <a:ext cx="2155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Who is the treatment group, and who is the control group?</a:t>
            </a:r>
          </a:p>
        </p:txBody>
      </p:sp>
    </p:spTree>
    <p:extLst>
      <p:ext uri="{BB962C8B-B14F-4D97-AF65-F5344CB8AC3E}">
        <p14:creationId xmlns:p14="http://schemas.microsoft.com/office/powerpoint/2010/main" val="31217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/>
                </a:solidFill>
              </a:rPr>
              <a:t>Generating hypotheses: </a:t>
            </a:r>
            <a:br>
              <a:rPr lang="en-US" cap="all" dirty="0">
                <a:solidFill>
                  <a:schemeClr val="bg1"/>
                </a:solidFill>
              </a:rPr>
            </a:br>
            <a:r>
              <a:rPr lang="en-US" cap="all" dirty="0">
                <a:solidFill>
                  <a:schemeClr val="bg1"/>
                </a:solidFill>
              </a:rPr>
              <a:t>when do we expect to see changes in the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C08C0-7860-4EC5-8702-0EF65486ED88}"/>
              </a:ext>
            </a:extLst>
          </p:cNvPr>
          <p:cNvSpPr txBox="1"/>
          <p:nvPr/>
        </p:nvSpPr>
        <p:spPr>
          <a:xfrm>
            <a:off x="3237722" y="1782147"/>
            <a:ext cx="5075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uphemia" panose="020B0503040102020104" pitchFamily="34" charset="0"/>
              </a:rPr>
              <a:t>How can we use our data to construct meaningful thought experiments to test our theory?</a:t>
            </a:r>
          </a:p>
          <a:p>
            <a:pPr algn="ctr"/>
            <a:endParaRPr lang="en-US" sz="2400" dirty="0">
              <a:latin typeface="Euphemia" panose="020B0503040102020104" pitchFamily="34" charset="0"/>
            </a:endParaRPr>
          </a:p>
          <a:p>
            <a:pPr algn="ctr"/>
            <a:r>
              <a:rPr lang="en-US" sz="2400" dirty="0">
                <a:latin typeface="Euphemia" panose="020B0503040102020104" pitchFamily="34" charset="0"/>
              </a:rPr>
              <a:t>If our theory is true, then we would expect to observe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52326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44F5F-86B0-430F-BD89-0175D20F823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822182" y="1965275"/>
            <a:ext cx="3131961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2453780" y="785226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2470558" y="4040155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3829574" y="3889153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7239131" y="3889153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6954143" y="165907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3481602" y="1659078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3116510" y="434215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6544729" y="43507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>
            <a:cxnSpLocks/>
          </p:cNvCxnSpPr>
          <p:nvPr/>
        </p:nvCxnSpPr>
        <p:spPr>
          <a:xfrm flipV="1">
            <a:off x="5442318" y="3889154"/>
            <a:ext cx="0" cy="461611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4343677" y="4395806"/>
            <a:ext cx="227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Treatment: </a:t>
            </a:r>
          </a:p>
          <a:p>
            <a:pPr algn="ctr"/>
            <a:r>
              <a:rPr lang="en-US" sz="1600" dirty="0"/>
              <a:t>transition from “zero” to “token” boards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6941209" y="2091674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3475115" y="209501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1958238" y="13889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 </a:t>
            </a:r>
          </a:p>
          <a:p>
            <a:r>
              <a:rPr lang="en-US" dirty="0"/>
              <a:t>PAY GAP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02F48-84DB-4490-B5B4-2EBD13FDA94D}"/>
              </a:ext>
            </a:extLst>
          </p:cNvPr>
          <p:cNvSpPr txBox="1"/>
          <p:nvPr/>
        </p:nvSpPr>
        <p:spPr>
          <a:xfrm>
            <a:off x="6096000" y="5373491"/>
            <a:ext cx="256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“Treated” boards have at least 1 female member (20% female) when they hire their second CEO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61F75-2A6A-49BE-B530-9D56FACB0B0E}"/>
              </a:ext>
            </a:extLst>
          </p:cNvPr>
          <p:cNvSpPr txBox="1"/>
          <p:nvPr/>
        </p:nvSpPr>
        <p:spPr>
          <a:xfrm>
            <a:off x="2629566" y="5373491"/>
            <a:ext cx="2275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boards have zero female member out of 5 total (0% female) when they hire their first CEO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F8480A-6C2E-4B01-A70B-C8A248246858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 flipV="1">
            <a:off x="4095886" y="2397871"/>
            <a:ext cx="2845323" cy="3336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0D745-2577-489A-BC9C-F69C9FACB9C7}"/>
              </a:ext>
            </a:extLst>
          </p:cNvPr>
          <p:cNvSpPr txBox="1"/>
          <p:nvPr/>
        </p:nvSpPr>
        <p:spPr>
          <a:xfrm>
            <a:off x="4366759" y="1485389"/>
            <a:ext cx="2088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Pay gap stays the same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151E4-A52D-4D29-9AC6-9DFD79AC7893}"/>
              </a:ext>
            </a:extLst>
          </p:cNvPr>
          <p:cNvSpPr txBox="1"/>
          <p:nvPr/>
        </p:nvSpPr>
        <p:spPr>
          <a:xfrm>
            <a:off x="4343677" y="2528678"/>
            <a:ext cx="2088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Pay gap stays the same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C76EB-E8AB-4966-9179-2189C7B0B23C}"/>
              </a:ext>
            </a:extLst>
          </p:cNvPr>
          <p:cNvSpPr txBox="1"/>
          <p:nvPr/>
        </p:nvSpPr>
        <p:spPr>
          <a:xfrm>
            <a:off x="307588" y="1209692"/>
            <a:ext cx="1741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Limit the sample to nonprofits that hire 2 CEOs in a ten-year 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5E572D-8B75-45A3-A434-FB6F9425E1AA}"/>
              </a:ext>
            </a:extLst>
          </p:cNvPr>
          <p:cNvSpPr txBox="1"/>
          <p:nvPr/>
        </p:nvSpPr>
        <p:spPr>
          <a:xfrm>
            <a:off x="8667990" y="1531555"/>
            <a:ext cx="22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0% female board members in both periods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2913C9-86AE-46B6-ABF7-FF51F7C31D78}"/>
              </a:ext>
            </a:extLst>
          </p:cNvPr>
          <p:cNvSpPr txBox="1"/>
          <p:nvPr/>
        </p:nvSpPr>
        <p:spPr>
          <a:xfrm>
            <a:off x="8661336" y="2286910"/>
            <a:ext cx="22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from 0% to 20% female board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F596-CBCC-465D-A34B-04127D240012}"/>
              </a:ext>
            </a:extLst>
          </p:cNvPr>
          <p:cNvSpPr txBox="1"/>
          <p:nvPr/>
        </p:nvSpPr>
        <p:spPr>
          <a:xfrm>
            <a:off x="4283044" y="387927"/>
            <a:ext cx="619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PREDICTON: TOKEN BOARDS NO DIFFERENT THAN NO DIVERSITY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3CAE69-034A-4A74-BE75-6434ED027077}"/>
              </a:ext>
            </a:extLst>
          </p:cNvPr>
          <p:cNvSpPr/>
          <p:nvPr/>
        </p:nvSpPr>
        <p:spPr>
          <a:xfrm>
            <a:off x="767601" y="3578764"/>
            <a:ext cx="620771" cy="612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50497-3428-4167-A0FA-D7BACBD51C87}"/>
              </a:ext>
            </a:extLst>
          </p:cNvPr>
          <p:cNvSpPr txBox="1"/>
          <p:nvPr/>
        </p:nvSpPr>
        <p:spPr>
          <a:xfrm>
            <a:off x="450589" y="4191157"/>
            <a:ext cx="1284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 salary of all new female CEOs in sample</a:t>
            </a:r>
          </a:p>
        </p:txBody>
      </p:sp>
    </p:spTree>
    <p:extLst>
      <p:ext uri="{BB962C8B-B14F-4D97-AF65-F5344CB8AC3E}">
        <p14:creationId xmlns:p14="http://schemas.microsoft.com/office/powerpoint/2010/main" val="81669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44F5F-86B0-430F-BD89-0175D20F823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819085" y="1412349"/>
            <a:ext cx="3131961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2453780" y="785226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2470558" y="4040155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3829574" y="3889153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7239131" y="3889153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6951046" y="1106152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3263898" y="1106152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3116510" y="434215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6544729" y="43507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>
            <a:cxnSpLocks/>
          </p:cNvCxnSpPr>
          <p:nvPr/>
        </p:nvCxnSpPr>
        <p:spPr>
          <a:xfrm flipV="1">
            <a:off x="5442318" y="3889154"/>
            <a:ext cx="0" cy="461611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4343677" y="4395806"/>
            <a:ext cx="227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Treatment: </a:t>
            </a:r>
          </a:p>
          <a:p>
            <a:pPr algn="ctr"/>
            <a:r>
              <a:rPr lang="en-US" sz="1600" dirty="0"/>
              <a:t>transition from “token” to “balanced” boards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6976625" y="2273955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3819085" y="1120148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1958238" y="13889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 </a:t>
            </a:r>
          </a:p>
          <a:p>
            <a:r>
              <a:rPr lang="en-US" dirty="0"/>
              <a:t>PAY GAP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02F48-84DB-4490-B5B4-2EBD13FDA94D}"/>
              </a:ext>
            </a:extLst>
          </p:cNvPr>
          <p:cNvSpPr txBox="1"/>
          <p:nvPr/>
        </p:nvSpPr>
        <p:spPr>
          <a:xfrm>
            <a:off x="6096000" y="5373491"/>
            <a:ext cx="256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“Treated” boards have at least 2 female members (&gt;40% female) when they hire their second CEO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61F75-2A6A-49BE-B530-9D56FACB0B0E}"/>
              </a:ext>
            </a:extLst>
          </p:cNvPr>
          <p:cNvSpPr txBox="1"/>
          <p:nvPr/>
        </p:nvSpPr>
        <p:spPr>
          <a:xfrm>
            <a:off x="2629566" y="5373491"/>
            <a:ext cx="2275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boards have only 1 female member out of 5 total (20% female) when they hire their first CEO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F8480A-6C2E-4B01-A70B-C8A248246858}"/>
              </a:ext>
            </a:extLst>
          </p:cNvPr>
          <p:cNvCxnSpPr>
            <a:cxnSpLocks/>
            <a:stCxn id="18" idx="5"/>
            <a:endCxn id="17" idx="2"/>
          </p:cNvCxnSpPr>
          <p:nvPr/>
        </p:nvCxnSpPr>
        <p:spPr>
          <a:xfrm>
            <a:off x="4348946" y="1642858"/>
            <a:ext cx="2627679" cy="937294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0D745-2577-489A-BC9C-F69C9FACB9C7}"/>
              </a:ext>
            </a:extLst>
          </p:cNvPr>
          <p:cNvSpPr txBox="1"/>
          <p:nvPr/>
        </p:nvSpPr>
        <p:spPr>
          <a:xfrm>
            <a:off x="4614851" y="979723"/>
            <a:ext cx="2088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Pay gap stays the same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151E4-A52D-4D29-9AC6-9DFD79AC7893}"/>
              </a:ext>
            </a:extLst>
          </p:cNvPr>
          <p:cNvSpPr txBox="1"/>
          <p:nvPr/>
        </p:nvSpPr>
        <p:spPr>
          <a:xfrm>
            <a:off x="4159914" y="2151141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Pay gap decreases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C76EB-E8AB-4966-9179-2189C7B0B23C}"/>
              </a:ext>
            </a:extLst>
          </p:cNvPr>
          <p:cNvSpPr txBox="1"/>
          <p:nvPr/>
        </p:nvSpPr>
        <p:spPr>
          <a:xfrm>
            <a:off x="275844" y="1951086"/>
            <a:ext cx="1741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 the sample to nonprofits that hire 2 CEOs in a ten-year 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5E572D-8B75-45A3-A434-FB6F9425E1AA}"/>
              </a:ext>
            </a:extLst>
          </p:cNvPr>
          <p:cNvSpPr txBox="1"/>
          <p:nvPr/>
        </p:nvSpPr>
        <p:spPr>
          <a:xfrm>
            <a:off x="8529587" y="1131009"/>
            <a:ext cx="22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20% female boards in both periods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F26451-F806-4BA1-84B6-09AF9A0AAFDC}"/>
              </a:ext>
            </a:extLst>
          </p:cNvPr>
          <p:cNvSpPr txBox="1"/>
          <p:nvPr/>
        </p:nvSpPr>
        <p:spPr>
          <a:xfrm>
            <a:off x="8600297" y="2320418"/>
            <a:ext cx="22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from 20% to 40%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female boards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1F425-7911-47D7-90C4-04A307750E67}"/>
              </a:ext>
            </a:extLst>
          </p:cNvPr>
          <p:cNvSpPr txBox="1"/>
          <p:nvPr/>
        </p:nvSpPr>
        <p:spPr>
          <a:xfrm>
            <a:off x="6619522" y="136337"/>
            <a:ext cx="460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PREDICTON: BALANCED BOARDS WILL OPERATE DIFFERENTLY THAN TOKEN BOARDS</a:t>
            </a:r>
          </a:p>
        </p:txBody>
      </p:sp>
    </p:spTree>
    <p:extLst>
      <p:ext uri="{BB962C8B-B14F-4D97-AF65-F5344CB8AC3E}">
        <p14:creationId xmlns:p14="http://schemas.microsoft.com/office/powerpoint/2010/main" val="164747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44F5F-86B0-430F-BD89-0175D20F823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796784" y="2587928"/>
            <a:ext cx="3131961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2453780" y="785226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2470558" y="4040155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3829574" y="3889153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7239131" y="3889153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6928745" y="2281731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3241597" y="2281731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3116510" y="434215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6544729" y="435076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>
            <a:cxnSpLocks/>
          </p:cNvCxnSpPr>
          <p:nvPr/>
        </p:nvCxnSpPr>
        <p:spPr>
          <a:xfrm flipV="1">
            <a:off x="5442318" y="3889154"/>
            <a:ext cx="0" cy="461611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4343677" y="4395806"/>
            <a:ext cx="2275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Treatment: </a:t>
            </a:r>
          </a:p>
          <a:p>
            <a:pPr algn="ctr"/>
            <a:r>
              <a:rPr lang="en-US" sz="1600" dirty="0"/>
              <a:t>transition from “balanced” to “token” boards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6919216" y="124960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3682715" y="2281731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1958238" y="13889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 </a:t>
            </a:r>
          </a:p>
          <a:p>
            <a:r>
              <a:rPr lang="en-US" dirty="0"/>
              <a:t>PAY GAP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02F48-84DB-4490-B5B4-2EBD13FDA94D}"/>
              </a:ext>
            </a:extLst>
          </p:cNvPr>
          <p:cNvSpPr txBox="1"/>
          <p:nvPr/>
        </p:nvSpPr>
        <p:spPr>
          <a:xfrm>
            <a:off x="6096000" y="5373491"/>
            <a:ext cx="2565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“Treated” boards have only 1 female board members (20% female) when they hire their second CEO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61F75-2A6A-49BE-B530-9D56FACB0B0E}"/>
              </a:ext>
            </a:extLst>
          </p:cNvPr>
          <p:cNvSpPr txBox="1"/>
          <p:nvPr/>
        </p:nvSpPr>
        <p:spPr>
          <a:xfrm>
            <a:off x="2629566" y="5373491"/>
            <a:ext cx="2275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boards have only 2 female member out of 5 total (40% female) when they hire their first CEO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F8480A-6C2E-4B01-A70B-C8A248246858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 flipV="1">
            <a:off x="4303486" y="1555803"/>
            <a:ext cx="2615730" cy="1032125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B0D745-2577-489A-BC9C-F69C9FACB9C7}"/>
              </a:ext>
            </a:extLst>
          </p:cNvPr>
          <p:cNvSpPr txBox="1"/>
          <p:nvPr/>
        </p:nvSpPr>
        <p:spPr>
          <a:xfrm>
            <a:off x="4566866" y="2741503"/>
            <a:ext cx="2088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Pay gap stays the same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151E4-A52D-4D29-9AC6-9DFD79AC7893}"/>
              </a:ext>
            </a:extLst>
          </p:cNvPr>
          <p:cNvSpPr txBox="1"/>
          <p:nvPr/>
        </p:nvSpPr>
        <p:spPr>
          <a:xfrm>
            <a:off x="4444118" y="1464859"/>
            <a:ext cx="1636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Pay gap increases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C76EB-E8AB-4966-9179-2189C7B0B23C}"/>
              </a:ext>
            </a:extLst>
          </p:cNvPr>
          <p:cNvSpPr txBox="1"/>
          <p:nvPr/>
        </p:nvSpPr>
        <p:spPr>
          <a:xfrm>
            <a:off x="275844" y="1951086"/>
            <a:ext cx="1741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 the sample to nonprofits that hire 2 CEOs in a ten-year 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5E572D-8B75-45A3-A434-FB6F9425E1AA}"/>
              </a:ext>
            </a:extLst>
          </p:cNvPr>
          <p:cNvSpPr txBox="1"/>
          <p:nvPr/>
        </p:nvSpPr>
        <p:spPr>
          <a:xfrm>
            <a:off x="8028940" y="1389958"/>
            <a:ext cx="22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Lost board diversity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E351BF-857F-482B-99C6-1D63E7E7595A}"/>
              </a:ext>
            </a:extLst>
          </p:cNvPr>
          <p:cNvSpPr txBox="1"/>
          <p:nvPr/>
        </p:nvSpPr>
        <p:spPr>
          <a:xfrm>
            <a:off x="8178625" y="2367643"/>
            <a:ext cx="2836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Board diversity stays the same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BB48DD-B9A5-4028-9E1C-C7CA10E28293}"/>
              </a:ext>
            </a:extLst>
          </p:cNvPr>
          <p:cNvSpPr txBox="1"/>
          <p:nvPr/>
        </p:nvSpPr>
        <p:spPr>
          <a:xfrm>
            <a:off x="6246297" y="332644"/>
            <a:ext cx="460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PREDICTON: OPPOSITE SHOULD ALSO HOLD?</a:t>
            </a:r>
          </a:p>
        </p:txBody>
      </p:sp>
    </p:spTree>
    <p:extLst>
      <p:ext uri="{BB962C8B-B14F-4D97-AF65-F5344CB8AC3E}">
        <p14:creationId xmlns:p14="http://schemas.microsoft.com/office/powerpoint/2010/main" val="29368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8549335" y="2228650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5033597" y="3262684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E9158-8E39-4E1F-B1B3-8492B8D1D30B}"/>
              </a:ext>
            </a:extLst>
          </p:cNvPr>
          <p:cNvSpPr txBox="1"/>
          <p:nvPr/>
        </p:nvSpPr>
        <p:spPr>
          <a:xfrm>
            <a:off x="6440499" y="862480"/>
            <a:ext cx="323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Program Effect: </a:t>
            </a:r>
            <a:r>
              <a:rPr lang="en-US" sz="28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More is better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E8B6E-1E43-469E-A687-D4E189B111EC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 flipV="1">
            <a:off x="5654368" y="2534847"/>
            <a:ext cx="2894967" cy="1034034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F9A2A4-33BF-42E8-9A01-ADB2B5BE92BC}"/>
              </a:ext>
            </a:extLst>
          </p:cNvPr>
          <p:cNvSpPr txBox="1"/>
          <p:nvPr/>
        </p:nvSpPr>
        <p:spPr>
          <a:xfrm>
            <a:off x="3051299" y="290248"/>
            <a:ext cx="18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test scores, wages,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happiness</a:t>
            </a:r>
          </a:p>
        </p:txBody>
      </p:sp>
    </p:spTree>
    <p:extLst>
      <p:ext uri="{BB962C8B-B14F-4D97-AF65-F5344CB8AC3E}">
        <p14:creationId xmlns:p14="http://schemas.microsoft.com/office/powerpoint/2010/main" val="30408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8549335" y="2715594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4838838" y="164265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E8B6E-1E43-469E-A687-D4E189B111EC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459609" y="1948853"/>
            <a:ext cx="3089726" cy="1072938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F9A2A4-33BF-42E8-9A01-ADB2B5BE92BC}"/>
              </a:ext>
            </a:extLst>
          </p:cNvPr>
          <p:cNvSpPr txBox="1"/>
          <p:nvPr/>
        </p:nvSpPr>
        <p:spPr>
          <a:xfrm>
            <a:off x="2823600" y="230137"/>
            <a:ext cx="220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suicidal ideation, teen pregnancy, COVID cases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4CBC07-C5F4-47C4-862C-8FA1EF7E8FC3}"/>
              </a:ext>
            </a:extLst>
          </p:cNvPr>
          <p:cNvSpPr txBox="1"/>
          <p:nvPr/>
        </p:nvSpPr>
        <p:spPr>
          <a:xfrm>
            <a:off x="6933545" y="710691"/>
            <a:ext cx="323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Program Effect: </a:t>
            </a:r>
            <a:r>
              <a:rPr lang="en-US" sz="28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less is better</a:t>
            </a:r>
          </a:p>
        </p:txBody>
      </p:sp>
    </p:spTree>
    <p:extLst>
      <p:ext uri="{BB962C8B-B14F-4D97-AF65-F5344CB8AC3E}">
        <p14:creationId xmlns:p14="http://schemas.microsoft.com/office/powerpoint/2010/main" val="32368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8440305" y="260717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5030748" y="26103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E8B6E-1E43-469E-A687-D4E189B111EC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 flipV="1">
            <a:off x="5651519" y="2913373"/>
            <a:ext cx="2788786" cy="317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F9A2A4-33BF-42E8-9A01-ADB2B5BE92BC}"/>
              </a:ext>
            </a:extLst>
          </p:cNvPr>
          <p:cNvSpPr txBox="1"/>
          <p:nvPr/>
        </p:nvSpPr>
        <p:spPr>
          <a:xfrm>
            <a:off x="3242206" y="769948"/>
            <a:ext cx="147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Test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9450C-2683-4DF2-A0B8-9A88EA684CC3}"/>
              </a:ext>
            </a:extLst>
          </p:cNvPr>
          <p:cNvSpPr txBox="1"/>
          <p:nvPr/>
        </p:nvSpPr>
        <p:spPr>
          <a:xfrm>
            <a:off x="4767126" y="6316520"/>
            <a:ext cx="4313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*assuming control group is not worst off over this period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30E14-AA34-4230-AE50-20D711C606D4}"/>
              </a:ext>
            </a:extLst>
          </p:cNvPr>
          <p:cNvSpPr txBox="1"/>
          <p:nvPr/>
        </p:nvSpPr>
        <p:spPr>
          <a:xfrm>
            <a:off x="6147998" y="1028433"/>
            <a:ext cx="410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NO Program Effect*</a:t>
            </a:r>
            <a:endParaRPr lang="en-US" sz="2800" cap="all" dirty="0">
              <a:solidFill>
                <a:schemeClr val="tx1">
                  <a:lumMod val="65000"/>
                  <a:lumOff val="35000"/>
                </a:schemeClr>
              </a:solidFill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1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F0C5F-0976-4CCF-A1BD-6F8BAFC09D80}"/>
              </a:ext>
            </a:extLst>
          </p:cNvPr>
          <p:cNvSpPr txBox="1"/>
          <p:nvPr/>
        </p:nvSpPr>
        <p:spPr>
          <a:xfrm>
            <a:off x="2988366" y="1978090"/>
            <a:ext cx="6215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uphemia" panose="020B0503040102020104" pitchFamily="34" charset="0"/>
              </a:rPr>
              <a:t>If everyone in your study receives different levels of the treatment (blood pressure medication, hours of tutoring each week) then create two groups – a little treatment and a lot of the treatment – and use those for this conceptual reasoning exercise</a:t>
            </a:r>
          </a:p>
        </p:txBody>
      </p:sp>
    </p:spTree>
    <p:extLst>
      <p:ext uri="{BB962C8B-B14F-4D97-AF65-F5344CB8AC3E}">
        <p14:creationId xmlns:p14="http://schemas.microsoft.com/office/powerpoint/2010/main" val="42890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BBFE-B9B3-4A9D-B4EA-6E1E78B4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bg1"/>
                </a:solidFill>
              </a:rPr>
              <a:t>Pre-treatment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214F-394B-464A-8A7E-53F7C1683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1491630" y="4874003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4767305" y="3275254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1491630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5309258" y="3277275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3456942" y="76874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EBABC-3291-4AD3-8546-1CE8FDCB609D}"/>
              </a:ext>
            </a:extLst>
          </p:cNvPr>
          <p:cNvSpPr txBox="1"/>
          <p:nvPr/>
        </p:nvSpPr>
        <p:spPr>
          <a:xfrm>
            <a:off x="6471981" y="3253377"/>
            <a:ext cx="378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Are the groups equivalent prior to the treatment? How do you know?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5077690" y="691802"/>
            <a:ext cx="585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1: pre-treatment groups </a:t>
            </a:r>
          </a:p>
        </p:txBody>
      </p:sp>
    </p:spTree>
    <p:extLst>
      <p:ext uri="{BB962C8B-B14F-4D97-AF65-F5344CB8AC3E}">
        <p14:creationId xmlns:p14="http://schemas.microsoft.com/office/powerpoint/2010/main" val="168361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2A92CE-047E-4B5B-B870-A7081C54A98E}"/>
              </a:ext>
            </a:extLst>
          </p:cNvPr>
          <p:cNvCxnSpPr>
            <a:cxnSpLocks/>
          </p:cNvCxnSpPr>
          <p:nvPr/>
        </p:nvCxnSpPr>
        <p:spPr>
          <a:xfrm flipV="1">
            <a:off x="3965340" y="1289079"/>
            <a:ext cx="0" cy="325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3F4898-1921-47ED-A26D-2D43F945D617}"/>
              </a:ext>
            </a:extLst>
          </p:cNvPr>
          <p:cNvCxnSpPr/>
          <p:nvPr/>
        </p:nvCxnSpPr>
        <p:spPr>
          <a:xfrm>
            <a:off x="3982118" y="4544008"/>
            <a:ext cx="627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E8955D-993C-4874-8398-34B9EFAFDCB8}"/>
              </a:ext>
            </a:extLst>
          </p:cNvPr>
          <p:cNvCxnSpPr/>
          <p:nvPr/>
        </p:nvCxnSpPr>
        <p:spPr>
          <a:xfrm>
            <a:off x="5341134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0BE9E-2388-456C-A657-9E7B986EED38}"/>
              </a:ext>
            </a:extLst>
          </p:cNvPr>
          <p:cNvCxnSpPr/>
          <p:nvPr/>
        </p:nvCxnSpPr>
        <p:spPr>
          <a:xfrm>
            <a:off x="8750691" y="4393006"/>
            <a:ext cx="0" cy="30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45C875-3F44-44F9-AF57-C46BD34BE904}"/>
              </a:ext>
            </a:extLst>
          </p:cNvPr>
          <p:cNvSpPr/>
          <p:nvPr/>
        </p:nvSpPr>
        <p:spPr>
          <a:xfrm>
            <a:off x="1491630" y="4874003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07470-7A9E-481F-BE83-A7A0EAD012AF}"/>
              </a:ext>
            </a:extLst>
          </p:cNvPr>
          <p:cNvSpPr/>
          <p:nvPr/>
        </p:nvSpPr>
        <p:spPr>
          <a:xfrm>
            <a:off x="5030748" y="2383845"/>
            <a:ext cx="620771" cy="612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58721-30D2-4A21-B1D9-023336F94C7A}"/>
              </a:ext>
            </a:extLst>
          </p:cNvPr>
          <p:cNvSpPr txBox="1"/>
          <p:nvPr/>
        </p:nvSpPr>
        <p:spPr>
          <a:xfrm>
            <a:off x="4628070" y="484601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D9EB-7A81-46CE-B4DB-A8CA97FEA272}"/>
              </a:ext>
            </a:extLst>
          </p:cNvPr>
          <p:cNvSpPr txBox="1"/>
          <p:nvPr/>
        </p:nvSpPr>
        <p:spPr>
          <a:xfrm>
            <a:off x="8056289" y="485461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PERIOD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375A34-0ACF-42E2-9588-D090616D4B68}"/>
              </a:ext>
            </a:extLst>
          </p:cNvPr>
          <p:cNvCxnSpPr/>
          <p:nvPr/>
        </p:nvCxnSpPr>
        <p:spPr>
          <a:xfrm flipV="1">
            <a:off x="6953878" y="4393006"/>
            <a:ext cx="0" cy="65434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747539-7A06-4F71-B041-9124A8134CC9}"/>
              </a:ext>
            </a:extLst>
          </p:cNvPr>
          <p:cNvSpPr txBox="1"/>
          <p:nvPr/>
        </p:nvSpPr>
        <p:spPr>
          <a:xfrm>
            <a:off x="6317614" y="5183236"/>
            <a:ext cx="127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73D59D-B2F3-49FE-800A-0C71E5E39CD7}"/>
              </a:ext>
            </a:extLst>
          </p:cNvPr>
          <p:cNvSpPr/>
          <p:nvPr/>
        </p:nvSpPr>
        <p:spPr>
          <a:xfrm>
            <a:off x="1491630" y="5679546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33DEF6-90C7-4F90-8AA4-706A38041E2B}"/>
              </a:ext>
            </a:extLst>
          </p:cNvPr>
          <p:cNvSpPr/>
          <p:nvPr/>
        </p:nvSpPr>
        <p:spPr>
          <a:xfrm>
            <a:off x="5050802" y="3303269"/>
            <a:ext cx="620771" cy="6123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17439A-719E-4442-AF05-BF1F7FA892E6}"/>
              </a:ext>
            </a:extLst>
          </p:cNvPr>
          <p:cNvSpPr txBox="1"/>
          <p:nvPr/>
        </p:nvSpPr>
        <p:spPr>
          <a:xfrm>
            <a:off x="3456942" y="768746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EBABC-3291-4AD3-8546-1CE8FDCB609D}"/>
              </a:ext>
            </a:extLst>
          </p:cNvPr>
          <p:cNvSpPr txBox="1"/>
          <p:nvPr/>
        </p:nvSpPr>
        <p:spPr>
          <a:xfrm>
            <a:off x="6471988" y="2534573"/>
            <a:ext cx="378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If they are different, which do you expect to be better off before the intervention and why?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A943E-7C38-4D4C-9E36-80ECE9640317}"/>
              </a:ext>
            </a:extLst>
          </p:cNvPr>
          <p:cNvSpPr txBox="1"/>
          <p:nvPr/>
        </p:nvSpPr>
        <p:spPr>
          <a:xfrm>
            <a:off x="5077690" y="691802"/>
            <a:ext cx="585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accent4">
                    <a:lumMod val="50000"/>
                  </a:schemeClr>
                </a:solidFill>
                <a:latin typeface="Euphemia" panose="020B0503040102020104" pitchFamily="34" charset="0"/>
              </a:rPr>
              <a:t>Step 1: pre-treatment groups </a:t>
            </a:r>
          </a:p>
        </p:txBody>
      </p:sp>
    </p:spTree>
    <p:extLst>
      <p:ext uri="{BB962C8B-B14F-4D97-AF65-F5344CB8AC3E}">
        <p14:creationId xmlns:p14="http://schemas.microsoft.com/office/powerpoint/2010/main" val="26479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1040</Words>
  <Application>Microsoft Office PowerPoint</Application>
  <PresentationFormat>Widescreen</PresentationFormat>
  <Paragraphs>269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Euphemia</vt:lpstr>
      <vt:lpstr>Office Theme</vt:lpstr>
      <vt:lpstr>Diagram your  research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Pre-treatment differences</vt:lpstr>
      <vt:lpstr>PowerPoint Presentation</vt:lpstr>
      <vt:lpstr>PowerPoint Presentation</vt:lpstr>
      <vt:lpstr>gains in the  comparison group</vt:lpstr>
      <vt:lpstr>PowerPoint Presentation</vt:lpstr>
      <vt:lpstr>PowerPoint Presentation</vt:lpstr>
      <vt:lpstr>PowerPoint Presentation</vt:lpstr>
      <vt:lpstr>gains in the  treatment group</vt:lpstr>
      <vt:lpstr>PowerPoint Presentation</vt:lpstr>
      <vt:lpstr>PowerPoint Presentation</vt:lpstr>
      <vt:lpstr>COUNTERFACTUALS  AND EFFECTS</vt:lpstr>
      <vt:lpstr>PowerPoint Presentation</vt:lpstr>
      <vt:lpstr>PowerPoint Presentation</vt:lpstr>
      <vt:lpstr>PowerPoint Presentation</vt:lpstr>
      <vt:lpstr>PowerPoint Presentation</vt:lpstr>
      <vt:lpstr>Real-world example</vt:lpstr>
      <vt:lpstr>PowerPoint Presentation</vt:lpstr>
      <vt:lpstr>PowerPoint Presentation</vt:lpstr>
      <vt:lpstr>Generating hypotheses:  when do we expect to see changes in the data?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19</cp:revision>
  <dcterms:created xsi:type="dcterms:W3CDTF">2020-07-03T00:15:43Z</dcterms:created>
  <dcterms:modified xsi:type="dcterms:W3CDTF">2020-07-03T18:52:38Z</dcterms:modified>
</cp:coreProperties>
</file>