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7" r:id="rId3"/>
    <p:sldId id="262" r:id="rId4"/>
    <p:sldId id="263" r:id="rId5"/>
    <p:sldId id="264" r:id="rId6"/>
    <p:sldId id="276" r:id="rId7"/>
    <p:sldId id="275" r:id="rId8"/>
    <p:sldId id="258" r:id="rId9"/>
    <p:sldId id="286" r:id="rId10"/>
    <p:sldId id="259" r:id="rId11"/>
    <p:sldId id="274" r:id="rId12"/>
    <p:sldId id="260" r:id="rId13"/>
    <p:sldId id="261" r:id="rId14"/>
    <p:sldId id="265" r:id="rId15"/>
    <p:sldId id="273" r:id="rId16"/>
    <p:sldId id="266" r:id="rId17"/>
    <p:sldId id="267" r:id="rId18"/>
    <p:sldId id="272" r:id="rId19"/>
    <p:sldId id="268" r:id="rId20"/>
    <p:sldId id="269" r:id="rId21"/>
    <p:sldId id="270" r:id="rId22"/>
    <p:sldId id="271" r:id="rId23"/>
    <p:sldId id="278" r:id="rId24"/>
    <p:sldId id="279" r:id="rId25"/>
    <p:sldId id="280" r:id="rId26"/>
    <p:sldId id="283" r:id="rId27"/>
    <p:sldId id="285" r:id="rId28"/>
    <p:sldId id="289" r:id="rId29"/>
    <p:sldId id="287" r:id="rId30"/>
    <p:sldId id="282" r:id="rId31"/>
    <p:sldId id="288" r:id="rId32"/>
    <p:sldId id="281" r:id="rId33"/>
    <p:sldId id="290" r:id="rId34"/>
    <p:sldId id="296" r:id="rId35"/>
    <p:sldId id="297" r:id="rId36"/>
    <p:sldId id="298" r:id="rId37"/>
    <p:sldId id="291" r:id="rId38"/>
    <p:sldId id="293" r:id="rId39"/>
    <p:sldId id="294" r:id="rId40"/>
    <p:sldId id="292"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3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D5C7-16A2-4C80-8A56-B7D971CED3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86C51-75A1-4828-813C-0D3A95DEC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F2D6AB-8159-4C43-BF8F-D075D77980FD}"/>
              </a:ext>
            </a:extLst>
          </p:cNvPr>
          <p:cNvSpPr>
            <a:spLocks noGrp="1"/>
          </p:cNvSpPr>
          <p:nvPr>
            <p:ph type="dt" sz="half" idx="10"/>
          </p:nvPr>
        </p:nvSpPr>
        <p:spPr/>
        <p:txBody>
          <a:bodyPr/>
          <a:lstStyle/>
          <a:p>
            <a:fld id="{05E4A6FF-C126-40C2-89A5-66432B930F41}" type="datetimeFigureOut">
              <a:rPr lang="en-US" smtClean="0"/>
              <a:t>7/3/2020</a:t>
            </a:fld>
            <a:endParaRPr lang="en-US"/>
          </a:p>
        </p:txBody>
      </p:sp>
      <p:sp>
        <p:nvSpPr>
          <p:cNvPr id="5" name="Footer Placeholder 4">
            <a:extLst>
              <a:ext uri="{FF2B5EF4-FFF2-40B4-BE49-F238E27FC236}">
                <a16:creationId xmlns:a16="http://schemas.microsoft.com/office/drawing/2014/main" id="{A6BB6474-AE64-4E23-9CDD-46C582372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65C8D-8933-45B1-A2F8-E9CF3FE96D0C}"/>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90324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C7CA-F7F7-4B68-807D-82D0B06E50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03B4AD-DF35-4C2F-973F-163B33A8C9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F1D68-619F-46AE-8EF2-8AFE5A38AC44}"/>
              </a:ext>
            </a:extLst>
          </p:cNvPr>
          <p:cNvSpPr>
            <a:spLocks noGrp="1"/>
          </p:cNvSpPr>
          <p:nvPr>
            <p:ph type="dt" sz="half" idx="10"/>
          </p:nvPr>
        </p:nvSpPr>
        <p:spPr/>
        <p:txBody>
          <a:bodyPr/>
          <a:lstStyle/>
          <a:p>
            <a:fld id="{05E4A6FF-C126-40C2-89A5-66432B930F41}" type="datetimeFigureOut">
              <a:rPr lang="en-US" smtClean="0"/>
              <a:t>7/3/2020</a:t>
            </a:fld>
            <a:endParaRPr lang="en-US"/>
          </a:p>
        </p:txBody>
      </p:sp>
      <p:sp>
        <p:nvSpPr>
          <p:cNvPr id="5" name="Footer Placeholder 4">
            <a:extLst>
              <a:ext uri="{FF2B5EF4-FFF2-40B4-BE49-F238E27FC236}">
                <a16:creationId xmlns:a16="http://schemas.microsoft.com/office/drawing/2014/main" id="{0A4EEFD0-45B6-46D8-97C0-6338254FD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C3B3C-3783-4F4D-B3E4-DFB4C7C5AC61}"/>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333136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3E715-1859-4AC2-93C6-A9094AD7F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5213A3-1D3B-4B42-BFD6-0F31C47CE7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35314-B6D9-43A2-B4D9-21974CB08E7F}"/>
              </a:ext>
            </a:extLst>
          </p:cNvPr>
          <p:cNvSpPr>
            <a:spLocks noGrp="1"/>
          </p:cNvSpPr>
          <p:nvPr>
            <p:ph type="dt" sz="half" idx="10"/>
          </p:nvPr>
        </p:nvSpPr>
        <p:spPr/>
        <p:txBody>
          <a:bodyPr/>
          <a:lstStyle/>
          <a:p>
            <a:fld id="{05E4A6FF-C126-40C2-89A5-66432B930F41}" type="datetimeFigureOut">
              <a:rPr lang="en-US" smtClean="0"/>
              <a:t>7/3/2020</a:t>
            </a:fld>
            <a:endParaRPr lang="en-US"/>
          </a:p>
        </p:txBody>
      </p:sp>
      <p:sp>
        <p:nvSpPr>
          <p:cNvPr id="5" name="Footer Placeholder 4">
            <a:extLst>
              <a:ext uri="{FF2B5EF4-FFF2-40B4-BE49-F238E27FC236}">
                <a16:creationId xmlns:a16="http://schemas.microsoft.com/office/drawing/2014/main" id="{284BA390-D028-45BC-B760-AB6121EA5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28134-5098-46BF-9164-B1ED68866B77}"/>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95394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4A0C-8BB3-484B-BA03-737CB2313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85D216-5A68-4C73-A7EC-D13C22CB48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50B19-15D4-4F49-B0B3-3E32250B438D}"/>
              </a:ext>
            </a:extLst>
          </p:cNvPr>
          <p:cNvSpPr>
            <a:spLocks noGrp="1"/>
          </p:cNvSpPr>
          <p:nvPr>
            <p:ph type="dt" sz="half" idx="10"/>
          </p:nvPr>
        </p:nvSpPr>
        <p:spPr/>
        <p:txBody>
          <a:bodyPr/>
          <a:lstStyle/>
          <a:p>
            <a:fld id="{05E4A6FF-C126-40C2-89A5-66432B930F41}" type="datetimeFigureOut">
              <a:rPr lang="en-US" smtClean="0"/>
              <a:t>7/3/2020</a:t>
            </a:fld>
            <a:endParaRPr lang="en-US"/>
          </a:p>
        </p:txBody>
      </p:sp>
      <p:sp>
        <p:nvSpPr>
          <p:cNvPr id="5" name="Footer Placeholder 4">
            <a:extLst>
              <a:ext uri="{FF2B5EF4-FFF2-40B4-BE49-F238E27FC236}">
                <a16:creationId xmlns:a16="http://schemas.microsoft.com/office/drawing/2014/main" id="{095BD8A7-D378-4934-BAF9-43CFDCDE3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C935B-DED5-485C-A961-E0AB5BD78A27}"/>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24789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26C8-A7B4-4D4C-B99D-BDC79A846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4AD0A4-7529-4B51-8A85-4BE554437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3938A6-E600-427F-AECB-0A71B9733F4E}"/>
              </a:ext>
            </a:extLst>
          </p:cNvPr>
          <p:cNvSpPr>
            <a:spLocks noGrp="1"/>
          </p:cNvSpPr>
          <p:nvPr>
            <p:ph type="dt" sz="half" idx="10"/>
          </p:nvPr>
        </p:nvSpPr>
        <p:spPr/>
        <p:txBody>
          <a:bodyPr/>
          <a:lstStyle/>
          <a:p>
            <a:fld id="{05E4A6FF-C126-40C2-89A5-66432B930F41}" type="datetimeFigureOut">
              <a:rPr lang="en-US" smtClean="0"/>
              <a:t>7/3/2020</a:t>
            </a:fld>
            <a:endParaRPr lang="en-US"/>
          </a:p>
        </p:txBody>
      </p:sp>
      <p:sp>
        <p:nvSpPr>
          <p:cNvPr id="5" name="Footer Placeholder 4">
            <a:extLst>
              <a:ext uri="{FF2B5EF4-FFF2-40B4-BE49-F238E27FC236}">
                <a16:creationId xmlns:a16="http://schemas.microsoft.com/office/drawing/2014/main" id="{FBA0E905-A4C4-43DE-B256-2AC680852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28AA3-827A-490D-958F-6584891D66D8}"/>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287182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4078-142A-4C45-B4F1-F19295C78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DF3F5-A1E9-46EA-829D-E0D409CE80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D2A62F-A19B-4F32-A5B2-D37AAE62E4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43B9D8-78B6-426D-8A31-C0A9455C48FD}"/>
              </a:ext>
            </a:extLst>
          </p:cNvPr>
          <p:cNvSpPr>
            <a:spLocks noGrp="1"/>
          </p:cNvSpPr>
          <p:nvPr>
            <p:ph type="dt" sz="half" idx="10"/>
          </p:nvPr>
        </p:nvSpPr>
        <p:spPr/>
        <p:txBody>
          <a:bodyPr/>
          <a:lstStyle/>
          <a:p>
            <a:fld id="{05E4A6FF-C126-40C2-89A5-66432B930F41}" type="datetimeFigureOut">
              <a:rPr lang="en-US" smtClean="0"/>
              <a:t>7/3/2020</a:t>
            </a:fld>
            <a:endParaRPr lang="en-US"/>
          </a:p>
        </p:txBody>
      </p:sp>
      <p:sp>
        <p:nvSpPr>
          <p:cNvPr id="6" name="Footer Placeholder 5">
            <a:extLst>
              <a:ext uri="{FF2B5EF4-FFF2-40B4-BE49-F238E27FC236}">
                <a16:creationId xmlns:a16="http://schemas.microsoft.com/office/drawing/2014/main" id="{84A6ED1B-BBA2-40AA-A838-39D081655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F35D8-9D78-46CA-850C-A4816F3218D0}"/>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93582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36EB-778E-47E6-AB0E-6EE2420DBC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685474-8D1B-4CA8-988F-80E1D2240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3CA6A-B274-4836-B03B-592C17E2F0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4BB4B-FB0A-4BC9-825F-94EEFF0F4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0A6E2-B509-4AD0-87A1-355026891C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B661BB-5390-4E09-AE3E-7B3CEFC95157}"/>
              </a:ext>
            </a:extLst>
          </p:cNvPr>
          <p:cNvSpPr>
            <a:spLocks noGrp="1"/>
          </p:cNvSpPr>
          <p:nvPr>
            <p:ph type="dt" sz="half" idx="10"/>
          </p:nvPr>
        </p:nvSpPr>
        <p:spPr/>
        <p:txBody>
          <a:bodyPr/>
          <a:lstStyle/>
          <a:p>
            <a:fld id="{05E4A6FF-C126-40C2-89A5-66432B930F41}" type="datetimeFigureOut">
              <a:rPr lang="en-US" smtClean="0"/>
              <a:t>7/3/2020</a:t>
            </a:fld>
            <a:endParaRPr lang="en-US"/>
          </a:p>
        </p:txBody>
      </p:sp>
      <p:sp>
        <p:nvSpPr>
          <p:cNvPr id="8" name="Footer Placeholder 7">
            <a:extLst>
              <a:ext uri="{FF2B5EF4-FFF2-40B4-BE49-F238E27FC236}">
                <a16:creationId xmlns:a16="http://schemas.microsoft.com/office/drawing/2014/main" id="{0BAB23B7-6B15-4084-85CB-17127A119F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A484EA-677A-4F5A-B6A8-E4DA51CC03B4}"/>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04902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D1BA-B2BA-4345-934C-AA80C25E92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5EBB9-5F8F-4F1C-846F-67383B8097DF}"/>
              </a:ext>
            </a:extLst>
          </p:cNvPr>
          <p:cNvSpPr>
            <a:spLocks noGrp="1"/>
          </p:cNvSpPr>
          <p:nvPr>
            <p:ph type="dt" sz="half" idx="10"/>
          </p:nvPr>
        </p:nvSpPr>
        <p:spPr/>
        <p:txBody>
          <a:bodyPr/>
          <a:lstStyle/>
          <a:p>
            <a:fld id="{05E4A6FF-C126-40C2-89A5-66432B930F41}" type="datetimeFigureOut">
              <a:rPr lang="en-US" smtClean="0"/>
              <a:t>7/3/2020</a:t>
            </a:fld>
            <a:endParaRPr lang="en-US"/>
          </a:p>
        </p:txBody>
      </p:sp>
      <p:sp>
        <p:nvSpPr>
          <p:cNvPr id="4" name="Footer Placeholder 3">
            <a:extLst>
              <a:ext uri="{FF2B5EF4-FFF2-40B4-BE49-F238E27FC236}">
                <a16:creationId xmlns:a16="http://schemas.microsoft.com/office/drawing/2014/main" id="{D8F824F3-5603-4F87-8024-677561A4B6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68ABA-6ECA-487D-AD13-9B5F5E367447}"/>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30944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79645B-FB81-4026-B7FC-F3661E7E03C5}"/>
              </a:ext>
            </a:extLst>
          </p:cNvPr>
          <p:cNvSpPr>
            <a:spLocks noGrp="1"/>
          </p:cNvSpPr>
          <p:nvPr>
            <p:ph type="dt" sz="half" idx="10"/>
          </p:nvPr>
        </p:nvSpPr>
        <p:spPr/>
        <p:txBody>
          <a:bodyPr/>
          <a:lstStyle/>
          <a:p>
            <a:fld id="{05E4A6FF-C126-40C2-89A5-66432B930F41}" type="datetimeFigureOut">
              <a:rPr lang="en-US" smtClean="0"/>
              <a:t>7/3/2020</a:t>
            </a:fld>
            <a:endParaRPr lang="en-US"/>
          </a:p>
        </p:txBody>
      </p:sp>
      <p:sp>
        <p:nvSpPr>
          <p:cNvPr id="3" name="Footer Placeholder 2">
            <a:extLst>
              <a:ext uri="{FF2B5EF4-FFF2-40B4-BE49-F238E27FC236}">
                <a16:creationId xmlns:a16="http://schemas.microsoft.com/office/drawing/2014/main" id="{D2D31002-FBB3-41FA-862B-22EEDC0544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30E17C-4626-4A74-9670-A04CEDE17D4E}"/>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2236398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4DDD-B28F-4A56-B735-50C7677D5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10D5C-679A-4D73-8C74-085DED65B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821E1-6040-49AF-AB63-A4E458345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52E94-EF60-4D54-820B-3BE86C77A69D}"/>
              </a:ext>
            </a:extLst>
          </p:cNvPr>
          <p:cNvSpPr>
            <a:spLocks noGrp="1"/>
          </p:cNvSpPr>
          <p:nvPr>
            <p:ph type="dt" sz="half" idx="10"/>
          </p:nvPr>
        </p:nvSpPr>
        <p:spPr/>
        <p:txBody>
          <a:bodyPr/>
          <a:lstStyle/>
          <a:p>
            <a:fld id="{05E4A6FF-C126-40C2-89A5-66432B930F41}" type="datetimeFigureOut">
              <a:rPr lang="en-US" smtClean="0"/>
              <a:t>7/3/2020</a:t>
            </a:fld>
            <a:endParaRPr lang="en-US"/>
          </a:p>
        </p:txBody>
      </p:sp>
      <p:sp>
        <p:nvSpPr>
          <p:cNvPr id="6" name="Footer Placeholder 5">
            <a:extLst>
              <a:ext uri="{FF2B5EF4-FFF2-40B4-BE49-F238E27FC236}">
                <a16:creationId xmlns:a16="http://schemas.microsoft.com/office/drawing/2014/main" id="{97C845ED-DA0E-476E-A51F-FA53E0874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74A8A-CC19-4344-9467-01C65A2205CA}"/>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71827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F7E5-F36E-411E-BE10-D12365F27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3A0A52-DC41-4C10-8633-EE00C1E472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A0D7D3-EAA9-4B0F-834C-8684AD289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787E3-46F3-40C0-B020-6BC4519061B8}"/>
              </a:ext>
            </a:extLst>
          </p:cNvPr>
          <p:cNvSpPr>
            <a:spLocks noGrp="1"/>
          </p:cNvSpPr>
          <p:nvPr>
            <p:ph type="dt" sz="half" idx="10"/>
          </p:nvPr>
        </p:nvSpPr>
        <p:spPr/>
        <p:txBody>
          <a:bodyPr/>
          <a:lstStyle/>
          <a:p>
            <a:fld id="{05E4A6FF-C126-40C2-89A5-66432B930F41}" type="datetimeFigureOut">
              <a:rPr lang="en-US" smtClean="0"/>
              <a:t>7/3/2020</a:t>
            </a:fld>
            <a:endParaRPr lang="en-US"/>
          </a:p>
        </p:txBody>
      </p:sp>
      <p:sp>
        <p:nvSpPr>
          <p:cNvPr id="6" name="Footer Placeholder 5">
            <a:extLst>
              <a:ext uri="{FF2B5EF4-FFF2-40B4-BE49-F238E27FC236}">
                <a16:creationId xmlns:a16="http://schemas.microsoft.com/office/drawing/2014/main" id="{E45D3228-D13A-4CCC-A1BF-251189A1F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AB73F-5997-47CF-8890-42E631BBD516}"/>
              </a:ext>
            </a:extLst>
          </p:cNvPr>
          <p:cNvSpPr>
            <a:spLocks noGrp="1"/>
          </p:cNvSpPr>
          <p:nvPr>
            <p:ph type="sldNum" sz="quarter" idx="12"/>
          </p:nvPr>
        </p:nvSpPr>
        <p:spPr/>
        <p:txBody>
          <a:bodyPr/>
          <a:lstStyle/>
          <a:p>
            <a:fld id="{B2F6355A-1066-43D1-A842-29932C845D41}" type="slidenum">
              <a:rPr lang="en-US" smtClean="0"/>
              <a:t>‹#›</a:t>
            </a:fld>
            <a:endParaRPr lang="en-US"/>
          </a:p>
        </p:txBody>
      </p:sp>
    </p:spTree>
    <p:extLst>
      <p:ext uri="{BB962C8B-B14F-4D97-AF65-F5344CB8AC3E}">
        <p14:creationId xmlns:p14="http://schemas.microsoft.com/office/powerpoint/2010/main" val="175155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84AA4-207C-4A43-8D7F-CDE09DA50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75BF-FEB2-406E-9E68-FBA64DF6C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4DC47-C3F0-4325-91DD-7E7A30FAC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4A6FF-C126-40C2-89A5-66432B930F41}" type="datetimeFigureOut">
              <a:rPr lang="en-US" smtClean="0"/>
              <a:t>7/3/2020</a:t>
            </a:fld>
            <a:endParaRPr lang="en-US"/>
          </a:p>
        </p:txBody>
      </p:sp>
      <p:sp>
        <p:nvSpPr>
          <p:cNvPr id="5" name="Footer Placeholder 4">
            <a:extLst>
              <a:ext uri="{FF2B5EF4-FFF2-40B4-BE49-F238E27FC236}">
                <a16:creationId xmlns:a16="http://schemas.microsoft.com/office/drawing/2014/main" id="{6F954A9C-9E30-4E0B-B773-5C09F2D8A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98935-0060-4B31-9544-1147B41E7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6355A-1066-43D1-A842-29932C845D41}" type="slidenum">
              <a:rPr lang="en-US" smtClean="0"/>
              <a:t>‹#›</a:t>
            </a:fld>
            <a:endParaRPr lang="en-US"/>
          </a:p>
        </p:txBody>
      </p:sp>
    </p:spTree>
    <p:extLst>
      <p:ext uri="{BB962C8B-B14F-4D97-AF65-F5344CB8AC3E}">
        <p14:creationId xmlns:p14="http://schemas.microsoft.com/office/powerpoint/2010/main" val="970306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pPr algn="ctr"/>
            <a:r>
              <a:rPr lang="en-US" cap="all" dirty="0">
                <a:solidFill>
                  <a:schemeClr val="bg1"/>
                </a:solidFill>
              </a:rPr>
              <a:t>Diagram your </a:t>
            </a:r>
            <a:br>
              <a:rPr lang="en-US" cap="all" dirty="0">
                <a:solidFill>
                  <a:schemeClr val="bg1"/>
                </a:solidFill>
              </a:rPr>
            </a:br>
            <a:r>
              <a:rPr lang="en-US" cap="all" dirty="0">
                <a:solidFill>
                  <a:schemeClr val="bg1"/>
                </a:solidFill>
              </a:rPr>
              <a:t>research design</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519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1491630" y="487400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2383845"/>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050802" y="3303269"/>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 name="TextBox 1">
            <a:extLst>
              <a:ext uri="{FF2B5EF4-FFF2-40B4-BE49-F238E27FC236}">
                <a16:creationId xmlns:a16="http://schemas.microsoft.com/office/drawing/2014/main" id="{437EBABC-3291-4AD3-8546-1CE8FDCB609D}"/>
              </a:ext>
            </a:extLst>
          </p:cNvPr>
          <p:cNvSpPr txBox="1"/>
          <p:nvPr/>
        </p:nvSpPr>
        <p:spPr>
          <a:xfrm>
            <a:off x="6471988" y="2534573"/>
            <a:ext cx="3785095" cy="923330"/>
          </a:xfrm>
          <a:prstGeom prst="rect">
            <a:avLst/>
          </a:prstGeom>
          <a:noFill/>
        </p:spPr>
        <p:txBody>
          <a:bodyPr wrap="square" rtlCol="0">
            <a:spAutoFit/>
          </a:bodyPr>
          <a:lstStyle/>
          <a:p>
            <a:r>
              <a:rPr lang="en-US" dirty="0">
                <a:solidFill>
                  <a:schemeClr val="accent4">
                    <a:lumMod val="50000"/>
                  </a:schemeClr>
                </a:solidFill>
                <a:latin typeface="Euphemia" panose="020B0503040102020104" pitchFamily="34" charset="0"/>
              </a:rPr>
              <a:t>If they are different, which do you expect to be better off before the intervention and why? </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077690" y="691802"/>
            <a:ext cx="585083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1: pre-treatment groups </a:t>
            </a:r>
          </a:p>
        </p:txBody>
      </p:sp>
    </p:spTree>
    <p:extLst>
      <p:ext uri="{BB962C8B-B14F-4D97-AF65-F5344CB8AC3E}">
        <p14:creationId xmlns:p14="http://schemas.microsoft.com/office/powerpoint/2010/main" val="264793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gains in the </a:t>
            </a:r>
            <a:br>
              <a:rPr lang="en-US" cap="all" dirty="0">
                <a:solidFill>
                  <a:schemeClr val="bg1"/>
                </a:solidFill>
              </a:rPr>
            </a:br>
            <a:r>
              <a:rPr lang="en-US" cap="all" dirty="0">
                <a:solidFill>
                  <a:schemeClr val="bg1"/>
                </a:solidFill>
              </a:rPr>
              <a:t>comparison group</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522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8440305" y="3212532"/>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32125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677066"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 name="TextBox 1">
            <a:extLst>
              <a:ext uri="{FF2B5EF4-FFF2-40B4-BE49-F238E27FC236}">
                <a16:creationId xmlns:a16="http://schemas.microsoft.com/office/drawing/2014/main" id="{437EBABC-3291-4AD3-8546-1CE8FDCB609D}"/>
              </a:ext>
            </a:extLst>
          </p:cNvPr>
          <p:cNvSpPr txBox="1"/>
          <p:nvPr/>
        </p:nvSpPr>
        <p:spPr>
          <a:xfrm>
            <a:off x="5227052" y="1876589"/>
            <a:ext cx="3785095"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Do you expect any gains </a:t>
            </a:r>
            <a:r>
              <a:rPr lang="en-US" b="1" cap="all" dirty="0">
                <a:solidFill>
                  <a:schemeClr val="accent4">
                    <a:lumMod val="50000"/>
                  </a:schemeClr>
                </a:solidFill>
                <a:latin typeface="Euphemia" panose="020B0503040102020104" pitchFamily="34" charset="0"/>
              </a:rPr>
              <a:t>independent of the treatment </a:t>
            </a:r>
            <a:r>
              <a:rPr lang="en-US" dirty="0">
                <a:solidFill>
                  <a:schemeClr val="accent4">
                    <a:lumMod val="50000"/>
                  </a:schemeClr>
                </a:solidFill>
                <a:latin typeface="Euphemia" panose="020B0503040102020104" pitchFamily="34" charset="0"/>
              </a:rPr>
              <a:t>over the study period? </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768749" y="691802"/>
            <a:ext cx="4468724"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2: Secular trends</a:t>
            </a:r>
          </a:p>
        </p:txBody>
      </p:sp>
      <p:cxnSp>
        <p:nvCxnSpPr>
          <p:cNvPr id="5" name="Straight Connector 4">
            <a:extLst>
              <a:ext uri="{FF2B5EF4-FFF2-40B4-BE49-F238E27FC236}">
                <a16:creationId xmlns:a16="http://schemas.microsoft.com/office/drawing/2014/main" id="{67F1AF1E-BC11-4123-BAB1-3082E4003112}"/>
              </a:ext>
            </a:extLst>
          </p:cNvPr>
          <p:cNvCxnSpPr>
            <a:stCxn id="11" idx="6"/>
            <a:endCxn id="10" idx="2"/>
          </p:cNvCxnSpPr>
          <p:nvPr/>
        </p:nvCxnSpPr>
        <p:spPr>
          <a:xfrm>
            <a:off x="5651519" y="3518728"/>
            <a:ext cx="2788786" cy="1"/>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9477353" y="3257117"/>
            <a:ext cx="2372509"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NO: C2-C1=0</a:t>
            </a:r>
          </a:p>
        </p:txBody>
      </p:sp>
    </p:spTree>
    <p:extLst>
      <p:ext uri="{BB962C8B-B14F-4D97-AF65-F5344CB8AC3E}">
        <p14:creationId xmlns:p14="http://schemas.microsoft.com/office/powerpoint/2010/main" val="368459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8462606" y="2470266"/>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32125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677066"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 name="TextBox 1">
            <a:extLst>
              <a:ext uri="{FF2B5EF4-FFF2-40B4-BE49-F238E27FC236}">
                <a16:creationId xmlns:a16="http://schemas.microsoft.com/office/drawing/2014/main" id="{437EBABC-3291-4AD3-8546-1CE8FDCB609D}"/>
              </a:ext>
            </a:extLst>
          </p:cNvPr>
          <p:cNvSpPr txBox="1"/>
          <p:nvPr/>
        </p:nvSpPr>
        <p:spPr>
          <a:xfrm>
            <a:off x="4628070" y="1642656"/>
            <a:ext cx="3785095"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Do you expect any </a:t>
            </a:r>
            <a:r>
              <a:rPr lang="en-US" b="1" cap="all" dirty="0">
                <a:solidFill>
                  <a:schemeClr val="accent4">
                    <a:lumMod val="50000"/>
                  </a:schemeClr>
                </a:solidFill>
                <a:latin typeface="Euphemia" panose="020B0503040102020104" pitchFamily="34" charset="0"/>
              </a:rPr>
              <a:t>gains</a:t>
            </a:r>
            <a:r>
              <a:rPr lang="en-US" dirty="0">
                <a:solidFill>
                  <a:schemeClr val="accent4">
                    <a:lumMod val="50000"/>
                  </a:schemeClr>
                </a:solidFill>
                <a:latin typeface="Euphemia" panose="020B0503040102020104" pitchFamily="34" charset="0"/>
              </a:rPr>
              <a:t> independent of the treatment over the study period? </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768749" y="691802"/>
            <a:ext cx="4468724"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2: Secular trends</a:t>
            </a:r>
          </a:p>
        </p:txBody>
      </p:sp>
      <p:cxnSp>
        <p:nvCxnSpPr>
          <p:cNvPr id="5" name="Straight Connector 4">
            <a:extLst>
              <a:ext uri="{FF2B5EF4-FFF2-40B4-BE49-F238E27FC236}">
                <a16:creationId xmlns:a16="http://schemas.microsoft.com/office/drawing/2014/main" id="{67F1AF1E-BC11-4123-BAB1-3082E4003112}"/>
              </a:ext>
            </a:extLst>
          </p:cNvPr>
          <p:cNvCxnSpPr>
            <a:cxnSpLocks/>
            <a:stCxn id="11" idx="6"/>
            <a:endCxn id="10" idx="2"/>
          </p:cNvCxnSpPr>
          <p:nvPr/>
        </p:nvCxnSpPr>
        <p:spPr>
          <a:xfrm flipV="1">
            <a:off x="5651519" y="2776463"/>
            <a:ext cx="2811087" cy="74226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8330490" y="3467595"/>
            <a:ext cx="271369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YES:  C2  &gt; C1</a:t>
            </a:r>
          </a:p>
        </p:txBody>
      </p:sp>
      <p:sp>
        <p:nvSpPr>
          <p:cNvPr id="23" name="TextBox 22">
            <a:extLst>
              <a:ext uri="{FF2B5EF4-FFF2-40B4-BE49-F238E27FC236}">
                <a16:creationId xmlns:a16="http://schemas.microsoft.com/office/drawing/2014/main" id="{E73B26BB-F7C5-48C8-9020-ACF086574364}"/>
              </a:ext>
            </a:extLst>
          </p:cNvPr>
          <p:cNvSpPr txBox="1"/>
          <p:nvPr/>
        </p:nvSpPr>
        <p:spPr>
          <a:xfrm>
            <a:off x="2112401" y="827414"/>
            <a:ext cx="1730878" cy="923330"/>
          </a:xfrm>
          <a:prstGeom prst="rect">
            <a:avLst/>
          </a:prstGeom>
          <a:noFill/>
        </p:spPr>
        <p:txBody>
          <a:bodyPr wrap="square" rtlCol="0">
            <a:spAutoFit/>
          </a:bodyPr>
          <a:lstStyle/>
          <a:p>
            <a:pPr algn="ctr"/>
            <a:r>
              <a:rPr lang="en-US" dirty="0">
                <a:solidFill>
                  <a:schemeClr val="accent4">
                    <a:lumMod val="50000"/>
                  </a:schemeClr>
                </a:solidFill>
              </a:rPr>
              <a:t>Vocabulary of elementary school children</a:t>
            </a:r>
          </a:p>
        </p:txBody>
      </p:sp>
    </p:spTree>
    <p:extLst>
      <p:ext uri="{BB962C8B-B14F-4D97-AF65-F5344CB8AC3E}">
        <p14:creationId xmlns:p14="http://schemas.microsoft.com/office/powerpoint/2010/main" val="281285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8440305" y="316296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5030748" y="2164070"/>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677066"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2056921" y="963741"/>
            <a:ext cx="1730878" cy="1200329"/>
          </a:xfrm>
          <a:prstGeom prst="rect">
            <a:avLst/>
          </a:prstGeom>
          <a:noFill/>
        </p:spPr>
        <p:txBody>
          <a:bodyPr wrap="square" rtlCol="0">
            <a:spAutoFit/>
          </a:bodyPr>
          <a:lstStyle/>
          <a:p>
            <a:pPr algn="ctr"/>
            <a:r>
              <a:rPr lang="en-US" dirty="0">
                <a:solidFill>
                  <a:schemeClr val="accent4">
                    <a:lumMod val="50000"/>
                  </a:schemeClr>
                </a:solidFill>
              </a:rPr>
              <a:t>Cognitive function of elderly in nursing homes</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768749" y="691802"/>
            <a:ext cx="4468724"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2: Secular trends</a:t>
            </a:r>
          </a:p>
        </p:txBody>
      </p:sp>
      <p:cxnSp>
        <p:nvCxnSpPr>
          <p:cNvPr id="5" name="Straight Connector 4">
            <a:extLst>
              <a:ext uri="{FF2B5EF4-FFF2-40B4-BE49-F238E27FC236}">
                <a16:creationId xmlns:a16="http://schemas.microsoft.com/office/drawing/2014/main" id="{67F1AF1E-BC11-4123-BAB1-3082E4003112}"/>
              </a:ext>
            </a:extLst>
          </p:cNvPr>
          <p:cNvCxnSpPr>
            <a:cxnSpLocks/>
            <a:stCxn id="11" idx="6"/>
            <a:endCxn id="10" idx="2"/>
          </p:cNvCxnSpPr>
          <p:nvPr/>
        </p:nvCxnSpPr>
        <p:spPr>
          <a:xfrm>
            <a:off x="5651519" y="2470267"/>
            <a:ext cx="2788786" cy="99889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4960767" y="3469165"/>
            <a:ext cx="271369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YES:  C1  &gt; C2</a:t>
            </a:r>
          </a:p>
        </p:txBody>
      </p:sp>
      <p:sp>
        <p:nvSpPr>
          <p:cNvPr id="22" name="TextBox 21">
            <a:extLst>
              <a:ext uri="{FF2B5EF4-FFF2-40B4-BE49-F238E27FC236}">
                <a16:creationId xmlns:a16="http://schemas.microsoft.com/office/drawing/2014/main" id="{72C4BA12-4DF9-45D2-89EE-69DA4AEC8E29}"/>
              </a:ext>
            </a:extLst>
          </p:cNvPr>
          <p:cNvSpPr txBox="1"/>
          <p:nvPr/>
        </p:nvSpPr>
        <p:spPr>
          <a:xfrm>
            <a:off x="6711950" y="1752255"/>
            <a:ext cx="3785095"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Do you expect any </a:t>
            </a:r>
            <a:r>
              <a:rPr lang="en-US" b="1" cap="all" dirty="0">
                <a:solidFill>
                  <a:schemeClr val="accent4">
                    <a:lumMod val="50000"/>
                  </a:schemeClr>
                </a:solidFill>
                <a:latin typeface="Euphemia" panose="020B0503040102020104" pitchFamily="34" charset="0"/>
              </a:rPr>
              <a:t>losses</a:t>
            </a:r>
            <a:r>
              <a:rPr lang="en-US" dirty="0">
                <a:solidFill>
                  <a:schemeClr val="accent4">
                    <a:lumMod val="50000"/>
                  </a:schemeClr>
                </a:solidFill>
                <a:latin typeface="Euphemia" panose="020B0503040102020104" pitchFamily="34" charset="0"/>
              </a:rPr>
              <a:t> </a:t>
            </a:r>
            <a:r>
              <a:rPr lang="en-US" b="1" dirty="0">
                <a:solidFill>
                  <a:schemeClr val="accent4">
                    <a:lumMod val="50000"/>
                  </a:schemeClr>
                </a:solidFill>
                <a:latin typeface="Euphemia" panose="020B0503040102020104" pitchFamily="34" charset="0"/>
              </a:rPr>
              <a:t>independent of the treatment </a:t>
            </a:r>
            <a:r>
              <a:rPr lang="en-US" dirty="0">
                <a:solidFill>
                  <a:schemeClr val="accent4">
                    <a:lumMod val="50000"/>
                  </a:schemeClr>
                </a:solidFill>
                <a:latin typeface="Euphemia" panose="020B0503040102020104" pitchFamily="34" charset="0"/>
              </a:rPr>
              <a:t>over the study period? </a:t>
            </a:r>
          </a:p>
        </p:txBody>
      </p:sp>
    </p:spTree>
    <p:extLst>
      <p:ext uri="{BB962C8B-B14F-4D97-AF65-F5344CB8AC3E}">
        <p14:creationId xmlns:p14="http://schemas.microsoft.com/office/powerpoint/2010/main" val="2638836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gains in the </a:t>
            </a:r>
            <a:br>
              <a:rPr lang="en-US" cap="all" dirty="0">
                <a:solidFill>
                  <a:schemeClr val="bg1"/>
                </a:solidFill>
              </a:rPr>
            </a:br>
            <a:r>
              <a:rPr lang="en-US" cap="all" dirty="0">
                <a:solidFill>
                  <a:schemeClr val="bg1"/>
                </a:solidFill>
              </a:rPr>
              <a:t>treatment group</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842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858246"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a:cxnSpLocks/>
          </p:cNvCxnSpPr>
          <p:nvPr/>
        </p:nvCxnSpPr>
        <p:spPr>
          <a:xfrm>
            <a:off x="858246"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2545109"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7" name="Oval 16">
            <a:extLst>
              <a:ext uri="{FF2B5EF4-FFF2-40B4-BE49-F238E27FC236}">
                <a16:creationId xmlns:a16="http://schemas.microsoft.com/office/drawing/2014/main" id="{6073D59D-B2F3-49FE-800A-0C71E5E39CD7}"/>
              </a:ext>
            </a:extLst>
          </p:cNvPr>
          <p:cNvSpPr/>
          <p:nvPr/>
        </p:nvSpPr>
        <p:spPr>
          <a:xfrm>
            <a:off x="2545109" y="279670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941505" y="363499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0" name="TextBox 19">
            <a:extLst>
              <a:ext uri="{FF2B5EF4-FFF2-40B4-BE49-F238E27FC236}">
                <a16:creationId xmlns:a16="http://schemas.microsoft.com/office/drawing/2014/main" id="{CA9A943E-7C38-4D4C-9E36-80ECE9640317}"/>
              </a:ext>
            </a:extLst>
          </p:cNvPr>
          <p:cNvSpPr txBox="1"/>
          <p:nvPr/>
        </p:nvSpPr>
        <p:spPr>
          <a:xfrm>
            <a:off x="2636942" y="533181"/>
            <a:ext cx="6589561"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3: does the treatment work?</a:t>
            </a:r>
          </a:p>
        </p:txBody>
      </p:sp>
      <p:cxnSp>
        <p:nvCxnSpPr>
          <p:cNvPr id="5" name="Straight Connector 4">
            <a:extLst>
              <a:ext uri="{FF2B5EF4-FFF2-40B4-BE49-F238E27FC236}">
                <a16:creationId xmlns:a16="http://schemas.microsoft.com/office/drawing/2014/main" id="{67F1AF1E-BC11-4123-BAB1-3082E4003112}"/>
              </a:ext>
            </a:extLst>
          </p:cNvPr>
          <p:cNvCxnSpPr>
            <a:stCxn id="11" idx="6"/>
            <a:endCxn id="10" idx="2"/>
          </p:cNvCxnSpPr>
          <p:nvPr/>
        </p:nvCxnSpPr>
        <p:spPr>
          <a:xfrm>
            <a:off x="2012063" y="3941195"/>
            <a:ext cx="533046"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3917214" y="5240296"/>
            <a:ext cx="417883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YES:   </a:t>
            </a:r>
            <a:r>
              <a:rPr lang="en-US" sz="2800" cap="all" dirty="0">
                <a:solidFill>
                  <a:schemeClr val="accent1">
                    <a:lumMod val="50000"/>
                  </a:schemeClr>
                </a:solidFill>
                <a:latin typeface="Euphemia" panose="020B0503040102020104" pitchFamily="34" charset="0"/>
              </a:rPr>
              <a:t>T2-T1  &gt;  C2-C1</a:t>
            </a:r>
          </a:p>
        </p:txBody>
      </p:sp>
      <p:cxnSp>
        <p:nvCxnSpPr>
          <p:cNvPr id="26" name="Straight Connector 25">
            <a:extLst>
              <a:ext uri="{FF2B5EF4-FFF2-40B4-BE49-F238E27FC236}">
                <a16:creationId xmlns:a16="http://schemas.microsoft.com/office/drawing/2014/main" id="{0C783533-F75D-4A29-B8F4-3B7365DA28CD}"/>
              </a:ext>
            </a:extLst>
          </p:cNvPr>
          <p:cNvCxnSpPr>
            <a:cxnSpLocks/>
            <a:stCxn id="11" idx="1"/>
            <a:endCxn id="17" idx="2"/>
          </p:cNvCxnSpPr>
          <p:nvPr/>
        </p:nvCxnSpPr>
        <p:spPr>
          <a:xfrm flipV="1">
            <a:off x="1482202" y="3102897"/>
            <a:ext cx="1062907" cy="621784"/>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A2DDE5E-34C9-4D1C-80BB-6F338D68083A}"/>
              </a:ext>
            </a:extLst>
          </p:cNvPr>
          <p:cNvCxnSpPr>
            <a:cxnSpLocks/>
          </p:cNvCxnSpPr>
          <p:nvPr/>
        </p:nvCxnSpPr>
        <p:spPr>
          <a:xfrm flipV="1">
            <a:off x="4634947"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DDC7E85-C86C-4C13-88C3-7E8142B309C4}"/>
              </a:ext>
            </a:extLst>
          </p:cNvPr>
          <p:cNvCxnSpPr>
            <a:cxnSpLocks/>
          </p:cNvCxnSpPr>
          <p:nvPr/>
        </p:nvCxnSpPr>
        <p:spPr>
          <a:xfrm>
            <a:off x="4634947"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1CA56430-CCB8-4CCC-A027-B6E33447CA91}"/>
              </a:ext>
            </a:extLst>
          </p:cNvPr>
          <p:cNvSpPr/>
          <p:nvPr/>
        </p:nvSpPr>
        <p:spPr>
          <a:xfrm>
            <a:off x="6360743" y="3288656"/>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40" name="Oval 39">
            <a:extLst>
              <a:ext uri="{FF2B5EF4-FFF2-40B4-BE49-F238E27FC236}">
                <a16:creationId xmlns:a16="http://schemas.microsoft.com/office/drawing/2014/main" id="{45517E6C-68A9-437D-A3B7-52CD1EB3579E}"/>
              </a:ext>
            </a:extLst>
          </p:cNvPr>
          <p:cNvSpPr/>
          <p:nvPr/>
        </p:nvSpPr>
        <p:spPr>
          <a:xfrm>
            <a:off x="6360743" y="204930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1" name="Oval 40">
            <a:extLst>
              <a:ext uri="{FF2B5EF4-FFF2-40B4-BE49-F238E27FC236}">
                <a16:creationId xmlns:a16="http://schemas.microsoft.com/office/drawing/2014/main" id="{0F5E410C-D183-45C8-B0CE-1D5BDDD15A06}"/>
              </a:ext>
            </a:extLst>
          </p:cNvPr>
          <p:cNvSpPr/>
          <p:nvPr/>
        </p:nvSpPr>
        <p:spPr>
          <a:xfrm>
            <a:off x="4718206" y="363499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8409822"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8409822"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10179937" y="31556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47" name="Oval 46">
            <a:extLst>
              <a:ext uri="{FF2B5EF4-FFF2-40B4-BE49-F238E27FC236}">
                <a16:creationId xmlns:a16="http://schemas.microsoft.com/office/drawing/2014/main" id="{5840F0E3-A006-40E6-8432-7A4C505A841D}"/>
              </a:ext>
            </a:extLst>
          </p:cNvPr>
          <p:cNvSpPr/>
          <p:nvPr/>
        </p:nvSpPr>
        <p:spPr>
          <a:xfrm>
            <a:off x="8942868"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10135617" y="164809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8929249" y="293602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1" name="Oval 10">
            <a:extLst>
              <a:ext uri="{FF2B5EF4-FFF2-40B4-BE49-F238E27FC236}">
                <a16:creationId xmlns:a16="http://schemas.microsoft.com/office/drawing/2014/main" id="{FEF07470-7A9E-481F-BE83-A7A0EAD012AF}"/>
              </a:ext>
            </a:extLst>
          </p:cNvPr>
          <p:cNvSpPr/>
          <p:nvPr/>
        </p:nvSpPr>
        <p:spPr>
          <a:xfrm>
            <a:off x="1391292"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55" name="Straight Connector 54">
            <a:extLst>
              <a:ext uri="{FF2B5EF4-FFF2-40B4-BE49-F238E27FC236}">
                <a16:creationId xmlns:a16="http://schemas.microsoft.com/office/drawing/2014/main" id="{A49051B8-A311-417E-8C2C-A69FBAEF3131}"/>
              </a:ext>
            </a:extLst>
          </p:cNvPr>
          <p:cNvCxnSpPr>
            <a:cxnSpLocks/>
            <a:stCxn id="41" idx="6"/>
            <a:endCxn id="40" idx="3"/>
          </p:cNvCxnSpPr>
          <p:nvPr/>
        </p:nvCxnSpPr>
        <p:spPr>
          <a:xfrm flipV="1">
            <a:off x="5338977" y="2572016"/>
            <a:ext cx="1112676" cy="1369179"/>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958A94-9DB5-4D5E-9521-0E52318526F0}"/>
              </a:ext>
            </a:extLst>
          </p:cNvPr>
          <p:cNvCxnSpPr>
            <a:cxnSpLocks/>
            <a:stCxn id="49" idx="7"/>
            <a:endCxn id="48" idx="3"/>
          </p:cNvCxnSpPr>
          <p:nvPr/>
        </p:nvCxnSpPr>
        <p:spPr>
          <a:xfrm flipV="1">
            <a:off x="9459110" y="2170800"/>
            <a:ext cx="767417" cy="854903"/>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512A0C1-5DFC-431F-A884-A92A56FBF71E}"/>
              </a:ext>
            </a:extLst>
          </p:cNvPr>
          <p:cNvCxnSpPr>
            <a:cxnSpLocks/>
            <a:stCxn id="39" idx="6"/>
            <a:endCxn id="38" idx="2"/>
          </p:cNvCxnSpPr>
          <p:nvPr/>
        </p:nvCxnSpPr>
        <p:spPr>
          <a:xfrm flipV="1">
            <a:off x="5788764" y="3594853"/>
            <a:ext cx="571979" cy="346342"/>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E6D81AD-CB77-4B43-8C86-F8047D98BE57}"/>
              </a:ext>
            </a:extLst>
          </p:cNvPr>
          <p:cNvSpPr/>
          <p:nvPr/>
        </p:nvSpPr>
        <p:spPr>
          <a:xfrm>
            <a:off x="5167993"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73" name="Straight Connector 72">
            <a:extLst>
              <a:ext uri="{FF2B5EF4-FFF2-40B4-BE49-F238E27FC236}">
                <a16:creationId xmlns:a16="http://schemas.microsoft.com/office/drawing/2014/main" id="{AED970DC-7CF1-42CE-AA20-A454EFAEB892}"/>
              </a:ext>
            </a:extLst>
          </p:cNvPr>
          <p:cNvCxnSpPr>
            <a:cxnSpLocks/>
            <a:stCxn id="47" idx="6"/>
            <a:endCxn id="46" idx="2"/>
          </p:cNvCxnSpPr>
          <p:nvPr/>
        </p:nvCxnSpPr>
        <p:spPr>
          <a:xfrm flipV="1">
            <a:off x="9563639" y="3461828"/>
            <a:ext cx="616298" cy="479367"/>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EC1EE80C-9CE7-4EC4-B7E0-31EF61891DFD}"/>
              </a:ext>
            </a:extLst>
          </p:cNvPr>
          <p:cNvSpPr txBox="1"/>
          <p:nvPr/>
        </p:nvSpPr>
        <p:spPr>
          <a:xfrm>
            <a:off x="326792" y="1524427"/>
            <a:ext cx="1062907" cy="584775"/>
          </a:xfrm>
          <a:prstGeom prst="rect">
            <a:avLst/>
          </a:prstGeom>
          <a:noFill/>
        </p:spPr>
        <p:txBody>
          <a:bodyPr wrap="square" rtlCol="0">
            <a:spAutoFit/>
          </a:bodyPr>
          <a:lstStyle/>
          <a:p>
            <a:pPr algn="ctr"/>
            <a:r>
              <a:rPr lang="en-US" sz="1600" dirty="0">
                <a:solidFill>
                  <a:schemeClr val="accent4">
                    <a:lumMod val="50000"/>
                  </a:schemeClr>
                </a:solidFill>
                <a:latin typeface="Euphemia" panose="020B0503040102020104" pitchFamily="34" charset="0"/>
              </a:rPr>
              <a:t>More is Better</a:t>
            </a:r>
          </a:p>
        </p:txBody>
      </p:sp>
    </p:spTree>
    <p:extLst>
      <p:ext uri="{BB962C8B-B14F-4D97-AF65-F5344CB8AC3E}">
        <p14:creationId xmlns:p14="http://schemas.microsoft.com/office/powerpoint/2010/main" val="57730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8C958A94-9DB5-4D5E-9521-0E52318526F0}"/>
              </a:ext>
            </a:extLst>
          </p:cNvPr>
          <p:cNvCxnSpPr>
            <a:cxnSpLocks/>
          </p:cNvCxnSpPr>
          <p:nvPr/>
        </p:nvCxnSpPr>
        <p:spPr>
          <a:xfrm flipV="1">
            <a:off x="6836624" y="2677773"/>
            <a:ext cx="1131719" cy="474218"/>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ED970DC-7CF1-42CE-AA20-A454EFAEB892}"/>
              </a:ext>
            </a:extLst>
          </p:cNvPr>
          <p:cNvCxnSpPr>
            <a:cxnSpLocks/>
          </p:cNvCxnSpPr>
          <p:nvPr/>
        </p:nvCxnSpPr>
        <p:spPr>
          <a:xfrm flipV="1">
            <a:off x="6836624" y="3428113"/>
            <a:ext cx="1220955" cy="507014"/>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192523"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a:cxnSpLocks/>
          </p:cNvCxnSpPr>
          <p:nvPr/>
        </p:nvCxnSpPr>
        <p:spPr>
          <a:xfrm>
            <a:off x="2192523"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3879386"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7" name="Oval 16">
            <a:extLst>
              <a:ext uri="{FF2B5EF4-FFF2-40B4-BE49-F238E27FC236}">
                <a16:creationId xmlns:a16="http://schemas.microsoft.com/office/drawing/2014/main" id="{6073D59D-B2F3-49FE-800A-0C71E5E39CD7}"/>
              </a:ext>
            </a:extLst>
          </p:cNvPr>
          <p:cNvSpPr/>
          <p:nvPr/>
        </p:nvSpPr>
        <p:spPr>
          <a:xfrm>
            <a:off x="3879386" y="2815721"/>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2711950" y="2806091"/>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0" name="TextBox 19">
            <a:extLst>
              <a:ext uri="{FF2B5EF4-FFF2-40B4-BE49-F238E27FC236}">
                <a16:creationId xmlns:a16="http://schemas.microsoft.com/office/drawing/2014/main" id="{CA9A943E-7C38-4D4C-9E36-80ECE9640317}"/>
              </a:ext>
            </a:extLst>
          </p:cNvPr>
          <p:cNvSpPr txBox="1"/>
          <p:nvPr/>
        </p:nvSpPr>
        <p:spPr>
          <a:xfrm>
            <a:off x="2636942" y="533181"/>
            <a:ext cx="6589561"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3: does the treatment work?</a:t>
            </a:r>
          </a:p>
        </p:txBody>
      </p:sp>
      <p:cxnSp>
        <p:nvCxnSpPr>
          <p:cNvPr id="5" name="Straight Connector 4">
            <a:extLst>
              <a:ext uri="{FF2B5EF4-FFF2-40B4-BE49-F238E27FC236}">
                <a16:creationId xmlns:a16="http://schemas.microsoft.com/office/drawing/2014/main" id="{67F1AF1E-BC11-4123-BAB1-3082E4003112}"/>
              </a:ext>
            </a:extLst>
          </p:cNvPr>
          <p:cNvCxnSpPr>
            <a:stCxn id="11" idx="6"/>
            <a:endCxn id="10" idx="2"/>
          </p:cNvCxnSpPr>
          <p:nvPr/>
        </p:nvCxnSpPr>
        <p:spPr>
          <a:xfrm>
            <a:off x="3346340" y="3941195"/>
            <a:ext cx="533046"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76C3D05-5405-403A-9F95-96AA1EB04412}"/>
              </a:ext>
            </a:extLst>
          </p:cNvPr>
          <p:cNvSpPr txBox="1"/>
          <p:nvPr/>
        </p:nvSpPr>
        <p:spPr>
          <a:xfrm>
            <a:off x="4241168" y="5240296"/>
            <a:ext cx="3530968"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NO:  </a:t>
            </a:r>
            <a:r>
              <a:rPr lang="en-US" sz="2800" cap="all" dirty="0">
                <a:solidFill>
                  <a:schemeClr val="accent1">
                    <a:lumMod val="50000"/>
                  </a:schemeClr>
                </a:solidFill>
                <a:latin typeface="Euphemia" panose="020B0503040102020104" pitchFamily="34" charset="0"/>
              </a:rPr>
              <a:t>T2-T1 = C2-C1</a:t>
            </a:r>
          </a:p>
        </p:txBody>
      </p:sp>
      <p:cxnSp>
        <p:nvCxnSpPr>
          <p:cNvPr id="26" name="Straight Connector 25">
            <a:extLst>
              <a:ext uri="{FF2B5EF4-FFF2-40B4-BE49-F238E27FC236}">
                <a16:creationId xmlns:a16="http://schemas.microsoft.com/office/drawing/2014/main" id="{0C783533-F75D-4A29-B8F4-3B7365DA28CD}"/>
              </a:ext>
            </a:extLst>
          </p:cNvPr>
          <p:cNvCxnSpPr>
            <a:cxnSpLocks/>
            <a:stCxn id="18" idx="6"/>
            <a:endCxn id="17" idx="2"/>
          </p:cNvCxnSpPr>
          <p:nvPr/>
        </p:nvCxnSpPr>
        <p:spPr>
          <a:xfrm>
            <a:off x="3332721" y="3112288"/>
            <a:ext cx="546665" cy="9630"/>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5993193" y="2295331"/>
            <a:ext cx="0" cy="2097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5993193" y="4393006"/>
            <a:ext cx="274337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7763308" y="3155631"/>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47" name="Oval 46">
            <a:extLst>
              <a:ext uri="{FF2B5EF4-FFF2-40B4-BE49-F238E27FC236}">
                <a16:creationId xmlns:a16="http://schemas.microsoft.com/office/drawing/2014/main" id="{5840F0E3-A006-40E6-8432-7A4C505A841D}"/>
              </a:ext>
            </a:extLst>
          </p:cNvPr>
          <p:cNvSpPr/>
          <p:nvPr/>
        </p:nvSpPr>
        <p:spPr>
          <a:xfrm>
            <a:off x="6526239"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7747193" y="2317889"/>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6512619" y="281572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1" name="Oval 10">
            <a:extLst>
              <a:ext uri="{FF2B5EF4-FFF2-40B4-BE49-F238E27FC236}">
                <a16:creationId xmlns:a16="http://schemas.microsoft.com/office/drawing/2014/main" id="{FEF07470-7A9E-481F-BE83-A7A0EAD012AF}"/>
              </a:ext>
            </a:extLst>
          </p:cNvPr>
          <p:cNvSpPr/>
          <p:nvPr/>
        </p:nvSpPr>
        <p:spPr>
          <a:xfrm>
            <a:off x="2725569" y="363499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79" name="TextBox 78">
            <a:extLst>
              <a:ext uri="{FF2B5EF4-FFF2-40B4-BE49-F238E27FC236}">
                <a16:creationId xmlns:a16="http://schemas.microsoft.com/office/drawing/2014/main" id="{EC1EE80C-9CE7-4EC4-B7E0-31EF61891DFD}"/>
              </a:ext>
            </a:extLst>
          </p:cNvPr>
          <p:cNvSpPr txBox="1"/>
          <p:nvPr/>
        </p:nvSpPr>
        <p:spPr>
          <a:xfrm>
            <a:off x="1661069" y="1524427"/>
            <a:ext cx="1062907" cy="584775"/>
          </a:xfrm>
          <a:prstGeom prst="rect">
            <a:avLst/>
          </a:prstGeom>
          <a:noFill/>
        </p:spPr>
        <p:txBody>
          <a:bodyPr wrap="square" rtlCol="0">
            <a:spAutoFit/>
          </a:bodyPr>
          <a:lstStyle/>
          <a:p>
            <a:pPr algn="ctr"/>
            <a:r>
              <a:rPr lang="en-US" sz="1600" dirty="0">
                <a:solidFill>
                  <a:schemeClr val="accent4">
                    <a:lumMod val="50000"/>
                  </a:schemeClr>
                </a:solidFill>
                <a:latin typeface="Euphemia" panose="020B0503040102020104" pitchFamily="34" charset="0"/>
              </a:rPr>
              <a:t>More is Better</a:t>
            </a:r>
          </a:p>
        </p:txBody>
      </p:sp>
      <p:sp>
        <p:nvSpPr>
          <p:cNvPr id="42" name="TextBox 41">
            <a:extLst>
              <a:ext uri="{FF2B5EF4-FFF2-40B4-BE49-F238E27FC236}">
                <a16:creationId xmlns:a16="http://schemas.microsoft.com/office/drawing/2014/main" id="{F9A13D3C-204F-4450-839E-466850351902}"/>
              </a:ext>
            </a:extLst>
          </p:cNvPr>
          <p:cNvSpPr txBox="1"/>
          <p:nvPr/>
        </p:nvSpPr>
        <p:spPr>
          <a:xfrm>
            <a:off x="4318055" y="5859938"/>
            <a:ext cx="3429138" cy="584775"/>
          </a:xfrm>
          <a:prstGeom prst="rect">
            <a:avLst/>
          </a:prstGeom>
          <a:noFill/>
        </p:spPr>
        <p:txBody>
          <a:bodyPr wrap="square" rtlCol="0">
            <a:spAutoFit/>
          </a:bodyPr>
          <a:lstStyle/>
          <a:p>
            <a:pPr algn="ctr"/>
            <a:r>
              <a:rPr lang="en-US" sz="1600" dirty="0">
                <a:solidFill>
                  <a:schemeClr val="accent4">
                    <a:lumMod val="50000"/>
                  </a:schemeClr>
                </a:solidFill>
                <a:latin typeface="Euphemia" panose="020B0503040102020104" pitchFamily="34" charset="0"/>
              </a:rPr>
              <a:t>lines are parallel ::: gains are equal  :::  no program impact</a:t>
            </a:r>
          </a:p>
        </p:txBody>
      </p:sp>
    </p:spTree>
    <p:extLst>
      <p:ext uri="{BB962C8B-B14F-4D97-AF65-F5344CB8AC3E}">
        <p14:creationId xmlns:p14="http://schemas.microsoft.com/office/powerpoint/2010/main" val="2996787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dirty="0">
                <a:solidFill>
                  <a:schemeClr val="bg1"/>
                </a:solidFill>
              </a:rPr>
              <a:t>COUNTERFACTUALS </a:t>
            </a:r>
            <a:br>
              <a:rPr lang="en-US" dirty="0">
                <a:solidFill>
                  <a:schemeClr val="bg1"/>
                </a:solidFill>
              </a:rPr>
            </a:br>
            <a:r>
              <a:rPr lang="en-US" dirty="0">
                <a:solidFill>
                  <a:schemeClr val="bg1"/>
                </a:solidFill>
              </a:rPr>
              <a:t>AND EFFECTS</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93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55C4E368-561D-487D-8261-4BEEB09DDD6C}"/>
              </a:ext>
            </a:extLst>
          </p:cNvPr>
          <p:cNvCxnSpPr>
            <a:cxnSpLocks/>
          </p:cNvCxnSpPr>
          <p:nvPr/>
        </p:nvCxnSpPr>
        <p:spPr>
          <a:xfrm flipV="1">
            <a:off x="5205662" y="3067933"/>
            <a:ext cx="1498597" cy="523550"/>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ED970DC-7CF1-42CE-AA20-A454EFAEB892}"/>
              </a:ext>
            </a:extLst>
          </p:cNvPr>
          <p:cNvCxnSpPr>
            <a:cxnSpLocks/>
          </p:cNvCxnSpPr>
          <p:nvPr/>
        </p:nvCxnSpPr>
        <p:spPr>
          <a:xfrm flipV="1">
            <a:off x="1941766" y="3828119"/>
            <a:ext cx="940384" cy="3574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958A94-9DB5-4D5E-9521-0E52318526F0}"/>
              </a:ext>
            </a:extLst>
          </p:cNvPr>
          <p:cNvCxnSpPr>
            <a:cxnSpLocks/>
          </p:cNvCxnSpPr>
          <p:nvPr/>
        </p:nvCxnSpPr>
        <p:spPr>
          <a:xfrm flipV="1">
            <a:off x="1285259" y="3033479"/>
            <a:ext cx="1479629" cy="1126052"/>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628752"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628752"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2608145" y="3521923"/>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C2</a:t>
            </a:r>
          </a:p>
        </p:txBody>
      </p:sp>
      <p:sp>
        <p:nvSpPr>
          <p:cNvPr id="47" name="Oval 46">
            <a:extLst>
              <a:ext uri="{FF2B5EF4-FFF2-40B4-BE49-F238E27FC236}">
                <a16:creationId xmlns:a16="http://schemas.microsoft.com/office/drawing/2014/main" id="{5840F0E3-A006-40E6-8432-7A4C505A841D}"/>
              </a:ext>
            </a:extLst>
          </p:cNvPr>
          <p:cNvSpPr/>
          <p:nvPr/>
        </p:nvSpPr>
        <p:spPr>
          <a:xfrm>
            <a:off x="1587167" y="385333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2612457" y="2727283"/>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974874" y="385333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42" name="TextBox 41">
            <a:extLst>
              <a:ext uri="{FF2B5EF4-FFF2-40B4-BE49-F238E27FC236}">
                <a16:creationId xmlns:a16="http://schemas.microsoft.com/office/drawing/2014/main" id="{F9A13D3C-204F-4450-839E-466850351902}"/>
              </a:ext>
            </a:extLst>
          </p:cNvPr>
          <p:cNvSpPr txBox="1"/>
          <p:nvPr/>
        </p:nvSpPr>
        <p:spPr>
          <a:xfrm>
            <a:off x="1041018" y="5128226"/>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C1=T1</a:t>
            </a:r>
          </a:p>
          <a:p>
            <a:pPr algn="ctr"/>
            <a:br>
              <a:rPr lang="en-US" sz="1600" dirty="0">
                <a:latin typeface="Euphemia" panose="020B0503040102020104" pitchFamily="34" charset="0"/>
              </a:rPr>
            </a:br>
            <a:r>
              <a:rPr lang="en-US" sz="1600" dirty="0">
                <a:latin typeface="Euphemia" panose="020B0503040102020104" pitchFamily="34" charset="0"/>
              </a:rPr>
              <a:t>C2 is the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cxnSp>
        <p:nvCxnSpPr>
          <p:cNvPr id="61" name="Straight Connector 60">
            <a:extLst>
              <a:ext uri="{FF2B5EF4-FFF2-40B4-BE49-F238E27FC236}">
                <a16:creationId xmlns:a16="http://schemas.microsoft.com/office/drawing/2014/main" id="{513D6225-66B9-4B17-A859-1475BE19818E}"/>
              </a:ext>
            </a:extLst>
          </p:cNvPr>
          <p:cNvCxnSpPr>
            <a:cxnSpLocks/>
          </p:cNvCxnSpPr>
          <p:nvPr/>
        </p:nvCxnSpPr>
        <p:spPr>
          <a:xfrm flipV="1">
            <a:off x="5226215" y="3828119"/>
            <a:ext cx="1507783" cy="5103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4A5C799-4C85-4AF7-9068-B64DB0549BDB}"/>
              </a:ext>
            </a:extLst>
          </p:cNvPr>
          <p:cNvCxnSpPr>
            <a:cxnSpLocks/>
          </p:cNvCxnSpPr>
          <p:nvPr/>
        </p:nvCxnSpPr>
        <p:spPr>
          <a:xfrm flipV="1">
            <a:off x="5177357" y="2369799"/>
            <a:ext cx="1500699" cy="1191269"/>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0BE70E-1183-4680-B5D4-452A6B2AEEE7}"/>
              </a:ext>
            </a:extLst>
          </p:cNvPr>
          <p:cNvCxnSpPr>
            <a:cxnSpLocks/>
          </p:cNvCxnSpPr>
          <p:nvPr/>
        </p:nvCxnSpPr>
        <p:spPr>
          <a:xfrm flipV="1">
            <a:off x="4480600"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1F5360-E192-497A-8F8F-C6B658611EFA}"/>
              </a:ext>
            </a:extLst>
          </p:cNvPr>
          <p:cNvCxnSpPr>
            <a:cxnSpLocks/>
          </p:cNvCxnSpPr>
          <p:nvPr/>
        </p:nvCxnSpPr>
        <p:spPr>
          <a:xfrm>
            <a:off x="4480600"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2CA92DB3-6E79-44A2-A55A-CCE078FFC652}"/>
              </a:ext>
            </a:extLst>
          </p:cNvPr>
          <p:cNvSpPr/>
          <p:nvPr/>
        </p:nvSpPr>
        <p:spPr>
          <a:xfrm>
            <a:off x="6416419" y="2778570"/>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66" name="Oval 65">
            <a:extLst>
              <a:ext uri="{FF2B5EF4-FFF2-40B4-BE49-F238E27FC236}">
                <a16:creationId xmlns:a16="http://schemas.microsoft.com/office/drawing/2014/main" id="{433D06C6-882A-444C-8382-7384F4E1CB7C}"/>
              </a:ext>
            </a:extLst>
          </p:cNvPr>
          <p:cNvSpPr/>
          <p:nvPr/>
        </p:nvSpPr>
        <p:spPr>
          <a:xfrm>
            <a:off x="4843622" y="40411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67" name="Oval 66">
            <a:extLst>
              <a:ext uri="{FF2B5EF4-FFF2-40B4-BE49-F238E27FC236}">
                <a16:creationId xmlns:a16="http://schemas.microsoft.com/office/drawing/2014/main" id="{A378E49D-CE47-4D3A-9F39-2AD83AA09F57}"/>
              </a:ext>
            </a:extLst>
          </p:cNvPr>
          <p:cNvSpPr/>
          <p:nvPr/>
        </p:nvSpPr>
        <p:spPr>
          <a:xfrm>
            <a:off x="6459993" y="2063602"/>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68" name="Oval 67">
            <a:extLst>
              <a:ext uri="{FF2B5EF4-FFF2-40B4-BE49-F238E27FC236}">
                <a16:creationId xmlns:a16="http://schemas.microsoft.com/office/drawing/2014/main" id="{EB684A16-589B-48F1-B127-7A03AD53FDC1}"/>
              </a:ext>
            </a:extLst>
          </p:cNvPr>
          <p:cNvSpPr/>
          <p:nvPr/>
        </p:nvSpPr>
        <p:spPr>
          <a:xfrm>
            <a:off x="4844426" y="327452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69" name="Straight Connector 68">
            <a:extLst>
              <a:ext uri="{FF2B5EF4-FFF2-40B4-BE49-F238E27FC236}">
                <a16:creationId xmlns:a16="http://schemas.microsoft.com/office/drawing/2014/main" id="{A3A644AF-39CD-45C8-A6D5-77BE6317B351}"/>
              </a:ext>
            </a:extLst>
          </p:cNvPr>
          <p:cNvCxnSpPr>
            <a:cxnSpLocks/>
            <a:stCxn id="75" idx="6"/>
            <a:endCxn id="86" idx="2"/>
          </p:cNvCxnSpPr>
          <p:nvPr/>
        </p:nvCxnSpPr>
        <p:spPr>
          <a:xfrm>
            <a:off x="9489700" y="4114274"/>
            <a:ext cx="797639" cy="7253"/>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AEC48D3-2123-44FF-A115-C162267E58F2}"/>
              </a:ext>
            </a:extLst>
          </p:cNvPr>
          <p:cNvCxnSpPr>
            <a:cxnSpLocks/>
          </p:cNvCxnSpPr>
          <p:nvPr/>
        </p:nvCxnSpPr>
        <p:spPr>
          <a:xfrm flipV="1">
            <a:off x="9176626" y="2778570"/>
            <a:ext cx="1421098" cy="549404"/>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000E61-682C-46C7-A187-C250D3D684D4}"/>
              </a:ext>
            </a:extLst>
          </p:cNvPr>
          <p:cNvCxnSpPr>
            <a:cxnSpLocks/>
          </p:cNvCxnSpPr>
          <p:nvPr/>
        </p:nvCxnSpPr>
        <p:spPr>
          <a:xfrm flipV="1">
            <a:off x="8482697"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6B7D2C4-0076-4E05-A0F5-87989E97525D}"/>
              </a:ext>
            </a:extLst>
          </p:cNvPr>
          <p:cNvCxnSpPr>
            <a:cxnSpLocks/>
          </p:cNvCxnSpPr>
          <p:nvPr/>
        </p:nvCxnSpPr>
        <p:spPr>
          <a:xfrm>
            <a:off x="8482697"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6D829B71-539F-4A7C-A865-A40EE4FBC6C1}"/>
              </a:ext>
            </a:extLst>
          </p:cNvPr>
          <p:cNvSpPr/>
          <p:nvPr/>
        </p:nvSpPr>
        <p:spPr>
          <a:xfrm>
            <a:off x="8866241" y="3023517"/>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75" name="Oval 74">
            <a:extLst>
              <a:ext uri="{FF2B5EF4-FFF2-40B4-BE49-F238E27FC236}">
                <a16:creationId xmlns:a16="http://schemas.microsoft.com/office/drawing/2014/main" id="{BCE6B518-2125-43F2-91B0-6FE2FC14EBAB}"/>
              </a:ext>
            </a:extLst>
          </p:cNvPr>
          <p:cNvSpPr/>
          <p:nvPr/>
        </p:nvSpPr>
        <p:spPr>
          <a:xfrm>
            <a:off x="8868929" y="3808078"/>
            <a:ext cx="620771" cy="612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76" name="Oval 75">
            <a:extLst>
              <a:ext uri="{FF2B5EF4-FFF2-40B4-BE49-F238E27FC236}">
                <a16:creationId xmlns:a16="http://schemas.microsoft.com/office/drawing/2014/main" id="{A83F1214-D78F-4E57-865B-8A16923C56E1}"/>
              </a:ext>
            </a:extLst>
          </p:cNvPr>
          <p:cNvSpPr/>
          <p:nvPr/>
        </p:nvSpPr>
        <p:spPr>
          <a:xfrm>
            <a:off x="10287339" y="25072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78" name="Oval 77">
            <a:extLst>
              <a:ext uri="{FF2B5EF4-FFF2-40B4-BE49-F238E27FC236}">
                <a16:creationId xmlns:a16="http://schemas.microsoft.com/office/drawing/2014/main" id="{62BBC12A-23A4-4A01-8C77-14AF50DA25B8}"/>
              </a:ext>
            </a:extLst>
          </p:cNvPr>
          <p:cNvSpPr/>
          <p:nvPr/>
        </p:nvSpPr>
        <p:spPr>
          <a:xfrm>
            <a:off x="6423611" y="3521535"/>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85" name="TextBox 84">
            <a:extLst>
              <a:ext uri="{FF2B5EF4-FFF2-40B4-BE49-F238E27FC236}">
                <a16:creationId xmlns:a16="http://schemas.microsoft.com/office/drawing/2014/main" id="{AEA06483-0D1D-4117-A42A-F486839C6CDE}"/>
              </a:ext>
            </a:extLst>
          </p:cNvPr>
          <p:cNvSpPr txBox="1"/>
          <p:nvPr/>
        </p:nvSpPr>
        <p:spPr>
          <a:xfrm>
            <a:off x="5154007" y="5128226"/>
            <a:ext cx="1801496" cy="1354217"/>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a:t>
            </a:r>
            <a:r>
              <a:rPr lang="en-US" b="1" u="sng" dirty="0">
                <a:solidFill>
                  <a:schemeClr val="accent4">
                    <a:lumMod val="50000"/>
                  </a:schemeClr>
                </a:solidFill>
                <a:latin typeface="Euphemia" panose="020B0503040102020104" pitchFamily="34" charset="0"/>
              </a:rPr>
              <a:t>T1</a:t>
            </a:r>
          </a:p>
          <a:p>
            <a:pPr algn="ctr"/>
            <a:br>
              <a:rPr lang="en-US" sz="1600" dirty="0">
                <a:latin typeface="Euphemia" panose="020B0503040102020104" pitchFamily="34" charset="0"/>
              </a:rPr>
            </a:br>
            <a:r>
              <a:rPr lang="en-US" sz="1600" dirty="0">
                <a:latin typeface="Euphemia" panose="020B0503040102020104" pitchFamily="34" charset="0"/>
              </a:rPr>
              <a:t>T1 + (C2-C1) </a:t>
            </a:r>
            <a:br>
              <a:rPr lang="en-US" sz="1600" dirty="0">
                <a:latin typeface="Euphemia" panose="020B0503040102020104" pitchFamily="34" charset="0"/>
              </a:rPr>
            </a:br>
            <a:r>
              <a:rPr lang="en-US" sz="1600" dirty="0">
                <a:latin typeface="Euphemia" panose="020B0503040102020104" pitchFamily="34" charset="0"/>
              </a:rPr>
              <a:t>is the counterfactual</a:t>
            </a:r>
          </a:p>
        </p:txBody>
      </p:sp>
      <p:sp>
        <p:nvSpPr>
          <p:cNvPr id="86" name="Oval 85">
            <a:extLst>
              <a:ext uri="{FF2B5EF4-FFF2-40B4-BE49-F238E27FC236}">
                <a16:creationId xmlns:a16="http://schemas.microsoft.com/office/drawing/2014/main" id="{F98DE9F2-B223-45DF-A52E-8424BE8F149D}"/>
              </a:ext>
            </a:extLst>
          </p:cNvPr>
          <p:cNvSpPr/>
          <p:nvPr/>
        </p:nvSpPr>
        <p:spPr>
          <a:xfrm>
            <a:off x="10287339" y="3815330"/>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93" name="TextBox 92">
            <a:extLst>
              <a:ext uri="{FF2B5EF4-FFF2-40B4-BE49-F238E27FC236}">
                <a16:creationId xmlns:a16="http://schemas.microsoft.com/office/drawing/2014/main" id="{D5E381B5-7886-478E-87F5-6A611F9A9169}"/>
              </a:ext>
            </a:extLst>
          </p:cNvPr>
          <p:cNvSpPr txBox="1"/>
          <p:nvPr/>
        </p:nvSpPr>
        <p:spPr>
          <a:xfrm>
            <a:off x="8863579" y="5057302"/>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=C2</a:t>
            </a:r>
            <a:endParaRPr lang="en-US" b="1" u="sng" dirty="0">
              <a:solidFill>
                <a:schemeClr val="accent4">
                  <a:lumMod val="50000"/>
                </a:schemeClr>
              </a:solidFill>
              <a:latin typeface="Euphemia" panose="020B0503040102020104" pitchFamily="34" charset="0"/>
            </a:endParaRPr>
          </a:p>
          <a:p>
            <a:pPr algn="ctr"/>
            <a:br>
              <a:rPr lang="en-US" sz="1600" dirty="0">
                <a:latin typeface="Euphemia" panose="020B0503040102020104" pitchFamily="34" charset="0"/>
              </a:rPr>
            </a:br>
            <a:r>
              <a:rPr lang="en-US" sz="1600" dirty="0">
                <a:latin typeface="Euphemia" panose="020B0503040102020104" pitchFamily="34" charset="0"/>
              </a:rPr>
              <a:t>T1 is the counterfactual</a:t>
            </a:r>
          </a:p>
        </p:txBody>
      </p:sp>
    </p:spTree>
    <p:extLst>
      <p:ext uri="{BB962C8B-B14F-4D97-AF65-F5344CB8AC3E}">
        <p14:creationId xmlns:p14="http://schemas.microsoft.com/office/powerpoint/2010/main" val="201416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2091885" y="2842387"/>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1272694" y="284238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accent4">
                    <a:lumMod val="50000"/>
                  </a:schemeClr>
                </a:solidFill>
              </a:rPr>
              <a:t>treatment</a:t>
            </a:r>
            <a:br>
              <a:rPr lang="en-US" dirty="0">
                <a:solidFill>
                  <a:schemeClr val="accent4">
                    <a:lumMod val="50000"/>
                  </a:schemeClr>
                </a:solidFill>
              </a:rPr>
            </a:br>
            <a:r>
              <a:rPr lang="en-US" dirty="0">
                <a:solidFill>
                  <a:schemeClr val="accent4">
                    <a:lumMod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2091885" y="364793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1272694" y="3647931"/>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0" name="TextBox 19">
            <a:extLst>
              <a:ext uri="{FF2B5EF4-FFF2-40B4-BE49-F238E27FC236}">
                <a16:creationId xmlns:a16="http://schemas.microsoft.com/office/drawing/2014/main" id="{71783EBA-DA69-41C6-958F-C5F2D5913C7C}"/>
              </a:ext>
            </a:extLst>
          </p:cNvPr>
          <p:cNvSpPr txBox="1"/>
          <p:nvPr/>
        </p:nvSpPr>
        <p:spPr>
          <a:xfrm>
            <a:off x="1034497" y="1869417"/>
            <a:ext cx="2004139" cy="707886"/>
          </a:xfrm>
          <a:prstGeom prst="rect">
            <a:avLst/>
          </a:prstGeom>
          <a:noFill/>
        </p:spPr>
        <p:txBody>
          <a:bodyPr wrap="square" rtlCol="0">
            <a:spAutoFit/>
          </a:bodyPr>
          <a:lstStyle/>
          <a:p>
            <a:pPr algn="ctr"/>
            <a:r>
              <a:rPr lang="en-US" sz="2000" cap="all" dirty="0">
                <a:solidFill>
                  <a:schemeClr val="accent4">
                    <a:lumMod val="50000"/>
                  </a:schemeClr>
                </a:solidFill>
                <a:latin typeface="Euphemia" panose="020B0503040102020104" pitchFamily="34" charset="0"/>
              </a:rPr>
              <a:t>Study Group means</a:t>
            </a:r>
          </a:p>
        </p:txBody>
      </p:sp>
      <p:sp>
        <p:nvSpPr>
          <p:cNvPr id="23" name="Oval 22">
            <a:extLst>
              <a:ext uri="{FF2B5EF4-FFF2-40B4-BE49-F238E27FC236}">
                <a16:creationId xmlns:a16="http://schemas.microsoft.com/office/drawing/2014/main" id="{1E3803FF-EDCB-45B8-9A7C-A9A7FE325B51}"/>
              </a:ext>
            </a:extLst>
          </p:cNvPr>
          <p:cNvSpPr/>
          <p:nvPr/>
        </p:nvSpPr>
        <p:spPr>
          <a:xfrm>
            <a:off x="5030748" y="2631830"/>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C1</a:t>
            </a:r>
          </a:p>
        </p:txBody>
      </p:sp>
      <p:sp>
        <p:nvSpPr>
          <p:cNvPr id="24" name="Oval 23">
            <a:extLst>
              <a:ext uri="{FF2B5EF4-FFF2-40B4-BE49-F238E27FC236}">
                <a16:creationId xmlns:a16="http://schemas.microsoft.com/office/drawing/2014/main" id="{F4A558BC-5A44-466B-AC78-B69B16E736AB}"/>
              </a:ext>
            </a:extLst>
          </p:cNvPr>
          <p:cNvSpPr/>
          <p:nvPr/>
        </p:nvSpPr>
        <p:spPr>
          <a:xfrm>
            <a:off x="8462605" y="3545615"/>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5" name="Oval 24">
            <a:extLst>
              <a:ext uri="{FF2B5EF4-FFF2-40B4-BE49-F238E27FC236}">
                <a16:creationId xmlns:a16="http://schemas.microsoft.com/office/drawing/2014/main" id="{BA88FC7C-C298-4036-8345-24888D406CA3}"/>
              </a:ext>
            </a:extLst>
          </p:cNvPr>
          <p:cNvSpPr/>
          <p:nvPr/>
        </p:nvSpPr>
        <p:spPr>
          <a:xfrm>
            <a:off x="8462606" y="1634050"/>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29" name="Straight Arrow Connector 28">
            <a:extLst>
              <a:ext uri="{FF2B5EF4-FFF2-40B4-BE49-F238E27FC236}">
                <a16:creationId xmlns:a16="http://schemas.microsoft.com/office/drawing/2014/main" id="{C717771A-B432-4F1B-9EC7-3C1C13F092F9}"/>
              </a:ext>
            </a:extLst>
          </p:cNvPr>
          <p:cNvCxnSpPr>
            <a:cxnSpLocks/>
            <a:stCxn id="23" idx="6"/>
            <a:endCxn id="24" idx="2"/>
          </p:cNvCxnSpPr>
          <p:nvPr/>
        </p:nvCxnSpPr>
        <p:spPr>
          <a:xfrm>
            <a:off x="5651519" y="2938027"/>
            <a:ext cx="2811086" cy="913785"/>
          </a:xfrm>
          <a:prstGeom prst="straightConnector1">
            <a:avLst/>
          </a:prstGeom>
          <a:ln w="3492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4F948E-589D-4190-ACA5-D5AAE4C18303}"/>
              </a:ext>
            </a:extLst>
          </p:cNvPr>
          <p:cNvCxnSpPr>
            <a:cxnSpLocks/>
            <a:stCxn id="23" idx="6"/>
            <a:endCxn id="25" idx="2"/>
          </p:cNvCxnSpPr>
          <p:nvPr/>
        </p:nvCxnSpPr>
        <p:spPr>
          <a:xfrm flipV="1">
            <a:off x="5651519" y="1940247"/>
            <a:ext cx="2811087" cy="997780"/>
          </a:xfrm>
          <a:prstGeom prst="straightConnector1">
            <a:avLst/>
          </a:prstGeom>
          <a:ln w="3492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65B5E061-B93A-40F4-872E-31E3C4D2BE00}"/>
              </a:ext>
            </a:extLst>
          </p:cNvPr>
          <p:cNvSpPr/>
          <p:nvPr/>
        </p:nvSpPr>
        <p:spPr>
          <a:xfrm>
            <a:off x="8440305" y="2577303"/>
            <a:ext cx="620771" cy="612393"/>
          </a:xfrm>
          <a:prstGeom prst="ellipse">
            <a:avLst/>
          </a:prstGeom>
          <a:no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41" name="Straight Arrow Connector 40">
            <a:extLst>
              <a:ext uri="{FF2B5EF4-FFF2-40B4-BE49-F238E27FC236}">
                <a16:creationId xmlns:a16="http://schemas.microsoft.com/office/drawing/2014/main" id="{E6D92877-5AAE-465E-8C11-D8686FCA3D6B}"/>
              </a:ext>
            </a:extLst>
          </p:cNvPr>
          <p:cNvCxnSpPr>
            <a:cxnSpLocks/>
            <a:stCxn id="23" idx="6"/>
            <a:endCxn id="40" idx="2"/>
          </p:cNvCxnSpPr>
          <p:nvPr/>
        </p:nvCxnSpPr>
        <p:spPr>
          <a:xfrm flipV="1">
            <a:off x="5651519" y="2883500"/>
            <a:ext cx="2788786" cy="54527"/>
          </a:xfrm>
          <a:prstGeom prst="straightConnector1">
            <a:avLst/>
          </a:prstGeom>
          <a:ln w="34925">
            <a:solidFill>
              <a:schemeClr val="tx1">
                <a:lumMod val="50000"/>
                <a:lumOff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1D61568-22AA-42FA-8B7B-AD16E7FF26A9}"/>
              </a:ext>
            </a:extLst>
          </p:cNvPr>
          <p:cNvSpPr txBox="1"/>
          <p:nvPr/>
        </p:nvSpPr>
        <p:spPr>
          <a:xfrm>
            <a:off x="591266" y="5208119"/>
            <a:ext cx="3700052" cy="923330"/>
          </a:xfrm>
          <a:prstGeom prst="rect">
            <a:avLst/>
          </a:prstGeom>
          <a:noFill/>
        </p:spPr>
        <p:txBody>
          <a:bodyPr wrap="none" rtlCol="0">
            <a:spAutoFit/>
          </a:bodyPr>
          <a:lstStyle/>
          <a:p>
            <a:r>
              <a:rPr lang="en-US" dirty="0">
                <a:solidFill>
                  <a:schemeClr val="accent2">
                    <a:lumMod val="50000"/>
                  </a:schemeClr>
                </a:solidFill>
              </a:rPr>
              <a:t>T = “treatment group”</a:t>
            </a:r>
          </a:p>
          <a:p>
            <a:r>
              <a:rPr lang="en-US" dirty="0">
                <a:solidFill>
                  <a:schemeClr val="accent1">
                    <a:lumMod val="75000"/>
                  </a:schemeClr>
                </a:solidFill>
              </a:rPr>
              <a:t>C = “comparison” or “control” group</a:t>
            </a:r>
          </a:p>
          <a:p>
            <a:r>
              <a:rPr lang="en-US" dirty="0">
                <a:solidFill>
                  <a:schemeClr val="tx1">
                    <a:lumMod val="65000"/>
                    <a:lumOff val="35000"/>
                  </a:schemeClr>
                </a:solidFill>
              </a:rPr>
              <a:t>1 = pre-treatment period, 2=post</a:t>
            </a:r>
          </a:p>
        </p:txBody>
      </p:sp>
      <p:sp>
        <p:nvSpPr>
          <p:cNvPr id="45" name="TextBox 44">
            <a:extLst>
              <a:ext uri="{FF2B5EF4-FFF2-40B4-BE49-F238E27FC236}">
                <a16:creationId xmlns:a16="http://schemas.microsoft.com/office/drawing/2014/main" id="{F4AD15CD-D62F-4947-844E-EA366B5CDA03}"/>
              </a:ext>
            </a:extLst>
          </p:cNvPr>
          <p:cNvSpPr txBox="1"/>
          <p:nvPr/>
        </p:nvSpPr>
        <p:spPr>
          <a:xfrm>
            <a:off x="5698443" y="1318143"/>
            <a:ext cx="2201821" cy="646331"/>
          </a:xfrm>
          <a:prstGeom prst="rect">
            <a:avLst/>
          </a:prstGeom>
          <a:noFill/>
        </p:spPr>
        <p:txBody>
          <a:bodyPr wrap="none" rtlCol="0">
            <a:spAutoFit/>
          </a:bodyPr>
          <a:lstStyle/>
          <a:p>
            <a:pPr algn="ctr"/>
            <a:r>
              <a:rPr lang="en-US" dirty="0">
                <a:solidFill>
                  <a:schemeClr val="accent4">
                    <a:lumMod val="50000"/>
                  </a:schemeClr>
                </a:solidFill>
              </a:rPr>
              <a:t>changes anticipated</a:t>
            </a:r>
            <a:br>
              <a:rPr lang="en-US" dirty="0">
                <a:solidFill>
                  <a:schemeClr val="accent4">
                    <a:lumMod val="50000"/>
                  </a:schemeClr>
                </a:solidFill>
              </a:rPr>
            </a:br>
            <a:r>
              <a:rPr lang="en-US" dirty="0">
                <a:solidFill>
                  <a:schemeClr val="accent4">
                    <a:lumMod val="50000"/>
                  </a:schemeClr>
                </a:solidFill>
              </a:rPr>
              <a:t>over the study period</a:t>
            </a:r>
          </a:p>
        </p:txBody>
      </p:sp>
      <p:sp>
        <p:nvSpPr>
          <p:cNvPr id="46" name="TextBox 45">
            <a:extLst>
              <a:ext uri="{FF2B5EF4-FFF2-40B4-BE49-F238E27FC236}">
                <a16:creationId xmlns:a16="http://schemas.microsoft.com/office/drawing/2014/main" id="{819C0899-8A2E-4B45-874F-68A3F4002433}"/>
              </a:ext>
            </a:extLst>
          </p:cNvPr>
          <p:cNvSpPr txBox="1"/>
          <p:nvPr/>
        </p:nvSpPr>
        <p:spPr>
          <a:xfrm>
            <a:off x="4708859" y="3355218"/>
            <a:ext cx="1285560" cy="523220"/>
          </a:xfrm>
          <a:prstGeom prst="rect">
            <a:avLst/>
          </a:prstGeom>
          <a:noFill/>
        </p:spPr>
        <p:txBody>
          <a:bodyPr wrap="square" rtlCol="0">
            <a:spAutoFit/>
          </a:bodyPr>
          <a:lstStyle/>
          <a:p>
            <a:pPr algn="ctr"/>
            <a:r>
              <a:rPr lang="en-US" sz="1400" dirty="0">
                <a:solidFill>
                  <a:schemeClr val="accent4">
                    <a:lumMod val="50000"/>
                  </a:schemeClr>
                </a:solidFill>
              </a:rPr>
              <a:t>Initial group mean</a:t>
            </a:r>
          </a:p>
        </p:txBody>
      </p:sp>
      <p:sp>
        <p:nvSpPr>
          <p:cNvPr id="47" name="TextBox 46">
            <a:extLst>
              <a:ext uri="{FF2B5EF4-FFF2-40B4-BE49-F238E27FC236}">
                <a16:creationId xmlns:a16="http://schemas.microsoft.com/office/drawing/2014/main" id="{2E2EAA7C-DD6C-4680-8F9E-04294A06F9D0}"/>
              </a:ext>
            </a:extLst>
          </p:cNvPr>
          <p:cNvSpPr txBox="1"/>
          <p:nvPr/>
        </p:nvSpPr>
        <p:spPr>
          <a:xfrm>
            <a:off x="9199994" y="2580777"/>
            <a:ext cx="1285560" cy="523220"/>
          </a:xfrm>
          <a:prstGeom prst="rect">
            <a:avLst/>
          </a:prstGeom>
          <a:noFill/>
        </p:spPr>
        <p:txBody>
          <a:bodyPr wrap="square" rtlCol="0">
            <a:spAutoFit/>
          </a:bodyPr>
          <a:lstStyle/>
          <a:p>
            <a:pPr algn="ctr"/>
            <a:r>
              <a:rPr lang="en-US" sz="1400" dirty="0">
                <a:solidFill>
                  <a:schemeClr val="accent4">
                    <a:lumMod val="50000"/>
                  </a:schemeClr>
                </a:solidFill>
              </a:rPr>
              <a:t>Final group mean</a:t>
            </a:r>
          </a:p>
        </p:txBody>
      </p:sp>
    </p:spTree>
    <p:extLst>
      <p:ext uri="{BB962C8B-B14F-4D97-AF65-F5344CB8AC3E}">
        <p14:creationId xmlns:p14="http://schemas.microsoft.com/office/powerpoint/2010/main" val="4045790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AED970DC-7CF1-42CE-AA20-A454EFAEB892}"/>
              </a:ext>
            </a:extLst>
          </p:cNvPr>
          <p:cNvCxnSpPr>
            <a:cxnSpLocks/>
          </p:cNvCxnSpPr>
          <p:nvPr/>
        </p:nvCxnSpPr>
        <p:spPr>
          <a:xfrm flipV="1">
            <a:off x="1941766" y="3828119"/>
            <a:ext cx="940384" cy="3574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C958A94-9DB5-4D5E-9521-0E52318526F0}"/>
              </a:ext>
            </a:extLst>
          </p:cNvPr>
          <p:cNvCxnSpPr>
            <a:cxnSpLocks/>
          </p:cNvCxnSpPr>
          <p:nvPr/>
        </p:nvCxnSpPr>
        <p:spPr>
          <a:xfrm flipV="1">
            <a:off x="1285259" y="3033479"/>
            <a:ext cx="1479629" cy="1126052"/>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cxnSp>
        <p:nvCxnSpPr>
          <p:cNvPr id="44" name="Straight Arrow Connector 43">
            <a:extLst>
              <a:ext uri="{FF2B5EF4-FFF2-40B4-BE49-F238E27FC236}">
                <a16:creationId xmlns:a16="http://schemas.microsoft.com/office/drawing/2014/main" id="{66F793B3-49AE-4B0E-84BA-83533204CDBA}"/>
              </a:ext>
            </a:extLst>
          </p:cNvPr>
          <p:cNvCxnSpPr>
            <a:cxnSpLocks/>
          </p:cNvCxnSpPr>
          <p:nvPr/>
        </p:nvCxnSpPr>
        <p:spPr>
          <a:xfrm flipV="1">
            <a:off x="628752"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2F7749-E2B1-431B-BD48-1A70347B903A}"/>
              </a:ext>
            </a:extLst>
          </p:cNvPr>
          <p:cNvCxnSpPr>
            <a:cxnSpLocks/>
          </p:cNvCxnSpPr>
          <p:nvPr/>
        </p:nvCxnSpPr>
        <p:spPr>
          <a:xfrm>
            <a:off x="628752"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96CD3DF6-DD6C-4F34-AA43-1551D4778D89}"/>
              </a:ext>
            </a:extLst>
          </p:cNvPr>
          <p:cNvSpPr/>
          <p:nvPr/>
        </p:nvSpPr>
        <p:spPr>
          <a:xfrm>
            <a:off x="2608145" y="3521923"/>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C2</a:t>
            </a:r>
          </a:p>
        </p:txBody>
      </p:sp>
      <p:sp>
        <p:nvSpPr>
          <p:cNvPr id="47" name="Oval 46">
            <a:extLst>
              <a:ext uri="{FF2B5EF4-FFF2-40B4-BE49-F238E27FC236}">
                <a16:creationId xmlns:a16="http://schemas.microsoft.com/office/drawing/2014/main" id="{5840F0E3-A006-40E6-8432-7A4C505A841D}"/>
              </a:ext>
            </a:extLst>
          </p:cNvPr>
          <p:cNvSpPr/>
          <p:nvPr/>
        </p:nvSpPr>
        <p:spPr>
          <a:xfrm>
            <a:off x="1587167" y="385333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48" name="Oval 47">
            <a:extLst>
              <a:ext uri="{FF2B5EF4-FFF2-40B4-BE49-F238E27FC236}">
                <a16:creationId xmlns:a16="http://schemas.microsoft.com/office/drawing/2014/main" id="{C291A334-C281-4F8E-9788-35DBB187111B}"/>
              </a:ext>
            </a:extLst>
          </p:cNvPr>
          <p:cNvSpPr/>
          <p:nvPr/>
        </p:nvSpPr>
        <p:spPr>
          <a:xfrm>
            <a:off x="2612457" y="2727283"/>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49" name="Oval 48">
            <a:extLst>
              <a:ext uri="{FF2B5EF4-FFF2-40B4-BE49-F238E27FC236}">
                <a16:creationId xmlns:a16="http://schemas.microsoft.com/office/drawing/2014/main" id="{CBBEAA26-9278-4C39-97A7-B46FE7F23E68}"/>
              </a:ext>
            </a:extLst>
          </p:cNvPr>
          <p:cNvSpPr/>
          <p:nvPr/>
        </p:nvSpPr>
        <p:spPr>
          <a:xfrm>
            <a:off x="974874" y="385333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42" name="TextBox 41">
            <a:extLst>
              <a:ext uri="{FF2B5EF4-FFF2-40B4-BE49-F238E27FC236}">
                <a16:creationId xmlns:a16="http://schemas.microsoft.com/office/drawing/2014/main" id="{F9A13D3C-204F-4450-839E-466850351902}"/>
              </a:ext>
            </a:extLst>
          </p:cNvPr>
          <p:cNvSpPr txBox="1"/>
          <p:nvPr/>
        </p:nvSpPr>
        <p:spPr>
          <a:xfrm>
            <a:off x="1041018" y="5128226"/>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C1=T1</a:t>
            </a:r>
          </a:p>
          <a:p>
            <a:pPr algn="ctr"/>
            <a:br>
              <a:rPr lang="en-US" sz="1600" dirty="0">
                <a:latin typeface="Euphemia" panose="020B0503040102020104" pitchFamily="34" charset="0"/>
              </a:rPr>
            </a:br>
            <a:r>
              <a:rPr lang="en-US" sz="1600" dirty="0">
                <a:latin typeface="Euphemia" panose="020B0503040102020104" pitchFamily="34" charset="0"/>
              </a:rPr>
              <a:t>C2 is the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sp>
        <p:nvSpPr>
          <p:cNvPr id="33" name="TextBox 32">
            <a:extLst>
              <a:ext uri="{FF2B5EF4-FFF2-40B4-BE49-F238E27FC236}">
                <a16:creationId xmlns:a16="http://schemas.microsoft.com/office/drawing/2014/main" id="{C9CC6EFC-D064-4F1E-8938-A6A7652CD62B}"/>
              </a:ext>
            </a:extLst>
          </p:cNvPr>
          <p:cNvSpPr txBox="1"/>
          <p:nvPr/>
        </p:nvSpPr>
        <p:spPr>
          <a:xfrm>
            <a:off x="4087774" y="3167390"/>
            <a:ext cx="5393912"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T2-C2 </a:t>
            </a:r>
            <a:r>
              <a:rPr lang="en-US" sz="2800" dirty="0">
                <a:solidFill>
                  <a:schemeClr val="accent4">
                    <a:lumMod val="50000"/>
                  </a:schemeClr>
                </a:solidFill>
                <a:latin typeface="Euphemia" panose="020B0503040102020104" pitchFamily="34" charset="0"/>
              </a:rPr>
              <a:t>captures program effects</a:t>
            </a:r>
          </a:p>
        </p:txBody>
      </p:sp>
    </p:spTree>
    <p:extLst>
      <p:ext uri="{BB962C8B-B14F-4D97-AF65-F5344CB8AC3E}">
        <p14:creationId xmlns:p14="http://schemas.microsoft.com/office/powerpoint/2010/main" val="93827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cxnSp>
        <p:nvCxnSpPr>
          <p:cNvPr id="69" name="Straight Connector 68">
            <a:extLst>
              <a:ext uri="{FF2B5EF4-FFF2-40B4-BE49-F238E27FC236}">
                <a16:creationId xmlns:a16="http://schemas.microsoft.com/office/drawing/2014/main" id="{A3A644AF-39CD-45C8-A6D5-77BE6317B351}"/>
              </a:ext>
            </a:extLst>
          </p:cNvPr>
          <p:cNvCxnSpPr>
            <a:cxnSpLocks/>
            <a:stCxn id="75" idx="6"/>
            <a:endCxn id="86" idx="2"/>
          </p:cNvCxnSpPr>
          <p:nvPr/>
        </p:nvCxnSpPr>
        <p:spPr>
          <a:xfrm>
            <a:off x="9489700" y="4114274"/>
            <a:ext cx="797639" cy="7253"/>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AEC48D3-2123-44FF-A115-C162267E58F2}"/>
              </a:ext>
            </a:extLst>
          </p:cNvPr>
          <p:cNvCxnSpPr>
            <a:cxnSpLocks/>
          </p:cNvCxnSpPr>
          <p:nvPr/>
        </p:nvCxnSpPr>
        <p:spPr>
          <a:xfrm flipV="1">
            <a:off x="9176626" y="2778570"/>
            <a:ext cx="1421098" cy="549404"/>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000E61-682C-46C7-A187-C250D3D684D4}"/>
              </a:ext>
            </a:extLst>
          </p:cNvPr>
          <p:cNvCxnSpPr>
            <a:cxnSpLocks/>
          </p:cNvCxnSpPr>
          <p:nvPr/>
        </p:nvCxnSpPr>
        <p:spPr>
          <a:xfrm flipV="1">
            <a:off x="8482697"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6B7D2C4-0076-4E05-A0F5-87989E97525D}"/>
              </a:ext>
            </a:extLst>
          </p:cNvPr>
          <p:cNvCxnSpPr>
            <a:cxnSpLocks/>
          </p:cNvCxnSpPr>
          <p:nvPr/>
        </p:nvCxnSpPr>
        <p:spPr>
          <a:xfrm>
            <a:off x="8482697"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6D829B71-539F-4A7C-A865-A40EE4FBC6C1}"/>
              </a:ext>
            </a:extLst>
          </p:cNvPr>
          <p:cNvSpPr/>
          <p:nvPr/>
        </p:nvSpPr>
        <p:spPr>
          <a:xfrm>
            <a:off x="8866241" y="3023517"/>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75" name="Oval 74">
            <a:extLst>
              <a:ext uri="{FF2B5EF4-FFF2-40B4-BE49-F238E27FC236}">
                <a16:creationId xmlns:a16="http://schemas.microsoft.com/office/drawing/2014/main" id="{BCE6B518-2125-43F2-91B0-6FE2FC14EBAB}"/>
              </a:ext>
            </a:extLst>
          </p:cNvPr>
          <p:cNvSpPr/>
          <p:nvPr/>
        </p:nvSpPr>
        <p:spPr>
          <a:xfrm>
            <a:off x="8868929" y="3808078"/>
            <a:ext cx="620771" cy="6123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76" name="Oval 75">
            <a:extLst>
              <a:ext uri="{FF2B5EF4-FFF2-40B4-BE49-F238E27FC236}">
                <a16:creationId xmlns:a16="http://schemas.microsoft.com/office/drawing/2014/main" id="{A83F1214-D78F-4E57-865B-8A16923C56E1}"/>
              </a:ext>
            </a:extLst>
          </p:cNvPr>
          <p:cNvSpPr/>
          <p:nvPr/>
        </p:nvSpPr>
        <p:spPr>
          <a:xfrm>
            <a:off x="10287339" y="25072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86" name="Oval 85">
            <a:extLst>
              <a:ext uri="{FF2B5EF4-FFF2-40B4-BE49-F238E27FC236}">
                <a16:creationId xmlns:a16="http://schemas.microsoft.com/office/drawing/2014/main" id="{F98DE9F2-B223-45DF-A52E-8424BE8F149D}"/>
              </a:ext>
            </a:extLst>
          </p:cNvPr>
          <p:cNvSpPr/>
          <p:nvPr/>
        </p:nvSpPr>
        <p:spPr>
          <a:xfrm>
            <a:off x="10287339" y="3815330"/>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93" name="TextBox 92">
            <a:extLst>
              <a:ext uri="{FF2B5EF4-FFF2-40B4-BE49-F238E27FC236}">
                <a16:creationId xmlns:a16="http://schemas.microsoft.com/office/drawing/2014/main" id="{D5E381B5-7886-478E-87F5-6A611F9A9169}"/>
              </a:ext>
            </a:extLst>
          </p:cNvPr>
          <p:cNvSpPr txBox="1"/>
          <p:nvPr/>
        </p:nvSpPr>
        <p:spPr>
          <a:xfrm>
            <a:off x="8863579" y="5057302"/>
            <a:ext cx="1801496" cy="1107996"/>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=C2</a:t>
            </a:r>
            <a:endParaRPr lang="en-US" b="1" u="sng" dirty="0">
              <a:solidFill>
                <a:schemeClr val="accent4">
                  <a:lumMod val="50000"/>
                </a:schemeClr>
              </a:solidFill>
              <a:latin typeface="Euphemia" panose="020B0503040102020104" pitchFamily="34" charset="0"/>
            </a:endParaRPr>
          </a:p>
          <a:p>
            <a:pPr algn="ctr"/>
            <a:br>
              <a:rPr lang="en-US" sz="1600" dirty="0">
                <a:latin typeface="Euphemia" panose="020B0503040102020104" pitchFamily="34" charset="0"/>
              </a:rPr>
            </a:br>
            <a:r>
              <a:rPr lang="en-US" sz="1600" dirty="0">
                <a:latin typeface="Euphemia" panose="020B0503040102020104" pitchFamily="34" charset="0"/>
              </a:rPr>
              <a:t>T1 is the counterfactual</a:t>
            </a:r>
          </a:p>
        </p:txBody>
      </p:sp>
      <p:sp>
        <p:nvSpPr>
          <p:cNvPr id="33" name="TextBox 32">
            <a:extLst>
              <a:ext uri="{FF2B5EF4-FFF2-40B4-BE49-F238E27FC236}">
                <a16:creationId xmlns:a16="http://schemas.microsoft.com/office/drawing/2014/main" id="{8781367B-74D6-4220-8C8D-8344B54FBFCE}"/>
              </a:ext>
            </a:extLst>
          </p:cNvPr>
          <p:cNvSpPr txBox="1"/>
          <p:nvPr/>
        </p:nvSpPr>
        <p:spPr>
          <a:xfrm>
            <a:off x="2207285" y="3225846"/>
            <a:ext cx="5366662"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T2-T1 </a:t>
            </a:r>
            <a:r>
              <a:rPr lang="en-US" sz="2800" dirty="0">
                <a:solidFill>
                  <a:schemeClr val="accent4">
                    <a:lumMod val="50000"/>
                  </a:schemeClr>
                </a:solidFill>
                <a:latin typeface="Euphemia" panose="020B0503040102020104" pitchFamily="34" charset="0"/>
              </a:rPr>
              <a:t>captures program effects</a:t>
            </a:r>
          </a:p>
        </p:txBody>
      </p:sp>
    </p:spTree>
    <p:extLst>
      <p:ext uri="{BB962C8B-B14F-4D97-AF65-F5344CB8AC3E}">
        <p14:creationId xmlns:p14="http://schemas.microsoft.com/office/powerpoint/2010/main" val="2653878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55C4E368-561D-487D-8261-4BEEB09DDD6C}"/>
              </a:ext>
            </a:extLst>
          </p:cNvPr>
          <p:cNvCxnSpPr>
            <a:cxnSpLocks/>
          </p:cNvCxnSpPr>
          <p:nvPr/>
        </p:nvCxnSpPr>
        <p:spPr>
          <a:xfrm flipV="1">
            <a:off x="5205662" y="3067933"/>
            <a:ext cx="1498597" cy="523550"/>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A9A943E-7C38-4D4C-9E36-80ECE9640317}"/>
              </a:ext>
            </a:extLst>
          </p:cNvPr>
          <p:cNvSpPr txBox="1"/>
          <p:nvPr/>
        </p:nvSpPr>
        <p:spPr>
          <a:xfrm>
            <a:off x="2060155" y="533181"/>
            <a:ext cx="7743146"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4: where is your counterfactual?</a:t>
            </a:r>
          </a:p>
        </p:txBody>
      </p:sp>
      <p:sp>
        <p:nvSpPr>
          <p:cNvPr id="35" name="TextBox 34">
            <a:extLst>
              <a:ext uri="{FF2B5EF4-FFF2-40B4-BE49-F238E27FC236}">
                <a16:creationId xmlns:a16="http://schemas.microsoft.com/office/drawing/2014/main" id="{E398E3D4-6DE6-414B-93E4-532D0FAB572A}"/>
              </a:ext>
            </a:extLst>
          </p:cNvPr>
          <p:cNvSpPr txBox="1"/>
          <p:nvPr/>
        </p:nvSpPr>
        <p:spPr>
          <a:xfrm>
            <a:off x="2091895" y="1167174"/>
            <a:ext cx="7711406" cy="369332"/>
          </a:xfrm>
          <a:prstGeom prst="rect">
            <a:avLst/>
          </a:prstGeom>
          <a:noFill/>
        </p:spPr>
        <p:txBody>
          <a:bodyPr wrap="none" rtlCol="0">
            <a:spAutoFit/>
          </a:bodyPr>
          <a:lstStyle/>
          <a:p>
            <a:r>
              <a:rPr lang="en-US" dirty="0">
                <a:solidFill>
                  <a:schemeClr val="tx1">
                    <a:lumMod val="65000"/>
                    <a:lumOff val="35000"/>
                  </a:schemeClr>
                </a:solidFill>
              </a:rPr>
              <a:t>What would your treatment group look like if it had not received the treatment? </a:t>
            </a:r>
          </a:p>
        </p:txBody>
      </p:sp>
      <p:cxnSp>
        <p:nvCxnSpPr>
          <p:cNvPr id="61" name="Straight Connector 60">
            <a:extLst>
              <a:ext uri="{FF2B5EF4-FFF2-40B4-BE49-F238E27FC236}">
                <a16:creationId xmlns:a16="http://schemas.microsoft.com/office/drawing/2014/main" id="{513D6225-66B9-4B17-A859-1475BE19818E}"/>
              </a:ext>
            </a:extLst>
          </p:cNvPr>
          <p:cNvCxnSpPr>
            <a:cxnSpLocks/>
          </p:cNvCxnSpPr>
          <p:nvPr/>
        </p:nvCxnSpPr>
        <p:spPr>
          <a:xfrm flipV="1">
            <a:off x="5226215" y="3828119"/>
            <a:ext cx="1507783" cy="510388"/>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4A5C799-4C85-4AF7-9068-B64DB0549BDB}"/>
              </a:ext>
            </a:extLst>
          </p:cNvPr>
          <p:cNvCxnSpPr>
            <a:cxnSpLocks/>
          </p:cNvCxnSpPr>
          <p:nvPr/>
        </p:nvCxnSpPr>
        <p:spPr>
          <a:xfrm flipV="1">
            <a:off x="5177357" y="2369799"/>
            <a:ext cx="1500699" cy="1191269"/>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0BE70E-1183-4680-B5D4-452A6B2AEEE7}"/>
              </a:ext>
            </a:extLst>
          </p:cNvPr>
          <p:cNvCxnSpPr>
            <a:cxnSpLocks/>
          </p:cNvCxnSpPr>
          <p:nvPr/>
        </p:nvCxnSpPr>
        <p:spPr>
          <a:xfrm flipV="1">
            <a:off x="4480600" y="2302242"/>
            <a:ext cx="0" cy="2601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1F5360-E192-497A-8F8F-C6B658611EFA}"/>
              </a:ext>
            </a:extLst>
          </p:cNvPr>
          <p:cNvCxnSpPr>
            <a:cxnSpLocks/>
          </p:cNvCxnSpPr>
          <p:nvPr/>
        </p:nvCxnSpPr>
        <p:spPr>
          <a:xfrm>
            <a:off x="4480600" y="4900575"/>
            <a:ext cx="2734429"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2CA92DB3-6E79-44A2-A55A-CCE078FFC652}"/>
              </a:ext>
            </a:extLst>
          </p:cNvPr>
          <p:cNvSpPr/>
          <p:nvPr/>
        </p:nvSpPr>
        <p:spPr>
          <a:xfrm>
            <a:off x="6416419" y="2778570"/>
            <a:ext cx="620771" cy="612393"/>
          </a:xfrm>
          <a:prstGeom prst="ellipse">
            <a:avLst/>
          </a:prstGeom>
          <a:solidFill>
            <a:schemeClr val="bg1">
              <a:lumMod val="85000"/>
            </a:schemeClr>
          </a:solidFill>
          <a:ln w="3492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CF</a:t>
            </a:r>
          </a:p>
        </p:txBody>
      </p:sp>
      <p:sp>
        <p:nvSpPr>
          <p:cNvPr id="66" name="Oval 65">
            <a:extLst>
              <a:ext uri="{FF2B5EF4-FFF2-40B4-BE49-F238E27FC236}">
                <a16:creationId xmlns:a16="http://schemas.microsoft.com/office/drawing/2014/main" id="{433D06C6-882A-444C-8382-7384F4E1CB7C}"/>
              </a:ext>
            </a:extLst>
          </p:cNvPr>
          <p:cNvSpPr/>
          <p:nvPr/>
        </p:nvSpPr>
        <p:spPr>
          <a:xfrm>
            <a:off x="4843622" y="40411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67" name="Oval 66">
            <a:extLst>
              <a:ext uri="{FF2B5EF4-FFF2-40B4-BE49-F238E27FC236}">
                <a16:creationId xmlns:a16="http://schemas.microsoft.com/office/drawing/2014/main" id="{A378E49D-CE47-4D3A-9F39-2AD83AA09F57}"/>
              </a:ext>
            </a:extLst>
          </p:cNvPr>
          <p:cNvSpPr/>
          <p:nvPr/>
        </p:nvSpPr>
        <p:spPr>
          <a:xfrm>
            <a:off x="6459993" y="2063602"/>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68" name="Oval 67">
            <a:extLst>
              <a:ext uri="{FF2B5EF4-FFF2-40B4-BE49-F238E27FC236}">
                <a16:creationId xmlns:a16="http://schemas.microsoft.com/office/drawing/2014/main" id="{EB684A16-589B-48F1-B127-7A03AD53FDC1}"/>
              </a:ext>
            </a:extLst>
          </p:cNvPr>
          <p:cNvSpPr/>
          <p:nvPr/>
        </p:nvSpPr>
        <p:spPr>
          <a:xfrm>
            <a:off x="4844426" y="327452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78" name="Oval 77">
            <a:extLst>
              <a:ext uri="{FF2B5EF4-FFF2-40B4-BE49-F238E27FC236}">
                <a16:creationId xmlns:a16="http://schemas.microsoft.com/office/drawing/2014/main" id="{62BBC12A-23A4-4A01-8C77-14AF50DA25B8}"/>
              </a:ext>
            </a:extLst>
          </p:cNvPr>
          <p:cNvSpPr/>
          <p:nvPr/>
        </p:nvSpPr>
        <p:spPr>
          <a:xfrm>
            <a:off x="6423611" y="3521535"/>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85" name="TextBox 84">
            <a:extLst>
              <a:ext uri="{FF2B5EF4-FFF2-40B4-BE49-F238E27FC236}">
                <a16:creationId xmlns:a16="http://schemas.microsoft.com/office/drawing/2014/main" id="{AEA06483-0D1D-4117-A42A-F486839C6CDE}"/>
              </a:ext>
            </a:extLst>
          </p:cNvPr>
          <p:cNvSpPr txBox="1"/>
          <p:nvPr/>
        </p:nvSpPr>
        <p:spPr>
          <a:xfrm>
            <a:off x="5154007" y="5128226"/>
            <a:ext cx="1801496" cy="1354217"/>
          </a:xfrm>
          <a:prstGeom prst="rect">
            <a:avLst/>
          </a:prstGeom>
          <a:noFill/>
        </p:spPr>
        <p:txBody>
          <a:bodyPr wrap="square" rtlCol="0">
            <a:spAutoFit/>
          </a:bodyPr>
          <a:lstStyle/>
          <a:p>
            <a:pPr algn="ctr"/>
            <a:r>
              <a:rPr lang="en-US" b="1" u="sng" dirty="0">
                <a:solidFill>
                  <a:schemeClr val="accent4">
                    <a:lumMod val="50000"/>
                  </a:schemeClr>
                </a:solidFill>
                <a:latin typeface="Euphemia" panose="020B0503040102020104" pitchFamily="34" charset="0"/>
              </a:rPr>
              <a:t>C1</a:t>
            </a:r>
            <a:r>
              <a:rPr lang="en-US" b="1" u="sng" dirty="0">
                <a:solidFill>
                  <a:schemeClr val="accent4">
                    <a:lumMod val="50000"/>
                  </a:schemeClr>
                </a:solidFill>
                <a:latin typeface="Euphemia" panose="020B0503040102020104" pitchFamily="34" charset="0"/>
                <a:cs typeface="Times New Roman" panose="02020603050405020304" pitchFamily="18" charset="0"/>
              </a:rPr>
              <a:t>≠</a:t>
            </a:r>
            <a:r>
              <a:rPr lang="en-US" b="1" u="sng" dirty="0">
                <a:solidFill>
                  <a:schemeClr val="accent4">
                    <a:lumMod val="50000"/>
                  </a:schemeClr>
                </a:solidFill>
                <a:latin typeface="Euphemia" panose="020B0503040102020104" pitchFamily="34" charset="0"/>
              </a:rPr>
              <a:t>T1</a:t>
            </a:r>
          </a:p>
          <a:p>
            <a:pPr algn="ctr"/>
            <a:br>
              <a:rPr lang="en-US" sz="1600" dirty="0">
                <a:latin typeface="Euphemia" panose="020B0503040102020104" pitchFamily="34" charset="0"/>
              </a:rPr>
            </a:br>
            <a:r>
              <a:rPr lang="en-US" sz="1600" dirty="0">
                <a:latin typeface="Euphemia" panose="020B0503040102020104" pitchFamily="34" charset="0"/>
              </a:rPr>
              <a:t>T1 + (C2-C1) </a:t>
            </a:r>
            <a:br>
              <a:rPr lang="en-US" sz="1600" dirty="0">
                <a:latin typeface="Euphemia" panose="020B0503040102020104" pitchFamily="34" charset="0"/>
              </a:rPr>
            </a:br>
            <a:r>
              <a:rPr lang="en-US" sz="1600" dirty="0">
                <a:latin typeface="Euphemia" panose="020B0503040102020104" pitchFamily="34" charset="0"/>
              </a:rPr>
              <a:t>is the counterfactual</a:t>
            </a:r>
          </a:p>
        </p:txBody>
      </p:sp>
      <p:sp>
        <p:nvSpPr>
          <p:cNvPr id="33" name="TextBox 32">
            <a:extLst>
              <a:ext uri="{FF2B5EF4-FFF2-40B4-BE49-F238E27FC236}">
                <a16:creationId xmlns:a16="http://schemas.microsoft.com/office/drawing/2014/main" id="{712E7707-1925-44F4-8DC7-39BAE2DC0724}"/>
              </a:ext>
            </a:extLst>
          </p:cNvPr>
          <p:cNvSpPr txBox="1"/>
          <p:nvPr/>
        </p:nvSpPr>
        <p:spPr>
          <a:xfrm>
            <a:off x="7750547" y="2037465"/>
            <a:ext cx="3082640" cy="2616101"/>
          </a:xfrm>
          <a:prstGeom prst="rect">
            <a:avLst/>
          </a:prstGeom>
          <a:noFill/>
        </p:spPr>
        <p:txBody>
          <a:bodyPr wrap="none" rtlCol="0">
            <a:spAutoFit/>
          </a:bodyPr>
          <a:lstStyle/>
          <a:p>
            <a:pPr algn="ctr"/>
            <a:r>
              <a:rPr lang="en-US" sz="2800" cap="all" dirty="0">
                <a:solidFill>
                  <a:schemeClr val="accent2">
                    <a:lumMod val="50000"/>
                  </a:schemeClr>
                </a:solidFill>
                <a:latin typeface="Euphemia" panose="020B0503040102020104" pitchFamily="34" charset="0"/>
              </a:rPr>
              <a:t>(T2-t1) </a:t>
            </a:r>
            <a:r>
              <a:rPr lang="en-US" sz="2800" dirty="0">
                <a:solidFill>
                  <a:schemeClr val="tx1">
                    <a:lumMod val="65000"/>
                    <a:lumOff val="35000"/>
                  </a:schemeClr>
                </a:solidFill>
                <a:latin typeface="Euphemia" panose="020B0503040102020104" pitchFamily="34" charset="0"/>
              </a:rPr>
              <a:t>–</a:t>
            </a:r>
            <a:r>
              <a:rPr lang="en-US" sz="2800" dirty="0">
                <a:solidFill>
                  <a:schemeClr val="bg2">
                    <a:lumMod val="25000"/>
                  </a:schemeClr>
                </a:solidFill>
                <a:latin typeface="Euphemia" panose="020B0503040102020104" pitchFamily="34" charset="0"/>
              </a:rPr>
              <a:t> </a:t>
            </a:r>
            <a:r>
              <a:rPr lang="en-US" sz="2800" cap="all" dirty="0">
                <a:solidFill>
                  <a:schemeClr val="accent1">
                    <a:lumMod val="75000"/>
                  </a:schemeClr>
                </a:solidFill>
                <a:latin typeface="Euphemia" panose="020B0503040102020104" pitchFamily="34" charset="0"/>
              </a:rPr>
              <a:t>(C2-C1)</a:t>
            </a:r>
            <a:br>
              <a:rPr lang="en-US" sz="2800" cap="all" dirty="0">
                <a:solidFill>
                  <a:schemeClr val="accent1">
                    <a:lumMod val="75000"/>
                  </a:schemeClr>
                </a:solidFill>
                <a:latin typeface="Euphemia" panose="020B0503040102020104" pitchFamily="34" charset="0"/>
              </a:rPr>
            </a:br>
            <a:br>
              <a:rPr lang="en-US" sz="2800" cap="all" dirty="0">
                <a:solidFill>
                  <a:schemeClr val="accent4">
                    <a:lumMod val="50000"/>
                  </a:schemeClr>
                </a:solidFill>
                <a:latin typeface="Euphemia" panose="020B0503040102020104" pitchFamily="34" charset="0"/>
              </a:rPr>
            </a:br>
            <a:r>
              <a:rPr lang="en-US" sz="2400" dirty="0">
                <a:solidFill>
                  <a:schemeClr val="bg2">
                    <a:lumMod val="25000"/>
                  </a:schemeClr>
                </a:solidFill>
                <a:latin typeface="Euphemia" panose="020B0503040102020104" pitchFamily="34" charset="0"/>
              </a:rPr>
              <a:t>( total gain – trend )</a:t>
            </a:r>
          </a:p>
          <a:p>
            <a:pPr algn="ctr"/>
            <a:r>
              <a:rPr lang="en-US" sz="2800" cap="all" dirty="0">
                <a:solidFill>
                  <a:schemeClr val="accent4">
                    <a:lumMod val="50000"/>
                  </a:schemeClr>
                </a:solidFill>
                <a:latin typeface="Euphemia" panose="020B0503040102020104" pitchFamily="34" charset="0"/>
              </a:rPr>
              <a:t> </a:t>
            </a:r>
            <a:br>
              <a:rPr lang="en-US" sz="2800" cap="all" dirty="0">
                <a:solidFill>
                  <a:schemeClr val="accent4">
                    <a:lumMod val="50000"/>
                  </a:schemeClr>
                </a:solidFill>
                <a:latin typeface="Euphemia" panose="020B0503040102020104" pitchFamily="34" charset="0"/>
              </a:rPr>
            </a:br>
            <a:r>
              <a:rPr lang="en-US" sz="2800" dirty="0">
                <a:solidFill>
                  <a:schemeClr val="accent4">
                    <a:lumMod val="50000"/>
                  </a:schemeClr>
                </a:solidFill>
                <a:latin typeface="Euphemia" panose="020B0503040102020104" pitchFamily="34" charset="0"/>
              </a:rPr>
              <a:t>captures </a:t>
            </a:r>
          </a:p>
          <a:p>
            <a:pPr algn="ctr"/>
            <a:r>
              <a:rPr lang="en-US" sz="2800" dirty="0">
                <a:solidFill>
                  <a:schemeClr val="accent4">
                    <a:lumMod val="50000"/>
                  </a:schemeClr>
                </a:solidFill>
                <a:latin typeface="Euphemia" panose="020B0503040102020104" pitchFamily="34" charset="0"/>
              </a:rPr>
              <a:t>program effects</a:t>
            </a:r>
          </a:p>
        </p:txBody>
      </p:sp>
    </p:spTree>
    <p:extLst>
      <p:ext uri="{BB962C8B-B14F-4D97-AF65-F5344CB8AC3E}">
        <p14:creationId xmlns:p14="http://schemas.microsoft.com/office/powerpoint/2010/main" val="1477250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837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Real-world example</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6018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CC23C05-EDDC-4216-B521-BEC2E58159FC}"/>
              </a:ext>
            </a:extLst>
          </p:cNvPr>
          <p:cNvCxnSpPr>
            <a:cxnSpLocks/>
          </p:cNvCxnSpPr>
          <p:nvPr/>
        </p:nvCxnSpPr>
        <p:spPr>
          <a:xfrm>
            <a:off x="2436351" y="3420182"/>
            <a:ext cx="9553487" cy="881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40FB079-F44C-4D04-8605-D7F01E7EF621}"/>
              </a:ext>
            </a:extLst>
          </p:cNvPr>
          <p:cNvSpPr/>
          <p:nvPr/>
        </p:nvSpPr>
        <p:spPr>
          <a:xfrm>
            <a:off x="4452411" y="1576885"/>
            <a:ext cx="485192" cy="182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D52100-404C-4D73-8D2C-41B5C77D567A}"/>
              </a:ext>
            </a:extLst>
          </p:cNvPr>
          <p:cNvSpPr/>
          <p:nvPr/>
        </p:nvSpPr>
        <p:spPr>
          <a:xfrm>
            <a:off x="6459799" y="1596053"/>
            <a:ext cx="485192" cy="182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5AB80C-ABD7-4B09-A0F6-FC387A878ED7}"/>
              </a:ext>
            </a:extLst>
          </p:cNvPr>
          <p:cNvSpPr/>
          <p:nvPr/>
        </p:nvSpPr>
        <p:spPr>
          <a:xfrm>
            <a:off x="8397873" y="2794580"/>
            <a:ext cx="485192" cy="634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152D57-75AF-475B-AF59-0F8A26B5D98C}"/>
              </a:ext>
            </a:extLst>
          </p:cNvPr>
          <p:cNvSpPr/>
          <p:nvPr/>
        </p:nvSpPr>
        <p:spPr>
          <a:xfrm>
            <a:off x="10250139" y="2165218"/>
            <a:ext cx="485192" cy="126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72C3648-A32B-4BEF-85AF-64EFDCE5D919}"/>
              </a:ext>
            </a:extLst>
          </p:cNvPr>
          <p:cNvSpPr txBox="1"/>
          <p:nvPr/>
        </p:nvSpPr>
        <p:spPr>
          <a:xfrm>
            <a:off x="314452" y="211058"/>
            <a:ext cx="2951585" cy="1384995"/>
          </a:xfrm>
          <a:prstGeom prst="rect">
            <a:avLst/>
          </a:prstGeom>
          <a:noFill/>
        </p:spPr>
        <p:txBody>
          <a:bodyPr wrap="square" rtlCol="0">
            <a:spAutoFit/>
          </a:bodyPr>
          <a:lstStyle/>
          <a:p>
            <a:pPr algn="ctr"/>
            <a:r>
              <a:rPr lang="en-US" sz="2800" cap="all" dirty="0">
                <a:solidFill>
                  <a:schemeClr val="accent4">
                    <a:lumMod val="50000"/>
                  </a:schemeClr>
                </a:solidFill>
                <a:latin typeface="Euphemia" panose="020B0503040102020104" pitchFamily="34" charset="0"/>
              </a:rPr>
              <a:t>Gender Pay Gap For nonprofit</a:t>
            </a:r>
          </a:p>
          <a:p>
            <a:pPr algn="ctr"/>
            <a:r>
              <a:rPr lang="en-US" sz="2800" cap="all" dirty="0">
                <a:solidFill>
                  <a:schemeClr val="accent4">
                    <a:lumMod val="50000"/>
                  </a:schemeClr>
                </a:solidFill>
                <a:latin typeface="Euphemia" panose="020B0503040102020104" pitchFamily="34" charset="0"/>
              </a:rPr>
              <a:t>executives</a:t>
            </a:r>
          </a:p>
        </p:txBody>
      </p:sp>
      <p:sp>
        <p:nvSpPr>
          <p:cNvPr id="11" name="Left Brace 10">
            <a:extLst>
              <a:ext uri="{FF2B5EF4-FFF2-40B4-BE49-F238E27FC236}">
                <a16:creationId xmlns:a16="http://schemas.microsoft.com/office/drawing/2014/main" id="{CC5E1AEF-A5C0-473E-A718-4783C71BEBA9}"/>
              </a:ext>
            </a:extLst>
          </p:cNvPr>
          <p:cNvSpPr/>
          <p:nvPr/>
        </p:nvSpPr>
        <p:spPr>
          <a:xfrm>
            <a:off x="2702708" y="1659539"/>
            <a:ext cx="380012" cy="1697156"/>
          </a:xfrm>
          <a:prstGeom prst="lef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FA7E8C1-D8A3-4AF6-9FFE-CD3871AAAB65}"/>
              </a:ext>
            </a:extLst>
          </p:cNvPr>
          <p:cNvSpPr txBox="1"/>
          <p:nvPr/>
        </p:nvSpPr>
        <p:spPr>
          <a:xfrm>
            <a:off x="4031633" y="3621817"/>
            <a:ext cx="1326747" cy="923330"/>
          </a:xfrm>
          <a:prstGeom prst="rect">
            <a:avLst/>
          </a:prstGeom>
          <a:noFill/>
        </p:spPr>
        <p:txBody>
          <a:bodyPr wrap="square" rtlCol="0">
            <a:spAutoFit/>
          </a:bodyPr>
          <a:lstStyle/>
          <a:p>
            <a:pPr algn="ctr"/>
            <a:r>
              <a:rPr lang="en-US" dirty="0">
                <a:solidFill>
                  <a:schemeClr val="accent4">
                    <a:lumMod val="50000"/>
                  </a:schemeClr>
                </a:solidFill>
              </a:rPr>
              <a:t>ALL MALE NONPROFIT BOARD</a:t>
            </a:r>
          </a:p>
        </p:txBody>
      </p:sp>
      <p:sp>
        <p:nvSpPr>
          <p:cNvPr id="14" name="TextBox 13">
            <a:extLst>
              <a:ext uri="{FF2B5EF4-FFF2-40B4-BE49-F238E27FC236}">
                <a16:creationId xmlns:a16="http://schemas.microsoft.com/office/drawing/2014/main" id="{C35831E9-5B4C-4057-8A40-D211164BEE3D}"/>
              </a:ext>
            </a:extLst>
          </p:cNvPr>
          <p:cNvSpPr txBox="1"/>
          <p:nvPr/>
        </p:nvSpPr>
        <p:spPr>
          <a:xfrm>
            <a:off x="6039021" y="3622324"/>
            <a:ext cx="1326747" cy="923330"/>
          </a:xfrm>
          <a:prstGeom prst="rect">
            <a:avLst/>
          </a:prstGeom>
          <a:noFill/>
        </p:spPr>
        <p:txBody>
          <a:bodyPr wrap="square" rtlCol="0">
            <a:spAutoFit/>
          </a:bodyPr>
          <a:lstStyle/>
          <a:p>
            <a:pPr algn="ctr"/>
            <a:r>
              <a:rPr lang="en-US" dirty="0">
                <a:solidFill>
                  <a:schemeClr val="accent4">
                    <a:lumMod val="50000"/>
                  </a:schemeClr>
                </a:solidFill>
              </a:rPr>
              <a:t>1% - 30% female </a:t>
            </a:r>
          </a:p>
          <a:p>
            <a:pPr algn="ctr"/>
            <a:r>
              <a:rPr lang="en-US" dirty="0">
                <a:solidFill>
                  <a:schemeClr val="accent4">
                    <a:lumMod val="50000"/>
                  </a:schemeClr>
                </a:solidFill>
              </a:rPr>
              <a:t>(tokenism)</a:t>
            </a:r>
          </a:p>
        </p:txBody>
      </p:sp>
      <p:sp>
        <p:nvSpPr>
          <p:cNvPr id="15" name="TextBox 14">
            <a:extLst>
              <a:ext uri="{FF2B5EF4-FFF2-40B4-BE49-F238E27FC236}">
                <a16:creationId xmlns:a16="http://schemas.microsoft.com/office/drawing/2014/main" id="{8BB68137-9AF1-4B0D-A215-47778621B0BD}"/>
              </a:ext>
            </a:extLst>
          </p:cNvPr>
          <p:cNvSpPr txBox="1"/>
          <p:nvPr/>
        </p:nvSpPr>
        <p:spPr>
          <a:xfrm>
            <a:off x="7789570" y="3636657"/>
            <a:ext cx="1701798" cy="923330"/>
          </a:xfrm>
          <a:prstGeom prst="rect">
            <a:avLst/>
          </a:prstGeom>
          <a:noFill/>
        </p:spPr>
        <p:txBody>
          <a:bodyPr wrap="square" rtlCol="0">
            <a:spAutoFit/>
          </a:bodyPr>
          <a:lstStyle/>
          <a:p>
            <a:pPr algn="ctr"/>
            <a:r>
              <a:rPr lang="en-US" dirty="0">
                <a:solidFill>
                  <a:schemeClr val="accent4">
                    <a:lumMod val="50000"/>
                  </a:schemeClr>
                </a:solidFill>
              </a:rPr>
              <a:t>30% - 70% female</a:t>
            </a:r>
          </a:p>
          <a:p>
            <a:pPr algn="ctr"/>
            <a:r>
              <a:rPr lang="en-US" dirty="0">
                <a:solidFill>
                  <a:schemeClr val="accent4">
                    <a:lumMod val="50000"/>
                  </a:schemeClr>
                </a:solidFill>
              </a:rPr>
              <a:t>(balanced)</a:t>
            </a:r>
          </a:p>
        </p:txBody>
      </p:sp>
      <p:sp>
        <p:nvSpPr>
          <p:cNvPr id="16" name="TextBox 15">
            <a:extLst>
              <a:ext uri="{FF2B5EF4-FFF2-40B4-BE49-F238E27FC236}">
                <a16:creationId xmlns:a16="http://schemas.microsoft.com/office/drawing/2014/main" id="{00EF64CD-9F59-49F5-B9C5-8A825358F9E4}"/>
              </a:ext>
            </a:extLst>
          </p:cNvPr>
          <p:cNvSpPr txBox="1"/>
          <p:nvPr/>
        </p:nvSpPr>
        <p:spPr>
          <a:xfrm>
            <a:off x="9681268" y="3636657"/>
            <a:ext cx="1701798" cy="923330"/>
          </a:xfrm>
          <a:prstGeom prst="rect">
            <a:avLst/>
          </a:prstGeom>
          <a:noFill/>
        </p:spPr>
        <p:txBody>
          <a:bodyPr wrap="square" rtlCol="0">
            <a:spAutoFit/>
          </a:bodyPr>
          <a:lstStyle/>
          <a:p>
            <a:pPr algn="ctr"/>
            <a:r>
              <a:rPr lang="en-US" dirty="0">
                <a:solidFill>
                  <a:schemeClr val="accent4">
                    <a:lumMod val="50000"/>
                  </a:schemeClr>
                </a:solidFill>
              </a:rPr>
              <a:t>70% - 100% female </a:t>
            </a:r>
          </a:p>
          <a:p>
            <a:pPr algn="ctr"/>
            <a:r>
              <a:rPr lang="en-US" dirty="0">
                <a:solidFill>
                  <a:schemeClr val="accent4">
                    <a:lumMod val="50000"/>
                  </a:schemeClr>
                </a:solidFill>
              </a:rPr>
              <a:t>(gendered field)</a:t>
            </a:r>
          </a:p>
        </p:txBody>
      </p:sp>
      <p:sp>
        <p:nvSpPr>
          <p:cNvPr id="17" name="TextBox 16">
            <a:extLst>
              <a:ext uri="{FF2B5EF4-FFF2-40B4-BE49-F238E27FC236}">
                <a16:creationId xmlns:a16="http://schemas.microsoft.com/office/drawing/2014/main" id="{35344C95-35EA-41F0-A7D5-8D490ED7CAF4}"/>
              </a:ext>
            </a:extLst>
          </p:cNvPr>
          <p:cNvSpPr txBox="1"/>
          <p:nvPr/>
        </p:nvSpPr>
        <p:spPr>
          <a:xfrm>
            <a:off x="985938" y="2168034"/>
            <a:ext cx="1434903" cy="830997"/>
          </a:xfrm>
          <a:prstGeom prst="rect">
            <a:avLst/>
          </a:prstGeom>
          <a:noFill/>
        </p:spPr>
        <p:txBody>
          <a:bodyPr wrap="square" rtlCol="0">
            <a:spAutoFit/>
          </a:bodyPr>
          <a:lstStyle/>
          <a:p>
            <a:pPr algn="ctr"/>
            <a:r>
              <a:rPr lang="en-US" sz="1600" dirty="0">
                <a:solidFill>
                  <a:schemeClr val="accent4">
                    <a:lumMod val="50000"/>
                  </a:schemeClr>
                </a:solidFill>
              </a:rPr>
              <a:t>men paid 20% more for the same work</a:t>
            </a:r>
          </a:p>
        </p:txBody>
      </p:sp>
      <p:sp>
        <p:nvSpPr>
          <p:cNvPr id="18" name="TextBox 17">
            <a:extLst>
              <a:ext uri="{FF2B5EF4-FFF2-40B4-BE49-F238E27FC236}">
                <a16:creationId xmlns:a16="http://schemas.microsoft.com/office/drawing/2014/main" id="{8EBEBE8E-8343-4A07-BF9C-3C1035085D44}"/>
              </a:ext>
            </a:extLst>
          </p:cNvPr>
          <p:cNvSpPr txBox="1"/>
          <p:nvPr/>
        </p:nvSpPr>
        <p:spPr>
          <a:xfrm>
            <a:off x="4371167" y="873725"/>
            <a:ext cx="647678" cy="646331"/>
          </a:xfrm>
          <a:prstGeom prst="rect">
            <a:avLst/>
          </a:prstGeom>
          <a:noFill/>
        </p:spPr>
        <p:txBody>
          <a:bodyPr wrap="none" rtlCol="0">
            <a:spAutoFit/>
          </a:bodyPr>
          <a:lstStyle/>
          <a:p>
            <a:pPr algn="ctr"/>
            <a:r>
              <a:rPr lang="en-US" dirty="0">
                <a:solidFill>
                  <a:schemeClr val="tx1">
                    <a:lumMod val="50000"/>
                    <a:lumOff val="50000"/>
                  </a:schemeClr>
                </a:solidFill>
              </a:rPr>
              <a:t>large</a:t>
            </a:r>
          </a:p>
          <a:p>
            <a:pPr algn="ctr"/>
            <a:r>
              <a:rPr lang="en-US" dirty="0">
                <a:solidFill>
                  <a:schemeClr val="tx1">
                    <a:lumMod val="50000"/>
                    <a:lumOff val="50000"/>
                  </a:schemeClr>
                </a:solidFill>
              </a:rPr>
              <a:t>gap</a:t>
            </a:r>
          </a:p>
        </p:txBody>
      </p:sp>
      <p:sp>
        <p:nvSpPr>
          <p:cNvPr id="22" name="TextBox 21">
            <a:extLst>
              <a:ext uri="{FF2B5EF4-FFF2-40B4-BE49-F238E27FC236}">
                <a16:creationId xmlns:a16="http://schemas.microsoft.com/office/drawing/2014/main" id="{6C4D87E4-EFED-4E0E-8086-1B7E53FE6208}"/>
              </a:ext>
            </a:extLst>
          </p:cNvPr>
          <p:cNvSpPr txBox="1"/>
          <p:nvPr/>
        </p:nvSpPr>
        <p:spPr>
          <a:xfrm>
            <a:off x="6378555" y="883371"/>
            <a:ext cx="647678" cy="646331"/>
          </a:xfrm>
          <a:prstGeom prst="rect">
            <a:avLst/>
          </a:prstGeom>
          <a:noFill/>
        </p:spPr>
        <p:txBody>
          <a:bodyPr wrap="none" rtlCol="0">
            <a:spAutoFit/>
          </a:bodyPr>
          <a:lstStyle/>
          <a:p>
            <a:pPr algn="ctr"/>
            <a:r>
              <a:rPr lang="en-US" dirty="0">
                <a:solidFill>
                  <a:schemeClr val="tx1">
                    <a:lumMod val="50000"/>
                    <a:lumOff val="50000"/>
                  </a:schemeClr>
                </a:solidFill>
              </a:rPr>
              <a:t>large</a:t>
            </a:r>
          </a:p>
          <a:p>
            <a:pPr algn="ctr"/>
            <a:r>
              <a:rPr lang="en-US" dirty="0">
                <a:solidFill>
                  <a:schemeClr val="tx1">
                    <a:lumMod val="50000"/>
                    <a:lumOff val="50000"/>
                  </a:schemeClr>
                </a:solidFill>
              </a:rPr>
              <a:t>gap</a:t>
            </a:r>
          </a:p>
        </p:txBody>
      </p:sp>
      <p:sp>
        <p:nvSpPr>
          <p:cNvPr id="23" name="TextBox 22">
            <a:extLst>
              <a:ext uri="{FF2B5EF4-FFF2-40B4-BE49-F238E27FC236}">
                <a16:creationId xmlns:a16="http://schemas.microsoft.com/office/drawing/2014/main" id="{B4034F54-AF26-49CF-AF57-A934502985E1}"/>
              </a:ext>
            </a:extLst>
          </p:cNvPr>
          <p:cNvSpPr txBox="1"/>
          <p:nvPr/>
        </p:nvSpPr>
        <p:spPr>
          <a:xfrm>
            <a:off x="8302876" y="2089527"/>
            <a:ext cx="675186" cy="646331"/>
          </a:xfrm>
          <a:prstGeom prst="rect">
            <a:avLst/>
          </a:prstGeom>
          <a:noFill/>
        </p:spPr>
        <p:txBody>
          <a:bodyPr wrap="none" rtlCol="0">
            <a:spAutoFit/>
          </a:bodyPr>
          <a:lstStyle/>
          <a:p>
            <a:pPr algn="ctr"/>
            <a:r>
              <a:rPr lang="en-US" dirty="0">
                <a:solidFill>
                  <a:schemeClr val="tx1">
                    <a:lumMod val="50000"/>
                    <a:lumOff val="50000"/>
                  </a:schemeClr>
                </a:solidFill>
              </a:rPr>
              <a:t>small</a:t>
            </a:r>
          </a:p>
          <a:p>
            <a:pPr algn="ctr"/>
            <a:r>
              <a:rPr lang="en-US" dirty="0">
                <a:solidFill>
                  <a:schemeClr val="tx1">
                    <a:lumMod val="50000"/>
                    <a:lumOff val="50000"/>
                  </a:schemeClr>
                </a:solidFill>
              </a:rPr>
              <a:t>gap</a:t>
            </a:r>
          </a:p>
        </p:txBody>
      </p:sp>
      <p:sp>
        <p:nvSpPr>
          <p:cNvPr id="24" name="TextBox 23">
            <a:extLst>
              <a:ext uri="{FF2B5EF4-FFF2-40B4-BE49-F238E27FC236}">
                <a16:creationId xmlns:a16="http://schemas.microsoft.com/office/drawing/2014/main" id="{6176F52C-29CB-4619-8C14-875B4131707D}"/>
              </a:ext>
            </a:extLst>
          </p:cNvPr>
          <p:cNvSpPr txBox="1"/>
          <p:nvPr/>
        </p:nvSpPr>
        <p:spPr>
          <a:xfrm>
            <a:off x="10010070" y="1433125"/>
            <a:ext cx="965329" cy="646331"/>
          </a:xfrm>
          <a:prstGeom prst="rect">
            <a:avLst/>
          </a:prstGeom>
          <a:noFill/>
        </p:spPr>
        <p:txBody>
          <a:bodyPr wrap="none" rtlCol="0">
            <a:spAutoFit/>
          </a:bodyPr>
          <a:lstStyle/>
          <a:p>
            <a:pPr algn="ctr"/>
            <a:r>
              <a:rPr lang="en-US" dirty="0">
                <a:solidFill>
                  <a:schemeClr val="tx1">
                    <a:lumMod val="50000"/>
                    <a:lumOff val="50000"/>
                  </a:schemeClr>
                </a:solidFill>
              </a:rPr>
              <a:t>medium</a:t>
            </a:r>
          </a:p>
          <a:p>
            <a:pPr algn="ctr"/>
            <a:r>
              <a:rPr lang="en-US" dirty="0">
                <a:solidFill>
                  <a:schemeClr val="tx1">
                    <a:lumMod val="50000"/>
                    <a:lumOff val="50000"/>
                  </a:schemeClr>
                </a:solidFill>
              </a:rPr>
              <a:t>gap</a:t>
            </a:r>
          </a:p>
        </p:txBody>
      </p:sp>
      <p:sp>
        <p:nvSpPr>
          <p:cNvPr id="25" name="TextBox 24">
            <a:extLst>
              <a:ext uri="{FF2B5EF4-FFF2-40B4-BE49-F238E27FC236}">
                <a16:creationId xmlns:a16="http://schemas.microsoft.com/office/drawing/2014/main" id="{DBC01BBE-7ABA-4EAF-BC5E-F772E050D9E5}"/>
              </a:ext>
            </a:extLst>
          </p:cNvPr>
          <p:cNvSpPr txBox="1"/>
          <p:nvPr/>
        </p:nvSpPr>
        <p:spPr>
          <a:xfrm>
            <a:off x="733926" y="5198461"/>
            <a:ext cx="10126907" cy="646331"/>
          </a:xfrm>
          <a:prstGeom prst="rect">
            <a:avLst/>
          </a:prstGeom>
          <a:noFill/>
        </p:spPr>
        <p:txBody>
          <a:bodyPr wrap="square" rtlCol="0">
            <a:spAutoFit/>
          </a:bodyPr>
          <a:lstStyle/>
          <a:p>
            <a:r>
              <a:rPr lang="en-US" dirty="0"/>
              <a:t>Critical Mass Theory:  explain basic predictions…  board sets the pay … tokens must conform … majority female boards occur in gendered fields like reproductive health and thus ….</a:t>
            </a:r>
          </a:p>
        </p:txBody>
      </p:sp>
    </p:spTree>
    <p:extLst>
      <p:ext uri="{BB962C8B-B14F-4D97-AF65-F5344CB8AC3E}">
        <p14:creationId xmlns:p14="http://schemas.microsoft.com/office/powerpoint/2010/main" val="3062961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565748" y="1410377"/>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2582526" y="4665306"/>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3941542" y="4514304"/>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7351099" y="4514304"/>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5702832" y="202677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4883641" y="2026775"/>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3228478" y="4967310"/>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656697" y="4975916"/>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5554286" y="4514304"/>
            <a:ext cx="0" cy="654341"/>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906127" y="5467916"/>
            <a:ext cx="1296317" cy="646331"/>
          </a:xfrm>
          <a:prstGeom prst="rect">
            <a:avLst/>
          </a:prstGeom>
          <a:noFill/>
        </p:spPr>
        <p:txBody>
          <a:bodyPr wrap="none" rtlCol="0">
            <a:spAutoFit/>
          </a:bodyPr>
          <a:lstStyle/>
          <a:p>
            <a:pPr algn="ctr"/>
            <a:r>
              <a:rPr lang="en-US" dirty="0">
                <a:solidFill>
                  <a:schemeClr val="accent4">
                    <a:lumMod val="50000"/>
                  </a:schemeClr>
                </a:solidFill>
              </a:rPr>
              <a:t>What is the</a:t>
            </a:r>
            <a:br>
              <a:rPr lang="en-US" dirty="0">
                <a:solidFill>
                  <a:schemeClr val="accent4">
                    <a:lumMod val="50000"/>
                  </a:schemeClr>
                </a:solidFill>
              </a:rPr>
            </a:br>
            <a:r>
              <a:rPr lang="en-US" dirty="0">
                <a:solidFill>
                  <a:schemeClr val="accent4">
                    <a:lumMod val="50000"/>
                  </a:schemeClr>
                </a:solidFill>
              </a:rPr>
              <a:t> treatment?</a:t>
            </a:r>
          </a:p>
        </p:txBody>
      </p:sp>
      <p:sp>
        <p:nvSpPr>
          <p:cNvPr id="17" name="Oval 16">
            <a:extLst>
              <a:ext uri="{FF2B5EF4-FFF2-40B4-BE49-F238E27FC236}">
                <a16:creationId xmlns:a16="http://schemas.microsoft.com/office/drawing/2014/main" id="{6073D59D-B2F3-49FE-800A-0C71E5E39CD7}"/>
              </a:ext>
            </a:extLst>
          </p:cNvPr>
          <p:cNvSpPr/>
          <p:nvPr/>
        </p:nvSpPr>
        <p:spPr>
          <a:xfrm>
            <a:off x="5702832" y="28323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4883641" y="283231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2070206" y="764046"/>
            <a:ext cx="1024639" cy="646331"/>
          </a:xfrm>
          <a:prstGeom prst="rect">
            <a:avLst/>
          </a:prstGeom>
          <a:noFill/>
        </p:spPr>
        <p:txBody>
          <a:bodyPr wrap="none" rtlCol="0">
            <a:spAutoFit/>
          </a:bodyPr>
          <a:lstStyle/>
          <a:p>
            <a:r>
              <a:rPr lang="en-US" dirty="0"/>
              <a:t>GENDER </a:t>
            </a:r>
          </a:p>
          <a:p>
            <a:r>
              <a:rPr lang="en-US" dirty="0"/>
              <a:t>PAY GAP</a:t>
            </a:r>
          </a:p>
        </p:txBody>
      </p:sp>
      <p:sp>
        <p:nvSpPr>
          <p:cNvPr id="27" name="TextBox 26">
            <a:extLst>
              <a:ext uri="{FF2B5EF4-FFF2-40B4-BE49-F238E27FC236}">
                <a16:creationId xmlns:a16="http://schemas.microsoft.com/office/drawing/2014/main" id="{38102F48-84DB-4490-B5B4-2EBD13FDA94D}"/>
              </a:ext>
            </a:extLst>
          </p:cNvPr>
          <p:cNvSpPr txBox="1"/>
          <p:nvPr/>
        </p:nvSpPr>
        <p:spPr>
          <a:xfrm>
            <a:off x="6744428" y="1410377"/>
            <a:ext cx="2155751" cy="1200329"/>
          </a:xfrm>
          <a:prstGeom prst="rect">
            <a:avLst/>
          </a:prstGeom>
          <a:noFill/>
        </p:spPr>
        <p:txBody>
          <a:bodyPr wrap="square" rtlCol="0">
            <a:spAutoFit/>
          </a:bodyPr>
          <a:lstStyle/>
          <a:p>
            <a:pPr algn="ctr"/>
            <a:r>
              <a:rPr lang="en-US" dirty="0">
                <a:solidFill>
                  <a:schemeClr val="accent4">
                    <a:lumMod val="50000"/>
                  </a:schemeClr>
                </a:solidFill>
              </a:rPr>
              <a:t>Who is the treatment group, and who is the control group?</a:t>
            </a:r>
          </a:p>
        </p:txBody>
      </p:sp>
    </p:spTree>
    <p:extLst>
      <p:ext uri="{BB962C8B-B14F-4D97-AF65-F5344CB8AC3E}">
        <p14:creationId xmlns:p14="http://schemas.microsoft.com/office/powerpoint/2010/main" val="3121797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Generating hypotheses: </a:t>
            </a:r>
            <a:br>
              <a:rPr lang="en-US" cap="all" dirty="0">
                <a:solidFill>
                  <a:schemeClr val="bg1"/>
                </a:solidFill>
              </a:rPr>
            </a:br>
            <a:r>
              <a:rPr lang="en-US" cap="all" dirty="0">
                <a:solidFill>
                  <a:schemeClr val="bg1"/>
                </a:solidFill>
              </a:rPr>
              <a:t>when do we expect to see changes in the data?</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4544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2146040" y="1212979"/>
            <a:ext cx="8220269" cy="3970318"/>
          </a:xfrm>
          <a:prstGeom prst="rect">
            <a:avLst/>
          </a:prstGeom>
          <a:noFill/>
        </p:spPr>
        <p:txBody>
          <a:bodyPr wrap="square" rtlCol="0">
            <a:spAutoFit/>
          </a:bodyPr>
          <a:lstStyle/>
          <a:p>
            <a:r>
              <a:rPr lang="en-US" dirty="0">
                <a:latin typeface="Euphemia" panose="020B0503040102020104" pitchFamily="34" charset="0"/>
              </a:rPr>
              <a:t>How can we use our data to construct meaningful thought experiments to test our theory?</a:t>
            </a:r>
          </a:p>
          <a:p>
            <a:endParaRPr lang="en-US" dirty="0">
              <a:latin typeface="Euphemia" panose="020B0503040102020104" pitchFamily="34" charset="0"/>
            </a:endParaRPr>
          </a:p>
          <a:p>
            <a:r>
              <a:rPr lang="en-US" dirty="0">
                <a:latin typeface="Euphemia" panose="020B0503040102020104" pitchFamily="34" charset="0"/>
              </a:rPr>
              <a:t>The quasi-experimental approach (use thought experiments to create testable hypotheses).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According to the theory, what SHOULD BE TRUE IF:</a:t>
            </a:r>
          </a:p>
          <a:p>
            <a:endParaRPr lang="en-US" dirty="0">
              <a:latin typeface="Euphemia" panose="020B0503040102020104" pitchFamily="34" charset="0"/>
            </a:endParaRPr>
          </a:p>
          <a:p>
            <a:pPr marL="342900" indent="-342900">
              <a:buFont typeface="Arial" panose="020B0604020202020204" pitchFamily="34" charset="0"/>
              <a:buChar char="•"/>
            </a:pPr>
            <a:r>
              <a:rPr lang="en-US" b="1" dirty="0">
                <a:latin typeface="Euphemia" panose="020B0503040102020104" pitchFamily="34" charset="0"/>
              </a:rPr>
              <a:t>board diversity increases between time=1 and time=2</a:t>
            </a:r>
            <a:r>
              <a:rPr lang="en-US" dirty="0">
                <a:latin typeface="Euphemia" panose="020B0503040102020104" pitchFamily="34" charset="0"/>
              </a:rPr>
              <a:t>? </a:t>
            </a:r>
          </a:p>
          <a:p>
            <a:pPr marL="342900" indent="-342900">
              <a:buFont typeface="Arial" panose="020B0604020202020204" pitchFamily="34" charset="0"/>
              <a:buChar char="•"/>
            </a:pPr>
            <a:endParaRPr lang="en-US" dirty="0">
              <a:latin typeface="Euphemia" panose="020B0503040102020104" pitchFamily="34" charset="0"/>
            </a:endParaRPr>
          </a:p>
          <a:p>
            <a:pPr marL="342900" indent="-342900">
              <a:buFont typeface="Arial" panose="020B0604020202020204" pitchFamily="34" charset="0"/>
              <a:buChar char="•"/>
            </a:pPr>
            <a:r>
              <a:rPr lang="en-US" b="1" dirty="0">
                <a:latin typeface="Euphemia" panose="020B0503040102020104" pitchFamily="34" charset="0"/>
              </a:rPr>
              <a:t>board diversity decreases over the same time period</a:t>
            </a:r>
            <a:r>
              <a:rPr lang="en-US" dirty="0">
                <a:latin typeface="Euphemia" panose="020B0503040102020104" pitchFamily="34" charset="0"/>
              </a:rPr>
              <a:t>? </a:t>
            </a:r>
          </a:p>
          <a:p>
            <a:endParaRPr lang="en-US" dirty="0">
              <a:latin typeface="Euphemia" panose="020B0503040102020104" pitchFamily="34" charset="0"/>
            </a:endParaRPr>
          </a:p>
          <a:p>
            <a:endParaRPr lang="en-US" dirty="0">
              <a:latin typeface="Euphemia" panose="020B0503040102020104" pitchFamily="34" charset="0"/>
            </a:endParaRPr>
          </a:p>
          <a:p>
            <a:r>
              <a:rPr lang="en-US" i="1" cap="all" dirty="0">
                <a:latin typeface="Euphemia" panose="020B0503040102020104" pitchFamily="34" charset="0"/>
              </a:rPr>
              <a:t>Diagram your data based upon expectations informed by theory</a:t>
            </a:r>
          </a:p>
        </p:txBody>
      </p:sp>
    </p:spTree>
    <p:extLst>
      <p:ext uri="{BB962C8B-B14F-4D97-AF65-F5344CB8AC3E}">
        <p14:creationId xmlns:p14="http://schemas.microsoft.com/office/powerpoint/2010/main" val="523268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10341" y="766732"/>
            <a:ext cx="8938728" cy="4585871"/>
          </a:xfrm>
          <a:prstGeom prst="rect">
            <a:avLst/>
          </a:prstGeom>
          <a:noFill/>
        </p:spPr>
        <p:txBody>
          <a:bodyPr wrap="square" rtlCol="0">
            <a:spAutoFit/>
          </a:bodyPr>
          <a:lstStyle/>
          <a:p>
            <a:r>
              <a:rPr lang="en-US" sz="2000" dirty="0">
                <a:latin typeface="Euphemia" panose="020B0503040102020104" pitchFamily="34" charset="0"/>
              </a:rPr>
              <a:t>DATA:</a:t>
            </a:r>
          </a:p>
          <a:p>
            <a:pPr algn="ct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10-year panel on nonprofit CEO pay</a:t>
            </a:r>
          </a:p>
          <a:p>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Data includes the gender of CEOs all board members in the nonprofits </a:t>
            </a:r>
          </a:p>
          <a:p>
            <a:endParaRPr lang="en-US" sz="1600" dirty="0">
              <a:latin typeface="Euphemia" panose="020B0503040102020104" pitchFamily="34" charset="0"/>
            </a:endParaRPr>
          </a:p>
          <a:p>
            <a:pPr marL="285750" indent="-285750">
              <a:buFont typeface="Arial" panose="020B0604020202020204" pitchFamily="34" charset="0"/>
              <a:buChar char="•"/>
            </a:pPr>
            <a:r>
              <a:rPr lang="en-US" sz="1600" i="1" dirty="0">
                <a:latin typeface="Euphemia" panose="020B0503040102020104" pitchFamily="34" charset="0"/>
              </a:rPr>
              <a:t>Note that male/female binary is limited, but only metrics available in the data (future research could use different constructs for gender)</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Limit the data to only organizations that HIRE TWO FEMALE CEOs within the 10-year study period so that we can see the starting salary of both</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Treatment – isolate baseline board diversity scenarios so all organizations are the same in the first time period, then look for cases that change in the second time period. </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Theory: The board sets CEO pay at the time of hire, so the diversity of the board during compensation discussions impacts whether there is implicit bias in . </a:t>
            </a:r>
          </a:p>
          <a:p>
            <a:pPr marL="285750" indent="-285750">
              <a:buFont typeface="Arial" panose="020B0604020202020204" pitchFamily="34" charset="0"/>
              <a:buChar char="•"/>
            </a:pPr>
            <a:endParaRPr lang="en-US" sz="1600" dirty="0">
              <a:latin typeface="Euphemia" panose="020B0503040102020104" pitchFamily="34" charset="0"/>
            </a:endParaRPr>
          </a:p>
        </p:txBody>
      </p:sp>
    </p:spTree>
    <p:extLst>
      <p:ext uri="{BB962C8B-B14F-4D97-AF65-F5344CB8AC3E}">
        <p14:creationId xmlns:p14="http://schemas.microsoft.com/office/powerpoint/2010/main" val="1842711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2864497" y="1576874"/>
            <a:ext cx="6932645" cy="2339102"/>
          </a:xfrm>
          <a:prstGeom prst="rect">
            <a:avLst/>
          </a:prstGeom>
          <a:noFill/>
        </p:spPr>
        <p:txBody>
          <a:bodyPr wrap="square" rtlCol="0">
            <a:spAutoFit/>
          </a:bodyPr>
          <a:lstStyle/>
          <a:p>
            <a:r>
              <a:rPr lang="en-US" sz="2000" dirty="0">
                <a:latin typeface="Euphemia" panose="020B0503040102020104" pitchFamily="34" charset="0"/>
              </a:rPr>
              <a:t>For simplicity assume all boards have 5 members so that:</a:t>
            </a:r>
          </a:p>
          <a:p>
            <a:pPr algn="ct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0 female board members =  </a:t>
            </a:r>
            <a:r>
              <a:rPr lang="en-US" b="1" dirty="0">
                <a:latin typeface="Euphemia" panose="020B0503040102020104" pitchFamily="34" charset="0"/>
              </a:rPr>
              <a:t>no diversity</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1 female member (20%) =  </a:t>
            </a:r>
            <a:r>
              <a:rPr lang="en-US" b="1" dirty="0">
                <a:latin typeface="Euphemia" panose="020B0503040102020104" pitchFamily="34" charset="0"/>
              </a:rPr>
              <a:t>token representation </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2 female members (40%) =  </a:t>
            </a:r>
            <a:r>
              <a:rPr lang="en-US" b="1" dirty="0">
                <a:latin typeface="Euphemia" panose="020B0503040102020104" pitchFamily="34" charset="0"/>
              </a:rPr>
              <a:t>critical mass / balanced</a:t>
            </a:r>
          </a:p>
          <a:p>
            <a:pPr marL="285750" indent="-285750">
              <a:buFont typeface="Arial" panose="020B0604020202020204" pitchFamily="34" charset="0"/>
              <a:buChar char="•"/>
            </a:pPr>
            <a:endParaRPr lang="en-US" dirty="0">
              <a:latin typeface="Euphemia" panose="020B0503040102020104" pitchFamily="34" charset="0"/>
            </a:endParaRPr>
          </a:p>
        </p:txBody>
      </p:sp>
    </p:spTree>
    <p:extLst>
      <p:ext uri="{BB962C8B-B14F-4D97-AF65-F5344CB8AC3E}">
        <p14:creationId xmlns:p14="http://schemas.microsoft.com/office/powerpoint/2010/main" val="66141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8549335" y="2228650"/>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033597" y="326268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2" name="TextBox 21">
            <a:extLst>
              <a:ext uri="{FF2B5EF4-FFF2-40B4-BE49-F238E27FC236}">
                <a16:creationId xmlns:a16="http://schemas.microsoft.com/office/drawing/2014/main" id="{E14E9158-8E39-4E1F-B1B3-8492B8D1D30B}"/>
              </a:ext>
            </a:extLst>
          </p:cNvPr>
          <p:cNvSpPr txBox="1"/>
          <p:nvPr/>
        </p:nvSpPr>
        <p:spPr>
          <a:xfrm>
            <a:off x="6440499" y="862480"/>
            <a:ext cx="3231579" cy="954107"/>
          </a:xfrm>
          <a:prstGeom prst="rect">
            <a:avLst/>
          </a:prstGeom>
          <a:noFill/>
        </p:spPr>
        <p:txBody>
          <a:bodyPr wrap="square" rtlCol="0">
            <a:spAutoFit/>
          </a:bodyPr>
          <a:lstStyle/>
          <a:p>
            <a:r>
              <a:rPr lang="en-US" sz="2800" cap="all" dirty="0">
                <a:solidFill>
                  <a:schemeClr val="accent4">
                    <a:lumMod val="50000"/>
                  </a:schemeClr>
                </a:solidFill>
                <a:latin typeface="Euphemia" panose="020B0503040102020104" pitchFamily="34" charset="0"/>
              </a:rPr>
              <a:t>Program Effect: </a:t>
            </a:r>
            <a:r>
              <a:rPr lang="en-US" sz="2800" cap="all" dirty="0">
                <a:solidFill>
                  <a:schemeClr val="tx1">
                    <a:lumMod val="65000"/>
                    <a:lumOff val="35000"/>
                  </a:schemeClr>
                </a:solidFill>
                <a:latin typeface="Euphemia" panose="020B0503040102020104" pitchFamily="34" charset="0"/>
              </a:rPr>
              <a:t>More is better</a:t>
            </a:r>
          </a:p>
        </p:txBody>
      </p:sp>
      <p:cxnSp>
        <p:nvCxnSpPr>
          <p:cNvPr id="23" name="Straight Connector 22">
            <a:extLst>
              <a:ext uri="{FF2B5EF4-FFF2-40B4-BE49-F238E27FC236}">
                <a16:creationId xmlns:a16="http://schemas.microsoft.com/office/drawing/2014/main" id="{25CE8B6E-1E43-469E-A687-D4E189B111EC}"/>
              </a:ext>
            </a:extLst>
          </p:cNvPr>
          <p:cNvCxnSpPr>
            <a:cxnSpLocks/>
            <a:stCxn id="18" idx="6"/>
            <a:endCxn id="17" idx="2"/>
          </p:cNvCxnSpPr>
          <p:nvPr/>
        </p:nvCxnSpPr>
        <p:spPr>
          <a:xfrm flipV="1">
            <a:off x="5654368" y="2534847"/>
            <a:ext cx="2894967" cy="1034034"/>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9A2A4-33BF-42E8-9A01-ADB2B5BE92BC}"/>
              </a:ext>
            </a:extLst>
          </p:cNvPr>
          <p:cNvSpPr txBox="1"/>
          <p:nvPr/>
        </p:nvSpPr>
        <p:spPr>
          <a:xfrm>
            <a:off x="3051299" y="290248"/>
            <a:ext cx="1861637"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test scores, wages,</a:t>
            </a:r>
          </a:p>
          <a:p>
            <a:pPr algn="ctr"/>
            <a:r>
              <a:rPr lang="en-US" dirty="0">
                <a:solidFill>
                  <a:schemeClr val="accent4">
                    <a:lumMod val="50000"/>
                  </a:schemeClr>
                </a:solidFill>
                <a:latin typeface="Euphemia" panose="020B0503040102020104" pitchFamily="34" charset="0"/>
              </a:rPr>
              <a:t>happiness</a:t>
            </a:r>
          </a:p>
        </p:txBody>
      </p:sp>
    </p:spTree>
    <p:extLst>
      <p:ext uri="{BB962C8B-B14F-4D97-AF65-F5344CB8AC3E}">
        <p14:creationId xmlns:p14="http://schemas.microsoft.com/office/powerpoint/2010/main" val="3040818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2844F5F-86B0-430F-BD89-0175D20F8239}"/>
              </a:ext>
            </a:extLst>
          </p:cNvPr>
          <p:cNvCxnSpPr>
            <a:cxnSpLocks/>
          </p:cNvCxnSpPr>
          <p:nvPr/>
        </p:nvCxnSpPr>
        <p:spPr>
          <a:xfrm>
            <a:off x="3876337" y="1946615"/>
            <a:ext cx="313196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453780" y="785226"/>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2470558" y="4040155"/>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3829574" y="3889153"/>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7239131" y="3889153"/>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6954143" y="165907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3481602" y="1659078"/>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3116510" y="4342159"/>
            <a:ext cx="1301959" cy="369332"/>
          </a:xfrm>
          <a:prstGeom prst="rect">
            <a:avLst/>
          </a:prstGeom>
          <a:noFill/>
        </p:spPr>
        <p:txBody>
          <a:bodyPr wrap="none" rtlCol="0">
            <a:spAutoFit/>
          </a:bodyPr>
          <a:lstStyle/>
          <a:p>
            <a:r>
              <a:rPr lang="en-US" dirty="0">
                <a:solidFill>
                  <a:schemeClr val="tx1">
                    <a:lumMod val="50000"/>
                    <a:lumOff val="50000"/>
                  </a:schemeClr>
                </a:solidFill>
              </a:rPr>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544729" y="4350765"/>
            <a:ext cx="1433406" cy="369332"/>
          </a:xfrm>
          <a:prstGeom prst="rect">
            <a:avLst/>
          </a:prstGeom>
          <a:noFill/>
        </p:spPr>
        <p:txBody>
          <a:bodyPr wrap="none" rtlCol="0">
            <a:spAutoFit/>
          </a:bodyPr>
          <a:lstStyle/>
          <a:p>
            <a:r>
              <a:rPr lang="en-US" dirty="0">
                <a:solidFill>
                  <a:schemeClr val="tx1">
                    <a:lumMod val="50000"/>
                    <a:lumOff val="50000"/>
                  </a:schemeClr>
                </a:solidFill>
              </a:rPr>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5442318" y="4105469"/>
            <a:ext cx="0" cy="245297"/>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343677" y="4395806"/>
            <a:ext cx="2275845" cy="830997"/>
          </a:xfrm>
          <a:prstGeom prst="rect">
            <a:avLst/>
          </a:prstGeom>
          <a:noFill/>
        </p:spPr>
        <p:txBody>
          <a:bodyPr wrap="square" rtlCol="0">
            <a:spAutoFit/>
          </a:bodyPr>
          <a:lstStyle/>
          <a:p>
            <a:pPr algn="ctr"/>
            <a:r>
              <a:rPr lang="en-US" sz="1600" cap="all" dirty="0">
                <a:solidFill>
                  <a:schemeClr val="tx1">
                    <a:lumMod val="50000"/>
                    <a:lumOff val="50000"/>
                  </a:schemeClr>
                </a:solidFill>
              </a:rPr>
              <a:t>Treatment</a:t>
            </a:r>
            <a:r>
              <a:rPr lang="en-US" sz="1600" dirty="0">
                <a:solidFill>
                  <a:schemeClr val="tx1">
                    <a:lumMod val="50000"/>
                    <a:lumOff val="50000"/>
                  </a:schemeClr>
                </a:solidFill>
              </a:rPr>
              <a:t>: </a:t>
            </a:r>
          </a:p>
          <a:p>
            <a:pPr algn="ctr"/>
            <a:r>
              <a:rPr lang="en-US" sz="1600" b="1" dirty="0">
                <a:solidFill>
                  <a:schemeClr val="tx1">
                    <a:lumMod val="75000"/>
                    <a:lumOff val="25000"/>
                  </a:schemeClr>
                </a:solidFill>
              </a:rPr>
              <a:t>from “zero” to “token” board diversity</a:t>
            </a:r>
          </a:p>
        </p:txBody>
      </p:sp>
      <p:sp>
        <p:nvSpPr>
          <p:cNvPr id="17" name="Oval 16">
            <a:extLst>
              <a:ext uri="{FF2B5EF4-FFF2-40B4-BE49-F238E27FC236}">
                <a16:creationId xmlns:a16="http://schemas.microsoft.com/office/drawing/2014/main" id="{6073D59D-B2F3-49FE-800A-0C71E5E39CD7}"/>
              </a:ext>
            </a:extLst>
          </p:cNvPr>
          <p:cNvSpPr/>
          <p:nvPr/>
        </p:nvSpPr>
        <p:spPr>
          <a:xfrm>
            <a:off x="6941209" y="259552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3475115" y="259886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1692104" y="63394"/>
            <a:ext cx="1523351" cy="646331"/>
          </a:xfrm>
          <a:prstGeom prst="rect">
            <a:avLst/>
          </a:prstGeom>
          <a:noFill/>
        </p:spPr>
        <p:txBody>
          <a:bodyPr wrap="square" rtlCol="0">
            <a:spAutoFit/>
          </a:bodyPr>
          <a:lstStyle/>
          <a:p>
            <a:pPr algn="ctr"/>
            <a:r>
              <a:rPr lang="en-US" dirty="0">
                <a:solidFill>
                  <a:schemeClr val="tx1">
                    <a:lumMod val="50000"/>
                    <a:lumOff val="50000"/>
                  </a:schemeClr>
                </a:solidFill>
              </a:rPr>
              <a:t>SALARY OF FEMALE CEOS</a:t>
            </a:r>
          </a:p>
        </p:txBody>
      </p:sp>
      <p:sp>
        <p:nvSpPr>
          <p:cNvPr id="27" name="TextBox 26">
            <a:extLst>
              <a:ext uri="{FF2B5EF4-FFF2-40B4-BE49-F238E27FC236}">
                <a16:creationId xmlns:a16="http://schemas.microsoft.com/office/drawing/2014/main" id="{38102F48-84DB-4490-B5B4-2EBD13FDA94D}"/>
              </a:ext>
            </a:extLst>
          </p:cNvPr>
          <p:cNvSpPr txBox="1"/>
          <p:nvPr/>
        </p:nvSpPr>
        <p:spPr>
          <a:xfrm>
            <a:off x="6096000" y="5373491"/>
            <a:ext cx="2565336" cy="1077218"/>
          </a:xfrm>
          <a:prstGeom prst="rect">
            <a:avLst/>
          </a:prstGeom>
          <a:noFill/>
        </p:spPr>
        <p:txBody>
          <a:bodyPr wrap="square" rtlCol="0">
            <a:spAutoFit/>
          </a:bodyPr>
          <a:lstStyle/>
          <a:p>
            <a:pPr algn="ctr"/>
            <a:r>
              <a:rPr lang="en-US" sz="1600" dirty="0">
                <a:solidFill>
                  <a:schemeClr val="tx1">
                    <a:lumMod val="50000"/>
                    <a:lumOff val="50000"/>
                  </a:schemeClr>
                </a:solidFill>
              </a:rPr>
              <a:t>“Treated” boards have at least 1 female member (20% female) when they hire their second CEO</a:t>
            </a:r>
          </a:p>
        </p:txBody>
      </p:sp>
      <p:sp>
        <p:nvSpPr>
          <p:cNvPr id="20" name="TextBox 19">
            <a:extLst>
              <a:ext uri="{FF2B5EF4-FFF2-40B4-BE49-F238E27FC236}">
                <a16:creationId xmlns:a16="http://schemas.microsoft.com/office/drawing/2014/main" id="{91361F75-2A6A-49BE-B530-9D56FACB0B0E}"/>
              </a:ext>
            </a:extLst>
          </p:cNvPr>
          <p:cNvSpPr txBox="1"/>
          <p:nvPr/>
        </p:nvSpPr>
        <p:spPr>
          <a:xfrm>
            <a:off x="2629566" y="5373491"/>
            <a:ext cx="2275846" cy="1077218"/>
          </a:xfrm>
          <a:prstGeom prst="rect">
            <a:avLst/>
          </a:prstGeom>
          <a:noFill/>
        </p:spPr>
        <p:txBody>
          <a:bodyPr wrap="square" rtlCol="0">
            <a:spAutoFit/>
          </a:bodyPr>
          <a:lstStyle/>
          <a:p>
            <a:pPr algn="ctr"/>
            <a:r>
              <a:rPr lang="en-US" sz="1600" dirty="0">
                <a:solidFill>
                  <a:schemeClr val="tx1">
                    <a:lumMod val="50000"/>
                    <a:lumOff val="50000"/>
                  </a:schemeClr>
                </a:solidFill>
              </a:rPr>
              <a:t>All boards have zero female member out of 5 total (0% female) when they hire their first CEO</a:t>
            </a:r>
          </a:p>
        </p:txBody>
      </p:sp>
      <p:cxnSp>
        <p:nvCxnSpPr>
          <p:cNvPr id="21" name="Straight Connector 20">
            <a:extLst>
              <a:ext uri="{FF2B5EF4-FFF2-40B4-BE49-F238E27FC236}">
                <a16:creationId xmlns:a16="http://schemas.microsoft.com/office/drawing/2014/main" id="{3AF8480A-6C2E-4B01-A70B-C8A248246858}"/>
              </a:ext>
            </a:extLst>
          </p:cNvPr>
          <p:cNvCxnSpPr>
            <a:cxnSpLocks/>
            <a:stCxn id="18" idx="6"/>
            <a:endCxn id="17" idx="2"/>
          </p:cNvCxnSpPr>
          <p:nvPr/>
        </p:nvCxnSpPr>
        <p:spPr>
          <a:xfrm flipV="1">
            <a:off x="4095886" y="2901725"/>
            <a:ext cx="2845323" cy="3336"/>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0B0D745-2577-489A-BC9C-F69C9FACB9C7}"/>
              </a:ext>
            </a:extLst>
          </p:cNvPr>
          <p:cNvSpPr txBox="1"/>
          <p:nvPr/>
        </p:nvSpPr>
        <p:spPr>
          <a:xfrm>
            <a:off x="4095886" y="1491184"/>
            <a:ext cx="2791470" cy="338554"/>
          </a:xfrm>
          <a:prstGeom prst="rect">
            <a:avLst/>
          </a:prstGeom>
          <a:noFill/>
        </p:spPr>
        <p:txBody>
          <a:bodyPr wrap="none" rtlCol="0">
            <a:spAutoFit/>
          </a:bodyPr>
          <a:lstStyle/>
          <a:p>
            <a:r>
              <a:rPr lang="en-US" sz="1600" dirty="0">
                <a:solidFill>
                  <a:schemeClr val="accent1">
                    <a:lumMod val="75000"/>
                  </a:schemeClr>
                </a:solidFill>
              </a:rPr>
              <a:t>Female CEO pay stays the same</a:t>
            </a:r>
          </a:p>
        </p:txBody>
      </p:sp>
      <p:sp>
        <p:nvSpPr>
          <p:cNvPr id="25" name="TextBox 24">
            <a:extLst>
              <a:ext uri="{FF2B5EF4-FFF2-40B4-BE49-F238E27FC236}">
                <a16:creationId xmlns:a16="http://schemas.microsoft.com/office/drawing/2014/main" id="{53F151E4-A52D-4D29-9AC6-9DFD79AC7893}"/>
              </a:ext>
            </a:extLst>
          </p:cNvPr>
          <p:cNvSpPr txBox="1"/>
          <p:nvPr/>
        </p:nvSpPr>
        <p:spPr>
          <a:xfrm>
            <a:off x="4650252" y="3004624"/>
            <a:ext cx="1744901" cy="338554"/>
          </a:xfrm>
          <a:prstGeom prst="rect">
            <a:avLst/>
          </a:prstGeom>
          <a:noFill/>
        </p:spPr>
        <p:txBody>
          <a:bodyPr wrap="none" rtlCol="0">
            <a:spAutoFit/>
          </a:bodyPr>
          <a:lstStyle/>
          <a:p>
            <a:r>
              <a:rPr lang="en-US" sz="1600" dirty="0">
                <a:solidFill>
                  <a:schemeClr val="accent2">
                    <a:lumMod val="50000"/>
                  </a:schemeClr>
                </a:solidFill>
              </a:rPr>
              <a:t>Pay stays the same</a:t>
            </a:r>
          </a:p>
        </p:txBody>
      </p:sp>
      <p:sp>
        <p:nvSpPr>
          <p:cNvPr id="28" name="TextBox 27">
            <a:extLst>
              <a:ext uri="{FF2B5EF4-FFF2-40B4-BE49-F238E27FC236}">
                <a16:creationId xmlns:a16="http://schemas.microsoft.com/office/drawing/2014/main" id="{9C5E572D-8B75-45A3-A434-FB6F9425E1AA}"/>
              </a:ext>
            </a:extLst>
          </p:cNvPr>
          <p:cNvSpPr txBox="1"/>
          <p:nvPr/>
        </p:nvSpPr>
        <p:spPr>
          <a:xfrm>
            <a:off x="8067047" y="1684602"/>
            <a:ext cx="2560507" cy="584775"/>
          </a:xfrm>
          <a:prstGeom prst="rect">
            <a:avLst/>
          </a:prstGeom>
          <a:noFill/>
        </p:spPr>
        <p:txBody>
          <a:bodyPr wrap="square" rtlCol="0">
            <a:spAutoFit/>
          </a:bodyPr>
          <a:lstStyle/>
          <a:p>
            <a:pPr algn="ctr"/>
            <a:r>
              <a:rPr lang="en-US" sz="1600" cap="all" dirty="0">
                <a:solidFill>
                  <a:schemeClr val="tx1">
                    <a:lumMod val="50000"/>
                    <a:lumOff val="50000"/>
                  </a:schemeClr>
                </a:solidFill>
              </a:rPr>
              <a:t>0% female board members in both periods</a:t>
            </a:r>
          </a:p>
        </p:txBody>
      </p:sp>
      <p:sp>
        <p:nvSpPr>
          <p:cNvPr id="29" name="TextBox 28">
            <a:extLst>
              <a:ext uri="{FF2B5EF4-FFF2-40B4-BE49-F238E27FC236}">
                <a16:creationId xmlns:a16="http://schemas.microsoft.com/office/drawing/2014/main" id="{152913C9-86AE-46B6-ABF7-FF51F7C31D78}"/>
              </a:ext>
            </a:extLst>
          </p:cNvPr>
          <p:cNvSpPr txBox="1"/>
          <p:nvPr/>
        </p:nvSpPr>
        <p:spPr>
          <a:xfrm>
            <a:off x="8067047" y="2636069"/>
            <a:ext cx="2644489" cy="584775"/>
          </a:xfrm>
          <a:prstGeom prst="rect">
            <a:avLst/>
          </a:prstGeom>
          <a:noFill/>
        </p:spPr>
        <p:txBody>
          <a:bodyPr wrap="square" rtlCol="0">
            <a:spAutoFit/>
          </a:bodyPr>
          <a:lstStyle/>
          <a:p>
            <a:pPr algn="ctr"/>
            <a:r>
              <a:rPr lang="en-US" sz="1600" cap="all" dirty="0">
                <a:solidFill>
                  <a:schemeClr val="tx1">
                    <a:lumMod val="50000"/>
                    <a:lumOff val="50000"/>
                  </a:schemeClr>
                </a:solidFill>
              </a:rPr>
              <a:t>from 0% to 20% female board members</a:t>
            </a:r>
          </a:p>
        </p:txBody>
      </p:sp>
      <p:sp>
        <p:nvSpPr>
          <p:cNvPr id="7" name="TextBox 6">
            <a:extLst>
              <a:ext uri="{FF2B5EF4-FFF2-40B4-BE49-F238E27FC236}">
                <a16:creationId xmlns:a16="http://schemas.microsoft.com/office/drawing/2014/main" id="{8728F596-CBCC-465D-A34B-04127D240012}"/>
              </a:ext>
            </a:extLst>
          </p:cNvPr>
          <p:cNvSpPr txBox="1"/>
          <p:nvPr/>
        </p:nvSpPr>
        <p:spPr>
          <a:xfrm>
            <a:off x="3950238" y="791601"/>
            <a:ext cx="7294626" cy="369332"/>
          </a:xfrm>
          <a:prstGeom prst="rect">
            <a:avLst/>
          </a:prstGeom>
          <a:noFill/>
        </p:spPr>
        <p:txBody>
          <a:bodyPr wrap="none" rtlCol="0">
            <a:spAutoFit/>
          </a:bodyPr>
          <a:lstStyle/>
          <a:p>
            <a:r>
              <a:rPr lang="en-US" dirty="0">
                <a:solidFill>
                  <a:schemeClr val="tx1">
                    <a:lumMod val="50000"/>
                    <a:lumOff val="50000"/>
                  </a:schemeClr>
                </a:solidFill>
              </a:rPr>
              <a:t>PREDICTON: TOKEN REPRESENTATION NO DIFFERENT THAN ZERO DIVERSITY</a:t>
            </a:r>
          </a:p>
        </p:txBody>
      </p:sp>
      <p:sp>
        <p:nvSpPr>
          <p:cNvPr id="30" name="Oval 29">
            <a:extLst>
              <a:ext uri="{FF2B5EF4-FFF2-40B4-BE49-F238E27FC236}">
                <a16:creationId xmlns:a16="http://schemas.microsoft.com/office/drawing/2014/main" id="{773CAE69-034A-4A74-BE75-6434ED027077}"/>
              </a:ext>
            </a:extLst>
          </p:cNvPr>
          <p:cNvSpPr/>
          <p:nvPr/>
        </p:nvSpPr>
        <p:spPr>
          <a:xfrm>
            <a:off x="626504" y="1485389"/>
            <a:ext cx="620771" cy="612393"/>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14" name="TextBox 13">
            <a:extLst>
              <a:ext uri="{FF2B5EF4-FFF2-40B4-BE49-F238E27FC236}">
                <a16:creationId xmlns:a16="http://schemas.microsoft.com/office/drawing/2014/main" id="{F6350497-3428-4167-A0FA-D7BACBD51C87}"/>
              </a:ext>
            </a:extLst>
          </p:cNvPr>
          <p:cNvSpPr txBox="1"/>
          <p:nvPr/>
        </p:nvSpPr>
        <p:spPr>
          <a:xfrm>
            <a:off x="309492" y="2097782"/>
            <a:ext cx="1284120" cy="1815882"/>
          </a:xfrm>
          <a:prstGeom prst="rect">
            <a:avLst/>
          </a:prstGeom>
          <a:noFill/>
        </p:spPr>
        <p:txBody>
          <a:bodyPr wrap="square" rtlCol="0">
            <a:spAutoFit/>
          </a:bodyPr>
          <a:lstStyle/>
          <a:p>
            <a:pPr algn="ctr"/>
            <a:r>
              <a:rPr lang="en-US" sz="1400" dirty="0">
                <a:solidFill>
                  <a:schemeClr val="tx1">
                    <a:lumMod val="50000"/>
                    <a:lumOff val="50000"/>
                  </a:schemeClr>
                </a:solidFill>
              </a:rPr>
              <a:t>Outcomes: </a:t>
            </a:r>
          </a:p>
          <a:p>
            <a:pPr algn="ctr"/>
            <a:r>
              <a:rPr lang="en-US" sz="1400" dirty="0">
                <a:solidFill>
                  <a:schemeClr val="tx1">
                    <a:lumMod val="50000"/>
                    <a:lumOff val="50000"/>
                  </a:schemeClr>
                </a:solidFill>
              </a:rPr>
              <a:t>Ave salary of newly-hired female CEOs inflation-adjusted for the year of hire</a:t>
            </a:r>
          </a:p>
        </p:txBody>
      </p:sp>
      <p:sp>
        <p:nvSpPr>
          <p:cNvPr id="31" name="TextBox 30">
            <a:extLst>
              <a:ext uri="{FF2B5EF4-FFF2-40B4-BE49-F238E27FC236}">
                <a16:creationId xmlns:a16="http://schemas.microsoft.com/office/drawing/2014/main" id="{4B076B81-95F4-42FC-ACB1-48426593F980}"/>
              </a:ext>
            </a:extLst>
          </p:cNvPr>
          <p:cNvSpPr txBox="1"/>
          <p:nvPr/>
        </p:nvSpPr>
        <p:spPr>
          <a:xfrm>
            <a:off x="3950238" y="309718"/>
            <a:ext cx="6969152" cy="461665"/>
          </a:xfrm>
          <a:prstGeom prst="rect">
            <a:avLst/>
          </a:prstGeom>
          <a:noFill/>
        </p:spPr>
        <p:txBody>
          <a:bodyPr wrap="none" rtlCol="0">
            <a:spAutoFit/>
          </a:bodyPr>
          <a:lstStyle/>
          <a:p>
            <a:pPr algn="ctr"/>
            <a:r>
              <a:rPr lang="en-US" sz="2400" cap="all" dirty="0">
                <a:solidFill>
                  <a:schemeClr val="accent2">
                    <a:lumMod val="50000"/>
                  </a:schemeClr>
                </a:solidFill>
                <a:latin typeface="Euphemia" panose="020B0503040102020104" pitchFamily="34" charset="0"/>
              </a:rPr>
              <a:t>Treatment 1: increase diversity (TOKENISM)</a:t>
            </a:r>
          </a:p>
        </p:txBody>
      </p:sp>
    </p:spTree>
    <p:extLst>
      <p:ext uri="{BB962C8B-B14F-4D97-AF65-F5344CB8AC3E}">
        <p14:creationId xmlns:p14="http://schemas.microsoft.com/office/powerpoint/2010/main" val="816690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453780" y="1074475"/>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a:cxnSpLocks/>
          </p:cNvCxnSpPr>
          <p:nvPr/>
        </p:nvCxnSpPr>
        <p:spPr>
          <a:xfrm>
            <a:off x="2470558" y="4329404"/>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a:cxnSpLocks/>
          </p:cNvCxnSpPr>
          <p:nvPr/>
        </p:nvCxnSpPr>
        <p:spPr>
          <a:xfrm>
            <a:off x="3829574" y="4178402"/>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a:cxnSpLocks/>
          </p:cNvCxnSpPr>
          <p:nvPr/>
        </p:nvCxnSpPr>
        <p:spPr>
          <a:xfrm>
            <a:off x="7239131" y="4178402"/>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3116510" y="4631408"/>
            <a:ext cx="1301959" cy="369332"/>
          </a:xfrm>
          <a:prstGeom prst="rect">
            <a:avLst/>
          </a:prstGeom>
          <a:noFill/>
        </p:spPr>
        <p:txBody>
          <a:bodyPr wrap="square" rtlCol="0">
            <a:spAutoFit/>
          </a:bodyPr>
          <a:lstStyle/>
          <a:p>
            <a:r>
              <a:rPr lang="en-US" dirty="0">
                <a:solidFill>
                  <a:schemeClr val="tx1">
                    <a:lumMod val="50000"/>
                    <a:lumOff val="50000"/>
                  </a:schemeClr>
                </a:solidFill>
              </a:rPr>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544729" y="4640014"/>
            <a:ext cx="1433406" cy="369332"/>
          </a:xfrm>
          <a:prstGeom prst="rect">
            <a:avLst/>
          </a:prstGeom>
          <a:noFill/>
        </p:spPr>
        <p:txBody>
          <a:bodyPr wrap="square" rtlCol="0">
            <a:spAutoFit/>
          </a:bodyPr>
          <a:lstStyle/>
          <a:p>
            <a:r>
              <a:rPr lang="en-US" dirty="0">
                <a:solidFill>
                  <a:schemeClr val="tx1">
                    <a:lumMod val="50000"/>
                    <a:lumOff val="50000"/>
                  </a:schemeClr>
                </a:solidFill>
              </a:rPr>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5442318" y="4178403"/>
            <a:ext cx="0" cy="461611"/>
          </a:xfrm>
          <a:prstGeom prst="straightConnector1">
            <a:avLst/>
          </a:prstGeom>
          <a:ln w="158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343677" y="4685055"/>
            <a:ext cx="2275845" cy="830997"/>
          </a:xfrm>
          <a:prstGeom prst="rect">
            <a:avLst/>
          </a:prstGeom>
          <a:noFill/>
        </p:spPr>
        <p:txBody>
          <a:bodyPr wrap="square" rtlCol="0">
            <a:spAutoFit/>
          </a:bodyPr>
          <a:lstStyle/>
          <a:p>
            <a:pPr algn="ctr"/>
            <a:r>
              <a:rPr lang="en-US" sz="1600" dirty="0">
                <a:solidFill>
                  <a:schemeClr val="tx1">
                    <a:lumMod val="50000"/>
                    <a:lumOff val="50000"/>
                  </a:schemeClr>
                </a:solidFill>
              </a:rPr>
              <a:t>Treatment: </a:t>
            </a:r>
          </a:p>
          <a:p>
            <a:pPr algn="ctr"/>
            <a:r>
              <a:rPr lang="en-US" sz="1600" dirty="0">
                <a:solidFill>
                  <a:schemeClr val="tx1">
                    <a:lumMod val="50000"/>
                    <a:lumOff val="50000"/>
                  </a:schemeClr>
                </a:solidFill>
              </a:rPr>
              <a:t>transition from </a:t>
            </a:r>
            <a:r>
              <a:rPr lang="en-US" sz="1600" b="1" dirty="0">
                <a:solidFill>
                  <a:schemeClr val="tx1">
                    <a:lumMod val="65000"/>
                    <a:lumOff val="35000"/>
                  </a:schemeClr>
                </a:solidFill>
              </a:rPr>
              <a:t>“token” </a:t>
            </a:r>
            <a:r>
              <a:rPr lang="en-US" sz="1600" dirty="0">
                <a:solidFill>
                  <a:schemeClr val="tx1">
                    <a:lumMod val="50000"/>
                    <a:lumOff val="50000"/>
                  </a:schemeClr>
                </a:solidFill>
              </a:rPr>
              <a:t>to </a:t>
            </a:r>
            <a:r>
              <a:rPr lang="en-US" sz="1600" b="1" dirty="0">
                <a:solidFill>
                  <a:schemeClr val="tx1">
                    <a:lumMod val="65000"/>
                    <a:lumOff val="35000"/>
                  </a:schemeClr>
                </a:solidFill>
              </a:rPr>
              <a:t>“balanced” </a:t>
            </a:r>
            <a:r>
              <a:rPr lang="en-US" sz="1600" dirty="0">
                <a:solidFill>
                  <a:schemeClr val="tx1">
                    <a:lumMod val="50000"/>
                    <a:lumOff val="50000"/>
                  </a:schemeClr>
                </a:solidFill>
              </a:rPr>
              <a:t>boards</a:t>
            </a:r>
          </a:p>
        </p:txBody>
      </p:sp>
      <p:sp>
        <p:nvSpPr>
          <p:cNvPr id="27" name="TextBox 26">
            <a:extLst>
              <a:ext uri="{FF2B5EF4-FFF2-40B4-BE49-F238E27FC236}">
                <a16:creationId xmlns:a16="http://schemas.microsoft.com/office/drawing/2014/main" id="{38102F48-84DB-4490-B5B4-2EBD13FDA94D}"/>
              </a:ext>
            </a:extLst>
          </p:cNvPr>
          <p:cNvSpPr txBox="1"/>
          <p:nvPr/>
        </p:nvSpPr>
        <p:spPr>
          <a:xfrm>
            <a:off x="6095999" y="5662740"/>
            <a:ext cx="2730759" cy="830997"/>
          </a:xfrm>
          <a:prstGeom prst="rect">
            <a:avLst/>
          </a:prstGeom>
          <a:noFill/>
        </p:spPr>
        <p:txBody>
          <a:bodyPr wrap="square" rtlCol="0">
            <a:spAutoFit/>
          </a:bodyPr>
          <a:lstStyle/>
          <a:p>
            <a:pPr algn="ctr"/>
            <a:r>
              <a:rPr lang="en-US" sz="1600" dirty="0">
                <a:solidFill>
                  <a:schemeClr val="tx1">
                    <a:lumMod val="50000"/>
                    <a:lumOff val="50000"/>
                  </a:schemeClr>
                </a:solidFill>
              </a:rPr>
              <a:t>“Treated” boards have at least 40% female when they hire their second CEO in the panel</a:t>
            </a:r>
          </a:p>
        </p:txBody>
      </p:sp>
      <p:sp>
        <p:nvSpPr>
          <p:cNvPr id="20" name="TextBox 19">
            <a:extLst>
              <a:ext uri="{FF2B5EF4-FFF2-40B4-BE49-F238E27FC236}">
                <a16:creationId xmlns:a16="http://schemas.microsoft.com/office/drawing/2014/main" id="{91361F75-2A6A-49BE-B530-9D56FACB0B0E}"/>
              </a:ext>
            </a:extLst>
          </p:cNvPr>
          <p:cNvSpPr txBox="1"/>
          <p:nvPr/>
        </p:nvSpPr>
        <p:spPr>
          <a:xfrm>
            <a:off x="2629566" y="5662740"/>
            <a:ext cx="2275846" cy="830997"/>
          </a:xfrm>
          <a:prstGeom prst="rect">
            <a:avLst/>
          </a:prstGeom>
          <a:noFill/>
        </p:spPr>
        <p:txBody>
          <a:bodyPr wrap="square" rtlCol="0">
            <a:spAutoFit/>
          </a:bodyPr>
          <a:lstStyle/>
          <a:p>
            <a:pPr algn="ctr"/>
            <a:r>
              <a:rPr lang="en-US" sz="1600" dirty="0">
                <a:solidFill>
                  <a:schemeClr val="tx1">
                    <a:lumMod val="50000"/>
                    <a:lumOff val="50000"/>
                  </a:schemeClr>
                </a:solidFill>
              </a:rPr>
              <a:t>All boards 20% female when they hire their first CEO in the panel</a:t>
            </a:r>
          </a:p>
        </p:txBody>
      </p:sp>
      <p:sp>
        <p:nvSpPr>
          <p:cNvPr id="29" name="TextBox 28">
            <a:extLst>
              <a:ext uri="{FF2B5EF4-FFF2-40B4-BE49-F238E27FC236}">
                <a16:creationId xmlns:a16="http://schemas.microsoft.com/office/drawing/2014/main" id="{10A1F425-7911-47D7-90C4-04A307750E67}"/>
              </a:ext>
            </a:extLst>
          </p:cNvPr>
          <p:cNvSpPr txBox="1"/>
          <p:nvPr/>
        </p:nvSpPr>
        <p:spPr>
          <a:xfrm>
            <a:off x="3829574" y="630958"/>
            <a:ext cx="8173616" cy="369332"/>
          </a:xfrm>
          <a:prstGeom prst="rect">
            <a:avLst/>
          </a:prstGeom>
          <a:noFill/>
        </p:spPr>
        <p:txBody>
          <a:bodyPr wrap="square" rtlCol="0">
            <a:spAutoFit/>
          </a:bodyPr>
          <a:lstStyle/>
          <a:p>
            <a:r>
              <a:rPr lang="en-US" dirty="0">
                <a:solidFill>
                  <a:schemeClr val="tx1">
                    <a:lumMod val="50000"/>
                    <a:lumOff val="50000"/>
                  </a:schemeClr>
                </a:solidFill>
              </a:rPr>
              <a:t>PREDICTON: BALANCED BOARDS WILL OPERATE DIFFERENTLY THAN TOKEN BOARDS</a:t>
            </a:r>
          </a:p>
        </p:txBody>
      </p:sp>
      <p:sp>
        <p:nvSpPr>
          <p:cNvPr id="30" name="TextBox 29">
            <a:extLst>
              <a:ext uri="{FF2B5EF4-FFF2-40B4-BE49-F238E27FC236}">
                <a16:creationId xmlns:a16="http://schemas.microsoft.com/office/drawing/2014/main" id="{0C9E9AB4-59DD-4678-BE99-67B9CC1C245C}"/>
              </a:ext>
            </a:extLst>
          </p:cNvPr>
          <p:cNvSpPr txBox="1"/>
          <p:nvPr/>
        </p:nvSpPr>
        <p:spPr>
          <a:xfrm>
            <a:off x="3715505" y="186736"/>
            <a:ext cx="7631897" cy="461665"/>
          </a:xfrm>
          <a:prstGeom prst="rect">
            <a:avLst/>
          </a:prstGeom>
          <a:noFill/>
        </p:spPr>
        <p:txBody>
          <a:bodyPr wrap="none" rtlCol="0">
            <a:spAutoFit/>
          </a:bodyPr>
          <a:lstStyle/>
          <a:p>
            <a:pPr algn="ctr"/>
            <a:r>
              <a:rPr lang="en-US" sz="2400" cap="all" dirty="0">
                <a:solidFill>
                  <a:schemeClr val="accent4">
                    <a:lumMod val="50000"/>
                  </a:schemeClr>
                </a:solidFill>
                <a:latin typeface="Euphemia" panose="020B0503040102020104" pitchFamily="34" charset="0"/>
              </a:rPr>
              <a:t>Treatment 2: increase diversity (CRITICAL MASS)</a:t>
            </a:r>
          </a:p>
        </p:txBody>
      </p:sp>
      <p:sp>
        <p:nvSpPr>
          <p:cNvPr id="32" name="TextBox 31">
            <a:extLst>
              <a:ext uri="{FF2B5EF4-FFF2-40B4-BE49-F238E27FC236}">
                <a16:creationId xmlns:a16="http://schemas.microsoft.com/office/drawing/2014/main" id="{8153D46E-265A-43F1-9301-059DB5A4CC42}"/>
              </a:ext>
            </a:extLst>
          </p:cNvPr>
          <p:cNvSpPr txBox="1"/>
          <p:nvPr/>
        </p:nvSpPr>
        <p:spPr>
          <a:xfrm>
            <a:off x="1692104" y="352643"/>
            <a:ext cx="1523351" cy="646331"/>
          </a:xfrm>
          <a:prstGeom prst="rect">
            <a:avLst/>
          </a:prstGeom>
          <a:noFill/>
        </p:spPr>
        <p:txBody>
          <a:bodyPr wrap="square" rtlCol="0">
            <a:spAutoFit/>
          </a:bodyPr>
          <a:lstStyle/>
          <a:p>
            <a:pPr algn="ctr"/>
            <a:r>
              <a:rPr lang="en-US" dirty="0">
                <a:solidFill>
                  <a:schemeClr val="tx1">
                    <a:lumMod val="65000"/>
                    <a:lumOff val="35000"/>
                  </a:schemeClr>
                </a:solidFill>
              </a:rPr>
              <a:t>SALARY OF FEMALE CEOS</a:t>
            </a:r>
          </a:p>
        </p:txBody>
      </p:sp>
      <p:cxnSp>
        <p:nvCxnSpPr>
          <p:cNvPr id="26" name="Straight Connector 25">
            <a:extLst>
              <a:ext uri="{FF2B5EF4-FFF2-40B4-BE49-F238E27FC236}">
                <a16:creationId xmlns:a16="http://schemas.microsoft.com/office/drawing/2014/main" id="{F70CF03C-B2AD-4433-ADD2-9424EBDE664F}"/>
              </a:ext>
            </a:extLst>
          </p:cNvPr>
          <p:cNvCxnSpPr>
            <a:cxnSpLocks/>
            <a:endCxn id="31" idx="2"/>
          </p:cNvCxnSpPr>
          <p:nvPr/>
        </p:nvCxnSpPr>
        <p:spPr>
          <a:xfrm>
            <a:off x="3829574" y="3137410"/>
            <a:ext cx="313196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9732E82E-5110-4797-B74C-A59709CAB440}"/>
              </a:ext>
            </a:extLst>
          </p:cNvPr>
          <p:cNvSpPr/>
          <p:nvPr/>
        </p:nvSpPr>
        <p:spPr>
          <a:xfrm>
            <a:off x="6961535" y="283121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33" name="Oval 32">
            <a:extLst>
              <a:ext uri="{FF2B5EF4-FFF2-40B4-BE49-F238E27FC236}">
                <a16:creationId xmlns:a16="http://schemas.microsoft.com/office/drawing/2014/main" id="{5192308B-D998-48BD-B8F7-5D1A0D0351E3}"/>
              </a:ext>
            </a:extLst>
          </p:cNvPr>
          <p:cNvSpPr/>
          <p:nvPr/>
        </p:nvSpPr>
        <p:spPr>
          <a:xfrm>
            <a:off x="3274387" y="283121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34" name="Oval 33">
            <a:extLst>
              <a:ext uri="{FF2B5EF4-FFF2-40B4-BE49-F238E27FC236}">
                <a16:creationId xmlns:a16="http://schemas.microsoft.com/office/drawing/2014/main" id="{259CCE22-E24B-4482-83E8-06139FFF1F65}"/>
              </a:ext>
            </a:extLst>
          </p:cNvPr>
          <p:cNvSpPr/>
          <p:nvPr/>
        </p:nvSpPr>
        <p:spPr>
          <a:xfrm>
            <a:off x="6952006" y="1799088"/>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35" name="Oval 34">
            <a:extLst>
              <a:ext uri="{FF2B5EF4-FFF2-40B4-BE49-F238E27FC236}">
                <a16:creationId xmlns:a16="http://schemas.microsoft.com/office/drawing/2014/main" id="{7E4500B4-AD3F-4318-93B2-057F71B1B0F7}"/>
              </a:ext>
            </a:extLst>
          </p:cNvPr>
          <p:cNvSpPr/>
          <p:nvPr/>
        </p:nvSpPr>
        <p:spPr>
          <a:xfrm>
            <a:off x="3715505" y="2831213"/>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36" name="Straight Connector 35">
            <a:extLst>
              <a:ext uri="{FF2B5EF4-FFF2-40B4-BE49-F238E27FC236}">
                <a16:creationId xmlns:a16="http://schemas.microsoft.com/office/drawing/2014/main" id="{D1BA3B68-D0F0-43C1-A7B0-BEFB8530102F}"/>
              </a:ext>
            </a:extLst>
          </p:cNvPr>
          <p:cNvCxnSpPr>
            <a:cxnSpLocks/>
            <a:stCxn id="35" idx="6"/>
            <a:endCxn id="34" idx="2"/>
          </p:cNvCxnSpPr>
          <p:nvPr/>
        </p:nvCxnSpPr>
        <p:spPr>
          <a:xfrm flipV="1">
            <a:off x="4336276" y="2105285"/>
            <a:ext cx="2615730" cy="1032125"/>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D49EC2F-07BE-43F9-A17C-5F9385E76A76}"/>
              </a:ext>
            </a:extLst>
          </p:cNvPr>
          <p:cNvSpPr txBox="1"/>
          <p:nvPr/>
        </p:nvSpPr>
        <p:spPr>
          <a:xfrm>
            <a:off x="4735589" y="3291458"/>
            <a:ext cx="1744901" cy="338554"/>
          </a:xfrm>
          <a:prstGeom prst="rect">
            <a:avLst/>
          </a:prstGeom>
          <a:noFill/>
        </p:spPr>
        <p:txBody>
          <a:bodyPr wrap="none" rtlCol="0">
            <a:spAutoFit/>
          </a:bodyPr>
          <a:lstStyle/>
          <a:p>
            <a:r>
              <a:rPr lang="en-US" sz="1600" dirty="0">
                <a:solidFill>
                  <a:schemeClr val="accent1">
                    <a:lumMod val="75000"/>
                  </a:schemeClr>
                </a:solidFill>
              </a:rPr>
              <a:t>Pay stays the same</a:t>
            </a:r>
          </a:p>
        </p:txBody>
      </p:sp>
      <p:sp>
        <p:nvSpPr>
          <p:cNvPr id="38" name="TextBox 37">
            <a:extLst>
              <a:ext uri="{FF2B5EF4-FFF2-40B4-BE49-F238E27FC236}">
                <a16:creationId xmlns:a16="http://schemas.microsoft.com/office/drawing/2014/main" id="{EA559F51-69CA-4E8A-A192-7550CD94E0D6}"/>
              </a:ext>
            </a:extLst>
          </p:cNvPr>
          <p:cNvSpPr txBox="1"/>
          <p:nvPr/>
        </p:nvSpPr>
        <p:spPr>
          <a:xfrm>
            <a:off x="3653409" y="1976597"/>
            <a:ext cx="2659959" cy="338554"/>
          </a:xfrm>
          <a:prstGeom prst="rect">
            <a:avLst/>
          </a:prstGeom>
          <a:noFill/>
        </p:spPr>
        <p:txBody>
          <a:bodyPr wrap="none" rtlCol="0">
            <a:spAutoFit/>
          </a:bodyPr>
          <a:lstStyle/>
          <a:p>
            <a:r>
              <a:rPr lang="en-US" sz="1600" dirty="0">
                <a:solidFill>
                  <a:schemeClr val="accent2">
                    <a:lumMod val="50000"/>
                  </a:schemeClr>
                </a:solidFill>
              </a:rPr>
              <a:t>Ave female CEO pay increases</a:t>
            </a:r>
          </a:p>
        </p:txBody>
      </p:sp>
      <p:sp>
        <p:nvSpPr>
          <p:cNvPr id="39" name="TextBox 38">
            <a:extLst>
              <a:ext uri="{FF2B5EF4-FFF2-40B4-BE49-F238E27FC236}">
                <a16:creationId xmlns:a16="http://schemas.microsoft.com/office/drawing/2014/main" id="{AC622264-ED89-4085-BEA7-B162E04B0EDB}"/>
              </a:ext>
            </a:extLst>
          </p:cNvPr>
          <p:cNvSpPr txBox="1"/>
          <p:nvPr/>
        </p:nvSpPr>
        <p:spPr>
          <a:xfrm>
            <a:off x="8211415" y="1870364"/>
            <a:ext cx="2600178" cy="338554"/>
          </a:xfrm>
          <a:prstGeom prst="rect">
            <a:avLst/>
          </a:prstGeom>
          <a:noFill/>
        </p:spPr>
        <p:txBody>
          <a:bodyPr wrap="square" rtlCol="0">
            <a:spAutoFit/>
          </a:bodyPr>
          <a:lstStyle/>
          <a:p>
            <a:pPr algn="ctr"/>
            <a:r>
              <a:rPr lang="en-US" sz="1600" cap="all" dirty="0">
                <a:solidFill>
                  <a:schemeClr val="tx1">
                    <a:lumMod val="50000"/>
                    <a:lumOff val="50000"/>
                  </a:schemeClr>
                </a:solidFill>
              </a:rPr>
              <a:t>Gained board diversity</a:t>
            </a:r>
          </a:p>
        </p:txBody>
      </p:sp>
      <p:sp>
        <p:nvSpPr>
          <p:cNvPr id="40" name="TextBox 39">
            <a:extLst>
              <a:ext uri="{FF2B5EF4-FFF2-40B4-BE49-F238E27FC236}">
                <a16:creationId xmlns:a16="http://schemas.microsoft.com/office/drawing/2014/main" id="{79B7557A-4892-4377-9D85-8F5284007158}"/>
              </a:ext>
            </a:extLst>
          </p:cNvPr>
          <p:cNvSpPr txBox="1"/>
          <p:nvPr/>
        </p:nvSpPr>
        <p:spPr>
          <a:xfrm>
            <a:off x="8211415" y="2974191"/>
            <a:ext cx="3237246" cy="338554"/>
          </a:xfrm>
          <a:prstGeom prst="rect">
            <a:avLst/>
          </a:prstGeom>
          <a:noFill/>
        </p:spPr>
        <p:txBody>
          <a:bodyPr wrap="square" rtlCol="0">
            <a:spAutoFit/>
          </a:bodyPr>
          <a:lstStyle/>
          <a:p>
            <a:pPr algn="ctr"/>
            <a:r>
              <a:rPr lang="en-US" sz="1600" cap="all" dirty="0">
                <a:solidFill>
                  <a:schemeClr val="tx1">
                    <a:lumMod val="50000"/>
                    <a:lumOff val="50000"/>
                  </a:schemeClr>
                </a:solidFill>
              </a:rPr>
              <a:t>Board diversity stays the same</a:t>
            </a:r>
          </a:p>
        </p:txBody>
      </p:sp>
    </p:spTree>
    <p:extLst>
      <p:ext uri="{BB962C8B-B14F-4D97-AF65-F5344CB8AC3E}">
        <p14:creationId xmlns:p14="http://schemas.microsoft.com/office/powerpoint/2010/main" val="570161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26BEF13-D1EC-45C4-9854-06438BC91580}"/>
              </a:ext>
            </a:extLst>
          </p:cNvPr>
          <p:cNvCxnSpPr>
            <a:cxnSpLocks/>
          </p:cNvCxnSpPr>
          <p:nvPr/>
        </p:nvCxnSpPr>
        <p:spPr>
          <a:xfrm>
            <a:off x="4174851" y="2337106"/>
            <a:ext cx="2981729" cy="1053267"/>
          </a:xfrm>
          <a:prstGeom prst="line">
            <a:avLst/>
          </a:prstGeom>
          <a:ln w="25400">
            <a:solidFill>
              <a:schemeClr val="accent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2453780" y="1195776"/>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2470558" y="4450705"/>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3829574" y="4299703"/>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7239131" y="4299703"/>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3116510" y="4752709"/>
            <a:ext cx="1301959" cy="369332"/>
          </a:xfrm>
          <a:prstGeom prst="rect">
            <a:avLst/>
          </a:prstGeom>
          <a:noFill/>
        </p:spPr>
        <p:txBody>
          <a:bodyPr wrap="none" rtlCol="0">
            <a:spAutoFit/>
          </a:bodyPr>
          <a:lstStyle/>
          <a:p>
            <a:r>
              <a:rPr lang="en-US" dirty="0">
                <a:solidFill>
                  <a:schemeClr val="tx1">
                    <a:lumMod val="50000"/>
                    <a:lumOff val="50000"/>
                  </a:schemeClr>
                </a:solidFill>
              </a:rPr>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6544729" y="4761315"/>
            <a:ext cx="1433406" cy="369332"/>
          </a:xfrm>
          <a:prstGeom prst="rect">
            <a:avLst/>
          </a:prstGeom>
          <a:noFill/>
        </p:spPr>
        <p:txBody>
          <a:bodyPr wrap="none" rtlCol="0">
            <a:spAutoFit/>
          </a:bodyPr>
          <a:lstStyle/>
          <a:p>
            <a:r>
              <a:rPr lang="en-US" dirty="0">
                <a:solidFill>
                  <a:schemeClr val="tx1">
                    <a:lumMod val="50000"/>
                    <a:lumOff val="50000"/>
                  </a:schemeClr>
                </a:solidFill>
              </a:rPr>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5442318" y="4450705"/>
            <a:ext cx="0" cy="31061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4343677" y="4806356"/>
            <a:ext cx="2275845" cy="1077218"/>
          </a:xfrm>
          <a:prstGeom prst="rect">
            <a:avLst/>
          </a:prstGeom>
          <a:noFill/>
        </p:spPr>
        <p:txBody>
          <a:bodyPr wrap="square" rtlCol="0">
            <a:spAutoFit/>
          </a:bodyPr>
          <a:lstStyle/>
          <a:p>
            <a:pPr algn="ctr"/>
            <a:r>
              <a:rPr lang="en-US" sz="1600" dirty="0">
                <a:solidFill>
                  <a:schemeClr val="tx1">
                    <a:lumMod val="50000"/>
                    <a:lumOff val="50000"/>
                  </a:schemeClr>
                </a:solidFill>
              </a:rPr>
              <a:t>Treatment: </a:t>
            </a:r>
          </a:p>
          <a:p>
            <a:pPr algn="ctr"/>
            <a:r>
              <a:rPr lang="en-US" sz="1600" dirty="0">
                <a:solidFill>
                  <a:schemeClr val="tx1">
                    <a:lumMod val="50000"/>
                    <a:lumOff val="50000"/>
                  </a:schemeClr>
                </a:solidFill>
              </a:rPr>
              <a:t>transition from </a:t>
            </a:r>
            <a:r>
              <a:rPr lang="en-US" sz="1600" b="1" dirty="0">
                <a:solidFill>
                  <a:schemeClr val="tx1">
                    <a:lumMod val="75000"/>
                    <a:lumOff val="25000"/>
                  </a:schemeClr>
                </a:solidFill>
              </a:rPr>
              <a:t>“balanced” </a:t>
            </a:r>
            <a:r>
              <a:rPr lang="en-US" sz="1600" dirty="0">
                <a:solidFill>
                  <a:schemeClr val="tx1">
                    <a:lumMod val="50000"/>
                    <a:lumOff val="50000"/>
                  </a:schemeClr>
                </a:solidFill>
              </a:rPr>
              <a:t>to </a:t>
            </a:r>
            <a:r>
              <a:rPr lang="en-US" sz="1600" b="1" dirty="0">
                <a:solidFill>
                  <a:schemeClr val="tx1">
                    <a:lumMod val="75000"/>
                    <a:lumOff val="25000"/>
                  </a:schemeClr>
                </a:solidFill>
              </a:rPr>
              <a:t>“token” </a:t>
            </a:r>
            <a:r>
              <a:rPr lang="en-US" sz="1600" dirty="0">
                <a:solidFill>
                  <a:schemeClr val="tx1">
                    <a:lumMod val="50000"/>
                    <a:lumOff val="50000"/>
                  </a:schemeClr>
                </a:solidFill>
              </a:rPr>
              <a:t>boards</a:t>
            </a:r>
          </a:p>
        </p:txBody>
      </p:sp>
      <p:sp>
        <p:nvSpPr>
          <p:cNvPr id="27" name="TextBox 26">
            <a:extLst>
              <a:ext uri="{FF2B5EF4-FFF2-40B4-BE49-F238E27FC236}">
                <a16:creationId xmlns:a16="http://schemas.microsoft.com/office/drawing/2014/main" id="{38102F48-84DB-4490-B5B4-2EBD13FDA94D}"/>
              </a:ext>
            </a:extLst>
          </p:cNvPr>
          <p:cNvSpPr txBox="1"/>
          <p:nvPr/>
        </p:nvSpPr>
        <p:spPr>
          <a:xfrm>
            <a:off x="6096000" y="5784041"/>
            <a:ext cx="2565336" cy="830997"/>
          </a:xfrm>
          <a:prstGeom prst="rect">
            <a:avLst/>
          </a:prstGeom>
          <a:noFill/>
        </p:spPr>
        <p:txBody>
          <a:bodyPr wrap="square" rtlCol="0">
            <a:spAutoFit/>
          </a:bodyPr>
          <a:lstStyle/>
          <a:p>
            <a:pPr algn="ctr"/>
            <a:r>
              <a:rPr lang="en-US" sz="1600" dirty="0">
                <a:solidFill>
                  <a:schemeClr val="tx1">
                    <a:lumMod val="50000"/>
                    <a:lumOff val="50000"/>
                  </a:schemeClr>
                </a:solidFill>
              </a:rPr>
              <a:t>“Treated” boards have only  20% female when they hire their second CEO</a:t>
            </a:r>
          </a:p>
        </p:txBody>
      </p:sp>
      <p:sp>
        <p:nvSpPr>
          <p:cNvPr id="20" name="TextBox 19">
            <a:extLst>
              <a:ext uri="{FF2B5EF4-FFF2-40B4-BE49-F238E27FC236}">
                <a16:creationId xmlns:a16="http://schemas.microsoft.com/office/drawing/2014/main" id="{91361F75-2A6A-49BE-B530-9D56FACB0B0E}"/>
              </a:ext>
            </a:extLst>
          </p:cNvPr>
          <p:cNvSpPr txBox="1"/>
          <p:nvPr/>
        </p:nvSpPr>
        <p:spPr>
          <a:xfrm>
            <a:off x="2629566" y="5784041"/>
            <a:ext cx="2275846" cy="830997"/>
          </a:xfrm>
          <a:prstGeom prst="rect">
            <a:avLst/>
          </a:prstGeom>
          <a:noFill/>
        </p:spPr>
        <p:txBody>
          <a:bodyPr wrap="square" rtlCol="0">
            <a:spAutoFit/>
          </a:bodyPr>
          <a:lstStyle/>
          <a:p>
            <a:pPr algn="ctr"/>
            <a:r>
              <a:rPr lang="en-US" sz="1600" dirty="0">
                <a:solidFill>
                  <a:schemeClr val="tx1">
                    <a:lumMod val="50000"/>
                    <a:lumOff val="50000"/>
                  </a:schemeClr>
                </a:solidFill>
              </a:rPr>
              <a:t>All boards 40% female when they hire their first CEO</a:t>
            </a:r>
          </a:p>
        </p:txBody>
      </p:sp>
      <p:sp>
        <p:nvSpPr>
          <p:cNvPr id="28" name="TextBox 27">
            <a:extLst>
              <a:ext uri="{FF2B5EF4-FFF2-40B4-BE49-F238E27FC236}">
                <a16:creationId xmlns:a16="http://schemas.microsoft.com/office/drawing/2014/main" id="{9C5E572D-8B75-45A3-A434-FB6F9425E1AA}"/>
              </a:ext>
            </a:extLst>
          </p:cNvPr>
          <p:cNvSpPr txBox="1"/>
          <p:nvPr/>
        </p:nvSpPr>
        <p:spPr>
          <a:xfrm>
            <a:off x="8051774" y="3276207"/>
            <a:ext cx="2275846" cy="338554"/>
          </a:xfrm>
          <a:prstGeom prst="rect">
            <a:avLst/>
          </a:prstGeom>
          <a:noFill/>
        </p:spPr>
        <p:txBody>
          <a:bodyPr wrap="square" rtlCol="0">
            <a:spAutoFit/>
          </a:bodyPr>
          <a:lstStyle/>
          <a:p>
            <a:pPr algn="ctr"/>
            <a:r>
              <a:rPr lang="en-US" sz="1600" cap="all" dirty="0">
                <a:solidFill>
                  <a:schemeClr val="tx1">
                    <a:lumMod val="50000"/>
                    <a:lumOff val="50000"/>
                  </a:schemeClr>
                </a:solidFill>
              </a:rPr>
              <a:t>Lost board diversity</a:t>
            </a:r>
          </a:p>
        </p:txBody>
      </p:sp>
      <p:sp>
        <p:nvSpPr>
          <p:cNvPr id="33" name="TextBox 32">
            <a:extLst>
              <a:ext uri="{FF2B5EF4-FFF2-40B4-BE49-F238E27FC236}">
                <a16:creationId xmlns:a16="http://schemas.microsoft.com/office/drawing/2014/main" id="{FEE351BF-857F-482B-99C6-1D63E7E7595A}"/>
              </a:ext>
            </a:extLst>
          </p:cNvPr>
          <p:cNvSpPr txBox="1"/>
          <p:nvPr/>
        </p:nvSpPr>
        <p:spPr>
          <a:xfrm>
            <a:off x="8038648" y="2061566"/>
            <a:ext cx="3120764" cy="338554"/>
          </a:xfrm>
          <a:prstGeom prst="rect">
            <a:avLst/>
          </a:prstGeom>
          <a:noFill/>
        </p:spPr>
        <p:txBody>
          <a:bodyPr wrap="square" rtlCol="0">
            <a:spAutoFit/>
          </a:bodyPr>
          <a:lstStyle/>
          <a:p>
            <a:pPr algn="ctr"/>
            <a:r>
              <a:rPr lang="en-US" sz="1600" cap="all" dirty="0">
                <a:solidFill>
                  <a:schemeClr val="tx1">
                    <a:lumMod val="50000"/>
                    <a:lumOff val="50000"/>
                  </a:schemeClr>
                </a:solidFill>
              </a:rPr>
              <a:t>Board diversity stays the same</a:t>
            </a:r>
          </a:p>
        </p:txBody>
      </p:sp>
      <p:sp>
        <p:nvSpPr>
          <p:cNvPr id="35" name="TextBox 34">
            <a:extLst>
              <a:ext uri="{FF2B5EF4-FFF2-40B4-BE49-F238E27FC236}">
                <a16:creationId xmlns:a16="http://schemas.microsoft.com/office/drawing/2014/main" id="{42BB48DD-B9A5-4028-9E1C-C7CA10E28293}"/>
              </a:ext>
            </a:extLst>
          </p:cNvPr>
          <p:cNvSpPr txBox="1"/>
          <p:nvPr/>
        </p:nvSpPr>
        <p:spPr>
          <a:xfrm>
            <a:off x="5442318" y="759722"/>
            <a:ext cx="4602004" cy="369332"/>
          </a:xfrm>
          <a:prstGeom prst="rect">
            <a:avLst/>
          </a:prstGeom>
          <a:noFill/>
        </p:spPr>
        <p:txBody>
          <a:bodyPr wrap="square" rtlCol="0">
            <a:spAutoFit/>
          </a:bodyPr>
          <a:lstStyle/>
          <a:p>
            <a:r>
              <a:rPr lang="en-US" dirty="0">
                <a:solidFill>
                  <a:schemeClr val="tx1">
                    <a:lumMod val="50000"/>
                    <a:lumOff val="50000"/>
                  </a:schemeClr>
                </a:solidFill>
              </a:rPr>
              <a:t>SHOULD THE OPPOSITE ALSO HOLD?</a:t>
            </a:r>
          </a:p>
        </p:txBody>
      </p:sp>
      <p:sp>
        <p:nvSpPr>
          <p:cNvPr id="29" name="TextBox 28">
            <a:extLst>
              <a:ext uri="{FF2B5EF4-FFF2-40B4-BE49-F238E27FC236}">
                <a16:creationId xmlns:a16="http://schemas.microsoft.com/office/drawing/2014/main" id="{63983259-717E-4E88-9336-384353D9DC52}"/>
              </a:ext>
            </a:extLst>
          </p:cNvPr>
          <p:cNvSpPr txBox="1"/>
          <p:nvPr/>
        </p:nvSpPr>
        <p:spPr>
          <a:xfrm>
            <a:off x="1692104" y="473944"/>
            <a:ext cx="1523351" cy="646331"/>
          </a:xfrm>
          <a:prstGeom prst="rect">
            <a:avLst/>
          </a:prstGeom>
          <a:noFill/>
        </p:spPr>
        <p:txBody>
          <a:bodyPr wrap="square" rtlCol="0">
            <a:spAutoFit/>
          </a:bodyPr>
          <a:lstStyle/>
          <a:p>
            <a:pPr algn="ctr"/>
            <a:r>
              <a:rPr lang="en-US" dirty="0">
                <a:solidFill>
                  <a:schemeClr val="tx1">
                    <a:lumMod val="65000"/>
                    <a:lumOff val="35000"/>
                  </a:schemeClr>
                </a:solidFill>
              </a:rPr>
              <a:t>SALARY OF FEMALE CEOS</a:t>
            </a:r>
          </a:p>
        </p:txBody>
      </p:sp>
      <p:cxnSp>
        <p:nvCxnSpPr>
          <p:cNvPr id="30" name="Straight Connector 29">
            <a:extLst>
              <a:ext uri="{FF2B5EF4-FFF2-40B4-BE49-F238E27FC236}">
                <a16:creationId xmlns:a16="http://schemas.microsoft.com/office/drawing/2014/main" id="{65E0A548-60FF-409B-B17C-FCC7616EDB9B}"/>
              </a:ext>
            </a:extLst>
          </p:cNvPr>
          <p:cNvCxnSpPr>
            <a:cxnSpLocks/>
            <a:endCxn id="31" idx="2"/>
          </p:cNvCxnSpPr>
          <p:nvPr/>
        </p:nvCxnSpPr>
        <p:spPr>
          <a:xfrm>
            <a:off x="3813816" y="2271570"/>
            <a:ext cx="3131961"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99A10F2-DBCB-417E-BC0A-038A9B0F74D5}"/>
              </a:ext>
            </a:extLst>
          </p:cNvPr>
          <p:cNvSpPr/>
          <p:nvPr/>
        </p:nvSpPr>
        <p:spPr>
          <a:xfrm>
            <a:off x="6945777" y="19653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32" name="Oval 31">
            <a:extLst>
              <a:ext uri="{FF2B5EF4-FFF2-40B4-BE49-F238E27FC236}">
                <a16:creationId xmlns:a16="http://schemas.microsoft.com/office/drawing/2014/main" id="{7E202544-5958-41EE-8080-6F3A88FD5EA3}"/>
              </a:ext>
            </a:extLst>
          </p:cNvPr>
          <p:cNvSpPr/>
          <p:nvPr/>
        </p:nvSpPr>
        <p:spPr>
          <a:xfrm>
            <a:off x="3258629" y="196537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34" name="Oval 33">
            <a:extLst>
              <a:ext uri="{FF2B5EF4-FFF2-40B4-BE49-F238E27FC236}">
                <a16:creationId xmlns:a16="http://schemas.microsoft.com/office/drawing/2014/main" id="{497A6E53-4F83-423E-8E31-280723E1D3E5}"/>
              </a:ext>
            </a:extLst>
          </p:cNvPr>
          <p:cNvSpPr/>
          <p:nvPr/>
        </p:nvSpPr>
        <p:spPr>
          <a:xfrm>
            <a:off x="6971356" y="313317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36" name="Oval 35">
            <a:extLst>
              <a:ext uri="{FF2B5EF4-FFF2-40B4-BE49-F238E27FC236}">
                <a16:creationId xmlns:a16="http://schemas.microsoft.com/office/drawing/2014/main" id="{1ADC5E83-4BC6-4B6E-ADD4-B58989D5D0A4}"/>
              </a:ext>
            </a:extLst>
          </p:cNvPr>
          <p:cNvSpPr/>
          <p:nvPr/>
        </p:nvSpPr>
        <p:spPr>
          <a:xfrm>
            <a:off x="3813816" y="1979369"/>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38" name="TextBox 37">
            <a:extLst>
              <a:ext uri="{FF2B5EF4-FFF2-40B4-BE49-F238E27FC236}">
                <a16:creationId xmlns:a16="http://schemas.microsoft.com/office/drawing/2014/main" id="{D7E528AA-B093-49B7-BA75-9023F2881836}"/>
              </a:ext>
            </a:extLst>
          </p:cNvPr>
          <p:cNvSpPr txBox="1"/>
          <p:nvPr/>
        </p:nvSpPr>
        <p:spPr>
          <a:xfrm>
            <a:off x="4609582" y="1838944"/>
            <a:ext cx="2088970" cy="338554"/>
          </a:xfrm>
          <a:prstGeom prst="rect">
            <a:avLst/>
          </a:prstGeom>
          <a:noFill/>
        </p:spPr>
        <p:txBody>
          <a:bodyPr wrap="square" rtlCol="0">
            <a:spAutoFit/>
          </a:bodyPr>
          <a:lstStyle/>
          <a:p>
            <a:r>
              <a:rPr lang="en-US" sz="1600" dirty="0">
                <a:solidFill>
                  <a:schemeClr val="accent1">
                    <a:lumMod val="75000"/>
                  </a:schemeClr>
                </a:solidFill>
              </a:rPr>
              <a:t>Pay stays the same</a:t>
            </a:r>
          </a:p>
        </p:txBody>
      </p:sp>
      <p:sp>
        <p:nvSpPr>
          <p:cNvPr id="39" name="TextBox 38">
            <a:extLst>
              <a:ext uri="{FF2B5EF4-FFF2-40B4-BE49-F238E27FC236}">
                <a16:creationId xmlns:a16="http://schemas.microsoft.com/office/drawing/2014/main" id="{266B27F4-19E1-4800-BA4D-2E92FFB32DAF}"/>
              </a:ext>
            </a:extLst>
          </p:cNvPr>
          <p:cNvSpPr txBox="1"/>
          <p:nvPr/>
        </p:nvSpPr>
        <p:spPr>
          <a:xfrm>
            <a:off x="4403164" y="3093754"/>
            <a:ext cx="1692836" cy="338554"/>
          </a:xfrm>
          <a:prstGeom prst="rect">
            <a:avLst/>
          </a:prstGeom>
          <a:noFill/>
        </p:spPr>
        <p:txBody>
          <a:bodyPr wrap="square" rtlCol="0">
            <a:spAutoFit/>
          </a:bodyPr>
          <a:lstStyle/>
          <a:p>
            <a:r>
              <a:rPr lang="en-US" sz="1600" dirty="0">
                <a:solidFill>
                  <a:schemeClr val="accent2">
                    <a:lumMod val="50000"/>
                  </a:schemeClr>
                </a:solidFill>
              </a:rPr>
              <a:t>Pay decreases</a:t>
            </a:r>
          </a:p>
        </p:txBody>
      </p:sp>
      <p:sp>
        <p:nvSpPr>
          <p:cNvPr id="40" name="TextBox 39">
            <a:extLst>
              <a:ext uri="{FF2B5EF4-FFF2-40B4-BE49-F238E27FC236}">
                <a16:creationId xmlns:a16="http://schemas.microsoft.com/office/drawing/2014/main" id="{7ECE8E62-2F3B-479E-A70E-1B0602A82A76}"/>
              </a:ext>
            </a:extLst>
          </p:cNvPr>
          <p:cNvSpPr txBox="1"/>
          <p:nvPr/>
        </p:nvSpPr>
        <p:spPr>
          <a:xfrm>
            <a:off x="5313860" y="205280"/>
            <a:ext cx="4303550" cy="461665"/>
          </a:xfrm>
          <a:prstGeom prst="rect">
            <a:avLst/>
          </a:prstGeom>
          <a:noFill/>
        </p:spPr>
        <p:txBody>
          <a:bodyPr wrap="none" rtlCol="0">
            <a:spAutoFit/>
          </a:bodyPr>
          <a:lstStyle/>
          <a:p>
            <a:pPr algn="ctr"/>
            <a:r>
              <a:rPr lang="en-US" sz="2400" cap="all" dirty="0">
                <a:solidFill>
                  <a:schemeClr val="accent4">
                    <a:lumMod val="50000"/>
                  </a:schemeClr>
                </a:solidFill>
                <a:latin typeface="Euphemia" panose="020B0503040102020104" pitchFamily="34" charset="0"/>
              </a:rPr>
              <a:t>Treatment: lose diversity</a:t>
            </a:r>
          </a:p>
        </p:txBody>
      </p:sp>
    </p:spTree>
    <p:extLst>
      <p:ext uri="{BB962C8B-B14F-4D97-AF65-F5344CB8AC3E}">
        <p14:creationId xmlns:p14="http://schemas.microsoft.com/office/powerpoint/2010/main" val="2936850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4154984"/>
          </a:xfrm>
          <a:prstGeom prst="rect">
            <a:avLst/>
          </a:prstGeom>
          <a:noFill/>
        </p:spPr>
        <p:txBody>
          <a:bodyPr wrap="square" rtlCol="0">
            <a:spAutoFit/>
          </a:bodyPr>
          <a:lstStyle/>
          <a:p>
            <a:r>
              <a:rPr lang="en-US" sz="2400" dirty="0">
                <a:latin typeface="Euphemia" panose="020B0503040102020104" pitchFamily="34" charset="0"/>
              </a:rPr>
              <a:t>ASSUMPTIONS:</a:t>
            </a:r>
            <a:br>
              <a:rPr lang="en-US" sz="2400" dirty="0">
                <a:latin typeface="Euphemia" panose="020B0503040102020104" pitchFamily="34" charset="0"/>
              </a:rPr>
            </a:br>
            <a:endParaRPr lang="en-US" sz="2400" dirty="0">
              <a:latin typeface="Euphemia" panose="020B0503040102020104" pitchFamily="34" charset="0"/>
            </a:endParaRPr>
          </a:p>
          <a:p>
            <a:pPr algn="ct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C1 and C2 have the same set of nonprofits; </a:t>
            </a:r>
          </a:p>
          <a:p>
            <a:pPr marL="285750" indent="-285750">
              <a:buFont typeface="Arial" panose="020B0604020202020204" pitchFamily="34" charset="0"/>
              <a:buChar char="•"/>
            </a:pPr>
            <a:r>
              <a:rPr lang="en-US" dirty="0">
                <a:latin typeface="Euphemia" panose="020B0503040102020104" pitchFamily="34" charset="0"/>
              </a:rPr>
              <a:t>T1 and T2 have the same set of nonprofits</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Holding nonprofits constant controls for differences in pay across organizational types </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Since they are small boards, all female board members participate in the compensation discussions (some large boards have committees that do not include all board members)</a:t>
            </a:r>
          </a:p>
          <a:p>
            <a:pPr marL="285750" indent="-285750">
              <a:buFont typeface="Arial" panose="020B0604020202020204" pitchFamily="34" charset="0"/>
              <a:buChar char="•"/>
            </a:pPr>
            <a:endParaRPr lang="en-US" dirty="0">
              <a:latin typeface="Euphemia" panose="020B0503040102020104" pitchFamily="34" charset="0"/>
            </a:endParaRPr>
          </a:p>
        </p:txBody>
      </p:sp>
    </p:spTree>
    <p:extLst>
      <p:ext uri="{BB962C8B-B14F-4D97-AF65-F5344CB8AC3E}">
        <p14:creationId xmlns:p14="http://schemas.microsoft.com/office/powerpoint/2010/main" val="178766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5262979"/>
          </a:xfrm>
          <a:prstGeom prst="rect">
            <a:avLst/>
          </a:prstGeom>
          <a:noFill/>
        </p:spPr>
        <p:txBody>
          <a:bodyPr wrap="square" rtlCol="0">
            <a:spAutoFit/>
          </a:bodyPr>
          <a:lstStyle/>
          <a:p>
            <a:r>
              <a:rPr lang="en-US" sz="2400" dirty="0">
                <a:latin typeface="Euphemia" panose="020B0503040102020104" pitchFamily="34" charset="0"/>
              </a:rPr>
              <a:t>ASSUMPTIONS:</a:t>
            </a:r>
            <a:br>
              <a:rPr lang="en-US" sz="2400" dirty="0">
                <a:latin typeface="Euphemia" panose="020B0503040102020104" pitchFamily="34" charset="0"/>
              </a:rPr>
            </a:br>
            <a:endParaRPr lang="en-US" sz="2400" dirty="0">
              <a:latin typeface="Euphemia" panose="020B0503040102020104" pitchFamily="34" charset="0"/>
            </a:endParaRPr>
          </a:p>
          <a:p>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Is there a </a:t>
            </a:r>
            <a:r>
              <a:rPr lang="en-US" b="1" dirty="0">
                <a:latin typeface="Euphemia" panose="020B0503040102020104" pitchFamily="34" charset="0"/>
              </a:rPr>
              <a:t>lurking variable </a:t>
            </a:r>
            <a:r>
              <a:rPr lang="en-US" dirty="0">
                <a:latin typeface="Euphemia" panose="020B0503040102020104" pitchFamily="34" charset="0"/>
              </a:rPr>
              <a:t>that could explain both increase in board diversity (more women) and increase in female CEO pay?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Or stated differently, do we believe that changes to board diversity are “stochastic” or somewhat random (every time old board member leaves they recruit a new board member and are open to male or female replacements, so decision is driven by availability and not preference).</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If so, can a marginal increase in board diversity be considered </a:t>
            </a:r>
            <a:r>
              <a:rPr lang="en-US" b="1" dirty="0">
                <a:latin typeface="Euphemia" panose="020B0503040102020104" pitchFamily="34" charset="0"/>
              </a:rPr>
              <a:t>“exogenous” </a:t>
            </a:r>
            <a:r>
              <a:rPr lang="en-US" dirty="0">
                <a:latin typeface="Euphemia" panose="020B0503040102020104" pitchFamily="34" charset="0"/>
              </a:rPr>
              <a:t>making this a reasonable </a:t>
            </a:r>
            <a:r>
              <a:rPr lang="en-US" b="1" dirty="0">
                <a:latin typeface="Euphemia" panose="020B0503040102020104" pitchFamily="34" charset="0"/>
              </a:rPr>
              <a:t>“identification strategy” </a:t>
            </a:r>
            <a:r>
              <a:rPr lang="en-US" dirty="0">
                <a:latin typeface="Euphemia" panose="020B0503040102020104" pitchFamily="34" charset="0"/>
              </a:rPr>
              <a:t>for the effects of board diversity in a quasi-experimental world.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Quasi-experimental design means looking for “natural experiments” within observational data instead of having full control over deciding who receives the treatment and who does not. </a:t>
            </a:r>
          </a:p>
        </p:txBody>
      </p:sp>
    </p:spTree>
    <p:extLst>
      <p:ext uri="{BB962C8B-B14F-4D97-AF65-F5344CB8AC3E}">
        <p14:creationId xmlns:p14="http://schemas.microsoft.com/office/powerpoint/2010/main" val="2439962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3600986"/>
          </a:xfrm>
          <a:prstGeom prst="rect">
            <a:avLst/>
          </a:prstGeom>
          <a:noFill/>
        </p:spPr>
        <p:txBody>
          <a:bodyPr wrap="square" rtlCol="0">
            <a:spAutoFit/>
          </a:bodyPr>
          <a:lstStyle/>
          <a:p>
            <a:r>
              <a:rPr lang="en-US" sz="2400" dirty="0">
                <a:latin typeface="Euphemia" panose="020B0503040102020104" pitchFamily="34" charset="0"/>
              </a:rPr>
              <a:t>GENERALIZATION (external validity):</a:t>
            </a:r>
            <a:br>
              <a:rPr lang="en-US" sz="2400" dirty="0">
                <a:latin typeface="Euphemia" panose="020B0503040102020104" pitchFamily="34" charset="0"/>
              </a:rPr>
            </a:br>
            <a:endParaRPr lang="en-US" sz="2400" dirty="0">
              <a:latin typeface="Euphemia" panose="020B0503040102020104" pitchFamily="34" charset="0"/>
            </a:endParaRPr>
          </a:p>
          <a:p>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Are organizations that hire two new female CEOs different from other nonprofits in the population?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Would the results generalize to the entire nonprofit sector? Or do they only apply to those with female CEOs?</a:t>
            </a:r>
          </a:p>
          <a:p>
            <a:pPr marL="285750" indent="-285750">
              <a:buFont typeface="Arial" panose="020B0604020202020204" pitchFamily="34" charset="0"/>
              <a:buChar char="•"/>
            </a:pP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Can we think of other ways to design the study that capture gender wage gaps but do not limit the sample to those that hire two female CEOs in the study period? </a:t>
            </a:r>
          </a:p>
        </p:txBody>
      </p:sp>
    </p:spTree>
    <p:extLst>
      <p:ext uri="{BB962C8B-B14F-4D97-AF65-F5344CB8AC3E}">
        <p14:creationId xmlns:p14="http://schemas.microsoft.com/office/powerpoint/2010/main" val="432906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626636" y="447870"/>
            <a:ext cx="8938728" cy="4708981"/>
          </a:xfrm>
          <a:prstGeom prst="rect">
            <a:avLst/>
          </a:prstGeom>
          <a:noFill/>
        </p:spPr>
        <p:txBody>
          <a:bodyPr wrap="square" rtlCol="0">
            <a:spAutoFit/>
          </a:bodyPr>
          <a:lstStyle/>
          <a:p>
            <a:r>
              <a:rPr lang="en-US" sz="2400" dirty="0">
                <a:latin typeface="Euphemia" panose="020B0503040102020104" pitchFamily="34" charset="0"/>
              </a:rPr>
              <a:t>EXERCISE:</a:t>
            </a:r>
            <a:br>
              <a:rPr lang="en-US" sz="2400" dirty="0">
                <a:latin typeface="Euphemia" panose="020B0503040102020104" pitchFamily="34" charset="0"/>
              </a:rPr>
            </a:br>
            <a:endParaRPr lang="en-US" sz="2400" dirty="0">
              <a:latin typeface="Euphemia" panose="020B0503040102020104" pitchFamily="34" charset="0"/>
            </a:endParaRPr>
          </a:p>
          <a:p>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What is the problem with running the model: </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salary = b0 + b1(</a:t>
            </a:r>
            <a:r>
              <a:rPr lang="en-US" dirty="0" err="1">
                <a:latin typeface="Euphemia" panose="020B0503040102020104" pitchFamily="34" charset="0"/>
              </a:rPr>
              <a:t>male_dummy</a:t>
            </a:r>
            <a:r>
              <a:rPr lang="en-US" dirty="0">
                <a:latin typeface="Euphemia" panose="020B0503040102020104" pitchFamily="34" charset="0"/>
              </a:rPr>
              <a:t>) + e</a:t>
            </a:r>
            <a:br>
              <a:rPr lang="en-US" dirty="0">
                <a:latin typeface="Euphemia" panose="020B0503040102020104" pitchFamily="34" charset="0"/>
              </a:rPr>
            </a:br>
            <a:br>
              <a:rPr lang="en-US" dirty="0">
                <a:latin typeface="Euphemia" panose="020B0503040102020104" pitchFamily="34" charset="0"/>
              </a:rPr>
            </a:br>
            <a:r>
              <a:rPr lang="en-US" dirty="0">
                <a:latin typeface="Euphemia" panose="020B0503040102020104" pitchFamily="34" charset="0"/>
              </a:rPr>
              <a:t>To identify the wage gap? </a:t>
            </a:r>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What would this model tell us? Interpret b1 in this context? </a:t>
            </a:r>
          </a:p>
          <a:p>
            <a:endParaRPr lang="en-US" dirty="0">
              <a:latin typeface="Euphemia" panose="020B0503040102020104" pitchFamily="34" charset="0"/>
            </a:endParaRPr>
          </a:p>
          <a:p>
            <a:br>
              <a:rPr lang="en-US" dirty="0">
                <a:latin typeface="Euphemia" panose="020B0503040102020104" pitchFamily="34" charset="0"/>
              </a:rPr>
            </a:br>
            <a:endParaRPr lang="en-US" dirty="0">
              <a:latin typeface="Euphemia" panose="020B0503040102020104" pitchFamily="34" charset="0"/>
            </a:endParaRPr>
          </a:p>
          <a:p>
            <a:pPr marL="285750" indent="-285750">
              <a:buFont typeface="Arial" panose="020B0604020202020204" pitchFamily="34" charset="0"/>
              <a:buChar char="•"/>
            </a:pPr>
            <a:r>
              <a:rPr lang="en-US" dirty="0">
                <a:latin typeface="Euphemia" panose="020B0503040102020104" pitchFamily="34" charset="0"/>
              </a:rPr>
              <a:t>How can we include nonprofits that have at least one male CEOs during the 10-year study period, and identify a gender wage gap by looking at ways in which the same organization pays male and female CEOs differently? </a:t>
            </a:r>
          </a:p>
        </p:txBody>
      </p:sp>
    </p:spTree>
    <p:extLst>
      <p:ext uri="{BB962C8B-B14F-4D97-AF65-F5344CB8AC3E}">
        <p14:creationId xmlns:p14="http://schemas.microsoft.com/office/powerpoint/2010/main" val="3956225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Regression-based approach</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9156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10341" y="766732"/>
            <a:ext cx="8938728" cy="3600986"/>
          </a:xfrm>
          <a:prstGeom prst="rect">
            <a:avLst/>
          </a:prstGeom>
          <a:noFill/>
        </p:spPr>
        <p:txBody>
          <a:bodyPr wrap="square" rtlCol="0">
            <a:spAutoFit/>
          </a:bodyPr>
          <a:lstStyle/>
          <a:p>
            <a:r>
              <a:rPr lang="en-US" sz="2000" dirty="0">
                <a:latin typeface="Euphemia" panose="020B0503040102020104" pitchFamily="34" charset="0"/>
              </a:rPr>
              <a:t>DATA:</a:t>
            </a:r>
          </a:p>
          <a:p>
            <a:pPr algn="ct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10-year panel on nonprofit CEO pay</a:t>
            </a:r>
          </a:p>
          <a:p>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Data includes the gender of CEOs all board members in the nonprofits </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Limit the data to organizations that hire at least 1 new CEO during the panel, and that have a MALE CEO prior to the hire</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When organizations replace a male CEO with a female CEO, do they pay them less? </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i="1" dirty="0">
                <a:latin typeface="Euphemia" panose="020B0503040102020104" pitchFamily="34" charset="0"/>
              </a:rPr>
              <a:t>You could conversely limit the data to all organizations that have female CEOs prior to the new hires, and see how pay changes when they hire new male CEOs. </a:t>
            </a:r>
          </a:p>
        </p:txBody>
      </p:sp>
    </p:spTree>
    <p:extLst>
      <p:ext uri="{BB962C8B-B14F-4D97-AF65-F5344CB8AC3E}">
        <p14:creationId xmlns:p14="http://schemas.microsoft.com/office/powerpoint/2010/main" val="458169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10341" y="766732"/>
            <a:ext cx="8938728" cy="4431983"/>
          </a:xfrm>
          <a:prstGeom prst="rect">
            <a:avLst/>
          </a:prstGeom>
          <a:noFill/>
        </p:spPr>
        <p:txBody>
          <a:bodyPr wrap="square" rtlCol="0">
            <a:spAutoFit/>
          </a:bodyPr>
          <a:lstStyle/>
          <a:p>
            <a:r>
              <a:rPr lang="en-US" sz="2000" dirty="0">
                <a:latin typeface="Euphemia" panose="020B0503040102020104" pitchFamily="34" charset="0"/>
              </a:rPr>
              <a:t>ESTIMATE PAY GAP:</a:t>
            </a:r>
          </a:p>
          <a:p>
            <a:endParaRPr lang="en-US" sz="2000" dirty="0">
              <a:latin typeface="Euphemia" panose="020B0503040102020104" pitchFamily="34" charset="0"/>
            </a:endParaRPr>
          </a:p>
          <a:p>
            <a:endParaRPr lang="en-US" sz="1600" dirty="0">
              <a:latin typeface="Euphemia" panose="020B0503040102020104" pitchFamily="34" charset="0"/>
            </a:endParaRPr>
          </a:p>
          <a:p>
            <a:r>
              <a:rPr lang="en-US" i="1" dirty="0">
                <a:latin typeface="Euphemia" panose="020B0503040102020104" pitchFamily="34" charset="0"/>
              </a:rPr>
              <a:t>( </a:t>
            </a:r>
            <a:r>
              <a:rPr lang="en-US" i="1" dirty="0" err="1">
                <a:latin typeface="Euphemia" panose="020B0503040102020104" pitchFamily="34" charset="0"/>
              </a:rPr>
              <a:t>salary</a:t>
            </a:r>
            <a:r>
              <a:rPr lang="en-US" i="1" baseline="-25000" dirty="0" err="1">
                <a:latin typeface="Euphemia" panose="020B0503040102020104" pitchFamily="34" charset="0"/>
              </a:rPr>
              <a:t>NEW</a:t>
            </a:r>
            <a:r>
              <a:rPr lang="en-US" i="1" baseline="-25000" dirty="0">
                <a:latin typeface="Euphemia" panose="020B0503040102020104" pitchFamily="34" charset="0"/>
              </a:rPr>
              <a:t> </a:t>
            </a:r>
            <a:r>
              <a:rPr lang="en-US" i="1" dirty="0">
                <a:latin typeface="Euphemia" panose="020B0503040102020104" pitchFamily="34" charset="0"/>
              </a:rPr>
              <a:t>/ </a:t>
            </a:r>
            <a:r>
              <a:rPr lang="en-US" i="1" dirty="0" err="1">
                <a:latin typeface="Euphemia" panose="020B0503040102020104" pitchFamily="34" charset="0"/>
              </a:rPr>
              <a:t>salary</a:t>
            </a:r>
            <a:r>
              <a:rPr lang="en-US" i="1" baseline="-25000" dirty="0" err="1">
                <a:latin typeface="Euphemia" panose="020B0503040102020104" pitchFamily="34" charset="0"/>
              </a:rPr>
              <a:t>OLD</a:t>
            </a:r>
            <a:r>
              <a:rPr lang="en-US" i="1" baseline="-25000" dirty="0">
                <a:latin typeface="Euphemia" panose="020B0503040102020104" pitchFamily="34" charset="0"/>
              </a:rPr>
              <a:t> </a:t>
            </a:r>
            <a:r>
              <a:rPr lang="en-US" i="1" dirty="0">
                <a:latin typeface="Euphemia" panose="020B0503040102020104" pitchFamily="34" charset="0"/>
              </a:rPr>
              <a:t>- 1)  = b</a:t>
            </a:r>
            <a:r>
              <a:rPr lang="en-US" i="1" baseline="-25000" dirty="0">
                <a:latin typeface="Euphemia" panose="020B0503040102020104" pitchFamily="34" charset="0"/>
              </a:rPr>
              <a:t>0</a:t>
            </a:r>
            <a:r>
              <a:rPr lang="en-US" i="1" dirty="0">
                <a:latin typeface="Euphemia" panose="020B0503040102020104" pitchFamily="34" charset="0"/>
              </a:rPr>
              <a:t> + b</a:t>
            </a:r>
            <a:r>
              <a:rPr lang="en-US" i="1" baseline="-25000" dirty="0">
                <a:latin typeface="Euphemia" panose="020B0503040102020104" pitchFamily="34" charset="0"/>
              </a:rPr>
              <a:t>1</a:t>
            </a:r>
            <a:r>
              <a:rPr lang="en-US" i="1" dirty="0">
                <a:latin typeface="Euphemia" panose="020B0503040102020104" pitchFamily="34" charset="0"/>
              </a:rPr>
              <a:t>(</a:t>
            </a:r>
            <a:r>
              <a:rPr lang="en-US" i="1" dirty="0" err="1">
                <a:latin typeface="Euphemia" panose="020B0503040102020104" pitchFamily="34" charset="0"/>
              </a:rPr>
              <a:t>D</a:t>
            </a:r>
            <a:r>
              <a:rPr lang="en-US" i="1" baseline="-25000" dirty="0" err="1">
                <a:latin typeface="Euphemia" panose="020B0503040102020104" pitchFamily="34" charset="0"/>
              </a:rPr>
              <a:t>male</a:t>
            </a:r>
            <a:r>
              <a:rPr lang="en-US" i="1" dirty="0">
                <a:latin typeface="Euphemia" panose="020B0503040102020104" pitchFamily="34" charset="0"/>
              </a:rPr>
              <a:t>) + b</a:t>
            </a:r>
            <a:r>
              <a:rPr lang="en-US" i="1" baseline="-25000" dirty="0">
                <a:latin typeface="Euphemia" panose="020B0503040102020104" pitchFamily="34" charset="0"/>
              </a:rPr>
              <a:t>1</a:t>
            </a:r>
            <a:r>
              <a:rPr lang="en-US" i="1" dirty="0">
                <a:latin typeface="Euphemia" panose="020B0503040102020104" pitchFamily="34" charset="0"/>
              </a:rPr>
              <a:t>(X</a:t>
            </a:r>
            <a:r>
              <a:rPr lang="en-US" i="1" baseline="-25000" dirty="0">
                <a:latin typeface="Euphemia" panose="020B0503040102020104" pitchFamily="34" charset="0"/>
              </a:rPr>
              <a:t>1</a:t>
            </a:r>
            <a:r>
              <a:rPr lang="en-US" i="1" dirty="0">
                <a:latin typeface="Euphemia" panose="020B0503040102020104" pitchFamily="34" charset="0"/>
              </a:rPr>
              <a:t>) + b</a:t>
            </a:r>
            <a:r>
              <a:rPr lang="en-US" i="1" baseline="-25000" dirty="0">
                <a:latin typeface="Euphemia" panose="020B0503040102020104" pitchFamily="34" charset="0"/>
              </a:rPr>
              <a:t>2</a:t>
            </a:r>
            <a:r>
              <a:rPr lang="en-US" i="1" dirty="0">
                <a:latin typeface="Euphemia" panose="020B0503040102020104" pitchFamily="34" charset="0"/>
              </a:rPr>
              <a:t>(X</a:t>
            </a:r>
            <a:r>
              <a:rPr lang="en-US" i="1" baseline="-25000" dirty="0">
                <a:latin typeface="Euphemia" panose="020B0503040102020104" pitchFamily="34" charset="0"/>
              </a:rPr>
              <a:t>2</a:t>
            </a:r>
            <a:r>
              <a:rPr lang="en-US" i="1" dirty="0">
                <a:latin typeface="Euphemia" panose="020B0503040102020104" pitchFamily="34" charset="0"/>
              </a:rPr>
              <a:t>) + time + e</a:t>
            </a:r>
          </a:p>
          <a:p>
            <a:endParaRPr lang="en-US" sz="1600" dirty="0">
              <a:latin typeface="Euphemia" panose="020B0503040102020104" pitchFamily="34" charset="0"/>
            </a:endParaRPr>
          </a:p>
          <a:p>
            <a:endParaRPr lang="en-US" sz="1600" dirty="0">
              <a:latin typeface="Euphemia" panose="020B0503040102020104" pitchFamily="34" charset="0"/>
            </a:endParaRPr>
          </a:p>
          <a:p>
            <a:r>
              <a:rPr lang="en-US" sz="1600" dirty="0">
                <a:latin typeface="Euphemia" panose="020B0503040102020104" pitchFamily="34" charset="0"/>
              </a:rPr>
              <a:t>Y = increase or decrease in the salary of the new CEO relative to the outgoing CEO (in %)</a:t>
            </a:r>
            <a:br>
              <a:rPr lang="en-US" sz="1600" dirty="0">
                <a:latin typeface="Euphemia" panose="020B0503040102020104" pitchFamily="34" charset="0"/>
              </a:rPr>
            </a:br>
            <a:endParaRPr lang="en-US" sz="1600" dirty="0">
              <a:latin typeface="Euphemia" panose="020B0503040102020104" pitchFamily="34" charset="0"/>
            </a:endParaRPr>
          </a:p>
          <a:p>
            <a:r>
              <a:rPr lang="en-US" sz="1600" dirty="0" err="1">
                <a:latin typeface="Euphemia" panose="020B0503040102020104" pitchFamily="34" charset="0"/>
              </a:rPr>
              <a:t>D</a:t>
            </a:r>
            <a:r>
              <a:rPr lang="en-US" sz="1600" baseline="-25000" dirty="0" err="1">
                <a:latin typeface="Euphemia" panose="020B0503040102020104" pitchFamily="34" charset="0"/>
              </a:rPr>
              <a:t>male</a:t>
            </a:r>
            <a:r>
              <a:rPr lang="en-US" sz="1600" dirty="0">
                <a:latin typeface="Euphemia" panose="020B0503040102020104" pitchFamily="34" charset="0"/>
              </a:rPr>
              <a:t>= gender dummy: 1 if the new CEO is male, 0 otherwise </a:t>
            </a:r>
            <a:br>
              <a:rPr lang="en-US" sz="1600" dirty="0">
                <a:latin typeface="Euphemia" panose="020B0503040102020104" pitchFamily="34" charset="0"/>
              </a:rPr>
            </a:br>
            <a:endParaRPr lang="en-US" sz="1600" dirty="0">
              <a:latin typeface="Euphemia" panose="020B0503040102020104" pitchFamily="34" charset="0"/>
            </a:endParaRPr>
          </a:p>
          <a:p>
            <a:r>
              <a:rPr lang="en-US" sz="1600" dirty="0">
                <a:latin typeface="Euphemia" panose="020B0503040102020104" pitchFamily="34" charset="0"/>
              </a:rPr>
              <a:t>Where X</a:t>
            </a:r>
            <a:r>
              <a:rPr lang="en-US" sz="1600" baseline="-25000" dirty="0">
                <a:latin typeface="Euphemia" panose="020B0503040102020104" pitchFamily="34" charset="0"/>
              </a:rPr>
              <a:t>i </a:t>
            </a:r>
            <a:r>
              <a:rPr lang="en-US" sz="1600" dirty="0">
                <a:latin typeface="Euphemia" panose="020B0503040102020104" pitchFamily="34" charset="0"/>
              </a:rPr>
              <a:t>= control variables for organization (size, industry, financial health, </a:t>
            </a:r>
            <a:r>
              <a:rPr lang="en-US" sz="1600" dirty="0" err="1">
                <a:latin typeface="Euphemia" panose="020B0503040102020104" pitchFamily="34" charset="0"/>
              </a:rPr>
              <a:t>etc</a:t>
            </a:r>
            <a:r>
              <a:rPr lang="en-US" sz="1600" dirty="0">
                <a:latin typeface="Euphemia" panose="020B0503040102020104" pitchFamily="34" charset="0"/>
              </a:rPr>
              <a:t>)</a:t>
            </a:r>
            <a:br>
              <a:rPr lang="en-US" sz="1600" dirty="0">
                <a:latin typeface="Euphemia" panose="020B0503040102020104" pitchFamily="34" charset="0"/>
              </a:rPr>
            </a:br>
            <a:endParaRPr lang="en-US" sz="1600" dirty="0">
              <a:latin typeface="Euphemia" panose="020B0503040102020104" pitchFamily="34" charset="0"/>
            </a:endParaRPr>
          </a:p>
          <a:p>
            <a:r>
              <a:rPr lang="en-US" sz="1600" dirty="0">
                <a:latin typeface="Euphemia" panose="020B0503040102020104" pitchFamily="34" charset="0"/>
              </a:rPr>
              <a:t>Time = time fixed effects to control for economic conditions at time of the new CEO hire </a:t>
            </a:r>
          </a:p>
          <a:p>
            <a:endParaRPr lang="en-US" sz="1600" dirty="0">
              <a:latin typeface="Euphemia" panose="020B0503040102020104" pitchFamily="34" charset="0"/>
            </a:endParaRPr>
          </a:p>
          <a:p>
            <a:endParaRPr lang="en-US" sz="1600" dirty="0">
              <a:latin typeface="Euphemia" panose="020B0503040102020104" pitchFamily="34" charset="0"/>
            </a:endParaRPr>
          </a:p>
          <a:p>
            <a:r>
              <a:rPr lang="en-US" sz="1600" b="1" dirty="0">
                <a:latin typeface="Euphemia" panose="020B0503040102020104" pitchFamily="34" charset="0"/>
              </a:rPr>
              <a:t>Then b</a:t>
            </a:r>
            <a:r>
              <a:rPr lang="en-US" sz="1600" b="1" baseline="-25000" dirty="0">
                <a:latin typeface="Euphemia" panose="020B0503040102020104" pitchFamily="34" charset="0"/>
              </a:rPr>
              <a:t>1</a:t>
            </a:r>
            <a:r>
              <a:rPr lang="en-US" sz="1600" b="1" dirty="0">
                <a:latin typeface="Euphemia" panose="020B0503040102020104" pitchFamily="34" charset="0"/>
              </a:rPr>
              <a:t> would capture the pay gap </a:t>
            </a:r>
            <a:r>
              <a:rPr lang="en-US" sz="1600" dirty="0">
                <a:latin typeface="Euphemia" panose="020B0503040102020104" pitchFamily="34" charset="0"/>
              </a:rPr>
              <a:t>– the expected pay premiums the new hire would get for being a male. </a:t>
            </a:r>
          </a:p>
        </p:txBody>
      </p:sp>
    </p:spTree>
    <p:extLst>
      <p:ext uri="{BB962C8B-B14F-4D97-AF65-F5344CB8AC3E}">
        <p14:creationId xmlns:p14="http://schemas.microsoft.com/office/powerpoint/2010/main" val="122964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8549335" y="2715594"/>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4838838" y="164265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23" name="Straight Connector 22">
            <a:extLst>
              <a:ext uri="{FF2B5EF4-FFF2-40B4-BE49-F238E27FC236}">
                <a16:creationId xmlns:a16="http://schemas.microsoft.com/office/drawing/2014/main" id="{25CE8B6E-1E43-469E-A687-D4E189B111EC}"/>
              </a:ext>
            </a:extLst>
          </p:cNvPr>
          <p:cNvCxnSpPr>
            <a:cxnSpLocks/>
            <a:stCxn id="18" idx="6"/>
            <a:endCxn id="17" idx="2"/>
          </p:cNvCxnSpPr>
          <p:nvPr/>
        </p:nvCxnSpPr>
        <p:spPr>
          <a:xfrm>
            <a:off x="5459609" y="1948853"/>
            <a:ext cx="3089726" cy="1072938"/>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9A2A4-33BF-42E8-9A01-ADB2B5BE92BC}"/>
              </a:ext>
            </a:extLst>
          </p:cNvPr>
          <p:cNvSpPr txBox="1"/>
          <p:nvPr/>
        </p:nvSpPr>
        <p:spPr>
          <a:xfrm>
            <a:off x="2823600" y="230137"/>
            <a:ext cx="2209997"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suicidal ideation, teen pregnancy, COVID cases</a:t>
            </a:r>
          </a:p>
        </p:txBody>
      </p:sp>
      <p:sp>
        <p:nvSpPr>
          <p:cNvPr id="19" name="TextBox 18">
            <a:extLst>
              <a:ext uri="{FF2B5EF4-FFF2-40B4-BE49-F238E27FC236}">
                <a16:creationId xmlns:a16="http://schemas.microsoft.com/office/drawing/2014/main" id="{8D4CBC07-C5F4-47C4-862C-8FA1EF7E8FC3}"/>
              </a:ext>
            </a:extLst>
          </p:cNvPr>
          <p:cNvSpPr txBox="1"/>
          <p:nvPr/>
        </p:nvSpPr>
        <p:spPr>
          <a:xfrm>
            <a:off x="6933545" y="710691"/>
            <a:ext cx="3231579" cy="954107"/>
          </a:xfrm>
          <a:prstGeom prst="rect">
            <a:avLst/>
          </a:prstGeom>
          <a:noFill/>
        </p:spPr>
        <p:txBody>
          <a:bodyPr wrap="square" rtlCol="0">
            <a:spAutoFit/>
          </a:bodyPr>
          <a:lstStyle/>
          <a:p>
            <a:r>
              <a:rPr lang="en-US" sz="2800" cap="all" dirty="0">
                <a:solidFill>
                  <a:schemeClr val="accent4">
                    <a:lumMod val="50000"/>
                  </a:schemeClr>
                </a:solidFill>
                <a:latin typeface="Euphemia" panose="020B0503040102020104" pitchFamily="34" charset="0"/>
              </a:rPr>
              <a:t>Program Effect: </a:t>
            </a:r>
            <a:r>
              <a:rPr lang="en-US" sz="2800" cap="all" dirty="0">
                <a:solidFill>
                  <a:schemeClr val="tx1">
                    <a:lumMod val="65000"/>
                    <a:lumOff val="35000"/>
                  </a:schemeClr>
                </a:solidFill>
                <a:latin typeface="Euphemia" panose="020B0503040102020104" pitchFamily="34" charset="0"/>
              </a:rPr>
              <a:t>less is better</a:t>
            </a:r>
          </a:p>
        </p:txBody>
      </p:sp>
    </p:spTree>
    <p:extLst>
      <p:ext uri="{BB962C8B-B14F-4D97-AF65-F5344CB8AC3E}">
        <p14:creationId xmlns:p14="http://schemas.microsoft.com/office/powerpoint/2010/main" val="323682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FBA943E-CD72-422B-8947-8E2DA368024E}"/>
              </a:ext>
            </a:extLst>
          </p:cNvPr>
          <p:cNvSpPr/>
          <p:nvPr/>
        </p:nvSpPr>
        <p:spPr>
          <a:xfrm>
            <a:off x="2336364" y="2057835"/>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T0</a:t>
            </a:r>
          </a:p>
        </p:txBody>
      </p:sp>
      <p:cxnSp>
        <p:nvCxnSpPr>
          <p:cNvPr id="4" name="Straight Arrow Connector 3">
            <a:extLst>
              <a:ext uri="{FF2B5EF4-FFF2-40B4-BE49-F238E27FC236}">
                <a16:creationId xmlns:a16="http://schemas.microsoft.com/office/drawing/2014/main" id="{A875F316-B661-4932-830C-5F7339D23E20}"/>
              </a:ext>
            </a:extLst>
          </p:cNvPr>
          <p:cNvCxnSpPr>
            <a:cxnSpLocks/>
            <a:endCxn id="5" idx="2"/>
          </p:cNvCxnSpPr>
          <p:nvPr/>
        </p:nvCxnSpPr>
        <p:spPr>
          <a:xfrm flipV="1">
            <a:off x="1778321" y="820259"/>
            <a:ext cx="24232" cy="5281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ED732B9-E418-4DAC-902F-1DF36DA0C748}"/>
              </a:ext>
            </a:extLst>
          </p:cNvPr>
          <p:cNvSpPr txBox="1"/>
          <p:nvPr/>
        </p:nvSpPr>
        <p:spPr>
          <a:xfrm>
            <a:off x="1040877" y="173928"/>
            <a:ext cx="1523351" cy="646331"/>
          </a:xfrm>
          <a:prstGeom prst="rect">
            <a:avLst/>
          </a:prstGeom>
          <a:noFill/>
        </p:spPr>
        <p:txBody>
          <a:bodyPr wrap="square" rtlCol="0">
            <a:spAutoFit/>
          </a:bodyPr>
          <a:lstStyle/>
          <a:p>
            <a:pPr algn="ctr"/>
            <a:r>
              <a:rPr lang="en-US" dirty="0">
                <a:solidFill>
                  <a:schemeClr val="tx1">
                    <a:lumMod val="65000"/>
                    <a:lumOff val="35000"/>
                  </a:schemeClr>
                </a:solidFill>
              </a:rPr>
              <a:t>GENDER PAY GAP</a:t>
            </a:r>
          </a:p>
        </p:txBody>
      </p:sp>
      <p:sp>
        <p:nvSpPr>
          <p:cNvPr id="6" name="TextBox 5">
            <a:extLst>
              <a:ext uri="{FF2B5EF4-FFF2-40B4-BE49-F238E27FC236}">
                <a16:creationId xmlns:a16="http://schemas.microsoft.com/office/drawing/2014/main" id="{99CB5890-CB35-465A-A1D9-D997B1E275E6}"/>
              </a:ext>
            </a:extLst>
          </p:cNvPr>
          <p:cNvSpPr txBox="1"/>
          <p:nvPr/>
        </p:nvSpPr>
        <p:spPr>
          <a:xfrm>
            <a:off x="420483" y="1870616"/>
            <a:ext cx="1240789" cy="369332"/>
          </a:xfrm>
          <a:prstGeom prst="rect">
            <a:avLst/>
          </a:prstGeom>
          <a:noFill/>
        </p:spPr>
        <p:txBody>
          <a:bodyPr wrap="none" rtlCol="0">
            <a:spAutoFit/>
          </a:bodyPr>
          <a:lstStyle/>
          <a:p>
            <a:r>
              <a:rPr lang="en-US" dirty="0"/>
              <a:t>20% (large)</a:t>
            </a:r>
          </a:p>
        </p:txBody>
      </p:sp>
      <p:sp>
        <p:nvSpPr>
          <p:cNvPr id="7" name="TextBox 6">
            <a:extLst>
              <a:ext uri="{FF2B5EF4-FFF2-40B4-BE49-F238E27FC236}">
                <a16:creationId xmlns:a16="http://schemas.microsoft.com/office/drawing/2014/main" id="{51D23A66-29B4-4907-8A37-503C3BEB100F}"/>
              </a:ext>
            </a:extLst>
          </p:cNvPr>
          <p:cNvSpPr txBox="1"/>
          <p:nvPr/>
        </p:nvSpPr>
        <p:spPr>
          <a:xfrm>
            <a:off x="175593" y="3074274"/>
            <a:ext cx="1510413" cy="369332"/>
          </a:xfrm>
          <a:prstGeom prst="rect">
            <a:avLst/>
          </a:prstGeom>
          <a:noFill/>
        </p:spPr>
        <p:txBody>
          <a:bodyPr wrap="none" rtlCol="0">
            <a:spAutoFit/>
          </a:bodyPr>
          <a:lstStyle/>
          <a:p>
            <a:r>
              <a:rPr lang="en-US" dirty="0"/>
              <a:t>10% (average)</a:t>
            </a:r>
          </a:p>
        </p:txBody>
      </p:sp>
      <p:sp>
        <p:nvSpPr>
          <p:cNvPr id="8" name="TextBox 7">
            <a:extLst>
              <a:ext uri="{FF2B5EF4-FFF2-40B4-BE49-F238E27FC236}">
                <a16:creationId xmlns:a16="http://schemas.microsoft.com/office/drawing/2014/main" id="{5E24B3A3-D6AD-4FC9-A918-589897B11D85}"/>
              </a:ext>
            </a:extLst>
          </p:cNvPr>
          <p:cNvSpPr txBox="1"/>
          <p:nvPr/>
        </p:nvSpPr>
        <p:spPr>
          <a:xfrm>
            <a:off x="519613" y="4449201"/>
            <a:ext cx="1141659" cy="369332"/>
          </a:xfrm>
          <a:prstGeom prst="rect">
            <a:avLst/>
          </a:prstGeom>
          <a:noFill/>
        </p:spPr>
        <p:txBody>
          <a:bodyPr wrap="none" rtlCol="0">
            <a:spAutoFit/>
          </a:bodyPr>
          <a:lstStyle/>
          <a:p>
            <a:r>
              <a:rPr lang="en-US" dirty="0"/>
              <a:t>0% (none)</a:t>
            </a:r>
          </a:p>
        </p:txBody>
      </p:sp>
      <p:sp>
        <p:nvSpPr>
          <p:cNvPr id="12" name="Oval 11">
            <a:extLst>
              <a:ext uri="{FF2B5EF4-FFF2-40B4-BE49-F238E27FC236}">
                <a16:creationId xmlns:a16="http://schemas.microsoft.com/office/drawing/2014/main" id="{255AE273-81F6-44BF-A6D3-582E36E11F2A}"/>
              </a:ext>
            </a:extLst>
          </p:cNvPr>
          <p:cNvSpPr/>
          <p:nvPr/>
        </p:nvSpPr>
        <p:spPr>
          <a:xfrm>
            <a:off x="3562453" y="2057835"/>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4" name="Oval 13">
            <a:extLst>
              <a:ext uri="{FF2B5EF4-FFF2-40B4-BE49-F238E27FC236}">
                <a16:creationId xmlns:a16="http://schemas.microsoft.com/office/drawing/2014/main" id="{CAA040CF-A570-49D5-BFF0-342D04079C98}"/>
              </a:ext>
            </a:extLst>
          </p:cNvPr>
          <p:cNvSpPr/>
          <p:nvPr/>
        </p:nvSpPr>
        <p:spPr>
          <a:xfrm>
            <a:off x="5240446" y="36637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6" name="Oval 15">
            <a:extLst>
              <a:ext uri="{FF2B5EF4-FFF2-40B4-BE49-F238E27FC236}">
                <a16:creationId xmlns:a16="http://schemas.microsoft.com/office/drawing/2014/main" id="{9B37039B-0767-4F59-A7F8-9CE7D2DA3224}"/>
              </a:ext>
            </a:extLst>
          </p:cNvPr>
          <p:cNvSpPr/>
          <p:nvPr/>
        </p:nvSpPr>
        <p:spPr>
          <a:xfrm>
            <a:off x="6483038" y="36637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sp>
        <p:nvSpPr>
          <p:cNvPr id="18" name="Oval 17">
            <a:extLst>
              <a:ext uri="{FF2B5EF4-FFF2-40B4-BE49-F238E27FC236}">
                <a16:creationId xmlns:a16="http://schemas.microsoft.com/office/drawing/2014/main" id="{42593AD6-9EFB-41DB-AA34-F979E6BA9300}"/>
              </a:ext>
            </a:extLst>
          </p:cNvPr>
          <p:cNvSpPr/>
          <p:nvPr/>
        </p:nvSpPr>
        <p:spPr>
          <a:xfrm>
            <a:off x="7703604" y="366371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T4</a:t>
            </a:r>
          </a:p>
        </p:txBody>
      </p:sp>
      <p:cxnSp>
        <p:nvCxnSpPr>
          <p:cNvPr id="21" name="Straight Connector 20">
            <a:extLst>
              <a:ext uri="{FF2B5EF4-FFF2-40B4-BE49-F238E27FC236}">
                <a16:creationId xmlns:a16="http://schemas.microsoft.com/office/drawing/2014/main" id="{EE042303-31B9-416B-8235-E393E51F5E0B}"/>
              </a:ext>
            </a:extLst>
          </p:cNvPr>
          <p:cNvCxnSpPr>
            <a:cxnSpLocks/>
          </p:cNvCxnSpPr>
          <p:nvPr/>
        </p:nvCxnSpPr>
        <p:spPr>
          <a:xfrm>
            <a:off x="1679506" y="5952935"/>
            <a:ext cx="944258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C4CC955-F77E-4081-8AEC-4AE465077373}"/>
              </a:ext>
            </a:extLst>
          </p:cNvPr>
          <p:cNvSpPr txBox="1"/>
          <p:nvPr/>
        </p:nvSpPr>
        <p:spPr>
          <a:xfrm>
            <a:off x="2453534" y="6007692"/>
            <a:ext cx="694071" cy="369332"/>
          </a:xfrm>
          <a:prstGeom prst="rect">
            <a:avLst/>
          </a:prstGeom>
          <a:noFill/>
        </p:spPr>
        <p:txBody>
          <a:bodyPr wrap="square" rtlCol="0">
            <a:spAutoFit/>
          </a:bodyPr>
          <a:lstStyle/>
          <a:p>
            <a:r>
              <a:rPr lang="en-US" dirty="0">
                <a:latin typeface="Euphemia" panose="020B0503040102020104" pitchFamily="34" charset="0"/>
              </a:rPr>
              <a:t>0%</a:t>
            </a:r>
          </a:p>
        </p:txBody>
      </p:sp>
      <p:sp>
        <p:nvSpPr>
          <p:cNvPr id="26" name="TextBox 25">
            <a:extLst>
              <a:ext uri="{FF2B5EF4-FFF2-40B4-BE49-F238E27FC236}">
                <a16:creationId xmlns:a16="http://schemas.microsoft.com/office/drawing/2014/main" id="{D599C22F-47E5-4150-AEAE-39FE00DB613E}"/>
              </a:ext>
            </a:extLst>
          </p:cNvPr>
          <p:cNvSpPr txBox="1"/>
          <p:nvPr/>
        </p:nvSpPr>
        <p:spPr>
          <a:xfrm>
            <a:off x="3525804" y="6007692"/>
            <a:ext cx="694071" cy="369332"/>
          </a:xfrm>
          <a:prstGeom prst="rect">
            <a:avLst/>
          </a:prstGeom>
          <a:noFill/>
        </p:spPr>
        <p:txBody>
          <a:bodyPr wrap="square" rtlCol="0">
            <a:spAutoFit/>
          </a:bodyPr>
          <a:lstStyle/>
          <a:p>
            <a:r>
              <a:rPr lang="en-US" dirty="0">
                <a:latin typeface="Euphemia" panose="020B0503040102020104" pitchFamily="34" charset="0"/>
              </a:rPr>
              <a:t>20%</a:t>
            </a:r>
          </a:p>
        </p:txBody>
      </p:sp>
      <p:sp>
        <p:nvSpPr>
          <p:cNvPr id="28" name="TextBox 27">
            <a:extLst>
              <a:ext uri="{FF2B5EF4-FFF2-40B4-BE49-F238E27FC236}">
                <a16:creationId xmlns:a16="http://schemas.microsoft.com/office/drawing/2014/main" id="{8AF08265-93C1-498F-AEB9-44F1EBEE3AEF}"/>
              </a:ext>
            </a:extLst>
          </p:cNvPr>
          <p:cNvSpPr txBox="1"/>
          <p:nvPr/>
        </p:nvSpPr>
        <p:spPr>
          <a:xfrm>
            <a:off x="5223235" y="6007692"/>
            <a:ext cx="694071" cy="369332"/>
          </a:xfrm>
          <a:prstGeom prst="rect">
            <a:avLst/>
          </a:prstGeom>
          <a:noFill/>
        </p:spPr>
        <p:txBody>
          <a:bodyPr wrap="square" rtlCol="0">
            <a:spAutoFit/>
          </a:bodyPr>
          <a:lstStyle/>
          <a:p>
            <a:r>
              <a:rPr lang="en-US" dirty="0">
                <a:latin typeface="Euphemia" panose="020B0503040102020104" pitchFamily="34" charset="0"/>
              </a:rPr>
              <a:t>40%</a:t>
            </a:r>
          </a:p>
        </p:txBody>
      </p:sp>
      <p:sp>
        <p:nvSpPr>
          <p:cNvPr id="30" name="TextBox 29">
            <a:extLst>
              <a:ext uri="{FF2B5EF4-FFF2-40B4-BE49-F238E27FC236}">
                <a16:creationId xmlns:a16="http://schemas.microsoft.com/office/drawing/2014/main" id="{5ED5F076-0134-41E7-8AA3-7CD1D35A2D62}"/>
              </a:ext>
            </a:extLst>
          </p:cNvPr>
          <p:cNvSpPr txBox="1"/>
          <p:nvPr/>
        </p:nvSpPr>
        <p:spPr>
          <a:xfrm>
            <a:off x="6472797" y="6007692"/>
            <a:ext cx="694071" cy="369332"/>
          </a:xfrm>
          <a:prstGeom prst="rect">
            <a:avLst/>
          </a:prstGeom>
          <a:noFill/>
        </p:spPr>
        <p:txBody>
          <a:bodyPr wrap="square" rtlCol="0">
            <a:spAutoFit/>
          </a:bodyPr>
          <a:lstStyle/>
          <a:p>
            <a:r>
              <a:rPr lang="en-US" dirty="0">
                <a:latin typeface="Euphemia" panose="020B0503040102020104" pitchFamily="34" charset="0"/>
              </a:rPr>
              <a:t>60%</a:t>
            </a:r>
          </a:p>
        </p:txBody>
      </p:sp>
      <p:sp>
        <p:nvSpPr>
          <p:cNvPr id="32" name="TextBox 31">
            <a:extLst>
              <a:ext uri="{FF2B5EF4-FFF2-40B4-BE49-F238E27FC236}">
                <a16:creationId xmlns:a16="http://schemas.microsoft.com/office/drawing/2014/main" id="{E63B8C3B-1AAE-46BD-BF33-5FB00C910777}"/>
              </a:ext>
            </a:extLst>
          </p:cNvPr>
          <p:cNvSpPr txBox="1"/>
          <p:nvPr/>
        </p:nvSpPr>
        <p:spPr>
          <a:xfrm>
            <a:off x="7815665" y="6007692"/>
            <a:ext cx="694071" cy="369332"/>
          </a:xfrm>
          <a:prstGeom prst="rect">
            <a:avLst/>
          </a:prstGeom>
          <a:noFill/>
        </p:spPr>
        <p:txBody>
          <a:bodyPr wrap="square" rtlCol="0">
            <a:spAutoFit/>
          </a:bodyPr>
          <a:lstStyle/>
          <a:p>
            <a:r>
              <a:rPr lang="en-US" dirty="0">
                <a:latin typeface="Euphemia" panose="020B0503040102020104" pitchFamily="34" charset="0"/>
              </a:rPr>
              <a:t>80%</a:t>
            </a:r>
          </a:p>
        </p:txBody>
      </p:sp>
      <p:sp>
        <p:nvSpPr>
          <p:cNvPr id="33" name="TextBox 32">
            <a:extLst>
              <a:ext uri="{FF2B5EF4-FFF2-40B4-BE49-F238E27FC236}">
                <a16:creationId xmlns:a16="http://schemas.microsoft.com/office/drawing/2014/main" id="{2CA4F411-BCB3-4C5D-ABA4-4C73A7302980}"/>
              </a:ext>
            </a:extLst>
          </p:cNvPr>
          <p:cNvSpPr txBox="1"/>
          <p:nvPr/>
        </p:nvSpPr>
        <p:spPr>
          <a:xfrm>
            <a:off x="9563286" y="6007692"/>
            <a:ext cx="979991" cy="369332"/>
          </a:xfrm>
          <a:prstGeom prst="rect">
            <a:avLst/>
          </a:prstGeom>
          <a:noFill/>
        </p:spPr>
        <p:txBody>
          <a:bodyPr wrap="square" rtlCol="0">
            <a:spAutoFit/>
          </a:bodyPr>
          <a:lstStyle/>
          <a:p>
            <a:r>
              <a:rPr lang="en-US" dirty="0">
                <a:latin typeface="Euphemia" panose="020B0503040102020104" pitchFamily="34" charset="0"/>
              </a:rPr>
              <a:t>100%</a:t>
            </a:r>
          </a:p>
        </p:txBody>
      </p:sp>
      <p:sp>
        <p:nvSpPr>
          <p:cNvPr id="34" name="Oval 33">
            <a:extLst>
              <a:ext uri="{FF2B5EF4-FFF2-40B4-BE49-F238E27FC236}">
                <a16:creationId xmlns:a16="http://schemas.microsoft.com/office/drawing/2014/main" id="{4CDBE022-D59E-4897-AFD0-B03152617581}"/>
              </a:ext>
            </a:extLst>
          </p:cNvPr>
          <p:cNvSpPr/>
          <p:nvPr/>
        </p:nvSpPr>
        <p:spPr>
          <a:xfrm>
            <a:off x="9619583" y="2768077"/>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T5</a:t>
            </a:r>
          </a:p>
        </p:txBody>
      </p:sp>
      <p:sp>
        <p:nvSpPr>
          <p:cNvPr id="36" name="TextBox 35">
            <a:extLst>
              <a:ext uri="{FF2B5EF4-FFF2-40B4-BE49-F238E27FC236}">
                <a16:creationId xmlns:a16="http://schemas.microsoft.com/office/drawing/2014/main" id="{25DA4D00-CFB5-4D5F-9AE9-F890FC7216F6}"/>
              </a:ext>
            </a:extLst>
          </p:cNvPr>
          <p:cNvSpPr txBox="1"/>
          <p:nvPr/>
        </p:nvSpPr>
        <p:spPr>
          <a:xfrm>
            <a:off x="3303515" y="1327528"/>
            <a:ext cx="1138645" cy="646331"/>
          </a:xfrm>
          <a:prstGeom prst="rect">
            <a:avLst/>
          </a:prstGeom>
          <a:noFill/>
        </p:spPr>
        <p:txBody>
          <a:bodyPr wrap="none" rtlCol="0">
            <a:spAutoFit/>
          </a:bodyPr>
          <a:lstStyle/>
          <a:p>
            <a:pPr algn="ctr"/>
            <a:r>
              <a:rPr lang="en-US" cap="all" dirty="0">
                <a:solidFill>
                  <a:schemeClr val="accent2">
                    <a:lumMod val="50000"/>
                  </a:schemeClr>
                </a:solidFill>
              </a:rPr>
              <a:t>Token </a:t>
            </a:r>
          </a:p>
          <a:p>
            <a:pPr algn="ctr"/>
            <a:r>
              <a:rPr lang="en-US" cap="all" dirty="0">
                <a:solidFill>
                  <a:schemeClr val="accent2">
                    <a:lumMod val="50000"/>
                  </a:schemeClr>
                </a:solidFill>
              </a:rPr>
              <a:t>Diversity</a:t>
            </a:r>
          </a:p>
        </p:txBody>
      </p:sp>
      <p:sp>
        <p:nvSpPr>
          <p:cNvPr id="37" name="TextBox 36">
            <a:extLst>
              <a:ext uri="{FF2B5EF4-FFF2-40B4-BE49-F238E27FC236}">
                <a16:creationId xmlns:a16="http://schemas.microsoft.com/office/drawing/2014/main" id="{6505B9C4-95A2-47B9-A067-834DF3745C50}"/>
              </a:ext>
            </a:extLst>
          </p:cNvPr>
          <p:cNvSpPr txBox="1"/>
          <p:nvPr/>
        </p:nvSpPr>
        <p:spPr>
          <a:xfrm>
            <a:off x="2094856" y="1336858"/>
            <a:ext cx="1138645" cy="646331"/>
          </a:xfrm>
          <a:prstGeom prst="rect">
            <a:avLst/>
          </a:prstGeom>
          <a:noFill/>
        </p:spPr>
        <p:txBody>
          <a:bodyPr wrap="none" rtlCol="0">
            <a:spAutoFit/>
          </a:bodyPr>
          <a:lstStyle/>
          <a:p>
            <a:pPr algn="ctr"/>
            <a:r>
              <a:rPr lang="en-US" cap="all" dirty="0">
                <a:solidFill>
                  <a:schemeClr val="accent2">
                    <a:lumMod val="50000"/>
                  </a:schemeClr>
                </a:solidFill>
              </a:rPr>
              <a:t>NO </a:t>
            </a:r>
          </a:p>
          <a:p>
            <a:pPr algn="ctr"/>
            <a:r>
              <a:rPr lang="en-US" cap="all" dirty="0">
                <a:solidFill>
                  <a:schemeClr val="accent2">
                    <a:lumMod val="50000"/>
                  </a:schemeClr>
                </a:solidFill>
              </a:rPr>
              <a:t>Diversity</a:t>
            </a:r>
          </a:p>
        </p:txBody>
      </p:sp>
      <p:sp>
        <p:nvSpPr>
          <p:cNvPr id="38" name="TextBox 37">
            <a:extLst>
              <a:ext uri="{FF2B5EF4-FFF2-40B4-BE49-F238E27FC236}">
                <a16:creationId xmlns:a16="http://schemas.microsoft.com/office/drawing/2014/main" id="{26DC363C-17B0-4CBB-8C5E-AD0E84FC8B16}"/>
              </a:ext>
            </a:extLst>
          </p:cNvPr>
          <p:cNvSpPr txBox="1"/>
          <p:nvPr/>
        </p:nvSpPr>
        <p:spPr>
          <a:xfrm>
            <a:off x="5383701" y="4830379"/>
            <a:ext cx="2872261" cy="369332"/>
          </a:xfrm>
          <a:prstGeom prst="rect">
            <a:avLst/>
          </a:prstGeom>
          <a:noFill/>
        </p:spPr>
        <p:txBody>
          <a:bodyPr wrap="none" rtlCol="0">
            <a:spAutoFit/>
          </a:bodyPr>
          <a:lstStyle/>
          <a:p>
            <a:r>
              <a:rPr lang="en-US" cap="all" dirty="0">
                <a:solidFill>
                  <a:schemeClr val="accent2">
                    <a:lumMod val="50000"/>
                  </a:schemeClr>
                </a:solidFill>
              </a:rPr>
              <a:t>Critical mass / balanced</a:t>
            </a:r>
          </a:p>
        </p:txBody>
      </p:sp>
      <p:sp>
        <p:nvSpPr>
          <p:cNvPr id="39" name="Right Brace 38">
            <a:extLst>
              <a:ext uri="{FF2B5EF4-FFF2-40B4-BE49-F238E27FC236}">
                <a16:creationId xmlns:a16="http://schemas.microsoft.com/office/drawing/2014/main" id="{60CB5B33-7FEF-4091-A9E6-7B2B7DCEA106}"/>
              </a:ext>
            </a:extLst>
          </p:cNvPr>
          <p:cNvSpPr/>
          <p:nvPr/>
        </p:nvSpPr>
        <p:spPr>
          <a:xfrm rot="5400000">
            <a:off x="6643403" y="3293227"/>
            <a:ext cx="265454" cy="2635446"/>
          </a:xfrm>
          <a:prstGeom prst="rightBrac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02B68F1C-5A70-476D-AEAC-013A2A659A16}"/>
              </a:ext>
            </a:extLst>
          </p:cNvPr>
          <p:cNvSpPr txBox="1"/>
          <p:nvPr/>
        </p:nvSpPr>
        <p:spPr>
          <a:xfrm>
            <a:off x="9316659" y="2055282"/>
            <a:ext cx="1226618" cy="646331"/>
          </a:xfrm>
          <a:prstGeom prst="rect">
            <a:avLst/>
          </a:prstGeom>
          <a:noFill/>
        </p:spPr>
        <p:txBody>
          <a:bodyPr wrap="none" rtlCol="0">
            <a:spAutoFit/>
          </a:bodyPr>
          <a:lstStyle/>
          <a:p>
            <a:pPr algn="ctr"/>
            <a:r>
              <a:rPr lang="en-US" cap="all" dirty="0">
                <a:solidFill>
                  <a:schemeClr val="accent2">
                    <a:lumMod val="50000"/>
                  </a:schemeClr>
                </a:solidFill>
              </a:rPr>
              <a:t>Gendered</a:t>
            </a:r>
          </a:p>
          <a:p>
            <a:pPr algn="ctr"/>
            <a:r>
              <a:rPr lang="en-US" cap="all" dirty="0">
                <a:solidFill>
                  <a:schemeClr val="accent2">
                    <a:lumMod val="50000"/>
                  </a:schemeClr>
                </a:solidFill>
              </a:rPr>
              <a:t>WORK</a:t>
            </a:r>
          </a:p>
        </p:txBody>
      </p:sp>
    </p:spTree>
    <p:extLst>
      <p:ext uri="{BB962C8B-B14F-4D97-AF65-F5344CB8AC3E}">
        <p14:creationId xmlns:p14="http://schemas.microsoft.com/office/powerpoint/2010/main" val="2344428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C08C0-7860-4EC5-8702-0EF65486ED88}"/>
              </a:ext>
            </a:extLst>
          </p:cNvPr>
          <p:cNvSpPr txBox="1"/>
          <p:nvPr/>
        </p:nvSpPr>
        <p:spPr>
          <a:xfrm>
            <a:off x="1110341" y="766732"/>
            <a:ext cx="8938728" cy="3354765"/>
          </a:xfrm>
          <a:prstGeom prst="rect">
            <a:avLst/>
          </a:prstGeom>
          <a:noFill/>
        </p:spPr>
        <p:txBody>
          <a:bodyPr wrap="square" rtlCol="0">
            <a:spAutoFit/>
          </a:bodyPr>
          <a:lstStyle/>
          <a:p>
            <a:r>
              <a:rPr lang="en-US" sz="2000" dirty="0">
                <a:latin typeface="Euphemia" panose="020B0503040102020104" pitchFamily="34" charset="0"/>
              </a:rPr>
              <a:t>POOLING DATA FOR TESTS: </a:t>
            </a:r>
          </a:p>
          <a:p>
            <a:pPr algn="ctr"/>
            <a:endParaRPr lang="en-US" sz="1600" dirty="0">
              <a:latin typeface="Euphemia" panose="020B0503040102020104" pitchFamily="34" charset="0"/>
            </a:endParaRPr>
          </a:p>
          <a:p>
            <a:pPr algn="ctr"/>
            <a:endParaRPr lang="en-US" sz="1600" dirty="0">
              <a:latin typeface="Euphemia" panose="020B0503040102020104" pitchFamily="34" charset="0"/>
            </a:endParaRPr>
          </a:p>
          <a:p>
            <a:r>
              <a:rPr lang="en-US" sz="1600" dirty="0">
                <a:latin typeface="Euphemia" panose="020B0503040102020104" pitchFamily="34" charset="0"/>
              </a:rPr>
              <a:t>Critical Mass Theory makes several predictions. Explain how you would pool data (e.g. combine T1+T2 to form a new group) to test the following: </a:t>
            </a:r>
          </a:p>
          <a:p>
            <a:pPr marL="285750" indent="-285750">
              <a:buFont typeface="Arial" panose="020B0604020202020204" pitchFamily="34" charset="0"/>
              <a:buChar char="•"/>
            </a:pP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Token diversity will behave no differently than no diversity </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Nonprofits with balanced boards will have lower pay gaps </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Over the critical mass threshold, additional board diversity does not matter </a:t>
            </a:r>
            <a:br>
              <a:rPr lang="en-US" sz="1600" dirty="0">
                <a:latin typeface="Euphemia" panose="020B0503040102020104" pitchFamily="34" charset="0"/>
              </a:rPr>
            </a:br>
            <a:endParaRPr lang="en-US" sz="1600" dirty="0">
              <a:latin typeface="Euphemia" panose="020B0503040102020104" pitchFamily="34" charset="0"/>
            </a:endParaRPr>
          </a:p>
          <a:p>
            <a:pPr marL="285750" indent="-285750">
              <a:buFont typeface="Arial" panose="020B0604020202020204" pitchFamily="34" charset="0"/>
              <a:buChar char="•"/>
            </a:pPr>
            <a:r>
              <a:rPr lang="en-US" sz="1600" dirty="0">
                <a:latin typeface="Euphemia" panose="020B0503040102020104" pitchFamily="34" charset="0"/>
              </a:rPr>
              <a:t>Nonprofits with </a:t>
            </a:r>
          </a:p>
        </p:txBody>
      </p:sp>
    </p:spTree>
    <p:extLst>
      <p:ext uri="{BB962C8B-B14F-4D97-AF65-F5344CB8AC3E}">
        <p14:creationId xmlns:p14="http://schemas.microsoft.com/office/powerpoint/2010/main" val="149816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8440305" y="260717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030748" y="26103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cxnSp>
        <p:nvCxnSpPr>
          <p:cNvPr id="23" name="Straight Connector 22">
            <a:extLst>
              <a:ext uri="{FF2B5EF4-FFF2-40B4-BE49-F238E27FC236}">
                <a16:creationId xmlns:a16="http://schemas.microsoft.com/office/drawing/2014/main" id="{25CE8B6E-1E43-469E-A687-D4E189B111EC}"/>
              </a:ext>
            </a:extLst>
          </p:cNvPr>
          <p:cNvCxnSpPr>
            <a:cxnSpLocks/>
            <a:stCxn id="18" idx="6"/>
            <a:endCxn id="17" idx="2"/>
          </p:cNvCxnSpPr>
          <p:nvPr/>
        </p:nvCxnSpPr>
        <p:spPr>
          <a:xfrm flipV="1">
            <a:off x="5651519" y="2913373"/>
            <a:ext cx="2788786" cy="3170"/>
          </a:xfrm>
          <a:prstGeom prst="line">
            <a:avLst/>
          </a:prstGeom>
          <a:ln w="158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F9A2A4-33BF-42E8-9A01-ADB2B5BE92BC}"/>
              </a:ext>
            </a:extLst>
          </p:cNvPr>
          <p:cNvSpPr txBox="1"/>
          <p:nvPr/>
        </p:nvSpPr>
        <p:spPr>
          <a:xfrm>
            <a:off x="3242206" y="769948"/>
            <a:ext cx="1479824" cy="369332"/>
          </a:xfrm>
          <a:prstGeom prst="rect">
            <a:avLst/>
          </a:prstGeom>
          <a:noFill/>
        </p:spPr>
        <p:txBody>
          <a:bodyPr wrap="square" rtlCol="0">
            <a:spAutoFit/>
          </a:bodyPr>
          <a:lstStyle/>
          <a:p>
            <a:r>
              <a:rPr lang="en-US" dirty="0">
                <a:solidFill>
                  <a:schemeClr val="accent4">
                    <a:lumMod val="50000"/>
                  </a:schemeClr>
                </a:solidFill>
                <a:latin typeface="Euphemia" panose="020B0503040102020104" pitchFamily="34" charset="0"/>
              </a:rPr>
              <a:t>Test Scores</a:t>
            </a:r>
          </a:p>
        </p:txBody>
      </p:sp>
      <p:sp>
        <p:nvSpPr>
          <p:cNvPr id="5" name="TextBox 4">
            <a:extLst>
              <a:ext uri="{FF2B5EF4-FFF2-40B4-BE49-F238E27FC236}">
                <a16:creationId xmlns:a16="http://schemas.microsoft.com/office/drawing/2014/main" id="{B1D9450C-2683-4DF2-A0B8-9A88EA684CC3}"/>
              </a:ext>
            </a:extLst>
          </p:cNvPr>
          <p:cNvSpPr txBox="1"/>
          <p:nvPr/>
        </p:nvSpPr>
        <p:spPr>
          <a:xfrm>
            <a:off x="4767126" y="6316520"/>
            <a:ext cx="4313360" cy="307777"/>
          </a:xfrm>
          <a:prstGeom prst="rect">
            <a:avLst/>
          </a:prstGeom>
          <a:noFill/>
        </p:spPr>
        <p:txBody>
          <a:bodyPr wrap="none" rtlCol="0">
            <a:spAutoFit/>
          </a:bodyPr>
          <a:lstStyle/>
          <a:p>
            <a:r>
              <a:rPr lang="en-US" sz="1400" dirty="0">
                <a:solidFill>
                  <a:schemeClr val="tx1">
                    <a:lumMod val="50000"/>
                    <a:lumOff val="50000"/>
                  </a:schemeClr>
                </a:solidFill>
              </a:rPr>
              <a:t>*assuming control group is not worst off over this period</a:t>
            </a:r>
          </a:p>
        </p:txBody>
      </p:sp>
      <p:sp>
        <p:nvSpPr>
          <p:cNvPr id="19" name="TextBox 18">
            <a:extLst>
              <a:ext uri="{FF2B5EF4-FFF2-40B4-BE49-F238E27FC236}">
                <a16:creationId xmlns:a16="http://schemas.microsoft.com/office/drawing/2014/main" id="{67530E14-AA34-4230-AE50-20D711C606D4}"/>
              </a:ext>
            </a:extLst>
          </p:cNvPr>
          <p:cNvSpPr txBox="1"/>
          <p:nvPr/>
        </p:nvSpPr>
        <p:spPr>
          <a:xfrm>
            <a:off x="6147998" y="1028433"/>
            <a:ext cx="4109085" cy="523220"/>
          </a:xfrm>
          <a:prstGeom prst="rect">
            <a:avLst/>
          </a:prstGeom>
          <a:noFill/>
        </p:spPr>
        <p:txBody>
          <a:bodyPr wrap="square" rtlCol="0">
            <a:spAutoFit/>
          </a:bodyPr>
          <a:lstStyle/>
          <a:p>
            <a:r>
              <a:rPr lang="en-US" sz="2800" cap="all" dirty="0">
                <a:solidFill>
                  <a:schemeClr val="accent4">
                    <a:lumMod val="50000"/>
                  </a:schemeClr>
                </a:solidFill>
                <a:latin typeface="Euphemia" panose="020B0503040102020104" pitchFamily="34" charset="0"/>
              </a:rPr>
              <a:t>NO Program Effect*</a:t>
            </a:r>
            <a:endParaRPr lang="en-US" sz="2800" cap="all" dirty="0">
              <a:solidFill>
                <a:schemeClr val="tx1">
                  <a:lumMod val="65000"/>
                  <a:lumOff val="35000"/>
                </a:schemeClr>
              </a:solidFill>
              <a:latin typeface="Euphemia" panose="020B0503040102020104" pitchFamily="34" charset="0"/>
            </a:endParaRPr>
          </a:p>
        </p:txBody>
      </p:sp>
    </p:spTree>
    <p:extLst>
      <p:ext uri="{BB962C8B-B14F-4D97-AF65-F5344CB8AC3E}">
        <p14:creationId xmlns:p14="http://schemas.microsoft.com/office/powerpoint/2010/main" val="93721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0F0C5F-0976-4CCF-A1BD-6F8BAFC09D80}"/>
              </a:ext>
            </a:extLst>
          </p:cNvPr>
          <p:cNvSpPr txBox="1"/>
          <p:nvPr/>
        </p:nvSpPr>
        <p:spPr>
          <a:xfrm>
            <a:off x="2988366" y="1978090"/>
            <a:ext cx="6215267" cy="1477328"/>
          </a:xfrm>
          <a:prstGeom prst="rect">
            <a:avLst/>
          </a:prstGeom>
          <a:noFill/>
        </p:spPr>
        <p:txBody>
          <a:bodyPr wrap="square" rtlCol="0">
            <a:spAutoFit/>
          </a:bodyPr>
          <a:lstStyle/>
          <a:p>
            <a:pPr algn="ctr"/>
            <a:r>
              <a:rPr lang="en-US" dirty="0">
                <a:latin typeface="Euphemia" panose="020B0503040102020104" pitchFamily="34" charset="0"/>
              </a:rPr>
              <a:t>If everyone in your study receives different levels of the treatment (blood pressure medication, hours of tutoring each week) then create two groups – a little treatment and a lot of the treatment – and use those for this conceptual reasoning exercise</a:t>
            </a:r>
          </a:p>
        </p:txBody>
      </p:sp>
    </p:spTree>
    <p:extLst>
      <p:ext uri="{BB962C8B-B14F-4D97-AF65-F5344CB8AC3E}">
        <p14:creationId xmlns:p14="http://schemas.microsoft.com/office/powerpoint/2010/main" val="428908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BBFE-B9B3-4A9D-B4EA-6E1E78B41B7C}"/>
              </a:ext>
            </a:extLst>
          </p:cNvPr>
          <p:cNvSpPr>
            <a:spLocks noGrp="1"/>
          </p:cNvSpPr>
          <p:nvPr>
            <p:ph type="title"/>
          </p:nvPr>
        </p:nvSpPr>
        <p:spPr/>
        <p:txBody>
          <a:bodyPr/>
          <a:lstStyle/>
          <a:p>
            <a:r>
              <a:rPr lang="en-US" cap="all" dirty="0">
                <a:solidFill>
                  <a:schemeClr val="bg1"/>
                </a:solidFill>
              </a:rPr>
              <a:t>Pre-treatment differences</a:t>
            </a:r>
          </a:p>
        </p:txBody>
      </p:sp>
      <p:sp>
        <p:nvSpPr>
          <p:cNvPr id="3" name="Text Placeholder 2">
            <a:extLst>
              <a:ext uri="{FF2B5EF4-FFF2-40B4-BE49-F238E27FC236}">
                <a16:creationId xmlns:a16="http://schemas.microsoft.com/office/drawing/2014/main" id="{F19B214F-394B-464A-8A7E-53F7C1683A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964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081732" y="4393006"/>
            <a:ext cx="0" cy="302004"/>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a:ln w="476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a:cxnSpLocks/>
          </p:cNvCxnSpPr>
          <p:nvPr/>
        </p:nvCxnSpPr>
        <p:spPr>
          <a:xfrm flipV="1">
            <a:off x="6953878" y="4695010"/>
            <a:ext cx="0" cy="352338"/>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0" name="TextBox 19">
            <a:extLst>
              <a:ext uri="{FF2B5EF4-FFF2-40B4-BE49-F238E27FC236}">
                <a16:creationId xmlns:a16="http://schemas.microsoft.com/office/drawing/2014/main" id="{CA9A943E-7C38-4D4C-9E36-80ECE9640317}"/>
              </a:ext>
            </a:extLst>
          </p:cNvPr>
          <p:cNvSpPr txBox="1"/>
          <p:nvPr/>
        </p:nvSpPr>
        <p:spPr>
          <a:xfrm>
            <a:off x="-437189" y="1767511"/>
            <a:ext cx="4857933" cy="2092881"/>
          </a:xfrm>
          <a:prstGeom prst="rect">
            <a:avLst/>
          </a:prstGeom>
          <a:noFill/>
        </p:spPr>
        <p:txBody>
          <a:bodyPr wrap="square" rtlCol="0">
            <a:spAutoFit/>
          </a:bodyPr>
          <a:lstStyle/>
          <a:p>
            <a:pPr algn="ctr"/>
            <a:r>
              <a:rPr lang="en-US" sz="2000" cap="all" dirty="0">
                <a:solidFill>
                  <a:schemeClr val="accent4">
                    <a:lumMod val="50000"/>
                  </a:schemeClr>
                </a:solidFill>
                <a:latin typeface="Euphemia" panose="020B0503040102020104" pitchFamily="34" charset="0"/>
              </a:rPr>
              <a:t>Set up your diagram:</a:t>
            </a:r>
          </a:p>
          <a:p>
            <a:pPr algn="ctr"/>
            <a:endParaRPr lang="en-US" sz="2000" cap="all" dirty="0">
              <a:solidFill>
                <a:schemeClr val="accent4">
                  <a:lumMod val="50000"/>
                </a:schemeClr>
              </a:solidFill>
              <a:latin typeface="Euphemia" panose="020B0503040102020104" pitchFamily="34" charset="0"/>
            </a:endParaRPr>
          </a:p>
          <a:p>
            <a:pPr algn="ctr"/>
            <a:r>
              <a:rPr lang="en-US" dirty="0">
                <a:solidFill>
                  <a:schemeClr val="accent4">
                    <a:lumMod val="50000"/>
                  </a:schemeClr>
                </a:solidFill>
                <a:latin typeface="Euphemia" panose="020B0503040102020104" pitchFamily="34" charset="0"/>
              </a:rPr>
              <a:t>Y-axis is continuous </a:t>
            </a:r>
            <a:br>
              <a:rPr lang="en-US" dirty="0">
                <a:solidFill>
                  <a:schemeClr val="accent4">
                    <a:lumMod val="50000"/>
                  </a:schemeClr>
                </a:solidFill>
                <a:latin typeface="Euphemia" panose="020B0503040102020104" pitchFamily="34" charset="0"/>
              </a:rPr>
            </a:br>
            <a:r>
              <a:rPr lang="en-US" dirty="0">
                <a:solidFill>
                  <a:schemeClr val="accent4">
                    <a:lumMod val="50000"/>
                  </a:schemeClr>
                </a:solidFill>
                <a:latin typeface="Euphemia" panose="020B0503040102020104" pitchFamily="34" charset="0"/>
              </a:rPr>
              <a:t>(any position on axis possible)</a:t>
            </a:r>
          </a:p>
          <a:p>
            <a:pPr algn="ctr"/>
            <a:endParaRPr lang="en-US" dirty="0">
              <a:solidFill>
                <a:schemeClr val="accent4">
                  <a:lumMod val="50000"/>
                </a:schemeClr>
              </a:solidFill>
              <a:latin typeface="Euphemia" panose="020B0503040102020104" pitchFamily="34" charset="0"/>
            </a:endParaRPr>
          </a:p>
          <a:p>
            <a:pPr algn="ctr"/>
            <a:r>
              <a:rPr lang="en-US" dirty="0">
                <a:solidFill>
                  <a:schemeClr val="accent4">
                    <a:lumMod val="50000"/>
                  </a:schemeClr>
                </a:solidFill>
                <a:latin typeface="Euphemia" panose="020B0503040102020104" pitchFamily="34" charset="0"/>
              </a:rPr>
              <a:t>X-axis is two discrete points only:</a:t>
            </a:r>
          </a:p>
          <a:p>
            <a:pPr algn="ctr"/>
            <a:r>
              <a:rPr lang="en-US" dirty="0">
                <a:solidFill>
                  <a:schemeClr val="accent4">
                    <a:lumMod val="50000"/>
                  </a:schemeClr>
                </a:solidFill>
                <a:latin typeface="Euphemia" panose="020B0503040102020104" pitchFamily="34" charset="0"/>
              </a:rPr>
              <a:t>‘before’ and ‘after’ treatment</a:t>
            </a:r>
          </a:p>
        </p:txBody>
      </p:sp>
      <p:sp>
        <p:nvSpPr>
          <p:cNvPr id="4" name="Oval 3">
            <a:extLst>
              <a:ext uri="{FF2B5EF4-FFF2-40B4-BE49-F238E27FC236}">
                <a16:creationId xmlns:a16="http://schemas.microsoft.com/office/drawing/2014/main" id="{9A26A31C-2E04-493B-BAF0-D4165CDC1AE4}"/>
              </a:ext>
            </a:extLst>
          </p:cNvPr>
          <p:cNvSpPr/>
          <p:nvPr/>
        </p:nvSpPr>
        <p:spPr>
          <a:xfrm>
            <a:off x="4959787" y="4065578"/>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AD72D33-7FFA-4132-8AA5-C778CB767AE6}"/>
              </a:ext>
            </a:extLst>
          </p:cNvPr>
          <p:cNvSpPr/>
          <p:nvPr/>
        </p:nvSpPr>
        <p:spPr>
          <a:xfrm>
            <a:off x="4959787" y="3024008"/>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4AFA1C8-1B27-4605-B9A4-EE9B557B40A1}"/>
              </a:ext>
            </a:extLst>
          </p:cNvPr>
          <p:cNvSpPr/>
          <p:nvPr/>
        </p:nvSpPr>
        <p:spPr>
          <a:xfrm>
            <a:off x="4959787" y="2676819"/>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704B0B2-184C-4345-8CA8-23A4406E765E}"/>
              </a:ext>
            </a:extLst>
          </p:cNvPr>
          <p:cNvSpPr/>
          <p:nvPr/>
        </p:nvSpPr>
        <p:spPr>
          <a:xfrm>
            <a:off x="4959787" y="3371197"/>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28ED6AB-F377-4ABA-A31A-2AD7F97B3589}"/>
              </a:ext>
            </a:extLst>
          </p:cNvPr>
          <p:cNvSpPr/>
          <p:nvPr/>
        </p:nvSpPr>
        <p:spPr>
          <a:xfrm>
            <a:off x="4959787" y="3718386"/>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DB67330-82A0-499D-AD8A-CD661513E971}"/>
              </a:ext>
            </a:extLst>
          </p:cNvPr>
          <p:cNvSpPr/>
          <p:nvPr/>
        </p:nvSpPr>
        <p:spPr>
          <a:xfrm>
            <a:off x="4959787" y="1982441"/>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F215B1F-DA0B-4095-AAF4-A5DAA4A4A0B0}"/>
              </a:ext>
            </a:extLst>
          </p:cNvPr>
          <p:cNvSpPr/>
          <p:nvPr/>
        </p:nvSpPr>
        <p:spPr>
          <a:xfrm>
            <a:off x="4959787" y="1635252"/>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F4926-FBEB-4854-B0B0-F80F33A6B9E2}"/>
              </a:ext>
            </a:extLst>
          </p:cNvPr>
          <p:cNvSpPr/>
          <p:nvPr/>
        </p:nvSpPr>
        <p:spPr>
          <a:xfrm>
            <a:off x="4959787" y="2329630"/>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83E29BF-F572-4951-9CAD-A75C8267580A}"/>
              </a:ext>
            </a:extLst>
          </p:cNvPr>
          <p:cNvSpPr/>
          <p:nvPr/>
        </p:nvSpPr>
        <p:spPr>
          <a:xfrm>
            <a:off x="4959787" y="1288063"/>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E34E873-8098-4A1B-92EA-D7CEC4824BE7}"/>
              </a:ext>
            </a:extLst>
          </p:cNvPr>
          <p:cNvSpPr/>
          <p:nvPr/>
        </p:nvSpPr>
        <p:spPr>
          <a:xfrm>
            <a:off x="8624732" y="4052866"/>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A95CD7-2195-4CF0-9FEB-9FA3231A29C3}"/>
              </a:ext>
            </a:extLst>
          </p:cNvPr>
          <p:cNvSpPr/>
          <p:nvPr/>
        </p:nvSpPr>
        <p:spPr>
          <a:xfrm>
            <a:off x="8624732" y="3011296"/>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4A81D74-ACE4-4189-BE03-1923F992836D}"/>
              </a:ext>
            </a:extLst>
          </p:cNvPr>
          <p:cNvSpPr/>
          <p:nvPr/>
        </p:nvSpPr>
        <p:spPr>
          <a:xfrm>
            <a:off x="8624732" y="2664107"/>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1BA825A-96EF-450A-9475-F8209585C4A7}"/>
              </a:ext>
            </a:extLst>
          </p:cNvPr>
          <p:cNvSpPr/>
          <p:nvPr/>
        </p:nvSpPr>
        <p:spPr>
          <a:xfrm>
            <a:off x="8624732" y="3358485"/>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15CDB96-76CF-4D8A-BEB5-8E4965A042FB}"/>
              </a:ext>
            </a:extLst>
          </p:cNvPr>
          <p:cNvSpPr/>
          <p:nvPr/>
        </p:nvSpPr>
        <p:spPr>
          <a:xfrm>
            <a:off x="8624732" y="3705674"/>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ECC7FD-031D-44DE-8890-6B35BE858696}"/>
              </a:ext>
            </a:extLst>
          </p:cNvPr>
          <p:cNvSpPr/>
          <p:nvPr/>
        </p:nvSpPr>
        <p:spPr>
          <a:xfrm>
            <a:off x="8624732" y="1969729"/>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DBE66DF-E1C9-45A7-93F3-5F6AE1AD886B}"/>
              </a:ext>
            </a:extLst>
          </p:cNvPr>
          <p:cNvSpPr/>
          <p:nvPr/>
        </p:nvSpPr>
        <p:spPr>
          <a:xfrm>
            <a:off x="8624732" y="1622540"/>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F3D1C40-66D7-4E68-A7F4-C4078655798B}"/>
              </a:ext>
            </a:extLst>
          </p:cNvPr>
          <p:cNvSpPr/>
          <p:nvPr/>
        </p:nvSpPr>
        <p:spPr>
          <a:xfrm>
            <a:off x="8624732" y="2316918"/>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306F259-79B8-4500-ACC2-841C4FD36332}"/>
              </a:ext>
            </a:extLst>
          </p:cNvPr>
          <p:cNvSpPr/>
          <p:nvPr/>
        </p:nvSpPr>
        <p:spPr>
          <a:xfrm>
            <a:off x="8624732" y="1275351"/>
            <a:ext cx="251918" cy="251927"/>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830CFA3-6FD8-4882-A591-B97EC8C81726}"/>
              </a:ext>
            </a:extLst>
          </p:cNvPr>
          <p:cNvSpPr txBox="1"/>
          <p:nvPr/>
        </p:nvSpPr>
        <p:spPr>
          <a:xfrm>
            <a:off x="5658757" y="2585761"/>
            <a:ext cx="2518922" cy="923330"/>
          </a:xfrm>
          <a:prstGeom prst="rect">
            <a:avLst/>
          </a:prstGeom>
          <a:noFill/>
        </p:spPr>
        <p:txBody>
          <a:bodyPr wrap="square" rtlCol="0">
            <a:spAutoFit/>
          </a:bodyPr>
          <a:lstStyle/>
          <a:p>
            <a:pPr algn="ctr"/>
            <a:r>
              <a:rPr lang="en-US" dirty="0">
                <a:solidFill>
                  <a:schemeClr val="accent4">
                    <a:lumMod val="50000"/>
                  </a:schemeClr>
                </a:solidFill>
                <a:latin typeface="Euphemia" panose="020B0503040102020104" pitchFamily="34" charset="0"/>
              </a:rPr>
              <a:t>All data falls somewhere on these points</a:t>
            </a:r>
          </a:p>
        </p:txBody>
      </p:sp>
      <p:cxnSp>
        <p:nvCxnSpPr>
          <p:cNvPr id="14" name="Straight Arrow Connector 13">
            <a:extLst>
              <a:ext uri="{FF2B5EF4-FFF2-40B4-BE49-F238E27FC236}">
                <a16:creationId xmlns:a16="http://schemas.microsoft.com/office/drawing/2014/main" id="{CECFCB76-6B43-4458-A68E-1F8E907423F3}"/>
              </a:ext>
            </a:extLst>
          </p:cNvPr>
          <p:cNvCxnSpPr/>
          <p:nvPr/>
        </p:nvCxnSpPr>
        <p:spPr>
          <a:xfrm flipV="1">
            <a:off x="7725747" y="1748503"/>
            <a:ext cx="578498" cy="833054"/>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7590933-6623-4D08-B193-2C3936106C17}"/>
              </a:ext>
            </a:extLst>
          </p:cNvPr>
          <p:cNvCxnSpPr>
            <a:cxnSpLocks/>
            <a:stCxn id="38" idx="3"/>
          </p:cNvCxnSpPr>
          <p:nvPr/>
        </p:nvCxnSpPr>
        <p:spPr>
          <a:xfrm>
            <a:off x="8177679" y="3047426"/>
            <a:ext cx="285186" cy="0"/>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A8F3767-0EC0-43CB-8515-E52D7BAE5FF4}"/>
              </a:ext>
            </a:extLst>
          </p:cNvPr>
          <p:cNvCxnSpPr>
            <a:cxnSpLocks/>
          </p:cNvCxnSpPr>
          <p:nvPr/>
        </p:nvCxnSpPr>
        <p:spPr>
          <a:xfrm>
            <a:off x="7725747" y="3412179"/>
            <a:ext cx="451932" cy="527194"/>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850714C-23F9-4627-A8D8-05F63F29EA7F}"/>
              </a:ext>
            </a:extLst>
          </p:cNvPr>
          <p:cNvCxnSpPr>
            <a:cxnSpLocks/>
          </p:cNvCxnSpPr>
          <p:nvPr/>
        </p:nvCxnSpPr>
        <p:spPr>
          <a:xfrm flipH="1" flipV="1">
            <a:off x="5532191" y="1634050"/>
            <a:ext cx="647286" cy="947507"/>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AA268EB-8166-4369-B462-B93D6F3A50D2}"/>
              </a:ext>
            </a:extLst>
          </p:cNvPr>
          <p:cNvCxnSpPr>
            <a:cxnSpLocks/>
          </p:cNvCxnSpPr>
          <p:nvPr/>
        </p:nvCxnSpPr>
        <p:spPr>
          <a:xfrm flipH="1" flipV="1">
            <a:off x="5370324" y="3024008"/>
            <a:ext cx="413672" cy="19215"/>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F5591A1-4A1E-48DE-9EB9-AE591DC1EE2D}"/>
              </a:ext>
            </a:extLst>
          </p:cNvPr>
          <p:cNvCxnSpPr>
            <a:cxnSpLocks/>
          </p:cNvCxnSpPr>
          <p:nvPr/>
        </p:nvCxnSpPr>
        <p:spPr>
          <a:xfrm flipH="1">
            <a:off x="5532191" y="3407975"/>
            <a:ext cx="773852" cy="691006"/>
          </a:xfrm>
          <a:prstGeom prst="straightConnector1">
            <a:avLst/>
          </a:prstGeom>
          <a:ln w="25400">
            <a:solidFill>
              <a:schemeClr val="accent4">
                <a:lumMod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0A44CC4-BEDC-4B09-9535-6BCC5B17AC60}"/>
              </a:ext>
            </a:extLst>
          </p:cNvPr>
          <p:cNvCxnSpPr>
            <a:cxnSpLocks/>
          </p:cNvCxnSpPr>
          <p:nvPr/>
        </p:nvCxnSpPr>
        <p:spPr>
          <a:xfrm flipH="1">
            <a:off x="8988490" y="2455593"/>
            <a:ext cx="435428" cy="0"/>
          </a:xfrm>
          <a:prstGeom prst="straightConnector1">
            <a:avLst/>
          </a:prstGeom>
          <a:ln w="25400">
            <a:solidFill>
              <a:schemeClr val="tx1">
                <a:lumMod val="65000"/>
                <a:lumOff val="35000"/>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C4FDFABC-34CB-4B19-B6E4-2EAEC7B02FC8}"/>
              </a:ext>
            </a:extLst>
          </p:cNvPr>
          <p:cNvSpPr txBox="1"/>
          <p:nvPr/>
        </p:nvSpPr>
        <p:spPr>
          <a:xfrm>
            <a:off x="9520207" y="1935049"/>
            <a:ext cx="1944224" cy="1384995"/>
          </a:xfrm>
          <a:prstGeom prst="rect">
            <a:avLst/>
          </a:prstGeom>
          <a:noFill/>
        </p:spPr>
        <p:txBody>
          <a:bodyPr wrap="square" rtlCol="0">
            <a:spAutoFit/>
          </a:bodyPr>
          <a:lstStyle/>
          <a:p>
            <a:pPr algn="ctr"/>
            <a:r>
              <a:rPr lang="en-US" sz="1200" dirty="0">
                <a:solidFill>
                  <a:schemeClr val="tx1">
                    <a:lumMod val="50000"/>
                    <a:lumOff val="50000"/>
                  </a:schemeClr>
                </a:solidFill>
                <a:latin typeface="Euphemia" panose="020B0503040102020104" pitchFamily="34" charset="0"/>
              </a:rPr>
              <a:t>Each data point represents the average outcome for a group (the treatment group or the comparison group) at the specified time (before or after the treatment)</a:t>
            </a:r>
          </a:p>
        </p:txBody>
      </p:sp>
    </p:spTree>
    <p:extLst>
      <p:ext uri="{BB962C8B-B14F-4D97-AF65-F5344CB8AC3E}">
        <p14:creationId xmlns:p14="http://schemas.microsoft.com/office/powerpoint/2010/main" val="168361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D42A92CE-047E-4B5B-B870-A7081C54A98E}"/>
              </a:ext>
            </a:extLst>
          </p:cNvPr>
          <p:cNvCxnSpPr>
            <a:cxnSpLocks/>
          </p:cNvCxnSpPr>
          <p:nvPr/>
        </p:nvCxnSpPr>
        <p:spPr>
          <a:xfrm flipV="1">
            <a:off x="3965340" y="1289079"/>
            <a:ext cx="0" cy="325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3F4898-1921-47ED-A26D-2D43F945D617}"/>
              </a:ext>
            </a:extLst>
          </p:cNvPr>
          <p:cNvCxnSpPr/>
          <p:nvPr/>
        </p:nvCxnSpPr>
        <p:spPr>
          <a:xfrm>
            <a:off x="3982118" y="4544008"/>
            <a:ext cx="6274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E8955D-993C-4874-8398-34B9EFAFDCB8}"/>
              </a:ext>
            </a:extLst>
          </p:cNvPr>
          <p:cNvCxnSpPr/>
          <p:nvPr/>
        </p:nvCxnSpPr>
        <p:spPr>
          <a:xfrm>
            <a:off x="5341134" y="4393006"/>
            <a:ext cx="0" cy="30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10BE9E-2388-456C-A657-9E7B986EED38}"/>
              </a:ext>
            </a:extLst>
          </p:cNvPr>
          <p:cNvCxnSpPr/>
          <p:nvPr/>
        </p:nvCxnSpPr>
        <p:spPr>
          <a:xfrm>
            <a:off x="8750691" y="4393006"/>
            <a:ext cx="0" cy="3020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045C875-3F44-44F9-AF57-C46BD34BE904}"/>
              </a:ext>
            </a:extLst>
          </p:cNvPr>
          <p:cNvSpPr/>
          <p:nvPr/>
        </p:nvSpPr>
        <p:spPr>
          <a:xfrm>
            <a:off x="1491630" y="4874003"/>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1" name="Oval 10">
            <a:extLst>
              <a:ext uri="{FF2B5EF4-FFF2-40B4-BE49-F238E27FC236}">
                <a16:creationId xmlns:a16="http://schemas.microsoft.com/office/drawing/2014/main" id="{FEF07470-7A9E-481F-BE83-A7A0EAD012AF}"/>
              </a:ext>
            </a:extLst>
          </p:cNvPr>
          <p:cNvSpPr/>
          <p:nvPr/>
        </p:nvSpPr>
        <p:spPr>
          <a:xfrm>
            <a:off x="4767305" y="3275254"/>
            <a:ext cx="620771" cy="6123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TextBox 11">
            <a:extLst>
              <a:ext uri="{FF2B5EF4-FFF2-40B4-BE49-F238E27FC236}">
                <a16:creationId xmlns:a16="http://schemas.microsoft.com/office/drawing/2014/main" id="{57B58721-30D2-4A21-B1D9-023336F94C7A}"/>
              </a:ext>
            </a:extLst>
          </p:cNvPr>
          <p:cNvSpPr txBox="1"/>
          <p:nvPr/>
        </p:nvSpPr>
        <p:spPr>
          <a:xfrm>
            <a:off x="4628070" y="4846012"/>
            <a:ext cx="1301959" cy="369332"/>
          </a:xfrm>
          <a:prstGeom prst="rect">
            <a:avLst/>
          </a:prstGeom>
          <a:noFill/>
        </p:spPr>
        <p:txBody>
          <a:bodyPr wrap="none" rtlCol="0">
            <a:spAutoFit/>
          </a:bodyPr>
          <a:lstStyle/>
          <a:p>
            <a:r>
              <a:rPr lang="en-US" dirty="0"/>
              <a:t>PRE PERIOD</a:t>
            </a:r>
          </a:p>
        </p:txBody>
      </p:sp>
      <p:sp>
        <p:nvSpPr>
          <p:cNvPr id="13" name="TextBox 12">
            <a:extLst>
              <a:ext uri="{FF2B5EF4-FFF2-40B4-BE49-F238E27FC236}">
                <a16:creationId xmlns:a16="http://schemas.microsoft.com/office/drawing/2014/main" id="{D4B7D9EB-7A81-46CE-B4DB-A8CA97FEA272}"/>
              </a:ext>
            </a:extLst>
          </p:cNvPr>
          <p:cNvSpPr txBox="1"/>
          <p:nvPr/>
        </p:nvSpPr>
        <p:spPr>
          <a:xfrm>
            <a:off x="8056289" y="4854618"/>
            <a:ext cx="1433406" cy="369332"/>
          </a:xfrm>
          <a:prstGeom prst="rect">
            <a:avLst/>
          </a:prstGeom>
          <a:noFill/>
        </p:spPr>
        <p:txBody>
          <a:bodyPr wrap="none" rtlCol="0">
            <a:spAutoFit/>
          </a:bodyPr>
          <a:lstStyle/>
          <a:p>
            <a:r>
              <a:rPr lang="en-US" dirty="0"/>
              <a:t>POST PERIOD</a:t>
            </a:r>
          </a:p>
        </p:txBody>
      </p:sp>
      <p:cxnSp>
        <p:nvCxnSpPr>
          <p:cNvPr id="15" name="Straight Arrow Connector 14">
            <a:extLst>
              <a:ext uri="{FF2B5EF4-FFF2-40B4-BE49-F238E27FC236}">
                <a16:creationId xmlns:a16="http://schemas.microsoft.com/office/drawing/2014/main" id="{EE375A34-0ACF-42E2-9588-D090616D4B68}"/>
              </a:ext>
            </a:extLst>
          </p:cNvPr>
          <p:cNvCxnSpPr/>
          <p:nvPr/>
        </p:nvCxnSpPr>
        <p:spPr>
          <a:xfrm flipV="1">
            <a:off x="6953878" y="4393006"/>
            <a:ext cx="0" cy="654341"/>
          </a:xfrm>
          <a:prstGeom prst="straightConnector1">
            <a:avLst/>
          </a:prstGeom>
          <a:ln w="158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747539-7A06-4F71-B041-9124A8134CC9}"/>
              </a:ext>
            </a:extLst>
          </p:cNvPr>
          <p:cNvSpPr txBox="1"/>
          <p:nvPr/>
        </p:nvSpPr>
        <p:spPr>
          <a:xfrm>
            <a:off x="6317614" y="5183236"/>
            <a:ext cx="1272528" cy="646331"/>
          </a:xfrm>
          <a:prstGeom prst="rect">
            <a:avLst/>
          </a:prstGeom>
          <a:noFill/>
        </p:spPr>
        <p:txBody>
          <a:bodyPr wrap="none" rtlCol="0">
            <a:spAutoFit/>
          </a:bodyPr>
          <a:lstStyle/>
          <a:p>
            <a:pPr algn="ctr"/>
            <a:r>
              <a:rPr lang="en-US" dirty="0">
                <a:solidFill>
                  <a:schemeClr val="tx1">
                    <a:lumMod val="50000"/>
                    <a:lumOff val="50000"/>
                  </a:schemeClr>
                </a:solidFill>
              </a:rPr>
              <a:t>treatment</a:t>
            </a:r>
            <a:br>
              <a:rPr lang="en-US" dirty="0">
                <a:solidFill>
                  <a:schemeClr val="tx1">
                    <a:lumMod val="50000"/>
                    <a:lumOff val="50000"/>
                  </a:schemeClr>
                </a:solidFill>
              </a:rPr>
            </a:br>
            <a:r>
              <a:rPr lang="en-US" dirty="0">
                <a:solidFill>
                  <a:schemeClr val="tx1">
                    <a:lumMod val="50000"/>
                    <a:lumOff val="50000"/>
                  </a:schemeClr>
                </a:solidFill>
              </a:rPr>
              <a:t>occurs here</a:t>
            </a:r>
          </a:p>
        </p:txBody>
      </p:sp>
      <p:sp>
        <p:nvSpPr>
          <p:cNvPr id="17" name="Oval 16">
            <a:extLst>
              <a:ext uri="{FF2B5EF4-FFF2-40B4-BE49-F238E27FC236}">
                <a16:creationId xmlns:a16="http://schemas.microsoft.com/office/drawing/2014/main" id="{6073D59D-B2F3-49FE-800A-0C71E5E39CD7}"/>
              </a:ext>
            </a:extLst>
          </p:cNvPr>
          <p:cNvSpPr/>
          <p:nvPr/>
        </p:nvSpPr>
        <p:spPr>
          <a:xfrm>
            <a:off x="1491630" y="5679546"/>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18" name="Oval 17">
            <a:extLst>
              <a:ext uri="{FF2B5EF4-FFF2-40B4-BE49-F238E27FC236}">
                <a16:creationId xmlns:a16="http://schemas.microsoft.com/office/drawing/2014/main" id="{7033DEF6-90C7-4F90-8AA4-706A38041E2B}"/>
              </a:ext>
            </a:extLst>
          </p:cNvPr>
          <p:cNvSpPr/>
          <p:nvPr/>
        </p:nvSpPr>
        <p:spPr>
          <a:xfrm>
            <a:off x="5309258" y="3277275"/>
            <a:ext cx="620771" cy="61239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9" name="TextBox 18">
            <a:extLst>
              <a:ext uri="{FF2B5EF4-FFF2-40B4-BE49-F238E27FC236}">
                <a16:creationId xmlns:a16="http://schemas.microsoft.com/office/drawing/2014/main" id="{2017439A-719E-4442-AF05-BF1F7FA892E6}"/>
              </a:ext>
            </a:extLst>
          </p:cNvPr>
          <p:cNvSpPr txBox="1"/>
          <p:nvPr/>
        </p:nvSpPr>
        <p:spPr>
          <a:xfrm>
            <a:off x="3456942" y="768746"/>
            <a:ext cx="1050352" cy="369332"/>
          </a:xfrm>
          <a:prstGeom prst="rect">
            <a:avLst/>
          </a:prstGeom>
          <a:noFill/>
        </p:spPr>
        <p:txBody>
          <a:bodyPr wrap="none" rtlCol="0">
            <a:spAutoFit/>
          </a:bodyPr>
          <a:lstStyle/>
          <a:p>
            <a:r>
              <a:rPr lang="en-US" dirty="0"/>
              <a:t>Outcome</a:t>
            </a:r>
          </a:p>
        </p:txBody>
      </p:sp>
      <p:sp>
        <p:nvSpPr>
          <p:cNvPr id="2" name="TextBox 1">
            <a:extLst>
              <a:ext uri="{FF2B5EF4-FFF2-40B4-BE49-F238E27FC236}">
                <a16:creationId xmlns:a16="http://schemas.microsoft.com/office/drawing/2014/main" id="{437EBABC-3291-4AD3-8546-1CE8FDCB609D}"/>
              </a:ext>
            </a:extLst>
          </p:cNvPr>
          <p:cNvSpPr txBox="1"/>
          <p:nvPr/>
        </p:nvSpPr>
        <p:spPr>
          <a:xfrm>
            <a:off x="6471981" y="3253377"/>
            <a:ext cx="3785095" cy="646331"/>
          </a:xfrm>
          <a:prstGeom prst="rect">
            <a:avLst/>
          </a:prstGeom>
          <a:noFill/>
        </p:spPr>
        <p:txBody>
          <a:bodyPr wrap="square" rtlCol="0">
            <a:spAutoFit/>
          </a:bodyPr>
          <a:lstStyle/>
          <a:p>
            <a:r>
              <a:rPr lang="en-US" dirty="0">
                <a:solidFill>
                  <a:schemeClr val="accent4">
                    <a:lumMod val="50000"/>
                  </a:schemeClr>
                </a:solidFill>
                <a:latin typeface="Euphemia" panose="020B0503040102020104" pitchFamily="34" charset="0"/>
              </a:rPr>
              <a:t>Are the groups equivalent prior to the treatment? How do you know?</a:t>
            </a:r>
          </a:p>
        </p:txBody>
      </p:sp>
      <p:sp>
        <p:nvSpPr>
          <p:cNvPr id="20" name="TextBox 19">
            <a:extLst>
              <a:ext uri="{FF2B5EF4-FFF2-40B4-BE49-F238E27FC236}">
                <a16:creationId xmlns:a16="http://schemas.microsoft.com/office/drawing/2014/main" id="{CA9A943E-7C38-4D4C-9E36-80ECE9640317}"/>
              </a:ext>
            </a:extLst>
          </p:cNvPr>
          <p:cNvSpPr txBox="1"/>
          <p:nvPr/>
        </p:nvSpPr>
        <p:spPr>
          <a:xfrm>
            <a:off x="5077690" y="691802"/>
            <a:ext cx="5850833" cy="523220"/>
          </a:xfrm>
          <a:prstGeom prst="rect">
            <a:avLst/>
          </a:prstGeom>
          <a:noFill/>
        </p:spPr>
        <p:txBody>
          <a:bodyPr wrap="none" rtlCol="0">
            <a:spAutoFit/>
          </a:bodyPr>
          <a:lstStyle/>
          <a:p>
            <a:pPr algn="ctr"/>
            <a:r>
              <a:rPr lang="en-US" sz="2800" cap="all" dirty="0">
                <a:solidFill>
                  <a:schemeClr val="accent4">
                    <a:lumMod val="50000"/>
                  </a:schemeClr>
                </a:solidFill>
                <a:latin typeface="Euphemia" panose="020B0503040102020104" pitchFamily="34" charset="0"/>
              </a:rPr>
              <a:t>Step 1: pre-treatment groups </a:t>
            </a:r>
          </a:p>
        </p:txBody>
      </p:sp>
    </p:spTree>
    <p:extLst>
      <p:ext uri="{BB962C8B-B14F-4D97-AF65-F5344CB8AC3E}">
        <p14:creationId xmlns:p14="http://schemas.microsoft.com/office/powerpoint/2010/main" val="4008386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3933</TotalTime>
  <Words>1286</Words>
  <Application>Microsoft Office PowerPoint</Application>
  <PresentationFormat>Widescreen</PresentationFormat>
  <Paragraphs>381</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Euphemia</vt:lpstr>
      <vt:lpstr>Office Theme</vt:lpstr>
      <vt:lpstr>Diagram your  research design</vt:lpstr>
      <vt:lpstr>PowerPoint Presentation</vt:lpstr>
      <vt:lpstr>PowerPoint Presentation</vt:lpstr>
      <vt:lpstr>PowerPoint Presentation</vt:lpstr>
      <vt:lpstr>PowerPoint Presentation</vt:lpstr>
      <vt:lpstr>PowerPoint Presentation</vt:lpstr>
      <vt:lpstr>Pre-treatment differences</vt:lpstr>
      <vt:lpstr>PowerPoint Presentation</vt:lpstr>
      <vt:lpstr>PowerPoint Presentation</vt:lpstr>
      <vt:lpstr>PowerPoint Presentation</vt:lpstr>
      <vt:lpstr>gains in the  comparison group</vt:lpstr>
      <vt:lpstr>PowerPoint Presentation</vt:lpstr>
      <vt:lpstr>PowerPoint Presentation</vt:lpstr>
      <vt:lpstr>PowerPoint Presentation</vt:lpstr>
      <vt:lpstr>gains in the  treatment group</vt:lpstr>
      <vt:lpstr>PowerPoint Presentation</vt:lpstr>
      <vt:lpstr>PowerPoint Presentation</vt:lpstr>
      <vt:lpstr>COUNTERFACTUALS  AND EFFECTS</vt:lpstr>
      <vt:lpstr>PowerPoint Presentation</vt:lpstr>
      <vt:lpstr>PowerPoint Presentation</vt:lpstr>
      <vt:lpstr>PowerPoint Presentation</vt:lpstr>
      <vt:lpstr>PowerPoint Presentation</vt:lpstr>
      <vt:lpstr>Real-world example</vt:lpstr>
      <vt:lpstr>PowerPoint Presentation</vt:lpstr>
      <vt:lpstr>PowerPoint Presentation</vt:lpstr>
      <vt:lpstr>Generating hypotheses:  when do we expect to see changes in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Regression-based approach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34</cp:revision>
  <dcterms:created xsi:type="dcterms:W3CDTF">2020-07-03T00:15:43Z</dcterms:created>
  <dcterms:modified xsi:type="dcterms:W3CDTF">2020-07-06T01:44:37Z</dcterms:modified>
</cp:coreProperties>
</file>