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</p:sldMasterIdLst>
  <p:notesMasterIdLst>
    <p:notesMasterId r:id="rId67"/>
  </p:notesMasterIdLst>
  <p:sldIdLst>
    <p:sldId id="401" r:id="rId5"/>
    <p:sldId id="473" r:id="rId6"/>
    <p:sldId id="341" r:id="rId7"/>
    <p:sldId id="442" r:id="rId8"/>
    <p:sldId id="397" r:id="rId9"/>
    <p:sldId id="399" r:id="rId10"/>
    <p:sldId id="405" r:id="rId11"/>
    <p:sldId id="404" r:id="rId12"/>
    <p:sldId id="481" r:id="rId13"/>
    <p:sldId id="407" r:id="rId14"/>
    <p:sldId id="432" r:id="rId15"/>
    <p:sldId id="428" r:id="rId16"/>
    <p:sldId id="478" r:id="rId17"/>
    <p:sldId id="479" r:id="rId18"/>
    <p:sldId id="480" r:id="rId19"/>
    <p:sldId id="475" r:id="rId20"/>
    <p:sldId id="476" r:id="rId21"/>
    <p:sldId id="477" r:id="rId22"/>
    <p:sldId id="427" r:id="rId23"/>
    <p:sldId id="482" r:id="rId24"/>
    <p:sldId id="426" r:id="rId25"/>
    <p:sldId id="483" r:id="rId26"/>
    <p:sldId id="467" r:id="rId27"/>
    <p:sldId id="463" r:id="rId28"/>
    <p:sldId id="433" r:id="rId29"/>
    <p:sldId id="429" r:id="rId30"/>
    <p:sldId id="464" r:id="rId31"/>
    <p:sldId id="504" r:id="rId32"/>
    <p:sldId id="505" r:id="rId33"/>
    <p:sldId id="506" r:id="rId34"/>
    <p:sldId id="507" r:id="rId35"/>
    <p:sldId id="474" r:id="rId36"/>
    <p:sldId id="309" r:id="rId37"/>
    <p:sldId id="310" r:id="rId38"/>
    <p:sldId id="484" r:id="rId39"/>
    <p:sldId id="316" r:id="rId40"/>
    <p:sldId id="485" r:id="rId41"/>
    <p:sldId id="486" r:id="rId42"/>
    <p:sldId id="488" r:id="rId43"/>
    <p:sldId id="489" r:id="rId44"/>
    <p:sldId id="490" r:id="rId45"/>
    <p:sldId id="491" r:id="rId46"/>
    <p:sldId id="311" r:id="rId47"/>
    <p:sldId id="312" r:id="rId48"/>
    <p:sldId id="313" r:id="rId49"/>
    <p:sldId id="314" r:id="rId50"/>
    <p:sldId id="425" r:id="rId51"/>
    <p:sldId id="465" r:id="rId52"/>
    <p:sldId id="466" r:id="rId53"/>
    <p:sldId id="431" r:id="rId54"/>
    <p:sldId id="430" r:id="rId55"/>
    <p:sldId id="492" r:id="rId56"/>
    <p:sldId id="493" r:id="rId57"/>
    <p:sldId id="494" r:id="rId58"/>
    <p:sldId id="495" r:id="rId59"/>
    <p:sldId id="501" r:id="rId60"/>
    <p:sldId id="497" r:id="rId61"/>
    <p:sldId id="498" r:id="rId62"/>
    <p:sldId id="499" r:id="rId63"/>
    <p:sldId id="502" r:id="rId64"/>
    <p:sldId id="500" r:id="rId65"/>
    <p:sldId id="50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6D16"/>
    <a:srgbClr val="EFBA16"/>
    <a:srgbClr val="4F81BD"/>
    <a:srgbClr val="9BBB59"/>
    <a:srgbClr val="10253F"/>
    <a:srgbClr val="1B043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F8FEF-4FC1-4305-A898-EF94A4A93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D03223D-C8B0-4307-9602-3BB7DB08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Selection Problem</a:t>
          </a:r>
        </a:p>
      </dgm:t>
    </dgm:pt>
    <dgm:pt modelId="{89FDA212-880D-44EF-9EC8-8728A3478491}" type="parTrans" cxnId="{5D3AB1A6-41E1-43CB-8952-2CE4A24F3E1A}">
      <dgm:prSet/>
      <dgm:spPr/>
      <dgm:t>
        <a:bodyPr/>
        <a:lstStyle/>
        <a:p>
          <a:endParaRPr lang="en-US"/>
        </a:p>
      </dgm:t>
    </dgm:pt>
    <dgm:pt modelId="{53913610-3542-404F-A39A-AD34DD09BF73}" type="sibTrans" cxnId="{5D3AB1A6-41E1-43CB-8952-2CE4A24F3E1A}">
      <dgm:prSet/>
      <dgm:spPr/>
      <dgm:t>
        <a:bodyPr/>
        <a:lstStyle/>
        <a:p>
          <a:endParaRPr lang="en-US"/>
        </a:p>
      </dgm:t>
    </dgm:pt>
    <dgm:pt modelId="{34219FAB-9FD1-4405-861D-B34C3309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Group Equivalence </a:t>
          </a:r>
          <a:endParaRPr lang="en-US" dirty="0"/>
        </a:p>
      </dgm:t>
    </dgm:pt>
    <dgm:pt modelId="{580D63BE-DC0D-4C04-A7D4-89DFDD906FA4}" type="parTrans" cxnId="{299F5FD6-97FE-4119-9C08-1ED8D2197FF9}">
      <dgm:prSet/>
      <dgm:spPr/>
      <dgm:t>
        <a:bodyPr/>
        <a:lstStyle/>
        <a:p>
          <a:endParaRPr lang="en-US"/>
        </a:p>
      </dgm:t>
    </dgm:pt>
    <dgm:pt modelId="{5581B19B-A242-4923-8AF3-CDBF67064340}" type="sibTrans" cxnId="{299F5FD6-97FE-4119-9C08-1ED8D2197FF9}">
      <dgm:prSet/>
      <dgm:spPr/>
      <dgm:t>
        <a:bodyPr/>
        <a:lstStyle/>
        <a:p>
          <a:endParaRPr lang="en-US"/>
        </a:p>
      </dgm:t>
    </dgm:pt>
    <dgm:pt modelId="{8B2DFA9F-2EBE-4C0F-B998-53A008BC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Nonrandom Attrition</a:t>
          </a:r>
          <a:endParaRPr lang="en-US" dirty="0"/>
        </a:p>
      </dgm:t>
    </dgm:pt>
    <dgm:pt modelId="{20E47FE8-756A-47C7-80F5-4BBA19D82BB8}" type="parTrans" cxnId="{C1C0693B-0659-4A92-85D9-B99CDBFF54C8}">
      <dgm:prSet/>
      <dgm:spPr/>
      <dgm:t>
        <a:bodyPr/>
        <a:lstStyle/>
        <a:p>
          <a:endParaRPr lang="en-US"/>
        </a:p>
      </dgm:t>
    </dgm:pt>
    <dgm:pt modelId="{863C8E72-6BC6-43F1-A7BA-325A2A1FE4A9}" type="sibTrans" cxnId="{C1C0693B-0659-4A92-85D9-B99CDBFF54C8}">
      <dgm:prSet/>
      <dgm:spPr/>
      <dgm:t>
        <a:bodyPr/>
        <a:lstStyle/>
        <a:p>
          <a:endParaRPr lang="en-US"/>
        </a:p>
      </dgm:t>
    </dgm:pt>
    <dgm:pt modelId="{9D2349D6-2977-44F0-BABF-B12F7119C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Omnibus Test</a:t>
          </a:r>
        </a:p>
      </dgm:t>
    </dgm:pt>
    <dgm:pt modelId="{56667F4F-A718-43D9-8987-B9A3F7B750A5}" type="parTrans" cxnId="{57C33361-9436-4457-A3CB-520E264D9F75}">
      <dgm:prSet/>
      <dgm:spPr/>
      <dgm:t>
        <a:bodyPr/>
        <a:lstStyle/>
        <a:p>
          <a:endParaRPr lang="en-US"/>
        </a:p>
      </dgm:t>
    </dgm:pt>
    <dgm:pt modelId="{12FACB6C-C495-4941-AB14-BF8827F36F5D}" type="sibTrans" cxnId="{57C33361-9436-4457-A3CB-520E264D9F75}">
      <dgm:prSet/>
      <dgm:spPr/>
      <dgm:t>
        <a:bodyPr/>
        <a:lstStyle/>
        <a:p>
          <a:endParaRPr lang="en-US"/>
        </a:p>
      </dgm:t>
    </dgm:pt>
    <dgm:pt modelId="{637B9BD7-AF4E-4696-8464-FE3A51620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Bonferroni Correction </a:t>
          </a:r>
        </a:p>
      </dgm:t>
    </dgm:pt>
    <dgm:pt modelId="{61BBC5BC-34C0-47ED-A0CB-4DD98F595FDC}" type="parTrans" cxnId="{40C90EFE-AE8F-4593-A7A2-B666FFD1FB6F}">
      <dgm:prSet/>
      <dgm:spPr/>
      <dgm:t>
        <a:bodyPr/>
        <a:lstStyle/>
        <a:p>
          <a:endParaRPr lang="en-US"/>
        </a:p>
      </dgm:t>
    </dgm:pt>
    <dgm:pt modelId="{182F897E-6506-49C3-89D8-0DF2D588CC6C}" type="sibTrans" cxnId="{40C90EFE-AE8F-4593-A7A2-B666FFD1FB6F}">
      <dgm:prSet/>
      <dgm:spPr/>
      <dgm:t>
        <a:bodyPr/>
        <a:lstStyle/>
        <a:p>
          <a:endParaRPr lang="en-US"/>
        </a:p>
      </dgm:t>
    </dgm:pt>
    <dgm:pt modelId="{1D05761C-8BC2-43F2-A74E-893A5BB45119}" type="pres">
      <dgm:prSet presAssocID="{9ECF8FEF-4FC1-4305-A898-EF94A4A93F84}" presName="root" presStyleCnt="0">
        <dgm:presLayoutVars>
          <dgm:dir/>
          <dgm:resizeHandles val="exact"/>
        </dgm:presLayoutVars>
      </dgm:prSet>
      <dgm:spPr/>
    </dgm:pt>
    <dgm:pt modelId="{B2EA3FCD-F985-47A1-84E0-B5ABB23176D2}" type="pres">
      <dgm:prSet presAssocID="{CD03223D-C8B0-4307-9602-3BB7DB0844E0}" presName="compNode" presStyleCnt="0"/>
      <dgm:spPr/>
    </dgm:pt>
    <dgm:pt modelId="{4441649F-8DC2-48FF-A485-D17740EB3CCF}" type="pres">
      <dgm:prSet presAssocID="{CD03223D-C8B0-4307-9602-3BB7DB0844E0}" presName="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FE5E1B63-0B11-47F2-B10E-69147744F4D7}" type="pres">
      <dgm:prSet presAssocID="{CD03223D-C8B0-4307-9602-3BB7DB08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5A5B9A05-1079-41F1-9CEF-AD6EFBF3D60C}" type="pres">
      <dgm:prSet presAssocID="{CD03223D-C8B0-4307-9602-3BB7DB0844E0}" presName="spaceRect" presStyleCnt="0"/>
      <dgm:spPr/>
    </dgm:pt>
    <dgm:pt modelId="{9FDBE5B0-49CD-4677-9815-2EAD729FF7CA}" type="pres">
      <dgm:prSet presAssocID="{CD03223D-C8B0-4307-9602-3BB7DB0844E0}" presName="parTx" presStyleLbl="revTx" presStyleIdx="0" presStyleCnt="4">
        <dgm:presLayoutVars>
          <dgm:chMax val="0"/>
          <dgm:chPref val="0"/>
        </dgm:presLayoutVars>
      </dgm:prSet>
      <dgm:spPr/>
    </dgm:pt>
    <dgm:pt modelId="{3550D20A-D1EB-4B41-9F15-6B8718060C6B}" type="pres">
      <dgm:prSet presAssocID="{53913610-3542-404F-A39A-AD34DD09BF73}" presName="sibTrans" presStyleCnt="0"/>
      <dgm:spPr/>
    </dgm:pt>
    <dgm:pt modelId="{98856E3B-FB02-4CEE-8CB0-E4EC13146C9A}" type="pres">
      <dgm:prSet presAssocID="{34219FAB-9FD1-4405-861D-B34C3309D9A3}" presName="compNode" presStyleCnt="0"/>
      <dgm:spPr/>
    </dgm:pt>
    <dgm:pt modelId="{CEA9FC3B-1D93-488E-8D07-474DFDDF402E}" type="pres">
      <dgm:prSet presAssocID="{34219FAB-9FD1-4405-861D-B34C3309D9A3}" presName="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7251D6BF-82D1-4BF4-921F-37AB34CAED65}" type="pres">
      <dgm:prSet presAssocID="{34219FAB-9FD1-4405-861D-B34C3309D9A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17CE84-AAB6-4805-B216-0E485FE5C89F}" type="pres">
      <dgm:prSet presAssocID="{34219FAB-9FD1-4405-861D-B34C3309D9A3}" presName="spaceRect" presStyleCnt="0"/>
      <dgm:spPr/>
    </dgm:pt>
    <dgm:pt modelId="{511EE2CD-DE32-45B7-BEB2-BC5C3BD3DC26}" type="pres">
      <dgm:prSet presAssocID="{34219FAB-9FD1-4405-861D-B34C3309D9A3}" presName="parTx" presStyleLbl="revTx" presStyleIdx="1" presStyleCnt="4">
        <dgm:presLayoutVars>
          <dgm:chMax val="0"/>
          <dgm:chPref val="0"/>
        </dgm:presLayoutVars>
      </dgm:prSet>
      <dgm:spPr/>
    </dgm:pt>
    <dgm:pt modelId="{443688BC-B612-4755-85FC-C352DF038CFB}" type="pres">
      <dgm:prSet presAssocID="{34219FAB-9FD1-4405-861D-B34C3309D9A3}" presName="desTx" presStyleLbl="revTx" presStyleIdx="2" presStyleCnt="4">
        <dgm:presLayoutVars/>
      </dgm:prSet>
      <dgm:spPr/>
    </dgm:pt>
    <dgm:pt modelId="{4807DCDB-4092-400C-B432-39C108C6021B}" type="pres">
      <dgm:prSet presAssocID="{5581B19B-A242-4923-8AF3-CDBF67064340}" presName="sibTrans" presStyleCnt="0"/>
      <dgm:spPr/>
    </dgm:pt>
    <dgm:pt modelId="{5DD190E2-E8D9-41E4-B715-A4F72B3AF7D8}" type="pres">
      <dgm:prSet presAssocID="{8B2DFA9F-2EBE-4C0F-B998-53A008BCC82B}" presName="compNode" presStyleCnt="0"/>
      <dgm:spPr/>
    </dgm:pt>
    <dgm:pt modelId="{F139335F-A6E7-4509-939C-5892F6ED9CF8}" type="pres">
      <dgm:prSet presAssocID="{8B2DFA9F-2EBE-4C0F-B998-53A008BCC82B}" presName="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BE9ECA56-884D-4B2F-8BD8-CA7F4922252A}" type="pres">
      <dgm:prSet presAssocID="{8B2DFA9F-2EBE-4C0F-B998-53A008BCC82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21C7-94AA-40E7-B4D4-8EA96C018231}" type="pres">
      <dgm:prSet presAssocID="{8B2DFA9F-2EBE-4C0F-B998-53A008BCC82B}" presName="spaceRect" presStyleCnt="0"/>
      <dgm:spPr/>
    </dgm:pt>
    <dgm:pt modelId="{17EB314A-5A9A-4C42-BA80-A5A95AF31231}" type="pres">
      <dgm:prSet presAssocID="{8B2DFA9F-2EBE-4C0F-B998-53A008BCC8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F98F09-5678-4611-AE46-3221A8D0C8B9}" type="presOf" srcId="{8B2DFA9F-2EBE-4C0F-B998-53A008BCC82B}" destId="{17EB314A-5A9A-4C42-BA80-A5A95AF31231}" srcOrd="0" destOrd="0" presId="urn:microsoft.com/office/officeart/2018/2/layout/IconVerticalSolidList"/>
    <dgm:cxn modelId="{FECACD13-4A8A-411E-BB1E-6196E2021688}" type="presOf" srcId="{CD03223D-C8B0-4307-9602-3BB7DB0844E0}" destId="{9FDBE5B0-49CD-4677-9815-2EAD729FF7CA}" srcOrd="0" destOrd="0" presId="urn:microsoft.com/office/officeart/2018/2/layout/IconVerticalSolidList"/>
    <dgm:cxn modelId="{C1C0693B-0659-4A92-85D9-B99CDBFF54C8}" srcId="{9ECF8FEF-4FC1-4305-A898-EF94A4A93F84}" destId="{8B2DFA9F-2EBE-4C0F-B998-53A008BCC82B}" srcOrd="2" destOrd="0" parTransId="{20E47FE8-756A-47C7-80F5-4BBA19D82BB8}" sibTransId="{863C8E72-6BC6-43F1-A7BA-325A2A1FE4A9}"/>
    <dgm:cxn modelId="{57C33361-9436-4457-A3CB-520E264D9F75}" srcId="{34219FAB-9FD1-4405-861D-B34C3309D9A3}" destId="{9D2349D6-2977-44F0-BABF-B12F7119C29F}" srcOrd="0" destOrd="0" parTransId="{56667F4F-A718-43D9-8987-B9A3F7B750A5}" sibTransId="{12FACB6C-C495-4941-AB14-BF8827F36F5D}"/>
    <dgm:cxn modelId="{13B1814A-92EB-4A3D-91F8-05A0D5BF0FF4}" type="presOf" srcId="{637B9BD7-AF4E-4696-8464-FE3A51620097}" destId="{443688BC-B612-4755-85FC-C352DF038CFB}" srcOrd="0" destOrd="1" presId="urn:microsoft.com/office/officeart/2018/2/layout/IconVerticalSolidList"/>
    <dgm:cxn modelId="{5D3AB1A6-41E1-43CB-8952-2CE4A24F3E1A}" srcId="{9ECF8FEF-4FC1-4305-A898-EF94A4A93F84}" destId="{CD03223D-C8B0-4307-9602-3BB7DB0844E0}" srcOrd="0" destOrd="0" parTransId="{89FDA212-880D-44EF-9EC8-8728A3478491}" sibTransId="{53913610-3542-404F-A39A-AD34DD09BF73}"/>
    <dgm:cxn modelId="{2D8DD9B4-8CF8-4C03-B767-562EF80DF573}" type="presOf" srcId="{34219FAB-9FD1-4405-861D-B34C3309D9A3}" destId="{511EE2CD-DE32-45B7-BEB2-BC5C3BD3DC26}" srcOrd="0" destOrd="0" presId="urn:microsoft.com/office/officeart/2018/2/layout/IconVerticalSolidList"/>
    <dgm:cxn modelId="{7AF70CC5-6375-4F32-81C9-6F21728EC472}" type="presOf" srcId="{9ECF8FEF-4FC1-4305-A898-EF94A4A93F84}" destId="{1D05761C-8BC2-43F2-A74E-893A5BB45119}" srcOrd="0" destOrd="0" presId="urn:microsoft.com/office/officeart/2018/2/layout/IconVerticalSolidList"/>
    <dgm:cxn modelId="{BF0952CC-1704-4242-826A-9D3ADB5D8C7C}" type="presOf" srcId="{9D2349D6-2977-44F0-BABF-B12F7119C29F}" destId="{443688BC-B612-4755-85FC-C352DF038CFB}" srcOrd="0" destOrd="0" presId="urn:microsoft.com/office/officeart/2018/2/layout/IconVerticalSolidList"/>
    <dgm:cxn modelId="{299F5FD6-97FE-4119-9C08-1ED8D2197FF9}" srcId="{9ECF8FEF-4FC1-4305-A898-EF94A4A93F84}" destId="{34219FAB-9FD1-4405-861D-B34C3309D9A3}" srcOrd="1" destOrd="0" parTransId="{580D63BE-DC0D-4C04-A7D4-89DFDD906FA4}" sibTransId="{5581B19B-A242-4923-8AF3-CDBF67064340}"/>
    <dgm:cxn modelId="{40C90EFE-AE8F-4593-A7A2-B666FFD1FB6F}" srcId="{34219FAB-9FD1-4405-861D-B34C3309D9A3}" destId="{637B9BD7-AF4E-4696-8464-FE3A51620097}" srcOrd="1" destOrd="0" parTransId="{61BBC5BC-34C0-47ED-A0CB-4DD98F595FDC}" sibTransId="{182F897E-6506-49C3-89D8-0DF2D588CC6C}"/>
    <dgm:cxn modelId="{1008889C-9DB8-47DF-B05C-F7AC3E48A23D}" type="presParOf" srcId="{1D05761C-8BC2-43F2-A74E-893A5BB45119}" destId="{B2EA3FCD-F985-47A1-84E0-B5ABB23176D2}" srcOrd="0" destOrd="0" presId="urn:microsoft.com/office/officeart/2018/2/layout/IconVerticalSolidList"/>
    <dgm:cxn modelId="{23CC077B-EE06-4DC8-B062-0A980ACCB27D}" type="presParOf" srcId="{B2EA3FCD-F985-47A1-84E0-B5ABB23176D2}" destId="{4441649F-8DC2-48FF-A485-D17740EB3CCF}" srcOrd="0" destOrd="0" presId="urn:microsoft.com/office/officeart/2018/2/layout/IconVerticalSolidList"/>
    <dgm:cxn modelId="{47D213CB-7483-470E-AB5F-CCA3333F4A22}" type="presParOf" srcId="{B2EA3FCD-F985-47A1-84E0-B5ABB23176D2}" destId="{FE5E1B63-0B11-47F2-B10E-69147744F4D7}" srcOrd="1" destOrd="0" presId="urn:microsoft.com/office/officeart/2018/2/layout/IconVerticalSolidList"/>
    <dgm:cxn modelId="{0F5AF9C5-737E-49AB-9F23-F5CDD8F32219}" type="presParOf" srcId="{B2EA3FCD-F985-47A1-84E0-B5ABB23176D2}" destId="{5A5B9A05-1079-41F1-9CEF-AD6EFBF3D60C}" srcOrd="2" destOrd="0" presId="urn:microsoft.com/office/officeart/2018/2/layout/IconVerticalSolidList"/>
    <dgm:cxn modelId="{CA36810A-DADF-4FF5-9642-E931E08D09E0}" type="presParOf" srcId="{B2EA3FCD-F985-47A1-84E0-B5ABB23176D2}" destId="{9FDBE5B0-49CD-4677-9815-2EAD729FF7CA}" srcOrd="3" destOrd="0" presId="urn:microsoft.com/office/officeart/2018/2/layout/IconVerticalSolidList"/>
    <dgm:cxn modelId="{89DDCCC5-907E-4431-B9EA-F89F0879BCA9}" type="presParOf" srcId="{1D05761C-8BC2-43F2-A74E-893A5BB45119}" destId="{3550D20A-D1EB-4B41-9F15-6B8718060C6B}" srcOrd="1" destOrd="0" presId="urn:microsoft.com/office/officeart/2018/2/layout/IconVerticalSolidList"/>
    <dgm:cxn modelId="{98BB28BA-D2D9-48E6-A173-AF30261B63F0}" type="presParOf" srcId="{1D05761C-8BC2-43F2-A74E-893A5BB45119}" destId="{98856E3B-FB02-4CEE-8CB0-E4EC13146C9A}" srcOrd="2" destOrd="0" presId="urn:microsoft.com/office/officeart/2018/2/layout/IconVerticalSolidList"/>
    <dgm:cxn modelId="{EA08A1A3-A5CB-4909-84D3-AD10FBA36FD0}" type="presParOf" srcId="{98856E3B-FB02-4CEE-8CB0-E4EC13146C9A}" destId="{CEA9FC3B-1D93-488E-8D07-474DFDDF402E}" srcOrd="0" destOrd="0" presId="urn:microsoft.com/office/officeart/2018/2/layout/IconVerticalSolidList"/>
    <dgm:cxn modelId="{C2284E3A-52E7-41FF-BB9A-8993D3435B1D}" type="presParOf" srcId="{98856E3B-FB02-4CEE-8CB0-E4EC13146C9A}" destId="{7251D6BF-82D1-4BF4-921F-37AB34CAED65}" srcOrd="1" destOrd="0" presId="urn:microsoft.com/office/officeart/2018/2/layout/IconVerticalSolidList"/>
    <dgm:cxn modelId="{01BC6A1C-F735-4530-8E34-2DD38DA8AC76}" type="presParOf" srcId="{98856E3B-FB02-4CEE-8CB0-E4EC13146C9A}" destId="{F317CE84-AAB6-4805-B216-0E485FE5C89F}" srcOrd="2" destOrd="0" presId="urn:microsoft.com/office/officeart/2018/2/layout/IconVerticalSolidList"/>
    <dgm:cxn modelId="{C1C464BB-468B-4772-AA64-430188FD93B7}" type="presParOf" srcId="{98856E3B-FB02-4CEE-8CB0-E4EC13146C9A}" destId="{511EE2CD-DE32-45B7-BEB2-BC5C3BD3DC26}" srcOrd="3" destOrd="0" presId="urn:microsoft.com/office/officeart/2018/2/layout/IconVerticalSolidList"/>
    <dgm:cxn modelId="{1F0BF090-2A9E-4ECE-B541-60AA30F60BE3}" type="presParOf" srcId="{98856E3B-FB02-4CEE-8CB0-E4EC13146C9A}" destId="{443688BC-B612-4755-85FC-C352DF038CFB}" srcOrd="4" destOrd="0" presId="urn:microsoft.com/office/officeart/2018/2/layout/IconVerticalSolidList"/>
    <dgm:cxn modelId="{E60BDF43-A4FE-4886-8AEB-191A789ABB2B}" type="presParOf" srcId="{1D05761C-8BC2-43F2-A74E-893A5BB45119}" destId="{4807DCDB-4092-400C-B432-39C108C6021B}" srcOrd="3" destOrd="0" presId="urn:microsoft.com/office/officeart/2018/2/layout/IconVerticalSolidList"/>
    <dgm:cxn modelId="{31E336C4-08E7-4786-BECE-EBFEA8999DC7}" type="presParOf" srcId="{1D05761C-8BC2-43F2-A74E-893A5BB45119}" destId="{5DD190E2-E8D9-41E4-B715-A4F72B3AF7D8}" srcOrd="4" destOrd="0" presId="urn:microsoft.com/office/officeart/2018/2/layout/IconVerticalSolidList"/>
    <dgm:cxn modelId="{CA73C4DB-3AE8-42C9-9336-46BA11F5C8CD}" type="presParOf" srcId="{5DD190E2-E8D9-41E4-B715-A4F72B3AF7D8}" destId="{F139335F-A6E7-4509-939C-5892F6ED9CF8}" srcOrd="0" destOrd="0" presId="urn:microsoft.com/office/officeart/2018/2/layout/IconVerticalSolidList"/>
    <dgm:cxn modelId="{57D3B2D9-1055-4568-8C6F-E3B7BECBB5C6}" type="presParOf" srcId="{5DD190E2-E8D9-41E4-B715-A4F72B3AF7D8}" destId="{BE9ECA56-884D-4B2F-8BD8-CA7F4922252A}" srcOrd="1" destOrd="0" presId="urn:microsoft.com/office/officeart/2018/2/layout/IconVerticalSolidList"/>
    <dgm:cxn modelId="{CBED21AD-A637-48B7-9592-AECBA6FE4E2D}" type="presParOf" srcId="{5DD190E2-E8D9-41E4-B715-A4F72B3AF7D8}" destId="{059321C7-94AA-40E7-B4D4-8EA96C018231}" srcOrd="2" destOrd="0" presId="urn:microsoft.com/office/officeart/2018/2/layout/IconVerticalSolidList"/>
    <dgm:cxn modelId="{534123D4-B470-4C86-BACF-3DFC68730532}" type="presParOf" srcId="{5DD190E2-E8D9-41E4-B715-A4F72B3AF7D8}" destId="{17EB314A-5A9A-4C42-BA80-A5A95AF31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649F-8DC2-48FF-A485-D17740EB3C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1B63-0B11-47F2-B10E-69147744F4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E5B0-49CD-4677-9815-2EAD729FF7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Selection Problem</a:t>
          </a:r>
        </a:p>
      </dsp:txBody>
      <dsp:txXfrm>
        <a:off x="1435590" y="531"/>
        <a:ext cx="9080009" cy="1242935"/>
      </dsp:txXfrm>
    </dsp:sp>
    <dsp:sp modelId="{CEA9FC3B-1D93-488E-8D07-474DFDDF40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1D6BF-82D1-4BF4-921F-37AB34CAED6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EE2CD-DE32-45B7-BEB2-BC5C3BD3DC2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Group Equivalence 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43688BC-B612-4755-85FC-C352DF038CF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Omnibus Test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Bonferroni Correction </a:t>
          </a:r>
        </a:p>
      </dsp:txBody>
      <dsp:txXfrm>
        <a:off x="6167610" y="1554201"/>
        <a:ext cx="4347989" cy="1242935"/>
      </dsp:txXfrm>
    </dsp:sp>
    <dsp:sp modelId="{F139335F-A6E7-4509-939C-5892F6ED9C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CA56-884D-4B2F-8BD8-CA7F492225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314A-5A9A-4C42-BA80-A5A95AF312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Nonrandom Attrition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experiment there is full control over the treatment variable, and it is the</a:t>
            </a:r>
            <a:r>
              <a:rPr lang="en-US" baseline="0" dirty="0"/>
              <a:t> only thing being manipulated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</a:t>
            </a:r>
            <a:r>
              <a:rPr lang="en-US" baseline="0" dirty="0"/>
              <a:t> case – the treatment has no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</a:t>
            </a:r>
            <a:r>
              <a:rPr lang="en-US" baseline="0" dirty="0"/>
              <a:t> case, correlation implies causality.  In another,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96647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921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9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radiolab.org/2010/oct/08/its-alive/" TargetMode="Externa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Testing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validity of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counterfactual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8148" y="492600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Jesse Lecy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5178" y="984366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504D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problem with correlations: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178" y="328490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Walking Speed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828" y="3284902"/>
            <a:ext cx="153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Number of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Patents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856" y="5042451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Population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94580" y="4167143"/>
            <a:ext cx="685800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94378" y="4167143"/>
            <a:ext cx="646962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gives us correlations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7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96"/>
            <a:ext cx="24955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4436" y="24552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36" y="24552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3740166" y="2686115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19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3825690" y="2916948"/>
            <a:ext cx="592216" cy="6622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B9D4-5CEA-4C7E-9044-A481AA3F9EC4}"/>
              </a:ext>
            </a:extLst>
          </p:cNvPr>
          <p:cNvSpPr txBox="1"/>
          <p:nvPr/>
        </p:nvSpPr>
        <p:spPr>
          <a:xfrm>
            <a:off x="1262531" y="4399370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and Z both impact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F9F6-E181-4F43-8E04-2F62E1BD087A}"/>
              </a:ext>
            </a:extLst>
          </p:cNvPr>
          <p:cNvSpPr txBox="1"/>
          <p:nvPr/>
        </p:nvSpPr>
        <p:spPr>
          <a:xfrm>
            <a:off x="9287452" y="519958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33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15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2815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3287066" y="2743200"/>
            <a:ext cx="542743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9808" y="31820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4136302" y="2743200"/>
            <a:ext cx="575228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F93C-B816-4B8F-8057-BEA0C95715E4}"/>
              </a:ext>
            </a:extLst>
          </p:cNvPr>
          <p:cNvSpPr txBox="1"/>
          <p:nvPr/>
        </p:nvSpPr>
        <p:spPr>
          <a:xfrm>
            <a:off x="1668285" y="4082465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Z impacts </a:t>
            </a:r>
            <a:b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X and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BFF5-C238-4F6E-ACDB-838614AE11EB}"/>
              </a:ext>
            </a:extLst>
          </p:cNvPr>
          <p:cNvSpPr txBox="1"/>
          <p:nvPr/>
        </p:nvSpPr>
        <p:spPr>
          <a:xfrm>
            <a:off x="9677401" y="727492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causal relationship but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3813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4436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40166" y="2288233"/>
            <a:ext cx="80609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730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0"/>
            <a:endCxn id="3" idx="2"/>
          </p:cNvCxnSpPr>
          <p:nvPr/>
        </p:nvCxnSpPr>
        <p:spPr>
          <a:xfrm flipH="1" flipV="1">
            <a:off x="3577301" y="2519065"/>
            <a:ext cx="3252" cy="829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6DBD4-D4D1-4B16-87B5-B28E50176190}"/>
              </a:ext>
            </a:extLst>
          </p:cNvPr>
          <p:cNvSpPr txBox="1"/>
          <p:nvPr/>
        </p:nvSpPr>
        <p:spPr>
          <a:xfrm>
            <a:off x="1466461" y="4338935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Causal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F3372-F383-444C-83E4-82E2B834AA07}"/>
              </a:ext>
            </a:extLst>
          </p:cNvPr>
          <p:cNvSpPr txBox="1"/>
          <p:nvPr/>
        </p:nvSpPr>
        <p:spPr>
          <a:xfrm>
            <a:off x="9601201" y="2921168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direct causal relationship but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0140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9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059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423" y="43389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623" y="43389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284589" y="2288233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2299153" y="4569768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3" y="1143000"/>
            <a:ext cx="38665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79CFC-E348-4182-ACEB-9D9B6B2DA507}"/>
              </a:ext>
            </a:extLst>
          </p:cNvPr>
          <p:cNvSpPr txBox="1"/>
          <p:nvPr/>
        </p:nvSpPr>
        <p:spPr>
          <a:xfrm>
            <a:off x="346787" y="408802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Reverse causality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153E2-10CA-4365-A94C-4CE6FE9E40FE}"/>
              </a:ext>
            </a:extLst>
          </p:cNvPr>
          <p:cNvSpPr txBox="1"/>
          <p:nvPr/>
        </p:nvSpPr>
        <p:spPr>
          <a:xfrm>
            <a:off x="8621487" y="188345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+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48E97-6F51-44D3-9838-586786D50859}"/>
              </a:ext>
            </a:extLst>
          </p:cNvPr>
          <p:cNvSpPr txBox="1"/>
          <p:nvPr/>
        </p:nvSpPr>
        <p:spPr>
          <a:xfrm>
            <a:off x="8621487" y="4732094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+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26402-1EA2-41DD-8E8A-495B64AA5A56}"/>
              </a:ext>
            </a:extLst>
          </p:cNvPr>
          <p:cNvSpPr txBox="1"/>
          <p:nvPr/>
        </p:nvSpPr>
        <p:spPr>
          <a:xfrm>
            <a:off x="8431408" y="2613392"/>
            <a:ext cx="277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models are highly significant, how do we know which one is the causal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873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4" y="2514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05434" y="452909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536489" y="423499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6798212" y="4234464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9505" y="4171890"/>
            <a:ext cx="30411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slope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phemia"/>
              </a:rPr>
              <a:t>The program evaluation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3D83-0373-42F4-BE8C-615BCE4058C2}"/>
              </a:ext>
            </a:extLst>
          </p:cNvPr>
          <p:cNvCxnSpPr>
            <a:cxnSpLocks/>
          </p:cNvCxnSpPr>
          <p:nvPr/>
        </p:nvCxnSpPr>
        <p:spPr>
          <a:xfrm flipV="1">
            <a:off x="4506686" y="3900197"/>
            <a:ext cx="3377681" cy="8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B298A6-8589-4087-B4D8-B1B8906ED197}"/>
              </a:ext>
            </a:extLst>
          </p:cNvPr>
          <p:cNvSpPr txBox="1"/>
          <p:nvPr/>
        </p:nvSpPr>
        <p:spPr>
          <a:xfrm>
            <a:off x="397124" y="3172210"/>
            <a:ext cx="330682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Treatment Effect =</a:t>
            </a: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typical dosage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 slope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1A01-3FBA-40F5-8D29-7C306343C72A}"/>
              </a:ext>
            </a:extLst>
          </p:cNvPr>
          <p:cNvSpPr txBox="1"/>
          <p:nvPr/>
        </p:nvSpPr>
        <p:spPr>
          <a:xfrm>
            <a:off x="8178409" y="4012445"/>
            <a:ext cx="145355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( change in response to one unit increase in caffeine )</a:t>
            </a:r>
            <a:r>
              <a:rPr lang="en-US" sz="105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2000" baseline="-25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EB35A-A981-4C1F-BE69-CE1BD0975494}"/>
              </a:ext>
            </a:extLst>
          </p:cNvPr>
          <p:cNvSpPr txBox="1"/>
          <p:nvPr/>
        </p:nvSpPr>
        <p:spPr>
          <a:xfrm>
            <a:off x="455412" y="4012445"/>
            <a:ext cx="3041178" cy="21929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Slopes represent change in Y as a result of a one-unit change in X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Rarely is one-unit of X meaningful, so be sure to translate the slope to an appropriate dosage to generate a meaningful impact measure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If the treatment is one espresso:</a:t>
            </a:r>
            <a:b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</a:b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Espresso contains ~ 50mg caffeine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Heart rate increase = (50)(b1)</a:t>
            </a:r>
          </a:p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Effect Size = (dosage)(b1)  </a:t>
            </a:r>
          </a:p>
        </p:txBody>
      </p:sp>
    </p:spTree>
    <p:extLst>
      <p:ext uri="{BB962C8B-B14F-4D97-AF65-F5344CB8AC3E}">
        <p14:creationId xmlns:p14="http://schemas.microsoft.com/office/powerpoint/2010/main" val="62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88406" y="586429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3938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705" y="45858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7738" y="46620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4372" y="4742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1972" y="48186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972" y="48948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372" y="43021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605" y="42217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0206" y="40354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02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91439" y="3984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1073" y="41497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4072" y="42259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70272" y="42302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3706" y="4365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2172" y="3730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1972" y="4340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6272" y="4645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1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94072" y="41286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88406" y="319729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3172" y="2892491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5300" y="32690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Treatment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288" y="3726226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Control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(No caffeine)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7B269016-9E7E-434B-8DBA-DAD1510FD76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sz="2800" dirty="0"/>
              <a:t>Discrete treatment case: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is the same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Caffeine is a dummy not a level</a:t>
            </a:r>
          </a:p>
        </p:txBody>
      </p:sp>
    </p:spTree>
    <p:extLst>
      <p:ext uri="{BB962C8B-B14F-4D97-AF65-F5344CB8AC3E}">
        <p14:creationId xmlns:p14="http://schemas.microsoft.com/office/powerpoint/2010/main" val="2579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30" y="511629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BBC817-8CCD-4196-ADF4-0F5E59281455}"/>
              </a:ext>
            </a:extLst>
          </p:cNvPr>
          <p:cNvCxnSpPr>
            <a:cxnSpLocks/>
          </p:cNvCxnSpPr>
          <p:nvPr/>
        </p:nvCxnSpPr>
        <p:spPr>
          <a:xfrm>
            <a:off x="4407058" y="2308406"/>
            <a:ext cx="333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12096F-D081-48CB-9B3A-E7EC372DE97D}"/>
              </a:ext>
            </a:extLst>
          </p:cNvPr>
          <p:cNvSpPr txBox="1"/>
          <p:nvPr/>
        </p:nvSpPr>
        <p:spPr>
          <a:xfrm>
            <a:off x="3967841" y="5046307"/>
            <a:ext cx="462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effect of treatment on outcome</a:t>
            </a:r>
          </a:p>
        </p:txBody>
      </p:sp>
    </p:spTree>
    <p:extLst>
      <p:ext uri="{BB962C8B-B14F-4D97-AF65-F5344CB8AC3E}">
        <p14:creationId xmlns:p14="http://schemas.microsoft.com/office/powerpoint/2010/main" val="8177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8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6530" y="67178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cap="all" dirty="0">
                <a:solidFill>
                  <a:srgbClr val="4F81BD">
                    <a:lumMod val="50000"/>
                  </a:srgbClr>
                </a:solidFill>
                <a:latin typeface="Euphemia"/>
              </a:rPr>
              <a:t>How do we know when the interpretation is causal?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65209" y="415133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6263" y="385723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57986" y="3856705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3644" y="3865785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1" y="4304072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1055" y="4009978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012778" y="4009446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6552" y="4027074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741-1FA2-453D-BD29-1C05D33AA017}"/>
              </a:ext>
            </a:extLst>
          </p:cNvPr>
          <p:cNvSpPr txBox="1"/>
          <p:nvPr/>
        </p:nvSpPr>
        <p:spPr>
          <a:xfrm>
            <a:off x="3908990" y="1531784"/>
            <a:ext cx="466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When is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 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 impact, and when is it just a relationship in data? </a:t>
            </a:r>
          </a:p>
        </p:txBody>
      </p:sp>
    </p:spTree>
    <p:extLst>
      <p:ext uri="{BB962C8B-B14F-4D97-AF65-F5344CB8AC3E}">
        <p14:creationId xmlns:p14="http://schemas.microsoft.com/office/powerpoint/2010/main" val="42547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sm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Core Concepts</a:t>
            </a:r>
          </a:p>
        </p:txBody>
      </p:sp>
      <p:graphicFrame>
        <p:nvGraphicFramePr>
          <p:cNvPr id="3077" name="TextBox 4">
            <a:extLst>
              <a:ext uri="{FF2B5EF4-FFF2-40B4-BE49-F238E27FC236}">
                <a16:creationId xmlns:a16="http://schemas.microsoft.com/office/drawing/2014/main" id="{9739CE14-AEA1-4E32-A88D-E5B910BF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700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66900" y="185420"/>
            <a:ext cx="8001000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Microfinance example of bias </a:t>
            </a:r>
            <a:b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from selection INTO a study group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5572"/>
              </p:ext>
            </p:extLst>
          </p:nvPr>
        </p:nvGraphicFramePr>
        <p:xfrm>
          <a:off x="729342" y="196490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4639"/>
              </p:ext>
            </p:extLst>
          </p:nvPr>
        </p:nvGraphicFramePr>
        <p:xfrm>
          <a:off x="729342" y="38495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55200" y="1357296"/>
            <a:ext cx="5374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each “type” of person in the study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(latent traits can be hard to observe thus hard to control for in a study)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3491841"/>
            <a:ext cx="416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weekly income AFTER loan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30⋅$10+15⋅$20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=$13.33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𝑌𝐸𝑆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20⋅$10+35⋅$20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=$16.37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39961" y="4854384"/>
            <a:ext cx="26773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loan appears to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have an impact!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lang="en-US" sz="2000" dirty="0">
              <a:solidFill>
                <a:srgbClr val="E46C0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Even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 though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know it didn’t.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F404-76BA-491C-A77A-40F518B9923A}"/>
              </a:ext>
            </a:extLst>
          </p:cNvPr>
          <p:cNvSpPr txBox="1"/>
          <p:nvPr/>
        </p:nvSpPr>
        <p:spPr>
          <a:xfrm>
            <a:off x="7854302" y="258642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Takes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8805-C136-4A7C-B8F1-178C23E9A971}"/>
              </a:ext>
            </a:extLst>
          </p:cNvPr>
          <p:cNvSpPr txBox="1"/>
          <p:nvPr/>
        </p:nvSpPr>
        <p:spPr>
          <a:xfrm>
            <a:off x="1462050" y="5561187"/>
            <a:ext cx="24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Income not impacted by the loan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FA959-BACA-4717-9BCA-0B7780864F50}"/>
              </a:ext>
            </a:extLst>
          </p:cNvPr>
          <p:cNvCxnSpPr>
            <a:cxnSpLocks/>
          </p:cNvCxnSpPr>
          <p:nvPr/>
        </p:nvCxnSpPr>
        <p:spPr>
          <a:xfrm flipV="1">
            <a:off x="2523131" y="5052479"/>
            <a:ext cx="1451710" cy="5087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63E55-9053-4FCA-92F7-AB76BAFBA85D}"/>
              </a:ext>
            </a:extLst>
          </p:cNvPr>
          <p:cNvCxnSpPr>
            <a:cxnSpLocks/>
          </p:cNvCxnSpPr>
          <p:nvPr/>
        </p:nvCxnSpPr>
        <p:spPr>
          <a:xfrm flipV="1">
            <a:off x="2444620" y="4627224"/>
            <a:ext cx="1530221" cy="933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C870CB-0599-4174-BBCB-9D655FB129F4}"/>
              </a:ext>
            </a:extLst>
          </p:cNvPr>
          <p:cNvSpPr txBox="1"/>
          <p:nvPr/>
        </p:nvSpPr>
        <p:spPr>
          <a:xfrm>
            <a:off x="8665160" y="1317369"/>
            <a:ext cx="279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You are more likely to take a loan if you know you are good at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B4459-3A2D-4788-BBA1-12CB780EA35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79502" y="1732868"/>
            <a:ext cx="2385658" cy="132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720422-12CA-451B-BFE4-4C3AB3BDBE92}"/>
              </a:ext>
            </a:extLst>
          </p:cNvPr>
          <p:cNvCxnSpPr>
            <a:cxnSpLocks/>
          </p:cNvCxnSpPr>
          <p:nvPr/>
        </p:nvCxnSpPr>
        <p:spPr>
          <a:xfrm flipV="1">
            <a:off x="3881538" y="5020280"/>
            <a:ext cx="1832952" cy="617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CBF26C-67E4-49FD-A045-F74C14B54882}"/>
              </a:ext>
            </a:extLst>
          </p:cNvPr>
          <p:cNvCxnSpPr>
            <a:cxnSpLocks/>
          </p:cNvCxnSpPr>
          <p:nvPr/>
        </p:nvCxnSpPr>
        <p:spPr>
          <a:xfrm flipV="1">
            <a:off x="3842282" y="4595026"/>
            <a:ext cx="1872208" cy="10423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5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Euphemia"/>
              </a:rPr>
              <a:t>Correlation version of last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1678" y="5323115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1678" y="2427515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58478" y="3037115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3378" y="5402244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Probability of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Taking a Loan</a:t>
            </a:r>
          </a:p>
        </p:txBody>
      </p:sp>
      <p:sp>
        <p:nvSpPr>
          <p:cNvPr id="13" name="Oval 12"/>
          <p:cNvSpPr/>
          <p:nvPr/>
        </p:nvSpPr>
        <p:spPr>
          <a:xfrm>
            <a:off x="2863278" y="4484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6964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96678" y="42182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6691" y="37309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71650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3878" y="3341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5778" y="39896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30078" y="36547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8678" y="34943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4878" y="314364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52381" y="350800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blipFill>
                <a:blip r:embed="rId2"/>
                <a:stretch>
                  <a:fillRect l="-2057" t="-2174" r="-20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5F018C9-0986-4984-A6F3-28B8A3766942}"/>
              </a:ext>
            </a:extLst>
          </p:cNvPr>
          <p:cNvSpPr txBox="1"/>
          <p:nvPr/>
        </p:nvSpPr>
        <p:spPr>
          <a:xfrm>
            <a:off x="609600" y="179278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E4F5-95C4-44BF-8F92-634A91E05F08}"/>
              </a:ext>
            </a:extLst>
          </p:cNvPr>
          <p:cNvSpPr txBox="1"/>
          <p:nvPr/>
        </p:nvSpPr>
        <p:spPr>
          <a:xfrm>
            <a:off x="7423723" y="2987109"/>
            <a:ext cx="1548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probability applies for a loan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BCE42-079E-48F9-8034-CA8EF921D27E}"/>
              </a:ext>
            </a:extLst>
          </p:cNvPr>
          <p:cNvSpPr txBox="1"/>
          <p:nvPr/>
        </p:nvSpPr>
        <p:spPr>
          <a:xfrm>
            <a:off x="10392287" y="3300910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E1342-D03F-4D1C-8AFD-F75741072D12}"/>
              </a:ext>
            </a:extLst>
          </p:cNvPr>
          <p:cNvSpPr txBox="1"/>
          <p:nvPr/>
        </p:nvSpPr>
        <p:spPr>
          <a:xfrm>
            <a:off x="9175713" y="540224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Business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Skills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408D8-AC20-48BD-93E0-823356341A77}"/>
              </a:ext>
            </a:extLst>
          </p:cNvPr>
          <p:cNvCxnSpPr>
            <a:cxnSpLocks/>
          </p:cNvCxnSpPr>
          <p:nvPr/>
        </p:nvCxnSpPr>
        <p:spPr>
          <a:xfrm flipV="1">
            <a:off x="10130787" y="3988943"/>
            <a:ext cx="658143" cy="141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AEF17-BE2F-4BF7-AF67-5CA7695A3104}"/>
              </a:ext>
            </a:extLst>
          </p:cNvPr>
          <p:cNvCxnSpPr>
            <a:cxnSpLocks/>
          </p:cNvCxnSpPr>
          <p:nvPr/>
        </p:nvCxnSpPr>
        <p:spPr>
          <a:xfrm flipH="1" flipV="1">
            <a:off x="8544918" y="4187438"/>
            <a:ext cx="928396" cy="1214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EC604-51DB-4F18-98AD-ED96C4C75CBC}"/>
              </a:ext>
            </a:extLst>
          </p:cNvPr>
          <p:cNvSpPr txBox="1"/>
          <p:nvPr/>
        </p:nvSpPr>
        <p:spPr>
          <a:xfrm>
            <a:off x="8544918" y="1756566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Selection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mechanism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73F595-9CC8-43D7-B54C-8D20796A195F}"/>
              </a:ext>
            </a:extLst>
          </p:cNvPr>
          <p:cNvSpPr txBox="1"/>
          <p:nvPr/>
        </p:nvSpPr>
        <p:spPr>
          <a:xfrm>
            <a:off x="7899511" y="5961832"/>
            <a:ext cx="145355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Business acumen measured as a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level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instead of a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type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here</a:t>
            </a:r>
            <a:endParaRPr lang="en-US" sz="2000" baseline="-25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FD3FA6-E225-4318-A7C2-8FB1C3DC26FA}"/>
              </a:ext>
            </a:extLst>
          </p:cNvPr>
          <p:cNvSpPr txBox="1"/>
          <p:nvPr/>
        </p:nvSpPr>
        <p:spPr>
          <a:xfrm>
            <a:off x="4185516" y="4006849"/>
            <a:ext cx="1651557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example of a spurious correlation caused by the “lurking” or omitted variable “business skill”</a:t>
            </a:r>
            <a:endParaRPr lang="en-US" sz="2000" baseline="-25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4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684" y="1648409"/>
            <a:ext cx="6600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“Selection” Problem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that participate in the program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different from those that do not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is the biggest problem in impact evaluation!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4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428413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5EC8C-23F3-4283-80D2-4EAA146911FD}"/>
              </a:ext>
            </a:extLst>
          </p:cNvPr>
          <p:cNvSpPr txBox="1"/>
          <p:nvPr/>
        </p:nvSpPr>
        <p:spPr>
          <a:xfrm>
            <a:off x="4902576" y="6123145"/>
            <a:ext cx="3122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(impact estimate is unbiased)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5D398-918C-46D1-B220-64B521292A3E}"/>
              </a:ext>
            </a:extLst>
          </p:cNvPr>
          <p:cNvSpPr txBox="1"/>
          <p:nvPr/>
        </p:nvSpPr>
        <p:spPr>
          <a:xfrm>
            <a:off x="5306997" y="292931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17C09-A003-4560-A540-F99B0CA2409D}"/>
              </a:ext>
            </a:extLst>
          </p:cNvPr>
          <p:cNvSpPr txBox="1"/>
          <p:nvPr/>
        </p:nvSpPr>
        <p:spPr>
          <a:xfrm>
            <a:off x="9821051" y="292931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08178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&gt;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67D51-709B-43AD-9277-861E6027D18E}"/>
              </a:ext>
            </a:extLst>
          </p:cNvPr>
          <p:cNvSpPr txBox="1"/>
          <p:nvPr/>
        </p:nvSpPr>
        <p:spPr>
          <a:xfrm>
            <a:off x="4887209" y="6227969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(impact estimate BIASED)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341D1-B93F-4118-AA51-FC0B63573C47}"/>
              </a:ext>
            </a:extLst>
          </p:cNvPr>
          <p:cNvSpPr txBox="1"/>
          <p:nvPr/>
        </p:nvSpPr>
        <p:spPr>
          <a:xfrm>
            <a:off x="5714244" y="319279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9FEBB7-21C8-400F-9668-5A5AB153CC5A}"/>
              </a:ext>
            </a:extLst>
          </p:cNvPr>
          <p:cNvSpPr txBox="1"/>
          <p:nvPr/>
        </p:nvSpPr>
        <p:spPr>
          <a:xfrm>
            <a:off x="9364723" y="303307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2706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&lt;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AF6F-28D1-4C50-ADBC-71202A15C77D}"/>
              </a:ext>
            </a:extLst>
          </p:cNvPr>
          <p:cNvSpPr txBox="1"/>
          <p:nvPr/>
        </p:nvSpPr>
        <p:spPr>
          <a:xfrm>
            <a:off x="4912259" y="6255679"/>
            <a:ext cx="288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(impact estimate is BIASED)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1316D-ED5D-46DA-A6E6-4EAEF96EF9B1}"/>
              </a:ext>
            </a:extLst>
          </p:cNvPr>
          <p:cNvSpPr txBox="1"/>
          <p:nvPr/>
        </p:nvSpPr>
        <p:spPr>
          <a:xfrm>
            <a:off x="5719003" y="402842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C4CC7-2C22-4BFF-B4FC-B6E7A8EDC7DA}"/>
              </a:ext>
            </a:extLst>
          </p:cNvPr>
          <p:cNvSpPr txBox="1"/>
          <p:nvPr/>
        </p:nvSpPr>
        <p:spPr>
          <a:xfrm>
            <a:off x="9389890" y="429437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5973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AA9BB-2F76-476A-9924-870A395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F216A-829F-47C3-92DE-154C5CC7E16A}"/>
              </a:ext>
            </a:extLst>
          </p:cNvPr>
          <p:cNvSpPr/>
          <p:nvPr/>
        </p:nvSpPr>
        <p:spPr>
          <a:xfrm>
            <a:off x="2522375" y="403473"/>
            <a:ext cx="7147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if the program has impact?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53D57-413E-4F5A-A7CE-9047FBBF768C}"/>
              </a:ext>
            </a:extLst>
          </p:cNvPr>
          <p:cNvSpPr txBox="1"/>
          <p:nvPr/>
        </p:nvSpPr>
        <p:spPr bwMode="auto">
          <a:xfrm>
            <a:off x="1850939" y="389684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DE8BD-166E-47FA-823A-DB3968BCF605}"/>
              </a:ext>
            </a:extLst>
          </p:cNvPr>
          <p:cNvSpPr txBox="1"/>
          <p:nvPr/>
        </p:nvSpPr>
        <p:spPr bwMode="auto">
          <a:xfrm>
            <a:off x="3407330" y="126195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48F67-43C3-42A9-8EF5-6D4CA361F5E1}"/>
              </a:ext>
            </a:extLst>
          </p:cNvPr>
          <p:cNvSpPr txBox="1"/>
          <p:nvPr/>
        </p:nvSpPr>
        <p:spPr bwMode="auto">
          <a:xfrm>
            <a:off x="7856476" y="123900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$4.00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E0C68E-57AD-4DCD-BAD6-192F30B5251A}"/>
              </a:ext>
            </a:extLst>
          </p:cNvPr>
          <p:cNvSpPr/>
          <p:nvPr/>
        </p:nvSpPr>
        <p:spPr>
          <a:xfrm>
            <a:off x="4093129" y="133814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7BF92-A9F6-4FCA-BBE1-B27720E6B3E9}"/>
              </a:ext>
            </a:extLst>
          </p:cNvPr>
          <p:cNvSpPr txBox="1"/>
          <p:nvPr/>
        </p:nvSpPr>
        <p:spPr bwMode="auto">
          <a:xfrm>
            <a:off x="4505507" y="166536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331B441-81E7-4988-B29D-9CB7C4F149E9}"/>
              </a:ext>
            </a:extLst>
          </p:cNvPr>
          <p:cNvSpPr/>
          <p:nvPr/>
        </p:nvSpPr>
        <p:spPr>
          <a:xfrm>
            <a:off x="8585839" y="133814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BA481-9940-4C32-8947-735AE8879AD3}"/>
              </a:ext>
            </a:extLst>
          </p:cNvPr>
          <p:cNvSpPr txBox="1"/>
          <p:nvPr/>
        </p:nvSpPr>
        <p:spPr bwMode="auto">
          <a:xfrm>
            <a:off x="9065901" y="162655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$3.00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58C03-B0D9-481A-8F9C-8DC2FD3E9507}"/>
              </a:ext>
            </a:extLst>
          </p:cNvPr>
          <p:cNvCxnSpPr/>
          <p:nvPr/>
        </p:nvCxnSpPr>
        <p:spPr>
          <a:xfrm>
            <a:off x="4474129" y="138480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C4888F-D663-4B90-9FB3-E0E3162BCEF5}"/>
              </a:ext>
            </a:extLst>
          </p:cNvPr>
          <p:cNvSpPr txBox="1"/>
          <p:nvPr/>
        </p:nvSpPr>
        <p:spPr>
          <a:xfrm>
            <a:off x="4351889" y="997195"/>
            <a:ext cx="3408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is effective: increases income by $1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0C1FC-0447-424D-88EF-9EADA3AC3620}"/>
              </a:ext>
            </a:extLst>
          </p:cNvPr>
          <p:cNvSpPr txBox="1"/>
          <p:nvPr/>
        </p:nvSpPr>
        <p:spPr bwMode="auto">
          <a:xfrm>
            <a:off x="2522375" y="389684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$4.00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1718E-3656-45A4-A065-054743E65CE9}"/>
              </a:ext>
            </a:extLst>
          </p:cNvPr>
          <p:cNvSpPr txBox="1"/>
          <p:nvPr/>
        </p:nvSpPr>
        <p:spPr bwMode="auto">
          <a:xfrm>
            <a:off x="1570929" y="3398285"/>
            <a:ext cx="1902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Random Attrition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555FB-C91C-49AB-9240-C178AC773B32}"/>
              </a:ext>
            </a:extLst>
          </p:cNvPr>
          <p:cNvSpPr txBox="1"/>
          <p:nvPr/>
        </p:nvSpPr>
        <p:spPr bwMode="auto">
          <a:xfrm>
            <a:off x="5109413" y="389684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40764-72B8-4ECC-BC13-1C8FAF426D71}"/>
              </a:ext>
            </a:extLst>
          </p:cNvPr>
          <p:cNvSpPr txBox="1"/>
          <p:nvPr/>
        </p:nvSpPr>
        <p:spPr bwMode="auto">
          <a:xfrm>
            <a:off x="5780849" y="389684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$4.00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64260-B141-4315-AE23-7F992008A7D8}"/>
              </a:ext>
            </a:extLst>
          </p:cNvPr>
          <p:cNvSpPr txBox="1"/>
          <p:nvPr/>
        </p:nvSpPr>
        <p:spPr bwMode="auto">
          <a:xfrm>
            <a:off x="4484759" y="3398285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1A1FF-71BE-4124-A2B7-D65665BC4AB3}"/>
              </a:ext>
            </a:extLst>
          </p:cNvPr>
          <p:cNvSpPr txBox="1"/>
          <p:nvPr/>
        </p:nvSpPr>
        <p:spPr bwMode="auto">
          <a:xfrm>
            <a:off x="8432757" y="389195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CF15D-D1D6-496A-B524-2080E56A5AB3}"/>
              </a:ext>
            </a:extLst>
          </p:cNvPr>
          <p:cNvSpPr txBox="1"/>
          <p:nvPr/>
        </p:nvSpPr>
        <p:spPr bwMode="auto">
          <a:xfrm>
            <a:off x="9104193" y="389195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$4.00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119BFD-038A-4B23-A789-A0F84EFD66F5}"/>
              </a:ext>
            </a:extLst>
          </p:cNvPr>
          <p:cNvSpPr txBox="1"/>
          <p:nvPr/>
        </p:nvSpPr>
        <p:spPr bwMode="auto">
          <a:xfrm>
            <a:off x="7808103" y="3393394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86C55-4085-45AB-9945-9ABF85A71A97}"/>
              </a:ext>
            </a:extLst>
          </p:cNvPr>
          <p:cNvSpPr txBox="1"/>
          <p:nvPr/>
        </p:nvSpPr>
        <p:spPr>
          <a:xfrm>
            <a:off x="4293110" y="2458281"/>
            <a:ext cx="413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True impact = T2-T1 = $1.00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E317BF-578B-4BA2-B0EE-7E7F5A74A28C}"/>
              </a:ext>
            </a:extLst>
          </p:cNvPr>
          <p:cNvSpPr txBox="1"/>
          <p:nvPr/>
        </p:nvSpPr>
        <p:spPr>
          <a:xfrm>
            <a:off x="1443788" y="5295456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T2-T1 = $1.00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0DDF6E-9803-414F-B6E0-CBD8AC1DF3EF}"/>
              </a:ext>
            </a:extLst>
          </p:cNvPr>
          <p:cNvSpPr txBox="1"/>
          <p:nvPr/>
        </p:nvSpPr>
        <p:spPr>
          <a:xfrm>
            <a:off x="4888626" y="5295455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T2-T1 = $1.50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F6D0EDA-7B9A-489F-A343-9C8F00B494F8}"/>
              </a:ext>
            </a:extLst>
          </p:cNvPr>
          <p:cNvSpPr/>
          <p:nvPr/>
        </p:nvSpPr>
        <p:spPr>
          <a:xfrm>
            <a:off x="6415403" y="3998681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B978B-3734-405A-89D1-81D894707163}"/>
              </a:ext>
            </a:extLst>
          </p:cNvPr>
          <p:cNvSpPr txBox="1"/>
          <p:nvPr/>
        </p:nvSpPr>
        <p:spPr bwMode="auto">
          <a:xfrm>
            <a:off x="6748751" y="4312164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$3.50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7DD78FF-2F24-4E09-ADAC-56CAE387E192}"/>
              </a:ext>
            </a:extLst>
          </p:cNvPr>
          <p:cNvSpPr/>
          <p:nvPr/>
        </p:nvSpPr>
        <p:spPr>
          <a:xfrm>
            <a:off x="9775629" y="4025997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7C3C92-8132-4CAE-BAB5-E8CA2C0D20A0}"/>
              </a:ext>
            </a:extLst>
          </p:cNvPr>
          <p:cNvSpPr txBox="1"/>
          <p:nvPr/>
        </p:nvSpPr>
        <p:spPr bwMode="auto">
          <a:xfrm>
            <a:off x="10108977" y="4339480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57B4DEC-8D66-476E-B296-0E18F0036DB4}"/>
              </a:ext>
            </a:extLst>
          </p:cNvPr>
          <p:cNvSpPr/>
          <p:nvPr/>
        </p:nvSpPr>
        <p:spPr>
          <a:xfrm rot="10800000">
            <a:off x="1465686" y="4025997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545E76-4D27-4B7C-8BB9-1F5F48D2D66F}"/>
              </a:ext>
            </a:extLst>
          </p:cNvPr>
          <p:cNvSpPr txBox="1"/>
          <p:nvPr/>
        </p:nvSpPr>
        <p:spPr bwMode="auto">
          <a:xfrm>
            <a:off x="164806" y="4351716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050F4-F894-42E8-95F4-0D84BA8895E8}"/>
              </a:ext>
            </a:extLst>
          </p:cNvPr>
          <p:cNvSpPr txBox="1"/>
          <p:nvPr/>
        </p:nvSpPr>
        <p:spPr>
          <a:xfrm>
            <a:off x="8222922" y="5274225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T2-T1 = $0.50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0BDCE-1D93-4CAD-A3E1-3AF90055A67D}"/>
              </a:ext>
            </a:extLst>
          </p:cNvPr>
          <p:cNvSpPr txBox="1"/>
          <p:nvPr/>
        </p:nvSpPr>
        <p:spPr>
          <a:xfrm>
            <a:off x="1796448" y="5715793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(UNBIASED)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3729F-ACDE-4B23-B53D-B8D646E21CF1}"/>
              </a:ext>
            </a:extLst>
          </p:cNvPr>
          <p:cNvSpPr txBox="1"/>
          <p:nvPr/>
        </p:nvSpPr>
        <p:spPr>
          <a:xfrm>
            <a:off x="4997719" y="5715793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(too big: BIASED)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56DC23-835F-44CA-91AE-A6FF7C8CE795}"/>
              </a:ext>
            </a:extLst>
          </p:cNvPr>
          <p:cNvSpPr txBox="1"/>
          <p:nvPr/>
        </p:nvSpPr>
        <p:spPr>
          <a:xfrm>
            <a:off x="8218114" y="5700747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(too small: BIASED)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66ACA-C9A4-48A5-B069-46C6B6D8F12D}"/>
              </a:ext>
            </a:extLst>
          </p:cNvPr>
          <p:cNvSpPr txBox="1"/>
          <p:nvPr/>
        </p:nvSpPr>
        <p:spPr>
          <a:xfrm>
            <a:off x="5425397" y="6210631"/>
            <a:ext cx="4631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(note that a biased effect can still be non-zero or significant,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but the smaller sample size will also impact statistical power)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8962FC3-6122-4060-8D13-41E7A91D32A7}"/>
              </a:ext>
            </a:extLst>
          </p:cNvPr>
          <p:cNvSpPr/>
          <p:nvPr/>
        </p:nvSpPr>
        <p:spPr>
          <a:xfrm>
            <a:off x="3134869" y="4011492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F23C8D-EC3C-4DAB-A68A-5CD8702FA76C}"/>
              </a:ext>
            </a:extLst>
          </p:cNvPr>
          <p:cNvSpPr txBox="1"/>
          <p:nvPr/>
        </p:nvSpPr>
        <p:spPr bwMode="auto">
          <a:xfrm>
            <a:off x="3468217" y="4324975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$3.00</a:t>
            </a:r>
          </a:p>
        </p:txBody>
      </p:sp>
    </p:spTree>
    <p:extLst>
      <p:ext uri="{BB962C8B-B14F-4D97-AF65-F5344CB8AC3E}">
        <p14:creationId xmlns:p14="http://schemas.microsoft.com/office/powerpoint/2010/main" val="273118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AA9BB-2F76-476A-9924-870A395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F216A-829F-47C3-92DE-154C5CC7E16A}"/>
              </a:ext>
            </a:extLst>
          </p:cNvPr>
          <p:cNvSpPr/>
          <p:nvPr/>
        </p:nvSpPr>
        <p:spPr>
          <a:xfrm>
            <a:off x="2522375" y="244082"/>
            <a:ext cx="7147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Attrition with two study groups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53D57-413E-4F5A-A7CE-9047FBBF768C}"/>
              </a:ext>
            </a:extLst>
          </p:cNvPr>
          <p:cNvSpPr txBox="1"/>
          <p:nvPr/>
        </p:nvSpPr>
        <p:spPr bwMode="auto">
          <a:xfrm>
            <a:off x="2522374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6E137-18ED-4157-B829-19A020D578E5}"/>
              </a:ext>
            </a:extLst>
          </p:cNvPr>
          <p:cNvSpPr txBox="1"/>
          <p:nvPr/>
        </p:nvSpPr>
        <p:spPr bwMode="auto">
          <a:xfrm>
            <a:off x="3387567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$4.00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5FDA3D-294B-4554-A946-18CD8021C090}"/>
              </a:ext>
            </a:extLst>
          </p:cNvPr>
          <p:cNvCxnSpPr>
            <a:cxnSpLocks/>
          </p:cNvCxnSpPr>
          <p:nvPr/>
        </p:nvCxnSpPr>
        <p:spPr>
          <a:xfrm>
            <a:off x="3093952" y="1545083"/>
            <a:ext cx="3495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D9AAF-F477-41D5-921B-CBFDD3D23C2E}"/>
              </a:ext>
            </a:extLst>
          </p:cNvPr>
          <p:cNvSpPr txBox="1"/>
          <p:nvPr/>
        </p:nvSpPr>
        <p:spPr>
          <a:xfrm>
            <a:off x="2031673" y="2602759"/>
            <a:ext cx="2290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D16"/>
                </a:solidFill>
              </a:rPr>
              <a:t>Total gains: </a:t>
            </a:r>
            <a:r>
              <a:rPr lang="en-US" sz="1600" dirty="0">
                <a:solidFill>
                  <a:schemeClr val="tx2"/>
                </a:solidFill>
              </a:rPr>
              <a:t>T2-T1 = $1.00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A02B6-2F68-430C-A2F5-A45009D9B880}"/>
              </a:ext>
            </a:extLst>
          </p:cNvPr>
          <p:cNvSpPr txBox="1"/>
          <p:nvPr/>
        </p:nvSpPr>
        <p:spPr>
          <a:xfrm>
            <a:off x="2607922" y="92598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0940C-3B9D-4A86-A7CE-88844E74A8EE}"/>
              </a:ext>
            </a:extLst>
          </p:cNvPr>
          <p:cNvSpPr txBox="1"/>
          <p:nvPr/>
        </p:nvSpPr>
        <p:spPr>
          <a:xfrm>
            <a:off x="3459702" y="92598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8C469-FCC9-4E2A-881C-228152815622}"/>
              </a:ext>
            </a:extLst>
          </p:cNvPr>
          <p:cNvSpPr txBox="1"/>
          <p:nvPr/>
        </p:nvSpPr>
        <p:spPr bwMode="auto">
          <a:xfrm>
            <a:off x="7673776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7D296-0AB2-4316-A482-4752884038E2}"/>
              </a:ext>
            </a:extLst>
          </p:cNvPr>
          <p:cNvSpPr txBox="1"/>
          <p:nvPr/>
        </p:nvSpPr>
        <p:spPr bwMode="auto">
          <a:xfrm>
            <a:off x="8538969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69227-F5F3-426C-9545-C13EDD00456D}"/>
              </a:ext>
            </a:extLst>
          </p:cNvPr>
          <p:cNvCxnSpPr>
            <a:cxnSpLocks/>
          </p:cNvCxnSpPr>
          <p:nvPr/>
        </p:nvCxnSpPr>
        <p:spPr>
          <a:xfrm>
            <a:off x="8245354" y="1545083"/>
            <a:ext cx="3495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60D5E-5658-48A3-ACBB-6C750601DDF8}"/>
              </a:ext>
            </a:extLst>
          </p:cNvPr>
          <p:cNvSpPr txBox="1"/>
          <p:nvPr/>
        </p:nvSpPr>
        <p:spPr>
          <a:xfrm>
            <a:off x="7700013" y="925983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C1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0D7ADD-E760-4E9D-93A5-308059BB5055}"/>
              </a:ext>
            </a:extLst>
          </p:cNvPr>
          <p:cNvSpPr txBox="1"/>
          <p:nvPr/>
        </p:nvSpPr>
        <p:spPr>
          <a:xfrm>
            <a:off x="8551793" y="925982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C2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D9A5E76-B235-4D8B-A629-F229D15FB82F}"/>
              </a:ext>
            </a:extLst>
          </p:cNvPr>
          <p:cNvSpPr/>
          <p:nvPr/>
        </p:nvSpPr>
        <p:spPr>
          <a:xfrm rot="10800000">
            <a:off x="2103825" y="1511572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AF88F-0340-43DC-BF6C-4E20D5604B36}"/>
              </a:ext>
            </a:extLst>
          </p:cNvPr>
          <p:cNvSpPr txBox="1"/>
          <p:nvPr/>
        </p:nvSpPr>
        <p:spPr bwMode="auto">
          <a:xfrm>
            <a:off x="802945" y="1837291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5286307-FFD4-4267-8B8F-1E74B60D95E0}"/>
              </a:ext>
            </a:extLst>
          </p:cNvPr>
          <p:cNvSpPr/>
          <p:nvPr/>
        </p:nvSpPr>
        <p:spPr>
          <a:xfrm>
            <a:off x="3988888" y="1511572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686D4-5E23-479C-982B-BC572E7D0DA9}"/>
              </a:ext>
            </a:extLst>
          </p:cNvPr>
          <p:cNvSpPr txBox="1"/>
          <p:nvPr/>
        </p:nvSpPr>
        <p:spPr bwMode="auto">
          <a:xfrm>
            <a:off x="4322236" y="1825055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$3.00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6ED13-D699-48C2-A4B5-F74B5E4B8866}"/>
              </a:ext>
            </a:extLst>
          </p:cNvPr>
          <p:cNvSpPr txBox="1"/>
          <p:nvPr/>
        </p:nvSpPr>
        <p:spPr>
          <a:xfrm>
            <a:off x="7181398" y="2611145"/>
            <a:ext cx="25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D16"/>
                </a:solidFill>
              </a:rPr>
              <a:t>No secular trends: </a:t>
            </a:r>
            <a:r>
              <a:rPr lang="en-US" sz="1600" dirty="0">
                <a:solidFill>
                  <a:schemeClr val="tx2"/>
                </a:solidFill>
              </a:rPr>
              <a:t>C2-C1 = 0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6389EF4-239B-44F1-9CAC-0C9B46061402}"/>
              </a:ext>
            </a:extLst>
          </p:cNvPr>
          <p:cNvSpPr/>
          <p:nvPr/>
        </p:nvSpPr>
        <p:spPr>
          <a:xfrm rot="10800000">
            <a:off x="7305021" y="1516693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4A9D5-FC02-4407-95BB-963B7B9AF567}"/>
              </a:ext>
            </a:extLst>
          </p:cNvPr>
          <p:cNvSpPr txBox="1"/>
          <p:nvPr/>
        </p:nvSpPr>
        <p:spPr bwMode="auto">
          <a:xfrm>
            <a:off x="6004141" y="1825634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DB7C95-861A-490C-870D-203C2EE3A3CC}"/>
              </a:ext>
            </a:extLst>
          </p:cNvPr>
          <p:cNvSpPr/>
          <p:nvPr/>
        </p:nvSpPr>
        <p:spPr>
          <a:xfrm>
            <a:off x="9169270" y="1486984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8BCDD6-4771-49CD-B774-2211A9CC3613}"/>
              </a:ext>
            </a:extLst>
          </p:cNvPr>
          <p:cNvSpPr txBox="1"/>
          <p:nvPr/>
        </p:nvSpPr>
        <p:spPr bwMode="auto">
          <a:xfrm>
            <a:off x="9502618" y="180046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B6020-A449-47FA-9342-0ABDC7CC7BFD}"/>
              </a:ext>
            </a:extLst>
          </p:cNvPr>
          <p:cNvSpPr txBox="1"/>
          <p:nvPr/>
        </p:nvSpPr>
        <p:spPr>
          <a:xfrm>
            <a:off x="3564264" y="3093153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True impact:  (T2-T1) - (C2-C1)  = </a:t>
            </a: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</a:rPr>
              <a:t>$1.00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67A2DF-D6F6-4300-A6AC-3F69C7B49F9E}"/>
              </a:ext>
            </a:extLst>
          </p:cNvPr>
          <p:cNvGrpSpPr/>
          <p:nvPr/>
        </p:nvGrpSpPr>
        <p:grpSpPr>
          <a:xfrm>
            <a:off x="1321265" y="4183657"/>
            <a:ext cx="2399072" cy="1471522"/>
            <a:chOff x="1112428" y="4066212"/>
            <a:chExt cx="2399072" cy="14715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8CCDBC-69AE-4D80-B313-F181B8288634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842D2-5B69-41C5-8552-5420F036846B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D24FC-35AB-48E1-AE63-78785C80D492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F4927C-CA81-4A8C-9003-598CC3620538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25E735-09A7-4C07-AFF6-C5D0259C9E2A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CA3ED0-91A4-4494-9C5B-3E7AB8C553A9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41A5E7-9564-4081-9131-D8536F83F327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80C9B-97F3-4124-A941-101AF5574643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DB9200-AC78-4D97-BB65-27D61045448D}"/>
              </a:ext>
            </a:extLst>
          </p:cNvPr>
          <p:cNvSpPr txBox="1"/>
          <p:nvPr/>
        </p:nvSpPr>
        <p:spPr>
          <a:xfrm>
            <a:off x="1100468" y="5787871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(3.00-2.00)-(2.00-2.00)= $1.00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D47400-47D3-4E98-A224-C7F888812435}"/>
              </a:ext>
            </a:extLst>
          </p:cNvPr>
          <p:cNvSpPr txBox="1"/>
          <p:nvPr/>
        </p:nvSpPr>
        <p:spPr bwMode="auto">
          <a:xfrm>
            <a:off x="1551715" y="3713654"/>
            <a:ext cx="1902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Random Attrition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F4C4D-E508-4E8A-948E-852C9EAECBC6}"/>
              </a:ext>
            </a:extLst>
          </p:cNvPr>
          <p:cNvSpPr txBox="1"/>
          <p:nvPr/>
        </p:nvSpPr>
        <p:spPr bwMode="auto">
          <a:xfrm>
            <a:off x="4465545" y="3713654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17FEB8-6CC0-4F3B-9FC4-FF353709C7F5}"/>
              </a:ext>
            </a:extLst>
          </p:cNvPr>
          <p:cNvSpPr txBox="1"/>
          <p:nvPr/>
        </p:nvSpPr>
        <p:spPr bwMode="auto">
          <a:xfrm>
            <a:off x="7788889" y="3708763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AD7D6-0BED-4637-88D5-8D0DFDE45E16}"/>
              </a:ext>
            </a:extLst>
          </p:cNvPr>
          <p:cNvGrpSpPr/>
          <p:nvPr/>
        </p:nvGrpSpPr>
        <p:grpSpPr>
          <a:xfrm>
            <a:off x="4741531" y="4186085"/>
            <a:ext cx="2399072" cy="1471522"/>
            <a:chOff x="1112428" y="4066212"/>
            <a:chExt cx="2399072" cy="147152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735CA4-7977-4F11-B915-B34F3A593CDE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9A65A9-1900-4CB8-BBDE-AC92E5EEA857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F89290-0B7B-490C-91F7-75CD74F279B2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7DD16D-0B0F-428C-A3E3-2E6009C54505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C6AAC2-40DD-4F4E-9191-4141D3EC844C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29757-F098-4235-A20E-1753E21CF8A3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A0B55A-C019-4148-8614-FAF884B667A2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89CEB8-760B-4625-AD9E-7ED1CF93CF64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C2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5802BD1-3E12-4A43-9374-622659B6A71D}"/>
              </a:ext>
            </a:extLst>
          </p:cNvPr>
          <p:cNvSpPr txBox="1"/>
          <p:nvPr/>
        </p:nvSpPr>
        <p:spPr>
          <a:xfrm>
            <a:off x="4520734" y="5790299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(3.50-2.00)-(2.50-2.00)= $1.00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93BFA6-B10E-481C-9B2E-50816646B6AF}"/>
              </a:ext>
            </a:extLst>
          </p:cNvPr>
          <p:cNvGrpSpPr/>
          <p:nvPr/>
        </p:nvGrpSpPr>
        <p:grpSpPr>
          <a:xfrm>
            <a:off x="7957167" y="4183657"/>
            <a:ext cx="2399072" cy="1471522"/>
            <a:chOff x="1112428" y="4066212"/>
            <a:chExt cx="2399072" cy="147152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93798E-8D0C-48F2-80BC-CFC8D510A9A2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A1D3E2-9D49-4076-97F6-C4CB4EF86666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0E0B50-42A8-44AA-A6B7-A211AB9ACAB8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622393-7DDA-41F3-BA70-0E9AE3AA61BD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43968C-5B5B-4E19-BF40-404F6357EFDC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A05065-A9BB-44A9-BCB9-3591489264EF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FD5363-6A1A-459D-A876-DA8C36EB0926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B74BD7-70F5-4703-A82E-160671ACC1F2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24A73F-3F6B-4B34-A10E-06962FB7CF12}"/>
              </a:ext>
            </a:extLst>
          </p:cNvPr>
          <p:cNvSpPr txBox="1"/>
          <p:nvPr/>
        </p:nvSpPr>
        <p:spPr>
          <a:xfrm>
            <a:off x="7736370" y="5787871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(2.50-2.00)-(2.00-1.50)= $1.00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B9D41F-4043-4B76-BA67-83A0AB1DC51D}"/>
              </a:ext>
            </a:extLst>
          </p:cNvPr>
          <p:cNvSpPr txBox="1"/>
          <p:nvPr/>
        </p:nvSpPr>
        <p:spPr>
          <a:xfrm>
            <a:off x="2037071" y="6444641"/>
            <a:ext cx="787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D16"/>
                </a:solidFill>
              </a:rPr>
              <a:t>The comparison group absorbs the impact of attrition similar to how it absorbs secular trend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34192A-2E31-4AAA-ABDE-2591E51C9155}"/>
              </a:ext>
            </a:extLst>
          </p:cNvPr>
          <p:cNvSpPr txBox="1"/>
          <p:nvPr/>
        </p:nvSpPr>
        <p:spPr>
          <a:xfrm>
            <a:off x="3105825" y="6061942"/>
            <a:ext cx="11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UNBIASED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A51EB8-0159-4D97-A2FB-3946F8398330}"/>
              </a:ext>
            </a:extLst>
          </p:cNvPr>
          <p:cNvSpPr txBox="1"/>
          <p:nvPr/>
        </p:nvSpPr>
        <p:spPr>
          <a:xfrm>
            <a:off x="6581887" y="6084015"/>
            <a:ext cx="11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UNBIASED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FAD2A-348C-46E1-A781-3DD5C0A36E2B}"/>
              </a:ext>
            </a:extLst>
          </p:cNvPr>
          <p:cNvSpPr txBox="1"/>
          <p:nvPr/>
        </p:nvSpPr>
        <p:spPr>
          <a:xfrm>
            <a:off x="9797522" y="6072111"/>
            <a:ext cx="11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5628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Nature gives us correlations: </a:t>
            </a:r>
            <a:br>
              <a:rPr lang="en-US" sz="4400" dirty="0"/>
            </a:br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AA9BB-2F76-476A-9924-870A395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F216A-829F-47C3-92DE-154C5CC7E16A}"/>
              </a:ext>
            </a:extLst>
          </p:cNvPr>
          <p:cNvSpPr/>
          <p:nvPr/>
        </p:nvSpPr>
        <p:spPr>
          <a:xfrm>
            <a:off x="2522375" y="244082"/>
            <a:ext cx="7147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Attrition with two study groups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53D57-413E-4F5A-A7CE-9047FBBF768C}"/>
              </a:ext>
            </a:extLst>
          </p:cNvPr>
          <p:cNvSpPr txBox="1"/>
          <p:nvPr/>
        </p:nvSpPr>
        <p:spPr bwMode="auto">
          <a:xfrm>
            <a:off x="2522374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6E137-18ED-4157-B829-19A020D578E5}"/>
              </a:ext>
            </a:extLst>
          </p:cNvPr>
          <p:cNvSpPr txBox="1"/>
          <p:nvPr/>
        </p:nvSpPr>
        <p:spPr bwMode="auto">
          <a:xfrm>
            <a:off x="3387567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$4.00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5FDA3D-294B-4554-A946-18CD8021C090}"/>
              </a:ext>
            </a:extLst>
          </p:cNvPr>
          <p:cNvCxnSpPr>
            <a:cxnSpLocks/>
          </p:cNvCxnSpPr>
          <p:nvPr/>
        </p:nvCxnSpPr>
        <p:spPr>
          <a:xfrm>
            <a:off x="3093952" y="1545083"/>
            <a:ext cx="3495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D9AAF-F477-41D5-921B-CBFDD3D23C2E}"/>
              </a:ext>
            </a:extLst>
          </p:cNvPr>
          <p:cNvSpPr txBox="1"/>
          <p:nvPr/>
        </p:nvSpPr>
        <p:spPr>
          <a:xfrm>
            <a:off x="2031673" y="2602759"/>
            <a:ext cx="2290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D16"/>
                </a:solidFill>
              </a:rPr>
              <a:t>Total gains: </a:t>
            </a:r>
            <a:r>
              <a:rPr lang="en-US" sz="1600" dirty="0">
                <a:solidFill>
                  <a:schemeClr val="tx2"/>
                </a:solidFill>
              </a:rPr>
              <a:t>T2-T1 = $1.00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A02B6-2F68-430C-A2F5-A45009D9B880}"/>
              </a:ext>
            </a:extLst>
          </p:cNvPr>
          <p:cNvSpPr txBox="1"/>
          <p:nvPr/>
        </p:nvSpPr>
        <p:spPr>
          <a:xfrm>
            <a:off x="2607922" y="92598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0940C-3B9D-4A86-A7CE-88844E74A8EE}"/>
              </a:ext>
            </a:extLst>
          </p:cNvPr>
          <p:cNvSpPr txBox="1"/>
          <p:nvPr/>
        </p:nvSpPr>
        <p:spPr>
          <a:xfrm>
            <a:off x="3459702" y="92598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8C469-FCC9-4E2A-881C-228152815622}"/>
              </a:ext>
            </a:extLst>
          </p:cNvPr>
          <p:cNvSpPr txBox="1"/>
          <p:nvPr/>
        </p:nvSpPr>
        <p:spPr bwMode="auto">
          <a:xfrm>
            <a:off x="7673776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7D296-0AB2-4316-A482-4752884038E2}"/>
              </a:ext>
            </a:extLst>
          </p:cNvPr>
          <p:cNvSpPr txBox="1"/>
          <p:nvPr/>
        </p:nvSpPr>
        <p:spPr bwMode="auto">
          <a:xfrm>
            <a:off x="8538969" y="1389421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69227-F5F3-426C-9545-C13EDD00456D}"/>
              </a:ext>
            </a:extLst>
          </p:cNvPr>
          <p:cNvCxnSpPr>
            <a:cxnSpLocks/>
          </p:cNvCxnSpPr>
          <p:nvPr/>
        </p:nvCxnSpPr>
        <p:spPr>
          <a:xfrm>
            <a:off x="8245354" y="1545083"/>
            <a:ext cx="34954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60D5E-5658-48A3-ACBB-6C750601DDF8}"/>
              </a:ext>
            </a:extLst>
          </p:cNvPr>
          <p:cNvSpPr txBox="1"/>
          <p:nvPr/>
        </p:nvSpPr>
        <p:spPr>
          <a:xfrm>
            <a:off x="7700013" y="925983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C1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0D7ADD-E760-4E9D-93A5-308059BB5055}"/>
              </a:ext>
            </a:extLst>
          </p:cNvPr>
          <p:cNvSpPr txBox="1"/>
          <p:nvPr/>
        </p:nvSpPr>
        <p:spPr>
          <a:xfrm>
            <a:off x="8551793" y="925982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C2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D9A5E76-B235-4D8B-A629-F229D15FB82F}"/>
              </a:ext>
            </a:extLst>
          </p:cNvPr>
          <p:cNvSpPr/>
          <p:nvPr/>
        </p:nvSpPr>
        <p:spPr>
          <a:xfrm rot="10800000">
            <a:off x="2103825" y="1511572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AF88F-0340-43DC-BF6C-4E20D5604B36}"/>
              </a:ext>
            </a:extLst>
          </p:cNvPr>
          <p:cNvSpPr txBox="1"/>
          <p:nvPr/>
        </p:nvSpPr>
        <p:spPr bwMode="auto">
          <a:xfrm>
            <a:off x="802945" y="1837291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5286307-FFD4-4267-8B8F-1E74B60D95E0}"/>
              </a:ext>
            </a:extLst>
          </p:cNvPr>
          <p:cNvSpPr/>
          <p:nvPr/>
        </p:nvSpPr>
        <p:spPr>
          <a:xfrm>
            <a:off x="3988888" y="1511572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686D4-5E23-479C-982B-BC572E7D0DA9}"/>
              </a:ext>
            </a:extLst>
          </p:cNvPr>
          <p:cNvSpPr txBox="1"/>
          <p:nvPr/>
        </p:nvSpPr>
        <p:spPr bwMode="auto">
          <a:xfrm>
            <a:off x="4322236" y="1825055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$3.00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6ED13-D699-48C2-A4B5-F74B5E4B8866}"/>
              </a:ext>
            </a:extLst>
          </p:cNvPr>
          <p:cNvSpPr txBox="1"/>
          <p:nvPr/>
        </p:nvSpPr>
        <p:spPr>
          <a:xfrm>
            <a:off x="7181398" y="2611145"/>
            <a:ext cx="25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D16"/>
                </a:solidFill>
              </a:rPr>
              <a:t>No secular trends: </a:t>
            </a:r>
            <a:r>
              <a:rPr lang="en-US" sz="1600" dirty="0">
                <a:solidFill>
                  <a:schemeClr val="tx2"/>
                </a:solidFill>
              </a:rPr>
              <a:t>C2-C1 = 0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6389EF4-239B-44F1-9CAC-0C9B46061402}"/>
              </a:ext>
            </a:extLst>
          </p:cNvPr>
          <p:cNvSpPr/>
          <p:nvPr/>
        </p:nvSpPr>
        <p:spPr>
          <a:xfrm rot="10800000">
            <a:off x="7305021" y="1516693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4A9D5-FC02-4407-95BB-963B7B9AF567}"/>
              </a:ext>
            </a:extLst>
          </p:cNvPr>
          <p:cNvSpPr txBox="1"/>
          <p:nvPr/>
        </p:nvSpPr>
        <p:spPr bwMode="auto">
          <a:xfrm>
            <a:off x="6004141" y="1825634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DB7C95-861A-490C-870D-203C2EE3A3CC}"/>
              </a:ext>
            </a:extLst>
          </p:cNvPr>
          <p:cNvSpPr/>
          <p:nvPr/>
        </p:nvSpPr>
        <p:spPr>
          <a:xfrm>
            <a:off x="9169270" y="1486984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8BCDD6-4771-49CD-B774-2211A9CC3613}"/>
              </a:ext>
            </a:extLst>
          </p:cNvPr>
          <p:cNvSpPr txBox="1"/>
          <p:nvPr/>
        </p:nvSpPr>
        <p:spPr bwMode="auto">
          <a:xfrm>
            <a:off x="9502618" y="180046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B6020-A449-47FA-9342-0ABDC7CC7BFD}"/>
              </a:ext>
            </a:extLst>
          </p:cNvPr>
          <p:cNvSpPr txBox="1"/>
          <p:nvPr/>
        </p:nvSpPr>
        <p:spPr>
          <a:xfrm>
            <a:off x="4673401" y="2194376"/>
            <a:ext cx="2379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True impact: 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(T2-T1) - (C2-C1) 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= </a:t>
            </a: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</a:rPr>
              <a:t>$1.00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67A2DF-D6F6-4300-A6AC-3F69C7B49F9E}"/>
              </a:ext>
            </a:extLst>
          </p:cNvPr>
          <p:cNvGrpSpPr/>
          <p:nvPr/>
        </p:nvGrpSpPr>
        <p:grpSpPr>
          <a:xfrm>
            <a:off x="1321265" y="3764207"/>
            <a:ext cx="2399072" cy="1471522"/>
            <a:chOff x="1112428" y="4066212"/>
            <a:chExt cx="2399072" cy="14715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8CCDBC-69AE-4D80-B313-F181B8288634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842D2-5B69-41C5-8552-5420F036846B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D24FC-35AB-48E1-AE63-78785C80D492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F4927C-CA81-4A8C-9003-598CC3620538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25E735-09A7-4C07-AFF6-C5D0259C9E2A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CA3ED0-91A4-4494-9C5B-3E7AB8C553A9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41A5E7-9564-4081-9131-D8536F83F327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80C9B-97F3-4124-A941-101AF5574643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DB9200-AC78-4D97-BB65-27D61045448D}"/>
              </a:ext>
            </a:extLst>
          </p:cNvPr>
          <p:cNvSpPr txBox="1"/>
          <p:nvPr/>
        </p:nvSpPr>
        <p:spPr>
          <a:xfrm>
            <a:off x="1190141" y="5327332"/>
            <a:ext cx="2691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T2-T1 = (3.00-2.00) = $1.00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D47400-47D3-4E98-A224-C7F888812435}"/>
              </a:ext>
            </a:extLst>
          </p:cNvPr>
          <p:cNvSpPr txBox="1"/>
          <p:nvPr/>
        </p:nvSpPr>
        <p:spPr bwMode="auto">
          <a:xfrm>
            <a:off x="1551715" y="3294204"/>
            <a:ext cx="1902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Random Attrition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F4C4D-E508-4E8A-948E-852C9EAECBC6}"/>
              </a:ext>
            </a:extLst>
          </p:cNvPr>
          <p:cNvSpPr txBox="1"/>
          <p:nvPr/>
        </p:nvSpPr>
        <p:spPr bwMode="auto">
          <a:xfrm>
            <a:off x="4465545" y="3294204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17FEB8-6CC0-4F3B-9FC4-FF353709C7F5}"/>
              </a:ext>
            </a:extLst>
          </p:cNvPr>
          <p:cNvSpPr txBox="1"/>
          <p:nvPr/>
        </p:nvSpPr>
        <p:spPr bwMode="auto">
          <a:xfrm>
            <a:off x="7788889" y="3289313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AD7D6-0BED-4637-88D5-8D0DFDE45E16}"/>
              </a:ext>
            </a:extLst>
          </p:cNvPr>
          <p:cNvGrpSpPr/>
          <p:nvPr/>
        </p:nvGrpSpPr>
        <p:grpSpPr>
          <a:xfrm>
            <a:off x="4741531" y="3766635"/>
            <a:ext cx="2399072" cy="1471522"/>
            <a:chOff x="1112428" y="4066212"/>
            <a:chExt cx="2399072" cy="147152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735CA4-7977-4F11-B915-B34F3A593CDE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9A65A9-1900-4CB8-BBDE-AC92E5EEA857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F89290-0B7B-490C-91F7-75CD74F279B2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7DD16D-0B0F-428C-A3E3-2E6009C54505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C6AAC2-40DD-4F4E-9191-4141D3EC844C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29757-F098-4235-A20E-1753E21CF8A3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A0B55A-C019-4148-8614-FAF884B667A2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89CEB8-760B-4625-AD9E-7ED1CF93CF64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C2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5802BD1-3E12-4A43-9374-622659B6A71D}"/>
              </a:ext>
            </a:extLst>
          </p:cNvPr>
          <p:cNvSpPr txBox="1"/>
          <p:nvPr/>
        </p:nvSpPr>
        <p:spPr>
          <a:xfrm>
            <a:off x="4667931" y="5358252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T2-T1 = (3.50-2.00) = </a:t>
            </a:r>
            <a:r>
              <a:rPr lang="en-US" sz="1600" dirty="0">
                <a:solidFill>
                  <a:srgbClr val="FF6D16"/>
                </a:solidFill>
                <a:latin typeface="Century Gothic" panose="020B0502020202020204" pitchFamily="34" charset="0"/>
              </a:rPr>
              <a:t>$1.50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93BFA6-B10E-481C-9B2E-50816646B6AF}"/>
              </a:ext>
            </a:extLst>
          </p:cNvPr>
          <p:cNvGrpSpPr/>
          <p:nvPr/>
        </p:nvGrpSpPr>
        <p:grpSpPr>
          <a:xfrm>
            <a:off x="7957167" y="3764207"/>
            <a:ext cx="2399072" cy="1471522"/>
            <a:chOff x="1112428" y="4066212"/>
            <a:chExt cx="2399072" cy="147152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93798E-8D0C-48F2-80BC-CFC8D510A9A2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A1D3E2-9D49-4076-97F6-C4CB4EF86666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0E0B50-42A8-44AA-A6B7-A211AB9ACAB8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622393-7DDA-41F3-BA70-0E9AE3AA61BD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43968C-5B5B-4E19-BF40-404F6357EFDC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A05065-A9BB-44A9-BCB9-3591489264EF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FD5363-6A1A-459D-A876-DA8C36EB0926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B74BD7-70F5-4703-A82E-160671ACC1F2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24A73F-3F6B-4B34-A10E-06962FB7CF12}"/>
              </a:ext>
            </a:extLst>
          </p:cNvPr>
          <p:cNvSpPr txBox="1"/>
          <p:nvPr/>
        </p:nvSpPr>
        <p:spPr>
          <a:xfrm>
            <a:off x="7840053" y="5368421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T2-T1 = (2.50-2.00) = </a:t>
            </a:r>
            <a:r>
              <a:rPr lang="en-US" sz="1600" dirty="0">
                <a:solidFill>
                  <a:srgbClr val="FF6D16"/>
                </a:solidFill>
                <a:latin typeface="Century Gothic" panose="020B0502020202020204" pitchFamily="34" charset="0"/>
              </a:rPr>
              <a:t>$0.50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B9D41F-4043-4B76-BA67-83A0AB1DC51D}"/>
              </a:ext>
            </a:extLst>
          </p:cNvPr>
          <p:cNvSpPr txBox="1"/>
          <p:nvPr/>
        </p:nvSpPr>
        <p:spPr>
          <a:xfrm>
            <a:off x="844655" y="6109649"/>
            <a:ext cx="983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Note that we have no trend in the data so we can usually substitute the reflexive and diff-in-diff estimators (T2-T1 = [T2-T1]-[C2-C1]), but when non-random attrition is present we cannot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34192A-2E31-4AAA-ABDE-2591E51C9155}"/>
              </a:ext>
            </a:extLst>
          </p:cNvPr>
          <p:cNvSpPr txBox="1"/>
          <p:nvPr/>
        </p:nvSpPr>
        <p:spPr>
          <a:xfrm>
            <a:off x="2936295" y="5598347"/>
            <a:ext cx="11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UNBIASED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A51EB8-0159-4D97-A2FB-3946F8398330}"/>
              </a:ext>
            </a:extLst>
          </p:cNvPr>
          <p:cNvSpPr txBox="1"/>
          <p:nvPr/>
        </p:nvSpPr>
        <p:spPr>
          <a:xfrm>
            <a:off x="6593029" y="5618518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6D16"/>
                </a:solidFill>
                <a:latin typeface="Century Gothic" panose="020B0502020202020204" pitchFamily="34" charset="0"/>
              </a:rPr>
              <a:t>BIASED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FAD2A-348C-46E1-A781-3DD5C0A36E2B}"/>
              </a:ext>
            </a:extLst>
          </p:cNvPr>
          <p:cNvSpPr txBox="1"/>
          <p:nvPr/>
        </p:nvSpPr>
        <p:spPr>
          <a:xfrm>
            <a:off x="9769364" y="5637844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6D16"/>
                </a:solidFill>
                <a:latin typeface="Century Gothic" panose="020B0502020202020204" pitchFamily="34" charset="0"/>
              </a:rPr>
              <a:t>BIASED</a:t>
            </a:r>
          </a:p>
        </p:txBody>
      </p:sp>
    </p:spTree>
    <p:extLst>
      <p:ext uri="{BB962C8B-B14F-4D97-AF65-F5344CB8AC3E}">
        <p14:creationId xmlns:p14="http://schemas.microsoft.com/office/powerpoint/2010/main" val="2261921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AA9BB-2F76-476A-9924-870A395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F216A-829F-47C3-92DE-154C5CC7E16A}"/>
              </a:ext>
            </a:extLst>
          </p:cNvPr>
          <p:cNvSpPr/>
          <p:nvPr/>
        </p:nvSpPr>
        <p:spPr>
          <a:xfrm>
            <a:off x="2522375" y="244082"/>
            <a:ext cx="7147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Attrition with two study groups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67A2DF-D6F6-4300-A6AC-3F69C7B49F9E}"/>
              </a:ext>
            </a:extLst>
          </p:cNvPr>
          <p:cNvGrpSpPr/>
          <p:nvPr/>
        </p:nvGrpSpPr>
        <p:grpSpPr>
          <a:xfrm>
            <a:off x="1433233" y="1627069"/>
            <a:ext cx="2399072" cy="1471522"/>
            <a:chOff x="1112428" y="4066212"/>
            <a:chExt cx="2399072" cy="14715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8CCDBC-69AE-4D80-B313-F181B8288634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842D2-5B69-41C5-8552-5420F036846B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D24FC-35AB-48E1-AE63-78785C80D492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F4927C-CA81-4A8C-9003-598CC3620538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25E735-09A7-4C07-AFF6-C5D0259C9E2A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CA3ED0-91A4-4494-9C5B-3E7AB8C553A9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41A5E7-9564-4081-9131-D8536F83F327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80C9B-97F3-4124-A941-101AF5574643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DB9200-AC78-4D97-BB65-27D61045448D}"/>
              </a:ext>
            </a:extLst>
          </p:cNvPr>
          <p:cNvSpPr txBox="1"/>
          <p:nvPr/>
        </p:nvSpPr>
        <p:spPr>
          <a:xfrm>
            <a:off x="1212436" y="3231283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(3.00-2.00)-(2.00-2.00)= $1.00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D47400-47D3-4E98-A224-C7F888812435}"/>
              </a:ext>
            </a:extLst>
          </p:cNvPr>
          <p:cNvSpPr txBox="1"/>
          <p:nvPr/>
        </p:nvSpPr>
        <p:spPr bwMode="auto">
          <a:xfrm>
            <a:off x="1663683" y="1157066"/>
            <a:ext cx="1902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Random Attrition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F4C4D-E508-4E8A-948E-852C9EAECBC6}"/>
              </a:ext>
            </a:extLst>
          </p:cNvPr>
          <p:cNvSpPr txBox="1"/>
          <p:nvPr/>
        </p:nvSpPr>
        <p:spPr bwMode="auto">
          <a:xfrm>
            <a:off x="4577513" y="1157066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17FEB8-6CC0-4F3B-9FC4-FF353709C7F5}"/>
              </a:ext>
            </a:extLst>
          </p:cNvPr>
          <p:cNvSpPr txBox="1"/>
          <p:nvPr/>
        </p:nvSpPr>
        <p:spPr bwMode="auto">
          <a:xfrm>
            <a:off x="7900857" y="1152175"/>
            <a:ext cx="259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Non-Random Attrition 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AD7D6-0BED-4637-88D5-8D0DFDE45E16}"/>
              </a:ext>
            </a:extLst>
          </p:cNvPr>
          <p:cNvGrpSpPr/>
          <p:nvPr/>
        </p:nvGrpSpPr>
        <p:grpSpPr>
          <a:xfrm>
            <a:off x="4853499" y="1629497"/>
            <a:ext cx="2399072" cy="1471522"/>
            <a:chOff x="1112428" y="4066212"/>
            <a:chExt cx="2399072" cy="147152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735CA4-7977-4F11-B915-B34F3A593CDE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9A65A9-1900-4CB8-BBDE-AC92E5EEA857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F89290-0B7B-490C-91F7-75CD74F279B2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7DD16D-0B0F-428C-A3E3-2E6009C54505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C6AAC2-40DD-4F4E-9191-4141D3EC844C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29757-F098-4235-A20E-1753E21CF8A3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A0B55A-C019-4148-8614-FAF884B667A2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89CEB8-760B-4625-AD9E-7ED1CF93CF64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C2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5802BD1-3E12-4A43-9374-622659B6A71D}"/>
              </a:ext>
            </a:extLst>
          </p:cNvPr>
          <p:cNvSpPr txBox="1"/>
          <p:nvPr/>
        </p:nvSpPr>
        <p:spPr>
          <a:xfrm>
            <a:off x="4632702" y="3233711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(3.50-2.00)-(2.50-2.00)= $1.00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93BFA6-B10E-481C-9B2E-50816646B6AF}"/>
              </a:ext>
            </a:extLst>
          </p:cNvPr>
          <p:cNvGrpSpPr/>
          <p:nvPr/>
        </p:nvGrpSpPr>
        <p:grpSpPr>
          <a:xfrm>
            <a:off x="8069135" y="1627069"/>
            <a:ext cx="2399072" cy="1471522"/>
            <a:chOff x="1112428" y="4066212"/>
            <a:chExt cx="2399072" cy="147152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93798E-8D0C-48F2-80BC-CFC8D510A9A2}"/>
                </a:ext>
              </a:extLst>
            </p:cNvPr>
            <p:cNvSpPr txBox="1"/>
            <p:nvPr/>
          </p:nvSpPr>
          <p:spPr bwMode="auto">
            <a:xfrm>
              <a:off x="1112428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A1D3E2-9D49-4076-97F6-C4CB4EF86666}"/>
                </a:ext>
              </a:extLst>
            </p:cNvPr>
            <p:cNvSpPr txBox="1"/>
            <p:nvPr/>
          </p:nvSpPr>
          <p:spPr bwMode="auto">
            <a:xfrm>
              <a:off x="1631162" y="4368183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$4.00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0E0B50-42A8-44AA-A6B7-A211AB9ACAB8}"/>
                </a:ext>
              </a:extLst>
            </p:cNvPr>
            <p:cNvSpPr txBox="1"/>
            <p:nvPr/>
          </p:nvSpPr>
          <p:spPr bwMode="auto">
            <a:xfrm>
              <a:off x="2294324" y="4368183"/>
              <a:ext cx="6303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622393-7DDA-41F3-BA70-0E9AE3AA61BD}"/>
                </a:ext>
              </a:extLst>
            </p:cNvPr>
            <p:cNvSpPr txBox="1"/>
            <p:nvPr/>
          </p:nvSpPr>
          <p:spPr bwMode="auto">
            <a:xfrm>
              <a:off x="2815476" y="4368182"/>
              <a:ext cx="696024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$3.00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$2.00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$1.50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+mn-ea"/>
                  <a:cs typeface="+mn-cs"/>
                </a:rPr>
                <a:t>$1.00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43968C-5B5B-4E19-BF40-404F6357EFDC}"/>
                </a:ext>
              </a:extLst>
            </p:cNvPr>
            <p:cNvSpPr txBox="1"/>
            <p:nvPr/>
          </p:nvSpPr>
          <p:spPr>
            <a:xfrm>
              <a:off x="1246976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A05065-A9BB-44A9-BCB9-3591489264EF}"/>
                </a:ext>
              </a:extLst>
            </p:cNvPr>
            <p:cNvSpPr txBox="1"/>
            <p:nvPr/>
          </p:nvSpPr>
          <p:spPr>
            <a:xfrm>
              <a:off x="1784383" y="4066212"/>
              <a:ext cx="4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FD5363-6A1A-459D-A876-DA8C36EB0926}"/>
                </a:ext>
              </a:extLst>
            </p:cNvPr>
            <p:cNvSpPr txBox="1"/>
            <p:nvPr/>
          </p:nvSpPr>
          <p:spPr>
            <a:xfrm>
              <a:off x="2385203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B74BD7-70F5-4703-A82E-160671ACC1F2}"/>
                </a:ext>
              </a:extLst>
            </p:cNvPr>
            <p:cNvSpPr txBox="1"/>
            <p:nvPr/>
          </p:nvSpPr>
          <p:spPr>
            <a:xfrm>
              <a:off x="2889054" y="4066212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24A73F-3F6B-4B34-A10E-06962FB7CF12}"/>
              </a:ext>
            </a:extLst>
          </p:cNvPr>
          <p:cNvSpPr txBox="1"/>
          <p:nvPr/>
        </p:nvSpPr>
        <p:spPr>
          <a:xfrm>
            <a:off x="7848338" y="3231283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(2.50-2.00)-(2.00-1.50)= $1.00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B9D41F-4043-4B76-BA67-83A0AB1DC51D}"/>
              </a:ext>
            </a:extLst>
          </p:cNvPr>
          <p:cNvSpPr txBox="1"/>
          <p:nvPr/>
        </p:nvSpPr>
        <p:spPr>
          <a:xfrm>
            <a:off x="3610882" y="4489839"/>
            <a:ext cx="5324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Note that this only works when the attrition process is the same in both groups 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(random cases, mostly high performers, or mostly low performers exiting from the treatment and study groups at the same rate)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34192A-2E31-4AAA-ABDE-2591E51C9155}"/>
              </a:ext>
            </a:extLst>
          </p:cNvPr>
          <p:cNvSpPr txBox="1"/>
          <p:nvPr/>
        </p:nvSpPr>
        <p:spPr>
          <a:xfrm>
            <a:off x="3217793" y="3505354"/>
            <a:ext cx="11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UNBIASED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A51EB8-0159-4D97-A2FB-3946F8398330}"/>
              </a:ext>
            </a:extLst>
          </p:cNvPr>
          <p:cNvSpPr txBox="1"/>
          <p:nvPr/>
        </p:nvSpPr>
        <p:spPr>
          <a:xfrm>
            <a:off x="6693855" y="3527427"/>
            <a:ext cx="11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UNBIASED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FAD2A-348C-46E1-A781-3DD5C0A36E2B}"/>
              </a:ext>
            </a:extLst>
          </p:cNvPr>
          <p:cNvSpPr txBox="1"/>
          <p:nvPr/>
        </p:nvSpPr>
        <p:spPr>
          <a:xfrm>
            <a:off x="9909490" y="3515523"/>
            <a:ext cx="115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067681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Randomized control </a:t>
            </a:r>
            <a:br>
              <a:rPr lang="en-US" sz="4400" dirty="0"/>
            </a:br>
            <a:r>
              <a:rPr lang="en-US" sz="4400" dirty="0"/>
              <a:t>trials (RCT’s):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the “gold standard” 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 internal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6791"/>
            <a:ext cx="10515600" cy="197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Gertler, P. J., Martinez, S.,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Premand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P., Rawlings, L. B., &amp; Vermeersch, C. M. (2016).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evaluation in practice.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World Bank.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 &gt;&gt; Chapter 4. Randomized Selection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Our counterfactual framework is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 / robust when the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DIFFER BY THE TREATMENT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but are OTHERWISE “IDENTICAL”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When true, we can interpret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 the differences in group outcomes after the treatment period to be caused by the treatment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82425" y="2038216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257497"/>
            <a:ext cx="72701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do we test the criteria: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OTHERWISE “IDENTICAL”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???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“Happy” randomization</a:t>
            </a:r>
          </a:p>
        </p:txBody>
      </p:sp>
      <p:pic>
        <p:nvPicPr>
          <p:cNvPr id="1026" name="Picture 2" descr="Pharell Williams | Happy pharrell, Pharrell williams happy, Pharrell  williams">
            <a:extLst>
              <a:ext uri="{FF2B5EF4-FFF2-40B4-BE49-F238E27FC236}">
                <a16:creationId xmlns:a16="http://schemas.microsoft.com/office/drawing/2014/main" id="{1D0463EA-13B4-4407-B199-8E2ED7EF6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953BAF0-9579-42B3-B979-30EFD986705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825707">
            <a:off x="2553478" y="3016715"/>
            <a:ext cx="1692269" cy="174672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EFBA16"/>
                </a:solidFill>
              </a:rPr>
              <a:t>Clap your hands if your treatment and control groups have no significant  contrasts of measured participant </a:t>
            </a:r>
            <a:br>
              <a:rPr lang="en-US" sz="1600" dirty="0">
                <a:solidFill>
                  <a:srgbClr val="EFBA16"/>
                </a:solidFill>
              </a:rPr>
            </a:br>
            <a:r>
              <a:rPr lang="en-US" sz="1600" dirty="0">
                <a:solidFill>
                  <a:srgbClr val="EFBA16"/>
                </a:solidFill>
              </a:rPr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83413-3FBB-42D8-991E-448A0E3CCFAD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400" y="3091284"/>
            <a:ext cx="103632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Mathematically: 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always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25CF-FA73-4357-916D-7679EEF07FB7}"/>
              </a:ext>
            </a:extLst>
          </p:cNvPr>
          <p:cNvSpPr/>
          <p:nvPr/>
        </p:nvSpPr>
        <p:spPr>
          <a:xfrm>
            <a:off x="3046745" y="4718835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weights will never be </a:t>
            </a:r>
            <a:r>
              <a:rPr lang="en-US" sz="2400" u="sng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exactly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identical</a:t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 what do we mean by “different”?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E6F56-FF6C-46B5-AC41-1028C6F2E7D8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Use a t-test and select a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level of confidence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that we are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9322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7894" y="1143000"/>
            <a:ext cx="4581728" cy="4572000"/>
            <a:chOff x="1828800" y="1828800"/>
            <a:chExt cx="4581728" cy="45720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1828800"/>
              <a:ext cx="4581728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371165" y="5804647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57060" y="51053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0694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197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242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5066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40894" y="2667000"/>
            <a:ext cx="2744172" cy="1524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597BB-B769-45FB-92F1-50B466871585}"/>
              </a:ext>
            </a:extLst>
          </p:cNvPr>
          <p:cNvSpPr txBox="1"/>
          <p:nvPr/>
        </p:nvSpPr>
        <p:spPr>
          <a:xfrm>
            <a:off x="2329543" y="1143000"/>
            <a:ext cx="258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If we reduce classroom size we should see student performance improve. Right? </a:t>
            </a:r>
          </a:p>
        </p:txBody>
      </p:sp>
    </p:spTree>
    <p:extLst>
      <p:ext uri="{BB962C8B-B14F-4D97-AF65-F5344CB8AC3E}">
        <p14:creationId xmlns:p14="http://schemas.microsoft.com/office/powerpoint/2010/main" val="356155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</p:spTree>
    <p:extLst>
      <p:ext uri="{BB962C8B-B14F-4D97-AF65-F5344CB8AC3E}">
        <p14:creationId xmlns:p14="http://schemas.microsoft.com/office/powerpoint/2010/main" val="712892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5647-82D0-42CE-BA48-74AEE066A07E}"/>
              </a:ext>
            </a:extLst>
          </p:cNvPr>
          <p:cNvSpPr txBox="1"/>
          <p:nvPr/>
        </p:nvSpPr>
        <p:spPr>
          <a:xfrm>
            <a:off x="62892" y="4064907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times out of 100 the two samples are drawn from the same population (or weight distribution), but we will still consider them to be different.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770190-4201-4616-9B42-D29459237019}"/>
              </a:ext>
            </a:extLst>
          </p:cNvPr>
          <p:cNvCxnSpPr/>
          <p:nvPr/>
        </p:nvCxnSpPr>
        <p:spPr>
          <a:xfrm>
            <a:off x="3181739" y="5326085"/>
            <a:ext cx="513184" cy="21615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2345"/>
          <a:stretch/>
        </p:blipFill>
        <p:spPr bwMode="auto">
          <a:xfrm>
            <a:off x="1058363" y="1931544"/>
            <a:ext cx="6229739" cy="28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6565-B23F-47DB-89DC-B673960A4FA0}"/>
              </a:ext>
            </a:extLst>
          </p:cNvPr>
          <p:cNvSpPr/>
          <p:nvPr/>
        </p:nvSpPr>
        <p:spPr>
          <a:xfrm>
            <a:off x="604156" y="584068"/>
            <a:ext cx="823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often will randomization “fail”?</a:t>
            </a:r>
            <a:endParaRPr lang="en-US" sz="32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BFC8-3DD3-46EC-954B-6743E0383EE7}"/>
              </a:ext>
            </a:extLst>
          </p:cNvPr>
          <p:cNvSpPr txBox="1"/>
          <p:nvPr/>
        </p:nvSpPr>
        <p:spPr>
          <a:xfrm>
            <a:off x="7768182" y="1913579"/>
            <a:ext cx="3628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definition of a test at a 95% confidence level, each measured characteristic like weight will differ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D1E0-9C3E-4483-AD45-A73782822C45}"/>
              </a:ext>
            </a:extLst>
          </p:cNvPr>
          <p:cNvSpPr/>
          <p:nvPr/>
        </p:nvSpPr>
        <p:spPr>
          <a:xfrm>
            <a:off x="8092634" y="4044282"/>
            <a:ext cx="3041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“Unhappy Randomization”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87E9C-A7DF-4920-AF74-42B7DDA69E6E}"/>
              </a:ext>
            </a:extLst>
          </p:cNvPr>
          <p:cNvCxnSpPr/>
          <p:nvPr/>
        </p:nvCxnSpPr>
        <p:spPr>
          <a:xfrm flipH="1" flipV="1">
            <a:off x="8845420" y="3235981"/>
            <a:ext cx="447869" cy="7192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C98C0C78-9203-4A9D-92BF-FDA99E6B5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4363" y="508743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F14C28-E772-4291-A474-C428DCD2842D}"/>
              </a:ext>
            </a:extLst>
          </p:cNvPr>
          <p:cNvSpPr/>
          <p:nvPr/>
        </p:nvSpPr>
        <p:spPr>
          <a:xfrm>
            <a:off x="1275067" y="5380841"/>
            <a:ext cx="564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Unhappy randomization is not failed randomization (process applied improperly), rather just bad luck of the draw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the counterfactual to be </a:t>
            </a:r>
            <a:r>
              <a:rPr lang="en-US" sz="2000" b="1" u="sng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appropriate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 for “identical” or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equivalent groups?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should observe no differences</a:t>
            </a:r>
            <a:b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 measured traits. </a:t>
            </a:r>
            <a:b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Assume a 95% confidence interval.  </a:t>
            </a:r>
            <a:endParaRPr lang="en-US" sz="14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latin typeface="Century Gothic" panose="020B0502020202020204" pitchFamily="34" charset="0"/>
              </a:rPr>
              <a:t>Bonferroni</a:t>
            </a:r>
            <a:r>
              <a:rPr lang="en-US" sz="3600" dirty="0">
                <a:latin typeface="Century Gothic" panose="020B0502020202020204" pitchFamily="34" charset="0"/>
              </a:rPr>
              <a:t>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If we have a 5% chance of observing a p-value of less than 0.05 </a:t>
            </a:r>
            <a:r>
              <a:rPr lang="en-US" sz="1600" u="sng" dirty="0">
                <a:latin typeface="Roboto"/>
              </a:rPr>
              <a:t>for each contrast</a:t>
            </a:r>
            <a:r>
              <a:rPr lang="en-US" sz="1600" dirty="0">
                <a:latin typeface="Roboto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So if we want to be 95% confident that the </a:t>
            </a:r>
            <a:r>
              <a:rPr lang="en-US" sz="1600" u="sng" dirty="0">
                <a:latin typeface="Roboto"/>
              </a:rPr>
              <a:t>groups are different </a:t>
            </a:r>
            <a:r>
              <a:rPr lang="en-US" sz="1600" dirty="0">
                <a:latin typeface="Roboto"/>
              </a:rPr>
              <a:t>(not just the contrasts), we have to adjust our decision rule to </a:t>
            </a:r>
            <a:r>
              <a:rPr lang="en-US" sz="1600" dirty="0">
                <a:latin typeface="Roboto"/>
                <a:sym typeface="Symbol"/>
              </a:rPr>
              <a:t>/n.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lang="en-US" sz="1600" dirty="0"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200" y="5791200"/>
            <a:ext cx="182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x1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x1 ) / 10000</a:t>
            </a:r>
          </a:p>
          <a:p>
            <a:r>
              <a:rPr lang="en-US" sz="1000" dirty="0">
                <a:solidFill>
                  <a:srgbClr val="0070C0"/>
                </a:solidFill>
              </a:rPr>
              <a:t>y1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0.05/6 )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y1 ) / 10000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4975" y="5743084"/>
            <a:ext cx="371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0.04  &gt;  0.0071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287624" cy="184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9194" y="5420551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alpha = ( 0.05 / 7 )  = 0.0071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</p:cNvCxnSpPr>
          <p:nvPr/>
        </p:nvCxnSpPr>
        <p:spPr>
          <a:xfrm flipH="1">
            <a:off x="6926180" y="5653844"/>
            <a:ext cx="1409700" cy="2562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9287" y="2809702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9287" y="305540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9287" y="3316665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49287" y="3543300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9287" y="3885833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9287" y="41284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9287" y="45856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6950" y="3072110"/>
            <a:ext cx="106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seven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contrasts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reported</a:t>
            </a:r>
          </a:p>
        </p:txBody>
      </p: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380931" y="687356"/>
            <a:ext cx="8753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RCT versus Natural Experiments: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51517" y="1822800"/>
            <a:ext cx="62608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RCT assumes complete control over the assignment process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Natural Experiments often utilize randomization: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Charter School lotteries 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Vietnam draft </a:t>
            </a:r>
            <a:br>
              <a:rPr lang="en-US" b="1" dirty="0"/>
            </a:br>
            <a:endParaRPr lang="en-US" b="1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b="1" dirty="0"/>
              <a:t>Quasi-Experimental techniques can use other methods to create group equivalence (for example, matching)</a:t>
            </a:r>
          </a:p>
          <a:p>
            <a:pPr marL="914400" lvl="1" indent="-457200">
              <a:buFont typeface="Tahoma" pitchFamily="34" charset="0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0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14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323322" y="572870"/>
            <a:ext cx="7857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Tests for Selection-Into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6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0113" y="1258403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http://www.radiolab.org/2010/oct/08/its-alive/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8137" y="1338021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Listen: 4:30 – 15:30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Math of cities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ECEFA44D-0D67-47A8-9889-C6376660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1497"/>
          <a:stretch/>
        </p:blipFill>
        <p:spPr bwMode="auto">
          <a:xfrm>
            <a:off x="0" y="1897549"/>
            <a:ext cx="12192000" cy="53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628" y="1219201"/>
            <a:ext cx="66760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Non-Random Attrition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If the people that leave a program or study are different than those that stay, the calculation of effects will be biased.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The Fix:</a:t>
            </a:r>
            <a:endParaRPr lang="en-US" sz="2000" b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Examine characteristics of those that stay versus those that leave.</a:t>
            </a:r>
          </a:p>
        </p:txBody>
      </p:sp>
    </p:spTree>
    <p:extLst>
      <p:ext uri="{BB962C8B-B14F-4D97-AF65-F5344CB8AC3E}">
        <p14:creationId xmlns:p14="http://schemas.microsoft.com/office/powerpoint/2010/main" val="3424258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862943" y="2093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Non-Random attrition tests for selection OUT of the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0267" y="2019300"/>
            <a:ext cx="1610783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3435" y="5657850"/>
            <a:ext cx="31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Can also be tested by comparing traits of those that stay to those that leave.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17D2-6E34-4497-A03C-7B0C1D52152B}"/>
              </a:ext>
            </a:extLst>
          </p:cNvPr>
          <p:cNvSpPr txBox="1"/>
          <p:nvPr/>
        </p:nvSpPr>
        <p:spPr>
          <a:xfrm>
            <a:off x="9049527" y="2844225"/>
            <a:ext cx="242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 group traits differ after attrition occurs?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Attrition is natural, the question is whether it is random (will not change the groups) or non-random (will change the groups)</a:t>
            </a:r>
          </a:p>
        </p:txBody>
      </p:sp>
    </p:spTree>
    <p:extLst>
      <p:ext uri="{BB962C8B-B14F-4D97-AF65-F5344CB8AC3E}">
        <p14:creationId xmlns:p14="http://schemas.microsoft.com/office/powerpoint/2010/main" val="3162555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3162729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10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9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3225941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517232"/>
            <a:ext cx="10972800" cy="51464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What do we mean by “treated”?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How non-compliance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changes our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measure of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5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306" y="4556826"/>
            <a:ext cx="428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of the app?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percent, or 93 percent?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280606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670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Estimation of the counter-factual: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439" y="4876802"/>
            <a:ext cx="7950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Effect =  T2 – C2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Group T (for treatment) those that are GIVEN bed nets, or those that USE them? 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1586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7236" y="240166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5835" y="1715869"/>
            <a:ext cx="2362200" cy="2286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836" y="2477870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93635" y="209686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167" y="175677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88836" y="346847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236" y="346847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</p:spTree>
    <p:extLst>
      <p:ext uri="{BB962C8B-B14F-4D97-AF65-F5344CB8AC3E}">
        <p14:creationId xmlns:p14="http://schemas.microsoft.com/office/powerpoint/2010/main" val="4171503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“Average” treatment effects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Treatment on the Treated (TOT) Effects</a:t>
            </a:r>
          </a:p>
          <a:p>
            <a:pPr lvl="1"/>
            <a:r>
              <a:rPr lang="en-US" b="1" dirty="0">
                <a:solidFill>
                  <a:srgbClr val="4F81BD"/>
                </a:solidFill>
              </a:rPr>
              <a:t>Intention to Treat (ITT) Effects</a:t>
            </a:r>
          </a:p>
        </p:txBody>
      </p:sp>
      <p:sp>
        <p:nvSpPr>
          <p:cNvPr id="4" name="Oval 3"/>
          <p:cNvSpPr/>
          <p:nvPr/>
        </p:nvSpPr>
        <p:spPr>
          <a:xfrm>
            <a:off x="4805966" y="360212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56202" y="428792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32601" y="398312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2133" y="364303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27802" y="535473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1202" y="535473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1519" y="5011829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Treated”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1967" y="306497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to Treat”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8149" y="3299739"/>
            <a:ext cx="165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 Valid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Ways to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Measure the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521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4" y="5371714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Walking Speed?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two measures?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3465" y="1976198"/>
            <a:ext cx="505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3">
                    <a:lumMod val="75000"/>
                  </a:schemeClr>
                </a:solidFill>
              </a:rPr>
              <a:t>The TOT Measure </a:t>
            </a:r>
            <a:r>
              <a:rPr lang="en-US" dirty="0"/>
              <a:t>is the optimistic or best-case scenario. It tells us how effective the program or intervention is when followed with HIGH FIDELITY.  </a:t>
            </a:r>
          </a:p>
          <a:p>
            <a:endParaRPr lang="en-US" dirty="0"/>
          </a:p>
          <a:p>
            <a:r>
              <a:rPr lang="en-US" b="1" cap="small" dirty="0">
                <a:solidFill>
                  <a:srgbClr val="4F81BD"/>
                </a:solidFill>
              </a:rPr>
              <a:t>The ITT Measure </a:t>
            </a:r>
            <a:r>
              <a:rPr lang="en-US" dirty="0"/>
              <a:t>is the more cynical or realistic version. We never expect that programs work exactly as designed. The ITT is closer to a measure of how the laboratory equipment works once it’s in the field. It is also a better estimate of how much change we can expect at the population level. </a:t>
            </a:r>
          </a:p>
          <a:p>
            <a:endParaRPr lang="en-US" dirty="0"/>
          </a:p>
          <a:p>
            <a:r>
              <a:rPr lang="en-US" dirty="0"/>
              <a:t>The different between the TOT and the ITT tells us how many gains can be made by improving program implementation! So both are useful and important! </a:t>
            </a:r>
          </a:p>
        </p:txBody>
      </p:sp>
    </p:spTree>
    <p:extLst>
      <p:ext uri="{BB962C8B-B14F-4D97-AF65-F5344CB8AC3E}">
        <p14:creationId xmlns:p14="http://schemas.microsoft.com/office/powerpoint/2010/main" val="3370543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1" y="4547495"/>
            <a:ext cx="415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treatment on the treated effect?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the intention-to-treat effect?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826107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!!!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905" y="1837698"/>
            <a:ext cx="599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two measures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about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are about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refusing the treatment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failing to follow the properly-prescribed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treatment regiment (or one school burning down during the study).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Non-compliance means participants refuse to receive or comply with the treatment. 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But they do not refuse to participate in the study – </a:t>
            </a:r>
            <a:r>
              <a:rPr lang="en-US" b="1" noProof="0" dirty="0">
                <a:solidFill>
                  <a:srgbClr val="E46C0A"/>
                </a:solidFill>
                <a:latin typeface="Calibri"/>
              </a:rPr>
              <a:t>we can still measure their performance in the second time period</a:t>
            </a: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Calibri"/>
              </a:rPr>
              <a:t>Attrition means people left the study. You can accept the treatment and still </a:t>
            </a:r>
            <a:r>
              <a:rPr lang="en-US" noProof="0" dirty="0" err="1">
                <a:solidFill>
                  <a:prstClr val="black"/>
                </a:solidFill>
                <a:latin typeface="Calibri"/>
              </a:rPr>
              <a:t>attrit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 you can refuse treatment and refuse participation. Either way, </a:t>
            </a:r>
            <a:r>
              <a:rPr lang="en-US" b="1" dirty="0">
                <a:solidFill>
                  <a:srgbClr val="E46C0A"/>
                </a:solidFill>
                <a:latin typeface="Calibri"/>
              </a:rPr>
              <a:t>attrition means we can’t measure the outcome in the post-treatment study period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7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If you increase the</a:t>
            </a:r>
            <a:b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WALKING SPEED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34094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721" y="538104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If you increase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POPULATION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19822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3906</Words>
  <Application>Microsoft Office PowerPoint</Application>
  <PresentationFormat>Widescreen</PresentationFormat>
  <Paragraphs>839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Batang</vt:lpstr>
      <vt:lpstr>Arial</vt:lpstr>
      <vt:lpstr>Book Antiqua</vt:lpstr>
      <vt:lpstr>Calibri</vt:lpstr>
      <vt:lpstr>Calibri Light</vt:lpstr>
      <vt:lpstr>Cambria Math</vt:lpstr>
      <vt:lpstr>Century Gothic</vt:lpstr>
      <vt:lpstr>Euphemia</vt:lpstr>
      <vt:lpstr>Open Sans</vt:lpstr>
      <vt:lpstr>Roboto</vt:lpstr>
      <vt:lpstr>Segoe UI Symbol</vt:lpstr>
      <vt:lpstr>Tahoma</vt:lpstr>
      <vt:lpstr>Times New Roman</vt:lpstr>
      <vt:lpstr>Wingdings</vt:lpstr>
      <vt:lpstr>Office Theme</vt:lpstr>
      <vt:lpstr>1_Office Theme</vt:lpstr>
      <vt:lpstr>3_Office Theme</vt:lpstr>
      <vt:lpstr>2_Office Theme</vt:lpstr>
      <vt:lpstr>Testing the  validity of the  counterfactual</vt:lpstr>
      <vt:lpstr>PowerPoint Presentation</vt:lpstr>
      <vt:lpstr>Nature gives us correlations:  The selection problem in evaluation research </vt:lpstr>
      <vt:lpstr>PowerPoint Presentation</vt:lpstr>
      <vt:lpstr>PowerPoint Presentation</vt:lpstr>
      <vt:lpstr>The Math of cities</vt:lpstr>
      <vt:lpstr>The Math of cities</vt:lpstr>
      <vt:lpstr>The Math of cities</vt:lpstr>
      <vt:lpstr>The Math of cities</vt:lpstr>
      <vt:lpstr>PowerPoint Presentation</vt:lpstr>
      <vt:lpstr>Nature gives us correlations</vt:lpstr>
      <vt:lpstr>PowerPoint Presentation</vt:lpstr>
      <vt:lpstr>PowerPoint Presentation</vt:lpstr>
      <vt:lpstr>PowerPoint Presentation</vt:lpstr>
      <vt:lpstr>PowerPoint Presentation</vt:lpstr>
      <vt:lpstr>The program evaluation framework</vt:lpstr>
      <vt:lpstr>PowerPoint Presentation</vt:lpstr>
      <vt:lpstr>PowerPoint Presentation</vt:lpstr>
      <vt:lpstr>PowerPoint Presentation</vt:lpstr>
      <vt:lpstr>The selection problem in evaluation research </vt:lpstr>
      <vt:lpstr>PowerPoint Presentation</vt:lpstr>
      <vt:lpstr>Correlation version of last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control  trials (RCT’s):  the “gold standard”  for internal validity</vt:lpstr>
      <vt:lpstr>PowerPoint Presentation</vt:lpstr>
      <vt:lpstr>PowerPoint Presentation</vt:lpstr>
      <vt:lpstr>PowerPoint Presentation</vt:lpstr>
      <vt:lpstr>“Happy”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mean by “treated”?  How non-compliance changes our  measure of  effects</vt:lpstr>
      <vt:lpstr>PowerPoint Presentation</vt:lpstr>
      <vt:lpstr>PowerPoint Presentation</vt:lpstr>
      <vt:lpstr>Terminology:</vt:lpstr>
      <vt:lpstr>Why do we need two measures?</vt:lpstr>
      <vt:lpstr>PowerPoint Presentation</vt:lpstr>
      <vt:lpstr>NOTE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 validity of the  counterfactual</dc:title>
  <dc:creator>Jesse Lecy</dc:creator>
  <cp:lastModifiedBy>Jesse Lecy</cp:lastModifiedBy>
  <cp:revision>14</cp:revision>
  <dcterms:created xsi:type="dcterms:W3CDTF">2021-01-20T01:59:20Z</dcterms:created>
  <dcterms:modified xsi:type="dcterms:W3CDTF">2021-05-25T23:43:28Z</dcterms:modified>
</cp:coreProperties>
</file>