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320" r:id="rId2"/>
    <p:sldId id="429" r:id="rId3"/>
    <p:sldId id="377" r:id="rId4"/>
    <p:sldId id="340" r:id="rId5"/>
    <p:sldId id="258" r:id="rId6"/>
    <p:sldId id="272" r:id="rId7"/>
    <p:sldId id="430" r:id="rId8"/>
    <p:sldId id="270" r:id="rId9"/>
    <p:sldId id="287" r:id="rId10"/>
    <p:sldId id="259" r:id="rId11"/>
    <p:sldId id="433" r:id="rId12"/>
    <p:sldId id="288" r:id="rId13"/>
    <p:sldId id="260" r:id="rId14"/>
    <p:sldId id="322" r:id="rId15"/>
    <p:sldId id="328" r:id="rId16"/>
    <p:sldId id="321" r:id="rId17"/>
    <p:sldId id="261" r:id="rId18"/>
    <p:sldId id="264" r:id="rId19"/>
    <p:sldId id="262" r:id="rId20"/>
    <p:sldId id="263" r:id="rId21"/>
    <p:sldId id="285" r:id="rId22"/>
    <p:sldId id="431" r:id="rId23"/>
    <p:sldId id="268" r:id="rId24"/>
    <p:sldId id="265" r:id="rId25"/>
    <p:sldId id="266" r:id="rId26"/>
    <p:sldId id="432" r:id="rId27"/>
    <p:sldId id="267"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81BD"/>
    <a:srgbClr val="385D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1704"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adjdl\Dropbox\CLASSES\Policy%20Evaluation%20Undergrad\Lectures\Jeter%20Home%20Runs.csv"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Home</a:t>
            </a:r>
            <a:r>
              <a:rPr lang="en-US" baseline="0"/>
              <a:t> Runs by Derek Jeter Per Season</a:t>
            </a:r>
            <a:endParaRPr lang="en-US"/>
          </a:p>
        </c:rich>
      </c:tx>
      <c:overlay val="0"/>
    </c:title>
    <c:autoTitleDeleted val="0"/>
    <c:plotArea>
      <c:layout/>
      <c:lineChart>
        <c:grouping val="standard"/>
        <c:varyColors val="0"/>
        <c:ser>
          <c:idx val="0"/>
          <c:order val="0"/>
          <c:marker>
            <c:symbol val="none"/>
          </c:marker>
          <c:cat>
            <c:numRef>
              <c:f>Sheet1!$D$6:$D$20</c:f>
              <c:numCache>
                <c:formatCode>General</c:formatCode>
                <c:ptCount val="15"/>
                <c:pt idx="0">
                  <c:v>1996</c:v>
                </c:pt>
                <c:pt idx="1">
                  <c:v>1997</c:v>
                </c:pt>
                <c:pt idx="2">
                  <c:v>1998</c:v>
                </c:pt>
                <c:pt idx="3">
                  <c:v>1999</c:v>
                </c:pt>
                <c:pt idx="4">
                  <c:v>2000</c:v>
                </c:pt>
                <c:pt idx="5">
                  <c:v>2001</c:v>
                </c:pt>
                <c:pt idx="6">
                  <c:v>2002</c:v>
                </c:pt>
                <c:pt idx="7">
                  <c:v>2003</c:v>
                </c:pt>
                <c:pt idx="8">
                  <c:v>2004</c:v>
                </c:pt>
                <c:pt idx="9">
                  <c:v>2005</c:v>
                </c:pt>
                <c:pt idx="10">
                  <c:v>2006</c:v>
                </c:pt>
                <c:pt idx="11">
                  <c:v>2007</c:v>
                </c:pt>
                <c:pt idx="12">
                  <c:v>2008</c:v>
                </c:pt>
                <c:pt idx="13">
                  <c:v>2009</c:v>
                </c:pt>
                <c:pt idx="14">
                  <c:v>2010</c:v>
                </c:pt>
              </c:numCache>
            </c:numRef>
          </c:cat>
          <c:val>
            <c:numRef>
              <c:f>Sheet1!$E$6:$E$20</c:f>
              <c:numCache>
                <c:formatCode>General</c:formatCode>
                <c:ptCount val="15"/>
                <c:pt idx="0">
                  <c:v>10</c:v>
                </c:pt>
                <c:pt idx="1">
                  <c:v>10</c:v>
                </c:pt>
                <c:pt idx="2">
                  <c:v>19</c:v>
                </c:pt>
                <c:pt idx="3">
                  <c:v>24</c:v>
                </c:pt>
                <c:pt idx="4">
                  <c:v>15</c:v>
                </c:pt>
                <c:pt idx="5">
                  <c:v>21</c:v>
                </c:pt>
                <c:pt idx="6">
                  <c:v>18</c:v>
                </c:pt>
                <c:pt idx="7">
                  <c:v>10</c:v>
                </c:pt>
                <c:pt idx="8">
                  <c:v>23</c:v>
                </c:pt>
                <c:pt idx="9">
                  <c:v>19</c:v>
                </c:pt>
                <c:pt idx="10">
                  <c:v>14</c:v>
                </c:pt>
                <c:pt idx="11">
                  <c:v>12</c:v>
                </c:pt>
                <c:pt idx="12">
                  <c:v>11</c:v>
                </c:pt>
                <c:pt idx="13">
                  <c:v>18</c:v>
                </c:pt>
                <c:pt idx="14">
                  <c:v>10</c:v>
                </c:pt>
              </c:numCache>
            </c:numRef>
          </c:val>
          <c:smooth val="0"/>
          <c:extLst>
            <c:ext xmlns:c16="http://schemas.microsoft.com/office/drawing/2014/chart" uri="{C3380CC4-5D6E-409C-BE32-E72D297353CC}">
              <c16:uniqueId val="{00000000-7F46-4138-97D5-FCD2D4489DFE}"/>
            </c:ext>
          </c:extLst>
        </c:ser>
        <c:dLbls>
          <c:showLegendKey val="0"/>
          <c:showVal val="0"/>
          <c:showCatName val="0"/>
          <c:showSerName val="0"/>
          <c:showPercent val="0"/>
          <c:showBubbleSize val="0"/>
        </c:dLbls>
        <c:smooth val="0"/>
        <c:axId val="300072464"/>
        <c:axId val="300066976"/>
      </c:lineChart>
      <c:catAx>
        <c:axId val="300072464"/>
        <c:scaling>
          <c:orientation val="minMax"/>
        </c:scaling>
        <c:delete val="0"/>
        <c:axPos val="b"/>
        <c:numFmt formatCode="General" sourceLinked="1"/>
        <c:majorTickMark val="none"/>
        <c:minorTickMark val="none"/>
        <c:tickLblPos val="nextTo"/>
        <c:crossAx val="300066976"/>
        <c:crosses val="autoZero"/>
        <c:auto val="1"/>
        <c:lblAlgn val="ctr"/>
        <c:lblOffset val="100"/>
        <c:noMultiLvlLbl val="0"/>
      </c:catAx>
      <c:valAx>
        <c:axId val="300066976"/>
        <c:scaling>
          <c:orientation val="minMax"/>
        </c:scaling>
        <c:delete val="0"/>
        <c:axPos val="l"/>
        <c:majorGridlines/>
        <c:title>
          <c:tx>
            <c:rich>
              <a:bodyPr/>
              <a:lstStyle/>
              <a:p>
                <a:pPr>
                  <a:defRPr/>
                </a:pPr>
                <a:r>
                  <a:rPr lang="en-US"/>
                  <a:t>Home Runs</a:t>
                </a:r>
              </a:p>
            </c:rich>
          </c:tx>
          <c:overlay val="0"/>
        </c:title>
        <c:numFmt formatCode="General" sourceLinked="1"/>
        <c:majorTickMark val="none"/>
        <c:minorTickMark val="none"/>
        <c:tickLblPos val="nextTo"/>
        <c:crossAx val="300072464"/>
        <c:crosses val="autoZero"/>
        <c:crossBetween val="between"/>
      </c:valAx>
    </c:plotArea>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5035CE-C779-4DB9-9BF0-1F3744DC56F3}" type="datetimeFigureOut">
              <a:rPr lang="en-US" smtClean="0"/>
              <a:t>5/25/2021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CF34F1-41FE-4539-A9D7-5794ACC09E8F}" type="slidenum">
              <a:rPr lang="en-US" smtClean="0"/>
              <a:t>‹#›</a:t>
            </a:fld>
            <a:endParaRPr lang="en-US"/>
          </a:p>
        </p:txBody>
      </p:sp>
    </p:spTree>
    <p:extLst>
      <p:ext uri="{BB962C8B-B14F-4D97-AF65-F5344CB8AC3E}">
        <p14:creationId xmlns:p14="http://schemas.microsoft.com/office/powerpoint/2010/main" val="702403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AA5EA0D-0DFA-4FB3-91EC-F80588E7F6C0}" type="datetimeFigureOut">
              <a:rPr lang="en-US" smtClean="0"/>
              <a:t>5/25/2021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D56601-A6AE-43F6-8003-C5CDC0FC8AC6}" type="slidenum">
              <a:rPr lang="en-US" smtClean="0"/>
              <a:t>‹#›</a:t>
            </a:fld>
            <a:endParaRPr lang="en-US"/>
          </a:p>
        </p:txBody>
      </p:sp>
    </p:spTree>
    <p:extLst>
      <p:ext uri="{BB962C8B-B14F-4D97-AF65-F5344CB8AC3E}">
        <p14:creationId xmlns:p14="http://schemas.microsoft.com/office/powerpoint/2010/main" val="3679022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AA5EA0D-0DFA-4FB3-91EC-F80588E7F6C0}" type="datetimeFigureOut">
              <a:rPr lang="en-US" smtClean="0"/>
              <a:t>5/25/2021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D56601-A6AE-43F6-8003-C5CDC0FC8AC6}" type="slidenum">
              <a:rPr lang="en-US" smtClean="0"/>
              <a:t>‹#›</a:t>
            </a:fld>
            <a:endParaRPr lang="en-US"/>
          </a:p>
        </p:txBody>
      </p:sp>
    </p:spTree>
    <p:extLst>
      <p:ext uri="{BB962C8B-B14F-4D97-AF65-F5344CB8AC3E}">
        <p14:creationId xmlns:p14="http://schemas.microsoft.com/office/powerpoint/2010/main" val="2299455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AA5EA0D-0DFA-4FB3-91EC-F80588E7F6C0}" type="datetimeFigureOut">
              <a:rPr lang="en-US" smtClean="0"/>
              <a:t>5/25/2021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D56601-A6AE-43F6-8003-C5CDC0FC8AC6}" type="slidenum">
              <a:rPr lang="en-US" smtClean="0"/>
              <a:t>‹#›</a:t>
            </a:fld>
            <a:endParaRPr lang="en-US"/>
          </a:p>
        </p:txBody>
      </p:sp>
    </p:spTree>
    <p:extLst>
      <p:ext uri="{BB962C8B-B14F-4D97-AF65-F5344CB8AC3E}">
        <p14:creationId xmlns:p14="http://schemas.microsoft.com/office/powerpoint/2010/main" val="3886524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AA5EA0D-0DFA-4FB3-91EC-F80588E7F6C0}" type="datetimeFigureOut">
              <a:rPr lang="en-US" smtClean="0"/>
              <a:t>5/25/2021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D56601-A6AE-43F6-8003-C5CDC0FC8AC6}" type="slidenum">
              <a:rPr lang="en-US" smtClean="0"/>
              <a:t>‹#›</a:t>
            </a:fld>
            <a:endParaRPr lang="en-US"/>
          </a:p>
        </p:txBody>
      </p:sp>
    </p:spTree>
    <p:extLst>
      <p:ext uri="{BB962C8B-B14F-4D97-AF65-F5344CB8AC3E}">
        <p14:creationId xmlns:p14="http://schemas.microsoft.com/office/powerpoint/2010/main" val="210170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A5EA0D-0DFA-4FB3-91EC-F80588E7F6C0}" type="datetimeFigureOut">
              <a:rPr lang="en-US" smtClean="0"/>
              <a:t>5/25/2021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D56601-A6AE-43F6-8003-C5CDC0FC8AC6}" type="slidenum">
              <a:rPr lang="en-US" smtClean="0"/>
              <a:t>‹#›</a:t>
            </a:fld>
            <a:endParaRPr lang="en-US"/>
          </a:p>
        </p:txBody>
      </p:sp>
    </p:spTree>
    <p:extLst>
      <p:ext uri="{BB962C8B-B14F-4D97-AF65-F5344CB8AC3E}">
        <p14:creationId xmlns:p14="http://schemas.microsoft.com/office/powerpoint/2010/main" val="4037293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AA5EA0D-0DFA-4FB3-91EC-F80588E7F6C0}" type="datetimeFigureOut">
              <a:rPr lang="en-US" smtClean="0"/>
              <a:t>5/25/2021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D56601-A6AE-43F6-8003-C5CDC0FC8AC6}" type="slidenum">
              <a:rPr lang="en-US" smtClean="0"/>
              <a:t>‹#›</a:t>
            </a:fld>
            <a:endParaRPr lang="en-US"/>
          </a:p>
        </p:txBody>
      </p:sp>
    </p:spTree>
    <p:extLst>
      <p:ext uri="{BB962C8B-B14F-4D97-AF65-F5344CB8AC3E}">
        <p14:creationId xmlns:p14="http://schemas.microsoft.com/office/powerpoint/2010/main" val="2163675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AA5EA0D-0DFA-4FB3-91EC-F80588E7F6C0}" type="datetimeFigureOut">
              <a:rPr lang="en-US" smtClean="0"/>
              <a:t>5/25/2021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D56601-A6AE-43F6-8003-C5CDC0FC8AC6}" type="slidenum">
              <a:rPr lang="en-US" smtClean="0"/>
              <a:t>‹#›</a:t>
            </a:fld>
            <a:endParaRPr lang="en-US"/>
          </a:p>
        </p:txBody>
      </p:sp>
    </p:spTree>
    <p:extLst>
      <p:ext uri="{BB962C8B-B14F-4D97-AF65-F5344CB8AC3E}">
        <p14:creationId xmlns:p14="http://schemas.microsoft.com/office/powerpoint/2010/main" val="4279307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AA5EA0D-0DFA-4FB3-91EC-F80588E7F6C0}" type="datetimeFigureOut">
              <a:rPr lang="en-US" smtClean="0"/>
              <a:t>5/25/2021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D56601-A6AE-43F6-8003-C5CDC0FC8AC6}" type="slidenum">
              <a:rPr lang="en-US" smtClean="0"/>
              <a:t>‹#›</a:t>
            </a:fld>
            <a:endParaRPr lang="en-US"/>
          </a:p>
        </p:txBody>
      </p:sp>
    </p:spTree>
    <p:extLst>
      <p:ext uri="{BB962C8B-B14F-4D97-AF65-F5344CB8AC3E}">
        <p14:creationId xmlns:p14="http://schemas.microsoft.com/office/powerpoint/2010/main" val="2626354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A5EA0D-0DFA-4FB3-91EC-F80588E7F6C0}" type="datetimeFigureOut">
              <a:rPr lang="en-US" smtClean="0"/>
              <a:t>5/25/2021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D56601-A6AE-43F6-8003-C5CDC0FC8AC6}" type="slidenum">
              <a:rPr lang="en-US" smtClean="0"/>
              <a:t>‹#›</a:t>
            </a:fld>
            <a:endParaRPr lang="en-US"/>
          </a:p>
        </p:txBody>
      </p:sp>
    </p:spTree>
    <p:extLst>
      <p:ext uri="{BB962C8B-B14F-4D97-AF65-F5344CB8AC3E}">
        <p14:creationId xmlns:p14="http://schemas.microsoft.com/office/powerpoint/2010/main" val="3535635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A5EA0D-0DFA-4FB3-91EC-F80588E7F6C0}" type="datetimeFigureOut">
              <a:rPr lang="en-US" smtClean="0"/>
              <a:t>5/25/2021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D56601-A6AE-43F6-8003-C5CDC0FC8AC6}" type="slidenum">
              <a:rPr lang="en-US" smtClean="0"/>
              <a:t>‹#›</a:t>
            </a:fld>
            <a:endParaRPr lang="en-US"/>
          </a:p>
        </p:txBody>
      </p:sp>
    </p:spTree>
    <p:extLst>
      <p:ext uri="{BB962C8B-B14F-4D97-AF65-F5344CB8AC3E}">
        <p14:creationId xmlns:p14="http://schemas.microsoft.com/office/powerpoint/2010/main" val="3028660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A5EA0D-0DFA-4FB3-91EC-F80588E7F6C0}" type="datetimeFigureOut">
              <a:rPr lang="en-US" smtClean="0"/>
              <a:t>5/25/2021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D56601-A6AE-43F6-8003-C5CDC0FC8AC6}" type="slidenum">
              <a:rPr lang="en-US" smtClean="0"/>
              <a:t>‹#›</a:t>
            </a:fld>
            <a:endParaRPr lang="en-US"/>
          </a:p>
        </p:txBody>
      </p:sp>
    </p:spTree>
    <p:extLst>
      <p:ext uri="{BB962C8B-B14F-4D97-AF65-F5344CB8AC3E}">
        <p14:creationId xmlns:p14="http://schemas.microsoft.com/office/powerpoint/2010/main" val="3574459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A5EA0D-0DFA-4FB3-91EC-F80588E7F6C0}" type="datetimeFigureOut">
              <a:rPr lang="en-US" smtClean="0"/>
              <a:t>5/25/2021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56601-A6AE-43F6-8003-C5CDC0FC8AC6}" type="slidenum">
              <a:rPr lang="en-US" smtClean="0"/>
              <a:t>‹#›</a:t>
            </a:fld>
            <a:endParaRPr lang="en-US"/>
          </a:p>
        </p:txBody>
      </p:sp>
    </p:spTree>
    <p:extLst>
      <p:ext uri="{BB962C8B-B14F-4D97-AF65-F5344CB8AC3E}">
        <p14:creationId xmlns:p14="http://schemas.microsoft.com/office/powerpoint/2010/main" val="16290852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emf"/><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hyperlink" Target="http://www.sdu.dk/ansat/jthorlund" TargetMode="External"/><Relationship Id="rId2" Type="http://schemas.openxmlformats.org/officeDocument/2006/relationships/hyperlink" Target="http://www.oarsijournal.com/article/S1063-4584(09)00106-X/fulltext" TargetMode="External"/><Relationship Id="rId1" Type="http://schemas.openxmlformats.org/officeDocument/2006/relationships/slideLayout" Target="../slideLayouts/slideLayout7.xml"/><Relationship Id="rId4" Type="http://schemas.openxmlformats.org/officeDocument/2006/relationships/hyperlink" Target="https://www.ncbi.nlm.nih.gov/pubmed/1280801"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youtube.com/watch?v=7DDF8WZFnoU"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Campbell Scores: Eliminating competing hypotheses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98632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Box 3"/>
          <p:cNvSpPr txBox="1">
            <a:spLocks noChangeArrowheads="1"/>
          </p:cNvSpPr>
          <p:nvPr/>
        </p:nvSpPr>
        <p:spPr bwMode="auto">
          <a:xfrm>
            <a:off x="1600200" y="304800"/>
            <a:ext cx="7010400" cy="646113"/>
          </a:xfrm>
          <a:prstGeom prst="rect">
            <a:avLst/>
          </a:prstGeom>
          <a:noFill/>
          <a:ln w="9525">
            <a:noFill/>
            <a:miter lim="800000"/>
            <a:headEnd/>
            <a:tailEnd/>
          </a:ln>
        </p:spPr>
        <p:txBody>
          <a:bodyPr>
            <a:spAutoFit/>
          </a:bodyPr>
          <a:lstStyle/>
          <a:p>
            <a:r>
              <a:rPr lang="en-US" sz="3600" dirty="0">
                <a:latin typeface="Tahoma" pitchFamily="34" charset="0"/>
              </a:rPr>
              <a:t>Competing Hypothesis #2</a:t>
            </a:r>
          </a:p>
        </p:txBody>
      </p:sp>
      <p:sp>
        <p:nvSpPr>
          <p:cNvPr id="8" name="TextBox 4"/>
          <p:cNvSpPr txBox="1">
            <a:spLocks noChangeArrowheads="1"/>
          </p:cNvSpPr>
          <p:nvPr/>
        </p:nvSpPr>
        <p:spPr bwMode="auto">
          <a:xfrm>
            <a:off x="1676400" y="1219200"/>
            <a:ext cx="7239000" cy="1508105"/>
          </a:xfrm>
          <a:prstGeom prst="rect">
            <a:avLst/>
          </a:prstGeom>
          <a:noFill/>
          <a:ln w="9525">
            <a:noFill/>
            <a:miter lim="800000"/>
            <a:headEnd/>
            <a:tailEnd/>
          </a:ln>
        </p:spPr>
        <p:txBody>
          <a:bodyPr>
            <a:spAutoFit/>
          </a:bodyPr>
          <a:lstStyle/>
          <a:p>
            <a:pPr marL="914400" lvl="1" indent="-457200">
              <a:spcBef>
                <a:spcPts val="1200"/>
              </a:spcBef>
              <a:buAutoNum type="arabicPeriod"/>
            </a:pPr>
            <a:endParaRPr lang="en-US" b="1" dirty="0"/>
          </a:p>
          <a:p>
            <a:pPr marL="914400" lvl="1" indent="-457200">
              <a:spcBef>
                <a:spcPts val="1200"/>
              </a:spcBef>
              <a:buAutoNum type="arabicPeriod"/>
            </a:pPr>
            <a:endParaRPr lang="en-US" dirty="0"/>
          </a:p>
          <a:p>
            <a:pPr marL="914400" lvl="1" indent="-457200">
              <a:spcBef>
                <a:spcPts val="1200"/>
              </a:spcBef>
              <a:buAutoNum type="arabicPeriod"/>
            </a:pPr>
            <a:endParaRPr lang="en-US" b="1" dirty="0"/>
          </a:p>
          <a:p>
            <a:pPr marL="914400" lvl="1" indent="-457200">
              <a:buFont typeface="Tahoma" pitchFamily="34" charset="0"/>
              <a:buAutoNum type="arabicPeriod"/>
            </a:pPr>
            <a:endParaRPr lang="en-US" dirty="0"/>
          </a:p>
        </p:txBody>
      </p:sp>
      <p:sp>
        <p:nvSpPr>
          <p:cNvPr id="9" name="Rectangle 8"/>
          <p:cNvSpPr/>
          <p:nvPr/>
        </p:nvSpPr>
        <p:spPr>
          <a:xfrm>
            <a:off x="1905000" y="1600200"/>
            <a:ext cx="5181600" cy="2677656"/>
          </a:xfrm>
          <a:prstGeom prst="rect">
            <a:avLst/>
          </a:prstGeom>
        </p:spPr>
        <p:txBody>
          <a:bodyPr wrap="square">
            <a:spAutoFit/>
          </a:bodyPr>
          <a:lstStyle/>
          <a:p>
            <a:r>
              <a:rPr lang="en-US" sz="2400" b="1" u="sng" dirty="0">
                <a:latin typeface="Abadi" panose="020B0604020104020204" pitchFamily="34" charset="0"/>
              </a:rPr>
              <a:t>Non-Random Attrition</a:t>
            </a:r>
            <a:endParaRPr lang="en-US" sz="2400" b="1" dirty="0">
              <a:latin typeface="Abadi" panose="020B0604020104020204" pitchFamily="34" charset="0"/>
            </a:endParaRPr>
          </a:p>
          <a:p>
            <a:endParaRPr lang="en-US" sz="1600" dirty="0"/>
          </a:p>
          <a:p>
            <a:r>
              <a:rPr lang="en-US" sz="1600" dirty="0"/>
              <a:t>If the people that leave a program or study are different than those that stay, the calculation of effects will be biased. </a:t>
            </a:r>
          </a:p>
          <a:p>
            <a:endParaRPr lang="en-US" sz="1600" dirty="0"/>
          </a:p>
          <a:p>
            <a:r>
              <a:rPr lang="en-US" sz="1600" b="1" u="sng" dirty="0"/>
              <a:t>The Fix:</a:t>
            </a:r>
            <a:endParaRPr lang="en-US" sz="1600" b="1" dirty="0"/>
          </a:p>
          <a:p>
            <a:pPr lvl="0"/>
            <a:endParaRPr lang="en-US" sz="1600" dirty="0"/>
          </a:p>
          <a:p>
            <a:pPr lvl="0"/>
            <a:r>
              <a:rPr lang="en-US" sz="1600" dirty="0"/>
              <a:t>Examine characteristics of those that stay versus those that leave.</a:t>
            </a:r>
          </a:p>
        </p:txBody>
      </p:sp>
      <p:sp>
        <p:nvSpPr>
          <p:cNvPr id="6" name="TextBox 5"/>
          <p:cNvSpPr txBox="1"/>
          <p:nvPr/>
        </p:nvSpPr>
        <p:spPr bwMode="auto">
          <a:xfrm>
            <a:off x="1919025" y="5175864"/>
            <a:ext cx="630301" cy="1169551"/>
          </a:xfrm>
          <a:prstGeom prst="rect">
            <a:avLst/>
          </a:prstGeom>
          <a:noFill/>
          <a:ln w="9525">
            <a:noFill/>
            <a:miter lim="800000"/>
            <a:headEnd/>
            <a:tailEnd/>
          </a:ln>
        </p:spPr>
        <p:txBody>
          <a:bodyPr wrap="none" rtlCol="0">
            <a:spAutoFit/>
          </a:bodyPr>
          <a:lstStyle/>
          <a:p>
            <a:pPr algn="ctr"/>
            <a:r>
              <a:rPr lang="en-US" sz="1400" dirty="0">
                <a:latin typeface="Tahoma" charset="0"/>
              </a:rPr>
              <a:t>$3.00</a:t>
            </a:r>
          </a:p>
          <a:p>
            <a:pPr algn="ctr"/>
            <a:r>
              <a:rPr lang="en-US" sz="1400" dirty="0">
                <a:latin typeface="Tahoma" charset="0"/>
              </a:rPr>
              <a:t>$2.50</a:t>
            </a:r>
          </a:p>
          <a:p>
            <a:pPr algn="ctr"/>
            <a:r>
              <a:rPr lang="en-US" sz="1400" dirty="0">
                <a:latin typeface="Tahoma" charset="0"/>
              </a:rPr>
              <a:t>$2.00</a:t>
            </a:r>
          </a:p>
          <a:p>
            <a:pPr algn="ctr"/>
            <a:r>
              <a:rPr lang="en-US" sz="1400" dirty="0">
                <a:latin typeface="Tahoma" charset="0"/>
              </a:rPr>
              <a:t>$1.50</a:t>
            </a:r>
          </a:p>
          <a:p>
            <a:pPr algn="ctr"/>
            <a:r>
              <a:rPr lang="en-US" sz="1400" dirty="0">
                <a:latin typeface="Tahoma" charset="0"/>
              </a:rPr>
              <a:t>$1.00</a:t>
            </a:r>
          </a:p>
        </p:txBody>
      </p:sp>
      <p:sp>
        <p:nvSpPr>
          <p:cNvPr id="7" name="TextBox 6"/>
          <p:cNvSpPr txBox="1"/>
          <p:nvPr/>
        </p:nvSpPr>
        <p:spPr bwMode="auto">
          <a:xfrm>
            <a:off x="5043225" y="5175864"/>
            <a:ext cx="630301" cy="1169551"/>
          </a:xfrm>
          <a:prstGeom prst="rect">
            <a:avLst/>
          </a:prstGeom>
          <a:noFill/>
          <a:ln w="9525">
            <a:noFill/>
            <a:miter lim="800000"/>
            <a:headEnd/>
            <a:tailEnd/>
          </a:ln>
        </p:spPr>
        <p:txBody>
          <a:bodyPr wrap="none" rtlCol="0">
            <a:spAutoFit/>
          </a:bodyPr>
          <a:lstStyle/>
          <a:p>
            <a:pPr algn="ctr"/>
            <a:r>
              <a:rPr lang="en-US" sz="1400" dirty="0">
                <a:latin typeface="Tahoma" charset="0"/>
              </a:rPr>
              <a:t>$3.00</a:t>
            </a:r>
          </a:p>
          <a:p>
            <a:pPr algn="ctr"/>
            <a:r>
              <a:rPr lang="en-US" sz="1400" dirty="0">
                <a:latin typeface="Tahoma" charset="0"/>
              </a:rPr>
              <a:t>$2.50</a:t>
            </a:r>
          </a:p>
          <a:p>
            <a:pPr algn="ctr"/>
            <a:r>
              <a:rPr lang="en-US" sz="1400" dirty="0">
                <a:latin typeface="Tahoma" charset="0"/>
              </a:rPr>
              <a:t>$2.00</a:t>
            </a:r>
          </a:p>
          <a:p>
            <a:pPr algn="ctr"/>
            <a:r>
              <a:rPr lang="en-US" sz="1400" dirty="0">
                <a:latin typeface="Tahoma" charset="0"/>
              </a:rPr>
              <a:t>$1.50</a:t>
            </a:r>
          </a:p>
          <a:p>
            <a:pPr algn="ctr"/>
            <a:r>
              <a:rPr lang="en-US" sz="1400" dirty="0">
                <a:latin typeface="Tahoma" charset="0"/>
              </a:rPr>
              <a:t>$1.00</a:t>
            </a:r>
          </a:p>
        </p:txBody>
      </p:sp>
      <p:sp>
        <p:nvSpPr>
          <p:cNvPr id="10" name="Right Brace 9"/>
          <p:cNvSpPr/>
          <p:nvPr/>
        </p:nvSpPr>
        <p:spPr>
          <a:xfrm>
            <a:off x="2604825" y="5252064"/>
            <a:ext cx="381000" cy="990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p:cNvSpPr txBox="1"/>
          <p:nvPr/>
        </p:nvSpPr>
        <p:spPr bwMode="auto">
          <a:xfrm>
            <a:off x="3017202" y="5579276"/>
            <a:ext cx="1298753" cy="307777"/>
          </a:xfrm>
          <a:prstGeom prst="rect">
            <a:avLst/>
          </a:prstGeom>
          <a:noFill/>
          <a:ln w="9525">
            <a:noFill/>
            <a:miter lim="800000"/>
            <a:headEnd/>
            <a:tailEnd/>
          </a:ln>
        </p:spPr>
        <p:txBody>
          <a:bodyPr wrap="none" rtlCol="0">
            <a:spAutoFit/>
          </a:bodyPr>
          <a:lstStyle/>
          <a:p>
            <a:pPr algn="ctr"/>
            <a:r>
              <a:rPr lang="en-US" sz="1400" dirty="0">
                <a:latin typeface="Tahoma" charset="0"/>
              </a:rPr>
              <a:t>Mean = $2.00</a:t>
            </a:r>
          </a:p>
        </p:txBody>
      </p:sp>
      <p:sp>
        <p:nvSpPr>
          <p:cNvPr id="12" name="Right Brace 11"/>
          <p:cNvSpPr/>
          <p:nvPr/>
        </p:nvSpPr>
        <p:spPr>
          <a:xfrm>
            <a:off x="5746955" y="5278958"/>
            <a:ext cx="381000" cy="533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bwMode="auto">
          <a:xfrm>
            <a:off x="6235531" y="5377570"/>
            <a:ext cx="1298753" cy="307777"/>
          </a:xfrm>
          <a:prstGeom prst="rect">
            <a:avLst/>
          </a:prstGeom>
          <a:noFill/>
          <a:ln w="9525">
            <a:noFill/>
            <a:miter lim="800000"/>
            <a:headEnd/>
            <a:tailEnd/>
          </a:ln>
        </p:spPr>
        <p:txBody>
          <a:bodyPr wrap="none" rtlCol="0">
            <a:spAutoFit/>
          </a:bodyPr>
          <a:lstStyle/>
          <a:p>
            <a:pPr algn="ctr"/>
            <a:r>
              <a:rPr lang="en-US" sz="1400" dirty="0">
                <a:latin typeface="Tahoma" charset="0"/>
              </a:rPr>
              <a:t>Mean = $2.50</a:t>
            </a:r>
          </a:p>
        </p:txBody>
      </p:sp>
      <p:sp>
        <p:nvSpPr>
          <p:cNvPr id="14" name="TextBox 13"/>
          <p:cNvSpPr txBox="1"/>
          <p:nvPr/>
        </p:nvSpPr>
        <p:spPr bwMode="auto">
          <a:xfrm>
            <a:off x="1259886" y="4569023"/>
            <a:ext cx="6803466" cy="307777"/>
          </a:xfrm>
          <a:prstGeom prst="rect">
            <a:avLst/>
          </a:prstGeom>
          <a:noFill/>
          <a:ln w="9525">
            <a:noFill/>
            <a:miter lim="800000"/>
            <a:headEnd/>
            <a:tailEnd/>
          </a:ln>
        </p:spPr>
        <p:txBody>
          <a:bodyPr wrap="none" rtlCol="0">
            <a:spAutoFit/>
          </a:bodyPr>
          <a:lstStyle/>
          <a:p>
            <a:pPr algn="ctr"/>
            <a:r>
              <a:rPr lang="en-US" sz="1400" b="1" dirty="0">
                <a:solidFill>
                  <a:srgbClr val="FF0000"/>
                </a:solidFill>
                <a:latin typeface="Tahoma" charset="0"/>
              </a:rPr>
              <a:t>Microfinance Example:  Artificial effects in reflective (before/after) study</a:t>
            </a:r>
          </a:p>
        </p:txBody>
      </p:sp>
      <p:cxnSp>
        <p:nvCxnSpPr>
          <p:cNvPr id="16" name="Straight Arrow Connector 15"/>
          <p:cNvCxnSpPr/>
          <p:nvPr/>
        </p:nvCxnSpPr>
        <p:spPr>
          <a:xfrm rot="10800000">
            <a:off x="5805225" y="6081299"/>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bwMode="auto">
          <a:xfrm>
            <a:off x="6361037" y="5907993"/>
            <a:ext cx="573490" cy="307777"/>
          </a:xfrm>
          <a:prstGeom prst="rect">
            <a:avLst/>
          </a:prstGeom>
          <a:noFill/>
          <a:ln w="9525">
            <a:noFill/>
            <a:miter lim="800000"/>
            <a:headEnd/>
            <a:tailEnd/>
          </a:ln>
        </p:spPr>
        <p:txBody>
          <a:bodyPr wrap="none" rtlCol="0">
            <a:spAutoFit/>
          </a:bodyPr>
          <a:lstStyle/>
          <a:p>
            <a:pPr algn="ctr"/>
            <a:r>
              <a:rPr lang="en-US" sz="1400" dirty="0" err="1">
                <a:latin typeface="Tahoma" charset="0"/>
              </a:rPr>
              <a:t>Attrit</a:t>
            </a:r>
            <a:endParaRPr lang="en-US" sz="1400" dirty="0">
              <a:latin typeface="Tahoma" charset="0"/>
            </a:endParaRPr>
          </a:p>
        </p:txBody>
      </p:sp>
    </p:spTree>
    <p:extLst>
      <p:ext uri="{BB962C8B-B14F-4D97-AF65-F5344CB8AC3E}">
        <p14:creationId xmlns:p14="http://schemas.microsoft.com/office/powerpoint/2010/main" val="3883392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39865F-EB07-4D64-BC93-AFB2092778C2}"/>
              </a:ext>
            </a:extLst>
          </p:cNvPr>
          <p:cNvSpPr txBox="1"/>
          <p:nvPr/>
        </p:nvSpPr>
        <p:spPr>
          <a:xfrm>
            <a:off x="1329132" y="170895"/>
            <a:ext cx="542136" cy="523220"/>
          </a:xfrm>
          <a:prstGeom prst="rect">
            <a:avLst/>
          </a:prstGeom>
          <a:noFill/>
        </p:spPr>
        <p:txBody>
          <a:bodyPr wrap="none" rtlCol="0">
            <a:spAutoFit/>
          </a:bodyPr>
          <a:lstStyle/>
          <a:p>
            <a:r>
              <a:rPr lang="en-US" sz="2800" dirty="0"/>
              <a:t>T1</a:t>
            </a:r>
          </a:p>
        </p:txBody>
      </p:sp>
      <p:sp>
        <p:nvSpPr>
          <p:cNvPr id="5" name="TextBox 4">
            <a:extLst>
              <a:ext uri="{FF2B5EF4-FFF2-40B4-BE49-F238E27FC236}">
                <a16:creationId xmlns:a16="http://schemas.microsoft.com/office/drawing/2014/main" id="{0886EF73-DCC2-49E0-874B-68750453FD20}"/>
              </a:ext>
            </a:extLst>
          </p:cNvPr>
          <p:cNvSpPr txBox="1"/>
          <p:nvPr/>
        </p:nvSpPr>
        <p:spPr>
          <a:xfrm>
            <a:off x="2898458" y="170895"/>
            <a:ext cx="558166" cy="523220"/>
          </a:xfrm>
          <a:prstGeom prst="rect">
            <a:avLst/>
          </a:prstGeom>
          <a:noFill/>
        </p:spPr>
        <p:txBody>
          <a:bodyPr wrap="none" rtlCol="0">
            <a:spAutoFit/>
          </a:bodyPr>
          <a:lstStyle/>
          <a:p>
            <a:r>
              <a:rPr lang="en-US" sz="2800" dirty="0"/>
              <a:t>C1</a:t>
            </a:r>
          </a:p>
        </p:txBody>
      </p:sp>
      <p:sp>
        <p:nvSpPr>
          <p:cNvPr id="6" name="TextBox 5">
            <a:extLst>
              <a:ext uri="{FF2B5EF4-FFF2-40B4-BE49-F238E27FC236}">
                <a16:creationId xmlns:a16="http://schemas.microsoft.com/office/drawing/2014/main" id="{D238CA62-B0BF-484B-A2EA-EC14B66D01E0}"/>
              </a:ext>
            </a:extLst>
          </p:cNvPr>
          <p:cNvSpPr txBox="1"/>
          <p:nvPr/>
        </p:nvSpPr>
        <p:spPr>
          <a:xfrm>
            <a:off x="3886200" y="836556"/>
            <a:ext cx="1903084" cy="954107"/>
          </a:xfrm>
          <a:prstGeom prst="rect">
            <a:avLst/>
          </a:prstGeom>
          <a:noFill/>
        </p:spPr>
        <p:txBody>
          <a:bodyPr wrap="square" rtlCol="0">
            <a:spAutoFit/>
          </a:bodyPr>
          <a:lstStyle/>
          <a:p>
            <a:pPr algn="ctr"/>
            <a:r>
              <a:rPr lang="en-US" sz="1400" dirty="0"/>
              <a:t>Population characteristics equivalent</a:t>
            </a:r>
          </a:p>
          <a:p>
            <a:pPr algn="ctr"/>
            <a:r>
              <a:rPr lang="en-US" sz="1400" dirty="0"/>
              <a:t>on all contrasts</a:t>
            </a:r>
          </a:p>
        </p:txBody>
      </p:sp>
      <p:sp>
        <p:nvSpPr>
          <p:cNvPr id="7" name="Oval 6">
            <a:extLst>
              <a:ext uri="{FF2B5EF4-FFF2-40B4-BE49-F238E27FC236}">
                <a16:creationId xmlns:a16="http://schemas.microsoft.com/office/drawing/2014/main" id="{D6D045F2-95D5-4D2E-AC35-3E054A307844}"/>
              </a:ext>
            </a:extLst>
          </p:cNvPr>
          <p:cNvSpPr/>
          <p:nvPr/>
        </p:nvSpPr>
        <p:spPr>
          <a:xfrm>
            <a:off x="740092" y="2738345"/>
            <a:ext cx="1466850" cy="12558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402AB78B-0612-49DC-8757-81A11331FB88}"/>
              </a:ext>
            </a:extLst>
          </p:cNvPr>
          <p:cNvSpPr/>
          <p:nvPr/>
        </p:nvSpPr>
        <p:spPr>
          <a:xfrm>
            <a:off x="2348883" y="2748055"/>
            <a:ext cx="1466850" cy="1255820"/>
          </a:xfrm>
          <a:prstGeom prst="ellipse">
            <a:avLst/>
          </a:prstGeom>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78DBB58-4280-4215-B122-03B642A15B6E}"/>
              </a:ext>
            </a:extLst>
          </p:cNvPr>
          <p:cNvSpPr/>
          <p:nvPr/>
        </p:nvSpPr>
        <p:spPr>
          <a:xfrm>
            <a:off x="822008" y="694115"/>
            <a:ext cx="1466850" cy="12558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77DB19C3-8CEC-4603-99A3-C3037FC288FB}"/>
              </a:ext>
            </a:extLst>
          </p:cNvPr>
          <p:cNvSpPr/>
          <p:nvPr/>
        </p:nvSpPr>
        <p:spPr>
          <a:xfrm>
            <a:off x="2387917" y="694115"/>
            <a:ext cx="1466850" cy="12558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318D2D5-BD03-4691-98E9-3A141DBBEA8E}"/>
              </a:ext>
            </a:extLst>
          </p:cNvPr>
          <p:cNvSpPr/>
          <p:nvPr/>
        </p:nvSpPr>
        <p:spPr>
          <a:xfrm>
            <a:off x="740092" y="4109945"/>
            <a:ext cx="1466850" cy="12558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6CE8594E-5EC8-47EC-BA35-1B925AAC8C30}"/>
              </a:ext>
            </a:extLst>
          </p:cNvPr>
          <p:cNvSpPr/>
          <p:nvPr/>
        </p:nvSpPr>
        <p:spPr>
          <a:xfrm>
            <a:off x="2444116" y="4109945"/>
            <a:ext cx="1466850" cy="12558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AEA3B4F6-BEF7-46EA-B9DB-B2F4E69EA9C6}"/>
              </a:ext>
            </a:extLst>
          </p:cNvPr>
          <p:cNvSpPr/>
          <p:nvPr/>
        </p:nvSpPr>
        <p:spPr>
          <a:xfrm>
            <a:off x="740092" y="5481545"/>
            <a:ext cx="1466850" cy="12558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2C66CF0B-7497-4074-BB0D-0A43098270D3}"/>
              </a:ext>
            </a:extLst>
          </p:cNvPr>
          <p:cNvSpPr/>
          <p:nvPr/>
        </p:nvSpPr>
        <p:spPr>
          <a:xfrm>
            <a:off x="2444116" y="5481545"/>
            <a:ext cx="1466850" cy="12558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D01419DD-81C5-4F59-B63A-D95B2A7116D3}"/>
              </a:ext>
            </a:extLst>
          </p:cNvPr>
          <p:cNvSpPr txBox="1"/>
          <p:nvPr/>
        </p:nvSpPr>
        <p:spPr>
          <a:xfrm>
            <a:off x="1202449" y="2241805"/>
            <a:ext cx="542136" cy="523220"/>
          </a:xfrm>
          <a:prstGeom prst="rect">
            <a:avLst/>
          </a:prstGeom>
          <a:noFill/>
        </p:spPr>
        <p:txBody>
          <a:bodyPr wrap="none" rtlCol="0">
            <a:spAutoFit/>
          </a:bodyPr>
          <a:lstStyle/>
          <a:p>
            <a:r>
              <a:rPr lang="en-US" sz="2800" dirty="0"/>
              <a:t>T2</a:t>
            </a:r>
          </a:p>
        </p:txBody>
      </p:sp>
      <p:sp>
        <p:nvSpPr>
          <p:cNvPr id="17" name="TextBox 16">
            <a:extLst>
              <a:ext uri="{FF2B5EF4-FFF2-40B4-BE49-F238E27FC236}">
                <a16:creationId xmlns:a16="http://schemas.microsoft.com/office/drawing/2014/main" id="{48264D0B-CF3B-405E-91FA-BBD4CDC58260}"/>
              </a:ext>
            </a:extLst>
          </p:cNvPr>
          <p:cNvSpPr txBox="1"/>
          <p:nvPr/>
        </p:nvSpPr>
        <p:spPr>
          <a:xfrm>
            <a:off x="2803225" y="2241805"/>
            <a:ext cx="558166" cy="523220"/>
          </a:xfrm>
          <a:prstGeom prst="rect">
            <a:avLst/>
          </a:prstGeom>
          <a:noFill/>
        </p:spPr>
        <p:txBody>
          <a:bodyPr wrap="none" rtlCol="0">
            <a:spAutoFit/>
          </a:bodyPr>
          <a:lstStyle/>
          <a:p>
            <a:r>
              <a:rPr lang="en-US" sz="2800" dirty="0"/>
              <a:t>C2</a:t>
            </a:r>
          </a:p>
        </p:txBody>
      </p:sp>
      <p:sp>
        <p:nvSpPr>
          <p:cNvPr id="18" name="Oval 17">
            <a:extLst>
              <a:ext uri="{FF2B5EF4-FFF2-40B4-BE49-F238E27FC236}">
                <a16:creationId xmlns:a16="http://schemas.microsoft.com/office/drawing/2014/main" id="{73365B8C-453A-4BB8-A7FD-21486216DA1E}"/>
              </a:ext>
            </a:extLst>
          </p:cNvPr>
          <p:cNvSpPr/>
          <p:nvPr/>
        </p:nvSpPr>
        <p:spPr>
          <a:xfrm>
            <a:off x="1016317" y="4275443"/>
            <a:ext cx="914400" cy="914400"/>
          </a:xfrm>
          <a:prstGeom prst="ellipse">
            <a:avLst/>
          </a:prstGeom>
          <a:solidFill>
            <a:schemeClr val="bg1"/>
          </a:solidFill>
          <a:ln>
            <a:solidFill>
              <a:srgbClr val="4F8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AF94995D-1368-4CFE-8F71-CC4D1DE42A52}"/>
              </a:ext>
            </a:extLst>
          </p:cNvPr>
          <p:cNvSpPr/>
          <p:nvPr/>
        </p:nvSpPr>
        <p:spPr>
          <a:xfrm>
            <a:off x="3025616" y="4546442"/>
            <a:ext cx="355283" cy="337805"/>
          </a:xfrm>
          <a:prstGeom prst="ellipse">
            <a:avLst/>
          </a:prstGeom>
          <a:solidFill>
            <a:schemeClr val="bg1"/>
          </a:solidFill>
          <a:ln>
            <a:solidFill>
              <a:srgbClr val="4F8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D2ACA5A9-AEBE-4FE3-BD2B-4724557221AC}"/>
              </a:ext>
            </a:extLst>
          </p:cNvPr>
          <p:cNvSpPr/>
          <p:nvPr/>
        </p:nvSpPr>
        <p:spPr>
          <a:xfrm>
            <a:off x="2803225" y="3082637"/>
            <a:ext cx="609600" cy="533400"/>
          </a:xfrm>
          <a:prstGeom prst="ellipse">
            <a:avLst/>
          </a:prstGeom>
          <a:solidFill>
            <a:schemeClr val="bg1"/>
          </a:solidFill>
          <a:ln>
            <a:solidFill>
              <a:srgbClr val="4F8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CBA36AC2-6E11-4ADA-8EBB-F00D50EF5206}"/>
              </a:ext>
            </a:extLst>
          </p:cNvPr>
          <p:cNvSpPr txBox="1"/>
          <p:nvPr/>
        </p:nvSpPr>
        <p:spPr>
          <a:xfrm>
            <a:off x="4420031" y="2401098"/>
            <a:ext cx="4349139" cy="400110"/>
          </a:xfrm>
          <a:prstGeom prst="rect">
            <a:avLst/>
          </a:prstGeom>
          <a:noFill/>
        </p:spPr>
        <p:txBody>
          <a:bodyPr wrap="none" rtlCol="0">
            <a:spAutoFit/>
          </a:bodyPr>
          <a:lstStyle/>
          <a:p>
            <a:r>
              <a:rPr lang="en-US" sz="2000" dirty="0"/>
              <a:t>Example Nonrandom Attrition Problems</a:t>
            </a:r>
          </a:p>
        </p:txBody>
      </p:sp>
      <p:sp>
        <p:nvSpPr>
          <p:cNvPr id="24" name="TextBox 23">
            <a:extLst>
              <a:ext uri="{FF2B5EF4-FFF2-40B4-BE49-F238E27FC236}">
                <a16:creationId xmlns:a16="http://schemas.microsoft.com/office/drawing/2014/main" id="{1D64013D-999F-4F5B-81D1-8FD6DD138EC3}"/>
              </a:ext>
            </a:extLst>
          </p:cNvPr>
          <p:cNvSpPr txBox="1"/>
          <p:nvPr/>
        </p:nvSpPr>
        <p:spPr>
          <a:xfrm>
            <a:off x="6222124" y="170895"/>
            <a:ext cx="542136" cy="523220"/>
          </a:xfrm>
          <a:prstGeom prst="rect">
            <a:avLst/>
          </a:prstGeom>
          <a:noFill/>
        </p:spPr>
        <p:txBody>
          <a:bodyPr wrap="none" rtlCol="0">
            <a:spAutoFit/>
          </a:bodyPr>
          <a:lstStyle/>
          <a:p>
            <a:r>
              <a:rPr lang="en-US" sz="2800" dirty="0"/>
              <a:t>T2</a:t>
            </a:r>
          </a:p>
        </p:txBody>
      </p:sp>
      <p:sp>
        <p:nvSpPr>
          <p:cNvPr id="25" name="TextBox 24">
            <a:extLst>
              <a:ext uri="{FF2B5EF4-FFF2-40B4-BE49-F238E27FC236}">
                <a16:creationId xmlns:a16="http://schemas.microsoft.com/office/drawing/2014/main" id="{5063755A-F99C-4107-95A9-F220F73643DE}"/>
              </a:ext>
            </a:extLst>
          </p:cNvPr>
          <p:cNvSpPr txBox="1"/>
          <p:nvPr/>
        </p:nvSpPr>
        <p:spPr>
          <a:xfrm>
            <a:off x="7791450" y="170895"/>
            <a:ext cx="558166" cy="523220"/>
          </a:xfrm>
          <a:prstGeom prst="rect">
            <a:avLst/>
          </a:prstGeom>
          <a:noFill/>
        </p:spPr>
        <p:txBody>
          <a:bodyPr wrap="none" rtlCol="0">
            <a:spAutoFit/>
          </a:bodyPr>
          <a:lstStyle/>
          <a:p>
            <a:r>
              <a:rPr lang="en-US" sz="2800" dirty="0"/>
              <a:t>C2</a:t>
            </a:r>
          </a:p>
        </p:txBody>
      </p:sp>
      <p:sp>
        <p:nvSpPr>
          <p:cNvPr id="26" name="Oval 25">
            <a:extLst>
              <a:ext uri="{FF2B5EF4-FFF2-40B4-BE49-F238E27FC236}">
                <a16:creationId xmlns:a16="http://schemas.microsoft.com/office/drawing/2014/main" id="{12AC26DE-EBB2-410F-BA12-3536E274B15F}"/>
              </a:ext>
            </a:extLst>
          </p:cNvPr>
          <p:cNvSpPr/>
          <p:nvPr/>
        </p:nvSpPr>
        <p:spPr>
          <a:xfrm>
            <a:off x="5715000" y="694115"/>
            <a:ext cx="1466850" cy="12558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9C47C28F-B064-4573-8867-5669E31359F5}"/>
              </a:ext>
            </a:extLst>
          </p:cNvPr>
          <p:cNvSpPr/>
          <p:nvPr/>
        </p:nvSpPr>
        <p:spPr>
          <a:xfrm>
            <a:off x="7280909" y="694115"/>
            <a:ext cx="1466850" cy="12558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a:extLst>
              <a:ext uri="{FF2B5EF4-FFF2-40B4-BE49-F238E27FC236}">
                <a16:creationId xmlns:a16="http://schemas.microsoft.com/office/drawing/2014/main" id="{2CEB4890-593A-4FED-A774-472CA502105F}"/>
              </a:ext>
            </a:extLst>
          </p:cNvPr>
          <p:cNvCxnSpPr>
            <a:cxnSpLocks/>
          </p:cNvCxnSpPr>
          <p:nvPr/>
        </p:nvCxnSpPr>
        <p:spPr>
          <a:xfrm flipH="1">
            <a:off x="3973009" y="990600"/>
            <a:ext cx="321429" cy="0"/>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5FC82E2-3FB9-4EA4-B946-8F0B8B26915D}"/>
              </a:ext>
            </a:extLst>
          </p:cNvPr>
          <p:cNvCxnSpPr>
            <a:cxnSpLocks/>
          </p:cNvCxnSpPr>
          <p:nvPr/>
        </p:nvCxnSpPr>
        <p:spPr>
          <a:xfrm>
            <a:off x="5353487" y="990600"/>
            <a:ext cx="380999" cy="0"/>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F5944775-4C89-4B8A-B2EB-961822A9BF01}"/>
              </a:ext>
            </a:extLst>
          </p:cNvPr>
          <p:cNvSpPr/>
          <p:nvPr/>
        </p:nvSpPr>
        <p:spPr>
          <a:xfrm>
            <a:off x="6246748" y="1127835"/>
            <a:ext cx="355283" cy="337805"/>
          </a:xfrm>
          <a:prstGeom prst="ellipse">
            <a:avLst/>
          </a:prstGeom>
          <a:solidFill>
            <a:schemeClr val="bg1"/>
          </a:solidFill>
          <a:ln>
            <a:solidFill>
              <a:srgbClr val="4F8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904FD76B-238E-4CA9-8598-6AF8133A1C51}"/>
              </a:ext>
            </a:extLst>
          </p:cNvPr>
          <p:cNvSpPr/>
          <p:nvPr/>
        </p:nvSpPr>
        <p:spPr>
          <a:xfrm>
            <a:off x="7836692" y="1127549"/>
            <a:ext cx="355283" cy="337805"/>
          </a:xfrm>
          <a:prstGeom prst="ellipse">
            <a:avLst/>
          </a:prstGeom>
          <a:solidFill>
            <a:schemeClr val="bg1"/>
          </a:solidFill>
          <a:ln>
            <a:solidFill>
              <a:srgbClr val="4F8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826427E7-57D7-4706-B836-6D4485485A9B}"/>
              </a:ext>
            </a:extLst>
          </p:cNvPr>
          <p:cNvSpPr txBox="1"/>
          <p:nvPr/>
        </p:nvSpPr>
        <p:spPr>
          <a:xfrm>
            <a:off x="6769390" y="69078"/>
            <a:ext cx="1023037" cy="646331"/>
          </a:xfrm>
          <a:prstGeom prst="rect">
            <a:avLst/>
          </a:prstGeom>
          <a:noFill/>
        </p:spPr>
        <p:txBody>
          <a:bodyPr wrap="none" rtlCol="0">
            <a:spAutoFit/>
          </a:bodyPr>
          <a:lstStyle/>
          <a:p>
            <a:r>
              <a:rPr lang="en-US" dirty="0"/>
              <a:t>Random </a:t>
            </a:r>
          </a:p>
          <a:p>
            <a:r>
              <a:rPr lang="en-US" dirty="0"/>
              <a:t>Attrition</a:t>
            </a:r>
          </a:p>
        </p:txBody>
      </p:sp>
      <p:sp>
        <p:nvSpPr>
          <p:cNvPr id="36" name="TextBox 35">
            <a:extLst>
              <a:ext uri="{FF2B5EF4-FFF2-40B4-BE49-F238E27FC236}">
                <a16:creationId xmlns:a16="http://schemas.microsoft.com/office/drawing/2014/main" id="{BE0CD08F-80FB-41AD-B1B9-CD5D70B860C9}"/>
              </a:ext>
            </a:extLst>
          </p:cNvPr>
          <p:cNvSpPr txBox="1"/>
          <p:nvPr/>
        </p:nvSpPr>
        <p:spPr>
          <a:xfrm>
            <a:off x="4657665" y="3085054"/>
            <a:ext cx="4060502" cy="3323987"/>
          </a:xfrm>
          <a:prstGeom prst="rect">
            <a:avLst/>
          </a:prstGeom>
          <a:noFill/>
        </p:spPr>
        <p:txBody>
          <a:bodyPr wrap="square" rtlCol="0">
            <a:spAutoFit/>
          </a:bodyPr>
          <a:lstStyle/>
          <a:p>
            <a:pPr algn="ctr"/>
            <a:r>
              <a:rPr lang="en-US" sz="1400" dirty="0"/>
              <a:t>Attrition in one group but not another</a:t>
            </a:r>
          </a:p>
          <a:p>
            <a:pPr algn="ctr"/>
            <a:endParaRPr lang="en-US" sz="1400" dirty="0"/>
          </a:p>
          <a:p>
            <a:pPr algn="ctr"/>
            <a:endParaRPr lang="en-US" sz="1400" dirty="0"/>
          </a:p>
          <a:p>
            <a:pPr algn="ctr"/>
            <a:endParaRPr lang="en-US" sz="1400" dirty="0"/>
          </a:p>
          <a:p>
            <a:pPr algn="ctr"/>
            <a:endParaRPr lang="en-US" sz="1400" dirty="0"/>
          </a:p>
          <a:p>
            <a:pPr algn="ctr"/>
            <a:endParaRPr lang="en-US" sz="1400" dirty="0"/>
          </a:p>
          <a:p>
            <a:pPr algn="ctr"/>
            <a:r>
              <a:rPr lang="en-US" sz="1400" dirty="0"/>
              <a:t>Different rates of attrition</a:t>
            </a:r>
          </a:p>
          <a:p>
            <a:pPr algn="ctr"/>
            <a:endParaRPr lang="en-US" sz="1400" dirty="0"/>
          </a:p>
          <a:p>
            <a:pPr algn="ctr"/>
            <a:endParaRPr lang="en-US" sz="1400" dirty="0"/>
          </a:p>
          <a:p>
            <a:pPr algn="ctr"/>
            <a:endParaRPr lang="en-US" sz="1400" dirty="0"/>
          </a:p>
          <a:p>
            <a:pPr algn="ctr"/>
            <a:endParaRPr lang="en-US" sz="1400" dirty="0"/>
          </a:p>
          <a:p>
            <a:pPr algn="ctr"/>
            <a:endParaRPr lang="en-US" sz="1400" dirty="0"/>
          </a:p>
          <a:p>
            <a:pPr algn="ctr"/>
            <a:r>
              <a:rPr lang="en-US" sz="1400" dirty="0"/>
              <a:t>Attrition from different parts of the distribution (all high performers from one group, all low performers from another)</a:t>
            </a:r>
          </a:p>
        </p:txBody>
      </p:sp>
      <p:sp>
        <p:nvSpPr>
          <p:cNvPr id="32" name="Oval 31">
            <a:extLst>
              <a:ext uri="{FF2B5EF4-FFF2-40B4-BE49-F238E27FC236}">
                <a16:creationId xmlns:a16="http://schemas.microsoft.com/office/drawing/2014/main" id="{2FF07AFB-E457-4414-B64B-06409CF11978}"/>
              </a:ext>
            </a:extLst>
          </p:cNvPr>
          <p:cNvSpPr/>
          <p:nvPr/>
        </p:nvSpPr>
        <p:spPr>
          <a:xfrm>
            <a:off x="1295875" y="5514836"/>
            <a:ext cx="355283" cy="337805"/>
          </a:xfrm>
          <a:prstGeom prst="ellipse">
            <a:avLst/>
          </a:prstGeom>
          <a:solidFill>
            <a:schemeClr val="bg1"/>
          </a:solidFill>
          <a:ln>
            <a:solidFill>
              <a:srgbClr val="4F8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C32E3BE8-250A-48DE-AA8C-346119A55978}"/>
              </a:ext>
            </a:extLst>
          </p:cNvPr>
          <p:cNvSpPr/>
          <p:nvPr/>
        </p:nvSpPr>
        <p:spPr>
          <a:xfrm>
            <a:off x="3006108" y="6350829"/>
            <a:ext cx="355283" cy="337805"/>
          </a:xfrm>
          <a:prstGeom prst="ellipse">
            <a:avLst/>
          </a:prstGeom>
          <a:solidFill>
            <a:schemeClr val="bg1"/>
          </a:solidFill>
          <a:ln>
            <a:solidFill>
              <a:srgbClr val="4F8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2120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Box 3"/>
          <p:cNvSpPr txBox="1">
            <a:spLocks noChangeArrowheads="1"/>
          </p:cNvSpPr>
          <p:nvPr/>
        </p:nvSpPr>
        <p:spPr bwMode="auto">
          <a:xfrm>
            <a:off x="1600200" y="304800"/>
            <a:ext cx="7010400" cy="646113"/>
          </a:xfrm>
          <a:prstGeom prst="rect">
            <a:avLst/>
          </a:prstGeom>
          <a:noFill/>
          <a:ln w="9525">
            <a:noFill/>
            <a:miter lim="800000"/>
            <a:headEnd/>
            <a:tailEnd/>
          </a:ln>
        </p:spPr>
        <p:txBody>
          <a:bodyPr>
            <a:spAutoFit/>
          </a:bodyPr>
          <a:lstStyle/>
          <a:p>
            <a:r>
              <a:rPr lang="en-US" sz="3600" dirty="0">
                <a:latin typeface="Tahoma" pitchFamily="34" charset="0"/>
              </a:rPr>
              <a:t>Test for Attrition</a:t>
            </a:r>
          </a:p>
        </p:txBody>
      </p:sp>
      <p:sp>
        <p:nvSpPr>
          <p:cNvPr id="8" name="TextBox 4"/>
          <p:cNvSpPr txBox="1">
            <a:spLocks noChangeArrowheads="1"/>
          </p:cNvSpPr>
          <p:nvPr/>
        </p:nvSpPr>
        <p:spPr bwMode="auto">
          <a:xfrm>
            <a:off x="1676400" y="1219200"/>
            <a:ext cx="7239000" cy="1508105"/>
          </a:xfrm>
          <a:prstGeom prst="rect">
            <a:avLst/>
          </a:prstGeom>
          <a:noFill/>
          <a:ln w="9525">
            <a:noFill/>
            <a:miter lim="800000"/>
            <a:headEnd/>
            <a:tailEnd/>
          </a:ln>
        </p:spPr>
        <p:txBody>
          <a:bodyPr>
            <a:spAutoFit/>
          </a:bodyPr>
          <a:lstStyle/>
          <a:p>
            <a:pPr marL="914400" lvl="1" indent="-457200">
              <a:spcBef>
                <a:spcPts val="1200"/>
              </a:spcBef>
              <a:buAutoNum type="arabicPeriod"/>
            </a:pPr>
            <a:endParaRPr lang="en-US" b="1" dirty="0"/>
          </a:p>
          <a:p>
            <a:pPr marL="914400" lvl="1" indent="-457200">
              <a:spcBef>
                <a:spcPts val="1200"/>
              </a:spcBef>
              <a:buAutoNum type="arabicPeriod"/>
            </a:pPr>
            <a:endParaRPr lang="en-US" dirty="0"/>
          </a:p>
          <a:p>
            <a:pPr marL="914400" lvl="1" indent="-457200">
              <a:spcBef>
                <a:spcPts val="1200"/>
              </a:spcBef>
              <a:buAutoNum type="arabicPeriod"/>
            </a:pPr>
            <a:endParaRPr lang="en-US" b="1" dirty="0"/>
          </a:p>
          <a:p>
            <a:pPr marL="914400" lvl="1" indent="-457200">
              <a:buFont typeface="Tahoma" pitchFamily="34" charset="0"/>
              <a:buAutoNum type="arabicPeriod"/>
            </a:pPr>
            <a:endParaRPr 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1600200"/>
            <a:ext cx="4514850" cy="3867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5266266" y="2019300"/>
            <a:ext cx="1610783" cy="29337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030952" y="5697765"/>
            <a:ext cx="3177345" cy="830997"/>
          </a:xfrm>
          <a:prstGeom prst="rect">
            <a:avLst/>
          </a:prstGeom>
          <a:noFill/>
        </p:spPr>
        <p:txBody>
          <a:bodyPr wrap="none" rtlCol="0">
            <a:spAutoFit/>
          </a:bodyPr>
          <a:lstStyle/>
          <a:p>
            <a:pPr algn="ctr"/>
            <a:r>
              <a:rPr lang="en-US" sz="1600" dirty="0">
                <a:solidFill>
                  <a:srgbClr val="FF0000"/>
                </a:solidFill>
              </a:rPr>
              <a:t>Can also be tested in another way: </a:t>
            </a:r>
          </a:p>
          <a:p>
            <a:pPr algn="ctr"/>
            <a:r>
              <a:rPr lang="en-US" sz="1600" dirty="0">
                <a:solidFill>
                  <a:srgbClr val="FF0000"/>
                </a:solidFill>
              </a:rPr>
              <a:t>If T1 = T2 then attrition was random</a:t>
            </a:r>
          </a:p>
          <a:p>
            <a:pPr algn="ctr"/>
            <a:r>
              <a:rPr lang="en-US" sz="1600" dirty="0">
                <a:solidFill>
                  <a:schemeClr val="tx1">
                    <a:lumMod val="65000"/>
                    <a:lumOff val="35000"/>
                  </a:schemeClr>
                </a:solidFill>
              </a:rPr>
              <a:t>(useful for reflexive studies)</a:t>
            </a:r>
          </a:p>
        </p:txBody>
      </p:sp>
      <p:sp>
        <p:nvSpPr>
          <p:cNvPr id="7" name="TextBox 6">
            <a:extLst>
              <a:ext uri="{FF2B5EF4-FFF2-40B4-BE49-F238E27FC236}">
                <a16:creationId xmlns:a16="http://schemas.microsoft.com/office/drawing/2014/main" id="{27BBDB18-8F9F-4761-8714-68559774AAD0}"/>
              </a:ext>
            </a:extLst>
          </p:cNvPr>
          <p:cNvSpPr txBox="1"/>
          <p:nvPr/>
        </p:nvSpPr>
        <p:spPr>
          <a:xfrm>
            <a:off x="6900723" y="2081391"/>
            <a:ext cx="2102213" cy="4031873"/>
          </a:xfrm>
          <a:prstGeom prst="rect">
            <a:avLst/>
          </a:prstGeom>
          <a:noFill/>
        </p:spPr>
        <p:txBody>
          <a:bodyPr wrap="square" rtlCol="0">
            <a:spAutoFit/>
          </a:bodyPr>
          <a:lstStyle/>
          <a:p>
            <a:pPr algn="ctr"/>
            <a:r>
              <a:rPr lang="en-US" sz="1600" dirty="0">
                <a:solidFill>
                  <a:srgbClr val="FF0000"/>
                </a:solidFill>
              </a:rPr>
              <a:t>TEST: </a:t>
            </a:r>
          </a:p>
          <a:p>
            <a:pPr algn="ctr"/>
            <a:endParaRPr lang="en-US" sz="1600" dirty="0">
              <a:solidFill>
                <a:srgbClr val="FF0000"/>
              </a:solidFill>
            </a:endParaRPr>
          </a:p>
          <a:p>
            <a:pPr algn="ctr"/>
            <a:r>
              <a:rPr lang="en-US" sz="1600" dirty="0">
                <a:solidFill>
                  <a:srgbClr val="FF0000"/>
                </a:solidFill>
              </a:rPr>
              <a:t>T2 = C2</a:t>
            </a:r>
          </a:p>
          <a:p>
            <a:pPr algn="ctr"/>
            <a:r>
              <a:rPr lang="en-US" sz="1600" dirty="0">
                <a:solidFill>
                  <a:srgbClr val="FF0000"/>
                </a:solidFill>
              </a:rPr>
              <a:t>on all contrasts</a:t>
            </a:r>
          </a:p>
          <a:p>
            <a:pPr algn="ctr"/>
            <a:r>
              <a:rPr lang="en-US" sz="1400" i="1" dirty="0">
                <a:solidFill>
                  <a:schemeClr val="tx1">
                    <a:lumMod val="65000"/>
                    <a:lumOff val="35000"/>
                  </a:schemeClr>
                </a:solidFill>
              </a:rPr>
              <a:t>(only use measures from before the treatment occurred) </a:t>
            </a:r>
          </a:p>
          <a:p>
            <a:pPr algn="ctr"/>
            <a:endParaRPr lang="en-US" sz="1600" dirty="0">
              <a:solidFill>
                <a:srgbClr val="FF0000"/>
              </a:solidFill>
            </a:endParaRPr>
          </a:p>
          <a:p>
            <a:pPr algn="ctr"/>
            <a:r>
              <a:rPr lang="en-US" sz="1600" dirty="0">
                <a:solidFill>
                  <a:srgbClr val="FF0000"/>
                </a:solidFill>
              </a:rPr>
              <a:t>If attrition was non-random but occurred equally across groups then it will typically not bias results. Not helpful in reflexive designs.</a:t>
            </a:r>
          </a:p>
          <a:p>
            <a:pPr algn="ctr"/>
            <a:endParaRPr lang="en-US" sz="1600" dirty="0">
              <a:solidFill>
                <a:srgbClr val="FF0000"/>
              </a:solidFill>
            </a:endParaRPr>
          </a:p>
        </p:txBody>
      </p:sp>
    </p:spTree>
    <p:extLst>
      <p:ext uri="{BB962C8B-B14F-4D97-AF65-F5344CB8AC3E}">
        <p14:creationId xmlns:p14="http://schemas.microsoft.com/office/powerpoint/2010/main" val="3479008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Box 3"/>
          <p:cNvSpPr txBox="1">
            <a:spLocks noChangeArrowheads="1"/>
          </p:cNvSpPr>
          <p:nvPr/>
        </p:nvSpPr>
        <p:spPr bwMode="auto">
          <a:xfrm>
            <a:off x="1600200" y="304800"/>
            <a:ext cx="7010400" cy="646113"/>
          </a:xfrm>
          <a:prstGeom prst="rect">
            <a:avLst/>
          </a:prstGeom>
          <a:noFill/>
          <a:ln w="9525">
            <a:noFill/>
            <a:miter lim="800000"/>
            <a:headEnd/>
            <a:tailEnd/>
          </a:ln>
        </p:spPr>
        <p:txBody>
          <a:bodyPr>
            <a:spAutoFit/>
          </a:bodyPr>
          <a:lstStyle/>
          <a:p>
            <a:r>
              <a:rPr lang="en-US" sz="3600" dirty="0">
                <a:latin typeface="Tahoma" pitchFamily="34" charset="0"/>
              </a:rPr>
              <a:t>Separating Trend from Effects</a:t>
            </a:r>
          </a:p>
        </p:txBody>
      </p:sp>
      <p:grpSp>
        <p:nvGrpSpPr>
          <p:cNvPr id="28" name="Group 27"/>
          <p:cNvGrpSpPr/>
          <p:nvPr/>
        </p:nvGrpSpPr>
        <p:grpSpPr>
          <a:xfrm>
            <a:off x="2381870" y="1930400"/>
            <a:ext cx="5638800" cy="3324999"/>
            <a:chOff x="1524000" y="762000"/>
            <a:chExt cx="5638800" cy="3324999"/>
          </a:xfrm>
        </p:grpSpPr>
        <p:cxnSp>
          <p:nvCxnSpPr>
            <p:cNvPr id="29" name="Straight Connector 28"/>
            <p:cNvCxnSpPr/>
            <p:nvPr/>
          </p:nvCxnSpPr>
          <p:spPr>
            <a:xfrm>
              <a:off x="2565402" y="3314700"/>
              <a:ext cx="1396998"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1905000" y="1676400"/>
              <a:ext cx="0" cy="2019300"/>
            </a:xfrm>
            <a:prstGeom prst="line">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1905000" y="3695700"/>
              <a:ext cx="2590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514600" y="36195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3962400" y="3636433"/>
              <a:ext cx="0" cy="152400"/>
            </a:xfrm>
            <a:prstGeom prst="line">
              <a:avLst/>
            </a:prstGeom>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3860800" y="2590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p:cNvSpPr/>
            <p:nvPr/>
          </p:nvSpPr>
          <p:spPr>
            <a:xfrm>
              <a:off x="2362202" y="32004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2451102" y="3200400"/>
              <a:ext cx="2286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3848100" y="1790700"/>
              <a:ext cx="2286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ight Brace 37"/>
            <p:cNvSpPr/>
            <p:nvPr/>
          </p:nvSpPr>
          <p:spPr>
            <a:xfrm>
              <a:off x="4267200" y="2705100"/>
              <a:ext cx="228600" cy="609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Right Brace 38"/>
            <p:cNvSpPr/>
            <p:nvPr/>
          </p:nvSpPr>
          <p:spPr>
            <a:xfrm>
              <a:off x="4267200" y="1981200"/>
              <a:ext cx="228600" cy="609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TextBox 39"/>
            <p:cNvSpPr txBox="1"/>
            <p:nvPr/>
          </p:nvSpPr>
          <p:spPr>
            <a:xfrm>
              <a:off x="4557372" y="2024390"/>
              <a:ext cx="943656" cy="523220"/>
            </a:xfrm>
            <a:prstGeom prst="rect">
              <a:avLst/>
            </a:prstGeom>
            <a:noFill/>
          </p:spPr>
          <p:txBody>
            <a:bodyPr wrap="none" rtlCol="0">
              <a:spAutoFit/>
            </a:bodyPr>
            <a:lstStyle/>
            <a:p>
              <a:r>
                <a:rPr lang="en-US" sz="1400" dirty="0"/>
                <a:t>Treatment</a:t>
              </a:r>
              <a:br>
                <a:rPr lang="en-US" sz="1400" dirty="0"/>
              </a:br>
              <a:r>
                <a:rPr lang="en-US" sz="1400" dirty="0"/>
                <a:t>Effect</a:t>
              </a:r>
            </a:p>
          </p:txBody>
        </p:sp>
        <p:sp>
          <p:nvSpPr>
            <p:cNvPr id="41" name="TextBox 40"/>
            <p:cNvSpPr txBox="1"/>
            <p:nvPr/>
          </p:nvSpPr>
          <p:spPr>
            <a:xfrm>
              <a:off x="4580858" y="2850291"/>
              <a:ext cx="600742" cy="307777"/>
            </a:xfrm>
            <a:prstGeom prst="rect">
              <a:avLst/>
            </a:prstGeom>
            <a:noFill/>
          </p:spPr>
          <p:txBody>
            <a:bodyPr wrap="none" rtlCol="0">
              <a:spAutoFit/>
            </a:bodyPr>
            <a:lstStyle/>
            <a:p>
              <a:r>
                <a:rPr lang="en-US" sz="1400" dirty="0"/>
                <a:t>Trend</a:t>
              </a:r>
            </a:p>
          </p:txBody>
        </p:sp>
        <p:sp>
          <p:nvSpPr>
            <p:cNvPr id="42" name="Right Brace 41"/>
            <p:cNvSpPr/>
            <p:nvPr/>
          </p:nvSpPr>
          <p:spPr>
            <a:xfrm>
              <a:off x="5501028" y="1828797"/>
              <a:ext cx="518772" cy="1524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TextBox 42"/>
            <p:cNvSpPr txBox="1"/>
            <p:nvPr/>
          </p:nvSpPr>
          <p:spPr>
            <a:xfrm>
              <a:off x="6035568" y="2327071"/>
              <a:ext cx="1127232" cy="523220"/>
            </a:xfrm>
            <a:prstGeom prst="rect">
              <a:avLst/>
            </a:prstGeom>
            <a:noFill/>
          </p:spPr>
          <p:txBody>
            <a:bodyPr wrap="none" rtlCol="0">
              <a:spAutoFit/>
            </a:bodyPr>
            <a:lstStyle/>
            <a:p>
              <a:r>
                <a:rPr lang="en-US" sz="1400" dirty="0"/>
                <a:t>Total Gains </a:t>
              </a:r>
            </a:p>
            <a:p>
              <a:r>
                <a:rPr lang="en-US" sz="1400" dirty="0"/>
                <a:t>During Study</a:t>
              </a:r>
            </a:p>
          </p:txBody>
        </p:sp>
        <p:sp>
          <p:nvSpPr>
            <p:cNvPr id="44" name="TextBox 43"/>
            <p:cNvSpPr txBox="1"/>
            <p:nvPr/>
          </p:nvSpPr>
          <p:spPr>
            <a:xfrm>
              <a:off x="2209800" y="3810000"/>
              <a:ext cx="651140" cy="276999"/>
            </a:xfrm>
            <a:prstGeom prst="rect">
              <a:avLst/>
            </a:prstGeom>
            <a:noFill/>
          </p:spPr>
          <p:txBody>
            <a:bodyPr wrap="none" rtlCol="0">
              <a:spAutoFit/>
            </a:bodyPr>
            <a:lstStyle/>
            <a:p>
              <a:r>
                <a:rPr lang="en-US" sz="1200" dirty="0"/>
                <a:t>Time=1</a:t>
              </a:r>
            </a:p>
          </p:txBody>
        </p:sp>
        <p:sp>
          <p:nvSpPr>
            <p:cNvPr id="45" name="TextBox 44"/>
            <p:cNvSpPr txBox="1"/>
            <p:nvPr/>
          </p:nvSpPr>
          <p:spPr>
            <a:xfrm>
              <a:off x="3616060" y="3810000"/>
              <a:ext cx="651140" cy="276999"/>
            </a:xfrm>
            <a:prstGeom prst="rect">
              <a:avLst/>
            </a:prstGeom>
            <a:noFill/>
          </p:spPr>
          <p:txBody>
            <a:bodyPr wrap="none" rtlCol="0">
              <a:spAutoFit/>
            </a:bodyPr>
            <a:lstStyle/>
            <a:p>
              <a:r>
                <a:rPr lang="en-US" sz="1200" dirty="0"/>
                <a:t>Time=2</a:t>
              </a:r>
            </a:p>
          </p:txBody>
        </p:sp>
        <p:sp>
          <p:nvSpPr>
            <p:cNvPr id="46" name="TextBox 45"/>
            <p:cNvSpPr txBox="1"/>
            <p:nvPr/>
          </p:nvSpPr>
          <p:spPr>
            <a:xfrm>
              <a:off x="2190633" y="2881069"/>
              <a:ext cx="647934" cy="276999"/>
            </a:xfrm>
            <a:prstGeom prst="rect">
              <a:avLst/>
            </a:prstGeom>
            <a:noFill/>
          </p:spPr>
          <p:txBody>
            <a:bodyPr wrap="none" rtlCol="0">
              <a:spAutoFit/>
            </a:bodyPr>
            <a:lstStyle/>
            <a:p>
              <a:r>
                <a:rPr lang="en-US" sz="1200" b="1" dirty="0">
                  <a:solidFill>
                    <a:schemeClr val="tx2">
                      <a:lumMod val="60000"/>
                      <a:lumOff val="40000"/>
                    </a:schemeClr>
                  </a:solidFill>
                </a:rPr>
                <a:t>C1 =</a:t>
              </a:r>
              <a:r>
                <a:rPr lang="en-US" sz="1200" b="1" dirty="0">
                  <a:solidFill>
                    <a:schemeClr val="tx2"/>
                  </a:solidFill>
                </a:rPr>
                <a:t> </a:t>
              </a:r>
              <a:r>
                <a:rPr lang="en-US" sz="1200" b="1" dirty="0">
                  <a:solidFill>
                    <a:srgbClr val="FF0000"/>
                  </a:solidFill>
                </a:rPr>
                <a:t>T1</a:t>
              </a:r>
            </a:p>
          </p:txBody>
        </p:sp>
        <p:sp>
          <p:nvSpPr>
            <p:cNvPr id="47" name="TextBox 46"/>
            <p:cNvSpPr txBox="1"/>
            <p:nvPr/>
          </p:nvSpPr>
          <p:spPr>
            <a:xfrm>
              <a:off x="3791576" y="1763467"/>
              <a:ext cx="340158" cy="276999"/>
            </a:xfrm>
            <a:prstGeom prst="rect">
              <a:avLst/>
            </a:prstGeom>
            <a:noFill/>
          </p:spPr>
          <p:txBody>
            <a:bodyPr wrap="none" rtlCol="0">
              <a:spAutoFit/>
            </a:bodyPr>
            <a:lstStyle/>
            <a:p>
              <a:r>
                <a:rPr lang="en-US" sz="1200" b="1" dirty="0">
                  <a:solidFill>
                    <a:schemeClr val="bg1"/>
                  </a:solidFill>
                </a:rPr>
                <a:t>T2</a:t>
              </a:r>
            </a:p>
          </p:txBody>
        </p:sp>
        <p:sp>
          <p:nvSpPr>
            <p:cNvPr id="48" name="TextBox 47"/>
            <p:cNvSpPr txBox="1"/>
            <p:nvPr/>
          </p:nvSpPr>
          <p:spPr>
            <a:xfrm>
              <a:off x="3805069" y="2564544"/>
              <a:ext cx="344966" cy="276999"/>
            </a:xfrm>
            <a:prstGeom prst="rect">
              <a:avLst/>
            </a:prstGeom>
            <a:noFill/>
          </p:spPr>
          <p:txBody>
            <a:bodyPr wrap="none" rtlCol="0">
              <a:spAutoFit/>
            </a:bodyPr>
            <a:lstStyle/>
            <a:p>
              <a:r>
                <a:rPr lang="en-US" sz="1200" b="1" dirty="0">
                  <a:solidFill>
                    <a:schemeClr val="bg1"/>
                  </a:solidFill>
                </a:rPr>
                <a:t>C2</a:t>
              </a:r>
            </a:p>
          </p:txBody>
        </p:sp>
        <p:sp>
          <p:nvSpPr>
            <p:cNvPr id="49" name="TextBox 48"/>
            <p:cNvSpPr txBox="1"/>
            <p:nvPr/>
          </p:nvSpPr>
          <p:spPr>
            <a:xfrm>
              <a:off x="1524000" y="1385558"/>
              <a:ext cx="857479" cy="307777"/>
            </a:xfrm>
            <a:prstGeom prst="rect">
              <a:avLst/>
            </a:prstGeom>
            <a:noFill/>
          </p:spPr>
          <p:txBody>
            <a:bodyPr wrap="none" rtlCol="0">
              <a:spAutoFit/>
            </a:bodyPr>
            <a:lstStyle/>
            <a:p>
              <a:r>
                <a:rPr lang="en-US" sz="1400" dirty="0"/>
                <a:t>Outcome</a:t>
              </a:r>
            </a:p>
          </p:txBody>
        </p:sp>
        <p:sp>
          <p:nvSpPr>
            <p:cNvPr id="50" name="TextBox 49"/>
            <p:cNvSpPr txBox="1"/>
            <p:nvPr/>
          </p:nvSpPr>
          <p:spPr>
            <a:xfrm>
              <a:off x="2190633" y="762000"/>
              <a:ext cx="2148665" cy="369332"/>
            </a:xfrm>
            <a:prstGeom prst="rect">
              <a:avLst/>
            </a:prstGeom>
            <a:noFill/>
          </p:spPr>
          <p:txBody>
            <a:bodyPr wrap="none" rtlCol="0">
              <a:spAutoFit/>
            </a:bodyPr>
            <a:lstStyle/>
            <a:p>
              <a:r>
                <a:rPr lang="en-US" dirty="0"/>
                <a:t>T2-C2 removes trend</a:t>
              </a:r>
            </a:p>
          </p:txBody>
        </p:sp>
      </p:grpSp>
    </p:spTree>
    <p:extLst>
      <p:ext uri="{BB962C8B-B14F-4D97-AF65-F5344CB8AC3E}">
        <p14:creationId xmlns:p14="http://schemas.microsoft.com/office/powerpoint/2010/main" val="865382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Box 3"/>
          <p:cNvSpPr txBox="1">
            <a:spLocks noChangeArrowheads="1"/>
          </p:cNvSpPr>
          <p:nvPr/>
        </p:nvSpPr>
        <p:spPr bwMode="auto">
          <a:xfrm>
            <a:off x="1600200" y="304800"/>
            <a:ext cx="7010400" cy="646113"/>
          </a:xfrm>
          <a:prstGeom prst="rect">
            <a:avLst/>
          </a:prstGeom>
          <a:noFill/>
          <a:ln w="9525">
            <a:noFill/>
            <a:miter lim="800000"/>
            <a:headEnd/>
            <a:tailEnd/>
          </a:ln>
        </p:spPr>
        <p:txBody>
          <a:bodyPr>
            <a:spAutoFit/>
          </a:bodyPr>
          <a:lstStyle/>
          <a:p>
            <a:r>
              <a:rPr lang="en-US" sz="3600" dirty="0">
                <a:latin typeface="Tahoma" pitchFamily="34" charset="0"/>
              </a:rPr>
              <a:t>Separating Trend from Effects</a:t>
            </a:r>
          </a:p>
        </p:txBody>
      </p:sp>
      <p:cxnSp>
        <p:nvCxnSpPr>
          <p:cNvPr id="51" name="Straight Connector 50"/>
          <p:cNvCxnSpPr/>
          <p:nvPr/>
        </p:nvCxnSpPr>
        <p:spPr>
          <a:xfrm>
            <a:off x="3632202" y="4394881"/>
            <a:ext cx="181204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2971800" y="2756581"/>
            <a:ext cx="0" cy="2019300"/>
          </a:xfrm>
          <a:prstGeom prst="line">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2971800" y="4775881"/>
            <a:ext cx="2590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3581400" y="4699681"/>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5029200" y="4716614"/>
            <a:ext cx="0" cy="152400"/>
          </a:xfrm>
          <a:prstGeom prst="line">
            <a:avLst/>
          </a:prstGeom>
        </p:spPr>
        <p:style>
          <a:lnRef idx="1">
            <a:schemeClr val="accent1"/>
          </a:lnRef>
          <a:fillRef idx="0">
            <a:schemeClr val="accent1"/>
          </a:fillRef>
          <a:effectRef idx="0">
            <a:schemeClr val="accent1"/>
          </a:effectRef>
          <a:fontRef idx="minor">
            <a:schemeClr val="tx1"/>
          </a:fontRef>
        </p:style>
      </p:cxnSp>
      <p:sp>
        <p:nvSpPr>
          <p:cNvPr id="56" name="Oval 55"/>
          <p:cNvSpPr/>
          <p:nvPr/>
        </p:nvSpPr>
        <p:spPr>
          <a:xfrm>
            <a:off x="4927600" y="3670981"/>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p:cNvSpPr/>
          <p:nvPr/>
        </p:nvSpPr>
        <p:spPr>
          <a:xfrm>
            <a:off x="3429002" y="4280581"/>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3420536" y="3847293"/>
            <a:ext cx="2286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4914900" y="2555214"/>
            <a:ext cx="2286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ight Brace 59"/>
          <p:cNvSpPr/>
          <p:nvPr/>
        </p:nvSpPr>
        <p:spPr>
          <a:xfrm flipH="1">
            <a:off x="7259512" y="4015694"/>
            <a:ext cx="228600" cy="35789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1" name="Right Brace 60"/>
          <p:cNvSpPr/>
          <p:nvPr/>
        </p:nvSpPr>
        <p:spPr>
          <a:xfrm>
            <a:off x="5329946" y="2721167"/>
            <a:ext cx="228600" cy="104506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TextBox 61"/>
          <p:cNvSpPr txBox="1"/>
          <p:nvPr/>
        </p:nvSpPr>
        <p:spPr>
          <a:xfrm>
            <a:off x="6602852" y="2494971"/>
            <a:ext cx="2028762" cy="523220"/>
          </a:xfrm>
          <a:prstGeom prst="rect">
            <a:avLst/>
          </a:prstGeom>
          <a:noFill/>
        </p:spPr>
        <p:txBody>
          <a:bodyPr wrap="none" rtlCol="0">
            <a:spAutoFit/>
          </a:bodyPr>
          <a:lstStyle/>
          <a:p>
            <a:pPr algn="ctr"/>
            <a:r>
              <a:rPr lang="en-US" sz="1400" dirty="0"/>
              <a:t>Total Gain of Treat-Group</a:t>
            </a:r>
            <a:br>
              <a:rPr lang="en-US" sz="1400" dirty="0"/>
            </a:br>
            <a:r>
              <a:rPr lang="en-US" sz="1400" dirty="0"/>
              <a:t> T2-T1</a:t>
            </a:r>
          </a:p>
        </p:txBody>
      </p:sp>
      <p:sp>
        <p:nvSpPr>
          <p:cNvPr id="63" name="TextBox 62"/>
          <p:cNvSpPr txBox="1"/>
          <p:nvPr/>
        </p:nvSpPr>
        <p:spPr>
          <a:xfrm>
            <a:off x="6477000" y="3957935"/>
            <a:ext cx="771300" cy="461665"/>
          </a:xfrm>
          <a:prstGeom prst="rect">
            <a:avLst/>
          </a:prstGeom>
          <a:noFill/>
        </p:spPr>
        <p:txBody>
          <a:bodyPr wrap="none" rtlCol="0">
            <a:spAutoFit/>
          </a:bodyPr>
          <a:lstStyle/>
          <a:p>
            <a:pPr algn="ctr"/>
            <a:r>
              <a:rPr lang="en-US" sz="1200" dirty="0"/>
              <a:t>Removed</a:t>
            </a:r>
            <a:br>
              <a:rPr lang="en-US" sz="1200" dirty="0"/>
            </a:br>
            <a:r>
              <a:rPr lang="en-US" sz="1200" dirty="0"/>
              <a:t>By T2-C2</a:t>
            </a:r>
          </a:p>
        </p:txBody>
      </p:sp>
      <p:sp>
        <p:nvSpPr>
          <p:cNvPr id="64" name="TextBox 63"/>
          <p:cNvSpPr txBox="1"/>
          <p:nvPr/>
        </p:nvSpPr>
        <p:spPr>
          <a:xfrm>
            <a:off x="3276600" y="4890181"/>
            <a:ext cx="651140" cy="276999"/>
          </a:xfrm>
          <a:prstGeom prst="rect">
            <a:avLst/>
          </a:prstGeom>
          <a:noFill/>
        </p:spPr>
        <p:txBody>
          <a:bodyPr wrap="none" rtlCol="0">
            <a:spAutoFit/>
          </a:bodyPr>
          <a:lstStyle/>
          <a:p>
            <a:r>
              <a:rPr lang="en-US" sz="1200" dirty="0"/>
              <a:t>Time=1</a:t>
            </a:r>
          </a:p>
        </p:txBody>
      </p:sp>
      <p:sp>
        <p:nvSpPr>
          <p:cNvPr id="65" name="TextBox 64"/>
          <p:cNvSpPr txBox="1"/>
          <p:nvPr/>
        </p:nvSpPr>
        <p:spPr>
          <a:xfrm>
            <a:off x="4682860" y="4890181"/>
            <a:ext cx="651140" cy="276999"/>
          </a:xfrm>
          <a:prstGeom prst="rect">
            <a:avLst/>
          </a:prstGeom>
          <a:noFill/>
        </p:spPr>
        <p:txBody>
          <a:bodyPr wrap="none" rtlCol="0">
            <a:spAutoFit/>
          </a:bodyPr>
          <a:lstStyle/>
          <a:p>
            <a:r>
              <a:rPr lang="en-US" sz="1200" dirty="0"/>
              <a:t>Time=2</a:t>
            </a:r>
          </a:p>
        </p:txBody>
      </p:sp>
      <p:sp>
        <p:nvSpPr>
          <p:cNvPr id="66" name="TextBox 65"/>
          <p:cNvSpPr txBox="1"/>
          <p:nvPr/>
        </p:nvSpPr>
        <p:spPr>
          <a:xfrm>
            <a:off x="3219335" y="3489232"/>
            <a:ext cx="647934" cy="276999"/>
          </a:xfrm>
          <a:prstGeom prst="rect">
            <a:avLst/>
          </a:prstGeom>
          <a:noFill/>
        </p:spPr>
        <p:txBody>
          <a:bodyPr wrap="none" rtlCol="0">
            <a:spAutoFit/>
          </a:bodyPr>
          <a:lstStyle/>
          <a:p>
            <a:r>
              <a:rPr lang="en-US" sz="1200" b="1" dirty="0">
                <a:solidFill>
                  <a:schemeClr val="tx2">
                    <a:lumMod val="60000"/>
                    <a:lumOff val="40000"/>
                  </a:schemeClr>
                </a:solidFill>
              </a:rPr>
              <a:t>C1 ≠</a:t>
            </a:r>
            <a:r>
              <a:rPr lang="en-US" sz="1200" b="1" dirty="0">
                <a:solidFill>
                  <a:schemeClr val="tx2"/>
                </a:solidFill>
              </a:rPr>
              <a:t> </a:t>
            </a:r>
            <a:r>
              <a:rPr lang="en-US" sz="1200" b="1" dirty="0">
                <a:solidFill>
                  <a:srgbClr val="FF0000"/>
                </a:solidFill>
              </a:rPr>
              <a:t>T1</a:t>
            </a:r>
          </a:p>
        </p:txBody>
      </p:sp>
      <p:sp>
        <p:nvSpPr>
          <p:cNvPr id="67" name="TextBox 66"/>
          <p:cNvSpPr txBox="1"/>
          <p:nvPr/>
        </p:nvSpPr>
        <p:spPr>
          <a:xfrm>
            <a:off x="4858376" y="2527981"/>
            <a:ext cx="340158" cy="276999"/>
          </a:xfrm>
          <a:prstGeom prst="rect">
            <a:avLst/>
          </a:prstGeom>
          <a:noFill/>
        </p:spPr>
        <p:txBody>
          <a:bodyPr wrap="none" rtlCol="0">
            <a:spAutoFit/>
          </a:bodyPr>
          <a:lstStyle/>
          <a:p>
            <a:r>
              <a:rPr lang="en-US" sz="1200" b="1" dirty="0">
                <a:solidFill>
                  <a:schemeClr val="bg1"/>
                </a:solidFill>
              </a:rPr>
              <a:t>T2</a:t>
            </a:r>
          </a:p>
        </p:txBody>
      </p:sp>
      <p:sp>
        <p:nvSpPr>
          <p:cNvPr id="68" name="TextBox 67"/>
          <p:cNvSpPr txBox="1"/>
          <p:nvPr/>
        </p:nvSpPr>
        <p:spPr>
          <a:xfrm>
            <a:off x="4871869" y="3644725"/>
            <a:ext cx="344966" cy="276999"/>
          </a:xfrm>
          <a:prstGeom prst="rect">
            <a:avLst/>
          </a:prstGeom>
          <a:noFill/>
        </p:spPr>
        <p:txBody>
          <a:bodyPr wrap="none" rtlCol="0">
            <a:spAutoFit/>
          </a:bodyPr>
          <a:lstStyle/>
          <a:p>
            <a:r>
              <a:rPr lang="en-US" sz="1200" b="1" dirty="0">
                <a:solidFill>
                  <a:schemeClr val="bg1"/>
                </a:solidFill>
              </a:rPr>
              <a:t>C2</a:t>
            </a:r>
          </a:p>
        </p:txBody>
      </p:sp>
      <p:sp>
        <p:nvSpPr>
          <p:cNvPr id="69" name="TextBox 68"/>
          <p:cNvSpPr txBox="1"/>
          <p:nvPr/>
        </p:nvSpPr>
        <p:spPr>
          <a:xfrm>
            <a:off x="2590800" y="2465739"/>
            <a:ext cx="857479" cy="307777"/>
          </a:xfrm>
          <a:prstGeom prst="rect">
            <a:avLst/>
          </a:prstGeom>
          <a:noFill/>
        </p:spPr>
        <p:txBody>
          <a:bodyPr wrap="none" rtlCol="0">
            <a:spAutoFit/>
          </a:bodyPr>
          <a:lstStyle/>
          <a:p>
            <a:r>
              <a:rPr lang="en-US" sz="1400" dirty="0"/>
              <a:t>Outcome</a:t>
            </a:r>
          </a:p>
        </p:txBody>
      </p:sp>
      <p:sp>
        <p:nvSpPr>
          <p:cNvPr id="70" name="Right Brace 69"/>
          <p:cNvSpPr/>
          <p:nvPr/>
        </p:nvSpPr>
        <p:spPr>
          <a:xfrm>
            <a:off x="7701899" y="3763308"/>
            <a:ext cx="228600" cy="609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1" name="TextBox 70"/>
          <p:cNvSpPr txBox="1"/>
          <p:nvPr/>
        </p:nvSpPr>
        <p:spPr>
          <a:xfrm>
            <a:off x="7943560" y="3810682"/>
            <a:ext cx="615874" cy="461665"/>
          </a:xfrm>
          <a:prstGeom prst="rect">
            <a:avLst/>
          </a:prstGeom>
          <a:noFill/>
        </p:spPr>
        <p:txBody>
          <a:bodyPr wrap="none" rtlCol="0">
            <a:spAutoFit/>
          </a:bodyPr>
          <a:lstStyle/>
          <a:p>
            <a:pPr algn="ctr"/>
            <a:r>
              <a:rPr lang="en-US" sz="1200" dirty="0"/>
              <a:t>Actual </a:t>
            </a:r>
            <a:br>
              <a:rPr lang="en-US" sz="1200" dirty="0"/>
            </a:br>
            <a:r>
              <a:rPr lang="en-US" sz="1200" dirty="0"/>
              <a:t>Trend</a:t>
            </a:r>
          </a:p>
        </p:txBody>
      </p:sp>
      <p:sp>
        <p:nvSpPr>
          <p:cNvPr id="72" name="TextBox 71"/>
          <p:cNvSpPr txBox="1"/>
          <p:nvPr/>
        </p:nvSpPr>
        <p:spPr>
          <a:xfrm>
            <a:off x="2811968" y="1641845"/>
            <a:ext cx="3476144" cy="369332"/>
          </a:xfrm>
          <a:prstGeom prst="rect">
            <a:avLst/>
          </a:prstGeom>
          <a:noFill/>
        </p:spPr>
        <p:txBody>
          <a:bodyPr wrap="none" rtlCol="0">
            <a:spAutoFit/>
          </a:bodyPr>
          <a:lstStyle/>
          <a:p>
            <a:r>
              <a:rPr lang="en-US" dirty="0"/>
              <a:t>T2-C2 does NOT fully remove trend</a:t>
            </a:r>
          </a:p>
        </p:txBody>
      </p:sp>
      <p:cxnSp>
        <p:nvCxnSpPr>
          <p:cNvPr id="73" name="Straight Connector 72"/>
          <p:cNvCxnSpPr/>
          <p:nvPr/>
        </p:nvCxnSpPr>
        <p:spPr>
          <a:xfrm>
            <a:off x="3716687" y="3964914"/>
            <a:ext cx="1689459"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284668" y="5708134"/>
            <a:ext cx="5464445" cy="307777"/>
          </a:xfrm>
          <a:prstGeom prst="rect">
            <a:avLst/>
          </a:prstGeom>
          <a:noFill/>
        </p:spPr>
        <p:txBody>
          <a:bodyPr wrap="none" rtlCol="0">
            <a:spAutoFit/>
          </a:bodyPr>
          <a:lstStyle/>
          <a:p>
            <a:r>
              <a:rPr lang="en-US" sz="1400" dirty="0"/>
              <a:t>NOTE, diff-in-diff separates trends even when groups are not equivalent.</a:t>
            </a:r>
          </a:p>
        </p:txBody>
      </p:sp>
      <p:cxnSp>
        <p:nvCxnSpPr>
          <p:cNvPr id="4" name="Straight Connector 3"/>
          <p:cNvCxnSpPr/>
          <p:nvPr/>
        </p:nvCxnSpPr>
        <p:spPr>
          <a:xfrm>
            <a:off x="7617232" y="3078031"/>
            <a:ext cx="0" cy="1302377"/>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5554312" y="3075804"/>
            <a:ext cx="545342" cy="276999"/>
          </a:xfrm>
          <a:prstGeom prst="rect">
            <a:avLst/>
          </a:prstGeom>
        </p:spPr>
        <p:txBody>
          <a:bodyPr wrap="none">
            <a:spAutoFit/>
          </a:bodyPr>
          <a:lstStyle/>
          <a:p>
            <a:pPr algn="ctr"/>
            <a:r>
              <a:rPr lang="en-US" sz="1200" dirty="0"/>
              <a:t>T2-C2</a:t>
            </a:r>
          </a:p>
        </p:txBody>
      </p:sp>
    </p:spTree>
    <p:extLst>
      <p:ext uri="{BB962C8B-B14F-4D97-AF65-F5344CB8AC3E}">
        <p14:creationId xmlns:p14="http://schemas.microsoft.com/office/powerpoint/2010/main" val="575321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Box 3"/>
          <p:cNvSpPr txBox="1">
            <a:spLocks noChangeArrowheads="1"/>
          </p:cNvSpPr>
          <p:nvPr/>
        </p:nvSpPr>
        <p:spPr bwMode="auto">
          <a:xfrm>
            <a:off x="1600200" y="304800"/>
            <a:ext cx="7010400" cy="646113"/>
          </a:xfrm>
          <a:prstGeom prst="rect">
            <a:avLst/>
          </a:prstGeom>
          <a:noFill/>
          <a:ln w="9525">
            <a:noFill/>
            <a:miter lim="800000"/>
            <a:headEnd/>
            <a:tailEnd/>
          </a:ln>
        </p:spPr>
        <p:txBody>
          <a:bodyPr>
            <a:spAutoFit/>
          </a:bodyPr>
          <a:lstStyle/>
          <a:p>
            <a:r>
              <a:rPr lang="en-US" sz="3600" dirty="0">
                <a:latin typeface="Tahoma" pitchFamily="34" charset="0"/>
              </a:rPr>
              <a:t>Separating Trend from Effects</a:t>
            </a:r>
          </a:p>
        </p:txBody>
      </p:sp>
      <p:cxnSp>
        <p:nvCxnSpPr>
          <p:cNvPr id="52" name="Straight Connector 51"/>
          <p:cNvCxnSpPr/>
          <p:nvPr/>
        </p:nvCxnSpPr>
        <p:spPr>
          <a:xfrm>
            <a:off x="2971800" y="2756581"/>
            <a:ext cx="0" cy="2019300"/>
          </a:xfrm>
          <a:prstGeom prst="line">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2971800" y="4775881"/>
            <a:ext cx="2590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3581400" y="4699681"/>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5029200" y="4716614"/>
            <a:ext cx="0" cy="152400"/>
          </a:xfrm>
          <a:prstGeom prst="line">
            <a:avLst/>
          </a:prstGeom>
        </p:spPr>
        <p:style>
          <a:lnRef idx="1">
            <a:schemeClr val="accent1"/>
          </a:lnRef>
          <a:fillRef idx="0">
            <a:schemeClr val="accent1"/>
          </a:fillRef>
          <a:effectRef idx="0">
            <a:schemeClr val="accent1"/>
          </a:effectRef>
          <a:fontRef idx="minor">
            <a:schemeClr val="tx1"/>
          </a:fontRef>
        </p:style>
      </p:cxnSp>
      <p:sp>
        <p:nvSpPr>
          <p:cNvPr id="56" name="Oval 55"/>
          <p:cNvSpPr/>
          <p:nvPr/>
        </p:nvSpPr>
        <p:spPr>
          <a:xfrm>
            <a:off x="4927600" y="3074256"/>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p:cNvSpPr/>
          <p:nvPr/>
        </p:nvSpPr>
        <p:spPr>
          <a:xfrm>
            <a:off x="3420533" y="3500619"/>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3420536" y="3847293"/>
            <a:ext cx="2286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4914900" y="2555214"/>
            <a:ext cx="2286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ight Brace 59"/>
          <p:cNvSpPr/>
          <p:nvPr/>
        </p:nvSpPr>
        <p:spPr>
          <a:xfrm flipH="1">
            <a:off x="7267324" y="3369069"/>
            <a:ext cx="228600" cy="101298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1" name="Right Brace 60"/>
          <p:cNvSpPr/>
          <p:nvPr/>
        </p:nvSpPr>
        <p:spPr>
          <a:xfrm>
            <a:off x="5329946" y="2721167"/>
            <a:ext cx="228600" cy="46738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TextBox 61"/>
          <p:cNvSpPr txBox="1"/>
          <p:nvPr/>
        </p:nvSpPr>
        <p:spPr>
          <a:xfrm>
            <a:off x="7159671" y="2759610"/>
            <a:ext cx="915122" cy="307777"/>
          </a:xfrm>
          <a:prstGeom prst="rect">
            <a:avLst/>
          </a:prstGeom>
          <a:noFill/>
        </p:spPr>
        <p:txBody>
          <a:bodyPr wrap="none" rtlCol="0">
            <a:spAutoFit/>
          </a:bodyPr>
          <a:lstStyle/>
          <a:p>
            <a:r>
              <a:rPr lang="en-US" sz="1400" dirty="0"/>
              <a:t>Total Gain</a:t>
            </a:r>
          </a:p>
        </p:txBody>
      </p:sp>
      <p:sp>
        <p:nvSpPr>
          <p:cNvPr id="63" name="TextBox 62"/>
          <p:cNvSpPr txBox="1"/>
          <p:nvPr/>
        </p:nvSpPr>
        <p:spPr>
          <a:xfrm>
            <a:off x="6496024" y="3661663"/>
            <a:ext cx="771300" cy="461665"/>
          </a:xfrm>
          <a:prstGeom prst="rect">
            <a:avLst/>
          </a:prstGeom>
          <a:noFill/>
        </p:spPr>
        <p:txBody>
          <a:bodyPr wrap="none" rtlCol="0">
            <a:spAutoFit/>
          </a:bodyPr>
          <a:lstStyle/>
          <a:p>
            <a:pPr algn="ctr"/>
            <a:r>
              <a:rPr lang="en-US" sz="1200" dirty="0"/>
              <a:t>Removed</a:t>
            </a:r>
            <a:br>
              <a:rPr lang="en-US" sz="1200" dirty="0"/>
            </a:br>
            <a:r>
              <a:rPr lang="en-US" sz="1200" dirty="0"/>
              <a:t>By T2-C2</a:t>
            </a:r>
          </a:p>
        </p:txBody>
      </p:sp>
      <p:sp>
        <p:nvSpPr>
          <p:cNvPr id="64" name="TextBox 63"/>
          <p:cNvSpPr txBox="1"/>
          <p:nvPr/>
        </p:nvSpPr>
        <p:spPr>
          <a:xfrm>
            <a:off x="3276600" y="4890181"/>
            <a:ext cx="651140" cy="276999"/>
          </a:xfrm>
          <a:prstGeom prst="rect">
            <a:avLst/>
          </a:prstGeom>
          <a:noFill/>
        </p:spPr>
        <p:txBody>
          <a:bodyPr wrap="none" rtlCol="0">
            <a:spAutoFit/>
          </a:bodyPr>
          <a:lstStyle/>
          <a:p>
            <a:r>
              <a:rPr lang="en-US" sz="1200" dirty="0"/>
              <a:t>Time=1</a:t>
            </a:r>
          </a:p>
        </p:txBody>
      </p:sp>
      <p:sp>
        <p:nvSpPr>
          <p:cNvPr id="65" name="TextBox 64"/>
          <p:cNvSpPr txBox="1"/>
          <p:nvPr/>
        </p:nvSpPr>
        <p:spPr>
          <a:xfrm>
            <a:off x="4682860" y="4890181"/>
            <a:ext cx="651140" cy="276999"/>
          </a:xfrm>
          <a:prstGeom prst="rect">
            <a:avLst/>
          </a:prstGeom>
          <a:noFill/>
        </p:spPr>
        <p:txBody>
          <a:bodyPr wrap="none" rtlCol="0">
            <a:spAutoFit/>
          </a:bodyPr>
          <a:lstStyle/>
          <a:p>
            <a:r>
              <a:rPr lang="en-US" sz="1200" dirty="0"/>
              <a:t>Time=2</a:t>
            </a:r>
          </a:p>
        </p:txBody>
      </p:sp>
      <p:sp>
        <p:nvSpPr>
          <p:cNvPr id="66" name="TextBox 65"/>
          <p:cNvSpPr txBox="1"/>
          <p:nvPr/>
        </p:nvSpPr>
        <p:spPr>
          <a:xfrm>
            <a:off x="3210869" y="4116446"/>
            <a:ext cx="647934" cy="276999"/>
          </a:xfrm>
          <a:prstGeom prst="rect">
            <a:avLst/>
          </a:prstGeom>
          <a:noFill/>
        </p:spPr>
        <p:txBody>
          <a:bodyPr wrap="none" rtlCol="0">
            <a:spAutoFit/>
          </a:bodyPr>
          <a:lstStyle/>
          <a:p>
            <a:r>
              <a:rPr lang="en-US" sz="1200" b="1" dirty="0">
                <a:solidFill>
                  <a:schemeClr val="tx2">
                    <a:lumMod val="60000"/>
                    <a:lumOff val="40000"/>
                  </a:schemeClr>
                </a:solidFill>
              </a:rPr>
              <a:t>C1 ≠</a:t>
            </a:r>
            <a:r>
              <a:rPr lang="en-US" sz="1200" b="1" dirty="0">
                <a:solidFill>
                  <a:schemeClr val="tx2"/>
                </a:solidFill>
              </a:rPr>
              <a:t> </a:t>
            </a:r>
            <a:r>
              <a:rPr lang="en-US" sz="1200" b="1" dirty="0">
                <a:solidFill>
                  <a:srgbClr val="FF0000"/>
                </a:solidFill>
              </a:rPr>
              <a:t>T1</a:t>
            </a:r>
          </a:p>
        </p:txBody>
      </p:sp>
      <p:sp>
        <p:nvSpPr>
          <p:cNvPr id="67" name="TextBox 66"/>
          <p:cNvSpPr txBox="1"/>
          <p:nvPr/>
        </p:nvSpPr>
        <p:spPr>
          <a:xfrm>
            <a:off x="4858376" y="2527981"/>
            <a:ext cx="340158" cy="276999"/>
          </a:xfrm>
          <a:prstGeom prst="rect">
            <a:avLst/>
          </a:prstGeom>
          <a:noFill/>
        </p:spPr>
        <p:txBody>
          <a:bodyPr wrap="none" rtlCol="0">
            <a:spAutoFit/>
          </a:bodyPr>
          <a:lstStyle/>
          <a:p>
            <a:r>
              <a:rPr lang="en-US" sz="1200" b="1" dirty="0">
                <a:solidFill>
                  <a:schemeClr val="bg1"/>
                </a:solidFill>
              </a:rPr>
              <a:t>T2</a:t>
            </a:r>
          </a:p>
        </p:txBody>
      </p:sp>
      <p:sp>
        <p:nvSpPr>
          <p:cNvPr id="68" name="TextBox 67"/>
          <p:cNvSpPr txBox="1"/>
          <p:nvPr/>
        </p:nvSpPr>
        <p:spPr>
          <a:xfrm>
            <a:off x="4871869" y="3048000"/>
            <a:ext cx="344966" cy="276999"/>
          </a:xfrm>
          <a:prstGeom prst="rect">
            <a:avLst/>
          </a:prstGeom>
          <a:noFill/>
        </p:spPr>
        <p:txBody>
          <a:bodyPr wrap="none" rtlCol="0">
            <a:spAutoFit/>
          </a:bodyPr>
          <a:lstStyle/>
          <a:p>
            <a:r>
              <a:rPr lang="en-US" sz="1200" b="1" dirty="0">
                <a:solidFill>
                  <a:schemeClr val="bg1"/>
                </a:solidFill>
              </a:rPr>
              <a:t>C2</a:t>
            </a:r>
          </a:p>
        </p:txBody>
      </p:sp>
      <p:sp>
        <p:nvSpPr>
          <p:cNvPr id="69" name="TextBox 68"/>
          <p:cNvSpPr txBox="1"/>
          <p:nvPr/>
        </p:nvSpPr>
        <p:spPr>
          <a:xfrm>
            <a:off x="2590800" y="2465739"/>
            <a:ext cx="857479" cy="307777"/>
          </a:xfrm>
          <a:prstGeom prst="rect">
            <a:avLst/>
          </a:prstGeom>
          <a:noFill/>
        </p:spPr>
        <p:txBody>
          <a:bodyPr wrap="none" rtlCol="0">
            <a:spAutoFit/>
          </a:bodyPr>
          <a:lstStyle/>
          <a:p>
            <a:r>
              <a:rPr lang="en-US" sz="1400" dirty="0"/>
              <a:t>Outcome</a:t>
            </a:r>
          </a:p>
        </p:txBody>
      </p:sp>
      <p:sp>
        <p:nvSpPr>
          <p:cNvPr id="70" name="Right Brace 69"/>
          <p:cNvSpPr/>
          <p:nvPr/>
        </p:nvSpPr>
        <p:spPr>
          <a:xfrm>
            <a:off x="7701899" y="3763308"/>
            <a:ext cx="228600" cy="609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1" name="TextBox 70"/>
          <p:cNvSpPr txBox="1"/>
          <p:nvPr/>
        </p:nvSpPr>
        <p:spPr>
          <a:xfrm>
            <a:off x="7943560" y="3810682"/>
            <a:ext cx="615874" cy="461665"/>
          </a:xfrm>
          <a:prstGeom prst="rect">
            <a:avLst/>
          </a:prstGeom>
          <a:noFill/>
        </p:spPr>
        <p:txBody>
          <a:bodyPr wrap="none" rtlCol="0">
            <a:spAutoFit/>
          </a:bodyPr>
          <a:lstStyle/>
          <a:p>
            <a:pPr algn="ctr"/>
            <a:r>
              <a:rPr lang="en-US" sz="1200" dirty="0"/>
              <a:t>Actual </a:t>
            </a:r>
            <a:br>
              <a:rPr lang="en-US" sz="1200" dirty="0"/>
            </a:br>
            <a:r>
              <a:rPr lang="en-US" sz="1200" dirty="0"/>
              <a:t>Trend</a:t>
            </a:r>
          </a:p>
        </p:txBody>
      </p:sp>
      <p:sp>
        <p:nvSpPr>
          <p:cNvPr id="72" name="TextBox 71"/>
          <p:cNvSpPr txBox="1"/>
          <p:nvPr/>
        </p:nvSpPr>
        <p:spPr>
          <a:xfrm>
            <a:off x="2811968" y="1641845"/>
            <a:ext cx="3098605" cy="369332"/>
          </a:xfrm>
          <a:prstGeom prst="rect">
            <a:avLst/>
          </a:prstGeom>
          <a:noFill/>
        </p:spPr>
        <p:txBody>
          <a:bodyPr wrap="none" rtlCol="0">
            <a:spAutoFit/>
          </a:bodyPr>
          <a:lstStyle/>
          <a:p>
            <a:r>
              <a:rPr lang="en-US" dirty="0"/>
              <a:t>T2-C2 removes too much trend</a:t>
            </a:r>
          </a:p>
        </p:txBody>
      </p:sp>
      <p:cxnSp>
        <p:nvCxnSpPr>
          <p:cNvPr id="73" name="Straight Connector 72"/>
          <p:cNvCxnSpPr/>
          <p:nvPr/>
        </p:nvCxnSpPr>
        <p:spPr>
          <a:xfrm>
            <a:off x="3716687" y="3964914"/>
            <a:ext cx="1689459"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284668" y="5708134"/>
            <a:ext cx="5464445" cy="307777"/>
          </a:xfrm>
          <a:prstGeom prst="rect">
            <a:avLst/>
          </a:prstGeom>
          <a:noFill/>
        </p:spPr>
        <p:txBody>
          <a:bodyPr wrap="none" rtlCol="0">
            <a:spAutoFit/>
          </a:bodyPr>
          <a:lstStyle/>
          <a:p>
            <a:r>
              <a:rPr lang="en-US" sz="1400" dirty="0"/>
              <a:t>NOTE, diff-in-diff separates trends even when groups are not equivalent.</a:t>
            </a:r>
          </a:p>
        </p:txBody>
      </p:sp>
      <p:cxnSp>
        <p:nvCxnSpPr>
          <p:cNvPr id="4" name="Straight Connector 3"/>
          <p:cNvCxnSpPr/>
          <p:nvPr/>
        </p:nvCxnSpPr>
        <p:spPr>
          <a:xfrm>
            <a:off x="7617232" y="3078031"/>
            <a:ext cx="0" cy="1302377"/>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5562600" y="2816361"/>
            <a:ext cx="545342" cy="276999"/>
          </a:xfrm>
          <a:prstGeom prst="rect">
            <a:avLst/>
          </a:prstGeom>
        </p:spPr>
        <p:txBody>
          <a:bodyPr wrap="none">
            <a:spAutoFit/>
          </a:bodyPr>
          <a:lstStyle/>
          <a:p>
            <a:pPr algn="ctr"/>
            <a:r>
              <a:rPr lang="en-US" sz="1200" dirty="0"/>
              <a:t>T2-C2</a:t>
            </a:r>
          </a:p>
        </p:txBody>
      </p:sp>
    </p:spTree>
    <p:extLst>
      <p:ext uri="{BB962C8B-B14F-4D97-AF65-F5344CB8AC3E}">
        <p14:creationId xmlns:p14="http://schemas.microsoft.com/office/powerpoint/2010/main" val="1517303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Box 3"/>
          <p:cNvSpPr txBox="1">
            <a:spLocks noChangeArrowheads="1"/>
          </p:cNvSpPr>
          <p:nvPr/>
        </p:nvSpPr>
        <p:spPr bwMode="auto">
          <a:xfrm>
            <a:off x="1600200" y="304800"/>
            <a:ext cx="7010400" cy="646113"/>
          </a:xfrm>
          <a:prstGeom prst="rect">
            <a:avLst/>
          </a:prstGeom>
          <a:noFill/>
          <a:ln w="9525">
            <a:noFill/>
            <a:miter lim="800000"/>
            <a:headEnd/>
            <a:tailEnd/>
          </a:ln>
        </p:spPr>
        <p:txBody>
          <a:bodyPr>
            <a:spAutoFit/>
          </a:bodyPr>
          <a:lstStyle/>
          <a:p>
            <a:r>
              <a:rPr lang="en-US" sz="3600" dirty="0">
                <a:latin typeface="Tahoma" pitchFamily="34" charset="0"/>
              </a:rPr>
              <a:t>Competing Hypothesis #3</a:t>
            </a:r>
          </a:p>
        </p:txBody>
      </p:sp>
      <p:sp>
        <p:nvSpPr>
          <p:cNvPr id="8" name="TextBox 4"/>
          <p:cNvSpPr txBox="1">
            <a:spLocks noChangeArrowheads="1"/>
          </p:cNvSpPr>
          <p:nvPr/>
        </p:nvSpPr>
        <p:spPr bwMode="auto">
          <a:xfrm>
            <a:off x="1676400" y="1219200"/>
            <a:ext cx="7239000" cy="1508105"/>
          </a:xfrm>
          <a:prstGeom prst="rect">
            <a:avLst/>
          </a:prstGeom>
          <a:noFill/>
          <a:ln w="9525">
            <a:noFill/>
            <a:miter lim="800000"/>
            <a:headEnd/>
            <a:tailEnd/>
          </a:ln>
        </p:spPr>
        <p:txBody>
          <a:bodyPr>
            <a:spAutoFit/>
          </a:bodyPr>
          <a:lstStyle/>
          <a:p>
            <a:pPr marL="914400" lvl="1" indent="-457200">
              <a:spcBef>
                <a:spcPts val="1200"/>
              </a:spcBef>
              <a:buAutoNum type="arabicPeriod"/>
            </a:pPr>
            <a:endParaRPr lang="en-US" b="1" dirty="0"/>
          </a:p>
          <a:p>
            <a:pPr marL="914400" lvl="1" indent="-457200">
              <a:spcBef>
                <a:spcPts val="1200"/>
              </a:spcBef>
              <a:buAutoNum type="arabicPeriod"/>
            </a:pPr>
            <a:endParaRPr lang="en-US" dirty="0"/>
          </a:p>
          <a:p>
            <a:pPr marL="914400" lvl="1" indent="-457200">
              <a:spcBef>
                <a:spcPts val="1200"/>
              </a:spcBef>
              <a:buAutoNum type="arabicPeriod"/>
            </a:pPr>
            <a:endParaRPr lang="en-US" b="1" dirty="0"/>
          </a:p>
          <a:p>
            <a:pPr marL="914400" lvl="1" indent="-457200">
              <a:buFont typeface="Tahoma" pitchFamily="34" charset="0"/>
              <a:buAutoNum type="arabicPeriod"/>
            </a:pPr>
            <a:endParaRPr lang="en-US" dirty="0"/>
          </a:p>
        </p:txBody>
      </p:sp>
      <p:sp>
        <p:nvSpPr>
          <p:cNvPr id="9" name="Rectangle 8"/>
          <p:cNvSpPr/>
          <p:nvPr/>
        </p:nvSpPr>
        <p:spPr>
          <a:xfrm>
            <a:off x="1981200" y="1289751"/>
            <a:ext cx="5181600" cy="2431435"/>
          </a:xfrm>
          <a:prstGeom prst="rect">
            <a:avLst/>
          </a:prstGeom>
        </p:spPr>
        <p:txBody>
          <a:bodyPr wrap="square">
            <a:spAutoFit/>
          </a:bodyPr>
          <a:lstStyle/>
          <a:p>
            <a:r>
              <a:rPr lang="en-US" sz="2400" b="1" u="sng" dirty="0">
                <a:latin typeface="Abadi" panose="020B0604020104020204" pitchFamily="34" charset="0"/>
              </a:rPr>
              <a:t>Maturation</a:t>
            </a:r>
            <a:endParaRPr lang="en-US" sz="2400" b="1" dirty="0">
              <a:latin typeface="Abadi" panose="020B0604020104020204" pitchFamily="34" charset="0"/>
            </a:endParaRPr>
          </a:p>
          <a:p>
            <a:endParaRPr lang="en-US" sz="1600" dirty="0"/>
          </a:p>
          <a:p>
            <a:r>
              <a:rPr lang="en-US" sz="1600" dirty="0"/>
              <a:t>Occurs when growth is expected naturally, such as increase in cognitive ability of children because of natural development independent of program effects.</a:t>
            </a:r>
          </a:p>
          <a:p>
            <a:endParaRPr lang="en-US" sz="1600" dirty="0"/>
          </a:p>
          <a:p>
            <a:r>
              <a:rPr lang="en-US" sz="1600" b="1" u="sng" dirty="0"/>
              <a:t>The Fix:</a:t>
            </a:r>
            <a:endParaRPr lang="en-US" sz="1600" b="1" dirty="0"/>
          </a:p>
          <a:p>
            <a:pPr lvl="0"/>
            <a:endParaRPr lang="en-US" sz="1600" dirty="0"/>
          </a:p>
          <a:p>
            <a:pPr lvl="0"/>
            <a:r>
              <a:rPr lang="en-US" sz="1600" dirty="0"/>
              <a:t>Use a comparison group to remove the trend.</a:t>
            </a:r>
          </a:p>
        </p:txBody>
      </p:sp>
      <p:sp>
        <p:nvSpPr>
          <p:cNvPr id="6" name="TextBox 5"/>
          <p:cNvSpPr txBox="1"/>
          <p:nvPr/>
        </p:nvSpPr>
        <p:spPr>
          <a:xfrm>
            <a:off x="6705600" y="4800600"/>
            <a:ext cx="1387496" cy="646331"/>
          </a:xfrm>
          <a:prstGeom prst="rect">
            <a:avLst/>
          </a:prstGeom>
          <a:noFill/>
        </p:spPr>
        <p:txBody>
          <a:bodyPr wrap="none" rtlCol="0">
            <a:spAutoFit/>
          </a:bodyPr>
          <a:lstStyle/>
          <a:p>
            <a:pPr algn="ctr"/>
            <a:r>
              <a:rPr lang="en-US" dirty="0"/>
              <a:t>Pre-Post </a:t>
            </a:r>
            <a:br>
              <a:rPr lang="en-US" dirty="0"/>
            </a:br>
            <a:r>
              <a:rPr lang="en-US" dirty="0"/>
              <a:t>With Control</a:t>
            </a:r>
          </a:p>
        </p:txBody>
      </p:sp>
      <p:cxnSp>
        <p:nvCxnSpPr>
          <p:cNvPr id="7" name="Straight Connector 6"/>
          <p:cNvCxnSpPr/>
          <p:nvPr/>
        </p:nvCxnSpPr>
        <p:spPr>
          <a:xfrm>
            <a:off x="2667000" y="4461886"/>
            <a:ext cx="0" cy="1752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743200" y="6062086"/>
            <a:ext cx="24384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429000" y="552868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4495800" y="526198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429000" y="5109586"/>
            <a:ext cx="152400" cy="152400"/>
          </a:xfrm>
          <a:prstGeom prst="ellipse">
            <a:avLst/>
          </a:prstGeom>
          <a:solidFill>
            <a:srgbClr val="FF000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495800" y="4538086"/>
            <a:ext cx="152400" cy="152400"/>
          </a:xfrm>
          <a:prstGeom prst="ellipse">
            <a:avLst/>
          </a:prstGeom>
          <a:solidFill>
            <a:srgbClr val="FF000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p:nvPr/>
        </p:nvCxnSpPr>
        <p:spPr>
          <a:xfrm>
            <a:off x="3505200" y="5985886"/>
            <a:ext cx="0" cy="15240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286952" y="6196730"/>
            <a:ext cx="453970" cy="307777"/>
          </a:xfrm>
          <a:prstGeom prst="rect">
            <a:avLst/>
          </a:prstGeom>
          <a:noFill/>
        </p:spPr>
        <p:txBody>
          <a:bodyPr wrap="none" rtlCol="0">
            <a:spAutoFit/>
          </a:bodyPr>
          <a:lstStyle/>
          <a:p>
            <a:r>
              <a:rPr lang="en-US" sz="1400" dirty="0"/>
              <a:t>T=1</a:t>
            </a:r>
          </a:p>
        </p:txBody>
      </p:sp>
      <p:cxnSp>
        <p:nvCxnSpPr>
          <p:cNvPr id="17" name="Straight Connector 16"/>
          <p:cNvCxnSpPr/>
          <p:nvPr/>
        </p:nvCxnSpPr>
        <p:spPr>
          <a:xfrm>
            <a:off x="4597160" y="5985886"/>
            <a:ext cx="0" cy="15240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378912" y="6196730"/>
            <a:ext cx="453970" cy="307777"/>
          </a:xfrm>
          <a:prstGeom prst="rect">
            <a:avLst/>
          </a:prstGeom>
          <a:noFill/>
        </p:spPr>
        <p:txBody>
          <a:bodyPr wrap="none" rtlCol="0">
            <a:spAutoFit/>
          </a:bodyPr>
          <a:lstStyle/>
          <a:p>
            <a:r>
              <a:rPr lang="en-US" sz="1400" dirty="0"/>
              <a:t>T=2</a:t>
            </a:r>
          </a:p>
        </p:txBody>
      </p:sp>
      <p:cxnSp>
        <p:nvCxnSpPr>
          <p:cNvPr id="19" name="Straight Arrow Connector 18"/>
          <p:cNvCxnSpPr/>
          <p:nvPr/>
        </p:nvCxnSpPr>
        <p:spPr>
          <a:xfrm flipV="1">
            <a:off x="4038600" y="5948156"/>
            <a:ext cx="0" cy="4572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674782" y="6428601"/>
            <a:ext cx="727635" cy="276999"/>
          </a:xfrm>
          <a:prstGeom prst="rect">
            <a:avLst/>
          </a:prstGeom>
          <a:noFill/>
        </p:spPr>
        <p:txBody>
          <a:bodyPr wrap="none" rtlCol="0">
            <a:spAutoFit/>
          </a:bodyPr>
          <a:lstStyle/>
          <a:p>
            <a:r>
              <a:rPr lang="en-US" sz="1200" b="1" dirty="0">
                <a:solidFill>
                  <a:srgbClr val="FF0000"/>
                </a:solidFill>
              </a:rPr>
              <a:t>Program</a:t>
            </a:r>
          </a:p>
        </p:txBody>
      </p:sp>
      <p:cxnSp>
        <p:nvCxnSpPr>
          <p:cNvPr id="21" name="Straight Connector 20"/>
          <p:cNvCxnSpPr/>
          <p:nvPr/>
        </p:nvCxnSpPr>
        <p:spPr>
          <a:xfrm>
            <a:off x="3621514" y="5185786"/>
            <a:ext cx="1049618"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2" name="Right Brace 21"/>
          <p:cNvSpPr/>
          <p:nvPr/>
        </p:nvSpPr>
        <p:spPr>
          <a:xfrm>
            <a:off x="4724400" y="4601706"/>
            <a:ext cx="228600" cy="571500"/>
          </a:xfrm>
          <a:prstGeom prst="rightBrace">
            <a:avLst/>
          </a:prstGeom>
          <a:ln w="254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p:cNvSpPr txBox="1"/>
          <p:nvPr/>
        </p:nvSpPr>
        <p:spPr>
          <a:xfrm>
            <a:off x="4907465" y="4757834"/>
            <a:ext cx="277640" cy="276999"/>
          </a:xfrm>
          <a:prstGeom prst="rect">
            <a:avLst/>
          </a:prstGeom>
          <a:noFill/>
        </p:spPr>
        <p:txBody>
          <a:bodyPr wrap="none" rtlCol="0">
            <a:spAutoFit/>
          </a:bodyPr>
          <a:lstStyle/>
          <a:p>
            <a:r>
              <a:rPr lang="en-US" sz="1200" b="1" dirty="0">
                <a:solidFill>
                  <a:srgbClr val="00B0F0"/>
                </a:solidFill>
              </a:rPr>
              <a:t>A</a:t>
            </a:r>
          </a:p>
        </p:txBody>
      </p:sp>
      <p:cxnSp>
        <p:nvCxnSpPr>
          <p:cNvPr id="24" name="Straight Connector 23"/>
          <p:cNvCxnSpPr/>
          <p:nvPr/>
        </p:nvCxnSpPr>
        <p:spPr>
          <a:xfrm>
            <a:off x="3622019" y="5604886"/>
            <a:ext cx="1049618"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5" name="Right Brace 24"/>
          <p:cNvSpPr/>
          <p:nvPr/>
        </p:nvSpPr>
        <p:spPr>
          <a:xfrm>
            <a:off x="4750965" y="5297127"/>
            <a:ext cx="228600" cy="307759"/>
          </a:xfrm>
          <a:prstGeom prst="rightBrace">
            <a:avLst/>
          </a:prstGeom>
          <a:ln w="254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TextBox 25"/>
          <p:cNvSpPr txBox="1"/>
          <p:nvPr/>
        </p:nvSpPr>
        <p:spPr>
          <a:xfrm>
            <a:off x="4917419" y="5310131"/>
            <a:ext cx="271228" cy="276999"/>
          </a:xfrm>
          <a:prstGeom prst="rect">
            <a:avLst/>
          </a:prstGeom>
          <a:noFill/>
        </p:spPr>
        <p:txBody>
          <a:bodyPr wrap="none" rtlCol="0">
            <a:spAutoFit/>
          </a:bodyPr>
          <a:lstStyle/>
          <a:p>
            <a:r>
              <a:rPr lang="en-US" sz="1200" b="1" dirty="0">
                <a:solidFill>
                  <a:srgbClr val="00B0F0"/>
                </a:solidFill>
              </a:rPr>
              <a:t>B</a:t>
            </a:r>
          </a:p>
        </p:txBody>
      </p:sp>
      <p:sp>
        <p:nvSpPr>
          <p:cNvPr id="27" name="TextBox 26"/>
          <p:cNvSpPr txBox="1"/>
          <p:nvPr/>
        </p:nvSpPr>
        <p:spPr>
          <a:xfrm>
            <a:off x="7010400" y="5715000"/>
            <a:ext cx="654410" cy="523220"/>
          </a:xfrm>
          <a:prstGeom prst="rect">
            <a:avLst/>
          </a:prstGeom>
          <a:noFill/>
        </p:spPr>
        <p:txBody>
          <a:bodyPr wrap="none" rtlCol="0">
            <a:spAutoFit/>
          </a:bodyPr>
          <a:lstStyle/>
          <a:p>
            <a:pPr algn="ctr"/>
            <a:r>
              <a:rPr lang="en-US" sz="1400" b="1" dirty="0">
                <a:solidFill>
                  <a:srgbClr val="00B0F0"/>
                </a:solidFill>
              </a:rPr>
              <a:t>Effect:</a:t>
            </a:r>
            <a:br>
              <a:rPr lang="en-US" sz="1400" b="1" dirty="0">
                <a:solidFill>
                  <a:srgbClr val="00B0F0"/>
                </a:solidFill>
              </a:rPr>
            </a:br>
            <a:r>
              <a:rPr lang="en-US" sz="1400" b="1" dirty="0">
                <a:solidFill>
                  <a:srgbClr val="00B0F0"/>
                </a:solidFill>
              </a:rPr>
              <a:t>A-B</a:t>
            </a:r>
          </a:p>
        </p:txBody>
      </p:sp>
    </p:spTree>
    <p:extLst>
      <p:ext uri="{BB962C8B-B14F-4D97-AF65-F5344CB8AC3E}">
        <p14:creationId xmlns:p14="http://schemas.microsoft.com/office/powerpoint/2010/main" val="37458419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Box 3"/>
          <p:cNvSpPr txBox="1">
            <a:spLocks noChangeArrowheads="1"/>
          </p:cNvSpPr>
          <p:nvPr/>
        </p:nvSpPr>
        <p:spPr bwMode="auto">
          <a:xfrm>
            <a:off x="1600200" y="304800"/>
            <a:ext cx="7010400" cy="646113"/>
          </a:xfrm>
          <a:prstGeom prst="rect">
            <a:avLst/>
          </a:prstGeom>
          <a:noFill/>
          <a:ln w="9525">
            <a:noFill/>
            <a:miter lim="800000"/>
            <a:headEnd/>
            <a:tailEnd/>
          </a:ln>
        </p:spPr>
        <p:txBody>
          <a:bodyPr>
            <a:spAutoFit/>
          </a:bodyPr>
          <a:lstStyle/>
          <a:p>
            <a:r>
              <a:rPr lang="en-US" sz="3600" dirty="0">
                <a:latin typeface="Tahoma" pitchFamily="34" charset="0"/>
              </a:rPr>
              <a:t>Competing Hypothesis #4</a:t>
            </a:r>
          </a:p>
        </p:txBody>
      </p:sp>
      <p:sp>
        <p:nvSpPr>
          <p:cNvPr id="8" name="TextBox 4"/>
          <p:cNvSpPr txBox="1">
            <a:spLocks noChangeArrowheads="1"/>
          </p:cNvSpPr>
          <p:nvPr/>
        </p:nvSpPr>
        <p:spPr bwMode="auto">
          <a:xfrm>
            <a:off x="1676400" y="1219200"/>
            <a:ext cx="7239000" cy="1508105"/>
          </a:xfrm>
          <a:prstGeom prst="rect">
            <a:avLst/>
          </a:prstGeom>
          <a:noFill/>
          <a:ln w="9525">
            <a:noFill/>
            <a:miter lim="800000"/>
            <a:headEnd/>
            <a:tailEnd/>
          </a:ln>
        </p:spPr>
        <p:txBody>
          <a:bodyPr>
            <a:spAutoFit/>
          </a:bodyPr>
          <a:lstStyle/>
          <a:p>
            <a:pPr marL="914400" lvl="1" indent="-457200">
              <a:spcBef>
                <a:spcPts val="1200"/>
              </a:spcBef>
              <a:buAutoNum type="arabicPeriod"/>
            </a:pPr>
            <a:endParaRPr lang="en-US" b="1" dirty="0"/>
          </a:p>
          <a:p>
            <a:pPr marL="914400" lvl="1" indent="-457200">
              <a:spcBef>
                <a:spcPts val="1200"/>
              </a:spcBef>
              <a:buAutoNum type="arabicPeriod"/>
            </a:pPr>
            <a:endParaRPr lang="en-US" dirty="0"/>
          </a:p>
          <a:p>
            <a:pPr marL="914400" lvl="1" indent="-457200">
              <a:spcBef>
                <a:spcPts val="1200"/>
              </a:spcBef>
              <a:buAutoNum type="arabicPeriod"/>
            </a:pPr>
            <a:endParaRPr lang="en-US" b="1" dirty="0"/>
          </a:p>
          <a:p>
            <a:pPr marL="914400" lvl="1" indent="-457200">
              <a:buFont typeface="Tahoma" pitchFamily="34" charset="0"/>
              <a:buAutoNum type="arabicPeriod"/>
            </a:pPr>
            <a:endParaRPr lang="en-US" dirty="0"/>
          </a:p>
        </p:txBody>
      </p:sp>
      <p:sp>
        <p:nvSpPr>
          <p:cNvPr id="9" name="Rectangle 8"/>
          <p:cNvSpPr/>
          <p:nvPr/>
        </p:nvSpPr>
        <p:spPr>
          <a:xfrm>
            <a:off x="1905000" y="1332517"/>
            <a:ext cx="5181600" cy="2431435"/>
          </a:xfrm>
          <a:prstGeom prst="rect">
            <a:avLst/>
          </a:prstGeom>
        </p:spPr>
        <p:txBody>
          <a:bodyPr wrap="square">
            <a:spAutoFit/>
          </a:bodyPr>
          <a:lstStyle/>
          <a:p>
            <a:r>
              <a:rPr lang="en-US" sz="2400" b="1" u="sng" dirty="0">
                <a:latin typeface="Abadi" panose="020B0604020104020204" pitchFamily="34" charset="0"/>
              </a:rPr>
              <a:t>Secular Trends</a:t>
            </a:r>
            <a:endParaRPr lang="en-US" sz="2400" b="1" dirty="0">
              <a:latin typeface="Abadi" panose="020B0604020104020204" pitchFamily="34" charset="0"/>
            </a:endParaRPr>
          </a:p>
          <a:p>
            <a:endParaRPr lang="en-US" sz="1600" dirty="0"/>
          </a:p>
          <a:p>
            <a:r>
              <a:rPr lang="en-US" sz="1600" dirty="0"/>
              <a:t>Very similar to maturation, except the trend in the data is caused by a global process outside of individuals, such as economic or cultural trends.</a:t>
            </a:r>
          </a:p>
          <a:p>
            <a:endParaRPr lang="en-US" sz="1600" dirty="0"/>
          </a:p>
          <a:p>
            <a:r>
              <a:rPr lang="en-US" sz="1600" b="1" u="sng" dirty="0"/>
              <a:t>The Fix:</a:t>
            </a:r>
            <a:endParaRPr lang="en-US" sz="1600" b="1" dirty="0"/>
          </a:p>
          <a:p>
            <a:pPr lvl="0"/>
            <a:endParaRPr lang="en-US" sz="1600" dirty="0"/>
          </a:p>
          <a:p>
            <a:pPr lvl="0"/>
            <a:r>
              <a:rPr lang="en-US" sz="1600" dirty="0"/>
              <a:t>Use a comparison group to remove the trend.</a:t>
            </a:r>
          </a:p>
        </p:txBody>
      </p:sp>
      <p:sp>
        <p:nvSpPr>
          <p:cNvPr id="6" name="TextBox 5"/>
          <p:cNvSpPr txBox="1"/>
          <p:nvPr/>
        </p:nvSpPr>
        <p:spPr>
          <a:xfrm>
            <a:off x="6705600" y="4800600"/>
            <a:ext cx="1387496" cy="646331"/>
          </a:xfrm>
          <a:prstGeom prst="rect">
            <a:avLst/>
          </a:prstGeom>
          <a:noFill/>
        </p:spPr>
        <p:txBody>
          <a:bodyPr wrap="none" rtlCol="0">
            <a:spAutoFit/>
          </a:bodyPr>
          <a:lstStyle/>
          <a:p>
            <a:pPr algn="ctr"/>
            <a:r>
              <a:rPr lang="en-US" dirty="0"/>
              <a:t>Pre-Post </a:t>
            </a:r>
            <a:br>
              <a:rPr lang="en-US" dirty="0"/>
            </a:br>
            <a:r>
              <a:rPr lang="en-US" dirty="0"/>
              <a:t>With Control</a:t>
            </a:r>
          </a:p>
        </p:txBody>
      </p:sp>
      <p:cxnSp>
        <p:nvCxnSpPr>
          <p:cNvPr id="7" name="Straight Connector 6"/>
          <p:cNvCxnSpPr/>
          <p:nvPr/>
        </p:nvCxnSpPr>
        <p:spPr>
          <a:xfrm>
            <a:off x="2667000" y="4461886"/>
            <a:ext cx="0" cy="1752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743200" y="6062086"/>
            <a:ext cx="24384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429000" y="552868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4495800" y="526198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429000" y="5109586"/>
            <a:ext cx="152400" cy="152400"/>
          </a:xfrm>
          <a:prstGeom prst="ellipse">
            <a:avLst/>
          </a:prstGeom>
          <a:solidFill>
            <a:srgbClr val="FF000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495800" y="4538086"/>
            <a:ext cx="152400" cy="152400"/>
          </a:xfrm>
          <a:prstGeom prst="ellipse">
            <a:avLst/>
          </a:prstGeom>
          <a:solidFill>
            <a:srgbClr val="FF000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p:nvPr/>
        </p:nvCxnSpPr>
        <p:spPr>
          <a:xfrm>
            <a:off x="3505200" y="5985886"/>
            <a:ext cx="0" cy="15240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286952" y="6196730"/>
            <a:ext cx="453970" cy="307777"/>
          </a:xfrm>
          <a:prstGeom prst="rect">
            <a:avLst/>
          </a:prstGeom>
          <a:noFill/>
        </p:spPr>
        <p:txBody>
          <a:bodyPr wrap="none" rtlCol="0">
            <a:spAutoFit/>
          </a:bodyPr>
          <a:lstStyle/>
          <a:p>
            <a:r>
              <a:rPr lang="en-US" sz="1400" dirty="0"/>
              <a:t>T=1</a:t>
            </a:r>
          </a:p>
        </p:txBody>
      </p:sp>
      <p:cxnSp>
        <p:nvCxnSpPr>
          <p:cNvPr id="17" name="Straight Connector 16"/>
          <p:cNvCxnSpPr/>
          <p:nvPr/>
        </p:nvCxnSpPr>
        <p:spPr>
          <a:xfrm>
            <a:off x="4597160" y="5985886"/>
            <a:ext cx="0" cy="15240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378912" y="6196730"/>
            <a:ext cx="453970" cy="307777"/>
          </a:xfrm>
          <a:prstGeom prst="rect">
            <a:avLst/>
          </a:prstGeom>
          <a:noFill/>
        </p:spPr>
        <p:txBody>
          <a:bodyPr wrap="none" rtlCol="0">
            <a:spAutoFit/>
          </a:bodyPr>
          <a:lstStyle/>
          <a:p>
            <a:r>
              <a:rPr lang="en-US" sz="1400" dirty="0"/>
              <a:t>T=2</a:t>
            </a:r>
          </a:p>
        </p:txBody>
      </p:sp>
      <p:cxnSp>
        <p:nvCxnSpPr>
          <p:cNvPr id="19" name="Straight Arrow Connector 18"/>
          <p:cNvCxnSpPr/>
          <p:nvPr/>
        </p:nvCxnSpPr>
        <p:spPr>
          <a:xfrm flipV="1">
            <a:off x="4038600" y="5948156"/>
            <a:ext cx="0" cy="4572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674782" y="6428601"/>
            <a:ext cx="727635" cy="276999"/>
          </a:xfrm>
          <a:prstGeom prst="rect">
            <a:avLst/>
          </a:prstGeom>
          <a:noFill/>
        </p:spPr>
        <p:txBody>
          <a:bodyPr wrap="none" rtlCol="0">
            <a:spAutoFit/>
          </a:bodyPr>
          <a:lstStyle/>
          <a:p>
            <a:r>
              <a:rPr lang="en-US" sz="1200" b="1" dirty="0">
                <a:solidFill>
                  <a:srgbClr val="FF0000"/>
                </a:solidFill>
              </a:rPr>
              <a:t>Program</a:t>
            </a:r>
          </a:p>
        </p:txBody>
      </p:sp>
      <p:cxnSp>
        <p:nvCxnSpPr>
          <p:cNvPr id="21" name="Straight Connector 20"/>
          <p:cNvCxnSpPr/>
          <p:nvPr/>
        </p:nvCxnSpPr>
        <p:spPr>
          <a:xfrm>
            <a:off x="3621514" y="5185786"/>
            <a:ext cx="1049618"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2" name="Right Brace 21"/>
          <p:cNvSpPr/>
          <p:nvPr/>
        </p:nvSpPr>
        <p:spPr>
          <a:xfrm>
            <a:off x="4724400" y="4601706"/>
            <a:ext cx="228600" cy="571500"/>
          </a:xfrm>
          <a:prstGeom prst="rightBrace">
            <a:avLst/>
          </a:prstGeom>
          <a:ln w="254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p:cNvSpPr txBox="1"/>
          <p:nvPr/>
        </p:nvSpPr>
        <p:spPr>
          <a:xfrm>
            <a:off x="4907465" y="4757834"/>
            <a:ext cx="277640" cy="276999"/>
          </a:xfrm>
          <a:prstGeom prst="rect">
            <a:avLst/>
          </a:prstGeom>
          <a:noFill/>
        </p:spPr>
        <p:txBody>
          <a:bodyPr wrap="none" rtlCol="0">
            <a:spAutoFit/>
          </a:bodyPr>
          <a:lstStyle/>
          <a:p>
            <a:r>
              <a:rPr lang="en-US" sz="1200" b="1" dirty="0">
                <a:solidFill>
                  <a:srgbClr val="00B0F0"/>
                </a:solidFill>
              </a:rPr>
              <a:t>A</a:t>
            </a:r>
          </a:p>
        </p:txBody>
      </p:sp>
      <p:cxnSp>
        <p:nvCxnSpPr>
          <p:cNvPr id="24" name="Straight Connector 23"/>
          <p:cNvCxnSpPr/>
          <p:nvPr/>
        </p:nvCxnSpPr>
        <p:spPr>
          <a:xfrm>
            <a:off x="3622019" y="5604886"/>
            <a:ext cx="1049618"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5" name="Right Brace 24"/>
          <p:cNvSpPr/>
          <p:nvPr/>
        </p:nvSpPr>
        <p:spPr>
          <a:xfrm>
            <a:off x="4750965" y="5297127"/>
            <a:ext cx="228600" cy="307759"/>
          </a:xfrm>
          <a:prstGeom prst="rightBrace">
            <a:avLst/>
          </a:prstGeom>
          <a:ln w="254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TextBox 25"/>
          <p:cNvSpPr txBox="1"/>
          <p:nvPr/>
        </p:nvSpPr>
        <p:spPr>
          <a:xfrm>
            <a:off x="4917419" y="5310131"/>
            <a:ext cx="271228" cy="276999"/>
          </a:xfrm>
          <a:prstGeom prst="rect">
            <a:avLst/>
          </a:prstGeom>
          <a:noFill/>
        </p:spPr>
        <p:txBody>
          <a:bodyPr wrap="none" rtlCol="0">
            <a:spAutoFit/>
          </a:bodyPr>
          <a:lstStyle/>
          <a:p>
            <a:r>
              <a:rPr lang="en-US" sz="1200" b="1" dirty="0">
                <a:solidFill>
                  <a:srgbClr val="00B0F0"/>
                </a:solidFill>
              </a:rPr>
              <a:t>B</a:t>
            </a:r>
          </a:p>
        </p:txBody>
      </p:sp>
      <p:sp>
        <p:nvSpPr>
          <p:cNvPr id="27" name="TextBox 26"/>
          <p:cNvSpPr txBox="1"/>
          <p:nvPr/>
        </p:nvSpPr>
        <p:spPr>
          <a:xfrm>
            <a:off x="7010400" y="5715000"/>
            <a:ext cx="654410" cy="523220"/>
          </a:xfrm>
          <a:prstGeom prst="rect">
            <a:avLst/>
          </a:prstGeom>
          <a:noFill/>
        </p:spPr>
        <p:txBody>
          <a:bodyPr wrap="none" rtlCol="0">
            <a:spAutoFit/>
          </a:bodyPr>
          <a:lstStyle/>
          <a:p>
            <a:pPr algn="ctr"/>
            <a:r>
              <a:rPr lang="en-US" sz="1400" b="1" dirty="0">
                <a:solidFill>
                  <a:srgbClr val="00B0F0"/>
                </a:solidFill>
              </a:rPr>
              <a:t>Effect:</a:t>
            </a:r>
            <a:br>
              <a:rPr lang="en-US" sz="1400" b="1" dirty="0">
                <a:solidFill>
                  <a:srgbClr val="00B0F0"/>
                </a:solidFill>
              </a:rPr>
            </a:br>
            <a:r>
              <a:rPr lang="en-US" sz="1400" b="1" dirty="0">
                <a:solidFill>
                  <a:srgbClr val="00B0F0"/>
                </a:solidFill>
              </a:rPr>
              <a:t>A-B</a:t>
            </a:r>
          </a:p>
        </p:txBody>
      </p:sp>
    </p:spTree>
    <p:extLst>
      <p:ext uri="{BB962C8B-B14F-4D97-AF65-F5344CB8AC3E}">
        <p14:creationId xmlns:p14="http://schemas.microsoft.com/office/powerpoint/2010/main" val="10191896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Box 3"/>
          <p:cNvSpPr txBox="1">
            <a:spLocks noChangeArrowheads="1"/>
          </p:cNvSpPr>
          <p:nvPr/>
        </p:nvSpPr>
        <p:spPr bwMode="auto">
          <a:xfrm>
            <a:off x="1600200" y="304800"/>
            <a:ext cx="7010400" cy="646113"/>
          </a:xfrm>
          <a:prstGeom prst="rect">
            <a:avLst/>
          </a:prstGeom>
          <a:noFill/>
          <a:ln w="9525">
            <a:noFill/>
            <a:miter lim="800000"/>
            <a:headEnd/>
            <a:tailEnd/>
          </a:ln>
        </p:spPr>
        <p:txBody>
          <a:bodyPr>
            <a:spAutoFit/>
          </a:bodyPr>
          <a:lstStyle/>
          <a:p>
            <a:r>
              <a:rPr lang="en-US" sz="3600" dirty="0">
                <a:latin typeface="Tahoma" pitchFamily="34" charset="0"/>
              </a:rPr>
              <a:t>Competing Hypothesis #5</a:t>
            </a:r>
          </a:p>
        </p:txBody>
      </p:sp>
      <p:sp>
        <p:nvSpPr>
          <p:cNvPr id="9" name="Rectangle 8"/>
          <p:cNvSpPr/>
          <p:nvPr/>
        </p:nvSpPr>
        <p:spPr>
          <a:xfrm>
            <a:off x="1905000" y="1286362"/>
            <a:ext cx="5181600" cy="2492990"/>
          </a:xfrm>
          <a:prstGeom prst="rect">
            <a:avLst/>
          </a:prstGeom>
        </p:spPr>
        <p:txBody>
          <a:bodyPr wrap="square">
            <a:spAutoFit/>
          </a:bodyPr>
          <a:lstStyle/>
          <a:p>
            <a:r>
              <a:rPr lang="en-US" sz="2400" b="1" u="sng" dirty="0">
                <a:latin typeface="Abadi" panose="020B0604020104020204" pitchFamily="34" charset="0"/>
              </a:rPr>
              <a:t>Seasonality</a:t>
            </a:r>
            <a:endParaRPr lang="en-US" sz="2400" b="1" dirty="0">
              <a:latin typeface="Abadi" panose="020B0604020104020204" pitchFamily="34" charset="0"/>
            </a:endParaRPr>
          </a:p>
          <a:p>
            <a:endParaRPr lang="en-US" sz="1600" dirty="0"/>
          </a:p>
          <a:p>
            <a:r>
              <a:rPr lang="en-US" sz="1600" dirty="0"/>
              <a:t>Data with seasonal trends or other cycles will have natural highs and lows. </a:t>
            </a:r>
          </a:p>
          <a:p>
            <a:endParaRPr lang="en-US" sz="1600" dirty="0"/>
          </a:p>
          <a:p>
            <a:r>
              <a:rPr lang="en-US" sz="1600" b="1" u="sng" dirty="0"/>
              <a:t>The Fix:</a:t>
            </a:r>
            <a:endParaRPr lang="en-US" sz="1600" b="1" dirty="0"/>
          </a:p>
          <a:p>
            <a:pPr lvl="0"/>
            <a:endParaRPr lang="en-US" sz="1600" dirty="0"/>
          </a:p>
          <a:p>
            <a:pPr lvl="0"/>
            <a:r>
              <a:rPr lang="en-US" sz="1600" dirty="0"/>
              <a:t>Only compare observations from the same time period, or average observations over an entire year (or cycle period).  </a:t>
            </a:r>
          </a:p>
        </p:txBody>
      </p:sp>
      <p:pic>
        <p:nvPicPr>
          <p:cNvPr id="6" name="Picture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28182" y="4572000"/>
            <a:ext cx="3810000" cy="2214563"/>
          </a:xfrm>
          <a:prstGeom prst="rect">
            <a:avLst/>
          </a:prstGeom>
          <a:noFill/>
          <a:ln>
            <a:noFill/>
          </a:ln>
        </p:spPr>
      </p:pic>
      <p:pic>
        <p:nvPicPr>
          <p:cNvPr id="7" name="Picture 6" descr="Afghanistan violence"/>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 y="4476981"/>
            <a:ext cx="3709415" cy="2209800"/>
          </a:xfrm>
          <a:prstGeom prst="rect">
            <a:avLst/>
          </a:prstGeom>
          <a:noFill/>
          <a:ln>
            <a:noFill/>
          </a:ln>
        </p:spPr>
      </p:pic>
      <p:sp>
        <p:nvSpPr>
          <p:cNvPr id="2" name="TextBox 1"/>
          <p:cNvSpPr txBox="1"/>
          <p:nvPr/>
        </p:nvSpPr>
        <p:spPr>
          <a:xfrm>
            <a:off x="5839856" y="4343400"/>
            <a:ext cx="846577" cy="954107"/>
          </a:xfrm>
          <a:prstGeom prst="rect">
            <a:avLst/>
          </a:prstGeom>
          <a:noFill/>
        </p:spPr>
        <p:txBody>
          <a:bodyPr wrap="none" rtlCol="0">
            <a:spAutoFit/>
          </a:bodyPr>
          <a:lstStyle/>
          <a:p>
            <a:pPr algn="ctr"/>
            <a:r>
              <a:rPr lang="en-US" sz="1400" dirty="0">
                <a:solidFill>
                  <a:srgbClr val="C00000"/>
                </a:solidFill>
              </a:rPr>
              <a:t>Invalid </a:t>
            </a:r>
          </a:p>
          <a:p>
            <a:pPr algn="ctr"/>
            <a:r>
              <a:rPr lang="en-US" sz="1400" dirty="0">
                <a:solidFill>
                  <a:srgbClr val="C00000"/>
                </a:solidFill>
              </a:rPr>
              <a:t>program </a:t>
            </a:r>
            <a:br>
              <a:rPr lang="en-US" sz="1400" dirty="0">
                <a:solidFill>
                  <a:srgbClr val="C00000"/>
                </a:solidFill>
              </a:rPr>
            </a:br>
            <a:r>
              <a:rPr lang="en-US" sz="1400" dirty="0">
                <a:solidFill>
                  <a:srgbClr val="C00000"/>
                </a:solidFill>
              </a:rPr>
              <a:t>impact</a:t>
            </a:r>
            <a:br>
              <a:rPr lang="en-US" sz="1400" dirty="0">
                <a:solidFill>
                  <a:srgbClr val="C00000"/>
                </a:solidFill>
              </a:rPr>
            </a:br>
            <a:r>
              <a:rPr lang="en-US" sz="1400" dirty="0">
                <a:solidFill>
                  <a:srgbClr val="C00000"/>
                </a:solidFill>
              </a:rPr>
              <a:t>claim</a:t>
            </a:r>
          </a:p>
        </p:txBody>
      </p:sp>
    </p:spTree>
    <p:extLst>
      <p:ext uri="{BB962C8B-B14F-4D97-AF65-F5344CB8AC3E}">
        <p14:creationId xmlns:p14="http://schemas.microsoft.com/office/powerpoint/2010/main" val="8992545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Box 3"/>
          <p:cNvSpPr txBox="1">
            <a:spLocks noChangeArrowheads="1"/>
          </p:cNvSpPr>
          <p:nvPr/>
        </p:nvSpPr>
        <p:spPr bwMode="auto">
          <a:xfrm>
            <a:off x="1600200" y="304800"/>
            <a:ext cx="7010400" cy="646113"/>
          </a:xfrm>
          <a:prstGeom prst="rect">
            <a:avLst/>
          </a:prstGeom>
          <a:noFill/>
          <a:ln w="9525">
            <a:noFill/>
            <a:miter lim="800000"/>
            <a:headEnd/>
            <a:tailEnd/>
          </a:ln>
        </p:spPr>
        <p:txBody>
          <a:bodyPr>
            <a:spAutoFit/>
          </a:bodyPr>
          <a:lstStyle/>
          <a:p>
            <a:r>
              <a:rPr lang="en-US" sz="3600" dirty="0">
                <a:latin typeface="Tahoma" pitchFamily="34" charset="0"/>
              </a:rPr>
              <a:t>Competing Hypothesis #6</a:t>
            </a:r>
          </a:p>
        </p:txBody>
      </p:sp>
      <p:sp>
        <p:nvSpPr>
          <p:cNvPr id="8" name="TextBox 4"/>
          <p:cNvSpPr txBox="1">
            <a:spLocks noChangeArrowheads="1"/>
          </p:cNvSpPr>
          <p:nvPr/>
        </p:nvSpPr>
        <p:spPr bwMode="auto">
          <a:xfrm>
            <a:off x="1676400" y="1219200"/>
            <a:ext cx="7239000" cy="1508105"/>
          </a:xfrm>
          <a:prstGeom prst="rect">
            <a:avLst/>
          </a:prstGeom>
          <a:noFill/>
          <a:ln w="9525">
            <a:noFill/>
            <a:miter lim="800000"/>
            <a:headEnd/>
            <a:tailEnd/>
          </a:ln>
        </p:spPr>
        <p:txBody>
          <a:bodyPr>
            <a:spAutoFit/>
          </a:bodyPr>
          <a:lstStyle/>
          <a:p>
            <a:pPr marL="914400" lvl="1" indent="-457200">
              <a:spcBef>
                <a:spcPts val="1200"/>
              </a:spcBef>
              <a:buAutoNum type="arabicPeriod"/>
            </a:pPr>
            <a:endParaRPr lang="en-US" b="1" dirty="0"/>
          </a:p>
          <a:p>
            <a:pPr marL="914400" lvl="1" indent="-457200">
              <a:spcBef>
                <a:spcPts val="1200"/>
              </a:spcBef>
              <a:buAutoNum type="arabicPeriod"/>
            </a:pPr>
            <a:endParaRPr lang="en-US" dirty="0"/>
          </a:p>
          <a:p>
            <a:pPr marL="914400" lvl="1" indent="-457200">
              <a:spcBef>
                <a:spcPts val="1200"/>
              </a:spcBef>
              <a:buAutoNum type="arabicPeriod"/>
            </a:pPr>
            <a:endParaRPr lang="en-US" b="1" dirty="0"/>
          </a:p>
          <a:p>
            <a:pPr marL="914400" lvl="1" indent="-457200">
              <a:buFont typeface="Tahoma" pitchFamily="34" charset="0"/>
              <a:buAutoNum type="arabicPeriod"/>
            </a:pPr>
            <a:endParaRPr lang="en-US" dirty="0"/>
          </a:p>
        </p:txBody>
      </p:sp>
      <p:sp>
        <p:nvSpPr>
          <p:cNvPr id="9" name="Rectangle 8"/>
          <p:cNvSpPr/>
          <p:nvPr/>
        </p:nvSpPr>
        <p:spPr>
          <a:xfrm>
            <a:off x="1801052" y="1304590"/>
            <a:ext cx="5257800" cy="2923877"/>
          </a:xfrm>
          <a:prstGeom prst="rect">
            <a:avLst/>
          </a:prstGeom>
        </p:spPr>
        <p:txBody>
          <a:bodyPr wrap="square">
            <a:spAutoFit/>
          </a:bodyPr>
          <a:lstStyle/>
          <a:p>
            <a:r>
              <a:rPr lang="en-US" sz="2400" b="1" u="sng" dirty="0">
                <a:latin typeface="Abadi" panose="020B0604020104020204" pitchFamily="34" charset="0"/>
              </a:rPr>
              <a:t>Testing</a:t>
            </a:r>
            <a:endParaRPr lang="en-US" sz="2400" b="1" dirty="0">
              <a:latin typeface="Abadi" panose="020B0604020104020204" pitchFamily="34" charset="0"/>
            </a:endParaRPr>
          </a:p>
          <a:p>
            <a:endParaRPr lang="en-US" sz="1600" dirty="0"/>
          </a:p>
          <a:p>
            <a:r>
              <a:rPr lang="en-US" sz="1600" dirty="0"/>
              <a:t>When the same group is exposed repeatedly to the same set of questions or tasks they can improve independent of any training.</a:t>
            </a:r>
          </a:p>
          <a:p>
            <a:endParaRPr lang="en-US" sz="1600" dirty="0"/>
          </a:p>
          <a:p>
            <a:r>
              <a:rPr lang="en-US" sz="1600" b="1" u="sng" dirty="0"/>
              <a:t>The Fix:</a:t>
            </a:r>
            <a:endParaRPr lang="en-US" sz="1600" b="1" dirty="0"/>
          </a:p>
          <a:p>
            <a:pPr lvl="0"/>
            <a:endParaRPr lang="en-US" sz="1600" dirty="0"/>
          </a:p>
          <a:p>
            <a:pPr lvl="0"/>
            <a:r>
              <a:rPr lang="en-US" sz="1600" dirty="0"/>
              <a:t>This problem only applies to a small set of programs.  Change tests, use post-test only designs, or use a control group that receives the test.</a:t>
            </a:r>
          </a:p>
        </p:txBody>
      </p:sp>
      <p:sp>
        <p:nvSpPr>
          <p:cNvPr id="6" name="TextBox 5"/>
          <p:cNvSpPr txBox="1"/>
          <p:nvPr/>
        </p:nvSpPr>
        <p:spPr>
          <a:xfrm>
            <a:off x="6705600" y="4910714"/>
            <a:ext cx="1387496" cy="646331"/>
          </a:xfrm>
          <a:prstGeom prst="rect">
            <a:avLst/>
          </a:prstGeom>
          <a:noFill/>
        </p:spPr>
        <p:txBody>
          <a:bodyPr wrap="none" rtlCol="0">
            <a:spAutoFit/>
          </a:bodyPr>
          <a:lstStyle/>
          <a:p>
            <a:pPr algn="ctr"/>
            <a:r>
              <a:rPr lang="en-US" dirty="0"/>
              <a:t>Pre-Post </a:t>
            </a:r>
            <a:br>
              <a:rPr lang="en-US" dirty="0"/>
            </a:br>
            <a:r>
              <a:rPr lang="en-US" dirty="0"/>
              <a:t>With Control</a:t>
            </a:r>
          </a:p>
        </p:txBody>
      </p:sp>
      <p:cxnSp>
        <p:nvCxnSpPr>
          <p:cNvPr id="7" name="Straight Connector 6"/>
          <p:cNvCxnSpPr/>
          <p:nvPr/>
        </p:nvCxnSpPr>
        <p:spPr>
          <a:xfrm>
            <a:off x="3810000" y="4572000"/>
            <a:ext cx="0" cy="1752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886200" y="6172200"/>
            <a:ext cx="24384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4572000" y="5638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5638800" y="53721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572000" y="5219700"/>
            <a:ext cx="152400" cy="152400"/>
          </a:xfrm>
          <a:prstGeom prst="ellipse">
            <a:avLst/>
          </a:prstGeom>
          <a:solidFill>
            <a:srgbClr val="FF000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638800" y="4648200"/>
            <a:ext cx="152400" cy="152400"/>
          </a:xfrm>
          <a:prstGeom prst="ellipse">
            <a:avLst/>
          </a:prstGeom>
          <a:solidFill>
            <a:srgbClr val="FF000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p:nvPr/>
        </p:nvCxnSpPr>
        <p:spPr>
          <a:xfrm>
            <a:off x="4648200" y="6096000"/>
            <a:ext cx="0" cy="15240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429952" y="6306844"/>
            <a:ext cx="453970" cy="307777"/>
          </a:xfrm>
          <a:prstGeom prst="rect">
            <a:avLst/>
          </a:prstGeom>
          <a:noFill/>
        </p:spPr>
        <p:txBody>
          <a:bodyPr wrap="none" rtlCol="0">
            <a:spAutoFit/>
          </a:bodyPr>
          <a:lstStyle/>
          <a:p>
            <a:r>
              <a:rPr lang="en-US" sz="1400" dirty="0"/>
              <a:t>T=1</a:t>
            </a:r>
          </a:p>
        </p:txBody>
      </p:sp>
      <p:cxnSp>
        <p:nvCxnSpPr>
          <p:cNvPr id="17" name="Straight Connector 16"/>
          <p:cNvCxnSpPr/>
          <p:nvPr/>
        </p:nvCxnSpPr>
        <p:spPr>
          <a:xfrm>
            <a:off x="5740160" y="6096000"/>
            <a:ext cx="0" cy="15240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521912" y="6306844"/>
            <a:ext cx="453970" cy="307777"/>
          </a:xfrm>
          <a:prstGeom prst="rect">
            <a:avLst/>
          </a:prstGeom>
          <a:noFill/>
        </p:spPr>
        <p:txBody>
          <a:bodyPr wrap="none" rtlCol="0">
            <a:spAutoFit/>
          </a:bodyPr>
          <a:lstStyle/>
          <a:p>
            <a:r>
              <a:rPr lang="en-US" sz="1400" dirty="0"/>
              <a:t>T=2</a:t>
            </a:r>
          </a:p>
        </p:txBody>
      </p:sp>
      <p:cxnSp>
        <p:nvCxnSpPr>
          <p:cNvPr id="19" name="Straight Arrow Connector 18"/>
          <p:cNvCxnSpPr/>
          <p:nvPr/>
        </p:nvCxnSpPr>
        <p:spPr>
          <a:xfrm flipV="1">
            <a:off x="5181600" y="6058270"/>
            <a:ext cx="0" cy="4572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817782" y="6538715"/>
            <a:ext cx="727635" cy="276999"/>
          </a:xfrm>
          <a:prstGeom prst="rect">
            <a:avLst/>
          </a:prstGeom>
          <a:noFill/>
        </p:spPr>
        <p:txBody>
          <a:bodyPr wrap="none" rtlCol="0">
            <a:spAutoFit/>
          </a:bodyPr>
          <a:lstStyle/>
          <a:p>
            <a:r>
              <a:rPr lang="en-US" sz="1200" b="1" dirty="0">
                <a:solidFill>
                  <a:srgbClr val="FF0000"/>
                </a:solidFill>
              </a:rPr>
              <a:t>Program</a:t>
            </a:r>
          </a:p>
        </p:txBody>
      </p:sp>
      <p:cxnSp>
        <p:nvCxnSpPr>
          <p:cNvPr id="21" name="Straight Connector 20"/>
          <p:cNvCxnSpPr/>
          <p:nvPr/>
        </p:nvCxnSpPr>
        <p:spPr>
          <a:xfrm>
            <a:off x="4764514" y="5295900"/>
            <a:ext cx="1049618"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2" name="Right Brace 21"/>
          <p:cNvSpPr/>
          <p:nvPr/>
        </p:nvSpPr>
        <p:spPr>
          <a:xfrm>
            <a:off x="5867400" y="4711820"/>
            <a:ext cx="228600" cy="571500"/>
          </a:xfrm>
          <a:prstGeom prst="rightBrace">
            <a:avLst/>
          </a:prstGeom>
          <a:ln w="254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p:cNvSpPr txBox="1"/>
          <p:nvPr/>
        </p:nvSpPr>
        <p:spPr>
          <a:xfrm>
            <a:off x="6050465" y="4867948"/>
            <a:ext cx="277640" cy="276999"/>
          </a:xfrm>
          <a:prstGeom prst="rect">
            <a:avLst/>
          </a:prstGeom>
          <a:noFill/>
        </p:spPr>
        <p:txBody>
          <a:bodyPr wrap="none" rtlCol="0">
            <a:spAutoFit/>
          </a:bodyPr>
          <a:lstStyle/>
          <a:p>
            <a:r>
              <a:rPr lang="en-US" sz="1200" b="1" dirty="0">
                <a:solidFill>
                  <a:srgbClr val="00B0F0"/>
                </a:solidFill>
              </a:rPr>
              <a:t>A</a:t>
            </a:r>
          </a:p>
        </p:txBody>
      </p:sp>
      <p:cxnSp>
        <p:nvCxnSpPr>
          <p:cNvPr id="24" name="Straight Connector 23"/>
          <p:cNvCxnSpPr/>
          <p:nvPr/>
        </p:nvCxnSpPr>
        <p:spPr>
          <a:xfrm>
            <a:off x="4765019" y="5715000"/>
            <a:ext cx="1049618"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5" name="Right Brace 24"/>
          <p:cNvSpPr/>
          <p:nvPr/>
        </p:nvSpPr>
        <p:spPr>
          <a:xfrm>
            <a:off x="5893965" y="5407241"/>
            <a:ext cx="228600" cy="307759"/>
          </a:xfrm>
          <a:prstGeom prst="rightBrace">
            <a:avLst/>
          </a:prstGeom>
          <a:ln w="254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TextBox 25"/>
          <p:cNvSpPr txBox="1"/>
          <p:nvPr/>
        </p:nvSpPr>
        <p:spPr>
          <a:xfrm>
            <a:off x="6060419" y="5420245"/>
            <a:ext cx="271228" cy="276999"/>
          </a:xfrm>
          <a:prstGeom prst="rect">
            <a:avLst/>
          </a:prstGeom>
          <a:noFill/>
        </p:spPr>
        <p:txBody>
          <a:bodyPr wrap="none" rtlCol="0">
            <a:spAutoFit/>
          </a:bodyPr>
          <a:lstStyle/>
          <a:p>
            <a:r>
              <a:rPr lang="en-US" sz="1200" b="1" dirty="0">
                <a:solidFill>
                  <a:srgbClr val="00B0F0"/>
                </a:solidFill>
              </a:rPr>
              <a:t>B</a:t>
            </a:r>
          </a:p>
        </p:txBody>
      </p:sp>
      <p:sp>
        <p:nvSpPr>
          <p:cNvPr id="27" name="TextBox 26"/>
          <p:cNvSpPr txBox="1"/>
          <p:nvPr/>
        </p:nvSpPr>
        <p:spPr>
          <a:xfrm>
            <a:off x="7010400" y="5825114"/>
            <a:ext cx="654410" cy="523220"/>
          </a:xfrm>
          <a:prstGeom prst="rect">
            <a:avLst/>
          </a:prstGeom>
          <a:noFill/>
        </p:spPr>
        <p:txBody>
          <a:bodyPr wrap="none" rtlCol="0">
            <a:spAutoFit/>
          </a:bodyPr>
          <a:lstStyle/>
          <a:p>
            <a:pPr algn="ctr"/>
            <a:r>
              <a:rPr lang="en-US" sz="1400" b="1" dirty="0">
                <a:solidFill>
                  <a:srgbClr val="00B0F0"/>
                </a:solidFill>
              </a:rPr>
              <a:t>Effect:</a:t>
            </a:r>
            <a:br>
              <a:rPr lang="en-US" sz="1400" b="1" dirty="0">
                <a:solidFill>
                  <a:srgbClr val="00B0F0"/>
                </a:solidFill>
              </a:rPr>
            </a:br>
            <a:r>
              <a:rPr lang="en-US" sz="1400" b="1" dirty="0">
                <a:solidFill>
                  <a:srgbClr val="00B0F0"/>
                </a:solidFill>
              </a:rPr>
              <a:t>A-B</a:t>
            </a:r>
          </a:p>
        </p:txBody>
      </p:sp>
    </p:spTree>
    <p:extLst>
      <p:ext uri="{BB962C8B-B14F-4D97-AF65-F5344CB8AC3E}">
        <p14:creationId xmlns:p14="http://schemas.microsoft.com/office/powerpoint/2010/main" val="2348310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Box 3"/>
          <p:cNvSpPr txBox="1">
            <a:spLocks noChangeArrowheads="1"/>
          </p:cNvSpPr>
          <p:nvPr/>
        </p:nvSpPr>
        <p:spPr bwMode="auto">
          <a:xfrm>
            <a:off x="1600200" y="304800"/>
            <a:ext cx="7010400" cy="646113"/>
          </a:xfrm>
          <a:prstGeom prst="rect">
            <a:avLst/>
          </a:prstGeom>
          <a:noFill/>
          <a:ln w="9525">
            <a:noFill/>
            <a:miter lim="800000"/>
            <a:headEnd/>
            <a:tailEnd/>
          </a:ln>
        </p:spPr>
        <p:txBody>
          <a:bodyPr>
            <a:spAutoFit/>
          </a:bodyPr>
          <a:lstStyle/>
          <a:p>
            <a:r>
              <a:rPr lang="en-US" sz="3600" dirty="0">
                <a:latin typeface="Tahoma" pitchFamily="34" charset="0"/>
              </a:rPr>
              <a:t>Core Concepts</a:t>
            </a:r>
          </a:p>
        </p:txBody>
      </p:sp>
      <p:sp>
        <p:nvSpPr>
          <p:cNvPr id="8" name="TextBox 4"/>
          <p:cNvSpPr txBox="1">
            <a:spLocks noChangeArrowheads="1"/>
          </p:cNvSpPr>
          <p:nvPr/>
        </p:nvSpPr>
        <p:spPr bwMode="auto">
          <a:xfrm>
            <a:off x="1676400" y="1219200"/>
            <a:ext cx="7239000" cy="4524315"/>
          </a:xfrm>
          <a:prstGeom prst="rect">
            <a:avLst/>
          </a:prstGeom>
          <a:noFill/>
          <a:ln w="9525">
            <a:noFill/>
            <a:miter lim="800000"/>
            <a:headEnd/>
            <a:tailEnd/>
          </a:ln>
        </p:spPr>
        <p:txBody>
          <a:bodyPr>
            <a:spAutoFit/>
          </a:bodyPr>
          <a:lstStyle/>
          <a:p>
            <a:pPr lvl="1">
              <a:spcBef>
                <a:spcPts val="1200"/>
              </a:spcBef>
            </a:pPr>
            <a:endParaRPr lang="en-US" dirty="0"/>
          </a:p>
          <a:p>
            <a:pPr marL="914400" lvl="1" indent="-457200">
              <a:spcBef>
                <a:spcPts val="1200"/>
              </a:spcBef>
              <a:buAutoNum type="arabicPeriod"/>
            </a:pPr>
            <a:r>
              <a:rPr lang="en-US" b="1" dirty="0"/>
              <a:t>Causal Analysis and the Counter-Factual</a:t>
            </a:r>
          </a:p>
          <a:p>
            <a:pPr marL="1371600" lvl="2" indent="-457200">
              <a:spcBef>
                <a:spcPts val="1200"/>
              </a:spcBef>
              <a:buAutoNum type="arabicPeriod"/>
            </a:pPr>
            <a:r>
              <a:rPr lang="en-US" b="1" dirty="0"/>
              <a:t>The Competing Hypotheses Framework</a:t>
            </a:r>
          </a:p>
          <a:p>
            <a:pPr marL="914400" lvl="1" indent="-457200">
              <a:spcBef>
                <a:spcPts val="1200"/>
              </a:spcBef>
              <a:buFontTx/>
              <a:buAutoNum type="arabicPeriod"/>
            </a:pPr>
            <a:r>
              <a:rPr lang="en-US" b="1" dirty="0"/>
              <a:t>Calculation of Program Effect (effect size)</a:t>
            </a:r>
          </a:p>
          <a:p>
            <a:pPr marL="914400" lvl="1" indent="-457200">
              <a:spcBef>
                <a:spcPts val="1200"/>
              </a:spcBef>
              <a:buAutoNum type="arabicPeriod"/>
            </a:pPr>
            <a:r>
              <a:rPr lang="en-US" b="1" dirty="0"/>
              <a:t>Randomization Process</a:t>
            </a:r>
          </a:p>
          <a:p>
            <a:pPr marL="914400" lvl="1" indent="-457200">
              <a:spcBef>
                <a:spcPts val="1200"/>
              </a:spcBef>
              <a:buAutoNum type="arabicPeriod"/>
            </a:pPr>
            <a:r>
              <a:rPr lang="en-US" b="1" dirty="0"/>
              <a:t>Control versus Comparison Group</a:t>
            </a:r>
          </a:p>
          <a:p>
            <a:pPr marL="914400" lvl="1" indent="-457200">
              <a:spcBef>
                <a:spcPts val="1200"/>
              </a:spcBef>
              <a:buAutoNum type="arabicPeriod"/>
            </a:pPr>
            <a:r>
              <a:rPr lang="en-US" b="1" dirty="0"/>
              <a:t>Treatment Effect</a:t>
            </a:r>
          </a:p>
          <a:p>
            <a:pPr marL="1371600" lvl="2" indent="-457200">
              <a:spcBef>
                <a:spcPts val="1200"/>
              </a:spcBef>
              <a:buAutoNum type="arabicPeriod"/>
            </a:pPr>
            <a:r>
              <a:rPr lang="en-US" b="1" dirty="0"/>
              <a:t>Average Treatment Effect (ATE)</a:t>
            </a:r>
          </a:p>
          <a:p>
            <a:pPr marL="1371600" lvl="2" indent="-457200">
              <a:spcBef>
                <a:spcPts val="1200"/>
              </a:spcBef>
              <a:buAutoNum type="arabicPeriod"/>
            </a:pPr>
            <a:r>
              <a:rPr lang="en-US" b="1" dirty="0"/>
              <a:t>Intention to Treat (ITT)</a:t>
            </a:r>
          </a:p>
          <a:p>
            <a:pPr marL="1371600" lvl="2" indent="-457200">
              <a:spcBef>
                <a:spcPts val="1200"/>
              </a:spcBef>
              <a:buAutoNum type="arabicPeriod"/>
            </a:pPr>
            <a:r>
              <a:rPr lang="en-US" b="1" dirty="0"/>
              <a:t>Treatment on the Treated (TOT)</a:t>
            </a:r>
          </a:p>
          <a:p>
            <a:pPr marL="914400" lvl="1" indent="-457200">
              <a:buFont typeface="Tahoma" pitchFamily="34" charset="0"/>
              <a:buAutoNum type="arabicPeriod"/>
            </a:pPr>
            <a:endParaRPr lang="en-US" dirty="0"/>
          </a:p>
        </p:txBody>
      </p:sp>
    </p:spTree>
    <p:extLst>
      <p:ext uri="{BB962C8B-B14F-4D97-AF65-F5344CB8AC3E}">
        <p14:creationId xmlns:p14="http://schemas.microsoft.com/office/powerpoint/2010/main" val="38704622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Box 3"/>
          <p:cNvSpPr txBox="1">
            <a:spLocks noChangeArrowheads="1"/>
          </p:cNvSpPr>
          <p:nvPr/>
        </p:nvSpPr>
        <p:spPr bwMode="auto">
          <a:xfrm>
            <a:off x="1600200" y="304800"/>
            <a:ext cx="7010400" cy="646113"/>
          </a:xfrm>
          <a:prstGeom prst="rect">
            <a:avLst/>
          </a:prstGeom>
          <a:noFill/>
          <a:ln w="9525">
            <a:noFill/>
            <a:miter lim="800000"/>
            <a:headEnd/>
            <a:tailEnd/>
          </a:ln>
        </p:spPr>
        <p:txBody>
          <a:bodyPr>
            <a:spAutoFit/>
          </a:bodyPr>
          <a:lstStyle/>
          <a:p>
            <a:r>
              <a:rPr lang="en-US" sz="3600" dirty="0">
                <a:latin typeface="Tahoma" pitchFamily="34" charset="0"/>
              </a:rPr>
              <a:t>Competing Hypothesis #7</a:t>
            </a:r>
          </a:p>
        </p:txBody>
      </p:sp>
      <p:sp>
        <p:nvSpPr>
          <p:cNvPr id="9" name="Rectangle 8"/>
          <p:cNvSpPr/>
          <p:nvPr/>
        </p:nvSpPr>
        <p:spPr>
          <a:xfrm>
            <a:off x="1905000" y="1447800"/>
            <a:ext cx="5181600" cy="3662541"/>
          </a:xfrm>
          <a:prstGeom prst="rect">
            <a:avLst/>
          </a:prstGeom>
        </p:spPr>
        <p:txBody>
          <a:bodyPr wrap="square">
            <a:spAutoFit/>
          </a:bodyPr>
          <a:lstStyle/>
          <a:p>
            <a:r>
              <a:rPr lang="en-US" sz="2400" b="1" u="sng" dirty="0">
                <a:latin typeface="Abadi" panose="020B0604020104020204" pitchFamily="34" charset="0"/>
              </a:rPr>
              <a:t>Regression to the Mean</a:t>
            </a:r>
            <a:endParaRPr lang="en-US" sz="2400" b="1" dirty="0">
              <a:latin typeface="Abadi" panose="020B0604020104020204" pitchFamily="34" charset="0"/>
            </a:endParaRPr>
          </a:p>
          <a:p>
            <a:endParaRPr lang="en-US" sz="1600" dirty="0"/>
          </a:p>
          <a:p>
            <a:r>
              <a:rPr lang="en-US" sz="1600" dirty="0"/>
              <a:t>Every time period that you observe an outcome, during the next time period the outcome naturally has a higher probability of being closer to the mean than it does of staying the same or being more extreme.  As a result, quality improvement programs for low-performing units often have a built-in improvement bias regardless of program effects.</a:t>
            </a:r>
          </a:p>
          <a:p>
            <a:endParaRPr lang="en-US" sz="1600" dirty="0"/>
          </a:p>
          <a:p>
            <a:r>
              <a:rPr lang="en-US" sz="1600" b="1" u="sng" dirty="0"/>
              <a:t>The Fix:</a:t>
            </a:r>
            <a:endParaRPr lang="en-US" sz="1600" b="1" dirty="0"/>
          </a:p>
          <a:p>
            <a:pPr lvl="0"/>
            <a:endParaRPr lang="en-US" sz="1600" dirty="0"/>
          </a:p>
          <a:p>
            <a:pPr lvl="0"/>
            <a:r>
              <a:rPr lang="en-US" sz="1600" dirty="0"/>
              <a:t>Take care not to select a study group from the top or bottom of the distribution in a single time period (only high or low performers).</a:t>
            </a:r>
          </a:p>
        </p:txBody>
      </p:sp>
    </p:spTree>
    <p:extLst>
      <p:ext uri="{BB962C8B-B14F-4D97-AF65-F5344CB8AC3E}">
        <p14:creationId xmlns:p14="http://schemas.microsoft.com/office/powerpoint/2010/main" val="17980960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extLst>
              <p:ext uri="{D42A27DB-BD31-4B8C-83A1-F6EECF244321}">
                <p14:modId xmlns:p14="http://schemas.microsoft.com/office/powerpoint/2010/main" val="3704599219"/>
              </p:ext>
            </p:extLst>
          </p:nvPr>
        </p:nvGraphicFramePr>
        <p:xfrm>
          <a:off x="152400" y="1752600"/>
          <a:ext cx="6524625"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6934200" y="2939534"/>
            <a:ext cx="1569276" cy="369332"/>
          </a:xfrm>
          <a:prstGeom prst="rect">
            <a:avLst/>
          </a:prstGeom>
          <a:noFill/>
        </p:spPr>
        <p:txBody>
          <a:bodyPr wrap="none" rtlCol="0">
            <a:spAutoFit/>
          </a:bodyPr>
          <a:lstStyle/>
          <a:p>
            <a:r>
              <a:rPr lang="en-US" dirty="0">
                <a:solidFill>
                  <a:srgbClr val="FF0000"/>
                </a:solidFill>
              </a:rPr>
              <a:t>Average = 15.6</a:t>
            </a:r>
          </a:p>
        </p:txBody>
      </p:sp>
      <p:sp>
        <p:nvSpPr>
          <p:cNvPr id="4" name="Title 3"/>
          <p:cNvSpPr>
            <a:spLocks noGrp="1"/>
          </p:cNvSpPr>
          <p:nvPr>
            <p:ph type="title"/>
          </p:nvPr>
        </p:nvSpPr>
        <p:spPr>
          <a:xfrm>
            <a:off x="762000" y="274638"/>
            <a:ext cx="8229600" cy="1143000"/>
          </a:xfrm>
        </p:spPr>
        <p:txBody>
          <a:bodyPr>
            <a:normAutofit/>
          </a:bodyPr>
          <a:lstStyle/>
          <a:p>
            <a:r>
              <a:rPr lang="en-US" sz="3600" dirty="0"/>
              <a:t>Regression to the Mean Example</a:t>
            </a:r>
          </a:p>
        </p:txBody>
      </p:sp>
      <p:cxnSp>
        <p:nvCxnSpPr>
          <p:cNvPr id="7" name="Straight Connector 6"/>
          <p:cNvCxnSpPr/>
          <p:nvPr/>
        </p:nvCxnSpPr>
        <p:spPr>
          <a:xfrm>
            <a:off x="838200" y="3132664"/>
            <a:ext cx="5715000" cy="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4744A389-A7E8-40AF-AF9E-EAEA1CD4422E}"/>
              </a:ext>
            </a:extLst>
          </p:cNvPr>
          <p:cNvCxnSpPr>
            <a:cxnSpLocks/>
          </p:cNvCxnSpPr>
          <p:nvPr/>
        </p:nvCxnSpPr>
        <p:spPr>
          <a:xfrm flipV="1">
            <a:off x="1339049" y="3657600"/>
            <a:ext cx="0" cy="9906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6431F98A-A310-46D9-80B8-C28EB16459DB}"/>
              </a:ext>
            </a:extLst>
          </p:cNvPr>
          <p:cNvSpPr/>
          <p:nvPr/>
        </p:nvSpPr>
        <p:spPr>
          <a:xfrm>
            <a:off x="1262849" y="3467627"/>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70D5ADBC-5447-40BB-88C3-C631DBC20E13}"/>
              </a:ext>
            </a:extLst>
          </p:cNvPr>
          <p:cNvCxnSpPr>
            <a:cxnSpLocks/>
          </p:cNvCxnSpPr>
          <p:nvPr/>
        </p:nvCxnSpPr>
        <p:spPr>
          <a:xfrm flipV="1">
            <a:off x="3657600" y="3657600"/>
            <a:ext cx="0" cy="9906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05EF570F-7020-4316-8BF8-23D92FE23292}"/>
              </a:ext>
            </a:extLst>
          </p:cNvPr>
          <p:cNvSpPr/>
          <p:nvPr/>
        </p:nvSpPr>
        <p:spPr>
          <a:xfrm>
            <a:off x="3581400" y="3467627"/>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907B1D22-0B5C-492B-9789-1249F76F7673}"/>
              </a:ext>
            </a:extLst>
          </p:cNvPr>
          <p:cNvCxnSpPr>
            <a:cxnSpLocks/>
          </p:cNvCxnSpPr>
          <p:nvPr/>
        </p:nvCxnSpPr>
        <p:spPr>
          <a:xfrm flipV="1">
            <a:off x="5562600" y="3626528"/>
            <a:ext cx="0" cy="9906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C6662346-F7E3-47A8-857D-88ED6403A4FC}"/>
              </a:ext>
            </a:extLst>
          </p:cNvPr>
          <p:cNvSpPr/>
          <p:nvPr/>
        </p:nvSpPr>
        <p:spPr>
          <a:xfrm>
            <a:off x="5486400" y="3436555"/>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3BD2CCD4-0D13-4ACD-958C-9C0F8D0DF8AA}"/>
              </a:ext>
            </a:extLst>
          </p:cNvPr>
          <p:cNvSpPr txBox="1"/>
          <p:nvPr/>
        </p:nvSpPr>
        <p:spPr>
          <a:xfrm>
            <a:off x="1262849" y="4967330"/>
            <a:ext cx="5105400" cy="923330"/>
          </a:xfrm>
          <a:prstGeom prst="rect">
            <a:avLst/>
          </a:prstGeom>
          <a:noFill/>
        </p:spPr>
        <p:txBody>
          <a:bodyPr wrap="square" rtlCol="0">
            <a:spAutoFit/>
          </a:bodyPr>
          <a:lstStyle/>
          <a:p>
            <a:pPr algn="ctr"/>
            <a:r>
              <a:rPr lang="en-US" dirty="0"/>
              <a:t>Only sent to batting coach when having a slump. Which direction does the trend go after a slump? Is it because of the batting coach?  (NO – reg to mean) </a:t>
            </a:r>
          </a:p>
        </p:txBody>
      </p:sp>
    </p:spTree>
    <p:extLst>
      <p:ext uri="{BB962C8B-B14F-4D97-AF65-F5344CB8AC3E}">
        <p14:creationId xmlns:p14="http://schemas.microsoft.com/office/powerpoint/2010/main" val="19474916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02C01EC-059A-4EA7-B150-821AAF6911F0}"/>
              </a:ext>
            </a:extLst>
          </p:cNvPr>
          <p:cNvSpPr/>
          <p:nvPr/>
        </p:nvSpPr>
        <p:spPr>
          <a:xfrm>
            <a:off x="762000" y="1371600"/>
            <a:ext cx="7391400" cy="3970318"/>
          </a:xfrm>
          <a:prstGeom prst="rect">
            <a:avLst/>
          </a:prstGeom>
        </p:spPr>
        <p:txBody>
          <a:bodyPr wrap="square">
            <a:spAutoFit/>
          </a:bodyPr>
          <a:lstStyle/>
          <a:p>
            <a:r>
              <a:rPr lang="en-US" dirty="0">
                <a:solidFill>
                  <a:srgbClr val="282828"/>
                </a:solidFill>
                <a:latin typeface="Merriweather"/>
              </a:rPr>
              <a:t>Weirdly enough, surgery’s invasiveness may explain some of its potency. Studies have shown that </a:t>
            </a:r>
            <a:r>
              <a:rPr lang="en-US" dirty="0">
                <a:solidFill>
                  <a:srgbClr val="27AAE1"/>
                </a:solidFill>
                <a:latin typeface="Merriweather"/>
                <a:hlinkClick r:id="rId2"/>
              </a:rPr>
              <a:t>invasive procedures produce a stronger placebo effect than non-invasive ones</a:t>
            </a:r>
            <a:r>
              <a:rPr lang="en-US" dirty="0">
                <a:solidFill>
                  <a:srgbClr val="282828"/>
                </a:solidFill>
                <a:latin typeface="Merriweather"/>
              </a:rPr>
              <a:t>, said researcher </a:t>
            </a:r>
            <a:r>
              <a:rPr lang="en-US" dirty="0">
                <a:solidFill>
                  <a:srgbClr val="27AAE1"/>
                </a:solidFill>
                <a:latin typeface="Merriweather"/>
                <a:hlinkClick r:id="rId3"/>
              </a:rPr>
              <a:t>Jonas Bloch </a:t>
            </a:r>
            <a:r>
              <a:rPr lang="en-US" dirty="0" err="1">
                <a:solidFill>
                  <a:srgbClr val="27AAE1"/>
                </a:solidFill>
                <a:latin typeface="Merriweather"/>
                <a:hlinkClick r:id="rId3"/>
              </a:rPr>
              <a:t>Thorlund</a:t>
            </a:r>
            <a:r>
              <a:rPr lang="en-US" dirty="0">
                <a:solidFill>
                  <a:srgbClr val="282828"/>
                </a:solidFill>
                <a:latin typeface="Merriweather"/>
              </a:rPr>
              <a:t> of the University of Southern Denmark. A pill can provoke a placebo effect, but an injection produces an even stronger one. Cutting into someone appears to be more powerful still.</a:t>
            </a:r>
          </a:p>
          <a:p>
            <a:endParaRPr lang="en-US" dirty="0">
              <a:solidFill>
                <a:srgbClr val="282828"/>
              </a:solidFill>
              <a:latin typeface="Merriweather"/>
            </a:endParaRPr>
          </a:p>
          <a:p>
            <a:r>
              <a:rPr lang="en-US" dirty="0">
                <a:solidFill>
                  <a:srgbClr val="282828"/>
                </a:solidFill>
                <a:latin typeface="Merriweather"/>
              </a:rPr>
              <a:t>Even without a robust placebo effect, an ineffective surgery may </a:t>
            </a:r>
            <a:r>
              <a:rPr lang="en-US" i="1" dirty="0">
                <a:solidFill>
                  <a:srgbClr val="282828"/>
                </a:solidFill>
                <a:latin typeface="Merriweather"/>
              </a:rPr>
              <a:t>seem</a:t>
            </a:r>
            <a:r>
              <a:rPr lang="en-US" dirty="0">
                <a:solidFill>
                  <a:srgbClr val="282828"/>
                </a:solidFill>
                <a:latin typeface="Merriweather"/>
              </a:rPr>
              <a:t> helpful. Chronic pain often peaks and wanes, which means that if a patient sought treatment when the pain was at its worst, the improvement of symptoms after surgery could be the result of a condition’s natural course, rather than the treatment. That softening of symptoms from an extreme measure of pain is an example of the statistical concept of </a:t>
            </a:r>
            <a:r>
              <a:rPr lang="en-US" dirty="0">
                <a:solidFill>
                  <a:srgbClr val="27AAE1"/>
                </a:solidFill>
                <a:latin typeface="Merriweather"/>
                <a:hlinkClick r:id="rId4"/>
              </a:rPr>
              <a:t>regression to the mean</a:t>
            </a:r>
            <a:r>
              <a:rPr lang="en-US" dirty="0">
                <a:solidFill>
                  <a:srgbClr val="282828"/>
                </a:solidFill>
                <a:latin typeface="Merriweather"/>
              </a:rPr>
              <a:t>.</a:t>
            </a:r>
            <a:endParaRPr lang="en-US" b="0" i="0" dirty="0">
              <a:solidFill>
                <a:srgbClr val="282828"/>
              </a:solidFill>
              <a:effectLst/>
              <a:latin typeface="Merriweather"/>
            </a:endParaRPr>
          </a:p>
        </p:txBody>
      </p:sp>
      <p:sp>
        <p:nvSpPr>
          <p:cNvPr id="3" name="Rectangle 2">
            <a:extLst>
              <a:ext uri="{FF2B5EF4-FFF2-40B4-BE49-F238E27FC236}">
                <a16:creationId xmlns:a16="http://schemas.microsoft.com/office/drawing/2014/main" id="{7C953B00-B7AF-4406-9455-D29CB6297F77}"/>
              </a:ext>
            </a:extLst>
          </p:cNvPr>
          <p:cNvSpPr/>
          <p:nvPr/>
        </p:nvSpPr>
        <p:spPr>
          <a:xfrm>
            <a:off x="780789" y="5867400"/>
            <a:ext cx="7924800" cy="369332"/>
          </a:xfrm>
          <a:prstGeom prst="rect">
            <a:avLst/>
          </a:prstGeom>
        </p:spPr>
        <p:txBody>
          <a:bodyPr wrap="square">
            <a:spAutoFit/>
          </a:bodyPr>
          <a:lstStyle/>
          <a:p>
            <a:r>
              <a:rPr lang="en-US" dirty="0"/>
              <a:t>https://fivethirtyeight.com/features/surgery-is-one-hell-of-a-placebo</a:t>
            </a:r>
          </a:p>
        </p:txBody>
      </p:sp>
      <p:sp>
        <p:nvSpPr>
          <p:cNvPr id="4" name="Rectangle 3">
            <a:extLst>
              <a:ext uri="{FF2B5EF4-FFF2-40B4-BE49-F238E27FC236}">
                <a16:creationId xmlns:a16="http://schemas.microsoft.com/office/drawing/2014/main" id="{FF75EFA4-9C7C-432B-844B-7E83A677C3AB}"/>
              </a:ext>
            </a:extLst>
          </p:cNvPr>
          <p:cNvSpPr/>
          <p:nvPr/>
        </p:nvSpPr>
        <p:spPr>
          <a:xfrm>
            <a:off x="736948" y="661452"/>
            <a:ext cx="3796680" cy="369332"/>
          </a:xfrm>
          <a:prstGeom prst="rect">
            <a:avLst/>
          </a:prstGeom>
        </p:spPr>
        <p:txBody>
          <a:bodyPr wrap="none">
            <a:spAutoFit/>
          </a:bodyPr>
          <a:lstStyle/>
          <a:p>
            <a:r>
              <a:rPr lang="en-US" b="1" dirty="0">
                <a:solidFill>
                  <a:srgbClr val="282828"/>
                </a:solidFill>
                <a:latin typeface="Source Sans Pro Bold"/>
              </a:rPr>
              <a:t>Surgery Is One Hell Of A Placebo</a:t>
            </a:r>
            <a:endParaRPr lang="en-US" dirty="0"/>
          </a:p>
        </p:txBody>
      </p:sp>
    </p:spTree>
    <p:extLst>
      <p:ext uri="{BB962C8B-B14F-4D97-AF65-F5344CB8AC3E}">
        <p14:creationId xmlns:p14="http://schemas.microsoft.com/office/powerpoint/2010/main" val="15561634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Box 3"/>
          <p:cNvSpPr txBox="1">
            <a:spLocks noChangeArrowheads="1"/>
          </p:cNvSpPr>
          <p:nvPr/>
        </p:nvSpPr>
        <p:spPr bwMode="auto">
          <a:xfrm>
            <a:off x="1600200" y="304800"/>
            <a:ext cx="7010400" cy="646113"/>
          </a:xfrm>
          <a:prstGeom prst="rect">
            <a:avLst/>
          </a:prstGeom>
          <a:noFill/>
          <a:ln w="9525">
            <a:noFill/>
            <a:miter lim="800000"/>
            <a:headEnd/>
            <a:tailEnd/>
          </a:ln>
        </p:spPr>
        <p:txBody>
          <a:bodyPr>
            <a:spAutoFit/>
          </a:bodyPr>
          <a:lstStyle/>
          <a:p>
            <a:r>
              <a:rPr lang="en-US" sz="3600" dirty="0">
                <a:latin typeface="Tahoma" pitchFamily="34" charset="0"/>
              </a:rPr>
              <a:t>Competing Hypothesis #8</a:t>
            </a:r>
          </a:p>
        </p:txBody>
      </p:sp>
      <p:sp>
        <p:nvSpPr>
          <p:cNvPr id="8" name="TextBox 4"/>
          <p:cNvSpPr txBox="1">
            <a:spLocks noChangeArrowheads="1"/>
          </p:cNvSpPr>
          <p:nvPr/>
        </p:nvSpPr>
        <p:spPr bwMode="auto">
          <a:xfrm>
            <a:off x="1676400" y="1219200"/>
            <a:ext cx="7239000" cy="1508105"/>
          </a:xfrm>
          <a:prstGeom prst="rect">
            <a:avLst/>
          </a:prstGeom>
          <a:noFill/>
          <a:ln w="9525">
            <a:noFill/>
            <a:miter lim="800000"/>
            <a:headEnd/>
            <a:tailEnd/>
          </a:ln>
        </p:spPr>
        <p:txBody>
          <a:bodyPr>
            <a:spAutoFit/>
          </a:bodyPr>
          <a:lstStyle/>
          <a:p>
            <a:pPr marL="914400" lvl="1" indent="-457200">
              <a:spcBef>
                <a:spcPts val="1200"/>
              </a:spcBef>
              <a:buAutoNum type="arabicPeriod"/>
            </a:pPr>
            <a:endParaRPr lang="en-US" b="1" dirty="0"/>
          </a:p>
          <a:p>
            <a:pPr marL="914400" lvl="1" indent="-457200">
              <a:spcBef>
                <a:spcPts val="1200"/>
              </a:spcBef>
              <a:buAutoNum type="arabicPeriod"/>
            </a:pPr>
            <a:endParaRPr lang="en-US" dirty="0"/>
          </a:p>
          <a:p>
            <a:pPr marL="914400" lvl="1" indent="-457200">
              <a:spcBef>
                <a:spcPts val="1200"/>
              </a:spcBef>
              <a:buAutoNum type="arabicPeriod"/>
            </a:pPr>
            <a:endParaRPr lang="en-US" b="1" dirty="0"/>
          </a:p>
          <a:p>
            <a:pPr marL="914400" lvl="1" indent="-457200">
              <a:buFont typeface="Tahoma" pitchFamily="34" charset="0"/>
              <a:buAutoNum type="arabicPeriod"/>
            </a:pPr>
            <a:endParaRPr lang="en-US" dirty="0"/>
          </a:p>
        </p:txBody>
      </p:sp>
      <p:sp>
        <p:nvSpPr>
          <p:cNvPr id="9" name="Rectangle 8"/>
          <p:cNvSpPr/>
          <p:nvPr/>
        </p:nvSpPr>
        <p:spPr>
          <a:xfrm>
            <a:off x="1905000" y="1600200"/>
            <a:ext cx="5181600" cy="2431435"/>
          </a:xfrm>
          <a:prstGeom prst="rect">
            <a:avLst/>
          </a:prstGeom>
        </p:spPr>
        <p:txBody>
          <a:bodyPr wrap="square">
            <a:spAutoFit/>
          </a:bodyPr>
          <a:lstStyle/>
          <a:p>
            <a:r>
              <a:rPr lang="en-US" sz="2400" b="1" u="sng" dirty="0">
                <a:latin typeface="Abadi" panose="020B0604020104020204" pitchFamily="34" charset="0"/>
              </a:rPr>
              <a:t>Measurement Error</a:t>
            </a:r>
            <a:endParaRPr lang="en-US" sz="2400" b="1" dirty="0">
              <a:latin typeface="Abadi" panose="020B0604020104020204" pitchFamily="34" charset="0"/>
            </a:endParaRPr>
          </a:p>
          <a:p>
            <a:endParaRPr lang="en-US" sz="1600" dirty="0"/>
          </a:p>
          <a:p>
            <a:r>
              <a:rPr lang="en-US" sz="1600" dirty="0"/>
              <a:t>If there is significant measurement error in the </a:t>
            </a:r>
            <a:r>
              <a:rPr lang="en-US" sz="1600" u="sng" dirty="0"/>
              <a:t>dependent</a:t>
            </a:r>
            <a:r>
              <a:rPr lang="en-US" sz="1600" dirty="0"/>
              <a:t> variables, it will bias the effects towards zero and make programs look less effective.</a:t>
            </a:r>
          </a:p>
          <a:p>
            <a:endParaRPr lang="en-US" sz="1600" dirty="0"/>
          </a:p>
          <a:p>
            <a:r>
              <a:rPr lang="en-US" sz="1600" b="1" u="sng" dirty="0"/>
              <a:t>The Fix:</a:t>
            </a:r>
            <a:endParaRPr lang="en-US" sz="1600" b="1" dirty="0"/>
          </a:p>
          <a:p>
            <a:pPr lvl="0"/>
            <a:endParaRPr lang="en-US" sz="1600" dirty="0"/>
          </a:p>
          <a:p>
            <a:pPr lvl="0"/>
            <a:r>
              <a:rPr lang="en-US" sz="1600" dirty="0"/>
              <a:t>Use better measures of dependent variables. </a:t>
            </a:r>
          </a:p>
        </p:txBody>
      </p:sp>
    </p:spTree>
    <p:extLst>
      <p:ext uri="{BB962C8B-B14F-4D97-AF65-F5344CB8AC3E}">
        <p14:creationId xmlns:p14="http://schemas.microsoft.com/office/powerpoint/2010/main" val="40665173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Box 3"/>
          <p:cNvSpPr txBox="1">
            <a:spLocks noChangeArrowheads="1"/>
          </p:cNvSpPr>
          <p:nvPr/>
        </p:nvSpPr>
        <p:spPr bwMode="auto">
          <a:xfrm>
            <a:off x="1600200" y="304800"/>
            <a:ext cx="7010400" cy="646113"/>
          </a:xfrm>
          <a:prstGeom prst="rect">
            <a:avLst/>
          </a:prstGeom>
          <a:noFill/>
          <a:ln w="9525">
            <a:noFill/>
            <a:miter lim="800000"/>
            <a:headEnd/>
            <a:tailEnd/>
          </a:ln>
        </p:spPr>
        <p:txBody>
          <a:bodyPr>
            <a:spAutoFit/>
          </a:bodyPr>
          <a:lstStyle/>
          <a:p>
            <a:r>
              <a:rPr lang="en-US" sz="3600" dirty="0">
                <a:latin typeface="Tahoma" pitchFamily="34" charset="0"/>
              </a:rPr>
              <a:t>Competing Hypothesis #9</a:t>
            </a:r>
          </a:p>
        </p:txBody>
      </p:sp>
      <p:sp>
        <p:nvSpPr>
          <p:cNvPr id="8" name="TextBox 4"/>
          <p:cNvSpPr txBox="1">
            <a:spLocks noChangeArrowheads="1"/>
          </p:cNvSpPr>
          <p:nvPr/>
        </p:nvSpPr>
        <p:spPr bwMode="auto">
          <a:xfrm>
            <a:off x="1676400" y="1219200"/>
            <a:ext cx="7239000" cy="1508105"/>
          </a:xfrm>
          <a:prstGeom prst="rect">
            <a:avLst/>
          </a:prstGeom>
          <a:noFill/>
          <a:ln w="9525">
            <a:noFill/>
            <a:miter lim="800000"/>
            <a:headEnd/>
            <a:tailEnd/>
          </a:ln>
        </p:spPr>
        <p:txBody>
          <a:bodyPr>
            <a:spAutoFit/>
          </a:bodyPr>
          <a:lstStyle/>
          <a:p>
            <a:pPr marL="914400" lvl="1" indent="-457200">
              <a:spcBef>
                <a:spcPts val="1200"/>
              </a:spcBef>
              <a:buAutoNum type="arabicPeriod"/>
            </a:pPr>
            <a:endParaRPr lang="en-US" b="1" dirty="0"/>
          </a:p>
          <a:p>
            <a:pPr marL="914400" lvl="1" indent="-457200">
              <a:spcBef>
                <a:spcPts val="1200"/>
              </a:spcBef>
              <a:buAutoNum type="arabicPeriod"/>
            </a:pPr>
            <a:endParaRPr lang="en-US" dirty="0"/>
          </a:p>
          <a:p>
            <a:pPr marL="914400" lvl="1" indent="-457200">
              <a:spcBef>
                <a:spcPts val="1200"/>
              </a:spcBef>
              <a:buAutoNum type="arabicPeriod"/>
            </a:pPr>
            <a:endParaRPr lang="en-US" b="1" dirty="0"/>
          </a:p>
          <a:p>
            <a:pPr marL="914400" lvl="1" indent="-457200">
              <a:buFont typeface="Tahoma" pitchFamily="34" charset="0"/>
              <a:buAutoNum type="arabicPeriod"/>
            </a:pPr>
            <a:endParaRPr lang="en-US" dirty="0"/>
          </a:p>
        </p:txBody>
      </p:sp>
      <p:sp>
        <p:nvSpPr>
          <p:cNvPr id="9" name="Rectangle 8"/>
          <p:cNvSpPr/>
          <p:nvPr/>
        </p:nvSpPr>
        <p:spPr>
          <a:xfrm>
            <a:off x="1905000" y="1600200"/>
            <a:ext cx="5181600" cy="4154984"/>
          </a:xfrm>
          <a:prstGeom prst="rect">
            <a:avLst/>
          </a:prstGeom>
        </p:spPr>
        <p:txBody>
          <a:bodyPr wrap="square">
            <a:spAutoFit/>
          </a:bodyPr>
          <a:lstStyle/>
          <a:p>
            <a:r>
              <a:rPr lang="en-US" sz="2400" b="1" u="sng" dirty="0">
                <a:latin typeface="Abadi" panose="020B0604020104020204" pitchFamily="34" charset="0"/>
              </a:rPr>
              <a:t>Study Time-Frame</a:t>
            </a:r>
            <a:endParaRPr lang="en-US" sz="2400" b="1" dirty="0">
              <a:latin typeface="Abadi" panose="020B0604020104020204" pitchFamily="34" charset="0"/>
            </a:endParaRPr>
          </a:p>
          <a:p>
            <a:endParaRPr lang="en-US" sz="1600" dirty="0"/>
          </a:p>
          <a:p>
            <a:r>
              <a:rPr lang="en-US" sz="1600" dirty="0"/>
              <a:t>If the study is not long enough it make look like the program had no impact when in fact it did.  If the study is too long then attrition becomes a problem. </a:t>
            </a:r>
          </a:p>
          <a:p>
            <a:endParaRPr lang="en-US" sz="1600" dirty="0"/>
          </a:p>
          <a:p>
            <a:r>
              <a:rPr lang="en-US" sz="1600" b="1" u="sng" dirty="0"/>
              <a:t>The Fix:</a:t>
            </a:r>
            <a:endParaRPr lang="en-US" sz="1600" b="1" dirty="0"/>
          </a:p>
          <a:p>
            <a:pPr lvl="0"/>
            <a:endParaRPr lang="en-US" sz="1600" dirty="0"/>
          </a:p>
          <a:p>
            <a:pPr lvl="0"/>
            <a:r>
              <a:rPr lang="en-US" sz="1600" dirty="0"/>
              <a:t>Use prior knowledge or research from the study domain to pick an appropriate study period.</a:t>
            </a:r>
          </a:p>
          <a:p>
            <a:pPr lvl="0"/>
            <a:endParaRPr lang="en-US" sz="1600" dirty="0"/>
          </a:p>
          <a:p>
            <a:pPr lvl="0"/>
            <a:r>
              <a:rPr lang="en-US" sz="1600" b="1" u="sng" dirty="0"/>
              <a:t>Examples:</a:t>
            </a:r>
          </a:p>
          <a:p>
            <a:pPr lvl="0"/>
            <a:endParaRPr lang="en-US" sz="1600" dirty="0"/>
          </a:p>
          <a:p>
            <a:pPr marL="285750" lvl="0" indent="-285750">
              <a:buFont typeface="Arial" pitchFamily="34" charset="0"/>
              <a:buChar char="•"/>
            </a:pPr>
            <a:r>
              <a:rPr lang="en-US" sz="1600" dirty="0"/>
              <a:t>Michigan Affirmative Action Study</a:t>
            </a:r>
          </a:p>
          <a:p>
            <a:pPr marL="285750" indent="-285750">
              <a:buFont typeface="Arial" pitchFamily="34" charset="0"/>
              <a:buChar char="•"/>
            </a:pPr>
            <a:r>
              <a:rPr lang="en-US" sz="1600" dirty="0"/>
              <a:t>Iowa liquor law change</a:t>
            </a:r>
          </a:p>
          <a:p>
            <a:pPr lvl="0"/>
            <a:endParaRPr lang="en-US" sz="1600" dirty="0"/>
          </a:p>
        </p:txBody>
      </p:sp>
    </p:spTree>
    <p:extLst>
      <p:ext uri="{BB962C8B-B14F-4D97-AF65-F5344CB8AC3E}">
        <p14:creationId xmlns:p14="http://schemas.microsoft.com/office/powerpoint/2010/main" val="37389424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srcRect/>
          <a:stretch>
            <a:fillRect/>
          </a:stretch>
        </p:blipFill>
        <p:spPr bwMode="auto">
          <a:xfrm rot="60000">
            <a:off x="112490" y="870559"/>
            <a:ext cx="8162402" cy="5086064"/>
          </a:xfrm>
          <a:prstGeom prst="rect">
            <a:avLst/>
          </a:prstGeom>
          <a:noFill/>
          <a:ln w="9525">
            <a:noFill/>
            <a:miter lim="800000"/>
            <a:headEnd/>
            <a:tailEnd/>
          </a:ln>
        </p:spPr>
      </p:pic>
      <p:sp>
        <p:nvSpPr>
          <p:cNvPr id="7" name="TextBox 6">
            <a:extLst>
              <a:ext uri="{FF2B5EF4-FFF2-40B4-BE49-F238E27FC236}">
                <a16:creationId xmlns:a16="http://schemas.microsoft.com/office/drawing/2014/main" id="{58152DF8-217A-435E-B61C-1135CCCAB639}"/>
              </a:ext>
            </a:extLst>
          </p:cNvPr>
          <p:cNvSpPr txBox="1"/>
          <p:nvPr/>
        </p:nvSpPr>
        <p:spPr>
          <a:xfrm>
            <a:off x="762000" y="269315"/>
            <a:ext cx="7287380" cy="369332"/>
          </a:xfrm>
          <a:prstGeom prst="rect">
            <a:avLst/>
          </a:prstGeom>
          <a:noFill/>
        </p:spPr>
        <p:txBody>
          <a:bodyPr wrap="none" rtlCol="0">
            <a:spAutoFit/>
          </a:bodyPr>
          <a:lstStyle/>
          <a:p>
            <a:r>
              <a:rPr lang="en-US" dirty="0">
                <a:solidFill>
                  <a:srgbClr val="0070C0"/>
                </a:solidFill>
              </a:rPr>
              <a:t>Time frame: one-year post policy change: conclusion is POLICY CHANGE BAD</a:t>
            </a:r>
          </a:p>
        </p:txBody>
      </p:sp>
      <p:cxnSp>
        <p:nvCxnSpPr>
          <p:cNvPr id="9" name="Straight Connector 8">
            <a:extLst>
              <a:ext uri="{FF2B5EF4-FFF2-40B4-BE49-F238E27FC236}">
                <a16:creationId xmlns:a16="http://schemas.microsoft.com/office/drawing/2014/main" id="{264E242A-57BC-4D49-A0C3-D877DCB5BB57}"/>
              </a:ext>
            </a:extLst>
          </p:cNvPr>
          <p:cNvCxnSpPr/>
          <p:nvPr/>
        </p:nvCxnSpPr>
        <p:spPr>
          <a:xfrm>
            <a:off x="3429000" y="2895600"/>
            <a:ext cx="685800" cy="0"/>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C0590A3-86D5-4E15-97E5-C6C8E4F3A246}"/>
              </a:ext>
            </a:extLst>
          </p:cNvPr>
          <p:cNvCxnSpPr/>
          <p:nvPr/>
        </p:nvCxnSpPr>
        <p:spPr>
          <a:xfrm>
            <a:off x="4343400" y="2590800"/>
            <a:ext cx="685800" cy="0"/>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16FE24C-939C-4B6F-9068-B4EE6DFB3FF1}"/>
              </a:ext>
            </a:extLst>
          </p:cNvPr>
          <p:cNvSpPr txBox="1"/>
          <p:nvPr/>
        </p:nvSpPr>
        <p:spPr>
          <a:xfrm>
            <a:off x="4206268" y="3121203"/>
            <a:ext cx="1763175" cy="584775"/>
          </a:xfrm>
          <a:prstGeom prst="rect">
            <a:avLst/>
          </a:prstGeom>
          <a:noFill/>
        </p:spPr>
        <p:txBody>
          <a:bodyPr wrap="none" rtlCol="0">
            <a:spAutoFit/>
          </a:bodyPr>
          <a:lstStyle/>
          <a:p>
            <a:r>
              <a:rPr lang="en-US" sz="1600" dirty="0">
                <a:solidFill>
                  <a:srgbClr val="0070C0"/>
                </a:solidFill>
              </a:rPr>
              <a:t>Significant jump in </a:t>
            </a:r>
          </a:p>
          <a:p>
            <a:r>
              <a:rPr lang="en-US" sz="1600" dirty="0">
                <a:solidFill>
                  <a:srgbClr val="0070C0"/>
                </a:solidFill>
              </a:rPr>
              <a:t>consumption!</a:t>
            </a:r>
          </a:p>
        </p:txBody>
      </p:sp>
    </p:spTree>
    <p:extLst>
      <p:ext uri="{BB962C8B-B14F-4D97-AF65-F5344CB8AC3E}">
        <p14:creationId xmlns:p14="http://schemas.microsoft.com/office/powerpoint/2010/main" val="7758213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srcRect/>
          <a:stretch>
            <a:fillRect/>
          </a:stretch>
        </p:blipFill>
        <p:spPr bwMode="auto">
          <a:xfrm rot="60000">
            <a:off x="112490" y="870559"/>
            <a:ext cx="8162402" cy="5086064"/>
          </a:xfrm>
          <a:prstGeom prst="rect">
            <a:avLst/>
          </a:prstGeom>
          <a:noFill/>
          <a:ln w="9525">
            <a:noFill/>
            <a:miter lim="800000"/>
            <a:headEnd/>
            <a:tailEnd/>
          </a:ln>
        </p:spPr>
      </p:pic>
      <p:sp>
        <p:nvSpPr>
          <p:cNvPr id="3" name="TextBox 2">
            <a:extLst>
              <a:ext uri="{FF2B5EF4-FFF2-40B4-BE49-F238E27FC236}">
                <a16:creationId xmlns:a16="http://schemas.microsoft.com/office/drawing/2014/main" id="{2146455E-66C4-418B-B0EC-A9BFED76D53B}"/>
              </a:ext>
            </a:extLst>
          </p:cNvPr>
          <p:cNvSpPr txBox="1"/>
          <p:nvPr/>
        </p:nvSpPr>
        <p:spPr>
          <a:xfrm>
            <a:off x="4343400" y="3048000"/>
            <a:ext cx="1600199" cy="584775"/>
          </a:xfrm>
          <a:prstGeom prst="rect">
            <a:avLst/>
          </a:prstGeom>
          <a:noFill/>
        </p:spPr>
        <p:txBody>
          <a:bodyPr wrap="square" rtlCol="0">
            <a:spAutoFit/>
          </a:bodyPr>
          <a:lstStyle/>
          <a:p>
            <a:r>
              <a:rPr lang="en-US" sz="1600" dirty="0">
                <a:solidFill>
                  <a:srgbClr val="FF0000"/>
                </a:solidFill>
              </a:rPr>
              <a:t>(new stores stocking shelves)</a:t>
            </a:r>
          </a:p>
        </p:txBody>
      </p:sp>
      <p:cxnSp>
        <p:nvCxnSpPr>
          <p:cNvPr id="5" name="Straight Arrow Connector 4">
            <a:extLst>
              <a:ext uri="{FF2B5EF4-FFF2-40B4-BE49-F238E27FC236}">
                <a16:creationId xmlns:a16="http://schemas.microsoft.com/office/drawing/2014/main" id="{1E43D89D-F0BC-439E-9A5C-7121120AE354}"/>
              </a:ext>
            </a:extLst>
          </p:cNvPr>
          <p:cNvCxnSpPr>
            <a:cxnSpLocks/>
          </p:cNvCxnSpPr>
          <p:nvPr/>
        </p:nvCxnSpPr>
        <p:spPr>
          <a:xfrm>
            <a:off x="1905000" y="2743200"/>
            <a:ext cx="4648200" cy="304800"/>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F6E19BE6-B30B-4797-8616-04FCA29B6C2D}"/>
              </a:ext>
            </a:extLst>
          </p:cNvPr>
          <p:cNvSpPr txBox="1"/>
          <p:nvPr/>
        </p:nvSpPr>
        <p:spPr>
          <a:xfrm>
            <a:off x="838200" y="283980"/>
            <a:ext cx="7236212" cy="369332"/>
          </a:xfrm>
          <a:prstGeom prst="rect">
            <a:avLst/>
          </a:prstGeom>
          <a:noFill/>
        </p:spPr>
        <p:txBody>
          <a:bodyPr wrap="none" rtlCol="0">
            <a:spAutoFit/>
          </a:bodyPr>
          <a:lstStyle/>
          <a:p>
            <a:r>
              <a:rPr lang="en-US" dirty="0">
                <a:solidFill>
                  <a:srgbClr val="FF0000"/>
                </a:solidFill>
              </a:rPr>
              <a:t>Evaluation two or more years after policy change: conclusion POLICY GOOD</a:t>
            </a:r>
          </a:p>
        </p:txBody>
      </p:sp>
      <p:sp>
        <p:nvSpPr>
          <p:cNvPr id="6" name="TextBox 5">
            <a:extLst>
              <a:ext uri="{FF2B5EF4-FFF2-40B4-BE49-F238E27FC236}">
                <a16:creationId xmlns:a16="http://schemas.microsoft.com/office/drawing/2014/main" id="{6B408028-919D-46FC-A192-14520D6EF83D}"/>
              </a:ext>
            </a:extLst>
          </p:cNvPr>
          <p:cNvSpPr txBox="1"/>
          <p:nvPr/>
        </p:nvSpPr>
        <p:spPr>
          <a:xfrm>
            <a:off x="2057400" y="5881482"/>
            <a:ext cx="4114800" cy="738664"/>
          </a:xfrm>
          <a:prstGeom prst="rect">
            <a:avLst/>
          </a:prstGeom>
          <a:noFill/>
        </p:spPr>
        <p:txBody>
          <a:bodyPr wrap="square" rtlCol="0">
            <a:spAutoFit/>
          </a:bodyPr>
          <a:lstStyle/>
          <a:p>
            <a:r>
              <a:rPr lang="en-US" sz="1400" dirty="0">
                <a:solidFill>
                  <a:srgbClr val="FF0000"/>
                </a:solidFill>
              </a:rPr>
              <a:t>Note “consumption” is measured as wholesale volume, not consumer consumption, so there is a serious measurement problem as well! </a:t>
            </a:r>
          </a:p>
        </p:txBody>
      </p:sp>
      <p:cxnSp>
        <p:nvCxnSpPr>
          <p:cNvPr id="7" name="Straight Arrow Connector 6">
            <a:extLst>
              <a:ext uri="{FF2B5EF4-FFF2-40B4-BE49-F238E27FC236}">
                <a16:creationId xmlns:a16="http://schemas.microsoft.com/office/drawing/2014/main" id="{46F3FA5D-2C99-4030-B792-FC2312A67767}"/>
              </a:ext>
            </a:extLst>
          </p:cNvPr>
          <p:cNvCxnSpPr>
            <a:cxnSpLocks/>
          </p:cNvCxnSpPr>
          <p:nvPr/>
        </p:nvCxnSpPr>
        <p:spPr>
          <a:xfrm flipH="1" flipV="1">
            <a:off x="2971800" y="5281325"/>
            <a:ext cx="76200" cy="592254"/>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25189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Box 3"/>
          <p:cNvSpPr txBox="1">
            <a:spLocks noChangeArrowheads="1"/>
          </p:cNvSpPr>
          <p:nvPr/>
        </p:nvSpPr>
        <p:spPr bwMode="auto">
          <a:xfrm>
            <a:off x="1600200" y="304800"/>
            <a:ext cx="7010400" cy="646113"/>
          </a:xfrm>
          <a:prstGeom prst="rect">
            <a:avLst/>
          </a:prstGeom>
          <a:noFill/>
          <a:ln w="9525">
            <a:noFill/>
            <a:miter lim="800000"/>
            <a:headEnd/>
            <a:tailEnd/>
          </a:ln>
        </p:spPr>
        <p:txBody>
          <a:bodyPr>
            <a:spAutoFit/>
          </a:bodyPr>
          <a:lstStyle/>
          <a:p>
            <a:r>
              <a:rPr lang="en-US" sz="3600" dirty="0">
                <a:latin typeface="Tahoma" pitchFamily="34" charset="0"/>
              </a:rPr>
              <a:t>Competing Hypothesis #10</a:t>
            </a:r>
          </a:p>
        </p:txBody>
      </p:sp>
      <p:sp>
        <p:nvSpPr>
          <p:cNvPr id="8" name="TextBox 4"/>
          <p:cNvSpPr txBox="1">
            <a:spLocks noChangeArrowheads="1"/>
          </p:cNvSpPr>
          <p:nvPr/>
        </p:nvSpPr>
        <p:spPr bwMode="auto">
          <a:xfrm>
            <a:off x="1676400" y="1219200"/>
            <a:ext cx="7239000" cy="1508105"/>
          </a:xfrm>
          <a:prstGeom prst="rect">
            <a:avLst/>
          </a:prstGeom>
          <a:noFill/>
          <a:ln w="9525">
            <a:noFill/>
            <a:miter lim="800000"/>
            <a:headEnd/>
            <a:tailEnd/>
          </a:ln>
        </p:spPr>
        <p:txBody>
          <a:bodyPr>
            <a:spAutoFit/>
          </a:bodyPr>
          <a:lstStyle/>
          <a:p>
            <a:pPr marL="914400" lvl="1" indent="-457200">
              <a:spcBef>
                <a:spcPts val="1200"/>
              </a:spcBef>
              <a:buAutoNum type="arabicPeriod"/>
            </a:pPr>
            <a:endParaRPr lang="en-US" b="1" dirty="0"/>
          </a:p>
          <a:p>
            <a:pPr marL="914400" lvl="1" indent="-457200">
              <a:spcBef>
                <a:spcPts val="1200"/>
              </a:spcBef>
              <a:buAutoNum type="arabicPeriod"/>
            </a:pPr>
            <a:endParaRPr lang="en-US" dirty="0"/>
          </a:p>
          <a:p>
            <a:pPr marL="914400" lvl="1" indent="-457200">
              <a:spcBef>
                <a:spcPts val="1200"/>
              </a:spcBef>
              <a:buAutoNum type="arabicPeriod"/>
            </a:pPr>
            <a:endParaRPr lang="en-US" b="1" dirty="0"/>
          </a:p>
          <a:p>
            <a:pPr marL="914400" lvl="1" indent="-457200">
              <a:buFont typeface="Tahoma" pitchFamily="34" charset="0"/>
              <a:buAutoNum type="arabicPeriod"/>
            </a:pPr>
            <a:endParaRPr lang="en-US" dirty="0"/>
          </a:p>
        </p:txBody>
      </p:sp>
      <p:sp>
        <p:nvSpPr>
          <p:cNvPr id="9" name="Rectangle 8"/>
          <p:cNvSpPr/>
          <p:nvPr/>
        </p:nvSpPr>
        <p:spPr>
          <a:xfrm>
            <a:off x="1905000" y="1600200"/>
            <a:ext cx="5181600" cy="3170099"/>
          </a:xfrm>
          <a:prstGeom prst="rect">
            <a:avLst/>
          </a:prstGeom>
        </p:spPr>
        <p:txBody>
          <a:bodyPr wrap="square">
            <a:spAutoFit/>
          </a:bodyPr>
          <a:lstStyle/>
          <a:p>
            <a:r>
              <a:rPr lang="en-US" sz="2400" b="1" u="sng" dirty="0">
                <a:latin typeface="Abadi" panose="020B0604020104020204" pitchFamily="34" charset="0"/>
              </a:rPr>
              <a:t>Intervening Events</a:t>
            </a:r>
            <a:endParaRPr lang="en-US" sz="2400" b="1" dirty="0">
              <a:latin typeface="Abadi" panose="020B0604020104020204" pitchFamily="34" charset="0"/>
            </a:endParaRPr>
          </a:p>
          <a:p>
            <a:endParaRPr lang="en-US" sz="1600" dirty="0"/>
          </a:p>
          <a:p>
            <a:r>
              <a:rPr lang="en-US" sz="1600" dirty="0"/>
              <a:t>Has something happened during the study that affects one of the groups (treatment or control) but not the other?</a:t>
            </a:r>
          </a:p>
          <a:p>
            <a:endParaRPr lang="en-US" sz="1600" dirty="0"/>
          </a:p>
          <a:p>
            <a:r>
              <a:rPr lang="en-US" sz="1600" dirty="0"/>
              <a:t>Example, treatment group school burns down. Prices change for substitute goods for control group. </a:t>
            </a:r>
          </a:p>
          <a:p>
            <a:endParaRPr lang="en-US" sz="1600" dirty="0"/>
          </a:p>
          <a:p>
            <a:r>
              <a:rPr lang="en-US" sz="1600" b="1" u="sng" dirty="0"/>
              <a:t>The Fix:</a:t>
            </a:r>
            <a:endParaRPr lang="en-US" sz="1600" b="1" dirty="0"/>
          </a:p>
          <a:p>
            <a:pPr lvl="0"/>
            <a:endParaRPr lang="en-US" sz="1600" dirty="0"/>
          </a:p>
          <a:p>
            <a:pPr lvl="0"/>
            <a:r>
              <a:rPr lang="en-US" sz="1600" dirty="0"/>
              <a:t>If there is an intervening event, it may be hard to remove the effects from the study.</a:t>
            </a:r>
          </a:p>
        </p:txBody>
      </p:sp>
    </p:spTree>
    <p:extLst>
      <p:ext uri="{BB962C8B-B14F-4D97-AF65-F5344CB8AC3E}">
        <p14:creationId xmlns:p14="http://schemas.microsoft.com/office/powerpoint/2010/main" val="2684779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images-na.ssl-images-amazon.com/images/I/71NPT4GRF6L._SX350_BO1,204,203,200_.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761" y="304800"/>
            <a:ext cx="3352800" cy="451485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images-na.ssl-images-amazon.com/images/I/51PE9JYrRtL._SX390_BO1,204,203,200_.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304800"/>
            <a:ext cx="3546736" cy="451485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628371" y="6019800"/>
            <a:ext cx="3533916" cy="369332"/>
          </a:xfrm>
          <a:prstGeom prst="rect">
            <a:avLst/>
          </a:prstGeom>
          <a:noFill/>
        </p:spPr>
        <p:txBody>
          <a:bodyPr wrap="none" rtlCol="0">
            <a:spAutoFit/>
          </a:bodyPr>
          <a:lstStyle/>
          <a:p>
            <a:r>
              <a:rPr lang="en-US" dirty="0"/>
              <a:t>( inspiration for these assignments )</a:t>
            </a:r>
          </a:p>
        </p:txBody>
      </p:sp>
    </p:spTree>
    <p:extLst>
      <p:ext uri="{BB962C8B-B14F-4D97-AF65-F5344CB8AC3E}">
        <p14:creationId xmlns:p14="http://schemas.microsoft.com/office/powerpoint/2010/main" val="3748436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62200" y="5861798"/>
            <a:ext cx="5310188" cy="307777"/>
          </a:xfrm>
          <a:prstGeom prst="rect">
            <a:avLst/>
          </a:prstGeom>
        </p:spPr>
        <p:txBody>
          <a:bodyPr wrap="square">
            <a:spAutoFit/>
          </a:bodyPr>
          <a:lstStyle/>
          <a:p>
            <a:r>
              <a:rPr lang="en-US" sz="1400" dirty="0">
                <a:hlinkClick r:id="rId2"/>
              </a:rPr>
              <a:t>http://www.youtube.com/watch?v=7DDF8WZFnoU</a:t>
            </a:r>
            <a:endParaRPr lang="en-US" sz="1400"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2377533"/>
            <a:ext cx="4552950" cy="324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767819" y="1752600"/>
            <a:ext cx="1736950" cy="369332"/>
          </a:xfrm>
          <a:prstGeom prst="rect">
            <a:avLst/>
          </a:prstGeom>
          <a:noFill/>
        </p:spPr>
        <p:txBody>
          <a:bodyPr wrap="none" rtlCol="0">
            <a:spAutoFit/>
          </a:bodyPr>
          <a:lstStyle/>
          <a:p>
            <a:r>
              <a:rPr lang="en-US" dirty="0"/>
              <a:t>Can Ants Count?</a:t>
            </a:r>
          </a:p>
        </p:txBody>
      </p:sp>
      <p:sp>
        <p:nvSpPr>
          <p:cNvPr id="5" name="TextBox 3"/>
          <p:cNvSpPr txBox="1">
            <a:spLocks noChangeArrowheads="1"/>
          </p:cNvSpPr>
          <p:nvPr/>
        </p:nvSpPr>
        <p:spPr bwMode="auto">
          <a:xfrm>
            <a:off x="457200" y="304800"/>
            <a:ext cx="8153400" cy="1077218"/>
          </a:xfrm>
          <a:prstGeom prst="rect">
            <a:avLst/>
          </a:prstGeom>
          <a:noFill/>
          <a:ln w="9525">
            <a:noFill/>
            <a:miter lim="800000"/>
            <a:headEnd/>
            <a:tailEnd/>
          </a:ln>
        </p:spPr>
        <p:txBody>
          <a:bodyPr wrap="square">
            <a:spAutoFit/>
          </a:bodyPr>
          <a:lstStyle/>
          <a:p>
            <a:pPr algn="ctr"/>
            <a:r>
              <a:rPr lang="en-US" sz="3200" dirty="0">
                <a:latin typeface="Tahoma" pitchFamily="34" charset="0"/>
              </a:rPr>
              <a:t>Eliminating Competing Hypotheses to Improve Internal Validity</a:t>
            </a:r>
          </a:p>
        </p:txBody>
      </p:sp>
    </p:spTree>
    <p:extLst>
      <p:ext uri="{BB962C8B-B14F-4D97-AF65-F5344CB8AC3E}">
        <p14:creationId xmlns:p14="http://schemas.microsoft.com/office/powerpoint/2010/main" val="172005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Box 3"/>
          <p:cNvSpPr txBox="1">
            <a:spLocks noChangeArrowheads="1"/>
          </p:cNvSpPr>
          <p:nvPr/>
        </p:nvSpPr>
        <p:spPr bwMode="auto">
          <a:xfrm>
            <a:off x="1600200" y="304800"/>
            <a:ext cx="7010400" cy="646113"/>
          </a:xfrm>
          <a:prstGeom prst="rect">
            <a:avLst/>
          </a:prstGeom>
          <a:noFill/>
          <a:ln w="9525">
            <a:noFill/>
            <a:miter lim="800000"/>
            <a:headEnd/>
            <a:tailEnd/>
          </a:ln>
        </p:spPr>
        <p:txBody>
          <a:bodyPr>
            <a:spAutoFit/>
          </a:bodyPr>
          <a:lstStyle/>
          <a:p>
            <a:r>
              <a:rPr lang="en-US" sz="3600" dirty="0">
                <a:latin typeface="Tahoma" pitchFamily="34" charset="0"/>
              </a:rPr>
              <a:t>Competing Hypotheses</a:t>
            </a:r>
          </a:p>
        </p:txBody>
      </p:sp>
      <p:sp>
        <p:nvSpPr>
          <p:cNvPr id="8" name="TextBox 4"/>
          <p:cNvSpPr txBox="1">
            <a:spLocks noChangeArrowheads="1"/>
          </p:cNvSpPr>
          <p:nvPr/>
        </p:nvSpPr>
        <p:spPr bwMode="auto">
          <a:xfrm>
            <a:off x="1676400" y="1219200"/>
            <a:ext cx="7239000" cy="1508105"/>
          </a:xfrm>
          <a:prstGeom prst="rect">
            <a:avLst/>
          </a:prstGeom>
          <a:noFill/>
          <a:ln w="9525">
            <a:noFill/>
            <a:miter lim="800000"/>
            <a:headEnd/>
            <a:tailEnd/>
          </a:ln>
        </p:spPr>
        <p:txBody>
          <a:bodyPr>
            <a:spAutoFit/>
          </a:bodyPr>
          <a:lstStyle/>
          <a:p>
            <a:pPr marL="914400" lvl="1" indent="-457200">
              <a:spcBef>
                <a:spcPts val="1200"/>
              </a:spcBef>
              <a:buAutoNum type="arabicPeriod"/>
            </a:pPr>
            <a:endParaRPr lang="en-US" b="1" dirty="0"/>
          </a:p>
          <a:p>
            <a:pPr marL="914400" lvl="1" indent="-457200">
              <a:spcBef>
                <a:spcPts val="1200"/>
              </a:spcBef>
              <a:buAutoNum type="arabicPeriod"/>
            </a:pPr>
            <a:endParaRPr lang="en-US" dirty="0"/>
          </a:p>
          <a:p>
            <a:pPr marL="914400" lvl="1" indent="-457200">
              <a:spcBef>
                <a:spcPts val="1200"/>
              </a:spcBef>
              <a:buAutoNum type="arabicPeriod"/>
            </a:pPr>
            <a:endParaRPr lang="en-US" b="1" dirty="0"/>
          </a:p>
          <a:p>
            <a:pPr marL="914400" lvl="1" indent="-457200">
              <a:buFont typeface="Tahoma" pitchFamily="34" charset="0"/>
              <a:buAutoNum type="arabicPeriod"/>
            </a:pPr>
            <a:endParaRPr lang="en-US" dirty="0"/>
          </a:p>
        </p:txBody>
      </p:sp>
      <p:sp>
        <p:nvSpPr>
          <p:cNvPr id="9" name="Rectangle 8"/>
          <p:cNvSpPr/>
          <p:nvPr/>
        </p:nvSpPr>
        <p:spPr>
          <a:xfrm>
            <a:off x="1905000" y="1600200"/>
            <a:ext cx="5181600" cy="3046988"/>
          </a:xfrm>
          <a:prstGeom prst="rect">
            <a:avLst/>
          </a:prstGeom>
        </p:spPr>
        <p:txBody>
          <a:bodyPr wrap="square">
            <a:spAutoFit/>
          </a:bodyPr>
          <a:lstStyle/>
          <a:p>
            <a:r>
              <a:rPr lang="en-US" sz="1600" b="1" u="sng" dirty="0"/>
              <a:t>The Program Hypothesis:</a:t>
            </a:r>
            <a:endParaRPr lang="en-US" sz="1600" b="1" dirty="0"/>
          </a:p>
          <a:p>
            <a:endParaRPr lang="en-US" sz="1600" dirty="0"/>
          </a:p>
          <a:p>
            <a:r>
              <a:rPr lang="en-US" sz="1600" dirty="0"/>
              <a:t>The change that we saw in our study group above and beyond the comparison group (the effect size) was a result of the program.</a:t>
            </a:r>
          </a:p>
          <a:p>
            <a:endParaRPr lang="en-US" sz="1600" dirty="0"/>
          </a:p>
          <a:p>
            <a:r>
              <a:rPr lang="en-US" sz="1600" b="1" u="sng" dirty="0"/>
              <a:t>The Competing Hypothesis:</a:t>
            </a:r>
            <a:endParaRPr lang="en-US" sz="1600" b="1" dirty="0"/>
          </a:p>
          <a:p>
            <a:pPr lvl="0"/>
            <a:endParaRPr lang="en-US" sz="1600" dirty="0"/>
          </a:p>
          <a:p>
            <a:r>
              <a:rPr lang="en-US" sz="1600" dirty="0"/>
              <a:t>The change that we saw in our study group above and beyond the comparison group was a result of _______.</a:t>
            </a:r>
          </a:p>
          <a:p>
            <a:endParaRPr lang="en-US" sz="1600" dirty="0"/>
          </a:p>
          <a:p>
            <a:r>
              <a:rPr lang="en-US" sz="1600" i="1" dirty="0">
                <a:solidFill>
                  <a:schemeClr val="bg1">
                    <a:lumMod val="50000"/>
                  </a:schemeClr>
                </a:solidFill>
              </a:rPr>
              <a:t>           (insert any item of the Campbell Score)</a:t>
            </a:r>
          </a:p>
        </p:txBody>
      </p:sp>
      <p:sp>
        <p:nvSpPr>
          <p:cNvPr id="2" name="TextBox 1">
            <a:extLst>
              <a:ext uri="{FF2B5EF4-FFF2-40B4-BE49-F238E27FC236}">
                <a16:creationId xmlns:a16="http://schemas.microsoft.com/office/drawing/2014/main" id="{478F6926-96F9-4D19-9BD3-4D20B81296E3}"/>
              </a:ext>
            </a:extLst>
          </p:cNvPr>
          <p:cNvSpPr txBox="1"/>
          <p:nvPr/>
        </p:nvSpPr>
        <p:spPr>
          <a:xfrm>
            <a:off x="2057400" y="5033367"/>
            <a:ext cx="4572000" cy="1169551"/>
          </a:xfrm>
          <a:prstGeom prst="rect">
            <a:avLst/>
          </a:prstGeom>
          <a:noFill/>
        </p:spPr>
        <p:txBody>
          <a:bodyPr wrap="square" rtlCol="0">
            <a:spAutoFit/>
          </a:bodyPr>
          <a:lstStyle/>
          <a:p>
            <a:r>
              <a:rPr lang="en-US" sz="1400" i="1" dirty="0"/>
              <a:t>This is a general example of “</a:t>
            </a:r>
            <a:r>
              <a:rPr lang="en-US" sz="1400" b="1" i="1" dirty="0"/>
              <a:t>the identification problem</a:t>
            </a:r>
            <a:r>
              <a:rPr lang="en-US" sz="1400" i="1" dirty="0"/>
              <a:t>” in statistics. It’s one thing to run a model and get significant results (the outcome definitely changed for the treatment group). Another thing to say we have properly identified the program or intervention as the cause of the change. </a:t>
            </a:r>
          </a:p>
        </p:txBody>
      </p:sp>
    </p:spTree>
    <p:extLst>
      <p:ext uri="{BB962C8B-B14F-4D97-AF65-F5344CB8AC3E}">
        <p14:creationId xmlns:p14="http://schemas.microsoft.com/office/powerpoint/2010/main" val="2139368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Box 3"/>
          <p:cNvSpPr txBox="1">
            <a:spLocks noChangeArrowheads="1"/>
          </p:cNvSpPr>
          <p:nvPr/>
        </p:nvSpPr>
        <p:spPr bwMode="auto">
          <a:xfrm>
            <a:off x="914400" y="304800"/>
            <a:ext cx="7696200" cy="1200329"/>
          </a:xfrm>
          <a:prstGeom prst="rect">
            <a:avLst/>
          </a:prstGeom>
          <a:noFill/>
          <a:ln w="9525">
            <a:noFill/>
            <a:miter lim="800000"/>
            <a:headEnd/>
            <a:tailEnd/>
          </a:ln>
        </p:spPr>
        <p:txBody>
          <a:bodyPr wrap="square">
            <a:spAutoFit/>
          </a:bodyPr>
          <a:lstStyle/>
          <a:p>
            <a:r>
              <a:rPr lang="en-US" sz="3600" dirty="0">
                <a:latin typeface="Tahoma" pitchFamily="34" charset="0"/>
              </a:rPr>
              <a:t>The Campbell Score: </a:t>
            </a:r>
            <a:br>
              <a:rPr lang="en-US" sz="3600" dirty="0">
                <a:latin typeface="Tahoma" pitchFamily="34" charset="0"/>
              </a:rPr>
            </a:br>
            <a:r>
              <a:rPr lang="en-US" sz="3600" dirty="0">
                <a:latin typeface="Tahoma" pitchFamily="34" charset="0"/>
              </a:rPr>
              <a:t>Ten Competing Hypotheses</a:t>
            </a:r>
          </a:p>
        </p:txBody>
      </p:sp>
      <p:sp>
        <p:nvSpPr>
          <p:cNvPr id="9" name="Rectangle 8"/>
          <p:cNvSpPr/>
          <p:nvPr/>
        </p:nvSpPr>
        <p:spPr>
          <a:xfrm>
            <a:off x="1905000" y="1905000"/>
            <a:ext cx="5181600" cy="4278094"/>
          </a:xfrm>
          <a:prstGeom prst="rect">
            <a:avLst/>
          </a:prstGeom>
        </p:spPr>
        <p:txBody>
          <a:bodyPr wrap="square">
            <a:spAutoFit/>
          </a:bodyPr>
          <a:lstStyle/>
          <a:p>
            <a:r>
              <a:rPr lang="en-US" sz="1600" b="1" u="sng" dirty="0"/>
              <a:t>Omitted Variable Bias</a:t>
            </a:r>
            <a:endParaRPr lang="en-US" sz="1600" b="1" dirty="0"/>
          </a:p>
          <a:p>
            <a:pPr lvl="0"/>
            <a:r>
              <a:rPr lang="en-US" sz="1600" dirty="0"/>
              <a:t>Selection / Omitted Variables</a:t>
            </a:r>
          </a:p>
          <a:p>
            <a:pPr lvl="0"/>
            <a:r>
              <a:rPr lang="en-US" sz="1600" dirty="0"/>
              <a:t>Non-Random Attrition</a:t>
            </a:r>
          </a:p>
          <a:p>
            <a:r>
              <a:rPr lang="en-US" sz="1600" dirty="0"/>
              <a:t> </a:t>
            </a:r>
          </a:p>
          <a:p>
            <a:r>
              <a:rPr lang="en-US" sz="1600" b="1" u="sng" dirty="0"/>
              <a:t>Trends in the Data</a:t>
            </a:r>
            <a:endParaRPr lang="en-US" sz="1600" b="1" dirty="0"/>
          </a:p>
          <a:p>
            <a:pPr lvl="0"/>
            <a:r>
              <a:rPr lang="en-US" sz="1600" dirty="0"/>
              <a:t>Maturation</a:t>
            </a:r>
          </a:p>
          <a:p>
            <a:pPr lvl="0"/>
            <a:r>
              <a:rPr lang="en-US" sz="1600" dirty="0"/>
              <a:t>Secular Trends</a:t>
            </a:r>
          </a:p>
          <a:p>
            <a:r>
              <a:rPr lang="en-US" sz="1600" dirty="0"/>
              <a:t>Testing</a:t>
            </a:r>
          </a:p>
          <a:p>
            <a:r>
              <a:rPr lang="en-US" sz="1600" dirty="0"/>
              <a:t>Seasonality</a:t>
            </a:r>
          </a:p>
          <a:p>
            <a:r>
              <a:rPr lang="en-US" sz="1600" dirty="0"/>
              <a:t>Regression to the Mean</a:t>
            </a:r>
          </a:p>
          <a:p>
            <a:endParaRPr lang="en-US" sz="1600" dirty="0"/>
          </a:p>
          <a:p>
            <a:r>
              <a:rPr lang="en-US" sz="1600" b="1" u="sng" dirty="0"/>
              <a:t>Study Calibration</a:t>
            </a:r>
            <a:endParaRPr lang="en-US" sz="1600" b="1" dirty="0"/>
          </a:p>
          <a:p>
            <a:r>
              <a:rPr lang="en-US" sz="1600" dirty="0"/>
              <a:t>Measurement Error</a:t>
            </a:r>
          </a:p>
          <a:p>
            <a:pPr lvl="0"/>
            <a:r>
              <a:rPr lang="en-US" sz="1600" dirty="0"/>
              <a:t>Time-Frame of Study</a:t>
            </a:r>
          </a:p>
          <a:p>
            <a:r>
              <a:rPr lang="en-US" sz="1600" dirty="0"/>
              <a:t> </a:t>
            </a:r>
          </a:p>
          <a:p>
            <a:r>
              <a:rPr lang="en-US" sz="1600" b="1" u="sng" dirty="0"/>
              <a:t>Contamination Factors</a:t>
            </a:r>
            <a:endParaRPr lang="en-US" sz="1600" b="1" dirty="0"/>
          </a:p>
          <a:p>
            <a:pPr lvl="0"/>
            <a:r>
              <a:rPr lang="en-US" sz="1600" dirty="0"/>
              <a:t>Intervening Events </a:t>
            </a:r>
          </a:p>
        </p:txBody>
      </p:sp>
      <p:sp>
        <p:nvSpPr>
          <p:cNvPr id="2" name="Right Brace 1"/>
          <p:cNvSpPr/>
          <p:nvPr/>
        </p:nvSpPr>
        <p:spPr>
          <a:xfrm>
            <a:off x="4800600" y="2057400"/>
            <a:ext cx="304800" cy="685800"/>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TextBox 2"/>
          <p:cNvSpPr txBox="1"/>
          <p:nvPr/>
        </p:nvSpPr>
        <p:spPr>
          <a:xfrm>
            <a:off x="5410200" y="2057400"/>
            <a:ext cx="1828800" cy="646331"/>
          </a:xfrm>
          <a:prstGeom prst="rect">
            <a:avLst/>
          </a:prstGeom>
          <a:noFill/>
        </p:spPr>
        <p:txBody>
          <a:bodyPr wrap="square" rtlCol="0">
            <a:spAutoFit/>
          </a:bodyPr>
          <a:lstStyle/>
          <a:p>
            <a:r>
              <a:rPr lang="en-US" dirty="0">
                <a:solidFill>
                  <a:srgbClr val="C00000"/>
                </a:solidFill>
              </a:rPr>
              <a:t>Guilty until proven innocent</a:t>
            </a:r>
          </a:p>
        </p:txBody>
      </p:sp>
      <p:sp>
        <p:nvSpPr>
          <p:cNvPr id="4" name="Right Brace 3"/>
          <p:cNvSpPr/>
          <p:nvPr/>
        </p:nvSpPr>
        <p:spPr>
          <a:xfrm>
            <a:off x="4800600" y="3200400"/>
            <a:ext cx="457200" cy="2819400"/>
          </a:xfrm>
          <a:prstGeom prst="rightBrac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5410200" y="3810000"/>
            <a:ext cx="2286000" cy="1754326"/>
          </a:xfrm>
          <a:prstGeom prst="rect">
            <a:avLst/>
          </a:prstGeom>
          <a:noFill/>
        </p:spPr>
        <p:txBody>
          <a:bodyPr wrap="square" rtlCol="0">
            <a:spAutoFit/>
          </a:bodyPr>
          <a:lstStyle/>
          <a:p>
            <a:r>
              <a:rPr lang="en-US" dirty="0">
                <a:solidFill>
                  <a:schemeClr val="tx1">
                    <a:lumMod val="50000"/>
                    <a:lumOff val="50000"/>
                  </a:schemeClr>
                </a:solidFill>
              </a:rPr>
              <a:t>Innocent until proven guilty (must have evidence from the study or solid reasoning beyond simple speculation)</a:t>
            </a:r>
          </a:p>
        </p:txBody>
      </p:sp>
    </p:spTree>
    <p:extLst>
      <p:ext uri="{BB962C8B-B14F-4D97-AF65-F5344CB8AC3E}">
        <p14:creationId xmlns:p14="http://schemas.microsoft.com/office/powerpoint/2010/main" val="1212593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Box 3"/>
          <p:cNvSpPr txBox="1">
            <a:spLocks noChangeArrowheads="1"/>
          </p:cNvSpPr>
          <p:nvPr/>
        </p:nvSpPr>
        <p:spPr bwMode="auto">
          <a:xfrm>
            <a:off x="1228082" y="364331"/>
            <a:ext cx="7010400" cy="646113"/>
          </a:xfrm>
          <a:prstGeom prst="rect">
            <a:avLst/>
          </a:prstGeom>
          <a:noFill/>
          <a:ln w="9525">
            <a:noFill/>
            <a:miter lim="800000"/>
            <a:headEnd/>
            <a:tailEnd/>
          </a:ln>
        </p:spPr>
        <p:txBody>
          <a:bodyPr>
            <a:spAutoFit/>
          </a:bodyPr>
          <a:lstStyle/>
          <a:p>
            <a:r>
              <a:rPr lang="en-US" sz="3600" dirty="0">
                <a:latin typeface="Tahoma" pitchFamily="34" charset="0"/>
              </a:rPr>
              <a:t>Scoring Items on Homework</a:t>
            </a:r>
          </a:p>
        </p:txBody>
      </p:sp>
      <p:sp>
        <p:nvSpPr>
          <p:cNvPr id="9" name="Rectangle 8"/>
          <p:cNvSpPr/>
          <p:nvPr/>
        </p:nvSpPr>
        <p:spPr>
          <a:xfrm>
            <a:off x="1228082" y="1315609"/>
            <a:ext cx="6983286" cy="5509200"/>
          </a:xfrm>
          <a:prstGeom prst="rect">
            <a:avLst/>
          </a:prstGeom>
        </p:spPr>
        <p:txBody>
          <a:bodyPr wrap="square">
            <a:spAutoFit/>
          </a:bodyPr>
          <a:lstStyle/>
          <a:p>
            <a:r>
              <a:rPr lang="en-US" sz="1600" dirty="0"/>
              <a:t>Your job is to make a strong case. Use the definitions of Campbell Score items provided and evidence that is presented in the case studies to make your arguments.</a:t>
            </a:r>
          </a:p>
          <a:p>
            <a:endParaRPr lang="en-US" sz="1600" dirty="0"/>
          </a:p>
          <a:p>
            <a:r>
              <a:rPr lang="en-US" sz="1600" dirty="0"/>
              <a:t>Note that the first two items are intimately linked with omitted variable bias in program evaluation studies. Since this is the most common and most problematic issue we worry about, rigorous evaluations need to demonstrate that this problem has been addressed in order to establish a baseline of internal validity. Since most observational studies will be significantly affected by selection and attribution problems, these first two items have a “guilty until proven innocent” criteria. </a:t>
            </a:r>
          </a:p>
          <a:p>
            <a:endParaRPr lang="en-US" sz="1600" dirty="0"/>
          </a:p>
          <a:p>
            <a:r>
              <a:rPr lang="en-US" sz="1600" dirty="0"/>
              <a:t>The subsequent items are potential causes of concern for the internal validity of a study. Even if selection has been addressed, these other 8 things can impact our ability to generate valid causal inferences from a study, but they are less common so you cannot simply assume they will be a problem. You need to make a reasonable argument that the problem might exist in the study based upon data and evidence that is present, or sound logic and reasoning beyond speculation.</a:t>
            </a:r>
          </a:p>
          <a:p>
            <a:endParaRPr lang="en-US" sz="1600" dirty="0"/>
          </a:p>
          <a:p>
            <a:r>
              <a:rPr lang="en-US" sz="1600" dirty="0"/>
              <a:t>The Campbell Scores help you establish metrics for the </a:t>
            </a:r>
            <a:r>
              <a:rPr lang="en-US" sz="1600" u="sng" dirty="0"/>
              <a:t>quality of evidence </a:t>
            </a:r>
            <a:r>
              <a:rPr lang="en-US" sz="1600" dirty="0"/>
              <a:t>provided in the study.</a:t>
            </a:r>
          </a:p>
          <a:p>
            <a:endParaRPr lang="en-US" sz="1600" dirty="0"/>
          </a:p>
          <a:p>
            <a:endParaRPr lang="en-US" sz="1600" dirty="0"/>
          </a:p>
        </p:txBody>
      </p:sp>
    </p:spTree>
    <p:extLst>
      <p:ext uri="{BB962C8B-B14F-4D97-AF65-F5344CB8AC3E}">
        <p14:creationId xmlns:p14="http://schemas.microsoft.com/office/powerpoint/2010/main" val="20483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Box 3"/>
          <p:cNvSpPr txBox="1">
            <a:spLocks noChangeArrowheads="1"/>
          </p:cNvSpPr>
          <p:nvPr/>
        </p:nvSpPr>
        <p:spPr bwMode="auto">
          <a:xfrm>
            <a:off x="1600200" y="304800"/>
            <a:ext cx="7010400" cy="646113"/>
          </a:xfrm>
          <a:prstGeom prst="rect">
            <a:avLst/>
          </a:prstGeom>
          <a:noFill/>
          <a:ln w="9525">
            <a:noFill/>
            <a:miter lim="800000"/>
            <a:headEnd/>
            <a:tailEnd/>
          </a:ln>
        </p:spPr>
        <p:txBody>
          <a:bodyPr>
            <a:spAutoFit/>
          </a:bodyPr>
          <a:lstStyle/>
          <a:p>
            <a:r>
              <a:rPr lang="en-US" sz="3600" dirty="0">
                <a:latin typeface="Tahoma" pitchFamily="34" charset="0"/>
              </a:rPr>
              <a:t>Competing Hypothesis #1</a:t>
            </a:r>
          </a:p>
        </p:txBody>
      </p:sp>
      <p:sp>
        <p:nvSpPr>
          <p:cNvPr id="8" name="TextBox 4"/>
          <p:cNvSpPr txBox="1">
            <a:spLocks noChangeArrowheads="1"/>
          </p:cNvSpPr>
          <p:nvPr/>
        </p:nvSpPr>
        <p:spPr bwMode="auto">
          <a:xfrm>
            <a:off x="1676400" y="1219200"/>
            <a:ext cx="7239000" cy="1508105"/>
          </a:xfrm>
          <a:prstGeom prst="rect">
            <a:avLst/>
          </a:prstGeom>
          <a:noFill/>
          <a:ln w="9525">
            <a:noFill/>
            <a:miter lim="800000"/>
            <a:headEnd/>
            <a:tailEnd/>
          </a:ln>
        </p:spPr>
        <p:txBody>
          <a:bodyPr>
            <a:spAutoFit/>
          </a:bodyPr>
          <a:lstStyle/>
          <a:p>
            <a:pPr marL="914400" lvl="1" indent="-457200">
              <a:spcBef>
                <a:spcPts val="1200"/>
              </a:spcBef>
              <a:buAutoNum type="arabicPeriod"/>
            </a:pPr>
            <a:endParaRPr lang="en-US" b="1" dirty="0"/>
          </a:p>
          <a:p>
            <a:pPr marL="914400" lvl="1" indent="-457200">
              <a:spcBef>
                <a:spcPts val="1200"/>
              </a:spcBef>
              <a:buAutoNum type="arabicPeriod"/>
            </a:pPr>
            <a:endParaRPr lang="en-US" dirty="0"/>
          </a:p>
          <a:p>
            <a:pPr marL="914400" lvl="1" indent="-457200">
              <a:spcBef>
                <a:spcPts val="1200"/>
              </a:spcBef>
              <a:buAutoNum type="arabicPeriod"/>
            </a:pPr>
            <a:endParaRPr lang="en-US" b="1" dirty="0"/>
          </a:p>
          <a:p>
            <a:pPr marL="914400" lvl="1" indent="-457200">
              <a:buFont typeface="Tahoma" pitchFamily="34" charset="0"/>
              <a:buAutoNum type="arabicPeriod"/>
            </a:pPr>
            <a:endParaRPr lang="en-US" dirty="0"/>
          </a:p>
        </p:txBody>
      </p:sp>
      <p:sp>
        <p:nvSpPr>
          <p:cNvPr id="9" name="Rectangle 8"/>
          <p:cNvSpPr/>
          <p:nvPr/>
        </p:nvSpPr>
        <p:spPr>
          <a:xfrm>
            <a:off x="1905000" y="1600200"/>
            <a:ext cx="5181600" cy="3416320"/>
          </a:xfrm>
          <a:prstGeom prst="rect">
            <a:avLst/>
          </a:prstGeom>
        </p:spPr>
        <p:txBody>
          <a:bodyPr wrap="square">
            <a:spAutoFit/>
          </a:bodyPr>
          <a:lstStyle/>
          <a:p>
            <a:r>
              <a:rPr lang="en-US" sz="2400" b="1" u="sng" dirty="0">
                <a:latin typeface="Abadi" panose="020B0604020202020204" pitchFamily="34" charset="0"/>
              </a:rPr>
              <a:t>Selection Into a Program</a:t>
            </a:r>
            <a:endParaRPr lang="en-US" sz="2400" b="1" dirty="0">
              <a:latin typeface="Abadi" panose="020B0604020202020204" pitchFamily="34" charset="0"/>
            </a:endParaRPr>
          </a:p>
          <a:p>
            <a:endParaRPr lang="en-US" sz="1600" dirty="0"/>
          </a:p>
          <a:p>
            <a:r>
              <a:rPr lang="en-US" sz="1600" dirty="0"/>
              <a:t>If people have a choice to enroll in a program, those that enroll will be different than those that do not. </a:t>
            </a:r>
          </a:p>
          <a:p>
            <a:endParaRPr lang="en-US" sz="1600" dirty="0"/>
          </a:p>
          <a:p>
            <a:r>
              <a:rPr lang="en-US" sz="1600" dirty="0"/>
              <a:t>This is a source of omitted variable bias.</a:t>
            </a:r>
          </a:p>
          <a:p>
            <a:endParaRPr lang="en-US" sz="1600" dirty="0"/>
          </a:p>
          <a:p>
            <a:r>
              <a:rPr lang="en-US" sz="1600" b="1" u="sng" dirty="0"/>
              <a:t>The Fix:</a:t>
            </a:r>
            <a:endParaRPr lang="en-US" sz="1600" b="1" dirty="0"/>
          </a:p>
          <a:p>
            <a:pPr lvl="0"/>
            <a:endParaRPr lang="en-US" sz="1600" dirty="0"/>
          </a:p>
          <a:p>
            <a:pPr lvl="0"/>
            <a:r>
              <a:rPr lang="en-US" sz="1600" dirty="0"/>
              <a:t>Randomization into treatment and control groups, or a rigorous matching process.</a:t>
            </a:r>
          </a:p>
          <a:p>
            <a:pPr lvl="0"/>
            <a:endParaRPr lang="en-US" sz="1600" dirty="0"/>
          </a:p>
          <a:p>
            <a:pPr lvl="0"/>
            <a:r>
              <a:rPr lang="en-US" sz="1600" dirty="0">
                <a:solidFill>
                  <a:srgbClr val="FF0000"/>
                </a:solidFill>
              </a:rPr>
              <a:t>Randomization must be “happy”!</a:t>
            </a:r>
          </a:p>
        </p:txBody>
      </p:sp>
    </p:spTree>
    <p:extLst>
      <p:ext uri="{BB962C8B-B14F-4D97-AF65-F5344CB8AC3E}">
        <p14:creationId xmlns:p14="http://schemas.microsoft.com/office/powerpoint/2010/main" val="314307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Box 3"/>
          <p:cNvSpPr txBox="1">
            <a:spLocks noChangeArrowheads="1"/>
          </p:cNvSpPr>
          <p:nvPr/>
        </p:nvSpPr>
        <p:spPr bwMode="auto">
          <a:xfrm>
            <a:off x="1600200" y="304800"/>
            <a:ext cx="7010400" cy="646113"/>
          </a:xfrm>
          <a:prstGeom prst="rect">
            <a:avLst/>
          </a:prstGeom>
          <a:noFill/>
          <a:ln w="9525">
            <a:noFill/>
            <a:miter lim="800000"/>
            <a:headEnd/>
            <a:tailEnd/>
          </a:ln>
        </p:spPr>
        <p:txBody>
          <a:bodyPr>
            <a:spAutoFit/>
          </a:bodyPr>
          <a:lstStyle/>
          <a:p>
            <a:r>
              <a:rPr lang="en-US" sz="3600" dirty="0">
                <a:latin typeface="Tahoma" pitchFamily="34" charset="0"/>
              </a:rPr>
              <a:t>Test for “Happy” Randomization</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0318" y="1447800"/>
            <a:ext cx="4514850" cy="3867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581918" y="1981200"/>
            <a:ext cx="1524000" cy="2819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57200" y="5562600"/>
            <a:ext cx="8229600" cy="1200329"/>
          </a:xfrm>
          <a:prstGeom prst="rect">
            <a:avLst/>
          </a:prstGeom>
          <a:noFill/>
        </p:spPr>
        <p:txBody>
          <a:bodyPr wrap="square" rtlCol="0">
            <a:spAutoFit/>
          </a:bodyPr>
          <a:lstStyle/>
          <a:p>
            <a:pPr algn="ctr"/>
            <a:r>
              <a:rPr lang="en-US" dirty="0"/>
              <a:t>We test for equivalence of groups by comparing their measured characteristics. The Bonferroni correction allows you to test the hypothesis that collectively multiple contrasts performed together do not suggest differences in treatment vs. control groups. Adjust the alpha by dividing 0.05 by the number of tests in a table.</a:t>
            </a:r>
          </a:p>
        </p:txBody>
      </p:sp>
      <p:cxnSp>
        <p:nvCxnSpPr>
          <p:cNvPr id="7" name="Straight Arrow Connector 6"/>
          <p:cNvCxnSpPr/>
          <p:nvPr/>
        </p:nvCxnSpPr>
        <p:spPr>
          <a:xfrm flipH="1">
            <a:off x="3962400" y="3256756"/>
            <a:ext cx="2286000" cy="17224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629400" y="2145050"/>
            <a:ext cx="2286000" cy="2031325"/>
          </a:xfrm>
          <a:prstGeom prst="rect">
            <a:avLst/>
          </a:prstGeom>
          <a:noFill/>
        </p:spPr>
        <p:txBody>
          <a:bodyPr wrap="square" rtlCol="0">
            <a:spAutoFit/>
          </a:bodyPr>
          <a:lstStyle/>
          <a:p>
            <a:r>
              <a:rPr lang="en-US" sz="1400" dirty="0">
                <a:solidFill>
                  <a:srgbClr val="C00000"/>
                </a:solidFill>
              </a:rPr>
              <a:t>This contrast suggests a difference in mother’s education level, but because 0.04 &gt; 0.05/7, we do NOT reject the null that these two groups are the same. We can consider this randomization process to be “happy”.</a:t>
            </a:r>
          </a:p>
        </p:txBody>
      </p:sp>
    </p:spTree>
    <p:extLst>
      <p:ext uri="{BB962C8B-B14F-4D97-AF65-F5344CB8AC3E}">
        <p14:creationId xmlns:p14="http://schemas.microsoft.com/office/powerpoint/2010/main" val="8597982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1093</TotalTime>
  <Words>1770</Words>
  <Application>Microsoft Office PowerPoint</Application>
  <PresentationFormat>On-screen Show (4:3)</PresentationFormat>
  <Paragraphs>295</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Abadi</vt:lpstr>
      <vt:lpstr>Arial</vt:lpstr>
      <vt:lpstr>Calibri</vt:lpstr>
      <vt:lpstr>Merriweather</vt:lpstr>
      <vt:lpstr>Source Sans Pro Bold</vt:lpstr>
      <vt:lpstr>Tahoma</vt:lpstr>
      <vt:lpstr>Office Theme</vt:lpstr>
      <vt:lpstr>Campbell Scores: Eliminating competing hypotheses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Regression to the Mean Example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padjdl</dc:creator>
  <cp:lastModifiedBy>Jesse Lecy</cp:lastModifiedBy>
  <cp:revision>88</cp:revision>
  <dcterms:created xsi:type="dcterms:W3CDTF">2011-10-20T17:57:36Z</dcterms:created>
  <dcterms:modified xsi:type="dcterms:W3CDTF">2021-05-26T00:04:59Z</dcterms:modified>
</cp:coreProperties>
</file>