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EA11-2604-4A7D-81C8-FABD5BA56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17D4E-5D33-44FF-A1D7-62468DFD1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02C1-CC28-47AF-A71A-74F49863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AA9E-8E8C-4527-82A7-25F628AC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4DE7-05D5-4929-A300-CF206130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A575-63CB-4195-8824-7CC9CDBD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65C92-3A19-433E-BC27-DEEF86A3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B648-F414-45DD-927A-5C126D63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C50F-0B09-4344-BFD8-76172C1A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8BAB-A2F3-4DE8-99B4-33A9C945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252EC-6821-484E-98BA-ACD82D9A3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AABDC-974D-4010-9699-484BFB8FE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2F6C-11DF-4F96-BC04-A7679C70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C296-D245-465E-9691-5DA4969B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2866-FC91-4601-B924-7632F3E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7BAD-F7D3-421E-92D4-1D69B364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2EE-2103-4CFC-B767-2FFDD9C7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5B2F-665E-4569-9CF5-D279D955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6FC8-6F81-420C-95B7-87876F14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7DFC0-F2D5-4682-9426-E642D60A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E3A7-37A1-4101-90FC-7FE38108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A30DC-6434-4F5D-A77F-73992FAA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E914-D3CF-4DF1-BE3B-A6E931CE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6954-42E2-4A4D-8DD8-3B198631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9915-F7D9-41A8-BD45-5F71EC86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1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4889-7616-4EE3-9465-000739DA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AB36-24A5-4EA7-99BA-FE6FDC252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501C-E832-473F-9193-AD02FA8B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85A6-4816-47D4-AA20-0467AB1A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5654F-B2A7-4D42-A58C-6FE62BBA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55C6D-3138-42D1-B1C7-32849C4D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4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93BF-AF50-46B0-9DEB-7171ED6C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9478-EB54-455D-9B02-EF9C076E3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3D6C-B770-4914-9543-41563A3A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7C75C-B301-4070-A06C-D450BA6FC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5BBDA-D0B1-4207-92F4-52A104C8F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2E287-F5B6-4D16-AED7-93033332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3E22A-0C24-4EFF-9568-9179E6B7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225DC-7F53-494A-85CD-DD6F78E4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9B1-1A4F-4AEC-B54B-6476EB93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FE56D-6AA5-4F9D-B0E6-9F57F271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FDF7-3D10-4BCF-9F3E-A0706888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64E11-B539-4661-91C9-FAADF963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7D11C-B677-49A3-B337-B3049095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5B11A-9B9D-4FDB-B7A4-4916B87C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7951-22C1-414A-B44F-DFE52DB5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A4-4DEA-40D7-8C21-C72F9EAF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3C32-543D-4B8B-814C-59F64A0B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C8759-0F4D-4B17-8C46-6AA7886C3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80BFA-6C97-4715-92F7-C4D5161C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5B1B-610C-4B0D-A222-C29E2B8C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89995-5078-4547-85FA-038F23C3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3191-DE2C-4702-B03D-B80BEFA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D1A4D-93D6-4675-B387-FBC3D8A92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53BB-D16E-4616-B79C-AA44F71D4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B2C7-6628-4202-A921-3552CDF9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79E7-9BE0-4DDB-84FE-12C332A4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96041-5890-4472-A9C4-5DA9D091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DCAFC-F988-4647-BB8B-6339858B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10ED-94CB-4096-B9A6-36EA7532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BFDD-A076-425F-B66B-D0897CCFE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3C50-74C9-4E95-A8BB-6BA34AE093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5BE51-B918-4177-A1E6-CF831CBC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9FDA-47B7-44AF-A5FE-6CA4DEA0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8295-DB57-4DDF-85E2-D67546B6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7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D3C7-4815-4932-877A-0530C78F0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7421-246F-4264-BBBC-B6CA1EE9A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24C6A91-9745-443A-A3B7-949B814F38CC}"/>
              </a:ext>
            </a:extLst>
          </p:cNvPr>
          <p:cNvGrpSpPr/>
          <p:nvPr/>
        </p:nvGrpSpPr>
        <p:grpSpPr>
          <a:xfrm>
            <a:off x="1980149" y="1208842"/>
            <a:ext cx="6956963" cy="4273197"/>
            <a:chOff x="1980149" y="1208842"/>
            <a:chExt cx="6956963" cy="42731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7886D9-BB2F-4C00-ADCF-45005AC1425F}"/>
                </a:ext>
              </a:extLst>
            </p:cNvPr>
            <p:cNvSpPr/>
            <p:nvPr/>
          </p:nvSpPr>
          <p:spPr>
            <a:xfrm>
              <a:off x="3967996" y="2368520"/>
              <a:ext cx="1658364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51</a:t>
              </a:r>
              <a:endParaRPr lang="en-US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967A5-FF0F-4706-8204-B2B5B6998E94}"/>
                </a:ext>
              </a:extLst>
            </p:cNvPr>
            <p:cNvSpPr txBox="1"/>
            <p:nvPr/>
          </p:nvSpPr>
          <p:spPr>
            <a:xfrm>
              <a:off x="2309936" y="2668994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BROWN EYES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28EE31-FA78-4C0F-BB4B-92AA6B3AF35E}"/>
                </a:ext>
              </a:extLst>
            </p:cNvPr>
            <p:cNvSpPr txBox="1"/>
            <p:nvPr/>
          </p:nvSpPr>
          <p:spPr>
            <a:xfrm>
              <a:off x="2434852" y="3559995"/>
              <a:ext cx="1144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BLUE EYES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69B657-5E7A-48E1-9FBC-84011AABC4B8}"/>
                </a:ext>
              </a:extLst>
            </p:cNvPr>
            <p:cNvSpPr txBox="1"/>
            <p:nvPr/>
          </p:nvSpPr>
          <p:spPr>
            <a:xfrm>
              <a:off x="4123864" y="1999671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BLACK HAIR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E90692-012A-4F88-B208-C38C312371D0}"/>
                </a:ext>
              </a:extLst>
            </p:cNvPr>
            <p:cNvSpPr txBox="1"/>
            <p:nvPr/>
          </p:nvSpPr>
          <p:spPr>
            <a:xfrm>
              <a:off x="5622146" y="1994754"/>
              <a:ext cx="15103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BLONDE HAIR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3A1C63-53A5-447D-97A1-9CF025BC0323}"/>
                </a:ext>
              </a:extLst>
            </p:cNvPr>
            <p:cNvSpPr txBox="1"/>
            <p:nvPr/>
          </p:nvSpPr>
          <p:spPr>
            <a:xfrm>
              <a:off x="7735082" y="262734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r1=</a:t>
              </a:r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DA5E54-329F-4A3C-8CBA-52BBBF578F50}"/>
                </a:ext>
              </a:extLst>
            </p:cNvPr>
            <p:cNvSpPr txBox="1"/>
            <p:nvPr/>
          </p:nvSpPr>
          <p:spPr>
            <a:xfrm>
              <a:off x="7735082" y="3523079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r2=</a:t>
              </a:r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9E6627-77DC-4A39-9D41-AD98005BC84C}"/>
                </a:ext>
              </a:extLst>
            </p:cNvPr>
            <p:cNvSpPr txBox="1"/>
            <p:nvPr/>
          </p:nvSpPr>
          <p:spPr>
            <a:xfrm>
              <a:off x="4123864" y="4538124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c1=</a:t>
              </a:r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2A7328-CA42-4203-A449-514DE6550927}"/>
                </a:ext>
              </a:extLst>
            </p:cNvPr>
            <p:cNvSpPr txBox="1"/>
            <p:nvPr/>
          </p:nvSpPr>
          <p:spPr>
            <a:xfrm>
              <a:off x="5739648" y="4538124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c2=</a:t>
              </a:r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2B9C5C-5A33-4C51-80F1-ADD740A85CCA}"/>
                </a:ext>
              </a:extLst>
            </p:cNvPr>
            <p:cNvSpPr/>
            <p:nvPr/>
          </p:nvSpPr>
          <p:spPr>
            <a:xfrm>
              <a:off x="5638792" y="2368518"/>
              <a:ext cx="151035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19</a:t>
              </a:r>
              <a:endParaRPr lang="en-US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BE521A-44CE-4B3D-940A-D6F090A8B24D}"/>
                </a:ext>
              </a:extLst>
            </p:cNvPr>
            <p:cNvSpPr/>
            <p:nvPr/>
          </p:nvSpPr>
          <p:spPr>
            <a:xfrm>
              <a:off x="3967994" y="3273823"/>
              <a:ext cx="1658365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9</a:t>
              </a:r>
              <a:endParaRPr lang="en-US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31FA37-AE0B-4270-ACAF-3F5E4EFEB553}"/>
                </a:ext>
              </a:extLst>
            </p:cNvPr>
            <p:cNvSpPr/>
            <p:nvPr/>
          </p:nvSpPr>
          <p:spPr>
            <a:xfrm>
              <a:off x="5638792" y="3273823"/>
              <a:ext cx="1510350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21</a:t>
              </a:r>
              <a:endParaRPr lang="en-US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49652-4D1D-4AE2-907F-874A1E9549E3}"/>
                </a:ext>
              </a:extLst>
            </p:cNvPr>
            <p:cNvSpPr txBox="1"/>
            <p:nvPr/>
          </p:nvSpPr>
          <p:spPr>
            <a:xfrm>
              <a:off x="7919121" y="454310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1.00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BBA8570-0364-499E-9E2E-775A13EF6CC5}"/>
                </a:ext>
              </a:extLst>
            </p:cNvPr>
            <p:cNvCxnSpPr>
              <a:cxnSpLocks/>
            </p:cNvCxnSpPr>
            <p:nvPr/>
          </p:nvCxnSpPr>
          <p:spPr>
            <a:xfrm>
              <a:off x="7044615" y="2822315"/>
              <a:ext cx="447870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3368D7-B088-433B-9505-5BDE07C556F5}"/>
                </a:ext>
              </a:extLst>
            </p:cNvPr>
            <p:cNvCxnSpPr>
              <a:cxnSpLocks/>
            </p:cNvCxnSpPr>
            <p:nvPr/>
          </p:nvCxnSpPr>
          <p:spPr>
            <a:xfrm>
              <a:off x="7047725" y="3729272"/>
              <a:ext cx="447870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43F19F-D158-4453-B133-85E8D669003C}"/>
                </a:ext>
              </a:extLst>
            </p:cNvPr>
            <p:cNvCxnSpPr/>
            <p:nvPr/>
          </p:nvCxnSpPr>
          <p:spPr>
            <a:xfrm>
              <a:off x="6917892" y="4722790"/>
              <a:ext cx="447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19C4F2-594C-493C-ACB2-D05E649E6237}"/>
                </a:ext>
              </a:extLst>
            </p:cNvPr>
            <p:cNvCxnSpPr>
              <a:cxnSpLocks/>
            </p:cNvCxnSpPr>
            <p:nvPr/>
          </p:nvCxnSpPr>
          <p:spPr>
            <a:xfrm>
              <a:off x="4793565" y="4077387"/>
              <a:ext cx="0" cy="41642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C4DB72-864F-44EE-A788-72917C8D7259}"/>
                </a:ext>
              </a:extLst>
            </p:cNvPr>
            <p:cNvCxnSpPr>
              <a:cxnSpLocks/>
            </p:cNvCxnSpPr>
            <p:nvPr/>
          </p:nvCxnSpPr>
          <p:spPr>
            <a:xfrm>
              <a:off x="6377321" y="4085148"/>
              <a:ext cx="0" cy="38255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84DACE-A1AC-47D3-AF6A-D46791F98E17}"/>
                </a:ext>
              </a:extLst>
            </p:cNvPr>
            <p:cNvCxnSpPr>
              <a:cxnSpLocks/>
            </p:cNvCxnSpPr>
            <p:nvPr/>
          </p:nvCxnSpPr>
          <p:spPr>
            <a:xfrm>
              <a:off x="8274265" y="3990260"/>
              <a:ext cx="0" cy="3825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1B75E0-100F-4B95-B5BF-604AE93E5795}"/>
                </a:ext>
              </a:extLst>
            </p:cNvPr>
            <p:cNvSpPr txBox="1"/>
            <p:nvPr/>
          </p:nvSpPr>
          <p:spPr>
            <a:xfrm>
              <a:off x="2761778" y="1208842"/>
              <a:ext cx="5720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contingency table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2E9DD0-B813-4F34-A5E8-5D3F67931640}"/>
                </a:ext>
              </a:extLst>
            </p:cNvPr>
            <p:cNvSpPr txBox="1"/>
            <p:nvPr/>
          </p:nvSpPr>
          <p:spPr>
            <a:xfrm>
              <a:off x="4308166" y="5112707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column proportions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96C712-8591-49DF-AF83-9E60F3DF4808}"/>
                </a:ext>
              </a:extLst>
            </p:cNvPr>
            <p:cNvSpPr txBox="1"/>
            <p:nvPr/>
          </p:nvSpPr>
          <p:spPr>
            <a:xfrm>
              <a:off x="7492485" y="1802640"/>
              <a:ext cx="1444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row </a:t>
              </a:r>
            </a:p>
            <a:p>
              <a:pPr algn="ctr"/>
              <a:r>
                <a:rPr lang="en-US" i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proportions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350D-0D4E-418D-ABB6-5FD6852DB7E9}"/>
                </a:ext>
              </a:extLst>
            </p:cNvPr>
            <p:cNvSpPr txBox="1"/>
            <p:nvPr/>
          </p:nvSpPr>
          <p:spPr>
            <a:xfrm>
              <a:off x="7754731" y="4944780"/>
              <a:ext cx="10390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both sum </a:t>
              </a:r>
            </a:p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to one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F6A8B82-8682-44A1-961C-7284758E2262}"/>
                    </a:ext>
                  </a:extLst>
                </p:cNvPr>
                <p:cNvSpPr txBox="1"/>
                <p:nvPr/>
              </p:nvSpPr>
              <p:spPr>
                <a:xfrm>
                  <a:off x="1980149" y="4449510"/>
                  <a:ext cx="1805687" cy="546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1=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entury Gothic" panose="020B0502020202020204" pitchFamily="34" charset="0"/>
                              </a:rPr>
                              <m:t>(51+9)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entury Gothic" panose="020B0502020202020204" pitchFamily="34" charset="0"/>
                              </a:rPr>
                              <m:t>(51+9+19+21)</m:t>
                            </m:r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F6A8B82-8682-44A1-961C-7284758E2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149" y="4449510"/>
                  <a:ext cx="1805687" cy="546560"/>
                </a:xfrm>
                <a:prstGeom prst="rect">
                  <a:avLst/>
                </a:prstGeom>
                <a:blipFill>
                  <a:blip r:embed="rId2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538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6FE55-BE56-470B-8C05-AC33235B4F18}"/>
              </a:ext>
            </a:extLst>
          </p:cNvPr>
          <p:cNvGrpSpPr/>
          <p:nvPr/>
        </p:nvGrpSpPr>
        <p:grpSpPr>
          <a:xfrm>
            <a:off x="2350461" y="973809"/>
            <a:ext cx="7075601" cy="4360294"/>
            <a:chOff x="2350461" y="973809"/>
            <a:chExt cx="7075601" cy="43602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7886D9-BB2F-4C00-ADCF-45005AC1425F}"/>
                </a:ext>
              </a:extLst>
            </p:cNvPr>
            <p:cNvSpPr/>
            <p:nvPr/>
          </p:nvSpPr>
          <p:spPr>
            <a:xfrm>
              <a:off x="3967995" y="2368520"/>
              <a:ext cx="2128007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 r1 )( c1 )=</a:t>
              </a: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0.42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967A5-FF0F-4706-8204-B2B5B6998E94}"/>
                </a:ext>
              </a:extLst>
            </p:cNvPr>
            <p:cNvSpPr txBox="1"/>
            <p:nvPr/>
          </p:nvSpPr>
          <p:spPr>
            <a:xfrm>
              <a:off x="2459227" y="2668994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BROWN EYES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28EE31-FA78-4C0F-BB4B-92AA6B3AF35E}"/>
                </a:ext>
              </a:extLst>
            </p:cNvPr>
            <p:cNvSpPr txBox="1"/>
            <p:nvPr/>
          </p:nvSpPr>
          <p:spPr>
            <a:xfrm>
              <a:off x="2765942" y="3559995"/>
              <a:ext cx="1144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BLUE EYES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69B657-5E7A-48E1-9FBC-84011AABC4B8}"/>
                </a:ext>
              </a:extLst>
            </p:cNvPr>
            <p:cNvSpPr txBox="1"/>
            <p:nvPr/>
          </p:nvSpPr>
          <p:spPr>
            <a:xfrm>
              <a:off x="4352965" y="1978209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BLACK HAIR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E90692-012A-4F88-B208-C38C312371D0}"/>
                </a:ext>
              </a:extLst>
            </p:cNvPr>
            <p:cNvSpPr txBox="1"/>
            <p:nvPr/>
          </p:nvSpPr>
          <p:spPr>
            <a:xfrm>
              <a:off x="6404828" y="1978209"/>
              <a:ext cx="15103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BLONDE HAIR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3A1C63-53A5-447D-97A1-9CF025BC0323}"/>
                </a:ext>
              </a:extLst>
            </p:cNvPr>
            <p:cNvSpPr txBox="1"/>
            <p:nvPr/>
          </p:nvSpPr>
          <p:spPr>
            <a:xfrm>
              <a:off x="8584165" y="262734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r1=</a:t>
              </a:r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DA5E54-329F-4A3C-8CBA-52BBBF578F50}"/>
                </a:ext>
              </a:extLst>
            </p:cNvPr>
            <p:cNvSpPr txBox="1"/>
            <p:nvPr/>
          </p:nvSpPr>
          <p:spPr>
            <a:xfrm>
              <a:off x="8584165" y="3523079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r2=</a:t>
              </a:r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9E6627-77DC-4A39-9D41-AD98005BC84C}"/>
                </a:ext>
              </a:extLst>
            </p:cNvPr>
            <p:cNvSpPr txBox="1"/>
            <p:nvPr/>
          </p:nvSpPr>
          <p:spPr>
            <a:xfrm>
              <a:off x="4587318" y="4462359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c1=</a:t>
              </a:r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2A7328-CA42-4203-A449-514DE6550927}"/>
                </a:ext>
              </a:extLst>
            </p:cNvPr>
            <p:cNvSpPr txBox="1"/>
            <p:nvPr/>
          </p:nvSpPr>
          <p:spPr>
            <a:xfrm>
              <a:off x="6698986" y="4457693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c2=</a:t>
              </a:r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2B9C5C-5A33-4C51-80F1-ADD740A85CCA}"/>
                </a:ext>
              </a:extLst>
            </p:cNvPr>
            <p:cNvSpPr/>
            <p:nvPr/>
          </p:nvSpPr>
          <p:spPr>
            <a:xfrm>
              <a:off x="6096001" y="2368518"/>
              <a:ext cx="2128007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 r1 )( c2 )=</a:t>
              </a: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0.28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BE521A-44CE-4B3D-940A-D6F090A8B24D}"/>
                </a:ext>
              </a:extLst>
            </p:cNvPr>
            <p:cNvSpPr/>
            <p:nvPr/>
          </p:nvSpPr>
          <p:spPr>
            <a:xfrm>
              <a:off x="3967994" y="3273823"/>
              <a:ext cx="2128007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 r2 )( c1 )=</a:t>
              </a: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0.18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31FA37-AE0B-4270-ACAF-3F5E4EFEB553}"/>
                </a:ext>
              </a:extLst>
            </p:cNvPr>
            <p:cNvSpPr/>
            <p:nvPr/>
          </p:nvSpPr>
          <p:spPr>
            <a:xfrm>
              <a:off x="6096000" y="3273823"/>
              <a:ext cx="2128007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 r2 )( c2 )=</a:t>
              </a: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0.12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49652-4D1D-4AE2-907F-874A1E9549E3}"/>
                </a:ext>
              </a:extLst>
            </p:cNvPr>
            <p:cNvSpPr txBox="1"/>
            <p:nvPr/>
          </p:nvSpPr>
          <p:spPr>
            <a:xfrm>
              <a:off x="8688359" y="445769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1.00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BBA8570-0364-499E-9E2E-775A13EF6C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9645" y="2822315"/>
              <a:ext cx="447870" cy="0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3368D7-B088-433B-9505-5BDE07C55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2755" y="3729272"/>
              <a:ext cx="447870" cy="0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43F19F-D158-4453-B133-85E8D669003C}"/>
                </a:ext>
              </a:extLst>
            </p:cNvPr>
            <p:cNvCxnSpPr/>
            <p:nvPr/>
          </p:nvCxnSpPr>
          <p:spPr>
            <a:xfrm>
              <a:off x="8136295" y="4642359"/>
              <a:ext cx="447870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19C4F2-594C-493C-ACB2-D05E649E6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438" y="4028047"/>
              <a:ext cx="0" cy="382555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C4DB72-864F-44EE-A788-72917C8D7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1980" y="4000056"/>
              <a:ext cx="0" cy="382555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84DACE-A1AC-47D3-AF6A-D46791F98E17}"/>
                </a:ext>
              </a:extLst>
            </p:cNvPr>
            <p:cNvCxnSpPr>
              <a:cxnSpLocks/>
            </p:cNvCxnSpPr>
            <p:nvPr/>
          </p:nvCxnSpPr>
          <p:spPr>
            <a:xfrm>
              <a:off x="9005112" y="3978284"/>
              <a:ext cx="0" cy="38255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1B75E0-100F-4B95-B5BF-604AE93E5795}"/>
                </a:ext>
              </a:extLst>
            </p:cNvPr>
            <p:cNvSpPr txBox="1"/>
            <p:nvPr/>
          </p:nvSpPr>
          <p:spPr>
            <a:xfrm>
              <a:off x="3284376" y="973809"/>
              <a:ext cx="5720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000" dirty="0">
                  <a:solidFill>
                    <a:schemeClr val="accent2">
                      <a:lumMod val="50000"/>
                    </a:schemeClr>
                  </a:solidFill>
                </a:rPr>
                <a:t>χ</a:t>
              </a:r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-Square NULL Hypothesis</a:t>
              </a:r>
              <a:r>
                <a:rPr lang="en-US" sz="2000" dirty="0"/>
                <a:t>: If factors are independent then cell values are a product of the table margins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2E9DD0-B813-4F34-A5E8-5D3F67931640}"/>
                </a:ext>
              </a:extLst>
            </p:cNvPr>
            <p:cNvSpPr txBox="1"/>
            <p:nvPr/>
          </p:nvSpPr>
          <p:spPr>
            <a:xfrm>
              <a:off x="4352965" y="4995549"/>
              <a:ext cx="3706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observed row and column margins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B2DBAD-8B13-4A01-A733-04EDDF205FE4}"/>
                </a:ext>
              </a:extLst>
            </p:cNvPr>
            <p:cNvSpPr txBox="1"/>
            <p:nvPr/>
          </p:nvSpPr>
          <p:spPr>
            <a:xfrm>
              <a:off x="2350461" y="4599676"/>
              <a:ext cx="1625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expected cell </a:t>
              </a:r>
            </a:p>
            <a:p>
              <a:pPr algn="ctr"/>
              <a:r>
                <a:rPr lang="en-US" sz="1600" i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proportions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61F741-B1D9-4684-9F27-21D0B4A9A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992" y="3987668"/>
              <a:ext cx="750708" cy="612008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25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8AE6CD2-4583-4711-B9AA-559BF204009B}"/>
              </a:ext>
            </a:extLst>
          </p:cNvPr>
          <p:cNvGrpSpPr/>
          <p:nvPr/>
        </p:nvGrpSpPr>
        <p:grpSpPr>
          <a:xfrm>
            <a:off x="1066172" y="1765169"/>
            <a:ext cx="10356924" cy="3868351"/>
            <a:chOff x="1066172" y="1765169"/>
            <a:chExt cx="10356924" cy="38683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C4AAD88-C996-4796-A518-723D08763682}"/>
                </a:ext>
              </a:extLst>
            </p:cNvPr>
            <p:cNvSpPr/>
            <p:nvPr/>
          </p:nvSpPr>
          <p:spPr>
            <a:xfrm>
              <a:off x="1066173" y="2247222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0.51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C1048D-757E-40ED-9381-C6E868307AE3}"/>
                </a:ext>
              </a:extLst>
            </p:cNvPr>
            <p:cNvSpPr/>
            <p:nvPr/>
          </p:nvSpPr>
          <p:spPr>
            <a:xfrm>
              <a:off x="1066172" y="3142961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0.09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BF8BC9-E08A-4F92-BF51-ED4BFE740F09}"/>
                </a:ext>
              </a:extLst>
            </p:cNvPr>
            <p:cNvSpPr/>
            <p:nvPr/>
          </p:nvSpPr>
          <p:spPr>
            <a:xfrm>
              <a:off x="2071394" y="2247222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0.19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88525E-55AF-457B-BB00-BE72C8A48A50}"/>
                </a:ext>
              </a:extLst>
            </p:cNvPr>
            <p:cNvSpPr/>
            <p:nvPr/>
          </p:nvSpPr>
          <p:spPr>
            <a:xfrm>
              <a:off x="2071393" y="3142961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0.21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F83370-B1E1-46CF-B7DE-1A3DC2939725}"/>
                </a:ext>
              </a:extLst>
            </p:cNvPr>
            <p:cNvSpPr/>
            <p:nvPr/>
          </p:nvSpPr>
          <p:spPr>
            <a:xfrm>
              <a:off x="3457920" y="2247222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0.42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B073C-902A-4459-A1D1-7AD0A6E95CB8}"/>
                </a:ext>
              </a:extLst>
            </p:cNvPr>
            <p:cNvSpPr/>
            <p:nvPr/>
          </p:nvSpPr>
          <p:spPr>
            <a:xfrm>
              <a:off x="3457919" y="3142961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0.18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1E5A86-50D3-41FE-86DD-CD33BC4C6B0E}"/>
                </a:ext>
              </a:extLst>
            </p:cNvPr>
            <p:cNvSpPr/>
            <p:nvPr/>
          </p:nvSpPr>
          <p:spPr>
            <a:xfrm>
              <a:off x="4463141" y="2247222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0.28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79EDB1-3A30-49D2-A5B0-682634A24470}"/>
                </a:ext>
              </a:extLst>
            </p:cNvPr>
            <p:cNvSpPr/>
            <p:nvPr/>
          </p:nvSpPr>
          <p:spPr>
            <a:xfrm>
              <a:off x="4463140" y="3142961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0.12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8F598-C643-4569-8F8C-ED76D77761E0}"/>
                </a:ext>
              </a:extLst>
            </p:cNvPr>
            <p:cNvSpPr txBox="1"/>
            <p:nvPr/>
          </p:nvSpPr>
          <p:spPr>
            <a:xfrm>
              <a:off x="5682343" y="2506042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r1=0.7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70D4D8-F4E6-458C-A9C1-C043A5A7AA4B}"/>
                </a:ext>
              </a:extLst>
            </p:cNvPr>
            <p:cNvSpPr txBox="1"/>
            <p:nvPr/>
          </p:nvSpPr>
          <p:spPr>
            <a:xfrm>
              <a:off x="5682343" y="3401781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r2=0.3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83810-89DE-49A1-9BF6-019A9108BB36}"/>
                </a:ext>
              </a:extLst>
            </p:cNvPr>
            <p:cNvSpPr txBox="1"/>
            <p:nvPr/>
          </p:nvSpPr>
          <p:spPr>
            <a:xfrm>
              <a:off x="3540381" y="4219523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c1=0.6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18C2F-E12B-4CCB-A241-AC2897E4954D}"/>
                </a:ext>
              </a:extLst>
            </p:cNvPr>
            <p:cNvSpPr txBox="1"/>
            <p:nvPr/>
          </p:nvSpPr>
          <p:spPr>
            <a:xfrm>
              <a:off x="4545602" y="4219523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c2=0.4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67B935-9F01-482F-B650-41F918D20E1C}"/>
                </a:ext>
              </a:extLst>
            </p:cNvPr>
            <p:cNvSpPr txBox="1"/>
            <p:nvPr/>
          </p:nvSpPr>
          <p:spPr>
            <a:xfrm>
              <a:off x="1109791" y="4219523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c1=0.6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4B450D-E34E-419B-84D9-F9AAABF9AFE6}"/>
                </a:ext>
              </a:extLst>
            </p:cNvPr>
            <p:cNvSpPr txBox="1"/>
            <p:nvPr/>
          </p:nvSpPr>
          <p:spPr>
            <a:xfrm>
              <a:off x="2115012" y="4219523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c2=0.4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16AFE4-8DF2-4211-9494-D9D273443DFE}"/>
                </a:ext>
              </a:extLst>
            </p:cNvPr>
            <p:cNvSpPr txBox="1"/>
            <p:nvPr/>
          </p:nvSpPr>
          <p:spPr>
            <a:xfrm>
              <a:off x="1394765" y="1765169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OBSERVED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CDB245-4305-4AE7-83DB-C42BD457EC02}"/>
                </a:ext>
              </a:extLst>
            </p:cNvPr>
            <p:cNvSpPr txBox="1"/>
            <p:nvPr/>
          </p:nvSpPr>
          <p:spPr>
            <a:xfrm>
              <a:off x="3818572" y="1765169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EXPECTED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75F8D5-96DF-494A-95FC-1BC51A5C14C7}"/>
                </a:ext>
              </a:extLst>
            </p:cNvPr>
            <p:cNvSpPr/>
            <p:nvPr/>
          </p:nvSpPr>
          <p:spPr>
            <a:xfrm>
              <a:off x="6810718" y="2247222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+0.09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02CFDF-E345-41C8-9B65-783538ABB48C}"/>
                </a:ext>
              </a:extLst>
            </p:cNvPr>
            <p:cNvSpPr/>
            <p:nvPr/>
          </p:nvSpPr>
          <p:spPr>
            <a:xfrm>
              <a:off x="6810717" y="3142961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-0.09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A6F798-9FFD-456D-9D81-5952B3F36C8A}"/>
                </a:ext>
              </a:extLst>
            </p:cNvPr>
            <p:cNvSpPr/>
            <p:nvPr/>
          </p:nvSpPr>
          <p:spPr>
            <a:xfrm>
              <a:off x="7815939" y="2247222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-0.09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70F827-D464-4B4C-8658-9C0ED267FA3E}"/>
                </a:ext>
              </a:extLst>
            </p:cNvPr>
            <p:cNvSpPr/>
            <p:nvPr/>
          </p:nvSpPr>
          <p:spPr>
            <a:xfrm>
              <a:off x="7815938" y="3142961"/>
              <a:ext cx="1005221" cy="895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+0.09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76363A-2014-4891-8ED8-0F0AE3662386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79" y="2681738"/>
              <a:ext cx="307909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0162D5-436E-4E7A-A39C-93E41A446D51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79" y="3568690"/>
              <a:ext cx="307909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ECF7E94-C332-4F7A-B434-E31F1EC6DD5D}"/>
                </a:ext>
              </a:extLst>
            </p:cNvPr>
            <p:cNvCxnSpPr>
              <a:cxnSpLocks/>
            </p:cNvCxnSpPr>
            <p:nvPr/>
          </p:nvCxnSpPr>
          <p:spPr>
            <a:xfrm>
              <a:off x="4951121" y="3914143"/>
              <a:ext cx="8720" cy="31761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6217FB9-CCC4-4732-A49B-3B17EF70E197}"/>
                </a:ext>
              </a:extLst>
            </p:cNvPr>
            <p:cNvCxnSpPr>
              <a:cxnSpLocks/>
            </p:cNvCxnSpPr>
            <p:nvPr/>
          </p:nvCxnSpPr>
          <p:spPr>
            <a:xfrm>
              <a:off x="3945900" y="3914143"/>
              <a:ext cx="2510" cy="31679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509C22-B320-44DA-8CBD-E7DB8AEF24C8}"/>
                </a:ext>
              </a:extLst>
            </p:cNvPr>
            <p:cNvCxnSpPr>
              <a:cxnSpLocks/>
            </p:cNvCxnSpPr>
            <p:nvPr/>
          </p:nvCxnSpPr>
          <p:spPr>
            <a:xfrm>
              <a:off x="2547256" y="3918859"/>
              <a:ext cx="2810" cy="31207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4F173C-B710-47FA-AFDA-6449CAAE6E36}"/>
                </a:ext>
              </a:extLst>
            </p:cNvPr>
            <p:cNvCxnSpPr>
              <a:cxnSpLocks/>
            </p:cNvCxnSpPr>
            <p:nvPr/>
          </p:nvCxnSpPr>
          <p:spPr>
            <a:xfrm>
              <a:off x="1548881" y="3918859"/>
              <a:ext cx="7782" cy="3141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BF3122-B847-4028-99FA-F7210175DF73}"/>
                </a:ext>
              </a:extLst>
            </p:cNvPr>
            <p:cNvSpPr txBox="1"/>
            <p:nvPr/>
          </p:nvSpPr>
          <p:spPr>
            <a:xfrm>
              <a:off x="7207438" y="1765169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RESIDUAL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B6A24B-5E63-4CEA-B1B0-27848A78DE15}"/>
                </a:ext>
              </a:extLst>
            </p:cNvPr>
            <p:cNvSpPr txBox="1"/>
            <p:nvPr/>
          </p:nvSpPr>
          <p:spPr>
            <a:xfrm>
              <a:off x="6761112" y="4662530"/>
              <a:ext cx="4305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residuals = observed counts – expected counts 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61858C7-051D-4E14-B0F6-8D2670430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9410" y="2681738"/>
              <a:ext cx="474796" cy="0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73B731-2592-4F2D-BA4C-51CC3D7F66D9}"/>
                </a:ext>
              </a:extLst>
            </p:cNvPr>
            <p:cNvSpPr txBox="1"/>
            <p:nvPr/>
          </p:nvSpPr>
          <p:spPr>
            <a:xfrm>
              <a:off x="9080049" y="2282414"/>
              <a:ext cx="23430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blonde hair + brown eye combination occurs </a:t>
              </a:r>
              <a:b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1400" b="1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LESS</a:t>
              </a: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 than expected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4DCCE4A-5B15-4D3B-B16F-5530E57FC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9409" y="3580044"/>
              <a:ext cx="449394" cy="0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F86DEA-511F-4D34-96BC-D07B3E27B41B}"/>
                </a:ext>
              </a:extLst>
            </p:cNvPr>
            <p:cNvSpPr txBox="1"/>
            <p:nvPr/>
          </p:nvSpPr>
          <p:spPr>
            <a:xfrm>
              <a:off x="9158293" y="3210712"/>
              <a:ext cx="223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blonde hair + blue eye combination occurs </a:t>
              </a:r>
              <a:r>
                <a:rPr lang="en-US" sz="1400" b="1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MORE</a:t>
              </a: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 than expected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6F759A4-F2E9-49AD-A071-3452F1778BE6}"/>
                    </a:ext>
                  </a:extLst>
                </p:cNvPr>
                <p:cNvSpPr txBox="1"/>
                <p:nvPr/>
              </p:nvSpPr>
              <p:spPr>
                <a:xfrm>
                  <a:off x="6810717" y="5037267"/>
                  <a:ext cx="3037626" cy="596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 dirty="0" smtClean="0">
                                <a:solidFill>
                                  <a:schemeClr val="tx1"/>
                                </a:solidFill>
                              </a:rPr>
                              <m:t>χ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𝑟𝑒𝑠𝑖𝑑𝑢𝑎𝑙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𝑐𝑜𝑢𝑛𝑡𝑠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6F759A4-F2E9-49AD-A071-3452F1778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717" y="5037267"/>
                  <a:ext cx="3037626" cy="5962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413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12</cp:revision>
  <dcterms:created xsi:type="dcterms:W3CDTF">2021-05-30T22:36:38Z</dcterms:created>
  <dcterms:modified xsi:type="dcterms:W3CDTF">2021-05-31T00:43:04Z</dcterms:modified>
</cp:coreProperties>
</file>