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300" r:id="rId4"/>
    <p:sldId id="277" r:id="rId5"/>
    <p:sldId id="281" r:id="rId6"/>
    <p:sldId id="303" r:id="rId7"/>
    <p:sldId id="257" r:id="rId8"/>
    <p:sldId id="304" r:id="rId9"/>
    <p:sldId id="305" r:id="rId10"/>
    <p:sldId id="308" r:id="rId11"/>
    <p:sldId id="307" r:id="rId12"/>
    <p:sldId id="309" r:id="rId13"/>
    <p:sldId id="280" r:id="rId14"/>
    <p:sldId id="276" r:id="rId15"/>
    <p:sldId id="302" r:id="rId16"/>
    <p:sldId id="278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4436-F151-4EBB-87A1-FE12E4D25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EE1B3-EB6F-43EA-948C-ED70C881F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C31B8-49C1-4155-99D6-9FD2CF5B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14C7-C2A8-4C8C-9B09-B221E04EC4C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00291-71C0-42F3-AD97-A6A1F881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C7F95-56A4-441B-A261-719944D3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91CC-1FFE-4F34-BD50-BA35B51B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5ED5-AFD3-48A4-A573-40EA24F1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941FC-81E3-48E7-895B-B3AACE432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C0E99-B3BC-4F26-969A-79020433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14C7-C2A8-4C8C-9B09-B221E04EC4C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680D1-59C8-42BB-AE6F-29294696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9E01E-F374-417F-A6A7-E7522FA4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91CC-1FFE-4F34-BD50-BA35B51B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6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EEA70-67D8-43A9-89E7-642CB5F9C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BA2F6-54E9-4FC6-B9CD-C0345EF08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39B7C-F7CD-4664-908A-ED9D795C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14C7-C2A8-4C8C-9B09-B221E04EC4C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C0AEC-E096-4E2C-A923-F7FB7D9E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48248-8476-4844-ADAE-79B802EC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91CC-1FFE-4F34-BD50-BA35B51B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8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ACF6-2CD2-4AA3-BB8D-11BB4D4F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DEA59-DD75-4E2A-98FC-9969D82D6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9262A-0A8F-41A7-8C14-F89B8936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14C7-C2A8-4C8C-9B09-B221E04EC4C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1B404-0A18-40FF-9D0D-B9CD684E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35AD1-EF82-4BBD-A027-D85B3B0D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91CC-1FFE-4F34-BD50-BA35B51B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9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01BB-BE07-4432-8BB5-CF0EBDF3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6C133-8BA5-4E41-9092-A2220254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4E78A-86EE-47FE-8B57-23CBA5D6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14C7-C2A8-4C8C-9B09-B221E04EC4C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33264-088A-44FC-A388-9A32F855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52A0D-74BA-48CB-94F7-97482ABD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91CC-1FFE-4F34-BD50-BA35B51B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1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B09F-E27E-4D96-8EB3-4A247A00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AC43-8EFE-4775-B937-B6965210B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533A1-EE66-4D3A-B53F-7C30C3F43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B9F53-6950-467B-B3EB-109EC683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14C7-C2A8-4C8C-9B09-B221E04EC4C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37B3A-3CF2-4D3D-9997-5E85B625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35624-D347-4612-B8EE-EE6BB14A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91CC-1FFE-4F34-BD50-BA35B51B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5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AB3C-C688-42B4-8D93-DB908972D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C5CDC-B282-4408-8910-F5D9B3EC9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55E98-3561-4BEE-B6BC-86619C187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CCA1A-985D-4F2C-ACFC-B05BB6852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BAB1B-C2D3-4FC0-B429-485DC07DB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A8009-4738-4CF3-BCF4-3DCF2F27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14C7-C2A8-4C8C-9B09-B221E04EC4C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67909-CC09-4EB2-91EB-EE7B59FF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889D-DB45-4BF9-86B4-AF0C3A5B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91CC-1FFE-4F34-BD50-BA35B51B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4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9FFB-07DB-430D-9475-76C1C640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6FEC1-D4C1-4A07-9917-596D40A8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14C7-C2A8-4C8C-9B09-B221E04EC4C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5E40E-0338-4FAE-8589-27300292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6776E-8553-4695-B7E5-22988EDF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91CC-1FFE-4F34-BD50-BA35B51B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1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5B85B-8DD2-4C53-8EDA-F6E48ECB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14C7-C2A8-4C8C-9B09-B221E04EC4C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E78EC-5C37-41B0-BBF5-775FE8DD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611D9-61B4-4BF8-9C6A-2983A5C0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91CC-1FFE-4F34-BD50-BA35B51B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8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1B5F-27E9-4C55-8E2A-B8E781FF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8A45-A57C-4B77-A360-58CA8095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48256-CDFA-47FD-92F2-D00437EF1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17712-F462-431B-94DE-C6E8059F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14C7-C2A8-4C8C-9B09-B221E04EC4C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95ED8-B212-4CBF-A12A-06998298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743A9-1064-49CB-A34F-B2E4C35D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91CC-1FFE-4F34-BD50-BA35B51B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0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0C20-3D64-428C-A66D-D3FC112D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81E00-1DF6-4DB1-A558-58873D45F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BA0E3-6A65-4FB6-9673-BCC7E6CDB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472E4-B142-41AC-A278-142ED70D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14C7-C2A8-4C8C-9B09-B221E04EC4C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770BE-1F4E-45D9-81DB-BC086976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526FD-CF4C-4187-8F92-BD0FD291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91CC-1FFE-4F34-BD50-BA35B51B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BAFF4-C5F6-4E7D-8D68-96C8714AF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2D333-B87E-4BC1-A6C3-023603798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69890-4294-493F-81C5-3565D85BB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14C7-C2A8-4C8C-9B09-B221E04EC4C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AB00C-597E-4CFA-8A4A-8C9FC802E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14C2-23AB-4D10-8D4C-7D98604B3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091CC-1FFE-4F34-BD50-BA35B51B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4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90C1-39D2-40BC-889A-10B329DE1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ITS NOTES: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FBB76-52AF-49BA-8359-DB3B43782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47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7F9EF4-B960-4F5C-B40D-2781A2945A15}"/>
              </a:ext>
            </a:extLst>
          </p:cNvPr>
          <p:cNvCxnSpPr>
            <a:cxnSpLocks/>
          </p:cNvCxnSpPr>
          <p:nvPr/>
        </p:nvCxnSpPr>
        <p:spPr>
          <a:xfrm flipV="1">
            <a:off x="2515619" y="4396144"/>
            <a:ext cx="3745222" cy="94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68E171-0BFC-4ABC-A4E9-18D56121F59A}"/>
              </a:ext>
            </a:extLst>
          </p:cNvPr>
          <p:cNvCxnSpPr/>
          <p:nvPr/>
        </p:nvCxnSpPr>
        <p:spPr>
          <a:xfrm flipV="1">
            <a:off x="3601138" y="4427980"/>
            <a:ext cx="0" cy="1866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9FC28464-E0E2-4C29-8680-A6098B2110CD}"/>
              </a:ext>
            </a:extLst>
          </p:cNvPr>
          <p:cNvSpPr/>
          <p:nvPr/>
        </p:nvSpPr>
        <p:spPr>
          <a:xfrm>
            <a:off x="2688531" y="3175211"/>
            <a:ext cx="111967" cy="10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45CC1-11D3-4C7C-9AF8-13C021BF6BA7}"/>
              </a:ext>
            </a:extLst>
          </p:cNvPr>
          <p:cNvCxnSpPr/>
          <p:nvPr/>
        </p:nvCxnSpPr>
        <p:spPr>
          <a:xfrm flipV="1">
            <a:off x="4504158" y="4413570"/>
            <a:ext cx="0" cy="1866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3D7CE2E-B3FF-46EF-AAE0-3A02F0B0AA17}"/>
              </a:ext>
            </a:extLst>
          </p:cNvPr>
          <p:cNvSpPr txBox="1"/>
          <p:nvPr/>
        </p:nvSpPr>
        <p:spPr>
          <a:xfrm>
            <a:off x="3243125" y="4662871"/>
            <a:ext cx="71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start of </a:t>
            </a:r>
            <a:br>
              <a:rPr lang="en-US" sz="1200" dirty="0"/>
            </a:br>
            <a:r>
              <a:rPr lang="en-US" sz="1200" dirty="0"/>
              <a:t>program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3C1AB4-BB29-454B-ABF8-B21F95AE2DE0}"/>
              </a:ext>
            </a:extLst>
          </p:cNvPr>
          <p:cNvSpPr txBox="1"/>
          <p:nvPr/>
        </p:nvSpPr>
        <p:spPr>
          <a:xfrm>
            <a:off x="4152942" y="4662871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start of</a:t>
            </a:r>
            <a:br>
              <a:rPr lang="en-US" sz="1200" dirty="0"/>
            </a:br>
            <a:r>
              <a:rPr lang="en-US" sz="1200" dirty="0"/>
              <a:t>summer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02F11E5-BCA2-48BF-9EFE-39C67355BB8D}"/>
              </a:ext>
            </a:extLst>
          </p:cNvPr>
          <p:cNvSpPr/>
          <p:nvPr/>
        </p:nvSpPr>
        <p:spPr>
          <a:xfrm>
            <a:off x="4332246" y="2753575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BAD6F0-F70F-4306-B9C7-41185D2ADFAB}"/>
              </a:ext>
            </a:extLst>
          </p:cNvPr>
          <p:cNvCxnSpPr/>
          <p:nvPr/>
        </p:nvCxnSpPr>
        <p:spPr>
          <a:xfrm flipV="1">
            <a:off x="5148258" y="4413569"/>
            <a:ext cx="0" cy="1866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112C2D-EAA7-4D99-A9A9-9BA81CE4C653}"/>
              </a:ext>
            </a:extLst>
          </p:cNvPr>
          <p:cNvSpPr txBox="1"/>
          <p:nvPr/>
        </p:nvSpPr>
        <p:spPr>
          <a:xfrm>
            <a:off x="5049165" y="4651280"/>
            <a:ext cx="778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start of </a:t>
            </a:r>
            <a:br>
              <a:rPr lang="en-US" sz="1200" dirty="0"/>
            </a:br>
            <a:r>
              <a:rPr lang="en-US" sz="1200" dirty="0"/>
              <a:t>next</a:t>
            </a:r>
            <a:br>
              <a:rPr lang="en-US" sz="1200" dirty="0"/>
            </a:br>
            <a:r>
              <a:rPr lang="en-US" sz="1200" dirty="0"/>
              <a:t>academic</a:t>
            </a:r>
            <a:br>
              <a:rPr lang="en-US" sz="1200" dirty="0"/>
            </a:br>
            <a:r>
              <a:rPr lang="en-US" sz="1200" dirty="0"/>
              <a:t>year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0704A6-3A14-445E-AD95-FF5EAE28EFE3}"/>
              </a:ext>
            </a:extLst>
          </p:cNvPr>
          <p:cNvSpPr txBox="1"/>
          <p:nvPr/>
        </p:nvSpPr>
        <p:spPr>
          <a:xfrm>
            <a:off x="1214269" y="419791"/>
            <a:ext cx="468538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</a:rPr>
              <a:t>Regression to the mean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0" i="0" u="none" strike="noStrike" kern="1200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</a:rPr>
            </a:br>
            <a:r>
              <a:rPr kumimoji="0" lang="en-US" sz="1400" b="0" i="0" u="none" strike="noStrike" kern="1200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</a:rPr>
              <a:t>(e.g. low SES tutoring program without summer school)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A08F885-530F-402F-B4E3-EA24475320DF}"/>
              </a:ext>
            </a:extLst>
          </p:cNvPr>
          <p:cNvSpPr/>
          <p:nvPr/>
        </p:nvSpPr>
        <p:spPr>
          <a:xfrm>
            <a:off x="3093333" y="3175211"/>
            <a:ext cx="111967" cy="10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F4FBD2A-6B1B-4B5A-ACC6-822F103DDDEA}"/>
              </a:ext>
            </a:extLst>
          </p:cNvPr>
          <p:cNvSpPr/>
          <p:nvPr/>
        </p:nvSpPr>
        <p:spPr>
          <a:xfrm>
            <a:off x="5061386" y="3174462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622085C-0AA1-4364-BDB0-F815C79F2066}"/>
              </a:ext>
            </a:extLst>
          </p:cNvPr>
          <p:cNvSpPr/>
          <p:nvPr/>
        </p:nvSpPr>
        <p:spPr>
          <a:xfrm>
            <a:off x="3516579" y="3168233"/>
            <a:ext cx="111967" cy="10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8E14638-35A0-4BB1-B61F-28E5448893A9}"/>
              </a:ext>
            </a:extLst>
          </p:cNvPr>
          <p:cNvSpPr/>
          <p:nvPr/>
        </p:nvSpPr>
        <p:spPr>
          <a:xfrm>
            <a:off x="5599854" y="3175211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0BCB8B-00E2-48B1-A608-23B2987DD038}"/>
              </a:ext>
            </a:extLst>
          </p:cNvPr>
          <p:cNvSpPr txBox="1"/>
          <p:nvPr/>
        </p:nvSpPr>
        <p:spPr>
          <a:xfrm>
            <a:off x="7847785" y="1151680"/>
            <a:ext cx="3594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Euphemia" panose="020B0503040102020104" pitchFamily="34" charset="0"/>
              </a:rPr>
              <a:t>SPECIFICATION PROBLEMS!</a:t>
            </a:r>
          </a:p>
          <a:p>
            <a:endParaRPr lang="en-US" sz="1600" dirty="0">
              <a:latin typeface="Euphemia" panose="020B0503040102020104" pitchFamily="34" charset="0"/>
            </a:endParaRPr>
          </a:p>
          <a:p>
            <a:r>
              <a:rPr lang="en-US" sz="1600" dirty="0">
                <a:latin typeface="Euphemia" panose="020B0503040102020104" pitchFamily="34" charset="0"/>
              </a:rPr>
              <a:t>What are the lines of best fit here? </a:t>
            </a:r>
            <a:endParaRPr lang="en-US" sz="1600" b="1" dirty="0">
              <a:latin typeface="Euphemia" panose="020B05030401020201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D1A83A4-0F13-4831-A2C8-2287F1D9DA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82780"/>
          <a:stretch/>
        </p:blipFill>
        <p:spPr>
          <a:xfrm>
            <a:off x="2371515" y="1805048"/>
            <a:ext cx="3794942" cy="499795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180BC44F-182C-438A-979F-49F80A748F31}"/>
              </a:ext>
            </a:extLst>
          </p:cNvPr>
          <p:cNvSpPr/>
          <p:nvPr/>
        </p:nvSpPr>
        <p:spPr>
          <a:xfrm>
            <a:off x="6110474" y="3168233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C4FEE85-3E68-492E-9274-24E19DEC6BC3}"/>
              </a:ext>
            </a:extLst>
          </p:cNvPr>
          <p:cNvSpPr/>
          <p:nvPr/>
        </p:nvSpPr>
        <p:spPr>
          <a:xfrm>
            <a:off x="3959155" y="2953637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235F798-FB86-4B43-8EE0-CADF1F65D55B}"/>
              </a:ext>
            </a:extLst>
          </p:cNvPr>
          <p:cNvSpPr/>
          <p:nvPr/>
        </p:nvSpPr>
        <p:spPr>
          <a:xfrm>
            <a:off x="4691369" y="2953637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B96D539-9BA0-49F6-932A-920E0633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4489"/>
          <a:stretch/>
        </p:blipFill>
        <p:spPr>
          <a:xfrm>
            <a:off x="7190559" y="3970951"/>
            <a:ext cx="3794942" cy="219165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94E7EA-7257-4D46-B6D4-C55F4A578C8D}"/>
              </a:ext>
            </a:extLst>
          </p:cNvPr>
          <p:cNvCxnSpPr>
            <a:cxnSpLocks/>
          </p:cNvCxnSpPr>
          <p:nvPr/>
        </p:nvCxnSpPr>
        <p:spPr>
          <a:xfrm>
            <a:off x="2582615" y="3228653"/>
            <a:ext cx="940015" cy="20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753907-59B2-4AE0-BAF4-0929C8BF7E58}"/>
              </a:ext>
            </a:extLst>
          </p:cNvPr>
          <p:cNvSpPr txBox="1"/>
          <p:nvPr/>
        </p:nvSpPr>
        <p:spPr>
          <a:xfrm>
            <a:off x="2112109" y="2726711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b</a:t>
            </a:r>
            <a:r>
              <a:rPr lang="en-US" sz="2400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D20F55-D30A-40D8-993F-E8771011FD1C}"/>
              </a:ext>
            </a:extLst>
          </p:cNvPr>
          <p:cNvSpPr txBox="1"/>
          <p:nvPr/>
        </p:nvSpPr>
        <p:spPr>
          <a:xfrm>
            <a:off x="3952567" y="3421572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b</a:t>
            </a:r>
            <a:r>
              <a:rPr lang="en-US" sz="2400" baseline="-25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=0?</a:t>
            </a:r>
            <a:endParaRPr lang="en-US" sz="2400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E1076D-C212-4CC8-BB8C-6F9DD03E6E9D}"/>
              </a:ext>
            </a:extLst>
          </p:cNvPr>
          <p:cNvSpPr txBox="1"/>
          <p:nvPr/>
        </p:nvSpPr>
        <p:spPr>
          <a:xfrm>
            <a:off x="5786385" y="3396998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b</a:t>
            </a:r>
            <a:r>
              <a:rPr lang="en-US" sz="2400" baseline="-25000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=0</a:t>
            </a:r>
            <a:endParaRPr lang="en-US" sz="2400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DD9FAE-53A1-4DA4-9C88-E06422AC4FAA}"/>
              </a:ext>
            </a:extLst>
          </p:cNvPr>
          <p:cNvCxnSpPr>
            <a:cxnSpLocks/>
          </p:cNvCxnSpPr>
          <p:nvPr/>
        </p:nvCxnSpPr>
        <p:spPr>
          <a:xfrm>
            <a:off x="4914069" y="3230169"/>
            <a:ext cx="1484224" cy="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9030D6-C451-4A70-9B7C-C9E4456B3295}"/>
              </a:ext>
            </a:extLst>
          </p:cNvPr>
          <p:cNvCxnSpPr>
            <a:cxnSpLocks/>
          </p:cNvCxnSpPr>
          <p:nvPr/>
        </p:nvCxnSpPr>
        <p:spPr>
          <a:xfrm>
            <a:off x="3775863" y="3216390"/>
            <a:ext cx="1067139" cy="915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4E4B7BB-D4D3-42F9-A5A3-CEDE9FC2D60B}"/>
              </a:ext>
            </a:extLst>
          </p:cNvPr>
          <p:cNvSpPr txBox="1"/>
          <p:nvPr/>
        </p:nvSpPr>
        <p:spPr>
          <a:xfrm>
            <a:off x="7018649" y="3031724"/>
            <a:ext cx="41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What accurate coefficients would look like</a:t>
            </a:r>
          </a:p>
        </p:txBody>
      </p:sp>
    </p:spTree>
    <p:extLst>
      <p:ext uri="{BB962C8B-B14F-4D97-AF65-F5344CB8AC3E}">
        <p14:creationId xmlns:p14="http://schemas.microsoft.com/office/powerpoint/2010/main" val="2115828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B00A27-1C4C-4366-9757-03A71997C42C}"/>
              </a:ext>
            </a:extLst>
          </p:cNvPr>
          <p:cNvCxnSpPr>
            <a:cxnSpLocks/>
          </p:cNvCxnSpPr>
          <p:nvPr/>
        </p:nvCxnSpPr>
        <p:spPr>
          <a:xfrm>
            <a:off x="3628546" y="2881538"/>
            <a:ext cx="4054037" cy="676446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7F9EF4-B960-4F5C-B40D-2781A2945A15}"/>
              </a:ext>
            </a:extLst>
          </p:cNvPr>
          <p:cNvCxnSpPr>
            <a:cxnSpLocks/>
          </p:cNvCxnSpPr>
          <p:nvPr/>
        </p:nvCxnSpPr>
        <p:spPr>
          <a:xfrm flipV="1">
            <a:off x="2515619" y="4396144"/>
            <a:ext cx="3745222" cy="94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68E171-0BFC-4ABC-A4E9-18D56121F59A}"/>
              </a:ext>
            </a:extLst>
          </p:cNvPr>
          <p:cNvCxnSpPr/>
          <p:nvPr/>
        </p:nvCxnSpPr>
        <p:spPr>
          <a:xfrm flipV="1">
            <a:off x="3601138" y="4427980"/>
            <a:ext cx="0" cy="1866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9FC28464-E0E2-4C29-8680-A6098B2110CD}"/>
              </a:ext>
            </a:extLst>
          </p:cNvPr>
          <p:cNvSpPr/>
          <p:nvPr/>
        </p:nvSpPr>
        <p:spPr>
          <a:xfrm>
            <a:off x="2688531" y="3175211"/>
            <a:ext cx="111967" cy="10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45CC1-11D3-4C7C-9AF8-13C021BF6BA7}"/>
              </a:ext>
            </a:extLst>
          </p:cNvPr>
          <p:cNvCxnSpPr/>
          <p:nvPr/>
        </p:nvCxnSpPr>
        <p:spPr>
          <a:xfrm flipV="1">
            <a:off x="4504158" y="4413570"/>
            <a:ext cx="0" cy="1866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3D7CE2E-B3FF-46EF-AAE0-3A02F0B0AA17}"/>
              </a:ext>
            </a:extLst>
          </p:cNvPr>
          <p:cNvSpPr txBox="1"/>
          <p:nvPr/>
        </p:nvSpPr>
        <p:spPr>
          <a:xfrm>
            <a:off x="3243125" y="4662871"/>
            <a:ext cx="71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start of </a:t>
            </a:r>
            <a:br>
              <a:rPr lang="en-US" sz="1200" dirty="0"/>
            </a:br>
            <a:r>
              <a:rPr lang="en-US" sz="1200" dirty="0"/>
              <a:t>program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3C1AB4-BB29-454B-ABF8-B21F95AE2DE0}"/>
              </a:ext>
            </a:extLst>
          </p:cNvPr>
          <p:cNvSpPr txBox="1"/>
          <p:nvPr/>
        </p:nvSpPr>
        <p:spPr>
          <a:xfrm>
            <a:off x="4152942" y="4662871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start of</a:t>
            </a:r>
            <a:br>
              <a:rPr lang="en-US" sz="1200" dirty="0"/>
            </a:br>
            <a:r>
              <a:rPr lang="en-US" sz="1200" dirty="0"/>
              <a:t>summer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02F11E5-BCA2-48BF-9EFE-39C67355BB8D}"/>
              </a:ext>
            </a:extLst>
          </p:cNvPr>
          <p:cNvSpPr/>
          <p:nvPr/>
        </p:nvSpPr>
        <p:spPr>
          <a:xfrm>
            <a:off x="4332246" y="2753575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BAD6F0-F70F-4306-B9C7-41185D2ADFAB}"/>
              </a:ext>
            </a:extLst>
          </p:cNvPr>
          <p:cNvCxnSpPr/>
          <p:nvPr/>
        </p:nvCxnSpPr>
        <p:spPr>
          <a:xfrm flipV="1">
            <a:off x="5148258" y="4413569"/>
            <a:ext cx="0" cy="1866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112C2D-EAA7-4D99-A9A9-9BA81CE4C653}"/>
              </a:ext>
            </a:extLst>
          </p:cNvPr>
          <p:cNvSpPr txBox="1"/>
          <p:nvPr/>
        </p:nvSpPr>
        <p:spPr>
          <a:xfrm>
            <a:off x="5049165" y="4651280"/>
            <a:ext cx="778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start of </a:t>
            </a:r>
            <a:br>
              <a:rPr lang="en-US" sz="1200" dirty="0"/>
            </a:br>
            <a:r>
              <a:rPr lang="en-US" sz="1200" dirty="0"/>
              <a:t>next</a:t>
            </a:r>
            <a:br>
              <a:rPr lang="en-US" sz="1200" dirty="0"/>
            </a:br>
            <a:r>
              <a:rPr lang="en-US" sz="1200" dirty="0"/>
              <a:t>academic</a:t>
            </a:r>
            <a:br>
              <a:rPr lang="en-US" sz="1200" dirty="0"/>
            </a:br>
            <a:r>
              <a:rPr lang="en-US" sz="1200" dirty="0"/>
              <a:t>year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0704A6-3A14-445E-AD95-FF5EAE28EFE3}"/>
              </a:ext>
            </a:extLst>
          </p:cNvPr>
          <p:cNvSpPr txBox="1"/>
          <p:nvPr/>
        </p:nvSpPr>
        <p:spPr>
          <a:xfrm>
            <a:off x="1214269" y="419791"/>
            <a:ext cx="468538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</a:rPr>
              <a:t>Regression to the mean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0" i="0" u="none" strike="noStrike" kern="1200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</a:rPr>
            </a:br>
            <a:r>
              <a:rPr kumimoji="0" lang="en-US" sz="1400" b="0" i="0" u="none" strike="noStrike" kern="1200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</a:rPr>
              <a:t>(e.g. low SES tutoring program without summer school)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A08F885-530F-402F-B4E3-EA24475320DF}"/>
              </a:ext>
            </a:extLst>
          </p:cNvPr>
          <p:cNvSpPr/>
          <p:nvPr/>
        </p:nvSpPr>
        <p:spPr>
          <a:xfrm>
            <a:off x="3093333" y="3175211"/>
            <a:ext cx="111967" cy="10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F4FBD2A-6B1B-4B5A-ACC6-822F103DDDEA}"/>
              </a:ext>
            </a:extLst>
          </p:cNvPr>
          <p:cNvSpPr/>
          <p:nvPr/>
        </p:nvSpPr>
        <p:spPr>
          <a:xfrm>
            <a:off x="5061386" y="3174462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622085C-0AA1-4364-BDB0-F815C79F2066}"/>
              </a:ext>
            </a:extLst>
          </p:cNvPr>
          <p:cNvSpPr/>
          <p:nvPr/>
        </p:nvSpPr>
        <p:spPr>
          <a:xfrm>
            <a:off x="3516579" y="3168233"/>
            <a:ext cx="111967" cy="10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8E14638-35A0-4BB1-B61F-28E5448893A9}"/>
              </a:ext>
            </a:extLst>
          </p:cNvPr>
          <p:cNvSpPr/>
          <p:nvPr/>
        </p:nvSpPr>
        <p:spPr>
          <a:xfrm>
            <a:off x="5599854" y="3175211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D1A83A4-0F13-4831-A2C8-2287F1D9DA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82780"/>
          <a:stretch/>
        </p:blipFill>
        <p:spPr>
          <a:xfrm>
            <a:off x="2546742" y="1832758"/>
            <a:ext cx="3794942" cy="499795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180BC44F-182C-438A-979F-49F80A748F31}"/>
              </a:ext>
            </a:extLst>
          </p:cNvPr>
          <p:cNvSpPr/>
          <p:nvPr/>
        </p:nvSpPr>
        <p:spPr>
          <a:xfrm>
            <a:off x="6110474" y="3168233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C4FEE85-3E68-492E-9274-24E19DEC6BC3}"/>
              </a:ext>
            </a:extLst>
          </p:cNvPr>
          <p:cNvSpPr/>
          <p:nvPr/>
        </p:nvSpPr>
        <p:spPr>
          <a:xfrm>
            <a:off x="3959155" y="2953637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235F798-FB86-4B43-8EE0-CADF1F65D55B}"/>
              </a:ext>
            </a:extLst>
          </p:cNvPr>
          <p:cNvSpPr/>
          <p:nvPr/>
        </p:nvSpPr>
        <p:spPr>
          <a:xfrm>
            <a:off x="4691369" y="2953637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B2F9D-0810-44D5-B232-92EA9FB0630A}"/>
              </a:ext>
            </a:extLst>
          </p:cNvPr>
          <p:cNvCxnSpPr>
            <a:cxnSpLocks/>
          </p:cNvCxnSpPr>
          <p:nvPr/>
        </p:nvCxnSpPr>
        <p:spPr>
          <a:xfrm>
            <a:off x="2582615" y="3228653"/>
            <a:ext cx="940015" cy="20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B61FD3-05C4-41A2-896D-68415D3D53B7}"/>
              </a:ext>
            </a:extLst>
          </p:cNvPr>
          <p:cNvSpPr txBox="1"/>
          <p:nvPr/>
        </p:nvSpPr>
        <p:spPr>
          <a:xfrm>
            <a:off x="2112109" y="2726711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b</a:t>
            </a:r>
            <a:r>
              <a:rPr lang="en-US" sz="2400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48C7A5-B92B-4211-BE8B-758FE8773619}"/>
              </a:ext>
            </a:extLst>
          </p:cNvPr>
          <p:cNvSpPr txBox="1"/>
          <p:nvPr/>
        </p:nvSpPr>
        <p:spPr>
          <a:xfrm>
            <a:off x="7847785" y="1151680"/>
            <a:ext cx="3594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Euphemia" panose="020B0503040102020104" pitchFamily="34" charset="0"/>
              </a:rPr>
              <a:t>SPECIFICATION PROBLEMS!</a:t>
            </a:r>
          </a:p>
          <a:p>
            <a:endParaRPr lang="en-US" sz="1600" dirty="0">
              <a:latin typeface="Euphemia" panose="020B0503040102020104" pitchFamily="34" charset="0"/>
            </a:endParaRPr>
          </a:p>
          <a:p>
            <a:r>
              <a:rPr lang="en-US" sz="1600" dirty="0">
                <a:latin typeface="Euphemia" panose="020B0503040102020104" pitchFamily="34" charset="0"/>
              </a:rPr>
              <a:t>What are the lines of best fit here? </a:t>
            </a:r>
            <a:endParaRPr lang="en-US" sz="1600" b="1" dirty="0">
              <a:latin typeface="Euphemia" panose="020B05030401020201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2936E0-CD18-4081-A1EC-84B54DFC6832}"/>
              </a:ext>
            </a:extLst>
          </p:cNvPr>
          <p:cNvSpPr txBox="1"/>
          <p:nvPr/>
        </p:nvSpPr>
        <p:spPr>
          <a:xfrm>
            <a:off x="3977629" y="3421708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sz="2400" baseline="-25000" dirty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C6A832-324B-412C-AEC9-621E5E9AF843}"/>
              </a:ext>
            </a:extLst>
          </p:cNvPr>
          <p:cNvSpPr txBox="1"/>
          <p:nvPr/>
        </p:nvSpPr>
        <p:spPr>
          <a:xfrm>
            <a:off x="6339602" y="3429000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sz="2400" baseline="-25000" dirty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A27E4FE-3A2E-4A19-A208-D59C22AEEE62}"/>
              </a:ext>
            </a:extLst>
          </p:cNvPr>
          <p:cNvSpPr/>
          <p:nvPr/>
        </p:nvSpPr>
        <p:spPr>
          <a:xfrm>
            <a:off x="3713029" y="2960142"/>
            <a:ext cx="78761" cy="27339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16131C1-C007-45B7-A175-67D93619BD72}"/>
              </a:ext>
            </a:extLst>
          </p:cNvPr>
          <p:cNvCxnSpPr>
            <a:cxnSpLocks/>
          </p:cNvCxnSpPr>
          <p:nvPr/>
        </p:nvCxnSpPr>
        <p:spPr>
          <a:xfrm rot="10800000">
            <a:off x="3889765" y="3239238"/>
            <a:ext cx="63231" cy="4411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FDC32A1-118B-46CF-BD1C-EE2C865161C7}"/>
              </a:ext>
            </a:extLst>
          </p:cNvPr>
          <p:cNvSpPr txBox="1"/>
          <p:nvPr/>
        </p:nvSpPr>
        <p:spPr>
          <a:xfrm>
            <a:off x="7878908" y="3749813"/>
            <a:ext cx="359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Actual coefficients: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(coefficients that minimize residuals)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B98D2B1-8E16-45F1-9DF4-F0D9E14BD9B3}"/>
              </a:ext>
            </a:extLst>
          </p:cNvPr>
          <p:cNvSpPr/>
          <p:nvPr/>
        </p:nvSpPr>
        <p:spPr>
          <a:xfrm>
            <a:off x="7506036" y="3151264"/>
            <a:ext cx="111967" cy="1006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DCEF6D8-C43C-4C37-B45F-3788A9872F95}"/>
              </a:ext>
            </a:extLst>
          </p:cNvPr>
          <p:cNvSpPr/>
          <p:nvPr/>
        </p:nvSpPr>
        <p:spPr>
          <a:xfrm>
            <a:off x="7506447" y="3512915"/>
            <a:ext cx="111967" cy="1006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0C0D7CE-F0D3-47B8-808E-306BB524680E}"/>
              </a:ext>
            </a:extLst>
          </p:cNvPr>
          <p:cNvCxnSpPr>
            <a:cxnSpLocks/>
          </p:cNvCxnSpPr>
          <p:nvPr/>
        </p:nvCxnSpPr>
        <p:spPr>
          <a:xfrm>
            <a:off x="6742568" y="3221767"/>
            <a:ext cx="940015" cy="206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AF41F1B-19B2-4F49-A733-36AEE54B8BB5}"/>
              </a:ext>
            </a:extLst>
          </p:cNvPr>
          <p:cNvSpPr txBox="1"/>
          <p:nvPr/>
        </p:nvSpPr>
        <p:spPr>
          <a:xfrm>
            <a:off x="7793599" y="3202927"/>
            <a:ext cx="3631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Program appears to be harmful over time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5AF2EA-57F5-435D-BA87-1BBEEDBA013D}"/>
              </a:ext>
            </a:extLst>
          </p:cNvPr>
          <p:cNvCxnSpPr>
            <a:cxnSpLocks/>
          </p:cNvCxnSpPr>
          <p:nvPr/>
        </p:nvCxnSpPr>
        <p:spPr>
          <a:xfrm>
            <a:off x="7562020" y="3269038"/>
            <a:ext cx="411" cy="234546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764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7F9EF4-B960-4F5C-B40D-2781A2945A15}"/>
              </a:ext>
            </a:extLst>
          </p:cNvPr>
          <p:cNvCxnSpPr>
            <a:cxnSpLocks/>
          </p:cNvCxnSpPr>
          <p:nvPr/>
        </p:nvCxnSpPr>
        <p:spPr>
          <a:xfrm>
            <a:off x="1214269" y="4383310"/>
            <a:ext cx="5046572" cy="128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68E171-0BFC-4ABC-A4E9-18D56121F59A}"/>
              </a:ext>
            </a:extLst>
          </p:cNvPr>
          <p:cNvCxnSpPr/>
          <p:nvPr/>
        </p:nvCxnSpPr>
        <p:spPr>
          <a:xfrm flipV="1">
            <a:off x="3601138" y="4427980"/>
            <a:ext cx="0" cy="1866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9FC28464-E0E2-4C29-8680-A6098B2110CD}"/>
              </a:ext>
            </a:extLst>
          </p:cNvPr>
          <p:cNvSpPr/>
          <p:nvPr/>
        </p:nvSpPr>
        <p:spPr>
          <a:xfrm>
            <a:off x="2688531" y="3193873"/>
            <a:ext cx="111967" cy="10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45CC1-11D3-4C7C-9AF8-13C021BF6BA7}"/>
              </a:ext>
            </a:extLst>
          </p:cNvPr>
          <p:cNvCxnSpPr/>
          <p:nvPr/>
        </p:nvCxnSpPr>
        <p:spPr>
          <a:xfrm flipV="1">
            <a:off x="4504158" y="4413570"/>
            <a:ext cx="0" cy="1866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3D7CE2E-B3FF-46EF-AAE0-3A02F0B0AA17}"/>
              </a:ext>
            </a:extLst>
          </p:cNvPr>
          <p:cNvSpPr txBox="1"/>
          <p:nvPr/>
        </p:nvSpPr>
        <p:spPr>
          <a:xfrm>
            <a:off x="3243125" y="4662871"/>
            <a:ext cx="71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start of </a:t>
            </a:r>
            <a:br>
              <a:rPr lang="en-US" sz="1200" dirty="0"/>
            </a:br>
            <a:r>
              <a:rPr lang="en-US" sz="1200" dirty="0"/>
              <a:t>program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3C1AB4-BB29-454B-ABF8-B21F95AE2DE0}"/>
              </a:ext>
            </a:extLst>
          </p:cNvPr>
          <p:cNvSpPr txBox="1"/>
          <p:nvPr/>
        </p:nvSpPr>
        <p:spPr>
          <a:xfrm>
            <a:off x="4152942" y="4662871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start of</a:t>
            </a:r>
            <a:br>
              <a:rPr lang="en-US" sz="1200" dirty="0"/>
            </a:br>
            <a:r>
              <a:rPr lang="en-US" sz="1200" dirty="0"/>
              <a:t>summer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02F11E5-BCA2-48BF-9EFE-39C67355BB8D}"/>
              </a:ext>
            </a:extLst>
          </p:cNvPr>
          <p:cNvSpPr/>
          <p:nvPr/>
        </p:nvSpPr>
        <p:spPr>
          <a:xfrm>
            <a:off x="4332246" y="2753575"/>
            <a:ext cx="111967" cy="1006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BAD6F0-F70F-4306-B9C7-41185D2ADFAB}"/>
              </a:ext>
            </a:extLst>
          </p:cNvPr>
          <p:cNvCxnSpPr/>
          <p:nvPr/>
        </p:nvCxnSpPr>
        <p:spPr>
          <a:xfrm flipV="1">
            <a:off x="5148258" y="4413569"/>
            <a:ext cx="0" cy="1866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112C2D-EAA7-4D99-A9A9-9BA81CE4C653}"/>
              </a:ext>
            </a:extLst>
          </p:cNvPr>
          <p:cNvSpPr txBox="1"/>
          <p:nvPr/>
        </p:nvSpPr>
        <p:spPr>
          <a:xfrm>
            <a:off x="5049165" y="4651280"/>
            <a:ext cx="778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start of </a:t>
            </a:r>
            <a:br>
              <a:rPr lang="en-US" sz="1200" dirty="0"/>
            </a:br>
            <a:r>
              <a:rPr lang="en-US" sz="1200" dirty="0"/>
              <a:t>next</a:t>
            </a:r>
            <a:br>
              <a:rPr lang="en-US" sz="1200" dirty="0"/>
            </a:br>
            <a:r>
              <a:rPr lang="en-US" sz="1200" dirty="0"/>
              <a:t>academic</a:t>
            </a:r>
            <a:br>
              <a:rPr lang="en-US" sz="1200" dirty="0"/>
            </a:br>
            <a:r>
              <a:rPr lang="en-US" sz="1200" dirty="0"/>
              <a:t>year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0704A6-3A14-445E-AD95-FF5EAE28EFE3}"/>
              </a:ext>
            </a:extLst>
          </p:cNvPr>
          <p:cNvSpPr txBox="1"/>
          <p:nvPr/>
        </p:nvSpPr>
        <p:spPr>
          <a:xfrm>
            <a:off x="1214269" y="419791"/>
            <a:ext cx="468538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</a:rPr>
              <a:t>Regression to the mean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0" i="0" u="none" strike="noStrike" kern="1200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</a:rPr>
            </a:br>
            <a:r>
              <a:rPr kumimoji="0" lang="en-US" sz="1400" b="0" i="0" u="none" strike="noStrike" kern="1200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</a:rPr>
              <a:t>(e.g. low SES tutoring program without summer school)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A08F885-530F-402F-B4E3-EA24475320DF}"/>
              </a:ext>
            </a:extLst>
          </p:cNvPr>
          <p:cNvSpPr/>
          <p:nvPr/>
        </p:nvSpPr>
        <p:spPr>
          <a:xfrm>
            <a:off x="3093333" y="3193873"/>
            <a:ext cx="111967" cy="10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F4FBD2A-6B1B-4B5A-ACC6-822F103DDDEA}"/>
              </a:ext>
            </a:extLst>
          </p:cNvPr>
          <p:cNvSpPr/>
          <p:nvPr/>
        </p:nvSpPr>
        <p:spPr>
          <a:xfrm>
            <a:off x="5061386" y="3174462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622085C-0AA1-4364-BDB0-F815C79F2066}"/>
              </a:ext>
            </a:extLst>
          </p:cNvPr>
          <p:cNvSpPr/>
          <p:nvPr/>
        </p:nvSpPr>
        <p:spPr>
          <a:xfrm>
            <a:off x="3516579" y="3196226"/>
            <a:ext cx="111967" cy="10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8E14638-35A0-4BB1-B61F-28E5448893A9}"/>
              </a:ext>
            </a:extLst>
          </p:cNvPr>
          <p:cNvSpPr/>
          <p:nvPr/>
        </p:nvSpPr>
        <p:spPr>
          <a:xfrm>
            <a:off x="5599854" y="3175211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0BCB8B-00E2-48B1-A608-23B2987DD038}"/>
              </a:ext>
            </a:extLst>
          </p:cNvPr>
          <p:cNvSpPr txBox="1"/>
          <p:nvPr/>
        </p:nvSpPr>
        <p:spPr>
          <a:xfrm>
            <a:off x="7669490" y="450569"/>
            <a:ext cx="4040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Euphemia" panose="020B0503040102020104" pitchFamily="34" charset="0"/>
              </a:rPr>
              <a:t>THE FIX:</a:t>
            </a:r>
          </a:p>
          <a:p>
            <a:endParaRPr lang="en-US" sz="1600" dirty="0">
              <a:latin typeface="Euphemia" panose="020B0503040102020104" pitchFamily="34" charset="0"/>
            </a:endParaRPr>
          </a:p>
          <a:p>
            <a:r>
              <a:rPr lang="en-US" sz="1400" dirty="0">
                <a:latin typeface="Euphemia" panose="020B0503040102020104" pitchFamily="34" charset="0"/>
              </a:rPr>
              <a:t>We need more degrees of freedom. Design matrix for more slopes and intercepts to allow the model to identify a regression to the mean if it exists. </a:t>
            </a:r>
            <a:endParaRPr lang="en-US" sz="1400" b="1" dirty="0">
              <a:latin typeface="Euphemia" panose="020B05030401020201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0BC44F-182C-438A-979F-49F80A748F31}"/>
              </a:ext>
            </a:extLst>
          </p:cNvPr>
          <p:cNvSpPr/>
          <p:nvPr/>
        </p:nvSpPr>
        <p:spPr>
          <a:xfrm>
            <a:off x="6110474" y="3168233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C4FEE85-3E68-492E-9274-24E19DEC6BC3}"/>
              </a:ext>
            </a:extLst>
          </p:cNvPr>
          <p:cNvSpPr/>
          <p:nvPr/>
        </p:nvSpPr>
        <p:spPr>
          <a:xfrm>
            <a:off x="3959155" y="2953637"/>
            <a:ext cx="111967" cy="1006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235F798-FB86-4B43-8EE0-CADF1F65D55B}"/>
              </a:ext>
            </a:extLst>
          </p:cNvPr>
          <p:cNvSpPr/>
          <p:nvPr/>
        </p:nvSpPr>
        <p:spPr>
          <a:xfrm>
            <a:off x="4691369" y="2953637"/>
            <a:ext cx="111967" cy="1006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94E7EA-7257-4D46-B6D4-C55F4A578C8D}"/>
              </a:ext>
            </a:extLst>
          </p:cNvPr>
          <p:cNvCxnSpPr>
            <a:cxnSpLocks/>
          </p:cNvCxnSpPr>
          <p:nvPr/>
        </p:nvCxnSpPr>
        <p:spPr>
          <a:xfrm>
            <a:off x="2583440" y="3243458"/>
            <a:ext cx="1085083" cy="8215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753907-59B2-4AE0-BAF4-0929C8BF7E58}"/>
              </a:ext>
            </a:extLst>
          </p:cNvPr>
          <p:cNvSpPr txBox="1"/>
          <p:nvPr/>
        </p:nvSpPr>
        <p:spPr>
          <a:xfrm>
            <a:off x="1830105" y="2963040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b</a:t>
            </a:r>
            <a:r>
              <a:rPr lang="en-US" sz="2400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D20F55-D30A-40D8-993F-E8771011FD1C}"/>
              </a:ext>
            </a:extLst>
          </p:cNvPr>
          <p:cNvSpPr txBox="1"/>
          <p:nvPr/>
        </p:nvSpPr>
        <p:spPr>
          <a:xfrm>
            <a:off x="2503546" y="2424445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  <a:r>
              <a:rPr lang="en-US" sz="2000" baseline="-25000" dirty="0"/>
              <a:t>2 </a:t>
            </a:r>
            <a:r>
              <a:rPr lang="en-US" sz="2000" dirty="0"/>
              <a:t>&gt; 0</a:t>
            </a:r>
            <a:endParaRPr lang="en-US" sz="2000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E1076D-C212-4CC8-BB8C-6F9DD03E6E9D}"/>
              </a:ext>
            </a:extLst>
          </p:cNvPr>
          <p:cNvSpPr txBox="1"/>
          <p:nvPr/>
        </p:nvSpPr>
        <p:spPr>
          <a:xfrm>
            <a:off x="4788131" y="3526022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sz="2400" baseline="-25000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=0</a:t>
            </a:r>
            <a:endParaRPr lang="en-US" sz="2400" baseline="-25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DD9FAE-53A1-4DA4-9C88-E06422AC4FAA}"/>
              </a:ext>
            </a:extLst>
          </p:cNvPr>
          <p:cNvCxnSpPr>
            <a:cxnSpLocks/>
          </p:cNvCxnSpPr>
          <p:nvPr/>
        </p:nvCxnSpPr>
        <p:spPr>
          <a:xfrm flipV="1">
            <a:off x="4921379" y="3230169"/>
            <a:ext cx="1476914" cy="5684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9030D6-C451-4A70-9B7C-C9E4456B3295}"/>
              </a:ext>
            </a:extLst>
          </p:cNvPr>
          <p:cNvCxnSpPr>
            <a:cxnSpLocks/>
          </p:cNvCxnSpPr>
          <p:nvPr/>
        </p:nvCxnSpPr>
        <p:spPr>
          <a:xfrm>
            <a:off x="3775863" y="2899142"/>
            <a:ext cx="1285523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655FA8-581F-4785-BB6D-F4F356BFFB51}"/>
              </a:ext>
            </a:extLst>
          </p:cNvPr>
          <p:cNvSpPr txBox="1"/>
          <p:nvPr/>
        </p:nvSpPr>
        <p:spPr>
          <a:xfrm>
            <a:off x="1876641" y="1776993"/>
            <a:ext cx="417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 = </a:t>
            </a:r>
            <a:r>
              <a:rPr lang="en-US" dirty="0">
                <a:solidFill>
                  <a:schemeClr val="accent1"/>
                </a:solidFill>
              </a:rPr>
              <a:t>b</a:t>
            </a:r>
            <a:r>
              <a:rPr lang="en-US" baseline="-25000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 + b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T </a:t>
            </a:r>
            <a:r>
              <a:rPr lang="en-US" dirty="0"/>
              <a:t>+ b</a:t>
            </a:r>
            <a:r>
              <a:rPr lang="en-US" baseline="-25000" dirty="0"/>
              <a:t>2</a:t>
            </a:r>
            <a:r>
              <a:rPr lang="en-US" dirty="0"/>
              <a:t>D1 + b</a:t>
            </a:r>
            <a:r>
              <a:rPr lang="en-US" baseline="-25000" dirty="0"/>
              <a:t>3</a:t>
            </a:r>
            <a:r>
              <a:rPr lang="en-US" dirty="0"/>
              <a:t>TS1 +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D2 + b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TS2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CD9D90-72B2-4B33-BB9C-84EBD5D451B4}"/>
              </a:ext>
            </a:extLst>
          </p:cNvPr>
          <p:cNvSpPr txBox="1"/>
          <p:nvPr/>
        </p:nvSpPr>
        <p:spPr>
          <a:xfrm>
            <a:off x="5075722" y="2656995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baseline="-25000" dirty="0"/>
              <a:t>3</a:t>
            </a:r>
            <a:r>
              <a:rPr lang="en-US" sz="2400" dirty="0"/>
              <a:t>=0</a:t>
            </a:r>
            <a:endParaRPr lang="en-US" sz="2400" baseline="-25000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395EE08D-90CC-476B-8B60-1AA3021F41A9}"/>
              </a:ext>
            </a:extLst>
          </p:cNvPr>
          <p:cNvSpPr/>
          <p:nvPr/>
        </p:nvSpPr>
        <p:spPr>
          <a:xfrm flipH="1">
            <a:off x="3713029" y="2960142"/>
            <a:ext cx="78761" cy="27339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0B36D9D-968F-4735-A995-F0277BE9C50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67439" y="2666698"/>
            <a:ext cx="341041" cy="2730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AE396F-6869-47D7-BDA2-E79B774D52C5}"/>
              </a:ext>
            </a:extLst>
          </p:cNvPr>
          <p:cNvSpPr txBox="1"/>
          <p:nvPr/>
        </p:nvSpPr>
        <p:spPr>
          <a:xfrm>
            <a:off x="6375720" y="2970730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sz="2400" baseline="-25000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=0</a:t>
            </a:r>
            <a:endParaRPr lang="en-US" sz="2400" baseline="-25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51E8F9D-E428-464C-A6C8-254CC61C2B9A}"/>
              </a:ext>
            </a:extLst>
          </p:cNvPr>
          <p:cNvCxnSpPr>
            <a:cxnSpLocks/>
          </p:cNvCxnSpPr>
          <p:nvPr/>
        </p:nvCxnSpPr>
        <p:spPr>
          <a:xfrm>
            <a:off x="3868975" y="3247007"/>
            <a:ext cx="955562" cy="0"/>
          </a:xfrm>
          <a:prstGeom prst="line">
            <a:avLst/>
          </a:pr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Brace 42">
            <a:extLst>
              <a:ext uri="{FF2B5EF4-FFF2-40B4-BE49-F238E27FC236}">
                <a16:creationId xmlns:a16="http://schemas.microsoft.com/office/drawing/2014/main" id="{BDE3B59A-447A-41C2-9906-BF9CD72A66DF}"/>
              </a:ext>
            </a:extLst>
          </p:cNvPr>
          <p:cNvSpPr/>
          <p:nvPr/>
        </p:nvSpPr>
        <p:spPr>
          <a:xfrm rot="16200000" flipH="1">
            <a:off x="4844667" y="3256319"/>
            <a:ext cx="78761" cy="273391"/>
          </a:xfrm>
          <a:prstGeom prst="rightBrac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968764-8CD9-47F6-8631-D841714D00B2}"/>
              </a:ext>
            </a:extLst>
          </p:cNvPr>
          <p:cNvSpPr txBox="1"/>
          <p:nvPr/>
        </p:nvSpPr>
        <p:spPr>
          <a:xfrm>
            <a:off x="5523564" y="3645768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recall b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relative 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b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not to b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3FF553-FED3-46D1-A6EC-62079B1AD572}"/>
              </a:ext>
            </a:extLst>
          </p:cNvPr>
          <p:cNvSpPr txBox="1"/>
          <p:nvPr/>
        </p:nvSpPr>
        <p:spPr>
          <a:xfrm>
            <a:off x="1978862" y="3493001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b</a:t>
            </a:r>
            <a:r>
              <a:rPr lang="en-US" sz="2400" baseline="-25000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B3ED828D-3D56-4263-8F75-B89862946105}"/>
              </a:ext>
            </a:extLst>
          </p:cNvPr>
          <p:cNvSpPr/>
          <p:nvPr/>
        </p:nvSpPr>
        <p:spPr>
          <a:xfrm>
            <a:off x="2434148" y="3358498"/>
            <a:ext cx="218221" cy="9417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9E4E7BE-C73B-4DB1-B44F-747323DBAD68}"/>
              </a:ext>
            </a:extLst>
          </p:cNvPr>
          <p:cNvCxnSpPr>
            <a:cxnSpLocks/>
          </p:cNvCxnSpPr>
          <p:nvPr/>
        </p:nvCxnSpPr>
        <p:spPr>
          <a:xfrm>
            <a:off x="2225599" y="3246074"/>
            <a:ext cx="287278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50">
            <a:extLst>
              <a:ext uri="{FF2B5EF4-FFF2-40B4-BE49-F238E27FC236}">
                <a16:creationId xmlns:a16="http://schemas.microsoft.com/office/drawing/2014/main" id="{AA8A2760-0D8F-45EC-B59B-BBB4896D4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654776"/>
              </p:ext>
            </p:extLst>
          </p:nvPr>
        </p:nvGraphicFramePr>
        <p:xfrm>
          <a:off x="7752759" y="1976988"/>
          <a:ext cx="3631908" cy="3337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5318">
                  <a:extLst>
                    <a:ext uri="{9D8B030D-6E8A-4147-A177-3AD203B41FA5}">
                      <a16:colId xmlns:a16="http://schemas.microsoft.com/office/drawing/2014/main" val="3011760578"/>
                    </a:ext>
                  </a:extLst>
                </a:gridCol>
                <a:gridCol w="605318">
                  <a:extLst>
                    <a:ext uri="{9D8B030D-6E8A-4147-A177-3AD203B41FA5}">
                      <a16:colId xmlns:a16="http://schemas.microsoft.com/office/drawing/2014/main" val="2029271544"/>
                    </a:ext>
                  </a:extLst>
                </a:gridCol>
                <a:gridCol w="605318">
                  <a:extLst>
                    <a:ext uri="{9D8B030D-6E8A-4147-A177-3AD203B41FA5}">
                      <a16:colId xmlns:a16="http://schemas.microsoft.com/office/drawing/2014/main" val="253651941"/>
                    </a:ext>
                  </a:extLst>
                </a:gridCol>
                <a:gridCol w="605318">
                  <a:extLst>
                    <a:ext uri="{9D8B030D-6E8A-4147-A177-3AD203B41FA5}">
                      <a16:colId xmlns:a16="http://schemas.microsoft.com/office/drawing/2014/main" val="3872176572"/>
                    </a:ext>
                  </a:extLst>
                </a:gridCol>
                <a:gridCol w="605318">
                  <a:extLst>
                    <a:ext uri="{9D8B030D-6E8A-4147-A177-3AD203B41FA5}">
                      <a16:colId xmlns:a16="http://schemas.microsoft.com/office/drawing/2014/main" val="18373710"/>
                    </a:ext>
                  </a:extLst>
                </a:gridCol>
                <a:gridCol w="605318">
                  <a:extLst>
                    <a:ext uri="{9D8B030D-6E8A-4147-A177-3AD203B41FA5}">
                      <a16:colId xmlns:a16="http://schemas.microsoft.com/office/drawing/2014/main" val="44286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18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7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0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46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54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38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3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216644"/>
                  </a:ext>
                </a:extLst>
              </a:tr>
            </a:tbl>
          </a:graphicData>
        </a:graphic>
      </p:graphicFrame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94092DF-3CD0-4337-A4C4-0B7CBB4509E8}"/>
              </a:ext>
            </a:extLst>
          </p:cNvPr>
          <p:cNvCxnSpPr>
            <a:cxnSpLocks/>
          </p:cNvCxnSpPr>
          <p:nvPr/>
        </p:nvCxnSpPr>
        <p:spPr>
          <a:xfrm flipV="1">
            <a:off x="5130894" y="5482277"/>
            <a:ext cx="0" cy="424001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4635101-87C4-4651-B944-DA3C81C73460}"/>
              </a:ext>
            </a:extLst>
          </p:cNvPr>
          <p:cNvSpPr txBox="1"/>
          <p:nvPr/>
        </p:nvSpPr>
        <p:spPr>
          <a:xfrm>
            <a:off x="5003567" y="6042454"/>
            <a:ext cx="622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D2 and TS2 start at the point where you believe program effects fully regress back to the mean, but this is not an actual intervention point. Use theory to guide.</a:t>
            </a:r>
            <a:endParaRPr lang="en-US" sz="1400" baseline="-25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088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cap="all" dirty="0">
                <a:latin typeface="Euphemia" panose="020B0503040102020104" pitchFamily="34" charset="0"/>
              </a:rPr>
              <a:t>Treatment effects can be nuanced: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0464"/>
          <a:stretch/>
        </p:blipFill>
        <p:spPr bwMode="auto">
          <a:xfrm>
            <a:off x="5319538" y="1325563"/>
            <a:ext cx="6435542" cy="528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18" y="1325563"/>
            <a:ext cx="392720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264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all" dirty="0">
                <a:latin typeface="Euphemia" panose="020B0503040102020104" pitchFamily="34" charset="0"/>
              </a:rPr>
              <a:t>Possible Issues?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  <a:p>
            <a:r>
              <a:rPr lang="en-US" dirty="0"/>
              <a:t>Contamination</a:t>
            </a:r>
          </a:p>
          <a:p>
            <a:r>
              <a:rPr lang="en-US" dirty="0"/>
              <a:t>Attrition</a:t>
            </a:r>
          </a:p>
          <a:p>
            <a:r>
              <a:rPr lang="en-US" dirty="0"/>
              <a:t>Seasonality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38" y="1690688"/>
            <a:ext cx="597873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4481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F12C17-C39A-4DA7-9AA8-908152FEE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047"/>
          <a:stretch/>
        </p:blipFill>
        <p:spPr>
          <a:xfrm>
            <a:off x="1300385" y="1613243"/>
            <a:ext cx="5219279" cy="36315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B0BAC-3287-4EA4-A614-AF8DE941AC54}"/>
              </a:ext>
            </a:extLst>
          </p:cNvPr>
          <p:cNvSpPr/>
          <p:nvPr/>
        </p:nvSpPr>
        <p:spPr>
          <a:xfrm>
            <a:off x="1300385" y="407423"/>
            <a:ext cx="81145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uphemia" panose="020B0503040102020104" pitchFamily="34" charset="0"/>
              </a:rPr>
              <a:t>Kleven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Euphemia" panose="020B0503040102020104" pitchFamily="34" charset="0"/>
              </a:rPr>
              <a:t>, H.,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uphemia" panose="020B0503040102020104" pitchFamily="34" charset="0"/>
              </a:rPr>
              <a:t>Landais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Euphemia" panose="020B0503040102020104" pitchFamily="34" charset="0"/>
              </a:rPr>
              <a:t>, C., &amp;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uphemia" panose="020B0503040102020104" pitchFamily="34" charset="0"/>
              </a:rPr>
              <a:t>Søgaard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Euphemia" panose="020B0503040102020104" pitchFamily="34" charset="0"/>
              </a:rPr>
              <a:t>, J. E. (2018). 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Euphemia" panose="020B0503040102020104" pitchFamily="34" charset="0"/>
              </a:rPr>
              <a:t>Children and gender inequality: Evidence from Denmark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Euphemia" panose="020B0503040102020104" pitchFamily="34" charset="0"/>
              </a:rPr>
              <a:t> (No. w24219). National Bureau of Economic Research.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DEA59-0AA5-41D2-9C7D-F4F956F06D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953"/>
          <a:stretch/>
        </p:blipFill>
        <p:spPr>
          <a:xfrm>
            <a:off x="5739357" y="1945145"/>
            <a:ext cx="5219279" cy="322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38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Strengthening the design: </a:t>
            </a:r>
            <a:br>
              <a:rPr lang="en-US" dirty="0"/>
            </a:br>
            <a:r>
              <a:rPr lang="en-US" dirty="0"/>
              <a:t>adding a comparison group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131" y="2209801"/>
            <a:ext cx="6245583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44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Strengthening Design: </a:t>
            </a:r>
            <a:br>
              <a:rPr lang="en-US" dirty="0"/>
            </a:br>
            <a:r>
              <a:rPr lang="en-US" dirty="0"/>
              <a:t>Implementation Phases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43201"/>
            <a:ext cx="772264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50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all" dirty="0">
                <a:latin typeface="Euphemia" panose="020B0503040102020104" pitchFamily="34" charset="0"/>
              </a:rPr>
              <a:t>Interrupted Time Series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4" y="1676401"/>
            <a:ext cx="5291137" cy="4407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6934200" y="5486400"/>
            <a:ext cx="0" cy="914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3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Interrupted Time Series </a:t>
            </a:r>
            <a:br>
              <a:rPr lang="en-US" dirty="0"/>
            </a:br>
            <a:r>
              <a:rPr lang="en-US" dirty="0"/>
              <a:t>Regression Models: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35400" y="2286000"/>
          <a:ext cx="4470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676160" imgH="228600" progId="Equation.3">
                  <p:embed/>
                </p:oleObj>
              </mc:Choice>
              <mc:Fallback>
                <p:oleObj name="Equation" r:id="rId3" imgW="1676160" imgH="2286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5400" y="2286000"/>
                        <a:ext cx="44704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3505200"/>
          <a:ext cx="2590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35500"/>
            <a:ext cx="5257800" cy="33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76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can be relative: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00200"/>
            <a:ext cx="706755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61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define “effect size”?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2438401"/>
            <a:ext cx="6245583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29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3A8BA6A-7F59-43A3-955C-4D5B02D47D7C}"/>
              </a:ext>
            </a:extLst>
          </p:cNvPr>
          <p:cNvGrpSpPr/>
          <p:nvPr/>
        </p:nvGrpSpPr>
        <p:grpSpPr>
          <a:xfrm>
            <a:off x="743948" y="693486"/>
            <a:ext cx="10349190" cy="5315581"/>
            <a:chOff x="743948" y="693486"/>
            <a:chExt cx="10349190" cy="531558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68C97C9-94F4-4C83-896B-04B9F1475F39}"/>
                </a:ext>
              </a:extLst>
            </p:cNvPr>
            <p:cNvCxnSpPr/>
            <p:nvPr/>
          </p:nvCxnSpPr>
          <p:spPr>
            <a:xfrm>
              <a:off x="6968382" y="5312511"/>
              <a:ext cx="224824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BB46327-940B-4DB6-BDDC-3DFAF7DDF072}"/>
                </a:ext>
              </a:extLst>
            </p:cNvPr>
            <p:cNvCxnSpPr/>
            <p:nvPr/>
          </p:nvCxnSpPr>
          <p:spPr>
            <a:xfrm flipV="1">
              <a:off x="7043883" y="4389722"/>
              <a:ext cx="947956" cy="201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C6B10F2-E856-459C-8F6B-EDBABBE5A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2506" y="3963992"/>
              <a:ext cx="1667314" cy="3921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0CCF9C7-54AE-4BBB-B904-193D857EF86D}"/>
                </a:ext>
              </a:extLst>
            </p:cNvPr>
            <p:cNvCxnSpPr/>
            <p:nvPr/>
          </p:nvCxnSpPr>
          <p:spPr>
            <a:xfrm flipV="1">
              <a:off x="8092506" y="4593540"/>
              <a:ext cx="947956" cy="201335"/>
            </a:xfrm>
            <a:prstGeom prst="line">
              <a:avLst/>
            </a:prstGeom>
            <a:ln w="25400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7977374-73AF-4DD4-81D6-08231B044C05}"/>
                </a:ext>
              </a:extLst>
            </p:cNvPr>
            <p:cNvCxnSpPr/>
            <p:nvPr/>
          </p:nvCxnSpPr>
          <p:spPr>
            <a:xfrm flipV="1">
              <a:off x="8302859" y="5312511"/>
              <a:ext cx="0" cy="18661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321F309-BBBE-493F-BE10-FBAA237C4B4B}"/>
                </a:ext>
              </a:extLst>
            </p:cNvPr>
            <p:cNvSpPr/>
            <p:nvPr/>
          </p:nvSpPr>
          <p:spPr>
            <a:xfrm>
              <a:off x="8844950" y="4122814"/>
              <a:ext cx="111967" cy="100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7824C96-C049-4B8F-8043-C82AFA4C54EE}"/>
                </a:ext>
              </a:extLst>
            </p:cNvPr>
            <p:cNvSpPr/>
            <p:nvPr/>
          </p:nvSpPr>
          <p:spPr>
            <a:xfrm>
              <a:off x="8250899" y="4255498"/>
              <a:ext cx="111967" cy="100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45A3ACC-B946-410C-914A-E7B84BCEAB97}"/>
                </a:ext>
              </a:extLst>
            </p:cNvPr>
            <p:cNvCxnSpPr/>
            <p:nvPr/>
          </p:nvCxnSpPr>
          <p:spPr>
            <a:xfrm flipV="1">
              <a:off x="8893798" y="5307832"/>
              <a:ext cx="0" cy="18661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3D2F12-BC7D-4C19-9A1C-936D92BBC75D}"/>
                </a:ext>
              </a:extLst>
            </p:cNvPr>
            <p:cNvSpPr txBox="1"/>
            <p:nvPr/>
          </p:nvSpPr>
          <p:spPr>
            <a:xfrm>
              <a:off x="8047019" y="5547402"/>
              <a:ext cx="51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short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515F46-E591-4FAD-BF23-3BE01BEA7E1A}"/>
                </a:ext>
              </a:extLst>
            </p:cNvPr>
            <p:cNvSpPr txBox="1"/>
            <p:nvPr/>
          </p:nvSpPr>
          <p:spPr>
            <a:xfrm>
              <a:off x="8666813" y="5545737"/>
              <a:ext cx="453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long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run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CACEAA7-0355-4059-8EF9-BDB54787AAC3}"/>
                </a:ext>
              </a:extLst>
            </p:cNvPr>
            <p:cNvSpPr/>
            <p:nvPr/>
          </p:nvSpPr>
          <p:spPr>
            <a:xfrm>
              <a:off x="8250899" y="4694057"/>
              <a:ext cx="111967" cy="10066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3043AA4-323F-445F-B96C-79EED49DD873}"/>
                </a:ext>
              </a:extLst>
            </p:cNvPr>
            <p:cNvSpPr/>
            <p:nvPr/>
          </p:nvSpPr>
          <p:spPr>
            <a:xfrm>
              <a:off x="8837814" y="4574096"/>
              <a:ext cx="111967" cy="10066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2417BBB-E357-4D02-800E-09C7E697B572}"/>
                </a:ext>
              </a:extLst>
            </p:cNvPr>
            <p:cNvCxnSpPr/>
            <p:nvPr/>
          </p:nvCxnSpPr>
          <p:spPr>
            <a:xfrm>
              <a:off x="8302858" y="4370278"/>
              <a:ext cx="0" cy="304486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6CE7928-CED5-4471-839E-A920069821F7}"/>
                </a:ext>
              </a:extLst>
            </p:cNvPr>
            <p:cNvSpPr txBox="1"/>
            <p:nvPr/>
          </p:nvSpPr>
          <p:spPr>
            <a:xfrm>
              <a:off x="8324987" y="4249688"/>
              <a:ext cx="5485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Effect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Size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635E4B1-CBB9-4674-AA74-57EB95B6BC40}"/>
                </a:ext>
              </a:extLst>
            </p:cNvPr>
            <p:cNvCxnSpPr/>
            <p:nvPr/>
          </p:nvCxnSpPr>
          <p:spPr>
            <a:xfrm>
              <a:off x="8894392" y="4249688"/>
              <a:ext cx="0" cy="304486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C677509-BED8-429E-BC66-622481CC97EB}"/>
                </a:ext>
              </a:extLst>
            </p:cNvPr>
            <p:cNvSpPr txBox="1"/>
            <p:nvPr/>
          </p:nvSpPr>
          <p:spPr>
            <a:xfrm>
              <a:off x="6934347" y="3895896"/>
              <a:ext cx="1107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pre-treatment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trend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F23685B-CB0A-4EDD-9796-03EA0CC51586}"/>
                </a:ext>
              </a:extLst>
            </p:cNvPr>
            <p:cNvSpPr/>
            <p:nvPr/>
          </p:nvSpPr>
          <p:spPr>
            <a:xfrm>
              <a:off x="6874100" y="2776381"/>
              <a:ext cx="111967" cy="100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2C2B33F-C371-46E3-8B8B-AD97D4918CA2}"/>
                </a:ext>
              </a:extLst>
            </p:cNvPr>
            <p:cNvSpPr/>
            <p:nvPr/>
          </p:nvSpPr>
          <p:spPr>
            <a:xfrm>
              <a:off x="6874100" y="2971906"/>
              <a:ext cx="111967" cy="10066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69794E4-A33F-4476-AC1B-5E630DD61ECD}"/>
                </a:ext>
              </a:extLst>
            </p:cNvPr>
            <p:cNvSpPr txBox="1"/>
            <p:nvPr/>
          </p:nvSpPr>
          <p:spPr>
            <a:xfrm>
              <a:off x="7077405" y="2691524"/>
              <a:ext cx="19928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Y-HAT world without treatment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58E9DA-6BB7-4859-B52D-E03F9ED9A468}"/>
                </a:ext>
              </a:extLst>
            </p:cNvPr>
            <p:cNvSpPr txBox="1"/>
            <p:nvPr/>
          </p:nvSpPr>
          <p:spPr>
            <a:xfrm>
              <a:off x="7092394" y="2890005"/>
              <a:ext cx="17988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Y-HAT world with treatment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C24BDFCB-A190-4015-BF9D-BF6E575F23D6}"/>
                </a:ext>
              </a:extLst>
            </p:cNvPr>
            <p:cNvSpPr/>
            <p:nvPr/>
          </p:nvSpPr>
          <p:spPr>
            <a:xfrm>
              <a:off x="9144520" y="2729930"/>
              <a:ext cx="225132" cy="388812"/>
            </a:xfrm>
            <a:prstGeom prst="rightBrac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A40A405-B7CB-4D40-8205-7EC551202F6B}"/>
                </a:ext>
              </a:extLst>
            </p:cNvPr>
            <p:cNvSpPr txBox="1"/>
            <p:nvPr/>
          </p:nvSpPr>
          <p:spPr>
            <a:xfrm>
              <a:off x="9539571" y="2776381"/>
              <a:ext cx="1553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COUNTERFACTUAL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1B3F044-CA46-4336-9A30-9BA2B8E55D20}"/>
                </a:ext>
              </a:extLst>
            </p:cNvPr>
            <p:cNvSpPr txBox="1"/>
            <p:nvPr/>
          </p:nvSpPr>
          <p:spPr>
            <a:xfrm>
              <a:off x="1224541" y="693486"/>
              <a:ext cx="15703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all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uphemia" panose="020B0503040102020104" pitchFamily="34" charset="0"/>
                </a:rPr>
                <a:t>Effects: </a:t>
              </a: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9E362D36-D3E5-48DB-AF5A-EA3C23243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3948" y="2671600"/>
              <a:ext cx="3794942" cy="290242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6FD03FF-52E8-4091-AB3D-C2E1ADA366CC}"/>
                </a:ext>
              </a:extLst>
            </p:cNvPr>
            <p:cNvSpPr txBox="1"/>
            <p:nvPr/>
          </p:nvSpPr>
          <p:spPr>
            <a:xfrm>
              <a:off x="1224541" y="1293282"/>
              <a:ext cx="21100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b2  =  instantaneous effect</a:t>
              </a:r>
            </a:p>
            <a:p>
              <a:r>
                <a:rPr lang="en-US" sz="1400" dirty="0"/>
                <a:t>b3  =  sustained effect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8E91125-220E-4D3F-868F-FF449F661379}"/>
                </a:ext>
              </a:extLst>
            </p:cNvPr>
            <p:cNvSpPr txBox="1"/>
            <p:nvPr/>
          </p:nvSpPr>
          <p:spPr>
            <a:xfrm>
              <a:off x="6752618" y="699536"/>
              <a:ext cx="20664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all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uphemia" panose="020B0503040102020104" pitchFamily="34" charset="0"/>
                </a:rPr>
                <a:t>Effect </a:t>
              </a:r>
              <a:r>
                <a:rPr kumimoji="0" lang="en-US" sz="2400" b="1" i="0" u="none" strike="noStrike" kern="1200" cap="all" spc="0" normalizeH="0" noProof="0" dirty="0">
                  <a:ln>
                    <a:noFill/>
                  </a:ln>
                  <a:solidFill>
                    <a:schemeClr val="accent4">
                      <a:lumMod val="50000"/>
                    </a:schemeClr>
                  </a:solidFill>
                  <a:effectLst/>
                  <a:uLnTx/>
                  <a:uFillTx/>
                  <a:latin typeface="Euphemia" panose="020B0503040102020104" pitchFamily="34" charset="0"/>
                </a:rPr>
                <a:t>SIZE</a:t>
              </a:r>
              <a:r>
                <a:rPr kumimoji="0" lang="en-US" sz="2400" b="0" i="0" u="none" strike="noStrike" kern="1200" cap="all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uphemia" panose="020B0503040102020104" pitchFamily="34" charset="0"/>
                </a:rPr>
                <a:t>: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422673D-65C7-4D2A-9109-ECD227DCB685}"/>
                    </a:ext>
                  </a:extLst>
                </p:cNvPr>
                <p:cNvSpPr txBox="1"/>
                <p:nvPr/>
              </p:nvSpPr>
              <p:spPr>
                <a:xfrm>
                  <a:off x="6871858" y="1386430"/>
                  <a:ext cx="3521157" cy="3018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𝑇𝑅𝐸𝐴𝑇𝐸𝐷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𝐶𝑂𝑁𝑇𝑅𝑂𝐿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422673D-65C7-4D2A-9109-ECD227DCB6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1858" y="1386430"/>
                  <a:ext cx="3521157" cy="301878"/>
                </a:xfrm>
                <a:prstGeom prst="rect">
                  <a:avLst/>
                </a:prstGeom>
                <a:blipFill>
                  <a:blip r:embed="rId4"/>
                  <a:stretch>
                    <a:fillRect l="-2422" t="-20000" r="-173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35C834F-BA1D-482D-BE86-C593CF779C3F}"/>
                </a:ext>
              </a:extLst>
            </p:cNvPr>
            <p:cNvSpPr txBox="1"/>
            <p:nvPr/>
          </p:nvSpPr>
          <p:spPr>
            <a:xfrm>
              <a:off x="9810496" y="3748634"/>
              <a:ext cx="1171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rgbClr val="4472C4"/>
                  </a:solidFill>
                  <a:latin typeface="Calibri" panose="020F0502020204030204"/>
                </a:rPr>
                <a:t>hypothetical</a:t>
              </a:r>
              <a:br>
                <a:rPr lang="en-US" sz="1200" dirty="0">
                  <a:solidFill>
                    <a:srgbClr val="4472C4"/>
                  </a:solidFill>
                  <a:latin typeface="Calibri" panose="020F0502020204030204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post-treatment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rgbClr val="4472C4"/>
                  </a:solidFill>
                  <a:latin typeface="Calibri" panose="020F0502020204030204"/>
                </a:rPr>
                <a:t>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rend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9DAD78A-3074-4B34-8C62-7A821CF4F668}"/>
              </a:ext>
            </a:extLst>
          </p:cNvPr>
          <p:cNvSpPr txBox="1"/>
          <p:nvPr/>
        </p:nvSpPr>
        <p:spPr>
          <a:xfrm>
            <a:off x="6818327" y="1747332"/>
            <a:ext cx="2865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Note, it’s a post-test only comparison!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 though it’s a reflexive research design</a:t>
            </a:r>
          </a:p>
        </p:txBody>
      </p:sp>
    </p:spTree>
    <p:extLst>
      <p:ext uri="{BB962C8B-B14F-4D97-AF65-F5344CB8AC3E}">
        <p14:creationId xmlns:p14="http://schemas.microsoft.com/office/powerpoint/2010/main" val="339162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1E18F2C7-6346-4100-B549-96B8AF443F8B}"/>
              </a:ext>
            </a:extLst>
          </p:cNvPr>
          <p:cNvSpPr txBox="1"/>
          <p:nvPr/>
        </p:nvSpPr>
        <p:spPr>
          <a:xfrm>
            <a:off x="7516116" y="5129358"/>
            <a:ext cx="4165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Euphemia" panose="020B0503040102020104" pitchFamily="34" charset="0"/>
              </a:rPr>
              <a:t>Example: enroll in job training to escape minimum-wage trap: (1) initial lost wages, (2) start of new job, (3) long-term higher pay. </a:t>
            </a:r>
          </a:p>
          <a:p>
            <a:pPr algn="ctr"/>
            <a:endParaRPr lang="en-US" sz="1000" dirty="0">
              <a:solidFill>
                <a:schemeClr val="bg2">
                  <a:lumMod val="75000"/>
                </a:schemeClr>
              </a:solidFill>
              <a:latin typeface="Euphemia" panose="020B0503040102020104" pitchFamily="34" charset="0"/>
            </a:endParaRPr>
          </a:p>
          <a:p>
            <a:pPr algn="ctr"/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Euphemia" panose="020B0503040102020104" pitchFamily="34" charset="0"/>
              </a:rPr>
              <a:t>See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Heinrich, C., </a:t>
            </a:r>
            <a:r>
              <a:rPr lang="en-US" sz="10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Mueser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, P. R., </a:t>
            </a:r>
            <a:r>
              <a:rPr lang="en-US" sz="10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Troske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, K. R., Jeon, K. S., &amp; </a:t>
            </a:r>
            <a:r>
              <a:rPr lang="en-US" sz="10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Kahvecioglu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, D. (2009). New estimates of public employment and training program net impacts: A nonexperimental evaluation of the Workforce Investment Act program.</a:t>
            </a:r>
            <a:endParaRPr lang="en-US" sz="1000" dirty="0">
              <a:solidFill>
                <a:schemeClr val="bg2">
                  <a:lumMod val="75000"/>
                </a:schemeClr>
              </a:solidFill>
              <a:latin typeface="Euphemia" panose="020B05030401020201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8C97C9-94F4-4C83-896B-04B9F1475F39}"/>
              </a:ext>
            </a:extLst>
          </p:cNvPr>
          <p:cNvCxnSpPr/>
          <p:nvPr/>
        </p:nvCxnSpPr>
        <p:spPr>
          <a:xfrm>
            <a:off x="1090569" y="4004374"/>
            <a:ext cx="224824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B46327-940B-4DB6-BDDC-3DFAF7DDF072}"/>
              </a:ext>
            </a:extLst>
          </p:cNvPr>
          <p:cNvCxnSpPr/>
          <p:nvPr/>
        </p:nvCxnSpPr>
        <p:spPr>
          <a:xfrm flipV="1">
            <a:off x="1166070" y="3081585"/>
            <a:ext cx="947956" cy="20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6B10F2-E856-459C-8F6B-EDBABBE5A4C2}"/>
              </a:ext>
            </a:extLst>
          </p:cNvPr>
          <p:cNvCxnSpPr/>
          <p:nvPr/>
        </p:nvCxnSpPr>
        <p:spPr>
          <a:xfrm flipV="1">
            <a:off x="2214693" y="2846694"/>
            <a:ext cx="947956" cy="201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CCF9C7-54AE-4BBB-B904-193D857EF86D}"/>
              </a:ext>
            </a:extLst>
          </p:cNvPr>
          <p:cNvCxnSpPr/>
          <p:nvPr/>
        </p:nvCxnSpPr>
        <p:spPr>
          <a:xfrm flipV="1">
            <a:off x="2214693" y="3285403"/>
            <a:ext cx="947956" cy="201335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977374-73AF-4DD4-81D6-08231B044C05}"/>
              </a:ext>
            </a:extLst>
          </p:cNvPr>
          <p:cNvCxnSpPr/>
          <p:nvPr/>
        </p:nvCxnSpPr>
        <p:spPr>
          <a:xfrm flipV="1">
            <a:off x="2425046" y="4004374"/>
            <a:ext cx="0" cy="1866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321F309-BBBE-493F-BE10-FBAA237C4B4B}"/>
              </a:ext>
            </a:extLst>
          </p:cNvPr>
          <p:cNvSpPr/>
          <p:nvPr/>
        </p:nvSpPr>
        <p:spPr>
          <a:xfrm>
            <a:off x="2967137" y="2814677"/>
            <a:ext cx="111967" cy="10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824C96-C049-4B8F-8043-C82AFA4C54EE}"/>
              </a:ext>
            </a:extLst>
          </p:cNvPr>
          <p:cNvSpPr/>
          <p:nvPr/>
        </p:nvSpPr>
        <p:spPr>
          <a:xfrm>
            <a:off x="2373086" y="2947361"/>
            <a:ext cx="111967" cy="10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5A3ACC-B946-410C-914A-E7B84BCEAB97}"/>
              </a:ext>
            </a:extLst>
          </p:cNvPr>
          <p:cNvCxnSpPr/>
          <p:nvPr/>
        </p:nvCxnSpPr>
        <p:spPr>
          <a:xfrm flipV="1">
            <a:off x="3015985" y="3999695"/>
            <a:ext cx="0" cy="1866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3D2F12-BC7D-4C19-9A1C-936D92BBC75D}"/>
              </a:ext>
            </a:extLst>
          </p:cNvPr>
          <p:cNvSpPr txBox="1"/>
          <p:nvPr/>
        </p:nvSpPr>
        <p:spPr>
          <a:xfrm>
            <a:off x="2169206" y="4239265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short</a:t>
            </a:r>
            <a:br>
              <a:rPr lang="en-US" sz="1200" dirty="0"/>
            </a:br>
            <a:r>
              <a:rPr lang="en-US" sz="1200" dirty="0"/>
              <a:t>run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515F46-E591-4FAD-BF23-3BE01BEA7E1A}"/>
              </a:ext>
            </a:extLst>
          </p:cNvPr>
          <p:cNvSpPr txBox="1"/>
          <p:nvPr/>
        </p:nvSpPr>
        <p:spPr>
          <a:xfrm>
            <a:off x="2789000" y="4237600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long</a:t>
            </a:r>
            <a:br>
              <a:rPr lang="en-US" sz="1200" dirty="0"/>
            </a:br>
            <a:r>
              <a:rPr lang="en-US" sz="1200" dirty="0"/>
              <a:t>run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B371C0-8EDC-4BBE-ACA5-8289E67A708F}"/>
              </a:ext>
            </a:extLst>
          </p:cNvPr>
          <p:cNvCxnSpPr/>
          <p:nvPr/>
        </p:nvCxnSpPr>
        <p:spPr>
          <a:xfrm>
            <a:off x="4350463" y="3999695"/>
            <a:ext cx="224824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FF9E4D-5199-4C11-BA95-134BD6D402C5}"/>
              </a:ext>
            </a:extLst>
          </p:cNvPr>
          <p:cNvCxnSpPr/>
          <p:nvPr/>
        </p:nvCxnSpPr>
        <p:spPr>
          <a:xfrm flipV="1">
            <a:off x="4425964" y="3076906"/>
            <a:ext cx="947956" cy="20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F0670F-9475-4B88-A4EC-C5FEA99D239F}"/>
              </a:ext>
            </a:extLst>
          </p:cNvPr>
          <p:cNvCxnSpPr/>
          <p:nvPr/>
        </p:nvCxnSpPr>
        <p:spPr>
          <a:xfrm flipV="1">
            <a:off x="5474587" y="2842015"/>
            <a:ext cx="947956" cy="201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CABB5B-AB6A-4058-BF44-63AE605BE4BF}"/>
              </a:ext>
            </a:extLst>
          </p:cNvPr>
          <p:cNvCxnSpPr>
            <a:cxnSpLocks/>
          </p:cNvCxnSpPr>
          <p:nvPr/>
        </p:nvCxnSpPr>
        <p:spPr>
          <a:xfrm>
            <a:off x="5466801" y="3097836"/>
            <a:ext cx="955742" cy="338418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0D1C80-3B00-4170-832F-80523FAECC0C}"/>
              </a:ext>
            </a:extLst>
          </p:cNvPr>
          <p:cNvCxnSpPr/>
          <p:nvPr/>
        </p:nvCxnSpPr>
        <p:spPr>
          <a:xfrm flipV="1">
            <a:off x="5684940" y="3999695"/>
            <a:ext cx="0" cy="1866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E43A9FF-EBF8-432C-B8F6-A6CC2F2F0A41}"/>
              </a:ext>
            </a:extLst>
          </p:cNvPr>
          <p:cNvSpPr/>
          <p:nvPr/>
        </p:nvSpPr>
        <p:spPr>
          <a:xfrm>
            <a:off x="6180376" y="2819329"/>
            <a:ext cx="111967" cy="10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F7F057F-D0A8-47AE-B732-0DEFAB772865}"/>
              </a:ext>
            </a:extLst>
          </p:cNvPr>
          <p:cNvSpPr/>
          <p:nvPr/>
        </p:nvSpPr>
        <p:spPr>
          <a:xfrm>
            <a:off x="5632980" y="2942682"/>
            <a:ext cx="111967" cy="10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C78F48-899A-4F4D-837A-35472DDA8D70}"/>
              </a:ext>
            </a:extLst>
          </p:cNvPr>
          <p:cNvCxnSpPr/>
          <p:nvPr/>
        </p:nvCxnSpPr>
        <p:spPr>
          <a:xfrm flipV="1">
            <a:off x="6275879" y="3995016"/>
            <a:ext cx="0" cy="1866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A90362-8537-4614-9DB0-50CAB0E8ACFE}"/>
              </a:ext>
            </a:extLst>
          </p:cNvPr>
          <p:cNvSpPr txBox="1"/>
          <p:nvPr/>
        </p:nvSpPr>
        <p:spPr>
          <a:xfrm>
            <a:off x="5429100" y="4234586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short</a:t>
            </a:r>
            <a:br>
              <a:rPr lang="en-US" sz="1200" dirty="0"/>
            </a:br>
            <a:r>
              <a:rPr lang="en-US" sz="1200" dirty="0"/>
              <a:t>run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CA94AA-3047-4A3E-A54A-83753EC85E29}"/>
              </a:ext>
            </a:extLst>
          </p:cNvPr>
          <p:cNvSpPr txBox="1"/>
          <p:nvPr/>
        </p:nvSpPr>
        <p:spPr>
          <a:xfrm>
            <a:off x="6048894" y="4232921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long</a:t>
            </a:r>
            <a:br>
              <a:rPr lang="en-US" sz="1200" dirty="0"/>
            </a:br>
            <a:r>
              <a:rPr lang="en-US" sz="1200" dirty="0"/>
              <a:t>run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CACEAA7-0355-4059-8EF9-BDB54787AAC3}"/>
              </a:ext>
            </a:extLst>
          </p:cNvPr>
          <p:cNvSpPr/>
          <p:nvPr/>
        </p:nvSpPr>
        <p:spPr>
          <a:xfrm>
            <a:off x="2373086" y="3385920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3043AA4-323F-445F-B96C-79EED49DD873}"/>
              </a:ext>
            </a:extLst>
          </p:cNvPr>
          <p:cNvSpPr/>
          <p:nvPr/>
        </p:nvSpPr>
        <p:spPr>
          <a:xfrm>
            <a:off x="2960001" y="3265959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417BBB-E357-4D02-800E-09C7E697B572}"/>
              </a:ext>
            </a:extLst>
          </p:cNvPr>
          <p:cNvCxnSpPr/>
          <p:nvPr/>
        </p:nvCxnSpPr>
        <p:spPr>
          <a:xfrm>
            <a:off x="2425045" y="3062141"/>
            <a:ext cx="0" cy="30448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6CE7928-CED5-4471-839E-A920069821F7}"/>
              </a:ext>
            </a:extLst>
          </p:cNvPr>
          <p:cNvSpPr txBox="1"/>
          <p:nvPr/>
        </p:nvSpPr>
        <p:spPr>
          <a:xfrm>
            <a:off x="2447174" y="2941551"/>
            <a:ext cx="548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Effect </a:t>
            </a:r>
          </a:p>
          <a:p>
            <a:pPr algn="ctr"/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Size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35E4B1-CBB9-4674-AA74-57EB95B6BC40}"/>
              </a:ext>
            </a:extLst>
          </p:cNvPr>
          <p:cNvCxnSpPr/>
          <p:nvPr/>
        </p:nvCxnSpPr>
        <p:spPr>
          <a:xfrm>
            <a:off x="3016579" y="2941551"/>
            <a:ext cx="0" cy="30448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515AEEE-DF75-4999-AD0E-3AA8D8793998}"/>
              </a:ext>
            </a:extLst>
          </p:cNvPr>
          <p:cNvSpPr/>
          <p:nvPr/>
        </p:nvSpPr>
        <p:spPr>
          <a:xfrm>
            <a:off x="5632980" y="3113716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7ED7FE-740B-4B3C-8F64-2B168218139D}"/>
              </a:ext>
            </a:extLst>
          </p:cNvPr>
          <p:cNvSpPr/>
          <p:nvPr/>
        </p:nvSpPr>
        <p:spPr>
          <a:xfrm>
            <a:off x="6165225" y="3316789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B89700-DF0B-4D15-A6B8-A944E370AE56}"/>
              </a:ext>
            </a:extLst>
          </p:cNvPr>
          <p:cNvSpPr txBox="1"/>
          <p:nvPr/>
        </p:nvSpPr>
        <p:spPr>
          <a:xfrm>
            <a:off x="5432078" y="2383885"/>
            <a:ext cx="516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No </a:t>
            </a:r>
            <a:br>
              <a:rPr lang="en-US" sz="11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Effect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9A0A59-5456-48F3-A6EC-86C9686CEE19}"/>
              </a:ext>
            </a:extLst>
          </p:cNvPr>
          <p:cNvCxnSpPr>
            <a:cxnSpLocks/>
          </p:cNvCxnSpPr>
          <p:nvPr/>
        </p:nvCxnSpPr>
        <p:spPr>
          <a:xfrm>
            <a:off x="6230540" y="2959090"/>
            <a:ext cx="0" cy="34836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7224B84-FD20-4850-8DB2-76A48665ABD8}"/>
              </a:ext>
            </a:extLst>
          </p:cNvPr>
          <p:cNvSpPr txBox="1"/>
          <p:nvPr/>
        </p:nvSpPr>
        <p:spPr>
          <a:xfrm>
            <a:off x="6017635" y="2246482"/>
            <a:ext cx="516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Sig.</a:t>
            </a:r>
            <a:br>
              <a:rPr lang="en-US" sz="11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Effect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7F9EF4-B960-4F5C-B40D-2781A2945A15}"/>
              </a:ext>
            </a:extLst>
          </p:cNvPr>
          <p:cNvCxnSpPr>
            <a:cxnSpLocks/>
          </p:cNvCxnSpPr>
          <p:nvPr/>
        </p:nvCxnSpPr>
        <p:spPr>
          <a:xfrm>
            <a:off x="7768753" y="3995016"/>
            <a:ext cx="3222708" cy="467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F2E595F-CDBC-4A81-9C56-E7F06119D5F9}"/>
              </a:ext>
            </a:extLst>
          </p:cNvPr>
          <p:cNvCxnSpPr/>
          <p:nvPr/>
        </p:nvCxnSpPr>
        <p:spPr>
          <a:xfrm flipV="1">
            <a:off x="7844254" y="3072227"/>
            <a:ext cx="947956" cy="20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0D11145-66B0-44F3-B809-A4A93D00602C}"/>
              </a:ext>
            </a:extLst>
          </p:cNvPr>
          <p:cNvCxnSpPr>
            <a:cxnSpLocks/>
          </p:cNvCxnSpPr>
          <p:nvPr/>
        </p:nvCxnSpPr>
        <p:spPr>
          <a:xfrm flipV="1">
            <a:off x="8892877" y="2688337"/>
            <a:ext cx="1499455" cy="350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584631-E447-46F1-A851-D163ACF0A149}"/>
              </a:ext>
            </a:extLst>
          </p:cNvPr>
          <p:cNvCxnSpPr>
            <a:cxnSpLocks/>
          </p:cNvCxnSpPr>
          <p:nvPr/>
        </p:nvCxnSpPr>
        <p:spPr>
          <a:xfrm flipV="1">
            <a:off x="8892877" y="2135329"/>
            <a:ext cx="1541964" cy="140234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68E171-0BFC-4ABC-A4E9-18D56121F59A}"/>
              </a:ext>
            </a:extLst>
          </p:cNvPr>
          <p:cNvCxnSpPr/>
          <p:nvPr/>
        </p:nvCxnSpPr>
        <p:spPr>
          <a:xfrm flipV="1">
            <a:off x="9103230" y="3995016"/>
            <a:ext cx="0" cy="1866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3093655-C2F5-4E9D-BE15-ACC8DCFA1673}"/>
              </a:ext>
            </a:extLst>
          </p:cNvPr>
          <p:cNvSpPr/>
          <p:nvPr/>
        </p:nvSpPr>
        <p:spPr>
          <a:xfrm>
            <a:off x="9598666" y="2814650"/>
            <a:ext cx="111967" cy="10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FC28464-E0E2-4C29-8680-A6098B2110CD}"/>
              </a:ext>
            </a:extLst>
          </p:cNvPr>
          <p:cNvSpPr/>
          <p:nvPr/>
        </p:nvSpPr>
        <p:spPr>
          <a:xfrm>
            <a:off x="9051270" y="2938003"/>
            <a:ext cx="111967" cy="10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45CC1-11D3-4C7C-9AF8-13C021BF6BA7}"/>
              </a:ext>
            </a:extLst>
          </p:cNvPr>
          <p:cNvCxnSpPr/>
          <p:nvPr/>
        </p:nvCxnSpPr>
        <p:spPr>
          <a:xfrm flipV="1">
            <a:off x="9694169" y="3990337"/>
            <a:ext cx="0" cy="1866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3D7CE2E-B3FF-46EF-AAE0-3A02F0B0AA17}"/>
              </a:ext>
            </a:extLst>
          </p:cNvPr>
          <p:cNvSpPr txBox="1"/>
          <p:nvPr/>
        </p:nvSpPr>
        <p:spPr>
          <a:xfrm>
            <a:off x="8847390" y="4229907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short</a:t>
            </a:r>
            <a:br>
              <a:rPr lang="en-US" sz="1200" dirty="0"/>
            </a:br>
            <a:r>
              <a:rPr lang="en-US" sz="1200" dirty="0"/>
              <a:t>run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3C1AB4-BB29-454B-ABF8-B21F95AE2DE0}"/>
              </a:ext>
            </a:extLst>
          </p:cNvPr>
          <p:cNvSpPr txBox="1"/>
          <p:nvPr/>
        </p:nvSpPr>
        <p:spPr>
          <a:xfrm>
            <a:off x="9442337" y="422824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med.</a:t>
            </a:r>
            <a:br>
              <a:rPr lang="en-US" sz="1200" dirty="0"/>
            </a:br>
            <a:r>
              <a:rPr lang="en-US" sz="1200" dirty="0"/>
              <a:t>run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02F11E5-BCA2-48BF-9EFE-39C67355BB8D}"/>
              </a:ext>
            </a:extLst>
          </p:cNvPr>
          <p:cNvSpPr/>
          <p:nvPr/>
        </p:nvSpPr>
        <p:spPr>
          <a:xfrm>
            <a:off x="9051270" y="3276553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17D4BF1-99D9-4F0B-9466-826F57C94A2E}"/>
              </a:ext>
            </a:extLst>
          </p:cNvPr>
          <p:cNvSpPr/>
          <p:nvPr/>
        </p:nvSpPr>
        <p:spPr>
          <a:xfrm>
            <a:off x="10188691" y="2250104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1A84E9-A6FC-42F1-88B9-D0C0671967DA}"/>
              </a:ext>
            </a:extLst>
          </p:cNvPr>
          <p:cNvSpPr txBox="1"/>
          <p:nvPr/>
        </p:nvSpPr>
        <p:spPr>
          <a:xfrm>
            <a:off x="9424404" y="2972230"/>
            <a:ext cx="516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No </a:t>
            </a:r>
            <a:br>
              <a:rPr lang="en-US" sz="11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Effect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155A56A-2291-4E91-A8EC-628F71AD4FEB}"/>
              </a:ext>
            </a:extLst>
          </p:cNvPr>
          <p:cNvCxnSpPr>
            <a:cxnSpLocks/>
          </p:cNvCxnSpPr>
          <p:nvPr/>
        </p:nvCxnSpPr>
        <p:spPr>
          <a:xfrm>
            <a:off x="10244673" y="2378765"/>
            <a:ext cx="0" cy="243877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6F0B85B-87C2-47C5-A96E-6ECE819D964C}"/>
              </a:ext>
            </a:extLst>
          </p:cNvPr>
          <p:cNvSpPr txBox="1"/>
          <p:nvPr/>
        </p:nvSpPr>
        <p:spPr>
          <a:xfrm>
            <a:off x="8713204" y="2423557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NEGATIVE</a:t>
            </a:r>
            <a:br>
              <a:rPr lang="en-US" sz="11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Effect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BF87527-EA93-44D9-8657-46D9B34F4FD9}"/>
              </a:ext>
            </a:extLst>
          </p:cNvPr>
          <p:cNvSpPr/>
          <p:nvPr/>
        </p:nvSpPr>
        <p:spPr>
          <a:xfrm>
            <a:off x="10188690" y="2656618"/>
            <a:ext cx="111967" cy="10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C6799E-F2B3-4CB3-BAC4-A1C9CFC76808}"/>
              </a:ext>
            </a:extLst>
          </p:cNvPr>
          <p:cNvCxnSpPr>
            <a:cxnSpLocks/>
          </p:cNvCxnSpPr>
          <p:nvPr/>
        </p:nvCxnSpPr>
        <p:spPr>
          <a:xfrm>
            <a:off x="9112560" y="3044386"/>
            <a:ext cx="0" cy="243877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97A61FD-501D-4AB3-9AC5-F1589D0F7267}"/>
              </a:ext>
            </a:extLst>
          </p:cNvPr>
          <p:cNvSpPr txBox="1"/>
          <p:nvPr/>
        </p:nvSpPr>
        <p:spPr>
          <a:xfrm>
            <a:off x="9878415" y="1698728"/>
            <a:ext cx="702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POSITIVE</a:t>
            </a:r>
            <a:br>
              <a:rPr lang="en-US" sz="11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Effect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BAD6F0-F70F-4306-B9C7-41185D2ADFAB}"/>
              </a:ext>
            </a:extLst>
          </p:cNvPr>
          <p:cNvCxnSpPr/>
          <p:nvPr/>
        </p:nvCxnSpPr>
        <p:spPr>
          <a:xfrm flipV="1">
            <a:off x="10256254" y="4001733"/>
            <a:ext cx="0" cy="1866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112C2D-EAA7-4D99-A9A9-9BA81CE4C653}"/>
              </a:ext>
            </a:extLst>
          </p:cNvPr>
          <p:cNvSpPr txBox="1"/>
          <p:nvPr/>
        </p:nvSpPr>
        <p:spPr>
          <a:xfrm>
            <a:off x="10029269" y="4239638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long</a:t>
            </a:r>
            <a:br>
              <a:rPr lang="en-US" sz="1200" dirty="0"/>
            </a:br>
            <a:r>
              <a:rPr lang="en-US" sz="1200" dirty="0"/>
              <a:t>run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677509-BED8-429E-BC66-622481CC97EB}"/>
              </a:ext>
            </a:extLst>
          </p:cNvPr>
          <p:cNvSpPr txBox="1"/>
          <p:nvPr/>
        </p:nvSpPr>
        <p:spPr>
          <a:xfrm>
            <a:off x="1056534" y="2587759"/>
            <a:ext cx="1107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pre-treatment 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trend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F23685B-CB0A-4EDD-9796-03EA0CC51586}"/>
              </a:ext>
            </a:extLst>
          </p:cNvPr>
          <p:cNvSpPr/>
          <p:nvPr/>
        </p:nvSpPr>
        <p:spPr>
          <a:xfrm>
            <a:off x="1225786" y="780633"/>
            <a:ext cx="111967" cy="10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2C2B33F-C371-46E3-8B8B-AD97D4918CA2}"/>
              </a:ext>
            </a:extLst>
          </p:cNvPr>
          <p:cNvSpPr/>
          <p:nvPr/>
        </p:nvSpPr>
        <p:spPr>
          <a:xfrm>
            <a:off x="1225786" y="976158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69794E4-A33F-4476-AC1B-5E630DD61ECD}"/>
              </a:ext>
            </a:extLst>
          </p:cNvPr>
          <p:cNvSpPr txBox="1"/>
          <p:nvPr/>
        </p:nvSpPr>
        <p:spPr>
          <a:xfrm>
            <a:off x="1429091" y="695776"/>
            <a:ext cx="1992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Y-HAT world without treatment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58E9DA-6BB7-4859-B52D-E03F9ED9A468}"/>
              </a:ext>
            </a:extLst>
          </p:cNvPr>
          <p:cNvSpPr txBox="1"/>
          <p:nvPr/>
        </p:nvSpPr>
        <p:spPr>
          <a:xfrm>
            <a:off x="1444080" y="894257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Y-HAT world with treatment</a:t>
            </a:r>
          </a:p>
        </p:txBody>
      </p:sp>
      <p:sp>
        <p:nvSpPr>
          <p:cNvPr id="79" name="Right Brace 78">
            <a:extLst>
              <a:ext uri="{FF2B5EF4-FFF2-40B4-BE49-F238E27FC236}">
                <a16:creationId xmlns:a16="http://schemas.microsoft.com/office/drawing/2014/main" id="{C24BDFCB-A190-4015-BF9D-BF6E575F23D6}"/>
              </a:ext>
            </a:extLst>
          </p:cNvPr>
          <p:cNvSpPr/>
          <p:nvPr/>
        </p:nvSpPr>
        <p:spPr>
          <a:xfrm>
            <a:off x="3496206" y="734182"/>
            <a:ext cx="225132" cy="388812"/>
          </a:xfrm>
          <a:prstGeom prst="rightBrac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40A405-B7CB-4D40-8205-7EC551202F6B}"/>
              </a:ext>
            </a:extLst>
          </p:cNvPr>
          <p:cNvSpPr txBox="1"/>
          <p:nvPr/>
        </p:nvSpPr>
        <p:spPr>
          <a:xfrm>
            <a:off x="3884564" y="797783"/>
            <a:ext cx="1334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COUNTERFACTUALS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3D0B94-2190-483A-8A40-EF47E0E6224D}"/>
              </a:ext>
            </a:extLst>
          </p:cNvPr>
          <p:cNvSpPr txBox="1"/>
          <p:nvPr/>
        </p:nvSpPr>
        <p:spPr>
          <a:xfrm>
            <a:off x="4399096" y="5137974"/>
            <a:ext cx="2156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Euphemia" panose="020B0503040102020104" pitchFamily="34" charset="0"/>
              </a:rPr>
              <a:t>CHALLENGE: </a:t>
            </a:r>
            <a:r>
              <a:rPr lang="en-US" sz="1200" dirty="0">
                <a:latin typeface="Euphemia" panose="020B0503040102020104" pitchFamily="34" charset="0"/>
              </a:rPr>
              <a:t>The program looks ineffective at first, but the effect increases over time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3FA647C-355E-4D6D-8F35-5B5CA0976F32}"/>
              </a:ext>
            </a:extLst>
          </p:cNvPr>
          <p:cNvSpPr txBox="1"/>
          <p:nvPr/>
        </p:nvSpPr>
        <p:spPr>
          <a:xfrm>
            <a:off x="7404037" y="817407"/>
            <a:ext cx="404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Euphemia" panose="020B0503040102020104" pitchFamily="34" charset="0"/>
              </a:rPr>
              <a:t>CHALLENGE: </a:t>
            </a:r>
            <a:r>
              <a:rPr lang="en-US" sz="1200" dirty="0">
                <a:latin typeface="Euphemia" panose="020B0503040102020104" pitchFamily="34" charset="0"/>
              </a:rPr>
              <a:t>The effect goes from negative to zero to positive depending on where you measure it.</a:t>
            </a:r>
          </a:p>
          <a:p>
            <a:pPr algn="ctr"/>
            <a:endParaRPr lang="en-US" sz="1200" dirty="0">
              <a:latin typeface="Euphemia" panose="020B05030401020201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64E66A-6F4A-4AB9-9C87-EB52427F6295}"/>
              </a:ext>
            </a:extLst>
          </p:cNvPr>
          <p:cNvSpPr txBox="1"/>
          <p:nvPr/>
        </p:nvSpPr>
        <p:spPr>
          <a:xfrm>
            <a:off x="1166070" y="5137974"/>
            <a:ext cx="2156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Euphemia" panose="020B0503040102020104" pitchFamily="34" charset="0"/>
              </a:rPr>
              <a:t>The effect size is the same no matter when measured.</a:t>
            </a:r>
          </a:p>
        </p:txBody>
      </p:sp>
    </p:spTree>
    <p:extLst>
      <p:ext uri="{BB962C8B-B14F-4D97-AF65-F5344CB8AC3E}">
        <p14:creationId xmlns:p14="http://schemas.microsoft.com/office/powerpoint/2010/main" val="150897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7F9EF4-B960-4F5C-B40D-2781A2945A15}"/>
              </a:ext>
            </a:extLst>
          </p:cNvPr>
          <p:cNvCxnSpPr>
            <a:cxnSpLocks/>
          </p:cNvCxnSpPr>
          <p:nvPr/>
        </p:nvCxnSpPr>
        <p:spPr>
          <a:xfrm flipV="1">
            <a:off x="2515619" y="4396144"/>
            <a:ext cx="3745222" cy="94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F2E595F-CDBC-4A81-9C56-E7F06119D5F9}"/>
              </a:ext>
            </a:extLst>
          </p:cNvPr>
          <p:cNvCxnSpPr>
            <a:cxnSpLocks/>
          </p:cNvCxnSpPr>
          <p:nvPr/>
        </p:nvCxnSpPr>
        <p:spPr>
          <a:xfrm>
            <a:off x="2582615" y="3237984"/>
            <a:ext cx="940015" cy="2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0D11145-66B0-44F3-B809-A4A93D00602C}"/>
              </a:ext>
            </a:extLst>
          </p:cNvPr>
          <p:cNvCxnSpPr>
            <a:cxnSpLocks/>
          </p:cNvCxnSpPr>
          <p:nvPr/>
        </p:nvCxnSpPr>
        <p:spPr>
          <a:xfrm flipV="1">
            <a:off x="3685856" y="3222923"/>
            <a:ext cx="2408268" cy="218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68E171-0BFC-4ABC-A4E9-18D56121F59A}"/>
              </a:ext>
            </a:extLst>
          </p:cNvPr>
          <p:cNvCxnSpPr/>
          <p:nvPr/>
        </p:nvCxnSpPr>
        <p:spPr>
          <a:xfrm flipV="1">
            <a:off x="3601138" y="4427980"/>
            <a:ext cx="0" cy="1866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9FC28464-E0E2-4C29-8680-A6098B2110CD}"/>
              </a:ext>
            </a:extLst>
          </p:cNvPr>
          <p:cNvSpPr/>
          <p:nvPr/>
        </p:nvSpPr>
        <p:spPr>
          <a:xfrm>
            <a:off x="4413999" y="3166722"/>
            <a:ext cx="111967" cy="10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45CC1-11D3-4C7C-9AF8-13C021BF6BA7}"/>
              </a:ext>
            </a:extLst>
          </p:cNvPr>
          <p:cNvCxnSpPr/>
          <p:nvPr/>
        </p:nvCxnSpPr>
        <p:spPr>
          <a:xfrm flipV="1">
            <a:off x="4504158" y="4413570"/>
            <a:ext cx="0" cy="1866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3D7CE2E-B3FF-46EF-AAE0-3A02F0B0AA17}"/>
              </a:ext>
            </a:extLst>
          </p:cNvPr>
          <p:cNvSpPr txBox="1"/>
          <p:nvPr/>
        </p:nvSpPr>
        <p:spPr>
          <a:xfrm>
            <a:off x="3243125" y="4662871"/>
            <a:ext cx="71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start of </a:t>
            </a:r>
            <a:br>
              <a:rPr lang="en-US" sz="1200" dirty="0"/>
            </a:br>
            <a:r>
              <a:rPr lang="en-US" sz="1200" dirty="0"/>
              <a:t>program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3C1AB4-BB29-454B-ABF8-B21F95AE2DE0}"/>
              </a:ext>
            </a:extLst>
          </p:cNvPr>
          <p:cNvSpPr txBox="1"/>
          <p:nvPr/>
        </p:nvSpPr>
        <p:spPr>
          <a:xfrm>
            <a:off x="4152942" y="4662871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start of</a:t>
            </a:r>
            <a:br>
              <a:rPr lang="en-US" sz="1200" dirty="0"/>
            </a:br>
            <a:r>
              <a:rPr lang="en-US" sz="1200" dirty="0"/>
              <a:t>summer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02F11E5-BCA2-48BF-9EFE-39C67355BB8D}"/>
              </a:ext>
            </a:extLst>
          </p:cNvPr>
          <p:cNvSpPr/>
          <p:nvPr/>
        </p:nvSpPr>
        <p:spPr>
          <a:xfrm>
            <a:off x="4416190" y="2724734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1A84E9-A6FC-42F1-88B9-D0C0671967DA}"/>
              </a:ext>
            </a:extLst>
          </p:cNvPr>
          <p:cNvSpPr txBox="1"/>
          <p:nvPr/>
        </p:nvSpPr>
        <p:spPr>
          <a:xfrm>
            <a:off x="3455480" y="2491498"/>
            <a:ext cx="516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No </a:t>
            </a:r>
            <a:br>
              <a:rPr lang="en-US" sz="11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Effect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F0B85B-87C2-47C5-A96E-6ECE819D964C}"/>
              </a:ext>
            </a:extLst>
          </p:cNvPr>
          <p:cNvSpPr txBox="1"/>
          <p:nvPr/>
        </p:nvSpPr>
        <p:spPr>
          <a:xfrm>
            <a:off x="4106069" y="2176955"/>
            <a:ext cx="702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POSITIVE</a:t>
            </a:r>
            <a:br>
              <a:rPr lang="en-US" sz="11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Effect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C6799E-F2B3-4CB3-BAC4-A1C9CFC76808}"/>
              </a:ext>
            </a:extLst>
          </p:cNvPr>
          <p:cNvCxnSpPr>
            <a:cxnSpLocks/>
          </p:cNvCxnSpPr>
          <p:nvPr/>
        </p:nvCxnSpPr>
        <p:spPr>
          <a:xfrm>
            <a:off x="4472174" y="2882212"/>
            <a:ext cx="0" cy="243877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BAD6F0-F70F-4306-B9C7-41185D2ADFAB}"/>
              </a:ext>
            </a:extLst>
          </p:cNvPr>
          <p:cNvCxnSpPr/>
          <p:nvPr/>
        </p:nvCxnSpPr>
        <p:spPr>
          <a:xfrm flipV="1">
            <a:off x="5148258" y="4413569"/>
            <a:ext cx="0" cy="1866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112C2D-EAA7-4D99-A9A9-9BA81CE4C653}"/>
              </a:ext>
            </a:extLst>
          </p:cNvPr>
          <p:cNvSpPr txBox="1"/>
          <p:nvPr/>
        </p:nvSpPr>
        <p:spPr>
          <a:xfrm>
            <a:off x="5049165" y="4651280"/>
            <a:ext cx="778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start of </a:t>
            </a:r>
            <a:br>
              <a:rPr lang="en-US" sz="1200" dirty="0"/>
            </a:br>
            <a:r>
              <a:rPr lang="en-US" sz="1200" dirty="0"/>
              <a:t>next</a:t>
            </a:r>
            <a:br>
              <a:rPr lang="en-US" sz="1200" dirty="0"/>
            </a:br>
            <a:r>
              <a:rPr lang="en-US" sz="1200" dirty="0"/>
              <a:t>academic</a:t>
            </a:r>
            <a:br>
              <a:rPr lang="en-US" sz="1200" dirty="0"/>
            </a:br>
            <a:r>
              <a:rPr lang="en-US" sz="1200" dirty="0"/>
              <a:t>year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0704A6-3A14-445E-AD95-FF5EAE28EFE3}"/>
              </a:ext>
            </a:extLst>
          </p:cNvPr>
          <p:cNvSpPr txBox="1"/>
          <p:nvPr/>
        </p:nvSpPr>
        <p:spPr>
          <a:xfrm>
            <a:off x="1214269" y="419791"/>
            <a:ext cx="468538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</a:rPr>
              <a:t>Regression to the mean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0" i="0" u="none" strike="noStrike" kern="1200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</a:rPr>
            </a:br>
            <a:r>
              <a:rPr kumimoji="0" lang="en-US" sz="1400" b="0" i="0" u="none" strike="noStrike" kern="1200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</a:rPr>
              <a:t>(e.g. low SES tutoring program without summer school)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DF12484-05F8-4980-8F4B-BE8740774D08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3707839" y="2775068"/>
            <a:ext cx="708351" cy="378704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34BA4B4-2D2F-48AB-8E06-B8BA4964D1E1}"/>
              </a:ext>
            </a:extLst>
          </p:cNvPr>
          <p:cNvCxnSpPr>
            <a:cxnSpLocks/>
          </p:cNvCxnSpPr>
          <p:nvPr/>
        </p:nvCxnSpPr>
        <p:spPr>
          <a:xfrm>
            <a:off x="4526992" y="2778502"/>
            <a:ext cx="549989" cy="335877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E5E40D4-1DF5-4A92-BBC2-4DE67F9482B9}"/>
              </a:ext>
            </a:extLst>
          </p:cNvPr>
          <p:cNvCxnSpPr>
            <a:cxnSpLocks/>
          </p:cNvCxnSpPr>
          <p:nvPr/>
        </p:nvCxnSpPr>
        <p:spPr>
          <a:xfrm>
            <a:off x="5158708" y="3129577"/>
            <a:ext cx="715193" cy="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AA08F885-530F-402F-B4E3-EA24475320DF}"/>
              </a:ext>
            </a:extLst>
          </p:cNvPr>
          <p:cNvSpPr/>
          <p:nvPr/>
        </p:nvSpPr>
        <p:spPr>
          <a:xfrm>
            <a:off x="5053509" y="3187358"/>
            <a:ext cx="111967" cy="10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F4FBD2A-6B1B-4B5A-ACC6-822F103DDDEA}"/>
              </a:ext>
            </a:extLst>
          </p:cNvPr>
          <p:cNvSpPr/>
          <p:nvPr/>
        </p:nvSpPr>
        <p:spPr>
          <a:xfrm>
            <a:off x="5052660" y="3061656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622085C-0AA1-4364-BDB0-F815C79F2066}"/>
              </a:ext>
            </a:extLst>
          </p:cNvPr>
          <p:cNvSpPr/>
          <p:nvPr/>
        </p:nvSpPr>
        <p:spPr>
          <a:xfrm>
            <a:off x="5517284" y="3178804"/>
            <a:ext cx="111967" cy="10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8E14638-35A0-4BB1-B61F-28E5448893A9}"/>
              </a:ext>
            </a:extLst>
          </p:cNvPr>
          <p:cNvSpPr/>
          <p:nvPr/>
        </p:nvSpPr>
        <p:spPr>
          <a:xfrm>
            <a:off x="5516435" y="3053102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5ACCED6-D4F0-42C3-9598-96113B466EF4}"/>
              </a:ext>
            </a:extLst>
          </p:cNvPr>
          <p:cNvSpPr/>
          <p:nvPr/>
        </p:nvSpPr>
        <p:spPr>
          <a:xfrm>
            <a:off x="3666141" y="3200864"/>
            <a:ext cx="111967" cy="10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C4E138F-AA03-4E04-AAF8-4E3A2BA99D63}"/>
              </a:ext>
            </a:extLst>
          </p:cNvPr>
          <p:cNvSpPr/>
          <p:nvPr/>
        </p:nvSpPr>
        <p:spPr>
          <a:xfrm>
            <a:off x="3665292" y="3075162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7AB2437-48C6-4757-BC31-8807422D6960}"/>
              </a:ext>
            </a:extLst>
          </p:cNvPr>
          <p:cNvSpPr txBox="1"/>
          <p:nvPr/>
        </p:nvSpPr>
        <p:spPr>
          <a:xfrm>
            <a:off x="5081946" y="2587534"/>
            <a:ext cx="516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No </a:t>
            </a:r>
            <a:br>
              <a:rPr lang="en-US" sz="11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Effect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1549BAC-0974-4D62-8615-820C827DBDA5}"/>
              </a:ext>
            </a:extLst>
          </p:cNvPr>
          <p:cNvSpPr txBox="1"/>
          <p:nvPr/>
        </p:nvSpPr>
        <p:spPr>
          <a:xfrm>
            <a:off x="1297697" y="3075162"/>
            <a:ext cx="1215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reading scores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(percentile rank)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0BCB8B-00E2-48B1-A608-23B2987DD038}"/>
              </a:ext>
            </a:extLst>
          </p:cNvPr>
          <p:cNvSpPr txBox="1"/>
          <p:nvPr/>
        </p:nvSpPr>
        <p:spPr>
          <a:xfrm>
            <a:off x="7458444" y="1882395"/>
            <a:ext cx="26498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Euphemia" panose="020B0503040102020104" pitchFamily="34" charset="0"/>
              </a:rPr>
              <a:t>Gains made during the academic year are erased by lack of continued engagement over the summer.</a:t>
            </a:r>
          </a:p>
          <a:p>
            <a:endParaRPr lang="en-US" sz="1400" dirty="0">
              <a:latin typeface="Euphemia" panose="020B0503040102020104" pitchFamily="34" charset="0"/>
            </a:endParaRPr>
          </a:p>
          <a:p>
            <a:r>
              <a:rPr lang="en-US" sz="1400" b="1" dirty="0">
                <a:latin typeface="Euphemia" panose="020B0503040102020104" pitchFamily="34" charset="0"/>
              </a:rPr>
              <a:t>Is this program effective? </a:t>
            </a:r>
          </a:p>
        </p:txBody>
      </p:sp>
    </p:spTree>
    <p:extLst>
      <p:ext uri="{BB962C8B-B14F-4D97-AF65-F5344CB8AC3E}">
        <p14:creationId xmlns:p14="http://schemas.microsoft.com/office/powerpoint/2010/main" val="151111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7F9EF4-B960-4F5C-B40D-2781A2945A15}"/>
              </a:ext>
            </a:extLst>
          </p:cNvPr>
          <p:cNvCxnSpPr>
            <a:cxnSpLocks/>
          </p:cNvCxnSpPr>
          <p:nvPr/>
        </p:nvCxnSpPr>
        <p:spPr>
          <a:xfrm flipV="1">
            <a:off x="2515619" y="4396144"/>
            <a:ext cx="3745222" cy="94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68E171-0BFC-4ABC-A4E9-18D56121F59A}"/>
              </a:ext>
            </a:extLst>
          </p:cNvPr>
          <p:cNvCxnSpPr/>
          <p:nvPr/>
        </p:nvCxnSpPr>
        <p:spPr>
          <a:xfrm flipV="1">
            <a:off x="3601138" y="4427980"/>
            <a:ext cx="0" cy="1866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9FC28464-E0E2-4C29-8680-A6098B2110CD}"/>
              </a:ext>
            </a:extLst>
          </p:cNvPr>
          <p:cNvSpPr/>
          <p:nvPr/>
        </p:nvSpPr>
        <p:spPr>
          <a:xfrm>
            <a:off x="2688531" y="3175211"/>
            <a:ext cx="111967" cy="10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45CC1-11D3-4C7C-9AF8-13C021BF6BA7}"/>
              </a:ext>
            </a:extLst>
          </p:cNvPr>
          <p:cNvCxnSpPr/>
          <p:nvPr/>
        </p:nvCxnSpPr>
        <p:spPr>
          <a:xfrm flipV="1">
            <a:off x="4504158" y="4413570"/>
            <a:ext cx="0" cy="1866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3D7CE2E-B3FF-46EF-AAE0-3A02F0B0AA17}"/>
              </a:ext>
            </a:extLst>
          </p:cNvPr>
          <p:cNvSpPr txBox="1"/>
          <p:nvPr/>
        </p:nvSpPr>
        <p:spPr>
          <a:xfrm>
            <a:off x="3243125" y="4662871"/>
            <a:ext cx="71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start of </a:t>
            </a:r>
            <a:br>
              <a:rPr lang="en-US" sz="1200" dirty="0"/>
            </a:br>
            <a:r>
              <a:rPr lang="en-US" sz="1200" dirty="0"/>
              <a:t>program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3C1AB4-BB29-454B-ABF8-B21F95AE2DE0}"/>
              </a:ext>
            </a:extLst>
          </p:cNvPr>
          <p:cNvSpPr txBox="1"/>
          <p:nvPr/>
        </p:nvSpPr>
        <p:spPr>
          <a:xfrm>
            <a:off x="4152942" y="4662871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start of</a:t>
            </a:r>
            <a:br>
              <a:rPr lang="en-US" sz="1200" dirty="0"/>
            </a:br>
            <a:r>
              <a:rPr lang="en-US" sz="1200" dirty="0"/>
              <a:t>summer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02F11E5-BCA2-48BF-9EFE-39C67355BB8D}"/>
              </a:ext>
            </a:extLst>
          </p:cNvPr>
          <p:cNvSpPr/>
          <p:nvPr/>
        </p:nvSpPr>
        <p:spPr>
          <a:xfrm>
            <a:off x="4332246" y="2753575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BAD6F0-F70F-4306-B9C7-41185D2ADFAB}"/>
              </a:ext>
            </a:extLst>
          </p:cNvPr>
          <p:cNvCxnSpPr/>
          <p:nvPr/>
        </p:nvCxnSpPr>
        <p:spPr>
          <a:xfrm flipV="1">
            <a:off x="5148258" y="4413569"/>
            <a:ext cx="0" cy="1866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112C2D-EAA7-4D99-A9A9-9BA81CE4C653}"/>
              </a:ext>
            </a:extLst>
          </p:cNvPr>
          <p:cNvSpPr txBox="1"/>
          <p:nvPr/>
        </p:nvSpPr>
        <p:spPr>
          <a:xfrm>
            <a:off x="5049165" y="4651280"/>
            <a:ext cx="778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start of </a:t>
            </a:r>
            <a:br>
              <a:rPr lang="en-US" sz="1200" dirty="0"/>
            </a:br>
            <a:r>
              <a:rPr lang="en-US" sz="1200" dirty="0"/>
              <a:t>next</a:t>
            </a:r>
            <a:br>
              <a:rPr lang="en-US" sz="1200" dirty="0"/>
            </a:br>
            <a:r>
              <a:rPr lang="en-US" sz="1200" dirty="0"/>
              <a:t>academic</a:t>
            </a:r>
            <a:br>
              <a:rPr lang="en-US" sz="1200" dirty="0"/>
            </a:br>
            <a:r>
              <a:rPr lang="en-US" sz="1200" dirty="0"/>
              <a:t>year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0704A6-3A14-445E-AD95-FF5EAE28EFE3}"/>
              </a:ext>
            </a:extLst>
          </p:cNvPr>
          <p:cNvSpPr txBox="1"/>
          <p:nvPr/>
        </p:nvSpPr>
        <p:spPr>
          <a:xfrm>
            <a:off x="1214269" y="419791"/>
            <a:ext cx="468538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</a:rPr>
              <a:t>Regression to the mean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0" i="0" u="none" strike="noStrike" kern="1200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</a:rPr>
            </a:br>
            <a:r>
              <a:rPr kumimoji="0" lang="en-US" sz="1400" b="0" i="0" u="none" strike="noStrike" kern="1200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</a:rPr>
              <a:t>(e.g. low SES tutoring program without summer school)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A08F885-530F-402F-B4E3-EA24475320DF}"/>
              </a:ext>
            </a:extLst>
          </p:cNvPr>
          <p:cNvSpPr/>
          <p:nvPr/>
        </p:nvSpPr>
        <p:spPr>
          <a:xfrm>
            <a:off x="3093333" y="3175211"/>
            <a:ext cx="111967" cy="10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F4FBD2A-6B1B-4B5A-ACC6-822F103DDDEA}"/>
              </a:ext>
            </a:extLst>
          </p:cNvPr>
          <p:cNvSpPr/>
          <p:nvPr/>
        </p:nvSpPr>
        <p:spPr>
          <a:xfrm>
            <a:off x="5061386" y="3174462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622085C-0AA1-4364-BDB0-F815C79F2066}"/>
              </a:ext>
            </a:extLst>
          </p:cNvPr>
          <p:cNvSpPr/>
          <p:nvPr/>
        </p:nvSpPr>
        <p:spPr>
          <a:xfrm>
            <a:off x="3516579" y="3168233"/>
            <a:ext cx="111967" cy="10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8E14638-35A0-4BB1-B61F-28E5448893A9}"/>
              </a:ext>
            </a:extLst>
          </p:cNvPr>
          <p:cNvSpPr/>
          <p:nvPr/>
        </p:nvSpPr>
        <p:spPr>
          <a:xfrm>
            <a:off x="5599854" y="3175211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0BCB8B-00E2-48B1-A608-23B2987DD038}"/>
              </a:ext>
            </a:extLst>
          </p:cNvPr>
          <p:cNvSpPr txBox="1"/>
          <p:nvPr/>
        </p:nvSpPr>
        <p:spPr>
          <a:xfrm>
            <a:off x="7847785" y="1151680"/>
            <a:ext cx="3594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Euphemia" panose="020B0503040102020104" pitchFamily="34" charset="0"/>
              </a:rPr>
              <a:t>SPECIFICATION PROBLEMS!</a:t>
            </a:r>
          </a:p>
          <a:p>
            <a:endParaRPr lang="en-US" sz="1600" dirty="0">
              <a:latin typeface="Euphemia" panose="020B0503040102020104" pitchFamily="34" charset="0"/>
            </a:endParaRPr>
          </a:p>
          <a:p>
            <a:r>
              <a:rPr lang="en-US" sz="1600" dirty="0">
                <a:latin typeface="Euphemia" panose="020B0503040102020104" pitchFamily="34" charset="0"/>
              </a:rPr>
              <a:t>What are the lines of best fit here? </a:t>
            </a:r>
            <a:endParaRPr lang="en-US" sz="1600" b="1" dirty="0">
              <a:latin typeface="Euphemia" panose="020B05030401020201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D1A83A4-0F13-4831-A2C8-2287F1D9DA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82780"/>
          <a:stretch/>
        </p:blipFill>
        <p:spPr>
          <a:xfrm>
            <a:off x="2546742" y="1832758"/>
            <a:ext cx="3794942" cy="499795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180BC44F-182C-438A-979F-49F80A748F31}"/>
              </a:ext>
            </a:extLst>
          </p:cNvPr>
          <p:cNvSpPr/>
          <p:nvPr/>
        </p:nvSpPr>
        <p:spPr>
          <a:xfrm>
            <a:off x="6110474" y="3168233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C4FEE85-3E68-492E-9274-24E19DEC6BC3}"/>
              </a:ext>
            </a:extLst>
          </p:cNvPr>
          <p:cNvSpPr/>
          <p:nvPr/>
        </p:nvSpPr>
        <p:spPr>
          <a:xfrm>
            <a:off x="3959155" y="2953637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235F798-FB86-4B43-8EE0-CADF1F65D55B}"/>
              </a:ext>
            </a:extLst>
          </p:cNvPr>
          <p:cNvSpPr/>
          <p:nvPr/>
        </p:nvSpPr>
        <p:spPr>
          <a:xfrm>
            <a:off x="4691369" y="2953637"/>
            <a:ext cx="111967" cy="10066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B96D539-9BA0-49F6-932A-920E0633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4489"/>
          <a:stretch/>
        </p:blipFill>
        <p:spPr>
          <a:xfrm>
            <a:off x="7542813" y="2422939"/>
            <a:ext cx="3794942" cy="219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580</Words>
  <Application>Microsoft Office PowerPoint</Application>
  <PresentationFormat>Widescreen</PresentationFormat>
  <Paragraphs>198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Euphemia</vt:lpstr>
      <vt:lpstr>Office Theme</vt:lpstr>
      <vt:lpstr>Equation</vt:lpstr>
      <vt:lpstr>ITS NOTES:</vt:lpstr>
      <vt:lpstr>Interrupted Time Series</vt:lpstr>
      <vt:lpstr>Interrupted Time Series  Regression Models:</vt:lpstr>
      <vt:lpstr>Time can be relative:</vt:lpstr>
      <vt:lpstr>How do you define “effect size”?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Treatment effects can be nuanced:</vt:lpstr>
      <vt:lpstr>Possible Issues?</vt:lpstr>
      <vt:lpstr>PowerPoint Presentation</vt:lpstr>
      <vt:lpstr>Strengthening the design:  adding a comparison group</vt:lpstr>
      <vt:lpstr>Strengthening Design:  Implementation Phases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16</cp:revision>
  <dcterms:created xsi:type="dcterms:W3CDTF">2020-07-13T23:27:18Z</dcterms:created>
  <dcterms:modified xsi:type="dcterms:W3CDTF">2020-07-14T01:34:27Z</dcterms:modified>
</cp:coreProperties>
</file>