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56" r:id="rId2"/>
    <p:sldId id="363" r:id="rId3"/>
    <p:sldId id="364" r:id="rId4"/>
    <p:sldId id="368" r:id="rId5"/>
    <p:sldId id="370" r:id="rId6"/>
    <p:sldId id="369" r:id="rId7"/>
    <p:sldId id="365" r:id="rId8"/>
    <p:sldId id="366" r:id="rId9"/>
    <p:sldId id="324" r:id="rId10"/>
    <p:sldId id="325" r:id="rId11"/>
    <p:sldId id="326" r:id="rId12"/>
    <p:sldId id="327" r:id="rId13"/>
    <p:sldId id="376" r:id="rId14"/>
    <p:sldId id="380" r:id="rId15"/>
    <p:sldId id="328" r:id="rId16"/>
    <p:sldId id="329" r:id="rId17"/>
    <p:sldId id="332" r:id="rId18"/>
    <p:sldId id="330" r:id="rId19"/>
    <p:sldId id="377" r:id="rId20"/>
    <p:sldId id="378" r:id="rId21"/>
    <p:sldId id="379" r:id="rId22"/>
    <p:sldId id="331" r:id="rId23"/>
    <p:sldId id="334" r:id="rId24"/>
    <p:sldId id="335" r:id="rId25"/>
    <p:sldId id="336" r:id="rId26"/>
    <p:sldId id="367" r:id="rId27"/>
    <p:sldId id="337" r:id="rId28"/>
    <p:sldId id="338" r:id="rId29"/>
    <p:sldId id="340" r:id="rId30"/>
    <p:sldId id="371" r:id="rId31"/>
    <p:sldId id="341" r:id="rId32"/>
    <p:sldId id="374" r:id="rId33"/>
    <p:sldId id="375" r:id="rId34"/>
    <p:sldId id="342" r:id="rId35"/>
    <p:sldId id="343" r:id="rId36"/>
    <p:sldId id="344" r:id="rId37"/>
    <p:sldId id="345" r:id="rId38"/>
    <p:sldId id="346" r:id="rId39"/>
    <p:sldId id="347" r:id="rId40"/>
    <p:sldId id="348" r:id="rId41"/>
    <p:sldId id="362" r:id="rId42"/>
    <p:sldId id="350" r:id="rId43"/>
    <p:sldId id="351" r:id="rId44"/>
    <p:sldId id="352" r:id="rId45"/>
    <p:sldId id="373" r:id="rId46"/>
    <p:sldId id="372" r:id="rId47"/>
    <p:sldId id="354" r:id="rId48"/>
    <p:sldId id="355" r:id="rId49"/>
    <p:sldId id="356" r:id="rId50"/>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26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3/29/2020</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3/29/2020</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F3F78E-D42A-4E4B-B4DB-A236E5E5DB06}" type="datetime1">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1DF139-FBD8-435C-AF76-D3A8F0BC8FD7}" type="datetime1">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1905A-EA36-4E34-BFE1-EE13E2DA0E04}" type="datetime1">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95083E-8CCE-4F4E-8942-B8EA555246E1}" type="datetime1">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694BA-F8E5-4BCB-B862-42627EBA4E80}" type="datetime1">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B180BA-9414-4EF8-ABFE-E5FA892E59CD}" type="datetime1">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7D39BC-9ECE-4358-B4AB-72866AD0D21D}" type="datetime1">
              <a:rPr lang="en-US" smtClean="0"/>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DAF5B3-6226-4A2A-A5B9-3C584F8D373C}" type="datetime1">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25388-4ABB-4181-A07A-E0AB6A11C88B}" type="datetime1">
              <a:rPr lang="en-US" smtClean="0"/>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4C151-5953-449C-8384-0B047DC8BD9B}" type="datetime1">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8337-7B73-4599-9FE0-3E1EF5BB3182}" type="datetime1">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6A86C0BB-B24D-42E2-AE6C-3C5C1350DB09}" type="datetime1">
              <a:rPr lang="en-US" smtClean="0"/>
              <a:t>3/29/2020</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
        <p:nvSpPr>
          <p:cNvPr id="8" name="TextBox 7"/>
          <p:cNvSpPr txBox="1"/>
          <p:nvPr userDrawn="1"/>
        </p:nvSpPr>
        <p:spPr>
          <a:xfrm>
            <a:off x="3078885" y="141374"/>
            <a:ext cx="3366627"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Fixed Effects</a:t>
            </a:r>
            <a:r>
              <a:rPr lang="en-US" sz="2400" cap="small" baseline="0" dirty="0">
                <a:solidFill>
                  <a:schemeClr val="bg1">
                    <a:lumMod val="65000"/>
                  </a:schemeClr>
                </a:solidFill>
                <a:latin typeface="Arial" panose="020B0604020202020204" pitchFamily="34" charset="0"/>
                <a:cs typeface="Arial" panose="020B0604020202020204" pitchFamily="34" charset="0"/>
              </a:rPr>
              <a:t> Models</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lumMod val="50000"/>
              <a:lumOff val="50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14.w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correcting bias with</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tx1">
                    <a:lumMod val="50000"/>
                    <a:lumOff val="50000"/>
                  </a:schemeClr>
                </a:solidFill>
                <a:latin typeface="Stencil" panose="040409050D0802020404" pitchFamily="82" charset="0"/>
                <a:cs typeface="Arial" panose="020B0604020202020204" pitchFamily="34" charset="0"/>
              </a:rPr>
              <a:t>panel data</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
        <p:nvSpPr>
          <p:cNvPr id="4" name="Rectangle 3"/>
          <p:cNvSpPr/>
          <p:nvPr/>
        </p:nvSpPr>
        <p:spPr>
          <a:xfrm>
            <a:off x="2415540" y="152400"/>
            <a:ext cx="4191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now?</a:t>
            </a:r>
          </a:p>
        </p:txBody>
      </p:sp>
      <p:sp>
        <p:nvSpPr>
          <p:cNvPr id="3" name="Oval 2"/>
          <p:cNvSpPr/>
          <p:nvPr/>
        </p:nvSpPr>
        <p:spPr>
          <a:xfrm>
            <a:off x="2720340" y="509397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 name="Oval 3"/>
          <p:cNvSpPr/>
          <p:nvPr/>
        </p:nvSpPr>
        <p:spPr>
          <a:xfrm>
            <a:off x="4080510" y="444627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6" name="Straight Connector 5"/>
          <p:cNvCxnSpPr/>
          <p:nvPr/>
        </p:nvCxnSpPr>
        <p:spPr>
          <a:xfrm>
            <a:off x="1748790" y="4057650"/>
            <a:ext cx="0" cy="200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84020" y="600075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6981" y="3900684"/>
            <a:ext cx="921279" cy="798680"/>
          </a:xfrm>
          <a:prstGeom prst="rect">
            <a:avLst/>
          </a:prstGeom>
          <a:noFill/>
        </p:spPr>
        <p:txBody>
          <a:bodyPr wrap="none" rtlCol="0">
            <a:spAutoFit/>
          </a:bodyPr>
          <a:lstStyle/>
          <a:p>
            <a:pPr algn="ctr"/>
            <a:r>
              <a:rPr lang="en-US" sz="1530" dirty="0">
                <a:solidFill>
                  <a:schemeClr val="tx1">
                    <a:lumMod val="50000"/>
                    <a:lumOff val="50000"/>
                  </a:schemeClr>
                </a:solidFill>
              </a:rPr>
              <a:t>Outcome</a:t>
            </a:r>
            <a:br>
              <a:rPr lang="en-US" sz="1530" dirty="0">
                <a:solidFill>
                  <a:schemeClr val="tx1">
                    <a:lumMod val="50000"/>
                    <a:lumOff val="50000"/>
                  </a:schemeClr>
                </a:solidFill>
              </a:rPr>
            </a:br>
            <a:r>
              <a:rPr lang="en-US" sz="1530" dirty="0">
                <a:solidFill>
                  <a:schemeClr val="tx1">
                    <a:lumMod val="50000"/>
                    <a:lumOff val="50000"/>
                  </a:schemeClr>
                </a:solidFill>
              </a:rPr>
              <a:t>(more is</a:t>
            </a:r>
            <a:br>
              <a:rPr lang="en-US" sz="1530" dirty="0">
                <a:solidFill>
                  <a:schemeClr val="tx1">
                    <a:lumMod val="50000"/>
                    <a:lumOff val="50000"/>
                  </a:schemeClr>
                </a:solidFill>
              </a:rPr>
            </a:br>
            <a:r>
              <a:rPr lang="en-US" sz="1530" dirty="0">
                <a:solidFill>
                  <a:schemeClr val="tx1">
                    <a:lumMod val="50000"/>
                    <a:lumOff val="50000"/>
                  </a:schemeClr>
                </a:solidFill>
              </a:rPr>
              <a:t>better)</a:t>
            </a:r>
          </a:p>
        </p:txBody>
      </p:sp>
      <p:cxnSp>
        <p:nvCxnSpPr>
          <p:cNvPr id="11" name="Straight Arrow Connector 10"/>
          <p:cNvCxnSpPr/>
          <p:nvPr/>
        </p:nvCxnSpPr>
        <p:spPr>
          <a:xfrm flipV="1">
            <a:off x="3627120" y="5871210"/>
            <a:ext cx="0" cy="58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86685" y="8186208"/>
            <a:ext cx="2195409" cy="646331"/>
          </a:xfrm>
          <a:prstGeom prst="rect">
            <a:avLst/>
          </a:prstGeom>
          <a:noFill/>
        </p:spPr>
        <p:txBody>
          <a:bodyPr wrap="none" rtlCol="0">
            <a:spAutoFit/>
          </a:bodyPr>
          <a:lstStyle/>
          <a:p>
            <a:r>
              <a:rPr lang="en-US" dirty="0">
                <a:solidFill>
                  <a:srgbClr val="0070C0"/>
                </a:solidFill>
              </a:rPr>
              <a:t>Treatment:    O</a:t>
            </a:r>
            <a:r>
              <a:rPr lang="en-US" baseline="-25000" dirty="0">
                <a:solidFill>
                  <a:srgbClr val="0070C0"/>
                </a:solidFill>
              </a:rPr>
              <a:t>1</a:t>
            </a:r>
            <a:r>
              <a:rPr lang="en-US" dirty="0">
                <a:solidFill>
                  <a:srgbClr val="0070C0"/>
                </a:solidFill>
              </a:rPr>
              <a:t> x O</a:t>
            </a:r>
            <a:r>
              <a:rPr lang="en-US" baseline="-25000" dirty="0">
                <a:solidFill>
                  <a:srgbClr val="0070C0"/>
                </a:solidFill>
              </a:rPr>
              <a:t>2</a:t>
            </a:r>
          </a:p>
          <a:p>
            <a:r>
              <a:rPr lang="en-US" dirty="0">
                <a:solidFill>
                  <a:srgbClr val="00B050"/>
                </a:solidFill>
              </a:rPr>
              <a:t>Control:          O</a:t>
            </a:r>
            <a:r>
              <a:rPr lang="en-US" baseline="-25000" dirty="0">
                <a:solidFill>
                  <a:srgbClr val="00B050"/>
                </a:solidFill>
              </a:rPr>
              <a:t>1</a:t>
            </a:r>
            <a:r>
              <a:rPr lang="en-US" dirty="0">
                <a:solidFill>
                  <a:srgbClr val="00B050"/>
                </a:solidFill>
              </a:rPr>
              <a:t>     O</a:t>
            </a:r>
            <a:r>
              <a:rPr lang="en-US" baseline="-25000" dirty="0">
                <a:solidFill>
                  <a:srgbClr val="00B050"/>
                </a:solidFill>
              </a:rPr>
              <a:t>2</a:t>
            </a:r>
          </a:p>
        </p:txBody>
      </p:sp>
      <p:sp>
        <p:nvSpPr>
          <p:cNvPr id="15" name="TextBox 14"/>
          <p:cNvSpPr txBox="1"/>
          <p:nvPr/>
        </p:nvSpPr>
        <p:spPr>
          <a:xfrm>
            <a:off x="3320348" y="6518910"/>
            <a:ext cx="728084" cy="275460"/>
          </a:xfrm>
          <a:prstGeom prst="rect">
            <a:avLst/>
          </a:prstGeom>
          <a:noFill/>
        </p:spPr>
        <p:txBody>
          <a:bodyPr wrap="none" rtlCol="0">
            <a:spAutoFit/>
          </a:bodyPr>
          <a:lstStyle/>
          <a:p>
            <a:r>
              <a:rPr lang="en-US" sz="1190" b="1" dirty="0">
                <a:solidFill>
                  <a:srgbClr val="FF0000"/>
                </a:solidFill>
              </a:rPr>
              <a:t>Program</a:t>
            </a:r>
          </a:p>
        </p:txBody>
      </p:sp>
      <p:sp>
        <p:nvSpPr>
          <p:cNvPr id="16" name="TextBox 15"/>
          <p:cNvSpPr txBox="1"/>
          <p:nvPr/>
        </p:nvSpPr>
        <p:spPr>
          <a:xfrm>
            <a:off x="2488824" y="6068667"/>
            <a:ext cx="777777" cy="327782"/>
          </a:xfrm>
          <a:prstGeom prst="rect">
            <a:avLst/>
          </a:prstGeom>
          <a:noFill/>
        </p:spPr>
        <p:txBody>
          <a:bodyPr wrap="none" rtlCol="0">
            <a:spAutoFit/>
          </a:bodyPr>
          <a:lstStyle/>
          <a:p>
            <a:r>
              <a:rPr lang="en-US" sz="1530" dirty="0"/>
              <a:t>Time=1</a:t>
            </a:r>
          </a:p>
        </p:txBody>
      </p:sp>
      <p:sp>
        <p:nvSpPr>
          <p:cNvPr id="17" name="TextBox 16"/>
          <p:cNvSpPr txBox="1"/>
          <p:nvPr/>
        </p:nvSpPr>
        <p:spPr>
          <a:xfrm>
            <a:off x="3867597" y="6073625"/>
            <a:ext cx="777777" cy="327782"/>
          </a:xfrm>
          <a:prstGeom prst="rect">
            <a:avLst/>
          </a:prstGeom>
          <a:noFill/>
        </p:spPr>
        <p:txBody>
          <a:bodyPr wrap="none" rtlCol="0">
            <a:spAutoFit/>
          </a:bodyPr>
          <a:lstStyle/>
          <a:p>
            <a:r>
              <a:rPr lang="en-US" sz="1530" dirty="0"/>
              <a:t>Time=2</a:t>
            </a:r>
          </a:p>
        </p:txBody>
      </p:sp>
      <p:cxnSp>
        <p:nvCxnSpPr>
          <p:cNvPr id="19" name="Straight Connector 18"/>
          <p:cNvCxnSpPr/>
          <p:nvPr/>
        </p:nvCxnSpPr>
        <p:spPr>
          <a:xfrm>
            <a:off x="2863661" y="5904860"/>
            <a:ext cx="0" cy="19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2874" y="5908325"/>
            <a:ext cx="0" cy="1917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729139" y="5482590"/>
            <a:ext cx="323850" cy="3238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4100949" y="4057650"/>
            <a:ext cx="323850" cy="3238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8" name="Straight Arrow Connector 7"/>
          <p:cNvCxnSpPr/>
          <p:nvPr/>
        </p:nvCxnSpPr>
        <p:spPr>
          <a:xfrm flipH="1">
            <a:off x="4663440" y="4219575"/>
            <a:ext cx="58293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663440" y="4640580"/>
            <a:ext cx="582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12832" y="4042189"/>
            <a:ext cx="1370312" cy="338554"/>
          </a:xfrm>
          <a:prstGeom prst="rect">
            <a:avLst/>
          </a:prstGeom>
          <a:noFill/>
        </p:spPr>
        <p:txBody>
          <a:bodyPr wrap="none" rtlCol="0">
            <a:spAutoFit/>
          </a:bodyPr>
          <a:lstStyle/>
          <a:p>
            <a:r>
              <a:rPr lang="en-US" sz="1600" dirty="0">
                <a:solidFill>
                  <a:srgbClr val="00B050"/>
                </a:solidFill>
              </a:rPr>
              <a:t>Control Group</a:t>
            </a:r>
          </a:p>
        </p:txBody>
      </p:sp>
      <p:sp>
        <p:nvSpPr>
          <p:cNvPr id="23" name="TextBox 22"/>
          <p:cNvSpPr txBox="1"/>
          <p:nvPr/>
        </p:nvSpPr>
        <p:spPr>
          <a:xfrm>
            <a:off x="5311140" y="4455819"/>
            <a:ext cx="1617622" cy="338554"/>
          </a:xfrm>
          <a:prstGeom prst="rect">
            <a:avLst/>
          </a:prstGeom>
          <a:noFill/>
        </p:spPr>
        <p:txBody>
          <a:bodyPr wrap="none" rtlCol="0">
            <a:spAutoFit/>
          </a:bodyPr>
          <a:lstStyle/>
          <a:p>
            <a:r>
              <a:rPr lang="en-US" sz="1600" dirty="0">
                <a:solidFill>
                  <a:srgbClr val="0070C0"/>
                </a:solidFill>
              </a:rPr>
              <a:t>Treatment Group</a:t>
            </a:r>
          </a:p>
        </p:txBody>
      </p:sp>
      <p:sp>
        <p:nvSpPr>
          <p:cNvPr id="5" name="Slide Number Placeholder 4"/>
          <p:cNvSpPr>
            <a:spLocks noGrp="1"/>
          </p:cNvSpPr>
          <p:nvPr>
            <p:ph type="sldNum" sz="quarter" idx="12"/>
          </p:nvPr>
        </p:nvSpPr>
        <p:spPr/>
        <p:txBody>
          <a:bodyPr/>
          <a:lstStyle/>
          <a:p>
            <a:fld id="{8A2A4A19-B384-42F8-8C0D-94C30AAB39F2}" type="slidenum">
              <a:rPr lang="en-US" smtClean="0"/>
              <a:t>10</a:t>
            </a:fld>
            <a:endParaRPr lang="en-US"/>
          </a:p>
        </p:txBody>
      </p:sp>
    </p:spTree>
    <p:extLst>
      <p:ext uri="{BB962C8B-B14F-4D97-AF65-F5344CB8AC3E}">
        <p14:creationId xmlns:p14="http://schemas.microsoft.com/office/powerpoint/2010/main" val="336129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now?</a:t>
            </a:r>
          </a:p>
        </p:txBody>
      </p:sp>
      <p:sp>
        <p:nvSpPr>
          <p:cNvPr id="3" name="Oval 2"/>
          <p:cNvSpPr/>
          <p:nvPr/>
        </p:nvSpPr>
        <p:spPr>
          <a:xfrm>
            <a:off x="2720340" y="418719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 name="Oval 3"/>
          <p:cNvSpPr/>
          <p:nvPr/>
        </p:nvSpPr>
        <p:spPr>
          <a:xfrm>
            <a:off x="4080510" y="451104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6" name="Straight Connector 5"/>
          <p:cNvCxnSpPr/>
          <p:nvPr/>
        </p:nvCxnSpPr>
        <p:spPr>
          <a:xfrm>
            <a:off x="1748790" y="4057650"/>
            <a:ext cx="0" cy="200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84020" y="600075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6981" y="3900684"/>
            <a:ext cx="921279" cy="798680"/>
          </a:xfrm>
          <a:prstGeom prst="rect">
            <a:avLst/>
          </a:prstGeom>
          <a:noFill/>
        </p:spPr>
        <p:txBody>
          <a:bodyPr wrap="none" rtlCol="0">
            <a:spAutoFit/>
          </a:bodyPr>
          <a:lstStyle/>
          <a:p>
            <a:pPr algn="ctr"/>
            <a:r>
              <a:rPr lang="en-US" sz="1530" dirty="0"/>
              <a:t>Outcome</a:t>
            </a:r>
            <a:br>
              <a:rPr lang="en-US" sz="1530" dirty="0"/>
            </a:br>
            <a:r>
              <a:rPr lang="en-US" sz="1530" dirty="0"/>
              <a:t>(more is</a:t>
            </a:r>
            <a:br>
              <a:rPr lang="en-US" sz="1530" dirty="0"/>
            </a:br>
            <a:r>
              <a:rPr lang="en-US" sz="1530" dirty="0"/>
              <a:t>better)</a:t>
            </a:r>
          </a:p>
        </p:txBody>
      </p:sp>
      <p:cxnSp>
        <p:nvCxnSpPr>
          <p:cNvPr id="11" name="Straight Arrow Connector 10"/>
          <p:cNvCxnSpPr/>
          <p:nvPr/>
        </p:nvCxnSpPr>
        <p:spPr>
          <a:xfrm flipV="1">
            <a:off x="3627120" y="5871210"/>
            <a:ext cx="0" cy="58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20348" y="6518910"/>
            <a:ext cx="728084" cy="275460"/>
          </a:xfrm>
          <a:prstGeom prst="rect">
            <a:avLst/>
          </a:prstGeom>
          <a:noFill/>
        </p:spPr>
        <p:txBody>
          <a:bodyPr wrap="none" rtlCol="0">
            <a:spAutoFit/>
          </a:bodyPr>
          <a:lstStyle/>
          <a:p>
            <a:r>
              <a:rPr lang="en-US" sz="1190" b="1" dirty="0">
                <a:solidFill>
                  <a:srgbClr val="FF0000"/>
                </a:solidFill>
              </a:rPr>
              <a:t>Program</a:t>
            </a:r>
          </a:p>
        </p:txBody>
      </p:sp>
      <p:sp>
        <p:nvSpPr>
          <p:cNvPr id="16" name="TextBox 15"/>
          <p:cNvSpPr txBox="1"/>
          <p:nvPr/>
        </p:nvSpPr>
        <p:spPr>
          <a:xfrm>
            <a:off x="2488824" y="6068667"/>
            <a:ext cx="777777" cy="327782"/>
          </a:xfrm>
          <a:prstGeom prst="rect">
            <a:avLst/>
          </a:prstGeom>
          <a:noFill/>
        </p:spPr>
        <p:txBody>
          <a:bodyPr wrap="none" rtlCol="0">
            <a:spAutoFit/>
          </a:bodyPr>
          <a:lstStyle/>
          <a:p>
            <a:r>
              <a:rPr lang="en-US" sz="1530" dirty="0"/>
              <a:t>Time=1</a:t>
            </a:r>
          </a:p>
        </p:txBody>
      </p:sp>
      <p:sp>
        <p:nvSpPr>
          <p:cNvPr id="17" name="TextBox 16"/>
          <p:cNvSpPr txBox="1"/>
          <p:nvPr/>
        </p:nvSpPr>
        <p:spPr>
          <a:xfrm>
            <a:off x="3867597" y="6073625"/>
            <a:ext cx="777777" cy="327782"/>
          </a:xfrm>
          <a:prstGeom prst="rect">
            <a:avLst/>
          </a:prstGeom>
          <a:noFill/>
        </p:spPr>
        <p:txBody>
          <a:bodyPr wrap="none" rtlCol="0">
            <a:spAutoFit/>
          </a:bodyPr>
          <a:lstStyle/>
          <a:p>
            <a:r>
              <a:rPr lang="en-US" sz="1530" dirty="0"/>
              <a:t>Time=2</a:t>
            </a:r>
          </a:p>
        </p:txBody>
      </p:sp>
      <p:cxnSp>
        <p:nvCxnSpPr>
          <p:cNvPr id="19" name="Straight Connector 18"/>
          <p:cNvCxnSpPr/>
          <p:nvPr/>
        </p:nvCxnSpPr>
        <p:spPr>
          <a:xfrm>
            <a:off x="2863661" y="5904860"/>
            <a:ext cx="0" cy="19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2874" y="5908325"/>
            <a:ext cx="0" cy="19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663440" y="4698349"/>
            <a:ext cx="582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40680" y="4529072"/>
            <a:ext cx="1617622" cy="338554"/>
          </a:xfrm>
          <a:prstGeom prst="rect">
            <a:avLst/>
          </a:prstGeom>
          <a:noFill/>
        </p:spPr>
        <p:txBody>
          <a:bodyPr wrap="none" rtlCol="0">
            <a:spAutoFit/>
          </a:bodyPr>
          <a:lstStyle/>
          <a:p>
            <a:r>
              <a:rPr lang="en-US" sz="1600" dirty="0">
                <a:solidFill>
                  <a:srgbClr val="0070C0"/>
                </a:solidFill>
              </a:rPr>
              <a:t>Treatment Group</a:t>
            </a:r>
          </a:p>
        </p:txBody>
      </p:sp>
      <p:sp>
        <p:nvSpPr>
          <p:cNvPr id="5" name="Slide Number Placeholder 4"/>
          <p:cNvSpPr>
            <a:spLocks noGrp="1"/>
          </p:cNvSpPr>
          <p:nvPr>
            <p:ph type="sldNum" sz="quarter" idx="12"/>
          </p:nvPr>
        </p:nvSpPr>
        <p:spPr/>
        <p:txBody>
          <a:bodyPr/>
          <a:lstStyle/>
          <a:p>
            <a:fld id="{8A2A4A19-B384-42F8-8C0D-94C30AAB39F2}" type="slidenum">
              <a:rPr lang="en-US" smtClean="0"/>
              <a:t>11</a:t>
            </a:fld>
            <a:endParaRPr lang="en-US"/>
          </a:p>
        </p:txBody>
      </p:sp>
      <p:sp>
        <p:nvSpPr>
          <p:cNvPr id="18" name="TextBox 17"/>
          <p:cNvSpPr txBox="1"/>
          <p:nvPr/>
        </p:nvSpPr>
        <p:spPr>
          <a:xfrm>
            <a:off x="2586685" y="8186208"/>
            <a:ext cx="2195409" cy="646331"/>
          </a:xfrm>
          <a:prstGeom prst="rect">
            <a:avLst/>
          </a:prstGeom>
          <a:noFill/>
        </p:spPr>
        <p:txBody>
          <a:bodyPr wrap="none" rtlCol="0">
            <a:spAutoFit/>
          </a:bodyPr>
          <a:lstStyle/>
          <a:p>
            <a:r>
              <a:rPr lang="en-US" dirty="0">
                <a:solidFill>
                  <a:srgbClr val="0070C0"/>
                </a:solidFill>
              </a:rPr>
              <a:t>Treatment:    O</a:t>
            </a:r>
            <a:r>
              <a:rPr lang="en-US" baseline="-25000" dirty="0">
                <a:solidFill>
                  <a:srgbClr val="0070C0"/>
                </a:solidFill>
              </a:rPr>
              <a:t>1</a:t>
            </a:r>
            <a:r>
              <a:rPr lang="en-US" dirty="0">
                <a:solidFill>
                  <a:srgbClr val="0070C0"/>
                </a:solidFill>
              </a:rPr>
              <a:t> x O</a:t>
            </a:r>
            <a:r>
              <a:rPr lang="en-US" baseline="-25000" dirty="0">
                <a:solidFill>
                  <a:srgbClr val="0070C0"/>
                </a:solidFill>
              </a:rPr>
              <a:t>2</a:t>
            </a:r>
          </a:p>
          <a:p>
            <a:r>
              <a:rPr lang="en-US" dirty="0">
                <a:solidFill>
                  <a:srgbClr val="00B050"/>
                </a:solidFill>
              </a:rPr>
              <a:t>Control:          O</a:t>
            </a:r>
            <a:r>
              <a:rPr lang="en-US" baseline="-25000" dirty="0">
                <a:solidFill>
                  <a:srgbClr val="00B050"/>
                </a:solidFill>
              </a:rPr>
              <a:t>1</a:t>
            </a:r>
            <a:r>
              <a:rPr lang="en-US" dirty="0">
                <a:solidFill>
                  <a:srgbClr val="00B050"/>
                </a:solidFill>
              </a:rPr>
              <a:t>     O</a:t>
            </a:r>
            <a:r>
              <a:rPr lang="en-US" baseline="-25000" dirty="0">
                <a:solidFill>
                  <a:srgbClr val="00B050"/>
                </a:solidFill>
              </a:rPr>
              <a:t>2</a:t>
            </a:r>
          </a:p>
        </p:txBody>
      </p:sp>
    </p:spTree>
    <p:extLst>
      <p:ext uri="{BB962C8B-B14F-4D97-AF65-F5344CB8AC3E}">
        <p14:creationId xmlns:p14="http://schemas.microsoft.com/office/powerpoint/2010/main" val="41212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now?</a:t>
            </a:r>
          </a:p>
        </p:txBody>
      </p:sp>
      <p:sp>
        <p:nvSpPr>
          <p:cNvPr id="3" name="Oval 2"/>
          <p:cNvSpPr/>
          <p:nvPr/>
        </p:nvSpPr>
        <p:spPr>
          <a:xfrm>
            <a:off x="2720340" y="418719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 name="Oval 3"/>
          <p:cNvSpPr/>
          <p:nvPr/>
        </p:nvSpPr>
        <p:spPr>
          <a:xfrm>
            <a:off x="4080510" y="451104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6" name="Straight Connector 5"/>
          <p:cNvCxnSpPr/>
          <p:nvPr/>
        </p:nvCxnSpPr>
        <p:spPr>
          <a:xfrm>
            <a:off x="1748790" y="4057650"/>
            <a:ext cx="0" cy="200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84020" y="600075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6981" y="3900684"/>
            <a:ext cx="921279" cy="798680"/>
          </a:xfrm>
          <a:prstGeom prst="rect">
            <a:avLst/>
          </a:prstGeom>
          <a:noFill/>
        </p:spPr>
        <p:txBody>
          <a:bodyPr wrap="none" rtlCol="0">
            <a:spAutoFit/>
          </a:bodyPr>
          <a:lstStyle/>
          <a:p>
            <a:pPr algn="ctr"/>
            <a:r>
              <a:rPr lang="en-US" sz="1530" dirty="0">
                <a:solidFill>
                  <a:schemeClr val="tx1">
                    <a:lumMod val="50000"/>
                    <a:lumOff val="50000"/>
                  </a:schemeClr>
                </a:solidFill>
              </a:rPr>
              <a:t>Outcome</a:t>
            </a:r>
            <a:br>
              <a:rPr lang="en-US" sz="1530" dirty="0">
                <a:solidFill>
                  <a:schemeClr val="tx1">
                    <a:lumMod val="50000"/>
                    <a:lumOff val="50000"/>
                  </a:schemeClr>
                </a:solidFill>
              </a:rPr>
            </a:br>
            <a:r>
              <a:rPr lang="en-US" sz="1530" dirty="0">
                <a:solidFill>
                  <a:schemeClr val="tx1">
                    <a:lumMod val="50000"/>
                    <a:lumOff val="50000"/>
                  </a:schemeClr>
                </a:solidFill>
              </a:rPr>
              <a:t>(more is</a:t>
            </a:r>
            <a:br>
              <a:rPr lang="en-US" sz="1530" dirty="0">
                <a:solidFill>
                  <a:schemeClr val="tx1">
                    <a:lumMod val="50000"/>
                    <a:lumOff val="50000"/>
                  </a:schemeClr>
                </a:solidFill>
              </a:rPr>
            </a:br>
            <a:r>
              <a:rPr lang="en-US" sz="1530" dirty="0">
                <a:solidFill>
                  <a:schemeClr val="tx1">
                    <a:lumMod val="50000"/>
                    <a:lumOff val="50000"/>
                  </a:schemeClr>
                </a:solidFill>
              </a:rPr>
              <a:t>better)</a:t>
            </a:r>
          </a:p>
        </p:txBody>
      </p:sp>
      <p:cxnSp>
        <p:nvCxnSpPr>
          <p:cNvPr id="11" name="Straight Arrow Connector 10"/>
          <p:cNvCxnSpPr/>
          <p:nvPr/>
        </p:nvCxnSpPr>
        <p:spPr>
          <a:xfrm flipV="1">
            <a:off x="3627120" y="5871210"/>
            <a:ext cx="0" cy="58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20348" y="6518910"/>
            <a:ext cx="728084" cy="275460"/>
          </a:xfrm>
          <a:prstGeom prst="rect">
            <a:avLst/>
          </a:prstGeom>
          <a:noFill/>
        </p:spPr>
        <p:txBody>
          <a:bodyPr wrap="none" rtlCol="0">
            <a:spAutoFit/>
          </a:bodyPr>
          <a:lstStyle/>
          <a:p>
            <a:r>
              <a:rPr lang="en-US" sz="1190" b="1" dirty="0">
                <a:solidFill>
                  <a:srgbClr val="FF0000"/>
                </a:solidFill>
              </a:rPr>
              <a:t>Program</a:t>
            </a:r>
          </a:p>
        </p:txBody>
      </p:sp>
      <p:sp>
        <p:nvSpPr>
          <p:cNvPr id="16" name="TextBox 15"/>
          <p:cNvSpPr txBox="1"/>
          <p:nvPr/>
        </p:nvSpPr>
        <p:spPr>
          <a:xfrm>
            <a:off x="2488824" y="6068667"/>
            <a:ext cx="777777" cy="327782"/>
          </a:xfrm>
          <a:prstGeom prst="rect">
            <a:avLst/>
          </a:prstGeom>
          <a:noFill/>
        </p:spPr>
        <p:txBody>
          <a:bodyPr wrap="none" rtlCol="0">
            <a:spAutoFit/>
          </a:bodyPr>
          <a:lstStyle/>
          <a:p>
            <a:r>
              <a:rPr lang="en-US" sz="1530" dirty="0"/>
              <a:t>Time=1</a:t>
            </a:r>
          </a:p>
        </p:txBody>
      </p:sp>
      <p:sp>
        <p:nvSpPr>
          <p:cNvPr id="17" name="TextBox 16"/>
          <p:cNvSpPr txBox="1"/>
          <p:nvPr/>
        </p:nvSpPr>
        <p:spPr>
          <a:xfrm>
            <a:off x="3867597" y="6073625"/>
            <a:ext cx="777777" cy="327782"/>
          </a:xfrm>
          <a:prstGeom prst="rect">
            <a:avLst/>
          </a:prstGeom>
          <a:noFill/>
        </p:spPr>
        <p:txBody>
          <a:bodyPr wrap="none" rtlCol="0">
            <a:spAutoFit/>
          </a:bodyPr>
          <a:lstStyle/>
          <a:p>
            <a:r>
              <a:rPr lang="en-US" sz="1530" dirty="0"/>
              <a:t>Time=2</a:t>
            </a:r>
          </a:p>
        </p:txBody>
      </p:sp>
      <p:cxnSp>
        <p:nvCxnSpPr>
          <p:cNvPr id="19" name="Straight Connector 18"/>
          <p:cNvCxnSpPr/>
          <p:nvPr/>
        </p:nvCxnSpPr>
        <p:spPr>
          <a:xfrm>
            <a:off x="2863661" y="5904860"/>
            <a:ext cx="0" cy="19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2874" y="5908325"/>
            <a:ext cx="0" cy="1917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729139" y="4575810"/>
            <a:ext cx="323850" cy="3238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4100949" y="5547360"/>
            <a:ext cx="323850" cy="3238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22" name="Straight Arrow Connector 21"/>
          <p:cNvCxnSpPr/>
          <p:nvPr/>
        </p:nvCxnSpPr>
        <p:spPr>
          <a:xfrm flipH="1">
            <a:off x="4699425" y="5686646"/>
            <a:ext cx="58293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663440" y="4640580"/>
            <a:ext cx="582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48817" y="5547360"/>
            <a:ext cx="1370312" cy="338554"/>
          </a:xfrm>
          <a:prstGeom prst="rect">
            <a:avLst/>
          </a:prstGeom>
          <a:noFill/>
        </p:spPr>
        <p:txBody>
          <a:bodyPr wrap="none" rtlCol="0">
            <a:spAutoFit/>
          </a:bodyPr>
          <a:lstStyle/>
          <a:p>
            <a:r>
              <a:rPr lang="en-US" sz="1600" dirty="0">
                <a:solidFill>
                  <a:srgbClr val="00B050"/>
                </a:solidFill>
              </a:rPr>
              <a:t>Control Group</a:t>
            </a:r>
          </a:p>
        </p:txBody>
      </p:sp>
      <p:sp>
        <p:nvSpPr>
          <p:cNvPr id="25" name="TextBox 24"/>
          <p:cNvSpPr txBox="1"/>
          <p:nvPr/>
        </p:nvSpPr>
        <p:spPr>
          <a:xfrm>
            <a:off x="5311140" y="4493919"/>
            <a:ext cx="1617622" cy="338554"/>
          </a:xfrm>
          <a:prstGeom prst="rect">
            <a:avLst/>
          </a:prstGeom>
          <a:noFill/>
        </p:spPr>
        <p:txBody>
          <a:bodyPr wrap="none" rtlCol="0">
            <a:spAutoFit/>
          </a:bodyPr>
          <a:lstStyle/>
          <a:p>
            <a:r>
              <a:rPr lang="en-US" sz="1600" dirty="0">
                <a:solidFill>
                  <a:srgbClr val="0070C0"/>
                </a:solidFill>
              </a:rPr>
              <a:t>Treatment Group</a:t>
            </a:r>
          </a:p>
        </p:txBody>
      </p:sp>
      <p:sp>
        <p:nvSpPr>
          <p:cNvPr id="5" name="Slide Number Placeholder 4"/>
          <p:cNvSpPr>
            <a:spLocks noGrp="1"/>
          </p:cNvSpPr>
          <p:nvPr>
            <p:ph type="sldNum" sz="quarter" idx="12"/>
          </p:nvPr>
        </p:nvSpPr>
        <p:spPr/>
        <p:txBody>
          <a:bodyPr/>
          <a:lstStyle/>
          <a:p>
            <a:fld id="{8A2A4A19-B384-42F8-8C0D-94C30AAB39F2}" type="slidenum">
              <a:rPr lang="en-US" smtClean="0"/>
              <a:t>12</a:t>
            </a:fld>
            <a:endParaRPr lang="en-US"/>
          </a:p>
        </p:txBody>
      </p:sp>
      <p:sp>
        <p:nvSpPr>
          <p:cNvPr id="26" name="TextBox 25"/>
          <p:cNvSpPr txBox="1"/>
          <p:nvPr/>
        </p:nvSpPr>
        <p:spPr>
          <a:xfrm>
            <a:off x="2586685" y="8186208"/>
            <a:ext cx="2195409" cy="646331"/>
          </a:xfrm>
          <a:prstGeom prst="rect">
            <a:avLst/>
          </a:prstGeom>
          <a:noFill/>
        </p:spPr>
        <p:txBody>
          <a:bodyPr wrap="none" rtlCol="0">
            <a:spAutoFit/>
          </a:bodyPr>
          <a:lstStyle/>
          <a:p>
            <a:r>
              <a:rPr lang="en-US" dirty="0">
                <a:solidFill>
                  <a:srgbClr val="0070C0"/>
                </a:solidFill>
              </a:rPr>
              <a:t>Treatment:    O</a:t>
            </a:r>
            <a:r>
              <a:rPr lang="en-US" baseline="-25000" dirty="0">
                <a:solidFill>
                  <a:srgbClr val="0070C0"/>
                </a:solidFill>
              </a:rPr>
              <a:t>1</a:t>
            </a:r>
            <a:r>
              <a:rPr lang="en-US" dirty="0">
                <a:solidFill>
                  <a:srgbClr val="0070C0"/>
                </a:solidFill>
              </a:rPr>
              <a:t> x O</a:t>
            </a:r>
            <a:r>
              <a:rPr lang="en-US" baseline="-25000" dirty="0">
                <a:solidFill>
                  <a:srgbClr val="0070C0"/>
                </a:solidFill>
              </a:rPr>
              <a:t>2</a:t>
            </a:r>
          </a:p>
          <a:p>
            <a:r>
              <a:rPr lang="en-US" dirty="0">
                <a:solidFill>
                  <a:srgbClr val="00B050"/>
                </a:solidFill>
              </a:rPr>
              <a:t>Control:          O</a:t>
            </a:r>
            <a:r>
              <a:rPr lang="en-US" baseline="-25000" dirty="0">
                <a:solidFill>
                  <a:srgbClr val="00B050"/>
                </a:solidFill>
              </a:rPr>
              <a:t>1</a:t>
            </a:r>
            <a:r>
              <a:rPr lang="en-US" dirty="0">
                <a:solidFill>
                  <a:srgbClr val="00B050"/>
                </a:solidFill>
              </a:rPr>
              <a:t>     O</a:t>
            </a:r>
            <a:r>
              <a:rPr lang="en-US" baseline="-25000" dirty="0">
                <a:solidFill>
                  <a:srgbClr val="00B050"/>
                </a:solidFill>
              </a:rPr>
              <a:t>2</a:t>
            </a:r>
          </a:p>
        </p:txBody>
      </p:sp>
    </p:spTree>
    <p:extLst>
      <p:ext uri="{BB962C8B-B14F-4D97-AF65-F5344CB8AC3E}">
        <p14:creationId xmlns:p14="http://schemas.microsoft.com/office/powerpoint/2010/main" val="138982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009" y="762848"/>
            <a:ext cx="6995160" cy="1676400"/>
          </a:xfrm>
        </p:spPr>
        <p:txBody>
          <a:bodyPr/>
          <a:lstStyle/>
          <a:p>
            <a:r>
              <a:rPr lang="en-US" dirty="0"/>
              <a:t>HOW ARE WE REASONING</a:t>
            </a:r>
            <a:br>
              <a:rPr lang="en-US" dirty="0"/>
            </a:br>
            <a:r>
              <a:rPr lang="en-US" dirty="0"/>
              <a:t>ABOUT IMPACT?</a:t>
            </a:r>
          </a:p>
        </p:txBody>
      </p:sp>
      <p:sp>
        <p:nvSpPr>
          <p:cNvPr id="3" name="Oval 2"/>
          <p:cNvSpPr/>
          <p:nvPr/>
        </p:nvSpPr>
        <p:spPr>
          <a:xfrm>
            <a:off x="2636520" y="656844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4" name="Oval 3"/>
          <p:cNvSpPr/>
          <p:nvPr/>
        </p:nvSpPr>
        <p:spPr>
          <a:xfrm>
            <a:off x="3996690" y="689229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cxnSp>
        <p:nvCxnSpPr>
          <p:cNvPr id="6" name="Straight Connector 5"/>
          <p:cNvCxnSpPr/>
          <p:nvPr/>
        </p:nvCxnSpPr>
        <p:spPr>
          <a:xfrm>
            <a:off x="1664970" y="6438900"/>
            <a:ext cx="0" cy="200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00200" y="83820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3161" y="6281934"/>
            <a:ext cx="921279" cy="79868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Outcome</a:t>
            </a:r>
            <a:b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(more is</a:t>
            </a:r>
            <a:b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better)</a:t>
            </a:r>
          </a:p>
        </p:txBody>
      </p:sp>
      <p:cxnSp>
        <p:nvCxnSpPr>
          <p:cNvPr id="11" name="Straight Arrow Connector 10"/>
          <p:cNvCxnSpPr/>
          <p:nvPr/>
        </p:nvCxnSpPr>
        <p:spPr>
          <a:xfrm flipV="1">
            <a:off x="3543300" y="8252460"/>
            <a:ext cx="0" cy="58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36528" y="8900160"/>
            <a:ext cx="728084" cy="2754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0" b="1" i="0" u="none" strike="noStrike" kern="1200" cap="none" spc="0" normalizeH="0" baseline="0" noProof="0" dirty="0">
                <a:ln>
                  <a:noFill/>
                </a:ln>
                <a:effectLst/>
                <a:uLnTx/>
                <a:uFillTx/>
                <a:latin typeface="Calibri"/>
                <a:ea typeface="+mn-ea"/>
                <a:cs typeface="+mn-cs"/>
              </a:rPr>
              <a:t>Program</a:t>
            </a:r>
          </a:p>
        </p:txBody>
      </p:sp>
      <p:sp>
        <p:nvSpPr>
          <p:cNvPr id="16" name="TextBox 15"/>
          <p:cNvSpPr txBox="1"/>
          <p:nvPr/>
        </p:nvSpPr>
        <p:spPr>
          <a:xfrm>
            <a:off x="2405004" y="8449917"/>
            <a:ext cx="777777" cy="3277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Time=1</a:t>
            </a:r>
          </a:p>
        </p:txBody>
      </p:sp>
      <p:sp>
        <p:nvSpPr>
          <p:cNvPr id="17" name="TextBox 16"/>
          <p:cNvSpPr txBox="1"/>
          <p:nvPr/>
        </p:nvSpPr>
        <p:spPr>
          <a:xfrm>
            <a:off x="3783777" y="8454875"/>
            <a:ext cx="777777" cy="3277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Time=2</a:t>
            </a:r>
          </a:p>
        </p:txBody>
      </p:sp>
      <p:cxnSp>
        <p:nvCxnSpPr>
          <p:cNvPr id="19" name="Straight Connector 18"/>
          <p:cNvCxnSpPr/>
          <p:nvPr/>
        </p:nvCxnSpPr>
        <p:spPr>
          <a:xfrm>
            <a:off x="2779841" y="8286110"/>
            <a:ext cx="0" cy="19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179054" y="8289575"/>
            <a:ext cx="0" cy="1917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45319" y="6957060"/>
            <a:ext cx="323850" cy="3238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4017129" y="7928610"/>
            <a:ext cx="323850" cy="3238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cxnSp>
        <p:nvCxnSpPr>
          <p:cNvPr id="22" name="Straight Arrow Connector 21"/>
          <p:cNvCxnSpPr/>
          <p:nvPr/>
        </p:nvCxnSpPr>
        <p:spPr>
          <a:xfrm flipH="1">
            <a:off x="4615605" y="8067896"/>
            <a:ext cx="58293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79620" y="7021830"/>
            <a:ext cx="582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64997" y="7928610"/>
            <a:ext cx="137031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B050"/>
                </a:solidFill>
                <a:effectLst/>
                <a:uLnTx/>
                <a:uFillTx/>
                <a:latin typeface="Calibri"/>
                <a:ea typeface="+mn-ea"/>
                <a:cs typeface="+mn-cs"/>
              </a:rPr>
              <a:t>Control Group</a:t>
            </a:r>
          </a:p>
        </p:txBody>
      </p:sp>
      <p:sp>
        <p:nvSpPr>
          <p:cNvPr id="25" name="TextBox 24"/>
          <p:cNvSpPr txBox="1"/>
          <p:nvPr/>
        </p:nvSpPr>
        <p:spPr>
          <a:xfrm>
            <a:off x="5227320" y="6875169"/>
            <a:ext cx="161762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Calibri"/>
                <a:ea typeface="+mn-ea"/>
                <a:cs typeface="+mn-cs"/>
              </a:rPr>
              <a:t>Treatment Group</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D22932C2-D15B-4297-B505-29B3F0A73FB1}"/>
              </a:ext>
            </a:extLst>
          </p:cNvPr>
          <p:cNvSpPr txBox="1"/>
          <p:nvPr/>
        </p:nvSpPr>
        <p:spPr>
          <a:xfrm>
            <a:off x="2060369" y="3637136"/>
            <a:ext cx="3693640" cy="461665"/>
          </a:xfrm>
          <a:prstGeom prst="rect">
            <a:avLst/>
          </a:prstGeom>
          <a:noFill/>
        </p:spPr>
        <p:txBody>
          <a:bodyPr wrap="none" rtlCol="0">
            <a:spAutoFit/>
          </a:bodyPr>
          <a:lstStyle/>
          <a:p>
            <a:r>
              <a:rPr lang="en-US" sz="2400" dirty="0"/>
              <a:t>T2 – T1       =       C2 – C1     ? </a:t>
            </a:r>
          </a:p>
        </p:txBody>
      </p:sp>
      <p:sp>
        <p:nvSpPr>
          <p:cNvPr id="10" name="TextBox 9">
            <a:extLst>
              <a:ext uri="{FF2B5EF4-FFF2-40B4-BE49-F238E27FC236}">
                <a16:creationId xmlns:a16="http://schemas.microsoft.com/office/drawing/2014/main" id="{9A133D76-28E4-4FB0-9D75-13C09A365327}"/>
              </a:ext>
            </a:extLst>
          </p:cNvPr>
          <p:cNvSpPr txBox="1"/>
          <p:nvPr/>
        </p:nvSpPr>
        <p:spPr>
          <a:xfrm>
            <a:off x="1150455" y="3099138"/>
            <a:ext cx="5220275" cy="400110"/>
          </a:xfrm>
          <a:prstGeom prst="rect">
            <a:avLst/>
          </a:prstGeom>
          <a:noFill/>
        </p:spPr>
        <p:txBody>
          <a:bodyPr wrap="none" rtlCol="0">
            <a:spAutoFit/>
          </a:bodyPr>
          <a:lstStyle/>
          <a:p>
            <a:r>
              <a:rPr lang="en-US" sz="2000" dirty="0">
                <a:solidFill>
                  <a:schemeClr val="accent6">
                    <a:lumMod val="75000"/>
                  </a:schemeClr>
                </a:solidFill>
              </a:rPr>
              <a:t>Is the treated group better off than the control? </a:t>
            </a:r>
          </a:p>
        </p:txBody>
      </p:sp>
      <p:cxnSp>
        <p:nvCxnSpPr>
          <p:cNvPr id="13" name="Straight Arrow Connector 12">
            <a:extLst>
              <a:ext uri="{FF2B5EF4-FFF2-40B4-BE49-F238E27FC236}">
                <a16:creationId xmlns:a16="http://schemas.microsoft.com/office/drawing/2014/main" id="{6814278F-D349-4AD4-9DC1-31F098B71E59}"/>
              </a:ext>
            </a:extLst>
          </p:cNvPr>
          <p:cNvCxnSpPr/>
          <p:nvPr/>
        </p:nvCxnSpPr>
        <p:spPr>
          <a:xfrm flipV="1">
            <a:off x="2636520" y="4271829"/>
            <a:ext cx="0" cy="4572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BA8ED82-20AF-4F5F-B7F0-3F4BC8C1D2F3}"/>
              </a:ext>
            </a:extLst>
          </p:cNvPr>
          <p:cNvCxnSpPr/>
          <p:nvPr/>
        </p:nvCxnSpPr>
        <p:spPr>
          <a:xfrm flipV="1">
            <a:off x="4615605" y="4271829"/>
            <a:ext cx="0" cy="4572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53F6B7C-2FD2-47DB-A410-4FB62AB5013D}"/>
              </a:ext>
            </a:extLst>
          </p:cNvPr>
          <p:cNvSpPr txBox="1"/>
          <p:nvPr/>
        </p:nvSpPr>
        <p:spPr>
          <a:xfrm>
            <a:off x="2063445" y="4887432"/>
            <a:ext cx="1181735" cy="923330"/>
          </a:xfrm>
          <a:prstGeom prst="rect">
            <a:avLst/>
          </a:prstGeom>
          <a:noFill/>
        </p:spPr>
        <p:txBody>
          <a:bodyPr wrap="none" rtlCol="0">
            <a:spAutoFit/>
          </a:bodyPr>
          <a:lstStyle/>
          <a:p>
            <a:pPr algn="ctr"/>
            <a:r>
              <a:rPr lang="en-US" dirty="0">
                <a:solidFill>
                  <a:srgbClr val="0070C0"/>
                </a:solidFill>
                <a:latin typeface="Century Gothic" panose="020B0502020202020204" pitchFamily="34" charset="0"/>
              </a:rPr>
              <a:t>Change </a:t>
            </a:r>
          </a:p>
          <a:p>
            <a:pPr algn="ctr"/>
            <a:r>
              <a:rPr lang="en-US" dirty="0">
                <a:solidFill>
                  <a:srgbClr val="0070C0"/>
                </a:solidFill>
                <a:latin typeface="Century Gothic" panose="020B0502020202020204" pitchFamily="34" charset="0"/>
              </a:rPr>
              <a:t>over</a:t>
            </a:r>
            <a:br>
              <a:rPr lang="en-US" dirty="0">
                <a:solidFill>
                  <a:srgbClr val="0070C0"/>
                </a:solidFill>
                <a:latin typeface="Century Gothic" panose="020B0502020202020204" pitchFamily="34" charset="0"/>
              </a:rPr>
            </a:br>
            <a:r>
              <a:rPr lang="en-US" dirty="0">
                <a:solidFill>
                  <a:srgbClr val="0070C0"/>
                </a:solidFill>
                <a:latin typeface="Century Gothic" panose="020B0502020202020204" pitchFamily="34" charset="0"/>
              </a:rPr>
              <a:t>time</a:t>
            </a:r>
          </a:p>
        </p:txBody>
      </p:sp>
      <p:sp>
        <p:nvSpPr>
          <p:cNvPr id="28" name="TextBox 27">
            <a:extLst>
              <a:ext uri="{FF2B5EF4-FFF2-40B4-BE49-F238E27FC236}">
                <a16:creationId xmlns:a16="http://schemas.microsoft.com/office/drawing/2014/main" id="{2C1BF253-5D63-4ED9-820F-E1E61BB0749A}"/>
              </a:ext>
            </a:extLst>
          </p:cNvPr>
          <p:cNvSpPr txBox="1"/>
          <p:nvPr/>
        </p:nvSpPr>
        <p:spPr>
          <a:xfrm>
            <a:off x="4045585" y="4897798"/>
            <a:ext cx="1181735" cy="923330"/>
          </a:xfrm>
          <a:prstGeom prst="rect">
            <a:avLst/>
          </a:prstGeom>
          <a:noFill/>
        </p:spPr>
        <p:txBody>
          <a:bodyPr wrap="none" rtlCol="0">
            <a:spAutoFit/>
          </a:bodyPr>
          <a:lstStyle/>
          <a:p>
            <a:pPr algn="ctr"/>
            <a:r>
              <a:rPr lang="en-US" dirty="0">
                <a:solidFill>
                  <a:srgbClr val="00B050"/>
                </a:solidFill>
                <a:latin typeface="Century Gothic" panose="020B0502020202020204" pitchFamily="34" charset="0"/>
              </a:rPr>
              <a:t>Change </a:t>
            </a:r>
          </a:p>
          <a:p>
            <a:pPr algn="ctr"/>
            <a:r>
              <a:rPr lang="en-US" dirty="0">
                <a:solidFill>
                  <a:srgbClr val="00B050"/>
                </a:solidFill>
                <a:latin typeface="Century Gothic" panose="020B0502020202020204" pitchFamily="34" charset="0"/>
              </a:rPr>
              <a:t>over</a:t>
            </a:r>
            <a:br>
              <a:rPr lang="en-US" dirty="0">
                <a:solidFill>
                  <a:srgbClr val="00B050"/>
                </a:solidFill>
                <a:latin typeface="Century Gothic" panose="020B0502020202020204" pitchFamily="34" charset="0"/>
              </a:rPr>
            </a:br>
            <a:r>
              <a:rPr lang="en-US" dirty="0">
                <a:solidFill>
                  <a:srgbClr val="00B050"/>
                </a:solidFill>
                <a:latin typeface="Century Gothic" panose="020B0502020202020204" pitchFamily="34" charset="0"/>
              </a:rPr>
              <a:t>time</a:t>
            </a:r>
          </a:p>
        </p:txBody>
      </p:sp>
    </p:spTree>
    <p:extLst>
      <p:ext uri="{BB962C8B-B14F-4D97-AF65-F5344CB8AC3E}">
        <p14:creationId xmlns:p14="http://schemas.microsoft.com/office/powerpoint/2010/main" val="401728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009" y="762848"/>
            <a:ext cx="6995160" cy="1676400"/>
          </a:xfrm>
        </p:spPr>
        <p:txBody>
          <a:bodyPr/>
          <a:lstStyle/>
          <a:p>
            <a:r>
              <a:rPr lang="en-US" dirty="0"/>
              <a:t>HOW ARE WE REASONING</a:t>
            </a:r>
            <a:br>
              <a:rPr lang="en-US" dirty="0"/>
            </a:br>
            <a:r>
              <a:rPr lang="en-US" dirty="0"/>
              <a:t>ABOUT IMPACT?</a:t>
            </a:r>
          </a:p>
        </p:txBody>
      </p:sp>
      <p:sp>
        <p:nvSpPr>
          <p:cNvPr id="3" name="Oval 2"/>
          <p:cNvSpPr/>
          <p:nvPr/>
        </p:nvSpPr>
        <p:spPr>
          <a:xfrm>
            <a:off x="2636520" y="714642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4" name="Oval 3"/>
          <p:cNvSpPr/>
          <p:nvPr/>
        </p:nvSpPr>
        <p:spPr>
          <a:xfrm>
            <a:off x="3996690" y="747027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cxnSp>
        <p:nvCxnSpPr>
          <p:cNvPr id="6" name="Straight Connector 5"/>
          <p:cNvCxnSpPr/>
          <p:nvPr/>
        </p:nvCxnSpPr>
        <p:spPr>
          <a:xfrm>
            <a:off x="1664970" y="7016880"/>
            <a:ext cx="0" cy="200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00200" y="895998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3161" y="6859914"/>
            <a:ext cx="921279" cy="79868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Outcome</a:t>
            </a:r>
            <a:b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(more is</a:t>
            </a:r>
            <a:b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better)</a:t>
            </a:r>
          </a:p>
        </p:txBody>
      </p:sp>
      <p:cxnSp>
        <p:nvCxnSpPr>
          <p:cNvPr id="11" name="Straight Arrow Connector 10"/>
          <p:cNvCxnSpPr/>
          <p:nvPr/>
        </p:nvCxnSpPr>
        <p:spPr>
          <a:xfrm flipV="1">
            <a:off x="3543300" y="8830440"/>
            <a:ext cx="0" cy="58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36528" y="9478140"/>
            <a:ext cx="728084" cy="2754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0" b="1" i="0" u="none" strike="noStrike" kern="1200" cap="none" spc="0" normalizeH="0" baseline="0" noProof="0" dirty="0">
                <a:ln>
                  <a:noFill/>
                </a:ln>
                <a:solidFill>
                  <a:prstClr val="black"/>
                </a:solidFill>
                <a:effectLst/>
                <a:uLnTx/>
                <a:uFillTx/>
                <a:latin typeface="Calibri"/>
                <a:ea typeface="+mn-ea"/>
                <a:cs typeface="+mn-cs"/>
              </a:rPr>
              <a:t>Program</a:t>
            </a:r>
          </a:p>
        </p:txBody>
      </p:sp>
      <p:sp>
        <p:nvSpPr>
          <p:cNvPr id="16" name="TextBox 15"/>
          <p:cNvSpPr txBox="1"/>
          <p:nvPr/>
        </p:nvSpPr>
        <p:spPr>
          <a:xfrm>
            <a:off x="2405004" y="9027897"/>
            <a:ext cx="777777" cy="3277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Time=1</a:t>
            </a:r>
          </a:p>
        </p:txBody>
      </p:sp>
      <p:sp>
        <p:nvSpPr>
          <p:cNvPr id="17" name="TextBox 16"/>
          <p:cNvSpPr txBox="1"/>
          <p:nvPr/>
        </p:nvSpPr>
        <p:spPr>
          <a:xfrm>
            <a:off x="3783777" y="9032855"/>
            <a:ext cx="777777" cy="3277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Time=2</a:t>
            </a:r>
          </a:p>
        </p:txBody>
      </p:sp>
      <p:cxnSp>
        <p:nvCxnSpPr>
          <p:cNvPr id="19" name="Straight Connector 18"/>
          <p:cNvCxnSpPr/>
          <p:nvPr/>
        </p:nvCxnSpPr>
        <p:spPr>
          <a:xfrm>
            <a:off x="2779841" y="8864090"/>
            <a:ext cx="0" cy="19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179054" y="8867555"/>
            <a:ext cx="0" cy="1917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45319" y="7535040"/>
            <a:ext cx="323850" cy="3238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4017129" y="8506590"/>
            <a:ext cx="323850" cy="3238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cxnSp>
        <p:nvCxnSpPr>
          <p:cNvPr id="22" name="Straight Arrow Connector 21"/>
          <p:cNvCxnSpPr/>
          <p:nvPr/>
        </p:nvCxnSpPr>
        <p:spPr>
          <a:xfrm flipH="1">
            <a:off x="4615605" y="8645876"/>
            <a:ext cx="58293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79620" y="7599810"/>
            <a:ext cx="582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64997" y="8506590"/>
            <a:ext cx="137031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B050"/>
                </a:solidFill>
                <a:effectLst/>
                <a:uLnTx/>
                <a:uFillTx/>
                <a:latin typeface="Calibri"/>
                <a:ea typeface="+mn-ea"/>
                <a:cs typeface="+mn-cs"/>
              </a:rPr>
              <a:t>Control Group</a:t>
            </a:r>
          </a:p>
        </p:txBody>
      </p:sp>
      <p:sp>
        <p:nvSpPr>
          <p:cNvPr id="25" name="TextBox 24"/>
          <p:cNvSpPr txBox="1"/>
          <p:nvPr/>
        </p:nvSpPr>
        <p:spPr>
          <a:xfrm>
            <a:off x="5227320" y="7453149"/>
            <a:ext cx="161762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Calibri"/>
                <a:ea typeface="+mn-ea"/>
                <a:cs typeface="+mn-cs"/>
              </a:rPr>
              <a:t>Treatment Group</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5792C968-F9E6-4531-88CA-A50DFFDAFE46}"/>
              </a:ext>
            </a:extLst>
          </p:cNvPr>
          <p:cNvSpPr txBox="1"/>
          <p:nvPr/>
        </p:nvSpPr>
        <p:spPr>
          <a:xfrm>
            <a:off x="693161" y="2682887"/>
            <a:ext cx="6762230" cy="3693319"/>
          </a:xfrm>
          <a:prstGeom prst="rect">
            <a:avLst/>
          </a:prstGeom>
          <a:noFill/>
        </p:spPr>
        <p:txBody>
          <a:bodyPr wrap="square" rtlCol="0">
            <a:spAutoFit/>
          </a:bodyPr>
          <a:lstStyle/>
          <a:p>
            <a:r>
              <a:rPr lang="en-US" b="1" dirty="0">
                <a:latin typeface="Century Gothic" panose="020B0502020202020204" pitchFamily="34" charset="0"/>
              </a:rPr>
              <a:t>Diff-in-diff models are appropriate when: </a:t>
            </a:r>
            <a:br>
              <a:rPr lang="en-US" dirty="0">
                <a:latin typeface="Century Gothic" panose="020B0502020202020204" pitchFamily="34" charset="0"/>
              </a:rPr>
            </a:br>
            <a:endParaRPr lang="en-US"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Treatment is discrete (yes or no you received it)</a:t>
            </a:r>
            <a:br>
              <a:rPr lang="en-US" sz="1600" dirty="0">
                <a:latin typeface="Century Gothic" panose="020B0502020202020204" pitchFamily="34" charset="0"/>
              </a:rPr>
            </a:b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The outcome is continuous </a:t>
            </a:r>
            <a:br>
              <a:rPr lang="en-US" sz="1600" dirty="0">
                <a:latin typeface="Century Gothic" panose="020B0502020202020204" pitchFamily="34" charset="0"/>
              </a:rPr>
            </a:b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We have data from before and after the intervention</a:t>
            </a:r>
          </a:p>
          <a:p>
            <a:pPr marL="285750" indent="-285750">
              <a:buFont typeface="Arial" panose="020B0604020202020204" pitchFamily="34" charset="0"/>
              <a:buChar char="•"/>
            </a:pPr>
            <a:endParaRPr lang="en-US" dirty="0">
              <a:latin typeface="Century Gothic" panose="020B0502020202020204" pitchFamily="34" charset="0"/>
            </a:endParaRPr>
          </a:p>
          <a:p>
            <a:r>
              <a:rPr lang="en-US" b="1" dirty="0">
                <a:latin typeface="Century Gothic" panose="020B0502020202020204" pitchFamily="34" charset="0"/>
              </a:rPr>
              <a:t>Limitations: </a:t>
            </a:r>
          </a:p>
          <a:p>
            <a:endParaRPr lang="en-US"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Many treatments are better represented as levels (how many hours at the gym is better than did you go to the gym)</a:t>
            </a:r>
            <a:br>
              <a:rPr lang="en-US" sz="1600" dirty="0">
                <a:latin typeface="Century Gothic" panose="020B0502020202020204" pitchFamily="34" charset="0"/>
              </a:rPr>
            </a:b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We often have many groups, not just treatment and control </a:t>
            </a:r>
          </a:p>
        </p:txBody>
      </p:sp>
    </p:spTree>
    <p:extLst>
      <p:ext uri="{BB962C8B-B14F-4D97-AF65-F5344CB8AC3E}">
        <p14:creationId xmlns:p14="http://schemas.microsoft.com/office/powerpoint/2010/main" val="379297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886200"/>
            <a:ext cx="5181600" cy="2308324"/>
          </a:xfrm>
          <a:prstGeom prst="rect">
            <a:avLst/>
          </a:prstGeom>
          <a:noFill/>
        </p:spPr>
        <p:txBody>
          <a:bodyPr wrap="square" rtlCol="0">
            <a:spAutoFit/>
          </a:bodyPr>
          <a:lstStyle/>
          <a:p>
            <a:pPr algn="ctr"/>
            <a:r>
              <a:rPr lang="en-US" sz="2400" b="1" dirty="0">
                <a:solidFill>
                  <a:schemeClr val="accent6">
                    <a:lumMod val="75000"/>
                  </a:schemeClr>
                </a:solidFill>
                <a:latin typeface="Arial" panose="020B0604020202020204" pitchFamily="34" charset="0"/>
                <a:cs typeface="Arial" panose="020B0604020202020204" pitchFamily="34" charset="0"/>
              </a:rPr>
              <a:t>The context – </a:t>
            </a:r>
          </a:p>
          <a:p>
            <a:pPr algn="ctr"/>
            <a:endParaRPr lang="en-US" sz="2400" dirty="0">
              <a:latin typeface="Arial" panose="020B0604020202020204" pitchFamily="34" charset="0"/>
              <a:cs typeface="Arial" panose="020B0604020202020204" pitchFamily="34" charset="0"/>
            </a:endParaRPr>
          </a:p>
          <a:p>
            <a:pPr algn="ctr"/>
            <a:r>
              <a:rPr lang="en-US" sz="2400" dirty="0">
                <a:solidFill>
                  <a:schemeClr val="tx1">
                    <a:lumMod val="50000"/>
                    <a:lumOff val="50000"/>
                  </a:schemeClr>
                </a:solidFill>
                <a:latin typeface="Arial" panose="020B0604020202020204" pitchFamily="34" charset="0"/>
                <a:cs typeface="Arial" panose="020B0604020202020204" pitchFamily="34" charset="0"/>
              </a:rPr>
              <a:t>the initial level of outcomes for treatment and control groups </a:t>
            </a:r>
          </a:p>
          <a:p>
            <a:pPr algn="ctr"/>
            <a:endParaRPr lang="en-US" sz="2400" b="1" dirty="0">
              <a:latin typeface="Arial" panose="020B0604020202020204" pitchFamily="34" charset="0"/>
              <a:cs typeface="Arial" panose="020B0604020202020204" pitchFamily="34" charset="0"/>
            </a:endParaRPr>
          </a:p>
          <a:p>
            <a:pPr algn="ctr"/>
            <a:r>
              <a:rPr lang="en-US" sz="2400" b="1" dirty="0">
                <a:solidFill>
                  <a:schemeClr val="accent6">
                    <a:lumMod val="75000"/>
                  </a:schemeClr>
                </a:solidFill>
                <a:latin typeface="Arial" panose="020B0604020202020204" pitchFamily="34" charset="0"/>
                <a:cs typeface="Arial" panose="020B0604020202020204" pitchFamily="34" charset="0"/>
              </a:rPr>
              <a:t>– is important !</a:t>
            </a:r>
          </a:p>
        </p:txBody>
      </p:sp>
      <p:sp>
        <p:nvSpPr>
          <p:cNvPr id="3" name="Slide Number Placeholder 2"/>
          <p:cNvSpPr>
            <a:spLocks noGrp="1"/>
          </p:cNvSpPr>
          <p:nvPr>
            <p:ph type="sldNum" sz="quarter" idx="12"/>
          </p:nvPr>
        </p:nvSpPr>
        <p:spPr/>
        <p:txBody>
          <a:bodyPr/>
          <a:lstStyle/>
          <a:p>
            <a:fld id="{8A2A4A19-B384-42F8-8C0D-94C30AAB39F2}" type="slidenum">
              <a:rPr lang="en-US" smtClean="0"/>
              <a:pPr/>
              <a:t>15</a:t>
            </a:fld>
            <a:endParaRPr lang="en-US"/>
          </a:p>
        </p:txBody>
      </p:sp>
    </p:spTree>
    <p:extLst>
      <p:ext uri="{BB962C8B-B14F-4D97-AF65-F5344CB8AC3E}">
        <p14:creationId xmlns:p14="http://schemas.microsoft.com/office/powerpoint/2010/main" val="390389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www.divediscover.whoi.edu/images/tectonics-pangea-animation.gif"/>
          <p:cNvPicPr>
            <a:picLocks noChangeAspect="1" noChangeArrowheads="1" noCrop="1"/>
          </p:cNvPicPr>
          <p:nvPr/>
        </p:nvPicPr>
        <p:blipFill>
          <a:blip r:embed="rId2" cstate="print">
            <a:duotone>
              <a:schemeClr val="accent1">
                <a:shade val="45000"/>
                <a:satMod val="135000"/>
              </a:schemeClr>
              <a:prstClr val="white"/>
            </a:duotone>
          </a:blip>
          <a:srcRect/>
          <a:stretch>
            <a:fillRect/>
          </a:stretch>
        </p:blipFill>
        <p:spPr bwMode="auto">
          <a:xfrm>
            <a:off x="1291075" y="1787233"/>
            <a:ext cx="4866400" cy="2554861"/>
          </a:xfrm>
          <a:prstGeom prst="rect">
            <a:avLst/>
          </a:prstGeom>
          <a:noFill/>
        </p:spPr>
      </p:pic>
      <p:pic>
        <p:nvPicPr>
          <p:cNvPr id="23554" name="Picture 2" descr="http://upload.wikimedia.org/wikipedia/commons/thumb/f/f2/Beautiful_Zebra_in_South_Africa.JPG/220px-Beautiful_Zebra_in_South_Africa.JPG"/>
          <p:cNvPicPr>
            <a:picLocks noChangeAspect="1" noChangeArrowheads="1"/>
          </p:cNvPicPr>
          <p:nvPr/>
        </p:nvPicPr>
        <p:blipFill>
          <a:blip r:embed="rId3" cstate="print"/>
          <a:srcRect/>
          <a:stretch>
            <a:fillRect/>
          </a:stretch>
        </p:blipFill>
        <p:spPr bwMode="auto">
          <a:xfrm>
            <a:off x="762000" y="6164808"/>
            <a:ext cx="1676400" cy="1402080"/>
          </a:xfrm>
          <a:prstGeom prst="rect">
            <a:avLst/>
          </a:prstGeom>
          <a:noFill/>
        </p:spPr>
      </p:pic>
      <p:pic>
        <p:nvPicPr>
          <p:cNvPr id="23558" name="Picture 6" descr="http://desktopia.net/wp-content/uploads/walls/thumbs/Clydesdale-Horse-Breed-575x431.jpg"/>
          <p:cNvPicPr>
            <a:picLocks noChangeAspect="1" noChangeArrowheads="1"/>
          </p:cNvPicPr>
          <p:nvPr/>
        </p:nvPicPr>
        <p:blipFill>
          <a:blip r:embed="rId4" cstate="print"/>
          <a:srcRect/>
          <a:stretch>
            <a:fillRect/>
          </a:stretch>
        </p:blipFill>
        <p:spPr bwMode="auto">
          <a:xfrm>
            <a:off x="762000" y="7724868"/>
            <a:ext cx="1676400" cy="1256572"/>
          </a:xfrm>
          <a:prstGeom prst="rect">
            <a:avLst/>
          </a:prstGeom>
          <a:noFill/>
        </p:spPr>
      </p:pic>
      <p:pic>
        <p:nvPicPr>
          <p:cNvPr id="51202" name="Picture 2" descr="http://www.mrbigben.com/Petshop/great20dane20and20chihuahua20small1.jpg"/>
          <p:cNvPicPr>
            <a:picLocks noChangeAspect="1" noChangeArrowheads="1"/>
          </p:cNvPicPr>
          <p:nvPr/>
        </p:nvPicPr>
        <p:blipFill>
          <a:blip r:embed="rId5" cstate="print"/>
          <a:srcRect/>
          <a:stretch>
            <a:fillRect/>
          </a:stretch>
        </p:blipFill>
        <p:spPr bwMode="auto">
          <a:xfrm>
            <a:off x="3375114" y="6164808"/>
            <a:ext cx="3805178" cy="2816632"/>
          </a:xfrm>
          <a:prstGeom prst="rect">
            <a:avLst/>
          </a:prstGeom>
          <a:noFill/>
        </p:spPr>
      </p:pic>
      <p:sp>
        <p:nvSpPr>
          <p:cNvPr id="2" name="TextBox 1"/>
          <p:cNvSpPr txBox="1"/>
          <p:nvPr/>
        </p:nvSpPr>
        <p:spPr>
          <a:xfrm>
            <a:off x="1129102" y="4500074"/>
            <a:ext cx="5190346" cy="830997"/>
          </a:xfrm>
          <a:prstGeom prst="rect">
            <a:avLst/>
          </a:prstGeom>
          <a:noFill/>
        </p:spPr>
        <p:txBody>
          <a:bodyPr wrap="squar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When individuals are isolated by geography or institution they develop differently. This geographic / group structure matters a great deal in social sciences.</a:t>
            </a:r>
          </a:p>
        </p:txBody>
      </p:sp>
      <p:sp>
        <p:nvSpPr>
          <p:cNvPr id="5" name="Title 4"/>
          <p:cNvSpPr>
            <a:spLocks noGrp="1"/>
          </p:cNvSpPr>
          <p:nvPr>
            <p:ph type="title"/>
          </p:nvPr>
        </p:nvSpPr>
        <p:spPr/>
        <p:txBody>
          <a:bodyPr>
            <a:normAutofit/>
          </a:bodyPr>
          <a:lstStyle/>
          <a:p>
            <a:r>
              <a:rPr lang="en-US" sz="3600" dirty="0"/>
              <a:t>Group structure matters</a:t>
            </a:r>
          </a:p>
        </p:txBody>
      </p:sp>
      <p:sp>
        <p:nvSpPr>
          <p:cNvPr id="4" name="Slide Number Placeholder 3"/>
          <p:cNvSpPr>
            <a:spLocks noGrp="1"/>
          </p:cNvSpPr>
          <p:nvPr>
            <p:ph type="sldNum" sz="quarter" idx="12"/>
          </p:nvPr>
        </p:nvSpPr>
        <p:spPr/>
        <p:txBody>
          <a:bodyPr/>
          <a:lstStyle/>
          <a:p>
            <a:fld id="{8A2A4A19-B384-42F8-8C0D-94C30AAB39F2}" type="slidenum">
              <a:rPr lang="en-US" smtClean="0"/>
              <a:pPr/>
              <a:t>16</a:t>
            </a:fld>
            <a:endParaRPr lang="en-US"/>
          </a:p>
        </p:txBody>
      </p:sp>
    </p:spTree>
    <p:extLst>
      <p:ext uri="{BB962C8B-B14F-4D97-AF65-F5344CB8AC3E}">
        <p14:creationId xmlns:p14="http://schemas.microsoft.com/office/powerpoint/2010/main" val="221750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937378"/>
            <a:ext cx="6995160" cy="1676400"/>
          </a:xfrm>
        </p:spPr>
        <p:txBody>
          <a:bodyPr/>
          <a:lstStyle/>
          <a:p>
            <a:r>
              <a:rPr lang="en-US" dirty="0"/>
              <a:t>Heterogeneity Bias</a:t>
            </a:r>
          </a:p>
        </p:txBody>
      </p:sp>
      <p:sp>
        <p:nvSpPr>
          <p:cNvPr id="3" name="TextBox 2"/>
          <p:cNvSpPr txBox="1"/>
          <p:nvPr/>
        </p:nvSpPr>
        <p:spPr>
          <a:xfrm>
            <a:off x="1296352" y="3311707"/>
            <a:ext cx="5179695" cy="1200329"/>
          </a:xfrm>
          <a:prstGeom prst="rect">
            <a:avLst/>
          </a:prstGeom>
          <a:noFill/>
        </p:spPr>
        <p:txBody>
          <a:bodyPr wrap="square" rtlCol="0">
            <a:spAutoFit/>
          </a:bodyPr>
          <a:lstStyle/>
          <a:p>
            <a:pPr algn="just"/>
            <a:r>
              <a:rPr lang="en-US" dirty="0">
                <a:solidFill>
                  <a:schemeClr val="tx1">
                    <a:lumMod val="50000"/>
                    <a:lumOff val="50000"/>
                  </a:schemeClr>
                </a:solidFill>
              </a:rPr>
              <a:t>Bias that results when you try to determine the impact of a program or policy and you don’t take into account group structure, i.e. different initial starting conditions of the outcome.</a:t>
            </a:r>
          </a:p>
        </p:txBody>
      </p:sp>
      <p:pic>
        <p:nvPicPr>
          <p:cNvPr id="4" name="Picture 2" descr="http://upload.wikimedia.org/wikipedia/commons/thumb/f/f2/Beautiful_Zebra_in_South_Africa.JPG/220px-Beautiful_Zebra_in_South_Africa.JPG"/>
          <p:cNvPicPr>
            <a:picLocks noChangeAspect="1" noChangeArrowheads="1"/>
          </p:cNvPicPr>
          <p:nvPr/>
        </p:nvPicPr>
        <p:blipFill>
          <a:blip r:embed="rId2" cstate="print"/>
          <a:srcRect/>
          <a:stretch>
            <a:fillRect/>
          </a:stretch>
        </p:blipFill>
        <p:spPr bwMode="auto">
          <a:xfrm>
            <a:off x="2057400" y="5702300"/>
            <a:ext cx="1215054" cy="1016227"/>
          </a:xfrm>
          <a:prstGeom prst="rect">
            <a:avLst/>
          </a:prstGeom>
          <a:noFill/>
        </p:spPr>
      </p:pic>
      <p:pic>
        <p:nvPicPr>
          <p:cNvPr id="5" name="Picture 6" descr="http://desktopia.net/wp-content/uploads/walls/thumbs/Clydesdale-Horse-Breed-575x431.jpg"/>
          <p:cNvPicPr>
            <a:picLocks noChangeAspect="1" noChangeArrowheads="1"/>
          </p:cNvPicPr>
          <p:nvPr/>
        </p:nvPicPr>
        <p:blipFill>
          <a:blip r:embed="rId3" cstate="print"/>
          <a:srcRect/>
          <a:stretch>
            <a:fillRect/>
          </a:stretch>
        </p:blipFill>
        <p:spPr bwMode="auto">
          <a:xfrm>
            <a:off x="4343400" y="5715000"/>
            <a:ext cx="1209740" cy="906780"/>
          </a:xfrm>
          <a:prstGeom prst="rect">
            <a:avLst/>
          </a:prstGeom>
          <a:noFill/>
        </p:spPr>
      </p:pic>
      <p:pic>
        <p:nvPicPr>
          <p:cNvPr id="552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4060" y="6466712"/>
            <a:ext cx="777240" cy="76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3120" y="6523129"/>
            <a:ext cx="777240" cy="74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8A2A4A19-B384-42F8-8C0D-94C30AAB39F2}" type="slidenum">
              <a:rPr lang="en-US" smtClean="0"/>
              <a:t>17</a:t>
            </a:fld>
            <a:endParaRPr lang="en-US"/>
          </a:p>
        </p:txBody>
      </p:sp>
      <p:sp>
        <p:nvSpPr>
          <p:cNvPr id="8" name="TextBox 7"/>
          <p:cNvSpPr txBox="1"/>
          <p:nvPr/>
        </p:nvSpPr>
        <p:spPr>
          <a:xfrm>
            <a:off x="1828800" y="7815252"/>
            <a:ext cx="4326249" cy="338554"/>
          </a:xfrm>
          <a:prstGeom prst="rect">
            <a:avLst/>
          </a:prstGeom>
          <a:noFill/>
        </p:spPr>
        <p:txBody>
          <a:bodyPr wrap="none" rtlCol="0">
            <a:spAutoFit/>
          </a:bodyPr>
          <a:lstStyle/>
          <a:p>
            <a:r>
              <a:rPr lang="en-US" sz="1600" dirty="0">
                <a:solidFill>
                  <a:schemeClr val="tx1">
                    <a:lumMod val="50000"/>
                    <a:lumOff val="50000"/>
                  </a:schemeClr>
                </a:solidFill>
              </a:rPr>
              <a:t>Would we treat all ungulates the same in a study?</a:t>
            </a:r>
          </a:p>
        </p:txBody>
      </p:sp>
    </p:spTree>
    <p:extLst>
      <p:ext uri="{BB962C8B-B14F-4D97-AF65-F5344CB8AC3E}">
        <p14:creationId xmlns:p14="http://schemas.microsoft.com/office/powerpoint/2010/main" val="285052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29" y="5562600"/>
            <a:ext cx="6606540" cy="1997710"/>
          </a:xfrm>
        </p:spPr>
        <p:txBody>
          <a:bodyPr/>
          <a:lstStyle/>
          <a:p>
            <a:r>
              <a:rPr lang="en-US" dirty="0"/>
              <a:t>Group structure In regression terms?</a:t>
            </a:r>
            <a:br>
              <a:rPr lang="en-US" dirty="0">
                <a:solidFill>
                  <a:schemeClr val="accent6">
                    <a:lumMod val="75000"/>
                  </a:schemeClr>
                </a:solidFill>
              </a:rPr>
            </a:br>
            <a:r>
              <a:rPr lang="en-US" dirty="0">
                <a:solidFill>
                  <a:schemeClr val="accent6">
                    <a:lumMod val="75000"/>
                  </a:schemeClr>
                </a:solidFill>
              </a:rPr>
              <a:t>fixed effects models</a:t>
            </a:r>
          </a:p>
        </p:txBody>
      </p:sp>
      <p:sp>
        <p:nvSpPr>
          <p:cNvPr id="4" name="Slide Number Placeholder 3"/>
          <p:cNvSpPr>
            <a:spLocks noGrp="1"/>
          </p:cNvSpPr>
          <p:nvPr>
            <p:ph type="sldNum" sz="quarter" idx="12"/>
          </p:nvPr>
        </p:nvSpPr>
        <p:spPr/>
        <p:txBody>
          <a:bodyPr/>
          <a:lstStyle/>
          <a:p>
            <a:fld id="{8A2A4A19-B384-42F8-8C0D-94C30AAB39F2}" type="slidenum">
              <a:rPr lang="en-US" smtClean="0"/>
              <a:t>18</a:t>
            </a:fld>
            <a:endParaRPr lang="en-US"/>
          </a:p>
        </p:txBody>
      </p:sp>
    </p:spTree>
    <p:extLst>
      <p:ext uri="{BB962C8B-B14F-4D97-AF65-F5344CB8AC3E}">
        <p14:creationId xmlns:p14="http://schemas.microsoft.com/office/powerpoint/2010/main" val="6961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286000" y="407289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286000" y="5562600"/>
            <a:ext cx="284988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293870" y="472059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3451860" y="446151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804160" y="439674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3710940" y="485013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4358640" y="510921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p:cNvSpPr txBox="1"/>
          <p:nvPr/>
        </p:nvSpPr>
        <p:spPr>
          <a:xfrm>
            <a:off x="1703070" y="3489961"/>
            <a:ext cx="977896" cy="5632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Living</a:t>
            </a:r>
            <a:br>
              <a:rPr kumimoji="0" lang="en-US" sz="1530" b="0" i="0" u="none" strike="noStrike" kern="1200" cap="none" spc="0" normalizeH="0" baseline="0" noProof="0" dirty="0">
                <a:ln>
                  <a:noFill/>
                </a:ln>
                <a:solidFill>
                  <a:prstClr val="black"/>
                </a:solidFill>
                <a:effectLst/>
                <a:uLnTx/>
                <a:uFillTx/>
                <a:latin typeface="Calibri"/>
                <a:ea typeface="+mn-ea"/>
                <a:cs typeface="+mn-cs"/>
              </a:rPr>
            </a:br>
            <a:r>
              <a:rPr kumimoji="0" lang="en-US" sz="1530" b="0" i="0" u="none" strike="noStrike" kern="1200" cap="none" spc="0" normalizeH="0" baseline="0" noProof="0" dirty="0">
                <a:ln>
                  <a:noFill/>
                </a:ln>
                <a:solidFill>
                  <a:prstClr val="black"/>
                </a:solidFill>
                <a:effectLst/>
                <a:uLnTx/>
                <a:uFillTx/>
                <a:latin typeface="Calibri"/>
                <a:ea typeface="+mn-ea"/>
                <a:cs typeface="+mn-cs"/>
              </a:rPr>
              <a:t>Standards</a:t>
            </a:r>
          </a:p>
        </p:txBody>
      </p:sp>
      <p:sp>
        <p:nvSpPr>
          <p:cNvPr id="12" name="TextBox 11"/>
          <p:cNvSpPr txBox="1"/>
          <p:nvPr/>
        </p:nvSpPr>
        <p:spPr>
          <a:xfrm>
            <a:off x="5200650" y="5368290"/>
            <a:ext cx="445956" cy="3277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Aid</a:t>
            </a:r>
          </a:p>
        </p:txBody>
      </p:sp>
      <p:sp>
        <p:nvSpPr>
          <p:cNvPr id="13" name="TextBox 12"/>
          <p:cNvSpPr txBox="1"/>
          <p:nvPr/>
        </p:nvSpPr>
        <p:spPr>
          <a:xfrm>
            <a:off x="1832610" y="6748158"/>
            <a:ext cx="401574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This is what the “levels” data will look like. Note that poor countries NEED the most aid, so the direction of causality is opposite of what this regression suggests. We cannot interpret the slope as a program impact here.</a:t>
            </a:r>
          </a:p>
        </p:txBody>
      </p:sp>
      <p:sp>
        <p:nvSpPr>
          <p:cNvPr id="4" name="Title 3"/>
          <p:cNvSpPr>
            <a:spLocks noGrp="1"/>
          </p:cNvSpPr>
          <p:nvPr>
            <p:ph type="title"/>
          </p:nvPr>
        </p:nvSpPr>
        <p:spPr>
          <a:xfrm>
            <a:off x="342900" y="899046"/>
            <a:ext cx="6995160" cy="1676400"/>
          </a:xfrm>
        </p:spPr>
        <p:txBody>
          <a:bodyPr/>
          <a:lstStyle/>
          <a:p>
            <a:r>
              <a:rPr lang="en-US" dirty="0"/>
              <a:t>levels</a:t>
            </a: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512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1053651"/>
            <a:ext cx="6995160" cy="1676400"/>
          </a:xfrm>
        </p:spPr>
        <p:txBody>
          <a:bodyPr/>
          <a:lstStyle/>
          <a:p>
            <a:r>
              <a:rPr lang="en-US" dirty="0"/>
              <a:t>Management Bias (</a:t>
            </a:r>
            <a:r>
              <a:rPr lang="en-US" dirty="0" err="1"/>
              <a:t>Mundlak</a:t>
            </a:r>
            <a:r>
              <a:rPr lang="en-US" dirty="0"/>
              <a:t>, 1965)</a:t>
            </a:r>
          </a:p>
        </p:txBody>
      </p:sp>
      <p:grpSp>
        <p:nvGrpSpPr>
          <p:cNvPr id="3" name="Group 2"/>
          <p:cNvGrpSpPr/>
          <p:nvPr/>
        </p:nvGrpSpPr>
        <p:grpSpPr>
          <a:xfrm>
            <a:off x="1287780" y="3733800"/>
            <a:ext cx="4822195" cy="3477881"/>
            <a:chOff x="3124200" y="1752600"/>
            <a:chExt cx="5673171" cy="4091625"/>
          </a:xfrm>
        </p:grpSpPr>
        <p:cxnSp>
          <p:nvCxnSpPr>
            <p:cNvPr id="5" name="Straight Connector 4"/>
            <p:cNvCxnSpPr/>
            <p:nvPr/>
          </p:nvCxnSpPr>
          <p:spPr>
            <a:xfrm rot="5400000">
              <a:off x="2933700" y="38481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267200" y="5105400"/>
              <a:ext cx="40111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40137" y="5181600"/>
              <a:ext cx="1357234" cy="662625"/>
            </a:xfrm>
            <a:prstGeom prst="rect">
              <a:avLst/>
            </a:prstGeom>
            <a:noFill/>
          </p:spPr>
          <p:txBody>
            <a:bodyPr wrap="none" rtlCol="0">
              <a:spAutoFit/>
            </a:bodyPr>
            <a:lstStyle/>
            <a:p>
              <a:pPr algn="ctr"/>
              <a:r>
                <a:rPr lang="en-US" sz="1530" dirty="0"/>
                <a:t>Agricultural </a:t>
              </a:r>
              <a:br>
                <a:rPr lang="en-US" sz="1530" dirty="0"/>
              </a:br>
              <a:r>
                <a:rPr lang="en-US" sz="1530" dirty="0"/>
                <a:t>Inputs</a:t>
              </a:r>
            </a:p>
          </p:txBody>
        </p:sp>
        <p:sp>
          <p:nvSpPr>
            <p:cNvPr id="10" name="TextBox 9"/>
            <p:cNvSpPr txBox="1"/>
            <p:nvPr/>
          </p:nvSpPr>
          <p:spPr>
            <a:xfrm>
              <a:off x="3124200" y="1752600"/>
              <a:ext cx="1343204" cy="939624"/>
            </a:xfrm>
            <a:prstGeom prst="rect">
              <a:avLst/>
            </a:prstGeom>
            <a:noFill/>
          </p:spPr>
          <p:txBody>
            <a:bodyPr wrap="none" rtlCol="0">
              <a:spAutoFit/>
            </a:bodyPr>
            <a:lstStyle/>
            <a:p>
              <a:pPr algn="ctr"/>
              <a:r>
                <a:rPr lang="en-US" sz="1530" dirty="0"/>
                <a:t>Farm </a:t>
              </a:r>
              <a:br>
                <a:rPr lang="en-US" sz="1530" dirty="0"/>
              </a:br>
              <a:r>
                <a:rPr lang="en-US" sz="1530" dirty="0"/>
                <a:t>Productivity</a:t>
              </a:r>
            </a:p>
            <a:p>
              <a:pPr algn="ctr"/>
              <a:r>
                <a:rPr lang="en-US" sz="1530" dirty="0"/>
                <a:t>(per acre)</a:t>
              </a:r>
            </a:p>
          </p:txBody>
        </p:sp>
        <p:cxnSp>
          <p:nvCxnSpPr>
            <p:cNvPr id="16" name="Straight Arrow Connector 15"/>
            <p:cNvCxnSpPr/>
            <p:nvPr/>
          </p:nvCxnSpPr>
          <p:spPr>
            <a:xfrm flipV="1">
              <a:off x="4572000" y="2286000"/>
              <a:ext cx="3200400" cy="251460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70706" y="1992868"/>
              <a:ext cx="337951" cy="385626"/>
            </a:xfrm>
            <a:prstGeom prst="rect">
              <a:avLst/>
            </a:prstGeom>
            <a:noFill/>
          </p:spPr>
          <p:txBody>
            <a:bodyPr wrap="none" rtlCol="0">
              <a:spAutoFit/>
            </a:bodyPr>
            <a:lstStyle/>
            <a:p>
              <a:r>
                <a:rPr lang="en-US" sz="1530" dirty="0">
                  <a:solidFill>
                    <a:schemeClr val="tx2"/>
                  </a:solidFill>
                </a:rPr>
                <a:t>b</a:t>
              </a:r>
            </a:p>
          </p:txBody>
        </p:sp>
      </p:grpSp>
      <p:sp>
        <p:nvSpPr>
          <p:cNvPr id="4" name="Slide Number Placeholder 3"/>
          <p:cNvSpPr>
            <a:spLocks noGrp="1"/>
          </p:cNvSpPr>
          <p:nvPr>
            <p:ph type="sldNum" sz="quarter" idx="12"/>
          </p:nvPr>
        </p:nvSpPr>
        <p:spPr/>
        <p:txBody>
          <a:bodyPr/>
          <a:lstStyle/>
          <a:p>
            <a:fld id="{8A2A4A19-B384-42F8-8C0D-94C30AAB39F2}" type="slidenum">
              <a:rPr lang="en-US" smtClean="0"/>
              <a:t>2</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676400" y="8094039"/>
                <a:ext cx="37223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𝑐𝑟𝑜𝑝</m:t>
                      </m:r>
                      <m:r>
                        <a:rPr lang="en-US" b="0" i="1" smtClean="0">
                          <a:latin typeface="Cambria Math" panose="02040503050406030204" pitchFamily="18" charset="0"/>
                        </a:rPr>
                        <m:t>_</m:t>
                      </m:r>
                      <m:r>
                        <a:rPr lang="en-US" b="0" i="1" smtClean="0">
                          <a:latin typeface="Cambria Math" panose="02040503050406030204" pitchFamily="18" charset="0"/>
                        </a:rPr>
                        <m:t>𝑦𝑖𝑒𝑙𝑑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𝑓𝑒𝑟𝑡𝑖𝑙𝑖𝑧𝑒𝑟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676400" y="8094039"/>
                <a:ext cx="3722366" cy="276999"/>
              </a:xfrm>
              <a:prstGeom prst="rect">
                <a:avLst/>
              </a:prstGeom>
              <a:blipFill>
                <a:blip r:embed="rId2"/>
                <a:stretch>
                  <a:fillRect l="-1146" t="-2222" r="-327" b="-35556"/>
                </a:stretch>
              </a:blipFill>
            </p:spPr>
            <p:txBody>
              <a:bodyPr/>
              <a:lstStyle/>
              <a:p>
                <a:r>
                  <a:rPr lang="en-US">
                    <a:noFill/>
                  </a:rPr>
                  <a:t> </a:t>
                </a:r>
              </a:p>
            </p:txBody>
          </p:sp>
        </mc:Fallback>
      </mc:AlternateContent>
      <p:sp>
        <p:nvSpPr>
          <p:cNvPr id="8" name="Oval 7"/>
          <p:cNvSpPr/>
          <p:nvPr/>
        </p:nvSpPr>
        <p:spPr>
          <a:xfrm>
            <a:off x="4371975" y="503522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10001" y="497172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920248" y="541114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305176" y="530954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381376" y="58170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19400" y="575230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19575" y="453248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769008" y="467820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33035" y="8813894"/>
            <a:ext cx="3700115" cy="369332"/>
          </a:xfrm>
          <a:prstGeom prst="rect">
            <a:avLst/>
          </a:prstGeom>
          <a:noFill/>
        </p:spPr>
        <p:txBody>
          <a:bodyPr wrap="none" rtlCol="0">
            <a:spAutoFit/>
          </a:bodyPr>
          <a:lstStyle/>
          <a:p>
            <a:r>
              <a:rPr lang="en-US" dirty="0">
                <a:solidFill>
                  <a:schemeClr val="tx1">
                    <a:lumMod val="50000"/>
                    <a:lumOff val="50000"/>
                  </a:schemeClr>
                </a:solidFill>
              </a:rPr>
              <a:t>(each data represents a specific farm)</a:t>
            </a:r>
          </a:p>
        </p:txBody>
      </p:sp>
    </p:spTree>
    <p:extLst>
      <p:ext uri="{BB962C8B-B14F-4D97-AF65-F5344CB8AC3E}">
        <p14:creationId xmlns:p14="http://schemas.microsoft.com/office/powerpoint/2010/main" val="1837671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2209800" y="4225290"/>
            <a:ext cx="0" cy="148971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09800" y="571500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764280" y="467868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28" name="Oval 27"/>
          <p:cNvSpPr/>
          <p:nvPr/>
        </p:nvSpPr>
        <p:spPr>
          <a:xfrm>
            <a:off x="3310890" y="4937760"/>
            <a:ext cx="129540" cy="129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30" name="Oval 29"/>
          <p:cNvSpPr/>
          <p:nvPr/>
        </p:nvSpPr>
        <p:spPr>
          <a:xfrm>
            <a:off x="4152900" y="4419600"/>
            <a:ext cx="129540" cy="129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31" name="TextBox 30"/>
          <p:cNvSpPr txBox="1"/>
          <p:nvPr/>
        </p:nvSpPr>
        <p:spPr>
          <a:xfrm>
            <a:off x="1207002" y="3642360"/>
            <a:ext cx="1015022" cy="79868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Change in </a:t>
            </a:r>
            <a:b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Living </a:t>
            </a:r>
            <a:b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Standard</a:t>
            </a:r>
          </a:p>
        </p:txBody>
      </p:sp>
      <p:sp>
        <p:nvSpPr>
          <p:cNvPr id="32" name="TextBox 31"/>
          <p:cNvSpPr txBox="1"/>
          <p:nvPr/>
        </p:nvSpPr>
        <p:spPr>
          <a:xfrm>
            <a:off x="5046897" y="5554239"/>
            <a:ext cx="822661" cy="5632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Change </a:t>
            </a:r>
            <a:b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530" b="0" i="0" u="none" strike="noStrike" kern="1200" cap="none" spc="0" normalizeH="0" baseline="0" noProof="0" dirty="0">
                <a:ln>
                  <a:noFill/>
                </a:ln>
                <a:solidFill>
                  <a:prstClr val="black">
                    <a:lumMod val="50000"/>
                    <a:lumOff val="50000"/>
                  </a:prstClr>
                </a:solidFill>
                <a:effectLst/>
                <a:uLnTx/>
                <a:uFillTx/>
                <a:latin typeface="Calibri"/>
                <a:ea typeface="+mn-ea"/>
                <a:cs typeface="+mn-cs"/>
              </a:rPr>
              <a:t>in Aid</a:t>
            </a:r>
          </a:p>
        </p:txBody>
      </p:sp>
      <p:sp>
        <p:nvSpPr>
          <p:cNvPr id="33" name="TextBox 32"/>
          <p:cNvSpPr txBox="1"/>
          <p:nvPr/>
        </p:nvSpPr>
        <p:spPr>
          <a:xfrm>
            <a:off x="1504079" y="7338649"/>
            <a:ext cx="4707197"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If we look at changes in the levels of aid for one specific country, we can look at how that change either increases or decreases the standard of living in the country.</a:t>
            </a:r>
          </a:p>
        </p:txBody>
      </p:sp>
      <p:sp>
        <p:nvSpPr>
          <p:cNvPr id="34" name="Right Brace 33"/>
          <p:cNvSpPr/>
          <p:nvPr/>
        </p:nvSpPr>
        <p:spPr>
          <a:xfrm>
            <a:off x="4440249" y="4475958"/>
            <a:ext cx="204831" cy="461801"/>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black"/>
              </a:solidFill>
              <a:effectLst/>
              <a:uLnTx/>
              <a:uFillTx/>
              <a:latin typeface="Calibri"/>
              <a:ea typeface="+mn-ea"/>
              <a:cs typeface="+mn-cs"/>
            </a:endParaRPr>
          </a:p>
        </p:txBody>
      </p:sp>
      <p:sp>
        <p:nvSpPr>
          <p:cNvPr id="35" name="TextBox 34"/>
          <p:cNvSpPr txBox="1"/>
          <p:nvPr/>
        </p:nvSpPr>
        <p:spPr>
          <a:xfrm>
            <a:off x="4773963" y="4484370"/>
            <a:ext cx="1159292" cy="4585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0" b="1" i="0" u="none" strike="noStrike" kern="1200" cap="none" spc="0" normalizeH="0" baseline="0" noProof="0" dirty="0">
                <a:ln>
                  <a:noFill/>
                </a:ln>
                <a:solidFill>
                  <a:srgbClr val="C00000"/>
                </a:solidFill>
                <a:effectLst/>
                <a:uLnTx/>
                <a:uFillTx/>
                <a:latin typeface="Calibri"/>
                <a:ea typeface="+mn-ea"/>
                <a:cs typeface="+mn-cs"/>
              </a:rPr>
              <a:t>Change in </a:t>
            </a:r>
            <a:br>
              <a:rPr kumimoji="0" lang="en-US" sz="1190" b="1" i="0" u="none" strike="noStrike" kern="1200" cap="none" spc="0" normalizeH="0" baseline="0" noProof="0" dirty="0">
                <a:ln>
                  <a:noFill/>
                </a:ln>
                <a:solidFill>
                  <a:srgbClr val="C00000"/>
                </a:solidFill>
                <a:effectLst/>
                <a:uLnTx/>
                <a:uFillTx/>
                <a:latin typeface="Calibri"/>
                <a:ea typeface="+mn-ea"/>
                <a:cs typeface="+mn-cs"/>
              </a:rPr>
            </a:br>
            <a:r>
              <a:rPr kumimoji="0" lang="en-US" sz="1190" b="1" i="0" u="none" strike="noStrike" kern="1200" cap="none" spc="0" normalizeH="0" baseline="0" noProof="0" dirty="0">
                <a:ln>
                  <a:noFill/>
                </a:ln>
                <a:solidFill>
                  <a:srgbClr val="C00000"/>
                </a:solidFill>
                <a:effectLst/>
                <a:uLnTx/>
                <a:uFillTx/>
                <a:latin typeface="Calibri"/>
                <a:ea typeface="+mn-ea"/>
                <a:cs typeface="+mn-cs"/>
              </a:rPr>
              <a:t>Living Standard</a:t>
            </a:r>
          </a:p>
        </p:txBody>
      </p:sp>
      <p:sp>
        <p:nvSpPr>
          <p:cNvPr id="36" name="Right Brace 35"/>
          <p:cNvSpPr/>
          <p:nvPr/>
        </p:nvSpPr>
        <p:spPr>
          <a:xfrm rot="16200000" flipH="1" flipV="1">
            <a:off x="3556030" y="5012370"/>
            <a:ext cx="159056" cy="378781"/>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black"/>
              </a:solidFill>
              <a:effectLst/>
              <a:uLnTx/>
              <a:uFillTx/>
              <a:latin typeface="Calibri"/>
              <a:ea typeface="+mn-ea"/>
              <a:cs typeface="+mn-cs"/>
            </a:endParaRPr>
          </a:p>
        </p:txBody>
      </p:sp>
      <p:sp>
        <p:nvSpPr>
          <p:cNvPr id="37" name="TextBox 36"/>
          <p:cNvSpPr txBox="1"/>
          <p:nvPr/>
        </p:nvSpPr>
        <p:spPr>
          <a:xfrm>
            <a:off x="3350245" y="5326381"/>
            <a:ext cx="676788" cy="27546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0" b="1" i="0" u="none" strike="noStrike" kern="1200" cap="none" spc="0" normalizeH="0" baseline="0" noProof="0" dirty="0">
                <a:ln>
                  <a:noFill/>
                </a:ln>
                <a:solidFill>
                  <a:srgbClr val="C00000"/>
                </a:solidFill>
                <a:effectLst/>
                <a:uLnTx/>
                <a:uFillTx/>
                <a:latin typeface="Calibri"/>
                <a:ea typeface="+mn-ea"/>
                <a:cs typeface="+mn-cs"/>
              </a:rPr>
              <a:t>Less aid</a:t>
            </a:r>
          </a:p>
        </p:txBody>
      </p:sp>
      <p:sp>
        <p:nvSpPr>
          <p:cNvPr id="38" name="Right Brace 37"/>
          <p:cNvSpPr/>
          <p:nvPr/>
        </p:nvSpPr>
        <p:spPr>
          <a:xfrm rot="5400000" flipH="1">
            <a:off x="3920224" y="3782595"/>
            <a:ext cx="159056" cy="378781"/>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black"/>
              </a:solidFill>
              <a:effectLst/>
              <a:uLnTx/>
              <a:uFillTx/>
              <a:latin typeface="Calibri"/>
              <a:ea typeface="+mn-ea"/>
              <a:cs typeface="+mn-cs"/>
            </a:endParaRPr>
          </a:p>
        </p:txBody>
      </p:sp>
      <p:sp>
        <p:nvSpPr>
          <p:cNvPr id="39" name="TextBox 38"/>
          <p:cNvSpPr txBox="1"/>
          <p:nvPr/>
        </p:nvSpPr>
        <p:spPr>
          <a:xfrm>
            <a:off x="3643931" y="3566971"/>
            <a:ext cx="760144" cy="27546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0" b="1" i="0" u="none" strike="noStrike" kern="1200" cap="none" spc="0" normalizeH="0" baseline="0" noProof="0" dirty="0">
                <a:ln>
                  <a:noFill/>
                </a:ln>
                <a:solidFill>
                  <a:srgbClr val="C00000"/>
                </a:solidFill>
                <a:effectLst/>
                <a:uLnTx/>
                <a:uFillTx/>
                <a:latin typeface="Calibri"/>
                <a:ea typeface="+mn-ea"/>
                <a:cs typeface="+mn-cs"/>
              </a:rPr>
              <a:t>More aid</a:t>
            </a:r>
          </a:p>
        </p:txBody>
      </p:sp>
      <p:cxnSp>
        <p:nvCxnSpPr>
          <p:cNvPr id="29" name="Straight Arrow Connector 28"/>
          <p:cNvCxnSpPr>
            <a:stCxn id="40" idx="2"/>
          </p:cNvCxnSpPr>
          <p:nvPr/>
        </p:nvCxnSpPr>
        <p:spPr>
          <a:xfrm>
            <a:off x="2922914" y="3938782"/>
            <a:ext cx="700889" cy="63947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56815" y="3113941"/>
            <a:ext cx="1132197" cy="8248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9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One Specific Country at Different Points in Time</a:t>
            </a: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41" name="Title 3"/>
          <p:cNvSpPr txBox="1">
            <a:spLocks/>
          </p:cNvSpPr>
          <p:nvPr/>
        </p:nvSpPr>
        <p:spPr>
          <a:xfrm>
            <a:off x="342900" y="899046"/>
            <a:ext cx="6995160" cy="1676400"/>
          </a:xfrm>
          <a:prstGeom prst="rect">
            <a:avLst/>
          </a:prstGeom>
        </p:spPr>
        <p:txBody>
          <a:bodyPr/>
          <a:lstStyle>
            <a:lvl1pPr algn="ctr" defTabSz="914400" rtl="0" eaLnBrk="1" latinLnBrk="0" hangingPunct="1">
              <a:spcBef>
                <a:spcPct val="0"/>
              </a:spcBef>
              <a:buNone/>
              <a:defRPr sz="4400" kern="1200">
                <a:solidFill>
                  <a:schemeClr val="tx1">
                    <a:lumMod val="50000"/>
                    <a:lumOff val="50000"/>
                  </a:schemeClr>
                </a:solidFill>
                <a:latin typeface="Stencil" panose="040409050D0802020404" pitchFamily="82"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mj-cs"/>
              </a:rPr>
              <a:t>Change in levels</a:t>
            </a:r>
          </a:p>
        </p:txBody>
      </p:sp>
      <p:cxnSp>
        <p:nvCxnSpPr>
          <p:cNvPr id="42" name="Straight Arrow Connector 41"/>
          <p:cNvCxnSpPr>
            <a:stCxn id="40" idx="2"/>
          </p:cNvCxnSpPr>
          <p:nvPr/>
        </p:nvCxnSpPr>
        <p:spPr>
          <a:xfrm>
            <a:off x="2922914" y="3938782"/>
            <a:ext cx="387976" cy="86943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2"/>
          </p:cNvCxnSpPr>
          <p:nvPr/>
        </p:nvCxnSpPr>
        <p:spPr>
          <a:xfrm>
            <a:off x="2922914" y="3938782"/>
            <a:ext cx="934764" cy="38134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927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842010" y="302133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010" y="4511040"/>
            <a:ext cx="284988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849880" y="366903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2007870" y="340995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60170" y="334518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6950" y="379857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914650" y="405765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p:cNvSpPr txBox="1"/>
          <p:nvPr/>
        </p:nvSpPr>
        <p:spPr>
          <a:xfrm>
            <a:off x="259080" y="2438401"/>
            <a:ext cx="977896" cy="5632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Living</a:t>
            </a:r>
            <a:br>
              <a:rPr kumimoji="0" lang="en-US" sz="1530" b="0" i="0" u="none" strike="noStrike" kern="1200" cap="none" spc="0" normalizeH="0" baseline="0" noProof="0" dirty="0">
                <a:ln>
                  <a:noFill/>
                </a:ln>
                <a:solidFill>
                  <a:prstClr val="black"/>
                </a:solidFill>
                <a:effectLst/>
                <a:uLnTx/>
                <a:uFillTx/>
                <a:latin typeface="Calibri"/>
                <a:ea typeface="+mn-ea"/>
                <a:cs typeface="+mn-cs"/>
              </a:rPr>
            </a:br>
            <a:r>
              <a:rPr kumimoji="0" lang="en-US" sz="1530" b="0" i="0" u="none" strike="noStrike" kern="1200" cap="none" spc="0" normalizeH="0" baseline="0" noProof="0" dirty="0">
                <a:ln>
                  <a:noFill/>
                </a:ln>
                <a:solidFill>
                  <a:prstClr val="black"/>
                </a:solidFill>
                <a:effectLst/>
                <a:uLnTx/>
                <a:uFillTx/>
                <a:latin typeface="Calibri"/>
                <a:ea typeface="+mn-ea"/>
                <a:cs typeface="+mn-cs"/>
              </a:rPr>
              <a:t>Standards</a:t>
            </a:r>
          </a:p>
        </p:txBody>
      </p:sp>
      <p:sp>
        <p:nvSpPr>
          <p:cNvPr id="12" name="TextBox 11"/>
          <p:cNvSpPr txBox="1"/>
          <p:nvPr/>
        </p:nvSpPr>
        <p:spPr>
          <a:xfrm>
            <a:off x="3756660" y="4316730"/>
            <a:ext cx="445956" cy="3277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Aid</a:t>
            </a:r>
          </a:p>
        </p:txBody>
      </p:sp>
      <p:sp>
        <p:nvSpPr>
          <p:cNvPr id="13" name="TextBox 12"/>
          <p:cNvSpPr txBox="1"/>
          <p:nvPr/>
        </p:nvSpPr>
        <p:spPr>
          <a:xfrm>
            <a:off x="4807701" y="2852391"/>
            <a:ext cx="219456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What the relationship looks like when you estimate the policy impact using all of the data from many countries.</a:t>
            </a:r>
          </a:p>
        </p:txBody>
      </p:sp>
      <p:cxnSp>
        <p:nvCxnSpPr>
          <p:cNvPr id="24" name="Straight Connector 23"/>
          <p:cNvCxnSpPr/>
          <p:nvPr/>
        </p:nvCxnSpPr>
        <p:spPr>
          <a:xfrm>
            <a:off x="3044190" y="673685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44190" y="8226560"/>
            <a:ext cx="284988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598670" y="719024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28" name="Oval 27"/>
          <p:cNvSpPr/>
          <p:nvPr/>
        </p:nvSpPr>
        <p:spPr>
          <a:xfrm>
            <a:off x="4145280" y="7449320"/>
            <a:ext cx="129540" cy="1295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30" name="Oval 29"/>
          <p:cNvSpPr/>
          <p:nvPr/>
        </p:nvSpPr>
        <p:spPr>
          <a:xfrm>
            <a:off x="4987290" y="6931160"/>
            <a:ext cx="129540" cy="1295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31" name="TextBox 30"/>
          <p:cNvSpPr txBox="1"/>
          <p:nvPr/>
        </p:nvSpPr>
        <p:spPr>
          <a:xfrm>
            <a:off x="2041392" y="6153920"/>
            <a:ext cx="1015022" cy="79868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Change in </a:t>
            </a:r>
            <a:br>
              <a:rPr kumimoji="0" lang="en-US" sz="1530" b="0" i="0" u="none" strike="noStrike" kern="1200" cap="none" spc="0" normalizeH="0" baseline="0" noProof="0" dirty="0">
                <a:ln>
                  <a:noFill/>
                </a:ln>
                <a:solidFill>
                  <a:prstClr val="black"/>
                </a:solidFill>
                <a:effectLst/>
                <a:uLnTx/>
                <a:uFillTx/>
                <a:latin typeface="Calibri"/>
                <a:ea typeface="+mn-ea"/>
                <a:cs typeface="+mn-cs"/>
              </a:rPr>
            </a:br>
            <a:r>
              <a:rPr kumimoji="0" lang="en-US" sz="1530" b="0" i="0" u="none" strike="noStrike" kern="1200" cap="none" spc="0" normalizeH="0" baseline="0" noProof="0" dirty="0">
                <a:ln>
                  <a:noFill/>
                </a:ln>
                <a:solidFill>
                  <a:prstClr val="black"/>
                </a:solidFill>
                <a:effectLst/>
                <a:uLnTx/>
                <a:uFillTx/>
                <a:latin typeface="Calibri"/>
                <a:ea typeface="+mn-ea"/>
                <a:cs typeface="+mn-cs"/>
              </a:rPr>
              <a:t>Living </a:t>
            </a:r>
            <a:br>
              <a:rPr kumimoji="0" lang="en-US" sz="1530" b="0" i="0" u="none" strike="noStrike" kern="1200" cap="none" spc="0" normalizeH="0" baseline="0" noProof="0" dirty="0">
                <a:ln>
                  <a:noFill/>
                </a:ln>
                <a:solidFill>
                  <a:prstClr val="black"/>
                </a:solidFill>
                <a:effectLst/>
                <a:uLnTx/>
                <a:uFillTx/>
                <a:latin typeface="Calibri"/>
                <a:ea typeface="+mn-ea"/>
                <a:cs typeface="+mn-cs"/>
              </a:rPr>
            </a:br>
            <a:r>
              <a:rPr kumimoji="0" lang="en-US" sz="1530" b="0" i="0" u="none" strike="noStrike" kern="1200" cap="none" spc="0" normalizeH="0" baseline="0" noProof="0" dirty="0">
                <a:ln>
                  <a:noFill/>
                </a:ln>
                <a:solidFill>
                  <a:prstClr val="black"/>
                </a:solidFill>
                <a:effectLst/>
                <a:uLnTx/>
                <a:uFillTx/>
                <a:latin typeface="Calibri"/>
                <a:ea typeface="+mn-ea"/>
                <a:cs typeface="+mn-cs"/>
              </a:rPr>
              <a:t>Standard</a:t>
            </a:r>
          </a:p>
        </p:txBody>
      </p:sp>
      <p:sp>
        <p:nvSpPr>
          <p:cNvPr id="32" name="TextBox 31"/>
          <p:cNvSpPr txBox="1"/>
          <p:nvPr/>
        </p:nvSpPr>
        <p:spPr>
          <a:xfrm>
            <a:off x="5881287" y="8065799"/>
            <a:ext cx="822661" cy="5632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prstClr val="black"/>
                </a:solidFill>
                <a:effectLst/>
                <a:uLnTx/>
                <a:uFillTx/>
                <a:latin typeface="Calibri"/>
                <a:ea typeface="+mn-ea"/>
                <a:cs typeface="+mn-cs"/>
              </a:rPr>
              <a:t>Change </a:t>
            </a:r>
            <a:br>
              <a:rPr kumimoji="0" lang="en-US" sz="1530" b="0" i="0" u="none" strike="noStrike" kern="1200" cap="none" spc="0" normalizeH="0" baseline="0" noProof="0" dirty="0">
                <a:ln>
                  <a:noFill/>
                </a:ln>
                <a:solidFill>
                  <a:prstClr val="black"/>
                </a:solidFill>
                <a:effectLst/>
                <a:uLnTx/>
                <a:uFillTx/>
                <a:latin typeface="Calibri"/>
                <a:ea typeface="+mn-ea"/>
                <a:cs typeface="+mn-cs"/>
              </a:rPr>
            </a:br>
            <a:r>
              <a:rPr kumimoji="0" lang="en-US" sz="1530" b="0" i="0" u="none" strike="noStrike" kern="1200" cap="none" spc="0" normalizeH="0" baseline="0" noProof="0" dirty="0">
                <a:ln>
                  <a:noFill/>
                </a:ln>
                <a:solidFill>
                  <a:prstClr val="black"/>
                </a:solidFill>
                <a:effectLst/>
                <a:uLnTx/>
                <a:uFillTx/>
                <a:latin typeface="Calibri"/>
                <a:ea typeface="+mn-ea"/>
                <a:cs typeface="+mn-cs"/>
              </a:rPr>
              <a:t>in Aid</a:t>
            </a:r>
          </a:p>
        </p:txBody>
      </p:sp>
      <p:sp>
        <p:nvSpPr>
          <p:cNvPr id="33" name="TextBox 32"/>
          <p:cNvSpPr txBox="1"/>
          <p:nvPr/>
        </p:nvSpPr>
        <p:spPr>
          <a:xfrm>
            <a:off x="490526" y="7514090"/>
            <a:ext cx="1646884"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The relationship focusing on one country over time.</a:t>
            </a:r>
          </a:p>
        </p:txBody>
      </p:sp>
      <p:sp>
        <p:nvSpPr>
          <p:cNvPr id="41" name="TextBox 40"/>
          <p:cNvSpPr txBox="1"/>
          <p:nvPr/>
        </p:nvSpPr>
        <p:spPr>
          <a:xfrm>
            <a:off x="1625138" y="2465271"/>
            <a:ext cx="2066752" cy="3277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srgbClr val="C00000"/>
                </a:solidFill>
                <a:effectLst/>
                <a:uLnTx/>
                <a:uFillTx/>
                <a:latin typeface="Century Gothic" panose="020B0502020202020204" pitchFamily="34" charset="0"/>
              </a:rPr>
              <a:t>BETWEEN Country</a:t>
            </a:r>
          </a:p>
        </p:txBody>
      </p:sp>
      <p:cxnSp>
        <p:nvCxnSpPr>
          <p:cNvPr id="4" name="Straight Arrow Connector 3"/>
          <p:cNvCxnSpPr/>
          <p:nvPr/>
        </p:nvCxnSpPr>
        <p:spPr>
          <a:xfrm>
            <a:off x="1424940" y="3148973"/>
            <a:ext cx="1878330" cy="110298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957015" y="6588640"/>
            <a:ext cx="1542390" cy="120539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774325" y="6153920"/>
            <a:ext cx="2066752" cy="3277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30" b="0" i="0" u="none" strike="noStrike" kern="1200" cap="none" spc="0" normalizeH="0" baseline="0" noProof="0" dirty="0">
                <a:ln>
                  <a:noFill/>
                </a:ln>
                <a:solidFill>
                  <a:srgbClr val="C00000"/>
                </a:solidFill>
                <a:effectLst/>
                <a:uLnTx/>
                <a:uFillTx/>
                <a:latin typeface="Century Gothic" panose="020B0502020202020204" pitchFamily="34" charset="0"/>
              </a:rPr>
              <a:t>WITHIN Country</a:t>
            </a: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14" name="TextBox 13">
            <a:extLst>
              <a:ext uri="{FF2B5EF4-FFF2-40B4-BE49-F238E27FC236}">
                <a16:creationId xmlns:a16="http://schemas.microsoft.com/office/drawing/2014/main" id="{229336FB-7369-441E-A8A7-9B416416B0AA}"/>
              </a:ext>
            </a:extLst>
          </p:cNvPr>
          <p:cNvSpPr txBox="1"/>
          <p:nvPr/>
        </p:nvSpPr>
        <p:spPr>
          <a:xfrm>
            <a:off x="1271173" y="4694058"/>
            <a:ext cx="2121093" cy="646331"/>
          </a:xfrm>
          <a:prstGeom prst="rect">
            <a:avLst/>
          </a:prstGeom>
          <a:noFill/>
        </p:spPr>
        <p:txBody>
          <a:bodyPr wrap="none" rtlCol="0">
            <a:spAutoFit/>
          </a:bodyPr>
          <a:lstStyle/>
          <a:p>
            <a:pPr algn="ctr"/>
            <a:r>
              <a:rPr lang="en-US" dirty="0">
                <a:solidFill>
                  <a:srgbClr val="C00000"/>
                </a:solidFill>
                <a:latin typeface="Century Gothic" panose="020B0502020202020204" pitchFamily="34" charset="0"/>
              </a:rPr>
              <a:t>One Point in Time</a:t>
            </a:r>
          </a:p>
          <a:p>
            <a:pPr algn="ctr"/>
            <a:r>
              <a:rPr lang="en-US" dirty="0">
                <a:solidFill>
                  <a:srgbClr val="C00000"/>
                </a:solidFill>
                <a:latin typeface="Century Gothic" panose="020B0502020202020204" pitchFamily="34" charset="0"/>
              </a:rPr>
              <a:t>(cross-section)</a:t>
            </a:r>
          </a:p>
        </p:txBody>
      </p:sp>
      <p:sp>
        <p:nvSpPr>
          <p:cNvPr id="26" name="TextBox 25">
            <a:extLst>
              <a:ext uri="{FF2B5EF4-FFF2-40B4-BE49-F238E27FC236}">
                <a16:creationId xmlns:a16="http://schemas.microsoft.com/office/drawing/2014/main" id="{83D61253-73B0-40DE-949F-5478DE824D0B}"/>
              </a:ext>
            </a:extLst>
          </p:cNvPr>
          <p:cNvSpPr txBox="1"/>
          <p:nvPr/>
        </p:nvSpPr>
        <p:spPr>
          <a:xfrm>
            <a:off x="3538123" y="8530993"/>
            <a:ext cx="2305439" cy="646331"/>
          </a:xfrm>
          <a:prstGeom prst="rect">
            <a:avLst/>
          </a:prstGeom>
          <a:noFill/>
        </p:spPr>
        <p:txBody>
          <a:bodyPr wrap="none" rtlCol="0">
            <a:spAutoFit/>
          </a:bodyPr>
          <a:lstStyle/>
          <a:p>
            <a:pPr algn="ctr"/>
            <a:r>
              <a:rPr lang="en-US" dirty="0">
                <a:solidFill>
                  <a:srgbClr val="C00000"/>
                </a:solidFill>
                <a:latin typeface="Century Gothic" panose="020B0502020202020204" pitchFamily="34" charset="0"/>
              </a:rPr>
              <a:t>Change Over Time</a:t>
            </a:r>
          </a:p>
          <a:p>
            <a:pPr algn="ctr"/>
            <a:r>
              <a:rPr lang="en-US" dirty="0">
                <a:solidFill>
                  <a:srgbClr val="C00000"/>
                </a:solidFill>
                <a:latin typeface="Century Gothic" panose="020B0502020202020204" pitchFamily="34" charset="0"/>
              </a:rPr>
              <a:t>(panel)</a:t>
            </a:r>
          </a:p>
        </p:txBody>
      </p:sp>
    </p:spTree>
    <p:extLst>
      <p:ext uri="{BB962C8B-B14F-4D97-AF65-F5344CB8AC3E}">
        <p14:creationId xmlns:p14="http://schemas.microsoft.com/office/powerpoint/2010/main" val="4246057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77432" y="1400407"/>
            <a:ext cx="6222023" cy="5181600"/>
          </a:xfrm>
          <a:prstGeom prst="rect">
            <a:avLst/>
          </a:prstGeom>
          <a:noFill/>
          <a:ln w="9525">
            <a:noFill/>
            <a:miter lim="800000"/>
            <a:headEnd/>
            <a:tailEnd/>
          </a:ln>
        </p:spPr>
      </p:pic>
      <p:sp>
        <p:nvSpPr>
          <p:cNvPr id="3" name="TextBox 2"/>
          <p:cNvSpPr txBox="1"/>
          <p:nvPr/>
        </p:nvSpPr>
        <p:spPr>
          <a:xfrm>
            <a:off x="941363" y="6781800"/>
            <a:ext cx="5699760" cy="1815882"/>
          </a:xfrm>
          <a:prstGeom prst="rect">
            <a:avLst/>
          </a:prstGeom>
          <a:noFill/>
        </p:spPr>
        <p:txBody>
          <a:bodyPr wrap="square" rtlCol="0">
            <a:spAutoFit/>
          </a:bodyPr>
          <a:lstStyle/>
          <a:p>
            <a:pPr algn="just"/>
            <a:r>
              <a:rPr lang="en-US" sz="1400" dirty="0">
                <a:solidFill>
                  <a:schemeClr val="tx1">
                    <a:lumMod val="50000"/>
                    <a:lumOff val="50000"/>
                  </a:schemeClr>
                </a:solidFill>
                <a:latin typeface="Arial" panose="020B0604020202020204" pitchFamily="34" charset="0"/>
                <a:cs typeface="Arial" panose="020B0604020202020204" pitchFamily="34" charset="0"/>
              </a:rPr>
              <a:t>Each color represents data from a state over the 17-year study period. </a:t>
            </a:r>
          </a:p>
          <a:p>
            <a:pPr algn="just"/>
            <a:endParaRPr lang="en-US" sz="14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400" dirty="0">
                <a:solidFill>
                  <a:schemeClr val="tx1">
                    <a:lumMod val="50000"/>
                    <a:lumOff val="50000"/>
                  </a:schemeClr>
                </a:solidFill>
                <a:latin typeface="Arial" panose="020B0604020202020204" pitchFamily="34" charset="0"/>
                <a:cs typeface="Arial" panose="020B0604020202020204" pitchFamily="34" charset="0"/>
              </a:rPr>
              <a:t>Levels of spending and levels of economic development represent the specific characteristics of a group (a state in this case).</a:t>
            </a:r>
          </a:p>
          <a:p>
            <a:pPr algn="just"/>
            <a:endParaRPr lang="en-US" sz="14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400" dirty="0">
                <a:solidFill>
                  <a:schemeClr val="tx1">
                    <a:lumMod val="50000"/>
                    <a:lumOff val="50000"/>
                  </a:schemeClr>
                </a:solidFill>
                <a:latin typeface="Arial" panose="020B0604020202020204" pitchFamily="34" charset="0"/>
                <a:cs typeface="Arial" panose="020B0604020202020204" pitchFamily="34" charset="0"/>
              </a:rPr>
              <a:t>What is our inference about the policy impact of increased infrastructure spending when we use all of the data together, and does it change when we take into account group structure?</a:t>
            </a:r>
          </a:p>
        </p:txBody>
      </p:sp>
      <p:sp>
        <p:nvSpPr>
          <p:cNvPr id="4" name="TextBox 3"/>
          <p:cNvSpPr txBox="1"/>
          <p:nvPr/>
        </p:nvSpPr>
        <p:spPr>
          <a:xfrm>
            <a:off x="2655570" y="9386372"/>
            <a:ext cx="2265748" cy="276999"/>
          </a:xfrm>
          <a:prstGeom prst="rect">
            <a:avLst/>
          </a:prstGeom>
          <a:noFill/>
        </p:spPr>
        <p:txBody>
          <a:bodyPr wrap="none" rtlCol="0">
            <a:spAutoFit/>
          </a:bodyPr>
          <a:lstStyle/>
          <a:p>
            <a:r>
              <a:rPr lang="en-US" sz="1200" dirty="0"/>
              <a:t>(data from </a:t>
            </a:r>
            <a:r>
              <a:rPr lang="en-US" sz="1200" dirty="0" err="1"/>
              <a:t>Baltagi</a:t>
            </a:r>
            <a:r>
              <a:rPr lang="en-US" sz="1200" dirty="0"/>
              <a:t> &amp; </a:t>
            </a:r>
            <a:r>
              <a:rPr lang="en-US" sz="1200" dirty="0" err="1"/>
              <a:t>Pinnoi</a:t>
            </a:r>
            <a:r>
              <a:rPr lang="en-US" sz="1200" dirty="0"/>
              <a:t> 1995)</a:t>
            </a:r>
          </a:p>
        </p:txBody>
      </p:sp>
      <p:sp>
        <p:nvSpPr>
          <p:cNvPr id="5" name="Slide Number Placeholder 4"/>
          <p:cNvSpPr>
            <a:spLocks noGrp="1"/>
          </p:cNvSpPr>
          <p:nvPr>
            <p:ph type="sldNum" sz="quarter" idx="12"/>
          </p:nvPr>
        </p:nvSpPr>
        <p:spPr/>
        <p:txBody>
          <a:bodyPr/>
          <a:lstStyle/>
          <a:p>
            <a:fld id="{8A2A4A19-B384-42F8-8C0D-94C30AAB39F2}" type="slidenum">
              <a:rPr lang="en-US" smtClean="0"/>
              <a:pPr/>
              <a:t>22</a:t>
            </a:fld>
            <a:endParaRPr lang="en-US"/>
          </a:p>
        </p:txBody>
      </p:sp>
    </p:spTree>
    <p:extLst>
      <p:ext uri="{BB962C8B-B14F-4D97-AF65-F5344CB8AC3E}">
        <p14:creationId xmlns:p14="http://schemas.microsoft.com/office/powerpoint/2010/main" val="3329621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286000" y="407289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286000" y="5562600"/>
            <a:ext cx="284988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293870" y="472059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3451860" y="446151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2804160" y="439674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3710940" y="485013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4358640" y="510921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TextBox 10"/>
          <p:cNvSpPr txBox="1"/>
          <p:nvPr/>
        </p:nvSpPr>
        <p:spPr>
          <a:xfrm>
            <a:off x="1703070" y="3489961"/>
            <a:ext cx="977896" cy="563231"/>
          </a:xfrm>
          <a:prstGeom prst="rect">
            <a:avLst/>
          </a:prstGeom>
          <a:noFill/>
        </p:spPr>
        <p:txBody>
          <a:bodyPr wrap="none" rtlCol="0">
            <a:spAutoFit/>
          </a:bodyPr>
          <a:lstStyle/>
          <a:p>
            <a:r>
              <a:rPr lang="en-US" sz="1530" dirty="0"/>
              <a:t>Living</a:t>
            </a:r>
            <a:br>
              <a:rPr lang="en-US" sz="1530" dirty="0"/>
            </a:br>
            <a:r>
              <a:rPr lang="en-US" sz="1530" dirty="0"/>
              <a:t>Standards</a:t>
            </a:r>
          </a:p>
        </p:txBody>
      </p:sp>
      <p:sp>
        <p:nvSpPr>
          <p:cNvPr id="12" name="TextBox 11"/>
          <p:cNvSpPr txBox="1"/>
          <p:nvPr/>
        </p:nvSpPr>
        <p:spPr>
          <a:xfrm>
            <a:off x="5200650" y="5368290"/>
            <a:ext cx="445956" cy="327782"/>
          </a:xfrm>
          <a:prstGeom prst="rect">
            <a:avLst/>
          </a:prstGeom>
          <a:noFill/>
        </p:spPr>
        <p:txBody>
          <a:bodyPr wrap="none" rtlCol="0">
            <a:spAutoFit/>
          </a:bodyPr>
          <a:lstStyle/>
          <a:p>
            <a:r>
              <a:rPr lang="en-US" sz="1530" dirty="0"/>
              <a:t>Aid</a:t>
            </a:r>
          </a:p>
        </p:txBody>
      </p:sp>
      <p:sp>
        <p:nvSpPr>
          <p:cNvPr id="13" name="TextBox 12"/>
          <p:cNvSpPr txBox="1"/>
          <p:nvPr/>
        </p:nvSpPr>
        <p:spPr>
          <a:xfrm>
            <a:off x="1832610" y="6748158"/>
            <a:ext cx="4015740" cy="1169551"/>
          </a:xfrm>
          <a:prstGeom prst="rect">
            <a:avLst/>
          </a:prstGeom>
          <a:noFill/>
        </p:spPr>
        <p:txBody>
          <a:bodyPr wrap="square" rtlCol="0">
            <a:spAutoFit/>
          </a:bodyPr>
          <a:lstStyle/>
          <a:p>
            <a:pPr algn="just"/>
            <a:r>
              <a:rPr lang="en-US" sz="1400" dirty="0">
                <a:solidFill>
                  <a:schemeClr val="tx1">
                    <a:lumMod val="50000"/>
                    <a:lumOff val="50000"/>
                  </a:schemeClr>
                </a:solidFill>
                <a:latin typeface="Arial" panose="020B0604020202020204" pitchFamily="34" charset="0"/>
                <a:cs typeface="Arial" panose="020B0604020202020204" pitchFamily="34" charset="0"/>
              </a:rPr>
              <a:t>This is what the “levels” data will look like. Note that poor countries NEED the most aid, so the direction of causality is opposite of what this regression suggests. We cannot interpret the slope as a program impact here.</a:t>
            </a:r>
          </a:p>
        </p:txBody>
      </p:sp>
      <p:sp>
        <p:nvSpPr>
          <p:cNvPr id="4" name="Title 3"/>
          <p:cNvSpPr>
            <a:spLocks noGrp="1"/>
          </p:cNvSpPr>
          <p:nvPr>
            <p:ph type="title"/>
          </p:nvPr>
        </p:nvSpPr>
        <p:spPr>
          <a:xfrm>
            <a:off x="342900" y="899046"/>
            <a:ext cx="6995160" cy="1676400"/>
          </a:xfrm>
        </p:spPr>
        <p:txBody>
          <a:bodyPr/>
          <a:lstStyle/>
          <a:p>
            <a:r>
              <a:rPr lang="en-US" dirty="0"/>
              <a:t>levels</a:t>
            </a:r>
          </a:p>
        </p:txBody>
      </p:sp>
      <p:sp>
        <p:nvSpPr>
          <p:cNvPr id="2" name="Slide Number Placeholder 1"/>
          <p:cNvSpPr>
            <a:spLocks noGrp="1"/>
          </p:cNvSpPr>
          <p:nvPr>
            <p:ph type="sldNum" sz="quarter" idx="12"/>
          </p:nvPr>
        </p:nvSpPr>
        <p:spPr/>
        <p:txBody>
          <a:bodyPr/>
          <a:lstStyle/>
          <a:p>
            <a:fld id="{8A2A4A19-B384-42F8-8C0D-94C30AAB39F2}" type="slidenum">
              <a:rPr lang="en-US" smtClean="0"/>
              <a:pPr/>
              <a:t>23</a:t>
            </a:fld>
            <a:endParaRPr lang="en-US"/>
          </a:p>
        </p:txBody>
      </p:sp>
    </p:spTree>
    <p:extLst>
      <p:ext uri="{BB962C8B-B14F-4D97-AF65-F5344CB8AC3E}">
        <p14:creationId xmlns:p14="http://schemas.microsoft.com/office/powerpoint/2010/main" val="124055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2209800" y="4225290"/>
            <a:ext cx="0" cy="148971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09800" y="571500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764280" y="467868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3310890" y="4937760"/>
            <a:ext cx="129540" cy="129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4152900" y="4419600"/>
            <a:ext cx="129540" cy="129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TextBox 30"/>
          <p:cNvSpPr txBox="1"/>
          <p:nvPr/>
        </p:nvSpPr>
        <p:spPr>
          <a:xfrm>
            <a:off x="1207002" y="3642360"/>
            <a:ext cx="1015022" cy="798680"/>
          </a:xfrm>
          <a:prstGeom prst="rect">
            <a:avLst/>
          </a:prstGeom>
          <a:noFill/>
        </p:spPr>
        <p:txBody>
          <a:bodyPr wrap="none" rtlCol="0">
            <a:spAutoFit/>
          </a:bodyPr>
          <a:lstStyle/>
          <a:p>
            <a:pPr algn="ctr"/>
            <a:r>
              <a:rPr lang="en-US" sz="1530" dirty="0">
                <a:solidFill>
                  <a:schemeClr val="tx1">
                    <a:lumMod val="50000"/>
                    <a:lumOff val="50000"/>
                  </a:schemeClr>
                </a:solidFill>
              </a:rPr>
              <a:t>Change in </a:t>
            </a:r>
            <a:br>
              <a:rPr lang="en-US" sz="1530" dirty="0">
                <a:solidFill>
                  <a:schemeClr val="tx1">
                    <a:lumMod val="50000"/>
                    <a:lumOff val="50000"/>
                  </a:schemeClr>
                </a:solidFill>
              </a:rPr>
            </a:br>
            <a:r>
              <a:rPr lang="en-US" sz="1530" dirty="0">
                <a:solidFill>
                  <a:schemeClr val="tx1">
                    <a:lumMod val="50000"/>
                    <a:lumOff val="50000"/>
                  </a:schemeClr>
                </a:solidFill>
              </a:rPr>
              <a:t>Living </a:t>
            </a:r>
            <a:br>
              <a:rPr lang="en-US" sz="1530" dirty="0">
                <a:solidFill>
                  <a:schemeClr val="tx1">
                    <a:lumMod val="50000"/>
                    <a:lumOff val="50000"/>
                  </a:schemeClr>
                </a:solidFill>
              </a:rPr>
            </a:br>
            <a:r>
              <a:rPr lang="en-US" sz="1530" dirty="0">
                <a:solidFill>
                  <a:schemeClr val="tx1">
                    <a:lumMod val="50000"/>
                    <a:lumOff val="50000"/>
                  </a:schemeClr>
                </a:solidFill>
              </a:rPr>
              <a:t>Standard</a:t>
            </a:r>
          </a:p>
        </p:txBody>
      </p:sp>
      <p:sp>
        <p:nvSpPr>
          <p:cNvPr id="32" name="TextBox 31"/>
          <p:cNvSpPr txBox="1"/>
          <p:nvPr/>
        </p:nvSpPr>
        <p:spPr>
          <a:xfrm>
            <a:off x="5046897" y="5554239"/>
            <a:ext cx="822661" cy="563231"/>
          </a:xfrm>
          <a:prstGeom prst="rect">
            <a:avLst/>
          </a:prstGeom>
          <a:noFill/>
        </p:spPr>
        <p:txBody>
          <a:bodyPr wrap="none" rtlCol="0">
            <a:spAutoFit/>
          </a:bodyPr>
          <a:lstStyle/>
          <a:p>
            <a:pPr algn="ctr"/>
            <a:r>
              <a:rPr lang="en-US" sz="1530" dirty="0">
                <a:solidFill>
                  <a:schemeClr val="tx1">
                    <a:lumMod val="50000"/>
                    <a:lumOff val="50000"/>
                  </a:schemeClr>
                </a:solidFill>
              </a:rPr>
              <a:t>Change </a:t>
            </a:r>
            <a:br>
              <a:rPr lang="en-US" sz="1530" dirty="0">
                <a:solidFill>
                  <a:schemeClr val="tx1">
                    <a:lumMod val="50000"/>
                    <a:lumOff val="50000"/>
                  </a:schemeClr>
                </a:solidFill>
              </a:rPr>
            </a:br>
            <a:r>
              <a:rPr lang="en-US" sz="1530" dirty="0">
                <a:solidFill>
                  <a:schemeClr val="tx1">
                    <a:lumMod val="50000"/>
                    <a:lumOff val="50000"/>
                  </a:schemeClr>
                </a:solidFill>
              </a:rPr>
              <a:t>in Aid</a:t>
            </a:r>
          </a:p>
        </p:txBody>
      </p:sp>
      <p:sp>
        <p:nvSpPr>
          <p:cNvPr id="33" name="TextBox 32"/>
          <p:cNvSpPr txBox="1"/>
          <p:nvPr/>
        </p:nvSpPr>
        <p:spPr>
          <a:xfrm>
            <a:off x="1504079" y="7338649"/>
            <a:ext cx="4707197" cy="738664"/>
          </a:xfrm>
          <a:prstGeom prst="rect">
            <a:avLst/>
          </a:prstGeom>
          <a:noFill/>
        </p:spPr>
        <p:txBody>
          <a:bodyPr wrap="square" rtlCol="0">
            <a:spAutoFit/>
          </a:bodyPr>
          <a:lstStyle/>
          <a:p>
            <a:pPr algn="just"/>
            <a:r>
              <a:rPr lang="en-US" sz="1400" dirty="0">
                <a:solidFill>
                  <a:schemeClr val="tx1">
                    <a:lumMod val="50000"/>
                    <a:lumOff val="50000"/>
                  </a:schemeClr>
                </a:solidFill>
                <a:latin typeface="Arial" panose="020B0604020202020204" pitchFamily="34" charset="0"/>
                <a:cs typeface="Arial" panose="020B0604020202020204" pitchFamily="34" charset="0"/>
              </a:rPr>
              <a:t>If we look at changes in the levels of aid for one specific country, we can look at how that change either increases or decreases the standard of living in the country.</a:t>
            </a:r>
          </a:p>
        </p:txBody>
      </p:sp>
      <p:sp>
        <p:nvSpPr>
          <p:cNvPr id="34" name="Right Brace 33"/>
          <p:cNvSpPr/>
          <p:nvPr/>
        </p:nvSpPr>
        <p:spPr>
          <a:xfrm>
            <a:off x="4440249" y="4475958"/>
            <a:ext cx="204831" cy="461801"/>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35" name="TextBox 34"/>
          <p:cNvSpPr txBox="1"/>
          <p:nvPr/>
        </p:nvSpPr>
        <p:spPr>
          <a:xfrm>
            <a:off x="4773963" y="4484370"/>
            <a:ext cx="1159292" cy="458587"/>
          </a:xfrm>
          <a:prstGeom prst="rect">
            <a:avLst/>
          </a:prstGeom>
          <a:noFill/>
        </p:spPr>
        <p:txBody>
          <a:bodyPr wrap="none" rtlCol="0">
            <a:spAutoFit/>
          </a:bodyPr>
          <a:lstStyle/>
          <a:p>
            <a:r>
              <a:rPr lang="en-US" sz="1190" b="1" dirty="0">
                <a:solidFill>
                  <a:srgbClr val="FF0000"/>
                </a:solidFill>
              </a:rPr>
              <a:t>Change in </a:t>
            </a:r>
            <a:br>
              <a:rPr lang="en-US" sz="1190" b="1" dirty="0">
                <a:solidFill>
                  <a:srgbClr val="FF0000"/>
                </a:solidFill>
              </a:rPr>
            </a:br>
            <a:r>
              <a:rPr lang="en-US" sz="1190" b="1" dirty="0">
                <a:solidFill>
                  <a:srgbClr val="FF0000"/>
                </a:solidFill>
              </a:rPr>
              <a:t>Living Standard</a:t>
            </a:r>
          </a:p>
        </p:txBody>
      </p:sp>
      <p:sp>
        <p:nvSpPr>
          <p:cNvPr id="36" name="Right Brace 35"/>
          <p:cNvSpPr/>
          <p:nvPr/>
        </p:nvSpPr>
        <p:spPr>
          <a:xfrm rot="16200000" flipH="1" flipV="1">
            <a:off x="3556030" y="5012370"/>
            <a:ext cx="159056" cy="378781"/>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37" name="TextBox 36"/>
          <p:cNvSpPr txBox="1"/>
          <p:nvPr/>
        </p:nvSpPr>
        <p:spPr>
          <a:xfrm>
            <a:off x="3350245" y="5326381"/>
            <a:ext cx="676788" cy="275460"/>
          </a:xfrm>
          <a:prstGeom prst="rect">
            <a:avLst/>
          </a:prstGeom>
          <a:solidFill>
            <a:schemeClr val="bg1"/>
          </a:solidFill>
        </p:spPr>
        <p:txBody>
          <a:bodyPr wrap="none" rtlCol="0">
            <a:spAutoFit/>
          </a:bodyPr>
          <a:lstStyle/>
          <a:p>
            <a:r>
              <a:rPr lang="en-US" sz="1190" b="1" dirty="0">
                <a:solidFill>
                  <a:srgbClr val="FF0000"/>
                </a:solidFill>
              </a:rPr>
              <a:t>Less aid</a:t>
            </a:r>
          </a:p>
        </p:txBody>
      </p:sp>
      <p:sp>
        <p:nvSpPr>
          <p:cNvPr id="38" name="Right Brace 37"/>
          <p:cNvSpPr/>
          <p:nvPr/>
        </p:nvSpPr>
        <p:spPr>
          <a:xfrm rot="5400000" flipH="1">
            <a:off x="3920224" y="3782595"/>
            <a:ext cx="159056" cy="378781"/>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39" name="TextBox 38"/>
          <p:cNvSpPr txBox="1"/>
          <p:nvPr/>
        </p:nvSpPr>
        <p:spPr>
          <a:xfrm>
            <a:off x="3643931" y="3566971"/>
            <a:ext cx="760144" cy="275460"/>
          </a:xfrm>
          <a:prstGeom prst="rect">
            <a:avLst/>
          </a:prstGeom>
          <a:solidFill>
            <a:schemeClr val="bg1"/>
          </a:solidFill>
        </p:spPr>
        <p:txBody>
          <a:bodyPr wrap="none" rtlCol="0">
            <a:spAutoFit/>
          </a:bodyPr>
          <a:lstStyle/>
          <a:p>
            <a:r>
              <a:rPr lang="en-US" sz="1190" b="1" dirty="0">
                <a:solidFill>
                  <a:srgbClr val="FF0000"/>
                </a:solidFill>
              </a:rPr>
              <a:t>More aid</a:t>
            </a:r>
          </a:p>
        </p:txBody>
      </p:sp>
      <p:cxnSp>
        <p:nvCxnSpPr>
          <p:cNvPr id="29" name="Straight Arrow Connector 28"/>
          <p:cNvCxnSpPr>
            <a:stCxn id="40" idx="2"/>
          </p:cNvCxnSpPr>
          <p:nvPr/>
        </p:nvCxnSpPr>
        <p:spPr>
          <a:xfrm>
            <a:off x="2922914" y="3938782"/>
            <a:ext cx="700889" cy="63947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56815" y="3113941"/>
            <a:ext cx="1132197" cy="824841"/>
          </a:xfrm>
          <a:prstGeom prst="rect">
            <a:avLst/>
          </a:prstGeom>
          <a:noFill/>
        </p:spPr>
        <p:txBody>
          <a:bodyPr wrap="square" rtlCol="0">
            <a:spAutoFit/>
          </a:bodyPr>
          <a:lstStyle/>
          <a:p>
            <a:pPr algn="ctr"/>
            <a:r>
              <a:rPr lang="en-US" sz="1190" dirty="0">
                <a:solidFill>
                  <a:schemeClr val="tx1">
                    <a:lumMod val="50000"/>
                    <a:lumOff val="50000"/>
                  </a:schemeClr>
                </a:solidFill>
              </a:rPr>
              <a:t>One Specific Country at Different Points in Time</a:t>
            </a:r>
          </a:p>
        </p:txBody>
      </p:sp>
      <p:sp>
        <p:nvSpPr>
          <p:cNvPr id="2" name="Slide Number Placeholder 1"/>
          <p:cNvSpPr>
            <a:spLocks noGrp="1"/>
          </p:cNvSpPr>
          <p:nvPr>
            <p:ph type="sldNum" sz="quarter" idx="12"/>
          </p:nvPr>
        </p:nvSpPr>
        <p:spPr/>
        <p:txBody>
          <a:bodyPr/>
          <a:lstStyle/>
          <a:p>
            <a:fld id="{8A2A4A19-B384-42F8-8C0D-94C30AAB39F2}" type="slidenum">
              <a:rPr lang="en-US" smtClean="0"/>
              <a:pPr/>
              <a:t>24</a:t>
            </a:fld>
            <a:endParaRPr lang="en-US"/>
          </a:p>
        </p:txBody>
      </p:sp>
      <p:sp>
        <p:nvSpPr>
          <p:cNvPr id="41" name="Title 3"/>
          <p:cNvSpPr txBox="1">
            <a:spLocks/>
          </p:cNvSpPr>
          <p:nvPr/>
        </p:nvSpPr>
        <p:spPr>
          <a:xfrm>
            <a:off x="342900" y="899046"/>
            <a:ext cx="6995160" cy="1676400"/>
          </a:xfrm>
          <a:prstGeom prst="rect">
            <a:avLst/>
          </a:prstGeom>
        </p:spPr>
        <p:txBody>
          <a:bodyPr/>
          <a:lstStyle>
            <a:lvl1pPr algn="ctr" defTabSz="914400" rtl="0" eaLnBrk="1" latinLnBrk="0" hangingPunct="1">
              <a:spcBef>
                <a:spcPct val="0"/>
              </a:spcBef>
              <a:buNone/>
              <a:defRPr sz="4400" kern="1200">
                <a:solidFill>
                  <a:schemeClr val="tx1">
                    <a:lumMod val="50000"/>
                    <a:lumOff val="50000"/>
                  </a:schemeClr>
                </a:solidFill>
                <a:latin typeface="Stencil" panose="040409050D0802020404" pitchFamily="82" charset="0"/>
                <a:ea typeface="+mj-ea"/>
                <a:cs typeface="+mj-cs"/>
              </a:defRPr>
            </a:lvl1pPr>
          </a:lstStyle>
          <a:p>
            <a:endParaRPr lang="en-US" dirty="0"/>
          </a:p>
          <a:p>
            <a:r>
              <a:rPr lang="en-US" dirty="0"/>
              <a:t>Change in levels</a:t>
            </a:r>
          </a:p>
        </p:txBody>
      </p:sp>
      <p:cxnSp>
        <p:nvCxnSpPr>
          <p:cNvPr id="42" name="Straight Arrow Connector 41"/>
          <p:cNvCxnSpPr>
            <a:stCxn id="40" idx="2"/>
          </p:cNvCxnSpPr>
          <p:nvPr/>
        </p:nvCxnSpPr>
        <p:spPr>
          <a:xfrm>
            <a:off x="2922914" y="3938782"/>
            <a:ext cx="387976" cy="86943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2"/>
          </p:cNvCxnSpPr>
          <p:nvPr/>
        </p:nvCxnSpPr>
        <p:spPr>
          <a:xfrm>
            <a:off x="2922914" y="3938782"/>
            <a:ext cx="934764" cy="38134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27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842010" y="302133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010" y="4511040"/>
            <a:ext cx="284988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849880" y="366903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2007870" y="340995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1360170" y="334518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2266950" y="379857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2914650" y="405765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TextBox 10"/>
          <p:cNvSpPr txBox="1"/>
          <p:nvPr/>
        </p:nvSpPr>
        <p:spPr>
          <a:xfrm>
            <a:off x="259080" y="2438401"/>
            <a:ext cx="977896" cy="563231"/>
          </a:xfrm>
          <a:prstGeom prst="rect">
            <a:avLst/>
          </a:prstGeom>
          <a:noFill/>
        </p:spPr>
        <p:txBody>
          <a:bodyPr wrap="none" rtlCol="0">
            <a:spAutoFit/>
          </a:bodyPr>
          <a:lstStyle/>
          <a:p>
            <a:r>
              <a:rPr lang="en-US" sz="1530" dirty="0"/>
              <a:t>Living</a:t>
            </a:r>
            <a:br>
              <a:rPr lang="en-US" sz="1530" dirty="0"/>
            </a:br>
            <a:r>
              <a:rPr lang="en-US" sz="1530" dirty="0"/>
              <a:t>Standards</a:t>
            </a:r>
          </a:p>
        </p:txBody>
      </p:sp>
      <p:sp>
        <p:nvSpPr>
          <p:cNvPr id="12" name="TextBox 11"/>
          <p:cNvSpPr txBox="1"/>
          <p:nvPr/>
        </p:nvSpPr>
        <p:spPr>
          <a:xfrm>
            <a:off x="3756660" y="4316730"/>
            <a:ext cx="445956" cy="327782"/>
          </a:xfrm>
          <a:prstGeom prst="rect">
            <a:avLst/>
          </a:prstGeom>
          <a:noFill/>
        </p:spPr>
        <p:txBody>
          <a:bodyPr wrap="none" rtlCol="0">
            <a:spAutoFit/>
          </a:bodyPr>
          <a:lstStyle/>
          <a:p>
            <a:r>
              <a:rPr lang="en-US" sz="1530" dirty="0"/>
              <a:t>Aid</a:t>
            </a:r>
          </a:p>
        </p:txBody>
      </p:sp>
      <p:sp>
        <p:nvSpPr>
          <p:cNvPr id="13" name="TextBox 12"/>
          <p:cNvSpPr txBox="1"/>
          <p:nvPr/>
        </p:nvSpPr>
        <p:spPr>
          <a:xfrm>
            <a:off x="4807701" y="2852391"/>
            <a:ext cx="2194560" cy="1169551"/>
          </a:xfrm>
          <a:prstGeom prst="rect">
            <a:avLst/>
          </a:prstGeom>
          <a:noFill/>
        </p:spPr>
        <p:txBody>
          <a:bodyPr wrap="square" rtlCol="0">
            <a:spAutoFit/>
          </a:bodyPr>
          <a:lstStyle/>
          <a:p>
            <a:pPr algn="just"/>
            <a:r>
              <a:rPr lang="en-US" sz="1400" dirty="0">
                <a:solidFill>
                  <a:schemeClr val="tx1">
                    <a:lumMod val="50000"/>
                    <a:lumOff val="50000"/>
                  </a:schemeClr>
                </a:solidFill>
              </a:rPr>
              <a:t>What the relationship looks like when you estimate the policy impact using all of the data from many countries.</a:t>
            </a:r>
          </a:p>
        </p:txBody>
      </p:sp>
      <p:cxnSp>
        <p:nvCxnSpPr>
          <p:cNvPr id="24" name="Straight Connector 23"/>
          <p:cNvCxnSpPr/>
          <p:nvPr/>
        </p:nvCxnSpPr>
        <p:spPr>
          <a:xfrm>
            <a:off x="3044190" y="673685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44190" y="8226560"/>
            <a:ext cx="284988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598670" y="719024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4145280" y="7449320"/>
            <a:ext cx="129540" cy="1295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4987290" y="6931160"/>
            <a:ext cx="129540" cy="1295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TextBox 30"/>
          <p:cNvSpPr txBox="1"/>
          <p:nvPr/>
        </p:nvSpPr>
        <p:spPr>
          <a:xfrm>
            <a:off x="2041392" y="6153920"/>
            <a:ext cx="1015022" cy="798680"/>
          </a:xfrm>
          <a:prstGeom prst="rect">
            <a:avLst/>
          </a:prstGeom>
          <a:noFill/>
        </p:spPr>
        <p:txBody>
          <a:bodyPr wrap="none" rtlCol="0">
            <a:spAutoFit/>
          </a:bodyPr>
          <a:lstStyle/>
          <a:p>
            <a:pPr algn="ctr"/>
            <a:r>
              <a:rPr lang="en-US" sz="1530" dirty="0"/>
              <a:t>Change in </a:t>
            </a:r>
            <a:br>
              <a:rPr lang="en-US" sz="1530" dirty="0"/>
            </a:br>
            <a:r>
              <a:rPr lang="en-US" sz="1530" dirty="0"/>
              <a:t>Living </a:t>
            </a:r>
            <a:br>
              <a:rPr lang="en-US" sz="1530" dirty="0"/>
            </a:br>
            <a:r>
              <a:rPr lang="en-US" sz="1530" dirty="0"/>
              <a:t>Standard</a:t>
            </a:r>
          </a:p>
        </p:txBody>
      </p:sp>
      <p:sp>
        <p:nvSpPr>
          <p:cNvPr id="32" name="TextBox 31"/>
          <p:cNvSpPr txBox="1"/>
          <p:nvPr/>
        </p:nvSpPr>
        <p:spPr>
          <a:xfrm>
            <a:off x="5881287" y="8065799"/>
            <a:ext cx="822661" cy="563231"/>
          </a:xfrm>
          <a:prstGeom prst="rect">
            <a:avLst/>
          </a:prstGeom>
          <a:noFill/>
        </p:spPr>
        <p:txBody>
          <a:bodyPr wrap="none" rtlCol="0">
            <a:spAutoFit/>
          </a:bodyPr>
          <a:lstStyle/>
          <a:p>
            <a:pPr algn="ctr"/>
            <a:r>
              <a:rPr lang="en-US" sz="1530" dirty="0"/>
              <a:t>Change </a:t>
            </a:r>
            <a:br>
              <a:rPr lang="en-US" sz="1530" dirty="0"/>
            </a:br>
            <a:r>
              <a:rPr lang="en-US" sz="1530" dirty="0"/>
              <a:t>in Aid</a:t>
            </a:r>
          </a:p>
        </p:txBody>
      </p:sp>
      <p:sp>
        <p:nvSpPr>
          <p:cNvPr id="33" name="TextBox 32"/>
          <p:cNvSpPr txBox="1"/>
          <p:nvPr/>
        </p:nvSpPr>
        <p:spPr>
          <a:xfrm>
            <a:off x="490526" y="7514090"/>
            <a:ext cx="1646884" cy="738664"/>
          </a:xfrm>
          <a:prstGeom prst="rect">
            <a:avLst/>
          </a:prstGeom>
          <a:noFill/>
        </p:spPr>
        <p:txBody>
          <a:bodyPr wrap="square" rtlCol="0">
            <a:spAutoFit/>
          </a:bodyPr>
          <a:lstStyle/>
          <a:p>
            <a:r>
              <a:rPr lang="en-US" sz="1400" dirty="0">
                <a:solidFill>
                  <a:schemeClr val="tx1">
                    <a:lumMod val="50000"/>
                    <a:lumOff val="50000"/>
                  </a:schemeClr>
                </a:solidFill>
              </a:rPr>
              <a:t>The relationship focusing on one country over time.</a:t>
            </a:r>
          </a:p>
        </p:txBody>
      </p:sp>
      <p:sp>
        <p:nvSpPr>
          <p:cNvPr id="41" name="TextBox 40"/>
          <p:cNvSpPr txBox="1"/>
          <p:nvPr/>
        </p:nvSpPr>
        <p:spPr>
          <a:xfrm>
            <a:off x="1625138" y="2465271"/>
            <a:ext cx="2066752" cy="327782"/>
          </a:xfrm>
          <a:prstGeom prst="rect">
            <a:avLst/>
          </a:prstGeom>
          <a:noFill/>
        </p:spPr>
        <p:txBody>
          <a:bodyPr wrap="square" rtlCol="0">
            <a:spAutoFit/>
          </a:bodyPr>
          <a:lstStyle/>
          <a:p>
            <a:r>
              <a:rPr lang="en-US" sz="1530" dirty="0">
                <a:solidFill>
                  <a:srgbClr val="FF0000"/>
                </a:solidFill>
              </a:rPr>
              <a:t>Between Country</a:t>
            </a:r>
          </a:p>
        </p:txBody>
      </p:sp>
      <p:cxnSp>
        <p:nvCxnSpPr>
          <p:cNvPr id="4" name="Straight Arrow Connector 3"/>
          <p:cNvCxnSpPr/>
          <p:nvPr/>
        </p:nvCxnSpPr>
        <p:spPr>
          <a:xfrm>
            <a:off x="1424940" y="3148973"/>
            <a:ext cx="1878330" cy="11029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957015" y="6588640"/>
            <a:ext cx="1542390" cy="120539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774325" y="6153920"/>
            <a:ext cx="2066752" cy="327782"/>
          </a:xfrm>
          <a:prstGeom prst="rect">
            <a:avLst/>
          </a:prstGeom>
          <a:noFill/>
        </p:spPr>
        <p:txBody>
          <a:bodyPr wrap="square" rtlCol="0">
            <a:spAutoFit/>
          </a:bodyPr>
          <a:lstStyle/>
          <a:p>
            <a:r>
              <a:rPr lang="en-US" sz="1530" dirty="0">
                <a:solidFill>
                  <a:srgbClr val="FF0000"/>
                </a:solidFill>
              </a:rPr>
              <a:t>Within Country</a:t>
            </a:r>
          </a:p>
        </p:txBody>
      </p:sp>
      <p:sp>
        <p:nvSpPr>
          <p:cNvPr id="2" name="Slide Number Placeholder 1"/>
          <p:cNvSpPr>
            <a:spLocks noGrp="1"/>
          </p:cNvSpPr>
          <p:nvPr>
            <p:ph type="sldNum" sz="quarter" idx="12"/>
          </p:nvPr>
        </p:nvSpPr>
        <p:spPr/>
        <p:txBody>
          <a:bodyPr/>
          <a:lstStyle/>
          <a:p>
            <a:fld id="{8A2A4A19-B384-42F8-8C0D-94C30AAB39F2}" type="slidenum">
              <a:rPr lang="en-US" smtClean="0"/>
              <a:pPr/>
              <a:t>25</a:t>
            </a:fld>
            <a:endParaRPr lang="en-US"/>
          </a:p>
        </p:txBody>
      </p:sp>
    </p:spTree>
    <p:extLst>
      <p:ext uri="{BB962C8B-B14F-4D97-AF65-F5344CB8AC3E}">
        <p14:creationId xmlns:p14="http://schemas.microsoft.com/office/powerpoint/2010/main" val="2895736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1094683"/>
            <a:ext cx="6995160" cy="1676400"/>
          </a:xfrm>
        </p:spPr>
        <p:txBody>
          <a:bodyPr>
            <a:normAutofit/>
          </a:bodyPr>
          <a:lstStyle/>
          <a:p>
            <a:r>
              <a:rPr lang="en-US" sz="3200" dirty="0"/>
              <a:t>Differences Between </a:t>
            </a:r>
            <a:r>
              <a:rPr lang="en-US" sz="3200" dirty="0">
                <a:solidFill>
                  <a:schemeClr val="accent6">
                    <a:lumMod val="75000"/>
                  </a:schemeClr>
                </a:solidFill>
              </a:rPr>
              <a:t>“Levels” </a:t>
            </a:r>
            <a:r>
              <a:rPr lang="en-US" sz="3200" dirty="0"/>
              <a:t>and </a:t>
            </a:r>
            <a:r>
              <a:rPr lang="en-US" sz="3200" dirty="0">
                <a:solidFill>
                  <a:schemeClr val="accent6">
                    <a:lumMod val="75000"/>
                  </a:schemeClr>
                </a:solidFill>
              </a:rPr>
              <a:t>Changes in Levels</a:t>
            </a:r>
          </a:p>
        </p:txBody>
      </p:sp>
      <p:sp>
        <p:nvSpPr>
          <p:cNvPr id="3" name="Content Placeholder 2"/>
          <p:cNvSpPr>
            <a:spLocks noGrp="1"/>
          </p:cNvSpPr>
          <p:nvPr>
            <p:ph idx="1"/>
          </p:nvPr>
        </p:nvSpPr>
        <p:spPr>
          <a:xfrm>
            <a:off x="957189" y="2971800"/>
            <a:ext cx="6012180" cy="6638079"/>
          </a:xfrm>
        </p:spPr>
        <p:txBody>
          <a:bodyPr>
            <a:norm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If you are looking at the relationship between foreign aid and the standard of living within a country, there is a large potential for bias because the countries that receive the most aid are going to be the poorest countries.</a:t>
            </a:r>
          </a:p>
          <a:p>
            <a:endParaRPr lang="en-US" sz="1400" dirty="0">
              <a:solidFill>
                <a:schemeClr val="tx1">
                  <a:lumMod val="50000"/>
                  <a:lumOff val="50000"/>
                </a:schemeClr>
              </a:solidFill>
              <a:latin typeface="Arial" panose="020B0604020202020204" pitchFamily="34" charset="0"/>
              <a:cs typeface="Arial" panose="020B0604020202020204" pitchFamily="34" charset="0"/>
            </a:endParaRPr>
          </a:p>
          <a:p>
            <a:r>
              <a:rPr lang="en-US" sz="1400" dirty="0">
                <a:solidFill>
                  <a:schemeClr val="tx1">
                    <a:lumMod val="50000"/>
                    <a:lumOff val="50000"/>
                  </a:schemeClr>
                </a:solidFill>
                <a:latin typeface="Arial" panose="020B0604020202020204" pitchFamily="34" charset="0"/>
                <a:cs typeface="Arial" panose="020B0604020202020204" pitchFamily="34" charset="0"/>
              </a:rPr>
              <a:t>As a result, if you regress the standard of living onto aid – simply looking at the levels of living standards and the levels of foreign aid – you will incorrectly conclude that foreign aid actually hurts nations.</a:t>
            </a:r>
          </a:p>
          <a:p>
            <a:endParaRPr lang="en-US" sz="1400" dirty="0">
              <a:solidFill>
                <a:schemeClr val="tx1">
                  <a:lumMod val="50000"/>
                  <a:lumOff val="50000"/>
                </a:schemeClr>
              </a:solidFill>
              <a:latin typeface="Arial" panose="020B0604020202020204" pitchFamily="34" charset="0"/>
              <a:cs typeface="Arial" panose="020B0604020202020204" pitchFamily="34" charset="0"/>
            </a:endParaRPr>
          </a:p>
          <a:p>
            <a:r>
              <a:rPr lang="en-US" sz="1400" dirty="0">
                <a:solidFill>
                  <a:schemeClr val="tx1">
                    <a:lumMod val="50000"/>
                    <a:lumOff val="50000"/>
                  </a:schemeClr>
                </a:solidFill>
                <a:latin typeface="Arial" panose="020B0604020202020204" pitchFamily="34" charset="0"/>
                <a:cs typeface="Arial" panose="020B0604020202020204" pitchFamily="34" charset="0"/>
              </a:rPr>
              <a:t>If we think about it more like an experiment, we would want to randomly assign levels of aid to different countries to see if it helps. That is not politically feasible, so instead we might think of a different experiment. What if we took all of the countries that are receiving aid, and we randomly assign them a one-unit increase or a one-unit decrease in aid. So they still receive close to the same levels of aid as the previous year, but they get a small boost or a small shock.</a:t>
            </a:r>
          </a:p>
          <a:p>
            <a:endParaRPr lang="en-US" sz="1400" dirty="0">
              <a:solidFill>
                <a:schemeClr val="tx1">
                  <a:lumMod val="50000"/>
                  <a:lumOff val="50000"/>
                </a:schemeClr>
              </a:solidFill>
              <a:latin typeface="Arial" panose="020B0604020202020204" pitchFamily="34" charset="0"/>
              <a:cs typeface="Arial" panose="020B0604020202020204" pitchFamily="34" charset="0"/>
            </a:endParaRPr>
          </a:p>
          <a:p>
            <a:r>
              <a:rPr lang="en-US" sz="1400" dirty="0">
                <a:solidFill>
                  <a:schemeClr val="tx1">
                    <a:lumMod val="50000"/>
                    <a:lumOff val="50000"/>
                  </a:schemeClr>
                </a:solidFill>
                <a:latin typeface="Arial" panose="020B0604020202020204" pitchFamily="34" charset="0"/>
                <a:cs typeface="Arial" panose="020B0604020202020204" pitchFamily="34" charset="0"/>
              </a:rPr>
              <a:t>We are moving from an examination of the “levels” of foreign aid to changes in foreign aid.</a:t>
            </a:r>
          </a:p>
        </p:txBody>
      </p:sp>
      <p:sp>
        <p:nvSpPr>
          <p:cNvPr id="4" name="Slide Number Placeholder 3"/>
          <p:cNvSpPr>
            <a:spLocks noGrp="1"/>
          </p:cNvSpPr>
          <p:nvPr>
            <p:ph type="sldNum" sz="quarter" idx="12"/>
          </p:nvPr>
        </p:nvSpPr>
        <p:spPr/>
        <p:txBody>
          <a:bodyPr/>
          <a:lstStyle/>
          <a:p>
            <a:fld id="{8A2A4A19-B384-42F8-8C0D-94C30AAB39F2}" type="slidenum">
              <a:rPr lang="en-US" smtClean="0"/>
              <a:t>26</a:t>
            </a:fld>
            <a:endParaRPr lang="en-US"/>
          </a:p>
        </p:txBody>
      </p:sp>
    </p:spTree>
    <p:extLst>
      <p:ext uri="{BB962C8B-B14F-4D97-AF65-F5344CB8AC3E}">
        <p14:creationId xmlns:p14="http://schemas.microsoft.com/office/powerpoint/2010/main" val="1030710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842010" y="302133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010" y="4511040"/>
            <a:ext cx="284988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007870" y="392811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1878330" y="3150870"/>
            <a:ext cx="129540" cy="1295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1554480" y="3409950"/>
            <a:ext cx="129540" cy="1295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1165860" y="3409950"/>
            <a:ext cx="129540" cy="1295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2849880" y="4316730"/>
            <a:ext cx="129540" cy="1295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TextBox 10"/>
          <p:cNvSpPr txBox="1"/>
          <p:nvPr/>
        </p:nvSpPr>
        <p:spPr>
          <a:xfrm>
            <a:off x="259080" y="2438401"/>
            <a:ext cx="977896" cy="563231"/>
          </a:xfrm>
          <a:prstGeom prst="rect">
            <a:avLst/>
          </a:prstGeom>
          <a:noFill/>
        </p:spPr>
        <p:txBody>
          <a:bodyPr wrap="none" rtlCol="0">
            <a:spAutoFit/>
          </a:bodyPr>
          <a:lstStyle/>
          <a:p>
            <a:r>
              <a:rPr lang="en-US" sz="1530" dirty="0"/>
              <a:t>Living</a:t>
            </a:r>
            <a:br>
              <a:rPr lang="en-US" sz="1530" dirty="0"/>
            </a:br>
            <a:r>
              <a:rPr lang="en-US" sz="1530" dirty="0"/>
              <a:t>Standards</a:t>
            </a:r>
          </a:p>
        </p:txBody>
      </p:sp>
      <p:sp>
        <p:nvSpPr>
          <p:cNvPr id="12" name="TextBox 11"/>
          <p:cNvSpPr txBox="1"/>
          <p:nvPr/>
        </p:nvSpPr>
        <p:spPr>
          <a:xfrm>
            <a:off x="3756660" y="4316730"/>
            <a:ext cx="445956" cy="327782"/>
          </a:xfrm>
          <a:prstGeom prst="rect">
            <a:avLst/>
          </a:prstGeom>
          <a:noFill/>
        </p:spPr>
        <p:txBody>
          <a:bodyPr wrap="none" rtlCol="0">
            <a:spAutoFit/>
          </a:bodyPr>
          <a:lstStyle/>
          <a:p>
            <a:r>
              <a:rPr lang="en-US" sz="1530" dirty="0"/>
              <a:t>Aid</a:t>
            </a:r>
          </a:p>
        </p:txBody>
      </p:sp>
      <p:sp>
        <p:nvSpPr>
          <p:cNvPr id="13" name="TextBox 12"/>
          <p:cNvSpPr txBox="1"/>
          <p:nvPr/>
        </p:nvSpPr>
        <p:spPr>
          <a:xfrm>
            <a:off x="4429760" y="2846308"/>
            <a:ext cx="2849880" cy="738664"/>
          </a:xfrm>
          <a:prstGeom prst="rect">
            <a:avLst/>
          </a:prstGeom>
          <a:noFill/>
        </p:spPr>
        <p:txBody>
          <a:bodyPr wrap="square" rtlCol="0">
            <a:spAutoFit/>
          </a:bodyPr>
          <a:lstStyle/>
          <a:p>
            <a:pPr algn="just"/>
            <a:r>
              <a:rPr lang="en-US" sz="1400" dirty="0">
                <a:solidFill>
                  <a:schemeClr val="tx1">
                    <a:lumMod val="50000"/>
                    <a:lumOff val="50000"/>
                  </a:schemeClr>
                </a:solidFill>
              </a:rPr>
              <a:t>The fixed effect model does this by examine changes that occur within-group over time.</a:t>
            </a:r>
          </a:p>
        </p:txBody>
      </p:sp>
      <p:cxnSp>
        <p:nvCxnSpPr>
          <p:cNvPr id="24" name="Straight Connector 23"/>
          <p:cNvCxnSpPr/>
          <p:nvPr/>
        </p:nvCxnSpPr>
        <p:spPr>
          <a:xfrm>
            <a:off x="3846830" y="6711449"/>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46830" y="8201159"/>
            <a:ext cx="284988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900" y="6128520"/>
            <a:ext cx="1401089" cy="563231"/>
          </a:xfrm>
          <a:prstGeom prst="rect">
            <a:avLst/>
          </a:prstGeom>
          <a:noFill/>
        </p:spPr>
        <p:txBody>
          <a:bodyPr wrap="none" rtlCol="0">
            <a:spAutoFit/>
          </a:bodyPr>
          <a:lstStyle/>
          <a:p>
            <a:r>
              <a:rPr lang="en-US" sz="1530" dirty="0"/>
              <a:t>Change in </a:t>
            </a:r>
            <a:br>
              <a:rPr lang="en-US" sz="1530" dirty="0"/>
            </a:br>
            <a:r>
              <a:rPr lang="en-US" sz="1530" dirty="0"/>
              <a:t>Living Standard</a:t>
            </a:r>
          </a:p>
        </p:txBody>
      </p:sp>
      <p:sp>
        <p:nvSpPr>
          <p:cNvPr id="32" name="TextBox 31"/>
          <p:cNvSpPr txBox="1"/>
          <p:nvPr/>
        </p:nvSpPr>
        <p:spPr>
          <a:xfrm>
            <a:off x="6761480" y="8006850"/>
            <a:ext cx="822661" cy="563231"/>
          </a:xfrm>
          <a:prstGeom prst="rect">
            <a:avLst/>
          </a:prstGeom>
          <a:noFill/>
        </p:spPr>
        <p:txBody>
          <a:bodyPr wrap="none" rtlCol="0">
            <a:spAutoFit/>
          </a:bodyPr>
          <a:lstStyle/>
          <a:p>
            <a:r>
              <a:rPr lang="en-US" sz="1530" dirty="0"/>
              <a:t>Change </a:t>
            </a:r>
            <a:br>
              <a:rPr lang="en-US" sz="1530" dirty="0"/>
            </a:br>
            <a:r>
              <a:rPr lang="en-US" sz="1530" dirty="0"/>
              <a:t>in Aid</a:t>
            </a:r>
          </a:p>
        </p:txBody>
      </p:sp>
      <p:sp>
        <p:nvSpPr>
          <p:cNvPr id="33" name="TextBox 32"/>
          <p:cNvSpPr txBox="1"/>
          <p:nvPr/>
        </p:nvSpPr>
        <p:spPr>
          <a:xfrm>
            <a:off x="284480" y="7001548"/>
            <a:ext cx="2849880" cy="1384995"/>
          </a:xfrm>
          <a:prstGeom prst="rect">
            <a:avLst/>
          </a:prstGeom>
          <a:noFill/>
        </p:spPr>
        <p:txBody>
          <a:bodyPr wrap="square" rtlCol="0">
            <a:spAutoFit/>
          </a:bodyPr>
          <a:lstStyle/>
          <a:p>
            <a:pPr algn="just"/>
            <a:r>
              <a:rPr lang="en-US" sz="1400" dirty="0">
                <a:solidFill>
                  <a:schemeClr val="tx1">
                    <a:lumMod val="50000"/>
                    <a:lumOff val="50000"/>
                  </a:schemeClr>
                </a:solidFill>
              </a:rPr>
              <a:t>By adding an intercept for each group, you are putting them on the same axis so now you can estimate a common slope while taking into account the effects of the unique history/culture of the groups.</a:t>
            </a:r>
          </a:p>
        </p:txBody>
      </p:sp>
      <p:sp>
        <p:nvSpPr>
          <p:cNvPr id="26" name="Oval 25"/>
          <p:cNvSpPr/>
          <p:nvPr/>
        </p:nvSpPr>
        <p:spPr>
          <a:xfrm>
            <a:off x="2331720" y="373380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2655570" y="360426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0" name="Oval 39"/>
          <p:cNvSpPr/>
          <p:nvPr/>
        </p:nvSpPr>
        <p:spPr>
          <a:xfrm>
            <a:off x="3238500" y="4187190"/>
            <a:ext cx="129540" cy="1295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1" name="Oval 40"/>
          <p:cNvSpPr/>
          <p:nvPr/>
        </p:nvSpPr>
        <p:spPr>
          <a:xfrm>
            <a:off x="3432810" y="3928110"/>
            <a:ext cx="129540" cy="1295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p:cNvSpPr/>
          <p:nvPr/>
        </p:nvSpPr>
        <p:spPr>
          <a:xfrm>
            <a:off x="5097138" y="7508367"/>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p:cNvSpPr/>
          <p:nvPr/>
        </p:nvSpPr>
        <p:spPr>
          <a:xfrm>
            <a:off x="4818380" y="7618229"/>
            <a:ext cx="129540" cy="1295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4494530" y="7877309"/>
            <a:ext cx="129540" cy="1295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4105910" y="7877309"/>
            <a:ext cx="129540" cy="1295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5854700" y="6840989"/>
            <a:ext cx="129540" cy="1295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5356218" y="7274702"/>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5680068" y="7164839"/>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6243320" y="6711449"/>
            <a:ext cx="129540" cy="1295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0" name="Oval 49"/>
          <p:cNvSpPr/>
          <p:nvPr/>
        </p:nvSpPr>
        <p:spPr>
          <a:xfrm>
            <a:off x="6437630" y="6452369"/>
            <a:ext cx="129540" cy="1295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Slide Number Placeholder 1"/>
          <p:cNvSpPr>
            <a:spLocks noGrp="1"/>
          </p:cNvSpPr>
          <p:nvPr>
            <p:ph type="sldNum" sz="quarter" idx="12"/>
          </p:nvPr>
        </p:nvSpPr>
        <p:spPr/>
        <p:txBody>
          <a:bodyPr/>
          <a:lstStyle/>
          <a:p>
            <a:fld id="{8A2A4A19-B384-42F8-8C0D-94C30AAB39F2}" type="slidenum">
              <a:rPr lang="en-US" smtClean="0"/>
              <a:pPr/>
              <a:t>27</a:t>
            </a:fld>
            <a:endParaRPr lang="en-US"/>
          </a:p>
        </p:txBody>
      </p:sp>
    </p:spTree>
    <p:extLst>
      <p:ext uri="{BB962C8B-B14F-4D97-AF65-F5344CB8AC3E}">
        <p14:creationId xmlns:p14="http://schemas.microsoft.com/office/powerpoint/2010/main" val="1719589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6995160" cy="1676400"/>
          </a:xfrm>
        </p:spPr>
        <p:txBody>
          <a:bodyPr/>
          <a:lstStyle/>
          <a:p>
            <a:r>
              <a:rPr lang="en-US" dirty="0"/>
              <a:t>Cross-Section Variation (Levels)</a:t>
            </a:r>
          </a:p>
        </p:txBody>
      </p:sp>
      <p:pic>
        <p:nvPicPr>
          <p:cNvPr id="1026" name="Picture 2"/>
          <p:cNvPicPr>
            <a:picLocks noChangeAspect="1" noChangeArrowheads="1"/>
          </p:cNvPicPr>
          <p:nvPr/>
        </p:nvPicPr>
        <p:blipFill>
          <a:blip r:embed="rId2" cstate="print"/>
          <a:srcRect/>
          <a:stretch>
            <a:fillRect/>
          </a:stretch>
        </p:blipFill>
        <p:spPr bwMode="auto">
          <a:xfrm>
            <a:off x="1066800" y="4191000"/>
            <a:ext cx="5092541" cy="408051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A2A4A19-B384-42F8-8C0D-94C30AAB39F2}" type="slidenum">
              <a:rPr lang="en-US" smtClean="0"/>
              <a:t>28</a:t>
            </a:fld>
            <a:endParaRPr lang="en-US"/>
          </a:p>
        </p:txBody>
      </p:sp>
      <p:sp>
        <p:nvSpPr>
          <p:cNvPr id="4" name="TextBox 3">
            <a:extLst>
              <a:ext uri="{FF2B5EF4-FFF2-40B4-BE49-F238E27FC236}">
                <a16:creationId xmlns:a16="http://schemas.microsoft.com/office/drawing/2014/main" id="{436CE085-E3B3-46B4-A02C-F69B66956F96}"/>
              </a:ext>
            </a:extLst>
          </p:cNvPr>
          <p:cNvSpPr txBox="1"/>
          <p:nvPr/>
        </p:nvSpPr>
        <p:spPr>
          <a:xfrm>
            <a:off x="2553751" y="8271510"/>
            <a:ext cx="2664897" cy="369332"/>
          </a:xfrm>
          <a:prstGeom prst="rect">
            <a:avLst/>
          </a:prstGeom>
          <a:noFill/>
        </p:spPr>
        <p:txBody>
          <a:bodyPr wrap="none" rtlCol="0">
            <a:spAutoFit/>
          </a:bodyPr>
          <a:lstStyle/>
          <a:p>
            <a:r>
              <a:rPr lang="en-US" dirty="0">
                <a:solidFill>
                  <a:schemeClr val="accent6">
                    <a:lumMod val="75000"/>
                  </a:schemeClr>
                </a:solidFill>
              </a:rPr>
              <a:t>mg of Blood Pressure Med</a:t>
            </a:r>
          </a:p>
        </p:txBody>
      </p:sp>
      <p:sp>
        <p:nvSpPr>
          <p:cNvPr id="6" name="TextBox 5">
            <a:extLst>
              <a:ext uri="{FF2B5EF4-FFF2-40B4-BE49-F238E27FC236}">
                <a16:creationId xmlns:a16="http://schemas.microsoft.com/office/drawing/2014/main" id="{343D5C4B-DDC8-4179-BA0E-A28A75B82F87}"/>
              </a:ext>
            </a:extLst>
          </p:cNvPr>
          <p:cNvSpPr txBox="1"/>
          <p:nvPr/>
        </p:nvSpPr>
        <p:spPr>
          <a:xfrm>
            <a:off x="2057400" y="4404334"/>
            <a:ext cx="2519979" cy="923330"/>
          </a:xfrm>
          <a:prstGeom prst="rect">
            <a:avLst/>
          </a:prstGeom>
          <a:noFill/>
        </p:spPr>
        <p:txBody>
          <a:bodyPr wrap="square" rtlCol="0">
            <a:spAutoFit/>
          </a:bodyPr>
          <a:lstStyle/>
          <a:p>
            <a:pPr algn="ctr"/>
            <a:r>
              <a:rPr lang="en-US" dirty="0">
                <a:solidFill>
                  <a:schemeClr val="accent6">
                    <a:lumMod val="75000"/>
                  </a:schemeClr>
                </a:solidFill>
              </a:rPr>
              <a:t>Is the medication causing high blood pressure?</a:t>
            </a:r>
          </a:p>
        </p:txBody>
      </p:sp>
      <p:cxnSp>
        <p:nvCxnSpPr>
          <p:cNvPr id="7" name="Straight Arrow Connector 6">
            <a:extLst>
              <a:ext uri="{FF2B5EF4-FFF2-40B4-BE49-F238E27FC236}">
                <a16:creationId xmlns:a16="http://schemas.microsoft.com/office/drawing/2014/main" id="{6132F153-1DBC-4DF1-B90C-6EA584F312E6}"/>
              </a:ext>
            </a:extLst>
          </p:cNvPr>
          <p:cNvCxnSpPr/>
          <p:nvPr/>
        </p:nvCxnSpPr>
        <p:spPr>
          <a:xfrm flipV="1">
            <a:off x="2819400" y="5105400"/>
            <a:ext cx="2590800" cy="228600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420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957" y="1295400"/>
            <a:ext cx="6995160" cy="1676400"/>
          </a:xfrm>
        </p:spPr>
        <p:txBody>
          <a:bodyPr/>
          <a:lstStyle/>
          <a:p>
            <a:r>
              <a:rPr lang="en-US" dirty="0"/>
              <a:t>Within Group Variation</a:t>
            </a:r>
          </a:p>
        </p:txBody>
      </p:sp>
      <p:pic>
        <p:nvPicPr>
          <p:cNvPr id="2051" name="Picture 3"/>
          <p:cNvPicPr>
            <a:picLocks noChangeAspect="1" noChangeArrowheads="1"/>
          </p:cNvPicPr>
          <p:nvPr/>
        </p:nvPicPr>
        <p:blipFill>
          <a:blip r:embed="rId2" cstate="print"/>
          <a:srcRect/>
          <a:stretch>
            <a:fillRect/>
          </a:stretch>
        </p:blipFill>
        <p:spPr bwMode="auto">
          <a:xfrm>
            <a:off x="985958" y="3627234"/>
            <a:ext cx="5958011" cy="477774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A2A4A19-B384-42F8-8C0D-94C30AAB39F2}" type="slidenum">
              <a:rPr lang="en-US" smtClean="0"/>
              <a:t>29</a:t>
            </a:fld>
            <a:endParaRPr lang="en-US"/>
          </a:p>
        </p:txBody>
      </p:sp>
      <p:sp>
        <p:nvSpPr>
          <p:cNvPr id="4" name="TextBox 3">
            <a:extLst>
              <a:ext uri="{FF2B5EF4-FFF2-40B4-BE49-F238E27FC236}">
                <a16:creationId xmlns:a16="http://schemas.microsoft.com/office/drawing/2014/main" id="{5E601719-04C2-42BA-8BD6-52CC9CE267B7}"/>
              </a:ext>
            </a:extLst>
          </p:cNvPr>
          <p:cNvSpPr txBox="1"/>
          <p:nvPr/>
        </p:nvSpPr>
        <p:spPr>
          <a:xfrm>
            <a:off x="6016474" y="4495800"/>
            <a:ext cx="1296189" cy="646331"/>
          </a:xfrm>
          <a:prstGeom prst="rect">
            <a:avLst/>
          </a:prstGeom>
          <a:noFill/>
        </p:spPr>
        <p:txBody>
          <a:bodyPr wrap="none" rtlCol="0">
            <a:spAutoFit/>
          </a:bodyPr>
          <a:lstStyle/>
          <a:p>
            <a:pPr algn="ctr"/>
            <a:r>
              <a:rPr lang="en-US" dirty="0">
                <a:solidFill>
                  <a:schemeClr val="tx1">
                    <a:lumMod val="50000"/>
                    <a:lumOff val="50000"/>
                  </a:schemeClr>
                </a:solidFill>
              </a:rPr>
              <a:t>Individuals</a:t>
            </a:r>
          </a:p>
          <a:p>
            <a:pPr algn="ctr"/>
            <a:r>
              <a:rPr lang="en-US" dirty="0">
                <a:solidFill>
                  <a:schemeClr val="tx1">
                    <a:lumMod val="50000"/>
                    <a:lumOff val="50000"/>
                  </a:schemeClr>
                </a:solidFill>
              </a:rPr>
              <a:t>in the study</a:t>
            </a:r>
          </a:p>
        </p:txBody>
      </p:sp>
      <p:sp>
        <p:nvSpPr>
          <p:cNvPr id="6" name="TextBox 5">
            <a:extLst>
              <a:ext uri="{FF2B5EF4-FFF2-40B4-BE49-F238E27FC236}">
                <a16:creationId xmlns:a16="http://schemas.microsoft.com/office/drawing/2014/main" id="{EB1F44B8-27DC-4338-A8DD-62851635D6FC}"/>
              </a:ext>
            </a:extLst>
          </p:cNvPr>
          <p:cNvSpPr txBox="1"/>
          <p:nvPr/>
        </p:nvSpPr>
        <p:spPr>
          <a:xfrm>
            <a:off x="1956932" y="4523581"/>
            <a:ext cx="2519979" cy="1754326"/>
          </a:xfrm>
          <a:prstGeom prst="rect">
            <a:avLst/>
          </a:prstGeom>
          <a:noFill/>
        </p:spPr>
        <p:txBody>
          <a:bodyPr wrap="square" rtlCol="0">
            <a:spAutoFit/>
          </a:bodyPr>
          <a:lstStyle/>
          <a:p>
            <a:pPr algn="ctr"/>
            <a:r>
              <a:rPr lang="en-US" dirty="0">
                <a:solidFill>
                  <a:schemeClr val="tx1">
                    <a:lumMod val="50000"/>
                    <a:lumOff val="50000"/>
                  </a:schemeClr>
                </a:solidFill>
              </a:rPr>
              <a:t>Blood pressure variation by individual depending upon changes to their prescription – increased dosage lowers blood pressure</a:t>
            </a:r>
          </a:p>
        </p:txBody>
      </p:sp>
      <p:sp>
        <p:nvSpPr>
          <p:cNvPr id="7" name="TextBox 6">
            <a:extLst>
              <a:ext uri="{FF2B5EF4-FFF2-40B4-BE49-F238E27FC236}">
                <a16:creationId xmlns:a16="http://schemas.microsoft.com/office/drawing/2014/main" id="{87F8F5CE-9BD2-42BA-A7D2-B82AC0637FAB}"/>
              </a:ext>
            </a:extLst>
          </p:cNvPr>
          <p:cNvSpPr txBox="1"/>
          <p:nvPr/>
        </p:nvSpPr>
        <p:spPr>
          <a:xfrm>
            <a:off x="2553751" y="8271510"/>
            <a:ext cx="2664897" cy="369332"/>
          </a:xfrm>
          <a:prstGeom prst="rect">
            <a:avLst/>
          </a:prstGeom>
          <a:noFill/>
        </p:spPr>
        <p:txBody>
          <a:bodyPr wrap="none" rtlCol="0">
            <a:spAutoFit/>
          </a:bodyPr>
          <a:lstStyle/>
          <a:p>
            <a:r>
              <a:rPr lang="en-US" dirty="0">
                <a:solidFill>
                  <a:schemeClr val="accent6">
                    <a:lumMod val="75000"/>
                  </a:schemeClr>
                </a:solidFill>
              </a:rPr>
              <a:t>mg of Blood Pressure Med</a:t>
            </a:r>
          </a:p>
        </p:txBody>
      </p:sp>
      <p:cxnSp>
        <p:nvCxnSpPr>
          <p:cNvPr id="8" name="Straight Arrow Connector 7">
            <a:extLst>
              <a:ext uri="{FF2B5EF4-FFF2-40B4-BE49-F238E27FC236}">
                <a16:creationId xmlns:a16="http://schemas.microsoft.com/office/drawing/2014/main" id="{E659C7BB-3A99-45DF-93BB-A114445CDD7B}"/>
              </a:ext>
            </a:extLst>
          </p:cNvPr>
          <p:cNvCxnSpPr/>
          <p:nvPr/>
        </p:nvCxnSpPr>
        <p:spPr>
          <a:xfrm>
            <a:off x="2600986" y="6351336"/>
            <a:ext cx="1942049" cy="6858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CE47422-9061-4F1E-9537-D853E9C7057C}"/>
              </a:ext>
            </a:extLst>
          </p:cNvPr>
          <p:cNvCxnSpPr>
            <a:cxnSpLocks/>
          </p:cNvCxnSpPr>
          <p:nvPr/>
        </p:nvCxnSpPr>
        <p:spPr>
          <a:xfrm>
            <a:off x="1886350" y="7024257"/>
            <a:ext cx="2078613" cy="40235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68FA82-72B0-4E88-8C94-32BCEC95F961}"/>
              </a:ext>
            </a:extLst>
          </p:cNvPr>
          <p:cNvCxnSpPr>
            <a:cxnSpLocks/>
          </p:cNvCxnSpPr>
          <p:nvPr/>
        </p:nvCxnSpPr>
        <p:spPr>
          <a:xfrm>
            <a:off x="3276600" y="3938315"/>
            <a:ext cx="1738129" cy="88065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33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1053651"/>
            <a:ext cx="6995160" cy="1676400"/>
          </a:xfrm>
        </p:spPr>
        <p:txBody>
          <a:bodyPr/>
          <a:lstStyle/>
          <a:p>
            <a:r>
              <a:rPr lang="en-US" dirty="0"/>
              <a:t>Management Bias (</a:t>
            </a:r>
            <a:r>
              <a:rPr lang="en-US" dirty="0" err="1"/>
              <a:t>Mundlak</a:t>
            </a:r>
            <a:r>
              <a:rPr lang="en-US" dirty="0"/>
              <a:t>, 1965)</a:t>
            </a:r>
          </a:p>
        </p:txBody>
      </p:sp>
      <p:grpSp>
        <p:nvGrpSpPr>
          <p:cNvPr id="3" name="Group 2"/>
          <p:cNvGrpSpPr/>
          <p:nvPr/>
        </p:nvGrpSpPr>
        <p:grpSpPr>
          <a:xfrm>
            <a:off x="1216827" y="4038600"/>
            <a:ext cx="4824567" cy="3477881"/>
            <a:chOff x="3121409" y="1752600"/>
            <a:chExt cx="5675962" cy="4091625"/>
          </a:xfrm>
        </p:grpSpPr>
        <p:cxnSp>
          <p:nvCxnSpPr>
            <p:cNvPr id="5" name="Straight Connector 4"/>
            <p:cNvCxnSpPr/>
            <p:nvPr/>
          </p:nvCxnSpPr>
          <p:spPr>
            <a:xfrm rot="5400000">
              <a:off x="2933700" y="38481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267200" y="5105400"/>
              <a:ext cx="40111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40137" y="5181600"/>
              <a:ext cx="1357234" cy="662625"/>
            </a:xfrm>
            <a:prstGeom prst="rect">
              <a:avLst/>
            </a:prstGeom>
            <a:noFill/>
          </p:spPr>
          <p:txBody>
            <a:bodyPr wrap="none" rtlCol="0">
              <a:spAutoFit/>
            </a:bodyPr>
            <a:lstStyle/>
            <a:p>
              <a:r>
                <a:rPr lang="en-US" sz="1530" dirty="0"/>
                <a:t>Agricultural </a:t>
              </a:r>
              <a:br>
                <a:rPr lang="en-US" sz="1530" dirty="0"/>
              </a:br>
              <a:r>
                <a:rPr lang="en-US" sz="1530" dirty="0"/>
                <a:t>Inputs</a:t>
              </a:r>
            </a:p>
          </p:txBody>
        </p:sp>
        <p:sp>
          <p:nvSpPr>
            <p:cNvPr id="10" name="TextBox 9"/>
            <p:cNvSpPr txBox="1"/>
            <p:nvPr/>
          </p:nvSpPr>
          <p:spPr>
            <a:xfrm>
              <a:off x="3121409" y="1752600"/>
              <a:ext cx="1343204" cy="939624"/>
            </a:xfrm>
            <a:prstGeom prst="rect">
              <a:avLst/>
            </a:prstGeom>
            <a:noFill/>
          </p:spPr>
          <p:txBody>
            <a:bodyPr wrap="none" rtlCol="0">
              <a:spAutoFit/>
            </a:bodyPr>
            <a:lstStyle/>
            <a:p>
              <a:pPr algn="ctr"/>
              <a:r>
                <a:rPr lang="en-US" sz="1530" dirty="0"/>
                <a:t>Farm </a:t>
              </a:r>
              <a:br>
                <a:rPr lang="en-US" sz="1530" dirty="0"/>
              </a:br>
              <a:r>
                <a:rPr lang="en-US" sz="1530" dirty="0"/>
                <a:t>Productivity</a:t>
              </a:r>
              <a:br>
                <a:rPr lang="en-US" sz="1530" dirty="0"/>
              </a:br>
              <a:r>
                <a:rPr lang="en-US" sz="1530" dirty="0"/>
                <a:t>(per acre)</a:t>
              </a:r>
            </a:p>
          </p:txBody>
        </p:sp>
        <p:cxnSp>
          <p:nvCxnSpPr>
            <p:cNvPr id="16" name="Straight Arrow Connector 15"/>
            <p:cNvCxnSpPr/>
            <p:nvPr/>
          </p:nvCxnSpPr>
          <p:spPr>
            <a:xfrm flipV="1">
              <a:off x="4572000" y="2286000"/>
              <a:ext cx="3200400" cy="251460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656703" y="3543300"/>
              <a:ext cx="2680910" cy="43589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70706" y="1992868"/>
              <a:ext cx="337951" cy="385626"/>
            </a:xfrm>
            <a:prstGeom prst="rect">
              <a:avLst/>
            </a:prstGeom>
            <a:noFill/>
          </p:spPr>
          <p:txBody>
            <a:bodyPr wrap="none" rtlCol="0">
              <a:spAutoFit/>
            </a:bodyPr>
            <a:lstStyle/>
            <a:p>
              <a:r>
                <a:rPr lang="en-US" sz="1530" dirty="0">
                  <a:solidFill>
                    <a:schemeClr val="tx2"/>
                  </a:solidFill>
                </a:rPr>
                <a:t>b</a:t>
              </a:r>
            </a:p>
          </p:txBody>
        </p:sp>
        <p:sp>
          <p:nvSpPr>
            <p:cNvPr id="46" name="TextBox 45"/>
            <p:cNvSpPr txBox="1"/>
            <p:nvPr/>
          </p:nvSpPr>
          <p:spPr>
            <a:xfrm>
              <a:off x="7440137" y="3308710"/>
              <a:ext cx="339838" cy="385626"/>
            </a:xfrm>
            <a:prstGeom prst="rect">
              <a:avLst/>
            </a:prstGeom>
            <a:noFill/>
          </p:spPr>
          <p:txBody>
            <a:bodyPr wrap="none" rtlCol="0">
              <a:spAutoFit/>
            </a:bodyPr>
            <a:lstStyle/>
            <a:p>
              <a:r>
                <a:rPr lang="el-GR" sz="1530" dirty="0">
                  <a:solidFill>
                    <a:srgbClr val="7030A0"/>
                  </a:solidFill>
                </a:rPr>
                <a:t>β</a:t>
              </a:r>
              <a:endParaRPr lang="en-US" sz="1530" dirty="0">
                <a:solidFill>
                  <a:srgbClr val="7030A0"/>
                </a:solidFill>
              </a:endParaRPr>
            </a:p>
          </p:txBody>
        </p:sp>
      </p:grpSp>
      <p:sp>
        <p:nvSpPr>
          <p:cNvPr id="4" name="Slide Number Placeholder 3"/>
          <p:cNvSpPr>
            <a:spLocks noGrp="1"/>
          </p:cNvSpPr>
          <p:nvPr>
            <p:ph type="sldNum" sz="quarter" idx="12"/>
          </p:nvPr>
        </p:nvSpPr>
        <p:spPr/>
        <p:txBody>
          <a:bodyPr/>
          <a:lstStyle/>
          <a:p>
            <a:fld id="{8A2A4A19-B384-42F8-8C0D-94C30AAB39F2}" type="slidenum">
              <a:rPr lang="en-US" smtClean="0"/>
              <a:t>3</a:t>
            </a:fld>
            <a:endParaRPr lang="en-US"/>
          </a:p>
        </p:txBody>
      </p:sp>
      <p:sp>
        <p:nvSpPr>
          <p:cNvPr id="12" name="TextBox 11"/>
          <p:cNvSpPr txBox="1"/>
          <p:nvPr/>
        </p:nvSpPr>
        <p:spPr>
          <a:xfrm>
            <a:off x="818603" y="8581930"/>
            <a:ext cx="5982792" cy="369332"/>
          </a:xfrm>
          <a:prstGeom prst="rect">
            <a:avLst/>
          </a:prstGeom>
          <a:noFill/>
        </p:spPr>
        <p:txBody>
          <a:bodyPr wrap="none" rtlCol="0">
            <a:spAutoFit/>
          </a:bodyPr>
          <a:lstStyle/>
          <a:p>
            <a:r>
              <a:rPr lang="en-US" dirty="0">
                <a:solidFill>
                  <a:schemeClr val="tx1">
                    <a:lumMod val="50000"/>
                    <a:lumOff val="50000"/>
                  </a:schemeClr>
                </a:solidFill>
              </a:rPr>
              <a:t>Policy impact did not meet expectations based upon the data.</a:t>
            </a:r>
          </a:p>
        </p:txBody>
      </p:sp>
    </p:spTree>
    <p:extLst>
      <p:ext uri="{BB962C8B-B14F-4D97-AF65-F5344CB8AC3E}">
        <p14:creationId xmlns:p14="http://schemas.microsoft.com/office/powerpoint/2010/main" val="2647569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235" y="1287666"/>
            <a:ext cx="6995160" cy="1676400"/>
          </a:xfrm>
        </p:spPr>
        <p:txBody>
          <a:bodyPr>
            <a:normAutofit/>
          </a:bodyPr>
          <a:lstStyle/>
          <a:p>
            <a:r>
              <a:rPr lang="en-US" dirty="0"/>
              <a:t>Why do the slopes change?</a:t>
            </a:r>
          </a:p>
        </p:txBody>
      </p:sp>
      <p:sp>
        <p:nvSpPr>
          <p:cNvPr id="4" name="Oval 3"/>
          <p:cNvSpPr/>
          <p:nvPr/>
        </p:nvSpPr>
        <p:spPr>
          <a:xfrm>
            <a:off x="2849879" y="5158740"/>
            <a:ext cx="1230630" cy="123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3472180" y="5098016"/>
            <a:ext cx="1230630" cy="123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2914650" y="425196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TextBox 6"/>
          <p:cNvSpPr txBox="1"/>
          <p:nvPr/>
        </p:nvSpPr>
        <p:spPr>
          <a:xfrm>
            <a:off x="3149712" y="3863340"/>
            <a:ext cx="1408206" cy="327782"/>
          </a:xfrm>
          <a:prstGeom prst="rect">
            <a:avLst/>
          </a:prstGeom>
          <a:noFill/>
        </p:spPr>
        <p:txBody>
          <a:bodyPr wrap="none" rtlCol="0">
            <a:spAutoFit/>
          </a:bodyPr>
          <a:lstStyle/>
          <a:p>
            <a:r>
              <a:rPr lang="en-US" sz="1530" b="1" dirty="0"/>
              <a:t>Blood Pressure</a:t>
            </a:r>
          </a:p>
        </p:txBody>
      </p:sp>
      <p:sp>
        <p:nvSpPr>
          <p:cNvPr id="8" name="TextBox 7"/>
          <p:cNvSpPr txBox="1"/>
          <p:nvPr/>
        </p:nvSpPr>
        <p:spPr>
          <a:xfrm>
            <a:off x="4690110" y="6112896"/>
            <a:ext cx="1619249" cy="798680"/>
          </a:xfrm>
          <a:prstGeom prst="rect">
            <a:avLst/>
          </a:prstGeom>
          <a:noFill/>
        </p:spPr>
        <p:txBody>
          <a:bodyPr wrap="square" rtlCol="0">
            <a:spAutoFit/>
          </a:bodyPr>
          <a:lstStyle/>
          <a:p>
            <a:r>
              <a:rPr lang="en-US" sz="1530" b="1" dirty="0"/>
              <a:t>Individual Behaviors / Genetics</a:t>
            </a:r>
          </a:p>
        </p:txBody>
      </p:sp>
      <p:sp>
        <p:nvSpPr>
          <p:cNvPr id="9" name="TextBox 8"/>
          <p:cNvSpPr txBox="1"/>
          <p:nvPr/>
        </p:nvSpPr>
        <p:spPr>
          <a:xfrm>
            <a:off x="2227578" y="6112896"/>
            <a:ext cx="778868" cy="563231"/>
          </a:xfrm>
          <a:prstGeom prst="rect">
            <a:avLst/>
          </a:prstGeom>
          <a:noFill/>
        </p:spPr>
        <p:txBody>
          <a:bodyPr wrap="none" rtlCol="0">
            <a:spAutoFit/>
          </a:bodyPr>
          <a:lstStyle/>
          <a:p>
            <a:r>
              <a:rPr lang="en-US" sz="1530" b="1" dirty="0"/>
              <a:t>Drug</a:t>
            </a:r>
            <a:br>
              <a:rPr lang="en-US" sz="1530" b="1" dirty="0"/>
            </a:br>
            <a:r>
              <a:rPr lang="en-US" sz="1530" b="1" dirty="0"/>
              <a:t>Dosage</a:t>
            </a:r>
          </a:p>
        </p:txBody>
      </p:sp>
      <p:sp>
        <p:nvSpPr>
          <p:cNvPr id="3" name="Slide Number Placeholder 2"/>
          <p:cNvSpPr>
            <a:spLocks noGrp="1"/>
          </p:cNvSpPr>
          <p:nvPr>
            <p:ph type="sldNum" sz="quarter" idx="12"/>
          </p:nvPr>
        </p:nvSpPr>
        <p:spPr/>
        <p:txBody>
          <a:bodyPr/>
          <a:lstStyle/>
          <a:p>
            <a:fld id="{8A2A4A19-B384-42F8-8C0D-94C30AAB39F2}" type="slidenum">
              <a:rPr lang="en-US" smtClean="0"/>
              <a:t>30</a:t>
            </a:fld>
            <a:endParaRPr lang="en-US"/>
          </a:p>
        </p:txBody>
      </p:sp>
      <p:cxnSp>
        <p:nvCxnSpPr>
          <p:cNvPr id="11" name="Straight Arrow Connector 10">
            <a:extLst>
              <a:ext uri="{FF2B5EF4-FFF2-40B4-BE49-F238E27FC236}">
                <a16:creationId xmlns:a16="http://schemas.microsoft.com/office/drawing/2014/main" id="{81208171-2025-411B-A965-F5FC6B6D7F3E}"/>
              </a:ext>
            </a:extLst>
          </p:cNvPr>
          <p:cNvCxnSpPr>
            <a:cxnSpLocks/>
          </p:cNvCxnSpPr>
          <p:nvPr/>
        </p:nvCxnSpPr>
        <p:spPr>
          <a:xfrm flipH="1" flipV="1">
            <a:off x="5181600" y="7010400"/>
            <a:ext cx="304800" cy="106680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150A495-284F-4EAA-9133-CBD4EEF6DDC5}"/>
              </a:ext>
            </a:extLst>
          </p:cNvPr>
          <p:cNvSpPr txBox="1"/>
          <p:nvPr/>
        </p:nvSpPr>
        <p:spPr>
          <a:xfrm>
            <a:off x="5029200" y="8176024"/>
            <a:ext cx="2169795" cy="923330"/>
          </a:xfrm>
          <a:prstGeom prst="rect">
            <a:avLst/>
          </a:prstGeom>
          <a:noFill/>
        </p:spPr>
        <p:txBody>
          <a:bodyPr wrap="square" rtlCol="0">
            <a:spAutoFit/>
          </a:bodyPr>
          <a:lstStyle/>
          <a:p>
            <a:pPr algn="ctr"/>
            <a:r>
              <a:rPr lang="en-US" dirty="0"/>
              <a:t>Fixed traits that shape the baseline blood pressure</a:t>
            </a:r>
          </a:p>
        </p:txBody>
      </p:sp>
      <p:sp>
        <p:nvSpPr>
          <p:cNvPr id="13" name="TextBox 12">
            <a:extLst>
              <a:ext uri="{FF2B5EF4-FFF2-40B4-BE49-F238E27FC236}">
                <a16:creationId xmlns:a16="http://schemas.microsoft.com/office/drawing/2014/main" id="{DB558DD6-2A29-4158-9F48-E0F35F439F9F}"/>
              </a:ext>
            </a:extLst>
          </p:cNvPr>
          <p:cNvSpPr txBox="1"/>
          <p:nvPr/>
        </p:nvSpPr>
        <p:spPr>
          <a:xfrm>
            <a:off x="1295399" y="7362258"/>
            <a:ext cx="2169795" cy="923330"/>
          </a:xfrm>
          <a:prstGeom prst="rect">
            <a:avLst/>
          </a:prstGeom>
          <a:noFill/>
        </p:spPr>
        <p:txBody>
          <a:bodyPr wrap="square" rtlCol="0">
            <a:spAutoFit/>
          </a:bodyPr>
          <a:lstStyle/>
          <a:p>
            <a:pPr algn="ctr"/>
            <a:r>
              <a:rPr lang="en-US" dirty="0"/>
              <a:t>Dosage is set based upon the baseline levels</a:t>
            </a:r>
          </a:p>
        </p:txBody>
      </p:sp>
      <p:cxnSp>
        <p:nvCxnSpPr>
          <p:cNvPr id="14" name="Straight Arrow Connector 13">
            <a:extLst>
              <a:ext uri="{FF2B5EF4-FFF2-40B4-BE49-F238E27FC236}">
                <a16:creationId xmlns:a16="http://schemas.microsoft.com/office/drawing/2014/main" id="{BEE5BD3C-CFB4-4AC7-9CBA-754B324F1915}"/>
              </a:ext>
            </a:extLst>
          </p:cNvPr>
          <p:cNvCxnSpPr>
            <a:cxnSpLocks/>
            <a:stCxn id="12" idx="1"/>
          </p:cNvCxnSpPr>
          <p:nvPr/>
        </p:nvCxnSpPr>
        <p:spPr>
          <a:xfrm flipH="1" flipV="1">
            <a:off x="3465194" y="8001001"/>
            <a:ext cx="1564006" cy="6366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74DE579-2D44-49ED-987A-FCCC8E6E9E1A}"/>
              </a:ext>
            </a:extLst>
          </p:cNvPr>
          <p:cNvSpPr txBox="1"/>
          <p:nvPr/>
        </p:nvSpPr>
        <p:spPr>
          <a:xfrm>
            <a:off x="3522801" y="7109463"/>
            <a:ext cx="1504707" cy="369332"/>
          </a:xfrm>
          <a:prstGeom prst="rect">
            <a:avLst/>
          </a:prstGeom>
          <a:noFill/>
        </p:spPr>
        <p:txBody>
          <a:bodyPr wrap="none" rtlCol="0">
            <a:spAutoFit/>
          </a:bodyPr>
          <a:lstStyle/>
          <a:p>
            <a:r>
              <a:rPr lang="en-US" dirty="0">
                <a:solidFill>
                  <a:schemeClr val="bg1">
                    <a:lumMod val="65000"/>
                  </a:schemeClr>
                </a:solidFill>
              </a:rPr>
              <a:t>CORRELATION</a:t>
            </a:r>
          </a:p>
        </p:txBody>
      </p:sp>
    </p:spTree>
    <p:extLst>
      <p:ext uri="{BB962C8B-B14F-4D97-AF65-F5344CB8AC3E}">
        <p14:creationId xmlns:p14="http://schemas.microsoft.com/office/powerpoint/2010/main" val="422340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86" y="927735"/>
            <a:ext cx="6995160" cy="1676400"/>
          </a:xfrm>
        </p:spPr>
        <p:txBody>
          <a:bodyPr/>
          <a:lstStyle/>
          <a:p>
            <a:r>
              <a:rPr lang="en-US" dirty="0"/>
              <a:t>Another Example</a:t>
            </a:r>
          </a:p>
        </p:txBody>
      </p:sp>
      <p:pic>
        <p:nvPicPr>
          <p:cNvPr id="31747" name="Picture 3"/>
          <p:cNvPicPr>
            <a:picLocks noChangeAspect="1" noChangeArrowheads="1"/>
          </p:cNvPicPr>
          <p:nvPr/>
        </p:nvPicPr>
        <p:blipFill>
          <a:blip r:embed="rId2" cstate="print"/>
          <a:srcRect/>
          <a:stretch>
            <a:fillRect/>
          </a:stretch>
        </p:blipFill>
        <p:spPr bwMode="auto">
          <a:xfrm>
            <a:off x="647700" y="3539490"/>
            <a:ext cx="6622733" cy="411289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cstate="print"/>
          <a:srcRect/>
          <a:stretch>
            <a:fillRect/>
          </a:stretch>
        </p:blipFill>
        <p:spPr bwMode="auto">
          <a:xfrm>
            <a:off x="3562350" y="3733800"/>
            <a:ext cx="1899599" cy="152209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A2A4A19-B384-42F8-8C0D-94C30AAB39F2}" type="slidenum">
              <a:rPr lang="en-US" smtClean="0"/>
              <a:t>31</a:t>
            </a:fld>
            <a:endParaRPr lang="en-US"/>
          </a:p>
        </p:txBody>
      </p:sp>
    </p:spTree>
    <p:extLst>
      <p:ext uri="{BB962C8B-B14F-4D97-AF65-F5344CB8AC3E}">
        <p14:creationId xmlns:p14="http://schemas.microsoft.com/office/powerpoint/2010/main" val="175692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3B9C1C-F17F-4BDD-93DB-CF2C898A2F9A}"/>
              </a:ext>
            </a:extLst>
          </p:cNvPr>
          <p:cNvSpPr>
            <a:spLocks noGrp="1"/>
          </p:cNvSpPr>
          <p:nvPr>
            <p:ph type="sldNum" sz="quarter" idx="12"/>
          </p:nvPr>
        </p:nvSpPr>
        <p:spPr/>
        <p:txBody>
          <a:bodyPr/>
          <a:lstStyle/>
          <a:p>
            <a:fld id="{8A2A4A19-B384-42F8-8C0D-94C30AAB39F2}" type="slidenum">
              <a:rPr lang="en-US" smtClean="0"/>
              <a:pPr/>
              <a:t>32</a:t>
            </a:fld>
            <a:endParaRPr lang="en-US"/>
          </a:p>
        </p:txBody>
      </p:sp>
      <p:sp>
        <p:nvSpPr>
          <p:cNvPr id="3" name="Oval 2">
            <a:extLst>
              <a:ext uri="{FF2B5EF4-FFF2-40B4-BE49-F238E27FC236}">
                <a16:creationId xmlns:a16="http://schemas.microsoft.com/office/drawing/2014/main" id="{C244E5B4-52A7-4519-8D04-DEB3D9468583}"/>
              </a:ext>
            </a:extLst>
          </p:cNvPr>
          <p:cNvSpPr/>
          <p:nvPr/>
        </p:nvSpPr>
        <p:spPr>
          <a:xfrm>
            <a:off x="1530575" y="7700237"/>
            <a:ext cx="1230630" cy="1230630"/>
          </a:xfrm>
          <a:prstGeom prst="ellipse">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 name="Oval 3">
            <a:extLst>
              <a:ext uri="{FF2B5EF4-FFF2-40B4-BE49-F238E27FC236}">
                <a16:creationId xmlns:a16="http://schemas.microsoft.com/office/drawing/2014/main" id="{AB8900CE-79A8-4B03-9686-2BA8C3062AAF}"/>
              </a:ext>
            </a:extLst>
          </p:cNvPr>
          <p:cNvSpPr/>
          <p:nvPr/>
        </p:nvSpPr>
        <p:spPr>
          <a:xfrm>
            <a:off x="977893" y="7839509"/>
            <a:ext cx="1230630" cy="123063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a:extLst>
              <a:ext uri="{FF2B5EF4-FFF2-40B4-BE49-F238E27FC236}">
                <a16:creationId xmlns:a16="http://schemas.microsoft.com/office/drawing/2014/main" id="{457F1D24-1540-4126-8736-A0B500741952}"/>
              </a:ext>
            </a:extLst>
          </p:cNvPr>
          <p:cNvSpPr/>
          <p:nvPr/>
        </p:nvSpPr>
        <p:spPr>
          <a:xfrm>
            <a:off x="718813" y="6803189"/>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a:extLst>
              <a:ext uri="{FF2B5EF4-FFF2-40B4-BE49-F238E27FC236}">
                <a16:creationId xmlns:a16="http://schemas.microsoft.com/office/drawing/2014/main" id="{F8F9BEE3-215D-4915-B2BA-52CFBC0EF494}"/>
              </a:ext>
            </a:extLst>
          </p:cNvPr>
          <p:cNvSpPr txBox="1"/>
          <p:nvPr/>
        </p:nvSpPr>
        <p:spPr>
          <a:xfrm>
            <a:off x="1072501" y="6962160"/>
            <a:ext cx="769763" cy="563231"/>
          </a:xfrm>
          <a:prstGeom prst="rect">
            <a:avLst/>
          </a:prstGeom>
          <a:noFill/>
        </p:spPr>
        <p:txBody>
          <a:bodyPr wrap="none" rtlCol="0">
            <a:spAutoFit/>
          </a:bodyPr>
          <a:lstStyle/>
          <a:p>
            <a:pPr algn="ctr"/>
            <a:r>
              <a:rPr lang="en-US" sz="1530" b="1" dirty="0"/>
              <a:t>Farm</a:t>
            </a:r>
            <a:br>
              <a:rPr lang="en-US" sz="1530" b="1" dirty="0"/>
            </a:br>
            <a:r>
              <a:rPr lang="en-US" sz="1530" b="1" dirty="0"/>
              <a:t>Output</a:t>
            </a:r>
          </a:p>
        </p:txBody>
      </p:sp>
      <p:sp>
        <p:nvSpPr>
          <p:cNvPr id="7" name="TextBox 6">
            <a:extLst>
              <a:ext uri="{FF2B5EF4-FFF2-40B4-BE49-F238E27FC236}">
                <a16:creationId xmlns:a16="http://schemas.microsoft.com/office/drawing/2014/main" id="{87043172-E36E-4BF3-84EC-A302C31624C7}"/>
              </a:ext>
            </a:extLst>
          </p:cNvPr>
          <p:cNvSpPr txBox="1"/>
          <p:nvPr/>
        </p:nvSpPr>
        <p:spPr>
          <a:xfrm>
            <a:off x="2597143" y="8735569"/>
            <a:ext cx="1275606" cy="798680"/>
          </a:xfrm>
          <a:prstGeom prst="rect">
            <a:avLst/>
          </a:prstGeom>
          <a:noFill/>
        </p:spPr>
        <p:txBody>
          <a:bodyPr wrap="none" rtlCol="0">
            <a:spAutoFit/>
          </a:bodyPr>
          <a:lstStyle/>
          <a:p>
            <a:pPr algn="ctr"/>
            <a:r>
              <a:rPr lang="en-US" sz="1530" b="1" dirty="0">
                <a:solidFill>
                  <a:schemeClr val="accent6">
                    <a:lumMod val="75000"/>
                  </a:schemeClr>
                </a:solidFill>
              </a:rPr>
              <a:t>Management</a:t>
            </a:r>
          </a:p>
          <a:p>
            <a:pPr algn="ctr"/>
            <a:r>
              <a:rPr lang="en-US" sz="1530" b="1" dirty="0">
                <a:solidFill>
                  <a:schemeClr val="accent6">
                    <a:lumMod val="75000"/>
                  </a:schemeClr>
                </a:solidFill>
              </a:rPr>
              <a:t>Skill /</a:t>
            </a:r>
            <a:br>
              <a:rPr lang="en-US" sz="1530" b="1" dirty="0">
                <a:solidFill>
                  <a:schemeClr val="accent6">
                    <a:lumMod val="75000"/>
                  </a:schemeClr>
                </a:solidFill>
              </a:rPr>
            </a:br>
            <a:r>
              <a:rPr lang="en-US" sz="1530" b="1" dirty="0">
                <a:solidFill>
                  <a:schemeClr val="accent6">
                    <a:lumMod val="75000"/>
                  </a:schemeClr>
                </a:solidFill>
              </a:rPr>
              <a:t>Org Culture</a:t>
            </a:r>
          </a:p>
        </p:txBody>
      </p:sp>
      <p:sp>
        <p:nvSpPr>
          <p:cNvPr id="8" name="TextBox 7">
            <a:extLst>
              <a:ext uri="{FF2B5EF4-FFF2-40B4-BE49-F238E27FC236}">
                <a16:creationId xmlns:a16="http://schemas.microsoft.com/office/drawing/2014/main" id="{CD48771D-563C-4CA6-B2B5-0DE2E38A1FAB}"/>
              </a:ext>
            </a:extLst>
          </p:cNvPr>
          <p:cNvSpPr txBox="1"/>
          <p:nvPr/>
        </p:nvSpPr>
        <p:spPr>
          <a:xfrm>
            <a:off x="697937" y="9134909"/>
            <a:ext cx="897875" cy="327782"/>
          </a:xfrm>
          <a:prstGeom prst="rect">
            <a:avLst/>
          </a:prstGeom>
          <a:noFill/>
        </p:spPr>
        <p:txBody>
          <a:bodyPr wrap="none" rtlCol="0">
            <a:spAutoFit/>
          </a:bodyPr>
          <a:lstStyle/>
          <a:p>
            <a:r>
              <a:rPr lang="en-US" sz="1530" b="1" dirty="0"/>
              <a:t>Fertilizer</a:t>
            </a:r>
          </a:p>
        </p:txBody>
      </p:sp>
      <p:grpSp>
        <p:nvGrpSpPr>
          <p:cNvPr id="9" name="Group 8">
            <a:extLst>
              <a:ext uri="{FF2B5EF4-FFF2-40B4-BE49-F238E27FC236}">
                <a16:creationId xmlns:a16="http://schemas.microsoft.com/office/drawing/2014/main" id="{16CDD978-A2FD-4F4A-AFEF-E6DFFCC7E2BA}"/>
              </a:ext>
            </a:extLst>
          </p:cNvPr>
          <p:cNvGrpSpPr/>
          <p:nvPr/>
        </p:nvGrpSpPr>
        <p:grpSpPr>
          <a:xfrm>
            <a:off x="1066800" y="2930839"/>
            <a:ext cx="4824567" cy="3477881"/>
            <a:chOff x="3121409" y="1752600"/>
            <a:chExt cx="5675962" cy="4091625"/>
          </a:xfrm>
        </p:grpSpPr>
        <p:cxnSp>
          <p:nvCxnSpPr>
            <p:cNvPr id="10" name="Straight Connector 9">
              <a:extLst>
                <a:ext uri="{FF2B5EF4-FFF2-40B4-BE49-F238E27FC236}">
                  <a16:creationId xmlns:a16="http://schemas.microsoft.com/office/drawing/2014/main" id="{7A3149D0-2EC2-4A95-8A1F-F63AAD6133F9}"/>
                </a:ext>
              </a:extLst>
            </p:cNvPr>
            <p:cNvCxnSpPr/>
            <p:nvPr/>
          </p:nvCxnSpPr>
          <p:spPr>
            <a:xfrm rot="5400000">
              <a:off x="2933700" y="38481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A9E201-0178-4143-B986-541A0D512D2F}"/>
                </a:ext>
              </a:extLst>
            </p:cNvPr>
            <p:cNvCxnSpPr/>
            <p:nvPr/>
          </p:nvCxnSpPr>
          <p:spPr>
            <a:xfrm flipH="1">
              <a:off x="4267200" y="5105400"/>
              <a:ext cx="401113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A2D9A1-F358-40F6-8A5C-278F55FC040C}"/>
                </a:ext>
              </a:extLst>
            </p:cNvPr>
            <p:cNvSpPr txBox="1"/>
            <p:nvPr/>
          </p:nvSpPr>
          <p:spPr>
            <a:xfrm>
              <a:off x="7440137" y="5181600"/>
              <a:ext cx="1357234" cy="662625"/>
            </a:xfrm>
            <a:prstGeom prst="rect">
              <a:avLst/>
            </a:prstGeom>
            <a:noFill/>
          </p:spPr>
          <p:txBody>
            <a:bodyPr wrap="none" rtlCol="0">
              <a:spAutoFit/>
            </a:bodyPr>
            <a:lstStyle/>
            <a:p>
              <a:r>
                <a:rPr lang="en-US" sz="1530" dirty="0"/>
                <a:t>Agricultural </a:t>
              </a:r>
              <a:br>
                <a:rPr lang="en-US" sz="1530" dirty="0"/>
              </a:br>
              <a:r>
                <a:rPr lang="en-US" sz="1530" dirty="0"/>
                <a:t>Inputs</a:t>
              </a:r>
            </a:p>
          </p:txBody>
        </p:sp>
        <p:sp>
          <p:nvSpPr>
            <p:cNvPr id="13" name="TextBox 12">
              <a:extLst>
                <a:ext uri="{FF2B5EF4-FFF2-40B4-BE49-F238E27FC236}">
                  <a16:creationId xmlns:a16="http://schemas.microsoft.com/office/drawing/2014/main" id="{E23CFF3A-ABE3-41E4-ACE6-0D2771F17275}"/>
                </a:ext>
              </a:extLst>
            </p:cNvPr>
            <p:cNvSpPr txBox="1"/>
            <p:nvPr/>
          </p:nvSpPr>
          <p:spPr>
            <a:xfrm>
              <a:off x="3121409" y="1752600"/>
              <a:ext cx="1343204" cy="939624"/>
            </a:xfrm>
            <a:prstGeom prst="rect">
              <a:avLst/>
            </a:prstGeom>
            <a:noFill/>
          </p:spPr>
          <p:txBody>
            <a:bodyPr wrap="none" rtlCol="0">
              <a:spAutoFit/>
            </a:bodyPr>
            <a:lstStyle/>
            <a:p>
              <a:pPr algn="ctr"/>
              <a:r>
                <a:rPr lang="en-US" sz="1530" dirty="0"/>
                <a:t>Farm </a:t>
              </a:r>
              <a:br>
                <a:rPr lang="en-US" sz="1530" dirty="0"/>
              </a:br>
              <a:r>
                <a:rPr lang="en-US" sz="1530" dirty="0"/>
                <a:t>Productivity</a:t>
              </a:r>
              <a:br>
                <a:rPr lang="en-US" sz="1530" dirty="0"/>
              </a:br>
              <a:r>
                <a:rPr lang="en-US" sz="1530" dirty="0"/>
                <a:t>(per acre)</a:t>
              </a:r>
            </a:p>
          </p:txBody>
        </p:sp>
        <p:cxnSp>
          <p:nvCxnSpPr>
            <p:cNvPr id="14" name="Straight Arrow Connector 13">
              <a:extLst>
                <a:ext uri="{FF2B5EF4-FFF2-40B4-BE49-F238E27FC236}">
                  <a16:creationId xmlns:a16="http://schemas.microsoft.com/office/drawing/2014/main" id="{1E446571-8533-4BEA-B1DF-7D01037ECCD0}"/>
                </a:ext>
              </a:extLst>
            </p:cNvPr>
            <p:cNvCxnSpPr/>
            <p:nvPr/>
          </p:nvCxnSpPr>
          <p:spPr>
            <a:xfrm flipV="1">
              <a:off x="4572000" y="2286000"/>
              <a:ext cx="3200400" cy="251460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387FE6-230F-4AFA-996D-92F7F36DC13E}"/>
                </a:ext>
              </a:extLst>
            </p:cNvPr>
            <p:cNvCxnSpPr/>
            <p:nvPr/>
          </p:nvCxnSpPr>
          <p:spPr>
            <a:xfrm flipV="1">
              <a:off x="4656703" y="3543300"/>
              <a:ext cx="2680910" cy="43589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3253F4-595A-43F0-B22B-81E22F5C49D2}"/>
                </a:ext>
              </a:extLst>
            </p:cNvPr>
            <p:cNvSpPr txBox="1"/>
            <p:nvPr/>
          </p:nvSpPr>
          <p:spPr>
            <a:xfrm>
              <a:off x="7770706" y="1992868"/>
              <a:ext cx="337951" cy="385626"/>
            </a:xfrm>
            <a:prstGeom prst="rect">
              <a:avLst/>
            </a:prstGeom>
            <a:noFill/>
          </p:spPr>
          <p:txBody>
            <a:bodyPr wrap="none" rtlCol="0">
              <a:spAutoFit/>
            </a:bodyPr>
            <a:lstStyle/>
            <a:p>
              <a:r>
                <a:rPr lang="en-US" sz="1530" dirty="0">
                  <a:solidFill>
                    <a:schemeClr val="tx2"/>
                  </a:solidFill>
                </a:rPr>
                <a:t>b</a:t>
              </a:r>
            </a:p>
          </p:txBody>
        </p:sp>
        <p:sp>
          <p:nvSpPr>
            <p:cNvPr id="17" name="TextBox 16">
              <a:extLst>
                <a:ext uri="{FF2B5EF4-FFF2-40B4-BE49-F238E27FC236}">
                  <a16:creationId xmlns:a16="http://schemas.microsoft.com/office/drawing/2014/main" id="{2ACFE1CE-3A92-4D3E-A6ED-860836822A07}"/>
                </a:ext>
              </a:extLst>
            </p:cNvPr>
            <p:cNvSpPr txBox="1"/>
            <p:nvPr/>
          </p:nvSpPr>
          <p:spPr>
            <a:xfrm>
              <a:off x="7440137" y="3308710"/>
              <a:ext cx="339838" cy="385626"/>
            </a:xfrm>
            <a:prstGeom prst="rect">
              <a:avLst/>
            </a:prstGeom>
            <a:noFill/>
          </p:spPr>
          <p:txBody>
            <a:bodyPr wrap="none" rtlCol="0">
              <a:spAutoFit/>
            </a:bodyPr>
            <a:lstStyle/>
            <a:p>
              <a:r>
                <a:rPr lang="el-GR" sz="1530" dirty="0">
                  <a:solidFill>
                    <a:srgbClr val="7030A0"/>
                  </a:solidFill>
                </a:rPr>
                <a:t>β</a:t>
              </a:r>
              <a:endParaRPr lang="en-US" sz="1530" dirty="0">
                <a:solidFill>
                  <a:srgbClr val="7030A0"/>
                </a:solidFill>
              </a:endParaRPr>
            </a:p>
          </p:txBody>
        </p:sp>
      </p:grpSp>
      <p:sp>
        <p:nvSpPr>
          <p:cNvPr id="18" name="TextBox 17">
            <a:extLst>
              <a:ext uri="{FF2B5EF4-FFF2-40B4-BE49-F238E27FC236}">
                <a16:creationId xmlns:a16="http://schemas.microsoft.com/office/drawing/2014/main" id="{6CF9F531-2233-42E3-A5E7-DC5C0E224977}"/>
              </a:ext>
            </a:extLst>
          </p:cNvPr>
          <p:cNvSpPr txBox="1"/>
          <p:nvPr/>
        </p:nvSpPr>
        <p:spPr>
          <a:xfrm>
            <a:off x="3951472" y="7329785"/>
            <a:ext cx="774571" cy="369332"/>
          </a:xfrm>
          <a:prstGeom prst="rect">
            <a:avLst/>
          </a:prstGeom>
          <a:noFill/>
        </p:spPr>
        <p:txBody>
          <a:bodyPr wrap="none" rtlCol="0">
            <a:spAutoFit/>
          </a:bodyPr>
          <a:lstStyle/>
          <a:p>
            <a:r>
              <a:rPr lang="en-US" dirty="0"/>
              <a:t>Inputs</a:t>
            </a:r>
          </a:p>
        </p:txBody>
      </p:sp>
      <p:sp>
        <p:nvSpPr>
          <p:cNvPr id="19" name="TextBox 18">
            <a:extLst>
              <a:ext uri="{FF2B5EF4-FFF2-40B4-BE49-F238E27FC236}">
                <a16:creationId xmlns:a16="http://schemas.microsoft.com/office/drawing/2014/main" id="{6330AE3D-DC56-497D-9323-CB5AF240A802}"/>
              </a:ext>
            </a:extLst>
          </p:cNvPr>
          <p:cNvSpPr txBox="1"/>
          <p:nvPr/>
        </p:nvSpPr>
        <p:spPr>
          <a:xfrm>
            <a:off x="5782783" y="7329785"/>
            <a:ext cx="946093" cy="369332"/>
          </a:xfrm>
          <a:prstGeom prst="rect">
            <a:avLst/>
          </a:prstGeom>
          <a:noFill/>
        </p:spPr>
        <p:txBody>
          <a:bodyPr wrap="none" rtlCol="0">
            <a:spAutoFit/>
          </a:bodyPr>
          <a:lstStyle/>
          <a:p>
            <a:r>
              <a:rPr lang="en-US" dirty="0"/>
              <a:t>Outputs</a:t>
            </a:r>
          </a:p>
        </p:txBody>
      </p:sp>
      <p:sp>
        <p:nvSpPr>
          <p:cNvPr id="20" name="TextBox 19">
            <a:extLst>
              <a:ext uri="{FF2B5EF4-FFF2-40B4-BE49-F238E27FC236}">
                <a16:creationId xmlns:a16="http://schemas.microsoft.com/office/drawing/2014/main" id="{A8EBAEC1-CB19-4333-B0E4-BDDFBA98298D}"/>
              </a:ext>
            </a:extLst>
          </p:cNvPr>
          <p:cNvSpPr txBox="1"/>
          <p:nvPr/>
        </p:nvSpPr>
        <p:spPr>
          <a:xfrm>
            <a:off x="4772725" y="8498063"/>
            <a:ext cx="854914" cy="646331"/>
          </a:xfrm>
          <a:prstGeom prst="rect">
            <a:avLst/>
          </a:prstGeom>
          <a:noFill/>
        </p:spPr>
        <p:txBody>
          <a:bodyPr wrap="none" rtlCol="0">
            <a:spAutoFit/>
          </a:bodyPr>
          <a:lstStyle/>
          <a:p>
            <a:r>
              <a:rPr lang="en-US" dirty="0"/>
              <a:t>Skill of </a:t>
            </a:r>
          </a:p>
          <a:p>
            <a:r>
              <a:rPr lang="en-US" dirty="0"/>
              <a:t>Farmer</a:t>
            </a:r>
          </a:p>
        </p:txBody>
      </p:sp>
      <p:cxnSp>
        <p:nvCxnSpPr>
          <p:cNvPr id="21" name="Straight Arrow Connector 20">
            <a:extLst>
              <a:ext uri="{FF2B5EF4-FFF2-40B4-BE49-F238E27FC236}">
                <a16:creationId xmlns:a16="http://schemas.microsoft.com/office/drawing/2014/main" id="{30BD387C-7749-47A7-99C4-CD842F650CBC}"/>
              </a:ext>
            </a:extLst>
          </p:cNvPr>
          <p:cNvCxnSpPr>
            <a:stCxn id="18" idx="3"/>
            <a:endCxn id="19" idx="1"/>
          </p:cNvCxnSpPr>
          <p:nvPr/>
        </p:nvCxnSpPr>
        <p:spPr>
          <a:xfrm>
            <a:off x="4726043" y="7514451"/>
            <a:ext cx="1056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22A5BC-5905-40E4-BAD4-49B1F17ACC86}"/>
              </a:ext>
            </a:extLst>
          </p:cNvPr>
          <p:cNvCxnSpPr>
            <a:stCxn id="20" idx="0"/>
          </p:cNvCxnSpPr>
          <p:nvPr/>
        </p:nvCxnSpPr>
        <p:spPr>
          <a:xfrm flipV="1">
            <a:off x="5200182" y="7699117"/>
            <a:ext cx="735001" cy="79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6C1E6F-844D-4598-BB6B-FA86DF38F72D}"/>
              </a:ext>
            </a:extLst>
          </p:cNvPr>
          <p:cNvCxnSpPr>
            <a:stCxn id="20" idx="0"/>
          </p:cNvCxnSpPr>
          <p:nvPr/>
        </p:nvCxnSpPr>
        <p:spPr>
          <a:xfrm flipH="1" flipV="1">
            <a:off x="4620514" y="7775316"/>
            <a:ext cx="579668" cy="72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DCC9FFD-6011-4EC1-8966-291DBC4CB4D9}"/>
              </a:ext>
            </a:extLst>
          </p:cNvPr>
          <p:cNvSpPr txBox="1"/>
          <p:nvPr/>
        </p:nvSpPr>
        <p:spPr>
          <a:xfrm>
            <a:off x="5846223" y="8187104"/>
            <a:ext cx="1748684" cy="1505027"/>
          </a:xfrm>
          <a:prstGeom prst="rect">
            <a:avLst/>
          </a:prstGeom>
          <a:noFill/>
        </p:spPr>
        <p:txBody>
          <a:bodyPr wrap="none" rtlCol="0">
            <a:spAutoFit/>
          </a:bodyPr>
          <a:lstStyle/>
          <a:p>
            <a:pPr algn="ctr"/>
            <a:r>
              <a:rPr lang="en-US" sz="1530" dirty="0">
                <a:solidFill>
                  <a:schemeClr val="tx1">
                    <a:lumMod val="50000"/>
                    <a:lumOff val="50000"/>
                  </a:schemeClr>
                </a:solidFill>
              </a:rPr>
              <a:t>Good farming</a:t>
            </a:r>
            <a:br>
              <a:rPr lang="en-US" sz="1530" dirty="0">
                <a:solidFill>
                  <a:schemeClr val="tx1">
                    <a:lumMod val="50000"/>
                    <a:lumOff val="50000"/>
                  </a:schemeClr>
                </a:solidFill>
              </a:rPr>
            </a:br>
            <a:r>
              <a:rPr lang="en-US" sz="1530" dirty="0">
                <a:solidFill>
                  <a:schemeClr val="tx1">
                    <a:lumMod val="50000"/>
                    <a:lumOff val="50000"/>
                  </a:schemeClr>
                </a:solidFill>
              </a:rPr>
              <a:t>practices </a:t>
            </a:r>
            <a:br>
              <a:rPr lang="en-US" sz="1530" dirty="0">
                <a:solidFill>
                  <a:schemeClr val="tx1">
                    <a:lumMod val="50000"/>
                    <a:lumOff val="50000"/>
                  </a:schemeClr>
                </a:solidFill>
              </a:rPr>
            </a:br>
            <a:r>
              <a:rPr lang="en-US" sz="1530" dirty="0">
                <a:solidFill>
                  <a:schemeClr val="tx1">
                    <a:lumMod val="50000"/>
                    <a:lumOff val="50000"/>
                  </a:schemeClr>
                </a:solidFill>
              </a:rPr>
              <a:t>(timing of planting,</a:t>
            </a:r>
          </a:p>
          <a:p>
            <a:pPr algn="ctr"/>
            <a:r>
              <a:rPr lang="en-US" sz="1530" dirty="0">
                <a:solidFill>
                  <a:schemeClr val="tx1">
                    <a:lumMod val="50000"/>
                    <a:lumOff val="50000"/>
                  </a:schemeClr>
                </a:solidFill>
              </a:rPr>
              <a:t>timing of harvest,</a:t>
            </a:r>
            <a:br>
              <a:rPr lang="en-US" sz="1530" dirty="0">
                <a:solidFill>
                  <a:schemeClr val="tx1">
                    <a:lumMod val="50000"/>
                    <a:lumOff val="50000"/>
                  </a:schemeClr>
                </a:solidFill>
              </a:rPr>
            </a:br>
            <a:r>
              <a:rPr lang="en-US" sz="1530" dirty="0">
                <a:solidFill>
                  <a:schemeClr val="tx1">
                    <a:lumMod val="50000"/>
                    <a:lumOff val="50000"/>
                  </a:schemeClr>
                </a:solidFill>
              </a:rPr>
              <a:t>care of soil,</a:t>
            </a:r>
            <a:br>
              <a:rPr lang="en-US" sz="1530" dirty="0">
                <a:solidFill>
                  <a:schemeClr val="tx1">
                    <a:lumMod val="50000"/>
                    <a:lumOff val="50000"/>
                  </a:schemeClr>
                </a:solidFill>
              </a:rPr>
            </a:br>
            <a:r>
              <a:rPr lang="en-US" sz="1530" dirty="0">
                <a:solidFill>
                  <a:schemeClr val="tx1">
                    <a:lumMod val="50000"/>
                    <a:lumOff val="50000"/>
                  </a:schemeClr>
                </a:solidFill>
              </a:rPr>
              <a:t>quality of inputs)</a:t>
            </a:r>
          </a:p>
        </p:txBody>
      </p:sp>
      <p:sp>
        <p:nvSpPr>
          <p:cNvPr id="25" name="Title 1">
            <a:extLst>
              <a:ext uri="{FF2B5EF4-FFF2-40B4-BE49-F238E27FC236}">
                <a16:creationId xmlns:a16="http://schemas.microsoft.com/office/drawing/2014/main" id="{41087258-3C2A-4EC6-8BBB-3D8834BD8292}"/>
              </a:ext>
            </a:extLst>
          </p:cNvPr>
          <p:cNvSpPr txBox="1">
            <a:spLocks/>
          </p:cNvSpPr>
          <p:nvPr/>
        </p:nvSpPr>
        <p:spPr>
          <a:xfrm>
            <a:off x="356235" y="1287666"/>
            <a:ext cx="6995160" cy="1676400"/>
          </a:xfrm>
          <a:prstGeom prst="rect">
            <a:avLst/>
          </a:prstGeom>
        </p:spPr>
        <p:txBody>
          <a:bodyPr>
            <a:normAutofit/>
          </a:bodyPr>
          <a:lstStyle>
            <a:lvl1pPr algn="ctr" defTabSz="914400" rtl="0" eaLnBrk="1" latinLnBrk="0" hangingPunct="1">
              <a:spcBef>
                <a:spcPct val="0"/>
              </a:spcBef>
              <a:buNone/>
              <a:defRPr sz="4400" kern="1200">
                <a:solidFill>
                  <a:schemeClr val="tx1">
                    <a:lumMod val="50000"/>
                    <a:lumOff val="50000"/>
                  </a:schemeClr>
                </a:solidFill>
                <a:latin typeface="Stencil" panose="040409050D0802020404" pitchFamily="82" charset="0"/>
                <a:ea typeface="+mj-ea"/>
                <a:cs typeface="+mj-cs"/>
              </a:defRPr>
            </a:lvl1pPr>
          </a:lstStyle>
          <a:p>
            <a:r>
              <a:rPr lang="en-US"/>
              <a:t>Why are the slopes the same?</a:t>
            </a:r>
            <a:endParaRPr lang="en-US" dirty="0"/>
          </a:p>
        </p:txBody>
      </p:sp>
    </p:spTree>
    <p:extLst>
      <p:ext uri="{BB962C8B-B14F-4D97-AF65-F5344CB8AC3E}">
        <p14:creationId xmlns:p14="http://schemas.microsoft.com/office/powerpoint/2010/main" val="1773632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3B9C1C-F17F-4BDD-93DB-CF2C898A2F9A}"/>
              </a:ext>
            </a:extLst>
          </p:cNvPr>
          <p:cNvSpPr>
            <a:spLocks noGrp="1"/>
          </p:cNvSpPr>
          <p:nvPr>
            <p:ph type="sldNum" sz="quarter" idx="12"/>
          </p:nvPr>
        </p:nvSpPr>
        <p:spPr/>
        <p:txBody>
          <a:bodyPr/>
          <a:lstStyle/>
          <a:p>
            <a:fld id="{8A2A4A19-B384-42F8-8C0D-94C30AAB39F2}" type="slidenum">
              <a:rPr lang="en-US" smtClean="0"/>
              <a:pPr/>
              <a:t>33</a:t>
            </a:fld>
            <a:endParaRPr lang="en-US"/>
          </a:p>
        </p:txBody>
      </p:sp>
      <p:sp>
        <p:nvSpPr>
          <p:cNvPr id="3" name="Oval 2">
            <a:extLst>
              <a:ext uri="{FF2B5EF4-FFF2-40B4-BE49-F238E27FC236}">
                <a16:creationId xmlns:a16="http://schemas.microsoft.com/office/drawing/2014/main" id="{C244E5B4-52A7-4519-8D04-DEB3D9468583}"/>
              </a:ext>
            </a:extLst>
          </p:cNvPr>
          <p:cNvSpPr/>
          <p:nvPr/>
        </p:nvSpPr>
        <p:spPr>
          <a:xfrm>
            <a:off x="1990742" y="6755107"/>
            <a:ext cx="1230630" cy="1230630"/>
          </a:xfrm>
          <a:prstGeom prst="ellipse">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 name="Oval 3">
            <a:extLst>
              <a:ext uri="{FF2B5EF4-FFF2-40B4-BE49-F238E27FC236}">
                <a16:creationId xmlns:a16="http://schemas.microsoft.com/office/drawing/2014/main" id="{AB8900CE-79A8-4B03-9686-2BA8C3062AAF}"/>
              </a:ext>
            </a:extLst>
          </p:cNvPr>
          <p:cNvSpPr/>
          <p:nvPr/>
        </p:nvSpPr>
        <p:spPr>
          <a:xfrm>
            <a:off x="977893" y="7839509"/>
            <a:ext cx="1230630" cy="123063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a:extLst>
              <a:ext uri="{FF2B5EF4-FFF2-40B4-BE49-F238E27FC236}">
                <a16:creationId xmlns:a16="http://schemas.microsoft.com/office/drawing/2014/main" id="{457F1D24-1540-4126-8736-A0B500741952}"/>
              </a:ext>
            </a:extLst>
          </p:cNvPr>
          <p:cNvSpPr/>
          <p:nvPr/>
        </p:nvSpPr>
        <p:spPr>
          <a:xfrm>
            <a:off x="718813" y="6803189"/>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a:extLst>
              <a:ext uri="{FF2B5EF4-FFF2-40B4-BE49-F238E27FC236}">
                <a16:creationId xmlns:a16="http://schemas.microsoft.com/office/drawing/2014/main" id="{F8F9BEE3-215D-4915-B2BA-52CFBC0EF494}"/>
              </a:ext>
            </a:extLst>
          </p:cNvPr>
          <p:cNvSpPr txBox="1"/>
          <p:nvPr/>
        </p:nvSpPr>
        <p:spPr>
          <a:xfrm>
            <a:off x="1072501" y="6962160"/>
            <a:ext cx="769763" cy="563231"/>
          </a:xfrm>
          <a:prstGeom prst="rect">
            <a:avLst/>
          </a:prstGeom>
          <a:noFill/>
        </p:spPr>
        <p:txBody>
          <a:bodyPr wrap="none" rtlCol="0">
            <a:spAutoFit/>
          </a:bodyPr>
          <a:lstStyle/>
          <a:p>
            <a:pPr algn="ctr"/>
            <a:r>
              <a:rPr lang="en-US" sz="1530" b="1" dirty="0"/>
              <a:t>Farm</a:t>
            </a:r>
            <a:br>
              <a:rPr lang="en-US" sz="1530" b="1" dirty="0"/>
            </a:br>
            <a:r>
              <a:rPr lang="en-US" sz="1530" b="1" dirty="0"/>
              <a:t>Output</a:t>
            </a:r>
          </a:p>
        </p:txBody>
      </p:sp>
      <p:sp>
        <p:nvSpPr>
          <p:cNvPr id="7" name="TextBox 6">
            <a:extLst>
              <a:ext uri="{FF2B5EF4-FFF2-40B4-BE49-F238E27FC236}">
                <a16:creationId xmlns:a16="http://schemas.microsoft.com/office/drawing/2014/main" id="{87043172-E36E-4BF3-84EC-A302C31624C7}"/>
              </a:ext>
            </a:extLst>
          </p:cNvPr>
          <p:cNvSpPr txBox="1"/>
          <p:nvPr/>
        </p:nvSpPr>
        <p:spPr>
          <a:xfrm>
            <a:off x="3197533" y="6489250"/>
            <a:ext cx="777778" cy="563231"/>
          </a:xfrm>
          <a:prstGeom prst="rect">
            <a:avLst/>
          </a:prstGeom>
          <a:noFill/>
        </p:spPr>
        <p:txBody>
          <a:bodyPr wrap="none" rtlCol="0">
            <a:spAutoFit/>
          </a:bodyPr>
          <a:lstStyle/>
          <a:p>
            <a:pPr algn="ctr"/>
            <a:r>
              <a:rPr lang="en-US" sz="1530" b="1" dirty="0">
                <a:solidFill>
                  <a:schemeClr val="accent6">
                    <a:lumMod val="75000"/>
                  </a:schemeClr>
                </a:solidFill>
              </a:rPr>
              <a:t>Land</a:t>
            </a:r>
            <a:br>
              <a:rPr lang="en-US" sz="1530" b="1" dirty="0">
                <a:solidFill>
                  <a:schemeClr val="accent6">
                    <a:lumMod val="75000"/>
                  </a:schemeClr>
                </a:solidFill>
              </a:rPr>
            </a:br>
            <a:r>
              <a:rPr lang="en-US" sz="1530" b="1" dirty="0">
                <a:solidFill>
                  <a:schemeClr val="accent6">
                    <a:lumMod val="75000"/>
                  </a:schemeClr>
                </a:solidFill>
              </a:rPr>
              <a:t>Quality</a:t>
            </a:r>
          </a:p>
        </p:txBody>
      </p:sp>
      <p:sp>
        <p:nvSpPr>
          <p:cNvPr id="8" name="TextBox 7">
            <a:extLst>
              <a:ext uri="{FF2B5EF4-FFF2-40B4-BE49-F238E27FC236}">
                <a16:creationId xmlns:a16="http://schemas.microsoft.com/office/drawing/2014/main" id="{CD48771D-563C-4CA6-B2B5-0DE2E38A1FAB}"/>
              </a:ext>
            </a:extLst>
          </p:cNvPr>
          <p:cNvSpPr txBox="1"/>
          <p:nvPr/>
        </p:nvSpPr>
        <p:spPr>
          <a:xfrm>
            <a:off x="697937" y="9134909"/>
            <a:ext cx="897875" cy="327782"/>
          </a:xfrm>
          <a:prstGeom prst="rect">
            <a:avLst/>
          </a:prstGeom>
          <a:noFill/>
        </p:spPr>
        <p:txBody>
          <a:bodyPr wrap="none" rtlCol="0">
            <a:spAutoFit/>
          </a:bodyPr>
          <a:lstStyle/>
          <a:p>
            <a:r>
              <a:rPr lang="en-US" sz="1530" b="1" dirty="0"/>
              <a:t>Fertilizer</a:t>
            </a:r>
          </a:p>
        </p:txBody>
      </p:sp>
      <p:grpSp>
        <p:nvGrpSpPr>
          <p:cNvPr id="9" name="Group 8">
            <a:extLst>
              <a:ext uri="{FF2B5EF4-FFF2-40B4-BE49-F238E27FC236}">
                <a16:creationId xmlns:a16="http://schemas.microsoft.com/office/drawing/2014/main" id="{16CDD978-A2FD-4F4A-AFEF-E6DFFCC7E2BA}"/>
              </a:ext>
            </a:extLst>
          </p:cNvPr>
          <p:cNvGrpSpPr/>
          <p:nvPr/>
        </p:nvGrpSpPr>
        <p:grpSpPr>
          <a:xfrm>
            <a:off x="1066800" y="2558030"/>
            <a:ext cx="4824567" cy="3850690"/>
            <a:chOff x="3121409" y="1314001"/>
            <a:chExt cx="5675962" cy="4530224"/>
          </a:xfrm>
        </p:grpSpPr>
        <p:cxnSp>
          <p:nvCxnSpPr>
            <p:cNvPr id="10" name="Straight Connector 9">
              <a:extLst>
                <a:ext uri="{FF2B5EF4-FFF2-40B4-BE49-F238E27FC236}">
                  <a16:creationId xmlns:a16="http://schemas.microsoft.com/office/drawing/2014/main" id="{7A3149D0-2EC2-4A95-8A1F-F63AAD6133F9}"/>
                </a:ext>
              </a:extLst>
            </p:cNvPr>
            <p:cNvCxnSpPr/>
            <p:nvPr/>
          </p:nvCxnSpPr>
          <p:spPr>
            <a:xfrm rot="5400000">
              <a:off x="2933700" y="38481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A9E201-0178-4143-B986-541A0D512D2F}"/>
                </a:ext>
              </a:extLst>
            </p:cNvPr>
            <p:cNvCxnSpPr/>
            <p:nvPr/>
          </p:nvCxnSpPr>
          <p:spPr>
            <a:xfrm flipH="1">
              <a:off x="4267200" y="5105400"/>
              <a:ext cx="401113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A2D9A1-F358-40F6-8A5C-278F55FC040C}"/>
                </a:ext>
              </a:extLst>
            </p:cNvPr>
            <p:cNvSpPr txBox="1"/>
            <p:nvPr/>
          </p:nvSpPr>
          <p:spPr>
            <a:xfrm>
              <a:off x="7440137" y="5181600"/>
              <a:ext cx="1357234" cy="662625"/>
            </a:xfrm>
            <a:prstGeom prst="rect">
              <a:avLst/>
            </a:prstGeom>
            <a:noFill/>
          </p:spPr>
          <p:txBody>
            <a:bodyPr wrap="none" rtlCol="0">
              <a:spAutoFit/>
            </a:bodyPr>
            <a:lstStyle/>
            <a:p>
              <a:r>
                <a:rPr lang="en-US" sz="1530" dirty="0">
                  <a:solidFill>
                    <a:schemeClr val="tx1">
                      <a:lumMod val="50000"/>
                      <a:lumOff val="50000"/>
                    </a:schemeClr>
                  </a:solidFill>
                </a:rPr>
                <a:t>Agricultural </a:t>
              </a:r>
              <a:br>
                <a:rPr lang="en-US" sz="1530" dirty="0">
                  <a:solidFill>
                    <a:schemeClr val="tx1">
                      <a:lumMod val="50000"/>
                      <a:lumOff val="50000"/>
                    </a:schemeClr>
                  </a:solidFill>
                </a:rPr>
              </a:br>
              <a:r>
                <a:rPr lang="en-US" sz="1530" dirty="0">
                  <a:solidFill>
                    <a:schemeClr val="tx1">
                      <a:lumMod val="50000"/>
                      <a:lumOff val="50000"/>
                    </a:schemeClr>
                  </a:solidFill>
                </a:rPr>
                <a:t>Inputs</a:t>
              </a:r>
            </a:p>
          </p:txBody>
        </p:sp>
        <p:sp>
          <p:nvSpPr>
            <p:cNvPr id="13" name="TextBox 12">
              <a:extLst>
                <a:ext uri="{FF2B5EF4-FFF2-40B4-BE49-F238E27FC236}">
                  <a16:creationId xmlns:a16="http://schemas.microsoft.com/office/drawing/2014/main" id="{E23CFF3A-ABE3-41E4-ACE6-0D2771F17275}"/>
                </a:ext>
              </a:extLst>
            </p:cNvPr>
            <p:cNvSpPr txBox="1"/>
            <p:nvPr/>
          </p:nvSpPr>
          <p:spPr>
            <a:xfrm>
              <a:off x="3121409" y="1314001"/>
              <a:ext cx="1343204" cy="939624"/>
            </a:xfrm>
            <a:prstGeom prst="rect">
              <a:avLst/>
            </a:prstGeom>
            <a:noFill/>
          </p:spPr>
          <p:txBody>
            <a:bodyPr wrap="none" rtlCol="0">
              <a:spAutoFit/>
            </a:bodyPr>
            <a:lstStyle/>
            <a:p>
              <a:pPr algn="ctr"/>
              <a:r>
                <a:rPr lang="en-US" sz="1530" dirty="0">
                  <a:solidFill>
                    <a:schemeClr val="tx1">
                      <a:lumMod val="50000"/>
                      <a:lumOff val="50000"/>
                    </a:schemeClr>
                  </a:solidFill>
                </a:rPr>
                <a:t>Farm </a:t>
              </a:r>
              <a:br>
                <a:rPr lang="en-US" sz="1530" dirty="0">
                  <a:solidFill>
                    <a:schemeClr val="tx1">
                      <a:lumMod val="50000"/>
                      <a:lumOff val="50000"/>
                    </a:schemeClr>
                  </a:solidFill>
                </a:rPr>
              </a:br>
              <a:r>
                <a:rPr lang="en-US" sz="1530" dirty="0">
                  <a:solidFill>
                    <a:schemeClr val="tx1">
                      <a:lumMod val="50000"/>
                      <a:lumOff val="50000"/>
                    </a:schemeClr>
                  </a:solidFill>
                </a:rPr>
                <a:t>Productivity</a:t>
              </a:r>
              <a:br>
                <a:rPr lang="en-US" sz="1530" dirty="0">
                  <a:solidFill>
                    <a:schemeClr val="tx1">
                      <a:lumMod val="50000"/>
                      <a:lumOff val="50000"/>
                    </a:schemeClr>
                  </a:solidFill>
                </a:rPr>
              </a:br>
              <a:r>
                <a:rPr lang="en-US" sz="1530" dirty="0">
                  <a:solidFill>
                    <a:schemeClr val="tx1">
                      <a:lumMod val="50000"/>
                      <a:lumOff val="50000"/>
                    </a:schemeClr>
                  </a:solidFill>
                </a:rPr>
                <a:t>(per acre)</a:t>
              </a:r>
            </a:p>
          </p:txBody>
        </p:sp>
        <p:cxnSp>
          <p:nvCxnSpPr>
            <p:cNvPr id="14" name="Straight Arrow Connector 13">
              <a:extLst>
                <a:ext uri="{FF2B5EF4-FFF2-40B4-BE49-F238E27FC236}">
                  <a16:creationId xmlns:a16="http://schemas.microsoft.com/office/drawing/2014/main" id="{1E446571-8533-4BEA-B1DF-7D01037ECCD0}"/>
                </a:ext>
              </a:extLst>
            </p:cNvPr>
            <p:cNvCxnSpPr>
              <a:cxnSpLocks/>
            </p:cNvCxnSpPr>
            <p:nvPr/>
          </p:nvCxnSpPr>
          <p:spPr>
            <a:xfrm flipV="1">
              <a:off x="4656703" y="3235142"/>
              <a:ext cx="2645546" cy="45919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387FE6-230F-4AFA-996D-92F7F36DC13E}"/>
                </a:ext>
              </a:extLst>
            </p:cNvPr>
            <p:cNvCxnSpPr/>
            <p:nvPr/>
          </p:nvCxnSpPr>
          <p:spPr>
            <a:xfrm flipV="1">
              <a:off x="4656703" y="3603907"/>
              <a:ext cx="2680910" cy="435897"/>
            </a:xfrm>
            <a:prstGeom prst="straightConnector1">
              <a:avLst/>
            </a:prstGeom>
            <a:ln w="3492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3253F4-595A-43F0-B22B-81E22F5C49D2}"/>
                </a:ext>
              </a:extLst>
            </p:cNvPr>
            <p:cNvSpPr txBox="1"/>
            <p:nvPr/>
          </p:nvSpPr>
          <p:spPr>
            <a:xfrm>
              <a:off x="7440137" y="2971286"/>
              <a:ext cx="873015" cy="385626"/>
            </a:xfrm>
            <a:prstGeom prst="rect">
              <a:avLst/>
            </a:prstGeom>
            <a:noFill/>
          </p:spPr>
          <p:txBody>
            <a:bodyPr wrap="none" rtlCol="0">
              <a:spAutoFit/>
            </a:bodyPr>
            <a:lstStyle/>
            <a:p>
              <a:r>
                <a:rPr lang="en-US" sz="1530" dirty="0">
                  <a:solidFill>
                    <a:schemeClr val="tx2"/>
                  </a:solidFill>
                </a:rPr>
                <a:t>Farm B</a:t>
              </a:r>
            </a:p>
          </p:txBody>
        </p:sp>
        <p:sp>
          <p:nvSpPr>
            <p:cNvPr id="17" name="TextBox 16">
              <a:extLst>
                <a:ext uri="{FF2B5EF4-FFF2-40B4-BE49-F238E27FC236}">
                  <a16:creationId xmlns:a16="http://schemas.microsoft.com/office/drawing/2014/main" id="{2ACFE1CE-3A92-4D3E-A6ED-860836822A07}"/>
                </a:ext>
              </a:extLst>
            </p:cNvPr>
            <p:cNvSpPr txBox="1"/>
            <p:nvPr/>
          </p:nvSpPr>
          <p:spPr>
            <a:xfrm>
              <a:off x="7440137" y="3355093"/>
              <a:ext cx="362468" cy="434508"/>
            </a:xfrm>
            <a:prstGeom prst="rect">
              <a:avLst/>
            </a:prstGeom>
            <a:noFill/>
          </p:spPr>
          <p:txBody>
            <a:bodyPr wrap="none" rtlCol="0">
              <a:spAutoFit/>
            </a:bodyPr>
            <a:lstStyle/>
            <a:p>
              <a:r>
                <a:rPr lang="el-GR" dirty="0">
                  <a:solidFill>
                    <a:srgbClr val="7030A0"/>
                  </a:solidFill>
                </a:rPr>
                <a:t>β</a:t>
              </a:r>
              <a:endParaRPr lang="en-US" dirty="0">
                <a:solidFill>
                  <a:srgbClr val="7030A0"/>
                </a:solidFill>
              </a:endParaRPr>
            </a:p>
          </p:txBody>
        </p:sp>
      </p:grpSp>
      <p:sp>
        <p:nvSpPr>
          <p:cNvPr id="18" name="TextBox 17">
            <a:extLst>
              <a:ext uri="{FF2B5EF4-FFF2-40B4-BE49-F238E27FC236}">
                <a16:creationId xmlns:a16="http://schemas.microsoft.com/office/drawing/2014/main" id="{6CF9F531-2233-42E3-A5E7-DC5C0E224977}"/>
              </a:ext>
            </a:extLst>
          </p:cNvPr>
          <p:cNvSpPr txBox="1"/>
          <p:nvPr/>
        </p:nvSpPr>
        <p:spPr>
          <a:xfrm>
            <a:off x="3951472" y="7329785"/>
            <a:ext cx="774571" cy="369332"/>
          </a:xfrm>
          <a:prstGeom prst="rect">
            <a:avLst/>
          </a:prstGeom>
          <a:noFill/>
        </p:spPr>
        <p:txBody>
          <a:bodyPr wrap="none" rtlCol="0">
            <a:spAutoFit/>
          </a:bodyPr>
          <a:lstStyle/>
          <a:p>
            <a:r>
              <a:rPr lang="en-US" dirty="0"/>
              <a:t>Inputs</a:t>
            </a:r>
          </a:p>
        </p:txBody>
      </p:sp>
      <p:sp>
        <p:nvSpPr>
          <p:cNvPr id="19" name="TextBox 18">
            <a:extLst>
              <a:ext uri="{FF2B5EF4-FFF2-40B4-BE49-F238E27FC236}">
                <a16:creationId xmlns:a16="http://schemas.microsoft.com/office/drawing/2014/main" id="{6330AE3D-DC56-497D-9323-CB5AF240A802}"/>
              </a:ext>
            </a:extLst>
          </p:cNvPr>
          <p:cNvSpPr txBox="1"/>
          <p:nvPr/>
        </p:nvSpPr>
        <p:spPr>
          <a:xfrm>
            <a:off x="5782783" y="7329785"/>
            <a:ext cx="946093" cy="369332"/>
          </a:xfrm>
          <a:prstGeom prst="rect">
            <a:avLst/>
          </a:prstGeom>
          <a:noFill/>
        </p:spPr>
        <p:txBody>
          <a:bodyPr wrap="none" rtlCol="0">
            <a:spAutoFit/>
          </a:bodyPr>
          <a:lstStyle/>
          <a:p>
            <a:r>
              <a:rPr lang="en-US" dirty="0"/>
              <a:t>Outputs</a:t>
            </a:r>
          </a:p>
        </p:txBody>
      </p:sp>
      <p:sp>
        <p:nvSpPr>
          <p:cNvPr id="20" name="TextBox 19">
            <a:extLst>
              <a:ext uri="{FF2B5EF4-FFF2-40B4-BE49-F238E27FC236}">
                <a16:creationId xmlns:a16="http://schemas.microsoft.com/office/drawing/2014/main" id="{A8EBAEC1-CB19-4333-B0E4-BDDFBA98298D}"/>
              </a:ext>
            </a:extLst>
          </p:cNvPr>
          <p:cNvSpPr txBox="1"/>
          <p:nvPr/>
        </p:nvSpPr>
        <p:spPr>
          <a:xfrm>
            <a:off x="4772725" y="8498063"/>
            <a:ext cx="1104790" cy="646331"/>
          </a:xfrm>
          <a:prstGeom prst="rect">
            <a:avLst/>
          </a:prstGeom>
          <a:noFill/>
        </p:spPr>
        <p:txBody>
          <a:bodyPr wrap="none" rtlCol="0">
            <a:spAutoFit/>
          </a:bodyPr>
          <a:lstStyle/>
          <a:p>
            <a:pPr algn="ctr"/>
            <a:r>
              <a:rPr lang="en-US" dirty="0">
                <a:solidFill>
                  <a:schemeClr val="accent6">
                    <a:lumMod val="75000"/>
                  </a:schemeClr>
                </a:solidFill>
              </a:rPr>
              <a:t>Quality of</a:t>
            </a:r>
            <a:br>
              <a:rPr lang="en-US" dirty="0">
                <a:solidFill>
                  <a:schemeClr val="accent6">
                    <a:lumMod val="75000"/>
                  </a:schemeClr>
                </a:solidFill>
              </a:rPr>
            </a:br>
            <a:r>
              <a:rPr lang="en-US" dirty="0">
                <a:solidFill>
                  <a:schemeClr val="accent6">
                    <a:lumMod val="75000"/>
                  </a:schemeClr>
                </a:solidFill>
              </a:rPr>
              <a:t>Land</a:t>
            </a:r>
          </a:p>
        </p:txBody>
      </p:sp>
      <p:cxnSp>
        <p:nvCxnSpPr>
          <p:cNvPr id="21" name="Straight Arrow Connector 20">
            <a:extLst>
              <a:ext uri="{FF2B5EF4-FFF2-40B4-BE49-F238E27FC236}">
                <a16:creationId xmlns:a16="http://schemas.microsoft.com/office/drawing/2014/main" id="{30BD387C-7749-47A7-99C4-CD842F650CBC}"/>
              </a:ext>
            </a:extLst>
          </p:cNvPr>
          <p:cNvCxnSpPr>
            <a:stCxn id="18" idx="3"/>
            <a:endCxn id="19" idx="1"/>
          </p:cNvCxnSpPr>
          <p:nvPr/>
        </p:nvCxnSpPr>
        <p:spPr>
          <a:xfrm>
            <a:off x="4726043" y="7514451"/>
            <a:ext cx="1056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22A5BC-5905-40E4-BAD4-49B1F17ACC86}"/>
              </a:ext>
            </a:extLst>
          </p:cNvPr>
          <p:cNvCxnSpPr>
            <a:stCxn id="20" idx="0"/>
          </p:cNvCxnSpPr>
          <p:nvPr/>
        </p:nvCxnSpPr>
        <p:spPr>
          <a:xfrm flipV="1">
            <a:off x="5325120" y="7699117"/>
            <a:ext cx="610063" cy="79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DCC9FFD-6011-4EC1-8966-291DBC4CB4D9}"/>
              </a:ext>
            </a:extLst>
          </p:cNvPr>
          <p:cNvSpPr txBox="1"/>
          <p:nvPr/>
        </p:nvSpPr>
        <p:spPr>
          <a:xfrm>
            <a:off x="6066285" y="8657337"/>
            <a:ext cx="1149675" cy="327782"/>
          </a:xfrm>
          <a:prstGeom prst="rect">
            <a:avLst/>
          </a:prstGeom>
          <a:noFill/>
        </p:spPr>
        <p:txBody>
          <a:bodyPr wrap="none" rtlCol="0">
            <a:spAutoFit/>
          </a:bodyPr>
          <a:lstStyle/>
          <a:p>
            <a:pPr algn="ctr"/>
            <a:r>
              <a:rPr lang="en-US" sz="1530" dirty="0">
                <a:solidFill>
                  <a:schemeClr val="accent6">
                    <a:lumMod val="75000"/>
                  </a:schemeClr>
                </a:solidFill>
              </a:rPr>
              <a:t>FIXED TRAIT</a:t>
            </a:r>
          </a:p>
        </p:txBody>
      </p:sp>
      <p:sp>
        <p:nvSpPr>
          <p:cNvPr id="25" name="Title 1">
            <a:extLst>
              <a:ext uri="{FF2B5EF4-FFF2-40B4-BE49-F238E27FC236}">
                <a16:creationId xmlns:a16="http://schemas.microsoft.com/office/drawing/2014/main" id="{41087258-3C2A-4EC6-8BBB-3D8834BD8292}"/>
              </a:ext>
            </a:extLst>
          </p:cNvPr>
          <p:cNvSpPr txBox="1">
            <a:spLocks/>
          </p:cNvSpPr>
          <p:nvPr/>
        </p:nvSpPr>
        <p:spPr>
          <a:xfrm>
            <a:off x="356235" y="1287666"/>
            <a:ext cx="6995160" cy="1676400"/>
          </a:xfrm>
          <a:prstGeom prst="rect">
            <a:avLst/>
          </a:prstGeom>
        </p:spPr>
        <p:txBody>
          <a:bodyPr>
            <a:normAutofit/>
          </a:bodyPr>
          <a:lstStyle>
            <a:lvl1pPr algn="ctr" defTabSz="914400" rtl="0" eaLnBrk="1" latinLnBrk="0" hangingPunct="1">
              <a:spcBef>
                <a:spcPct val="0"/>
              </a:spcBef>
              <a:buNone/>
              <a:defRPr sz="4400" kern="1200">
                <a:solidFill>
                  <a:schemeClr val="tx1">
                    <a:lumMod val="50000"/>
                    <a:lumOff val="50000"/>
                  </a:schemeClr>
                </a:solidFill>
                <a:latin typeface="Stencil" panose="040409050D0802020404" pitchFamily="82" charset="0"/>
                <a:ea typeface="+mj-ea"/>
                <a:cs typeface="+mj-cs"/>
              </a:defRPr>
            </a:lvl1pPr>
          </a:lstStyle>
          <a:p>
            <a:r>
              <a:rPr lang="en-US"/>
              <a:t>Why are the slopes the same?</a:t>
            </a:r>
            <a:endParaRPr lang="en-US" dirty="0"/>
          </a:p>
        </p:txBody>
      </p:sp>
      <p:cxnSp>
        <p:nvCxnSpPr>
          <p:cNvPr id="28" name="Straight Arrow Connector 27">
            <a:extLst>
              <a:ext uri="{FF2B5EF4-FFF2-40B4-BE49-F238E27FC236}">
                <a16:creationId xmlns:a16="http://schemas.microsoft.com/office/drawing/2014/main" id="{20A77975-97FA-4FED-8FFC-6A306EA0E2E6}"/>
              </a:ext>
            </a:extLst>
          </p:cNvPr>
          <p:cNvCxnSpPr>
            <a:cxnSpLocks/>
          </p:cNvCxnSpPr>
          <p:nvPr/>
        </p:nvCxnSpPr>
        <p:spPr>
          <a:xfrm flipV="1">
            <a:off x="2329014" y="3763012"/>
            <a:ext cx="2248714" cy="390315"/>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ADAD3D6-126F-4A26-B051-C6FCA82D02A5}"/>
              </a:ext>
            </a:extLst>
          </p:cNvPr>
          <p:cNvSpPr txBox="1"/>
          <p:nvPr/>
        </p:nvSpPr>
        <p:spPr>
          <a:xfrm>
            <a:off x="4694932" y="3538734"/>
            <a:ext cx="748475" cy="327782"/>
          </a:xfrm>
          <a:prstGeom prst="rect">
            <a:avLst/>
          </a:prstGeom>
          <a:noFill/>
        </p:spPr>
        <p:txBody>
          <a:bodyPr wrap="none" rtlCol="0">
            <a:spAutoFit/>
          </a:bodyPr>
          <a:lstStyle/>
          <a:p>
            <a:r>
              <a:rPr lang="en-US" sz="1530" dirty="0">
                <a:solidFill>
                  <a:schemeClr val="tx2"/>
                </a:solidFill>
              </a:rPr>
              <a:t>Farm A</a:t>
            </a:r>
          </a:p>
        </p:txBody>
      </p:sp>
      <p:cxnSp>
        <p:nvCxnSpPr>
          <p:cNvPr id="30" name="Straight Arrow Connector 29">
            <a:extLst>
              <a:ext uri="{FF2B5EF4-FFF2-40B4-BE49-F238E27FC236}">
                <a16:creationId xmlns:a16="http://schemas.microsoft.com/office/drawing/2014/main" id="{88194C91-789A-40B2-B7D5-289C43847A4D}"/>
              </a:ext>
            </a:extLst>
          </p:cNvPr>
          <p:cNvCxnSpPr>
            <a:cxnSpLocks/>
          </p:cNvCxnSpPr>
          <p:nvPr/>
        </p:nvCxnSpPr>
        <p:spPr>
          <a:xfrm flipV="1">
            <a:off x="2371800" y="4933140"/>
            <a:ext cx="2248714" cy="390315"/>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2F1638F-9387-4C2A-AF80-C53D706E4D93}"/>
              </a:ext>
            </a:extLst>
          </p:cNvPr>
          <p:cNvSpPr txBox="1"/>
          <p:nvPr/>
        </p:nvSpPr>
        <p:spPr>
          <a:xfrm>
            <a:off x="4737718" y="4708862"/>
            <a:ext cx="738857" cy="327782"/>
          </a:xfrm>
          <a:prstGeom prst="rect">
            <a:avLst/>
          </a:prstGeom>
          <a:noFill/>
        </p:spPr>
        <p:txBody>
          <a:bodyPr wrap="none" rtlCol="0">
            <a:spAutoFit/>
          </a:bodyPr>
          <a:lstStyle/>
          <a:p>
            <a:r>
              <a:rPr lang="en-US" sz="1530" dirty="0">
                <a:solidFill>
                  <a:schemeClr val="tx2"/>
                </a:solidFill>
              </a:rPr>
              <a:t>Farm C</a:t>
            </a:r>
          </a:p>
        </p:txBody>
      </p:sp>
      <p:sp>
        <p:nvSpPr>
          <p:cNvPr id="32" name="Oval 31">
            <a:extLst>
              <a:ext uri="{FF2B5EF4-FFF2-40B4-BE49-F238E27FC236}">
                <a16:creationId xmlns:a16="http://schemas.microsoft.com/office/drawing/2014/main" id="{C68E7715-3EBA-4FAF-98F6-82749389B3EA}"/>
              </a:ext>
            </a:extLst>
          </p:cNvPr>
          <p:cNvSpPr/>
          <p:nvPr/>
        </p:nvSpPr>
        <p:spPr>
          <a:xfrm>
            <a:off x="3431595" y="3905827"/>
            <a:ext cx="129124" cy="104683"/>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07D0074-D395-4600-AF8B-86CE37680FEC}"/>
              </a:ext>
            </a:extLst>
          </p:cNvPr>
          <p:cNvSpPr/>
          <p:nvPr/>
        </p:nvSpPr>
        <p:spPr>
          <a:xfrm>
            <a:off x="3453371" y="4315327"/>
            <a:ext cx="129124" cy="104683"/>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FCBD1FB-6BFE-4FB9-8F8E-3B25A93757B4}"/>
              </a:ext>
            </a:extLst>
          </p:cNvPr>
          <p:cNvSpPr/>
          <p:nvPr/>
        </p:nvSpPr>
        <p:spPr>
          <a:xfrm>
            <a:off x="3474394" y="5075955"/>
            <a:ext cx="129124" cy="104683"/>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D072D4-FB2A-4FF6-858F-0D97BBC5C73C}"/>
              </a:ext>
            </a:extLst>
          </p:cNvPr>
          <p:cNvSpPr txBox="1"/>
          <p:nvPr/>
        </p:nvSpPr>
        <p:spPr>
          <a:xfrm>
            <a:off x="279444" y="3640015"/>
            <a:ext cx="1362021" cy="1815882"/>
          </a:xfrm>
          <a:prstGeom prst="rect">
            <a:avLst/>
          </a:prstGeom>
          <a:noFill/>
        </p:spPr>
        <p:txBody>
          <a:bodyPr wrap="square" rtlCol="0">
            <a:spAutoFit/>
          </a:bodyPr>
          <a:lstStyle/>
          <a:p>
            <a:pPr algn="ctr"/>
            <a:r>
              <a:rPr lang="en-US" sz="1600" dirty="0">
                <a:solidFill>
                  <a:schemeClr val="accent6">
                    <a:lumMod val="75000"/>
                  </a:schemeClr>
                </a:solidFill>
              </a:rPr>
              <a:t>Land quality anchors each farms productivity at the over-time farm average</a:t>
            </a:r>
          </a:p>
        </p:txBody>
      </p:sp>
      <p:cxnSp>
        <p:nvCxnSpPr>
          <p:cNvPr id="37" name="Straight Connector 36">
            <a:extLst>
              <a:ext uri="{FF2B5EF4-FFF2-40B4-BE49-F238E27FC236}">
                <a16:creationId xmlns:a16="http://schemas.microsoft.com/office/drawing/2014/main" id="{0343CB7C-E01F-4F07-BD92-ABDE790D77F5}"/>
              </a:ext>
            </a:extLst>
          </p:cNvPr>
          <p:cNvCxnSpPr>
            <a:cxnSpLocks/>
          </p:cNvCxnSpPr>
          <p:nvPr/>
        </p:nvCxnSpPr>
        <p:spPr>
          <a:xfrm flipH="1">
            <a:off x="2105492" y="3946915"/>
            <a:ext cx="1345013" cy="1446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20F1513-2547-4179-946A-2DF804E0C0D2}"/>
              </a:ext>
            </a:extLst>
          </p:cNvPr>
          <p:cNvCxnSpPr>
            <a:cxnSpLocks/>
          </p:cNvCxnSpPr>
          <p:nvPr/>
        </p:nvCxnSpPr>
        <p:spPr>
          <a:xfrm flipH="1">
            <a:off x="2118370" y="4369817"/>
            <a:ext cx="1345013" cy="1446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2A956F-BF39-47C1-A1B0-D5CFDA3E2B58}"/>
              </a:ext>
            </a:extLst>
          </p:cNvPr>
          <p:cNvCxnSpPr>
            <a:cxnSpLocks/>
          </p:cNvCxnSpPr>
          <p:nvPr/>
        </p:nvCxnSpPr>
        <p:spPr>
          <a:xfrm flipH="1">
            <a:off x="2105490" y="5118420"/>
            <a:ext cx="1345013" cy="1446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FC89102-B932-4838-A2E0-8C5501DB913E}"/>
              </a:ext>
            </a:extLst>
          </p:cNvPr>
          <p:cNvCxnSpPr>
            <a:cxnSpLocks/>
          </p:cNvCxnSpPr>
          <p:nvPr/>
        </p:nvCxnSpPr>
        <p:spPr>
          <a:xfrm>
            <a:off x="1593208" y="4862074"/>
            <a:ext cx="393172" cy="210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DB2066-27B3-4E13-ACEC-70555171A88A}"/>
              </a:ext>
            </a:extLst>
          </p:cNvPr>
          <p:cNvCxnSpPr>
            <a:cxnSpLocks/>
            <a:stCxn id="35" idx="3"/>
          </p:cNvCxnSpPr>
          <p:nvPr/>
        </p:nvCxnSpPr>
        <p:spPr>
          <a:xfrm flipV="1">
            <a:off x="1641465" y="4450282"/>
            <a:ext cx="372484" cy="97674"/>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B261CB5-25DA-43E8-852B-DEC333A3CB7F}"/>
              </a:ext>
            </a:extLst>
          </p:cNvPr>
          <p:cNvCxnSpPr>
            <a:cxnSpLocks/>
          </p:cNvCxnSpPr>
          <p:nvPr/>
        </p:nvCxnSpPr>
        <p:spPr>
          <a:xfrm flipV="1">
            <a:off x="1542260" y="4032659"/>
            <a:ext cx="444120" cy="19512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C590E95-A424-4049-AD3F-47F9B46DD1ED}"/>
              </a:ext>
            </a:extLst>
          </p:cNvPr>
          <p:cNvSpPr txBox="1"/>
          <p:nvPr/>
        </p:nvSpPr>
        <p:spPr>
          <a:xfrm>
            <a:off x="2999676" y="8883301"/>
            <a:ext cx="2201114" cy="830997"/>
          </a:xfrm>
          <a:prstGeom prst="rect">
            <a:avLst/>
          </a:prstGeom>
          <a:noFill/>
        </p:spPr>
        <p:txBody>
          <a:bodyPr wrap="square" rtlCol="0">
            <a:spAutoFit/>
          </a:bodyPr>
          <a:lstStyle/>
          <a:p>
            <a:pPr algn="ctr"/>
            <a:r>
              <a:rPr lang="en-US" sz="1600" dirty="0">
                <a:solidFill>
                  <a:schemeClr val="bg1">
                    <a:lumMod val="50000"/>
                  </a:schemeClr>
                </a:solidFill>
              </a:rPr>
              <a:t>Land quality is uncorrelated with inputs per acre</a:t>
            </a:r>
          </a:p>
        </p:txBody>
      </p:sp>
      <p:sp>
        <p:nvSpPr>
          <p:cNvPr id="56" name="TextBox 55">
            <a:extLst>
              <a:ext uri="{FF2B5EF4-FFF2-40B4-BE49-F238E27FC236}">
                <a16:creationId xmlns:a16="http://schemas.microsoft.com/office/drawing/2014/main" id="{3E69AFB5-FF6B-4765-A6F5-5F3835818A46}"/>
              </a:ext>
            </a:extLst>
          </p:cNvPr>
          <p:cNvSpPr txBox="1"/>
          <p:nvPr/>
        </p:nvSpPr>
        <p:spPr>
          <a:xfrm>
            <a:off x="6171934" y="3328988"/>
            <a:ext cx="1362021" cy="2308324"/>
          </a:xfrm>
          <a:prstGeom prst="rect">
            <a:avLst/>
          </a:prstGeom>
          <a:noFill/>
        </p:spPr>
        <p:txBody>
          <a:bodyPr wrap="square" rtlCol="0">
            <a:spAutoFit/>
          </a:bodyPr>
          <a:lstStyle/>
          <a:p>
            <a:pPr algn="ctr"/>
            <a:r>
              <a:rPr lang="en-US" sz="1600" dirty="0">
                <a:solidFill>
                  <a:srgbClr val="7030A0"/>
                </a:solidFill>
              </a:rPr>
              <a:t>No correlation between land quality and inputs means the OLS and the FE models produce the same slopes</a:t>
            </a:r>
          </a:p>
        </p:txBody>
      </p:sp>
      <p:cxnSp>
        <p:nvCxnSpPr>
          <p:cNvPr id="57" name="Straight Arrow Connector 56">
            <a:extLst>
              <a:ext uri="{FF2B5EF4-FFF2-40B4-BE49-F238E27FC236}">
                <a16:creationId xmlns:a16="http://schemas.microsoft.com/office/drawing/2014/main" id="{84ADBBFE-AC2A-4DD1-8E22-11035EF5F7D6}"/>
              </a:ext>
            </a:extLst>
          </p:cNvPr>
          <p:cNvCxnSpPr>
            <a:cxnSpLocks/>
          </p:cNvCxnSpPr>
          <p:nvPr/>
        </p:nvCxnSpPr>
        <p:spPr>
          <a:xfrm flipV="1">
            <a:off x="5126425" y="4450281"/>
            <a:ext cx="939860" cy="4512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720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235" y="1287666"/>
            <a:ext cx="6995160" cy="1676400"/>
          </a:xfrm>
        </p:spPr>
        <p:txBody>
          <a:bodyPr>
            <a:normAutofit/>
          </a:bodyPr>
          <a:lstStyle/>
          <a:p>
            <a:r>
              <a:rPr lang="en-US" dirty="0"/>
              <a:t>Why are the slopes the same?</a:t>
            </a:r>
          </a:p>
        </p:txBody>
      </p:sp>
      <p:sp>
        <p:nvSpPr>
          <p:cNvPr id="4" name="Oval 3"/>
          <p:cNvSpPr/>
          <p:nvPr/>
        </p:nvSpPr>
        <p:spPr>
          <a:xfrm>
            <a:off x="2538511" y="4310061"/>
            <a:ext cx="1230630" cy="123063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rgbClr val="7030A0"/>
              </a:solidFill>
            </a:endParaRPr>
          </a:p>
        </p:txBody>
      </p:sp>
      <p:sp>
        <p:nvSpPr>
          <p:cNvPr id="5" name="Oval 4"/>
          <p:cNvSpPr/>
          <p:nvPr/>
        </p:nvSpPr>
        <p:spPr>
          <a:xfrm>
            <a:off x="4222531" y="4245291"/>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3121441" y="3662361"/>
            <a:ext cx="1878330" cy="181356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TextBox 6"/>
          <p:cNvSpPr txBox="1"/>
          <p:nvPr/>
        </p:nvSpPr>
        <p:spPr>
          <a:xfrm>
            <a:off x="3704371" y="3273741"/>
            <a:ext cx="588623" cy="327782"/>
          </a:xfrm>
          <a:prstGeom prst="rect">
            <a:avLst/>
          </a:prstGeom>
          <a:noFill/>
        </p:spPr>
        <p:txBody>
          <a:bodyPr wrap="none" rtlCol="0">
            <a:spAutoFit/>
          </a:bodyPr>
          <a:lstStyle/>
          <a:p>
            <a:r>
              <a:rPr lang="en-US" sz="1530" b="1" dirty="0"/>
              <a:t>Price</a:t>
            </a:r>
          </a:p>
        </p:txBody>
      </p:sp>
      <p:sp>
        <p:nvSpPr>
          <p:cNvPr id="8" name="TextBox 7"/>
          <p:cNvSpPr txBox="1"/>
          <p:nvPr/>
        </p:nvSpPr>
        <p:spPr>
          <a:xfrm>
            <a:off x="5064542" y="5475921"/>
            <a:ext cx="640945" cy="327782"/>
          </a:xfrm>
          <a:prstGeom prst="rect">
            <a:avLst/>
          </a:prstGeom>
          <a:noFill/>
        </p:spPr>
        <p:txBody>
          <a:bodyPr wrap="none" rtlCol="0">
            <a:spAutoFit/>
          </a:bodyPr>
          <a:lstStyle/>
          <a:p>
            <a:r>
              <a:rPr lang="en-US" sz="1530" b="1" dirty="0"/>
              <a:t>Make</a:t>
            </a:r>
          </a:p>
        </p:txBody>
      </p:sp>
      <p:sp>
        <p:nvSpPr>
          <p:cNvPr id="9" name="TextBox 8"/>
          <p:cNvSpPr txBox="1"/>
          <p:nvPr/>
        </p:nvSpPr>
        <p:spPr>
          <a:xfrm>
            <a:off x="2732821" y="5540691"/>
            <a:ext cx="838178" cy="327782"/>
          </a:xfrm>
          <a:prstGeom prst="rect">
            <a:avLst/>
          </a:prstGeom>
          <a:noFill/>
        </p:spPr>
        <p:txBody>
          <a:bodyPr wrap="none" rtlCol="0">
            <a:spAutoFit/>
          </a:bodyPr>
          <a:lstStyle/>
          <a:p>
            <a:r>
              <a:rPr lang="en-US" sz="1530" b="1" dirty="0"/>
              <a:t>Mileage</a:t>
            </a:r>
          </a:p>
        </p:txBody>
      </p:sp>
      <p:sp>
        <p:nvSpPr>
          <p:cNvPr id="3" name="Slide Number Placeholder 2"/>
          <p:cNvSpPr>
            <a:spLocks noGrp="1"/>
          </p:cNvSpPr>
          <p:nvPr>
            <p:ph type="sldNum" sz="quarter" idx="12"/>
          </p:nvPr>
        </p:nvSpPr>
        <p:spPr/>
        <p:txBody>
          <a:bodyPr/>
          <a:lstStyle/>
          <a:p>
            <a:fld id="{8A2A4A19-B384-42F8-8C0D-94C30AAB39F2}" type="slidenum">
              <a:rPr lang="en-US" smtClean="0"/>
              <a:t>34</a:t>
            </a:fld>
            <a:endParaRPr lang="en-US"/>
          </a:p>
        </p:txBody>
      </p:sp>
      <p:cxnSp>
        <p:nvCxnSpPr>
          <p:cNvPr id="33" name="Straight Connector 32">
            <a:extLst>
              <a:ext uri="{FF2B5EF4-FFF2-40B4-BE49-F238E27FC236}">
                <a16:creationId xmlns:a16="http://schemas.microsoft.com/office/drawing/2014/main" id="{8D9C101C-399B-4FBB-B323-1233387E37F9}"/>
              </a:ext>
            </a:extLst>
          </p:cNvPr>
          <p:cNvCxnSpPr/>
          <p:nvPr/>
        </p:nvCxnSpPr>
        <p:spPr>
          <a:xfrm rot="5400000">
            <a:off x="694157" y="7682743"/>
            <a:ext cx="2396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50146D-A85C-4524-8493-BECA36A71CC7}"/>
              </a:ext>
            </a:extLst>
          </p:cNvPr>
          <p:cNvCxnSpPr/>
          <p:nvPr/>
        </p:nvCxnSpPr>
        <p:spPr>
          <a:xfrm flipH="1">
            <a:off x="1827632" y="8751448"/>
            <a:ext cx="3409466"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1882C11-7D1B-4C86-9801-8F748B55D7D8}"/>
              </a:ext>
            </a:extLst>
          </p:cNvPr>
          <p:cNvSpPr txBox="1"/>
          <p:nvPr/>
        </p:nvSpPr>
        <p:spPr>
          <a:xfrm>
            <a:off x="4524629" y="8816218"/>
            <a:ext cx="824265" cy="327782"/>
          </a:xfrm>
          <a:prstGeom prst="rect">
            <a:avLst/>
          </a:prstGeom>
          <a:noFill/>
        </p:spPr>
        <p:txBody>
          <a:bodyPr wrap="none" rtlCol="0">
            <a:spAutoFit/>
          </a:bodyPr>
          <a:lstStyle/>
          <a:p>
            <a:r>
              <a:rPr lang="en-US" sz="1530" dirty="0">
                <a:solidFill>
                  <a:schemeClr val="tx1">
                    <a:lumMod val="50000"/>
                    <a:lumOff val="50000"/>
                  </a:schemeClr>
                </a:solidFill>
              </a:rPr>
              <a:t>Mileage</a:t>
            </a:r>
          </a:p>
        </p:txBody>
      </p:sp>
      <p:sp>
        <p:nvSpPr>
          <p:cNvPr id="36" name="TextBox 35">
            <a:extLst>
              <a:ext uri="{FF2B5EF4-FFF2-40B4-BE49-F238E27FC236}">
                <a16:creationId xmlns:a16="http://schemas.microsoft.com/office/drawing/2014/main" id="{D2A8347E-1207-4F27-80F6-2F8E9EF440AD}"/>
              </a:ext>
            </a:extLst>
          </p:cNvPr>
          <p:cNvSpPr txBox="1"/>
          <p:nvPr/>
        </p:nvSpPr>
        <p:spPr>
          <a:xfrm>
            <a:off x="1350577" y="5941016"/>
            <a:ext cx="954107" cy="327782"/>
          </a:xfrm>
          <a:prstGeom prst="rect">
            <a:avLst/>
          </a:prstGeom>
          <a:noFill/>
        </p:spPr>
        <p:txBody>
          <a:bodyPr wrap="none" rtlCol="0">
            <a:spAutoFit/>
          </a:bodyPr>
          <a:lstStyle/>
          <a:p>
            <a:pPr algn="ctr"/>
            <a:r>
              <a:rPr lang="en-US" sz="1530" dirty="0"/>
              <a:t>Sale price</a:t>
            </a:r>
          </a:p>
        </p:txBody>
      </p:sp>
      <p:cxnSp>
        <p:nvCxnSpPr>
          <p:cNvPr id="38" name="Straight Arrow Connector 37">
            <a:extLst>
              <a:ext uri="{FF2B5EF4-FFF2-40B4-BE49-F238E27FC236}">
                <a16:creationId xmlns:a16="http://schemas.microsoft.com/office/drawing/2014/main" id="{6E76B2DD-B501-4F5A-9DD7-1D5DB0716695}"/>
              </a:ext>
            </a:extLst>
          </p:cNvPr>
          <p:cNvCxnSpPr>
            <a:cxnSpLocks/>
          </p:cNvCxnSpPr>
          <p:nvPr/>
        </p:nvCxnSpPr>
        <p:spPr>
          <a:xfrm>
            <a:off x="2111728" y="7384702"/>
            <a:ext cx="2254265" cy="607563"/>
          </a:xfrm>
          <a:prstGeom prst="straightConnector1">
            <a:avLst/>
          </a:prstGeom>
          <a:ln w="3492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D832557-2B82-4EF7-AF5A-F18394822451}"/>
              </a:ext>
            </a:extLst>
          </p:cNvPr>
          <p:cNvSpPr txBox="1"/>
          <p:nvPr/>
        </p:nvSpPr>
        <p:spPr>
          <a:xfrm>
            <a:off x="4503275" y="7764485"/>
            <a:ext cx="308098" cy="369332"/>
          </a:xfrm>
          <a:prstGeom prst="rect">
            <a:avLst/>
          </a:prstGeom>
          <a:noFill/>
        </p:spPr>
        <p:txBody>
          <a:bodyPr wrap="none" rtlCol="0">
            <a:spAutoFit/>
          </a:bodyPr>
          <a:lstStyle/>
          <a:p>
            <a:r>
              <a:rPr lang="el-GR" dirty="0">
                <a:solidFill>
                  <a:srgbClr val="7030A0"/>
                </a:solidFill>
              </a:rPr>
              <a:t>β</a:t>
            </a:r>
            <a:endParaRPr lang="en-US" dirty="0">
              <a:solidFill>
                <a:srgbClr val="7030A0"/>
              </a:solidFill>
            </a:endParaRPr>
          </a:p>
        </p:txBody>
      </p:sp>
      <p:cxnSp>
        <p:nvCxnSpPr>
          <p:cNvPr id="43" name="Straight Arrow Connector 42">
            <a:extLst>
              <a:ext uri="{FF2B5EF4-FFF2-40B4-BE49-F238E27FC236}">
                <a16:creationId xmlns:a16="http://schemas.microsoft.com/office/drawing/2014/main" id="{792FC2A1-4E78-4C82-B809-AE9BFDFEAA30}"/>
              </a:ext>
            </a:extLst>
          </p:cNvPr>
          <p:cNvCxnSpPr>
            <a:cxnSpLocks/>
          </p:cNvCxnSpPr>
          <p:nvPr/>
        </p:nvCxnSpPr>
        <p:spPr>
          <a:xfrm>
            <a:off x="1971992" y="7769870"/>
            <a:ext cx="2330191" cy="58965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8AE7D6E-C29A-4024-9F50-779A55AD3E9C}"/>
              </a:ext>
            </a:extLst>
          </p:cNvPr>
          <p:cNvSpPr/>
          <p:nvPr/>
        </p:nvSpPr>
        <p:spPr>
          <a:xfrm>
            <a:off x="3178982" y="6874539"/>
            <a:ext cx="129124" cy="104683"/>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E9CE566-3A96-456A-BA67-B725041DD693}"/>
              </a:ext>
            </a:extLst>
          </p:cNvPr>
          <p:cNvSpPr/>
          <p:nvPr/>
        </p:nvSpPr>
        <p:spPr>
          <a:xfrm>
            <a:off x="3200758" y="7284039"/>
            <a:ext cx="129124" cy="104683"/>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9C37937-867F-40DB-A2D8-F5F4A34F6FE5}"/>
              </a:ext>
            </a:extLst>
          </p:cNvPr>
          <p:cNvSpPr/>
          <p:nvPr/>
        </p:nvSpPr>
        <p:spPr>
          <a:xfrm>
            <a:off x="3221781" y="8044667"/>
            <a:ext cx="129124" cy="104683"/>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DEA0A4A2-243B-4114-BCFE-2107E48840B0}"/>
              </a:ext>
            </a:extLst>
          </p:cNvPr>
          <p:cNvSpPr txBox="1"/>
          <p:nvPr/>
        </p:nvSpPr>
        <p:spPr>
          <a:xfrm>
            <a:off x="11158" y="7121928"/>
            <a:ext cx="1362021" cy="1077218"/>
          </a:xfrm>
          <a:prstGeom prst="rect">
            <a:avLst/>
          </a:prstGeom>
          <a:noFill/>
        </p:spPr>
        <p:txBody>
          <a:bodyPr wrap="square" rtlCol="0">
            <a:spAutoFit/>
          </a:bodyPr>
          <a:lstStyle/>
          <a:p>
            <a:pPr algn="ctr"/>
            <a:r>
              <a:rPr lang="en-US" sz="1600" dirty="0">
                <a:solidFill>
                  <a:schemeClr val="accent6">
                    <a:lumMod val="75000"/>
                  </a:schemeClr>
                </a:solidFill>
              </a:rPr>
              <a:t>Car model </a:t>
            </a:r>
            <a:br>
              <a:rPr lang="en-US" sz="1600" dirty="0">
                <a:solidFill>
                  <a:schemeClr val="accent6">
                    <a:lumMod val="75000"/>
                  </a:schemeClr>
                </a:solidFill>
              </a:rPr>
            </a:br>
            <a:r>
              <a:rPr lang="en-US" sz="1600" dirty="0">
                <a:solidFill>
                  <a:schemeClr val="accent6">
                    <a:lumMod val="75000"/>
                  </a:schemeClr>
                </a:solidFill>
              </a:rPr>
              <a:t>sets the baseline </a:t>
            </a:r>
            <a:br>
              <a:rPr lang="en-US" sz="1600" dirty="0">
                <a:solidFill>
                  <a:schemeClr val="accent6">
                    <a:lumMod val="75000"/>
                  </a:schemeClr>
                </a:solidFill>
              </a:rPr>
            </a:br>
            <a:r>
              <a:rPr lang="en-US" sz="1600" dirty="0">
                <a:solidFill>
                  <a:schemeClr val="accent6">
                    <a:lumMod val="75000"/>
                  </a:schemeClr>
                </a:solidFill>
              </a:rPr>
              <a:t>price</a:t>
            </a:r>
          </a:p>
        </p:txBody>
      </p:sp>
      <p:cxnSp>
        <p:nvCxnSpPr>
          <p:cNvPr id="49" name="Straight Connector 48">
            <a:extLst>
              <a:ext uri="{FF2B5EF4-FFF2-40B4-BE49-F238E27FC236}">
                <a16:creationId xmlns:a16="http://schemas.microsoft.com/office/drawing/2014/main" id="{9D22E00B-985B-44D2-9B08-17F110D3A7A8}"/>
              </a:ext>
            </a:extLst>
          </p:cNvPr>
          <p:cNvCxnSpPr>
            <a:cxnSpLocks/>
          </p:cNvCxnSpPr>
          <p:nvPr/>
        </p:nvCxnSpPr>
        <p:spPr>
          <a:xfrm flipH="1">
            <a:off x="1852879" y="6915627"/>
            <a:ext cx="1345013" cy="1446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9BC0557-49E1-4CE0-90AD-DFE6B832B829}"/>
              </a:ext>
            </a:extLst>
          </p:cNvPr>
          <p:cNvCxnSpPr>
            <a:cxnSpLocks/>
          </p:cNvCxnSpPr>
          <p:nvPr/>
        </p:nvCxnSpPr>
        <p:spPr>
          <a:xfrm flipH="1">
            <a:off x="1865757" y="7338529"/>
            <a:ext cx="1345013" cy="1446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9632AD-9D00-4AD2-81DE-9F2B2F7902C9}"/>
              </a:ext>
            </a:extLst>
          </p:cNvPr>
          <p:cNvCxnSpPr>
            <a:cxnSpLocks/>
          </p:cNvCxnSpPr>
          <p:nvPr/>
        </p:nvCxnSpPr>
        <p:spPr>
          <a:xfrm flipH="1">
            <a:off x="1852877" y="8087132"/>
            <a:ext cx="1345013" cy="1446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AEA4441-ABEE-4087-AEA7-C93D16AC4F78}"/>
              </a:ext>
            </a:extLst>
          </p:cNvPr>
          <p:cNvCxnSpPr>
            <a:cxnSpLocks/>
          </p:cNvCxnSpPr>
          <p:nvPr/>
        </p:nvCxnSpPr>
        <p:spPr>
          <a:xfrm>
            <a:off x="1340595" y="7830786"/>
            <a:ext cx="393172" cy="210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16682E-63FE-436F-9448-D3DC26B7589E}"/>
              </a:ext>
            </a:extLst>
          </p:cNvPr>
          <p:cNvCxnSpPr>
            <a:cxnSpLocks/>
          </p:cNvCxnSpPr>
          <p:nvPr/>
        </p:nvCxnSpPr>
        <p:spPr>
          <a:xfrm flipV="1">
            <a:off x="1370384" y="7441553"/>
            <a:ext cx="302693" cy="1030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3F8F546-F30F-49DA-B912-22A875702EC9}"/>
              </a:ext>
            </a:extLst>
          </p:cNvPr>
          <p:cNvCxnSpPr>
            <a:cxnSpLocks/>
          </p:cNvCxnSpPr>
          <p:nvPr/>
        </p:nvCxnSpPr>
        <p:spPr>
          <a:xfrm flipV="1">
            <a:off x="1289647" y="7001371"/>
            <a:ext cx="444120" cy="19512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1EC3A06-B6D0-462D-B7D2-FE163B3E7A6F}"/>
              </a:ext>
            </a:extLst>
          </p:cNvPr>
          <p:cNvSpPr txBox="1"/>
          <p:nvPr/>
        </p:nvSpPr>
        <p:spPr>
          <a:xfrm>
            <a:off x="5878067" y="6775547"/>
            <a:ext cx="1624479" cy="2308324"/>
          </a:xfrm>
          <a:prstGeom prst="rect">
            <a:avLst/>
          </a:prstGeom>
          <a:noFill/>
        </p:spPr>
        <p:txBody>
          <a:bodyPr wrap="square" rtlCol="0">
            <a:spAutoFit/>
          </a:bodyPr>
          <a:lstStyle/>
          <a:p>
            <a:pPr algn="ctr"/>
            <a:r>
              <a:rPr lang="en-US" sz="1600" dirty="0">
                <a:solidFill>
                  <a:srgbClr val="7030A0"/>
                </a:solidFill>
              </a:rPr>
              <a:t>Mileage acts independently on price – 10,000  extra miles drops the price the same amount for each car no matter which model</a:t>
            </a:r>
          </a:p>
        </p:txBody>
      </p:sp>
      <p:cxnSp>
        <p:nvCxnSpPr>
          <p:cNvPr id="56" name="Straight Arrow Connector 55">
            <a:extLst>
              <a:ext uri="{FF2B5EF4-FFF2-40B4-BE49-F238E27FC236}">
                <a16:creationId xmlns:a16="http://schemas.microsoft.com/office/drawing/2014/main" id="{17E3CEB1-97E4-4D86-A657-D1E2BD9C4639}"/>
              </a:ext>
            </a:extLst>
          </p:cNvPr>
          <p:cNvCxnSpPr>
            <a:cxnSpLocks/>
            <a:stCxn id="40" idx="3"/>
          </p:cNvCxnSpPr>
          <p:nvPr/>
        </p:nvCxnSpPr>
        <p:spPr>
          <a:xfrm flipV="1">
            <a:off x="4811373" y="7418993"/>
            <a:ext cx="1002299" cy="53015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CF7457B-A1F9-434F-97B7-5918CE623F1C}"/>
              </a:ext>
            </a:extLst>
          </p:cNvPr>
          <p:cNvCxnSpPr>
            <a:cxnSpLocks/>
          </p:cNvCxnSpPr>
          <p:nvPr/>
        </p:nvCxnSpPr>
        <p:spPr>
          <a:xfrm>
            <a:off x="2074307" y="7032440"/>
            <a:ext cx="2330191" cy="58965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ECE2D21-FB5F-4003-AABF-E9FBB0BC3758}"/>
              </a:ext>
            </a:extLst>
          </p:cNvPr>
          <p:cNvCxnSpPr>
            <a:cxnSpLocks/>
          </p:cNvCxnSpPr>
          <p:nvPr/>
        </p:nvCxnSpPr>
        <p:spPr>
          <a:xfrm>
            <a:off x="2112128" y="6647272"/>
            <a:ext cx="2330191" cy="58965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6D8F486-7649-4A33-B6F6-D26018ECCA1A}"/>
              </a:ext>
            </a:extLst>
          </p:cNvPr>
          <p:cNvSpPr txBox="1"/>
          <p:nvPr/>
        </p:nvSpPr>
        <p:spPr>
          <a:xfrm>
            <a:off x="5967038" y="6014027"/>
            <a:ext cx="1395062" cy="798680"/>
          </a:xfrm>
          <a:prstGeom prst="rect">
            <a:avLst/>
          </a:prstGeom>
          <a:noFill/>
        </p:spPr>
        <p:txBody>
          <a:bodyPr wrap="square" rtlCol="0">
            <a:spAutoFit/>
          </a:bodyPr>
          <a:lstStyle/>
          <a:p>
            <a:pPr algn="ctr"/>
            <a:r>
              <a:rPr lang="en-US" sz="1530" dirty="0">
                <a:solidFill>
                  <a:schemeClr val="tx1">
                    <a:lumMod val="50000"/>
                    <a:lumOff val="50000"/>
                  </a:schemeClr>
                </a:solidFill>
              </a:rPr>
              <a:t>Make and mileage are uncorrelated</a:t>
            </a:r>
          </a:p>
        </p:txBody>
      </p:sp>
    </p:spTree>
    <p:extLst>
      <p:ext uri="{BB962C8B-B14F-4D97-AF65-F5344CB8AC3E}">
        <p14:creationId xmlns:p14="http://schemas.microsoft.com/office/powerpoint/2010/main" val="1707567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86815"/>
            <a:ext cx="6995160" cy="1676400"/>
          </a:xfrm>
        </p:spPr>
        <p:txBody>
          <a:bodyPr/>
          <a:lstStyle/>
          <a:p>
            <a:r>
              <a:rPr lang="en-US" dirty="0"/>
              <a:t>When to use Fixed Effects?</a:t>
            </a:r>
          </a:p>
        </p:txBody>
      </p:sp>
      <p:sp>
        <p:nvSpPr>
          <p:cNvPr id="4" name="Oval 3"/>
          <p:cNvSpPr/>
          <p:nvPr/>
        </p:nvSpPr>
        <p:spPr>
          <a:xfrm>
            <a:off x="3756660" y="470535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2979420" y="4770120"/>
            <a:ext cx="1230630" cy="123063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2720340" y="373380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TextBox 6"/>
          <p:cNvSpPr txBox="1"/>
          <p:nvPr/>
        </p:nvSpPr>
        <p:spPr>
          <a:xfrm>
            <a:off x="3303270" y="4057650"/>
            <a:ext cx="287258" cy="327782"/>
          </a:xfrm>
          <a:prstGeom prst="rect">
            <a:avLst/>
          </a:prstGeom>
          <a:noFill/>
        </p:spPr>
        <p:txBody>
          <a:bodyPr wrap="none" rtlCol="0">
            <a:spAutoFit/>
          </a:bodyPr>
          <a:lstStyle/>
          <a:p>
            <a:r>
              <a:rPr lang="en-US" sz="1530" b="1" dirty="0"/>
              <a:t>Y</a:t>
            </a:r>
          </a:p>
        </p:txBody>
      </p:sp>
      <p:sp>
        <p:nvSpPr>
          <p:cNvPr id="8" name="TextBox 7"/>
          <p:cNvSpPr txBox="1"/>
          <p:nvPr/>
        </p:nvSpPr>
        <p:spPr>
          <a:xfrm>
            <a:off x="4998783" y="5385435"/>
            <a:ext cx="1744388" cy="923330"/>
          </a:xfrm>
          <a:prstGeom prst="rect">
            <a:avLst/>
          </a:prstGeom>
          <a:noFill/>
        </p:spPr>
        <p:txBody>
          <a:bodyPr wrap="none" rtlCol="0">
            <a:spAutoFit/>
          </a:bodyPr>
          <a:lstStyle/>
          <a:p>
            <a:pPr algn="ctr"/>
            <a:r>
              <a:rPr lang="en-US" dirty="0">
                <a:solidFill>
                  <a:schemeClr val="accent6">
                    <a:lumMod val="75000"/>
                  </a:schemeClr>
                </a:solidFill>
                <a:latin typeface="Century Gothic" panose="020B0502020202020204" pitchFamily="34" charset="0"/>
              </a:rPr>
              <a:t>Time-Invariant</a:t>
            </a:r>
            <a:br>
              <a:rPr lang="en-US" dirty="0">
                <a:solidFill>
                  <a:schemeClr val="accent6">
                    <a:lumMod val="75000"/>
                  </a:schemeClr>
                </a:solidFill>
                <a:latin typeface="Century Gothic" panose="020B0502020202020204" pitchFamily="34" charset="0"/>
              </a:rPr>
            </a:br>
            <a:r>
              <a:rPr lang="en-US" dirty="0">
                <a:solidFill>
                  <a:schemeClr val="accent6">
                    <a:lumMod val="75000"/>
                  </a:schemeClr>
                </a:solidFill>
                <a:latin typeface="Century Gothic" panose="020B0502020202020204" pitchFamily="34" charset="0"/>
              </a:rPr>
              <a:t>Group-Level</a:t>
            </a:r>
          </a:p>
          <a:p>
            <a:pPr algn="ctr"/>
            <a:r>
              <a:rPr lang="en-US" dirty="0">
                <a:solidFill>
                  <a:schemeClr val="accent6">
                    <a:lumMod val="75000"/>
                  </a:schemeClr>
                </a:solidFill>
                <a:latin typeface="Century Gothic" panose="020B0502020202020204" pitchFamily="34" charset="0"/>
              </a:rPr>
              <a:t>Trait</a:t>
            </a:r>
          </a:p>
        </p:txBody>
      </p:sp>
      <p:sp>
        <p:nvSpPr>
          <p:cNvPr id="9" name="TextBox 8"/>
          <p:cNvSpPr txBox="1"/>
          <p:nvPr/>
        </p:nvSpPr>
        <p:spPr>
          <a:xfrm>
            <a:off x="3368040" y="6065521"/>
            <a:ext cx="853503" cy="563231"/>
          </a:xfrm>
          <a:prstGeom prst="rect">
            <a:avLst/>
          </a:prstGeom>
          <a:noFill/>
        </p:spPr>
        <p:txBody>
          <a:bodyPr wrap="none" rtlCol="0">
            <a:spAutoFit/>
          </a:bodyPr>
          <a:lstStyle/>
          <a:p>
            <a:r>
              <a:rPr lang="en-US" sz="1530" b="1" dirty="0"/>
              <a:t>Policy</a:t>
            </a:r>
            <a:br>
              <a:rPr lang="en-US" sz="1530" b="1" dirty="0"/>
            </a:br>
            <a:r>
              <a:rPr lang="en-US" sz="1530" b="1" dirty="0"/>
              <a:t>Variable</a:t>
            </a:r>
          </a:p>
        </p:txBody>
      </p:sp>
      <p:sp>
        <p:nvSpPr>
          <p:cNvPr id="3" name="Slide Number Placeholder 2"/>
          <p:cNvSpPr>
            <a:spLocks noGrp="1"/>
          </p:cNvSpPr>
          <p:nvPr>
            <p:ph type="sldNum" sz="quarter" idx="12"/>
          </p:nvPr>
        </p:nvSpPr>
        <p:spPr/>
        <p:txBody>
          <a:bodyPr/>
          <a:lstStyle/>
          <a:p>
            <a:fld id="{8A2A4A19-B384-42F8-8C0D-94C30AAB39F2}" type="slidenum">
              <a:rPr lang="en-US" smtClean="0"/>
              <a:t>35</a:t>
            </a:fld>
            <a:endParaRPr lang="en-US"/>
          </a:p>
        </p:txBody>
      </p:sp>
    </p:spTree>
    <p:extLst>
      <p:ext uri="{BB962C8B-B14F-4D97-AF65-F5344CB8AC3E}">
        <p14:creationId xmlns:p14="http://schemas.microsoft.com/office/powerpoint/2010/main" val="4105010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09" y="1805826"/>
            <a:ext cx="6995160" cy="971550"/>
          </a:xfrm>
        </p:spPr>
        <p:txBody>
          <a:bodyPr>
            <a:noAutofit/>
          </a:bodyPr>
          <a:lstStyle/>
          <a:p>
            <a:r>
              <a:rPr lang="en-US" sz="2380" dirty="0"/>
              <a:t>The “Fixed Effect” is a catch-all variable for anything about the group that is “fixed” across time</a:t>
            </a:r>
          </a:p>
        </p:txBody>
      </p:sp>
      <p:sp>
        <p:nvSpPr>
          <p:cNvPr id="4" name="Content Placeholder 3"/>
          <p:cNvSpPr>
            <a:spLocks noGrp="1"/>
          </p:cNvSpPr>
          <p:nvPr>
            <p:ph idx="1"/>
          </p:nvPr>
        </p:nvSpPr>
        <p:spPr>
          <a:xfrm>
            <a:off x="647700" y="4614942"/>
            <a:ext cx="6995160" cy="3847069"/>
          </a:xfrm>
        </p:spPr>
        <p:txBody>
          <a:bodyPr>
            <a:normAutofit/>
          </a:bodyPr>
          <a:lstStyle/>
          <a:p>
            <a:r>
              <a:rPr lang="en-US" sz="2040" dirty="0">
                <a:solidFill>
                  <a:schemeClr val="tx1">
                    <a:lumMod val="50000"/>
                    <a:lumOff val="50000"/>
                  </a:schemeClr>
                </a:solidFill>
              </a:rPr>
              <a:t>“Culture”</a:t>
            </a:r>
          </a:p>
          <a:p>
            <a:r>
              <a:rPr lang="en-US" sz="2040" dirty="0">
                <a:solidFill>
                  <a:schemeClr val="tx1">
                    <a:lumMod val="50000"/>
                    <a:lumOff val="50000"/>
                  </a:schemeClr>
                </a:solidFill>
              </a:rPr>
              <a:t>Race</a:t>
            </a:r>
          </a:p>
          <a:p>
            <a:r>
              <a:rPr lang="en-US" sz="2040" dirty="0">
                <a:solidFill>
                  <a:schemeClr val="tx1">
                    <a:lumMod val="50000"/>
                    <a:lumOff val="50000"/>
                  </a:schemeClr>
                </a:solidFill>
              </a:rPr>
              <a:t>Gender</a:t>
            </a:r>
          </a:p>
          <a:p>
            <a:r>
              <a:rPr lang="en-US" sz="2040" dirty="0">
                <a:solidFill>
                  <a:schemeClr val="tx1">
                    <a:lumMod val="50000"/>
                    <a:lumOff val="50000"/>
                  </a:schemeClr>
                </a:solidFill>
              </a:rPr>
              <a:t>IQ</a:t>
            </a:r>
          </a:p>
          <a:p>
            <a:r>
              <a:rPr lang="en-US" sz="2040" dirty="0">
                <a:solidFill>
                  <a:schemeClr val="tx1">
                    <a:lumMod val="50000"/>
                    <a:lumOff val="50000"/>
                  </a:schemeClr>
                </a:solidFill>
              </a:rPr>
              <a:t>Management or Productivity</a:t>
            </a:r>
          </a:p>
          <a:p>
            <a:r>
              <a:rPr lang="en-US" sz="2040" dirty="0">
                <a:solidFill>
                  <a:schemeClr val="tx1">
                    <a:lumMod val="50000"/>
                    <a:lumOff val="50000"/>
                  </a:schemeClr>
                </a:solidFill>
              </a:rPr>
              <a:t>Ability</a:t>
            </a:r>
          </a:p>
        </p:txBody>
      </p:sp>
      <p:sp>
        <p:nvSpPr>
          <p:cNvPr id="5" name="Oval 4"/>
          <p:cNvSpPr/>
          <p:nvPr/>
        </p:nvSpPr>
        <p:spPr>
          <a:xfrm>
            <a:off x="5375910" y="496443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4792980" y="5288280"/>
            <a:ext cx="1230630" cy="123063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4469130" y="405765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TextBox 7"/>
          <p:cNvSpPr txBox="1"/>
          <p:nvPr/>
        </p:nvSpPr>
        <p:spPr>
          <a:xfrm>
            <a:off x="5052060" y="4381500"/>
            <a:ext cx="287258" cy="327782"/>
          </a:xfrm>
          <a:prstGeom prst="rect">
            <a:avLst/>
          </a:prstGeom>
          <a:noFill/>
        </p:spPr>
        <p:txBody>
          <a:bodyPr wrap="none" rtlCol="0">
            <a:spAutoFit/>
          </a:bodyPr>
          <a:lstStyle/>
          <a:p>
            <a:r>
              <a:rPr lang="en-US" sz="1530" b="1" dirty="0"/>
              <a:t>Y</a:t>
            </a:r>
          </a:p>
        </p:txBody>
      </p:sp>
      <p:sp>
        <p:nvSpPr>
          <p:cNvPr id="9" name="TextBox 8"/>
          <p:cNvSpPr txBox="1"/>
          <p:nvPr/>
        </p:nvSpPr>
        <p:spPr>
          <a:xfrm>
            <a:off x="6133519" y="6199907"/>
            <a:ext cx="1276311" cy="369332"/>
          </a:xfrm>
          <a:prstGeom prst="rect">
            <a:avLst/>
          </a:prstGeom>
          <a:noFill/>
        </p:spPr>
        <p:txBody>
          <a:bodyPr wrap="none" rtlCol="0">
            <a:spAutoFit/>
          </a:bodyPr>
          <a:lstStyle/>
          <a:p>
            <a:r>
              <a:rPr lang="en-US" dirty="0">
                <a:solidFill>
                  <a:schemeClr val="accent6">
                    <a:lumMod val="75000"/>
                  </a:schemeClr>
                </a:solidFill>
                <a:latin typeface="Century Gothic" panose="020B0502020202020204" pitchFamily="34" charset="0"/>
              </a:rPr>
              <a:t>Fixed Trait</a:t>
            </a:r>
          </a:p>
        </p:txBody>
      </p:sp>
      <p:sp>
        <p:nvSpPr>
          <p:cNvPr id="10" name="TextBox 9"/>
          <p:cNvSpPr txBox="1"/>
          <p:nvPr/>
        </p:nvSpPr>
        <p:spPr>
          <a:xfrm>
            <a:off x="5052060" y="6000750"/>
            <a:ext cx="391454" cy="327782"/>
          </a:xfrm>
          <a:prstGeom prst="rect">
            <a:avLst/>
          </a:prstGeom>
          <a:noFill/>
        </p:spPr>
        <p:txBody>
          <a:bodyPr wrap="none" rtlCol="0">
            <a:spAutoFit/>
          </a:bodyPr>
          <a:lstStyle/>
          <a:p>
            <a:r>
              <a:rPr lang="en-US" sz="1530" b="1" dirty="0"/>
              <a:t>X1</a:t>
            </a:r>
          </a:p>
        </p:txBody>
      </p:sp>
      <p:sp>
        <p:nvSpPr>
          <p:cNvPr id="11" name="TextBox 10"/>
          <p:cNvSpPr txBox="1"/>
          <p:nvPr/>
        </p:nvSpPr>
        <p:spPr>
          <a:xfrm>
            <a:off x="4806445" y="7192248"/>
            <a:ext cx="2369559" cy="923330"/>
          </a:xfrm>
          <a:prstGeom prst="rect">
            <a:avLst/>
          </a:prstGeom>
          <a:noFill/>
        </p:spPr>
        <p:txBody>
          <a:bodyPr wrap="none" rtlCol="0">
            <a:spAutoFit/>
          </a:bodyPr>
          <a:lstStyle/>
          <a:p>
            <a:pPr algn="ctr"/>
            <a:r>
              <a:rPr lang="en-US" i="1" dirty="0">
                <a:solidFill>
                  <a:schemeClr val="accent6">
                    <a:lumMod val="75000"/>
                  </a:schemeClr>
                </a:solidFill>
                <a:latin typeface="Century Gothic" panose="020B0502020202020204" pitchFamily="34" charset="0"/>
              </a:rPr>
              <a:t>Even if we cannot</a:t>
            </a:r>
            <a:br>
              <a:rPr lang="en-US" i="1" dirty="0">
                <a:solidFill>
                  <a:schemeClr val="accent6">
                    <a:lumMod val="75000"/>
                  </a:schemeClr>
                </a:solidFill>
                <a:latin typeface="Century Gothic" panose="020B0502020202020204" pitchFamily="34" charset="0"/>
              </a:rPr>
            </a:br>
            <a:r>
              <a:rPr lang="en-US" i="1" dirty="0">
                <a:solidFill>
                  <a:schemeClr val="accent6">
                    <a:lumMod val="75000"/>
                  </a:schemeClr>
                </a:solidFill>
                <a:latin typeface="Century Gothic" panose="020B0502020202020204" pitchFamily="34" charset="0"/>
              </a:rPr>
              <a:t>measure it, </a:t>
            </a:r>
          </a:p>
          <a:p>
            <a:pPr algn="ctr"/>
            <a:r>
              <a:rPr lang="en-US" i="1" dirty="0">
                <a:solidFill>
                  <a:schemeClr val="accent6">
                    <a:lumMod val="75000"/>
                  </a:schemeClr>
                </a:solidFill>
                <a:latin typeface="Century Gothic" panose="020B0502020202020204" pitchFamily="34" charset="0"/>
              </a:rPr>
              <a:t>we can get rid of it!</a:t>
            </a:r>
          </a:p>
        </p:txBody>
      </p:sp>
      <p:sp>
        <p:nvSpPr>
          <p:cNvPr id="3" name="Slide Number Placeholder 2"/>
          <p:cNvSpPr>
            <a:spLocks noGrp="1"/>
          </p:cNvSpPr>
          <p:nvPr>
            <p:ph type="sldNum" sz="quarter" idx="12"/>
          </p:nvPr>
        </p:nvSpPr>
        <p:spPr/>
        <p:txBody>
          <a:bodyPr/>
          <a:lstStyle/>
          <a:p>
            <a:fld id="{8A2A4A19-B384-42F8-8C0D-94C30AAB39F2}" type="slidenum">
              <a:rPr lang="en-US" smtClean="0"/>
              <a:t>36</a:t>
            </a:fld>
            <a:endParaRPr lang="en-US"/>
          </a:p>
        </p:txBody>
      </p:sp>
    </p:spTree>
    <p:extLst>
      <p:ext uri="{BB962C8B-B14F-4D97-AF65-F5344CB8AC3E}">
        <p14:creationId xmlns:p14="http://schemas.microsoft.com/office/powerpoint/2010/main" val="2522493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96" y="1424458"/>
            <a:ext cx="6995160" cy="1676400"/>
          </a:xfrm>
        </p:spPr>
        <p:txBody>
          <a:bodyPr/>
          <a:lstStyle/>
          <a:p>
            <a:r>
              <a:rPr lang="en-US" dirty="0"/>
              <a:t>Isolating Change </a:t>
            </a:r>
            <a:br>
              <a:rPr lang="en-US" dirty="0"/>
            </a:br>
            <a:r>
              <a:rPr lang="en-US" dirty="0"/>
              <a:t>Over Time</a:t>
            </a:r>
          </a:p>
        </p:txBody>
      </p:sp>
      <p:pic>
        <p:nvPicPr>
          <p:cNvPr id="1026" name="Picture 2"/>
          <p:cNvPicPr>
            <a:picLocks noChangeAspect="1" noChangeArrowheads="1"/>
          </p:cNvPicPr>
          <p:nvPr/>
        </p:nvPicPr>
        <p:blipFill>
          <a:blip r:embed="rId2" cstate="print"/>
          <a:srcRect/>
          <a:stretch>
            <a:fillRect/>
          </a:stretch>
        </p:blipFill>
        <p:spPr bwMode="auto">
          <a:xfrm>
            <a:off x="1219200" y="4343400"/>
            <a:ext cx="5092541" cy="4080510"/>
          </a:xfrm>
          <a:prstGeom prst="rect">
            <a:avLst/>
          </a:prstGeom>
          <a:noFill/>
          <a:ln w="9525">
            <a:noFill/>
            <a:miter lim="800000"/>
            <a:headEnd/>
            <a:tailEnd/>
          </a:ln>
          <a:effectLst/>
        </p:spPr>
      </p:pic>
      <p:sp>
        <p:nvSpPr>
          <p:cNvPr id="4" name="Right Brace 3"/>
          <p:cNvSpPr/>
          <p:nvPr/>
        </p:nvSpPr>
        <p:spPr>
          <a:xfrm flipH="1">
            <a:off x="4716779" y="4677089"/>
            <a:ext cx="129540" cy="19431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5" name="TextBox 4"/>
          <p:cNvSpPr txBox="1"/>
          <p:nvPr/>
        </p:nvSpPr>
        <p:spPr>
          <a:xfrm>
            <a:off x="3550920" y="4667250"/>
            <a:ext cx="1133131" cy="327782"/>
          </a:xfrm>
          <a:prstGeom prst="rect">
            <a:avLst/>
          </a:prstGeom>
          <a:noFill/>
        </p:spPr>
        <p:txBody>
          <a:bodyPr wrap="none" rtlCol="0">
            <a:spAutoFit/>
          </a:bodyPr>
          <a:lstStyle/>
          <a:p>
            <a:r>
              <a:rPr lang="en-US" sz="1530" b="1" dirty="0">
                <a:solidFill>
                  <a:srgbClr val="FF0000"/>
                </a:solidFill>
              </a:rPr>
              <a:t>Change in Y</a:t>
            </a:r>
          </a:p>
        </p:txBody>
      </p:sp>
      <p:sp>
        <p:nvSpPr>
          <p:cNvPr id="6" name="Right Brace 5"/>
          <p:cNvSpPr/>
          <p:nvPr/>
        </p:nvSpPr>
        <p:spPr>
          <a:xfrm rot="16200000" flipH="1" flipV="1">
            <a:off x="5085721" y="4981262"/>
            <a:ext cx="159056" cy="378781"/>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7" name="TextBox 6"/>
          <p:cNvSpPr txBox="1"/>
          <p:nvPr/>
        </p:nvSpPr>
        <p:spPr>
          <a:xfrm>
            <a:off x="4606917" y="5314950"/>
            <a:ext cx="1137940" cy="327782"/>
          </a:xfrm>
          <a:prstGeom prst="rect">
            <a:avLst/>
          </a:prstGeom>
          <a:solidFill>
            <a:schemeClr val="bg1"/>
          </a:solidFill>
        </p:spPr>
        <p:txBody>
          <a:bodyPr wrap="none" rtlCol="0">
            <a:spAutoFit/>
          </a:bodyPr>
          <a:lstStyle/>
          <a:p>
            <a:r>
              <a:rPr lang="en-US" sz="1530" b="1" dirty="0">
                <a:solidFill>
                  <a:srgbClr val="FF0000"/>
                </a:solidFill>
              </a:rPr>
              <a:t>Change in X</a:t>
            </a:r>
          </a:p>
        </p:txBody>
      </p:sp>
      <p:sp>
        <p:nvSpPr>
          <p:cNvPr id="3" name="Slide Number Placeholder 2"/>
          <p:cNvSpPr>
            <a:spLocks noGrp="1"/>
          </p:cNvSpPr>
          <p:nvPr>
            <p:ph type="sldNum" sz="quarter" idx="12"/>
          </p:nvPr>
        </p:nvSpPr>
        <p:spPr/>
        <p:txBody>
          <a:bodyPr/>
          <a:lstStyle/>
          <a:p>
            <a:fld id="{8A2A4A19-B384-42F8-8C0D-94C30AAB39F2}" type="slidenum">
              <a:rPr lang="en-US" smtClean="0"/>
              <a:t>37</a:t>
            </a:fld>
            <a:endParaRPr lang="en-US"/>
          </a:p>
        </p:txBody>
      </p:sp>
    </p:spTree>
    <p:extLst>
      <p:ext uri="{BB962C8B-B14F-4D97-AF65-F5344CB8AC3E}">
        <p14:creationId xmlns:p14="http://schemas.microsoft.com/office/powerpoint/2010/main" val="2805866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8" name="Object 4"/>
          <p:cNvGraphicFramePr>
            <a:graphicFrameLocks noChangeAspect="1"/>
          </p:cNvGraphicFramePr>
          <p:nvPr>
            <p:extLst>
              <p:ext uri="{D42A27DB-BD31-4B8C-83A1-F6EECF244321}">
                <p14:modId xmlns:p14="http://schemas.microsoft.com/office/powerpoint/2010/main" val="1560607579"/>
              </p:ext>
            </p:extLst>
          </p:nvPr>
        </p:nvGraphicFramePr>
        <p:xfrm>
          <a:off x="762000" y="6858000"/>
          <a:ext cx="5831999" cy="309007"/>
        </p:xfrm>
        <a:graphic>
          <a:graphicData uri="http://schemas.openxmlformats.org/presentationml/2006/ole">
            <mc:AlternateContent xmlns:mc="http://schemas.openxmlformats.org/markup-compatibility/2006">
              <mc:Choice xmlns:v="urn:schemas-microsoft-com:vml" Requires="v">
                <p:oleObj spid="_x0000_s49174" name="Equation" r:id="rId3" imgW="2997200" imgH="228600" progId="Equation.3">
                  <p:embed/>
                </p:oleObj>
              </mc:Choice>
              <mc:Fallback>
                <p:oleObj name="Equation" r:id="rId3" imgW="2997200" imgH="228600" progId="Equation.3">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858000"/>
                        <a:ext cx="5831999" cy="30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1378516"/>
            <a:ext cx="6995160" cy="1676400"/>
          </a:xfrm>
        </p:spPr>
        <p:txBody>
          <a:bodyPr/>
          <a:lstStyle/>
          <a:p>
            <a:r>
              <a:rPr lang="en-US" dirty="0"/>
              <a:t>How it works mathematically:</a:t>
            </a:r>
          </a:p>
        </p:txBody>
      </p:sp>
      <p:graphicFrame>
        <p:nvGraphicFramePr>
          <p:cNvPr id="6146" name="Object 2"/>
          <p:cNvGraphicFramePr>
            <a:graphicFrameLocks noChangeAspect="1"/>
          </p:cNvGraphicFramePr>
          <p:nvPr>
            <p:extLst>
              <p:ext uri="{D42A27DB-BD31-4B8C-83A1-F6EECF244321}">
                <p14:modId xmlns:p14="http://schemas.microsoft.com/office/powerpoint/2010/main" val="2375530377"/>
              </p:ext>
            </p:extLst>
          </p:nvPr>
        </p:nvGraphicFramePr>
        <p:xfrm>
          <a:off x="1073705" y="4145756"/>
          <a:ext cx="5208588" cy="1295400"/>
        </p:xfrm>
        <a:graphic>
          <a:graphicData uri="http://schemas.openxmlformats.org/presentationml/2006/ole">
            <mc:AlternateContent xmlns:mc="http://schemas.openxmlformats.org/markup-compatibility/2006">
              <mc:Choice xmlns:v="urn:schemas-microsoft-com:vml" Requires="v">
                <p:oleObj spid="_x0000_s49175" name="Equation" r:id="rId5" imgW="2921000" imgH="914400" progId="Equation.3">
                  <p:embed/>
                </p:oleObj>
              </mc:Choice>
              <mc:Fallback>
                <p:oleObj name="Equation" r:id="rId5" imgW="2921000" imgH="914400" progId="Equation.3">
                  <p:embed/>
                  <p:pic>
                    <p:nvPicPr>
                      <p:cNvPr id="614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705" y="4145756"/>
                        <a:ext cx="520858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Connector 5"/>
          <p:cNvCxnSpPr/>
          <p:nvPr/>
        </p:nvCxnSpPr>
        <p:spPr>
          <a:xfrm>
            <a:off x="1200546" y="4987766"/>
            <a:ext cx="505206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30531" y="6035279"/>
            <a:ext cx="3280065" cy="369332"/>
          </a:xfrm>
          <a:prstGeom prst="rect">
            <a:avLst/>
          </a:prstGeom>
          <a:noFill/>
        </p:spPr>
        <p:txBody>
          <a:bodyPr wrap="none" rtlCol="0">
            <a:spAutoFit/>
          </a:bodyPr>
          <a:lstStyle/>
          <a:p>
            <a:r>
              <a:rPr lang="en-US" dirty="0"/>
              <a:t>If any covariate is </a:t>
            </a:r>
            <a:r>
              <a:rPr lang="en-US" b="1" dirty="0">
                <a:solidFill>
                  <a:schemeClr val="accent6">
                    <a:lumMod val="75000"/>
                  </a:schemeClr>
                </a:solidFill>
              </a:rPr>
              <a:t>time-invariant</a:t>
            </a:r>
            <a:r>
              <a:rPr lang="en-US" dirty="0"/>
              <a:t>:</a:t>
            </a:r>
          </a:p>
        </p:txBody>
      </p:sp>
      <p:cxnSp>
        <p:nvCxnSpPr>
          <p:cNvPr id="11" name="Straight Connector 10"/>
          <p:cNvCxnSpPr/>
          <p:nvPr/>
        </p:nvCxnSpPr>
        <p:spPr>
          <a:xfrm rot="16200000" flipH="1">
            <a:off x="5086746" y="6866096"/>
            <a:ext cx="323850" cy="32385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054361" y="6898481"/>
            <a:ext cx="323850" cy="25908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2755026" y="6866097"/>
            <a:ext cx="323850" cy="32385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722641" y="6898482"/>
            <a:ext cx="323850" cy="25908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A2A4A19-B384-42F8-8C0D-94C30AAB39F2}" type="slidenum">
              <a:rPr lang="en-US" smtClean="0"/>
              <a:t>38</a:t>
            </a:fld>
            <a:endParaRPr lang="en-US"/>
          </a:p>
        </p:txBody>
      </p:sp>
    </p:spTree>
    <p:extLst>
      <p:ext uri="{BB962C8B-B14F-4D97-AF65-F5344CB8AC3E}">
        <p14:creationId xmlns:p14="http://schemas.microsoft.com/office/powerpoint/2010/main" val="3459924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6232"/>
            <a:ext cx="6995160" cy="1676400"/>
          </a:xfrm>
        </p:spPr>
        <p:txBody>
          <a:bodyPr/>
          <a:lstStyle/>
          <a:p>
            <a:r>
              <a:rPr lang="en-US" dirty="0"/>
              <a:t>“Fixed Effects” Regression Model</a:t>
            </a:r>
          </a:p>
        </p:txBody>
      </p:sp>
      <p:pic>
        <p:nvPicPr>
          <p:cNvPr id="4099" name="Picture 3"/>
          <p:cNvPicPr>
            <a:picLocks noChangeAspect="1" noChangeArrowheads="1"/>
          </p:cNvPicPr>
          <p:nvPr/>
        </p:nvPicPr>
        <p:blipFill>
          <a:blip r:embed="rId3" cstate="print"/>
          <a:srcRect/>
          <a:stretch>
            <a:fillRect/>
          </a:stretch>
        </p:blipFill>
        <p:spPr bwMode="auto">
          <a:xfrm>
            <a:off x="838200" y="3962400"/>
            <a:ext cx="6172200" cy="2341180"/>
          </a:xfrm>
          <a:prstGeom prst="rect">
            <a:avLst/>
          </a:prstGeom>
          <a:noFill/>
          <a:ln w="9525">
            <a:noFill/>
            <a:miter lim="800000"/>
            <a:headEnd/>
            <a:tailEnd/>
          </a:ln>
          <a:effectLst/>
        </p:spPr>
      </p:pic>
      <p:graphicFrame>
        <p:nvGraphicFramePr>
          <p:cNvPr id="9" name="Object 8"/>
          <p:cNvGraphicFramePr>
            <a:graphicFrameLocks noChangeAspect="1"/>
          </p:cNvGraphicFramePr>
          <p:nvPr>
            <p:extLst>
              <p:ext uri="{D42A27DB-BD31-4B8C-83A1-F6EECF244321}">
                <p14:modId xmlns:p14="http://schemas.microsoft.com/office/powerpoint/2010/main" val="2032836736"/>
              </p:ext>
            </p:extLst>
          </p:nvPr>
        </p:nvGraphicFramePr>
        <p:xfrm>
          <a:off x="1624257" y="3355178"/>
          <a:ext cx="4661045" cy="443909"/>
        </p:xfrm>
        <a:graphic>
          <a:graphicData uri="http://schemas.openxmlformats.org/presentationml/2006/ole">
            <mc:AlternateContent xmlns:mc="http://schemas.openxmlformats.org/markup-compatibility/2006">
              <mc:Choice xmlns:v="urn:schemas-microsoft-com:vml" Requires="v">
                <p:oleObj spid="_x0000_s50189" name="Equation" r:id="rId4" imgW="2400300" imgH="228600" progId="Equation.3">
                  <p:embed/>
                </p:oleObj>
              </mc:Choice>
              <mc:Fallback>
                <p:oleObj name="Equation" r:id="rId4" imgW="2400300" imgH="228600" progId="Equation.3">
                  <p:embed/>
                  <p:pic>
                    <p:nvPicPr>
                      <p:cNvPr id="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257" y="3355178"/>
                        <a:ext cx="4661045" cy="443909"/>
                      </a:xfrm>
                      <a:prstGeom prst="rect">
                        <a:avLst/>
                      </a:prstGeom>
                      <a:noFill/>
                    </p:spPr>
                  </p:pic>
                </p:oleObj>
              </mc:Fallback>
            </mc:AlternateContent>
          </a:graphicData>
        </a:graphic>
      </p:graphicFrame>
      <p:pic>
        <p:nvPicPr>
          <p:cNvPr id="5" name="Picture 3"/>
          <p:cNvPicPr>
            <a:picLocks noChangeAspect="1" noChangeArrowheads="1"/>
          </p:cNvPicPr>
          <p:nvPr/>
        </p:nvPicPr>
        <p:blipFill>
          <a:blip r:embed="rId6" cstate="print"/>
          <a:srcRect/>
          <a:stretch>
            <a:fillRect/>
          </a:stretch>
        </p:blipFill>
        <p:spPr bwMode="auto">
          <a:xfrm>
            <a:off x="2133600" y="6934200"/>
            <a:ext cx="3581400" cy="287193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A2A4A19-B384-42F8-8C0D-94C30AAB39F2}" type="slidenum">
              <a:rPr lang="en-US" smtClean="0"/>
              <a:t>39</a:t>
            </a:fld>
            <a:endParaRPr lang="en-US"/>
          </a:p>
        </p:txBody>
      </p:sp>
    </p:spTree>
    <p:extLst>
      <p:ext uri="{BB962C8B-B14F-4D97-AF65-F5344CB8AC3E}">
        <p14:creationId xmlns:p14="http://schemas.microsoft.com/office/powerpoint/2010/main" val="326134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1053651"/>
            <a:ext cx="6995160" cy="1676400"/>
          </a:xfrm>
        </p:spPr>
        <p:txBody>
          <a:bodyPr/>
          <a:lstStyle/>
          <a:p>
            <a:r>
              <a:rPr lang="en-US" dirty="0"/>
              <a:t>Management Bias (</a:t>
            </a:r>
            <a:r>
              <a:rPr lang="en-US" dirty="0" err="1"/>
              <a:t>Mundlak</a:t>
            </a:r>
            <a:r>
              <a:rPr lang="en-US" dirty="0"/>
              <a:t>, 1965)</a:t>
            </a:r>
          </a:p>
        </p:txBody>
      </p:sp>
      <p:sp>
        <p:nvSpPr>
          <p:cNvPr id="4" name="Slide Number Placeholder 3"/>
          <p:cNvSpPr>
            <a:spLocks noGrp="1"/>
          </p:cNvSpPr>
          <p:nvPr>
            <p:ph type="sldNum" sz="quarter" idx="12"/>
          </p:nvPr>
        </p:nvSpPr>
        <p:spPr/>
        <p:txBody>
          <a:bodyPr/>
          <a:lstStyle/>
          <a:p>
            <a:fld id="{8A2A4A19-B384-42F8-8C0D-94C30AAB39F2}" type="slidenum">
              <a:rPr lang="en-US" smtClean="0"/>
              <a:t>4</a:t>
            </a:fld>
            <a:endParaRPr lang="en-US"/>
          </a:p>
        </p:txBody>
      </p:sp>
      <p:sp>
        <p:nvSpPr>
          <p:cNvPr id="21" name="Oval 20"/>
          <p:cNvSpPr/>
          <p:nvPr/>
        </p:nvSpPr>
        <p:spPr>
          <a:xfrm>
            <a:off x="2593404" y="7714836"/>
            <a:ext cx="1230630" cy="1230630"/>
          </a:xfrm>
          <a:prstGeom prst="ellipse">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040722" y="7854108"/>
            <a:ext cx="1230630" cy="123063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781642" y="6817788"/>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TextBox 23"/>
          <p:cNvSpPr txBox="1"/>
          <p:nvPr/>
        </p:nvSpPr>
        <p:spPr>
          <a:xfrm>
            <a:off x="2135330" y="6976759"/>
            <a:ext cx="769763" cy="563231"/>
          </a:xfrm>
          <a:prstGeom prst="rect">
            <a:avLst/>
          </a:prstGeom>
          <a:noFill/>
        </p:spPr>
        <p:txBody>
          <a:bodyPr wrap="none" rtlCol="0">
            <a:spAutoFit/>
          </a:bodyPr>
          <a:lstStyle/>
          <a:p>
            <a:pPr algn="ctr"/>
            <a:r>
              <a:rPr lang="en-US" sz="1530" b="1" dirty="0"/>
              <a:t>Farm</a:t>
            </a:r>
            <a:br>
              <a:rPr lang="en-US" sz="1530" b="1" dirty="0"/>
            </a:br>
            <a:r>
              <a:rPr lang="en-US" sz="1530" b="1" dirty="0"/>
              <a:t>Output</a:t>
            </a:r>
          </a:p>
        </p:txBody>
      </p:sp>
      <p:sp>
        <p:nvSpPr>
          <p:cNvPr id="25" name="TextBox 24"/>
          <p:cNvSpPr txBox="1"/>
          <p:nvPr/>
        </p:nvSpPr>
        <p:spPr>
          <a:xfrm>
            <a:off x="3847764" y="8563906"/>
            <a:ext cx="944874" cy="563231"/>
          </a:xfrm>
          <a:prstGeom prst="rect">
            <a:avLst/>
          </a:prstGeom>
          <a:noFill/>
        </p:spPr>
        <p:txBody>
          <a:bodyPr wrap="none" rtlCol="0">
            <a:spAutoFit/>
          </a:bodyPr>
          <a:lstStyle/>
          <a:p>
            <a:pPr algn="ctr"/>
            <a:r>
              <a:rPr lang="en-US" sz="1530" b="1" dirty="0">
                <a:solidFill>
                  <a:schemeClr val="accent6">
                    <a:lumMod val="75000"/>
                  </a:schemeClr>
                </a:solidFill>
              </a:rPr>
              <a:t>Omitted</a:t>
            </a:r>
            <a:br>
              <a:rPr lang="en-US" sz="1530" b="1" dirty="0">
                <a:solidFill>
                  <a:schemeClr val="accent6">
                    <a:lumMod val="75000"/>
                  </a:schemeClr>
                </a:solidFill>
              </a:rPr>
            </a:br>
            <a:r>
              <a:rPr lang="en-US" sz="1530" b="1" dirty="0">
                <a:solidFill>
                  <a:schemeClr val="accent6">
                    <a:lumMod val="75000"/>
                  </a:schemeClr>
                </a:solidFill>
              </a:rPr>
              <a:t>Variable?</a:t>
            </a:r>
          </a:p>
        </p:txBody>
      </p:sp>
      <p:sp>
        <p:nvSpPr>
          <p:cNvPr id="26" name="TextBox 25"/>
          <p:cNvSpPr txBox="1"/>
          <p:nvPr/>
        </p:nvSpPr>
        <p:spPr>
          <a:xfrm>
            <a:off x="1760766" y="9149508"/>
            <a:ext cx="897875" cy="327782"/>
          </a:xfrm>
          <a:prstGeom prst="rect">
            <a:avLst/>
          </a:prstGeom>
          <a:noFill/>
        </p:spPr>
        <p:txBody>
          <a:bodyPr wrap="none" rtlCol="0">
            <a:spAutoFit/>
          </a:bodyPr>
          <a:lstStyle/>
          <a:p>
            <a:r>
              <a:rPr lang="en-US" sz="1530" b="1" dirty="0"/>
              <a:t>Fertilizer</a:t>
            </a:r>
          </a:p>
        </p:txBody>
      </p:sp>
      <p:grpSp>
        <p:nvGrpSpPr>
          <p:cNvPr id="27" name="Group 26"/>
          <p:cNvGrpSpPr/>
          <p:nvPr/>
        </p:nvGrpSpPr>
        <p:grpSpPr>
          <a:xfrm>
            <a:off x="1066800" y="2930839"/>
            <a:ext cx="4824567" cy="3477881"/>
            <a:chOff x="3121409" y="1752600"/>
            <a:chExt cx="5675962" cy="4091625"/>
          </a:xfrm>
        </p:grpSpPr>
        <p:cxnSp>
          <p:nvCxnSpPr>
            <p:cNvPr id="28" name="Straight Connector 27"/>
            <p:cNvCxnSpPr/>
            <p:nvPr/>
          </p:nvCxnSpPr>
          <p:spPr>
            <a:xfrm rot="5400000">
              <a:off x="2933700" y="38481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267200" y="5105400"/>
              <a:ext cx="4011137"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40137" y="5181600"/>
              <a:ext cx="1357234" cy="662625"/>
            </a:xfrm>
            <a:prstGeom prst="rect">
              <a:avLst/>
            </a:prstGeom>
            <a:noFill/>
          </p:spPr>
          <p:txBody>
            <a:bodyPr wrap="none" rtlCol="0">
              <a:spAutoFit/>
            </a:bodyPr>
            <a:lstStyle/>
            <a:p>
              <a:r>
                <a:rPr lang="en-US" sz="1530" dirty="0"/>
                <a:t>Agricultural </a:t>
              </a:r>
              <a:br>
                <a:rPr lang="en-US" sz="1530" dirty="0"/>
              </a:br>
              <a:r>
                <a:rPr lang="en-US" sz="1530" dirty="0"/>
                <a:t>Inputs</a:t>
              </a:r>
            </a:p>
          </p:txBody>
        </p:sp>
        <p:sp>
          <p:nvSpPr>
            <p:cNvPr id="31" name="TextBox 30"/>
            <p:cNvSpPr txBox="1"/>
            <p:nvPr/>
          </p:nvSpPr>
          <p:spPr>
            <a:xfrm>
              <a:off x="3121409" y="1752600"/>
              <a:ext cx="1343204" cy="939624"/>
            </a:xfrm>
            <a:prstGeom prst="rect">
              <a:avLst/>
            </a:prstGeom>
            <a:noFill/>
          </p:spPr>
          <p:txBody>
            <a:bodyPr wrap="none" rtlCol="0">
              <a:spAutoFit/>
            </a:bodyPr>
            <a:lstStyle/>
            <a:p>
              <a:pPr algn="ctr"/>
              <a:r>
                <a:rPr lang="en-US" sz="1530" dirty="0"/>
                <a:t>Farm </a:t>
              </a:r>
              <a:br>
                <a:rPr lang="en-US" sz="1530" dirty="0"/>
              </a:br>
              <a:r>
                <a:rPr lang="en-US" sz="1530" dirty="0"/>
                <a:t>Productivity</a:t>
              </a:r>
              <a:br>
                <a:rPr lang="en-US" sz="1530" dirty="0"/>
              </a:br>
              <a:r>
                <a:rPr lang="en-US" sz="1530" dirty="0"/>
                <a:t>(per acre)</a:t>
              </a:r>
            </a:p>
          </p:txBody>
        </p:sp>
        <p:cxnSp>
          <p:nvCxnSpPr>
            <p:cNvPr id="32" name="Straight Arrow Connector 31"/>
            <p:cNvCxnSpPr/>
            <p:nvPr/>
          </p:nvCxnSpPr>
          <p:spPr>
            <a:xfrm flipV="1">
              <a:off x="4572000" y="2286000"/>
              <a:ext cx="3200400" cy="251460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656703" y="3543300"/>
              <a:ext cx="2680910" cy="43589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70706" y="1992868"/>
              <a:ext cx="337951" cy="385626"/>
            </a:xfrm>
            <a:prstGeom prst="rect">
              <a:avLst/>
            </a:prstGeom>
            <a:noFill/>
          </p:spPr>
          <p:txBody>
            <a:bodyPr wrap="none" rtlCol="0">
              <a:spAutoFit/>
            </a:bodyPr>
            <a:lstStyle/>
            <a:p>
              <a:r>
                <a:rPr lang="en-US" sz="1530" dirty="0">
                  <a:solidFill>
                    <a:schemeClr val="tx2"/>
                  </a:solidFill>
                </a:rPr>
                <a:t>b</a:t>
              </a:r>
            </a:p>
          </p:txBody>
        </p:sp>
        <p:sp>
          <p:nvSpPr>
            <p:cNvPr id="35" name="TextBox 34"/>
            <p:cNvSpPr txBox="1"/>
            <p:nvPr/>
          </p:nvSpPr>
          <p:spPr>
            <a:xfrm>
              <a:off x="7440137" y="3308710"/>
              <a:ext cx="339838" cy="385626"/>
            </a:xfrm>
            <a:prstGeom prst="rect">
              <a:avLst/>
            </a:prstGeom>
            <a:noFill/>
          </p:spPr>
          <p:txBody>
            <a:bodyPr wrap="none" rtlCol="0">
              <a:spAutoFit/>
            </a:bodyPr>
            <a:lstStyle/>
            <a:p>
              <a:r>
                <a:rPr lang="el-GR" sz="1530" dirty="0">
                  <a:solidFill>
                    <a:srgbClr val="7030A0"/>
                  </a:solidFill>
                </a:rPr>
                <a:t>β</a:t>
              </a:r>
              <a:endParaRPr lang="en-US" sz="1530" dirty="0">
                <a:solidFill>
                  <a:srgbClr val="7030A0"/>
                </a:solidFill>
              </a:endParaRPr>
            </a:p>
          </p:txBody>
        </p:sp>
      </p:grpSp>
    </p:spTree>
    <p:extLst>
      <p:ext uri="{BB962C8B-B14F-4D97-AF65-F5344CB8AC3E}">
        <p14:creationId xmlns:p14="http://schemas.microsoft.com/office/powerpoint/2010/main" val="1750920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307396"/>
            <a:ext cx="6995160" cy="1676400"/>
          </a:xfrm>
        </p:spPr>
        <p:txBody>
          <a:bodyPr/>
          <a:lstStyle/>
          <a:p>
            <a:r>
              <a:rPr lang="en-US" dirty="0"/>
              <a:t>“Fixed Effects” Regression Model</a:t>
            </a:r>
          </a:p>
        </p:txBody>
      </p:sp>
      <p:graphicFrame>
        <p:nvGraphicFramePr>
          <p:cNvPr id="9" name="Object 8"/>
          <p:cNvGraphicFramePr>
            <a:graphicFrameLocks noChangeAspect="1"/>
          </p:cNvGraphicFramePr>
          <p:nvPr>
            <p:extLst>
              <p:ext uri="{D42A27DB-BD31-4B8C-83A1-F6EECF244321}">
                <p14:modId xmlns:p14="http://schemas.microsoft.com/office/powerpoint/2010/main" val="2438272513"/>
              </p:ext>
            </p:extLst>
          </p:nvPr>
        </p:nvGraphicFramePr>
        <p:xfrm>
          <a:off x="1981200" y="3829080"/>
          <a:ext cx="3730941" cy="355328"/>
        </p:xfrm>
        <a:graphic>
          <a:graphicData uri="http://schemas.openxmlformats.org/presentationml/2006/ole">
            <mc:AlternateContent xmlns:mc="http://schemas.openxmlformats.org/markup-compatibility/2006">
              <mc:Choice xmlns:v="urn:schemas-microsoft-com:vml" Requires="v">
                <p:oleObj spid="_x0000_s51224" name="Equation" r:id="rId3" imgW="2400300" imgH="228600" progId="Equation.3">
                  <p:embed/>
                </p:oleObj>
              </mc:Choice>
              <mc:Fallback>
                <p:oleObj name="Equation" r:id="rId3" imgW="2400300" imgH="228600"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29080"/>
                        <a:ext cx="3730941" cy="355328"/>
                      </a:xfrm>
                      <a:prstGeom prst="rect">
                        <a:avLst/>
                      </a:prstGeom>
                      <a:noFill/>
                    </p:spPr>
                  </p:pic>
                </p:oleObj>
              </mc:Fallback>
            </mc:AlternateContent>
          </a:graphicData>
        </a:graphic>
      </p:graphicFrame>
      <p:sp>
        <p:nvSpPr>
          <p:cNvPr id="10" name="TextBox 9"/>
          <p:cNvSpPr txBox="1"/>
          <p:nvPr/>
        </p:nvSpPr>
        <p:spPr>
          <a:xfrm>
            <a:off x="1624090" y="3310604"/>
            <a:ext cx="4607243" cy="369332"/>
          </a:xfrm>
          <a:prstGeom prst="rect">
            <a:avLst/>
          </a:prstGeom>
          <a:noFill/>
        </p:spPr>
        <p:txBody>
          <a:bodyPr wrap="square" rtlCol="0">
            <a:spAutoFit/>
          </a:bodyPr>
          <a:lstStyle/>
          <a:p>
            <a:r>
              <a:rPr lang="en-US" dirty="0">
                <a:solidFill>
                  <a:schemeClr val="accent6">
                    <a:lumMod val="75000"/>
                  </a:schemeClr>
                </a:solidFill>
              </a:rPr>
              <a:t>Note – there is no intercept term.  Why is this?</a:t>
            </a:r>
          </a:p>
        </p:txBody>
      </p:sp>
      <p:graphicFrame>
        <p:nvGraphicFramePr>
          <p:cNvPr id="4104" name="Object 8"/>
          <p:cNvGraphicFramePr>
            <a:graphicFrameLocks noChangeAspect="1"/>
          </p:cNvGraphicFramePr>
          <p:nvPr>
            <p:extLst>
              <p:ext uri="{D42A27DB-BD31-4B8C-83A1-F6EECF244321}">
                <p14:modId xmlns:p14="http://schemas.microsoft.com/office/powerpoint/2010/main" val="1232048526"/>
              </p:ext>
            </p:extLst>
          </p:nvPr>
        </p:nvGraphicFramePr>
        <p:xfrm>
          <a:off x="3033096" y="7467600"/>
          <a:ext cx="1789233" cy="298206"/>
        </p:xfrm>
        <a:graphic>
          <a:graphicData uri="http://schemas.openxmlformats.org/presentationml/2006/ole">
            <mc:AlternateContent xmlns:mc="http://schemas.openxmlformats.org/markup-compatibility/2006">
              <mc:Choice xmlns:v="urn:schemas-microsoft-com:vml" Requires="v">
                <p:oleObj spid="_x0000_s51225" name="Equation" r:id="rId5" imgW="1053643" imgH="177723" progId="Equation.3">
                  <p:embed/>
                </p:oleObj>
              </mc:Choice>
              <mc:Fallback>
                <p:oleObj name="Equation" r:id="rId5" imgW="1053643" imgH="177723" progId="Equation.3">
                  <p:embed/>
                  <p:pic>
                    <p:nvPicPr>
                      <p:cNvPr id="410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096" y="7467600"/>
                        <a:ext cx="1789233" cy="298206"/>
                      </a:xfrm>
                      <a:prstGeom prst="rect">
                        <a:avLst/>
                      </a:prstGeom>
                      <a:noFill/>
                    </p:spPr>
                  </p:pic>
                </p:oleObj>
              </mc:Fallback>
            </mc:AlternateContent>
          </a:graphicData>
        </a:graphic>
      </p:graphicFrame>
      <p:sp>
        <p:nvSpPr>
          <p:cNvPr id="11" name="TextBox 10"/>
          <p:cNvSpPr txBox="1"/>
          <p:nvPr/>
        </p:nvSpPr>
        <p:spPr>
          <a:xfrm>
            <a:off x="2954498" y="7803906"/>
            <a:ext cx="1946430" cy="307777"/>
          </a:xfrm>
          <a:prstGeom prst="rect">
            <a:avLst/>
          </a:prstGeom>
          <a:noFill/>
        </p:spPr>
        <p:txBody>
          <a:bodyPr wrap="none" rtlCol="0">
            <a:spAutoFit/>
          </a:bodyPr>
          <a:lstStyle/>
          <a:p>
            <a:r>
              <a:rPr lang="en-US" sz="1400" dirty="0">
                <a:solidFill>
                  <a:schemeClr val="accent6">
                    <a:lumMod val="75000"/>
                  </a:schemeClr>
                </a:solidFill>
              </a:rPr>
              <a:t>Perfect Multicollinearity</a:t>
            </a:r>
          </a:p>
        </p:txBody>
      </p:sp>
      <p:pic>
        <p:nvPicPr>
          <p:cNvPr id="5125" name="Picture 5"/>
          <p:cNvPicPr>
            <a:picLocks noChangeAspect="1" noChangeArrowheads="1"/>
          </p:cNvPicPr>
          <p:nvPr/>
        </p:nvPicPr>
        <p:blipFill>
          <a:blip r:embed="rId7" cstate="print"/>
          <a:srcRect/>
          <a:stretch>
            <a:fillRect/>
          </a:stretch>
        </p:blipFill>
        <p:spPr bwMode="auto">
          <a:xfrm>
            <a:off x="2716528" y="5105400"/>
            <a:ext cx="2286000" cy="1907254"/>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A2A4A19-B384-42F8-8C0D-94C30AAB39F2}" type="slidenum">
              <a:rPr lang="en-US" smtClean="0"/>
              <a:t>40</a:t>
            </a:fld>
            <a:endParaRPr lang="en-US"/>
          </a:p>
        </p:txBody>
      </p:sp>
    </p:spTree>
    <p:extLst>
      <p:ext uri="{BB962C8B-B14F-4D97-AF65-F5344CB8AC3E}">
        <p14:creationId xmlns:p14="http://schemas.microsoft.com/office/powerpoint/2010/main" val="3365152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307396"/>
            <a:ext cx="6995160" cy="1676400"/>
          </a:xfrm>
        </p:spPr>
        <p:txBody>
          <a:bodyPr/>
          <a:lstStyle/>
          <a:p>
            <a:r>
              <a:rPr lang="en-US" dirty="0"/>
              <a:t>“Fixed Effects” Regression Model</a:t>
            </a:r>
          </a:p>
        </p:txBody>
      </p:sp>
      <p:graphicFrame>
        <p:nvGraphicFramePr>
          <p:cNvPr id="9" name="Object 8"/>
          <p:cNvGraphicFramePr>
            <a:graphicFrameLocks noChangeAspect="1"/>
          </p:cNvGraphicFramePr>
          <p:nvPr/>
        </p:nvGraphicFramePr>
        <p:xfrm>
          <a:off x="1981200" y="3829080"/>
          <a:ext cx="3730941" cy="355328"/>
        </p:xfrm>
        <a:graphic>
          <a:graphicData uri="http://schemas.openxmlformats.org/presentationml/2006/ole">
            <mc:AlternateContent xmlns:mc="http://schemas.openxmlformats.org/markup-compatibility/2006">
              <mc:Choice xmlns:v="urn:schemas-microsoft-com:vml" Requires="v">
                <p:oleObj spid="_x0000_s52233" name="Equation" r:id="rId3" imgW="2400300" imgH="228600" progId="Equation.3">
                  <p:embed/>
                </p:oleObj>
              </mc:Choice>
              <mc:Fallback>
                <p:oleObj name="Equation" r:id="rId3" imgW="2400300" imgH="228600"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29080"/>
                        <a:ext cx="3730941" cy="355328"/>
                      </a:xfrm>
                      <a:prstGeom prst="rect">
                        <a:avLst/>
                      </a:prstGeom>
                      <a:noFill/>
                    </p:spPr>
                  </p:pic>
                </p:oleObj>
              </mc:Fallback>
            </mc:AlternateContent>
          </a:graphicData>
        </a:graphic>
      </p:graphicFrame>
      <p:sp>
        <p:nvSpPr>
          <p:cNvPr id="10" name="TextBox 9"/>
          <p:cNvSpPr txBox="1"/>
          <p:nvPr/>
        </p:nvSpPr>
        <p:spPr>
          <a:xfrm>
            <a:off x="1676400" y="3294594"/>
            <a:ext cx="4607243" cy="369332"/>
          </a:xfrm>
          <a:prstGeom prst="rect">
            <a:avLst/>
          </a:prstGeom>
          <a:noFill/>
        </p:spPr>
        <p:txBody>
          <a:bodyPr wrap="square" rtlCol="0">
            <a:spAutoFit/>
          </a:bodyPr>
          <a:lstStyle/>
          <a:p>
            <a:r>
              <a:rPr lang="en-US" dirty="0">
                <a:solidFill>
                  <a:schemeClr val="accent6">
                    <a:lumMod val="75000"/>
                  </a:schemeClr>
                </a:solidFill>
              </a:rPr>
              <a:t>Also note, there is only one slope in the model.</a:t>
            </a:r>
          </a:p>
        </p:txBody>
      </p:sp>
      <p:sp>
        <p:nvSpPr>
          <p:cNvPr id="3" name="Slide Number Placeholder 2"/>
          <p:cNvSpPr>
            <a:spLocks noGrp="1"/>
          </p:cNvSpPr>
          <p:nvPr>
            <p:ph type="sldNum" sz="quarter" idx="12"/>
          </p:nvPr>
        </p:nvSpPr>
        <p:spPr/>
        <p:txBody>
          <a:bodyPr/>
          <a:lstStyle/>
          <a:p>
            <a:fld id="{8A2A4A19-B384-42F8-8C0D-94C30AAB39F2}" type="slidenum">
              <a:rPr lang="en-US" smtClean="0"/>
              <a:t>41</a:t>
            </a:fld>
            <a:endParaRPr lang="en-US"/>
          </a:p>
        </p:txBody>
      </p:sp>
      <p:pic>
        <p:nvPicPr>
          <p:cNvPr id="12" name="Picture 3"/>
          <p:cNvPicPr>
            <a:picLocks noChangeAspect="1" noChangeArrowheads="1"/>
          </p:cNvPicPr>
          <p:nvPr/>
        </p:nvPicPr>
        <p:blipFill>
          <a:blip r:embed="rId5" cstate="print"/>
          <a:srcRect/>
          <a:stretch>
            <a:fillRect/>
          </a:stretch>
        </p:blipFill>
        <p:spPr bwMode="auto">
          <a:xfrm>
            <a:off x="1295400" y="5105400"/>
            <a:ext cx="5750169" cy="4611070"/>
          </a:xfrm>
          <a:prstGeom prst="rect">
            <a:avLst/>
          </a:prstGeom>
          <a:noFill/>
          <a:ln w="9525">
            <a:noFill/>
            <a:miter lim="800000"/>
            <a:headEnd/>
            <a:tailEnd/>
          </a:ln>
          <a:effectLst/>
        </p:spPr>
      </p:pic>
    </p:spTree>
    <p:extLst>
      <p:ext uri="{BB962C8B-B14F-4D97-AF65-F5344CB8AC3E}">
        <p14:creationId xmlns:p14="http://schemas.microsoft.com/office/powerpoint/2010/main" val="2122357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Can go in the Other Direction</a:t>
            </a:r>
          </a:p>
        </p:txBody>
      </p:sp>
      <p:cxnSp>
        <p:nvCxnSpPr>
          <p:cNvPr id="5" name="Straight Connector 4"/>
          <p:cNvCxnSpPr/>
          <p:nvPr/>
        </p:nvCxnSpPr>
        <p:spPr>
          <a:xfrm rot="5400000">
            <a:off x="680085" y="5514975"/>
            <a:ext cx="2396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748790" y="6648450"/>
            <a:ext cx="46634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53150" y="6713220"/>
            <a:ext cx="287258" cy="327782"/>
          </a:xfrm>
          <a:prstGeom prst="rect">
            <a:avLst/>
          </a:prstGeom>
          <a:noFill/>
        </p:spPr>
        <p:txBody>
          <a:bodyPr wrap="none" rtlCol="0">
            <a:spAutoFit/>
          </a:bodyPr>
          <a:lstStyle/>
          <a:p>
            <a:r>
              <a:rPr lang="en-US" sz="1530" dirty="0"/>
              <a:t>X</a:t>
            </a:r>
          </a:p>
        </p:txBody>
      </p:sp>
      <p:sp>
        <p:nvSpPr>
          <p:cNvPr id="10" name="TextBox 9"/>
          <p:cNvSpPr txBox="1"/>
          <p:nvPr/>
        </p:nvSpPr>
        <p:spPr>
          <a:xfrm>
            <a:off x="1424940" y="4122420"/>
            <a:ext cx="280846" cy="327782"/>
          </a:xfrm>
          <a:prstGeom prst="rect">
            <a:avLst/>
          </a:prstGeom>
          <a:noFill/>
        </p:spPr>
        <p:txBody>
          <a:bodyPr wrap="none" rtlCol="0">
            <a:spAutoFit/>
          </a:bodyPr>
          <a:lstStyle/>
          <a:p>
            <a:r>
              <a:rPr lang="en-US" sz="1530" dirty="0"/>
              <a:t>Y</a:t>
            </a:r>
          </a:p>
        </p:txBody>
      </p:sp>
      <p:cxnSp>
        <p:nvCxnSpPr>
          <p:cNvPr id="12" name="Straight Arrow Connector 11"/>
          <p:cNvCxnSpPr/>
          <p:nvPr/>
        </p:nvCxnSpPr>
        <p:spPr>
          <a:xfrm flipV="1">
            <a:off x="2914650" y="4511040"/>
            <a:ext cx="777240" cy="388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691890" y="5029200"/>
            <a:ext cx="712470"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533900" y="5612130"/>
            <a:ext cx="647700" cy="518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85110" y="4122420"/>
            <a:ext cx="2396490" cy="20726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A2A4A19-B384-42F8-8C0D-94C30AAB39F2}" type="slidenum">
              <a:rPr lang="en-US" smtClean="0"/>
              <a:t>42</a:t>
            </a:fld>
            <a:endParaRPr lang="en-US"/>
          </a:p>
        </p:txBody>
      </p:sp>
    </p:spTree>
    <p:extLst>
      <p:ext uri="{BB962C8B-B14F-4D97-AF65-F5344CB8AC3E}">
        <p14:creationId xmlns:p14="http://schemas.microsoft.com/office/powerpoint/2010/main" val="685814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in Fit</a:t>
            </a:r>
          </a:p>
        </p:txBody>
      </p:sp>
      <p:pic>
        <p:nvPicPr>
          <p:cNvPr id="4" name="Picture 5"/>
          <p:cNvPicPr>
            <a:picLocks noChangeAspect="1" noChangeArrowheads="1"/>
          </p:cNvPicPr>
          <p:nvPr/>
        </p:nvPicPr>
        <p:blipFill>
          <a:blip r:embed="rId2" cstate="print"/>
          <a:srcRect/>
          <a:stretch>
            <a:fillRect/>
          </a:stretch>
        </p:blipFill>
        <p:spPr bwMode="auto">
          <a:xfrm>
            <a:off x="1104438" y="5816477"/>
            <a:ext cx="5677362" cy="1779691"/>
          </a:xfrm>
          <a:prstGeom prst="rect">
            <a:avLst/>
          </a:prstGeom>
          <a:noFill/>
          <a:ln w="9525">
            <a:noFill/>
            <a:miter lim="800000"/>
            <a:headEnd/>
            <a:tailEnd/>
          </a:ln>
          <a:effectLst/>
        </p:spPr>
      </p:pic>
      <p:pic>
        <p:nvPicPr>
          <p:cNvPr id="5" name="Picture 5"/>
          <p:cNvPicPr>
            <a:picLocks noChangeAspect="1" noChangeArrowheads="1"/>
          </p:cNvPicPr>
          <p:nvPr/>
        </p:nvPicPr>
        <p:blipFill>
          <a:blip r:embed="rId3" cstate="print"/>
          <a:srcRect/>
          <a:stretch>
            <a:fillRect/>
          </a:stretch>
        </p:blipFill>
        <p:spPr bwMode="auto">
          <a:xfrm>
            <a:off x="1104438" y="7786309"/>
            <a:ext cx="5560131" cy="2045437"/>
          </a:xfrm>
          <a:prstGeom prst="rect">
            <a:avLst/>
          </a:prstGeom>
          <a:noFill/>
          <a:ln w="9525">
            <a:noFill/>
            <a:miter lim="800000"/>
            <a:headEnd/>
            <a:tailEnd/>
          </a:ln>
          <a:effectLst/>
        </p:spPr>
      </p:pic>
      <p:sp>
        <p:nvSpPr>
          <p:cNvPr id="15" name="Rectangle 14"/>
          <p:cNvSpPr/>
          <p:nvPr/>
        </p:nvSpPr>
        <p:spPr>
          <a:xfrm>
            <a:off x="3039110" y="2880360"/>
            <a:ext cx="518160" cy="5829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l-GR" sz="1530" dirty="0"/>
              <a:t>Δ</a:t>
            </a:r>
            <a:r>
              <a:rPr lang="en-US" sz="1530" dirty="0"/>
              <a:t>X</a:t>
            </a:r>
          </a:p>
        </p:txBody>
      </p:sp>
      <p:sp>
        <p:nvSpPr>
          <p:cNvPr id="16" name="Rectangle 15"/>
          <p:cNvSpPr/>
          <p:nvPr/>
        </p:nvSpPr>
        <p:spPr>
          <a:xfrm>
            <a:off x="2261870" y="3528060"/>
            <a:ext cx="518160" cy="1424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dirty="0"/>
          </a:p>
        </p:txBody>
      </p:sp>
      <p:sp>
        <p:nvSpPr>
          <p:cNvPr id="18" name="Rectangle 17"/>
          <p:cNvSpPr/>
          <p:nvPr/>
        </p:nvSpPr>
        <p:spPr>
          <a:xfrm>
            <a:off x="3039110" y="3528060"/>
            <a:ext cx="518160" cy="1424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Rectangle 18"/>
          <p:cNvSpPr/>
          <p:nvPr/>
        </p:nvSpPr>
        <p:spPr>
          <a:xfrm>
            <a:off x="4787900" y="3074670"/>
            <a:ext cx="518160" cy="3886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l-GR" sz="1530" dirty="0"/>
              <a:t>Δ</a:t>
            </a:r>
            <a:r>
              <a:rPr lang="en-US" sz="1530" dirty="0"/>
              <a:t>Y</a:t>
            </a:r>
          </a:p>
        </p:txBody>
      </p:sp>
      <p:sp>
        <p:nvSpPr>
          <p:cNvPr id="20" name="Rectangle 19"/>
          <p:cNvSpPr/>
          <p:nvPr/>
        </p:nvSpPr>
        <p:spPr>
          <a:xfrm>
            <a:off x="4010660" y="3528060"/>
            <a:ext cx="518160" cy="14249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530"/>
          </a:p>
        </p:txBody>
      </p:sp>
      <p:sp>
        <p:nvSpPr>
          <p:cNvPr id="21" name="Rectangle 20"/>
          <p:cNvSpPr/>
          <p:nvPr/>
        </p:nvSpPr>
        <p:spPr>
          <a:xfrm>
            <a:off x="4787900" y="3528060"/>
            <a:ext cx="518160" cy="14249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530"/>
          </a:p>
        </p:txBody>
      </p:sp>
      <p:sp>
        <p:nvSpPr>
          <p:cNvPr id="22" name="TextBox 21"/>
          <p:cNvSpPr txBox="1"/>
          <p:nvPr/>
        </p:nvSpPr>
        <p:spPr>
          <a:xfrm>
            <a:off x="2261870" y="3139440"/>
            <a:ext cx="459036" cy="327782"/>
          </a:xfrm>
          <a:prstGeom prst="rect">
            <a:avLst/>
          </a:prstGeom>
          <a:noFill/>
        </p:spPr>
        <p:txBody>
          <a:bodyPr wrap="none" rtlCol="0">
            <a:spAutoFit/>
          </a:bodyPr>
          <a:lstStyle/>
          <a:p>
            <a:r>
              <a:rPr lang="en-US" sz="1530" dirty="0"/>
              <a:t>X</a:t>
            </a:r>
            <a:r>
              <a:rPr lang="en-US" sz="1530" baseline="-25000" dirty="0"/>
              <a:t>t=1</a:t>
            </a:r>
          </a:p>
        </p:txBody>
      </p:sp>
      <p:sp>
        <p:nvSpPr>
          <p:cNvPr id="23" name="TextBox 22"/>
          <p:cNvSpPr txBox="1"/>
          <p:nvPr/>
        </p:nvSpPr>
        <p:spPr>
          <a:xfrm>
            <a:off x="3103880" y="2491740"/>
            <a:ext cx="459036" cy="327782"/>
          </a:xfrm>
          <a:prstGeom prst="rect">
            <a:avLst/>
          </a:prstGeom>
          <a:noFill/>
        </p:spPr>
        <p:txBody>
          <a:bodyPr wrap="none" rtlCol="0">
            <a:spAutoFit/>
          </a:bodyPr>
          <a:lstStyle/>
          <a:p>
            <a:r>
              <a:rPr lang="en-US" sz="1530" dirty="0"/>
              <a:t>X</a:t>
            </a:r>
            <a:r>
              <a:rPr lang="en-US" sz="1530" baseline="-25000" dirty="0"/>
              <a:t>t=2</a:t>
            </a:r>
          </a:p>
        </p:txBody>
      </p:sp>
      <p:sp>
        <p:nvSpPr>
          <p:cNvPr id="25" name="TextBox 24"/>
          <p:cNvSpPr txBox="1"/>
          <p:nvPr/>
        </p:nvSpPr>
        <p:spPr>
          <a:xfrm>
            <a:off x="4010660" y="3074670"/>
            <a:ext cx="451342" cy="327782"/>
          </a:xfrm>
          <a:prstGeom prst="rect">
            <a:avLst/>
          </a:prstGeom>
          <a:noFill/>
        </p:spPr>
        <p:txBody>
          <a:bodyPr wrap="none" rtlCol="0">
            <a:spAutoFit/>
          </a:bodyPr>
          <a:lstStyle/>
          <a:p>
            <a:r>
              <a:rPr lang="en-US" sz="1530" dirty="0" err="1"/>
              <a:t>Y</a:t>
            </a:r>
            <a:r>
              <a:rPr lang="en-US" sz="1530" baseline="-25000" dirty="0" err="1"/>
              <a:t>t</a:t>
            </a:r>
            <a:r>
              <a:rPr lang="en-US" sz="1530" baseline="-25000" dirty="0"/>
              <a:t>=1</a:t>
            </a:r>
          </a:p>
        </p:txBody>
      </p:sp>
      <p:sp>
        <p:nvSpPr>
          <p:cNvPr id="26" name="TextBox 25"/>
          <p:cNvSpPr txBox="1"/>
          <p:nvPr/>
        </p:nvSpPr>
        <p:spPr>
          <a:xfrm>
            <a:off x="4852670" y="2686050"/>
            <a:ext cx="451342" cy="327782"/>
          </a:xfrm>
          <a:prstGeom prst="rect">
            <a:avLst/>
          </a:prstGeom>
          <a:noFill/>
        </p:spPr>
        <p:txBody>
          <a:bodyPr wrap="none" rtlCol="0">
            <a:spAutoFit/>
          </a:bodyPr>
          <a:lstStyle/>
          <a:p>
            <a:r>
              <a:rPr lang="en-US" sz="1530" dirty="0" err="1"/>
              <a:t>Y</a:t>
            </a:r>
            <a:r>
              <a:rPr lang="en-US" sz="1530" baseline="-25000" dirty="0" err="1"/>
              <a:t>t</a:t>
            </a:r>
            <a:r>
              <a:rPr lang="en-US" sz="1530" baseline="-25000" dirty="0"/>
              <a:t>=2</a:t>
            </a:r>
          </a:p>
        </p:txBody>
      </p:sp>
      <p:cxnSp>
        <p:nvCxnSpPr>
          <p:cNvPr id="24" name="Straight Connector 23"/>
          <p:cNvCxnSpPr/>
          <p:nvPr/>
        </p:nvCxnSpPr>
        <p:spPr>
          <a:xfrm>
            <a:off x="2197100" y="3787140"/>
            <a:ext cx="1360170" cy="842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326640" y="3787140"/>
            <a:ext cx="1295400" cy="777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45890" y="3851910"/>
            <a:ext cx="1360170" cy="842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075430" y="3851910"/>
            <a:ext cx="1295400" cy="777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A2A4A19-B384-42F8-8C0D-94C30AAB39F2}" type="slidenum">
              <a:rPr lang="en-US" smtClean="0"/>
              <a:t>43</a:t>
            </a:fld>
            <a:endParaRPr lang="en-US"/>
          </a:p>
        </p:txBody>
      </p:sp>
    </p:spTree>
    <p:extLst>
      <p:ext uri="{BB962C8B-B14F-4D97-AF65-F5344CB8AC3E}">
        <p14:creationId xmlns:p14="http://schemas.microsoft.com/office/powerpoint/2010/main" val="1456498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in Fit</a:t>
            </a:r>
          </a:p>
        </p:txBody>
      </p:sp>
      <p:pic>
        <p:nvPicPr>
          <p:cNvPr id="2051" name="Picture 3"/>
          <p:cNvPicPr>
            <a:picLocks noChangeAspect="1" noChangeArrowheads="1"/>
          </p:cNvPicPr>
          <p:nvPr/>
        </p:nvPicPr>
        <p:blipFill>
          <a:blip r:embed="rId2" cstate="print"/>
          <a:srcRect/>
          <a:stretch>
            <a:fillRect/>
          </a:stretch>
        </p:blipFill>
        <p:spPr bwMode="auto">
          <a:xfrm>
            <a:off x="1295400" y="6107733"/>
            <a:ext cx="5673969" cy="3713870"/>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1447800" y="2402955"/>
            <a:ext cx="4219575" cy="33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A2A4A19-B384-42F8-8C0D-94C30AAB39F2}" type="slidenum">
              <a:rPr lang="en-US" smtClean="0"/>
              <a:t>44</a:t>
            </a:fld>
            <a:endParaRPr lang="en-US"/>
          </a:p>
        </p:txBody>
      </p:sp>
    </p:spTree>
    <p:extLst>
      <p:ext uri="{BB962C8B-B14F-4D97-AF65-F5344CB8AC3E}">
        <p14:creationId xmlns:p14="http://schemas.microsoft.com/office/powerpoint/2010/main" val="2773358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DEVELOPMENT</a:t>
            </a:r>
            <a:br>
              <a:rPr lang="en-US" dirty="0"/>
            </a:br>
            <a:r>
              <a:rPr lang="en-US" dirty="0"/>
              <a:t>POLICY EXAMPLE: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45</a:t>
            </a:fld>
            <a:endParaRPr lang="en-US"/>
          </a:p>
        </p:txBody>
      </p:sp>
    </p:spTree>
    <p:extLst>
      <p:ext uri="{BB962C8B-B14F-4D97-AF65-F5344CB8AC3E}">
        <p14:creationId xmlns:p14="http://schemas.microsoft.com/office/powerpoint/2010/main" val="4255777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77432" y="1400407"/>
            <a:ext cx="6222023" cy="5181600"/>
          </a:xfrm>
          <a:prstGeom prst="rect">
            <a:avLst/>
          </a:prstGeom>
          <a:noFill/>
          <a:ln w="9525">
            <a:noFill/>
            <a:miter lim="800000"/>
            <a:headEnd/>
            <a:tailEnd/>
          </a:ln>
        </p:spPr>
      </p:pic>
      <p:sp>
        <p:nvSpPr>
          <p:cNvPr id="3" name="TextBox 2"/>
          <p:cNvSpPr txBox="1"/>
          <p:nvPr/>
        </p:nvSpPr>
        <p:spPr>
          <a:xfrm>
            <a:off x="941363" y="6781800"/>
            <a:ext cx="5699760" cy="1815882"/>
          </a:xfrm>
          <a:prstGeom prst="rect">
            <a:avLst/>
          </a:prstGeom>
          <a:noFill/>
        </p:spPr>
        <p:txBody>
          <a:bodyPr wrap="square" rtlCol="0">
            <a:spAutoFit/>
          </a:bodyPr>
          <a:lstStyle/>
          <a:p>
            <a:pPr algn="just"/>
            <a:r>
              <a:rPr lang="en-US" sz="1400" dirty="0">
                <a:solidFill>
                  <a:schemeClr val="tx1">
                    <a:lumMod val="50000"/>
                    <a:lumOff val="50000"/>
                  </a:schemeClr>
                </a:solidFill>
                <a:latin typeface="Arial" panose="020B0604020202020204" pitchFamily="34" charset="0"/>
                <a:cs typeface="Arial" panose="020B0604020202020204" pitchFamily="34" charset="0"/>
              </a:rPr>
              <a:t>Each color represents data from a state over the 17-year study period. </a:t>
            </a:r>
          </a:p>
          <a:p>
            <a:pPr algn="just"/>
            <a:endParaRPr lang="en-US" sz="14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400" dirty="0">
                <a:solidFill>
                  <a:schemeClr val="tx1">
                    <a:lumMod val="50000"/>
                    <a:lumOff val="50000"/>
                  </a:schemeClr>
                </a:solidFill>
                <a:latin typeface="Arial" panose="020B0604020202020204" pitchFamily="34" charset="0"/>
                <a:cs typeface="Arial" panose="020B0604020202020204" pitchFamily="34" charset="0"/>
              </a:rPr>
              <a:t>Levels of spending and levels of economic development represent the specific characteristics of a group (a state in this case).</a:t>
            </a:r>
          </a:p>
          <a:p>
            <a:pPr algn="just"/>
            <a:endParaRPr lang="en-US" sz="14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400" dirty="0">
                <a:solidFill>
                  <a:schemeClr val="tx1">
                    <a:lumMod val="50000"/>
                    <a:lumOff val="50000"/>
                  </a:schemeClr>
                </a:solidFill>
                <a:latin typeface="Arial" panose="020B0604020202020204" pitchFamily="34" charset="0"/>
                <a:cs typeface="Arial" panose="020B0604020202020204" pitchFamily="34" charset="0"/>
              </a:rPr>
              <a:t>What is our inference about the policy impact of increased infrastructure spending when we use all of the data together, and does it change when we take into account group structure?</a:t>
            </a:r>
          </a:p>
        </p:txBody>
      </p:sp>
      <p:sp>
        <p:nvSpPr>
          <p:cNvPr id="4" name="TextBox 3"/>
          <p:cNvSpPr txBox="1"/>
          <p:nvPr/>
        </p:nvSpPr>
        <p:spPr>
          <a:xfrm>
            <a:off x="2655570" y="9386372"/>
            <a:ext cx="2265748" cy="276999"/>
          </a:xfrm>
          <a:prstGeom prst="rect">
            <a:avLst/>
          </a:prstGeom>
          <a:noFill/>
        </p:spPr>
        <p:txBody>
          <a:bodyPr wrap="none" rtlCol="0">
            <a:spAutoFit/>
          </a:bodyPr>
          <a:lstStyle/>
          <a:p>
            <a:r>
              <a:rPr lang="en-US" sz="1200" dirty="0"/>
              <a:t>(data from </a:t>
            </a:r>
            <a:r>
              <a:rPr lang="en-US" sz="1200" dirty="0" err="1"/>
              <a:t>Baltagi</a:t>
            </a:r>
            <a:r>
              <a:rPr lang="en-US" sz="1200" dirty="0"/>
              <a:t> &amp; </a:t>
            </a:r>
            <a:r>
              <a:rPr lang="en-US" sz="1200" dirty="0" err="1"/>
              <a:t>Pinnoi</a:t>
            </a:r>
            <a:r>
              <a:rPr lang="en-US" sz="1200" dirty="0"/>
              <a:t> 1995)</a:t>
            </a:r>
          </a:p>
        </p:txBody>
      </p:sp>
      <p:sp>
        <p:nvSpPr>
          <p:cNvPr id="5" name="Slide Number Placeholder 4"/>
          <p:cNvSpPr>
            <a:spLocks noGrp="1"/>
          </p:cNvSpPr>
          <p:nvPr>
            <p:ph type="sldNum" sz="quarter" idx="12"/>
          </p:nvPr>
        </p:nvSpPr>
        <p:spPr/>
        <p:txBody>
          <a:bodyPr/>
          <a:lstStyle/>
          <a:p>
            <a:fld id="{8A2A4A19-B384-42F8-8C0D-94C30AAB39F2}" type="slidenum">
              <a:rPr lang="en-US" smtClean="0"/>
              <a:pPr/>
              <a:t>46</a:t>
            </a:fld>
            <a:endParaRPr lang="en-US"/>
          </a:p>
        </p:txBody>
      </p:sp>
    </p:spTree>
    <p:extLst>
      <p:ext uri="{BB962C8B-B14F-4D97-AF65-F5344CB8AC3E}">
        <p14:creationId xmlns:p14="http://schemas.microsoft.com/office/powerpoint/2010/main" val="253112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93356"/>
            <a:ext cx="6995160" cy="1676400"/>
          </a:xfrm>
        </p:spPr>
        <p:txBody>
          <a:bodyPr/>
          <a:lstStyle/>
          <a:p>
            <a:r>
              <a:rPr lang="en-US" dirty="0"/>
              <a:t>EXAMPLE</a:t>
            </a:r>
          </a:p>
        </p:txBody>
      </p:sp>
      <p:pic>
        <p:nvPicPr>
          <p:cNvPr id="4" name="Picture 3"/>
          <p:cNvPicPr/>
          <p:nvPr/>
        </p:nvPicPr>
        <p:blipFill>
          <a:blip r:embed="rId2" cstate="print"/>
          <a:srcRect/>
          <a:stretch>
            <a:fillRect/>
          </a:stretch>
        </p:blipFill>
        <p:spPr bwMode="auto">
          <a:xfrm>
            <a:off x="129540" y="3733801"/>
            <a:ext cx="3173730" cy="304419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821430" y="3733800"/>
            <a:ext cx="3432810" cy="3044190"/>
          </a:xfrm>
          <a:prstGeom prst="rect">
            <a:avLst/>
          </a:prstGeom>
          <a:noFill/>
          <a:ln w="9525">
            <a:noFill/>
            <a:miter lim="800000"/>
            <a:headEnd/>
            <a:tailEnd/>
          </a:ln>
        </p:spPr>
      </p:pic>
      <p:cxnSp>
        <p:nvCxnSpPr>
          <p:cNvPr id="7" name="Straight Connector 6"/>
          <p:cNvCxnSpPr/>
          <p:nvPr/>
        </p:nvCxnSpPr>
        <p:spPr>
          <a:xfrm>
            <a:off x="4533900" y="5806440"/>
            <a:ext cx="518160" cy="25908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52060" y="5223510"/>
            <a:ext cx="518160" cy="25908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40680" y="4511040"/>
            <a:ext cx="518160" cy="25908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A2A4A19-B384-42F8-8C0D-94C30AAB39F2}" type="slidenum">
              <a:rPr lang="en-US" smtClean="0"/>
              <a:t>47</a:t>
            </a:fld>
            <a:endParaRPr lang="en-US"/>
          </a:p>
        </p:txBody>
      </p:sp>
    </p:spTree>
    <p:extLst>
      <p:ext uri="{BB962C8B-B14F-4D97-AF65-F5344CB8AC3E}">
        <p14:creationId xmlns:p14="http://schemas.microsoft.com/office/powerpoint/2010/main" val="3411487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122045"/>
            <a:ext cx="6995160" cy="1676400"/>
          </a:xfrm>
        </p:spPr>
        <p:txBody>
          <a:bodyPr/>
          <a:lstStyle/>
          <a:p>
            <a:r>
              <a:rPr lang="en-US" dirty="0"/>
              <a:t>EXAMPLE</a:t>
            </a:r>
          </a:p>
        </p:txBody>
      </p:sp>
      <p:pic>
        <p:nvPicPr>
          <p:cNvPr id="4" name="Picture 3"/>
          <p:cNvPicPr/>
          <p:nvPr/>
        </p:nvPicPr>
        <p:blipFill>
          <a:blip r:embed="rId2" cstate="print"/>
          <a:srcRect/>
          <a:stretch>
            <a:fillRect/>
          </a:stretch>
        </p:blipFill>
        <p:spPr bwMode="auto">
          <a:xfrm>
            <a:off x="129540" y="3733801"/>
            <a:ext cx="3173730" cy="304419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821430" y="3733800"/>
            <a:ext cx="3432810" cy="3044190"/>
          </a:xfrm>
          <a:prstGeom prst="rect">
            <a:avLst/>
          </a:prstGeom>
          <a:noFill/>
          <a:ln w="9525">
            <a:noFill/>
            <a:miter lim="800000"/>
            <a:headEnd/>
            <a:tailEnd/>
          </a:ln>
        </p:spPr>
      </p:pic>
      <p:cxnSp>
        <p:nvCxnSpPr>
          <p:cNvPr id="7" name="Straight Connector 6"/>
          <p:cNvCxnSpPr/>
          <p:nvPr/>
        </p:nvCxnSpPr>
        <p:spPr>
          <a:xfrm>
            <a:off x="4533900" y="5806440"/>
            <a:ext cx="518160" cy="25908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52060" y="5223510"/>
            <a:ext cx="518160" cy="25908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40680" y="4511040"/>
            <a:ext cx="518160" cy="25908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8470371">
            <a:off x="4063639" y="5206023"/>
            <a:ext cx="2300694" cy="99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Slide Number Placeholder 2"/>
          <p:cNvSpPr>
            <a:spLocks noGrp="1"/>
          </p:cNvSpPr>
          <p:nvPr>
            <p:ph type="sldNum" sz="quarter" idx="12"/>
          </p:nvPr>
        </p:nvSpPr>
        <p:spPr/>
        <p:txBody>
          <a:bodyPr/>
          <a:lstStyle/>
          <a:p>
            <a:fld id="{8A2A4A19-B384-42F8-8C0D-94C30AAB39F2}" type="slidenum">
              <a:rPr lang="en-US" smtClean="0"/>
              <a:t>48</a:t>
            </a:fld>
            <a:endParaRPr lang="en-US"/>
          </a:p>
        </p:txBody>
      </p:sp>
    </p:spTree>
    <p:extLst>
      <p:ext uri="{BB962C8B-B14F-4D97-AF65-F5344CB8AC3E}">
        <p14:creationId xmlns:p14="http://schemas.microsoft.com/office/powerpoint/2010/main" val="1986878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685800"/>
            <a:ext cx="6995160" cy="1676400"/>
          </a:xfrm>
        </p:spPr>
        <p:txBody>
          <a:bodyPr/>
          <a:lstStyle/>
          <a:p>
            <a:r>
              <a:rPr lang="en-US" dirty="0"/>
              <a:t>Why does this happen?</a:t>
            </a:r>
          </a:p>
        </p:txBody>
      </p:sp>
      <p:sp>
        <p:nvSpPr>
          <p:cNvPr id="4" name="Oval 3"/>
          <p:cNvSpPr/>
          <p:nvPr/>
        </p:nvSpPr>
        <p:spPr>
          <a:xfrm>
            <a:off x="3407386" y="3521893"/>
            <a:ext cx="1230630" cy="123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2630146" y="3586663"/>
            <a:ext cx="1230630" cy="123063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2371066" y="2550343"/>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TextBox 6"/>
          <p:cNvSpPr txBox="1"/>
          <p:nvPr/>
        </p:nvSpPr>
        <p:spPr>
          <a:xfrm>
            <a:off x="2808220" y="2744653"/>
            <a:ext cx="966803" cy="563231"/>
          </a:xfrm>
          <a:prstGeom prst="rect">
            <a:avLst/>
          </a:prstGeom>
          <a:noFill/>
        </p:spPr>
        <p:txBody>
          <a:bodyPr wrap="none" rtlCol="0">
            <a:spAutoFit/>
          </a:bodyPr>
          <a:lstStyle/>
          <a:p>
            <a:pPr algn="ctr"/>
            <a:r>
              <a:rPr lang="en-US" sz="1530" b="1" dirty="0"/>
              <a:t>Economic</a:t>
            </a:r>
            <a:br>
              <a:rPr lang="en-US" sz="1530" b="1" dirty="0"/>
            </a:br>
            <a:r>
              <a:rPr lang="en-US" sz="1530" b="1" dirty="0"/>
              <a:t>Growth</a:t>
            </a:r>
          </a:p>
        </p:txBody>
      </p:sp>
      <p:sp>
        <p:nvSpPr>
          <p:cNvPr id="8" name="TextBox 7"/>
          <p:cNvSpPr txBox="1"/>
          <p:nvPr/>
        </p:nvSpPr>
        <p:spPr>
          <a:xfrm>
            <a:off x="4560449" y="4428673"/>
            <a:ext cx="1370055" cy="563231"/>
          </a:xfrm>
          <a:prstGeom prst="rect">
            <a:avLst/>
          </a:prstGeom>
          <a:noFill/>
        </p:spPr>
        <p:txBody>
          <a:bodyPr wrap="none" rtlCol="0">
            <a:spAutoFit/>
          </a:bodyPr>
          <a:lstStyle/>
          <a:p>
            <a:pPr algn="ctr"/>
            <a:r>
              <a:rPr lang="en-US" sz="1530" b="1" dirty="0">
                <a:solidFill>
                  <a:srgbClr val="FF0000"/>
                </a:solidFill>
              </a:rPr>
              <a:t>State</a:t>
            </a:r>
            <a:br>
              <a:rPr lang="en-US" sz="1530" b="1" dirty="0">
                <a:solidFill>
                  <a:srgbClr val="FF0000"/>
                </a:solidFill>
              </a:rPr>
            </a:br>
            <a:r>
              <a:rPr lang="en-US" sz="1530" b="1" dirty="0">
                <a:solidFill>
                  <a:srgbClr val="FF0000"/>
                </a:solidFill>
              </a:rPr>
              <a:t>Characteristics</a:t>
            </a:r>
          </a:p>
        </p:txBody>
      </p:sp>
      <p:sp>
        <p:nvSpPr>
          <p:cNvPr id="9" name="TextBox 8"/>
          <p:cNvSpPr txBox="1"/>
          <p:nvPr/>
        </p:nvSpPr>
        <p:spPr>
          <a:xfrm>
            <a:off x="2176756" y="4493443"/>
            <a:ext cx="1593641" cy="798680"/>
          </a:xfrm>
          <a:prstGeom prst="rect">
            <a:avLst/>
          </a:prstGeom>
          <a:noFill/>
        </p:spPr>
        <p:txBody>
          <a:bodyPr wrap="none" rtlCol="0">
            <a:spAutoFit/>
          </a:bodyPr>
          <a:lstStyle/>
          <a:p>
            <a:r>
              <a:rPr lang="en-US" sz="1530" b="1" dirty="0"/>
              <a:t>Public</a:t>
            </a:r>
            <a:br>
              <a:rPr lang="en-US" sz="1530" b="1" dirty="0"/>
            </a:br>
            <a:r>
              <a:rPr lang="en-US" sz="1530" b="1" dirty="0"/>
              <a:t>Spending</a:t>
            </a:r>
          </a:p>
          <a:p>
            <a:r>
              <a:rPr lang="en-US" sz="1530" b="1" dirty="0"/>
              <a:t>On Infrastructure</a:t>
            </a:r>
          </a:p>
        </p:txBody>
      </p:sp>
      <p:sp>
        <p:nvSpPr>
          <p:cNvPr id="10" name="TextBox 9"/>
          <p:cNvSpPr txBox="1"/>
          <p:nvPr/>
        </p:nvSpPr>
        <p:spPr>
          <a:xfrm>
            <a:off x="4184626" y="6623418"/>
            <a:ext cx="1051313" cy="615553"/>
          </a:xfrm>
          <a:prstGeom prst="rect">
            <a:avLst/>
          </a:prstGeom>
          <a:noFill/>
        </p:spPr>
        <p:txBody>
          <a:bodyPr wrap="none" rtlCol="0">
            <a:spAutoFit/>
          </a:bodyPr>
          <a:lstStyle/>
          <a:p>
            <a:r>
              <a:rPr lang="en-US" sz="1700" b="1" dirty="0"/>
              <a:t>Economic</a:t>
            </a:r>
            <a:br>
              <a:rPr lang="en-US" sz="1700" b="1" dirty="0"/>
            </a:br>
            <a:r>
              <a:rPr lang="en-US" sz="1700" b="1" dirty="0"/>
              <a:t>Growth</a:t>
            </a:r>
          </a:p>
        </p:txBody>
      </p:sp>
      <p:sp>
        <p:nvSpPr>
          <p:cNvPr id="11" name="TextBox 10"/>
          <p:cNvSpPr txBox="1"/>
          <p:nvPr/>
        </p:nvSpPr>
        <p:spPr>
          <a:xfrm>
            <a:off x="2176756" y="6650087"/>
            <a:ext cx="1309910" cy="563231"/>
          </a:xfrm>
          <a:prstGeom prst="rect">
            <a:avLst/>
          </a:prstGeom>
          <a:noFill/>
        </p:spPr>
        <p:txBody>
          <a:bodyPr wrap="none" rtlCol="0">
            <a:spAutoFit/>
          </a:bodyPr>
          <a:lstStyle/>
          <a:p>
            <a:r>
              <a:rPr lang="en-US" sz="1530" b="1" dirty="0"/>
              <a:t>Public</a:t>
            </a:r>
            <a:br>
              <a:rPr lang="en-US" sz="1530" b="1" dirty="0"/>
            </a:br>
            <a:r>
              <a:rPr lang="en-US" sz="1530" b="1" dirty="0"/>
              <a:t>Infrastructure</a:t>
            </a:r>
          </a:p>
        </p:txBody>
      </p:sp>
      <p:sp>
        <p:nvSpPr>
          <p:cNvPr id="12" name="TextBox 11"/>
          <p:cNvSpPr txBox="1"/>
          <p:nvPr/>
        </p:nvSpPr>
        <p:spPr>
          <a:xfrm>
            <a:off x="2565376" y="8010256"/>
            <a:ext cx="881332" cy="327782"/>
          </a:xfrm>
          <a:prstGeom prst="rect">
            <a:avLst/>
          </a:prstGeom>
          <a:noFill/>
        </p:spPr>
        <p:txBody>
          <a:bodyPr wrap="none" rtlCol="0">
            <a:spAutoFit/>
          </a:bodyPr>
          <a:lstStyle/>
          <a:p>
            <a:r>
              <a:rPr lang="en-US" sz="1530" b="1" dirty="0"/>
              <a:t>Tax Base</a:t>
            </a:r>
          </a:p>
        </p:txBody>
      </p:sp>
      <p:cxnSp>
        <p:nvCxnSpPr>
          <p:cNvPr id="13" name="Straight Arrow Connector 12"/>
          <p:cNvCxnSpPr>
            <a:stCxn id="11" idx="3"/>
            <a:endCxn id="10" idx="1"/>
          </p:cNvCxnSpPr>
          <p:nvPr/>
        </p:nvCxnSpPr>
        <p:spPr>
          <a:xfrm flipV="1">
            <a:off x="3486666" y="6931195"/>
            <a:ext cx="697960" cy="508"/>
          </a:xfrm>
          <a:prstGeom prst="straightConnector1">
            <a:avLst/>
          </a:prstGeom>
          <a:ln>
            <a:headEnd type="stealt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0" idx="0"/>
          </p:cNvCxnSpPr>
          <p:nvPr/>
        </p:nvCxnSpPr>
        <p:spPr>
          <a:xfrm flipH="1">
            <a:off x="4507949" y="7233017"/>
            <a:ext cx="216210" cy="1424939"/>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a:endCxn id="12" idx="0"/>
          </p:cNvCxnSpPr>
          <p:nvPr/>
        </p:nvCxnSpPr>
        <p:spPr>
          <a:xfrm>
            <a:off x="2831711" y="7213318"/>
            <a:ext cx="174331" cy="79693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1236" y="6520546"/>
            <a:ext cx="276038" cy="327782"/>
          </a:xfrm>
          <a:prstGeom prst="rect">
            <a:avLst/>
          </a:prstGeom>
          <a:noFill/>
        </p:spPr>
        <p:txBody>
          <a:bodyPr wrap="none" rtlCol="0">
            <a:spAutoFit/>
          </a:bodyPr>
          <a:lstStyle/>
          <a:p>
            <a:r>
              <a:rPr lang="en-US" sz="1530" dirty="0"/>
              <a:t>?</a:t>
            </a:r>
          </a:p>
        </p:txBody>
      </p:sp>
      <p:sp>
        <p:nvSpPr>
          <p:cNvPr id="40" name="TextBox 39"/>
          <p:cNvSpPr txBox="1"/>
          <p:nvPr/>
        </p:nvSpPr>
        <p:spPr>
          <a:xfrm>
            <a:off x="3925546" y="8657956"/>
            <a:ext cx="1164806" cy="563231"/>
          </a:xfrm>
          <a:prstGeom prst="rect">
            <a:avLst/>
          </a:prstGeom>
          <a:noFill/>
        </p:spPr>
        <p:txBody>
          <a:bodyPr wrap="none" rtlCol="0">
            <a:spAutoFit/>
          </a:bodyPr>
          <a:lstStyle/>
          <a:p>
            <a:r>
              <a:rPr lang="en-US" sz="1530" b="1" dirty="0"/>
              <a:t>Tech Boom/</a:t>
            </a:r>
            <a:br>
              <a:rPr lang="en-US" sz="1530" b="1" dirty="0"/>
            </a:br>
            <a:r>
              <a:rPr lang="en-US" sz="1530" b="1" dirty="0"/>
              <a:t>Discover Oil</a:t>
            </a:r>
          </a:p>
        </p:txBody>
      </p:sp>
      <p:cxnSp>
        <p:nvCxnSpPr>
          <p:cNvPr id="42" name="Straight Arrow Connector 41"/>
          <p:cNvCxnSpPr>
            <a:stCxn id="12" idx="2"/>
          </p:cNvCxnSpPr>
          <p:nvPr/>
        </p:nvCxnSpPr>
        <p:spPr>
          <a:xfrm>
            <a:off x="3006042" y="8338038"/>
            <a:ext cx="984274" cy="51422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702786" y="7815946"/>
            <a:ext cx="282450" cy="327782"/>
          </a:xfrm>
          <a:prstGeom prst="rect">
            <a:avLst/>
          </a:prstGeom>
          <a:noFill/>
        </p:spPr>
        <p:txBody>
          <a:bodyPr wrap="none" rtlCol="0">
            <a:spAutoFit/>
          </a:bodyPr>
          <a:lstStyle/>
          <a:p>
            <a:r>
              <a:rPr lang="en-US" sz="1530" dirty="0"/>
              <a:t>+</a:t>
            </a:r>
          </a:p>
        </p:txBody>
      </p:sp>
      <p:sp>
        <p:nvSpPr>
          <p:cNvPr id="48" name="TextBox 47"/>
          <p:cNvSpPr txBox="1"/>
          <p:nvPr/>
        </p:nvSpPr>
        <p:spPr>
          <a:xfrm>
            <a:off x="3277846" y="8593186"/>
            <a:ext cx="282450" cy="327782"/>
          </a:xfrm>
          <a:prstGeom prst="rect">
            <a:avLst/>
          </a:prstGeom>
          <a:noFill/>
        </p:spPr>
        <p:txBody>
          <a:bodyPr wrap="none" rtlCol="0">
            <a:spAutoFit/>
          </a:bodyPr>
          <a:lstStyle/>
          <a:p>
            <a:r>
              <a:rPr lang="en-US" sz="1530" dirty="0"/>
              <a:t>+</a:t>
            </a:r>
          </a:p>
        </p:txBody>
      </p:sp>
      <p:sp>
        <p:nvSpPr>
          <p:cNvPr id="49" name="TextBox 48"/>
          <p:cNvSpPr txBox="1"/>
          <p:nvPr/>
        </p:nvSpPr>
        <p:spPr>
          <a:xfrm>
            <a:off x="2565376" y="7427326"/>
            <a:ext cx="282450" cy="327782"/>
          </a:xfrm>
          <a:prstGeom prst="rect">
            <a:avLst/>
          </a:prstGeom>
          <a:noFill/>
        </p:spPr>
        <p:txBody>
          <a:bodyPr wrap="none" rtlCol="0">
            <a:spAutoFit/>
          </a:bodyPr>
          <a:lstStyle/>
          <a:p>
            <a:r>
              <a:rPr lang="en-US" sz="1530" dirty="0"/>
              <a:t>+</a:t>
            </a:r>
          </a:p>
        </p:txBody>
      </p:sp>
      <p:sp>
        <p:nvSpPr>
          <p:cNvPr id="3" name="Slide Number Placeholder 2"/>
          <p:cNvSpPr>
            <a:spLocks noGrp="1"/>
          </p:cNvSpPr>
          <p:nvPr>
            <p:ph type="sldNum" sz="quarter" idx="12"/>
          </p:nvPr>
        </p:nvSpPr>
        <p:spPr/>
        <p:txBody>
          <a:bodyPr/>
          <a:lstStyle/>
          <a:p>
            <a:fld id="{8A2A4A19-B384-42F8-8C0D-94C30AAB39F2}" type="slidenum">
              <a:rPr lang="en-US" smtClean="0"/>
              <a:t>49</a:t>
            </a:fld>
            <a:endParaRPr lang="en-US"/>
          </a:p>
        </p:txBody>
      </p:sp>
    </p:spTree>
    <p:extLst>
      <p:ext uri="{BB962C8B-B14F-4D97-AF65-F5344CB8AC3E}">
        <p14:creationId xmlns:p14="http://schemas.microsoft.com/office/powerpoint/2010/main" val="358786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1053651"/>
            <a:ext cx="6995160" cy="1676400"/>
          </a:xfrm>
        </p:spPr>
        <p:txBody>
          <a:bodyPr/>
          <a:lstStyle/>
          <a:p>
            <a:r>
              <a:rPr lang="en-US" dirty="0"/>
              <a:t>Management Bias (</a:t>
            </a:r>
            <a:r>
              <a:rPr lang="en-US" dirty="0" err="1"/>
              <a:t>Mundlak</a:t>
            </a:r>
            <a:r>
              <a:rPr lang="en-US" dirty="0"/>
              <a:t>, 1965)</a:t>
            </a:r>
          </a:p>
        </p:txBody>
      </p:sp>
      <p:sp>
        <p:nvSpPr>
          <p:cNvPr id="4" name="Slide Number Placeholder 3"/>
          <p:cNvSpPr>
            <a:spLocks noGrp="1"/>
          </p:cNvSpPr>
          <p:nvPr>
            <p:ph type="sldNum" sz="quarter" idx="12"/>
          </p:nvPr>
        </p:nvSpPr>
        <p:spPr/>
        <p:txBody>
          <a:bodyPr/>
          <a:lstStyle/>
          <a:p>
            <a:fld id="{8A2A4A19-B384-42F8-8C0D-94C30AAB39F2}" type="slidenum">
              <a:rPr lang="en-US" smtClean="0"/>
              <a:t>5</a:t>
            </a:fld>
            <a:endParaRPr lang="en-US"/>
          </a:p>
        </p:txBody>
      </p:sp>
      <p:sp>
        <p:nvSpPr>
          <p:cNvPr id="21" name="Oval 20"/>
          <p:cNvSpPr/>
          <p:nvPr/>
        </p:nvSpPr>
        <p:spPr>
          <a:xfrm>
            <a:off x="1530575" y="7700237"/>
            <a:ext cx="1230630" cy="1230630"/>
          </a:xfrm>
          <a:prstGeom prst="ellipse">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977893" y="7839509"/>
            <a:ext cx="1230630" cy="123063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718813" y="6803189"/>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TextBox 23"/>
          <p:cNvSpPr txBox="1"/>
          <p:nvPr/>
        </p:nvSpPr>
        <p:spPr>
          <a:xfrm>
            <a:off x="1072501" y="6962160"/>
            <a:ext cx="769763" cy="563231"/>
          </a:xfrm>
          <a:prstGeom prst="rect">
            <a:avLst/>
          </a:prstGeom>
          <a:noFill/>
        </p:spPr>
        <p:txBody>
          <a:bodyPr wrap="none" rtlCol="0">
            <a:spAutoFit/>
          </a:bodyPr>
          <a:lstStyle/>
          <a:p>
            <a:pPr algn="ctr"/>
            <a:r>
              <a:rPr lang="en-US" sz="1530" b="1" dirty="0"/>
              <a:t>Farm</a:t>
            </a:r>
            <a:br>
              <a:rPr lang="en-US" sz="1530" b="1" dirty="0"/>
            </a:br>
            <a:r>
              <a:rPr lang="en-US" sz="1530" b="1" dirty="0"/>
              <a:t>Output</a:t>
            </a:r>
          </a:p>
        </p:txBody>
      </p:sp>
      <p:sp>
        <p:nvSpPr>
          <p:cNvPr id="25" name="TextBox 24"/>
          <p:cNvSpPr txBox="1"/>
          <p:nvPr/>
        </p:nvSpPr>
        <p:spPr>
          <a:xfrm>
            <a:off x="2597143" y="8735569"/>
            <a:ext cx="1275606" cy="798680"/>
          </a:xfrm>
          <a:prstGeom prst="rect">
            <a:avLst/>
          </a:prstGeom>
          <a:noFill/>
        </p:spPr>
        <p:txBody>
          <a:bodyPr wrap="none" rtlCol="0">
            <a:spAutoFit/>
          </a:bodyPr>
          <a:lstStyle/>
          <a:p>
            <a:pPr algn="ctr"/>
            <a:r>
              <a:rPr lang="en-US" sz="1530" b="1" dirty="0">
                <a:solidFill>
                  <a:schemeClr val="accent6">
                    <a:lumMod val="75000"/>
                  </a:schemeClr>
                </a:solidFill>
              </a:rPr>
              <a:t>Management</a:t>
            </a:r>
          </a:p>
          <a:p>
            <a:pPr algn="ctr"/>
            <a:r>
              <a:rPr lang="en-US" sz="1530" b="1" dirty="0">
                <a:solidFill>
                  <a:schemeClr val="accent6">
                    <a:lumMod val="75000"/>
                  </a:schemeClr>
                </a:solidFill>
              </a:rPr>
              <a:t>Skill /</a:t>
            </a:r>
            <a:br>
              <a:rPr lang="en-US" sz="1530" b="1" dirty="0">
                <a:solidFill>
                  <a:schemeClr val="accent6">
                    <a:lumMod val="75000"/>
                  </a:schemeClr>
                </a:solidFill>
              </a:rPr>
            </a:br>
            <a:r>
              <a:rPr lang="en-US" sz="1530" b="1" dirty="0">
                <a:solidFill>
                  <a:schemeClr val="accent6">
                    <a:lumMod val="75000"/>
                  </a:schemeClr>
                </a:solidFill>
              </a:rPr>
              <a:t>Org Culture</a:t>
            </a:r>
          </a:p>
        </p:txBody>
      </p:sp>
      <p:sp>
        <p:nvSpPr>
          <p:cNvPr id="26" name="TextBox 25"/>
          <p:cNvSpPr txBox="1"/>
          <p:nvPr/>
        </p:nvSpPr>
        <p:spPr>
          <a:xfrm>
            <a:off x="697937" y="9134909"/>
            <a:ext cx="897875" cy="327782"/>
          </a:xfrm>
          <a:prstGeom prst="rect">
            <a:avLst/>
          </a:prstGeom>
          <a:noFill/>
        </p:spPr>
        <p:txBody>
          <a:bodyPr wrap="none" rtlCol="0">
            <a:spAutoFit/>
          </a:bodyPr>
          <a:lstStyle/>
          <a:p>
            <a:r>
              <a:rPr lang="en-US" sz="1530" b="1" dirty="0"/>
              <a:t>Fertilizer</a:t>
            </a:r>
          </a:p>
        </p:txBody>
      </p:sp>
      <p:grpSp>
        <p:nvGrpSpPr>
          <p:cNvPr id="27" name="Group 26"/>
          <p:cNvGrpSpPr/>
          <p:nvPr/>
        </p:nvGrpSpPr>
        <p:grpSpPr>
          <a:xfrm>
            <a:off x="1066800" y="2930839"/>
            <a:ext cx="4824567" cy="3477881"/>
            <a:chOff x="3121409" y="1752600"/>
            <a:chExt cx="5675962" cy="4091625"/>
          </a:xfrm>
        </p:grpSpPr>
        <p:cxnSp>
          <p:nvCxnSpPr>
            <p:cNvPr id="28" name="Straight Connector 27"/>
            <p:cNvCxnSpPr/>
            <p:nvPr/>
          </p:nvCxnSpPr>
          <p:spPr>
            <a:xfrm rot="5400000">
              <a:off x="2933700" y="38481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267200" y="5105400"/>
              <a:ext cx="4011137"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40137" y="5181600"/>
              <a:ext cx="1357234" cy="662625"/>
            </a:xfrm>
            <a:prstGeom prst="rect">
              <a:avLst/>
            </a:prstGeom>
            <a:noFill/>
          </p:spPr>
          <p:txBody>
            <a:bodyPr wrap="none" rtlCol="0">
              <a:spAutoFit/>
            </a:bodyPr>
            <a:lstStyle/>
            <a:p>
              <a:r>
                <a:rPr lang="en-US" sz="1530" dirty="0"/>
                <a:t>Agricultural </a:t>
              </a:r>
              <a:br>
                <a:rPr lang="en-US" sz="1530" dirty="0"/>
              </a:br>
              <a:r>
                <a:rPr lang="en-US" sz="1530" dirty="0"/>
                <a:t>Inputs</a:t>
              </a:r>
            </a:p>
          </p:txBody>
        </p:sp>
        <p:sp>
          <p:nvSpPr>
            <p:cNvPr id="31" name="TextBox 30"/>
            <p:cNvSpPr txBox="1"/>
            <p:nvPr/>
          </p:nvSpPr>
          <p:spPr>
            <a:xfrm>
              <a:off x="3121409" y="1752600"/>
              <a:ext cx="1343204" cy="939624"/>
            </a:xfrm>
            <a:prstGeom prst="rect">
              <a:avLst/>
            </a:prstGeom>
            <a:noFill/>
          </p:spPr>
          <p:txBody>
            <a:bodyPr wrap="none" rtlCol="0">
              <a:spAutoFit/>
            </a:bodyPr>
            <a:lstStyle/>
            <a:p>
              <a:pPr algn="ctr"/>
              <a:r>
                <a:rPr lang="en-US" sz="1530" dirty="0"/>
                <a:t>Farm </a:t>
              </a:r>
              <a:br>
                <a:rPr lang="en-US" sz="1530" dirty="0"/>
              </a:br>
              <a:r>
                <a:rPr lang="en-US" sz="1530" dirty="0"/>
                <a:t>Productivity</a:t>
              </a:r>
              <a:br>
                <a:rPr lang="en-US" sz="1530" dirty="0"/>
              </a:br>
              <a:r>
                <a:rPr lang="en-US" sz="1530" dirty="0"/>
                <a:t>(per acre)</a:t>
              </a:r>
            </a:p>
          </p:txBody>
        </p:sp>
        <p:cxnSp>
          <p:nvCxnSpPr>
            <p:cNvPr id="32" name="Straight Arrow Connector 31"/>
            <p:cNvCxnSpPr/>
            <p:nvPr/>
          </p:nvCxnSpPr>
          <p:spPr>
            <a:xfrm flipV="1">
              <a:off x="4572000" y="2286000"/>
              <a:ext cx="3200400" cy="251460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656703" y="3543300"/>
              <a:ext cx="2680910" cy="43589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70706" y="1992868"/>
              <a:ext cx="337951" cy="385626"/>
            </a:xfrm>
            <a:prstGeom prst="rect">
              <a:avLst/>
            </a:prstGeom>
            <a:noFill/>
          </p:spPr>
          <p:txBody>
            <a:bodyPr wrap="none" rtlCol="0">
              <a:spAutoFit/>
            </a:bodyPr>
            <a:lstStyle/>
            <a:p>
              <a:r>
                <a:rPr lang="en-US" sz="1530" dirty="0">
                  <a:solidFill>
                    <a:schemeClr val="tx2"/>
                  </a:solidFill>
                </a:rPr>
                <a:t>b</a:t>
              </a:r>
            </a:p>
          </p:txBody>
        </p:sp>
        <p:sp>
          <p:nvSpPr>
            <p:cNvPr id="35" name="TextBox 34"/>
            <p:cNvSpPr txBox="1"/>
            <p:nvPr/>
          </p:nvSpPr>
          <p:spPr>
            <a:xfrm>
              <a:off x="7440137" y="3308710"/>
              <a:ext cx="339838" cy="385626"/>
            </a:xfrm>
            <a:prstGeom prst="rect">
              <a:avLst/>
            </a:prstGeom>
            <a:noFill/>
          </p:spPr>
          <p:txBody>
            <a:bodyPr wrap="none" rtlCol="0">
              <a:spAutoFit/>
            </a:bodyPr>
            <a:lstStyle/>
            <a:p>
              <a:r>
                <a:rPr lang="el-GR" sz="1530" dirty="0">
                  <a:solidFill>
                    <a:srgbClr val="7030A0"/>
                  </a:solidFill>
                </a:rPr>
                <a:t>β</a:t>
              </a:r>
              <a:endParaRPr lang="en-US" sz="1530" dirty="0">
                <a:solidFill>
                  <a:srgbClr val="7030A0"/>
                </a:solidFill>
              </a:endParaRPr>
            </a:p>
          </p:txBody>
        </p:sp>
      </p:grpSp>
      <p:sp>
        <p:nvSpPr>
          <p:cNvPr id="3" name="TextBox 2"/>
          <p:cNvSpPr txBox="1"/>
          <p:nvPr/>
        </p:nvSpPr>
        <p:spPr>
          <a:xfrm>
            <a:off x="3951472" y="7329785"/>
            <a:ext cx="774571" cy="369332"/>
          </a:xfrm>
          <a:prstGeom prst="rect">
            <a:avLst/>
          </a:prstGeom>
          <a:noFill/>
        </p:spPr>
        <p:txBody>
          <a:bodyPr wrap="none" rtlCol="0">
            <a:spAutoFit/>
          </a:bodyPr>
          <a:lstStyle/>
          <a:p>
            <a:r>
              <a:rPr lang="en-US" dirty="0"/>
              <a:t>Inputs</a:t>
            </a:r>
          </a:p>
        </p:txBody>
      </p:sp>
      <p:sp>
        <p:nvSpPr>
          <p:cNvPr id="5" name="TextBox 4"/>
          <p:cNvSpPr txBox="1"/>
          <p:nvPr/>
        </p:nvSpPr>
        <p:spPr>
          <a:xfrm>
            <a:off x="5782783" y="7329785"/>
            <a:ext cx="946093" cy="369332"/>
          </a:xfrm>
          <a:prstGeom prst="rect">
            <a:avLst/>
          </a:prstGeom>
          <a:noFill/>
        </p:spPr>
        <p:txBody>
          <a:bodyPr wrap="none" rtlCol="0">
            <a:spAutoFit/>
          </a:bodyPr>
          <a:lstStyle/>
          <a:p>
            <a:r>
              <a:rPr lang="en-US" dirty="0"/>
              <a:t>Outputs</a:t>
            </a:r>
          </a:p>
        </p:txBody>
      </p:sp>
      <p:sp>
        <p:nvSpPr>
          <p:cNvPr id="6" name="TextBox 5"/>
          <p:cNvSpPr txBox="1"/>
          <p:nvPr/>
        </p:nvSpPr>
        <p:spPr>
          <a:xfrm>
            <a:off x="4772725" y="8498063"/>
            <a:ext cx="854914" cy="646331"/>
          </a:xfrm>
          <a:prstGeom prst="rect">
            <a:avLst/>
          </a:prstGeom>
          <a:noFill/>
        </p:spPr>
        <p:txBody>
          <a:bodyPr wrap="none" rtlCol="0">
            <a:spAutoFit/>
          </a:bodyPr>
          <a:lstStyle/>
          <a:p>
            <a:r>
              <a:rPr lang="en-US" dirty="0"/>
              <a:t>Skill of </a:t>
            </a:r>
          </a:p>
          <a:p>
            <a:r>
              <a:rPr lang="en-US" dirty="0"/>
              <a:t>Farmer</a:t>
            </a:r>
          </a:p>
        </p:txBody>
      </p:sp>
      <p:cxnSp>
        <p:nvCxnSpPr>
          <p:cNvPr id="8" name="Straight Arrow Connector 7"/>
          <p:cNvCxnSpPr>
            <a:stCxn id="3" idx="3"/>
            <a:endCxn id="5" idx="1"/>
          </p:cNvCxnSpPr>
          <p:nvPr/>
        </p:nvCxnSpPr>
        <p:spPr>
          <a:xfrm>
            <a:off x="4726043" y="7514451"/>
            <a:ext cx="1056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0"/>
          </p:cNvCxnSpPr>
          <p:nvPr/>
        </p:nvCxnSpPr>
        <p:spPr>
          <a:xfrm flipV="1">
            <a:off x="5200182" y="7699117"/>
            <a:ext cx="735001" cy="79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0"/>
          </p:cNvCxnSpPr>
          <p:nvPr/>
        </p:nvCxnSpPr>
        <p:spPr>
          <a:xfrm flipH="1" flipV="1">
            <a:off x="4620514" y="7775316"/>
            <a:ext cx="579668" cy="72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BB94443-D85E-4D8B-97C7-C89D831D5D0C}"/>
              </a:ext>
            </a:extLst>
          </p:cNvPr>
          <p:cNvSpPr txBox="1"/>
          <p:nvPr/>
        </p:nvSpPr>
        <p:spPr>
          <a:xfrm>
            <a:off x="5846223" y="8187104"/>
            <a:ext cx="1748684" cy="1505027"/>
          </a:xfrm>
          <a:prstGeom prst="rect">
            <a:avLst/>
          </a:prstGeom>
          <a:noFill/>
        </p:spPr>
        <p:txBody>
          <a:bodyPr wrap="none" rtlCol="0">
            <a:spAutoFit/>
          </a:bodyPr>
          <a:lstStyle/>
          <a:p>
            <a:pPr algn="ctr"/>
            <a:r>
              <a:rPr lang="en-US" sz="1530" dirty="0">
                <a:solidFill>
                  <a:schemeClr val="tx1">
                    <a:lumMod val="50000"/>
                    <a:lumOff val="50000"/>
                  </a:schemeClr>
                </a:solidFill>
              </a:rPr>
              <a:t>Good farming</a:t>
            </a:r>
            <a:br>
              <a:rPr lang="en-US" sz="1530" dirty="0">
                <a:solidFill>
                  <a:schemeClr val="tx1">
                    <a:lumMod val="50000"/>
                    <a:lumOff val="50000"/>
                  </a:schemeClr>
                </a:solidFill>
              </a:rPr>
            </a:br>
            <a:r>
              <a:rPr lang="en-US" sz="1530" dirty="0">
                <a:solidFill>
                  <a:schemeClr val="tx1">
                    <a:lumMod val="50000"/>
                    <a:lumOff val="50000"/>
                  </a:schemeClr>
                </a:solidFill>
              </a:rPr>
              <a:t>practices </a:t>
            </a:r>
            <a:br>
              <a:rPr lang="en-US" sz="1530" dirty="0">
                <a:solidFill>
                  <a:schemeClr val="tx1">
                    <a:lumMod val="50000"/>
                    <a:lumOff val="50000"/>
                  </a:schemeClr>
                </a:solidFill>
              </a:rPr>
            </a:br>
            <a:r>
              <a:rPr lang="en-US" sz="1530" dirty="0">
                <a:solidFill>
                  <a:schemeClr val="tx1">
                    <a:lumMod val="50000"/>
                    <a:lumOff val="50000"/>
                  </a:schemeClr>
                </a:solidFill>
              </a:rPr>
              <a:t>(timing of planting,</a:t>
            </a:r>
          </a:p>
          <a:p>
            <a:pPr algn="ctr"/>
            <a:r>
              <a:rPr lang="en-US" sz="1530" dirty="0">
                <a:solidFill>
                  <a:schemeClr val="tx1">
                    <a:lumMod val="50000"/>
                    <a:lumOff val="50000"/>
                  </a:schemeClr>
                </a:solidFill>
              </a:rPr>
              <a:t>timing of harvest,</a:t>
            </a:r>
            <a:br>
              <a:rPr lang="en-US" sz="1530" dirty="0">
                <a:solidFill>
                  <a:schemeClr val="tx1">
                    <a:lumMod val="50000"/>
                    <a:lumOff val="50000"/>
                  </a:schemeClr>
                </a:solidFill>
              </a:rPr>
            </a:br>
            <a:r>
              <a:rPr lang="en-US" sz="1530" dirty="0">
                <a:solidFill>
                  <a:schemeClr val="tx1">
                    <a:lumMod val="50000"/>
                    <a:lumOff val="50000"/>
                  </a:schemeClr>
                </a:solidFill>
              </a:rPr>
              <a:t>care of soil,</a:t>
            </a:r>
            <a:br>
              <a:rPr lang="en-US" sz="1530" dirty="0">
                <a:solidFill>
                  <a:schemeClr val="tx1">
                    <a:lumMod val="50000"/>
                    <a:lumOff val="50000"/>
                  </a:schemeClr>
                </a:solidFill>
              </a:rPr>
            </a:br>
            <a:r>
              <a:rPr lang="en-US" sz="1530" dirty="0">
                <a:solidFill>
                  <a:schemeClr val="tx1">
                    <a:lumMod val="50000"/>
                    <a:lumOff val="50000"/>
                  </a:schemeClr>
                </a:solidFill>
              </a:rPr>
              <a:t>quality of inputs)</a:t>
            </a:r>
          </a:p>
        </p:txBody>
      </p:sp>
      <p:sp>
        <p:nvSpPr>
          <p:cNvPr id="39" name="TextBox 38">
            <a:extLst>
              <a:ext uri="{FF2B5EF4-FFF2-40B4-BE49-F238E27FC236}">
                <a16:creationId xmlns:a16="http://schemas.microsoft.com/office/drawing/2014/main" id="{E11B4782-6DA9-4DAF-9856-A14770ADD6C6}"/>
              </a:ext>
            </a:extLst>
          </p:cNvPr>
          <p:cNvSpPr txBox="1"/>
          <p:nvPr/>
        </p:nvSpPr>
        <p:spPr>
          <a:xfrm>
            <a:off x="5643738" y="3014897"/>
            <a:ext cx="1630423" cy="2308324"/>
          </a:xfrm>
          <a:prstGeom prst="rect">
            <a:avLst/>
          </a:prstGeom>
          <a:noFill/>
        </p:spPr>
        <p:txBody>
          <a:bodyPr wrap="square" rtlCol="0">
            <a:spAutoFit/>
          </a:bodyPr>
          <a:lstStyle/>
          <a:p>
            <a:pPr algn="ctr"/>
            <a:r>
              <a:rPr lang="en-US" dirty="0">
                <a:solidFill>
                  <a:srgbClr val="002060"/>
                </a:solidFill>
              </a:rPr>
              <a:t>Contribution of inputs over-stated because high levels of input are correlated with other best practices</a:t>
            </a:r>
          </a:p>
        </p:txBody>
      </p:sp>
    </p:spTree>
    <p:extLst>
      <p:ext uri="{BB962C8B-B14F-4D97-AF65-F5344CB8AC3E}">
        <p14:creationId xmlns:p14="http://schemas.microsoft.com/office/powerpoint/2010/main" val="299308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1053651"/>
            <a:ext cx="6995160" cy="1676400"/>
          </a:xfrm>
        </p:spPr>
        <p:txBody>
          <a:bodyPr/>
          <a:lstStyle/>
          <a:p>
            <a:r>
              <a:rPr lang="en-US" dirty="0"/>
              <a:t>Management Bias (</a:t>
            </a:r>
            <a:r>
              <a:rPr lang="en-US" dirty="0" err="1"/>
              <a:t>Mundlak</a:t>
            </a:r>
            <a:r>
              <a:rPr lang="en-US" dirty="0"/>
              <a:t>, 1965)</a:t>
            </a:r>
          </a:p>
        </p:txBody>
      </p:sp>
      <p:grpSp>
        <p:nvGrpSpPr>
          <p:cNvPr id="3" name="Group 2"/>
          <p:cNvGrpSpPr/>
          <p:nvPr/>
        </p:nvGrpSpPr>
        <p:grpSpPr>
          <a:xfrm>
            <a:off x="1216827" y="4038600"/>
            <a:ext cx="4824567" cy="3477881"/>
            <a:chOff x="3121409" y="1752600"/>
            <a:chExt cx="5675962" cy="4091625"/>
          </a:xfrm>
        </p:grpSpPr>
        <p:cxnSp>
          <p:nvCxnSpPr>
            <p:cNvPr id="5" name="Straight Connector 4"/>
            <p:cNvCxnSpPr/>
            <p:nvPr/>
          </p:nvCxnSpPr>
          <p:spPr>
            <a:xfrm rot="5400000">
              <a:off x="2933700" y="38481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267200" y="5105400"/>
              <a:ext cx="40111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40137" y="5181600"/>
              <a:ext cx="1357234" cy="662625"/>
            </a:xfrm>
            <a:prstGeom prst="rect">
              <a:avLst/>
            </a:prstGeom>
            <a:noFill/>
          </p:spPr>
          <p:txBody>
            <a:bodyPr wrap="none" rtlCol="0">
              <a:spAutoFit/>
            </a:bodyPr>
            <a:lstStyle/>
            <a:p>
              <a:r>
                <a:rPr lang="en-US" sz="1530" dirty="0"/>
                <a:t>Agricultural </a:t>
              </a:r>
              <a:br>
                <a:rPr lang="en-US" sz="1530" dirty="0"/>
              </a:br>
              <a:r>
                <a:rPr lang="en-US" sz="1530" dirty="0"/>
                <a:t>Inputs</a:t>
              </a:r>
            </a:p>
          </p:txBody>
        </p:sp>
        <p:sp>
          <p:nvSpPr>
            <p:cNvPr id="10" name="TextBox 9"/>
            <p:cNvSpPr txBox="1"/>
            <p:nvPr/>
          </p:nvSpPr>
          <p:spPr>
            <a:xfrm>
              <a:off x="3121409" y="1752600"/>
              <a:ext cx="1343204" cy="939624"/>
            </a:xfrm>
            <a:prstGeom prst="rect">
              <a:avLst/>
            </a:prstGeom>
            <a:noFill/>
          </p:spPr>
          <p:txBody>
            <a:bodyPr wrap="none" rtlCol="0">
              <a:spAutoFit/>
            </a:bodyPr>
            <a:lstStyle/>
            <a:p>
              <a:pPr algn="ctr"/>
              <a:r>
                <a:rPr lang="en-US" sz="1530" dirty="0"/>
                <a:t>Farm </a:t>
              </a:r>
              <a:br>
                <a:rPr lang="en-US" sz="1530" dirty="0"/>
              </a:br>
              <a:r>
                <a:rPr lang="en-US" sz="1530" dirty="0"/>
                <a:t>Productivity</a:t>
              </a:r>
              <a:br>
                <a:rPr lang="en-US" sz="1530" dirty="0"/>
              </a:br>
              <a:r>
                <a:rPr lang="en-US" sz="1530" dirty="0"/>
                <a:t>(per acre)</a:t>
              </a:r>
            </a:p>
          </p:txBody>
        </p:sp>
        <p:cxnSp>
          <p:nvCxnSpPr>
            <p:cNvPr id="13" name="Straight Arrow Connector 12"/>
            <p:cNvCxnSpPr/>
            <p:nvPr/>
          </p:nvCxnSpPr>
          <p:spPr>
            <a:xfrm flipV="1">
              <a:off x="5715000" y="3429000"/>
              <a:ext cx="990600" cy="2286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629400" y="2743200"/>
              <a:ext cx="914400" cy="1524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2286000"/>
              <a:ext cx="3200400" cy="251460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724400" y="4191000"/>
              <a:ext cx="990600" cy="2286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70706" y="1992868"/>
              <a:ext cx="337951" cy="385626"/>
            </a:xfrm>
            <a:prstGeom prst="rect">
              <a:avLst/>
            </a:prstGeom>
            <a:noFill/>
          </p:spPr>
          <p:txBody>
            <a:bodyPr wrap="none" rtlCol="0">
              <a:spAutoFit/>
            </a:bodyPr>
            <a:lstStyle/>
            <a:p>
              <a:r>
                <a:rPr lang="en-US" sz="1530" dirty="0">
                  <a:solidFill>
                    <a:schemeClr val="tx2"/>
                  </a:solidFill>
                </a:rPr>
                <a:t>b</a:t>
              </a:r>
            </a:p>
          </p:txBody>
        </p:sp>
        <p:sp>
          <p:nvSpPr>
            <p:cNvPr id="46" name="TextBox 45"/>
            <p:cNvSpPr txBox="1"/>
            <p:nvPr/>
          </p:nvSpPr>
          <p:spPr>
            <a:xfrm>
              <a:off x="5779625" y="3997125"/>
              <a:ext cx="362468" cy="434508"/>
            </a:xfrm>
            <a:prstGeom prst="rect">
              <a:avLst/>
            </a:prstGeom>
            <a:noFill/>
          </p:spPr>
          <p:txBody>
            <a:bodyPr wrap="none" rtlCol="0">
              <a:spAutoFit/>
            </a:bodyPr>
            <a:lstStyle/>
            <a:p>
              <a:r>
                <a:rPr lang="el-GR" dirty="0">
                  <a:solidFill>
                    <a:schemeClr val="accent6">
                      <a:lumMod val="75000"/>
                    </a:schemeClr>
                  </a:solidFill>
                </a:rPr>
                <a:t>β</a:t>
              </a:r>
              <a:endParaRPr lang="en-US" dirty="0">
                <a:solidFill>
                  <a:schemeClr val="accent6">
                    <a:lumMod val="75000"/>
                  </a:schemeClr>
                </a:solidFill>
              </a:endParaRPr>
            </a:p>
          </p:txBody>
        </p:sp>
      </p:grpSp>
      <p:sp>
        <p:nvSpPr>
          <p:cNvPr id="4" name="Slide Number Placeholder 3"/>
          <p:cNvSpPr>
            <a:spLocks noGrp="1"/>
          </p:cNvSpPr>
          <p:nvPr>
            <p:ph type="sldNum" sz="quarter" idx="12"/>
          </p:nvPr>
        </p:nvSpPr>
        <p:spPr/>
        <p:txBody>
          <a:bodyPr/>
          <a:lstStyle/>
          <a:p>
            <a:fld id="{8A2A4A19-B384-42F8-8C0D-94C30AAB39F2}" type="slidenum">
              <a:rPr lang="en-US" smtClean="0"/>
              <a:t>6</a:t>
            </a:fld>
            <a:endParaRPr lang="en-US"/>
          </a:p>
        </p:txBody>
      </p:sp>
      <p:sp>
        <p:nvSpPr>
          <p:cNvPr id="7" name="TextBox 6"/>
          <p:cNvSpPr txBox="1"/>
          <p:nvPr/>
        </p:nvSpPr>
        <p:spPr>
          <a:xfrm>
            <a:off x="1418982" y="7994920"/>
            <a:ext cx="4953000" cy="1200329"/>
          </a:xfrm>
          <a:prstGeom prst="rect">
            <a:avLst/>
          </a:prstGeom>
          <a:noFill/>
        </p:spPr>
        <p:txBody>
          <a:bodyPr wrap="square" rtlCol="0">
            <a:spAutoFit/>
          </a:bodyPr>
          <a:lstStyle/>
          <a:p>
            <a:r>
              <a:rPr lang="en-US" dirty="0">
                <a:solidFill>
                  <a:schemeClr val="tx1">
                    <a:lumMod val="50000"/>
                    <a:lumOff val="50000"/>
                  </a:schemeClr>
                </a:solidFill>
              </a:rPr>
              <a:t>How can we hold skill constant?</a:t>
            </a:r>
          </a:p>
          <a:p>
            <a:endParaRPr lang="en-US" dirty="0">
              <a:solidFill>
                <a:schemeClr val="tx1">
                  <a:lumMod val="50000"/>
                  <a:lumOff val="50000"/>
                </a:schemeClr>
              </a:solidFill>
            </a:endParaRPr>
          </a:p>
          <a:p>
            <a:r>
              <a:rPr lang="en-US" dirty="0">
                <a:solidFill>
                  <a:schemeClr val="tx1">
                    <a:lumMod val="50000"/>
                    <a:lumOff val="50000"/>
                  </a:schemeClr>
                </a:solidFill>
              </a:rPr>
              <a:t>What if we instead focus on how the output changes on </a:t>
            </a:r>
            <a:r>
              <a:rPr lang="en-US" b="1" dirty="0">
                <a:solidFill>
                  <a:schemeClr val="accent6">
                    <a:lumMod val="75000"/>
                  </a:schemeClr>
                </a:solidFill>
              </a:rPr>
              <a:t>each farm </a:t>
            </a:r>
            <a:r>
              <a:rPr lang="en-US" dirty="0">
                <a:solidFill>
                  <a:schemeClr val="tx1">
                    <a:lumMod val="50000"/>
                    <a:lumOff val="50000"/>
                  </a:schemeClr>
                </a:solidFill>
              </a:rPr>
              <a:t>when they change input?</a:t>
            </a:r>
          </a:p>
        </p:txBody>
      </p:sp>
    </p:spTree>
    <p:extLst>
      <p:ext uri="{BB962C8B-B14F-4D97-AF65-F5344CB8AC3E}">
        <p14:creationId xmlns:p14="http://schemas.microsoft.com/office/powerpoint/2010/main" val="332420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Panel data</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7</a:t>
            </a:fld>
            <a:endParaRPr lang="en-US"/>
          </a:p>
        </p:txBody>
      </p:sp>
    </p:spTree>
    <p:extLst>
      <p:ext uri="{BB962C8B-B14F-4D97-AF65-F5344CB8AC3E}">
        <p14:creationId xmlns:p14="http://schemas.microsoft.com/office/powerpoint/2010/main" val="345824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32472"/>
            <a:ext cx="6995160" cy="1676400"/>
          </a:xfrm>
        </p:spPr>
        <p:txBody>
          <a:bodyPr/>
          <a:lstStyle/>
          <a:p>
            <a:r>
              <a:rPr lang="en-US" dirty="0"/>
              <a:t>Panel Data</a:t>
            </a:r>
          </a:p>
        </p:txBody>
      </p:sp>
      <p:graphicFrame>
        <p:nvGraphicFramePr>
          <p:cNvPr id="4" name="Table 3"/>
          <p:cNvGraphicFramePr>
            <a:graphicFrameLocks noGrp="1"/>
          </p:cNvGraphicFramePr>
          <p:nvPr/>
        </p:nvGraphicFramePr>
        <p:xfrm>
          <a:off x="1066800" y="4052570"/>
          <a:ext cx="2331720" cy="157607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tblGrid>
              <a:tr h="315214">
                <a:tc>
                  <a:txBody>
                    <a:bodyPr/>
                    <a:lstStyle/>
                    <a:p>
                      <a:pPr algn="ctr"/>
                      <a:r>
                        <a:rPr lang="en-US" sz="1500" dirty="0"/>
                        <a:t>X</a:t>
                      </a:r>
                    </a:p>
                  </a:txBody>
                  <a:tcPr marL="77724" marR="77724" marT="38862" marB="38862"/>
                </a:tc>
                <a:tc>
                  <a:txBody>
                    <a:bodyPr/>
                    <a:lstStyle/>
                    <a:p>
                      <a:pPr algn="ctr"/>
                      <a:r>
                        <a:rPr lang="en-US" sz="1500" dirty="0"/>
                        <a:t>Y</a:t>
                      </a:r>
                    </a:p>
                  </a:txBody>
                  <a:tcPr marL="77724" marR="77724" marT="38862" marB="38862"/>
                </a:tc>
                <a:tc>
                  <a:txBody>
                    <a:bodyPr/>
                    <a:lstStyle/>
                    <a:p>
                      <a:pPr algn="ctr"/>
                      <a:r>
                        <a:rPr lang="en-US" sz="1500" dirty="0"/>
                        <a:t>Gender</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t>1</a:t>
                      </a:r>
                    </a:p>
                  </a:txBody>
                  <a:tcPr marL="77724" marR="77724" marT="38862" marB="38862"/>
                </a:tc>
                <a:tc>
                  <a:txBody>
                    <a:bodyPr/>
                    <a:lstStyle/>
                    <a:p>
                      <a:pPr algn="ctr"/>
                      <a:r>
                        <a:rPr lang="en-US" sz="1500" dirty="0"/>
                        <a:t>8</a:t>
                      </a:r>
                    </a:p>
                  </a:txBody>
                  <a:tcPr marL="77724" marR="77724" marT="38862" marB="38862"/>
                </a:tc>
                <a:tc>
                  <a:txBody>
                    <a:bodyPr/>
                    <a:lstStyle/>
                    <a:p>
                      <a:pPr algn="ctr"/>
                      <a:r>
                        <a:rPr lang="en-US" sz="1500" dirty="0"/>
                        <a:t>Male</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t>3</a:t>
                      </a:r>
                    </a:p>
                  </a:txBody>
                  <a:tcPr marL="77724" marR="77724" marT="38862" marB="38862"/>
                </a:tc>
                <a:tc>
                  <a:txBody>
                    <a:bodyPr/>
                    <a:lstStyle/>
                    <a:p>
                      <a:pPr algn="ctr"/>
                      <a:r>
                        <a:rPr lang="en-US" sz="1500" dirty="0"/>
                        <a:t>6</a:t>
                      </a:r>
                    </a:p>
                  </a:txBody>
                  <a:tcPr marL="77724" marR="77724" marT="38862" marB="38862"/>
                </a:tc>
                <a:tc>
                  <a:txBody>
                    <a:bodyPr/>
                    <a:lstStyle/>
                    <a:p>
                      <a:pPr algn="ctr"/>
                      <a:r>
                        <a:rPr lang="en-US" sz="1500" dirty="0"/>
                        <a:t>Female</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t>2</a:t>
                      </a:r>
                    </a:p>
                  </a:txBody>
                  <a:tcPr marL="77724" marR="77724" marT="38862" marB="38862"/>
                </a:tc>
                <a:tc>
                  <a:txBody>
                    <a:bodyPr/>
                    <a:lstStyle/>
                    <a:p>
                      <a:pPr algn="ctr"/>
                      <a:r>
                        <a:rPr lang="en-US" sz="1500" dirty="0"/>
                        <a:t>5</a:t>
                      </a:r>
                    </a:p>
                  </a:txBody>
                  <a:tcPr marL="77724" marR="77724" marT="38862" marB="38862"/>
                </a:tc>
                <a:tc>
                  <a:txBody>
                    <a:bodyPr/>
                    <a:lstStyle/>
                    <a:p>
                      <a:pPr algn="ctr"/>
                      <a:r>
                        <a:rPr lang="en-US" sz="1500" dirty="0"/>
                        <a:t>Female</a:t>
                      </a:r>
                    </a:p>
                  </a:txBody>
                  <a:tcPr marL="77724" marR="77724" marT="38862" marB="38862"/>
                </a:tc>
                <a:extLst>
                  <a:ext uri="{0D108BD9-81ED-4DB2-BD59-A6C34878D82A}">
                    <a16:rowId xmlns:a16="http://schemas.microsoft.com/office/drawing/2014/main" val="10003"/>
                  </a:ext>
                </a:extLst>
              </a:tr>
              <a:tr h="315214">
                <a:tc>
                  <a:txBody>
                    <a:bodyPr/>
                    <a:lstStyle/>
                    <a:p>
                      <a:pPr algn="ctr"/>
                      <a:r>
                        <a:rPr lang="en-US" sz="1500" dirty="0"/>
                        <a:t>2</a:t>
                      </a:r>
                    </a:p>
                  </a:txBody>
                  <a:tcPr marL="77724" marR="77724" marT="38862" marB="38862"/>
                </a:tc>
                <a:tc>
                  <a:txBody>
                    <a:bodyPr/>
                    <a:lstStyle/>
                    <a:p>
                      <a:pPr algn="ctr"/>
                      <a:r>
                        <a:rPr lang="en-US" sz="1500" dirty="0"/>
                        <a:t>3</a:t>
                      </a:r>
                    </a:p>
                  </a:txBody>
                  <a:tcPr marL="77724" marR="77724" marT="38862" marB="38862"/>
                </a:tc>
                <a:tc>
                  <a:txBody>
                    <a:bodyPr/>
                    <a:lstStyle/>
                    <a:p>
                      <a:pPr algn="ctr"/>
                      <a:r>
                        <a:rPr lang="en-US" sz="1500" dirty="0"/>
                        <a:t>Male</a:t>
                      </a:r>
                    </a:p>
                  </a:txBody>
                  <a:tcPr marL="77724" marR="77724" marT="38862" marB="38862"/>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35686505"/>
              </p:ext>
            </p:extLst>
          </p:nvPr>
        </p:nvGraphicFramePr>
        <p:xfrm>
          <a:off x="2162959" y="7295253"/>
          <a:ext cx="3116043" cy="1576070"/>
        </p:xfrm>
        <a:graphic>
          <a:graphicData uri="http://schemas.openxmlformats.org/drawingml/2006/table">
            <a:tbl>
              <a:tblPr firstRow="1" bandRow="1">
                <a:tableStyleId>{5C22544A-7EE6-4342-B048-85BDC9FD1C3A}</a:tableStyleId>
              </a:tblPr>
              <a:tblGrid>
                <a:gridCol w="753843">
                  <a:extLst>
                    <a:ext uri="{9D8B030D-6E8A-4147-A177-3AD203B41FA5}">
                      <a16:colId xmlns:a16="http://schemas.microsoft.com/office/drawing/2014/main" val="20000"/>
                    </a:ext>
                  </a:extLst>
                </a:gridCol>
                <a:gridCol w="664598">
                  <a:extLst>
                    <a:ext uri="{9D8B030D-6E8A-4147-A177-3AD203B41FA5}">
                      <a16:colId xmlns:a16="http://schemas.microsoft.com/office/drawing/2014/main" val="3814836446"/>
                    </a:ext>
                  </a:extLst>
                </a:gridCol>
                <a:gridCol w="859402">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15214">
                <a:tc>
                  <a:txBody>
                    <a:bodyPr/>
                    <a:lstStyle/>
                    <a:p>
                      <a:pPr algn="ctr"/>
                      <a:r>
                        <a:rPr lang="en-US" sz="1500" dirty="0"/>
                        <a:t>ID</a:t>
                      </a:r>
                    </a:p>
                  </a:txBody>
                  <a:tcPr marL="77724" marR="77724" marT="38862" marB="38862"/>
                </a:tc>
                <a:tc>
                  <a:txBody>
                    <a:bodyPr/>
                    <a:lstStyle/>
                    <a:p>
                      <a:pPr algn="ctr"/>
                      <a:r>
                        <a:rPr lang="en-US" sz="1500" dirty="0"/>
                        <a:t>Time</a:t>
                      </a:r>
                    </a:p>
                  </a:txBody>
                  <a:tcPr marL="77724" marR="77724" marT="38862" marB="38862"/>
                </a:tc>
                <a:tc>
                  <a:txBody>
                    <a:bodyPr/>
                    <a:lstStyle/>
                    <a:p>
                      <a:pPr algn="ctr"/>
                      <a:r>
                        <a:rPr lang="en-US" sz="1500" dirty="0"/>
                        <a:t>X</a:t>
                      </a:r>
                    </a:p>
                  </a:txBody>
                  <a:tcPr marL="77724" marR="77724" marT="38862" marB="38862"/>
                </a:tc>
                <a:tc>
                  <a:txBody>
                    <a:bodyPr/>
                    <a:lstStyle/>
                    <a:p>
                      <a:pPr algn="ctr"/>
                      <a:r>
                        <a:rPr lang="en-US" sz="1500" dirty="0"/>
                        <a:t>Y</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t>A</a:t>
                      </a:r>
                    </a:p>
                  </a:txBody>
                  <a:tcPr marL="77724" marR="77724" marT="38862" marB="38862"/>
                </a:tc>
                <a:tc>
                  <a:txBody>
                    <a:bodyPr/>
                    <a:lstStyle/>
                    <a:p>
                      <a:pPr algn="ctr"/>
                      <a:r>
                        <a:rPr lang="en-US" sz="1500" dirty="0"/>
                        <a:t>1999</a:t>
                      </a:r>
                    </a:p>
                  </a:txBody>
                  <a:tcPr marL="77724" marR="77724" marT="38862" marB="38862"/>
                </a:tc>
                <a:tc>
                  <a:txBody>
                    <a:bodyPr/>
                    <a:lstStyle/>
                    <a:p>
                      <a:pPr algn="ctr"/>
                      <a:r>
                        <a:rPr lang="en-US" sz="1500" dirty="0"/>
                        <a:t>1</a:t>
                      </a:r>
                    </a:p>
                  </a:txBody>
                  <a:tcPr marL="77724" marR="77724" marT="38862" marB="38862"/>
                </a:tc>
                <a:tc>
                  <a:txBody>
                    <a:bodyPr/>
                    <a:lstStyle/>
                    <a:p>
                      <a:pPr algn="ctr"/>
                      <a:r>
                        <a:rPr lang="en-US" sz="1500" dirty="0"/>
                        <a:t>8</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t>A</a:t>
                      </a:r>
                    </a:p>
                  </a:txBody>
                  <a:tcPr marL="77724" marR="77724" marT="38862" marB="38862"/>
                </a:tc>
                <a:tc>
                  <a:txBody>
                    <a:bodyPr/>
                    <a:lstStyle/>
                    <a:p>
                      <a:pPr algn="ctr"/>
                      <a:r>
                        <a:rPr lang="en-US" sz="1500" dirty="0"/>
                        <a:t>2000</a:t>
                      </a:r>
                    </a:p>
                  </a:txBody>
                  <a:tcPr marL="77724" marR="77724" marT="38862" marB="38862"/>
                </a:tc>
                <a:tc>
                  <a:txBody>
                    <a:bodyPr/>
                    <a:lstStyle/>
                    <a:p>
                      <a:pPr algn="ctr"/>
                      <a:r>
                        <a:rPr lang="en-US" sz="1500" dirty="0"/>
                        <a:t>3</a:t>
                      </a:r>
                    </a:p>
                  </a:txBody>
                  <a:tcPr marL="77724" marR="77724" marT="38862" marB="38862"/>
                </a:tc>
                <a:tc>
                  <a:txBody>
                    <a:bodyPr/>
                    <a:lstStyle/>
                    <a:p>
                      <a:pPr algn="ctr"/>
                      <a:r>
                        <a:rPr lang="en-US" sz="1500" dirty="0"/>
                        <a:t>6</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t>B</a:t>
                      </a:r>
                    </a:p>
                  </a:txBody>
                  <a:tcPr marL="77724" marR="77724" marT="38862" marB="38862"/>
                </a:tc>
                <a:tc>
                  <a:txBody>
                    <a:bodyPr/>
                    <a:lstStyle/>
                    <a:p>
                      <a:pPr algn="ctr"/>
                      <a:r>
                        <a:rPr lang="en-US" sz="1500" dirty="0"/>
                        <a:t>1999</a:t>
                      </a:r>
                    </a:p>
                  </a:txBody>
                  <a:tcPr marL="77724" marR="77724" marT="38862" marB="38862"/>
                </a:tc>
                <a:tc>
                  <a:txBody>
                    <a:bodyPr/>
                    <a:lstStyle/>
                    <a:p>
                      <a:pPr algn="ctr"/>
                      <a:r>
                        <a:rPr lang="en-US" sz="1500" dirty="0"/>
                        <a:t>2</a:t>
                      </a:r>
                    </a:p>
                  </a:txBody>
                  <a:tcPr marL="77724" marR="77724" marT="38862" marB="38862"/>
                </a:tc>
                <a:tc>
                  <a:txBody>
                    <a:bodyPr/>
                    <a:lstStyle/>
                    <a:p>
                      <a:pPr algn="ctr"/>
                      <a:r>
                        <a:rPr lang="en-US" sz="1500" dirty="0"/>
                        <a:t>5</a:t>
                      </a:r>
                    </a:p>
                  </a:txBody>
                  <a:tcPr marL="77724" marR="77724" marT="38862" marB="38862"/>
                </a:tc>
                <a:extLst>
                  <a:ext uri="{0D108BD9-81ED-4DB2-BD59-A6C34878D82A}">
                    <a16:rowId xmlns:a16="http://schemas.microsoft.com/office/drawing/2014/main" val="10003"/>
                  </a:ext>
                </a:extLst>
              </a:tr>
              <a:tr h="315214">
                <a:tc>
                  <a:txBody>
                    <a:bodyPr/>
                    <a:lstStyle/>
                    <a:p>
                      <a:pPr algn="ctr"/>
                      <a:r>
                        <a:rPr lang="en-US" sz="1500" dirty="0"/>
                        <a:t>B</a:t>
                      </a:r>
                    </a:p>
                  </a:txBody>
                  <a:tcPr marL="77724" marR="77724" marT="38862" marB="38862"/>
                </a:tc>
                <a:tc>
                  <a:txBody>
                    <a:bodyPr/>
                    <a:lstStyle/>
                    <a:p>
                      <a:pPr algn="ctr"/>
                      <a:r>
                        <a:rPr lang="en-US" sz="1500" dirty="0"/>
                        <a:t>2000</a:t>
                      </a:r>
                    </a:p>
                  </a:txBody>
                  <a:tcPr marL="77724" marR="77724" marT="38862" marB="38862"/>
                </a:tc>
                <a:tc>
                  <a:txBody>
                    <a:bodyPr/>
                    <a:lstStyle/>
                    <a:p>
                      <a:pPr algn="ctr"/>
                      <a:r>
                        <a:rPr lang="en-US" sz="1500" dirty="0"/>
                        <a:t>2</a:t>
                      </a:r>
                    </a:p>
                  </a:txBody>
                  <a:tcPr marL="77724" marR="77724" marT="38862" marB="38862"/>
                </a:tc>
                <a:tc>
                  <a:txBody>
                    <a:bodyPr/>
                    <a:lstStyle/>
                    <a:p>
                      <a:pPr algn="ctr"/>
                      <a:r>
                        <a:rPr lang="en-US" sz="1500" dirty="0"/>
                        <a:t>3</a:t>
                      </a:r>
                    </a:p>
                  </a:txBody>
                  <a:tcPr marL="77724" marR="77724" marT="38862" marB="38862"/>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4339590" y="4057650"/>
          <a:ext cx="1748790" cy="1576070"/>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tblGrid>
              <a:tr h="315214">
                <a:tc>
                  <a:txBody>
                    <a:bodyPr/>
                    <a:lstStyle/>
                    <a:p>
                      <a:pPr algn="ctr"/>
                      <a:r>
                        <a:rPr lang="en-US" sz="1500" dirty="0"/>
                        <a:t>Time</a:t>
                      </a:r>
                    </a:p>
                  </a:txBody>
                  <a:tcPr marL="77724" marR="77724" marT="38862" marB="38862"/>
                </a:tc>
                <a:tc>
                  <a:txBody>
                    <a:bodyPr/>
                    <a:lstStyle/>
                    <a:p>
                      <a:pPr algn="ctr"/>
                      <a:r>
                        <a:rPr lang="en-US" sz="1500" dirty="0"/>
                        <a:t>Y</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t>1</a:t>
                      </a:r>
                    </a:p>
                  </a:txBody>
                  <a:tcPr marL="77724" marR="77724" marT="38862" marB="38862"/>
                </a:tc>
                <a:tc>
                  <a:txBody>
                    <a:bodyPr/>
                    <a:lstStyle/>
                    <a:p>
                      <a:pPr algn="ctr"/>
                      <a:r>
                        <a:rPr lang="en-US" sz="1500" dirty="0"/>
                        <a:t>8</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t>2</a:t>
                      </a:r>
                    </a:p>
                  </a:txBody>
                  <a:tcPr marL="77724" marR="77724" marT="38862" marB="38862"/>
                </a:tc>
                <a:tc>
                  <a:txBody>
                    <a:bodyPr/>
                    <a:lstStyle/>
                    <a:p>
                      <a:pPr algn="ctr"/>
                      <a:r>
                        <a:rPr lang="en-US" sz="1500" dirty="0"/>
                        <a:t>6</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t>3</a:t>
                      </a:r>
                    </a:p>
                  </a:txBody>
                  <a:tcPr marL="77724" marR="77724" marT="38862" marB="38862"/>
                </a:tc>
                <a:tc>
                  <a:txBody>
                    <a:bodyPr/>
                    <a:lstStyle/>
                    <a:p>
                      <a:pPr algn="ctr"/>
                      <a:r>
                        <a:rPr lang="en-US" sz="1500" dirty="0"/>
                        <a:t>5</a:t>
                      </a:r>
                    </a:p>
                  </a:txBody>
                  <a:tcPr marL="77724" marR="77724" marT="38862" marB="38862"/>
                </a:tc>
                <a:extLst>
                  <a:ext uri="{0D108BD9-81ED-4DB2-BD59-A6C34878D82A}">
                    <a16:rowId xmlns:a16="http://schemas.microsoft.com/office/drawing/2014/main" val="10003"/>
                  </a:ext>
                </a:extLst>
              </a:tr>
              <a:tr h="315214">
                <a:tc>
                  <a:txBody>
                    <a:bodyPr/>
                    <a:lstStyle/>
                    <a:p>
                      <a:pPr algn="ctr"/>
                      <a:r>
                        <a:rPr lang="en-US" sz="1500" dirty="0"/>
                        <a:t>4</a:t>
                      </a:r>
                    </a:p>
                  </a:txBody>
                  <a:tcPr marL="77724" marR="77724" marT="38862" marB="38862"/>
                </a:tc>
                <a:tc>
                  <a:txBody>
                    <a:bodyPr/>
                    <a:lstStyle/>
                    <a:p>
                      <a:pPr algn="ctr"/>
                      <a:r>
                        <a:rPr lang="en-US" sz="1500" dirty="0"/>
                        <a:t>3</a:t>
                      </a:r>
                    </a:p>
                  </a:txBody>
                  <a:tcPr marL="77724" marR="77724" marT="38862" marB="38862"/>
                </a:tc>
                <a:extLst>
                  <a:ext uri="{0D108BD9-81ED-4DB2-BD59-A6C34878D82A}">
                    <a16:rowId xmlns:a16="http://schemas.microsoft.com/office/drawing/2014/main" val="10004"/>
                  </a:ext>
                </a:extLst>
              </a:tr>
            </a:tbl>
          </a:graphicData>
        </a:graphic>
      </p:graphicFrame>
      <p:sp>
        <p:nvSpPr>
          <p:cNvPr id="7" name="TextBox 6"/>
          <p:cNvSpPr txBox="1"/>
          <p:nvPr/>
        </p:nvSpPr>
        <p:spPr>
          <a:xfrm>
            <a:off x="1520191" y="3599180"/>
            <a:ext cx="1245919" cy="327782"/>
          </a:xfrm>
          <a:prstGeom prst="rect">
            <a:avLst/>
          </a:prstGeom>
          <a:noFill/>
        </p:spPr>
        <p:txBody>
          <a:bodyPr wrap="none" rtlCol="0">
            <a:spAutoFit/>
          </a:bodyPr>
          <a:lstStyle/>
          <a:p>
            <a:r>
              <a:rPr lang="en-US" sz="1530" dirty="0"/>
              <a:t>Cross Section</a:t>
            </a:r>
          </a:p>
        </p:txBody>
      </p:sp>
      <p:sp>
        <p:nvSpPr>
          <p:cNvPr id="8" name="TextBox 7"/>
          <p:cNvSpPr txBox="1"/>
          <p:nvPr/>
        </p:nvSpPr>
        <p:spPr>
          <a:xfrm>
            <a:off x="2736256" y="6658449"/>
            <a:ext cx="1667444" cy="400110"/>
          </a:xfrm>
          <a:prstGeom prst="rect">
            <a:avLst/>
          </a:prstGeom>
          <a:noFill/>
        </p:spPr>
        <p:txBody>
          <a:bodyPr wrap="none" rtlCol="0">
            <a:spAutoFit/>
          </a:bodyPr>
          <a:lstStyle/>
          <a:p>
            <a:r>
              <a:rPr lang="en-US" sz="2000" dirty="0">
                <a:solidFill>
                  <a:schemeClr val="tx1">
                    <a:lumMod val="50000"/>
                    <a:lumOff val="50000"/>
                  </a:schemeClr>
                </a:solidFill>
                <a:latin typeface="Stencil" panose="040409050D0802020404" pitchFamily="82" charset="0"/>
              </a:rPr>
              <a:t>Panel Data</a:t>
            </a:r>
          </a:p>
        </p:txBody>
      </p:sp>
      <p:sp>
        <p:nvSpPr>
          <p:cNvPr id="9" name="TextBox 8"/>
          <p:cNvSpPr txBox="1"/>
          <p:nvPr/>
        </p:nvSpPr>
        <p:spPr>
          <a:xfrm>
            <a:off x="4728210" y="3604260"/>
            <a:ext cx="1101584" cy="327782"/>
          </a:xfrm>
          <a:prstGeom prst="rect">
            <a:avLst/>
          </a:prstGeom>
          <a:noFill/>
        </p:spPr>
        <p:txBody>
          <a:bodyPr wrap="none" rtlCol="0">
            <a:spAutoFit/>
          </a:bodyPr>
          <a:lstStyle/>
          <a:p>
            <a:r>
              <a:rPr lang="en-US" sz="1530" dirty="0"/>
              <a:t>Time Series</a:t>
            </a:r>
          </a:p>
        </p:txBody>
      </p:sp>
      <p:sp>
        <p:nvSpPr>
          <p:cNvPr id="3" name="Slide Number Placeholder 2"/>
          <p:cNvSpPr>
            <a:spLocks noGrp="1"/>
          </p:cNvSpPr>
          <p:nvPr>
            <p:ph type="sldNum" sz="quarter" idx="12"/>
          </p:nvPr>
        </p:nvSpPr>
        <p:spPr/>
        <p:txBody>
          <a:bodyPr/>
          <a:lstStyle/>
          <a:p>
            <a:fld id="{8A2A4A19-B384-42F8-8C0D-94C30AAB39F2}" type="slidenum">
              <a:rPr lang="en-US" smtClean="0"/>
              <a:t>8</a:t>
            </a:fld>
            <a:endParaRPr lang="en-US"/>
          </a:p>
        </p:txBody>
      </p:sp>
    </p:spTree>
    <p:extLst>
      <p:ext uri="{BB962C8B-B14F-4D97-AF65-F5344CB8AC3E}">
        <p14:creationId xmlns:p14="http://schemas.microsoft.com/office/powerpoint/2010/main" val="66459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017" y="1125220"/>
            <a:ext cx="6995160" cy="1676400"/>
          </a:xfrm>
        </p:spPr>
        <p:txBody>
          <a:bodyPr/>
          <a:lstStyle/>
          <a:p>
            <a:r>
              <a:rPr lang="en-US" dirty="0"/>
              <a:t>Is this program effective?</a:t>
            </a:r>
          </a:p>
        </p:txBody>
      </p:sp>
      <p:sp>
        <p:nvSpPr>
          <p:cNvPr id="3" name="Oval 2"/>
          <p:cNvSpPr/>
          <p:nvPr/>
        </p:nvSpPr>
        <p:spPr>
          <a:xfrm>
            <a:off x="3093720" y="549402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 name="Oval 3"/>
          <p:cNvSpPr/>
          <p:nvPr/>
        </p:nvSpPr>
        <p:spPr>
          <a:xfrm>
            <a:off x="4453890" y="4846320"/>
            <a:ext cx="323850" cy="323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6" name="Straight Connector 5"/>
          <p:cNvCxnSpPr/>
          <p:nvPr/>
        </p:nvCxnSpPr>
        <p:spPr>
          <a:xfrm>
            <a:off x="2122170" y="4457700"/>
            <a:ext cx="0" cy="200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57400" y="64008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7300" y="3829050"/>
            <a:ext cx="921279" cy="798680"/>
          </a:xfrm>
          <a:prstGeom prst="rect">
            <a:avLst/>
          </a:prstGeom>
          <a:noFill/>
        </p:spPr>
        <p:txBody>
          <a:bodyPr wrap="none" rtlCol="0">
            <a:spAutoFit/>
          </a:bodyPr>
          <a:lstStyle/>
          <a:p>
            <a:pPr algn="ctr"/>
            <a:r>
              <a:rPr lang="en-US" sz="1530" dirty="0">
                <a:solidFill>
                  <a:schemeClr val="tx1">
                    <a:lumMod val="50000"/>
                    <a:lumOff val="50000"/>
                  </a:schemeClr>
                </a:solidFill>
              </a:rPr>
              <a:t>Outcome</a:t>
            </a:r>
            <a:br>
              <a:rPr lang="en-US" sz="1530" dirty="0">
                <a:solidFill>
                  <a:schemeClr val="tx1">
                    <a:lumMod val="50000"/>
                    <a:lumOff val="50000"/>
                  </a:schemeClr>
                </a:solidFill>
              </a:rPr>
            </a:br>
            <a:r>
              <a:rPr lang="en-US" sz="1530" dirty="0">
                <a:solidFill>
                  <a:schemeClr val="tx1">
                    <a:lumMod val="50000"/>
                    <a:lumOff val="50000"/>
                  </a:schemeClr>
                </a:solidFill>
              </a:rPr>
              <a:t>(more is</a:t>
            </a:r>
            <a:br>
              <a:rPr lang="en-US" sz="1530" dirty="0">
                <a:solidFill>
                  <a:schemeClr val="tx1">
                    <a:lumMod val="50000"/>
                    <a:lumOff val="50000"/>
                  </a:schemeClr>
                </a:solidFill>
              </a:rPr>
            </a:br>
            <a:r>
              <a:rPr lang="en-US" sz="1530" dirty="0">
                <a:solidFill>
                  <a:schemeClr val="tx1">
                    <a:lumMod val="50000"/>
                    <a:lumOff val="50000"/>
                  </a:schemeClr>
                </a:solidFill>
              </a:rPr>
              <a:t>better)</a:t>
            </a:r>
          </a:p>
        </p:txBody>
      </p:sp>
      <p:cxnSp>
        <p:nvCxnSpPr>
          <p:cNvPr id="11" name="Straight Arrow Connector 10"/>
          <p:cNvCxnSpPr/>
          <p:nvPr/>
        </p:nvCxnSpPr>
        <p:spPr>
          <a:xfrm flipV="1">
            <a:off x="4000500" y="6271260"/>
            <a:ext cx="0" cy="58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74742" y="8270478"/>
            <a:ext cx="851515" cy="369332"/>
          </a:xfrm>
          <a:prstGeom prst="rect">
            <a:avLst/>
          </a:prstGeom>
          <a:noFill/>
        </p:spPr>
        <p:txBody>
          <a:bodyPr wrap="none" rtlCol="0">
            <a:spAutoFit/>
          </a:bodyPr>
          <a:lstStyle/>
          <a:p>
            <a:r>
              <a:rPr lang="en-US" dirty="0"/>
              <a:t>O</a:t>
            </a:r>
            <a:r>
              <a:rPr lang="en-US" baseline="-25000" dirty="0"/>
              <a:t>1</a:t>
            </a:r>
            <a:r>
              <a:rPr lang="en-US" dirty="0"/>
              <a:t> x O</a:t>
            </a:r>
            <a:r>
              <a:rPr lang="en-US" baseline="-25000" dirty="0"/>
              <a:t>2</a:t>
            </a:r>
          </a:p>
        </p:txBody>
      </p:sp>
      <p:sp>
        <p:nvSpPr>
          <p:cNvPr id="15" name="TextBox 14"/>
          <p:cNvSpPr txBox="1"/>
          <p:nvPr/>
        </p:nvSpPr>
        <p:spPr>
          <a:xfrm>
            <a:off x="3693728" y="6918960"/>
            <a:ext cx="728084" cy="275460"/>
          </a:xfrm>
          <a:prstGeom prst="rect">
            <a:avLst/>
          </a:prstGeom>
          <a:noFill/>
        </p:spPr>
        <p:txBody>
          <a:bodyPr wrap="none" rtlCol="0">
            <a:spAutoFit/>
          </a:bodyPr>
          <a:lstStyle/>
          <a:p>
            <a:r>
              <a:rPr lang="en-US" sz="1190" b="1" dirty="0">
                <a:solidFill>
                  <a:srgbClr val="FF0000"/>
                </a:solidFill>
              </a:rPr>
              <a:t>Program</a:t>
            </a:r>
          </a:p>
        </p:txBody>
      </p:sp>
      <p:sp>
        <p:nvSpPr>
          <p:cNvPr id="16" name="TextBox 15"/>
          <p:cNvSpPr txBox="1"/>
          <p:nvPr/>
        </p:nvSpPr>
        <p:spPr>
          <a:xfrm>
            <a:off x="2862204" y="6468717"/>
            <a:ext cx="777777" cy="327782"/>
          </a:xfrm>
          <a:prstGeom prst="rect">
            <a:avLst/>
          </a:prstGeom>
          <a:noFill/>
        </p:spPr>
        <p:txBody>
          <a:bodyPr wrap="none" rtlCol="0">
            <a:spAutoFit/>
          </a:bodyPr>
          <a:lstStyle/>
          <a:p>
            <a:r>
              <a:rPr lang="en-US" sz="1530" dirty="0"/>
              <a:t>Time=1</a:t>
            </a:r>
          </a:p>
        </p:txBody>
      </p:sp>
      <p:sp>
        <p:nvSpPr>
          <p:cNvPr id="17" name="TextBox 16"/>
          <p:cNvSpPr txBox="1"/>
          <p:nvPr/>
        </p:nvSpPr>
        <p:spPr>
          <a:xfrm>
            <a:off x="4240977" y="6473675"/>
            <a:ext cx="777777" cy="327782"/>
          </a:xfrm>
          <a:prstGeom prst="rect">
            <a:avLst/>
          </a:prstGeom>
          <a:noFill/>
        </p:spPr>
        <p:txBody>
          <a:bodyPr wrap="none" rtlCol="0">
            <a:spAutoFit/>
          </a:bodyPr>
          <a:lstStyle/>
          <a:p>
            <a:r>
              <a:rPr lang="en-US" sz="1530" dirty="0"/>
              <a:t>Time=2</a:t>
            </a:r>
          </a:p>
        </p:txBody>
      </p:sp>
      <p:cxnSp>
        <p:nvCxnSpPr>
          <p:cNvPr id="19" name="Straight Connector 18"/>
          <p:cNvCxnSpPr/>
          <p:nvPr/>
        </p:nvCxnSpPr>
        <p:spPr>
          <a:xfrm>
            <a:off x="3237041" y="6304910"/>
            <a:ext cx="0" cy="19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36254" y="6308375"/>
            <a:ext cx="0" cy="19178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8A2A4A19-B384-42F8-8C0D-94C30AAB39F2}" type="slidenum">
              <a:rPr lang="en-US" smtClean="0"/>
              <a:t>9</a:t>
            </a:fld>
            <a:endParaRPr lang="en-US"/>
          </a:p>
        </p:txBody>
      </p:sp>
    </p:spTree>
    <p:extLst>
      <p:ext uri="{BB962C8B-B14F-4D97-AF65-F5344CB8AC3E}">
        <p14:creationId xmlns:p14="http://schemas.microsoft.com/office/powerpoint/2010/main" val="373348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10798</TotalTime>
  <Words>1584</Words>
  <Application>Microsoft Office PowerPoint</Application>
  <PresentationFormat>Custom</PresentationFormat>
  <Paragraphs>405</Paragraphs>
  <Slides>49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8" baseType="lpstr">
      <vt:lpstr>Arial</vt:lpstr>
      <vt:lpstr>Arial Black</vt:lpstr>
      <vt:lpstr>Berlin Sans FB</vt:lpstr>
      <vt:lpstr>Calibri</vt:lpstr>
      <vt:lpstr>Cambria Math</vt:lpstr>
      <vt:lpstr>Century Gothic</vt:lpstr>
      <vt:lpstr>Stencil</vt:lpstr>
      <vt:lpstr>Office Theme</vt:lpstr>
      <vt:lpstr>Equation</vt:lpstr>
      <vt:lpstr> correcting bias with panel data </vt:lpstr>
      <vt:lpstr>Management Bias (Mundlak, 1965)</vt:lpstr>
      <vt:lpstr>Management Bias (Mundlak, 1965)</vt:lpstr>
      <vt:lpstr>Management Bias (Mundlak, 1965)</vt:lpstr>
      <vt:lpstr>Management Bias (Mundlak, 1965)</vt:lpstr>
      <vt:lpstr>Management Bias (Mundlak, 1965)</vt:lpstr>
      <vt:lpstr>Panel data</vt:lpstr>
      <vt:lpstr>Panel Data</vt:lpstr>
      <vt:lpstr>Is this program effective?</vt:lpstr>
      <vt:lpstr>What about now?</vt:lpstr>
      <vt:lpstr>What about now?</vt:lpstr>
      <vt:lpstr>What about now?</vt:lpstr>
      <vt:lpstr>HOW ARE WE REASONING ABOUT IMPACT?</vt:lpstr>
      <vt:lpstr>HOW ARE WE REASONING ABOUT IMPACT?</vt:lpstr>
      <vt:lpstr>PowerPoint Presentation</vt:lpstr>
      <vt:lpstr>Group structure matters</vt:lpstr>
      <vt:lpstr>Heterogeneity Bias</vt:lpstr>
      <vt:lpstr>Group structure In regression terms? fixed effects models</vt:lpstr>
      <vt:lpstr>levels</vt:lpstr>
      <vt:lpstr>PowerPoint Presentation</vt:lpstr>
      <vt:lpstr>PowerPoint Presentation</vt:lpstr>
      <vt:lpstr>PowerPoint Presentation</vt:lpstr>
      <vt:lpstr>levels</vt:lpstr>
      <vt:lpstr>PowerPoint Presentation</vt:lpstr>
      <vt:lpstr>PowerPoint Presentation</vt:lpstr>
      <vt:lpstr>Differences Between “Levels” and Changes in Levels</vt:lpstr>
      <vt:lpstr>PowerPoint Presentation</vt:lpstr>
      <vt:lpstr>Cross-Section Variation (Levels)</vt:lpstr>
      <vt:lpstr>Within Group Variation</vt:lpstr>
      <vt:lpstr>Why do the slopes change?</vt:lpstr>
      <vt:lpstr>Another Example</vt:lpstr>
      <vt:lpstr>PowerPoint Presentation</vt:lpstr>
      <vt:lpstr>PowerPoint Presentation</vt:lpstr>
      <vt:lpstr>Why are the slopes the same?</vt:lpstr>
      <vt:lpstr>When to use Fixed Effects?</vt:lpstr>
      <vt:lpstr>The “Fixed Effect” is a catch-all variable for anything about the group that is “fixed” across time</vt:lpstr>
      <vt:lpstr>Isolating Change  Over Time</vt:lpstr>
      <vt:lpstr>How it works mathematically:</vt:lpstr>
      <vt:lpstr>“Fixed Effects” Regression Model</vt:lpstr>
      <vt:lpstr>“Fixed Effects” Regression Model</vt:lpstr>
      <vt:lpstr>“Fixed Effects” Regression Model</vt:lpstr>
      <vt:lpstr>Bias Can go in the Other Direction</vt:lpstr>
      <vt:lpstr>Difference in Fit</vt:lpstr>
      <vt:lpstr>Difference in Fit</vt:lpstr>
      <vt:lpstr>ECONOMIC DEVELOPMENT POLICY EXAMPLE:</vt:lpstr>
      <vt:lpstr>PowerPoint Presentation</vt:lpstr>
      <vt:lpstr>EXAMPLE</vt:lpstr>
      <vt:lpstr>EXAMPLE</vt:lpstr>
      <vt:lpstr>Why does this happen?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91</cp:revision>
  <cp:lastPrinted>2014-01-22T23:35:30Z</cp:lastPrinted>
  <dcterms:created xsi:type="dcterms:W3CDTF">2013-12-05T22:08:08Z</dcterms:created>
  <dcterms:modified xsi:type="dcterms:W3CDTF">2020-03-30T10:09:40Z</dcterms:modified>
</cp:coreProperties>
</file>