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56" r:id="rId2"/>
    <p:sldId id="289" r:id="rId3"/>
    <p:sldId id="292" r:id="rId4"/>
    <p:sldId id="290" r:id="rId5"/>
    <p:sldId id="297" r:id="rId6"/>
    <p:sldId id="296" r:id="rId7"/>
    <p:sldId id="293" r:id="rId8"/>
    <p:sldId id="294" r:id="rId9"/>
    <p:sldId id="295" r:id="rId10"/>
    <p:sldId id="291" r:id="rId11"/>
    <p:sldId id="257" r:id="rId12"/>
    <p:sldId id="258" r:id="rId13"/>
    <p:sldId id="259" r:id="rId14"/>
    <p:sldId id="260" r:id="rId15"/>
    <p:sldId id="270" r:id="rId16"/>
    <p:sldId id="261" r:id="rId17"/>
    <p:sldId id="262" r:id="rId18"/>
    <p:sldId id="271" r:id="rId19"/>
    <p:sldId id="272" r:id="rId20"/>
    <p:sldId id="273" r:id="rId21"/>
    <p:sldId id="274" r:id="rId22"/>
    <p:sldId id="264" r:id="rId23"/>
    <p:sldId id="275" r:id="rId24"/>
    <p:sldId id="265" r:id="rId25"/>
    <p:sldId id="276" r:id="rId26"/>
    <p:sldId id="277" r:id="rId27"/>
    <p:sldId id="284" r:id="rId28"/>
    <p:sldId id="280" r:id="rId29"/>
    <p:sldId id="281" r:id="rId30"/>
    <p:sldId id="282" r:id="rId31"/>
    <p:sldId id="283" r:id="rId32"/>
    <p:sldId id="279" r:id="rId33"/>
    <p:sldId id="288" r:id="rId34"/>
    <p:sldId id="266" r:id="rId35"/>
    <p:sldId id="267" r:id="rId36"/>
    <p:sldId id="268" r:id="rId37"/>
    <p:sldId id="287" r:id="rId38"/>
    <p:sldId id="269" r:id="rId39"/>
  </p:sldIdLst>
  <p:sldSz cx="7772400" cy="10058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2262" y="84"/>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33972A0-D2DC-4C5E-947C-999AC4BCA557}" type="datetimeFigureOut">
              <a:rPr lang="en-US" smtClean="0"/>
              <a:t>2/13/2017</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FF03C39A-337C-43B7-983D-83172343289F}" type="datetimeFigureOut">
              <a:rPr lang="en-US" smtClean="0"/>
              <a:t>2/13/2017</a:t>
            </a:fld>
            <a:endParaRPr lang="en-US"/>
          </a:p>
        </p:txBody>
      </p:sp>
      <p:sp>
        <p:nvSpPr>
          <p:cNvPr id="4" name="Slide Image Placeholder 3"/>
          <p:cNvSpPr>
            <a:spLocks noGrp="1" noRot="1" noChangeAspect="1"/>
          </p:cNvSpPr>
          <p:nvPr>
            <p:ph type="sldImg" idx="2"/>
          </p:nvPr>
        </p:nvSpPr>
        <p:spPr>
          <a:xfrm>
            <a:off x="3633788" y="525463"/>
            <a:ext cx="2028825"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04E7A7-2784-4B95-8065-71E1282243BA}" type="slidenum">
              <a:rPr lang="en-US" smtClean="0"/>
              <a:pPr/>
              <a:t>29</a:t>
            </a:fld>
            <a:endParaRPr lang="en-US"/>
          </a:p>
        </p:txBody>
      </p:sp>
    </p:spTree>
    <p:extLst>
      <p:ext uri="{BB962C8B-B14F-4D97-AF65-F5344CB8AC3E}">
        <p14:creationId xmlns:p14="http://schemas.microsoft.com/office/powerpoint/2010/main" val="2924012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788286-6892-4692-AC52-70E73709BF5D}" type="datetime1">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2C86E-824C-4B9C-BF87-D06EFC64ABDD}" type="datetime1">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59BCAA-A0B3-47C5-ABF8-0E47BD28C2CA}" type="datetime1">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1878330" y="268224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1878330" y="614680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4660849" y="614680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4663440" y="268224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8" name="Text Placeholder 17"/>
          <p:cNvSpPr>
            <a:spLocks noGrp="1"/>
          </p:cNvSpPr>
          <p:nvPr>
            <p:ph type="body" sz="quarter" idx="17"/>
          </p:nvPr>
        </p:nvSpPr>
        <p:spPr>
          <a:xfrm>
            <a:off x="453390" y="782320"/>
            <a:ext cx="6593467" cy="1452880"/>
          </a:xfrm>
        </p:spPr>
        <p:txBody>
          <a:bodyPr anchor="b">
            <a:normAutofit/>
          </a:bodyPr>
          <a:lstStyle>
            <a:lvl1pPr marL="0" indent="0">
              <a:buNone/>
              <a:defRPr sz="2380" b="1">
                <a:latin typeface="Times New Roman" panose="02020603050405020304" pitchFamily="18" charset="0"/>
                <a:ea typeface="Segoe UI Symbol" pitchFamily="34"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627018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1878330" y="268224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1878330" y="614680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4660849" y="614680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4663440" y="268224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8" name="Text Placeholder 17"/>
          <p:cNvSpPr>
            <a:spLocks noGrp="1"/>
          </p:cNvSpPr>
          <p:nvPr>
            <p:ph type="body" sz="quarter" idx="17"/>
          </p:nvPr>
        </p:nvSpPr>
        <p:spPr>
          <a:xfrm>
            <a:off x="453390" y="782320"/>
            <a:ext cx="6593467" cy="1452880"/>
          </a:xfrm>
        </p:spPr>
        <p:txBody>
          <a:bodyPr anchor="b">
            <a:normAutofit/>
          </a:bodyPr>
          <a:lstStyle>
            <a:lvl1pPr marL="0" indent="0">
              <a:buNone/>
              <a:defRPr sz="2380" b="1">
                <a:latin typeface="Times New Roman" panose="02020603050405020304" pitchFamily="18" charset="0"/>
                <a:ea typeface="Segoe UI Symbol" pitchFamily="34"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299920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1878330" y="268224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1878330" y="614680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4660849" y="614680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4663440" y="268224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8" name="Text Placeholder 17"/>
          <p:cNvSpPr>
            <a:spLocks noGrp="1"/>
          </p:cNvSpPr>
          <p:nvPr>
            <p:ph type="body" sz="quarter" idx="17"/>
          </p:nvPr>
        </p:nvSpPr>
        <p:spPr>
          <a:xfrm>
            <a:off x="453390" y="782320"/>
            <a:ext cx="6593467" cy="1452880"/>
          </a:xfrm>
        </p:spPr>
        <p:txBody>
          <a:bodyPr anchor="b">
            <a:normAutofit/>
          </a:bodyPr>
          <a:lstStyle>
            <a:lvl1pPr marL="0" indent="0">
              <a:buNone/>
              <a:defRPr sz="2380" b="1">
                <a:latin typeface="Times New Roman" panose="02020603050405020304" pitchFamily="18" charset="0"/>
                <a:ea typeface="Segoe UI Symbol" pitchFamily="34"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3290146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1878330" y="268224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1878330" y="614680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4660849" y="614680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4663440" y="2682240"/>
            <a:ext cx="2658161" cy="3245510"/>
          </a:xfrm>
        </p:spPr>
        <p:txBody>
          <a:bodyPr anchor="ctr">
            <a:normAutofit/>
          </a:bodyPr>
          <a:lstStyle>
            <a:lvl1pPr marL="0" indent="0">
              <a:buNone/>
              <a:defRPr sz="1020" baseline="0">
                <a:latin typeface="Batang" pitchFamily="18" charset="-127"/>
                <a:ea typeface="Batang" pitchFamily="18" charset="-127"/>
              </a:defRPr>
            </a:lvl1pPr>
          </a:lstStyle>
          <a:p>
            <a:pPr lvl="0"/>
            <a:r>
              <a:rPr lang="en-US" sz="1020" dirty="0">
                <a:latin typeface="Batang" pitchFamily="18" charset="-127"/>
                <a:ea typeface="Batang" pitchFamily="18" charset="-127"/>
              </a:rPr>
              <a:t>Text style</a:t>
            </a:r>
            <a:endParaRPr lang="en-US" dirty="0"/>
          </a:p>
        </p:txBody>
      </p:sp>
      <p:sp>
        <p:nvSpPr>
          <p:cNvPr id="18" name="Text Placeholder 17"/>
          <p:cNvSpPr>
            <a:spLocks noGrp="1"/>
          </p:cNvSpPr>
          <p:nvPr>
            <p:ph type="body" sz="quarter" idx="17"/>
          </p:nvPr>
        </p:nvSpPr>
        <p:spPr>
          <a:xfrm>
            <a:off x="453390" y="782320"/>
            <a:ext cx="6593467" cy="1452880"/>
          </a:xfrm>
        </p:spPr>
        <p:txBody>
          <a:bodyPr anchor="b">
            <a:normAutofit/>
          </a:bodyPr>
          <a:lstStyle>
            <a:lvl1pPr marL="0" indent="0">
              <a:buNone/>
              <a:defRPr sz="2380" b="1">
                <a:latin typeface="Times New Roman" panose="02020603050405020304" pitchFamily="18" charset="0"/>
                <a:ea typeface="Segoe UI Symbol" pitchFamily="34"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374748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DB279-9B8C-424B-9A9B-DF72EEDBF50F}" type="datetime1">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9BC3A-619E-4F42-8FA5-87D3B7D7E962}" type="datetime1">
              <a:rPr lang="en-US" smtClean="0"/>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2FC73B-49CE-4542-9309-879B990B72A7}" type="datetime1">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2D0F45-D212-4754-9F51-3F736FAC4615}" type="datetime1">
              <a:rPr lang="en-US" smtClean="0"/>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3EA23-5213-40B9-BB1C-33A7FE682BFF}" type="datetime1">
              <a:rPr lang="en-US" smtClean="0"/>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CA689-3F5A-4B85-9093-A601E22777B8}" type="datetime1">
              <a:rPr lang="en-US" smtClean="0"/>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7089-1A57-4FAF-BA34-70B97E20CEE5}" type="datetime1">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E90C7-F1FE-4D5F-AAA3-C2349B32AFE3}" type="datetime1">
              <a:rPr lang="en-US" smtClean="0"/>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DB6D3295-5BF5-4E09-87B3-EEF71ECAF0D0}" type="datetime1">
              <a:rPr lang="en-US" smtClean="0"/>
              <a:t>2/13/2017</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
        <p:nvSpPr>
          <p:cNvPr id="8" name="TextBox 7"/>
          <p:cNvSpPr txBox="1"/>
          <p:nvPr userDrawn="1"/>
        </p:nvSpPr>
        <p:spPr>
          <a:xfrm>
            <a:off x="3078885" y="141374"/>
            <a:ext cx="3555204"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Instrumental Variables</a:t>
            </a:r>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5" r:id="rId13"/>
    <p:sldLayoutId id="2147483667" r:id="rId14"/>
    <p:sldLayoutId id="2147483668" r:id="rId15"/>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dirty="0">
                <a:solidFill>
                  <a:schemeClr val="tx1">
                    <a:lumMod val="50000"/>
                    <a:lumOff val="50000"/>
                  </a:schemeClr>
                </a:solidFill>
                <a:cs typeface="Arial" panose="020B0604020202020204" pitchFamily="34" charset="0"/>
              </a:rPr>
              <a:t>Bias correction through</a:t>
            </a:r>
            <a:br>
              <a:rPr lang="en-US" dirty="0">
                <a:solidFill>
                  <a:schemeClr val="tx1">
                    <a:lumMod val="50000"/>
                    <a:lumOff val="50000"/>
                  </a:schemeClr>
                </a:solidFill>
                <a:cs typeface="Arial" panose="020B0604020202020204" pitchFamily="34" charset="0"/>
              </a:rPr>
            </a:br>
            <a:r>
              <a:rPr lang="en-US" dirty="0">
                <a:cs typeface="Arial" panose="020B0604020202020204" pitchFamily="34" charset="0"/>
              </a:rPr>
              <a:t>instrumental</a:t>
            </a:r>
            <a:br>
              <a:rPr lang="en-US" dirty="0">
                <a:solidFill>
                  <a:schemeClr val="tx1">
                    <a:lumMod val="50000"/>
                    <a:lumOff val="50000"/>
                  </a:schemeClr>
                </a:solidFill>
                <a:cs typeface="Arial" panose="020B0604020202020204" pitchFamily="34" charset="0"/>
              </a:rPr>
            </a:br>
            <a:r>
              <a:rPr lang="en-US" dirty="0">
                <a:solidFill>
                  <a:schemeClr val="tx1">
                    <a:lumMod val="50000"/>
                    <a:lumOff val="50000"/>
                  </a:schemeClr>
                </a:solidFill>
                <a:cs typeface="Arial" panose="020B0604020202020204" pitchFamily="34" charset="0"/>
              </a:rPr>
              <a:t>variables</a:t>
            </a:r>
            <a:br>
              <a:rPr lang="en-US" dirty="0">
                <a:solidFill>
                  <a:schemeClr val="tx1">
                    <a:lumMod val="50000"/>
                    <a:lumOff val="50000"/>
                  </a:schemeClr>
                </a:solidFill>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
        <p:nvSpPr>
          <p:cNvPr id="4" name="Rectangle 3"/>
          <p:cNvSpPr/>
          <p:nvPr/>
        </p:nvSpPr>
        <p:spPr>
          <a:xfrm>
            <a:off x="2743200" y="152400"/>
            <a:ext cx="39624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version: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10</a:t>
            </a:fld>
            <a:endParaRPr lang="en-US"/>
          </a:p>
        </p:txBody>
      </p:sp>
    </p:spTree>
    <p:extLst>
      <p:ext uri="{BB962C8B-B14F-4D97-AF65-F5344CB8AC3E}">
        <p14:creationId xmlns:p14="http://schemas.microsoft.com/office/powerpoint/2010/main" val="3742275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a:t>We have used a correlation model to examine omitted variable bias</a:t>
            </a:r>
          </a:p>
        </p:txBody>
      </p:sp>
      <p:sp>
        <p:nvSpPr>
          <p:cNvPr id="2" name="Slide Number Placeholder 1"/>
          <p:cNvSpPr>
            <a:spLocks noGrp="1"/>
          </p:cNvSpPr>
          <p:nvPr>
            <p:ph type="sldNum" sz="quarter" idx="12"/>
          </p:nvPr>
        </p:nvSpPr>
        <p:spPr/>
        <p:txBody>
          <a:bodyPr/>
          <a:lstStyle/>
          <a:p>
            <a:fld id="{A953BAF0-9579-42B3-B979-30EFD986705E}" type="slidenum">
              <a:rPr lang="en-US" smtClean="0"/>
              <a:pPr/>
              <a:t>11</a:t>
            </a:fld>
            <a:endParaRPr lang="en-US"/>
          </a:p>
        </p:txBody>
      </p:sp>
      <p:sp>
        <p:nvSpPr>
          <p:cNvPr id="9" name="Oval 8"/>
          <p:cNvSpPr/>
          <p:nvPr/>
        </p:nvSpPr>
        <p:spPr>
          <a:xfrm>
            <a:off x="3541537" y="5182371"/>
            <a:ext cx="1684020" cy="1489710"/>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Oval 9"/>
          <p:cNvSpPr/>
          <p:nvPr/>
        </p:nvSpPr>
        <p:spPr>
          <a:xfrm>
            <a:off x="3044190" y="4507245"/>
            <a:ext cx="1684020" cy="14897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1" name="Oval 10"/>
          <p:cNvSpPr/>
          <p:nvPr/>
        </p:nvSpPr>
        <p:spPr>
          <a:xfrm>
            <a:off x="2590800" y="5025405"/>
            <a:ext cx="1684020" cy="14897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2" name="TextBox 11"/>
          <p:cNvSpPr txBox="1"/>
          <p:nvPr/>
        </p:nvSpPr>
        <p:spPr>
          <a:xfrm>
            <a:off x="3965120" y="4019872"/>
            <a:ext cx="309700" cy="400110"/>
          </a:xfrm>
          <a:prstGeom prst="rect">
            <a:avLst/>
          </a:prstGeom>
          <a:noFill/>
        </p:spPr>
        <p:txBody>
          <a:bodyPr wrap="none" rtlCol="0">
            <a:spAutoFit/>
          </a:bodyPr>
          <a:lstStyle/>
          <a:p>
            <a:r>
              <a:rPr lang="en-US" sz="2000" dirty="0">
                <a:solidFill>
                  <a:schemeClr val="tx2"/>
                </a:solidFill>
              </a:rPr>
              <a:t>Y</a:t>
            </a:r>
          </a:p>
        </p:txBody>
      </p:sp>
      <p:sp>
        <p:nvSpPr>
          <p:cNvPr id="13" name="TextBox 12"/>
          <p:cNvSpPr txBox="1"/>
          <p:nvPr/>
        </p:nvSpPr>
        <p:spPr>
          <a:xfrm>
            <a:off x="1941862" y="6470044"/>
            <a:ext cx="1675267" cy="646331"/>
          </a:xfrm>
          <a:prstGeom prst="rect">
            <a:avLst/>
          </a:prstGeom>
          <a:noFill/>
        </p:spPr>
        <p:txBody>
          <a:bodyPr wrap="none" rtlCol="0">
            <a:spAutoFit/>
          </a:bodyPr>
          <a:lstStyle/>
          <a:p>
            <a:pPr algn="ctr"/>
            <a:r>
              <a:rPr lang="en-US" dirty="0">
                <a:solidFill>
                  <a:srgbClr val="FF0000"/>
                </a:solidFill>
              </a:rPr>
              <a:t>X</a:t>
            </a:r>
          </a:p>
          <a:p>
            <a:pPr algn="ctr"/>
            <a:r>
              <a:rPr lang="en-US" dirty="0">
                <a:solidFill>
                  <a:srgbClr val="FF0000"/>
                </a:solidFill>
              </a:rPr>
              <a:t>(policy variable)</a:t>
            </a:r>
          </a:p>
        </p:txBody>
      </p:sp>
      <p:sp>
        <p:nvSpPr>
          <p:cNvPr id="14" name="TextBox 13"/>
          <p:cNvSpPr txBox="1"/>
          <p:nvPr/>
        </p:nvSpPr>
        <p:spPr>
          <a:xfrm>
            <a:off x="5225557" y="6348915"/>
            <a:ext cx="1199367" cy="646331"/>
          </a:xfrm>
          <a:prstGeom prst="rect">
            <a:avLst/>
          </a:prstGeom>
          <a:noFill/>
        </p:spPr>
        <p:txBody>
          <a:bodyPr wrap="none" rtlCol="0">
            <a:spAutoFit/>
          </a:bodyPr>
          <a:lstStyle/>
          <a:p>
            <a:r>
              <a:rPr lang="en-US" dirty="0"/>
              <a:t>Omitted</a:t>
            </a:r>
            <a:br>
              <a:rPr lang="en-US" dirty="0"/>
            </a:br>
            <a:r>
              <a:rPr lang="en-US" dirty="0"/>
              <a:t>Variable X</a:t>
            </a:r>
            <a:r>
              <a:rPr lang="en-US" baseline="-25000" dirty="0"/>
              <a:t>2</a:t>
            </a:r>
          </a:p>
        </p:txBody>
      </p:sp>
    </p:spTree>
    <p:extLst>
      <p:ext uri="{BB962C8B-B14F-4D97-AF65-F5344CB8AC3E}">
        <p14:creationId xmlns:p14="http://schemas.microsoft.com/office/powerpoint/2010/main" val="29519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But there are many possible causal models:</a:t>
            </a:r>
          </a:p>
        </p:txBody>
      </p:sp>
      <p:sp>
        <p:nvSpPr>
          <p:cNvPr id="2" name="Slide Number Placeholder 1"/>
          <p:cNvSpPr>
            <a:spLocks noGrp="1"/>
          </p:cNvSpPr>
          <p:nvPr>
            <p:ph type="sldNum" sz="quarter" idx="12"/>
          </p:nvPr>
        </p:nvSpPr>
        <p:spPr/>
        <p:txBody>
          <a:bodyPr/>
          <a:lstStyle/>
          <a:p>
            <a:fld id="{A953BAF0-9579-42B3-B979-30EFD986705E}" type="slidenum">
              <a:rPr lang="en-US" smtClean="0"/>
              <a:pPr/>
              <a:t>12</a:t>
            </a:fld>
            <a:endParaRPr lang="en-US"/>
          </a:p>
        </p:txBody>
      </p:sp>
      <p:sp>
        <p:nvSpPr>
          <p:cNvPr id="9" name="TextBox 8"/>
          <p:cNvSpPr txBox="1"/>
          <p:nvPr/>
        </p:nvSpPr>
        <p:spPr>
          <a:xfrm>
            <a:off x="2921385" y="4261878"/>
            <a:ext cx="309700" cy="400110"/>
          </a:xfrm>
          <a:prstGeom prst="rect">
            <a:avLst/>
          </a:prstGeom>
          <a:noFill/>
        </p:spPr>
        <p:txBody>
          <a:bodyPr wrap="none" rtlCol="0">
            <a:spAutoFit/>
          </a:bodyPr>
          <a:lstStyle/>
          <a:p>
            <a:r>
              <a:rPr lang="en-US" sz="2000" dirty="0"/>
              <a:t>Y</a:t>
            </a:r>
          </a:p>
        </p:txBody>
      </p:sp>
      <p:sp>
        <p:nvSpPr>
          <p:cNvPr id="10" name="TextBox 9"/>
          <p:cNvSpPr txBox="1"/>
          <p:nvPr/>
        </p:nvSpPr>
        <p:spPr>
          <a:xfrm>
            <a:off x="1518353" y="4261878"/>
            <a:ext cx="404278" cy="400110"/>
          </a:xfrm>
          <a:prstGeom prst="rect">
            <a:avLst/>
          </a:prstGeom>
          <a:noFill/>
        </p:spPr>
        <p:txBody>
          <a:bodyPr wrap="none" rtlCol="0">
            <a:spAutoFit/>
          </a:bodyPr>
          <a:lstStyle/>
          <a:p>
            <a:r>
              <a:rPr lang="en-US" sz="2000" dirty="0"/>
              <a:t>X</a:t>
            </a:r>
            <a:r>
              <a:rPr lang="en-US" sz="2000" baseline="-25000" dirty="0"/>
              <a:t>1</a:t>
            </a:r>
          </a:p>
        </p:txBody>
      </p:sp>
      <p:sp>
        <p:nvSpPr>
          <p:cNvPr id="12" name="TextBox 11"/>
          <p:cNvSpPr txBox="1"/>
          <p:nvPr/>
        </p:nvSpPr>
        <p:spPr>
          <a:xfrm>
            <a:off x="1968544" y="5256420"/>
            <a:ext cx="404278" cy="400110"/>
          </a:xfrm>
          <a:prstGeom prst="rect">
            <a:avLst/>
          </a:prstGeom>
          <a:noFill/>
        </p:spPr>
        <p:txBody>
          <a:bodyPr wrap="none" rtlCol="0">
            <a:spAutoFit/>
          </a:bodyPr>
          <a:lstStyle/>
          <a:p>
            <a:r>
              <a:rPr lang="en-US" sz="2000" dirty="0"/>
              <a:t>X</a:t>
            </a:r>
            <a:r>
              <a:rPr lang="en-US" sz="2000" baseline="-25000" dirty="0"/>
              <a:t>2</a:t>
            </a:r>
          </a:p>
        </p:txBody>
      </p:sp>
      <p:cxnSp>
        <p:nvCxnSpPr>
          <p:cNvPr id="26" name="Straight Arrow Connector 25"/>
          <p:cNvCxnSpPr>
            <a:stCxn id="10" idx="3"/>
            <a:endCxn id="9" idx="1"/>
          </p:cNvCxnSpPr>
          <p:nvPr/>
        </p:nvCxnSpPr>
        <p:spPr>
          <a:xfrm>
            <a:off x="1922631" y="4461933"/>
            <a:ext cx="998754"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0"/>
            <a:endCxn id="9" idx="2"/>
          </p:cNvCxnSpPr>
          <p:nvPr/>
        </p:nvCxnSpPr>
        <p:spPr>
          <a:xfrm flipV="1">
            <a:off x="2170683" y="4661988"/>
            <a:ext cx="905552" cy="594432"/>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77761" y="3508823"/>
            <a:ext cx="2688493" cy="400110"/>
          </a:xfrm>
          <a:prstGeom prst="rect">
            <a:avLst/>
          </a:prstGeom>
          <a:noFill/>
        </p:spPr>
        <p:txBody>
          <a:bodyPr wrap="none" rtlCol="0">
            <a:spAutoFit/>
          </a:bodyPr>
          <a:lstStyle/>
          <a:p>
            <a:r>
              <a:rPr lang="en-US" sz="2000" dirty="0">
                <a:solidFill>
                  <a:schemeClr val="bg1">
                    <a:lumMod val="50000"/>
                  </a:schemeClr>
                </a:solidFill>
              </a:rPr>
              <a:t>Case 1: Not Problematic</a:t>
            </a:r>
          </a:p>
        </p:txBody>
      </p:sp>
      <p:sp>
        <p:nvSpPr>
          <p:cNvPr id="32" name="Oval 31"/>
          <p:cNvSpPr/>
          <p:nvPr/>
        </p:nvSpPr>
        <p:spPr>
          <a:xfrm>
            <a:off x="4959659" y="5274945"/>
            <a:ext cx="1684020" cy="1489710"/>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Oval 43"/>
          <p:cNvSpPr/>
          <p:nvPr/>
        </p:nvSpPr>
        <p:spPr>
          <a:xfrm>
            <a:off x="3884955" y="5501640"/>
            <a:ext cx="1684020" cy="14897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Oval 44"/>
          <p:cNvSpPr/>
          <p:nvPr/>
        </p:nvSpPr>
        <p:spPr>
          <a:xfrm>
            <a:off x="3431565" y="6019800"/>
            <a:ext cx="1684020" cy="14897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TextBox 46"/>
          <p:cNvSpPr txBox="1"/>
          <p:nvPr/>
        </p:nvSpPr>
        <p:spPr>
          <a:xfrm>
            <a:off x="4104175" y="5187707"/>
            <a:ext cx="280846" cy="327782"/>
          </a:xfrm>
          <a:prstGeom prst="rect">
            <a:avLst/>
          </a:prstGeom>
          <a:noFill/>
        </p:spPr>
        <p:txBody>
          <a:bodyPr wrap="none" rtlCol="0">
            <a:spAutoFit/>
          </a:bodyPr>
          <a:lstStyle/>
          <a:p>
            <a:r>
              <a:rPr lang="en-US" sz="1530" dirty="0">
                <a:solidFill>
                  <a:schemeClr val="tx2"/>
                </a:solidFill>
              </a:rPr>
              <a:t>Y</a:t>
            </a:r>
          </a:p>
        </p:txBody>
      </p:sp>
      <p:sp>
        <p:nvSpPr>
          <p:cNvPr id="48" name="TextBox 47"/>
          <p:cNvSpPr txBox="1"/>
          <p:nvPr/>
        </p:nvSpPr>
        <p:spPr>
          <a:xfrm>
            <a:off x="3301985" y="7383765"/>
            <a:ext cx="352982" cy="327782"/>
          </a:xfrm>
          <a:prstGeom prst="rect">
            <a:avLst/>
          </a:prstGeom>
          <a:noFill/>
        </p:spPr>
        <p:txBody>
          <a:bodyPr wrap="none" rtlCol="0">
            <a:spAutoFit/>
          </a:bodyPr>
          <a:lstStyle/>
          <a:p>
            <a:r>
              <a:rPr lang="en-US" sz="1530" dirty="0">
                <a:solidFill>
                  <a:srgbClr val="FF0000"/>
                </a:solidFill>
              </a:rPr>
              <a:t>X</a:t>
            </a:r>
            <a:r>
              <a:rPr lang="en-US" sz="1530" baseline="-25000" dirty="0">
                <a:solidFill>
                  <a:srgbClr val="FF0000"/>
                </a:solidFill>
              </a:rPr>
              <a:t>1</a:t>
            </a:r>
          </a:p>
        </p:txBody>
      </p:sp>
      <p:sp>
        <p:nvSpPr>
          <p:cNvPr id="49" name="TextBox 48"/>
          <p:cNvSpPr txBox="1"/>
          <p:nvPr/>
        </p:nvSpPr>
        <p:spPr>
          <a:xfrm>
            <a:off x="6449369" y="6606525"/>
            <a:ext cx="352982" cy="327782"/>
          </a:xfrm>
          <a:prstGeom prst="rect">
            <a:avLst/>
          </a:prstGeom>
          <a:noFill/>
        </p:spPr>
        <p:txBody>
          <a:bodyPr wrap="none" rtlCol="0">
            <a:spAutoFit/>
          </a:bodyPr>
          <a:lstStyle/>
          <a:p>
            <a:r>
              <a:rPr lang="en-US" sz="1530" dirty="0"/>
              <a:t>X</a:t>
            </a:r>
            <a:r>
              <a:rPr lang="en-US" sz="1530" baseline="-25000" dirty="0"/>
              <a:t>2</a:t>
            </a:r>
          </a:p>
        </p:txBody>
      </p:sp>
    </p:spTree>
    <p:extLst>
      <p:ext uri="{BB962C8B-B14F-4D97-AF65-F5344CB8AC3E}">
        <p14:creationId xmlns:p14="http://schemas.microsoft.com/office/powerpoint/2010/main" val="354905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13</a:t>
            </a:fld>
            <a:endParaRPr lang="en-US"/>
          </a:p>
        </p:txBody>
      </p:sp>
      <p:sp>
        <p:nvSpPr>
          <p:cNvPr id="33" name="TextBox 32"/>
          <p:cNvSpPr txBox="1"/>
          <p:nvPr/>
        </p:nvSpPr>
        <p:spPr>
          <a:xfrm>
            <a:off x="3916870" y="4345864"/>
            <a:ext cx="309700" cy="400110"/>
          </a:xfrm>
          <a:prstGeom prst="rect">
            <a:avLst/>
          </a:prstGeom>
          <a:noFill/>
        </p:spPr>
        <p:txBody>
          <a:bodyPr wrap="none" rtlCol="0">
            <a:spAutoFit/>
          </a:bodyPr>
          <a:lstStyle/>
          <a:p>
            <a:r>
              <a:rPr lang="en-US" sz="2000" dirty="0"/>
              <a:t>Y</a:t>
            </a:r>
          </a:p>
        </p:txBody>
      </p:sp>
      <p:sp>
        <p:nvSpPr>
          <p:cNvPr id="34" name="TextBox 33"/>
          <p:cNvSpPr txBox="1"/>
          <p:nvPr/>
        </p:nvSpPr>
        <p:spPr>
          <a:xfrm>
            <a:off x="3197665" y="4345864"/>
            <a:ext cx="404278" cy="400110"/>
          </a:xfrm>
          <a:prstGeom prst="rect">
            <a:avLst/>
          </a:prstGeom>
          <a:noFill/>
        </p:spPr>
        <p:txBody>
          <a:bodyPr wrap="none" rtlCol="0">
            <a:spAutoFit/>
          </a:bodyPr>
          <a:lstStyle/>
          <a:p>
            <a:r>
              <a:rPr lang="en-US" sz="2000" dirty="0"/>
              <a:t>X</a:t>
            </a:r>
            <a:r>
              <a:rPr lang="en-US" sz="2000" baseline="-25000" dirty="0"/>
              <a:t>1</a:t>
            </a:r>
          </a:p>
        </p:txBody>
      </p:sp>
      <p:sp>
        <p:nvSpPr>
          <p:cNvPr id="35" name="TextBox 34"/>
          <p:cNvSpPr txBox="1"/>
          <p:nvPr/>
        </p:nvSpPr>
        <p:spPr>
          <a:xfrm>
            <a:off x="3467567" y="4928794"/>
            <a:ext cx="404278" cy="400110"/>
          </a:xfrm>
          <a:prstGeom prst="rect">
            <a:avLst/>
          </a:prstGeom>
          <a:noFill/>
        </p:spPr>
        <p:txBody>
          <a:bodyPr wrap="none" rtlCol="0">
            <a:spAutoFit/>
          </a:bodyPr>
          <a:lstStyle/>
          <a:p>
            <a:r>
              <a:rPr lang="en-US" sz="2000" dirty="0"/>
              <a:t>X</a:t>
            </a:r>
            <a:r>
              <a:rPr lang="en-US" sz="2000" baseline="-25000" dirty="0"/>
              <a:t>2</a:t>
            </a:r>
          </a:p>
        </p:txBody>
      </p:sp>
      <p:cxnSp>
        <p:nvCxnSpPr>
          <p:cNvPr id="36" name="Straight Arrow Connector 35"/>
          <p:cNvCxnSpPr>
            <a:stCxn id="34" idx="3"/>
            <a:endCxn id="33" idx="1"/>
          </p:cNvCxnSpPr>
          <p:nvPr/>
        </p:nvCxnSpPr>
        <p:spPr>
          <a:xfrm>
            <a:off x="3601943" y="4545919"/>
            <a:ext cx="31492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5" idx="0"/>
            <a:endCxn id="33" idx="2"/>
          </p:cNvCxnSpPr>
          <p:nvPr/>
        </p:nvCxnSpPr>
        <p:spPr>
          <a:xfrm flipV="1">
            <a:off x="3669706" y="4745974"/>
            <a:ext cx="402014" cy="1828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668503" y="4310566"/>
            <a:ext cx="309700" cy="400110"/>
          </a:xfrm>
          <a:prstGeom prst="rect">
            <a:avLst/>
          </a:prstGeom>
          <a:noFill/>
        </p:spPr>
        <p:txBody>
          <a:bodyPr wrap="none" rtlCol="0">
            <a:spAutoFit/>
          </a:bodyPr>
          <a:lstStyle/>
          <a:p>
            <a:r>
              <a:rPr lang="en-US" sz="2000" dirty="0"/>
              <a:t>Y</a:t>
            </a:r>
          </a:p>
        </p:txBody>
      </p:sp>
      <p:sp>
        <p:nvSpPr>
          <p:cNvPr id="39" name="TextBox 38"/>
          <p:cNvSpPr txBox="1"/>
          <p:nvPr/>
        </p:nvSpPr>
        <p:spPr>
          <a:xfrm>
            <a:off x="949298" y="4310566"/>
            <a:ext cx="404278" cy="400110"/>
          </a:xfrm>
          <a:prstGeom prst="rect">
            <a:avLst/>
          </a:prstGeom>
          <a:noFill/>
        </p:spPr>
        <p:txBody>
          <a:bodyPr wrap="none" rtlCol="0">
            <a:spAutoFit/>
          </a:bodyPr>
          <a:lstStyle/>
          <a:p>
            <a:r>
              <a:rPr lang="en-US" sz="2000" dirty="0"/>
              <a:t>X</a:t>
            </a:r>
            <a:r>
              <a:rPr lang="en-US" sz="2000" baseline="-25000" dirty="0"/>
              <a:t>1</a:t>
            </a:r>
          </a:p>
        </p:txBody>
      </p:sp>
      <p:sp>
        <p:nvSpPr>
          <p:cNvPr id="40" name="TextBox 39"/>
          <p:cNvSpPr txBox="1"/>
          <p:nvPr/>
        </p:nvSpPr>
        <p:spPr>
          <a:xfrm>
            <a:off x="1219200" y="4893496"/>
            <a:ext cx="404278" cy="400110"/>
          </a:xfrm>
          <a:prstGeom prst="rect">
            <a:avLst/>
          </a:prstGeom>
          <a:noFill/>
        </p:spPr>
        <p:txBody>
          <a:bodyPr wrap="none" rtlCol="0">
            <a:spAutoFit/>
          </a:bodyPr>
          <a:lstStyle/>
          <a:p>
            <a:r>
              <a:rPr lang="en-US" sz="2000" dirty="0"/>
              <a:t>X</a:t>
            </a:r>
            <a:r>
              <a:rPr lang="en-US" sz="2000" baseline="-25000" dirty="0"/>
              <a:t>2</a:t>
            </a:r>
          </a:p>
        </p:txBody>
      </p:sp>
      <p:cxnSp>
        <p:nvCxnSpPr>
          <p:cNvPr id="41" name="Straight Arrow Connector 40"/>
          <p:cNvCxnSpPr>
            <a:stCxn id="39" idx="3"/>
            <a:endCxn id="38" idx="1"/>
          </p:cNvCxnSpPr>
          <p:nvPr/>
        </p:nvCxnSpPr>
        <p:spPr>
          <a:xfrm>
            <a:off x="1353576" y="4510621"/>
            <a:ext cx="31492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8" idx="2"/>
          </p:cNvCxnSpPr>
          <p:nvPr/>
        </p:nvCxnSpPr>
        <p:spPr>
          <a:xfrm flipH="1">
            <a:off x="1471865" y="4710676"/>
            <a:ext cx="351488" cy="237672"/>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2"/>
          </p:cNvCxnSpPr>
          <p:nvPr/>
        </p:nvCxnSpPr>
        <p:spPr>
          <a:xfrm>
            <a:off x="3399804" y="4745974"/>
            <a:ext cx="123784" cy="192738"/>
          </a:xfrm>
          <a:prstGeom prst="straightConnector1">
            <a:avLst/>
          </a:prstGeom>
          <a:ln w="158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0" idx="0"/>
            <a:endCxn id="39" idx="2"/>
          </p:cNvCxnSpPr>
          <p:nvPr/>
        </p:nvCxnSpPr>
        <p:spPr>
          <a:xfrm flipH="1" flipV="1">
            <a:off x="1151437" y="4710676"/>
            <a:ext cx="269902" cy="1828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144845" y="4365418"/>
            <a:ext cx="309700" cy="400110"/>
          </a:xfrm>
          <a:prstGeom prst="rect">
            <a:avLst/>
          </a:prstGeom>
          <a:noFill/>
        </p:spPr>
        <p:txBody>
          <a:bodyPr wrap="none" rtlCol="0">
            <a:spAutoFit/>
          </a:bodyPr>
          <a:lstStyle/>
          <a:p>
            <a:r>
              <a:rPr lang="en-US" sz="2000" dirty="0"/>
              <a:t>Y</a:t>
            </a:r>
          </a:p>
        </p:txBody>
      </p:sp>
      <p:sp>
        <p:nvSpPr>
          <p:cNvPr id="56" name="TextBox 55"/>
          <p:cNvSpPr txBox="1"/>
          <p:nvPr/>
        </p:nvSpPr>
        <p:spPr>
          <a:xfrm>
            <a:off x="5425640" y="4365418"/>
            <a:ext cx="404278" cy="400110"/>
          </a:xfrm>
          <a:prstGeom prst="rect">
            <a:avLst/>
          </a:prstGeom>
          <a:noFill/>
        </p:spPr>
        <p:txBody>
          <a:bodyPr wrap="none" rtlCol="0">
            <a:spAutoFit/>
          </a:bodyPr>
          <a:lstStyle/>
          <a:p>
            <a:r>
              <a:rPr lang="en-US" sz="2000" dirty="0"/>
              <a:t>X</a:t>
            </a:r>
            <a:r>
              <a:rPr lang="en-US" sz="2000" baseline="-25000" dirty="0"/>
              <a:t>1</a:t>
            </a:r>
          </a:p>
        </p:txBody>
      </p:sp>
      <p:sp>
        <p:nvSpPr>
          <p:cNvPr id="57" name="TextBox 56"/>
          <p:cNvSpPr txBox="1"/>
          <p:nvPr/>
        </p:nvSpPr>
        <p:spPr>
          <a:xfrm>
            <a:off x="5695542" y="4948348"/>
            <a:ext cx="404278" cy="400110"/>
          </a:xfrm>
          <a:prstGeom prst="rect">
            <a:avLst/>
          </a:prstGeom>
          <a:noFill/>
        </p:spPr>
        <p:txBody>
          <a:bodyPr wrap="none" rtlCol="0">
            <a:spAutoFit/>
          </a:bodyPr>
          <a:lstStyle/>
          <a:p>
            <a:r>
              <a:rPr lang="en-US" sz="2000" dirty="0"/>
              <a:t>X</a:t>
            </a:r>
            <a:r>
              <a:rPr lang="en-US" sz="2000" baseline="-25000" dirty="0"/>
              <a:t>2</a:t>
            </a:r>
          </a:p>
        </p:txBody>
      </p:sp>
      <p:cxnSp>
        <p:nvCxnSpPr>
          <p:cNvPr id="58" name="Straight Arrow Connector 57"/>
          <p:cNvCxnSpPr>
            <a:stCxn id="56" idx="3"/>
            <a:endCxn id="55" idx="1"/>
          </p:cNvCxnSpPr>
          <p:nvPr/>
        </p:nvCxnSpPr>
        <p:spPr>
          <a:xfrm>
            <a:off x="5829918" y="4565473"/>
            <a:ext cx="31492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7" idx="0"/>
            <a:endCxn id="55" idx="2"/>
          </p:cNvCxnSpPr>
          <p:nvPr/>
        </p:nvCxnSpPr>
        <p:spPr>
          <a:xfrm flipV="1">
            <a:off x="5897681" y="4765528"/>
            <a:ext cx="402014" cy="1828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6" idx="2"/>
          </p:cNvCxnSpPr>
          <p:nvPr/>
        </p:nvCxnSpPr>
        <p:spPr>
          <a:xfrm>
            <a:off x="5627779" y="4765528"/>
            <a:ext cx="123784" cy="192738"/>
          </a:xfrm>
          <a:prstGeom prst="straightConnector1">
            <a:avLst/>
          </a:prstGeom>
          <a:ln w="15875">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364939" y="3987429"/>
            <a:ext cx="861133" cy="400110"/>
          </a:xfrm>
          <a:prstGeom prst="rect">
            <a:avLst/>
          </a:prstGeom>
          <a:noFill/>
        </p:spPr>
        <p:txBody>
          <a:bodyPr wrap="none" rtlCol="0">
            <a:spAutoFit/>
          </a:bodyPr>
          <a:lstStyle/>
          <a:p>
            <a:r>
              <a:rPr lang="en-US" sz="2000" dirty="0">
                <a:solidFill>
                  <a:schemeClr val="bg1">
                    <a:lumMod val="50000"/>
                  </a:schemeClr>
                </a:solidFill>
              </a:rPr>
              <a:t>Case 3</a:t>
            </a:r>
          </a:p>
        </p:txBody>
      </p:sp>
      <p:sp>
        <p:nvSpPr>
          <p:cNvPr id="63" name="TextBox 62"/>
          <p:cNvSpPr txBox="1"/>
          <p:nvPr/>
        </p:nvSpPr>
        <p:spPr>
          <a:xfrm>
            <a:off x="1059346" y="3983569"/>
            <a:ext cx="861133" cy="400110"/>
          </a:xfrm>
          <a:prstGeom prst="rect">
            <a:avLst/>
          </a:prstGeom>
          <a:noFill/>
        </p:spPr>
        <p:txBody>
          <a:bodyPr wrap="none" rtlCol="0">
            <a:spAutoFit/>
          </a:bodyPr>
          <a:lstStyle/>
          <a:p>
            <a:r>
              <a:rPr lang="en-US" sz="2000" dirty="0">
                <a:solidFill>
                  <a:schemeClr val="bg1">
                    <a:lumMod val="50000"/>
                  </a:schemeClr>
                </a:solidFill>
              </a:rPr>
              <a:t>Case 2</a:t>
            </a:r>
          </a:p>
        </p:txBody>
      </p:sp>
      <p:sp>
        <p:nvSpPr>
          <p:cNvPr id="64" name="TextBox 63"/>
          <p:cNvSpPr txBox="1"/>
          <p:nvPr/>
        </p:nvSpPr>
        <p:spPr>
          <a:xfrm>
            <a:off x="5592914" y="4018929"/>
            <a:ext cx="861133" cy="400110"/>
          </a:xfrm>
          <a:prstGeom prst="rect">
            <a:avLst/>
          </a:prstGeom>
          <a:noFill/>
        </p:spPr>
        <p:txBody>
          <a:bodyPr wrap="none" rtlCol="0">
            <a:spAutoFit/>
          </a:bodyPr>
          <a:lstStyle/>
          <a:p>
            <a:r>
              <a:rPr lang="en-US" sz="2000" dirty="0">
                <a:solidFill>
                  <a:schemeClr val="bg1">
                    <a:lumMod val="50000"/>
                  </a:schemeClr>
                </a:solidFill>
              </a:rPr>
              <a:t>Case 4</a:t>
            </a:r>
          </a:p>
        </p:txBody>
      </p:sp>
      <p:sp>
        <p:nvSpPr>
          <p:cNvPr id="65" name="Oval 64"/>
          <p:cNvSpPr/>
          <p:nvPr/>
        </p:nvSpPr>
        <p:spPr>
          <a:xfrm>
            <a:off x="3946435" y="8165355"/>
            <a:ext cx="842010" cy="805829"/>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6" name="Oval 65"/>
          <p:cNvSpPr/>
          <p:nvPr/>
        </p:nvSpPr>
        <p:spPr>
          <a:xfrm>
            <a:off x="3646169" y="7837129"/>
            <a:ext cx="842010" cy="80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7" name="Oval 66"/>
          <p:cNvSpPr/>
          <p:nvPr/>
        </p:nvSpPr>
        <p:spPr>
          <a:xfrm>
            <a:off x="3389133" y="8210872"/>
            <a:ext cx="842010" cy="805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8" name="TextBox 67"/>
          <p:cNvSpPr txBox="1"/>
          <p:nvPr/>
        </p:nvSpPr>
        <p:spPr>
          <a:xfrm>
            <a:off x="3893818" y="7523196"/>
            <a:ext cx="337324" cy="327782"/>
          </a:xfrm>
          <a:prstGeom prst="rect">
            <a:avLst/>
          </a:prstGeom>
          <a:noFill/>
        </p:spPr>
        <p:txBody>
          <a:bodyPr wrap="square" rtlCol="0">
            <a:spAutoFit/>
          </a:bodyPr>
          <a:lstStyle/>
          <a:p>
            <a:r>
              <a:rPr lang="en-US" sz="1530" dirty="0">
                <a:solidFill>
                  <a:schemeClr val="tx2"/>
                </a:solidFill>
              </a:rPr>
              <a:t>Y</a:t>
            </a:r>
          </a:p>
        </p:txBody>
      </p:sp>
      <p:sp>
        <p:nvSpPr>
          <p:cNvPr id="69" name="TextBox 68"/>
          <p:cNvSpPr txBox="1"/>
          <p:nvPr/>
        </p:nvSpPr>
        <p:spPr>
          <a:xfrm>
            <a:off x="3099423" y="8642958"/>
            <a:ext cx="362273" cy="327782"/>
          </a:xfrm>
          <a:prstGeom prst="rect">
            <a:avLst/>
          </a:prstGeom>
          <a:noFill/>
        </p:spPr>
        <p:txBody>
          <a:bodyPr wrap="square" rtlCol="0">
            <a:spAutoFit/>
          </a:bodyPr>
          <a:lstStyle/>
          <a:p>
            <a:r>
              <a:rPr lang="en-US" sz="1530" dirty="0">
                <a:solidFill>
                  <a:srgbClr val="FF0000"/>
                </a:solidFill>
              </a:rPr>
              <a:t>X</a:t>
            </a:r>
            <a:r>
              <a:rPr lang="en-US" sz="1530" baseline="-25000" dirty="0">
                <a:solidFill>
                  <a:srgbClr val="FF0000"/>
                </a:solidFill>
              </a:rPr>
              <a:t>1</a:t>
            </a:r>
          </a:p>
        </p:txBody>
      </p:sp>
      <p:sp>
        <p:nvSpPr>
          <p:cNvPr id="70" name="TextBox 69"/>
          <p:cNvSpPr txBox="1"/>
          <p:nvPr/>
        </p:nvSpPr>
        <p:spPr>
          <a:xfrm>
            <a:off x="4723675" y="8658193"/>
            <a:ext cx="388620" cy="327782"/>
          </a:xfrm>
          <a:prstGeom prst="rect">
            <a:avLst/>
          </a:prstGeom>
          <a:noFill/>
        </p:spPr>
        <p:txBody>
          <a:bodyPr wrap="square" rtlCol="0">
            <a:spAutoFit/>
          </a:bodyPr>
          <a:lstStyle/>
          <a:p>
            <a:r>
              <a:rPr lang="en-US" sz="1530" dirty="0"/>
              <a:t>X</a:t>
            </a:r>
            <a:r>
              <a:rPr lang="en-US" sz="1530" baseline="-25000" dirty="0"/>
              <a:t>2</a:t>
            </a:r>
          </a:p>
        </p:txBody>
      </p:sp>
      <p:sp>
        <p:nvSpPr>
          <p:cNvPr id="32" name="Title 4"/>
          <p:cNvSpPr txBox="1">
            <a:spLocks/>
          </p:cNvSpPr>
          <p:nvPr/>
        </p:nvSpPr>
        <p:spPr>
          <a:xfrm>
            <a:off x="397764" y="1157985"/>
            <a:ext cx="6995160" cy="1676400"/>
          </a:xfrm>
          <a:prstGeom prst="rect">
            <a:avLst/>
          </a:prstGeom>
        </p:spPr>
        <p:txBody>
          <a:bodyPr>
            <a:normAutofit fontScale="900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t>But there are many possible causal models:</a:t>
            </a:r>
            <a:endParaRPr lang="en-US" dirty="0"/>
          </a:p>
        </p:txBody>
      </p:sp>
      <p:sp>
        <p:nvSpPr>
          <p:cNvPr id="4" name="TextBox 3"/>
          <p:cNvSpPr txBox="1"/>
          <p:nvPr/>
        </p:nvSpPr>
        <p:spPr>
          <a:xfrm>
            <a:off x="1909785" y="6063627"/>
            <a:ext cx="4632573" cy="646331"/>
          </a:xfrm>
          <a:prstGeom prst="rect">
            <a:avLst/>
          </a:prstGeom>
          <a:noFill/>
        </p:spPr>
        <p:txBody>
          <a:bodyPr wrap="square" rtlCol="0">
            <a:spAutoFit/>
          </a:bodyPr>
          <a:lstStyle/>
          <a:p>
            <a:r>
              <a:rPr lang="en-US" dirty="0"/>
              <a:t>These are problematic when we omit X</a:t>
            </a:r>
            <a:r>
              <a:rPr lang="en-US" baseline="-25000" dirty="0"/>
              <a:t>2</a:t>
            </a:r>
            <a:r>
              <a:rPr lang="en-US" dirty="0"/>
              <a:t> because our slope on X</a:t>
            </a:r>
            <a:r>
              <a:rPr lang="en-US" baseline="-25000" dirty="0"/>
              <a:t>1</a:t>
            </a:r>
            <a:r>
              <a:rPr lang="en-US" dirty="0"/>
              <a:t> will not be biased</a:t>
            </a:r>
          </a:p>
        </p:txBody>
      </p:sp>
    </p:spTree>
    <p:extLst>
      <p:ext uri="{BB962C8B-B14F-4D97-AF65-F5344CB8AC3E}">
        <p14:creationId xmlns:p14="http://schemas.microsoft.com/office/powerpoint/2010/main" val="276237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600" dirty="0"/>
              <a:t>Lurking variables…</a:t>
            </a:r>
            <a:r>
              <a:rPr lang="en-US" sz="3600" dirty="0">
                <a:solidFill>
                  <a:schemeClr val="tx1">
                    <a:lumMod val="50000"/>
                    <a:lumOff val="50000"/>
                  </a:schemeClr>
                </a:solidFill>
              </a:rPr>
              <a:t>spurious correlations</a:t>
            </a:r>
            <a:br>
              <a:rPr lang="en-US" dirty="0"/>
            </a:br>
            <a:endParaRPr lang="en-US" dirty="0"/>
          </a:p>
        </p:txBody>
      </p:sp>
      <p:sp>
        <p:nvSpPr>
          <p:cNvPr id="2" name="Slide Number Placeholder 1"/>
          <p:cNvSpPr>
            <a:spLocks noGrp="1"/>
          </p:cNvSpPr>
          <p:nvPr>
            <p:ph type="sldNum" sz="quarter" idx="12"/>
          </p:nvPr>
        </p:nvSpPr>
        <p:spPr/>
        <p:txBody>
          <a:bodyPr/>
          <a:lstStyle/>
          <a:p>
            <a:fld id="{A953BAF0-9579-42B3-B979-30EFD986705E}" type="slidenum">
              <a:rPr lang="en-US" smtClean="0"/>
              <a:pPr/>
              <a:t>14</a:t>
            </a:fld>
            <a:endParaRPr lang="en-US"/>
          </a:p>
        </p:txBody>
      </p:sp>
      <p:sp>
        <p:nvSpPr>
          <p:cNvPr id="9" name="TextBox 8"/>
          <p:cNvSpPr txBox="1"/>
          <p:nvPr/>
        </p:nvSpPr>
        <p:spPr>
          <a:xfrm>
            <a:off x="2921385" y="4261878"/>
            <a:ext cx="280846" cy="327782"/>
          </a:xfrm>
          <a:prstGeom prst="rect">
            <a:avLst/>
          </a:prstGeom>
          <a:noFill/>
        </p:spPr>
        <p:txBody>
          <a:bodyPr wrap="none" rtlCol="0">
            <a:spAutoFit/>
          </a:bodyPr>
          <a:lstStyle/>
          <a:p>
            <a:r>
              <a:rPr lang="en-US" sz="1530" dirty="0"/>
              <a:t>Y</a:t>
            </a:r>
          </a:p>
        </p:txBody>
      </p:sp>
      <p:sp>
        <p:nvSpPr>
          <p:cNvPr id="10" name="TextBox 9"/>
          <p:cNvSpPr txBox="1"/>
          <p:nvPr/>
        </p:nvSpPr>
        <p:spPr>
          <a:xfrm>
            <a:off x="2202180" y="4261878"/>
            <a:ext cx="352982" cy="327782"/>
          </a:xfrm>
          <a:prstGeom prst="rect">
            <a:avLst/>
          </a:prstGeom>
          <a:noFill/>
        </p:spPr>
        <p:txBody>
          <a:bodyPr wrap="none" rtlCol="0">
            <a:spAutoFit/>
          </a:bodyPr>
          <a:lstStyle/>
          <a:p>
            <a:r>
              <a:rPr lang="en-US" sz="1530" dirty="0"/>
              <a:t>X</a:t>
            </a:r>
            <a:r>
              <a:rPr lang="en-US" sz="1530" baseline="-25000" dirty="0"/>
              <a:t>1</a:t>
            </a:r>
          </a:p>
        </p:txBody>
      </p:sp>
      <p:sp>
        <p:nvSpPr>
          <p:cNvPr id="12" name="TextBox 11"/>
          <p:cNvSpPr txBox="1"/>
          <p:nvPr/>
        </p:nvSpPr>
        <p:spPr>
          <a:xfrm>
            <a:off x="2472082" y="4844808"/>
            <a:ext cx="352982" cy="327782"/>
          </a:xfrm>
          <a:prstGeom prst="rect">
            <a:avLst/>
          </a:prstGeom>
          <a:noFill/>
        </p:spPr>
        <p:txBody>
          <a:bodyPr wrap="none" rtlCol="0">
            <a:spAutoFit/>
          </a:bodyPr>
          <a:lstStyle/>
          <a:p>
            <a:r>
              <a:rPr lang="en-US" sz="1530" dirty="0"/>
              <a:t>X</a:t>
            </a:r>
            <a:r>
              <a:rPr lang="en-US" sz="1530" baseline="-25000" dirty="0"/>
              <a:t>2</a:t>
            </a:r>
          </a:p>
        </p:txBody>
      </p:sp>
      <p:cxnSp>
        <p:nvCxnSpPr>
          <p:cNvPr id="26" name="Straight Arrow Connector 25"/>
          <p:cNvCxnSpPr>
            <a:stCxn id="12" idx="0"/>
            <a:endCxn id="10" idx="2"/>
          </p:cNvCxnSpPr>
          <p:nvPr/>
        </p:nvCxnSpPr>
        <p:spPr>
          <a:xfrm flipH="1" flipV="1">
            <a:off x="2378671" y="4589660"/>
            <a:ext cx="269902" cy="2551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0"/>
            <a:endCxn id="9" idx="2"/>
          </p:cNvCxnSpPr>
          <p:nvPr/>
        </p:nvCxnSpPr>
        <p:spPr>
          <a:xfrm flipV="1">
            <a:off x="2648573" y="4589660"/>
            <a:ext cx="413235" cy="25514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82645" y="4251960"/>
            <a:ext cx="280846" cy="327782"/>
          </a:xfrm>
          <a:prstGeom prst="rect">
            <a:avLst/>
          </a:prstGeom>
          <a:noFill/>
        </p:spPr>
        <p:txBody>
          <a:bodyPr wrap="none" rtlCol="0">
            <a:spAutoFit/>
          </a:bodyPr>
          <a:lstStyle/>
          <a:p>
            <a:r>
              <a:rPr lang="en-US" sz="1530" dirty="0"/>
              <a:t>Y</a:t>
            </a:r>
          </a:p>
        </p:txBody>
      </p:sp>
      <p:sp>
        <p:nvSpPr>
          <p:cNvPr id="34" name="TextBox 33"/>
          <p:cNvSpPr txBox="1"/>
          <p:nvPr/>
        </p:nvSpPr>
        <p:spPr>
          <a:xfrm>
            <a:off x="4663440" y="4251960"/>
            <a:ext cx="352982" cy="327782"/>
          </a:xfrm>
          <a:prstGeom prst="rect">
            <a:avLst/>
          </a:prstGeom>
          <a:noFill/>
        </p:spPr>
        <p:txBody>
          <a:bodyPr wrap="none" rtlCol="0">
            <a:spAutoFit/>
          </a:bodyPr>
          <a:lstStyle/>
          <a:p>
            <a:r>
              <a:rPr lang="en-US" sz="1530" dirty="0"/>
              <a:t>X</a:t>
            </a:r>
            <a:r>
              <a:rPr lang="en-US" sz="1530" baseline="-25000" dirty="0"/>
              <a:t>1</a:t>
            </a:r>
          </a:p>
        </p:txBody>
      </p:sp>
      <p:sp>
        <p:nvSpPr>
          <p:cNvPr id="35" name="TextBox 34"/>
          <p:cNvSpPr txBox="1"/>
          <p:nvPr/>
        </p:nvSpPr>
        <p:spPr>
          <a:xfrm>
            <a:off x="4933342" y="4834890"/>
            <a:ext cx="352982" cy="327782"/>
          </a:xfrm>
          <a:prstGeom prst="rect">
            <a:avLst/>
          </a:prstGeom>
          <a:noFill/>
        </p:spPr>
        <p:txBody>
          <a:bodyPr wrap="none" rtlCol="0">
            <a:spAutoFit/>
          </a:bodyPr>
          <a:lstStyle/>
          <a:p>
            <a:r>
              <a:rPr lang="en-US" sz="1530" dirty="0"/>
              <a:t>X</a:t>
            </a:r>
            <a:r>
              <a:rPr lang="en-US" sz="1530" baseline="-25000" dirty="0"/>
              <a:t>2</a:t>
            </a:r>
          </a:p>
        </p:txBody>
      </p:sp>
      <p:cxnSp>
        <p:nvCxnSpPr>
          <p:cNvPr id="36" name="Straight Arrow Connector 35"/>
          <p:cNvCxnSpPr>
            <a:stCxn id="34" idx="3"/>
            <a:endCxn id="33" idx="1"/>
          </p:cNvCxnSpPr>
          <p:nvPr/>
        </p:nvCxnSpPr>
        <p:spPr>
          <a:xfrm>
            <a:off x="5016422" y="4415851"/>
            <a:ext cx="366223"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2"/>
          </p:cNvCxnSpPr>
          <p:nvPr/>
        </p:nvCxnSpPr>
        <p:spPr>
          <a:xfrm>
            <a:off x="4839931" y="4579742"/>
            <a:ext cx="149432" cy="265066"/>
          </a:xfrm>
          <a:prstGeom prst="straightConnector1">
            <a:avLst/>
          </a:prstGeom>
          <a:ln w="15875">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372822" y="3900684"/>
            <a:ext cx="702436" cy="327782"/>
          </a:xfrm>
          <a:prstGeom prst="rect">
            <a:avLst/>
          </a:prstGeom>
          <a:noFill/>
        </p:spPr>
        <p:txBody>
          <a:bodyPr wrap="none" rtlCol="0">
            <a:spAutoFit/>
          </a:bodyPr>
          <a:lstStyle/>
          <a:p>
            <a:r>
              <a:rPr lang="en-US" sz="1530" dirty="0">
                <a:solidFill>
                  <a:schemeClr val="bg1">
                    <a:lumMod val="50000"/>
                  </a:schemeClr>
                </a:solidFill>
              </a:rPr>
              <a:t>Case 5</a:t>
            </a:r>
          </a:p>
        </p:txBody>
      </p:sp>
      <p:sp>
        <p:nvSpPr>
          <p:cNvPr id="62" name="TextBox 61"/>
          <p:cNvSpPr txBox="1"/>
          <p:nvPr/>
        </p:nvSpPr>
        <p:spPr>
          <a:xfrm>
            <a:off x="4830714" y="3893525"/>
            <a:ext cx="702436" cy="327782"/>
          </a:xfrm>
          <a:prstGeom prst="rect">
            <a:avLst/>
          </a:prstGeom>
          <a:noFill/>
        </p:spPr>
        <p:txBody>
          <a:bodyPr wrap="none" rtlCol="0">
            <a:spAutoFit/>
          </a:bodyPr>
          <a:lstStyle/>
          <a:p>
            <a:r>
              <a:rPr lang="en-US" sz="1530" dirty="0">
                <a:solidFill>
                  <a:schemeClr val="bg1">
                    <a:lumMod val="50000"/>
                  </a:schemeClr>
                </a:solidFill>
              </a:rPr>
              <a:t>Case 6</a:t>
            </a:r>
          </a:p>
        </p:txBody>
      </p:sp>
      <p:sp>
        <p:nvSpPr>
          <p:cNvPr id="44" name="Oval 43"/>
          <p:cNvSpPr/>
          <p:nvPr/>
        </p:nvSpPr>
        <p:spPr>
          <a:xfrm>
            <a:off x="2364105" y="6128376"/>
            <a:ext cx="842010" cy="805829"/>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Oval 44"/>
          <p:cNvSpPr/>
          <p:nvPr/>
        </p:nvSpPr>
        <p:spPr>
          <a:xfrm>
            <a:off x="2785110" y="5926062"/>
            <a:ext cx="842010" cy="80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1887160" y="5905065"/>
            <a:ext cx="842010" cy="805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TextBox 47"/>
          <p:cNvSpPr txBox="1"/>
          <p:nvPr/>
        </p:nvSpPr>
        <p:spPr>
          <a:xfrm>
            <a:off x="3248625" y="6128376"/>
            <a:ext cx="337324" cy="327782"/>
          </a:xfrm>
          <a:prstGeom prst="rect">
            <a:avLst/>
          </a:prstGeom>
          <a:noFill/>
        </p:spPr>
        <p:txBody>
          <a:bodyPr wrap="square" rtlCol="0">
            <a:spAutoFit/>
          </a:bodyPr>
          <a:lstStyle/>
          <a:p>
            <a:r>
              <a:rPr lang="en-US" sz="1530" dirty="0">
                <a:solidFill>
                  <a:schemeClr val="tx2"/>
                </a:solidFill>
              </a:rPr>
              <a:t>Y</a:t>
            </a:r>
          </a:p>
        </p:txBody>
      </p:sp>
      <p:sp>
        <p:nvSpPr>
          <p:cNvPr id="49" name="TextBox 48"/>
          <p:cNvSpPr txBox="1"/>
          <p:nvPr/>
        </p:nvSpPr>
        <p:spPr>
          <a:xfrm>
            <a:off x="2022109" y="6097323"/>
            <a:ext cx="362273" cy="327782"/>
          </a:xfrm>
          <a:prstGeom prst="rect">
            <a:avLst/>
          </a:prstGeom>
          <a:noFill/>
        </p:spPr>
        <p:txBody>
          <a:bodyPr wrap="square" rtlCol="0">
            <a:spAutoFit/>
          </a:bodyPr>
          <a:lstStyle/>
          <a:p>
            <a:r>
              <a:rPr lang="en-US" sz="1530" dirty="0">
                <a:solidFill>
                  <a:srgbClr val="FF0000"/>
                </a:solidFill>
              </a:rPr>
              <a:t>X</a:t>
            </a:r>
            <a:r>
              <a:rPr lang="en-US" sz="1530" baseline="-25000" dirty="0">
                <a:solidFill>
                  <a:srgbClr val="FF0000"/>
                </a:solidFill>
              </a:rPr>
              <a:t>1</a:t>
            </a:r>
          </a:p>
        </p:txBody>
      </p:sp>
      <p:sp>
        <p:nvSpPr>
          <p:cNvPr id="50" name="TextBox 49"/>
          <p:cNvSpPr txBox="1"/>
          <p:nvPr/>
        </p:nvSpPr>
        <p:spPr>
          <a:xfrm>
            <a:off x="2590800" y="6569744"/>
            <a:ext cx="388620" cy="327782"/>
          </a:xfrm>
          <a:prstGeom prst="rect">
            <a:avLst/>
          </a:prstGeom>
          <a:noFill/>
        </p:spPr>
        <p:txBody>
          <a:bodyPr wrap="square" rtlCol="0">
            <a:spAutoFit/>
          </a:bodyPr>
          <a:lstStyle/>
          <a:p>
            <a:r>
              <a:rPr lang="en-US" sz="1530" dirty="0"/>
              <a:t>X</a:t>
            </a:r>
            <a:r>
              <a:rPr lang="en-US" sz="1530" baseline="-25000" dirty="0"/>
              <a:t>2</a:t>
            </a:r>
          </a:p>
        </p:txBody>
      </p:sp>
      <p:sp>
        <p:nvSpPr>
          <p:cNvPr id="51" name="Oval 50"/>
          <p:cNvSpPr/>
          <p:nvPr/>
        </p:nvSpPr>
        <p:spPr>
          <a:xfrm>
            <a:off x="4488342" y="5871210"/>
            <a:ext cx="842010" cy="805829"/>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2" name="Oval 51"/>
          <p:cNvSpPr/>
          <p:nvPr/>
        </p:nvSpPr>
        <p:spPr>
          <a:xfrm>
            <a:off x="5382645" y="5871210"/>
            <a:ext cx="842010" cy="80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3" name="Oval 52"/>
          <p:cNvSpPr/>
          <p:nvPr/>
        </p:nvSpPr>
        <p:spPr>
          <a:xfrm>
            <a:off x="5017920" y="6162675"/>
            <a:ext cx="842010" cy="805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4" name="TextBox 53"/>
          <p:cNvSpPr txBox="1"/>
          <p:nvPr/>
        </p:nvSpPr>
        <p:spPr>
          <a:xfrm>
            <a:off x="5866579" y="6098386"/>
            <a:ext cx="337324" cy="327782"/>
          </a:xfrm>
          <a:prstGeom prst="rect">
            <a:avLst/>
          </a:prstGeom>
          <a:noFill/>
        </p:spPr>
        <p:txBody>
          <a:bodyPr wrap="square" rtlCol="0">
            <a:spAutoFit/>
          </a:bodyPr>
          <a:lstStyle/>
          <a:p>
            <a:r>
              <a:rPr lang="en-US" sz="1530" dirty="0">
                <a:solidFill>
                  <a:schemeClr val="tx2"/>
                </a:solidFill>
              </a:rPr>
              <a:t>Y</a:t>
            </a:r>
          </a:p>
        </p:txBody>
      </p:sp>
      <p:sp>
        <p:nvSpPr>
          <p:cNvPr id="65" name="TextBox 64"/>
          <p:cNvSpPr txBox="1"/>
          <p:nvPr/>
        </p:nvSpPr>
        <p:spPr>
          <a:xfrm>
            <a:off x="5257788" y="6585032"/>
            <a:ext cx="362273" cy="327782"/>
          </a:xfrm>
          <a:prstGeom prst="rect">
            <a:avLst/>
          </a:prstGeom>
          <a:noFill/>
        </p:spPr>
        <p:txBody>
          <a:bodyPr wrap="square" rtlCol="0">
            <a:spAutoFit/>
          </a:bodyPr>
          <a:lstStyle/>
          <a:p>
            <a:r>
              <a:rPr lang="en-US" sz="1530" dirty="0">
                <a:solidFill>
                  <a:srgbClr val="FF0000"/>
                </a:solidFill>
              </a:rPr>
              <a:t>X</a:t>
            </a:r>
            <a:r>
              <a:rPr lang="en-US" sz="1530" baseline="-25000" dirty="0">
                <a:solidFill>
                  <a:srgbClr val="FF0000"/>
                </a:solidFill>
              </a:rPr>
              <a:t>1</a:t>
            </a:r>
          </a:p>
        </p:txBody>
      </p:sp>
      <p:sp>
        <p:nvSpPr>
          <p:cNvPr id="66" name="TextBox 65"/>
          <p:cNvSpPr txBox="1"/>
          <p:nvPr/>
        </p:nvSpPr>
        <p:spPr>
          <a:xfrm>
            <a:off x="4632091" y="6098386"/>
            <a:ext cx="388620" cy="327782"/>
          </a:xfrm>
          <a:prstGeom prst="rect">
            <a:avLst/>
          </a:prstGeom>
          <a:noFill/>
        </p:spPr>
        <p:txBody>
          <a:bodyPr wrap="square" rtlCol="0">
            <a:spAutoFit/>
          </a:bodyPr>
          <a:lstStyle/>
          <a:p>
            <a:r>
              <a:rPr lang="en-US" sz="1530" dirty="0"/>
              <a:t>X</a:t>
            </a:r>
            <a:r>
              <a:rPr lang="en-US" sz="1530" baseline="-25000" dirty="0"/>
              <a:t>2</a:t>
            </a:r>
          </a:p>
        </p:txBody>
      </p:sp>
      <p:sp>
        <p:nvSpPr>
          <p:cNvPr id="4" name="TextBox 3"/>
          <p:cNvSpPr txBox="1"/>
          <p:nvPr/>
        </p:nvSpPr>
        <p:spPr>
          <a:xfrm>
            <a:off x="2212400" y="8143513"/>
            <a:ext cx="3822841" cy="369332"/>
          </a:xfrm>
          <a:prstGeom prst="rect">
            <a:avLst/>
          </a:prstGeom>
          <a:noFill/>
        </p:spPr>
        <p:txBody>
          <a:bodyPr wrap="none" rtlCol="0">
            <a:spAutoFit/>
          </a:bodyPr>
          <a:lstStyle/>
          <a:p>
            <a:r>
              <a:rPr lang="en-US" dirty="0"/>
              <a:t>Don’t worry about these cases for now</a:t>
            </a:r>
          </a:p>
        </p:txBody>
      </p:sp>
    </p:spTree>
    <p:extLst>
      <p:ext uri="{BB962C8B-B14F-4D97-AF65-F5344CB8AC3E}">
        <p14:creationId xmlns:p14="http://schemas.microsoft.com/office/powerpoint/2010/main" val="313208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how do we fix this?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15</a:t>
            </a:fld>
            <a:endParaRPr lang="en-US"/>
          </a:p>
        </p:txBody>
      </p:sp>
    </p:spTree>
    <p:extLst>
      <p:ext uri="{BB962C8B-B14F-4D97-AF65-F5344CB8AC3E}">
        <p14:creationId xmlns:p14="http://schemas.microsoft.com/office/powerpoint/2010/main" val="285464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Instrumental variables exploit </a:t>
            </a:r>
            <a:r>
              <a:rPr lang="en-US" dirty="0" err="1"/>
              <a:t>exogeneity</a:t>
            </a:r>
            <a:r>
              <a:rPr lang="en-US" dirty="0"/>
              <a:t>:</a:t>
            </a:r>
            <a:br>
              <a:rPr lang="en-US" dirty="0"/>
            </a:br>
            <a:endParaRPr lang="en-US" dirty="0"/>
          </a:p>
        </p:txBody>
      </p:sp>
      <p:sp>
        <p:nvSpPr>
          <p:cNvPr id="2" name="Slide Number Placeholder 1"/>
          <p:cNvSpPr>
            <a:spLocks noGrp="1"/>
          </p:cNvSpPr>
          <p:nvPr>
            <p:ph type="sldNum" sz="quarter" idx="12"/>
          </p:nvPr>
        </p:nvSpPr>
        <p:spPr/>
        <p:txBody>
          <a:bodyPr/>
          <a:lstStyle/>
          <a:p>
            <a:fld id="{A953BAF0-9579-42B3-B979-30EFD986705E}" type="slidenum">
              <a:rPr lang="en-US" smtClean="0"/>
              <a:pPr/>
              <a:t>16</a:t>
            </a:fld>
            <a:endParaRPr lang="en-US"/>
          </a:p>
        </p:txBody>
      </p:sp>
      <p:sp>
        <p:nvSpPr>
          <p:cNvPr id="33" name="TextBox 32"/>
          <p:cNvSpPr txBox="1"/>
          <p:nvPr/>
        </p:nvSpPr>
        <p:spPr>
          <a:xfrm>
            <a:off x="3894080" y="3780728"/>
            <a:ext cx="309700" cy="400110"/>
          </a:xfrm>
          <a:prstGeom prst="rect">
            <a:avLst/>
          </a:prstGeom>
          <a:noFill/>
        </p:spPr>
        <p:txBody>
          <a:bodyPr wrap="none" rtlCol="0">
            <a:spAutoFit/>
          </a:bodyPr>
          <a:lstStyle/>
          <a:p>
            <a:r>
              <a:rPr lang="en-US" sz="2000" dirty="0"/>
              <a:t>Y</a:t>
            </a:r>
          </a:p>
        </p:txBody>
      </p:sp>
      <p:sp>
        <p:nvSpPr>
          <p:cNvPr id="34" name="TextBox 33"/>
          <p:cNvSpPr txBox="1"/>
          <p:nvPr/>
        </p:nvSpPr>
        <p:spPr>
          <a:xfrm>
            <a:off x="3174875" y="3780728"/>
            <a:ext cx="404278" cy="400110"/>
          </a:xfrm>
          <a:prstGeom prst="rect">
            <a:avLst/>
          </a:prstGeom>
          <a:noFill/>
        </p:spPr>
        <p:txBody>
          <a:bodyPr wrap="none" rtlCol="0">
            <a:spAutoFit/>
          </a:bodyPr>
          <a:lstStyle/>
          <a:p>
            <a:r>
              <a:rPr lang="en-US" sz="2000" dirty="0"/>
              <a:t>X</a:t>
            </a:r>
            <a:r>
              <a:rPr lang="en-US" sz="2000" baseline="-25000" dirty="0"/>
              <a:t>1</a:t>
            </a:r>
          </a:p>
        </p:txBody>
      </p:sp>
      <p:sp>
        <p:nvSpPr>
          <p:cNvPr id="35" name="TextBox 34"/>
          <p:cNvSpPr txBox="1"/>
          <p:nvPr/>
        </p:nvSpPr>
        <p:spPr>
          <a:xfrm>
            <a:off x="3444777" y="4363658"/>
            <a:ext cx="404278" cy="400110"/>
          </a:xfrm>
          <a:prstGeom prst="rect">
            <a:avLst/>
          </a:prstGeom>
          <a:noFill/>
        </p:spPr>
        <p:txBody>
          <a:bodyPr wrap="none" rtlCol="0">
            <a:spAutoFit/>
          </a:bodyPr>
          <a:lstStyle/>
          <a:p>
            <a:r>
              <a:rPr lang="en-US" sz="2000" dirty="0"/>
              <a:t>X</a:t>
            </a:r>
            <a:r>
              <a:rPr lang="en-US" sz="2000" baseline="-25000" dirty="0"/>
              <a:t>2</a:t>
            </a:r>
          </a:p>
        </p:txBody>
      </p:sp>
      <p:cxnSp>
        <p:nvCxnSpPr>
          <p:cNvPr id="36" name="Straight Arrow Connector 35"/>
          <p:cNvCxnSpPr>
            <a:stCxn id="34" idx="3"/>
            <a:endCxn id="33" idx="1"/>
          </p:cNvCxnSpPr>
          <p:nvPr/>
        </p:nvCxnSpPr>
        <p:spPr>
          <a:xfrm>
            <a:off x="3579153" y="3980783"/>
            <a:ext cx="31492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5" idx="0"/>
            <a:endCxn id="33" idx="2"/>
          </p:cNvCxnSpPr>
          <p:nvPr/>
        </p:nvCxnSpPr>
        <p:spPr>
          <a:xfrm flipV="1">
            <a:off x="3646916" y="4180838"/>
            <a:ext cx="402014" cy="1828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2"/>
          </p:cNvCxnSpPr>
          <p:nvPr/>
        </p:nvCxnSpPr>
        <p:spPr>
          <a:xfrm>
            <a:off x="3377014" y="4180838"/>
            <a:ext cx="123784" cy="192738"/>
          </a:xfrm>
          <a:prstGeom prst="straightConnector1">
            <a:avLst/>
          </a:prstGeom>
          <a:ln w="158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527175" y="3466311"/>
            <a:ext cx="306494" cy="400110"/>
          </a:xfrm>
          <a:prstGeom prst="rect">
            <a:avLst/>
          </a:prstGeom>
          <a:noFill/>
        </p:spPr>
        <p:txBody>
          <a:bodyPr wrap="none" rtlCol="0">
            <a:spAutoFit/>
          </a:bodyPr>
          <a:lstStyle/>
          <a:p>
            <a:r>
              <a:rPr lang="en-US" sz="2000" b="1" dirty="0">
                <a:solidFill>
                  <a:srgbClr val="00B050"/>
                </a:solidFill>
              </a:rPr>
              <a:t>Z</a:t>
            </a:r>
          </a:p>
        </p:txBody>
      </p:sp>
      <p:cxnSp>
        <p:nvCxnSpPr>
          <p:cNvPr id="44" name="Straight Arrow Connector 43"/>
          <p:cNvCxnSpPr>
            <a:stCxn id="3" idx="3"/>
          </p:cNvCxnSpPr>
          <p:nvPr/>
        </p:nvCxnSpPr>
        <p:spPr>
          <a:xfrm>
            <a:off x="2833669" y="3666366"/>
            <a:ext cx="341206" cy="179132"/>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599815" y="3943741"/>
            <a:ext cx="1455207" cy="400110"/>
          </a:xfrm>
          <a:prstGeom prst="rect">
            <a:avLst/>
          </a:prstGeom>
          <a:noFill/>
        </p:spPr>
        <p:txBody>
          <a:bodyPr wrap="none" rtlCol="0">
            <a:spAutoFit/>
          </a:bodyPr>
          <a:lstStyle/>
          <a:p>
            <a:r>
              <a:rPr lang="en-US" sz="2000" b="1" dirty="0" err="1">
                <a:solidFill>
                  <a:srgbClr val="00B050"/>
                </a:solidFill>
              </a:rPr>
              <a:t>Exogeneous</a:t>
            </a:r>
            <a:endParaRPr lang="en-US" sz="2000" b="1" dirty="0">
              <a:solidFill>
                <a:srgbClr val="00B050"/>
              </a:solidFill>
            </a:endParaRPr>
          </a:p>
        </p:txBody>
      </p:sp>
      <p:sp>
        <p:nvSpPr>
          <p:cNvPr id="47" name="TextBox 46"/>
          <p:cNvSpPr txBox="1"/>
          <p:nvPr/>
        </p:nvSpPr>
        <p:spPr>
          <a:xfrm>
            <a:off x="3873383" y="6833639"/>
            <a:ext cx="309700" cy="400110"/>
          </a:xfrm>
          <a:prstGeom prst="rect">
            <a:avLst/>
          </a:prstGeom>
          <a:noFill/>
        </p:spPr>
        <p:txBody>
          <a:bodyPr wrap="none" rtlCol="0">
            <a:spAutoFit/>
          </a:bodyPr>
          <a:lstStyle/>
          <a:p>
            <a:r>
              <a:rPr lang="en-US" sz="2000" dirty="0"/>
              <a:t>Y</a:t>
            </a:r>
          </a:p>
        </p:txBody>
      </p:sp>
      <p:sp>
        <p:nvSpPr>
          <p:cNvPr id="48" name="TextBox 47"/>
          <p:cNvSpPr txBox="1"/>
          <p:nvPr/>
        </p:nvSpPr>
        <p:spPr>
          <a:xfrm>
            <a:off x="3154178" y="6833639"/>
            <a:ext cx="404278" cy="400110"/>
          </a:xfrm>
          <a:prstGeom prst="rect">
            <a:avLst/>
          </a:prstGeom>
          <a:noFill/>
        </p:spPr>
        <p:txBody>
          <a:bodyPr wrap="none" rtlCol="0">
            <a:spAutoFit/>
          </a:bodyPr>
          <a:lstStyle/>
          <a:p>
            <a:r>
              <a:rPr lang="en-US" sz="2000" dirty="0"/>
              <a:t>X</a:t>
            </a:r>
            <a:r>
              <a:rPr lang="en-US" sz="2000" baseline="-25000" dirty="0"/>
              <a:t>1</a:t>
            </a:r>
          </a:p>
        </p:txBody>
      </p:sp>
      <p:sp>
        <p:nvSpPr>
          <p:cNvPr id="49" name="TextBox 48"/>
          <p:cNvSpPr txBox="1"/>
          <p:nvPr/>
        </p:nvSpPr>
        <p:spPr>
          <a:xfrm>
            <a:off x="3424080" y="7416569"/>
            <a:ext cx="404278" cy="400110"/>
          </a:xfrm>
          <a:prstGeom prst="rect">
            <a:avLst/>
          </a:prstGeom>
          <a:noFill/>
        </p:spPr>
        <p:txBody>
          <a:bodyPr wrap="none" rtlCol="0">
            <a:spAutoFit/>
          </a:bodyPr>
          <a:lstStyle/>
          <a:p>
            <a:r>
              <a:rPr lang="en-US" sz="2000" dirty="0"/>
              <a:t>X</a:t>
            </a:r>
            <a:r>
              <a:rPr lang="en-US" sz="2000" baseline="-25000" dirty="0"/>
              <a:t>2</a:t>
            </a:r>
          </a:p>
        </p:txBody>
      </p:sp>
      <p:cxnSp>
        <p:nvCxnSpPr>
          <p:cNvPr id="50" name="Straight Arrow Connector 49"/>
          <p:cNvCxnSpPr>
            <a:stCxn id="48" idx="3"/>
            <a:endCxn id="47" idx="1"/>
          </p:cNvCxnSpPr>
          <p:nvPr/>
        </p:nvCxnSpPr>
        <p:spPr>
          <a:xfrm>
            <a:off x="3558456" y="7033694"/>
            <a:ext cx="31492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0"/>
            <a:endCxn id="47" idx="2"/>
          </p:cNvCxnSpPr>
          <p:nvPr/>
        </p:nvCxnSpPr>
        <p:spPr>
          <a:xfrm flipV="1">
            <a:off x="3626219" y="7233749"/>
            <a:ext cx="402014" cy="1828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2"/>
          </p:cNvCxnSpPr>
          <p:nvPr/>
        </p:nvCxnSpPr>
        <p:spPr>
          <a:xfrm>
            <a:off x="3356317" y="7233749"/>
            <a:ext cx="123784" cy="192738"/>
          </a:xfrm>
          <a:prstGeom prst="straightConnector1">
            <a:avLst/>
          </a:prstGeom>
          <a:ln w="158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506478" y="6519221"/>
            <a:ext cx="306494" cy="400110"/>
          </a:xfrm>
          <a:prstGeom prst="rect">
            <a:avLst/>
          </a:prstGeom>
          <a:noFill/>
        </p:spPr>
        <p:txBody>
          <a:bodyPr wrap="none" rtlCol="0">
            <a:spAutoFit/>
          </a:bodyPr>
          <a:lstStyle/>
          <a:p>
            <a:r>
              <a:rPr lang="en-US" sz="2000" b="1" dirty="0">
                <a:solidFill>
                  <a:srgbClr val="00B050"/>
                </a:solidFill>
              </a:rPr>
              <a:t>Z</a:t>
            </a:r>
          </a:p>
        </p:txBody>
      </p:sp>
      <p:cxnSp>
        <p:nvCxnSpPr>
          <p:cNvPr id="54" name="Straight Arrow Connector 53"/>
          <p:cNvCxnSpPr>
            <a:stCxn id="53" idx="3"/>
          </p:cNvCxnSpPr>
          <p:nvPr/>
        </p:nvCxnSpPr>
        <p:spPr>
          <a:xfrm>
            <a:off x="2812972" y="6719276"/>
            <a:ext cx="341206" cy="17913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028456" y="8408670"/>
            <a:ext cx="309700" cy="400110"/>
          </a:xfrm>
          <a:prstGeom prst="rect">
            <a:avLst/>
          </a:prstGeom>
          <a:noFill/>
        </p:spPr>
        <p:txBody>
          <a:bodyPr wrap="none" rtlCol="0">
            <a:spAutoFit/>
          </a:bodyPr>
          <a:lstStyle/>
          <a:p>
            <a:r>
              <a:rPr lang="en-US" sz="2000" dirty="0"/>
              <a:t>Y</a:t>
            </a:r>
          </a:p>
        </p:txBody>
      </p:sp>
      <p:sp>
        <p:nvSpPr>
          <p:cNvPr id="66" name="TextBox 65"/>
          <p:cNvSpPr txBox="1"/>
          <p:nvPr/>
        </p:nvSpPr>
        <p:spPr>
          <a:xfrm>
            <a:off x="3309251" y="8408670"/>
            <a:ext cx="404278" cy="400110"/>
          </a:xfrm>
          <a:prstGeom prst="rect">
            <a:avLst/>
          </a:prstGeom>
          <a:noFill/>
        </p:spPr>
        <p:txBody>
          <a:bodyPr wrap="none" rtlCol="0">
            <a:spAutoFit/>
          </a:bodyPr>
          <a:lstStyle/>
          <a:p>
            <a:r>
              <a:rPr lang="en-US" sz="2000" dirty="0"/>
              <a:t>X</a:t>
            </a:r>
            <a:r>
              <a:rPr lang="en-US" sz="2000" baseline="-25000" dirty="0"/>
              <a:t>1</a:t>
            </a:r>
          </a:p>
        </p:txBody>
      </p:sp>
      <p:sp>
        <p:nvSpPr>
          <p:cNvPr id="67" name="TextBox 66"/>
          <p:cNvSpPr txBox="1"/>
          <p:nvPr/>
        </p:nvSpPr>
        <p:spPr>
          <a:xfrm>
            <a:off x="3579153" y="8991600"/>
            <a:ext cx="404278" cy="400110"/>
          </a:xfrm>
          <a:prstGeom prst="rect">
            <a:avLst/>
          </a:prstGeom>
          <a:noFill/>
        </p:spPr>
        <p:txBody>
          <a:bodyPr wrap="none" rtlCol="0">
            <a:spAutoFit/>
          </a:bodyPr>
          <a:lstStyle/>
          <a:p>
            <a:r>
              <a:rPr lang="en-US" sz="2000" dirty="0"/>
              <a:t>X</a:t>
            </a:r>
            <a:r>
              <a:rPr lang="en-US" sz="2000" baseline="-25000" dirty="0"/>
              <a:t>2</a:t>
            </a:r>
          </a:p>
        </p:txBody>
      </p:sp>
      <p:cxnSp>
        <p:nvCxnSpPr>
          <p:cNvPr id="68" name="Straight Arrow Connector 67"/>
          <p:cNvCxnSpPr>
            <a:stCxn id="66" idx="3"/>
            <a:endCxn id="65" idx="1"/>
          </p:cNvCxnSpPr>
          <p:nvPr/>
        </p:nvCxnSpPr>
        <p:spPr>
          <a:xfrm>
            <a:off x="3713529" y="8608725"/>
            <a:ext cx="31492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7" idx="0"/>
            <a:endCxn id="65" idx="2"/>
          </p:cNvCxnSpPr>
          <p:nvPr/>
        </p:nvCxnSpPr>
        <p:spPr>
          <a:xfrm flipV="1">
            <a:off x="3781292" y="8808780"/>
            <a:ext cx="402014" cy="1828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2"/>
          </p:cNvCxnSpPr>
          <p:nvPr/>
        </p:nvCxnSpPr>
        <p:spPr>
          <a:xfrm>
            <a:off x="3511390" y="8808780"/>
            <a:ext cx="123784" cy="192738"/>
          </a:xfrm>
          <a:prstGeom prst="straightConnector1">
            <a:avLst/>
          </a:prstGeom>
          <a:ln w="158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661551" y="8094252"/>
            <a:ext cx="306494" cy="400110"/>
          </a:xfrm>
          <a:prstGeom prst="rect">
            <a:avLst/>
          </a:prstGeom>
          <a:noFill/>
        </p:spPr>
        <p:txBody>
          <a:bodyPr wrap="none" rtlCol="0">
            <a:spAutoFit/>
          </a:bodyPr>
          <a:lstStyle/>
          <a:p>
            <a:r>
              <a:rPr lang="en-US" sz="2000" b="1" dirty="0">
                <a:solidFill>
                  <a:srgbClr val="00B050"/>
                </a:solidFill>
              </a:rPr>
              <a:t>Z</a:t>
            </a:r>
          </a:p>
        </p:txBody>
      </p:sp>
      <p:cxnSp>
        <p:nvCxnSpPr>
          <p:cNvPr id="72" name="Straight Arrow Connector 71"/>
          <p:cNvCxnSpPr>
            <a:stCxn id="71" idx="3"/>
          </p:cNvCxnSpPr>
          <p:nvPr/>
        </p:nvCxnSpPr>
        <p:spPr>
          <a:xfrm>
            <a:off x="2968045" y="8294307"/>
            <a:ext cx="341206" cy="17913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4612685" y="6878968"/>
            <a:ext cx="819988" cy="242251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73" name="TextBox 72"/>
          <p:cNvSpPr txBox="1"/>
          <p:nvPr/>
        </p:nvSpPr>
        <p:spPr>
          <a:xfrm>
            <a:off x="5608737" y="7308848"/>
            <a:ext cx="1455207" cy="707886"/>
          </a:xfrm>
          <a:prstGeom prst="rect">
            <a:avLst/>
          </a:prstGeom>
          <a:noFill/>
        </p:spPr>
        <p:txBody>
          <a:bodyPr wrap="none" rtlCol="0">
            <a:spAutoFit/>
          </a:bodyPr>
          <a:lstStyle/>
          <a:p>
            <a:pPr algn="ctr"/>
            <a:r>
              <a:rPr lang="en-US" sz="2000" b="1" dirty="0">
                <a:solidFill>
                  <a:srgbClr val="00B050"/>
                </a:solidFill>
              </a:rPr>
              <a:t>NOT</a:t>
            </a:r>
          </a:p>
          <a:p>
            <a:pPr algn="ctr"/>
            <a:r>
              <a:rPr lang="en-US" sz="2000" b="1" dirty="0" err="1">
                <a:solidFill>
                  <a:srgbClr val="00B050"/>
                </a:solidFill>
              </a:rPr>
              <a:t>Exogeneous</a:t>
            </a:r>
            <a:endParaRPr lang="en-US" sz="2000" b="1" dirty="0">
              <a:solidFill>
                <a:srgbClr val="00B050"/>
              </a:solidFill>
            </a:endParaRPr>
          </a:p>
        </p:txBody>
      </p:sp>
      <p:cxnSp>
        <p:nvCxnSpPr>
          <p:cNvPr id="74" name="Straight Arrow Connector 73"/>
          <p:cNvCxnSpPr>
            <a:stCxn id="53" idx="3"/>
          </p:cNvCxnSpPr>
          <p:nvPr/>
        </p:nvCxnSpPr>
        <p:spPr>
          <a:xfrm>
            <a:off x="2812972" y="6719276"/>
            <a:ext cx="1060411" cy="179133"/>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67" idx="1"/>
          </p:cNvCxnSpPr>
          <p:nvPr/>
        </p:nvCxnSpPr>
        <p:spPr>
          <a:xfrm>
            <a:off x="2968045" y="8294307"/>
            <a:ext cx="611108" cy="897348"/>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986894" y="7233749"/>
            <a:ext cx="309700" cy="400110"/>
          </a:xfrm>
          <a:prstGeom prst="rect">
            <a:avLst/>
          </a:prstGeom>
          <a:noFill/>
        </p:spPr>
        <p:txBody>
          <a:bodyPr wrap="none" rtlCol="0">
            <a:spAutoFit/>
          </a:bodyPr>
          <a:lstStyle/>
          <a:p>
            <a:r>
              <a:rPr lang="en-US" sz="2000" dirty="0"/>
              <a:t>Y</a:t>
            </a:r>
          </a:p>
        </p:txBody>
      </p:sp>
      <p:sp>
        <p:nvSpPr>
          <p:cNvPr id="77" name="TextBox 76"/>
          <p:cNvSpPr txBox="1"/>
          <p:nvPr/>
        </p:nvSpPr>
        <p:spPr>
          <a:xfrm>
            <a:off x="1267689" y="7233749"/>
            <a:ext cx="404278" cy="400110"/>
          </a:xfrm>
          <a:prstGeom prst="rect">
            <a:avLst/>
          </a:prstGeom>
          <a:noFill/>
        </p:spPr>
        <p:txBody>
          <a:bodyPr wrap="none" rtlCol="0">
            <a:spAutoFit/>
          </a:bodyPr>
          <a:lstStyle/>
          <a:p>
            <a:r>
              <a:rPr lang="en-US" sz="2000" dirty="0"/>
              <a:t>X</a:t>
            </a:r>
            <a:r>
              <a:rPr lang="en-US" sz="2000" baseline="-25000" dirty="0"/>
              <a:t>1</a:t>
            </a:r>
          </a:p>
        </p:txBody>
      </p:sp>
      <p:sp>
        <p:nvSpPr>
          <p:cNvPr id="78" name="TextBox 77"/>
          <p:cNvSpPr txBox="1"/>
          <p:nvPr/>
        </p:nvSpPr>
        <p:spPr>
          <a:xfrm>
            <a:off x="1537591" y="7816679"/>
            <a:ext cx="404278" cy="400110"/>
          </a:xfrm>
          <a:prstGeom prst="rect">
            <a:avLst/>
          </a:prstGeom>
          <a:noFill/>
        </p:spPr>
        <p:txBody>
          <a:bodyPr wrap="none" rtlCol="0">
            <a:spAutoFit/>
          </a:bodyPr>
          <a:lstStyle/>
          <a:p>
            <a:r>
              <a:rPr lang="en-US" sz="2000" dirty="0"/>
              <a:t>X</a:t>
            </a:r>
            <a:r>
              <a:rPr lang="en-US" sz="2000" baseline="-25000" dirty="0"/>
              <a:t>2</a:t>
            </a:r>
          </a:p>
        </p:txBody>
      </p:sp>
      <p:cxnSp>
        <p:nvCxnSpPr>
          <p:cNvPr id="79" name="Straight Arrow Connector 78"/>
          <p:cNvCxnSpPr>
            <a:stCxn id="77" idx="3"/>
            <a:endCxn id="76" idx="1"/>
          </p:cNvCxnSpPr>
          <p:nvPr/>
        </p:nvCxnSpPr>
        <p:spPr>
          <a:xfrm>
            <a:off x="1671967" y="7433804"/>
            <a:ext cx="31492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8" idx="0"/>
            <a:endCxn id="76" idx="2"/>
          </p:cNvCxnSpPr>
          <p:nvPr/>
        </p:nvCxnSpPr>
        <p:spPr>
          <a:xfrm flipV="1">
            <a:off x="1739730" y="7633859"/>
            <a:ext cx="402014" cy="1828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7" idx="2"/>
          </p:cNvCxnSpPr>
          <p:nvPr/>
        </p:nvCxnSpPr>
        <p:spPr>
          <a:xfrm>
            <a:off x="1469828" y="7633859"/>
            <a:ext cx="123784" cy="192738"/>
          </a:xfrm>
          <a:prstGeom prst="straightConnector1">
            <a:avLst/>
          </a:prstGeom>
          <a:ln w="158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19989" y="6919332"/>
            <a:ext cx="306494" cy="400110"/>
          </a:xfrm>
          <a:prstGeom prst="rect">
            <a:avLst/>
          </a:prstGeom>
          <a:noFill/>
        </p:spPr>
        <p:txBody>
          <a:bodyPr wrap="none" rtlCol="0">
            <a:spAutoFit/>
          </a:bodyPr>
          <a:lstStyle/>
          <a:p>
            <a:r>
              <a:rPr lang="en-US" sz="2000" b="1" dirty="0">
                <a:solidFill>
                  <a:srgbClr val="00B050"/>
                </a:solidFill>
              </a:rPr>
              <a:t>Z</a:t>
            </a:r>
          </a:p>
        </p:txBody>
      </p:sp>
      <p:cxnSp>
        <p:nvCxnSpPr>
          <p:cNvPr id="83" name="Straight Arrow Connector 82"/>
          <p:cNvCxnSpPr>
            <a:stCxn id="82" idx="3"/>
          </p:cNvCxnSpPr>
          <p:nvPr/>
        </p:nvCxnSpPr>
        <p:spPr>
          <a:xfrm>
            <a:off x="926483" y="7119387"/>
            <a:ext cx="341206" cy="179132"/>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endCxn id="78" idx="1"/>
          </p:cNvCxnSpPr>
          <p:nvPr/>
        </p:nvCxnSpPr>
        <p:spPr>
          <a:xfrm>
            <a:off x="870972" y="7233264"/>
            <a:ext cx="666619" cy="783470"/>
          </a:xfrm>
          <a:prstGeom prst="straightConnector1">
            <a:avLst/>
          </a:prstGeom>
          <a:ln w="15875">
            <a:solidFill>
              <a:srgbClr val="00B05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69828" y="5319488"/>
            <a:ext cx="5021056" cy="646331"/>
          </a:xfrm>
          <a:prstGeom prst="rect">
            <a:avLst/>
          </a:prstGeom>
          <a:noFill/>
        </p:spPr>
        <p:txBody>
          <a:bodyPr wrap="square" rtlCol="0">
            <a:spAutoFit/>
          </a:bodyPr>
          <a:lstStyle/>
          <a:p>
            <a:r>
              <a:rPr lang="en-US" dirty="0">
                <a:solidFill>
                  <a:schemeClr val="tx1">
                    <a:lumMod val="50000"/>
                    <a:lumOff val="50000"/>
                  </a:schemeClr>
                </a:solidFill>
              </a:rPr>
              <a:t>Exogenous: Variable that is correlated with the policy variable but NOT with the omitted variable.</a:t>
            </a:r>
          </a:p>
        </p:txBody>
      </p:sp>
    </p:spTree>
    <p:extLst>
      <p:ext uri="{BB962C8B-B14F-4D97-AF65-F5344CB8AC3E}">
        <p14:creationId xmlns:p14="http://schemas.microsoft.com/office/powerpoint/2010/main" val="586250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17</a:t>
            </a:fld>
            <a:endParaRPr lang="en-US"/>
          </a:p>
        </p:txBody>
      </p:sp>
      <p:sp>
        <p:nvSpPr>
          <p:cNvPr id="3" name="Text Placeholder 2"/>
          <p:cNvSpPr>
            <a:spLocks noGrp="1"/>
          </p:cNvSpPr>
          <p:nvPr>
            <p:ph type="body" sz="quarter" idx="13"/>
          </p:nvPr>
        </p:nvSpPr>
        <p:spPr>
          <a:xfrm>
            <a:off x="705671" y="2826250"/>
            <a:ext cx="6263698" cy="1880921"/>
          </a:xfrm>
        </p:spPr>
        <p:txBody>
          <a:bodyPr>
            <a:noAutofit/>
          </a:bodyPr>
          <a:lstStyle/>
          <a:p>
            <a:pPr algn="just"/>
            <a:r>
              <a:rPr lang="en-US" sz="1600" dirty="0"/>
              <a:t>Steven </a:t>
            </a:r>
            <a:r>
              <a:rPr lang="en-US" sz="1600" dirty="0" err="1"/>
              <a:t>Levitte</a:t>
            </a:r>
            <a:r>
              <a:rPr lang="en-US" sz="1600" dirty="0"/>
              <a:t> makes the claim that increasing policing only reduces crime slightly. </a:t>
            </a:r>
          </a:p>
        </p:txBody>
      </p:sp>
      <p:sp>
        <p:nvSpPr>
          <p:cNvPr id="7" name="Text Placeholder 6"/>
          <p:cNvSpPr>
            <a:spLocks noGrp="1"/>
          </p:cNvSpPr>
          <p:nvPr>
            <p:ph type="body" sz="quarter" idx="17"/>
          </p:nvPr>
        </p:nvSpPr>
        <p:spPr>
          <a:xfrm>
            <a:off x="625853" y="1791900"/>
            <a:ext cx="6593467" cy="1452880"/>
          </a:xfrm>
        </p:spPr>
        <p:txBody>
          <a:bodyPr/>
          <a:lstStyle/>
          <a:p>
            <a:r>
              <a:rPr lang="en-US" dirty="0"/>
              <a:t>Where have all the criminals gone?</a:t>
            </a:r>
          </a:p>
        </p:txBody>
      </p:sp>
      <p:sp>
        <p:nvSpPr>
          <p:cNvPr id="9" name="Oval 8"/>
          <p:cNvSpPr/>
          <p:nvPr/>
        </p:nvSpPr>
        <p:spPr>
          <a:xfrm>
            <a:off x="3757702" y="7726884"/>
            <a:ext cx="842010" cy="805829"/>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57436" y="7398657"/>
            <a:ext cx="842010" cy="80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00400" y="7772400"/>
            <a:ext cx="842010" cy="805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36817" y="6981382"/>
            <a:ext cx="1283247" cy="369332"/>
          </a:xfrm>
          <a:prstGeom prst="rect">
            <a:avLst/>
          </a:prstGeom>
          <a:noFill/>
        </p:spPr>
        <p:txBody>
          <a:bodyPr wrap="square" rtlCol="0">
            <a:spAutoFit/>
          </a:bodyPr>
          <a:lstStyle/>
          <a:p>
            <a:r>
              <a:rPr lang="en-US" dirty="0">
                <a:solidFill>
                  <a:schemeClr val="tx2"/>
                </a:solidFill>
              </a:rPr>
              <a:t>Crime Rate</a:t>
            </a:r>
          </a:p>
        </p:txBody>
      </p:sp>
      <p:sp>
        <p:nvSpPr>
          <p:cNvPr id="13" name="TextBox 12"/>
          <p:cNvSpPr txBox="1"/>
          <p:nvPr/>
        </p:nvSpPr>
        <p:spPr>
          <a:xfrm>
            <a:off x="2321344" y="8175314"/>
            <a:ext cx="745891" cy="646331"/>
          </a:xfrm>
          <a:prstGeom prst="rect">
            <a:avLst/>
          </a:prstGeom>
          <a:noFill/>
        </p:spPr>
        <p:txBody>
          <a:bodyPr wrap="square" rtlCol="0">
            <a:spAutoFit/>
          </a:bodyPr>
          <a:lstStyle/>
          <a:p>
            <a:r>
              <a:rPr lang="en-US" dirty="0">
                <a:solidFill>
                  <a:srgbClr val="FF0000"/>
                </a:solidFill>
              </a:rPr>
              <a:t>Patrol Hours</a:t>
            </a:r>
            <a:endParaRPr lang="en-US" baseline="-25000" dirty="0">
              <a:solidFill>
                <a:srgbClr val="FF0000"/>
              </a:solidFill>
            </a:endParaRPr>
          </a:p>
        </p:txBody>
      </p:sp>
      <p:sp>
        <p:nvSpPr>
          <p:cNvPr id="14" name="TextBox 13"/>
          <p:cNvSpPr txBox="1"/>
          <p:nvPr/>
        </p:nvSpPr>
        <p:spPr>
          <a:xfrm>
            <a:off x="4677453" y="8207517"/>
            <a:ext cx="1295400" cy="646331"/>
          </a:xfrm>
          <a:prstGeom prst="rect">
            <a:avLst/>
          </a:prstGeom>
          <a:noFill/>
        </p:spPr>
        <p:txBody>
          <a:bodyPr wrap="square" rtlCol="0">
            <a:spAutoFit/>
          </a:bodyPr>
          <a:lstStyle/>
          <a:p>
            <a:r>
              <a:rPr lang="en-US" dirty="0"/>
              <a:t>Number of</a:t>
            </a:r>
            <a:br>
              <a:rPr lang="en-US" dirty="0"/>
            </a:br>
            <a:r>
              <a:rPr lang="en-US" dirty="0"/>
              <a:t>Criminals</a:t>
            </a:r>
            <a:endParaRPr lang="en-US" baseline="-25000" dirty="0"/>
          </a:p>
        </p:txBody>
      </p:sp>
      <p:sp>
        <p:nvSpPr>
          <p:cNvPr id="15"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Example:</a:t>
            </a:r>
            <a:br>
              <a:rPr lang="en-US" dirty="0"/>
            </a:br>
            <a:endParaRPr lang="en-US" dirty="0"/>
          </a:p>
        </p:txBody>
      </p:sp>
      <p:sp>
        <p:nvSpPr>
          <p:cNvPr id="6" name="TextBox 5"/>
          <p:cNvSpPr txBox="1"/>
          <p:nvPr/>
        </p:nvSpPr>
        <p:spPr>
          <a:xfrm>
            <a:off x="1820581" y="5142053"/>
            <a:ext cx="4033878" cy="923330"/>
          </a:xfrm>
          <a:prstGeom prst="rect">
            <a:avLst/>
          </a:prstGeom>
          <a:noFill/>
        </p:spPr>
        <p:txBody>
          <a:bodyPr wrap="square" rtlCol="0">
            <a:spAutoFit/>
          </a:bodyPr>
          <a:lstStyle/>
          <a:p>
            <a:pPr algn="ctr"/>
            <a:r>
              <a:rPr lang="en-US" b="1" dirty="0">
                <a:solidFill>
                  <a:schemeClr val="accent6">
                    <a:lumMod val="75000"/>
                  </a:schemeClr>
                </a:solidFill>
              </a:rPr>
              <a:t>Why will patrol hours and the number of criminals be correlated? Will there be a positive or negative relationship?</a:t>
            </a:r>
          </a:p>
        </p:txBody>
      </p:sp>
    </p:spTree>
    <p:extLst>
      <p:ext uri="{BB962C8B-B14F-4D97-AF65-F5344CB8AC3E}">
        <p14:creationId xmlns:p14="http://schemas.microsoft.com/office/powerpoint/2010/main" val="2196109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18</a:t>
            </a:fld>
            <a:endParaRPr lang="en-US"/>
          </a:p>
        </p:txBody>
      </p:sp>
      <p:sp>
        <p:nvSpPr>
          <p:cNvPr id="3" name="Text Placeholder 2"/>
          <p:cNvSpPr>
            <a:spLocks noGrp="1"/>
          </p:cNvSpPr>
          <p:nvPr>
            <p:ph type="body" sz="quarter" idx="13"/>
          </p:nvPr>
        </p:nvSpPr>
        <p:spPr>
          <a:xfrm>
            <a:off x="625853" y="3863340"/>
            <a:ext cx="6263698" cy="1880921"/>
          </a:xfrm>
        </p:spPr>
        <p:txBody>
          <a:bodyPr>
            <a:noAutofit/>
          </a:bodyPr>
          <a:lstStyle/>
          <a:p>
            <a:pPr algn="just"/>
            <a:r>
              <a:rPr lang="en-US" sz="1600" dirty="0"/>
              <a:t>Steven </a:t>
            </a:r>
            <a:r>
              <a:rPr lang="en-US" sz="1600" dirty="0" err="1"/>
              <a:t>Levitte</a:t>
            </a:r>
            <a:r>
              <a:rPr lang="en-US" sz="1600" dirty="0"/>
              <a:t> makes the claim that increasing policing only reduces crime slightly. The problem with the estimation:</a:t>
            </a:r>
          </a:p>
          <a:p>
            <a:pPr algn="just"/>
            <a:endParaRPr lang="en-US" sz="1600" dirty="0"/>
          </a:p>
          <a:p>
            <a:pPr algn="just"/>
            <a:r>
              <a:rPr lang="en-US" sz="1600" dirty="0"/>
              <a:t>“Cities  with high crime rates, therefore, may tend to have large  police  forces,  even  if  police  reduce crime. Detroit has twice  as many police  officers per capita as Omaha, and a violent crime rate over four times as high, but it would be a mistake to  attribute the  differences in  crime rates to the presence of  the police.  Similarly, within  a  particular city,  if  more  police  are hired when crime is increasing, a positive correlation between police and crime can emerge, even if police reduce crime.”</a:t>
            </a:r>
          </a:p>
        </p:txBody>
      </p:sp>
      <p:sp>
        <p:nvSpPr>
          <p:cNvPr id="7" name="Text Placeholder 6"/>
          <p:cNvSpPr>
            <a:spLocks noGrp="1"/>
          </p:cNvSpPr>
          <p:nvPr>
            <p:ph type="body" sz="quarter" idx="17"/>
          </p:nvPr>
        </p:nvSpPr>
        <p:spPr>
          <a:xfrm>
            <a:off x="625853" y="1791900"/>
            <a:ext cx="6593467" cy="1452880"/>
          </a:xfrm>
        </p:spPr>
        <p:txBody>
          <a:bodyPr/>
          <a:lstStyle/>
          <a:p>
            <a:r>
              <a:rPr lang="en-US" dirty="0"/>
              <a:t>Where have all the criminals gone?</a:t>
            </a:r>
          </a:p>
        </p:txBody>
      </p:sp>
      <p:sp>
        <p:nvSpPr>
          <p:cNvPr id="9" name="Oval 8"/>
          <p:cNvSpPr/>
          <p:nvPr/>
        </p:nvSpPr>
        <p:spPr>
          <a:xfrm>
            <a:off x="3757702" y="7726884"/>
            <a:ext cx="842010" cy="805829"/>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57436" y="7398657"/>
            <a:ext cx="842010" cy="80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00400" y="7772400"/>
            <a:ext cx="842010" cy="805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36817" y="6981382"/>
            <a:ext cx="1283247" cy="369332"/>
          </a:xfrm>
          <a:prstGeom prst="rect">
            <a:avLst/>
          </a:prstGeom>
          <a:noFill/>
        </p:spPr>
        <p:txBody>
          <a:bodyPr wrap="square" rtlCol="0">
            <a:spAutoFit/>
          </a:bodyPr>
          <a:lstStyle/>
          <a:p>
            <a:r>
              <a:rPr lang="en-US" dirty="0">
                <a:solidFill>
                  <a:schemeClr val="tx2"/>
                </a:solidFill>
              </a:rPr>
              <a:t>Crime Rate</a:t>
            </a:r>
          </a:p>
        </p:txBody>
      </p:sp>
      <p:sp>
        <p:nvSpPr>
          <p:cNvPr id="13" name="TextBox 12"/>
          <p:cNvSpPr txBox="1"/>
          <p:nvPr/>
        </p:nvSpPr>
        <p:spPr>
          <a:xfrm>
            <a:off x="2321344" y="8175314"/>
            <a:ext cx="745891" cy="646331"/>
          </a:xfrm>
          <a:prstGeom prst="rect">
            <a:avLst/>
          </a:prstGeom>
          <a:noFill/>
        </p:spPr>
        <p:txBody>
          <a:bodyPr wrap="square" rtlCol="0">
            <a:spAutoFit/>
          </a:bodyPr>
          <a:lstStyle/>
          <a:p>
            <a:r>
              <a:rPr lang="en-US" dirty="0">
                <a:solidFill>
                  <a:srgbClr val="FF0000"/>
                </a:solidFill>
              </a:rPr>
              <a:t>Patrol Hours</a:t>
            </a:r>
            <a:endParaRPr lang="en-US" baseline="-25000" dirty="0">
              <a:solidFill>
                <a:srgbClr val="FF0000"/>
              </a:solidFill>
            </a:endParaRPr>
          </a:p>
        </p:txBody>
      </p:sp>
      <p:sp>
        <p:nvSpPr>
          <p:cNvPr id="14" name="TextBox 13"/>
          <p:cNvSpPr txBox="1"/>
          <p:nvPr/>
        </p:nvSpPr>
        <p:spPr>
          <a:xfrm>
            <a:off x="4677453" y="8207517"/>
            <a:ext cx="1295400" cy="646331"/>
          </a:xfrm>
          <a:prstGeom prst="rect">
            <a:avLst/>
          </a:prstGeom>
          <a:noFill/>
        </p:spPr>
        <p:txBody>
          <a:bodyPr wrap="square" rtlCol="0">
            <a:spAutoFit/>
          </a:bodyPr>
          <a:lstStyle/>
          <a:p>
            <a:r>
              <a:rPr lang="en-US" dirty="0"/>
              <a:t>Number of</a:t>
            </a:r>
            <a:br>
              <a:rPr lang="en-US" dirty="0"/>
            </a:br>
            <a:r>
              <a:rPr lang="en-US" dirty="0"/>
              <a:t>Criminals</a:t>
            </a:r>
            <a:endParaRPr lang="en-US" baseline="-25000" dirty="0"/>
          </a:p>
        </p:txBody>
      </p:sp>
      <p:sp>
        <p:nvSpPr>
          <p:cNvPr id="15"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Example:</a:t>
            </a:r>
            <a:br>
              <a:rPr lang="en-US" dirty="0"/>
            </a:br>
            <a:endParaRPr lang="en-US" dirty="0"/>
          </a:p>
        </p:txBody>
      </p:sp>
    </p:spTree>
    <p:extLst>
      <p:ext uri="{BB962C8B-B14F-4D97-AF65-F5344CB8AC3E}">
        <p14:creationId xmlns:p14="http://schemas.microsoft.com/office/powerpoint/2010/main" val="298483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19</a:t>
            </a:fld>
            <a:endParaRPr lang="en-US"/>
          </a:p>
        </p:txBody>
      </p:sp>
      <p:sp>
        <p:nvSpPr>
          <p:cNvPr id="3" name="Text Placeholder 2"/>
          <p:cNvSpPr>
            <a:spLocks noGrp="1"/>
          </p:cNvSpPr>
          <p:nvPr>
            <p:ph type="body" sz="quarter" idx="13"/>
          </p:nvPr>
        </p:nvSpPr>
        <p:spPr>
          <a:xfrm>
            <a:off x="705671" y="2826250"/>
            <a:ext cx="6263698" cy="1880921"/>
          </a:xfrm>
        </p:spPr>
        <p:txBody>
          <a:bodyPr>
            <a:noAutofit/>
          </a:bodyPr>
          <a:lstStyle/>
          <a:p>
            <a:pPr algn="just"/>
            <a:r>
              <a:rPr lang="en-US" sz="1600" dirty="0"/>
              <a:t>Steven </a:t>
            </a:r>
            <a:r>
              <a:rPr lang="en-US" sz="1600" dirty="0" err="1"/>
              <a:t>Levitte</a:t>
            </a:r>
            <a:r>
              <a:rPr lang="en-US" sz="1600" dirty="0"/>
              <a:t> makes the claim that increasing policing only reduces crime slightly. </a:t>
            </a:r>
          </a:p>
        </p:txBody>
      </p:sp>
      <p:sp>
        <p:nvSpPr>
          <p:cNvPr id="7" name="Text Placeholder 6"/>
          <p:cNvSpPr>
            <a:spLocks noGrp="1"/>
          </p:cNvSpPr>
          <p:nvPr>
            <p:ph type="body" sz="quarter" idx="17"/>
          </p:nvPr>
        </p:nvSpPr>
        <p:spPr>
          <a:xfrm>
            <a:off x="625853" y="1791900"/>
            <a:ext cx="6593467" cy="1452880"/>
          </a:xfrm>
        </p:spPr>
        <p:txBody>
          <a:bodyPr/>
          <a:lstStyle/>
          <a:p>
            <a:r>
              <a:rPr lang="en-US" dirty="0"/>
              <a:t>Where have all the criminals gone?</a:t>
            </a:r>
          </a:p>
        </p:txBody>
      </p:sp>
      <p:sp>
        <p:nvSpPr>
          <p:cNvPr id="9" name="Oval 8"/>
          <p:cNvSpPr/>
          <p:nvPr/>
        </p:nvSpPr>
        <p:spPr>
          <a:xfrm>
            <a:off x="3757702" y="7726884"/>
            <a:ext cx="842010" cy="805829"/>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457436" y="7398657"/>
            <a:ext cx="842010" cy="80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00400" y="7772400"/>
            <a:ext cx="842010" cy="805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36817" y="6981382"/>
            <a:ext cx="1283247" cy="369332"/>
          </a:xfrm>
          <a:prstGeom prst="rect">
            <a:avLst/>
          </a:prstGeom>
          <a:noFill/>
        </p:spPr>
        <p:txBody>
          <a:bodyPr wrap="square" rtlCol="0">
            <a:spAutoFit/>
          </a:bodyPr>
          <a:lstStyle/>
          <a:p>
            <a:r>
              <a:rPr lang="en-US" dirty="0">
                <a:solidFill>
                  <a:schemeClr val="tx2"/>
                </a:solidFill>
              </a:rPr>
              <a:t>Crime Rate</a:t>
            </a:r>
          </a:p>
        </p:txBody>
      </p:sp>
      <p:sp>
        <p:nvSpPr>
          <p:cNvPr id="13" name="TextBox 12"/>
          <p:cNvSpPr txBox="1"/>
          <p:nvPr/>
        </p:nvSpPr>
        <p:spPr>
          <a:xfrm>
            <a:off x="2321344" y="8175314"/>
            <a:ext cx="745891" cy="646331"/>
          </a:xfrm>
          <a:prstGeom prst="rect">
            <a:avLst/>
          </a:prstGeom>
          <a:noFill/>
        </p:spPr>
        <p:txBody>
          <a:bodyPr wrap="square" rtlCol="0">
            <a:spAutoFit/>
          </a:bodyPr>
          <a:lstStyle/>
          <a:p>
            <a:r>
              <a:rPr lang="en-US" dirty="0">
                <a:solidFill>
                  <a:srgbClr val="FF0000"/>
                </a:solidFill>
              </a:rPr>
              <a:t>Patrol Hours</a:t>
            </a:r>
            <a:endParaRPr lang="en-US" baseline="-25000" dirty="0">
              <a:solidFill>
                <a:srgbClr val="FF0000"/>
              </a:solidFill>
            </a:endParaRPr>
          </a:p>
        </p:txBody>
      </p:sp>
      <p:sp>
        <p:nvSpPr>
          <p:cNvPr id="14" name="TextBox 13"/>
          <p:cNvSpPr txBox="1"/>
          <p:nvPr/>
        </p:nvSpPr>
        <p:spPr>
          <a:xfrm>
            <a:off x="4677453" y="8207517"/>
            <a:ext cx="1295400" cy="646331"/>
          </a:xfrm>
          <a:prstGeom prst="rect">
            <a:avLst/>
          </a:prstGeom>
          <a:noFill/>
        </p:spPr>
        <p:txBody>
          <a:bodyPr wrap="square" rtlCol="0">
            <a:spAutoFit/>
          </a:bodyPr>
          <a:lstStyle/>
          <a:p>
            <a:r>
              <a:rPr lang="en-US" dirty="0"/>
              <a:t>Number of</a:t>
            </a:r>
            <a:br>
              <a:rPr lang="en-US" dirty="0"/>
            </a:br>
            <a:r>
              <a:rPr lang="en-US" dirty="0"/>
              <a:t>Criminals</a:t>
            </a:r>
            <a:endParaRPr lang="en-US" baseline="-25000" dirty="0"/>
          </a:p>
        </p:txBody>
      </p:sp>
      <p:sp>
        <p:nvSpPr>
          <p:cNvPr id="15"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Example:</a:t>
            </a:r>
            <a:br>
              <a:rPr lang="en-US" dirty="0"/>
            </a:br>
            <a:endParaRPr lang="en-US" dirty="0"/>
          </a:p>
        </p:txBody>
      </p:sp>
      <p:sp>
        <p:nvSpPr>
          <p:cNvPr id="6" name="TextBox 5"/>
          <p:cNvSpPr txBox="1"/>
          <p:nvPr/>
        </p:nvSpPr>
        <p:spPr>
          <a:xfrm>
            <a:off x="1820581" y="5142053"/>
            <a:ext cx="4033878" cy="646331"/>
          </a:xfrm>
          <a:prstGeom prst="rect">
            <a:avLst/>
          </a:prstGeom>
          <a:noFill/>
        </p:spPr>
        <p:txBody>
          <a:bodyPr wrap="square" rtlCol="0">
            <a:spAutoFit/>
          </a:bodyPr>
          <a:lstStyle/>
          <a:p>
            <a:pPr algn="ctr"/>
            <a:r>
              <a:rPr lang="en-US" b="1" dirty="0">
                <a:solidFill>
                  <a:schemeClr val="accent6">
                    <a:lumMod val="75000"/>
                  </a:schemeClr>
                </a:solidFill>
              </a:rPr>
              <a:t>Where would we find a measure of the number of criminals?</a:t>
            </a:r>
          </a:p>
        </p:txBody>
      </p:sp>
    </p:spTree>
    <p:extLst>
      <p:ext uri="{BB962C8B-B14F-4D97-AF65-F5344CB8AC3E}">
        <p14:creationId xmlns:p14="http://schemas.microsoft.com/office/powerpoint/2010/main" val="128840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minute version: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2</a:t>
            </a:fld>
            <a:endParaRPr lang="en-US"/>
          </a:p>
        </p:txBody>
      </p:sp>
    </p:spTree>
    <p:extLst>
      <p:ext uri="{BB962C8B-B14F-4D97-AF65-F5344CB8AC3E}">
        <p14:creationId xmlns:p14="http://schemas.microsoft.com/office/powerpoint/2010/main" val="338001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20</a:t>
            </a:fld>
            <a:endParaRPr lang="en-US"/>
          </a:p>
        </p:txBody>
      </p:sp>
      <p:sp>
        <p:nvSpPr>
          <p:cNvPr id="7" name="Text Placeholder 6"/>
          <p:cNvSpPr>
            <a:spLocks noGrp="1"/>
          </p:cNvSpPr>
          <p:nvPr>
            <p:ph type="body" sz="quarter" idx="17"/>
          </p:nvPr>
        </p:nvSpPr>
        <p:spPr>
          <a:xfrm>
            <a:off x="625853" y="1791900"/>
            <a:ext cx="6593467" cy="1452880"/>
          </a:xfrm>
        </p:spPr>
        <p:txBody>
          <a:bodyPr/>
          <a:lstStyle/>
          <a:p>
            <a:r>
              <a:rPr lang="en-US" dirty="0"/>
              <a:t>Where have all the criminals gone?</a:t>
            </a:r>
          </a:p>
        </p:txBody>
      </p:sp>
      <p:sp>
        <p:nvSpPr>
          <p:cNvPr id="15"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The fix:</a:t>
            </a:r>
            <a:br>
              <a:rPr lang="en-US" dirty="0"/>
            </a:br>
            <a:endParaRPr lang="en-US" dirty="0"/>
          </a:p>
        </p:txBody>
      </p:sp>
      <p:sp>
        <p:nvSpPr>
          <p:cNvPr id="16" name="Oval 15"/>
          <p:cNvSpPr/>
          <p:nvPr/>
        </p:nvSpPr>
        <p:spPr>
          <a:xfrm>
            <a:off x="4030476" y="7143740"/>
            <a:ext cx="842010" cy="805829"/>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730210" y="6815513"/>
            <a:ext cx="842010" cy="80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73174" y="7189257"/>
            <a:ext cx="842010" cy="805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486950" y="6384119"/>
            <a:ext cx="1283247" cy="369332"/>
          </a:xfrm>
          <a:prstGeom prst="rect">
            <a:avLst/>
          </a:prstGeom>
          <a:noFill/>
        </p:spPr>
        <p:txBody>
          <a:bodyPr wrap="square" rtlCol="0">
            <a:spAutoFit/>
          </a:bodyPr>
          <a:lstStyle/>
          <a:p>
            <a:r>
              <a:rPr lang="en-US" dirty="0">
                <a:solidFill>
                  <a:schemeClr val="tx2"/>
                </a:solidFill>
              </a:rPr>
              <a:t>Crime Rate</a:t>
            </a:r>
          </a:p>
        </p:txBody>
      </p:sp>
      <p:sp>
        <p:nvSpPr>
          <p:cNvPr id="20" name="TextBox 19"/>
          <p:cNvSpPr txBox="1"/>
          <p:nvPr/>
        </p:nvSpPr>
        <p:spPr>
          <a:xfrm>
            <a:off x="3405325" y="8077200"/>
            <a:ext cx="745891" cy="646331"/>
          </a:xfrm>
          <a:prstGeom prst="rect">
            <a:avLst/>
          </a:prstGeom>
          <a:noFill/>
        </p:spPr>
        <p:txBody>
          <a:bodyPr wrap="square" rtlCol="0">
            <a:spAutoFit/>
          </a:bodyPr>
          <a:lstStyle/>
          <a:p>
            <a:r>
              <a:rPr lang="en-US" dirty="0">
                <a:solidFill>
                  <a:srgbClr val="FF0000"/>
                </a:solidFill>
              </a:rPr>
              <a:t>Patrol Hours</a:t>
            </a:r>
            <a:endParaRPr lang="en-US" baseline="-25000" dirty="0">
              <a:solidFill>
                <a:srgbClr val="FF0000"/>
              </a:solidFill>
            </a:endParaRPr>
          </a:p>
        </p:txBody>
      </p:sp>
      <p:sp>
        <p:nvSpPr>
          <p:cNvPr id="21" name="TextBox 20"/>
          <p:cNvSpPr txBox="1"/>
          <p:nvPr/>
        </p:nvSpPr>
        <p:spPr>
          <a:xfrm>
            <a:off x="4893504" y="7526436"/>
            <a:ext cx="1295400" cy="646331"/>
          </a:xfrm>
          <a:prstGeom prst="rect">
            <a:avLst/>
          </a:prstGeom>
          <a:noFill/>
        </p:spPr>
        <p:txBody>
          <a:bodyPr wrap="square" rtlCol="0">
            <a:spAutoFit/>
          </a:bodyPr>
          <a:lstStyle/>
          <a:p>
            <a:r>
              <a:rPr lang="en-US" dirty="0"/>
              <a:t>Number of</a:t>
            </a:r>
            <a:br>
              <a:rPr lang="en-US" dirty="0"/>
            </a:br>
            <a:r>
              <a:rPr lang="en-US" dirty="0"/>
              <a:t>Criminals</a:t>
            </a:r>
            <a:endParaRPr lang="en-US" baseline="-25000" dirty="0"/>
          </a:p>
        </p:txBody>
      </p:sp>
      <p:sp>
        <p:nvSpPr>
          <p:cNvPr id="22" name="Oval 21"/>
          <p:cNvSpPr/>
          <p:nvPr/>
        </p:nvSpPr>
        <p:spPr>
          <a:xfrm rot="19654784">
            <a:off x="3007703" y="7395222"/>
            <a:ext cx="1101090" cy="39389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317478" y="7664936"/>
            <a:ext cx="1041910" cy="369332"/>
          </a:xfrm>
          <a:prstGeom prst="rect">
            <a:avLst/>
          </a:prstGeom>
          <a:noFill/>
        </p:spPr>
        <p:txBody>
          <a:bodyPr wrap="square" rtlCol="0">
            <a:spAutoFit/>
          </a:bodyPr>
          <a:lstStyle/>
          <a:p>
            <a:r>
              <a:rPr lang="en-US" dirty="0">
                <a:solidFill>
                  <a:srgbClr val="00B050"/>
                </a:solidFill>
              </a:rPr>
              <a:t>???</a:t>
            </a:r>
            <a:endParaRPr lang="en-US" baseline="-25000" dirty="0">
              <a:solidFill>
                <a:srgbClr val="00B050"/>
              </a:solidFill>
            </a:endParaRPr>
          </a:p>
        </p:txBody>
      </p:sp>
      <p:sp>
        <p:nvSpPr>
          <p:cNvPr id="24" name="TextBox 23"/>
          <p:cNvSpPr txBox="1"/>
          <p:nvPr/>
        </p:nvSpPr>
        <p:spPr>
          <a:xfrm>
            <a:off x="2506703" y="4998781"/>
            <a:ext cx="296876" cy="369332"/>
          </a:xfrm>
          <a:prstGeom prst="rect">
            <a:avLst/>
          </a:prstGeom>
          <a:noFill/>
        </p:spPr>
        <p:txBody>
          <a:bodyPr wrap="none" rtlCol="0">
            <a:spAutoFit/>
          </a:bodyPr>
          <a:lstStyle/>
          <a:p>
            <a:r>
              <a:rPr lang="en-US" dirty="0"/>
              <a:t>Y</a:t>
            </a:r>
          </a:p>
        </p:txBody>
      </p:sp>
      <p:sp>
        <p:nvSpPr>
          <p:cNvPr id="25" name="TextBox 24"/>
          <p:cNvSpPr txBox="1"/>
          <p:nvPr/>
        </p:nvSpPr>
        <p:spPr>
          <a:xfrm>
            <a:off x="1787498" y="4998781"/>
            <a:ext cx="383438" cy="369332"/>
          </a:xfrm>
          <a:prstGeom prst="rect">
            <a:avLst/>
          </a:prstGeom>
          <a:noFill/>
        </p:spPr>
        <p:txBody>
          <a:bodyPr wrap="none" rtlCol="0">
            <a:spAutoFit/>
          </a:bodyPr>
          <a:lstStyle/>
          <a:p>
            <a:r>
              <a:rPr lang="en-US" dirty="0"/>
              <a:t>X</a:t>
            </a:r>
            <a:r>
              <a:rPr lang="en-US" baseline="-25000" dirty="0"/>
              <a:t>1</a:t>
            </a:r>
          </a:p>
        </p:txBody>
      </p:sp>
      <p:sp>
        <p:nvSpPr>
          <p:cNvPr id="26" name="TextBox 25"/>
          <p:cNvSpPr txBox="1"/>
          <p:nvPr/>
        </p:nvSpPr>
        <p:spPr>
          <a:xfrm>
            <a:off x="2057400" y="5581711"/>
            <a:ext cx="383438" cy="369332"/>
          </a:xfrm>
          <a:prstGeom prst="rect">
            <a:avLst/>
          </a:prstGeom>
          <a:noFill/>
        </p:spPr>
        <p:txBody>
          <a:bodyPr wrap="none" rtlCol="0">
            <a:spAutoFit/>
          </a:bodyPr>
          <a:lstStyle/>
          <a:p>
            <a:r>
              <a:rPr lang="en-US" dirty="0"/>
              <a:t>X</a:t>
            </a:r>
            <a:r>
              <a:rPr lang="en-US" baseline="-25000" dirty="0"/>
              <a:t>2</a:t>
            </a:r>
          </a:p>
        </p:txBody>
      </p:sp>
      <p:cxnSp>
        <p:nvCxnSpPr>
          <p:cNvPr id="27" name="Straight Arrow Connector 26"/>
          <p:cNvCxnSpPr>
            <a:stCxn id="25" idx="3"/>
            <a:endCxn id="24" idx="1"/>
          </p:cNvCxnSpPr>
          <p:nvPr/>
        </p:nvCxnSpPr>
        <p:spPr>
          <a:xfrm>
            <a:off x="2170936" y="5183447"/>
            <a:ext cx="33576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0"/>
            <a:endCxn id="24" idx="2"/>
          </p:cNvCxnSpPr>
          <p:nvPr/>
        </p:nvCxnSpPr>
        <p:spPr>
          <a:xfrm flipV="1">
            <a:off x="2249119" y="5368113"/>
            <a:ext cx="406022" cy="21359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5" idx="2"/>
          </p:cNvCxnSpPr>
          <p:nvPr/>
        </p:nvCxnSpPr>
        <p:spPr>
          <a:xfrm>
            <a:off x="1979217" y="5368113"/>
            <a:ext cx="134204" cy="223516"/>
          </a:xfrm>
          <a:prstGeom prst="straightConnector1">
            <a:avLst/>
          </a:prstGeom>
          <a:ln w="158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139798" y="4684363"/>
            <a:ext cx="295274" cy="369332"/>
          </a:xfrm>
          <a:prstGeom prst="rect">
            <a:avLst/>
          </a:prstGeom>
          <a:noFill/>
        </p:spPr>
        <p:txBody>
          <a:bodyPr wrap="none" rtlCol="0">
            <a:spAutoFit/>
          </a:bodyPr>
          <a:lstStyle/>
          <a:p>
            <a:r>
              <a:rPr lang="en-US" b="1" dirty="0">
                <a:solidFill>
                  <a:srgbClr val="00B050"/>
                </a:solidFill>
              </a:rPr>
              <a:t>Z</a:t>
            </a:r>
          </a:p>
        </p:txBody>
      </p:sp>
      <p:cxnSp>
        <p:nvCxnSpPr>
          <p:cNvPr id="31" name="Straight Arrow Connector 30"/>
          <p:cNvCxnSpPr>
            <a:stCxn id="30" idx="3"/>
          </p:cNvCxnSpPr>
          <p:nvPr/>
        </p:nvCxnSpPr>
        <p:spPr>
          <a:xfrm>
            <a:off x="1435072" y="4869029"/>
            <a:ext cx="352426" cy="194522"/>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339823" y="4069863"/>
            <a:ext cx="3879498" cy="923330"/>
          </a:xfrm>
          <a:prstGeom prst="rect">
            <a:avLst/>
          </a:prstGeom>
          <a:noFill/>
        </p:spPr>
        <p:txBody>
          <a:bodyPr wrap="square" rtlCol="0">
            <a:spAutoFit/>
          </a:bodyPr>
          <a:lstStyle/>
          <a:p>
            <a:r>
              <a:rPr lang="en-US" dirty="0"/>
              <a:t>We need to find an exogenous variable correlated to policing intensity but uncorrelated with crime rates</a:t>
            </a:r>
          </a:p>
        </p:txBody>
      </p:sp>
    </p:spTree>
    <p:extLst>
      <p:ext uri="{BB962C8B-B14F-4D97-AF65-F5344CB8AC3E}">
        <p14:creationId xmlns:p14="http://schemas.microsoft.com/office/powerpoint/2010/main" val="3273996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21</a:t>
            </a:fld>
            <a:endParaRPr lang="en-US"/>
          </a:p>
        </p:txBody>
      </p:sp>
      <p:sp>
        <p:nvSpPr>
          <p:cNvPr id="7" name="Text Placeholder 6"/>
          <p:cNvSpPr>
            <a:spLocks noGrp="1"/>
          </p:cNvSpPr>
          <p:nvPr>
            <p:ph type="body" sz="quarter" idx="17"/>
          </p:nvPr>
        </p:nvSpPr>
        <p:spPr>
          <a:xfrm>
            <a:off x="625853" y="1791900"/>
            <a:ext cx="6593467" cy="1452880"/>
          </a:xfrm>
        </p:spPr>
        <p:txBody>
          <a:bodyPr/>
          <a:lstStyle/>
          <a:p>
            <a:r>
              <a:rPr lang="en-US" dirty="0"/>
              <a:t>Where have all the criminals gone?</a:t>
            </a:r>
          </a:p>
        </p:txBody>
      </p:sp>
      <p:sp>
        <p:nvSpPr>
          <p:cNvPr id="15"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The fix:</a:t>
            </a:r>
            <a:br>
              <a:rPr lang="en-US" dirty="0"/>
            </a:br>
            <a:endParaRPr lang="en-US" dirty="0"/>
          </a:p>
        </p:txBody>
      </p:sp>
      <p:sp>
        <p:nvSpPr>
          <p:cNvPr id="16" name="Oval 15"/>
          <p:cNvSpPr/>
          <p:nvPr/>
        </p:nvSpPr>
        <p:spPr>
          <a:xfrm>
            <a:off x="4708570" y="6901116"/>
            <a:ext cx="842010" cy="805829"/>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408304" y="6572889"/>
            <a:ext cx="842010" cy="80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151268" y="6946633"/>
            <a:ext cx="842010" cy="805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165044" y="6141495"/>
            <a:ext cx="1283247" cy="369332"/>
          </a:xfrm>
          <a:prstGeom prst="rect">
            <a:avLst/>
          </a:prstGeom>
          <a:noFill/>
        </p:spPr>
        <p:txBody>
          <a:bodyPr wrap="square" rtlCol="0">
            <a:spAutoFit/>
          </a:bodyPr>
          <a:lstStyle/>
          <a:p>
            <a:r>
              <a:rPr lang="en-US" dirty="0">
                <a:solidFill>
                  <a:schemeClr val="tx2"/>
                </a:solidFill>
              </a:rPr>
              <a:t>Crime Rate</a:t>
            </a:r>
          </a:p>
        </p:txBody>
      </p:sp>
      <p:sp>
        <p:nvSpPr>
          <p:cNvPr id="20" name="TextBox 19"/>
          <p:cNvSpPr txBox="1"/>
          <p:nvPr/>
        </p:nvSpPr>
        <p:spPr>
          <a:xfrm>
            <a:off x="4083419" y="7834576"/>
            <a:ext cx="745891" cy="646331"/>
          </a:xfrm>
          <a:prstGeom prst="rect">
            <a:avLst/>
          </a:prstGeom>
          <a:noFill/>
        </p:spPr>
        <p:txBody>
          <a:bodyPr wrap="square" rtlCol="0">
            <a:spAutoFit/>
          </a:bodyPr>
          <a:lstStyle/>
          <a:p>
            <a:r>
              <a:rPr lang="en-US" dirty="0">
                <a:solidFill>
                  <a:srgbClr val="FF0000"/>
                </a:solidFill>
              </a:rPr>
              <a:t>Patrol Hours</a:t>
            </a:r>
            <a:endParaRPr lang="en-US" baseline="-25000" dirty="0">
              <a:solidFill>
                <a:srgbClr val="FF0000"/>
              </a:solidFill>
            </a:endParaRPr>
          </a:p>
        </p:txBody>
      </p:sp>
      <p:sp>
        <p:nvSpPr>
          <p:cNvPr id="21" name="TextBox 20"/>
          <p:cNvSpPr txBox="1"/>
          <p:nvPr/>
        </p:nvSpPr>
        <p:spPr>
          <a:xfrm>
            <a:off x="5571598" y="7283812"/>
            <a:ext cx="1295400" cy="646331"/>
          </a:xfrm>
          <a:prstGeom prst="rect">
            <a:avLst/>
          </a:prstGeom>
          <a:noFill/>
        </p:spPr>
        <p:txBody>
          <a:bodyPr wrap="square" rtlCol="0">
            <a:spAutoFit/>
          </a:bodyPr>
          <a:lstStyle/>
          <a:p>
            <a:r>
              <a:rPr lang="en-US" dirty="0"/>
              <a:t>Number of</a:t>
            </a:r>
            <a:br>
              <a:rPr lang="en-US" dirty="0"/>
            </a:br>
            <a:r>
              <a:rPr lang="en-US" dirty="0"/>
              <a:t>Criminals</a:t>
            </a:r>
            <a:endParaRPr lang="en-US" baseline="-25000" dirty="0"/>
          </a:p>
        </p:txBody>
      </p:sp>
      <p:sp>
        <p:nvSpPr>
          <p:cNvPr id="22" name="Oval 21"/>
          <p:cNvSpPr/>
          <p:nvPr/>
        </p:nvSpPr>
        <p:spPr>
          <a:xfrm rot="19654784">
            <a:off x="3685797" y="7152598"/>
            <a:ext cx="1101090" cy="39389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922748" y="7077422"/>
            <a:ext cx="1041910" cy="646331"/>
          </a:xfrm>
          <a:prstGeom prst="rect">
            <a:avLst/>
          </a:prstGeom>
          <a:noFill/>
        </p:spPr>
        <p:txBody>
          <a:bodyPr wrap="square" rtlCol="0">
            <a:spAutoFit/>
          </a:bodyPr>
          <a:lstStyle/>
          <a:p>
            <a:r>
              <a:rPr lang="en-US" dirty="0">
                <a:solidFill>
                  <a:srgbClr val="00B050"/>
                </a:solidFill>
              </a:rPr>
              <a:t>Election cycle</a:t>
            </a:r>
            <a:endParaRPr lang="en-US" baseline="-25000" dirty="0">
              <a:solidFill>
                <a:srgbClr val="00B050"/>
              </a:solidFill>
            </a:endParaRPr>
          </a:p>
        </p:txBody>
      </p:sp>
      <p:sp>
        <p:nvSpPr>
          <p:cNvPr id="24" name="TextBox 23"/>
          <p:cNvSpPr txBox="1"/>
          <p:nvPr/>
        </p:nvSpPr>
        <p:spPr>
          <a:xfrm>
            <a:off x="2430503" y="8162946"/>
            <a:ext cx="296876" cy="369332"/>
          </a:xfrm>
          <a:prstGeom prst="rect">
            <a:avLst/>
          </a:prstGeom>
          <a:noFill/>
        </p:spPr>
        <p:txBody>
          <a:bodyPr wrap="none" rtlCol="0">
            <a:spAutoFit/>
          </a:bodyPr>
          <a:lstStyle/>
          <a:p>
            <a:r>
              <a:rPr lang="en-US" dirty="0"/>
              <a:t>Y</a:t>
            </a:r>
          </a:p>
        </p:txBody>
      </p:sp>
      <p:sp>
        <p:nvSpPr>
          <p:cNvPr id="25" name="TextBox 24"/>
          <p:cNvSpPr txBox="1"/>
          <p:nvPr/>
        </p:nvSpPr>
        <p:spPr>
          <a:xfrm>
            <a:off x="1711298" y="8162946"/>
            <a:ext cx="383438" cy="369332"/>
          </a:xfrm>
          <a:prstGeom prst="rect">
            <a:avLst/>
          </a:prstGeom>
          <a:noFill/>
        </p:spPr>
        <p:txBody>
          <a:bodyPr wrap="none" rtlCol="0">
            <a:spAutoFit/>
          </a:bodyPr>
          <a:lstStyle/>
          <a:p>
            <a:r>
              <a:rPr lang="en-US" dirty="0"/>
              <a:t>X</a:t>
            </a:r>
            <a:r>
              <a:rPr lang="en-US" baseline="-25000" dirty="0"/>
              <a:t>1</a:t>
            </a:r>
          </a:p>
        </p:txBody>
      </p:sp>
      <p:sp>
        <p:nvSpPr>
          <p:cNvPr id="26" name="TextBox 25"/>
          <p:cNvSpPr txBox="1"/>
          <p:nvPr/>
        </p:nvSpPr>
        <p:spPr>
          <a:xfrm>
            <a:off x="1981200" y="8745876"/>
            <a:ext cx="383438" cy="369332"/>
          </a:xfrm>
          <a:prstGeom prst="rect">
            <a:avLst/>
          </a:prstGeom>
          <a:noFill/>
        </p:spPr>
        <p:txBody>
          <a:bodyPr wrap="none" rtlCol="0">
            <a:spAutoFit/>
          </a:bodyPr>
          <a:lstStyle/>
          <a:p>
            <a:r>
              <a:rPr lang="en-US" dirty="0"/>
              <a:t>X</a:t>
            </a:r>
            <a:r>
              <a:rPr lang="en-US" baseline="-25000" dirty="0"/>
              <a:t>2</a:t>
            </a:r>
          </a:p>
        </p:txBody>
      </p:sp>
      <p:cxnSp>
        <p:nvCxnSpPr>
          <p:cNvPr id="27" name="Straight Arrow Connector 26"/>
          <p:cNvCxnSpPr>
            <a:stCxn id="25" idx="3"/>
            <a:endCxn id="24" idx="1"/>
          </p:cNvCxnSpPr>
          <p:nvPr/>
        </p:nvCxnSpPr>
        <p:spPr>
          <a:xfrm>
            <a:off x="2094736" y="8347612"/>
            <a:ext cx="33576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0"/>
            <a:endCxn id="24" idx="2"/>
          </p:cNvCxnSpPr>
          <p:nvPr/>
        </p:nvCxnSpPr>
        <p:spPr>
          <a:xfrm flipV="1">
            <a:off x="2172919" y="8532278"/>
            <a:ext cx="406022" cy="213598"/>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5" idx="2"/>
          </p:cNvCxnSpPr>
          <p:nvPr/>
        </p:nvCxnSpPr>
        <p:spPr>
          <a:xfrm>
            <a:off x="1903017" y="8532278"/>
            <a:ext cx="134204" cy="223516"/>
          </a:xfrm>
          <a:prstGeom prst="straightConnector1">
            <a:avLst/>
          </a:prstGeom>
          <a:ln w="158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63598" y="7848528"/>
            <a:ext cx="295274" cy="369332"/>
          </a:xfrm>
          <a:prstGeom prst="rect">
            <a:avLst/>
          </a:prstGeom>
          <a:noFill/>
        </p:spPr>
        <p:txBody>
          <a:bodyPr wrap="none" rtlCol="0">
            <a:spAutoFit/>
          </a:bodyPr>
          <a:lstStyle/>
          <a:p>
            <a:r>
              <a:rPr lang="en-US" b="1" dirty="0">
                <a:solidFill>
                  <a:srgbClr val="00B050"/>
                </a:solidFill>
              </a:rPr>
              <a:t>Z</a:t>
            </a:r>
          </a:p>
        </p:txBody>
      </p:sp>
      <p:cxnSp>
        <p:nvCxnSpPr>
          <p:cNvPr id="31" name="Straight Arrow Connector 30"/>
          <p:cNvCxnSpPr>
            <a:stCxn id="30" idx="3"/>
          </p:cNvCxnSpPr>
          <p:nvPr/>
        </p:nvCxnSpPr>
        <p:spPr>
          <a:xfrm>
            <a:off x="1358872" y="8033194"/>
            <a:ext cx="352426" cy="194522"/>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2" name="Text Placeholder 2"/>
          <p:cNvSpPr>
            <a:spLocks noGrp="1"/>
          </p:cNvSpPr>
          <p:nvPr>
            <p:ph type="body" sz="quarter" idx="13"/>
          </p:nvPr>
        </p:nvSpPr>
        <p:spPr>
          <a:xfrm>
            <a:off x="643025" y="4274135"/>
            <a:ext cx="6400800" cy="2109984"/>
          </a:xfrm>
        </p:spPr>
        <p:txBody>
          <a:bodyPr>
            <a:noAutofit/>
          </a:bodyPr>
          <a:lstStyle/>
          <a:p>
            <a:pPr algn="just"/>
            <a:r>
              <a:rPr lang="en-US" sz="1800" dirty="0">
                <a:latin typeface="+mn-lt"/>
              </a:rPr>
              <a:t>“The primary innovation of  the paper is  the approach used  to  break the  simultaneity between police  and crime. In order to identify the effect of police  on crime, a variable is required that affects the size of the police force, but does not belong directly in the crime "production function."  The instrument employed in this paper is  the timing of mayoral and gubernatorial elections.”                               </a:t>
            </a:r>
          </a:p>
          <a:p>
            <a:pPr algn="just"/>
            <a:endParaRPr lang="en-US" sz="1800" i="1" dirty="0">
              <a:latin typeface="+mn-lt"/>
            </a:endParaRPr>
          </a:p>
          <a:p>
            <a:pPr algn="just"/>
            <a:r>
              <a:rPr lang="en-US" sz="1800" i="1" dirty="0">
                <a:latin typeface="+mn-lt"/>
              </a:rPr>
              <a:t>Levitt, 1997</a:t>
            </a:r>
          </a:p>
          <a:p>
            <a:pPr algn="just"/>
            <a:endParaRPr lang="en-US" sz="1800" dirty="0">
              <a:latin typeface="+mn-lt"/>
            </a:endParaRPr>
          </a:p>
          <a:p>
            <a:pPr algn="just"/>
            <a:endParaRPr lang="en-US" sz="1800" dirty="0">
              <a:latin typeface="+mn-lt"/>
            </a:endParaRPr>
          </a:p>
          <a:p>
            <a:pPr algn="just"/>
            <a:endParaRPr lang="en-US" sz="1800" dirty="0">
              <a:latin typeface="+mn-lt"/>
            </a:endParaRPr>
          </a:p>
        </p:txBody>
      </p:sp>
    </p:spTree>
    <p:extLst>
      <p:ext uri="{BB962C8B-B14F-4D97-AF65-F5344CB8AC3E}">
        <p14:creationId xmlns:p14="http://schemas.microsoft.com/office/powerpoint/2010/main" val="2010891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22</a:t>
            </a:fld>
            <a:endParaRPr lang="en-US"/>
          </a:p>
        </p:txBody>
      </p:sp>
      <p:sp>
        <p:nvSpPr>
          <p:cNvPr id="17" name="TextBox 16"/>
          <p:cNvSpPr txBox="1"/>
          <p:nvPr/>
        </p:nvSpPr>
        <p:spPr>
          <a:xfrm>
            <a:off x="4483146" y="4970537"/>
            <a:ext cx="877163" cy="400110"/>
          </a:xfrm>
          <a:prstGeom prst="rect">
            <a:avLst/>
          </a:prstGeom>
          <a:noFill/>
        </p:spPr>
        <p:txBody>
          <a:bodyPr wrap="none" rtlCol="0">
            <a:spAutoFit/>
          </a:bodyPr>
          <a:lstStyle/>
          <a:p>
            <a:r>
              <a:rPr lang="en-US" sz="2000" dirty="0"/>
              <a:t>Health</a:t>
            </a:r>
          </a:p>
        </p:txBody>
      </p:sp>
      <p:sp>
        <p:nvSpPr>
          <p:cNvPr id="18" name="TextBox 17"/>
          <p:cNvSpPr txBox="1"/>
          <p:nvPr/>
        </p:nvSpPr>
        <p:spPr>
          <a:xfrm>
            <a:off x="2993436" y="4970537"/>
            <a:ext cx="1074333" cy="400110"/>
          </a:xfrm>
          <a:prstGeom prst="rect">
            <a:avLst/>
          </a:prstGeom>
          <a:noFill/>
        </p:spPr>
        <p:txBody>
          <a:bodyPr wrap="none" rtlCol="0">
            <a:spAutoFit/>
          </a:bodyPr>
          <a:lstStyle/>
          <a:p>
            <a:r>
              <a:rPr lang="en-US" sz="2000" dirty="0"/>
              <a:t>Smoking</a:t>
            </a:r>
            <a:endParaRPr lang="en-US" sz="2000" baseline="-25000" dirty="0"/>
          </a:p>
        </p:txBody>
      </p:sp>
      <p:sp>
        <p:nvSpPr>
          <p:cNvPr id="19" name="TextBox 18"/>
          <p:cNvSpPr txBox="1"/>
          <p:nvPr/>
        </p:nvSpPr>
        <p:spPr>
          <a:xfrm>
            <a:off x="3352800" y="5867400"/>
            <a:ext cx="1898341" cy="707886"/>
          </a:xfrm>
          <a:prstGeom prst="rect">
            <a:avLst/>
          </a:prstGeom>
          <a:noFill/>
        </p:spPr>
        <p:txBody>
          <a:bodyPr wrap="none" rtlCol="0">
            <a:spAutoFit/>
          </a:bodyPr>
          <a:lstStyle/>
          <a:p>
            <a:pPr algn="ctr"/>
            <a:r>
              <a:rPr lang="en-US" sz="2000" dirty="0"/>
              <a:t>Other unhealthy</a:t>
            </a:r>
            <a:br>
              <a:rPr lang="en-US" sz="2000" dirty="0"/>
            </a:br>
            <a:r>
              <a:rPr lang="en-US" sz="2000" dirty="0"/>
              <a:t>behaviors</a:t>
            </a:r>
            <a:endParaRPr lang="en-US" sz="2000" baseline="-25000" dirty="0"/>
          </a:p>
        </p:txBody>
      </p:sp>
      <p:cxnSp>
        <p:nvCxnSpPr>
          <p:cNvPr id="20" name="Straight Arrow Connector 19"/>
          <p:cNvCxnSpPr>
            <a:stCxn id="18" idx="3"/>
            <a:endCxn id="17" idx="1"/>
          </p:cNvCxnSpPr>
          <p:nvPr/>
        </p:nvCxnSpPr>
        <p:spPr>
          <a:xfrm>
            <a:off x="4067769" y="5170592"/>
            <a:ext cx="41537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0"/>
            <a:endCxn id="17" idx="2"/>
          </p:cNvCxnSpPr>
          <p:nvPr/>
        </p:nvCxnSpPr>
        <p:spPr>
          <a:xfrm flipV="1">
            <a:off x="4301971" y="5370647"/>
            <a:ext cx="619757" cy="49675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p:cNvCxnSpPr>
          <p:nvPr/>
        </p:nvCxnSpPr>
        <p:spPr>
          <a:xfrm>
            <a:off x="3530603" y="5370647"/>
            <a:ext cx="499153" cy="496753"/>
          </a:xfrm>
          <a:prstGeom prst="straightConnector1">
            <a:avLst/>
          </a:prstGeom>
          <a:ln w="158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44646" y="4397040"/>
            <a:ext cx="540533" cy="400110"/>
          </a:xfrm>
          <a:prstGeom prst="rect">
            <a:avLst/>
          </a:prstGeom>
          <a:noFill/>
        </p:spPr>
        <p:txBody>
          <a:bodyPr wrap="none" rtlCol="0">
            <a:spAutoFit/>
          </a:bodyPr>
          <a:lstStyle/>
          <a:p>
            <a:r>
              <a:rPr lang="en-US" sz="2000" b="1" dirty="0">
                <a:solidFill>
                  <a:srgbClr val="00B050"/>
                </a:solidFill>
              </a:rPr>
              <a:t>???</a:t>
            </a:r>
          </a:p>
        </p:txBody>
      </p:sp>
      <p:cxnSp>
        <p:nvCxnSpPr>
          <p:cNvPr id="24" name="Straight Arrow Connector 23"/>
          <p:cNvCxnSpPr>
            <a:stCxn id="23" idx="2"/>
            <a:endCxn id="18" idx="1"/>
          </p:cNvCxnSpPr>
          <p:nvPr/>
        </p:nvCxnSpPr>
        <p:spPr>
          <a:xfrm>
            <a:off x="1514913" y="4797150"/>
            <a:ext cx="1478523" cy="373442"/>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Another example:</a:t>
            </a:r>
            <a:br>
              <a:rPr lang="en-US" dirty="0"/>
            </a:br>
            <a:endParaRPr lang="en-US" dirty="0"/>
          </a:p>
        </p:txBody>
      </p:sp>
    </p:spTree>
    <p:extLst>
      <p:ext uri="{BB962C8B-B14F-4D97-AF65-F5344CB8AC3E}">
        <p14:creationId xmlns:p14="http://schemas.microsoft.com/office/powerpoint/2010/main" val="2167305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23</a:t>
            </a:fld>
            <a:endParaRPr lang="en-US"/>
          </a:p>
        </p:txBody>
      </p:sp>
      <p:sp>
        <p:nvSpPr>
          <p:cNvPr id="17" name="TextBox 16"/>
          <p:cNvSpPr txBox="1"/>
          <p:nvPr/>
        </p:nvSpPr>
        <p:spPr>
          <a:xfrm>
            <a:off x="4483146" y="4970537"/>
            <a:ext cx="877163" cy="400110"/>
          </a:xfrm>
          <a:prstGeom prst="rect">
            <a:avLst/>
          </a:prstGeom>
          <a:noFill/>
        </p:spPr>
        <p:txBody>
          <a:bodyPr wrap="none" rtlCol="0">
            <a:spAutoFit/>
          </a:bodyPr>
          <a:lstStyle/>
          <a:p>
            <a:r>
              <a:rPr lang="en-US" sz="2000" dirty="0"/>
              <a:t>Health</a:t>
            </a:r>
          </a:p>
        </p:txBody>
      </p:sp>
      <p:sp>
        <p:nvSpPr>
          <p:cNvPr id="18" name="TextBox 17"/>
          <p:cNvSpPr txBox="1"/>
          <p:nvPr/>
        </p:nvSpPr>
        <p:spPr>
          <a:xfrm>
            <a:off x="2993436" y="4970537"/>
            <a:ext cx="1074333" cy="400110"/>
          </a:xfrm>
          <a:prstGeom prst="rect">
            <a:avLst/>
          </a:prstGeom>
          <a:noFill/>
        </p:spPr>
        <p:txBody>
          <a:bodyPr wrap="none" rtlCol="0">
            <a:spAutoFit/>
          </a:bodyPr>
          <a:lstStyle/>
          <a:p>
            <a:r>
              <a:rPr lang="en-US" sz="2000" dirty="0"/>
              <a:t>Smoking</a:t>
            </a:r>
            <a:endParaRPr lang="en-US" sz="2000" baseline="-25000" dirty="0"/>
          </a:p>
        </p:txBody>
      </p:sp>
      <p:sp>
        <p:nvSpPr>
          <p:cNvPr id="19" name="TextBox 18"/>
          <p:cNvSpPr txBox="1"/>
          <p:nvPr/>
        </p:nvSpPr>
        <p:spPr>
          <a:xfrm>
            <a:off x="3352800" y="5867400"/>
            <a:ext cx="1898341" cy="707886"/>
          </a:xfrm>
          <a:prstGeom prst="rect">
            <a:avLst/>
          </a:prstGeom>
          <a:noFill/>
        </p:spPr>
        <p:txBody>
          <a:bodyPr wrap="none" rtlCol="0">
            <a:spAutoFit/>
          </a:bodyPr>
          <a:lstStyle/>
          <a:p>
            <a:pPr algn="ctr"/>
            <a:r>
              <a:rPr lang="en-US" sz="2000" dirty="0"/>
              <a:t>Other unhealthy</a:t>
            </a:r>
            <a:br>
              <a:rPr lang="en-US" sz="2000" dirty="0"/>
            </a:br>
            <a:r>
              <a:rPr lang="en-US" sz="2000" dirty="0"/>
              <a:t>behaviors</a:t>
            </a:r>
            <a:endParaRPr lang="en-US" sz="2000" baseline="-25000" dirty="0"/>
          </a:p>
        </p:txBody>
      </p:sp>
      <p:cxnSp>
        <p:nvCxnSpPr>
          <p:cNvPr id="20" name="Straight Arrow Connector 19"/>
          <p:cNvCxnSpPr>
            <a:stCxn id="18" idx="3"/>
            <a:endCxn id="17" idx="1"/>
          </p:cNvCxnSpPr>
          <p:nvPr/>
        </p:nvCxnSpPr>
        <p:spPr>
          <a:xfrm>
            <a:off x="4067769" y="5170592"/>
            <a:ext cx="415377"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0"/>
            <a:endCxn id="17" idx="2"/>
          </p:cNvCxnSpPr>
          <p:nvPr/>
        </p:nvCxnSpPr>
        <p:spPr>
          <a:xfrm flipV="1">
            <a:off x="4301971" y="5370647"/>
            <a:ext cx="619757" cy="49675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p:cNvCxnSpPr>
          <p:nvPr/>
        </p:nvCxnSpPr>
        <p:spPr>
          <a:xfrm>
            <a:off x="3530603" y="5370647"/>
            <a:ext cx="499153" cy="496753"/>
          </a:xfrm>
          <a:prstGeom prst="straightConnector1">
            <a:avLst/>
          </a:prstGeom>
          <a:ln w="158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44646" y="4397040"/>
            <a:ext cx="1676934" cy="400110"/>
          </a:xfrm>
          <a:prstGeom prst="rect">
            <a:avLst/>
          </a:prstGeom>
          <a:noFill/>
        </p:spPr>
        <p:txBody>
          <a:bodyPr wrap="none" rtlCol="0">
            <a:spAutoFit/>
          </a:bodyPr>
          <a:lstStyle/>
          <a:p>
            <a:r>
              <a:rPr lang="en-US" sz="2000" b="1" dirty="0">
                <a:solidFill>
                  <a:srgbClr val="00B050"/>
                </a:solidFill>
              </a:rPr>
              <a:t>Tobacco Taxes</a:t>
            </a:r>
          </a:p>
        </p:txBody>
      </p:sp>
      <p:cxnSp>
        <p:nvCxnSpPr>
          <p:cNvPr id="24" name="Straight Arrow Connector 23"/>
          <p:cNvCxnSpPr>
            <a:stCxn id="23" idx="2"/>
            <a:endCxn id="18" idx="1"/>
          </p:cNvCxnSpPr>
          <p:nvPr/>
        </p:nvCxnSpPr>
        <p:spPr>
          <a:xfrm>
            <a:off x="2083113" y="4797150"/>
            <a:ext cx="910323" cy="373442"/>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Another example:</a:t>
            </a:r>
            <a:br>
              <a:rPr lang="en-US" dirty="0"/>
            </a:br>
            <a:endParaRPr lang="en-US" dirty="0"/>
          </a:p>
        </p:txBody>
      </p:sp>
    </p:spTree>
    <p:extLst>
      <p:ext uri="{BB962C8B-B14F-4D97-AF65-F5344CB8AC3E}">
        <p14:creationId xmlns:p14="http://schemas.microsoft.com/office/powerpoint/2010/main" val="2428515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24</a:t>
            </a:fld>
            <a:endParaRPr lang="en-US"/>
          </a:p>
        </p:txBody>
      </p:sp>
      <p:sp>
        <p:nvSpPr>
          <p:cNvPr id="13" name="Oval 12"/>
          <p:cNvSpPr/>
          <p:nvPr/>
        </p:nvSpPr>
        <p:spPr>
          <a:xfrm>
            <a:off x="4062907" y="4963854"/>
            <a:ext cx="842010" cy="8058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931051" y="5290171"/>
            <a:ext cx="842010" cy="805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708291" y="4735830"/>
            <a:ext cx="441237" cy="369332"/>
          </a:xfrm>
          <a:prstGeom prst="rect">
            <a:avLst/>
          </a:prstGeom>
          <a:noFill/>
        </p:spPr>
        <p:txBody>
          <a:bodyPr wrap="square" rtlCol="0">
            <a:spAutoFit/>
          </a:bodyPr>
          <a:lstStyle/>
          <a:p>
            <a:r>
              <a:rPr lang="en-US" dirty="0">
                <a:solidFill>
                  <a:schemeClr val="tx2"/>
                </a:solidFill>
              </a:rPr>
              <a:t>Y</a:t>
            </a:r>
          </a:p>
        </p:txBody>
      </p:sp>
      <p:sp>
        <p:nvSpPr>
          <p:cNvPr id="16" name="TextBox 15"/>
          <p:cNvSpPr txBox="1"/>
          <p:nvPr/>
        </p:nvSpPr>
        <p:spPr>
          <a:xfrm>
            <a:off x="3962400" y="6096000"/>
            <a:ext cx="745891" cy="369332"/>
          </a:xfrm>
          <a:prstGeom prst="rect">
            <a:avLst/>
          </a:prstGeom>
          <a:noFill/>
        </p:spPr>
        <p:txBody>
          <a:bodyPr wrap="square" rtlCol="0">
            <a:spAutoFit/>
          </a:bodyPr>
          <a:lstStyle/>
          <a:p>
            <a:r>
              <a:rPr lang="en-US" dirty="0">
                <a:solidFill>
                  <a:srgbClr val="FF0000"/>
                </a:solidFill>
              </a:rPr>
              <a:t>X</a:t>
            </a:r>
            <a:endParaRPr lang="en-US" baseline="-25000" dirty="0">
              <a:solidFill>
                <a:srgbClr val="FF0000"/>
              </a:solidFill>
            </a:endParaRPr>
          </a:p>
        </p:txBody>
      </p:sp>
      <p:sp>
        <p:nvSpPr>
          <p:cNvPr id="25" name="TextBox 24"/>
          <p:cNvSpPr txBox="1"/>
          <p:nvPr/>
        </p:nvSpPr>
        <p:spPr>
          <a:xfrm>
            <a:off x="3477661" y="3699510"/>
            <a:ext cx="1606337" cy="369332"/>
          </a:xfrm>
          <a:prstGeom prst="rect">
            <a:avLst/>
          </a:prstGeom>
          <a:noFill/>
        </p:spPr>
        <p:txBody>
          <a:bodyPr wrap="none" rtlCol="0">
            <a:spAutoFit/>
          </a:bodyPr>
          <a:lstStyle/>
          <a:p>
            <a:r>
              <a:rPr lang="en-US" b="1" dirty="0"/>
              <a:t>Residuals   ( e )</a:t>
            </a:r>
          </a:p>
        </p:txBody>
      </p:sp>
      <p:sp>
        <p:nvSpPr>
          <p:cNvPr id="26" name="TextBox 25"/>
          <p:cNvSpPr txBox="1"/>
          <p:nvPr/>
        </p:nvSpPr>
        <p:spPr>
          <a:xfrm>
            <a:off x="1305217" y="4930141"/>
            <a:ext cx="2194319" cy="646331"/>
          </a:xfrm>
          <a:prstGeom prst="rect">
            <a:avLst/>
          </a:prstGeom>
          <a:noFill/>
        </p:spPr>
        <p:txBody>
          <a:bodyPr wrap="none" rtlCol="0">
            <a:spAutoFit/>
          </a:bodyPr>
          <a:lstStyle/>
          <a:p>
            <a:pPr algn="ctr"/>
            <a:r>
              <a:rPr lang="en-US" b="1" dirty="0"/>
              <a:t>Predicted Values of Y</a:t>
            </a:r>
            <a:br>
              <a:rPr lang="en-US" b="1" dirty="0"/>
            </a:br>
            <a:r>
              <a:rPr lang="en-US" b="1" dirty="0"/>
              <a:t>( y-hat )</a:t>
            </a:r>
          </a:p>
        </p:txBody>
      </p:sp>
      <p:cxnSp>
        <p:nvCxnSpPr>
          <p:cNvPr id="28" name="Straight Arrow Connector 27"/>
          <p:cNvCxnSpPr/>
          <p:nvPr/>
        </p:nvCxnSpPr>
        <p:spPr>
          <a:xfrm>
            <a:off x="4060591" y="4088130"/>
            <a:ext cx="453390" cy="11010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6" idx="3"/>
          </p:cNvCxnSpPr>
          <p:nvPr/>
        </p:nvCxnSpPr>
        <p:spPr>
          <a:xfrm>
            <a:off x="3499536" y="5253307"/>
            <a:ext cx="820136" cy="2597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How does it work?</a:t>
            </a:r>
            <a:br>
              <a:rPr lang="en-US" dirty="0"/>
            </a:br>
            <a:endParaRPr lang="en-US" dirty="0"/>
          </a:p>
        </p:txBody>
      </p:sp>
      <p:sp>
        <p:nvSpPr>
          <p:cNvPr id="4" name="TextBox 3"/>
          <p:cNvSpPr txBox="1"/>
          <p:nvPr/>
        </p:nvSpPr>
        <p:spPr>
          <a:xfrm>
            <a:off x="2361718" y="7772400"/>
            <a:ext cx="3676049" cy="646331"/>
          </a:xfrm>
          <a:prstGeom prst="rect">
            <a:avLst/>
          </a:prstGeom>
          <a:noFill/>
        </p:spPr>
        <p:txBody>
          <a:bodyPr wrap="square" rtlCol="0">
            <a:spAutoFit/>
          </a:bodyPr>
          <a:lstStyle/>
          <a:p>
            <a:pPr algn="ctr"/>
            <a:r>
              <a:rPr lang="en-US" dirty="0"/>
              <a:t>Recall, Y is partitioned into explained and unexplained portions</a:t>
            </a:r>
          </a:p>
        </p:txBody>
      </p:sp>
    </p:spTree>
    <p:extLst>
      <p:ext uri="{BB962C8B-B14F-4D97-AF65-F5344CB8AC3E}">
        <p14:creationId xmlns:p14="http://schemas.microsoft.com/office/powerpoint/2010/main" val="2882332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25</a:t>
            </a:fld>
            <a:endParaRPr lang="en-US"/>
          </a:p>
        </p:txBody>
      </p:sp>
      <p:sp>
        <p:nvSpPr>
          <p:cNvPr id="18"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Exogenous Criteria:</a:t>
            </a:r>
            <a:br>
              <a:rPr lang="en-US" dirty="0"/>
            </a:br>
            <a:endParaRPr lang="en-US" dirty="0"/>
          </a:p>
        </p:txBody>
      </p:sp>
      <p:sp>
        <p:nvSpPr>
          <p:cNvPr id="12" name="Oval 11"/>
          <p:cNvSpPr/>
          <p:nvPr/>
        </p:nvSpPr>
        <p:spPr>
          <a:xfrm>
            <a:off x="4150767" y="4289763"/>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4267200"/>
            <a:ext cx="1848261" cy="1670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15896" y="6103578"/>
            <a:ext cx="745891" cy="738664"/>
          </a:xfrm>
          <a:prstGeom prst="rect">
            <a:avLst/>
          </a:prstGeom>
          <a:noFill/>
        </p:spPr>
        <p:txBody>
          <a:bodyPr wrap="square" rtlCol="0">
            <a:spAutoFit/>
          </a:bodyPr>
          <a:lstStyle/>
          <a:p>
            <a:pPr algn="ctr"/>
            <a:r>
              <a:rPr lang="en-US" dirty="0">
                <a:solidFill>
                  <a:srgbClr val="FF0000"/>
                </a:solidFill>
              </a:rPr>
              <a:t>X1</a:t>
            </a:r>
          </a:p>
          <a:p>
            <a:pPr algn="ctr"/>
            <a:r>
              <a:rPr lang="en-US" baseline="-25000" dirty="0">
                <a:solidFill>
                  <a:srgbClr val="FF0000"/>
                </a:solidFill>
              </a:rPr>
              <a:t>(policy variable)</a:t>
            </a:r>
          </a:p>
        </p:txBody>
      </p:sp>
      <p:sp>
        <p:nvSpPr>
          <p:cNvPr id="20" name="TextBox 19"/>
          <p:cNvSpPr txBox="1"/>
          <p:nvPr/>
        </p:nvSpPr>
        <p:spPr>
          <a:xfrm>
            <a:off x="4565695" y="6103578"/>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21" name="Oval 20"/>
          <p:cNvSpPr/>
          <p:nvPr/>
        </p:nvSpPr>
        <p:spPr>
          <a:xfrm>
            <a:off x="2002159" y="4330602"/>
            <a:ext cx="1848261" cy="167014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202191" y="6073065"/>
            <a:ext cx="1144016" cy="553998"/>
          </a:xfrm>
          <a:prstGeom prst="rect">
            <a:avLst/>
          </a:prstGeom>
          <a:noFill/>
        </p:spPr>
        <p:txBody>
          <a:bodyPr wrap="square" rtlCol="0">
            <a:spAutoFit/>
          </a:bodyPr>
          <a:lstStyle/>
          <a:p>
            <a:pPr algn="ctr"/>
            <a:r>
              <a:rPr lang="en-US" dirty="0">
                <a:solidFill>
                  <a:schemeClr val="tx1">
                    <a:lumMod val="50000"/>
                    <a:lumOff val="50000"/>
                  </a:schemeClr>
                </a:solidFill>
              </a:rPr>
              <a:t>Z</a:t>
            </a:r>
          </a:p>
          <a:p>
            <a:pPr algn="ctr"/>
            <a:r>
              <a:rPr lang="en-US" baseline="-25000" dirty="0">
                <a:solidFill>
                  <a:schemeClr val="tx1">
                    <a:lumMod val="50000"/>
                    <a:lumOff val="50000"/>
                  </a:schemeClr>
                </a:solidFill>
              </a:rPr>
              <a:t>(Instrument)</a:t>
            </a:r>
          </a:p>
        </p:txBody>
      </p:sp>
      <p:sp>
        <p:nvSpPr>
          <p:cNvPr id="3" name="TextBox 2"/>
          <p:cNvSpPr txBox="1"/>
          <p:nvPr/>
        </p:nvSpPr>
        <p:spPr>
          <a:xfrm>
            <a:off x="2897026" y="8153400"/>
            <a:ext cx="2507481" cy="369332"/>
          </a:xfrm>
          <a:prstGeom prst="rect">
            <a:avLst/>
          </a:prstGeom>
          <a:noFill/>
        </p:spPr>
        <p:txBody>
          <a:bodyPr wrap="none" rtlCol="0">
            <a:spAutoFit/>
          </a:bodyPr>
          <a:lstStyle/>
          <a:p>
            <a:r>
              <a:rPr lang="en-US" dirty="0"/>
              <a:t>Z is uncorrelated with X2</a:t>
            </a:r>
          </a:p>
        </p:txBody>
      </p:sp>
    </p:spTree>
    <p:extLst>
      <p:ext uri="{BB962C8B-B14F-4D97-AF65-F5344CB8AC3E}">
        <p14:creationId xmlns:p14="http://schemas.microsoft.com/office/powerpoint/2010/main" val="335187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26</a:t>
            </a:fld>
            <a:endParaRPr lang="en-US"/>
          </a:p>
        </p:txBody>
      </p:sp>
      <p:sp>
        <p:nvSpPr>
          <p:cNvPr id="18"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Exogenous Criteria:</a:t>
            </a:r>
            <a:br>
              <a:rPr lang="en-US" dirty="0"/>
            </a:br>
            <a:endParaRPr lang="en-US" dirty="0"/>
          </a:p>
        </p:txBody>
      </p:sp>
      <p:sp>
        <p:nvSpPr>
          <p:cNvPr id="12" name="Oval 11"/>
          <p:cNvSpPr/>
          <p:nvPr/>
        </p:nvSpPr>
        <p:spPr>
          <a:xfrm>
            <a:off x="4150767" y="4289763"/>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4267200"/>
            <a:ext cx="1848261" cy="1670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15896" y="6103578"/>
            <a:ext cx="745891" cy="738664"/>
          </a:xfrm>
          <a:prstGeom prst="rect">
            <a:avLst/>
          </a:prstGeom>
          <a:noFill/>
        </p:spPr>
        <p:txBody>
          <a:bodyPr wrap="square" rtlCol="0">
            <a:spAutoFit/>
          </a:bodyPr>
          <a:lstStyle/>
          <a:p>
            <a:pPr algn="ctr"/>
            <a:r>
              <a:rPr lang="en-US" dirty="0">
                <a:solidFill>
                  <a:srgbClr val="FF0000"/>
                </a:solidFill>
              </a:rPr>
              <a:t>X1</a:t>
            </a:r>
          </a:p>
          <a:p>
            <a:pPr algn="ctr"/>
            <a:r>
              <a:rPr lang="en-US" baseline="-25000" dirty="0">
                <a:solidFill>
                  <a:srgbClr val="FF0000"/>
                </a:solidFill>
              </a:rPr>
              <a:t>(policy variable)</a:t>
            </a:r>
          </a:p>
        </p:txBody>
      </p:sp>
      <p:sp>
        <p:nvSpPr>
          <p:cNvPr id="20" name="TextBox 19"/>
          <p:cNvSpPr txBox="1"/>
          <p:nvPr/>
        </p:nvSpPr>
        <p:spPr>
          <a:xfrm>
            <a:off x="4565695" y="6103578"/>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3" name="TextBox 2"/>
          <p:cNvSpPr txBox="1"/>
          <p:nvPr/>
        </p:nvSpPr>
        <p:spPr>
          <a:xfrm>
            <a:off x="2397268" y="8001000"/>
            <a:ext cx="3560014" cy="369332"/>
          </a:xfrm>
          <a:prstGeom prst="rect">
            <a:avLst/>
          </a:prstGeom>
          <a:noFill/>
        </p:spPr>
        <p:txBody>
          <a:bodyPr wrap="none" rtlCol="0">
            <a:spAutoFit/>
          </a:bodyPr>
          <a:lstStyle/>
          <a:p>
            <a:r>
              <a:rPr lang="en-US" dirty="0"/>
              <a:t>X2 is a problematic omitted variable</a:t>
            </a:r>
          </a:p>
        </p:txBody>
      </p:sp>
      <p:sp>
        <p:nvSpPr>
          <p:cNvPr id="27" name="Oval 26"/>
          <p:cNvSpPr/>
          <p:nvPr/>
        </p:nvSpPr>
        <p:spPr>
          <a:xfrm>
            <a:off x="3667373" y="3439366"/>
            <a:ext cx="1796643" cy="185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41025" y="2856948"/>
            <a:ext cx="441237" cy="369332"/>
          </a:xfrm>
          <a:prstGeom prst="rect">
            <a:avLst/>
          </a:prstGeom>
          <a:noFill/>
        </p:spPr>
        <p:txBody>
          <a:bodyPr wrap="square" rtlCol="0">
            <a:spAutoFit/>
          </a:bodyPr>
          <a:lstStyle/>
          <a:p>
            <a:r>
              <a:rPr lang="en-US" dirty="0">
                <a:solidFill>
                  <a:schemeClr val="tx2"/>
                </a:solidFill>
              </a:rPr>
              <a:t>Y</a:t>
            </a:r>
          </a:p>
        </p:txBody>
      </p:sp>
      <p:cxnSp>
        <p:nvCxnSpPr>
          <p:cNvPr id="5" name="Straight Arrow Connector 4"/>
          <p:cNvCxnSpPr/>
          <p:nvPr/>
        </p:nvCxnSpPr>
        <p:spPr>
          <a:xfrm>
            <a:off x="2133600" y="3581400"/>
            <a:ext cx="2407425" cy="1295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75236" y="3254700"/>
            <a:ext cx="606256" cy="369332"/>
          </a:xfrm>
          <a:prstGeom prst="rect">
            <a:avLst/>
          </a:prstGeom>
          <a:noFill/>
        </p:spPr>
        <p:txBody>
          <a:bodyPr wrap="none" rtlCol="0">
            <a:spAutoFit/>
          </a:bodyPr>
          <a:lstStyle/>
          <a:p>
            <a:r>
              <a:rPr lang="en-US" dirty="0"/>
              <a:t>BIAS</a:t>
            </a:r>
          </a:p>
        </p:txBody>
      </p:sp>
    </p:spTree>
    <p:extLst>
      <p:ext uri="{BB962C8B-B14F-4D97-AF65-F5344CB8AC3E}">
        <p14:creationId xmlns:p14="http://schemas.microsoft.com/office/powerpoint/2010/main" val="722209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27</a:t>
            </a:fld>
            <a:endParaRPr lang="en-US"/>
          </a:p>
        </p:txBody>
      </p:sp>
      <p:sp>
        <p:nvSpPr>
          <p:cNvPr id="18"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Exogenous Criteria:</a:t>
            </a:r>
            <a:br>
              <a:rPr lang="en-US" dirty="0"/>
            </a:br>
            <a:endParaRPr lang="en-US" dirty="0"/>
          </a:p>
        </p:txBody>
      </p:sp>
      <p:sp>
        <p:nvSpPr>
          <p:cNvPr id="12" name="Oval 11"/>
          <p:cNvSpPr/>
          <p:nvPr/>
        </p:nvSpPr>
        <p:spPr>
          <a:xfrm>
            <a:off x="4150767" y="4289763"/>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4267200"/>
            <a:ext cx="1848261" cy="1670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15896" y="6103578"/>
            <a:ext cx="745891" cy="738664"/>
          </a:xfrm>
          <a:prstGeom prst="rect">
            <a:avLst/>
          </a:prstGeom>
          <a:noFill/>
        </p:spPr>
        <p:txBody>
          <a:bodyPr wrap="square" rtlCol="0">
            <a:spAutoFit/>
          </a:bodyPr>
          <a:lstStyle/>
          <a:p>
            <a:pPr algn="ctr"/>
            <a:r>
              <a:rPr lang="en-US" dirty="0">
                <a:solidFill>
                  <a:srgbClr val="FF0000"/>
                </a:solidFill>
              </a:rPr>
              <a:t>X1</a:t>
            </a:r>
          </a:p>
          <a:p>
            <a:pPr algn="ctr"/>
            <a:r>
              <a:rPr lang="en-US" baseline="-25000" dirty="0">
                <a:solidFill>
                  <a:srgbClr val="FF0000"/>
                </a:solidFill>
              </a:rPr>
              <a:t>(policy variable)</a:t>
            </a:r>
          </a:p>
        </p:txBody>
      </p:sp>
      <p:sp>
        <p:nvSpPr>
          <p:cNvPr id="20" name="TextBox 19"/>
          <p:cNvSpPr txBox="1"/>
          <p:nvPr/>
        </p:nvSpPr>
        <p:spPr>
          <a:xfrm>
            <a:off x="4565695" y="6103578"/>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3" name="TextBox 2"/>
          <p:cNvSpPr txBox="1"/>
          <p:nvPr/>
        </p:nvSpPr>
        <p:spPr>
          <a:xfrm>
            <a:off x="1997036" y="7882952"/>
            <a:ext cx="4307461" cy="369332"/>
          </a:xfrm>
          <a:prstGeom prst="rect">
            <a:avLst/>
          </a:prstGeom>
          <a:noFill/>
        </p:spPr>
        <p:txBody>
          <a:bodyPr wrap="none" rtlCol="0">
            <a:spAutoFit/>
          </a:bodyPr>
          <a:lstStyle/>
          <a:p>
            <a:r>
              <a:rPr lang="en-US" dirty="0"/>
              <a:t>Z is correlated with Y, but only THROUGH X1</a:t>
            </a:r>
          </a:p>
        </p:txBody>
      </p:sp>
      <p:sp>
        <p:nvSpPr>
          <p:cNvPr id="27" name="Oval 26"/>
          <p:cNvSpPr/>
          <p:nvPr/>
        </p:nvSpPr>
        <p:spPr>
          <a:xfrm>
            <a:off x="3667373" y="3439366"/>
            <a:ext cx="1796643" cy="185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41025" y="2856948"/>
            <a:ext cx="441237" cy="369332"/>
          </a:xfrm>
          <a:prstGeom prst="rect">
            <a:avLst/>
          </a:prstGeom>
          <a:noFill/>
        </p:spPr>
        <p:txBody>
          <a:bodyPr wrap="square" rtlCol="0">
            <a:spAutoFit/>
          </a:bodyPr>
          <a:lstStyle/>
          <a:p>
            <a:r>
              <a:rPr lang="en-US" dirty="0">
                <a:solidFill>
                  <a:schemeClr val="tx2"/>
                </a:solidFill>
              </a:rPr>
              <a:t>Y</a:t>
            </a:r>
          </a:p>
        </p:txBody>
      </p:sp>
      <p:sp>
        <p:nvSpPr>
          <p:cNvPr id="13" name="Oval 12"/>
          <p:cNvSpPr/>
          <p:nvPr/>
        </p:nvSpPr>
        <p:spPr>
          <a:xfrm rot="19249230">
            <a:off x="1830511" y="4817031"/>
            <a:ext cx="2707420" cy="85099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94047" y="6195911"/>
            <a:ext cx="1144016" cy="553998"/>
          </a:xfrm>
          <a:prstGeom prst="rect">
            <a:avLst/>
          </a:prstGeom>
          <a:noFill/>
        </p:spPr>
        <p:txBody>
          <a:bodyPr wrap="square" rtlCol="0">
            <a:spAutoFit/>
          </a:bodyPr>
          <a:lstStyle/>
          <a:p>
            <a:pPr algn="ctr"/>
            <a:r>
              <a:rPr lang="en-US" dirty="0">
                <a:solidFill>
                  <a:schemeClr val="tx1">
                    <a:lumMod val="50000"/>
                    <a:lumOff val="50000"/>
                  </a:schemeClr>
                </a:solidFill>
              </a:rPr>
              <a:t>Z</a:t>
            </a:r>
          </a:p>
          <a:p>
            <a:pPr algn="ctr"/>
            <a:r>
              <a:rPr lang="en-US" baseline="-25000" dirty="0">
                <a:solidFill>
                  <a:schemeClr val="tx1">
                    <a:lumMod val="50000"/>
                    <a:lumOff val="50000"/>
                  </a:schemeClr>
                </a:solidFill>
              </a:rPr>
              <a:t>(Instrument)</a:t>
            </a:r>
          </a:p>
        </p:txBody>
      </p:sp>
    </p:spTree>
    <p:extLst>
      <p:ext uri="{BB962C8B-B14F-4D97-AF65-F5344CB8AC3E}">
        <p14:creationId xmlns:p14="http://schemas.microsoft.com/office/powerpoint/2010/main" val="3058473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953BAF0-9579-42B3-B979-30EFD986705E}" type="slidenum">
              <a:rPr lang="en-US" smtClean="0"/>
              <a:pPr/>
              <a:t>28</a:t>
            </a:fld>
            <a:endParaRPr lang="en-US"/>
          </a:p>
        </p:txBody>
      </p:sp>
    </p:spTree>
    <p:extLst>
      <p:ext uri="{BB962C8B-B14F-4D97-AF65-F5344CB8AC3E}">
        <p14:creationId xmlns:p14="http://schemas.microsoft.com/office/powerpoint/2010/main" val="698131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4360" y="2299166"/>
            <a:ext cx="2121218" cy="543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06871" y="4201540"/>
            <a:ext cx="304892" cy="406265"/>
          </a:xfrm>
          <a:prstGeom prst="rect">
            <a:avLst/>
          </a:prstGeom>
          <a:noFill/>
        </p:spPr>
        <p:txBody>
          <a:bodyPr wrap="none" rtlCol="0">
            <a:spAutoFit/>
          </a:bodyPr>
          <a:lstStyle/>
          <a:p>
            <a:r>
              <a:rPr lang="en-US" sz="2040" b="1" dirty="0"/>
              <a:t>x</a:t>
            </a:r>
          </a:p>
        </p:txBody>
      </p:sp>
      <p:sp>
        <p:nvSpPr>
          <p:cNvPr id="8" name="TextBox 7"/>
          <p:cNvSpPr txBox="1"/>
          <p:nvPr/>
        </p:nvSpPr>
        <p:spPr>
          <a:xfrm>
            <a:off x="2319341" y="4201540"/>
            <a:ext cx="308098" cy="406265"/>
          </a:xfrm>
          <a:prstGeom prst="rect">
            <a:avLst/>
          </a:prstGeom>
          <a:noFill/>
        </p:spPr>
        <p:txBody>
          <a:bodyPr wrap="none" rtlCol="0">
            <a:spAutoFit/>
          </a:bodyPr>
          <a:lstStyle/>
          <a:p>
            <a:r>
              <a:rPr lang="en-US" sz="2040" b="1" dirty="0"/>
              <a:t>y</a:t>
            </a:r>
          </a:p>
        </p:txBody>
      </p:sp>
      <p:cxnSp>
        <p:nvCxnSpPr>
          <p:cNvPr id="9" name="Straight Arrow Connector 8"/>
          <p:cNvCxnSpPr>
            <a:stCxn id="7" idx="3"/>
            <a:endCxn id="8" idx="1"/>
          </p:cNvCxnSpPr>
          <p:nvPr/>
        </p:nvCxnSpPr>
        <p:spPr>
          <a:xfrm>
            <a:off x="1911763" y="4404673"/>
            <a:ext cx="40757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95916" y="4960635"/>
            <a:ext cx="288862" cy="406265"/>
          </a:xfrm>
          <a:prstGeom prst="rect">
            <a:avLst/>
          </a:prstGeom>
          <a:noFill/>
        </p:spPr>
        <p:txBody>
          <a:bodyPr wrap="none" rtlCol="0">
            <a:spAutoFit/>
          </a:bodyPr>
          <a:lstStyle/>
          <a:p>
            <a:r>
              <a:rPr lang="en-US" sz="2040" b="1" dirty="0"/>
              <a:t>z</a:t>
            </a:r>
          </a:p>
        </p:txBody>
      </p:sp>
      <p:cxnSp>
        <p:nvCxnSpPr>
          <p:cNvPr id="12" name="Straight Arrow Connector 11"/>
          <p:cNvCxnSpPr>
            <a:stCxn id="10" idx="3"/>
            <a:endCxn id="8" idx="2"/>
          </p:cNvCxnSpPr>
          <p:nvPr/>
        </p:nvCxnSpPr>
        <p:spPr>
          <a:xfrm flipV="1">
            <a:off x="1984778" y="4607805"/>
            <a:ext cx="488612" cy="5559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3335" y="2632710"/>
            <a:ext cx="1609030" cy="458587"/>
          </a:xfrm>
          <a:prstGeom prst="rect">
            <a:avLst/>
          </a:prstGeom>
          <a:noFill/>
        </p:spPr>
        <p:txBody>
          <a:bodyPr wrap="none" rtlCol="0">
            <a:spAutoFit/>
          </a:bodyPr>
          <a:lstStyle/>
          <a:p>
            <a:r>
              <a:rPr lang="en-US" sz="2380" dirty="0"/>
              <a:t>Example #1</a:t>
            </a:r>
          </a:p>
        </p:txBody>
      </p:sp>
    </p:spTree>
    <p:extLst>
      <p:ext uri="{BB962C8B-B14F-4D97-AF65-F5344CB8AC3E}">
        <p14:creationId xmlns:p14="http://schemas.microsoft.com/office/powerpoint/2010/main" val="2243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3</a:t>
            </a:fld>
            <a:endParaRPr lang="en-US"/>
          </a:p>
        </p:txBody>
      </p:sp>
      <p:sp>
        <p:nvSpPr>
          <p:cNvPr id="18" name="Title 3"/>
          <p:cNvSpPr txBox="1">
            <a:spLocks/>
          </p:cNvSpPr>
          <p:nvPr/>
        </p:nvSpPr>
        <p:spPr>
          <a:xfrm>
            <a:off x="397764" y="1157985"/>
            <a:ext cx="6995160" cy="1676400"/>
          </a:xfrm>
          <a:prstGeom prst="rect">
            <a:avLst/>
          </a:prstGeom>
        </p:spPr>
        <p:txBody>
          <a:bodyPr>
            <a:normAutofit fontScale="900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We have an </a:t>
            </a:r>
            <a:r>
              <a:rPr lang="en-US" dirty="0" err="1"/>
              <a:t>ovb</a:t>
            </a:r>
            <a:r>
              <a:rPr lang="en-US" dirty="0"/>
              <a:t> problem:</a:t>
            </a:r>
            <a:br>
              <a:rPr lang="en-US" dirty="0"/>
            </a:br>
            <a:endParaRPr lang="en-US" dirty="0"/>
          </a:p>
        </p:txBody>
      </p:sp>
      <p:sp>
        <p:nvSpPr>
          <p:cNvPr id="12" name="Oval 11"/>
          <p:cNvSpPr/>
          <p:nvPr/>
        </p:nvSpPr>
        <p:spPr>
          <a:xfrm>
            <a:off x="4150767" y="4289763"/>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4267200"/>
            <a:ext cx="1848261" cy="1670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15896" y="6103578"/>
            <a:ext cx="745891" cy="738664"/>
          </a:xfrm>
          <a:prstGeom prst="rect">
            <a:avLst/>
          </a:prstGeom>
          <a:noFill/>
        </p:spPr>
        <p:txBody>
          <a:bodyPr wrap="square" rtlCol="0">
            <a:spAutoFit/>
          </a:bodyPr>
          <a:lstStyle/>
          <a:p>
            <a:pPr algn="ctr"/>
            <a:r>
              <a:rPr lang="en-US" dirty="0">
                <a:solidFill>
                  <a:srgbClr val="FF0000"/>
                </a:solidFill>
              </a:rPr>
              <a:t>X1</a:t>
            </a:r>
          </a:p>
          <a:p>
            <a:pPr algn="ctr"/>
            <a:r>
              <a:rPr lang="en-US" baseline="-25000" dirty="0">
                <a:solidFill>
                  <a:srgbClr val="FF0000"/>
                </a:solidFill>
              </a:rPr>
              <a:t>(policy variable)</a:t>
            </a:r>
          </a:p>
        </p:txBody>
      </p:sp>
      <p:sp>
        <p:nvSpPr>
          <p:cNvPr id="20" name="TextBox 19"/>
          <p:cNvSpPr txBox="1"/>
          <p:nvPr/>
        </p:nvSpPr>
        <p:spPr>
          <a:xfrm>
            <a:off x="4565695" y="6103578"/>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27" name="Oval 26"/>
          <p:cNvSpPr/>
          <p:nvPr/>
        </p:nvSpPr>
        <p:spPr>
          <a:xfrm>
            <a:off x="3667373" y="3439366"/>
            <a:ext cx="1796643" cy="185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41025" y="2856948"/>
            <a:ext cx="441237" cy="369332"/>
          </a:xfrm>
          <a:prstGeom prst="rect">
            <a:avLst/>
          </a:prstGeom>
          <a:noFill/>
        </p:spPr>
        <p:txBody>
          <a:bodyPr wrap="square" rtlCol="0">
            <a:spAutoFit/>
          </a:bodyPr>
          <a:lstStyle/>
          <a:p>
            <a:r>
              <a:rPr lang="en-US" dirty="0">
                <a:solidFill>
                  <a:schemeClr val="tx2"/>
                </a:solidFill>
              </a:rPr>
              <a:t>Y</a:t>
            </a:r>
          </a:p>
        </p:txBody>
      </p:sp>
    </p:spTree>
    <p:extLst>
      <p:ext uri="{BB962C8B-B14F-4D97-AF65-F5344CB8AC3E}">
        <p14:creationId xmlns:p14="http://schemas.microsoft.com/office/powerpoint/2010/main" val="521521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60170" y="4053855"/>
            <a:ext cx="304892" cy="406265"/>
          </a:xfrm>
          <a:prstGeom prst="rect">
            <a:avLst/>
          </a:prstGeom>
          <a:noFill/>
        </p:spPr>
        <p:txBody>
          <a:bodyPr wrap="none" rtlCol="0">
            <a:spAutoFit/>
          </a:bodyPr>
          <a:lstStyle/>
          <a:p>
            <a:r>
              <a:rPr lang="en-US" sz="2040" b="1" dirty="0"/>
              <a:t>x</a:t>
            </a:r>
          </a:p>
        </p:txBody>
      </p:sp>
      <p:sp>
        <p:nvSpPr>
          <p:cNvPr id="4" name="TextBox 3"/>
          <p:cNvSpPr txBox="1"/>
          <p:nvPr/>
        </p:nvSpPr>
        <p:spPr>
          <a:xfrm>
            <a:off x="2568921" y="4053855"/>
            <a:ext cx="308098" cy="406265"/>
          </a:xfrm>
          <a:prstGeom prst="rect">
            <a:avLst/>
          </a:prstGeom>
          <a:noFill/>
        </p:spPr>
        <p:txBody>
          <a:bodyPr wrap="none" rtlCol="0">
            <a:spAutoFit/>
          </a:bodyPr>
          <a:lstStyle/>
          <a:p>
            <a:r>
              <a:rPr lang="en-US" sz="2040" b="1" dirty="0"/>
              <a:t>y</a:t>
            </a:r>
          </a:p>
        </p:txBody>
      </p:sp>
      <p:cxnSp>
        <p:nvCxnSpPr>
          <p:cNvPr id="5" name="Straight Arrow Connector 4"/>
          <p:cNvCxnSpPr>
            <a:stCxn id="6" idx="1"/>
            <a:endCxn id="3" idx="2"/>
          </p:cNvCxnSpPr>
          <p:nvPr/>
        </p:nvCxnSpPr>
        <p:spPr>
          <a:xfrm flipH="1" flipV="1">
            <a:off x="1512616" y="4460120"/>
            <a:ext cx="447321" cy="5622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959937" y="4819250"/>
            <a:ext cx="288862" cy="406265"/>
          </a:xfrm>
          <a:prstGeom prst="rect">
            <a:avLst/>
          </a:prstGeom>
          <a:noFill/>
        </p:spPr>
        <p:txBody>
          <a:bodyPr wrap="none" rtlCol="0">
            <a:spAutoFit/>
          </a:bodyPr>
          <a:lstStyle/>
          <a:p>
            <a:r>
              <a:rPr lang="en-US" sz="2040" b="1" dirty="0"/>
              <a:t>z</a:t>
            </a:r>
          </a:p>
        </p:txBody>
      </p:sp>
      <p:cxnSp>
        <p:nvCxnSpPr>
          <p:cNvPr id="7" name="Straight Arrow Connector 6"/>
          <p:cNvCxnSpPr>
            <a:stCxn id="6" idx="3"/>
            <a:endCxn id="4" idx="2"/>
          </p:cNvCxnSpPr>
          <p:nvPr/>
        </p:nvCxnSpPr>
        <p:spPr>
          <a:xfrm flipV="1">
            <a:off x="2248799" y="4460120"/>
            <a:ext cx="474171" cy="56226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8692" y="2314258"/>
            <a:ext cx="2161699" cy="543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713335" y="2632710"/>
            <a:ext cx="1609030" cy="458587"/>
          </a:xfrm>
          <a:prstGeom prst="rect">
            <a:avLst/>
          </a:prstGeom>
          <a:noFill/>
        </p:spPr>
        <p:txBody>
          <a:bodyPr wrap="none" rtlCol="0">
            <a:spAutoFit/>
          </a:bodyPr>
          <a:lstStyle/>
          <a:p>
            <a:r>
              <a:rPr lang="en-US" sz="2380" dirty="0"/>
              <a:t>Example #2</a:t>
            </a:r>
          </a:p>
        </p:txBody>
      </p:sp>
    </p:spTree>
    <p:extLst>
      <p:ext uri="{BB962C8B-B14F-4D97-AF65-F5344CB8AC3E}">
        <p14:creationId xmlns:p14="http://schemas.microsoft.com/office/powerpoint/2010/main" val="4269653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6871" y="3863341"/>
            <a:ext cx="304892" cy="406265"/>
          </a:xfrm>
          <a:prstGeom prst="rect">
            <a:avLst/>
          </a:prstGeom>
          <a:noFill/>
        </p:spPr>
        <p:txBody>
          <a:bodyPr wrap="none" rtlCol="0">
            <a:spAutoFit/>
          </a:bodyPr>
          <a:lstStyle/>
          <a:p>
            <a:r>
              <a:rPr lang="en-US" sz="2040" b="1" dirty="0"/>
              <a:t>x</a:t>
            </a:r>
          </a:p>
        </p:txBody>
      </p:sp>
      <p:sp>
        <p:nvSpPr>
          <p:cNvPr id="4" name="TextBox 3"/>
          <p:cNvSpPr txBox="1"/>
          <p:nvPr/>
        </p:nvSpPr>
        <p:spPr>
          <a:xfrm>
            <a:off x="2568921" y="3863341"/>
            <a:ext cx="308098" cy="406265"/>
          </a:xfrm>
          <a:prstGeom prst="rect">
            <a:avLst/>
          </a:prstGeom>
          <a:noFill/>
        </p:spPr>
        <p:txBody>
          <a:bodyPr wrap="none" rtlCol="0">
            <a:spAutoFit/>
          </a:bodyPr>
          <a:lstStyle/>
          <a:p>
            <a:r>
              <a:rPr lang="en-US" sz="2040" b="1" dirty="0"/>
              <a:t>y</a:t>
            </a:r>
          </a:p>
        </p:txBody>
      </p:sp>
      <p:cxnSp>
        <p:nvCxnSpPr>
          <p:cNvPr id="5" name="Straight Arrow Connector 4"/>
          <p:cNvCxnSpPr>
            <a:stCxn id="3" idx="3"/>
            <a:endCxn id="4" idx="1"/>
          </p:cNvCxnSpPr>
          <p:nvPr/>
        </p:nvCxnSpPr>
        <p:spPr>
          <a:xfrm>
            <a:off x="1911763" y="4066474"/>
            <a:ext cx="65715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17810" y="4960635"/>
            <a:ext cx="288862" cy="406265"/>
          </a:xfrm>
          <a:prstGeom prst="rect">
            <a:avLst/>
          </a:prstGeom>
          <a:noFill/>
        </p:spPr>
        <p:txBody>
          <a:bodyPr wrap="none" rtlCol="0">
            <a:spAutoFit/>
          </a:bodyPr>
          <a:lstStyle/>
          <a:p>
            <a:r>
              <a:rPr lang="en-US" sz="2040" b="1" dirty="0"/>
              <a:t>z</a:t>
            </a:r>
          </a:p>
        </p:txBody>
      </p:sp>
      <p:cxnSp>
        <p:nvCxnSpPr>
          <p:cNvPr id="7" name="Straight Arrow Connector 6"/>
          <p:cNvCxnSpPr>
            <a:stCxn id="6" idx="0"/>
            <a:endCxn id="3" idx="2"/>
          </p:cNvCxnSpPr>
          <p:nvPr/>
        </p:nvCxnSpPr>
        <p:spPr>
          <a:xfrm flipH="1" flipV="1">
            <a:off x="1759317" y="4269606"/>
            <a:ext cx="2924" cy="69102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3922" y="2314258"/>
            <a:ext cx="2161699" cy="5432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713335" y="2632710"/>
            <a:ext cx="1609030" cy="458587"/>
          </a:xfrm>
          <a:prstGeom prst="rect">
            <a:avLst/>
          </a:prstGeom>
          <a:noFill/>
        </p:spPr>
        <p:txBody>
          <a:bodyPr wrap="none" rtlCol="0">
            <a:spAutoFit/>
          </a:bodyPr>
          <a:lstStyle/>
          <a:p>
            <a:r>
              <a:rPr lang="en-US" sz="2380" dirty="0"/>
              <a:t>Example #3</a:t>
            </a:r>
          </a:p>
        </p:txBody>
      </p:sp>
    </p:spTree>
    <p:extLst>
      <p:ext uri="{BB962C8B-B14F-4D97-AF65-F5344CB8AC3E}">
        <p14:creationId xmlns:p14="http://schemas.microsoft.com/office/powerpoint/2010/main" val="524281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32</a:t>
            </a:fld>
            <a:endParaRPr lang="en-US"/>
          </a:p>
        </p:txBody>
      </p:sp>
      <p:sp>
        <p:nvSpPr>
          <p:cNvPr id="18"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Exogenous Criteria:</a:t>
            </a:r>
            <a:br>
              <a:rPr lang="en-US" dirty="0"/>
            </a:br>
            <a:endParaRPr lang="en-US" dirty="0"/>
          </a:p>
        </p:txBody>
      </p:sp>
      <p:sp>
        <p:nvSpPr>
          <p:cNvPr id="12" name="Oval 11"/>
          <p:cNvSpPr/>
          <p:nvPr/>
        </p:nvSpPr>
        <p:spPr>
          <a:xfrm>
            <a:off x="4150767" y="4289763"/>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4267200"/>
            <a:ext cx="1848261" cy="1670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15896" y="6103578"/>
            <a:ext cx="745891" cy="738664"/>
          </a:xfrm>
          <a:prstGeom prst="rect">
            <a:avLst/>
          </a:prstGeom>
          <a:noFill/>
        </p:spPr>
        <p:txBody>
          <a:bodyPr wrap="square" rtlCol="0">
            <a:spAutoFit/>
          </a:bodyPr>
          <a:lstStyle/>
          <a:p>
            <a:pPr algn="ctr"/>
            <a:r>
              <a:rPr lang="en-US" dirty="0">
                <a:solidFill>
                  <a:srgbClr val="FF0000"/>
                </a:solidFill>
              </a:rPr>
              <a:t>X1</a:t>
            </a:r>
          </a:p>
          <a:p>
            <a:pPr algn="ctr"/>
            <a:r>
              <a:rPr lang="en-US" baseline="-25000" dirty="0">
                <a:solidFill>
                  <a:srgbClr val="FF0000"/>
                </a:solidFill>
              </a:rPr>
              <a:t>(policy variable)</a:t>
            </a:r>
          </a:p>
        </p:txBody>
      </p:sp>
      <p:sp>
        <p:nvSpPr>
          <p:cNvPr id="20" name="TextBox 19"/>
          <p:cNvSpPr txBox="1"/>
          <p:nvPr/>
        </p:nvSpPr>
        <p:spPr>
          <a:xfrm>
            <a:off x="4565695" y="6103578"/>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27" name="Oval 26"/>
          <p:cNvSpPr/>
          <p:nvPr/>
        </p:nvSpPr>
        <p:spPr>
          <a:xfrm>
            <a:off x="3667373" y="3439366"/>
            <a:ext cx="1796643" cy="185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41025" y="2856948"/>
            <a:ext cx="441237" cy="369332"/>
          </a:xfrm>
          <a:prstGeom prst="rect">
            <a:avLst/>
          </a:prstGeom>
          <a:noFill/>
        </p:spPr>
        <p:txBody>
          <a:bodyPr wrap="square" rtlCol="0">
            <a:spAutoFit/>
          </a:bodyPr>
          <a:lstStyle/>
          <a:p>
            <a:r>
              <a:rPr lang="en-US" dirty="0">
                <a:solidFill>
                  <a:schemeClr val="tx2"/>
                </a:solidFill>
              </a:rPr>
              <a:t>Y</a:t>
            </a:r>
          </a:p>
        </p:txBody>
      </p:sp>
      <p:sp>
        <p:nvSpPr>
          <p:cNvPr id="13" name="Oval 12"/>
          <p:cNvSpPr/>
          <p:nvPr/>
        </p:nvSpPr>
        <p:spPr>
          <a:xfrm rot="19249230">
            <a:off x="1830511" y="4817031"/>
            <a:ext cx="2707420" cy="85099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94047" y="6195911"/>
            <a:ext cx="1144016" cy="553998"/>
          </a:xfrm>
          <a:prstGeom prst="rect">
            <a:avLst/>
          </a:prstGeom>
          <a:noFill/>
        </p:spPr>
        <p:txBody>
          <a:bodyPr wrap="square" rtlCol="0">
            <a:spAutoFit/>
          </a:bodyPr>
          <a:lstStyle/>
          <a:p>
            <a:pPr algn="ctr"/>
            <a:r>
              <a:rPr lang="en-US" dirty="0">
                <a:solidFill>
                  <a:schemeClr val="tx1">
                    <a:lumMod val="50000"/>
                    <a:lumOff val="50000"/>
                  </a:schemeClr>
                </a:solidFill>
              </a:rPr>
              <a:t>Z</a:t>
            </a:r>
          </a:p>
          <a:p>
            <a:pPr algn="ctr"/>
            <a:r>
              <a:rPr lang="en-US" baseline="-25000" dirty="0">
                <a:solidFill>
                  <a:schemeClr val="tx1">
                    <a:lumMod val="50000"/>
                    <a:lumOff val="50000"/>
                  </a:schemeClr>
                </a:solidFill>
              </a:rPr>
              <a:t>(Instrument)</a:t>
            </a:r>
          </a:p>
        </p:txBody>
      </p:sp>
      <p:sp>
        <p:nvSpPr>
          <p:cNvPr id="15" name="TextBox 14"/>
          <p:cNvSpPr txBox="1"/>
          <p:nvPr/>
        </p:nvSpPr>
        <p:spPr>
          <a:xfrm>
            <a:off x="3907554" y="7679819"/>
            <a:ext cx="304892" cy="406265"/>
          </a:xfrm>
          <a:prstGeom prst="rect">
            <a:avLst/>
          </a:prstGeom>
          <a:noFill/>
        </p:spPr>
        <p:txBody>
          <a:bodyPr wrap="none" rtlCol="0">
            <a:spAutoFit/>
          </a:bodyPr>
          <a:lstStyle/>
          <a:p>
            <a:r>
              <a:rPr lang="en-US" sz="2040" b="1" dirty="0"/>
              <a:t>x</a:t>
            </a:r>
          </a:p>
        </p:txBody>
      </p:sp>
      <p:sp>
        <p:nvSpPr>
          <p:cNvPr id="16" name="TextBox 15"/>
          <p:cNvSpPr txBox="1"/>
          <p:nvPr/>
        </p:nvSpPr>
        <p:spPr>
          <a:xfrm>
            <a:off x="4869604" y="7679819"/>
            <a:ext cx="308098" cy="406265"/>
          </a:xfrm>
          <a:prstGeom prst="rect">
            <a:avLst/>
          </a:prstGeom>
          <a:noFill/>
        </p:spPr>
        <p:txBody>
          <a:bodyPr wrap="none" rtlCol="0">
            <a:spAutoFit/>
          </a:bodyPr>
          <a:lstStyle/>
          <a:p>
            <a:r>
              <a:rPr lang="en-US" sz="2040" b="1" dirty="0"/>
              <a:t>y</a:t>
            </a:r>
          </a:p>
        </p:txBody>
      </p:sp>
      <p:cxnSp>
        <p:nvCxnSpPr>
          <p:cNvPr id="21" name="Straight Arrow Connector 20"/>
          <p:cNvCxnSpPr>
            <a:stCxn id="15" idx="3"/>
            <a:endCxn id="16" idx="1"/>
          </p:cNvCxnSpPr>
          <p:nvPr/>
        </p:nvCxnSpPr>
        <p:spPr>
          <a:xfrm>
            <a:off x="4212446" y="7882952"/>
            <a:ext cx="65715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33380" y="7686258"/>
            <a:ext cx="288862" cy="406265"/>
          </a:xfrm>
          <a:prstGeom prst="rect">
            <a:avLst/>
          </a:prstGeom>
          <a:noFill/>
        </p:spPr>
        <p:txBody>
          <a:bodyPr wrap="none" rtlCol="0">
            <a:spAutoFit/>
          </a:bodyPr>
          <a:lstStyle/>
          <a:p>
            <a:r>
              <a:rPr lang="en-US" sz="2040" b="1" dirty="0"/>
              <a:t>z</a:t>
            </a:r>
          </a:p>
        </p:txBody>
      </p:sp>
      <p:cxnSp>
        <p:nvCxnSpPr>
          <p:cNvPr id="23" name="Straight Arrow Connector 22"/>
          <p:cNvCxnSpPr>
            <a:stCxn id="22" idx="3"/>
            <a:endCxn id="15" idx="1"/>
          </p:cNvCxnSpPr>
          <p:nvPr/>
        </p:nvCxnSpPr>
        <p:spPr>
          <a:xfrm flipV="1">
            <a:off x="3022242" y="7882952"/>
            <a:ext cx="885312" cy="64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6671" y="8395699"/>
            <a:ext cx="6697346" cy="923330"/>
          </a:xfrm>
          <a:prstGeom prst="rect">
            <a:avLst/>
          </a:prstGeom>
          <a:noFill/>
        </p:spPr>
        <p:txBody>
          <a:bodyPr wrap="none" rtlCol="0">
            <a:spAutoFit/>
          </a:bodyPr>
          <a:lstStyle/>
          <a:p>
            <a:r>
              <a:rPr lang="en-US" dirty="0"/>
              <a:t>This is a natural property of correlation structures.</a:t>
            </a:r>
          </a:p>
          <a:p>
            <a:endParaRPr lang="en-US" dirty="0"/>
          </a:p>
          <a:p>
            <a:r>
              <a:rPr lang="en-US" dirty="0"/>
              <a:t>We exploit this property to isolate the uncontaminated portion of X1!</a:t>
            </a:r>
          </a:p>
        </p:txBody>
      </p:sp>
    </p:spTree>
    <p:extLst>
      <p:ext uri="{BB962C8B-B14F-4D97-AF65-F5344CB8AC3E}">
        <p14:creationId xmlns:p14="http://schemas.microsoft.com/office/powerpoint/2010/main" val="2649941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33</a:t>
            </a:fld>
            <a:endParaRPr lang="en-US"/>
          </a:p>
        </p:txBody>
      </p:sp>
      <p:sp>
        <p:nvSpPr>
          <p:cNvPr id="18"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Exogenous Criteria:</a:t>
            </a:r>
            <a:br>
              <a:rPr lang="en-US" dirty="0"/>
            </a:br>
            <a:endParaRPr lang="en-US" dirty="0"/>
          </a:p>
        </p:txBody>
      </p:sp>
      <p:sp>
        <p:nvSpPr>
          <p:cNvPr id="12" name="Oval 11"/>
          <p:cNvSpPr/>
          <p:nvPr/>
        </p:nvSpPr>
        <p:spPr>
          <a:xfrm>
            <a:off x="4150767" y="4289763"/>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4267200"/>
            <a:ext cx="1848261" cy="1670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15896" y="6103578"/>
            <a:ext cx="745891" cy="738664"/>
          </a:xfrm>
          <a:prstGeom prst="rect">
            <a:avLst/>
          </a:prstGeom>
          <a:noFill/>
        </p:spPr>
        <p:txBody>
          <a:bodyPr wrap="square" rtlCol="0">
            <a:spAutoFit/>
          </a:bodyPr>
          <a:lstStyle/>
          <a:p>
            <a:pPr algn="ctr"/>
            <a:r>
              <a:rPr lang="en-US" dirty="0">
                <a:solidFill>
                  <a:srgbClr val="FF0000"/>
                </a:solidFill>
              </a:rPr>
              <a:t>X1</a:t>
            </a:r>
          </a:p>
          <a:p>
            <a:pPr algn="ctr"/>
            <a:r>
              <a:rPr lang="en-US" baseline="-25000" dirty="0">
                <a:solidFill>
                  <a:srgbClr val="FF0000"/>
                </a:solidFill>
              </a:rPr>
              <a:t>(policy variable)</a:t>
            </a:r>
          </a:p>
        </p:txBody>
      </p:sp>
      <p:sp>
        <p:nvSpPr>
          <p:cNvPr id="20" name="TextBox 19"/>
          <p:cNvSpPr txBox="1"/>
          <p:nvPr/>
        </p:nvSpPr>
        <p:spPr>
          <a:xfrm>
            <a:off x="4565695" y="6103578"/>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27" name="Oval 26"/>
          <p:cNvSpPr/>
          <p:nvPr/>
        </p:nvSpPr>
        <p:spPr>
          <a:xfrm>
            <a:off x="3667373" y="3439366"/>
            <a:ext cx="1796643" cy="185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41025" y="2856948"/>
            <a:ext cx="441237" cy="369332"/>
          </a:xfrm>
          <a:prstGeom prst="rect">
            <a:avLst/>
          </a:prstGeom>
          <a:noFill/>
        </p:spPr>
        <p:txBody>
          <a:bodyPr wrap="square" rtlCol="0">
            <a:spAutoFit/>
          </a:bodyPr>
          <a:lstStyle/>
          <a:p>
            <a:r>
              <a:rPr lang="en-US" dirty="0">
                <a:solidFill>
                  <a:schemeClr val="tx2"/>
                </a:solidFill>
              </a:rPr>
              <a:t>Y</a:t>
            </a:r>
          </a:p>
        </p:txBody>
      </p:sp>
      <p:sp>
        <p:nvSpPr>
          <p:cNvPr id="13" name="Oval 12"/>
          <p:cNvSpPr/>
          <p:nvPr/>
        </p:nvSpPr>
        <p:spPr>
          <a:xfrm rot="19249230">
            <a:off x="1830511" y="4817031"/>
            <a:ext cx="2707420" cy="85099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94047" y="6195911"/>
            <a:ext cx="1144016" cy="553998"/>
          </a:xfrm>
          <a:prstGeom prst="rect">
            <a:avLst/>
          </a:prstGeom>
          <a:noFill/>
        </p:spPr>
        <p:txBody>
          <a:bodyPr wrap="square" rtlCol="0">
            <a:spAutoFit/>
          </a:bodyPr>
          <a:lstStyle/>
          <a:p>
            <a:pPr algn="ctr"/>
            <a:r>
              <a:rPr lang="en-US" dirty="0">
                <a:solidFill>
                  <a:schemeClr val="tx1">
                    <a:lumMod val="50000"/>
                    <a:lumOff val="50000"/>
                  </a:schemeClr>
                </a:solidFill>
              </a:rPr>
              <a:t>Z</a:t>
            </a:r>
          </a:p>
          <a:p>
            <a:pPr algn="ctr"/>
            <a:r>
              <a:rPr lang="en-US" baseline="-25000" dirty="0">
                <a:solidFill>
                  <a:schemeClr val="tx1">
                    <a:lumMod val="50000"/>
                    <a:lumOff val="50000"/>
                  </a:schemeClr>
                </a:solidFill>
              </a:rPr>
              <a:t>(Instrument)</a:t>
            </a:r>
          </a:p>
        </p:txBody>
      </p:sp>
      <p:sp>
        <p:nvSpPr>
          <p:cNvPr id="15" name="TextBox 14"/>
          <p:cNvSpPr txBox="1"/>
          <p:nvPr/>
        </p:nvSpPr>
        <p:spPr>
          <a:xfrm>
            <a:off x="3907554" y="8178867"/>
            <a:ext cx="304892" cy="406265"/>
          </a:xfrm>
          <a:prstGeom prst="rect">
            <a:avLst/>
          </a:prstGeom>
          <a:noFill/>
        </p:spPr>
        <p:txBody>
          <a:bodyPr wrap="none" rtlCol="0">
            <a:spAutoFit/>
          </a:bodyPr>
          <a:lstStyle/>
          <a:p>
            <a:r>
              <a:rPr lang="en-US" sz="2040" b="1" dirty="0"/>
              <a:t>x</a:t>
            </a:r>
          </a:p>
        </p:txBody>
      </p:sp>
      <p:sp>
        <p:nvSpPr>
          <p:cNvPr id="16" name="TextBox 15"/>
          <p:cNvSpPr txBox="1"/>
          <p:nvPr/>
        </p:nvSpPr>
        <p:spPr>
          <a:xfrm>
            <a:off x="4869604" y="8178867"/>
            <a:ext cx="308098" cy="406265"/>
          </a:xfrm>
          <a:prstGeom prst="rect">
            <a:avLst/>
          </a:prstGeom>
          <a:noFill/>
        </p:spPr>
        <p:txBody>
          <a:bodyPr wrap="none" rtlCol="0">
            <a:spAutoFit/>
          </a:bodyPr>
          <a:lstStyle/>
          <a:p>
            <a:r>
              <a:rPr lang="en-US" sz="2040" b="1" dirty="0"/>
              <a:t>y</a:t>
            </a:r>
          </a:p>
        </p:txBody>
      </p:sp>
      <p:cxnSp>
        <p:nvCxnSpPr>
          <p:cNvPr id="21" name="Straight Arrow Connector 20"/>
          <p:cNvCxnSpPr>
            <a:stCxn id="15" idx="3"/>
            <a:endCxn id="16" idx="1"/>
          </p:cNvCxnSpPr>
          <p:nvPr/>
        </p:nvCxnSpPr>
        <p:spPr>
          <a:xfrm>
            <a:off x="4212446" y="8382000"/>
            <a:ext cx="65715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733380" y="8185306"/>
            <a:ext cx="288862" cy="406265"/>
          </a:xfrm>
          <a:prstGeom prst="rect">
            <a:avLst/>
          </a:prstGeom>
          <a:noFill/>
        </p:spPr>
        <p:txBody>
          <a:bodyPr wrap="none" rtlCol="0">
            <a:spAutoFit/>
          </a:bodyPr>
          <a:lstStyle/>
          <a:p>
            <a:r>
              <a:rPr lang="en-US" sz="2040" b="1" dirty="0"/>
              <a:t>z</a:t>
            </a:r>
          </a:p>
        </p:txBody>
      </p:sp>
      <p:cxnSp>
        <p:nvCxnSpPr>
          <p:cNvPr id="23" name="Straight Arrow Connector 22"/>
          <p:cNvCxnSpPr>
            <a:stCxn id="22" idx="3"/>
            <a:endCxn id="15" idx="1"/>
          </p:cNvCxnSpPr>
          <p:nvPr/>
        </p:nvCxnSpPr>
        <p:spPr>
          <a:xfrm flipV="1">
            <a:off x="3022242" y="8382000"/>
            <a:ext cx="885312" cy="64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12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This is how instrumental variables work:</a:t>
            </a:r>
          </a:p>
        </p:txBody>
      </p:sp>
      <p:sp>
        <p:nvSpPr>
          <p:cNvPr id="2" name="Slide Number Placeholder 1"/>
          <p:cNvSpPr>
            <a:spLocks noGrp="1"/>
          </p:cNvSpPr>
          <p:nvPr>
            <p:ph type="sldNum" sz="quarter" idx="12"/>
          </p:nvPr>
        </p:nvSpPr>
        <p:spPr/>
        <p:txBody>
          <a:bodyPr/>
          <a:lstStyle/>
          <a:p>
            <a:fld id="{A953BAF0-9579-42B3-B979-30EFD986705E}" type="slidenum">
              <a:rPr lang="en-US" smtClean="0"/>
              <a:pPr/>
              <a:t>34</a:t>
            </a:fld>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097850412"/>
              </p:ext>
            </p:extLst>
          </p:nvPr>
        </p:nvGraphicFramePr>
        <p:xfrm>
          <a:off x="911061" y="3987244"/>
          <a:ext cx="5325737" cy="2460625"/>
        </p:xfrm>
        <a:graphic>
          <a:graphicData uri="http://schemas.openxmlformats.org/presentationml/2006/ole">
            <mc:AlternateContent xmlns:mc="http://schemas.openxmlformats.org/markup-compatibility/2006">
              <mc:Choice xmlns:v="urn:schemas-microsoft-com:vml" Requires="v">
                <p:oleObj spid="_x0000_s72715" name="Equation" r:id="rId3" imgW="4012920" imgH="1854000" progId="Equation.3">
                  <p:embed/>
                </p:oleObj>
              </mc:Choice>
              <mc:Fallback>
                <p:oleObj name="Equation" r:id="rId3" imgW="4012920" imgH="1854000" progId="Equation.3">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061" y="3987244"/>
                        <a:ext cx="5325737" cy="2460625"/>
                      </a:xfrm>
                      <a:prstGeom prst="rect">
                        <a:avLst/>
                      </a:prstGeom>
                      <a:noFill/>
                      <a:extLst/>
                    </p:spPr>
                  </p:pic>
                </p:oleObj>
              </mc:Fallback>
            </mc:AlternateContent>
          </a:graphicData>
        </a:graphic>
      </p:graphicFrame>
      <p:sp>
        <p:nvSpPr>
          <p:cNvPr id="10" name="Oval 9"/>
          <p:cNvSpPr/>
          <p:nvPr/>
        </p:nvSpPr>
        <p:spPr>
          <a:xfrm>
            <a:off x="4709098" y="7412054"/>
            <a:ext cx="842010" cy="805829"/>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Oval 10"/>
          <p:cNvSpPr/>
          <p:nvPr/>
        </p:nvSpPr>
        <p:spPr>
          <a:xfrm>
            <a:off x="4267200" y="6856220"/>
            <a:ext cx="1098774" cy="9627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Oval 11"/>
          <p:cNvSpPr/>
          <p:nvPr/>
        </p:nvSpPr>
        <p:spPr>
          <a:xfrm>
            <a:off x="4126168" y="7282514"/>
            <a:ext cx="842010" cy="805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TextBox 12"/>
          <p:cNvSpPr txBox="1"/>
          <p:nvPr/>
        </p:nvSpPr>
        <p:spPr>
          <a:xfrm>
            <a:off x="3969255" y="6798650"/>
            <a:ext cx="518067" cy="400110"/>
          </a:xfrm>
          <a:prstGeom prst="rect">
            <a:avLst/>
          </a:prstGeom>
          <a:noFill/>
        </p:spPr>
        <p:txBody>
          <a:bodyPr wrap="square" rtlCol="0">
            <a:spAutoFit/>
          </a:bodyPr>
          <a:lstStyle/>
          <a:p>
            <a:r>
              <a:rPr lang="en-US" sz="2000" dirty="0">
                <a:solidFill>
                  <a:schemeClr val="tx2"/>
                </a:solidFill>
              </a:rPr>
              <a:t>Y</a:t>
            </a:r>
          </a:p>
        </p:txBody>
      </p:sp>
      <p:sp>
        <p:nvSpPr>
          <p:cNvPr id="14" name="TextBox 13"/>
          <p:cNvSpPr txBox="1"/>
          <p:nvPr/>
        </p:nvSpPr>
        <p:spPr>
          <a:xfrm>
            <a:off x="4267200" y="8162779"/>
            <a:ext cx="745891" cy="400110"/>
          </a:xfrm>
          <a:prstGeom prst="rect">
            <a:avLst/>
          </a:prstGeom>
          <a:noFill/>
        </p:spPr>
        <p:txBody>
          <a:bodyPr wrap="square" rtlCol="0">
            <a:spAutoFit/>
          </a:bodyPr>
          <a:lstStyle/>
          <a:p>
            <a:r>
              <a:rPr lang="en-US" sz="2000" dirty="0">
                <a:solidFill>
                  <a:srgbClr val="FF0000"/>
                </a:solidFill>
              </a:rPr>
              <a:t>X</a:t>
            </a:r>
            <a:r>
              <a:rPr lang="en-US" sz="2000" baseline="-25000" dirty="0">
                <a:solidFill>
                  <a:srgbClr val="FF0000"/>
                </a:solidFill>
              </a:rPr>
              <a:t>1</a:t>
            </a:r>
          </a:p>
        </p:txBody>
      </p:sp>
      <p:sp>
        <p:nvSpPr>
          <p:cNvPr id="15" name="TextBox 14"/>
          <p:cNvSpPr txBox="1"/>
          <p:nvPr/>
        </p:nvSpPr>
        <p:spPr>
          <a:xfrm>
            <a:off x="5581438" y="7880299"/>
            <a:ext cx="1295400" cy="400110"/>
          </a:xfrm>
          <a:prstGeom prst="rect">
            <a:avLst/>
          </a:prstGeom>
          <a:noFill/>
        </p:spPr>
        <p:txBody>
          <a:bodyPr wrap="square" rtlCol="0">
            <a:spAutoFit/>
          </a:bodyPr>
          <a:lstStyle/>
          <a:p>
            <a:r>
              <a:rPr lang="en-US" sz="2000" dirty="0"/>
              <a:t>X</a:t>
            </a:r>
            <a:r>
              <a:rPr lang="en-US" sz="2000" baseline="-25000" dirty="0"/>
              <a:t>2</a:t>
            </a:r>
          </a:p>
        </p:txBody>
      </p:sp>
      <p:sp>
        <p:nvSpPr>
          <p:cNvPr id="16" name="Oval 15"/>
          <p:cNvSpPr/>
          <p:nvPr/>
        </p:nvSpPr>
        <p:spPr>
          <a:xfrm rot="19654784">
            <a:off x="3716655" y="7578870"/>
            <a:ext cx="1101090" cy="39389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TextBox 16"/>
          <p:cNvSpPr txBox="1"/>
          <p:nvPr/>
        </p:nvSpPr>
        <p:spPr>
          <a:xfrm>
            <a:off x="3502564" y="7573336"/>
            <a:ext cx="388620" cy="400110"/>
          </a:xfrm>
          <a:prstGeom prst="rect">
            <a:avLst/>
          </a:prstGeom>
          <a:noFill/>
        </p:spPr>
        <p:txBody>
          <a:bodyPr wrap="square" rtlCol="0">
            <a:spAutoFit/>
          </a:bodyPr>
          <a:lstStyle/>
          <a:p>
            <a:r>
              <a:rPr lang="en-US" sz="2000" dirty="0">
                <a:solidFill>
                  <a:srgbClr val="00B050"/>
                </a:solidFill>
              </a:rPr>
              <a:t>Z</a:t>
            </a:r>
            <a:endParaRPr lang="en-US" sz="2000" baseline="-25000" dirty="0">
              <a:solidFill>
                <a:srgbClr val="00B050"/>
              </a:solidFill>
            </a:endParaRPr>
          </a:p>
        </p:txBody>
      </p:sp>
      <p:sp>
        <p:nvSpPr>
          <p:cNvPr id="18" name="Oval 17"/>
          <p:cNvSpPr/>
          <p:nvPr/>
        </p:nvSpPr>
        <p:spPr>
          <a:xfrm>
            <a:off x="4481367" y="6531789"/>
            <a:ext cx="842010" cy="8058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TextBox 18"/>
          <p:cNvSpPr txBox="1"/>
          <p:nvPr/>
        </p:nvSpPr>
        <p:spPr>
          <a:xfrm>
            <a:off x="5323377" y="6418892"/>
            <a:ext cx="745891" cy="400110"/>
          </a:xfrm>
          <a:prstGeom prst="rect">
            <a:avLst/>
          </a:prstGeom>
          <a:noFill/>
        </p:spPr>
        <p:txBody>
          <a:bodyPr wrap="square" rtlCol="0">
            <a:spAutoFit/>
          </a:bodyPr>
          <a:lstStyle/>
          <a:p>
            <a:r>
              <a:rPr lang="en-US" sz="2000" dirty="0">
                <a:solidFill>
                  <a:srgbClr val="FF0000"/>
                </a:solidFill>
              </a:rPr>
              <a:t>X</a:t>
            </a:r>
            <a:r>
              <a:rPr lang="en-US" sz="2000" baseline="-25000" dirty="0">
                <a:solidFill>
                  <a:srgbClr val="FF0000"/>
                </a:solidFill>
              </a:rPr>
              <a:t>3</a:t>
            </a:r>
          </a:p>
        </p:txBody>
      </p:sp>
    </p:spTree>
    <p:extLst>
      <p:ext uri="{BB962C8B-B14F-4D97-AF65-F5344CB8AC3E}">
        <p14:creationId xmlns:p14="http://schemas.microsoft.com/office/powerpoint/2010/main" val="2713826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We use instrumental variables when:</a:t>
            </a:r>
          </a:p>
        </p:txBody>
      </p:sp>
      <p:sp>
        <p:nvSpPr>
          <p:cNvPr id="2" name="Slide Number Placeholder 1"/>
          <p:cNvSpPr>
            <a:spLocks noGrp="1"/>
          </p:cNvSpPr>
          <p:nvPr>
            <p:ph type="sldNum" sz="quarter" idx="12"/>
          </p:nvPr>
        </p:nvSpPr>
        <p:spPr/>
        <p:txBody>
          <a:bodyPr/>
          <a:lstStyle/>
          <a:p>
            <a:fld id="{A953BAF0-9579-42B3-B979-30EFD986705E}" type="slidenum">
              <a:rPr lang="en-US" smtClean="0"/>
              <a:pPr/>
              <a:t>35</a:t>
            </a:fld>
            <a:endParaRPr lang="en-US"/>
          </a:p>
        </p:txBody>
      </p:sp>
      <p:sp>
        <p:nvSpPr>
          <p:cNvPr id="3" name="Text Placeholder 2"/>
          <p:cNvSpPr>
            <a:spLocks noGrp="1"/>
          </p:cNvSpPr>
          <p:nvPr>
            <p:ph type="body" sz="quarter" idx="4294967295"/>
          </p:nvPr>
        </p:nvSpPr>
        <p:spPr>
          <a:xfrm>
            <a:off x="1219200" y="3581400"/>
            <a:ext cx="5168900" cy="3368675"/>
          </a:xfrm>
        </p:spPr>
        <p:txBody>
          <a:bodyPr>
            <a:noAutofit/>
          </a:bodyPr>
          <a:lstStyle/>
          <a:p>
            <a:pPr marL="194310" indent="-194310">
              <a:buFont typeface="+mj-lt"/>
              <a:buAutoNum type="arabicPeriod"/>
            </a:pPr>
            <a:r>
              <a:rPr lang="en-US" sz="1800" b="1" dirty="0">
                <a:latin typeface="+mn-lt"/>
              </a:rPr>
              <a:t>We know that we have an omitted variable problem</a:t>
            </a:r>
            <a:br>
              <a:rPr lang="en-US" sz="1800" b="1" dirty="0">
                <a:latin typeface="+mn-lt"/>
              </a:rPr>
            </a:br>
            <a:endParaRPr lang="en-US" sz="1800" b="1" dirty="0">
              <a:latin typeface="+mn-lt"/>
            </a:endParaRPr>
          </a:p>
          <a:p>
            <a:pPr marL="194310" indent="-194310">
              <a:buFont typeface="+mj-lt"/>
              <a:buAutoNum type="arabicPeriod"/>
            </a:pPr>
            <a:r>
              <a:rPr lang="en-US" sz="1800" b="1" dirty="0">
                <a:latin typeface="+mn-lt"/>
              </a:rPr>
              <a:t>We don’t have a way to include the omitted variable</a:t>
            </a:r>
            <a:br>
              <a:rPr lang="en-US" sz="1800" b="1" dirty="0">
                <a:latin typeface="+mn-lt"/>
              </a:rPr>
            </a:br>
            <a:endParaRPr lang="en-US" sz="1800" b="1" dirty="0">
              <a:latin typeface="+mn-lt"/>
            </a:endParaRPr>
          </a:p>
          <a:p>
            <a:pPr marL="194310" indent="-194310">
              <a:buFont typeface="+mj-lt"/>
              <a:buAutoNum type="arabicPeriod"/>
            </a:pPr>
            <a:r>
              <a:rPr lang="en-US" sz="1800" b="1" dirty="0">
                <a:latin typeface="+mn-lt"/>
              </a:rPr>
              <a:t>We have an exogenous variable</a:t>
            </a:r>
          </a:p>
          <a:p>
            <a:endParaRPr lang="en-US" sz="1800" dirty="0">
              <a:latin typeface="+mn-lt"/>
            </a:endParaRPr>
          </a:p>
          <a:p>
            <a:r>
              <a:rPr lang="en-US" sz="1800" b="1" dirty="0">
                <a:solidFill>
                  <a:schemeClr val="accent6">
                    <a:lumMod val="75000"/>
                  </a:schemeClr>
                </a:solidFill>
                <a:latin typeface="+mn-lt"/>
              </a:rPr>
              <a:t>But how do we know that we have an exogenous variable???</a:t>
            </a:r>
          </a:p>
          <a:p>
            <a:endParaRPr lang="en-US" sz="1800" dirty="0">
              <a:latin typeface="+mn-lt"/>
              <a:sym typeface="Wingdings" pitchFamily="2" charset="2"/>
            </a:endParaRPr>
          </a:p>
          <a:p>
            <a:r>
              <a:rPr lang="en-US" sz="1800" dirty="0">
                <a:latin typeface="+mn-lt"/>
                <a:sym typeface="Wingdings" pitchFamily="2" charset="2"/>
              </a:rPr>
              <a:t>Instrumental variables are justified by assumption, i.e. </a:t>
            </a:r>
            <a:r>
              <a:rPr lang="en-US" sz="1800" u="sng" dirty="0">
                <a:latin typeface="+mn-lt"/>
                <a:sym typeface="Wingdings" pitchFamily="2" charset="2"/>
              </a:rPr>
              <a:t>a good story</a:t>
            </a:r>
            <a:r>
              <a:rPr lang="en-US" sz="1800" dirty="0">
                <a:latin typeface="+mn-lt"/>
                <a:sym typeface="Wingdings" pitchFamily="2" charset="2"/>
              </a:rPr>
              <a:t>. There is a test you can run if you have multiple instrumental variables, but often we rely on the story.</a:t>
            </a:r>
          </a:p>
          <a:p>
            <a:endParaRPr lang="en-US" sz="1800" dirty="0">
              <a:latin typeface="+mn-lt"/>
              <a:sym typeface="Wingdings" pitchFamily="2" charset="2"/>
            </a:endParaRPr>
          </a:p>
          <a:p>
            <a:endParaRPr lang="en-US" sz="1800" dirty="0">
              <a:latin typeface="+mn-lt"/>
            </a:endParaRPr>
          </a:p>
        </p:txBody>
      </p:sp>
    </p:spTree>
    <p:extLst>
      <p:ext uri="{BB962C8B-B14F-4D97-AF65-F5344CB8AC3E}">
        <p14:creationId xmlns:p14="http://schemas.microsoft.com/office/powerpoint/2010/main" val="464417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000" dirty="0"/>
              <a:t>Procedure for IV approach:</a:t>
            </a:r>
            <a:br>
              <a:rPr lang="en-US" dirty="0"/>
            </a:br>
            <a:endParaRPr lang="en-US" dirty="0"/>
          </a:p>
        </p:txBody>
      </p:sp>
      <p:sp>
        <p:nvSpPr>
          <p:cNvPr id="2" name="Slide Number Placeholder 1"/>
          <p:cNvSpPr>
            <a:spLocks noGrp="1"/>
          </p:cNvSpPr>
          <p:nvPr>
            <p:ph type="sldNum" sz="quarter" idx="12"/>
          </p:nvPr>
        </p:nvSpPr>
        <p:spPr/>
        <p:txBody>
          <a:bodyPr/>
          <a:lstStyle/>
          <a:p>
            <a:fld id="{A953BAF0-9579-42B3-B979-30EFD986705E}" type="slidenum">
              <a:rPr lang="en-US" smtClean="0"/>
              <a:pPr/>
              <a:t>36</a:t>
            </a:fld>
            <a:endParaRPr lang="en-US"/>
          </a:p>
        </p:txBody>
      </p:sp>
      <p:sp>
        <p:nvSpPr>
          <p:cNvPr id="3" name="Text Placeholder 2"/>
          <p:cNvSpPr>
            <a:spLocks noGrp="1"/>
          </p:cNvSpPr>
          <p:nvPr>
            <p:ph type="body" sz="quarter" idx="4294967295"/>
          </p:nvPr>
        </p:nvSpPr>
        <p:spPr>
          <a:xfrm>
            <a:off x="1143000" y="3200400"/>
            <a:ext cx="5665787" cy="3690938"/>
          </a:xfrm>
        </p:spPr>
        <p:txBody>
          <a:bodyPr>
            <a:noAutofit/>
          </a:bodyPr>
          <a:lstStyle/>
          <a:p>
            <a:pPr>
              <a:buFont typeface="+mj-lt"/>
              <a:buAutoNum type="arabicParenR"/>
            </a:pPr>
            <a:r>
              <a:rPr lang="en-US" sz="1800" dirty="0">
                <a:latin typeface="+mn-lt"/>
              </a:rPr>
              <a:t>X2 is the omitted variable – if it is omitted it means we don’t have it so we can’t include it in the model.</a:t>
            </a:r>
            <a:br>
              <a:rPr lang="en-US" sz="1800" dirty="0">
                <a:latin typeface="+mn-lt"/>
              </a:rPr>
            </a:br>
            <a:endParaRPr lang="en-US" sz="1800" dirty="0">
              <a:latin typeface="+mn-lt"/>
            </a:endParaRPr>
          </a:p>
          <a:p>
            <a:pPr>
              <a:buFont typeface="+mj-lt"/>
              <a:buAutoNum type="arabicParenR"/>
            </a:pPr>
            <a:r>
              <a:rPr lang="en-US" sz="1800" dirty="0">
                <a:latin typeface="+mn-lt"/>
              </a:rPr>
              <a:t>X1 is the policy variable.</a:t>
            </a:r>
            <a:br>
              <a:rPr lang="en-US" sz="1800" dirty="0">
                <a:latin typeface="+mn-lt"/>
              </a:rPr>
            </a:br>
            <a:endParaRPr lang="en-US" sz="1800" dirty="0">
              <a:latin typeface="+mn-lt"/>
            </a:endParaRPr>
          </a:p>
          <a:p>
            <a:pPr>
              <a:buFont typeface="+mj-lt"/>
              <a:buAutoNum type="arabicParenR"/>
            </a:pPr>
            <a:r>
              <a:rPr lang="en-US" sz="1800" dirty="0">
                <a:latin typeface="+mn-lt"/>
              </a:rPr>
              <a:t>Z is the </a:t>
            </a:r>
            <a:r>
              <a:rPr lang="en-US" sz="1800" dirty="0" err="1">
                <a:latin typeface="+mn-lt"/>
              </a:rPr>
              <a:t>exogeneous</a:t>
            </a:r>
            <a:r>
              <a:rPr lang="en-US" sz="1800" dirty="0">
                <a:latin typeface="+mn-lt"/>
              </a:rPr>
              <a:t> variable.</a:t>
            </a:r>
            <a:br>
              <a:rPr lang="en-US" sz="1800" dirty="0">
                <a:latin typeface="+mn-lt"/>
              </a:rPr>
            </a:br>
            <a:endParaRPr lang="en-US" sz="1800" dirty="0">
              <a:latin typeface="+mn-lt"/>
            </a:endParaRPr>
          </a:p>
          <a:p>
            <a:pPr>
              <a:buFont typeface="+mj-lt"/>
              <a:buAutoNum type="arabicParenR"/>
            </a:pPr>
            <a:r>
              <a:rPr lang="en-US" sz="1800" dirty="0">
                <a:latin typeface="+mn-lt"/>
              </a:rPr>
              <a:t> X3, X4, X5, etc. are all included in the model, but are not affected by the omitted variable in the same way that the policy variable is.</a:t>
            </a:r>
            <a:br>
              <a:rPr lang="en-US" sz="1800" dirty="0">
                <a:latin typeface="+mn-lt"/>
              </a:rPr>
            </a:br>
            <a:endParaRPr lang="en-US" sz="1800" dirty="0">
              <a:latin typeface="+mn-lt"/>
            </a:endParaRPr>
          </a:p>
          <a:p>
            <a:pPr>
              <a:buFont typeface="+mj-lt"/>
              <a:buAutoNum type="arabicParenR"/>
            </a:pPr>
            <a:r>
              <a:rPr lang="en-US" sz="1800" dirty="0">
                <a:latin typeface="+mn-lt"/>
                <a:sym typeface="Wingdings" pitchFamily="2" charset="2"/>
              </a:rPr>
              <a:t>In the first stage, we predict model X1 with the </a:t>
            </a:r>
            <a:r>
              <a:rPr lang="en-US" sz="1800" dirty="0" err="1">
                <a:latin typeface="+mn-lt"/>
                <a:sym typeface="Wingdings" pitchFamily="2" charset="2"/>
              </a:rPr>
              <a:t>exogeneous</a:t>
            </a:r>
            <a:r>
              <a:rPr lang="en-US" sz="1800" dirty="0">
                <a:latin typeface="+mn-lt"/>
                <a:sym typeface="Wingdings" pitchFamily="2" charset="2"/>
              </a:rPr>
              <a:t> variable and the other variables.</a:t>
            </a:r>
            <a:br>
              <a:rPr lang="en-US" sz="1800" dirty="0">
                <a:latin typeface="+mn-lt"/>
                <a:sym typeface="Wingdings" pitchFamily="2" charset="2"/>
              </a:rPr>
            </a:br>
            <a:endParaRPr lang="en-US" sz="1800" dirty="0">
              <a:latin typeface="+mn-lt"/>
              <a:sym typeface="Wingdings" pitchFamily="2" charset="2"/>
            </a:endParaRPr>
          </a:p>
          <a:p>
            <a:pPr>
              <a:buFont typeface="+mj-lt"/>
              <a:buAutoNum type="arabicParenR"/>
            </a:pPr>
            <a:r>
              <a:rPr lang="en-US" sz="1800" dirty="0">
                <a:latin typeface="+mn-lt"/>
                <a:sym typeface="Wingdings" pitchFamily="2" charset="2"/>
              </a:rPr>
              <a:t>In the second stage, we ONLY include predicted values of X1, because these predicted values will be independent of the influences of the omitted variable since Z and X2 are uncorrelated.</a:t>
            </a:r>
          </a:p>
          <a:p>
            <a:endParaRPr lang="en-US" sz="1800" dirty="0">
              <a:latin typeface="+mn-lt"/>
              <a:sym typeface="Wingdings" pitchFamily="2" charset="2"/>
            </a:endParaRPr>
          </a:p>
          <a:p>
            <a:endParaRPr lang="en-US" sz="1800" dirty="0">
              <a:latin typeface="+mn-lt"/>
            </a:endParaRPr>
          </a:p>
        </p:txBody>
      </p:sp>
    </p:spTree>
    <p:extLst>
      <p:ext uri="{BB962C8B-B14F-4D97-AF65-F5344CB8AC3E}">
        <p14:creationId xmlns:p14="http://schemas.microsoft.com/office/powerpoint/2010/main" val="3379800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37</a:t>
            </a:fld>
            <a:endParaRPr lang="en-US"/>
          </a:p>
        </p:txBody>
      </p:sp>
      <p:sp>
        <p:nvSpPr>
          <p:cNvPr id="18"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Exogenous Criteria:</a:t>
            </a:r>
            <a:br>
              <a:rPr lang="en-US" dirty="0"/>
            </a:br>
            <a:endParaRPr lang="en-US" dirty="0"/>
          </a:p>
        </p:txBody>
      </p:sp>
      <p:sp>
        <p:nvSpPr>
          <p:cNvPr id="12" name="Oval 11"/>
          <p:cNvSpPr/>
          <p:nvPr/>
        </p:nvSpPr>
        <p:spPr>
          <a:xfrm>
            <a:off x="4150767" y="4289763"/>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4267200"/>
            <a:ext cx="1848261" cy="1670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15896" y="6103578"/>
            <a:ext cx="745891" cy="738664"/>
          </a:xfrm>
          <a:prstGeom prst="rect">
            <a:avLst/>
          </a:prstGeom>
          <a:noFill/>
        </p:spPr>
        <p:txBody>
          <a:bodyPr wrap="square" rtlCol="0">
            <a:spAutoFit/>
          </a:bodyPr>
          <a:lstStyle/>
          <a:p>
            <a:pPr algn="ctr"/>
            <a:r>
              <a:rPr lang="en-US" dirty="0">
                <a:solidFill>
                  <a:srgbClr val="FF0000"/>
                </a:solidFill>
              </a:rPr>
              <a:t>X1</a:t>
            </a:r>
          </a:p>
          <a:p>
            <a:pPr algn="ctr"/>
            <a:r>
              <a:rPr lang="en-US" baseline="-25000" dirty="0">
                <a:solidFill>
                  <a:srgbClr val="FF0000"/>
                </a:solidFill>
              </a:rPr>
              <a:t>(policy variable)</a:t>
            </a:r>
          </a:p>
        </p:txBody>
      </p:sp>
      <p:sp>
        <p:nvSpPr>
          <p:cNvPr id="20" name="TextBox 19"/>
          <p:cNvSpPr txBox="1"/>
          <p:nvPr/>
        </p:nvSpPr>
        <p:spPr>
          <a:xfrm>
            <a:off x="4565695" y="6103578"/>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27" name="Oval 26"/>
          <p:cNvSpPr/>
          <p:nvPr/>
        </p:nvSpPr>
        <p:spPr>
          <a:xfrm>
            <a:off x="3667373" y="3439366"/>
            <a:ext cx="1796643" cy="185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41025" y="2856948"/>
            <a:ext cx="441237" cy="369332"/>
          </a:xfrm>
          <a:prstGeom prst="rect">
            <a:avLst/>
          </a:prstGeom>
          <a:noFill/>
        </p:spPr>
        <p:txBody>
          <a:bodyPr wrap="square" rtlCol="0">
            <a:spAutoFit/>
          </a:bodyPr>
          <a:lstStyle/>
          <a:p>
            <a:r>
              <a:rPr lang="en-US" dirty="0">
                <a:solidFill>
                  <a:schemeClr val="tx2"/>
                </a:solidFill>
              </a:rPr>
              <a:t>Y</a:t>
            </a:r>
          </a:p>
        </p:txBody>
      </p:sp>
      <p:sp>
        <p:nvSpPr>
          <p:cNvPr id="13" name="Oval 12"/>
          <p:cNvSpPr/>
          <p:nvPr/>
        </p:nvSpPr>
        <p:spPr>
          <a:xfrm rot="19249230">
            <a:off x="1326064" y="5397944"/>
            <a:ext cx="2707420" cy="85099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89600" y="6776824"/>
            <a:ext cx="1144016" cy="553998"/>
          </a:xfrm>
          <a:prstGeom prst="rect">
            <a:avLst/>
          </a:prstGeom>
          <a:noFill/>
        </p:spPr>
        <p:txBody>
          <a:bodyPr wrap="square" rtlCol="0">
            <a:spAutoFit/>
          </a:bodyPr>
          <a:lstStyle/>
          <a:p>
            <a:pPr algn="ctr"/>
            <a:r>
              <a:rPr lang="en-US" dirty="0">
                <a:solidFill>
                  <a:schemeClr val="tx1">
                    <a:lumMod val="50000"/>
                    <a:lumOff val="50000"/>
                  </a:schemeClr>
                </a:solidFill>
              </a:rPr>
              <a:t>Z</a:t>
            </a:r>
          </a:p>
          <a:p>
            <a:pPr algn="ctr"/>
            <a:r>
              <a:rPr lang="en-US" baseline="-25000" dirty="0">
                <a:solidFill>
                  <a:schemeClr val="tx1">
                    <a:lumMod val="50000"/>
                    <a:lumOff val="50000"/>
                  </a:schemeClr>
                </a:solidFill>
              </a:rPr>
              <a:t>(Instrument)</a:t>
            </a:r>
          </a:p>
        </p:txBody>
      </p:sp>
      <p:sp>
        <p:nvSpPr>
          <p:cNvPr id="10" name="TextBox 9"/>
          <p:cNvSpPr txBox="1"/>
          <p:nvPr/>
        </p:nvSpPr>
        <p:spPr>
          <a:xfrm>
            <a:off x="981822" y="8223582"/>
            <a:ext cx="6337889" cy="923330"/>
          </a:xfrm>
          <a:prstGeom prst="rect">
            <a:avLst/>
          </a:prstGeom>
          <a:noFill/>
        </p:spPr>
        <p:txBody>
          <a:bodyPr wrap="none" rtlCol="0">
            <a:spAutoFit/>
          </a:bodyPr>
          <a:lstStyle/>
          <a:p>
            <a:r>
              <a:rPr lang="en-US" dirty="0"/>
              <a:t>This case would result from a weak correlation between Z and X1.</a:t>
            </a:r>
          </a:p>
          <a:p>
            <a:endParaRPr lang="en-US" dirty="0"/>
          </a:p>
          <a:p>
            <a:r>
              <a:rPr lang="en-US" dirty="0"/>
              <a:t>Z will not work as an instrument here.</a:t>
            </a:r>
          </a:p>
        </p:txBody>
      </p:sp>
    </p:spTree>
    <p:extLst>
      <p:ext uri="{BB962C8B-B14F-4D97-AF65-F5344CB8AC3E}">
        <p14:creationId xmlns:p14="http://schemas.microsoft.com/office/powerpoint/2010/main" val="3188355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theory:</a:t>
            </a:r>
          </a:p>
        </p:txBody>
      </p:sp>
      <p:sp>
        <p:nvSpPr>
          <p:cNvPr id="2" name="Slide Number Placeholder 1"/>
          <p:cNvSpPr>
            <a:spLocks noGrp="1"/>
          </p:cNvSpPr>
          <p:nvPr>
            <p:ph type="sldNum" sz="quarter" idx="12"/>
          </p:nvPr>
        </p:nvSpPr>
        <p:spPr/>
        <p:txBody>
          <a:bodyPr/>
          <a:lstStyle/>
          <a:p>
            <a:fld id="{A953BAF0-9579-42B3-B979-30EFD986705E}" type="slidenum">
              <a:rPr lang="en-US" smtClean="0"/>
              <a:pPr/>
              <a:t>38</a:t>
            </a:fld>
            <a:endParaRPr lang="en-US"/>
          </a:p>
        </p:txBody>
      </p:sp>
      <p:sp>
        <p:nvSpPr>
          <p:cNvPr id="3" name="Text Placeholder 2"/>
          <p:cNvSpPr>
            <a:spLocks noGrp="1"/>
          </p:cNvSpPr>
          <p:nvPr>
            <p:ph type="body" sz="quarter" idx="4294967295"/>
          </p:nvPr>
        </p:nvSpPr>
        <p:spPr>
          <a:xfrm>
            <a:off x="999744" y="3505200"/>
            <a:ext cx="5791200" cy="2720975"/>
          </a:xfrm>
        </p:spPr>
        <p:txBody>
          <a:bodyPr>
            <a:noAutofit/>
          </a:bodyPr>
          <a:lstStyle/>
          <a:p>
            <a:r>
              <a:rPr lang="en-US" sz="1800" dirty="0">
                <a:latin typeface="+mn-lt"/>
              </a:rPr>
              <a:t>Using the instrument, we surgically remove the portion of X</a:t>
            </a:r>
            <a:r>
              <a:rPr lang="en-US" sz="1800" baseline="-25000" dirty="0">
                <a:latin typeface="+mn-lt"/>
              </a:rPr>
              <a:t>1</a:t>
            </a:r>
            <a:r>
              <a:rPr lang="en-US" sz="1800" dirty="0">
                <a:latin typeface="+mn-lt"/>
              </a:rPr>
              <a:t> that is “contaminated” by the omitted variable.</a:t>
            </a:r>
          </a:p>
          <a:p>
            <a:endParaRPr lang="en-US" sz="1800" dirty="0">
              <a:latin typeface="+mn-lt"/>
            </a:endParaRPr>
          </a:p>
          <a:p>
            <a:r>
              <a:rPr lang="en-US" sz="1800" dirty="0">
                <a:latin typeface="+mn-lt"/>
              </a:rPr>
              <a:t>Instrumental variables rely on the assumption of </a:t>
            </a:r>
            <a:r>
              <a:rPr lang="en-US" sz="1800" dirty="0" err="1">
                <a:latin typeface="+mn-lt"/>
              </a:rPr>
              <a:t>exogeneity</a:t>
            </a:r>
            <a:r>
              <a:rPr lang="en-US" sz="1800" dirty="0">
                <a:latin typeface="+mn-lt"/>
              </a:rPr>
              <a:t>, but this assumption can be tested statistically if there is more than one exogenous variable.</a:t>
            </a:r>
          </a:p>
          <a:p>
            <a:endParaRPr lang="en-US" sz="1800" dirty="0">
              <a:latin typeface="+mn-lt"/>
            </a:endParaRPr>
          </a:p>
          <a:p>
            <a:r>
              <a:rPr lang="en-US" sz="1800" dirty="0">
                <a:latin typeface="+mn-lt"/>
              </a:rPr>
              <a:t>The models needs at least on exogenous variable for every independent variable that is </a:t>
            </a:r>
            <a:r>
              <a:rPr lang="en-US" sz="1800" dirty="0" err="1">
                <a:latin typeface="+mn-lt"/>
              </a:rPr>
              <a:t>endogeneous</a:t>
            </a:r>
            <a:r>
              <a:rPr lang="en-US" sz="1800" dirty="0">
                <a:latin typeface="+mn-lt"/>
              </a:rPr>
              <a:t>.</a:t>
            </a:r>
          </a:p>
          <a:p>
            <a:endParaRPr lang="en-US" sz="1800" dirty="0">
              <a:latin typeface="+mn-lt"/>
            </a:endParaRPr>
          </a:p>
          <a:p>
            <a:r>
              <a:rPr lang="en-US" sz="1800" dirty="0">
                <a:latin typeface="+mn-lt"/>
              </a:rPr>
              <a:t>We need good predicted values for X</a:t>
            </a:r>
            <a:r>
              <a:rPr lang="en-US" sz="1800" baseline="-25000" dirty="0">
                <a:latin typeface="+mn-lt"/>
              </a:rPr>
              <a:t>1, </a:t>
            </a:r>
            <a:r>
              <a:rPr lang="en-US" sz="1800" dirty="0">
                <a:latin typeface="+mn-lt"/>
              </a:rPr>
              <a:t>so the R-square of the regression must be high (an F-stat of over 10 is the rule of thumb).</a:t>
            </a:r>
          </a:p>
        </p:txBody>
      </p:sp>
    </p:spTree>
    <p:extLst>
      <p:ext uri="{BB962C8B-B14F-4D97-AF65-F5344CB8AC3E}">
        <p14:creationId xmlns:p14="http://schemas.microsoft.com/office/powerpoint/2010/main" val="276478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4</a:t>
            </a:fld>
            <a:endParaRPr lang="en-US"/>
          </a:p>
        </p:txBody>
      </p:sp>
      <p:sp>
        <p:nvSpPr>
          <p:cNvPr id="18" name="Title 3"/>
          <p:cNvSpPr txBox="1">
            <a:spLocks/>
          </p:cNvSpPr>
          <p:nvPr/>
        </p:nvSpPr>
        <p:spPr>
          <a:xfrm>
            <a:off x="397764" y="1157985"/>
            <a:ext cx="6995160" cy="16764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We have an </a:t>
            </a:r>
            <a:br>
              <a:rPr lang="en-US" dirty="0"/>
            </a:br>
            <a:r>
              <a:rPr lang="en-US" dirty="0">
                <a:solidFill>
                  <a:schemeClr val="tx1">
                    <a:lumMod val="50000"/>
                    <a:lumOff val="50000"/>
                  </a:schemeClr>
                </a:solidFill>
              </a:rPr>
              <a:t>instrumental variable</a:t>
            </a:r>
            <a:r>
              <a:rPr lang="en-US" dirty="0"/>
              <a:t>:</a:t>
            </a:r>
            <a:br>
              <a:rPr lang="en-US" dirty="0"/>
            </a:br>
            <a:endParaRPr lang="en-US" dirty="0"/>
          </a:p>
        </p:txBody>
      </p:sp>
      <p:sp>
        <p:nvSpPr>
          <p:cNvPr id="12" name="Oval 11"/>
          <p:cNvSpPr/>
          <p:nvPr/>
        </p:nvSpPr>
        <p:spPr>
          <a:xfrm>
            <a:off x="4150767" y="4289763"/>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4267200"/>
            <a:ext cx="1848261" cy="1670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15896" y="6103578"/>
            <a:ext cx="745891" cy="738664"/>
          </a:xfrm>
          <a:prstGeom prst="rect">
            <a:avLst/>
          </a:prstGeom>
          <a:noFill/>
        </p:spPr>
        <p:txBody>
          <a:bodyPr wrap="square" rtlCol="0">
            <a:spAutoFit/>
          </a:bodyPr>
          <a:lstStyle/>
          <a:p>
            <a:pPr algn="ctr"/>
            <a:r>
              <a:rPr lang="en-US" dirty="0">
                <a:solidFill>
                  <a:srgbClr val="FF0000"/>
                </a:solidFill>
              </a:rPr>
              <a:t>X1</a:t>
            </a:r>
          </a:p>
          <a:p>
            <a:pPr algn="ctr"/>
            <a:r>
              <a:rPr lang="en-US" baseline="-25000" dirty="0">
                <a:solidFill>
                  <a:srgbClr val="FF0000"/>
                </a:solidFill>
              </a:rPr>
              <a:t>(policy variable)</a:t>
            </a:r>
          </a:p>
        </p:txBody>
      </p:sp>
      <p:sp>
        <p:nvSpPr>
          <p:cNvPr id="20" name="TextBox 19"/>
          <p:cNvSpPr txBox="1"/>
          <p:nvPr/>
        </p:nvSpPr>
        <p:spPr>
          <a:xfrm>
            <a:off x="4565695" y="6103578"/>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27" name="Oval 26"/>
          <p:cNvSpPr/>
          <p:nvPr/>
        </p:nvSpPr>
        <p:spPr>
          <a:xfrm>
            <a:off x="3667373" y="3439366"/>
            <a:ext cx="1796643" cy="185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41025" y="2856948"/>
            <a:ext cx="441237" cy="369332"/>
          </a:xfrm>
          <a:prstGeom prst="rect">
            <a:avLst/>
          </a:prstGeom>
          <a:noFill/>
        </p:spPr>
        <p:txBody>
          <a:bodyPr wrap="square" rtlCol="0">
            <a:spAutoFit/>
          </a:bodyPr>
          <a:lstStyle/>
          <a:p>
            <a:r>
              <a:rPr lang="en-US" dirty="0">
                <a:solidFill>
                  <a:schemeClr val="tx2"/>
                </a:solidFill>
              </a:rPr>
              <a:t>Y</a:t>
            </a:r>
          </a:p>
        </p:txBody>
      </p:sp>
      <p:sp>
        <p:nvSpPr>
          <p:cNvPr id="13" name="Oval 12"/>
          <p:cNvSpPr/>
          <p:nvPr/>
        </p:nvSpPr>
        <p:spPr>
          <a:xfrm rot="19249230">
            <a:off x="1830511" y="4817031"/>
            <a:ext cx="2707420" cy="85099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94047" y="6195911"/>
            <a:ext cx="1144016" cy="553998"/>
          </a:xfrm>
          <a:prstGeom prst="rect">
            <a:avLst/>
          </a:prstGeom>
          <a:noFill/>
        </p:spPr>
        <p:txBody>
          <a:bodyPr wrap="square" rtlCol="0">
            <a:spAutoFit/>
          </a:bodyPr>
          <a:lstStyle/>
          <a:p>
            <a:pPr algn="ctr"/>
            <a:r>
              <a:rPr lang="en-US" dirty="0">
                <a:solidFill>
                  <a:schemeClr val="tx1">
                    <a:lumMod val="50000"/>
                    <a:lumOff val="50000"/>
                  </a:schemeClr>
                </a:solidFill>
              </a:rPr>
              <a:t>Z</a:t>
            </a:r>
          </a:p>
          <a:p>
            <a:pPr algn="ctr"/>
            <a:r>
              <a:rPr lang="en-US" baseline="-25000" dirty="0">
                <a:solidFill>
                  <a:schemeClr val="tx1">
                    <a:lumMod val="50000"/>
                    <a:lumOff val="50000"/>
                  </a:schemeClr>
                </a:solidFill>
              </a:rPr>
              <a:t>(Instrument)</a:t>
            </a:r>
          </a:p>
        </p:txBody>
      </p:sp>
      <p:sp>
        <p:nvSpPr>
          <p:cNvPr id="3" name="TextBox 2"/>
          <p:cNvSpPr txBox="1"/>
          <p:nvPr/>
        </p:nvSpPr>
        <p:spPr>
          <a:xfrm>
            <a:off x="2008257" y="8142079"/>
            <a:ext cx="4285019" cy="646331"/>
          </a:xfrm>
          <a:prstGeom prst="rect">
            <a:avLst/>
          </a:prstGeom>
          <a:noFill/>
        </p:spPr>
        <p:txBody>
          <a:bodyPr wrap="none" rtlCol="0">
            <a:spAutoFit/>
          </a:bodyPr>
          <a:lstStyle/>
          <a:p>
            <a:r>
              <a:rPr lang="en-US" dirty="0">
                <a:solidFill>
                  <a:schemeClr val="tx1">
                    <a:lumMod val="50000"/>
                    <a:lumOff val="50000"/>
                  </a:schemeClr>
                </a:solidFill>
              </a:rPr>
              <a:t>Z is correlated with X1 (the policy variable), </a:t>
            </a:r>
          </a:p>
          <a:p>
            <a:r>
              <a:rPr lang="en-US" dirty="0">
                <a:solidFill>
                  <a:schemeClr val="tx1">
                    <a:lumMod val="50000"/>
                    <a:lumOff val="50000"/>
                  </a:schemeClr>
                </a:solidFill>
              </a:rPr>
              <a:t>uncorrelated with X2 (the omitted variable).</a:t>
            </a:r>
          </a:p>
        </p:txBody>
      </p:sp>
    </p:spTree>
    <p:extLst>
      <p:ext uri="{BB962C8B-B14F-4D97-AF65-F5344CB8AC3E}">
        <p14:creationId xmlns:p14="http://schemas.microsoft.com/office/powerpoint/2010/main" val="2073774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5</a:t>
            </a:fld>
            <a:endParaRPr lang="en-US"/>
          </a:p>
        </p:txBody>
      </p:sp>
      <p:sp>
        <p:nvSpPr>
          <p:cNvPr id="18" name="Title 3"/>
          <p:cNvSpPr txBox="1">
            <a:spLocks/>
          </p:cNvSpPr>
          <p:nvPr/>
        </p:nvSpPr>
        <p:spPr>
          <a:xfrm>
            <a:off x="397764" y="1157985"/>
            <a:ext cx="6995160" cy="16764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We have an </a:t>
            </a:r>
            <a:br>
              <a:rPr lang="en-US" dirty="0"/>
            </a:br>
            <a:r>
              <a:rPr lang="en-US" dirty="0">
                <a:solidFill>
                  <a:schemeClr val="tx1">
                    <a:lumMod val="50000"/>
                    <a:lumOff val="50000"/>
                  </a:schemeClr>
                </a:solidFill>
              </a:rPr>
              <a:t>instrumental variable</a:t>
            </a:r>
            <a:r>
              <a:rPr lang="en-US" dirty="0"/>
              <a:t>:</a:t>
            </a:r>
            <a:br>
              <a:rPr lang="en-US" dirty="0"/>
            </a:br>
            <a:endParaRPr lang="en-US" dirty="0"/>
          </a:p>
        </p:txBody>
      </p:sp>
      <p:sp>
        <p:nvSpPr>
          <p:cNvPr id="12" name="Oval 11"/>
          <p:cNvSpPr/>
          <p:nvPr/>
        </p:nvSpPr>
        <p:spPr>
          <a:xfrm>
            <a:off x="4150767" y="4289763"/>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048000" y="4267200"/>
            <a:ext cx="1848261" cy="1670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15896" y="6103578"/>
            <a:ext cx="745891" cy="738664"/>
          </a:xfrm>
          <a:prstGeom prst="rect">
            <a:avLst/>
          </a:prstGeom>
          <a:noFill/>
        </p:spPr>
        <p:txBody>
          <a:bodyPr wrap="square" rtlCol="0">
            <a:spAutoFit/>
          </a:bodyPr>
          <a:lstStyle/>
          <a:p>
            <a:pPr algn="ctr"/>
            <a:r>
              <a:rPr lang="en-US" dirty="0">
                <a:solidFill>
                  <a:srgbClr val="FF0000"/>
                </a:solidFill>
              </a:rPr>
              <a:t>X1</a:t>
            </a:r>
          </a:p>
          <a:p>
            <a:pPr algn="ctr"/>
            <a:r>
              <a:rPr lang="en-US" baseline="-25000" dirty="0">
                <a:solidFill>
                  <a:srgbClr val="FF0000"/>
                </a:solidFill>
              </a:rPr>
              <a:t>(policy variable)</a:t>
            </a:r>
          </a:p>
        </p:txBody>
      </p:sp>
      <p:sp>
        <p:nvSpPr>
          <p:cNvPr id="20" name="TextBox 19"/>
          <p:cNvSpPr txBox="1"/>
          <p:nvPr/>
        </p:nvSpPr>
        <p:spPr>
          <a:xfrm>
            <a:off x="4565695" y="6103578"/>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27" name="Oval 26"/>
          <p:cNvSpPr/>
          <p:nvPr/>
        </p:nvSpPr>
        <p:spPr>
          <a:xfrm>
            <a:off x="3667373" y="3439366"/>
            <a:ext cx="1796643" cy="185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41025" y="2856948"/>
            <a:ext cx="441237" cy="369332"/>
          </a:xfrm>
          <a:prstGeom prst="rect">
            <a:avLst/>
          </a:prstGeom>
          <a:noFill/>
        </p:spPr>
        <p:txBody>
          <a:bodyPr wrap="square" rtlCol="0">
            <a:spAutoFit/>
          </a:bodyPr>
          <a:lstStyle/>
          <a:p>
            <a:r>
              <a:rPr lang="en-US" dirty="0">
                <a:solidFill>
                  <a:schemeClr val="tx2"/>
                </a:solidFill>
              </a:rPr>
              <a:t>Y</a:t>
            </a:r>
          </a:p>
        </p:txBody>
      </p:sp>
      <p:sp>
        <p:nvSpPr>
          <p:cNvPr id="13" name="Oval 12"/>
          <p:cNvSpPr/>
          <p:nvPr/>
        </p:nvSpPr>
        <p:spPr>
          <a:xfrm rot="19249230">
            <a:off x="1830511" y="4817031"/>
            <a:ext cx="2707420" cy="85099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94047" y="6195911"/>
            <a:ext cx="1144016" cy="553998"/>
          </a:xfrm>
          <a:prstGeom prst="rect">
            <a:avLst/>
          </a:prstGeom>
          <a:noFill/>
        </p:spPr>
        <p:txBody>
          <a:bodyPr wrap="square" rtlCol="0">
            <a:spAutoFit/>
          </a:bodyPr>
          <a:lstStyle/>
          <a:p>
            <a:pPr algn="ctr"/>
            <a:r>
              <a:rPr lang="en-US" dirty="0">
                <a:solidFill>
                  <a:schemeClr val="tx1">
                    <a:lumMod val="50000"/>
                    <a:lumOff val="50000"/>
                  </a:schemeClr>
                </a:solidFill>
              </a:rPr>
              <a:t>Z</a:t>
            </a:r>
          </a:p>
          <a:p>
            <a:pPr algn="ctr"/>
            <a:r>
              <a:rPr lang="en-US" baseline="-25000" dirty="0">
                <a:solidFill>
                  <a:schemeClr val="tx1">
                    <a:lumMod val="50000"/>
                    <a:lumOff val="50000"/>
                  </a:schemeClr>
                </a:solidFill>
              </a:rPr>
              <a:t>(Instrument)</a:t>
            </a:r>
          </a:p>
        </p:txBody>
      </p:sp>
      <p:sp>
        <p:nvSpPr>
          <p:cNvPr id="3" name="TextBox 2"/>
          <p:cNvSpPr txBox="1"/>
          <p:nvPr/>
        </p:nvSpPr>
        <p:spPr>
          <a:xfrm>
            <a:off x="1866055" y="7935187"/>
            <a:ext cx="4634089" cy="923330"/>
          </a:xfrm>
          <a:prstGeom prst="rect">
            <a:avLst/>
          </a:prstGeom>
          <a:noFill/>
        </p:spPr>
        <p:txBody>
          <a:bodyPr wrap="none" rtlCol="0">
            <a:spAutoFit/>
          </a:bodyPr>
          <a:lstStyle/>
          <a:p>
            <a:r>
              <a:rPr lang="en-US" dirty="0">
                <a:solidFill>
                  <a:schemeClr val="tx1">
                    <a:lumMod val="50000"/>
                    <a:lumOff val="50000"/>
                  </a:schemeClr>
                </a:solidFill>
              </a:rPr>
              <a:t>Z is correlated with Y only THROUGH X1.</a:t>
            </a:r>
          </a:p>
          <a:p>
            <a:endParaRPr lang="en-US" dirty="0">
              <a:solidFill>
                <a:schemeClr val="tx1">
                  <a:lumMod val="50000"/>
                  <a:lumOff val="50000"/>
                </a:schemeClr>
              </a:solidFill>
            </a:endParaRPr>
          </a:p>
          <a:p>
            <a:r>
              <a:rPr lang="en-US" dirty="0">
                <a:solidFill>
                  <a:schemeClr val="tx1">
                    <a:lumMod val="50000"/>
                    <a:lumOff val="50000"/>
                  </a:schemeClr>
                </a:solidFill>
              </a:rPr>
              <a:t>There is no causal relationship between Z and Y.</a:t>
            </a:r>
          </a:p>
        </p:txBody>
      </p:sp>
    </p:spTree>
    <p:extLst>
      <p:ext uri="{BB962C8B-B14F-4D97-AF65-F5344CB8AC3E}">
        <p14:creationId xmlns:p14="http://schemas.microsoft.com/office/powerpoint/2010/main" val="219102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8270" y="2359967"/>
            <a:ext cx="325730" cy="461665"/>
          </a:xfrm>
          <a:prstGeom prst="rect">
            <a:avLst/>
          </a:prstGeom>
          <a:noFill/>
        </p:spPr>
        <p:txBody>
          <a:bodyPr wrap="none" rtlCol="0">
            <a:spAutoFit/>
          </a:bodyPr>
          <a:lstStyle/>
          <a:p>
            <a:r>
              <a:rPr lang="en-US" sz="2400" b="1" dirty="0"/>
              <a:t>x</a:t>
            </a:r>
          </a:p>
        </p:txBody>
      </p:sp>
      <p:sp>
        <p:nvSpPr>
          <p:cNvPr id="4" name="TextBox 3"/>
          <p:cNvSpPr txBox="1"/>
          <p:nvPr/>
        </p:nvSpPr>
        <p:spPr>
          <a:xfrm>
            <a:off x="2160320" y="2359967"/>
            <a:ext cx="330540" cy="461665"/>
          </a:xfrm>
          <a:prstGeom prst="rect">
            <a:avLst/>
          </a:prstGeom>
          <a:noFill/>
        </p:spPr>
        <p:txBody>
          <a:bodyPr wrap="none" rtlCol="0">
            <a:spAutoFit/>
          </a:bodyPr>
          <a:lstStyle/>
          <a:p>
            <a:r>
              <a:rPr lang="en-US" sz="2400" b="1" dirty="0"/>
              <a:t>y</a:t>
            </a:r>
          </a:p>
        </p:txBody>
      </p:sp>
      <p:cxnSp>
        <p:nvCxnSpPr>
          <p:cNvPr id="5" name="Straight Arrow Connector 4"/>
          <p:cNvCxnSpPr>
            <a:stCxn id="3" idx="3"/>
            <a:endCxn id="4" idx="1"/>
          </p:cNvCxnSpPr>
          <p:nvPr/>
        </p:nvCxnSpPr>
        <p:spPr>
          <a:xfrm>
            <a:off x="1524000" y="2590800"/>
            <a:ext cx="63632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09209" y="3457261"/>
            <a:ext cx="306494" cy="461665"/>
          </a:xfrm>
          <a:prstGeom prst="rect">
            <a:avLst/>
          </a:prstGeom>
          <a:noFill/>
        </p:spPr>
        <p:txBody>
          <a:bodyPr wrap="none" rtlCol="0">
            <a:spAutoFit/>
          </a:bodyPr>
          <a:lstStyle/>
          <a:p>
            <a:r>
              <a:rPr lang="en-US" sz="2400" b="1" dirty="0"/>
              <a:t>z</a:t>
            </a:r>
          </a:p>
        </p:txBody>
      </p:sp>
      <p:cxnSp>
        <p:nvCxnSpPr>
          <p:cNvPr id="7" name="Straight Arrow Connector 6"/>
          <p:cNvCxnSpPr>
            <a:stCxn id="6" idx="0"/>
            <a:endCxn id="3" idx="2"/>
          </p:cNvCxnSpPr>
          <p:nvPr/>
        </p:nvCxnSpPr>
        <p:spPr>
          <a:xfrm flipH="1" flipV="1">
            <a:off x="1361135" y="2821632"/>
            <a:ext cx="1321" cy="63562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1447800"/>
            <a:ext cx="3048000" cy="7659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57200" y="4648200"/>
            <a:ext cx="3044923" cy="2862322"/>
          </a:xfrm>
          <a:prstGeom prst="rect">
            <a:avLst/>
          </a:prstGeom>
          <a:noFill/>
        </p:spPr>
        <p:txBody>
          <a:bodyPr wrap="square" rtlCol="0">
            <a:spAutoFit/>
          </a:bodyPr>
          <a:lstStyle/>
          <a:p>
            <a:pPr algn="ctr"/>
            <a:r>
              <a:rPr lang="en-US" dirty="0">
                <a:solidFill>
                  <a:schemeClr val="tx1">
                    <a:lumMod val="50000"/>
                    <a:lumOff val="50000"/>
                  </a:schemeClr>
                </a:solidFill>
              </a:rPr>
              <a:t>Correlation between Y and Z is natural extension of this causal structure.</a:t>
            </a:r>
          </a:p>
          <a:p>
            <a:pPr algn="ctr"/>
            <a:endParaRPr lang="en-US" dirty="0">
              <a:solidFill>
                <a:schemeClr val="tx1">
                  <a:lumMod val="50000"/>
                  <a:lumOff val="50000"/>
                </a:schemeClr>
              </a:solidFill>
            </a:endParaRPr>
          </a:p>
          <a:p>
            <a:pPr algn="ctr"/>
            <a:r>
              <a:rPr lang="en-US" dirty="0">
                <a:solidFill>
                  <a:schemeClr val="tx1">
                    <a:lumMod val="50000"/>
                    <a:lumOff val="50000"/>
                  </a:schemeClr>
                </a:solidFill>
              </a:rPr>
              <a:t>In this data, Y has no direct causal relationship with Z, but there will be a strong correlation in the data because of Y and Z are both correlated with X. </a:t>
            </a:r>
          </a:p>
        </p:txBody>
      </p:sp>
    </p:spTree>
    <p:extLst>
      <p:ext uri="{BB962C8B-B14F-4D97-AF65-F5344CB8AC3E}">
        <p14:creationId xmlns:p14="http://schemas.microsoft.com/office/powerpoint/2010/main" val="2271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7</a:t>
            </a:fld>
            <a:endParaRPr lang="en-US"/>
          </a:p>
        </p:txBody>
      </p:sp>
      <p:sp>
        <p:nvSpPr>
          <p:cNvPr id="18"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Step 1:</a:t>
            </a:r>
            <a:br>
              <a:rPr lang="en-US" dirty="0"/>
            </a:br>
            <a:endParaRPr lang="en-US" dirty="0"/>
          </a:p>
        </p:txBody>
      </p:sp>
      <p:sp>
        <p:nvSpPr>
          <p:cNvPr id="17" name="Oval 16"/>
          <p:cNvSpPr/>
          <p:nvPr/>
        </p:nvSpPr>
        <p:spPr>
          <a:xfrm>
            <a:off x="3048000" y="4267200"/>
            <a:ext cx="1848261" cy="1670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15896" y="6103578"/>
            <a:ext cx="745891" cy="738664"/>
          </a:xfrm>
          <a:prstGeom prst="rect">
            <a:avLst/>
          </a:prstGeom>
          <a:noFill/>
        </p:spPr>
        <p:txBody>
          <a:bodyPr wrap="square" rtlCol="0">
            <a:spAutoFit/>
          </a:bodyPr>
          <a:lstStyle/>
          <a:p>
            <a:pPr algn="ctr"/>
            <a:r>
              <a:rPr lang="en-US" dirty="0">
                <a:solidFill>
                  <a:srgbClr val="FF0000"/>
                </a:solidFill>
              </a:rPr>
              <a:t>X1</a:t>
            </a:r>
          </a:p>
          <a:p>
            <a:pPr algn="ctr"/>
            <a:r>
              <a:rPr lang="en-US" baseline="-25000" dirty="0">
                <a:solidFill>
                  <a:srgbClr val="FF0000"/>
                </a:solidFill>
              </a:rPr>
              <a:t>(policy variable)</a:t>
            </a:r>
          </a:p>
        </p:txBody>
      </p:sp>
      <p:sp>
        <p:nvSpPr>
          <p:cNvPr id="13" name="Oval 12"/>
          <p:cNvSpPr/>
          <p:nvPr/>
        </p:nvSpPr>
        <p:spPr>
          <a:xfrm rot="19249230">
            <a:off x="1830511" y="4817031"/>
            <a:ext cx="2707420" cy="85099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294047" y="6195911"/>
            <a:ext cx="1144016" cy="553998"/>
          </a:xfrm>
          <a:prstGeom prst="rect">
            <a:avLst/>
          </a:prstGeom>
          <a:noFill/>
        </p:spPr>
        <p:txBody>
          <a:bodyPr wrap="square" rtlCol="0">
            <a:spAutoFit/>
          </a:bodyPr>
          <a:lstStyle/>
          <a:p>
            <a:pPr algn="ctr"/>
            <a:r>
              <a:rPr lang="en-US" dirty="0">
                <a:solidFill>
                  <a:schemeClr val="tx1">
                    <a:lumMod val="50000"/>
                    <a:lumOff val="50000"/>
                  </a:schemeClr>
                </a:solidFill>
              </a:rPr>
              <a:t>Z</a:t>
            </a:r>
          </a:p>
          <a:p>
            <a:pPr algn="ctr"/>
            <a:r>
              <a:rPr lang="en-US" baseline="-25000" dirty="0">
                <a:solidFill>
                  <a:schemeClr val="tx1">
                    <a:lumMod val="50000"/>
                    <a:lumOff val="50000"/>
                  </a:schemeClr>
                </a:solidFill>
              </a:rPr>
              <a:t>(Instrument)</a:t>
            </a:r>
          </a:p>
        </p:txBody>
      </p:sp>
      <p:sp>
        <p:nvSpPr>
          <p:cNvPr id="3" name="TextBox 2"/>
          <p:cNvSpPr txBox="1"/>
          <p:nvPr/>
        </p:nvSpPr>
        <p:spPr>
          <a:xfrm>
            <a:off x="2745552" y="8001000"/>
            <a:ext cx="2486578" cy="461665"/>
          </a:xfrm>
          <a:prstGeom prst="rect">
            <a:avLst/>
          </a:prstGeom>
          <a:noFill/>
        </p:spPr>
        <p:txBody>
          <a:bodyPr wrap="none" rtlCol="0">
            <a:spAutoFit/>
          </a:bodyPr>
          <a:lstStyle/>
          <a:p>
            <a:r>
              <a:rPr lang="en-US" sz="2400" dirty="0"/>
              <a:t>X1 = a</a:t>
            </a:r>
            <a:r>
              <a:rPr lang="en-US" sz="2400" baseline="-25000" dirty="0"/>
              <a:t>0</a:t>
            </a:r>
            <a:r>
              <a:rPr lang="en-US" sz="2400" dirty="0"/>
              <a:t> + a</a:t>
            </a:r>
            <a:r>
              <a:rPr lang="en-US" sz="2400" baseline="-25000" dirty="0"/>
              <a:t>1</a:t>
            </a:r>
            <a:r>
              <a:rPr lang="en-US" sz="2400" dirty="0"/>
              <a:t>*Z + e</a:t>
            </a:r>
            <a:r>
              <a:rPr lang="en-US" sz="2400" baseline="-25000" dirty="0"/>
              <a:t>1</a:t>
            </a:r>
          </a:p>
        </p:txBody>
      </p:sp>
      <p:sp>
        <p:nvSpPr>
          <p:cNvPr id="4" name="TextBox 3"/>
          <p:cNvSpPr txBox="1"/>
          <p:nvPr/>
        </p:nvSpPr>
        <p:spPr>
          <a:xfrm>
            <a:off x="840713" y="3273486"/>
            <a:ext cx="5550366" cy="369332"/>
          </a:xfrm>
          <a:prstGeom prst="rect">
            <a:avLst/>
          </a:prstGeom>
          <a:noFill/>
        </p:spPr>
        <p:txBody>
          <a:bodyPr wrap="none" rtlCol="0">
            <a:spAutoFit/>
          </a:bodyPr>
          <a:lstStyle/>
          <a:p>
            <a:r>
              <a:rPr lang="en-US" dirty="0"/>
              <a:t>Partition X1 into parts correlated and uncorrelated with Z</a:t>
            </a:r>
          </a:p>
        </p:txBody>
      </p:sp>
      <p:sp>
        <p:nvSpPr>
          <p:cNvPr id="5" name="TextBox 4"/>
          <p:cNvSpPr txBox="1"/>
          <p:nvPr/>
        </p:nvSpPr>
        <p:spPr>
          <a:xfrm rot="19505841">
            <a:off x="3217960" y="4677624"/>
            <a:ext cx="799706" cy="369332"/>
          </a:xfrm>
          <a:prstGeom prst="rect">
            <a:avLst/>
          </a:prstGeom>
          <a:noFill/>
        </p:spPr>
        <p:txBody>
          <a:bodyPr wrap="none" rtlCol="0">
            <a:spAutoFit/>
          </a:bodyPr>
          <a:lstStyle/>
          <a:p>
            <a:r>
              <a:rPr lang="en-US" dirty="0"/>
              <a:t>X1-hat</a:t>
            </a:r>
          </a:p>
        </p:txBody>
      </p:sp>
      <p:sp>
        <p:nvSpPr>
          <p:cNvPr id="6" name="Rectangle 5"/>
          <p:cNvSpPr/>
          <p:nvPr/>
        </p:nvSpPr>
        <p:spPr>
          <a:xfrm>
            <a:off x="4136816" y="5132199"/>
            <a:ext cx="399468" cy="400110"/>
          </a:xfrm>
          <a:prstGeom prst="rect">
            <a:avLst/>
          </a:prstGeom>
        </p:spPr>
        <p:txBody>
          <a:bodyPr wrap="none">
            <a:spAutoFit/>
          </a:bodyPr>
          <a:lstStyle/>
          <a:p>
            <a:r>
              <a:rPr lang="en-US" sz="2000" dirty="0"/>
              <a:t>e</a:t>
            </a:r>
            <a:r>
              <a:rPr lang="en-US" sz="2000" baseline="-25000" dirty="0"/>
              <a:t>1</a:t>
            </a:r>
            <a:endParaRPr lang="en-US" sz="2000" dirty="0"/>
          </a:p>
        </p:txBody>
      </p:sp>
    </p:spTree>
    <p:extLst>
      <p:ext uri="{BB962C8B-B14F-4D97-AF65-F5344CB8AC3E}">
        <p14:creationId xmlns:p14="http://schemas.microsoft.com/office/powerpoint/2010/main" val="42581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8</a:t>
            </a:fld>
            <a:endParaRPr lang="en-US"/>
          </a:p>
        </p:txBody>
      </p:sp>
      <p:sp>
        <p:nvSpPr>
          <p:cNvPr id="18"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Step 2:</a:t>
            </a:r>
            <a:br>
              <a:rPr lang="en-US" dirty="0"/>
            </a:br>
            <a:endParaRPr lang="en-US" dirty="0"/>
          </a:p>
        </p:txBody>
      </p:sp>
      <p:sp>
        <p:nvSpPr>
          <p:cNvPr id="12" name="Oval 11"/>
          <p:cNvSpPr/>
          <p:nvPr/>
        </p:nvSpPr>
        <p:spPr>
          <a:xfrm>
            <a:off x="4150767" y="4289763"/>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2472277">
            <a:off x="2921814" y="3854585"/>
            <a:ext cx="1102767"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395523" y="6089626"/>
            <a:ext cx="1085187" cy="369332"/>
          </a:xfrm>
          <a:prstGeom prst="rect">
            <a:avLst/>
          </a:prstGeom>
          <a:noFill/>
        </p:spPr>
        <p:txBody>
          <a:bodyPr wrap="square" rtlCol="0">
            <a:spAutoFit/>
          </a:bodyPr>
          <a:lstStyle/>
          <a:p>
            <a:pPr algn="ctr"/>
            <a:r>
              <a:rPr lang="en-US" dirty="0">
                <a:solidFill>
                  <a:srgbClr val="FF0000"/>
                </a:solidFill>
              </a:rPr>
              <a:t>X1-hat</a:t>
            </a:r>
            <a:endParaRPr lang="en-US" baseline="-25000" dirty="0">
              <a:solidFill>
                <a:srgbClr val="FF0000"/>
              </a:solidFill>
            </a:endParaRPr>
          </a:p>
        </p:txBody>
      </p:sp>
      <p:sp>
        <p:nvSpPr>
          <p:cNvPr id="20" name="TextBox 19"/>
          <p:cNvSpPr txBox="1"/>
          <p:nvPr/>
        </p:nvSpPr>
        <p:spPr>
          <a:xfrm>
            <a:off x="4565695" y="6103578"/>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27" name="Oval 26"/>
          <p:cNvSpPr/>
          <p:nvPr/>
        </p:nvSpPr>
        <p:spPr>
          <a:xfrm>
            <a:off x="3667373" y="3439366"/>
            <a:ext cx="1796643" cy="185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541025" y="2856948"/>
            <a:ext cx="441237" cy="369332"/>
          </a:xfrm>
          <a:prstGeom prst="rect">
            <a:avLst/>
          </a:prstGeom>
          <a:noFill/>
        </p:spPr>
        <p:txBody>
          <a:bodyPr wrap="square" rtlCol="0">
            <a:spAutoFit/>
          </a:bodyPr>
          <a:lstStyle/>
          <a:p>
            <a:r>
              <a:rPr lang="en-US" dirty="0">
                <a:solidFill>
                  <a:schemeClr val="tx2"/>
                </a:solidFill>
              </a:rPr>
              <a:t>Y</a:t>
            </a:r>
          </a:p>
        </p:txBody>
      </p:sp>
      <p:sp>
        <p:nvSpPr>
          <p:cNvPr id="15" name="TextBox 14"/>
          <p:cNvSpPr txBox="1"/>
          <p:nvPr/>
        </p:nvSpPr>
        <p:spPr>
          <a:xfrm>
            <a:off x="2380701" y="8077200"/>
            <a:ext cx="2974212" cy="461665"/>
          </a:xfrm>
          <a:prstGeom prst="rect">
            <a:avLst/>
          </a:prstGeom>
          <a:noFill/>
        </p:spPr>
        <p:txBody>
          <a:bodyPr wrap="none" rtlCol="0">
            <a:spAutoFit/>
          </a:bodyPr>
          <a:lstStyle/>
          <a:p>
            <a:r>
              <a:rPr lang="en-US" sz="2400" dirty="0"/>
              <a:t>Y = b</a:t>
            </a:r>
            <a:r>
              <a:rPr lang="en-US" sz="2400" baseline="-25000" dirty="0"/>
              <a:t>0</a:t>
            </a:r>
            <a:r>
              <a:rPr lang="en-US" sz="2400" dirty="0"/>
              <a:t> + b</a:t>
            </a:r>
            <a:r>
              <a:rPr lang="en-US" sz="2400" baseline="-25000" dirty="0"/>
              <a:t>1</a:t>
            </a:r>
            <a:r>
              <a:rPr lang="en-US" sz="2400" dirty="0"/>
              <a:t>*X1-hat + e</a:t>
            </a:r>
            <a:r>
              <a:rPr lang="en-US" sz="2400" baseline="-25000" dirty="0"/>
              <a:t>2</a:t>
            </a:r>
          </a:p>
        </p:txBody>
      </p:sp>
      <p:sp>
        <p:nvSpPr>
          <p:cNvPr id="16" name="TextBox 15"/>
          <p:cNvSpPr txBox="1"/>
          <p:nvPr/>
        </p:nvSpPr>
        <p:spPr>
          <a:xfrm>
            <a:off x="1600200" y="9144000"/>
            <a:ext cx="4912114" cy="369332"/>
          </a:xfrm>
          <a:prstGeom prst="rect">
            <a:avLst/>
          </a:prstGeom>
          <a:noFill/>
        </p:spPr>
        <p:txBody>
          <a:bodyPr wrap="none" rtlCol="0">
            <a:spAutoFit/>
          </a:bodyPr>
          <a:lstStyle/>
          <a:p>
            <a:r>
              <a:rPr lang="en-US" dirty="0"/>
              <a:t>Keep only the part of X1 that is correlated with Z.</a:t>
            </a:r>
          </a:p>
        </p:txBody>
      </p:sp>
    </p:spTree>
    <p:extLst>
      <p:ext uri="{BB962C8B-B14F-4D97-AF65-F5344CB8AC3E}">
        <p14:creationId xmlns:p14="http://schemas.microsoft.com/office/powerpoint/2010/main" val="365227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953BAF0-9579-42B3-B979-30EFD986705E}" type="slidenum">
              <a:rPr lang="en-US" smtClean="0"/>
              <a:pPr/>
              <a:t>9</a:t>
            </a:fld>
            <a:endParaRPr lang="en-US"/>
          </a:p>
        </p:txBody>
      </p:sp>
      <p:sp>
        <p:nvSpPr>
          <p:cNvPr id="18" name="Title 3"/>
          <p:cNvSpPr txBox="1">
            <a:spLocks/>
          </p:cNvSpPr>
          <p:nvPr/>
        </p:nvSpPr>
        <p:spPr>
          <a:xfrm>
            <a:off x="397764" y="1157985"/>
            <a:ext cx="6995160" cy="1676400"/>
          </a:xfrm>
          <a:prstGeom prst="rect">
            <a:avLst/>
          </a:prstGeom>
        </p:spPr>
        <p:txBody>
          <a:bodyPr>
            <a:normAutofit fontScale="975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err="1"/>
              <a:t>Ovb</a:t>
            </a:r>
            <a:r>
              <a:rPr lang="en-US" dirty="0"/>
              <a:t> mitigated:</a:t>
            </a:r>
            <a:br>
              <a:rPr lang="en-US" dirty="0"/>
            </a:br>
            <a:endParaRPr lang="en-US" dirty="0"/>
          </a:p>
        </p:txBody>
      </p:sp>
      <p:sp>
        <p:nvSpPr>
          <p:cNvPr id="12" name="Oval 11"/>
          <p:cNvSpPr/>
          <p:nvPr/>
        </p:nvSpPr>
        <p:spPr>
          <a:xfrm>
            <a:off x="2019738" y="3896060"/>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2472277">
            <a:off x="790785" y="3460882"/>
            <a:ext cx="1102767" cy="2057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64494" y="5695923"/>
            <a:ext cx="1085187" cy="369332"/>
          </a:xfrm>
          <a:prstGeom prst="rect">
            <a:avLst/>
          </a:prstGeom>
          <a:noFill/>
        </p:spPr>
        <p:txBody>
          <a:bodyPr wrap="square" rtlCol="0">
            <a:spAutoFit/>
          </a:bodyPr>
          <a:lstStyle/>
          <a:p>
            <a:pPr algn="ctr"/>
            <a:r>
              <a:rPr lang="en-US" dirty="0">
                <a:solidFill>
                  <a:srgbClr val="FF0000"/>
                </a:solidFill>
              </a:rPr>
              <a:t>X1-hat</a:t>
            </a:r>
            <a:endParaRPr lang="en-US" baseline="-25000" dirty="0">
              <a:solidFill>
                <a:srgbClr val="FF0000"/>
              </a:solidFill>
            </a:endParaRPr>
          </a:p>
        </p:txBody>
      </p:sp>
      <p:sp>
        <p:nvSpPr>
          <p:cNvPr id="20" name="TextBox 19"/>
          <p:cNvSpPr txBox="1"/>
          <p:nvPr/>
        </p:nvSpPr>
        <p:spPr>
          <a:xfrm>
            <a:off x="2434666" y="5709875"/>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27" name="Oval 26"/>
          <p:cNvSpPr/>
          <p:nvPr/>
        </p:nvSpPr>
        <p:spPr>
          <a:xfrm>
            <a:off x="1536344" y="3045663"/>
            <a:ext cx="1796643" cy="185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409996" y="2463245"/>
            <a:ext cx="441237" cy="369332"/>
          </a:xfrm>
          <a:prstGeom prst="rect">
            <a:avLst/>
          </a:prstGeom>
          <a:noFill/>
        </p:spPr>
        <p:txBody>
          <a:bodyPr wrap="square" rtlCol="0">
            <a:spAutoFit/>
          </a:bodyPr>
          <a:lstStyle/>
          <a:p>
            <a:r>
              <a:rPr lang="en-US" dirty="0">
                <a:solidFill>
                  <a:schemeClr val="tx2"/>
                </a:solidFill>
              </a:rPr>
              <a:t>Y</a:t>
            </a:r>
          </a:p>
        </p:txBody>
      </p:sp>
      <p:sp>
        <p:nvSpPr>
          <p:cNvPr id="15" name="TextBox 14"/>
          <p:cNvSpPr txBox="1"/>
          <p:nvPr/>
        </p:nvSpPr>
        <p:spPr>
          <a:xfrm>
            <a:off x="1628834" y="7391400"/>
            <a:ext cx="3408305" cy="1815882"/>
          </a:xfrm>
          <a:prstGeom prst="rect">
            <a:avLst/>
          </a:prstGeom>
          <a:noFill/>
        </p:spPr>
        <p:txBody>
          <a:bodyPr wrap="none" rtlCol="0">
            <a:spAutoFit/>
          </a:bodyPr>
          <a:lstStyle/>
          <a:p>
            <a:r>
              <a:rPr lang="en-US" sz="2400" dirty="0"/>
              <a:t>Y = B</a:t>
            </a:r>
            <a:r>
              <a:rPr lang="en-US" sz="2400" baseline="-25000" dirty="0"/>
              <a:t>0</a:t>
            </a:r>
            <a:r>
              <a:rPr lang="en-US" sz="2400" dirty="0"/>
              <a:t> + B</a:t>
            </a:r>
            <a:r>
              <a:rPr lang="en-US" sz="2400" baseline="-25000" dirty="0"/>
              <a:t>1</a:t>
            </a:r>
            <a:r>
              <a:rPr lang="en-US" sz="2400" dirty="0"/>
              <a:t>*X1 + B</a:t>
            </a:r>
            <a:r>
              <a:rPr lang="en-US" sz="2400" baseline="-25000" dirty="0"/>
              <a:t>2</a:t>
            </a:r>
            <a:r>
              <a:rPr lang="en-US" sz="2400" dirty="0"/>
              <a:t>*X2 + e</a:t>
            </a:r>
          </a:p>
          <a:p>
            <a:endParaRPr lang="en-US" sz="2400" dirty="0"/>
          </a:p>
          <a:p>
            <a:r>
              <a:rPr lang="en-US" sz="2400" dirty="0"/>
              <a:t>Y = b</a:t>
            </a:r>
            <a:r>
              <a:rPr lang="en-US" sz="2400" baseline="-25000" dirty="0"/>
              <a:t>0</a:t>
            </a:r>
            <a:r>
              <a:rPr lang="en-US" sz="2400" dirty="0"/>
              <a:t> + b</a:t>
            </a:r>
            <a:r>
              <a:rPr lang="en-US" sz="2400" baseline="-25000" dirty="0"/>
              <a:t>1</a:t>
            </a:r>
            <a:r>
              <a:rPr lang="en-US" sz="2400" dirty="0"/>
              <a:t>*X1-hat + e</a:t>
            </a:r>
            <a:r>
              <a:rPr lang="en-US" sz="2400" baseline="-25000" dirty="0"/>
              <a:t>2</a:t>
            </a:r>
          </a:p>
          <a:p>
            <a:endParaRPr lang="en-US" sz="2400" baseline="-25000" dirty="0"/>
          </a:p>
          <a:p>
            <a:r>
              <a:rPr lang="en-US" sz="2400" dirty="0"/>
              <a:t>b</a:t>
            </a:r>
            <a:r>
              <a:rPr lang="en-US" sz="2400" baseline="-25000" dirty="0"/>
              <a:t>1  </a:t>
            </a:r>
            <a:r>
              <a:rPr lang="en-US" sz="2400" dirty="0"/>
              <a:t>≈ B</a:t>
            </a:r>
            <a:r>
              <a:rPr lang="en-US" sz="2400" baseline="-25000" dirty="0"/>
              <a:t>1</a:t>
            </a:r>
          </a:p>
        </p:txBody>
      </p:sp>
      <p:sp>
        <p:nvSpPr>
          <p:cNvPr id="11" name="Oval 10"/>
          <p:cNvSpPr/>
          <p:nvPr/>
        </p:nvSpPr>
        <p:spPr>
          <a:xfrm>
            <a:off x="5603675" y="3861716"/>
            <a:ext cx="1790262" cy="1647585"/>
          </a:xfrm>
          <a:prstGeom prst="ellipse">
            <a:avLst/>
          </a:prstGeom>
          <a:solidFill>
            <a:schemeClr val="bg1">
              <a:lumMod val="95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00908" y="3839153"/>
            <a:ext cx="1848261" cy="16701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068804" y="5675531"/>
            <a:ext cx="745891" cy="738664"/>
          </a:xfrm>
          <a:prstGeom prst="rect">
            <a:avLst/>
          </a:prstGeom>
          <a:noFill/>
        </p:spPr>
        <p:txBody>
          <a:bodyPr wrap="square" rtlCol="0">
            <a:spAutoFit/>
          </a:bodyPr>
          <a:lstStyle/>
          <a:p>
            <a:pPr algn="ctr"/>
            <a:r>
              <a:rPr lang="en-US" dirty="0">
                <a:solidFill>
                  <a:srgbClr val="FF0000"/>
                </a:solidFill>
              </a:rPr>
              <a:t>X1</a:t>
            </a:r>
          </a:p>
          <a:p>
            <a:pPr algn="ctr"/>
            <a:r>
              <a:rPr lang="en-US" baseline="-25000" dirty="0">
                <a:solidFill>
                  <a:srgbClr val="FF0000"/>
                </a:solidFill>
              </a:rPr>
              <a:t>(policy variable)</a:t>
            </a:r>
          </a:p>
        </p:txBody>
      </p:sp>
      <p:sp>
        <p:nvSpPr>
          <p:cNvPr id="16" name="TextBox 15"/>
          <p:cNvSpPr txBox="1"/>
          <p:nvPr/>
        </p:nvSpPr>
        <p:spPr>
          <a:xfrm>
            <a:off x="6018603" y="5675531"/>
            <a:ext cx="1295400" cy="738664"/>
          </a:xfrm>
          <a:prstGeom prst="rect">
            <a:avLst/>
          </a:prstGeom>
          <a:noFill/>
        </p:spPr>
        <p:txBody>
          <a:bodyPr wrap="square" rtlCol="0">
            <a:spAutoFit/>
          </a:bodyPr>
          <a:lstStyle/>
          <a:p>
            <a:pPr algn="ctr"/>
            <a:r>
              <a:rPr lang="en-US" dirty="0"/>
              <a:t>X2</a:t>
            </a:r>
            <a:br>
              <a:rPr lang="en-US" dirty="0"/>
            </a:br>
            <a:r>
              <a:rPr lang="en-US" sz="1200" dirty="0"/>
              <a:t>(Omitted Variable)</a:t>
            </a:r>
            <a:endParaRPr lang="en-US" baseline="-25000" dirty="0"/>
          </a:p>
        </p:txBody>
      </p:sp>
      <p:sp>
        <p:nvSpPr>
          <p:cNvPr id="21" name="Oval 20"/>
          <p:cNvSpPr/>
          <p:nvPr/>
        </p:nvSpPr>
        <p:spPr>
          <a:xfrm>
            <a:off x="5120281" y="3011319"/>
            <a:ext cx="1796643" cy="185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993933" y="2428901"/>
            <a:ext cx="441237" cy="369332"/>
          </a:xfrm>
          <a:prstGeom prst="rect">
            <a:avLst/>
          </a:prstGeom>
          <a:noFill/>
        </p:spPr>
        <p:txBody>
          <a:bodyPr wrap="square" rtlCol="0">
            <a:spAutoFit/>
          </a:bodyPr>
          <a:lstStyle/>
          <a:p>
            <a:r>
              <a:rPr lang="en-US" dirty="0">
                <a:solidFill>
                  <a:schemeClr val="tx2"/>
                </a:solidFill>
              </a:rPr>
              <a:t>Y</a:t>
            </a:r>
          </a:p>
        </p:txBody>
      </p:sp>
      <p:sp>
        <p:nvSpPr>
          <p:cNvPr id="3" name="TextBox 2"/>
          <p:cNvSpPr txBox="1"/>
          <p:nvPr/>
        </p:nvSpPr>
        <p:spPr>
          <a:xfrm>
            <a:off x="5599408" y="7391400"/>
            <a:ext cx="1180131" cy="369332"/>
          </a:xfrm>
          <a:prstGeom prst="rect">
            <a:avLst/>
          </a:prstGeom>
          <a:noFill/>
        </p:spPr>
        <p:txBody>
          <a:bodyPr wrap="none" rtlCol="0">
            <a:spAutoFit/>
          </a:bodyPr>
          <a:lstStyle/>
          <a:p>
            <a:r>
              <a:rPr lang="en-US" dirty="0">
                <a:solidFill>
                  <a:schemeClr val="accent6">
                    <a:lumMod val="75000"/>
                  </a:schemeClr>
                </a:solidFill>
              </a:rPr>
              <a:t>Full Model</a:t>
            </a:r>
          </a:p>
        </p:txBody>
      </p:sp>
      <p:sp>
        <p:nvSpPr>
          <p:cNvPr id="4" name="TextBox 3"/>
          <p:cNvSpPr txBox="1"/>
          <p:nvPr/>
        </p:nvSpPr>
        <p:spPr>
          <a:xfrm>
            <a:off x="5650199" y="8111628"/>
            <a:ext cx="1035861" cy="369332"/>
          </a:xfrm>
          <a:prstGeom prst="rect">
            <a:avLst/>
          </a:prstGeom>
          <a:noFill/>
        </p:spPr>
        <p:txBody>
          <a:bodyPr wrap="none" rtlCol="0">
            <a:spAutoFit/>
          </a:bodyPr>
          <a:lstStyle/>
          <a:p>
            <a:r>
              <a:rPr lang="en-US" dirty="0">
                <a:solidFill>
                  <a:schemeClr val="accent6">
                    <a:lumMod val="75000"/>
                  </a:schemeClr>
                </a:solidFill>
              </a:rPr>
              <a:t>IV Model</a:t>
            </a:r>
          </a:p>
        </p:txBody>
      </p:sp>
      <p:sp>
        <p:nvSpPr>
          <p:cNvPr id="23" name="TextBox 22"/>
          <p:cNvSpPr txBox="1"/>
          <p:nvPr/>
        </p:nvSpPr>
        <p:spPr>
          <a:xfrm>
            <a:off x="3411159" y="8828732"/>
            <a:ext cx="3418243" cy="369332"/>
          </a:xfrm>
          <a:prstGeom prst="rect">
            <a:avLst/>
          </a:prstGeom>
          <a:noFill/>
        </p:spPr>
        <p:txBody>
          <a:bodyPr wrap="none" rtlCol="0">
            <a:spAutoFit/>
          </a:bodyPr>
          <a:lstStyle/>
          <a:p>
            <a:r>
              <a:rPr lang="en-US" dirty="0">
                <a:solidFill>
                  <a:schemeClr val="accent6">
                    <a:lumMod val="75000"/>
                  </a:schemeClr>
                </a:solidFill>
              </a:rPr>
              <a:t>Naïve slope close to the true slope</a:t>
            </a:r>
          </a:p>
        </p:txBody>
      </p:sp>
    </p:spTree>
    <p:extLst>
      <p:ext uri="{BB962C8B-B14F-4D97-AF65-F5344CB8AC3E}">
        <p14:creationId xmlns:p14="http://schemas.microsoft.com/office/powerpoint/2010/main" val="76136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10510</TotalTime>
  <Words>1147</Words>
  <Application>Microsoft Office PowerPoint</Application>
  <PresentationFormat>Custom</PresentationFormat>
  <Paragraphs>330</Paragraphs>
  <Slides>38</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9" baseType="lpstr">
      <vt:lpstr>Arial</vt:lpstr>
      <vt:lpstr>Arial Black</vt:lpstr>
      <vt:lpstr>Batang</vt:lpstr>
      <vt:lpstr>Berlin Sans FB</vt:lpstr>
      <vt:lpstr>Calibri</vt:lpstr>
      <vt:lpstr>Segoe UI Symbol</vt:lpstr>
      <vt:lpstr>Stencil</vt:lpstr>
      <vt:lpstr>Times New Roman</vt:lpstr>
      <vt:lpstr>Wingdings</vt:lpstr>
      <vt:lpstr>Office Theme</vt:lpstr>
      <vt:lpstr>Equation</vt:lpstr>
      <vt:lpstr>Bias correction through instrumental variables </vt:lpstr>
      <vt:lpstr>Three minute 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Full version:</vt:lpstr>
      <vt:lpstr>We have used a correlation model to examine omitted variable bias</vt:lpstr>
      <vt:lpstr>But there are many possible causal models:</vt:lpstr>
      <vt:lpstr>PowerPoint Presentation</vt:lpstr>
      <vt:lpstr>Lurking variables…spurious correlations </vt:lpstr>
      <vt:lpstr>So how do we fix this?</vt:lpstr>
      <vt:lpstr>Instrumental variables exploit exogeneity: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Recall:</vt:lpstr>
      <vt:lpstr>PowerPoint Presentation</vt:lpstr>
      <vt:lpstr>PowerPoint Presentation</vt:lpstr>
      <vt:lpstr>PowerPoint Presentation</vt:lpstr>
      <vt:lpstr>PowerPoint Presentation</vt:lpstr>
      <vt:lpstr>PowerPoint Presentation</vt:lpstr>
      <vt:lpstr>This is how instrumental variables work:</vt:lpstr>
      <vt:lpstr>We use instrumental variables when:</vt:lpstr>
      <vt:lpstr>Procedure for IV approach: </vt:lpstr>
      <vt:lpstr>PowerPoint Presentation</vt:lpstr>
      <vt:lpstr>The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jdlecy</cp:lastModifiedBy>
  <cp:revision>94</cp:revision>
  <cp:lastPrinted>2014-01-22T23:35:30Z</cp:lastPrinted>
  <dcterms:created xsi:type="dcterms:W3CDTF">2013-12-05T22:08:08Z</dcterms:created>
  <dcterms:modified xsi:type="dcterms:W3CDTF">2017-02-13T16:35:47Z</dcterms:modified>
</cp:coreProperties>
</file>