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0" r:id="rId3"/>
    <p:sldId id="274" r:id="rId4"/>
    <p:sldId id="262" r:id="rId5"/>
    <p:sldId id="279" r:id="rId6"/>
    <p:sldId id="280" r:id="rId7"/>
    <p:sldId id="277" r:id="rId8"/>
    <p:sldId id="278" r:id="rId9"/>
    <p:sldId id="275" r:id="rId10"/>
    <p:sldId id="276" r:id="rId11"/>
    <p:sldId id="281" r:id="rId12"/>
    <p:sldId id="283" r:id="rId13"/>
    <p:sldId id="282" r:id="rId14"/>
    <p:sldId id="284" r:id="rId15"/>
    <p:sldId id="285" r:id="rId16"/>
    <p:sldId id="28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1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0" autoAdjust="0"/>
    <p:restoredTop sz="94614" autoAdjust="0"/>
  </p:normalViewPr>
  <p:slideViewPr>
    <p:cSldViewPr snapToGrid="0">
      <p:cViewPr varScale="1">
        <p:scale>
          <a:sx n="92" d="100"/>
          <a:sy n="92" d="100"/>
        </p:scale>
        <p:origin x="8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25346-F514-4F7D-93F0-DD06C0B813AF}"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F8652-8EFA-4E9B-9234-ADB7B6E16195}" type="slidenum">
              <a:rPr lang="en-US" smtClean="0"/>
              <a:t>‹#›</a:t>
            </a:fld>
            <a:endParaRPr lang="en-US"/>
          </a:p>
        </p:txBody>
      </p:sp>
    </p:spTree>
    <p:extLst>
      <p:ext uri="{BB962C8B-B14F-4D97-AF65-F5344CB8AC3E}">
        <p14:creationId xmlns:p14="http://schemas.microsoft.com/office/powerpoint/2010/main" val="373011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F8652-8EFA-4E9B-9234-ADB7B6E16195}" type="slidenum">
              <a:rPr lang="en-US" smtClean="0"/>
              <a:t>7</a:t>
            </a:fld>
            <a:endParaRPr lang="en-US"/>
          </a:p>
        </p:txBody>
      </p:sp>
    </p:spTree>
    <p:extLst>
      <p:ext uri="{BB962C8B-B14F-4D97-AF65-F5344CB8AC3E}">
        <p14:creationId xmlns:p14="http://schemas.microsoft.com/office/powerpoint/2010/main" val="367843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5C66A2-C8A2-4499-B3B2-9CB3FFCF9B94}"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202033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5C66A2-C8A2-4499-B3B2-9CB3FFCF9B94}"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186391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5C66A2-C8A2-4499-B3B2-9CB3FFCF9B94}"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216765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5C66A2-C8A2-4499-B3B2-9CB3FFCF9B94}"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281361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C66A2-C8A2-4499-B3B2-9CB3FFCF9B94}"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57291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5C66A2-C8A2-4499-B3B2-9CB3FFCF9B94}"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275095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5C66A2-C8A2-4499-B3B2-9CB3FFCF9B94}"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380725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5C66A2-C8A2-4499-B3B2-9CB3FFCF9B94}"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413650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C66A2-C8A2-4499-B3B2-9CB3FFCF9B94}"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254119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C66A2-C8A2-4499-B3B2-9CB3FFCF9B94}"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342776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C66A2-C8A2-4499-B3B2-9CB3FFCF9B94}"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8886E-9CF2-4A7B-9929-6607E1683D1A}" type="slidenum">
              <a:rPr lang="en-US" smtClean="0"/>
              <a:t>‹#›</a:t>
            </a:fld>
            <a:endParaRPr lang="en-US"/>
          </a:p>
        </p:txBody>
      </p:sp>
    </p:spTree>
    <p:extLst>
      <p:ext uri="{BB962C8B-B14F-4D97-AF65-F5344CB8AC3E}">
        <p14:creationId xmlns:p14="http://schemas.microsoft.com/office/powerpoint/2010/main" val="415797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C66A2-C8A2-4499-B3B2-9CB3FFCF9B94}"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8886E-9CF2-4A7B-9929-6607E1683D1A}" type="slidenum">
              <a:rPr lang="en-US" smtClean="0"/>
              <a:t>‹#›</a:t>
            </a:fld>
            <a:endParaRPr lang="en-US"/>
          </a:p>
        </p:txBody>
      </p:sp>
    </p:spTree>
    <p:extLst>
      <p:ext uri="{BB962C8B-B14F-4D97-AF65-F5344CB8AC3E}">
        <p14:creationId xmlns:p14="http://schemas.microsoft.com/office/powerpoint/2010/main" val="352931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297545" y="1639595"/>
            <a:ext cx="3634521"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R Shiny</a:t>
            </a:r>
          </a:p>
        </p:txBody>
      </p:sp>
      <p:sp>
        <p:nvSpPr>
          <p:cNvPr id="3" name="Rectangle 2"/>
          <p:cNvSpPr/>
          <p:nvPr/>
        </p:nvSpPr>
        <p:spPr>
          <a:xfrm>
            <a:off x="2927876" y="3333149"/>
            <a:ext cx="6373861" cy="707886"/>
          </a:xfrm>
          <a:prstGeom prst="rect">
            <a:avLst/>
          </a:prstGeom>
        </p:spPr>
        <p:txBody>
          <a:bodyPr wrap="none">
            <a:spAutoFit/>
          </a:bodyPr>
          <a:lstStyle/>
          <a:p>
            <a:pPr algn="ctr"/>
            <a:r>
              <a:rPr lang="en-US" sz="4000" b="1" i="1" dirty="0">
                <a:solidFill>
                  <a:schemeClr val="bg2">
                    <a:lumMod val="90000"/>
                  </a:schemeClr>
                </a:solidFill>
                <a:latin typeface="Book Antiqua" panose="02040602050305030304" pitchFamily="18" charset="0"/>
                <a:cs typeface="CordiaUPC" panose="020B0304020202020204" pitchFamily="34" charset="-34"/>
              </a:rPr>
              <a:t>Making Graphics Dynamic</a:t>
            </a:r>
            <a:endParaRPr lang="en-US" sz="4000" dirty="0">
              <a:solidFill>
                <a:schemeClr val="bg2">
                  <a:lumMod val="90000"/>
                </a:schemeClr>
              </a:solidFill>
            </a:endParaRPr>
          </a:p>
        </p:txBody>
      </p:sp>
    </p:spTree>
    <p:extLst>
      <p:ext uri="{BB962C8B-B14F-4D97-AF65-F5344CB8AC3E}">
        <p14:creationId xmlns:p14="http://schemas.microsoft.com/office/powerpoint/2010/main" val="138334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Anatomy of shiny FUNCTIONS: </a:t>
            </a:r>
            <a:r>
              <a:rPr lang="en-US" cap="all" dirty="0">
                <a:solidFill>
                  <a:schemeClr val="accent2">
                    <a:lumMod val="75000"/>
                  </a:schemeClr>
                </a:solidFill>
              </a:rPr>
              <a:t>USER INPUT</a:t>
            </a:r>
            <a:endParaRPr lang="en-US" dirty="0">
              <a:solidFill>
                <a:schemeClr val="accent2">
                  <a:lumMod val="75000"/>
                </a:schemeClr>
              </a:solidFill>
            </a:endParaRPr>
          </a:p>
        </p:txBody>
      </p:sp>
      <p:sp>
        <p:nvSpPr>
          <p:cNvPr id="4" name="TextBox 3"/>
          <p:cNvSpPr txBox="1"/>
          <p:nvPr/>
        </p:nvSpPr>
        <p:spPr>
          <a:xfrm>
            <a:off x="2077452" y="1858902"/>
            <a:ext cx="3581223" cy="4616648"/>
          </a:xfrm>
          <a:prstGeom prst="rect">
            <a:avLst/>
          </a:prstGeom>
          <a:noFill/>
        </p:spPr>
        <p:txBody>
          <a:bodyPr wrap="square" rtlCol="0">
            <a:spAutoFit/>
          </a:bodyPr>
          <a:lstStyle/>
          <a:p>
            <a:r>
              <a:rPr lang="en-US" sz="2400" b="1" dirty="0">
                <a:solidFill>
                  <a:schemeClr val="accent1">
                    <a:lumMod val="50000"/>
                  </a:schemeClr>
                </a:solidFill>
              </a:rPr>
              <a:t>HTML Doc or Dashboard</a:t>
            </a:r>
          </a:p>
          <a:p>
            <a:endParaRPr lang="en-US" dirty="0"/>
          </a:p>
          <a:p>
            <a:r>
              <a:rPr lang="en-US" dirty="0"/>
              <a:t>Input widgets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sends rendered</a:t>
            </a:r>
            <a:br>
              <a:rPr lang="en-US" dirty="0"/>
            </a:br>
            <a:r>
              <a:rPr lang="en-US" dirty="0"/>
              <a:t>objects back to </a:t>
            </a:r>
            <a:br>
              <a:rPr lang="en-US" dirty="0"/>
            </a:br>
            <a:r>
              <a:rPr lang="en-US" dirty="0"/>
              <a:t>dashboard </a:t>
            </a:r>
          </a:p>
        </p:txBody>
      </p:sp>
      <p:sp>
        <p:nvSpPr>
          <p:cNvPr id="5" name="TextBox 4"/>
          <p:cNvSpPr txBox="1"/>
          <p:nvPr/>
        </p:nvSpPr>
        <p:spPr>
          <a:xfrm>
            <a:off x="7487653" y="1858902"/>
            <a:ext cx="3048000" cy="2677656"/>
          </a:xfrm>
          <a:prstGeom prst="rect">
            <a:avLst/>
          </a:prstGeom>
          <a:noFill/>
        </p:spPr>
        <p:txBody>
          <a:bodyPr wrap="square" rtlCol="0">
            <a:spAutoFit/>
          </a:bodyPr>
          <a:lstStyle/>
          <a:p>
            <a:r>
              <a:rPr lang="en-US" sz="2400" b="1" dirty="0">
                <a:solidFill>
                  <a:schemeClr val="accent1">
                    <a:lumMod val="50000"/>
                  </a:schemeClr>
                </a:solidFill>
              </a:rPr>
              <a:t>RMD File</a:t>
            </a:r>
          </a:p>
          <a:p>
            <a:endParaRPr lang="en-US" dirty="0"/>
          </a:p>
          <a:p>
            <a:r>
              <a:rPr lang="en-US" dirty="0"/>
              <a:t>Load data</a:t>
            </a:r>
          </a:p>
          <a:p>
            <a:r>
              <a:rPr lang="en-US" dirty="0"/>
              <a:t>Load packages</a:t>
            </a:r>
          </a:p>
          <a:p>
            <a:endParaRPr lang="en-US" dirty="0"/>
          </a:p>
          <a:p>
            <a:endParaRPr lang="en-US" dirty="0"/>
          </a:p>
          <a:p>
            <a:endParaRPr lang="en-US" dirty="0"/>
          </a:p>
          <a:p>
            <a:r>
              <a:rPr lang="en-US" dirty="0"/>
              <a:t>Conduct analysis – </a:t>
            </a:r>
            <a:br>
              <a:rPr lang="en-US" dirty="0"/>
            </a:br>
            <a:r>
              <a:rPr lang="en-US" dirty="0"/>
              <a:t>generate tables and graphs</a:t>
            </a:r>
          </a:p>
        </p:txBody>
      </p:sp>
      <p:cxnSp>
        <p:nvCxnSpPr>
          <p:cNvPr id="7" name="Straight Arrow Connector 6"/>
          <p:cNvCxnSpPr/>
          <p:nvPr/>
        </p:nvCxnSpPr>
        <p:spPr>
          <a:xfrm>
            <a:off x="8313821" y="3176337"/>
            <a:ext cx="0" cy="64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01453" y="2743200"/>
            <a:ext cx="958515" cy="43313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05289" y="2959768"/>
            <a:ext cx="2301263" cy="646331"/>
          </a:xfrm>
          <a:prstGeom prst="rect">
            <a:avLst/>
          </a:prstGeom>
          <a:noFill/>
        </p:spPr>
        <p:txBody>
          <a:bodyPr wrap="square" rtlCol="0">
            <a:spAutoFit/>
          </a:bodyPr>
          <a:lstStyle/>
          <a:p>
            <a:pPr algn="ctr"/>
            <a:r>
              <a:rPr lang="en-US" dirty="0">
                <a:solidFill>
                  <a:schemeClr val="accent1">
                    <a:lumMod val="50000"/>
                  </a:schemeClr>
                </a:solidFill>
              </a:rPr>
              <a:t>collect </a:t>
            </a:r>
          </a:p>
          <a:p>
            <a:pPr algn="ctr"/>
            <a:r>
              <a:rPr lang="en-US" dirty="0">
                <a:solidFill>
                  <a:schemeClr val="accent1">
                    <a:lumMod val="50000"/>
                  </a:schemeClr>
                </a:solidFill>
              </a:rPr>
              <a:t>parameters</a:t>
            </a:r>
          </a:p>
        </p:txBody>
      </p:sp>
      <p:cxnSp>
        <p:nvCxnSpPr>
          <p:cNvPr id="11" name="Straight Arrow Connector 10"/>
          <p:cNvCxnSpPr/>
          <p:nvPr/>
        </p:nvCxnSpPr>
        <p:spPr>
          <a:xfrm>
            <a:off x="5938587" y="3606098"/>
            <a:ext cx="958515" cy="43313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62314" y="4971033"/>
            <a:ext cx="2301263" cy="369332"/>
          </a:xfrm>
          <a:prstGeom prst="rect">
            <a:avLst/>
          </a:prstGeom>
          <a:noFill/>
        </p:spPr>
        <p:txBody>
          <a:bodyPr wrap="square" rtlCol="0">
            <a:spAutoFit/>
          </a:bodyPr>
          <a:lstStyle/>
          <a:p>
            <a:pPr algn="ctr"/>
            <a:r>
              <a:rPr lang="en-US" dirty="0">
                <a:solidFill>
                  <a:schemeClr val="accent1">
                    <a:lumMod val="50000"/>
                  </a:schemeClr>
                </a:solidFill>
              </a:rPr>
              <a:t>render functions</a:t>
            </a:r>
          </a:p>
        </p:txBody>
      </p:sp>
      <p:cxnSp>
        <p:nvCxnSpPr>
          <p:cNvPr id="14" name="Straight Arrow Connector 13"/>
          <p:cNvCxnSpPr>
            <a:cxnSpLocks/>
          </p:cNvCxnSpPr>
          <p:nvPr/>
        </p:nvCxnSpPr>
        <p:spPr>
          <a:xfrm flipH="1">
            <a:off x="6605922" y="4478391"/>
            <a:ext cx="720725" cy="49264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10263" y="5431483"/>
            <a:ext cx="845442" cy="36455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BE439C-8E02-4BD7-92FB-4A8A1EF3357F}"/>
              </a:ext>
            </a:extLst>
          </p:cNvPr>
          <p:cNvCxnSpPr>
            <a:cxnSpLocks/>
          </p:cNvCxnSpPr>
          <p:nvPr/>
        </p:nvCxnSpPr>
        <p:spPr>
          <a:xfrm flipV="1">
            <a:off x="2783128" y="2959768"/>
            <a:ext cx="0" cy="248760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130905-C4B5-4F83-ABAF-257BFB911E0A}"/>
              </a:ext>
            </a:extLst>
          </p:cNvPr>
          <p:cNvSpPr txBox="1"/>
          <p:nvPr/>
        </p:nvSpPr>
        <p:spPr>
          <a:xfrm>
            <a:off x="8043537" y="5315384"/>
            <a:ext cx="3325092" cy="1077218"/>
          </a:xfrm>
          <a:prstGeom prst="rect">
            <a:avLst/>
          </a:prstGeom>
          <a:noFill/>
        </p:spPr>
        <p:txBody>
          <a:bodyPr wrap="square" rtlCol="0">
            <a:spAutoFit/>
          </a:bodyPr>
          <a:lstStyle/>
          <a:p>
            <a:pPr algn="ctr"/>
            <a:r>
              <a:rPr lang="en-US" sz="1600" dirty="0">
                <a:solidFill>
                  <a:schemeClr val="accent2">
                    <a:lumMod val="75000"/>
                  </a:schemeClr>
                </a:solidFill>
              </a:rPr>
              <a:t>“dynamic” output means that the user can change something about the tables or graphs by selecting new input parameters </a:t>
            </a:r>
          </a:p>
        </p:txBody>
      </p:sp>
    </p:spTree>
    <p:extLst>
      <p:ext uri="{BB962C8B-B14F-4D97-AF65-F5344CB8AC3E}">
        <p14:creationId xmlns:p14="http://schemas.microsoft.com/office/powerpoint/2010/main" val="30898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INPUT WIDGETS</a:t>
            </a:r>
          </a:p>
        </p:txBody>
      </p:sp>
      <p:sp>
        <p:nvSpPr>
          <p:cNvPr id="3" name="Text Placeholder 2"/>
          <p:cNvSpPr>
            <a:spLocks noGrp="1"/>
          </p:cNvSpPr>
          <p:nvPr>
            <p:ph type="body" idx="1"/>
          </p:nvPr>
        </p:nvSpPr>
        <p:spPr/>
        <p:txBody>
          <a:bodyPr/>
          <a:lstStyle/>
          <a:p>
            <a:r>
              <a:rPr lang="en-US" dirty="0"/>
              <a:t>Building the user interface to gather user inputs </a:t>
            </a:r>
          </a:p>
        </p:txBody>
      </p:sp>
    </p:spTree>
    <p:extLst>
      <p:ext uri="{BB962C8B-B14F-4D97-AF65-F5344CB8AC3E}">
        <p14:creationId xmlns:p14="http://schemas.microsoft.com/office/powerpoint/2010/main" val="60905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BBABF-DCDF-47BD-8FA4-29A20A2448B1}"/>
              </a:ext>
            </a:extLst>
          </p:cNvPr>
          <p:cNvPicPr>
            <a:picLocks noChangeAspect="1"/>
          </p:cNvPicPr>
          <p:nvPr/>
        </p:nvPicPr>
        <p:blipFill>
          <a:blip r:embed="rId2"/>
          <a:stretch>
            <a:fillRect/>
          </a:stretch>
        </p:blipFill>
        <p:spPr>
          <a:xfrm>
            <a:off x="0" y="699206"/>
            <a:ext cx="12192000" cy="5459587"/>
          </a:xfrm>
          <a:prstGeom prst="rect">
            <a:avLst/>
          </a:prstGeom>
        </p:spPr>
      </p:pic>
    </p:spTree>
    <p:extLst>
      <p:ext uri="{BB962C8B-B14F-4D97-AF65-F5344CB8AC3E}">
        <p14:creationId xmlns:p14="http://schemas.microsoft.com/office/powerpoint/2010/main" val="403432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accent1">
                    <a:lumMod val="50000"/>
                  </a:schemeClr>
                </a:solidFill>
              </a:rPr>
              <a:t>Standard shiny widgets (inputs)</a:t>
            </a:r>
            <a:endParaRPr lang="en-US" dirty="0"/>
          </a:p>
        </p:txBody>
      </p:sp>
      <p:graphicFrame>
        <p:nvGraphicFramePr>
          <p:cNvPr id="3" name="Table 2"/>
          <p:cNvGraphicFramePr>
            <a:graphicFrameLocks noGrp="1"/>
          </p:cNvGraphicFramePr>
          <p:nvPr>
            <p:extLst/>
          </p:nvPr>
        </p:nvGraphicFramePr>
        <p:xfrm>
          <a:off x="1736965" y="1690688"/>
          <a:ext cx="8935784" cy="4351340"/>
        </p:xfrm>
        <a:graphic>
          <a:graphicData uri="http://schemas.openxmlformats.org/drawingml/2006/table">
            <a:tbl>
              <a:tblPr/>
              <a:tblGrid>
                <a:gridCol w="2704406">
                  <a:extLst>
                    <a:ext uri="{9D8B030D-6E8A-4147-A177-3AD203B41FA5}">
                      <a16:colId xmlns:a16="http://schemas.microsoft.com/office/drawing/2014/main" val="20000"/>
                    </a:ext>
                  </a:extLst>
                </a:gridCol>
                <a:gridCol w="6231378">
                  <a:extLst>
                    <a:ext uri="{9D8B030D-6E8A-4147-A177-3AD203B41FA5}">
                      <a16:colId xmlns:a16="http://schemas.microsoft.com/office/drawing/2014/main" val="20001"/>
                    </a:ext>
                  </a:extLst>
                </a:gridCol>
              </a:tblGrid>
              <a:tr h="310810">
                <a:tc>
                  <a:txBody>
                    <a:bodyPr/>
                    <a:lstStyle/>
                    <a:p>
                      <a:pPr algn="l"/>
                      <a:r>
                        <a:rPr lang="en-US" sz="1500" b="1" dirty="0">
                          <a:effectLst/>
                        </a:rPr>
                        <a:t>Function Name</a:t>
                      </a:r>
                    </a:p>
                  </a:txBody>
                  <a:tcPr marL="77702" marR="77702" marT="38851" marB="38851" anchor="ctr">
                    <a:lnL>
                      <a:noFill/>
                    </a:lnL>
                    <a:lnR>
                      <a:noFill/>
                    </a:lnR>
                    <a:lnT>
                      <a:noFill/>
                    </a:lnT>
                    <a:lnB>
                      <a:noFill/>
                    </a:lnB>
                    <a:solidFill>
                      <a:srgbClr val="FFFFFF"/>
                    </a:solidFill>
                  </a:tcPr>
                </a:tc>
                <a:tc>
                  <a:txBody>
                    <a:bodyPr/>
                    <a:lstStyle/>
                    <a:p>
                      <a:pPr algn="l"/>
                      <a:r>
                        <a:rPr lang="en-US" sz="1500" b="1" dirty="0">
                          <a:effectLst/>
                        </a:rPr>
                        <a:t>Widget</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0"/>
                  </a:ext>
                </a:extLst>
              </a:tr>
              <a:tr h="310810">
                <a:tc>
                  <a:txBody>
                    <a:bodyPr/>
                    <a:lstStyle/>
                    <a:p>
                      <a:r>
                        <a:rPr lang="en-US" sz="1500">
                          <a:effectLst/>
                        </a:rPr>
                        <a:t>actionButton</a:t>
                      </a:r>
                    </a:p>
                  </a:txBody>
                  <a:tcPr marL="77702" marR="77702" marT="38851" marB="38851" anchor="ctr">
                    <a:lnL>
                      <a:noFill/>
                    </a:lnL>
                    <a:lnR>
                      <a:noFill/>
                    </a:lnR>
                    <a:lnT>
                      <a:noFill/>
                    </a:lnT>
                    <a:lnB>
                      <a:noFill/>
                    </a:lnB>
                    <a:solidFill>
                      <a:srgbClr val="FFFFFF"/>
                    </a:solidFill>
                  </a:tcPr>
                </a:tc>
                <a:tc>
                  <a:txBody>
                    <a:bodyPr/>
                    <a:lstStyle/>
                    <a:p>
                      <a:r>
                        <a:rPr lang="en-US" sz="1500">
                          <a:effectLst/>
                        </a:rPr>
                        <a:t>Action Button</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1"/>
                  </a:ext>
                </a:extLst>
              </a:tr>
              <a:tr h="310810">
                <a:tc>
                  <a:txBody>
                    <a:bodyPr/>
                    <a:lstStyle/>
                    <a:p>
                      <a:r>
                        <a:rPr lang="en-US" sz="1500">
                          <a:effectLst/>
                        </a:rPr>
                        <a:t>checkboxGroupInput</a:t>
                      </a:r>
                    </a:p>
                  </a:txBody>
                  <a:tcPr marL="77702" marR="77702" marT="38851" marB="38851" anchor="ctr">
                    <a:lnL>
                      <a:noFill/>
                    </a:lnL>
                    <a:lnR>
                      <a:noFill/>
                    </a:lnR>
                    <a:lnT>
                      <a:noFill/>
                    </a:lnT>
                    <a:lnB>
                      <a:noFill/>
                    </a:lnB>
                    <a:solidFill>
                      <a:srgbClr val="FFFFFF"/>
                    </a:solidFill>
                  </a:tcPr>
                </a:tc>
                <a:tc>
                  <a:txBody>
                    <a:bodyPr/>
                    <a:lstStyle/>
                    <a:p>
                      <a:r>
                        <a:rPr lang="en-US" sz="1500">
                          <a:effectLst/>
                        </a:rPr>
                        <a:t>A group of check boxes</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2"/>
                  </a:ext>
                </a:extLst>
              </a:tr>
              <a:tr h="310810">
                <a:tc>
                  <a:txBody>
                    <a:bodyPr/>
                    <a:lstStyle/>
                    <a:p>
                      <a:r>
                        <a:rPr lang="en-US" sz="1500">
                          <a:effectLst/>
                        </a:rPr>
                        <a:t>checkboxInput</a:t>
                      </a:r>
                    </a:p>
                  </a:txBody>
                  <a:tcPr marL="77702" marR="77702" marT="38851" marB="38851" anchor="ctr">
                    <a:lnL>
                      <a:noFill/>
                    </a:lnL>
                    <a:lnR>
                      <a:noFill/>
                    </a:lnR>
                    <a:lnT>
                      <a:noFill/>
                    </a:lnT>
                    <a:lnB>
                      <a:noFill/>
                    </a:lnB>
                    <a:solidFill>
                      <a:srgbClr val="FFFFFF"/>
                    </a:solidFill>
                  </a:tcPr>
                </a:tc>
                <a:tc>
                  <a:txBody>
                    <a:bodyPr/>
                    <a:lstStyle/>
                    <a:p>
                      <a:r>
                        <a:rPr lang="en-US" sz="1500">
                          <a:effectLst/>
                        </a:rPr>
                        <a:t>A single check box</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3"/>
                  </a:ext>
                </a:extLst>
              </a:tr>
              <a:tr h="310810">
                <a:tc>
                  <a:txBody>
                    <a:bodyPr/>
                    <a:lstStyle/>
                    <a:p>
                      <a:r>
                        <a:rPr lang="en-US" sz="1500">
                          <a:effectLst/>
                        </a:rPr>
                        <a:t>dateInput</a:t>
                      </a:r>
                    </a:p>
                  </a:txBody>
                  <a:tcPr marL="77702" marR="77702" marT="38851" marB="38851" anchor="ctr">
                    <a:lnL>
                      <a:noFill/>
                    </a:lnL>
                    <a:lnR>
                      <a:noFill/>
                    </a:lnR>
                    <a:lnT>
                      <a:noFill/>
                    </a:lnT>
                    <a:lnB>
                      <a:noFill/>
                    </a:lnB>
                    <a:solidFill>
                      <a:srgbClr val="FFFFFF"/>
                    </a:solidFill>
                  </a:tcPr>
                </a:tc>
                <a:tc>
                  <a:txBody>
                    <a:bodyPr/>
                    <a:lstStyle/>
                    <a:p>
                      <a:r>
                        <a:rPr lang="en-US" sz="1500">
                          <a:effectLst/>
                        </a:rPr>
                        <a:t>A calendar to aid date selection</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4"/>
                  </a:ext>
                </a:extLst>
              </a:tr>
              <a:tr h="310810">
                <a:tc>
                  <a:txBody>
                    <a:bodyPr/>
                    <a:lstStyle/>
                    <a:p>
                      <a:r>
                        <a:rPr lang="en-US" sz="1500" dirty="0" err="1">
                          <a:effectLst/>
                        </a:rPr>
                        <a:t>dateRangeInput</a:t>
                      </a:r>
                      <a:endParaRPr lang="en-US" sz="1500" dirty="0">
                        <a:effectLst/>
                      </a:endParaRPr>
                    </a:p>
                  </a:txBody>
                  <a:tcPr marL="77702" marR="77702" marT="38851" marB="38851" anchor="ctr">
                    <a:lnL>
                      <a:noFill/>
                    </a:lnL>
                    <a:lnR>
                      <a:noFill/>
                    </a:lnR>
                    <a:lnT>
                      <a:noFill/>
                    </a:lnT>
                    <a:lnB>
                      <a:noFill/>
                    </a:lnB>
                    <a:solidFill>
                      <a:srgbClr val="FFFFFF"/>
                    </a:solidFill>
                  </a:tcPr>
                </a:tc>
                <a:tc>
                  <a:txBody>
                    <a:bodyPr/>
                    <a:lstStyle/>
                    <a:p>
                      <a:r>
                        <a:rPr lang="en-US" sz="1500">
                          <a:effectLst/>
                        </a:rPr>
                        <a:t>A pair of calendars for selecting a date range</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5"/>
                  </a:ext>
                </a:extLst>
              </a:tr>
              <a:tr h="310810">
                <a:tc>
                  <a:txBody>
                    <a:bodyPr/>
                    <a:lstStyle/>
                    <a:p>
                      <a:r>
                        <a:rPr lang="en-US" sz="1500">
                          <a:effectLst/>
                        </a:rPr>
                        <a:t>fileInput</a:t>
                      </a:r>
                    </a:p>
                  </a:txBody>
                  <a:tcPr marL="77702" marR="77702" marT="38851" marB="38851" anchor="ctr">
                    <a:lnL>
                      <a:noFill/>
                    </a:lnL>
                    <a:lnR>
                      <a:noFill/>
                    </a:lnR>
                    <a:lnT>
                      <a:noFill/>
                    </a:lnT>
                    <a:lnB>
                      <a:noFill/>
                    </a:lnB>
                    <a:solidFill>
                      <a:srgbClr val="FFFFFF"/>
                    </a:solidFill>
                  </a:tcPr>
                </a:tc>
                <a:tc>
                  <a:txBody>
                    <a:bodyPr/>
                    <a:lstStyle/>
                    <a:p>
                      <a:r>
                        <a:rPr lang="en-US" sz="1500">
                          <a:effectLst/>
                        </a:rPr>
                        <a:t>A file upload control wizard</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6"/>
                  </a:ext>
                </a:extLst>
              </a:tr>
              <a:tr h="310810">
                <a:tc>
                  <a:txBody>
                    <a:bodyPr/>
                    <a:lstStyle/>
                    <a:p>
                      <a:r>
                        <a:rPr lang="en-US" sz="1500">
                          <a:effectLst/>
                        </a:rPr>
                        <a:t>helpText</a:t>
                      </a:r>
                    </a:p>
                  </a:txBody>
                  <a:tcPr marL="77702" marR="77702" marT="38851" marB="38851" anchor="ctr">
                    <a:lnL>
                      <a:noFill/>
                    </a:lnL>
                    <a:lnR>
                      <a:noFill/>
                    </a:lnR>
                    <a:lnT>
                      <a:noFill/>
                    </a:lnT>
                    <a:lnB>
                      <a:noFill/>
                    </a:lnB>
                    <a:solidFill>
                      <a:srgbClr val="FFFFFF"/>
                    </a:solidFill>
                  </a:tcPr>
                </a:tc>
                <a:tc>
                  <a:txBody>
                    <a:bodyPr/>
                    <a:lstStyle/>
                    <a:p>
                      <a:r>
                        <a:rPr lang="en-US" sz="1500">
                          <a:effectLst/>
                        </a:rPr>
                        <a:t>Help text that can be added to an input form</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7"/>
                  </a:ext>
                </a:extLst>
              </a:tr>
              <a:tr h="310810">
                <a:tc>
                  <a:txBody>
                    <a:bodyPr/>
                    <a:lstStyle/>
                    <a:p>
                      <a:r>
                        <a:rPr lang="en-US" sz="1500">
                          <a:effectLst/>
                        </a:rPr>
                        <a:t>numericInput</a:t>
                      </a:r>
                    </a:p>
                  </a:txBody>
                  <a:tcPr marL="77702" marR="77702" marT="38851" marB="38851" anchor="ctr">
                    <a:lnL>
                      <a:noFill/>
                    </a:lnL>
                    <a:lnR>
                      <a:noFill/>
                    </a:lnR>
                    <a:lnT>
                      <a:noFill/>
                    </a:lnT>
                    <a:lnB>
                      <a:noFill/>
                    </a:lnB>
                    <a:solidFill>
                      <a:srgbClr val="FFFFFF"/>
                    </a:solidFill>
                  </a:tcPr>
                </a:tc>
                <a:tc>
                  <a:txBody>
                    <a:bodyPr/>
                    <a:lstStyle/>
                    <a:p>
                      <a:r>
                        <a:rPr lang="en-US" sz="1500">
                          <a:effectLst/>
                        </a:rPr>
                        <a:t>A field to enter numbers</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8"/>
                  </a:ext>
                </a:extLst>
              </a:tr>
              <a:tr h="310810">
                <a:tc>
                  <a:txBody>
                    <a:bodyPr/>
                    <a:lstStyle/>
                    <a:p>
                      <a:r>
                        <a:rPr lang="en-US" sz="1500">
                          <a:effectLst/>
                        </a:rPr>
                        <a:t>radioButtons</a:t>
                      </a:r>
                    </a:p>
                  </a:txBody>
                  <a:tcPr marL="77702" marR="77702" marT="38851" marB="38851" anchor="ctr">
                    <a:lnL>
                      <a:noFill/>
                    </a:lnL>
                    <a:lnR>
                      <a:noFill/>
                    </a:lnR>
                    <a:lnT>
                      <a:noFill/>
                    </a:lnT>
                    <a:lnB>
                      <a:noFill/>
                    </a:lnB>
                    <a:solidFill>
                      <a:srgbClr val="FFFFFF"/>
                    </a:solidFill>
                  </a:tcPr>
                </a:tc>
                <a:tc>
                  <a:txBody>
                    <a:bodyPr/>
                    <a:lstStyle/>
                    <a:p>
                      <a:r>
                        <a:rPr lang="en-US" sz="1500" dirty="0">
                          <a:effectLst/>
                        </a:rPr>
                        <a:t>A set of radio buttons</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09"/>
                  </a:ext>
                </a:extLst>
              </a:tr>
              <a:tr h="310810">
                <a:tc>
                  <a:txBody>
                    <a:bodyPr/>
                    <a:lstStyle/>
                    <a:p>
                      <a:r>
                        <a:rPr lang="en-US" sz="1500">
                          <a:effectLst/>
                        </a:rPr>
                        <a:t>selectInput</a:t>
                      </a:r>
                    </a:p>
                  </a:txBody>
                  <a:tcPr marL="77702" marR="77702" marT="38851" marB="38851" anchor="ctr">
                    <a:lnL>
                      <a:noFill/>
                    </a:lnL>
                    <a:lnR>
                      <a:noFill/>
                    </a:lnR>
                    <a:lnT>
                      <a:noFill/>
                    </a:lnT>
                    <a:lnB>
                      <a:noFill/>
                    </a:lnB>
                    <a:solidFill>
                      <a:srgbClr val="FFFFFF"/>
                    </a:solidFill>
                  </a:tcPr>
                </a:tc>
                <a:tc>
                  <a:txBody>
                    <a:bodyPr/>
                    <a:lstStyle/>
                    <a:p>
                      <a:r>
                        <a:rPr lang="en-US" sz="1500">
                          <a:effectLst/>
                        </a:rPr>
                        <a:t>A box with choices to select from</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10"/>
                  </a:ext>
                </a:extLst>
              </a:tr>
              <a:tr h="310810">
                <a:tc>
                  <a:txBody>
                    <a:bodyPr/>
                    <a:lstStyle/>
                    <a:p>
                      <a:r>
                        <a:rPr lang="en-US" sz="1500">
                          <a:effectLst/>
                        </a:rPr>
                        <a:t>sliderInput</a:t>
                      </a:r>
                    </a:p>
                  </a:txBody>
                  <a:tcPr marL="77702" marR="77702" marT="38851" marB="38851" anchor="ctr">
                    <a:lnL>
                      <a:noFill/>
                    </a:lnL>
                    <a:lnR>
                      <a:noFill/>
                    </a:lnR>
                    <a:lnT>
                      <a:noFill/>
                    </a:lnT>
                    <a:lnB>
                      <a:noFill/>
                    </a:lnB>
                    <a:solidFill>
                      <a:srgbClr val="FFFFFF"/>
                    </a:solidFill>
                  </a:tcPr>
                </a:tc>
                <a:tc>
                  <a:txBody>
                    <a:bodyPr/>
                    <a:lstStyle/>
                    <a:p>
                      <a:r>
                        <a:rPr lang="en-US" sz="1500">
                          <a:effectLst/>
                        </a:rPr>
                        <a:t>A slider bar</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11"/>
                  </a:ext>
                </a:extLst>
              </a:tr>
              <a:tr h="310810">
                <a:tc>
                  <a:txBody>
                    <a:bodyPr/>
                    <a:lstStyle/>
                    <a:p>
                      <a:r>
                        <a:rPr lang="en-US" sz="1500">
                          <a:effectLst/>
                        </a:rPr>
                        <a:t>submitButton</a:t>
                      </a:r>
                    </a:p>
                  </a:txBody>
                  <a:tcPr marL="77702" marR="77702" marT="38851" marB="38851" anchor="ctr">
                    <a:lnL>
                      <a:noFill/>
                    </a:lnL>
                    <a:lnR>
                      <a:noFill/>
                    </a:lnR>
                    <a:lnT>
                      <a:noFill/>
                    </a:lnT>
                    <a:lnB>
                      <a:noFill/>
                    </a:lnB>
                    <a:solidFill>
                      <a:srgbClr val="FFFFFF"/>
                    </a:solidFill>
                  </a:tcPr>
                </a:tc>
                <a:tc>
                  <a:txBody>
                    <a:bodyPr/>
                    <a:lstStyle/>
                    <a:p>
                      <a:r>
                        <a:rPr lang="en-US" sz="1500">
                          <a:effectLst/>
                        </a:rPr>
                        <a:t>A submit button</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12"/>
                  </a:ext>
                </a:extLst>
              </a:tr>
              <a:tr h="310810">
                <a:tc>
                  <a:txBody>
                    <a:bodyPr/>
                    <a:lstStyle/>
                    <a:p>
                      <a:r>
                        <a:rPr lang="en-US" sz="1500">
                          <a:effectLst/>
                        </a:rPr>
                        <a:t>textInput</a:t>
                      </a:r>
                    </a:p>
                  </a:txBody>
                  <a:tcPr marL="77702" marR="77702" marT="38851" marB="38851" anchor="ctr">
                    <a:lnL>
                      <a:noFill/>
                    </a:lnL>
                    <a:lnR>
                      <a:noFill/>
                    </a:lnR>
                    <a:lnT>
                      <a:noFill/>
                    </a:lnT>
                    <a:lnB>
                      <a:noFill/>
                    </a:lnB>
                    <a:solidFill>
                      <a:srgbClr val="FFFFFF"/>
                    </a:solidFill>
                  </a:tcPr>
                </a:tc>
                <a:tc>
                  <a:txBody>
                    <a:bodyPr/>
                    <a:lstStyle/>
                    <a:p>
                      <a:r>
                        <a:rPr lang="en-US" sz="1500" dirty="0">
                          <a:effectLst/>
                        </a:rPr>
                        <a:t>A field to enter text</a:t>
                      </a:r>
                    </a:p>
                  </a:txBody>
                  <a:tcPr marL="77702" marR="77702" marT="38851" marB="38851" anchor="ctr">
                    <a:lnL>
                      <a:noFill/>
                    </a:lnL>
                    <a:lnR>
                      <a:noFill/>
                    </a:lnR>
                    <a:lnT>
                      <a:noFill/>
                    </a:lnT>
                    <a:lnB>
                      <a:noFill/>
                    </a:lnB>
                    <a:solidFill>
                      <a:srgbClr val="FFFFFF"/>
                    </a:solidFill>
                  </a:tcPr>
                </a:tc>
                <a:extLst>
                  <a:ext uri="{0D108BD9-81ED-4DB2-BD59-A6C34878D82A}">
                    <a16:rowId xmlns:a16="http://schemas.microsoft.com/office/drawing/2014/main" val="10013"/>
                  </a:ext>
                </a:extLst>
              </a:tr>
            </a:tbl>
          </a:graphicData>
        </a:graphic>
      </p:graphicFrame>
      <p:sp>
        <p:nvSpPr>
          <p:cNvPr id="4" name="TextBox 3"/>
          <p:cNvSpPr txBox="1"/>
          <p:nvPr/>
        </p:nvSpPr>
        <p:spPr>
          <a:xfrm>
            <a:off x="9300411" y="1794711"/>
            <a:ext cx="2271103" cy="4247317"/>
          </a:xfrm>
          <a:prstGeom prst="rect">
            <a:avLst/>
          </a:prstGeom>
          <a:noFill/>
        </p:spPr>
        <p:txBody>
          <a:bodyPr wrap="square" rtlCol="0">
            <a:spAutoFit/>
          </a:bodyPr>
          <a:lstStyle/>
          <a:p>
            <a:r>
              <a:rPr lang="en-US" dirty="0">
                <a:solidFill>
                  <a:schemeClr val="accent1">
                    <a:lumMod val="50000"/>
                  </a:schemeClr>
                </a:solidFill>
              </a:rPr>
              <a:t>Note each function will store different input values:</a:t>
            </a:r>
          </a:p>
          <a:p>
            <a:endParaRPr lang="en-US" dirty="0">
              <a:solidFill>
                <a:schemeClr val="accent1">
                  <a:lumMod val="50000"/>
                </a:schemeClr>
              </a:solidFill>
            </a:endParaRPr>
          </a:p>
          <a:p>
            <a:r>
              <a:rPr lang="en-US" dirty="0" err="1">
                <a:solidFill>
                  <a:schemeClr val="accent1">
                    <a:lumMod val="50000"/>
                  </a:schemeClr>
                </a:solidFill>
              </a:rPr>
              <a:t>textInput</a:t>
            </a:r>
            <a:r>
              <a:rPr lang="en-US" dirty="0">
                <a:solidFill>
                  <a:schemeClr val="accent1">
                    <a:lumMod val="50000"/>
                  </a:schemeClr>
                </a:solidFill>
              </a:rPr>
              <a:t> = a single character element</a:t>
            </a:r>
          </a:p>
          <a:p>
            <a:endParaRPr lang="en-US" dirty="0">
              <a:solidFill>
                <a:schemeClr val="accent1">
                  <a:lumMod val="50000"/>
                </a:schemeClr>
              </a:solidFill>
            </a:endParaRPr>
          </a:p>
          <a:p>
            <a:r>
              <a:rPr lang="en-US" dirty="0" err="1">
                <a:solidFill>
                  <a:schemeClr val="accent1">
                    <a:lumMod val="50000"/>
                  </a:schemeClr>
                </a:solidFill>
              </a:rPr>
              <a:t>selectInput</a:t>
            </a:r>
            <a:r>
              <a:rPr lang="en-US" dirty="0">
                <a:solidFill>
                  <a:schemeClr val="accent1">
                    <a:lumMod val="50000"/>
                  </a:schemeClr>
                </a:solidFill>
              </a:rPr>
              <a:t> = character elements from a list</a:t>
            </a:r>
          </a:p>
          <a:p>
            <a:endParaRPr lang="en-US" dirty="0">
              <a:solidFill>
                <a:schemeClr val="accent1">
                  <a:lumMod val="50000"/>
                </a:schemeClr>
              </a:solidFill>
            </a:endParaRPr>
          </a:p>
          <a:p>
            <a:r>
              <a:rPr lang="en-US" dirty="0" err="1">
                <a:solidFill>
                  <a:schemeClr val="accent1">
                    <a:lumMod val="50000"/>
                  </a:schemeClr>
                </a:solidFill>
              </a:rPr>
              <a:t>sliderInput</a:t>
            </a:r>
            <a:r>
              <a:rPr lang="en-US" dirty="0">
                <a:solidFill>
                  <a:schemeClr val="accent1">
                    <a:lumMod val="50000"/>
                  </a:schemeClr>
                </a:solidFill>
              </a:rPr>
              <a:t> = two numbers in a range</a:t>
            </a:r>
          </a:p>
          <a:p>
            <a:endParaRPr lang="en-US" dirty="0">
              <a:solidFill>
                <a:schemeClr val="accent1">
                  <a:lumMod val="50000"/>
                </a:schemeClr>
              </a:solidFill>
            </a:endParaRPr>
          </a:p>
          <a:p>
            <a:r>
              <a:rPr lang="en-US" dirty="0" err="1">
                <a:solidFill>
                  <a:schemeClr val="accent1">
                    <a:lumMod val="50000"/>
                  </a:schemeClr>
                </a:solidFill>
              </a:rPr>
              <a:t>checkboxInput</a:t>
            </a:r>
            <a:r>
              <a:rPr lang="en-US" dirty="0">
                <a:solidFill>
                  <a:schemeClr val="accent1">
                    <a:lumMod val="50000"/>
                  </a:schemeClr>
                </a:solidFill>
              </a:rPr>
              <a:t> = T / F</a:t>
            </a:r>
          </a:p>
        </p:txBody>
      </p:sp>
    </p:spTree>
    <p:extLst>
      <p:ext uri="{BB962C8B-B14F-4D97-AF65-F5344CB8AC3E}">
        <p14:creationId xmlns:p14="http://schemas.microsoft.com/office/powerpoint/2010/main" val="116599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accent1">
                    <a:lumMod val="50000"/>
                  </a:schemeClr>
                </a:solidFill>
              </a:rPr>
              <a:t>Widget components</a:t>
            </a:r>
            <a:endParaRPr lang="en-US" dirty="0"/>
          </a:p>
        </p:txBody>
      </p:sp>
      <p:sp>
        <p:nvSpPr>
          <p:cNvPr id="4" name="Rectangle 3"/>
          <p:cNvSpPr/>
          <p:nvPr/>
        </p:nvSpPr>
        <p:spPr>
          <a:xfrm>
            <a:off x="1917030" y="2136339"/>
            <a:ext cx="6214915" cy="2308324"/>
          </a:xfrm>
          <a:prstGeom prst="rect">
            <a:avLst/>
          </a:prstGeom>
        </p:spPr>
        <p:txBody>
          <a:bodyPr wrap="square">
            <a:spAutoFit/>
          </a:bodyPr>
          <a:lstStyle/>
          <a:p>
            <a:pPr marL="285750" indent="-285750">
              <a:buFont typeface="Arial" panose="020B0604020202020204" pitchFamily="34" charset="0"/>
              <a:buChar char="•"/>
            </a:pPr>
            <a:r>
              <a:rPr lang="en-US" b="1" dirty="0"/>
              <a:t>Name</a:t>
            </a:r>
            <a:r>
              <a:rPr lang="en-US" dirty="0"/>
              <a:t> for the widget. The user will not see this name, but you can use it to access the widget’s value. The name should be a character string.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Label</a:t>
            </a:r>
            <a:r>
              <a:rPr lang="en-US" dirty="0"/>
              <a:t>. This label will appear with the widget in your app. It should be a character string, but it can be an empty string "".</a:t>
            </a:r>
          </a:p>
          <a:p>
            <a:endParaRPr lang="en-US" dirty="0"/>
          </a:p>
          <a:p>
            <a:r>
              <a:rPr lang="en-US" dirty="0" err="1"/>
              <a:t>actionButton</a:t>
            </a:r>
            <a:r>
              <a:rPr lang="en-US" dirty="0"/>
              <a:t>( name=“submit", label = “Submit Your Form")</a:t>
            </a:r>
          </a:p>
        </p:txBody>
      </p:sp>
      <p:sp>
        <p:nvSpPr>
          <p:cNvPr id="5" name="TextBox 4"/>
          <p:cNvSpPr txBox="1"/>
          <p:nvPr/>
        </p:nvSpPr>
        <p:spPr>
          <a:xfrm>
            <a:off x="8999621" y="1951523"/>
            <a:ext cx="2237874" cy="3416320"/>
          </a:xfrm>
          <a:prstGeom prst="rect">
            <a:avLst/>
          </a:prstGeom>
          <a:noFill/>
        </p:spPr>
        <p:txBody>
          <a:bodyPr wrap="square" rtlCol="0">
            <a:spAutoFit/>
          </a:bodyPr>
          <a:lstStyle/>
          <a:p>
            <a:r>
              <a:rPr lang="en-US" dirty="0">
                <a:solidFill>
                  <a:schemeClr val="accent1">
                    <a:lumMod val="50000"/>
                  </a:schemeClr>
                </a:solidFill>
              </a:rPr>
              <a:t>How you will access the data:</a:t>
            </a:r>
          </a:p>
          <a:p>
            <a:endParaRPr lang="en-US" dirty="0">
              <a:solidFill>
                <a:schemeClr val="accent1">
                  <a:lumMod val="50000"/>
                </a:schemeClr>
              </a:solidFill>
            </a:endParaRPr>
          </a:p>
          <a:p>
            <a:r>
              <a:rPr lang="en-US" dirty="0" err="1">
                <a:solidFill>
                  <a:schemeClr val="accent1">
                    <a:lumMod val="50000"/>
                  </a:schemeClr>
                </a:solidFill>
              </a:rPr>
              <a:t>input$name</a:t>
            </a:r>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Note that you do not create the input object and assign values at </a:t>
            </a:r>
            <a:r>
              <a:rPr lang="en-US" dirty="0" err="1">
                <a:solidFill>
                  <a:schemeClr val="accent2">
                    <a:lumMod val="75000"/>
                  </a:schemeClr>
                </a:solidFill>
              </a:rPr>
              <a:t>input$widget_name</a:t>
            </a:r>
            <a:r>
              <a:rPr lang="en-US" dirty="0">
                <a:solidFill>
                  <a:schemeClr val="accent1">
                    <a:lumMod val="50000"/>
                  </a:schemeClr>
                </a:solidFill>
              </a:rPr>
              <a:t>. That is done for you by the Shiny package. </a:t>
            </a:r>
          </a:p>
        </p:txBody>
      </p:sp>
      <p:sp>
        <p:nvSpPr>
          <p:cNvPr id="6" name="TextBox 5"/>
          <p:cNvSpPr txBox="1"/>
          <p:nvPr/>
        </p:nvSpPr>
        <p:spPr>
          <a:xfrm>
            <a:off x="4732453" y="5462337"/>
            <a:ext cx="3280578" cy="369332"/>
          </a:xfrm>
          <a:prstGeom prst="rect">
            <a:avLst/>
          </a:prstGeom>
          <a:noFill/>
        </p:spPr>
        <p:txBody>
          <a:bodyPr wrap="none" rtlCol="0">
            <a:spAutoFit/>
          </a:bodyPr>
          <a:lstStyle/>
          <a:p>
            <a:r>
              <a:rPr lang="en-US" dirty="0">
                <a:solidFill>
                  <a:schemeClr val="accent1">
                    <a:lumMod val="50000"/>
                  </a:schemeClr>
                </a:solidFill>
              </a:rPr>
              <a:t>Creates an entry at </a:t>
            </a:r>
            <a:r>
              <a:rPr lang="en-US" dirty="0" err="1">
                <a:solidFill>
                  <a:schemeClr val="accent2">
                    <a:lumMod val="75000"/>
                  </a:schemeClr>
                </a:solidFill>
              </a:rPr>
              <a:t>input$submit</a:t>
            </a:r>
            <a:endParaRPr lang="en-US" dirty="0">
              <a:solidFill>
                <a:schemeClr val="accent2">
                  <a:lumMod val="75000"/>
                </a:schemeClr>
              </a:solidFill>
            </a:endParaRPr>
          </a:p>
        </p:txBody>
      </p:sp>
      <p:cxnSp>
        <p:nvCxnSpPr>
          <p:cNvPr id="8" name="Straight Arrow Connector 7"/>
          <p:cNvCxnSpPr/>
          <p:nvPr/>
        </p:nvCxnSpPr>
        <p:spPr>
          <a:xfrm>
            <a:off x="3850105" y="4721662"/>
            <a:ext cx="1359569" cy="58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4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Anatomy of shiny FUNCTIONS: </a:t>
            </a:r>
            <a:r>
              <a:rPr lang="en-US" cap="all" dirty="0">
                <a:solidFill>
                  <a:schemeClr val="accent2">
                    <a:lumMod val="75000"/>
                  </a:schemeClr>
                </a:solidFill>
              </a:rPr>
              <a:t>USER INPUT</a:t>
            </a:r>
            <a:endParaRPr lang="en-US" dirty="0">
              <a:solidFill>
                <a:schemeClr val="accent2">
                  <a:lumMod val="75000"/>
                </a:schemeClr>
              </a:solidFill>
            </a:endParaRPr>
          </a:p>
        </p:txBody>
      </p:sp>
      <p:sp>
        <p:nvSpPr>
          <p:cNvPr id="4" name="TextBox 3"/>
          <p:cNvSpPr txBox="1"/>
          <p:nvPr/>
        </p:nvSpPr>
        <p:spPr>
          <a:xfrm>
            <a:off x="2077452" y="1858902"/>
            <a:ext cx="3581223" cy="4616648"/>
          </a:xfrm>
          <a:prstGeom prst="rect">
            <a:avLst/>
          </a:prstGeom>
          <a:noFill/>
        </p:spPr>
        <p:txBody>
          <a:bodyPr wrap="square" rtlCol="0">
            <a:spAutoFit/>
          </a:bodyPr>
          <a:lstStyle/>
          <a:p>
            <a:r>
              <a:rPr lang="en-US" sz="2400" b="1" dirty="0">
                <a:solidFill>
                  <a:schemeClr val="accent1">
                    <a:lumMod val="50000"/>
                  </a:schemeClr>
                </a:solidFill>
              </a:rPr>
              <a:t>HTML Doc or Dashboard</a:t>
            </a:r>
          </a:p>
          <a:p>
            <a:endParaRPr lang="en-US" dirty="0"/>
          </a:p>
          <a:p>
            <a:r>
              <a:rPr lang="en-US" dirty="0"/>
              <a:t>Input widgets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sends rendered</a:t>
            </a:r>
            <a:br>
              <a:rPr lang="en-US" dirty="0"/>
            </a:br>
            <a:r>
              <a:rPr lang="en-US" dirty="0"/>
              <a:t>objects back to </a:t>
            </a:r>
            <a:br>
              <a:rPr lang="en-US" dirty="0"/>
            </a:br>
            <a:r>
              <a:rPr lang="en-US" dirty="0"/>
              <a:t>dashboard </a:t>
            </a:r>
          </a:p>
        </p:txBody>
      </p:sp>
      <p:sp>
        <p:nvSpPr>
          <p:cNvPr id="5" name="TextBox 4"/>
          <p:cNvSpPr txBox="1"/>
          <p:nvPr/>
        </p:nvSpPr>
        <p:spPr>
          <a:xfrm>
            <a:off x="7487653" y="1858902"/>
            <a:ext cx="3048000" cy="2677656"/>
          </a:xfrm>
          <a:prstGeom prst="rect">
            <a:avLst/>
          </a:prstGeom>
          <a:noFill/>
        </p:spPr>
        <p:txBody>
          <a:bodyPr wrap="square" rtlCol="0">
            <a:spAutoFit/>
          </a:bodyPr>
          <a:lstStyle/>
          <a:p>
            <a:r>
              <a:rPr lang="en-US" sz="2400" b="1" dirty="0">
                <a:solidFill>
                  <a:schemeClr val="accent1">
                    <a:lumMod val="50000"/>
                  </a:schemeClr>
                </a:solidFill>
              </a:rPr>
              <a:t>RMD File</a:t>
            </a:r>
          </a:p>
          <a:p>
            <a:endParaRPr lang="en-US" dirty="0"/>
          </a:p>
          <a:p>
            <a:r>
              <a:rPr lang="en-US" dirty="0"/>
              <a:t>Load data</a:t>
            </a:r>
          </a:p>
          <a:p>
            <a:r>
              <a:rPr lang="en-US" dirty="0"/>
              <a:t>Load packages</a:t>
            </a:r>
          </a:p>
          <a:p>
            <a:endParaRPr lang="en-US" dirty="0"/>
          </a:p>
          <a:p>
            <a:endParaRPr lang="en-US" dirty="0"/>
          </a:p>
          <a:p>
            <a:endParaRPr lang="en-US" dirty="0"/>
          </a:p>
          <a:p>
            <a:r>
              <a:rPr lang="en-US" dirty="0"/>
              <a:t>Conduct analysis – </a:t>
            </a:r>
            <a:br>
              <a:rPr lang="en-US" dirty="0"/>
            </a:br>
            <a:r>
              <a:rPr lang="en-US" dirty="0"/>
              <a:t>generate tables and graphs</a:t>
            </a:r>
          </a:p>
        </p:txBody>
      </p:sp>
      <p:cxnSp>
        <p:nvCxnSpPr>
          <p:cNvPr id="7" name="Straight Arrow Connector 6"/>
          <p:cNvCxnSpPr/>
          <p:nvPr/>
        </p:nvCxnSpPr>
        <p:spPr>
          <a:xfrm>
            <a:off x="8313821" y="3176337"/>
            <a:ext cx="0" cy="64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01453" y="2743200"/>
            <a:ext cx="958515" cy="433137"/>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05289" y="2959768"/>
            <a:ext cx="2301263" cy="646331"/>
          </a:xfrm>
          <a:prstGeom prst="rect">
            <a:avLst/>
          </a:prstGeom>
          <a:noFill/>
        </p:spPr>
        <p:txBody>
          <a:bodyPr wrap="square" rtlCol="0">
            <a:spAutoFit/>
          </a:bodyPr>
          <a:lstStyle/>
          <a:p>
            <a:pPr algn="ctr"/>
            <a:r>
              <a:rPr lang="en-US" dirty="0">
                <a:solidFill>
                  <a:schemeClr val="accent1">
                    <a:lumMod val="50000"/>
                  </a:schemeClr>
                </a:solidFill>
              </a:rPr>
              <a:t>collect </a:t>
            </a:r>
          </a:p>
          <a:p>
            <a:pPr algn="ctr"/>
            <a:r>
              <a:rPr lang="en-US" dirty="0">
                <a:solidFill>
                  <a:schemeClr val="accent1">
                    <a:lumMod val="50000"/>
                  </a:schemeClr>
                </a:solidFill>
              </a:rPr>
              <a:t>parameters</a:t>
            </a:r>
          </a:p>
        </p:txBody>
      </p:sp>
      <p:cxnSp>
        <p:nvCxnSpPr>
          <p:cNvPr id="11" name="Straight Arrow Connector 10"/>
          <p:cNvCxnSpPr/>
          <p:nvPr/>
        </p:nvCxnSpPr>
        <p:spPr>
          <a:xfrm>
            <a:off x="5938587" y="3606098"/>
            <a:ext cx="958515" cy="433137"/>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62314" y="4971033"/>
            <a:ext cx="2301263" cy="369332"/>
          </a:xfrm>
          <a:prstGeom prst="rect">
            <a:avLst/>
          </a:prstGeom>
          <a:noFill/>
        </p:spPr>
        <p:txBody>
          <a:bodyPr wrap="square" rtlCol="0">
            <a:spAutoFit/>
          </a:bodyPr>
          <a:lstStyle/>
          <a:p>
            <a:pPr algn="ctr"/>
            <a:r>
              <a:rPr lang="en-US" dirty="0">
                <a:solidFill>
                  <a:schemeClr val="accent1">
                    <a:lumMod val="50000"/>
                  </a:schemeClr>
                </a:solidFill>
              </a:rPr>
              <a:t>render functions</a:t>
            </a:r>
          </a:p>
        </p:txBody>
      </p:sp>
      <p:cxnSp>
        <p:nvCxnSpPr>
          <p:cNvPr id="14" name="Straight Arrow Connector 13"/>
          <p:cNvCxnSpPr>
            <a:cxnSpLocks/>
          </p:cNvCxnSpPr>
          <p:nvPr/>
        </p:nvCxnSpPr>
        <p:spPr>
          <a:xfrm flipH="1">
            <a:off x="6605922" y="4478391"/>
            <a:ext cx="720725" cy="49264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10263" y="5431483"/>
            <a:ext cx="845442" cy="364553"/>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BE439C-8E02-4BD7-92FB-4A8A1EF3357F}"/>
              </a:ext>
            </a:extLst>
          </p:cNvPr>
          <p:cNvCxnSpPr>
            <a:cxnSpLocks/>
          </p:cNvCxnSpPr>
          <p:nvPr/>
        </p:nvCxnSpPr>
        <p:spPr>
          <a:xfrm flipV="1">
            <a:off x="2783128" y="2959768"/>
            <a:ext cx="0" cy="248760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130905-C4B5-4F83-ABAF-257BFB911E0A}"/>
              </a:ext>
            </a:extLst>
          </p:cNvPr>
          <p:cNvSpPr txBox="1"/>
          <p:nvPr/>
        </p:nvSpPr>
        <p:spPr>
          <a:xfrm>
            <a:off x="7586337" y="5613759"/>
            <a:ext cx="3417636" cy="830997"/>
          </a:xfrm>
          <a:prstGeom prst="rect">
            <a:avLst/>
          </a:prstGeom>
          <a:noFill/>
        </p:spPr>
        <p:txBody>
          <a:bodyPr wrap="square" rtlCol="0">
            <a:spAutoFit/>
          </a:bodyPr>
          <a:lstStyle/>
          <a:p>
            <a:pPr algn="ctr"/>
            <a:r>
              <a:rPr lang="en-US" sz="1600" dirty="0">
                <a:solidFill>
                  <a:schemeClr val="accent2">
                    <a:lumMod val="75000"/>
                  </a:schemeClr>
                </a:solidFill>
              </a:rPr>
              <a:t>User inputs collected from widgets will change the data or parameters used in the analysis, changing the output</a:t>
            </a:r>
          </a:p>
        </p:txBody>
      </p:sp>
      <p:cxnSp>
        <p:nvCxnSpPr>
          <p:cNvPr id="16" name="Straight Arrow Connector 15">
            <a:extLst>
              <a:ext uri="{FF2B5EF4-FFF2-40B4-BE49-F238E27FC236}">
                <a16:creationId xmlns:a16="http://schemas.microsoft.com/office/drawing/2014/main" id="{4FEE4555-37A0-41BF-A00C-26C3F0099E9F}"/>
              </a:ext>
            </a:extLst>
          </p:cNvPr>
          <p:cNvCxnSpPr>
            <a:cxnSpLocks/>
          </p:cNvCxnSpPr>
          <p:nvPr/>
        </p:nvCxnSpPr>
        <p:spPr>
          <a:xfrm flipH="1" flipV="1">
            <a:off x="8962433" y="4823208"/>
            <a:ext cx="122133" cy="59473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8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SHINY </a:t>
            </a:r>
            <a:r>
              <a:rPr lang="en-US" dirty="0">
                <a:solidFill>
                  <a:schemeClr val="accent2">
                    <a:lumMod val="75000"/>
                  </a:schemeClr>
                </a:solidFill>
              </a:rPr>
              <a:t>FUNCTIONS</a:t>
            </a:r>
            <a:r>
              <a:rPr lang="en-US" dirty="0">
                <a:solidFill>
                  <a:schemeClr val="accent1">
                    <a:lumMod val="50000"/>
                  </a:schemeClr>
                </a:solidFill>
              </a:rPr>
              <a:t> VS SHINY </a:t>
            </a:r>
            <a:r>
              <a:rPr lang="en-US" dirty="0">
                <a:solidFill>
                  <a:schemeClr val="accent2">
                    <a:lumMod val="75000"/>
                  </a:schemeClr>
                </a:solidFill>
              </a:rPr>
              <a:t>APPS</a:t>
            </a:r>
          </a:p>
        </p:txBody>
      </p:sp>
      <p:sp>
        <p:nvSpPr>
          <p:cNvPr id="3" name="Text Placeholder 2"/>
          <p:cNvSpPr>
            <a:spLocks noGrp="1"/>
          </p:cNvSpPr>
          <p:nvPr>
            <p:ph type="body" idx="1"/>
          </p:nvPr>
        </p:nvSpPr>
        <p:spPr/>
        <p:txBody>
          <a:bodyPr/>
          <a:lstStyle/>
          <a:p>
            <a:r>
              <a:rPr lang="en-US" dirty="0"/>
              <a:t>Using shiny in RMD documents versus building custom web apps</a:t>
            </a:r>
          </a:p>
        </p:txBody>
      </p:sp>
    </p:spTree>
    <p:extLst>
      <p:ext uri="{BB962C8B-B14F-4D97-AF65-F5344CB8AC3E}">
        <p14:creationId xmlns:p14="http://schemas.microsoft.com/office/powerpoint/2010/main" val="350186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Using Shiny in RMD DOCUMENTS</a:t>
            </a:r>
            <a:endParaRPr lang="en-US" dirty="0"/>
          </a:p>
        </p:txBody>
      </p:sp>
      <p:sp>
        <p:nvSpPr>
          <p:cNvPr id="4" name="TextBox 3"/>
          <p:cNvSpPr txBox="1"/>
          <p:nvPr/>
        </p:nvSpPr>
        <p:spPr>
          <a:xfrm>
            <a:off x="838200" y="1161071"/>
            <a:ext cx="9677400" cy="3970318"/>
          </a:xfrm>
          <a:prstGeom prst="rect">
            <a:avLst/>
          </a:prstGeom>
          <a:noFill/>
        </p:spPr>
        <p:txBody>
          <a:bodyPr wrap="square" rtlCol="0">
            <a:spAutoFit/>
          </a:bodyPr>
          <a:lstStyle/>
          <a:p>
            <a:endParaRPr lang="en-US" dirty="0"/>
          </a:p>
          <a:p>
            <a:endParaRPr lang="en-US" dirty="0"/>
          </a:p>
          <a:p>
            <a:r>
              <a:rPr lang="en-US" dirty="0"/>
              <a:t>Please note that if you look up tutorials on R Shiny you will find lots of information about how to build web apps. This was the original design and intended purpose of R Shiny.</a:t>
            </a:r>
          </a:p>
          <a:p>
            <a:endParaRPr lang="en-US" dirty="0"/>
          </a:p>
          <a:p>
            <a:r>
              <a:rPr lang="en-US" dirty="0"/>
              <a:t>HOWEVER, it requires you to build a user interface from scratch, so you need to learn a bunch of functions to lay out a web page and add container for widgets and output. These are useful if you need your final app to be fully customized where you have full control over the entire look and feel.</a:t>
            </a:r>
          </a:p>
          <a:p>
            <a:endParaRPr lang="en-US" dirty="0"/>
          </a:p>
          <a:p>
            <a:r>
              <a:rPr lang="en-US" dirty="0"/>
              <a:t>Shiny widgets have recently been integrated into RMD documents, making them much easier to use. The RMD documents do all of the hard work of creating a web page for us, and we already know how to add graphics. In this step we will just add widgets to gather user inputs. </a:t>
            </a:r>
          </a:p>
          <a:p>
            <a:endParaRPr lang="en-US" dirty="0"/>
          </a:p>
          <a:p>
            <a:r>
              <a:rPr lang="en-US" dirty="0"/>
              <a:t>We are using </a:t>
            </a:r>
            <a:r>
              <a:rPr lang="en-US" dirty="0">
                <a:solidFill>
                  <a:schemeClr val="accent2">
                    <a:lumMod val="75000"/>
                  </a:schemeClr>
                </a:solidFill>
              </a:rPr>
              <a:t>Shiny functions() </a:t>
            </a:r>
            <a:r>
              <a:rPr lang="en-US" dirty="0"/>
              <a:t>inside of RMD documents, </a:t>
            </a:r>
            <a:r>
              <a:rPr lang="en-US" dirty="0">
                <a:solidFill>
                  <a:schemeClr val="accent2">
                    <a:lumMod val="75000"/>
                  </a:schemeClr>
                </a:solidFill>
              </a:rPr>
              <a:t>we are NOT building Shiny apps</a:t>
            </a:r>
            <a:r>
              <a:rPr lang="en-US" dirty="0"/>
              <a:t>. </a:t>
            </a:r>
          </a:p>
        </p:txBody>
      </p:sp>
    </p:spTree>
    <p:extLst>
      <p:ext uri="{BB962C8B-B14F-4D97-AF65-F5344CB8AC3E}">
        <p14:creationId xmlns:p14="http://schemas.microsoft.com/office/powerpoint/2010/main" val="92329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Using Shiny </a:t>
            </a:r>
            <a:r>
              <a:rPr lang="en-US" cap="all" dirty="0">
                <a:solidFill>
                  <a:schemeClr val="accent2">
                    <a:lumMod val="75000"/>
                  </a:schemeClr>
                </a:solidFill>
              </a:rPr>
              <a:t>in RMD DOCUMENTS</a:t>
            </a:r>
            <a:endParaRPr lang="en-US" dirty="0">
              <a:solidFill>
                <a:schemeClr val="accent2">
                  <a:lumMod val="75000"/>
                </a:schemeClr>
              </a:solidFill>
            </a:endParaRPr>
          </a:p>
        </p:txBody>
      </p:sp>
      <p:sp>
        <p:nvSpPr>
          <p:cNvPr id="2" name="Rectangle 1">
            <a:extLst>
              <a:ext uri="{FF2B5EF4-FFF2-40B4-BE49-F238E27FC236}">
                <a16:creationId xmlns:a16="http://schemas.microsoft.com/office/drawing/2014/main" id="{B72CEBDB-DE31-48CE-8B63-64605ADE65CC}"/>
              </a:ext>
            </a:extLst>
          </p:cNvPr>
          <p:cNvSpPr/>
          <p:nvPr/>
        </p:nvSpPr>
        <p:spPr>
          <a:xfrm>
            <a:off x="838200" y="1548645"/>
            <a:ext cx="6096000" cy="1477328"/>
          </a:xfrm>
          <a:prstGeom prst="rect">
            <a:avLst/>
          </a:prstGeom>
          <a:ln w="12700">
            <a:solidFill>
              <a:schemeClr val="bg2">
                <a:lumMod val="75000"/>
              </a:schemeClr>
            </a:solidFill>
          </a:ln>
        </p:spPr>
        <p:txBody>
          <a:bodyPr>
            <a:spAutoFit/>
          </a:bodyPr>
          <a:lstStyle/>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title: "Lab-04 Dynamic Graphics"</a:t>
            </a:r>
          </a:p>
          <a:p>
            <a:r>
              <a:rPr lang="en-US" dirty="0">
                <a:latin typeface="Courier New" panose="02070309020205020404" pitchFamily="49" charset="0"/>
                <a:cs typeface="Courier New" panose="02070309020205020404" pitchFamily="49" charset="0"/>
              </a:rPr>
              <a:t>output: </a:t>
            </a:r>
            <a:r>
              <a:rPr lang="en-US" dirty="0" err="1">
                <a:latin typeface="Courier New" panose="02070309020205020404" pitchFamily="49" charset="0"/>
                <a:cs typeface="Courier New" panose="02070309020205020404" pitchFamily="49" charset="0"/>
              </a:rPr>
              <a:t>flexdashboard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flex_dashboard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runtime: shiny</a:t>
            </a:r>
          </a:p>
          <a:p>
            <a:r>
              <a:rPr lang="en-US"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DA389BC-2929-4B18-8421-51744B9E5486}"/>
              </a:ext>
            </a:extLst>
          </p:cNvPr>
          <p:cNvSpPr/>
          <p:nvPr/>
        </p:nvSpPr>
        <p:spPr>
          <a:xfrm>
            <a:off x="838200" y="3188924"/>
            <a:ext cx="6096000" cy="1754326"/>
          </a:xfrm>
          <a:prstGeom prst="rect">
            <a:avLst/>
          </a:prstGeom>
          <a:ln w="12700">
            <a:solidFill>
              <a:schemeClr val="bg2">
                <a:lumMod val="75000"/>
              </a:schemeClr>
            </a:solidFill>
          </a:ln>
        </p:spPr>
        <p:txBody>
          <a:bodyPr>
            <a:spAutoFit/>
          </a:bodyPr>
          <a:lstStyle/>
          <a:p>
            <a:r>
              <a:rPr lang="en-US" dirty="0">
                <a:latin typeface="Courier New" panose="02070309020205020404" pitchFamily="49" charset="0"/>
                <a:cs typeface="Courier New" panose="02070309020205020404" pitchFamily="49" charset="0"/>
              </a:rPr>
              <a:t>```{r}</a:t>
            </a:r>
          </a:p>
          <a:p>
            <a:r>
              <a:rPr lang="en-US" dirty="0" err="1">
                <a:latin typeface="Courier New" panose="02070309020205020404" pitchFamily="49" charset="0"/>
                <a:cs typeface="Courier New" panose="02070309020205020404" pitchFamily="49" charset="0"/>
              </a:rPr>
              <a:t>selectInput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my.widget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label=“Please select one”,</a:t>
            </a:r>
          </a:p>
          <a:p>
            <a:r>
              <a:rPr lang="en-US" dirty="0">
                <a:latin typeface="Courier New" panose="02070309020205020404" pitchFamily="49" charset="0"/>
                <a:cs typeface="Courier New" panose="02070309020205020404" pitchFamily="49" charset="0"/>
              </a:rPr>
              <a:t>             choices=c(“A”,”B”,”C”),</a:t>
            </a:r>
          </a:p>
          <a:p>
            <a:r>
              <a:rPr lang="en-US" dirty="0">
                <a:latin typeface="Courier New" panose="02070309020205020404" pitchFamily="49" charset="0"/>
                <a:cs typeface="Courier New" panose="02070309020205020404" pitchFamily="49" charset="0"/>
              </a:rPr>
              <a:t>             selected=“B” )</a:t>
            </a:r>
          </a:p>
          <a:p>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96FBCA61-CD16-4E16-99FE-8CE7F58B8FF2}"/>
              </a:ext>
            </a:extLst>
          </p:cNvPr>
          <p:cNvSpPr/>
          <p:nvPr/>
        </p:nvSpPr>
        <p:spPr>
          <a:xfrm>
            <a:off x="834736" y="5216944"/>
            <a:ext cx="6096000" cy="1477328"/>
          </a:xfrm>
          <a:prstGeom prst="rect">
            <a:avLst/>
          </a:prstGeom>
          <a:ln w="12700">
            <a:solidFill>
              <a:schemeClr val="bg2">
                <a:lumMod val="75000"/>
              </a:schemeClr>
            </a:solidFill>
          </a:ln>
        </p:spPr>
        <p:txBody>
          <a:bodyPr>
            <a:spAutoFit/>
          </a:bodyPr>
          <a:lstStyle/>
          <a:p>
            <a:r>
              <a:rPr lang="en-US" dirty="0">
                <a:latin typeface="Courier New" panose="02070309020205020404" pitchFamily="49" charset="0"/>
                <a:cs typeface="Courier New" panose="02070309020205020404" pitchFamily="49" charset="0"/>
              </a:rPr>
              <a:t>```{r}</a:t>
            </a:r>
          </a:p>
          <a:p>
            <a:r>
              <a:rPr lang="en-US" dirty="0" err="1">
                <a:latin typeface="Courier New" panose="02070309020205020404" pitchFamily="49" charset="0"/>
                <a:cs typeface="Courier New" panose="02070309020205020404" pitchFamily="49" charset="0"/>
              </a:rPr>
              <a:t>renderPlot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code here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4BA83D86-681B-4FA0-8B8E-C629AB5F7378}"/>
              </a:ext>
            </a:extLst>
          </p:cNvPr>
          <p:cNvSpPr txBox="1"/>
          <p:nvPr/>
        </p:nvSpPr>
        <p:spPr>
          <a:xfrm>
            <a:off x="8260773" y="1825644"/>
            <a:ext cx="3497368" cy="461665"/>
          </a:xfrm>
          <a:prstGeom prst="rect">
            <a:avLst/>
          </a:prstGeom>
          <a:noFill/>
        </p:spPr>
        <p:txBody>
          <a:bodyPr wrap="none" rtlCol="0">
            <a:spAutoFit/>
          </a:bodyPr>
          <a:lstStyle/>
          <a:p>
            <a:r>
              <a:rPr lang="en-US" sz="2400" dirty="0">
                <a:solidFill>
                  <a:schemeClr val="accent2">
                    <a:lumMod val="75000"/>
                  </a:schemeClr>
                </a:solidFill>
              </a:rPr>
              <a:t>Header arguments in RMD</a:t>
            </a:r>
          </a:p>
        </p:txBody>
      </p:sp>
      <p:sp>
        <p:nvSpPr>
          <p:cNvPr id="8" name="TextBox 7">
            <a:extLst>
              <a:ext uri="{FF2B5EF4-FFF2-40B4-BE49-F238E27FC236}">
                <a16:creationId xmlns:a16="http://schemas.microsoft.com/office/drawing/2014/main" id="{B4F7E888-981D-43E7-B371-916C8C700EFC}"/>
              </a:ext>
            </a:extLst>
          </p:cNvPr>
          <p:cNvSpPr txBox="1"/>
          <p:nvPr/>
        </p:nvSpPr>
        <p:spPr>
          <a:xfrm>
            <a:off x="8260773" y="3835254"/>
            <a:ext cx="2197012" cy="461665"/>
          </a:xfrm>
          <a:prstGeom prst="rect">
            <a:avLst/>
          </a:prstGeom>
          <a:noFill/>
        </p:spPr>
        <p:txBody>
          <a:bodyPr wrap="none" rtlCol="0">
            <a:spAutoFit/>
          </a:bodyPr>
          <a:lstStyle/>
          <a:p>
            <a:r>
              <a:rPr lang="en-US" sz="2400" dirty="0">
                <a:solidFill>
                  <a:schemeClr val="accent2">
                    <a:lumMod val="75000"/>
                  </a:schemeClr>
                </a:solidFill>
              </a:rPr>
              <a:t>Widgets in RMD</a:t>
            </a:r>
          </a:p>
        </p:txBody>
      </p:sp>
      <p:sp>
        <p:nvSpPr>
          <p:cNvPr id="9" name="TextBox 8">
            <a:extLst>
              <a:ext uri="{FF2B5EF4-FFF2-40B4-BE49-F238E27FC236}">
                <a16:creationId xmlns:a16="http://schemas.microsoft.com/office/drawing/2014/main" id="{72883244-B120-4143-9421-82556885ED5F}"/>
              </a:ext>
            </a:extLst>
          </p:cNvPr>
          <p:cNvSpPr txBox="1"/>
          <p:nvPr/>
        </p:nvSpPr>
        <p:spPr>
          <a:xfrm>
            <a:off x="8214574" y="5542654"/>
            <a:ext cx="3308342" cy="461665"/>
          </a:xfrm>
          <a:prstGeom prst="rect">
            <a:avLst/>
          </a:prstGeom>
          <a:noFill/>
        </p:spPr>
        <p:txBody>
          <a:bodyPr wrap="none" rtlCol="0">
            <a:spAutoFit/>
          </a:bodyPr>
          <a:lstStyle/>
          <a:p>
            <a:r>
              <a:rPr lang="en-US" sz="2400" dirty="0">
                <a:solidFill>
                  <a:schemeClr val="accent2">
                    <a:lumMod val="75000"/>
                  </a:schemeClr>
                </a:solidFill>
              </a:rPr>
              <a:t>Render functions in RMD</a:t>
            </a:r>
          </a:p>
        </p:txBody>
      </p:sp>
    </p:spTree>
    <p:extLst>
      <p:ext uri="{BB962C8B-B14F-4D97-AF65-F5344CB8AC3E}">
        <p14:creationId xmlns:p14="http://schemas.microsoft.com/office/powerpoint/2010/main" val="58343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R SHINY</a:t>
            </a:r>
          </a:p>
        </p:txBody>
      </p:sp>
      <p:sp>
        <p:nvSpPr>
          <p:cNvPr id="3" name="Text Placeholder 2"/>
          <p:cNvSpPr>
            <a:spLocks noGrp="1"/>
          </p:cNvSpPr>
          <p:nvPr>
            <p:ph type="body" idx="1"/>
          </p:nvPr>
        </p:nvSpPr>
        <p:spPr/>
        <p:txBody>
          <a:bodyPr/>
          <a:lstStyle/>
          <a:p>
            <a:r>
              <a:rPr lang="en-US" dirty="0"/>
              <a:t>WEB APPS FOR THE COMMON PERSON</a:t>
            </a:r>
          </a:p>
        </p:txBody>
      </p:sp>
    </p:spTree>
    <p:extLst>
      <p:ext uri="{BB962C8B-B14F-4D97-AF65-F5344CB8AC3E}">
        <p14:creationId xmlns:p14="http://schemas.microsoft.com/office/powerpoint/2010/main" val="1908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34D3-0FA7-45DD-9D66-DF1044A5813A}"/>
              </a:ext>
            </a:extLst>
          </p:cNvPr>
          <p:cNvSpPr>
            <a:spLocks noGrp="1"/>
          </p:cNvSpPr>
          <p:nvPr>
            <p:ph type="title"/>
          </p:nvPr>
        </p:nvSpPr>
        <p:spPr/>
        <p:txBody>
          <a:bodyPr/>
          <a:lstStyle/>
          <a:p>
            <a:r>
              <a:rPr lang="en-US" dirty="0"/>
              <a:t>RENDERING: </a:t>
            </a:r>
            <a:br>
              <a:rPr lang="en-US" dirty="0"/>
            </a:br>
            <a:r>
              <a:rPr lang="en-US" dirty="0">
                <a:solidFill>
                  <a:schemeClr val="accent2">
                    <a:lumMod val="75000"/>
                  </a:schemeClr>
                </a:solidFill>
              </a:rPr>
              <a:t>CONVERT R TO DYNAMIC HTML</a:t>
            </a:r>
          </a:p>
        </p:txBody>
      </p:sp>
      <p:sp>
        <p:nvSpPr>
          <p:cNvPr id="3" name="Text Placeholder 2">
            <a:extLst>
              <a:ext uri="{FF2B5EF4-FFF2-40B4-BE49-F238E27FC236}">
                <a16:creationId xmlns:a16="http://schemas.microsoft.com/office/drawing/2014/main" id="{3037920F-EE46-45AE-875F-994A1FCC6A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633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How does “knit” work in RMD?</a:t>
            </a:r>
            <a:endParaRPr lang="en-US" dirty="0"/>
          </a:p>
        </p:txBody>
      </p:sp>
      <p:sp>
        <p:nvSpPr>
          <p:cNvPr id="4" name="TextBox 3"/>
          <p:cNvSpPr txBox="1"/>
          <p:nvPr/>
        </p:nvSpPr>
        <p:spPr>
          <a:xfrm>
            <a:off x="838200" y="1161071"/>
            <a:ext cx="9677400" cy="646331"/>
          </a:xfrm>
          <a:prstGeom prst="rect">
            <a:avLst/>
          </a:prstGeom>
          <a:noFill/>
        </p:spPr>
        <p:txBody>
          <a:bodyPr wrap="square" rtlCol="0">
            <a:spAutoFit/>
          </a:bodyPr>
          <a:lstStyle/>
          <a:p>
            <a:r>
              <a:rPr lang="en-US" dirty="0"/>
              <a:t>Shiny functions work similar to other </a:t>
            </a:r>
            <a:r>
              <a:rPr lang="en-US" dirty="0" err="1"/>
              <a:t>knitr</a:t>
            </a:r>
            <a:r>
              <a:rPr lang="en-US" dirty="0"/>
              <a:t> functions that are used to convert your raw R output into HTML objects that make for nice documents. </a:t>
            </a:r>
          </a:p>
        </p:txBody>
      </p:sp>
      <p:pic>
        <p:nvPicPr>
          <p:cNvPr id="5" name="Picture 4">
            <a:extLst>
              <a:ext uri="{FF2B5EF4-FFF2-40B4-BE49-F238E27FC236}">
                <a16:creationId xmlns:a16="http://schemas.microsoft.com/office/drawing/2014/main" id="{0A26E268-BC25-4E42-8295-C9A03457ABD7}"/>
              </a:ext>
            </a:extLst>
          </p:cNvPr>
          <p:cNvPicPr>
            <a:picLocks noChangeAspect="1"/>
          </p:cNvPicPr>
          <p:nvPr/>
        </p:nvPicPr>
        <p:blipFill>
          <a:blip r:embed="rId2"/>
          <a:stretch>
            <a:fillRect/>
          </a:stretch>
        </p:blipFill>
        <p:spPr>
          <a:xfrm>
            <a:off x="1035629" y="2734142"/>
            <a:ext cx="3086534" cy="3321581"/>
          </a:xfrm>
          <a:prstGeom prst="rect">
            <a:avLst/>
          </a:prstGeom>
        </p:spPr>
      </p:pic>
      <p:pic>
        <p:nvPicPr>
          <p:cNvPr id="6" name="Picture 5">
            <a:extLst>
              <a:ext uri="{FF2B5EF4-FFF2-40B4-BE49-F238E27FC236}">
                <a16:creationId xmlns:a16="http://schemas.microsoft.com/office/drawing/2014/main" id="{3E0FE3C3-EA16-4B72-9D3D-E35D836A7CFC}"/>
              </a:ext>
            </a:extLst>
          </p:cNvPr>
          <p:cNvPicPr>
            <a:picLocks noChangeAspect="1"/>
          </p:cNvPicPr>
          <p:nvPr/>
        </p:nvPicPr>
        <p:blipFill>
          <a:blip r:embed="rId3"/>
          <a:stretch>
            <a:fillRect/>
          </a:stretch>
        </p:blipFill>
        <p:spPr>
          <a:xfrm>
            <a:off x="6627886" y="2787973"/>
            <a:ext cx="3589627" cy="3267750"/>
          </a:xfrm>
          <a:prstGeom prst="rect">
            <a:avLst/>
          </a:prstGeom>
        </p:spPr>
      </p:pic>
      <p:cxnSp>
        <p:nvCxnSpPr>
          <p:cNvPr id="7" name="Straight Arrow Connector 6">
            <a:extLst>
              <a:ext uri="{FF2B5EF4-FFF2-40B4-BE49-F238E27FC236}">
                <a16:creationId xmlns:a16="http://schemas.microsoft.com/office/drawing/2014/main" id="{551AE662-A7CB-4525-ADAC-FFBBFCC665C9}"/>
              </a:ext>
            </a:extLst>
          </p:cNvPr>
          <p:cNvCxnSpPr>
            <a:cxnSpLocks/>
          </p:cNvCxnSpPr>
          <p:nvPr/>
        </p:nvCxnSpPr>
        <p:spPr>
          <a:xfrm>
            <a:off x="5070765" y="4288167"/>
            <a:ext cx="829632" cy="0"/>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AA1A8-B13D-48F2-9564-ED7A2BB8BF80}"/>
              </a:ext>
            </a:extLst>
          </p:cNvPr>
          <p:cNvSpPr txBox="1"/>
          <p:nvPr/>
        </p:nvSpPr>
        <p:spPr>
          <a:xfrm>
            <a:off x="1850972" y="2324042"/>
            <a:ext cx="1455848" cy="369332"/>
          </a:xfrm>
          <a:prstGeom prst="rect">
            <a:avLst/>
          </a:prstGeom>
          <a:noFill/>
        </p:spPr>
        <p:txBody>
          <a:bodyPr wrap="none" rtlCol="0">
            <a:spAutoFit/>
          </a:bodyPr>
          <a:lstStyle/>
          <a:p>
            <a:r>
              <a:rPr lang="en-US" dirty="0">
                <a:solidFill>
                  <a:schemeClr val="accent2">
                    <a:lumMod val="75000"/>
                  </a:schemeClr>
                </a:solidFill>
              </a:rPr>
              <a:t>Raw R output</a:t>
            </a:r>
          </a:p>
        </p:txBody>
      </p:sp>
      <p:sp>
        <p:nvSpPr>
          <p:cNvPr id="10" name="TextBox 9">
            <a:extLst>
              <a:ext uri="{FF2B5EF4-FFF2-40B4-BE49-F238E27FC236}">
                <a16:creationId xmlns:a16="http://schemas.microsoft.com/office/drawing/2014/main" id="{6E947F4E-3365-44D6-99CC-750D5EFD0B41}"/>
              </a:ext>
            </a:extLst>
          </p:cNvPr>
          <p:cNvSpPr txBox="1"/>
          <p:nvPr/>
        </p:nvSpPr>
        <p:spPr>
          <a:xfrm>
            <a:off x="6627886" y="2324042"/>
            <a:ext cx="3182603" cy="369332"/>
          </a:xfrm>
          <a:prstGeom prst="rect">
            <a:avLst/>
          </a:prstGeom>
          <a:noFill/>
        </p:spPr>
        <p:txBody>
          <a:bodyPr wrap="none" rtlCol="0">
            <a:spAutoFit/>
          </a:bodyPr>
          <a:lstStyle/>
          <a:p>
            <a:r>
              <a:rPr lang="en-US" dirty="0">
                <a:solidFill>
                  <a:schemeClr val="accent2">
                    <a:lumMod val="75000"/>
                  </a:schemeClr>
                </a:solidFill>
              </a:rPr>
              <a:t>After conversion to HTML table</a:t>
            </a:r>
          </a:p>
        </p:txBody>
      </p:sp>
    </p:spTree>
    <p:extLst>
      <p:ext uri="{BB962C8B-B14F-4D97-AF65-F5344CB8AC3E}">
        <p14:creationId xmlns:p14="http://schemas.microsoft.com/office/powerpoint/2010/main" val="323145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DFD4C4-EA13-47BF-B708-31FD92AE7339}"/>
              </a:ext>
            </a:extLst>
          </p:cNvPr>
          <p:cNvSpPr>
            <a:spLocks noChangeArrowheads="1"/>
          </p:cNvSpPr>
          <p:nvPr/>
        </p:nvSpPr>
        <p:spPr bwMode="auto">
          <a:xfrm>
            <a:off x="997528" y="1284106"/>
            <a:ext cx="9632373"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Lucida Console" panose="020B0609040504020204" pitchFamily="49" charset="0"/>
              </a:rPr>
              <a:t>&lt;table style="text-align:center"&gt;&lt;tr&gt;&lt;td colspan="5" style="border-bottom: 1px solid black"&gt;&lt;/td&gt;&lt;/tr&gt;&lt;tr&gt;&lt;td style="text-align:left"&gt;&lt;/td&gt;&lt;td colspan="4"&gt;&lt;em&gt;Dependent variable:&lt;/em&gt;&lt;/td&gt;&lt;/tr&gt; &lt;tr&gt;&lt;td&gt;&lt;/td&gt;&lt;td colspan="4" style="border-bottom: 1px solid black"&gt;&lt;/td&gt;&lt;/tr&gt; &lt;tr&gt;&lt;td style="text-align:left"&gt;&lt;/td&gt;&lt;td colspan="4"&gt;heart.rate&lt;/td&gt;&lt;/tr&gt; &lt;tr&gt;&lt;td style="text-align:left"&gt;&lt;/td&gt;&lt;td&gt;(1)&lt;/td&gt;&lt;td&gt;(2)&lt;/td&gt;&lt;td&gt;(3)&lt;/td&gt;&lt;td&gt;(4)&lt;/td&gt;&lt;/tr&gt; &lt;tr&gt;&lt;td colspan="5" style="border-bottom: 1px solid black"&gt;&lt;/td&gt;&lt;/tr&gt;&lt;tr&gt;&lt;td style="text-align:left"&gt;caffeine&lt;/td&gt;&lt;td&gt;0.087&lt;sup&gt;***&lt;/sup&gt;&lt;/td&gt;&lt;td&gt;0.080&lt;sup&gt;***&lt;/sup&gt;&lt;/td&gt;&lt;td&gt;0.009&lt;/td&gt;&lt;td&gt;0.037&lt;/td&gt;&lt;/tr&gt; &lt;tr&gt;&lt;td style="text-align:left"&gt;&lt;/td&gt;&lt;td&gt;(0.021)&lt;/td&gt;&lt;td&gt;(0.008)&lt;/td&gt;&lt;td&gt;(0.121)&lt;/td&gt;&lt;td&gt;(0.047)&lt;/td&gt;&lt;/tr&gt; &lt;tr&gt;&lt;td style="text-align:left"&gt;&lt;/td&gt;&lt;td&gt;&lt;/td&gt;&lt;td&gt;&lt;/td&gt;&lt;td&gt;&lt;/td&gt;&lt;td&gt;&lt;/td&gt;&lt;/tr&gt; &lt;tr&gt;&lt;td style="text-align:left"&gt;gym.time&lt;/td&gt;&lt;td&gt;&lt;/td&gt;&lt;td&gt;-1.441&lt;sup&gt;***&lt;/sup&gt;&lt;/td&gt;&lt;td&gt;&lt;/td&gt;&lt;td&gt;-1.440&lt;sup&gt;***&lt;/sup&gt;&lt;/td&gt;&lt;/tr&gt; &lt;tr&gt;&lt;td style="text-align:left"&gt;&lt;/td&gt;&lt;td&gt;&lt;/td&gt;&lt;td&gt;(0.062)&lt;/td&gt;&lt;td&gt;&lt;/td&gt;&lt;td&gt;(0.062)&lt;/td&gt;&lt;/tr&gt; &lt;tr&gt;&lt;td style="text-align:left"&gt;&lt;/td&gt;&lt;td&gt;&lt;/td&gt;&lt;td&gt;&lt;/td&gt;&lt;td&gt;&lt;/td&gt;&lt;td&gt;&lt;/td&gt;&lt;/tr&gt; &lt;tr&gt;&lt;td style="text-align:left"&gt;stress.index&lt;/td&gt;&lt;td&gt;&lt;/td&gt;&lt;td&gt;&lt;/td&gt;&lt;td&gt;0.414&lt;/td&gt;&lt;td&gt;0.228&lt;/td&gt;&lt;/tr&gt; &lt;tr&gt;&lt;td style="text-align:left"&gt;&lt;/td&gt;&lt;td&gt;&lt;/td&gt;&lt;td&gt;&lt;/td&gt;&lt;td&gt;(0.631)&lt;/td&gt;&lt;td&gt;(0.246)&lt;/td&gt;&lt;/tr&gt; &lt;tr&gt;&lt;td style="text-align:left"&gt;&lt;/td&gt;&lt;td&gt;&lt;/td&gt;&lt;td&gt;&lt;/td&gt;&lt;td&gt;&lt;/td&gt;&lt;td&gt;&lt;/td&gt;&lt;/tr&gt; &lt;tr&gt;&lt;td style="text-align:left"&gt;Constant&lt;/td&gt;&lt;td&gt;68.953&lt;sup&gt;***&lt;/sup&gt;&lt;/td&gt;&lt;td&gt;116.461&lt;sup&gt;***&lt;/sup&gt;&lt;/td&gt;&lt;td&gt;68.267&lt;sup&gt;***&lt;/sup&gt;&lt;/td&gt;&lt;td&gt;116.022&lt;sup&gt;***&lt;/sup&gt;&lt;/td&gt;&lt;/tr&gt; &lt;tr&gt;&lt;td style="text-align:left"&gt;&lt;/td&gt;&lt;td&gt;(5.454)&lt;/td&gt;&lt;td&gt;(2.942)&lt;/td&gt;&lt;td&gt;(5.568)&lt;/td&gt;&lt;td&gt;(2.982)&lt;/td&gt;&lt;/tr&gt; &lt;tr&gt;&lt;td style="text-align:left"&gt;&lt;/td&gt;&lt;td&gt;&lt;/td&gt;&lt;td&gt;&lt;/td&gt;&lt;td&gt;&lt;/td&gt;&lt;td&gt;&lt;/td&gt;&lt;/tr&gt; &lt;tr&gt;&lt;td colspan="5" style="border-bottom: 1px solid black"&gt;&lt;/td&gt;&lt;/tr&gt;&lt;tr&gt;&lt;td style="text-align:left"&gt;Observations&lt;/td&gt;&lt;td&gt;100&lt;/td&gt;&lt;td&gt;100&lt;/td&gt;&lt;td&gt;100&lt;/td&gt;&lt;td&gt;100&lt;/td&gt;&lt;/tr&gt; &lt;tr&gt;&lt;td style="text-align:left"&gt;R&lt;sup&gt;2&lt;/sup&gt;&lt;/td&gt;&lt;td&gt;0.153&lt;/td&gt;&lt;td&gt;0.872&lt;/td&gt;&lt;td&gt;0.157&lt;/td&gt;&lt;td&gt;0.873&lt;/td&gt;&lt;/tr&gt; &lt;tr&gt;&lt;td colspan="5" style="border-bottom: 1px solid black"&gt;&lt;/td&gt;&lt;/tr&gt;&lt;tr&gt;&lt;td style="text-align:left"&gt;&lt;em&gt;Note:&lt;/em&gt;&lt;/td&gt;&lt;td colspan="4" style="text-align:right"&gt;&lt;sup&gt;*&lt;/sup&gt;p&lt;0.1; &lt;sup&gt;**&lt;/sup&gt;p&lt;0.05; &lt;sup&gt;***&lt;/sup&gt;p&lt;0.01&lt;/td&gt;&lt;/tr&gt; &lt;/table&gt;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AC9A85D1-92F3-4A0C-BD2A-5BF7EE13A61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all" dirty="0">
                <a:solidFill>
                  <a:schemeClr val="accent2">
                    <a:lumMod val="75000"/>
                  </a:schemeClr>
                </a:solidFill>
              </a:rPr>
              <a:t>Side note: this is what the RAW html table looks like</a:t>
            </a:r>
            <a:endParaRPr lang="en-US" sz="3200" dirty="0">
              <a:solidFill>
                <a:schemeClr val="accent2">
                  <a:lumMod val="75000"/>
                </a:schemeClr>
              </a:solidFill>
            </a:endParaRPr>
          </a:p>
        </p:txBody>
      </p:sp>
    </p:spTree>
    <p:extLst>
      <p:ext uri="{BB962C8B-B14F-4D97-AF65-F5344CB8AC3E}">
        <p14:creationId xmlns:p14="http://schemas.microsoft.com/office/powerpoint/2010/main" val="425690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51208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RENDER functions:</a:t>
            </a:r>
            <a:endParaRPr lang="en-US" dirty="0"/>
          </a:p>
        </p:txBody>
      </p:sp>
      <p:sp>
        <p:nvSpPr>
          <p:cNvPr id="4" name="TextBox 3"/>
          <p:cNvSpPr txBox="1"/>
          <p:nvPr/>
        </p:nvSpPr>
        <p:spPr>
          <a:xfrm>
            <a:off x="1042965" y="1678527"/>
            <a:ext cx="2185555" cy="461665"/>
          </a:xfrm>
          <a:prstGeom prst="rect">
            <a:avLst/>
          </a:prstGeom>
          <a:noFill/>
        </p:spPr>
        <p:txBody>
          <a:bodyPr wrap="square" rtlCol="0">
            <a:spAutoFit/>
          </a:bodyPr>
          <a:lstStyle/>
          <a:p>
            <a:pPr algn="ctr"/>
            <a:r>
              <a:rPr lang="en-US" sz="2400" dirty="0">
                <a:solidFill>
                  <a:schemeClr val="accent2">
                    <a:lumMod val="75000"/>
                  </a:schemeClr>
                </a:solidFill>
              </a:rPr>
              <a:t>Raw R Version</a:t>
            </a:r>
          </a:p>
        </p:txBody>
      </p:sp>
      <p:sp>
        <p:nvSpPr>
          <p:cNvPr id="5" name="TextBox 4">
            <a:extLst>
              <a:ext uri="{FF2B5EF4-FFF2-40B4-BE49-F238E27FC236}">
                <a16:creationId xmlns:a16="http://schemas.microsoft.com/office/drawing/2014/main" id="{9A74507B-5620-4C7E-BD10-16E863909371}"/>
              </a:ext>
            </a:extLst>
          </p:cNvPr>
          <p:cNvSpPr txBox="1"/>
          <p:nvPr/>
        </p:nvSpPr>
        <p:spPr>
          <a:xfrm>
            <a:off x="1206172" y="3325086"/>
            <a:ext cx="40446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plot( x, y, main=“My Plot” )</a:t>
            </a:r>
          </a:p>
        </p:txBody>
      </p:sp>
      <p:sp>
        <p:nvSpPr>
          <p:cNvPr id="6" name="TextBox 5">
            <a:extLst>
              <a:ext uri="{FF2B5EF4-FFF2-40B4-BE49-F238E27FC236}">
                <a16:creationId xmlns:a16="http://schemas.microsoft.com/office/drawing/2014/main" id="{C961DF2C-2431-473A-B93B-B3362F34BCC4}"/>
              </a:ext>
            </a:extLst>
          </p:cNvPr>
          <p:cNvSpPr txBox="1"/>
          <p:nvPr/>
        </p:nvSpPr>
        <p:spPr>
          <a:xfrm>
            <a:off x="6356599" y="2771088"/>
            <a:ext cx="4320413" cy="1477328"/>
          </a:xfrm>
          <a:prstGeom prst="rect">
            <a:avLst/>
          </a:prstGeom>
          <a:noFill/>
        </p:spPr>
        <p:txBody>
          <a:bodyPr wrap="none" rtlCol="0">
            <a:spAutoFit/>
          </a:bodyPr>
          <a:lstStyle/>
          <a:p>
            <a:r>
              <a:rPr lang="en-US" dirty="0" err="1">
                <a:solidFill>
                  <a:srgbClr val="0070C0"/>
                </a:solidFill>
                <a:latin typeface="Courier New" panose="02070309020205020404" pitchFamily="49" charset="0"/>
                <a:cs typeface="Courier New" panose="02070309020205020404" pitchFamily="49" charset="0"/>
              </a:rPr>
              <a:t>renderPlot</a:t>
            </a:r>
            <a:r>
              <a:rPr lang="en-US" dirty="0">
                <a:solidFill>
                  <a:srgbClr val="0070C0"/>
                </a:solidFill>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plot( x, y, main=“My Plot” )</a:t>
            </a:r>
          </a:p>
          <a:p>
            <a:endParaRPr lang="en-US" dirty="0">
              <a:latin typeface="Courier New" panose="02070309020205020404" pitchFamily="49" charset="0"/>
              <a:cs typeface="Courier New" panose="02070309020205020404" pitchFamily="49" charset="0"/>
            </a:endParaRPr>
          </a:p>
          <a:p>
            <a:r>
              <a:rPr lang="en-US" dirty="0">
                <a:solidFill>
                  <a:srgbClr val="0070C0"/>
                </a:solidFill>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65E45D41-2EEB-470C-BA2D-F7BF0650049D}"/>
              </a:ext>
            </a:extLst>
          </p:cNvPr>
          <p:cNvSpPr txBox="1"/>
          <p:nvPr/>
        </p:nvSpPr>
        <p:spPr>
          <a:xfrm>
            <a:off x="6265856" y="1678527"/>
            <a:ext cx="2185555" cy="461665"/>
          </a:xfrm>
          <a:prstGeom prst="rect">
            <a:avLst/>
          </a:prstGeom>
          <a:noFill/>
        </p:spPr>
        <p:txBody>
          <a:bodyPr wrap="square" rtlCol="0">
            <a:spAutoFit/>
          </a:bodyPr>
          <a:lstStyle/>
          <a:p>
            <a:pPr algn="ctr"/>
            <a:r>
              <a:rPr lang="en-US" sz="2400" dirty="0">
                <a:solidFill>
                  <a:schemeClr val="accent2">
                    <a:lumMod val="75000"/>
                  </a:schemeClr>
                </a:solidFill>
              </a:rPr>
              <a:t>R Shiny Version</a:t>
            </a:r>
          </a:p>
        </p:txBody>
      </p:sp>
      <p:cxnSp>
        <p:nvCxnSpPr>
          <p:cNvPr id="8" name="Straight Arrow Connector 7">
            <a:extLst>
              <a:ext uri="{FF2B5EF4-FFF2-40B4-BE49-F238E27FC236}">
                <a16:creationId xmlns:a16="http://schemas.microsoft.com/office/drawing/2014/main" id="{CC1A8482-4B35-43C1-A120-A83C872D5C2F}"/>
              </a:ext>
            </a:extLst>
          </p:cNvPr>
          <p:cNvCxnSpPr>
            <a:cxnSpLocks/>
          </p:cNvCxnSpPr>
          <p:nvPr/>
        </p:nvCxnSpPr>
        <p:spPr>
          <a:xfrm>
            <a:off x="7995984" y="4030660"/>
            <a:ext cx="0" cy="73730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AD9EC9-C2B7-405B-8BDD-F2DF051B101A}"/>
              </a:ext>
            </a:extLst>
          </p:cNvPr>
          <p:cNvSpPr txBox="1"/>
          <p:nvPr/>
        </p:nvSpPr>
        <p:spPr>
          <a:xfrm>
            <a:off x="6468524" y="5046323"/>
            <a:ext cx="3054920" cy="923330"/>
          </a:xfrm>
          <a:prstGeom prst="rect">
            <a:avLst/>
          </a:prstGeom>
          <a:noFill/>
        </p:spPr>
        <p:txBody>
          <a:bodyPr wrap="square" rtlCol="0">
            <a:spAutoFit/>
          </a:bodyPr>
          <a:lstStyle/>
          <a:p>
            <a:pPr algn="ctr"/>
            <a:r>
              <a:rPr lang="en-US" dirty="0">
                <a:solidFill>
                  <a:schemeClr val="accent2">
                    <a:lumMod val="75000"/>
                  </a:schemeClr>
                </a:solidFill>
              </a:rPr>
              <a:t>Converts this to a shiny object that can be updated and </a:t>
            </a:r>
            <a:br>
              <a:rPr lang="en-US" dirty="0">
                <a:solidFill>
                  <a:schemeClr val="accent2">
                    <a:lumMod val="75000"/>
                  </a:schemeClr>
                </a:solidFill>
              </a:rPr>
            </a:br>
            <a:r>
              <a:rPr lang="en-US" dirty="0">
                <a:solidFill>
                  <a:schemeClr val="accent2">
                    <a:lumMod val="75000"/>
                  </a:schemeClr>
                </a:solidFill>
              </a:rPr>
              <a:t>re-plotted inside a browser.</a:t>
            </a:r>
          </a:p>
        </p:txBody>
      </p:sp>
    </p:spTree>
    <p:extLst>
      <p:ext uri="{BB962C8B-B14F-4D97-AF65-F5344CB8AC3E}">
        <p14:creationId xmlns:p14="http://schemas.microsoft.com/office/powerpoint/2010/main" val="404265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997726C-00B2-4A01-8EB3-4EF33D447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0"/>
            <a:ext cx="11355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442C15-2F87-4B4D-8B77-C3E2A730E437}"/>
              </a:ext>
            </a:extLst>
          </p:cNvPr>
          <p:cNvSpPr txBox="1"/>
          <p:nvPr/>
        </p:nvSpPr>
        <p:spPr>
          <a:xfrm>
            <a:off x="743567" y="2507998"/>
            <a:ext cx="1946367" cy="523220"/>
          </a:xfrm>
          <a:prstGeom prst="rect">
            <a:avLst/>
          </a:prstGeom>
          <a:noFill/>
        </p:spPr>
        <p:txBody>
          <a:bodyPr wrap="none" rtlCol="0">
            <a:spAutoFit/>
          </a:bodyPr>
          <a:lstStyle/>
          <a:p>
            <a:r>
              <a:rPr lang="en-US" sz="2800" dirty="0">
                <a:solidFill>
                  <a:srgbClr val="F9B14C"/>
                </a:solidFill>
              </a:rPr>
              <a:t>USER INPUT</a:t>
            </a:r>
          </a:p>
        </p:txBody>
      </p:sp>
      <p:cxnSp>
        <p:nvCxnSpPr>
          <p:cNvPr id="4" name="Straight Arrow Connector 3">
            <a:extLst>
              <a:ext uri="{FF2B5EF4-FFF2-40B4-BE49-F238E27FC236}">
                <a16:creationId xmlns:a16="http://schemas.microsoft.com/office/drawing/2014/main" id="{67D37FE3-B800-41AE-81A4-9CC6B477864C}"/>
              </a:ext>
            </a:extLst>
          </p:cNvPr>
          <p:cNvCxnSpPr>
            <a:cxnSpLocks/>
            <a:stCxn id="2" idx="0"/>
          </p:cNvCxnSpPr>
          <p:nvPr/>
        </p:nvCxnSpPr>
        <p:spPr>
          <a:xfrm flipH="1" flipV="1">
            <a:off x="1716750" y="1984664"/>
            <a:ext cx="1" cy="523334"/>
          </a:xfrm>
          <a:prstGeom prst="straightConnector1">
            <a:avLst/>
          </a:prstGeom>
          <a:ln w="57150">
            <a:solidFill>
              <a:srgbClr val="F9B14C"/>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DE0DF4-9DFC-49B1-91BE-C41BE5174B63}"/>
              </a:ext>
            </a:extLst>
          </p:cNvPr>
          <p:cNvSpPr txBox="1"/>
          <p:nvPr/>
        </p:nvSpPr>
        <p:spPr>
          <a:xfrm>
            <a:off x="3386167" y="2049727"/>
            <a:ext cx="1684628" cy="954107"/>
          </a:xfrm>
          <a:prstGeom prst="rect">
            <a:avLst/>
          </a:prstGeom>
          <a:noFill/>
        </p:spPr>
        <p:txBody>
          <a:bodyPr wrap="none" rtlCol="0">
            <a:spAutoFit/>
          </a:bodyPr>
          <a:lstStyle/>
          <a:p>
            <a:r>
              <a:rPr lang="en-US" sz="2800" dirty="0">
                <a:solidFill>
                  <a:srgbClr val="F9B14C"/>
                </a:solidFill>
              </a:rPr>
              <a:t>DYNAMIC </a:t>
            </a:r>
            <a:br>
              <a:rPr lang="en-US" sz="2800" dirty="0">
                <a:solidFill>
                  <a:srgbClr val="F9B14C"/>
                </a:solidFill>
              </a:rPr>
            </a:br>
            <a:r>
              <a:rPr lang="en-US" sz="2800" dirty="0">
                <a:solidFill>
                  <a:srgbClr val="F9B14C"/>
                </a:solidFill>
              </a:rPr>
              <a:t>OUTPUT</a:t>
            </a:r>
          </a:p>
        </p:txBody>
      </p:sp>
      <p:cxnSp>
        <p:nvCxnSpPr>
          <p:cNvPr id="9" name="Straight Arrow Connector 8">
            <a:extLst>
              <a:ext uri="{FF2B5EF4-FFF2-40B4-BE49-F238E27FC236}">
                <a16:creationId xmlns:a16="http://schemas.microsoft.com/office/drawing/2014/main" id="{2B925E29-6043-4EE3-B533-3AD3651E7AB5}"/>
              </a:ext>
            </a:extLst>
          </p:cNvPr>
          <p:cNvCxnSpPr>
            <a:cxnSpLocks/>
          </p:cNvCxnSpPr>
          <p:nvPr/>
        </p:nvCxnSpPr>
        <p:spPr>
          <a:xfrm>
            <a:off x="4052455" y="3031218"/>
            <a:ext cx="290943" cy="670874"/>
          </a:xfrm>
          <a:prstGeom prst="straightConnector1">
            <a:avLst/>
          </a:prstGeom>
          <a:ln w="69850">
            <a:solidFill>
              <a:srgbClr val="F9B14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3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2088348"/>
              </p:ext>
            </p:extLst>
          </p:nvPr>
        </p:nvGraphicFramePr>
        <p:xfrm>
          <a:off x="1283369" y="2456947"/>
          <a:ext cx="10515600" cy="1828800"/>
        </p:xfrm>
        <a:graphic>
          <a:graphicData uri="http://schemas.openxmlformats.org/drawingml/2006/table">
            <a:tbl>
              <a:tblPr/>
              <a:tblGrid>
                <a:gridCol w="3240505">
                  <a:extLst>
                    <a:ext uri="{9D8B030D-6E8A-4147-A177-3AD203B41FA5}">
                      <a16:colId xmlns:a16="http://schemas.microsoft.com/office/drawing/2014/main" val="20000"/>
                    </a:ext>
                  </a:extLst>
                </a:gridCol>
                <a:gridCol w="7275095">
                  <a:extLst>
                    <a:ext uri="{9D8B030D-6E8A-4147-A177-3AD203B41FA5}">
                      <a16:colId xmlns:a16="http://schemas.microsoft.com/office/drawing/2014/main" val="20001"/>
                    </a:ext>
                  </a:extLst>
                </a:gridCol>
              </a:tblGrid>
              <a:tr h="0">
                <a:tc>
                  <a:txBody>
                    <a:bodyPr/>
                    <a:lstStyle/>
                    <a:p>
                      <a:pPr algn="l"/>
                      <a:r>
                        <a:rPr lang="en-US" b="1" dirty="0">
                          <a:effectLst/>
                        </a:rPr>
                        <a:t>Output Functions</a:t>
                      </a:r>
                    </a:p>
                  </a:txBody>
                  <a:tcPr anchor="ctr">
                    <a:lnL>
                      <a:noFill/>
                    </a:lnL>
                    <a:lnR>
                      <a:noFill/>
                    </a:lnR>
                    <a:lnT>
                      <a:noFill/>
                    </a:lnT>
                    <a:lnB>
                      <a:noFill/>
                    </a:lnB>
                    <a:solidFill>
                      <a:srgbClr val="FFFFFF"/>
                    </a:solidFill>
                  </a:tcPr>
                </a:tc>
                <a:tc>
                  <a:txBody>
                    <a:bodyPr/>
                    <a:lstStyle/>
                    <a:p>
                      <a:pPr algn="l"/>
                      <a:r>
                        <a:rPr lang="en-US" b="1" dirty="0">
                          <a:effectLst/>
                        </a:rPr>
                        <a:t>Creates</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US" dirty="0" err="1">
                          <a:effectLst/>
                        </a:rPr>
                        <a:t>renderImage</a:t>
                      </a:r>
                      <a:endParaRPr lang="en-US" dirty="0">
                        <a:effectLst/>
                      </a:endParaRPr>
                    </a:p>
                  </a:txBody>
                  <a:tcPr anchor="ctr">
                    <a:lnL>
                      <a:noFill/>
                    </a:lnL>
                    <a:lnR>
                      <a:noFill/>
                    </a:lnR>
                    <a:lnT>
                      <a:noFill/>
                    </a:lnT>
                    <a:lnB>
                      <a:noFill/>
                    </a:lnB>
                    <a:solidFill>
                      <a:srgbClr val="FFFFFF"/>
                    </a:solidFill>
                  </a:tcPr>
                </a:tc>
                <a:tc>
                  <a:txBody>
                    <a:bodyPr/>
                    <a:lstStyle/>
                    <a:p>
                      <a:r>
                        <a:rPr lang="en-US" dirty="0">
                          <a:effectLst/>
                        </a:rPr>
                        <a:t>image</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r>
                        <a:rPr lang="en-US" dirty="0" err="1">
                          <a:effectLst/>
                        </a:rPr>
                        <a:t>renderPlot</a:t>
                      </a:r>
                      <a:endParaRPr lang="en-US" dirty="0">
                        <a:effectLst/>
                      </a:endParaRPr>
                    </a:p>
                  </a:txBody>
                  <a:tcPr anchor="ctr">
                    <a:lnL>
                      <a:noFill/>
                    </a:lnL>
                    <a:lnR>
                      <a:noFill/>
                    </a:lnR>
                    <a:lnT>
                      <a:noFill/>
                    </a:lnT>
                    <a:lnB>
                      <a:noFill/>
                    </a:lnB>
                    <a:solidFill>
                      <a:srgbClr val="FFFFFF"/>
                    </a:solidFill>
                  </a:tcPr>
                </a:tc>
                <a:tc>
                  <a:txBody>
                    <a:bodyPr/>
                    <a:lstStyle/>
                    <a:p>
                      <a:r>
                        <a:rPr lang="en-US">
                          <a:effectLst/>
                        </a:rPr>
                        <a:t>plot</a:t>
                      </a: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r>
                        <a:rPr lang="en-US" dirty="0" err="1">
                          <a:effectLst/>
                        </a:rPr>
                        <a:t>renderTable</a:t>
                      </a:r>
                      <a:endParaRPr lang="en-US" dirty="0">
                        <a:effectLst/>
                      </a:endParaRPr>
                    </a:p>
                  </a:txBody>
                  <a:tcPr anchor="ctr">
                    <a:lnL>
                      <a:noFill/>
                    </a:lnL>
                    <a:lnR>
                      <a:noFill/>
                    </a:lnR>
                    <a:lnT>
                      <a:noFill/>
                    </a:lnT>
                    <a:lnB>
                      <a:noFill/>
                    </a:lnB>
                    <a:solidFill>
                      <a:srgbClr val="FFFFFF"/>
                    </a:solidFill>
                  </a:tcPr>
                </a:tc>
                <a:tc>
                  <a:txBody>
                    <a:bodyPr/>
                    <a:lstStyle/>
                    <a:p>
                      <a:r>
                        <a:rPr lang="en-US">
                          <a:effectLst/>
                        </a:rPr>
                        <a:t>table</a:t>
                      </a:r>
                    </a:p>
                  </a:txBody>
                  <a:tcPr anchor="ctr">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r>
                        <a:rPr lang="en-US" dirty="0" err="1">
                          <a:effectLst/>
                        </a:rPr>
                        <a:t>renderText</a:t>
                      </a:r>
                      <a:endParaRPr lang="en-US" dirty="0">
                        <a:effectLst/>
                      </a:endParaRPr>
                    </a:p>
                  </a:txBody>
                  <a:tcPr anchor="ctr">
                    <a:lnL>
                      <a:noFill/>
                    </a:lnL>
                    <a:lnR>
                      <a:noFill/>
                    </a:lnR>
                    <a:lnT>
                      <a:noFill/>
                    </a:lnT>
                    <a:lnB>
                      <a:noFill/>
                    </a:lnB>
                    <a:solidFill>
                      <a:srgbClr val="FFFFFF"/>
                    </a:solidFill>
                  </a:tcPr>
                </a:tc>
                <a:tc>
                  <a:txBody>
                    <a:bodyPr/>
                    <a:lstStyle/>
                    <a:p>
                      <a:r>
                        <a:rPr lang="en-US" dirty="0">
                          <a:effectLst/>
                        </a:rPr>
                        <a:t>text</a:t>
                      </a:r>
                    </a:p>
                  </a:txBody>
                  <a:tcPr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RENDER functions:</a:t>
            </a:r>
            <a:endParaRPr lang="en-US" dirty="0"/>
          </a:p>
        </p:txBody>
      </p:sp>
      <p:sp>
        <p:nvSpPr>
          <p:cNvPr id="4" name="TextBox 3"/>
          <p:cNvSpPr txBox="1"/>
          <p:nvPr/>
        </p:nvSpPr>
        <p:spPr>
          <a:xfrm>
            <a:off x="838200" y="1161071"/>
            <a:ext cx="9677400" cy="923330"/>
          </a:xfrm>
          <a:prstGeom prst="rect">
            <a:avLst/>
          </a:prstGeom>
          <a:noFill/>
        </p:spPr>
        <p:txBody>
          <a:bodyPr wrap="square" rtlCol="0">
            <a:spAutoFit/>
          </a:bodyPr>
          <a:lstStyle/>
          <a:p>
            <a:r>
              <a:rPr lang="en-US" dirty="0"/>
              <a:t>The output functions take R code and “render” it as HTML objects that can be used in web browsers in order to display your dashboard. Shiny functions add some </a:t>
            </a:r>
            <a:r>
              <a:rPr lang="en-US" dirty="0" err="1"/>
              <a:t>javascript</a:t>
            </a:r>
            <a:r>
              <a:rPr lang="en-US" dirty="0"/>
              <a:t> features that allow output to be updated in real-time inside a browser.</a:t>
            </a:r>
          </a:p>
        </p:txBody>
      </p:sp>
      <p:sp>
        <p:nvSpPr>
          <p:cNvPr id="5" name="TextBox 4">
            <a:extLst>
              <a:ext uri="{FF2B5EF4-FFF2-40B4-BE49-F238E27FC236}">
                <a16:creationId xmlns:a16="http://schemas.microsoft.com/office/drawing/2014/main" id="{3C52100E-072A-4172-A7C7-6B5C0BEBDCC8}"/>
              </a:ext>
            </a:extLst>
          </p:cNvPr>
          <p:cNvSpPr txBox="1"/>
          <p:nvPr/>
        </p:nvSpPr>
        <p:spPr>
          <a:xfrm>
            <a:off x="838200" y="4738549"/>
            <a:ext cx="9677400" cy="1754326"/>
          </a:xfrm>
          <a:prstGeom prst="rect">
            <a:avLst/>
          </a:prstGeom>
          <a:noFill/>
        </p:spPr>
        <p:txBody>
          <a:bodyPr wrap="square" rtlCol="0">
            <a:spAutoFit/>
          </a:bodyPr>
          <a:lstStyle/>
          <a:p>
            <a:r>
              <a:rPr lang="en-US" dirty="0">
                <a:solidFill>
                  <a:schemeClr val="bg2">
                    <a:lumMod val="50000"/>
                  </a:schemeClr>
                </a:solidFill>
              </a:rPr>
              <a:t>Note that HTML creates static text, tables, and images in web documents. Any time you are doing something active on a webpage (other than clicking a link), you are using the </a:t>
            </a:r>
            <a:r>
              <a:rPr lang="en-US" dirty="0" err="1">
                <a:solidFill>
                  <a:schemeClr val="bg2">
                    <a:lumMod val="50000"/>
                  </a:schemeClr>
                </a:solidFill>
              </a:rPr>
              <a:t>javascript</a:t>
            </a:r>
            <a:r>
              <a:rPr lang="en-US" dirty="0">
                <a:solidFill>
                  <a:schemeClr val="bg2">
                    <a:lumMod val="50000"/>
                  </a:schemeClr>
                </a:solidFill>
              </a:rPr>
              <a:t> language. It was created as a way to make web pages more interactive and responsive. </a:t>
            </a:r>
          </a:p>
          <a:p>
            <a:endParaRPr lang="en-US" dirty="0">
              <a:solidFill>
                <a:schemeClr val="bg2">
                  <a:lumMod val="50000"/>
                </a:schemeClr>
              </a:solidFill>
            </a:endParaRPr>
          </a:p>
          <a:p>
            <a:pPr marL="285750" indent="-285750">
              <a:buFont typeface="Arial" panose="020B0604020202020204" pitchFamily="34" charset="0"/>
              <a:buChar char="•"/>
            </a:pPr>
            <a:r>
              <a:rPr lang="en-US" dirty="0" err="1">
                <a:solidFill>
                  <a:schemeClr val="bg2">
                    <a:lumMod val="50000"/>
                  </a:schemeClr>
                </a:solidFill>
              </a:rPr>
              <a:t>knitr</a:t>
            </a:r>
            <a:r>
              <a:rPr lang="en-US" dirty="0">
                <a:solidFill>
                  <a:schemeClr val="bg2">
                    <a:lumMod val="50000"/>
                  </a:schemeClr>
                </a:solidFill>
              </a:rPr>
              <a:t>  </a:t>
            </a:r>
            <a:r>
              <a:rPr lang="en-US" dirty="0">
                <a:solidFill>
                  <a:schemeClr val="bg2">
                    <a:lumMod val="50000"/>
                  </a:schemeClr>
                </a:solidFill>
                <a:sym typeface="Wingdings" panose="05000000000000000000" pitchFamily="2" charset="2"/>
              </a:rPr>
              <a:t>  converts R to HTML when knitting RMD documents </a:t>
            </a:r>
          </a:p>
          <a:p>
            <a:pPr marL="285750" indent="-285750">
              <a:buFont typeface="Arial" panose="020B0604020202020204" pitchFamily="34" charset="0"/>
              <a:buChar char="•"/>
            </a:pPr>
            <a:r>
              <a:rPr lang="en-US" dirty="0">
                <a:solidFill>
                  <a:schemeClr val="bg2">
                    <a:lumMod val="50000"/>
                  </a:schemeClr>
                </a:solidFill>
                <a:sym typeface="Wingdings" panose="05000000000000000000" pitchFamily="2" charset="2"/>
              </a:rPr>
              <a:t>shiny functions    convert R to </a:t>
            </a:r>
            <a:r>
              <a:rPr lang="en-US" dirty="0" err="1">
                <a:solidFill>
                  <a:schemeClr val="bg2">
                    <a:lumMod val="50000"/>
                  </a:schemeClr>
                </a:solidFill>
                <a:sym typeface="Wingdings" panose="05000000000000000000" pitchFamily="2" charset="2"/>
              </a:rPr>
              <a:t>javascript</a:t>
            </a:r>
            <a:r>
              <a:rPr lang="en-US" dirty="0">
                <a:solidFill>
                  <a:schemeClr val="bg2">
                    <a:lumMod val="50000"/>
                  </a:schemeClr>
                </a:solidFill>
                <a:sym typeface="Wingdings" panose="05000000000000000000" pitchFamily="2" charset="2"/>
              </a:rPr>
              <a:t> when knitting RMD documents </a:t>
            </a:r>
            <a:endParaRPr lang="en-US" dirty="0">
              <a:solidFill>
                <a:schemeClr val="bg2">
                  <a:lumMod val="50000"/>
                </a:schemeClr>
              </a:solidFill>
            </a:endParaRPr>
          </a:p>
        </p:txBody>
      </p:sp>
    </p:spTree>
    <p:extLst>
      <p:ext uri="{BB962C8B-B14F-4D97-AF65-F5344CB8AC3E}">
        <p14:creationId xmlns:p14="http://schemas.microsoft.com/office/powerpoint/2010/main" val="29161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chemeClr val="accent1">
                    <a:lumMod val="50000"/>
                  </a:schemeClr>
                </a:solidFill>
              </a:rPr>
              <a:t>Anatomy of shiny FUNCTIONS: data flow</a:t>
            </a:r>
            <a:endParaRPr lang="en-US" dirty="0"/>
          </a:p>
        </p:txBody>
      </p:sp>
      <p:sp>
        <p:nvSpPr>
          <p:cNvPr id="4" name="TextBox 3"/>
          <p:cNvSpPr txBox="1"/>
          <p:nvPr/>
        </p:nvSpPr>
        <p:spPr>
          <a:xfrm>
            <a:off x="2077452" y="1858902"/>
            <a:ext cx="3581223" cy="4616648"/>
          </a:xfrm>
          <a:prstGeom prst="rect">
            <a:avLst/>
          </a:prstGeom>
          <a:noFill/>
        </p:spPr>
        <p:txBody>
          <a:bodyPr wrap="square" rtlCol="0">
            <a:spAutoFit/>
          </a:bodyPr>
          <a:lstStyle/>
          <a:p>
            <a:r>
              <a:rPr lang="en-US" sz="2400" b="1" dirty="0">
                <a:solidFill>
                  <a:schemeClr val="accent1">
                    <a:lumMod val="50000"/>
                  </a:schemeClr>
                </a:solidFill>
              </a:rPr>
              <a:t>HTML Doc or Dashboard</a:t>
            </a:r>
          </a:p>
          <a:p>
            <a:endParaRPr lang="en-US" dirty="0"/>
          </a:p>
          <a:p>
            <a:r>
              <a:rPr lang="en-US" dirty="0"/>
              <a:t>Input widgets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sends rendered</a:t>
            </a:r>
            <a:br>
              <a:rPr lang="en-US" dirty="0"/>
            </a:br>
            <a:r>
              <a:rPr lang="en-US" dirty="0"/>
              <a:t>objects back to </a:t>
            </a:r>
            <a:br>
              <a:rPr lang="en-US" dirty="0"/>
            </a:br>
            <a:r>
              <a:rPr lang="en-US" dirty="0"/>
              <a:t>dashboard </a:t>
            </a:r>
          </a:p>
        </p:txBody>
      </p:sp>
      <p:sp>
        <p:nvSpPr>
          <p:cNvPr id="5" name="TextBox 4"/>
          <p:cNvSpPr txBox="1"/>
          <p:nvPr/>
        </p:nvSpPr>
        <p:spPr>
          <a:xfrm>
            <a:off x="7487653" y="1858902"/>
            <a:ext cx="3048000" cy="2677656"/>
          </a:xfrm>
          <a:prstGeom prst="rect">
            <a:avLst/>
          </a:prstGeom>
          <a:noFill/>
        </p:spPr>
        <p:txBody>
          <a:bodyPr wrap="square" rtlCol="0">
            <a:spAutoFit/>
          </a:bodyPr>
          <a:lstStyle/>
          <a:p>
            <a:r>
              <a:rPr lang="en-US" sz="2400" b="1" dirty="0">
                <a:solidFill>
                  <a:schemeClr val="accent1">
                    <a:lumMod val="50000"/>
                  </a:schemeClr>
                </a:solidFill>
              </a:rPr>
              <a:t>RMD File</a:t>
            </a:r>
          </a:p>
          <a:p>
            <a:endParaRPr lang="en-US" dirty="0"/>
          </a:p>
          <a:p>
            <a:r>
              <a:rPr lang="en-US" dirty="0"/>
              <a:t>Load data</a:t>
            </a:r>
          </a:p>
          <a:p>
            <a:r>
              <a:rPr lang="en-US" dirty="0"/>
              <a:t>Load packages</a:t>
            </a:r>
          </a:p>
          <a:p>
            <a:endParaRPr lang="en-US" dirty="0"/>
          </a:p>
          <a:p>
            <a:endParaRPr lang="en-US" dirty="0"/>
          </a:p>
          <a:p>
            <a:endParaRPr lang="en-US" dirty="0"/>
          </a:p>
          <a:p>
            <a:r>
              <a:rPr lang="en-US" dirty="0"/>
              <a:t>Conduct analysis – </a:t>
            </a:r>
            <a:br>
              <a:rPr lang="en-US" dirty="0"/>
            </a:br>
            <a:r>
              <a:rPr lang="en-US" dirty="0"/>
              <a:t>generate tables and graphs</a:t>
            </a:r>
          </a:p>
        </p:txBody>
      </p:sp>
      <p:cxnSp>
        <p:nvCxnSpPr>
          <p:cNvPr id="7" name="Straight Arrow Connector 6"/>
          <p:cNvCxnSpPr/>
          <p:nvPr/>
        </p:nvCxnSpPr>
        <p:spPr>
          <a:xfrm>
            <a:off x="8313821" y="3176337"/>
            <a:ext cx="0" cy="64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01453" y="2743200"/>
            <a:ext cx="958515"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05289" y="2959768"/>
            <a:ext cx="2301263" cy="646331"/>
          </a:xfrm>
          <a:prstGeom prst="rect">
            <a:avLst/>
          </a:prstGeom>
          <a:noFill/>
        </p:spPr>
        <p:txBody>
          <a:bodyPr wrap="square" rtlCol="0">
            <a:spAutoFit/>
          </a:bodyPr>
          <a:lstStyle/>
          <a:p>
            <a:pPr algn="ctr"/>
            <a:r>
              <a:rPr lang="en-US" dirty="0">
                <a:solidFill>
                  <a:schemeClr val="accent1">
                    <a:lumMod val="50000"/>
                  </a:schemeClr>
                </a:solidFill>
              </a:rPr>
              <a:t>collect </a:t>
            </a:r>
          </a:p>
          <a:p>
            <a:pPr algn="ctr"/>
            <a:r>
              <a:rPr lang="en-US" dirty="0">
                <a:solidFill>
                  <a:schemeClr val="accent1">
                    <a:lumMod val="50000"/>
                  </a:schemeClr>
                </a:solidFill>
              </a:rPr>
              <a:t>parameters</a:t>
            </a:r>
          </a:p>
        </p:txBody>
      </p:sp>
      <p:cxnSp>
        <p:nvCxnSpPr>
          <p:cNvPr id="11" name="Straight Arrow Connector 10"/>
          <p:cNvCxnSpPr/>
          <p:nvPr/>
        </p:nvCxnSpPr>
        <p:spPr>
          <a:xfrm>
            <a:off x="5938587" y="3606098"/>
            <a:ext cx="958515"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62314" y="4971033"/>
            <a:ext cx="2301263" cy="369332"/>
          </a:xfrm>
          <a:prstGeom prst="rect">
            <a:avLst/>
          </a:prstGeom>
          <a:noFill/>
        </p:spPr>
        <p:txBody>
          <a:bodyPr wrap="square" rtlCol="0">
            <a:spAutoFit/>
          </a:bodyPr>
          <a:lstStyle/>
          <a:p>
            <a:pPr algn="ctr"/>
            <a:r>
              <a:rPr lang="en-US" dirty="0">
                <a:solidFill>
                  <a:schemeClr val="accent1">
                    <a:lumMod val="50000"/>
                  </a:schemeClr>
                </a:solidFill>
              </a:rPr>
              <a:t>render functions</a:t>
            </a:r>
          </a:p>
        </p:txBody>
      </p:sp>
      <p:cxnSp>
        <p:nvCxnSpPr>
          <p:cNvPr id="14" name="Straight Arrow Connector 13"/>
          <p:cNvCxnSpPr>
            <a:cxnSpLocks/>
          </p:cNvCxnSpPr>
          <p:nvPr/>
        </p:nvCxnSpPr>
        <p:spPr>
          <a:xfrm flipH="1">
            <a:off x="6605922" y="4478391"/>
            <a:ext cx="720725" cy="49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10263" y="5431483"/>
            <a:ext cx="845442" cy="36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AE2FB14-4AAA-4B8A-8EF7-10628545B387}"/>
              </a:ext>
            </a:extLst>
          </p:cNvPr>
          <p:cNvSpPr txBox="1"/>
          <p:nvPr/>
        </p:nvSpPr>
        <p:spPr>
          <a:xfrm>
            <a:off x="8043537" y="5315384"/>
            <a:ext cx="3325092" cy="1077218"/>
          </a:xfrm>
          <a:prstGeom prst="rect">
            <a:avLst/>
          </a:prstGeom>
          <a:noFill/>
        </p:spPr>
        <p:txBody>
          <a:bodyPr wrap="square" rtlCol="0">
            <a:spAutoFit/>
          </a:bodyPr>
          <a:lstStyle/>
          <a:p>
            <a:pPr algn="ctr"/>
            <a:r>
              <a:rPr lang="en-US" sz="1600" dirty="0">
                <a:solidFill>
                  <a:schemeClr val="accent2">
                    <a:lumMod val="75000"/>
                  </a:schemeClr>
                </a:solidFill>
              </a:rPr>
              <a:t>“dynamic” output means that the user can change something about the tables or graphs by selecting new input parameters </a:t>
            </a:r>
          </a:p>
        </p:txBody>
      </p:sp>
    </p:spTree>
    <p:extLst>
      <p:ext uri="{BB962C8B-B14F-4D97-AF65-F5344CB8AC3E}">
        <p14:creationId xmlns:p14="http://schemas.microsoft.com/office/powerpoint/2010/main" val="114453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1730</Words>
  <Application>Microsoft Office PowerPoint</Application>
  <PresentationFormat>Widescreen</PresentationFormat>
  <Paragraphs>205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 Antiqua</vt:lpstr>
      <vt:lpstr>Calibri</vt:lpstr>
      <vt:lpstr>Calibri Light</vt:lpstr>
      <vt:lpstr>Courier New</vt:lpstr>
      <vt:lpstr>Euphemia</vt:lpstr>
      <vt:lpstr>Lucida Console</vt:lpstr>
      <vt:lpstr>Office Theme</vt:lpstr>
      <vt:lpstr>PowerPoint Presentation</vt:lpstr>
      <vt:lpstr>R SHINY</vt:lpstr>
      <vt:lpstr>RENDERING:  CONVERT R TO DYNAMIC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WIDGETS</vt:lpstr>
      <vt:lpstr>PowerPoint Presentation</vt:lpstr>
      <vt:lpstr>Standard shiny widgets (inputs)</vt:lpstr>
      <vt:lpstr>Widget components</vt:lpstr>
      <vt:lpstr>PowerPoint Presentation</vt:lpstr>
      <vt:lpstr>SHINY FUNCTIONS VS SHINY APPS</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jdlecy</dc:creator>
  <cp:lastModifiedBy>Jesse Lecy</cp:lastModifiedBy>
  <cp:revision>22</cp:revision>
  <dcterms:created xsi:type="dcterms:W3CDTF">2015-12-01T15:32:00Z</dcterms:created>
  <dcterms:modified xsi:type="dcterms:W3CDTF">2019-09-16T17:48:04Z</dcterms:modified>
</cp:coreProperties>
</file>