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70" r:id="rId3"/>
    <p:sldId id="260" r:id="rId4"/>
    <p:sldId id="273" r:id="rId5"/>
    <p:sldId id="261" r:id="rId6"/>
    <p:sldId id="274" r:id="rId7"/>
    <p:sldId id="262" r:id="rId8"/>
    <p:sldId id="279" r:id="rId9"/>
    <p:sldId id="280" r:id="rId10"/>
    <p:sldId id="277" r:id="rId11"/>
    <p:sldId id="278" r:id="rId12"/>
    <p:sldId id="275" r:id="rId13"/>
    <p:sldId id="276" r:id="rId14"/>
    <p:sldId id="281" r:id="rId15"/>
    <p:sldId id="282" r:id="rId16"/>
    <p:sldId id="283" r:id="rId17"/>
    <p:sldId id="284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1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60" autoAdjust="0"/>
    <p:restoredTop sz="94614" autoAdjust="0"/>
  </p:normalViewPr>
  <p:slideViewPr>
    <p:cSldViewPr snapToGrid="0">
      <p:cViewPr varScale="1">
        <p:scale>
          <a:sx n="92" d="100"/>
          <a:sy n="92" d="100"/>
        </p:scale>
        <p:origin x="8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25346-F514-4F7D-93F0-DD06C0B813AF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8652-8EFA-4E9B-9234-ADB7B6E1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11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8652-8EFA-4E9B-9234-ADB7B6E161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33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6A2-C8A2-4499-B3B2-9CB3FFCF9B9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886E-9CF2-4A7B-9929-6607E1683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3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6A2-C8A2-4499-B3B2-9CB3FFCF9B9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886E-9CF2-4A7B-9929-6607E1683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1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6A2-C8A2-4499-B3B2-9CB3FFCF9B9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886E-9CF2-4A7B-9929-6607E1683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5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6A2-C8A2-4499-B3B2-9CB3FFCF9B9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886E-9CF2-4A7B-9929-6607E1683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1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6A2-C8A2-4499-B3B2-9CB3FFCF9B9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886E-9CF2-4A7B-9929-6607E1683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1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6A2-C8A2-4499-B3B2-9CB3FFCF9B9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886E-9CF2-4A7B-9929-6607E1683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5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6A2-C8A2-4499-B3B2-9CB3FFCF9B9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886E-9CF2-4A7B-9929-6607E1683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5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6A2-C8A2-4499-B3B2-9CB3FFCF9B9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886E-9CF2-4A7B-9929-6607E1683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0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6A2-C8A2-4499-B3B2-9CB3FFCF9B9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886E-9CF2-4A7B-9929-6607E1683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9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6A2-C8A2-4499-B3B2-9CB3FFCF9B9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886E-9CF2-4A7B-9929-6607E1683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6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6A2-C8A2-4499-B3B2-9CB3FFCF9B9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886E-9CF2-4A7B-9929-6607E1683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7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C66A2-C8A2-4499-B3B2-9CB3FFCF9B9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8886E-9CF2-4A7B-9929-6607E1683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1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97545" y="1639595"/>
            <a:ext cx="36345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Euphemia" panose="020B0503040102020104" pitchFamily="34" charset="0"/>
              </a:rPr>
              <a:t>R Shiny</a:t>
            </a:r>
          </a:p>
        </p:txBody>
      </p:sp>
      <p:sp>
        <p:nvSpPr>
          <p:cNvPr id="3" name="Rectangle 2"/>
          <p:cNvSpPr/>
          <p:nvPr/>
        </p:nvSpPr>
        <p:spPr>
          <a:xfrm>
            <a:off x="2927876" y="3333149"/>
            <a:ext cx="63738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i="1" dirty="0">
                <a:solidFill>
                  <a:schemeClr val="bg2">
                    <a:lumMod val="90000"/>
                  </a:schemeClr>
                </a:solidFill>
                <a:latin typeface="Book Antiqua" panose="02040602050305030304" pitchFamily="18" charset="0"/>
                <a:cs typeface="CordiaUPC" panose="020B0304020202020204" pitchFamily="34" charset="-34"/>
              </a:rPr>
              <a:t>Making Graphics Dynamic</a:t>
            </a:r>
            <a:endParaRPr lang="en-US" sz="40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346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997726C-00B2-4A01-8EB3-4EF33D447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0"/>
            <a:ext cx="113553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442C15-2F87-4B4D-8B77-C3E2A730E437}"/>
              </a:ext>
            </a:extLst>
          </p:cNvPr>
          <p:cNvSpPr txBox="1"/>
          <p:nvPr/>
        </p:nvSpPr>
        <p:spPr>
          <a:xfrm>
            <a:off x="743567" y="2507998"/>
            <a:ext cx="1946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9B14C"/>
                </a:solidFill>
              </a:rPr>
              <a:t>USER INPUT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7D37FE3-B800-41AE-81A4-9CC6B477864C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1716750" y="1984664"/>
            <a:ext cx="1" cy="523334"/>
          </a:xfrm>
          <a:prstGeom prst="straightConnector1">
            <a:avLst/>
          </a:prstGeom>
          <a:ln w="57150">
            <a:solidFill>
              <a:srgbClr val="F9B1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DE0DF4-9DFC-49B1-91BE-C41BE5174B63}"/>
              </a:ext>
            </a:extLst>
          </p:cNvPr>
          <p:cNvSpPr txBox="1"/>
          <p:nvPr/>
        </p:nvSpPr>
        <p:spPr>
          <a:xfrm>
            <a:off x="3386167" y="2049727"/>
            <a:ext cx="16846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9B14C"/>
                </a:solidFill>
              </a:rPr>
              <a:t>DYNAMIC </a:t>
            </a:r>
            <a:br>
              <a:rPr lang="en-US" sz="2800" dirty="0">
                <a:solidFill>
                  <a:srgbClr val="F9B14C"/>
                </a:solidFill>
              </a:rPr>
            </a:br>
            <a:r>
              <a:rPr lang="en-US" sz="2800" dirty="0">
                <a:solidFill>
                  <a:srgbClr val="F9B14C"/>
                </a:solidFill>
              </a:rPr>
              <a:t>OUTPUT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925E29-6043-4EE3-B533-3AD3651E7AB5}"/>
              </a:ext>
            </a:extLst>
          </p:cNvPr>
          <p:cNvCxnSpPr>
            <a:cxnSpLocks/>
          </p:cNvCxnSpPr>
          <p:nvPr/>
        </p:nvCxnSpPr>
        <p:spPr>
          <a:xfrm>
            <a:off x="4052455" y="3031218"/>
            <a:ext cx="290943" cy="670874"/>
          </a:xfrm>
          <a:prstGeom prst="straightConnector1">
            <a:avLst/>
          </a:prstGeom>
          <a:ln w="69850">
            <a:solidFill>
              <a:srgbClr val="F9B1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338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088348"/>
              </p:ext>
            </p:extLst>
          </p:nvPr>
        </p:nvGraphicFramePr>
        <p:xfrm>
          <a:off x="1283369" y="2456947"/>
          <a:ext cx="10515600" cy="1828800"/>
        </p:xfrm>
        <a:graphic>
          <a:graphicData uri="http://schemas.openxmlformats.org/drawingml/2006/table">
            <a:tbl>
              <a:tblPr/>
              <a:tblGrid>
                <a:gridCol w="3240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5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Output Functions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Creates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renderImage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image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renderPlot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plot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renderTable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renderText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all" dirty="0">
                <a:solidFill>
                  <a:schemeClr val="accent1">
                    <a:lumMod val="50000"/>
                  </a:schemeClr>
                </a:solidFill>
              </a:rPr>
              <a:t>RENDER functions: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161071"/>
            <a:ext cx="967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output functions take R code and “render” it as HTML objects that can be used in web browsers in order to display your dashboard. Shiny functions add some </a:t>
            </a:r>
            <a:r>
              <a:rPr lang="en-US" dirty="0" err="1"/>
              <a:t>javascript</a:t>
            </a:r>
            <a:r>
              <a:rPr lang="en-US" dirty="0"/>
              <a:t> features that allow output to be updated in real-time inside a browser.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52100E-072A-4172-A7C7-6B5C0BEBDCC8}"/>
              </a:ext>
            </a:extLst>
          </p:cNvPr>
          <p:cNvSpPr txBox="1"/>
          <p:nvPr/>
        </p:nvSpPr>
        <p:spPr>
          <a:xfrm>
            <a:off x="838200" y="4738549"/>
            <a:ext cx="967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Note that HTML creates static text, tables, and images in web documents. Any time you are doing something active on a webpage (other than clicking a link), you are using the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javascript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language. It was created as a way to make web pages more interactive and responsive. 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knitr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  converts R to HTML when knitting RMD documents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shiny functions    convert R to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javascript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 when knitting RMD documents 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74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all" dirty="0">
                <a:solidFill>
                  <a:schemeClr val="accent1">
                    <a:lumMod val="50000"/>
                  </a:schemeClr>
                </a:solidFill>
              </a:rPr>
              <a:t>Anatomy of shiny FUNCTIONS: data flow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77452" y="1858902"/>
            <a:ext cx="358122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HTML Doc or Dashboard</a:t>
            </a:r>
          </a:p>
          <a:p>
            <a:endParaRPr lang="en-US" dirty="0"/>
          </a:p>
          <a:p>
            <a:r>
              <a:rPr lang="en-US" dirty="0"/>
              <a:t>Input widgets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sends rendered</a:t>
            </a:r>
            <a:br>
              <a:rPr lang="en-US" dirty="0"/>
            </a:br>
            <a:r>
              <a:rPr lang="en-US" dirty="0"/>
              <a:t>objects back to </a:t>
            </a:r>
            <a:br>
              <a:rPr lang="en-US" dirty="0"/>
            </a:br>
            <a:r>
              <a:rPr lang="en-US" dirty="0"/>
              <a:t>dashboard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87653" y="1858902"/>
            <a:ext cx="3048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RMD File</a:t>
            </a:r>
          </a:p>
          <a:p>
            <a:endParaRPr lang="en-US" dirty="0"/>
          </a:p>
          <a:p>
            <a:r>
              <a:rPr lang="en-US" dirty="0"/>
              <a:t>Load data</a:t>
            </a:r>
          </a:p>
          <a:p>
            <a:r>
              <a:rPr lang="en-US" dirty="0"/>
              <a:t>Load packages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Conduct analysis – </a:t>
            </a:r>
            <a:br>
              <a:rPr lang="en-US" dirty="0"/>
            </a:br>
            <a:r>
              <a:rPr lang="en-US" dirty="0"/>
              <a:t>generate tables and graphs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313821" y="3176337"/>
            <a:ext cx="0" cy="64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601453" y="2743200"/>
            <a:ext cx="958515" cy="43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05289" y="2959768"/>
            <a:ext cx="2301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collect </a:t>
            </a:r>
          </a:p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parameters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38587" y="3606098"/>
            <a:ext cx="958515" cy="43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62314" y="4971033"/>
            <a:ext cx="230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render functions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6605922" y="4478391"/>
            <a:ext cx="720725" cy="49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910263" y="5431483"/>
            <a:ext cx="845442" cy="36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E2FB14-4AAA-4B8A-8EF7-10628545B387}"/>
              </a:ext>
            </a:extLst>
          </p:cNvPr>
          <p:cNvSpPr txBox="1"/>
          <p:nvPr/>
        </p:nvSpPr>
        <p:spPr>
          <a:xfrm>
            <a:off x="8043537" y="5315384"/>
            <a:ext cx="33250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“dynamic” output means that the user can change something about the tables or graphs by selecting new input parameters </a:t>
            </a:r>
          </a:p>
        </p:txBody>
      </p:sp>
    </p:spTree>
    <p:extLst>
      <p:ext uri="{BB962C8B-B14F-4D97-AF65-F5344CB8AC3E}">
        <p14:creationId xmlns:p14="http://schemas.microsoft.com/office/powerpoint/2010/main" val="1144537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all" dirty="0">
                <a:solidFill>
                  <a:schemeClr val="accent1">
                    <a:lumMod val="50000"/>
                  </a:schemeClr>
                </a:solidFill>
              </a:rPr>
              <a:t>Anatomy of shiny FUNCTIONS: </a:t>
            </a:r>
            <a:r>
              <a:rPr lang="en-US" cap="all" dirty="0">
                <a:solidFill>
                  <a:schemeClr val="accent2">
                    <a:lumMod val="75000"/>
                  </a:schemeClr>
                </a:solidFill>
              </a:rPr>
              <a:t>USER INPUT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7452" y="1858902"/>
            <a:ext cx="358122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HTML Doc or Dashboard</a:t>
            </a:r>
          </a:p>
          <a:p>
            <a:endParaRPr lang="en-US" dirty="0"/>
          </a:p>
          <a:p>
            <a:r>
              <a:rPr lang="en-US" dirty="0"/>
              <a:t>Input widgets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sends rendered</a:t>
            </a:r>
            <a:br>
              <a:rPr lang="en-US" dirty="0"/>
            </a:br>
            <a:r>
              <a:rPr lang="en-US" dirty="0"/>
              <a:t>objects back to </a:t>
            </a:r>
            <a:br>
              <a:rPr lang="en-US" dirty="0"/>
            </a:br>
            <a:r>
              <a:rPr lang="en-US" dirty="0"/>
              <a:t>dashboard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87653" y="1858902"/>
            <a:ext cx="3048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RMD File</a:t>
            </a:r>
          </a:p>
          <a:p>
            <a:endParaRPr lang="en-US" dirty="0"/>
          </a:p>
          <a:p>
            <a:r>
              <a:rPr lang="en-US" dirty="0"/>
              <a:t>Load data</a:t>
            </a:r>
          </a:p>
          <a:p>
            <a:r>
              <a:rPr lang="en-US" dirty="0"/>
              <a:t>Load packages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Conduct analysis – </a:t>
            </a:r>
            <a:br>
              <a:rPr lang="en-US" dirty="0"/>
            </a:br>
            <a:r>
              <a:rPr lang="en-US" dirty="0"/>
              <a:t>generate tables and graphs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313821" y="3176337"/>
            <a:ext cx="0" cy="64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601453" y="2743200"/>
            <a:ext cx="958515" cy="43313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05289" y="2959768"/>
            <a:ext cx="2301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collect </a:t>
            </a:r>
          </a:p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parameters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38587" y="3606098"/>
            <a:ext cx="958515" cy="43313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62314" y="4971033"/>
            <a:ext cx="230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render functions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6605922" y="4478391"/>
            <a:ext cx="720725" cy="49264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910263" y="5431483"/>
            <a:ext cx="845442" cy="36455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BE439C-8E02-4BD7-92FB-4A8A1EF3357F}"/>
              </a:ext>
            </a:extLst>
          </p:cNvPr>
          <p:cNvCxnSpPr>
            <a:cxnSpLocks/>
          </p:cNvCxnSpPr>
          <p:nvPr/>
        </p:nvCxnSpPr>
        <p:spPr>
          <a:xfrm flipV="1">
            <a:off x="2783128" y="2959768"/>
            <a:ext cx="0" cy="248760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C130905-C4B5-4F83-ABAF-257BFB911E0A}"/>
              </a:ext>
            </a:extLst>
          </p:cNvPr>
          <p:cNvSpPr txBox="1"/>
          <p:nvPr/>
        </p:nvSpPr>
        <p:spPr>
          <a:xfrm>
            <a:off x="8043537" y="5315384"/>
            <a:ext cx="33250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“dynamic” output means that the user can change something about the tables or graphs by selecting new input parameters </a:t>
            </a:r>
          </a:p>
        </p:txBody>
      </p:sp>
    </p:spTree>
    <p:extLst>
      <p:ext uri="{BB962C8B-B14F-4D97-AF65-F5344CB8AC3E}">
        <p14:creationId xmlns:p14="http://schemas.microsoft.com/office/powerpoint/2010/main" val="3089858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INPUT WIDGETS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Building the user interface to gather user inputs </a:t>
            </a:r>
          </a:p>
        </p:txBody>
      </p:sp>
    </p:spTree>
    <p:extLst>
      <p:ext uri="{BB962C8B-B14F-4D97-AF65-F5344CB8AC3E}">
        <p14:creationId xmlns:p14="http://schemas.microsoft.com/office/powerpoint/2010/main" val="609057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solidFill>
                  <a:schemeClr val="accent1">
                    <a:lumMod val="50000"/>
                  </a:schemeClr>
                </a:solidFill>
              </a:rPr>
              <a:t>Standard shiny widgets (inputs)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736965" y="1690688"/>
          <a:ext cx="8935784" cy="4351340"/>
        </p:xfrm>
        <a:graphic>
          <a:graphicData uri="http://schemas.openxmlformats.org/drawingml/2006/table">
            <a:tbl>
              <a:tblPr/>
              <a:tblGrid>
                <a:gridCol w="2704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1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10">
                <a:tc>
                  <a:txBody>
                    <a:bodyPr/>
                    <a:lstStyle/>
                    <a:p>
                      <a:pPr algn="l"/>
                      <a:r>
                        <a:rPr lang="en-US" sz="1500" b="1" dirty="0">
                          <a:effectLst/>
                        </a:rPr>
                        <a:t>Function Name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dirty="0">
                          <a:effectLst/>
                        </a:rPr>
                        <a:t>Widget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actionButton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Action Button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checkboxGroupInput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 group of check boxes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checkboxInput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 single check box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dateInput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 calendar to aid date selection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dateRangeInput</a:t>
                      </a:r>
                      <a:endParaRPr lang="en-US" sz="1500" dirty="0">
                        <a:effectLst/>
                      </a:endParaRP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 pair of calendars for selecting a date range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fileInput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 file upload control wizard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helpText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Help text that can be added to an input form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numericInput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 field to enter numbers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radioButtons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A set of radio buttons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selectInput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 box with choices to select from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sliderInput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 slider bar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submitButton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 submit button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textInput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A field to enter text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300411" y="1794711"/>
            <a:ext cx="22711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Note each function will store different input values: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textInput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a single character element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selectInput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character elements from a list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sliderInput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two numbers in a range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checkboxInput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T / F</a:t>
            </a:r>
          </a:p>
        </p:txBody>
      </p:sp>
    </p:spTree>
    <p:extLst>
      <p:ext uri="{BB962C8B-B14F-4D97-AF65-F5344CB8AC3E}">
        <p14:creationId xmlns:p14="http://schemas.microsoft.com/office/powerpoint/2010/main" val="1165999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2BBABF-DCDF-47BD-8FA4-29A20A244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206"/>
            <a:ext cx="12192000" cy="545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28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solidFill>
                  <a:schemeClr val="accent1">
                    <a:lumMod val="50000"/>
                  </a:schemeClr>
                </a:solidFill>
              </a:rPr>
              <a:t>Widget components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17030" y="2136339"/>
            <a:ext cx="62149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Name</a:t>
            </a:r>
            <a:r>
              <a:rPr lang="en-US" dirty="0"/>
              <a:t> for the widget. The user will not see this name, but you can use it to access the widget’s value. The name should be a character string.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Label</a:t>
            </a:r>
            <a:r>
              <a:rPr lang="en-US" dirty="0"/>
              <a:t>. This label will appear with the widget in your app. It should be a character string, but it can be an empty string "".</a:t>
            </a:r>
          </a:p>
          <a:p>
            <a:endParaRPr lang="en-US" dirty="0"/>
          </a:p>
          <a:p>
            <a:r>
              <a:rPr lang="en-US" dirty="0" err="1"/>
              <a:t>actionButton</a:t>
            </a:r>
            <a:r>
              <a:rPr lang="en-US" dirty="0"/>
              <a:t>( name=“submit", label = “Submit Your Form")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9621" y="1951523"/>
            <a:ext cx="22378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How you will access the data: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input$name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Note that you do not create the input object and assign values at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input$widget_name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 That is done for you by the Shiny package.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2453" y="5462337"/>
            <a:ext cx="3280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Creates an entry at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input$submit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50105" y="4721662"/>
            <a:ext cx="1359569" cy="584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640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all" dirty="0">
                <a:solidFill>
                  <a:schemeClr val="accent1">
                    <a:lumMod val="50000"/>
                  </a:schemeClr>
                </a:solidFill>
              </a:rPr>
              <a:t>Anatomy of shiny FUNCTIONS: </a:t>
            </a:r>
            <a:r>
              <a:rPr lang="en-US" cap="all" dirty="0">
                <a:solidFill>
                  <a:schemeClr val="accent2">
                    <a:lumMod val="75000"/>
                  </a:schemeClr>
                </a:solidFill>
              </a:rPr>
              <a:t>USER INPUT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7452" y="1858902"/>
            <a:ext cx="358122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HTML Doc or Dashboard</a:t>
            </a:r>
          </a:p>
          <a:p>
            <a:endParaRPr lang="en-US" dirty="0"/>
          </a:p>
          <a:p>
            <a:r>
              <a:rPr lang="en-US" dirty="0"/>
              <a:t>Input widgets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sends rendered</a:t>
            </a:r>
            <a:br>
              <a:rPr lang="en-US" dirty="0"/>
            </a:br>
            <a:r>
              <a:rPr lang="en-US" dirty="0"/>
              <a:t>objects back to </a:t>
            </a:r>
            <a:br>
              <a:rPr lang="en-US" dirty="0"/>
            </a:br>
            <a:r>
              <a:rPr lang="en-US" dirty="0"/>
              <a:t>dashboard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87653" y="1858902"/>
            <a:ext cx="3048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RMD File</a:t>
            </a:r>
          </a:p>
          <a:p>
            <a:endParaRPr lang="en-US" dirty="0"/>
          </a:p>
          <a:p>
            <a:r>
              <a:rPr lang="en-US" dirty="0"/>
              <a:t>Load data</a:t>
            </a:r>
          </a:p>
          <a:p>
            <a:r>
              <a:rPr lang="en-US" dirty="0"/>
              <a:t>Load packages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Conduct analysis – </a:t>
            </a:r>
            <a:br>
              <a:rPr lang="en-US" dirty="0"/>
            </a:br>
            <a:r>
              <a:rPr lang="en-US" dirty="0"/>
              <a:t>generate tables and graphs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313821" y="3176337"/>
            <a:ext cx="0" cy="64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601453" y="2743200"/>
            <a:ext cx="958515" cy="43313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05289" y="2959768"/>
            <a:ext cx="2301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collect </a:t>
            </a:r>
          </a:p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parameters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38587" y="3606098"/>
            <a:ext cx="958515" cy="43313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62314" y="4971033"/>
            <a:ext cx="230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render functions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6605922" y="4478391"/>
            <a:ext cx="720725" cy="49264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910263" y="5431483"/>
            <a:ext cx="845442" cy="36455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BE439C-8E02-4BD7-92FB-4A8A1EF3357F}"/>
              </a:ext>
            </a:extLst>
          </p:cNvPr>
          <p:cNvCxnSpPr>
            <a:cxnSpLocks/>
          </p:cNvCxnSpPr>
          <p:nvPr/>
        </p:nvCxnSpPr>
        <p:spPr>
          <a:xfrm flipV="1">
            <a:off x="2783128" y="2959768"/>
            <a:ext cx="0" cy="248760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C130905-C4B5-4F83-ABAF-257BFB911E0A}"/>
              </a:ext>
            </a:extLst>
          </p:cNvPr>
          <p:cNvSpPr txBox="1"/>
          <p:nvPr/>
        </p:nvSpPr>
        <p:spPr>
          <a:xfrm>
            <a:off x="7586337" y="5613759"/>
            <a:ext cx="3417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User inputs collected from widgets will change the data or parameters used in the analysis, changing the output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EE4555-37A0-41BF-A00C-26C3F0099E9F}"/>
              </a:ext>
            </a:extLst>
          </p:cNvPr>
          <p:cNvCxnSpPr>
            <a:cxnSpLocks/>
          </p:cNvCxnSpPr>
          <p:nvPr/>
        </p:nvCxnSpPr>
        <p:spPr>
          <a:xfrm flipH="1" flipV="1">
            <a:off x="8962433" y="4823208"/>
            <a:ext cx="122133" cy="59473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3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 SHINY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 APPS FOR THE COMMON PERSON</a:t>
            </a:r>
          </a:p>
        </p:txBody>
      </p:sp>
    </p:spTree>
    <p:extLst>
      <p:ext uri="{BB962C8B-B14F-4D97-AF65-F5344CB8AC3E}">
        <p14:creationId xmlns:p14="http://schemas.microsoft.com/office/powerpoint/2010/main" val="1908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solidFill>
                  <a:schemeClr val="accent1">
                    <a:lumMod val="50000"/>
                  </a:schemeClr>
                </a:solidFill>
              </a:rPr>
              <a:t>Standard shiny widgets (inputs)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625418"/>
              </p:ext>
            </p:extLst>
          </p:nvPr>
        </p:nvGraphicFramePr>
        <p:xfrm>
          <a:off x="1736965" y="1690688"/>
          <a:ext cx="8935784" cy="4351340"/>
        </p:xfrm>
        <a:graphic>
          <a:graphicData uri="http://schemas.openxmlformats.org/drawingml/2006/table">
            <a:tbl>
              <a:tblPr/>
              <a:tblGrid>
                <a:gridCol w="2704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1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10">
                <a:tc>
                  <a:txBody>
                    <a:bodyPr/>
                    <a:lstStyle/>
                    <a:p>
                      <a:pPr algn="l"/>
                      <a:r>
                        <a:rPr lang="en-US" sz="1500" b="1" dirty="0">
                          <a:effectLst/>
                        </a:rPr>
                        <a:t>Function Name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dirty="0">
                          <a:effectLst/>
                        </a:rPr>
                        <a:t>Widget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actionButton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Action Button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checkboxGroupInput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 group of check boxes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checkboxInput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 single check box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dateInput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 calendar to aid date selection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dateRangeInput</a:t>
                      </a:r>
                      <a:endParaRPr lang="en-US" sz="1500" dirty="0">
                        <a:effectLst/>
                      </a:endParaRP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 pair of calendars for selecting a date range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fileInput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 file upload control wizard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helpText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Help text that can be added to an input form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numericInput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 field to enter numbers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radioButtons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A set of radio buttons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selectInput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 box with choices to select from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sliderInput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 slider bar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submitButton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 submit button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textInput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A field to enter text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300411" y="1794711"/>
            <a:ext cx="22711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Note each function will store different input values: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textInput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a single character element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selectInput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character elements from a list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sliderInput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two numbers in a range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checkboxInput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T / F</a:t>
            </a:r>
          </a:p>
        </p:txBody>
      </p:sp>
    </p:spTree>
    <p:extLst>
      <p:ext uri="{BB962C8B-B14F-4D97-AF65-F5344CB8AC3E}">
        <p14:creationId xmlns:p14="http://schemas.microsoft.com/office/powerpoint/2010/main" val="392835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2BBABF-DCDF-47BD-8FA4-29A20A244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206"/>
            <a:ext cx="12192000" cy="545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03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solidFill>
                  <a:schemeClr val="accent1">
                    <a:lumMod val="50000"/>
                  </a:schemeClr>
                </a:solidFill>
              </a:rPr>
              <a:t>Widget components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17030" y="2136339"/>
            <a:ext cx="62149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Name</a:t>
            </a:r>
            <a:r>
              <a:rPr lang="en-US" dirty="0"/>
              <a:t> for the widget. The user will not see this name, but you can use it to access the widget’s value. The name should be a character string.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Label</a:t>
            </a:r>
            <a:r>
              <a:rPr lang="en-US" dirty="0"/>
              <a:t>. This label will appear with the widget in your app. It should be a character string, but it can be an empty string "".</a:t>
            </a:r>
          </a:p>
          <a:p>
            <a:endParaRPr lang="en-US" dirty="0"/>
          </a:p>
          <a:p>
            <a:r>
              <a:rPr lang="en-US" dirty="0" err="1"/>
              <a:t>actionButton</a:t>
            </a:r>
            <a:r>
              <a:rPr lang="en-US" dirty="0"/>
              <a:t>( name=“submit", label = “Submit Your Form")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9621" y="1951523"/>
            <a:ext cx="22378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How you will access the data: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input$name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Note that you do not create the input object and assign values at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input$widget_name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 That is done for you by the Shiny package.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2453" y="5462337"/>
            <a:ext cx="3280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Creates an entry at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input$submit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50105" y="4721662"/>
            <a:ext cx="1359569" cy="584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87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34D3-0FA7-45DD-9D66-DF1044A58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RENDERING: </a:t>
            </a:r>
            <a:br>
              <a:rPr lang="en-US" dirty="0"/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CONVERT R TO DYNAMIC 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7920F-EE46-45AE-875F-994A1FCC6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32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all" dirty="0">
                <a:solidFill>
                  <a:schemeClr val="accent1">
                    <a:lumMod val="50000"/>
                  </a:schemeClr>
                </a:solidFill>
              </a:rPr>
              <a:t>How does “knit” work in RMD?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161071"/>
            <a:ext cx="967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Shiny functions work similar to other </a:t>
            </a:r>
            <a:r>
              <a:rPr lang="en-US" dirty="0" err="1"/>
              <a:t>knitr</a:t>
            </a:r>
            <a:r>
              <a:rPr lang="en-US" dirty="0"/>
              <a:t> functions that are used to convert your raw R output into HTML objects that make for nice documents.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6E268-BC25-4E42-8295-C9A03457A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29" y="2734142"/>
            <a:ext cx="3086534" cy="3321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0FE3C3-EA16-4B72-9D3D-E35D836A7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86" y="2787973"/>
            <a:ext cx="3589627" cy="32677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1AE662-A7CB-4525-ADAC-FFBBFCC665C9}"/>
              </a:ext>
            </a:extLst>
          </p:cNvPr>
          <p:cNvCxnSpPr>
            <a:cxnSpLocks/>
          </p:cNvCxnSpPr>
          <p:nvPr/>
        </p:nvCxnSpPr>
        <p:spPr>
          <a:xfrm>
            <a:off x="5070765" y="4288167"/>
            <a:ext cx="829632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B3AA1A8-B13D-48F2-9564-ED7A2BB8BF80}"/>
              </a:ext>
            </a:extLst>
          </p:cNvPr>
          <p:cNvSpPr txBox="1"/>
          <p:nvPr/>
        </p:nvSpPr>
        <p:spPr>
          <a:xfrm>
            <a:off x="1850972" y="2324042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Raw R 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947F4E-3365-44D6-99CC-750D5EFD0B41}"/>
              </a:ext>
            </a:extLst>
          </p:cNvPr>
          <p:cNvSpPr txBox="1"/>
          <p:nvPr/>
        </p:nvSpPr>
        <p:spPr>
          <a:xfrm>
            <a:off x="6627886" y="2324042"/>
            <a:ext cx="3182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After conversion to HTML table</a:t>
            </a:r>
          </a:p>
        </p:txBody>
      </p:sp>
    </p:spTree>
    <p:extLst>
      <p:ext uri="{BB962C8B-B14F-4D97-AF65-F5344CB8AC3E}">
        <p14:creationId xmlns:p14="http://schemas.microsoft.com/office/powerpoint/2010/main" val="3231457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DFD4C4-EA13-47BF-B708-31FD92AE7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528" y="1284106"/>
            <a:ext cx="9632373" cy="49859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&lt;table style="text-align:center"&gt;&lt;tr&gt;&lt;td colspan="5" style="border-bottom: 1px solid black"&gt;&lt;/td&gt;&lt;/tr&gt;&lt;tr&gt;&lt;td style="text-align:left"&gt;&lt;/td&gt;&lt;td colspan="4"&gt;&lt;em&gt;Dependent variable:&lt;/em&gt;&lt;/td&gt;&lt;/tr&gt; &lt;tr&gt;&lt;td&gt;&lt;/td&gt;&lt;td colspan="4" style="border-bottom: 1px solid black"&gt;&lt;/td&gt;&lt;/tr&gt; &lt;tr&gt;&lt;td style="text-align:left"&gt;&lt;/td&gt;&lt;td colspan="4"&gt;heart.rate&lt;/td&gt;&lt;/tr&gt; &lt;tr&gt;&lt;td style="text-align:left"&gt;&lt;/td&gt;&lt;td&gt;(1)&lt;/td&gt;&lt;td&gt;(2)&lt;/td&gt;&lt;td&gt;(3)&lt;/td&gt;&lt;td&gt;(4)&lt;/td&gt;&lt;/tr&gt; &lt;tr&gt;&lt;td colspan="5" style="border-bottom: 1px solid black"&gt;&lt;/td&gt;&lt;/tr&gt;&lt;tr&gt;&lt;td style="text-align:left"&gt;caffeine&lt;/td&gt;&lt;td&gt;0.087&lt;sup&gt;***&lt;/sup&gt;&lt;/td&gt;&lt;td&gt;0.080&lt;sup&gt;***&lt;/sup&gt;&lt;/td&gt;&lt;td&gt;0.009&lt;/td&gt;&lt;td&gt;0.037&lt;/td&gt;&lt;/tr&gt; &lt;tr&gt;&lt;td style="text-align:left"&gt;&lt;/td&gt;&lt;td&gt;(0.021)&lt;/td&gt;&lt;td&gt;(0.008)&lt;/td&gt;&lt;td&gt;(0.121)&lt;/td&gt;&lt;td&gt;(0.047)&lt;/td&gt;&lt;/tr&gt; &lt;tr&gt;&lt;td style="text-align:left"&gt;&lt;/td&gt;&lt;td&gt;&lt;/td&gt;&lt;td&gt;&lt;/td&gt;&lt;td&gt;&lt;/td&gt;&lt;td&gt;&lt;/td&gt;&lt;/tr&gt; &lt;tr&gt;&lt;td style="text-align:left"&gt;gym.time&lt;/td&gt;&lt;td&gt;&lt;/td&gt;&lt;td&gt;-1.441&lt;sup&gt;***&lt;/sup&gt;&lt;/td&gt;&lt;td&gt;&lt;/td&gt;&lt;td&gt;-1.440&lt;sup&gt;***&lt;/sup&gt;&lt;/td&gt;&lt;/tr&gt; &lt;tr&gt;&lt;td style="text-align:left"&gt;&lt;/td&gt;&lt;td&gt;&lt;/td&gt;&lt;td&gt;(0.062)&lt;/td&gt;&lt;td&gt;&lt;/td&gt;&lt;td&gt;(0.062)&lt;/td&gt;&lt;/tr&gt; &lt;tr&gt;&lt;td style="text-align:left"&gt;&lt;/td&gt;&lt;td&gt;&lt;/td&gt;&lt;td&gt;&lt;/td&gt;&lt;td&gt;&lt;/td&gt;&lt;td&gt;&lt;/td&gt;&lt;/tr&gt; &lt;tr&gt;&lt;td style="text-align:left"&gt;stress.index&lt;/td&gt;&lt;td&gt;&lt;/td&gt;&lt;td&gt;&lt;/td&gt;&lt;td&gt;0.414&lt;/td&gt;&lt;td&gt;0.228&lt;/td&gt;&lt;/tr&gt; &lt;tr&gt;&lt;td style="text-align:left"&gt;&lt;/td&gt;&lt;td&gt;&lt;/td&gt;&lt;td&gt;&lt;/td&gt;&lt;td&gt;(0.631)&lt;/td&gt;&lt;td&gt;(0.246)&lt;/td&gt;&lt;/tr&gt; &lt;tr&gt;&lt;td style="text-align:left"&gt;&lt;/td&gt;&lt;td&gt;&lt;/td&gt;&lt;td&gt;&lt;/td&gt;&lt;td&gt;&lt;/td&gt;&lt;td&gt;&lt;/td&gt;&lt;/tr&gt; &lt;tr&gt;&lt;td style="text-align:left"&gt;Constant&lt;/td&gt;&lt;td&gt;68.953&lt;sup&gt;***&lt;/sup&gt;&lt;/td&gt;&lt;td&gt;116.461&lt;sup&gt;***&lt;/sup&gt;&lt;/td&gt;&lt;td&gt;68.267&lt;sup&gt;***&lt;/sup&gt;&lt;/td&gt;&lt;td&gt;116.022&lt;sup&gt;***&lt;/sup&gt;&lt;/td&gt;&lt;/tr&gt; &lt;tr&gt;&lt;td style="text-align:left"&gt;&lt;/td&gt;&lt;td&gt;(5.454)&lt;/td&gt;&lt;td&gt;(2.942)&lt;/td&gt;&lt;td&gt;(5.568)&lt;/td&gt;&lt;td&gt;(2.982)&lt;/td&gt;&lt;/tr&gt; &lt;tr&gt;&lt;td style="text-align:left"&gt;&lt;/td&gt;&lt;td&gt;&lt;/td&gt;&lt;td&gt;&lt;/td&gt;&lt;td&gt;&lt;/td&gt;&lt;td&gt;&lt;/td&gt;&lt;/tr&gt; &lt;tr&gt;&lt;td colspan="5" style="border-bottom: 1px solid black"&gt;&lt;/td&gt;&lt;/tr&gt;&lt;tr&gt;&lt;td style="text-align:left"&gt;Observations&lt;/td&gt;&lt;td&gt;100&lt;/td&gt;&lt;td&gt;100&lt;/td&gt;&lt;td&gt;100&lt;/td&gt;&lt;td&gt;100&lt;/td&gt;&lt;/tr&gt; &lt;tr&gt;&lt;td style="text-align:left"&gt;R&lt;sup&gt;2&lt;/sup&gt;&lt;/td&gt;&lt;td&gt;0.153&lt;/td&gt;&lt;td&gt;0.872&lt;/td&gt;&lt;td&gt;0.157&lt;/td&gt;&lt;td&gt;0.873&lt;/td&gt;&lt;/tr&gt; &lt;tr&gt;&lt;td colspan="5" style="border-bottom: 1px solid black"&gt;&lt;/td&gt;&lt;/tr&gt;&lt;tr&gt;&lt;td style="text-align:left"&gt;&lt;em&gt;Note:&lt;/em&gt;&lt;/td&gt;&lt;td colspan="4" style="text-align:right"&gt;&lt;sup&gt;*&lt;/sup&gt;p&lt;0.1; &lt;sup&gt;**&lt;/sup&gt;p&lt;0.05; &lt;sup&gt;***&lt;/sup&gt;p&lt;0.01&lt;/td&gt;&lt;/tr&gt; &lt;/table&gt;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C9A85D1-92F3-4A0C-BD2A-5BF7EE13A61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cap="all" dirty="0">
                <a:solidFill>
                  <a:schemeClr val="accent2">
                    <a:lumMod val="75000"/>
                  </a:schemeClr>
                </a:solidFill>
              </a:rPr>
              <a:t>Side note: this is what the RAW html table looks like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907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51208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all" dirty="0">
                <a:solidFill>
                  <a:schemeClr val="accent1">
                    <a:lumMod val="50000"/>
                  </a:schemeClr>
                </a:solidFill>
              </a:rPr>
              <a:t>RENDER functions: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2965" y="1678527"/>
            <a:ext cx="2185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Raw R Version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4507B-5620-4C7E-BD10-16E863909371}"/>
              </a:ext>
            </a:extLst>
          </p:cNvPr>
          <p:cNvSpPr txBox="1"/>
          <p:nvPr/>
        </p:nvSpPr>
        <p:spPr>
          <a:xfrm>
            <a:off x="1206172" y="3325086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plot( x, y, main=“My Plot”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61DF2C-2431-473A-B93B-B3362F34BCC4}"/>
              </a:ext>
            </a:extLst>
          </p:cNvPr>
          <p:cNvSpPr txBox="1"/>
          <p:nvPr/>
        </p:nvSpPr>
        <p:spPr>
          <a:xfrm>
            <a:off x="6356599" y="2771088"/>
            <a:ext cx="43204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renderPlot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plot( x, y, main=“My Plot” 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E45D41-2EEB-470C-BA2D-F7BF0650049D}"/>
              </a:ext>
            </a:extLst>
          </p:cNvPr>
          <p:cNvSpPr txBox="1"/>
          <p:nvPr/>
        </p:nvSpPr>
        <p:spPr>
          <a:xfrm>
            <a:off x="6265856" y="1678527"/>
            <a:ext cx="2185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R Shiny Version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1A8482-4B35-43C1-A120-A83C872D5C2F}"/>
              </a:ext>
            </a:extLst>
          </p:cNvPr>
          <p:cNvCxnSpPr>
            <a:cxnSpLocks/>
          </p:cNvCxnSpPr>
          <p:nvPr/>
        </p:nvCxnSpPr>
        <p:spPr>
          <a:xfrm>
            <a:off x="7995984" y="4030660"/>
            <a:ext cx="0" cy="737302"/>
          </a:xfrm>
          <a:prstGeom prst="straightConnector1">
            <a:avLst/>
          </a:prstGeom>
          <a:ln w="41275">
            <a:solidFill>
              <a:srgbClr val="F9B1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AD9EC9-C2B7-405B-8BDD-F2DF051B101A}"/>
              </a:ext>
            </a:extLst>
          </p:cNvPr>
          <p:cNvSpPr txBox="1"/>
          <p:nvPr/>
        </p:nvSpPr>
        <p:spPr>
          <a:xfrm>
            <a:off x="6468524" y="5046323"/>
            <a:ext cx="3054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9B14C"/>
                </a:solidFill>
              </a:rPr>
              <a:t>Converts this to a shiny object that can be updated and </a:t>
            </a:r>
            <a:br>
              <a:rPr lang="en-US" dirty="0">
                <a:solidFill>
                  <a:srgbClr val="F9B14C"/>
                </a:solidFill>
              </a:rPr>
            </a:br>
            <a:r>
              <a:rPr lang="en-US" dirty="0">
                <a:solidFill>
                  <a:srgbClr val="F9B14C"/>
                </a:solidFill>
              </a:rPr>
              <a:t>re-plotted inside a browser.</a:t>
            </a:r>
          </a:p>
        </p:txBody>
      </p:sp>
    </p:spTree>
    <p:extLst>
      <p:ext uri="{BB962C8B-B14F-4D97-AF65-F5344CB8AC3E}">
        <p14:creationId xmlns:p14="http://schemas.microsoft.com/office/powerpoint/2010/main" val="4042650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1703</Words>
  <Application>Microsoft Office PowerPoint</Application>
  <PresentationFormat>Widescreen</PresentationFormat>
  <Paragraphs>223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Book Antiqua</vt:lpstr>
      <vt:lpstr>Calibri</vt:lpstr>
      <vt:lpstr>Calibri Light</vt:lpstr>
      <vt:lpstr>Courier New</vt:lpstr>
      <vt:lpstr>Euphemia</vt:lpstr>
      <vt:lpstr>Lucida Console</vt:lpstr>
      <vt:lpstr>Office Theme</vt:lpstr>
      <vt:lpstr>PowerPoint Presentation</vt:lpstr>
      <vt:lpstr>R SHINY</vt:lpstr>
      <vt:lpstr>Standard shiny widgets (inputs)</vt:lpstr>
      <vt:lpstr>PowerPoint Presentation</vt:lpstr>
      <vt:lpstr>Widget components</vt:lpstr>
      <vt:lpstr>RENDERING:  CONVERT R TO DYNAMIC HTML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INPUT WIDGETS</vt:lpstr>
      <vt:lpstr>Standard shiny widgets (inputs)</vt:lpstr>
      <vt:lpstr>PowerPoint Presentation</vt:lpstr>
      <vt:lpstr>Widget components</vt:lpstr>
      <vt:lpstr>PowerPoint Presentation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jdlecy</dc:creator>
  <cp:lastModifiedBy>Jesse Lecy</cp:lastModifiedBy>
  <cp:revision>18</cp:revision>
  <dcterms:created xsi:type="dcterms:W3CDTF">2015-12-01T15:32:00Z</dcterms:created>
  <dcterms:modified xsi:type="dcterms:W3CDTF">2019-09-16T17:29:19Z</dcterms:modified>
</cp:coreProperties>
</file>