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444" r:id="rId3"/>
    <p:sldId id="452" r:id="rId4"/>
    <p:sldId id="445" r:id="rId5"/>
    <p:sldId id="405" r:id="rId6"/>
    <p:sldId id="401" r:id="rId7"/>
    <p:sldId id="414" r:id="rId8"/>
    <p:sldId id="406" r:id="rId9"/>
    <p:sldId id="400" r:id="rId10"/>
    <p:sldId id="435" r:id="rId11"/>
    <p:sldId id="421" r:id="rId12"/>
    <p:sldId id="434" r:id="rId13"/>
    <p:sldId id="399" r:id="rId14"/>
    <p:sldId id="407" r:id="rId15"/>
    <p:sldId id="420" r:id="rId16"/>
    <p:sldId id="410" r:id="rId17"/>
    <p:sldId id="411" r:id="rId18"/>
    <p:sldId id="449" r:id="rId19"/>
    <p:sldId id="415" r:id="rId20"/>
    <p:sldId id="383" r:id="rId21"/>
    <p:sldId id="453" r:id="rId22"/>
    <p:sldId id="412" r:id="rId23"/>
    <p:sldId id="344" r:id="rId24"/>
    <p:sldId id="417" r:id="rId25"/>
    <p:sldId id="448" r:id="rId26"/>
    <p:sldId id="41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20E"/>
    <a:srgbClr val="FF6D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E6D575-8F4F-4190-BBCB-5AB16CFB9AC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2111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60821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111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1970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E6D575-8F4F-4190-BBCB-5AB16CFB9ACD}"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3090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E6D575-8F4F-4190-BBCB-5AB16CFB9AC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44152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E6D575-8F4F-4190-BBCB-5AB16CFB9ACD}"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2443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E6D575-8F4F-4190-BBCB-5AB16CFB9ACD}"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0315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6D575-8F4F-4190-BBCB-5AB16CFB9ACD}"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515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E6D575-8F4F-4190-BBCB-5AB16CFB9AC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954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E6D575-8F4F-4190-BBCB-5AB16CFB9ACD}"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6363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6D575-8F4F-4190-BBCB-5AB16CFB9ACD}" type="datetimeFigureOut">
              <a:rPr lang="en-US" smtClean="0"/>
              <a:t>4/20/2020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B8E0B-9E4C-43D6-8E50-A9ED84E3CB71}" type="slidenum">
              <a:rPr lang="en-US" smtClean="0"/>
              <a:t>‹#›</a:t>
            </a:fld>
            <a:endParaRPr lang="en-US"/>
          </a:p>
        </p:txBody>
      </p:sp>
    </p:spTree>
    <p:extLst>
      <p:ext uri="{BB962C8B-B14F-4D97-AF65-F5344CB8AC3E}">
        <p14:creationId xmlns:p14="http://schemas.microsoft.com/office/powerpoint/2010/main" val="137266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www.strongtowns.org/journal/2015/2/18/podcast-show-206-joe-cortright-on-gentrificat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2" name="TextBox 1"/>
          <p:cNvSpPr txBox="1"/>
          <p:nvPr/>
        </p:nvSpPr>
        <p:spPr>
          <a:xfrm>
            <a:off x="3622445" y="5692916"/>
            <a:ext cx="4642618" cy="584775"/>
          </a:xfrm>
          <a:prstGeom prst="rect">
            <a:avLst/>
          </a:prstGeom>
          <a:noFill/>
        </p:spPr>
        <p:txBody>
          <a:bodyPr wrap="none" rtlCol="0">
            <a:spAutoFit/>
          </a:bodyPr>
          <a:lstStyle/>
          <a:p>
            <a:r>
              <a:rPr lang="en-US" sz="3200" b="1" i="1" dirty="0">
                <a:solidFill>
                  <a:schemeClr val="bg1"/>
                </a:solidFill>
                <a:latin typeface="Book Antiqua" panose="02040602050305030304" pitchFamily="18" charset="0"/>
                <a:cs typeface="CordiaUPC" panose="020B0304020202020204" pitchFamily="34" charset="-34"/>
              </a:rPr>
              <a:t>Jesse Lecy  ∙ Spring, 2020</a:t>
            </a:r>
          </a:p>
        </p:txBody>
      </p:sp>
      <p:sp>
        <p:nvSpPr>
          <p:cNvPr id="4" name="TextBox 3"/>
          <p:cNvSpPr txBox="1"/>
          <p:nvPr/>
        </p:nvSpPr>
        <p:spPr>
          <a:xfrm>
            <a:off x="3351378" y="1940767"/>
            <a:ext cx="5184753"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tax credits</a:t>
            </a:r>
          </a:p>
        </p:txBody>
      </p:sp>
      <p:sp>
        <p:nvSpPr>
          <p:cNvPr id="6" name="TextBox 5"/>
          <p:cNvSpPr txBox="1"/>
          <p:nvPr/>
        </p:nvSpPr>
        <p:spPr>
          <a:xfrm>
            <a:off x="2452214" y="1340551"/>
            <a:ext cx="7287572" cy="707886"/>
          </a:xfrm>
          <a:prstGeom prst="rect">
            <a:avLst/>
          </a:prstGeom>
          <a:noFill/>
        </p:spPr>
        <p:txBody>
          <a:bodyPr wrap="none" rtlCol="0">
            <a:spAutoFit/>
          </a:bodyPr>
          <a:lstStyle/>
          <a:p>
            <a:r>
              <a:rPr lang="en-US" sz="4000" b="1" i="1" dirty="0">
                <a:latin typeface="Book Antiqua" panose="02040602050305030304" pitchFamily="18" charset="0"/>
                <a:cs typeface="CordiaUPC" panose="020B0304020202020204" pitchFamily="34" charset="-34"/>
              </a:rPr>
              <a:t>economic development through</a:t>
            </a:r>
          </a:p>
        </p:txBody>
      </p:sp>
      <p:sp>
        <p:nvSpPr>
          <p:cNvPr id="5" name="TextBox 4">
            <a:extLst>
              <a:ext uri="{FF2B5EF4-FFF2-40B4-BE49-F238E27FC236}">
                <a16:creationId xmlns:a16="http://schemas.microsoft.com/office/drawing/2014/main" id="{D12A1747-4196-4EDA-9F3F-09A132454A85}"/>
              </a:ext>
            </a:extLst>
          </p:cNvPr>
          <p:cNvSpPr txBox="1"/>
          <p:nvPr/>
        </p:nvSpPr>
        <p:spPr>
          <a:xfrm>
            <a:off x="2361333" y="3429000"/>
            <a:ext cx="7726795" cy="707886"/>
          </a:xfrm>
          <a:prstGeom prst="rect">
            <a:avLst/>
          </a:prstGeom>
          <a:noFill/>
        </p:spPr>
        <p:txBody>
          <a:bodyPr wrap="none" rtlCol="0">
            <a:spAutoFit/>
          </a:bodyPr>
          <a:lstStyle/>
          <a:p>
            <a:r>
              <a:rPr lang="en-US" sz="4000" b="1" i="1" dirty="0">
                <a:latin typeface="Book Antiqua" panose="02040602050305030304" pitchFamily="18" charset="0"/>
                <a:cs typeface="CordiaUPC" panose="020B0304020202020204" pitchFamily="34" charset="-34"/>
              </a:rPr>
              <a:t>The NMTC and LIHTC Programs</a:t>
            </a:r>
          </a:p>
        </p:txBody>
      </p:sp>
    </p:spTree>
    <p:extLst>
      <p:ext uri="{BB962C8B-B14F-4D97-AF65-F5344CB8AC3E}">
        <p14:creationId xmlns:p14="http://schemas.microsoft.com/office/powerpoint/2010/main" val="38679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fb.org/sites/default/files/liht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54" y="1571086"/>
            <a:ext cx="6505575" cy="514350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Do we subsidize housing for the rich or the poor?</a:t>
            </a:r>
          </a:p>
        </p:txBody>
      </p:sp>
      <p:sp>
        <p:nvSpPr>
          <p:cNvPr id="2" name="Rectangle 1"/>
          <p:cNvSpPr/>
          <p:nvPr/>
        </p:nvSpPr>
        <p:spPr>
          <a:xfrm>
            <a:off x="8305800" y="2321559"/>
            <a:ext cx="3390900"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rPr>
              <a:t>We spent $6.7 billion on LIHTC in 2014.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rPr>
              <a:t>Compare to $89 billion in mortgage interest deductions in 2011.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12218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062" y="6411961"/>
            <a:ext cx="1179593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http://taxfoundation.org/article/testimony-scott-hodge-us-senate-budget-committee-hearing-distribution-and-efficiency-spending-tax</a:t>
            </a:r>
          </a:p>
        </p:txBody>
      </p:sp>
      <p:sp>
        <p:nvSpPr>
          <p:cNvPr id="6" name="Title 1"/>
          <p:cNvSpPr txBox="1">
            <a:spLocks/>
          </p:cNvSpPr>
          <p:nvPr/>
        </p:nvSpPr>
        <p:spPr>
          <a:xfrm>
            <a:off x="292100" y="240751"/>
            <a:ext cx="11785600" cy="8260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Does the mortgage interest deduction make housing affordable?</a:t>
            </a:r>
          </a:p>
        </p:txBody>
      </p:sp>
      <p:pic>
        <p:nvPicPr>
          <p:cNvPr id="5" name="Picture 4"/>
          <p:cNvPicPr>
            <a:picLocks noChangeAspect="1"/>
          </p:cNvPicPr>
          <p:nvPr/>
        </p:nvPicPr>
        <p:blipFill>
          <a:blip r:embed="rId2"/>
          <a:stretch>
            <a:fillRect/>
          </a:stretch>
        </p:blipFill>
        <p:spPr>
          <a:xfrm>
            <a:off x="396062" y="1066800"/>
            <a:ext cx="7467600" cy="5210175"/>
          </a:xfrm>
          <a:prstGeom prst="rect">
            <a:avLst/>
          </a:prstGeom>
        </p:spPr>
      </p:pic>
      <p:sp>
        <p:nvSpPr>
          <p:cNvPr id="7" name="TextBox 6"/>
          <p:cNvSpPr txBox="1"/>
          <p:nvPr/>
        </p:nvSpPr>
        <p:spPr>
          <a:xfrm>
            <a:off x="8597900" y="2070100"/>
            <a:ext cx="300990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It disproportionately benefits the wealthy and can make houses more expensive by lowering the full cost.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06805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Policy mechanisms for neighborhood improvement</a:t>
            </a:r>
          </a:p>
        </p:txBody>
      </p:sp>
      <p:sp>
        <p:nvSpPr>
          <p:cNvPr id="3" name="Content Placeholder 2"/>
          <p:cNvSpPr>
            <a:spLocks noGrp="1"/>
          </p:cNvSpPr>
          <p:nvPr>
            <p:ph idx="1"/>
          </p:nvPr>
        </p:nvSpPr>
        <p:spPr>
          <a:xfrm>
            <a:off x="1367522" y="2370909"/>
            <a:ext cx="8978900" cy="3434273"/>
          </a:xfrm>
        </p:spPr>
        <p:txBody>
          <a:bodyPr>
            <a:normAutofit/>
          </a:bodyPr>
          <a:lstStyle/>
          <a:p>
            <a:pPr marL="0" indent="0">
              <a:buNone/>
            </a:pPr>
            <a:r>
              <a:rPr lang="en-US" sz="1800" b="1" dirty="0">
                <a:latin typeface="+mj-lt"/>
                <a:cs typeface="Helvetica" panose="020B0604020202020204" pitchFamily="34" charset="0"/>
              </a:rPr>
              <a:t>Supply-Side Mechanisms – incentivize construction in low-income / high-risk communities </a:t>
            </a:r>
          </a:p>
          <a:p>
            <a:r>
              <a:rPr lang="en-US" sz="1800" dirty="0">
                <a:latin typeface="+mj-lt"/>
                <a:cs typeface="Helvetica" panose="020B0604020202020204" pitchFamily="34" charset="0"/>
              </a:rPr>
              <a:t>Public Housing</a:t>
            </a:r>
          </a:p>
          <a:p>
            <a:r>
              <a:rPr lang="en-US" sz="1800" dirty="0">
                <a:latin typeface="+mj-lt"/>
                <a:cs typeface="Helvetica" panose="020B0604020202020204" pitchFamily="34" charset="0"/>
              </a:rPr>
              <a:t>Low Income Tax Credits</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Demand-Side Mechanisms</a:t>
            </a:r>
          </a:p>
          <a:p>
            <a:r>
              <a:rPr lang="en-US" sz="1800" dirty="0">
                <a:latin typeface="+mj-lt"/>
                <a:cs typeface="Helvetica" panose="020B0604020202020204" pitchFamily="34" charset="0"/>
              </a:rPr>
              <a:t>Vouchers – increase number of people that can afford to rent in a neighborhood </a:t>
            </a:r>
          </a:p>
          <a:p>
            <a:r>
              <a:rPr lang="en-US" sz="1800" dirty="0">
                <a:latin typeface="+mj-lt"/>
                <a:cs typeface="Helvetica" panose="020B0604020202020204" pitchFamily="34" charset="0"/>
              </a:rPr>
              <a:t>New Market Tax Credits  -  increase quality and desirability of a neighborhood </a:t>
            </a:r>
          </a:p>
          <a:p>
            <a:pPr marL="0" indent="0">
              <a:buNone/>
            </a:pPr>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155443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4038599" y="2414783"/>
            <a:ext cx="3635932"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policy</a:t>
            </a:r>
          </a:p>
        </p:txBody>
      </p:sp>
      <p:sp>
        <p:nvSpPr>
          <p:cNvPr id="5" name="TextBox 4"/>
          <p:cNvSpPr txBox="1"/>
          <p:nvPr/>
        </p:nvSpPr>
        <p:spPr>
          <a:xfrm>
            <a:off x="4634916" y="1830008"/>
            <a:ext cx="2443298" cy="584775"/>
          </a:xfrm>
          <a:prstGeom prst="rect">
            <a:avLst/>
          </a:prstGeom>
          <a:noFill/>
        </p:spPr>
        <p:txBody>
          <a:bodyPr wrap="none" rtlCol="0">
            <a:spAutoFit/>
          </a:bodyPr>
          <a:lstStyle/>
          <a:p>
            <a:r>
              <a:rPr lang="en-US" sz="3200" b="1" i="1" dirty="0">
                <a:latin typeface="Book Antiqua" panose="02040602050305030304" pitchFamily="18" charset="0"/>
                <a:cs typeface="CordiaUPC" panose="020B0304020202020204" pitchFamily="34" charset="-34"/>
              </a:rPr>
              <a:t>Place-Based</a:t>
            </a:r>
          </a:p>
        </p:txBody>
      </p:sp>
      <p:sp>
        <p:nvSpPr>
          <p:cNvPr id="6" name="TextBox 5">
            <a:extLst>
              <a:ext uri="{FF2B5EF4-FFF2-40B4-BE49-F238E27FC236}">
                <a16:creationId xmlns:a16="http://schemas.microsoft.com/office/drawing/2014/main" id="{01E1ADCA-428D-451D-AECF-9CF51F5351B8}"/>
              </a:ext>
            </a:extLst>
          </p:cNvPr>
          <p:cNvSpPr txBox="1"/>
          <p:nvPr/>
        </p:nvSpPr>
        <p:spPr>
          <a:xfrm>
            <a:off x="3554134" y="3819597"/>
            <a:ext cx="4855816" cy="584775"/>
          </a:xfrm>
          <a:prstGeom prst="rect">
            <a:avLst/>
          </a:prstGeom>
          <a:noFill/>
        </p:spPr>
        <p:txBody>
          <a:bodyPr wrap="none" rtlCol="0">
            <a:spAutoFit/>
          </a:bodyPr>
          <a:lstStyle/>
          <a:p>
            <a:r>
              <a:rPr lang="en-US" sz="3200" b="1" i="1" dirty="0">
                <a:latin typeface="Book Antiqua" panose="02040602050305030304" pitchFamily="18" charset="0"/>
                <a:cs typeface="CordiaUPC" panose="020B0304020202020204" pitchFamily="34" charset="-34"/>
              </a:rPr>
              <a:t>Improving Housing Stock</a:t>
            </a:r>
          </a:p>
        </p:txBody>
      </p:sp>
    </p:spTree>
    <p:extLst>
      <p:ext uri="{BB962C8B-B14F-4D97-AF65-F5344CB8AC3E}">
        <p14:creationId xmlns:p14="http://schemas.microsoft.com/office/powerpoint/2010/main" val="598949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a:t>
            </a:r>
          </a:p>
        </p:txBody>
      </p:sp>
      <p:sp>
        <p:nvSpPr>
          <p:cNvPr id="3" name="Content Placeholder 2"/>
          <p:cNvSpPr>
            <a:spLocks noGrp="1"/>
          </p:cNvSpPr>
          <p:nvPr>
            <p:ph idx="1"/>
          </p:nvPr>
        </p:nvSpPr>
        <p:spPr>
          <a:xfrm>
            <a:off x="1073091" y="1817236"/>
            <a:ext cx="8716861" cy="4351338"/>
          </a:xfrm>
        </p:spPr>
        <p:txBody>
          <a:bodyPr>
            <a:normAutofit/>
          </a:bodyPr>
          <a:lstStyle/>
          <a:p>
            <a:pPr marL="0" indent="0">
              <a:buNone/>
            </a:pPr>
            <a:r>
              <a:rPr lang="en-US" sz="1600" dirty="0">
                <a:latin typeface="+mj-lt"/>
                <a:cs typeface="Helvetica" panose="020B0604020202020204" pitchFamily="34" charset="0"/>
              </a:rPr>
              <a:t>The Federal Government creates the Housing Act legislation (1949)</a:t>
            </a:r>
          </a:p>
          <a:p>
            <a:pPr marL="0" indent="0">
              <a:buNone/>
            </a:pPr>
            <a:endParaRPr lang="en-US" sz="1600" dirty="0">
              <a:latin typeface="+mj-lt"/>
              <a:cs typeface="Helvetica" panose="020B0604020202020204" pitchFamily="34" charset="0"/>
            </a:endParaRPr>
          </a:p>
          <a:p>
            <a:r>
              <a:rPr lang="en-US" sz="1600" dirty="0">
                <a:latin typeface="+mj-lt"/>
                <a:cs typeface="Helvetica" panose="020B0604020202020204" pitchFamily="34" charset="0"/>
              </a:rPr>
              <a:t>Governance mechanisms was poorly structured (each community that wanted to receive funding had to creating its own housing authority, meaning that communities that wanted to block public housing could just refuse to create an authority). </a:t>
            </a:r>
          </a:p>
          <a:p>
            <a:r>
              <a:rPr lang="en-US" sz="1600" dirty="0">
                <a:latin typeface="+mj-lt"/>
                <a:cs typeface="Helvetica" panose="020B0604020202020204" pitchFamily="34" charset="0"/>
              </a:rPr>
              <a:t>Projects concentrated poverty.</a:t>
            </a:r>
          </a:p>
          <a:p>
            <a:r>
              <a:rPr lang="en-US" sz="1600" dirty="0">
                <a:latin typeface="+mj-lt"/>
                <a:cs typeface="Helvetica" panose="020B0604020202020204" pitchFamily="34" charset="0"/>
              </a:rPr>
              <a:t>Because of challenges with governance, they did not keep up with demand for housing.</a:t>
            </a:r>
          </a:p>
          <a:p>
            <a:r>
              <a:rPr lang="en-US" sz="1600" dirty="0">
                <a:latin typeface="+mj-lt"/>
                <a:cs typeface="Helvetica" panose="020B0604020202020204" pitchFamily="34" charset="0"/>
              </a:rPr>
              <a:t>Those that were implemented were poorly designed and built, resulting in poor-quality housing.</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293981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b/b9/Pruitt-igoeUSGS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654" y="1533376"/>
            <a:ext cx="7460511"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8654" y="6305274"/>
            <a:ext cx="3973717" cy="307777"/>
          </a:xfrm>
          <a:prstGeom prst="rect">
            <a:avLst/>
          </a:prstGeom>
        </p:spPr>
        <p:txBody>
          <a:bodyPr wrap="none">
            <a:spAutoFit/>
          </a:bodyPr>
          <a:lstStyle/>
          <a:p>
            <a:r>
              <a:rPr lang="en-US" sz="1400" dirty="0"/>
              <a:t>http://en.wikipedia.org/wiki/Pruitt%E2%80%93Igoe</a:t>
            </a:r>
          </a:p>
        </p:txBody>
      </p:sp>
      <p:pic>
        <p:nvPicPr>
          <p:cNvPr id="1028" name="Picture 4" descr="http://upload.wikimedia.org/wikipedia/commons/thumb/9/98/Pruitt-igoe_collapse-series.jpg/275px-Pruitt-igoe_collapse-ser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9243" y="266700"/>
            <a:ext cx="2619375" cy="6591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8654" y="475734"/>
            <a:ext cx="5378460" cy="369332"/>
          </a:xfrm>
          <a:prstGeom prst="rect">
            <a:avLst/>
          </a:prstGeom>
        </p:spPr>
        <p:txBody>
          <a:bodyPr wrap="none">
            <a:spAutoFit/>
          </a:bodyPr>
          <a:lstStyle/>
          <a:p>
            <a:r>
              <a:rPr lang="en-US" cap="all" dirty="0">
                <a:solidFill>
                  <a:srgbClr val="FF6D16"/>
                </a:solidFill>
                <a:latin typeface="Linux Libertine"/>
              </a:rPr>
              <a:t>Pruitt–</a:t>
            </a:r>
            <a:r>
              <a:rPr lang="en-US" cap="all" dirty="0" err="1">
                <a:solidFill>
                  <a:srgbClr val="FF6D16"/>
                </a:solidFill>
                <a:latin typeface="Linux Libertine"/>
              </a:rPr>
              <a:t>Igoe</a:t>
            </a:r>
            <a:r>
              <a:rPr lang="en-US" cap="all" dirty="0">
                <a:solidFill>
                  <a:srgbClr val="FF6D16"/>
                </a:solidFill>
                <a:latin typeface="Linux Libertine"/>
              </a:rPr>
              <a:t> housing projects, </a:t>
            </a:r>
            <a:r>
              <a:rPr lang="en-US" cap="all" dirty="0" err="1">
                <a:solidFill>
                  <a:srgbClr val="FF6D16"/>
                </a:solidFill>
                <a:latin typeface="Linux Libertine"/>
              </a:rPr>
              <a:t>st.</a:t>
            </a:r>
            <a:r>
              <a:rPr lang="en-US" cap="all" dirty="0">
                <a:solidFill>
                  <a:srgbClr val="FF6D16"/>
                </a:solidFill>
                <a:latin typeface="Linux Libertine"/>
              </a:rPr>
              <a:t> louis</a:t>
            </a:r>
            <a:endParaRPr lang="en-US" b="0" i="0" cap="all" dirty="0">
              <a:solidFill>
                <a:srgbClr val="FF6D16"/>
              </a:solidFill>
              <a:effectLst/>
              <a:latin typeface="Linux Libertine"/>
            </a:endParaRPr>
          </a:p>
        </p:txBody>
      </p:sp>
    </p:spTree>
    <p:extLst>
      <p:ext uri="{BB962C8B-B14F-4D97-AF65-F5344CB8AC3E}">
        <p14:creationId xmlns:p14="http://schemas.microsoft.com/office/powerpoint/2010/main" val="3647403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II</a:t>
            </a:r>
          </a:p>
        </p:txBody>
      </p:sp>
      <p:sp>
        <p:nvSpPr>
          <p:cNvPr id="3" name="Content Placeholder 2"/>
          <p:cNvSpPr>
            <a:spLocks noGrp="1"/>
          </p:cNvSpPr>
          <p:nvPr>
            <p:ph idx="1"/>
          </p:nvPr>
        </p:nvSpPr>
        <p:spPr/>
        <p:txBody>
          <a:bodyPr>
            <a:normAutofit/>
          </a:bodyPr>
          <a:lstStyle/>
          <a:p>
            <a:pPr marL="0" indent="0">
              <a:buNone/>
            </a:pPr>
            <a:r>
              <a:rPr lang="en-US" sz="1800" b="1" dirty="0">
                <a:latin typeface="+mj-lt"/>
                <a:cs typeface="Helvetica" panose="020B0604020202020204" pitchFamily="34" charset="0"/>
              </a:rPr>
              <a:t>Low Income Housing Tax Credits </a:t>
            </a:r>
            <a:r>
              <a:rPr lang="en-US" sz="1800" dirty="0">
                <a:latin typeface="+mj-lt"/>
                <a:cs typeface="Helvetica" panose="020B0604020202020204" pitchFamily="34" charset="0"/>
              </a:rPr>
              <a:t>(Tax Reform Act of 1986)</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Introduces some elements of market discipline to public housing.</a:t>
            </a:r>
          </a:p>
          <a:p>
            <a:r>
              <a:rPr lang="en-US" sz="1800" dirty="0">
                <a:latin typeface="+mj-lt"/>
                <a:cs typeface="Helvetica" panose="020B0604020202020204" pitchFamily="34" charset="0"/>
              </a:rPr>
              <a:t>Private developers are subsidized to build affordable housing units (Section 42 tax credits).</a:t>
            </a:r>
          </a:p>
          <a:p>
            <a:r>
              <a:rPr lang="en-US" sz="1800" dirty="0">
                <a:latin typeface="+mj-lt"/>
                <a:cs typeface="Helvetica" panose="020B0604020202020204" pitchFamily="34" charset="0"/>
              </a:rPr>
              <a:t>Rent is capped relative to median income of the city.</a:t>
            </a:r>
          </a:p>
          <a:p>
            <a:r>
              <a:rPr lang="en-US" sz="1800" dirty="0">
                <a:latin typeface="+mj-lt"/>
                <a:cs typeface="Helvetica" panose="020B0604020202020204" pitchFamily="34" charset="0"/>
              </a:rPr>
              <a:t>Approximately 90% of all new affordable rental units are built using LIHTC credits.</a:t>
            </a:r>
          </a:p>
          <a:p>
            <a:r>
              <a:rPr lang="en-US" sz="1800" dirty="0">
                <a:latin typeface="+mj-lt"/>
                <a:cs typeface="Helvetica" panose="020B0604020202020204" pitchFamily="34" charset="0"/>
              </a:rPr>
              <a:t>On average it costs about $50,000 in subsidies per unit built (see </a:t>
            </a:r>
            <a:r>
              <a:rPr lang="en-US" sz="1800" dirty="0" err="1">
                <a:latin typeface="+mj-lt"/>
                <a:cs typeface="Helvetica" panose="020B0604020202020204" pitchFamily="34" charset="0"/>
              </a:rPr>
              <a:t>Glaeser</a:t>
            </a:r>
            <a:r>
              <a:rPr lang="en-US" sz="1800" dirty="0">
                <a:latin typeface="+mj-lt"/>
                <a:cs typeface="Helvetica" panose="020B0604020202020204" pitchFamily="34" charset="0"/>
              </a:rPr>
              <a:t>), and they last 15 years then convert to market rates.</a:t>
            </a:r>
          </a:p>
          <a:p>
            <a:r>
              <a:rPr lang="en-US" sz="1800" b="1" dirty="0">
                <a:latin typeface="+mj-lt"/>
                <a:cs typeface="Helvetica" panose="020B0604020202020204" pitchFamily="34" charset="0"/>
              </a:rPr>
              <a:t>Pros: </a:t>
            </a:r>
            <a:r>
              <a:rPr lang="en-US" sz="1800" dirty="0">
                <a:latin typeface="+mj-lt"/>
                <a:cs typeface="Helvetica" panose="020B0604020202020204" pitchFamily="34" charset="0"/>
              </a:rPr>
              <a:t>almost all new affordable housing units being built utilize LIHTC support, implying it increases supply. Has leverages $75 billion in private sector equity for low income housing.</a:t>
            </a:r>
          </a:p>
          <a:p>
            <a:r>
              <a:rPr lang="en-US" sz="1800" b="1" dirty="0">
                <a:latin typeface="+mj-lt"/>
                <a:cs typeface="Helvetica" panose="020B0604020202020204" pitchFamily="34" charset="0"/>
              </a:rPr>
              <a:t>Cons: </a:t>
            </a:r>
            <a:r>
              <a:rPr lang="en-US" sz="1800" dirty="0">
                <a:latin typeface="+mj-lt"/>
                <a:cs typeface="Helvetica" panose="020B0604020202020204" pitchFamily="34" charset="0"/>
              </a:rPr>
              <a:t>Further concentration of poverty.</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935559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fb.org/sites/default/files/liht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227137"/>
            <a:ext cx="6505575" cy="514350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cap="all">
                <a:solidFill>
                  <a:srgbClr val="FF6D16"/>
                </a:solidFill>
                <a:latin typeface="Euphemia" panose="020B0503040102020104" pitchFamily="34" charset="0"/>
              </a:rPr>
              <a:t>Public housing: Part II</a:t>
            </a:r>
            <a:endParaRPr lang="en-US" sz="4000" cap="all" dirty="0">
              <a:solidFill>
                <a:srgbClr val="FF6D16"/>
              </a:solidFill>
              <a:latin typeface="Euphemia" panose="020B0503040102020104" pitchFamily="34" charset="0"/>
            </a:endParaRPr>
          </a:p>
        </p:txBody>
      </p:sp>
      <p:sp>
        <p:nvSpPr>
          <p:cNvPr id="2" name="Rectangle 1"/>
          <p:cNvSpPr/>
          <p:nvPr/>
        </p:nvSpPr>
        <p:spPr>
          <a:xfrm>
            <a:off x="8305800" y="2321559"/>
            <a:ext cx="3390900" cy="2308324"/>
          </a:xfrm>
          <a:prstGeom prst="rect">
            <a:avLst/>
          </a:prstGeom>
        </p:spPr>
        <p:txBody>
          <a:bodyPr wrap="square">
            <a:spAutoFit/>
          </a:bodyPr>
          <a:lstStyle/>
          <a:p>
            <a:r>
              <a:rPr lang="en-US" b="1" dirty="0">
                <a:latin typeface="+mj-lt"/>
              </a:rPr>
              <a:t>Cost $6.7 billion in 2014.</a:t>
            </a:r>
          </a:p>
          <a:p>
            <a:endParaRPr lang="en-US" dirty="0">
              <a:latin typeface="+mj-lt"/>
            </a:endParaRPr>
          </a:p>
          <a:p>
            <a:r>
              <a:rPr lang="en-US" dirty="0">
                <a:latin typeface="+mj-lt"/>
              </a:rPr>
              <a:t>The program is a corporate tax expenditure.</a:t>
            </a:r>
          </a:p>
          <a:p>
            <a:endParaRPr lang="en-US" dirty="0">
              <a:latin typeface="+mj-lt"/>
            </a:endParaRPr>
          </a:p>
          <a:p>
            <a:r>
              <a:rPr lang="en-US" dirty="0">
                <a:latin typeface="+mj-lt"/>
              </a:rPr>
              <a:t>http://crfb.org/blogs/tax-break-down-low-income-housing-tax-credit</a:t>
            </a:r>
          </a:p>
        </p:txBody>
      </p:sp>
    </p:spTree>
    <p:extLst>
      <p:ext uri="{BB962C8B-B14F-4D97-AF65-F5344CB8AC3E}">
        <p14:creationId xmlns:p14="http://schemas.microsoft.com/office/powerpoint/2010/main" val="7603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North-Fifth-Street-One-Northside-P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07" y="759873"/>
            <a:ext cx="3705225" cy="3962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9638" y="4988525"/>
            <a:ext cx="4570562" cy="461665"/>
          </a:xfrm>
          <a:prstGeom prst="rect">
            <a:avLst/>
          </a:prstGeom>
        </p:spPr>
        <p:txBody>
          <a:bodyPr wrap="square">
            <a:spAutoFit/>
          </a:bodyPr>
          <a:lstStyle/>
          <a:p>
            <a:r>
              <a:rPr lang="en-US" sz="1200" dirty="0">
                <a:solidFill>
                  <a:srgbClr val="303030"/>
                </a:solidFill>
                <a:latin typeface="Arial" panose="020B0604020202020204" pitchFamily="34" charset="0"/>
              </a:rPr>
              <a:t>Toll Brothers' One Northside Piers have a separate entrance from the building tower and neighboring Two Northside Piers.</a:t>
            </a:r>
          </a:p>
        </p:txBody>
      </p:sp>
      <p:sp>
        <p:nvSpPr>
          <p:cNvPr id="3" name="Rectangle 2"/>
          <p:cNvSpPr/>
          <p:nvPr/>
        </p:nvSpPr>
        <p:spPr>
          <a:xfrm>
            <a:off x="839638" y="6385771"/>
            <a:ext cx="11197806" cy="338554"/>
          </a:xfrm>
          <a:prstGeom prst="rect">
            <a:avLst/>
          </a:prstGeom>
        </p:spPr>
        <p:txBody>
          <a:bodyPr wrap="square">
            <a:spAutoFit/>
          </a:bodyPr>
          <a:lstStyle/>
          <a:p>
            <a:r>
              <a:rPr lang="en-US" sz="1600" dirty="0">
                <a:solidFill>
                  <a:schemeClr val="bg1">
                    <a:lumMod val="50000"/>
                  </a:schemeClr>
                </a:solidFill>
              </a:rPr>
              <a:t>http://therealdeal.com/blog/2013/08/27/how-common-are-nycs-poor-doors-photos/</a:t>
            </a:r>
          </a:p>
        </p:txBody>
      </p:sp>
      <p:sp>
        <p:nvSpPr>
          <p:cNvPr id="4" name="TextBox 3"/>
          <p:cNvSpPr txBox="1"/>
          <p:nvPr/>
        </p:nvSpPr>
        <p:spPr>
          <a:xfrm>
            <a:off x="5617234" y="307710"/>
            <a:ext cx="2311851" cy="461665"/>
          </a:xfrm>
          <a:prstGeom prst="rect">
            <a:avLst/>
          </a:prstGeom>
          <a:noFill/>
        </p:spPr>
        <p:txBody>
          <a:bodyPr wrap="none" rtlCol="0">
            <a:spAutoFit/>
          </a:bodyPr>
          <a:lstStyle/>
          <a:p>
            <a:r>
              <a:rPr lang="en-US" sz="2400" cap="all" dirty="0">
                <a:solidFill>
                  <a:srgbClr val="FF6D16"/>
                </a:solidFill>
              </a:rPr>
              <a:t>The Poor Door</a:t>
            </a:r>
          </a:p>
        </p:txBody>
      </p:sp>
      <p:sp>
        <p:nvSpPr>
          <p:cNvPr id="5" name="Rectangle 4"/>
          <p:cNvSpPr/>
          <p:nvPr/>
        </p:nvSpPr>
        <p:spPr>
          <a:xfrm>
            <a:off x="5749022" y="1152914"/>
            <a:ext cx="5207000" cy="3046988"/>
          </a:xfrm>
          <a:prstGeom prst="rect">
            <a:avLst/>
          </a:prstGeom>
        </p:spPr>
        <p:txBody>
          <a:bodyPr wrap="square">
            <a:spAutoFit/>
          </a:bodyPr>
          <a:lstStyle/>
          <a:p>
            <a:r>
              <a:rPr lang="en-US" sz="1600" dirty="0">
                <a:solidFill>
                  <a:srgbClr val="1B1B1B"/>
                </a:solidFill>
                <a:latin typeface="+mj-lt"/>
              </a:rPr>
              <a:t>Toll Brothers’ 1 Northside Piers, for instance, includes 134 affordable rental units, allowing the developer to offer 421a tax abatements, which rewarded developers with 10 to 25 years of tax abatements for the inclusion of affordable rental units.</a:t>
            </a:r>
          </a:p>
          <a:p>
            <a:endParaRPr lang="en-US" sz="1600" b="0" i="0" dirty="0">
              <a:solidFill>
                <a:srgbClr val="1B1B1B"/>
              </a:solidFill>
              <a:effectLst/>
              <a:latin typeface="+mj-lt"/>
            </a:endParaRPr>
          </a:p>
          <a:p>
            <a:r>
              <a:rPr lang="en-US" sz="1600" dirty="0">
                <a:solidFill>
                  <a:srgbClr val="1B1B1B"/>
                </a:solidFill>
                <a:latin typeface="+mj-lt"/>
              </a:rPr>
              <a:t>Luxury buildings complete segregate residents so people with subsidized rent do not mix with those paying full rent. This often includes amenities like gyms and group event spaces.</a:t>
            </a:r>
          </a:p>
          <a:p>
            <a:endParaRPr lang="en-US" sz="1600" b="0" i="0" dirty="0">
              <a:solidFill>
                <a:srgbClr val="1B1B1B"/>
              </a:solidFill>
              <a:effectLst/>
              <a:latin typeface="+mj-lt"/>
            </a:endParaRPr>
          </a:p>
          <a:p>
            <a:r>
              <a:rPr lang="en-US" sz="1600" dirty="0">
                <a:solidFill>
                  <a:srgbClr val="1B1B1B"/>
                </a:solidFill>
                <a:latin typeface="+mj-lt"/>
              </a:rPr>
              <a:t>In some extreme cases they have built separate entrances to the building, what have come to be known as </a:t>
            </a:r>
            <a:r>
              <a:rPr lang="en-US" sz="1600" b="1" dirty="0">
                <a:solidFill>
                  <a:srgbClr val="1B1B1B"/>
                </a:solidFill>
                <a:latin typeface="+mj-lt"/>
              </a:rPr>
              <a:t>“poor doors”</a:t>
            </a:r>
            <a:r>
              <a:rPr lang="en-US" sz="1600" dirty="0">
                <a:solidFill>
                  <a:srgbClr val="1B1B1B"/>
                </a:solidFill>
                <a:latin typeface="+mj-lt"/>
              </a:rPr>
              <a:t>. </a:t>
            </a:r>
            <a:endParaRPr lang="en-US" sz="1600" i="0" dirty="0">
              <a:solidFill>
                <a:srgbClr val="1B1B1B"/>
              </a:solidFill>
              <a:effectLst/>
              <a:latin typeface="+mj-lt"/>
            </a:endParaRPr>
          </a:p>
        </p:txBody>
      </p:sp>
    </p:spTree>
    <p:extLst>
      <p:ext uri="{BB962C8B-B14F-4D97-AF65-F5344CB8AC3E}">
        <p14:creationId xmlns:p14="http://schemas.microsoft.com/office/powerpoint/2010/main" val="1320680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II</a:t>
            </a:r>
          </a:p>
        </p:txBody>
      </p:sp>
      <p:sp>
        <p:nvSpPr>
          <p:cNvPr id="3" name="Content Placeholder 2"/>
          <p:cNvSpPr>
            <a:spLocks noGrp="1"/>
          </p:cNvSpPr>
          <p:nvPr>
            <p:ph idx="1"/>
          </p:nvPr>
        </p:nvSpPr>
        <p:spPr>
          <a:xfrm>
            <a:off x="1073092" y="1775291"/>
            <a:ext cx="10515600" cy="4351338"/>
          </a:xfrm>
        </p:spPr>
        <p:txBody>
          <a:bodyPr>
            <a:normAutofit/>
          </a:bodyPr>
          <a:lstStyle/>
          <a:p>
            <a:pPr marL="0" indent="0">
              <a:buNone/>
            </a:pPr>
            <a:r>
              <a:rPr lang="en-US" sz="1800" b="1" dirty="0">
                <a:latin typeface="+mj-lt"/>
                <a:cs typeface="Helvetica" panose="020B0604020202020204" pitchFamily="34" charset="0"/>
              </a:rPr>
              <a:t>Housing Vouchers </a:t>
            </a:r>
            <a:r>
              <a:rPr lang="en-US" sz="1800" dirty="0">
                <a:latin typeface="+mj-lt"/>
                <a:cs typeface="Helvetica" panose="020B0604020202020204" pitchFamily="34" charset="0"/>
              </a:rPr>
              <a:t>(Section 8 of the Housing and Community Development Act of 1974)</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Program participants pay 30% of income towards housing, and the rest is subsidized by the government.</a:t>
            </a:r>
          </a:p>
          <a:p>
            <a:r>
              <a:rPr lang="en-US" sz="1800" dirty="0">
                <a:latin typeface="+mj-lt"/>
                <a:cs typeface="Helvetica" panose="020B0604020202020204" pitchFamily="34" charset="0"/>
              </a:rPr>
              <a:t>Landlords apply to be part of the program and must pass an inspection to ensure minimum quality standards.</a:t>
            </a:r>
          </a:p>
          <a:p>
            <a:endParaRPr lang="en-US" sz="1800" dirty="0">
              <a:latin typeface="+mj-lt"/>
              <a:cs typeface="Helvetica" panose="020B0604020202020204" pitchFamily="34" charset="0"/>
            </a:endParaRPr>
          </a:p>
          <a:p>
            <a:r>
              <a:rPr lang="en-US" sz="1800" dirty="0">
                <a:latin typeface="+mj-lt"/>
                <a:cs typeface="Helvetica" panose="020B0604020202020204" pitchFamily="34" charset="0"/>
              </a:rPr>
              <a:t>Pro: a market-based mechanism that gives participants choice regarding where they would like to live.</a:t>
            </a:r>
          </a:p>
          <a:p>
            <a:r>
              <a:rPr lang="en-US" sz="1800" dirty="0">
                <a:latin typeface="+mj-lt"/>
                <a:cs typeface="Helvetica" panose="020B0604020202020204" pitchFamily="34" charset="0"/>
              </a:rPr>
              <a:t>Pro: it is a relatively efficient mechanism.</a:t>
            </a:r>
          </a:p>
          <a:p>
            <a:r>
              <a:rPr lang="en-US" sz="1800" dirty="0">
                <a:latin typeface="+mj-lt"/>
                <a:cs typeface="Helvetica" panose="020B0604020202020204" pitchFamily="34" charset="0"/>
              </a:rPr>
              <a:t>Con: There were over 100,000 applications for 10,000 spots on a wait list.</a:t>
            </a:r>
          </a:p>
          <a:p>
            <a:r>
              <a:rPr lang="en-US" sz="1800" dirty="0">
                <a:latin typeface="+mj-lt"/>
                <a:cs typeface="Helvetica" panose="020B0604020202020204" pitchFamily="34" charset="0"/>
              </a:rPr>
              <a:t>Con: It can raise rent prices in the market slightly. </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60326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therjones.com/files/inequality%20map%206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65" y="1464134"/>
            <a:ext cx="7773061" cy="486124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328560" y="3149265"/>
            <a:ext cx="2357304" cy="1938992"/>
          </a:xfrm>
          <a:prstGeom prst="rect">
            <a:avLst/>
          </a:prstGeom>
        </p:spPr>
        <p:txBody>
          <a:bodyPr wrap="square">
            <a:spAutoFit/>
          </a:bodyPr>
          <a:lstStyle/>
          <a:p>
            <a:r>
              <a:rPr lang="en-US" sz="1200" dirty="0">
                <a:solidFill>
                  <a:schemeClr val="tx1">
                    <a:lumMod val="50000"/>
                    <a:lumOff val="50000"/>
                  </a:schemeClr>
                </a:solidFill>
                <a:latin typeface="Oxygen"/>
              </a:rPr>
              <a:t>Social mobility may not vary much across time. But it does vary by geography….It has to do with the quality of local schools, the level of local income, inequality, racial segregation, the extent of sprawl, the quality of social capital, and the number of two-parent households in a region.</a:t>
            </a:r>
            <a:endParaRPr lang="en-US" sz="1200" dirty="0">
              <a:solidFill>
                <a:schemeClr val="tx1">
                  <a:lumMod val="50000"/>
                  <a:lumOff val="50000"/>
                </a:schemeClr>
              </a:solidFill>
            </a:endParaRPr>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cap="all" dirty="0">
                <a:solidFill>
                  <a:srgbClr val="9A020E"/>
                </a:solidFill>
                <a:latin typeface="Euphemia" panose="020B0503040102020104" pitchFamily="34" charset="0"/>
              </a:rPr>
              <a:t>Place matters: </a:t>
            </a:r>
            <a:br>
              <a:rPr lang="en-US" sz="3600" cap="all" dirty="0">
                <a:solidFill>
                  <a:srgbClr val="FF6D16"/>
                </a:solidFill>
                <a:latin typeface="Euphemia" panose="020B0503040102020104" pitchFamily="34" charset="0"/>
              </a:rPr>
            </a:br>
            <a:r>
              <a:rPr lang="en-US" sz="3600" cap="all" dirty="0">
                <a:solidFill>
                  <a:schemeClr val="accent1">
                    <a:lumMod val="50000"/>
                  </a:schemeClr>
                </a:solidFill>
                <a:latin typeface="Euphemia" panose="020B0503040102020104" pitchFamily="34" charset="0"/>
              </a:rPr>
              <a:t>social mobility as a function of place</a:t>
            </a:r>
          </a:p>
        </p:txBody>
      </p:sp>
    </p:spTree>
    <p:extLst>
      <p:ext uri="{BB962C8B-B14F-4D97-AF65-F5344CB8AC3E}">
        <p14:creationId xmlns:p14="http://schemas.microsoft.com/office/powerpoint/2010/main" val="1912999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1" y="6425154"/>
            <a:ext cx="11569700" cy="307777"/>
          </a:xfrm>
          <a:prstGeom prst="rect">
            <a:avLst/>
          </a:prstGeom>
        </p:spPr>
        <p:txBody>
          <a:bodyPr wrap="square">
            <a:spAutoFit/>
          </a:bodyPr>
          <a:lstStyle/>
          <a:p>
            <a:r>
              <a:rPr lang="en-US" sz="1400" dirty="0">
                <a:solidFill>
                  <a:schemeClr val="bg1">
                    <a:lumMod val="50000"/>
                  </a:schemeClr>
                </a:solidFill>
              </a:rPr>
              <a:t>http://www.slate.com/articles/business/moneybox/2015/01/nyc_affordable_housing_plan_de_blasio_s_efforts_are_ambitious_and_laudable.html</a:t>
            </a:r>
          </a:p>
        </p:txBody>
      </p:sp>
      <p:sp>
        <p:nvSpPr>
          <p:cNvPr id="4" name="Rectangle 3"/>
          <p:cNvSpPr/>
          <p:nvPr/>
        </p:nvSpPr>
        <p:spPr>
          <a:xfrm>
            <a:off x="787400" y="918136"/>
            <a:ext cx="9372600" cy="3970318"/>
          </a:xfrm>
          <a:prstGeom prst="rect">
            <a:avLst/>
          </a:prstGeom>
        </p:spPr>
        <p:txBody>
          <a:bodyPr wrap="square">
            <a:spAutoFit/>
          </a:bodyPr>
          <a:lstStyle/>
          <a:p>
            <a:r>
              <a:rPr lang="en-US" sz="2000" b="1" dirty="0">
                <a:solidFill>
                  <a:srgbClr val="FF6D16"/>
                </a:solidFill>
              </a:rPr>
              <a:t>The Best Affordable Housing Plan in the U.S. Isn’t Good Enough</a:t>
            </a:r>
          </a:p>
          <a:p>
            <a:endParaRPr lang="en-US" dirty="0"/>
          </a:p>
          <a:p>
            <a:r>
              <a:rPr lang="en-US" dirty="0">
                <a:latin typeface="+mj-lt"/>
              </a:rPr>
              <a:t>Right before the new year, the application process for two housing developments in New York City’s outer boroughs opened. The result: </a:t>
            </a:r>
            <a:r>
              <a:rPr lang="en-US" b="1" dirty="0">
                <a:latin typeface="+mj-lt"/>
              </a:rPr>
              <a:t>92,000 people applied for 924 available affordable apartments </a:t>
            </a:r>
            <a:r>
              <a:rPr lang="en-US" dirty="0">
                <a:latin typeface="+mj-lt"/>
              </a:rPr>
              <a:t>at a complex in Queens, and </a:t>
            </a:r>
            <a:r>
              <a:rPr lang="en-US" b="1" dirty="0">
                <a:latin typeface="+mj-lt"/>
              </a:rPr>
              <a:t>70,000 people applied for 38 available affordable apartments </a:t>
            </a:r>
            <a:r>
              <a:rPr lang="en-US" dirty="0">
                <a:latin typeface="+mj-lt"/>
              </a:rPr>
              <a:t>at a complex in Williamsburg, the Brooklyn neighborhood where one-bedrooms rent for an average of more than $3,000.</a:t>
            </a:r>
          </a:p>
          <a:p>
            <a:endParaRPr lang="en-US" dirty="0">
              <a:latin typeface="+mj-lt"/>
            </a:endParaRPr>
          </a:p>
          <a:p>
            <a:r>
              <a:rPr lang="en-US" dirty="0">
                <a:latin typeface="+mj-lt"/>
              </a:rPr>
              <a:t>If one of the most ambitious housing plans in the U.S. can’t create even a fraction of the affordable housing a city needs, that doesn’t bode well for places like San Francisco, Austin, and anywhere else where housing demand is outpacing supply. And it exposes why, for reasons largely outside of local officials’ control, shrinking </a:t>
            </a:r>
            <a:r>
              <a:rPr lang="en-US" b="1" dirty="0">
                <a:latin typeface="+mj-lt"/>
              </a:rPr>
              <a:t>affordable housing in American cities remains an almost impossible problem to solve, at least without something that may be utterly impossible right now: an ambitious national housing policy.</a:t>
            </a:r>
          </a:p>
        </p:txBody>
      </p:sp>
    </p:spTree>
    <p:extLst>
      <p:ext uri="{BB962C8B-B14F-4D97-AF65-F5344CB8AC3E}">
        <p14:creationId xmlns:p14="http://schemas.microsoft.com/office/powerpoint/2010/main" val="2081243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4278034" y="2230225"/>
            <a:ext cx="3635932"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all" spc="0" normalizeH="0" baseline="0" noProof="0" dirty="0">
                <a:ln>
                  <a:noFill/>
                </a:ln>
                <a:solidFill>
                  <a:prstClr val="white"/>
                </a:solidFill>
                <a:effectLst/>
                <a:uLnTx/>
                <a:uFillTx/>
                <a:latin typeface="Euphemia" panose="020B0503040102020104" pitchFamily="34" charset="0"/>
                <a:ea typeface="+mn-ea"/>
                <a:cs typeface="+mn-cs"/>
              </a:rPr>
              <a:t>policy</a:t>
            </a:r>
          </a:p>
        </p:txBody>
      </p:sp>
      <p:sp>
        <p:nvSpPr>
          <p:cNvPr id="5" name="TextBox 4"/>
          <p:cNvSpPr txBox="1"/>
          <p:nvPr/>
        </p:nvSpPr>
        <p:spPr>
          <a:xfrm>
            <a:off x="4874350" y="1554429"/>
            <a:ext cx="244329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Place-Based</a:t>
            </a:r>
          </a:p>
        </p:txBody>
      </p:sp>
      <p:sp>
        <p:nvSpPr>
          <p:cNvPr id="6" name="TextBox 5">
            <a:extLst>
              <a:ext uri="{FF2B5EF4-FFF2-40B4-BE49-F238E27FC236}">
                <a16:creationId xmlns:a16="http://schemas.microsoft.com/office/drawing/2014/main" id="{01E1ADCA-428D-451D-AECF-9CF51F5351B8}"/>
              </a:ext>
            </a:extLst>
          </p:cNvPr>
          <p:cNvSpPr txBox="1"/>
          <p:nvPr/>
        </p:nvSpPr>
        <p:spPr>
          <a:xfrm>
            <a:off x="4657144" y="3735706"/>
            <a:ext cx="2877711" cy="156966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Improving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Neighborhood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Amenities</a:t>
            </a:r>
          </a:p>
        </p:txBody>
      </p:sp>
    </p:spTree>
    <p:extLst>
      <p:ext uri="{BB962C8B-B14F-4D97-AF65-F5344CB8AC3E}">
        <p14:creationId xmlns:p14="http://schemas.microsoft.com/office/powerpoint/2010/main" val="2697888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all" dirty="0">
                <a:solidFill>
                  <a:srgbClr val="FF6D16"/>
                </a:solidFill>
                <a:latin typeface="Euphemia" panose="020B0503040102020104" pitchFamily="34" charset="0"/>
              </a:rPr>
              <a:t>Attracting investment to </a:t>
            </a:r>
            <a:br>
              <a:rPr lang="en-US" sz="3600" cap="all" dirty="0">
                <a:solidFill>
                  <a:srgbClr val="FF6D16"/>
                </a:solidFill>
                <a:latin typeface="Euphemia" panose="020B0503040102020104" pitchFamily="34" charset="0"/>
              </a:rPr>
            </a:br>
            <a:r>
              <a:rPr lang="en-US" sz="3600" cap="all" dirty="0">
                <a:solidFill>
                  <a:srgbClr val="FF6D16"/>
                </a:solidFill>
                <a:latin typeface="Euphemia" panose="020B0503040102020104" pitchFamily="34" charset="0"/>
              </a:rPr>
              <a:t>low-income communities</a:t>
            </a:r>
          </a:p>
        </p:txBody>
      </p:sp>
      <p:sp>
        <p:nvSpPr>
          <p:cNvPr id="3" name="Content Placeholder 2"/>
          <p:cNvSpPr>
            <a:spLocks noGrp="1"/>
          </p:cNvSpPr>
          <p:nvPr>
            <p:ph idx="1"/>
          </p:nvPr>
        </p:nvSpPr>
        <p:spPr>
          <a:xfrm>
            <a:off x="1173759" y="2354132"/>
            <a:ext cx="10515600" cy="4351338"/>
          </a:xfrm>
        </p:spPr>
        <p:txBody>
          <a:bodyPr>
            <a:normAutofit/>
          </a:bodyPr>
          <a:lstStyle/>
          <a:p>
            <a:pPr marL="0" indent="0">
              <a:buNone/>
            </a:pPr>
            <a:r>
              <a:rPr lang="en-US" sz="1800" b="1" dirty="0">
                <a:latin typeface="+mj-lt"/>
                <a:cs typeface="Helvetica" panose="020B0604020202020204" pitchFamily="34" charset="0"/>
              </a:rPr>
              <a:t>New Market Tax Credits </a:t>
            </a:r>
            <a:r>
              <a:rPr lang="en-US" sz="1800" dirty="0">
                <a:latin typeface="+mj-lt"/>
                <a:cs typeface="Helvetica" panose="020B0604020202020204" pitchFamily="34" charset="0"/>
              </a:rPr>
              <a:t>(Community Renewal Tax Relief Act of 2000)</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Tax credits to support businesses in distressed communities.</a:t>
            </a:r>
          </a:p>
          <a:p>
            <a:r>
              <a:rPr lang="en-US" sz="1800" dirty="0">
                <a:latin typeface="+mj-lt"/>
                <a:cs typeface="Helvetica" panose="020B0604020202020204" pitchFamily="34" charset="0"/>
              </a:rPr>
              <a:t>Channeled through Community Development Entities (induces public-private partnerships).</a:t>
            </a:r>
          </a:p>
          <a:p>
            <a:r>
              <a:rPr lang="en-US" sz="1800" dirty="0">
                <a:latin typeface="+mj-lt"/>
                <a:cs typeface="Helvetica" panose="020B0604020202020204" pitchFamily="34" charset="0"/>
              </a:rPr>
              <a:t>Investments made in grocery stores, hospitals, charter schools, and other businesses that help poor communities but are high-risk because of their location.</a:t>
            </a:r>
          </a:p>
          <a:p>
            <a:r>
              <a:rPr lang="en-US" sz="1800" dirty="0">
                <a:latin typeface="+mj-lt"/>
                <a:cs typeface="Helvetica" panose="020B0604020202020204" pitchFamily="34" charset="0"/>
              </a:rPr>
              <a:t>Roughly $1.4 billion in tax credits granted in 2011.</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2879214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2923446" y="2479681"/>
            <a:ext cx="6272871"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Reflection:</a:t>
            </a:r>
          </a:p>
        </p:txBody>
      </p:sp>
    </p:spTree>
    <p:extLst>
      <p:ext uri="{BB962C8B-B14F-4D97-AF65-F5344CB8AC3E}">
        <p14:creationId xmlns:p14="http://schemas.microsoft.com/office/powerpoint/2010/main" val="1297963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Getting housing right: </a:t>
            </a:r>
          </a:p>
        </p:txBody>
      </p:sp>
      <p:sp>
        <p:nvSpPr>
          <p:cNvPr id="3" name="Content Placeholder 2"/>
          <p:cNvSpPr>
            <a:spLocks noGrp="1"/>
          </p:cNvSpPr>
          <p:nvPr>
            <p:ph idx="1"/>
          </p:nvPr>
        </p:nvSpPr>
        <p:spPr/>
        <p:txBody>
          <a:bodyPr>
            <a:normAutofit/>
          </a:bodyPr>
          <a:lstStyle/>
          <a:p>
            <a:pPr marL="0" indent="0">
              <a:buNone/>
            </a:pPr>
            <a:r>
              <a:rPr lang="en-US" sz="1800" b="1" dirty="0" err="1"/>
              <a:t>Glaeser</a:t>
            </a:r>
            <a:r>
              <a:rPr lang="en-US" sz="1800" b="1" dirty="0"/>
              <a:t>, E., &amp; </a:t>
            </a:r>
            <a:r>
              <a:rPr lang="en-US" sz="1800" b="1" dirty="0" err="1"/>
              <a:t>Gyourko</a:t>
            </a:r>
            <a:r>
              <a:rPr lang="en-US" sz="1800" b="1" dirty="0"/>
              <a:t>, J. (2009). Rethinking Federal Housing Policy.</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Use vouchers to subsidize the poor, not LIHTC.</a:t>
            </a:r>
          </a:p>
          <a:p>
            <a:r>
              <a:rPr lang="en-US" sz="1800" dirty="0">
                <a:latin typeface="+mj-lt"/>
                <a:cs typeface="Helvetica" panose="020B0604020202020204" pitchFamily="34" charset="0"/>
              </a:rPr>
              <a:t>Reform the home mortgage interest deduction.</a:t>
            </a:r>
          </a:p>
          <a:p>
            <a:r>
              <a:rPr lang="en-US" sz="1800" dirty="0">
                <a:latin typeface="+mj-lt"/>
                <a:cs typeface="Helvetica" panose="020B0604020202020204" pitchFamily="34" charset="0"/>
              </a:rPr>
              <a:t>Reform historical preservation and zoning practices to increase supply.</a:t>
            </a:r>
          </a:p>
          <a:p>
            <a:r>
              <a:rPr lang="en-US" sz="1800" dirty="0">
                <a:latin typeface="+mj-lt"/>
                <a:cs typeface="Helvetica" panose="020B0604020202020204" pitchFamily="34" charset="0"/>
              </a:rPr>
              <a:t>Use federal policy to punish municipalities that restrict too much construction when prices are high.</a:t>
            </a:r>
          </a:p>
          <a:p>
            <a:endParaRPr lang="en-US" sz="1800" dirty="0">
              <a:latin typeface="+mj-lt"/>
              <a:cs typeface="Helvetica" panose="020B0604020202020204" pitchFamily="34" charset="0"/>
            </a:endParaRPr>
          </a:p>
          <a:p>
            <a:r>
              <a:rPr lang="en-US" sz="1800" i="1" dirty="0">
                <a:latin typeface="+mj-lt"/>
                <a:cs typeface="Helvetica" panose="020B0604020202020204" pitchFamily="34" charset="0"/>
              </a:rPr>
              <a:t>No one-size fits all solution, focus on supply or demand sides depending on the conditions.</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4133756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9735" y="1253509"/>
            <a:ext cx="7311506" cy="3853361"/>
          </a:xfrm>
          <a:prstGeom prst="rect">
            <a:avLst/>
          </a:prstGeom>
        </p:spPr>
      </p:pic>
    </p:spTree>
    <p:extLst>
      <p:ext uri="{BB962C8B-B14F-4D97-AF65-F5344CB8AC3E}">
        <p14:creationId xmlns:p14="http://schemas.microsoft.com/office/powerpoint/2010/main" val="111053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241" y="1531297"/>
            <a:ext cx="7783702" cy="2308324"/>
          </a:xfrm>
          <a:prstGeom prst="rect">
            <a:avLst/>
          </a:prstGeom>
        </p:spPr>
        <p:txBody>
          <a:bodyPr wrap="square">
            <a:spAutoFit/>
          </a:bodyPr>
          <a:lstStyle/>
          <a:p>
            <a:endParaRPr lang="en-US" dirty="0">
              <a:latin typeface="+mj-lt"/>
            </a:endParaRPr>
          </a:p>
          <a:p>
            <a:r>
              <a:rPr lang="en-US" dirty="0">
                <a:latin typeface="+mj-lt"/>
              </a:rPr>
              <a:t>Revival of cities and gentrification of some spaces offers the opportunity to get the mix of housing right – some low-income, some middle-income, and some high-income.</a:t>
            </a:r>
          </a:p>
          <a:p>
            <a:endParaRPr lang="en-US" dirty="0">
              <a:latin typeface="+mj-lt"/>
            </a:endParaRPr>
          </a:p>
          <a:p>
            <a:r>
              <a:rPr lang="en-US" dirty="0">
                <a:hlinkClick r:id="rId2"/>
              </a:rPr>
              <a:t>http://www.strongtowns.org/journal/2015/2/18/podcast-show-206-joe-cortright-on-gentrification</a:t>
            </a:r>
            <a:endParaRPr lang="en-US" dirty="0"/>
          </a:p>
          <a:p>
            <a:endParaRPr lang="en-US" dirty="0">
              <a:latin typeface="+mj-lt"/>
            </a:endParaRPr>
          </a:p>
        </p:txBody>
      </p:sp>
      <p:sp>
        <p:nvSpPr>
          <p:cNvPr id="3" name="Title 1"/>
          <p:cNvSpPr txBox="1">
            <a:spLocks/>
          </p:cNvSpPr>
          <p:nvPr/>
        </p:nvSpPr>
        <p:spPr>
          <a:xfrm>
            <a:off x="381000" y="365125"/>
            <a:ext cx="109728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cap="all" dirty="0">
                <a:solidFill>
                  <a:srgbClr val="FF6D16"/>
                </a:solidFill>
                <a:latin typeface="Euphemia" panose="020B0503040102020104" pitchFamily="34" charset="0"/>
              </a:rPr>
              <a:t>Movement into cities as an opportunity</a:t>
            </a:r>
          </a:p>
        </p:txBody>
      </p:sp>
    </p:spTree>
    <p:extLst>
      <p:ext uri="{BB962C8B-B14F-4D97-AF65-F5344CB8AC3E}">
        <p14:creationId xmlns:p14="http://schemas.microsoft.com/office/powerpoint/2010/main" val="189128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13F2-1E8E-45AE-ACEF-3D1CB5A9F67B}"/>
              </a:ext>
            </a:extLst>
          </p:cNvPr>
          <p:cNvSpPr>
            <a:spLocks noGrp="1"/>
          </p:cNvSpPr>
          <p:nvPr>
            <p:ph type="title"/>
          </p:nvPr>
        </p:nvSpPr>
        <p:spPr/>
        <p:txBody>
          <a:bodyPr/>
          <a:lstStyle/>
          <a:p>
            <a:r>
              <a:rPr lang="en-US" dirty="0"/>
              <a:t>How do we create strong communities? </a:t>
            </a:r>
          </a:p>
        </p:txBody>
      </p:sp>
      <p:sp>
        <p:nvSpPr>
          <p:cNvPr id="3" name="Text Placeholder 2">
            <a:extLst>
              <a:ext uri="{FF2B5EF4-FFF2-40B4-BE49-F238E27FC236}">
                <a16:creationId xmlns:a16="http://schemas.microsoft.com/office/drawing/2014/main" id="{9ECA5235-3AA6-4EC5-80EF-C96BD249DE0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229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https://i.kinja-img.com/gawker-media/image/upload/s--yp7UtxWy--/c_scale,fl_progressive,q_80,w_800/rqdkjgbjmyxv7znq2zt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078" y="514738"/>
            <a:ext cx="7620000" cy="5562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626477" y="6444654"/>
            <a:ext cx="5804459" cy="276999"/>
          </a:xfrm>
          <a:prstGeom prst="rect">
            <a:avLst/>
          </a:prstGeom>
        </p:spPr>
        <p:txBody>
          <a:bodyPr wrap="square">
            <a:spAutoFit/>
          </a:bodyPr>
          <a:lstStyle/>
          <a:p>
            <a:r>
              <a:rPr lang="en-US" sz="1200" dirty="0">
                <a:solidFill>
                  <a:schemeClr val="bg1">
                    <a:lumMod val="65000"/>
                  </a:schemeClr>
                </a:solidFill>
              </a:rPr>
              <a:t>http://gizmodo.com/only-three-us-cities-have-good-jobs-housing-and-cultu-1781562314</a:t>
            </a:r>
          </a:p>
        </p:txBody>
      </p:sp>
    </p:spTree>
    <p:extLst>
      <p:ext uri="{BB962C8B-B14F-4D97-AF65-F5344CB8AC3E}">
        <p14:creationId xmlns:p14="http://schemas.microsoft.com/office/powerpoint/2010/main" val="274886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all" dirty="0">
                <a:solidFill>
                  <a:srgbClr val="FF6D16"/>
                </a:solidFill>
                <a:latin typeface="Euphemia" panose="020B0503040102020104" pitchFamily="34" charset="0"/>
              </a:rPr>
              <a:t>Is housing policy place-based policy?</a:t>
            </a:r>
          </a:p>
        </p:txBody>
      </p:sp>
      <p:sp>
        <p:nvSpPr>
          <p:cNvPr id="3" name="Content Placeholder 2"/>
          <p:cNvSpPr>
            <a:spLocks noGrp="1"/>
          </p:cNvSpPr>
          <p:nvPr>
            <p:ph idx="1"/>
          </p:nvPr>
        </p:nvSpPr>
        <p:spPr>
          <a:xfrm>
            <a:off x="838200" y="1825625"/>
            <a:ext cx="9728200" cy="4351338"/>
          </a:xfrm>
        </p:spPr>
        <p:txBody>
          <a:bodyPr>
            <a:normAutofit/>
          </a:bodyPr>
          <a:lstStyle/>
          <a:p>
            <a:pPr marL="0" indent="0">
              <a:buNone/>
            </a:pPr>
            <a:r>
              <a:rPr lang="en-US" sz="1800" dirty="0">
                <a:latin typeface="+mj-lt"/>
                <a:cs typeface="Helvetica" panose="020B0604020202020204" pitchFamily="34" charset="0"/>
              </a:rPr>
              <a:t>Affordable housing is important for keeping a city’s economy viable.</a:t>
            </a:r>
          </a:p>
          <a:p>
            <a:pPr marL="0" indent="0">
              <a:buNone/>
            </a:pPr>
            <a:endParaRPr lang="en-US" sz="1800" dirty="0">
              <a:latin typeface="+mj-lt"/>
              <a:cs typeface="Helvetica" panose="020B0604020202020204" pitchFamily="34" charset="0"/>
            </a:endParaRPr>
          </a:p>
          <a:p>
            <a:pPr marL="0" indent="0">
              <a:buNone/>
            </a:pPr>
            <a:r>
              <a:rPr lang="en-US" sz="1800" dirty="0">
                <a:latin typeface="+mj-lt"/>
                <a:cs typeface="Helvetica" panose="020B0604020202020204" pitchFamily="34" charset="0"/>
              </a:rPr>
              <a:t>Efforts to use housing to address poverty have been a failure.</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Policy mechanisms have been weak</a:t>
            </a:r>
          </a:p>
          <a:p>
            <a:r>
              <a:rPr lang="en-US" sz="1800" dirty="0">
                <a:latin typeface="+mj-lt"/>
                <a:cs typeface="Helvetica" panose="020B0604020202020204" pitchFamily="34" charset="0"/>
              </a:rPr>
              <a:t>Have resulted in concentration of poverty</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One of the key weaknesses of housing policy is that it tends to locate affordable housing in poor communities, thus accelerating the feedback process of decline.</a:t>
            </a:r>
          </a:p>
        </p:txBody>
      </p:sp>
    </p:spTree>
    <p:extLst>
      <p:ext uri="{BB962C8B-B14F-4D97-AF65-F5344CB8AC3E}">
        <p14:creationId xmlns:p14="http://schemas.microsoft.com/office/powerpoint/2010/main" val="9854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Policy-makers need to be clear</a:t>
            </a:r>
          </a:p>
        </p:txBody>
      </p:sp>
      <p:sp>
        <p:nvSpPr>
          <p:cNvPr id="3" name="Content Placeholder 2"/>
          <p:cNvSpPr>
            <a:spLocks noGrp="1"/>
          </p:cNvSpPr>
          <p:nvPr>
            <p:ph idx="1"/>
          </p:nvPr>
        </p:nvSpPr>
        <p:spPr/>
        <p:txBody>
          <a:bodyPr>
            <a:normAutofit/>
          </a:bodyPr>
          <a:lstStyle/>
          <a:p>
            <a:pPr marL="0" indent="0">
              <a:buNone/>
            </a:pPr>
            <a:r>
              <a:rPr lang="en-US" sz="1800" dirty="0">
                <a:latin typeface="+mj-lt"/>
                <a:cs typeface="Helvetica" panose="020B0604020202020204" pitchFamily="34" charset="0"/>
              </a:rPr>
              <a:t>Which problem are you trying to solve?</a:t>
            </a:r>
          </a:p>
          <a:p>
            <a:pPr marL="342900" indent="-342900">
              <a:buFont typeface="+mj-lt"/>
              <a:buAutoNum type="alphaUcPeriod"/>
            </a:pPr>
            <a:endParaRPr lang="en-US" sz="1800" dirty="0">
              <a:latin typeface="+mj-lt"/>
              <a:cs typeface="Helvetica" panose="020B0604020202020204" pitchFamily="34" charset="0"/>
            </a:endParaRPr>
          </a:p>
          <a:p>
            <a:pPr marL="342900" indent="-342900">
              <a:buFont typeface="+mj-lt"/>
              <a:buAutoNum type="alphaUcPeriod"/>
            </a:pPr>
            <a:r>
              <a:rPr lang="en-US" sz="1800" dirty="0">
                <a:latin typeface="+mj-lt"/>
                <a:cs typeface="Helvetica" panose="020B0604020202020204" pitchFamily="34" charset="0"/>
              </a:rPr>
              <a:t>Housing is expensive (relative to income) in a metropolitan area</a:t>
            </a:r>
          </a:p>
          <a:p>
            <a:pPr marL="342900" indent="-342900">
              <a:buFont typeface="+mj-lt"/>
              <a:buAutoNum type="alphaUcPeriod"/>
            </a:pPr>
            <a:endParaRPr lang="en-US" sz="1800" dirty="0">
              <a:latin typeface="+mj-lt"/>
              <a:cs typeface="Helvetica" panose="020B0604020202020204" pitchFamily="34" charset="0"/>
            </a:endParaRPr>
          </a:p>
          <a:p>
            <a:pPr marL="342900" indent="-342900">
              <a:buFont typeface="+mj-lt"/>
              <a:buAutoNum type="alphaUcPeriod"/>
            </a:pPr>
            <a:r>
              <a:rPr lang="en-US" sz="1800" dirty="0">
                <a:latin typeface="+mj-lt"/>
                <a:cs typeface="Helvetica" panose="020B0604020202020204" pitchFamily="34" charset="0"/>
              </a:rPr>
              <a:t>The poor can’t afford housing</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pPr marL="0" indent="0">
              <a:buNone/>
            </a:pPr>
            <a:r>
              <a:rPr lang="en-US" sz="1800" dirty="0">
                <a:latin typeface="+mj-lt"/>
                <a:cs typeface="Helvetica" panose="020B0604020202020204" pitchFamily="34" charset="0"/>
              </a:rPr>
              <a:t>Policy recommendations will be very different for each problem.</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Note the difference between place-based and people-based anti-poverty policies.</a:t>
            </a:r>
          </a:p>
        </p:txBody>
      </p:sp>
    </p:spTree>
    <p:extLst>
      <p:ext uri="{BB962C8B-B14F-4D97-AF65-F5344CB8AC3E}">
        <p14:creationId xmlns:p14="http://schemas.microsoft.com/office/powerpoint/2010/main" val="78228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778253"/>
            <a:ext cx="7062929" cy="3539430"/>
          </a:xfrm>
          <a:prstGeom prst="rect">
            <a:avLst/>
          </a:prstGeom>
        </p:spPr>
        <p:txBody>
          <a:bodyPr wrap="square">
            <a:spAutoFit/>
          </a:bodyPr>
          <a:lstStyle/>
          <a:p>
            <a:r>
              <a:rPr lang="en-US" sz="1600" dirty="0">
                <a:latin typeface="+mj-lt"/>
              </a:rPr>
              <a:t>Not all cities grow, and leaders in declining places also need to understand how the workings of housing markets impact them. Recognizing </a:t>
            </a:r>
            <a:r>
              <a:rPr lang="en-US" sz="1600" b="1" dirty="0">
                <a:latin typeface="+mj-lt"/>
              </a:rPr>
              <a:t>that cheap housing is disproportionately attractive to the relatively poor</a:t>
            </a:r>
            <a:r>
              <a:rPr lang="en-US" sz="1600" dirty="0">
                <a:latin typeface="+mj-lt"/>
              </a:rPr>
              <a:t>, who tend to be among the less skilled, is particularly important. Mayors in cities experiencing weak demand should not exacerbate the situation by providing additional low-cost housing, </a:t>
            </a:r>
            <a:r>
              <a:rPr lang="en-US" sz="1600" b="1" dirty="0">
                <a:latin typeface="+mj-lt"/>
              </a:rPr>
              <a:t>even though it is subsidized by various existing federal programs</a:t>
            </a:r>
            <a:r>
              <a:rPr lang="en-US" sz="1600" dirty="0">
                <a:latin typeface="+mj-lt"/>
              </a:rPr>
              <a:t>. That being said, there is a good case for policy to address the negative externalities that arise from concentrated poverty in such places. Individual cities should not be held responsible for the financial burden of these policies, so there is a key role for higher levels of government here, too. For example, housing voucher programs should be made national in scope so that poor recipients can use them anywhere in the country. This encourages mobility of the less skilled to places with stronger labor markets by counterbalancing the incentives to stay in depressed markets with cheap housing that is priced well below construction costs.</a:t>
            </a:r>
          </a:p>
        </p:txBody>
      </p:sp>
      <p:sp>
        <p:nvSpPr>
          <p:cNvPr id="3" name="Rectangle 2"/>
          <p:cNvSpPr/>
          <p:nvPr/>
        </p:nvSpPr>
        <p:spPr>
          <a:xfrm>
            <a:off x="838200" y="1973351"/>
            <a:ext cx="6385653" cy="707886"/>
          </a:xfrm>
          <a:prstGeom prst="rect">
            <a:avLst/>
          </a:prstGeom>
        </p:spPr>
        <p:txBody>
          <a:bodyPr wrap="square">
            <a:spAutoFit/>
          </a:bodyPr>
          <a:lstStyle/>
          <a:p>
            <a:r>
              <a:rPr lang="en-US" sz="2000" dirty="0">
                <a:solidFill>
                  <a:schemeClr val="tx1">
                    <a:lumMod val="50000"/>
                    <a:lumOff val="50000"/>
                  </a:schemeClr>
                </a:solidFill>
              </a:rPr>
              <a:t>Robert P. Inman. Making Cities Work: Prospects and Policies for Urban America</a:t>
            </a:r>
          </a:p>
        </p:txBody>
      </p:sp>
      <p:sp>
        <p:nvSpPr>
          <p:cNvPr id="4" name="TextBox 3"/>
          <p:cNvSpPr txBox="1"/>
          <p:nvPr/>
        </p:nvSpPr>
        <p:spPr>
          <a:xfrm>
            <a:off x="9352614" y="609769"/>
            <a:ext cx="1821076" cy="369332"/>
          </a:xfrm>
          <a:prstGeom prst="rect">
            <a:avLst/>
          </a:prstGeom>
          <a:noFill/>
        </p:spPr>
        <p:txBody>
          <a:bodyPr wrap="none" rtlCol="0">
            <a:spAutoFit/>
          </a:bodyPr>
          <a:lstStyle/>
          <a:p>
            <a:r>
              <a:rPr lang="en-US" dirty="0"/>
              <a:t>Economic decline</a:t>
            </a:r>
          </a:p>
        </p:txBody>
      </p:sp>
      <p:sp>
        <p:nvSpPr>
          <p:cNvPr id="5" name="TextBox 4"/>
          <p:cNvSpPr txBox="1"/>
          <p:nvPr/>
        </p:nvSpPr>
        <p:spPr>
          <a:xfrm>
            <a:off x="9116528" y="1440766"/>
            <a:ext cx="2309158" cy="369332"/>
          </a:xfrm>
          <a:prstGeom prst="rect">
            <a:avLst/>
          </a:prstGeom>
          <a:noFill/>
        </p:spPr>
        <p:txBody>
          <a:bodyPr wrap="none" rtlCol="0">
            <a:spAutoFit/>
          </a:bodyPr>
          <a:lstStyle/>
          <a:p>
            <a:r>
              <a:rPr lang="en-US" dirty="0"/>
              <a:t>Weak housing markets</a:t>
            </a:r>
          </a:p>
        </p:txBody>
      </p:sp>
      <p:sp>
        <p:nvSpPr>
          <p:cNvPr id="6" name="TextBox 5"/>
          <p:cNvSpPr txBox="1"/>
          <p:nvPr/>
        </p:nvSpPr>
        <p:spPr>
          <a:xfrm>
            <a:off x="8981972" y="2496571"/>
            <a:ext cx="2578270" cy="369332"/>
          </a:xfrm>
          <a:prstGeom prst="rect">
            <a:avLst/>
          </a:prstGeom>
          <a:noFill/>
        </p:spPr>
        <p:txBody>
          <a:bodyPr wrap="none" rtlCol="0">
            <a:spAutoFit/>
          </a:bodyPr>
          <a:lstStyle/>
          <a:p>
            <a:r>
              <a:rPr lang="en-US" dirty="0"/>
              <a:t>Federal housing subsidies</a:t>
            </a:r>
          </a:p>
        </p:txBody>
      </p:sp>
      <p:sp>
        <p:nvSpPr>
          <p:cNvPr id="7" name="TextBox 6"/>
          <p:cNvSpPr txBox="1"/>
          <p:nvPr/>
        </p:nvSpPr>
        <p:spPr>
          <a:xfrm>
            <a:off x="9015182" y="3512234"/>
            <a:ext cx="2530629" cy="369332"/>
          </a:xfrm>
          <a:prstGeom prst="rect">
            <a:avLst/>
          </a:prstGeom>
          <a:noFill/>
        </p:spPr>
        <p:txBody>
          <a:bodyPr wrap="none" rtlCol="0">
            <a:spAutoFit/>
          </a:bodyPr>
          <a:lstStyle/>
          <a:p>
            <a:r>
              <a:rPr lang="en-US" dirty="0"/>
              <a:t>Concentration of Poverty</a:t>
            </a:r>
          </a:p>
        </p:txBody>
      </p:sp>
      <p:sp>
        <p:nvSpPr>
          <p:cNvPr id="8" name="TextBox 7"/>
          <p:cNvSpPr txBox="1"/>
          <p:nvPr/>
        </p:nvSpPr>
        <p:spPr>
          <a:xfrm>
            <a:off x="8737541" y="4547968"/>
            <a:ext cx="3085909" cy="369332"/>
          </a:xfrm>
          <a:prstGeom prst="rect">
            <a:avLst/>
          </a:prstGeom>
          <a:noFill/>
        </p:spPr>
        <p:txBody>
          <a:bodyPr wrap="none" rtlCol="0">
            <a:spAutoFit/>
          </a:bodyPr>
          <a:lstStyle/>
          <a:p>
            <a:r>
              <a:rPr lang="en-US" dirty="0"/>
              <a:t>Public services more expensive</a:t>
            </a:r>
          </a:p>
        </p:txBody>
      </p:sp>
      <p:sp>
        <p:nvSpPr>
          <p:cNvPr id="9" name="TextBox 8"/>
          <p:cNvSpPr txBox="1"/>
          <p:nvPr/>
        </p:nvSpPr>
        <p:spPr>
          <a:xfrm>
            <a:off x="8887068" y="5583702"/>
            <a:ext cx="2786853" cy="369332"/>
          </a:xfrm>
          <a:prstGeom prst="rect">
            <a:avLst/>
          </a:prstGeom>
          <a:noFill/>
        </p:spPr>
        <p:txBody>
          <a:bodyPr wrap="none" rtlCol="0">
            <a:spAutoFit/>
          </a:bodyPr>
          <a:lstStyle/>
          <a:p>
            <a:r>
              <a:rPr lang="en-US" dirty="0"/>
              <a:t>Accelerated cycle of decline</a:t>
            </a:r>
          </a:p>
        </p:txBody>
      </p:sp>
      <p:cxnSp>
        <p:nvCxnSpPr>
          <p:cNvPr id="11" name="Straight Arrow Connector 10"/>
          <p:cNvCxnSpPr>
            <a:stCxn id="4" idx="2"/>
            <a:endCxn id="5" idx="0"/>
          </p:cNvCxnSpPr>
          <p:nvPr/>
        </p:nvCxnSpPr>
        <p:spPr>
          <a:xfrm>
            <a:off x="10263152" y="979101"/>
            <a:ext cx="7955" cy="461665"/>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10271107" y="1810098"/>
            <a:ext cx="0" cy="686473"/>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10271107" y="2865903"/>
            <a:ext cx="9390" cy="646331"/>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flipH="1">
            <a:off x="10280496" y="3881566"/>
            <a:ext cx="1" cy="666402"/>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0"/>
          </p:cNvCxnSpPr>
          <p:nvPr/>
        </p:nvCxnSpPr>
        <p:spPr>
          <a:xfrm flipH="1">
            <a:off x="10280495" y="4917300"/>
            <a:ext cx="1" cy="666402"/>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770156" y="3381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cap="all" dirty="0">
                <a:solidFill>
                  <a:srgbClr val="FF6D16"/>
                </a:solidFill>
                <a:latin typeface="Euphemia" panose="020B0503040102020104" pitchFamily="34" charset="0"/>
              </a:rPr>
              <a:t>Pro-poverty programs CAN </a:t>
            </a:r>
            <a:br>
              <a:rPr lang="en-US" sz="3600" cap="all" dirty="0">
                <a:solidFill>
                  <a:srgbClr val="FF6D16"/>
                </a:solidFill>
                <a:latin typeface="Euphemia" panose="020B0503040102020104" pitchFamily="34" charset="0"/>
              </a:rPr>
            </a:br>
            <a:r>
              <a:rPr lang="en-US" sz="3600" cap="all" dirty="0">
                <a:solidFill>
                  <a:srgbClr val="FF6D16"/>
                </a:solidFill>
                <a:latin typeface="Euphemia" panose="020B0503040102020104" pitchFamily="34" charset="0"/>
              </a:rPr>
              <a:t>hurt the poor</a:t>
            </a:r>
          </a:p>
        </p:txBody>
      </p:sp>
    </p:spTree>
    <p:extLst>
      <p:ext uri="{BB962C8B-B14F-4D97-AF65-F5344CB8AC3E}">
        <p14:creationId xmlns:p14="http://schemas.microsoft.com/office/powerpoint/2010/main" val="235135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1100" y="1279942"/>
            <a:ext cx="9525000" cy="4093428"/>
          </a:xfrm>
          <a:prstGeom prst="rect">
            <a:avLst/>
          </a:prstGeom>
        </p:spPr>
        <p:txBody>
          <a:bodyPr wrap="square">
            <a:spAutoFit/>
          </a:bodyPr>
          <a:lstStyle/>
          <a:p>
            <a:r>
              <a:rPr lang="en-US" b="1" dirty="0"/>
              <a:t>An Economic History of Zoning and a Cure for Its Exclusionary Effects</a:t>
            </a:r>
            <a:endParaRPr lang="en-US" dirty="0">
              <a:latin typeface="+mj-lt"/>
            </a:endParaRPr>
          </a:p>
          <a:p>
            <a:endParaRPr lang="en-US" dirty="0">
              <a:latin typeface="+mj-lt"/>
            </a:endParaRPr>
          </a:p>
          <a:p>
            <a:r>
              <a:rPr lang="en-US" sz="1600" i="1" dirty="0">
                <a:latin typeface="+mj-lt"/>
              </a:rPr>
              <a:t>The </a:t>
            </a:r>
            <a:r>
              <a:rPr lang="en-US" sz="1600" b="1" i="1" dirty="0" err="1">
                <a:latin typeface="+mj-lt"/>
              </a:rPr>
              <a:t>Homevoter</a:t>
            </a:r>
            <a:r>
              <a:rPr lang="en-US" sz="1600" b="1" i="1" dirty="0">
                <a:latin typeface="+mj-lt"/>
              </a:rPr>
              <a:t> Hypothesis </a:t>
            </a:r>
            <a:r>
              <a:rPr lang="en-US" sz="1600" dirty="0">
                <a:latin typeface="+mj-lt"/>
              </a:rPr>
              <a:t>is that the way to understand local government behavior is to see it through the eyes of homeowners — and not renters, developers, business interests, or machine politicians — who are resident in the community. Homeowners have a special interest in their community that helps overcome the free-rider problem in public affairs. For most of them, a home is by far their largest financial asset, and, unlike corporate stock owners, homeowners cannot diversify their holdings among several communities. Fear of a capital loss to their major asset and desire to increase its value motivate owners of homes to become “</a:t>
            </a:r>
            <a:r>
              <a:rPr lang="en-US" sz="1600" dirty="0" err="1">
                <a:latin typeface="+mj-lt"/>
              </a:rPr>
              <a:t>homevoters</a:t>
            </a:r>
            <a:r>
              <a:rPr lang="en-US" sz="1600" dirty="0">
                <a:latin typeface="+mj-lt"/>
              </a:rPr>
              <a:t>.” They vote their homes in local elections and at public hearings.</a:t>
            </a:r>
          </a:p>
          <a:p>
            <a:endParaRPr lang="en-US" sz="1600" dirty="0">
              <a:latin typeface="+mj-lt"/>
            </a:endParaRPr>
          </a:p>
          <a:p>
            <a:r>
              <a:rPr lang="en-US" sz="1600" dirty="0">
                <a:latin typeface="+mj-lt"/>
              </a:rPr>
              <a:t>The </a:t>
            </a:r>
            <a:r>
              <a:rPr lang="en-US" sz="1600" dirty="0" err="1">
                <a:latin typeface="+mj-lt"/>
              </a:rPr>
              <a:t>homevoter</a:t>
            </a:r>
            <a:r>
              <a:rPr lang="en-US" sz="1600" dirty="0">
                <a:latin typeface="+mj-lt"/>
              </a:rPr>
              <a:t> approach to local government can explain why zoning came into being when it did and why during the 1970s it became more generally exclusionary. New transportation technologies, specifically the bus and truck in 1910s and the development of the interstate highway system in the 1960s, put suburban homeowners at risk from value-reducing development in their neighborhoods and communities. Because homeowners had no means of insuring their assets against these new threats, they and the developers of new homes responded with public land-use regulations that have become increasingly exclusionary.</a:t>
            </a:r>
          </a:p>
        </p:txBody>
      </p:sp>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cap="all" dirty="0">
                <a:solidFill>
                  <a:srgbClr val="FF6D16"/>
                </a:solidFill>
                <a:latin typeface="Euphemia" panose="020B0503040102020104" pitchFamily="34" charset="0"/>
              </a:rPr>
              <a:t>Homeowners are a powerful voting block</a:t>
            </a:r>
          </a:p>
        </p:txBody>
      </p:sp>
    </p:spTree>
    <p:extLst>
      <p:ext uri="{BB962C8B-B14F-4D97-AF65-F5344CB8AC3E}">
        <p14:creationId xmlns:p14="http://schemas.microsoft.com/office/powerpoint/2010/main" val="429342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What determines the price of a house?</a:t>
            </a:r>
          </a:p>
        </p:txBody>
      </p:sp>
      <p:sp>
        <p:nvSpPr>
          <p:cNvPr id="3" name="Content Placeholder 2"/>
          <p:cNvSpPr>
            <a:spLocks noGrp="1"/>
          </p:cNvSpPr>
          <p:nvPr>
            <p:ph idx="1"/>
          </p:nvPr>
        </p:nvSpPr>
        <p:spPr>
          <a:xfrm>
            <a:off x="6096000" y="2212880"/>
            <a:ext cx="4709020" cy="4676775"/>
          </a:xfrm>
        </p:spPr>
        <p:txBody>
          <a:bodyPr>
            <a:normAutofit/>
          </a:bodyPr>
          <a:lstStyle/>
          <a:p>
            <a:pPr marL="0" indent="0">
              <a:buNone/>
            </a:pPr>
            <a:r>
              <a:rPr lang="en-US" sz="1800" b="1" dirty="0">
                <a:latin typeface="+mj-lt"/>
                <a:cs typeface="Helvetica" panose="020B0604020202020204" pitchFamily="34" charset="0"/>
              </a:rPr>
              <a:t>Supply-Side Factors</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Demand-Side Factors</a:t>
            </a:r>
          </a:p>
          <a:p>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Regulation, Zoning &amp; Preservation ?</a:t>
            </a:r>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pic>
        <p:nvPicPr>
          <p:cNvPr id="4" name="Picture 3"/>
          <p:cNvPicPr>
            <a:picLocks noChangeAspect="1"/>
          </p:cNvPicPr>
          <p:nvPr/>
        </p:nvPicPr>
        <p:blipFill rotWithShape="1">
          <a:blip r:embed="rId2"/>
          <a:srcRect t="8686"/>
          <a:stretch/>
        </p:blipFill>
        <p:spPr>
          <a:xfrm>
            <a:off x="1712175" y="1590020"/>
            <a:ext cx="3433987" cy="5167312"/>
          </a:xfrm>
          <a:prstGeom prst="rect">
            <a:avLst/>
          </a:prstGeom>
        </p:spPr>
      </p:pic>
    </p:spTree>
    <p:extLst>
      <p:ext uri="{BB962C8B-B14F-4D97-AF65-F5344CB8AC3E}">
        <p14:creationId xmlns:p14="http://schemas.microsoft.com/office/powerpoint/2010/main" val="1921741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8876</TotalTime>
  <Words>1622</Words>
  <Application>Microsoft Office PowerPoint</Application>
  <PresentationFormat>Widescreen</PresentationFormat>
  <Paragraphs>150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 Antiqua</vt:lpstr>
      <vt:lpstr>Calibri</vt:lpstr>
      <vt:lpstr>Calibri Light</vt:lpstr>
      <vt:lpstr>Euphemia</vt:lpstr>
      <vt:lpstr>Linux Libertine</vt:lpstr>
      <vt:lpstr>Oxygen</vt:lpstr>
      <vt:lpstr>Office Theme</vt:lpstr>
      <vt:lpstr>PowerPoint Presentation</vt:lpstr>
      <vt:lpstr>PowerPoint Presentation</vt:lpstr>
      <vt:lpstr>How do we create strong communities? </vt:lpstr>
      <vt:lpstr>PowerPoint Presentation</vt:lpstr>
      <vt:lpstr>Is housing policy place-based policy?</vt:lpstr>
      <vt:lpstr>Policy-makers need to be clear</vt:lpstr>
      <vt:lpstr>PowerPoint Presentation</vt:lpstr>
      <vt:lpstr>PowerPoint Presentation</vt:lpstr>
      <vt:lpstr>What determines the price of a house?</vt:lpstr>
      <vt:lpstr>PowerPoint Presentation</vt:lpstr>
      <vt:lpstr>PowerPoint Presentation</vt:lpstr>
      <vt:lpstr>Policy mechanisms for neighborhood improvement</vt:lpstr>
      <vt:lpstr>PowerPoint Presentation</vt:lpstr>
      <vt:lpstr>Public housing: Part I</vt:lpstr>
      <vt:lpstr>PowerPoint Presentation</vt:lpstr>
      <vt:lpstr>Public housing: Part II</vt:lpstr>
      <vt:lpstr>PowerPoint Presentation</vt:lpstr>
      <vt:lpstr>PowerPoint Presentation</vt:lpstr>
      <vt:lpstr>Public housing: Part II</vt:lpstr>
      <vt:lpstr>PowerPoint Presentation</vt:lpstr>
      <vt:lpstr>PowerPoint Presentation</vt:lpstr>
      <vt:lpstr>Attracting investment to  low-income communities</vt:lpstr>
      <vt:lpstr>PowerPoint Presentation</vt:lpstr>
      <vt:lpstr>Getting housing right: </vt:lpstr>
      <vt:lpstr>PowerPoint Presentation</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D Lecy</dc:creator>
  <cp:lastModifiedBy>Jesse Lecy</cp:lastModifiedBy>
  <cp:revision>160</cp:revision>
  <dcterms:created xsi:type="dcterms:W3CDTF">2014-09-02T18:38:23Z</dcterms:created>
  <dcterms:modified xsi:type="dcterms:W3CDTF">2020-04-22T20:12:54Z</dcterms:modified>
</cp:coreProperties>
</file>