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743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1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59EE-EBAF-48FA-BCBE-492E09D7112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80C1-4AB1-4DDC-BAEF-2DD4584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AF9E-AD8A-48D1-84B9-3FC6EA20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6FB4-A5E9-4E64-984B-A0532ACF3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2A983C2-9551-4824-A1DD-3133B07679F5}"/>
              </a:ext>
            </a:extLst>
          </p:cNvPr>
          <p:cNvGrpSpPr/>
          <p:nvPr/>
        </p:nvGrpSpPr>
        <p:grpSpPr>
          <a:xfrm>
            <a:off x="2488163" y="1400410"/>
            <a:ext cx="18133555" cy="4799070"/>
            <a:chOff x="2488163" y="1400410"/>
            <a:chExt cx="18133555" cy="4799070"/>
          </a:xfrm>
        </p:grpSpPr>
        <p:pic>
          <p:nvPicPr>
            <p:cNvPr id="1026" name="Picture 2" descr="High on the Vine: Blind tasting Trader Joe's wine with Miller ...">
              <a:extLst>
                <a:ext uri="{FF2B5EF4-FFF2-40B4-BE49-F238E27FC236}">
                  <a16:creationId xmlns:a16="http://schemas.microsoft.com/office/drawing/2014/main" id="{061334BA-EDCA-420D-B802-300701C0B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639" y="4062606"/>
              <a:ext cx="634098" cy="213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69A424-4CCA-4209-B4D8-9C8182CE6B81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3422366"/>
              <a:ext cx="1585442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44FD40-8268-4A7B-89C2-5879D8B6AA14}"/>
                </a:ext>
              </a:extLst>
            </p:cNvPr>
            <p:cNvCxnSpPr/>
            <p:nvPr/>
          </p:nvCxnSpPr>
          <p:spPr>
            <a:xfrm>
              <a:off x="3662467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A65C19-721D-4F4B-98C0-04D6EBBF695C}"/>
                </a:ext>
              </a:extLst>
            </p:cNvPr>
            <p:cNvCxnSpPr/>
            <p:nvPr/>
          </p:nvCxnSpPr>
          <p:spPr>
            <a:xfrm>
              <a:off x="4579977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0EE7A1-A6CF-45BC-A511-0B3B3EA892E4}"/>
                </a:ext>
              </a:extLst>
            </p:cNvPr>
            <p:cNvCxnSpPr/>
            <p:nvPr/>
          </p:nvCxnSpPr>
          <p:spPr>
            <a:xfrm>
              <a:off x="6396359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6597B7-C433-4D66-A1E4-41D81877AD52}"/>
                </a:ext>
              </a:extLst>
            </p:cNvPr>
            <p:cNvCxnSpPr/>
            <p:nvPr/>
          </p:nvCxnSpPr>
          <p:spPr>
            <a:xfrm>
              <a:off x="10069923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98EC87-4921-48C3-BBFE-4D1F22E95A59}"/>
                </a:ext>
              </a:extLst>
            </p:cNvPr>
            <p:cNvCxnSpPr/>
            <p:nvPr/>
          </p:nvCxnSpPr>
          <p:spPr>
            <a:xfrm>
              <a:off x="2737945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Yellow Tail Shiraz 750ml - Crown Wine &amp; Spirits">
              <a:extLst>
                <a:ext uri="{FF2B5EF4-FFF2-40B4-BE49-F238E27FC236}">
                  <a16:creationId xmlns:a16="http://schemas.microsoft.com/office/drawing/2014/main" id="{2B753808-F65D-41F3-8F35-E368FB16B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6" r="24644"/>
            <a:stretch/>
          </p:blipFill>
          <p:spPr bwMode="auto">
            <a:xfrm>
              <a:off x="4038801" y="4062607"/>
              <a:ext cx="1082351" cy="2046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ecoy By Duckhorn Red | Total Wine &amp; More">
              <a:extLst>
                <a:ext uri="{FF2B5EF4-FFF2-40B4-BE49-F238E27FC236}">
                  <a16:creationId xmlns:a16="http://schemas.microsoft.com/office/drawing/2014/main" id="{EDCC3A6B-3960-4AD6-A68E-48E6087D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224" y="4062607"/>
              <a:ext cx="1481419" cy="207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d Wine Under $25 | Total Wine &amp; More">
              <a:extLst>
                <a:ext uri="{FF2B5EF4-FFF2-40B4-BE49-F238E27FC236}">
                  <a16:creationId xmlns:a16="http://schemas.microsoft.com/office/drawing/2014/main" id="{00269ABA-6416-4748-BCB0-25D9D2A1D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353" y="4077715"/>
              <a:ext cx="1408061" cy="203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924BB-33EA-4E68-9E57-16F731A9D2F3}"/>
                </a:ext>
              </a:extLst>
            </p:cNvPr>
            <p:cNvSpPr txBox="1"/>
            <p:nvPr/>
          </p:nvSpPr>
          <p:spPr>
            <a:xfrm>
              <a:off x="2488163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1596D-0602-49BA-A7D2-EF0BA2B9FA2C}"/>
                </a:ext>
              </a:extLst>
            </p:cNvPr>
            <p:cNvSpPr txBox="1"/>
            <p:nvPr/>
          </p:nvSpPr>
          <p:spPr>
            <a:xfrm>
              <a:off x="3384625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16F0E-1EC5-4AB0-BAEF-DB6FF102AAB8}"/>
                </a:ext>
              </a:extLst>
            </p:cNvPr>
            <p:cNvSpPr txBox="1"/>
            <p:nvPr/>
          </p:nvSpPr>
          <p:spPr>
            <a:xfrm>
              <a:off x="4348068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178D9A-D0DD-4999-954F-232154DD53A4}"/>
                </a:ext>
              </a:extLst>
            </p:cNvPr>
            <p:cNvSpPr txBox="1"/>
            <p:nvPr/>
          </p:nvSpPr>
          <p:spPr>
            <a:xfrm>
              <a:off x="6055590" y="2842894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CA930-DE91-429D-B532-FEDDF471C5C2}"/>
                </a:ext>
              </a:extLst>
            </p:cNvPr>
            <p:cNvSpPr txBox="1"/>
            <p:nvPr/>
          </p:nvSpPr>
          <p:spPr>
            <a:xfrm>
              <a:off x="9718505" y="2842894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B86FBF-2B1B-4F55-B3FB-3DACB76EDC0E}"/>
                </a:ext>
              </a:extLst>
            </p:cNvPr>
            <p:cNvCxnSpPr/>
            <p:nvPr/>
          </p:nvCxnSpPr>
          <p:spPr>
            <a:xfrm>
              <a:off x="18592365" y="3342800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D167F7-287E-4068-B3A3-87B02C7AD9CD}"/>
                </a:ext>
              </a:extLst>
            </p:cNvPr>
            <p:cNvSpPr txBox="1"/>
            <p:nvPr/>
          </p:nvSpPr>
          <p:spPr>
            <a:xfrm>
              <a:off x="18252632" y="2862908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$50</a:t>
              </a:r>
            </a:p>
          </p:txBody>
        </p:sp>
        <p:pic>
          <p:nvPicPr>
            <p:cNvPr id="1034" name="Picture 10" descr="Best Red Wine Under 50 Dollars | Total Wine &amp; More">
              <a:extLst>
                <a:ext uri="{FF2B5EF4-FFF2-40B4-BE49-F238E27FC236}">
                  <a16:creationId xmlns:a16="http://schemas.microsoft.com/office/drawing/2014/main" id="{CDAA612A-B359-4ECE-B6A1-E7C350EB6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1656" y="3988803"/>
              <a:ext cx="1481418" cy="216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75625A-4401-4C6F-833D-A95B188500D2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1979882"/>
              <a:ext cx="15854420" cy="0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336326-FAD3-461B-9F2B-690454DF8406}"/>
                </a:ext>
              </a:extLst>
            </p:cNvPr>
            <p:cNvCxnSpPr/>
            <p:nvPr/>
          </p:nvCxnSpPr>
          <p:spPr>
            <a:xfrm>
              <a:off x="3662467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032BB5-114F-465B-8238-466B606C522F}"/>
                </a:ext>
              </a:extLst>
            </p:cNvPr>
            <p:cNvCxnSpPr/>
            <p:nvPr/>
          </p:nvCxnSpPr>
          <p:spPr>
            <a:xfrm>
              <a:off x="4579977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B9DA6-8279-4BA6-A8DB-D742EDC89F0A}"/>
                </a:ext>
              </a:extLst>
            </p:cNvPr>
            <p:cNvCxnSpPr/>
            <p:nvPr/>
          </p:nvCxnSpPr>
          <p:spPr>
            <a:xfrm>
              <a:off x="6396359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C50AC6-9B79-4851-9E34-7FAB74FEC408}"/>
                </a:ext>
              </a:extLst>
            </p:cNvPr>
            <p:cNvCxnSpPr/>
            <p:nvPr/>
          </p:nvCxnSpPr>
          <p:spPr>
            <a:xfrm>
              <a:off x="10069923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1407F0-DA1D-4319-8E3B-8CF93FB75367}"/>
                </a:ext>
              </a:extLst>
            </p:cNvPr>
            <p:cNvCxnSpPr/>
            <p:nvPr/>
          </p:nvCxnSpPr>
          <p:spPr>
            <a:xfrm>
              <a:off x="2737945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F6143E-C605-4DC8-B6F5-387779968B61}"/>
                </a:ext>
              </a:extLst>
            </p:cNvPr>
            <p:cNvSpPr txBox="1"/>
            <p:nvPr/>
          </p:nvSpPr>
          <p:spPr>
            <a:xfrm>
              <a:off x="2594488" y="1400410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94D52A-B88E-4584-8580-BC891F6F7287}"/>
                </a:ext>
              </a:extLst>
            </p:cNvPr>
            <p:cNvSpPr txBox="1"/>
            <p:nvPr/>
          </p:nvSpPr>
          <p:spPr>
            <a:xfrm>
              <a:off x="3490950" y="1400410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8FC261-1E16-4ECF-9A56-9D57E4D12582}"/>
                </a:ext>
              </a:extLst>
            </p:cNvPr>
            <p:cNvSpPr txBox="1"/>
            <p:nvPr/>
          </p:nvSpPr>
          <p:spPr>
            <a:xfrm>
              <a:off x="4454393" y="1400410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AB4FFF-2EC5-4CC0-A3CF-95E55FE57C13}"/>
                </a:ext>
              </a:extLst>
            </p:cNvPr>
            <p:cNvSpPr txBox="1"/>
            <p:nvPr/>
          </p:nvSpPr>
          <p:spPr>
            <a:xfrm>
              <a:off x="6225710" y="1400410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0223C9-9D03-4A8C-9A2F-4F28E172D126}"/>
                </a:ext>
              </a:extLst>
            </p:cNvPr>
            <p:cNvSpPr txBox="1"/>
            <p:nvPr/>
          </p:nvSpPr>
          <p:spPr>
            <a:xfrm>
              <a:off x="9888625" y="1400410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0B64F8-A01E-47C9-9913-BF9860BB07EC}"/>
                </a:ext>
              </a:extLst>
            </p:cNvPr>
            <p:cNvCxnSpPr/>
            <p:nvPr/>
          </p:nvCxnSpPr>
          <p:spPr>
            <a:xfrm>
              <a:off x="18592365" y="1900316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7F69AB-9AAE-41EC-84E8-F1FF0676ED5F}"/>
                </a:ext>
              </a:extLst>
            </p:cNvPr>
            <p:cNvSpPr txBox="1"/>
            <p:nvPr/>
          </p:nvSpPr>
          <p:spPr>
            <a:xfrm>
              <a:off x="18401487" y="1420424"/>
              <a:ext cx="35458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54010E-3CA8-47CF-A551-B60D346E7DBF}"/>
                </a:ext>
              </a:extLst>
            </p:cNvPr>
            <p:cNvSpPr txBox="1"/>
            <p:nvPr/>
          </p:nvSpPr>
          <p:spPr>
            <a:xfrm>
              <a:off x="19088926" y="1631242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Quality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0DAE16-B980-448B-B6BB-DBDA00B4AE6E}"/>
                </a:ext>
              </a:extLst>
            </p:cNvPr>
            <p:cNvSpPr txBox="1"/>
            <p:nvPr/>
          </p:nvSpPr>
          <p:spPr>
            <a:xfrm>
              <a:off x="19314738" y="307372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0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B25C6F-7721-4DA7-9199-0FDEAD6D0C91}"/>
              </a:ext>
            </a:extLst>
          </p:cNvPr>
          <p:cNvGrpSpPr/>
          <p:nvPr/>
        </p:nvGrpSpPr>
        <p:grpSpPr>
          <a:xfrm>
            <a:off x="2488163" y="1338856"/>
            <a:ext cx="16942712" cy="4860624"/>
            <a:chOff x="2488163" y="1338856"/>
            <a:chExt cx="16942712" cy="4860624"/>
          </a:xfrm>
        </p:grpSpPr>
        <p:pic>
          <p:nvPicPr>
            <p:cNvPr id="1026" name="Picture 2" descr="High on the Vine: Blind tasting Trader Joe's wine with Miller ...">
              <a:extLst>
                <a:ext uri="{FF2B5EF4-FFF2-40B4-BE49-F238E27FC236}">
                  <a16:creationId xmlns:a16="http://schemas.microsoft.com/office/drawing/2014/main" id="{061334BA-EDCA-420D-B802-300701C0B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639" y="4062606"/>
              <a:ext cx="634098" cy="213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69A424-4CCA-4209-B4D8-9C8182CE6B81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3422366"/>
              <a:ext cx="14614390" cy="1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44FD40-8268-4A7B-89C2-5879D8B6AA14}"/>
                </a:ext>
              </a:extLst>
            </p:cNvPr>
            <p:cNvCxnSpPr/>
            <p:nvPr/>
          </p:nvCxnSpPr>
          <p:spPr>
            <a:xfrm>
              <a:off x="3662467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A65C19-721D-4F4B-98C0-04D6EBBF695C}"/>
                </a:ext>
              </a:extLst>
            </p:cNvPr>
            <p:cNvCxnSpPr/>
            <p:nvPr/>
          </p:nvCxnSpPr>
          <p:spPr>
            <a:xfrm>
              <a:off x="4579977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0EE7A1-A6CF-45BC-A511-0B3B3EA892E4}"/>
                </a:ext>
              </a:extLst>
            </p:cNvPr>
            <p:cNvCxnSpPr/>
            <p:nvPr/>
          </p:nvCxnSpPr>
          <p:spPr>
            <a:xfrm>
              <a:off x="6396359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6597B7-C433-4D66-A1E4-41D81877AD52}"/>
                </a:ext>
              </a:extLst>
            </p:cNvPr>
            <p:cNvCxnSpPr/>
            <p:nvPr/>
          </p:nvCxnSpPr>
          <p:spPr>
            <a:xfrm>
              <a:off x="10069923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98EC87-4921-48C3-BBFE-4D1F22E95A59}"/>
                </a:ext>
              </a:extLst>
            </p:cNvPr>
            <p:cNvCxnSpPr/>
            <p:nvPr/>
          </p:nvCxnSpPr>
          <p:spPr>
            <a:xfrm>
              <a:off x="2737945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Yellow Tail Shiraz 750ml - Crown Wine &amp; Spirits">
              <a:extLst>
                <a:ext uri="{FF2B5EF4-FFF2-40B4-BE49-F238E27FC236}">
                  <a16:creationId xmlns:a16="http://schemas.microsoft.com/office/drawing/2014/main" id="{2B753808-F65D-41F3-8F35-E368FB16B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6" r="24644"/>
            <a:stretch/>
          </p:blipFill>
          <p:spPr bwMode="auto">
            <a:xfrm>
              <a:off x="4038801" y="4062607"/>
              <a:ext cx="1082351" cy="2046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ecoy By Duckhorn Red | Total Wine &amp; More">
              <a:extLst>
                <a:ext uri="{FF2B5EF4-FFF2-40B4-BE49-F238E27FC236}">
                  <a16:creationId xmlns:a16="http://schemas.microsoft.com/office/drawing/2014/main" id="{EDCC3A6B-3960-4AD6-A68E-48E6087D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224" y="4062607"/>
              <a:ext cx="1481419" cy="207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d Wine Under $25 | Total Wine &amp; More">
              <a:extLst>
                <a:ext uri="{FF2B5EF4-FFF2-40B4-BE49-F238E27FC236}">
                  <a16:creationId xmlns:a16="http://schemas.microsoft.com/office/drawing/2014/main" id="{00269ABA-6416-4748-BCB0-25D9D2A1D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353" y="4077715"/>
              <a:ext cx="1408061" cy="203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924BB-33EA-4E68-9E57-16F731A9D2F3}"/>
                </a:ext>
              </a:extLst>
            </p:cNvPr>
            <p:cNvSpPr txBox="1"/>
            <p:nvPr/>
          </p:nvSpPr>
          <p:spPr>
            <a:xfrm>
              <a:off x="2488163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1596D-0602-49BA-A7D2-EF0BA2B9FA2C}"/>
                </a:ext>
              </a:extLst>
            </p:cNvPr>
            <p:cNvSpPr txBox="1"/>
            <p:nvPr/>
          </p:nvSpPr>
          <p:spPr>
            <a:xfrm>
              <a:off x="3384625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16F0E-1EC5-4AB0-BAEF-DB6FF102AAB8}"/>
                </a:ext>
              </a:extLst>
            </p:cNvPr>
            <p:cNvSpPr txBox="1"/>
            <p:nvPr/>
          </p:nvSpPr>
          <p:spPr>
            <a:xfrm>
              <a:off x="4348068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178D9A-D0DD-4999-954F-232154DD53A4}"/>
                </a:ext>
              </a:extLst>
            </p:cNvPr>
            <p:cNvSpPr txBox="1"/>
            <p:nvPr/>
          </p:nvSpPr>
          <p:spPr>
            <a:xfrm>
              <a:off x="6055590" y="2842894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CA930-DE91-429D-B532-FEDDF471C5C2}"/>
                </a:ext>
              </a:extLst>
            </p:cNvPr>
            <p:cNvSpPr txBox="1"/>
            <p:nvPr/>
          </p:nvSpPr>
          <p:spPr>
            <a:xfrm>
              <a:off x="9718505" y="2842894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B86FBF-2B1B-4F55-B3FB-3DACB76EDC0E}"/>
                </a:ext>
              </a:extLst>
            </p:cNvPr>
            <p:cNvCxnSpPr/>
            <p:nvPr/>
          </p:nvCxnSpPr>
          <p:spPr>
            <a:xfrm>
              <a:off x="17380252" y="3342800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D167F7-287E-4068-B3A3-87B02C7AD9CD}"/>
                </a:ext>
              </a:extLst>
            </p:cNvPr>
            <p:cNvSpPr txBox="1"/>
            <p:nvPr/>
          </p:nvSpPr>
          <p:spPr>
            <a:xfrm>
              <a:off x="17019076" y="2865170"/>
              <a:ext cx="69442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$50</a:t>
              </a:r>
            </a:p>
          </p:txBody>
        </p:sp>
        <p:pic>
          <p:nvPicPr>
            <p:cNvPr id="1034" name="Picture 10" descr="Best Red Wine Under 50 Dollars | Total Wine &amp; More">
              <a:extLst>
                <a:ext uri="{FF2B5EF4-FFF2-40B4-BE49-F238E27FC236}">
                  <a16:creationId xmlns:a16="http://schemas.microsoft.com/office/drawing/2014/main" id="{CDAA612A-B359-4ECE-B6A1-E7C350EB6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9545" y="3988803"/>
              <a:ext cx="1481418" cy="216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75625A-4401-4C6F-833D-A95B188500D2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1979882"/>
              <a:ext cx="14642307" cy="25296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336326-FAD3-461B-9F2B-690454DF8406}"/>
                </a:ext>
              </a:extLst>
            </p:cNvPr>
            <p:cNvCxnSpPr/>
            <p:nvPr/>
          </p:nvCxnSpPr>
          <p:spPr>
            <a:xfrm>
              <a:off x="3662467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032BB5-114F-465B-8238-466B606C522F}"/>
                </a:ext>
              </a:extLst>
            </p:cNvPr>
            <p:cNvCxnSpPr/>
            <p:nvPr/>
          </p:nvCxnSpPr>
          <p:spPr>
            <a:xfrm>
              <a:off x="4579977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B9DA6-8279-4BA6-A8DB-D742EDC89F0A}"/>
                </a:ext>
              </a:extLst>
            </p:cNvPr>
            <p:cNvCxnSpPr/>
            <p:nvPr/>
          </p:nvCxnSpPr>
          <p:spPr>
            <a:xfrm>
              <a:off x="6396359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C50AC6-9B79-4851-9E34-7FAB74FEC408}"/>
                </a:ext>
              </a:extLst>
            </p:cNvPr>
            <p:cNvCxnSpPr/>
            <p:nvPr/>
          </p:nvCxnSpPr>
          <p:spPr>
            <a:xfrm>
              <a:off x="10069923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1407F0-DA1D-4319-8E3B-8CF93FB75367}"/>
                </a:ext>
              </a:extLst>
            </p:cNvPr>
            <p:cNvCxnSpPr/>
            <p:nvPr/>
          </p:nvCxnSpPr>
          <p:spPr>
            <a:xfrm>
              <a:off x="2737945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F6143E-C605-4DC8-B6F5-387779968B61}"/>
                </a:ext>
              </a:extLst>
            </p:cNvPr>
            <p:cNvSpPr txBox="1"/>
            <p:nvPr/>
          </p:nvSpPr>
          <p:spPr>
            <a:xfrm>
              <a:off x="2594488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94D52A-B88E-4584-8580-BC891F6F7287}"/>
                </a:ext>
              </a:extLst>
            </p:cNvPr>
            <p:cNvSpPr txBox="1"/>
            <p:nvPr/>
          </p:nvSpPr>
          <p:spPr>
            <a:xfrm>
              <a:off x="3490950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8FC261-1E16-4ECF-9A56-9D57E4D12582}"/>
                </a:ext>
              </a:extLst>
            </p:cNvPr>
            <p:cNvSpPr txBox="1"/>
            <p:nvPr/>
          </p:nvSpPr>
          <p:spPr>
            <a:xfrm>
              <a:off x="4454393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AB4FFF-2EC5-4CC0-A3CF-95E55FE57C13}"/>
                </a:ext>
              </a:extLst>
            </p:cNvPr>
            <p:cNvSpPr txBox="1"/>
            <p:nvPr/>
          </p:nvSpPr>
          <p:spPr>
            <a:xfrm>
              <a:off x="6225710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0223C9-9D03-4A8C-9A2F-4F28E172D126}"/>
                </a:ext>
              </a:extLst>
            </p:cNvPr>
            <p:cNvSpPr txBox="1"/>
            <p:nvPr/>
          </p:nvSpPr>
          <p:spPr>
            <a:xfrm>
              <a:off x="9888625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0B64F8-A01E-47C9-9913-BF9860BB07EC}"/>
                </a:ext>
              </a:extLst>
            </p:cNvPr>
            <p:cNvCxnSpPr/>
            <p:nvPr/>
          </p:nvCxnSpPr>
          <p:spPr>
            <a:xfrm>
              <a:off x="17401522" y="1900316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7F69AB-9AAE-41EC-84E8-F1FF0676ED5F}"/>
                </a:ext>
              </a:extLst>
            </p:cNvPr>
            <p:cNvSpPr txBox="1"/>
            <p:nvPr/>
          </p:nvSpPr>
          <p:spPr>
            <a:xfrm>
              <a:off x="17210644" y="1358870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54010E-3CA8-47CF-A551-B60D346E7DBF}"/>
                </a:ext>
              </a:extLst>
            </p:cNvPr>
            <p:cNvSpPr txBox="1"/>
            <p:nvPr/>
          </p:nvSpPr>
          <p:spPr>
            <a:xfrm>
              <a:off x="17898083" y="1631242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Quality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0DAE16-B980-448B-B6BB-DBDA00B4AE6E}"/>
                </a:ext>
              </a:extLst>
            </p:cNvPr>
            <p:cNvSpPr txBox="1"/>
            <p:nvPr/>
          </p:nvSpPr>
          <p:spPr>
            <a:xfrm>
              <a:off x="18102627" y="3073726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Price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9A53F5-4E27-44ED-9D0D-88AC507783E6}"/>
              </a:ext>
            </a:extLst>
          </p:cNvPr>
          <p:cNvSpPr/>
          <p:nvPr/>
        </p:nvSpPr>
        <p:spPr>
          <a:xfrm>
            <a:off x="22681945" y="5830148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1.10 1.79 2.48 3.22 3.91</a:t>
            </a:r>
          </a:p>
        </p:txBody>
      </p:sp>
    </p:spTree>
    <p:extLst>
      <p:ext uri="{BB962C8B-B14F-4D97-AF65-F5344CB8AC3E}">
        <p14:creationId xmlns:p14="http://schemas.microsoft.com/office/powerpoint/2010/main" val="20261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FDF784-FC2C-4946-897E-9737975A22F7}"/>
              </a:ext>
            </a:extLst>
          </p:cNvPr>
          <p:cNvGrpSpPr/>
          <p:nvPr/>
        </p:nvGrpSpPr>
        <p:grpSpPr>
          <a:xfrm>
            <a:off x="2594488" y="1338856"/>
            <a:ext cx="17855348" cy="4881679"/>
            <a:chOff x="2594488" y="1338856"/>
            <a:chExt cx="17855348" cy="4881679"/>
          </a:xfrm>
        </p:grpSpPr>
        <p:pic>
          <p:nvPicPr>
            <p:cNvPr id="1026" name="Picture 2" descr="High on the Vine: Blind tasting Trader Joe's wine with Miller ...">
              <a:extLst>
                <a:ext uri="{FF2B5EF4-FFF2-40B4-BE49-F238E27FC236}">
                  <a16:creationId xmlns:a16="http://schemas.microsoft.com/office/drawing/2014/main" id="{061334BA-EDCA-420D-B802-300701C0B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242" y="4083661"/>
              <a:ext cx="634098" cy="213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69A424-4CCA-4209-B4D8-9C8182CE6B81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3422366"/>
              <a:ext cx="1372125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44FD40-8268-4A7B-89C2-5879D8B6AA14}"/>
                </a:ext>
              </a:extLst>
            </p:cNvPr>
            <p:cNvCxnSpPr/>
            <p:nvPr/>
          </p:nvCxnSpPr>
          <p:spPr>
            <a:xfrm>
              <a:off x="5533796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A65C19-721D-4F4B-98C0-04D6EBBF695C}"/>
                </a:ext>
              </a:extLst>
            </p:cNvPr>
            <p:cNvCxnSpPr/>
            <p:nvPr/>
          </p:nvCxnSpPr>
          <p:spPr>
            <a:xfrm>
              <a:off x="8195044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0EE7A1-A6CF-45BC-A511-0B3B3EA892E4}"/>
                </a:ext>
              </a:extLst>
            </p:cNvPr>
            <p:cNvCxnSpPr/>
            <p:nvPr/>
          </p:nvCxnSpPr>
          <p:spPr>
            <a:xfrm>
              <a:off x="10968356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6597B7-C433-4D66-A1E4-41D81877AD52}"/>
                </a:ext>
              </a:extLst>
            </p:cNvPr>
            <p:cNvCxnSpPr/>
            <p:nvPr/>
          </p:nvCxnSpPr>
          <p:spPr>
            <a:xfrm>
              <a:off x="13706254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98EC87-4921-48C3-BBFE-4D1F22E95A59}"/>
                </a:ext>
              </a:extLst>
            </p:cNvPr>
            <p:cNvCxnSpPr/>
            <p:nvPr/>
          </p:nvCxnSpPr>
          <p:spPr>
            <a:xfrm>
              <a:off x="2737945" y="3326835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Yellow Tail Shiraz 750ml - Crown Wine &amp; Spirits">
              <a:extLst>
                <a:ext uri="{FF2B5EF4-FFF2-40B4-BE49-F238E27FC236}">
                  <a16:creationId xmlns:a16="http://schemas.microsoft.com/office/drawing/2014/main" id="{2B753808-F65D-41F3-8F35-E368FB16B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6" r="24644"/>
            <a:stretch/>
          </p:blipFill>
          <p:spPr bwMode="auto">
            <a:xfrm>
              <a:off x="7675133" y="4104717"/>
              <a:ext cx="1082351" cy="2046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ecoy By Duckhorn Red | Total Wine &amp; More">
              <a:extLst>
                <a:ext uri="{FF2B5EF4-FFF2-40B4-BE49-F238E27FC236}">
                  <a16:creationId xmlns:a16="http://schemas.microsoft.com/office/drawing/2014/main" id="{EDCC3A6B-3960-4AD6-A68E-48E6087D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646" y="4083661"/>
              <a:ext cx="1481419" cy="207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d Wine Under $25 | Total Wine &amp; More">
              <a:extLst>
                <a:ext uri="{FF2B5EF4-FFF2-40B4-BE49-F238E27FC236}">
                  <a16:creationId xmlns:a16="http://schemas.microsoft.com/office/drawing/2014/main" id="{00269ABA-6416-4748-BCB0-25D9D2A1D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8015" y="4104717"/>
              <a:ext cx="1408061" cy="203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924BB-33EA-4E68-9E57-16F731A9D2F3}"/>
                </a:ext>
              </a:extLst>
            </p:cNvPr>
            <p:cNvSpPr txBox="1"/>
            <p:nvPr/>
          </p:nvSpPr>
          <p:spPr>
            <a:xfrm>
              <a:off x="3323273" y="2842894"/>
              <a:ext cx="52450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1596D-0602-49BA-A7D2-EF0BA2B9FA2C}"/>
                </a:ext>
              </a:extLst>
            </p:cNvPr>
            <p:cNvSpPr txBox="1"/>
            <p:nvPr/>
          </p:nvSpPr>
          <p:spPr>
            <a:xfrm>
              <a:off x="5064569" y="2842894"/>
              <a:ext cx="8643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1.58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16F0E-1EC5-4AB0-BAEF-DB6FF102AAB8}"/>
                </a:ext>
              </a:extLst>
            </p:cNvPr>
            <p:cNvSpPr txBox="1"/>
            <p:nvPr/>
          </p:nvSpPr>
          <p:spPr>
            <a:xfrm>
              <a:off x="7771750" y="2842894"/>
              <a:ext cx="8643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2.58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178D9A-D0DD-4999-954F-232154DD53A4}"/>
                </a:ext>
              </a:extLst>
            </p:cNvPr>
            <p:cNvSpPr txBox="1"/>
            <p:nvPr/>
          </p:nvSpPr>
          <p:spPr>
            <a:xfrm>
              <a:off x="10436202" y="2842894"/>
              <a:ext cx="8643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3.58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CA930-DE91-429D-B532-FEDDF471C5C2}"/>
                </a:ext>
              </a:extLst>
            </p:cNvPr>
            <p:cNvSpPr txBox="1"/>
            <p:nvPr/>
          </p:nvSpPr>
          <p:spPr>
            <a:xfrm>
              <a:off x="13163451" y="2842894"/>
              <a:ext cx="8643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4.58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B86FBF-2B1B-4F55-B3FB-3DACB76EDC0E}"/>
                </a:ext>
              </a:extLst>
            </p:cNvPr>
            <p:cNvCxnSpPr/>
            <p:nvPr/>
          </p:nvCxnSpPr>
          <p:spPr>
            <a:xfrm>
              <a:off x="16487121" y="3342800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D167F7-287E-4068-B3A3-87B02C7AD9CD}"/>
                </a:ext>
              </a:extLst>
            </p:cNvPr>
            <p:cNvSpPr txBox="1"/>
            <p:nvPr/>
          </p:nvSpPr>
          <p:spPr>
            <a:xfrm>
              <a:off x="15934560" y="2865170"/>
              <a:ext cx="8643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5.58</a:t>
              </a:r>
            </a:p>
          </p:txBody>
        </p:sp>
        <p:pic>
          <p:nvPicPr>
            <p:cNvPr id="1034" name="Picture 10" descr="Best Red Wine Under 50 Dollars | Total Wine &amp; More">
              <a:extLst>
                <a:ext uri="{FF2B5EF4-FFF2-40B4-BE49-F238E27FC236}">
                  <a16:creationId xmlns:a16="http://schemas.microsoft.com/office/drawing/2014/main" id="{CDAA612A-B359-4ECE-B6A1-E7C350EB6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945" y="3988803"/>
              <a:ext cx="1481418" cy="216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75625A-4401-4C6F-833D-A95B188500D2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45" y="1979882"/>
              <a:ext cx="13721255" cy="0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336326-FAD3-461B-9F2B-690454DF8406}"/>
                </a:ext>
              </a:extLst>
            </p:cNvPr>
            <p:cNvCxnSpPr/>
            <p:nvPr/>
          </p:nvCxnSpPr>
          <p:spPr>
            <a:xfrm>
              <a:off x="5533796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032BB5-114F-465B-8238-466B606C522F}"/>
                </a:ext>
              </a:extLst>
            </p:cNvPr>
            <p:cNvCxnSpPr/>
            <p:nvPr/>
          </p:nvCxnSpPr>
          <p:spPr>
            <a:xfrm>
              <a:off x="8216309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B9DA6-8279-4BA6-A8DB-D742EDC89F0A}"/>
                </a:ext>
              </a:extLst>
            </p:cNvPr>
            <p:cNvCxnSpPr/>
            <p:nvPr/>
          </p:nvCxnSpPr>
          <p:spPr>
            <a:xfrm>
              <a:off x="10968356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C50AC6-9B79-4851-9E34-7FAB74FEC408}"/>
                </a:ext>
              </a:extLst>
            </p:cNvPr>
            <p:cNvCxnSpPr/>
            <p:nvPr/>
          </p:nvCxnSpPr>
          <p:spPr>
            <a:xfrm>
              <a:off x="13706254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1407F0-DA1D-4319-8E3B-8CF93FB75367}"/>
                </a:ext>
              </a:extLst>
            </p:cNvPr>
            <p:cNvCxnSpPr/>
            <p:nvPr/>
          </p:nvCxnSpPr>
          <p:spPr>
            <a:xfrm>
              <a:off x="2737945" y="1884351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F6143E-C605-4DC8-B6F5-387779968B61}"/>
                </a:ext>
              </a:extLst>
            </p:cNvPr>
            <p:cNvSpPr txBox="1"/>
            <p:nvPr/>
          </p:nvSpPr>
          <p:spPr>
            <a:xfrm>
              <a:off x="2594488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94D52A-B88E-4584-8580-BC891F6F7287}"/>
                </a:ext>
              </a:extLst>
            </p:cNvPr>
            <p:cNvSpPr txBox="1"/>
            <p:nvPr/>
          </p:nvSpPr>
          <p:spPr>
            <a:xfrm>
              <a:off x="5362279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8FC261-1E16-4ECF-9A56-9D57E4D12582}"/>
                </a:ext>
              </a:extLst>
            </p:cNvPr>
            <p:cNvSpPr txBox="1"/>
            <p:nvPr/>
          </p:nvSpPr>
          <p:spPr>
            <a:xfrm>
              <a:off x="8069460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AB4FFF-2EC5-4CC0-A3CF-95E55FE57C13}"/>
                </a:ext>
              </a:extLst>
            </p:cNvPr>
            <p:cNvSpPr txBox="1"/>
            <p:nvPr/>
          </p:nvSpPr>
          <p:spPr>
            <a:xfrm>
              <a:off x="10797707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0223C9-9D03-4A8C-9A2F-4F28E172D126}"/>
                </a:ext>
              </a:extLst>
            </p:cNvPr>
            <p:cNvSpPr txBox="1"/>
            <p:nvPr/>
          </p:nvSpPr>
          <p:spPr>
            <a:xfrm>
              <a:off x="13524956" y="1338856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0B64F8-A01E-47C9-9913-BF9860BB07EC}"/>
                </a:ext>
              </a:extLst>
            </p:cNvPr>
            <p:cNvCxnSpPr/>
            <p:nvPr/>
          </p:nvCxnSpPr>
          <p:spPr>
            <a:xfrm>
              <a:off x="16487125" y="1900316"/>
              <a:ext cx="0" cy="20972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7F69AB-9AAE-41EC-84E8-F1FF0676ED5F}"/>
                </a:ext>
              </a:extLst>
            </p:cNvPr>
            <p:cNvSpPr txBox="1"/>
            <p:nvPr/>
          </p:nvSpPr>
          <p:spPr>
            <a:xfrm>
              <a:off x="16296247" y="1358870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54010E-3CA8-47CF-A551-B60D346E7DBF}"/>
                </a:ext>
              </a:extLst>
            </p:cNvPr>
            <p:cNvSpPr txBox="1"/>
            <p:nvPr/>
          </p:nvSpPr>
          <p:spPr>
            <a:xfrm>
              <a:off x="16983686" y="1631242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Quality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0DAE16-B980-448B-B6BB-DBDA00B4AE6E}"/>
                </a:ext>
              </a:extLst>
            </p:cNvPr>
            <p:cNvSpPr txBox="1"/>
            <p:nvPr/>
          </p:nvSpPr>
          <p:spPr>
            <a:xfrm>
              <a:off x="16956123" y="3073726"/>
              <a:ext cx="3493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Price (logged</a:t>
              </a:r>
              <a:r>
                <a:rPr lang="en-US" sz="3600" baseline="-25000" dirty="0"/>
                <a:t>base2</a:t>
              </a:r>
              <a:r>
                <a:rPr lang="en-US" sz="3600" dirty="0"/>
                <a:t>)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EB4FB5E-0226-43FB-832A-6006FF1972FB}"/>
                </a:ext>
              </a:extLst>
            </p:cNvPr>
            <p:cNvCxnSpPr/>
            <p:nvPr/>
          </p:nvCxnSpPr>
          <p:spPr>
            <a:xfrm>
              <a:off x="3655885" y="3330380"/>
              <a:ext cx="0" cy="209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82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68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8</cp:revision>
  <dcterms:created xsi:type="dcterms:W3CDTF">2020-04-17T21:02:17Z</dcterms:created>
  <dcterms:modified xsi:type="dcterms:W3CDTF">2020-04-20T12:04:12Z</dcterms:modified>
</cp:coreProperties>
</file>