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8"/>
  </p:notesMasterIdLst>
  <p:sldIdLst>
    <p:sldId id="262" r:id="rId4"/>
    <p:sldId id="291" r:id="rId5"/>
    <p:sldId id="327" r:id="rId6"/>
    <p:sldId id="331" r:id="rId7"/>
    <p:sldId id="332" r:id="rId8"/>
    <p:sldId id="330" r:id="rId9"/>
    <p:sldId id="333" r:id="rId10"/>
    <p:sldId id="335" r:id="rId11"/>
    <p:sldId id="336" r:id="rId12"/>
    <p:sldId id="273" r:id="rId13"/>
    <p:sldId id="275" r:id="rId14"/>
    <p:sldId id="276" r:id="rId15"/>
    <p:sldId id="278" r:id="rId16"/>
    <p:sldId id="277" r:id="rId17"/>
    <p:sldId id="279" r:id="rId18"/>
    <p:sldId id="280" r:id="rId19"/>
    <p:sldId id="281" r:id="rId20"/>
    <p:sldId id="282" r:id="rId21"/>
    <p:sldId id="265" r:id="rId22"/>
    <p:sldId id="259" r:id="rId23"/>
    <p:sldId id="260" r:id="rId24"/>
    <p:sldId id="261" r:id="rId25"/>
    <p:sldId id="258" r:id="rId26"/>
    <p:sldId id="305" r:id="rId27"/>
    <p:sldId id="295" r:id="rId28"/>
    <p:sldId id="307" r:id="rId29"/>
    <p:sldId id="292" r:id="rId30"/>
    <p:sldId id="283" r:id="rId31"/>
    <p:sldId id="284" r:id="rId32"/>
    <p:sldId id="285" r:id="rId33"/>
    <p:sldId id="286" r:id="rId34"/>
    <p:sldId id="287" r:id="rId35"/>
    <p:sldId id="297" r:id="rId36"/>
    <p:sldId id="298" r:id="rId37"/>
    <p:sldId id="308" r:id="rId38"/>
    <p:sldId id="299" r:id="rId39"/>
    <p:sldId id="309" r:id="rId40"/>
    <p:sldId id="310" r:id="rId41"/>
    <p:sldId id="311" r:id="rId42"/>
    <p:sldId id="312" r:id="rId43"/>
    <p:sldId id="313" r:id="rId44"/>
    <p:sldId id="266" r:id="rId45"/>
    <p:sldId id="289" r:id="rId46"/>
    <p:sldId id="28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3D3"/>
    <a:srgbClr val="4682B4"/>
    <a:srgbClr val="8B1A1A"/>
    <a:srgbClr val="D91D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02" autoAdjust="0"/>
    <p:restoredTop sz="94660"/>
  </p:normalViewPr>
  <p:slideViewPr>
    <p:cSldViewPr>
      <p:cViewPr varScale="1">
        <p:scale>
          <a:sx n="108" d="100"/>
          <a:sy n="108" d="100"/>
        </p:scale>
        <p:origin x="56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7DE0C-29B8-4C4B-839C-0F0757383EB9}" type="datetimeFigureOut">
              <a:rPr lang="en-US" smtClean="0"/>
              <a:t>11/8/2020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08CAC-05A6-41F0-93A4-36A332C0D3AF}" type="slidenum">
              <a:rPr lang="en-US" smtClean="0"/>
              <a:t>‹#›</a:t>
            </a:fld>
            <a:endParaRPr lang="en-US"/>
          </a:p>
        </p:txBody>
      </p:sp>
    </p:spTree>
    <p:extLst>
      <p:ext uri="{BB962C8B-B14F-4D97-AF65-F5344CB8AC3E}">
        <p14:creationId xmlns:p14="http://schemas.microsoft.com/office/powerpoint/2010/main" val="264220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http://en.wikipedia.org/wiki/Data_classification</a:t>
            </a:r>
          </a:p>
        </p:txBody>
      </p:sp>
      <p:sp>
        <p:nvSpPr>
          <p:cNvPr id="4" name="Slide Number Placeholder 3"/>
          <p:cNvSpPr>
            <a:spLocks noGrp="1"/>
          </p:cNvSpPr>
          <p:nvPr>
            <p:ph type="sldNum" sz="quarter" idx="10"/>
          </p:nvPr>
        </p:nvSpPr>
        <p:spPr/>
        <p:txBody>
          <a:bodyPr/>
          <a:lstStyle/>
          <a:p>
            <a:pPr>
              <a:defRPr/>
            </a:pPr>
            <a:fld id="{23B5AC7C-188C-4733-8431-147FC11A547A}" type="slidenum">
              <a:rPr lang="en-US" smtClean="0"/>
              <a:pPr>
                <a:defRPr/>
              </a:pPr>
              <a:t>11</a:t>
            </a:fld>
            <a:endParaRPr lang="en-US" dirty="0"/>
          </a:p>
        </p:txBody>
      </p:sp>
    </p:spTree>
    <p:extLst>
      <p:ext uri="{BB962C8B-B14F-4D97-AF65-F5344CB8AC3E}">
        <p14:creationId xmlns:p14="http://schemas.microsoft.com/office/powerpoint/2010/main" val="326266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5"/>
          <p:cNvSpPr>
            <a:spLocks noGrp="1" noChangeArrowheads="1"/>
          </p:cNvSpPr>
          <p:nvPr>
            <p:ph type="sldNum" sz="quarter" idx="5"/>
          </p:nvPr>
        </p:nvSpPr>
        <p:spPr>
          <a:noFill/>
        </p:spPr>
        <p:txBody>
          <a:bodyPr/>
          <a:lstStyle/>
          <a:p>
            <a:fld id="{270BFCA0-D6F6-4003-8528-1097BF167B44}" type="slidenum">
              <a:rPr lang="en-US" smtClean="0"/>
              <a:pPr/>
              <a:t>15</a:t>
            </a:fld>
            <a:endParaRPr lang="en-US" dirty="0"/>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350837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a:noFill/>
        </p:spPr>
        <p:txBody>
          <a:bodyPr/>
          <a:lstStyle/>
          <a:p>
            <a:fld id="{82E5EC32-443B-4D53-B153-BE2EFAAE6A53}" type="slidenum">
              <a:rPr lang="en-US" smtClean="0"/>
              <a:pPr/>
              <a:t>17</a:t>
            </a:fld>
            <a:endParaRPr lang="en-US" dirty="0"/>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endParaRPr lang="en-US" dirty="0">
              <a:latin typeface="Arial" charset="0"/>
            </a:endParaRPr>
          </a:p>
        </p:txBody>
      </p:sp>
    </p:spTree>
    <p:extLst>
      <p:ext uri="{BB962C8B-B14F-4D97-AF65-F5344CB8AC3E}">
        <p14:creationId xmlns:p14="http://schemas.microsoft.com/office/powerpoint/2010/main" val="4253015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sldNum" sz="quarter" idx="5"/>
          </p:nvPr>
        </p:nvSpPr>
        <p:spPr>
          <a:noFill/>
        </p:spPr>
        <p:txBody>
          <a:bodyPr/>
          <a:lstStyle/>
          <a:p>
            <a:fld id="{A28C5ABF-A185-4E2F-B6DE-311511410071}" type="slidenum">
              <a:rPr lang="en-US" smtClean="0"/>
              <a:pPr/>
              <a:t>28</a:t>
            </a:fld>
            <a:endParaRPr lang="en-US" dirty="0"/>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p:spPr>
        <p:txBody>
          <a:bodyPr/>
          <a:lstStyle/>
          <a:p>
            <a:r>
              <a:rPr lang="en-US" dirty="0">
                <a:latin typeface="Arial" charset="0"/>
              </a:rPr>
              <a:t>For example, dividing the 18- to 30-year-old population by the total population yields the percentage of people aged 18–30. Similarly, dividing a value by the area of the feature yields a value per unit area, or density.</a:t>
            </a:r>
          </a:p>
        </p:txBody>
      </p:sp>
    </p:spTree>
    <p:extLst>
      <p:ext uri="{BB962C8B-B14F-4D97-AF65-F5344CB8AC3E}">
        <p14:creationId xmlns:p14="http://schemas.microsoft.com/office/powerpoint/2010/main" val="808789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sldNum" sz="quarter" idx="5"/>
          </p:nvPr>
        </p:nvSpPr>
        <p:spPr>
          <a:noFill/>
        </p:spPr>
        <p:txBody>
          <a:bodyPr/>
          <a:lstStyle/>
          <a:p>
            <a:fld id="{3871CD20-6313-424B-99F3-FDBDADA07ECD}" type="slidenum">
              <a:rPr lang="en-US" smtClean="0"/>
              <a:pPr/>
              <a:t>30</a:t>
            </a:fld>
            <a:endParaRPr lang="en-US"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p:spPr>
        <p:txBody>
          <a:bodyPr/>
          <a:lstStyle/>
          <a:p>
            <a:endParaRPr lang="en-US" dirty="0">
              <a:latin typeface="Arial" charset="0"/>
            </a:endParaRPr>
          </a:p>
        </p:txBody>
      </p:sp>
    </p:spTree>
    <p:extLst>
      <p:ext uri="{BB962C8B-B14F-4D97-AF65-F5344CB8AC3E}">
        <p14:creationId xmlns:p14="http://schemas.microsoft.com/office/powerpoint/2010/main" val="4095312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sldNum" sz="quarter" idx="5"/>
          </p:nvPr>
        </p:nvSpPr>
        <p:spPr>
          <a:noFill/>
        </p:spPr>
        <p:txBody>
          <a:bodyPr/>
          <a:lstStyle/>
          <a:p>
            <a:fld id="{A569B6E5-E10B-4788-A34B-10A9053FC71B}" type="slidenum">
              <a:rPr lang="en-US" smtClean="0"/>
              <a:pPr/>
              <a:t>31</a:t>
            </a:fld>
            <a:endParaRPr lang="en-US" dirty="0"/>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endParaRPr lang="en-US" dirty="0">
              <a:latin typeface="Arial" charset="0"/>
            </a:endParaRPr>
          </a:p>
        </p:txBody>
      </p:sp>
    </p:spTree>
    <p:extLst>
      <p:ext uri="{BB962C8B-B14F-4D97-AF65-F5344CB8AC3E}">
        <p14:creationId xmlns:p14="http://schemas.microsoft.com/office/powerpoint/2010/main" val="3385600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p:sp>
      <p:sp>
        <p:nvSpPr>
          <p:cNvPr id="114691" name="Notes Placeholder 2"/>
          <p:cNvSpPr>
            <a:spLocks noGrp="1"/>
          </p:cNvSpPr>
          <p:nvPr>
            <p:ph type="body" idx="1"/>
          </p:nvPr>
        </p:nvSpPr>
        <p:spPr>
          <a:noFill/>
        </p:spPr>
        <p:txBody>
          <a:bodyPr/>
          <a:lstStyle/>
          <a:p>
            <a:endParaRPr lang="en-US" dirty="0">
              <a:latin typeface="Arial" charset="0"/>
            </a:endParaRPr>
          </a:p>
        </p:txBody>
      </p:sp>
      <p:sp>
        <p:nvSpPr>
          <p:cNvPr id="114692" name="Slide Number Placeholder 3"/>
          <p:cNvSpPr>
            <a:spLocks noGrp="1"/>
          </p:cNvSpPr>
          <p:nvPr>
            <p:ph type="sldNum" sz="quarter" idx="5"/>
          </p:nvPr>
        </p:nvSpPr>
        <p:spPr>
          <a:noFill/>
        </p:spPr>
        <p:txBody>
          <a:bodyPr/>
          <a:lstStyle/>
          <a:p>
            <a:fld id="{87F1041A-CAE0-4F98-B761-8125E1FE2FCC}" type="slidenum">
              <a:rPr lang="en-US" smtClean="0"/>
              <a:pPr/>
              <a:t>32</a:t>
            </a:fld>
            <a:endParaRPr lang="en-US" dirty="0"/>
          </a:p>
        </p:txBody>
      </p:sp>
    </p:spTree>
    <p:extLst>
      <p:ext uri="{BB962C8B-B14F-4D97-AF65-F5344CB8AC3E}">
        <p14:creationId xmlns:p14="http://schemas.microsoft.com/office/powerpoint/2010/main" val="3211888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p:sp>
      <p:sp>
        <p:nvSpPr>
          <p:cNvPr id="138243" name="Notes Placeholder 2"/>
          <p:cNvSpPr>
            <a:spLocks noGrp="1"/>
          </p:cNvSpPr>
          <p:nvPr>
            <p:ph type="body" idx="1"/>
          </p:nvPr>
        </p:nvSpPr>
        <p:spPr>
          <a:noFill/>
        </p:spPr>
        <p:txBody>
          <a:bodyPr/>
          <a:lstStyle/>
          <a:p>
            <a:endParaRPr lang="en-US" dirty="0">
              <a:latin typeface="Arial" charset="0"/>
            </a:endParaRPr>
          </a:p>
        </p:txBody>
      </p:sp>
      <p:sp>
        <p:nvSpPr>
          <p:cNvPr id="138244"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89D247-029C-40CE-8642-5253E9D770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4851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4E52CE-B211-4948-ACF4-BD97ECAB8662}"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417872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E52CE-B211-4948-ACF4-BD97ECAB8662}"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32860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E52CE-B211-4948-ACF4-BD97ECAB8662}"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2681787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E2FF5E3-6B0B-4BAC-9381-A76604008B9F}"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923800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31095-AB89-47FD-A04F-02CF0E33AAAD}"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077511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0F8F9-D66D-498B-AC39-D9CA214811FF}"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92380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9E530-5522-4589-93B3-45474C7EC673}"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389491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C3339-2964-43EF-92CC-541D2CEC1CB7}" type="datetime1">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297972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16FEA0-08FF-4700-841D-E638210D1606}" type="datetime1">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721293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73991-50FD-4C15-9C62-33B0E92CA6D1}" type="datetime1">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94301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0BA60B-5CFA-490F-9F2D-2F3F52E15F6A}"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88495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E52CE-B211-4948-ACF4-BD97ECAB8662}"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694553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7D1CF8-0254-4F77-9CB6-9D9C57F0C7A7}"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20132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1A997-FDF1-4021-B002-766ACD1458E3}"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694707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7F72B-F81D-43EB-BFC4-53229BD64617}"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550955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2AD499D-1607-445F-93A1-035481645A8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3877526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AD499D-1607-445F-93A1-035481645A8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8048455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D499D-1607-445F-93A1-035481645A8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5267262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AD499D-1607-445F-93A1-035481645A8F}"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25366474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AD499D-1607-445F-93A1-035481645A8F}"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3451256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AD499D-1607-445F-93A1-035481645A8F}"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431963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AD499D-1607-445F-93A1-035481645A8F}"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288511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4E52CE-B211-4948-ACF4-BD97ECAB8662}"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2951978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AD499D-1607-445F-93A1-035481645A8F}"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31310146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AD499D-1607-445F-93A1-035481645A8F}"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1248571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AD499D-1607-445F-93A1-035481645A8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32881251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AD499D-1607-445F-93A1-035481645A8F}"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BF926-D27F-4C9C-A7CB-BD1EFCFA98CE}" type="slidenum">
              <a:rPr lang="en-US" smtClean="0"/>
              <a:t>‹#›</a:t>
            </a:fld>
            <a:endParaRPr lang="en-US"/>
          </a:p>
        </p:txBody>
      </p:sp>
    </p:spTree>
    <p:extLst>
      <p:ext uri="{BB962C8B-B14F-4D97-AF65-F5344CB8AC3E}">
        <p14:creationId xmlns:p14="http://schemas.microsoft.com/office/powerpoint/2010/main" val="89405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4E52CE-B211-4948-ACF4-BD97ECAB8662}"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346709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4E52CE-B211-4948-ACF4-BD97ECAB8662}"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117516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4E52CE-B211-4948-ACF4-BD97ECAB8662}"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243169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E52CE-B211-4948-ACF4-BD97ECAB8662}"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141385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E52CE-B211-4948-ACF4-BD97ECAB8662}"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127324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E52CE-B211-4948-ACF4-BD97ECAB8662}"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85BC5-DA5D-4A9E-B512-7635AC9F66EC}" type="slidenum">
              <a:rPr lang="en-US" smtClean="0"/>
              <a:t>‹#›</a:t>
            </a:fld>
            <a:endParaRPr lang="en-US"/>
          </a:p>
        </p:txBody>
      </p:sp>
    </p:spTree>
    <p:extLst>
      <p:ext uri="{BB962C8B-B14F-4D97-AF65-F5344CB8AC3E}">
        <p14:creationId xmlns:p14="http://schemas.microsoft.com/office/powerpoint/2010/main" val="222703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E52CE-B211-4948-ACF4-BD97ECAB8662}" type="datetimeFigureOut">
              <a:rPr lang="en-US" smtClean="0"/>
              <a:t>11/8/2020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85BC5-DA5D-4A9E-B512-7635AC9F66EC}" type="slidenum">
              <a:rPr lang="en-US" smtClean="0"/>
              <a:t>‹#›</a:t>
            </a:fld>
            <a:endParaRPr lang="en-US"/>
          </a:p>
        </p:txBody>
      </p:sp>
    </p:spTree>
    <p:extLst>
      <p:ext uri="{BB962C8B-B14F-4D97-AF65-F5344CB8AC3E}">
        <p14:creationId xmlns:p14="http://schemas.microsoft.com/office/powerpoint/2010/main" val="1875304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A9CFB3B-C7FC-4434-8246-5D1035480919}" type="datetime1">
              <a:rPr lang="en-US" smtClean="0"/>
              <a:t>11/9/2020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6B8E0B-9E4C-43D6-8E50-A9ED84E3CB71}" type="slidenum">
              <a:rPr lang="en-US" smtClean="0"/>
              <a:t>‹#›</a:t>
            </a:fld>
            <a:endParaRPr lang="en-US"/>
          </a:p>
        </p:txBody>
      </p:sp>
    </p:spTree>
    <p:extLst>
      <p:ext uri="{BB962C8B-B14F-4D97-AF65-F5344CB8AC3E}">
        <p14:creationId xmlns:p14="http://schemas.microsoft.com/office/powerpoint/2010/main" val="3311122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AD499D-1607-445F-93A1-035481645A8F}" type="datetimeFigureOut">
              <a:rPr lang="en-US" smtClean="0"/>
              <a:t>11/9/2020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6BF926-D27F-4C9C-A7CB-BD1EFCFA98CE}" type="slidenum">
              <a:rPr lang="en-US" smtClean="0"/>
              <a:t>‹#›</a:t>
            </a:fld>
            <a:endParaRPr lang="en-US"/>
          </a:p>
        </p:txBody>
      </p:sp>
    </p:spTree>
    <p:extLst>
      <p:ext uri="{BB962C8B-B14F-4D97-AF65-F5344CB8AC3E}">
        <p14:creationId xmlns:p14="http://schemas.microsoft.com/office/powerpoint/2010/main" val="36774125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uxblog.idvsolutions.com/2010/03/crazy-world-of-range-breaks.html" TargetMode="External"/><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 name="TextBox 3"/>
          <p:cNvSpPr txBox="1"/>
          <p:nvPr/>
        </p:nvSpPr>
        <p:spPr>
          <a:xfrm>
            <a:off x="1600200" y="2209800"/>
            <a:ext cx="5586401" cy="1015663"/>
          </a:xfrm>
          <a:prstGeom prst="rect">
            <a:avLst/>
          </a:prstGeom>
          <a:noFill/>
        </p:spPr>
        <p:txBody>
          <a:bodyPr wrap="none" rtlCol="0">
            <a:spAutoFit/>
          </a:bodyPr>
          <a:lstStyle/>
          <a:p>
            <a:pPr defTabSz="685800"/>
            <a:r>
              <a:rPr lang="en-US" sz="6000" b="1" dirty="0">
                <a:solidFill>
                  <a:prstClr val="white"/>
                </a:solidFill>
                <a:latin typeface="Euphemia" panose="020B0503040102020104" pitchFamily="34" charset="0"/>
              </a:rPr>
              <a:t>visual narrative</a:t>
            </a:r>
          </a:p>
        </p:txBody>
      </p:sp>
      <p:sp>
        <p:nvSpPr>
          <p:cNvPr id="5" name="Slide Number Placeholder 4"/>
          <p:cNvSpPr>
            <a:spLocks noGrp="1"/>
          </p:cNvSpPr>
          <p:nvPr>
            <p:ph type="sldNum" sz="quarter" idx="12"/>
          </p:nvPr>
        </p:nvSpPr>
        <p:spPr/>
        <p:txBody>
          <a:bodyPr/>
          <a:lstStyle/>
          <a:p>
            <a:pPr defTabSz="685800"/>
            <a:fld id="{A86B8E0B-9E4C-43D6-8E50-A9ED84E3CB71}" type="slidenum">
              <a:rPr lang="en-US">
                <a:solidFill>
                  <a:prstClr val="black">
                    <a:tint val="75000"/>
                  </a:prstClr>
                </a:solidFill>
                <a:latin typeface="Calibri" panose="020F0502020204030204"/>
              </a:rPr>
              <a:pPr defTabSz="685800"/>
              <a:t>1</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86799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chemeClr val="accent1">
                    <a:lumMod val="50000"/>
                  </a:schemeClr>
                </a:solidFill>
                <a:latin typeface="Euphemia" panose="020B0503040102020104" pitchFamily="34" charset="0"/>
              </a:rPr>
              <a:t>BINNING data</a:t>
            </a:r>
          </a:p>
        </p:txBody>
      </p:sp>
      <p:sp>
        <p:nvSpPr>
          <p:cNvPr id="3" name="Content Placeholder 2"/>
          <p:cNvSpPr>
            <a:spLocks noGrp="1"/>
          </p:cNvSpPr>
          <p:nvPr>
            <p:ph idx="1"/>
          </p:nvPr>
        </p:nvSpPr>
        <p:spPr>
          <a:xfrm>
            <a:off x="762000" y="1814512"/>
            <a:ext cx="7848600" cy="4724400"/>
          </a:xfrm>
        </p:spPr>
        <p:txBody>
          <a:bodyPr>
            <a:normAutofit/>
          </a:bodyPr>
          <a:lstStyle/>
          <a:p>
            <a:pPr>
              <a:lnSpc>
                <a:spcPct val="100000"/>
              </a:lnSpc>
              <a:buNone/>
            </a:pPr>
            <a:r>
              <a:rPr lang="en-US" sz="1800" dirty="0">
                <a:latin typeface="Calibri Light" panose="020F0302020204030204" pitchFamily="34" charset="0"/>
              </a:rPr>
              <a:t>Process of placing data into groups (classes or bins) that have a similar characteristics or values</a:t>
            </a:r>
          </a:p>
          <a:p>
            <a:pPr>
              <a:lnSpc>
                <a:spcPct val="100000"/>
              </a:lnSpc>
              <a:buNone/>
            </a:pPr>
            <a:endParaRPr lang="en-US" sz="2000" dirty="0">
              <a:latin typeface="Calibri Light" panose="020F0302020204030204" pitchFamily="34" charset="0"/>
            </a:endParaRPr>
          </a:p>
          <a:p>
            <a:pPr marL="0" indent="0">
              <a:buNone/>
            </a:pPr>
            <a:r>
              <a:rPr lang="en-US" sz="2000" dirty="0">
                <a:latin typeface="Calibri Light" panose="020F0302020204030204" pitchFamily="34" charset="0"/>
              </a:rPr>
              <a:t>Break points</a:t>
            </a:r>
          </a:p>
          <a:p>
            <a:pPr lvl="1">
              <a:lnSpc>
                <a:spcPct val="100000"/>
              </a:lnSpc>
            </a:pPr>
            <a:r>
              <a:rPr lang="en-US" sz="1600" dirty="0">
                <a:latin typeface="Calibri Light" panose="020F0302020204030204" pitchFamily="34" charset="0"/>
              </a:rPr>
              <a:t>Breaks the total attribute range up into these intervals </a:t>
            </a:r>
          </a:p>
          <a:p>
            <a:pPr lvl="1">
              <a:lnSpc>
                <a:spcPct val="100000"/>
              </a:lnSpc>
            </a:pPr>
            <a:r>
              <a:rPr lang="en-US" sz="1600" dirty="0">
                <a:latin typeface="Calibri Light" panose="020F0302020204030204" pitchFamily="34" charset="0"/>
              </a:rPr>
              <a:t>Keep the number of intervals as small as possible (5-7)</a:t>
            </a:r>
          </a:p>
          <a:p>
            <a:pPr lvl="1">
              <a:lnSpc>
                <a:spcPct val="100000"/>
              </a:lnSpc>
            </a:pPr>
            <a:r>
              <a:rPr lang="en-US" sz="1600" dirty="0">
                <a:latin typeface="Calibri Light" panose="020F0302020204030204" pitchFamily="34" charset="0"/>
              </a:rPr>
              <a:t>Use a mathematical progression or formula instead of picking </a:t>
            </a:r>
            <a:br>
              <a:rPr lang="en-US" sz="1600" dirty="0">
                <a:latin typeface="Calibri Light" panose="020F0302020204030204" pitchFamily="34" charset="0"/>
              </a:rPr>
            </a:br>
            <a:r>
              <a:rPr lang="en-US" sz="1600" dirty="0">
                <a:latin typeface="Calibri Light" panose="020F0302020204030204" pitchFamily="34" charset="0"/>
              </a:rPr>
              <a:t>arbitrary values</a:t>
            </a:r>
          </a:p>
          <a:p>
            <a:endParaRPr lang="en-US" sz="2000" dirty="0">
              <a:latin typeface="Calibri Light" panose="020F0302020204030204" pitchFamily="34" charset="0"/>
            </a:endParaRPr>
          </a:p>
        </p:txBody>
      </p:sp>
      <p:grpSp>
        <p:nvGrpSpPr>
          <p:cNvPr id="13" name="Group 12"/>
          <p:cNvGrpSpPr/>
          <p:nvPr/>
        </p:nvGrpSpPr>
        <p:grpSpPr>
          <a:xfrm>
            <a:off x="3962400" y="4495800"/>
            <a:ext cx="2758977" cy="1371600"/>
            <a:chOff x="5791200" y="3200400"/>
            <a:chExt cx="2758977" cy="1371600"/>
          </a:xfrm>
        </p:grpSpPr>
        <p:pic>
          <p:nvPicPr>
            <p:cNvPr id="2052" name="Picture 4"/>
            <p:cNvPicPr>
              <a:picLocks noChangeAspect="1" noChangeArrowheads="1"/>
            </p:cNvPicPr>
            <p:nvPr/>
          </p:nvPicPr>
          <p:blipFill>
            <a:blip r:embed="rId2" cstate="print"/>
            <a:srcRect/>
            <a:stretch>
              <a:fillRect/>
            </a:stretch>
          </p:blipFill>
          <p:spPr bwMode="auto">
            <a:xfrm>
              <a:off x="5791200" y="3200400"/>
              <a:ext cx="1760220" cy="1371600"/>
            </a:xfrm>
            <a:prstGeom prst="rect">
              <a:avLst/>
            </a:prstGeom>
            <a:noFill/>
            <a:ln w="9525">
              <a:noFill/>
              <a:miter lim="800000"/>
              <a:headEnd/>
              <a:tailEnd/>
            </a:ln>
          </p:spPr>
        </p:pic>
        <p:cxnSp>
          <p:nvCxnSpPr>
            <p:cNvPr id="10" name="Straight Arrow Connector 9"/>
            <p:cNvCxnSpPr/>
            <p:nvPr/>
          </p:nvCxnSpPr>
          <p:spPr bwMode="auto">
            <a:xfrm rot="10800000" flipV="1">
              <a:off x="7086600" y="3505200"/>
              <a:ext cx="685800" cy="1588"/>
            </a:xfrm>
            <a:prstGeom prst="straightConnector1">
              <a:avLst/>
            </a:prstGeom>
            <a:solidFill>
              <a:schemeClr val="accent1"/>
            </a:solidFill>
            <a:ln w="19050" cap="flat" cmpd="sng" algn="ctr">
              <a:solidFill>
                <a:srgbClr val="9B0000"/>
              </a:solidFill>
              <a:prstDash val="solid"/>
              <a:round/>
              <a:headEnd type="none" w="med" len="med"/>
              <a:tailEnd type="arrow"/>
            </a:ln>
            <a:effectLst/>
          </p:spPr>
        </p:cxnSp>
        <p:sp>
          <p:nvSpPr>
            <p:cNvPr id="12" name="TextBox 11"/>
            <p:cNvSpPr txBox="1"/>
            <p:nvPr/>
          </p:nvSpPr>
          <p:spPr>
            <a:xfrm>
              <a:off x="7772400" y="3276600"/>
              <a:ext cx="777777" cy="584775"/>
            </a:xfrm>
            <a:prstGeom prst="rect">
              <a:avLst/>
            </a:prstGeom>
            <a:noFill/>
          </p:spPr>
          <p:txBody>
            <a:bodyPr wrap="none" rtlCol="0">
              <a:spAutoFit/>
            </a:bodyPr>
            <a:lstStyle/>
            <a:p>
              <a:r>
                <a:rPr lang="en-US" dirty="0"/>
                <a:t>Break </a:t>
              </a:r>
            </a:p>
            <a:p>
              <a:r>
                <a:rPr lang="en-US" dirty="0"/>
                <a:t>points</a:t>
              </a:r>
            </a:p>
          </p:txBody>
        </p:sp>
      </p:grpSp>
    </p:spTree>
    <p:extLst>
      <p:ext uri="{BB962C8B-B14F-4D97-AF65-F5344CB8AC3E}">
        <p14:creationId xmlns:p14="http://schemas.microsoft.com/office/powerpoint/2010/main" val="208457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all" dirty="0">
                <a:solidFill>
                  <a:schemeClr val="accent1">
                    <a:lumMod val="50000"/>
                  </a:schemeClr>
                </a:solidFill>
                <a:latin typeface="Euphemia" panose="020B0503040102020104" pitchFamily="34" charset="0"/>
              </a:rPr>
              <a:t>SELECTING MEANINGFUL BREAK POINTS</a:t>
            </a:r>
          </a:p>
        </p:txBody>
      </p:sp>
      <p:sp>
        <p:nvSpPr>
          <p:cNvPr id="3" name="Content Placeholder 2"/>
          <p:cNvSpPr>
            <a:spLocks noGrp="1"/>
          </p:cNvSpPr>
          <p:nvPr>
            <p:ph idx="1"/>
          </p:nvPr>
        </p:nvSpPr>
        <p:spPr>
          <a:xfrm>
            <a:off x="762000" y="1143000"/>
            <a:ext cx="7620000" cy="5105400"/>
          </a:xfrm>
        </p:spPr>
        <p:txBody>
          <a:bodyPr>
            <a:normAutofit/>
          </a:bodyPr>
          <a:lstStyle/>
          <a:p>
            <a:pPr marL="0" indent="0">
              <a:buNone/>
            </a:pPr>
            <a:endParaRPr lang="en-US" sz="2800" b="1" dirty="0">
              <a:latin typeface="Calibri Light" panose="020F0302020204030204" pitchFamily="34" charset="0"/>
            </a:endParaRPr>
          </a:p>
          <a:p>
            <a:pPr marL="0" indent="0">
              <a:buNone/>
            </a:pPr>
            <a:r>
              <a:rPr lang="en-US" sz="2000" b="1" dirty="0">
                <a:latin typeface="Calibri Light" panose="020F0302020204030204" pitchFamily="34" charset="0"/>
              </a:rPr>
              <a:t>Quantiles</a:t>
            </a:r>
          </a:p>
          <a:p>
            <a:pPr marL="0" indent="0">
              <a:buNone/>
            </a:pPr>
            <a:endParaRPr lang="en-US" sz="2000" b="1" dirty="0">
              <a:latin typeface="Calibri Light" panose="020F0302020204030204" pitchFamily="34" charset="0"/>
            </a:endParaRPr>
          </a:p>
          <a:p>
            <a:pPr lvl="1">
              <a:lnSpc>
                <a:spcPct val="100000"/>
              </a:lnSpc>
            </a:pPr>
            <a:r>
              <a:rPr lang="en-US" sz="1600" dirty="0">
                <a:latin typeface="Calibri Light" panose="020F0302020204030204" pitchFamily="34" charset="0"/>
              </a:rPr>
              <a:t>Places the same number of data values in each class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Will never have empty classes or classes with too few or too many values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Attractive in that this method produces distinct map patterns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Analysts use because they provide information about the shape of the distribution. </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Example: 0</a:t>
            </a:r>
            <a:r>
              <a:rPr lang="en-US" sz="1600" dirty="0">
                <a:latin typeface="Calibri Light" panose="020F0302020204030204" pitchFamily="34" charset="0"/>
                <a:cs typeface="Times New Roman"/>
              </a:rPr>
              <a:t>–</a:t>
            </a:r>
            <a:r>
              <a:rPr lang="en-US" sz="1600" dirty="0">
                <a:latin typeface="Calibri Light" panose="020F0302020204030204" pitchFamily="34" charset="0"/>
              </a:rPr>
              <a:t>25%, 25%</a:t>
            </a:r>
            <a:r>
              <a:rPr lang="en-US" sz="1600" dirty="0">
                <a:latin typeface="Calibri Light" panose="020F0302020204030204" pitchFamily="34" charset="0"/>
                <a:cs typeface="Times New Roman"/>
              </a:rPr>
              <a:t>–</a:t>
            </a:r>
            <a:r>
              <a:rPr lang="en-US" sz="1600" dirty="0">
                <a:latin typeface="Calibri Light" panose="020F0302020204030204" pitchFamily="34" charset="0"/>
              </a:rPr>
              <a:t>50%, 50%</a:t>
            </a:r>
            <a:r>
              <a:rPr lang="en-US" sz="1600" dirty="0">
                <a:latin typeface="Calibri Light" panose="020F0302020204030204" pitchFamily="34" charset="0"/>
                <a:cs typeface="Times New Roman"/>
              </a:rPr>
              <a:t>–</a:t>
            </a:r>
            <a:r>
              <a:rPr lang="en-US" sz="1600" dirty="0">
                <a:latin typeface="Calibri Light" panose="020F0302020204030204" pitchFamily="34" charset="0"/>
              </a:rPr>
              <a:t>75%,75%</a:t>
            </a:r>
            <a:r>
              <a:rPr lang="en-US" sz="1600" dirty="0">
                <a:latin typeface="Calibri Light" panose="020F0302020204030204" pitchFamily="34" charset="0"/>
                <a:cs typeface="Times New Roman"/>
              </a:rPr>
              <a:t>–</a:t>
            </a:r>
            <a:r>
              <a:rPr lang="en-US" sz="1600" dirty="0">
                <a:latin typeface="Calibri Light" panose="020F0302020204030204" pitchFamily="34" charset="0"/>
              </a:rPr>
              <a:t>100%</a:t>
            </a:r>
          </a:p>
          <a:p>
            <a:pPr lvl="1"/>
            <a:endParaRPr lang="en-US" dirty="0">
              <a:latin typeface="Calibri Light" panose="020F0302020204030204" pitchFamily="34" charset="0"/>
            </a:endParaRPr>
          </a:p>
        </p:txBody>
      </p:sp>
    </p:spTree>
    <p:extLst>
      <p:ext uri="{BB962C8B-B14F-4D97-AF65-F5344CB8AC3E}">
        <p14:creationId xmlns:p14="http://schemas.microsoft.com/office/powerpoint/2010/main" val="380997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63064"/>
            <a:ext cx="7886700" cy="4351338"/>
          </a:xfrm>
        </p:spPr>
        <p:txBody>
          <a:bodyPr/>
          <a:lstStyle/>
          <a:p>
            <a:pPr marL="0" indent="0">
              <a:buNone/>
            </a:pPr>
            <a:r>
              <a:rPr lang="en-US" sz="2000" b="1" dirty="0">
                <a:latin typeface="Calibri Light" panose="020F0302020204030204" pitchFamily="34" charset="0"/>
              </a:rPr>
              <a:t>Equal intervals</a:t>
            </a:r>
          </a:p>
          <a:p>
            <a:pPr marL="0" indent="0">
              <a:buNone/>
            </a:pPr>
            <a:endParaRPr lang="en-US" sz="2000" b="1" dirty="0">
              <a:latin typeface="Calibri Light" panose="020F0302020204030204" pitchFamily="34" charset="0"/>
            </a:endParaRPr>
          </a:p>
          <a:p>
            <a:pPr lvl="1">
              <a:lnSpc>
                <a:spcPct val="100000"/>
              </a:lnSpc>
            </a:pPr>
            <a:r>
              <a:rPr lang="en-US" sz="1600" dirty="0">
                <a:latin typeface="Calibri Light" panose="020F0302020204030204" pitchFamily="34" charset="0"/>
              </a:rPr>
              <a:t>Divides a set of attribute values into groups that contain an equal range of values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Best communicates with continuous set of data</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Easy to accomplish and read</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Not good for clustered data</a:t>
            </a:r>
            <a:br>
              <a:rPr lang="en-US" sz="1600" dirty="0">
                <a:latin typeface="Calibri Light" panose="020F0302020204030204" pitchFamily="34" charset="0"/>
              </a:rPr>
            </a:br>
            <a:endParaRPr lang="en-US" sz="1600" dirty="0">
              <a:latin typeface="Calibri Light" panose="020F0302020204030204" pitchFamily="34" charset="0"/>
            </a:endParaRPr>
          </a:p>
          <a:p>
            <a:pPr lvl="2">
              <a:lnSpc>
                <a:spcPct val="100000"/>
              </a:lnSpc>
            </a:pPr>
            <a:r>
              <a:rPr lang="en-US" sz="1600" dirty="0">
                <a:latin typeface="Calibri Light" panose="020F0302020204030204" pitchFamily="34" charset="0"/>
              </a:rPr>
              <a:t>Produces map with many features in one or two classes and some classes with no features</a:t>
            </a:r>
          </a:p>
        </p:txBody>
      </p:sp>
      <p:sp>
        <p:nvSpPr>
          <p:cNvPr id="6" name="Title 1">
            <a:extLst>
              <a:ext uri="{FF2B5EF4-FFF2-40B4-BE49-F238E27FC236}">
                <a16:creationId xmlns:a16="http://schemas.microsoft.com/office/drawing/2014/main" id="{F7D1818B-34F7-4635-85E7-E6CEE7A5C3F5}"/>
              </a:ext>
            </a:extLst>
          </p:cNvPr>
          <p:cNvSpPr txBox="1">
            <a:spLocks/>
          </p:cNvSpPr>
          <p:nvPr/>
        </p:nvSpPr>
        <p:spPr>
          <a:xfrm>
            <a:off x="533400" y="537501"/>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cap="all" dirty="0">
                <a:solidFill>
                  <a:schemeClr val="accent1">
                    <a:lumMod val="50000"/>
                  </a:schemeClr>
                </a:solidFill>
                <a:latin typeface="Euphemia" panose="020B0503040102020104" pitchFamily="34" charset="0"/>
              </a:rPr>
              <a:t>SELECTING MEANINGFUL BREAK POINTS</a:t>
            </a:r>
          </a:p>
        </p:txBody>
      </p:sp>
    </p:spTree>
    <p:extLst>
      <p:ext uri="{BB962C8B-B14F-4D97-AF65-F5344CB8AC3E}">
        <p14:creationId xmlns:p14="http://schemas.microsoft.com/office/powerpoint/2010/main" val="59661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20874"/>
            <a:ext cx="7620000" cy="4572000"/>
          </a:xfrm>
        </p:spPr>
        <p:txBody>
          <a:bodyPr/>
          <a:lstStyle/>
          <a:p>
            <a:pPr marL="0" indent="0">
              <a:buNone/>
            </a:pPr>
            <a:r>
              <a:rPr lang="en-US" sz="2000" b="1" dirty="0">
                <a:latin typeface="Calibri Light" panose="020F0302020204030204" pitchFamily="34" charset="0"/>
              </a:rPr>
              <a:t>Increasing interval widths</a:t>
            </a:r>
          </a:p>
          <a:p>
            <a:pPr marL="0" indent="0">
              <a:buNone/>
            </a:pPr>
            <a:endParaRPr lang="en-US" sz="2000" b="1" dirty="0">
              <a:latin typeface="Calibri Light" panose="020F0302020204030204" pitchFamily="34" charset="0"/>
            </a:endParaRPr>
          </a:p>
          <a:p>
            <a:pPr lvl="1"/>
            <a:r>
              <a:rPr lang="en-US" sz="1600" dirty="0">
                <a:latin typeface="Calibri Light" panose="020F0302020204030204" pitchFamily="34" charset="0"/>
              </a:rPr>
              <a:t>Long-tailed distributions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Data distributions deviate from a bell-shaped curve and most often  are skewed to the right with the right tail elongated</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Example: Keep doubling the interval of each category, 0</a:t>
            </a:r>
            <a:r>
              <a:rPr lang="en-US" sz="1600" b="1" dirty="0">
                <a:latin typeface="Calibri Light" panose="020F0302020204030204" pitchFamily="34" charset="0"/>
                <a:cs typeface="Times New Roman"/>
              </a:rPr>
              <a:t>–</a:t>
            </a:r>
            <a:r>
              <a:rPr lang="en-US" sz="1600" dirty="0">
                <a:latin typeface="Calibri Light" panose="020F0302020204030204" pitchFamily="34" charset="0"/>
              </a:rPr>
              <a:t>5, 5</a:t>
            </a:r>
            <a:r>
              <a:rPr lang="en-US" sz="1600" b="1" dirty="0">
                <a:latin typeface="Calibri Light" panose="020F0302020204030204" pitchFamily="34" charset="0"/>
                <a:cs typeface="Times New Roman"/>
              </a:rPr>
              <a:t>–</a:t>
            </a:r>
            <a:r>
              <a:rPr lang="en-US" sz="1600" dirty="0">
                <a:latin typeface="Calibri Light" panose="020F0302020204030204" pitchFamily="34" charset="0"/>
              </a:rPr>
              <a:t>15, 15</a:t>
            </a:r>
            <a:r>
              <a:rPr lang="en-US" sz="1600" b="1" dirty="0">
                <a:latin typeface="Calibri Light" panose="020F0302020204030204" pitchFamily="34" charset="0"/>
                <a:cs typeface="Times New Roman"/>
              </a:rPr>
              <a:t>–</a:t>
            </a:r>
            <a:r>
              <a:rPr lang="en-US" sz="1600" dirty="0">
                <a:latin typeface="Calibri Light" panose="020F0302020204030204" pitchFamily="34" charset="0"/>
              </a:rPr>
              <a:t>35, 35</a:t>
            </a:r>
            <a:r>
              <a:rPr lang="en-US" sz="1600" b="1" dirty="0">
                <a:latin typeface="Calibri Light" panose="020F0302020204030204" pitchFamily="34" charset="0"/>
                <a:cs typeface="Times New Roman"/>
              </a:rPr>
              <a:t>–</a:t>
            </a:r>
            <a:r>
              <a:rPr lang="en-US" sz="1600" dirty="0">
                <a:latin typeface="Calibri Light" panose="020F0302020204030204" pitchFamily="34" charset="0"/>
              </a:rPr>
              <a:t>75 have interval widths of 5, 10, 20, and 40.</a:t>
            </a:r>
          </a:p>
        </p:txBody>
      </p:sp>
      <p:sp>
        <p:nvSpPr>
          <p:cNvPr id="4" name="Title 1">
            <a:extLst>
              <a:ext uri="{FF2B5EF4-FFF2-40B4-BE49-F238E27FC236}">
                <a16:creationId xmlns:a16="http://schemas.microsoft.com/office/drawing/2014/main" id="{27551280-757A-4F92-BD8F-4DF26A678AA6}"/>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cap="all">
                <a:solidFill>
                  <a:schemeClr val="accent1">
                    <a:lumMod val="50000"/>
                  </a:schemeClr>
                </a:solidFill>
                <a:latin typeface="Euphemia" panose="020B0503040102020104" pitchFamily="34" charset="0"/>
              </a:rPr>
              <a:t>SELECTING MEANINGFUL BREAK POINTS</a:t>
            </a:r>
            <a:endParaRPr lang="en-US" sz="3200" cap="all" dirty="0">
              <a:solidFill>
                <a:schemeClr val="accent1">
                  <a:lumMod val="50000"/>
                </a:schemeClr>
              </a:solidFill>
              <a:latin typeface="Euphemia" panose="020B0503040102020104" pitchFamily="34" charset="0"/>
            </a:endParaRPr>
          </a:p>
        </p:txBody>
      </p:sp>
    </p:spTree>
    <p:extLst>
      <p:ext uri="{BB962C8B-B14F-4D97-AF65-F5344CB8AC3E}">
        <p14:creationId xmlns:p14="http://schemas.microsoft.com/office/powerpoint/2010/main" val="139389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3282" y="1844674"/>
            <a:ext cx="7772400" cy="4648200"/>
          </a:xfrm>
        </p:spPr>
        <p:txBody>
          <a:bodyPr/>
          <a:lstStyle/>
          <a:p>
            <a:pPr marL="0" indent="0">
              <a:buNone/>
            </a:pPr>
            <a:r>
              <a:rPr lang="en-US" sz="2000" b="1" dirty="0">
                <a:latin typeface="Calibri Light" panose="020F0302020204030204" pitchFamily="34" charset="0"/>
              </a:rPr>
              <a:t>Exponential scales</a:t>
            </a:r>
          </a:p>
          <a:p>
            <a:pPr marL="0" indent="0">
              <a:buNone/>
            </a:pPr>
            <a:endParaRPr lang="en-US" sz="2000" b="1" dirty="0">
              <a:latin typeface="Calibri Light" panose="020F0302020204030204" pitchFamily="34" charset="0"/>
            </a:endParaRPr>
          </a:p>
          <a:p>
            <a:pPr lvl="1"/>
            <a:r>
              <a:rPr lang="en-US" sz="1600" dirty="0">
                <a:latin typeface="Calibri Light" panose="020F0302020204030204" pitchFamily="34" charset="0"/>
              </a:rPr>
              <a:t>Popular method of increasing intervals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Use break values that are powers such as 2</a:t>
            </a:r>
            <a:r>
              <a:rPr lang="en-US" sz="1600" baseline="30000" dirty="0">
                <a:latin typeface="Calibri Light" panose="020F0302020204030204" pitchFamily="34" charset="0"/>
              </a:rPr>
              <a:t>n</a:t>
            </a:r>
            <a:r>
              <a:rPr lang="en-US" sz="1600" dirty="0">
                <a:latin typeface="Calibri Light" panose="020F0302020204030204" pitchFamily="34" charset="0"/>
              </a:rPr>
              <a:t> or 3</a:t>
            </a:r>
            <a:r>
              <a:rPr lang="en-US" sz="1600" baseline="30000" dirty="0">
                <a:latin typeface="Calibri Light" panose="020F0302020204030204" pitchFamily="34" charset="0"/>
              </a:rPr>
              <a:t>n</a:t>
            </a:r>
            <a:br>
              <a:rPr lang="en-US" sz="1600" baseline="30000" dirty="0">
                <a:latin typeface="Calibri Light" panose="020F0302020204030204" pitchFamily="34" charset="0"/>
              </a:rPr>
            </a:br>
            <a:endParaRPr lang="en-US" sz="1600" baseline="30000" dirty="0">
              <a:latin typeface="Calibri Light" panose="020F0302020204030204" pitchFamily="34" charset="0"/>
            </a:endParaRPr>
          </a:p>
          <a:p>
            <a:pPr lvl="1">
              <a:lnSpc>
                <a:spcPct val="100000"/>
              </a:lnSpc>
            </a:pPr>
            <a:r>
              <a:rPr lang="en-US" sz="1600" dirty="0">
                <a:latin typeface="Calibri Light" panose="020F0302020204030204" pitchFamily="34" charset="0"/>
              </a:rPr>
              <a:t>Generally start out with zero as an additional class if that value appears in your data </a:t>
            </a:r>
            <a:br>
              <a:rPr lang="en-US" sz="1600" dirty="0">
                <a:latin typeface="Calibri Light" panose="020F0302020204030204" pitchFamily="34" charset="0"/>
              </a:rPr>
            </a:br>
            <a:endParaRPr lang="en-US" sz="1600" dirty="0">
              <a:latin typeface="Calibri Light" panose="020F0302020204030204" pitchFamily="34" charset="0"/>
            </a:endParaRPr>
          </a:p>
          <a:p>
            <a:pPr lvl="1"/>
            <a:r>
              <a:rPr lang="en-US" sz="1600" dirty="0">
                <a:latin typeface="Calibri Light" panose="020F0302020204030204" pitchFamily="34" charset="0"/>
              </a:rPr>
              <a:t>Example: 0, 1–2, 3–4, 5–8, 9–16, and so forth </a:t>
            </a:r>
          </a:p>
          <a:p>
            <a:pPr lvl="1"/>
            <a:endParaRPr lang="en-US" dirty="0">
              <a:latin typeface="Calibri Light" panose="020F0302020204030204" pitchFamily="34" charset="0"/>
            </a:endParaRPr>
          </a:p>
        </p:txBody>
      </p:sp>
      <p:sp>
        <p:nvSpPr>
          <p:cNvPr id="6" name="Title 1">
            <a:extLst>
              <a:ext uri="{FF2B5EF4-FFF2-40B4-BE49-F238E27FC236}">
                <a16:creationId xmlns:a16="http://schemas.microsoft.com/office/drawing/2014/main" id="{E544776E-FD0B-44D8-84EC-7A59BDE31372}"/>
              </a:ext>
            </a:extLst>
          </p:cNvPr>
          <p:cNvSpPr>
            <a:spLocks noGrp="1"/>
          </p:cNvSpPr>
          <p:nvPr>
            <p:ph type="title"/>
          </p:nvPr>
        </p:nvSpPr>
        <p:spPr>
          <a:xfrm>
            <a:off x="628650" y="365126"/>
            <a:ext cx="7886700" cy="1325563"/>
          </a:xfrm>
        </p:spPr>
        <p:txBody>
          <a:bodyPr>
            <a:normAutofit/>
          </a:bodyPr>
          <a:lstStyle/>
          <a:p>
            <a:r>
              <a:rPr lang="en-US" sz="3200" cap="all" dirty="0">
                <a:solidFill>
                  <a:schemeClr val="accent1">
                    <a:lumMod val="50000"/>
                  </a:schemeClr>
                </a:solidFill>
                <a:latin typeface="Euphemia" panose="020B0503040102020104" pitchFamily="34" charset="0"/>
              </a:rPr>
              <a:t>SELECTING MEANINGFUL BREAK POINTS</a:t>
            </a:r>
          </a:p>
        </p:txBody>
      </p:sp>
    </p:spTree>
    <p:extLst>
      <p:ext uri="{BB962C8B-B14F-4D97-AF65-F5344CB8AC3E}">
        <p14:creationId xmlns:p14="http://schemas.microsoft.com/office/powerpoint/2010/main" val="308154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ext Box 9"/>
          <p:cNvSpPr txBox="1">
            <a:spLocks noChangeArrowheads="1"/>
          </p:cNvSpPr>
          <p:nvPr/>
        </p:nvSpPr>
        <p:spPr bwMode="auto">
          <a:xfrm>
            <a:off x="762000" y="1371600"/>
            <a:ext cx="3881832" cy="411651"/>
          </a:xfrm>
          <a:prstGeom prst="rect">
            <a:avLst/>
          </a:prstGeom>
          <a:noFill/>
          <a:ln w="9525">
            <a:noFill/>
            <a:miter lim="800000"/>
            <a:headEnd type="none" w="sm" len="sm"/>
            <a:tailEnd type="none" w="sm" len="sm"/>
          </a:ln>
        </p:spPr>
        <p:txBody>
          <a:bodyPr wrap="none" lIns="102870" tIns="51435" rIns="102870" bIns="51435">
            <a:spAutoFit/>
          </a:bodyPr>
          <a:lstStyle/>
          <a:p>
            <a:r>
              <a:rPr lang="en-US" sz="2000" b="1" dirty="0"/>
              <a:t>U.S. population by state, 2000</a:t>
            </a:r>
          </a:p>
        </p:txBody>
      </p:sp>
      <p:pic>
        <p:nvPicPr>
          <p:cNvPr id="2051" name="Picture 3"/>
          <p:cNvPicPr>
            <a:picLocks noChangeAspect="1" noChangeArrowheads="1"/>
          </p:cNvPicPr>
          <p:nvPr/>
        </p:nvPicPr>
        <p:blipFill>
          <a:blip r:embed="rId3" cstate="print"/>
          <a:srcRect/>
          <a:stretch>
            <a:fillRect/>
          </a:stretch>
        </p:blipFill>
        <p:spPr bwMode="auto">
          <a:xfrm>
            <a:off x="5943600" y="4572000"/>
            <a:ext cx="1651000" cy="1143000"/>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685800" y="1828800"/>
            <a:ext cx="5348324" cy="4114800"/>
          </a:xfrm>
          <a:prstGeom prst="rect">
            <a:avLst/>
          </a:prstGeom>
          <a:noFill/>
          <a:ln w="9525">
            <a:noFill/>
            <a:miter lim="800000"/>
            <a:headEnd/>
            <a:tailEnd/>
          </a:ln>
        </p:spPr>
      </p:pic>
      <p:sp>
        <p:nvSpPr>
          <p:cNvPr id="11" name="Title 10"/>
          <p:cNvSpPr>
            <a:spLocks noGrp="1"/>
          </p:cNvSpPr>
          <p:nvPr>
            <p:ph type="title"/>
          </p:nvPr>
        </p:nvSpPr>
        <p:spPr/>
        <p:txBody>
          <a:bodyPr/>
          <a:lstStyle/>
          <a:p>
            <a:r>
              <a:rPr lang="en-US" dirty="0"/>
              <a:t>Original map (natural breaks)</a:t>
            </a:r>
          </a:p>
        </p:txBody>
      </p:sp>
    </p:spTree>
    <p:extLst>
      <p:ext uri="{BB962C8B-B14F-4D97-AF65-F5344CB8AC3E}">
        <p14:creationId xmlns:p14="http://schemas.microsoft.com/office/powerpoint/2010/main" val="1684743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85800" y="1828800"/>
            <a:ext cx="5348324" cy="4114800"/>
          </a:xfrm>
          <a:prstGeom prst="rect">
            <a:avLst/>
          </a:prstGeom>
          <a:noFill/>
          <a:ln w="9525">
            <a:noFill/>
            <a:miter lim="800000"/>
            <a:headEnd/>
            <a:tailEnd/>
          </a:ln>
        </p:spPr>
      </p:pic>
      <p:sp>
        <p:nvSpPr>
          <p:cNvPr id="3" name="Content Placeholder 2"/>
          <p:cNvSpPr>
            <a:spLocks noGrp="1"/>
          </p:cNvSpPr>
          <p:nvPr>
            <p:ph idx="1"/>
          </p:nvPr>
        </p:nvSpPr>
        <p:spPr>
          <a:xfrm>
            <a:off x="762000" y="1295400"/>
            <a:ext cx="8153400" cy="4114800"/>
          </a:xfrm>
        </p:spPr>
        <p:txBody>
          <a:bodyPr/>
          <a:lstStyle/>
          <a:p>
            <a:pPr>
              <a:lnSpc>
                <a:spcPct val="100000"/>
              </a:lnSpc>
              <a:buNone/>
            </a:pPr>
            <a:r>
              <a:rPr lang="en-US" sz="2400" dirty="0"/>
              <a:t>Not good because too many values fall into low classes</a:t>
            </a:r>
          </a:p>
        </p:txBody>
      </p:sp>
      <p:pic>
        <p:nvPicPr>
          <p:cNvPr id="1029" name="Picture 5"/>
          <p:cNvPicPr>
            <a:picLocks noChangeAspect="1" noChangeArrowheads="1"/>
          </p:cNvPicPr>
          <p:nvPr/>
        </p:nvPicPr>
        <p:blipFill>
          <a:blip r:embed="rId3" cstate="print"/>
          <a:srcRect/>
          <a:stretch>
            <a:fillRect/>
          </a:stretch>
        </p:blipFill>
        <p:spPr bwMode="auto">
          <a:xfrm>
            <a:off x="5943600" y="4572000"/>
            <a:ext cx="1729673" cy="1143000"/>
          </a:xfrm>
          <a:prstGeom prst="rect">
            <a:avLst/>
          </a:prstGeom>
          <a:noFill/>
          <a:ln w="9525">
            <a:noFill/>
            <a:miter lim="800000"/>
            <a:headEnd/>
            <a:tailEnd/>
          </a:ln>
        </p:spPr>
      </p:pic>
      <p:sp>
        <p:nvSpPr>
          <p:cNvPr id="9" name="Title 8"/>
          <p:cNvSpPr>
            <a:spLocks noGrp="1"/>
          </p:cNvSpPr>
          <p:nvPr>
            <p:ph type="title"/>
          </p:nvPr>
        </p:nvSpPr>
        <p:spPr/>
        <p:txBody>
          <a:bodyPr/>
          <a:lstStyle/>
          <a:p>
            <a:r>
              <a:rPr lang="en-US" dirty="0"/>
              <a:t>Equal interval scale</a:t>
            </a:r>
          </a:p>
        </p:txBody>
      </p:sp>
    </p:spTree>
    <p:extLst>
      <p:ext uri="{BB962C8B-B14F-4D97-AF65-F5344CB8AC3E}">
        <p14:creationId xmlns:p14="http://schemas.microsoft.com/office/powerpoint/2010/main" val="1513786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762000" y="1295400"/>
            <a:ext cx="8229600" cy="4114800"/>
          </a:xfrm>
        </p:spPr>
        <p:txBody>
          <a:bodyPr/>
          <a:lstStyle/>
          <a:p>
            <a:pPr>
              <a:lnSpc>
                <a:spcPts val="2800"/>
              </a:lnSpc>
              <a:buNone/>
            </a:pPr>
            <a:r>
              <a:rPr lang="en-US" sz="2400" dirty="0"/>
              <a:t>Shows that an increasing width (geometric) scale is needed</a:t>
            </a:r>
          </a:p>
        </p:txBody>
      </p:sp>
      <p:pic>
        <p:nvPicPr>
          <p:cNvPr id="3075" name="Picture 3"/>
          <p:cNvPicPr>
            <a:picLocks noChangeAspect="1" noChangeArrowheads="1"/>
          </p:cNvPicPr>
          <p:nvPr/>
        </p:nvPicPr>
        <p:blipFill>
          <a:blip r:embed="rId3" cstate="print"/>
          <a:srcRect/>
          <a:stretch>
            <a:fillRect/>
          </a:stretch>
        </p:blipFill>
        <p:spPr bwMode="auto">
          <a:xfrm>
            <a:off x="5943600" y="4572000"/>
            <a:ext cx="1651000" cy="1143000"/>
          </a:xfrm>
          <a:prstGeom prst="rect">
            <a:avLst/>
          </a:prstGeom>
          <a:noFill/>
          <a:ln w="9525">
            <a:noFill/>
            <a:miter lim="800000"/>
            <a:headEnd/>
            <a:tailEnd/>
          </a:ln>
        </p:spPr>
      </p:pic>
      <p:pic>
        <p:nvPicPr>
          <p:cNvPr id="5122" name="Picture 2"/>
          <p:cNvPicPr>
            <a:picLocks noChangeAspect="1" noChangeArrowheads="1"/>
          </p:cNvPicPr>
          <p:nvPr/>
        </p:nvPicPr>
        <p:blipFill>
          <a:blip r:embed="rId4" cstate="print"/>
          <a:srcRect/>
          <a:stretch>
            <a:fillRect/>
          </a:stretch>
        </p:blipFill>
        <p:spPr bwMode="auto">
          <a:xfrm>
            <a:off x="685800" y="1828800"/>
            <a:ext cx="5348324" cy="4114800"/>
          </a:xfrm>
          <a:prstGeom prst="rect">
            <a:avLst/>
          </a:prstGeom>
          <a:noFill/>
          <a:ln w="9525">
            <a:noFill/>
            <a:miter lim="800000"/>
            <a:headEnd/>
            <a:tailEnd/>
          </a:ln>
        </p:spPr>
      </p:pic>
      <p:sp>
        <p:nvSpPr>
          <p:cNvPr id="10" name="Title 9"/>
          <p:cNvSpPr>
            <a:spLocks noGrp="1"/>
          </p:cNvSpPr>
          <p:nvPr>
            <p:ph type="title"/>
          </p:nvPr>
        </p:nvSpPr>
        <p:spPr/>
        <p:txBody>
          <a:bodyPr/>
          <a:lstStyle/>
          <a:p>
            <a:r>
              <a:rPr lang="en-US" dirty="0"/>
              <a:t>Quantile scale</a:t>
            </a:r>
          </a:p>
        </p:txBody>
      </p:sp>
    </p:spTree>
    <p:extLst>
      <p:ext uri="{BB962C8B-B14F-4D97-AF65-F5344CB8AC3E}">
        <p14:creationId xmlns:p14="http://schemas.microsoft.com/office/powerpoint/2010/main" val="3252252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geometric scale</a:t>
            </a:r>
          </a:p>
        </p:txBody>
      </p:sp>
      <p:pic>
        <p:nvPicPr>
          <p:cNvPr id="6147" name="Picture 3"/>
          <p:cNvPicPr>
            <a:picLocks noChangeAspect="1" noChangeArrowheads="1"/>
          </p:cNvPicPr>
          <p:nvPr/>
        </p:nvPicPr>
        <p:blipFill>
          <a:blip r:embed="rId2" cstate="print"/>
          <a:srcRect/>
          <a:stretch>
            <a:fillRect/>
          </a:stretch>
        </p:blipFill>
        <p:spPr bwMode="auto">
          <a:xfrm>
            <a:off x="5638800" y="4267200"/>
            <a:ext cx="1986106" cy="1143000"/>
          </a:xfrm>
          <a:prstGeom prst="rect">
            <a:avLst/>
          </a:prstGeom>
          <a:noFill/>
          <a:ln w="9525">
            <a:noFill/>
            <a:miter lim="800000"/>
            <a:headEnd/>
            <a:tailEnd/>
          </a:ln>
        </p:spPr>
      </p:pic>
      <p:sp>
        <p:nvSpPr>
          <p:cNvPr id="6" name="Content Placeholder 2"/>
          <p:cNvSpPr>
            <a:spLocks noGrp="1"/>
          </p:cNvSpPr>
          <p:nvPr>
            <p:ph idx="1"/>
          </p:nvPr>
        </p:nvSpPr>
        <p:spPr>
          <a:xfrm>
            <a:off x="628650" y="1371600"/>
            <a:ext cx="8227815" cy="5057775"/>
          </a:xfrm>
        </p:spPr>
        <p:txBody>
          <a:bodyPr/>
          <a:lstStyle/>
          <a:p>
            <a:pPr>
              <a:lnSpc>
                <a:spcPct val="100000"/>
              </a:lnSpc>
            </a:pPr>
            <a:r>
              <a:rPr lang="en-US" dirty="0"/>
              <a:t>Experiment with exponential scales with powers of 2 or 3.</a:t>
            </a:r>
          </a:p>
        </p:txBody>
      </p:sp>
      <p:pic>
        <p:nvPicPr>
          <p:cNvPr id="3" name="Picture 2"/>
          <p:cNvPicPr>
            <a:picLocks noChangeAspect="1" noChangeArrowheads="1"/>
          </p:cNvPicPr>
          <p:nvPr/>
        </p:nvPicPr>
        <p:blipFill>
          <a:blip r:embed="rId3" cstate="print"/>
          <a:srcRect/>
          <a:stretch>
            <a:fillRect/>
          </a:stretch>
        </p:blipFill>
        <p:spPr bwMode="auto">
          <a:xfrm>
            <a:off x="685800" y="1828800"/>
            <a:ext cx="5051195" cy="3886200"/>
          </a:xfrm>
          <a:prstGeom prst="rect">
            <a:avLst/>
          </a:prstGeom>
          <a:noFill/>
          <a:ln w="9525">
            <a:noFill/>
            <a:miter lim="800000"/>
            <a:headEnd/>
            <a:tailEnd/>
          </a:ln>
        </p:spPr>
      </p:pic>
    </p:spTree>
    <p:extLst>
      <p:ext uri="{BB962C8B-B14F-4D97-AF65-F5344CB8AC3E}">
        <p14:creationId xmlns:p14="http://schemas.microsoft.com/office/powerpoint/2010/main" val="407420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3886200"/>
            <a:ext cx="3352800" cy="285834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816557"/>
            <a:ext cx="3112199" cy="2653228"/>
          </a:xfrm>
          <a:prstGeom prst="rect">
            <a:avLst/>
          </a:prstGeom>
        </p:spPr>
      </p:pic>
      <p:sp>
        <p:nvSpPr>
          <p:cNvPr id="2" name="Title 1"/>
          <p:cNvSpPr>
            <a:spLocks noGrp="1"/>
          </p:cNvSpPr>
          <p:nvPr>
            <p:ph type="title"/>
          </p:nvPr>
        </p:nvSpPr>
        <p:spPr/>
        <p:txBody>
          <a:bodyPr>
            <a:normAutofit/>
          </a:bodyPr>
          <a:lstStyle/>
          <a:p>
            <a:r>
              <a:rPr lang="en-US" sz="3200" cap="all" dirty="0">
                <a:solidFill>
                  <a:schemeClr val="tx2">
                    <a:lumMod val="50000"/>
                  </a:schemeClr>
                </a:solidFill>
                <a:latin typeface="Euphemia" panose="020B0503040102020104" pitchFamily="34" charset="0"/>
              </a:rPr>
              <a:t>Implications of bin selection</a:t>
            </a:r>
          </a:p>
        </p:txBody>
      </p:sp>
      <p:sp>
        <p:nvSpPr>
          <p:cNvPr id="4" name="TextBox 3"/>
          <p:cNvSpPr txBox="1"/>
          <p:nvPr/>
        </p:nvSpPr>
        <p:spPr>
          <a:xfrm>
            <a:off x="1371600" y="1600200"/>
            <a:ext cx="1676400" cy="369332"/>
          </a:xfrm>
          <a:prstGeom prst="rect">
            <a:avLst/>
          </a:prstGeom>
          <a:noFill/>
        </p:spPr>
        <p:txBody>
          <a:bodyPr wrap="square" rtlCol="0">
            <a:spAutoFit/>
          </a:bodyPr>
          <a:lstStyle/>
          <a:p>
            <a:r>
              <a:rPr lang="en-US" dirty="0"/>
              <a:t>Equal Intervals</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1755372"/>
            <a:ext cx="3183968" cy="2714413"/>
          </a:xfrm>
          <a:prstGeom prst="rect">
            <a:avLst/>
          </a:prstGeom>
        </p:spPr>
      </p:pic>
      <p:sp>
        <p:nvSpPr>
          <p:cNvPr id="6" name="TextBox 5"/>
          <p:cNvSpPr txBox="1"/>
          <p:nvPr/>
        </p:nvSpPr>
        <p:spPr>
          <a:xfrm>
            <a:off x="6096000" y="1643676"/>
            <a:ext cx="1676400" cy="369332"/>
          </a:xfrm>
          <a:prstGeom prst="rect">
            <a:avLst/>
          </a:prstGeom>
          <a:noFill/>
        </p:spPr>
        <p:txBody>
          <a:bodyPr wrap="square" rtlCol="0">
            <a:spAutoFit/>
          </a:bodyPr>
          <a:lstStyle/>
          <a:p>
            <a:r>
              <a:rPr lang="en-US" dirty="0"/>
              <a:t>Quantiles</a:t>
            </a:r>
          </a:p>
        </p:txBody>
      </p:sp>
      <p:sp>
        <p:nvSpPr>
          <p:cNvPr id="8" name="TextBox 7"/>
          <p:cNvSpPr txBox="1"/>
          <p:nvPr/>
        </p:nvSpPr>
        <p:spPr>
          <a:xfrm>
            <a:off x="4343400" y="6266810"/>
            <a:ext cx="1676400" cy="369332"/>
          </a:xfrm>
          <a:prstGeom prst="rect">
            <a:avLst/>
          </a:prstGeom>
          <a:noFill/>
        </p:spPr>
        <p:txBody>
          <a:bodyPr wrap="square" rtlCol="0">
            <a:spAutoFit/>
          </a:bodyPr>
          <a:lstStyle/>
          <a:p>
            <a:r>
              <a:rPr lang="en-US" dirty="0"/>
              <a:t>Geometric</a:t>
            </a:r>
          </a:p>
        </p:txBody>
      </p:sp>
      <p:sp>
        <p:nvSpPr>
          <p:cNvPr id="9" name="TextBox 8"/>
          <p:cNvSpPr txBox="1"/>
          <p:nvPr/>
        </p:nvSpPr>
        <p:spPr>
          <a:xfrm>
            <a:off x="723900" y="4529948"/>
            <a:ext cx="2209800" cy="1077218"/>
          </a:xfrm>
          <a:prstGeom prst="rect">
            <a:avLst/>
          </a:prstGeom>
          <a:noFill/>
        </p:spPr>
        <p:txBody>
          <a:bodyPr wrap="square" rtlCol="0">
            <a:spAutoFit/>
          </a:bodyPr>
          <a:lstStyle/>
          <a:p>
            <a:r>
              <a:rPr lang="en-US" sz="1600" dirty="0">
                <a:latin typeface="Calibri Light" panose="020F0302020204030204" pitchFamily="34" charset="0"/>
              </a:rPr>
              <a:t>These maps are all made with the same data using different intervals for the break points.</a:t>
            </a:r>
          </a:p>
        </p:txBody>
      </p:sp>
    </p:spTree>
    <p:extLst>
      <p:ext uri="{BB962C8B-B14F-4D97-AF65-F5344CB8AC3E}">
        <p14:creationId xmlns:p14="http://schemas.microsoft.com/office/powerpoint/2010/main" val="2416153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data tells a story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3071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cap="all" dirty="0">
                <a:solidFill>
                  <a:schemeClr val="tx2">
                    <a:lumMod val="50000"/>
                  </a:schemeClr>
                </a:solidFill>
                <a:latin typeface="Euphemia" panose="020B0503040102020104" pitchFamily="34" charset="0"/>
              </a:rPr>
              <a:t>Break points for normal distributions</a:t>
            </a:r>
          </a:p>
        </p:txBody>
      </p:sp>
      <p:pic>
        <p:nvPicPr>
          <p:cNvPr id="3074" name="Picture 2" descr="https://gpeocq.bay.livefilestore.com/y1mE_K2Cef_SglplRSCdcBQHcbTuIO47yscm9SBcVBdFbOj0NGqR88eNG3FpBy74gxv7pJxDPitpSloGBF59kTxoqWbpmcl4H3mlIcEWhVcM-0/MultipleClassificationsNorma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767" y="2057400"/>
            <a:ext cx="5715000"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73767" y="6096000"/>
            <a:ext cx="7543800" cy="307777"/>
          </a:xfrm>
          <a:prstGeom prst="rect">
            <a:avLst/>
          </a:prstGeom>
        </p:spPr>
        <p:txBody>
          <a:bodyPr wrap="square">
            <a:spAutoFit/>
          </a:bodyPr>
          <a:lstStyle/>
          <a:p>
            <a:r>
              <a:rPr lang="en-US" sz="1400" dirty="0">
                <a:hlinkClick r:id="rId3"/>
              </a:rPr>
              <a:t>http://uxblog.idvsolutions.com/2010/03/crazy-world-of-range-breaks.html</a:t>
            </a:r>
            <a:endParaRPr lang="en-US" sz="1400" dirty="0"/>
          </a:p>
        </p:txBody>
      </p:sp>
    </p:spTree>
    <p:extLst>
      <p:ext uri="{BB962C8B-B14F-4D97-AF65-F5344CB8AC3E}">
        <p14:creationId xmlns:p14="http://schemas.microsoft.com/office/powerpoint/2010/main" val="3923706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gpeocq.bay.livefilestore.com/y1mfBZlG87nK9rioOvTroJIJ_6mf1XOKkKRCVqNavRfEdX-BBE7Uxv6mXjLOK_Es5Xli3-NBb6FUuO3__ukkoViLWfTi1Pe9QGqbhttgA2I7A0/Class_Quantile_Normal_thumb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398" y="203200"/>
            <a:ext cx="2992374" cy="4023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gpeocq.bay.livefilestore.com/y1msfKdDEPqeiJBHzAxrcPNfTaXO6m3GLouOcwFQdzanAc2t8XtSwU4T_cniVfyH5oHdwjIlPKl3-IpeDWXox0629AVRW172vmDQOVeldLpL9c/Class_StdDev_Normal_thumb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626" y="203200"/>
            <a:ext cx="2992374" cy="40233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gpeocq.bay.livefilestore.com/y1m8HJWYU1tKnEziHPPs9e1QWRv4teJ3PmWgYsdUkPbTSiNT58W_QNEbXM7CMm9JiBHvihm3olPajia8ybm3K7gtyaAHgG5fh-KGNBenOEMljs/Class_EqualInterval_Normal_thumb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3200"/>
            <a:ext cx="2992374"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37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gpeocq.bay.livefilestore.com/y1mPk7fOtmHx9_7oChg0NyGNuoGqVWR2EJwjUhOgly8s9JLm_i2BNiN9k2zWzoOsLIuWE0j_nPTu2bVGN9awwx7j6ZiGXOxU2KQDdVahgCTyZg/MultipleClassificationsSkewe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5715000" cy="31432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noAutofit/>
          </a:bodyPr>
          <a:lstStyle/>
          <a:p>
            <a:r>
              <a:rPr lang="en-US" sz="2800" cap="all" dirty="0">
                <a:solidFill>
                  <a:schemeClr val="tx2">
                    <a:lumMod val="50000"/>
                  </a:schemeClr>
                </a:solidFill>
                <a:latin typeface="Euphemia" panose="020B0503040102020104" pitchFamily="34" charset="0"/>
              </a:rPr>
              <a:t>Break points for skewed distributions</a:t>
            </a:r>
          </a:p>
        </p:txBody>
      </p:sp>
    </p:spTree>
    <p:extLst>
      <p:ext uri="{BB962C8B-B14F-4D97-AF65-F5344CB8AC3E}">
        <p14:creationId xmlns:p14="http://schemas.microsoft.com/office/powerpoint/2010/main" val="2863550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gpeocq.bay.livefilestore.com/y1mY5DbRC0k85a5glHcrXGYjyd-eBI7AhdeN3BwMRbzQl9IDQbN46Mzeg6vkhBAEMoVr16jIlp7YpTpTCxawqhc96Y9IIHoKnT1jP-Vkr34wJc/Class_EqualInterval_Skewed_thumb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5467"/>
            <a:ext cx="2992374"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gpeocq.bay.livefilestore.com/y1m8MqcyQnFOfnEFQIm0LxKS7J-CqiSO8LJbR2Wv8-sf03Ik9uxnuRCFUrNXvqxwnSLJkcRqo6zgbGPjKz-Jtttc1X7qvoBBaP7FGQ7QLVyfcs/Class_Quantile_Skewed_thumb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384" y="135467"/>
            <a:ext cx="2992374"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gpeocq.bay.livefilestore.com/y1mw_o2GAZSNaGy4VuhCCLKOoN24k-6whKPbMN2WAyhpf8Z9h0GhuYQ9f8fOTJGLR7TvcPC5-Pkj1-ujCblJthM3WwDWCHrFV9hTVWt9HVVuZM/Class_StdDev_Skewed_thumb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767" y="135467"/>
            <a:ext cx="2992374"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69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838200"/>
            <a:ext cx="7315200" cy="53428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81200" y="6324600"/>
            <a:ext cx="6400800" cy="276999"/>
          </a:xfrm>
          <a:prstGeom prst="rect">
            <a:avLst/>
          </a:prstGeom>
        </p:spPr>
        <p:txBody>
          <a:bodyPr wrap="square">
            <a:spAutoFit/>
          </a:bodyPr>
          <a:lstStyle/>
          <a:p>
            <a:r>
              <a:rPr lang="en-US" sz="1200" dirty="0"/>
              <a:t>http://www.medpagetoday.com/PublicHealthPolicy/GeneralProfessionalIssues/50497</a:t>
            </a:r>
          </a:p>
        </p:txBody>
      </p:sp>
      <p:sp>
        <p:nvSpPr>
          <p:cNvPr id="4" name="Title 1">
            <a:extLst>
              <a:ext uri="{FF2B5EF4-FFF2-40B4-BE49-F238E27FC236}">
                <a16:creationId xmlns:a16="http://schemas.microsoft.com/office/drawing/2014/main" id="{B1DA1158-8C25-43C4-AA42-62BD44E73829}"/>
              </a:ext>
            </a:extLst>
          </p:cNvPr>
          <p:cNvSpPr txBox="1">
            <a:spLocks/>
          </p:cNvSpPr>
          <p:nvPr/>
        </p:nvSpPr>
        <p:spPr>
          <a:xfrm>
            <a:off x="457200" y="76200"/>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a:solidFill>
                  <a:schemeClr val="accent1">
                    <a:lumMod val="50000"/>
                  </a:schemeClr>
                </a:solidFill>
                <a:latin typeface="Euphemia" panose="020B0503040102020104" pitchFamily="34" charset="0"/>
              </a:rPr>
              <a:t>Highly-skewed Distributions:</a:t>
            </a:r>
            <a:endParaRPr lang="en-US" sz="4000" cap="all" dirty="0">
              <a:solidFill>
                <a:schemeClr val="accent1">
                  <a:lumMod val="50000"/>
                </a:schemeClr>
              </a:solidFill>
              <a:latin typeface="Euphemia" panose="020B0503040102020104" pitchFamily="34" charset="0"/>
            </a:endParaRPr>
          </a:p>
        </p:txBody>
      </p:sp>
    </p:spTree>
    <p:extLst>
      <p:ext uri="{BB962C8B-B14F-4D97-AF65-F5344CB8AC3E}">
        <p14:creationId xmlns:p14="http://schemas.microsoft.com/office/powerpoint/2010/main" val="2503768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chemeClr val="accent1">
                    <a:lumMod val="50000"/>
                  </a:schemeClr>
                </a:solidFill>
                <a:latin typeface="Euphemia" panose="020B0503040102020104" pitchFamily="34" charset="0"/>
              </a:rPr>
              <a:t>Highly-skewed Distributions:</a:t>
            </a:r>
          </a:p>
        </p:txBody>
      </p:sp>
      <p:sp>
        <p:nvSpPr>
          <p:cNvPr id="3" name="TextBox 2"/>
          <p:cNvSpPr txBox="1"/>
          <p:nvPr/>
        </p:nvSpPr>
        <p:spPr>
          <a:xfrm>
            <a:off x="990600" y="1676400"/>
            <a:ext cx="6934200" cy="4370427"/>
          </a:xfrm>
          <a:prstGeom prst="rect">
            <a:avLst/>
          </a:prstGeom>
          <a:noFill/>
        </p:spPr>
        <p:txBody>
          <a:bodyPr wrap="square" rtlCol="0">
            <a:spAutoFit/>
          </a:bodyPr>
          <a:lstStyle/>
          <a:p>
            <a:r>
              <a:rPr lang="en-US" dirty="0">
                <a:latin typeface="Calibri Light" panose="020F0302020204030204" pitchFamily="34" charset="0"/>
              </a:rPr>
              <a:t>Think about skewed distributions like you think about classes of wine. </a:t>
            </a:r>
          </a:p>
          <a:p>
            <a:endParaRPr lang="en-US" dirty="0">
              <a:latin typeface="Calibri Light" panose="020F0302020204030204" pitchFamily="34" charset="0"/>
            </a:endParaRPr>
          </a:p>
          <a:p>
            <a:r>
              <a:rPr lang="en-US" dirty="0">
                <a:latin typeface="Calibri Light" panose="020F0302020204030204" pitchFamily="34" charset="0"/>
              </a:rPr>
              <a:t>The first level of quality is a bottle for $3, the next level is a bottle at $6, the next level is at $10-12, the next level at $25, the next level at $50, then $100. </a:t>
            </a:r>
          </a:p>
          <a:p>
            <a:endParaRPr lang="en-US" dirty="0">
              <a:latin typeface="Calibri Light" panose="020F0302020204030204" pitchFamily="34" charset="0"/>
            </a:endParaRPr>
          </a:p>
          <a:p>
            <a:r>
              <a:rPr lang="en-US" dirty="0">
                <a:latin typeface="Calibri Light" panose="020F0302020204030204" pitchFamily="34" charset="0"/>
              </a:rPr>
              <a:t>To move up one class, you basically double the price.</a:t>
            </a:r>
          </a:p>
          <a:p>
            <a:endParaRPr lang="en-US" dirty="0">
              <a:latin typeface="Calibri Light" panose="020F0302020204030204" pitchFamily="34" charset="0"/>
            </a:endParaRPr>
          </a:p>
          <a:p>
            <a:r>
              <a:rPr lang="en-US" dirty="0">
                <a:latin typeface="Calibri Light" panose="020F0302020204030204" pitchFamily="34" charset="0"/>
              </a:rPr>
              <a:t>If you want a scale that translates wine prices into class, it would look something like:</a:t>
            </a:r>
          </a:p>
          <a:p>
            <a:endParaRPr lang="en-US" dirty="0">
              <a:latin typeface="Calibri Light" panose="020F0302020204030204" pitchFamily="34" charset="0"/>
            </a:endParaRPr>
          </a:p>
          <a:p>
            <a:r>
              <a:rPr lang="en-US" sz="1600" dirty="0">
                <a:latin typeface="Calibri Light" panose="020F0302020204030204" pitchFamily="34" charset="0"/>
              </a:rPr>
              <a:t>$0  -  $4	    Cheap wine</a:t>
            </a:r>
          </a:p>
          <a:p>
            <a:r>
              <a:rPr lang="en-US" sz="1600" dirty="0">
                <a:latin typeface="Calibri Light" panose="020F0302020204030204" pitchFamily="34" charset="0"/>
              </a:rPr>
              <a:t>$4  -  $8 	    Low quality</a:t>
            </a:r>
          </a:p>
          <a:p>
            <a:r>
              <a:rPr lang="en-US" sz="1600" dirty="0">
                <a:latin typeface="Calibri Light" panose="020F0302020204030204" pitchFamily="34" charset="0"/>
              </a:rPr>
              <a:t>$8  -  $20	    Medium quality</a:t>
            </a:r>
          </a:p>
          <a:p>
            <a:r>
              <a:rPr lang="en-US" sz="1600" dirty="0">
                <a:latin typeface="Calibri Light" panose="020F0302020204030204" pitchFamily="34" charset="0"/>
              </a:rPr>
              <a:t>$20 - $80	    High quality</a:t>
            </a:r>
          </a:p>
          <a:p>
            <a:r>
              <a:rPr lang="en-US" sz="1600" dirty="0">
                <a:latin typeface="Calibri Light" panose="020F0302020204030204" pitchFamily="34" charset="0"/>
              </a:rPr>
              <a:t>$80 +	    Excellent quality</a:t>
            </a:r>
          </a:p>
        </p:txBody>
      </p:sp>
    </p:spTree>
    <p:extLst>
      <p:ext uri="{BB962C8B-B14F-4D97-AF65-F5344CB8AC3E}">
        <p14:creationId xmlns:p14="http://schemas.microsoft.com/office/powerpoint/2010/main" val="1434793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cap="all" dirty="0">
                <a:solidFill>
                  <a:schemeClr val="accent1">
                    <a:lumMod val="50000"/>
                  </a:schemeClr>
                </a:solidFill>
                <a:latin typeface="Euphemia" panose="020B0503040102020104" pitchFamily="34" charset="0"/>
              </a:rPr>
              <a:t>Rules of Thumb for selecting bins:</a:t>
            </a:r>
          </a:p>
        </p:txBody>
      </p:sp>
      <p:sp>
        <p:nvSpPr>
          <p:cNvPr id="3" name="TextBox 2"/>
          <p:cNvSpPr txBox="1"/>
          <p:nvPr/>
        </p:nvSpPr>
        <p:spPr>
          <a:xfrm>
            <a:off x="990600" y="1676400"/>
            <a:ext cx="6934200" cy="4801314"/>
          </a:xfrm>
          <a:prstGeom prst="rect">
            <a:avLst/>
          </a:prstGeom>
          <a:noFill/>
        </p:spPr>
        <p:txBody>
          <a:bodyPr wrap="square" rtlCol="0">
            <a:spAutoFit/>
          </a:bodyPr>
          <a:lstStyle/>
          <a:p>
            <a:pPr marL="342900" indent="-342900">
              <a:buFont typeface="+mj-lt"/>
              <a:buAutoNum type="arabicPeriod"/>
            </a:pPr>
            <a:r>
              <a:rPr lang="en-US" b="1" dirty="0">
                <a:latin typeface="Calibri Light" panose="020F0302020204030204" pitchFamily="34" charset="0"/>
              </a:rPr>
              <a:t>First Rule: </a:t>
            </a:r>
            <a:r>
              <a:rPr lang="en-US" dirty="0">
                <a:latin typeface="Calibri Light" panose="020F0302020204030204" pitchFamily="34" charset="0"/>
              </a:rPr>
              <a:t>use common sense! What do your groups represent, and are they meaningful? Are you misleading your audience with unreasonable breaks?</a:t>
            </a:r>
          </a:p>
          <a:p>
            <a:pPr marL="342900" indent="-342900">
              <a:buFont typeface="+mj-lt"/>
              <a:buAutoNum type="arabicPeriod"/>
            </a:pPr>
            <a:endParaRPr lang="en-US" dirty="0">
              <a:latin typeface="Calibri Light" panose="020F0302020204030204" pitchFamily="34" charset="0"/>
            </a:endParaRPr>
          </a:p>
          <a:p>
            <a:pPr marL="342900" indent="-342900">
              <a:buFont typeface="+mj-lt"/>
              <a:buAutoNum type="arabicPeriod"/>
            </a:pPr>
            <a:r>
              <a:rPr lang="en-US" dirty="0">
                <a:latin typeface="Calibri Light" panose="020F0302020204030204" pitchFamily="34" charset="0"/>
              </a:rPr>
              <a:t>Binning by quantiles is typically a safe way to create breaks to show low, medium, and high values.</a:t>
            </a:r>
          </a:p>
          <a:p>
            <a:pPr marL="342900" indent="-342900">
              <a:buFont typeface="+mj-lt"/>
              <a:buAutoNum type="arabicPeriod"/>
            </a:pPr>
            <a:endParaRPr lang="en-US" dirty="0">
              <a:latin typeface="Calibri Light" panose="020F0302020204030204" pitchFamily="34" charset="0"/>
            </a:endParaRPr>
          </a:p>
          <a:p>
            <a:pPr marL="342900" indent="-342900">
              <a:buFont typeface="+mj-lt"/>
              <a:buAutoNum type="arabicPeriod"/>
            </a:pPr>
            <a:r>
              <a:rPr lang="en-US" dirty="0">
                <a:latin typeface="Calibri Light" panose="020F0302020204030204" pitchFamily="34" charset="0"/>
              </a:rPr>
              <a:t>If a lot of your data is bunched together (for example, half of your values are close to zero), quantiles will not be meaningful because it will imply differences that do not exist.</a:t>
            </a:r>
          </a:p>
          <a:p>
            <a:pPr marL="342900" indent="-342900">
              <a:buFont typeface="+mj-lt"/>
              <a:buAutoNum type="arabicPeriod"/>
            </a:pPr>
            <a:endParaRPr lang="en-US" dirty="0">
              <a:latin typeface="Calibri Light" panose="020F0302020204030204" pitchFamily="34" charset="0"/>
            </a:endParaRPr>
          </a:p>
          <a:p>
            <a:pPr marL="342900" indent="-342900">
              <a:buFont typeface="+mj-lt"/>
              <a:buAutoNum type="arabicPeriod"/>
            </a:pPr>
            <a:r>
              <a:rPr lang="en-US" dirty="0">
                <a:latin typeface="Calibri Light" panose="020F0302020204030204" pitchFamily="34" charset="0"/>
              </a:rPr>
              <a:t>If your distribution is skewed, consider increasing-interval or exponential scales. </a:t>
            </a:r>
            <a:br>
              <a:rPr lang="en-US" dirty="0">
                <a:latin typeface="Calibri Light" panose="020F0302020204030204" pitchFamily="34" charset="0"/>
              </a:rPr>
            </a:br>
            <a:br>
              <a:rPr lang="en-US" dirty="0">
                <a:latin typeface="Calibri Light" panose="020F0302020204030204" pitchFamily="34" charset="0"/>
              </a:rPr>
            </a:br>
            <a:r>
              <a:rPr lang="en-US" dirty="0">
                <a:latin typeface="Calibri Light" panose="020F0302020204030204" pitchFamily="34" charset="0"/>
              </a:rPr>
              <a:t>For example, define the first group as 0-2, second as 2-6, third as 6-14, next as 14-30 (your interval size doubles each break). </a:t>
            </a:r>
            <a:br>
              <a:rPr lang="en-US" dirty="0">
                <a:latin typeface="Calibri Light" panose="020F0302020204030204" pitchFamily="34" charset="0"/>
              </a:rPr>
            </a:br>
            <a:endParaRPr lang="en-US" dirty="0">
              <a:latin typeface="Calibri Light" panose="020F0302020204030204" pitchFamily="34" charset="0"/>
            </a:endParaRPr>
          </a:p>
        </p:txBody>
      </p:sp>
    </p:spTree>
    <p:extLst>
      <p:ext uri="{BB962C8B-B14F-4D97-AF65-F5344CB8AC3E}">
        <p14:creationId xmlns:p14="http://schemas.microsoft.com/office/powerpoint/2010/main" val="612438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Normalizing data</a:t>
            </a:r>
            <a:br>
              <a:rPr lang="en-US" dirty="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7008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762000" y="1793494"/>
            <a:ext cx="7620000" cy="4572000"/>
          </a:xfrm>
        </p:spPr>
        <p:txBody>
          <a:bodyPr>
            <a:normAutofit/>
          </a:bodyPr>
          <a:lstStyle/>
          <a:p>
            <a:pPr lvl="1">
              <a:lnSpc>
                <a:spcPts val="2800"/>
              </a:lnSpc>
              <a:buFontTx/>
              <a:buNone/>
            </a:pPr>
            <a:r>
              <a:rPr lang="en-US" sz="2000" dirty="0">
                <a:latin typeface="Calibri Light" panose="020F0302020204030204" pitchFamily="34" charset="0"/>
              </a:rPr>
              <a:t>Divides one numeric attribute by another in order to</a:t>
            </a:r>
          </a:p>
          <a:p>
            <a:pPr lvl="1">
              <a:lnSpc>
                <a:spcPts val="2800"/>
              </a:lnSpc>
              <a:buFontTx/>
              <a:buNone/>
            </a:pPr>
            <a:r>
              <a:rPr lang="en-US" sz="2000" dirty="0">
                <a:latin typeface="Calibri Light" panose="020F0302020204030204" pitchFamily="34" charset="0"/>
              </a:rPr>
              <a:t>minimize differences in values based on the size of</a:t>
            </a:r>
          </a:p>
          <a:p>
            <a:pPr lvl="1">
              <a:lnSpc>
                <a:spcPts val="2800"/>
              </a:lnSpc>
              <a:buFontTx/>
              <a:buNone/>
            </a:pPr>
            <a:r>
              <a:rPr lang="en-US" sz="2000" dirty="0">
                <a:latin typeface="Calibri Light" panose="020F0302020204030204" pitchFamily="34" charset="0"/>
              </a:rPr>
              <a:t>areas or number of features in each area</a:t>
            </a:r>
          </a:p>
          <a:p>
            <a:pPr lvl="1">
              <a:buFontTx/>
              <a:buNone/>
            </a:pPr>
            <a:r>
              <a:rPr lang="en-US" sz="2000" dirty="0">
                <a:latin typeface="Calibri Light" panose="020F0302020204030204" pitchFamily="34" charset="0"/>
              </a:rPr>
              <a:t> </a:t>
            </a:r>
          </a:p>
          <a:p>
            <a:pPr lvl="1">
              <a:buFontTx/>
              <a:buNone/>
            </a:pPr>
            <a:r>
              <a:rPr lang="en-US" sz="2000" dirty="0">
                <a:latin typeface="Calibri Light" panose="020F0302020204030204" pitchFamily="34" charset="0"/>
              </a:rPr>
              <a:t>Examples:</a:t>
            </a:r>
            <a:br>
              <a:rPr lang="en-US" sz="2000" dirty="0">
                <a:latin typeface="Calibri Light" panose="020F0302020204030204" pitchFamily="34" charset="0"/>
              </a:rPr>
            </a:br>
            <a:endParaRPr lang="en-US" sz="2000" dirty="0">
              <a:latin typeface="Calibri Light" panose="020F0302020204030204" pitchFamily="34" charset="0"/>
            </a:endParaRPr>
          </a:p>
          <a:p>
            <a:pPr lvl="1">
              <a:lnSpc>
                <a:spcPct val="100000"/>
              </a:lnSpc>
            </a:pPr>
            <a:r>
              <a:rPr lang="en-US" sz="1600" dirty="0">
                <a:latin typeface="Calibri Light" panose="020F0302020204030204" pitchFamily="34" charset="0"/>
              </a:rPr>
              <a:t>Dividing the number of vacant housing units by the total number of housing units yields the percentage of vacant units</a:t>
            </a:r>
            <a:br>
              <a:rPr lang="en-US" sz="1600" dirty="0">
                <a:latin typeface="Calibri Light" panose="020F0302020204030204" pitchFamily="34" charset="0"/>
              </a:rPr>
            </a:br>
            <a:endParaRPr lang="en-US" sz="1600" dirty="0">
              <a:latin typeface="Calibri Light" panose="020F0302020204030204" pitchFamily="34" charset="0"/>
            </a:endParaRPr>
          </a:p>
          <a:p>
            <a:pPr lvl="1">
              <a:lnSpc>
                <a:spcPct val="100000"/>
              </a:lnSpc>
            </a:pPr>
            <a:r>
              <a:rPr lang="en-US" sz="1600" dirty="0">
                <a:latin typeface="Calibri Light" panose="020F0302020204030204" pitchFamily="34" charset="0"/>
              </a:rPr>
              <a:t>Dividing the population by area of the feature yields a population density</a:t>
            </a:r>
          </a:p>
          <a:p>
            <a:pPr lvl="1"/>
            <a:endParaRPr lang="en-US" sz="1800" dirty="0">
              <a:latin typeface="Calibri Light" panose="020F0302020204030204" pitchFamily="34" charset="0"/>
            </a:endParaRPr>
          </a:p>
        </p:txBody>
      </p:sp>
      <p:sp>
        <p:nvSpPr>
          <p:cNvPr id="4" name="Slide Number Placeholder 3"/>
          <p:cNvSpPr>
            <a:spLocks noGrp="1"/>
          </p:cNvSpPr>
          <p:nvPr>
            <p:ph type="sldNum" sz="quarter" idx="10"/>
          </p:nvPr>
        </p:nvSpPr>
        <p:spPr>
          <a:xfrm>
            <a:off x="6553200" y="6356350"/>
            <a:ext cx="2133600" cy="365125"/>
          </a:xfrm>
        </p:spPr>
        <p:txBody>
          <a:bodyPr/>
          <a:lstStyle/>
          <a:p>
            <a:fld id="{2061E86B-1A64-462B-9AE9-04820F395CD8}" type="slidenum">
              <a:rPr lang="en-US" smtClean="0"/>
              <a:pPr/>
              <a:t>28</a:t>
            </a:fld>
            <a:endParaRPr lang="en-US" dirty="0"/>
          </a:p>
        </p:txBody>
      </p:sp>
      <p:sp>
        <p:nvSpPr>
          <p:cNvPr id="6" name="Title 5"/>
          <p:cNvSpPr>
            <a:spLocks noGrp="1"/>
          </p:cNvSpPr>
          <p:nvPr>
            <p:ph type="title"/>
          </p:nvPr>
        </p:nvSpPr>
        <p:spPr/>
        <p:txBody>
          <a:bodyPr>
            <a:normAutofit/>
          </a:bodyPr>
          <a:lstStyle/>
          <a:p>
            <a:r>
              <a:rPr lang="en-US" sz="4000" cap="all" dirty="0">
                <a:solidFill>
                  <a:schemeClr val="accent1">
                    <a:lumMod val="50000"/>
                  </a:schemeClr>
                </a:solidFill>
                <a:latin typeface="Euphemia" panose="020B0503040102020104" pitchFamily="34" charset="0"/>
              </a:rPr>
              <a:t>Normalizing data</a:t>
            </a:r>
          </a:p>
        </p:txBody>
      </p:sp>
    </p:spTree>
    <p:extLst>
      <p:ext uri="{BB962C8B-B14F-4D97-AF65-F5344CB8AC3E}">
        <p14:creationId xmlns:p14="http://schemas.microsoft.com/office/powerpoint/2010/main" val="207728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19200"/>
            <a:ext cx="8382000" cy="4114800"/>
          </a:xfrm>
        </p:spPr>
        <p:txBody>
          <a:bodyPr/>
          <a:lstStyle/>
          <a:p>
            <a:pPr>
              <a:buNone/>
            </a:pPr>
            <a:r>
              <a:rPr lang="en-US" dirty="0"/>
              <a:t>NUMBER of vacant housing units by state, 2000</a:t>
            </a:r>
          </a:p>
        </p:txBody>
      </p:sp>
      <p:pic>
        <p:nvPicPr>
          <p:cNvPr id="4110" name="Picture 14"/>
          <p:cNvPicPr>
            <a:picLocks noChangeAspect="1" noChangeArrowheads="1"/>
          </p:cNvPicPr>
          <p:nvPr/>
        </p:nvPicPr>
        <p:blipFill>
          <a:blip r:embed="rId2" cstate="print"/>
          <a:srcRect/>
          <a:stretch>
            <a:fillRect/>
          </a:stretch>
        </p:blipFill>
        <p:spPr bwMode="auto">
          <a:xfrm>
            <a:off x="6403209" y="2667000"/>
            <a:ext cx="2155546" cy="1981200"/>
          </a:xfrm>
          <a:prstGeom prst="rect">
            <a:avLst/>
          </a:prstGeom>
          <a:noFill/>
          <a:ln w="9525">
            <a:noFill/>
            <a:miter lim="800000"/>
            <a:headEnd/>
            <a:tailEnd/>
          </a:ln>
        </p:spPr>
      </p:pic>
      <p:pic>
        <p:nvPicPr>
          <p:cNvPr id="4111" name="Picture 15"/>
          <p:cNvPicPr>
            <a:picLocks noChangeAspect="1" noChangeArrowheads="1"/>
          </p:cNvPicPr>
          <p:nvPr/>
        </p:nvPicPr>
        <p:blipFill>
          <a:blip r:embed="rId3" cstate="print"/>
          <a:srcRect/>
          <a:stretch>
            <a:fillRect/>
          </a:stretch>
        </p:blipFill>
        <p:spPr bwMode="auto">
          <a:xfrm>
            <a:off x="914400" y="2057400"/>
            <a:ext cx="5205046" cy="3657600"/>
          </a:xfrm>
          <a:prstGeom prst="rect">
            <a:avLst/>
          </a:prstGeom>
          <a:noFill/>
          <a:ln w="9525">
            <a:noFill/>
            <a:miter lim="800000"/>
            <a:headEnd/>
            <a:tailEnd/>
          </a:ln>
        </p:spPr>
      </p:pic>
      <p:sp>
        <p:nvSpPr>
          <p:cNvPr id="7" name="Title 5"/>
          <p:cNvSpPr txBox="1">
            <a:spLocks/>
          </p:cNvSpPr>
          <p:nvPr/>
        </p:nvSpPr>
        <p:spPr>
          <a:xfrm>
            <a:off x="5334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solidFill>
                  <a:schemeClr val="accent1">
                    <a:lumMod val="50000"/>
                  </a:schemeClr>
                </a:solidFill>
                <a:latin typeface="Euphemia" panose="020B0503040102020104" pitchFamily="34" charset="0"/>
              </a:rPr>
              <a:t>RAW data</a:t>
            </a:r>
          </a:p>
        </p:txBody>
      </p:sp>
      <p:sp>
        <p:nvSpPr>
          <p:cNvPr id="2" name="TextBox 1">
            <a:extLst>
              <a:ext uri="{FF2B5EF4-FFF2-40B4-BE49-F238E27FC236}">
                <a16:creationId xmlns:a16="http://schemas.microsoft.com/office/drawing/2014/main" id="{AFF157DB-6B83-40A9-BD64-2D8048AC78D0}"/>
              </a:ext>
            </a:extLst>
          </p:cNvPr>
          <p:cNvSpPr txBox="1"/>
          <p:nvPr/>
        </p:nvSpPr>
        <p:spPr>
          <a:xfrm>
            <a:off x="2971800" y="6292334"/>
            <a:ext cx="4818114" cy="369332"/>
          </a:xfrm>
          <a:prstGeom prst="rect">
            <a:avLst/>
          </a:prstGeom>
          <a:noFill/>
        </p:spPr>
        <p:txBody>
          <a:bodyPr wrap="none" rtlCol="0">
            <a:spAutoFit/>
          </a:bodyPr>
          <a:lstStyle/>
          <a:p>
            <a:r>
              <a:rPr lang="en-US" dirty="0">
                <a:solidFill>
                  <a:schemeClr val="accent6">
                    <a:lumMod val="50000"/>
                  </a:schemeClr>
                </a:solidFill>
              </a:rPr>
              <a:t>States with large populations will have most units</a:t>
            </a:r>
          </a:p>
        </p:txBody>
      </p:sp>
      <p:cxnSp>
        <p:nvCxnSpPr>
          <p:cNvPr id="5" name="Straight Arrow Connector 4">
            <a:extLst>
              <a:ext uri="{FF2B5EF4-FFF2-40B4-BE49-F238E27FC236}">
                <a16:creationId xmlns:a16="http://schemas.microsoft.com/office/drawing/2014/main" id="{DDFC438E-3B5B-417B-842D-B9FFBF846CA0}"/>
              </a:ext>
            </a:extLst>
          </p:cNvPr>
          <p:cNvCxnSpPr/>
          <p:nvPr/>
        </p:nvCxnSpPr>
        <p:spPr>
          <a:xfrm flipH="1" flipV="1">
            <a:off x="1524000" y="4724400"/>
            <a:ext cx="1524000" cy="1447800"/>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8029821-57D1-4A8C-B14D-B52C17A0A12B}"/>
              </a:ext>
            </a:extLst>
          </p:cNvPr>
          <p:cNvCxnSpPr>
            <a:cxnSpLocks/>
          </p:cNvCxnSpPr>
          <p:nvPr/>
        </p:nvCxnSpPr>
        <p:spPr>
          <a:xfrm flipH="1" flipV="1">
            <a:off x="3516923" y="5448300"/>
            <a:ext cx="369277" cy="723900"/>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2F340AD-01D8-47D9-A56F-1401B889DB6E}"/>
              </a:ext>
            </a:extLst>
          </p:cNvPr>
          <p:cNvCxnSpPr>
            <a:cxnSpLocks/>
          </p:cNvCxnSpPr>
          <p:nvPr/>
        </p:nvCxnSpPr>
        <p:spPr>
          <a:xfrm flipV="1">
            <a:off x="4419600" y="5524500"/>
            <a:ext cx="430823" cy="767834"/>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05A0A42-F86B-4E57-8A3B-EF5B17AC06AA}"/>
              </a:ext>
            </a:extLst>
          </p:cNvPr>
          <p:cNvCxnSpPr>
            <a:cxnSpLocks/>
          </p:cNvCxnSpPr>
          <p:nvPr/>
        </p:nvCxnSpPr>
        <p:spPr>
          <a:xfrm flipH="1" flipV="1">
            <a:off x="5591908" y="3581400"/>
            <a:ext cx="1091526" cy="2674499"/>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89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Does your visual narrative match your actual narrative?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4569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762000" y="1219200"/>
            <a:ext cx="8382000" cy="4114800"/>
          </a:xfrm>
        </p:spPr>
        <p:txBody>
          <a:bodyPr/>
          <a:lstStyle/>
          <a:p>
            <a:pPr>
              <a:buNone/>
            </a:pPr>
            <a:r>
              <a:rPr lang="en-US" dirty="0"/>
              <a:t>Percentage vacant housing units by state, 2000</a:t>
            </a:r>
          </a:p>
        </p:txBody>
      </p:sp>
      <p:pic>
        <p:nvPicPr>
          <p:cNvPr id="5124" name="Picture 4"/>
          <p:cNvPicPr>
            <a:picLocks noChangeAspect="1" noChangeArrowheads="1"/>
          </p:cNvPicPr>
          <p:nvPr/>
        </p:nvPicPr>
        <p:blipFill>
          <a:blip r:embed="rId3" cstate="print"/>
          <a:srcRect/>
          <a:stretch>
            <a:fillRect/>
          </a:stretch>
        </p:blipFill>
        <p:spPr bwMode="auto">
          <a:xfrm>
            <a:off x="914400" y="2057400"/>
            <a:ext cx="5205046" cy="3657600"/>
          </a:xfrm>
          <a:prstGeom prst="rect">
            <a:avLst/>
          </a:prstGeom>
          <a:noFill/>
          <a:ln w="9525">
            <a:noFill/>
            <a:miter lim="800000"/>
            <a:headEnd/>
            <a:tailEnd/>
          </a:ln>
        </p:spPr>
      </p:pic>
      <p:pic>
        <p:nvPicPr>
          <p:cNvPr id="5126" name="Picture 6"/>
          <p:cNvPicPr>
            <a:picLocks noChangeAspect="1" noChangeArrowheads="1"/>
          </p:cNvPicPr>
          <p:nvPr/>
        </p:nvPicPr>
        <p:blipFill>
          <a:blip r:embed="rId4" cstate="print"/>
          <a:srcRect/>
          <a:stretch>
            <a:fillRect/>
          </a:stretch>
        </p:blipFill>
        <p:spPr bwMode="auto">
          <a:xfrm>
            <a:off x="6324600" y="2743200"/>
            <a:ext cx="2460914" cy="2209800"/>
          </a:xfrm>
          <a:prstGeom prst="rect">
            <a:avLst/>
          </a:prstGeom>
          <a:noFill/>
          <a:ln w="9525">
            <a:noFill/>
            <a:miter lim="800000"/>
            <a:headEnd/>
            <a:tailEnd/>
          </a:ln>
        </p:spPr>
      </p:pic>
      <p:sp>
        <p:nvSpPr>
          <p:cNvPr id="9" name="Title 5"/>
          <p:cNvSpPr txBox="1">
            <a:spLocks/>
          </p:cNvSpPr>
          <p:nvPr/>
        </p:nvSpPr>
        <p:spPr>
          <a:xfrm>
            <a:off x="5334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solidFill>
                  <a:schemeClr val="accent1">
                    <a:lumMod val="50000"/>
                  </a:schemeClr>
                </a:solidFill>
                <a:latin typeface="Euphemia" panose="020B0503040102020104" pitchFamily="34" charset="0"/>
              </a:rPr>
              <a:t>Normalized data</a:t>
            </a:r>
          </a:p>
        </p:txBody>
      </p:sp>
      <p:sp>
        <p:nvSpPr>
          <p:cNvPr id="6" name="TextBox 5">
            <a:extLst>
              <a:ext uri="{FF2B5EF4-FFF2-40B4-BE49-F238E27FC236}">
                <a16:creationId xmlns:a16="http://schemas.microsoft.com/office/drawing/2014/main" id="{783D3B62-7E91-4686-B40B-7311CAA171BB}"/>
              </a:ext>
            </a:extLst>
          </p:cNvPr>
          <p:cNvSpPr txBox="1"/>
          <p:nvPr/>
        </p:nvSpPr>
        <p:spPr>
          <a:xfrm>
            <a:off x="1524000" y="6183868"/>
            <a:ext cx="6502742" cy="369332"/>
          </a:xfrm>
          <a:prstGeom prst="rect">
            <a:avLst/>
          </a:prstGeom>
          <a:noFill/>
        </p:spPr>
        <p:txBody>
          <a:bodyPr wrap="none" rtlCol="0">
            <a:spAutoFit/>
          </a:bodyPr>
          <a:lstStyle/>
          <a:p>
            <a:r>
              <a:rPr lang="en-US" dirty="0">
                <a:solidFill>
                  <a:schemeClr val="accent6">
                    <a:lumMod val="50000"/>
                  </a:schemeClr>
                </a:solidFill>
              </a:rPr>
              <a:t>Now we can see RATES OF VACANCY independent of population size</a:t>
            </a:r>
          </a:p>
        </p:txBody>
      </p:sp>
    </p:spTree>
    <p:extLst>
      <p:ext uri="{BB962C8B-B14F-4D97-AF65-F5344CB8AC3E}">
        <p14:creationId xmlns:p14="http://schemas.microsoft.com/office/powerpoint/2010/main" val="2934017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cstate="print"/>
          <a:srcRect/>
          <a:stretch>
            <a:fillRect/>
          </a:stretch>
        </p:blipFill>
        <p:spPr bwMode="auto">
          <a:xfrm>
            <a:off x="914400" y="1828800"/>
            <a:ext cx="5855676" cy="4114800"/>
          </a:xfrm>
          <a:prstGeom prst="rect">
            <a:avLst/>
          </a:prstGeom>
          <a:noFill/>
          <a:ln w="9525">
            <a:noFill/>
            <a:miter lim="800000"/>
            <a:headEnd/>
            <a:tailEnd/>
          </a:ln>
        </p:spPr>
      </p:pic>
      <p:sp>
        <p:nvSpPr>
          <p:cNvPr id="6" name="TextBox 5"/>
          <p:cNvSpPr txBox="1"/>
          <p:nvPr/>
        </p:nvSpPr>
        <p:spPr>
          <a:xfrm>
            <a:off x="3581400" y="1524000"/>
            <a:ext cx="4002058" cy="400110"/>
          </a:xfrm>
          <a:prstGeom prst="rect">
            <a:avLst/>
          </a:prstGeom>
          <a:noFill/>
        </p:spPr>
        <p:txBody>
          <a:bodyPr wrap="none" rtlCol="0">
            <a:spAutoFit/>
          </a:bodyPr>
          <a:lstStyle/>
          <a:p>
            <a:r>
              <a:rPr lang="en-US" sz="2000" b="1" dirty="0"/>
              <a:t>California  POPULATION BY COUNTY</a:t>
            </a:r>
          </a:p>
        </p:txBody>
      </p:sp>
      <p:pic>
        <p:nvPicPr>
          <p:cNvPr id="6148" name="Picture 4"/>
          <p:cNvPicPr>
            <a:picLocks noChangeAspect="1" noChangeArrowheads="1"/>
          </p:cNvPicPr>
          <p:nvPr/>
        </p:nvPicPr>
        <p:blipFill>
          <a:blip r:embed="rId4" cstate="print"/>
          <a:srcRect/>
          <a:stretch>
            <a:fillRect/>
          </a:stretch>
        </p:blipFill>
        <p:spPr bwMode="auto">
          <a:xfrm>
            <a:off x="5943600" y="4572000"/>
            <a:ext cx="2057400" cy="1371600"/>
          </a:xfrm>
          <a:prstGeom prst="rect">
            <a:avLst/>
          </a:prstGeom>
          <a:noFill/>
          <a:ln w="9525">
            <a:noFill/>
            <a:miter lim="800000"/>
            <a:headEnd/>
            <a:tailEnd/>
          </a:ln>
        </p:spPr>
      </p:pic>
      <p:sp>
        <p:nvSpPr>
          <p:cNvPr id="9" name="Title 5"/>
          <p:cNvSpPr txBox="1">
            <a:spLocks/>
          </p:cNvSpPr>
          <p:nvPr/>
        </p:nvSpPr>
        <p:spPr>
          <a:xfrm>
            <a:off x="5334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solidFill>
                  <a:schemeClr val="accent1">
                    <a:lumMod val="50000"/>
                  </a:schemeClr>
                </a:solidFill>
                <a:latin typeface="Euphemia" panose="020B0503040102020104" pitchFamily="34" charset="0"/>
              </a:rPr>
              <a:t>Non-Normalized data</a:t>
            </a:r>
          </a:p>
        </p:txBody>
      </p:sp>
    </p:spTree>
    <p:extLst>
      <p:ext uri="{BB962C8B-B14F-4D97-AF65-F5344CB8AC3E}">
        <p14:creationId xmlns:p14="http://schemas.microsoft.com/office/powerpoint/2010/main" val="3174661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3" cstate="print"/>
          <a:srcRect/>
          <a:stretch>
            <a:fillRect/>
          </a:stretch>
        </p:blipFill>
        <p:spPr bwMode="auto">
          <a:xfrm>
            <a:off x="914400" y="1828800"/>
            <a:ext cx="5855677" cy="4114800"/>
          </a:xfrm>
          <a:prstGeom prst="rect">
            <a:avLst/>
          </a:prstGeom>
          <a:noFill/>
          <a:ln w="9525">
            <a:noFill/>
            <a:miter lim="800000"/>
            <a:headEnd/>
            <a:tailEnd/>
          </a:ln>
        </p:spPr>
      </p:pic>
      <p:pic>
        <p:nvPicPr>
          <p:cNvPr id="10" name="Picture 2"/>
          <p:cNvPicPr>
            <a:picLocks noChangeAspect="1" noChangeArrowheads="1"/>
          </p:cNvPicPr>
          <p:nvPr/>
        </p:nvPicPr>
        <p:blipFill>
          <a:blip r:embed="rId4" cstate="print"/>
          <a:srcRect/>
          <a:stretch>
            <a:fillRect/>
          </a:stretch>
        </p:blipFill>
        <p:spPr bwMode="auto">
          <a:xfrm>
            <a:off x="5943600" y="4572000"/>
            <a:ext cx="1517257" cy="1371600"/>
          </a:xfrm>
          <a:prstGeom prst="rect">
            <a:avLst/>
          </a:prstGeom>
          <a:noFill/>
          <a:ln w="9525">
            <a:noFill/>
            <a:miter lim="800000"/>
            <a:headEnd/>
            <a:tailEnd/>
          </a:ln>
        </p:spPr>
      </p:pic>
      <p:sp>
        <p:nvSpPr>
          <p:cNvPr id="11" name="TextBox 10"/>
          <p:cNvSpPr txBox="1"/>
          <p:nvPr/>
        </p:nvSpPr>
        <p:spPr>
          <a:xfrm>
            <a:off x="3581400" y="1524000"/>
            <a:ext cx="3772892" cy="400110"/>
          </a:xfrm>
          <a:prstGeom prst="rect">
            <a:avLst/>
          </a:prstGeom>
          <a:noFill/>
        </p:spPr>
        <p:txBody>
          <a:bodyPr wrap="none" rtlCol="0">
            <a:spAutoFit/>
          </a:bodyPr>
          <a:lstStyle/>
          <a:p>
            <a:r>
              <a:rPr lang="en-US" sz="2000" b="1" dirty="0"/>
              <a:t>California  POPULATION DENSITY</a:t>
            </a:r>
          </a:p>
        </p:txBody>
      </p:sp>
      <p:sp>
        <p:nvSpPr>
          <p:cNvPr id="12" name="Title 5"/>
          <p:cNvSpPr txBox="1">
            <a:spLocks/>
          </p:cNvSpPr>
          <p:nvPr/>
        </p:nvSpPr>
        <p:spPr>
          <a:xfrm>
            <a:off x="5334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solidFill>
                  <a:schemeClr val="accent1">
                    <a:lumMod val="50000"/>
                  </a:schemeClr>
                </a:solidFill>
                <a:latin typeface="Euphemia" panose="020B0503040102020104" pitchFamily="34" charset="0"/>
              </a:rPr>
              <a:t>Normalized BY GEOGRAPHY</a:t>
            </a:r>
          </a:p>
        </p:txBody>
      </p:sp>
    </p:spTree>
    <p:extLst>
      <p:ext uri="{BB962C8B-B14F-4D97-AF65-F5344CB8AC3E}">
        <p14:creationId xmlns:p14="http://schemas.microsoft.com/office/powerpoint/2010/main" val="3205907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colors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6729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400" y="1524000"/>
            <a:ext cx="7315200" cy="4883787"/>
          </a:xfrm>
          <a:prstGeom prst="rect">
            <a:avLst/>
          </a:prstGeom>
        </p:spPr>
      </p:pic>
      <p:sp>
        <p:nvSpPr>
          <p:cNvPr id="4"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solidFill>
                  <a:schemeClr val="accent1">
                    <a:lumMod val="50000"/>
                  </a:schemeClr>
                </a:solidFill>
                <a:latin typeface="Euphemia" panose="020B0503040102020104" pitchFamily="34" charset="0"/>
              </a:rPr>
              <a:t>Sequential scale</a:t>
            </a:r>
          </a:p>
        </p:txBody>
      </p:sp>
      <p:sp>
        <p:nvSpPr>
          <p:cNvPr id="5" name="Rectangle 4"/>
          <p:cNvSpPr/>
          <p:nvPr/>
        </p:nvSpPr>
        <p:spPr>
          <a:xfrm>
            <a:off x="3302165" y="6426075"/>
            <a:ext cx="2539670" cy="369332"/>
          </a:xfrm>
          <a:prstGeom prst="rect">
            <a:avLst/>
          </a:prstGeom>
        </p:spPr>
        <p:txBody>
          <a:bodyPr wrap="none">
            <a:spAutoFit/>
          </a:bodyPr>
          <a:lstStyle/>
          <a:p>
            <a:r>
              <a:rPr lang="en-US" dirty="0">
                <a:solidFill>
                  <a:schemeClr val="bg1">
                    <a:lumMod val="50000"/>
                  </a:schemeClr>
                </a:solidFill>
              </a:rPr>
              <a:t>http://colorbrewer2.org/</a:t>
            </a:r>
          </a:p>
        </p:txBody>
      </p:sp>
    </p:spTree>
    <p:extLst>
      <p:ext uri="{BB962C8B-B14F-4D97-AF65-F5344CB8AC3E}">
        <p14:creationId xmlns:p14="http://schemas.microsoft.com/office/powerpoint/2010/main" val="3254639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cap="all" dirty="0">
                <a:solidFill>
                  <a:schemeClr val="accent1">
                    <a:lumMod val="50000"/>
                  </a:schemeClr>
                </a:solidFill>
                <a:latin typeface="Euphemia" panose="020B0503040102020104" pitchFamily="34" charset="0"/>
              </a:rPr>
              <a:t>Divergent scale</a:t>
            </a:r>
          </a:p>
        </p:txBody>
      </p:sp>
      <p:pic>
        <p:nvPicPr>
          <p:cNvPr id="2" name="Picture 1"/>
          <p:cNvPicPr>
            <a:picLocks noChangeAspect="1"/>
          </p:cNvPicPr>
          <p:nvPr/>
        </p:nvPicPr>
        <p:blipFill>
          <a:blip r:embed="rId2"/>
          <a:stretch>
            <a:fillRect/>
          </a:stretch>
        </p:blipFill>
        <p:spPr>
          <a:xfrm>
            <a:off x="838200" y="1295400"/>
            <a:ext cx="7315200" cy="4909625"/>
          </a:xfrm>
          <a:prstGeom prst="rect">
            <a:avLst/>
          </a:prstGeom>
        </p:spPr>
      </p:pic>
    </p:spTree>
    <p:extLst>
      <p:ext uri="{BB962C8B-B14F-4D97-AF65-F5344CB8AC3E}">
        <p14:creationId xmlns:p14="http://schemas.microsoft.com/office/powerpoint/2010/main" val="4292087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chemeClr val="accent1">
                    <a:lumMod val="50000"/>
                  </a:schemeClr>
                </a:solidFill>
                <a:latin typeface="Euphemia" panose="020B0503040102020104" pitchFamily="34" charset="0"/>
              </a:rPr>
              <a:t>Rules of Thumb:</a:t>
            </a:r>
          </a:p>
        </p:txBody>
      </p:sp>
      <p:sp>
        <p:nvSpPr>
          <p:cNvPr id="3" name="TextBox 2"/>
          <p:cNvSpPr txBox="1"/>
          <p:nvPr/>
        </p:nvSpPr>
        <p:spPr>
          <a:xfrm>
            <a:off x="990600" y="1676400"/>
            <a:ext cx="6934200" cy="3970318"/>
          </a:xfrm>
          <a:prstGeom prst="rect">
            <a:avLst/>
          </a:prstGeom>
          <a:noFill/>
        </p:spPr>
        <p:txBody>
          <a:bodyPr wrap="square" rtlCol="0">
            <a:spAutoFit/>
          </a:bodyPr>
          <a:lstStyle/>
          <a:p>
            <a:pPr marL="342900" indent="-342900">
              <a:buFont typeface="+mj-lt"/>
              <a:buAutoNum type="arabicPeriod"/>
            </a:pPr>
            <a:r>
              <a:rPr lang="en-US" dirty="0">
                <a:latin typeface="Calibri Light" panose="020F0302020204030204" pitchFamily="34" charset="0"/>
              </a:rPr>
              <a:t>If you are highlighting a class of individuals, like those in poverty, a single color might be sufficient (FE red for in poverty, gray for not).</a:t>
            </a:r>
          </a:p>
          <a:p>
            <a:pPr marL="342900" indent="-342900">
              <a:buFont typeface="+mj-lt"/>
              <a:buAutoNum type="arabicPeriod"/>
            </a:pPr>
            <a:endParaRPr lang="en-US" dirty="0">
              <a:latin typeface="Calibri Light" panose="020F0302020204030204" pitchFamily="34" charset="0"/>
            </a:endParaRPr>
          </a:p>
          <a:p>
            <a:pPr marL="342900" indent="-342900">
              <a:buFont typeface="+mj-lt"/>
              <a:buAutoNum type="arabicPeriod"/>
            </a:pPr>
            <a:r>
              <a:rPr lang="en-US" dirty="0">
                <a:latin typeface="Calibri Light" panose="020F0302020204030204" pitchFamily="34" charset="0"/>
              </a:rPr>
              <a:t>When you are highlighting performance along a single dimension, use a sequential scale with white or gray at the bottom of your color scale and a dark color at the top.</a:t>
            </a:r>
          </a:p>
          <a:p>
            <a:pPr marL="342900" indent="-342900">
              <a:buFont typeface="+mj-lt"/>
              <a:buAutoNum type="arabicPeriod"/>
            </a:pPr>
            <a:endParaRPr lang="en-US" dirty="0">
              <a:latin typeface="Calibri Light" panose="020F0302020204030204" pitchFamily="34" charset="0"/>
            </a:endParaRPr>
          </a:p>
          <a:p>
            <a:pPr marL="342900" indent="-342900">
              <a:buFont typeface="+mj-lt"/>
              <a:buAutoNum type="arabicPeriod"/>
            </a:pPr>
            <a:r>
              <a:rPr lang="en-US" dirty="0">
                <a:latin typeface="Calibri Light" panose="020F0302020204030204" pitchFamily="34" charset="0"/>
              </a:rPr>
              <a:t>If your comparison is relative to the average put white or gray in the middle to represent “average.” Consider red for low, blue or green for high (depending on the context if high is good, low is bad). </a:t>
            </a:r>
          </a:p>
          <a:p>
            <a:pPr marL="342900" indent="-342900">
              <a:buFont typeface="+mj-lt"/>
              <a:buAutoNum type="arabicPeriod"/>
            </a:pPr>
            <a:endParaRPr lang="en-US" dirty="0">
              <a:latin typeface="Calibri Light" panose="020F0302020204030204" pitchFamily="34" charset="0"/>
            </a:endParaRPr>
          </a:p>
          <a:p>
            <a:pPr marL="342900" indent="-342900">
              <a:buFont typeface="+mj-lt"/>
              <a:buAutoNum type="arabicPeriod"/>
            </a:pPr>
            <a:r>
              <a:rPr lang="en-US" dirty="0">
                <a:latin typeface="Calibri Light" panose="020F0302020204030204" pitchFamily="34" charset="0"/>
              </a:rPr>
              <a:t>Five to seven categories is typical.</a:t>
            </a:r>
            <a:br>
              <a:rPr lang="en-US" dirty="0">
                <a:latin typeface="Calibri Light" panose="020F0302020204030204" pitchFamily="34" charset="0"/>
              </a:rPr>
            </a:br>
            <a:br>
              <a:rPr lang="en-US" dirty="0">
                <a:latin typeface="Calibri Light" panose="020F0302020204030204" pitchFamily="34" charset="0"/>
              </a:rPr>
            </a:br>
            <a:endParaRPr lang="en-US" dirty="0">
              <a:latin typeface="Calibri Light" panose="020F0302020204030204" pitchFamily="34" charset="0"/>
            </a:endParaRPr>
          </a:p>
        </p:txBody>
      </p:sp>
    </p:spTree>
    <p:extLst>
      <p:ext uri="{BB962C8B-B14F-4D97-AF65-F5344CB8AC3E}">
        <p14:creationId xmlns:p14="http://schemas.microsoft.com/office/powerpoint/2010/main" val="2879310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functions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4857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73668"/>
            <a:ext cx="253967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http://colorbrewer2.org/</a:t>
            </a:r>
          </a:p>
        </p:txBody>
      </p:sp>
      <p:pic>
        <p:nvPicPr>
          <p:cNvPr id="4" name="Picture 3"/>
          <p:cNvPicPr>
            <a:picLocks noChangeAspect="1"/>
          </p:cNvPicPr>
          <p:nvPr/>
        </p:nvPicPr>
        <p:blipFill>
          <a:blip r:embed="rId2"/>
          <a:stretch>
            <a:fillRect/>
          </a:stretch>
        </p:blipFill>
        <p:spPr>
          <a:xfrm>
            <a:off x="304800" y="2809127"/>
            <a:ext cx="8200000" cy="4352381"/>
          </a:xfrm>
          <a:prstGeom prst="rect">
            <a:avLst/>
          </a:prstGeom>
        </p:spPr>
      </p:pic>
      <p:pic>
        <p:nvPicPr>
          <p:cNvPr id="5" name="Picture 4">
            <a:extLst>
              <a:ext uri="{FF2B5EF4-FFF2-40B4-BE49-F238E27FC236}">
                <a16:creationId xmlns:a16="http://schemas.microsoft.com/office/drawing/2014/main" id="{414B0C2E-775B-43A2-B237-0716AB8736D0}"/>
              </a:ext>
            </a:extLst>
          </p:cNvPr>
          <p:cNvPicPr>
            <a:picLocks noChangeAspect="1"/>
          </p:cNvPicPr>
          <p:nvPr/>
        </p:nvPicPr>
        <p:blipFill rotWithShape="1">
          <a:blip r:embed="rId3"/>
          <a:srcRect l="28125" t="38564" r="5209" b="28605"/>
          <a:stretch/>
        </p:blipFill>
        <p:spPr>
          <a:xfrm>
            <a:off x="3352800" y="152400"/>
            <a:ext cx="4876800" cy="1611869"/>
          </a:xfrm>
          <a:prstGeom prst="rect">
            <a:avLst/>
          </a:prstGeom>
        </p:spPr>
      </p:pic>
      <p:sp>
        <p:nvSpPr>
          <p:cNvPr id="3" name="Rectangle 2"/>
          <p:cNvSpPr/>
          <p:nvPr/>
        </p:nvSpPr>
        <p:spPr>
          <a:xfrm>
            <a:off x="581487" y="2439795"/>
            <a:ext cx="7848600" cy="738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color.vals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&lt;- c("#a6611a", "#dfc27d", "#f5f5f5", "#80cdc1", "#018571"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plot( 1:5, c(5,5,5,5,5), col=</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color.vals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pch</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=19,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cex</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=10,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xlim</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=c(0,6) )</a:t>
            </a:r>
          </a:p>
        </p:txBody>
      </p:sp>
      <p:sp>
        <p:nvSpPr>
          <p:cNvPr id="6" name="TextBox 5">
            <a:extLst>
              <a:ext uri="{FF2B5EF4-FFF2-40B4-BE49-F238E27FC236}">
                <a16:creationId xmlns:a16="http://schemas.microsoft.com/office/drawing/2014/main" id="{86D1C337-B8B2-400A-8484-05BBE8F38DBD}"/>
              </a:ext>
            </a:extLst>
          </p:cNvPr>
          <p:cNvSpPr txBox="1"/>
          <p:nvPr/>
        </p:nvSpPr>
        <p:spPr>
          <a:xfrm>
            <a:off x="605901" y="1961300"/>
            <a:ext cx="1273490" cy="369332"/>
          </a:xfrm>
          <a:prstGeom prst="rect">
            <a:avLst/>
          </a:prstGeom>
          <a:noFill/>
        </p:spPr>
        <p:txBody>
          <a:bodyPr wrap="none" rtlCol="0">
            <a:spAutoFit/>
          </a:bodyPr>
          <a:lstStyle/>
          <a:p>
            <a:r>
              <a:rPr lang="en-US" dirty="0"/>
              <a:t>MANUALLY:</a:t>
            </a:r>
          </a:p>
        </p:txBody>
      </p:sp>
    </p:spTree>
    <p:extLst>
      <p:ext uri="{BB962C8B-B14F-4D97-AF65-F5344CB8AC3E}">
        <p14:creationId xmlns:p14="http://schemas.microsoft.com/office/powerpoint/2010/main" val="1510299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305800"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library(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RColorBrewer</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display.brewer.pal</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( 7,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BrBG</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display.brewer.pal</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( 5,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BrBG</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display.brewer.pal</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( 7,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BuGn</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brewer.pal</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( 5,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BrBG</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 identical to previous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color.vals</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&lt;-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brewer.pal</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( 5,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BrBG</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p:txBody>
      </p:sp>
      <p:pic>
        <p:nvPicPr>
          <p:cNvPr id="3" name="Picture 2">
            <a:extLst>
              <a:ext uri="{FF2B5EF4-FFF2-40B4-BE49-F238E27FC236}">
                <a16:creationId xmlns:a16="http://schemas.microsoft.com/office/drawing/2014/main" id="{1CE23549-1A68-4742-AADC-75418DF449E3}"/>
              </a:ext>
            </a:extLst>
          </p:cNvPr>
          <p:cNvPicPr>
            <a:picLocks noChangeAspect="1"/>
          </p:cNvPicPr>
          <p:nvPr/>
        </p:nvPicPr>
        <p:blipFill rotWithShape="1">
          <a:blip r:embed="rId2"/>
          <a:srcRect l="28125" t="38564" r="5209" b="28605"/>
          <a:stretch/>
        </p:blipFill>
        <p:spPr>
          <a:xfrm>
            <a:off x="533400" y="4419600"/>
            <a:ext cx="4876800" cy="1611869"/>
          </a:xfrm>
          <a:prstGeom prst="rect">
            <a:avLst/>
          </a:prstGeom>
        </p:spPr>
      </p:pic>
    </p:spTree>
    <p:extLst>
      <p:ext uri="{BB962C8B-B14F-4D97-AF65-F5344CB8AC3E}">
        <p14:creationId xmlns:p14="http://schemas.microsoft.com/office/powerpoint/2010/main" val="131099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1329" t="16137" b="6902"/>
          <a:stretch/>
        </p:blipFill>
        <p:spPr>
          <a:xfrm>
            <a:off x="1828800" y="1752600"/>
            <a:ext cx="6290072" cy="3810000"/>
          </a:xfrm>
          <a:prstGeom prst="rect">
            <a:avLst/>
          </a:prstGeom>
        </p:spPr>
      </p:pic>
      <p:sp>
        <p:nvSpPr>
          <p:cNvPr id="3" name="Rectangle 2"/>
          <p:cNvSpPr/>
          <p:nvPr/>
        </p:nvSpPr>
        <p:spPr>
          <a:xfrm>
            <a:off x="7264103" y="1029606"/>
            <a:ext cx="736134" cy="339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 name="Rectangle 3"/>
          <p:cNvSpPr/>
          <p:nvPr/>
        </p:nvSpPr>
        <p:spPr>
          <a:xfrm>
            <a:off x="1109221" y="1029606"/>
            <a:ext cx="768070" cy="339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 name="TextBox 4">
            <a:extLst>
              <a:ext uri="{FF2B5EF4-FFF2-40B4-BE49-F238E27FC236}">
                <a16:creationId xmlns:a16="http://schemas.microsoft.com/office/drawing/2014/main" id="{73DF2C0D-3C18-4CB2-A9DF-55F7C573FE0F}"/>
              </a:ext>
            </a:extLst>
          </p:cNvPr>
          <p:cNvSpPr txBox="1"/>
          <p:nvPr/>
        </p:nvSpPr>
        <p:spPr>
          <a:xfrm>
            <a:off x="1235769" y="353697"/>
            <a:ext cx="6883103" cy="1015663"/>
          </a:xfrm>
          <a:prstGeom prst="rect">
            <a:avLst/>
          </a:prstGeom>
          <a:noFill/>
        </p:spPr>
        <p:txBody>
          <a:bodyPr wrap="none" rtlCol="0">
            <a:spAutoFit/>
          </a:bodyPr>
          <a:lstStyle/>
          <a:p>
            <a:r>
              <a:rPr lang="en-US" sz="2000" dirty="0"/>
              <a:t>Intended narrative: one party won the election with more votes.</a:t>
            </a:r>
            <a:br>
              <a:rPr lang="en-US" sz="2000" dirty="0"/>
            </a:br>
            <a:endParaRPr lang="en-US" sz="2000" dirty="0"/>
          </a:p>
          <a:p>
            <a:r>
              <a:rPr lang="en-US" sz="2000" dirty="0"/>
              <a:t>According to your map who won the election?    </a:t>
            </a:r>
            <a:r>
              <a:rPr lang="en-US" sz="2000" dirty="0">
                <a:solidFill>
                  <a:srgbClr val="D91D2F"/>
                </a:solidFill>
              </a:rPr>
              <a:t>RED</a:t>
            </a:r>
            <a:r>
              <a:rPr lang="en-US" sz="2000" dirty="0"/>
              <a:t> is dominant</a:t>
            </a:r>
          </a:p>
        </p:txBody>
      </p:sp>
    </p:spTree>
    <p:extLst>
      <p:ext uri="{BB962C8B-B14F-4D97-AF65-F5344CB8AC3E}">
        <p14:creationId xmlns:p14="http://schemas.microsoft.com/office/powerpoint/2010/main" val="63579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66800"/>
            <a:ext cx="90678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color.function</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colorRampPalette</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c("</a:t>
            </a:r>
            <a:r>
              <a:rPr kumimoji="0" lang="en-US" sz="1400" b="0" i="0" u="none" strike="noStrike" kern="1200" cap="none" spc="0" normalizeH="0" baseline="0" noProof="0" dirty="0">
                <a:ln>
                  <a:noFill/>
                </a:ln>
                <a:solidFill>
                  <a:srgbClr val="8B1A1A"/>
                </a:solidFill>
                <a:effectLst/>
                <a:uLnTx/>
                <a:uFillTx/>
                <a:latin typeface="Courier New" panose="02070309020205020404" pitchFamily="49" charset="0"/>
                <a:ea typeface="+mn-ea"/>
                <a:cs typeface="Courier New" panose="02070309020205020404" pitchFamily="49" charset="0"/>
              </a:rPr>
              <a:t>firebrick4</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","light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gray","</a:t>
            </a:r>
            <a:r>
              <a:rPr kumimoji="0" lang="en-US" sz="1400" b="0" i="0" u="none" strike="noStrike" kern="1200" cap="none" spc="0" normalizeH="0" baseline="0" noProof="0" dirty="0" err="1">
                <a:ln>
                  <a:noFill/>
                </a:ln>
                <a:solidFill>
                  <a:srgbClr val="4682B4"/>
                </a:solidFill>
                <a:effectLst/>
                <a:uLnTx/>
                <a:uFillTx/>
                <a:latin typeface="Courier New" panose="02070309020205020404" pitchFamily="49" charset="0"/>
                <a:ea typeface="+mn-ea"/>
                <a:cs typeface="Courier New" panose="02070309020205020404" pitchFamily="49" charset="0"/>
              </a:rPr>
              <a:t>steel</a:t>
            </a:r>
            <a:r>
              <a:rPr kumimoji="0" lang="en-US" sz="1400" b="0" i="0" u="none" strike="noStrike" kern="1200" cap="none" spc="0" normalizeH="0" baseline="0" noProof="0" dirty="0">
                <a:ln>
                  <a:noFill/>
                </a:ln>
                <a:solidFill>
                  <a:srgbClr val="4682B4"/>
                </a:solidFill>
                <a:effectLst/>
                <a:uLnTx/>
                <a:uFillTx/>
                <a:latin typeface="Courier New" panose="02070309020205020404" pitchFamily="49" charset="0"/>
                <a:ea typeface="+mn-ea"/>
                <a:cs typeface="Courier New" panose="02070309020205020404" pitchFamily="49" charset="0"/>
              </a:rPr>
              <a:t> blue</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color.function</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(5) # number of classes you desire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col.vals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color.function</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plot( 1:7, c(3,3,3,3,3,3,3),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pch</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=19,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cex</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=10, col=</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col.vals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xlim</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=c(0,8) )</a:t>
            </a:r>
          </a:p>
        </p:txBody>
      </p:sp>
      <p:pic>
        <p:nvPicPr>
          <p:cNvPr id="3" name="Picture 2"/>
          <p:cNvPicPr>
            <a:picLocks noChangeAspect="1"/>
          </p:cNvPicPr>
          <p:nvPr/>
        </p:nvPicPr>
        <p:blipFill>
          <a:blip r:embed="rId2"/>
          <a:stretch>
            <a:fillRect/>
          </a:stretch>
        </p:blipFill>
        <p:spPr>
          <a:xfrm>
            <a:off x="374469" y="2819400"/>
            <a:ext cx="8200000" cy="4352381"/>
          </a:xfrm>
          <a:prstGeom prst="rect">
            <a:avLst/>
          </a:prstGeom>
        </p:spPr>
      </p:pic>
      <p:sp>
        <p:nvSpPr>
          <p:cNvPr id="4" name="TextBox 3">
            <a:extLst>
              <a:ext uri="{FF2B5EF4-FFF2-40B4-BE49-F238E27FC236}">
                <a16:creationId xmlns:a16="http://schemas.microsoft.com/office/drawing/2014/main" id="{6A085A42-43B1-40C2-B9AA-4D332DD552EA}"/>
              </a:ext>
            </a:extLst>
          </p:cNvPr>
          <p:cNvSpPr txBox="1"/>
          <p:nvPr/>
        </p:nvSpPr>
        <p:spPr>
          <a:xfrm>
            <a:off x="304800" y="304800"/>
            <a:ext cx="3407600" cy="369332"/>
          </a:xfrm>
          <a:prstGeom prst="rect">
            <a:avLst/>
          </a:prstGeom>
          <a:noFill/>
        </p:spPr>
        <p:txBody>
          <a:bodyPr wrap="none" rtlCol="0">
            <a:spAutoFit/>
          </a:bodyPr>
          <a:lstStyle/>
          <a:p>
            <a:r>
              <a:rPr lang="en-US" dirty="0"/>
              <a:t>CREATE YOUR OWN COLOR RAMP:</a:t>
            </a:r>
          </a:p>
        </p:txBody>
      </p:sp>
      <p:sp>
        <p:nvSpPr>
          <p:cNvPr id="5" name="TextBox 4">
            <a:extLst>
              <a:ext uri="{FF2B5EF4-FFF2-40B4-BE49-F238E27FC236}">
                <a16:creationId xmlns:a16="http://schemas.microsoft.com/office/drawing/2014/main" id="{285E3E45-7862-4E87-980E-9C5F7414C463}"/>
              </a:ext>
            </a:extLst>
          </p:cNvPr>
          <p:cNvSpPr txBox="1"/>
          <p:nvPr/>
        </p:nvSpPr>
        <p:spPr>
          <a:xfrm>
            <a:off x="5181600" y="120134"/>
            <a:ext cx="2567819" cy="369332"/>
          </a:xfrm>
          <a:prstGeom prst="rect">
            <a:avLst/>
          </a:prstGeom>
          <a:noFill/>
        </p:spPr>
        <p:txBody>
          <a:bodyPr wrap="none" rtlCol="0">
            <a:spAutoFit/>
          </a:bodyPr>
          <a:lstStyle/>
          <a:p>
            <a:r>
              <a:rPr lang="en-US" dirty="0"/>
              <a:t>Set center and end colors</a:t>
            </a:r>
          </a:p>
        </p:txBody>
      </p:sp>
      <p:cxnSp>
        <p:nvCxnSpPr>
          <p:cNvPr id="7" name="Straight Arrow Connector 6">
            <a:extLst>
              <a:ext uri="{FF2B5EF4-FFF2-40B4-BE49-F238E27FC236}">
                <a16:creationId xmlns:a16="http://schemas.microsoft.com/office/drawing/2014/main" id="{635AFB84-61E1-4A9C-B411-40604481A3CA}"/>
              </a:ext>
            </a:extLst>
          </p:cNvPr>
          <p:cNvCxnSpPr>
            <a:cxnSpLocks/>
          </p:cNvCxnSpPr>
          <p:nvPr/>
        </p:nvCxnSpPr>
        <p:spPr>
          <a:xfrm flipH="1">
            <a:off x="5257800" y="489466"/>
            <a:ext cx="381000" cy="577334"/>
          </a:xfrm>
          <a:prstGeom prst="straightConnector1">
            <a:avLst/>
          </a:prstGeom>
          <a:ln w="44450">
            <a:solidFill>
              <a:srgbClr val="8B1A1A"/>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597E348-D231-494C-B7C6-BA5D86A4CEB9}"/>
              </a:ext>
            </a:extLst>
          </p:cNvPr>
          <p:cNvCxnSpPr/>
          <p:nvPr/>
        </p:nvCxnSpPr>
        <p:spPr>
          <a:xfrm>
            <a:off x="7391400" y="489466"/>
            <a:ext cx="358019" cy="577334"/>
          </a:xfrm>
          <a:prstGeom prst="straightConnector1">
            <a:avLst/>
          </a:prstGeom>
          <a:ln w="44450">
            <a:solidFill>
              <a:srgbClr val="4682B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5A8C4FB-378D-447A-B52B-B15855AC21B9}"/>
              </a:ext>
            </a:extLst>
          </p:cNvPr>
          <p:cNvCxnSpPr>
            <a:stCxn id="5" idx="2"/>
          </p:cNvCxnSpPr>
          <p:nvPr/>
        </p:nvCxnSpPr>
        <p:spPr>
          <a:xfrm flipH="1">
            <a:off x="6465509" y="489466"/>
            <a:ext cx="1" cy="577334"/>
          </a:xfrm>
          <a:prstGeom prst="straightConnector1">
            <a:avLst/>
          </a:prstGeom>
          <a:ln w="444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326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66800"/>
            <a:ext cx="8001000"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norm.vec</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rnorm</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(10000) + 10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Five groups, 20% of the data in each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quantile(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norm.vec</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probs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=c(0, 0.20, 0.40, 0.60, 0.80, 1 ), na.rm=T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Seven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quantile(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norm.vec</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probs=seq( from=0, to=1, by=1/7 ), na.rm=T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Courier New" panose="02070309020205020404" pitchFamily="49" charset="0"/>
              <a:cs typeface="Courier New" panose="02070309020205020404" pitchFamily="49" charset="0"/>
            </a:endParaRPr>
          </a:p>
          <a:p>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endParaRPr lang="en-US" sz="1400" dirty="0">
              <a:solidFill>
                <a:prstClr val="black"/>
              </a:solidFill>
              <a:latin typeface="Courier New" panose="02070309020205020404" pitchFamily="49" charset="0"/>
              <a:cs typeface="Courier New" panose="02070309020205020404" pitchFamily="49" charset="0"/>
            </a:endParaRPr>
          </a:p>
          <a:p>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bin.values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lang="en-US" sz="1400" dirty="0">
                <a:solidFill>
                  <a:prstClr val="black"/>
                </a:solidFill>
                <a:latin typeface="Courier New" panose="02070309020205020404" pitchFamily="49" charset="0"/>
                <a:cs typeface="Courier New" panose="02070309020205020404" pitchFamily="49" charset="0"/>
              </a:rPr>
              <a:t>&lt;- quantile( </a:t>
            </a:r>
            <a:r>
              <a:rPr lang="en-US" sz="1400" dirty="0" err="1">
                <a:solidFill>
                  <a:prstClr val="black"/>
                </a:solidFill>
                <a:latin typeface="Courier New" panose="02070309020205020404" pitchFamily="49" charset="0"/>
                <a:cs typeface="Courier New" panose="02070309020205020404" pitchFamily="49" charset="0"/>
              </a:rPr>
              <a:t>norm.vec</a:t>
            </a:r>
            <a:r>
              <a:rPr lang="en-US" sz="1400" dirty="0">
                <a:solidFill>
                  <a:prstClr val="black"/>
                </a:solidFill>
                <a:latin typeface="Courier New" panose="02070309020205020404" pitchFamily="49" charset="0"/>
                <a:cs typeface="Courier New" panose="02070309020205020404" pitchFamily="49" charset="0"/>
              </a:rPr>
              <a:t>, probs=seq( from=0, to=1, by=1/7 )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cut(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norm.vec</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breaks=</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bin.values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 assigns data to bins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Courier New" panose="02070309020205020404" pitchFamily="49" charset="0"/>
              <a:cs typeface="Courier New" panose="02070309020205020404" pitchFamily="49" charset="0"/>
            </a:endParaRPr>
          </a:p>
          <a:p>
            <a:r>
              <a:rPr lang="en-US" sz="1400" dirty="0" err="1">
                <a:solidFill>
                  <a:prstClr val="black"/>
                </a:solidFill>
                <a:latin typeface="Courier New" panose="02070309020205020404" pitchFamily="49" charset="0"/>
                <a:cs typeface="Courier New" panose="02070309020205020404" pitchFamily="49" charset="0"/>
              </a:rPr>
              <a:t>col.vals</a:t>
            </a:r>
            <a:r>
              <a:rPr lang="en-US" sz="1400" dirty="0">
                <a:solidFill>
                  <a:prstClr val="black"/>
                </a:solidFill>
                <a:latin typeface="Courier New" panose="02070309020205020404" pitchFamily="49" charset="0"/>
                <a:cs typeface="Courier New" panose="02070309020205020404" pitchFamily="49" charset="0"/>
              </a:rPr>
              <a:t> &lt;- </a:t>
            </a:r>
            <a:r>
              <a:rPr lang="en-US" sz="1400" dirty="0" err="1">
                <a:solidFill>
                  <a:prstClr val="black"/>
                </a:solidFill>
                <a:latin typeface="Courier New" panose="02070309020205020404" pitchFamily="49" charset="0"/>
                <a:cs typeface="Courier New" panose="02070309020205020404" pitchFamily="49" charset="0"/>
              </a:rPr>
              <a:t>color.function</a:t>
            </a:r>
            <a:r>
              <a:rPr lang="en-US" sz="1400" dirty="0">
                <a:solidFill>
                  <a:prstClr val="black"/>
                </a:solidFill>
                <a:latin typeface="Courier New" panose="02070309020205020404" pitchFamily="49" charset="0"/>
                <a:cs typeface="Courier New" panose="02070309020205020404" pitchFamily="49" charset="0"/>
              </a:rPr>
              <a:t>(7)</a:t>
            </a:r>
          </a:p>
          <a:p>
            <a:endParaRPr lang="en-US" sz="1400" dirty="0">
              <a:solidFill>
                <a:prstClr val="black"/>
              </a:solidFill>
              <a:latin typeface="Courier New" panose="02070309020205020404" pitchFamily="49" charset="0"/>
              <a:cs typeface="Courier New" panose="02070309020205020404" pitchFamily="49" charset="0"/>
            </a:endParaRPr>
          </a:p>
          <a:p>
            <a:r>
              <a:rPr lang="en-US" sz="1400" dirty="0">
                <a:solidFill>
                  <a:prstClr val="black"/>
                </a:solidFill>
                <a:latin typeface="Courier New" panose="02070309020205020404" pitchFamily="49" charset="0"/>
                <a:cs typeface="Courier New" panose="02070309020205020404" pitchFamily="49" charset="0"/>
              </a:rPr>
              <a:t>cut( </a:t>
            </a:r>
            <a:r>
              <a:rPr lang="en-US" sz="1400" dirty="0" err="1">
                <a:solidFill>
                  <a:prstClr val="black"/>
                </a:solidFill>
                <a:latin typeface="Courier New" panose="02070309020205020404" pitchFamily="49" charset="0"/>
                <a:cs typeface="Courier New" panose="02070309020205020404" pitchFamily="49" charset="0"/>
              </a:rPr>
              <a:t>norm.vec</a:t>
            </a:r>
            <a:r>
              <a:rPr lang="en-US" sz="1400" dirty="0">
                <a:solidFill>
                  <a:prstClr val="black"/>
                </a:solidFill>
                <a:latin typeface="Courier New" panose="02070309020205020404" pitchFamily="49" charset="0"/>
                <a:cs typeface="Courier New" panose="02070309020205020404" pitchFamily="49" charset="0"/>
              </a:rPr>
              <a:t>, breaks=</a:t>
            </a:r>
            <a:r>
              <a:rPr lang="en-US" sz="1400" dirty="0" err="1">
                <a:solidFill>
                  <a:prstClr val="black"/>
                </a:solidFill>
                <a:latin typeface="Courier New" panose="02070309020205020404" pitchFamily="49" charset="0"/>
                <a:cs typeface="Courier New" panose="02070309020205020404" pitchFamily="49" charset="0"/>
              </a:rPr>
              <a:t>bin.values</a:t>
            </a:r>
            <a:r>
              <a:rPr lang="en-US" sz="1400" dirty="0">
                <a:solidFill>
                  <a:prstClr val="black"/>
                </a:solidFill>
                <a:latin typeface="Courier New" panose="02070309020205020404" pitchFamily="49" charset="0"/>
                <a:cs typeface="Courier New" panose="02070309020205020404" pitchFamily="49" charset="0"/>
              </a:rPr>
              <a:t>, labels=</a:t>
            </a:r>
            <a:r>
              <a:rPr lang="en-US" sz="1400" dirty="0" err="1">
                <a:solidFill>
                  <a:prstClr val="black"/>
                </a:solidFill>
                <a:latin typeface="Courier New" panose="02070309020205020404" pitchFamily="49" charset="0"/>
                <a:cs typeface="Courier New" panose="02070309020205020404" pitchFamily="49" charset="0"/>
              </a:rPr>
              <a:t>col.vals</a:t>
            </a:r>
            <a:r>
              <a:rPr lang="en-US" sz="1400" dirty="0">
                <a:solidFill>
                  <a:prstClr val="black"/>
                </a:solidFill>
                <a:latin typeface="Courier New" panose="02070309020205020404" pitchFamily="49" charset="0"/>
                <a:cs typeface="Courier New" panose="02070309020205020404" pitchFamily="49" charset="0"/>
              </a:rPr>
              <a:t> )  # adds color labels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3" name="TextBox 2">
            <a:extLst>
              <a:ext uri="{FF2B5EF4-FFF2-40B4-BE49-F238E27FC236}">
                <a16:creationId xmlns:a16="http://schemas.microsoft.com/office/drawing/2014/main" id="{281C6E2E-1F9C-4FB1-8BB3-D1D99EF02A01}"/>
              </a:ext>
            </a:extLst>
          </p:cNvPr>
          <p:cNvSpPr txBox="1"/>
          <p:nvPr/>
        </p:nvSpPr>
        <p:spPr>
          <a:xfrm>
            <a:off x="609600" y="457200"/>
            <a:ext cx="4060535" cy="369332"/>
          </a:xfrm>
          <a:prstGeom prst="rect">
            <a:avLst/>
          </a:prstGeom>
          <a:noFill/>
        </p:spPr>
        <p:txBody>
          <a:bodyPr wrap="none" rtlCol="0">
            <a:spAutoFit/>
          </a:bodyPr>
          <a:lstStyle/>
          <a:p>
            <a:r>
              <a:rPr lang="en-US" dirty="0"/>
              <a:t>IDENTIFY BREAK POINTS FOR QUANTILES:</a:t>
            </a:r>
          </a:p>
        </p:txBody>
      </p:sp>
    </p:spTree>
    <p:extLst>
      <p:ext uri="{BB962C8B-B14F-4D97-AF65-F5344CB8AC3E}">
        <p14:creationId xmlns:p14="http://schemas.microsoft.com/office/powerpoint/2010/main" val="105015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hierarchy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0039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type="body" idx="1"/>
          </p:nvPr>
        </p:nvSpPr>
        <p:spPr>
          <a:xfrm>
            <a:off x="990600" y="2057400"/>
            <a:ext cx="7162800" cy="3504603"/>
          </a:xfrm>
        </p:spPr>
        <p:txBody>
          <a:bodyPr>
            <a:normAutofit/>
          </a:bodyPr>
          <a:lstStyle/>
          <a:p>
            <a:pPr>
              <a:lnSpc>
                <a:spcPct val="100000"/>
              </a:lnSpc>
            </a:pPr>
            <a:r>
              <a:rPr lang="en-US" sz="1800" dirty="0">
                <a:latin typeface="Calibri Light" panose="020F0302020204030204" pitchFamily="34" charset="0"/>
              </a:rPr>
              <a:t>Assign bright colors (red, orange, yellow, green, blue) to important graphic elements</a:t>
            </a:r>
          </a:p>
          <a:p>
            <a:pPr>
              <a:lnSpc>
                <a:spcPct val="100000"/>
              </a:lnSpc>
            </a:pPr>
            <a:r>
              <a:rPr lang="en-US" sz="1800" dirty="0">
                <a:latin typeface="Calibri Light" panose="020F0302020204030204" pitchFamily="34" charset="0"/>
              </a:rPr>
              <a:t>Features are known as </a:t>
            </a:r>
            <a:r>
              <a:rPr lang="en-US" sz="1800" b="1" dirty="0">
                <a:solidFill>
                  <a:schemeClr val="tx2">
                    <a:lumMod val="50000"/>
                  </a:schemeClr>
                </a:solidFill>
                <a:latin typeface="Calibri Light" panose="020F0302020204030204" pitchFamily="34" charset="0"/>
              </a:rPr>
              <a:t>figure</a:t>
            </a:r>
            <a:r>
              <a:rPr lang="en-US" sz="1800" b="1" dirty="0">
                <a:latin typeface="Calibri Light" panose="020F0302020204030204" pitchFamily="34" charset="0"/>
              </a:rPr>
              <a:t>, </a:t>
            </a:r>
            <a:r>
              <a:rPr lang="en-US" sz="1800" dirty="0">
                <a:latin typeface="Calibri Light" panose="020F0302020204030204" pitchFamily="34" charset="0"/>
              </a:rPr>
              <a:t>or the </a:t>
            </a:r>
            <a:r>
              <a:rPr lang="en-US" sz="1800" b="1" dirty="0">
                <a:solidFill>
                  <a:schemeClr val="tx2">
                    <a:lumMod val="50000"/>
                  </a:schemeClr>
                </a:solidFill>
                <a:latin typeface="Calibri Light" panose="020F0302020204030204" pitchFamily="34" charset="0"/>
              </a:rPr>
              <a:t>subject</a:t>
            </a:r>
            <a:r>
              <a:rPr lang="en-US" sz="1800" b="1" dirty="0">
                <a:latin typeface="Calibri Light" panose="020F0302020204030204" pitchFamily="34" charset="0"/>
              </a:rPr>
              <a:t> </a:t>
            </a:r>
            <a:r>
              <a:rPr lang="en-US" sz="1800" dirty="0">
                <a:latin typeface="Calibri Light" panose="020F0302020204030204" pitchFamily="34" charset="0"/>
              </a:rPr>
              <a:t>of the map.</a:t>
            </a:r>
          </a:p>
          <a:p>
            <a:pPr>
              <a:lnSpc>
                <a:spcPct val="100000"/>
              </a:lnSpc>
            </a:pPr>
            <a:endParaRPr lang="en-US" sz="1800" dirty="0">
              <a:latin typeface="Calibri Light" panose="020F0302020204030204" pitchFamily="34" charset="0"/>
            </a:endParaRPr>
          </a:p>
          <a:p>
            <a:pPr>
              <a:lnSpc>
                <a:spcPct val="100000"/>
              </a:lnSpc>
            </a:pPr>
            <a:r>
              <a:rPr lang="en-US" sz="1800" dirty="0">
                <a:latin typeface="Calibri Light" panose="020F0302020204030204" pitchFamily="34" charset="0"/>
              </a:rPr>
              <a:t>Assign drab colors to the graphic elements that provide orientation or context, especially shades of gray</a:t>
            </a:r>
          </a:p>
          <a:p>
            <a:pPr>
              <a:lnSpc>
                <a:spcPct val="100000"/>
              </a:lnSpc>
            </a:pPr>
            <a:r>
              <a:rPr lang="en-US" sz="1800" dirty="0">
                <a:latin typeface="Calibri Light" panose="020F0302020204030204" pitchFamily="34" charset="0"/>
              </a:rPr>
              <a:t>Features known as </a:t>
            </a:r>
            <a:r>
              <a:rPr lang="en-US" sz="1800" b="1" dirty="0">
                <a:solidFill>
                  <a:schemeClr val="tx2">
                    <a:lumMod val="50000"/>
                  </a:schemeClr>
                </a:solidFill>
                <a:latin typeface="Calibri Light" panose="020F0302020204030204" pitchFamily="34" charset="0"/>
              </a:rPr>
              <a:t>ground</a:t>
            </a:r>
            <a:r>
              <a:rPr lang="en-US" sz="1800" b="1" dirty="0">
                <a:latin typeface="Calibri Light" panose="020F0302020204030204" pitchFamily="34" charset="0"/>
              </a:rPr>
              <a:t>, </a:t>
            </a:r>
            <a:r>
              <a:rPr lang="en-US" sz="1800" dirty="0">
                <a:latin typeface="Calibri Light" panose="020F0302020204030204" pitchFamily="34" charset="0"/>
              </a:rPr>
              <a:t>or the</a:t>
            </a:r>
            <a:r>
              <a:rPr lang="en-US" sz="1800" b="1" dirty="0">
                <a:solidFill>
                  <a:schemeClr val="tx2">
                    <a:lumMod val="50000"/>
                  </a:schemeClr>
                </a:solidFill>
                <a:latin typeface="Calibri Light" panose="020F0302020204030204" pitchFamily="34" charset="0"/>
              </a:rPr>
              <a:t> context </a:t>
            </a:r>
            <a:r>
              <a:rPr lang="en-US" sz="1800" dirty="0">
                <a:latin typeface="Calibri Light" panose="020F0302020204030204" pitchFamily="34" charset="0"/>
              </a:rPr>
              <a:t>for the subject.</a:t>
            </a:r>
          </a:p>
          <a:p>
            <a:pPr>
              <a:lnSpc>
                <a:spcPct val="100000"/>
              </a:lnSpc>
            </a:pPr>
            <a:endParaRPr lang="en-US" sz="1800" dirty="0">
              <a:latin typeface="Calibri Light" panose="020F0302020204030204" pitchFamily="34" charset="0"/>
            </a:endParaRPr>
          </a:p>
          <a:p>
            <a:pPr>
              <a:lnSpc>
                <a:spcPct val="100000"/>
              </a:lnSpc>
            </a:pPr>
            <a:endParaRPr lang="en-US" sz="1800" b="1" dirty="0">
              <a:latin typeface="Calibri Light" panose="020F0302020204030204" pitchFamily="34" charset="0"/>
            </a:endParaRPr>
          </a:p>
        </p:txBody>
      </p:sp>
      <p:sp>
        <p:nvSpPr>
          <p:cNvPr id="27" name="Title 26"/>
          <p:cNvSpPr>
            <a:spLocks noGrp="1"/>
          </p:cNvSpPr>
          <p:nvPr>
            <p:ph type="title"/>
          </p:nvPr>
        </p:nvSpPr>
        <p:spPr/>
        <p:txBody>
          <a:bodyPr>
            <a:normAutofit/>
          </a:bodyPr>
          <a:lstStyle/>
          <a:p>
            <a:r>
              <a:rPr lang="en-US" sz="3600" cap="all" dirty="0">
                <a:solidFill>
                  <a:schemeClr val="accent1">
                    <a:lumMod val="50000"/>
                  </a:schemeClr>
                </a:solidFill>
                <a:latin typeface="Euphemia" panose="020B0503040102020104" pitchFamily="34" charset="0"/>
              </a:rPr>
              <a:t>Ground and figure</a:t>
            </a:r>
          </a:p>
        </p:txBody>
      </p:sp>
    </p:spTree>
    <p:extLst>
      <p:ext uri="{BB962C8B-B14F-4D97-AF65-F5344CB8AC3E}">
        <p14:creationId xmlns:p14="http://schemas.microsoft.com/office/powerpoint/2010/main" val="2876162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600200" y="2286000"/>
            <a:ext cx="1828800" cy="1749425"/>
          </a:xfrm>
          <a:prstGeom prst="rect">
            <a:avLst/>
          </a:prstGeom>
        </p:spPr>
      </p:pic>
      <p:sp>
        <p:nvSpPr>
          <p:cNvPr id="5" name="TextBox 4"/>
          <p:cNvSpPr txBox="1"/>
          <p:nvPr/>
        </p:nvSpPr>
        <p:spPr>
          <a:xfrm>
            <a:off x="2209800" y="1295400"/>
            <a:ext cx="84350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F497D">
                    <a:lumMod val="50000"/>
                  </a:srgbClr>
                </a:solidFill>
                <a:effectLst/>
                <a:uLnTx/>
                <a:uFillTx/>
                <a:latin typeface="Calibri"/>
                <a:ea typeface="+mn-ea"/>
                <a:cs typeface="+mn-cs"/>
              </a:rPr>
              <a:t>GOOD</a:t>
            </a:r>
          </a:p>
        </p:txBody>
      </p:sp>
      <p:pic>
        <p:nvPicPr>
          <p:cNvPr id="6" name="Picture 5"/>
          <p:cNvPicPr/>
          <p:nvPr/>
        </p:nvPicPr>
        <p:blipFill>
          <a:blip r:embed="rId3"/>
          <a:stretch>
            <a:fillRect/>
          </a:stretch>
        </p:blipFill>
        <p:spPr>
          <a:xfrm>
            <a:off x="5638800" y="2286000"/>
            <a:ext cx="1828800" cy="1685290"/>
          </a:xfrm>
          <a:prstGeom prst="rect">
            <a:avLst/>
          </a:prstGeom>
        </p:spPr>
      </p:pic>
      <p:sp>
        <p:nvSpPr>
          <p:cNvPr id="7" name="TextBox 6"/>
          <p:cNvSpPr txBox="1"/>
          <p:nvPr/>
        </p:nvSpPr>
        <p:spPr>
          <a:xfrm>
            <a:off x="6239299" y="1295400"/>
            <a:ext cx="62780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F497D">
                    <a:lumMod val="50000"/>
                  </a:srgbClr>
                </a:solidFill>
                <a:effectLst/>
                <a:uLnTx/>
                <a:uFillTx/>
                <a:latin typeface="Calibri"/>
                <a:ea typeface="+mn-ea"/>
                <a:cs typeface="+mn-cs"/>
              </a:rPr>
              <a:t>BAD</a:t>
            </a:r>
          </a:p>
        </p:txBody>
      </p:sp>
    </p:spTree>
    <p:extLst>
      <p:ext uri="{BB962C8B-B14F-4D97-AF65-F5344CB8AC3E}">
        <p14:creationId xmlns:p14="http://schemas.microsoft.com/office/powerpoint/2010/main" val="125830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88" t="-794" r="1" b="745"/>
          <a:stretch/>
        </p:blipFill>
        <p:spPr>
          <a:xfrm>
            <a:off x="990600" y="914400"/>
            <a:ext cx="7128272" cy="4953000"/>
          </a:xfrm>
          <a:prstGeom prst="rect">
            <a:avLst/>
          </a:prstGeom>
        </p:spPr>
      </p:pic>
      <p:sp>
        <p:nvSpPr>
          <p:cNvPr id="5" name="TextBox 4">
            <a:extLst>
              <a:ext uri="{FF2B5EF4-FFF2-40B4-BE49-F238E27FC236}">
                <a16:creationId xmlns:a16="http://schemas.microsoft.com/office/drawing/2014/main" id="{73DF2C0D-3C18-4CB2-A9DF-55F7C573FE0F}"/>
              </a:ext>
            </a:extLst>
          </p:cNvPr>
          <p:cNvSpPr txBox="1"/>
          <p:nvPr/>
        </p:nvSpPr>
        <p:spPr>
          <a:xfrm>
            <a:off x="1227271" y="228600"/>
            <a:ext cx="6874061" cy="400110"/>
          </a:xfrm>
          <a:prstGeom prst="rect">
            <a:avLst/>
          </a:prstGeom>
          <a:noFill/>
        </p:spPr>
        <p:txBody>
          <a:bodyPr wrap="none" rtlCol="0">
            <a:spAutoFit/>
          </a:bodyPr>
          <a:lstStyle/>
          <a:p>
            <a:r>
              <a:rPr lang="en-US" sz="2000" dirty="0"/>
              <a:t>Land does vote, people vote. PROBLEM: you are visualizing land.</a:t>
            </a:r>
          </a:p>
        </p:txBody>
      </p:sp>
    </p:spTree>
    <p:extLst>
      <p:ext uri="{BB962C8B-B14F-4D97-AF65-F5344CB8AC3E}">
        <p14:creationId xmlns:p14="http://schemas.microsoft.com/office/powerpoint/2010/main" val="124349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03772" y="1346597"/>
            <a:ext cx="5936456" cy="4164806"/>
          </a:xfrm>
          <a:prstGeom prst="rect">
            <a:avLst/>
          </a:prstGeom>
        </p:spPr>
      </p:pic>
      <p:sp>
        <p:nvSpPr>
          <p:cNvPr id="4" name="TextBox 3">
            <a:extLst>
              <a:ext uri="{FF2B5EF4-FFF2-40B4-BE49-F238E27FC236}">
                <a16:creationId xmlns:a16="http://schemas.microsoft.com/office/drawing/2014/main" id="{2129D376-3CA3-4BAE-A2C6-A909F4F56ED8}"/>
              </a:ext>
            </a:extLst>
          </p:cNvPr>
          <p:cNvSpPr txBox="1"/>
          <p:nvPr/>
        </p:nvSpPr>
        <p:spPr>
          <a:xfrm>
            <a:off x="2133600" y="381000"/>
            <a:ext cx="5057410" cy="400110"/>
          </a:xfrm>
          <a:prstGeom prst="rect">
            <a:avLst/>
          </a:prstGeom>
          <a:noFill/>
        </p:spPr>
        <p:txBody>
          <a:bodyPr wrap="none" rtlCol="0">
            <a:spAutoFit/>
          </a:bodyPr>
          <a:lstStyle/>
          <a:p>
            <a:r>
              <a:rPr lang="en-US" sz="2000" dirty="0"/>
              <a:t>This is what a visualization of people looks like.</a:t>
            </a:r>
          </a:p>
        </p:txBody>
      </p:sp>
    </p:spTree>
    <p:extLst>
      <p:ext uri="{BB962C8B-B14F-4D97-AF65-F5344CB8AC3E}">
        <p14:creationId xmlns:p14="http://schemas.microsoft.com/office/powerpoint/2010/main" val="426564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00EDA8D-704B-4D73-9B15-A30776152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99493"/>
            <a:ext cx="6553200" cy="30590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639EF67-8952-4D69-A4AB-1D45D1D5ECBC}"/>
              </a:ext>
            </a:extLst>
          </p:cNvPr>
          <p:cNvSpPr txBox="1"/>
          <p:nvPr/>
        </p:nvSpPr>
        <p:spPr>
          <a:xfrm>
            <a:off x="838200" y="196318"/>
            <a:ext cx="7086600" cy="1508105"/>
          </a:xfrm>
          <a:prstGeom prst="rect">
            <a:avLst/>
          </a:prstGeom>
          <a:noFill/>
        </p:spPr>
        <p:txBody>
          <a:bodyPr wrap="square" rtlCol="0">
            <a:spAutoFit/>
          </a:bodyPr>
          <a:lstStyle/>
          <a:p>
            <a:r>
              <a:rPr lang="en-US" sz="2000" dirty="0"/>
              <a:t>The problem with choropleth maps: </a:t>
            </a:r>
          </a:p>
          <a:p>
            <a:endParaRPr lang="en-US" dirty="0"/>
          </a:p>
          <a:p>
            <a:r>
              <a:rPr lang="en-US" dirty="0"/>
              <a:t>When population density varies spatially then simply coloring geographic units like census tracts is extremely misleading. They will over-emphasize people in rural areas and hide people in dense urban areas. </a:t>
            </a:r>
          </a:p>
        </p:txBody>
      </p:sp>
      <p:sp>
        <p:nvSpPr>
          <p:cNvPr id="3" name="TextBox 2">
            <a:extLst>
              <a:ext uri="{FF2B5EF4-FFF2-40B4-BE49-F238E27FC236}">
                <a16:creationId xmlns:a16="http://schemas.microsoft.com/office/drawing/2014/main" id="{BB07DDD0-CF3F-45FD-995F-2E1C6A82EAD4}"/>
              </a:ext>
            </a:extLst>
          </p:cNvPr>
          <p:cNvSpPr txBox="1"/>
          <p:nvPr/>
        </p:nvSpPr>
        <p:spPr>
          <a:xfrm>
            <a:off x="1485900" y="5027213"/>
            <a:ext cx="6134100" cy="1600438"/>
          </a:xfrm>
          <a:prstGeom prst="rect">
            <a:avLst/>
          </a:prstGeom>
          <a:noFill/>
        </p:spPr>
        <p:txBody>
          <a:bodyPr wrap="square" rtlCol="0">
            <a:spAutoFit/>
          </a:bodyPr>
          <a:lstStyle/>
          <a:p>
            <a:r>
              <a:rPr lang="en-US" sz="1400" dirty="0">
                <a:solidFill>
                  <a:schemeClr val="tx1">
                    <a:lumMod val="65000"/>
                    <a:lumOff val="35000"/>
                  </a:schemeClr>
                </a:solidFill>
              </a:rPr>
              <a:t>Census tracts are designed to contain approximately 2 to 4 thousand people.  Thus the denser the neighborhood the smaller they are. The brain associates size with importance. The choropleth map on the left makes the blue group look like a small minority of all people and thus unimportant. </a:t>
            </a:r>
            <a:br>
              <a:rPr lang="en-US" sz="1400" dirty="0">
                <a:solidFill>
                  <a:schemeClr val="tx1">
                    <a:lumMod val="65000"/>
                    <a:lumOff val="35000"/>
                  </a:schemeClr>
                </a:solidFill>
              </a:rPr>
            </a:br>
            <a:br>
              <a:rPr lang="en-US" sz="1400" dirty="0">
                <a:solidFill>
                  <a:schemeClr val="tx1">
                    <a:lumMod val="65000"/>
                    <a:lumOff val="35000"/>
                  </a:schemeClr>
                </a:solidFill>
              </a:rPr>
            </a:br>
            <a:r>
              <a:rPr lang="en-US" sz="1400" dirty="0">
                <a:solidFill>
                  <a:schemeClr val="tx1">
                    <a:lumMod val="65000"/>
                    <a:lumOff val="35000"/>
                  </a:schemeClr>
                </a:solidFill>
              </a:rPr>
              <a:t>Dorling Cartograms present a more accurate narrative by scaling geographies by population to correctly represent group proportionality. </a:t>
            </a:r>
          </a:p>
        </p:txBody>
      </p:sp>
    </p:spTree>
    <p:extLst>
      <p:ext uri="{BB962C8B-B14F-4D97-AF65-F5344CB8AC3E}">
        <p14:creationId xmlns:p14="http://schemas.microsoft.com/office/powerpoint/2010/main" val="3263280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If you are presenting data about people, make sure your data tells the story about the people and not the land.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512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Binning data</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3231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1910</TotalTime>
  <Words>1650</Words>
  <Application>Microsoft Office PowerPoint</Application>
  <PresentationFormat>On-screen Show (4:3)</PresentationFormat>
  <Paragraphs>195</Paragraphs>
  <Slides>44</Slides>
  <Notes>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44</vt:i4>
      </vt:variant>
    </vt:vector>
  </HeadingPairs>
  <TitlesOfParts>
    <vt:vector size="52" baseType="lpstr">
      <vt:lpstr>Arial</vt:lpstr>
      <vt:lpstr>Calibri</vt:lpstr>
      <vt:lpstr>Calibri Light</vt:lpstr>
      <vt:lpstr>Courier New</vt:lpstr>
      <vt:lpstr>Euphemia</vt:lpstr>
      <vt:lpstr>Office Theme</vt:lpstr>
      <vt:lpstr>1_Office Theme</vt:lpstr>
      <vt:lpstr>2_Office Theme</vt:lpstr>
      <vt:lpstr>PowerPoint Presentation</vt:lpstr>
      <vt:lpstr>Your data tells a story</vt:lpstr>
      <vt:lpstr>Does your visual narrative match your actual narrative? </vt:lpstr>
      <vt:lpstr>PowerPoint Presentation</vt:lpstr>
      <vt:lpstr>PowerPoint Presentation</vt:lpstr>
      <vt:lpstr>PowerPoint Presentation</vt:lpstr>
      <vt:lpstr>PowerPoint Presentation</vt:lpstr>
      <vt:lpstr>If you are presenting data about people, make sure your data tells the story about the people and not the land. </vt:lpstr>
      <vt:lpstr>Binning data</vt:lpstr>
      <vt:lpstr>BINNING data</vt:lpstr>
      <vt:lpstr>SELECTING MEANINGFUL BREAK POINTS</vt:lpstr>
      <vt:lpstr>PowerPoint Presentation</vt:lpstr>
      <vt:lpstr>PowerPoint Presentation</vt:lpstr>
      <vt:lpstr>SELECTING MEANINGFUL BREAK POINTS</vt:lpstr>
      <vt:lpstr>Original map (natural breaks)</vt:lpstr>
      <vt:lpstr>Equal interval scale</vt:lpstr>
      <vt:lpstr>Quantile scale</vt:lpstr>
      <vt:lpstr>Custom geometric scale</vt:lpstr>
      <vt:lpstr>Implications of bin selection</vt:lpstr>
      <vt:lpstr>Break points for normal distributions</vt:lpstr>
      <vt:lpstr>PowerPoint Presentation</vt:lpstr>
      <vt:lpstr>Break points for skewed distributions</vt:lpstr>
      <vt:lpstr>PowerPoint Presentation</vt:lpstr>
      <vt:lpstr>PowerPoint Presentation</vt:lpstr>
      <vt:lpstr>Highly-skewed Distributions:</vt:lpstr>
      <vt:lpstr>Rules of Thumb for selecting bins:</vt:lpstr>
      <vt:lpstr>Normalizing data </vt:lpstr>
      <vt:lpstr>Normalizing data</vt:lpstr>
      <vt:lpstr>PowerPoint Presentation</vt:lpstr>
      <vt:lpstr>PowerPoint Presentation</vt:lpstr>
      <vt:lpstr>PowerPoint Presentation</vt:lpstr>
      <vt:lpstr>PowerPoint Presentation</vt:lpstr>
      <vt:lpstr>Selecting colors</vt:lpstr>
      <vt:lpstr>PowerPoint Presentation</vt:lpstr>
      <vt:lpstr>PowerPoint Presentation</vt:lpstr>
      <vt:lpstr>Rules of Thumb:</vt:lpstr>
      <vt:lpstr>Color functions</vt:lpstr>
      <vt:lpstr>PowerPoint Presentation</vt:lpstr>
      <vt:lpstr>PowerPoint Presentation</vt:lpstr>
      <vt:lpstr>PowerPoint Presentation</vt:lpstr>
      <vt:lpstr>PowerPoint Presentation</vt:lpstr>
      <vt:lpstr>Graphical hierarchy</vt:lpstr>
      <vt:lpstr>Ground and figure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29</cp:revision>
  <dcterms:created xsi:type="dcterms:W3CDTF">2012-09-12T17:37:12Z</dcterms:created>
  <dcterms:modified xsi:type="dcterms:W3CDTF">2020-11-09T07:54:29Z</dcterms:modified>
</cp:coreProperties>
</file>