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62" r:id="rId2"/>
    <p:sldId id="650" r:id="rId3"/>
    <p:sldId id="683" r:id="rId4"/>
    <p:sldId id="335" r:id="rId5"/>
    <p:sldId id="336" r:id="rId6"/>
    <p:sldId id="684" r:id="rId7"/>
    <p:sldId id="685" r:id="rId8"/>
    <p:sldId id="629" r:id="rId9"/>
    <p:sldId id="688" r:id="rId10"/>
    <p:sldId id="554" r:id="rId11"/>
    <p:sldId id="579" r:id="rId12"/>
    <p:sldId id="640" r:id="rId13"/>
    <p:sldId id="689" r:id="rId14"/>
    <p:sldId id="632" r:id="rId15"/>
    <p:sldId id="620" r:id="rId16"/>
    <p:sldId id="676" r:id="rId17"/>
    <p:sldId id="660" r:id="rId18"/>
    <p:sldId id="661" r:id="rId19"/>
    <p:sldId id="619" r:id="rId20"/>
    <p:sldId id="662" r:id="rId21"/>
    <p:sldId id="631" r:id="rId22"/>
    <p:sldId id="607" r:id="rId23"/>
    <p:sldId id="621" r:id="rId24"/>
    <p:sldId id="673" r:id="rId25"/>
    <p:sldId id="674" r:id="rId26"/>
    <p:sldId id="606" r:id="rId27"/>
    <p:sldId id="679" r:id="rId28"/>
    <p:sldId id="610" r:id="rId29"/>
    <p:sldId id="609" r:id="rId30"/>
    <p:sldId id="611" r:id="rId31"/>
    <p:sldId id="617" r:id="rId32"/>
    <p:sldId id="612" r:id="rId33"/>
    <p:sldId id="615" r:id="rId34"/>
    <p:sldId id="618" r:id="rId35"/>
    <p:sldId id="613" r:id="rId36"/>
    <p:sldId id="627" r:id="rId37"/>
    <p:sldId id="569" r:id="rId38"/>
    <p:sldId id="603" r:id="rId39"/>
    <p:sldId id="580" r:id="rId40"/>
    <p:sldId id="257" r:id="rId41"/>
    <p:sldId id="686" r:id="rId42"/>
    <p:sldId id="623" r:id="rId43"/>
    <p:sldId id="668" r:id="rId44"/>
    <p:sldId id="666" r:id="rId45"/>
    <p:sldId id="667" r:id="rId46"/>
    <p:sldId id="680" r:id="rId47"/>
    <p:sldId id="68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186BAD"/>
    <a:srgbClr val="40A3CB"/>
    <a:srgbClr val="FF6D16"/>
    <a:srgbClr val="FB9A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0" d="100"/>
          <a:sy n="60" d="100"/>
        </p:scale>
        <p:origin x="146" y="13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A58BD-0F92-45AA-A860-0F5E82719F00}"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8D3EB-641C-4E30-AD64-ED3013B50ACC}" type="slidenum">
              <a:rPr lang="en-US" smtClean="0"/>
              <a:t>‹#›</a:t>
            </a:fld>
            <a:endParaRPr lang="en-US"/>
          </a:p>
        </p:txBody>
      </p:sp>
    </p:spTree>
    <p:extLst>
      <p:ext uri="{BB962C8B-B14F-4D97-AF65-F5344CB8AC3E}">
        <p14:creationId xmlns:p14="http://schemas.microsoft.com/office/powerpoint/2010/main" val="115765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2FF5E3-6B0B-4BAC-9381-A76604008B9F}"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21114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A997-FDF1-4021-B002-766ACD1458E3}"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821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F72B-F81D-43EB-BFC4-53229BD64617}"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9111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1095-AB89-47FD-A04F-02CF0E33AAAD}"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704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0F8F9-D66D-498B-AC39-D9CA214811FF}"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30909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9E530-5522-4589-93B3-45474C7EC673}"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44152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C3339-2964-43EF-92CC-541D2CEC1CB7}" type="datetime1">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2443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6FEA0-08FF-4700-841D-E638210D1606}" type="datetime1">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031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3991-50FD-4C15-9C62-33B0E92CA6D1}" type="datetime1">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15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BA60B-5CFA-490F-9F2D-2F3F52E15F6A}"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9542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CF8-0254-4F77-9CB6-9D9C57F0C7A7}"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363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CFB3B-C7FC-4434-8246-5D1035480919}" type="datetime1">
              <a:rPr lang="en-US" smtClean="0"/>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1372669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002668" y="1940767"/>
            <a:ext cx="6793848" cy="1323439"/>
          </a:xfrm>
          <a:prstGeom prst="rect">
            <a:avLst/>
          </a:prstGeom>
          <a:noFill/>
        </p:spPr>
        <p:txBody>
          <a:bodyPr wrap="none" rtlCol="0">
            <a:spAutoFit/>
          </a:bodyPr>
          <a:lstStyle/>
          <a:p>
            <a:r>
              <a:rPr lang="en-US" sz="8000" b="1" dirty="0">
                <a:solidFill>
                  <a:schemeClr val="bg1"/>
                </a:solidFill>
                <a:latin typeface="Euphemia" panose="020B0503040102020104" pitchFamily="34" charset="0"/>
              </a:rPr>
              <a:t>MEASURMENT</a:t>
            </a:r>
          </a:p>
        </p:txBody>
      </p:sp>
      <p:sp>
        <p:nvSpPr>
          <p:cNvPr id="6" name="TextBox 5"/>
          <p:cNvSpPr txBox="1"/>
          <p:nvPr/>
        </p:nvSpPr>
        <p:spPr>
          <a:xfrm>
            <a:off x="5403135" y="3367358"/>
            <a:ext cx="1781257"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Theory</a:t>
            </a:r>
          </a:p>
        </p:txBody>
      </p:sp>
      <p:sp>
        <p:nvSpPr>
          <p:cNvPr id="5" name="Slide Number Placeholder 4"/>
          <p:cNvSpPr>
            <a:spLocks noGrp="1"/>
          </p:cNvSpPr>
          <p:nvPr>
            <p:ph type="sldNum" sz="quarter" idx="12"/>
          </p:nvPr>
        </p:nvSpPr>
        <p:spPr/>
        <p:txBody>
          <a:bodyPr/>
          <a:lstStyle/>
          <a:p>
            <a:fld id="{A86B8E0B-9E4C-43D6-8E50-A9ED84E3CB71}" type="slidenum">
              <a:rPr lang="en-US" smtClean="0"/>
              <a:t>1</a:t>
            </a:fld>
            <a:endParaRPr lang="en-US"/>
          </a:p>
        </p:txBody>
      </p:sp>
    </p:spTree>
    <p:extLst>
      <p:ext uri="{BB962C8B-B14F-4D97-AF65-F5344CB8AC3E}">
        <p14:creationId xmlns:p14="http://schemas.microsoft.com/office/powerpoint/2010/main" val="3867990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2536339" y="2945150"/>
            <a:ext cx="7348487"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Measurement</a:t>
            </a:r>
          </a:p>
        </p:txBody>
      </p:sp>
      <p:sp>
        <p:nvSpPr>
          <p:cNvPr id="3" name="Slide Number Placeholder 2"/>
          <p:cNvSpPr>
            <a:spLocks noGrp="1"/>
          </p:cNvSpPr>
          <p:nvPr>
            <p:ph type="sldNum" sz="quarter" idx="12"/>
          </p:nvPr>
        </p:nvSpPr>
        <p:spPr/>
        <p:txBody>
          <a:bodyPr/>
          <a:lstStyle/>
          <a:p>
            <a:fld id="{A86B8E0B-9E4C-43D6-8E50-A9ED84E3CB71}" type="slidenum">
              <a:rPr lang="en-US" smtClean="0"/>
              <a:t>10</a:t>
            </a:fld>
            <a:endParaRPr lang="en-US"/>
          </a:p>
        </p:txBody>
      </p:sp>
      <p:sp>
        <p:nvSpPr>
          <p:cNvPr id="5" name="TextBox 4"/>
          <p:cNvSpPr txBox="1"/>
          <p:nvPr/>
        </p:nvSpPr>
        <p:spPr>
          <a:xfrm>
            <a:off x="4912823" y="2228199"/>
            <a:ext cx="2366353"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Theory of</a:t>
            </a:r>
          </a:p>
        </p:txBody>
      </p:sp>
    </p:spTree>
    <p:extLst>
      <p:ext uri="{BB962C8B-B14F-4D97-AF65-F5344CB8AC3E}">
        <p14:creationId xmlns:p14="http://schemas.microsoft.com/office/powerpoint/2010/main" val="195885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Types of Measures:</a:t>
            </a:r>
          </a:p>
        </p:txBody>
      </p:sp>
      <p:sp>
        <p:nvSpPr>
          <p:cNvPr id="3" name="Slide Number Placeholder 2"/>
          <p:cNvSpPr>
            <a:spLocks noGrp="1"/>
          </p:cNvSpPr>
          <p:nvPr>
            <p:ph type="sldNum" sz="quarter" idx="12"/>
          </p:nvPr>
        </p:nvSpPr>
        <p:spPr/>
        <p:txBody>
          <a:bodyPr/>
          <a:lstStyle/>
          <a:p>
            <a:fld id="{A86B8E0B-9E4C-43D6-8E50-A9ED84E3CB71}" type="slidenum">
              <a:rPr lang="en-US" smtClean="0"/>
              <a:t>11</a:t>
            </a:fld>
            <a:endParaRPr lang="en-US"/>
          </a:p>
        </p:txBody>
      </p:sp>
      <p:sp>
        <p:nvSpPr>
          <p:cNvPr id="7" name="Rectangle 6"/>
          <p:cNvSpPr/>
          <p:nvPr/>
        </p:nvSpPr>
        <p:spPr>
          <a:xfrm>
            <a:off x="1515082" y="2104345"/>
            <a:ext cx="9618034" cy="2862322"/>
          </a:xfrm>
          <a:prstGeom prst="rect">
            <a:avLst/>
          </a:prstGeom>
        </p:spPr>
        <p:txBody>
          <a:bodyPr wrap="square">
            <a:spAutoFit/>
          </a:bodyPr>
          <a:lstStyle/>
          <a:p>
            <a:pPr algn="just"/>
            <a:r>
              <a:rPr lang="en-US" sz="2000" b="1" dirty="0">
                <a:latin typeface="+mj-lt"/>
              </a:rPr>
              <a:t>Direct Measures:  </a:t>
            </a:r>
            <a:r>
              <a:rPr lang="en-US" sz="2000" dirty="0">
                <a:latin typeface="+mj-lt"/>
              </a:rPr>
              <a:t># of Windshields Installed by a Factory Worker</a:t>
            </a:r>
          </a:p>
          <a:p>
            <a:pPr algn="just"/>
            <a:endParaRPr lang="en-US" sz="2000" dirty="0">
              <a:latin typeface="+mj-lt"/>
            </a:endParaRPr>
          </a:p>
          <a:p>
            <a:pPr lvl="0" algn="just"/>
            <a:r>
              <a:rPr lang="en-US" sz="2000" b="1" dirty="0">
                <a:solidFill>
                  <a:prstClr val="black"/>
                </a:solidFill>
                <a:latin typeface="Calibri Light" panose="020F0302020204030204"/>
              </a:rPr>
              <a:t>Markers/Predictors: </a:t>
            </a:r>
            <a:r>
              <a:rPr lang="en-US" sz="2000" dirty="0">
                <a:solidFill>
                  <a:prstClr val="black"/>
                </a:solidFill>
                <a:latin typeface="Calibri Light" panose="020F0302020204030204"/>
              </a:rPr>
              <a:t>Direct measures that serve as proxies for correlates that are harder to measure</a:t>
            </a:r>
            <a:endParaRPr lang="en-US" sz="2000" dirty="0">
              <a:latin typeface="+mj-lt"/>
            </a:endParaRPr>
          </a:p>
          <a:p>
            <a:pPr algn="just"/>
            <a:endParaRPr lang="en-US" sz="2000" dirty="0">
              <a:latin typeface="+mj-lt"/>
            </a:endParaRPr>
          </a:p>
          <a:p>
            <a:pPr algn="just"/>
            <a:r>
              <a:rPr lang="en-US" sz="2000" b="1" dirty="0">
                <a:latin typeface="+mj-lt"/>
              </a:rPr>
              <a:t>Latent Constructs:  </a:t>
            </a:r>
            <a:r>
              <a:rPr lang="en-US" sz="2000" dirty="0">
                <a:latin typeface="+mj-lt"/>
              </a:rPr>
              <a:t>Intelligence (IQ test), Depression (Survey), Health (Survey)</a:t>
            </a:r>
          </a:p>
          <a:p>
            <a:pPr algn="just"/>
            <a:endParaRPr lang="en-US" sz="2000" dirty="0">
              <a:latin typeface="+mj-lt"/>
            </a:endParaRPr>
          </a:p>
          <a:p>
            <a:pPr algn="just"/>
            <a:endParaRPr lang="en-US" sz="2000" dirty="0">
              <a:latin typeface="+mj-lt"/>
            </a:endParaRPr>
          </a:p>
          <a:p>
            <a:pPr algn="just"/>
            <a:endParaRPr lang="en-US" sz="2000" dirty="0">
              <a:latin typeface="+mj-lt"/>
            </a:endParaRPr>
          </a:p>
        </p:txBody>
      </p:sp>
    </p:spTree>
    <p:extLst>
      <p:ext uri="{BB962C8B-B14F-4D97-AF65-F5344CB8AC3E}">
        <p14:creationId xmlns:p14="http://schemas.microsoft.com/office/powerpoint/2010/main" val="299373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12</a:t>
            </a:fld>
            <a:endParaRPr lang="en-US"/>
          </a:p>
        </p:txBody>
      </p:sp>
      <p:sp>
        <p:nvSpPr>
          <p:cNvPr id="7" name="Rectangle 6"/>
          <p:cNvSpPr/>
          <p:nvPr/>
        </p:nvSpPr>
        <p:spPr>
          <a:xfrm>
            <a:off x="1518249" y="2131263"/>
            <a:ext cx="7847162" cy="1938992"/>
          </a:xfrm>
          <a:prstGeom prst="rect">
            <a:avLst/>
          </a:prstGeom>
        </p:spPr>
        <p:txBody>
          <a:bodyPr wrap="square">
            <a:spAutoFit/>
          </a:bodyPr>
          <a:lstStyle/>
          <a:p>
            <a:pPr algn="just"/>
            <a:r>
              <a:rPr lang="en-US" sz="2000" dirty="0">
                <a:latin typeface="+mj-lt"/>
              </a:rPr>
              <a:t>What do we mean by an “</a:t>
            </a:r>
            <a:r>
              <a:rPr lang="en-US" sz="2000" b="1" dirty="0">
                <a:latin typeface="+mj-lt"/>
              </a:rPr>
              <a:t>instrument</a:t>
            </a:r>
            <a:r>
              <a:rPr lang="en-US" sz="2000" dirty="0">
                <a:latin typeface="+mj-lt"/>
              </a:rPr>
              <a:t>”?</a:t>
            </a:r>
          </a:p>
          <a:p>
            <a:pPr algn="just"/>
            <a:endParaRPr lang="en-US" sz="2000" dirty="0">
              <a:latin typeface="+mj-lt"/>
            </a:endParaRPr>
          </a:p>
          <a:p>
            <a:pPr algn="just"/>
            <a:r>
              <a:rPr lang="en-US" sz="2000" dirty="0">
                <a:latin typeface="+mj-lt"/>
              </a:rPr>
              <a:t>What is measurement </a:t>
            </a:r>
            <a:r>
              <a:rPr lang="en-US" sz="2000" b="1" dirty="0">
                <a:latin typeface="+mj-lt"/>
              </a:rPr>
              <a:t>validity</a:t>
            </a:r>
            <a:r>
              <a:rPr lang="en-US" sz="2000" dirty="0">
                <a:latin typeface="+mj-lt"/>
              </a:rPr>
              <a:t>?</a:t>
            </a:r>
          </a:p>
          <a:p>
            <a:pPr algn="just"/>
            <a:endParaRPr lang="en-US" sz="2000" b="1" dirty="0">
              <a:latin typeface="+mj-lt"/>
            </a:endParaRPr>
          </a:p>
          <a:p>
            <a:pPr algn="just"/>
            <a:r>
              <a:rPr lang="en-US" sz="2000" dirty="0">
                <a:latin typeface="+mj-lt"/>
              </a:rPr>
              <a:t>What is measurement </a:t>
            </a:r>
            <a:r>
              <a:rPr lang="en-US" sz="2000" b="1" dirty="0">
                <a:latin typeface="+mj-lt"/>
              </a:rPr>
              <a:t>reliability</a:t>
            </a:r>
            <a:r>
              <a:rPr lang="en-US" sz="2000" dirty="0">
                <a:latin typeface="+mj-lt"/>
              </a:rPr>
              <a:t>?</a:t>
            </a:r>
          </a:p>
          <a:p>
            <a:pPr algn="just"/>
            <a:endParaRPr lang="en-US" sz="2000" dirty="0">
              <a:latin typeface="+mj-lt"/>
            </a:endParaRPr>
          </a:p>
        </p:txBody>
      </p:sp>
    </p:spTree>
    <p:extLst>
      <p:ext uri="{BB962C8B-B14F-4D97-AF65-F5344CB8AC3E}">
        <p14:creationId xmlns:p14="http://schemas.microsoft.com/office/powerpoint/2010/main" val="403827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13</a:t>
            </a:fld>
            <a:endParaRPr lang="en-US"/>
          </a:p>
        </p:txBody>
      </p:sp>
      <p:sp>
        <p:nvSpPr>
          <p:cNvPr id="7" name="Rectangle 6"/>
          <p:cNvSpPr/>
          <p:nvPr/>
        </p:nvSpPr>
        <p:spPr>
          <a:xfrm>
            <a:off x="1306816" y="2192248"/>
            <a:ext cx="9705368" cy="3662541"/>
          </a:xfrm>
          <a:prstGeom prst="rect">
            <a:avLst/>
          </a:prstGeom>
        </p:spPr>
        <p:txBody>
          <a:bodyPr wrap="square">
            <a:spAutoFit/>
          </a:bodyPr>
          <a:lstStyle/>
          <a:p>
            <a:r>
              <a:rPr lang="en-US" sz="2800" b="1" dirty="0">
                <a:latin typeface="+mj-lt"/>
              </a:rPr>
              <a:t>Direct Measures  </a:t>
            </a:r>
            <a:r>
              <a:rPr lang="en-US" sz="2400" b="1" dirty="0">
                <a:latin typeface="+mj-lt"/>
                <a:sym typeface="Wingdings" panose="05000000000000000000" pitchFamily="2" charset="2"/>
              </a:rPr>
              <a:t> </a:t>
            </a:r>
            <a:r>
              <a:rPr lang="en-US" sz="2400" b="1" dirty="0">
                <a:solidFill>
                  <a:srgbClr val="FF6D16"/>
                </a:solidFill>
                <a:latin typeface="+mj-lt"/>
                <a:sym typeface="Wingdings" panose="05000000000000000000" pitchFamily="2" charset="2"/>
              </a:rPr>
              <a:t>instruments are microscopes,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spectrometers, and scales </a:t>
            </a:r>
          </a:p>
          <a:p>
            <a:endParaRPr lang="en-US" sz="2400" b="1" dirty="0">
              <a:latin typeface="+mj-lt"/>
              <a:sym typeface="Wingdings" panose="05000000000000000000" pitchFamily="2" charset="2"/>
            </a:endParaRPr>
          </a:p>
          <a:p>
            <a:endParaRPr lang="en-US" sz="2400" dirty="0">
              <a:latin typeface="+mj-lt"/>
            </a:endParaRPr>
          </a:p>
          <a:p>
            <a:r>
              <a:rPr lang="en-US" sz="2800" b="1" dirty="0">
                <a:latin typeface="+mj-lt"/>
              </a:rPr>
              <a:t>Latent Constructs  </a:t>
            </a:r>
            <a:r>
              <a:rPr lang="en-US" sz="2400" b="1" dirty="0">
                <a:latin typeface="+mj-lt"/>
                <a:sym typeface="Wingdings" panose="05000000000000000000" pitchFamily="2" charset="2"/>
              </a:rPr>
              <a:t> </a:t>
            </a:r>
            <a:r>
              <a:rPr lang="en-US" sz="2400" b="1" dirty="0">
                <a:solidFill>
                  <a:srgbClr val="FF6D16"/>
                </a:solidFill>
                <a:latin typeface="+mj-lt"/>
                <a:sym typeface="Wingdings" panose="05000000000000000000" pitchFamily="2" charset="2"/>
              </a:rPr>
              <a:t>instruments are survey questions,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observational protocols for </a:t>
            </a:r>
            <a:br>
              <a:rPr lang="en-US" sz="2400" b="1" dirty="0">
                <a:solidFill>
                  <a:srgbClr val="FF6D16"/>
                </a:solidFill>
                <a:latin typeface="+mj-lt"/>
                <a:sym typeface="Wingdings" panose="05000000000000000000" pitchFamily="2" charset="2"/>
              </a:rPr>
            </a:br>
            <a:r>
              <a:rPr lang="en-US" sz="2400" b="1" dirty="0">
                <a:solidFill>
                  <a:srgbClr val="FF6D16"/>
                </a:solidFill>
                <a:latin typeface="+mj-lt"/>
                <a:sym typeface="Wingdings" panose="05000000000000000000" pitchFamily="2" charset="2"/>
              </a:rPr>
              <a:t>			coding data, standardized exams</a:t>
            </a:r>
            <a:endParaRPr lang="en-US" sz="2400" dirty="0">
              <a:solidFill>
                <a:srgbClr val="FF6D16"/>
              </a:solidFill>
              <a:latin typeface="+mj-lt"/>
            </a:endParaRP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416606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393199" y="2973142"/>
            <a:ext cx="5581977"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reliability</a:t>
            </a:r>
          </a:p>
        </p:txBody>
      </p:sp>
      <p:sp>
        <p:nvSpPr>
          <p:cNvPr id="3" name="Slide Number Placeholder 2"/>
          <p:cNvSpPr>
            <a:spLocks noGrp="1"/>
          </p:cNvSpPr>
          <p:nvPr>
            <p:ph type="sldNum" sz="quarter" idx="12"/>
          </p:nvPr>
        </p:nvSpPr>
        <p:spPr/>
        <p:txBody>
          <a:bodyPr/>
          <a:lstStyle/>
          <a:p>
            <a:fld id="{A86B8E0B-9E4C-43D6-8E50-A9ED84E3CB71}" type="slidenum">
              <a:rPr lang="en-US" smtClean="0"/>
              <a:t>14</a:t>
            </a:fld>
            <a:endParaRPr lang="en-US"/>
          </a:p>
        </p:txBody>
      </p:sp>
      <p:sp>
        <p:nvSpPr>
          <p:cNvPr id="5" name="TextBox 4"/>
          <p:cNvSpPr txBox="1"/>
          <p:nvPr/>
        </p:nvSpPr>
        <p:spPr>
          <a:xfrm>
            <a:off x="4821474" y="2288369"/>
            <a:ext cx="2725426" cy="707886"/>
          </a:xfrm>
          <a:prstGeom prst="rect">
            <a:avLst/>
          </a:prstGeom>
          <a:noFill/>
        </p:spPr>
        <p:txBody>
          <a:bodyPr wrap="none" rtlCol="0">
            <a:spAutoFit/>
          </a:bodyPr>
          <a:lstStyle/>
          <a:p>
            <a:r>
              <a:rPr lang="en-US" sz="4000" b="1" i="1" dirty="0">
                <a:solidFill>
                  <a:schemeClr val="bg1"/>
                </a:solidFill>
                <a:latin typeface="Book Antiqua" panose="02040602050305030304" pitchFamily="18" charset="0"/>
                <a:cs typeface="CordiaUPC" panose="020B0304020202020204" pitchFamily="34" charset="-34"/>
              </a:rPr>
              <a:t>Instrument</a:t>
            </a:r>
          </a:p>
        </p:txBody>
      </p:sp>
    </p:spTree>
    <p:extLst>
      <p:ext uri="{BB962C8B-B14F-4D97-AF65-F5344CB8AC3E}">
        <p14:creationId xmlns:p14="http://schemas.microsoft.com/office/powerpoint/2010/main" val="387725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15</a:t>
            </a:fld>
            <a:endParaRPr lang="en-US"/>
          </a:p>
        </p:txBody>
      </p:sp>
      <p:sp>
        <p:nvSpPr>
          <p:cNvPr id="7" name="Rectangle 6"/>
          <p:cNvSpPr/>
          <p:nvPr/>
        </p:nvSpPr>
        <p:spPr>
          <a:xfrm>
            <a:off x="1493311" y="1690688"/>
            <a:ext cx="7847162" cy="4278094"/>
          </a:xfrm>
          <a:prstGeom prst="rect">
            <a:avLst/>
          </a:prstGeom>
        </p:spPr>
        <p:txBody>
          <a:bodyPr wrap="square">
            <a:spAutoFit/>
          </a:bodyPr>
          <a:lstStyle/>
          <a:p>
            <a:pPr algn="just"/>
            <a:r>
              <a:rPr lang="en-US" sz="2000" dirty="0">
                <a:latin typeface="+mj-lt"/>
              </a:rPr>
              <a:t>Latent Construct: </a:t>
            </a:r>
            <a:r>
              <a:rPr lang="en-US" sz="2000" b="1" dirty="0">
                <a:latin typeface="+mj-lt"/>
              </a:rPr>
              <a:t>Happiness</a:t>
            </a:r>
          </a:p>
          <a:p>
            <a:pPr algn="just"/>
            <a:endParaRPr lang="en-US" sz="2000" dirty="0">
              <a:latin typeface="+mj-lt"/>
            </a:endParaRPr>
          </a:p>
          <a:p>
            <a:pPr algn="just"/>
            <a:r>
              <a:rPr lang="en-US" sz="2000" dirty="0">
                <a:latin typeface="+mj-lt"/>
              </a:rPr>
              <a:t>Instrument: </a:t>
            </a:r>
            <a:r>
              <a:rPr lang="en-US" sz="2000" b="1" dirty="0">
                <a:latin typeface="+mj-lt"/>
              </a:rPr>
              <a:t>Oxford Happiness Questionnaire:</a:t>
            </a:r>
          </a:p>
          <a:p>
            <a:pPr algn="just"/>
            <a:endParaRPr lang="en-US" sz="2000" dirty="0">
              <a:latin typeface="+mj-lt"/>
            </a:endParaRPr>
          </a:p>
          <a:p>
            <a:pPr algn="just"/>
            <a:r>
              <a:rPr lang="en-US" sz="2000" dirty="0">
                <a:latin typeface="+mj-lt"/>
              </a:rPr>
              <a:t>1. I don’t feel particularly pleased with the way I am. (R) _____</a:t>
            </a:r>
          </a:p>
          <a:p>
            <a:pPr algn="just"/>
            <a:r>
              <a:rPr lang="en-US" sz="2000" dirty="0">
                <a:latin typeface="+mj-lt"/>
              </a:rPr>
              <a:t>2. I am intensely interested in other people. _____</a:t>
            </a:r>
          </a:p>
          <a:p>
            <a:pPr algn="just"/>
            <a:r>
              <a:rPr lang="en-US" sz="2000" dirty="0">
                <a:latin typeface="+mj-lt"/>
              </a:rPr>
              <a:t>3. I feel that life is very rewarding. _____</a:t>
            </a:r>
          </a:p>
          <a:p>
            <a:pPr algn="just"/>
            <a:r>
              <a:rPr lang="en-US" sz="2000" dirty="0">
                <a:latin typeface="+mj-lt"/>
              </a:rPr>
              <a:t>4. I have very warm feelings towards almost everyone. _____</a:t>
            </a:r>
          </a:p>
          <a:p>
            <a:pPr algn="just"/>
            <a:r>
              <a:rPr lang="en-US" sz="2000" dirty="0">
                <a:latin typeface="+mj-lt"/>
              </a:rPr>
              <a:t>5. I rarely wake up feeling rested. (R) _____</a:t>
            </a:r>
          </a:p>
          <a:p>
            <a:pPr algn="just"/>
            <a:endParaRPr lang="en-US" sz="2000" dirty="0">
              <a:latin typeface="+mj-lt"/>
            </a:endParaRPr>
          </a:p>
          <a:p>
            <a:pPr algn="just"/>
            <a:r>
              <a:rPr lang="en-US" sz="1200" b="1" dirty="0">
                <a:latin typeface="+mj-lt"/>
              </a:rPr>
              <a:t>1 = strongly disagree</a:t>
            </a:r>
          </a:p>
          <a:p>
            <a:pPr algn="just"/>
            <a:r>
              <a:rPr lang="en-US" sz="1200" b="1" dirty="0">
                <a:latin typeface="+mj-lt"/>
              </a:rPr>
              <a:t>2 = moderately disagree</a:t>
            </a:r>
          </a:p>
          <a:p>
            <a:pPr algn="just"/>
            <a:r>
              <a:rPr lang="en-US" sz="1200" b="1" dirty="0">
                <a:latin typeface="+mj-lt"/>
              </a:rPr>
              <a:t>3 = slightly disagree</a:t>
            </a:r>
          </a:p>
          <a:p>
            <a:pPr algn="just"/>
            <a:r>
              <a:rPr lang="en-US" sz="1200" b="1" dirty="0">
                <a:latin typeface="+mj-lt"/>
              </a:rPr>
              <a:t>4 = slightly agree</a:t>
            </a:r>
          </a:p>
          <a:p>
            <a:pPr algn="just"/>
            <a:r>
              <a:rPr lang="en-US" sz="1200" b="1" dirty="0">
                <a:latin typeface="+mj-lt"/>
              </a:rPr>
              <a:t>5 = moderately agree</a:t>
            </a:r>
          </a:p>
          <a:p>
            <a:pPr algn="just"/>
            <a:r>
              <a:rPr lang="en-US" sz="1200" b="1" dirty="0">
                <a:latin typeface="+mj-lt"/>
              </a:rPr>
              <a:t>6 = strongly agree</a:t>
            </a:r>
          </a:p>
        </p:txBody>
      </p:sp>
    </p:spTree>
    <p:extLst>
      <p:ext uri="{BB962C8B-B14F-4D97-AF65-F5344CB8AC3E}">
        <p14:creationId xmlns:p14="http://schemas.microsoft.com/office/powerpoint/2010/main" val="23622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16</a:t>
            </a:fld>
            <a:endParaRPr lang="en-US"/>
          </a:p>
        </p:txBody>
      </p:sp>
      <p:sp>
        <p:nvSpPr>
          <p:cNvPr id="7" name="Rectangle 6"/>
          <p:cNvSpPr/>
          <p:nvPr/>
        </p:nvSpPr>
        <p:spPr>
          <a:xfrm>
            <a:off x="1493311" y="1690688"/>
            <a:ext cx="7847162" cy="3170099"/>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endParaRPr lang="en-US" sz="2000" b="1" dirty="0">
              <a:latin typeface="+mj-lt"/>
            </a:endParaRPr>
          </a:p>
        </p:txBody>
      </p:sp>
    </p:spTree>
    <p:extLst>
      <p:ext uri="{BB962C8B-B14F-4D97-AF65-F5344CB8AC3E}">
        <p14:creationId xmlns:p14="http://schemas.microsoft.com/office/powerpoint/2010/main" val="10744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Valid and 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17</a:t>
            </a:fld>
            <a:endParaRPr lang="en-US"/>
          </a:p>
        </p:txBody>
      </p:sp>
      <p:sp>
        <p:nvSpPr>
          <p:cNvPr id="7" name="Rectangle 6"/>
          <p:cNvSpPr/>
          <p:nvPr/>
        </p:nvSpPr>
        <p:spPr>
          <a:xfrm>
            <a:off x="1493311" y="1690688"/>
            <a:ext cx="7847162" cy="2246769"/>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 [0-4].</a:t>
            </a:r>
          </a:p>
          <a:p>
            <a:pPr marL="342900" indent="-342900" algn="just">
              <a:buFont typeface="+mj-lt"/>
              <a:buAutoNum type="arabicPeriod"/>
            </a:pPr>
            <a:r>
              <a:rPr lang="en-US" sz="2000" dirty="0">
                <a:latin typeface="+mj-lt"/>
              </a:rPr>
              <a:t>I am athletic [0-4].</a:t>
            </a:r>
          </a:p>
          <a:p>
            <a:pPr marL="342900" indent="-342900" algn="just">
              <a:buFont typeface="+mj-lt"/>
              <a:buAutoNum type="arabicPeriod"/>
            </a:pPr>
            <a:r>
              <a:rPr lang="en-US" sz="2000" dirty="0">
                <a:latin typeface="+mj-lt"/>
              </a:rPr>
              <a:t>I am the first one on the dance floor [0-4].</a:t>
            </a:r>
          </a:p>
          <a:p>
            <a:pPr marL="342900" indent="-342900" algn="just">
              <a:buFont typeface="+mj-lt"/>
              <a:buAutoNum type="arabicPeriod"/>
            </a:pPr>
            <a:r>
              <a:rPr lang="en-US" sz="2000" dirty="0">
                <a:latin typeface="+mj-lt"/>
              </a:rPr>
              <a:t>My dance moves have been compared to Drake [0-4].</a:t>
            </a:r>
          </a:p>
          <a:p>
            <a:pPr algn="just"/>
            <a:endParaRPr lang="en-US" sz="2000" b="1" dirty="0">
              <a:latin typeface="+mj-lt"/>
            </a:endParaRPr>
          </a:p>
        </p:txBody>
      </p:sp>
      <p:pic>
        <p:nvPicPr>
          <p:cNvPr id="5" name="Picture 4"/>
          <p:cNvPicPr>
            <a:picLocks noChangeAspect="1"/>
          </p:cNvPicPr>
          <p:nvPr/>
        </p:nvPicPr>
        <p:blipFill>
          <a:blip r:embed="rId2"/>
          <a:stretch>
            <a:fillRect/>
          </a:stretch>
        </p:blipFill>
        <p:spPr>
          <a:xfrm>
            <a:off x="3160161" y="4887588"/>
            <a:ext cx="4248150" cy="1076325"/>
          </a:xfrm>
          <a:prstGeom prst="rect">
            <a:avLst/>
          </a:prstGeom>
        </p:spPr>
      </p:pic>
      <p:sp>
        <p:nvSpPr>
          <p:cNvPr id="6" name="TextBox 5"/>
          <p:cNvSpPr txBox="1"/>
          <p:nvPr/>
        </p:nvSpPr>
        <p:spPr>
          <a:xfrm>
            <a:off x="3470988" y="4492886"/>
            <a:ext cx="301686" cy="369332"/>
          </a:xfrm>
          <a:prstGeom prst="rect">
            <a:avLst/>
          </a:prstGeom>
          <a:noFill/>
        </p:spPr>
        <p:txBody>
          <a:bodyPr wrap="none" rtlCol="0">
            <a:spAutoFit/>
          </a:bodyPr>
          <a:lstStyle/>
          <a:p>
            <a:r>
              <a:rPr lang="en-US" dirty="0"/>
              <a:t>0</a:t>
            </a:r>
          </a:p>
        </p:txBody>
      </p:sp>
      <p:sp>
        <p:nvSpPr>
          <p:cNvPr id="8" name="TextBox 7"/>
          <p:cNvSpPr txBox="1"/>
          <p:nvPr/>
        </p:nvSpPr>
        <p:spPr>
          <a:xfrm>
            <a:off x="4297525" y="4492886"/>
            <a:ext cx="301686" cy="369332"/>
          </a:xfrm>
          <a:prstGeom prst="rect">
            <a:avLst/>
          </a:prstGeom>
          <a:noFill/>
        </p:spPr>
        <p:txBody>
          <a:bodyPr wrap="none" rtlCol="0">
            <a:spAutoFit/>
          </a:bodyPr>
          <a:lstStyle/>
          <a:p>
            <a:r>
              <a:rPr lang="en-US" dirty="0"/>
              <a:t>1</a:t>
            </a:r>
          </a:p>
        </p:txBody>
      </p:sp>
      <p:sp>
        <p:nvSpPr>
          <p:cNvPr id="9" name="TextBox 8"/>
          <p:cNvSpPr txBox="1"/>
          <p:nvPr/>
        </p:nvSpPr>
        <p:spPr>
          <a:xfrm>
            <a:off x="5124062" y="4492886"/>
            <a:ext cx="301686" cy="369332"/>
          </a:xfrm>
          <a:prstGeom prst="rect">
            <a:avLst/>
          </a:prstGeom>
          <a:noFill/>
        </p:spPr>
        <p:txBody>
          <a:bodyPr wrap="none" rtlCol="0">
            <a:spAutoFit/>
          </a:bodyPr>
          <a:lstStyle/>
          <a:p>
            <a:r>
              <a:rPr lang="en-US" dirty="0"/>
              <a:t>2</a:t>
            </a:r>
          </a:p>
        </p:txBody>
      </p:sp>
      <p:sp>
        <p:nvSpPr>
          <p:cNvPr id="10" name="TextBox 9"/>
          <p:cNvSpPr txBox="1"/>
          <p:nvPr/>
        </p:nvSpPr>
        <p:spPr>
          <a:xfrm>
            <a:off x="5950599" y="4492886"/>
            <a:ext cx="301686" cy="369332"/>
          </a:xfrm>
          <a:prstGeom prst="rect">
            <a:avLst/>
          </a:prstGeom>
          <a:noFill/>
        </p:spPr>
        <p:txBody>
          <a:bodyPr wrap="none" rtlCol="0">
            <a:spAutoFit/>
          </a:bodyPr>
          <a:lstStyle/>
          <a:p>
            <a:r>
              <a:rPr lang="en-US" dirty="0"/>
              <a:t>3</a:t>
            </a:r>
          </a:p>
        </p:txBody>
      </p:sp>
      <p:sp>
        <p:nvSpPr>
          <p:cNvPr id="11" name="TextBox 10"/>
          <p:cNvSpPr txBox="1"/>
          <p:nvPr/>
        </p:nvSpPr>
        <p:spPr>
          <a:xfrm>
            <a:off x="6777135" y="4492886"/>
            <a:ext cx="301686" cy="369332"/>
          </a:xfrm>
          <a:prstGeom prst="rect">
            <a:avLst/>
          </a:prstGeom>
          <a:noFill/>
        </p:spPr>
        <p:txBody>
          <a:bodyPr wrap="none" rtlCol="0">
            <a:spAutoFit/>
          </a:bodyPr>
          <a:lstStyle/>
          <a:p>
            <a:r>
              <a:rPr lang="en-US" dirty="0"/>
              <a:t>4</a:t>
            </a:r>
          </a:p>
        </p:txBody>
      </p:sp>
      <p:sp>
        <p:nvSpPr>
          <p:cNvPr id="12" name="Right Brace 11"/>
          <p:cNvSpPr/>
          <p:nvPr/>
        </p:nvSpPr>
        <p:spPr>
          <a:xfrm>
            <a:off x="7725746" y="2045867"/>
            <a:ext cx="819539" cy="1940768"/>
          </a:xfrm>
          <a:prstGeom prst="rightBrace">
            <a:avLst/>
          </a:prstGeom>
          <a:ln>
            <a:solidFill>
              <a:srgbClr val="FF6D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8993667" y="2314769"/>
            <a:ext cx="2360133" cy="1754326"/>
          </a:xfrm>
          <a:prstGeom prst="rect">
            <a:avLst/>
          </a:prstGeom>
          <a:noFill/>
        </p:spPr>
        <p:txBody>
          <a:bodyPr wrap="none" rtlCol="0">
            <a:spAutoFit/>
          </a:bodyPr>
          <a:lstStyle/>
          <a:p>
            <a:pPr algn="ctr"/>
            <a:r>
              <a:rPr lang="en-US" dirty="0">
                <a:solidFill>
                  <a:srgbClr val="FF6D16"/>
                </a:solidFill>
              </a:rPr>
              <a:t>Good Dancer Measure:</a:t>
            </a:r>
          </a:p>
          <a:p>
            <a:pPr algn="ctr"/>
            <a:r>
              <a:rPr lang="en-US" dirty="0">
                <a:solidFill>
                  <a:srgbClr val="FF6D16"/>
                </a:solidFill>
              </a:rPr>
              <a:t>Scale of 0 to 16</a:t>
            </a:r>
          </a:p>
          <a:p>
            <a:pPr algn="ctr"/>
            <a:endParaRPr lang="en-US" dirty="0">
              <a:solidFill>
                <a:srgbClr val="FF6D16"/>
              </a:solidFill>
            </a:endParaRPr>
          </a:p>
          <a:p>
            <a:pPr algn="ctr"/>
            <a:r>
              <a:rPr lang="en-US" dirty="0">
                <a:solidFill>
                  <a:srgbClr val="FF6D16"/>
                </a:solidFill>
              </a:rPr>
              <a:t>Higher is Better</a:t>
            </a:r>
          </a:p>
          <a:p>
            <a:pPr algn="ctr"/>
            <a:endParaRPr lang="en-US" dirty="0">
              <a:solidFill>
                <a:srgbClr val="FF6D16"/>
              </a:solidFill>
            </a:endParaRPr>
          </a:p>
          <a:p>
            <a:pPr algn="ctr"/>
            <a:r>
              <a:rPr lang="en-US" dirty="0">
                <a:solidFill>
                  <a:srgbClr val="FF6D16"/>
                </a:solidFill>
              </a:rPr>
              <a:t>Scale = Instrument</a:t>
            </a:r>
          </a:p>
        </p:txBody>
      </p:sp>
    </p:spTree>
    <p:extLst>
      <p:ext uri="{BB962C8B-B14F-4D97-AF65-F5344CB8AC3E}">
        <p14:creationId xmlns:p14="http://schemas.microsoft.com/office/powerpoint/2010/main" val="367392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Is the scale valid?</a:t>
            </a:r>
          </a:p>
        </p:txBody>
      </p:sp>
      <p:sp>
        <p:nvSpPr>
          <p:cNvPr id="3" name="Slide Number Placeholder 2"/>
          <p:cNvSpPr>
            <a:spLocks noGrp="1"/>
          </p:cNvSpPr>
          <p:nvPr>
            <p:ph type="sldNum" sz="quarter" idx="12"/>
          </p:nvPr>
        </p:nvSpPr>
        <p:spPr/>
        <p:txBody>
          <a:bodyPr/>
          <a:lstStyle/>
          <a:p>
            <a:fld id="{A86B8E0B-9E4C-43D6-8E50-A9ED84E3CB71}" type="slidenum">
              <a:rPr lang="en-US" smtClean="0"/>
              <a:t>18</a:t>
            </a:fld>
            <a:endParaRPr lang="en-US"/>
          </a:p>
        </p:txBody>
      </p:sp>
      <p:sp>
        <p:nvSpPr>
          <p:cNvPr id="7" name="Rectangle 6"/>
          <p:cNvSpPr/>
          <p:nvPr/>
        </p:nvSpPr>
        <p:spPr>
          <a:xfrm>
            <a:off x="1493311" y="1690688"/>
            <a:ext cx="7847162" cy="3477875"/>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r>
              <a:rPr lang="en-US" sz="2000" b="1" dirty="0">
                <a:latin typeface="+mj-lt"/>
              </a:rPr>
              <a:t>Do we think these items will all measure the same latent construct?</a:t>
            </a:r>
          </a:p>
          <a:p>
            <a:pPr algn="just"/>
            <a:endParaRPr lang="en-US" sz="2000" b="1" dirty="0">
              <a:latin typeface="+mj-lt"/>
            </a:endParaRPr>
          </a:p>
        </p:txBody>
      </p:sp>
    </p:spTree>
    <p:extLst>
      <p:ext uri="{BB962C8B-B14F-4D97-AF65-F5344CB8AC3E}">
        <p14:creationId xmlns:p14="http://schemas.microsoft.com/office/powerpoint/2010/main" val="40172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19</a:t>
            </a:fld>
            <a:endParaRPr lang="en-US"/>
          </a:p>
        </p:txBody>
      </p:sp>
      <p:pic>
        <p:nvPicPr>
          <p:cNvPr id="3" name="Picture 2"/>
          <p:cNvPicPr>
            <a:picLocks noChangeAspect="1"/>
          </p:cNvPicPr>
          <p:nvPr/>
        </p:nvPicPr>
        <p:blipFill>
          <a:blip r:embed="rId2"/>
          <a:stretch>
            <a:fillRect/>
          </a:stretch>
        </p:blipFill>
        <p:spPr>
          <a:xfrm>
            <a:off x="3636295" y="904267"/>
            <a:ext cx="7907482" cy="5953733"/>
          </a:xfrm>
          <a:prstGeom prst="rect">
            <a:avLst/>
          </a:prstGeom>
        </p:spPr>
      </p:pic>
      <p:sp>
        <p:nvSpPr>
          <p:cNvPr id="4" name="Title 1"/>
          <p:cNvSpPr txBox="1">
            <a:spLocks/>
          </p:cNvSpPr>
          <p:nvPr/>
        </p:nvSpPr>
        <p:spPr>
          <a:xfrm>
            <a:off x="4041540" y="281997"/>
            <a:ext cx="72916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Correlation structure</a:t>
            </a:r>
          </a:p>
        </p:txBody>
      </p:sp>
      <p:sp>
        <p:nvSpPr>
          <p:cNvPr id="6" name="TextBox 5"/>
          <p:cNvSpPr txBox="1"/>
          <p:nvPr/>
        </p:nvSpPr>
        <p:spPr>
          <a:xfrm>
            <a:off x="746448" y="2696547"/>
            <a:ext cx="2034074" cy="923330"/>
          </a:xfrm>
          <a:prstGeom prst="rect">
            <a:avLst/>
          </a:prstGeom>
          <a:noFill/>
        </p:spPr>
        <p:txBody>
          <a:bodyPr wrap="square" rtlCol="0">
            <a:spAutoFit/>
          </a:bodyPr>
          <a:lstStyle/>
          <a:p>
            <a:pPr algn="ctr"/>
            <a:r>
              <a:rPr lang="en-US" dirty="0">
                <a:solidFill>
                  <a:srgbClr val="FF6D16"/>
                </a:solidFill>
              </a:rPr>
              <a:t>Which of these are measuring the same thing?</a:t>
            </a:r>
          </a:p>
        </p:txBody>
      </p:sp>
    </p:spTree>
    <p:extLst>
      <p:ext uri="{BB962C8B-B14F-4D97-AF65-F5344CB8AC3E}">
        <p14:creationId xmlns:p14="http://schemas.microsoft.com/office/powerpoint/2010/main" val="62955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95239" y="1138335"/>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What does the poverty rate measure?</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5" name="TextBox 4"/>
          <p:cNvSpPr txBox="1"/>
          <p:nvPr/>
        </p:nvSpPr>
        <p:spPr>
          <a:xfrm>
            <a:off x="7073900" y="3429000"/>
            <a:ext cx="2965450" cy="1077218"/>
          </a:xfrm>
          <a:prstGeom prst="rect">
            <a:avLst/>
          </a:prstGeom>
          <a:noFill/>
        </p:spPr>
        <p:txBody>
          <a:bodyPr wrap="square" rtlCol="0">
            <a:spAutoFit/>
          </a:bodyPr>
          <a:lstStyle/>
          <a:p>
            <a:pPr algn="ctr"/>
            <a:r>
              <a:rPr lang="en-US" sz="4000" dirty="0">
                <a:solidFill>
                  <a:srgbClr val="186BAD"/>
                </a:solidFill>
              </a:rPr>
              <a:t>HARLEM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sp>
        <p:nvSpPr>
          <p:cNvPr id="6" name="TextBox 5">
            <a:extLst>
              <a:ext uri="{FF2B5EF4-FFF2-40B4-BE49-F238E27FC236}">
                <a16:creationId xmlns:a16="http://schemas.microsoft.com/office/drawing/2014/main" id="{17B4C2C0-17F5-424D-A171-EC36BE42CFE4}"/>
              </a:ext>
            </a:extLst>
          </p:cNvPr>
          <p:cNvSpPr txBox="1"/>
          <p:nvPr/>
        </p:nvSpPr>
        <p:spPr>
          <a:xfrm>
            <a:off x="6978650" y="5511800"/>
            <a:ext cx="2965450" cy="1077218"/>
          </a:xfrm>
          <a:prstGeom prst="rect">
            <a:avLst/>
          </a:prstGeom>
          <a:noFill/>
        </p:spPr>
        <p:txBody>
          <a:bodyPr wrap="square" rtlCol="0">
            <a:spAutoFit/>
          </a:bodyPr>
          <a:lstStyle/>
          <a:p>
            <a:pPr algn="ctr"/>
            <a:r>
              <a:rPr lang="en-US" sz="4000" dirty="0">
                <a:solidFill>
                  <a:srgbClr val="186BAD"/>
                </a:solidFill>
              </a:rPr>
              <a:t>CHINATOWN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cxnSp>
        <p:nvCxnSpPr>
          <p:cNvPr id="7" name="Straight Arrow Connector 6">
            <a:extLst>
              <a:ext uri="{FF2B5EF4-FFF2-40B4-BE49-F238E27FC236}">
                <a16:creationId xmlns:a16="http://schemas.microsoft.com/office/drawing/2014/main" id="{DA4E470F-A942-4E16-81B3-AA89D2003D95}"/>
              </a:ext>
            </a:extLst>
          </p:cNvPr>
          <p:cNvCxnSpPr>
            <a:cxnSpLocks/>
          </p:cNvCxnSpPr>
          <p:nvPr/>
        </p:nvCxnSpPr>
        <p:spPr>
          <a:xfrm flipH="1" flipV="1">
            <a:off x="4387850" y="3060700"/>
            <a:ext cx="2984500" cy="671943"/>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297B82-4176-47F5-BCB2-DCDE6CF62BAC}"/>
              </a:ext>
            </a:extLst>
          </p:cNvPr>
          <p:cNvCxnSpPr>
            <a:cxnSpLocks/>
          </p:cNvCxnSpPr>
          <p:nvPr/>
        </p:nvCxnSpPr>
        <p:spPr>
          <a:xfrm flipH="1">
            <a:off x="3073400" y="5822951"/>
            <a:ext cx="3860800" cy="495299"/>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60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Is the scale reliable?</a:t>
            </a:r>
          </a:p>
        </p:txBody>
      </p:sp>
      <p:sp>
        <p:nvSpPr>
          <p:cNvPr id="3" name="Slide Number Placeholder 2"/>
          <p:cNvSpPr>
            <a:spLocks noGrp="1"/>
          </p:cNvSpPr>
          <p:nvPr>
            <p:ph type="sldNum" sz="quarter" idx="12"/>
          </p:nvPr>
        </p:nvSpPr>
        <p:spPr/>
        <p:txBody>
          <a:bodyPr/>
          <a:lstStyle/>
          <a:p>
            <a:fld id="{A86B8E0B-9E4C-43D6-8E50-A9ED84E3CB71}" type="slidenum">
              <a:rPr lang="en-US" smtClean="0"/>
              <a:t>20</a:t>
            </a:fld>
            <a:endParaRPr lang="en-US"/>
          </a:p>
        </p:txBody>
      </p:sp>
      <p:sp>
        <p:nvSpPr>
          <p:cNvPr id="7" name="Rectangle 6"/>
          <p:cNvSpPr/>
          <p:nvPr/>
        </p:nvSpPr>
        <p:spPr>
          <a:xfrm>
            <a:off x="1493311" y="1690688"/>
            <a:ext cx="7847162" cy="3477875"/>
          </a:xfrm>
          <a:prstGeom prst="rect">
            <a:avLst/>
          </a:prstGeom>
        </p:spPr>
        <p:txBody>
          <a:bodyPr wrap="square">
            <a:spAutoFit/>
          </a:bodyPr>
          <a:lstStyle/>
          <a:p>
            <a:pPr algn="just"/>
            <a:r>
              <a:rPr lang="en-US" sz="2000" dirty="0">
                <a:latin typeface="+mj-lt"/>
              </a:rPr>
              <a:t>Latent Construct: </a:t>
            </a:r>
            <a:r>
              <a:rPr lang="en-US" sz="2000" b="1" dirty="0">
                <a:latin typeface="+mj-lt"/>
              </a:rPr>
              <a:t>Good Dancer</a:t>
            </a:r>
          </a:p>
          <a:p>
            <a:pPr algn="just"/>
            <a:endParaRPr lang="en-US" sz="2000" dirty="0">
              <a:latin typeface="+mj-lt"/>
            </a:endParaRPr>
          </a:p>
          <a:p>
            <a:pPr algn="just"/>
            <a:r>
              <a:rPr lang="en-US" sz="2000" dirty="0">
                <a:latin typeface="+mj-lt"/>
              </a:rPr>
              <a:t>Four-Item Survey Instrument:</a:t>
            </a:r>
          </a:p>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a:p>
            <a:pPr algn="just"/>
            <a:r>
              <a:rPr lang="en-US" sz="2000" b="1" dirty="0">
                <a:latin typeface="+mj-lt"/>
              </a:rPr>
              <a:t>How consistently do these questions measure the same latent construct?</a:t>
            </a:r>
          </a:p>
          <a:p>
            <a:pPr algn="just"/>
            <a:endParaRPr lang="en-US" sz="2000" b="1" dirty="0">
              <a:latin typeface="+mj-lt"/>
            </a:endParaRPr>
          </a:p>
        </p:txBody>
      </p:sp>
    </p:spTree>
    <p:extLst>
      <p:ext uri="{BB962C8B-B14F-4D97-AF65-F5344CB8AC3E}">
        <p14:creationId xmlns:p14="http://schemas.microsoft.com/office/powerpoint/2010/main" val="99141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21</a:t>
            </a:fld>
            <a:endParaRPr lang="en-US"/>
          </a:p>
        </p:txBody>
      </p:sp>
      <p:sp>
        <p:nvSpPr>
          <p:cNvPr id="3" name="Rectangle 2"/>
          <p:cNvSpPr/>
          <p:nvPr/>
        </p:nvSpPr>
        <p:spPr>
          <a:xfrm>
            <a:off x="2906485" y="2048079"/>
            <a:ext cx="6999515" cy="1323439"/>
          </a:xfrm>
          <a:prstGeom prst="rect">
            <a:avLst/>
          </a:prstGeom>
        </p:spPr>
        <p:txBody>
          <a:bodyPr wrap="square">
            <a:spAutoFit/>
          </a:bodyPr>
          <a:lstStyle/>
          <a:p>
            <a:r>
              <a:rPr lang="en-US" sz="2000" b="1" dirty="0">
                <a:solidFill>
                  <a:srgbClr val="222222"/>
                </a:solidFill>
                <a:latin typeface="+mj-lt"/>
              </a:rPr>
              <a:t>Cronbach's alpha</a:t>
            </a:r>
            <a:r>
              <a:rPr lang="en-US" sz="2000" dirty="0">
                <a:solidFill>
                  <a:srgbClr val="222222"/>
                </a:solidFill>
                <a:latin typeface="+mj-lt"/>
              </a:rPr>
              <a:t> is a measure of internal consistency, that is, how closely related a set of items are as a group. </a:t>
            </a:r>
          </a:p>
          <a:p>
            <a:endParaRPr lang="en-US" sz="2000" dirty="0">
              <a:solidFill>
                <a:srgbClr val="222222"/>
              </a:solidFill>
              <a:latin typeface="+mj-lt"/>
            </a:endParaRPr>
          </a:p>
          <a:p>
            <a:r>
              <a:rPr lang="en-US" sz="2000" dirty="0">
                <a:solidFill>
                  <a:srgbClr val="222222"/>
                </a:solidFill>
                <a:latin typeface="+mj-lt"/>
              </a:rPr>
              <a:t>It is considered to be a measure of scale reliability. </a:t>
            </a:r>
            <a:endParaRPr lang="en-US" sz="2000" dirty="0">
              <a:latin typeface="+mj-lt"/>
            </a:endParaRPr>
          </a:p>
        </p:txBody>
      </p:sp>
    </p:spTree>
    <p:extLst>
      <p:ext uri="{BB962C8B-B14F-4D97-AF65-F5344CB8AC3E}">
        <p14:creationId xmlns:p14="http://schemas.microsoft.com/office/powerpoint/2010/main" val="14081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22</a:t>
            </a:fld>
            <a:endParaRPr lang="en-US"/>
          </a:p>
        </p:txBody>
      </p:sp>
      <p:cxnSp>
        <p:nvCxnSpPr>
          <p:cNvPr id="4" name="Straight Connector 3"/>
          <p:cNvCxnSpPr/>
          <p:nvPr/>
        </p:nvCxnSpPr>
        <p:spPr>
          <a:xfrm>
            <a:off x="2518831" y="237026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8831" y="396877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8831" y="4768026"/>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8684" y="4478713"/>
            <a:ext cx="476412" cy="369332"/>
          </a:xfrm>
          <a:prstGeom prst="rect">
            <a:avLst/>
          </a:prstGeom>
          <a:noFill/>
        </p:spPr>
        <p:txBody>
          <a:bodyPr wrap="none" rtlCol="0">
            <a:spAutoFit/>
          </a:bodyPr>
          <a:lstStyle/>
          <a:p>
            <a:r>
              <a:rPr lang="en-US" dirty="0"/>
              <a:t>0.6</a:t>
            </a:r>
          </a:p>
        </p:txBody>
      </p:sp>
      <p:sp>
        <p:nvSpPr>
          <p:cNvPr id="9" name="TextBox 8"/>
          <p:cNvSpPr txBox="1"/>
          <p:nvPr/>
        </p:nvSpPr>
        <p:spPr>
          <a:xfrm>
            <a:off x="1908684" y="3750338"/>
            <a:ext cx="476412" cy="369332"/>
          </a:xfrm>
          <a:prstGeom prst="rect">
            <a:avLst/>
          </a:prstGeom>
          <a:noFill/>
        </p:spPr>
        <p:txBody>
          <a:bodyPr wrap="none" rtlCol="0">
            <a:spAutoFit/>
          </a:bodyPr>
          <a:lstStyle/>
          <a:p>
            <a:r>
              <a:rPr lang="en-US" dirty="0"/>
              <a:t>0.7</a:t>
            </a:r>
          </a:p>
        </p:txBody>
      </p:sp>
      <p:sp>
        <p:nvSpPr>
          <p:cNvPr id="11" name="TextBox 10"/>
          <p:cNvSpPr txBox="1"/>
          <p:nvPr/>
        </p:nvSpPr>
        <p:spPr>
          <a:xfrm>
            <a:off x="1908684" y="2185597"/>
            <a:ext cx="476412" cy="369332"/>
          </a:xfrm>
          <a:prstGeom prst="rect">
            <a:avLst/>
          </a:prstGeom>
          <a:noFill/>
        </p:spPr>
        <p:txBody>
          <a:bodyPr wrap="none" rtlCol="0">
            <a:spAutoFit/>
          </a:bodyPr>
          <a:lstStyle/>
          <a:p>
            <a:r>
              <a:rPr lang="en-US" dirty="0"/>
              <a:t>0.9</a:t>
            </a:r>
          </a:p>
        </p:txBody>
      </p:sp>
      <p:sp>
        <p:nvSpPr>
          <p:cNvPr id="12" name="TextBox 11"/>
          <p:cNvSpPr txBox="1"/>
          <p:nvPr/>
        </p:nvSpPr>
        <p:spPr>
          <a:xfrm>
            <a:off x="2603477" y="3384478"/>
            <a:ext cx="1224374" cy="369332"/>
          </a:xfrm>
          <a:prstGeom prst="rect">
            <a:avLst/>
          </a:prstGeom>
          <a:noFill/>
        </p:spPr>
        <p:txBody>
          <a:bodyPr wrap="none" rtlCol="0">
            <a:spAutoFit/>
          </a:bodyPr>
          <a:lstStyle/>
          <a:p>
            <a:r>
              <a:rPr lang="en-US" dirty="0"/>
              <a:t>Acceptable</a:t>
            </a:r>
          </a:p>
        </p:txBody>
      </p:sp>
      <p:sp>
        <p:nvSpPr>
          <p:cNvPr id="13" name="TextBox 12"/>
          <p:cNvSpPr txBox="1"/>
          <p:nvPr/>
        </p:nvSpPr>
        <p:spPr>
          <a:xfrm>
            <a:off x="2867651" y="2585224"/>
            <a:ext cx="696024" cy="369332"/>
          </a:xfrm>
          <a:prstGeom prst="rect">
            <a:avLst/>
          </a:prstGeom>
          <a:noFill/>
        </p:spPr>
        <p:txBody>
          <a:bodyPr wrap="none" rtlCol="0">
            <a:spAutoFit/>
          </a:bodyPr>
          <a:lstStyle/>
          <a:p>
            <a:r>
              <a:rPr lang="en-US" dirty="0"/>
              <a:t>Good</a:t>
            </a:r>
          </a:p>
        </p:txBody>
      </p:sp>
      <p:sp>
        <p:nvSpPr>
          <p:cNvPr id="14" name="TextBox 13"/>
          <p:cNvSpPr txBox="1"/>
          <p:nvPr/>
        </p:nvSpPr>
        <p:spPr>
          <a:xfrm>
            <a:off x="2704593" y="1785970"/>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3209053" y="5070057"/>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89751" y="5660692"/>
            <a:ext cx="1940339" cy="369332"/>
          </a:xfrm>
          <a:prstGeom prst="rect">
            <a:avLst/>
          </a:prstGeom>
          <a:noFill/>
        </p:spPr>
        <p:txBody>
          <a:bodyPr wrap="none" rtlCol="0">
            <a:spAutoFit/>
          </a:bodyPr>
          <a:lstStyle/>
          <a:p>
            <a:r>
              <a:rPr lang="en-US" dirty="0"/>
              <a:t>Poor / Inadequate</a:t>
            </a:r>
          </a:p>
        </p:txBody>
      </p:sp>
      <p:sp>
        <p:nvSpPr>
          <p:cNvPr id="24" name="TextBox 23"/>
          <p:cNvSpPr txBox="1"/>
          <p:nvPr/>
        </p:nvSpPr>
        <p:spPr>
          <a:xfrm>
            <a:off x="700567" y="235142"/>
            <a:ext cx="1029596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CRONBACH’S ALPHA SCORE MEASURE OF RELIABILITY </a:t>
            </a:r>
            <a:r>
              <a:rPr lang="en-US" sz="2800" dirty="0">
                <a:latin typeface="Euphemia" panose="020B0503040102020104" pitchFamily="34" charset="0"/>
              </a:rPr>
              <a:t>[ 0, 1 ]</a:t>
            </a:r>
          </a:p>
        </p:txBody>
      </p:sp>
      <p:cxnSp>
        <p:nvCxnSpPr>
          <p:cNvPr id="25" name="Straight Connector 24"/>
          <p:cNvCxnSpPr/>
          <p:nvPr/>
        </p:nvCxnSpPr>
        <p:spPr>
          <a:xfrm>
            <a:off x="2518831" y="316951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8684" y="2974683"/>
            <a:ext cx="476412" cy="369332"/>
          </a:xfrm>
          <a:prstGeom prst="rect">
            <a:avLst/>
          </a:prstGeom>
          <a:noFill/>
        </p:spPr>
        <p:txBody>
          <a:bodyPr wrap="none" rtlCol="0">
            <a:spAutoFit/>
          </a:bodyPr>
          <a:lstStyle/>
          <a:p>
            <a:r>
              <a:rPr lang="en-US" dirty="0"/>
              <a:t>0.8</a:t>
            </a:r>
          </a:p>
        </p:txBody>
      </p:sp>
      <p:cxnSp>
        <p:nvCxnSpPr>
          <p:cNvPr id="27" name="Straight Connector 26"/>
          <p:cNvCxnSpPr/>
          <p:nvPr/>
        </p:nvCxnSpPr>
        <p:spPr>
          <a:xfrm>
            <a:off x="2518831" y="1571009"/>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8684" y="1386343"/>
            <a:ext cx="476412" cy="369332"/>
          </a:xfrm>
          <a:prstGeom prst="rect">
            <a:avLst/>
          </a:prstGeom>
          <a:noFill/>
        </p:spPr>
        <p:txBody>
          <a:bodyPr wrap="none" rtlCol="0">
            <a:spAutoFit/>
          </a:bodyPr>
          <a:lstStyle/>
          <a:p>
            <a:r>
              <a:rPr lang="en-US" dirty="0"/>
              <a:t>1.0</a:t>
            </a:r>
          </a:p>
        </p:txBody>
      </p:sp>
      <p:sp>
        <p:nvSpPr>
          <p:cNvPr id="29" name="TextBox 28"/>
          <p:cNvSpPr txBox="1"/>
          <p:nvPr/>
        </p:nvSpPr>
        <p:spPr>
          <a:xfrm>
            <a:off x="2496236" y="4183732"/>
            <a:ext cx="1438855" cy="369332"/>
          </a:xfrm>
          <a:prstGeom prst="rect">
            <a:avLst/>
          </a:prstGeom>
          <a:noFill/>
        </p:spPr>
        <p:txBody>
          <a:bodyPr wrap="none" rtlCol="0">
            <a:spAutoFit/>
          </a:bodyPr>
          <a:lstStyle/>
          <a:p>
            <a:r>
              <a:rPr lang="en-US" dirty="0"/>
              <a:t>Questionable</a:t>
            </a:r>
          </a:p>
        </p:txBody>
      </p:sp>
      <p:pic>
        <p:nvPicPr>
          <p:cNvPr id="11266" name="Picture 2" descr="http://1.bp.blogspot.com/_AawJaPQyQfc/TEGc8OLlEZI/AAAAAAAAABE/6rmGzWFpEbg/s1600/alpha%252B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628" y="1959647"/>
            <a:ext cx="2447694" cy="87244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12005" y="3590190"/>
            <a:ext cx="3672224" cy="923330"/>
          </a:xfrm>
          <a:prstGeom prst="rect">
            <a:avLst/>
          </a:prstGeom>
          <a:noFill/>
        </p:spPr>
        <p:txBody>
          <a:bodyPr wrap="none" rtlCol="0">
            <a:spAutoFit/>
          </a:bodyPr>
          <a:lstStyle/>
          <a:p>
            <a:r>
              <a:rPr lang="en-US" i="1" dirty="0"/>
              <a:t>N</a:t>
            </a:r>
            <a:r>
              <a:rPr lang="en-US" dirty="0"/>
              <a:t> = number of items</a:t>
            </a:r>
          </a:p>
          <a:p>
            <a:r>
              <a:rPr lang="en-US" i="1" dirty="0"/>
              <a:t>c-bar </a:t>
            </a:r>
            <a:r>
              <a:rPr lang="en-US" dirty="0"/>
              <a:t>= average inter-item covariance</a:t>
            </a:r>
          </a:p>
          <a:p>
            <a:r>
              <a:rPr lang="en-US" i="1" dirty="0"/>
              <a:t>v-</a:t>
            </a:r>
            <a:r>
              <a:rPr lang="en-US" i="1" dirty="0" err="1"/>
              <a:t>var</a:t>
            </a:r>
            <a:r>
              <a:rPr lang="en-US" dirty="0"/>
              <a:t> = average variance per item</a:t>
            </a:r>
          </a:p>
        </p:txBody>
      </p:sp>
    </p:spTree>
    <p:extLst>
      <p:ext uri="{BB962C8B-B14F-4D97-AF65-F5344CB8AC3E}">
        <p14:creationId xmlns:p14="http://schemas.microsoft.com/office/powerpoint/2010/main" val="332462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reliable instruments:</a:t>
            </a:r>
          </a:p>
        </p:txBody>
      </p:sp>
      <p:sp>
        <p:nvSpPr>
          <p:cNvPr id="3" name="Slide Number Placeholder 2"/>
          <p:cNvSpPr>
            <a:spLocks noGrp="1"/>
          </p:cNvSpPr>
          <p:nvPr>
            <p:ph type="sldNum" sz="quarter" idx="12"/>
          </p:nvPr>
        </p:nvSpPr>
        <p:spPr/>
        <p:txBody>
          <a:bodyPr/>
          <a:lstStyle/>
          <a:p>
            <a:fld id="{A86B8E0B-9E4C-43D6-8E50-A9ED84E3CB71}" type="slidenum">
              <a:rPr lang="en-US" smtClean="0"/>
              <a:t>23</a:t>
            </a:fld>
            <a:endParaRPr lang="en-US" dirty="0"/>
          </a:p>
        </p:txBody>
      </p:sp>
      <p:sp>
        <p:nvSpPr>
          <p:cNvPr id="7" name="Rectangle 6"/>
          <p:cNvSpPr/>
          <p:nvPr/>
        </p:nvSpPr>
        <p:spPr>
          <a:xfrm>
            <a:off x="763438" y="1690688"/>
            <a:ext cx="7847162" cy="1938992"/>
          </a:xfrm>
          <a:prstGeom prst="rect">
            <a:avLst/>
          </a:prstGeom>
        </p:spPr>
        <p:txBody>
          <a:bodyPr wrap="square">
            <a:spAutoFit/>
          </a:bodyPr>
          <a:lstStyle/>
          <a:p>
            <a:pPr algn="just"/>
            <a:endParaRPr lang="en-US" sz="2000" dirty="0">
              <a:latin typeface="+mj-lt"/>
            </a:endParaRPr>
          </a:p>
          <a:p>
            <a:pPr marL="342900" indent="-342900" algn="just">
              <a:buFont typeface="+mj-lt"/>
              <a:buAutoNum type="arabicPeriod"/>
            </a:pPr>
            <a:r>
              <a:rPr lang="en-US" sz="2000" dirty="0">
                <a:latin typeface="+mj-lt"/>
              </a:rPr>
              <a:t>Other people would say I am a good dancer.</a:t>
            </a:r>
          </a:p>
          <a:p>
            <a:pPr marL="342900" indent="-342900" algn="just">
              <a:buFont typeface="+mj-lt"/>
              <a:buAutoNum type="arabicPeriod"/>
            </a:pPr>
            <a:r>
              <a:rPr lang="en-US" sz="2000" dirty="0">
                <a:latin typeface="+mj-lt"/>
              </a:rPr>
              <a:t>I am athletic.</a:t>
            </a:r>
          </a:p>
          <a:p>
            <a:pPr marL="342900" indent="-342900" algn="just">
              <a:buFont typeface="+mj-lt"/>
              <a:buAutoNum type="arabicPeriod"/>
            </a:pPr>
            <a:r>
              <a:rPr lang="en-US" sz="2000" dirty="0">
                <a:latin typeface="+mj-lt"/>
              </a:rPr>
              <a:t>I am the first one on the dance floor.</a:t>
            </a:r>
          </a:p>
          <a:p>
            <a:pPr marL="342900" indent="-342900" algn="just">
              <a:buFont typeface="+mj-lt"/>
              <a:buAutoNum type="arabicPeriod"/>
            </a:pPr>
            <a:r>
              <a:rPr lang="en-US" sz="2000" dirty="0">
                <a:latin typeface="+mj-lt"/>
              </a:rPr>
              <a:t>My dance moves have been compared to Drake.</a:t>
            </a:r>
          </a:p>
          <a:p>
            <a:pPr algn="just"/>
            <a:endParaRPr lang="en-US" sz="2000" dirty="0">
              <a:latin typeface="+mj-lt"/>
            </a:endParaRPr>
          </a:p>
        </p:txBody>
      </p:sp>
      <p:sp>
        <p:nvSpPr>
          <p:cNvPr id="6" name="TextBox 5"/>
          <p:cNvSpPr txBox="1"/>
          <p:nvPr/>
        </p:nvSpPr>
        <p:spPr>
          <a:xfrm>
            <a:off x="6243486" y="2254718"/>
            <a:ext cx="1702710" cy="646331"/>
          </a:xfrm>
          <a:prstGeom prst="rect">
            <a:avLst/>
          </a:prstGeom>
          <a:noFill/>
        </p:spPr>
        <p:txBody>
          <a:bodyPr wrap="none" rtlCol="0">
            <a:spAutoFit/>
          </a:bodyPr>
          <a:lstStyle/>
          <a:p>
            <a:r>
              <a:rPr lang="en-US" sz="3600" dirty="0"/>
              <a:t>α = 0.68</a:t>
            </a:r>
          </a:p>
        </p:txBody>
      </p:sp>
      <p:cxnSp>
        <p:nvCxnSpPr>
          <p:cNvPr id="9" name="Straight Connector 8"/>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32394" y="4283027"/>
            <a:ext cx="476412" cy="369332"/>
          </a:xfrm>
          <a:prstGeom prst="rect">
            <a:avLst/>
          </a:prstGeom>
          <a:noFill/>
        </p:spPr>
        <p:txBody>
          <a:bodyPr wrap="none" rtlCol="0">
            <a:spAutoFit/>
          </a:bodyPr>
          <a:lstStyle/>
          <a:p>
            <a:r>
              <a:rPr lang="en-US" dirty="0"/>
              <a:t>0.6</a:t>
            </a:r>
          </a:p>
        </p:txBody>
      </p:sp>
      <p:sp>
        <p:nvSpPr>
          <p:cNvPr id="13" name="TextBox 12"/>
          <p:cNvSpPr txBox="1"/>
          <p:nvPr/>
        </p:nvSpPr>
        <p:spPr>
          <a:xfrm>
            <a:off x="8932394" y="3554652"/>
            <a:ext cx="476412" cy="369332"/>
          </a:xfrm>
          <a:prstGeom prst="rect">
            <a:avLst/>
          </a:prstGeom>
          <a:noFill/>
        </p:spPr>
        <p:txBody>
          <a:bodyPr wrap="none" rtlCol="0">
            <a:spAutoFit/>
          </a:bodyPr>
          <a:lstStyle/>
          <a:p>
            <a:r>
              <a:rPr lang="en-US" dirty="0"/>
              <a:t>0.7</a:t>
            </a:r>
          </a:p>
        </p:txBody>
      </p:sp>
      <p:sp>
        <p:nvSpPr>
          <p:cNvPr id="14" name="TextBox 13"/>
          <p:cNvSpPr txBox="1"/>
          <p:nvPr/>
        </p:nvSpPr>
        <p:spPr>
          <a:xfrm>
            <a:off x="8932394" y="1989911"/>
            <a:ext cx="476412" cy="369332"/>
          </a:xfrm>
          <a:prstGeom prst="rect">
            <a:avLst/>
          </a:prstGeom>
          <a:noFill/>
        </p:spPr>
        <p:txBody>
          <a:bodyPr wrap="none" rtlCol="0">
            <a:spAutoFit/>
          </a:bodyPr>
          <a:lstStyle/>
          <a:p>
            <a:r>
              <a:rPr lang="en-US" dirty="0"/>
              <a:t>0.9</a:t>
            </a:r>
          </a:p>
        </p:txBody>
      </p:sp>
      <p:sp>
        <p:nvSpPr>
          <p:cNvPr id="15" name="TextBox 14"/>
          <p:cNvSpPr txBox="1"/>
          <p:nvPr/>
        </p:nvSpPr>
        <p:spPr>
          <a:xfrm>
            <a:off x="9627187" y="3188792"/>
            <a:ext cx="1224374" cy="369332"/>
          </a:xfrm>
          <a:prstGeom prst="rect">
            <a:avLst/>
          </a:prstGeom>
          <a:noFill/>
        </p:spPr>
        <p:txBody>
          <a:bodyPr wrap="none" rtlCol="0">
            <a:spAutoFit/>
          </a:bodyPr>
          <a:lstStyle/>
          <a:p>
            <a:r>
              <a:rPr lang="en-US" dirty="0"/>
              <a:t>Acceptable</a:t>
            </a:r>
          </a:p>
        </p:txBody>
      </p:sp>
      <p:sp>
        <p:nvSpPr>
          <p:cNvPr id="16" name="TextBox 15"/>
          <p:cNvSpPr txBox="1"/>
          <p:nvPr/>
        </p:nvSpPr>
        <p:spPr>
          <a:xfrm>
            <a:off x="9891361" y="2389538"/>
            <a:ext cx="696024" cy="369332"/>
          </a:xfrm>
          <a:prstGeom prst="rect">
            <a:avLst/>
          </a:prstGeom>
          <a:noFill/>
        </p:spPr>
        <p:txBody>
          <a:bodyPr wrap="none" rtlCol="0">
            <a:spAutoFit/>
          </a:bodyPr>
          <a:lstStyle/>
          <a:p>
            <a:r>
              <a:rPr lang="en-US" dirty="0"/>
              <a:t>Good</a:t>
            </a:r>
          </a:p>
        </p:txBody>
      </p:sp>
      <p:sp>
        <p:nvSpPr>
          <p:cNvPr id="17" name="TextBox 16"/>
          <p:cNvSpPr txBox="1"/>
          <p:nvPr/>
        </p:nvSpPr>
        <p:spPr>
          <a:xfrm>
            <a:off x="9728303" y="1590284"/>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13461" y="5465006"/>
            <a:ext cx="1940339" cy="369332"/>
          </a:xfrm>
          <a:prstGeom prst="rect">
            <a:avLst/>
          </a:prstGeom>
          <a:noFill/>
        </p:spPr>
        <p:txBody>
          <a:bodyPr wrap="none" rtlCol="0">
            <a:spAutoFit/>
          </a:bodyPr>
          <a:lstStyle/>
          <a:p>
            <a:r>
              <a:rPr lang="en-US" dirty="0"/>
              <a:t>Poor / Inadequate</a:t>
            </a:r>
          </a:p>
        </p:txBody>
      </p:sp>
      <p:cxnSp>
        <p:nvCxnSpPr>
          <p:cNvPr id="20" name="Straight Connector 19"/>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2778997"/>
            <a:ext cx="476412" cy="369332"/>
          </a:xfrm>
          <a:prstGeom prst="rect">
            <a:avLst/>
          </a:prstGeom>
          <a:noFill/>
        </p:spPr>
        <p:txBody>
          <a:bodyPr wrap="none" rtlCol="0">
            <a:spAutoFit/>
          </a:bodyPr>
          <a:lstStyle/>
          <a:p>
            <a:r>
              <a:rPr lang="en-US" dirty="0"/>
              <a:t>0.8</a:t>
            </a:r>
          </a:p>
        </p:txBody>
      </p:sp>
      <p:cxnSp>
        <p:nvCxnSpPr>
          <p:cNvPr id="22" name="Straight Connector 21"/>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932394" y="1190657"/>
            <a:ext cx="476412" cy="369332"/>
          </a:xfrm>
          <a:prstGeom prst="rect">
            <a:avLst/>
          </a:prstGeom>
          <a:noFill/>
        </p:spPr>
        <p:txBody>
          <a:bodyPr wrap="none" rtlCol="0">
            <a:spAutoFit/>
          </a:bodyPr>
          <a:lstStyle/>
          <a:p>
            <a:r>
              <a:rPr lang="en-US" dirty="0"/>
              <a:t>1.0</a:t>
            </a:r>
          </a:p>
        </p:txBody>
      </p:sp>
      <p:sp>
        <p:nvSpPr>
          <p:cNvPr id="24" name="TextBox 23"/>
          <p:cNvSpPr txBox="1"/>
          <p:nvPr/>
        </p:nvSpPr>
        <p:spPr>
          <a:xfrm>
            <a:off x="9519946" y="3988046"/>
            <a:ext cx="1438855" cy="369332"/>
          </a:xfrm>
          <a:prstGeom prst="rect">
            <a:avLst/>
          </a:prstGeom>
          <a:noFill/>
        </p:spPr>
        <p:txBody>
          <a:bodyPr wrap="none" rtlCol="0">
            <a:spAutoFit/>
          </a:bodyPr>
          <a:lstStyle/>
          <a:p>
            <a:r>
              <a:rPr lang="en-US" dirty="0"/>
              <a:t>Questionable</a:t>
            </a:r>
          </a:p>
        </p:txBody>
      </p:sp>
      <p:sp>
        <p:nvSpPr>
          <p:cNvPr id="25" name="TextBox 24"/>
          <p:cNvSpPr txBox="1"/>
          <p:nvPr/>
        </p:nvSpPr>
        <p:spPr>
          <a:xfrm>
            <a:off x="10009785" y="644730"/>
            <a:ext cx="445956" cy="646331"/>
          </a:xfrm>
          <a:prstGeom prst="rect">
            <a:avLst/>
          </a:prstGeom>
          <a:noFill/>
        </p:spPr>
        <p:txBody>
          <a:bodyPr wrap="none" rtlCol="0">
            <a:spAutoFit/>
          </a:bodyPr>
          <a:lstStyle/>
          <a:p>
            <a:r>
              <a:rPr lang="en-US" sz="3600" dirty="0"/>
              <a:t>α</a:t>
            </a:r>
          </a:p>
        </p:txBody>
      </p:sp>
    </p:spTree>
    <p:extLst>
      <p:ext uri="{BB962C8B-B14F-4D97-AF65-F5344CB8AC3E}">
        <p14:creationId xmlns:p14="http://schemas.microsoft.com/office/powerpoint/2010/main" val="422677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3636295" y="904267"/>
            <a:ext cx="7907482" cy="5953733"/>
          </a:xfrm>
          <a:prstGeom prst="rect">
            <a:avLst/>
          </a:prstGeom>
        </p:spPr>
      </p:pic>
      <p:sp>
        <p:nvSpPr>
          <p:cNvPr id="4" name="Title 1"/>
          <p:cNvSpPr txBox="1">
            <a:spLocks/>
          </p:cNvSpPr>
          <p:nvPr/>
        </p:nvSpPr>
        <p:spPr>
          <a:xfrm>
            <a:off x="4041540" y="281997"/>
            <a:ext cx="72916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all" spc="0" normalizeH="0" baseline="0" noProof="0" dirty="0">
                <a:ln>
                  <a:noFill/>
                </a:ln>
                <a:solidFill>
                  <a:srgbClr val="FF6D16"/>
                </a:solidFill>
                <a:effectLst/>
                <a:uLnTx/>
                <a:uFillTx/>
                <a:latin typeface="Euphemia" panose="020B0503040102020104" pitchFamily="34" charset="0"/>
                <a:ea typeface="+mj-ea"/>
                <a:cs typeface="+mj-cs"/>
              </a:rPr>
              <a:t>Correlation structure</a:t>
            </a:r>
          </a:p>
        </p:txBody>
      </p:sp>
      <p:sp>
        <p:nvSpPr>
          <p:cNvPr id="6" name="TextBox 5"/>
          <p:cNvSpPr txBox="1"/>
          <p:nvPr/>
        </p:nvSpPr>
        <p:spPr>
          <a:xfrm>
            <a:off x="746448" y="2696547"/>
            <a:ext cx="203407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Calibri" panose="020F0502020204030204"/>
                <a:ea typeface="+mn-ea"/>
                <a:cs typeface="+mn-cs"/>
              </a:rPr>
              <a:t>Which of these are measuring the same thing?</a:t>
            </a:r>
          </a:p>
        </p:txBody>
      </p:sp>
    </p:spTree>
    <p:extLst>
      <p:ext uri="{BB962C8B-B14F-4D97-AF65-F5344CB8AC3E}">
        <p14:creationId xmlns:p14="http://schemas.microsoft.com/office/powerpoint/2010/main" val="64369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FF6D16"/>
                </a:solidFill>
                <a:latin typeface="Euphemia" panose="020B0503040102020104" pitchFamily="34" charset="0"/>
              </a:rPr>
              <a:t>reliable instruments: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p:cNvSpPr/>
          <p:nvPr/>
        </p:nvSpPr>
        <p:spPr>
          <a:xfrm>
            <a:off x="763438" y="1690688"/>
            <a:ext cx="7847162"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Other people would say I am a good dancer.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athletic.</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the first one on the dance floor.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My dance moves have been compared to Drake.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5" name="Rectangle 4"/>
          <p:cNvSpPr/>
          <p:nvPr/>
        </p:nvSpPr>
        <p:spPr>
          <a:xfrm>
            <a:off x="763438" y="3710680"/>
            <a:ext cx="7847162"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Other people would say I am a good dancer.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sngStrike" kern="1200" cap="none" spc="0" normalizeH="0" baseline="0" noProof="0" dirty="0">
                <a:ln>
                  <a:noFill/>
                </a:ln>
                <a:solidFill>
                  <a:prstClr val="black"/>
                </a:solidFill>
                <a:effectLst/>
                <a:uLnTx/>
                <a:uFillTx/>
                <a:latin typeface="Calibri Light" panose="020F0302020204030204"/>
                <a:ea typeface="+mn-ea"/>
                <a:cs typeface="+mn-cs"/>
              </a:rPr>
              <a:t>I am athletic.</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I am the first one on the dance floor.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My dance moves have been compared to Drake.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 name="TextBox 5"/>
          <p:cNvSpPr txBox="1"/>
          <p:nvPr/>
        </p:nvSpPr>
        <p:spPr>
          <a:xfrm>
            <a:off x="6243486" y="2254718"/>
            <a:ext cx="17027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 = 0.68</a:t>
            </a:r>
          </a:p>
        </p:txBody>
      </p:sp>
      <p:sp>
        <p:nvSpPr>
          <p:cNvPr id="8" name="TextBox 7"/>
          <p:cNvSpPr txBox="1"/>
          <p:nvPr/>
        </p:nvSpPr>
        <p:spPr>
          <a:xfrm>
            <a:off x="6243486" y="4193710"/>
            <a:ext cx="17027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 = 0.86</a:t>
            </a:r>
          </a:p>
        </p:txBody>
      </p:sp>
      <p:cxnSp>
        <p:nvCxnSpPr>
          <p:cNvPr id="9" name="Straight Connector 8"/>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32394" y="428302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0.6</a:t>
            </a:r>
          </a:p>
        </p:txBody>
      </p:sp>
      <p:sp>
        <p:nvSpPr>
          <p:cNvPr id="13" name="TextBox 12"/>
          <p:cNvSpPr txBox="1"/>
          <p:nvPr/>
        </p:nvSpPr>
        <p:spPr>
          <a:xfrm>
            <a:off x="8932394" y="3554652"/>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0.7</a:t>
            </a:r>
          </a:p>
        </p:txBody>
      </p:sp>
      <p:sp>
        <p:nvSpPr>
          <p:cNvPr id="14" name="TextBox 13"/>
          <p:cNvSpPr txBox="1"/>
          <p:nvPr/>
        </p:nvSpPr>
        <p:spPr>
          <a:xfrm>
            <a:off x="8932394" y="1989911"/>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0.9</a:t>
            </a:r>
          </a:p>
        </p:txBody>
      </p:sp>
      <p:sp>
        <p:nvSpPr>
          <p:cNvPr id="15" name="TextBox 14"/>
          <p:cNvSpPr txBox="1"/>
          <p:nvPr/>
        </p:nvSpPr>
        <p:spPr>
          <a:xfrm>
            <a:off x="9627187" y="3188792"/>
            <a:ext cx="1224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Acceptable</a:t>
            </a:r>
          </a:p>
        </p:txBody>
      </p:sp>
      <p:sp>
        <p:nvSpPr>
          <p:cNvPr id="16" name="TextBox 15"/>
          <p:cNvSpPr txBox="1"/>
          <p:nvPr/>
        </p:nvSpPr>
        <p:spPr>
          <a:xfrm>
            <a:off x="9891361" y="2389538"/>
            <a:ext cx="6960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Good</a:t>
            </a:r>
          </a:p>
        </p:txBody>
      </p:sp>
      <p:sp>
        <p:nvSpPr>
          <p:cNvPr id="17" name="TextBox 16"/>
          <p:cNvSpPr txBox="1"/>
          <p:nvPr/>
        </p:nvSpPr>
        <p:spPr>
          <a:xfrm>
            <a:off x="9728303" y="1590284"/>
            <a:ext cx="10221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Excellent</a:t>
            </a:r>
          </a:p>
        </p:txBody>
      </p:sp>
      <p:cxnSp>
        <p:nvCxnSpPr>
          <p:cNvPr id="18" name="Straight Arrow Connector 17"/>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13461" y="5465006"/>
            <a:ext cx="19403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Poor / Inadequate</a:t>
            </a:r>
          </a:p>
        </p:txBody>
      </p:sp>
      <p:cxnSp>
        <p:nvCxnSpPr>
          <p:cNvPr id="20" name="Straight Connector 19"/>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277899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0.8</a:t>
            </a:r>
          </a:p>
        </p:txBody>
      </p:sp>
      <p:cxnSp>
        <p:nvCxnSpPr>
          <p:cNvPr id="22" name="Straight Connector 21"/>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932394" y="1190657"/>
            <a:ext cx="4764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sp>
        <p:nvSpPr>
          <p:cNvPr id="24" name="TextBox 23"/>
          <p:cNvSpPr txBox="1"/>
          <p:nvPr/>
        </p:nvSpPr>
        <p:spPr>
          <a:xfrm>
            <a:off x="9519946" y="3988046"/>
            <a:ext cx="14388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Questionable</a:t>
            </a:r>
          </a:p>
        </p:txBody>
      </p:sp>
      <p:sp>
        <p:nvSpPr>
          <p:cNvPr id="25" name="TextBox 24"/>
          <p:cNvSpPr txBox="1"/>
          <p:nvPr/>
        </p:nvSpPr>
        <p:spPr>
          <a:xfrm>
            <a:off x="10009785" y="644730"/>
            <a:ext cx="44595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α</a:t>
            </a:r>
          </a:p>
        </p:txBody>
      </p:sp>
    </p:spTree>
    <p:extLst>
      <p:ext uri="{BB962C8B-B14F-4D97-AF65-F5344CB8AC3E}">
        <p14:creationId xmlns:p14="http://schemas.microsoft.com/office/powerpoint/2010/main" val="32697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26</a:t>
            </a:fld>
            <a:endParaRPr lang="en-US"/>
          </a:p>
        </p:txBody>
      </p:sp>
      <p:pic>
        <p:nvPicPr>
          <p:cNvPr id="10246" name="Picture 6" descr="http://www.rawstory.com/wp-content/uploads/2015/09/turing_exec-800x4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22" y="2021630"/>
            <a:ext cx="4960599" cy="2666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4422" y="457813"/>
            <a:ext cx="5197257" cy="1015663"/>
          </a:xfrm>
          <a:prstGeom prst="rect">
            <a:avLst/>
          </a:prstGeom>
          <a:noFill/>
        </p:spPr>
        <p:txBody>
          <a:bodyPr wrap="none" rtlCol="0">
            <a:spAutoFit/>
          </a:bodyPr>
          <a:lstStyle/>
          <a:p>
            <a:r>
              <a:rPr lang="en-US" sz="6000" cap="all" dirty="0">
                <a:latin typeface="Euphemia" panose="020B0503040102020104" pitchFamily="34" charset="0"/>
              </a:rPr>
              <a:t>Bro Culture</a:t>
            </a:r>
          </a:p>
        </p:txBody>
      </p:sp>
      <p:sp>
        <p:nvSpPr>
          <p:cNvPr id="7" name="Rectangle 6"/>
          <p:cNvSpPr/>
          <p:nvPr/>
        </p:nvSpPr>
        <p:spPr>
          <a:xfrm>
            <a:off x="6729801" y="2021630"/>
            <a:ext cx="4037424" cy="2677656"/>
          </a:xfrm>
          <a:prstGeom prst="rect">
            <a:avLst/>
          </a:prstGeom>
        </p:spPr>
        <p:txBody>
          <a:bodyPr wrap="square">
            <a:spAutoFit/>
          </a:bodyPr>
          <a:lstStyle/>
          <a:p>
            <a:pPr algn="just"/>
            <a:r>
              <a:rPr lang="en-US" sz="2400" b="1" dirty="0">
                <a:latin typeface="+mj-lt"/>
              </a:rPr>
              <a:t>Characterized by:</a:t>
            </a:r>
          </a:p>
          <a:p>
            <a:pPr algn="just"/>
            <a:endParaRPr lang="en-US" sz="2400" b="0" i="0" dirty="0">
              <a:effectLst/>
              <a:latin typeface="+mj-lt"/>
            </a:endParaRPr>
          </a:p>
          <a:p>
            <a:pPr marL="285750" indent="-285750" algn="just">
              <a:buFont typeface="Arial" panose="020B0604020202020204" pitchFamily="34" charset="0"/>
              <a:buChar char="•"/>
            </a:pPr>
            <a:r>
              <a:rPr lang="en-US" sz="2400" b="0" i="0" dirty="0">
                <a:effectLst/>
                <a:latin typeface="+mj-lt"/>
              </a:rPr>
              <a:t>Entitlement</a:t>
            </a:r>
          </a:p>
          <a:p>
            <a:pPr marL="285750" indent="-285750" algn="just">
              <a:buFont typeface="Arial" panose="020B0604020202020204" pitchFamily="34" charset="0"/>
              <a:buChar char="•"/>
            </a:pPr>
            <a:r>
              <a:rPr lang="en-US" sz="2400" dirty="0">
                <a:latin typeface="+mj-lt"/>
              </a:rPr>
              <a:t>Disregard for others</a:t>
            </a:r>
          </a:p>
          <a:p>
            <a:pPr marL="285750" indent="-285750" algn="just">
              <a:buFont typeface="Arial" panose="020B0604020202020204" pitchFamily="34" charset="0"/>
              <a:buChar char="•"/>
            </a:pPr>
            <a:r>
              <a:rPr lang="en-US" sz="2400" b="0" i="0" dirty="0">
                <a:effectLst/>
                <a:latin typeface="+mj-lt"/>
              </a:rPr>
              <a:t>Self-destructive behaviors</a:t>
            </a:r>
          </a:p>
          <a:p>
            <a:pPr marL="285750" indent="-285750" algn="just">
              <a:buFont typeface="Arial" panose="020B0604020202020204" pitchFamily="34" charset="0"/>
              <a:buChar char="•"/>
            </a:pPr>
            <a:r>
              <a:rPr lang="en-US" sz="2400" dirty="0">
                <a:latin typeface="+mj-lt"/>
              </a:rPr>
              <a:t>Closed-mindedness</a:t>
            </a:r>
            <a:endParaRPr lang="en-US" sz="2400" b="0" i="0" dirty="0">
              <a:effectLst/>
              <a:latin typeface="+mj-lt"/>
            </a:endParaRPr>
          </a:p>
          <a:p>
            <a:pPr marL="285750" indent="-285750" algn="just">
              <a:buFont typeface="Arial" panose="020B0604020202020204" pitchFamily="34" charset="0"/>
              <a:buChar char="•"/>
            </a:pPr>
            <a:r>
              <a:rPr lang="en-US" sz="2400" dirty="0">
                <a:latin typeface="+mj-lt"/>
              </a:rPr>
              <a:t>Strong group cohesion</a:t>
            </a:r>
            <a:endParaRPr lang="en-US" sz="2400" b="0" i="0" dirty="0">
              <a:effectLst/>
              <a:latin typeface="+mj-lt"/>
            </a:endParaRPr>
          </a:p>
        </p:txBody>
      </p:sp>
      <p:sp>
        <p:nvSpPr>
          <p:cNvPr id="4" name="Rectangle 3"/>
          <p:cNvSpPr/>
          <p:nvPr/>
        </p:nvSpPr>
        <p:spPr>
          <a:xfrm>
            <a:off x="3093050" y="5599446"/>
            <a:ext cx="4982711" cy="369332"/>
          </a:xfrm>
          <a:prstGeom prst="rect">
            <a:avLst/>
          </a:prstGeom>
        </p:spPr>
        <p:txBody>
          <a:bodyPr wrap="none">
            <a:spAutoFit/>
          </a:bodyPr>
          <a:lstStyle/>
          <a:p>
            <a:r>
              <a:rPr lang="en-US" dirty="0"/>
              <a:t>https://www.youtube.com/watch?v=VU3zuK7Zmrk</a:t>
            </a:r>
          </a:p>
        </p:txBody>
      </p:sp>
    </p:spTree>
    <p:extLst>
      <p:ext uri="{BB962C8B-B14F-4D97-AF65-F5344CB8AC3E}">
        <p14:creationId xmlns:p14="http://schemas.microsoft.com/office/powerpoint/2010/main" val="1206810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27</a:t>
            </a:fld>
            <a:endParaRPr lang="en-US"/>
          </a:p>
        </p:txBody>
      </p:sp>
      <p:grpSp>
        <p:nvGrpSpPr>
          <p:cNvPr id="29" name="Group 28"/>
          <p:cNvGrpSpPr/>
          <p:nvPr/>
        </p:nvGrpSpPr>
        <p:grpSpPr>
          <a:xfrm>
            <a:off x="1087402" y="599962"/>
            <a:ext cx="10266398" cy="5570938"/>
            <a:chOff x="1087402" y="599962"/>
            <a:chExt cx="10266398" cy="5570938"/>
          </a:xfrm>
        </p:grpSpPr>
        <p:pic>
          <p:nvPicPr>
            <p:cNvPr id="4" name="Picture 3"/>
            <p:cNvPicPr>
              <a:picLocks noChangeAspect="1"/>
            </p:cNvPicPr>
            <p:nvPr/>
          </p:nvPicPr>
          <p:blipFill>
            <a:blip r:embed="rId2"/>
            <a:stretch>
              <a:fillRect/>
            </a:stretch>
          </p:blipFill>
          <p:spPr>
            <a:xfrm>
              <a:off x="4098298" y="1472644"/>
              <a:ext cx="4277332" cy="4698256"/>
            </a:xfrm>
            <a:prstGeom prst="rect">
              <a:avLst/>
            </a:prstGeom>
          </p:spPr>
        </p:pic>
        <p:sp>
          <p:nvSpPr>
            <p:cNvPr id="5" name="TextBox 4"/>
            <p:cNvSpPr txBox="1"/>
            <p:nvPr/>
          </p:nvSpPr>
          <p:spPr>
            <a:xfrm>
              <a:off x="4468647" y="2310937"/>
              <a:ext cx="426720" cy="338554"/>
            </a:xfrm>
            <a:prstGeom prst="rect">
              <a:avLst/>
            </a:prstGeom>
            <a:noFill/>
          </p:spPr>
          <p:txBody>
            <a:bodyPr wrap="none" rtlCol="0">
              <a:spAutoFit/>
            </a:bodyPr>
            <a:lstStyle/>
            <a:p>
              <a:r>
                <a:rPr lang="en-US" sz="1600" dirty="0"/>
                <a:t>Q1</a:t>
              </a:r>
            </a:p>
          </p:txBody>
        </p:sp>
        <p:sp>
          <p:nvSpPr>
            <p:cNvPr id="6" name="TextBox 5"/>
            <p:cNvSpPr txBox="1"/>
            <p:nvPr/>
          </p:nvSpPr>
          <p:spPr>
            <a:xfrm>
              <a:off x="5726640" y="3377737"/>
              <a:ext cx="426720" cy="338554"/>
            </a:xfrm>
            <a:prstGeom prst="rect">
              <a:avLst/>
            </a:prstGeom>
            <a:noFill/>
          </p:spPr>
          <p:txBody>
            <a:bodyPr wrap="none" rtlCol="0">
              <a:spAutoFit/>
            </a:bodyPr>
            <a:lstStyle/>
            <a:p>
              <a:r>
                <a:rPr lang="en-US" sz="1600" dirty="0"/>
                <a:t>Q2</a:t>
              </a:r>
            </a:p>
          </p:txBody>
        </p:sp>
        <p:sp>
          <p:nvSpPr>
            <p:cNvPr id="7" name="TextBox 6"/>
            <p:cNvSpPr txBox="1"/>
            <p:nvPr/>
          </p:nvSpPr>
          <p:spPr>
            <a:xfrm>
              <a:off x="6931986" y="4441766"/>
              <a:ext cx="426720" cy="338554"/>
            </a:xfrm>
            <a:prstGeom prst="rect">
              <a:avLst/>
            </a:prstGeom>
            <a:noFill/>
          </p:spPr>
          <p:txBody>
            <a:bodyPr wrap="none" rtlCol="0">
              <a:spAutoFit/>
            </a:bodyPr>
            <a:lstStyle/>
            <a:p>
              <a:r>
                <a:rPr lang="en-US" sz="1600" dirty="0"/>
                <a:t>Q3</a:t>
              </a:r>
            </a:p>
          </p:txBody>
        </p:sp>
        <p:cxnSp>
          <p:nvCxnSpPr>
            <p:cNvPr id="9" name="Straight Arrow Connector 8"/>
            <p:cNvCxnSpPr/>
            <p:nvPr/>
          </p:nvCxnSpPr>
          <p:spPr>
            <a:xfrm flipH="1">
              <a:off x="7739706" y="3591097"/>
              <a:ext cx="1271848"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8917522" y="3393125"/>
              <a:ext cx="2360070"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Q2 and Q3 (1 star=low)</a:t>
              </a:r>
            </a:p>
          </p:txBody>
        </p:sp>
        <p:cxnSp>
          <p:nvCxnSpPr>
            <p:cNvPr id="12" name="Straight Arrow Connector 11"/>
            <p:cNvCxnSpPr/>
            <p:nvPr/>
          </p:nvCxnSpPr>
          <p:spPr>
            <a:xfrm flipH="1">
              <a:off x="7739706" y="2524297"/>
              <a:ext cx="1271848"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8841316" y="2326325"/>
              <a:ext cx="2512484"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Q1 and Q3 (3 stars=high)</a:t>
              </a:r>
            </a:p>
          </p:txBody>
        </p:sp>
        <p:cxnSp>
          <p:nvCxnSpPr>
            <p:cNvPr id="14" name="Straight Arrow Connector 13"/>
            <p:cNvCxnSpPr/>
            <p:nvPr/>
          </p:nvCxnSpPr>
          <p:spPr>
            <a:xfrm>
              <a:off x="6236964" y="1295459"/>
              <a:ext cx="1384" cy="103086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5154629" y="599962"/>
              <a:ext cx="2360070" cy="646331"/>
            </a:xfrm>
            <a:prstGeom prst="rect">
              <a:avLst/>
            </a:prstGeom>
            <a:noFill/>
          </p:spPr>
          <p:txBody>
            <a:bodyPr wrap="none" rtlCol="0">
              <a:spAutoFit/>
            </a:bodyPr>
            <a:lstStyle/>
            <a:p>
              <a:pPr algn="ctr"/>
              <a:r>
                <a:rPr lang="en-US" dirty="0">
                  <a:solidFill>
                    <a:srgbClr val="FB9A59"/>
                  </a:solidFill>
                </a:rPr>
                <a:t>Correlation between </a:t>
              </a:r>
              <a:br>
                <a:rPr lang="en-US" dirty="0">
                  <a:solidFill>
                    <a:srgbClr val="FB9A59"/>
                  </a:solidFill>
                </a:rPr>
              </a:br>
              <a:r>
                <a:rPr lang="en-US" dirty="0">
                  <a:solidFill>
                    <a:srgbClr val="FB9A59"/>
                  </a:solidFill>
                </a:rPr>
                <a:t>Q1 and Q2 (1 star=low)</a:t>
              </a:r>
            </a:p>
          </p:txBody>
        </p:sp>
        <p:sp>
          <p:nvSpPr>
            <p:cNvPr id="18" name="TextBox 17"/>
            <p:cNvSpPr txBox="1"/>
            <p:nvPr/>
          </p:nvSpPr>
          <p:spPr>
            <a:xfrm>
              <a:off x="5588594" y="5469115"/>
              <a:ext cx="1926105" cy="646331"/>
            </a:xfrm>
            <a:prstGeom prst="rect">
              <a:avLst/>
            </a:prstGeom>
            <a:noFill/>
          </p:spPr>
          <p:txBody>
            <a:bodyPr wrap="none" rtlCol="0">
              <a:spAutoFit/>
            </a:bodyPr>
            <a:lstStyle/>
            <a:p>
              <a:r>
                <a:rPr lang="en-US" dirty="0">
                  <a:solidFill>
                    <a:schemeClr val="bg1"/>
                  </a:solidFill>
                </a:rPr>
                <a:t>Must be above 0.6</a:t>
              </a:r>
              <a:br>
                <a:rPr lang="en-US" dirty="0">
                  <a:solidFill>
                    <a:schemeClr val="bg1"/>
                  </a:solidFill>
                </a:rPr>
              </a:br>
              <a:r>
                <a:rPr lang="en-US" dirty="0">
                  <a:solidFill>
                    <a:schemeClr val="bg1"/>
                  </a:solidFill>
                </a:rPr>
                <a:t>to be reliable</a:t>
              </a:r>
            </a:p>
          </p:txBody>
        </p:sp>
        <p:cxnSp>
          <p:nvCxnSpPr>
            <p:cNvPr id="19" name="Straight Arrow Connector 18"/>
            <p:cNvCxnSpPr/>
            <p:nvPr/>
          </p:nvCxnSpPr>
          <p:spPr>
            <a:xfrm flipH="1">
              <a:off x="4784531" y="5669280"/>
              <a:ext cx="804063" cy="49876"/>
            </a:xfrm>
            <a:prstGeom prst="straightConnector1">
              <a:avLst/>
            </a:prstGeom>
            <a:ln w="38100">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p:nvPr/>
          </p:nvCxnSpPr>
          <p:spPr>
            <a:xfrm>
              <a:off x="3817296" y="4508268"/>
              <a:ext cx="864711"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1087402" y="4010878"/>
              <a:ext cx="2700034" cy="1200329"/>
            </a:xfrm>
            <a:prstGeom prst="rect">
              <a:avLst/>
            </a:prstGeom>
            <a:noFill/>
          </p:spPr>
          <p:txBody>
            <a:bodyPr wrap="none" rtlCol="0">
              <a:spAutoFit/>
            </a:bodyPr>
            <a:lstStyle/>
            <a:p>
              <a:pPr algn="ctr"/>
              <a:r>
                <a:rPr lang="en-US" dirty="0">
                  <a:solidFill>
                    <a:srgbClr val="FB9A59"/>
                  </a:solidFill>
                </a:rPr>
                <a:t>People that like beer pong </a:t>
              </a:r>
            </a:p>
            <a:p>
              <a:pPr algn="ctr"/>
              <a:r>
                <a:rPr lang="en-US" dirty="0">
                  <a:solidFill>
                    <a:srgbClr val="FB9A59"/>
                  </a:solidFill>
                </a:rPr>
                <a:t>also like </a:t>
              </a:r>
              <a:r>
                <a:rPr lang="en-US" i="1" dirty="0">
                  <a:solidFill>
                    <a:srgbClr val="FB9A59"/>
                  </a:solidFill>
                </a:rPr>
                <a:t>The Family Guy</a:t>
              </a:r>
            </a:p>
            <a:p>
              <a:pPr algn="ctr"/>
              <a:r>
                <a:rPr lang="en-US" dirty="0">
                  <a:solidFill>
                    <a:srgbClr val="FB9A59"/>
                  </a:solidFill>
                </a:rPr>
                <a:t>(responses are </a:t>
              </a:r>
            </a:p>
            <a:p>
              <a:pPr algn="ctr"/>
              <a:r>
                <a:rPr lang="en-US" dirty="0">
                  <a:solidFill>
                    <a:srgbClr val="FB9A59"/>
                  </a:solidFill>
                </a:rPr>
                <a:t>highly-correlated)</a:t>
              </a:r>
            </a:p>
          </p:txBody>
        </p:sp>
      </p:grpSp>
    </p:spTree>
    <p:extLst>
      <p:ext uri="{BB962C8B-B14F-4D97-AF65-F5344CB8AC3E}">
        <p14:creationId xmlns:p14="http://schemas.microsoft.com/office/powerpoint/2010/main" val="290344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Survey items to identify bro culture:</a:t>
            </a:r>
          </a:p>
        </p:txBody>
      </p:sp>
      <p:sp>
        <p:nvSpPr>
          <p:cNvPr id="3" name="Slide Number Placeholder 2"/>
          <p:cNvSpPr>
            <a:spLocks noGrp="1"/>
          </p:cNvSpPr>
          <p:nvPr>
            <p:ph type="sldNum" sz="quarter" idx="12"/>
          </p:nvPr>
        </p:nvSpPr>
        <p:spPr/>
        <p:txBody>
          <a:bodyPr/>
          <a:lstStyle/>
          <a:p>
            <a:fld id="{A86B8E0B-9E4C-43D6-8E50-A9ED84E3CB71}" type="slidenum">
              <a:rPr lang="en-US" smtClean="0"/>
              <a:t>28</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2193421" y="5105778"/>
            <a:ext cx="7428316" cy="461665"/>
          </a:xfrm>
          <a:prstGeom prst="rect">
            <a:avLst/>
          </a:prstGeom>
          <a:noFill/>
        </p:spPr>
        <p:txBody>
          <a:bodyPr wrap="none" rtlCol="0">
            <a:spAutoFit/>
          </a:bodyPr>
          <a:lstStyle/>
          <a:p>
            <a:r>
              <a:rPr lang="en-US" sz="2400" dirty="0"/>
              <a:t>Strongly Disagree    </a:t>
            </a:r>
            <a:r>
              <a:rPr lang="en-US" sz="2400" dirty="0">
                <a:sym typeface="Wingdings" panose="05000000000000000000" pitchFamily="2" charset="2"/>
              </a:rPr>
              <a:t>   </a:t>
            </a:r>
            <a:r>
              <a:rPr lang="en-US" sz="2400" dirty="0"/>
              <a:t>1    2    3    4    5  </a:t>
            </a:r>
            <a:r>
              <a:rPr lang="en-US" sz="2400" dirty="0">
                <a:sym typeface="Wingdings" panose="05000000000000000000" pitchFamily="2" charset="2"/>
              </a:rPr>
              <a:t>  Strongly Agree</a:t>
            </a:r>
            <a:endParaRPr lang="en-US" sz="2400" dirty="0"/>
          </a:p>
        </p:txBody>
      </p:sp>
    </p:spTree>
    <p:extLst>
      <p:ext uri="{BB962C8B-B14F-4D97-AF65-F5344CB8AC3E}">
        <p14:creationId xmlns:p14="http://schemas.microsoft.com/office/powerpoint/2010/main" val="266207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29</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67743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2539" y="170701"/>
            <a:ext cx="5004133" cy="2554545"/>
          </a:xfrm>
          <a:prstGeom prst="rect">
            <a:avLst/>
          </a:prstGeom>
          <a:noFill/>
        </p:spPr>
        <p:txBody>
          <a:bodyPr wrap="square" rtlCol="0">
            <a:spAutoFit/>
          </a:bodyPr>
          <a:lstStyle/>
          <a:p>
            <a:pPr algn="ctr"/>
            <a:r>
              <a:rPr lang="en-US" sz="3200" cap="all" dirty="0">
                <a:solidFill>
                  <a:srgbClr val="FB9A59"/>
                </a:solidFill>
                <a:latin typeface="Euphemia"/>
              </a:rPr>
              <a:t>WHAT DOES THE POVERTY RATE TELL US ABOUT THE COMMUNITY? WHAT ARE WE MEASURING?</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5" name="TextBox 4"/>
          <p:cNvSpPr txBox="1"/>
          <p:nvPr/>
        </p:nvSpPr>
        <p:spPr>
          <a:xfrm>
            <a:off x="7073900" y="3429000"/>
            <a:ext cx="2965450" cy="1077218"/>
          </a:xfrm>
          <a:prstGeom prst="rect">
            <a:avLst/>
          </a:prstGeom>
          <a:noFill/>
        </p:spPr>
        <p:txBody>
          <a:bodyPr wrap="square" rtlCol="0">
            <a:spAutoFit/>
          </a:bodyPr>
          <a:lstStyle/>
          <a:p>
            <a:pPr algn="ctr"/>
            <a:r>
              <a:rPr lang="en-US" sz="4000" dirty="0">
                <a:solidFill>
                  <a:srgbClr val="186BAD"/>
                </a:solidFill>
              </a:rPr>
              <a:t>HARLEM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sp>
        <p:nvSpPr>
          <p:cNvPr id="6" name="TextBox 5">
            <a:extLst>
              <a:ext uri="{FF2B5EF4-FFF2-40B4-BE49-F238E27FC236}">
                <a16:creationId xmlns:a16="http://schemas.microsoft.com/office/drawing/2014/main" id="{17B4C2C0-17F5-424D-A171-EC36BE42CFE4}"/>
              </a:ext>
            </a:extLst>
          </p:cNvPr>
          <p:cNvSpPr txBox="1"/>
          <p:nvPr/>
        </p:nvSpPr>
        <p:spPr>
          <a:xfrm>
            <a:off x="6978650" y="5511800"/>
            <a:ext cx="2965450" cy="1077218"/>
          </a:xfrm>
          <a:prstGeom prst="rect">
            <a:avLst/>
          </a:prstGeom>
          <a:noFill/>
        </p:spPr>
        <p:txBody>
          <a:bodyPr wrap="square" rtlCol="0">
            <a:spAutoFit/>
          </a:bodyPr>
          <a:lstStyle/>
          <a:p>
            <a:pPr algn="ctr"/>
            <a:r>
              <a:rPr lang="en-US" sz="4000" dirty="0">
                <a:solidFill>
                  <a:srgbClr val="186BAD"/>
                </a:solidFill>
              </a:rPr>
              <a:t>CHINATOWN  </a:t>
            </a:r>
            <a:br>
              <a:rPr lang="en-US" dirty="0">
                <a:solidFill>
                  <a:srgbClr val="186BAD"/>
                </a:solidFill>
              </a:rPr>
            </a:br>
            <a:r>
              <a:rPr lang="en-US" sz="2400" dirty="0">
                <a:solidFill>
                  <a:srgbClr val="186BAD"/>
                </a:solidFill>
              </a:rPr>
              <a:t>( 40% – 80% poverty )</a:t>
            </a:r>
            <a:endParaRPr lang="en-US" dirty="0">
              <a:solidFill>
                <a:srgbClr val="186BAD"/>
              </a:solidFill>
            </a:endParaRPr>
          </a:p>
        </p:txBody>
      </p:sp>
      <p:cxnSp>
        <p:nvCxnSpPr>
          <p:cNvPr id="7" name="Straight Arrow Connector 6">
            <a:extLst>
              <a:ext uri="{FF2B5EF4-FFF2-40B4-BE49-F238E27FC236}">
                <a16:creationId xmlns:a16="http://schemas.microsoft.com/office/drawing/2014/main" id="{DA4E470F-A942-4E16-81B3-AA89D2003D95}"/>
              </a:ext>
            </a:extLst>
          </p:cNvPr>
          <p:cNvCxnSpPr>
            <a:cxnSpLocks/>
          </p:cNvCxnSpPr>
          <p:nvPr/>
        </p:nvCxnSpPr>
        <p:spPr>
          <a:xfrm flipH="1" flipV="1">
            <a:off x="4387850" y="3060700"/>
            <a:ext cx="2984500" cy="671943"/>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C297B82-4176-47F5-BCB2-DCDE6CF62BAC}"/>
              </a:ext>
            </a:extLst>
          </p:cNvPr>
          <p:cNvCxnSpPr>
            <a:cxnSpLocks/>
          </p:cNvCxnSpPr>
          <p:nvPr/>
        </p:nvCxnSpPr>
        <p:spPr>
          <a:xfrm flipH="1">
            <a:off x="3073400" y="5822951"/>
            <a:ext cx="3860800" cy="495299"/>
          </a:xfrm>
          <a:prstGeom prst="straightConnector1">
            <a:avLst/>
          </a:prstGeom>
          <a:ln w="69850">
            <a:solidFill>
              <a:srgbClr val="186BA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800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30</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0.16</a:t>
            </a:r>
          </a:p>
        </p:txBody>
      </p:sp>
      <p:cxnSp>
        <p:nvCxnSpPr>
          <p:cNvPr id="6" name="Straight Connector 5"/>
          <p:cNvCxnSpPr/>
          <p:nvPr/>
        </p:nvCxnSpPr>
        <p:spPr>
          <a:xfrm>
            <a:off x="9542541" y="217457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542541" y="3773085"/>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542541" y="4572340"/>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32394" y="4283027"/>
            <a:ext cx="476412" cy="369332"/>
          </a:xfrm>
          <a:prstGeom prst="rect">
            <a:avLst/>
          </a:prstGeom>
          <a:noFill/>
        </p:spPr>
        <p:txBody>
          <a:bodyPr wrap="none" rtlCol="0">
            <a:spAutoFit/>
          </a:bodyPr>
          <a:lstStyle/>
          <a:p>
            <a:r>
              <a:rPr lang="en-US" dirty="0"/>
              <a:t>0.6</a:t>
            </a:r>
          </a:p>
        </p:txBody>
      </p:sp>
      <p:sp>
        <p:nvSpPr>
          <p:cNvPr id="11" name="TextBox 10"/>
          <p:cNvSpPr txBox="1"/>
          <p:nvPr/>
        </p:nvSpPr>
        <p:spPr>
          <a:xfrm>
            <a:off x="8932394" y="3554652"/>
            <a:ext cx="476412" cy="369332"/>
          </a:xfrm>
          <a:prstGeom prst="rect">
            <a:avLst/>
          </a:prstGeom>
          <a:noFill/>
        </p:spPr>
        <p:txBody>
          <a:bodyPr wrap="none" rtlCol="0">
            <a:spAutoFit/>
          </a:bodyPr>
          <a:lstStyle/>
          <a:p>
            <a:r>
              <a:rPr lang="en-US" dirty="0"/>
              <a:t>0.7</a:t>
            </a:r>
          </a:p>
        </p:txBody>
      </p:sp>
      <p:sp>
        <p:nvSpPr>
          <p:cNvPr id="12" name="TextBox 11"/>
          <p:cNvSpPr txBox="1"/>
          <p:nvPr/>
        </p:nvSpPr>
        <p:spPr>
          <a:xfrm>
            <a:off x="8932394" y="1989911"/>
            <a:ext cx="476412" cy="369332"/>
          </a:xfrm>
          <a:prstGeom prst="rect">
            <a:avLst/>
          </a:prstGeom>
          <a:noFill/>
        </p:spPr>
        <p:txBody>
          <a:bodyPr wrap="none" rtlCol="0">
            <a:spAutoFit/>
          </a:bodyPr>
          <a:lstStyle/>
          <a:p>
            <a:r>
              <a:rPr lang="en-US" dirty="0"/>
              <a:t>0.9</a:t>
            </a:r>
          </a:p>
        </p:txBody>
      </p:sp>
      <p:sp>
        <p:nvSpPr>
          <p:cNvPr id="13" name="TextBox 12"/>
          <p:cNvSpPr txBox="1"/>
          <p:nvPr/>
        </p:nvSpPr>
        <p:spPr>
          <a:xfrm>
            <a:off x="9627187" y="3188792"/>
            <a:ext cx="1224374" cy="369332"/>
          </a:xfrm>
          <a:prstGeom prst="rect">
            <a:avLst/>
          </a:prstGeom>
          <a:noFill/>
        </p:spPr>
        <p:txBody>
          <a:bodyPr wrap="none" rtlCol="0">
            <a:spAutoFit/>
          </a:bodyPr>
          <a:lstStyle/>
          <a:p>
            <a:r>
              <a:rPr lang="en-US" dirty="0"/>
              <a:t>Acceptable</a:t>
            </a:r>
          </a:p>
        </p:txBody>
      </p:sp>
      <p:sp>
        <p:nvSpPr>
          <p:cNvPr id="14" name="TextBox 13"/>
          <p:cNvSpPr txBox="1"/>
          <p:nvPr/>
        </p:nvSpPr>
        <p:spPr>
          <a:xfrm>
            <a:off x="9891361" y="2389538"/>
            <a:ext cx="696024" cy="369332"/>
          </a:xfrm>
          <a:prstGeom prst="rect">
            <a:avLst/>
          </a:prstGeom>
          <a:noFill/>
        </p:spPr>
        <p:txBody>
          <a:bodyPr wrap="none" rtlCol="0">
            <a:spAutoFit/>
          </a:bodyPr>
          <a:lstStyle/>
          <a:p>
            <a:r>
              <a:rPr lang="en-US" dirty="0"/>
              <a:t>Good</a:t>
            </a:r>
          </a:p>
        </p:txBody>
      </p:sp>
      <p:sp>
        <p:nvSpPr>
          <p:cNvPr id="15" name="TextBox 14"/>
          <p:cNvSpPr txBox="1"/>
          <p:nvPr/>
        </p:nvSpPr>
        <p:spPr>
          <a:xfrm>
            <a:off x="9728303" y="1590284"/>
            <a:ext cx="1022139" cy="369332"/>
          </a:xfrm>
          <a:prstGeom prst="rect">
            <a:avLst/>
          </a:prstGeom>
          <a:noFill/>
        </p:spPr>
        <p:txBody>
          <a:bodyPr wrap="none" rtlCol="0">
            <a:spAutoFit/>
          </a:bodyPr>
          <a:lstStyle/>
          <a:p>
            <a:r>
              <a:rPr lang="en-US" dirty="0"/>
              <a:t>Excellent</a:t>
            </a:r>
          </a:p>
        </p:txBody>
      </p:sp>
      <p:cxnSp>
        <p:nvCxnSpPr>
          <p:cNvPr id="16" name="Straight Arrow Connector 15"/>
          <p:cNvCxnSpPr/>
          <p:nvPr/>
        </p:nvCxnSpPr>
        <p:spPr>
          <a:xfrm flipH="1">
            <a:off x="10232763" y="4874371"/>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413461" y="5465006"/>
            <a:ext cx="1940339" cy="369332"/>
          </a:xfrm>
          <a:prstGeom prst="rect">
            <a:avLst/>
          </a:prstGeom>
          <a:noFill/>
        </p:spPr>
        <p:txBody>
          <a:bodyPr wrap="none" rtlCol="0">
            <a:spAutoFit/>
          </a:bodyPr>
          <a:lstStyle/>
          <a:p>
            <a:r>
              <a:rPr lang="en-US" dirty="0"/>
              <a:t>Poor / Inadequate</a:t>
            </a:r>
          </a:p>
        </p:txBody>
      </p:sp>
      <p:cxnSp>
        <p:nvCxnSpPr>
          <p:cNvPr id="18" name="Straight Connector 17"/>
          <p:cNvCxnSpPr/>
          <p:nvPr/>
        </p:nvCxnSpPr>
        <p:spPr>
          <a:xfrm>
            <a:off x="9542541" y="297383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932394" y="2778997"/>
            <a:ext cx="476412" cy="369332"/>
          </a:xfrm>
          <a:prstGeom prst="rect">
            <a:avLst/>
          </a:prstGeom>
          <a:noFill/>
        </p:spPr>
        <p:txBody>
          <a:bodyPr wrap="none" rtlCol="0">
            <a:spAutoFit/>
          </a:bodyPr>
          <a:lstStyle/>
          <a:p>
            <a:r>
              <a:rPr lang="en-US" dirty="0"/>
              <a:t>0.8</a:t>
            </a:r>
          </a:p>
        </p:txBody>
      </p:sp>
      <p:cxnSp>
        <p:nvCxnSpPr>
          <p:cNvPr id="20" name="Straight Connector 19"/>
          <p:cNvCxnSpPr/>
          <p:nvPr/>
        </p:nvCxnSpPr>
        <p:spPr>
          <a:xfrm>
            <a:off x="9542541" y="137532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32394" y="1190657"/>
            <a:ext cx="476412" cy="369332"/>
          </a:xfrm>
          <a:prstGeom prst="rect">
            <a:avLst/>
          </a:prstGeom>
          <a:noFill/>
        </p:spPr>
        <p:txBody>
          <a:bodyPr wrap="none" rtlCol="0">
            <a:spAutoFit/>
          </a:bodyPr>
          <a:lstStyle/>
          <a:p>
            <a:r>
              <a:rPr lang="en-US" dirty="0"/>
              <a:t>1.0</a:t>
            </a:r>
          </a:p>
        </p:txBody>
      </p:sp>
      <p:sp>
        <p:nvSpPr>
          <p:cNvPr id="22" name="TextBox 21"/>
          <p:cNvSpPr txBox="1"/>
          <p:nvPr/>
        </p:nvSpPr>
        <p:spPr>
          <a:xfrm>
            <a:off x="9519946" y="3988046"/>
            <a:ext cx="1438855" cy="369332"/>
          </a:xfrm>
          <a:prstGeom prst="rect">
            <a:avLst/>
          </a:prstGeom>
          <a:noFill/>
        </p:spPr>
        <p:txBody>
          <a:bodyPr wrap="none" rtlCol="0">
            <a:spAutoFit/>
          </a:bodyPr>
          <a:lstStyle/>
          <a:p>
            <a:r>
              <a:rPr lang="en-US" dirty="0"/>
              <a:t>Questionable</a:t>
            </a:r>
          </a:p>
        </p:txBody>
      </p:sp>
      <p:sp>
        <p:nvSpPr>
          <p:cNvPr id="23" name="TextBox 22"/>
          <p:cNvSpPr txBox="1"/>
          <p:nvPr/>
        </p:nvSpPr>
        <p:spPr>
          <a:xfrm>
            <a:off x="10009785" y="644730"/>
            <a:ext cx="445956" cy="646331"/>
          </a:xfrm>
          <a:prstGeom prst="rect">
            <a:avLst/>
          </a:prstGeom>
          <a:noFill/>
        </p:spPr>
        <p:txBody>
          <a:bodyPr wrap="none" rtlCol="0">
            <a:spAutoFit/>
          </a:bodyPr>
          <a:lstStyle/>
          <a:p>
            <a:r>
              <a:rPr lang="en-US" sz="3600" dirty="0"/>
              <a:t>α</a:t>
            </a:r>
          </a:p>
        </p:txBody>
      </p:sp>
    </p:spTree>
    <p:extLst>
      <p:ext uri="{BB962C8B-B14F-4D97-AF65-F5344CB8AC3E}">
        <p14:creationId xmlns:p14="http://schemas.microsoft.com/office/powerpoint/2010/main" val="131191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31</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1026741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32</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dirty="0">
                <a:effectLst/>
                <a:latin typeface="+mj-lt"/>
              </a:rPr>
              <a:t>Salmon is a fine color for shorts.</a:t>
            </a:r>
          </a:p>
          <a:p>
            <a:pPr marL="457200" indent="-457200" algn="just">
              <a:buAutoNum type="arabicPeriod"/>
            </a:pPr>
            <a:r>
              <a:rPr lang="en-US" sz="2400" strike="sngStrike"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strike="sngStrike"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0.61</a:t>
            </a:r>
          </a:p>
        </p:txBody>
      </p:sp>
    </p:spTree>
    <p:extLst>
      <p:ext uri="{BB962C8B-B14F-4D97-AF65-F5344CB8AC3E}">
        <p14:creationId xmlns:p14="http://schemas.microsoft.com/office/powerpoint/2010/main" val="489113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33</a:t>
            </a:fld>
            <a:endParaRPr lang="en-US"/>
          </a:p>
        </p:txBody>
      </p:sp>
      <p:cxnSp>
        <p:nvCxnSpPr>
          <p:cNvPr id="4" name="Straight Connector 3"/>
          <p:cNvCxnSpPr/>
          <p:nvPr/>
        </p:nvCxnSpPr>
        <p:spPr>
          <a:xfrm>
            <a:off x="2518831" y="2370263"/>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8831" y="3968771"/>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8831" y="4768026"/>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8684" y="4478713"/>
            <a:ext cx="476412" cy="369332"/>
          </a:xfrm>
          <a:prstGeom prst="rect">
            <a:avLst/>
          </a:prstGeom>
          <a:noFill/>
        </p:spPr>
        <p:txBody>
          <a:bodyPr wrap="none" rtlCol="0">
            <a:spAutoFit/>
          </a:bodyPr>
          <a:lstStyle/>
          <a:p>
            <a:r>
              <a:rPr lang="en-US" dirty="0"/>
              <a:t>0.6</a:t>
            </a:r>
          </a:p>
        </p:txBody>
      </p:sp>
      <p:sp>
        <p:nvSpPr>
          <p:cNvPr id="9" name="TextBox 8"/>
          <p:cNvSpPr txBox="1"/>
          <p:nvPr/>
        </p:nvSpPr>
        <p:spPr>
          <a:xfrm>
            <a:off x="1908684" y="3750338"/>
            <a:ext cx="476412" cy="369332"/>
          </a:xfrm>
          <a:prstGeom prst="rect">
            <a:avLst/>
          </a:prstGeom>
          <a:noFill/>
        </p:spPr>
        <p:txBody>
          <a:bodyPr wrap="none" rtlCol="0">
            <a:spAutoFit/>
          </a:bodyPr>
          <a:lstStyle/>
          <a:p>
            <a:r>
              <a:rPr lang="en-US" dirty="0"/>
              <a:t>0.7</a:t>
            </a:r>
          </a:p>
        </p:txBody>
      </p:sp>
      <p:sp>
        <p:nvSpPr>
          <p:cNvPr id="11" name="TextBox 10"/>
          <p:cNvSpPr txBox="1"/>
          <p:nvPr/>
        </p:nvSpPr>
        <p:spPr>
          <a:xfrm>
            <a:off x="1908684" y="2185597"/>
            <a:ext cx="476412" cy="369332"/>
          </a:xfrm>
          <a:prstGeom prst="rect">
            <a:avLst/>
          </a:prstGeom>
          <a:noFill/>
        </p:spPr>
        <p:txBody>
          <a:bodyPr wrap="none" rtlCol="0">
            <a:spAutoFit/>
          </a:bodyPr>
          <a:lstStyle/>
          <a:p>
            <a:r>
              <a:rPr lang="en-US" dirty="0"/>
              <a:t>0.9</a:t>
            </a:r>
          </a:p>
        </p:txBody>
      </p:sp>
      <p:sp>
        <p:nvSpPr>
          <p:cNvPr id="12" name="TextBox 11"/>
          <p:cNvSpPr txBox="1"/>
          <p:nvPr/>
        </p:nvSpPr>
        <p:spPr>
          <a:xfrm>
            <a:off x="2603477" y="3384478"/>
            <a:ext cx="1224374" cy="369332"/>
          </a:xfrm>
          <a:prstGeom prst="rect">
            <a:avLst/>
          </a:prstGeom>
          <a:noFill/>
        </p:spPr>
        <p:txBody>
          <a:bodyPr wrap="none" rtlCol="0">
            <a:spAutoFit/>
          </a:bodyPr>
          <a:lstStyle/>
          <a:p>
            <a:r>
              <a:rPr lang="en-US" dirty="0"/>
              <a:t>Acceptable</a:t>
            </a:r>
          </a:p>
        </p:txBody>
      </p:sp>
      <p:sp>
        <p:nvSpPr>
          <p:cNvPr id="13" name="TextBox 12"/>
          <p:cNvSpPr txBox="1"/>
          <p:nvPr/>
        </p:nvSpPr>
        <p:spPr>
          <a:xfrm>
            <a:off x="2867651" y="2585224"/>
            <a:ext cx="696024" cy="369332"/>
          </a:xfrm>
          <a:prstGeom prst="rect">
            <a:avLst/>
          </a:prstGeom>
          <a:noFill/>
        </p:spPr>
        <p:txBody>
          <a:bodyPr wrap="none" rtlCol="0">
            <a:spAutoFit/>
          </a:bodyPr>
          <a:lstStyle/>
          <a:p>
            <a:r>
              <a:rPr lang="en-US" dirty="0"/>
              <a:t>Good</a:t>
            </a:r>
          </a:p>
        </p:txBody>
      </p:sp>
      <p:sp>
        <p:nvSpPr>
          <p:cNvPr id="14" name="TextBox 13"/>
          <p:cNvSpPr txBox="1"/>
          <p:nvPr/>
        </p:nvSpPr>
        <p:spPr>
          <a:xfrm>
            <a:off x="2704593" y="1785970"/>
            <a:ext cx="1022139" cy="369332"/>
          </a:xfrm>
          <a:prstGeom prst="rect">
            <a:avLst/>
          </a:prstGeom>
          <a:noFill/>
        </p:spPr>
        <p:txBody>
          <a:bodyPr wrap="none" rtlCol="0">
            <a:spAutoFit/>
          </a:bodyPr>
          <a:lstStyle/>
          <a:p>
            <a:r>
              <a:rPr lang="en-US" dirty="0"/>
              <a:t>Excellent</a:t>
            </a:r>
          </a:p>
        </p:txBody>
      </p:sp>
      <p:cxnSp>
        <p:nvCxnSpPr>
          <p:cNvPr id="18" name="Straight Arrow Connector 17"/>
          <p:cNvCxnSpPr/>
          <p:nvPr/>
        </p:nvCxnSpPr>
        <p:spPr>
          <a:xfrm flipH="1">
            <a:off x="3209053" y="5070057"/>
            <a:ext cx="5542" cy="4836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89751" y="5660692"/>
            <a:ext cx="1940339" cy="369332"/>
          </a:xfrm>
          <a:prstGeom prst="rect">
            <a:avLst/>
          </a:prstGeom>
          <a:noFill/>
        </p:spPr>
        <p:txBody>
          <a:bodyPr wrap="none" rtlCol="0">
            <a:spAutoFit/>
          </a:bodyPr>
          <a:lstStyle/>
          <a:p>
            <a:r>
              <a:rPr lang="en-US" dirty="0"/>
              <a:t>Poor / Inadequate</a:t>
            </a:r>
          </a:p>
        </p:txBody>
      </p:sp>
      <p:sp>
        <p:nvSpPr>
          <p:cNvPr id="24" name="TextBox 23"/>
          <p:cNvSpPr txBox="1"/>
          <p:nvPr/>
        </p:nvSpPr>
        <p:spPr>
          <a:xfrm>
            <a:off x="700567" y="235142"/>
            <a:ext cx="1029596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CRONBACH’S ALPHA SCORE MEASURE OF RELIABILITY </a:t>
            </a:r>
            <a:r>
              <a:rPr lang="en-US" sz="2800" dirty="0">
                <a:latin typeface="Euphemia" panose="020B0503040102020104" pitchFamily="34" charset="0"/>
              </a:rPr>
              <a:t>[ 0, 1 ]</a:t>
            </a:r>
          </a:p>
        </p:txBody>
      </p:sp>
      <p:cxnSp>
        <p:nvCxnSpPr>
          <p:cNvPr id="25" name="Straight Connector 24"/>
          <p:cNvCxnSpPr/>
          <p:nvPr/>
        </p:nvCxnSpPr>
        <p:spPr>
          <a:xfrm>
            <a:off x="2518831" y="3169517"/>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8684" y="2974683"/>
            <a:ext cx="476412" cy="369332"/>
          </a:xfrm>
          <a:prstGeom prst="rect">
            <a:avLst/>
          </a:prstGeom>
          <a:noFill/>
        </p:spPr>
        <p:txBody>
          <a:bodyPr wrap="none" rtlCol="0">
            <a:spAutoFit/>
          </a:bodyPr>
          <a:lstStyle/>
          <a:p>
            <a:r>
              <a:rPr lang="en-US" dirty="0"/>
              <a:t>0.8</a:t>
            </a:r>
          </a:p>
        </p:txBody>
      </p:sp>
      <p:cxnSp>
        <p:nvCxnSpPr>
          <p:cNvPr id="27" name="Straight Connector 26"/>
          <p:cNvCxnSpPr/>
          <p:nvPr/>
        </p:nvCxnSpPr>
        <p:spPr>
          <a:xfrm>
            <a:off x="2518831" y="1571009"/>
            <a:ext cx="15045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08684" y="1386343"/>
            <a:ext cx="476412" cy="369332"/>
          </a:xfrm>
          <a:prstGeom prst="rect">
            <a:avLst/>
          </a:prstGeom>
          <a:noFill/>
        </p:spPr>
        <p:txBody>
          <a:bodyPr wrap="none" rtlCol="0">
            <a:spAutoFit/>
          </a:bodyPr>
          <a:lstStyle/>
          <a:p>
            <a:r>
              <a:rPr lang="en-US" dirty="0"/>
              <a:t>1.0</a:t>
            </a:r>
          </a:p>
        </p:txBody>
      </p:sp>
      <p:sp>
        <p:nvSpPr>
          <p:cNvPr id="29" name="TextBox 28"/>
          <p:cNvSpPr txBox="1"/>
          <p:nvPr/>
        </p:nvSpPr>
        <p:spPr>
          <a:xfrm>
            <a:off x="2496236" y="4183732"/>
            <a:ext cx="1438855" cy="369332"/>
          </a:xfrm>
          <a:prstGeom prst="rect">
            <a:avLst/>
          </a:prstGeom>
          <a:noFill/>
        </p:spPr>
        <p:txBody>
          <a:bodyPr wrap="none" rtlCol="0">
            <a:spAutoFit/>
          </a:bodyPr>
          <a:lstStyle/>
          <a:p>
            <a:r>
              <a:rPr lang="en-US" dirty="0"/>
              <a:t>Questionable</a:t>
            </a:r>
          </a:p>
        </p:txBody>
      </p:sp>
      <p:pic>
        <p:nvPicPr>
          <p:cNvPr id="11266" name="Picture 2" descr="http://1.bp.blogspot.com/_AawJaPQyQfc/TEGc8OLlEZI/AAAAAAAAABE/6rmGzWFpEbg/s1600/alpha%252B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906" y="1834412"/>
            <a:ext cx="3433512" cy="122382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6612005" y="3590190"/>
            <a:ext cx="3672224" cy="923330"/>
          </a:xfrm>
          <a:prstGeom prst="rect">
            <a:avLst/>
          </a:prstGeom>
          <a:noFill/>
        </p:spPr>
        <p:txBody>
          <a:bodyPr wrap="none" rtlCol="0">
            <a:spAutoFit/>
          </a:bodyPr>
          <a:lstStyle/>
          <a:p>
            <a:r>
              <a:rPr lang="en-US" i="1" dirty="0"/>
              <a:t>N</a:t>
            </a:r>
            <a:r>
              <a:rPr lang="en-US" dirty="0"/>
              <a:t> = number of items</a:t>
            </a:r>
          </a:p>
          <a:p>
            <a:r>
              <a:rPr lang="en-US" i="1" dirty="0"/>
              <a:t>c-bar </a:t>
            </a:r>
            <a:r>
              <a:rPr lang="en-US" dirty="0"/>
              <a:t>= average inter-item covariance</a:t>
            </a:r>
          </a:p>
          <a:p>
            <a:r>
              <a:rPr lang="en-US" i="1" dirty="0"/>
              <a:t>v-</a:t>
            </a:r>
            <a:r>
              <a:rPr lang="en-US" i="1" dirty="0" err="1"/>
              <a:t>var</a:t>
            </a:r>
            <a:r>
              <a:rPr lang="en-US" dirty="0"/>
              <a:t> = average variance per item</a:t>
            </a:r>
          </a:p>
        </p:txBody>
      </p:sp>
    </p:spTree>
    <p:extLst>
      <p:ext uri="{BB962C8B-B14F-4D97-AF65-F5344CB8AC3E}">
        <p14:creationId xmlns:p14="http://schemas.microsoft.com/office/powerpoint/2010/main" val="119418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78267" y="628238"/>
            <a:ext cx="9350692" cy="6229762"/>
          </a:xfrm>
          <a:prstGeom prst="rect">
            <a:avLst/>
          </a:prstGeom>
        </p:spPr>
      </p:pic>
      <p:sp>
        <p:nvSpPr>
          <p:cNvPr id="2" name="Slide Number Placeholder 1"/>
          <p:cNvSpPr>
            <a:spLocks noGrp="1"/>
          </p:cNvSpPr>
          <p:nvPr>
            <p:ph type="sldNum" sz="quarter" idx="12"/>
          </p:nvPr>
        </p:nvSpPr>
        <p:spPr/>
        <p:txBody>
          <a:bodyPr/>
          <a:lstStyle/>
          <a:p>
            <a:fld id="{A86B8E0B-9E4C-43D6-8E50-A9ED84E3CB71}" type="slidenum">
              <a:rPr lang="en-US" smtClean="0"/>
              <a:t>34</a:t>
            </a:fld>
            <a:endParaRPr lang="en-US"/>
          </a:p>
        </p:txBody>
      </p:sp>
      <p:sp>
        <p:nvSpPr>
          <p:cNvPr id="6" name="TextBox 5"/>
          <p:cNvSpPr txBox="1"/>
          <p:nvPr/>
        </p:nvSpPr>
        <p:spPr>
          <a:xfrm>
            <a:off x="2086021" y="246390"/>
            <a:ext cx="7739170" cy="523220"/>
          </a:xfrm>
          <a:prstGeom prst="rect">
            <a:avLst/>
          </a:prstGeom>
          <a:noFill/>
        </p:spPr>
        <p:txBody>
          <a:bodyPr wrap="none" rtlCol="0">
            <a:spAutoFit/>
          </a:bodyPr>
          <a:lstStyle/>
          <a:p>
            <a:r>
              <a:rPr lang="en-US" sz="2800" dirty="0">
                <a:solidFill>
                  <a:srgbClr val="FF6D16"/>
                </a:solidFill>
                <a:latin typeface="Euphemia" panose="020B0503040102020104" pitchFamily="34" charset="0"/>
              </a:rPr>
              <a:t>CORRELATION STRUCTURE OF SURVEY ITEMS</a:t>
            </a:r>
          </a:p>
        </p:txBody>
      </p:sp>
    </p:spTree>
    <p:extLst>
      <p:ext uri="{BB962C8B-B14F-4D97-AF65-F5344CB8AC3E}">
        <p14:creationId xmlns:p14="http://schemas.microsoft.com/office/powerpoint/2010/main" val="2692747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all" dirty="0">
                <a:solidFill>
                  <a:srgbClr val="FF6D16"/>
                </a:solidFill>
                <a:latin typeface="Euphemia" panose="020B0503040102020104" pitchFamily="34" charset="0"/>
              </a:rPr>
              <a:t>Cronbach’s alpha score:</a:t>
            </a:r>
          </a:p>
        </p:txBody>
      </p:sp>
      <p:sp>
        <p:nvSpPr>
          <p:cNvPr id="3" name="Slide Number Placeholder 2"/>
          <p:cNvSpPr>
            <a:spLocks noGrp="1"/>
          </p:cNvSpPr>
          <p:nvPr>
            <p:ph type="sldNum" sz="quarter" idx="12"/>
          </p:nvPr>
        </p:nvSpPr>
        <p:spPr/>
        <p:txBody>
          <a:bodyPr/>
          <a:lstStyle/>
          <a:p>
            <a:fld id="{A86B8E0B-9E4C-43D6-8E50-A9ED84E3CB71}" type="slidenum">
              <a:rPr lang="en-US" smtClean="0"/>
              <a:t>35</a:t>
            </a:fld>
            <a:endParaRPr lang="en-US"/>
          </a:p>
        </p:txBody>
      </p:sp>
      <p:sp>
        <p:nvSpPr>
          <p:cNvPr id="7" name="Rectangle 6"/>
          <p:cNvSpPr/>
          <p:nvPr/>
        </p:nvSpPr>
        <p:spPr>
          <a:xfrm>
            <a:off x="1365849" y="1823881"/>
            <a:ext cx="7847162" cy="3416320"/>
          </a:xfrm>
          <a:prstGeom prst="rect">
            <a:avLst/>
          </a:prstGeom>
        </p:spPr>
        <p:txBody>
          <a:bodyPr wrap="square">
            <a:spAutoFit/>
          </a:bodyPr>
          <a:lstStyle/>
          <a:p>
            <a:pPr marL="457200" indent="-457200" algn="just">
              <a:buAutoNum type="arabicPeriod"/>
            </a:pPr>
            <a:r>
              <a:rPr lang="en-US" sz="2400" dirty="0">
                <a:latin typeface="+mj-lt"/>
              </a:rPr>
              <a:t>Beer pong is a fun game to play at parties.</a:t>
            </a:r>
          </a:p>
          <a:p>
            <a:pPr marL="457200" indent="-457200" algn="just">
              <a:buAutoNum type="arabicPeriod"/>
            </a:pPr>
            <a:r>
              <a:rPr lang="en-US" sz="2400" b="0" i="0" strike="sngStrike" dirty="0">
                <a:effectLst/>
                <a:latin typeface="+mj-lt"/>
              </a:rPr>
              <a:t>Salmon is a fine color for shorts.</a:t>
            </a:r>
          </a:p>
          <a:p>
            <a:pPr marL="457200" indent="-457200" algn="just">
              <a:buAutoNum type="arabicPeriod"/>
            </a:pPr>
            <a:r>
              <a:rPr lang="en-US" sz="2400" strike="sngStrike" dirty="0">
                <a:latin typeface="+mj-lt"/>
              </a:rPr>
              <a:t>Beards are repulsive.</a:t>
            </a:r>
          </a:p>
          <a:p>
            <a:pPr marL="457200" indent="-457200" algn="just">
              <a:buAutoNum type="arabicPeriod"/>
            </a:pPr>
            <a:r>
              <a:rPr lang="en-US" sz="2400" dirty="0">
                <a:latin typeface="+mj-lt"/>
              </a:rPr>
              <a:t>Family Guy is a funny television show.</a:t>
            </a:r>
          </a:p>
          <a:p>
            <a:pPr marL="457200" indent="-457200" algn="just">
              <a:buAutoNum type="arabicPeriod"/>
            </a:pPr>
            <a:r>
              <a:rPr lang="en-US" sz="2400" strike="sngStrike" dirty="0">
                <a:latin typeface="+mj-lt"/>
              </a:rPr>
              <a:t>Michael Jackson is one of the best musicians ever.</a:t>
            </a:r>
          </a:p>
          <a:p>
            <a:pPr marL="457200" indent="-457200" algn="just">
              <a:buAutoNum type="arabicPeriod"/>
            </a:pPr>
            <a:r>
              <a:rPr lang="en-US" sz="2400" dirty="0" err="1">
                <a:latin typeface="+mj-lt"/>
              </a:rPr>
              <a:t>Santacon</a:t>
            </a:r>
            <a:r>
              <a:rPr lang="en-US" sz="2400" dirty="0">
                <a:latin typeface="+mj-lt"/>
              </a:rPr>
              <a:t> is a great idea for a festival.</a:t>
            </a:r>
          </a:p>
          <a:p>
            <a:pPr marL="457200" indent="-457200" algn="just">
              <a:buAutoNum type="arabicPeriod"/>
            </a:pPr>
            <a:endParaRPr lang="en-US" sz="2400" dirty="0">
              <a:latin typeface="+mj-lt"/>
            </a:endParaRPr>
          </a:p>
          <a:p>
            <a:pPr marL="457200" indent="-457200" algn="just">
              <a:buAutoNum type="arabicPeriod"/>
            </a:pPr>
            <a:endParaRPr lang="en-US" sz="2400" b="0" i="0" dirty="0">
              <a:effectLst/>
              <a:latin typeface="+mj-lt"/>
            </a:endParaRPr>
          </a:p>
          <a:p>
            <a:pPr marL="285750" indent="-285750" algn="just">
              <a:buFont typeface="Arial" panose="020B0604020202020204" pitchFamily="34" charset="0"/>
              <a:buChar char="•"/>
            </a:pPr>
            <a:endParaRPr lang="en-US" sz="2400" b="0" i="0" dirty="0">
              <a:effectLst/>
              <a:latin typeface="+mj-lt"/>
            </a:endParaRPr>
          </a:p>
        </p:txBody>
      </p:sp>
      <p:sp>
        <p:nvSpPr>
          <p:cNvPr id="4" name="TextBox 3"/>
          <p:cNvSpPr txBox="1"/>
          <p:nvPr/>
        </p:nvSpPr>
        <p:spPr>
          <a:xfrm>
            <a:off x="5131722" y="4967325"/>
            <a:ext cx="1702710" cy="646331"/>
          </a:xfrm>
          <a:prstGeom prst="rect">
            <a:avLst/>
          </a:prstGeom>
          <a:noFill/>
        </p:spPr>
        <p:txBody>
          <a:bodyPr wrap="none" rtlCol="0">
            <a:spAutoFit/>
          </a:bodyPr>
          <a:lstStyle/>
          <a:p>
            <a:r>
              <a:rPr lang="en-US" sz="3600" dirty="0"/>
              <a:t>α = 0.89</a:t>
            </a:r>
          </a:p>
        </p:txBody>
      </p:sp>
    </p:spTree>
    <p:extLst>
      <p:ext uri="{BB962C8B-B14F-4D97-AF65-F5344CB8AC3E}">
        <p14:creationId xmlns:p14="http://schemas.microsoft.com/office/powerpoint/2010/main" val="3492048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4" name="TextBox 3"/>
          <p:cNvSpPr txBox="1"/>
          <p:nvPr/>
        </p:nvSpPr>
        <p:spPr>
          <a:xfrm>
            <a:off x="3741542" y="2483285"/>
            <a:ext cx="5088252" cy="1323439"/>
          </a:xfrm>
          <a:prstGeom prst="rect">
            <a:avLst/>
          </a:prstGeom>
          <a:noFill/>
        </p:spPr>
        <p:txBody>
          <a:bodyPr wrap="none" rtlCol="0">
            <a:spAutoFit/>
          </a:bodyPr>
          <a:lstStyle/>
          <a:p>
            <a:r>
              <a:rPr lang="en-US" sz="8000" b="1" cap="all" dirty="0">
                <a:solidFill>
                  <a:schemeClr val="bg1"/>
                </a:solidFill>
                <a:latin typeface="Euphemia" panose="020B0503040102020104" pitchFamily="34" charset="0"/>
              </a:rPr>
              <a:t>examples</a:t>
            </a:r>
          </a:p>
        </p:txBody>
      </p:sp>
      <p:sp>
        <p:nvSpPr>
          <p:cNvPr id="3" name="Slide Number Placeholder 2"/>
          <p:cNvSpPr>
            <a:spLocks noGrp="1"/>
          </p:cNvSpPr>
          <p:nvPr>
            <p:ph type="sldNum" sz="quarter" idx="12"/>
          </p:nvPr>
        </p:nvSpPr>
        <p:spPr/>
        <p:txBody>
          <a:bodyPr/>
          <a:lstStyle/>
          <a:p>
            <a:fld id="{A86B8E0B-9E4C-43D6-8E50-A9ED84E3CB71}" type="slidenum">
              <a:rPr lang="en-US" smtClean="0"/>
              <a:t>36</a:t>
            </a:fld>
            <a:endParaRPr lang="en-US"/>
          </a:p>
        </p:txBody>
      </p:sp>
    </p:spTree>
    <p:extLst>
      <p:ext uri="{BB962C8B-B14F-4D97-AF65-F5344CB8AC3E}">
        <p14:creationId xmlns:p14="http://schemas.microsoft.com/office/powerpoint/2010/main" val="2007054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37</a:t>
            </a:fld>
            <a:endParaRPr lang="en-US"/>
          </a:p>
        </p:txBody>
      </p:sp>
      <p:pic>
        <p:nvPicPr>
          <p:cNvPr id="7170" name="Picture 2" descr="http://3.bp.blogspot.com/-_jwhqPs_vQI/U8yGP_KBKmI/AAAAAAAAAqA/imYPivcct3o/s1600/apg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466" y="1495295"/>
            <a:ext cx="7539820" cy="336502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cap="all" dirty="0">
                <a:solidFill>
                  <a:srgbClr val="186BAD"/>
                </a:solidFill>
                <a:latin typeface="Euphemia" panose="020B0503040102020104" pitchFamily="34" charset="0"/>
              </a:rPr>
              <a:t>The </a:t>
            </a:r>
            <a:r>
              <a:rPr lang="en-US" sz="3600" cap="all" dirty="0" err="1">
                <a:solidFill>
                  <a:srgbClr val="186BAD"/>
                </a:solidFill>
                <a:latin typeface="Euphemia" panose="020B0503040102020104" pitchFamily="34" charset="0"/>
              </a:rPr>
              <a:t>apgar</a:t>
            </a:r>
            <a:r>
              <a:rPr lang="en-US" sz="3600" cap="all" dirty="0">
                <a:solidFill>
                  <a:srgbClr val="186BAD"/>
                </a:solidFill>
                <a:latin typeface="Euphemia" panose="020B0503040102020104" pitchFamily="34" charset="0"/>
              </a:rPr>
              <a:t> score</a:t>
            </a:r>
          </a:p>
        </p:txBody>
      </p:sp>
      <p:sp>
        <p:nvSpPr>
          <p:cNvPr id="3" name="TextBox 2"/>
          <p:cNvSpPr txBox="1"/>
          <p:nvPr/>
        </p:nvSpPr>
        <p:spPr>
          <a:xfrm>
            <a:off x="3575221" y="5367777"/>
            <a:ext cx="4807598" cy="307777"/>
          </a:xfrm>
          <a:prstGeom prst="rect">
            <a:avLst/>
          </a:prstGeom>
          <a:noFill/>
        </p:spPr>
        <p:txBody>
          <a:bodyPr wrap="none" rtlCol="0">
            <a:spAutoFit/>
          </a:bodyPr>
          <a:lstStyle/>
          <a:p>
            <a:r>
              <a:rPr lang="en-US" sz="1400" dirty="0">
                <a:solidFill>
                  <a:srgbClr val="FF6D16"/>
                </a:solidFill>
              </a:rPr>
              <a:t>Scale of 0 to 10, measured right after birth, and 5 minutes later.</a:t>
            </a:r>
          </a:p>
        </p:txBody>
      </p:sp>
    </p:spTree>
    <p:extLst>
      <p:ext uri="{BB962C8B-B14F-4D97-AF65-F5344CB8AC3E}">
        <p14:creationId xmlns:p14="http://schemas.microsoft.com/office/powerpoint/2010/main" val="1629312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solidFill>
                  <a:srgbClr val="186BAD"/>
                </a:solidFill>
                <a:latin typeface="Euphemia" panose="020B0503040102020104" pitchFamily="34" charset="0"/>
              </a:rPr>
              <a:t>Progress out of poverty index</a:t>
            </a:r>
          </a:p>
        </p:txBody>
      </p:sp>
      <p:sp>
        <p:nvSpPr>
          <p:cNvPr id="3" name="Slide Number Placeholder 2"/>
          <p:cNvSpPr>
            <a:spLocks noGrp="1"/>
          </p:cNvSpPr>
          <p:nvPr>
            <p:ph type="sldNum" sz="quarter" idx="12"/>
          </p:nvPr>
        </p:nvSpPr>
        <p:spPr/>
        <p:txBody>
          <a:bodyPr/>
          <a:lstStyle/>
          <a:p>
            <a:fld id="{A86B8E0B-9E4C-43D6-8E50-A9ED84E3CB71}" type="slidenum">
              <a:rPr lang="en-US" smtClean="0"/>
              <a:t>38</a:t>
            </a:fld>
            <a:endParaRPr lang="en-US"/>
          </a:p>
        </p:txBody>
      </p:sp>
      <p:sp>
        <p:nvSpPr>
          <p:cNvPr id="6" name="Rectangle 5"/>
          <p:cNvSpPr/>
          <p:nvPr/>
        </p:nvSpPr>
        <p:spPr>
          <a:xfrm>
            <a:off x="1365849" y="5987018"/>
            <a:ext cx="4756430" cy="369332"/>
          </a:xfrm>
          <a:prstGeom prst="rect">
            <a:avLst/>
          </a:prstGeom>
        </p:spPr>
        <p:txBody>
          <a:bodyPr wrap="none">
            <a:spAutoFit/>
          </a:bodyPr>
          <a:lstStyle/>
          <a:p>
            <a:r>
              <a:rPr lang="en-US" dirty="0">
                <a:solidFill>
                  <a:schemeClr val="tx1">
                    <a:lumMod val="50000"/>
                    <a:lumOff val="50000"/>
                  </a:schemeClr>
                </a:solidFill>
              </a:rPr>
              <a:t>http://www.progressoutofpoverty.org/about-ppi</a:t>
            </a:r>
          </a:p>
        </p:txBody>
      </p:sp>
      <p:sp>
        <p:nvSpPr>
          <p:cNvPr id="7" name="Rectangle 6"/>
          <p:cNvSpPr/>
          <p:nvPr/>
        </p:nvSpPr>
        <p:spPr>
          <a:xfrm>
            <a:off x="1365849" y="1823881"/>
            <a:ext cx="7847162" cy="3693319"/>
          </a:xfrm>
          <a:prstGeom prst="rect">
            <a:avLst/>
          </a:prstGeom>
        </p:spPr>
        <p:txBody>
          <a:bodyPr wrap="square">
            <a:spAutoFit/>
          </a:bodyPr>
          <a:lstStyle/>
          <a:p>
            <a:r>
              <a:rPr lang="en-US" dirty="0" err="1">
                <a:solidFill>
                  <a:srgbClr val="00386F"/>
                </a:solidFill>
                <a:latin typeface="museo-sans"/>
              </a:rPr>
              <a:t>Grameen</a:t>
            </a:r>
            <a:r>
              <a:rPr lang="en-US" dirty="0">
                <a:solidFill>
                  <a:srgbClr val="00386F"/>
                </a:solidFill>
                <a:latin typeface="museo-sans"/>
              </a:rPr>
              <a:t> Bank: How does the Progress out of Poverty Index (PPI) work?</a:t>
            </a:r>
          </a:p>
          <a:p>
            <a:endParaRPr lang="en-US" dirty="0">
              <a:solidFill>
                <a:srgbClr val="8B8B8B"/>
              </a:solidFill>
              <a:latin typeface="Arial" panose="020B0604020202020204" pitchFamily="34" charset="0"/>
            </a:endParaRPr>
          </a:p>
          <a:p>
            <a:pPr algn="just"/>
            <a:r>
              <a:rPr lang="en-US" dirty="0">
                <a:latin typeface="+mj-lt"/>
              </a:rPr>
              <a:t>Unlike other poverty measurement methods, the PPI was designed with the budgets and operations of real organizations in mind; its simplicity means that it requires fewer resources to use.  </a:t>
            </a:r>
          </a:p>
          <a:p>
            <a:pPr algn="just"/>
            <a:endParaRPr lang="en-US" dirty="0">
              <a:latin typeface="+mj-lt"/>
            </a:endParaRPr>
          </a:p>
          <a:p>
            <a:pPr algn="just"/>
            <a:r>
              <a:rPr lang="en-US" dirty="0">
                <a:latin typeface="+mj-lt"/>
              </a:rPr>
              <a:t>The PPI is a set of 10 easy-to-answer questions that a household member can answer in 5 to 10 minutes. The questions are simple – “What material is your roof made out of? How many of your children are in school?” </a:t>
            </a:r>
          </a:p>
          <a:p>
            <a:pPr algn="just"/>
            <a:endParaRPr lang="en-US" dirty="0">
              <a:latin typeface="+mj-lt"/>
            </a:endParaRPr>
          </a:p>
          <a:p>
            <a:pPr algn="just"/>
            <a:r>
              <a:rPr lang="en-US" dirty="0">
                <a:latin typeface="+mj-lt"/>
              </a:rPr>
              <a:t>The scored answers provide the likelihood that the survey respondent’s household is living below the national poverty line and other internationally-recognized poverty lines. The PPI is country-specific. There are PPIs for 45 countries</a:t>
            </a:r>
            <a:endParaRPr lang="en-US" b="0" i="0" dirty="0">
              <a:effectLst/>
              <a:latin typeface="+mj-lt"/>
            </a:endParaRPr>
          </a:p>
        </p:txBody>
      </p:sp>
    </p:spTree>
    <p:extLst>
      <p:ext uri="{BB962C8B-B14F-4D97-AF65-F5344CB8AC3E}">
        <p14:creationId xmlns:p14="http://schemas.microsoft.com/office/powerpoint/2010/main" val="1853637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39</a:t>
            </a:fld>
            <a:endParaRPr lang="en-US"/>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186BAD"/>
                </a:solidFill>
                <a:latin typeface="Euphemia" panose="020B0503040102020104" pitchFamily="34" charset="0"/>
              </a:rPr>
              <a:t>Krishna: stages of progress</a:t>
            </a:r>
          </a:p>
        </p:txBody>
      </p:sp>
      <p:pic>
        <p:nvPicPr>
          <p:cNvPr id="5" name="Picture 3"/>
          <p:cNvPicPr>
            <a:picLocks noChangeAspect="1" noChangeArrowheads="1"/>
          </p:cNvPicPr>
          <p:nvPr/>
        </p:nvPicPr>
        <p:blipFill>
          <a:blip r:embed="rId2" cstate="print"/>
          <a:srcRect/>
          <a:stretch>
            <a:fillRect/>
          </a:stretch>
        </p:blipFill>
        <p:spPr bwMode="auto">
          <a:xfrm>
            <a:off x="3576152" y="2024742"/>
            <a:ext cx="4295775" cy="3822072"/>
          </a:xfrm>
          <a:prstGeom prst="rect">
            <a:avLst/>
          </a:prstGeom>
          <a:noFill/>
          <a:ln w="9525">
            <a:noFill/>
            <a:miter lim="800000"/>
            <a:headEnd/>
            <a:tailEnd/>
          </a:ln>
        </p:spPr>
      </p:pic>
    </p:spTree>
    <p:extLst>
      <p:ext uri="{BB962C8B-B14F-4D97-AF65-F5344CB8AC3E}">
        <p14:creationId xmlns:p14="http://schemas.microsoft.com/office/powerpoint/2010/main" val="227102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423084"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249709" y="456940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069465" y="2234033"/>
            <a:ext cx="779381" cy="584775"/>
          </a:xfrm>
          <a:prstGeom prst="rect">
            <a:avLst/>
          </a:prstGeom>
        </p:spPr>
        <p:txBody>
          <a:bodyPr wrap="none">
            <a:spAutoFit/>
          </a:bodyPr>
          <a:lstStyle/>
          <a:p>
            <a:r>
              <a:rPr lang="en-US" sz="3200" dirty="0"/>
              <a:t>1% </a:t>
            </a:r>
          </a:p>
        </p:txBody>
      </p:sp>
      <p:cxnSp>
        <p:nvCxnSpPr>
          <p:cNvPr id="13" name="Straight Arrow Connector 12"/>
          <p:cNvCxnSpPr/>
          <p:nvPr/>
        </p:nvCxnSpPr>
        <p:spPr>
          <a:xfrm>
            <a:off x="7372739"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45664" y="449995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71997" y="2172478"/>
            <a:ext cx="1186543" cy="707886"/>
          </a:xfrm>
          <a:prstGeom prst="rect">
            <a:avLst/>
          </a:prstGeom>
        </p:spPr>
        <p:txBody>
          <a:bodyPr wrap="none">
            <a:spAutoFit/>
          </a:bodyPr>
          <a:lstStyle/>
          <a:p>
            <a:r>
              <a:rPr lang="en-US" sz="4000" dirty="0"/>
              <a:t>20% </a:t>
            </a:r>
          </a:p>
        </p:txBody>
      </p:sp>
      <p:sp>
        <p:nvSpPr>
          <p:cNvPr id="17" name="TextBox 16"/>
          <p:cNvSpPr txBox="1"/>
          <p:nvPr/>
        </p:nvSpPr>
        <p:spPr>
          <a:xfrm>
            <a:off x="6874819" y="4042754"/>
            <a:ext cx="3252814" cy="830997"/>
          </a:xfrm>
          <a:prstGeom prst="rect">
            <a:avLst/>
          </a:prstGeom>
          <a:noFill/>
        </p:spPr>
        <p:txBody>
          <a:bodyPr wrap="none" rtlCol="0">
            <a:spAutoFit/>
          </a:bodyPr>
          <a:lstStyle/>
          <a:p>
            <a:r>
              <a:rPr lang="en-US" sz="4800" dirty="0">
                <a:solidFill>
                  <a:schemeClr val="bg1"/>
                </a:solidFill>
              </a:rPr>
              <a:t>25%        </a:t>
            </a:r>
            <a:r>
              <a:rPr lang="en-US" sz="4000" dirty="0"/>
              <a:t>20%</a:t>
            </a:r>
          </a:p>
        </p:txBody>
      </p:sp>
      <p:sp>
        <p:nvSpPr>
          <p:cNvPr id="18" name="TextBox 17"/>
          <p:cNvSpPr txBox="1"/>
          <p:nvPr/>
        </p:nvSpPr>
        <p:spPr>
          <a:xfrm>
            <a:off x="2495940" y="1562879"/>
            <a:ext cx="1927131"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A</a:t>
            </a:r>
          </a:p>
        </p:txBody>
      </p:sp>
      <p:sp>
        <p:nvSpPr>
          <p:cNvPr id="19" name="TextBox 18"/>
          <p:cNvSpPr txBox="1"/>
          <p:nvPr/>
        </p:nvSpPr>
        <p:spPr>
          <a:xfrm>
            <a:off x="6360009" y="1562879"/>
            <a:ext cx="1914307"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B</a:t>
            </a:r>
          </a:p>
        </p:txBody>
      </p:sp>
      <p:sp>
        <p:nvSpPr>
          <p:cNvPr id="20" name="Title 19"/>
          <p:cNvSpPr>
            <a:spLocks noGrp="1"/>
          </p:cNvSpPr>
          <p:nvPr>
            <p:ph type="title"/>
          </p:nvPr>
        </p:nvSpPr>
        <p:spPr>
          <a:xfrm>
            <a:off x="1981200" y="0"/>
            <a:ext cx="8229600" cy="1143000"/>
          </a:xfrm>
        </p:spPr>
        <p:txBody>
          <a:bodyPr>
            <a:normAutofit/>
          </a:bodyPr>
          <a:lstStyle/>
          <a:p>
            <a:r>
              <a:rPr lang="en-US" dirty="0">
                <a:solidFill>
                  <a:srgbClr val="595959"/>
                </a:solidFill>
                <a:latin typeface="Euphemia" panose="020B0503040102020104"/>
                <a:cs typeface="Times New Roman" pitchFamily="18" charset="0"/>
              </a:rPr>
              <a:t>The Poverty Rate Hides a Lot:</a:t>
            </a:r>
          </a:p>
        </p:txBody>
      </p:sp>
      <p:sp>
        <p:nvSpPr>
          <p:cNvPr id="22" name="Flowchart: Magnetic Disk 21">
            <a:extLst>
              <a:ext uri="{FF2B5EF4-FFF2-40B4-BE49-F238E27FC236}">
                <a16:creationId xmlns:a16="http://schemas.microsoft.com/office/drawing/2014/main" id="{E65D30F4-5F6B-4F7C-B505-809E106C5617}"/>
              </a:ext>
            </a:extLst>
          </p:cNvPr>
          <p:cNvSpPr/>
          <p:nvPr/>
        </p:nvSpPr>
        <p:spPr>
          <a:xfrm>
            <a:off x="6686940" y="3620278"/>
            <a:ext cx="1371600" cy="12954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800" dirty="0"/>
              <a:t>25%</a:t>
            </a:r>
          </a:p>
        </p:txBody>
      </p:sp>
      <p:sp>
        <p:nvSpPr>
          <p:cNvPr id="23" name="Flowchart: Magnetic Disk 22">
            <a:extLst>
              <a:ext uri="{FF2B5EF4-FFF2-40B4-BE49-F238E27FC236}">
                <a16:creationId xmlns:a16="http://schemas.microsoft.com/office/drawing/2014/main" id="{7BD287AA-9AAD-40E4-9285-0C5FEE9705C6}"/>
              </a:ext>
            </a:extLst>
          </p:cNvPr>
          <p:cNvSpPr/>
          <p:nvPr/>
        </p:nvSpPr>
        <p:spPr>
          <a:xfrm>
            <a:off x="2773356" y="3620278"/>
            <a:ext cx="1371600" cy="129540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800" dirty="0"/>
              <a:t>25%</a:t>
            </a:r>
          </a:p>
        </p:txBody>
      </p:sp>
      <p:sp>
        <p:nvSpPr>
          <p:cNvPr id="24" name="Rectangle 23">
            <a:extLst>
              <a:ext uri="{FF2B5EF4-FFF2-40B4-BE49-F238E27FC236}">
                <a16:creationId xmlns:a16="http://schemas.microsoft.com/office/drawing/2014/main" id="{A48EE6C9-6C2E-415E-9C53-58E5B6E72AC5}"/>
              </a:ext>
            </a:extLst>
          </p:cNvPr>
          <p:cNvSpPr/>
          <p:nvPr/>
        </p:nvSpPr>
        <p:spPr>
          <a:xfrm>
            <a:off x="4965665" y="4248733"/>
            <a:ext cx="779381" cy="584775"/>
          </a:xfrm>
          <a:prstGeom prst="rect">
            <a:avLst/>
          </a:prstGeom>
        </p:spPr>
        <p:txBody>
          <a:bodyPr wrap="none">
            <a:spAutoFit/>
          </a:bodyPr>
          <a:lstStyle/>
          <a:p>
            <a:r>
              <a:rPr lang="en-US" sz="3200" dirty="0"/>
              <a:t>1% </a:t>
            </a:r>
          </a:p>
        </p:txBody>
      </p:sp>
    </p:spTree>
    <p:extLst>
      <p:ext uri="{BB962C8B-B14F-4D97-AF65-F5344CB8AC3E}">
        <p14:creationId xmlns:p14="http://schemas.microsoft.com/office/powerpoint/2010/main" val="2994089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95959"/>
        </a:solidFill>
        <a:effectLst/>
      </p:bgPr>
    </p:bg>
    <p:spTree>
      <p:nvGrpSpPr>
        <p:cNvPr id="1" name=""/>
        <p:cNvGrpSpPr/>
        <p:nvPr/>
      </p:nvGrpSpPr>
      <p:grpSpPr>
        <a:xfrm>
          <a:off x="0" y="0"/>
          <a:ext cx="0" cy="0"/>
          <a:chOff x="0" y="0"/>
          <a:chExt cx="0" cy="0"/>
        </a:xfrm>
      </p:grpSpPr>
      <p:sp>
        <p:nvSpPr>
          <p:cNvPr id="2" name="TextBox 1"/>
          <p:cNvSpPr txBox="1"/>
          <p:nvPr/>
        </p:nvSpPr>
        <p:spPr>
          <a:xfrm>
            <a:off x="4457727" y="2143365"/>
            <a:ext cx="346441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schemeClr val="bg1"/>
                </a:solidFill>
                <a:effectLst/>
                <a:uLnTx/>
                <a:uFillTx/>
                <a:latin typeface="Book Antiqua" panose="02040602050305030304" pitchFamily="18" charset="0"/>
                <a:ea typeface="+mn-ea"/>
                <a:cs typeface="CordiaUPC" panose="020B0304020202020204" pitchFamily="34" charset="-34"/>
              </a:rPr>
              <a:t>The politics of</a:t>
            </a:r>
          </a:p>
        </p:txBody>
      </p:sp>
      <p:sp>
        <p:nvSpPr>
          <p:cNvPr id="4" name="TextBox 3"/>
          <p:cNvSpPr txBox="1"/>
          <p:nvPr/>
        </p:nvSpPr>
        <p:spPr>
          <a:xfrm>
            <a:off x="2572860" y="3124301"/>
            <a:ext cx="7348487"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all" spc="0" normalizeH="0" baseline="0" noProof="0" dirty="0">
                <a:ln>
                  <a:noFill/>
                </a:ln>
                <a:solidFill>
                  <a:schemeClr val="bg1"/>
                </a:solidFill>
                <a:effectLst/>
                <a:uLnTx/>
                <a:uFillTx/>
                <a:latin typeface="Euphemia" panose="020B0503040102020104" pitchFamily="34" charset="0"/>
                <a:ea typeface="+mn-ea"/>
                <a:cs typeface="+mn-cs"/>
              </a:rPr>
              <a:t>Measurement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951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186BAD"/>
                </a:solidFill>
                <a:latin typeface="Euphemia" panose="020B0503040102020104" pitchFamily="34" charset="0"/>
              </a:rPr>
              <a:t>Measurement is inherently political</a:t>
            </a:r>
          </a:p>
        </p:txBody>
      </p:sp>
      <p:sp>
        <p:nvSpPr>
          <p:cNvPr id="3" name="Content Placeholder 2"/>
          <p:cNvSpPr>
            <a:spLocks noGrp="1"/>
          </p:cNvSpPr>
          <p:nvPr>
            <p:ph idx="1"/>
          </p:nvPr>
        </p:nvSpPr>
        <p:spPr>
          <a:xfrm>
            <a:off x="1202094" y="1517715"/>
            <a:ext cx="9352005" cy="4351338"/>
          </a:xfrm>
        </p:spPr>
        <p:txBody>
          <a:bodyPr>
            <a:normAutofit lnSpcReduction="10000"/>
          </a:bodyPr>
          <a:lstStyle/>
          <a:p>
            <a:pPr marL="0" indent="0">
              <a:buNone/>
            </a:pPr>
            <a:endParaRPr lang="en-US" sz="1800" b="1" dirty="0">
              <a:latin typeface="Calibri Light" panose="020F0302020204030204" pitchFamily="34" charset="0"/>
              <a:cs typeface="Helvetica" panose="020B0604020202020204" pitchFamily="34" charset="0"/>
            </a:endParaRPr>
          </a:p>
          <a:p>
            <a:pPr marL="0" indent="0">
              <a:buNone/>
            </a:pPr>
            <a:r>
              <a:rPr lang="en-US" sz="2000" b="1" dirty="0">
                <a:latin typeface="Calibri Light" panose="020F0302020204030204" pitchFamily="34" charset="0"/>
                <a:cs typeface="Helvetica" panose="020B0604020202020204" pitchFamily="34" charset="0"/>
              </a:rPr>
              <a:t>Challenges:</a:t>
            </a:r>
          </a:p>
          <a:p>
            <a:pPr marL="0" indent="0">
              <a:buNone/>
            </a:pP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What if we can’t measure what we care about?</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Time and money spent on data collection.</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Perverse Incentives</a:t>
            </a: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r>
              <a:rPr lang="en-US" sz="1800" dirty="0">
                <a:latin typeface="Calibri Light" panose="020F0302020204030204" pitchFamily="34" charset="0"/>
                <a:cs typeface="Helvetica" panose="020B0604020202020204" pitchFamily="34" charset="0"/>
              </a:rPr>
              <a:t>“Multi-tasking” – what get’s measured gets done, but at a price of other activities.</a:t>
            </a:r>
            <a:br>
              <a:rPr lang="en-US" sz="1800" dirty="0">
                <a:latin typeface="Calibri Light" panose="020F0302020204030204" pitchFamily="34" charset="0"/>
                <a:cs typeface="Helvetica" panose="020B0604020202020204" pitchFamily="34" charset="0"/>
              </a:rPr>
            </a:br>
            <a:r>
              <a:rPr lang="en-US" sz="1800" dirty="0">
                <a:latin typeface="Calibri Light" panose="020F0302020204030204" pitchFamily="34" charset="0"/>
                <a:cs typeface="Helvetica" panose="020B0604020202020204" pitchFamily="34" charset="0"/>
              </a:rPr>
              <a:t>Creaming – not providing services to the poorest / hardest cases.</a:t>
            </a: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Poor Counterfactuals  (evaluation capacity)</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Fatigue from Multiple Stakeholders</a:t>
            </a: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A86B8E0B-9E4C-43D6-8E50-A9ED84E3CB71}" type="slidenum">
              <a:rPr lang="en-US" smtClean="0"/>
              <a:t>41</a:t>
            </a:fld>
            <a:endParaRPr lang="en-US"/>
          </a:p>
        </p:txBody>
      </p:sp>
    </p:spTree>
    <p:extLst>
      <p:ext uri="{BB962C8B-B14F-4D97-AF65-F5344CB8AC3E}">
        <p14:creationId xmlns:p14="http://schemas.microsoft.com/office/powerpoint/2010/main" val="2793147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42</a:t>
            </a:fld>
            <a:endParaRPr lang="en-US"/>
          </a:p>
        </p:txBody>
      </p:sp>
      <p:sp>
        <p:nvSpPr>
          <p:cNvPr id="3" name="Rectangle 2"/>
          <p:cNvSpPr/>
          <p:nvPr/>
        </p:nvSpPr>
        <p:spPr>
          <a:xfrm>
            <a:off x="5475514" y="516421"/>
            <a:ext cx="6096000" cy="5632311"/>
          </a:xfrm>
          <a:prstGeom prst="rect">
            <a:avLst/>
          </a:prstGeom>
        </p:spPr>
        <p:txBody>
          <a:bodyPr>
            <a:spAutoFit/>
          </a:bodyPr>
          <a:lstStyle/>
          <a:p>
            <a:r>
              <a:rPr lang="en-US" dirty="0">
                <a:solidFill>
                  <a:srgbClr val="141823"/>
                </a:solidFill>
                <a:latin typeface="helvetica" panose="020B0604020202020204" pitchFamily="34" charset="0"/>
              </a:rPr>
              <a:t>HUMANS OF NEW YORK</a:t>
            </a:r>
            <a:br>
              <a:rPr lang="en-US" dirty="0">
                <a:solidFill>
                  <a:srgbClr val="141823"/>
                </a:solidFill>
                <a:latin typeface="helvetica" panose="020B0604020202020204" pitchFamily="34" charset="0"/>
              </a:rPr>
            </a:br>
            <a:endParaRPr lang="en-US" dirty="0">
              <a:solidFill>
                <a:srgbClr val="141823"/>
              </a:solidFill>
              <a:latin typeface="helvetica" panose="020B0604020202020204" pitchFamily="34" charset="0"/>
            </a:endParaRPr>
          </a:p>
          <a:p>
            <a:r>
              <a:rPr lang="en-US" dirty="0">
                <a:solidFill>
                  <a:srgbClr val="141823"/>
                </a:solidFill>
                <a:latin typeface="helvetica" panose="020B0604020202020204" pitchFamily="34" charset="0"/>
              </a:rPr>
              <a:t>“I decided to become a teacher because I knew what it was like to grow up poor, and I wanted to help kids in similar circumstances. I didn’t expect it to be easy. But I guess I thought there’d be only one or two kids acting up in class, and everyone else would be paying attention. Instead it’s only one or two kids who actually behave. I’m drained every day. I’ve been teaching for thirteen years. And if it wasn’t for summer break, I’d have quit already. </a:t>
            </a:r>
          </a:p>
          <a:p>
            <a:endParaRPr lang="en-US" dirty="0">
              <a:solidFill>
                <a:srgbClr val="141823"/>
              </a:solidFill>
              <a:latin typeface="helvetica" panose="020B0604020202020204" pitchFamily="34" charset="0"/>
            </a:endParaRPr>
          </a:p>
          <a:p>
            <a:r>
              <a:rPr lang="en-US" b="1" dirty="0">
                <a:solidFill>
                  <a:srgbClr val="186BAD"/>
                </a:solidFill>
                <a:latin typeface="helvetica" panose="020B0604020202020204" pitchFamily="34" charset="0"/>
              </a:rPr>
              <a:t>Forty percent of my job rating is based on standardized testing. It’s the only job I know where your performance is based on how other people behave. </a:t>
            </a:r>
            <a:r>
              <a:rPr lang="en-US" dirty="0">
                <a:solidFill>
                  <a:srgbClr val="141823"/>
                </a:solidFill>
                <a:latin typeface="helvetica" panose="020B0604020202020204" pitchFamily="34" charset="0"/>
              </a:rPr>
              <a:t>I can’t control what’s going on outside my classroom. I can’t control if my kids are from abusive households, or don’t eat breakfast, or can’t get to school on time. But those things affect my rating when they show up in test scores. I need to find a new career where my performance is based on me.”</a:t>
            </a:r>
            <a:endParaRPr lang="en-US" dirty="0"/>
          </a:p>
        </p:txBody>
      </p:sp>
      <p:pic>
        <p:nvPicPr>
          <p:cNvPr id="5" name="Picture 4"/>
          <p:cNvPicPr>
            <a:picLocks noChangeAspect="1"/>
          </p:cNvPicPr>
          <p:nvPr/>
        </p:nvPicPr>
        <p:blipFill>
          <a:blip r:embed="rId2"/>
          <a:stretch>
            <a:fillRect/>
          </a:stretch>
        </p:blipFill>
        <p:spPr>
          <a:xfrm>
            <a:off x="391885" y="108857"/>
            <a:ext cx="4325257" cy="6487886"/>
          </a:xfrm>
          <a:prstGeom prst="rect">
            <a:avLst/>
          </a:prstGeom>
        </p:spPr>
      </p:pic>
    </p:spTree>
    <p:extLst>
      <p:ext uri="{BB962C8B-B14F-4D97-AF65-F5344CB8AC3E}">
        <p14:creationId xmlns:p14="http://schemas.microsoft.com/office/powerpoint/2010/main" val="2341645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43</a:t>
            </a:fld>
            <a:endParaRPr lang="en-US"/>
          </a:p>
        </p:txBody>
      </p:sp>
      <p:sp>
        <p:nvSpPr>
          <p:cNvPr id="3" name="Rectangle 2"/>
          <p:cNvSpPr/>
          <p:nvPr/>
        </p:nvSpPr>
        <p:spPr>
          <a:xfrm>
            <a:off x="620485" y="1505712"/>
            <a:ext cx="10733315" cy="4524315"/>
          </a:xfrm>
          <a:prstGeom prst="rect">
            <a:avLst/>
          </a:prstGeom>
        </p:spPr>
        <p:txBody>
          <a:bodyPr wrap="square">
            <a:spAutoFit/>
          </a:bodyPr>
          <a:lstStyle/>
          <a:p>
            <a:pPr algn="just"/>
            <a:r>
              <a:rPr lang="en-US" sz="2400" dirty="0">
                <a:latin typeface="+mj-lt"/>
              </a:rPr>
              <a:t>The focusing effects of outcome benchmarks, the pressures of competition, the prospects of incurring a reward or penalty, the awareness that one is being closely monitored: these features of performance management do more than just make agents accountable; they reshape agency itself. </a:t>
            </a:r>
          </a:p>
          <a:p>
            <a:pPr algn="just"/>
            <a:endParaRPr lang="en-US" sz="2400" b="1" dirty="0">
              <a:solidFill>
                <a:srgbClr val="40A3CB"/>
              </a:solidFill>
              <a:latin typeface="+mj-lt"/>
            </a:endParaRPr>
          </a:p>
          <a:p>
            <a:pPr algn="just"/>
            <a:r>
              <a:rPr lang="en-US" sz="2400" b="1" dirty="0">
                <a:solidFill>
                  <a:srgbClr val="40A3CB"/>
                </a:solidFill>
                <a:latin typeface="+mj-lt"/>
              </a:rPr>
              <a:t>Indeed, performance management is disciplinary, not just in the sense that it involves the allocation of penalties, but also in the deeper sense suggested by Michel Foucault: the use of organized techniques to produce self-regulating subjects </a:t>
            </a:r>
            <a:r>
              <a:rPr lang="en-US" sz="2400" dirty="0">
                <a:latin typeface="+mj-lt"/>
              </a:rPr>
              <a:t>(i.e., service providers) who, under conditions of apparent autonomy, conduct themselves in ways that are consonant with prevailing institutions, values, and interests.</a:t>
            </a:r>
          </a:p>
          <a:p>
            <a:pPr algn="just"/>
            <a:endParaRPr lang="en-US" sz="2400" dirty="0">
              <a:latin typeface="+mj-lt"/>
            </a:endParaRPr>
          </a:p>
          <a:p>
            <a:pPr algn="just"/>
            <a:r>
              <a:rPr lang="en-US" sz="2400" dirty="0">
                <a:latin typeface="+mj-lt"/>
              </a:rPr>
              <a:t>~The Organization of Discipline, p2</a:t>
            </a:r>
          </a:p>
        </p:txBody>
      </p:sp>
      <p:sp>
        <p:nvSpPr>
          <p:cNvPr id="4" name="Title 1"/>
          <p:cNvSpPr txBox="1">
            <a:spLocks/>
          </p:cNvSpPr>
          <p:nvPr/>
        </p:nvSpPr>
        <p:spPr>
          <a:xfrm>
            <a:off x="620485" y="35877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595959"/>
                </a:solidFill>
                <a:latin typeface="Euphemia" panose="020B0503040102020104" pitchFamily="34" charset="0"/>
              </a:rPr>
              <a:t>Performance or punishment?</a:t>
            </a:r>
          </a:p>
        </p:txBody>
      </p:sp>
    </p:spTree>
    <p:extLst>
      <p:ext uri="{BB962C8B-B14F-4D97-AF65-F5344CB8AC3E}">
        <p14:creationId xmlns:p14="http://schemas.microsoft.com/office/powerpoint/2010/main" val="1728370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44</a:t>
            </a:fld>
            <a:endParaRPr lang="en-US"/>
          </a:p>
        </p:txBody>
      </p:sp>
      <p:sp>
        <p:nvSpPr>
          <p:cNvPr id="3" name="Rectangle 2"/>
          <p:cNvSpPr/>
          <p:nvPr/>
        </p:nvSpPr>
        <p:spPr>
          <a:xfrm>
            <a:off x="1306285" y="1473962"/>
            <a:ext cx="8220270" cy="3877985"/>
          </a:xfrm>
          <a:prstGeom prst="rect">
            <a:avLst/>
          </a:prstGeom>
        </p:spPr>
        <p:txBody>
          <a:bodyPr wrap="square">
            <a:spAutoFit/>
          </a:bodyPr>
          <a:lstStyle/>
          <a:p>
            <a:pPr algn="just"/>
            <a:r>
              <a:rPr lang="en-US" sz="1600" dirty="0">
                <a:latin typeface="+mj-lt"/>
              </a:rPr>
              <a:t>The beginning of the twenty first century finds us in an era of governance by performance management and nowhere is this more the case than in welfare programs for the poor. By establishing</a:t>
            </a:r>
            <a:r>
              <a:rPr lang="en-US" dirty="0">
                <a:latin typeface="+mj-lt"/>
              </a:rPr>
              <a:t> </a:t>
            </a:r>
            <a:r>
              <a:rPr lang="en-US" sz="1600" dirty="0">
                <a:latin typeface="+mj-lt"/>
              </a:rPr>
              <a:t>outcome benchmarks focused on work participation and placement, federal and state officials define the goals of service provision and the terms of its evaluation. Choice sets for local actors consist primarily of alternative means toward mandated ends. With these benchmarks in place, sophisticated information systems are used to monitor frontline activities and measure priority outcomes. And based on the outcomes of performance competition, financial rewards and penalties are distributed to incent preferred behaviors and bring lagging service providers to heel. In welfare-to-work programs, performance systems now serve as the core technology for monitoring contract compliance; they guide decisions about when to renew or terminate contracts with local providers; they provide state officials with a yardstick and a prod for the achievement of program goals; and they constitute the major way in which state TANF programs are evaluated by federal officials.  </a:t>
            </a:r>
          </a:p>
          <a:p>
            <a:pPr algn="just"/>
            <a:endParaRPr lang="en-US" sz="1600" dirty="0">
              <a:latin typeface="+mj-lt"/>
            </a:endParaRPr>
          </a:p>
          <a:p>
            <a:pPr algn="just"/>
            <a:r>
              <a:rPr lang="en-US" sz="1600" dirty="0">
                <a:latin typeface="+mj-lt"/>
              </a:rPr>
              <a:t>~The Organization of Discipline, p2</a:t>
            </a: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Performance or punishment?</a:t>
            </a:r>
          </a:p>
        </p:txBody>
      </p:sp>
    </p:spTree>
    <p:extLst>
      <p:ext uri="{BB962C8B-B14F-4D97-AF65-F5344CB8AC3E}">
        <p14:creationId xmlns:p14="http://schemas.microsoft.com/office/powerpoint/2010/main" val="1058516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45</a:t>
            </a:fld>
            <a:endParaRPr lang="en-US"/>
          </a:p>
        </p:txBody>
      </p:sp>
      <p:sp>
        <p:nvSpPr>
          <p:cNvPr id="3" name="Rectangle 2"/>
          <p:cNvSpPr/>
          <p:nvPr/>
        </p:nvSpPr>
        <p:spPr>
          <a:xfrm>
            <a:off x="1306285" y="1473962"/>
            <a:ext cx="8220270" cy="2062103"/>
          </a:xfrm>
          <a:prstGeom prst="rect">
            <a:avLst/>
          </a:prstGeom>
        </p:spPr>
        <p:txBody>
          <a:bodyPr wrap="square">
            <a:spAutoFit/>
          </a:bodyPr>
          <a:lstStyle/>
          <a:p>
            <a:pPr algn="just"/>
            <a:r>
              <a:rPr lang="en-US" sz="1600" dirty="0">
                <a:latin typeface="+mj-lt"/>
              </a:rPr>
              <a:t>Proponents rarely conceptualize performance management as a system of discipline. In celebratory rhetoric, it is presented as a way to harness the dynamic energies of markets, improve the evidentiary basis for policy choices, and reconcile policy experimentation with public accountability. The implicit promise is that local actors will be “freed” to go their own ways and then, later, will be judged by their performance and given the information they need to improve. The reality, however, entails a more complex interplay of structure and agency.</a:t>
            </a:r>
          </a:p>
          <a:p>
            <a:pPr algn="just"/>
            <a:endParaRPr lang="en-US" sz="1600" dirty="0">
              <a:latin typeface="+mj-lt"/>
            </a:endParaRPr>
          </a:p>
          <a:p>
            <a:pPr algn="just"/>
            <a:r>
              <a:rPr lang="en-US" sz="1600" dirty="0">
                <a:latin typeface="+mj-lt"/>
              </a:rPr>
              <a:t>~The Organization of Discipline, p2</a:t>
            </a:r>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cap="all" dirty="0">
                <a:solidFill>
                  <a:srgbClr val="FF6D16"/>
                </a:solidFill>
                <a:latin typeface="Euphemia" panose="020B0503040102020104" pitchFamily="34" charset="0"/>
              </a:rPr>
              <a:t>Performance or punishment?</a:t>
            </a:r>
          </a:p>
        </p:txBody>
      </p:sp>
    </p:spTree>
    <p:extLst>
      <p:ext uri="{BB962C8B-B14F-4D97-AF65-F5344CB8AC3E}">
        <p14:creationId xmlns:p14="http://schemas.microsoft.com/office/powerpoint/2010/main" val="588128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6B8E0B-9E4C-43D6-8E50-A9ED84E3CB71}" type="slidenum">
              <a:rPr lang="en-US" smtClean="0"/>
              <a:t>46</a:t>
            </a:fld>
            <a:endParaRPr lang="en-US"/>
          </a:p>
        </p:txBody>
      </p:sp>
      <p:pic>
        <p:nvPicPr>
          <p:cNvPr id="9218" name="Picture 2" descr="http://www.uft.org/files/imagecache/article_1_548x254/photo/value-added-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911" y="3858854"/>
            <a:ext cx="6335842" cy="29366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media.cleveland.com/nationworld_impact/photo/20100901-teachers-valuejpg-b80289f98c9b2a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97" y="92977"/>
            <a:ext cx="7315200" cy="34676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4D7458-436A-4FFC-9C24-1B8B19EC3813}"/>
              </a:ext>
            </a:extLst>
          </p:cNvPr>
          <p:cNvSpPr txBox="1"/>
          <p:nvPr/>
        </p:nvSpPr>
        <p:spPr>
          <a:xfrm>
            <a:off x="8309490" y="1054100"/>
            <a:ext cx="3149599" cy="3046988"/>
          </a:xfrm>
          <a:prstGeom prst="rect">
            <a:avLst/>
          </a:prstGeom>
          <a:noFill/>
        </p:spPr>
        <p:txBody>
          <a:bodyPr wrap="square" rtlCol="0">
            <a:spAutoFit/>
          </a:bodyPr>
          <a:lstStyle/>
          <a:p>
            <a:pPr algn="ctr"/>
            <a:r>
              <a:rPr lang="en-US" sz="3200" dirty="0">
                <a:solidFill>
                  <a:srgbClr val="186BAD"/>
                </a:solidFill>
              </a:rPr>
              <a:t>See </a:t>
            </a:r>
            <a:r>
              <a:rPr lang="en-US" sz="3200" i="1" dirty="0">
                <a:solidFill>
                  <a:srgbClr val="186BAD"/>
                </a:solidFill>
              </a:rPr>
              <a:t>Weapons of Math Destruction</a:t>
            </a:r>
            <a:r>
              <a:rPr lang="en-US" sz="3200" dirty="0">
                <a:solidFill>
                  <a:srgbClr val="186BAD"/>
                </a:solidFill>
              </a:rPr>
              <a:t> for examples of how metrics have been weaponized in public agencies</a:t>
            </a:r>
          </a:p>
        </p:txBody>
      </p:sp>
    </p:spTree>
    <p:extLst>
      <p:ext uri="{BB962C8B-B14F-4D97-AF65-F5344CB8AC3E}">
        <p14:creationId xmlns:p14="http://schemas.microsoft.com/office/powerpoint/2010/main" val="3551584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all" dirty="0">
                <a:solidFill>
                  <a:srgbClr val="595959"/>
                </a:solidFill>
                <a:latin typeface="Euphemia" panose="020B0503040102020104" pitchFamily="34" charset="0"/>
              </a:rPr>
              <a:t>Comparing teacher “effects”</a:t>
            </a:r>
          </a:p>
        </p:txBody>
      </p:sp>
      <p:pic>
        <p:nvPicPr>
          <p:cNvPr id="82946" name="Picture 2"/>
          <p:cNvPicPr>
            <a:picLocks noChangeAspect="1" noChangeArrowheads="1"/>
          </p:cNvPicPr>
          <p:nvPr/>
        </p:nvPicPr>
        <p:blipFill>
          <a:blip r:embed="rId2" cstate="print"/>
          <a:srcRect/>
          <a:stretch>
            <a:fillRect/>
          </a:stretch>
        </p:blipFill>
        <p:spPr bwMode="auto">
          <a:xfrm>
            <a:off x="2514600" y="1828800"/>
            <a:ext cx="7181850" cy="4629150"/>
          </a:xfrm>
          <a:prstGeom prst="rect">
            <a:avLst/>
          </a:prstGeom>
          <a:noFill/>
          <a:ln w="9525">
            <a:noFill/>
            <a:miter lim="800000"/>
            <a:headEnd/>
            <a:tailEnd/>
          </a:ln>
        </p:spPr>
      </p:pic>
    </p:spTree>
    <p:extLst>
      <p:ext uri="{BB962C8B-B14F-4D97-AF65-F5344CB8AC3E}">
        <p14:creationId xmlns:p14="http://schemas.microsoft.com/office/powerpoint/2010/main" val="157640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3423084"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249709" y="456940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9309" y="2477278"/>
            <a:ext cx="519694" cy="369332"/>
          </a:xfrm>
          <a:prstGeom prst="rect">
            <a:avLst/>
          </a:prstGeom>
        </p:spPr>
        <p:txBody>
          <a:bodyPr wrap="none">
            <a:spAutoFit/>
          </a:bodyPr>
          <a:lstStyle/>
          <a:p>
            <a:r>
              <a:rPr lang="en-US" dirty="0"/>
              <a:t>1% </a:t>
            </a:r>
          </a:p>
        </p:txBody>
      </p:sp>
      <p:sp>
        <p:nvSpPr>
          <p:cNvPr id="11" name="Flowchart: Magnetic Disk 10"/>
          <p:cNvSpPr/>
          <p:nvPr/>
        </p:nvSpPr>
        <p:spPr>
          <a:xfrm>
            <a:off x="2800739" y="3620278"/>
            <a:ext cx="1371600" cy="1295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13589" y="4042754"/>
            <a:ext cx="2509020" cy="830997"/>
          </a:xfrm>
          <a:prstGeom prst="rect">
            <a:avLst/>
          </a:prstGeom>
          <a:noFill/>
        </p:spPr>
        <p:txBody>
          <a:bodyPr wrap="none" rtlCol="0">
            <a:spAutoFit/>
          </a:bodyPr>
          <a:lstStyle/>
          <a:p>
            <a:r>
              <a:rPr lang="en-US" sz="4800" dirty="0">
                <a:solidFill>
                  <a:schemeClr val="bg1"/>
                </a:solidFill>
              </a:rPr>
              <a:t>25%       </a:t>
            </a:r>
            <a:r>
              <a:rPr lang="en-US" dirty="0"/>
              <a:t>1%</a:t>
            </a:r>
          </a:p>
        </p:txBody>
      </p:sp>
      <p:cxnSp>
        <p:nvCxnSpPr>
          <p:cNvPr id="13" name="Straight Arrow Connector 12"/>
          <p:cNvCxnSpPr/>
          <p:nvPr/>
        </p:nvCxnSpPr>
        <p:spPr>
          <a:xfrm>
            <a:off x="7372739" y="2858278"/>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45664" y="4499953"/>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871997" y="2172478"/>
            <a:ext cx="1186543" cy="707886"/>
          </a:xfrm>
          <a:prstGeom prst="rect">
            <a:avLst/>
          </a:prstGeom>
        </p:spPr>
        <p:txBody>
          <a:bodyPr wrap="none">
            <a:spAutoFit/>
          </a:bodyPr>
          <a:lstStyle/>
          <a:p>
            <a:r>
              <a:rPr lang="en-US" sz="4000" dirty="0"/>
              <a:t>20% </a:t>
            </a:r>
          </a:p>
        </p:txBody>
      </p:sp>
      <p:sp>
        <p:nvSpPr>
          <p:cNvPr id="16" name="Flowchart: Magnetic Disk 15"/>
          <p:cNvSpPr/>
          <p:nvPr/>
        </p:nvSpPr>
        <p:spPr>
          <a:xfrm>
            <a:off x="6750394" y="3620278"/>
            <a:ext cx="1371600" cy="1295400"/>
          </a:xfrm>
          <a:prstGeom prst="flowChartMagneticDisk">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74819" y="4042754"/>
            <a:ext cx="3252814" cy="830997"/>
          </a:xfrm>
          <a:prstGeom prst="rect">
            <a:avLst/>
          </a:prstGeom>
          <a:noFill/>
        </p:spPr>
        <p:txBody>
          <a:bodyPr wrap="none" rtlCol="0">
            <a:spAutoFit/>
          </a:bodyPr>
          <a:lstStyle/>
          <a:p>
            <a:r>
              <a:rPr lang="en-US" sz="4800" dirty="0">
                <a:solidFill>
                  <a:schemeClr val="bg1"/>
                </a:solidFill>
              </a:rPr>
              <a:t>25%        </a:t>
            </a:r>
            <a:r>
              <a:rPr lang="en-US" sz="4000" dirty="0"/>
              <a:t>20%</a:t>
            </a:r>
          </a:p>
        </p:txBody>
      </p:sp>
      <p:sp>
        <p:nvSpPr>
          <p:cNvPr id="18" name="TextBox 17"/>
          <p:cNvSpPr txBox="1"/>
          <p:nvPr/>
        </p:nvSpPr>
        <p:spPr>
          <a:xfrm>
            <a:off x="2495940" y="1562879"/>
            <a:ext cx="1927131"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A</a:t>
            </a:r>
          </a:p>
        </p:txBody>
      </p:sp>
      <p:sp>
        <p:nvSpPr>
          <p:cNvPr id="19" name="TextBox 18"/>
          <p:cNvSpPr txBox="1"/>
          <p:nvPr/>
        </p:nvSpPr>
        <p:spPr>
          <a:xfrm>
            <a:off x="6360009" y="1562879"/>
            <a:ext cx="1914307" cy="461665"/>
          </a:xfrm>
          <a:prstGeom prst="rect">
            <a:avLst/>
          </a:prstGeom>
          <a:solidFill>
            <a:schemeClr val="tx1">
              <a:lumMod val="65000"/>
              <a:lumOff val="35000"/>
            </a:schemeClr>
          </a:solidFill>
        </p:spPr>
        <p:txBody>
          <a:bodyPr wrap="none" rtlCol="0">
            <a:spAutoFit/>
          </a:bodyPr>
          <a:lstStyle/>
          <a:p>
            <a:r>
              <a:rPr lang="en-US" sz="2400" b="1" dirty="0">
                <a:solidFill>
                  <a:schemeClr val="bg1"/>
                </a:solidFill>
              </a:rPr>
              <a:t>Community B</a:t>
            </a:r>
          </a:p>
        </p:txBody>
      </p:sp>
      <p:sp>
        <p:nvSpPr>
          <p:cNvPr id="20" name="Title 19"/>
          <p:cNvSpPr>
            <a:spLocks noGrp="1"/>
          </p:cNvSpPr>
          <p:nvPr>
            <p:ph type="title"/>
          </p:nvPr>
        </p:nvSpPr>
        <p:spPr>
          <a:xfrm>
            <a:off x="1981200" y="0"/>
            <a:ext cx="8229600" cy="1143000"/>
          </a:xfrm>
        </p:spPr>
        <p:txBody>
          <a:bodyPr>
            <a:normAutofit/>
          </a:bodyPr>
          <a:lstStyle/>
          <a:p>
            <a:r>
              <a:rPr lang="en-US" dirty="0">
                <a:solidFill>
                  <a:schemeClr val="accent1">
                    <a:lumMod val="50000"/>
                  </a:schemeClr>
                </a:solidFill>
                <a:latin typeface="Euphemia" panose="020B0503040102020104"/>
                <a:cs typeface="Times New Roman" pitchFamily="18" charset="0"/>
              </a:rPr>
              <a:t>The Poverty Rate Hides a Lot:</a:t>
            </a:r>
          </a:p>
        </p:txBody>
      </p:sp>
      <p:sp>
        <p:nvSpPr>
          <p:cNvPr id="21" name="TextBox 20"/>
          <p:cNvSpPr txBox="1"/>
          <p:nvPr/>
        </p:nvSpPr>
        <p:spPr>
          <a:xfrm>
            <a:off x="1860164" y="5988192"/>
            <a:ext cx="3252750" cy="523220"/>
          </a:xfrm>
          <a:prstGeom prst="rect">
            <a:avLst/>
          </a:prstGeom>
          <a:noFill/>
        </p:spPr>
        <p:txBody>
          <a:bodyPr wrap="none" rtlCol="0">
            <a:spAutoFit/>
          </a:bodyPr>
          <a:lstStyle/>
          <a:p>
            <a:r>
              <a:rPr lang="en-US" sz="2800" b="1" dirty="0">
                <a:solidFill>
                  <a:srgbClr val="0070C0"/>
                </a:solidFill>
              </a:rPr>
              <a:t>24% Chronic Poverty</a:t>
            </a:r>
          </a:p>
        </p:txBody>
      </p:sp>
      <p:sp>
        <p:nvSpPr>
          <p:cNvPr id="22" name="TextBox 21"/>
          <p:cNvSpPr txBox="1"/>
          <p:nvPr/>
        </p:nvSpPr>
        <p:spPr>
          <a:xfrm>
            <a:off x="6069970" y="5988192"/>
            <a:ext cx="3070008" cy="523220"/>
          </a:xfrm>
          <a:prstGeom prst="rect">
            <a:avLst/>
          </a:prstGeom>
          <a:noFill/>
        </p:spPr>
        <p:txBody>
          <a:bodyPr wrap="none" rtlCol="0">
            <a:spAutoFit/>
          </a:bodyPr>
          <a:lstStyle/>
          <a:p>
            <a:r>
              <a:rPr lang="en-US" sz="2800" b="1" dirty="0">
                <a:solidFill>
                  <a:srgbClr val="C55A11"/>
                </a:solidFill>
              </a:rPr>
              <a:t>5% Chronic Poverty</a:t>
            </a:r>
          </a:p>
        </p:txBody>
      </p:sp>
    </p:spTree>
    <p:extLst>
      <p:ext uri="{BB962C8B-B14F-4D97-AF65-F5344CB8AC3E}">
        <p14:creationId xmlns:p14="http://schemas.microsoft.com/office/powerpoint/2010/main" val="153842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15889" y="604935"/>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What does the poverty rate measure?</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2" name="TextBox 1">
            <a:extLst>
              <a:ext uri="{FF2B5EF4-FFF2-40B4-BE49-F238E27FC236}">
                <a16:creationId xmlns:a16="http://schemas.microsoft.com/office/drawing/2014/main" id="{524ACE57-A83C-4B33-833D-F757323CF6EA}"/>
              </a:ext>
            </a:extLst>
          </p:cNvPr>
          <p:cNvSpPr txBox="1"/>
          <p:nvPr/>
        </p:nvSpPr>
        <p:spPr>
          <a:xfrm>
            <a:off x="6838950" y="2467413"/>
            <a:ext cx="4512646" cy="3785652"/>
          </a:xfrm>
          <a:prstGeom prst="rect">
            <a:avLst/>
          </a:prstGeom>
          <a:noFill/>
        </p:spPr>
        <p:txBody>
          <a:bodyPr wrap="none" rtlCol="0">
            <a:spAutoFit/>
          </a:bodyPr>
          <a:lstStyle/>
          <a:p>
            <a:pPr marL="342900" indent="-342900">
              <a:buFont typeface="Arial" panose="020B0604020202020204" pitchFamily="34" charset="0"/>
              <a:buChar char="•"/>
            </a:pPr>
            <a:r>
              <a:rPr lang="en-US" sz="2400" dirty="0">
                <a:solidFill>
                  <a:srgbClr val="40A3CB"/>
                </a:solidFill>
              </a:rPr>
              <a:t>Lack of money?</a:t>
            </a:r>
          </a:p>
          <a:p>
            <a:pPr marL="342900" indent="-342900">
              <a:buFont typeface="Arial" panose="020B0604020202020204" pitchFamily="34" charset="0"/>
              <a:buChar char="•"/>
            </a:pPr>
            <a:r>
              <a:rPr lang="en-US" sz="2400" dirty="0">
                <a:solidFill>
                  <a:srgbClr val="40A3CB"/>
                </a:solidFill>
              </a:rPr>
              <a:t>Lack of character, morals? </a:t>
            </a:r>
          </a:p>
          <a:p>
            <a:pPr marL="342900" indent="-342900">
              <a:buFont typeface="Arial" panose="020B0604020202020204" pitchFamily="34" charset="0"/>
              <a:buChar char="•"/>
            </a:pPr>
            <a:r>
              <a:rPr lang="en-US" sz="2400" dirty="0">
                <a:solidFill>
                  <a:srgbClr val="40A3CB"/>
                </a:solidFill>
              </a:rPr>
              <a:t>Lack of economic opportunity?</a:t>
            </a:r>
          </a:p>
          <a:p>
            <a:pPr marL="342900" indent="-342900">
              <a:buFont typeface="Arial" panose="020B0604020202020204" pitchFamily="34" charset="0"/>
              <a:buChar char="•"/>
            </a:pPr>
            <a:r>
              <a:rPr lang="en-US" sz="2400" dirty="0">
                <a:solidFill>
                  <a:srgbClr val="40A3CB"/>
                </a:solidFill>
              </a:rPr>
              <a:t>Limited access to healthcare?</a:t>
            </a:r>
          </a:p>
          <a:p>
            <a:pPr marL="342900" indent="-342900">
              <a:buFont typeface="Arial" panose="020B0604020202020204" pitchFamily="34" charset="0"/>
              <a:buChar char="•"/>
            </a:pPr>
            <a:r>
              <a:rPr lang="en-US" sz="2400" dirty="0">
                <a:solidFill>
                  <a:srgbClr val="40A3CB"/>
                </a:solidFill>
              </a:rPr>
              <a:t>Lack of education? </a:t>
            </a:r>
          </a:p>
          <a:p>
            <a:pPr marL="342900" indent="-342900">
              <a:buFont typeface="Arial" panose="020B0604020202020204" pitchFamily="34" charset="0"/>
              <a:buChar char="•"/>
            </a:pPr>
            <a:r>
              <a:rPr lang="en-US" sz="2400" dirty="0">
                <a:solidFill>
                  <a:srgbClr val="40A3CB"/>
                </a:solidFill>
              </a:rPr>
              <a:t>Lack of mobility? </a:t>
            </a:r>
          </a:p>
          <a:p>
            <a:pPr marL="342900" indent="-342900">
              <a:buFont typeface="Arial" panose="020B0604020202020204" pitchFamily="34" charset="0"/>
              <a:buChar char="•"/>
            </a:pPr>
            <a:r>
              <a:rPr lang="en-US" sz="2400" dirty="0">
                <a:solidFill>
                  <a:srgbClr val="40A3CB"/>
                </a:solidFill>
              </a:rPr>
              <a:t>Position in a caste? </a:t>
            </a:r>
          </a:p>
          <a:p>
            <a:pPr marL="342900" indent="-342900">
              <a:buFont typeface="Arial" panose="020B0604020202020204" pitchFamily="34" charset="0"/>
              <a:buChar char="•"/>
            </a:pPr>
            <a:endParaRPr lang="en-US" sz="2400" dirty="0">
              <a:solidFill>
                <a:srgbClr val="40A3CB"/>
              </a:solidFill>
            </a:endParaRPr>
          </a:p>
          <a:p>
            <a:pPr marL="342900" indent="-342900">
              <a:buFont typeface="Arial" panose="020B0604020202020204" pitchFamily="34" charset="0"/>
              <a:buChar char="•"/>
            </a:pPr>
            <a:r>
              <a:rPr lang="en-US" sz="2400" dirty="0">
                <a:solidFill>
                  <a:srgbClr val="FB9A59"/>
                </a:solidFill>
              </a:rPr>
              <a:t>Is a college student </a:t>
            </a:r>
            <a:br>
              <a:rPr lang="en-US" sz="2400" dirty="0">
                <a:solidFill>
                  <a:srgbClr val="FB9A59"/>
                </a:solidFill>
              </a:rPr>
            </a:br>
            <a:r>
              <a:rPr lang="en-US" sz="2400" dirty="0">
                <a:solidFill>
                  <a:srgbClr val="FB9A59"/>
                </a:solidFill>
              </a:rPr>
              <a:t>on a fixed budget poor?</a:t>
            </a:r>
          </a:p>
        </p:txBody>
      </p:sp>
    </p:spTree>
    <p:extLst>
      <p:ext uri="{BB962C8B-B14F-4D97-AF65-F5344CB8AC3E}">
        <p14:creationId xmlns:p14="http://schemas.microsoft.com/office/powerpoint/2010/main" val="373884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15889" y="604935"/>
            <a:ext cx="5004133" cy="1569660"/>
          </a:xfrm>
          <a:prstGeom prst="rect">
            <a:avLst/>
          </a:prstGeom>
          <a:noFill/>
        </p:spPr>
        <p:txBody>
          <a:bodyPr wrap="square" rtlCol="0">
            <a:spAutoFit/>
          </a:bodyPr>
          <a:lstStyle/>
          <a:p>
            <a:pPr algn="ctr"/>
            <a:r>
              <a:rPr lang="en-US" sz="3200" cap="all" dirty="0">
                <a:solidFill>
                  <a:schemeClr val="bg2">
                    <a:lumMod val="25000"/>
                  </a:schemeClr>
                </a:solidFill>
                <a:latin typeface="Euphemia"/>
              </a:rPr>
              <a:t>What does the poverty rate measure?</a:t>
            </a:r>
          </a:p>
        </p:txBody>
      </p:sp>
      <p:pic>
        <p:nvPicPr>
          <p:cNvPr id="4" name="Picture 3"/>
          <p:cNvPicPr>
            <a:picLocks noChangeAspect="1"/>
          </p:cNvPicPr>
          <p:nvPr/>
        </p:nvPicPr>
        <p:blipFill>
          <a:blip r:embed="rId2"/>
          <a:stretch>
            <a:fillRect/>
          </a:stretch>
        </p:blipFill>
        <p:spPr>
          <a:xfrm>
            <a:off x="1184988" y="0"/>
            <a:ext cx="4362450" cy="6858000"/>
          </a:xfrm>
          <a:prstGeom prst="rect">
            <a:avLst/>
          </a:prstGeom>
        </p:spPr>
      </p:pic>
      <p:sp>
        <p:nvSpPr>
          <p:cNvPr id="2" name="TextBox 1">
            <a:extLst>
              <a:ext uri="{FF2B5EF4-FFF2-40B4-BE49-F238E27FC236}">
                <a16:creationId xmlns:a16="http://schemas.microsoft.com/office/drawing/2014/main" id="{524ACE57-A83C-4B33-833D-F757323CF6EA}"/>
              </a:ext>
            </a:extLst>
          </p:cNvPr>
          <p:cNvSpPr txBox="1"/>
          <p:nvPr/>
        </p:nvSpPr>
        <p:spPr>
          <a:xfrm>
            <a:off x="6644564" y="2594413"/>
            <a:ext cx="46482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40A3CB"/>
                </a:solidFill>
              </a:rPr>
              <a:t>Do we care about the stock, the number of people currently in poverty?</a:t>
            </a:r>
            <a:br>
              <a:rPr lang="en-US" sz="2400" dirty="0">
                <a:solidFill>
                  <a:srgbClr val="40A3CB"/>
                </a:solidFill>
              </a:rPr>
            </a:br>
            <a:endParaRPr lang="en-US" sz="2400" dirty="0">
              <a:solidFill>
                <a:srgbClr val="40A3CB"/>
              </a:solidFill>
            </a:endParaRPr>
          </a:p>
          <a:p>
            <a:pPr marL="342900" indent="-342900">
              <a:buFont typeface="Arial" panose="020B0604020202020204" pitchFamily="34" charset="0"/>
              <a:buChar char="•"/>
            </a:pPr>
            <a:r>
              <a:rPr lang="en-US" sz="2400" dirty="0">
                <a:solidFill>
                  <a:srgbClr val="40A3CB"/>
                </a:solidFill>
              </a:rPr>
              <a:t>Or do we care about the flow, the number of households moving into and out of poverty? </a:t>
            </a:r>
          </a:p>
          <a:p>
            <a:pPr marL="342900" indent="-342900">
              <a:buFont typeface="Arial" panose="020B0604020202020204" pitchFamily="34" charset="0"/>
              <a:buChar char="•"/>
            </a:pPr>
            <a:endParaRPr lang="en-US" sz="2400" dirty="0">
              <a:solidFill>
                <a:srgbClr val="40A3CB"/>
              </a:solidFill>
            </a:endParaRPr>
          </a:p>
          <a:p>
            <a:pPr marL="342900" indent="-342900">
              <a:buFont typeface="Arial" panose="020B0604020202020204" pitchFamily="34" charset="0"/>
              <a:buChar char="•"/>
            </a:pPr>
            <a:r>
              <a:rPr lang="en-US" sz="2400" dirty="0">
                <a:solidFill>
                  <a:srgbClr val="40A3CB"/>
                </a:solidFill>
              </a:rPr>
              <a:t>Is it bad to have too little poverty? </a:t>
            </a:r>
          </a:p>
        </p:txBody>
      </p:sp>
    </p:spTree>
    <p:extLst>
      <p:ext uri="{BB962C8B-B14F-4D97-AF65-F5344CB8AC3E}">
        <p14:creationId xmlns:p14="http://schemas.microsoft.com/office/powerpoint/2010/main" val="15611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If you could define a new federal measure of poverty, how would you improve it? </a:t>
            </a:r>
          </a:p>
        </p:txBody>
      </p:sp>
      <p:sp>
        <p:nvSpPr>
          <p:cNvPr id="4" name="Slide Number Placeholder 3"/>
          <p:cNvSpPr>
            <a:spLocks noGrp="1"/>
          </p:cNvSpPr>
          <p:nvPr>
            <p:ph type="sldNum" sz="quarter" idx="12"/>
          </p:nvPr>
        </p:nvSpPr>
        <p:spPr/>
        <p:txBody>
          <a:bodyPr/>
          <a:lstStyle/>
          <a:p>
            <a:fld id="{A86B8E0B-9E4C-43D6-8E50-A9ED84E3CB71}" type="slidenum">
              <a:rPr lang="en-US" smtClean="0"/>
              <a:t>8</a:t>
            </a:fld>
            <a:endParaRPr lang="en-US"/>
          </a:p>
        </p:txBody>
      </p:sp>
    </p:spTree>
    <p:extLst>
      <p:ext uri="{BB962C8B-B14F-4D97-AF65-F5344CB8AC3E}">
        <p14:creationId xmlns:p14="http://schemas.microsoft.com/office/powerpoint/2010/main" val="126487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all" dirty="0">
                <a:solidFill>
                  <a:srgbClr val="FF6D16"/>
                </a:solidFill>
                <a:latin typeface="Euphemia" panose="020B0503040102020104" pitchFamily="34" charset="0"/>
              </a:rPr>
              <a:t>If you could define a new federal measure of poverty, how would you improve it? </a:t>
            </a:r>
          </a:p>
        </p:txBody>
      </p:sp>
      <p:sp>
        <p:nvSpPr>
          <p:cNvPr id="3" name="Content Placeholder 2"/>
          <p:cNvSpPr>
            <a:spLocks noGrp="1"/>
          </p:cNvSpPr>
          <p:nvPr>
            <p:ph idx="1"/>
          </p:nvPr>
        </p:nvSpPr>
        <p:spPr>
          <a:xfrm>
            <a:off x="1202094" y="1517715"/>
            <a:ext cx="9352005" cy="4351338"/>
          </a:xfrm>
        </p:spPr>
        <p:txBody>
          <a:bodyPr>
            <a:normAutofit/>
          </a:bodyPr>
          <a:lstStyle/>
          <a:p>
            <a:pPr marL="0" indent="0">
              <a:buNone/>
            </a:pPr>
            <a:endParaRPr lang="en-US" sz="1800" b="1" dirty="0">
              <a:latin typeface="Calibri Light" panose="020F0302020204030204" pitchFamily="34" charset="0"/>
              <a:cs typeface="Helvetica" panose="020B0604020202020204" pitchFamily="34" charset="0"/>
            </a:endParaRPr>
          </a:p>
          <a:p>
            <a:pPr marL="0" indent="0">
              <a:buNone/>
            </a:pPr>
            <a:r>
              <a:rPr lang="en-US" sz="2000" b="1" dirty="0">
                <a:latin typeface="Calibri Light" panose="020F0302020204030204" pitchFamily="34" charset="0"/>
                <a:cs typeface="Helvetica" panose="020B0604020202020204" pitchFamily="34" charset="0"/>
              </a:rPr>
              <a:t>Dimensions:</a:t>
            </a:r>
          </a:p>
          <a:p>
            <a:pPr marL="0" indent="0">
              <a:buNone/>
            </a:pP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Financial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Human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Social capital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Physical health </a:t>
            </a:r>
          </a:p>
          <a:p>
            <a:pPr marL="342900" indent="-342900">
              <a:buFont typeface="+mj-lt"/>
              <a:buAutoNum type="arabicPeriod"/>
            </a:pPr>
            <a:r>
              <a:rPr lang="en-US" sz="1800" dirty="0">
                <a:latin typeface="Calibri Light" panose="020F0302020204030204" pitchFamily="34" charset="0"/>
                <a:cs typeface="Helvetica" panose="020B0604020202020204" pitchFamily="34" charset="0"/>
              </a:rPr>
              <a:t>Public goods (if you have good parks, free libraries, public art do you need money?)</a:t>
            </a:r>
          </a:p>
          <a:p>
            <a:pPr marL="342900" indent="-342900">
              <a:buFont typeface="+mj-lt"/>
              <a:buAutoNum type="arabicPeriod"/>
            </a:pPr>
            <a:endParaRPr lang="en-US" sz="1800" dirty="0">
              <a:latin typeface="Calibri Light" panose="020F0302020204030204" pitchFamily="34" charset="0"/>
              <a:cs typeface="Helvetica" panose="020B0604020202020204" pitchFamily="34" charset="0"/>
            </a:endParaRPr>
          </a:p>
          <a:p>
            <a:pPr marL="342900" indent="-342900">
              <a:buFont typeface="+mj-lt"/>
              <a:buAutoNum type="arabicPeriod"/>
            </a:pPr>
            <a:br>
              <a:rPr lang="en-US" sz="1800" dirty="0">
                <a:latin typeface="Calibri Light" panose="020F0302020204030204" pitchFamily="34" charset="0"/>
                <a:cs typeface="Helvetica" panose="020B0604020202020204" pitchFamily="34" charset="0"/>
              </a:rPr>
            </a:br>
            <a:br>
              <a:rPr lang="en-US" sz="1800" dirty="0">
                <a:latin typeface="Calibri Light" panose="020F0302020204030204" pitchFamily="34" charset="0"/>
                <a:cs typeface="Helvetica" panose="020B0604020202020204" pitchFamily="34" charset="0"/>
              </a:rPr>
            </a:br>
            <a:endParaRPr lang="en-US" sz="1800" dirty="0">
              <a:latin typeface="Calibri Light" panose="020F0302020204030204" pitchFamily="34" charset="0"/>
              <a:cs typeface="Helvetica" panose="020B0604020202020204" pitchFamily="34" charset="0"/>
            </a:endParaRPr>
          </a:p>
        </p:txBody>
      </p:sp>
      <p:sp>
        <p:nvSpPr>
          <p:cNvPr id="4" name="Slide Number Placeholder 3"/>
          <p:cNvSpPr>
            <a:spLocks noGrp="1"/>
          </p:cNvSpPr>
          <p:nvPr>
            <p:ph type="sldNum" sz="quarter" idx="12"/>
          </p:nvPr>
        </p:nvSpPr>
        <p:spPr/>
        <p:txBody>
          <a:bodyPr/>
          <a:lstStyle/>
          <a:p>
            <a:fld id="{A86B8E0B-9E4C-43D6-8E50-A9ED84E3CB71}" type="slidenum">
              <a:rPr lang="en-US" smtClean="0"/>
              <a:t>9</a:t>
            </a:fld>
            <a:endParaRPr lang="en-US"/>
          </a:p>
        </p:txBody>
      </p:sp>
    </p:spTree>
    <p:extLst>
      <p:ext uri="{BB962C8B-B14F-4D97-AF65-F5344CB8AC3E}">
        <p14:creationId xmlns:p14="http://schemas.microsoft.com/office/powerpoint/2010/main" val="3720852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39565</TotalTime>
  <Words>1822</Words>
  <Application>Microsoft Office PowerPoint</Application>
  <PresentationFormat>Widescreen</PresentationFormat>
  <Paragraphs>372</Paragraphs>
  <Slides>47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Book Antiqua</vt:lpstr>
      <vt:lpstr>Calibri</vt:lpstr>
      <vt:lpstr>Calibri Light</vt:lpstr>
      <vt:lpstr>Euphemia</vt:lpstr>
      <vt:lpstr>helvetica</vt:lpstr>
      <vt:lpstr>museo-sans</vt:lpstr>
      <vt:lpstr>Office Theme</vt:lpstr>
      <vt:lpstr>PowerPoint Presentation</vt:lpstr>
      <vt:lpstr>PowerPoint Presentation</vt:lpstr>
      <vt:lpstr>PowerPoint Presentation</vt:lpstr>
      <vt:lpstr>The Poverty Rate Hides a Lot:</vt:lpstr>
      <vt:lpstr>The Poverty Rate Hides a Lot:</vt:lpstr>
      <vt:lpstr>PowerPoint Presentation</vt:lpstr>
      <vt:lpstr>PowerPoint Presentation</vt:lpstr>
      <vt:lpstr>If you could define a new federal measure of poverty, how would you improve it? </vt:lpstr>
      <vt:lpstr>If you could define a new federal measure of poverty, how would you improve it? </vt:lpstr>
      <vt:lpstr>PowerPoint Presentation</vt:lpstr>
      <vt:lpstr>Types of Measures:</vt:lpstr>
      <vt:lpstr>Valid and reliable instruments:</vt:lpstr>
      <vt:lpstr>Instruments:</vt:lpstr>
      <vt:lpstr>PowerPoint Presentation</vt:lpstr>
      <vt:lpstr>Valid and reliable instruments:</vt:lpstr>
      <vt:lpstr>Valid and reliable instruments:</vt:lpstr>
      <vt:lpstr>Valid and reliable instruments:</vt:lpstr>
      <vt:lpstr>Is the scale valid?</vt:lpstr>
      <vt:lpstr>PowerPoint Presentation</vt:lpstr>
      <vt:lpstr>Is the scale reliable?</vt:lpstr>
      <vt:lpstr>PowerPoint Presentation</vt:lpstr>
      <vt:lpstr>PowerPoint Presentation</vt:lpstr>
      <vt:lpstr>reliable instruments:</vt:lpstr>
      <vt:lpstr>PowerPoint Presentation</vt:lpstr>
      <vt:lpstr>reliable instruments:</vt:lpstr>
      <vt:lpstr>PowerPoint Presentation</vt:lpstr>
      <vt:lpstr>PowerPoint Presentation</vt:lpstr>
      <vt:lpstr>Survey items to identify bro culture:</vt:lpstr>
      <vt:lpstr>PowerPoint Presentation</vt:lpstr>
      <vt:lpstr>Cronbach’s alpha score:</vt:lpstr>
      <vt:lpstr>PowerPoint Presentation</vt:lpstr>
      <vt:lpstr>Cronbach’s alpha score:</vt:lpstr>
      <vt:lpstr>PowerPoint Presentation</vt:lpstr>
      <vt:lpstr>PowerPoint Presentation</vt:lpstr>
      <vt:lpstr>Cronbach’s alpha score:</vt:lpstr>
      <vt:lpstr>PowerPoint Presentation</vt:lpstr>
      <vt:lpstr>PowerPoint Presentation</vt:lpstr>
      <vt:lpstr>Progress out of poverty index</vt:lpstr>
      <vt:lpstr>PowerPoint Presentation</vt:lpstr>
      <vt:lpstr>PowerPoint Presentation</vt:lpstr>
      <vt:lpstr>Measurement is inherently political</vt:lpstr>
      <vt:lpstr>PowerPoint Presentation</vt:lpstr>
      <vt:lpstr>PowerPoint Presentation</vt:lpstr>
      <vt:lpstr>PowerPoint Presentation</vt:lpstr>
      <vt:lpstr>PowerPoint Presentation</vt:lpstr>
      <vt:lpstr>PowerPoint Presentation</vt:lpstr>
      <vt:lpstr>Comparing teacher “effects”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D Lecy</dc:creator>
  <cp:lastModifiedBy>Jesse Lecy</cp:lastModifiedBy>
  <cp:revision>300</cp:revision>
  <dcterms:created xsi:type="dcterms:W3CDTF">2014-09-02T18:38:23Z</dcterms:created>
  <dcterms:modified xsi:type="dcterms:W3CDTF">2019-10-12T04:23:25Z</dcterms:modified>
</cp:coreProperties>
</file>