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0" r:id="rId3"/>
    <p:sldId id="283" r:id="rId4"/>
    <p:sldId id="276" r:id="rId5"/>
    <p:sldId id="277" r:id="rId6"/>
    <p:sldId id="278" r:id="rId7"/>
    <p:sldId id="279" r:id="rId8"/>
    <p:sldId id="280" r:id="rId9"/>
    <p:sldId id="275" r:id="rId10"/>
    <p:sldId id="284" r:id="rId11"/>
    <p:sldId id="285" r:id="rId12"/>
    <p:sldId id="286" r:id="rId13"/>
    <p:sldId id="281" r:id="rId14"/>
    <p:sldId id="260" r:id="rId15"/>
    <p:sldId id="291" r:id="rId16"/>
    <p:sldId id="303" r:id="rId17"/>
    <p:sldId id="292" r:id="rId18"/>
    <p:sldId id="293" r:id="rId19"/>
    <p:sldId id="294" r:id="rId20"/>
    <p:sldId id="295" r:id="rId21"/>
    <p:sldId id="297" r:id="rId22"/>
    <p:sldId id="269" r:id="rId23"/>
    <p:sldId id="273" r:id="rId24"/>
    <p:sldId id="274" r:id="rId25"/>
    <p:sldId id="299" r:id="rId26"/>
    <p:sldId id="300" r:id="rId27"/>
    <p:sldId id="302" r:id="rId28"/>
    <p:sldId id="301" r:id="rId29"/>
    <p:sldId id="257" r:id="rId30"/>
    <p:sldId id="264" r:id="rId31"/>
    <p:sldId id="262" r:id="rId32"/>
    <p:sldId id="261" r:id="rId33"/>
    <p:sldId id="263" r:id="rId34"/>
    <p:sldId id="266" r:id="rId35"/>
    <p:sldId id="265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552-3C31-4A35-B06C-0C02BF13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E5B6F-4E82-455A-9CEF-5ABA7392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FD00-F2BE-4CCA-973F-3DF6C8F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A6C5-1CAF-48D4-BC5F-59A2C84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C1EF-D8C7-4E1D-AB33-9778F955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49B0-DAD4-4331-B9BB-9F55AB30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F3C32-60E3-4E27-B55A-281C8CB4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BEFE-2808-4293-A754-824A6451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36BB-5895-4AE1-89F7-AC11346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085B-F600-4331-90D9-02F870E7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DD4F-A2D4-4511-B217-7BE74A7B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8871C-FEC6-4956-9ADA-0AA44CF0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C37A-7536-4753-BEAC-DCC8446C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63CF-F752-4D67-A085-949278D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2EE2-F38E-4E78-A62B-7608E05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2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0E6-2A9A-424C-9192-5069C12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3EB7-C87B-4867-8A8E-7A1F5571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E7C6-38B7-4B55-A862-A334C8A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6D3-FB3C-4A75-8E73-F8268115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55AE-C408-413C-A639-FDB2BAE4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8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0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DBC-5542-4B72-8923-138F7187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3578-7E0D-4F92-825F-E156A236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8C4F-A81A-4F04-B6BB-0E4A9D3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2117-1789-45CF-82A5-3C34C59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A58F-3742-4F6B-A970-47D87B4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F021-9A4D-4107-ACE3-8118E401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B086-0FDF-4A2B-A654-67B5ABD5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F696-B28F-42C0-9374-B4C0BBAA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258B-6C7B-4241-A049-CF004EFE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A167E-51E8-42D8-B1E4-A2F36845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6BECF-C847-4AC2-9ACA-688702AA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1C57-9582-41B1-828F-DBCFA018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E891-2EF8-4061-8559-7E196FCA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79D9-036F-457E-8A8A-39672F90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FCB95-4FB2-40D3-979F-88D9A4E63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95B60-563D-4DDA-BD51-3B3F1E0EE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0641E-D87C-4EEF-AFA9-0C3C9449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4833B-DC02-4080-AC7D-C2AE795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42C23-987F-4465-BBF8-A74BDF6D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4D3D-DE6F-4AE8-938E-B9F11AF7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BEF43-988C-4D70-B43C-DA7E269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25661-749E-4B46-B509-E7AE23A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A912B-6983-46FD-AE6D-D9DF131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5C75B-0799-4230-BBBF-F68CAA0E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9384-E9DE-4B71-B8BC-8304425C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F651-6442-4083-9506-E974DCEE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690E-BE0F-44C8-8C5B-A43AA712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1236-36E3-4AC0-A597-24190DE1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CD77-3C9F-4DCB-985C-8416AA21D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AC91-3990-4A99-A5CD-E8A5E53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3708-58D8-4E71-A6F9-78ACDD5D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D4F9-98EA-40C4-A501-8F6769A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7B3-6C8D-4FC9-9F95-1D848A9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E8884-6638-4AEF-8CC4-5960464D0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ADD1-C226-45E2-B707-CFFF2E8F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1F2E-EAFB-4CA9-B111-D793BF9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2F00-004D-42DF-B0D4-5145BA34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4DF2-90AE-45C9-8B9A-C66B3396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4424D-EF1B-4F1C-9975-3FE43221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70AB-EE49-41E7-AF39-BBC9342E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5A7A-F651-4455-A986-F5736585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AC46-D31E-49D6-80FE-DDDC9E63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A3B1-3031-4E07-9816-BDADD4C8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eonscience.org/dc-open-shapefiles-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f/vignettes/sf2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cy/maps-in-R/blob/master/Data/Downtown_Syracuse.geojso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gplot2.tidyverse.org/reference/geom_polygon.html" TargetMode="External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gplot2.tidyverse.org/reference/aes.html" TargetMode="External"/><Relationship Id="rId5" Type="http://schemas.openxmlformats.org/officeDocument/2006/relationships/hyperlink" Target="https://ggplot2.tidyverse.org/reference/ggplot.html" TargetMode="External"/><Relationship Id="rId4" Type="http://schemas.openxmlformats.org/officeDocument/2006/relationships/hyperlink" Target="https://ggplot2.tidyverse.org/reference/map_data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a.gov/regional/bearfacts/action.cfm?fips=42129&amp;areatype=42129" TargetMode="External"/><Relationship Id="rId3" Type="http://schemas.openxmlformats.org/officeDocument/2006/relationships/hyperlink" Target="http://www.bea.gov/regional/bearfacts/action.cfm?fips=42003&amp;areatype=42003" TargetMode="External"/><Relationship Id="rId7" Type="http://schemas.openxmlformats.org/officeDocument/2006/relationships/hyperlink" Target="http://www.bea.gov/regional/bearfacts/action.cfm?fips=42125&amp;areatype=421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bea.gov/regional/bearfacts/action.cfm?fips=42051&amp;areatype=42051" TargetMode="External"/><Relationship Id="rId5" Type="http://schemas.openxmlformats.org/officeDocument/2006/relationships/hyperlink" Target="http://www.bea.gov/regional/bearfacts/action.cfm?fips=42019&amp;areatype=42019" TargetMode="External"/><Relationship Id="rId4" Type="http://schemas.openxmlformats.org/officeDocument/2006/relationships/hyperlink" Target="http://www.bea.gov/regional/bearfacts/action.cfm?fips=42007&amp;areatype=4200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171" y="2355941"/>
            <a:ext cx="7503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62286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</a:t>
            </a:r>
          </a:p>
          <a:p>
            <a:r>
              <a:rPr lang="en-US" dirty="0"/>
              <a:t>Housing</a:t>
            </a:r>
          </a:p>
          <a:p>
            <a:r>
              <a:rPr lang="en-US" dirty="0"/>
              <a:t>Employment</a:t>
            </a:r>
          </a:p>
          <a:p>
            <a:r>
              <a:rPr lang="en-US" dirty="0"/>
              <a:t>Etc.  </a:t>
            </a:r>
          </a:p>
        </p:txBody>
      </p:sp>
    </p:spTree>
    <p:extLst>
      <p:ext uri="{BB962C8B-B14F-4D97-AF65-F5344CB8AC3E}">
        <p14:creationId xmlns:p14="http://schemas.microsoft.com/office/powerpoint/2010/main" val="30833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Census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(poverty, race)</a:t>
            </a:r>
          </a:p>
          <a:p>
            <a:r>
              <a:rPr lang="en-US" dirty="0"/>
              <a:t>Estimates vs Sampling Error</a:t>
            </a:r>
          </a:p>
          <a:p>
            <a:r>
              <a:rPr lang="en-US" dirty="0"/>
              <a:t>Why 60,000 variables? </a:t>
            </a:r>
          </a:p>
          <a:p>
            <a:pPr lvl="1"/>
            <a:r>
              <a:rPr lang="en-US" dirty="0"/>
              <a:t>Facets (poverty by gender, age, race, etc.)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age x gender x race:   15 x 2 x 8 =  240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248174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3527" y="2538821"/>
            <a:ext cx="4883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shapefiles</a:t>
            </a:r>
          </a:p>
        </p:txBody>
      </p:sp>
    </p:spTree>
    <p:extLst>
      <p:ext uri="{BB962C8B-B14F-4D97-AF65-F5344CB8AC3E}">
        <p14:creationId xmlns:p14="http://schemas.microsoft.com/office/powerpoint/2010/main" val="302274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neonscience.org/sites/default/files/images/dc-spatial-vector/Attribute_Table.png">
            <a:extLst>
              <a:ext uri="{FF2B5EF4-FFF2-40B4-BE49-F238E27FC236}">
                <a16:creationId xmlns:a16="http://schemas.microsoft.com/office/drawing/2014/main" id="{B916B40C-BEAA-4604-B2BF-5241BBF7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13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eonscience.org/sites/default/files/images/dc-spatial-vector/pnt_line_poly.png">
            <a:extLst>
              <a:ext uri="{FF2B5EF4-FFF2-40B4-BE49-F238E27FC236}">
                <a16:creationId xmlns:a16="http://schemas.microsoft.com/office/drawing/2014/main" id="{5A9D6C3B-D7DA-4AC1-9D2D-CF719C5E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90"/>
            <a:ext cx="4446815" cy="44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5664DC-8C5C-4A33-B50D-02D417D3B016}"/>
              </a:ext>
            </a:extLst>
          </p:cNvPr>
          <p:cNvSpPr/>
          <p:nvPr/>
        </p:nvSpPr>
        <p:spPr>
          <a:xfrm>
            <a:off x="230489" y="6292334"/>
            <a:ext cx="398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https://www.neonscience.org/dc-open-shapefiles-r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shapefile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Geometric elements (e.g. collection of county polygons)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Set of points that draws the object </a:t>
            </a:r>
          </a:p>
          <a:p>
            <a:r>
              <a:rPr lang="en-US" dirty="0"/>
              <a:t>Data (one row per polygon – attributes of counties)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Population</a:t>
            </a:r>
          </a:p>
          <a:p>
            <a:r>
              <a:rPr lang="en-US" dirty="0"/>
              <a:t>Meta-data (map attributes)	</a:t>
            </a:r>
          </a:p>
          <a:p>
            <a:pPr lvl="1"/>
            <a:r>
              <a:rPr lang="en-US" dirty="0"/>
              <a:t>Layer type (points, lines, polygons)</a:t>
            </a:r>
          </a:p>
          <a:p>
            <a:pPr lvl="1"/>
            <a:r>
              <a:rPr lang="en-US" dirty="0"/>
              <a:t>Map projection </a:t>
            </a:r>
          </a:p>
          <a:p>
            <a:pPr lvl="1"/>
            <a:r>
              <a:rPr lang="en-US" dirty="0"/>
              <a:t>Bounding box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1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3C248C-A385-4F9A-A97D-C8C6B04AF9A9}"/>
              </a:ext>
            </a:extLst>
          </p:cNvPr>
          <p:cNvSpPr/>
          <p:nvPr/>
        </p:nvSpPr>
        <p:spPr>
          <a:xfrm>
            <a:off x="278676" y="37890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library(sf)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("shape/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nc.shp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 package="sf")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nc$AREA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nc$geometry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nc$geometry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[[1]]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nc.GeoJSON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file.show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nc.GeoJSON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"nc.csv"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file.show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"nc.csv"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geometries have been dropped</a:t>
            </a:r>
          </a:p>
        </p:txBody>
      </p:sp>
    </p:spTree>
    <p:extLst>
      <p:ext uri="{BB962C8B-B14F-4D97-AF65-F5344CB8AC3E}">
        <p14:creationId xmlns:p14="http://schemas.microsoft.com/office/powerpoint/2010/main" val="124566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A9902-0159-461A-81DB-30E8C34A0F28}"/>
              </a:ext>
            </a:extLst>
          </p:cNvPr>
          <p:cNvSpPr/>
          <p:nvPr/>
        </p:nvSpPr>
        <p:spPr>
          <a:xfrm>
            <a:off x="222068" y="591247"/>
            <a:ext cx="1141693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of class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SpatialPolygonsDataFrame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Coordinates: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min       max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-84.32385 -75.45698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33.88199  36.58965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projected: FALSE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proj4string :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+datum=NAD27 +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ellps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=clrk66 +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nadgrids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=@conus,@alaska,@ntv2_0.gsb,@ntv1_can.dat]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attributes: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AREA          PERIMETER         CNTY_         CNTY_ID            NAME         FIPS        FIPSNO         CRESS_ID   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Min.   :0.0420   Min.   :0.999   Min.   :1825   Min.   :1825   Alamance : 1   37001  : 1   Min.   :37001   Min.   :  1.00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1st Qu.:0.0910   1st Qu.:1.324   1st Qu.:1902   1st Qu.:1902   Alexander: 1   37003  : 1   1st Qu.:37051   1st Qu.: 25.75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:0.1205   Median :1.609   Median :1982   Median :1982   Alleghany: 1   37005  : 1   Median :37100   Median : 50.50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  :0.1263   Mean   :1.673   Mean   :1986   Mean   :1986   Anson    : 1   37007  : 1   Mean   :37100   Mean   : 50.50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3rd Qu.:0.1542   3rd Qu.:1.859   3rd Qu.:2067   3rd Qu.:2067   Ashe     : 1   37009  : 1   3rd Qu.:37150   3rd Qu.: 75.25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Max.   :0.2410   Max.   :3.640   Max.   :2241   Max.   :2241   Avery    : 1   37011  : 1   Max.   :37199   Max.   :100.00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(Other)  :94   (Other):94                                 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BIR74           SID74          NWBIR74           BIR79           SID79          NWBIR79     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Min.   :  248   Min.   : 0.00   Min.   :   1.0   Min.   :  319   Min.   : 0.00   Min.   :    3.0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1st Qu.: 1077   1st Qu.: 2.00   1st Qu.: 190.0   1st Qu.: 1336   1st Qu.: 2.00   1st Qu.:  250.5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: 2180   Median : 4.00   Median : 697.5   Median : 2636   Median : 5.00   Median :  874.5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  : 3300   Mean   : 6.67   Mean   :1050.8   Mean   : 4224   Mean   : 8.36   Mean   : 1352.8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3rd Qu.: 3936   3rd Qu.: 8.25   3rd Qu.:1168.5   3rd Qu.: 4889   3rd Qu.:10.25   3rd Qu.: 1406.8 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Max.   :21588   Max.   :44.00   Max.   :8027.0   Max.   :30757   Max.   :57.00   Max.   :11631.0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32EE2-A782-4B5C-ACD8-5B3DB5AD184E}"/>
              </a:ext>
            </a:extLst>
          </p:cNvPr>
          <p:cNvSpPr txBox="1"/>
          <p:nvPr/>
        </p:nvSpPr>
        <p:spPr>
          <a:xfrm>
            <a:off x="5656217" y="1554480"/>
            <a:ext cx="174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9374-7E8C-4432-A563-2B72004B6E6E}"/>
              </a:ext>
            </a:extLst>
          </p:cNvPr>
          <p:cNvSpPr txBox="1"/>
          <p:nvPr/>
        </p:nvSpPr>
        <p:spPr>
          <a:xfrm>
            <a:off x="9074331" y="5259977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657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20D45-2048-4B47-876B-2311DC4EC84A}"/>
              </a:ext>
            </a:extLst>
          </p:cNvPr>
          <p:cNvSpPr/>
          <p:nvPr/>
        </p:nvSpPr>
        <p:spPr>
          <a:xfrm>
            <a:off x="709748" y="105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ncs@polygons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[[2]]@Polygons[[1]]@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[,1]     [,2]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-81.23989 36.36536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[2,] -81.24069 36.37942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[3,] -81.26284 36.40504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[4,] -81.26624 36.43721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[5,] -81.31332 36.48070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[6,] -81.32478 36.51368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[7,] -81.34754 36.53791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[8,] -81.34530 36.57286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[9,] -80.90344 36.56521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[10,] -80.93355 36.49831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[11,] -80.96577 36.46722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[12,] -80.94967 36.41473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[13,] -80.95639 36.40380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[14,] -80.97795 36.39138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[15,] -80.98284 36.37183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[16,] -81.00278 36.36668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[17,] -81.02464 36.37783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[18,] -81.04280 36.41034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[19,] -81.08425 36.42992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[20,] -81.09856 36.43115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[21,] -81.11331 36.42285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[22,] -81.12938 36.42633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[23,] -81.13840 36.41763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[24,] -81.15337 36.42474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[25,] -81.17667 36.41544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[26,] -81.23989 36.36536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2EAC5-68BC-4066-97D3-9FB8C1078818}"/>
              </a:ext>
            </a:extLst>
          </p:cNvPr>
          <p:cNvSpPr txBox="1"/>
          <p:nvPr/>
        </p:nvSpPr>
        <p:spPr>
          <a:xfrm>
            <a:off x="4528457" y="3326916"/>
            <a:ext cx="1428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Polygon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21C84-5B92-4175-89CF-7D43AC15FDDB}"/>
              </a:ext>
            </a:extLst>
          </p:cNvPr>
          <p:cNvSpPr txBox="1"/>
          <p:nvPr/>
        </p:nvSpPr>
        <p:spPr>
          <a:xfrm>
            <a:off x="7881256" y="725011"/>
            <a:ext cx="227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Bounding Box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FB75DFF-2C39-48F0-856B-CAB2EBBA42B7}"/>
              </a:ext>
            </a:extLst>
          </p:cNvPr>
          <p:cNvSpPr/>
          <p:nvPr/>
        </p:nvSpPr>
        <p:spPr>
          <a:xfrm>
            <a:off x="3553097" y="1248231"/>
            <a:ext cx="640080" cy="4747620"/>
          </a:xfrm>
          <a:prstGeom prst="rightBrac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C2C40-630C-436C-A97F-1E9BEF07E748}"/>
              </a:ext>
            </a:extLst>
          </p:cNvPr>
          <p:cNvSpPr/>
          <p:nvPr/>
        </p:nvSpPr>
        <p:spPr>
          <a:xfrm>
            <a:off x="7410994" y="1613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min       max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-84.32385 -75.45698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 33.88199  36.58965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22673-2308-433F-ACCB-8A4314F115AB}"/>
              </a:ext>
            </a:extLst>
          </p:cNvPr>
          <p:cNvCxnSpPr>
            <a:cxnSpLocks/>
          </p:cNvCxnSpPr>
          <p:nvPr/>
        </p:nvCxnSpPr>
        <p:spPr>
          <a:xfrm flipH="1">
            <a:off x="3696786" y="6296296"/>
            <a:ext cx="1619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237451-40FF-4410-B356-28E4B08F5A0F}"/>
              </a:ext>
            </a:extLst>
          </p:cNvPr>
          <p:cNvSpPr txBox="1"/>
          <p:nvPr/>
        </p:nvSpPr>
        <p:spPr>
          <a:xfrm>
            <a:off x="5605826" y="5779046"/>
            <a:ext cx="3411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First and last point is the same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create a closed polygon</a:t>
            </a:r>
          </a:p>
        </p:txBody>
      </p:sp>
    </p:spTree>
    <p:extLst>
      <p:ext uri="{BB962C8B-B14F-4D97-AF65-F5344CB8AC3E}">
        <p14:creationId xmlns:p14="http://schemas.microsoft.com/office/powerpoint/2010/main" val="40540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346B7-5450-4740-BF20-FF17CA85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3586975"/>
            <a:ext cx="6400800" cy="411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7CB3BA-6E3E-4AAC-8B9B-DBB6D637E52A}"/>
              </a:ext>
            </a:extLst>
          </p:cNvPr>
          <p:cNvSpPr/>
          <p:nvPr/>
        </p:nvSpPr>
        <p:spPr>
          <a:xfrm>
            <a:off x="409302" y="495278"/>
            <a:ext cx="82774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readOGR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="C:/Users/Documents", layer="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ncs@polygons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[[2]]@Polygons[[1]]@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type="l", col="blue",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border="blue",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181C9-3903-4246-96D3-69818E34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0"/>
            <a:ext cx="3753394" cy="37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8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9493" y="2251438"/>
            <a:ext cx="683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prstClr val="white"/>
                </a:solidFill>
                <a:latin typeface="Euphemia" panose="020B0503040102020104" pitchFamily="34" charset="0"/>
              </a:rPr>
              <a:t>s</a:t>
            </a: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hapefile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 wars</a:t>
            </a:r>
          </a:p>
        </p:txBody>
      </p:sp>
    </p:spTree>
    <p:extLst>
      <p:ext uri="{BB962C8B-B14F-4D97-AF65-F5344CB8AC3E}">
        <p14:creationId xmlns:p14="http://schemas.microsoft.com/office/powerpoint/2010/main" val="122234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8418" y="2538821"/>
            <a:ext cx="7935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geographic units</a:t>
            </a:r>
          </a:p>
        </p:txBody>
      </p:sp>
    </p:spTree>
    <p:extLst>
      <p:ext uri="{BB962C8B-B14F-4D97-AF65-F5344CB8AC3E}">
        <p14:creationId xmlns:p14="http://schemas.microsoft.com/office/powerpoint/2010/main" val="419895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History of the shapefile </a:t>
            </a:r>
            <a:r>
              <a:rPr lang="en-US" sz="3600" b="1" dirty="0">
                <a:solidFill>
                  <a:schemeClr val="bg1"/>
                </a:solidFill>
              </a:rPr>
              <a:t>file format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6566E-E578-41F8-BC07-F0C5F5AFB3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8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Generation 1:  ESRI Shapefiles  (.</a:t>
            </a:r>
            <a:r>
              <a:rPr lang="en-US" dirty="0" err="1"/>
              <a:t>shp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 of first serious commercial platforms (ArcGIS)</a:t>
            </a:r>
          </a:p>
          <a:p>
            <a:pPr lvl="1"/>
            <a:r>
              <a:rPr lang="en-US" dirty="0"/>
              <a:t>5 separate files, all compressed and not readable with text editors </a:t>
            </a:r>
          </a:p>
          <a:p>
            <a:r>
              <a:rPr lang="en-US" dirty="0"/>
              <a:t>Generation 2:  Spatial files in R package </a:t>
            </a:r>
            <a:r>
              <a:rPr lang="en-US" dirty="0" err="1"/>
              <a:t>sp</a:t>
            </a:r>
            <a:endParaRPr lang="en-US" dirty="0"/>
          </a:p>
          <a:p>
            <a:pPr lvl="1"/>
            <a:r>
              <a:rPr lang="en-US" dirty="0"/>
              <a:t>List with separate data, meta-data, and polygons</a:t>
            </a:r>
          </a:p>
          <a:p>
            <a:r>
              <a:rPr lang="en-US" dirty="0"/>
              <a:t>Generation 3: “Simple Files” (sf) format	</a:t>
            </a:r>
          </a:p>
          <a:p>
            <a:pPr lvl="1"/>
            <a:r>
              <a:rPr lang="en-US" dirty="0"/>
              <a:t>Collapses polygon coordinates into a string that is stored in as a column in the shapefile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Meta-data is stored as data frame attributes</a:t>
            </a:r>
          </a:p>
          <a:p>
            <a:pPr lvl="1"/>
            <a:r>
              <a:rPr lang="en-US" dirty="0"/>
              <a:t>Follows “tidy” data conventions </a:t>
            </a:r>
          </a:p>
          <a:p>
            <a:r>
              <a:rPr lang="en-US" dirty="0"/>
              <a:t>Generation 3.5:  </a:t>
            </a:r>
            <a:r>
              <a:rPr lang="en-US" dirty="0" err="1"/>
              <a:t>GeoJSON</a:t>
            </a:r>
            <a:r>
              <a:rPr lang="en-US" dirty="0"/>
              <a:t> format is a portable sf file</a:t>
            </a:r>
          </a:p>
          <a:p>
            <a:pPr lvl="1"/>
            <a:r>
              <a:rPr lang="en-US" dirty="0"/>
              <a:t>Widely used by open source GIS tools </a:t>
            </a:r>
          </a:p>
          <a:p>
            <a:pPr lvl="1"/>
            <a:r>
              <a:rPr lang="en-US" dirty="0"/>
              <a:t>Bonus – GitHub will automatically visualize these files for you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1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sf </a:t>
            </a:r>
            <a:r>
              <a:rPr lang="en-US" sz="3200" dirty="0">
                <a:solidFill>
                  <a:schemeClr val="bg1"/>
                </a:solidFill>
              </a:rPr>
              <a:t>package: geometric “primitives” for spatial objects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4B9DB-C129-46C1-98EB-023C7C0F7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4"/>
          <a:stretch/>
        </p:blipFill>
        <p:spPr>
          <a:xfrm>
            <a:off x="1682216" y="1675227"/>
            <a:ext cx="88275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3C248C-A385-4F9A-A97D-C8C6B04AF9A9}"/>
              </a:ext>
            </a:extLst>
          </p:cNvPr>
          <p:cNvSpPr/>
          <p:nvPr/>
        </p:nvSpPr>
        <p:spPr>
          <a:xfrm>
            <a:off x="278676" y="37890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library(sf)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("shape/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nc.shp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 package="sf")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nc$AREA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nc$geometry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nc$geometry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[[1]]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nc.GeoJSON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file.show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nc.GeoJSON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st_write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"nc.csv"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file.show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"nc.csv"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geometries have been dropped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B73B5-B5DB-4770-88BD-435C3C38DBD5}"/>
              </a:ext>
            </a:extLst>
          </p:cNvPr>
          <p:cNvSpPr/>
          <p:nvPr/>
        </p:nvSpPr>
        <p:spPr>
          <a:xfrm>
            <a:off x="5817324" y="4116908"/>
            <a:ext cx="6096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head(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nc$geometry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Geometry set for 6 features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geometry type:  MULTIPOLYGON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dimension:      XY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bbox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       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-81.74107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36.07282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xmax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-75.77316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36.58965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epsg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(SRID):    4267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proj4string:    +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longlat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+datum=NAD27 +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no_defs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 5 geometries: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MULTIPOLYGON (((-81.47276 36.23436, -81.54084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MULTIPOLYGON (((-81.23989 36.36536, -81.24069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MULTIPOLYGON (((-80.45634 36.24256, -80.47639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MULTIPOLYGON (((-76.00897 36.3196, -76.01735 36...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MULTIPOLYGON (((-77.21767 36.24098, -77.23461 3...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F8C2E-9B37-46D0-8854-995A3678C8DC}"/>
              </a:ext>
            </a:extLst>
          </p:cNvPr>
          <p:cNvSpPr/>
          <p:nvPr/>
        </p:nvSpPr>
        <p:spPr>
          <a:xfrm>
            <a:off x="5817324" y="239213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head(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Simple feature collection with 6 features and 14 fields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geometry type:  MULTIPOLYGON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dimension:      XY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bbox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       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-81.74107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36.07282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xmax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-75.77316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36.58965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epsg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(SRID):    4267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proj4string:    +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longlat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+datum=NAD27 +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no_defs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AREA PERIMETER CNTY_ CNTY_ID        NAME  FIPS FIPSNO CRESS_ID BIR74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0.114     1.442  1825    1825        Ashe 37009  37009        5  1091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0.061     1.231  1827    1827   Alleghany 37005  37005        3   487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0.143     1.630  1828    1828       Surry 37171  37171       86  3188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0.070     2.968  1831    1831   Currituck 37053  37053       27   508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0.153     2.206  1832    1832 Northampton 37131  37131       66  1421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 0.097     1.670  1833    1833    Hertford 37091  37091       46  1452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SID74 NWBIR74 BIR79 SID79 NWBIR79                       geometry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1      10  1364     0      19 MULTIPOLYGON (((-81.47276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   0      10   542     3      12 MULTIPOLYGON (((-81.23989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  5     208  3616     6     260 MULTIPOLYGON (((-80.45634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    1     123   830     2     145 MULTIPOLYGON (((-76.00897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    9    1066  1606     3    1197 MULTIPOLYGON (((-77.21767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     7     954  1838     5    1237 MULTIPOLYGON (((-76.74506 3...</a:t>
            </a:r>
          </a:p>
        </p:txBody>
      </p:sp>
    </p:spTree>
    <p:extLst>
      <p:ext uri="{BB962C8B-B14F-4D97-AF65-F5344CB8AC3E}">
        <p14:creationId xmlns:p14="http://schemas.microsoft.com/office/powerpoint/2010/main" val="121163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5D756-ADCD-40CC-8B57-3B62B83A1ECA}"/>
              </a:ext>
            </a:extLst>
          </p:cNvPr>
          <p:cNvSpPr/>
          <p:nvPr/>
        </p:nvSpPr>
        <p:spPr>
          <a:xfrm>
            <a:off x="222068" y="347387"/>
            <a:ext cx="10097587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head(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Simple feature collection with 6 features and 14 fields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geometry type:  MULTIPOLYGON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dimension:      XY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bbox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-81.74107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36.07282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-75.77316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36.58965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epsg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(SRID):    4267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proj4string:    +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longlat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+datum=NAD27 +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no_defs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AREA PERIMETER CNTY_ CNTY_ID        NAME  FIPS FIPSNO CRESS_ID BIR74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0.114     1.442  1825    1825        Ashe 37009  37009        5  1091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0.061     1.231  1827    1827   Alleghany 37005  37005        3   487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0.143     1.630  1828    1828       Surry 37171  37171       86  3188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0.070     2.968  1831    1831   Currituck 37053  37053       27   508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0.153     2.206  1832    1832 Northampton 37131  37131       66  1421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 0.097     1.670  1833    1833    Hertford 37091  37091       46  1452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SID74 NWBIR74 BIR79 SID79 NWBIR79                       geometry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1      10  1364     0      19 MULTIPOLYGON (((-81.47276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   0      10   542     3      12 MULTIPOLYGON (((-81.23989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  5     208  3616     6     260 MULTIPOLYGON (((-80.45634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    1     123   830     2     145 MULTIPOLYGON (((-76.00897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    9    1066  1606     3    1197 MULTIPOLYGON (((-77.21767 3...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     7     954  1838     5    1237 MULTIPOLYGON (((-76.74506 3...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ACBCB-E96B-4F8D-A7AD-BE5EC5DF80DD}"/>
              </a:ext>
            </a:extLst>
          </p:cNvPr>
          <p:cNvSpPr/>
          <p:nvPr/>
        </p:nvSpPr>
        <p:spPr>
          <a:xfrm>
            <a:off x="222068" y="744583"/>
            <a:ext cx="9718766" cy="195942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56D0B-9DE8-4BA5-8216-01E31ACD8747}"/>
              </a:ext>
            </a:extLst>
          </p:cNvPr>
          <p:cNvSpPr/>
          <p:nvPr/>
        </p:nvSpPr>
        <p:spPr>
          <a:xfrm>
            <a:off x="222067" y="2704011"/>
            <a:ext cx="9875521" cy="1854926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48770-EF61-40CA-B1AA-0080FF809810}"/>
              </a:ext>
            </a:extLst>
          </p:cNvPr>
          <p:cNvSpPr/>
          <p:nvPr/>
        </p:nvSpPr>
        <p:spPr>
          <a:xfrm>
            <a:off x="5146765" y="4619896"/>
            <a:ext cx="4944290" cy="1959428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2AC23-BC90-4C33-AFD5-EF109F71EFF6}"/>
              </a:ext>
            </a:extLst>
          </p:cNvPr>
          <p:cNvSpPr txBox="1"/>
          <p:nvPr/>
        </p:nvSpPr>
        <p:spPr>
          <a:xfrm>
            <a:off x="10319655" y="744583"/>
            <a:ext cx="1519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Meta-Data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 of spatial data, type of projection,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804DC-D037-4170-8112-C11EFA92A4FA}"/>
              </a:ext>
            </a:extLst>
          </p:cNvPr>
          <p:cNvSpPr txBox="1"/>
          <p:nvPr/>
        </p:nvSpPr>
        <p:spPr>
          <a:xfrm>
            <a:off x="10450286" y="4676280"/>
            <a:ext cx="1519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(just another column in a spreadsheet)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2BAF-9CC4-461B-8F01-7E5A21FDDDFD}"/>
              </a:ext>
            </a:extLst>
          </p:cNvPr>
          <p:cNvSpPr txBox="1"/>
          <p:nvPr/>
        </p:nvSpPr>
        <p:spPr>
          <a:xfrm>
            <a:off x="10319655" y="2966071"/>
            <a:ext cx="15196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 census data)</a:t>
            </a:r>
          </a:p>
        </p:txBody>
      </p:sp>
    </p:spTree>
    <p:extLst>
      <p:ext uri="{BB962C8B-B14F-4D97-AF65-F5344CB8AC3E}">
        <p14:creationId xmlns:p14="http://schemas.microsoft.com/office/powerpoint/2010/main" val="7115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sf </a:t>
            </a:r>
            <a:r>
              <a:rPr lang="en-US" sz="3600" dirty="0">
                <a:solidFill>
                  <a:schemeClr val="bg1"/>
                </a:solidFill>
              </a:rPr>
              <a:t>data format </a:t>
            </a:r>
            <a:r>
              <a:rPr lang="en-US" sz="3200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tidycensus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84D11-B1B7-482B-B397-5395351F5002}"/>
              </a:ext>
            </a:extLst>
          </p:cNvPr>
          <p:cNvSpPr/>
          <p:nvPr/>
        </p:nvSpPr>
        <p:spPr>
          <a:xfrm>
            <a:off x="1389016" y="1877927"/>
            <a:ext cx="870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tidycensus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geography="tract", variables="B19013_001",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state="AZ", county="Maricopa", geometry=TRUE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AC552-392D-41C3-9D5D-22845AC179F8}"/>
              </a:ext>
            </a:extLst>
          </p:cNvPr>
          <p:cNvSpPr/>
          <p:nvPr/>
        </p:nvSpPr>
        <p:spPr>
          <a:xfrm>
            <a:off x="451347" y="3536877"/>
            <a:ext cx="127552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feature collection with 6 features and 5 fields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geometry type:  MULTIPOLYGON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dimension:      XY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-112.772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33.46573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-111.04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34.03733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(SRID):    4269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proj4string:    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+datum=NAD83 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GEOID                                          NAME   variable estimate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geometry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04013010101 Census Tract 101.01, Maricopa County, Arizona B19013_001    87167 21599 MULTIPOLYGON (((-111.7869 3...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04013010102 Census Tract 101.02, Maricopa County, Arizona B19013_001   115725 23564 MULTIPOLYGON (((-112.0654 3...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04013030401 Census Tract 304.01, Maricopa County, Arizona B19013_001   113889 12613 MULTIPOLYGON (((-111.9648 3...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04013030402 Census Tract 304.02, Maricopa County, Arizona B19013_001    81994  8271 MULTIPOLYGON (((-111.9958 3...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04013040502 Census Tract 405.02, Maricopa County, Arizona B19013_001    40434  6011 MULTIPOLYGON (((-112.772 33...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04013040506 Census Tract 405.06, Maricopa County, Arizona B19013_001    40978  7396 MULTIPOLYGON (((-112.3586 3...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448B13-FAF1-435C-ACCD-5AF20C509BE7}"/>
              </a:ext>
            </a:extLst>
          </p:cNvPr>
          <p:cNvSpPr/>
          <p:nvPr/>
        </p:nvSpPr>
        <p:spPr>
          <a:xfrm rot="16200000">
            <a:off x="9699117" y="3154625"/>
            <a:ext cx="258100" cy="2681152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744F2-5BD1-4634-94A7-DE3B3660E5A4}"/>
              </a:ext>
            </a:extLst>
          </p:cNvPr>
          <p:cNvSpPr txBox="1"/>
          <p:nvPr/>
        </p:nvSpPr>
        <p:spPr>
          <a:xfrm>
            <a:off x="8976940" y="3767508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sf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640-1099-4CC1-BB7D-22E9B4B4DBCF}"/>
              </a:ext>
            </a:extLst>
          </p:cNvPr>
          <p:cNvSpPr/>
          <p:nvPr/>
        </p:nvSpPr>
        <p:spPr>
          <a:xfrm>
            <a:off x="66144" y="6488668"/>
            <a:ext cx="602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https://cran.r-project.org/web/packages/sf/vignettes/sf2.html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GeoJSON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A5C3E-F7BA-42D6-ADBC-6E34FCF1792D}"/>
              </a:ext>
            </a:extLst>
          </p:cNvPr>
          <p:cNvSpPr/>
          <p:nvPr/>
        </p:nvSpPr>
        <p:spPr>
          <a:xfrm>
            <a:off x="1450747" y="227179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library(sf)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("shape/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nc.shp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package="sf")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readOGR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="C:/Users/jdlecy/Documents/R/win-library/3.6/sf/shape", layer="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nc.GeoJSON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nc.GeoJSON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</p:txBody>
      </p:sp>
    </p:spTree>
    <p:extLst>
      <p:ext uri="{BB962C8B-B14F-4D97-AF65-F5344CB8AC3E}">
        <p14:creationId xmlns:p14="http://schemas.microsoft.com/office/powerpoint/2010/main" val="391581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GeoJSON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44FDF-56C5-4356-8511-A0E7453907B3}"/>
              </a:ext>
            </a:extLst>
          </p:cNvPr>
          <p:cNvSpPr/>
          <p:nvPr/>
        </p:nvSpPr>
        <p:spPr>
          <a:xfrm>
            <a:off x="131989" y="1388303"/>
            <a:ext cx="1052866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"type":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FeatureCollection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"name":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 "type": "name", "properties": { "name":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urn:ogc:def:crs:EPSG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::4267" }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"features":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"type": "Feature", "properties": { "AREA": 0.114, "PERIMETER": 1.442, "CNTY_": 1825.0, "CNTY_ID": 1825.0, "NAME": "Ashe", "FIPS": "37009", "FIPSNO": 37009.0, "CRESS_ID": 5, "BIR74": 1091.0, "SID74": 1.0, "NWBIR74": 10.0, "BIR79": 1364.0, "SID79": 0.0, "NWBIR79": 19.0 },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"geometry": { "type":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MultiPolygon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 "coordinates": [ [ [ [ -81.472755432128906, 36.234355926513672 ], [ -81.540840148925781, 36.272506713867188 ], [ -81.561981201171875, 36.273593902587891 ], [ -81.633064270019531, 36.340686798095703 ], [ -81.741073608398438, 36.39178466796875 ], [ -81.698280334472656, 36.471778869628906 ], [ -81.702796936035156, 36.519340515136719 ], [ -81.669998168945312, 36.589649200439453 ], [ -81.345298767089844, 36.572864532470703 ], [ -81.347541809082031, 36.537914276123047 ], [ -81.324775695800781, 36.513679504394531 ], [ -81.313323974609375, 36.480697631835938 ], [ -81.2662353515625, 36.437206268310547 ], [ -81.262840270996094, 36.405040740966797 ], [ -81.240692138671875, 36.379417419433594 ], [ -81.239891052246094, 36.365364074707031 ], [ -81.264244079589844, 36.352413177490234 ], [ -81.328994750976562, 36.363502502441406 ], [ -81.361373901367188, 36.353160858154297 ], [ -81.365692138671875, 36.33905029296875 ], [ -81.354133605957031, 36.299716949462891 ], [ -81.367454528808594, 36.278697967529297 ], [ -81.406387329101562, 36.285053253173828 ], [ -81.412330627441406, 36.267292022705078 ], [ -81.431037902832031, 36.260719299316406 ], [ -81.452888488769531, 36.239585876464844 ], [ -81.472755432128906, 36.234355926513672 ] ] ] ] }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"type": "Feature", "properties": { "AREA": 0.061, "PERIMETER": 1.231, "CNTY_": 1827.0, "CNTY_ID": 1827.0, "NAME": "Alleghany", "FIPS": "37005", "FIPSNO": 37005.0, "CRESS_ID": 3, "BIR74": 487.0, "SID74": 0.0, "NWBIR74": 10.0, "BIR79": 542.0, "SID79": 3.0, "NWBIR79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3C105-7A1A-423A-A3E1-C63325F7428A}"/>
              </a:ext>
            </a:extLst>
          </p:cNvPr>
          <p:cNvSpPr txBox="1"/>
          <p:nvPr/>
        </p:nvSpPr>
        <p:spPr>
          <a:xfrm>
            <a:off x="7201228" y="2105613"/>
            <a:ext cx="959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7D04C-1148-4B2D-93A3-21A324F1B968}"/>
              </a:ext>
            </a:extLst>
          </p:cNvPr>
          <p:cNvSpPr txBox="1"/>
          <p:nvPr/>
        </p:nvSpPr>
        <p:spPr>
          <a:xfrm>
            <a:off x="3182983" y="1582393"/>
            <a:ext cx="192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META-DATA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DE68-B436-47D5-878C-8EB83AC8E635}"/>
              </a:ext>
            </a:extLst>
          </p:cNvPr>
          <p:cNvSpPr txBox="1"/>
          <p:nvPr/>
        </p:nvSpPr>
        <p:spPr>
          <a:xfrm>
            <a:off x="9983317" y="2055148"/>
            <a:ext cx="161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POLYGON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9B5293-C080-4590-9956-50CC8361CD67}"/>
              </a:ext>
            </a:extLst>
          </p:cNvPr>
          <p:cNvCxnSpPr>
            <a:cxnSpLocks/>
          </p:cNvCxnSpPr>
          <p:nvPr/>
        </p:nvCxnSpPr>
        <p:spPr>
          <a:xfrm flipH="1">
            <a:off x="10792641" y="2628833"/>
            <a:ext cx="310789" cy="68608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7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88D8EF92-FACE-4896-BA40-773BC453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11" y="843521"/>
            <a:ext cx="8222978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CE316D-BC7D-4A88-806B-E139068E8BB9}"/>
              </a:ext>
            </a:extLst>
          </p:cNvPr>
          <p:cNvSpPr txBox="1"/>
          <p:nvPr/>
        </p:nvSpPr>
        <p:spPr>
          <a:xfrm>
            <a:off x="3103069" y="195232"/>
            <a:ext cx="5410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85AFE-4B92-4F03-9CA2-2A71201CF22C}"/>
              </a:ext>
            </a:extLst>
          </p:cNvPr>
          <p:cNvSpPr/>
          <p:nvPr/>
        </p:nvSpPr>
        <p:spPr>
          <a:xfrm>
            <a:off x="117566" y="6414588"/>
            <a:ext cx="853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https://github.com/lecy/maps-in-R/blob/master/Data/Downtown_Syracuse.geojson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9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81408-5E8B-4D31-8B39-4F6D3C9BD15E}"/>
              </a:ext>
            </a:extLst>
          </p:cNvPr>
          <p:cNvSpPr txBox="1"/>
          <p:nvPr/>
        </p:nvSpPr>
        <p:spPr>
          <a:xfrm>
            <a:off x="6733928" y="933058"/>
            <a:ext cx="4645250" cy="372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dirty="0">
                <a:latin typeface="+mj-lt"/>
                <a:ea typeface="+mj-ea"/>
                <a:cs typeface="+mj-cs"/>
              </a:rPr>
              <a:t>PROJECTING</a:t>
            </a:r>
            <a:br>
              <a:rPr lang="en-US" sz="4700" dirty="0">
                <a:latin typeface="+mj-lt"/>
                <a:ea typeface="+mj-ea"/>
                <a:cs typeface="+mj-cs"/>
              </a:rPr>
            </a:br>
            <a:br>
              <a:rPr lang="en-US" sz="4700" dirty="0">
                <a:latin typeface="+mj-lt"/>
                <a:ea typeface="+mj-ea"/>
                <a:cs typeface="+mj-cs"/>
              </a:rPr>
            </a:br>
            <a:r>
              <a:rPr lang="en-US" sz="4000" dirty="0">
                <a:latin typeface="+mj-lt"/>
                <a:ea typeface="+mj-ea"/>
                <a:cs typeface="+mj-cs"/>
              </a:rPr>
              <a:t>Objects in the mirror may be less awkward than they appear</a:t>
            </a:r>
            <a:endParaRPr lang="en-US" sz="4700" dirty="0"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1BEFA75-3610-4A90-999C-B81BDDB32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ap projections">
            <a:extLst>
              <a:ext uri="{FF2B5EF4-FFF2-40B4-BE49-F238E27FC236}">
                <a16:creationId xmlns:a16="http://schemas.microsoft.com/office/drawing/2014/main" id="{823C1504-FC6E-4074-B56D-240C0D2A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8" y="457200"/>
            <a:ext cx="80962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24E22069-22B3-45DF-933C-59C16B61D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4"/>
          <a:stretch/>
        </p:blipFill>
        <p:spPr bwMode="auto">
          <a:xfrm>
            <a:off x="206012" y="847725"/>
            <a:ext cx="3174274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7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can.gc.ca/pub/92-195-x/2011001/geo/ct-sr/images/ct-sr-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2" y="424222"/>
            <a:ext cx="41052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63728" y="918659"/>
            <a:ext cx="4767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the U.S., Census tracts are "Designed to be relatively homogeneous units with respect to population characteristics, economic status, and living conditions, census tracts average about 4,000 inhabitants."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30" name="Picture 6" descr="http://www.giswebsite.com/examples/oakland/Centra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83" y="3167423"/>
            <a:ext cx="3657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0407" y="5572664"/>
            <a:ext cx="335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 are the tracts different sizes?</a:t>
            </a:r>
          </a:p>
        </p:txBody>
      </p:sp>
    </p:spTree>
    <p:extLst>
      <p:ext uri="{BB962C8B-B14F-4D97-AF65-F5344CB8AC3E}">
        <p14:creationId xmlns:p14="http://schemas.microsoft.com/office/powerpoint/2010/main" val="361813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p Projections">
            <a:extLst>
              <a:ext uri="{FF2B5EF4-FFF2-40B4-BE49-F238E27FC236}">
                <a16:creationId xmlns:a16="http://schemas.microsoft.com/office/drawing/2014/main" id="{BFCF97F6-84C5-4C88-993C-0F00605A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9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map projections">
            <a:extLst>
              <a:ext uri="{FF2B5EF4-FFF2-40B4-BE49-F238E27FC236}">
                <a16:creationId xmlns:a16="http://schemas.microsoft.com/office/drawing/2014/main" id="{ABBC9A84-978A-43C6-AE3B-02B8EFF4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747837"/>
            <a:ext cx="68580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0C806-F9EE-47BE-8776-FAF4F5EE2EE5}"/>
              </a:ext>
            </a:extLst>
          </p:cNvPr>
          <p:cNvSpPr txBox="1"/>
          <p:nvPr/>
        </p:nvSpPr>
        <p:spPr>
          <a:xfrm>
            <a:off x="2804690" y="600529"/>
            <a:ext cx="843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cap="all" dirty="0">
                <a:latin typeface="Euphemia" panose="020B0503040102020104" pitchFamily="34" charset="0"/>
              </a:rPr>
              <a:t>What your map projection says about you</a:t>
            </a:r>
          </a:p>
        </p:txBody>
      </p:sp>
    </p:spTree>
    <p:extLst>
      <p:ext uri="{BB962C8B-B14F-4D97-AF65-F5344CB8AC3E}">
        <p14:creationId xmlns:p14="http://schemas.microsoft.com/office/powerpoint/2010/main" val="134363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p Projections">
            <a:extLst>
              <a:ext uri="{FF2B5EF4-FFF2-40B4-BE49-F238E27FC236}">
                <a16:creationId xmlns:a16="http://schemas.microsoft.com/office/drawing/2014/main" id="{1A268275-8397-442E-8FFF-02273E747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3" b="469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3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 Projections">
            <a:extLst>
              <a:ext uri="{FF2B5EF4-FFF2-40B4-BE49-F238E27FC236}">
                <a16:creationId xmlns:a16="http://schemas.microsoft.com/office/drawing/2014/main" id="{A49F845B-15E5-44F7-834F-E51CDB4F8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6" b="31482"/>
          <a:stretch/>
        </p:blipFill>
        <p:spPr bwMode="auto">
          <a:xfrm>
            <a:off x="0" y="266699"/>
            <a:ext cx="606816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Map Projections">
            <a:extLst>
              <a:ext uri="{FF2B5EF4-FFF2-40B4-BE49-F238E27FC236}">
                <a16:creationId xmlns:a16="http://schemas.microsoft.com/office/drawing/2014/main" id="{60C802F5-4578-4312-B4AE-E1A8BB8A7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7" b="-33"/>
          <a:stretch/>
        </p:blipFill>
        <p:spPr bwMode="auto">
          <a:xfrm>
            <a:off x="6234561" y="390433"/>
            <a:ext cx="5957439" cy="60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68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https://ggplot2.tidyverse.org/reference/coord_map.html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https://ggplot2.tidyverse.org/reference/coord_map-5.png">
            <a:extLst>
              <a:ext uri="{FF2B5EF4-FFF2-40B4-BE49-F238E27FC236}">
                <a16:creationId xmlns:a16="http://schemas.microsoft.com/office/drawing/2014/main" id="{6E37BE41-AEDD-4553-99C8-85B9314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06" y="2679025"/>
            <a:ext cx="64674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597150" y="178475"/>
            <a:ext cx="697220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Source Code Pro"/>
              </a:rPr>
              <a:t>states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&lt;-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map_data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"state"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&lt;-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(states,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(long, </a:t>
            </a:r>
            <a:r>
              <a:rPr lang="en-US" dirty="0" err="1">
                <a:solidFill>
                  <a:srgbClr val="333333"/>
                </a:solidFill>
                <a:latin typeface="Source Code Pro"/>
              </a:rPr>
              <a:t>lat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group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group)) +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geom_polygon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fill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"white"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 err="1">
                <a:solidFill>
                  <a:srgbClr val="264D66"/>
                </a:solidFill>
                <a:latin typeface="Source Code Pro"/>
              </a:rPr>
              <a:t>colour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"black"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 </a:t>
            </a:r>
          </a:p>
          <a:p>
            <a:pPr lvl="1"/>
            <a:endParaRPr lang="en-US" dirty="0">
              <a:solidFill>
                <a:srgbClr val="888888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cartesian coordinates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endParaRPr lang="en-US" dirty="0">
              <a:solidFill>
                <a:srgbClr val="333333"/>
              </a:solidFill>
              <a:latin typeface="Source Code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9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https://ggplot2.tidyverse.org/reference/coord_map.html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498361" y="178223"/>
            <a:ext cx="69722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gilbert projection 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Source Code Pro"/>
              </a:rPr>
              <a:t>coord_map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"gilbert"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7172" name="Picture 4" descr="https://ggplot2.tidyverse.org/reference/coord_map-7.png">
            <a:extLst>
              <a:ext uri="{FF2B5EF4-FFF2-40B4-BE49-F238E27FC236}">
                <a16:creationId xmlns:a16="http://schemas.microsoft.com/office/drawing/2014/main" id="{9C9D46C3-F8EC-4DF6-86AC-D534C085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61" y="1609270"/>
            <a:ext cx="650443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https://ggplot2.tidyverse.org/reference/coord_map.html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597150" y="178475"/>
            <a:ext cx="69722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conic projection</a:t>
            </a:r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Source Code Pro"/>
              </a:rPr>
              <a:t>coord_map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"conic"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lat0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1514B5"/>
                </a:solidFill>
                <a:latin typeface="Source Code Pro"/>
              </a:rPr>
              <a:t>30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9218" name="Picture 2" descr="https://ggplot2.tidyverse.org/reference/coord_map-9.png">
            <a:extLst>
              <a:ext uri="{FF2B5EF4-FFF2-40B4-BE49-F238E27FC236}">
                <a16:creationId xmlns:a16="http://schemas.microsoft.com/office/drawing/2014/main" id="{5BD27637-E9C1-476B-B642-495CAC12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06" y="1921497"/>
            <a:ext cx="650443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Administrative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pPr lvl="1"/>
            <a:r>
              <a:rPr lang="en-US" dirty="0"/>
              <a:t>Counties</a:t>
            </a:r>
          </a:p>
          <a:p>
            <a:pPr lvl="2"/>
            <a:r>
              <a:rPr lang="en-US" dirty="0"/>
              <a:t>Census Tracts</a:t>
            </a:r>
          </a:p>
          <a:p>
            <a:pPr lvl="3"/>
            <a:r>
              <a:rPr lang="en-US" dirty="0"/>
              <a:t>Census Blocks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Census Tract is usually the most granular level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data provided by census</a:t>
            </a:r>
          </a:p>
        </p:txBody>
      </p:sp>
      <p:pic>
        <p:nvPicPr>
          <p:cNvPr id="2050" name="Picture 2" descr="http://egis3.lacounty.gov/dataportal/wp-content/uploads/2011/07/census_geographic_relations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36" y="1524316"/>
            <a:ext cx="4156192" cy="53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0664" y="1825625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2465" y="4367542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061" y="6311900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96775" y="435191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1075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mpusactivism.org/images/income-census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33" y="1325563"/>
            <a:ext cx="9756176" cy="5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Household Income by Census Tract</a:t>
            </a:r>
          </a:p>
        </p:txBody>
      </p:sp>
    </p:spTree>
    <p:extLst>
      <p:ext uri="{BB962C8B-B14F-4D97-AF65-F5344CB8AC3E}">
        <p14:creationId xmlns:p14="http://schemas.microsoft.com/office/powerpoint/2010/main" val="90825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FIPS Code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2529" y="3284043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3649" y="3284043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8691" y="3284042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546" y="2825467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42003000102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1" y="2825466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42-003-0001.02</a:t>
            </a:r>
          </a:p>
        </p:txBody>
      </p: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 flipV="1">
            <a:off x="4816506" y="3117854"/>
            <a:ext cx="143189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0678" y="2434562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11-digit Geo ID Code</a:t>
            </a:r>
          </a:p>
        </p:txBody>
      </p:sp>
    </p:spTree>
    <p:extLst>
      <p:ext uri="{BB962C8B-B14F-4D97-AF65-F5344CB8AC3E}">
        <p14:creationId xmlns:p14="http://schemas.microsoft.com/office/powerpoint/2010/main" val="308127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counties are in my MSA?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0650" y="2033647"/>
            <a:ext cx="465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http://www.bea.gov/faq/index.cfm?faq_id=470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0" y="1589904"/>
            <a:ext cx="6102827" cy="4678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10650" y="2745939"/>
            <a:ext cx="50506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Pittsburgh, PA (Metropolitan Statistical Area)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Allegheny,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3" tooltip="Show BEARFACTS"/>
              </a:rPr>
              <a:t>42003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Beaver,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4" tooltip="Show BEARFACTS"/>
              </a:rPr>
              <a:t>42007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Butler,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5" tooltip="Show BEARFACTS"/>
              </a:rPr>
              <a:t>42019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Fayette,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6" tooltip="Show BEARFACTS"/>
              </a:rPr>
              <a:t>42051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Washington,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7" tooltip="Show BEARFACTS"/>
              </a:rPr>
              <a:t>42125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Westmoreland,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8" tooltip="Show BEARFACTS"/>
              </a:rPr>
              <a:t>42129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6795" y="5110080"/>
            <a:ext cx="34288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FIPS Code for Allegheny County (42003)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42 = Pennsylvania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003 = Allegheny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County</a:t>
            </a:r>
          </a:p>
        </p:txBody>
      </p:sp>
    </p:spTree>
    <p:extLst>
      <p:ext uri="{BB962C8B-B14F-4D97-AF65-F5344CB8AC3E}">
        <p14:creationId xmlns:p14="http://schemas.microsoft.com/office/powerpoint/2010/main" val="20657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8766" y="2355941"/>
            <a:ext cx="60144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census data</a:t>
            </a:r>
          </a:p>
        </p:txBody>
      </p:sp>
    </p:spTree>
    <p:extLst>
      <p:ext uri="{BB962C8B-B14F-4D97-AF65-F5344CB8AC3E}">
        <p14:creationId xmlns:p14="http://schemas.microsoft.com/office/powerpoint/2010/main" val="15259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Decennial </a:t>
            </a:r>
          </a:p>
          <a:p>
            <a:r>
              <a:rPr lang="en-US" dirty="0"/>
              <a:t>ACS</a:t>
            </a:r>
          </a:p>
          <a:p>
            <a:r>
              <a:rPr lang="en-US" dirty="0"/>
              <a:t>Other government “</a:t>
            </a:r>
            <a:r>
              <a:rPr lang="en-US" dirty="0" err="1"/>
              <a:t>cesus</a:t>
            </a:r>
            <a:r>
              <a:rPr lang="en-US" dirty="0"/>
              <a:t>-like” data sources</a:t>
            </a:r>
          </a:p>
          <a:p>
            <a:pPr lvl="1"/>
            <a:r>
              <a:rPr lang="en-US" dirty="0"/>
              <a:t>PUMS</a:t>
            </a:r>
          </a:p>
          <a:p>
            <a:pPr lvl="1"/>
            <a:r>
              <a:rPr lang="en-US" dirty="0"/>
              <a:t>Department of Labor </a:t>
            </a:r>
          </a:p>
          <a:p>
            <a:r>
              <a:rPr lang="en-US" dirty="0"/>
              <a:t>Sample frameworks (decennial vs ACS)</a:t>
            </a:r>
          </a:p>
          <a:p>
            <a:r>
              <a:rPr lang="en-US" dirty="0"/>
              <a:t>Topics</a:t>
            </a:r>
          </a:p>
          <a:p>
            <a:pPr lvl="1"/>
            <a:r>
              <a:rPr lang="en-US" dirty="0"/>
              <a:t>Tables </a:t>
            </a:r>
          </a:p>
        </p:txBody>
      </p:sp>
    </p:spTree>
    <p:extLst>
      <p:ext uri="{BB962C8B-B14F-4D97-AF65-F5344CB8AC3E}">
        <p14:creationId xmlns:p14="http://schemas.microsoft.com/office/powerpoint/2010/main" val="42782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2306</Words>
  <Application>Microsoft Office PowerPoint</Application>
  <PresentationFormat>Widescreen</PresentationFormat>
  <Paragraphs>332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Euphemia</vt:lpstr>
      <vt:lpstr>inherit</vt:lpstr>
      <vt:lpstr>Source Code Pro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Nested Administrative Units</vt:lpstr>
      <vt:lpstr>Example: Household Income by Census Tract</vt:lpstr>
      <vt:lpstr>FIPS Code Structure</vt:lpstr>
      <vt:lpstr>Which counties are in my MSA?</vt:lpstr>
      <vt:lpstr>PowerPoint Presentation</vt:lpstr>
      <vt:lpstr>Topics</vt:lpstr>
      <vt:lpstr>Main Categories</vt:lpstr>
      <vt:lpstr>Structure of Census Files</vt:lpstr>
      <vt:lpstr>PowerPoint Presentation</vt:lpstr>
      <vt:lpstr>PowerPoint Presentation</vt:lpstr>
      <vt:lpstr>Structure of a shapefile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of the shapefile file format</vt:lpstr>
      <vt:lpstr>sf package: geometric “primitives” for spatial objects</vt:lpstr>
      <vt:lpstr>PowerPoint Presentation</vt:lpstr>
      <vt:lpstr>PowerPoint Presentation</vt:lpstr>
      <vt:lpstr>sf data format in tidycensus</vt:lpstr>
      <vt:lpstr>GeoJSON format</vt:lpstr>
      <vt:lpstr>GeoJSON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4</cp:revision>
  <dcterms:created xsi:type="dcterms:W3CDTF">2019-10-17T21:05:09Z</dcterms:created>
  <dcterms:modified xsi:type="dcterms:W3CDTF">2019-10-17T21:24:42Z</dcterms:modified>
</cp:coreProperties>
</file>