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90" r:id="rId3"/>
    <p:sldId id="268" r:id="rId4"/>
    <p:sldId id="272" r:id="rId5"/>
    <p:sldId id="275" r:id="rId6"/>
    <p:sldId id="270" r:id="rId7"/>
    <p:sldId id="291" r:id="rId8"/>
    <p:sldId id="292" r:id="rId9"/>
    <p:sldId id="297" r:id="rId10"/>
    <p:sldId id="271" r:id="rId11"/>
    <p:sldId id="283" r:id="rId12"/>
    <p:sldId id="276" r:id="rId13"/>
    <p:sldId id="277" r:id="rId14"/>
    <p:sldId id="278" r:id="rId15"/>
    <p:sldId id="279" r:id="rId16"/>
    <p:sldId id="280" r:id="rId17"/>
    <p:sldId id="281" r:id="rId18"/>
    <p:sldId id="260" r:id="rId19"/>
    <p:sldId id="269" r:id="rId20"/>
    <p:sldId id="273" r:id="rId21"/>
    <p:sldId id="274" r:id="rId22"/>
    <p:sldId id="296" r:id="rId23"/>
    <p:sldId id="257" r:id="rId24"/>
    <p:sldId id="264" r:id="rId25"/>
    <p:sldId id="266" r:id="rId26"/>
    <p:sldId id="265" r:id="rId27"/>
    <p:sldId id="267" r:id="rId28"/>
    <p:sldId id="293" r:id="rId29"/>
    <p:sldId id="294" r:id="rId30"/>
    <p:sldId id="29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50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E92AB8-B5D5-4767-87DE-ACC89A8EAB7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B696F36-F29F-4263-A493-504A0245F668}">
      <dgm:prSet custT="1"/>
      <dgm:spPr/>
      <dgm:t>
        <a:bodyPr/>
        <a:lstStyle/>
        <a:p>
          <a:r>
            <a:rPr lang="en-US" sz="2400" b="1" dirty="0"/>
            <a:t>OGC </a:t>
          </a:r>
          <a:r>
            <a:rPr lang="en-US" sz="1800" dirty="0"/>
            <a:t>- Open Geospatial Consortium, umbrella organization that supports development of open-source GIS tools and standards </a:t>
          </a:r>
        </a:p>
      </dgm:t>
    </dgm:pt>
    <dgm:pt modelId="{5EA03B2E-26C3-4E6B-A237-5392BA8BEC39}" type="parTrans" cxnId="{F85D2E42-8852-404B-B567-74C3C6596B6B}">
      <dgm:prSet/>
      <dgm:spPr/>
      <dgm:t>
        <a:bodyPr/>
        <a:lstStyle/>
        <a:p>
          <a:endParaRPr lang="en-US"/>
        </a:p>
      </dgm:t>
    </dgm:pt>
    <dgm:pt modelId="{0C69AD42-B5FA-4FE0-8CFA-18A23185A480}" type="sibTrans" cxnId="{F85D2E42-8852-404B-B567-74C3C6596B6B}">
      <dgm:prSet/>
      <dgm:spPr/>
      <dgm:t>
        <a:bodyPr/>
        <a:lstStyle/>
        <a:p>
          <a:endParaRPr lang="en-US"/>
        </a:p>
      </dgm:t>
    </dgm:pt>
    <dgm:pt modelId="{BFF7AC7D-FF8D-4765-9219-A0AEA462B0C2}">
      <dgm:prSet custT="1"/>
      <dgm:spPr/>
      <dgm:t>
        <a:bodyPr/>
        <a:lstStyle/>
        <a:p>
          <a:r>
            <a:rPr lang="en-US" sz="2400" b="1" dirty="0"/>
            <a:t>GDAL</a:t>
          </a:r>
          <a:r>
            <a:rPr lang="en-US" sz="1800" dirty="0"/>
            <a:t> - Geospatial Data Abstraction Library: open source library of tools for converting maps from one format to another (raster versus vector, various transformations) </a:t>
          </a:r>
        </a:p>
      </dgm:t>
    </dgm:pt>
    <dgm:pt modelId="{DFD5AEED-F834-4218-A6C8-1F8664CF0DC3}" type="parTrans" cxnId="{B00E8F84-5CAB-4082-9292-AD9EC5CDA10C}">
      <dgm:prSet/>
      <dgm:spPr/>
      <dgm:t>
        <a:bodyPr/>
        <a:lstStyle/>
        <a:p>
          <a:endParaRPr lang="en-US"/>
        </a:p>
      </dgm:t>
    </dgm:pt>
    <dgm:pt modelId="{F9477F3D-358B-45D5-87A0-999104CF2413}" type="sibTrans" cxnId="{B00E8F84-5CAB-4082-9292-AD9EC5CDA10C}">
      <dgm:prSet/>
      <dgm:spPr/>
      <dgm:t>
        <a:bodyPr/>
        <a:lstStyle/>
        <a:p>
          <a:endParaRPr lang="en-US"/>
        </a:p>
      </dgm:t>
    </dgm:pt>
    <dgm:pt modelId="{2A6DBDC1-58AD-448A-9EF9-23294C99050C}">
      <dgm:prSet custT="1"/>
      <dgm:spPr/>
      <dgm:t>
        <a:bodyPr/>
        <a:lstStyle/>
        <a:p>
          <a:r>
            <a:rPr lang="en-US" sz="2400" b="1" dirty="0"/>
            <a:t>OGR</a:t>
          </a:r>
          <a:r>
            <a:rPr lang="en-US" sz="2500" dirty="0"/>
            <a:t> – </a:t>
          </a:r>
          <a:r>
            <a:rPr lang="en-US" sz="2500" dirty="0" err="1"/>
            <a:t>OpenGIS</a:t>
          </a:r>
          <a:r>
            <a:rPr lang="en-US" sz="2500" dirty="0"/>
            <a:t> Simple Features Reference</a:t>
          </a:r>
        </a:p>
      </dgm:t>
    </dgm:pt>
    <dgm:pt modelId="{F2BD6900-7025-421E-B269-372CED8F8CA3}" type="parTrans" cxnId="{6BBB3932-9330-4F52-9E1C-2921342CCFD6}">
      <dgm:prSet/>
      <dgm:spPr/>
      <dgm:t>
        <a:bodyPr/>
        <a:lstStyle/>
        <a:p>
          <a:endParaRPr lang="en-US"/>
        </a:p>
      </dgm:t>
    </dgm:pt>
    <dgm:pt modelId="{DB9D32DC-AE77-4AE4-96DC-A8CFDF4E61C5}" type="sibTrans" cxnId="{6BBB3932-9330-4F52-9E1C-2921342CCFD6}">
      <dgm:prSet/>
      <dgm:spPr/>
      <dgm:t>
        <a:bodyPr/>
        <a:lstStyle/>
        <a:p>
          <a:endParaRPr lang="en-US"/>
        </a:p>
      </dgm:t>
    </dgm:pt>
    <dgm:pt modelId="{D222FC2D-D2FB-44B4-BB84-629E82EF3844}" type="pres">
      <dgm:prSet presAssocID="{14E92AB8-B5D5-4767-87DE-ACC89A8EAB70}" presName="root" presStyleCnt="0">
        <dgm:presLayoutVars>
          <dgm:dir/>
          <dgm:resizeHandles val="exact"/>
        </dgm:presLayoutVars>
      </dgm:prSet>
      <dgm:spPr/>
    </dgm:pt>
    <dgm:pt modelId="{5F7E6958-DC0D-43F0-81A4-ECD879B81E80}" type="pres">
      <dgm:prSet presAssocID="{FB696F36-F29F-4263-A493-504A0245F668}" presName="compNode" presStyleCnt="0"/>
      <dgm:spPr/>
    </dgm:pt>
    <dgm:pt modelId="{6119A120-65EF-4FA3-9016-884456C74E58}" type="pres">
      <dgm:prSet presAssocID="{FB696F36-F29F-4263-A493-504A0245F668}" presName="bgRect" presStyleLbl="bgShp" presStyleIdx="0" presStyleCnt="3"/>
      <dgm:spPr/>
    </dgm:pt>
    <dgm:pt modelId="{50B0FC9F-F9AE-44AD-AAFD-D776A9B9449C}" type="pres">
      <dgm:prSet presAssocID="{FB696F36-F29F-4263-A493-504A0245F66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E070314-0C68-4F4C-B60B-50A7F7FCDA4F}" type="pres">
      <dgm:prSet presAssocID="{FB696F36-F29F-4263-A493-504A0245F668}" presName="spaceRect" presStyleCnt="0"/>
      <dgm:spPr/>
    </dgm:pt>
    <dgm:pt modelId="{C5497C0F-EE60-44B5-8AF7-586794C3B522}" type="pres">
      <dgm:prSet presAssocID="{FB696F36-F29F-4263-A493-504A0245F668}" presName="parTx" presStyleLbl="revTx" presStyleIdx="0" presStyleCnt="3">
        <dgm:presLayoutVars>
          <dgm:chMax val="0"/>
          <dgm:chPref val="0"/>
        </dgm:presLayoutVars>
      </dgm:prSet>
      <dgm:spPr/>
    </dgm:pt>
    <dgm:pt modelId="{1CB08104-2CEF-4B03-A654-7FFD8FF20578}" type="pres">
      <dgm:prSet presAssocID="{0C69AD42-B5FA-4FE0-8CFA-18A23185A480}" presName="sibTrans" presStyleCnt="0"/>
      <dgm:spPr/>
    </dgm:pt>
    <dgm:pt modelId="{7BEB7734-4AA0-4DCE-BCAB-23C82F9A7E83}" type="pres">
      <dgm:prSet presAssocID="{BFF7AC7D-FF8D-4765-9219-A0AEA462B0C2}" presName="compNode" presStyleCnt="0"/>
      <dgm:spPr/>
    </dgm:pt>
    <dgm:pt modelId="{FE030285-8E09-4915-9EF7-0E68BABC5C73}" type="pres">
      <dgm:prSet presAssocID="{BFF7AC7D-FF8D-4765-9219-A0AEA462B0C2}" presName="bgRect" presStyleLbl="bgShp" presStyleIdx="1" presStyleCnt="3"/>
      <dgm:spPr/>
    </dgm:pt>
    <dgm:pt modelId="{8B93B584-6256-43FB-AD81-2DA33D35F90C}" type="pres">
      <dgm:prSet presAssocID="{BFF7AC7D-FF8D-4765-9219-A0AEA462B0C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B076C38-361F-4F6A-B120-25E001D8DCBA}" type="pres">
      <dgm:prSet presAssocID="{BFF7AC7D-FF8D-4765-9219-A0AEA462B0C2}" presName="spaceRect" presStyleCnt="0"/>
      <dgm:spPr/>
    </dgm:pt>
    <dgm:pt modelId="{9AAAD824-8DFD-4F98-A17C-3578C3C87491}" type="pres">
      <dgm:prSet presAssocID="{BFF7AC7D-FF8D-4765-9219-A0AEA462B0C2}" presName="parTx" presStyleLbl="revTx" presStyleIdx="1" presStyleCnt="3">
        <dgm:presLayoutVars>
          <dgm:chMax val="0"/>
          <dgm:chPref val="0"/>
        </dgm:presLayoutVars>
      </dgm:prSet>
      <dgm:spPr/>
    </dgm:pt>
    <dgm:pt modelId="{E20DEDFA-4807-4387-8814-E1C4F4581571}" type="pres">
      <dgm:prSet presAssocID="{F9477F3D-358B-45D5-87A0-999104CF2413}" presName="sibTrans" presStyleCnt="0"/>
      <dgm:spPr/>
    </dgm:pt>
    <dgm:pt modelId="{72465341-BDEA-4493-AE3F-B863DFE76A58}" type="pres">
      <dgm:prSet presAssocID="{2A6DBDC1-58AD-448A-9EF9-23294C99050C}" presName="compNode" presStyleCnt="0"/>
      <dgm:spPr/>
    </dgm:pt>
    <dgm:pt modelId="{D0927B5B-D1C2-496D-BCC2-88C4FAB6E3C6}" type="pres">
      <dgm:prSet presAssocID="{2A6DBDC1-58AD-448A-9EF9-23294C99050C}" presName="bgRect" presStyleLbl="bgShp" presStyleIdx="2" presStyleCnt="3"/>
      <dgm:spPr/>
    </dgm:pt>
    <dgm:pt modelId="{AE191B82-EE5B-478A-9BA6-510CE667F7D3}" type="pres">
      <dgm:prSet presAssocID="{2A6DBDC1-58AD-448A-9EF9-23294C99050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50F9E904-6CB9-42E9-9345-7ADF3E7F1885}" type="pres">
      <dgm:prSet presAssocID="{2A6DBDC1-58AD-448A-9EF9-23294C99050C}" presName="spaceRect" presStyleCnt="0"/>
      <dgm:spPr/>
    </dgm:pt>
    <dgm:pt modelId="{B0D37416-B5CF-43C0-A045-60BD4A87E9A2}" type="pres">
      <dgm:prSet presAssocID="{2A6DBDC1-58AD-448A-9EF9-23294C99050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BBB3932-9330-4F52-9E1C-2921342CCFD6}" srcId="{14E92AB8-B5D5-4767-87DE-ACC89A8EAB70}" destId="{2A6DBDC1-58AD-448A-9EF9-23294C99050C}" srcOrd="2" destOrd="0" parTransId="{F2BD6900-7025-421E-B269-372CED8F8CA3}" sibTransId="{DB9D32DC-AE77-4AE4-96DC-A8CFDF4E61C5}"/>
    <dgm:cxn modelId="{F85D2E42-8852-404B-B567-74C3C6596B6B}" srcId="{14E92AB8-B5D5-4767-87DE-ACC89A8EAB70}" destId="{FB696F36-F29F-4263-A493-504A0245F668}" srcOrd="0" destOrd="0" parTransId="{5EA03B2E-26C3-4E6B-A237-5392BA8BEC39}" sibTransId="{0C69AD42-B5FA-4FE0-8CFA-18A23185A480}"/>
    <dgm:cxn modelId="{B00E8F84-5CAB-4082-9292-AD9EC5CDA10C}" srcId="{14E92AB8-B5D5-4767-87DE-ACC89A8EAB70}" destId="{BFF7AC7D-FF8D-4765-9219-A0AEA462B0C2}" srcOrd="1" destOrd="0" parTransId="{DFD5AEED-F834-4218-A6C8-1F8664CF0DC3}" sibTransId="{F9477F3D-358B-45D5-87A0-999104CF2413}"/>
    <dgm:cxn modelId="{E121658E-5556-4F2C-B16E-FB43815AF5FE}" type="presOf" srcId="{14E92AB8-B5D5-4767-87DE-ACC89A8EAB70}" destId="{D222FC2D-D2FB-44B4-BB84-629E82EF3844}" srcOrd="0" destOrd="0" presId="urn:microsoft.com/office/officeart/2018/2/layout/IconVerticalSolidList"/>
    <dgm:cxn modelId="{94D472AE-DF90-49A7-9AE6-A3A904BAB1DF}" type="presOf" srcId="{FB696F36-F29F-4263-A493-504A0245F668}" destId="{C5497C0F-EE60-44B5-8AF7-586794C3B522}" srcOrd="0" destOrd="0" presId="urn:microsoft.com/office/officeart/2018/2/layout/IconVerticalSolidList"/>
    <dgm:cxn modelId="{219571BC-A8B6-4A3A-B35B-6A1E3BB80A39}" type="presOf" srcId="{BFF7AC7D-FF8D-4765-9219-A0AEA462B0C2}" destId="{9AAAD824-8DFD-4F98-A17C-3578C3C87491}" srcOrd="0" destOrd="0" presId="urn:microsoft.com/office/officeart/2018/2/layout/IconVerticalSolidList"/>
    <dgm:cxn modelId="{C9BC79CB-AE5B-4D0B-B9BF-B468A87B0577}" type="presOf" srcId="{2A6DBDC1-58AD-448A-9EF9-23294C99050C}" destId="{B0D37416-B5CF-43C0-A045-60BD4A87E9A2}" srcOrd="0" destOrd="0" presId="urn:microsoft.com/office/officeart/2018/2/layout/IconVerticalSolidList"/>
    <dgm:cxn modelId="{11317036-2E68-47DD-A30D-D6ED9EEA66B9}" type="presParOf" srcId="{D222FC2D-D2FB-44B4-BB84-629E82EF3844}" destId="{5F7E6958-DC0D-43F0-81A4-ECD879B81E80}" srcOrd="0" destOrd="0" presId="urn:microsoft.com/office/officeart/2018/2/layout/IconVerticalSolidList"/>
    <dgm:cxn modelId="{1BA387CC-3D4B-412C-AD11-846D4ECC0390}" type="presParOf" srcId="{5F7E6958-DC0D-43F0-81A4-ECD879B81E80}" destId="{6119A120-65EF-4FA3-9016-884456C74E58}" srcOrd="0" destOrd="0" presId="urn:microsoft.com/office/officeart/2018/2/layout/IconVerticalSolidList"/>
    <dgm:cxn modelId="{1A9E1BBA-C7CC-41AC-ACDA-6C808D271E3F}" type="presParOf" srcId="{5F7E6958-DC0D-43F0-81A4-ECD879B81E80}" destId="{50B0FC9F-F9AE-44AD-AAFD-D776A9B9449C}" srcOrd="1" destOrd="0" presId="urn:microsoft.com/office/officeart/2018/2/layout/IconVerticalSolidList"/>
    <dgm:cxn modelId="{1E5945BA-460C-4F13-8C2C-A1635B27752A}" type="presParOf" srcId="{5F7E6958-DC0D-43F0-81A4-ECD879B81E80}" destId="{6E070314-0C68-4F4C-B60B-50A7F7FCDA4F}" srcOrd="2" destOrd="0" presId="urn:microsoft.com/office/officeart/2018/2/layout/IconVerticalSolidList"/>
    <dgm:cxn modelId="{AD394AFA-0A71-4141-9DFD-E1551BDD298E}" type="presParOf" srcId="{5F7E6958-DC0D-43F0-81A4-ECD879B81E80}" destId="{C5497C0F-EE60-44B5-8AF7-586794C3B522}" srcOrd="3" destOrd="0" presId="urn:microsoft.com/office/officeart/2018/2/layout/IconVerticalSolidList"/>
    <dgm:cxn modelId="{F31CEB3E-9396-40BA-861E-8EBD0175C0BE}" type="presParOf" srcId="{D222FC2D-D2FB-44B4-BB84-629E82EF3844}" destId="{1CB08104-2CEF-4B03-A654-7FFD8FF20578}" srcOrd="1" destOrd="0" presId="urn:microsoft.com/office/officeart/2018/2/layout/IconVerticalSolidList"/>
    <dgm:cxn modelId="{88940CF4-D552-4555-8163-ED8182BD5B25}" type="presParOf" srcId="{D222FC2D-D2FB-44B4-BB84-629E82EF3844}" destId="{7BEB7734-4AA0-4DCE-BCAB-23C82F9A7E83}" srcOrd="2" destOrd="0" presId="urn:microsoft.com/office/officeart/2018/2/layout/IconVerticalSolidList"/>
    <dgm:cxn modelId="{5DD14554-AD95-4C52-A750-3BCFB8DFE5BF}" type="presParOf" srcId="{7BEB7734-4AA0-4DCE-BCAB-23C82F9A7E83}" destId="{FE030285-8E09-4915-9EF7-0E68BABC5C73}" srcOrd="0" destOrd="0" presId="urn:microsoft.com/office/officeart/2018/2/layout/IconVerticalSolidList"/>
    <dgm:cxn modelId="{6B7A097D-A890-47AE-9983-7F9B4B8D92DA}" type="presParOf" srcId="{7BEB7734-4AA0-4DCE-BCAB-23C82F9A7E83}" destId="{8B93B584-6256-43FB-AD81-2DA33D35F90C}" srcOrd="1" destOrd="0" presId="urn:microsoft.com/office/officeart/2018/2/layout/IconVerticalSolidList"/>
    <dgm:cxn modelId="{F3CD292D-D533-4E23-ABEF-828A0599375D}" type="presParOf" srcId="{7BEB7734-4AA0-4DCE-BCAB-23C82F9A7E83}" destId="{EB076C38-361F-4F6A-B120-25E001D8DCBA}" srcOrd="2" destOrd="0" presId="urn:microsoft.com/office/officeart/2018/2/layout/IconVerticalSolidList"/>
    <dgm:cxn modelId="{571B0D3C-7189-48A5-80E1-6F9E514C5462}" type="presParOf" srcId="{7BEB7734-4AA0-4DCE-BCAB-23C82F9A7E83}" destId="{9AAAD824-8DFD-4F98-A17C-3578C3C87491}" srcOrd="3" destOrd="0" presId="urn:microsoft.com/office/officeart/2018/2/layout/IconVerticalSolidList"/>
    <dgm:cxn modelId="{4665D2A1-E947-486F-BD41-516E8C33E568}" type="presParOf" srcId="{D222FC2D-D2FB-44B4-BB84-629E82EF3844}" destId="{E20DEDFA-4807-4387-8814-E1C4F4581571}" srcOrd="3" destOrd="0" presId="urn:microsoft.com/office/officeart/2018/2/layout/IconVerticalSolidList"/>
    <dgm:cxn modelId="{4EB88A6E-F0E6-4F67-B530-C0D0517DE456}" type="presParOf" srcId="{D222FC2D-D2FB-44B4-BB84-629E82EF3844}" destId="{72465341-BDEA-4493-AE3F-B863DFE76A58}" srcOrd="4" destOrd="0" presId="urn:microsoft.com/office/officeart/2018/2/layout/IconVerticalSolidList"/>
    <dgm:cxn modelId="{4B4D329D-E314-42CA-8566-D037E74F9620}" type="presParOf" srcId="{72465341-BDEA-4493-AE3F-B863DFE76A58}" destId="{D0927B5B-D1C2-496D-BCC2-88C4FAB6E3C6}" srcOrd="0" destOrd="0" presId="urn:microsoft.com/office/officeart/2018/2/layout/IconVerticalSolidList"/>
    <dgm:cxn modelId="{28D1AF34-BD83-469A-8588-8D4004F75E64}" type="presParOf" srcId="{72465341-BDEA-4493-AE3F-B863DFE76A58}" destId="{AE191B82-EE5B-478A-9BA6-510CE667F7D3}" srcOrd="1" destOrd="0" presId="urn:microsoft.com/office/officeart/2018/2/layout/IconVerticalSolidList"/>
    <dgm:cxn modelId="{8B9394CC-A559-486A-AD0B-028E743B09A9}" type="presParOf" srcId="{72465341-BDEA-4493-AE3F-B863DFE76A58}" destId="{50F9E904-6CB9-42E9-9345-7ADF3E7F1885}" srcOrd="2" destOrd="0" presId="urn:microsoft.com/office/officeart/2018/2/layout/IconVerticalSolidList"/>
    <dgm:cxn modelId="{46E2BD96-82F8-4A67-AAF1-392C7AE751F1}" type="presParOf" srcId="{72465341-BDEA-4493-AE3F-B863DFE76A58}" destId="{B0D37416-B5CF-43C0-A045-60BD4A87E9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E92AB8-B5D5-4767-87DE-ACC89A8EAB70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B696F36-F29F-4263-A493-504A0245F66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 err="1"/>
            <a:t>sp</a:t>
          </a:r>
          <a:r>
            <a:rPr lang="en-US" sz="2400" b="1" dirty="0"/>
            <a:t> </a:t>
          </a:r>
          <a:r>
            <a:rPr lang="en-US" sz="1800" dirty="0"/>
            <a:t>– Core spatial analysis package for working with spatial objects (points, lines, polygons)</a:t>
          </a:r>
        </a:p>
      </dgm:t>
    </dgm:pt>
    <dgm:pt modelId="{5EA03B2E-26C3-4E6B-A237-5392BA8BEC39}" type="parTrans" cxnId="{F85D2E42-8852-404B-B567-74C3C6596B6B}">
      <dgm:prSet/>
      <dgm:spPr/>
      <dgm:t>
        <a:bodyPr/>
        <a:lstStyle/>
        <a:p>
          <a:endParaRPr lang="en-US"/>
        </a:p>
      </dgm:t>
    </dgm:pt>
    <dgm:pt modelId="{0C69AD42-B5FA-4FE0-8CFA-18A23185A480}" type="sibTrans" cxnId="{F85D2E42-8852-404B-B567-74C3C6596B6B}">
      <dgm:prSet/>
      <dgm:spPr/>
      <dgm:t>
        <a:bodyPr/>
        <a:lstStyle/>
        <a:p>
          <a:endParaRPr lang="en-US"/>
        </a:p>
      </dgm:t>
    </dgm:pt>
    <dgm:pt modelId="{BFF7AC7D-FF8D-4765-9219-A0AEA462B0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 err="1"/>
            <a:t>rgdal</a:t>
          </a:r>
          <a:r>
            <a:rPr lang="en-US" sz="1800" b="0" dirty="0"/>
            <a:t> –package for reading shapefiles (and other formats) into R</a:t>
          </a:r>
        </a:p>
      </dgm:t>
    </dgm:pt>
    <dgm:pt modelId="{DFD5AEED-F834-4218-A6C8-1F8664CF0DC3}" type="parTrans" cxnId="{B00E8F84-5CAB-4082-9292-AD9EC5CDA10C}">
      <dgm:prSet/>
      <dgm:spPr/>
      <dgm:t>
        <a:bodyPr/>
        <a:lstStyle/>
        <a:p>
          <a:endParaRPr lang="en-US"/>
        </a:p>
      </dgm:t>
    </dgm:pt>
    <dgm:pt modelId="{F9477F3D-358B-45D5-87A0-999104CF2413}" type="sibTrans" cxnId="{B00E8F84-5CAB-4082-9292-AD9EC5CDA10C}">
      <dgm:prSet/>
      <dgm:spPr/>
      <dgm:t>
        <a:bodyPr/>
        <a:lstStyle/>
        <a:p>
          <a:endParaRPr lang="en-US"/>
        </a:p>
      </dgm:t>
    </dgm:pt>
    <dgm:pt modelId="{71555031-B8F8-44EC-84B1-6523E37E4F8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 err="1"/>
            <a:t>geojsonio</a:t>
          </a:r>
          <a:r>
            <a:rPr lang="en-US" sz="1800" b="0" dirty="0"/>
            <a:t> – package for reading and writing </a:t>
          </a:r>
          <a:r>
            <a:rPr lang="en-US" sz="1800" b="0" dirty="0" err="1"/>
            <a:t>GeoJSON</a:t>
          </a:r>
          <a:r>
            <a:rPr lang="en-US" sz="1800" b="0" dirty="0"/>
            <a:t> file formats </a:t>
          </a:r>
        </a:p>
      </dgm:t>
    </dgm:pt>
    <dgm:pt modelId="{9433C761-1565-4ADE-9DF2-83EF3EC44264}" type="parTrans" cxnId="{6ADFDB5C-02BF-444D-ADD6-4275529F257F}">
      <dgm:prSet/>
      <dgm:spPr/>
      <dgm:t>
        <a:bodyPr/>
        <a:lstStyle/>
        <a:p>
          <a:endParaRPr lang="en-US"/>
        </a:p>
      </dgm:t>
    </dgm:pt>
    <dgm:pt modelId="{C9D403AA-8C40-4145-80B2-9DBFC23E5342}" type="sibTrans" cxnId="{6ADFDB5C-02BF-444D-ADD6-4275529F257F}">
      <dgm:prSet/>
      <dgm:spPr/>
      <dgm:t>
        <a:bodyPr/>
        <a:lstStyle/>
        <a:p>
          <a:endParaRPr lang="en-US"/>
        </a:p>
      </dgm:t>
    </dgm:pt>
    <dgm:pt modelId="{DB3EB645-5853-4EBF-82C5-2A574C3BC68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sf</a:t>
          </a:r>
          <a:r>
            <a:rPr lang="en-US" sz="1800" dirty="0"/>
            <a:t> – Simple features package that provides a modernization of the </a:t>
          </a:r>
          <a:r>
            <a:rPr lang="en-US" sz="1800" dirty="0" err="1"/>
            <a:t>sp</a:t>
          </a:r>
          <a:r>
            <a:rPr lang="en-US" sz="1800" dirty="0"/>
            <a:t> package by simplifying data structures</a:t>
          </a:r>
        </a:p>
      </dgm:t>
    </dgm:pt>
    <dgm:pt modelId="{0CE71159-808C-46CD-B468-B9B05AFA83BB}" type="parTrans" cxnId="{88D5E613-53A1-4588-9A0C-84BCB0E82F81}">
      <dgm:prSet/>
      <dgm:spPr/>
      <dgm:t>
        <a:bodyPr/>
        <a:lstStyle/>
        <a:p>
          <a:endParaRPr lang="en-US"/>
        </a:p>
      </dgm:t>
    </dgm:pt>
    <dgm:pt modelId="{54254A6B-5301-4F41-989F-F7D0EB8986BA}" type="sibTrans" cxnId="{88D5E613-53A1-4588-9A0C-84BCB0E82F81}">
      <dgm:prSet/>
      <dgm:spPr/>
      <dgm:t>
        <a:bodyPr/>
        <a:lstStyle/>
        <a:p>
          <a:endParaRPr lang="en-US"/>
        </a:p>
      </dgm:t>
    </dgm:pt>
    <dgm:pt modelId="{D222FC2D-D2FB-44B4-BB84-629E82EF3844}" type="pres">
      <dgm:prSet presAssocID="{14E92AB8-B5D5-4767-87DE-ACC89A8EAB70}" presName="root" presStyleCnt="0">
        <dgm:presLayoutVars>
          <dgm:dir/>
          <dgm:resizeHandles val="exact"/>
        </dgm:presLayoutVars>
      </dgm:prSet>
      <dgm:spPr/>
    </dgm:pt>
    <dgm:pt modelId="{5F7E6958-DC0D-43F0-81A4-ECD879B81E80}" type="pres">
      <dgm:prSet presAssocID="{FB696F36-F29F-4263-A493-504A0245F668}" presName="compNode" presStyleCnt="0"/>
      <dgm:spPr/>
    </dgm:pt>
    <dgm:pt modelId="{6119A120-65EF-4FA3-9016-884456C74E58}" type="pres">
      <dgm:prSet presAssocID="{FB696F36-F29F-4263-A493-504A0245F668}" presName="bgRect" presStyleLbl="bgShp" presStyleIdx="0" presStyleCnt="4"/>
      <dgm:spPr/>
    </dgm:pt>
    <dgm:pt modelId="{50B0FC9F-F9AE-44AD-AAFD-D776A9B9449C}" type="pres">
      <dgm:prSet presAssocID="{FB696F36-F29F-4263-A493-504A0245F668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6E070314-0C68-4F4C-B60B-50A7F7FCDA4F}" type="pres">
      <dgm:prSet presAssocID="{FB696F36-F29F-4263-A493-504A0245F668}" presName="spaceRect" presStyleCnt="0"/>
      <dgm:spPr/>
    </dgm:pt>
    <dgm:pt modelId="{C5497C0F-EE60-44B5-8AF7-586794C3B522}" type="pres">
      <dgm:prSet presAssocID="{FB696F36-F29F-4263-A493-504A0245F668}" presName="parTx" presStyleLbl="revTx" presStyleIdx="0" presStyleCnt="4">
        <dgm:presLayoutVars>
          <dgm:chMax val="0"/>
          <dgm:chPref val="0"/>
        </dgm:presLayoutVars>
      </dgm:prSet>
      <dgm:spPr/>
    </dgm:pt>
    <dgm:pt modelId="{1CB08104-2CEF-4B03-A654-7FFD8FF20578}" type="pres">
      <dgm:prSet presAssocID="{0C69AD42-B5FA-4FE0-8CFA-18A23185A480}" presName="sibTrans" presStyleCnt="0"/>
      <dgm:spPr/>
    </dgm:pt>
    <dgm:pt modelId="{4BEC62E2-3A8F-4591-806F-14E5C205FAA3}" type="pres">
      <dgm:prSet presAssocID="{DB3EB645-5853-4EBF-82C5-2A574C3BC686}" presName="compNode" presStyleCnt="0"/>
      <dgm:spPr/>
    </dgm:pt>
    <dgm:pt modelId="{9CE293C1-A307-4DCC-834A-869DC0E0C59F}" type="pres">
      <dgm:prSet presAssocID="{DB3EB645-5853-4EBF-82C5-2A574C3BC686}" presName="bgRect" presStyleLbl="bgShp" presStyleIdx="1" presStyleCnt="4"/>
      <dgm:spPr/>
    </dgm:pt>
    <dgm:pt modelId="{35E16491-8ABE-4CFD-BA04-0DCDFECADE5C}" type="pres">
      <dgm:prSet presAssocID="{DB3EB645-5853-4EBF-82C5-2A574C3BC686}" presName="iconRect" presStyleLbl="nod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p compass"/>
        </a:ext>
      </dgm:extLst>
    </dgm:pt>
    <dgm:pt modelId="{4DAAD1D4-1354-422B-BDDE-8D071EFF03A7}" type="pres">
      <dgm:prSet presAssocID="{DB3EB645-5853-4EBF-82C5-2A574C3BC686}" presName="spaceRect" presStyleCnt="0"/>
      <dgm:spPr/>
    </dgm:pt>
    <dgm:pt modelId="{A8C29FDC-0E99-486E-BD82-194096100E74}" type="pres">
      <dgm:prSet presAssocID="{DB3EB645-5853-4EBF-82C5-2A574C3BC686}" presName="parTx" presStyleLbl="revTx" presStyleIdx="1" presStyleCnt="4">
        <dgm:presLayoutVars>
          <dgm:chMax val="0"/>
          <dgm:chPref val="0"/>
        </dgm:presLayoutVars>
      </dgm:prSet>
      <dgm:spPr/>
    </dgm:pt>
    <dgm:pt modelId="{66E30E64-9339-4F41-B3FB-D438EF6406C5}" type="pres">
      <dgm:prSet presAssocID="{54254A6B-5301-4F41-989F-F7D0EB8986BA}" presName="sibTrans" presStyleCnt="0"/>
      <dgm:spPr/>
    </dgm:pt>
    <dgm:pt modelId="{7BEB7734-4AA0-4DCE-BCAB-23C82F9A7E83}" type="pres">
      <dgm:prSet presAssocID="{BFF7AC7D-FF8D-4765-9219-A0AEA462B0C2}" presName="compNode" presStyleCnt="0"/>
      <dgm:spPr/>
    </dgm:pt>
    <dgm:pt modelId="{FE030285-8E09-4915-9EF7-0E68BABC5C73}" type="pres">
      <dgm:prSet presAssocID="{BFF7AC7D-FF8D-4765-9219-A0AEA462B0C2}" presName="bgRect" presStyleLbl="bgShp" presStyleIdx="2" presStyleCnt="4"/>
      <dgm:spPr/>
    </dgm:pt>
    <dgm:pt modelId="{8B93B584-6256-43FB-AD81-2DA33D35F90C}" type="pres">
      <dgm:prSet presAssocID="{BFF7AC7D-FF8D-4765-9219-A0AEA462B0C2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B076C38-361F-4F6A-B120-25E001D8DCBA}" type="pres">
      <dgm:prSet presAssocID="{BFF7AC7D-FF8D-4765-9219-A0AEA462B0C2}" presName="spaceRect" presStyleCnt="0"/>
      <dgm:spPr/>
    </dgm:pt>
    <dgm:pt modelId="{9AAAD824-8DFD-4F98-A17C-3578C3C87491}" type="pres">
      <dgm:prSet presAssocID="{BFF7AC7D-FF8D-4765-9219-A0AEA462B0C2}" presName="parTx" presStyleLbl="revTx" presStyleIdx="2" presStyleCnt="4">
        <dgm:presLayoutVars>
          <dgm:chMax val="0"/>
          <dgm:chPref val="0"/>
        </dgm:presLayoutVars>
      </dgm:prSet>
      <dgm:spPr/>
    </dgm:pt>
    <dgm:pt modelId="{55E50FC2-D91A-4529-BDE7-2B653DA581CD}" type="pres">
      <dgm:prSet presAssocID="{F9477F3D-358B-45D5-87A0-999104CF2413}" presName="sibTrans" presStyleCnt="0"/>
      <dgm:spPr/>
    </dgm:pt>
    <dgm:pt modelId="{AF43A304-8F22-4F3B-82D0-E2E09D9D717F}" type="pres">
      <dgm:prSet presAssocID="{71555031-B8F8-44EC-84B1-6523E37E4F87}" presName="compNode" presStyleCnt="0"/>
      <dgm:spPr/>
    </dgm:pt>
    <dgm:pt modelId="{69F19337-8861-4902-96F3-093149CFA09B}" type="pres">
      <dgm:prSet presAssocID="{71555031-B8F8-44EC-84B1-6523E37E4F87}" presName="bgRect" presStyleLbl="bgShp" presStyleIdx="3" presStyleCnt="4"/>
      <dgm:spPr/>
    </dgm:pt>
    <dgm:pt modelId="{7760125E-BEAE-482D-BD82-1C547BFF74AE}" type="pres">
      <dgm:prSet presAssocID="{71555031-B8F8-44EC-84B1-6523E37E4F87}" presName="iconRect" presStyleLbl="node1" presStyleIdx="3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BFA0D5B-FB6F-4698-A1B8-F15504BCC3BA}" type="pres">
      <dgm:prSet presAssocID="{71555031-B8F8-44EC-84B1-6523E37E4F87}" presName="spaceRect" presStyleCnt="0"/>
      <dgm:spPr/>
    </dgm:pt>
    <dgm:pt modelId="{9EDD0A63-6480-4FEF-89A9-82D77A7E5FA2}" type="pres">
      <dgm:prSet presAssocID="{71555031-B8F8-44EC-84B1-6523E37E4F8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8D5E613-53A1-4588-9A0C-84BCB0E82F81}" srcId="{14E92AB8-B5D5-4767-87DE-ACC89A8EAB70}" destId="{DB3EB645-5853-4EBF-82C5-2A574C3BC686}" srcOrd="1" destOrd="0" parTransId="{0CE71159-808C-46CD-B468-B9B05AFA83BB}" sibTransId="{54254A6B-5301-4F41-989F-F7D0EB8986BA}"/>
    <dgm:cxn modelId="{1C34211A-0AAB-4AB6-B162-DA082270C651}" type="presOf" srcId="{71555031-B8F8-44EC-84B1-6523E37E4F87}" destId="{9EDD0A63-6480-4FEF-89A9-82D77A7E5FA2}" srcOrd="0" destOrd="0" presId="urn:microsoft.com/office/officeart/2018/2/layout/IconVerticalSolidList"/>
    <dgm:cxn modelId="{6ADFDB5C-02BF-444D-ADD6-4275529F257F}" srcId="{14E92AB8-B5D5-4767-87DE-ACC89A8EAB70}" destId="{71555031-B8F8-44EC-84B1-6523E37E4F87}" srcOrd="3" destOrd="0" parTransId="{9433C761-1565-4ADE-9DF2-83EF3EC44264}" sibTransId="{C9D403AA-8C40-4145-80B2-9DBFC23E5342}"/>
    <dgm:cxn modelId="{F85D2E42-8852-404B-B567-74C3C6596B6B}" srcId="{14E92AB8-B5D5-4767-87DE-ACC89A8EAB70}" destId="{FB696F36-F29F-4263-A493-504A0245F668}" srcOrd="0" destOrd="0" parTransId="{5EA03B2E-26C3-4E6B-A237-5392BA8BEC39}" sibTransId="{0C69AD42-B5FA-4FE0-8CFA-18A23185A480}"/>
    <dgm:cxn modelId="{B00E8F84-5CAB-4082-9292-AD9EC5CDA10C}" srcId="{14E92AB8-B5D5-4767-87DE-ACC89A8EAB70}" destId="{BFF7AC7D-FF8D-4765-9219-A0AEA462B0C2}" srcOrd="2" destOrd="0" parTransId="{DFD5AEED-F834-4218-A6C8-1F8664CF0DC3}" sibTransId="{F9477F3D-358B-45D5-87A0-999104CF2413}"/>
    <dgm:cxn modelId="{E121658E-5556-4F2C-B16E-FB43815AF5FE}" type="presOf" srcId="{14E92AB8-B5D5-4767-87DE-ACC89A8EAB70}" destId="{D222FC2D-D2FB-44B4-BB84-629E82EF3844}" srcOrd="0" destOrd="0" presId="urn:microsoft.com/office/officeart/2018/2/layout/IconVerticalSolidList"/>
    <dgm:cxn modelId="{94D472AE-DF90-49A7-9AE6-A3A904BAB1DF}" type="presOf" srcId="{FB696F36-F29F-4263-A493-504A0245F668}" destId="{C5497C0F-EE60-44B5-8AF7-586794C3B522}" srcOrd="0" destOrd="0" presId="urn:microsoft.com/office/officeart/2018/2/layout/IconVerticalSolidList"/>
    <dgm:cxn modelId="{219571BC-A8B6-4A3A-B35B-6A1E3BB80A39}" type="presOf" srcId="{BFF7AC7D-FF8D-4765-9219-A0AEA462B0C2}" destId="{9AAAD824-8DFD-4F98-A17C-3578C3C87491}" srcOrd="0" destOrd="0" presId="urn:microsoft.com/office/officeart/2018/2/layout/IconVerticalSolidList"/>
    <dgm:cxn modelId="{E972C3C3-C8F3-4067-9ED8-D20860000222}" type="presOf" srcId="{DB3EB645-5853-4EBF-82C5-2A574C3BC686}" destId="{A8C29FDC-0E99-486E-BD82-194096100E74}" srcOrd="0" destOrd="0" presId="urn:microsoft.com/office/officeart/2018/2/layout/IconVerticalSolidList"/>
    <dgm:cxn modelId="{11317036-2E68-47DD-A30D-D6ED9EEA66B9}" type="presParOf" srcId="{D222FC2D-D2FB-44B4-BB84-629E82EF3844}" destId="{5F7E6958-DC0D-43F0-81A4-ECD879B81E80}" srcOrd="0" destOrd="0" presId="urn:microsoft.com/office/officeart/2018/2/layout/IconVerticalSolidList"/>
    <dgm:cxn modelId="{1BA387CC-3D4B-412C-AD11-846D4ECC0390}" type="presParOf" srcId="{5F7E6958-DC0D-43F0-81A4-ECD879B81E80}" destId="{6119A120-65EF-4FA3-9016-884456C74E58}" srcOrd="0" destOrd="0" presId="urn:microsoft.com/office/officeart/2018/2/layout/IconVerticalSolidList"/>
    <dgm:cxn modelId="{1A9E1BBA-C7CC-41AC-ACDA-6C808D271E3F}" type="presParOf" srcId="{5F7E6958-DC0D-43F0-81A4-ECD879B81E80}" destId="{50B0FC9F-F9AE-44AD-AAFD-D776A9B9449C}" srcOrd="1" destOrd="0" presId="urn:microsoft.com/office/officeart/2018/2/layout/IconVerticalSolidList"/>
    <dgm:cxn modelId="{1E5945BA-460C-4F13-8C2C-A1635B27752A}" type="presParOf" srcId="{5F7E6958-DC0D-43F0-81A4-ECD879B81E80}" destId="{6E070314-0C68-4F4C-B60B-50A7F7FCDA4F}" srcOrd="2" destOrd="0" presId="urn:microsoft.com/office/officeart/2018/2/layout/IconVerticalSolidList"/>
    <dgm:cxn modelId="{AD394AFA-0A71-4141-9DFD-E1551BDD298E}" type="presParOf" srcId="{5F7E6958-DC0D-43F0-81A4-ECD879B81E80}" destId="{C5497C0F-EE60-44B5-8AF7-586794C3B522}" srcOrd="3" destOrd="0" presId="urn:microsoft.com/office/officeart/2018/2/layout/IconVerticalSolidList"/>
    <dgm:cxn modelId="{F31CEB3E-9396-40BA-861E-8EBD0175C0BE}" type="presParOf" srcId="{D222FC2D-D2FB-44B4-BB84-629E82EF3844}" destId="{1CB08104-2CEF-4B03-A654-7FFD8FF20578}" srcOrd="1" destOrd="0" presId="urn:microsoft.com/office/officeart/2018/2/layout/IconVerticalSolidList"/>
    <dgm:cxn modelId="{FD1724F7-C544-4BCC-A4DB-F640E337DB7C}" type="presParOf" srcId="{D222FC2D-D2FB-44B4-BB84-629E82EF3844}" destId="{4BEC62E2-3A8F-4591-806F-14E5C205FAA3}" srcOrd="2" destOrd="0" presId="urn:microsoft.com/office/officeart/2018/2/layout/IconVerticalSolidList"/>
    <dgm:cxn modelId="{D1CC0674-BD8B-4FE0-B66A-175888A3CFE0}" type="presParOf" srcId="{4BEC62E2-3A8F-4591-806F-14E5C205FAA3}" destId="{9CE293C1-A307-4DCC-834A-869DC0E0C59F}" srcOrd="0" destOrd="0" presId="urn:microsoft.com/office/officeart/2018/2/layout/IconVerticalSolidList"/>
    <dgm:cxn modelId="{04519CDF-129D-4145-AF15-16E641A34A18}" type="presParOf" srcId="{4BEC62E2-3A8F-4591-806F-14E5C205FAA3}" destId="{35E16491-8ABE-4CFD-BA04-0DCDFECADE5C}" srcOrd="1" destOrd="0" presId="urn:microsoft.com/office/officeart/2018/2/layout/IconVerticalSolidList"/>
    <dgm:cxn modelId="{72F69D29-0DAA-4225-9CB8-5C8FA0DE1F6B}" type="presParOf" srcId="{4BEC62E2-3A8F-4591-806F-14E5C205FAA3}" destId="{4DAAD1D4-1354-422B-BDDE-8D071EFF03A7}" srcOrd="2" destOrd="0" presId="urn:microsoft.com/office/officeart/2018/2/layout/IconVerticalSolidList"/>
    <dgm:cxn modelId="{4CDA8AC9-9C25-41E6-8628-459F097E28CA}" type="presParOf" srcId="{4BEC62E2-3A8F-4591-806F-14E5C205FAA3}" destId="{A8C29FDC-0E99-486E-BD82-194096100E74}" srcOrd="3" destOrd="0" presId="urn:microsoft.com/office/officeart/2018/2/layout/IconVerticalSolidList"/>
    <dgm:cxn modelId="{2E585FEE-64A9-47E9-BD9F-63C5797BB76C}" type="presParOf" srcId="{D222FC2D-D2FB-44B4-BB84-629E82EF3844}" destId="{66E30E64-9339-4F41-B3FB-D438EF6406C5}" srcOrd="3" destOrd="0" presId="urn:microsoft.com/office/officeart/2018/2/layout/IconVerticalSolidList"/>
    <dgm:cxn modelId="{88940CF4-D552-4555-8163-ED8182BD5B25}" type="presParOf" srcId="{D222FC2D-D2FB-44B4-BB84-629E82EF3844}" destId="{7BEB7734-4AA0-4DCE-BCAB-23C82F9A7E83}" srcOrd="4" destOrd="0" presId="urn:microsoft.com/office/officeart/2018/2/layout/IconVerticalSolidList"/>
    <dgm:cxn modelId="{5DD14554-AD95-4C52-A750-3BCFB8DFE5BF}" type="presParOf" srcId="{7BEB7734-4AA0-4DCE-BCAB-23C82F9A7E83}" destId="{FE030285-8E09-4915-9EF7-0E68BABC5C73}" srcOrd="0" destOrd="0" presId="urn:microsoft.com/office/officeart/2018/2/layout/IconVerticalSolidList"/>
    <dgm:cxn modelId="{6B7A097D-A890-47AE-9983-7F9B4B8D92DA}" type="presParOf" srcId="{7BEB7734-4AA0-4DCE-BCAB-23C82F9A7E83}" destId="{8B93B584-6256-43FB-AD81-2DA33D35F90C}" srcOrd="1" destOrd="0" presId="urn:microsoft.com/office/officeart/2018/2/layout/IconVerticalSolidList"/>
    <dgm:cxn modelId="{F3CD292D-D533-4E23-ABEF-828A0599375D}" type="presParOf" srcId="{7BEB7734-4AA0-4DCE-BCAB-23C82F9A7E83}" destId="{EB076C38-361F-4F6A-B120-25E001D8DCBA}" srcOrd="2" destOrd="0" presId="urn:microsoft.com/office/officeart/2018/2/layout/IconVerticalSolidList"/>
    <dgm:cxn modelId="{571B0D3C-7189-48A5-80E1-6F9E514C5462}" type="presParOf" srcId="{7BEB7734-4AA0-4DCE-BCAB-23C82F9A7E83}" destId="{9AAAD824-8DFD-4F98-A17C-3578C3C87491}" srcOrd="3" destOrd="0" presId="urn:microsoft.com/office/officeart/2018/2/layout/IconVerticalSolidList"/>
    <dgm:cxn modelId="{16DAFB6F-1B8C-4ECA-A3A2-CE8B9FBA5B87}" type="presParOf" srcId="{D222FC2D-D2FB-44B4-BB84-629E82EF3844}" destId="{55E50FC2-D91A-4529-BDE7-2B653DA581CD}" srcOrd="5" destOrd="0" presId="urn:microsoft.com/office/officeart/2018/2/layout/IconVerticalSolidList"/>
    <dgm:cxn modelId="{BC255B79-56AC-4070-A83F-4C4B8573AFAB}" type="presParOf" srcId="{D222FC2D-D2FB-44B4-BB84-629E82EF3844}" destId="{AF43A304-8F22-4F3B-82D0-E2E09D9D717F}" srcOrd="6" destOrd="0" presId="urn:microsoft.com/office/officeart/2018/2/layout/IconVerticalSolidList"/>
    <dgm:cxn modelId="{DBC0237E-C097-4EEC-AAB3-BA032233F55C}" type="presParOf" srcId="{AF43A304-8F22-4F3B-82D0-E2E09D9D717F}" destId="{69F19337-8861-4902-96F3-093149CFA09B}" srcOrd="0" destOrd="0" presId="urn:microsoft.com/office/officeart/2018/2/layout/IconVerticalSolidList"/>
    <dgm:cxn modelId="{50E968D5-5945-48C5-ABDE-99585B890CE8}" type="presParOf" srcId="{AF43A304-8F22-4F3B-82D0-E2E09D9D717F}" destId="{7760125E-BEAE-482D-BD82-1C547BFF74AE}" srcOrd="1" destOrd="0" presId="urn:microsoft.com/office/officeart/2018/2/layout/IconVerticalSolidList"/>
    <dgm:cxn modelId="{2FC0D10D-E477-438C-AE42-421EC1ADFA3F}" type="presParOf" srcId="{AF43A304-8F22-4F3B-82D0-E2E09D9D717F}" destId="{CBFA0D5B-FB6F-4698-A1B8-F15504BCC3BA}" srcOrd="2" destOrd="0" presId="urn:microsoft.com/office/officeart/2018/2/layout/IconVerticalSolidList"/>
    <dgm:cxn modelId="{20CBF108-41DB-446F-BAB9-99E6CD9CB9B4}" type="presParOf" srcId="{AF43A304-8F22-4F3B-82D0-E2E09D9D717F}" destId="{9EDD0A63-6480-4FEF-89A9-82D77A7E5F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E92AB8-B5D5-4767-87DE-ACC89A8EAB70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51E9C25-9410-4218-AB7E-E0EB04BE69E3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 err="1"/>
            <a:t>tigris</a:t>
          </a:r>
          <a:r>
            <a:rPr lang="en-US" sz="2400" b="1" dirty="0"/>
            <a:t> </a:t>
          </a:r>
          <a:r>
            <a:rPr lang="en-US" sz="1800" b="0" dirty="0"/>
            <a:t>– downloading tiger shapefiles from the census</a:t>
          </a:r>
        </a:p>
      </dgm:t>
    </dgm:pt>
    <dgm:pt modelId="{94C5995B-F04E-4EFA-B3A2-CDFE4FD1FB3D}" type="parTrans" cxnId="{7DEB796E-C8F0-4FB9-9C2B-A7E2FADC3DBD}">
      <dgm:prSet/>
      <dgm:spPr/>
      <dgm:t>
        <a:bodyPr/>
        <a:lstStyle/>
        <a:p>
          <a:endParaRPr lang="en-US"/>
        </a:p>
      </dgm:t>
    </dgm:pt>
    <dgm:pt modelId="{9C247CDD-3E55-44F7-BCC7-9C1768E96EBF}" type="sibTrans" cxnId="{7DEB796E-C8F0-4FB9-9C2B-A7E2FADC3DBD}">
      <dgm:prSet/>
      <dgm:spPr/>
      <dgm:t>
        <a:bodyPr/>
        <a:lstStyle/>
        <a:p>
          <a:endParaRPr lang="en-US"/>
        </a:p>
      </dgm:t>
    </dgm:pt>
    <dgm:pt modelId="{19556593-1AE5-47D7-9CAB-84509394601A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 err="1"/>
            <a:t>censusapi</a:t>
          </a:r>
          <a:r>
            <a:rPr lang="en-US" sz="2400" b="1" dirty="0"/>
            <a:t> </a:t>
          </a:r>
          <a:r>
            <a:rPr lang="en-US" sz="1800" b="0" dirty="0"/>
            <a:t>– downloading census data</a:t>
          </a:r>
        </a:p>
      </dgm:t>
    </dgm:pt>
    <dgm:pt modelId="{B1F2617A-C3AE-40E0-8E5D-C74D3C359B74}" type="parTrans" cxnId="{CC2C3738-218F-454B-851C-55749928E4D6}">
      <dgm:prSet/>
      <dgm:spPr/>
      <dgm:t>
        <a:bodyPr/>
        <a:lstStyle/>
        <a:p>
          <a:endParaRPr lang="en-US"/>
        </a:p>
      </dgm:t>
    </dgm:pt>
    <dgm:pt modelId="{58B86F29-5C70-4EAB-AA76-8458178B7C10}" type="sibTrans" cxnId="{CC2C3738-218F-454B-851C-55749928E4D6}">
      <dgm:prSet/>
      <dgm:spPr/>
      <dgm:t>
        <a:bodyPr/>
        <a:lstStyle/>
        <a:p>
          <a:endParaRPr lang="en-US"/>
        </a:p>
      </dgm:t>
    </dgm:pt>
    <dgm:pt modelId="{82FE6C10-8213-4EF4-8923-8494FCB20229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 err="1"/>
            <a:t>tidycensus</a:t>
          </a:r>
          <a:r>
            <a:rPr lang="en-US" sz="1800" b="0" dirty="0"/>
            <a:t> – downloading census data</a:t>
          </a:r>
        </a:p>
      </dgm:t>
    </dgm:pt>
    <dgm:pt modelId="{65F03CB2-D1D3-4F84-B44C-22D9B193EBA4}" type="parTrans" cxnId="{024D941F-046B-481D-B820-C0839640C4A2}">
      <dgm:prSet/>
      <dgm:spPr/>
      <dgm:t>
        <a:bodyPr/>
        <a:lstStyle/>
        <a:p>
          <a:endParaRPr lang="en-US"/>
        </a:p>
      </dgm:t>
    </dgm:pt>
    <dgm:pt modelId="{0DB74F35-AC01-4135-AFEF-801C2AF81114}" type="sibTrans" cxnId="{024D941F-046B-481D-B820-C0839640C4A2}">
      <dgm:prSet/>
      <dgm:spPr/>
      <dgm:t>
        <a:bodyPr/>
        <a:lstStyle/>
        <a:p>
          <a:endParaRPr lang="en-US"/>
        </a:p>
      </dgm:t>
    </dgm:pt>
    <dgm:pt modelId="{D222FC2D-D2FB-44B4-BB84-629E82EF3844}" type="pres">
      <dgm:prSet presAssocID="{14E92AB8-B5D5-4767-87DE-ACC89A8EAB70}" presName="root" presStyleCnt="0">
        <dgm:presLayoutVars>
          <dgm:dir/>
          <dgm:resizeHandles val="exact"/>
        </dgm:presLayoutVars>
      </dgm:prSet>
      <dgm:spPr/>
    </dgm:pt>
    <dgm:pt modelId="{1805B2A0-A647-4966-93D4-184D2238749F}" type="pres">
      <dgm:prSet presAssocID="{551E9C25-9410-4218-AB7E-E0EB04BE69E3}" presName="compNode" presStyleCnt="0"/>
      <dgm:spPr/>
    </dgm:pt>
    <dgm:pt modelId="{A58B53AB-F1E2-44A6-8B92-50249FE09A6F}" type="pres">
      <dgm:prSet presAssocID="{551E9C25-9410-4218-AB7E-E0EB04BE69E3}" presName="bgRect" presStyleLbl="bgShp" presStyleIdx="0" presStyleCnt="3"/>
      <dgm:spPr/>
    </dgm:pt>
    <dgm:pt modelId="{396B58E2-F5A9-4B80-BBA5-7EF69CC6837F}" type="pres">
      <dgm:prSet presAssocID="{551E9C25-9410-4218-AB7E-E0EB04BE69E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orth America"/>
        </a:ext>
      </dgm:extLst>
    </dgm:pt>
    <dgm:pt modelId="{B66BCE1B-63AC-4069-BFB9-54177562D54E}" type="pres">
      <dgm:prSet presAssocID="{551E9C25-9410-4218-AB7E-E0EB04BE69E3}" presName="spaceRect" presStyleCnt="0"/>
      <dgm:spPr/>
    </dgm:pt>
    <dgm:pt modelId="{1D3C52EC-C34E-4065-9579-541BC4B4D442}" type="pres">
      <dgm:prSet presAssocID="{551E9C25-9410-4218-AB7E-E0EB04BE69E3}" presName="parTx" presStyleLbl="revTx" presStyleIdx="0" presStyleCnt="3">
        <dgm:presLayoutVars>
          <dgm:chMax val="0"/>
          <dgm:chPref val="0"/>
        </dgm:presLayoutVars>
      </dgm:prSet>
      <dgm:spPr/>
    </dgm:pt>
    <dgm:pt modelId="{2CCCEF7F-C550-4E69-A281-62A6B6C5C7A0}" type="pres">
      <dgm:prSet presAssocID="{9C247CDD-3E55-44F7-BCC7-9C1768E96EBF}" presName="sibTrans" presStyleCnt="0"/>
      <dgm:spPr/>
    </dgm:pt>
    <dgm:pt modelId="{512AFEFA-4F07-4A88-9B88-53CF2265163B}" type="pres">
      <dgm:prSet presAssocID="{82FE6C10-8213-4EF4-8923-8494FCB20229}" presName="compNode" presStyleCnt="0"/>
      <dgm:spPr/>
    </dgm:pt>
    <dgm:pt modelId="{A3B13BF7-82D1-4288-96F4-60F334C2ED50}" type="pres">
      <dgm:prSet presAssocID="{82FE6C10-8213-4EF4-8923-8494FCB20229}" presName="bgRect" presStyleLbl="bgShp" presStyleIdx="1" presStyleCnt="3" custLinFactNeighborX="0" custLinFactNeighborY="914"/>
      <dgm:spPr/>
    </dgm:pt>
    <dgm:pt modelId="{42928F02-EF37-4438-A9D2-136E35F858F4}" type="pres">
      <dgm:prSet presAssocID="{82FE6C10-8213-4EF4-8923-8494FCB20229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73C56819-285B-4657-9C39-3D4B15926AAF}" type="pres">
      <dgm:prSet presAssocID="{82FE6C10-8213-4EF4-8923-8494FCB20229}" presName="spaceRect" presStyleCnt="0"/>
      <dgm:spPr/>
    </dgm:pt>
    <dgm:pt modelId="{8359456A-1514-46C8-8AEB-5FA19A1BF6DB}" type="pres">
      <dgm:prSet presAssocID="{82FE6C10-8213-4EF4-8923-8494FCB20229}" presName="parTx" presStyleLbl="revTx" presStyleIdx="1" presStyleCnt="3">
        <dgm:presLayoutVars>
          <dgm:chMax val="0"/>
          <dgm:chPref val="0"/>
        </dgm:presLayoutVars>
      </dgm:prSet>
      <dgm:spPr/>
    </dgm:pt>
    <dgm:pt modelId="{4A76AD45-7256-48B3-ABAE-2013B3CFF8BE}" type="pres">
      <dgm:prSet presAssocID="{0DB74F35-AC01-4135-AFEF-801C2AF81114}" presName="sibTrans" presStyleCnt="0"/>
      <dgm:spPr/>
    </dgm:pt>
    <dgm:pt modelId="{3FE75699-8999-40D2-94C2-3F667162CD57}" type="pres">
      <dgm:prSet presAssocID="{19556593-1AE5-47D7-9CAB-84509394601A}" presName="compNode" presStyleCnt="0"/>
      <dgm:spPr/>
    </dgm:pt>
    <dgm:pt modelId="{6DD9598C-3DB3-49C3-A729-D176F27BEEE4}" type="pres">
      <dgm:prSet presAssocID="{19556593-1AE5-47D7-9CAB-84509394601A}" presName="bgRect" presStyleLbl="bgShp" presStyleIdx="2" presStyleCnt="3"/>
      <dgm:spPr/>
    </dgm:pt>
    <dgm:pt modelId="{AF07F578-8776-4480-AF52-64077342AEBC}" type="pres">
      <dgm:prSet presAssocID="{19556593-1AE5-47D7-9CAB-84509394601A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22A110C-16B9-408F-88AE-88D665EA3377}" type="pres">
      <dgm:prSet presAssocID="{19556593-1AE5-47D7-9CAB-84509394601A}" presName="spaceRect" presStyleCnt="0"/>
      <dgm:spPr/>
    </dgm:pt>
    <dgm:pt modelId="{D61E27CC-D6CC-47ED-A134-5CFC215C8B3A}" type="pres">
      <dgm:prSet presAssocID="{19556593-1AE5-47D7-9CAB-84509394601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24D941F-046B-481D-B820-C0839640C4A2}" srcId="{14E92AB8-B5D5-4767-87DE-ACC89A8EAB70}" destId="{82FE6C10-8213-4EF4-8923-8494FCB20229}" srcOrd="1" destOrd="0" parTransId="{65F03CB2-D1D3-4F84-B44C-22D9B193EBA4}" sibTransId="{0DB74F35-AC01-4135-AFEF-801C2AF81114}"/>
    <dgm:cxn modelId="{CC2C3738-218F-454B-851C-55749928E4D6}" srcId="{14E92AB8-B5D5-4767-87DE-ACC89A8EAB70}" destId="{19556593-1AE5-47D7-9CAB-84509394601A}" srcOrd="2" destOrd="0" parTransId="{B1F2617A-C3AE-40E0-8E5D-C74D3C359B74}" sibTransId="{58B86F29-5C70-4EAB-AA76-8458178B7C10}"/>
    <dgm:cxn modelId="{DF7A5841-79AF-4A6D-9C38-F7E0708126A2}" type="presOf" srcId="{19556593-1AE5-47D7-9CAB-84509394601A}" destId="{D61E27CC-D6CC-47ED-A134-5CFC215C8B3A}" srcOrd="0" destOrd="0" presId="urn:microsoft.com/office/officeart/2018/2/layout/IconVerticalSolidList"/>
    <dgm:cxn modelId="{7DEB796E-C8F0-4FB9-9C2B-A7E2FADC3DBD}" srcId="{14E92AB8-B5D5-4767-87DE-ACC89A8EAB70}" destId="{551E9C25-9410-4218-AB7E-E0EB04BE69E3}" srcOrd="0" destOrd="0" parTransId="{94C5995B-F04E-4EFA-B3A2-CDFE4FD1FB3D}" sibTransId="{9C247CDD-3E55-44F7-BCC7-9C1768E96EBF}"/>
    <dgm:cxn modelId="{E121658E-5556-4F2C-B16E-FB43815AF5FE}" type="presOf" srcId="{14E92AB8-B5D5-4767-87DE-ACC89A8EAB70}" destId="{D222FC2D-D2FB-44B4-BB84-629E82EF3844}" srcOrd="0" destOrd="0" presId="urn:microsoft.com/office/officeart/2018/2/layout/IconVerticalSolidList"/>
    <dgm:cxn modelId="{0ECAD995-7F0C-46EC-8F75-5A2C6058DF32}" type="presOf" srcId="{82FE6C10-8213-4EF4-8923-8494FCB20229}" destId="{8359456A-1514-46C8-8AEB-5FA19A1BF6DB}" srcOrd="0" destOrd="0" presId="urn:microsoft.com/office/officeart/2018/2/layout/IconVerticalSolidList"/>
    <dgm:cxn modelId="{206056F6-4654-4A7B-B1F1-B1CA83D56C78}" type="presOf" srcId="{551E9C25-9410-4218-AB7E-E0EB04BE69E3}" destId="{1D3C52EC-C34E-4065-9579-541BC4B4D442}" srcOrd="0" destOrd="0" presId="urn:microsoft.com/office/officeart/2018/2/layout/IconVerticalSolidList"/>
    <dgm:cxn modelId="{396523E9-543D-4B29-98EE-9094EFDFB3E4}" type="presParOf" srcId="{D222FC2D-D2FB-44B4-BB84-629E82EF3844}" destId="{1805B2A0-A647-4966-93D4-184D2238749F}" srcOrd="0" destOrd="0" presId="urn:microsoft.com/office/officeart/2018/2/layout/IconVerticalSolidList"/>
    <dgm:cxn modelId="{499332DE-602C-4964-8904-DA1030D2B8B8}" type="presParOf" srcId="{1805B2A0-A647-4966-93D4-184D2238749F}" destId="{A58B53AB-F1E2-44A6-8B92-50249FE09A6F}" srcOrd="0" destOrd="0" presId="urn:microsoft.com/office/officeart/2018/2/layout/IconVerticalSolidList"/>
    <dgm:cxn modelId="{A3090761-5068-4CDB-8724-A153B7ABD0C1}" type="presParOf" srcId="{1805B2A0-A647-4966-93D4-184D2238749F}" destId="{396B58E2-F5A9-4B80-BBA5-7EF69CC6837F}" srcOrd="1" destOrd="0" presId="urn:microsoft.com/office/officeart/2018/2/layout/IconVerticalSolidList"/>
    <dgm:cxn modelId="{01BB9EAA-A120-417E-BCF5-384F2A1CFE33}" type="presParOf" srcId="{1805B2A0-A647-4966-93D4-184D2238749F}" destId="{B66BCE1B-63AC-4069-BFB9-54177562D54E}" srcOrd="2" destOrd="0" presId="urn:microsoft.com/office/officeart/2018/2/layout/IconVerticalSolidList"/>
    <dgm:cxn modelId="{9DE7C399-BCDB-46D3-859C-823C93977ED2}" type="presParOf" srcId="{1805B2A0-A647-4966-93D4-184D2238749F}" destId="{1D3C52EC-C34E-4065-9579-541BC4B4D442}" srcOrd="3" destOrd="0" presId="urn:microsoft.com/office/officeart/2018/2/layout/IconVerticalSolidList"/>
    <dgm:cxn modelId="{949318D7-E86C-4FD5-9E48-EA1C5FBC706D}" type="presParOf" srcId="{D222FC2D-D2FB-44B4-BB84-629E82EF3844}" destId="{2CCCEF7F-C550-4E69-A281-62A6B6C5C7A0}" srcOrd="1" destOrd="0" presId="urn:microsoft.com/office/officeart/2018/2/layout/IconVerticalSolidList"/>
    <dgm:cxn modelId="{EDC09A89-AF6F-4918-923D-CD6AB0D904CD}" type="presParOf" srcId="{D222FC2D-D2FB-44B4-BB84-629E82EF3844}" destId="{512AFEFA-4F07-4A88-9B88-53CF2265163B}" srcOrd="2" destOrd="0" presId="urn:microsoft.com/office/officeart/2018/2/layout/IconVerticalSolidList"/>
    <dgm:cxn modelId="{D6721E67-F4F1-4926-B9B6-5C3A19729456}" type="presParOf" srcId="{512AFEFA-4F07-4A88-9B88-53CF2265163B}" destId="{A3B13BF7-82D1-4288-96F4-60F334C2ED50}" srcOrd="0" destOrd="0" presId="urn:microsoft.com/office/officeart/2018/2/layout/IconVerticalSolidList"/>
    <dgm:cxn modelId="{39CD2E0C-5041-48C4-A2E8-6DCD3C345B4E}" type="presParOf" srcId="{512AFEFA-4F07-4A88-9B88-53CF2265163B}" destId="{42928F02-EF37-4438-A9D2-136E35F858F4}" srcOrd="1" destOrd="0" presId="urn:microsoft.com/office/officeart/2018/2/layout/IconVerticalSolidList"/>
    <dgm:cxn modelId="{67A14A4D-94CD-4ABE-B60C-75AD5FD6A268}" type="presParOf" srcId="{512AFEFA-4F07-4A88-9B88-53CF2265163B}" destId="{73C56819-285B-4657-9C39-3D4B15926AAF}" srcOrd="2" destOrd="0" presId="urn:microsoft.com/office/officeart/2018/2/layout/IconVerticalSolidList"/>
    <dgm:cxn modelId="{B97192EB-77A0-450F-80A6-5428CD3490FF}" type="presParOf" srcId="{512AFEFA-4F07-4A88-9B88-53CF2265163B}" destId="{8359456A-1514-46C8-8AEB-5FA19A1BF6DB}" srcOrd="3" destOrd="0" presId="urn:microsoft.com/office/officeart/2018/2/layout/IconVerticalSolidList"/>
    <dgm:cxn modelId="{2244E6D7-19F4-401B-9B43-84FFA4FFF39C}" type="presParOf" srcId="{D222FC2D-D2FB-44B4-BB84-629E82EF3844}" destId="{4A76AD45-7256-48B3-ABAE-2013B3CFF8BE}" srcOrd="3" destOrd="0" presId="urn:microsoft.com/office/officeart/2018/2/layout/IconVerticalSolidList"/>
    <dgm:cxn modelId="{CC61E73A-C7A6-468A-8185-8D74903C3521}" type="presParOf" srcId="{D222FC2D-D2FB-44B4-BB84-629E82EF3844}" destId="{3FE75699-8999-40D2-94C2-3F667162CD57}" srcOrd="4" destOrd="0" presId="urn:microsoft.com/office/officeart/2018/2/layout/IconVerticalSolidList"/>
    <dgm:cxn modelId="{61EAEA26-2694-47D5-AA4D-8B00A3F705C2}" type="presParOf" srcId="{3FE75699-8999-40D2-94C2-3F667162CD57}" destId="{6DD9598C-3DB3-49C3-A729-D176F27BEEE4}" srcOrd="0" destOrd="0" presId="urn:microsoft.com/office/officeart/2018/2/layout/IconVerticalSolidList"/>
    <dgm:cxn modelId="{21283290-CA9A-4E9B-B40D-0C0BDA63B2F2}" type="presParOf" srcId="{3FE75699-8999-40D2-94C2-3F667162CD57}" destId="{AF07F578-8776-4480-AF52-64077342AEBC}" srcOrd="1" destOrd="0" presId="urn:microsoft.com/office/officeart/2018/2/layout/IconVerticalSolidList"/>
    <dgm:cxn modelId="{A134643D-35FA-4AED-9FD4-42068306FC46}" type="presParOf" srcId="{3FE75699-8999-40D2-94C2-3F667162CD57}" destId="{A22A110C-16B9-408F-88AE-88D665EA3377}" srcOrd="2" destOrd="0" presId="urn:microsoft.com/office/officeart/2018/2/layout/IconVerticalSolidList"/>
    <dgm:cxn modelId="{44779221-272B-4845-95DE-AA1053025364}" type="presParOf" srcId="{3FE75699-8999-40D2-94C2-3F667162CD57}" destId="{D61E27CC-D6CC-47ED-A134-5CFC215C8B3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9A120-65EF-4FA3-9016-884456C74E58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B0FC9F-F9AE-44AD-AAFD-D776A9B9449C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97C0F-EE60-44B5-8AF7-586794C3B522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OGC </a:t>
          </a:r>
          <a:r>
            <a:rPr lang="en-US" sz="1800" kern="1200" dirty="0"/>
            <a:t>- Open Geospatial Consortium, umbrella organization that supports development of open-source GIS tools and standards </a:t>
          </a:r>
        </a:p>
      </dsp:txBody>
      <dsp:txXfrm>
        <a:off x="1941716" y="718"/>
        <a:ext cx="4571887" cy="1681139"/>
      </dsp:txXfrm>
    </dsp:sp>
    <dsp:sp modelId="{FE030285-8E09-4915-9EF7-0E68BABC5C73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93B584-6256-43FB-AD81-2DA33D35F90C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AD824-8DFD-4F98-A17C-3578C3C87491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GDAL</a:t>
          </a:r>
          <a:r>
            <a:rPr lang="en-US" sz="1800" kern="1200" dirty="0"/>
            <a:t> - Geospatial Data Abstraction Library: open source library of tools for converting maps from one format to another (raster versus vector, various transformations) </a:t>
          </a:r>
        </a:p>
      </dsp:txBody>
      <dsp:txXfrm>
        <a:off x="1941716" y="2102143"/>
        <a:ext cx="4571887" cy="1681139"/>
      </dsp:txXfrm>
    </dsp:sp>
    <dsp:sp modelId="{D0927B5B-D1C2-496D-BCC2-88C4FAB6E3C6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91B82-EE5B-478A-9BA6-510CE667F7D3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37416-B5CF-43C0-A045-60BD4A87E9A2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OGR</a:t>
          </a:r>
          <a:r>
            <a:rPr lang="en-US" sz="2500" kern="1200" dirty="0"/>
            <a:t> – </a:t>
          </a:r>
          <a:r>
            <a:rPr lang="en-US" sz="2500" kern="1200" dirty="0" err="1"/>
            <a:t>OpenGIS</a:t>
          </a:r>
          <a:r>
            <a:rPr lang="en-US" sz="2500" kern="1200" dirty="0"/>
            <a:t> Simple Features Reference</a:t>
          </a:r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9A120-65EF-4FA3-9016-884456C74E58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B0FC9F-F9AE-44AD-AAFD-D776A9B9449C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97C0F-EE60-44B5-8AF7-586794C3B522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sp</a:t>
          </a:r>
          <a:r>
            <a:rPr lang="en-US" sz="2400" b="1" kern="1200" dirty="0"/>
            <a:t> </a:t>
          </a:r>
          <a:r>
            <a:rPr lang="en-US" sz="1800" kern="1200" dirty="0"/>
            <a:t>– Core spatial analysis package for working with spatial objects (points, lines, polygons)</a:t>
          </a:r>
        </a:p>
      </dsp:txBody>
      <dsp:txXfrm>
        <a:off x="1429899" y="2442"/>
        <a:ext cx="5083704" cy="1238008"/>
      </dsp:txXfrm>
    </dsp:sp>
    <dsp:sp modelId="{9CE293C1-A307-4DCC-834A-869DC0E0C59F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16491-8ABE-4CFD-BA04-0DCDFECADE5C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C29FDC-0E99-486E-BD82-194096100E74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sf</a:t>
          </a:r>
          <a:r>
            <a:rPr lang="en-US" sz="1800" kern="1200" dirty="0"/>
            <a:t> – Simple features package that provides a modernization of the </a:t>
          </a:r>
          <a:r>
            <a:rPr lang="en-US" sz="1800" kern="1200" dirty="0" err="1"/>
            <a:t>sp</a:t>
          </a:r>
          <a:r>
            <a:rPr lang="en-US" sz="1800" kern="1200" dirty="0"/>
            <a:t> package by simplifying data structures</a:t>
          </a:r>
        </a:p>
      </dsp:txBody>
      <dsp:txXfrm>
        <a:off x="1429899" y="1549953"/>
        <a:ext cx="5083704" cy="1238008"/>
      </dsp:txXfrm>
    </dsp:sp>
    <dsp:sp modelId="{FE030285-8E09-4915-9EF7-0E68BABC5C73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93B584-6256-43FB-AD81-2DA33D35F90C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AD824-8DFD-4F98-A17C-3578C3C87491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rgdal</a:t>
          </a:r>
          <a:r>
            <a:rPr lang="en-US" sz="1800" b="0" kern="1200" dirty="0"/>
            <a:t> –package for reading shapefiles (and other formats) into R</a:t>
          </a:r>
        </a:p>
      </dsp:txBody>
      <dsp:txXfrm>
        <a:off x="1429899" y="3097464"/>
        <a:ext cx="5083704" cy="1238008"/>
      </dsp:txXfrm>
    </dsp:sp>
    <dsp:sp modelId="{69F19337-8861-4902-96F3-093149CFA09B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60125E-BEAE-482D-BD82-1C547BFF74AE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D0A63-6480-4FEF-89A9-82D77A7E5FA2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geojsonio</a:t>
          </a:r>
          <a:r>
            <a:rPr lang="en-US" sz="1800" b="0" kern="1200" dirty="0"/>
            <a:t> – package for reading and writing </a:t>
          </a:r>
          <a:r>
            <a:rPr lang="en-US" sz="1800" b="0" kern="1200" dirty="0" err="1"/>
            <a:t>GeoJSON</a:t>
          </a:r>
          <a:r>
            <a:rPr lang="en-US" sz="1800" b="0" kern="1200" dirty="0"/>
            <a:t> file formats </a:t>
          </a:r>
        </a:p>
      </dsp:txBody>
      <dsp:txXfrm>
        <a:off x="1429899" y="4644974"/>
        <a:ext cx="5083704" cy="1238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B53AB-F1E2-44A6-8B92-50249FE09A6F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6B58E2-F5A9-4B80-BBA5-7EF69CC6837F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3C52EC-C34E-4065-9579-541BC4B4D442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tigris</a:t>
          </a:r>
          <a:r>
            <a:rPr lang="en-US" sz="2400" b="1" kern="1200" dirty="0"/>
            <a:t> </a:t>
          </a:r>
          <a:r>
            <a:rPr lang="en-US" sz="1800" b="0" kern="1200" dirty="0"/>
            <a:t>– downloading tiger shapefiles from the census</a:t>
          </a:r>
        </a:p>
      </dsp:txBody>
      <dsp:txXfrm>
        <a:off x="1941716" y="718"/>
        <a:ext cx="4571887" cy="1681139"/>
      </dsp:txXfrm>
    </dsp:sp>
    <dsp:sp modelId="{A3B13BF7-82D1-4288-96F4-60F334C2ED50}">
      <dsp:nvSpPr>
        <dsp:cNvPr id="0" name=""/>
        <dsp:cNvSpPr/>
      </dsp:nvSpPr>
      <dsp:spPr>
        <a:xfrm>
          <a:off x="0" y="2117508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28F02-EF37-4438-A9D2-136E35F858F4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9456A-1514-46C8-8AEB-5FA19A1BF6DB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tidycensus</a:t>
          </a:r>
          <a:r>
            <a:rPr lang="en-US" sz="1800" b="0" kern="1200" dirty="0"/>
            <a:t> – downloading census data</a:t>
          </a:r>
        </a:p>
      </dsp:txBody>
      <dsp:txXfrm>
        <a:off x="1941716" y="2102143"/>
        <a:ext cx="4571887" cy="1681139"/>
      </dsp:txXfrm>
    </dsp:sp>
    <dsp:sp modelId="{6DD9598C-3DB3-49C3-A729-D176F27BEEE4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07F578-8776-4480-AF52-64077342AEBC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E27CC-D6CC-47ED-A134-5CFC215C8B3A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censusapi</a:t>
          </a:r>
          <a:r>
            <a:rPr lang="en-US" sz="2400" b="1" kern="1200" dirty="0"/>
            <a:t> </a:t>
          </a:r>
          <a:r>
            <a:rPr lang="en-US" sz="1800" b="0" kern="1200" dirty="0"/>
            <a:t>– downloading census data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BD552-3C31-4A35-B06C-0C02BF137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E5B6F-4E82-455A-9CEF-5ABA7392C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EFD00-F2BE-4CCA-973F-3DF6C8F3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AD1F-0487-4EF8-95D1-E7EF4A6160C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BA6C5-1CAF-48D4-BC5F-59A2C8401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BC1EF-D8C7-4E1D-AB33-9778F955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BEE9-C179-46BB-BAC6-EF1808569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17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049B0-DAD4-4331-B9BB-9F55AB30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F3C32-60E3-4E27-B55A-281C8CB4E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8BEFE-2808-4293-A754-824A64518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AD1F-0487-4EF8-95D1-E7EF4A6160C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436BB-5895-4AE1-89F7-AC113463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7085B-F600-4331-90D9-02F870E7C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BEE9-C179-46BB-BAC6-EF1808569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6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EDD4F-A2D4-4511-B217-7BE74A7B7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8871C-FEC6-4956-9ADA-0AA44CF0E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7C37A-7536-4753-BEAC-DCC8446C4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AD1F-0487-4EF8-95D1-E7EF4A6160C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963CF-F752-4D67-A085-949278DB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B2EE2-F38E-4E78-A62B-7608E054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BEE9-C179-46BB-BAC6-EF1808569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93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95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48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56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26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11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521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72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6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60E6-2A9A-424C-9192-5069C128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3EB7-C87B-4867-8A8E-7A1F55713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0E7C6-38B7-4B55-A862-A334C8AF8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AD1F-0487-4EF8-95D1-E7EF4A6160C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FC6D3-FB3C-4A75-8E73-F8268115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155AE-C408-413C-A639-FDB2BAE4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BEE9-C179-46BB-BAC6-EF1808569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19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18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504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2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ADBC-5542-4B72-8923-138F7187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E3578-7E0D-4F92-825F-E156A2365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58C4F-A81A-4F04-B6BB-0E4A9D31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AD1F-0487-4EF8-95D1-E7EF4A6160C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72117-1789-45CF-82A5-3C34C59F6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9A58F-3742-4F6B-A970-47D87B4D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BEE9-C179-46BB-BAC6-EF1808569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F021-9A4D-4107-ACE3-8118E401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6B086-0FDF-4A2B-A654-67B5ABD5A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FF696-B28F-42C0-9374-B4C0BBAAB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8258B-6C7B-4241-A049-CF004EFE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AD1F-0487-4EF8-95D1-E7EF4A6160C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A167E-51E8-42D8-B1E4-A2F36845C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6BECF-C847-4AC2-9ACA-688702AA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BEE9-C179-46BB-BAC6-EF1808569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3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A1C57-9582-41B1-828F-DBCFA018B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6E891-2EF8-4061-8559-7E196FCAA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679D9-036F-457E-8A8A-39672F901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3FCB95-4FB2-40D3-979F-88D9A4E63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895B60-563D-4DDA-BD51-3B3F1E0EE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80641E-D87C-4EEF-AFA9-0C3C94496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AD1F-0487-4EF8-95D1-E7EF4A6160C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34833B-DC02-4080-AC7D-C2AE795B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942C23-987F-4465-BBF8-A74BDF6D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BEE9-C179-46BB-BAC6-EF1808569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73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B4D3D-DE6F-4AE8-938E-B9F11AF7F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1BEF43-988C-4D70-B43C-DA7E269A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AD1F-0487-4EF8-95D1-E7EF4A6160C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25661-749E-4B46-B509-E7AE23AF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A912B-6983-46FD-AE6D-D9DF1317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BEE9-C179-46BB-BAC6-EF1808569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3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15C75B-0799-4230-BBBF-F68CAA0E0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AD1F-0487-4EF8-95D1-E7EF4A6160C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E09384-E9DE-4B71-B8BC-8304425CD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6F651-6442-4083-9506-E974DCEE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BEE9-C179-46BB-BAC6-EF1808569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5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690E-BE0F-44C8-8C5B-A43AA712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31236-36E3-4AC0-A597-24190DE10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9CD77-3C9F-4DCB-985C-8416AA21D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8AC91-3990-4A99-A5CD-E8A5E5336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AD1F-0487-4EF8-95D1-E7EF4A6160C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B3708-58D8-4E71-A6F9-78ACDD5D0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3D4F9-98EA-40C4-A501-8F6769A1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BEE9-C179-46BB-BAC6-EF1808569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55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E7B3-6C8D-4FC9-9F95-1D848A92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0E8884-6638-4AEF-8CC4-5960464D0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9ADD1-C226-45E2-B707-CFFF2E8F4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11F2E-EAFB-4CA9-B111-D793BF9A2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AD1F-0487-4EF8-95D1-E7EF4A6160C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72F00-004D-42DF-B0D4-5145BA34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24DF2-90AE-45C9-8B9A-C66B3396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BEE9-C179-46BB-BAC6-EF1808569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8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B4424D-EF1B-4F1C-9975-3FE43221C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70AB-EE49-41E7-AF39-BBC9342E8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55A7A-F651-4455-A986-F5736585A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AD1F-0487-4EF8-95D1-E7EF4A6160C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9AC46-D31E-49D6-80FE-DDDC9E63E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3A3B1-3031-4E07-9816-BDADD4C8B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5BEE9-C179-46BB-BAC6-EF1808569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7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2510F-8C52-483F-A0B7-B48FA3B7522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3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ea.gov/regional/bearfacts/action.cfm?fips=42129&amp;areatype=42129" TargetMode="External"/><Relationship Id="rId3" Type="http://schemas.openxmlformats.org/officeDocument/2006/relationships/hyperlink" Target="http://www.bea.gov/regional/bearfacts/action.cfm?fips=42003&amp;areatype=42003" TargetMode="External"/><Relationship Id="rId7" Type="http://schemas.openxmlformats.org/officeDocument/2006/relationships/hyperlink" Target="http://www.bea.gov/regional/bearfacts/action.cfm?fips=42125&amp;areatype=42125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www.bea.gov/regional/bearfacts/action.cfm?fips=42051&amp;areatype=42051" TargetMode="External"/><Relationship Id="rId5" Type="http://schemas.openxmlformats.org/officeDocument/2006/relationships/hyperlink" Target="http://www.bea.gov/regional/bearfacts/action.cfm?fips=42019&amp;areatype=42019" TargetMode="External"/><Relationship Id="rId4" Type="http://schemas.openxmlformats.org/officeDocument/2006/relationships/hyperlink" Target="http://www.bea.gov/regional/bearfacts/action.cfm?fips=42007&amp;areatype=42007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neonscience.org/dc-open-shapefiles-r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sf/vignettes/sf2.html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hyperlink" Target="https://ggplot2.tidyverse.org/reference/geom_polygon.html" TargetMode="External"/><Relationship Id="rId2" Type="http://schemas.openxmlformats.org/officeDocument/2006/relationships/hyperlink" Target="https://ggplot2.tidyverse.org/reference/coord_map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gplot2.tidyverse.org/reference/aes.html" TargetMode="External"/><Relationship Id="rId5" Type="http://schemas.openxmlformats.org/officeDocument/2006/relationships/hyperlink" Target="https://ggplot2.tidyverse.org/reference/ggplot.html" TargetMode="External"/><Relationship Id="rId4" Type="http://schemas.openxmlformats.org/officeDocument/2006/relationships/hyperlink" Target="https://ggplot2.tidyverse.org/reference/map_data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ggplot2.tidyverse.org/reference/coord_map.html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gplot2.tidyverse.org/reference/coord_map.html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1771" y="1593941"/>
            <a:ext cx="750365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 panose="020B0503040102020104" pitchFamily="34" charset="0"/>
                <a:ea typeface="+mn-ea"/>
                <a:cs typeface="+mn-cs"/>
              </a:rPr>
              <a:t>Spatial Analysis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dirty="0">
                <a:solidFill>
                  <a:prstClr val="white"/>
                </a:solidFill>
                <a:latin typeface="Euphemia" panose="020B0503040102020104" pitchFamily="34" charset="0"/>
              </a:rPr>
              <a:t>in R</a:t>
            </a:r>
            <a:endParaRPr kumimoji="0" lang="en-US" sz="8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 panose="020B05030401020201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2867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8418" y="2538821"/>
            <a:ext cx="79357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 panose="020B0503040102020104" pitchFamily="34" charset="0"/>
                <a:ea typeface="+mn-ea"/>
                <a:cs typeface="+mn-cs"/>
              </a:rPr>
              <a:t>geographic units</a:t>
            </a:r>
          </a:p>
        </p:txBody>
      </p:sp>
    </p:spTree>
    <p:extLst>
      <p:ext uri="{BB962C8B-B14F-4D97-AF65-F5344CB8AC3E}">
        <p14:creationId xmlns:p14="http://schemas.microsoft.com/office/powerpoint/2010/main" val="2941409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statcan.gc.ca/pub/92-195-x/2011001/geo/ct-sr/images/ct-sr-e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72" y="424222"/>
            <a:ext cx="4105275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963728" y="918659"/>
            <a:ext cx="47675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 the U.S., Census tracts are "Designed to be relatively homogeneous units with respect to population characteristics, economic status, and living conditions, census tracts average about 4,000 inhabitants."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1030" name="Picture 6" descr="http://www.giswebsite.com/examples/oakland/Centrac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783" y="3167423"/>
            <a:ext cx="36576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70407" y="5572664"/>
            <a:ext cx="3357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 are the tracts different sizes?</a:t>
            </a:r>
          </a:p>
        </p:txBody>
      </p:sp>
    </p:spTree>
    <p:extLst>
      <p:ext uri="{BB962C8B-B14F-4D97-AF65-F5344CB8AC3E}">
        <p14:creationId xmlns:p14="http://schemas.microsoft.com/office/powerpoint/2010/main" val="2747584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Administrative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</a:t>
            </a:r>
          </a:p>
          <a:p>
            <a:pPr lvl="1"/>
            <a:r>
              <a:rPr lang="en-US" dirty="0"/>
              <a:t>Counties</a:t>
            </a:r>
          </a:p>
          <a:p>
            <a:pPr lvl="2"/>
            <a:r>
              <a:rPr lang="en-US" dirty="0"/>
              <a:t>Census Tracts</a:t>
            </a:r>
          </a:p>
          <a:p>
            <a:pPr lvl="3"/>
            <a:r>
              <a:rPr lang="en-US" dirty="0"/>
              <a:t>Census Blocks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Census Tract is usually the most granular level</a:t>
            </a:r>
            <a:b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data provided by census</a:t>
            </a:r>
          </a:p>
        </p:txBody>
      </p:sp>
      <p:pic>
        <p:nvPicPr>
          <p:cNvPr id="2050" name="Picture 2" descr="http://egis3.lacounty.gov/dataportal/wp-content/uploads/2011/07/census_geographic_relationshi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136" y="1524316"/>
            <a:ext cx="4156192" cy="533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80664" y="1825625"/>
            <a:ext cx="705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92465" y="4367542"/>
            <a:ext cx="1099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Census Tract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92061" y="6311900"/>
            <a:ext cx="1073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Block Group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96775" y="4351910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3930723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ampusactivism.org/images/income-censustra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33" y="1325563"/>
            <a:ext cx="9756176" cy="527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3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Example: Household Income by Census Tract</a:t>
            </a:r>
          </a:p>
        </p:txBody>
      </p:sp>
    </p:spTree>
    <p:extLst>
      <p:ext uri="{BB962C8B-B14F-4D97-AF65-F5344CB8AC3E}">
        <p14:creationId xmlns:p14="http://schemas.microsoft.com/office/powerpoint/2010/main" val="2261558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FIPS Code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2529" y="3284043"/>
            <a:ext cx="705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03649" y="3284043"/>
            <a:ext cx="1099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Census Tract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78691" y="3284042"/>
            <a:ext cx="558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39546" y="2825467"/>
            <a:ext cx="2476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42003000102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48401" y="2825466"/>
            <a:ext cx="283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42-003-0001.02</a:t>
            </a:r>
          </a:p>
        </p:txBody>
      </p:sp>
      <p:cxnSp>
        <p:nvCxnSpPr>
          <p:cNvPr id="12" name="Straight Arrow Connector 11"/>
          <p:cNvCxnSpPr>
            <a:stCxn id="9" idx="3"/>
            <a:endCxn id="11" idx="1"/>
          </p:cNvCxnSpPr>
          <p:nvPr/>
        </p:nvCxnSpPr>
        <p:spPr>
          <a:xfrm flipV="1">
            <a:off x="4816506" y="3117854"/>
            <a:ext cx="1431895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30678" y="2434562"/>
            <a:ext cx="1694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11-digit Geo ID Code</a:t>
            </a:r>
          </a:p>
        </p:txBody>
      </p:sp>
    </p:spTree>
    <p:extLst>
      <p:ext uri="{BB962C8B-B14F-4D97-AF65-F5344CB8AC3E}">
        <p14:creationId xmlns:p14="http://schemas.microsoft.com/office/powerpoint/2010/main" val="3025482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counties are in my MSA?</a:t>
            </a:r>
          </a:p>
        </p:txBody>
      </p:sp>
      <p:sp>
        <p:nvSpPr>
          <p:cNvPr id="3" name="Rectangle 2"/>
          <p:cNvSpPr/>
          <p:nvPr/>
        </p:nvSpPr>
        <p:spPr>
          <a:xfrm>
            <a:off x="6910650" y="2033647"/>
            <a:ext cx="4658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http://www.bea.gov/faq/index.cfm?faq_id=470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80" y="1589904"/>
            <a:ext cx="6102827" cy="467883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10650" y="2745939"/>
            <a:ext cx="505069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Pittsburgh, PA (Metropolitan Statistical Area)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Allegheny, PA 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67F"/>
                </a:solidFill>
                <a:effectLst/>
                <a:uLnTx/>
                <a:uFillTx/>
                <a:latin typeface="inherit"/>
                <a:ea typeface="+mn-ea"/>
                <a:cs typeface="+mn-cs"/>
                <a:hlinkClick r:id="rId3" tooltip="Show BEARFACTS"/>
              </a:rPr>
              <a:t>42003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]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Beaver, PA 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67F"/>
                </a:solidFill>
                <a:effectLst/>
                <a:uLnTx/>
                <a:uFillTx/>
                <a:latin typeface="inherit"/>
                <a:ea typeface="+mn-ea"/>
                <a:cs typeface="+mn-cs"/>
                <a:hlinkClick r:id="rId4" tooltip="Show BEARFACTS"/>
              </a:rPr>
              <a:t>42007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]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Butler, PA 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67F"/>
                </a:solidFill>
                <a:effectLst/>
                <a:uLnTx/>
                <a:uFillTx/>
                <a:latin typeface="inherit"/>
                <a:ea typeface="+mn-ea"/>
                <a:cs typeface="+mn-cs"/>
                <a:hlinkClick r:id="rId5" tooltip="Show BEARFACTS"/>
              </a:rPr>
              <a:t>42019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]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Fayette, PA 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67F"/>
                </a:solidFill>
                <a:effectLst/>
                <a:uLnTx/>
                <a:uFillTx/>
                <a:latin typeface="inherit"/>
                <a:ea typeface="+mn-ea"/>
                <a:cs typeface="+mn-cs"/>
                <a:hlinkClick r:id="rId6" tooltip="Show BEARFACTS"/>
              </a:rPr>
              <a:t>42051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]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Washington, PA 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67F"/>
                </a:solidFill>
                <a:effectLst/>
                <a:uLnTx/>
                <a:uFillTx/>
                <a:latin typeface="inherit"/>
                <a:ea typeface="+mn-ea"/>
                <a:cs typeface="+mn-cs"/>
                <a:hlinkClick r:id="rId7" tooltip="Show BEARFACTS"/>
              </a:rPr>
              <a:t>42125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]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Westmoreland, PA 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67F"/>
                </a:solidFill>
                <a:effectLst/>
                <a:uLnTx/>
                <a:uFillTx/>
                <a:latin typeface="inherit"/>
                <a:ea typeface="+mn-ea"/>
                <a:cs typeface="+mn-cs"/>
                <a:hlinkClick r:id="rId8" tooltip="Show BEARFACTS"/>
              </a:rPr>
              <a:t>42129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]</a:t>
            </a:r>
          </a:p>
        </p:txBody>
      </p:sp>
      <p:sp>
        <p:nvSpPr>
          <p:cNvPr id="7" name="Rectangle 6"/>
          <p:cNvSpPr/>
          <p:nvPr/>
        </p:nvSpPr>
        <p:spPr>
          <a:xfrm>
            <a:off x="8306795" y="5110080"/>
            <a:ext cx="342888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FIPS Code for Allegheny County (42003)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42 = Pennsylvania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003 = Allegheny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County</a:t>
            </a:r>
          </a:p>
        </p:txBody>
      </p:sp>
    </p:spTree>
    <p:extLst>
      <p:ext uri="{BB962C8B-B14F-4D97-AF65-F5344CB8AC3E}">
        <p14:creationId xmlns:p14="http://schemas.microsoft.com/office/powerpoint/2010/main" val="131064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3527" y="2538821"/>
            <a:ext cx="48830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 panose="020B0503040102020104" pitchFamily="34" charset="0"/>
                <a:ea typeface="+mn-ea"/>
                <a:cs typeface="+mn-cs"/>
              </a:rPr>
              <a:t>shapefiles</a:t>
            </a:r>
          </a:p>
        </p:txBody>
      </p:sp>
    </p:spTree>
    <p:extLst>
      <p:ext uri="{BB962C8B-B14F-4D97-AF65-F5344CB8AC3E}">
        <p14:creationId xmlns:p14="http://schemas.microsoft.com/office/powerpoint/2010/main" val="3022740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neonscience.org/sites/default/files/images/dc-spatial-vector/Attribute_Table.png">
            <a:extLst>
              <a:ext uri="{FF2B5EF4-FFF2-40B4-BE49-F238E27FC236}">
                <a16:creationId xmlns:a16="http://schemas.microsoft.com/office/drawing/2014/main" id="{B916B40C-BEAA-4604-B2BF-5241BBF74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313" y="0"/>
            <a:ext cx="74771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neonscience.org/sites/default/files/images/dc-spatial-vector/pnt_line_poly.png">
            <a:extLst>
              <a:ext uri="{FF2B5EF4-FFF2-40B4-BE49-F238E27FC236}">
                <a16:creationId xmlns:a16="http://schemas.microsoft.com/office/drawing/2014/main" id="{5A9D6C3B-D7DA-4AC1-9D2D-CF719C5EB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6390"/>
            <a:ext cx="4446815" cy="449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85664DC-8C5C-4A33-B50D-02D417D3B016}"/>
              </a:ext>
            </a:extLst>
          </p:cNvPr>
          <p:cNvSpPr/>
          <p:nvPr/>
        </p:nvSpPr>
        <p:spPr>
          <a:xfrm>
            <a:off x="230489" y="6292334"/>
            <a:ext cx="39858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 https://www.neonscience.org/dc-open-shapefiles-r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67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24C254-AD26-4893-BB4F-300A753A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sf </a:t>
            </a:r>
            <a:r>
              <a:rPr lang="en-US" sz="3200" dirty="0">
                <a:solidFill>
                  <a:schemeClr val="bg1"/>
                </a:solidFill>
              </a:rPr>
              <a:t>package: geometric “primitives” for spatial objects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14B9DB-C129-46C1-98EB-023C7C0F7E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64"/>
          <a:stretch/>
        </p:blipFill>
        <p:spPr>
          <a:xfrm>
            <a:off x="1682216" y="1675227"/>
            <a:ext cx="882756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53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D3C248C-A385-4F9A-A97D-C8C6B04AF9A9}"/>
              </a:ext>
            </a:extLst>
          </p:cNvPr>
          <p:cNvSpPr/>
          <p:nvPr/>
        </p:nvSpPr>
        <p:spPr>
          <a:xfrm>
            <a:off x="278676" y="378907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library(sf)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("shape/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nc.shp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package="sf")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plot(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nc$AREA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nc$geometry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nc$geometry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[[1]]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nc.GeoJSON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nc.GeoJSON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"nc.csv" 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"nc.csv"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geometries have been dropped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CB73B5-B5DB-4770-88BD-435C3C38DBD5}"/>
              </a:ext>
            </a:extLst>
          </p:cNvPr>
          <p:cNvSpPr/>
          <p:nvPr/>
        </p:nvSpPr>
        <p:spPr>
          <a:xfrm>
            <a:off x="5817324" y="4116908"/>
            <a:ext cx="6096000" cy="23621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nc$geometry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Geometry set for 6 features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geometry type:  MULTIPOLYGON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dimension:      XY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bbox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   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 -81.74107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ymin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 36.07282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 -75.77316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ymax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 36.58965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epsg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(SRID):    4267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proj4string:    +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longlat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+datum=NAD27 +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no_defs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First 5 geometries: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MULTIPOLYGON (((-81.47276 36.23436, -81.54084 3...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MULTIPOLYGON (((-81.23989 36.36536, -81.24069 3...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MULTIPOLYGON (((-80.45634 36.24256, -80.47639 3...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MULTIPOLYGON (((-76.00897 36.3196, -76.01735 36...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MULTIPOLYGON (((-77.21767 36.24098, -77.23461 3...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3F8C2E-9B37-46D0-8854-995A3678C8DC}"/>
              </a:ext>
            </a:extLst>
          </p:cNvPr>
          <p:cNvSpPr/>
          <p:nvPr/>
        </p:nvSpPr>
        <p:spPr>
          <a:xfrm>
            <a:off x="5817324" y="239213"/>
            <a:ext cx="6096000" cy="36471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Simple feature collection with 6 features and 14 fields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geometry type:  MULTIPOLYGON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dimension:      XY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bbox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   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 -81.74107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ymin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 36.07282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 -75.77316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ymax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 36.58965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epsg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(SRID):    4267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proj4string:    +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longlat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+datum=NAD27 +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no_defs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AREA PERIMETER CNTY_ CNTY_ID        NAME  FIPS FIPSNO CRESS_ID BIR74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1 0.114     1.442  1825    1825        Ashe 37009  37009        5  1091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2 0.061     1.231  1827    1827   Alleghany 37005  37005        3   487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3 0.143     1.630  1828    1828       Surry 37171  37171       86  3188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4 0.070     2.968  1831    1831   Currituck 37053  37053       27   508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5 0.153     2.206  1832    1832 Northampton 37131  37131       66  1421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6 0.097     1.670  1833    1833    Hertford 37091  37091       46  1452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SID74 NWBIR74 BIR79 SID79 NWBIR79                       geometry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1     1      10  1364     0      19 MULTIPOLYGON (((-81.47276 3...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2     0      10   542     3      12 MULTIPOLYGON (((-81.23989 3...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3     5     208  3616     6     260 MULTIPOLYGON (((-80.45634 3...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4     1     123   830     2     145 MULTIPOLYGON (((-76.00897 3...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5     9    1066  1606     3    1197 MULTIPOLYGON (((-77.21767 3...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6     7     954  1838     5    1237 MULTIPOLYGON (((-76.74506 3...</a:t>
            </a:r>
          </a:p>
        </p:txBody>
      </p:sp>
    </p:spTree>
    <p:extLst>
      <p:ext uri="{BB962C8B-B14F-4D97-AF65-F5344CB8AC3E}">
        <p14:creationId xmlns:p14="http://schemas.microsoft.com/office/powerpoint/2010/main" val="1211631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DD28C-52F1-454A-8FA1-D336225ED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Useful vocab: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open-source GIS community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328FD926-3654-46ED-BE5A-C2F97FC442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144237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5282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C5D756-ADCD-40CC-8B57-3B62B83A1ECA}"/>
              </a:ext>
            </a:extLst>
          </p:cNvPr>
          <p:cNvSpPr/>
          <p:nvPr/>
        </p:nvSpPr>
        <p:spPr>
          <a:xfrm>
            <a:off x="222068" y="347387"/>
            <a:ext cx="10097587" cy="6163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head(</a:t>
            </a:r>
            <a:r>
              <a:rPr 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Simple feature collection with 6 features and 14 fields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geometry type:  MULTIPOLYGON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dimension:      XY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bbox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-81.74107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36.07282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-75.77316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36.58965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epsg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(SRID):    4267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proj4string:    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longlat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+datum=NAD27 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no_defs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AREA PERIMETER CNTY_ CNTY_ID        NAME  FIPS FIPSNO CRESS_ID BIR74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0.114     1.442  1825    1825        Ashe 37009  37009        5  1091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0.061     1.231  1827    1827   Alleghany 37005  37005        3   487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0.143     1.630  1828    1828       Surry 37171  37171       86  3188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 0.070     2.968  1831    1831   Currituck 37053  37053       27   508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 0.153     2.206  1832    1832 Northampton 37131  37131       66  1421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 0.097     1.670  1833    1833    Hertford 37091  37091       46  1452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SID74 NWBIR74 BIR79 SID79 NWBIR79                       geometry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    1      10  1364     0      19 MULTIPOLYGON (((-81.47276 3...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    0      10   542     3      12 MULTIPOLYGON (((-81.23989 3...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    5     208  3616     6     260 MULTIPOLYGON (((-80.45634 3...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     1     123   830     2     145 MULTIPOLYGON (((-76.00897 3...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     9    1066  1606     3    1197 MULTIPOLYGON (((-77.21767 3...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6     7     954  1838     5    1237 MULTIPOLYGON (((-76.74506 3...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BACBCB-E96B-4F8D-A7AD-BE5EC5DF80DD}"/>
              </a:ext>
            </a:extLst>
          </p:cNvPr>
          <p:cNvSpPr/>
          <p:nvPr/>
        </p:nvSpPr>
        <p:spPr>
          <a:xfrm>
            <a:off x="222068" y="744583"/>
            <a:ext cx="9718766" cy="1959428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56D0B-9DE8-4BA5-8216-01E31ACD8747}"/>
              </a:ext>
            </a:extLst>
          </p:cNvPr>
          <p:cNvSpPr/>
          <p:nvPr/>
        </p:nvSpPr>
        <p:spPr>
          <a:xfrm>
            <a:off x="222067" y="2704011"/>
            <a:ext cx="9875521" cy="1854926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048770-EF61-40CA-B1AA-0080FF809810}"/>
              </a:ext>
            </a:extLst>
          </p:cNvPr>
          <p:cNvSpPr/>
          <p:nvPr/>
        </p:nvSpPr>
        <p:spPr>
          <a:xfrm>
            <a:off x="5146765" y="4619896"/>
            <a:ext cx="4944290" cy="1959428"/>
          </a:xfrm>
          <a:prstGeom prst="rect">
            <a:avLst/>
          </a:prstGeom>
          <a:noFill/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2AC23-BC90-4C33-AFD5-EF109F71EFF6}"/>
              </a:ext>
            </a:extLst>
          </p:cNvPr>
          <p:cNvSpPr txBox="1"/>
          <p:nvPr/>
        </p:nvSpPr>
        <p:spPr>
          <a:xfrm>
            <a:off x="10319655" y="744583"/>
            <a:ext cx="151964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Meta-Data</a:t>
            </a:r>
          </a:p>
          <a:p>
            <a:pPr algn="ctr"/>
            <a:r>
              <a:rPr lang="en-US" dirty="0"/>
              <a:t>(type of spatial data, type of projection, etc.)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4804DC-D037-4170-8112-C11EFA92A4FA}"/>
              </a:ext>
            </a:extLst>
          </p:cNvPr>
          <p:cNvSpPr txBox="1"/>
          <p:nvPr/>
        </p:nvSpPr>
        <p:spPr>
          <a:xfrm>
            <a:off x="10450286" y="4676280"/>
            <a:ext cx="151964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sf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 Spatial</a:t>
            </a:r>
          </a:p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Objects</a:t>
            </a:r>
          </a:p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Component</a:t>
            </a:r>
          </a:p>
          <a:p>
            <a:pPr algn="ctr"/>
            <a:r>
              <a:rPr lang="en-US" dirty="0"/>
              <a:t>(just another column in a spreadsheet)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832BAF-9CC4-461B-8F01-7E5A21FDDDFD}"/>
              </a:ext>
            </a:extLst>
          </p:cNvPr>
          <p:cNvSpPr txBox="1"/>
          <p:nvPr/>
        </p:nvSpPr>
        <p:spPr>
          <a:xfrm>
            <a:off x="10319655" y="2966071"/>
            <a:ext cx="151964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Regular</a:t>
            </a:r>
          </a:p>
          <a:p>
            <a:pPr algn="ctr"/>
            <a:r>
              <a:rPr lang="en-US" sz="2000" b="1" dirty="0">
                <a:solidFill>
                  <a:schemeClr val="accent6"/>
                </a:solidFill>
              </a:rPr>
              <a:t>Data Frame</a:t>
            </a:r>
          </a:p>
          <a:p>
            <a:pPr algn="ctr"/>
            <a:r>
              <a:rPr lang="en-US" dirty="0"/>
              <a:t>(e.g. census data)</a:t>
            </a:r>
          </a:p>
        </p:txBody>
      </p:sp>
    </p:spTree>
    <p:extLst>
      <p:ext uri="{BB962C8B-B14F-4D97-AF65-F5344CB8AC3E}">
        <p14:creationId xmlns:p14="http://schemas.microsoft.com/office/powerpoint/2010/main" val="71158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E42594-BAB8-48F1-823A-0F3A1CCA8763}"/>
              </a:ext>
            </a:extLst>
          </p:cNvPr>
          <p:cNvSpPr/>
          <p:nvPr/>
        </p:nvSpPr>
        <p:spPr>
          <a:xfrm>
            <a:off x="3081072" y="3244334"/>
            <a:ext cx="6029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https://cran.r-project.org/web/packages/sf/vignettes/sf2.html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9BA4DA-F54F-4360-AEA1-AB5BF6D076A1}"/>
              </a:ext>
            </a:extLst>
          </p:cNvPr>
          <p:cNvSpPr txBox="1"/>
          <p:nvPr/>
        </p:nvSpPr>
        <p:spPr>
          <a:xfrm>
            <a:off x="3187700" y="2044700"/>
            <a:ext cx="1966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Useful Conversions</a:t>
            </a:r>
          </a:p>
        </p:txBody>
      </p:sp>
    </p:spTree>
    <p:extLst>
      <p:ext uri="{BB962C8B-B14F-4D97-AF65-F5344CB8AC3E}">
        <p14:creationId xmlns:p14="http://schemas.microsoft.com/office/powerpoint/2010/main" val="3856770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981408-5E8B-4D31-8B39-4F6D3C9BD15E}"/>
              </a:ext>
            </a:extLst>
          </p:cNvPr>
          <p:cNvSpPr txBox="1"/>
          <p:nvPr/>
        </p:nvSpPr>
        <p:spPr>
          <a:xfrm>
            <a:off x="6733928" y="933058"/>
            <a:ext cx="4645250" cy="37278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100" dirty="0">
                <a:latin typeface="+mj-lt"/>
                <a:ea typeface="+mj-ea"/>
                <a:cs typeface="+mj-cs"/>
              </a:rPr>
              <a:t>PROJECTING</a:t>
            </a:r>
            <a:br>
              <a:rPr lang="en-US" sz="4700" dirty="0">
                <a:latin typeface="+mj-lt"/>
                <a:ea typeface="+mj-ea"/>
                <a:cs typeface="+mj-cs"/>
              </a:rPr>
            </a:br>
            <a:br>
              <a:rPr lang="en-US" sz="4700" dirty="0">
                <a:latin typeface="+mj-lt"/>
                <a:ea typeface="+mj-ea"/>
                <a:cs typeface="+mj-cs"/>
              </a:rPr>
            </a:br>
            <a:r>
              <a:rPr lang="en-US" sz="4000" dirty="0">
                <a:latin typeface="+mj-lt"/>
                <a:ea typeface="+mj-ea"/>
                <a:cs typeface="+mj-cs"/>
              </a:rPr>
              <a:t>Objects in the mirror may be less awkward than they appear</a:t>
            </a:r>
            <a:endParaRPr lang="en-US" sz="4700" dirty="0">
              <a:latin typeface="+mj-lt"/>
              <a:ea typeface="+mj-ea"/>
              <a:cs typeface="+mj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F1BEFA75-3610-4A90-999C-B81BDDB32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94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map projections">
            <a:extLst>
              <a:ext uri="{FF2B5EF4-FFF2-40B4-BE49-F238E27FC236}">
                <a16:creationId xmlns:a16="http://schemas.microsoft.com/office/drawing/2014/main" id="{823C1504-FC6E-4074-B56D-240C0D2A0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738" y="457200"/>
            <a:ext cx="80962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lated image">
            <a:extLst>
              <a:ext uri="{FF2B5EF4-FFF2-40B4-BE49-F238E27FC236}">
                <a16:creationId xmlns:a16="http://schemas.microsoft.com/office/drawing/2014/main" id="{24E22069-22B3-45DF-933C-59C16B61DD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034"/>
          <a:stretch/>
        </p:blipFill>
        <p:spPr bwMode="auto">
          <a:xfrm>
            <a:off x="206012" y="847725"/>
            <a:ext cx="3174274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278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BA7BA8-5A99-459C-A1B6-5EB45C080917}"/>
              </a:ext>
            </a:extLst>
          </p:cNvPr>
          <p:cNvSpPr/>
          <p:nvPr/>
        </p:nvSpPr>
        <p:spPr>
          <a:xfrm>
            <a:off x="0" y="6487551"/>
            <a:ext cx="5532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https://ggplot2.tidyverse.org/reference/coord_map.html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170" name="Picture 2" descr="https://ggplot2.tidyverse.org/reference/coord_map-5.png">
            <a:extLst>
              <a:ext uri="{FF2B5EF4-FFF2-40B4-BE49-F238E27FC236}">
                <a16:creationId xmlns:a16="http://schemas.microsoft.com/office/drawing/2014/main" id="{6E37BE41-AEDD-4553-99C8-85B931480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206" y="2679025"/>
            <a:ext cx="6467475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7FCEAB5-A489-4B51-87E2-4E2B8965A6FD}"/>
              </a:ext>
            </a:extLst>
          </p:cNvPr>
          <p:cNvSpPr/>
          <p:nvPr/>
        </p:nvSpPr>
        <p:spPr>
          <a:xfrm>
            <a:off x="2597150" y="178475"/>
            <a:ext cx="6972209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dirty="0">
              <a:solidFill>
                <a:srgbClr val="333333"/>
              </a:solidFill>
              <a:latin typeface="Source Code Pro"/>
            </a:endParaRPr>
          </a:p>
          <a:p>
            <a:pPr lvl="1"/>
            <a:r>
              <a:rPr lang="en-US" dirty="0">
                <a:solidFill>
                  <a:srgbClr val="333333"/>
                </a:solidFill>
                <a:latin typeface="Source Code Pro"/>
              </a:rPr>
              <a:t>states </a:t>
            </a:r>
            <a:r>
              <a:rPr lang="en-US" dirty="0">
                <a:solidFill>
                  <a:srgbClr val="264D66"/>
                </a:solidFill>
                <a:latin typeface="Source Code Pro"/>
              </a:rPr>
              <a:t>&lt;-</a:t>
            </a:r>
            <a:r>
              <a:rPr lang="en-US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dirty="0" err="1">
                <a:solidFill>
                  <a:srgbClr val="375F84"/>
                </a:solidFill>
                <a:latin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map_data</a:t>
            </a:r>
            <a:r>
              <a:rPr lang="en-US" dirty="0">
                <a:solidFill>
                  <a:srgbClr val="333333"/>
                </a:solidFill>
                <a:latin typeface="Source Code Pro"/>
              </a:rPr>
              <a:t>(</a:t>
            </a:r>
            <a:r>
              <a:rPr lang="en-US" dirty="0">
                <a:solidFill>
                  <a:srgbClr val="036A07"/>
                </a:solidFill>
                <a:latin typeface="Source Code Pro"/>
              </a:rPr>
              <a:t>"state"</a:t>
            </a:r>
            <a:r>
              <a:rPr lang="en-US" dirty="0">
                <a:solidFill>
                  <a:srgbClr val="333333"/>
                </a:solidFill>
                <a:latin typeface="Source Code Pro"/>
              </a:rPr>
              <a:t>) </a:t>
            </a:r>
            <a:r>
              <a:rPr lang="en-US" dirty="0" err="1">
                <a:solidFill>
                  <a:srgbClr val="333333"/>
                </a:solidFill>
                <a:latin typeface="Source Code Pro"/>
              </a:rPr>
              <a:t>usamap</a:t>
            </a:r>
            <a:r>
              <a:rPr lang="en-US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dirty="0">
                <a:solidFill>
                  <a:srgbClr val="264D66"/>
                </a:solidFill>
                <a:latin typeface="Source Code Pro"/>
              </a:rPr>
              <a:t>&lt;-</a:t>
            </a:r>
            <a:r>
              <a:rPr lang="en-US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dirty="0" err="1">
                <a:solidFill>
                  <a:srgbClr val="375F84"/>
                </a:solidFill>
                <a:latin typeface="Source Code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ggplot</a:t>
            </a:r>
            <a:r>
              <a:rPr lang="en-US" dirty="0">
                <a:solidFill>
                  <a:srgbClr val="333333"/>
                </a:solidFill>
                <a:latin typeface="Source Code Pro"/>
              </a:rPr>
              <a:t>(states, </a:t>
            </a:r>
            <a:r>
              <a:rPr lang="en-US" dirty="0" err="1">
                <a:solidFill>
                  <a:srgbClr val="375F84"/>
                </a:solidFill>
                <a:latin typeface="Source Code Pr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aes</a:t>
            </a:r>
            <a:r>
              <a:rPr lang="en-US" dirty="0">
                <a:solidFill>
                  <a:srgbClr val="333333"/>
                </a:solidFill>
                <a:latin typeface="Source Code Pro"/>
              </a:rPr>
              <a:t>(long, </a:t>
            </a:r>
            <a:r>
              <a:rPr lang="en-US" dirty="0" err="1">
                <a:solidFill>
                  <a:srgbClr val="333333"/>
                </a:solidFill>
                <a:latin typeface="Source Code Pro"/>
              </a:rPr>
              <a:t>lat</a:t>
            </a:r>
            <a:r>
              <a:rPr lang="en-US" dirty="0">
                <a:solidFill>
                  <a:srgbClr val="333333"/>
                </a:solidFill>
                <a:latin typeface="Source Code Pro"/>
              </a:rPr>
              <a:t>, </a:t>
            </a:r>
            <a:r>
              <a:rPr lang="en-US" dirty="0">
                <a:solidFill>
                  <a:srgbClr val="264D66"/>
                </a:solidFill>
                <a:latin typeface="Source Code Pro"/>
              </a:rPr>
              <a:t>group</a:t>
            </a:r>
            <a:r>
              <a:rPr lang="en-US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dirty="0">
                <a:solidFill>
                  <a:srgbClr val="264D66"/>
                </a:solidFill>
                <a:latin typeface="Source Code Pro"/>
              </a:rPr>
              <a:t>=</a:t>
            </a:r>
            <a:r>
              <a:rPr lang="en-US" dirty="0">
                <a:solidFill>
                  <a:srgbClr val="333333"/>
                </a:solidFill>
                <a:latin typeface="Source Code Pro"/>
              </a:rPr>
              <a:t> group)) + </a:t>
            </a:r>
            <a:r>
              <a:rPr lang="en-US" dirty="0" err="1">
                <a:solidFill>
                  <a:srgbClr val="375F84"/>
                </a:solidFill>
                <a:latin typeface="Source Code Pr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geom_polygon</a:t>
            </a:r>
            <a:r>
              <a:rPr lang="en-US" dirty="0">
                <a:solidFill>
                  <a:srgbClr val="333333"/>
                </a:solidFill>
                <a:latin typeface="Source Code Pro"/>
              </a:rPr>
              <a:t>(</a:t>
            </a:r>
            <a:r>
              <a:rPr lang="en-US" dirty="0">
                <a:solidFill>
                  <a:srgbClr val="264D66"/>
                </a:solidFill>
                <a:latin typeface="Source Code Pro"/>
              </a:rPr>
              <a:t>fill</a:t>
            </a:r>
            <a:r>
              <a:rPr lang="en-US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dirty="0">
                <a:solidFill>
                  <a:srgbClr val="264D66"/>
                </a:solidFill>
                <a:latin typeface="Source Code Pro"/>
              </a:rPr>
              <a:t>=</a:t>
            </a:r>
            <a:r>
              <a:rPr lang="en-US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dirty="0">
                <a:solidFill>
                  <a:srgbClr val="036A07"/>
                </a:solidFill>
                <a:latin typeface="Source Code Pro"/>
              </a:rPr>
              <a:t>"white"</a:t>
            </a:r>
            <a:r>
              <a:rPr lang="en-US" dirty="0">
                <a:solidFill>
                  <a:srgbClr val="333333"/>
                </a:solidFill>
                <a:latin typeface="Source Code Pro"/>
              </a:rPr>
              <a:t>, </a:t>
            </a:r>
            <a:r>
              <a:rPr lang="en-US" dirty="0" err="1">
                <a:solidFill>
                  <a:srgbClr val="264D66"/>
                </a:solidFill>
                <a:latin typeface="Source Code Pro"/>
              </a:rPr>
              <a:t>colour</a:t>
            </a:r>
            <a:r>
              <a:rPr lang="en-US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dirty="0">
                <a:solidFill>
                  <a:srgbClr val="264D66"/>
                </a:solidFill>
                <a:latin typeface="Source Code Pro"/>
              </a:rPr>
              <a:t>=</a:t>
            </a:r>
            <a:r>
              <a:rPr lang="en-US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dirty="0">
                <a:solidFill>
                  <a:srgbClr val="036A07"/>
                </a:solidFill>
                <a:latin typeface="Source Code Pro"/>
              </a:rPr>
              <a:t>"black"</a:t>
            </a:r>
            <a:r>
              <a:rPr lang="en-US" dirty="0">
                <a:solidFill>
                  <a:srgbClr val="333333"/>
                </a:solidFill>
                <a:latin typeface="Source Code Pro"/>
              </a:rPr>
              <a:t>) </a:t>
            </a:r>
          </a:p>
          <a:p>
            <a:pPr lvl="1"/>
            <a:endParaRPr lang="en-US" dirty="0">
              <a:solidFill>
                <a:srgbClr val="888888"/>
              </a:solidFill>
              <a:latin typeface="Source Code Pro"/>
            </a:endParaRPr>
          </a:p>
          <a:p>
            <a:pPr lvl="1"/>
            <a:r>
              <a:rPr lang="en-US" dirty="0">
                <a:solidFill>
                  <a:srgbClr val="888888"/>
                </a:solidFill>
                <a:latin typeface="Source Code Pro"/>
              </a:rPr>
              <a:t># Use cartesian coordinates</a:t>
            </a:r>
            <a:r>
              <a:rPr lang="en-US" dirty="0">
                <a:solidFill>
                  <a:srgbClr val="333333"/>
                </a:solidFill>
                <a:latin typeface="Source Code Pro"/>
              </a:rPr>
              <a:t> </a:t>
            </a:r>
          </a:p>
          <a:p>
            <a:pPr lvl="1"/>
            <a:r>
              <a:rPr lang="en-US" dirty="0" err="1">
                <a:solidFill>
                  <a:srgbClr val="333333"/>
                </a:solidFill>
                <a:latin typeface="Source Code Pro"/>
              </a:rPr>
              <a:t>usamap</a:t>
            </a:r>
            <a:endParaRPr lang="en-US" dirty="0">
              <a:solidFill>
                <a:srgbClr val="333333"/>
              </a:solidFill>
              <a:latin typeface="Source Code Pr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09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BA7BA8-5A99-459C-A1B6-5EB45C080917}"/>
              </a:ext>
            </a:extLst>
          </p:cNvPr>
          <p:cNvSpPr/>
          <p:nvPr/>
        </p:nvSpPr>
        <p:spPr>
          <a:xfrm>
            <a:off x="0" y="6487551"/>
            <a:ext cx="5532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https://ggplot2.tidyverse.org/reference/coord_map.html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FCEAB5-A489-4B51-87E2-4E2B8965A6FD}"/>
              </a:ext>
            </a:extLst>
          </p:cNvPr>
          <p:cNvSpPr/>
          <p:nvPr/>
        </p:nvSpPr>
        <p:spPr>
          <a:xfrm>
            <a:off x="2498361" y="178223"/>
            <a:ext cx="6972209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dirty="0">
              <a:solidFill>
                <a:srgbClr val="333333"/>
              </a:solidFill>
              <a:latin typeface="Source Code Pro"/>
            </a:endParaRPr>
          </a:p>
          <a:p>
            <a:pPr lvl="1"/>
            <a:r>
              <a:rPr lang="en-US" dirty="0">
                <a:solidFill>
                  <a:srgbClr val="888888"/>
                </a:solidFill>
                <a:latin typeface="Source Code Pro"/>
              </a:rPr>
              <a:t># Use gilbert projection </a:t>
            </a:r>
            <a:r>
              <a:rPr lang="en-US" dirty="0">
                <a:solidFill>
                  <a:srgbClr val="333333"/>
                </a:solidFill>
                <a:latin typeface="Source Code Pro"/>
              </a:rPr>
              <a:t> </a:t>
            </a:r>
          </a:p>
          <a:p>
            <a:pPr lvl="1"/>
            <a:r>
              <a:rPr lang="en-US" dirty="0" err="1">
                <a:solidFill>
                  <a:srgbClr val="333333"/>
                </a:solidFill>
                <a:latin typeface="Source Code Pro"/>
              </a:rPr>
              <a:t>usamap</a:t>
            </a:r>
            <a:r>
              <a:rPr lang="en-US" dirty="0">
                <a:solidFill>
                  <a:srgbClr val="333333"/>
                </a:solidFill>
                <a:latin typeface="Source Code Pro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Source Code Pro"/>
              </a:rPr>
              <a:t>coord_map</a:t>
            </a:r>
            <a:r>
              <a:rPr lang="en-US" dirty="0">
                <a:solidFill>
                  <a:srgbClr val="333333"/>
                </a:solidFill>
                <a:latin typeface="Source Code Pro"/>
              </a:rPr>
              <a:t>(</a:t>
            </a:r>
            <a:r>
              <a:rPr lang="en-US" dirty="0">
                <a:solidFill>
                  <a:srgbClr val="036A07"/>
                </a:solidFill>
                <a:latin typeface="Source Code Pro"/>
              </a:rPr>
              <a:t>"gilbert"</a:t>
            </a:r>
            <a:r>
              <a:rPr lang="en-US" dirty="0">
                <a:solidFill>
                  <a:srgbClr val="333333"/>
                </a:solidFill>
                <a:latin typeface="Source Code Pro"/>
              </a:rPr>
              <a:t>)</a:t>
            </a:r>
          </a:p>
          <a:p>
            <a:pPr lvl="1"/>
            <a:endParaRPr lang="en-US" dirty="0"/>
          </a:p>
        </p:txBody>
      </p:sp>
      <p:pic>
        <p:nvPicPr>
          <p:cNvPr id="7172" name="Picture 4" descr="https://ggplot2.tidyverse.org/reference/coord_map-7.png">
            <a:extLst>
              <a:ext uri="{FF2B5EF4-FFF2-40B4-BE49-F238E27FC236}">
                <a16:creationId xmlns:a16="http://schemas.microsoft.com/office/drawing/2014/main" id="{9C9D46C3-F8EC-4DF6-86AC-D534C0858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361" y="1609270"/>
            <a:ext cx="6504433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658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BA7BA8-5A99-459C-A1B6-5EB45C080917}"/>
              </a:ext>
            </a:extLst>
          </p:cNvPr>
          <p:cNvSpPr/>
          <p:nvPr/>
        </p:nvSpPr>
        <p:spPr>
          <a:xfrm>
            <a:off x="0" y="6487551"/>
            <a:ext cx="5532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https://ggplot2.tidyverse.org/reference/coord_map.html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FCEAB5-A489-4B51-87E2-4E2B8965A6FD}"/>
              </a:ext>
            </a:extLst>
          </p:cNvPr>
          <p:cNvSpPr/>
          <p:nvPr/>
        </p:nvSpPr>
        <p:spPr>
          <a:xfrm>
            <a:off x="2597150" y="178475"/>
            <a:ext cx="6972209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dirty="0">
              <a:solidFill>
                <a:srgbClr val="333333"/>
              </a:solidFill>
              <a:latin typeface="Source Code Pro"/>
            </a:endParaRPr>
          </a:p>
          <a:p>
            <a:pPr lvl="1"/>
            <a:r>
              <a:rPr lang="en-US" dirty="0">
                <a:solidFill>
                  <a:srgbClr val="888888"/>
                </a:solidFill>
                <a:latin typeface="Source Code Pro"/>
              </a:rPr>
              <a:t># Use conic projection</a:t>
            </a:r>
            <a:endParaRPr lang="en-US" dirty="0">
              <a:solidFill>
                <a:srgbClr val="333333"/>
              </a:solidFill>
              <a:latin typeface="Source Code Pro"/>
            </a:endParaRPr>
          </a:p>
          <a:p>
            <a:pPr lvl="1"/>
            <a:r>
              <a:rPr lang="en-US" dirty="0" err="1">
                <a:solidFill>
                  <a:srgbClr val="333333"/>
                </a:solidFill>
                <a:latin typeface="Source Code Pro"/>
              </a:rPr>
              <a:t>usamap</a:t>
            </a:r>
            <a:r>
              <a:rPr lang="en-US" dirty="0">
                <a:solidFill>
                  <a:srgbClr val="333333"/>
                </a:solidFill>
                <a:latin typeface="Source Code Pro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Source Code Pro"/>
              </a:rPr>
              <a:t>coord_map</a:t>
            </a:r>
            <a:r>
              <a:rPr lang="en-US" dirty="0">
                <a:solidFill>
                  <a:srgbClr val="333333"/>
                </a:solidFill>
                <a:latin typeface="Source Code Pro"/>
              </a:rPr>
              <a:t>(</a:t>
            </a:r>
            <a:r>
              <a:rPr lang="en-US" dirty="0">
                <a:solidFill>
                  <a:srgbClr val="036A07"/>
                </a:solidFill>
                <a:latin typeface="Source Code Pro"/>
              </a:rPr>
              <a:t>"conic"</a:t>
            </a:r>
            <a:r>
              <a:rPr lang="en-US" dirty="0">
                <a:solidFill>
                  <a:srgbClr val="333333"/>
                </a:solidFill>
                <a:latin typeface="Source Code Pro"/>
              </a:rPr>
              <a:t>, </a:t>
            </a:r>
            <a:r>
              <a:rPr lang="en-US" dirty="0">
                <a:solidFill>
                  <a:srgbClr val="264D66"/>
                </a:solidFill>
                <a:latin typeface="Source Code Pro"/>
              </a:rPr>
              <a:t>lat0</a:t>
            </a:r>
            <a:r>
              <a:rPr lang="en-US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dirty="0">
                <a:solidFill>
                  <a:srgbClr val="264D66"/>
                </a:solidFill>
                <a:latin typeface="Source Code Pro"/>
              </a:rPr>
              <a:t>=</a:t>
            </a:r>
            <a:r>
              <a:rPr lang="en-US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dirty="0">
                <a:solidFill>
                  <a:srgbClr val="1514B5"/>
                </a:solidFill>
                <a:latin typeface="Source Code Pro"/>
              </a:rPr>
              <a:t>30</a:t>
            </a:r>
            <a:r>
              <a:rPr lang="en-US" dirty="0">
                <a:solidFill>
                  <a:srgbClr val="333333"/>
                </a:solidFill>
                <a:latin typeface="Source Code Pro"/>
              </a:rPr>
              <a:t>)</a:t>
            </a:r>
          </a:p>
          <a:p>
            <a:pPr lvl="1"/>
            <a:endParaRPr lang="en-US" dirty="0"/>
          </a:p>
        </p:txBody>
      </p:sp>
      <p:pic>
        <p:nvPicPr>
          <p:cNvPr id="9218" name="Picture 2" descr="https://ggplot2.tidyverse.org/reference/coord_map-9.png">
            <a:extLst>
              <a:ext uri="{FF2B5EF4-FFF2-40B4-BE49-F238E27FC236}">
                <a16:creationId xmlns:a16="http://schemas.microsoft.com/office/drawing/2014/main" id="{5BD27637-E9C1-476B-B642-495CAC128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206" y="1921497"/>
            <a:ext cx="6504432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776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8418" y="2538821"/>
            <a:ext cx="80983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 panose="020B0503040102020104" pitchFamily="34" charset="0"/>
                <a:ea typeface="+mn-ea"/>
                <a:cs typeface="+mn-cs"/>
              </a:rPr>
              <a:t>l</a:t>
            </a:r>
            <a:r>
              <a:rPr kumimoji="0" lang="en-US" sz="8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 panose="020B0503040102020104" pitchFamily="34" charset="0"/>
                <a:ea typeface="+mn-ea"/>
                <a:cs typeface="+mn-cs"/>
              </a:rPr>
              <a:t>ongitudinal</a:t>
            </a: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 panose="020B0503040102020104" pitchFamily="34" charset="0"/>
                <a:ea typeface="+mn-ea"/>
                <a:cs typeface="+mn-cs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215109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DEC56-D384-4969-96C2-3D299E25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Longitudinal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42C1D-34E3-4EB1-B122-50C6228AC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Census tracts have between 2000 and 8000 households, 4000 is optimal from sampling frame perspective</a:t>
            </a:r>
          </a:p>
          <a:p>
            <a:r>
              <a:rPr lang="en-US" dirty="0"/>
              <a:t>New tracts created or old tracts merged if they grow or shrink </a:t>
            </a:r>
          </a:p>
          <a:p>
            <a:r>
              <a:rPr lang="en-US" dirty="0"/>
              <a:t>Some small changes made to boundaries each census </a:t>
            </a:r>
          </a:p>
          <a:p>
            <a:endParaRPr lang="en-US" dirty="0"/>
          </a:p>
          <a:p>
            <a:pPr lvl="1"/>
            <a:r>
              <a:rPr lang="en-US" dirty="0"/>
              <a:t>Tract FIPS:    XXXX.XX   6-digit code for each tracts</a:t>
            </a:r>
          </a:p>
          <a:p>
            <a:pPr lvl="1"/>
            <a:r>
              <a:rPr lang="en-US" dirty="0"/>
              <a:t>Last two digits are 00 unless the tracts has been changed</a:t>
            </a:r>
          </a:p>
          <a:p>
            <a:pPr lvl="1"/>
            <a:r>
              <a:rPr lang="en-US" dirty="0"/>
              <a:t>For example, if tract 1234.00 is split it becomes 1234.01 and 1234.02</a:t>
            </a:r>
          </a:p>
          <a:p>
            <a:pPr lvl="1"/>
            <a:endParaRPr lang="en-US" dirty="0"/>
          </a:p>
          <a:p>
            <a:r>
              <a:rPr lang="en-US" dirty="0"/>
              <a:t>Longitudinal analysis uses apportionment to standardize data by a given year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21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DEC56-D384-4969-96C2-3D299E25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Longitudinal Files: Apportionment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42C1D-34E3-4EB1-B122-50C6228AC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Longitudinal analysis uses apportionment to standardize data by a given year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Between 2000 and 2010 Tract 1234.00 is split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1234.01 is assigned 40% of old tract area</a:t>
            </a:r>
            <a:br>
              <a:rPr lang="en-US" dirty="0"/>
            </a:br>
            <a:r>
              <a:rPr lang="en-US" dirty="0"/>
              <a:t>1234.02 is assigned 60% of old tract area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two new tracts did not exist in 2000, so we have a hole in our dataset: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 estimate the 2000  pop for 1234.01 as ( POP</a:t>
            </a:r>
            <a:r>
              <a:rPr lang="en-US" baseline="-25000" dirty="0"/>
              <a:t>1234.00(year=2000) </a:t>
            </a:r>
            <a:r>
              <a:rPr lang="en-US" dirty="0"/>
              <a:t>)( 0.40 )</a:t>
            </a:r>
            <a:br>
              <a:rPr lang="en-US" dirty="0"/>
            </a:br>
            <a:r>
              <a:rPr lang="en-US" dirty="0"/>
              <a:t>We estimate the 2000 pop for 1234.02 as ( POP</a:t>
            </a:r>
            <a:r>
              <a:rPr lang="en-US" baseline="-25000" dirty="0"/>
              <a:t>1234.00(year=2000) </a:t>
            </a:r>
            <a:r>
              <a:rPr lang="en-US" dirty="0"/>
              <a:t>)( 0.60 )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3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DD28C-52F1-454A-8FA1-D336225ED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 packages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for spatial analysis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328FD926-3654-46ED-BE5A-C2F97FC442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1311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730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8766" y="2355941"/>
            <a:ext cx="60144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 panose="020B0503040102020104" pitchFamily="34" charset="0"/>
                <a:ea typeface="+mn-ea"/>
                <a:cs typeface="+mn-cs"/>
              </a:rPr>
              <a:t>census data</a:t>
            </a:r>
          </a:p>
        </p:txBody>
      </p:sp>
    </p:spTree>
    <p:extLst>
      <p:ext uri="{BB962C8B-B14F-4D97-AF65-F5344CB8AC3E}">
        <p14:creationId xmlns:p14="http://schemas.microsoft.com/office/powerpoint/2010/main" val="1525930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DD28C-52F1-454A-8FA1-D336225ED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 packages: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Census data APIs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328FD926-3654-46ED-BE5A-C2F97FC442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664367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3291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280B90-E529-4D73-83CF-9730C2BC5378}"/>
              </a:ext>
            </a:extLst>
          </p:cNvPr>
          <p:cNvSpPr/>
          <p:nvPr/>
        </p:nvSpPr>
        <p:spPr>
          <a:xfrm>
            <a:off x="838200" y="8603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library( </a:t>
            </a:r>
            <a:r>
              <a:rPr lang="en-US" dirty="0" err="1"/>
              <a:t>tigris</a:t>
            </a:r>
            <a:r>
              <a:rPr lang="en-US" dirty="0"/>
              <a:t> )</a:t>
            </a:r>
          </a:p>
          <a:p>
            <a:r>
              <a:rPr lang="en-US" dirty="0" err="1"/>
              <a:t>phx</a:t>
            </a:r>
            <a:r>
              <a:rPr lang="en-US" dirty="0"/>
              <a:t> &lt;- tracts( state="AZ", county="Maricopa", </a:t>
            </a:r>
            <a:r>
              <a:rPr lang="en-US" dirty="0" err="1"/>
              <a:t>cb</a:t>
            </a:r>
            <a:r>
              <a:rPr lang="en-US" dirty="0"/>
              <a:t>=TRUE, year=2015 )</a:t>
            </a:r>
          </a:p>
          <a:p>
            <a:r>
              <a:rPr lang="en-US" dirty="0"/>
              <a:t>plot( </a:t>
            </a:r>
            <a:r>
              <a:rPr lang="en-US" dirty="0" err="1"/>
              <a:t>phx</a:t>
            </a:r>
            <a:r>
              <a:rPr lang="en-US" dirty="0"/>
              <a:t> 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679B28-30AE-4686-A2D5-DEE9C7F30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29" y="1585374"/>
            <a:ext cx="4942114" cy="49347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0850FC-31F2-4550-B66F-8A0EFF39A7CD}"/>
              </a:ext>
            </a:extLst>
          </p:cNvPr>
          <p:cNvSpPr txBox="1"/>
          <p:nvPr/>
        </p:nvSpPr>
        <p:spPr>
          <a:xfrm>
            <a:off x="838200" y="266700"/>
            <a:ext cx="2873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Download Shapefiles</a:t>
            </a:r>
          </a:p>
        </p:txBody>
      </p:sp>
    </p:spTree>
    <p:extLst>
      <p:ext uri="{BB962C8B-B14F-4D97-AF65-F5344CB8AC3E}">
        <p14:creationId xmlns:p14="http://schemas.microsoft.com/office/powerpoint/2010/main" val="197169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685D63-1ADE-42B6-89BE-8A17DD8F7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100" y="1401610"/>
            <a:ext cx="6299200" cy="628982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E864E61-E1DB-4C38-9EB2-C7D725455FBB}"/>
              </a:ext>
            </a:extLst>
          </p:cNvPr>
          <p:cNvSpPr/>
          <p:nvPr/>
        </p:nvSpPr>
        <p:spPr>
          <a:xfrm>
            <a:off x="520700" y="395932"/>
            <a:ext cx="8051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library( </a:t>
            </a:r>
            <a:r>
              <a:rPr lang="en-US" dirty="0" err="1"/>
              <a:t>tidycensus</a:t>
            </a:r>
            <a:r>
              <a:rPr lang="en-US" dirty="0"/>
              <a:t> )</a:t>
            </a:r>
          </a:p>
          <a:p>
            <a:endParaRPr lang="en-US" dirty="0"/>
          </a:p>
          <a:p>
            <a:r>
              <a:rPr lang="en-US" dirty="0" err="1"/>
              <a:t>census_api_key</a:t>
            </a:r>
            <a:r>
              <a:rPr lang="en-US" dirty="0"/>
              <a:t>( "YOUR KEY GOES HERE" )</a:t>
            </a:r>
          </a:p>
          <a:p>
            <a:endParaRPr lang="en-US" dirty="0"/>
          </a:p>
          <a:p>
            <a:r>
              <a:rPr lang="en-US" dirty="0" err="1"/>
              <a:t>phx</a:t>
            </a:r>
            <a:r>
              <a:rPr lang="en-US" dirty="0"/>
              <a:t> &lt;- </a:t>
            </a:r>
            <a:r>
              <a:rPr lang="en-US" dirty="0" err="1"/>
              <a:t>get_acs</a:t>
            </a:r>
            <a:r>
              <a:rPr lang="en-US" dirty="0"/>
              <a:t>( geography = "tract", variables = "B19013_001",</a:t>
            </a:r>
          </a:p>
          <a:p>
            <a:r>
              <a:rPr lang="en-US" dirty="0"/>
              <a:t>                 state = "AZ", county = "Maricopa", geometry = TRUE )</a:t>
            </a:r>
          </a:p>
          <a:p>
            <a:endParaRPr lang="en-US" dirty="0"/>
          </a:p>
          <a:p>
            <a:r>
              <a:rPr lang="en-US" dirty="0" err="1"/>
              <a:t>ggplot</a:t>
            </a:r>
            <a:r>
              <a:rPr lang="en-US" dirty="0"/>
              <a:t>( </a:t>
            </a:r>
            <a:r>
              <a:rPr lang="en-US" dirty="0" err="1"/>
              <a:t>phx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(fill = estimate)) +</a:t>
            </a:r>
          </a:p>
          <a:p>
            <a:r>
              <a:rPr lang="en-US" dirty="0"/>
              <a:t>  </a:t>
            </a:r>
            <a:r>
              <a:rPr lang="en-US" dirty="0" err="1"/>
              <a:t>geom_sf</a:t>
            </a:r>
            <a:r>
              <a:rPr lang="en-US" dirty="0"/>
              <a:t>() +</a:t>
            </a:r>
          </a:p>
          <a:p>
            <a:r>
              <a:rPr lang="en-US" dirty="0"/>
              <a:t>  </a:t>
            </a:r>
            <a:r>
              <a:rPr lang="en-US" dirty="0" err="1"/>
              <a:t>coord_sf</a:t>
            </a:r>
            <a:r>
              <a:rPr lang="en-US" dirty="0"/>
              <a:t>(  </a:t>
            </a:r>
            <a:r>
              <a:rPr lang="en-US" dirty="0" err="1"/>
              <a:t>xlim</a:t>
            </a:r>
            <a:r>
              <a:rPr lang="en-US" dirty="0"/>
              <a:t>=</a:t>
            </a:r>
            <a:r>
              <a:rPr lang="en-US" dirty="0" err="1"/>
              <a:t>xlim</a:t>
            </a:r>
            <a:r>
              <a:rPr lang="en-US" dirty="0"/>
              <a:t>, </a:t>
            </a:r>
            <a:r>
              <a:rPr lang="en-US" dirty="0" err="1"/>
              <a:t>ylim</a:t>
            </a:r>
            <a:r>
              <a:rPr lang="en-US" dirty="0"/>
              <a:t>=</a:t>
            </a:r>
            <a:r>
              <a:rPr lang="en-US" dirty="0" err="1"/>
              <a:t>ylim</a:t>
            </a:r>
            <a:r>
              <a:rPr lang="en-US" dirty="0"/>
              <a:t> ) +</a:t>
            </a:r>
          </a:p>
          <a:p>
            <a:r>
              <a:rPr lang="en-US" dirty="0"/>
              <a:t>  </a:t>
            </a:r>
            <a:r>
              <a:rPr lang="en-US" dirty="0" err="1"/>
              <a:t>scale_fill_viridis</a:t>
            </a:r>
            <a:r>
              <a:rPr lang="en-US" dirty="0"/>
              <a:t>( option = "magma" )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4B5DAE-9770-4B8F-85BD-13AC8C948A4E}"/>
              </a:ext>
            </a:extLst>
          </p:cNvPr>
          <p:cNvSpPr txBox="1"/>
          <p:nvPr/>
        </p:nvSpPr>
        <p:spPr>
          <a:xfrm>
            <a:off x="520700" y="165100"/>
            <a:ext cx="312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Download Census Data</a:t>
            </a:r>
          </a:p>
        </p:txBody>
      </p:sp>
    </p:spTree>
    <p:extLst>
      <p:ext uri="{BB962C8B-B14F-4D97-AF65-F5344CB8AC3E}">
        <p14:creationId xmlns:p14="http://schemas.microsoft.com/office/powerpoint/2010/main" val="2962253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B5A5A7-420D-4961-8D3E-4F96C9E3AE29}"/>
              </a:ext>
            </a:extLst>
          </p:cNvPr>
          <p:cNvSpPr/>
          <p:nvPr/>
        </p:nvSpPr>
        <p:spPr>
          <a:xfrm>
            <a:off x="508000" y="402441"/>
            <a:ext cx="9245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SEARCH FOR VARIABLES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v17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load_variables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( 2017, "acs5", cache=TRUE 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convert all letters to upper case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v17$label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toupper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(v17$label)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poverty &lt;-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v17 %&gt;%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mutate(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contains.poverty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"POVERTY", label 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filter(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contains.poverty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head( poverty 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31D407-BD15-430D-9594-9D0702440F11}"/>
              </a:ext>
            </a:extLst>
          </p:cNvPr>
          <p:cNvSpPr/>
          <p:nvPr/>
        </p:nvSpPr>
        <p:spPr>
          <a:xfrm>
            <a:off x="508000" y="4381163"/>
            <a:ext cx="112141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# A </a:t>
            </a:r>
            <a:r>
              <a:rPr lang="en-US" sz="1200" dirty="0" err="1">
                <a:latin typeface="Century Gothic" panose="020B0502020202020204" pitchFamily="34" charset="0"/>
              </a:rPr>
              <a:t>tibble</a:t>
            </a:r>
            <a:r>
              <a:rPr lang="en-US" sz="1200" dirty="0">
                <a:latin typeface="Century Gothic" panose="020B0502020202020204" pitchFamily="34" charset="0"/>
              </a:rPr>
              <a:t>: 6 x 4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  name      label                                                           concept                                                </a:t>
            </a:r>
            <a:r>
              <a:rPr lang="en-US" sz="1200" dirty="0" err="1">
                <a:latin typeface="Century Gothic" panose="020B0502020202020204" pitchFamily="34" charset="0"/>
              </a:rPr>
              <a:t>contains.poverty</a:t>
            </a:r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  &lt;</a:t>
            </a:r>
            <a:r>
              <a:rPr lang="en-US" sz="1200" dirty="0" err="1">
                <a:latin typeface="Century Gothic" panose="020B0502020202020204" pitchFamily="34" charset="0"/>
              </a:rPr>
              <a:t>chr</a:t>
            </a:r>
            <a:r>
              <a:rPr lang="en-US" sz="1200" dirty="0">
                <a:latin typeface="Century Gothic" panose="020B0502020202020204" pitchFamily="34" charset="0"/>
              </a:rPr>
              <a:t>&gt;     &lt;</a:t>
            </a:r>
            <a:r>
              <a:rPr lang="en-US" sz="1200" dirty="0" err="1">
                <a:latin typeface="Century Gothic" panose="020B0502020202020204" pitchFamily="34" charset="0"/>
              </a:rPr>
              <a:t>chr</a:t>
            </a:r>
            <a:r>
              <a:rPr lang="en-US" sz="1200" dirty="0">
                <a:latin typeface="Century Gothic" panose="020B0502020202020204" pitchFamily="34" charset="0"/>
              </a:rPr>
              <a:t>&gt;                                                           &lt;</a:t>
            </a:r>
            <a:r>
              <a:rPr lang="en-US" sz="1200" dirty="0" err="1">
                <a:latin typeface="Century Gothic" panose="020B0502020202020204" pitchFamily="34" charset="0"/>
              </a:rPr>
              <a:t>chr</a:t>
            </a:r>
            <a:r>
              <a:rPr lang="en-US" sz="1200" dirty="0">
                <a:latin typeface="Century Gothic" panose="020B0502020202020204" pitchFamily="34" charset="0"/>
              </a:rPr>
              <a:t>&gt;                                                  &lt;</a:t>
            </a:r>
            <a:r>
              <a:rPr lang="en-US" sz="1200" dirty="0" err="1">
                <a:latin typeface="Century Gothic" panose="020B0502020202020204" pitchFamily="34" charset="0"/>
              </a:rPr>
              <a:t>lgl</a:t>
            </a:r>
            <a:r>
              <a:rPr lang="en-US" sz="1200" dirty="0">
                <a:latin typeface="Century Gothic" panose="020B0502020202020204" pitchFamily="34" charset="0"/>
              </a:rPr>
              <a:t>&gt;           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1 B06012_0~ ESTIMATE!!TOTAL!!BELOW 100 PERCENT OF THE POVERTY LEVEL         PLACE OF BIRTH BY POVERTY STATUS IN THE PAST 12 MONTH~ TRUE            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2 B06012_0~ ESTIMATE!!TOTAL!!100 TO 149 PERCENT OF THE POVERTY LEVEL        PLACE OF BIRTH BY POVERTY STATUS IN THE PAST 12 MONTH~ TRUE            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3 B06012_0~ ESTIMATE!!TOTAL!!AT OR ABOVE 150 PERCENT OF THE POVERTY LEVEL   PLACE OF BIRTH BY POVERTY STATUS IN THE PAST 12 MONTH~ TRUE            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4 B06012_0~ ESTIMATE!!TOTAL!!BORN IN STATE OF RESIDENCE!!BELOW 100 PERCENT~ PLACE OF BIRTH BY POVERTY STATUS IN THE PAST 12 MONTH~ TRUE            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5 B06012_0~ ESTIMATE!!TOTAL!!BORN IN STATE OF RESIDENCE!!100 TO 149 PERCEN~ PLACE OF BIRTH BY POVERTY STATUS IN THE PAST 12 MONTH~ TRUE            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6 B06012_0~ ESTIMATE!!TOTAL!!BORN IN STATE OF RESIDENCE!!AT OR ABOVE 150 P~ PLACE OF BIRTH BY POVERTY STATUS IN THE PAST 12 MONTH~ TRUE            </a:t>
            </a:r>
          </a:p>
        </p:txBody>
      </p:sp>
    </p:spTree>
    <p:extLst>
      <p:ext uri="{BB962C8B-B14F-4D97-AF65-F5344CB8AC3E}">
        <p14:creationId xmlns:p14="http://schemas.microsoft.com/office/powerpoint/2010/main" val="2081972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50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44BE36-17A0-4F0C-904F-C46D65088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567690"/>
            <a:ext cx="96964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35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1630</Words>
  <Application>Microsoft Office PowerPoint</Application>
  <PresentationFormat>Widescreen</PresentationFormat>
  <Paragraphs>212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Calibri</vt:lpstr>
      <vt:lpstr>Calibri Light</vt:lpstr>
      <vt:lpstr>Century Gothic</vt:lpstr>
      <vt:lpstr>Courier New</vt:lpstr>
      <vt:lpstr>Euphemia</vt:lpstr>
      <vt:lpstr>inherit</vt:lpstr>
      <vt:lpstr>Source Code Pro</vt:lpstr>
      <vt:lpstr>Verdana</vt:lpstr>
      <vt:lpstr>Office Theme</vt:lpstr>
      <vt:lpstr>1_Office Theme</vt:lpstr>
      <vt:lpstr>PowerPoint Presentation</vt:lpstr>
      <vt:lpstr>Useful vocab:   open-source GIS community</vt:lpstr>
      <vt:lpstr>R packages for spatial analysis</vt:lpstr>
      <vt:lpstr>PowerPoint Presentation</vt:lpstr>
      <vt:lpstr>R packages:  Census data APIs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Nested Administrative Units</vt:lpstr>
      <vt:lpstr>Example: Household Income by Census Tract</vt:lpstr>
      <vt:lpstr>FIPS Code Structure</vt:lpstr>
      <vt:lpstr>Which counties are in my MSA?</vt:lpstr>
      <vt:lpstr>PowerPoint Presentation</vt:lpstr>
      <vt:lpstr>PowerPoint Presentation</vt:lpstr>
      <vt:lpstr>sf package: geometric “primitives” for spatial 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Longitudinal Files</vt:lpstr>
      <vt:lpstr>Longitudinal Files: Apportionment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15</cp:revision>
  <dcterms:created xsi:type="dcterms:W3CDTF">2019-10-16T09:23:24Z</dcterms:created>
  <dcterms:modified xsi:type="dcterms:W3CDTF">2019-10-17T21:28:46Z</dcterms:modified>
</cp:coreProperties>
</file>