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59"/>
  </p:notesMasterIdLst>
  <p:sldIdLst>
    <p:sldId id="262" r:id="rId4"/>
    <p:sldId id="291" r:id="rId5"/>
    <p:sldId id="327" r:id="rId6"/>
    <p:sldId id="337" r:id="rId7"/>
    <p:sldId id="331" r:id="rId8"/>
    <p:sldId id="332" r:id="rId9"/>
    <p:sldId id="330" r:id="rId10"/>
    <p:sldId id="333" r:id="rId11"/>
    <p:sldId id="335" r:id="rId12"/>
    <p:sldId id="338" r:id="rId13"/>
    <p:sldId id="336" r:id="rId14"/>
    <p:sldId id="339" r:id="rId15"/>
    <p:sldId id="340" r:id="rId16"/>
    <p:sldId id="341" r:id="rId17"/>
    <p:sldId id="347" r:id="rId18"/>
    <p:sldId id="273" r:id="rId19"/>
    <p:sldId id="275" r:id="rId20"/>
    <p:sldId id="276" r:id="rId21"/>
    <p:sldId id="278" r:id="rId22"/>
    <p:sldId id="277" r:id="rId23"/>
    <p:sldId id="279" r:id="rId24"/>
    <p:sldId id="280" r:id="rId25"/>
    <p:sldId id="281" r:id="rId26"/>
    <p:sldId id="282" r:id="rId27"/>
    <p:sldId id="265" r:id="rId28"/>
    <p:sldId id="259" r:id="rId29"/>
    <p:sldId id="260" r:id="rId30"/>
    <p:sldId id="261" r:id="rId31"/>
    <p:sldId id="258" r:id="rId32"/>
    <p:sldId id="305" r:id="rId33"/>
    <p:sldId id="295" r:id="rId34"/>
    <p:sldId id="307" r:id="rId35"/>
    <p:sldId id="342" r:id="rId36"/>
    <p:sldId id="292" r:id="rId37"/>
    <p:sldId id="343" r:id="rId38"/>
    <p:sldId id="344" r:id="rId39"/>
    <p:sldId id="284" r:id="rId40"/>
    <p:sldId id="285" r:id="rId41"/>
    <p:sldId id="283" r:id="rId42"/>
    <p:sldId id="286" r:id="rId43"/>
    <p:sldId id="287" r:id="rId44"/>
    <p:sldId id="345" r:id="rId45"/>
    <p:sldId id="297" r:id="rId46"/>
    <p:sldId id="298" r:id="rId47"/>
    <p:sldId id="308" r:id="rId48"/>
    <p:sldId id="299" r:id="rId49"/>
    <p:sldId id="309" r:id="rId50"/>
    <p:sldId id="310" r:id="rId51"/>
    <p:sldId id="311" r:id="rId52"/>
    <p:sldId id="312" r:id="rId53"/>
    <p:sldId id="313" r:id="rId54"/>
    <p:sldId id="346" r:id="rId55"/>
    <p:sldId id="266" r:id="rId56"/>
    <p:sldId id="289" r:id="rId57"/>
    <p:sldId id="28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48A"/>
    <a:srgbClr val="2D638E"/>
    <a:srgbClr val="949494"/>
    <a:srgbClr val="222222"/>
    <a:srgbClr val="D3D3D3"/>
    <a:srgbClr val="4682B4"/>
    <a:srgbClr val="8B1A1A"/>
    <a:srgbClr val="D91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2" autoAdjust="0"/>
    <p:restoredTop sz="94660"/>
  </p:normalViewPr>
  <p:slideViewPr>
    <p:cSldViewPr>
      <p:cViewPr varScale="1">
        <p:scale>
          <a:sx n="108" d="100"/>
          <a:sy n="108" d="100"/>
        </p:scale>
        <p:origin x="5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7DE0C-29B8-4C4B-839C-0F0757383EB9}" type="datetimeFigureOut">
              <a:rPr lang="en-US" smtClean="0"/>
              <a:t>11/9/2020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08CAC-05A6-41F0-93A4-36A332C0D3AF}" type="slidenum">
              <a:rPr lang="en-US" smtClean="0"/>
              <a:t>‹#›</a:t>
            </a:fld>
            <a:endParaRPr lang="en-US"/>
          </a:p>
        </p:txBody>
      </p:sp>
    </p:spTree>
    <p:extLst>
      <p:ext uri="{BB962C8B-B14F-4D97-AF65-F5344CB8AC3E}">
        <p14:creationId xmlns:p14="http://schemas.microsoft.com/office/powerpoint/2010/main" val="26422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http://en.wikipedia.org/wiki/Data_classification</a:t>
            </a:r>
          </a:p>
        </p:txBody>
      </p:sp>
      <p:sp>
        <p:nvSpPr>
          <p:cNvPr id="4" name="Slide Number Placeholder 3"/>
          <p:cNvSpPr>
            <a:spLocks noGrp="1"/>
          </p:cNvSpPr>
          <p:nvPr>
            <p:ph type="sldNum" sz="quarter" idx="10"/>
          </p:nvPr>
        </p:nvSpPr>
        <p:spPr/>
        <p:txBody>
          <a:bodyPr/>
          <a:lstStyle/>
          <a:p>
            <a:pPr>
              <a:defRPr/>
            </a:pPr>
            <a:fld id="{23B5AC7C-188C-4733-8431-147FC11A547A}" type="slidenum">
              <a:rPr lang="en-US" smtClean="0"/>
              <a:pPr>
                <a:defRPr/>
              </a:pPr>
              <a:t>17</a:t>
            </a:fld>
            <a:endParaRPr lang="en-US" dirty="0"/>
          </a:p>
        </p:txBody>
      </p:sp>
    </p:spTree>
    <p:extLst>
      <p:ext uri="{BB962C8B-B14F-4D97-AF65-F5344CB8AC3E}">
        <p14:creationId xmlns:p14="http://schemas.microsoft.com/office/powerpoint/2010/main" val="32626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270BFCA0-D6F6-4003-8528-1097BF167B44}" type="slidenum">
              <a:rPr lang="en-US" smtClean="0"/>
              <a:pPr/>
              <a:t>21</a:t>
            </a:fld>
            <a:endParaRPr lang="en-US" dirty="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350837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82E5EC32-443B-4D53-B153-BE2EFAAE6A53}" type="slidenum">
              <a:rPr lang="en-US" smtClean="0"/>
              <a:pPr/>
              <a:t>23</a:t>
            </a:fld>
            <a:endParaRPr lang="en-US" dirty="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425301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3871CD20-6313-424B-99F3-FDBDADA07ECD}" type="slidenum">
              <a:rPr lang="en-US" smtClean="0"/>
              <a:pPr/>
              <a:t>38</a:t>
            </a:fld>
            <a:endParaRPr lang="en-US"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40953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A28C5ABF-A185-4E2F-B6DE-311511410071}" type="slidenum">
              <a:rPr lang="en-US" smtClean="0"/>
              <a:pPr/>
              <a:t>39</a:t>
            </a:fld>
            <a:endParaRPr lang="en-US" dirty="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r>
              <a:rPr lang="en-US" dirty="0">
                <a:latin typeface="Arial" charset="0"/>
              </a:rPr>
              <a:t>For example, dividing the 18- to 30-year-old population by the total population yields the percentage of people aged 18–30. Similarly, dividing a value by the area of the feature yields a value per unit area, or density.</a:t>
            </a:r>
          </a:p>
        </p:txBody>
      </p:sp>
    </p:spTree>
    <p:extLst>
      <p:ext uri="{BB962C8B-B14F-4D97-AF65-F5344CB8AC3E}">
        <p14:creationId xmlns:p14="http://schemas.microsoft.com/office/powerpoint/2010/main" val="80878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A569B6E5-E10B-4788-A34B-10A9053FC71B}" type="slidenum">
              <a:rPr lang="en-US" smtClean="0"/>
              <a:pPr/>
              <a:t>40</a:t>
            </a:fld>
            <a:endParaRPr lang="en-US" dirty="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338560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p:sp>
      <p:sp>
        <p:nvSpPr>
          <p:cNvPr id="114691" name="Notes Placeholder 2"/>
          <p:cNvSpPr>
            <a:spLocks noGrp="1"/>
          </p:cNvSpPr>
          <p:nvPr>
            <p:ph type="body" idx="1"/>
          </p:nvPr>
        </p:nvSpPr>
        <p:spPr>
          <a:noFill/>
        </p:spPr>
        <p:txBody>
          <a:bodyPr/>
          <a:lstStyle/>
          <a:p>
            <a:endParaRPr lang="en-US" dirty="0">
              <a:latin typeface="Arial" charset="0"/>
            </a:endParaRPr>
          </a:p>
        </p:txBody>
      </p:sp>
      <p:sp>
        <p:nvSpPr>
          <p:cNvPr id="114692" name="Slide Number Placeholder 3"/>
          <p:cNvSpPr>
            <a:spLocks noGrp="1"/>
          </p:cNvSpPr>
          <p:nvPr>
            <p:ph type="sldNum" sz="quarter" idx="5"/>
          </p:nvPr>
        </p:nvSpPr>
        <p:spPr>
          <a:noFill/>
        </p:spPr>
        <p:txBody>
          <a:bodyPr/>
          <a:lstStyle/>
          <a:p>
            <a:fld id="{87F1041A-CAE0-4F98-B761-8125E1FE2FCC}" type="slidenum">
              <a:rPr lang="en-US" smtClean="0"/>
              <a:pPr/>
              <a:t>41</a:t>
            </a:fld>
            <a:endParaRPr lang="en-US" dirty="0"/>
          </a:p>
        </p:txBody>
      </p:sp>
    </p:spTree>
    <p:extLst>
      <p:ext uri="{BB962C8B-B14F-4D97-AF65-F5344CB8AC3E}">
        <p14:creationId xmlns:p14="http://schemas.microsoft.com/office/powerpoint/2010/main" val="321188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a:noFill/>
        </p:spPr>
        <p:txBody>
          <a:bodyPr/>
          <a:lstStyle/>
          <a:p>
            <a:endParaRPr lang="en-US" dirty="0">
              <a:latin typeface="Arial" charset="0"/>
            </a:endParaRPr>
          </a:p>
        </p:txBody>
      </p:sp>
      <p:sp>
        <p:nvSpPr>
          <p:cNvPr id="138244"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89D247-029C-40CE-8642-5253E9D770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485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4E52CE-B211-4948-ACF4-BD97ECAB8662}"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41787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32860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68178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E2FF5E3-6B0B-4BAC-9381-A76604008B9F}"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23800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1095-AB89-47FD-A04F-02CF0E33AAAD}"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77511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0F8F9-D66D-498B-AC39-D9CA214811FF}"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238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9E530-5522-4589-93B3-45474C7EC673}"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8949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C3339-2964-43EF-92CC-541D2CEC1CB7}"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297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6FEA0-08FF-4700-841D-E638210D1606}" type="datetime1">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721293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3991-50FD-4C15-9C62-33B0E92CA6D1}" type="datetime1">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94301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0BA60B-5CFA-490F-9F2D-2F3F52E15F6A}"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88495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694553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7D1CF8-0254-4F77-9CB6-9D9C57F0C7A7}"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2013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A997-FDF1-4021-B002-766ACD1458E3}"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694707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F72B-F81D-43EB-BFC4-53229BD64617}"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550955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877526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804845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526726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2536647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AD499D-1607-445F-93A1-035481645A8F}"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451256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D499D-1607-445F-93A1-035481645A8F}"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43196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D499D-1607-445F-93A1-035481645A8F}"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28851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E52CE-B211-4948-ACF4-BD97ECAB8662}"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951978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131014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1248571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288125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89405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E52CE-B211-4948-ACF4-BD97ECAB8662}"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34670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4E52CE-B211-4948-ACF4-BD97ECAB8662}"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17516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E52CE-B211-4948-ACF4-BD97ECAB8662}"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43169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52CE-B211-4948-ACF4-BD97ECAB8662}"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41385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E52CE-B211-4948-ACF4-BD97ECAB8662}"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27324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E52CE-B211-4948-ACF4-BD97ECAB8662}"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2270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52CE-B211-4948-ACF4-BD97ECAB8662}" type="datetimeFigureOut">
              <a:rPr lang="en-US" smtClean="0"/>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85BC5-DA5D-4A9E-B512-7635AC9F66EC}" type="slidenum">
              <a:rPr lang="en-US" smtClean="0"/>
              <a:t>‹#›</a:t>
            </a:fld>
            <a:endParaRPr lang="en-US"/>
          </a:p>
        </p:txBody>
      </p:sp>
    </p:spTree>
    <p:extLst>
      <p:ext uri="{BB962C8B-B14F-4D97-AF65-F5344CB8AC3E}">
        <p14:creationId xmlns:p14="http://schemas.microsoft.com/office/powerpoint/2010/main" val="187530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A9CFB3B-C7FC-4434-8246-5D1035480919}" type="datetime1">
              <a:rPr lang="en-US" smtClean="0"/>
              <a:t>11/9/2020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3311122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AD499D-1607-445F-93A1-035481645A8F}" type="datetimeFigureOut">
              <a:rPr lang="en-US" smtClean="0"/>
              <a:t>11/9/2020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6BF926-D27F-4C9C-A7CB-BD1EFCFA98CE}" type="slidenum">
              <a:rPr lang="en-US" smtClean="0"/>
              <a:t>‹#›</a:t>
            </a:fld>
            <a:endParaRPr lang="en-US"/>
          </a:p>
        </p:txBody>
      </p:sp>
    </p:spTree>
    <p:extLst>
      <p:ext uri="{BB962C8B-B14F-4D97-AF65-F5344CB8AC3E}">
        <p14:creationId xmlns:p14="http://schemas.microsoft.com/office/powerpoint/2010/main" val="3677412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hyperlink" Target="http://uxblog.idvsolutions.com/2010/03/crazy-world-of-range-breaks.html"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1600200" y="2209800"/>
            <a:ext cx="5586401" cy="1015663"/>
          </a:xfrm>
          <a:prstGeom prst="rect">
            <a:avLst/>
          </a:prstGeom>
          <a:noFill/>
        </p:spPr>
        <p:txBody>
          <a:bodyPr wrap="none" rtlCol="0">
            <a:spAutoFit/>
          </a:bodyPr>
          <a:lstStyle/>
          <a:p>
            <a:pPr defTabSz="685800"/>
            <a:r>
              <a:rPr lang="en-US" sz="6000" b="1" dirty="0">
                <a:solidFill>
                  <a:prstClr val="white"/>
                </a:solidFill>
                <a:latin typeface="Euphemia" panose="020B0503040102020104" pitchFamily="34" charset="0"/>
              </a:rPr>
              <a:t>visual narrative</a:t>
            </a:r>
          </a:p>
        </p:txBody>
      </p:sp>
      <p:sp>
        <p:nvSpPr>
          <p:cNvPr id="5" name="Slide Number Placeholder 4"/>
          <p:cNvSpPr>
            <a:spLocks noGrp="1"/>
          </p:cNvSpPr>
          <p:nvPr>
            <p:ph type="sldNum" sz="quarter" idx="12"/>
          </p:nvPr>
        </p:nvSpPr>
        <p:spPr/>
        <p:txBody>
          <a:bodyPr/>
          <a:lstStyle/>
          <a:p>
            <a:pPr defTabSz="685800"/>
            <a:fld id="{A86B8E0B-9E4C-43D6-8E50-A9ED84E3CB71}" type="slidenum">
              <a:rPr lang="en-US">
                <a:solidFill>
                  <a:prstClr val="black">
                    <a:tint val="75000"/>
                  </a:prstClr>
                </a:solidFill>
                <a:latin typeface="Calibri" panose="020F0502020204030204"/>
              </a:rPr>
              <a:pPr defTabSz="685800"/>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06074" y="2209800"/>
            <a:ext cx="3866123" cy="1446550"/>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Issue 02: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Grouping Data</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552316" y="0"/>
            <a:ext cx="359168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31051" y="640081"/>
            <a:ext cx="2532887" cy="3708895"/>
          </a:xfrm>
          <a:noFill/>
        </p:spPr>
        <p:txBody>
          <a:bodyPr vert="horz" lIns="91440" tIns="45720" rIns="91440" bIns="45720" rtlCol="0" anchor="b">
            <a:normAutofit/>
          </a:bodyPr>
          <a:lstStyle/>
          <a:p>
            <a:pPr>
              <a:lnSpc>
                <a:spcPct val="90000"/>
              </a:lnSpc>
            </a:pPr>
            <a:r>
              <a:rPr lang="en-US" sz="3800" dirty="0">
                <a:solidFill>
                  <a:schemeClr val="bg1"/>
                </a:solidFill>
              </a:rPr>
              <a:t>Binning data</a:t>
            </a:r>
          </a:p>
        </p:txBody>
      </p:sp>
      <p:sp>
        <p:nvSpPr>
          <p:cNvPr id="3" name="Text Placeholder 2"/>
          <p:cNvSpPr>
            <a:spLocks noGrp="1"/>
          </p:cNvSpPr>
          <p:nvPr>
            <p:ph type="body" idx="1"/>
          </p:nvPr>
        </p:nvSpPr>
        <p:spPr>
          <a:xfrm>
            <a:off x="6131051" y="4571999"/>
            <a:ext cx="2532888" cy="1645921"/>
          </a:xfrm>
          <a:noFill/>
        </p:spPr>
        <p:txBody>
          <a:bodyPr vert="horz" lIns="91440" tIns="45720" rIns="91440" bIns="45720" rtlCol="0">
            <a:normAutofit/>
          </a:bodyPr>
          <a:lstStyle/>
          <a:p>
            <a:pPr>
              <a:lnSpc>
                <a:spcPct val="90000"/>
              </a:lnSpc>
              <a:spcBef>
                <a:spcPts val="1000"/>
              </a:spcBef>
            </a:pPr>
            <a:r>
              <a:rPr lang="en-US" sz="1400" dirty="0">
                <a:solidFill>
                  <a:schemeClr val="bg1"/>
                </a:solidFill>
              </a:rPr>
              <a:t>Binning data is the process of converting a continuous variable into a factor by selecting the number of groupings you would like displayed and then identifying corresponding cut points for the bins. </a:t>
            </a:r>
          </a:p>
        </p:txBody>
      </p:sp>
      <p:pic>
        <p:nvPicPr>
          <p:cNvPr id="4" name="Picture 4" descr="https://gpeocq.bay.livefilestore.com/y1mfBZlG87nK9rioOvTroJIJ_6mf1XOKkKRCVqNavRfEdX-BBE7Uxv6mXjLOK_Es5Xli3-NBb6FUuO3__ukkoViLWfTi1Pe9QGqbhttgA2I7A0/Class_Quantile_Normal_thumb1.jpg">
            <a:extLst>
              <a:ext uri="{FF2B5EF4-FFF2-40B4-BE49-F238E27FC236}">
                <a16:creationId xmlns:a16="http://schemas.microsoft.com/office/drawing/2014/main" id="{96300C45-5B3F-4A3E-947F-CB2BAFB4AF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94" b="4794"/>
          <a:stretch/>
        </p:blipFill>
        <p:spPr bwMode="auto">
          <a:xfrm>
            <a:off x="20" y="10"/>
            <a:ext cx="565097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23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gpeocq.bay.livefilestore.com/y1mfBZlG87nK9rioOvTroJIJ_6mf1XOKkKRCVqNavRfEdX-BBE7Uxv6mXjLOK_Es5Xli3-NBb6FUuO3__ukkoViLWfTi1Pe9QGqbhttgA2I7A0/Class_Quantile_Normal_thumb1.jpg">
            <a:extLst>
              <a:ext uri="{FF2B5EF4-FFF2-40B4-BE49-F238E27FC236}">
                <a16:creationId xmlns:a16="http://schemas.microsoft.com/office/drawing/2014/main" id="{56D716C5-6BE3-486E-BBEE-65E551125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449"/>
          <a:stretch/>
        </p:blipFill>
        <p:spPr bwMode="auto">
          <a:xfrm>
            <a:off x="1219200" y="381000"/>
            <a:ext cx="6455359" cy="36931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CFCA79-2920-40AE-A827-0DFE6A9BE931}"/>
              </a:ext>
            </a:extLst>
          </p:cNvPr>
          <p:cNvSpPr txBox="1"/>
          <p:nvPr/>
        </p:nvSpPr>
        <p:spPr>
          <a:xfrm>
            <a:off x="2590800" y="1371600"/>
            <a:ext cx="516488" cy="369332"/>
          </a:xfrm>
          <a:prstGeom prst="rect">
            <a:avLst/>
          </a:prstGeom>
          <a:noFill/>
        </p:spPr>
        <p:txBody>
          <a:bodyPr wrap="none" rtlCol="0">
            <a:spAutoFit/>
          </a:bodyPr>
          <a:lstStyle/>
          <a:p>
            <a:r>
              <a:rPr lang="en-US" dirty="0">
                <a:solidFill>
                  <a:schemeClr val="accent6">
                    <a:lumMod val="75000"/>
                  </a:schemeClr>
                </a:solidFill>
              </a:rPr>
              <a:t>BIN</a:t>
            </a:r>
          </a:p>
        </p:txBody>
      </p:sp>
      <p:cxnSp>
        <p:nvCxnSpPr>
          <p:cNvPr id="5" name="Straight Arrow Connector 4">
            <a:extLst>
              <a:ext uri="{FF2B5EF4-FFF2-40B4-BE49-F238E27FC236}">
                <a16:creationId xmlns:a16="http://schemas.microsoft.com/office/drawing/2014/main" id="{43A45718-4671-4B14-837F-4CA135673944}"/>
              </a:ext>
            </a:extLst>
          </p:cNvPr>
          <p:cNvCxnSpPr>
            <a:cxnSpLocks/>
            <a:stCxn id="3" idx="3"/>
          </p:cNvCxnSpPr>
          <p:nvPr/>
        </p:nvCxnSpPr>
        <p:spPr>
          <a:xfrm>
            <a:off x="3107288" y="1556266"/>
            <a:ext cx="626512"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F298B78-8819-421F-AAAC-69A216B3EF0E}"/>
              </a:ext>
            </a:extLst>
          </p:cNvPr>
          <p:cNvCxnSpPr>
            <a:stCxn id="3" idx="1"/>
          </p:cNvCxnSpPr>
          <p:nvPr/>
        </p:nvCxnSpPr>
        <p:spPr>
          <a:xfrm flipH="1">
            <a:off x="2057400" y="1556266"/>
            <a:ext cx="533400"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D0CC3F-2BF7-45C7-9F6B-C5917EF418FC}"/>
              </a:ext>
            </a:extLst>
          </p:cNvPr>
          <p:cNvCxnSpPr>
            <a:cxnSpLocks/>
          </p:cNvCxnSpPr>
          <p:nvPr/>
        </p:nvCxnSpPr>
        <p:spPr>
          <a:xfrm>
            <a:off x="3926888" y="993644"/>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84919F-A45E-4F94-AEB9-325A9845E9BD}"/>
              </a:ext>
            </a:extLst>
          </p:cNvPr>
          <p:cNvCxnSpPr>
            <a:cxnSpLocks/>
          </p:cNvCxnSpPr>
          <p:nvPr/>
        </p:nvCxnSpPr>
        <p:spPr>
          <a:xfrm>
            <a:off x="1931634" y="98846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473BCB-1C64-495F-91EB-790E7634A8D0}"/>
              </a:ext>
            </a:extLst>
          </p:cNvPr>
          <p:cNvCxnSpPr>
            <a:cxnSpLocks/>
          </p:cNvCxnSpPr>
          <p:nvPr/>
        </p:nvCxnSpPr>
        <p:spPr>
          <a:xfrm>
            <a:off x="4191000" y="98846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2D9D48-321A-4D12-B075-7356E12BB3A0}"/>
              </a:ext>
            </a:extLst>
          </p:cNvPr>
          <p:cNvCxnSpPr>
            <a:cxnSpLocks/>
          </p:cNvCxnSpPr>
          <p:nvPr/>
        </p:nvCxnSpPr>
        <p:spPr>
          <a:xfrm>
            <a:off x="4414424" y="98846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0BC00E-7E4C-48E2-BF07-D2DBE11DEF41}"/>
              </a:ext>
            </a:extLst>
          </p:cNvPr>
          <p:cNvCxnSpPr>
            <a:cxnSpLocks/>
          </p:cNvCxnSpPr>
          <p:nvPr/>
        </p:nvCxnSpPr>
        <p:spPr>
          <a:xfrm>
            <a:off x="4715522" y="98846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64F83D-DD75-4BA8-BB59-8F3E4D4C1F58}"/>
              </a:ext>
            </a:extLst>
          </p:cNvPr>
          <p:cNvCxnSpPr>
            <a:cxnSpLocks/>
          </p:cNvCxnSpPr>
          <p:nvPr/>
        </p:nvCxnSpPr>
        <p:spPr>
          <a:xfrm>
            <a:off x="7162800" y="98846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9A2DB55-4CC1-4E34-B4B3-58F7B31A5C3D}"/>
              </a:ext>
            </a:extLst>
          </p:cNvPr>
          <p:cNvCxnSpPr/>
          <p:nvPr/>
        </p:nvCxnSpPr>
        <p:spPr>
          <a:xfrm flipH="1" flipV="1">
            <a:off x="3962400" y="4074160"/>
            <a:ext cx="381000" cy="103124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89253A-B350-445A-AD9E-B26D0C78D579}"/>
              </a:ext>
            </a:extLst>
          </p:cNvPr>
          <p:cNvCxnSpPr>
            <a:cxnSpLocks/>
          </p:cNvCxnSpPr>
          <p:nvPr/>
        </p:nvCxnSpPr>
        <p:spPr>
          <a:xfrm flipH="1" flipV="1">
            <a:off x="1945319" y="3886200"/>
            <a:ext cx="2017081"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83F9E2-52EA-48C8-86C3-75D005EBC764}"/>
              </a:ext>
            </a:extLst>
          </p:cNvPr>
          <p:cNvCxnSpPr>
            <a:cxnSpLocks/>
          </p:cNvCxnSpPr>
          <p:nvPr/>
        </p:nvCxnSpPr>
        <p:spPr>
          <a:xfrm flipH="1" flipV="1">
            <a:off x="4191000" y="3886200"/>
            <a:ext cx="255880"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77AFB0-CC25-4119-974D-17B361A3216E}"/>
              </a:ext>
            </a:extLst>
          </p:cNvPr>
          <p:cNvCxnSpPr>
            <a:cxnSpLocks/>
          </p:cNvCxnSpPr>
          <p:nvPr/>
        </p:nvCxnSpPr>
        <p:spPr>
          <a:xfrm flipV="1">
            <a:off x="4572000" y="3886200"/>
            <a:ext cx="143522"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6DF4634-60A3-46CF-B227-111BCD59DFC1}"/>
              </a:ext>
            </a:extLst>
          </p:cNvPr>
          <p:cNvCxnSpPr>
            <a:cxnSpLocks/>
          </p:cNvCxnSpPr>
          <p:nvPr/>
        </p:nvCxnSpPr>
        <p:spPr>
          <a:xfrm flipV="1">
            <a:off x="4953000" y="3886200"/>
            <a:ext cx="2133600"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DD4513D-50D6-41AA-98E6-8586E79DFC7F}"/>
              </a:ext>
            </a:extLst>
          </p:cNvPr>
          <p:cNvSpPr txBox="1"/>
          <p:nvPr/>
        </p:nvSpPr>
        <p:spPr>
          <a:xfrm>
            <a:off x="1183741" y="5235570"/>
            <a:ext cx="6721712" cy="369332"/>
          </a:xfrm>
          <a:prstGeom prst="rect">
            <a:avLst/>
          </a:prstGeom>
          <a:noFill/>
        </p:spPr>
        <p:txBody>
          <a:bodyPr wrap="none" rtlCol="0">
            <a:spAutoFit/>
          </a:bodyPr>
          <a:lstStyle/>
          <a:p>
            <a:r>
              <a:rPr lang="en-US" dirty="0">
                <a:solidFill>
                  <a:schemeClr val="accent6">
                    <a:lumMod val="75000"/>
                  </a:schemeClr>
                </a:solidFill>
              </a:rPr>
              <a:t>Cut points defined by quantile rule: each bin contains 20% of the data</a:t>
            </a:r>
          </a:p>
        </p:txBody>
      </p:sp>
      <p:cxnSp>
        <p:nvCxnSpPr>
          <p:cNvPr id="33" name="Straight Arrow Connector 32">
            <a:extLst>
              <a:ext uri="{FF2B5EF4-FFF2-40B4-BE49-F238E27FC236}">
                <a16:creationId xmlns:a16="http://schemas.microsoft.com/office/drawing/2014/main" id="{8BB17A51-1234-412A-A460-C55144AB085F}"/>
              </a:ext>
            </a:extLst>
          </p:cNvPr>
          <p:cNvCxnSpPr>
            <a:cxnSpLocks/>
          </p:cNvCxnSpPr>
          <p:nvPr/>
        </p:nvCxnSpPr>
        <p:spPr>
          <a:xfrm flipH="1" flipV="1">
            <a:off x="4437680" y="3886200"/>
            <a:ext cx="56339"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8CBE801-A71F-4716-BA33-11E6BAA8B6AD}"/>
              </a:ext>
            </a:extLst>
          </p:cNvPr>
          <p:cNvSpPr txBox="1"/>
          <p:nvPr/>
        </p:nvSpPr>
        <p:spPr>
          <a:xfrm>
            <a:off x="1219200" y="5671534"/>
            <a:ext cx="7343677" cy="830997"/>
          </a:xfrm>
          <a:prstGeom prst="rect">
            <a:avLst/>
          </a:prstGeom>
          <a:noFill/>
        </p:spPr>
        <p:txBody>
          <a:bodyPr wrap="none" rtlCol="0">
            <a:spAutoFit/>
          </a:bodyPr>
          <a:lstStyle/>
          <a:p>
            <a:r>
              <a:rPr lang="en-US" sz="1600" b="1" dirty="0">
                <a:solidFill>
                  <a:schemeClr val="accent1">
                    <a:lumMod val="50000"/>
                  </a:schemeClr>
                </a:solidFill>
                <a:latin typeface="Courier New" panose="02070309020205020404" pitchFamily="49" charset="0"/>
                <a:cs typeface="Courier New" panose="02070309020205020404" pitchFamily="49" charset="0"/>
              </a:rPr>
              <a:t># identify cut points </a:t>
            </a:r>
          </a:p>
          <a:p>
            <a:r>
              <a:rPr lang="en-US" sz="1600" b="1" dirty="0" err="1">
                <a:solidFill>
                  <a:schemeClr val="accent1">
                    <a:lumMod val="50000"/>
                  </a:schemeClr>
                </a:solidFill>
                <a:latin typeface="Courier New" panose="02070309020205020404" pitchFamily="49" charset="0"/>
                <a:cs typeface="Courier New" panose="02070309020205020404" pitchFamily="49" charset="0"/>
              </a:rPr>
              <a:t>bin.vals</a:t>
            </a:r>
            <a:r>
              <a:rPr lang="en-US" sz="1600" b="1" dirty="0">
                <a:solidFill>
                  <a:schemeClr val="accent1">
                    <a:lumMod val="50000"/>
                  </a:schemeClr>
                </a:solidFill>
                <a:latin typeface="Courier New" panose="02070309020205020404" pitchFamily="49" charset="0"/>
                <a:cs typeface="Courier New" panose="02070309020205020404" pitchFamily="49" charset="0"/>
              </a:rPr>
              <a:t> &lt;- quantile( x, prob=c( 0,0.2,0.4,0.6,0.8,1 ) )</a:t>
            </a:r>
          </a:p>
          <a:p>
            <a:r>
              <a:rPr lang="en-US" sz="1600" b="1" dirty="0">
                <a:solidFill>
                  <a:schemeClr val="accent1">
                    <a:lumMod val="50000"/>
                  </a:schemeClr>
                </a:solidFill>
                <a:latin typeface="Courier New" panose="02070309020205020404" pitchFamily="49" charset="0"/>
                <a:cs typeface="Courier New" panose="02070309020205020404" pitchFamily="49" charset="0"/>
              </a:rPr>
              <a:t>cut( x, breaks=</a:t>
            </a:r>
            <a:r>
              <a:rPr lang="en-US" sz="1600" b="1" dirty="0" err="1">
                <a:solidFill>
                  <a:schemeClr val="accent1">
                    <a:lumMod val="50000"/>
                  </a:schemeClr>
                </a:solidFill>
                <a:latin typeface="Courier New" panose="02070309020205020404" pitchFamily="49" charset="0"/>
                <a:cs typeface="Courier New" panose="02070309020205020404" pitchFamily="49" charset="0"/>
              </a:rPr>
              <a:t>bin.vals</a:t>
            </a:r>
            <a:r>
              <a:rPr lang="en-US" sz="1600" b="1" dirty="0">
                <a:solidFill>
                  <a:schemeClr val="accent1">
                    <a:lumMod val="50000"/>
                  </a:schemeClr>
                </a:solidFill>
                <a:latin typeface="Courier New" panose="02070309020205020404" pitchFamily="49" charset="0"/>
                <a:cs typeface="Courier New" panose="02070309020205020404" pitchFamily="49" charset="0"/>
              </a:rPr>
              <a:t> )</a:t>
            </a:r>
          </a:p>
        </p:txBody>
      </p:sp>
      <p:sp>
        <p:nvSpPr>
          <p:cNvPr id="37" name="TextBox 36">
            <a:extLst>
              <a:ext uri="{FF2B5EF4-FFF2-40B4-BE49-F238E27FC236}">
                <a16:creationId xmlns:a16="http://schemas.microsoft.com/office/drawing/2014/main" id="{EC7714F8-A0C4-4119-9A5F-0F8C599B18B3}"/>
              </a:ext>
            </a:extLst>
          </p:cNvPr>
          <p:cNvSpPr txBox="1"/>
          <p:nvPr/>
        </p:nvSpPr>
        <p:spPr>
          <a:xfrm>
            <a:off x="5791200" y="6193913"/>
            <a:ext cx="1584793" cy="276999"/>
          </a:xfrm>
          <a:prstGeom prst="rect">
            <a:avLst/>
          </a:prstGeom>
          <a:noFill/>
        </p:spPr>
        <p:txBody>
          <a:bodyPr wrap="none" rtlCol="0">
            <a:spAutoFit/>
          </a:bodyPr>
          <a:lstStyle/>
          <a:p>
            <a:r>
              <a:rPr lang="en-US" sz="1200" dirty="0">
                <a:solidFill>
                  <a:schemeClr val="accent6">
                    <a:lumMod val="75000"/>
                  </a:schemeClr>
                </a:solidFill>
              </a:rPr>
              <a:t>(these are percentiles)</a:t>
            </a:r>
          </a:p>
        </p:txBody>
      </p:sp>
    </p:spTree>
    <p:extLst>
      <p:ext uri="{BB962C8B-B14F-4D97-AF65-F5344CB8AC3E}">
        <p14:creationId xmlns:p14="http://schemas.microsoft.com/office/powerpoint/2010/main" val="392213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s://gpeocq.bay.livefilestore.com/y1m8HJWYU1tKnEziHPPs9e1QWRv4teJ3PmWgYsdUkPbTSiNT58W_QNEbXM7CMm9JiBHvihm3olPajia8ybm3K7gtyaAHgG5fh-KGNBenOEMljs/Class_EqualInterval_Normal_thumb1.jpg">
            <a:extLst>
              <a:ext uri="{FF2B5EF4-FFF2-40B4-BE49-F238E27FC236}">
                <a16:creationId xmlns:a16="http://schemas.microsoft.com/office/drawing/2014/main" id="{0E6578C0-79D4-452C-8D36-D46D1511EB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711" b="1"/>
          <a:stretch/>
        </p:blipFill>
        <p:spPr bwMode="auto">
          <a:xfrm>
            <a:off x="1524000" y="228600"/>
            <a:ext cx="6012201" cy="33375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863253-16EB-4996-9D3A-FDFE18BADE2E}"/>
              </a:ext>
            </a:extLst>
          </p:cNvPr>
          <p:cNvSpPr txBox="1"/>
          <p:nvPr/>
        </p:nvSpPr>
        <p:spPr>
          <a:xfrm>
            <a:off x="2362200" y="860430"/>
            <a:ext cx="516488" cy="369332"/>
          </a:xfrm>
          <a:prstGeom prst="rect">
            <a:avLst/>
          </a:prstGeom>
          <a:noFill/>
        </p:spPr>
        <p:txBody>
          <a:bodyPr wrap="none" rtlCol="0">
            <a:spAutoFit/>
          </a:bodyPr>
          <a:lstStyle/>
          <a:p>
            <a:r>
              <a:rPr lang="en-US" dirty="0">
                <a:solidFill>
                  <a:schemeClr val="accent6">
                    <a:lumMod val="75000"/>
                  </a:schemeClr>
                </a:solidFill>
              </a:rPr>
              <a:t>BIN</a:t>
            </a:r>
          </a:p>
        </p:txBody>
      </p:sp>
      <p:cxnSp>
        <p:nvCxnSpPr>
          <p:cNvPr id="4" name="Straight Arrow Connector 3">
            <a:extLst>
              <a:ext uri="{FF2B5EF4-FFF2-40B4-BE49-F238E27FC236}">
                <a16:creationId xmlns:a16="http://schemas.microsoft.com/office/drawing/2014/main" id="{390E1766-6646-4ABC-A8DF-AC8D76593FFC}"/>
              </a:ext>
            </a:extLst>
          </p:cNvPr>
          <p:cNvCxnSpPr>
            <a:cxnSpLocks/>
            <a:stCxn id="3" idx="3"/>
          </p:cNvCxnSpPr>
          <p:nvPr/>
        </p:nvCxnSpPr>
        <p:spPr>
          <a:xfrm>
            <a:off x="2878688" y="1045096"/>
            <a:ext cx="169312"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6B018-BB5A-4CEA-971C-A0CFDFA09BFA}"/>
              </a:ext>
            </a:extLst>
          </p:cNvPr>
          <p:cNvCxnSpPr>
            <a:cxnSpLocks/>
          </p:cNvCxnSpPr>
          <p:nvPr/>
        </p:nvCxnSpPr>
        <p:spPr>
          <a:xfrm flipH="1">
            <a:off x="2274413" y="1045096"/>
            <a:ext cx="115783"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C304A07-41A2-4029-A8E0-77B0F6A48C13}"/>
              </a:ext>
            </a:extLst>
          </p:cNvPr>
          <p:cNvCxnSpPr>
            <a:cxnSpLocks/>
          </p:cNvCxnSpPr>
          <p:nvPr/>
        </p:nvCxnSpPr>
        <p:spPr>
          <a:xfrm>
            <a:off x="3181350"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0298589-53DE-44A6-9524-3FE96B096262}"/>
              </a:ext>
            </a:extLst>
          </p:cNvPr>
          <p:cNvCxnSpPr>
            <a:cxnSpLocks/>
          </p:cNvCxnSpPr>
          <p:nvPr/>
        </p:nvCxnSpPr>
        <p:spPr>
          <a:xfrm>
            <a:off x="2195693"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438662-0622-4E3B-80C6-8BDE3EEFDE9A}"/>
              </a:ext>
            </a:extLst>
          </p:cNvPr>
          <p:cNvCxnSpPr>
            <a:cxnSpLocks/>
          </p:cNvCxnSpPr>
          <p:nvPr/>
        </p:nvCxnSpPr>
        <p:spPr>
          <a:xfrm>
            <a:off x="4152900"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FE4E34-133F-4E09-906A-C33ABCE503F4}"/>
              </a:ext>
            </a:extLst>
          </p:cNvPr>
          <p:cNvCxnSpPr>
            <a:cxnSpLocks/>
          </p:cNvCxnSpPr>
          <p:nvPr/>
        </p:nvCxnSpPr>
        <p:spPr>
          <a:xfrm>
            <a:off x="5086350"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E60895-0DE0-448C-A17C-C647BCCC26A2}"/>
              </a:ext>
            </a:extLst>
          </p:cNvPr>
          <p:cNvCxnSpPr>
            <a:cxnSpLocks/>
          </p:cNvCxnSpPr>
          <p:nvPr/>
        </p:nvCxnSpPr>
        <p:spPr>
          <a:xfrm>
            <a:off x="6096000"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07C563-EBE0-44F5-AB57-15F79003E7EA}"/>
              </a:ext>
            </a:extLst>
          </p:cNvPr>
          <p:cNvCxnSpPr>
            <a:cxnSpLocks/>
          </p:cNvCxnSpPr>
          <p:nvPr/>
        </p:nvCxnSpPr>
        <p:spPr>
          <a:xfrm>
            <a:off x="7067550" y="477298"/>
            <a:ext cx="0" cy="28163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9FCF80-89D1-41B0-94AE-F19C97B16789}"/>
              </a:ext>
            </a:extLst>
          </p:cNvPr>
          <p:cNvCxnSpPr>
            <a:cxnSpLocks/>
          </p:cNvCxnSpPr>
          <p:nvPr/>
        </p:nvCxnSpPr>
        <p:spPr>
          <a:xfrm flipH="1" flipV="1">
            <a:off x="3250117" y="3470596"/>
            <a:ext cx="1195982" cy="112363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2714AF-275E-4CBA-8C56-30E9D923AD2D}"/>
              </a:ext>
            </a:extLst>
          </p:cNvPr>
          <p:cNvCxnSpPr>
            <a:cxnSpLocks/>
          </p:cNvCxnSpPr>
          <p:nvPr/>
        </p:nvCxnSpPr>
        <p:spPr>
          <a:xfrm flipH="1" flipV="1">
            <a:off x="2209378" y="3375030"/>
            <a:ext cx="2017081" cy="121920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55F700-08DF-483B-9696-E3A268E6DB84}"/>
              </a:ext>
            </a:extLst>
          </p:cNvPr>
          <p:cNvCxnSpPr>
            <a:cxnSpLocks/>
          </p:cNvCxnSpPr>
          <p:nvPr/>
        </p:nvCxnSpPr>
        <p:spPr>
          <a:xfrm flipH="1" flipV="1">
            <a:off x="4173829" y="3429000"/>
            <a:ext cx="398171" cy="11652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470BCC-49C9-4A99-93B3-D93CAD5D7CCB}"/>
              </a:ext>
            </a:extLst>
          </p:cNvPr>
          <p:cNvCxnSpPr>
            <a:cxnSpLocks/>
          </p:cNvCxnSpPr>
          <p:nvPr/>
        </p:nvCxnSpPr>
        <p:spPr>
          <a:xfrm flipV="1">
            <a:off x="5032481" y="3429000"/>
            <a:ext cx="995758" cy="11652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89BFB7-99D5-400E-8225-51C3EF106EF0}"/>
              </a:ext>
            </a:extLst>
          </p:cNvPr>
          <p:cNvCxnSpPr>
            <a:cxnSpLocks/>
          </p:cNvCxnSpPr>
          <p:nvPr/>
        </p:nvCxnSpPr>
        <p:spPr>
          <a:xfrm flipV="1">
            <a:off x="5217059" y="3470595"/>
            <a:ext cx="1717563" cy="11236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FAF950-8164-47DD-814C-3D0243BA0203}"/>
              </a:ext>
            </a:extLst>
          </p:cNvPr>
          <p:cNvSpPr txBox="1"/>
          <p:nvPr/>
        </p:nvSpPr>
        <p:spPr>
          <a:xfrm>
            <a:off x="2032204" y="4739101"/>
            <a:ext cx="5451749" cy="369332"/>
          </a:xfrm>
          <a:prstGeom prst="rect">
            <a:avLst/>
          </a:prstGeom>
          <a:noFill/>
        </p:spPr>
        <p:txBody>
          <a:bodyPr wrap="none" rtlCol="0">
            <a:spAutoFit/>
          </a:bodyPr>
          <a:lstStyle/>
          <a:p>
            <a:r>
              <a:rPr lang="en-US" dirty="0">
                <a:solidFill>
                  <a:schemeClr val="accent6">
                    <a:lumMod val="75000"/>
                  </a:schemeClr>
                </a:solidFill>
              </a:rPr>
              <a:t>Cut points with equal interval rule: each bin is equal size</a:t>
            </a:r>
          </a:p>
        </p:txBody>
      </p:sp>
      <p:cxnSp>
        <p:nvCxnSpPr>
          <p:cNvPr id="18" name="Straight Arrow Connector 17">
            <a:extLst>
              <a:ext uri="{FF2B5EF4-FFF2-40B4-BE49-F238E27FC236}">
                <a16:creationId xmlns:a16="http://schemas.microsoft.com/office/drawing/2014/main" id="{815CB90E-574D-4B49-BFDD-7B56EBEA03FF}"/>
              </a:ext>
            </a:extLst>
          </p:cNvPr>
          <p:cNvCxnSpPr>
            <a:cxnSpLocks/>
          </p:cNvCxnSpPr>
          <p:nvPr/>
        </p:nvCxnSpPr>
        <p:spPr>
          <a:xfrm flipV="1">
            <a:off x="4758079" y="3470595"/>
            <a:ext cx="274402" cy="11236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608CFF-87FE-4DC8-B6FE-D278D03AD161}"/>
              </a:ext>
            </a:extLst>
          </p:cNvPr>
          <p:cNvSpPr txBox="1"/>
          <p:nvPr/>
        </p:nvSpPr>
        <p:spPr>
          <a:xfrm>
            <a:off x="1991744" y="5400090"/>
            <a:ext cx="4257897" cy="584775"/>
          </a:xfrm>
          <a:prstGeom prst="rect">
            <a:avLst/>
          </a:prstGeom>
          <a:noFill/>
        </p:spPr>
        <p:txBody>
          <a:bodyPr wrap="none" rtlCol="0">
            <a:spAutoFit/>
          </a:bodyPr>
          <a:lstStyle/>
          <a:p>
            <a:r>
              <a:rPr lang="en-US" sz="1600" b="1" dirty="0">
                <a:solidFill>
                  <a:schemeClr val="accent1">
                    <a:lumMod val="50000"/>
                  </a:schemeClr>
                </a:solidFill>
                <a:latin typeface="Courier New" panose="02070309020205020404" pitchFamily="49" charset="0"/>
                <a:cs typeface="Courier New" panose="02070309020205020404" pitchFamily="49" charset="0"/>
              </a:rPr>
              <a:t># cut() determines cut points by </a:t>
            </a:r>
          </a:p>
          <a:p>
            <a:r>
              <a:rPr lang="en-US" sz="1600" b="1" dirty="0">
                <a:solidFill>
                  <a:schemeClr val="accent1">
                    <a:lumMod val="50000"/>
                  </a:schemeClr>
                </a:solidFill>
                <a:latin typeface="Courier New" panose="02070309020205020404" pitchFamily="49" charset="0"/>
                <a:cs typeface="Courier New" panose="02070309020205020404" pitchFamily="49" charset="0"/>
              </a:rPr>
              <a:t>cut( x, breaks=5 )</a:t>
            </a:r>
          </a:p>
        </p:txBody>
      </p:sp>
    </p:spTree>
    <p:extLst>
      <p:ext uri="{BB962C8B-B14F-4D97-AF65-F5344CB8AC3E}">
        <p14:creationId xmlns:p14="http://schemas.microsoft.com/office/powerpoint/2010/main" val="283310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gpeocq.bay.livefilestore.com/y1mPk7fOtmHx9_7oChg0NyGNuoGqVWR2EJwjUhOgly8s9JLm_i2BNiN9k2zWzoOsLIuWE0j_nPTu2bVGN9awwx7j6ZiGXOxU2KQDdVahgCTyZg/MultipleClassificationsSkewed2.jpg">
            <a:extLst>
              <a:ext uri="{FF2B5EF4-FFF2-40B4-BE49-F238E27FC236}">
                <a16:creationId xmlns:a16="http://schemas.microsoft.com/office/drawing/2014/main" id="{83ECA033-871F-4DE4-8C71-DC3A1F659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82" b="4642"/>
          <a:stretch/>
        </p:blipFill>
        <p:spPr bwMode="auto">
          <a:xfrm>
            <a:off x="685800" y="1676400"/>
            <a:ext cx="5715000" cy="242583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9DAD1373-E33B-4053-B114-6D27F2D53217}"/>
              </a:ext>
            </a:extLst>
          </p:cNvPr>
          <p:cNvCxnSpPr>
            <a:cxnSpLocks/>
          </p:cNvCxnSpPr>
          <p:nvPr/>
        </p:nvCxnSpPr>
        <p:spPr>
          <a:xfrm>
            <a:off x="1783267" y="3162300"/>
            <a:ext cx="0" cy="9494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E365ED-4464-4EAA-BFBC-DEDF8E09B441}"/>
              </a:ext>
            </a:extLst>
          </p:cNvPr>
          <p:cNvCxnSpPr>
            <a:cxnSpLocks/>
          </p:cNvCxnSpPr>
          <p:nvPr/>
        </p:nvCxnSpPr>
        <p:spPr>
          <a:xfrm flipH="1">
            <a:off x="681218" y="3162300"/>
            <a:ext cx="4582" cy="9494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DBC17D-DB09-434E-B05A-9EB08619CC80}"/>
              </a:ext>
            </a:extLst>
          </p:cNvPr>
          <p:cNvCxnSpPr>
            <a:cxnSpLocks/>
          </p:cNvCxnSpPr>
          <p:nvPr/>
        </p:nvCxnSpPr>
        <p:spPr>
          <a:xfrm>
            <a:off x="2931624" y="3162300"/>
            <a:ext cx="0" cy="9494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CE9A21-4682-4372-9D0F-B11AFAFABC69}"/>
              </a:ext>
            </a:extLst>
          </p:cNvPr>
          <p:cNvCxnSpPr>
            <a:cxnSpLocks/>
          </p:cNvCxnSpPr>
          <p:nvPr/>
        </p:nvCxnSpPr>
        <p:spPr>
          <a:xfrm>
            <a:off x="4076700" y="3162300"/>
            <a:ext cx="0" cy="9494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890885-AD5F-45D0-9CA0-9DC10D87C6F7}"/>
              </a:ext>
            </a:extLst>
          </p:cNvPr>
          <p:cNvCxnSpPr>
            <a:cxnSpLocks/>
          </p:cNvCxnSpPr>
          <p:nvPr/>
        </p:nvCxnSpPr>
        <p:spPr>
          <a:xfrm>
            <a:off x="5143500" y="3429000"/>
            <a:ext cx="0"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9AB7CA-C723-4EB1-AD83-F8E9D3FA16F4}"/>
              </a:ext>
            </a:extLst>
          </p:cNvPr>
          <p:cNvCxnSpPr>
            <a:cxnSpLocks/>
          </p:cNvCxnSpPr>
          <p:nvPr/>
        </p:nvCxnSpPr>
        <p:spPr>
          <a:xfrm flipV="1">
            <a:off x="1257300" y="4247102"/>
            <a:ext cx="0" cy="8498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E45810-E493-4FB0-BF30-4EEDF8467A21}"/>
              </a:ext>
            </a:extLst>
          </p:cNvPr>
          <p:cNvSpPr txBox="1"/>
          <p:nvPr/>
        </p:nvSpPr>
        <p:spPr>
          <a:xfrm>
            <a:off x="542883" y="5218799"/>
            <a:ext cx="1503810" cy="369332"/>
          </a:xfrm>
          <a:prstGeom prst="rect">
            <a:avLst/>
          </a:prstGeom>
          <a:noFill/>
        </p:spPr>
        <p:txBody>
          <a:bodyPr wrap="none" rtlCol="0">
            <a:spAutoFit/>
          </a:bodyPr>
          <a:lstStyle/>
          <a:p>
            <a:r>
              <a:rPr lang="en-US" dirty="0">
                <a:solidFill>
                  <a:schemeClr val="accent6">
                    <a:lumMod val="75000"/>
                  </a:schemeClr>
                </a:solidFill>
              </a:rPr>
              <a:t>All of the data</a:t>
            </a:r>
          </a:p>
        </p:txBody>
      </p:sp>
      <p:sp>
        <p:nvSpPr>
          <p:cNvPr id="43" name="Rectangle 42">
            <a:extLst>
              <a:ext uri="{FF2B5EF4-FFF2-40B4-BE49-F238E27FC236}">
                <a16:creationId xmlns:a16="http://schemas.microsoft.com/office/drawing/2014/main" id="{ED47AF86-3C83-45D0-AA24-355411DAAB79}"/>
              </a:ext>
            </a:extLst>
          </p:cNvPr>
          <p:cNvSpPr/>
          <p:nvPr/>
        </p:nvSpPr>
        <p:spPr>
          <a:xfrm>
            <a:off x="742504" y="1675334"/>
            <a:ext cx="3818861" cy="457200"/>
          </a:xfrm>
          <a:prstGeom prst="rect">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Brace 44">
            <a:extLst>
              <a:ext uri="{FF2B5EF4-FFF2-40B4-BE49-F238E27FC236}">
                <a16:creationId xmlns:a16="http://schemas.microsoft.com/office/drawing/2014/main" id="{E93E882D-2CD1-4AEF-8BBA-992BBE2F7801}"/>
              </a:ext>
            </a:extLst>
          </p:cNvPr>
          <p:cNvSpPr/>
          <p:nvPr/>
        </p:nvSpPr>
        <p:spPr>
          <a:xfrm rot="16200000">
            <a:off x="3725613" y="2448985"/>
            <a:ext cx="637034" cy="4484737"/>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3D1DDC5C-178A-4B91-BEF0-907E9BD4A828}"/>
              </a:ext>
            </a:extLst>
          </p:cNvPr>
          <p:cNvSpPr txBox="1"/>
          <p:nvPr/>
        </p:nvSpPr>
        <p:spPr>
          <a:xfrm>
            <a:off x="3086100" y="5223978"/>
            <a:ext cx="1773114" cy="369332"/>
          </a:xfrm>
          <a:prstGeom prst="rect">
            <a:avLst/>
          </a:prstGeom>
          <a:noFill/>
        </p:spPr>
        <p:txBody>
          <a:bodyPr wrap="none" rtlCol="0">
            <a:spAutoFit/>
          </a:bodyPr>
          <a:lstStyle/>
          <a:p>
            <a:r>
              <a:rPr lang="en-US" dirty="0">
                <a:solidFill>
                  <a:schemeClr val="accent6">
                    <a:lumMod val="75000"/>
                  </a:schemeClr>
                </a:solidFill>
              </a:rPr>
              <a:t>None of the data</a:t>
            </a:r>
          </a:p>
        </p:txBody>
      </p:sp>
      <p:sp>
        <p:nvSpPr>
          <p:cNvPr id="47" name="Oval 46">
            <a:extLst>
              <a:ext uri="{FF2B5EF4-FFF2-40B4-BE49-F238E27FC236}">
                <a16:creationId xmlns:a16="http://schemas.microsoft.com/office/drawing/2014/main" id="{C7628DD4-F708-4179-BD14-4868652D175B}"/>
              </a:ext>
            </a:extLst>
          </p:cNvPr>
          <p:cNvSpPr/>
          <p:nvPr/>
        </p:nvSpPr>
        <p:spPr>
          <a:xfrm>
            <a:off x="4650187" y="3893481"/>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4D99058-EE26-49B2-A104-EA29741F41E0}"/>
              </a:ext>
            </a:extLst>
          </p:cNvPr>
          <p:cNvSpPr/>
          <p:nvPr/>
        </p:nvSpPr>
        <p:spPr>
          <a:xfrm>
            <a:off x="5317322" y="3893480"/>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38CF546-D73A-46C0-BDC5-F0D984E32593}"/>
              </a:ext>
            </a:extLst>
          </p:cNvPr>
          <p:cNvSpPr/>
          <p:nvPr/>
        </p:nvSpPr>
        <p:spPr>
          <a:xfrm>
            <a:off x="6137595" y="3893479"/>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C06DE37-3588-4AEB-B441-9C158F591684}"/>
              </a:ext>
            </a:extLst>
          </p:cNvPr>
          <p:cNvCxnSpPr>
            <a:cxnSpLocks/>
          </p:cNvCxnSpPr>
          <p:nvPr/>
        </p:nvCxnSpPr>
        <p:spPr>
          <a:xfrm>
            <a:off x="6348646" y="3429000"/>
            <a:ext cx="0"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1EA371DC-1E1D-4958-8F29-09CFC9FE02AF}"/>
              </a:ext>
            </a:extLst>
          </p:cNvPr>
          <p:cNvSpPr/>
          <p:nvPr/>
        </p:nvSpPr>
        <p:spPr>
          <a:xfrm>
            <a:off x="1916388" y="3893478"/>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6EE86F3-C73B-4C10-BE6F-BFE22E63D227}"/>
              </a:ext>
            </a:extLst>
          </p:cNvPr>
          <p:cNvSpPr/>
          <p:nvPr/>
        </p:nvSpPr>
        <p:spPr>
          <a:xfrm>
            <a:off x="2194569" y="3893477"/>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CA1DB0F-F950-484A-975E-603715B2D549}"/>
              </a:ext>
            </a:extLst>
          </p:cNvPr>
          <p:cNvSpPr/>
          <p:nvPr/>
        </p:nvSpPr>
        <p:spPr>
          <a:xfrm>
            <a:off x="2987010" y="3893476"/>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0628963B-8FF0-4FF0-A514-F6A7A5918F7D}"/>
              </a:ext>
            </a:extLst>
          </p:cNvPr>
          <p:cNvCxnSpPr/>
          <p:nvPr/>
        </p:nvCxnSpPr>
        <p:spPr>
          <a:xfrm flipH="1" flipV="1">
            <a:off x="5508593" y="4152900"/>
            <a:ext cx="244507" cy="1371600"/>
          </a:xfrm>
          <a:prstGeom prst="straightConnector1">
            <a:avLst/>
          </a:prstGeom>
          <a:ln w="12700">
            <a:solidFill>
              <a:srgbClr val="2E648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9A9E49-6C47-42BF-A681-0184C7E3407C}"/>
              </a:ext>
            </a:extLst>
          </p:cNvPr>
          <p:cNvSpPr txBox="1"/>
          <p:nvPr/>
        </p:nvSpPr>
        <p:spPr>
          <a:xfrm>
            <a:off x="6656964" y="1951672"/>
            <a:ext cx="2267390" cy="1477328"/>
          </a:xfrm>
          <a:prstGeom prst="rect">
            <a:avLst/>
          </a:prstGeom>
          <a:noFill/>
        </p:spPr>
        <p:txBody>
          <a:bodyPr wrap="square" rtlCol="0">
            <a:spAutoFit/>
          </a:bodyPr>
          <a:lstStyle/>
          <a:p>
            <a:pPr algn="ctr"/>
            <a:r>
              <a:rPr lang="en-US" dirty="0">
                <a:solidFill>
                  <a:srgbClr val="2E648A"/>
                </a:solidFill>
              </a:rPr>
              <a:t>No variation on the map – visual narrative is that everyone is the same across all geographies</a:t>
            </a:r>
          </a:p>
        </p:txBody>
      </p:sp>
      <p:cxnSp>
        <p:nvCxnSpPr>
          <p:cNvPr id="56" name="Straight Arrow Connector 55">
            <a:extLst>
              <a:ext uri="{FF2B5EF4-FFF2-40B4-BE49-F238E27FC236}">
                <a16:creationId xmlns:a16="http://schemas.microsoft.com/office/drawing/2014/main" id="{2F0F06ED-0BBF-4411-911A-1F2A810D97A7}"/>
              </a:ext>
            </a:extLst>
          </p:cNvPr>
          <p:cNvCxnSpPr>
            <a:cxnSpLocks/>
          </p:cNvCxnSpPr>
          <p:nvPr/>
        </p:nvCxnSpPr>
        <p:spPr>
          <a:xfrm flipV="1">
            <a:off x="5981700" y="4152900"/>
            <a:ext cx="251530" cy="1371600"/>
          </a:xfrm>
          <a:prstGeom prst="straightConnector1">
            <a:avLst/>
          </a:prstGeom>
          <a:ln w="12700">
            <a:solidFill>
              <a:srgbClr val="2E648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EF7116-78A6-4D6B-BA80-ED2303B94336}"/>
              </a:ext>
            </a:extLst>
          </p:cNvPr>
          <p:cNvCxnSpPr>
            <a:cxnSpLocks/>
          </p:cNvCxnSpPr>
          <p:nvPr/>
        </p:nvCxnSpPr>
        <p:spPr>
          <a:xfrm flipH="1" flipV="1">
            <a:off x="4763595" y="4152900"/>
            <a:ext cx="744998" cy="1431794"/>
          </a:xfrm>
          <a:prstGeom prst="straightConnector1">
            <a:avLst/>
          </a:prstGeom>
          <a:ln w="12700">
            <a:solidFill>
              <a:srgbClr val="2E648A"/>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C3811A3-79D2-41A5-9CF2-FF6F4A0F43CF}"/>
              </a:ext>
            </a:extLst>
          </p:cNvPr>
          <p:cNvSpPr txBox="1"/>
          <p:nvPr/>
        </p:nvSpPr>
        <p:spPr>
          <a:xfrm>
            <a:off x="5239188" y="5635363"/>
            <a:ext cx="1485023" cy="707886"/>
          </a:xfrm>
          <a:prstGeom prst="rect">
            <a:avLst/>
          </a:prstGeom>
          <a:noFill/>
        </p:spPr>
        <p:txBody>
          <a:bodyPr wrap="none" rtlCol="0">
            <a:spAutoFit/>
          </a:bodyPr>
          <a:lstStyle/>
          <a:p>
            <a:pPr algn="ctr"/>
            <a:r>
              <a:rPr lang="en-US" sz="2000" dirty="0">
                <a:solidFill>
                  <a:srgbClr val="2E648A"/>
                </a:solidFill>
              </a:rPr>
              <a:t>Outliers in </a:t>
            </a:r>
          </a:p>
          <a:p>
            <a:pPr algn="ctr"/>
            <a:r>
              <a:rPr lang="en-US" sz="2000" dirty="0">
                <a:solidFill>
                  <a:srgbClr val="2E648A"/>
                </a:solidFill>
              </a:rPr>
              <a:t>skewed data</a:t>
            </a:r>
          </a:p>
        </p:txBody>
      </p:sp>
      <p:sp>
        <p:nvSpPr>
          <p:cNvPr id="65" name="Oval 64">
            <a:extLst>
              <a:ext uri="{FF2B5EF4-FFF2-40B4-BE49-F238E27FC236}">
                <a16:creationId xmlns:a16="http://schemas.microsoft.com/office/drawing/2014/main" id="{0D9D54B3-7E50-4F55-972A-41ED88575119}"/>
              </a:ext>
            </a:extLst>
          </p:cNvPr>
          <p:cNvSpPr/>
          <p:nvPr/>
        </p:nvSpPr>
        <p:spPr>
          <a:xfrm>
            <a:off x="4265720" y="2057400"/>
            <a:ext cx="2319794" cy="13304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itle 1">
            <a:extLst>
              <a:ext uri="{FF2B5EF4-FFF2-40B4-BE49-F238E27FC236}">
                <a16:creationId xmlns:a16="http://schemas.microsoft.com/office/drawing/2014/main" id="{BD48A3C0-6818-4FF1-952C-5EC180AFCF2B}"/>
              </a:ext>
            </a:extLst>
          </p:cNvPr>
          <p:cNvSpPr txBox="1">
            <a:spLocks/>
          </p:cNvSpPr>
          <p:nvPr/>
        </p:nvSpPr>
        <p:spPr>
          <a:xfrm>
            <a:off x="422139" y="395424"/>
            <a:ext cx="7417296" cy="702944"/>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pPr>
            <a:r>
              <a:rPr lang="en-US" sz="3800" dirty="0">
                <a:solidFill>
                  <a:srgbClr val="2E648A"/>
                </a:solidFill>
              </a:rPr>
              <a:t>Hiding data with poor binning</a:t>
            </a:r>
          </a:p>
        </p:txBody>
      </p:sp>
    </p:spTree>
    <p:extLst>
      <p:ext uri="{BB962C8B-B14F-4D97-AF65-F5344CB8AC3E}">
        <p14:creationId xmlns:p14="http://schemas.microsoft.com/office/powerpoint/2010/main" val="3888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gpeocq.bay.livefilestore.com/y1mPk7fOtmHx9_7oChg0NyGNuoGqVWR2EJwjUhOgly8s9JLm_i2BNiN9k2zWzoOsLIuWE0j_nPTu2bVGN9awwx7j6ZiGXOxU2KQDdVahgCTyZg/MultipleClassificationsSkewed2.jpg">
            <a:extLst>
              <a:ext uri="{FF2B5EF4-FFF2-40B4-BE49-F238E27FC236}">
                <a16:creationId xmlns:a16="http://schemas.microsoft.com/office/drawing/2014/main" id="{83ECA033-871F-4DE4-8C71-DC3A1F659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82" b="4642"/>
          <a:stretch/>
        </p:blipFill>
        <p:spPr bwMode="auto">
          <a:xfrm>
            <a:off x="685800" y="1676400"/>
            <a:ext cx="5715000" cy="242583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9DAD1373-E33B-4053-B114-6D27F2D53217}"/>
              </a:ext>
            </a:extLst>
          </p:cNvPr>
          <p:cNvCxnSpPr>
            <a:cxnSpLocks/>
          </p:cNvCxnSpPr>
          <p:nvPr/>
        </p:nvCxnSpPr>
        <p:spPr>
          <a:xfrm>
            <a:off x="1783267" y="3429000"/>
            <a:ext cx="0"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E365ED-4464-4EAA-BFBC-DEDF8E09B441}"/>
              </a:ext>
            </a:extLst>
          </p:cNvPr>
          <p:cNvCxnSpPr>
            <a:cxnSpLocks/>
          </p:cNvCxnSpPr>
          <p:nvPr/>
        </p:nvCxnSpPr>
        <p:spPr>
          <a:xfrm>
            <a:off x="710551" y="3429000"/>
            <a:ext cx="6179"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DBC17D-DB09-434E-B05A-9EB08619CC80}"/>
              </a:ext>
            </a:extLst>
          </p:cNvPr>
          <p:cNvCxnSpPr>
            <a:cxnSpLocks/>
          </p:cNvCxnSpPr>
          <p:nvPr/>
        </p:nvCxnSpPr>
        <p:spPr>
          <a:xfrm>
            <a:off x="2931624" y="3505200"/>
            <a:ext cx="0" cy="6065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CE9A21-4682-4372-9D0F-B11AFAFABC69}"/>
              </a:ext>
            </a:extLst>
          </p:cNvPr>
          <p:cNvCxnSpPr>
            <a:cxnSpLocks/>
          </p:cNvCxnSpPr>
          <p:nvPr/>
        </p:nvCxnSpPr>
        <p:spPr>
          <a:xfrm>
            <a:off x="4076700" y="3505200"/>
            <a:ext cx="0" cy="6065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890885-AD5F-45D0-9CA0-9DC10D87C6F7}"/>
              </a:ext>
            </a:extLst>
          </p:cNvPr>
          <p:cNvCxnSpPr>
            <a:cxnSpLocks/>
          </p:cNvCxnSpPr>
          <p:nvPr/>
        </p:nvCxnSpPr>
        <p:spPr>
          <a:xfrm>
            <a:off x="5143500" y="3429000"/>
            <a:ext cx="0"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9AB7CA-C723-4EB1-AD83-F8E9D3FA16F4}"/>
              </a:ext>
            </a:extLst>
          </p:cNvPr>
          <p:cNvCxnSpPr>
            <a:cxnSpLocks/>
          </p:cNvCxnSpPr>
          <p:nvPr/>
        </p:nvCxnSpPr>
        <p:spPr>
          <a:xfrm flipV="1">
            <a:off x="1257300" y="4247102"/>
            <a:ext cx="0" cy="8498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E45810-E493-4FB0-BF30-4EEDF8467A21}"/>
              </a:ext>
            </a:extLst>
          </p:cNvPr>
          <p:cNvSpPr txBox="1"/>
          <p:nvPr/>
        </p:nvSpPr>
        <p:spPr>
          <a:xfrm>
            <a:off x="431457" y="5342975"/>
            <a:ext cx="1651686" cy="923330"/>
          </a:xfrm>
          <a:prstGeom prst="rect">
            <a:avLst/>
          </a:prstGeom>
          <a:noFill/>
        </p:spPr>
        <p:txBody>
          <a:bodyPr wrap="square" rtlCol="0">
            <a:spAutoFit/>
          </a:bodyPr>
          <a:lstStyle/>
          <a:p>
            <a:pPr algn="ctr"/>
            <a:r>
              <a:rPr lang="en-US" cap="all" dirty="0">
                <a:solidFill>
                  <a:schemeClr val="accent6">
                    <a:lumMod val="75000"/>
                  </a:schemeClr>
                </a:solidFill>
                <a:latin typeface="Century Gothic" panose="020B0502020202020204" pitchFamily="34" charset="0"/>
              </a:rPr>
              <a:t>Emphasize this variance</a:t>
            </a:r>
          </a:p>
        </p:txBody>
      </p:sp>
      <p:sp>
        <p:nvSpPr>
          <p:cNvPr id="43" name="Rectangle 42">
            <a:extLst>
              <a:ext uri="{FF2B5EF4-FFF2-40B4-BE49-F238E27FC236}">
                <a16:creationId xmlns:a16="http://schemas.microsoft.com/office/drawing/2014/main" id="{ED47AF86-3C83-45D0-AA24-355411DAAB79}"/>
              </a:ext>
            </a:extLst>
          </p:cNvPr>
          <p:cNvSpPr/>
          <p:nvPr/>
        </p:nvSpPr>
        <p:spPr>
          <a:xfrm>
            <a:off x="742505" y="1675334"/>
            <a:ext cx="1643336" cy="457200"/>
          </a:xfrm>
          <a:prstGeom prst="rect">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Brace 44">
            <a:extLst>
              <a:ext uri="{FF2B5EF4-FFF2-40B4-BE49-F238E27FC236}">
                <a16:creationId xmlns:a16="http://schemas.microsoft.com/office/drawing/2014/main" id="{E93E882D-2CD1-4AEF-8BBA-992BBE2F7801}"/>
              </a:ext>
            </a:extLst>
          </p:cNvPr>
          <p:cNvSpPr/>
          <p:nvPr/>
        </p:nvSpPr>
        <p:spPr>
          <a:xfrm rot="16200000">
            <a:off x="3725613" y="2448985"/>
            <a:ext cx="637034" cy="4484737"/>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3D1DDC5C-178A-4B91-BEF0-907E9BD4A828}"/>
              </a:ext>
            </a:extLst>
          </p:cNvPr>
          <p:cNvSpPr txBox="1"/>
          <p:nvPr/>
        </p:nvSpPr>
        <p:spPr>
          <a:xfrm>
            <a:off x="2987010" y="5209713"/>
            <a:ext cx="2285626" cy="369332"/>
          </a:xfrm>
          <a:prstGeom prst="rect">
            <a:avLst/>
          </a:prstGeom>
          <a:noFill/>
        </p:spPr>
        <p:txBody>
          <a:bodyPr wrap="none" rtlCol="0">
            <a:spAutoFit/>
          </a:bodyPr>
          <a:lstStyle/>
          <a:p>
            <a:r>
              <a:rPr lang="en-US" dirty="0">
                <a:solidFill>
                  <a:schemeClr val="accent6">
                    <a:lumMod val="75000"/>
                  </a:schemeClr>
                </a:solidFill>
              </a:rPr>
              <a:t>minimize this variance</a:t>
            </a:r>
          </a:p>
        </p:txBody>
      </p:sp>
      <p:sp>
        <p:nvSpPr>
          <p:cNvPr id="47" name="Oval 46">
            <a:extLst>
              <a:ext uri="{FF2B5EF4-FFF2-40B4-BE49-F238E27FC236}">
                <a16:creationId xmlns:a16="http://schemas.microsoft.com/office/drawing/2014/main" id="{C7628DD4-F708-4179-BD14-4868652D175B}"/>
              </a:ext>
            </a:extLst>
          </p:cNvPr>
          <p:cNvSpPr/>
          <p:nvPr/>
        </p:nvSpPr>
        <p:spPr>
          <a:xfrm>
            <a:off x="4650187" y="3893481"/>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4D99058-EE26-49B2-A104-EA29741F41E0}"/>
              </a:ext>
            </a:extLst>
          </p:cNvPr>
          <p:cNvSpPr/>
          <p:nvPr/>
        </p:nvSpPr>
        <p:spPr>
          <a:xfrm>
            <a:off x="5317322" y="3893480"/>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38CF546-D73A-46C0-BDC5-F0D984E32593}"/>
              </a:ext>
            </a:extLst>
          </p:cNvPr>
          <p:cNvSpPr/>
          <p:nvPr/>
        </p:nvSpPr>
        <p:spPr>
          <a:xfrm>
            <a:off x="6137595" y="3893479"/>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C06DE37-3588-4AEB-B441-9C158F591684}"/>
              </a:ext>
            </a:extLst>
          </p:cNvPr>
          <p:cNvCxnSpPr>
            <a:cxnSpLocks/>
          </p:cNvCxnSpPr>
          <p:nvPr/>
        </p:nvCxnSpPr>
        <p:spPr>
          <a:xfrm>
            <a:off x="6348646" y="3429000"/>
            <a:ext cx="0" cy="68275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1EA371DC-1E1D-4958-8F29-09CFC9FE02AF}"/>
              </a:ext>
            </a:extLst>
          </p:cNvPr>
          <p:cNvSpPr/>
          <p:nvPr/>
        </p:nvSpPr>
        <p:spPr>
          <a:xfrm>
            <a:off x="1916388" y="3893478"/>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6EE86F3-C73B-4C10-BE6F-BFE22E63D227}"/>
              </a:ext>
            </a:extLst>
          </p:cNvPr>
          <p:cNvSpPr/>
          <p:nvPr/>
        </p:nvSpPr>
        <p:spPr>
          <a:xfrm>
            <a:off x="2194569" y="3893477"/>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CA1DB0F-F950-484A-975E-603715B2D549}"/>
              </a:ext>
            </a:extLst>
          </p:cNvPr>
          <p:cNvSpPr/>
          <p:nvPr/>
        </p:nvSpPr>
        <p:spPr>
          <a:xfrm>
            <a:off x="2987010" y="3893476"/>
            <a:ext cx="191271" cy="187457"/>
          </a:xfrm>
          <a:prstGeom prst="ellipse">
            <a:avLst/>
          </a:prstGeom>
          <a:solidFill>
            <a:srgbClr val="949494"/>
          </a:solidFill>
          <a:ln>
            <a:solidFill>
              <a:srgbClr val="2D6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D9D54B3-7E50-4F55-972A-41ED88575119}"/>
              </a:ext>
            </a:extLst>
          </p:cNvPr>
          <p:cNvSpPr/>
          <p:nvPr/>
        </p:nvSpPr>
        <p:spPr>
          <a:xfrm>
            <a:off x="2437125" y="2074823"/>
            <a:ext cx="2287269" cy="133045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itle 1">
            <a:extLst>
              <a:ext uri="{FF2B5EF4-FFF2-40B4-BE49-F238E27FC236}">
                <a16:creationId xmlns:a16="http://schemas.microsoft.com/office/drawing/2014/main" id="{BD48A3C0-6818-4FF1-952C-5EC180AFCF2B}"/>
              </a:ext>
            </a:extLst>
          </p:cNvPr>
          <p:cNvSpPr txBox="1">
            <a:spLocks/>
          </p:cNvSpPr>
          <p:nvPr/>
        </p:nvSpPr>
        <p:spPr>
          <a:xfrm>
            <a:off x="422139" y="395424"/>
            <a:ext cx="7417296" cy="702944"/>
          </a:xfrm>
          <a:prstGeom prst="rect">
            <a:avLst/>
          </a:prstGeom>
          <a:noFill/>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pPr>
            <a:r>
              <a:rPr lang="en-US" sz="3800" dirty="0">
                <a:solidFill>
                  <a:srgbClr val="2E648A"/>
                </a:solidFill>
              </a:rPr>
              <a:t>Hiding data with poor binning</a:t>
            </a:r>
          </a:p>
        </p:txBody>
      </p:sp>
      <p:sp>
        <p:nvSpPr>
          <p:cNvPr id="28" name="Rectangle 27">
            <a:extLst>
              <a:ext uri="{FF2B5EF4-FFF2-40B4-BE49-F238E27FC236}">
                <a16:creationId xmlns:a16="http://schemas.microsoft.com/office/drawing/2014/main" id="{BA29A15C-4F69-40AE-B734-6A39F7D35D70}"/>
              </a:ext>
            </a:extLst>
          </p:cNvPr>
          <p:cNvSpPr/>
          <p:nvPr/>
        </p:nvSpPr>
        <p:spPr>
          <a:xfrm>
            <a:off x="4618069" y="1710182"/>
            <a:ext cx="1730577" cy="457200"/>
          </a:xfrm>
          <a:prstGeom prst="rect">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25E2367-0566-4095-B657-24957D2BBF8A}"/>
              </a:ext>
            </a:extLst>
          </p:cNvPr>
          <p:cNvSpPr txBox="1"/>
          <p:nvPr/>
        </p:nvSpPr>
        <p:spPr>
          <a:xfrm>
            <a:off x="6781800" y="2020342"/>
            <a:ext cx="1983958" cy="1200329"/>
          </a:xfrm>
          <a:prstGeom prst="rect">
            <a:avLst/>
          </a:prstGeom>
          <a:noFill/>
        </p:spPr>
        <p:txBody>
          <a:bodyPr wrap="square" rtlCol="0">
            <a:spAutoFit/>
          </a:bodyPr>
          <a:lstStyle/>
          <a:p>
            <a:pPr algn="ctr"/>
            <a:r>
              <a:rPr lang="en-US" dirty="0">
                <a:solidFill>
                  <a:srgbClr val="2E648A"/>
                </a:solidFill>
              </a:rPr>
              <a:t>In skewed data think about the “average” case as the modal case</a:t>
            </a:r>
          </a:p>
        </p:txBody>
      </p:sp>
      <p:sp>
        <p:nvSpPr>
          <p:cNvPr id="34" name="TextBox 33">
            <a:extLst>
              <a:ext uri="{FF2B5EF4-FFF2-40B4-BE49-F238E27FC236}">
                <a16:creationId xmlns:a16="http://schemas.microsoft.com/office/drawing/2014/main" id="{76F47AC4-4A14-4136-A533-E62D1C38D017}"/>
              </a:ext>
            </a:extLst>
          </p:cNvPr>
          <p:cNvSpPr txBox="1"/>
          <p:nvPr/>
        </p:nvSpPr>
        <p:spPr>
          <a:xfrm>
            <a:off x="-2267" y="1080254"/>
            <a:ext cx="1983958" cy="369332"/>
          </a:xfrm>
          <a:prstGeom prst="rect">
            <a:avLst/>
          </a:prstGeom>
          <a:noFill/>
        </p:spPr>
        <p:txBody>
          <a:bodyPr wrap="square" rtlCol="0">
            <a:spAutoFit/>
          </a:bodyPr>
          <a:lstStyle/>
          <a:p>
            <a:pPr algn="ctr"/>
            <a:r>
              <a:rPr lang="en-US" dirty="0">
                <a:solidFill>
                  <a:schemeClr val="accent6">
                    <a:lumMod val="75000"/>
                  </a:schemeClr>
                </a:solidFill>
              </a:rPr>
              <a:t>MODE</a:t>
            </a:r>
          </a:p>
        </p:txBody>
      </p:sp>
      <p:cxnSp>
        <p:nvCxnSpPr>
          <p:cNvPr id="35" name="Straight Arrow Connector 34">
            <a:extLst>
              <a:ext uri="{FF2B5EF4-FFF2-40B4-BE49-F238E27FC236}">
                <a16:creationId xmlns:a16="http://schemas.microsoft.com/office/drawing/2014/main" id="{A269146C-7CB8-4AB0-BFA6-87D0EE9EDA77}"/>
              </a:ext>
            </a:extLst>
          </p:cNvPr>
          <p:cNvCxnSpPr>
            <a:cxnSpLocks/>
            <a:stCxn id="34" idx="2"/>
          </p:cNvCxnSpPr>
          <p:nvPr/>
        </p:nvCxnSpPr>
        <p:spPr>
          <a:xfrm flipH="1">
            <a:off x="958790" y="1449586"/>
            <a:ext cx="30922" cy="6151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8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accent1">
                    <a:lumMod val="50000"/>
                  </a:schemeClr>
                </a:solidFill>
                <a:latin typeface="Euphemia" panose="020B0503040102020104" pitchFamily="34" charset="0"/>
              </a:rPr>
              <a:t>BINNING data</a:t>
            </a:r>
          </a:p>
        </p:txBody>
      </p:sp>
      <p:sp>
        <p:nvSpPr>
          <p:cNvPr id="3" name="Content Placeholder 2"/>
          <p:cNvSpPr>
            <a:spLocks noGrp="1"/>
          </p:cNvSpPr>
          <p:nvPr>
            <p:ph idx="1"/>
          </p:nvPr>
        </p:nvSpPr>
        <p:spPr>
          <a:xfrm>
            <a:off x="762000" y="1814512"/>
            <a:ext cx="7848600" cy="4724400"/>
          </a:xfrm>
        </p:spPr>
        <p:txBody>
          <a:bodyPr>
            <a:normAutofit/>
          </a:bodyPr>
          <a:lstStyle/>
          <a:p>
            <a:pPr>
              <a:lnSpc>
                <a:spcPct val="100000"/>
              </a:lnSpc>
              <a:buNone/>
            </a:pPr>
            <a:r>
              <a:rPr lang="en-US" sz="1800" dirty="0">
                <a:latin typeface="Calibri Light" panose="020F0302020204030204" pitchFamily="34" charset="0"/>
              </a:rPr>
              <a:t>Process of placing data into groups (classes or bins) that have a similar characteristics or values</a:t>
            </a:r>
          </a:p>
          <a:p>
            <a:pPr>
              <a:lnSpc>
                <a:spcPct val="100000"/>
              </a:lnSpc>
              <a:buNone/>
            </a:pPr>
            <a:endParaRPr lang="en-US" sz="2000" dirty="0">
              <a:latin typeface="Calibri Light" panose="020F0302020204030204" pitchFamily="34" charset="0"/>
            </a:endParaRPr>
          </a:p>
          <a:p>
            <a:pPr marL="0" indent="0">
              <a:buNone/>
            </a:pPr>
            <a:r>
              <a:rPr lang="en-US" sz="2000" dirty="0">
                <a:latin typeface="Calibri Light" panose="020F0302020204030204" pitchFamily="34" charset="0"/>
              </a:rPr>
              <a:t>Break points</a:t>
            </a:r>
          </a:p>
          <a:p>
            <a:pPr lvl="1">
              <a:lnSpc>
                <a:spcPct val="100000"/>
              </a:lnSpc>
            </a:pPr>
            <a:r>
              <a:rPr lang="en-US" sz="1600" dirty="0">
                <a:latin typeface="Calibri Light" panose="020F0302020204030204" pitchFamily="34" charset="0"/>
              </a:rPr>
              <a:t>Breaks the total attribute range up into these intervals </a:t>
            </a:r>
          </a:p>
          <a:p>
            <a:pPr lvl="1">
              <a:lnSpc>
                <a:spcPct val="100000"/>
              </a:lnSpc>
            </a:pPr>
            <a:r>
              <a:rPr lang="en-US" sz="1600" dirty="0">
                <a:latin typeface="Calibri Light" panose="020F0302020204030204" pitchFamily="34" charset="0"/>
              </a:rPr>
              <a:t>Keep the number of intervals as small as possible (5-7)</a:t>
            </a:r>
          </a:p>
          <a:p>
            <a:pPr lvl="1">
              <a:lnSpc>
                <a:spcPct val="100000"/>
              </a:lnSpc>
            </a:pPr>
            <a:r>
              <a:rPr lang="en-US" sz="1600" dirty="0">
                <a:latin typeface="Calibri Light" panose="020F0302020204030204" pitchFamily="34" charset="0"/>
              </a:rPr>
              <a:t>Use a mathematical progression or formula instead of picking </a:t>
            </a:r>
            <a:br>
              <a:rPr lang="en-US" sz="1600" dirty="0">
                <a:latin typeface="Calibri Light" panose="020F0302020204030204" pitchFamily="34" charset="0"/>
              </a:rPr>
            </a:br>
            <a:r>
              <a:rPr lang="en-US" sz="1600" dirty="0">
                <a:latin typeface="Calibri Light" panose="020F0302020204030204" pitchFamily="34" charset="0"/>
              </a:rPr>
              <a:t>arbitrary values</a:t>
            </a:r>
          </a:p>
          <a:p>
            <a:endParaRPr lang="en-US" sz="2000" dirty="0">
              <a:latin typeface="Calibri Light" panose="020F0302020204030204" pitchFamily="34" charset="0"/>
            </a:endParaRPr>
          </a:p>
        </p:txBody>
      </p:sp>
      <p:grpSp>
        <p:nvGrpSpPr>
          <p:cNvPr id="13" name="Group 12"/>
          <p:cNvGrpSpPr/>
          <p:nvPr/>
        </p:nvGrpSpPr>
        <p:grpSpPr>
          <a:xfrm>
            <a:off x="3962400" y="4495800"/>
            <a:ext cx="2758977" cy="1371600"/>
            <a:chOff x="5791200" y="3200400"/>
            <a:chExt cx="2758977" cy="1371600"/>
          </a:xfrm>
        </p:grpSpPr>
        <p:pic>
          <p:nvPicPr>
            <p:cNvPr id="2052" name="Picture 4"/>
            <p:cNvPicPr>
              <a:picLocks noChangeAspect="1" noChangeArrowheads="1"/>
            </p:cNvPicPr>
            <p:nvPr/>
          </p:nvPicPr>
          <p:blipFill>
            <a:blip r:embed="rId2" cstate="print"/>
            <a:srcRect/>
            <a:stretch>
              <a:fillRect/>
            </a:stretch>
          </p:blipFill>
          <p:spPr bwMode="auto">
            <a:xfrm>
              <a:off x="5791200" y="3200400"/>
              <a:ext cx="1760220" cy="1371600"/>
            </a:xfrm>
            <a:prstGeom prst="rect">
              <a:avLst/>
            </a:prstGeom>
            <a:noFill/>
            <a:ln w="9525">
              <a:noFill/>
              <a:miter lim="800000"/>
              <a:headEnd/>
              <a:tailEnd/>
            </a:ln>
          </p:spPr>
        </p:pic>
        <p:cxnSp>
          <p:nvCxnSpPr>
            <p:cNvPr id="10" name="Straight Arrow Connector 9"/>
            <p:cNvCxnSpPr/>
            <p:nvPr/>
          </p:nvCxnSpPr>
          <p:spPr bwMode="auto">
            <a:xfrm rot="10800000" flipV="1">
              <a:off x="7086600" y="3505200"/>
              <a:ext cx="685800" cy="1588"/>
            </a:xfrm>
            <a:prstGeom prst="straightConnector1">
              <a:avLst/>
            </a:prstGeom>
            <a:solidFill>
              <a:schemeClr val="accent1"/>
            </a:solidFill>
            <a:ln w="19050" cap="flat" cmpd="sng" algn="ctr">
              <a:solidFill>
                <a:srgbClr val="9B0000"/>
              </a:solidFill>
              <a:prstDash val="solid"/>
              <a:round/>
              <a:headEnd type="none" w="med" len="med"/>
              <a:tailEnd type="arrow"/>
            </a:ln>
            <a:effectLst/>
          </p:spPr>
        </p:cxnSp>
        <p:sp>
          <p:nvSpPr>
            <p:cNvPr id="12" name="TextBox 11"/>
            <p:cNvSpPr txBox="1"/>
            <p:nvPr/>
          </p:nvSpPr>
          <p:spPr>
            <a:xfrm>
              <a:off x="7772400" y="3276600"/>
              <a:ext cx="777777" cy="584775"/>
            </a:xfrm>
            <a:prstGeom prst="rect">
              <a:avLst/>
            </a:prstGeom>
            <a:noFill/>
          </p:spPr>
          <p:txBody>
            <a:bodyPr wrap="none" rtlCol="0">
              <a:spAutoFit/>
            </a:bodyPr>
            <a:lstStyle/>
            <a:p>
              <a:r>
                <a:rPr lang="en-US" dirty="0"/>
                <a:t>Break </a:t>
              </a:r>
            </a:p>
            <a:p>
              <a:r>
                <a:rPr lang="en-US" dirty="0"/>
                <a:t>points</a:t>
              </a:r>
            </a:p>
          </p:txBody>
        </p:sp>
      </p:grpSp>
    </p:spTree>
    <p:extLst>
      <p:ext uri="{BB962C8B-B14F-4D97-AF65-F5344CB8AC3E}">
        <p14:creationId xmlns:p14="http://schemas.microsoft.com/office/powerpoint/2010/main" val="20845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a:solidFill>
                  <a:schemeClr val="accent1">
                    <a:lumMod val="50000"/>
                  </a:schemeClr>
                </a:solidFill>
                <a:latin typeface="Euphemia" panose="020B0503040102020104" pitchFamily="34" charset="0"/>
              </a:rPr>
              <a:t>SELECTING MEANINGFUL BREAK POINTS</a:t>
            </a:r>
          </a:p>
        </p:txBody>
      </p:sp>
      <p:sp>
        <p:nvSpPr>
          <p:cNvPr id="3" name="Content Placeholder 2"/>
          <p:cNvSpPr>
            <a:spLocks noGrp="1"/>
          </p:cNvSpPr>
          <p:nvPr>
            <p:ph idx="1"/>
          </p:nvPr>
        </p:nvSpPr>
        <p:spPr>
          <a:xfrm>
            <a:off x="762000" y="1143000"/>
            <a:ext cx="7620000" cy="5105400"/>
          </a:xfrm>
        </p:spPr>
        <p:txBody>
          <a:bodyPr>
            <a:normAutofit/>
          </a:bodyPr>
          <a:lstStyle/>
          <a:p>
            <a:pPr marL="0" indent="0">
              <a:buNone/>
            </a:pPr>
            <a:endParaRPr lang="en-US" sz="2800" b="1" dirty="0">
              <a:latin typeface="Calibri Light" panose="020F0302020204030204" pitchFamily="34" charset="0"/>
            </a:endParaRPr>
          </a:p>
          <a:p>
            <a:pPr marL="0" indent="0">
              <a:buNone/>
            </a:pPr>
            <a:r>
              <a:rPr lang="en-US" sz="2000" b="1" dirty="0">
                <a:latin typeface="Calibri Light" panose="020F0302020204030204" pitchFamily="34" charset="0"/>
              </a:rPr>
              <a:t>Quantiles</a:t>
            </a:r>
          </a:p>
          <a:p>
            <a:pPr marL="0" indent="0">
              <a:buNone/>
            </a:pPr>
            <a:endParaRPr lang="en-US" sz="2000" b="1" dirty="0">
              <a:latin typeface="Calibri Light" panose="020F0302020204030204" pitchFamily="34" charset="0"/>
            </a:endParaRPr>
          </a:p>
          <a:p>
            <a:pPr lvl="1">
              <a:lnSpc>
                <a:spcPct val="100000"/>
              </a:lnSpc>
            </a:pPr>
            <a:r>
              <a:rPr lang="en-US" sz="1600" dirty="0">
                <a:latin typeface="Calibri Light" panose="020F0302020204030204" pitchFamily="34" charset="0"/>
              </a:rPr>
              <a:t>Places the same number of data values in each class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Will never have empty classes or classes with too few or too many values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Attractive in that this method produces distinct map patterns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Analysts use because they provide information about the shape of the distribution. </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Example: 0</a:t>
            </a:r>
            <a:r>
              <a:rPr lang="en-US" sz="1600" dirty="0">
                <a:latin typeface="Calibri Light" panose="020F0302020204030204" pitchFamily="34" charset="0"/>
                <a:cs typeface="Times New Roman"/>
              </a:rPr>
              <a:t>–</a:t>
            </a:r>
            <a:r>
              <a:rPr lang="en-US" sz="1600" dirty="0">
                <a:latin typeface="Calibri Light" panose="020F0302020204030204" pitchFamily="34" charset="0"/>
              </a:rPr>
              <a:t>25%, 25%</a:t>
            </a:r>
            <a:r>
              <a:rPr lang="en-US" sz="1600" dirty="0">
                <a:latin typeface="Calibri Light" panose="020F0302020204030204" pitchFamily="34" charset="0"/>
                <a:cs typeface="Times New Roman"/>
              </a:rPr>
              <a:t>–</a:t>
            </a:r>
            <a:r>
              <a:rPr lang="en-US" sz="1600" dirty="0">
                <a:latin typeface="Calibri Light" panose="020F0302020204030204" pitchFamily="34" charset="0"/>
              </a:rPr>
              <a:t>50%, 50%</a:t>
            </a:r>
            <a:r>
              <a:rPr lang="en-US" sz="1600" dirty="0">
                <a:latin typeface="Calibri Light" panose="020F0302020204030204" pitchFamily="34" charset="0"/>
                <a:cs typeface="Times New Roman"/>
              </a:rPr>
              <a:t>–</a:t>
            </a:r>
            <a:r>
              <a:rPr lang="en-US" sz="1600" dirty="0">
                <a:latin typeface="Calibri Light" panose="020F0302020204030204" pitchFamily="34" charset="0"/>
              </a:rPr>
              <a:t>75%,75%</a:t>
            </a:r>
            <a:r>
              <a:rPr lang="en-US" sz="1600" dirty="0">
                <a:latin typeface="Calibri Light" panose="020F0302020204030204" pitchFamily="34" charset="0"/>
                <a:cs typeface="Times New Roman"/>
              </a:rPr>
              <a:t>–</a:t>
            </a:r>
            <a:r>
              <a:rPr lang="en-US" sz="1600" dirty="0">
                <a:latin typeface="Calibri Light" panose="020F0302020204030204" pitchFamily="34" charset="0"/>
              </a:rPr>
              <a:t>100%</a:t>
            </a:r>
          </a:p>
          <a:p>
            <a:pPr lvl="1"/>
            <a:endParaRPr lang="en-US" dirty="0">
              <a:latin typeface="Calibri Light" panose="020F0302020204030204" pitchFamily="34" charset="0"/>
            </a:endParaRPr>
          </a:p>
        </p:txBody>
      </p:sp>
    </p:spTree>
    <p:extLst>
      <p:ext uri="{BB962C8B-B14F-4D97-AF65-F5344CB8AC3E}">
        <p14:creationId xmlns:p14="http://schemas.microsoft.com/office/powerpoint/2010/main" val="380997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63064"/>
            <a:ext cx="7886700" cy="4351338"/>
          </a:xfrm>
        </p:spPr>
        <p:txBody>
          <a:bodyPr/>
          <a:lstStyle/>
          <a:p>
            <a:pPr marL="0" indent="0">
              <a:buNone/>
            </a:pPr>
            <a:r>
              <a:rPr lang="en-US" sz="2000" b="1" dirty="0">
                <a:latin typeface="Calibri Light" panose="020F0302020204030204" pitchFamily="34" charset="0"/>
              </a:rPr>
              <a:t>Equal intervals</a:t>
            </a:r>
          </a:p>
          <a:p>
            <a:pPr marL="0" indent="0">
              <a:buNone/>
            </a:pPr>
            <a:endParaRPr lang="en-US" sz="2000" b="1" dirty="0">
              <a:latin typeface="Calibri Light" panose="020F0302020204030204" pitchFamily="34" charset="0"/>
            </a:endParaRPr>
          </a:p>
          <a:p>
            <a:pPr lvl="1">
              <a:lnSpc>
                <a:spcPct val="100000"/>
              </a:lnSpc>
            </a:pPr>
            <a:r>
              <a:rPr lang="en-US" sz="1600" dirty="0">
                <a:latin typeface="Calibri Light" panose="020F0302020204030204" pitchFamily="34" charset="0"/>
              </a:rPr>
              <a:t>Divides a set of attribute values into groups that contain an equal range of values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Best communicates with continuous set of data</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Easy to accomplish and read</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Not good for clustered data</a:t>
            </a:r>
            <a:br>
              <a:rPr lang="en-US" sz="1600" dirty="0">
                <a:latin typeface="Calibri Light" panose="020F0302020204030204" pitchFamily="34" charset="0"/>
              </a:rPr>
            </a:br>
            <a:endParaRPr lang="en-US" sz="1600" dirty="0">
              <a:latin typeface="Calibri Light" panose="020F0302020204030204" pitchFamily="34" charset="0"/>
            </a:endParaRPr>
          </a:p>
          <a:p>
            <a:pPr lvl="2">
              <a:lnSpc>
                <a:spcPct val="100000"/>
              </a:lnSpc>
            </a:pPr>
            <a:r>
              <a:rPr lang="en-US" sz="1600" dirty="0">
                <a:latin typeface="Calibri Light" panose="020F0302020204030204" pitchFamily="34" charset="0"/>
              </a:rPr>
              <a:t>Produces map with many features in one or two classes and some classes with no features</a:t>
            </a:r>
          </a:p>
        </p:txBody>
      </p:sp>
      <p:sp>
        <p:nvSpPr>
          <p:cNvPr id="6" name="Title 1">
            <a:extLst>
              <a:ext uri="{FF2B5EF4-FFF2-40B4-BE49-F238E27FC236}">
                <a16:creationId xmlns:a16="http://schemas.microsoft.com/office/drawing/2014/main" id="{F7D1818B-34F7-4635-85E7-E6CEE7A5C3F5}"/>
              </a:ext>
            </a:extLst>
          </p:cNvPr>
          <p:cNvSpPr txBox="1">
            <a:spLocks/>
          </p:cNvSpPr>
          <p:nvPr/>
        </p:nvSpPr>
        <p:spPr>
          <a:xfrm>
            <a:off x="533400" y="537501"/>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cap="all" dirty="0">
                <a:solidFill>
                  <a:schemeClr val="accent1">
                    <a:lumMod val="50000"/>
                  </a:schemeClr>
                </a:solidFill>
                <a:latin typeface="Euphemia" panose="020B0503040102020104" pitchFamily="34" charset="0"/>
              </a:rPr>
              <a:t>SELECTING MEANINGFUL BREAK POINTS</a:t>
            </a:r>
          </a:p>
        </p:txBody>
      </p:sp>
    </p:spTree>
    <p:extLst>
      <p:ext uri="{BB962C8B-B14F-4D97-AF65-F5344CB8AC3E}">
        <p14:creationId xmlns:p14="http://schemas.microsoft.com/office/powerpoint/2010/main" val="59661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20874"/>
            <a:ext cx="7620000" cy="4572000"/>
          </a:xfrm>
        </p:spPr>
        <p:txBody>
          <a:bodyPr/>
          <a:lstStyle/>
          <a:p>
            <a:pPr marL="0" indent="0">
              <a:buNone/>
            </a:pPr>
            <a:r>
              <a:rPr lang="en-US" sz="2000" b="1" dirty="0">
                <a:latin typeface="Calibri Light" panose="020F0302020204030204" pitchFamily="34" charset="0"/>
              </a:rPr>
              <a:t>Increasing interval widths</a:t>
            </a:r>
          </a:p>
          <a:p>
            <a:pPr marL="0" indent="0">
              <a:buNone/>
            </a:pPr>
            <a:endParaRPr lang="en-US" sz="2000" b="1" dirty="0">
              <a:latin typeface="Calibri Light" panose="020F0302020204030204" pitchFamily="34" charset="0"/>
            </a:endParaRPr>
          </a:p>
          <a:p>
            <a:pPr lvl="1"/>
            <a:r>
              <a:rPr lang="en-US" sz="1600" dirty="0">
                <a:latin typeface="Calibri Light" panose="020F0302020204030204" pitchFamily="34" charset="0"/>
              </a:rPr>
              <a:t>Long-tailed distributions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Data distributions deviate from a bell-shaped curve and most often  are skewed to the right with the right tail elongated</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Example: Keep doubling the interval of each category, 0</a:t>
            </a:r>
            <a:r>
              <a:rPr lang="en-US" sz="1600" b="1" dirty="0">
                <a:latin typeface="Calibri Light" panose="020F0302020204030204" pitchFamily="34" charset="0"/>
                <a:cs typeface="Times New Roman"/>
              </a:rPr>
              <a:t>–</a:t>
            </a:r>
            <a:r>
              <a:rPr lang="en-US" sz="1600" dirty="0">
                <a:latin typeface="Calibri Light" panose="020F0302020204030204" pitchFamily="34" charset="0"/>
              </a:rPr>
              <a:t>5, 5</a:t>
            </a:r>
            <a:r>
              <a:rPr lang="en-US" sz="1600" b="1" dirty="0">
                <a:latin typeface="Calibri Light" panose="020F0302020204030204" pitchFamily="34" charset="0"/>
                <a:cs typeface="Times New Roman"/>
              </a:rPr>
              <a:t>–</a:t>
            </a:r>
            <a:r>
              <a:rPr lang="en-US" sz="1600" dirty="0">
                <a:latin typeface="Calibri Light" panose="020F0302020204030204" pitchFamily="34" charset="0"/>
              </a:rPr>
              <a:t>15, 15</a:t>
            </a:r>
            <a:r>
              <a:rPr lang="en-US" sz="1600" b="1" dirty="0">
                <a:latin typeface="Calibri Light" panose="020F0302020204030204" pitchFamily="34" charset="0"/>
                <a:cs typeface="Times New Roman"/>
              </a:rPr>
              <a:t>–</a:t>
            </a:r>
            <a:r>
              <a:rPr lang="en-US" sz="1600" dirty="0">
                <a:latin typeface="Calibri Light" panose="020F0302020204030204" pitchFamily="34" charset="0"/>
              </a:rPr>
              <a:t>35, 35</a:t>
            </a:r>
            <a:r>
              <a:rPr lang="en-US" sz="1600" b="1" dirty="0">
                <a:latin typeface="Calibri Light" panose="020F0302020204030204" pitchFamily="34" charset="0"/>
                <a:cs typeface="Times New Roman"/>
              </a:rPr>
              <a:t>–</a:t>
            </a:r>
            <a:r>
              <a:rPr lang="en-US" sz="1600" dirty="0">
                <a:latin typeface="Calibri Light" panose="020F0302020204030204" pitchFamily="34" charset="0"/>
              </a:rPr>
              <a:t>75 have interval widths of 5, 10, 20, and 40.</a:t>
            </a:r>
          </a:p>
        </p:txBody>
      </p:sp>
      <p:sp>
        <p:nvSpPr>
          <p:cNvPr id="4" name="Title 1">
            <a:extLst>
              <a:ext uri="{FF2B5EF4-FFF2-40B4-BE49-F238E27FC236}">
                <a16:creationId xmlns:a16="http://schemas.microsoft.com/office/drawing/2014/main" id="{27551280-757A-4F92-BD8F-4DF26A678AA6}"/>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cap="all">
                <a:solidFill>
                  <a:schemeClr val="accent1">
                    <a:lumMod val="50000"/>
                  </a:schemeClr>
                </a:solidFill>
                <a:latin typeface="Euphemia" panose="020B0503040102020104" pitchFamily="34" charset="0"/>
              </a:rPr>
              <a:t>SELECTING MEANINGFUL BREAK POINTS</a:t>
            </a:r>
            <a:endParaRPr lang="en-US" sz="3200" cap="all" dirty="0">
              <a:solidFill>
                <a:schemeClr val="accent1">
                  <a:lumMod val="50000"/>
                </a:schemeClr>
              </a:solidFill>
              <a:latin typeface="Euphemia" panose="020B0503040102020104" pitchFamily="34" charset="0"/>
            </a:endParaRPr>
          </a:p>
        </p:txBody>
      </p:sp>
    </p:spTree>
    <p:extLst>
      <p:ext uri="{BB962C8B-B14F-4D97-AF65-F5344CB8AC3E}">
        <p14:creationId xmlns:p14="http://schemas.microsoft.com/office/powerpoint/2010/main" val="139389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data tells a 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307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282" y="1844674"/>
            <a:ext cx="7772400" cy="4648200"/>
          </a:xfrm>
        </p:spPr>
        <p:txBody>
          <a:bodyPr/>
          <a:lstStyle/>
          <a:p>
            <a:pPr marL="0" indent="0">
              <a:buNone/>
            </a:pPr>
            <a:r>
              <a:rPr lang="en-US" sz="2000" b="1" dirty="0">
                <a:latin typeface="Calibri Light" panose="020F0302020204030204" pitchFamily="34" charset="0"/>
              </a:rPr>
              <a:t>Exponential scales</a:t>
            </a:r>
          </a:p>
          <a:p>
            <a:pPr marL="0" indent="0">
              <a:buNone/>
            </a:pPr>
            <a:endParaRPr lang="en-US" sz="2000" b="1" dirty="0">
              <a:latin typeface="Calibri Light" panose="020F0302020204030204" pitchFamily="34" charset="0"/>
            </a:endParaRPr>
          </a:p>
          <a:p>
            <a:pPr lvl="1"/>
            <a:r>
              <a:rPr lang="en-US" sz="1600" dirty="0">
                <a:latin typeface="Calibri Light" panose="020F0302020204030204" pitchFamily="34" charset="0"/>
              </a:rPr>
              <a:t>Popular method of increasing intervals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Use break values that are powers such as 2</a:t>
            </a:r>
            <a:r>
              <a:rPr lang="en-US" sz="1600" baseline="30000" dirty="0">
                <a:latin typeface="Calibri Light" panose="020F0302020204030204" pitchFamily="34" charset="0"/>
              </a:rPr>
              <a:t>n</a:t>
            </a:r>
            <a:r>
              <a:rPr lang="en-US" sz="1600" dirty="0">
                <a:latin typeface="Calibri Light" panose="020F0302020204030204" pitchFamily="34" charset="0"/>
              </a:rPr>
              <a:t> or 3</a:t>
            </a:r>
            <a:r>
              <a:rPr lang="en-US" sz="1600" baseline="30000" dirty="0">
                <a:latin typeface="Calibri Light" panose="020F0302020204030204" pitchFamily="34" charset="0"/>
              </a:rPr>
              <a:t>n</a:t>
            </a:r>
            <a:br>
              <a:rPr lang="en-US" sz="1600" baseline="30000" dirty="0">
                <a:latin typeface="Calibri Light" panose="020F0302020204030204" pitchFamily="34" charset="0"/>
              </a:rPr>
            </a:br>
            <a:endParaRPr lang="en-US" sz="1600" baseline="30000" dirty="0">
              <a:latin typeface="Calibri Light" panose="020F0302020204030204" pitchFamily="34" charset="0"/>
            </a:endParaRPr>
          </a:p>
          <a:p>
            <a:pPr lvl="1">
              <a:lnSpc>
                <a:spcPct val="100000"/>
              </a:lnSpc>
            </a:pPr>
            <a:r>
              <a:rPr lang="en-US" sz="1600" dirty="0">
                <a:latin typeface="Calibri Light" panose="020F0302020204030204" pitchFamily="34" charset="0"/>
              </a:rPr>
              <a:t>Generally start out with zero as an additional class if that value appears in your data </a:t>
            </a:r>
            <a:br>
              <a:rPr lang="en-US" sz="1600" dirty="0">
                <a:latin typeface="Calibri Light" panose="020F0302020204030204" pitchFamily="34" charset="0"/>
              </a:rPr>
            </a:br>
            <a:endParaRPr lang="en-US" sz="1600" dirty="0">
              <a:latin typeface="Calibri Light" panose="020F0302020204030204" pitchFamily="34" charset="0"/>
            </a:endParaRPr>
          </a:p>
          <a:p>
            <a:pPr lvl="1"/>
            <a:r>
              <a:rPr lang="en-US" sz="1600" dirty="0">
                <a:latin typeface="Calibri Light" panose="020F0302020204030204" pitchFamily="34" charset="0"/>
              </a:rPr>
              <a:t>Example: 0, 1–2, 3–4, 5–8, 9–16, and so forth </a:t>
            </a:r>
          </a:p>
          <a:p>
            <a:pPr lvl="1"/>
            <a:endParaRPr lang="en-US" dirty="0">
              <a:latin typeface="Calibri Light" panose="020F0302020204030204" pitchFamily="34" charset="0"/>
            </a:endParaRPr>
          </a:p>
        </p:txBody>
      </p:sp>
      <p:sp>
        <p:nvSpPr>
          <p:cNvPr id="6" name="Title 1">
            <a:extLst>
              <a:ext uri="{FF2B5EF4-FFF2-40B4-BE49-F238E27FC236}">
                <a16:creationId xmlns:a16="http://schemas.microsoft.com/office/drawing/2014/main" id="{E544776E-FD0B-44D8-84EC-7A59BDE31372}"/>
              </a:ext>
            </a:extLst>
          </p:cNvPr>
          <p:cNvSpPr>
            <a:spLocks noGrp="1"/>
          </p:cNvSpPr>
          <p:nvPr>
            <p:ph type="title"/>
          </p:nvPr>
        </p:nvSpPr>
        <p:spPr>
          <a:xfrm>
            <a:off x="628650" y="365126"/>
            <a:ext cx="7886700" cy="1325563"/>
          </a:xfrm>
        </p:spPr>
        <p:txBody>
          <a:bodyPr>
            <a:normAutofit/>
          </a:bodyPr>
          <a:lstStyle/>
          <a:p>
            <a:r>
              <a:rPr lang="en-US" sz="3200" cap="all" dirty="0">
                <a:solidFill>
                  <a:schemeClr val="accent1">
                    <a:lumMod val="50000"/>
                  </a:schemeClr>
                </a:solidFill>
                <a:latin typeface="Euphemia" panose="020B0503040102020104" pitchFamily="34" charset="0"/>
              </a:rPr>
              <a:t>SELECTING MEANINGFUL BREAK POINTS</a:t>
            </a:r>
          </a:p>
        </p:txBody>
      </p:sp>
    </p:spTree>
    <p:extLst>
      <p:ext uri="{BB962C8B-B14F-4D97-AF65-F5344CB8AC3E}">
        <p14:creationId xmlns:p14="http://schemas.microsoft.com/office/powerpoint/2010/main" val="30815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9"/>
          <p:cNvSpPr txBox="1">
            <a:spLocks noChangeArrowheads="1"/>
          </p:cNvSpPr>
          <p:nvPr/>
        </p:nvSpPr>
        <p:spPr bwMode="auto">
          <a:xfrm>
            <a:off x="762000" y="1371600"/>
            <a:ext cx="3881832" cy="411651"/>
          </a:xfrm>
          <a:prstGeom prst="rect">
            <a:avLst/>
          </a:prstGeom>
          <a:noFill/>
          <a:ln w="9525">
            <a:noFill/>
            <a:miter lim="800000"/>
            <a:headEnd type="none" w="sm" len="sm"/>
            <a:tailEnd type="none" w="sm" len="sm"/>
          </a:ln>
        </p:spPr>
        <p:txBody>
          <a:bodyPr wrap="none" lIns="102870" tIns="51435" rIns="102870" bIns="51435">
            <a:spAutoFit/>
          </a:bodyPr>
          <a:lstStyle/>
          <a:p>
            <a:r>
              <a:rPr lang="en-US" sz="2000" b="1" dirty="0"/>
              <a:t>U.S. population by state, 2000</a:t>
            </a:r>
          </a:p>
        </p:txBody>
      </p:sp>
      <p:pic>
        <p:nvPicPr>
          <p:cNvPr id="2051" name="Picture 3"/>
          <p:cNvPicPr>
            <a:picLocks noChangeAspect="1" noChangeArrowheads="1"/>
          </p:cNvPicPr>
          <p:nvPr/>
        </p:nvPicPr>
        <p:blipFill>
          <a:blip r:embed="rId3" cstate="print"/>
          <a:srcRect/>
          <a:stretch>
            <a:fillRect/>
          </a:stretch>
        </p:blipFill>
        <p:spPr bwMode="auto">
          <a:xfrm>
            <a:off x="5943600" y="4572000"/>
            <a:ext cx="1651000" cy="11430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685800" y="1828800"/>
            <a:ext cx="5348324" cy="4114800"/>
          </a:xfrm>
          <a:prstGeom prst="rect">
            <a:avLst/>
          </a:prstGeom>
          <a:noFill/>
          <a:ln w="9525">
            <a:noFill/>
            <a:miter lim="800000"/>
            <a:headEnd/>
            <a:tailEnd/>
          </a:ln>
        </p:spPr>
      </p:pic>
      <p:sp>
        <p:nvSpPr>
          <p:cNvPr id="11" name="Title 10"/>
          <p:cNvSpPr>
            <a:spLocks noGrp="1"/>
          </p:cNvSpPr>
          <p:nvPr>
            <p:ph type="title"/>
          </p:nvPr>
        </p:nvSpPr>
        <p:spPr/>
        <p:txBody>
          <a:bodyPr/>
          <a:lstStyle/>
          <a:p>
            <a:r>
              <a:rPr lang="en-US" dirty="0"/>
              <a:t>Original map (natural breaks)</a:t>
            </a:r>
          </a:p>
        </p:txBody>
      </p:sp>
    </p:spTree>
    <p:extLst>
      <p:ext uri="{BB962C8B-B14F-4D97-AF65-F5344CB8AC3E}">
        <p14:creationId xmlns:p14="http://schemas.microsoft.com/office/powerpoint/2010/main" val="168474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5800" y="1828800"/>
            <a:ext cx="5348324" cy="4114800"/>
          </a:xfrm>
          <a:prstGeom prst="rect">
            <a:avLst/>
          </a:prstGeom>
          <a:noFill/>
          <a:ln w="9525">
            <a:noFill/>
            <a:miter lim="800000"/>
            <a:headEnd/>
            <a:tailEnd/>
          </a:ln>
        </p:spPr>
      </p:pic>
      <p:sp>
        <p:nvSpPr>
          <p:cNvPr id="3" name="Content Placeholder 2"/>
          <p:cNvSpPr>
            <a:spLocks noGrp="1"/>
          </p:cNvSpPr>
          <p:nvPr>
            <p:ph idx="1"/>
          </p:nvPr>
        </p:nvSpPr>
        <p:spPr>
          <a:xfrm>
            <a:off x="762000" y="1295400"/>
            <a:ext cx="8153400" cy="4114800"/>
          </a:xfrm>
        </p:spPr>
        <p:txBody>
          <a:bodyPr/>
          <a:lstStyle/>
          <a:p>
            <a:pPr>
              <a:lnSpc>
                <a:spcPct val="100000"/>
              </a:lnSpc>
              <a:buNone/>
            </a:pPr>
            <a:r>
              <a:rPr lang="en-US" sz="2400" dirty="0"/>
              <a:t>Not good because too many values fall into low classes</a:t>
            </a:r>
          </a:p>
        </p:txBody>
      </p:sp>
      <p:pic>
        <p:nvPicPr>
          <p:cNvPr id="1029" name="Picture 5"/>
          <p:cNvPicPr>
            <a:picLocks noChangeAspect="1" noChangeArrowheads="1"/>
          </p:cNvPicPr>
          <p:nvPr/>
        </p:nvPicPr>
        <p:blipFill>
          <a:blip r:embed="rId3" cstate="print"/>
          <a:srcRect/>
          <a:stretch>
            <a:fillRect/>
          </a:stretch>
        </p:blipFill>
        <p:spPr bwMode="auto">
          <a:xfrm>
            <a:off x="5943600" y="4572000"/>
            <a:ext cx="1729673" cy="1143000"/>
          </a:xfrm>
          <a:prstGeom prst="rect">
            <a:avLst/>
          </a:prstGeom>
          <a:noFill/>
          <a:ln w="9525">
            <a:noFill/>
            <a:miter lim="800000"/>
            <a:headEnd/>
            <a:tailEnd/>
          </a:ln>
        </p:spPr>
      </p:pic>
      <p:sp>
        <p:nvSpPr>
          <p:cNvPr id="9" name="Title 8"/>
          <p:cNvSpPr>
            <a:spLocks noGrp="1"/>
          </p:cNvSpPr>
          <p:nvPr>
            <p:ph type="title"/>
          </p:nvPr>
        </p:nvSpPr>
        <p:spPr/>
        <p:txBody>
          <a:bodyPr/>
          <a:lstStyle/>
          <a:p>
            <a:r>
              <a:rPr lang="en-US" dirty="0"/>
              <a:t>Equal interval scale</a:t>
            </a:r>
          </a:p>
        </p:txBody>
      </p:sp>
    </p:spTree>
    <p:extLst>
      <p:ext uri="{BB962C8B-B14F-4D97-AF65-F5344CB8AC3E}">
        <p14:creationId xmlns:p14="http://schemas.microsoft.com/office/powerpoint/2010/main" val="151378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762000" y="1295400"/>
            <a:ext cx="8229600" cy="4114800"/>
          </a:xfrm>
        </p:spPr>
        <p:txBody>
          <a:bodyPr/>
          <a:lstStyle/>
          <a:p>
            <a:pPr>
              <a:lnSpc>
                <a:spcPts val="2800"/>
              </a:lnSpc>
              <a:buNone/>
            </a:pPr>
            <a:r>
              <a:rPr lang="en-US" sz="2400" dirty="0"/>
              <a:t>Shows that an increasing width (geometric) scale is needed</a:t>
            </a:r>
          </a:p>
        </p:txBody>
      </p:sp>
      <p:pic>
        <p:nvPicPr>
          <p:cNvPr id="3075" name="Picture 3"/>
          <p:cNvPicPr>
            <a:picLocks noChangeAspect="1" noChangeArrowheads="1"/>
          </p:cNvPicPr>
          <p:nvPr/>
        </p:nvPicPr>
        <p:blipFill>
          <a:blip r:embed="rId3" cstate="print"/>
          <a:srcRect/>
          <a:stretch>
            <a:fillRect/>
          </a:stretch>
        </p:blipFill>
        <p:spPr bwMode="auto">
          <a:xfrm>
            <a:off x="5943600" y="4572000"/>
            <a:ext cx="1651000" cy="11430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685800" y="1828800"/>
            <a:ext cx="5348324" cy="4114800"/>
          </a:xfrm>
          <a:prstGeom prst="rect">
            <a:avLst/>
          </a:prstGeom>
          <a:noFill/>
          <a:ln w="9525">
            <a:noFill/>
            <a:miter lim="800000"/>
            <a:headEnd/>
            <a:tailEnd/>
          </a:ln>
        </p:spPr>
      </p:pic>
      <p:sp>
        <p:nvSpPr>
          <p:cNvPr id="10" name="Title 9"/>
          <p:cNvSpPr>
            <a:spLocks noGrp="1"/>
          </p:cNvSpPr>
          <p:nvPr>
            <p:ph type="title"/>
          </p:nvPr>
        </p:nvSpPr>
        <p:spPr/>
        <p:txBody>
          <a:bodyPr/>
          <a:lstStyle/>
          <a:p>
            <a:r>
              <a:rPr lang="en-US" dirty="0"/>
              <a:t>Quantile scale</a:t>
            </a:r>
          </a:p>
        </p:txBody>
      </p:sp>
    </p:spTree>
    <p:extLst>
      <p:ext uri="{BB962C8B-B14F-4D97-AF65-F5344CB8AC3E}">
        <p14:creationId xmlns:p14="http://schemas.microsoft.com/office/powerpoint/2010/main" val="325225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geometric scale</a:t>
            </a:r>
          </a:p>
        </p:txBody>
      </p:sp>
      <p:pic>
        <p:nvPicPr>
          <p:cNvPr id="6147" name="Picture 3"/>
          <p:cNvPicPr>
            <a:picLocks noChangeAspect="1" noChangeArrowheads="1"/>
          </p:cNvPicPr>
          <p:nvPr/>
        </p:nvPicPr>
        <p:blipFill>
          <a:blip r:embed="rId2" cstate="print"/>
          <a:srcRect/>
          <a:stretch>
            <a:fillRect/>
          </a:stretch>
        </p:blipFill>
        <p:spPr bwMode="auto">
          <a:xfrm>
            <a:off x="5638800" y="4267200"/>
            <a:ext cx="1986106" cy="1143000"/>
          </a:xfrm>
          <a:prstGeom prst="rect">
            <a:avLst/>
          </a:prstGeom>
          <a:noFill/>
          <a:ln w="9525">
            <a:noFill/>
            <a:miter lim="800000"/>
            <a:headEnd/>
            <a:tailEnd/>
          </a:ln>
        </p:spPr>
      </p:pic>
      <p:sp>
        <p:nvSpPr>
          <p:cNvPr id="6" name="Content Placeholder 2"/>
          <p:cNvSpPr>
            <a:spLocks noGrp="1"/>
          </p:cNvSpPr>
          <p:nvPr>
            <p:ph idx="1"/>
          </p:nvPr>
        </p:nvSpPr>
        <p:spPr>
          <a:xfrm>
            <a:off x="628650" y="1371600"/>
            <a:ext cx="8227815" cy="5057775"/>
          </a:xfrm>
        </p:spPr>
        <p:txBody>
          <a:bodyPr/>
          <a:lstStyle/>
          <a:p>
            <a:pPr>
              <a:lnSpc>
                <a:spcPct val="100000"/>
              </a:lnSpc>
            </a:pPr>
            <a:r>
              <a:rPr lang="en-US" dirty="0"/>
              <a:t>Experiment with exponential scales with powers of 2 or 3.</a:t>
            </a:r>
          </a:p>
        </p:txBody>
      </p:sp>
      <p:pic>
        <p:nvPicPr>
          <p:cNvPr id="3" name="Picture 2"/>
          <p:cNvPicPr>
            <a:picLocks noChangeAspect="1" noChangeArrowheads="1"/>
          </p:cNvPicPr>
          <p:nvPr/>
        </p:nvPicPr>
        <p:blipFill>
          <a:blip r:embed="rId3" cstate="print"/>
          <a:srcRect/>
          <a:stretch>
            <a:fillRect/>
          </a:stretch>
        </p:blipFill>
        <p:spPr bwMode="auto">
          <a:xfrm>
            <a:off x="685800" y="1828800"/>
            <a:ext cx="5051195" cy="3886200"/>
          </a:xfrm>
          <a:prstGeom prst="rect">
            <a:avLst/>
          </a:prstGeom>
          <a:noFill/>
          <a:ln w="9525">
            <a:noFill/>
            <a:miter lim="800000"/>
            <a:headEnd/>
            <a:tailEnd/>
          </a:ln>
        </p:spPr>
      </p:pic>
    </p:spTree>
    <p:extLst>
      <p:ext uri="{BB962C8B-B14F-4D97-AF65-F5344CB8AC3E}">
        <p14:creationId xmlns:p14="http://schemas.microsoft.com/office/powerpoint/2010/main" val="407420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886200"/>
            <a:ext cx="3352800" cy="285834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16557"/>
            <a:ext cx="3112199" cy="2653228"/>
          </a:xfrm>
          <a:prstGeom prst="rect">
            <a:avLst/>
          </a:prstGeom>
        </p:spPr>
      </p:pic>
      <p:sp>
        <p:nvSpPr>
          <p:cNvPr id="2" name="Title 1"/>
          <p:cNvSpPr>
            <a:spLocks noGrp="1"/>
          </p:cNvSpPr>
          <p:nvPr>
            <p:ph type="title"/>
          </p:nvPr>
        </p:nvSpPr>
        <p:spPr/>
        <p:txBody>
          <a:bodyPr>
            <a:normAutofit/>
          </a:bodyPr>
          <a:lstStyle/>
          <a:p>
            <a:r>
              <a:rPr lang="en-US" sz="3200" cap="all" dirty="0">
                <a:solidFill>
                  <a:schemeClr val="tx2">
                    <a:lumMod val="50000"/>
                  </a:schemeClr>
                </a:solidFill>
                <a:latin typeface="Euphemia" panose="020B0503040102020104" pitchFamily="34" charset="0"/>
              </a:rPr>
              <a:t>Implications of bin selection</a:t>
            </a:r>
          </a:p>
        </p:txBody>
      </p:sp>
      <p:sp>
        <p:nvSpPr>
          <p:cNvPr id="4" name="TextBox 3"/>
          <p:cNvSpPr txBox="1"/>
          <p:nvPr/>
        </p:nvSpPr>
        <p:spPr>
          <a:xfrm>
            <a:off x="1371600" y="1600200"/>
            <a:ext cx="1676400" cy="369332"/>
          </a:xfrm>
          <a:prstGeom prst="rect">
            <a:avLst/>
          </a:prstGeom>
          <a:noFill/>
        </p:spPr>
        <p:txBody>
          <a:bodyPr wrap="square" rtlCol="0">
            <a:spAutoFit/>
          </a:bodyPr>
          <a:lstStyle/>
          <a:p>
            <a:r>
              <a:rPr lang="en-US" dirty="0"/>
              <a:t>Equal Intervals</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1755372"/>
            <a:ext cx="3183968" cy="2714413"/>
          </a:xfrm>
          <a:prstGeom prst="rect">
            <a:avLst/>
          </a:prstGeom>
        </p:spPr>
      </p:pic>
      <p:sp>
        <p:nvSpPr>
          <p:cNvPr id="6" name="TextBox 5"/>
          <p:cNvSpPr txBox="1"/>
          <p:nvPr/>
        </p:nvSpPr>
        <p:spPr>
          <a:xfrm>
            <a:off x="6096000" y="1643676"/>
            <a:ext cx="1676400" cy="369332"/>
          </a:xfrm>
          <a:prstGeom prst="rect">
            <a:avLst/>
          </a:prstGeom>
          <a:noFill/>
        </p:spPr>
        <p:txBody>
          <a:bodyPr wrap="square" rtlCol="0">
            <a:spAutoFit/>
          </a:bodyPr>
          <a:lstStyle/>
          <a:p>
            <a:r>
              <a:rPr lang="en-US" dirty="0"/>
              <a:t>Quantiles</a:t>
            </a:r>
          </a:p>
        </p:txBody>
      </p:sp>
      <p:sp>
        <p:nvSpPr>
          <p:cNvPr id="8" name="TextBox 7"/>
          <p:cNvSpPr txBox="1"/>
          <p:nvPr/>
        </p:nvSpPr>
        <p:spPr>
          <a:xfrm>
            <a:off x="4343400" y="6266810"/>
            <a:ext cx="1676400" cy="369332"/>
          </a:xfrm>
          <a:prstGeom prst="rect">
            <a:avLst/>
          </a:prstGeom>
          <a:noFill/>
        </p:spPr>
        <p:txBody>
          <a:bodyPr wrap="square" rtlCol="0">
            <a:spAutoFit/>
          </a:bodyPr>
          <a:lstStyle/>
          <a:p>
            <a:r>
              <a:rPr lang="en-US" dirty="0"/>
              <a:t>Geometric</a:t>
            </a:r>
          </a:p>
        </p:txBody>
      </p:sp>
      <p:sp>
        <p:nvSpPr>
          <p:cNvPr id="9" name="TextBox 8"/>
          <p:cNvSpPr txBox="1"/>
          <p:nvPr/>
        </p:nvSpPr>
        <p:spPr>
          <a:xfrm>
            <a:off x="723900" y="4529948"/>
            <a:ext cx="2209800" cy="1077218"/>
          </a:xfrm>
          <a:prstGeom prst="rect">
            <a:avLst/>
          </a:prstGeom>
          <a:noFill/>
        </p:spPr>
        <p:txBody>
          <a:bodyPr wrap="square" rtlCol="0">
            <a:spAutoFit/>
          </a:bodyPr>
          <a:lstStyle/>
          <a:p>
            <a:r>
              <a:rPr lang="en-US" sz="1600" dirty="0">
                <a:latin typeface="Calibri Light" panose="020F0302020204030204" pitchFamily="34" charset="0"/>
              </a:rPr>
              <a:t>These maps are all made with the same data using different intervals for the break points.</a:t>
            </a:r>
          </a:p>
        </p:txBody>
      </p:sp>
    </p:spTree>
    <p:extLst>
      <p:ext uri="{BB962C8B-B14F-4D97-AF65-F5344CB8AC3E}">
        <p14:creationId xmlns:p14="http://schemas.microsoft.com/office/powerpoint/2010/main" val="241615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cap="all" dirty="0">
                <a:solidFill>
                  <a:schemeClr val="tx2">
                    <a:lumMod val="50000"/>
                  </a:schemeClr>
                </a:solidFill>
                <a:latin typeface="Euphemia" panose="020B0503040102020104" pitchFamily="34" charset="0"/>
              </a:rPr>
              <a:t>Break points for normal distributions</a:t>
            </a:r>
          </a:p>
        </p:txBody>
      </p:sp>
      <p:pic>
        <p:nvPicPr>
          <p:cNvPr id="3074" name="Picture 2" descr="https://gpeocq.bay.livefilestore.com/y1mE_K2Cef_SglplRSCdcBQHcbTuIO47yscm9SBcVBdFbOj0NGqR88eNG3FpBy74gxv7pJxDPitpSloGBF59kTxoqWbpmcl4H3mlIcEWhVcM-0/MultipleClassificationsNorma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767" y="2057400"/>
            <a:ext cx="5715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73767" y="6096000"/>
            <a:ext cx="7543800" cy="307777"/>
          </a:xfrm>
          <a:prstGeom prst="rect">
            <a:avLst/>
          </a:prstGeom>
        </p:spPr>
        <p:txBody>
          <a:bodyPr wrap="square">
            <a:spAutoFit/>
          </a:bodyPr>
          <a:lstStyle/>
          <a:p>
            <a:r>
              <a:rPr lang="en-US" sz="1400" dirty="0">
                <a:hlinkClick r:id="rId3"/>
              </a:rPr>
              <a:t>http://uxblog.idvsolutions.com/2010/03/crazy-world-of-range-breaks.html</a:t>
            </a:r>
            <a:endParaRPr lang="en-US" sz="1400" dirty="0"/>
          </a:p>
        </p:txBody>
      </p:sp>
    </p:spTree>
    <p:extLst>
      <p:ext uri="{BB962C8B-B14F-4D97-AF65-F5344CB8AC3E}">
        <p14:creationId xmlns:p14="http://schemas.microsoft.com/office/powerpoint/2010/main" val="392370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peocq.bay.livefilestore.com/y1mfBZlG87nK9rioOvTroJIJ_6mf1XOKkKRCVqNavRfEdX-BBE7Uxv6mXjLOK_Es5Xli3-NBb6FUuO3__ukkoViLWfTi1Pe9QGqbhttgA2I7A0/Class_Quantile_Normal_thum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398"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peocq.bay.livefilestore.com/y1msfKdDEPqeiJBHzAxrcPNfTaXO6m3GLouOcwFQdzanAc2t8XtSwU4T_cniVfyH5oHdwjIlPKl3-IpeDWXox0629AVRW172vmDQOVeldLpL9c/Class_StdDev_Normal_thum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626"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peocq.bay.livefilestore.com/y1m8HJWYU1tKnEziHPPs9e1QWRv4teJ3PmWgYsdUkPbTSiNT58W_QNEbXM7CMm9JiBHvihm3olPajia8ybm3K7gtyaAHgG5fh-KGNBenOEMljs/Class_EqualInterval_Normal_thumb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7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gpeocq.bay.livefilestore.com/y1mPk7fOtmHx9_7oChg0NyGNuoGqVWR2EJwjUhOgly8s9JLm_i2BNiN9k2zWzoOsLIuWE0j_nPTu2bVGN9awwx7j6ZiGXOxU2KQDdVahgCTyZg/MultipleClassificationsSkewe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715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noAutofit/>
          </a:bodyPr>
          <a:lstStyle/>
          <a:p>
            <a:r>
              <a:rPr lang="en-US" sz="2800" cap="all" dirty="0">
                <a:solidFill>
                  <a:schemeClr val="tx2">
                    <a:lumMod val="50000"/>
                  </a:schemeClr>
                </a:solidFill>
                <a:latin typeface="Euphemia" panose="020B0503040102020104" pitchFamily="34" charset="0"/>
              </a:rPr>
              <a:t>Break points for skewed distributions</a:t>
            </a:r>
          </a:p>
        </p:txBody>
      </p:sp>
    </p:spTree>
    <p:extLst>
      <p:ext uri="{BB962C8B-B14F-4D97-AF65-F5344CB8AC3E}">
        <p14:creationId xmlns:p14="http://schemas.microsoft.com/office/powerpoint/2010/main" val="286355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gpeocq.bay.livefilestore.com/y1mY5DbRC0k85a5glHcrXGYjyd-eBI7AhdeN3BwMRbzQl9IDQbN46Mzeg6vkhBAEMoVr16jIlp7YpTpTCxawqhc96Y9IIHoKnT1jP-Vkr34wJc/Class_EqualInterval_Skewed_thum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gpeocq.bay.livefilestore.com/y1m8MqcyQnFOfnEFQIm0LxKS7J-CqiSO8LJbR2Wv8-sf03Ik9uxnuRCFUrNXvqxwnSLJkcRqo6zgbGPjKz-Jtttc1X7qvoBBaP7FGQ7QLVyfcs/Class_Quantile_Skewed_thum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384"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gpeocq.bay.livefilestore.com/y1mw_o2GAZSNaGy4VuhCCLKOoN24k-6whKPbMN2WAyhpf8Z9h0GhuYQ9f8fOTJGLR7TvcPC5-Pkj1-ujCblJthM3WwDWCHrFV9hTVWt9HVVuZM/Class_StdDev_Skewed_thumb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767"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6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Does your visual narrative match your actual narrative?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4569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7315200" cy="53428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1200" y="6324600"/>
            <a:ext cx="6400800" cy="276999"/>
          </a:xfrm>
          <a:prstGeom prst="rect">
            <a:avLst/>
          </a:prstGeom>
        </p:spPr>
        <p:txBody>
          <a:bodyPr wrap="square">
            <a:spAutoFit/>
          </a:bodyPr>
          <a:lstStyle/>
          <a:p>
            <a:r>
              <a:rPr lang="en-US" sz="1200" dirty="0"/>
              <a:t>http://www.medpagetoday.com/PublicHealthPolicy/GeneralProfessionalIssues/50497</a:t>
            </a:r>
          </a:p>
        </p:txBody>
      </p:sp>
      <p:sp>
        <p:nvSpPr>
          <p:cNvPr id="4" name="Title 1">
            <a:extLst>
              <a:ext uri="{FF2B5EF4-FFF2-40B4-BE49-F238E27FC236}">
                <a16:creationId xmlns:a16="http://schemas.microsoft.com/office/drawing/2014/main" id="{B1DA1158-8C25-43C4-AA42-62BD44E73829}"/>
              </a:ext>
            </a:extLst>
          </p:cNvPr>
          <p:cNvSpPr txBox="1">
            <a:spLocks/>
          </p:cNvSpPr>
          <p:nvPr/>
        </p:nvSpPr>
        <p:spPr>
          <a:xfrm>
            <a:off x="457200" y="762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a:solidFill>
                  <a:schemeClr val="accent1">
                    <a:lumMod val="50000"/>
                  </a:schemeClr>
                </a:solidFill>
                <a:latin typeface="Euphemia" panose="020B0503040102020104" pitchFamily="34" charset="0"/>
              </a:rPr>
              <a:t>Highly-skewed Distributions:</a:t>
            </a:r>
            <a:endParaRPr lang="en-US" sz="4000" cap="all" dirty="0">
              <a:solidFill>
                <a:schemeClr val="accent1">
                  <a:lumMod val="50000"/>
                </a:schemeClr>
              </a:solidFill>
              <a:latin typeface="Euphemia" panose="020B0503040102020104" pitchFamily="34" charset="0"/>
            </a:endParaRPr>
          </a:p>
        </p:txBody>
      </p:sp>
    </p:spTree>
    <p:extLst>
      <p:ext uri="{BB962C8B-B14F-4D97-AF65-F5344CB8AC3E}">
        <p14:creationId xmlns:p14="http://schemas.microsoft.com/office/powerpoint/2010/main" val="2503768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Highly-skewed Distributions:</a:t>
            </a:r>
          </a:p>
        </p:txBody>
      </p:sp>
      <p:sp>
        <p:nvSpPr>
          <p:cNvPr id="3" name="TextBox 2"/>
          <p:cNvSpPr txBox="1"/>
          <p:nvPr/>
        </p:nvSpPr>
        <p:spPr>
          <a:xfrm>
            <a:off x="990600" y="1676400"/>
            <a:ext cx="6934200" cy="4370427"/>
          </a:xfrm>
          <a:prstGeom prst="rect">
            <a:avLst/>
          </a:prstGeom>
          <a:noFill/>
        </p:spPr>
        <p:txBody>
          <a:bodyPr wrap="square" rtlCol="0">
            <a:spAutoFit/>
          </a:bodyPr>
          <a:lstStyle/>
          <a:p>
            <a:r>
              <a:rPr lang="en-US" dirty="0">
                <a:latin typeface="Calibri Light" panose="020F0302020204030204" pitchFamily="34" charset="0"/>
              </a:rPr>
              <a:t>Think about skewed distributions like you think about classes of wine. </a:t>
            </a:r>
          </a:p>
          <a:p>
            <a:endParaRPr lang="en-US" dirty="0">
              <a:latin typeface="Calibri Light" panose="020F0302020204030204" pitchFamily="34" charset="0"/>
            </a:endParaRPr>
          </a:p>
          <a:p>
            <a:r>
              <a:rPr lang="en-US" dirty="0">
                <a:latin typeface="Calibri Light" panose="020F0302020204030204" pitchFamily="34" charset="0"/>
              </a:rPr>
              <a:t>The first level of quality is a bottle for $3, the next level is a bottle at $6, the next level is at $10-12, the next level at $25, the next level at $50, then $100. </a:t>
            </a:r>
          </a:p>
          <a:p>
            <a:endParaRPr lang="en-US" dirty="0">
              <a:latin typeface="Calibri Light" panose="020F0302020204030204" pitchFamily="34" charset="0"/>
            </a:endParaRPr>
          </a:p>
          <a:p>
            <a:r>
              <a:rPr lang="en-US" dirty="0">
                <a:latin typeface="Calibri Light" panose="020F0302020204030204" pitchFamily="34" charset="0"/>
              </a:rPr>
              <a:t>To move up one class, you basically double the price.</a:t>
            </a:r>
          </a:p>
          <a:p>
            <a:endParaRPr lang="en-US" dirty="0">
              <a:latin typeface="Calibri Light" panose="020F0302020204030204" pitchFamily="34" charset="0"/>
            </a:endParaRPr>
          </a:p>
          <a:p>
            <a:r>
              <a:rPr lang="en-US" dirty="0">
                <a:latin typeface="Calibri Light" panose="020F0302020204030204" pitchFamily="34" charset="0"/>
              </a:rPr>
              <a:t>If you want a scale that translates wine prices into class, it would look something like:</a:t>
            </a:r>
          </a:p>
          <a:p>
            <a:endParaRPr lang="en-US" dirty="0">
              <a:latin typeface="Calibri Light" panose="020F0302020204030204" pitchFamily="34" charset="0"/>
            </a:endParaRPr>
          </a:p>
          <a:p>
            <a:r>
              <a:rPr lang="en-US" sz="1600" dirty="0">
                <a:latin typeface="Calibri Light" panose="020F0302020204030204" pitchFamily="34" charset="0"/>
              </a:rPr>
              <a:t>$0  -  $4	    Cheap wine</a:t>
            </a:r>
          </a:p>
          <a:p>
            <a:r>
              <a:rPr lang="en-US" sz="1600" dirty="0">
                <a:latin typeface="Calibri Light" panose="020F0302020204030204" pitchFamily="34" charset="0"/>
              </a:rPr>
              <a:t>$4  -  $8 	    Low quality</a:t>
            </a:r>
          </a:p>
          <a:p>
            <a:r>
              <a:rPr lang="en-US" sz="1600" dirty="0">
                <a:latin typeface="Calibri Light" panose="020F0302020204030204" pitchFamily="34" charset="0"/>
              </a:rPr>
              <a:t>$8  -  $20	    Medium quality</a:t>
            </a:r>
          </a:p>
          <a:p>
            <a:r>
              <a:rPr lang="en-US" sz="1600" dirty="0">
                <a:latin typeface="Calibri Light" panose="020F0302020204030204" pitchFamily="34" charset="0"/>
              </a:rPr>
              <a:t>$20 - $80	    High quality</a:t>
            </a:r>
          </a:p>
          <a:p>
            <a:r>
              <a:rPr lang="en-US" sz="1600" dirty="0">
                <a:latin typeface="Calibri Light" panose="020F0302020204030204" pitchFamily="34" charset="0"/>
              </a:rPr>
              <a:t>$80 +	    Excellent quality</a:t>
            </a:r>
          </a:p>
        </p:txBody>
      </p:sp>
    </p:spTree>
    <p:extLst>
      <p:ext uri="{BB962C8B-B14F-4D97-AF65-F5344CB8AC3E}">
        <p14:creationId xmlns:p14="http://schemas.microsoft.com/office/powerpoint/2010/main" val="143479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all" dirty="0">
                <a:solidFill>
                  <a:schemeClr val="accent1">
                    <a:lumMod val="50000"/>
                  </a:schemeClr>
                </a:solidFill>
                <a:latin typeface="Euphemia" panose="020B0503040102020104" pitchFamily="34" charset="0"/>
              </a:rPr>
              <a:t>Rules of Thumb for selecting bins:</a:t>
            </a:r>
          </a:p>
        </p:txBody>
      </p:sp>
      <p:sp>
        <p:nvSpPr>
          <p:cNvPr id="3" name="TextBox 2"/>
          <p:cNvSpPr txBox="1"/>
          <p:nvPr/>
        </p:nvSpPr>
        <p:spPr>
          <a:xfrm>
            <a:off x="990600" y="1676400"/>
            <a:ext cx="6934200" cy="4801314"/>
          </a:xfrm>
          <a:prstGeom prst="rect">
            <a:avLst/>
          </a:prstGeom>
          <a:noFill/>
        </p:spPr>
        <p:txBody>
          <a:bodyPr wrap="square" rtlCol="0">
            <a:spAutoFit/>
          </a:bodyPr>
          <a:lstStyle/>
          <a:p>
            <a:pPr marL="342900" indent="-342900">
              <a:buFont typeface="+mj-lt"/>
              <a:buAutoNum type="arabicPeriod"/>
            </a:pPr>
            <a:r>
              <a:rPr lang="en-US" b="1" dirty="0">
                <a:latin typeface="Calibri Light" panose="020F0302020204030204" pitchFamily="34" charset="0"/>
              </a:rPr>
              <a:t>First Rule: </a:t>
            </a:r>
            <a:r>
              <a:rPr lang="en-US" dirty="0">
                <a:latin typeface="Calibri Light" panose="020F0302020204030204" pitchFamily="34" charset="0"/>
              </a:rPr>
              <a:t>use common sense! What do your groups represent, and are they meaningful? Are you misleading your audience with unreasonable breaks?</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Binning by quantiles is typically a safe way to create breaks to show low, medium, and high values.</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a lot of your data is bunched together (for example, half of your values are close to zero), quantiles will not be meaningful because it will imply differences that do not exist.</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your distribution is skewed, consider increasing-interval or exponential scales. </a:t>
            </a:r>
            <a:br>
              <a:rPr lang="en-US" dirty="0">
                <a:latin typeface="Calibri Light" panose="020F0302020204030204" pitchFamily="34" charset="0"/>
              </a:rPr>
            </a:br>
            <a:br>
              <a:rPr lang="en-US" dirty="0">
                <a:latin typeface="Calibri Light" panose="020F0302020204030204" pitchFamily="34" charset="0"/>
              </a:rPr>
            </a:br>
            <a:r>
              <a:rPr lang="en-US" dirty="0">
                <a:latin typeface="Calibri Light" panose="020F0302020204030204" pitchFamily="34" charset="0"/>
              </a:rPr>
              <a:t>For example, define the first group as 0-2, second as 2-6, third as 6-14, next as 14-30 (your interval size doubles each break). </a:t>
            </a:r>
            <a:br>
              <a:rPr lang="en-US" dirty="0">
                <a:latin typeface="Calibri Light" panose="020F0302020204030204" pitchFamily="34" charset="0"/>
              </a:rPr>
            </a:br>
            <a:endParaRPr lang="en-US" dirty="0">
              <a:latin typeface="Calibri Light" panose="020F0302020204030204" pitchFamily="34" charset="0"/>
            </a:endParaRPr>
          </a:p>
        </p:txBody>
      </p:sp>
    </p:spTree>
    <p:extLst>
      <p:ext uri="{BB962C8B-B14F-4D97-AF65-F5344CB8AC3E}">
        <p14:creationId xmlns:p14="http://schemas.microsoft.com/office/powerpoint/2010/main" val="61243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05000" y="990600"/>
            <a:ext cx="5050485" cy="34778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Issue 03:</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COUNTS of things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versus </a:t>
            </a:r>
            <a:b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b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RATES of things</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31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data</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7008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a:extLst>
              <a:ext uri="{FF2B5EF4-FFF2-40B4-BE49-F238E27FC236}">
                <a16:creationId xmlns:a16="http://schemas.microsoft.com/office/drawing/2014/main" id="{92587AC2-E5CE-4D9A-B123-105B49025A4C}"/>
              </a:ext>
            </a:extLst>
          </p:cNvPr>
          <p:cNvPicPr>
            <a:picLocks noChangeAspect="1" noChangeArrowheads="1"/>
          </p:cNvPicPr>
          <p:nvPr/>
        </p:nvPicPr>
        <p:blipFill rotWithShape="1">
          <a:blip r:embed="rId2" cstate="print"/>
          <a:srcRect l="21959" t="56251" r="44369"/>
          <a:stretch/>
        </p:blipFill>
        <p:spPr bwMode="auto">
          <a:xfrm>
            <a:off x="2895600" y="715617"/>
            <a:ext cx="2971800" cy="2713383"/>
          </a:xfrm>
          <a:prstGeom prst="rect">
            <a:avLst/>
          </a:prstGeom>
          <a:noFill/>
          <a:ln w="9525">
            <a:noFill/>
            <a:miter lim="800000"/>
            <a:headEnd/>
            <a:tailEnd/>
          </a:ln>
        </p:spPr>
      </p:pic>
      <p:sp>
        <p:nvSpPr>
          <p:cNvPr id="3" name="TextBox 2">
            <a:extLst>
              <a:ext uri="{FF2B5EF4-FFF2-40B4-BE49-F238E27FC236}">
                <a16:creationId xmlns:a16="http://schemas.microsoft.com/office/drawing/2014/main" id="{0A1A727F-8577-4066-B2A0-0173A1071AAE}"/>
              </a:ext>
            </a:extLst>
          </p:cNvPr>
          <p:cNvSpPr txBox="1"/>
          <p:nvPr/>
        </p:nvSpPr>
        <p:spPr>
          <a:xfrm>
            <a:off x="3119195" y="964312"/>
            <a:ext cx="981359" cy="861774"/>
          </a:xfrm>
          <a:prstGeom prst="rect">
            <a:avLst/>
          </a:prstGeom>
          <a:noFill/>
        </p:spPr>
        <p:txBody>
          <a:bodyPr wrap="none" rtlCol="0">
            <a:spAutoFit/>
          </a:bodyPr>
          <a:lstStyle/>
          <a:p>
            <a:pPr algn="ctr"/>
            <a:r>
              <a:rPr lang="en-US" dirty="0">
                <a:solidFill>
                  <a:schemeClr val="accent6">
                    <a:lumMod val="75000"/>
                  </a:schemeClr>
                </a:solidFill>
              </a:rPr>
              <a:t>New</a:t>
            </a:r>
          </a:p>
          <a:p>
            <a:pPr algn="ctr"/>
            <a:r>
              <a:rPr lang="en-US" dirty="0">
                <a:solidFill>
                  <a:schemeClr val="accent6">
                    <a:lumMod val="75000"/>
                  </a:schemeClr>
                </a:solidFill>
              </a:rPr>
              <a:t>Mexico:</a:t>
            </a:r>
          </a:p>
          <a:p>
            <a:pPr algn="ctr"/>
            <a:r>
              <a:rPr lang="en-US" sz="1400" dirty="0"/>
              <a:t>100 crimes</a:t>
            </a:r>
          </a:p>
        </p:txBody>
      </p:sp>
      <p:sp>
        <p:nvSpPr>
          <p:cNvPr id="4" name="TextBox 3">
            <a:extLst>
              <a:ext uri="{FF2B5EF4-FFF2-40B4-BE49-F238E27FC236}">
                <a16:creationId xmlns:a16="http://schemas.microsoft.com/office/drawing/2014/main" id="{CBB1E246-A294-4A5D-983E-783116D94F71}"/>
              </a:ext>
            </a:extLst>
          </p:cNvPr>
          <p:cNvSpPr txBox="1"/>
          <p:nvPr/>
        </p:nvSpPr>
        <p:spPr>
          <a:xfrm>
            <a:off x="4117570" y="1749142"/>
            <a:ext cx="1383712" cy="738664"/>
          </a:xfrm>
          <a:prstGeom prst="rect">
            <a:avLst/>
          </a:prstGeom>
          <a:noFill/>
        </p:spPr>
        <p:txBody>
          <a:bodyPr wrap="none" rtlCol="0">
            <a:spAutoFit/>
          </a:bodyPr>
          <a:lstStyle/>
          <a:p>
            <a:pPr algn="ctr"/>
            <a:r>
              <a:rPr lang="en-US" sz="2400" dirty="0">
                <a:solidFill>
                  <a:schemeClr val="accent6">
                    <a:lumMod val="75000"/>
                  </a:schemeClr>
                </a:solidFill>
              </a:rPr>
              <a:t>Texas</a:t>
            </a:r>
          </a:p>
          <a:p>
            <a:pPr algn="ctr"/>
            <a:r>
              <a:rPr lang="en-US" dirty="0">
                <a:solidFill>
                  <a:schemeClr val="bg1"/>
                </a:solidFill>
              </a:rPr>
              <a:t>1,000 crimes</a:t>
            </a:r>
          </a:p>
        </p:txBody>
      </p:sp>
      <p:sp>
        <p:nvSpPr>
          <p:cNvPr id="5" name="TextBox 4">
            <a:extLst>
              <a:ext uri="{FF2B5EF4-FFF2-40B4-BE49-F238E27FC236}">
                <a16:creationId xmlns:a16="http://schemas.microsoft.com/office/drawing/2014/main" id="{086A2FFF-E1B9-44AF-BF3A-A5FE1DC71658}"/>
              </a:ext>
            </a:extLst>
          </p:cNvPr>
          <p:cNvSpPr txBox="1"/>
          <p:nvPr/>
        </p:nvSpPr>
        <p:spPr>
          <a:xfrm>
            <a:off x="1951926" y="3810000"/>
            <a:ext cx="5715000" cy="1754326"/>
          </a:xfrm>
          <a:prstGeom prst="rect">
            <a:avLst/>
          </a:prstGeom>
          <a:noFill/>
        </p:spPr>
        <p:txBody>
          <a:bodyPr wrap="square" rtlCol="0">
            <a:spAutoFit/>
          </a:bodyPr>
          <a:lstStyle/>
          <a:p>
            <a:r>
              <a:rPr lang="en-US" dirty="0"/>
              <a:t>I want to compare crime rates in Texas and New Mexico. </a:t>
            </a:r>
          </a:p>
          <a:p>
            <a:endParaRPr lang="en-US" dirty="0"/>
          </a:p>
          <a:p>
            <a:r>
              <a:rPr lang="en-US" dirty="0"/>
              <a:t>If they are 10 times higher in Texas, does that mean its 10 times more violent / crime-ridden? </a:t>
            </a:r>
          </a:p>
          <a:p>
            <a:endParaRPr lang="en-US" dirty="0"/>
          </a:p>
          <a:p>
            <a:endParaRPr lang="en-US" dirty="0"/>
          </a:p>
        </p:txBody>
      </p:sp>
    </p:spTree>
    <p:extLst>
      <p:ext uri="{BB962C8B-B14F-4D97-AF65-F5344CB8AC3E}">
        <p14:creationId xmlns:p14="http://schemas.microsoft.com/office/powerpoint/2010/main" val="3103258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a:extLst>
              <a:ext uri="{FF2B5EF4-FFF2-40B4-BE49-F238E27FC236}">
                <a16:creationId xmlns:a16="http://schemas.microsoft.com/office/drawing/2014/main" id="{92587AC2-E5CE-4D9A-B123-105B49025A4C}"/>
              </a:ext>
            </a:extLst>
          </p:cNvPr>
          <p:cNvPicPr>
            <a:picLocks noChangeAspect="1" noChangeArrowheads="1"/>
          </p:cNvPicPr>
          <p:nvPr/>
        </p:nvPicPr>
        <p:blipFill rotWithShape="1">
          <a:blip r:embed="rId2" cstate="print"/>
          <a:srcRect l="21959" t="56251" r="44369"/>
          <a:stretch/>
        </p:blipFill>
        <p:spPr bwMode="auto">
          <a:xfrm>
            <a:off x="2895600" y="715617"/>
            <a:ext cx="2971800" cy="2713383"/>
          </a:xfrm>
          <a:prstGeom prst="rect">
            <a:avLst/>
          </a:prstGeom>
          <a:noFill/>
          <a:ln w="9525">
            <a:noFill/>
            <a:miter lim="800000"/>
            <a:headEnd/>
            <a:tailEnd/>
          </a:ln>
        </p:spPr>
      </p:pic>
      <p:sp>
        <p:nvSpPr>
          <p:cNvPr id="3" name="TextBox 2">
            <a:extLst>
              <a:ext uri="{FF2B5EF4-FFF2-40B4-BE49-F238E27FC236}">
                <a16:creationId xmlns:a16="http://schemas.microsoft.com/office/drawing/2014/main" id="{0A1A727F-8577-4066-B2A0-0173A1071AAE}"/>
              </a:ext>
            </a:extLst>
          </p:cNvPr>
          <p:cNvSpPr txBox="1"/>
          <p:nvPr/>
        </p:nvSpPr>
        <p:spPr>
          <a:xfrm>
            <a:off x="3119195" y="964312"/>
            <a:ext cx="981359" cy="861774"/>
          </a:xfrm>
          <a:prstGeom prst="rect">
            <a:avLst/>
          </a:prstGeom>
          <a:noFill/>
        </p:spPr>
        <p:txBody>
          <a:bodyPr wrap="none" rtlCol="0">
            <a:spAutoFit/>
          </a:bodyPr>
          <a:lstStyle/>
          <a:p>
            <a:pPr algn="ctr"/>
            <a:r>
              <a:rPr lang="en-US" dirty="0">
                <a:solidFill>
                  <a:schemeClr val="accent6">
                    <a:lumMod val="75000"/>
                  </a:schemeClr>
                </a:solidFill>
              </a:rPr>
              <a:t>New</a:t>
            </a:r>
          </a:p>
          <a:p>
            <a:pPr algn="ctr"/>
            <a:r>
              <a:rPr lang="en-US" dirty="0">
                <a:solidFill>
                  <a:schemeClr val="accent6">
                    <a:lumMod val="75000"/>
                  </a:schemeClr>
                </a:solidFill>
              </a:rPr>
              <a:t>Mexico:</a:t>
            </a:r>
          </a:p>
          <a:p>
            <a:pPr algn="ctr"/>
            <a:r>
              <a:rPr lang="en-US" sz="1400" dirty="0"/>
              <a:t>100 crimes</a:t>
            </a:r>
          </a:p>
        </p:txBody>
      </p:sp>
      <p:sp>
        <p:nvSpPr>
          <p:cNvPr id="4" name="TextBox 3">
            <a:extLst>
              <a:ext uri="{FF2B5EF4-FFF2-40B4-BE49-F238E27FC236}">
                <a16:creationId xmlns:a16="http://schemas.microsoft.com/office/drawing/2014/main" id="{CBB1E246-A294-4A5D-983E-783116D94F71}"/>
              </a:ext>
            </a:extLst>
          </p:cNvPr>
          <p:cNvSpPr txBox="1"/>
          <p:nvPr/>
        </p:nvSpPr>
        <p:spPr>
          <a:xfrm>
            <a:off x="4117570" y="1749142"/>
            <a:ext cx="1383712" cy="738664"/>
          </a:xfrm>
          <a:prstGeom prst="rect">
            <a:avLst/>
          </a:prstGeom>
          <a:noFill/>
        </p:spPr>
        <p:txBody>
          <a:bodyPr wrap="none" rtlCol="0">
            <a:spAutoFit/>
          </a:bodyPr>
          <a:lstStyle/>
          <a:p>
            <a:pPr algn="ctr"/>
            <a:r>
              <a:rPr lang="en-US" sz="2400" dirty="0">
                <a:solidFill>
                  <a:schemeClr val="accent6">
                    <a:lumMod val="75000"/>
                  </a:schemeClr>
                </a:solidFill>
              </a:rPr>
              <a:t>Texas</a:t>
            </a:r>
          </a:p>
          <a:p>
            <a:pPr algn="ctr"/>
            <a:r>
              <a:rPr lang="en-US" dirty="0">
                <a:solidFill>
                  <a:schemeClr val="bg1"/>
                </a:solidFill>
              </a:rPr>
              <a:t>1,000 crimes</a:t>
            </a:r>
          </a:p>
        </p:txBody>
      </p:sp>
      <p:sp>
        <p:nvSpPr>
          <p:cNvPr id="5" name="TextBox 4">
            <a:extLst>
              <a:ext uri="{FF2B5EF4-FFF2-40B4-BE49-F238E27FC236}">
                <a16:creationId xmlns:a16="http://schemas.microsoft.com/office/drawing/2014/main" id="{086A2FFF-E1B9-44AF-BF3A-A5FE1DC71658}"/>
              </a:ext>
            </a:extLst>
          </p:cNvPr>
          <p:cNvSpPr txBox="1"/>
          <p:nvPr/>
        </p:nvSpPr>
        <p:spPr>
          <a:xfrm>
            <a:off x="1714500" y="3636222"/>
            <a:ext cx="5715000" cy="2369880"/>
          </a:xfrm>
          <a:prstGeom prst="rect">
            <a:avLst/>
          </a:prstGeom>
          <a:noFill/>
        </p:spPr>
        <p:txBody>
          <a:bodyPr wrap="square" rtlCol="0">
            <a:spAutoFit/>
          </a:bodyPr>
          <a:lstStyle/>
          <a:p>
            <a:endParaRPr lang="en-US" dirty="0"/>
          </a:p>
          <a:p>
            <a:r>
              <a:rPr lang="en-US" sz="2400" cap="all" dirty="0"/>
              <a:t>New Mexico</a:t>
            </a:r>
          </a:p>
          <a:p>
            <a:endParaRPr lang="en-US" dirty="0"/>
          </a:p>
          <a:p>
            <a:r>
              <a:rPr lang="en-US" dirty="0"/>
              <a:t>Population: </a:t>
            </a:r>
            <a:r>
              <a:rPr lang="en-US" sz="2400" dirty="0"/>
              <a:t>2</a:t>
            </a:r>
            <a:r>
              <a:rPr lang="en-US" dirty="0"/>
              <a:t> million</a:t>
            </a:r>
          </a:p>
          <a:p>
            <a:r>
              <a:rPr lang="en-US" dirty="0"/>
              <a:t>Crime: </a:t>
            </a:r>
            <a:r>
              <a:rPr lang="en-US" sz="2800" dirty="0">
                <a:solidFill>
                  <a:schemeClr val="accent6">
                    <a:lumMod val="75000"/>
                  </a:schemeClr>
                </a:solidFill>
              </a:rPr>
              <a:t> 5 </a:t>
            </a:r>
            <a:r>
              <a:rPr lang="en-US" dirty="0"/>
              <a:t>per 100k</a:t>
            </a:r>
          </a:p>
          <a:p>
            <a:endParaRPr lang="en-US" dirty="0"/>
          </a:p>
          <a:p>
            <a:endParaRPr lang="en-US" dirty="0"/>
          </a:p>
        </p:txBody>
      </p:sp>
      <p:sp>
        <p:nvSpPr>
          <p:cNvPr id="6" name="TextBox 5">
            <a:extLst>
              <a:ext uri="{FF2B5EF4-FFF2-40B4-BE49-F238E27FC236}">
                <a16:creationId xmlns:a16="http://schemas.microsoft.com/office/drawing/2014/main" id="{0B1FFB7B-95C5-4263-A4D7-9A9135003B20}"/>
              </a:ext>
            </a:extLst>
          </p:cNvPr>
          <p:cNvSpPr txBox="1"/>
          <p:nvPr/>
        </p:nvSpPr>
        <p:spPr>
          <a:xfrm>
            <a:off x="4953000" y="3886200"/>
            <a:ext cx="5715000" cy="2092881"/>
          </a:xfrm>
          <a:prstGeom prst="rect">
            <a:avLst/>
          </a:prstGeom>
          <a:noFill/>
        </p:spPr>
        <p:txBody>
          <a:bodyPr wrap="square" rtlCol="0">
            <a:spAutoFit/>
          </a:bodyPr>
          <a:lstStyle/>
          <a:p>
            <a:r>
              <a:rPr lang="en-US" sz="2400" dirty="0"/>
              <a:t>TEXAS</a:t>
            </a:r>
          </a:p>
          <a:p>
            <a:endParaRPr lang="en-US" dirty="0"/>
          </a:p>
          <a:p>
            <a:r>
              <a:rPr lang="en-US" dirty="0"/>
              <a:t>Population:</a:t>
            </a:r>
            <a:r>
              <a:rPr lang="en-US" sz="2400" dirty="0"/>
              <a:t> 29 </a:t>
            </a:r>
            <a:r>
              <a:rPr lang="en-US" dirty="0"/>
              <a:t>million </a:t>
            </a:r>
          </a:p>
          <a:p>
            <a:r>
              <a:rPr lang="en-US" dirty="0"/>
              <a:t>Crime: </a:t>
            </a:r>
            <a:r>
              <a:rPr lang="en-US" sz="2800" dirty="0">
                <a:solidFill>
                  <a:schemeClr val="accent6">
                    <a:lumMod val="75000"/>
                  </a:schemeClr>
                </a:solidFill>
              </a:rPr>
              <a:t>3.5</a:t>
            </a:r>
            <a:r>
              <a:rPr lang="en-US" dirty="0"/>
              <a:t> per 100k</a:t>
            </a:r>
          </a:p>
          <a:p>
            <a:endParaRPr lang="en-US" dirty="0"/>
          </a:p>
          <a:p>
            <a:endParaRPr lang="en-US" dirty="0"/>
          </a:p>
        </p:txBody>
      </p:sp>
      <p:sp>
        <p:nvSpPr>
          <p:cNvPr id="7" name="TextBox 6">
            <a:extLst>
              <a:ext uri="{FF2B5EF4-FFF2-40B4-BE49-F238E27FC236}">
                <a16:creationId xmlns:a16="http://schemas.microsoft.com/office/drawing/2014/main" id="{5A4407DE-19D5-4BA8-9175-DA1303ADBC3A}"/>
              </a:ext>
            </a:extLst>
          </p:cNvPr>
          <p:cNvSpPr txBox="1"/>
          <p:nvPr/>
        </p:nvSpPr>
        <p:spPr>
          <a:xfrm>
            <a:off x="1753216" y="5788440"/>
            <a:ext cx="5256567" cy="707886"/>
          </a:xfrm>
          <a:prstGeom prst="rect">
            <a:avLst/>
          </a:prstGeom>
          <a:noFill/>
        </p:spPr>
        <p:txBody>
          <a:bodyPr wrap="none" rtlCol="0">
            <a:spAutoFit/>
          </a:bodyPr>
          <a:lstStyle/>
          <a:p>
            <a:pPr algn="ctr"/>
            <a:r>
              <a:rPr lang="en-US" sz="2000" cap="small" dirty="0">
                <a:solidFill>
                  <a:schemeClr val="accent6">
                    <a:lumMod val="75000"/>
                  </a:schemeClr>
                </a:solidFill>
                <a:latin typeface="Century Gothic" panose="020B0502020202020204" pitchFamily="34" charset="0"/>
              </a:rPr>
              <a:t>Normalized to Population Size: Crime RATE</a:t>
            </a:r>
          </a:p>
          <a:p>
            <a:pPr algn="ctr"/>
            <a:r>
              <a:rPr lang="en-US" sz="2000" cap="small" dirty="0">
                <a:solidFill>
                  <a:schemeClr val="tx1">
                    <a:lumMod val="65000"/>
                    <a:lumOff val="35000"/>
                  </a:schemeClr>
                </a:solidFill>
                <a:latin typeface="Century Gothic" panose="020B0502020202020204" pitchFamily="34" charset="0"/>
              </a:rPr>
              <a:t>(better apples to apples comparison)</a:t>
            </a:r>
          </a:p>
        </p:txBody>
      </p:sp>
    </p:spTree>
    <p:extLst>
      <p:ext uri="{BB962C8B-B14F-4D97-AF65-F5344CB8AC3E}">
        <p14:creationId xmlns:p14="http://schemas.microsoft.com/office/powerpoint/2010/main" val="116163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8382000" cy="4114800"/>
          </a:xfrm>
        </p:spPr>
        <p:txBody>
          <a:bodyPr/>
          <a:lstStyle/>
          <a:p>
            <a:pPr>
              <a:buNone/>
            </a:pPr>
            <a:r>
              <a:rPr lang="en-US" dirty="0"/>
              <a:t>NUMBER of vacant housing units by state, 2000</a:t>
            </a:r>
          </a:p>
        </p:txBody>
      </p:sp>
      <p:pic>
        <p:nvPicPr>
          <p:cNvPr id="4110" name="Picture 14"/>
          <p:cNvPicPr>
            <a:picLocks noChangeAspect="1" noChangeArrowheads="1"/>
          </p:cNvPicPr>
          <p:nvPr/>
        </p:nvPicPr>
        <p:blipFill>
          <a:blip r:embed="rId2" cstate="print"/>
          <a:srcRect/>
          <a:stretch>
            <a:fillRect/>
          </a:stretch>
        </p:blipFill>
        <p:spPr bwMode="auto">
          <a:xfrm>
            <a:off x="6403209" y="2667000"/>
            <a:ext cx="2155546" cy="1981200"/>
          </a:xfrm>
          <a:prstGeom prst="rect">
            <a:avLst/>
          </a:prstGeom>
          <a:noFill/>
          <a:ln w="9525">
            <a:noFill/>
            <a:miter lim="800000"/>
            <a:headEnd/>
            <a:tailEnd/>
          </a:ln>
        </p:spPr>
      </p:pic>
      <p:pic>
        <p:nvPicPr>
          <p:cNvPr id="4111" name="Picture 15"/>
          <p:cNvPicPr>
            <a:picLocks noChangeAspect="1" noChangeArrowheads="1"/>
          </p:cNvPicPr>
          <p:nvPr/>
        </p:nvPicPr>
        <p:blipFill>
          <a:blip r:embed="rId3" cstate="print"/>
          <a:srcRect/>
          <a:stretch>
            <a:fillRect/>
          </a:stretch>
        </p:blipFill>
        <p:spPr bwMode="auto">
          <a:xfrm>
            <a:off x="914400" y="2057400"/>
            <a:ext cx="5205046" cy="3657600"/>
          </a:xfrm>
          <a:prstGeom prst="rect">
            <a:avLst/>
          </a:prstGeom>
          <a:noFill/>
          <a:ln w="9525">
            <a:noFill/>
            <a:miter lim="800000"/>
            <a:headEnd/>
            <a:tailEnd/>
          </a:ln>
        </p:spPr>
      </p:pic>
      <p:sp>
        <p:nvSpPr>
          <p:cNvPr id="7"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RAW data</a:t>
            </a:r>
          </a:p>
        </p:txBody>
      </p:sp>
      <p:sp>
        <p:nvSpPr>
          <p:cNvPr id="2" name="TextBox 1">
            <a:extLst>
              <a:ext uri="{FF2B5EF4-FFF2-40B4-BE49-F238E27FC236}">
                <a16:creationId xmlns:a16="http://schemas.microsoft.com/office/drawing/2014/main" id="{AFF157DB-6B83-40A9-BD64-2D8048AC78D0}"/>
              </a:ext>
            </a:extLst>
          </p:cNvPr>
          <p:cNvSpPr txBox="1"/>
          <p:nvPr/>
        </p:nvSpPr>
        <p:spPr>
          <a:xfrm>
            <a:off x="2971800" y="6292334"/>
            <a:ext cx="5432641" cy="369332"/>
          </a:xfrm>
          <a:prstGeom prst="rect">
            <a:avLst/>
          </a:prstGeom>
          <a:noFill/>
        </p:spPr>
        <p:txBody>
          <a:bodyPr wrap="none" rtlCol="0">
            <a:spAutoFit/>
          </a:bodyPr>
          <a:lstStyle/>
          <a:p>
            <a:r>
              <a:rPr lang="en-US" dirty="0">
                <a:solidFill>
                  <a:schemeClr val="accent6">
                    <a:lumMod val="50000"/>
                  </a:schemeClr>
                </a:solidFill>
              </a:rPr>
              <a:t>States with large populations will have most vacant units</a:t>
            </a:r>
          </a:p>
        </p:txBody>
      </p:sp>
      <p:cxnSp>
        <p:nvCxnSpPr>
          <p:cNvPr id="5" name="Straight Arrow Connector 4">
            <a:extLst>
              <a:ext uri="{FF2B5EF4-FFF2-40B4-BE49-F238E27FC236}">
                <a16:creationId xmlns:a16="http://schemas.microsoft.com/office/drawing/2014/main" id="{DDFC438E-3B5B-417B-842D-B9FFBF846CA0}"/>
              </a:ext>
            </a:extLst>
          </p:cNvPr>
          <p:cNvCxnSpPr/>
          <p:nvPr/>
        </p:nvCxnSpPr>
        <p:spPr>
          <a:xfrm flipH="1" flipV="1">
            <a:off x="1524000" y="4724400"/>
            <a:ext cx="1524000" cy="144780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029821-57D1-4A8C-B14D-B52C17A0A12B}"/>
              </a:ext>
            </a:extLst>
          </p:cNvPr>
          <p:cNvCxnSpPr>
            <a:cxnSpLocks/>
          </p:cNvCxnSpPr>
          <p:nvPr/>
        </p:nvCxnSpPr>
        <p:spPr>
          <a:xfrm flipH="1" flipV="1">
            <a:off x="3516923" y="5448300"/>
            <a:ext cx="369277" cy="72390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F340AD-01D8-47D9-A56F-1401B889DB6E}"/>
              </a:ext>
            </a:extLst>
          </p:cNvPr>
          <p:cNvCxnSpPr>
            <a:cxnSpLocks/>
          </p:cNvCxnSpPr>
          <p:nvPr/>
        </p:nvCxnSpPr>
        <p:spPr>
          <a:xfrm flipV="1">
            <a:off x="4419600" y="5524500"/>
            <a:ext cx="430823" cy="767834"/>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05A0A42-F86B-4E57-8A3B-EF5B17AC06AA}"/>
              </a:ext>
            </a:extLst>
          </p:cNvPr>
          <p:cNvCxnSpPr>
            <a:cxnSpLocks/>
          </p:cNvCxnSpPr>
          <p:nvPr/>
        </p:nvCxnSpPr>
        <p:spPr>
          <a:xfrm flipH="1" flipV="1">
            <a:off x="5591908" y="3581400"/>
            <a:ext cx="1091526" cy="2674499"/>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897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62000" y="1219200"/>
            <a:ext cx="8382000" cy="4114800"/>
          </a:xfrm>
        </p:spPr>
        <p:txBody>
          <a:bodyPr/>
          <a:lstStyle/>
          <a:p>
            <a:pPr>
              <a:buNone/>
            </a:pPr>
            <a:r>
              <a:rPr lang="en-US" dirty="0"/>
              <a:t>Percentage vacant housing units by state, 2000</a:t>
            </a:r>
          </a:p>
        </p:txBody>
      </p:sp>
      <p:pic>
        <p:nvPicPr>
          <p:cNvPr id="5124" name="Picture 4"/>
          <p:cNvPicPr>
            <a:picLocks noChangeAspect="1" noChangeArrowheads="1"/>
          </p:cNvPicPr>
          <p:nvPr/>
        </p:nvPicPr>
        <p:blipFill>
          <a:blip r:embed="rId3" cstate="print"/>
          <a:srcRect/>
          <a:stretch>
            <a:fillRect/>
          </a:stretch>
        </p:blipFill>
        <p:spPr bwMode="auto">
          <a:xfrm>
            <a:off x="914400" y="2057400"/>
            <a:ext cx="5205046" cy="3657600"/>
          </a:xfrm>
          <a:prstGeom prst="rect">
            <a:avLst/>
          </a:prstGeom>
          <a:noFill/>
          <a:ln w="9525">
            <a:no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6324600" y="2743200"/>
            <a:ext cx="2460914" cy="2209800"/>
          </a:xfrm>
          <a:prstGeom prst="rect">
            <a:avLst/>
          </a:prstGeom>
          <a:noFill/>
          <a:ln w="9525">
            <a:noFill/>
            <a:miter lim="800000"/>
            <a:headEnd/>
            <a:tailEnd/>
          </a:ln>
        </p:spPr>
      </p:pic>
      <p:sp>
        <p:nvSpPr>
          <p:cNvPr id="9"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Normalized data</a:t>
            </a:r>
          </a:p>
        </p:txBody>
      </p:sp>
      <p:sp>
        <p:nvSpPr>
          <p:cNvPr id="6" name="TextBox 5">
            <a:extLst>
              <a:ext uri="{FF2B5EF4-FFF2-40B4-BE49-F238E27FC236}">
                <a16:creationId xmlns:a16="http://schemas.microsoft.com/office/drawing/2014/main" id="{783D3B62-7E91-4686-B40B-7311CAA171BB}"/>
              </a:ext>
            </a:extLst>
          </p:cNvPr>
          <p:cNvSpPr txBox="1"/>
          <p:nvPr/>
        </p:nvSpPr>
        <p:spPr>
          <a:xfrm>
            <a:off x="1524000" y="6183868"/>
            <a:ext cx="6502742" cy="369332"/>
          </a:xfrm>
          <a:prstGeom prst="rect">
            <a:avLst/>
          </a:prstGeom>
          <a:noFill/>
        </p:spPr>
        <p:txBody>
          <a:bodyPr wrap="none" rtlCol="0">
            <a:spAutoFit/>
          </a:bodyPr>
          <a:lstStyle/>
          <a:p>
            <a:r>
              <a:rPr lang="en-US" dirty="0">
                <a:solidFill>
                  <a:schemeClr val="accent6">
                    <a:lumMod val="50000"/>
                  </a:schemeClr>
                </a:solidFill>
              </a:rPr>
              <a:t>Now we can see RATES OF VACANCY independent of population size</a:t>
            </a:r>
          </a:p>
        </p:txBody>
      </p:sp>
    </p:spTree>
    <p:extLst>
      <p:ext uri="{BB962C8B-B14F-4D97-AF65-F5344CB8AC3E}">
        <p14:creationId xmlns:p14="http://schemas.microsoft.com/office/powerpoint/2010/main" val="293401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62000" y="1793494"/>
            <a:ext cx="7620000" cy="4572000"/>
          </a:xfrm>
        </p:spPr>
        <p:txBody>
          <a:bodyPr>
            <a:normAutofit/>
          </a:bodyPr>
          <a:lstStyle/>
          <a:p>
            <a:pPr lvl="1">
              <a:lnSpc>
                <a:spcPts val="2800"/>
              </a:lnSpc>
              <a:buFontTx/>
              <a:buNone/>
            </a:pPr>
            <a:r>
              <a:rPr lang="en-US" sz="2000" dirty="0">
                <a:latin typeface="Calibri Light" panose="020F0302020204030204" pitchFamily="34" charset="0"/>
              </a:rPr>
              <a:t>Divides one numeric attribute by another in order to</a:t>
            </a:r>
          </a:p>
          <a:p>
            <a:pPr lvl="1">
              <a:lnSpc>
                <a:spcPts val="2800"/>
              </a:lnSpc>
              <a:buFontTx/>
              <a:buNone/>
            </a:pPr>
            <a:r>
              <a:rPr lang="en-US" sz="2000" dirty="0">
                <a:latin typeface="Calibri Light" panose="020F0302020204030204" pitchFamily="34" charset="0"/>
              </a:rPr>
              <a:t>minimize differences in values based on the size of</a:t>
            </a:r>
          </a:p>
          <a:p>
            <a:pPr lvl="1">
              <a:lnSpc>
                <a:spcPts val="2800"/>
              </a:lnSpc>
              <a:buFontTx/>
              <a:buNone/>
            </a:pPr>
            <a:r>
              <a:rPr lang="en-US" sz="2000" dirty="0">
                <a:latin typeface="Calibri Light" panose="020F0302020204030204" pitchFamily="34" charset="0"/>
              </a:rPr>
              <a:t>areas or number of features in each area</a:t>
            </a:r>
          </a:p>
          <a:p>
            <a:pPr lvl="1">
              <a:buFontTx/>
              <a:buNone/>
            </a:pPr>
            <a:r>
              <a:rPr lang="en-US" sz="2000" dirty="0">
                <a:latin typeface="Calibri Light" panose="020F0302020204030204" pitchFamily="34" charset="0"/>
              </a:rPr>
              <a:t> </a:t>
            </a:r>
          </a:p>
          <a:p>
            <a:pPr lvl="1">
              <a:buFontTx/>
              <a:buNone/>
            </a:pPr>
            <a:r>
              <a:rPr lang="en-US" sz="2000" dirty="0">
                <a:latin typeface="Calibri Light" panose="020F0302020204030204" pitchFamily="34" charset="0"/>
              </a:rPr>
              <a:t>Examples:</a:t>
            </a:r>
            <a:br>
              <a:rPr lang="en-US" sz="2000" dirty="0">
                <a:latin typeface="Calibri Light" panose="020F0302020204030204" pitchFamily="34" charset="0"/>
              </a:rPr>
            </a:br>
            <a:endParaRPr lang="en-US" sz="2000" dirty="0">
              <a:latin typeface="Calibri Light" panose="020F0302020204030204" pitchFamily="34" charset="0"/>
            </a:endParaRPr>
          </a:p>
          <a:p>
            <a:pPr lvl="1">
              <a:lnSpc>
                <a:spcPct val="100000"/>
              </a:lnSpc>
            </a:pPr>
            <a:r>
              <a:rPr lang="en-US" sz="1600" dirty="0">
                <a:latin typeface="Calibri Light" panose="020F0302020204030204" pitchFamily="34" charset="0"/>
              </a:rPr>
              <a:t>Dividing the number of vacant housing units by the total number of housing units yields the percentage of vacant units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Dividing the population by area of the feature yields a population density</a:t>
            </a:r>
          </a:p>
          <a:p>
            <a:pPr lvl="1"/>
            <a:endParaRPr lang="en-US" sz="1800" dirty="0">
              <a:latin typeface="Calibri Light" panose="020F0302020204030204" pitchFamily="34" charset="0"/>
            </a:endParaRPr>
          </a:p>
        </p:txBody>
      </p:sp>
      <p:sp>
        <p:nvSpPr>
          <p:cNvPr id="4" name="Slide Number Placeholder 3"/>
          <p:cNvSpPr>
            <a:spLocks noGrp="1"/>
          </p:cNvSpPr>
          <p:nvPr>
            <p:ph type="sldNum" sz="quarter" idx="10"/>
          </p:nvPr>
        </p:nvSpPr>
        <p:spPr>
          <a:xfrm>
            <a:off x="6553200" y="6356350"/>
            <a:ext cx="2133600" cy="365125"/>
          </a:xfrm>
        </p:spPr>
        <p:txBody>
          <a:bodyPr/>
          <a:lstStyle/>
          <a:p>
            <a:fld id="{2061E86B-1A64-462B-9AE9-04820F395CD8}" type="slidenum">
              <a:rPr lang="en-US" smtClean="0"/>
              <a:pPr/>
              <a:t>39</a:t>
            </a:fld>
            <a:endParaRPr lang="en-US" dirty="0"/>
          </a:p>
        </p:txBody>
      </p:sp>
      <p:sp>
        <p:nvSpPr>
          <p:cNvPr id="6" name="Title 5"/>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Normalizing data</a:t>
            </a:r>
          </a:p>
        </p:txBody>
      </p:sp>
    </p:spTree>
    <p:extLst>
      <p:ext uri="{BB962C8B-B14F-4D97-AF65-F5344CB8AC3E}">
        <p14:creationId xmlns:p14="http://schemas.microsoft.com/office/powerpoint/2010/main" val="207728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96583" y="2209800"/>
            <a:ext cx="5150834" cy="2123658"/>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Issue 01: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Geo</a:t>
            </a:r>
            <a:r>
              <a:rPr lang="en-US" sz="4400" b="1" dirty="0">
                <a:solidFill>
                  <a:prstClr val="white"/>
                </a:solidFill>
                <a:latin typeface="Euphemia" panose="020B0503040102020104" pitchFamily="34" charset="0"/>
              </a:rPr>
              <a:t>graphic Units</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and Proportionality</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868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914400" y="1828800"/>
            <a:ext cx="5855676" cy="4114800"/>
          </a:xfrm>
          <a:prstGeom prst="rect">
            <a:avLst/>
          </a:prstGeom>
          <a:noFill/>
          <a:ln w="9525">
            <a:noFill/>
            <a:miter lim="800000"/>
            <a:headEnd/>
            <a:tailEnd/>
          </a:ln>
        </p:spPr>
      </p:pic>
      <p:sp>
        <p:nvSpPr>
          <p:cNvPr id="6" name="TextBox 5"/>
          <p:cNvSpPr txBox="1"/>
          <p:nvPr/>
        </p:nvSpPr>
        <p:spPr>
          <a:xfrm>
            <a:off x="3581400" y="1524000"/>
            <a:ext cx="4002058" cy="400110"/>
          </a:xfrm>
          <a:prstGeom prst="rect">
            <a:avLst/>
          </a:prstGeom>
          <a:noFill/>
        </p:spPr>
        <p:txBody>
          <a:bodyPr wrap="none" rtlCol="0">
            <a:spAutoFit/>
          </a:bodyPr>
          <a:lstStyle/>
          <a:p>
            <a:r>
              <a:rPr lang="en-US" sz="2000" b="1" dirty="0"/>
              <a:t>California  POPULATION BY COUNTY</a:t>
            </a:r>
          </a:p>
        </p:txBody>
      </p:sp>
      <p:pic>
        <p:nvPicPr>
          <p:cNvPr id="6148" name="Picture 4"/>
          <p:cNvPicPr>
            <a:picLocks noChangeAspect="1" noChangeArrowheads="1"/>
          </p:cNvPicPr>
          <p:nvPr/>
        </p:nvPicPr>
        <p:blipFill>
          <a:blip r:embed="rId4" cstate="print"/>
          <a:srcRect/>
          <a:stretch>
            <a:fillRect/>
          </a:stretch>
        </p:blipFill>
        <p:spPr bwMode="auto">
          <a:xfrm>
            <a:off x="5943600" y="4572000"/>
            <a:ext cx="2057400" cy="1371600"/>
          </a:xfrm>
          <a:prstGeom prst="rect">
            <a:avLst/>
          </a:prstGeom>
          <a:noFill/>
          <a:ln w="9525">
            <a:noFill/>
            <a:miter lim="800000"/>
            <a:headEnd/>
            <a:tailEnd/>
          </a:ln>
        </p:spPr>
      </p:pic>
      <p:sp>
        <p:nvSpPr>
          <p:cNvPr id="9"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Non-Normalized data</a:t>
            </a:r>
          </a:p>
        </p:txBody>
      </p:sp>
    </p:spTree>
    <p:extLst>
      <p:ext uri="{BB962C8B-B14F-4D97-AF65-F5344CB8AC3E}">
        <p14:creationId xmlns:p14="http://schemas.microsoft.com/office/powerpoint/2010/main" val="3174661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cstate="print"/>
          <a:srcRect/>
          <a:stretch>
            <a:fillRect/>
          </a:stretch>
        </p:blipFill>
        <p:spPr bwMode="auto">
          <a:xfrm>
            <a:off x="914400" y="1828800"/>
            <a:ext cx="5855677" cy="4114800"/>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5943600" y="4572000"/>
            <a:ext cx="1517257" cy="1371600"/>
          </a:xfrm>
          <a:prstGeom prst="rect">
            <a:avLst/>
          </a:prstGeom>
          <a:noFill/>
          <a:ln w="9525">
            <a:noFill/>
            <a:miter lim="800000"/>
            <a:headEnd/>
            <a:tailEnd/>
          </a:ln>
        </p:spPr>
      </p:pic>
      <p:sp>
        <p:nvSpPr>
          <p:cNvPr id="11" name="TextBox 10"/>
          <p:cNvSpPr txBox="1"/>
          <p:nvPr/>
        </p:nvSpPr>
        <p:spPr>
          <a:xfrm>
            <a:off x="3581400" y="1524000"/>
            <a:ext cx="3772892" cy="400110"/>
          </a:xfrm>
          <a:prstGeom prst="rect">
            <a:avLst/>
          </a:prstGeom>
          <a:noFill/>
        </p:spPr>
        <p:txBody>
          <a:bodyPr wrap="none" rtlCol="0">
            <a:spAutoFit/>
          </a:bodyPr>
          <a:lstStyle/>
          <a:p>
            <a:r>
              <a:rPr lang="en-US" sz="2000" b="1" dirty="0"/>
              <a:t>California  POPULATION DENSITY</a:t>
            </a:r>
          </a:p>
        </p:txBody>
      </p:sp>
      <p:sp>
        <p:nvSpPr>
          <p:cNvPr id="12"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Normalized BY GEOGRAPHY</a:t>
            </a:r>
          </a:p>
        </p:txBody>
      </p:sp>
    </p:spTree>
    <p:extLst>
      <p:ext uri="{BB962C8B-B14F-4D97-AF65-F5344CB8AC3E}">
        <p14:creationId xmlns:p14="http://schemas.microsoft.com/office/powerpoint/2010/main" val="3205907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447800" y="685800"/>
            <a:ext cx="6174703" cy="4832092"/>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Issue 04:</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Low to High Scale </a:t>
            </a:r>
            <a:b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br>
            <a:endPar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4400" b="1" dirty="0">
                <a:solidFill>
                  <a:prstClr val="white"/>
                </a:solidFill>
                <a:latin typeface="Euphemia" panose="020B0503040102020104" pitchFamily="34" charset="0"/>
              </a:rPr>
              <a:t>versus</a:t>
            </a:r>
            <a:br>
              <a:rPr lang="en-US" sz="4400" b="1" dirty="0">
                <a:solidFill>
                  <a:prstClr val="white"/>
                </a:solidFill>
                <a:latin typeface="Euphemia" panose="020B0503040102020104" pitchFamily="34" charset="0"/>
              </a:rPr>
            </a:br>
            <a:endParaRPr lang="en-US" sz="4400" b="1" dirty="0">
              <a:solidFill>
                <a:prstClr val="white"/>
              </a:solidFill>
              <a:latin typeface="Euphemia" panose="020B05030401020201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4400" b="1" dirty="0">
                <a:solidFill>
                  <a:prstClr val="white"/>
                </a:solidFill>
                <a:latin typeface="Euphemia" panose="020B0503040102020104" pitchFamily="34" charset="0"/>
              </a:rPr>
              <a:t>Average / Not Average</a:t>
            </a:r>
            <a:endPar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868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097903"/>
            <a:ext cx="7772400" cy="1362075"/>
          </a:xfrm>
        </p:spPr>
        <p:txBody>
          <a:bodyPr/>
          <a:lstStyle/>
          <a:p>
            <a:r>
              <a:rPr lang="en-US" dirty="0"/>
              <a:t>Selecting colors</a:t>
            </a:r>
          </a:p>
        </p:txBody>
      </p:sp>
      <p:sp>
        <p:nvSpPr>
          <p:cNvPr id="3" name="Text Placeholder 2"/>
          <p:cNvSpPr>
            <a:spLocks noGrp="1"/>
          </p:cNvSpPr>
          <p:nvPr>
            <p:ph type="body" idx="1"/>
          </p:nvPr>
        </p:nvSpPr>
        <p:spPr>
          <a:xfrm>
            <a:off x="760043" y="2209800"/>
            <a:ext cx="6364287" cy="3352800"/>
          </a:xfrm>
        </p:spPr>
        <p:txBody>
          <a:bodyPr>
            <a:normAutofit/>
          </a:bodyPr>
          <a:lstStyle/>
          <a:p>
            <a:r>
              <a:rPr lang="en-US" sz="1400" dirty="0"/>
              <a:t>If you have naturally categorical data you select colors to maximize contrast between categories so membership is clear. </a:t>
            </a:r>
          </a:p>
          <a:p>
            <a:br>
              <a:rPr lang="en-US" sz="1400" dirty="0"/>
            </a:br>
            <a:br>
              <a:rPr lang="en-US" sz="1400" dirty="0"/>
            </a:br>
            <a:endParaRPr lang="en-US" sz="1400" dirty="0"/>
          </a:p>
          <a:p>
            <a:r>
              <a:rPr lang="en-US" sz="1400" dirty="0"/>
              <a:t>If you have numeric data you need to decide: </a:t>
            </a:r>
          </a:p>
          <a:p>
            <a:endParaRPr lang="en-US" sz="1400" dirty="0"/>
          </a:p>
          <a:p>
            <a:r>
              <a:rPr lang="en-US" sz="1400" dirty="0"/>
              <a:t>Is my narrative about the low or high performers? Select a</a:t>
            </a:r>
            <a:r>
              <a:rPr lang="en-US" sz="1400" b="1" cap="all" dirty="0">
                <a:solidFill>
                  <a:schemeClr val="tx1">
                    <a:lumMod val="65000"/>
                    <a:lumOff val="35000"/>
                  </a:schemeClr>
                </a:solidFill>
              </a:rPr>
              <a:t> sequential</a:t>
            </a:r>
            <a:r>
              <a:rPr lang="en-US" sz="1400" dirty="0"/>
              <a:t> (light to dark) scale. </a:t>
            </a:r>
          </a:p>
          <a:p>
            <a:endParaRPr lang="en-US" sz="1400" dirty="0"/>
          </a:p>
          <a:p>
            <a:r>
              <a:rPr lang="en-US" sz="1400" dirty="0"/>
              <a:t>Or is my narrative about the non-average cases (both low and high groups)? Select a </a:t>
            </a:r>
            <a:r>
              <a:rPr lang="en-US" sz="1400" b="1" dirty="0">
                <a:solidFill>
                  <a:schemeClr val="tx1">
                    <a:lumMod val="65000"/>
                    <a:lumOff val="35000"/>
                  </a:schemeClr>
                </a:solidFill>
              </a:rPr>
              <a:t>DIVERGENT </a:t>
            </a:r>
            <a:r>
              <a:rPr lang="en-US" sz="1400" dirty="0"/>
              <a:t>scale (dark-light-dark).</a:t>
            </a:r>
          </a:p>
        </p:txBody>
      </p:sp>
      <p:sp>
        <p:nvSpPr>
          <p:cNvPr id="4" name="Right Brace 3">
            <a:extLst>
              <a:ext uri="{FF2B5EF4-FFF2-40B4-BE49-F238E27FC236}">
                <a16:creationId xmlns:a16="http://schemas.microsoft.com/office/drawing/2014/main" id="{FE87ABAE-00FE-452C-AA18-D4F09AEFE132}"/>
              </a:ext>
            </a:extLst>
          </p:cNvPr>
          <p:cNvSpPr/>
          <p:nvPr/>
        </p:nvSpPr>
        <p:spPr>
          <a:xfrm>
            <a:off x="7124330" y="4343400"/>
            <a:ext cx="343270" cy="1416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3E16C99-45D6-4C11-B353-365B9F9BDD60}"/>
              </a:ext>
            </a:extLst>
          </p:cNvPr>
          <p:cNvSpPr txBox="1"/>
          <p:nvPr/>
        </p:nvSpPr>
        <p:spPr>
          <a:xfrm>
            <a:off x="7620000" y="4682416"/>
            <a:ext cx="1142999" cy="738664"/>
          </a:xfrm>
          <a:prstGeom prst="rect">
            <a:avLst/>
          </a:prstGeom>
          <a:noFill/>
        </p:spPr>
        <p:txBody>
          <a:bodyPr wrap="square" rtlCol="0">
            <a:spAutoFit/>
          </a:bodyPr>
          <a:lstStyle/>
          <a:p>
            <a:r>
              <a:rPr lang="en-US" sz="1400" dirty="0">
                <a:solidFill>
                  <a:srgbClr val="2E648A"/>
                </a:solidFill>
              </a:rPr>
              <a:t>Comparison group is always light</a:t>
            </a:r>
          </a:p>
        </p:txBody>
      </p:sp>
    </p:spTree>
    <p:extLst>
      <p:ext uri="{BB962C8B-B14F-4D97-AF65-F5344CB8AC3E}">
        <p14:creationId xmlns:p14="http://schemas.microsoft.com/office/powerpoint/2010/main" val="1186729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1524000"/>
            <a:ext cx="7315200" cy="4883787"/>
          </a:xfrm>
          <a:prstGeom prst="rect">
            <a:avLst/>
          </a:prstGeom>
        </p:spPr>
      </p:pic>
      <p:sp>
        <p:nvSpPr>
          <p:cNvPr id="4"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Sequential scale</a:t>
            </a:r>
          </a:p>
        </p:txBody>
      </p:sp>
      <p:sp>
        <p:nvSpPr>
          <p:cNvPr id="5" name="Rectangle 4"/>
          <p:cNvSpPr/>
          <p:nvPr/>
        </p:nvSpPr>
        <p:spPr>
          <a:xfrm>
            <a:off x="3302165" y="6426075"/>
            <a:ext cx="2539670" cy="369332"/>
          </a:xfrm>
          <a:prstGeom prst="rect">
            <a:avLst/>
          </a:prstGeom>
        </p:spPr>
        <p:txBody>
          <a:bodyPr wrap="none">
            <a:spAutoFit/>
          </a:bodyPr>
          <a:lstStyle/>
          <a:p>
            <a:r>
              <a:rPr lang="en-US" dirty="0">
                <a:solidFill>
                  <a:schemeClr val="bg1">
                    <a:lumMod val="50000"/>
                  </a:schemeClr>
                </a:solidFill>
              </a:rPr>
              <a:t>http://colorbrewer2.org/</a:t>
            </a:r>
          </a:p>
        </p:txBody>
      </p:sp>
    </p:spTree>
    <p:extLst>
      <p:ext uri="{BB962C8B-B14F-4D97-AF65-F5344CB8AC3E}">
        <p14:creationId xmlns:p14="http://schemas.microsoft.com/office/powerpoint/2010/main" val="325463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Divergent scale</a:t>
            </a:r>
          </a:p>
        </p:txBody>
      </p:sp>
      <p:pic>
        <p:nvPicPr>
          <p:cNvPr id="2" name="Picture 1"/>
          <p:cNvPicPr>
            <a:picLocks noChangeAspect="1"/>
          </p:cNvPicPr>
          <p:nvPr/>
        </p:nvPicPr>
        <p:blipFill>
          <a:blip r:embed="rId2"/>
          <a:stretch>
            <a:fillRect/>
          </a:stretch>
        </p:blipFill>
        <p:spPr>
          <a:xfrm>
            <a:off x="838200" y="1295400"/>
            <a:ext cx="7315200" cy="4909625"/>
          </a:xfrm>
          <a:prstGeom prst="rect">
            <a:avLst/>
          </a:prstGeom>
        </p:spPr>
      </p:pic>
    </p:spTree>
    <p:extLst>
      <p:ext uri="{BB962C8B-B14F-4D97-AF65-F5344CB8AC3E}">
        <p14:creationId xmlns:p14="http://schemas.microsoft.com/office/powerpoint/2010/main" val="4292087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Rules of Thumb:</a:t>
            </a:r>
          </a:p>
        </p:txBody>
      </p:sp>
      <p:sp>
        <p:nvSpPr>
          <p:cNvPr id="3" name="TextBox 2"/>
          <p:cNvSpPr txBox="1"/>
          <p:nvPr/>
        </p:nvSpPr>
        <p:spPr>
          <a:xfrm>
            <a:off x="990600" y="1676400"/>
            <a:ext cx="6934200" cy="3970318"/>
          </a:xfrm>
          <a:prstGeom prst="rect">
            <a:avLst/>
          </a:prstGeom>
          <a:noFill/>
        </p:spPr>
        <p:txBody>
          <a:bodyPr wrap="square" rtlCol="0">
            <a:spAutoFit/>
          </a:bodyPr>
          <a:lstStyle/>
          <a:p>
            <a:pPr marL="342900" indent="-342900">
              <a:buFont typeface="+mj-lt"/>
              <a:buAutoNum type="arabicPeriod"/>
            </a:pPr>
            <a:r>
              <a:rPr lang="en-US" dirty="0">
                <a:latin typeface="Calibri Light" panose="020F0302020204030204" pitchFamily="34" charset="0"/>
              </a:rPr>
              <a:t>If you are highlighting a class of individuals, like those in poverty, a single color might be sufficient (FE red for in poverty, gray for not).</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When you are highlighting performance along a single dimension, use a sequential scale with white or gray at the bottom of your color scale and a dark color at the top.</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your comparison is relative to the average put white or gray in the middle to represent “average.” Consider red for low, blue or green for high (depending on the context if high is good, low is bad). </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Five to seven categories is typical.</a:t>
            </a:r>
            <a:br>
              <a:rPr lang="en-US" dirty="0">
                <a:latin typeface="Calibri Light" panose="020F0302020204030204" pitchFamily="34" charset="0"/>
              </a:rPr>
            </a:br>
            <a:br>
              <a:rPr lang="en-US" dirty="0">
                <a:latin typeface="Calibri Light" panose="020F0302020204030204" pitchFamily="34" charset="0"/>
              </a:rPr>
            </a:br>
            <a:endParaRPr lang="en-US" dirty="0">
              <a:latin typeface="Calibri Light" panose="020F0302020204030204" pitchFamily="34" charset="0"/>
            </a:endParaRPr>
          </a:p>
        </p:txBody>
      </p:sp>
    </p:spTree>
    <p:extLst>
      <p:ext uri="{BB962C8B-B14F-4D97-AF65-F5344CB8AC3E}">
        <p14:creationId xmlns:p14="http://schemas.microsoft.com/office/powerpoint/2010/main" val="287931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functions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4857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73668"/>
            <a:ext cx="253967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http://colorbrewer2.org/</a:t>
            </a:r>
          </a:p>
        </p:txBody>
      </p:sp>
      <p:pic>
        <p:nvPicPr>
          <p:cNvPr id="4" name="Picture 3"/>
          <p:cNvPicPr>
            <a:picLocks noChangeAspect="1"/>
          </p:cNvPicPr>
          <p:nvPr/>
        </p:nvPicPr>
        <p:blipFill>
          <a:blip r:embed="rId2"/>
          <a:stretch>
            <a:fillRect/>
          </a:stretch>
        </p:blipFill>
        <p:spPr>
          <a:xfrm>
            <a:off x="304800" y="2809127"/>
            <a:ext cx="8200000" cy="4352381"/>
          </a:xfrm>
          <a:prstGeom prst="rect">
            <a:avLst/>
          </a:prstGeom>
        </p:spPr>
      </p:pic>
      <p:pic>
        <p:nvPicPr>
          <p:cNvPr id="5" name="Picture 4">
            <a:extLst>
              <a:ext uri="{FF2B5EF4-FFF2-40B4-BE49-F238E27FC236}">
                <a16:creationId xmlns:a16="http://schemas.microsoft.com/office/drawing/2014/main" id="{414B0C2E-775B-43A2-B237-0716AB8736D0}"/>
              </a:ext>
            </a:extLst>
          </p:cNvPr>
          <p:cNvPicPr>
            <a:picLocks noChangeAspect="1"/>
          </p:cNvPicPr>
          <p:nvPr/>
        </p:nvPicPr>
        <p:blipFill rotWithShape="1">
          <a:blip r:embed="rId3"/>
          <a:srcRect l="28125" t="38564" r="5209" b="28605"/>
          <a:stretch/>
        </p:blipFill>
        <p:spPr>
          <a:xfrm>
            <a:off x="3352800" y="152400"/>
            <a:ext cx="4876800" cy="1611869"/>
          </a:xfrm>
          <a:prstGeom prst="rect">
            <a:avLst/>
          </a:prstGeom>
        </p:spPr>
      </p:pic>
      <p:sp>
        <p:nvSpPr>
          <p:cNvPr id="3" name="Rectangle 2"/>
          <p:cNvSpPr/>
          <p:nvPr/>
        </p:nvSpPr>
        <p:spPr>
          <a:xfrm>
            <a:off x="581487" y="2439795"/>
            <a:ext cx="7848600"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c("#a6611a", "#dfc27d", "#f5f5f5", "#80cdc1", "#018571"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plot( 1:5, c(5,5,5,5,5), col=</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pch</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cex</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xlim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=c(0,6) )</a:t>
            </a:r>
          </a:p>
        </p:txBody>
      </p:sp>
      <p:sp>
        <p:nvSpPr>
          <p:cNvPr id="6" name="TextBox 5">
            <a:extLst>
              <a:ext uri="{FF2B5EF4-FFF2-40B4-BE49-F238E27FC236}">
                <a16:creationId xmlns:a16="http://schemas.microsoft.com/office/drawing/2014/main" id="{86D1C337-B8B2-400A-8484-05BBE8F38DBD}"/>
              </a:ext>
            </a:extLst>
          </p:cNvPr>
          <p:cNvSpPr txBox="1"/>
          <p:nvPr/>
        </p:nvSpPr>
        <p:spPr>
          <a:xfrm>
            <a:off x="605901" y="1961300"/>
            <a:ext cx="1273490" cy="369332"/>
          </a:xfrm>
          <a:prstGeom prst="rect">
            <a:avLst/>
          </a:prstGeom>
          <a:noFill/>
        </p:spPr>
        <p:txBody>
          <a:bodyPr wrap="none" rtlCol="0">
            <a:spAutoFit/>
          </a:bodyPr>
          <a:lstStyle/>
          <a:p>
            <a:r>
              <a:rPr lang="en-US" dirty="0"/>
              <a:t>MANUALLY:</a:t>
            </a:r>
          </a:p>
        </p:txBody>
      </p:sp>
    </p:spTree>
    <p:extLst>
      <p:ext uri="{BB962C8B-B14F-4D97-AF65-F5344CB8AC3E}">
        <p14:creationId xmlns:p14="http://schemas.microsoft.com/office/powerpoint/2010/main" val="1510299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05800"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RColorBrewer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BuGn</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 identical to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pic>
        <p:nvPicPr>
          <p:cNvPr id="3" name="Picture 2">
            <a:extLst>
              <a:ext uri="{FF2B5EF4-FFF2-40B4-BE49-F238E27FC236}">
                <a16:creationId xmlns:a16="http://schemas.microsoft.com/office/drawing/2014/main" id="{1CE23549-1A68-4742-AADC-75418DF449E3}"/>
              </a:ext>
            </a:extLst>
          </p:cNvPr>
          <p:cNvPicPr>
            <a:picLocks noChangeAspect="1"/>
          </p:cNvPicPr>
          <p:nvPr/>
        </p:nvPicPr>
        <p:blipFill rotWithShape="1">
          <a:blip r:embed="rId2"/>
          <a:srcRect l="28125" t="38564" r="5209" b="28605"/>
          <a:stretch/>
        </p:blipFill>
        <p:spPr>
          <a:xfrm>
            <a:off x="533400" y="4419600"/>
            <a:ext cx="4876800" cy="1611869"/>
          </a:xfrm>
          <a:prstGeom prst="rect">
            <a:avLst/>
          </a:prstGeom>
        </p:spPr>
      </p:pic>
    </p:spTree>
    <p:extLst>
      <p:ext uri="{BB962C8B-B14F-4D97-AF65-F5344CB8AC3E}">
        <p14:creationId xmlns:p14="http://schemas.microsoft.com/office/powerpoint/2010/main" val="131099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329" t="16137" b="6902"/>
          <a:stretch/>
        </p:blipFill>
        <p:spPr>
          <a:xfrm>
            <a:off x="1828800" y="1752600"/>
            <a:ext cx="6290072" cy="3810000"/>
          </a:xfrm>
          <a:prstGeom prst="rect">
            <a:avLst/>
          </a:prstGeom>
        </p:spPr>
      </p:pic>
      <p:sp>
        <p:nvSpPr>
          <p:cNvPr id="3" name="Rectangle 2"/>
          <p:cNvSpPr/>
          <p:nvPr/>
        </p:nvSpPr>
        <p:spPr>
          <a:xfrm>
            <a:off x="7264103" y="1029606"/>
            <a:ext cx="736134" cy="339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 name="Rectangle 3"/>
          <p:cNvSpPr/>
          <p:nvPr/>
        </p:nvSpPr>
        <p:spPr>
          <a:xfrm>
            <a:off x="1109221" y="1029606"/>
            <a:ext cx="768070" cy="339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 name="TextBox 4">
            <a:extLst>
              <a:ext uri="{FF2B5EF4-FFF2-40B4-BE49-F238E27FC236}">
                <a16:creationId xmlns:a16="http://schemas.microsoft.com/office/drawing/2014/main" id="{73DF2C0D-3C18-4CB2-A9DF-55F7C573FE0F}"/>
              </a:ext>
            </a:extLst>
          </p:cNvPr>
          <p:cNvSpPr txBox="1"/>
          <p:nvPr/>
        </p:nvSpPr>
        <p:spPr>
          <a:xfrm>
            <a:off x="1235769" y="353697"/>
            <a:ext cx="6883103" cy="1015663"/>
          </a:xfrm>
          <a:prstGeom prst="rect">
            <a:avLst/>
          </a:prstGeom>
          <a:noFill/>
        </p:spPr>
        <p:txBody>
          <a:bodyPr wrap="none" rtlCol="0">
            <a:spAutoFit/>
          </a:bodyPr>
          <a:lstStyle/>
          <a:p>
            <a:r>
              <a:rPr lang="en-US" sz="2000" dirty="0"/>
              <a:t>Intended narrative: one party won the election with more votes.</a:t>
            </a:r>
            <a:br>
              <a:rPr lang="en-US" sz="2000" dirty="0"/>
            </a:br>
            <a:endParaRPr lang="en-US" sz="2000" dirty="0"/>
          </a:p>
          <a:p>
            <a:r>
              <a:rPr lang="en-US" sz="2000" dirty="0"/>
              <a:t>According to your map who won the election?    </a:t>
            </a:r>
            <a:r>
              <a:rPr lang="en-US" sz="2000" dirty="0">
                <a:solidFill>
                  <a:srgbClr val="D91D2F"/>
                </a:solidFill>
              </a:rPr>
              <a:t>RED</a:t>
            </a:r>
            <a:r>
              <a:rPr lang="en-US" sz="2000" dirty="0"/>
              <a:t> is dominant</a:t>
            </a:r>
          </a:p>
        </p:txBody>
      </p:sp>
    </p:spTree>
    <p:extLst>
      <p:ext uri="{BB962C8B-B14F-4D97-AF65-F5344CB8AC3E}">
        <p14:creationId xmlns:p14="http://schemas.microsoft.com/office/powerpoint/2010/main" val="63579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90678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colorRampPalette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a:t>
            </a:r>
            <a:r>
              <a:rPr kumimoji="0" lang="en-US" sz="1400" b="0" i="0" u="none" strike="noStrike" kern="1200" cap="none" spc="0" normalizeH="0" baseline="0" noProof="0" dirty="0">
                <a:ln>
                  <a:noFill/>
                </a:ln>
                <a:solidFill>
                  <a:srgbClr val="8B1A1A"/>
                </a:solidFill>
                <a:effectLst/>
                <a:uLnTx/>
                <a:uFillTx/>
                <a:latin typeface="Courier New" panose="02070309020205020404" pitchFamily="49" charset="0"/>
                <a:ea typeface="+mn-ea"/>
                <a:cs typeface="Courier New" panose="02070309020205020404" pitchFamily="49" charset="0"/>
              </a:rPr>
              <a:t>firebrick4</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","light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gray","</a:t>
            </a:r>
            <a:r>
              <a:rPr kumimoji="0" lang="en-US" sz="1400" b="0" i="0" u="none" strike="noStrike" kern="1200" cap="none" spc="0" normalizeH="0" baseline="0" noProof="0" dirty="0" err="1">
                <a:ln>
                  <a:noFill/>
                </a:ln>
                <a:solidFill>
                  <a:srgbClr val="4682B4"/>
                </a:solidFill>
                <a:effectLst/>
                <a:uLnTx/>
                <a:uFillTx/>
                <a:latin typeface="Courier New" panose="02070309020205020404" pitchFamily="49" charset="0"/>
                <a:ea typeface="+mn-ea"/>
                <a:cs typeface="Courier New" panose="02070309020205020404" pitchFamily="49" charset="0"/>
              </a:rPr>
              <a:t>steel</a:t>
            </a:r>
            <a:r>
              <a:rPr kumimoji="0" lang="en-US" sz="1400" b="0" i="0" u="none" strike="noStrike" kern="1200" cap="none" spc="0" normalizeH="0" baseline="0" noProof="0" dirty="0">
                <a:ln>
                  <a:noFill/>
                </a:ln>
                <a:solidFill>
                  <a:srgbClr val="4682B4"/>
                </a:solidFill>
                <a:effectLst/>
                <a:uLnTx/>
                <a:uFillTx/>
                <a:latin typeface="Courier New" panose="02070309020205020404" pitchFamily="49" charset="0"/>
                <a:ea typeface="+mn-ea"/>
                <a:cs typeface="Courier New" panose="02070309020205020404" pitchFamily="49" charset="0"/>
              </a:rPr>
              <a:t> blue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(5) # number of classes you desire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plot( 1:7, c(3,3,3,3,3,3,3),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pch</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cex</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col=</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xlim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=c(0,8) )</a:t>
            </a:r>
          </a:p>
        </p:txBody>
      </p:sp>
      <p:pic>
        <p:nvPicPr>
          <p:cNvPr id="3" name="Picture 2"/>
          <p:cNvPicPr>
            <a:picLocks noChangeAspect="1"/>
          </p:cNvPicPr>
          <p:nvPr/>
        </p:nvPicPr>
        <p:blipFill>
          <a:blip r:embed="rId2"/>
          <a:stretch>
            <a:fillRect/>
          </a:stretch>
        </p:blipFill>
        <p:spPr>
          <a:xfrm>
            <a:off x="374469" y="2819400"/>
            <a:ext cx="8200000" cy="4352381"/>
          </a:xfrm>
          <a:prstGeom prst="rect">
            <a:avLst/>
          </a:prstGeom>
        </p:spPr>
      </p:pic>
      <p:sp>
        <p:nvSpPr>
          <p:cNvPr id="4" name="TextBox 3">
            <a:extLst>
              <a:ext uri="{FF2B5EF4-FFF2-40B4-BE49-F238E27FC236}">
                <a16:creationId xmlns:a16="http://schemas.microsoft.com/office/drawing/2014/main" id="{6A085A42-43B1-40C2-B9AA-4D332DD552EA}"/>
              </a:ext>
            </a:extLst>
          </p:cNvPr>
          <p:cNvSpPr txBox="1"/>
          <p:nvPr/>
        </p:nvSpPr>
        <p:spPr>
          <a:xfrm>
            <a:off x="304800" y="304800"/>
            <a:ext cx="3407600" cy="369332"/>
          </a:xfrm>
          <a:prstGeom prst="rect">
            <a:avLst/>
          </a:prstGeom>
          <a:noFill/>
        </p:spPr>
        <p:txBody>
          <a:bodyPr wrap="none" rtlCol="0">
            <a:spAutoFit/>
          </a:bodyPr>
          <a:lstStyle/>
          <a:p>
            <a:r>
              <a:rPr lang="en-US" dirty="0"/>
              <a:t>CREATE YOUR OWN COLOR RAMP:</a:t>
            </a:r>
          </a:p>
        </p:txBody>
      </p:sp>
      <p:sp>
        <p:nvSpPr>
          <p:cNvPr id="5" name="TextBox 4">
            <a:extLst>
              <a:ext uri="{FF2B5EF4-FFF2-40B4-BE49-F238E27FC236}">
                <a16:creationId xmlns:a16="http://schemas.microsoft.com/office/drawing/2014/main" id="{285E3E45-7862-4E87-980E-9C5F7414C463}"/>
              </a:ext>
            </a:extLst>
          </p:cNvPr>
          <p:cNvSpPr txBox="1"/>
          <p:nvPr/>
        </p:nvSpPr>
        <p:spPr>
          <a:xfrm>
            <a:off x="5181600" y="120134"/>
            <a:ext cx="2567819" cy="369332"/>
          </a:xfrm>
          <a:prstGeom prst="rect">
            <a:avLst/>
          </a:prstGeom>
          <a:noFill/>
        </p:spPr>
        <p:txBody>
          <a:bodyPr wrap="none" rtlCol="0">
            <a:spAutoFit/>
          </a:bodyPr>
          <a:lstStyle/>
          <a:p>
            <a:r>
              <a:rPr lang="en-US" dirty="0"/>
              <a:t>Set center and end colors</a:t>
            </a:r>
          </a:p>
        </p:txBody>
      </p:sp>
      <p:cxnSp>
        <p:nvCxnSpPr>
          <p:cNvPr id="7" name="Straight Arrow Connector 6">
            <a:extLst>
              <a:ext uri="{FF2B5EF4-FFF2-40B4-BE49-F238E27FC236}">
                <a16:creationId xmlns:a16="http://schemas.microsoft.com/office/drawing/2014/main" id="{635AFB84-61E1-4A9C-B411-40604481A3CA}"/>
              </a:ext>
            </a:extLst>
          </p:cNvPr>
          <p:cNvCxnSpPr>
            <a:cxnSpLocks/>
          </p:cNvCxnSpPr>
          <p:nvPr/>
        </p:nvCxnSpPr>
        <p:spPr>
          <a:xfrm flipH="1">
            <a:off x="5257800" y="489466"/>
            <a:ext cx="381000" cy="577334"/>
          </a:xfrm>
          <a:prstGeom prst="straightConnector1">
            <a:avLst/>
          </a:prstGeom>
          <a:ln w="44450">
            <a:solidFill>
              <a:srgbClr val="8B1A1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97E348-D231-494C-B7C6-BA5D86A4CEB9}"/>
              </a:ext>
            </a:extLst>
          </p:cNvPr>
          <p:cNvCxnSpPr/>
          <p:nvPr/>
        </p:nvCxnSpPr>
        <p:spPr>
          <a:xfrm>
            <a:off x="7391400" y="489466"/>
            <a:ext cx="358019" cy="577334"/>
          </a:xfrm>
          <a:prstGeom prst="straightConnector1">
            <a:avLst/>
          </a:prstGeom>
          <a:ln w="44450">
            <a:solidFill>
              <a:srgbClr val="4682B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A8C4FB-378D-447A-B52B-B15855AC21B9}"/>
              </a:ext>
            </a:extLst>
          </p:cNvPr>
          <p:cNvCxnSpPr>
            <a:stCxn id="5" idx="2"/>
          </p:cNvCxnSpPr>
          <p:nvPr/>
        </p:nvCxnSpPr>
        <p:spPr>
          <a:xfrm flipH="1">
            <a:off x="6465509" y="489466"/>
            <a:ext cx="1" cy="577334"/>
          </a:xfrm>
          <a:prstGeom prst="straightConnector1">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326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001000"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rnorm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(10000) + 10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Five groups, 20% of the data in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quantile(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probs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 0.20, 0.40, 0.60, 0.80, 1 ), na.rm=T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Seven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quantile(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probs=seq( from=0, to=1, by=1/7 ), na.rm=T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endParaRPr lang="en-US" sz="1400" dirty="0">
              <a:solidFill>
                <a:prstClr val="black"/>
              </a:solidFill>
              <a:latin typeface="Courier New" panose="02070309020205020404" pitchFamily="49" charset="0"/>
              <a:cs typeface="Courier New" panose="02070309020205020404" pitchFamily="49" charset="0"/>
            </a:endParaRPr>
          </a:p>
          <a:p>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bin.values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&lt;- quantile( </a:t>
            </a:r>
            <a:r>
              <a:rPr lang="en-US" sz="1400" dirty="0" err="1">
                <a:solidFill>
                  <a:prstClr val="black"/>
                </a:solidFill>
                <a:latin typeface="Courier New" panose="02070309020205020404" pitchFamily="49" charset="0"/>
                <a:cs typeface="Courier New" panose="02070309020205020404" pitchFamily="49" charset="0"/>
              </a:rPr>
              <a:t>norm.vec</a:t>
            </a:r>
            <a:r>
              <a:rPr lang="en-US" sz="1400" dirty="0">
                <a:solidFill>
                  <a:prstClr val="black"/>
                </a:solidFill>
                <a:latin typeface="Courier New" panose="02070309020205020404" pitchFamily="49" charset="0"/>
                <a:cs typeface="Courier New" panose="02070309020205020404" pitchFamily="49" charset="0"/>
              </a:rPr>
              <a:t>, probs=seq( from=0, to=1, by=1/7 )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cut(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breaks=</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bin.values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 assigns data to bins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r>
              <a:rPr lang="en-US" sz="1400" dirty="0" err="1">
                <a:solidFill>
                  <a:prstClr val="black"/>
                </a:solidFill>
                <a:latin typeface="Courier New" panose="02070309020205020404" pitchFamily="49" charset="0"/>
                <a:cs typeface="Courier New" panose="02070309020205020404" pitchFamily="49" charset="0"/>
              </a:rPr>
              <a:t>col.vals</a:t>
            </a:r>
            <a:r>
              <a:rPr lang="en-US" sz="1400" dirty="0">
                <a:solidFill>
                  <a:prstClr val="black"/>
                </a:solidFill>
                <a:latin typeface="Courier New" panose="02070309020205020404" pitchFamily="49" charset="0"/>
                <a:cs typeface="Courier New" panose="02070309020205020404" pitchFamily="49" charset="0"/>
              </a:rPr>
              <a:t> &lt;- </a:t>
            </a:r>
            <a:r>
              <a:rPr lang="en-US" sz="1400" dirty="0" err="1">
                <a:solidFill>
                  <a:prstClr val="black"/>
                </a:solidFill>
                <a:latin typeface="Courier New" panose="02070309020205020404" pitchFamily="49" charset="0"/>
                <a:cs typeface="Courier New" panose="02070309020205020404" pitchFamily="49" charset="0"/>
              </a:rPr>
              <a:t>color.function</a:t>
            </a:r>
            <a:r>
              <a:rPr lang="en-US" sz="1400" dirty="0">
                <a:solidFill>
                  <a:prstClr val="black"/>
                </a:solidFill>
                <a:latin typeface="Courier New" panose="02070309020205020404" pitchFamily="49" charset="0"/>
                <a:cs typeface="Courier New" panose="02070309020205020404" pitchFamily="49" charset="0"/>
              </a:rPr>
              <a:t>(7)</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cut( </a:t>
            </a:r>
            <a:r>
              <a:rPr lang="en-US" sz="1400" dirty="0" err="1">
                <a:solidFill>
                  <a:prstClr val="black"/>
                </a:solidFill>
                <a:latin typeface="Courier New" panose="02070309020205020404" pitchFamily="49" charset="0"/>
                <a:cs typeface="Courier New" panose="02070309020205020404" pitchFamily="49" charset="0"/>
              </a:rPr>
              <a:t>norm.vec</a:t>
            </a:r>
            <a:r>
              <a:rPr lang="en-US" sz="1400" dirty="0">
                <a:solidFill>
                  <a:prstClr val="black"/>
                </a:solidFill>
                <a:latin typeface="Courier New" panose="02070309020205020404" pitchFamily="49" charset="0"/>
                <a:cs typeface="Courier New" panose="02070309020205020404" pitchFamily="49" charset="0"/>
              </a:rPr>
              <a:t>, breaks=</a:t>
            </a:r>
            <a:r>
              <a:rPr lang="en-US" sz="1400" dirty="0" err="1">
                <a:solidFill>
                  <a:prstClr val="black"/>
                </a:solidFill>
                <a:latin typeface="Courier New" panose="02070309020205020404" pitchFamily="49" charset="0"/>
                <a:cs typeface="Courier New" panose="02070309020205020404" pitchFamily="49" charset="0"/>
              </a:rPr>
              <a:t>bin.values</a:t>
            </a:r>
            <a:r>
              <a:rPr lang="en-US" sz="1400" dirty="0">
                <a:solidFill>
                  <a:prstClr val="black"/>
                </a:solidFill>
                <a:latin typeface="Courier New" panose="02070309020205020404" pitchFamily="49" charset="0"/>
                <a:cs typeface="Courier New" panose="02070309020205020404" pitchFamily="49" charset="0"/>
              </a:rPr>
              <a:t>, labels=</a:t>
            </a:r>
            <a:r>
              <a:rPr lang="en-US" sz="1400" dirty="0" err="1">
                <a:solidFill>
                  <a:prstClr val="black"/>
                </a:solidFill>
                <a:latin typeface="Courier New" panose="02070309020205020404" pitchFamily="49" charset="0"/>
                <a:cs typeface="Courier New" panose="02070309020205020404" pitchFamily="49" charset="0"/>
              </a:rPr>
              <a:t>col.vals</a:t>
            </a:r>
            <a:r>
              <a:rPr lang="en-US" sz="1400" dirty="0">
                <a:solidFill>
                  <a:prstClr val="black"/>
                </a:solidFill>
                <a:latin typeface="Courier New" panose="02070309020205020404" pitchFamily="49" charset="0"/>
                <a:cs typeface="Courier New" panose="02070309020205020404" pitchFamily="49" charset="0"/>
              </a:rPr>
              <a:t> )  # adds color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 name="TextBox 2">
            <a:extLst>
              <a:ext uri="{FF2B5EF4-FFF2-40B4-BE49-F238E27FC236}">
                <a16:creationId xmlns:a16="http://schemas.microsoft.com/office/drawing/2014/main" id="{281C6E2E-1F9C-4FB1-8BB3-D1D99EF02A01}"/>
              </a:ext>
            </a:extLst>
          </p:cNvPr>
          <p:cNvSpPr txBox="1"/>
          <p:nvPr/>
        </p:nvSpPr>
        <p:spPr>
          <a:xfrm>
            <a:off x="609600" y="457200"/>
            <a:ext cx="4060535" cy="369332"/>
          </a:xfrm>
          <a:prstGeom prst="rect">
            <a:avLst/>
          </a:prstGeom>
          <a:noFill/>
        </p:spPr>
        <p:txBody>
          <a:bodyPr wrap="none" rtlCol="0">
            <a:spAutoFit/>
          </a:bodyPr>
          <a:lstStyle/>
          <a:p>
            <a:r>
              <a:rPr lang="en-US" dirty="0"/>
              <a:t>IDENTIFY BREAK POINTS FOR QUANTILES:</a:t>
            </a:r>
          </a:p>
        </p:txBody>
      </p:sp>
    </p:spTree>
    <p:extLst>
      <p:ext uri="{BB962C8B-B14F-4D97-AF65-F5344CB8AC3E}">
        <p14:creationId xmlns:p14="http://schemas.microsoft.com/office/powerpoint/2010/main" val="105015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498530" y="1828800"/>
            <a:ext cx="6146940" cy="2123658"/>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Issue 05:</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Don’t hide your subject</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40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hierarchy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0039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990600" y="2057400"/>
            <a:ext cx="7162800" cy="3504603"/>
          </a:xfrm>
        </p:spPr>
        <p:txBody>
          <a:bodyPr>
            <a:normAutofit/>
          </a:bodyPr>
          <a:lstStyle/>
          <a:p>
            <a:pPr>
              <a:lnSpc>
                <a:spcPct val="100000"/>
              </a:lnSpc>
            </a:pPr>
            <a:r>
              <a:rPr lang="en-US" sz="1800" dirty="0">
                <a:latin typeface="Calibri Light" panose="020F0302020204030204" pitchFamily="34" charset="0"/>
              </a:rPr>
              <a:t>Assign bright colors (red, orange, yellow, green, blue) to important graphic elements</a:t>
            </a:r>
          </a:p>
          <a:p>
            <a:pPr>
              <a:lnSpc>
                <a:spcPct val="100000"/>
              </a:lnSpc>
            </a:pPr>
            <a:r>
              <a:rPr lang="en-US" sz="1800" dirty="0">
                <a:latin typeface="Calibri Light" panose="020F0302020204030204" pitchFamily="34" charset="0"/>
              </a:rPr>
              <a:t>Features are known as </a:t>
            </a:r>
            <a:r>
              <a:rPr lang="en-US" sz="1800" b="1" dirty="0">
                <a:solidFill>
                  <a:schemeClr val="tx2">
                    <a:lumMod val="50000"/>
                  </a:schemeClr>
                </a:solidFill>
                <a:latin typeface="Calibri Light" panose="020F0302020204030204" pitchFamily="34" charset="0"/>
              </a:rPr>
              <a:t>figure</a:t>
            </a:r>
            <a:r>
              <a:rPr lang="en-US" sz="1800" b="1" dirty="0">
                <a:latin typeface="Calibri Light" panose="020F0302020204030204" pitchFamily="34" charset="0"/>
              </a:rPr>
              <a:t>, </a:t>
            </a:r>
            <a:r>
              <a:rPr lang="en-US" sz="1800" dirty="0">
                <a:latin typeface="Calibri Light" panose="020F0302020204030204" pitchFamily="34" charset="0"/>
              </a:rPr>
              <a:t>or the </a:t>
            </a:r>
            <a:r>
              <a:rPr lang="en-US" sz="1800" b="1" dirty="0">
                <a:solidFill>
                  <a:schemeClr val="tx2">
                    <a:lumMod val="50000"/>
                  </a:schemeClr>
                </a:solidFill>
                <a:latin typeface="Calibri Light" panose="020F0302020204030204" pitchFamily="34" charset="0"/>
              </a:rPr>
              <a:t>subject</a:t>
            </a:r>
            <a:r>
              <a:rPr lang="en-US" sz="1800" b="1" dirty="0">
                <a:latin typeface="Calibri Light" panose="020F0302020204030204" pitchFamily="34" charset="0"/>
              </a:rPr>
              <a:t> </a:t>
            </a:r>
            <a:r>
              <a:rPr lang="en-US" sz="1800" dirty="0">
                <a:latin typeface="Calibri Light" panose="020F0302020204030204" pitchFamily="34" charset="0"/>
              </a:rPr>
              <a:t>of the map.</a:t>
            </a:r>
          </a:p>
          <a:p>
            <a:pPr>
              <a:lnSpc>
                <a:spcPct val="100000"/>
              </a:lnSpc>
            </a:pPr>
            <a:endParaRPr lang="en-US" sz="1800" dirty="0">
              <a:latin typeface="Calibri Light" panose="020F0302020204030204" pitchFamily="34" charset="0"/>
            </a:endParaRPr>
          </a:p>
          <a:p>
            <a:pPr>
              <a:lnSpc>
                <a:spcPct val="100000"/>
              </a:lnSpc>
            </a:pPr>
            <a:r>
              <a:rPr lang="en-US" sz="1800" dirty="0">
                <a:latin typeface="Calibri Light" panose="020F0302020204030204" pitchFamily="34" charset="0"/>
              </a:rPr>
              <a:t>Assign drab colors to the graphic elements that provide orientation or context, especially shades of gray</a:t>
            </a:r>
          </a:p>
          <a:p>
            <a:pPr>
              <a:lnSpc>
                <a:spcPct val="100000"/>
              </a:lnSpc>
            </a:pPr>
            <a:r>
              <a:rPr lang="en-US" sz="1800" dirty="0">
                <a:latin typeface="Calibri Light" panose="020F0302020204030204" pitchFamily="34" charset="0"/>
              </a:rPr>
              <a:t>Features known as </a:t>
            </a:r>
            <a:r>
              <a:rPr lang="en-US" sz="1800" b="1" dirty="0">
                <a:solidFill>
                  <a:schemeClr val="tx2">
                    <a:lumMod val="50000"/>
                  </a:schemeClr>
                </a:solidFill>
                <a:latin typeface="Calibri Light" panose="020F0302020204030204" pitchFamily="34" charset="0"/>
              </a:rPr>
              <a:t>ground</a:t>
            </a:r>
            <a:r>
              <a:rPr lang="en-US" sz="1800" b="1" dirty="0">
                <a:latin typeface="Calibri Light" panose="020F0302020204030204" pitchFamily="34" charset="0"/>
              </a:rPr>
              <a:t>, </a:t>
            </a:r>
            <a:r>
              <a:rPr lang="en-US" sz="1800" dirty="0">
                <a:latin typeface="Calibri Light" panose="020F0302020204030204" pitchFamily="34" charset="0"/>
              </a:rPr>
              <a:t>or the</a:t>
            </a:r>
            <a:r>
              <a:rPr lang="en-US" sz="1800" b="1" dirty="0">
                <a:solidFill>
                  <a:schemeClr val="tx2">
                    <a:lumMod val="50000"/>
                  </a:schemeClr>
                </a:solidFill>
                <a:latin typeface="Calibri Light" panose="020F0302020204030204" pitchFamily="34" charset="0"/>
              </a:rPr>
              <a:t> context </a:t>
            </a:r>
            <a:r>
              <a:rPr lang="en-US" sz="1800" dirty="0">
                <a:latin typeface="Calibri Light" panose="020F0302020204030204" pitchFamily="34" charset="0"/>
              </a:rPr>
              <a:t>for the subject.</a:t>
            </a:r>
          </a:p>
          <a:p>
            <a:pPr>
              <a:lnSpc>
                <a:spcPct val="100000"/>
              </a:lnSpc>
            </a:pPr>
            <a:endParaRPr lang="en-US" sz="1800" dirty="0">
              <a:latin typeface="Calibri Light" panose="020F0302020204030204" pitchFamily="34" charset="0"/>
            </a:endParaRPr>
          </a:p>
          <a:p>
            <a:pPr>
              <a:lnSpc>
                <a:spcPct val="100000"/>
              </a:lnSpc>
            </a:pPr>
            <a:endParaRPr lang="en-US" sz="1800" b="1" dirty="0">
              <a:latin typeface="Calibri Light" panose="020F0302020204030204" pitchFamily="34" charset="0"/>
            </a:endParaRPr>
          </a:p>
        </p:txBody>
      </p:sp>
      <p:sp>
        <p:nvSpPr>
          <p:cNvPr id="27" name="Title 26"/>
          <p:cNvSpPr>
            <a:spLocks noGrp="1"/>
          </p:cNvSpPr>
          <p:nvPr>
            <p:ph type="title"/>
          </p:nvPr>
        </p:nvSpPr>
        <p:spPr/>
        <p:txBody>
          <a:bodyPr>
            <a:normAutofit/>
          </a:bodyPr>
          <a:lstStyle/>
          <a:p>
            <a:r>
              <a:rPr lang="en-US" sz="3600" cap="all" dirty="0">
                <a:solidFill>
                  <a:schemeClr val="accent1">
                    <a:lumMod val="50000"/>
                  </a:schemeClr>
                </a:solidFill>
                <a:latin typeface="Euphemia" panose="020B0503040102020104" pitchFamily="34" charset="0"/>
              </a:rPr>
              <a:t>Ground and figure</a:t>
            </a:r>
          </a:p>
        </p:txBody>
      </p:sp>
    </p:spTree>
    <p:extLst>
      <p:ext uri="{BB962C8B-B14F-4D97-AF65-F5344CB8AC3E}">
        <p14:creationId xmlns:p14="http://schemas.microsoft.com/office/powerpoint/2010/main" val="2876162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00200" y="2286000"/>
            <a:ext cx="1828800" cy="1749425"/>
          </a:xfrm>
          <a:prstGeom prst="rect">
            <a:avLst/>
          </a:prstGeom>
        </p:spPr>
      </p:pic>
      <p:sp>
        <p:nvSpPr>
          <p:cNvPr id="5" name="TextBox 4"/>
          <p:cNvSpPr txBox="1"/>
          <p:nvPr/>
        </p:nvSpPr>
        <p:spPr>
          <a:xfrm>
            <a:off x="2209800" y="1295400"/>
            <a:ext cx="84350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F497D">
                    <a:lumMod val="50000"/>
                  </a:srgbClr>
                </a:solidFill>
                <a:effectLst/>
                <a:uLnTx/>
                <a:uFillTx/>
                <a:latin typeface="Calibri"/>
                <a:ea typeface="+mn-ea"/>
                <a:cs typeface="+mn-cs"/>
              </a:rPr>
              <a:t>GOOD</a:t>
            </a:r>
          </a:p>
        </p:txBody>
      </p:sp>
      <p:pic>
        <p:nvPicPr>
          <p:cNvPr id="6" name="Picture 5"/>
          <p:cNvPicPr/>
          <p:nvPr/>
        </p:nvPicPr>
        <p:blipFill>
          <a:blip r:embed="rId3"/>
          <a:stretch>
            <a:fillRect/>
          </a:stretch>
        </p:blipFill>
        <p:spPr>
          <a:xfrm>
            <a:off x="5638800" y="2286000"/>
            <a:ext cx="1828800" cy="1685290"/>
          </a:xfrm>
          <a:prstGeom prst="rect">
            <a:avLst/>
          </a:prstGeom>
        </p:spPr>
      </p:pic>
      <p:sp>
        <p:nvSpPr>
          <p:cNvPr id="7" name="TextBox 6"/>
          <p:cNvSpPr txBox="1"/>
          <p:nvPr/>
        </p:nvSpPr>
        <p:spPr>
          <a:xfrm>
            <a:off x="6239299" y="1295400"/>
            <a:ext cx="62780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F497D">
                    <a:lumMod val="50000"/>
                  </a:srgbClr>
                </a:solidFill>
                <a:effectLst/>
                <a:uLnTx/>
                <a:uFillTx/>
                <a:latin typeface="Calibri"/>
                <a:ea typeface="+mn-ea"/>
                <a:cs typeface="+mn-cs"/>
              </a:rPr>
              <a:t>BAD</a:t>
            </a:r>
          </a:p>
        </p:txBody>
      </p:sp>
    </p:spTree>
    <p:extLst>
      <p:ext uri="{BB962C8B-B14F-4D97-AF65-F5344CB8AC3E}">
        <p14:creationId xmlns:p14="http://schemas.microsoft.com/office/powerpoint/2010/main" val="125830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88" t="-794" r="1" b="745"/>
          <a:stretch/>
        </p:blipFill>
        <p:spPr>
          <a:xfrm>
            <a:off x="990600" y="914400"/>
            <a:ext cx="7128272" cy="4953000"/>
          </a:xfrm>
          <a:prstGeom prst="rect">
            <a:avLst/>
          </a:prstGeom>
        </p:spPr>
      </p:pic>
      <p:sp>
        <p:nvSpPr>
          <p:cNvPr id="5" name="TextBox 4">
            <a:extLst>
              <a:ext uri="{FF2B5EF4-FFF2-40B4-BE49-F238E27FC236}">
                <a16:creationId xmlns:a16="http://schemas.microsoft.com/office/drawing/2014/main" id="{73DF2C0D-3C18-4CB2-A9DF-55F7C573FE0F}"/>
              </a:ext>
            </a:extLst>
          </p:cNvPr>
          <p:cNvSpPr txBox="1"/>
          <p:nvPr/>
        </p:nvSpPr>
        <p:spPr>
          <a:xfrm>
            <a:off x="1227271" y="228600"/>
            <a:ext cx="6874061" cy="400110"/>
          </a:xfrm>
          <a:prstGeom prst="rect">
            <a:avLst/>
          </a:prstGeom>
          <a:noFill/>
        </p:spPr>
        <p:txBody>
          <a:bodyPr wrap="none" rtlCol="0">
            <a:spAutoFit/>
          </a:bodyPr>
          <a:lstStyle/>
          <a:p>
            <a:r>
              <a:rPr lang="en-US" sz="2000" dirty="0"/>
              <a:t>Land does vote, people vote. PROBLEM: you are visualizing land.</a:t>
            </a:r>
          </a:p>
        </p:txBody>
      </p:sp>
    </p:spTree>
    <p:extLst>
      <p:ext uri="{BB962C8B-B14F-4D97-AF65-F5344CB8AC3E}">
        <p14:creationId xmlns:p14="http://schemas.microsoft.com/office/powerpoint/2010/main" val="124349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3772" y="1346597"/>
            <a:ext cx="5936456" cy="4164806"/>
          </a:xfrm>
          <a:prstGeom prst="rect">
            <a:avLst/>
          </a:prstGeom>
        </p:spPr>
      </p:pic>
      <p:sp>
        <p:nvSpPr>
          <p:cNvPr id="4" name="TextBox 3">
            <a:extLst>
              <a:ext uri="{FF2B5EF4-FFF2-40B4-BE49-F238E27FC236}">
                <a16:creationId xmlns:a16="http://schemas.microsoft.com/office/drawing/2014/main" id="{2129D376-3CA3-4BAE-A2C6-A909F4F56ED8}"/>
              </a:ext>
            </a:extLst>
          </p:cNvPr>
          <p:cNvSpPr txBox="1"/>
          <p:nvPr/>
        </p:nvSpPr>
        <p:spPr>
          <a:xfrm>
            <a:off x="2133600" y="381000"/>
            <a:ext cx="5057410" cy="400110"/>
          </a:xfrm>
          <a:prstGeom prst="rect">
            <a:avLst/>
          </a:prstGeom>
          <a:noFill/>
        </p:spPr>
        <p:txBody>
          <a:bodyPr wrap="none" rtlCol="0">
            <a:spAutoFit/>
          </a:bodyPr>
          <a:lstStyle/>
          <a:p>
            <a:r>
              <a:rPr lang="en-US" sz="2000" dirty="0"/>
              <a:t>This is what a visualization of people looks like.</a:t>
            </a:r>
          </a:p>
        </p:txBody>
      </p:sp>
    </p:spTree>
    <p:extLst>
      <p:ext uri="{BB962C8B-B14F-4D97-AF65-F5344CB8AC3E}">
        <p14:creationId xmlns:p14="http://schemas.microsoft.com/office/powerpoint/2010/main" val="426564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0EDA8D-704B-4D73-9B15-A30776152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99493"/>
            <a:ext cx="6553200" cy="30590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39EF67-8952-4D69-A4AB-1D45D1D5ECBC}"/>
              </a:ext>
            </a:extLst>
          </p:cNvPr>
          <p:cNvSpPr txBox="1"/>
          <p:nvPr/>
        </p:nvSpPr>
        <p:spPr>
          <a:xfrm>
            <a:off x="838200" y="196318"/>
            <a:ext cx="7086600" cy="1508105"/>
          </a:xfrm>
          <a:prstGeom prst="rect">
            <a:avLst/>
          </a:prstGeom>
          <a:noFill/>
        </p:spPr>
        <p:txBody>
          <a:bodyPr wrap="square" rtlCol="0">
            <a:spAutoFit/>
          </a:bodyPr>
          <a:lstStyle/>
          <a:p>
            <a:r>
              <a:rPr lang="en-US" sz="2000" dirty="0"/>
              <a:t>The problem with choropleth maps: </a:t>
            </a:r>
          </a:p>
          <a:p>
            <a:endParaRPr lang="en-US" dirty="0"/>
          </a:p>
          <a:p>
            <a:r>
              <a:rPr lang="en-US" dirty="0"/>
              <a:t>When population density varies spatially then simply coloring geographic units like census tracts is extremely misleading. They will over-emphasize people in rural areas and hide people in dense urban areas. </a:t>
            </a:r>
          </a:p>
        </p:txBody>
      </p:sp>
      <p:sp>
        <p:nvSpPr>
          <p:cNvPr id="3" name="TextBox 2">
            <a:extLst>
              <a:ext uri="{FF2B5EF4-FFF2-40B4-BE49-F238E27FC236}">
                <a16:creationId xmlns:a16="http://schemas.microsoft.com/office/drawing/2014/main" id="{BB07DDD0-CF3F-45FD-995F-2E1C6A82EAD4}"/>
              </a:ext>
            </a:extLst>
          </p:cNvPr>
          <p:cNvSpPr txBox="1"/>
          <p:nvPr/>
        </p:nvSpPr>
        <p:spPr>
          <a:xfrm>
            <a:off x="1485900" y="5027213"/>
            <a:ext cx="6134100" cy="1600438"/>
          </a:xfrm>
          <a:prstGeom prst="rect">
            <a:avLst/>
          </a:prstGeom>
          <a:noFill/>
        </p:spPr>
        <p:txBody>
          <a:bodyPr wrap="square" rtlCol="0">
            <a:spAutoFit/>
          </a:bodyPr>
          <a:lstStyle/>
          <a:p>
            <a:r>
              <a:rPr lang="en-US" sz="1400" dirty="0">
                <a:solidFill>
                  <a:schemeClr val="tx1">
                    <a:lumMod val="65000"/>
                    <a:lumOff val="35000"/>
                  </a:schemeClr>
                </a:solidFill>
              </a:rPr>
              <a:t>Census tracts are designed to contain approximately 2 to 4 thousand people.  Thus the denser the neighborhood the smaller they are. The brain associates size with importance. The choropleth map on the left makes the blue group look like a small minority of all people and thus unimportant. </a:t>
            </a:r>
            <a:br>
              <a:rPr lang="en-US" sz="1400" dirty="0">
                <a:solidFill>
                  <a:schemeClr val="tx1">
                    <a:lumMod val="65000"/>
                    <a:lumOff val="35000"/>
                  </a:schemeClr>
                </a:solidFill>
              </a:rPr>
            </a:br>
            <a:br>
              <a:rPr lang="en-US" sz="1400" dirty="0">
                <a:solidFill>
                  <a:schemeClr val="tx1">
                    <a:lumMod val="65000"/>
                    <a:lumOff val="35000"/>
                  </a:schemeClr>
                </a:solidFill>
              </a:rPr>
            </a:br>
            <a:r>
              <a:rPr lang="en-US" sz="1400" dirty="0">
                <a:solidFill>
                  <a:schemeClr val="tx1">
                    <a:lumMod val="65000"/>
                    <a:lumOff val="35000"/>
                  </a:schemeClr>
                </a:solidFill>
              </a:rPr>
              <a:t>Dorling Cartograms present a more accurate narrative by </a:t>
            </a:r>
            <a:r>
              <a:rPr lang="en-US" sz="1400" b="1" dirty="0">
                <a:solidFill>
                  <a:schemeClr val="tx1">
                    <a:lumMod val="65000"/>
                    <a:lumOff val="35000"/>
                  </a:schemeClr>
                </a:solidFill>
              </a:rPr>
              <a:t>scaling geographies by population to correctly represent group proportionality</a:t>
            </a:r>
            <a:r>
              <a:rPr lang="en-US" sz="1400" dirty="0">
                <a:solidFill>
                  <a:schemeClr val="tx1">
                    <a:lumMod val="65000"/>
                    <a:lumOff val="35000"/>
                  </a:schemeClr>
                </a:solidFill>
              </a:rPr>
              <a:t>. </a:t>
            </a:r>
          </a:p>
        </p:txBody>
      </p:sp>
    </p:spTree>
    <p:extLst>
      <p:ext uri="{BB962C8B-B14F-4D97-AF65-F5344CB8AC3E}">
        <p14:creationId xmlns:p14="http://schemas.microsoft.com/office/powerpoint/2010/main" val="326328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a:solidFill>
                  <a:schemeClr val="accent1">
                    <a:lumMod val="50000"/>
                  </a:schemeClr>
                </a:solidFill>
              </a:rPr>
              <a:t>RESOLUTION:  If you are presenting data about populations, make sure your data viz tells the story of the people and not the land. </a:t>
            </a:r>
            <a:br>
              <a:rPr lang="en-US" sz="3300" dirty="0"/>
            </a:br>
            <a:br>
              <a:rPr lang="en-US" sz="3300" dirty="0"/>
            </a:br>
            <a:r>
              <a:rPr lang="en-US" sz="2700" dirty="0">
                <a:solidFill>
                  <a:schemeClr val="tx1">
                    <a:lumMod val="50000"/>
                    <a:lumOff val="50000"/>
                  </a:schemeClr>
                </a:solidFill>
              </a:rPr>
              <a:t>Most choropleth maps using Census data are presenting a narrative about people, so make sure your visual narrative is not misleading!</a:t>
            </a:r>
            <a:endParaRPr lang="en-US" sz="3300" dirty="0">
              <a:solidFill>
                <a:schemeClr val="tx1">
                  <a:lumMod val="50000"/>
                  <a:lumOff val="50000"/>
                </a:schemeClr>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5127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2060</Words>
  <Application>Microsoft Office PowerPoint</Application>
  <PresentationFormat>On-screen Show (4:3)</PresentationFormat>
  <Paragraphs>271</Paragraphs>
  <Slides>55</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55</vt:i4>
      </vt:variant>
    </vt:vector>
  </HeadingPairs>
  <TitlesOfParts>
    <vt:vector size="64" baseType="lpstr">
      <vt:lpstr>Arial</vt:lpstr>
      <vt:lpstr>Calibri</vt:lpstr>
      <vt:lpstr>Calibri Light</vt:lpstr>
      <vt:lpstr>Century Gothic</vt:lpstr>
      <vt:lpstr>Courier New</vt:lpstr>
      <vt:lpstr>Euphemia</vt:lpstr>
      <vt:lpstr>Office Theme</vt:lpstr>
      <vt:lpstr>1_Office Theme</vt:lpstr>
      <vt:lpstr>2_Office Theme</vt:lpstr>
      <vt:lpstr>PowerPoint Presentation</vt:lpstr>
      <vt:lpstr>Your data tells a story</vt:lpstr>
      <vt:lpstr>Does your visual narrative match your actual narrative? </vt:lpstr>
      <vt:lpstr>PowerPoint Presentation</vt:lpstr>
      <vt:lpstr>PowerPoint Presentation</vt:lpstr>
      <vt:lpstr>PowerPoint Presentation</vt:lpstr>
      <vt:lpstr>PowerPoint Presentation</vt:lpstr>
      <vt:lpstr>PowerPoint Presentation</vt:lpstr>
      <vt:lpstr>RESOLUTION:  If you are presenting data about populations, make sure your data viz tells the story of the people and not the land.   Most choropleth maps using Census data are presenting a narrative about people, so make sure your visual narrative is not misleading!</vt:lpstr>
      <vt:lpstr>PowerPoint Presentation</vt:lpstr>
      <vt:lpstr>Binning data</vt:lpstr>
      <vt:lpstr>PowerPoint Presentation</vt:lpstr>
      <vt:lpstr>PowerPoint Presentation</vt:lpstr>
      <vt:lpstr>PowerPoint Presentation</vt:lpstr>
      <vt:lpstr>PowerPoint Presentation</vt:lpstr>
      <vt:lpstr>BINNING data</vt:lpstr>
      <vt:lpstr>SELECTING MEANINGFUL BREAK POINTS</vt:lpstr>
      <vt:lpstr>PowerPoint Presentation</vt:lpstr>
      <vt:lpstr>PowerPoint Presentation</vt:lpstr>
      <vt:lpstr>SELECTING MEANINGFUL BREAK POINTS</vt:lpstr>
      <vt:lpstr>Original map (natural breaks)</vt:lpstr>
      <vt:lpstr>Equal interval scale</vt:lpstr>
      <vt:lpstr>Quantile scale</vt:lpstr>
      <vt:lpstr>Custom geometric scale</vt:lpstr>
      <vt:lpstr>Implications of bin selection</vt:lpstr>
      <vt:lpstr>Break points for normal distributions</vt:lpstr>
      <vt:lpstr>PowerPoint Presentation</vt:lpstr>
      <vt:lpstr>Break points for skewed distributions</vt:lpstr>
      <vt:lpstr>PowerPoint Presentation</vt:lpstr>
      <vt:lpstr>PowerPoint Presentation</vt:lpstr>
      <vt:lpstr>Highly-skewed Distributions:</vt:lpstr>
      <vt:lpstr>Rules of Thumb for selecting bins:</vt:lpstr>
      <vt:lpstr>PowerPoint Presentation</vt:lpstr>
      <vt:lpstr>Normalizing data </vt:lpstr>
      <vt:lpstr>PowerPoint Presentation</vt:lpstr>
      <vt:lpstr>PowerPoint Presentation</vt:lpstr>
      <vt:lpstr>PowerPoint Presentation</vt:lpstr>
      <vt:lpstr>PowerPoint Presentation</vt:lpstr>
      <vt:lpstr>Normalizing data</vt:lpstr>
      <vt:lpstr>PowerPoint Presentation</vt:lpstr>
      <vt:lpstr>PowerPoint Presentation</vt:lpstr>
      <vt:lpstr>PowerPoint Presentation</vt:lpstr>
      <vt:lpstr>Selecting colors</vt:lpstr>
      <vt:lpstr>PowerPoint Presentation</vt:lpstr>
      <vt:lpstr>PowerPoint Presentation</vt:lpstr>
      <vt:lpstr>Rules of Thumb:</vt:lpstr>
      <vt:lpstr>Color functions</vt:lpstr>
      <vt:lpstr>PowerPoint Presentation</vt:lpstr>
      <vt:lpstr>PowerPoint Presentation</vt:lpstr>
      <vt:lpstr>PowerPoint Presentation</vt:lpstr>
      <vt:lpstr>PowerPoint Presentation</vt:lpstr>
      <vt:lpstr>PowerPoint Presentation</vt:lpstr>
      <vt:lpstr>Graphical hierarchy</vt:lpstr>
      <vt:lpstr>Ground and figure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8</cp:revision>
  <dcterms:created xsi:type="dcterms:W3CDTF">2020-11-10T00:21:52Z</dcterms:created>
  <dcterms:modified xsi:type="dcterms:W3CDTF">2020-11-10T01:27:03Z</dcterms:modified>
</cp:coreProperties>
</file>