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3" r:id="rId4"/>
    <p:sldId id="264" r:id="rId5"/>
    <p:sldId id="263" r:id="rId6"/>
    <p:sldId id="262" r:id="rId7"/>
    <p:sldId id="261" r:id="rId8"/>
    <p:sldId id="257" r:id="rId9"/>
    <p:sldId id="259" r:id="rId10"/>
    <p:sldId id="260" r:id="rId11"/>
    <p:sldId id="267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69" r:id="rId20"/>
    <p:sldId id="270" r:id="rId21"/>
    <p:sldId id="271" r:id="rId22"/>
    <p:sldId id="277" r:id="rId23"/>
    <p:sldId id="283" r:id="rId24"/>
    <p:sldId id="287" r:id="rId25"/>
    <p:sldId id="282" r:id="rId26"/>
    <p:sldId id="278" r:id="rId27"/>
    <p:sldId id="281" r:id="rId28"/>
    <p:sldId id="268" r:id="rId29"/>
    <p:sldId id="279" r:id="rId30"/>
    <p:sldId id="284" r:id="rId31"/>
    <p:sldId id="280" r:id="rId32"/>
    <p:sldId id="289" r:id="rId33"/>
    <p:sldId id="285" r:id="rId34"/>
    <p:sldId id="286" r:id="rId35"/>
    <p:sldId id="288" r:id="rId36"/>
    <p:sldId id="290" r:id="rId37"/>
    <p:sldId id="293" r:id="rId38"/>
    <p:sldId id="294" r:id="rId39"/>
    <p:sldId id="291" r:id="rId40"/>
    <p:sldId id="292" r:id="rId41"/>
    <p:sldId id="296" r:id="rId42"/>
    <p:sldId id="295" r:id="rId43"/>
    <p:sldId id="300" r:id="rId44"/>
    <p:sldId id="301" r:id="rId45"/>
    <p:sldId id="298" r:id="rId46"/>
    <p:sldId id="299" r:id="rId47"/>
    <p:sldId id="297" r:id="rId48"/>
    <p:sldId id="30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525293"/>
    <a:srgbClr val="E9EBF5"/>
    <a:srgbClr val="4472C4"/>
    <a:srgbClr val="2F528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FF5-AA0A-46BB-B30F-15CEFFA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6EF9-43E0-4D54-8E3C-0396DD72E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D7BE-A91F-4DB4-89A8-9F784D26305D}"/>
              </a:ext>
            </a:extLst>
          </p:cNvPr>
          <p:cNvSpPr/>
          <p:nvPr/>
        </p:nvSpPr>
        <p:spPr>
          <a:xfrm>
            <a:off x="3838755" y="1932317"/>
            <a:ext cx="4209690" cy="23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A30E5F-D14E-4E77-AC39-94E304C5CA45}"/>
              </a:ext>
            </a:extLst>
          </p:cNvPr>
          <p:cNvSpPr/>
          <p:nvPr/>
        </p:nvSpPr>
        <p:spPr>
          <a:xfrm>
            <a:off x="5311389" y="2192511"/>
            <a:ext cx="2050646" cy="1555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1FEF-676C-4C18-9FE5-688351D6ACE8}"/>
              </a:ext>
            </a:extLst>
          </p:cNvPr>
          <p:cNvSpPr txBox="1"/>
          <p:nvPr/>
        </p:nvSpPr>
        <p:spPr>
          <a:xfrm flipH="1">
            <a:off x="4249207" y="3429000"/>
            <a:ext cx="123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CB4F-7BAD-46A1-9B3B-9E6E325FFAC4}"/>
              </a:ext>
            </a:extLst>
          </p:cNvPr>
          <p:cNvSpPr txBox="1"/>
          <p:nvPr/>
        </p:nvSpPr>
        <p:spPr>
          <a:xfrm>
            <a:off x="1941629" y="2677071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Study </a:t>
            </a:r>
          </a:p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02D32-F765-4BA4-A98C-9E7581CAE0B5}"/>
              </a:ext>
            </a:extLst>
          </p:cNvPr>
          <p:cNvSpPr txBox="1"/>
          <p:nvPr/>
        </p:nvSpPr>
        <p:spPr>
          <a:xfrm>
            <a:off x="3281695" y="134973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these.female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gender == “female”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3CE69F-7304-49FB-881C-95E8C19E5EBA}"/>
              </a:ext>
            </a:extLst>
          </p:cNvPr>
          <p:cNvSpPr/>
          <p:nvPr/>
        </p:nvSpPr>
        <p:spPr>
          <a:xfrm>
            <a:off x="3195454" y="1932317"/>
            <a:ext cx="383703" cy="2320506"/>
          </a:xfrm>
          <a:prstGeom prst="leftBrace">
            <a:avLst>
              <a:gd name="adj1" fmla="val 8333"/>
              <a:gd name="adj2" fmla="val 50398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86E327-AE1C-40DC-BF1A-6EFC7B1B8391}"/>
              </a:ext>
            </a:extLst>
          </p:cNvPr>
          <p:cNvGrpSpPr/>
          <p:nvPr/>
        </p:nvGrpSpPr>
        <p:grpSpPr>
          <a:xfrm>
            <a:off x="2411783" y="1326486"/>
            <a:ext cx="7593152" cy="4945004"/>
            <a:chOff x="2411783" y="1326486"/>
            <a:chExt cx="7593152" cy="49450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C63C4C-293E-4B2F-980B-75D5CC451C1B}"/>
                </a:ext>
              </a:extLst>
            </p:cNvPr>
            <p:cNvGrpSpPr/>
            <p:nvPr/>
          </p:nvGrpSpPr>
          <p:grpSpPr>
            <a:xfrm>
              <a:off x="2411783" y="1326486"/>
              <a:ext cx="7593152" cy="4945004"/>
              <a:chOff x="1922256" y="716886"/>
              <a:chExt cx="7593152" cy="49450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CCE965-0D4F-4A41-A5C6-674F7AF757DF}"/>
                  </a:ext>
                </a:extLst>
              </p:cNvPr>
              <p:cNvSpPr/>
              <p:nvPr/>
            </p:nvSpPr>
            <p:spPr>
              <a:xfrm>
                <a:off x="4193309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193309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193309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193309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193308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B7F190-A46A-45C7-A537-39A2A8E5A89D}"/>
                  </a:ext>
                </a:extLst>
              </p:cNvPr>
              <p:cNvSpPr/>
              <p:nvPr/>
            </p:nvSpPr>
            <p:spPr>
              <a:xfrm>
                <a:off x="4193307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193306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484269" y="716886"/>
                <a:ext cx="6494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“female”  &amp;  study == “control”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5781964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3CAB7B-D0AB-416E-BA02-A94AB53D2D27}"/>
                  </a:ext>
                </a:extLst>
              </p:cNvPr>
              <p:cNvSpPr/>
              <p:nvPr/>
            </p:nvSpPr>
            <p:spPr>
              <a:xfrm>
                <a:off x="5781964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5781964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5781964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5781963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4ADA72-8D75-47C7-A2A6-9DF2BF8450D7}"/>
                  </a:ext>
                </a:extLst>
              </p:cNvPr>
              <p:cNvSpPr/>
              <p:nvPr/>
            </p:nvSpPr>
            <p:spPr>
              <a:xfrm>
                <a:off x="5781962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5781961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193306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B4DCF9-1C50-424D-BF05-AC8016173A26}"/>
                  </a:ext>
                </a:extLst>
              </p:cNvPr>
              <p:cNvSpPr/>
              <p:nvPr/>
            </p:nvSpPr>
            <p:spPr>
              <a:xfrm>
                <a:off x="4193306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5781961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664FD-FBFB-4208-B427-399406CDD6A3}"/>
                  </a:ext>
                </a:extLst>
              </p:cNvPr>
              <p:cNvSpPr txBox="1"/>
              <p:nvPr/>
            </p:nvSpPr>
            <p:spPr>
              <a:xfrm>
                <a:off x="1922256" y="3468391"/>
                <a:ext cx="11240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Study </a:t>
                </a:r>
              </a:p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Sample</a:t>
                </a: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6D029E89-E43F-45F1-AE24-F6DA3CECAF58}"/>
                  </a:ext>
                </a:extLst>
              </p:cNvPr>
              <p:cNvSpPr/>
              <p:nvPr/>
            </p:nvSpPr>
            <p:spPr>
              <a:xfrm>
                <a:off x="3284426" y="2105890"/>
                <a:ext cx="383703" cy="355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AAEC459E-03D6-4CFC-AE50-CD092EDD5A96}"/>
                  </a:ext>
                </a:extLst>
              </p:cNvPr>
              <p:cNvSpPr/>
              <p:nvPr/>
            </p:nvSpPr>
            <p:spPr>
              <a:xfrm flipH="1">
                <a:off x="7751412" y="316814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38634-C2CF-4B6D-806B-FAA73A22718A}"/>
                  </a:ext>
                </a:extLst>
              </p:cNvPr>
              <p:cNvSpPr txBox="1"/>
              <p:nvPr/>
            </p:nvSpPr>
            <p:spPr>
              <a:xfrm>
                <a:off x="8207037" y="3214391"/>
                <a:ext cx="13083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Selected</a:t>
                </a:r>
                <a:b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Group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680933" y="223459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8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4D8952-D3B8-4EDB-A7AE-FB79E8D30E6A}"/>
              </a:ext>
            </a:extLst>
          </p:cNvPr>
          <p:cNvGrpSpPr/>
          <p:nvPr/>
        </p:nvGrpSpPr>
        <p:grpSpPr>
          <a:xfrm>
            <a:off x="2126121" y="884051"/>
            <a:ext cx="7891734" cy="5387439"/>
            <a:chOff x="2126121" y="884051"/>
            <a:chExt cx="7891734" cy="53874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B1AFAC-D7E4-46E3-BBC2-12321745FFFC}"/>
                </a:ext>
              </a:extLst>
            </p:cNvPr>
            <p:cNvGrpSpPr/>
            <p:nvPr/>
          </p:nvGrpSpPr>
          <p:grpSpPr>
            <a:xfrm>
              <a:off x="2126121" y="884051"/>
              <a:ext cx="7891734" cy="5387439"/>
              <a:chOff x="2126121" y="884051"/>
              <a:chExt cx="7891734" cy="538743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772013" y="884051"/>
                <a:ext cx="66479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“male” &amp;  beard == TRUE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!( gender == “male” &amp;  beard == TRUE ) 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gender == “male” &amp;  beard == FALSE   </a:t>
                </a:r>
              </a:p>
              <a:p>
                <a:pPr algn="ctr"/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682836" y="42394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682836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682836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682835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682833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6271491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6271491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6271491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6271490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6271488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682833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6271488" y="4239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27DED-5894-4B46-AD8D-CE0393FEE808}"/>
                  </a:ext>
                </a:extLst>
              </p:cNvPr>
              <p:cNvSpPr txBox="1"/>
              <p:nvPr/>
            </p:nvSpPr>
            <p:spPr>
              <a:xfrm>
                <a:off x="4933581" y="2236070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gender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6DB129-1C9F-4369-8DBA-AB4A1577FEDD}"/>
                  </a:ext>
                </a:extLst>
              </p:cNvPr>
              <p:cNvSpPr txBox="1"/>
              <p:nvPr/>
            </p:nvSpPr>
            <p:spPr>
              <a:xfrm>
                <a:off x="6587959" y="2234596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beard</a:t>
                </a:r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2602F8B3-4E71-494F-936C-98784706745E}"/>
                  </a:ext>
                </a:extLst>
              </p:cNvPr>
              <p:cNvSpPr/>
              <p:nvPr/>
            </p:nvSpPr>
            <p:spPr>
              <a:xfrm flipH="1">
                <a:off x="8159777" y="474749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F30EB6-1E08-415C-889C-704F212E0134}"/>
                  </a:ext>
                </a:extLst>
              </p:cNvPr>
              <p:cNvSpPr txBox="1"/>
              <p:nvPr/>
            </p:nvSpPr>
            <p:spPr>
              <a:xfrm>
                <a:off x="8747957" y="4609074"/>
                <a:ext cx="12698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3. Men 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Without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Beards</a:t>
                </a:r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E1BB3A01-1EE1-4B70-B6F4-1A95EBE2FFE8}"/>
                  </a:ext>
                </a:extLst>
              </p:cNvPr>
              <p:cNvSpPr/>
              <p:nvPr/>
            </p:nvSpPr>
            <p:spPr>
              <a:xfrm flipV="1">
                <a:off x="3855220" y="3796144"/>
                <a:ext cx="383703" cy="2475345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75A67B-319E-4BFF-9216-C45D97B94B73}"/>
                  </a:ext>
                </a:extLst>
              </p:cNvPr>
              <p:cNvSpPr txBox="1"/>
              <p:nvPr/>
            </p:nvSpPr>
            <p:spPr>
              <a:xfrm>
                <a:off x="2206271" y="4401325"/>
                <a:ext cx="14766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2. Not (!)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D684D2-C0FD-4ACF-925C-AB3ACA64C54E}"/>
                  </a:ext>
                </a:extLst>
              </p:cNvPr>
              <p:cNvSpPr/>
              <p:nvPr/>
            </p:nvSpPr>
            <p:spPr>
              <a:xfrm>
                <a:off x="6271488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B77607-B3EF-4D8C-81E0-A88A8701F100}"/>
                  </a:ext>
                </a:extLst>
              </p:cNvPr>
              <p:cNvSpPr/>
              <p:nvPr/>
            </p:nvSpPr>
            <p:spPr>
              <a:xfrm>
                <a:off x="4682830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0E278E2D-9EDF-489A-A0DF-69A33FCB9C42}"/>
                  </a:ext>
                </a:extLst>
              </p:cNvPr>
              <p:cNvSpPr/>
              <p:nvPr/>
            </p:nvSpPr>
            <p:spPr>
              <a:xfrm flipV="1">
                <a:off x="3849918" y="2715490"/>
                <a:ext cx="383703" cy="101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6399BB-622C-4F93-8C3F-CF26D72E2155}"/>
                  </a:ext>
                </a:extLst>
              </p:cNvPr>
              <p:cNvSpPr txBox="1"/>
              <p:nvPr/>
            </p:nvSpPr>
            <p:spPr>
              <a:xfrm>
                <a:off x="2126121" y="2807991"/>
                <a:ext cx="1636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1.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45348C-081E-423F-8159-0C24CEB958D9}"/>
                </a:ext>
              </a:extLst>
            </p:cNvPr>
            <p:cNvSpPr txBox="1"/>
            <p:nvPr/>
          </p:nvSpPr>
          <p:spPr>
            <a:xfrm>
              <a:off x="2514219" y="884051"/>
              <a:ext cx="4924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8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1AFAC-D7E4-46E3-BBC2-12321745FFFC}"/>
              </a:ext>
            </a:extLst>
          </p:cNvPr>
          <p:cNvGrpSpPr/>
          <p:nvPr/>
        </p:nvGrpSpPr>
        <p:grpSpPr>
          <a:xfrm>
            <a:off x="2255964" y="884051"/>
            <a:ext cx="7761891" cy="5387439"/>
            <a:chOff x="2255964" y="884051"/>
            <a:chExt cx="7761891" cy="5387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A0442-072A-4FC7-B636-2FDA0C6B2544}"/>
                </a:ext>
              </a:extLst>
            </p:cNvPr>
            <p:cNvSpPr txBox="1"/>
            <p:nvPr/>
          </p:nvSpPr>
          <p:spPr>
            <a:xfrm>
              <a:off x="2772013" y="884051"/>
              <a:ext cx="66479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gender == “male” &amp;  beard == TRUE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 gender == “male” &amp;  beard == TRUE ) 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gender == “male” &amp;  beard == FALSE   </a:t>
              </a:r>
            </a:p>
            <a:p>
              <a:pPr algn="ctr"/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D98583-321A-4A96-851D-281F2A9EAB1C}"/>
                </a:ext>
              </a:extLst>
            </p:cNvPr>
            <p:cNvSpPr/>
            <p:nvPr/>
          </p:nvSpPr>
          <p:spPr>
            <a:xfrm>
              <a:off x="4682836" y="4239490"/>
              <a:ext cx="158865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F4EF6-CF6E-4371-8669-796C999EB412}"/>
                </a:ext>
              </a:extLst>
            </p:cNvPr>
            <p:cNvSpPr/>
            <p:nvPr/>
          </p:nvSpPr>
          <p:spPr>
            <a:xfrm>
              <a:off x="4682836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F20727-0245-40D2-ABD9-9AE382D39613}"/>
                </a:ext>
              </a:extLst>
            </p:cNvPr>
            <p:cNvSpPr/>
            <p:nvPr/>
          </p:nvSpPr>
          <p:spPr>
            <a:xfrm>
              <a:off x="4682836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33D587-4251-43EA-9E60-811E18383C55}"/>
                </a:ext>
              </a:extLst>
            </p:cNvPr>
            <p:cNvSpPr/>
            <p:nvPr/>
          </p:nvSpPr>
          <p:spPr>
            <a:xfrm>
              <a:off x="4682835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F0FF3-9461-4A88-87DF-96944EC607E2}"/>
                </a:ext>
              </a:extLst>
            </p:cNvPr>
            <p:cNvSpPr/>
            <p:nvPr/>
          </p:nvSpPr>
          <p:spPr>
            <a:xfrm>
              <a:off x="4682833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0510F4-1A8D-4228-B735-25DEE5DAE005}"/>
                </a:ext>
              </a:extLst>
            </p:cNvPr>
            <p:cNvSpPr/>
            <p:nvPr/>
          </p:nvSpPr>
          <p:spPr>
            <a:xfrm>
              <a:off x="6271491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F91CEF-DD2C-4754-B831-C302E7295136}"/>
                </a:ext>
              </a:extLst>
            </p:cNvPr>
            <p:cNvSpPr/>
            <p:nvPr/>
          </p:nvSpPr>
          <p:spPr>
            <a:xfrm>
              <a:off x="6271491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9476E6-8A30-47B4-A11A-E06847F424BC}"/>
                </a:ext>
              </a:extLst>
            </p:cNvPr>
            <p:cNvSpPr/>
            <p:nvPr/>
          </p:nvSpPr>
          <p:spPr>
            <a:xfrm>
              <a:off x="6271491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E0B8D5-F29D-4AC4-93E3-C9A85E99904C}"/>
                </a:ext>
              </a:extLst>
            </p:cNvPr>
            <p:cNvSpPr/>
            <p:nvPr/>
          </p:nvSpPr>
          <p:spPr>
            <a:xfrm>
              <a:off x="6271490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276385-1246-47F6-AF3B-FEE565AC1BB9}"/>
                </a:ext>
              </a:extLst>
            </p:cNvPr>
            <p:cNvSpPr/>
            <p:nvPr/>
          </p:nvSpPr>
          <p:spPr>
            <a:xfrm>
              <a:off x="6271488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035B74-CD3A-4281-AB96-047CFCBC1303}"/>
                </a:ext>
              </a:extLst>
            </p:cNvPr>
            <p:cNvSpPr/>
            <p:nvPr/>
          </p:nvSpPr>
          <p:spPr>
            <a:xfrm>
              <a:off x="4682833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A8EE56-022A-43D6-8813-CA3BCC80C001}"/>
                </a:ext>
              </a:extLst>
            </p:cNvPr>
            <p:cNvSpPr/>
            <p:nvPr/>
          </p:nvSpPr>
          <p:spPr>
            <a:xfrm>
              <a:off x="6271488" y="4239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587959" y="223459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602F8B3-4E71-494F-936C-98784706745E}"/>
                </a:ext>
              </a:extLst>
            </p:cNvPr>
            <p:cNvSpPr/>
            <p:nvPr/>
          </p:nvSpPr>
          <p:spPr>
            <a:xfrm flipH="1">
              <a:off x="8159777" y="4747490"/>
              <a:ext cx="383703" cy="923498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30EB6-1E08-415C-889C-704F212E0134}"/>
                </a:ext>
              </a:extLst>
            </p:cNvPr>
            <p:cNvSpPr txBox="1"/>
            <p:nvPr/>
          </p:nvSpPr>
          <p:spPr>
            <a:xfrm>
              <a:off x="8747957" y="4609074"/>
              <a:ext cx="1269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 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Without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1BB3A01-1EE1-4B70-B6F4-1A95EBE2FFE8}"/>
                </a:ext>
              </a:extLst>
            </p:cNvPr>
            <p:cNvSpPr/>
            <p:nvPr/>
          </p:nvSpPr>
          <p:spPr>
            <a:xfrm flipV="1">
              <a:off x="3855220" y="3796144"/>
              <a:ext cx="383703" cy="2475345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A67B-319E-4BFF-9216-C45D97B94B73}"/>
                </a:ext>
              </a:extLst>
            </p:cNvPr>
            <p:cNvSpPr txBox="1"/>
            <p:nvPr/>
          </p:nvSpPr>
          <p:spPr>
            <a:xfrm>
              <a:off x="2255964" y="4401325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Not (!)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684D2-C0FD-4ACF-925C-AB3ACA64C54E}"/>
                </a:ext>
              </a:extLst>
            </p:cNvPr>
            <p:cNvSpPr/>
            <p:nvPr/>
          </p:nvSpPr>
          <p:spPr>
            <a:xfrm>
              <a:off x="6271488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B77607-B3EF-4D8C-81E0-A88A8701F100}"/>
                </a:ext>
              </a:extLst>
            </p:cNvPr>
            <p:cNvSpPr/>
            <p:nvPr/>
          </p:nvSpPr>
          <p:spPr>
            <a:xfrm>
              <a:off x="4682830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0E278E2D-9EDF-489A-A0DF-69A33FCB9C42}"/>
                </a:ext>
              </a:extLst>
            </p:cNvPr>
            <p:cNvSpPr/>
            <p:nvPr/>
          </p:nvSpPr>
          <p:spPr>
            <a:xfrm flipV="1">
              <a:off x="3849918" y="2715490"/>
              <a:ext cx="383703" cy="1016000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6399BB-622C-4F93-8C3F-CF26D72E2155}"/>
                </a:ext>
              </a:extLst>
            </p:cNvPr>
            <p:cNvSpPr txBox="1"/>
            <p:nvPr/>
          </p:nvSpPr>
          <p:spPr>
            <a:xfrm>
              <a:off x="2299245" y="2807991"/>
              <a:ext cx="12907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9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5F-B560-47E1-8B8D-4EE08039677E}"/>
              </a:ext>
            </a:extLst>
          </p:cNvPr>
          <p:cNvGrpSpPr/>
          <p:nvPr/>
        </p:nvGrpSpPr>
        <p:grpSpPr>
          <a:xfrm>
            <a:off x="658262" y="79342"/>
            <a:ext cx="10875475" cy="6605806"/>
            <a:chOff x="658262" y="79342"/>
            <a:chExt cx="10875475" cy="66058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5013208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536720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2017107" y="1232633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== “control”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7171967" y="1294188"/>
              <a:ext cx="2185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== “female”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726" y="2760028"/>
              <a:ext cx="6182548" cy="39251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B26906-52AE-446E-8FB2-D75B5054E14F}"/>
                </a:ext>
              </a:extLst>
            </p:cNvPr>
            <p:cNvSpPr txBox="1"/>
            <p:nvPr/>
          </p:nvSpPr>
          <p:spPr>
            <a:xfrm>
              <a:off x="4930082" y="79342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9F707F-FE47-47E8-8F0B-35D4F4158B33}"/>
                </a:ext>
              </a:extLst>
            </p:cNvPr>
            <p:cNvCxnSpPr/>
            <p:nvPr/>
          </p:nvCxnSpPr>
          <p:spPr>
            <a:xfrm>
              <a:off x="5882349" y="661022"/>
              <a:ext cx="0" cy="635408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E3091-8377-4444-B996-C5B77B9AC103}"/>
                </a:ext>
              </a:extLst>
            </p:cNvPr>
            <p:cNvSpPr txBox="1"/>
            <p:nvPr/>
          </p:nvSpPr>
          <p:spPr>
            <a:xfrm>
              <a:off x="785091" y="2895722"/>
              <a:ext cx="16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and women in the control group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85690-AD92-4193-83C5-12EC9AD59381}"/>
                </a:ext>
              </a:extLst>
            </p:cNvPr>
            <p:cNvSpPr txBox="1"/>
            <p:nvPr/>
          </p:nvSpPr>
          <p:spPr>
            <a:xfrm>
              <a:off x="658262" y="4260923"/>
              <a:ext cx="1812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 and all women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699B0-B021-440A-9C13-A1884BE3B08B}"/>
                </a:ext>
              </a:extLst>
            </p:cNvPr>
            <p:cNvSpPr txBox="1"/>
            <p:nvPr/>
          </p:nvSpPr>
          <p:spPr>
            <a:xfrm>
              <a:off x="658262" y="5865513"/>
              <a:ext cx="181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All women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582EA-EB83-4465-A59B-3F6E4837176A}"/>
                </a:ext>
              </a:extLst>
            </p:cNvPr>
            <p:cNvSpPr txBox="1"/>
            <p:nvPr/>
          </p:nvSpPr>
          <p:spPr>
            <a:xfrm>
              <a:off x="9721560" y="3105834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not in the control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B90F0-E8CC-4507-AA74-C3257A74E31D}"/>
                </a:ext>
              </a:extLst>
            </p:cNvPr>
            <p:cNvSpPr txBox="1"/>
            <p:nvPr/>
          </p:nvSpPr>
          <p:spPr>
            <a:xfrm>
              <a:off x="9721558" y="441642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91616-ABD3-4E88-9ACF-8AEF79E9BA29}"/>
                </a:ext>
              </a:extLst>
            </p:cNvPr>
            <p:cNvSpPr txBox="1"/>
            <p:nvPr/>
          </p:nvSpPr>
          <p:spPr>
            <a:xfrm>
              <a:off x="9721559" y="572701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61749" y="605133"/>
            <a:ext cx="8643706" cy="5379605"/>
            <a:chOff x="1861749" y="605133"/>
            <a:chExt cx="8643706" cy="5379605"/>
          </a:xfrm>
        </p:grpSpPr>
        <p:pic>
          <p:nvPicPr>
            <p:cNvPr id="1028" name="Picture 4" descr="Image result for r icon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49" y="605133"/>
              <a:ext cx="1180081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r studio icon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828" y="2047069"/>
              <a:ext cx="260394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markdown icon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957" y="3489005"/>
              <a:ext cx="1097280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rmarkdown icon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880" y="4887458"/>
              <a:ext cx="973329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60723" y="831500"/>
              <a:ext cx="46249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anose="020B0502020202020204" pitchFamily="34" charset="0"/>
                </a:rPr>
                <a:t>Data programming language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60723" y="2272538"/>
              <a:ext cx="3012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anose="020B0502020202020204" pitchFamily="34" charset="0"/>
                </a:rPr>
                <a:t>User interface (IDE)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0723" y="3806812"/>
              <a:ext cx="4168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anose="020B0502020202020204" pitchFamily="34" charset="0"/>
                </a:rPr>
                <a:t>Document formatting rules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0722" y="5110253"/>
              <a:ext cx="5344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anose="020B0502020202020204" pitchFamily="34" charset="0"/>
                </a:rPr>
                <a:t>R + Markdown = data-driven docs 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83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4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3014" y="41945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c(“A”,”B”)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c(“B”,”C”)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8E82B-62B5-4FC4-A63F-1BE7777E59DD}"/>
              </a:ext>
            </a:extLst>
          </p:cNvPr>
          <p:cNvGrpSpPr/>
          <p:nvPr/>
        </p:nvGrpSpPr>
        <p:grpSpPr>
          <a:xfrm>
            <a:off x="5308909" y="2883912"/>
            <a:ext cx="2701531" cy="2245157"/>
            <a:chOff x="5308909" y="2883912"/>
            <a:chExt cx="2701531" cy="2245157"/>
          </a:xfrm>
        </p:grpSpPr>
        <p:sp>
          <p:nvSpPr>
            <p:cNvPr id="2" name="Oval 1"/>
            <p:cNvSpPr/>
            <p:nvPr/>
          </p:nvSpPr>
          <p:spPr>
            <a:xfrm>
              <a:off x="6201216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4450" y="396812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659" y="39681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554" y="396812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8670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826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2D9784-E893-4ECB-8CDD-6613D32D764E}"/>
                </a:ext>
              </a:extLst>
            </p:cNvPr>
            <p:cNvSpPr/>
            <p:nvPr/>
          </p:nvSpPr>
          <p:spPr>
            <a:xfrm>
              <a:off x="5308909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10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484B-93A9-41EA-B026-4674F692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Verbs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F94D8-D978-4D87-A938-ECF51304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E00E99-2039-4370-A267-6E0C4A72D9AC}"/>
              </a:ext>
            </a:extLst>
          </p:cNvPr>
          <p:cNvGrpSpPr/>
          <p:nvPr/>
        </p:nvGrpSpPr>
        <p:grpSpPr>
          <a:xfrm>
            <a:off x="2509451" y="686621"/>
            <a:ext cx="7921505" cy="4204921"/>
            <a:chOff x="2509451" y="686621"/>
            <a:chExt cx="7921505" cy="42049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14B6C-3063-4072-98A6-996275F89825}"/>
                </a:ext>
              </a:extLst>
            </p:cNvPr>
            <p:cNvGrpSpPr/>
            <p:nvPr/>
          </p:nvGrpSpPr>
          <p:grpSpPr>
            <a:xfrm>
              <a:off x="2509451" y="2276300"/>
              <a:ext cx="1371600" cy="1371600"/>
              <a:chOff x="2152073" y="1828800"/>
              <a:chExt cx="1371600" cy="13716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0C62DD7-304F-4A03-83B7-63B1F0CCCE67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786A07-0DEF-404C-A6EC-28FE528E2C31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4B4097B-8D5B-458A-9A22-E4EFBB8ED5DF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B8EB1FB-80C3-4664-BBC7-BD9F7A3A0CC8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60E944F-9F7E-42A6-AD70-82A10D0804E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2082720-BC79-4866-A2C5-7108280D052B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6F9A4FD-560A-400E-B8A8-590DA6947F8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E6ACEA0-5FF1-4CF7-BDBF-70C0F9E67711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F7A155-9EB2-4BAA-8C72-92BE2B6783B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FAA56E-B3FE-47D8-94F8-F8DFA4FAFEAF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A5658AA-CA87-4481-A009-7483841DAE6A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D3B847-B71B-4A61-8FBB-17CC55870596}"/>
                </a:ext>
              </a:extLst>
            </p:cNvPr>
            <p:cNvSpPr/>
            <p:nvPr/>
          </p:nvSpPr>
          <p:spPr>
            <a:xfrm>
              <a:off x="4664363" y="1985818"/>
              <a:ext cx="3523675" cy="208741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94CFC1-13D1-4127-AC67-0CEB010CFD9D}"/>
                </a:ext>
              </a:extLst>
            </p:cNvPr>
            <p:cNvGrpSpPr/>
            <p:nvPr/>
          </p:nvGrpSpPr>
          <p:grpSpPr>
            <a:xfrm>
              <a:off x="7024254" y="2716413"/>
              <a:ext cx="503382" cy="517236"/>
              <a:chOff x="2152073" y="1828800"/>
              <a:chExt cx="1371600" cy="13716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D63119-ABC0-489D-BAF8-AC0859D8F2F0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8670D30-34D5-4451-BCBF-1ACB3BD9B1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A1B54D-B185-4ABC-8E07-AAC415C0EF0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3FD38-D1B3-48AD-9AC8-25613AECF87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660DD60-D1AF-4444-AF25-3C4CB783761D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809742-3B22-42AB-A621-5FA5F455EC79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1F59B86-E259-4B83-A9C2-67CD4890A1F7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6588AB7-CBA4-42C6-8A2B-EF47D785FB0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952A822-FE80-4248-93C6-4E1B62F0E58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1A1A44D-8172-4572-917C-13005FD3C0A1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51BBFC-9080-4198-B611-04AE9FC5D1D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1044C-663B-4B7F-ACDE-450DB9FE7D52}"/>
                </a:ext>
              </a:extLst>
            </p:cNvPr>
            <p:cNvSpPr txBox="1"/>
            <p:nvPr/>
          </p:nvSpPr>
          <p:spPr>
            <a:xfrm>
              <a:off x="4717888" y="2716413"/>
              <a:ext cx="3406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4F98955-317C-4E1B-B287-C256E76D79D6}"/>
                </a:ext>
              </a:extLst>
            </p:cNvPr>
            <p:cNvGrpSpPr/>
            <p:nvPr/>
          </p:nvGrpSpPr>
          <p:grpSpPr>
            <a:xfrm>
              <a:off x="9059356" y="2289230"/>
              <a:ext cx="1371600" cy="1371600"/>
              <a:chOff x="2152073" y="1828800"/>
              <a:chExt cx="1371600" cy="13716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9075FF-E387-4A87-94A6-865C411A29C8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93FE7D6-D5C9-4A0A-9A7B-A471665EFEE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77E6115-CBAD-43FC-A8DB-13BA4958D389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DB179A0-1830-4AFD-9CC7-2987BC88CCF2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FEF8EA-D9B9-4BD9-BF95-0A04AD05698A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09CCC3F-E224-4355-93A4-61B205F6B430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493B05B-14FC-4C30-8464-76A992EFE15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98732DA-B685-4BD9-82B0-ADCDFF7DF71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FDF90CB-49A4-4E6B-AF31-6E6862EACBF1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FAFC9C-FE01-40C0-AB6F-08ABE2AF29C7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C1ED9F-0956-4525-8F80-726B6679D756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F3532C-AC24-44E3-8AF6-2408A2F878AA}"/>
                </a:ext>
              </a:extLst>
            </p:cNvPr>
            <p:cNvSpPr txBox="1"/>
            <p:nvPr/>
          </p:nvSpPr>
          <p:spPr>
            <a:xfrm>
              <a:off x="3277520" y="686621"/>
              <a:ext cx="32576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Century Gothic" panose="020B0502020202020204" pitchFamily="34" charset="0"/>
                </a:rPr>
                <a:t>Data Verbs</a:t>
              </a: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170A2D53-34C1-4C8E-B8BC-ADE6C7C5F8E0}"/>
                </a:ext>
              </a:extLst>
            </p:cNvPr>
            <p:cNvSpPr/>
            <p:nvPr/>
          </p:nvSpPr>
          <p:spPr>
            <a:xfrm rot="436469" flipV="1">
              <a:off x="3630175" y="1607157"/>
              <a:ext cx="3552309" cy="3284385"/>
            </a:xfrm>
            <a:prstGeom prst="arc">
              <a:avLst>
                <a:gd name="adj1" fmla="val 12253574"/>
                <a:gd name="adj2" fmla="val 37252"/>
              </a:avLst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A87F505-88F1-4063-A132-CC2E6D856EBF}"/>
                </a:ext>
              </a:extLst>
            </p:cNvPr>
            <p:cNvSpPr/>
            <p:nvPr/>
          </p:nvSpPr>
          <p:spPr>
            <a:xfrm rot="21196879">
              <a:off x="7286680" y="1329644"/>
              <a:ext cx="2344259" cy="2082726"/>
            </a:xfrm>
            <a:prstGeom prst="arc">
              <a:avLst>
                <a:gd name="adj1" fmla="val 11366364"/>
                <a:gd name="adj2" fmla="val 21406920"/>
              </a:avLst>
            </a:prstGeom>
            <a:ln w="635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592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311F7CF-74CD-40D7-946D-8BA6DD4A83E4}"/>
              </a:ext>
            </a:extLst>
          </p:cNvPr>
          <p:cNvGrpSpPr/>
          <p:nvPr/>
        </p:nvGrpSpPr>
        <p:grpSpPr>
          <a:xfrm>
            <a:off x="2509451" y="1329644"/>
            <a:ext cx="7921505" cy="3994710"/>
            <a:chOff x="2509451" y="1329644"/>
            <a:chExt cx="7921505" cy="39947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E00E99-2039-4370-A267-6E0C4A72D9AC}"/>
                </a:ext>
              </a:extLst>
            </p:cNvPr>
            <p:cNvGrpSpPr/>
            <p:nvPr/>
          </p:nvGrpSpPr>
          <p:grpSpPr>
            <a:xfrm>
              <a:off x="2509451" y="1329644"/>
              <a:ext cx="7921505" cy="3561898"/>
              <a:chOff x="2509451" y="1329644"/>
              <a:chExt cx="7921505" cy="35618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514B6C-3063-4072-98A6-996275F89825}"/>
                  </a:ext>
                </a:extLst>
              </p:cNvPr>
              <p:cNvGrpSpPr/>
              <p:nvPr/>
            </p:nvGrpSpPr>
            <p:grpSpPr>
              <a:xfrm>
                <a:off x="2509451" y="2276300"/>
                <a:ext cx="1371600" cy="1371600"/>
                <a:chOff x="2152073" y="1828800"/>
                <a:chExt cx="1371600" cy="137160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80C62DD7-304F-4A03-83B7-63B1F0CCCE67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5786A07-0DEF-404C-A6EC-28FE528E2C31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44B4097B-8D5B-458A-9A22-E4EFBB8ED5DF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B8EB1FB-80C3-4664-BBC7-BD9F7A3A0CC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60E944F-9F7E-42A6-AD70-82A10D0804E4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2082720-BC79-4866-A2C5-7108280D052B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6F9A4FD-560A-400E-B8A8-590DA6947F8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E6ACEA0-5FF1-4CF7-BDBF-70C0F9E67711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7F7A155-9EB2-4BAA-8C72-92BE2B6783BA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9FAA56E-B3FE-47D8-94F8-F8DFA4FAFEAF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A5658AA-CA87-4481-A009-7483841DAE6A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D3B847-B71B-4A61-8FBB-17CC55870596}"/>
                  </a:ext>
                </a:extLst>
              </p:cNvPr>
              <p:cNvSpPr/>
              <p:nvPr/>
            </p:nvSpPr>
            <p:spPr>
              <a:xfrm>
                <a:off x="4664363" y="1985818"/>
                <a:ext cx="3523675" cy="208741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B94CFC1-13D1-4127-AC67-0CEB010CFD9D}"/>
                  </a:ext>
                </a:extLst>
              </p:cNvPr>
              <p:cNvGrpSpPr/>
              <p:nvPr/>
            </p:nvGrpSpPr>
            <p:grpSpPr>
              <a:xfrm>
                <a:off x="7024254" y="2716413"/>
                <a:ext cx="503382" cy="517236"/>
                <a:chOff x="2152073" y="1828800"/>
                <a:chExt cx="1371600" cy="137160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3D63119-ABC0-489D-BAF8-AC0859D8F2F0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8670D30-34D5-4451-BCBF-1ACB3BD9B1A8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0A1B54D-B185-4ABC-8E07-AAC415C0EF00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E23FD38-D1B3-48AD-9AC8-25613AECF87E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660DD60-D1AF-4444-AF25-3C4CB783761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85809742-3B22-42AB-A621-5FA5F455EC79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1F59B86-E259-4B83-A9C2-67CD4890A1F7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6588AB7-CBA4-42C6-8A2B-EF47D785FB0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952A822-FE80-4248-93C6-4E1B62F0E583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A1A44D-8172-4572-917C-13005FD3C0A1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DC51BBFC-9080-4198-B611-04AE9FC5D1D9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F1044C-663B-4B7F-ACDE-450DB9FE7D52}"/>
                  </a:ext>
                </a:extLst>
              </p:cNvPr>
              <p:cNvSpPr txBox="1"/>
              <p:nvPr/>
            </p:nvSpPr>
            <p:spPr>
              <a:xfrm>
                <a:off x="4717888" y="2716413"/>
                <a:ext cx="34067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     )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4F98955-317C-4E1B-B287-C256E76D79D6}"/>
                  </a:ext>
                </a:extLst>
              </p:cNvPr>
              <p:cNvGrpSpPr/>
              <p:nvPr/>
            </p:nvGrpSpPr>
            <p:grpSpPr>
              <a:xfrm>
                <a:off x="9059356" y="2289230"/>
                <a:ext cx="1371600" cy="1371600"/>
                <a:chOff x="2152073" y="1828800"/>
                <a:chExt cx="1371600" cy="13716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9075FF-E387-4A87-94A6-865C411A29C8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93FE7D6-D5C9-4A0A-9A7B-A471665EFEEC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77E6115-CBAD-43FC-A8DB-13BA4958D389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9DB179A0-1830-4AFD-9CC7-2987BC88CCF2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6FEF8EA-D9B9-4BD9-BF95-0A04AD05698A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09CCC3F-E224-4355-93A4-61B205F6B430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93B05B-14FC-4C30-8464-76A992EFE15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732DA-B685-4BD9-82B0-ADCDFF7DF71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FDF90CB-49A4-4E6B-AF31-6E6862EACBF1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0FAFC9C-FE01-40C0-AB6F-08ABE2AF29C7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5C1ED9F-0956-4525-8F80-726B6679D756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70A2D53-34C1-4C8E-B8BC-ADE6C7C5F8E0}"/>
                  </a:ext>
                </a:extLst>
              </p:cNvPr>
              <p:cNvSpPr/>
              <p:nvPr/>
            </p:nvSpPr>
            <p:spPr>
              <a:xfrm rot="436469" flipV="1">
                <a:off x="3630175" y="1607157"/>
                <a:ext cx="3552309" cy="3284385"/>
              </a:xfrm>
              <a:prstGeom prst="arc">
                <a:avLst>
                  <a:gd name="adj1" fmla="val 12253574"/>
                  <a:gd name="adj2" fmla="val 37252"/>
                </a:avLst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7A87F505-88F1-4063-A132-CC2E6D856EBF}"/>
                  </a:ext>
                </a:extLst>
              </p:cNvPr>
              <p:cNvSpPr/>
              <p:nvPr/>
            </p:nvSpPr>
            <p:spPr>
              <a:xfrm rot="21196879">
                <a:off x="7286680" y="1329644"/>
                <a:ext cx="2344259" cy="2082726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1FEF49-0A31-4974-9624-95CAFA82EBFC}"/>
                </a:ext>
              </a:extLst>
            </p:cNvPr>
            <p:cNvSpPr/>
            <p:nvPr/>
          </p:nvSpPr>
          <p:spPr>
            <a:xfrm>
              <a:off x="7629559" y="4705108"/>
              <a:ext cx="1116957" cy="6192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96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3277520" y="686621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436469" flipV="1">
            <a:off x="3630175" y="1607157"/>
            <a:ext cx="3552309" cy="3284385"/>
          </a:xfrm>
          <a:prstGeom prst="arc">
            <a:avLst>
              <a:gd name="adj1" fmla="val 1225357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21196879">
            <a:off x="7286680" y="1329644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284991">
            <a:off x="3712833" y="1580170"/>
            <a:ext cx="3552309" cy="1704682"/>
          </a:xfrm>
          <a:prstGeom prst="arc">
            <a:avLst>
              <a:gd name="adj1" fmla="val 1136636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403121" flipV="1">
            <a:off x="7308314" y="2562492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5E30CE-6B39-4501-8A83-7BD83B26C3F6}"/>
              </a:ext>
            </a:extLst>
          </p:cNvPr>
          <p:cNvCxnSpPr/>
          <p:nvPr/>
        </p:nvCxnSpPr>
        <p:spPr>
          <a:xfrm>
            <a:off x="4015924" y="2975030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29F006-C782-465E-8D43-7C95F8196836}"/>
              </a:ext>
            </a:extLst>
          </p:cNvPr>
          <p:cNvCxnSpPr/>
          <p:nvPr/>
        </p:nvCxnSpPr>
        <p:spPr>
          <a:xfrm>
            <a:off x="8124590" y="2989805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</p:spTree>
    <p:extLst>
      <p:ext uri="{BB962C8B-B14F-4D97-AF65-F5344CB8AC3E}">
        <p14:creationId xmlns:p14="http://schemas.microsoft.com/office/powerpoint/2010/main" val="265933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29797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88100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27944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45207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84468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82744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6D5B71B-3A3A-4963-BA72-2C50B7EB74D9}"/>
              </a:ext>
            </a:extLst>
          </p:cNvPr>
          <p:cNvGrpSpPr/>
          <p:nvPr/>
        </p:nvGrpSpPr>
        <p:grpSpPr>
          <a:xfrm>
            <a:off x="4698803" y="784563"/>
            <a:ext cx="2117887" cy="5027264"/>
            <a:chOff x="4698803" y="784563"/>
            <a:chExt cx="2117887" cy="50272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8ECAC-11D3-4D4A-A9C2-B118EFA5E781}"/>
                </a:ext>
              </a:extLst>
            </p:cNvPr>
            <p:cNvSpPr txBox="1"/>
            <p:nvPr/>
          </p:nvSpPr>
          <p:spPr>
            <a:xfrm>
              <a:off x="4742477" y="784563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filter()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BA70A8-07F6-4C20-A6F6-990129CEED5B}"/>
                </a:ext>
              </a:extLst>
            </p:cNvPr>
            <p:cNvSpPr txBox="1"/>
            <p:nvPr/>
          </p:nvSpPr>
          <p:spPr>
            <a:xfrm>
              <a:off x="4698804" y="3167390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D1F30-72FC-49BC-B62E-52A6EBC0AC2B}"/>
                </a:ext>
              </a:extLst>
            </p:cNvPr>
            <p:cNvSpPr txBox="1"/>
            <p:nvPr/>
          </p:nvSpPr>
          <p:spPr>
            <a:xfrm>
              <a:off x="4698803" y="5288607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arrange()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1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20914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02611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62157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27936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8816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52636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48ECAC-11D3-4D4A-A9C2-B118EFA5E781}"/>
              </a:ext>
            </a:extLst>
          </p:cNvPr>
          <p:cNvSpPr txBox="1"/>
          <p:nvPr/>
        </p:nvSpPr>
        <p:spPr>
          <a:xfrm>
            <a:off x="4742477" y="78456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A70A8-07F6-4C20-A6F6-990129CEED5B}"/>
              </a:ext>
            </a:extLst>
          </p:cNvPr>
          <p:cNvSpPr txBox="1"/>
          <p:nvPr/>
        </p:nvSpPr>
        <p:spPr>
          <a:xfrm>
            <a:off x="4698804" y="316739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D1F30-72FC-49BC-B62E-52A6EBC0AC2B}"/>
              </a:ext>
            </a:extLst>
          </p:cNvPr>
          <p:cNvSpPr txBox="1"/>
          <p:nvPr/>
        </p:nvSpPr>
        <p:spPr>
          <a:xfrm>
            <a:off x="4698803" y="528860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BA1-61E4-485B-9395-AD75F496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DDE3-5C76-423D-80BA-1576EA34D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1C60C78-B9C7-4A1F-BE35-CEE1D88EF998}"/>
              </a:ext>
            </a:extLst>
          </p:cNvPr>
          <p:cNvGrpSpPr/>
          <p:nvPr/>
        </p:nvGrpSpPr>
        <p:grpSpPr>
          <a:xfrm>
            <a:off x="1802040" y="406883"/>
            <a:ext cx="7492962" cy="1745247"/>
            <a:chOff x="1802040" y="406883"/>
            <a:chExt cx="7492962" cy="1745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6C9F1C-1FC3-4BB9-BC9E-AFD23F8D9B8C}"/>
                </a:ext>
              </a:extLst>
            </p:cNvPr>
            <p:cNvSpPr txBox="1"/>
            <p:nvPr/>
          </p:nvSpPr>
          <p:spPr>
            <a:xfrm>
              <a:off x="1802040" y="902855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C3FA1E-0840-46BC-B371-DB40271367C9}"/>
                </a:ext>
              </a:extLst>
            </p:cNvPr>
            <p:cNvGrpSpPr/>
            <p:nvPr/>
          </p:nvGrpSpPr>
          <p:grpSpPr>
            <a:xfrm>
              <a:off x="3329709" y="1585948"/>
              <a:ext cx="503382" cy="517236"/>
              <a:chOff x="2152073" y="1828800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155DA0-CBF7-45E2-81D7-08673927CABB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2CCB3B-22D7-4938-952D-A22AB6E2576F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D59A3B-5693-4671-8D16-2F829CC52EF1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F0F943-59B0-4FBF-B840-56EED2E94CD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0EB3E1-C93C-415A-998A-BF5336EC2026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CE1C26-A4A2-4618-BBEC-D06E56DC8CA6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79E8BF-8D63-409E-B657-28EFF746F50D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65678B-ADD5-4E48-849E-FF381DDD10C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7C99A0-6DB7-44F0-86AE-59477259E2C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863A167-088C-4360-ABA8-8979F47C9FCD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7A176-6A52-423E-8228-A6A1F4A55AE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E6CCCF-B36F-483B-87F9-FE71D5887AAA}"/>
                </a:ext>
              </a:extLst>
            </p:cNvPr>
            <p:cNvGrpSpPr/>
            <p:nvPr/>
          </p:nvGrpSpPr>
          <p:grpSpPr>
            <a:xfrm>
              <a:off x="6601869" y="1634894"/>
              <a:ext cx="503382" cy="517236"/>
              <a:chOff x="2152073" y="1828800"/>
              <a:chExt cx="13716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3E7B5E-015F-4B15-8E9C-745D415B66F1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9C78083-8512-4CB4-BEA0-9887D670841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6FB0EC-FB3B-4CC2-8964-95366B37B9D7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0467F9-501C-4E0D-8E32-1EBD7C7DEC56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CF438-8E1D-4A42-AD2C-F6676D117B71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B4F8BF-AA21-423B-9046-7F716719966A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241312-4249-43A8-A2E8-4267E5A9088C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0B4A34-7210-4E06-A41B-A363D62328D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8D791C-F602-4FB4-9E79-DAEAE277B8F2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5766FE-BC35-45F0-B5DB-E563C3667FB4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865228-C326-45D5-966D-2A03B0208B61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A4BC40-3183-41B2-92DB-B045B9868DEB}"/>
                </a:ext>
              </a:extLst>
            </p:cNvPr>
            <p:cNvCxnSpPr/>
            <p:nvPr/>
          </p:nvCxnSpPr>
          <p:spPr>
            <a:xfrm>
              <a:off x="5741608" y="1893512"/>
              <a:ext cx="7019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A97ED-D69C-40D1-9109-CA2AF4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214" y="1004455"/>
              <a:ext cx="0" cy="42718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C49D7-EE8C-4FA6-A16C-6FA7CDE10A28}"/>
                </a:ext>
              </a:extLst>
            </p:cNvPr>
            <p:cNvSpPr txBox="1"/>
            <p:nvPr/>
          </p:nvSpPr>
          <p:spPr>
            <a:xfrm>
              <a:off x="2671183" y="490436"/>
              <a:ext cx="181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Data Frame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60AC2-5773-4732-89FA-DA89BF2DD92C}"/>
                </a:ext>
              </a:extLst>
            </p:cNvPr>
            <p:cNvSpPr txBox="1"/>
            <p:nvPr/>
          </p:nvSpPr>
          <p:spPr>
            <a:xfrm>
              <a:off x="7305418" y="1708845"/>
              <a:ext cx="19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Data Frame 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B3D51-EB18-47CA-A450-1DB42D3B50D3}"/>
                </a:ext>
              </a:extLst>
            </p:cNvPr>
            <p:cNvSpPr txBox="1"/>
            <p:nvPr/>
          </p:nvSpPr>
          <p:spPr>
            <a:xfrm>
              <a:off x="5741608" y="406883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Verbs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F2D274-2BE9-46A4-BA7A-EA3E156CC6A3}"/>
              </a:ext>
            </a:extLst>
          </p:cNvPr>
          <p:cNvGrpSpPr/>
          <p:nvPr/>
        </p:nvGrpSpPr>
        <p:grpSpPr>
          <a:xfrm>
            <a:off x="730917" y="2943276"/>
            <a:ext cx="10597303" cy="3807141"/>
            <a:chOff x="730917" y="2943276"/>
            <a:chExt cx="10597303" cy="380714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582A34-CE36-4424-92E2-F0E37E17A219}"/>
                </a:ext>
              </a:extLst>
            </p:cNvPr>
            <p:cNvGrpSpPr/>
            <p:nvPr/>
          </p:nvGrpSpPr>
          <p:grpSpPr>
            <a:xfrm>
              <a:off x="893953" y="2943276"/>
              <a:ext cx="10434267" cy="3807141"/>
              <a:chOff x="893953" y="2943276"/>
              <a:chExt cx="10434267" cy="38071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06CCE43-3C56-4025-98B5-2621AB5B7D54}"/>
                  </a:ext>
                </a:extLst>
              </p:cNvPr>
              <p:cNvGrpSpPr/>
              <p:nvPr/>
            </p:nvGrpSpPr>
            <p:grpSpPr>
              <a:xfrm>
                <a:off x="893953" y="2943276"/>
                <a:ext cx="10434267" cy="3807141"/>
                <a:chOff x="893953" y="2943276"/>
                <a:chExt cx="10434267" cy="3807141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E27822-5161-4D71-B9FE-DC21920C2971}"/>
                    </a:ext>
                  </a:extLst>
                </p:cNvPr>
                <p:cNvSpPr txBox="1"/>
                <p:nvPr/>
              </p:nvSpPr>
              <p:spPr>
                <a:xfrm>
                  <a:off x="893953" y="4511908"/>
                  <a:ext cx="10434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dat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filter(    </a:t>
                  </a:r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study.group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== “control” ) </a:t>
                  </a:r>
                  <a:r>
                    <a:rPr lang="en-US" sz="2800" b="1" dirty="0">
                      <a:solidFill>
                        <a:schemeClr val="accent2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summarize(   n=n() ) </a:t>
                  </a:r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B5836D6-CC77-4D65-ABA6-1C7AAED779DE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201862" y="3986147"/>
                  <a:ext cx="2327552" cy="1574741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B9FA837E-2F4C-4A79-BADA-B53C43E5585B}"/>
                    </a:ext>
                  </a:extLst>
                </p:cNvPr>
                <p:cNvSpPr/>
                <p:nvPr/>
              </p:nvSpPr>
              <p:spPr>
                <a:xfrm rot="10800000" flipH="1">
                  <a:off x="7128343" y="4112227"/>
                  <a:ext cx="2649268" cy="1588795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0D1C59-993F-4C7B-A8C6-65B957280EDB}"/>
                    </a:ext>
                  </a:extLst>
                </p:cNvPr>
                <p:cNvSpPr txBox="1"/>
                <p:nvPr/>
              </p:nvSpPr>
              <p:spPr>
                <a:xfrm>
                  <a:off x="1450613" y="2943276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DEE4AB9-C30C-4E31-94D4-A6A49009BD46}"/>
                    </a:ext>
                  </a:extLst>
                </p:cNvPr>
                <p:cNvSpPr txBox="1"/>
                <p:nvPr/>
              </p:nvSpPr>
              <p:spPr>
                <a:xfrm>
                  <a:off x="7647228" y="6381085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96BEAF-0D7D-4EC6-A235-0C09B10BA1DD}"/>
                  </a:ext>
                </a:extLst>
              </p:cNvPr>
              <p:cNvSpPr txBox="1"/>
              <p:nvPr/>
            </p:nvSpPr>
            <p:spPr>
              <a:xfrm>
                <a:off x="4937529" y="3229507"/>
                <a:ext cx="4863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Century Gothic" panose="020B0502020202020204" pitchFamily="34" charset="0"/>
                  </a:rPr>
                  <a:t>Chaining Data Verbs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2086237" y="3385284"/>
              <a:ext cx="503382" cy="517236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B669D7-5701-4F9D-87B5-21EFEA23B701}"/>
                </a:ext>
              </a:extLst>
            </p:cNvPr>
            <p:cNvGrpSpPr/>
            <p:nvPr/>
          </p:nvGrpSpPr>
          <p:grpSpPr>
            <a:xfrm>
              <a:off x="8252172" y="5793824"/>
              <a:ext cx="503382" cy="517236"/>
              <a:chOff x="2152073" y="1828800"/>
              <a:chExt cx="1371600" cy="13716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3BFAFDA-FDD3-40DE-B94E-723D37171ED2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42A1CF-8DA3-4653-B570-D62491A056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195D5CF-8285-4135-A87B-FD985DC49A62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28D9E01-CF5F-4FC8-81A6-F5FE85BEB74A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5E9455E-4632-4CAC-B6D0-FF57BA430EB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B1B931B-3503-4316-B90B-CC06BB632453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BBEB6CA-99B5-41DA-8A4E-3A92B0C3EDD6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7740A63-519B-4224-8CB6-3CD1A8929A9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006BCD-EB15-4D89-B051-C7A44028F39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5039CD0-2CF2-487F-9342-DE1DF5F0068C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573C7FF-33C1-400B-BB30-4B2D8F93553C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914C3-E17C-41AA-AFC0-8C4FD1F0826C}"/>
                </a:ext>
              </a:extLst>
            </p:cNvPr>
            <p:cNvSpPr txBox="1"/>
            <p:nvPr/>
          </p:nvSpPr>
          <p:spPr>
            <a:xfrm>
              <a:off x="730917" y="4980136"/>
              <a:ext cx="2289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66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1C60C78-B9C7-4A1F-BE35-CEE1D88EF998}"/>
              </a:ext>
            </a:extLst>
          </p:cNvPr>
          <p:cNvGrpSpPr/>
          <p:nvPr/>
        </p:nvGrpSpPr>
        <p:grpSpPr>
          <a:xfrm>
            <a:off x="1802040" y="406883"/>
            <a:ext cx="7492962" cy="1745247"/>
            <a:chOff x="1802040" y="406883"/>
            <a:chExt cx="7492962" cy="1745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6C9F1C-1FC3-4BB9-BC9E-AFD23F8D9B8C}"/>
                </a:ext>
              </a:extLst>
            </p:cNvPr>
            <p:cNvSpPr txBox="1"/>
            <p:nvPr/>
          </p:nvSpPr>
          <p:spPr>
            <a:xfrm>
              <a:off x="1802040" y="902855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C3FA1E-0840-46BC-B371-DB40271367C9}"/>
                </a:ext>
              </a:extLst>
            </p:cNvPr>
            <p:cNvGrpSpPr/>
            <p:nvPr/>
          </p:nvGrpSpPr>
          <p:grpSpPr>
            <a:xfrm>
              <a:off x="3329709" y="1585948"/>
              <a:ext cx="503382" cy="517236"/>
              <a:chOff x="2152073" y="1828800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155DA0-CBF7-45E2-81D7-08673927CABB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2CCB3B-22D7-4938-952D-A22AB6E2576F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D59A3B-5693-4671-8D16-2F829CC52EF1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F0F943-59B0-4FBF-B840-56EED2E94CD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0EB3E1-C93C-415A-998A-BF5336EC2026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CE1C26-A4A2-4618-BBEC-D06E56DC8CA6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79E8BF-8D63-409E-B657-28EFF746F50D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65678B-ADD5-4E48-849E-FF381DDD10C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7C99A0-6DB7-44F0-86AE-59477259E2C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863A167-088C-4360-ABA8-8979F47C9FCD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7A176-6A52-423E-8228-A6A1F4A55AE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E6CCCF-B36F-483B-87F9-FE71D5887AAA}"/>
                </a:ext>
              </a:extLst>
            </p:cNvPr>
            <p:cNvGrpSpPr/>
            <p:nvPr/>
          </p:nvGrpSpPr>
          <p:grpSpPr>
            <a:xfrm>
              <a:off x="6601869" y="1634894"/>
              <a:ext cx="503382" cy="517236"/>
              <a:chOff x="2152073" y="1828800"/>
              <a:chExt cx="13716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3E7B5E-015F-4B15-8E9C-745D415B66F1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9C78083-8512-4CB4-BEA0-9887D670841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6FB0EC-FB3B-4CC2-8964-95366B37B9D7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0467F9-501C-4E0D-8E32-1EBD7C7DEC56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CF438-8E1D-4A42-AD2C-F6676D117B71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B4F8BF-AA21-423B-9046-7F716719966A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241312-4249-43A8-A2E8-4267E5A9088C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0B4A34-7210-4E06-A41B-A363D62328D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8D791C-F602-4FB4-9E79-DAEAE277B8F2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5766FE-BC35-45F0-B5DB-E563C3667FB4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865228-C326-45D5-966D-2A03B0208B61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A4BC40-3183-41B2-92DB-B045B9868DEB}"/>
                </a:ext>
              </a:extLst>
            </p:cNvPr>
            <p:cNvCxnSpPr/>
            <p:nvPr/>
          </p:nvCxnSpPr>
          <p:spPr>
            <a:xfrm>
              <a:off x="5741608" y="1893512"/>
              <a:ext cx="7019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A97ED-D69C-40D1-9109-CA2AF4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214" y="1004455"/>
              <a:ext cx="0" cy="42718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C49D7-EE8C-4FA6-A16C-6FA7CDE10A28}"/>
                </a:ext>
              </a:extLst>
            </p:cNvPr>
            <p:cNvSpPr txBox="1"/>
            <p:nvPr/>
          </p:nvSpPr>
          <p:spPr>
            <a:xfrm>
              <a:off x="2671183" y="490436"/>
              <a:ext cx="181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Data Frame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60AC2-5773-4732-89FA-DA89BF2DD92C}"/>
                </a:ext>
              </a:extLst>
            </p:cNvPr>
            <p:cNvSpPr txBox="1"/>
            <p:nvPr/>
          </p:nvSpPr>
          <p:spPr>
            <a:xfrm>
              <a:off x="7305418" y="1708845"/>
              <a:ext cx="19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Data Frame 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B3D51-EB18-47CA-A450-1DB42D3B50D3}"/>
                </a:ext>
              </a:extLst>
            </p:cNvPr>
            <p:cNvSpPr txBox="1"/>
            <p:nvPr/>
          </p:nvSpPr>
          <p:spPr>
            <a:xfrm>
              <a:off x="5741608" y="406883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Verbs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E503A1-CE7D-4C37-A3E3-4CF113BB8398}"/>
              </a:ext>
            </a:extLst>
          </p:cNvPr>
          <p:cNvGrpSpPr/>
          <p:nvPr/>
        </p:nvGrpSpPr>
        <p:grpSpPr>
          <a:xfrm>
            <a:off x="730917" y="3986147"/>
            <a:ext cx="10597303" cy="1714875"/>
            <a:chOff x="730917" y="3986147"/>
            <a:chExt cx="10597303" cy="17148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06CCE43-3C56-4025-98B5-2621AB5B7D54}"/>
                </a:ext>
              </a:extLst>
            </p:cNvPr>
            <p:cNvGrpSpPr/>
            <p:nvPr/>
          </p:nvGrpSpPr>
          <p:grpSpPr>
            <a:xfrm>
              <a:off x="893953" y="3986147"/>
              <a:ext cx="10434267" cy="1714875"/>
              <a:chOff x="893953" y="3986147"/>
              <a:chExt cx="10434267" cy="171487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E27822-5161-4D71-B9FE-DC21920C2971}"/>
                  </a:ext>
                </a:extLst>
              </p:cNvPr>
              <p:cNvSpPr txBox="1"/>
              <p:nvPr/>
            </p:nvSpPr>
            <p:spPr>
              <a:xfrm>
                <a:off x="893953" y="4511908"/>
                <a:ext cx="10434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</a:t>
                </a: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%&gt;%</a:t>
                </a: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filter(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study.group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“control” ) </a:t>
                </a:r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%&gt;%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summarize(   n=n() ) </a:t>
                </a: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2B5836D6-CC77-4D65-ABA6-1C7AAED779DE}"/>
                  </a:ext>
                </a:extLst>
              </p:cNvPr>
              <p:cNvSpPr/>
              <p:nvPr/>
            </p:nvSpPr>
            <p:spPr>
              <a:xfrm rot="10800000" flipH="1" flipV="1">
                <a:off x="1201862" y="3986147"/>
                <a:ext cx="2327552" cy="1574741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B9FA837E-2F4C-4A79-BADA-B53C43E5585B}"/>
                  </a:ext>
                </a:extLst>
              </p:cNvPr>
              <p:cNvSpPr/>
              <p:nvPr/>
            </p:nvSpPr>
            <p:spPr>
              <a:xfrm rot="10800000" flipH="1">
                <a:off x="7128343" y="4112227"/>
                <a:ext cx="2649268" cy="1588795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914C3-E17C-41AA-AFC0-8C4FD1F0826C}"/>
                </a:ext>
              </a:extLst>
            </p:cNvPr>
            <p:cNvSpPr txBox="1"/>
            <p:nvPr/>
          </p:nvSpPr>
          <p:spPr>
            <a:xfrm>
              <a:off x="730917" y="4980136"/>
              <a:ext cx="2289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16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029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Data verbs manipulate the input data and return a new dataset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105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209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verbs can be chained since they return a data frame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4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A9067B-AE06-43FB-8525-EDC6E34DB128}"/>
              </a:ext>
            </a:extLst>
          </p:cNvPr>
          <p:cNvGrpSpPr/>
          <p:nvPr/>
        </p:nvGrpSpPr>
        <p:grpSpPr>
          <a:xfrm>
            <a:off x="1073659" y="1892686"/>
            <a:ext cx="8206549" cy="3921101"/>
            <a:chOff x="1073659" y="1892686"/>
            <a:chExt cx="8206549" cy="39211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455124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6028290" y="1976620"/>
              <a:ext cx="376522" cy="353997"/>
              <a:chOff x="2152070" y="1828800"/>
              <a:chExt cx="1371599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0" y="1828800"/>
                <a:ext cx="1371599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5" y="2087881"/>
                  <a:ext cx="274322" cy="274319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89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verbs can be chained since they return a data frame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7271093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operators pass the new dataset to the next 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5651" y="4214780"/>
              <a:ext cx="0" cy="6063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807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1257-D87C-4840-A261-90D4AAD6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B385-6883-48F8-8189-E078AB33A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9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10A5C-E2E3-497D-BD54-640B8F6858D0}"/>
              </a:ext>
            </a:extLst>
          </p:cNvPr>
          <p:cNvGrpSpPr/>
          <p:nvPr/>
        </p:nvGrpSpPr>
        <p:grpSpPr>
          <a:xfrm>
            <a:off x="1809319" y="878384"/>
            <a:ext cx="6493079" cy="4236440"/>
            <a:chOff x="1809319" y="878384"/>
            <a:chExt cx="6493079" cy="42364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7640FFE-AC8D-49D3-B2DF-3CD6F7A29C9C}"/>
                </a:ext>
              </a:extLst>
            </p:cNvPr>
            <p:cNvSpPr/>
            <p:nvPr/>
          </p:nvSpPr>
          <p:spPr>
            <a:xfrm>
              <a:off x="1809319" y="878384"/>
              <a:ext cx="6493079" cy="4236440"/>
            </a:xfrm>
            <a:prstGeom prst="rect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2A4846-66A1-4E0D-A696-1E312A919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104" y="1289184"/>
              <a:ext cx="5842845" cy="353202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09AC02-9720-44A2-93F4-34058ABA6595}"/>
                </a:ext>
              </a:extLst>
            </p:cNvPr>
            <p:cNvSpPr/>
            <p:nvPr/>
          </p:nvSpPr>
          <p:spPr>
            <a:xfrm>
              <a:off x="2590894" y="4066199"/>
              <a:ext cx="285226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DAECBC-14E8-4DD5-8F2A-9892B074F0B0}"/>
                </a:ext>
              </a:extLst>
            </p:cNvPr>
            <p:cNvSpPr/>
            <p:nvPr/>
          </p:nvSpPr>
          <p:spPr>
            <a:xfrm>
              <a:off x="2590893" y="1608227"/>
              <a:ext cx="5191387" cy="2676088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3D2143-71AB-4BCC-888D-2139F94047E1}"/>
                </a:ext>
              </a:extLst>
            </p:cNvPr>
            <p:cNvSpPr/>
            <p:nvPr/>
          </p:nvSpPr>
          <p:spPr>
            <a:xfrm>
              <a:off x="5131168" y="2479334"/>
              <a:ext cx="256032" cy="256032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FD1F13-8F61-47D3-B941-961F003208EE}"/>
                </a:ext>
              </a:extLst>
            </p:cNvPr>
            <p:cNvSpPr txBox="1"/>
            <p:nvPr/>
          </p:nvSpPr>
          <p:spPr>
            <a:xfrm>
              <a:off x="4416905" y="2274915"/>
              <a:ext cx="833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Chicago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329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09319" y="878384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04" y="1289184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590894" y="4066199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590893" y="1608227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7313986" y="2953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4481021" y="29536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3267231" y="54670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3759200" y="4535045"/>
            <a:ext cx="0" cy="8685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446463" y="31216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55293" y="3276601"/>
            <a:ext cx="1991170" cy="296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</p:cNvCxnSpPr>
          <p:nvPr/>
        </p:nvCxnSpPr>
        <p:spPr>
          <a:xfrm>
            <a:off x="5083567" y="724054"/>
            <a:ext cx="0" cy="5651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>
            <a:off x="7499927" y="718053"/>
            <a:ext cx="383022" cy="7797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31168" y="2479334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16905" y="2274915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2468201" y="29536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</p:cNvCxnSpPr>
          <p:nvPr/>
        </p:nvCxnSpPr>
        <p:spPr>
          <a:xfrm>
            <a:off x="2974109" y="724054"/>
            <a:ext cx="1472356" cy="15474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7FA0EE-92A0-4BB6-93C2-BBDFB2280C35}"/>
              </a:ext>
            </a:extLst>
          </p:cNvPr>
          <p:cNvSpPr txBox="1"/>
          <p:nvPr/>
        </p:nvSpPr>
        <p:spPr>
          <a:xfrm>
            <a:off x="5709082" y="54713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3744D2-C1E1-4C5B-A715-3C364B33585A}"/>
              </a:ext>
            </a:extLst>
          </p:cNvPr>
          <p:cNvCxnSpPr>
            <a:cxnSpLocks/>
          </p:cNvCxnSpPr>
          <p:nvPr/>
        </p:nvCxnSpPr>
        <p:spPr>
          <a:xfrm flipH="1" flipV="1">
            <a:off x="5259184" y="4795686"/>
            <a:ext cx="635963" cy="6079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6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28799" y="1469509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84" y="1880309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610374" y="4657324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610373" y="2199352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5F831-3149-49B8-9494-45665978A55E}"/>
              </a:ext>
            </a:extLst>
          </p:cNvPr>
          <p:cNvSpPr txBox="1"/>
          <p:nvPr/>
        </p:nvSpPr>
        <p:spPr>
          <a:xfrm>
            <a:off x="8552663" y="5227669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=“X Axis” 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67C46-230C-47E5-AA79-7CB5DA7DF8E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61235" y="5227669"/>
            <a:ext cx="3091428" cy="18466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5215638" y="221253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=c(70,130),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=c(140,260)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8532320" y="288820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main=“Plot Title”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1180664" y="6289245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 side=1, from=min(x), to=max(x), by=10 )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1828799" y="5133862"/>
            <a:ext cx="1300295" cy="115538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661500" y="374653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 x, 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=z)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</p:cNvCxnSpPr>
          <p:nvPr/>
        </p:nvCxnSpPr>
        <p:spPr>
          <a:xfrm flipH="1" flipV="1">
            <a:off x="6724073" y="3481469"/>
            <a:ext cx="1991171" cy="44973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51055" y="2132017"/>
            <a:ext cx="2981265" cy="9408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>
            <a:off x="7398327" y="590585"/>
            <a:ext cx="504102" cy="148026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B48270-ED2F-4EE8-BACE-76E5227CC570}"/>
              </a:ext>
            </a:extLst>
          </p:cNvPr>
          <p:cNvSpPr txBox="1"/>
          <p:nvPr/>
        </p:nvSpPr>
        <p:spPr>
          <a:xfrm>
            <a:off x="350651" y="40897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7B9F5-0FAD-434F-988C-18383A647E54}"/>
              </a:ext>
            </a:extLst>
          </p:cNvPr>
          <p:cNvCxnSpPr>
            <a:cxnSpLocks/>
          </p:cNvCxnSpPr>
          <p:nvPr/>
        </p:nvCxnSpPr>
        <p:spPr>
          <a:xfrm>
            <a:off x="1064284" y="4274438"/>
            <a:ext cx="64912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50648" y="3070459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36385" y="2866040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248914" y="744563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 x=100, y=220, “Chicago”, col=“orange” 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443058" y="1113895"/>
            <a:ext cx="1204077" cy="16848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8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09319" y="878384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04" y="1289184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590894" y="4066199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590893" y="1608227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9082388" y="4165712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=c(70,130),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=c(140,260)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414298" y="24303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main=“Plot Title”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1809319" y="6162439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 side=1, from=min(x), to=max(x), by=10 )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2364509" y="4549715"/>
            <a:ext cx="1727200" cy="15875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695764" y="273536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 x, 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=z)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704594" y="2890344"/>
            <a:ext cx="1991170" cy="296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</p:cNvCxnSpPr>
          <p:nvPr/>
        </p:nvCxnSpPr>
        <p:spPr>
          <a:xfrm>
            <a:off x="3463636" y="545915"/>
            <a:ext cx="1099128" cy="76869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 flipV="1">
            <a:off x="7882949" y="3960580"/>
            <a:ext cx="1199440" cy="3489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B48270-ED2F-4EE8-BACE-76E5227CC570}"/>
              </a:ext>
            </a:extLst>
          </p:cNvPr>
          <p:cNvSpPr txBox="1"/>
          <p:nvPr/>
        </p:nvSpPr>
        <p:spPr>
          <a:xfrm>
            <a:off x="331171" y="34986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7B9F5-0FAD-434F-988C-18383A647E54}"/>
              </a:ext>
            </a:extLst>
          </p:cNvPr>
          <p:cNvCxnSpPr>
            <a:cxnSpLocks/>
          </p:cNvCxnSpPr>
          <p:nvPr/>
        </p:nvCxnSpPr>
        <p:spPr>
          <a:xfrm>
            <a:off x="1044804" y="3683313"/>
            <a:ext cx="64912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31168" y="2479334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16905" y="2274915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6408131" y="197152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 x=100, y=220, “Chicago”)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</p:cNvCxnSpPr>
          <p:nvPr/>
        </p:nvCxnSpPr>
        <p:spPr>
          <a:xfrm flipH="1">
            <a:off x="5131168" y="604069"/>
            <a:ext cx="1809276" cy="16479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76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839-816C-42FE-9188-E6353914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64AB-B2CC-45A4-8DBC-0D2E913FA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21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3AA1-3B30-43FE-974E-984C602D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17458"/>
              </p:ext>
            </p:extLst>
          </p:nvPr>
        </p:nvGraphicFramePr>
        <p:xfrm>
          <a:off x="4039341" y="800331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0D9C74-435C-4915-A384-8322D1F29D81}"/>
              </a:ext>
            </a:extLst>
          </p:cNvPr>
          <p:cNvSpPr txBox="1"/>
          <p:nvPr/>
        </p:nvSpPr>
        <p:spPr>
          <a:xfrm>
            <a:off x="4039341" y="342932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F39966-31F2-4663-AC31-90AB5C31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17740"/>
              </p:ext>
            </p:extLst>
          </p:nvPr>
        </p:nvGraphicFramePr>
        <p:xfrm>
          <a:off x="5938982" y="800331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67094B-71D0-4F6B-97F0-704F71101A59}"/>
              </a:ext>
            </a:extLst>
          </p:cNvPr>
          <p:cNvSpPr txBox="1"/>
          <p:nvPr/>
        </p:nvSpPr>
        <p:spPr>
          <a:xfrm>
            <a:off x="5938982" y="342932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83733-D369-40CC-8AB3-48706EEA92D9}"/>
              </a:ext>
            </a:extLst>
          </p:cNvPr>
          <p:cNvSpPr/>
          <p:nvPr/>
        </p:nvSpPr>
        <p:spPr>
          <a:xfrm>
            <a:off x="4364182" y="3429001"/>
            <a:ext cx="1976582" cy="1717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86466-D605-469C-A1B8-6A4A3BF85EBC}"/>
              </a:ext>
            </a:extLst>
          </p:cNvPr>
          <p:cNvSpPr/>
          <p:nvPr/>
        </p:nvSpPr>
        <p:spPr>
          <a:xfrm>
            <a:off x="5107709" y="3429000"/>
            <a:ext cx="1976582" cy="1717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9B116-BE8B-4A2C-B2F3-90C367784B41}"/>
              </a:ext>
            </a:extLst>
          </p:cNvPr>
          <p:cNvSpPr txBox="1"/>
          <p:nvPr/>
        </p:nvSpPr>
        <p:spPr>
          <a:xfrm>
            <a:off x="4577088" y="41033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6AF7E-EF5E-4E83-9456-FC8376B5F9E2}"/>
              </a:ext>
            </a:extLst>
          </p:cNvPr>
          <p:cNvSpPr txBox="1"/>
          <p:nvPr/>
        </p:nvSpPr>
        <p:spPr>
          <a:xfrm>
            <a:off x="5486709" y="4084779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B,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CC8ED-37ED-464D-AFDB-D056A054D67E}"/>
              </a:ext>
            </a:extLst>
          </p:cNvPr>
          <p:cNvSpPr txBox="1"/>
          <p:nvPr/>
        </p:nvSpPr>
        <p:spPr>
          <a:xfrm>
            <a:off x="6553669" y="40847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9C5DB-3458-4CFC-8AAA-401E31D00CA7}"/>
              </a:ext>
            </a:extLst>
          </p:cNvPr>
          <p:cNvSpPr txBox="1"/>
          <p:nvPr/>
        </p:nvSpPr>
        <p:spPr>
          <a:xfrm>
            <a:off x="4894804" y="3030703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2C697-1CBC-4E23-87D6-2D0179B37566}"/>
              </a:ext>
            </a:extLst>
          </p:cNvPr>
          <p:cNvSpPr txBox="1"/>
          <p:nvPr/>
        </p:nvSpPr>
        <p:spPr>
          <a:xfrm>
            <a:off x="5944720" y="3034188"/>
            <a:ext cx="60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7B90B-4349-4AC9-BABA-F2AEE7ECCD53}"/>
              </a:ext>
            </a:extLst>
          </p:cNvPr>
          <p:cNvSpPr txBox="1"/>
          <p:nvPr/>
        </p:nvSpPr>
        <p:spPr>
          <a:xfrm>
            <a:off x="4204188" y="5308723"/>
            <a:ext cx="32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Shared and Distinct Observations</a:t>
            </a:r>
          </a:p>
        </p:txBody>
      </p:sp>
    </p:spTree>
    <p:extLst>
      <p:ext uri="{BB962C8B-B14F-4D97-AF65-F5344CB8AC3E}">
        <p14:creationId xmlns:p14="http://schemas.microsoft.com/office/powerpoint/2010/main" val="457918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87130"/>
              </p:ext>
            </p:extLst>
          </p:nvPr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/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14565" y="2957022"/>
            <a:ext cx="3897746" cy="74214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150074" y="1171321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Inner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07676"/>
              </p:ext>
            </p:extLst>
          </p:nvPr>
        </p:nvGraphicFramePr>
        <p:xfrm>
          <a:off x="7200046" y="2215805"/>
          <a:ext cx="18171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DA5230-78E6-4173-8817-0050300299C4}"/>
              </a:ext>
            </a:extLst>
          </p:cNvPr>
          <p:cNvSpPr txBox="1"/>
          <p:nvPr/>
        </p:nvSpPr>
        <p:spPr>
          <a:xfrm>
            <a:off x="6999705" y="1345041"/>
            <a:ext cx="21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shared cases</a:t>
            </a:r>
          </a:p>
        </p:txBody>
      </p:sp>
    </p:spTree>
    <p:extLst>
      <p:ext uri="{BB962C8B-B14F-4D97-AF65-F5344CB8AC3E}">
        <p14:creationId xmlns:p14="http://schemas.microsoft.com/office/powerpoint/2010/main" val="4252545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/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/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14565" y="2586646"/>
            <a:ext cx="3897746" cy="148104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122366" y="1171321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Outer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02400"/>
              </p:ext>
            </p:extLst>
          </p:nvPr>
        </p:nvGraphicFramePr>
        <p:xfrm>
          <a:off x="7200046" y="2215805"/>
          <a:ext cx="18171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19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6139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2E6F3-30E9-4C91-B497-328E77A27EFF}"/>
              </a:ext>
            </a:extLst>
          </p:cNvPr>
          <p:cNvSpPr txBox="1"/>
          <p:nvPr/>
        </p:nvSpPr>
        <p:spPr>
          <a:xfrm>
            <a:off x="7406099" y="1345041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cases</a:t>
            </a:r>
          </a:p>
        </p:txBody>
      </p:sp>
    </p:spTree>
    <p:extLst>
      <p:ext uri="{BB962C8B-B14F-4D97-AF65-F5344CB8AC3E}">
        <p14:creationId xmlns:p14="http://schemas.microsoft.com/office/powerpoint/2010/main" val="3482277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2914"/>
              </p:ext>
            </p:extLst>
          </p:nvPr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7839"/>
              </p:ext>
            </p:extLst>
          </p:nvPr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48508" y="2586182"/>
            <a:ext cx="3897746" cy="1110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392809" y="1171321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Left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82012"/>
              </p:ext>
            </p:extLst>
          </p:nvPr>
        </p:nvGraphicFramePr>
        <p:xfrm>
          <a:off x="7200046" y="2215805"/>
          <a:ext cx="18171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all.x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A30831-6A0D-4161-9648-7C1027BAC49F}"/>
              </a:ext>
            </a:extLst>
          </p:cNvPr>
          <p:cNvSpPr txBox="1"/>
          <p:nvPr/>
        </p:nvSpPr>
        <p:spPr>
          <a:xfrm>
            <a:off x="7286029" y="1345041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of dat1</a:t>
            </a:r>
          </a:p>
        </p:txBody>
      </p:sp>
    </p:spTree>
    <p:extLst>
      <p:ext uri="{BB962C8B-B14F-4D97-AF65-F5344CB8AC3E}">
        <p14:creationId xmlns:p14="http://schemas.microsoft.com/office/powerpoint/2010/main" val="2763430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617FE0-52C6-4325-B054-04AD486E3967}"/>
              </a:ext>
            </a:extLst>
          </p:cNvPr>
          <p:cNvGraphicFramePr>
            <a:graphicFrameLocks noGrp="1"/>
          </p:cNvGraphicFramePr>
          <p:nvPr/>
        </p:nvGraphicFramePr>
        <p:xfrm>
          <a:off x="1600940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C0FE98-8DF8-43F6-A811-8A9B6B2EB59D}"/>
              </a:ext>
            </a:extLst>
          </p:cNvPr>
          <p:cNvSpPr txBox="1"/>
          <p:nvPr/>
        </p:nvSpPr>
        <p:spPr>
          <a:xfrm>
            <a:off x="1600940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0D7D1-C913-4E4E-858C-C6697E0C3A92}"/>
              </a:ext>
            </a:extLst>
          </p:cNvPr>
          <p:cNvGraphicFramePr>
            <a:graphicFrameLocks noGrp="1"/>
          </p:cNvGraphicFramePr>
          <p:nvPr/>
        </p:nvGraphicFramePr>
        <p:xfrm>
          <a:off x="3500581" y="221349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9E0753-C7A2-4FB8-926C-121A28CD3E01}"/>
              </a:ext>
            </a:extLst>
          </p:cNvPr>
          <p:cNvSpPr txBox="1"/>
          <p:nvPr/>
        </p:nvSpPr>
        <p:spPr>
          <a:xfrm>
            <a:off x="3500581" y="175609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FCF21-78E4-4A66-9C6A-C365C144A7C2}"/>
              </a:ext>
            </a:extLst>
          </p:cNvPr>
          <p:cNvSpPr/>
          <p:nvPr/>
        </p:nvSpPr>
        <p:spPr>
          <a:xfrm>
            <a:off x="1314565" y="2957022"/>
            <a:ext cx="3897746" cy="1110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52661-FB2B-4B2D-A0CB-8D61A5727F1E}"/>
              </a:ext>
            </a:extLst>
          </p:cNvPr>
          <p:cNvSpPr txBox="1"/>
          <p:nvPr/>
        </p:nvSpPr>
        <p:spPr>
          <a:xfrm>
            <a:off x="2217319" y="1171321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Right Join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BB7CCD0-B1D5-453A-8D18-EC8A16FF4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63924"/>
              </p:ext>
            </p:extLst>
          </p:nvPr>
        </p:nvGraphicFramePr>
        <p:xfrm>
          <a:off x="7200046" y="2215805"/>
          <a:ext cx="18171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700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  <a:gridCol w="605700">
                  <a:extLst>
                    <a:ext uri="{9D8B030D-6E8A-4147-A177-3AD203B41FA5}">
                      <a16:colId xmlns:a16="http://schemas.microsoft.com/office/drawing/2014/main" val="398016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3E4C7DE-8ED0-4672-894B-F3889FF9A868}"/>
              </a:ext>
            </a:extLst>
          </p:cNvPr>
          <p:cNvSpPr txBox="1"/>
          <p:nvPr/>
        </p:nvSpPr>
        <p:spPr>
          <a:xfrm>
            <a:off x="7200045" y="1758406"/>
            <a:ext cx="18170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1AEE9-2FDF-4660-A988-FEA8FFD300C6}"/>
              </a:ext>
            </a:extLst>
          </p:cNvPr>
          <p:cNvSpPr txBox="1"/>
          <p:nvPr/>
        </p:nvSpPr>
        <p:spPr>
          <a:xfrm>
            <a:off x="1540903" y="4690599"/>
            <a:ext cx="8017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dat3 &lt;- merge( dat1, dat2, by=“id”, 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all.y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 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648715-692B-47B9-B394-694EE4E95CD6}"/>
              </a:ext>
            </a:extLst>
          </p:cNvPr>
          <p:cNvCxnSpPr/>
          <p:nvPr/>
        </p:nvCxnSpPr>
        <p:spPr>
          <a:xfrm>
            <a:off x="5546436" y="1967346"/>
            <a:ext cx="1099127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D1490D-37C5-434A-B863-91755E86518A}"/>
              </a:ext>
            </a:extLst>
          </p:cNvPr>
          <p:cNvSpPr txBox="1"/>
          <p:nvPr/>
        </p:nvSpPr>
        <p:spPr>
          <a:xfrm>
            <a:off x="7286029" y="1345041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Keep all of dat2</a:t>
            </a:r>
          </a:p>
        </p:txBody>
      </p:sp>
    </p:spTree>
    <p:extLst>
      <p:ext uri="{BB962C8B-B14F-4D97-AF65-F5344CB8AC3E}">
        <p14:creationId xmlns:p14="http://schemas.microsoft.com/office/powerpoint/2010/main" val="791649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3AA1-3B30-43FE-974E-984C602D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70567"/>
              </p:ext>
            </p:extLst>
          </p:nvPr>
        </p:nvGraphicFramePr>
        <p:xfrm>
          <a:off x="1693304" y="1363750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0D9C74-435C-4915-A384-8322D1F29D81}"/>
              </a:ext>
            </a:extLst>
          </p:cNvPr>
          <p:cNvSpPr txBox="1"/>
          <p:nvPr/>
        </p:nvSpPr>
        <p:spPr>
          <a:xfrm>
            <a:off x="1693304" y="906351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F39966-31F2-4663-AC31-90AB5C31D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27456"/>
              </p:ext>
            </p:extLst>
          </p:nvPr>
        </p:nvGraphicFramePr>
        <p:xfrm>
          <a:off x="3592945" y="1363750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67094B-71D0-4F6B-97F0-704F71101A59}"/>
              </a:ext>
            </a:extLst>
          </p:cNvPr>
          <p:cNvSpPr txBox="1"/>
          <p:nvPr/>
        </p:nvSpPr>
        <p:spPr>
          <a:xfrm>
            <a:off x="3592945" y="906351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2E687-03B5-48F3-B85C-589AD3832017}"/>
              </a:ext>
            </a:extLst>
          </p:cNvPr>
          <p:cNvSpPr/>
          <p:nvPr/>
        </p:nvSpPr>
        <p:spPr>
          <a:xfrm>
            <a:off x="1440872" y="1736437"/>
            <a:ext cx="3897746" cy="111067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2BCEEB-E1C1-481D-A40C-A4B91DF64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53670"/>
              </p:ext>
            </p:extLst>
          </p:nvPr>
        </p:nvGraphicFramePr>
        <p:xfrm>
          <a:off x="7105814" y="136744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7623A8-72CA-47B8-9A8C-2C45BEF919B1}"/>
              </a:ext>
            </a:extLst>
          </p:cNvPr>
          <p:cNvSpPr txBox="1"/>
          <p:nvPr/>
        </p:nvSpPr>
        <p:spPr>
          <a:xfrm>
            <a:off x="7105814" y="91004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55EA44-58B5-45A8-A75D-61D1961AC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84840"/>
              </p:ext>
            </p:extLst>
          </p:nvPr>
        </p:nvGraphicFramePr>
        <p:xfrm>
          <a:off x="9005455" y="1367445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E6D0C7-F5B7-4570-8798-95B1EA518437}"/>
              </a:ext>
            </a:extLst>
          </p:cNvPr>
          <p:cNvSpPr txBox="1"/>
          <p:nvPr/>
        </p:nvSpPr>
        <p:spPr>
          <a:xfrm>
            <a:off x="9005455" y="910046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BA542-C7DB-4EC0-9BAB-7407FFFA4E2C}"/>
              </a:ext>
            </a:extLst>
          </p:cNvPr>
          <p:cNvSpPr/>
          <p:nvPr/>
        </p:nvSpPr>
        <p:spPr>
          <a:xfrm>
            <a:off x="6853382" y="2088806"/>
            <a:ext cx="3897746" cy="112914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631B09-8206-4744-9393-157175CC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82219"/>
              </p:ext>
            </p:extLst>
          </p:nvPr>
        </p:nvGraphicFramePr>
        <p:xfrm>
          <a:off x="1693304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928D60F-14D9-4658-B057-0A3D40C9A07B}"/>
              </a:ext>
            </a:extLst>
          </p:cNvPr>
          <p:cNvSpPr txBox="1"/>
          <p:nvPr/>
        </p:nvSpPr>
        <p:spPr>
          <a:xfrm>
            <a:off x="1693304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7119A85-530E-41D5-875A-B3BAD8B7A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78133"/>
              </p:ext>
            </p:extLst>
          </p:nvPr>
        </p:nvGraphicFramePr>
        <p:xfrm>
          <a:off x="3592945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F8FF80B-AE49-4CB7-AFCC-84AC263F5D7C}"/>
              </a:ext>
            </a:extLst>
          </p:cNvPr>
          <p:cNvSpPr txBox="1"/>
          <p:nvPr/>
        </p:nvSpPr>
        <p:spPr>
          <a:xfrm>
            <a:off x="3592945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B3519-ACC5-42A7-9B06-2AFEC94A1086}"/>
              </a:ext>
            </a:extLst>
          </p:cNvPr>
          <p:cNvSpPr/>
          <p:nvPr/>
        </p:nvSpPr>
        <p:spPr>
          <a:xfrm>
            <a:off x="1440872" y="5247378"/>
            <a:ext cx="3897746" cy="76199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EF8931-FA13-4F1C-96D5-43A72EDC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31061"/>
              </p:ext>
            </p:extLst>
          </p:nvPr>
        </p:nvGraphicFramePr>
        <p:xfrm>
          <a:off x="7107679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367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9756B3F-718B-4F14-9CC8-0E366B483A3B}"/>
              </a:ext>
            </a:extLst>
          </p:cNvPr>
          <p:cNvSpPr txBox="1"/>
          <p:nvPr/>
        </p:nvSpPr>
        <p:spPr>
          <a:xfrm>
            <a:off x="7107679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B2EBE35-52DC-4ABD-9A56-03DE2F4BB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49613"/>
              </p:ext>
            </p:extLst>
          </p:nvPr>
        </p:nvGraphicFramePr>
        <p:xfrm>
          <a:off x="9007320" y="4526017"/>
          <a:ext cx="1491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688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745688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rgbClr val="96969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2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6260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3371E49-E3F3-4819-B97E-9DED0452DE6B}"/>
              </a:ext>
            </a:extLst>
          </p:cNvPr>
          <p:cNvSpPr txBox="1"/>
          <p:nvPr/>
        </p:nvSpPr>
        <p:spPr>
          <a:xfrm>
            <a:off x="9007320" y="4068618"/>
            <a:ext cx="149137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774C3-E595-41BE-9EC6-531D57074153}"/>
              </a:ext>
            </a:extLst>
          </p:cNvPr>
          <p:cNvSpPr/>
          <p:nvPr/>
        </p:nvSpPr>
        <p:spPr>
          <a:xfrm>
            <a:off x="6855247" y="4880234"/>
            <a:ext cx="3897746" cy="149998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70FC4-7528-40DE-AF94-DCD9BDA023D2}"/>
              </a:ext>
            </a:extLst>
          </p:cNvPr>
          <p:cNvSpPr txBox="1"/>
          <p:nvPr/>
        </p:nvSpPr>
        <p:spPr>
          <a:xfrm>
            <a:off x="2485173" y="321576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Left Join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FAEF15-2EA6-42E5-9162-EEA39B8AAA34}"/>
              </a:ext>
            </a:extLst>
          </p:cNvPr>
          <p:cNvSpPr txBox="1"/>
          <p:nvPr/>
        </p:nvSpPr>
        <p:spPr>
          <a:xfrm>
            <a:off x="7755203" y="335223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Right Join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79AF2-5BF5-4F7A-8835-78B83354C356}"/>
              </a:ext>
            </a:extLst>
          </p:cNvPr>
          <p:cNvSpPr txBox="1"/>
          <p:nvPr/>
        </p:nvSpPr>
        <p:spPr>
          <a:xfrm>
            <a:off x="2350037" y="3517885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Inner Join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32AD8-907D-4378-9336-45BCD15B509E}"/>
              </a:ext>
            </a:extLst>
          </p:cNvPr>
          <p:cNvSpPr txBox="1"/>
          <p:nvPr/>
        </p:nvSpPr>
        <p:spPr>
          <a:xfrm>
            <a:off x="7755203" y="3517885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Outer Join</a:t>
            </a:r>
          </a:p>
        </p:txBody>
      </p:sp>
    </p:spTree>
    <p:extLst>
      <p:ext uri="{BB962C8B-B14F-4D97-AF65-F5344CB8AC3E}">
        <p14:creationId xmlns:p14="http://schemas.microsoft.com/office/powerpoint/2010/main" val="2974695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3AA1-3B30-43FE-974E-984C602D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44344"/>
              </p:ext>
            </p:extLst>
          </p:nvPr>
        </p:nvGraphicFramePr>
        <p:xfrm>
          <a:off x="3168073" y="1945640"/>
          <a:ext cx="251966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87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2591094888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0D9C74-435C-4915-A384-8322D1F29D81}"/>
              </a:ext>
            </a:extLst>
          </p:cNvPr>
          <p:cNvSpPr txBox="1"/>
          <p:nvPr/>
        </p:nvSpPr>
        <p:spPr>
          <a:xfrm>
            <a:off x="3168073" y="1488241"/>
            <a:ext cx="251966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329B5B-ACC5-4491-B210-81A26A24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54111"/>
              </p:ext>
            </p:extLst>
          </p:nvPr>
        </p:nvGraphicFramePr>
        <p:xfrm>
          <a:off x="5989782" y="1945640"/>
          <a:ext cx="251966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87">
                  <a:extLst>
                    <a:ext uri="{9D8B030D-6E8A-4147-A177-3AD203B41FA5}">
                      <a16:colId xmlns:a16="http://schemas.microsoft.com/office/drawing/2014/main" val="1114391130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2591094888"/>
                    </a:ext>
                  </a:extLst>
                </a:gridCol>
                <a:gridCol w="839887">
                  <a:extLst>
                    <a:ext uri="{9D8B030D-6E8A-4147-A177-3AD203B41FA5}">
                      <a16:colId xmlns:a16="http://schemas.microsoft.com/office/drawing/2014/main" val="309343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04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969696"/>
                            </a:solidFill>
                          </a:ln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3766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473022-E071-4258-BD46-B9E345EE6341}"/>
              </a:ext>
            </a:extLst>
          </p:cNvPr>
          <p:cNvSpPr txBox="1"/>
          <p:nvPr/>
        </p:nvSpPr>
        <p:spPr>
          <a:xfrm>
            <a:off x="5989782" y="1488241"/>
            <a:ext cx="251966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F2C75-0818-41A5-A70E-8D20208A35D3}"/>
              </a:ext>
            </a:extLst>
          </p:cNvPr>
          <p:cNvSpPr/>
          <p:nvPr/>
        </p:nvSpPr>
        <p:spPr>
          <a:xfrm>
            <a:off x="3168073" y="500042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 dat1, dat2, by=c("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id","year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B4F74-569E-40B3-8A6A-BAC104F4AC8C}"/>
              </a:ext>
            </a:extLst>
          </p:cNvPr>
          <p:cNvSpPr txBox="1"/>
          <p:nvPr/>
        </p:nvSpPr>
        <p:spPr>
          <a:xfrm>
            <a:off x="4230846" y="839024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Compound IDs</a:t>
            </a:r>
          </a:p>
        </p:txBody>
      </p:sp>
    </p:spTree>
    <p:extLst>
      <p:ext uri="{BB962C8B-B14F-4D97-AF65-F5344CB8AC3E}">
        <p14:creationId xmlns:p14="http://schemas.microsoft.com/office/powerpoint/2010/main" val="252096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1280</Words>
  <Application>Microsoft Office PowerPoint</Application>
  <PresentationFormat>Widescreen</PresentationFormat>
  <Paragraphs>624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Bahnschrift Light</vt:lpstr>
      <vt:lpstr>Calibri</vt:lpstr>
      <vt:lpstr>Calibri Light</vt:lpstr>
      <vt:lpstr>Cambria Math</vt:lpstr>
      <vt:lpstr>Century Gothic</vt:lpstr>
      <vt:lpstr>Courier New</vt:lpstr>
      <vt:lpstr>Office Theme</vt:lpstr>
      <vt:lpstr>Introduction</vt:lpstr>
      <vt:lpstr>PowerPoint Presentation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  <vt:lpstr>Logical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Recipes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  <vt:lpstr>Data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72</cp:revision>
  <dcterms:created xsi:type="dcterms:W3CDTF">2018-08-23T13:35:46Z</dcterms:created>
  <dcterms:modified xsi:type="dcterms:W3CDTF">2019-08-19T03:06:28Z</dcterms:modified>
</cp:coreProperties>
</file>