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6" r:id="rId3"/>
    <p:sldId id="260" r:id="rId4"/>
    <p:sldId id="264" r:id="rId5"/>
    <p:sldId id="265" r:id="rId6"/>
    <p:sldId id="278" r:id="rId7"/>
    <p:sldId id="292" r:id="rId8"/>
    <p:sldId id="279" r:id="rId9"/>
    <p:sldId id="294" r:id="rId10"/>
    <p:sldId id="295" r:id="rId11"/>
    <p:sldId id="296" r:id="rId12"/>
    <p:sldId id="282" r:id="rId13"/>
    <p:sldId id="283" r:id="rId14"/>
    <p:sldId id="284" r:id="rId15"/>
    <p:sldId id="297" r:id="rId16"/>
    <p:sldId id="298" r:id="rId17"/>
    <p:sldId id="299" r:id="rId18"/>
    <p:sldId id="289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E29-276F-4A40-BB91-9E5C309316E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1FEA-2E0A-4997-859B-48E89E31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E29-276F-4A40-BB91-9E5C309316E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1FEA-2E0A-4997-859B-48E89E31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E29-276F-4A40-BB91-9E5C309316E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1FEA-2E0A-4997-859B-48E89E31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E29-276F-4A40-BB91-9E5C309316E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1FEA-2E0A-4997-859B-48E89E31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8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E29-276F-4A40-BB91-9E5C309316E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1FEA-2E0A-4997-859B-48E89E31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E29-276F-4A40-BB91-9E5C309316E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1FEA-2E0A-4997-859B-48E89E31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7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E29-276F-4A40-BB91-9E5C309316E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1FEA-2E0A-4997-859B-48E89E31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1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E29-276F-4A40-BB91-9E5C309316E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1FEA-2E0A-4997-859B-48E89E31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6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E29-276F-4A40-BB91-9E5C309316E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1FEA-2E0A-4997-859B-48E89E31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E29-276F-4A40-BB91-9E5C309316E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1FEA-2E0A-4997-859B-48E89E31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9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E29-276F-4A40-BB91-9E5C309316E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1FEA-2E0A-4997-859B-48E89E31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EE29-276F-4A40-BB91-9E5C309316E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1FEA-2E0A-4997-859B-48E89E31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6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9825" y="731364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49B3E3-3799-4D84-A7A1-217D2C416C93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2234242" y="2823221"/>
            <a:ext cx="3510396" cy="136059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CBF9CF-71E1-490E-9D1A-F38350B484B8}"/>
              </a:ext>
            </a:extLst>
          </p:cNvPr>
          <p:cNvSpPr txBox="1"/>
          <p:nvPr/>
        </p:nvSpPr>
        <p:spPr>
          <a:xfrm>
            <a:off x="2551183" y="1082420"/>
            <a:ext cx="2893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1</a:t>
            </a:r>
            <a:r>
              <a:rPr lang="en-US" sz="2400" b="1" dirty="0"/>
              <a:t>= </a:t>
            </a:r>
            <a:br>
              <a:rPr lang="en-US" sz="2400" b="1" dirty="0"/>
            </a:br>
            <a:r>
              <a:rPr lang="en-US" sz="2400" b="1" dirty="0"/>
              <a:t>pre-intervention</a:t>
            </a:r>
          </a:p>
          <a:p>
            <a:r>
              <a:rPr lang="en-US" sz="2400" b="1" dirty="0"/>
              <a:t>slope</a:t>
            </a:r>
            <a:r>
              <a:rPr lang="en-US" sz="2400" b="1" baseline="-25000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Tobacco consumption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83260" y="2323034"/>
            <a:ext cx="577969" cy="9003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>
            <a:off x="5744638" y="2823221"/>
            <a:ext cx="2484962" cy="1119051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712325" y="1485276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CBF9CF-71E1-490E-9D1A-F38350B484B8}"/>
              </a:ext>
            </a:extLst>
          </p:cNvPr>
          <p:cNvSpPr txBox="1"/>
          <p:nvPr/>
        </p:nvSpPr>
        <p:spPr>
          <a:xfrm>
            <a:off x="6684825" y="1399718"/>
            <a:ext cx="2893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3</a:t>
            </a:r>
            <a:r>
              <a:rPr lang="en-US" sz="2400" b="1" dirty="0"/>
              <a:t>= </a:t>
            </a:r>
            <a:br>
              <a:rPr lang="en-US" sz="2400" b="1" dirty="0"/>
            </a:br>
            <a:r>
              <a:rPr lang="en-US" sz="2400" b="1" dirty="0"/>
              <a:t>difference between pre and post slope</a:t>
            </a:r>
            <a:endParaRPr lang="en-US" sz="2400" b="1" baseline="-250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823494" y="2640332"/>
            <a:ext cx="493408" cy="520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819CF5-7C54-4FBB-9289-8CE3AD719C36}"/>
              </a:ext>
            </a:extLst>
          </p:cNvPr>
          <p:cNvSpPr txBox="1"/>
          <p:nvPr/>
        </p:nvSpPr>
        <p:spPr>
          <a:xfrm>
            <a:off x="1767675" y="3882894"/>
            <a:ext cx="125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4789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9825" y="731364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49B3E3-3799-4D84-A7A1-217D2C416C93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2234242" y="2823221"/>
            <a:ext cx="3510396" cy="136059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819CF5-7C54-4FBB-9289-8CE3AD719C36}"/>
              </a:ext>
            </a:extLst>
          </p:cNvPr>
          <p:cNvSpPr txBox="1"/>
          <p:nvPr/>
        </p:nvSpPr>
        <p:spPr>
          <a:xfrm>
            <a:off x="1767675" y="3882894"/>
            <a:ext cx="125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CBF9CF-71E1-490E-9D1A-F38350B484B8}"/>
              </a:ext>
            </a:extLst>
          </p:cNvPr>
          <p:cNvSpPr txBox="1"/>
          <p:nvPr/>
        </p:nvSpPr>
        <p:spPr>
          <a:xfrm>
            <a:off x="2551183" y="1082420"/>
            <a:ext cx="2893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1</a:t>
            </a:r>
            <a:r>
              <a:rPr lang="en-US" sz="2400" b="1" dirty="0"/>
              <a:t>= </a:t>
            </a:r>
            <a:br>
              <a:rPr lang="en-US" sz="2400" b="1" dirty="0"/>
            </a:br>
            <a:r>
              <a:rPr lang="en-US" sz="2400" b="1" dirty="0"/>
              <a:t>pre-intervention</a:t>
            </a:r>
          </a:p>
          <a:p>
            <a:r>
              <a:rPr lang="en-US" sz="2400" b="1" dirty="0"/>
              <a:t>slope</a:t>
            </a:r>
            <a:r>
              <a:rPr lang="en-US" sz="2400" b="1" baseline="-25000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Tobacco consumption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83260" y="2323034"/>
            <a:ext cx="577969" cy="9003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5722680" y="3577266"/>
            <a:ext cx="2506920" cy="71868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712325" y="1485276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CBF9CF-71E1-490E-9D1A-F38350B484B8}"/>
              </a:ext>
            </a:extLst>
          </p:cNvPr>
          <p:cNvSpPr txBox="1"/>
          <p:nvPr/>
        </p:nvSpPr>
        <p:spPr>
          <a:xfrm>
            <a:off x="6684825" y="1399718"/>
            <a:ext cx="2893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3</a:t>
            </a:r>
            <a:r>
              <a:rPr lang="en-US" sz="2400" b="1" dirty="0"/>
              <a:t>= </a:t>
            </a:r>
            <a:br>
              <a:rPr lang="en-US" sz="2400" b="1" dirty="0"/>
            </a:br>
            <a:r>
              <a:rPr lang="en-US" sz="2400" b="1" dirty="0"/>
              <a:t>difference between pre and post slope</a:t>
            </a:r>
            <a:endParaRPr lang="en-US" sz="2400" b="1" baseline="-250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976140" y="2640332"/>
            <a:ext cx="340762" cy="673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B3DE410A-FDBF-4DE6-A313-E0130C491BA0}"/>
              </a:ext>
            </a:extLst>
          </p:cNvPr>
          <p:cNvSpPr/>
          <p:nvPr/>
        </p:nvSpPr>
        <p:spPr>
          <a:xfrm rot="100082">
            <a:off x="5733614" y="2826149"/>
            <a:ext cx="212146" cy="754364"/>
          </a:xfrm>
          <a:prstGeom prst="righ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EA6DA7-07ED-464C-8DCE-763F2AC29520}"/>
              </a:ext>
            </a:extLst>
          </p:cNvPr>
          <p:cNvSpPr txBox="1"/>
          <p:nvPr/>
        </p:nvSpPr>
        <p:spPr>
          <a:xfrm>
            <a:off x="6565727" y="3366633"/>
            <a:ext cx="357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2 </a:t>
            </a:r>
            <a:r>
              <a:rPr lang="en-US" sz="2400" b="1" dirty="0"/>
              <a:t>= immediate effect</a:t>
            </a:r>
          </a:p>
        </p:txBody>
      </p:sp>
      <p:cxnSp>
        <p:nvCxnSpPr>
          <p:cNvPr id="20" name="Curved Connector 19"/>
          <p:cNvCxnSpPr/>
          <p:nvPr/>
        </p:nvCxnSpPr>
        <p:spPr>
          <a:xfrm>
            <a:off x="5963091" y="3053751"/>
            <a:ext cx="612031" cy="60384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83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9825" y="731364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49B3E3-3799-4D84-A7A1-217D2C416C93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2234242" y="2874588"/>
            <a:ext cx="3482042" cy="135235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Tobacco consumption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D712E1-2AEB-4583-A382-0790913AF3C3}"/>
              </a:ext>
            </a:extLst>
          </p:cNvPr>
          <p:cNvCxnSpPr>
            <a:cxnSpLocks/>
          </p:cNvCxnSpPr>
          <p:nvPr/>
        </p:nvCxnSpPr>
        <p:spPr>
          <a:xfrm flipV="1">
            <a:off x="5728094" y="1928753"/>
            <a:ext cx="2459465" cy="940683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819CF5-7C54-4FBB-9289-8CE3AD719C36}"/>
              </a:ext>
            </a:extLst>
          </p:cNvPr>
          <p:cNvSpPr txBox="1"/>
          <p:nvPr/>
        </p:nvSpPr>
        <p:spPr>
          <a:xfrm>
            <a:off x="1767675" y="3882894"/>
            <a:ext cx="125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>
            <a:off x="5722680" y="3577266"/>
            <a:ext cx="2506920" cy="71868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712325" y="1485276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52088" y="1157014"/>
            <a:ext cx="321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Intervention has not occurred:</a:t>
            </a:r>
          </a:p>
          <a:p>
            <a:r>
              <a:rPr lang="en-US" b="1" dirty="0"/>
              <a:t>Y = b</a:t>
            </a:r>
            <a:r>
              <a:rPr lang="en-US" b="1" baseline="-25000" dirty="0"/>
              <a:t>0</a:t>
            </a:r>
            <a:r>
              <a:rPr lang="en-US" b="1" dirty="0"/>
              <a:t> + b</a:t>
            </a:r>
            <a:r>
              <a:rPr lang="en-US" b="1" baseline="-25000" dirty="0"/>
              <a:t>1</a:t>
            </a:r>
            <a:r>
              <a:rPr lang="en-US" b="1" dirty="0"/>
              <a:t>*T </a:t>
            </a:r>
            <a:r>
              <a:rPr lang="en-US" b="1" dirty="0">
                <a:solidFill>
                  <a:srgbClr val="FF0000"/>
                </a:solidFill>
              </a:rPr>
              <a:t>+ b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*0 + b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*0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10540" y="3467395"/>
            <a:ext cx="297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Intervention has occurred:</a:t>
            </a:r>
            <a:br>
              <a:rPr lang="en-US" b="1" dirty="0"/>
            </a:br>
            <a:r>
              <a:rPr lang="en-US" b="1" dirty="0"/>
              <a:t>Y = b</a:t>
            </a:r>
            <a:r>
              <a:rPr lang="en-US" b="1" baseline="-25000" dirty="0"/>
              <a:t>0</a:t>
            </a:r>
            <a:r>
              <a:rPr lang="en-US" b="1" dirty="0"/>
              <a:t> + b</a:t>
            </a:r>
            <a:r>
              <a:rPr lang="en-US" b="1" baseline="-25000" dirty="0"/>
              <a:t>1</a:t>
            </a:r>
            <a:r>
              <a:rPr lang="en-US" b="1" dirty="0"/>
              <a:t>*T </a:t>
            </a:r>
            <a:r>
              <a:rPr lang="en-US" b="1" dirty="0">
                <a:solidFill>
                  <a:srgbClr val="FF0000"/>
                </a:solidFill>
              </a:rPr>
              <a:t>+ b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*D + b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*P</a:t>
            </a:r>
          </a:p>
        </p:txBody>
      </p:sp>
    </p:spTree>
    <p:extLst>
      <p:ext uri="{BB962C8B-B14F-4D97-AF65-F5344CB8AC3E}">
        <p14:creationId xmlns:p14="http://schemas.microsoft.com/office/powerpoint/2010/main" val="32641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2" idx="4"/>
          </p:cNvCxnSpPr>
          <p:nvPr/>
        </p:nvCxnSpPr>
        <p:spPr>
          <a:xfrm>
            <a:off x="6493171" y="2670568"/>
            <a:ext cx="0" cy="206686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9825" y="731364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49B3E3-3799-4D84-A7A1-217D2C416C93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2234242" y="2874588"/>
            <a:ext cx="3482042" cy="135235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Tobacco consumption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D712E1-2AEB-4583-A382-0790913AF3C3}"/>
              </a:ext>
            </a:extLst>
          </p:cNvPr>
          <p:cNvCxnSpPr>
            <a:cxnSpLocks/>
          </p:cNvCxnSpPr>
          <p:nvPr/>
        </p:nvCxnSpPr>
        <p:spPr>
          <a:xfrm flipV="1">
            <a:off x="5728094" y="1928753"/>
            <a:ext cx="2459465" cy="940683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819CF5-7C54-4FBB-9289-8CE3AD719C36}"/>
              </a:ext>
            </a:extLst>
          </p:cNvPr>
          <p:cNvSpPr txBox="1"/>
          <p:nvPr/>
        </p:nvSpPr>
        <p:spPr>
          <a:xfrm>
            <a:off x="1767675" y="3882894"/>
            <a:ext cx="125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>
            <a:off x="5722680" y="3577266"/>
            <a:ext cx="2506920" cy="71868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712325" y="1485276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411220" y="2506666"/>
            <a:ext cx="163902" cy="1639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11220" y="3718992"/>
            <a:ext cx="163902" cy="1639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77355" y="471440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baseline="-25000" dirty="0"/>
              <a:t>12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6261861" y="1818570"/>
            <a:ext cx="811834" cy="349214"/>
          </a:xfrm>
          <a:prstGeom prst="curvedConnector3">
            <a:avLst>
              <a:gd name="adj1" fmla="val 103129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84891" y="1311042"/>
            <a:ext cx="223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Counterfactual</a:t>
            </a:r>
            <a:endParaRPr lang="en-US" sz="24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43442" y="3421229"/>
            <a:ext cx="223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Predicted Y</a:t>
            </a:r>
            <a:endParaRPr lang="en-US" sz="2400" b="1" baseline="-25000" dirty="0"/>
          </a:p>
        </p:txBody>
      </p:sp>
      <p:cxnSp>
        <p:nvCxnSpPr>
          <p:cNvPr id="30" name="Curved Connector 29"/>
          <p:cNvCxnSpPr>
            <a:endCxn id="29" idx="1"/>
          </p:cNvCxnSpPr>
          <p:nvPr/>
        </p:nvCxnSpPr>
        <p:spPr>
          <a:xfrm flipV="1">
            <a:off x="6567554" y="3652062"/>
            <a:ext cx="275888" cy="9706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" idx="2"/>
          </p:cNvCxnSpPr>
          <p:nvPr/>
        </p:nvCxnSpPr>
        <p:spPr>
          <a:xfrm flipV="1">
            <a:off x="2203659" y="2588617"/>
            <a:ext cx="4207561" cy="5697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247819" y="3810138"/>
            <a:ext cx="4207561" cy="5697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2" idx="4"/>
          </p:cNvCxnSpPr>
          <p:nvPr/>
        </p:nvCxnSpPr>
        <p:spPr>
          <a:xfrm>
            <a:off x="7821633" y="2196121"/>
            <a:ext cx="0" cy="25413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9825" y="731364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49B3E3-3799-4D84-A7A1-217D2C416C93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2234242" y="2874588"/>
            <a:ext cx="3482042" cy="135235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Tobacco consumption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D712E1-2AEB-4583-A382-0790913AF3C3}"/>
              </a:ext>
            </a:extLst>
          </p:cNvPr>
          <p:cNvCxnSpPr>
            <a:cxnSpLocks/>
          </p:cNvCxnSpPr>
          <p:nvPr/>
        </p:nvCxnSpPr>
        <p:spPr>
          <a:xfrm flipV="1">
            <a:off x="5728094" y="1928753"/>
            <a:ext cx="2459465" cy="940683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819CF5-7C54-4FBB-9289-8CE3AD719C36}"/>
              </a:ext>
            </a:extLst>
          </p:cNvPr>
          <p:cNvSpPr txBox="1"/>
          <p:nvPr/>
        </p:nvSpPr>
        <p:spPr>
          <a:xfrm>
            <a:off x="1767675" y="3882894"/>
            <a:ext cx="125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>
            <a:off x="5722680" y="3577266"/>
            <a:ext cx="2506920" cy="71868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712325" y="1485276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739682" y="2032219"/>
            <a:ext cx="163902" cy="1639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39682" y="4081294"/>
            <a:ext cx="163902" cy="1639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05817" y="471440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baseline="-25000" dirty="0"/>
              <a:t>18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7590323" y="1344123"/>
            <a:ext cx="811834" cy="349214"/>
          </a:xfrm>
          <a:prstGeom prst="curvedConnector3">
            <a:avLst>
              <a:gd name="adj1" fmla="val 103129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13353" y="836595"/>
            <a:ext cx="223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Counterfactual</a:t>
            </a:r>
            <a:endParaRPr lang="en-US" sz="24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8171904" y="3783531"/>
            <a:ext cx="223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Predicted Y</a:t>
            </a:r>
            <a:endParaRPr lang="en-US" sz="2400" b="1" baseline="-25000" dirty="0"/>
          </a:p>
        </p:txBody>
      </p:sp>
      <p:cxnSp>
        <p:nvCxnSpPr>
          <p:cNvPr id="30" name="Curved Connector 29"/>
          <p:cNvCxnSpPr>
            <a:endCxn id="29" idx="1"/>
          </p:cNvCxnSpPr>
          <p:nvPr/>
        </p:nvCxnSpPr>
        <p:spPr>
          <a:xfrm flipV="1">
            <a:off x="7896016" y="4014364"/>
            <a:ext cx="275888" cy="9706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2" idx="2"/>
          </p:cNvCxnSpPr>
          <p:nvPr/>
        </p:nvCxnSpPr>
        <p:spPr>
          <a:xfrm flipV="1">
            <a:off x="2234242" y="4163245"/>
            <a:ext cx="5505440" cy="6369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34242" y="2115230"/>
            <a:ext cx="5505440" cy="6369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38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65092" y="725451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49B3E3-3799-4D84-A7A1-217D2C416C93}"/>
              </a:ext>
            </a:extLst>
          </p:cNvPr>
          <p:cNvCxnSpPr>
            <a:cxnSpLocks/>
          </p:cNvCxnSpPr>
          <p:nvPr/>
        </p:nvCxnSpPr>
        <p:spPr>
          <a:xfrm flipV="1">
            <a:off x="2234242" y="3223432"/>
            <a:ext cx="2691441" cy="100351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573474" y="1531240"/>
            <a:ext cx="233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Income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D712E1-2AEB-4583-A382-0790913AF3C3}"/>
              </a:ext>
            </a:extLst>
          </p:cNvPr>
          <p:cNvCxnSpPr>
            <a:cxnSpLocks/>
          </p:cNvCxnSpPr>
          <p:nvPr/>
        </p:nvCxnSpPr>
        <p:spPr>
          <a:xfrm flipV="1">
            <a:off x="4921168" y="1780495"/>
            <a:ext cx="3929523" cy="1453269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819CF5-7C54-4FBB-9289-8CE3AD719C36}"/>
              </a:ext>
            </a:extLst>
          </p:cNvPr>
          <p:cNvSpPr txBox="1"/>
          <p:nvPr/>
        </p:nvSpPr>
        <p:spPr>
          <a:xfrm>
            <a:off x="1767675" y="3882894"/>
            <a:ext cx="125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4906447" y="1216326"/>
            <a:ext cx="3676836" cy="280358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06447" y="1506105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6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65092" y="725451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49B3E3-3799-4D84-A7A1-217D2C416C93}"/>
              </a:ext>
            </a:extLst>
          </p:cNvPr>
          <p:cNvCxnSpPr>
            <a:cxnSpLocks/>
          </p:cNvCxnSpPr>
          <p:nvPr/>
        </p:nvCxnSpPr>
        <p:spPr>
          <a:xfrm flipV="1">
            <a:off x="2234242" y="3223432"/>
            <a:ext cx="2691441" cy="100351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573474" y="1531240"/>
            <a:ext cx="233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Income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D712E1-2AEB-4583-A382-0790913AF3C3}"/>
              </a:ext>
            </a:extLst>
          </p:cNvPr>
          <p:cNvCxnSpPr>
            <a:cxnSpLocks/>
          </p:cNvCxnSpPr>
          <p:nvPr/>
        </p:nvCxnSpPr>
        <p:spPr>
          <a:xfrm flipV="1">
            <a:off x="4921168" y="1780495"/>
            <a:ext cx="3929523" cy="1453269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819CF5-7C54-4FBB-9289-8CE3AD719C36}"/>
              </a:ext>
            </a:extLst>
          </p:cNvPr>
          <p:cNvSpPr txBox="1"/>
          <p:nvPr/>
        </p:nvSpPr>
        <p:spPr>
          <a:xfrm>
            <a:off x="1767675" y="3882894"/>
            <a:ext cx="125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4906447" y="1216326"/>
            <a:ext cx="3676836" cy="280358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06447" y="1506105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599937" y="1492370"/>
            <a:ext cx="41750" cy="325215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9199" y="717153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10 months </a:t>
            </a:r>
            <a:br>
              <a:rPr lang="en-US" sz="2000" b="1" dirty="0">
                <a:solidFill>
                  <a:srgbClr val="00B0F0"/>
                </a:solidFill>
              </a:rPr>
            </a:br>
            <a:r>
              <a:rPr lang="en-US" sz="2000" b="1" dirty="0">
                <a:solidFill>
                  <a:srgbClr val="00B0F0"/>
                </a:solidFill>
              </a:rPr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42230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65092" y="725451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49B3E3-3799-4D84-A7A1-217D2C416C93}"/>
              </a:ext>
            </a:extLst>
          </p:cNvPr>
          <p:cNvCxnSpPr>
            <a:cxnSpLocks/>
          </p:cNvCxnSpPr>
          <p:nvPr/>
        </p:nvCxnSpPr>
        <p:spPr>
          <a:xfrm flipV="1">
            <a:off x="2203438" y="3233764"/>
            <a:ext cx="2703009" cy="517261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676991" y="1548493"/>
            <a:ext cx="233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Wellbeing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D712E1-2AEB-4583-A382-0790913AF3C3}"/>
              </a:ext>
            </a:extLst>
          </p:cNvPr>
          <p:cNvCxnSpPr>
            <a:cxnSpLocks/>
          </p:cNvCxnSpPr>
          <p:nvPr/>
        </p:nvCxnSpPr>
        <p:spPr>
          <a:xfrm flipV="1">
            <a:off x="4880102" y="2478585"/>
            <a:ext cx="3905709" cy="767077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819CF5-7C54-4FBB-9289-8CE3AD719C36}"/>
              </a:ext>
            </a:extLst>
          </p:cNvPr>
          <p:cNvSpPr txBox="1"/>
          <p:nvPr/>
        </p:nvSpPr>
        <p:spPr>
          <a:xfrm>
            <a:off x="1690208" y="3734431"/>
            <a:ext cx="125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>
            <a:off x="4906447" y="2234242"/>
            <a:ext cx="3879364" cy="24131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906447" y="1506105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76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9825" y="731364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49B3E3-3799-4D84-A7A1-217D2C416C93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2234242" y="2874588"/>
            <a:ext cx="3482042" cy="135235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573474" y="1531240"/>
            <a:ext cx="233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Outcome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819CF5-7C54-4FBB-9289-8CE3AD719C36}"/>
              </a:ext>
            </a:extLst>
          </p:cNvPr>
          <p:cNvSpPr txBox="1"/>
          <p:nvPr/>
        </p:nvSpPr>
        <p:spPr>
          <a:xfrm>
            <a:off x="7908756" y="1199427"/>
            <a:ext cx="198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Control group</a:t>
            </a:r>
            <a:endParaRPr lang="en-US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>
            <a:off x="5722680" y="3577266"/>
            <a:ext cx="2506920" cy="71868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712325" y="1485276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49B3E3-3799-4D84-A7A1-217D2C416C93}"/>
              </a:ext>
            </a:extLst>
          </p:cNvPr>
          <p:cNvCxnSpPr>
            <a:cxnSpLocks/>
          </p:cNvCxnSpPr>
          <p:nvPr/>
        </p:nvCxnSpPr>
        <p:spPr>
          <a:xfrm flipV="1">
            <a:off x="2240639" y="1430260"/>
            <a:ext cx="5556587" cy="218485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819CF5-7C54-4FBB-9289-8CE3AD719C36}"/>
              </a:ext>
            </a:extLst>
          </p:cNvPr>
          <p:cNvSpPr txBox="1"/>
          <p:nvPr/>
        </p:nvSpPr>
        <p:spPr>
          <a:xfrm>
            <a:off x="8044133" y="3857612"/>
            <a:ext cx="198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Intervention group</a:t>
            </a:r>
            <a:endParaRPr lang="en-US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2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9825" y="731364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49B3E3-3799-4D84-A7A1-217D2C416C93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2234242" y="2874588"/>
            <a:ext cx="3482042" cy="135235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573474" y="1531240"/>
            <a:ext cx="233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Outcome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>
            <a:off x="5722680" y="3577266"/>
            <a:ext cx="2506920" cy="71868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712325" y="1485276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49B3E3-3799-4D84-A7A1-217D2C416C93}"/>
              </a:ext>
            </a:extLst>
          </p:cNvPr>
          <p:cNvCxnSpPr>
            <a:cxnSpLocks/>
          </p:cNvCxnSpPr>
          <p:nvPr/>
        </p:nvCxnSpPr>
        <p:spPr>
          <a:xfrm flipV="1">
            <a:off x="2240639" y="1781906"/>
            <a:ext cx="4634294" cy="183320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12238" y="731364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>
            <a:off x="6833183" y="2468385"/>
            <a:ext cx="1474055" cy="460535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833183" y="1511615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09628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8521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rot="12985085">
            <a:off x="2418891" y="4039509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Tobacco consumption</a:t>
            </a:r>
          </a:p>
        </p:txBody>
      </p:sp>
      <p:sp>
        <p:nvSpPr>
          <p:cNvPr id="25" name="Oval 24"/>
          <p:cNvSpPr/>
          <p:nvPr/>
        </p:nvSpPr>
        <p:spPr>
          <a:xfrm rot="12985085">
            <a:off x="3063737" y="3866977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12985085">
            <a:off x="3386160" y="3616815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2985085">
            <a:off x="4031006" y="3289012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2985085">
            <a:off x="2741314" y="3858355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2985085">
            <a:off x="3794843" y="3694457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2985085">
            <a:off x="4998275" y="2978465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2985085">
            <a:off x="4353429" y="3340768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2985085">
            <a:off x="5320698" y="2987085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2985085">
            <a:off x="4675852" y="3133740"/>
            <a:ext cx="248729" cy="2487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234242" y="3010619"/>
            <a:ext cx="3384730" cy="123357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baseline="-250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baseline="-25000" dirty="0"/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baseline="-25000" dirty="0"/>
              <a:t>20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2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9825" y="731364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sp>
        <p:nvSpPr>
          <p:cNvPr id="35" name="Oval 34"/>
          <p:cNvSpPr/>
          <p:nvPr/>
        </p:nvSpPr>
        <p:spPr>
          <a:xfrm rot="12985085">
            <a:off x="5773672" y="2728346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2985085">
            <a:off x="6127112" y="2745609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2985085">
            <a:off x="6833992" y="2133128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2985085">
            <a:off x="7187433" y="2107250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12985085">
            <a:off x="6480552" y="2460932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BDE644-16DD-4A62-942F-7EA9B945E066}"/>
              </a:ext>
            </a:extLst>
          </p:cNvPr>
          <p:cNvSpPr/>
          <p:nvPr/>
        </p:nvSpPr>
        <p:spPr>
          <a:xfrm rot="12985085">
            <a:off x="3063737" y="3866977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BD0BCC-3280-43DF-81B7-98D3F88BD3B7}"/>
              </a:ext>
            </a:extLst>
          </p:cNvPr>
          <p:cNvSpPr/>
          <p:nvPr/>
        </p:nvSpPr>
        <p:spPr>
          <a:xfrm rot="12985085">
            <a:off x="3386160" y="361681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72A74AB-7F1B-4375-9F50-5733EE32DEFF}"/>
              </a:ext>
            </a:extLst>
          </p:cNvPr>
          <p:cNvSpPr/>
          <p:nvPr/>
        </p:nvSpPr>
        <p:spPr>
          <a:xfrm rot="12985085">
            <a:off x="4031006" y="3289012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6BC9DA4-7572-41B4-A83A-606E62F6E513}"/>
              </a:ext>
            </a:extLst>
          </p:cNvPr>
          <p:cNvSpPr/>
          <p:nvPr/>
        </p:nvSpPr>
        <p:spPr>
          <a:xfrm rot="12985085">
            <a:off x="2741314" y="385835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8D5545-F209-4BBE-8088-53811D664A86}"/>
              </a:ext>
            </a:extLst>
          </p:cNvPr>
          <p:cNvSpPr/>
          <p:nvPr/>
        </p:nvSpPr>
        <p:spPr>
          <a:xfrm rot="12985085">
            <a:off x="3794843" y="3694457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00F030-9BB7-43E4-A77E-AB1FCDC1B0C9}"/>
              </a:ext>
            </a:extLst>
          </p:cNvPr>
          <p:cNvSpPr/>
          <p:nvPr/>
        </p:nvSpPr>
        <p:spPr>
          <a:xfrm rot="12985085">
            <a:off x="4998275" y="297846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9657CD6-EA12-4C40-BD8F-E72385190B1D}"/>
              </a:ext>
            </a:extLst>
          </p:cNvPr>
          <p:cNvSpPr/>
          <p:nvPr/>
        </p:nvSpPr>
        <p:spPr>
          <a:xfrm rot="12985085">
            <a:off x="4353429" y="3340768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87FB503-C6BA-48DD-90EF-82FF0C68EC7B}"/>
              </a:ext>
            </a:extLst>
          </p:cNvPr>
          <p:cNvSpPr/>
          <p:nvPr/>
        </p:nvSpPr>
        <p:spPr>
          <a:xfrm rot="12985085">
            <a:off x="5320698" y="298708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F38ABBC-CDC3-48EF-8ADB-ACC08EC22E74}"/>
              </a:ext>
            </a:extLst>
          </p:cNvPr>
          <p:cNvSpPr/>
          <p:nvPr/>
        </p:nvSpPr>
        <p:spPr>
          <a:xfrm rot="12985085">
            <a:off x="4675852" y="3133740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49B3E3-3799-4D84-A7A1-217D2C416C93}"/>
              </a:ext>
            </a:extLst>
          </p:cNvPr>
          <p:cNvCxnSpPr>
            <a:cxnSpLocks/>
          </p:cNvCxnSpPr>
          <p:nvPr/>
        </p:nvCxnSpPr>
        <p:spPr>
          <a:xfrm flipV="1">
            <a:off x="2241489" y="2175167"/>
            <a:ext cx="5209714" cy="204652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Tobacco consumption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712325" y="1485276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3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39825" y="731364"/>
            <a:ext cx="1945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sp>
        <p:nvSpPr>
          <p:cNvPr id="35" name="Oval 34"/>
          <p:cNvSpPr/>
          <p:nvPr/>
        </p:nvSpPr>
        <p:spPr>
          <a:xfrm rot="12985085">
            <a:off x="5809544" y="3402443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2985085">
            <a:off x="6162984" y="3419706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2985085">
            <a:off x="6869864" y="280722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2985085">
            <a:off x="7223305" y="2781347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12985085">
            <a:off x="6516424" y="3135029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2985085">
            <a:off x="2418891" y="4039509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12985085">
            <a:off x="3063737" y="3866977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2985085">
            <a:off x="3386160" y="361681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2985085">
            <a:off x="4031006" y="3289012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rot="12985085">
            <a:off x="2741314" y="385835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12985085">
            <a:off x="3794843" y="3694457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12985085">
            <a:off x="4998275" y="297846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12985085">
            <a:off x="4353429" y="3340768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12985085">
            <a:off x="5320698" y="298708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12985085">
            <a:off x="4675852" y="3133740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2239864" y="2991080"/>
            <a:ext cx="3487505" cy="125913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Tobacco consumption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741272" y="2880219"/>
            <a:ext cx="1842140" cy="66115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12325" y="1485276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39825" y="731364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sp>
        <p:nvSpPr>
          <p:cNvPr id="35" name="Oval 34"/>
          <p:cNvSpPr/>
          <p:nvPr/>
        </p:nvSpPr>
        <p:spPr>
          <a:xfrm rot="12985085">
            <a:off x="5904981" y="2811786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2985085">
            <a:off x="6258421" y="3053329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2985085">
            <a:off x="6965301" y="3268997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2985085">
            <a:off x="7318742" y="3217234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12985085">
            <a:off x="6611861" y="2975692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1752F83-A42F-4585-8F31-C52F86B83790}"/>
              </a:ext>
            </a:extLst>
          </p:cNvPr>
          <p:cNvSpPr/>
          <p:nvPr/>
        </p:nvSpPr>
        <p:spPr>
          <a:xfrm rot="12985085">
            <a:off x="3063737" y="3866977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638969-BC81-4EBA-8F0A-24B847B96F27}"/>
              </a:ext>
            </a:extLst>
          </p:cNvPr>
          <p:cNvSpPr/>
          <p:nvPr/>
        </p:nvSpPr>
        <p:spPr>
          <a:xfrm rot="12985085">
            <a:off x="3386160" y="361681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E559FA-0D0B-4B14-A0D6-482A4F74DAA8}"/>
              </a:ext>
            </a:extLst>
          </p:cNvPr>
          <p:cNvSpPr/>
          <p:nvPr/>
        </p:nvSpPr>
        <p:spPr>
          <a:xfrm rot="12985085">
            <a:off x="4031006" y="3289012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DBE0D5-F414-4824-8964-2D81C83D904B}"/>
              </a:ext>
            </a:extLst>
          </p:cNvPr>
          <p:cNvSpPr/>
          <p:nvPr/>
        </p:nvSpPr>
        <p:spPr>
          <a:xfrm rot="12985085">
            <a:off x="2741314" y="385835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A704907-8959-43D6-B1B1-887C5D415284}"/>
              </a:ext>
            </a:extLst>
          </p:cNvPr>
          <p:cNvSpPr/>
          <p:nvPr/>
        </p:nvSpPr>
        <p:spPr>
          <a:xfrm rot="12985085">
            <a:off x="3794843" y="3694457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F729D03-D060-4B33-9A74-59580FC279AD}"/>
              </a:ext>
            </a:extLst>
          </p:cNvPr>
          <p:cNvSpPr/>
          <p:nvPr/>
        </p:nvSpPr>
        <p:spPr>
          <a:xfrm rot="12985085">
            <a:off x="4998275" y="297846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9D875D4-98E1-4C5A-B6BB-991B2C734B12}"/>
              </a:ext>
            </a:extLst>
          </p:cNvPr>
          <p:cNvSpPr/>
          <p:nvPr/>
        </p:nvSpPr>
        <p:spPr>
          <a:xfrm rot="12985085">
            <a:off x="4353429" y="3340768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ACBF95-42B8-4D53-9BC7-ACB0FE1C3A4F}"/>
              </a:ext>
            </a:extLst>
          </p:cNvPr>
          <p:cNvSpPr/>
          <p:nvPr/>
        </p:nvSpPr>
        <p:spPr>
          <a:xfrm rot="12985085">
            <a:off x="5320698" y="298708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E839EC-EA9C-465E-BFEA-1E0700C06ED8}"/>
              </a:ext>
            </a:extLst>
          </p:cNvPr>
          <p:cNvSpPr/>
          <p:nvPr/>
        </p:nvSpPr>
        <p:spPr>
          <a:xfrm rot="12985085">
            <a:off x="4675852" y="3133740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Tobacco consumption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21960" y="2937540"/>
            <a:ext cx="2544536" cy="59929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518F10C-4E52-41EF-ADED-2E9722DA3D27}"/>
              </a:ext>
            </a:extLst>
          </p:cNvPr>
          <p:cNvCxnSpPr/>
          <p:nvPr/>
        </p:nvCxnSpPr>
        <p:spPr>
          <a:xfrm flipV="1">
            <a:off x="2234242" y="2937540"/>
            <a:ext cx="3519833" cy="129803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12325" y="1485276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86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39825" y="731364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sp>
        <p:nvSpPr>
          <p:cNvPr id="35" name="Oval 34"/>
          <p:cNvSpPr/>
          <p:nvPr/>
        </p:nvSpPr>
        <p:spPr>
          <a:xfrm rot="12985085">
            <a:off x="5809544" y="341969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2985085">
            <a:off x="6162984" y="3661238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2985085">
            <a:off x="6869864" y="3876906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2985085">
            <a:off x="7223305" y="3825143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12985085">
            <a:off x="6516424" y="3583601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1752F83-A42F-4585-8F31-C52F86B83790}"/>
              </a:ext>
            </a:extLst>
          </p:cNvPr>
          <p:cNvSpPr/>
          <p:nvPr/>
        </p:nvSpPr>
        <p:spPr>
          <a:xfrm rot="12985085">
            <a:off x="3063737" y="3866977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638969-BC81-4EBA-8F0A-24B847B96F27}"/>
              </a:ext>
            </a:extLst>
          </p:cNvPr>
          <p:cNvSpPr/>
          <p:nvPr/>
        </p:nvSpPr>
        <p:spPr>
          <a:xfrm rot="12985085">
            <a:off x="3386160" y="361681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E559FA-0D0B-4B14-A0D6-482A4F74DAA8}"/>
              </a:ext>
            </a:extLst>
          </p:cNvPr>
          <p:cNvSpPr/>
          <p:nvPr/>
        </p:nvSpPr>
        <p:spPr>
          <a:xfrm rot="12985085">
            <a:off x="4031006" y="3289012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DBE0D5-F414-4824-8964-2D81C83D904B}"/>
              </a:ext>
            </a:extLst>
          </p:cNvPr>
          <p:cNvSpPr/>
          <p:nvPr/>
        </p:nvSpPr>
        <p:spPr>
          <a:xfrm rot="12985085">
            <a:off x="2741314" y="385835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A704907-8959-43D6-B1B1-887C5D415284}"/>
              </a:ext>
            </a:extLst>
          </p:cNvPr>
          <p:cNvSpPr/>
          <p:nvPr/>
        </p:nvSpPr>
        <p:spPr>
          <a:xfrm rot="12985085">
            <a:off x="3794843" y="3694457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F729D03-D060-4B33-9A74-59580FC279AD}"/>
              </a:ext>
            </a:extLst>
          </p:cNvPr>
          <p:cNvSpPr/>
          <p:nvPr/>
        </p:nvSpPr>
        <p:spPr>
          <a:xfrm rot="12985085">
            <a:off x="4998275" y="297846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9D875D4-98E1-4C5A-B6BB-991B2C734B12}"/>
              </a:ext>
            </a:extLst>
          </p:cNvPr>
          <p:cNvSpPr/>
          <p:nvPr/>
        </p:nvSpPr>
        <p:spPr>
          <a:xfrm rot="12985085">
            <a:off x="4353429" y="3340768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ACBF95-42B8-4D53-9BC7-ACB0FE1C3A4F}"/>
              </a:ext>
            </a:extLst>
          </p:cNvPr>
          <p:cNvSpPr/>
          <p:nvPr/>
        </p:nvSpPr>
        <p:spPr>
          <a:xfrm rot="12985085">
            <a:off x="5320698" y="2987085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E839EC-EA9C-465E-BFEA-1E0700C06ED8}"/>
              </a:ext>
            </a:extLst>
          </p:cNvPr>
          <p:cNvSpPr/>
          <p:nvPr/>
        </p:nvSpPr>
        <p:spPr>
          <a:xfrm rot="12985085">
            <a:off x="4675852" y="3133740"/>
            <a:ext cx="248729" cy="248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Tobacco consumption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54075" y="3636274"/>
            <a:ext cx="2544536" cy="59929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518F10C-4E52-41EF-ADED-2E9722DA3D27}"/>
              </a:ext>
            </a:extLst>
          </p:cNvPr>
          <p:cNvCxnSpPr/>
          <p:nvPr/>
        </p:nvCxnSpPr>
        <p:spPr>
          <a:xfrm flipV="1">
            <a:off x="2234242" y="2937540"/>
            <a:ext cx="3519833" cy="129803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12325" y="1485276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0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32" y="1811020"/>
            <a:ext cx="3954732" cy="323596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7447950" y="3235343"/>
            <a:ext cx="147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Policy intervention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68932" y="3558509"/>
            <a:ext cx="4299789" cy="32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8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9825" y="731364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49B3E3-3799-4D84-A7A1-217D2C416C93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2234242" y="2874588"/>
            <a:ext cx="3482042" cy="135235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CBF9CF-71E1-490E-9D1A-F38350B484B8}"/>
              </a:ext>
            </a:extLst>
          </p:cNvPr>
          <p:cNvSpPr txBox="1"/>
          <p:nvPr/>
        </p:nvSpPr>
        <p:spPr>
          <a:xfrm>
            <a:off x="2551183" y="1082420"/>
            <a:ext cx="2893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1</a:t>
            </a:r>
            <a:r>
              <a:rPr lang="en-US" sz="2400" b="1" dirty="0"/>
              <a:t>= </a:t>
            </a:r>
            <a:br>
              <a:rPr lang="en-US" sz="2400" b="1" dirty="0"/>
            </a:br>
            <a:r>
              <a:rPr lang="en-US" sz="2400" b="1" dirty="0"/>
              <a:t>pre-intervention</a:t>
            </a:r>
          </a:p>
          <a:p>
            <a:r>
              <a:rPr lang="en-US" sz="2400" b="1" dirty="0"/>
              <a:t>slope</a:t>
            </a:r>
            <a:r>
              <a:rPr lang="en-US" sz="2400" b="1" baseline="-25000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Tobacco consumption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83260" y="2323034"/>
            <a:ext cx="577969" cy="9003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D712E1-2AEB-4583-A382-0790913AF3C3}"/>
              </a:ext>
            </a:extLst>
          </p:cNvPr>
          <p:cNvCxnSpPr>
            <a:cxnSpLocks/>
          </p:cNvCxnSpPr>
          <p:nvPr/>
        </p:nvCxnSpPr>
        <p:spPr>
          <a:xfrm flipV="1">
            <a:off x="5728094" y="1928753"/>
            <a:ext cx="2459465" cy="940683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712325" y="1485276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819CF5-7C54-4FBB-9289-8CE3AD719C36}"/>
              </a:ext>
            </a:extLst>
          </p:cNvPr>
          <p:cNvSpPr txBox="1"/>
          <p:nvPr/>
        </p:nvSpPr>
        <p:spPr>
          <a:xfrm>
            <a:off x="1767675" y="3882894"/>
            <a:ext cx="125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>
            <a:off x="5722680" y="3577266"/>
            <a:ext cx="2506920" cy="71868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0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8362" y="4744528"/>
            <a:ext cx="637492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3669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20305" y="475826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45062" y="4682833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4133" y="4747555"/>
            <a:ext cx="113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2400" b="1" baseline="-250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9825" y="731364"/>
            <a:ext cx="194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Policy intervention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49B3E3-3799-4D84-A7A1-217D2C416C93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2234242" y="2823221"/>
            <a:ext cx="3510396" cy="136059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CBF9CF-71E1-490E-9D1A-F38350B484B8}"/>
              </a:ext>
            </a:extLst>
          </p:cNvPr>
          <p:cNvSpPr txBox="1"/>
          <p:nvPr/>
        </p:nvSpPr>
        <p:spPr>
          <a:xfrm>
            <a:off x="2551183" y="1082420"/>
            <a:ext cx="2893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1</a:t>
            </a:r>
            <a:r>
              <a:rPr lang="en-US" sz="2400" b="1" dirty="0"/>
              <a:t>= </a:t>
            </a:r>
            <a:br>
              <a:rPr lang="en-US" sz="2400" b="1" dirty="0"/>
            </a:br>
            <a:r>
              <a:rPr lang="en-US" sz="2400" b="1" dirty="0"/>
              <a:t>pre-intervention</a:t>
            </a:r>
          </a:p>
          <a:p>
            <a:r>
              <a:rPr lang="en-US" sz="2400" b="1" dirty="0"/>
              <a:t>slope</a:t>
            </a:r>
            <a:r>
              <a:rPr lang="en-US" sz="2400" b="1" baseline="-25000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573474" y="1346574"/>
            <a:ext cx="23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Tobacco consumption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83260" y="2323034"/>
            <a:ext cx="577969" cy="9003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5725458" y="2574484"/>
            <a:ext cx="2683721" cy="103675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B3DE410A-FDBF-4DE6-A313-E0130C491BA0}"/>
              </a:ext>
            </a:extLst>
          </p:cNvPr>
          <p:cNvSpPr/>
          <p:nvPr/>
        </p:nvSpPr>
        <p:spPr>
          <a:xfrm rot="100082">
            <a:off x="5733614" y="2826149"/>
            <a:ext cx="212146" cy="754364"/>
          </a:xfrm>
          <a:prstGeom prst="righ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EA6DA7-07ED-464C-8DCE-763F2AC29520}"/>
              </a:ext>
            </a:extLst>
          </p:cNvPr>
          <p:cNvSpPr txBox="1"/>
          <p:nvPr/>
        </p:nvSpPr>
        <p:spPr>
          <a:xfrm>
            <a:off x="6378480" y="3605930"/>
            <a:ext cx="357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2 </a:t>
            </a:r>
            <a:r>
              <a:rPr lang="en-US" sz="2400" b="1" dirty="0"/>
              <a:t>= immediate effect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712325" y="1485276"/>
            <a:ext cx="41750" cy="3252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5963091" y="3053751"/>
            <a:ext cx="612031" cy="60384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2819CF5-7C54-4FBB-9289-8CE3AD719C36}"/>
              </a:ext>
            </a:extLst>
          </p:cNvPr>
          <p:cNvSpPr txBox="1"/>
          <p:nvPr/>
        </p:nvSpPr>
        <p:spPr>
          <a:xfrm>
            <a:off x="1767675" y="3882894"/>
            <a:ext cx="125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0738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198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Time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Federica Fusi (Student)</dc:creator>
  <cp:lastModifiedBy>Federica Fusi (Student)</cp:lastModifiedBy>
  <cp:revision>40</cp:revision>
  <dcterms:created xsi:type="dcterms:W3CDTF">2019-01-22T22:28:20Z</dcterms:created>
  <dcterms:modified xsi:type="dcterms:W3CDTF">2019-02-15T17:32:36Z</dcterms:modified>
</cp:coreProperties>
</file>