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ostonpads.com/2019-boston-apartment-rental-market-rep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3DEB-B7F9-4420-9804-696CB930E098}"/>
              </a:ext>
            </a:extLst>
          </p:cNvPr>
          <p:cNvSpPr>
            <a:spLocks noGrp="1"/>
          </p:cNvSpPr>
          <p:nvPr>
            <p:ph type="ctrTitle"/>
          </p:nvPr>
        </p:nvSpPr>
        <p:spPr/>
        <p:txBody>
          <a:bodyPr/>
          <a:lstStyle/>
          <a:p>
            <a:r>
              <a:rPr lang="en-US" dirty="0"/>
              <a:t>The Battle of Neighborhoods (Week 2)</a:t>
            </a:r>
          </a:p>
        </p:txBody>
      </p:sp>
    </p:spTree>
    <p:extLst>
      <p:ext uri="{BB962C8B-B14F-4D97-AF65-F5344CB8AC3E}">
        <p14:creationId xmlns:p14="http://schemas.microsoft.com/office/powerpoint/2010/main" val="81037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BAB-4285-4530-BA1D-24221260AEDA}"/>
              </a:ext>
            </a:extLst>
          </p:cNvPr>
          <p:cNvSpPr>
            <a:spLocks noGrp="1"/>
          </p:cNvSpPr>
          <p:nvPr>
            <p:ph type="title"/>
          </p:nvPr>
        </p:nvSpPr>
        <p:spPr/>
        <p:txBody>
          <a:bodyPr/>
          <a:lstStyle/>
          <a:p>
            <a:r>
              <a:rPr lang="en-US" dirty="0"/>
              <a:t>Clustering Neighbors</a:t>
            </a:r>
          </a:p>
        </p:txBody>
      </p:sp>
      <p:pic>
        <p:nvPicPr>
          <p:cNvPr id="4" name="Picture 3">
            <a:extLst>
              <a:ext uri="{FF2B5EF4-FFF2-40B4-BE49-F238E27FC236}">
                <a16:creationId xmlns:a16="http://schemas.microsoft.com/office/drawing/2014/main" id="{E4909E25-FFDC-4441-A2A8-3FEF6DE74869}"/>
              </a:ext>
            </a:extLst>
          </p:cNvPr>
          <p:cNvPicPr>
            <a:picLocks noChangeAspect="1"/>
          </p:cNvPicPr>
          <p:nvPr/>
        </p:nvPicPr>
        <p:blipFill>
          <a:blip r:embed="rId2"/>
          <a:stretch>
            <a:fillRect/>
          </a:stretch>
        </p:blipFill>
        <p:spPr>
          <a:xfrm>
            <a:off x="862719" y="2837257"/>
            <a:ext cx="10543558" cy="1174906"/>
          </a:xfrm>
          <a:prstGeom prst="rect">
            <a:avLst/>
          </a:prstGeom>
        </p:spPr>
      </p:pic>
    </p:spTree>
    <p:extLst>
      <p:ext uri="{BB962C8B-B14F-4D97-AF65-F5344CB8AC3E}">
        <p14:creationId xmlns:p14="http://schemas.microsoft.com/office/powerpoint/2010/main" val="172802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5BFD-959B-494D-B1E2-3BF444600CC1}"/>
              </a:ext>
            </a:extLst>
          </p:cNvPr>
          <p:cNvSpPr>
            <a:spLocks noGrp="1"/>
          </p:cNvSpPr>
          <p:nvPr>
            <p:ph type="title"/>
          </p:nvPr>
        </p:nvSpPr>
        <p:spPr/>
        <p:txBody>
          <a:bodyPr/>
          <a:lstStyle/>
          <a:p>
            <a:r>
              <a:rPr lang="en-US" dirty="0"/>
              <a:t>Cluster Map Folium</a:t>
            </a:r>
          </a:p>
        </p:txBody>
      </p:sp>
      <p:sp>
        <p:nvSpPr>
          <p:cNvPr id="3" name="Content Placeholder 2">
            <a:extLst>
              <a:ext uri="{FF2B5EF4-FFF2-40B4-BE49-F238E27FC236}">
                <a16:creationId xmlns:a16="http://schemas.microsoft.com/office/drawing/2014/main" id="{63F04F13-4F55-43A6-82A5-2483C7895EE1}"/>
              </a:ext>
            </a:extLst>
          </p:cNvPr>
          <p:cNvSpPr>
            <a:spLocks noGrp="1"/>
          </p:cNvSpPr>
          <p:nvPr>
            <p:ph idx="1"/>
          </p:nvPr>
        </p:nvSpPr>
        <p:spPr>
          <a:xfrm>
            <a:off x="1154954" y="2351575"/>
            <a:ext cx="9948475" cy="316981"/>
          </a:xfrm>
        </p:spPr>
        <p:txBody>
          <a:bodyPr>
            <a:normAutofit fontScale="70000" lnSpcReduction="20000"/>
          </a:bodyPr>
          <a:lstStyle/>
          <a:p>
            <a:pPr marL="0" indent="0">
              <a:buNone/>
            </a:pPr>
            <a:r>
              <a:rPr lang="en-US" dirty="0"/>
              <a:t>Based on the number of cluster (2). The map has been created and helped to identify the venue based on the criteria.</a:t>
            </a:r>
          </a:p>
          <a:p>
            <a:endParaRPr lang="en-US" dirty="0"/>
          </a:p>
        </p:txBody>
      </p:sp>
      <p:pic>
        <p:nvPicPr>
          <p:cNvPr id="4" name="Picture 3">
            <a:extLst>
              <a:ext uri="{FF2B5EF4-FFF2-40B4-BE49-F238E27FC236}">
                <a16:creationId xmlns:a16="http://schemas.microsoft.com/office/drawing/2014/main" id="{E5F5D02A-E2BD-4D6D-A515-C96961038BB7}"/>
              </a:ext>
            </a:extLst>
          </p:cNvPr>
          <p:cNvPicPr>
            <a:picLocks noChangeAspect="1"/>
          </p:cNvPicPr>
          <p:nvPr/>
        </p:nvPicPr>
        <p:blipFill>
          <a:blip r:embed="rId2"/>
          <a:stretch>
            <a:fillRect/>
          </a:stretch>
        </p:blipFill>
        <p:spPr>
          <a:xfrm>
            <a:off x="2542679" y="2668557"/>
            <a:ext cx="6765583" cy="4105726"/>
          </a:xfrm>
          <a:prstGeom prst="rect">
            <a:avLst/>
          </a:prstGeom>
        </p:spPr>
      </p:pic>
    </p:spTree>
    <p:extLst>
      <p:ext uri="{BB962C8B-B14F-4D97-AF65-F5344CB8AC3E}">
        <p14:creationId xmlns:p14="http://schemas.microsoft.com/office/powerpoint/2010/main" val="426960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86FE-71BD-4A87-94E0-7F531811406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69F81E3-D4D7-4119-88BC-8F584865CADB}"/>
              </a:ext>
            </a:extLst>
          </p:cNvPr>
          <p:cNvSpPr>
            <a:spLocks noGrp="1"/>
          </p:cNvSpPr>
          <p:nvPr>
            <p:ph idx="1"/>
          </p:nvPr>
        </p:nvSpPr>
        <p:spPr/>
        <p:txBody>
          <a:bodyPr/>
          <a:lstStyle/>
          <a:p>
            <a:r>
              <a:rPr lang="en-US" dirty="0"/>
              <a:t>Downtown Boston (in cluster 1) is the best neighborhood to open an ice cream shop in Boston. </a:t>
            </a:r>
          </a:p>
          <a:p>
            <a:pPr lvl="1"/>
            <a:r>
              <a:rPr lang="en-US" dirty="0"/>
              <a:t>Has greatest number of total venues and is expected to attract many people to visit. It has Parks, city plaza hall and no ice cream shop. However, the final decision is dependent on the budget of the client to rent the place. </a:t>
            </a:r>
          </a:p>
          <a:p>
            <a:r>
              <a:rPr lang="en-US" dirty="0"/>
              <a:t>According to the budget limitations of the client, we can find other neighborhoods and select the one with the greatest number of venues and a smaller number of ice cream shops around. This clustering can also help our client compare different neighborhoods to make a better decision.</a:t>
            </a:r>
          </a:p>
          <a:p>
            <a:endParaRPr lang="en-US" dirty="0"/>
          </a:p>
        </p:txBody>
      </p:sp>
    </p:spTree>
    <p:extLst>
      <p:ext uri="{BB962C8B-B14F-4D97-AF65-F5344CB8AC3E}">
        <p14:creationId xmlns:p14="http://schemas.microsoft.com/office/powerpoint/2010/main" val="259104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F8DF-DFAA-4D83-BDC3-1D3117135B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1CD292C-0451-41EC-800C-2D13C4F99BF0}"/>
              </a:ext>
            </a:extLst>
          </p:cNvPr>
          <p:cNvSpPr>
            <a:spLocks noGrp="1"/>
          </p:cNvSpPr>
          <p:nvPr>
            <p:ph idx="1"/>
          </p:nvPr>
        </p:nvSpPr>
        <p:spPr/>
        <p:txBody>
          <a:bodyPr>
            <a:normAutofit/>
          </a:bodyPr>
          <a:lstStyle/>
          <a:p>
            <a:pPr>
              <a:lnSpc>
                <a:spcPct val="90000"/>
              </a:lnSpc>
            </a:pPr>
            <a:r>
              <a:rPr lang="en-US" dirty="0"/>
              <a:t>Based on the analysis: </a:t>
            </a:r>
          </a:p>
          <a:p>
            <a:pPr lvl="1">
              <a:lnSpc>
                <a:spcPct val="90000"/>
              </a:lnSpc>
            </a:pPr>
            <a:r>
              <a:rPr lang="en-US" dirty="0"/>
              <a:t>We have limited the location options to the neighborhoods of Boston, however considering more specific locations such as apartments Areas can improve the accuracy of our decision. </a:t>
            </a:r>
          </a:p>
          <a:p>
            <a:pPr lvl="1">
              <a:lnSpc>
                <a:spcPct val="90000"/>
              </a:lnSpc>
            </a:pPr>
            <a:r>
              <a:rPr lang="en-US" dirty="0"/>
              <a:t>We used the median of one bedroom rent price in each neighborhood as an estimate of the rent price. </a:t>
            </a:r>
          </a:p>
          <a:p>
            <a:pPr lvl="1">
              <a:lnSpc>
                <a:spcPct val="90000"/>
              </a:lnSpc>
            </a:pPr>
            <a:r>
              <a:rPr lang="en-US" dirty="0"/>
              <a:t>We limited our investigation for the venues within 500 meter of the neighborhoods and changing it can affect the clusters. </a:t>
            </a:r>
          </a:p>
          <a:p>
            <a:pPr>
              <a:lnSpc>
                <a:spcPct val="90000"/>
              </a:lnSpc>
            </a:pPr>
            <a:r>
              <a:rPr lang="en-US" dirty="0"/>
              <a:t>Overall Good learning and understood better on a activities needs to be performed by a Data scientist.</a:t>
            </a:r>
          </a:p>
        </p:txBody>
      </p:sp>
    </p:spTree>
    <p:extLst>
      <p:ext uri="{BB962C8B-B14F-4D97-AF65-F5344CB8AC3E}">
        <p14:creationId xmlns:p14="http://schemas.microsoft.com/office/powerpoint/2010/main" val="332796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3DEB-B7F9-4420-9804-696CB930E098}"/>
              </a:ext>
            </a:extLst>
          </p:cNvPr>
          <p:cNvSpPr>
            <a:spLocks noGrp="1"/>
          </p:cNvSpPr>
          <p:nvPr>
            <p:ph type="ctrTitle"/>
          </p:nvPr>
        </p:nvSpPr>
        <p:spPr/>
        <p:txBody>
          <a:bodyPr/>
          <a:lstStyle/>
          <a:p>
            <a:r>
              <a:rPr lang="en-US" dirty="0"/>
              <a:t>Find Best Location to start an Ice Cream Business in Boston Area</a:t>
            </a:r>
          </a:p>
        </p:txBody>
      </p:sp>
    </p:spTree>
    <p:extLst>
      <p:ext uri="{BB962C8B-B14F-4D97-AF65-F5344CB8AC3E}">
        <p14:creationId xmlns:p14="http://schemas.microsoft.com/office/powerpoint/2010/main" val="121812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3224-BD10-4976-8344-6F6F1E94107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0B32A72C-BF0D-497F-B1AC-26FBCF6DF74D}"/>
              </a:ext>
            </a:extLst>
          </p:cNvPr>
          <p:cNvSpPr>
            <a:spLocks noGrp="1"/>
          </p:cNvSpPr>
          <p:nvPr>
            <p:ph idx="1"/>
          </p:nvPr>
        </p:nvSpPr>
        <p:spPr/>
        <p:txBody>
          <a:bodyPr/>
          <a:lstStyle/>
          <a:p>
            <a:r>
              <a:rPr lang="en-US" dirty="0"/>
              <a:t>Selecting a location for a creating a new business is a key decision in running a existing business. Business decision makers need to be considered different factors to find right location for the business, such as financial , market and the factors that will affect their demand and increase their revenue. </a:t>
            </a:r>
          </a:p>
          <a:p>
            <a:r>
              <a:rPr lang="en-US" dirty="0"/>
              <a:t>This project is to assist those who are planning to open a new business such as an ice cream shop and need to find the best location for the shop in a Boston city.</a:t>
            </a:r>
          </a:p>
          <a:p>
            <a:pPr marL="0" indent="0">
              <a:buNone/>
            </a:pPr>
            <a:endParaRPr lang="en-US" dirty="0"/>
          </a:p>
        </p:txBody>
      </p:sp>
    </p:spTree>
    <p:extLst>
      <p:ext uri="{BB962C8B-B14F-4D97-AF65-F5344CB8AC3E}">
        <p14:creationId xmlns:p14="http://schemas.microsoft.com/office/powerpoint/2010/main" val="11811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9F81-DA57-47AC-838A-21D722432E8F}"/>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A980E6-B081-4E15-A17F-7D82E0C5401E}"/>
              </a:ext>
            </a:extLst>
          </p:cNvPr>
          <p:cNvSpPr>
            <a:spLocks noGrp="1"/>
          </p:cNvSpPr>
          <p:nvPr>
            <p:ph idx="1"/>
          </p:nvPr>
        </p:nvSpPr>
        <p:spPr/>
        <p:txBody>
          <a:bodyPr/>
          <a:lstStyle/>
          <a:p>
            <a:r>
              <a:rPr lang="en-US" dirty="0"/>
              <a:t>Boston is a challenging city to start a new business in, since it has 23 neighborhoods with various tourist attractions.</a:t>
            </a:r>
          </a:p>
          <a:p>
            <a:r>
              <a:rPr lang="en-US" dirty="0"/>
              <a:t>It is paramount to evaluate factors that would impact the success of business in these 23 neighborhoods </a:t>
            </a:r>
          </a:p>
          <a:p>
            <a:r>
              <a:rPr lang="en-US" dirty="0"/>
              <a:t>Factors such as</a:t>
            </a:r>
          </a:p>
          <a:p>
            <a:pPr lvl="1"/>
            <a:r>
              <a:rPr lang="en-US" dirty="0"/>
              <a:t>Number of competitors</a:t>
            </a:r>
          </a:p>
          <a:p>
            <a:pPr lvl="1"/>
            <a:r>
              <a:rPr lang="en-US" dirty="0"/>
              <a:t>Demand in each neighborhood</a:t>
            </a:r>
          </a:p>
          <a:p>
            <a:pPr lvl="1"/>
            <a:r>
              <a:rPr lang="en-US" dirty="0"/>
              <a:t>Budget limitations related to renting or buying the place of operations</a:t>
            </a:r>
          </a:p>
        </p:txBody>
      </p:sp>
    </p:spTree>
    <p:extLst>
      <p:ext uri="{BB962C8B-B14F-4D97-AF65-F5344CB8AC3E}">
        <p14:creationId xmlns:p14="http://schemas.microsoft.com/office/powerpoint/2010/main" val="107217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9192-8065-4F5F-BAA7-96AE60E2AC0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33A67CD-5CDB-4699-90FF-11FD1EE9AACB}"/>
              </a:ext>
            </a:extLst>
          </p:cNvPr>
          <p:cNvSpPr>
            <a:spLocks noGrp="1"/>
          </p:cNvSpPr>
          <p:nvPr>
            <p:ph idx="1"/>
          </p:nvPr>
        </p:nvSpPr>
        <p:spPr/>
        <p:txBody>
          <a:bodyPr>
            <a:normAutofit lnSpcReduction="10000"/>
          </a:bodyPr>
          <a:lstStyle/>
          <a:p>
            <a:pPr marL="514350" lvl="0" indent="-514350">
              <a:buFont typeface="+mj-lt"/>
              <a:buAutoNum type="arabicPeriod"/>
            </a:pPr>
            <a:r>
              <a:rPr lang="en-US" dirty="0"/>
              <a:t>Extract information about the neighborhoods of Boston along with the median one-bedroom rent price (as an estimate of the renting price of the shop) of each neighborhood using the following website and </a:t>
            </a:r>
            <a:r>
              <a:rPr lang="en-US" dirty="0" err="1"/>
              <a:t>BeautifulSoup</a:t>
            </a:r>
            <a:r>
              <a:rPr lang="en-US" dirty="0"/>
              <a:t> website scraping library: </a:t>
            </a:r>
            <a:r>
              <a:rPr lang="en-US" dirty="0">
                <a:hlinkClick r:id="rId2"/>
              </a:rPr>
              <a:t>https://bostonpads.com/2019-boston-apartment-rental-market-report/</a:t>
            </a:r>
            <a:endParaRPr lang="en-US" dirty="0"/>
          </a:p>
          <a:p>
            <a:pPr marL="514350" lvl="0" indent="-514350">
              <a:buFont typeface="+mj-lt"/>
              <a:buAutoNum type="arabicPeriod"/>
            </a:pPr>
            <a:r>
              <a:rPr lang="en-US" dirty="0"/>
              <a:t>Transform the data into pandas </a:t>
            </a:r>
            <a:r>
              <a:rPr lang="en-US" dirty="0" err="1"/>
              <a:t>dataframe</a:t>
            </a:r>
            <a:endParaRPr lang="en-US" dirty="0"/>
          </a:p>
          <a:p>
            <a:pPr marL="514350" lvl="0" indent="-514350">
              <a:buFont typeface="+mj-lt"/>
              <a:buAutoNum type="arabicPeriod"/>
            </a:pPr>
            <a:r>
              <a:rPr lang="en-US" dirty="0"/>
              <a:t>Use </a:t>
            </a:r>
            <a:r>
              <a:rPr lang="en-US" dirty="0" err="1"/>
              <a:t>GeoPy</a:t>
            </a:r>
            <a:r>
              <a:rPr lang="en-US" dirty="0"/>
              <a:t> Python package to get the latitude and the longitude coordinates of all the neighborhoods of Boston</a:t>
            </a:r>
          </a:p>
          <a:p>
            <a:pPr marL="514350" lvl="0" indent="-514350">
              <a:buFont typeface="+mj-lt"/>
              <a:buAutoNum type="arabicPeriod"/>
            </a:pPr>
            <a:r>
              <a:rPr lang="en-US" dirty="0"/>
              <a:t>Map the neighborhoods using Folium Python library</a:t>
            </a:r>
          </a:p>
          <a:p>
            <a:pPr marL="514350" lvl="0" indent="-514350">
              <a:buFont typeface="+mj-lt"/>
              <a:buAutoNum type="arabicPeriod"/>
            </a:pPr>
            <a:r>
              <a:rPr lang="en-US" dirty="0"/>
              <a:t>Use Foursquare API to get information about some venues around these neighborhoods</a:t>
            </a:r>
          </a:p>
          <a:p>
            <a:endParaRPr lang="en-US" dirty="0"/>
          </a:p>
        </p:txBody>
      </p:sp>
    </p:spTree>
    <p:extLst>
      <p:ext uri="{BB962C8B-B14F-4D97-AF65-F5344CB8AC3E}">
        <p14:creationId xmlns:p14="http://schemas.microsoft.com/office/powerpoint/2010/main" val="297650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7CBD-8F27-4E90-BE8D-85E171ED12A1}"/>
              </a:ext>
            </a:extLst>
          </p:cNvPr>
          <p:cNvSpPr>
            <a:spLocks noGrp="1"/>
          </p:cNvSpPr>
          <p:nvPr>
            <p:ph type="title"/>
          </p:nvPr>
        </p:nvSpPr>
        <p:spPr/>
        <p:txBody>
          <a:bodyPr/>
          <a:lstStyle/>
          <a:p>
            <a:r>
              <a:rPr lang="en-US" dirty="0"/>
              <a:t>Foursquare API - Neighborhood</a:t>
            </a:r>
          </a:p>
        </p:txBody>
      </p:sp>
      <p:sp>
        <p:nvSpPr>
          <p:cNvPr id="3" name="Content Placeholder 2">
            <a:extLst>
              <a:ext uri="{FF2B5EF4-FFF2-40B4-BE49-F238E27FC236}">
                <a16:creationId xmlns:a16="http://schemas.microsoft.com/office/drawing/2014/main" id="{DA5ED900-5E23-41A8-9A93-104787CEA84C}"/>
              </a:ext>
            </a:extLst>
          </p:cNvPr>
          <p:cNvSpPr>
            <a:spLocks noGrp="1"/>
          </p:cNvSpPr>
          <p:nvPr>
            <p:ph idx="1"/>
          </p:nvPr>
        </p:nvSpPr>
        <p:spPr/>
        <p:txBody>
          <a:bodyPr/>
          <a:lstStyle/>
          <a:p>
            <a:pPr marL="514350" indent="-514350">
              <a:buFont typeface="+mj-lt"/>
              <a:buAutoNum type="arabicPeriod"/>
            </a:pPr>
            <a:r>
              <a:rPr lang="en-US" dirty="0"/>
              <a:t>Looking for a group of venues of each of the neighborhood:</a:t>
            </a:r>
          </a:p>
          <a:p>
            <a:pPr marL="857250" lvl="2" indent="0">
              <a:buNone/>
            </a:pPr>
            <a:r>
              <a:rPr lang="en-US" dirty="0"/>
              <a:t>Movie Theater, Playground, Park, Garden, Water Park, General Entertainment, Stadium, Amphitheater, Aquarium, Street Art, Beach, Recreation Center, Pedestrian Plaza venues).</a:t>
            </a:r>
          </a:p>
          <a:p>
            <a:pPr marL="857250" lvl="2"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of each of the neighborhoods</a:t>
            </a:r>
            <a:r>
              <a:rPr lang="en-US" b="1" dirty="0"/>
              <a:t>. </a:t>
            </a:r>
          </a:p>
          <a:p>
            <a:pPr marL="857250" lvl="2" indent="0">
              <a:buNone/>
            </a:pPr>
            <a:r>
              <a:rPr lang="en-US" dirty="0"/>
              <a:t>To get an understanding of the competitors in each neighborhood. In total, 112 Ice Cream Shop were found in Boston Area.</a:t>
            </a:r>
          </a:p>
          <a:p>
            <a:endParaRPr lang="en-US" dirty="0"/>
          </a:p>
        </p:txBody>
      </p:sp>
    </p:spTree>
    <p:extLst>
      <p:ext uri="{BB962C8B-B14F-4D97-AF65-F5344CB8AC3E}">
        <p14:creationId xmlns:p14="http://schemas.microsoft.com/office/powerpoint/2010/main" val="100067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EDAE-A5D5-492E-A8D3-2E27BD3D4EED}"/>
              </a:ext>
            </a:extLst>
          </p:cNvPr>
          <p:cNvSpPr>
            <a:spLocks noGrp="1"/>
          </p:cNvSpPr>
          <p:nvPr>
            <p:ph type="title"/>
          </p:nvPr>
        </p:nvSpPr>
        <p:spPr/>
        <p:txBody>
          <a:bodyPr/>
          <a:lstStyle/>
          <a:p>
            <a:r>
              <a:rPr lang="en-US" dirty="0"/>
              <a:t>Venues Rederived by Foursquare</a:t>
            </a:r>
          </a:p>
        </p:txBody>
      </p:sp>
      <p:pic>
        <p:nvPicPr>
          <p:cNvPr id="8" name="Picture 7">
            <a:extLst>
              <a:ext uri="{FF2B5EF4-FFF2-40B4-BE49-F238E27FC236}">
                <a16:creationId xmlns:a16="http://schemas.microsoft.com/office/drawing/2014/main" id="{6D22BC36-07D7-447B-8CBE-77F7B6112EAB}"/>
              </a:ext>
            </a:extLst>
          </p:cNvPr>
          <p:cNvPicPr>
            <a:picLocks noChangeAspect="1"/>
          </p:cNvPicPr>
          <p:nvPr/>
        </p:nvPicPr>
        <p:blipFill>
          <a:blip r:embed="rId2"/>
          <a:stretch>
            <a:fillRect/>
          </a:stretch>
        </p:blipFill>
        <p:spPr>
          <a:xfrm>
            <a:off x="1414526" y="2304662"/>
            <a:ext cx="8914463" cy="4462072"/>
          </a:xfrm>
          <a:prstGeom prst="rect">
            <a:avLst/>
          </a:prstGeom>
        </p:spPr>
      </p:pic>
    </p:spTree>
    <p:extLst>
      <p:ext uri="{BB962C8B-B14F-4D97-AF65-F5344CB8AC3E}">
        <p14:creationId xmlns:p14="http://schemas.microsoft.com/office/powerpoint/2010/main" val="260887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052C-FE21-4781-BF3A-A5BDA1EBCF4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D94544D-962A-4860-ACAC-884E187C2AA9}"/>
              </a:ext>
            </a:extLst>
          </p:cNvPr>
          <p:cNvSpPr>
            <a:spLocks noGrp="1"/>
          </p:cNvSpPr>
          <p:nvPr>
            <p:ph idx="1"/>
          </p:nvPr>
        </p:nvSpPr>
        <p:spPr/>
        <p:txBody>
          <a:bodyPr>
            <a:normAutofit lnSpcReduction="10000"/>
          </a:bodyPr>
          <a:lstStyle/>
          <a:p>
            <a:pPr marL="514350" indent="-514350">
              <a:buFont typeface="+mj-lt"/>
              <a:buAutoNum type="arabicPeriod"/>
            </a:pPr>
            <a:r>
              <a:rPr lang="en-US" dirty="0"/>
              <a:t>Remove neighborhoods where the ice cream shop available already</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p:txBody>
      </p:sp>
    </p:spTree>
    <p:extLst>
      <p:ext uri="{BB962C8B-B14F-4D97-AF65-F5344CB8AC3E}">
        <p14:creationId xmlns:p14="http://schemas.microsoft.com/office/powerpoint/2010/main" val="30712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0BC7-087A-40C9-9B72-23F514B6F711}"/>
              </a:ext>
            </a:extLst>
          </p:cNvPr>
          <p:cNvSpPr>
            <a:spLocks noGrp="1"/>
          </p:cNvSpPr>
          <p:nvPr>
            <p:ph type="title"/>
          </p:nvPr>
        </p:nvSpPr>
        <p:spPr/>
        <p:txBody>
          <a:bodyPr/>
          <a:lstStyle/>
          <a:p>
            <a:r>
              <a:rPr lang="en-US" dirty="0"/>
              <a:t>Identify Top 5 venues </a:t>
            </a:r>
          </a:p>
        </p:txBody>
      </p:sp>
      <p:pic>
        <p:nvPicPr>
          <p:cNvPr id="4" name="Picture 3">
            <a:extLst>
              <a:ext uri="{FF2B5EF4-FFF2-40B4-BE49-F238E27FC236}">
                <a16:creationId xmlns:a16="http://schemas.microsoft.com/office/drawing/2014/main" id="{614EBE46-4134-4033-8BE5-1DC2390B3AA1}"/>
              </a:ext>
            </a:extLst>
          </p:cNvPr>
          <p:cNvPicPr>
            <a:picLocks noChangeAspect="1"/>
          </p:cNvPicPr>
          <p:nvPr/>
        </p:nvPicPr>
        <p:blipFill>
          <a:blip r:embed="rId2"/>
          <a:stretch>
            <a:fillRect/>
          </a:stretch>
        </p:blipFill>
        <p:spPr>
          <a:xfrm>
            <a:off x="1154954" y="2594507"/>
            <a:ext cx="10429584" cy="1921509"/>
          </a:xfrm>
          <a:prstGeom prst="rect">
            <a:avLst/>
          </a:prstGeom>
        </p:spPr>
      </p:pic>
    </p:spTree>
    <p:extLst>
      <p:ext uri="{BB962C8B-B14F-4D97-AF65-F5344CB8AC3E}">
        <p14:creationId xmlns:p14="http://schemas.microsoft.com/office/powerpoint/2010/main" val="268118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692</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The Battle of Neighborhoods (Week 2)</vt:lpstr>
      <vt:lpstr>Find Best Location to start an Ice Cream Business in Boston Area</vt:lpstr>
      <vt:lpstr>Introduction</vt:lpstr>
      <vt:lpstr>Business Problem</vt:lpstr>
      <vt:lpstr>Data</vt:lpstr>
      <vt:lpstr>Foursquare API - Neighborhood</vt:lpstr>
      <vt:lpstr>Venues Rederived by Foursquare</vt:lpstr>
      <vt:lpstr>Methodology</vt:lpstr>
      <vt:lpstr>Identify Top 5 venues </vt:lpstr>
      <vt:lpstr>Clustering Neighbors</vt:lpstr>
      <vt:lpstr>Cluster Map Folium</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Bhachu</dc:creator>
  <cp:lastModifiedBy>Nisha Bhachu</cp:lastModifiedBy>
  <cp:revision>8</cp:revision>
  <dcterms:created xsi:type="dcterms:W3CDTF">2020-07-05T22:49:04Z</dcterms:created>
  <dcterms:modified xsi:type="dcterms:W3CDTF">2020-07-05T23:08:06Z</dcterms:modified>
</cp:coreProperties>
</file>