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</p:sldIdLst>
  <p:sldSz cx="18288000" cy="10287000"/>
  <p:notesSz cx="6858000" cy="9144000"/>
  <p:embeddedFontLst>
    <p:embeddedFont>
      <p:font typeface="Knewave" charset="1" panose="02000806000000020004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Kollektif" charset="1" panose="020B0604020101010102"/>
      <p:regular r:id="rId11"/>
    </p:embeddedFont>
    <p:embeddedFont>
      <p:font typeface="Kollektif Bold" charset="1" panose="020B0604020101010102"/>
      <p:regular r:id="rId12"/>
    </p:embeddedFont>
    <p:embeddedFont>
      <p:font typeface="Kollektif Italics" charset="1" panose="020B0604020101010102"/>
      <p:regular r:id="rId13"/>
    </p:embeddedFont>
    <p:embeddedFont>
      <p:font typeface="Kollektif Bold Italics" charset="1" panose="020B0604020101010102"/>
      <p:regular r:id="rId14"/>
    </p:embeddedFont>
    <p:embeddedFont>
      <p:font typeface="Canva Sans" charset="1" panose="020B0503030501040103"/>
      <p:regular r:id="rId15"/>
    </p:embeddedFont>
    <p:embeddedFont>
      <p:font typeface="Canva Sans Bold" charset="1" panose="020B0803030501040103"/>
      <p:regular r:id="rId16"/>
    </p:embeddedFont>
    <p:embeddedFont>
      <p:font typeface="Canva Sans Italics" charset="1" panose="020B0503030501040103"/>
      <p:regular r:id="rId17"/>
    </p:embeddedFont>
    <p:embeddedFont>
      <p:font typeface="Canva Sans Bold Italics" charset="1" panose="020B0803030501040103"/>
      <p:regular r:id="rId18"/>
    </p:embeddedFont>
    <p:embeddedFont>
      <p:font typeface="Canva Sans Medium" charset="1" panose="020B0603030501040103"/>
      <p:regular r:id="rId19"/>
    </p:embeddedFont>
    <p:embeddedFont>
      <p:font typeface="Canva Sans Medium Italics" charset="1" panose="020B0603030501040103"/>
      <p:regular r:id="rId20"/>
    </p:embeddedFont>
    <p:embeddedFont>
      <p:font typeface="Open Sans" charset="1" panose="020B0606030504020204"/>
      <p:regular r:id="rId21"/>
    </p:embeddedFont>
    <p:embeddedFont>
      <p:font typeface="Open Sans Bold" charset="1" panose="020B0806030504020204"/>
      <p:regular r:id="rId22"/>
    </p:embeddedFont>
    <p:embeddedFont>
      <p:font typeface="Open Sans Italics" charset="1" panose="020B0606030504020204"/>
      <p:regular r:id="rId23"/>
    </p:embeddedFont>
    <p:embeddedFont>
      <p:font typeface="Open Sans Bold Italics" charset="1" panose="020B0806030504020204"/>
      <p:regular r:id="rId24"/>
    </p:embeddedFont>
    <p:embeddedFont>
      <p:font typeface="Open Sans Light" charset="1" panose="020B0306030504020204"/>
      <p:regular r:id="rId25"/>
    </p:embeddedFont>
    <p:embeddedFont>
      <p:font typeface="Open Sans Light Italics" charset="1" panose="020B0306030504020204"/>
      <p:regular r:id="rId26"/>
    </p:embeddedFont>
    <p:embeddedFont>
      <p:font typeface="Open Sans Ultra-Bold" charset="1" panose="00000000000000000000"/>
      <p:regular r:id="rId27"/>
    </p:embeddedFont>
    <p:embeddedFont>
      <p:font typeface="Open Sans Ultra-Bold Italics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35" Target="slides/slide7.xml" Type="http://schemas.openxmlformats.org/officeDocument/2006/relationships/slide"/><Relationship Id="rId36" Target="slides/slide8.xml" Type="http://schemas.openxmlformats.org/officeDocument/2006/relationships/slide"/><Relationship Id="rId37" Target="slides/slide9.xml" Type="http://schemas.openxmlformats.org/officeDocument/2006/relationships/slide"/><Relationship Id="rId38" Target="slides/slide10.xml" Type="http://schemas.openxmlformats.org/officeDocument/2006/relationships/slide"/><Relationship Id="rId39" Target="slides/slide11.xml" Type="http://schemas.openxmlformats.org/officeDocument/2006/relationships/slide"/><Relationship Id="rId4" Target="theme/theme1.xml" Type="http://schemas.openxmlformats.org/officeDocument/2006/relationships/theme"/><Relationship Id="rId40" Target="slides/slide12.xml" Type="http://schemas.openxmlformats.org/officeDocument/2006/relationships/slide"/><Relationship Id="rId41" Target="slides/slide1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ithub.com/shikhar5647/Intelligent_task_manager" TargetMode="External" Type="http://schemas.openxmlformats.org/officeDocument/2006/relationships/hyperlink"/><Relationship Id="rId11" Target="https://github.com/shikhar5647/Intelligent_task_manager" TargetMode="External" Type="http://schemas.openxmlformats.org/officeDocument/2006/relationships/hyperlink"/><Relationship Id="rId12" Target="https://github.com/shikhar5647/Intelligent_task_manager" TargetMode="External" Type="http://schemas.openxmlformats.org/officeDocument/2006/relationships/hyperlink"/><Relationship Id="rId13" Target="https://github.com/shikhar5647/Intelligent_task_manager" TargetMode="External" Type="http://schemas.openxmlformats.org/officeDocument/2006/relationships/hyperlink"/><Relationship Id="rId14" Target="https://github.com/shikhar5647/Intelligent_task_manager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https://github.com/shikhar5647/Intelligent_task_manager" TargetMode="External" Type="http://schemas.openxmlformats.org/officeDocument/2006/relationships/hyperlink"/><Relationship Id="rId9" Target="https://github.com/shikhar5647/Intelligent_task_manager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41346" y="6951854"/>
            <a:ext cx="4178745" cy="4953254"/>
          </a:xfrm>
          <a:custGeom>
            <a:avLst/>
            <a:gdLst/>
            <a:ahLst/>
            <a:cxnLst/>
            <a:rect r="r" b="b" t="t" l="l"/>
            <a:pathLst>
              <a:path h="4953254" w="4178745">
                <a:moveTo>
                  <a:pt x="0" y="0"/>
                </a:moveTo>
                <a:lnTo>
                  <a:pt x="4178746" y="0"/>
                </a:lnTo>
                <a:lnTo>
                  <a:pt x="4178746" y="4953254"/>
                </a:lnTo>
                <a:lnTo>
                  <a:pt x="0" y="495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71138">
            <a:off x="15635300" y="-1854681"/>
            <a:ext cx="4601363" cy="5454202"/>
          </a:xfrm>
          <a:custGeom>
            <a:avLst/>
            <a:gdLst/>
            <a:ahLst/>
            <a:cxnLst/>
            <a:rect r="r" b="b" t="t" l="l"/>
            <a:pathLst>
              <a:path h="5454202" w="4601363">
                <a:moveTo>
                  <a:pt x="0" y="0"/>
                </a:moveTo>
                <a:lnTo>
                  <a:pt x="4601363" y="0"/>
                </a:lnTo>
                <a:lnTo>
                  <a:pt x="4601363" y="5454202"/>
                </a:lnTo>
                <a:lnTo>
                  <a:pt x="0" y="5454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215717">
            <a:off x="15650436" y="6390941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77307" y="3352018"/>
            <a:ext cx="14326429" cy="14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01"/>
              </a:lnSpc>
            </a:pPr>
            <a:r>
              <a:rPr lang="en-US" sz="7800" spc="390">
                <a:solidFill>
                  <a:srgbClr val="474A53"/>
                </a:solidFill>
                <a:latin typeface="Knewave Bold"/>
              </a:rPr>
              <a:t>INTELLIGENT TASK MANAGER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24974" y="5337786"/>
            <a:ext cx="10438053" cy="390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975B3F"/>
                </a:solidFill>
                <a:latin typeface="Canva Sans Bold"/>
              </a:rPr>
              <a:t>Mentor TA: Dixit Dutt Bohra</a:t>
            </a:r>
          </a:p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975B3F"/>
                </a:solidFill>
                <a:latin typeface="Canva Sans Bold"/>
              </a:rPr>
              <a:t>Shubham Kumar</a:t>
            </a:r>
          </a:p>
          <a:p>
            <a:pPr algn="r">
              <a:lnSpc>
                <a:spcPts val="4480"/>
              </a:lnSpc>
            </a:pPr>
          </a:p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975B3F"/>
                </a:solidFill>
                <a:latin typeface="Canva Sans Bold"/>
              </a:rPr>
              <a:t>Team members: Chinmay Vashishth (B22BB016)</a:t>
            </a:r>
          </a:p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975B3F"/>
                </a:solidFill>
                <a:latin typeface="Canva Sans Bold"/>
              </a:rPr>
              <a:t>Shikhar Dave (B22CH032)</a:t>
            </a:r>
          </a:p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975B3F"/>
                </a:solidFill>
                <a:latin typeface="Canva Sans Bold"/>
              </a:rPr>
              <a:t>Shivam Khanchandani (B22BB038)</a:t>
            </a:r>
          </a:p>
          <a:p>
            <a:pPr algn="ctr">
              <a:lnSpc>
                <a:spcPts val="448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660041" y="1254563"/>
            <a:ext cx="10967919" cy="195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6"/>
              </a:lnSpc>
            </a:pPr>
            <a:r>
              <a:rPr lang="en-US" sz="5597">
                <a:solidFill>
                  <a:srgbClr val="975B3F"/>
                </a:solidFill>
                <a:latin typeface="Canva Sans Bold"/>
              </a:rPr>
              <a:t>Data Structures and Algorithms</a:t>
            </a:r>
          </a:p>
          <a:p>
            <a:pPr algn="ctr">
              <a:lnSpc>
                <a:spcPts val="7836"/>
              </a:lnSpc>
              <a:spcBef>
                <a:spcPct val="0"/>
              </a:spcBef>
            </a:pPr>
            <a:r>
              <a:rPr lang="en-US" sz="5597">
                <a:solidFill>
                  <a:srgbClr val="975B3F"/>
                </a:solidFill>
                <a:latin typeface="Canva Sans Bold"/>
              </a:rPr>
              <a:t>(CSL2020)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89495" y="7394011"/>
            <a:ext cx="3763119" cy="4460593"/>
          </a:xfrm>
          <a:custGeom>
            <a:avLst/>
            <a:gdLst/>
            <a:ahLst/>
            <a:cxnLst/>
            <a:rect r="r" b="b" t="t" l="l"/>
            <a:pathLst>
              <a:path h="4460593" w="3763119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161896" y="6909769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771138">
            <a:off x="15698790" y="-1817663"/>
            <a:ext cx="4383300" cy="5195722"/>
          </a:xfrm>
          <a:custGeom>
            <a:avLst/>
            <a:gdLst/>
            <a:ahLst/>
            <a:cxnLst/>
            <a:rect r="r" b="b" t="t" l="l"/>
            <a:pathLst>
              <a:path h="5195722" w="4383300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79439" y="1397200"/>
            <a:ext cx="10729123" cy="130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"/>
              </a:rPr>
              <a:t>FUTURE PROSPECTS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59837" y="3142182"/>
            <a:ext cx="12568326" cy="6482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129" indent="-302065" lvl="1">
              <a:lnSpc>
                <a:spcPts val="3917"/>
              </a:lnSpc>
              <a:buFont typeface="Arial"/>
              <a:buChar char="•"/>
            </a:pPr>
            <a:r>
              <a:rPr lang="en-US" sz="2798">
                <a:solidFill>
                  <a:srgbClr val="474A53"/>
                </a:solidFill>
                <a:latin typeface="Kollektif Bold"/>
              </a:rPr>
              <a:t>Using a more efficient data structure for the dependency graph, e.g., Adjacency list for sparse graphs)</a:t>
            </a:r>
          </a:p>
          <a:p>
            <a:pPr marL="604129" indent="-302065" lvl="1">
              <a:lnSpc>
                <a:spcPts val="3917"/>
              </a:lnSpc>
              <a:buFont typeface="Arial"/>
              <a:buChar char="•"/>
            </a:pPr>
            <a:r>
              <a:rPr lang="en-US" sz="2798">
                <a:solidFill>
                  <a:srgbClr val="474A53"/>
                </a:solidFill>
                <a:latin typeface="Kollektif Bold"/>
              </a:rPr>
              <a:t>Integrating a Database Management System which will help to manage large datasets and eliminate the need to manually enter the data.</a:t>
            </a:r>
          </a:p>
          <a:p>
            <a:pPr marL="604129" indent="-302065" lvl="1">
              <a:lnSpc>
                <a:spcPts val="3917"/>
              </a:lnSpc>
              <a:buFont typeface="Arial"/>
              <a:buChar char="•"/>
            </a:pPr>
            <a:r>
              <a:rPr lang="en-US" sz="2798">
                <a:solidFill>
                  <a:srgbClr val="474A53"/>
                </a:solidFill>
                <a:latin typeface="Kollektif Bold"/>
              </a:rPr>
              <a:t>Making a website for the code using web assembly and emscripten.</a:t>
            </a:r>
          </a:p>
          <a:p>
            <a:pPr>
              <a:lnSpc>
                <a:spcPts val="3917"/>
              </a:lnSpc>
            </a:pPr>
          </a:p>
          <a:p>
            <a:pPr>
              <a:lnSpc>
                <a:spcPts val="3917"/>
              </a:lnSpc>
            </a:pPr>
            <a:r>
              <a:rPr lang="en-US" sz="2798">
                <a:solidFill>
                  <a:srgbClr val="975B3F"/>
                </a:solidFill>
                <a:latin typeface="Kollektif Bold"/>
              </a:rPr>
              <a:t>NOTEWORTHY ACHIEVEMENTS:</a:t>
            </a:r>
          </a:p>
          <a:p>
            <a:pPr marL="604129" indent="-302065" lvl="1">
              <a:lnSpc>
                <a:spcPts val="3917"/>
              </a:lnSpc>
              <a:buFont typeface="Arial"/>
              <a:buChar char="•"/>
            </a:pPr>
            <a:r>
              <a:rPr lang="en-US" sz="2798">
                <a:solidFill>
                  <a:srgbClr val="474A53"/>
                </a:solidFill>
                <a:latin typeface="Kollektif Bold"/>
              </a:rPr>
              <a:t>The code implementation utilizes a dependency graph to manage relationships between tasks.</a:t>
            </a:r>
          </a:p>
          <a:p>
            <a:pPr marL="604129" indent="-302065" lvl="1">
              <a:lnSpc>
                <a:spcPts val="3917"/>
              </a:lnSpc>
              <a:buFont typeface="Arial"/>
              <a:buChar char="•"/>
            </a:pPr>
            <a:r>
              <a:rPr lang="en-US" sz="2798">
                <a:solidFill>
                  <a:srgbClr val="474A53"/>
                </a:solidFill>
                <a:latin typeface="Kollektif Bold"/>
              </a:rPr>
              <a:t>We defined an appropriate formula for task priority based on deadline and completion status by analysing various research papers.</a:t>
            </a:r>
          </a:p>
          <a:p>
            <a:pPr>
              <a:lnSpc>
                <a:spcPts val="3917"/>
              </a:lnSpc>
            </a:pPr>
          </a:p>
          <a:p>
            <a:pPr>
              <a:lnSpc>
                <a:spcPts val="391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89495" y="7394011"/>
            <a:ext cx="3763119" cy="4460593"/>
          </a:xfrm>
          <a:custGeom>
            <a:avLst/>
            <a:gdLst/>
            <a:ahLst/>
            <a:cxnLst/>
            <a:rect r="r" b="b" t="t" l="l"/>
            <a:pathLst>
              <a:path h="4460593" w="3763119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161896" y="6909769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771138">
            <a:off x="15698790" y="-1817663"/>
            <a:ext cx="4383300" cy="5195722"/>
          </a:xfrm>
          <a:custGeom>
            <a:avLst/>
            <a:gdLst/>
            <a:ahLst/>
            <a:cxnLst/>
            <a:rect r="r" b="b" t="t" l="l"/>
            <a:pathLst>
              <a:path h="5195722" w="4383300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79439" y="1397200"/>
            <a:ext cx="10729123" cy="130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"/>
              </a:rPr>
              <a:t>SUMMARY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59837" y="3102566"/>
            <a:ext cx="12568326" cy="6781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308" indent="-323654" lvl="1">
              <a:lnSpc>
                <a:spcPts val="4197"/>
              </a:lnSpc>
              <a:buFont typeface="Arial"/>
              <a:buChar char="•"/>
            </a:pPr>
            <a:r>
              <a:rPr lang="en-US" sz="2998">
                <a:solidFill>
                  <a:srgbClr val="474A53"/>
                </a:solidFill>
                <a:latin typeface="Canva Sans Bold"/>
              </a:rPr>
              <a:t>This project is a task manager with features to prioritize tasks, manage dependencies between tasks, and interact with the user. </a:t>
            </a:r>
          </a:p>
          <a:p>
            <a:pPr marL="647308" indent="-323654" lvl="1">
              <a:lnSpc>
                <a:spcPts val="4197"/>
              </a:lnSpc>
              <a:buFont typeface="Arial"/>
              <a:buChar char="•"/>
            </a:pPr>
            <a:r>
              <a:rPr lang="en-US" sz="2998">
                <a:solidFill>
                  <a:srgbClr val="474A53"/>
                </a:solidFill>
                <a:latin typeface="Canva Sans Bold"/>
              </a:rPr>
              <a:t>It allows users to create tasks, set deadlines, mark tasks complete, and specify dependencies. </a:t>
            </a:r>
          </a:p>
          <a:p>
            <a:pPr marL="647308" indent="-323654" lvl="1">
              <a:lnSpc>
                <a:spcPts val="4197"/>
              </a:lnSpc>
              <a:buFont typeface="Arial"/>
              <a:buChar char="•"/>
            </a:pPr>
            <a:r>
              <a:rPr lang="en-US" sz="2998">
                <a:solidFill>
                  <a:srgbClr val="474A53"/>
                </a:solidFill>
                <a:latin typeface="Canva Sans Bold"/>
              </a:rPr>
              <a:t>The program prioritizes tasks based on deadline and completion status, and uses a dependency graph to ensure tasks are completed in the correct order. </a:t>
            </a:r>
          </a:p>
          <a:p>
            <a:pPr marL="647308" indent="-323654" lvl="1">
              <a:lnSpc>
                <a:spcPts val="4197"/>
              </a:lnSpc>
              <a:buFont typeface="Arial"/>
              <a:buChar char="•"/>
            </a:pPr>
            <a:r>
              <a:rPr lang="en-US" sz="2998">
                <a:solidFill>
                  <a:srgbClr val="474A53"/>
                </a:solidFill>
                <a:latin typeface="Canva Sans Bold"/>
              </a:rPr>
              <a:t>While there isn't ground-breaking innovation, the code showcases good practices and core functionalities found in modern task management applications.</a:t>
            </a:r>
          </a:p>
          <a:p>
            <a:pPr>
              <a:lnSpc>
                <a:spcPts val="4197"/>
              </a:lnSpc>
            </a:pPr>
          </a:p>
          <a:p>
            <a:pPr>
              <a:lnSpc>
                <a:spcPts val="419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89495" y="7394011"/>
            <a:ext cx="3763119" cy="4460593"/>
          </a:xfrm>
          <a:custGeom>
            <a:avLst/>
            <a:gdLst/>
            <a:ahLst/>
            <a:cxnLst/>
            <a:rect r="r" b="b" t="t" l="l"/>
            <a:pathLst>
              <a:path h="4460593" w="3763119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161896" y="6909769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771138">
            <a:off x="15698790" y="-1817663"/>
            <a:ext cx="4383300" cy="5195722"/>
          </a:xfrm>
          <a:custGeom>
            <a:avLst/>
            <a:gdLst/>
            <a:ahLst/>
            <a:cxnLst/>
            <a:rect r="r" b="b" t="t" l="l"/>
            <a:pathLst>
              <a:path h="5195722" w="4383300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28046" y="1272728"/>
            <a:ext cx="9231909" cy="1380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775"/>
              </a:lnSpc>
            </a:pPr>
            <a:r>
              <a:rPr lang="en-US" sz="9620">
                <a:solidFill>
                  <a:srgbClr val="474A53"/>
                </a:solidFill>
                <a:latin typeface="Knewave Bold"/>
              </a:rPr>
              <a:t>REFERENCES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60683" y="2618081"/>
            <a:ext cx="14407526" cy="561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u="sng">
                <a:solidFill>
                  <a:srgbClr val="975B3F"/>
                </a:solidFill>
                <a:latin typeface="Canva Sans Bold"/>
                <a:hlinkClick r:id="rId8" tooltip="https://github.com/shikhar5647/Intelligent_task_manager"/>
              </a:rPr>
              <a:t>RESEARCH PAPERS:</a:t>
            </a:r>
            <a:r>
              <a:rPr lang="en-US" sz="3399">
                <a:solidFill>
                  <a:srgbClr val="474A53"/>
                </a:solidFill>
                <a:latin typeface="Canva Sans"/>
              </a:rPr>
              <a:t>   </a:t>
            </a:r>
            <a:r>
              <a:rPr lang="en-US" sz="3399">
                <a:solidFill>
                  <a:srgbClr val="474A53"/>
                </a:solidFill>
                <a:latin typeface="Canva Sans Bold"/>
              </a:rPr>
              <a:t>Submitted in the github repo</a:t>
            </a:r>
          </a:p>
          <a:p>
            <a:pPr>
              <a:lnSpc>
                <a:spcPts val="3640"/>
              </a:lnSpc>
            </a:pPr>
            <a:r>
              <a:rPr lang="en-US" sz="2600" u="sng">
                <a:solidFill>
                  <a:srgbClr val="474A53"/>
                </a:solidFill>
                <a:latin typeface="Canva Sans Bold"/>
              </a:rPr>
              <a:t> </a:t>
            </a:r>
          </a:p>
          <a:p>
            <a:pPr>
              <a:lnSpc>
                <a:spcPts val="3640"/>
              </a:lnSpc>
            </a:pPr>
          </a:p>
          <a:p>
            <a:pPr>
              <a:lnSpc>
                <a:spcPts val="3640"/>
              </a:lnSpc>
            </a:pPr>
            <a:r>
              <a:rPr lang="en-US" sz="2600" u="sng">
                <a:solidFill>
                  <a:srgbClr val="975B3F"/>
                </a:solidFill>
                <a:latin typeface="Canva Sans Bold"/>
                <a:hlinkClick r:id="rId9" tooltip="https://github.com/shikhar5647/Intelligent_task_manager"/>
              </a:rPr>
              <a:t>INDIVIDUAL CONTRIBUTIONS: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u="sng">
                <a:solidFill>
                  <a:srgbClr val="474A53"/>
                </a:solidFill>
                <a:latin typeface="Canva Sans Bold"/>
                <a:hlinkClick r:id="rId10" tooltip="https://github.com/shikhar5647/Intelligent_task_manager"/>
              </a:rPr>
              <a:t>Chinmay Vashishth: Research, Bug fixing, Code structure and Code analysis.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u="sng">
                <a:solidFill>
                  <a:srgbClr val="474A53"/>
                </a:solidFill>
                <a:latin typeface="Canva Sans Bold"/>
                <a:hlinkClick r:id="rId11" tooltip="https://github.com/shikhar5647/Intelligent_task_manager"/>
              </a:rPr>
              <a:t>Shikar Dave: Research, Bug Fixing , Coding of the project , DBMS integration try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u="sng">
                <a:solidFill>
                  <a:srgbClr val="474A53"/>
                </a:solidFill>
                <a:latin typeface="Canva Sans Bold"/>
                <a:hlinkClick r:id="rId12" tooltip="https://github.com/shikhar5647/Intelligent_task_manager"/>
              </a:rPr>
              <a:t>Shivam Khanchandani: Research, Bug fixing, User input and Presentation</a:t>
            </a:r>
          </a:p>
          <a:p>
            <a:pPr>
              <a:lnSpc>
                <a:spcPts val="3640"/>
              </a:lnSpc>
            </a:pPr>
          </a:p>
          <a:p>
            <a:pPr>
              <a:lnSpc>
                <a:spcPts val="3640"/>
              </a:lnSpc>
            </a:pPr>
            <a:r>
              <a:rPr lang="en-US" sz="2600" u="sng">
                <a:solidFill>
                  <a:srgbClr val="975B3F"/>
                </a:solidFill>
                <a:latin typeface="Canva Sans Bold"/>
                <a:hlinkClick r:id="rId13" tooltip="https://github.com/shikhar5647/Intelligent_task_manager"/>
              </a:rPr>
              <a:t>GITHUB REPO LINK:</a:t>
            </a:r>
          </a:p>
          <a:p>
            <a:pPr>
              <a:lnSpc>
                <a:spcPts val="3640"/>
              </a:lnSpc>
            </a:pPr>
          </a:p>
          <a:p>
            <a:pPr>
              <a:lnSpc>
                <a:spcPts val="3640"/>
              </a:lnSpc>
            </a:pPr>
          </a:p>
          <a:p>
            <a:pPr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142889" y="6771076"/>
            <a:ext cx="14645164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39"/>
              </a:lnSpc>
            </a:pPr>
            <a:r>
              <a:rPr lang="en-US" sz="4599" u="sng">
                <a:solidFill>
                  <a:srgbClr val="474A53"/>
                </a:solidFill>
                <a:latin typeface="Arimo"/>
                <a:hlinkClick r:id="rId14" tooltip="https://github.com/shikhar5647/Intelligent_task_manager"/>
              </a:rPr>
              <a:t>https://github.com/shikhar5647/Intelligent_task_manager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41346" y="6951854"/>
            <a:ext cx="4178745" cy="4953254"/>
          </a:xfrm>
          <a:custGeom>
            <a:avLst/>
            <a:gdLst/>
            <a:ahLst/>
            <a:cxnLst/>
            <a:rect r="r" b="b" t="t" l="l"/>
            <a:pathLst>
              <a:path h="4953254" w="4178745">
                <a:moveTo>
                  <a:pt x="0" y="0"/>
                </a:moveTo>
                <a:lnTo>
                  <a:pt x="4178746" y="0"/>
                </a:lnTo>
                <a:lnTo>
                  <a:pt x="4178746" y="4953254"/>
                </a:lnTo>
                <a:lnTo>
                  <a:pt x="0" y="495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71138">
            <a:off x="15635300" y="-1854681"/>
            <a:ext cx="4601363" cy="5454202"/>
          </a:xfrm>
          <a:custGeom>
            <a:avLst/>
            <a:gdLst/>
            <a:ahLst/>
            <a:cxnLst/>
            <a:rect r="r" b="b" t="t" l="l"/>
            <a:pathLst>
              <a:path h="5454202" w="4601363">
                <a:moveTo>
                  <a:pt x="0" y="0"/>
                </a:moveTo>
                <a:lnTo>
                  <a:pt x="4601363" y="0"/>
                </a:lnTo>
                <a:lnTo>
                  <a:pt x="4601363" y="5454202"/>
                </a:lnTo>
                <a:lnTo>
                  <a:pt x="0" y="5454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215717">
            <a:off x="15650436" y="6390941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10504" y="3336163"/>
            <a:ext cx="10866992" cy="2081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30"/>
              </a:lnSpc>
            </a:pPr>
            <a:r>
              <a:rPr lang="en-US" sz="11553" spc="577">
                <a:solidFill>
                  <a:srgbClr val="474A53"/>
                </a:solidFill>
                <a:latin typeface="Knewave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559441"/>
            <a:chOff x="0" y="0"/>
            <a:chExt cx="4274726" cy="22543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54338"/>
            </a:xfrm>
            <a:custGeom>
              <a:avLst/>
              <a:gdLst/>
              <a:ahLst/>
              <a:cxnLst/>
              <a:rect r="r" b="b" t="t" l="l"/>
              <a:pathLst>
                <a:path h="225433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54338"/>
                  </a:lnTo>
                  <a:lnTo>
                    <a:pt x="0" y="2254338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924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68009" y="7196701"/>
            <a:ext cx="3948590" cy="4680441"/>
          </a:xfrm>
          <a:custGeom>
            <a:avLst/>
            <a:gdLst/>
            <a:ahLst/>
            <a:cxnLst/>
            <a:rect r="r" b="b" t="t" l="l"/>
            <a:pathLst>
              <a:path h="4680441" w="3948590">
                <a:moveTo>
                  <a:pt x="0" y="0"/>
                </a:moveTo>
                <a:lnTo>
                  <a:pt x="3948591" y="0"/>
                </a:lnTo>
                <a:lnTo>
                  <a:pt x="3948591" y="4680440"/>
                </a:lnTo>
                <a:lnTo>
                  <a:pt x="0" y="46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15717">
            <a:off x="15650436" y="6390941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5343019" y="-655065"/>
            <a:ext cx="2528732" cy="4114800"/>
          </a:xfrm>
          <a:custGeom>
            <a:avLst/>
            <a:gdLst/>
            <a:ahLst/>
            <a:cxnLst/>
            <a:rect r="r" b="b" t="t" l="l"/>
            <a:pathLst>
              <a:path h="4114800" w="2528732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096951" y="1364570"/>
            <a:ext cx="12094098" cy="130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 Bold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20544" y="2695276"/>
            <a:ext cx="12846913" cy="664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799" spc="-55">
                <a:solidFill>
                  <a:srgbClr val="975B3F"/>
                </a:solidFill>
                <a:latin typeface="Canva Sans Bold"/>
              </a:rPr>
              <a:t>IMPORTANCE: </a:t>
            </a:r>
          </a:p>
          <a:p>
            <a:pPr marL="604519" indent="-302260" lvl="1">
              <a:lnSpc>
                <a:spcPts val="3079"/>
              </a:lnSpc>
              <a:buFont typeface="Arial"/>
              <a:buChar char="•"/>
            </a:pPr>
            <a:r>
              <a:rPr lang="en-US" sz="2799" spc="-55">
                <a:solidFill>
                  <a:srgbClr val="474A53"/>
                </a:solidFill>
                <a:latin typeface="Canva Sans Bold"/>
              </a:rPr>
              <a:t>An intelligent</a:t>
            </a:r>
            <a:r>
              <a:rPr lang="en-US" sz="2799" spc="-55">
                <a:solidFill>
                  <a:srgbClr val="474A53"/>
                </a:solidFill>
                <a:latin typeface="Canva Sans Bold"/>
              </a:rPr>
              <a:t> task manager plays a critical role in organizing individuals' workflows, optimizing productivity, and fostering effective time management. </a:t>
            </a:r>
          </a:p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</a:pPr>
            <a:r>
              <a:rPr lang="en-US" sz="2799" spc="-55">
                <a:solidFill>
                  <a:srgbClr val="975B3F"/>
                </a:solidFill>
                <a:latin typeface="Canva Sans Bold"/>
              </a:rPr>
              <a:t>CHALLENGES:</a:t>
            </a:r>
          </a:p>
          <a:p>
            <a:pPr marL="604519" indent="-302260" lvl="1">
              <a:lnSpc>
                <a:spcPts val="3079"/>
              </a:lnSpc>
              <a:buFont typeface="Arial"/>
              <a:buChar char="•"/>
            </a:pPr>
            <a:r>
              <a:rPr lang="en-US" sz="2799" spc="-55">
                <a:solidFill>
                  <a:srgbClr val="474A53"/>
                </a:solidFill>
                <a:latin typeface="Canva Sans Bold"/>
              </a:rPr>
              <a:t>The task manager must seamlessly integrate task prioritization, scheduling, and collaboration, while remaining user-friendly and adaptable to diverse user preferences and work styles. </a:t>
            </a:r>
          </a:p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</a:pPr>
            <a:r>
              <a:rPr lang="en-US" sz="2799" spc="-55">
                <a:solidFill>
                  <a:srgbClr val="975B3F"/>
                </a:solidFill>
                <a:latin typeface="Canva Sans Bold"/>
              </a:rPr>
              <a:t>REQUIREMENT OF DATA-DRIVEN SOLUTION:</a:t>
            </a:r>
          </a:p>
          <a:p>
            <a:pPr marL="604519" indent="-302260" lvl="1">
              <a:lnSpc>
                <a:spcPts val="3079"/>
              </a:lnSpc>
              <a:buFont typeface="Arial"/>
              <a:buChar char="•"/>
            </a:pPr>
            <a:r>
              <a:rPr lang="en-US" sz="2799" spc="-55">
                <a:solidFill>
                  <a:srgbClr val="474A53"/>
                </a:solidFill>
                <a:latin typeface="Canva Sans Bold"/>
              </a:rPr>
              <a:t>The task manager's success hinges on its ability to continuously evolve and improve based on real-world usage data and user feedback. </a:t>
            </a:r>
          </a:p>
          <a:p>
            <a:pPr marL="604519" indent="-302260" lvl="1">
              <a:lnSpc>
                <a:spcPts val="3079"/>
              </a:lnSpc>
              <a:buFont typeface="Arial"/>
              <a:buChar char="•"/>
            </a:pPr>
            <a:r>
              <a:rPr lang="en-US" sz="2799" spc="-55">
                <a:solidFill>
                  <a:srgbClr val="474A53"/>
                </a:solidFill>
                <a:latin typeface="Canva Sans Bold"/>
              </a:rPr>
              <a:t>Therefore, a data-driven approach is required to not only address the inherent complexities of task management but also to deliver personalized and efficient solutions that meet the evolving needs of users.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9841" y="780198"/>
            <a:ext cx="16230600" cy="8889282"/>
            <a:chOff x="0" y="0"/>
            <a:chExt cx="4274726" cy="2341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341210"/>
            </a:xfrm>
            <a:custGeom>
              <a:avLst/>
              <a:gdLst/>
              <a:ahLst/>
              <a:cxnLst/>
              <a:rect r="r" b="b" t="t" l="l"/>
              <a:pathLst>
                <a:path h="234121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341210"/>
                  </a:lnTo>
                  <a:lnTo>
                    <a:pt x="0" y="2341210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379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89495" y="7394011"/>
            <a:ext cx="3763119" cy="4460593"/>
          </a:xfrm>
          <a:custGeom>
            <a:avLst/>
            <a:gdLst/>
            <a:ahLst/>
            <a:cxnLst/>
            <a:rect r="r" b="b" t="t" l="l"/>
            <a:pathLst>
              <a:path h="4460593" w="3763119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416011" y="7437826"/>
            <a:ext cx="1946709" cy="4166110"/>
          </a:xfrm>
          <a:custGeom>
            <a:avLst/>
            <a:gdLst/>
            <a:ahLst/>
            <a:cxnLst/>
            <a:rect r="r" b="b" t="t" l="l"/>
            <a:pathLst>
              <a:path h="4166110" w="1946709">
                <a:moveTo>
                  <a:pt x="0" y="0"/>
                </a:moveTo>
                <a:lnTo>
                  <a:pt x="1946710" y="0"/>
                </a:lnTo>
                <a:lnTo>
                  <a:pt x="1946710" y="4166109"/>
                </a:lnTo>
                <a:lnTo>
                  <a:pt x="0" y="4166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771138">
            <a:off x="15698790" y="-1817663"/>
            <a:ext cx="4383300" cy="5195722"/>
          </a:xfrm>
          <a:custGeom>
            <a:avLst/>
            <a:gdLst/>
            <a:ahLst/>
            <a:cxnLst/>
            <a:rect r="r" b="b" t="t" l="l"/>
            <a:pathLst>
              <a:path h="5195722" w="4383300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41213" y="1095375"/>
            <a:ext cx="11405573" cy="1250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44"/>
              </a:lnSpc>
            </a:pPr>
            <a:r>
              <a:rPr lang="en-US" sz="8700">
                <a:solidFill>
                  <a:srgbClr val="474A53"/>
                </a:solidFill>
                <a:latin typeface="Knewave"/>
              </a:rPr>
              <a:t>CURRENT STATUS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28101" y="2595099"/>
            <a:ext cx="13340703" cy="642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Canva Sans Bold"/>
              </a:rPr>
              <a:t>In professional settings, task managers help individuals and teams manage work-related tasks, projects, deadlines, and meetings. 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Canva Sans Bold"/>
              </a:rPr>
              <a:t>In the corporate sector, task managers are essential tools for project managers and teams working on projects of all sizes. 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975B3F"/>
                </a:solidFill>
                <a:latin typeface="Canva Sans Bold"/>
              </a:rPr>
              <a:t>LIMITATIONS OF CURRENT-DAY TASK MANAGERS: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Canva Sans Bold"/>
              </a:rPr>
              <a:t>Task managers may not take into account all the factors affecting the priority of a task due to lack of context awareness.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Canva Sans Bold"/>
              </a:rPr>
              <a:t> Task managers struggle to handle complex task dependencies, such as tasks that are contingent on the completion of others or tasks with multiple subtasks.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Canva Sans Bold"/>
              </a:rPr>
              <a:t>Users may have to  manually input tasks and set deadlines, reducing time savings due to automation.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9328" y="456864"/>
            <a:ext cx="16230600" cy="8889282"/>
            <a:chOff x="0" y="0"/>
            <a:chExt cx="4274726" cy="2341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341210"/>
            </a:xfrm>
            <a:custGeom>
              <a:avLst/>
              <a:gdLst/>
              <a:ahLst/>
              <a:cxnLst/>
              <a:rect r="r" b="b" t="t" l="l"/>
              <a:pathLst>
                <a:path h="234121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341210"/>
                  </a:lnTo>
                  <a:lnTo>
                    <a:pt x="0" y="2341210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379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89495" y="7394011"/>
            <a:ext cx="3763119" cy="4460593"/>
          </a:xfrm>
          <a:custGeom>
            <a:avLst/>
            <a:gdLst/>
            <a:ahLst/>
            <a:cxnLst/>
            <a:rect r="r" b="b" t="t" l="l"/>
            <a:pathLst>
              <a:path h="4460593" w="3763119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416011" y="7437826"/>
            <a:ext cx="1946709" cy="4166110"/>
          </a:xfrm>
          <a:custGeom>
            <a:avLst/>
            <a:gdLst/>
            <a:ahLst/>
            <a:cxnLst/>
            <a:rect r="r" b="b" t="t" l="l"/>
            <a:pathLst>
              <a:path h="4166110" w="1946709">
                <a:moveTo>
                  <a:pt x="0" y="0"/>
                </a:moveTo>
                <a:lnTo>
                  <a:pt x="1946710" y="0"/>
                </a:lnTo>
                <a:lnTo>
                  <a:pt x="1946710" y="4166109"/>
                </a:lnTo>
                <a:lnTo>
                  <a:pt x="0" y="4166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771138">
            <a:off x="15698790" y="-1817663"/>
            <a:ext cx="4383300" cy="5195722"/>
          </a:xfrm>
          <a:custGeom>
            <a:avLst/>
            <a:gdLst/>
            <a:ahLst/>
            <a:cxnLst/>
            <a:rect r="r" b="b" t="t" l="l"/>
            <a:pathLst>
              <a:path h="5195722" w="4383300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41213" y="1925951"/>
            <a:ext cx="11405573" cy="1250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44"/>
              </a:lnSpc>
            </a:pPr>
            <a:r>
              <a:rPr lang="en-US" sz="8700">
                <a:solidFill>
                  <a:srgbClr val="474A53"/>
                </a:solidFill>
                <a:latin typeface="Knewave"/>
              </a:rPr>
              <a:t>DATA STRUCTURES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309886" y="3067392"/>
            <a:ext cx="3668226" cy="3668226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3441213" y="3497565"/>
            <a:ext cx="4579929" cy="59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09"/>
              </a:lnSpc>
            </a:pPr>
            <a:r>
              <a:rPr lang="en-US" sz="3735" spc="-74">
                <a:solidFill>
                  <a:srgbClr val="474A53"/>
                </a:solidFill>
                <a:latin typeface="Kollektif Bold"/>
              </a:rPr>
              <a:t>GRAPH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55000" y="4110855"/>
            <a:ext cx="4532304" cy="54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n-US" sz="2857">
                <a:solidFill>
                  <a:srgbClr val="474A53"/>
                </a:solidFill>
                <a:latin typeface="Kollektif Bold"/>
              </a:rPr>
              <a:t>Task dependencies</a:t>
            </a:r>
            <a:r>
              <a:rPr lang="en-US" sz="2857">
                <a:solidFill>
                  <a:srgbClr val="474A53"/>
                </a:solidFill>
                <a:latin typeface="Kollektif Bold"/>
              </a:rPr>
              <a:t>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16057" y="3590539"/>
            <a:ext cx="625156" cy="423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  <a:r>
              <a:rPr lang="en-US" sz="2600" spc="-52">
                <a:solidFill>
                  <a:srgbClr val="F2E9DA"/>
                </a:solidFill>
                <a:latin typeface="Kollektif Bold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92407" y="4971464"/>
            <a:ext cx="625156" cy="423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  <a:r>
              <a:rPr lang="en-US" sz="2600" spc="-52">
                <a:solidFill>
                  <a:srgbClr val="F2E9DA"/>
                </a:solidFill>
                <a:latin typeface="Kollektif Bold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67732" y="3334977"/>
            <a:ext cx="3919318" cy="557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3435" spc="-68">
                <a:solidFill>
                  <a:srgbClr val="474A53"/>
                </a:solidFill>
                <a:latin typeface="Kollektif Bold"/>
              </a:rPr>
              <a:t>PRIORITY QUEUE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975390" y="3937275"/>
            <a:ext cx="4532304" cy="50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20"/>
              </a:lnSpc>
              <a:spcBef>
                <a:spcPct val="0"/>
              </a:spcBef>
            </a:pPr>
            <a:r>
              <a:rPr lang="en-US" sz="2657">
                <a:solidFill>
                  <a:srgbClr val="474A53"/>
                </a:solidFill>
                <a:latin typeface="Kollektif Bold"/>
              </a:rPr>
              <a:t>Task scheduling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624807" y="3427951"/>
            <a:ext cx="625156" cy="423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  <a:r>
              <a:rPr lang="en-US" sz="2600" spc="-52">
                <a:solidFill>
                  <a:srgbClr val="F2E9DA"/>
                </a:solidFill>
                <a:latin typeface="Kollektif Bold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49486" y="4870539"/>
            <a:ext cx="3919318" cy="517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59"/>
              </a:lnSpc>
            </a:pPr>
            <a:r>
              <a:rPr lang="en-US" sz="3235" spc="-64">
                <a:solidFill>
                  <a:srgbClr val="474A53"/>
                </a:solidFill>
                <a:latin typeface="Kollektif Bold"/>
              </a:rPr>
              <a:t>B-TREE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836500" y="5377779"/>
            <a:ext cx="5202035" cy="50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20"/>
              </a:lnSpc>
              <a:spcBef>
                <a:spcPct val="0"/>
              </a:spcBef>
            </a:pPr>
            <a:r>
              <a:rPr lang="en-US" sz="2657">
                <a:solidFill>
                  <a:srgbClr val="474A53"/>
                </a:solidFill>
                <a:latin typeface="Kollektif Bold"/>
              </a:rPr>
              <a:t>Database management system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542575" y="4830481"/>
            <a:ext cx="625156" cy="423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  <a:r>
              <a:rPr lang="en-US" sz="2600" spc="-52">
                <a:solidFill>
                  <a:srgbClr val="F2E9DA"/>
                </a:solidFill>
                <a:latin typeface="Kollektif Bold"/>
              </a:rPr>
              <a:t>04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072915" y="3975912"/>
            <a:ext cx="625156" cy="537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3300" spc="-66">
                <a:solidFill>
                  <a:srgbClr val="474A53"/>
                </a:solidFill>
                <a:latin typeface="Kollektif 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072915" y="5194935"/>
            <a:ext cx="625156" cy="537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3300" spc="-66">
                <a:solidFill>
                  <a:srgbClr val="474A53"/>
                </a:solidFill>
                <a:latin typeface="Kollektif Bold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511561" y="5255797"/>
            <a:ext cx="625156" cy="537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3300" spc="-66">
                <a:solidFill>
                  <a:srgbClr val="474A53"/>
                </a:solidFill>
                <a:latin typeface="Kollektif Bold"/>
              </a:rPr>
              <a:t>04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511561" y="4003950"/>
            <a:ext cx="625156" cy="537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3300" spc="-66">
                <a:solidFill>
                  <a:srgbClr val="474A53"/>
                </a:solidFill>
                <a:latin typeface="Kollektif Bold"/>
              </a:rPr>
              <a:t>03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441213" y="4894316"/>
            <a:ext cx="3037842" cy="568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2"/>
              </a:lnSpc>
              <a:spcBef>
                <a:spcPct val="0"/>
              </a:spcBef>
            </a:pPr>
            <a:r>
              <a:rPr lang="en-US" sz="3493" spc="-69">
                <a:solidFill>
                  <a:srgbClr val="474A53"/>
                </a:solidFill>
                <a:latin typeface="Kollektif Bold"/>
              </a:rPr>
              <a:t>LIST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083268" y="5423547"/>
            <a:ext cx="4532304" cy="805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33"/>
              </a:lnSpc>
              <a:spcBef>
                <a:spcPct val="0"/>
              </a:spcBef>
            </a:pPr>
            <a:r>
              <a:rPr lang="en-US" sz="2667" spc="-53">
                <a:solidFill>
                  <a:srgbClr val="474A53"/>
                </a:solidFill>
                <a:latin typeface="Kollektif Bold"/>
              </a:rPr>
              <a:t>Store task dependencies and priorities.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421152" y="6639482"/>
            <a:ext cx="8805974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474A53"/>
                </a:solidFill>
                <a:latin typeface="Canva Sans Bold"/>
              </a:rPr>
              <a:t>Algorithms- Topological sort for dependencies of graph , use of ML to determine the weights for priortization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750362" y="7952960"/>
            <a:ext cx="3237708" cy="3837801"/>
          </a:xfrm>
          <a:custGeom>
            <a:avLst/>
            <a:gdLst/>
            <a:ahLst/>
            <a:cxnLst/>
            <a:rect r="r" b="b" t="t" l="l"/>
            <a:pathLst>
              <a:path h="3837801" w="3237708">
                <a:moveTo>
                  <a:pt x="0" y="0"/>
                </a:moveTo>
                <a:lnTo>
                  <a:pt x="3237708" y="0"/>
                </a:lnTo>
                <a:lnTo>
                  <a:pt x="3237708" y="3837801"/>
                </a:lnTo>
                <a:lnTo>
                  <a:pt x="0" y="3837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161896" y="6909769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01408" y="1478535"/>
            <a:ext cx="9885184" cy="130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 Bold"/>
              </a:rPr>
              <a:t>CODE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5343019" y="-655065"/>
            <a:ext cx="2528732" cy="4114800"/>
          </a:xfrm>
          <a:custGeom>
            <a:avLst/>
            <a:gdLst/>
            <a:ahLst/>
            <a:cxnLst/>
            <a:rect r="r" b="b" t="t" l="l"/>
            <a:pathLst>
              <a:path h="4114800" w="2528732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10909" y="2818765"/>
            <a:ext cx="12866182" cy="598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474A53"/>
                </a:solidFill>
                <a:latin typeface="Kollektif Bold"/>
              </a:rPr>
              <a:t>We implemented a task management system in C++.It includes classes for tasks and task manager as well as functionality to add, delete and execute tasks.</a:t>
            </a:r>
          </a:p>
          <a:p>
            <a:pPr>
              <a:lnSpc>
                <a:spcPts val="3640"/>
              </a:lnSpc>
            </a:pP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474A53"/>
                </a:solidFill>
                <a:latin typeface="Kollektif Bold"/>
              </a:rPr>
              <a:t>a) </a:t>
            </a:r>
            <a:r>
              <a:rPr lang="en-US" sz="2600">
                <a:solidFill>
                  <a:srgbClr val="975B3F"/>
                </a:solidFill>
                <a:latin typeface="Kollektif Bold"/>
              </a:rPr>
              <a:t>Task class: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474A53"/>
                </a:solidFill>
                <a:latin typeface="Kollektif Bold"/>
              </a:rPr>
              <a:t>Attributes include name, description, deadline, completion status and priority. This class represents individual tasks.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474A53"/>
                </a:solidFill>
                <a:latin typeface="Kollektif Bold"/>
              </a:rPr>
              <a:t>Calculates priority based on deadline and completion factors with appropriate weights to each factor.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474A53"/>
                </a:solidFill>
                <a:latin typeface="Kollektif Bold"/>
              </a:rPr>
              <a:t>Allows setting and getting task attributes.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474A53"/>
                </a:solidFill>
                <a:latin typeface="Kollektif Bold"/>
              </a:rPr>
              <a:t>All the methods of this class have a time complexity of O(1).</a:t>
            </a:r>
          </a:p>
          <a:p>
            <a:pPr>
              <a:lnSpc>
                <a:spcPts val="3640"/>
              </a:lnSpc>
            </a:pP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474A53"/>
                </a:solidFill>
                <a:latin typeface="Kollektif Bold"/>
              </a:rPr>
              <a:t>b) </a:t>
            </a:r>
            <a:r>
              <a:rPr lang="en-US" sz="2600">
                <a:solidFill>
                  <a:srgbClr val="975B3F"/>
                </a:solidFill>
                <a:latin typeface="Kollektif Bold"/>
              </a:rPr>
              <a:t>Task Manager class: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474A53"/>
                </a:solidFill>
                <a:latin typeface="Kollektif Bold"/>
              </a:rPr>
              <a:t>Manages tasks, including adding, deleting and executing them.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750362" y="7952960"/>
            <a:ext cx="3237708" cy="3837801"/>
          </a:xfrm>
          <a:custGeom>
            <a:avLst/>
            <a:gdLst/>
            <a:ahLst/>
            <a:cxnLst/>
            <a:rect r="r" b="b" t="t" l="l"/>
            <a:pathLst>
              <a:path h="3837801" w="3237708">
                <a:moveTo>
                  <a:pt x="0" y="0"/>
                </a:moveTo>
                <a:lnTo>
                  <a:pt x="3237708" y="0"/>
                </a:lnTo>
                <a:lnTo>
                  <a:pt x="3237708" y="3837801"/>
                </a:lnTo>
                <a:lnTo>
                  <a:pt x="0" y="3837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161896" y="6909769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01408" y="1478535"/>
            <a:ext cx="9885184" cy="130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 Bold"/>
              </a:rPr>
              <a:t>CODE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5343019" y="-655065"/>
            <a:ext cx="2528732" cy="4114800"/>
          </a:xfrm>
          <a:custGeom>
            <a:avLst/>
            <a:gdLst/>
            <a:ahLst/>
            <a:cxnLst/>
            <a:rect r="r" b="b" t="t" l="l"/>
            <a:pathLst>
              <a:path h="4114800" w="2528732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29120" y="2899051"/>
            <a:ext cx="14229760" cy="598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474A53"/>
                </a:solidFill>
                <a:latin typeface="Kollektif Bold"/>
              </a:rPr>
              <a:t>Utilizes priority queue to prioritize tasks based on their priority.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474A53"/>
                </a:solidFill>
                <a:latin typeface="Kollektif Bold"/>
              </a:rPr>
              <a:t>Implements a dependency graph to handle task dependencies.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474A53"/>
                </a:solidFill>
                <a:latin typeface="Kollektif Bold"/>
              </a:rPr>
              <a:t>Provides methods for adding dependencies between tasks and marking tasks as completed.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474A53"/>
                </a:solidFill>
                <a:latin typeface="Kollektif Bold"/>
              </a:rPr>
              <a:t>Supports user interaction for operations such as adding, deleting and viewing tasks.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474A53"/>
                </a:solidFill>
                <a:latin typeface="Kollektif Bold"/>
              </a:rPr>
              <a:t>The time complexities of the methods of this class range from O(log n) to O(n log n).</a:t>
            </a:r>
          </a:p>
          <a:p>
            <a:pPr>
              <a:lnSpc>
                <a:spcPts val="3640"/>
              </a:lnSpc>
            </a:pP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474A53"/>
                </a:solidFill>
                <a:latin typeface="Kollektif Bold"/>
              </a:rPr>
              <a:t>c) </a:t>
            </a:r>
            <a:r>
              <a:rPr lang="en-US" sz="2600">
                <a:solidFill>
                  <a:srgbClr val="975B3F"/>
                </a:solidFill>
                <a:latin typeface="Kollektif Bold"/>
              </a:rPr>
              <a:t>Dependency handling: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474A53"/>
                </a:solidFill>
                <a:latin typeface="Kollektif Bold"/>
              </a:rPr>
              <a:t>Supports task dependencies, allowing tasks to have prerequisites before they can be executed.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474A53"/>
                </a:solidFill>
                <a:latin typeface="Kollektif Bold"/>
              </a:rPr>
              <a:t>Uses directed graph data structure to represent these task dependencies, ensuring tasks are executed in the correct order.</a:t>
            </a:r>
          </a:p>
          <a:p>
            <a:pPr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750362" y="7952960"/>
            <a:ext cx="3237708" cy="3837801"/>
          </a:xfrm>
          <a:custGeom>
            <a:avLst/>
            <a:gdLst/>
            <a:ahLst/>
            <a:cxnLst/>
            <a:rect r="r" b="b" t="t" l="l"/>
            <a:pathLst>
              <a:path h="3837801" w="3237708">
                <a:moveTo>
                  <a:pt x="0" y="0"/>
                </a:moveTo>
                <a:lnTo>
                  <a:pt x="3237708" y="0"/>
                </a:lnTo>
                <a:lnTo>
                  <a:pt x="3237708" y="3837801"/>
                </a:lnTo>
                <a:lnTo>
                  <a:pt x="0" y="3837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161896" y="6909769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01408" y="1478535"/>
            <a:ext cx="9885184" cy="130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 Bold"/>
              </a:rPr>
              <a:t>CODE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5343019" y="-655065"/>
            <a:ext cx="2528732" cy="4114800"/>
          </a:xfrm>
          <a:custGeom>
            <a:avLst/>
            <a:gdLst/>
            <a:ahLst/>
            <a:cxnLst/>
            <a:rect r="r" b="b" t="t" l="l"/>
            <a:pathLst>
              <a:path h="4114800" w="2528732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29120" y="2954802"/>
            <a:ext cx="14229760" cy="549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474A53"/>
                </a:solidFill>
                <a:latin typeface="Kollektif Bold"/>
              </a:rPr>
              <a:t>d) </a:t>
            </a:r>
            <a:r>
              <a:rPr lang="en-US" sz="2799">
                <a:solidFill>
                  <a:srgbClr val="975B3F"/>
                </a:solidFill>
                <a:latin typeface="Kollektif Bold"/>
              </a:rPr>
              <a:t>User interaction: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 Bold"/>
              </a:rPr>
              <a:t>Allows users to interactively create tasks, specify their attributes and add dependencies between tasks.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 Bold"/>
              </a:rPr>
              <a:t>Provides a command-line interface for users to perform various task management operations.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474A53"/>
                </a:solidFill>
                <a:latin typeface="Kollektif Bold"/>
              </a:rPr>
              <a:t>e) </a:t>
            </a:r>
            <a:r>
              <a:rPr lang="en-US" sz="2799">
                <a:solidFill>
                  <a:srgbClr val="975B3F"/>
                </a:solidFill>
                <a:latin typeface="Kollektif Bold"/>
              </a:rPr>
              <a:t>Execution: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 Bold"/>
              </a:rPr>
              <a:t>Executes tasks based on their priority, considering any dependencies they may have.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 Bold"/>
              </a:rPr>
              <a:t>Displays tasks sorted by priority, along with their details such as name, description, deadline, status and priority.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750362" y="7952960"/>
            <a:ext cx="3237708" cy="3837801"/>
          </a:xfrm>
          <a:custGeom>
            <a:avLst/>
            <a:gdLst/>
            <a:ahLst/>
            <a:cxnLst/>
            <a:rect r="r" b="b" t="t" l="l"/>
            <a:pathLst>
              <a:path h="3837801" w="3237708">
                <a:moveTo>
                  <a:pt x="0" y="0"/>
                </a:moveTo>
                <a:lnTo>
                  <a:pt x="3237708" y="0"/>
                </a:lnTo>
                <a:lnTo>
                  <a:pt x="3237708" y="3837801"/>
                </a:lnTo>
                <a:lnTo>
                  <a:pt x="0" y="3837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161896" y="6909769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5343019" y="-655065"/>
            <a:ext cx="2528732" cy="4114800"/>
          </a:xfrm>
          <a:custGeom>
            <a:avLst/>
            <a:gdLst/>
            <a:ahLst/>
            <a:cxnLst/>
            <a:rect r="r" b="b" t="t" l="l"/>
            <a:pathLst>
              <a:path h="4114800" w="2528732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71066" y="2208436"/>
            <a:ext cx="4700860" cy="6969928"/>
          </a:xfrm>
          <a:custGeom>
            <a:avLst/>
            <a:gdLst/>
            <a:ahLst/>
            <a:cxnLst/>
            <a:rect r="r" b="b" t="t" l="l"/>
            <a:pathLst>
              <a:path h="6969928" w="4700860">
                <a:moveTo>
                  <a:pt x="0" y="0"/>
                </a:moveTo>
                <a:lnTo>
                  <a:pt x="4700859" y="0"/>
                </a:lnTo>
                <a:lnTo>
                  <a:pt x="4700859" y="6969929"/>
                </a:lnTo>
                <a:lnTo>
                  <a:pt x="0" y="696992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988156" y="2666701"/>
            <a:ext cx="9619230" cy="6053399"/>
          </a:xfrm>
          <a:custGeom>
            <a:avLst/>
            <a:gdLst/>
            <a:ahLst/>
            <a:cxnLst/>
            <a:rect r="r" b="b" t="t" l="l"/>
            <a:pathLst>
              <a:path h="6053399" w="9619230">
                <a:moveTo>
                  <a:pt x="0" y="0"/>
                </a:moveTo>
                <a:lnTo>
                  <a:pt x="9619229" y="0"/>
                </a:lnTo>
                <a:lnTo>
                  <a:pt x="9619229" y="6053399"/>
                </a:lnTo>
                <a:lnTo>
                  <a:pt x="0" y="605339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201408" y="986241"/>
            <a:ext cx="9885184" cy="130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 Bold"/>
              </a:rPr>
              <a:t>RESULTS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89495" y="7394011"/>
            <a:ext cx="3763119" cy="4460593"/>
          </a:xfrm>
          <a:custGeom>
            <a:avLst/>
            <a:gdLst/>
            <a:ahLst/>
            <a:cxnLst/>
            <a:rect r="r" b="b" t="t" l="l"/>
            <a:pathLst>
              <a:path h="4460593" w="3763119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161896" y="6909769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771138">
            <a:off x="15698790" y="-1817663"/>
            <a:ext cx="4383300" cy="5195722"/>
          </a:xfrm>
          <a:custGeom>
            <a:avLst/>
            <a:gdLst/>
            <a:ahLst/>
            <a:cxnLst/>
            <a:rect r="r" b="b" t="t" l="l"/>
            <a:pathLst>
              <a:path h="5195722" w="4383300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88499" y="1675406"/>
            <a:ext cx="14111002" cy="130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"/>
              </a:rPr>
              <a:t> COST-BENEFIT TRADE-OFF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59837" y="3191279"/>
            <a:ext cx="12568326" cy="5800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7"/>
              </a:lnSpc>
            </a:pPr>
            <a:r>
              <a:rPr lang="en-US" sz="2998">
                <a:solidFill>
                  <a:srgbClr val="975B3F"/>
                </a:solidFill>
                <a:latin typeface="Kollektif Bold"/>
              </a:rPr>
              <a:t>BENEFITS:</a:t>
            </a:r>
          </a:p>
          <a:p>
            <a:pPr marL="647308" indent="-323654" lvl="1">
              <a:lnSpc>
                <a:spcPts val="4197"/>
              </a:lnSpc>
              <a:buFont typeface="Arial"/>
              <a:buChar char="•"/>
            </a:pPr>
            <a:r>
              <a:rPr lang="en-US" sz="2998">
                <a:solidFill>
                  <a:srgbClr val="474A53"/>
                </a:solidFill>
                <a:latin typeface="Kollektif Bold"/>
              </a:rPr>
              <a:t>Manageability of complex tasks: The code structure handles dependencies between tasks, which is beneficial to complex workflows.</a:t>
            </a:r>
          </a:p>
          <a:p>
            <a:pPr marL="647308" indent="-323654" lvl="1">
              <a:lnSpc>
                <a:spcPts val="4197"/>
              </a:lnSpc>
              <a:buFont typeface="Arial"/>
              <a:buChar char="•"/>
            </a:pPr>
            <a:r>
              <a:rPr lang="en-US" sz="2998">
                <a:solidFill>
                  <a:srgbClr val="474A53"/>
                </a:solidFill>
                <a:latin typeface="Kollektif Bold"/>
              </a:rPr>
              <a:t>Prioritization: The priority queue ensures tasks are addressed based on urgency, potentially leading to improved efficiency.</a:t>
            </a:r>
          </a:p>
          <a:p>
            <a:pPr>
              <a:lnSpc>
                <a:spcPts val="4197"/>
              </a:lnSpc>
            </a:pPr>
          </a:p>
          <a:p>
            <a:pPr>
              <a:lnSpc>
                <a:spcPts val="4197"/>
              </a:lnSpc>
            </a:pPr>
            <a:r>
              <a:rPr lang="en-US" sz="2998">
                <a:solidFill>
                  <a:srgbClr val="975B3F"/>
                </a:solidFill>
                <a:latin typeface="Kollektif Bold"/>
              </a:rPr>
              <a:t>COSTS:</a:t>
            </a:r>
          </a:p>
          <a:p>
            <a:pPr marL="647308" indent="-323654" lvl="1">
              <a:lnSpc>
                <a:spcPts val="4197"/>
              </a:lnSpc>
              <a:buFont typeface="Arial"/>
              <a:buChar char="•"/>
            </a:pPr>
            <a:r>
              <a:rPr lang="en-US" sz="2998">
                <a:solidFill>
                  <a:srgbClr val="474A53"/>
                </a:solidFill>
                <a:latin typeface="Kollektif Bold"/>
              </a:rPr>
              <a:t>Not as efficient for large datasets: Adding, deleting and displaying a large number of tasks might become slow for some ‘Task Manager’ class methods.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DAGC7kh6fOs</dc:identifier>
  <dcterms:modified xsi:type="dcterms:W3CDTF">2011-08-01T06:04:30Z</dcterms:modified>
  <cp:revision>1</cp:revision>
  <dc:title>DSA IDEATHON</dc:title>
</cp:coreProperties>
</file>