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435" r:id="rId5"/>
    <p:sldId id="2451" r:id="rId6"/>
    <p:sldId id="2439" r:id="rId7"/>
    <p:sldId id="258" r:id="rId8"/>
    <p:sldId id="2444" r:id="rId9"/>
    <p:sldId id="259" r:id="rId10"/>
    <p:sldId id="2450" r:id="rId11"/>
    <p:sldId id="2446" r:id="rId12"/>
    <p:sldId id="2447" r:id="rId13"/>
    <p:sldId id="2448" r:id="rId14"/>
    <p:sldId id="262" r:id="rId15"/>
    <p:sldId id="24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812F56-30E9-4CF3-B855-69BA4479AB64}">
          <p14:sldIdLst>
            <p14:sldId id="2435"/>
            <p14:sldId id="2451"/>
            <p14:sldId id="2439"/>
            <p14:sldId id="258"/>
            <p14:sldId id="2444"/>
            <p14:sldId id="259"/>
            <p14:sldId id="2450"/>
            <p14:sldId id="2446"/>
            <p14:sldId id="2447"/>
            <p14:sldId id="2448"/>
            <p14:sldId id="262"/>
            <p14:sldId id="244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2F3342"/>
    <a:srgbClr val="333399"/>
    <a:srgbClr val="A53F52"/>
    <a:srgbClr val="01023B"/>
    <a:srgbClr val="2C2153"/>
    <a:srgbClr val="898989"/>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4" autoAdjust="0"/>
  </p:normalViewPr>
  <p:slideViewPr>
    <p:cSldViewPr snapToGrid="0">
      <p:cViewPr varScale="1">
        <p:scale>
          <a:sx n="86" d="100"/>
          <a:sy n="86" d="100"/>
        </p:scale>
        <p:origin x="562" y="4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9/12/2022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9/12/2022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96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145592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584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79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91866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55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a:t>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rgbClr val="2C2153"/>
                </a:solidFill>
                <a:latin typeface="+mn-lt"/>
                <a:ea typeface="+mn-ea"/>
                <a:cs typeface="+mn-cs"/>
                <a:sym typeface="Bebas"/>
              </a:rPr>
              <a:t>FAB</a:t>
            </a:r>
            <a:r>
              <a:rPr lang="en-US" sz="2400" b="1" kern="1200" dirty="0">
                <a:solidFill>
                  <a:srgbClr val="A53F52"/>
                </a:solidFill>
                <a:latin typeface="+mn-lt"/>
                <a:ea typeface="+mn-ea"/>
                <a:cs typeface="+mn-cs"/>
                <a:sym typeface="Bebas"/>
              </a:rPr>
              <a:t>RIKAM</a:t>
            </a:r>
            <a:endParaRPr lang="en-US" sz="2400" b="1" i="0" spc="0" dirty="0">
              <a:solidFill>
                <a:srgbClr val="A53F52"/>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882987" y="1738030"/>
            <a:ext cx="10787270" cy="830649"/>
          </a:xfrm>
          <a:effectLst>
            <a:outerShdw blurRad="50800" dist="25400" algn="l" rotWithShape="0">
              <a:prstClr val="black">
                <a:alpha val="68000"/>
              </a:prstClr>
            </a:outerShdw>
          </a:effectLst>
        </p:spPr>
        <p:txBody>
          <a:bodyPr>
            <a:noAutofit/>
          </a:bodyPr>
          <a:lstStyle/>
          <a:p>
            <a:r>
              <a:rPr lang="en-US" sz="2800" b="1" dirty="0">
                <a:solidFill>
                  <a:schemeClr val="tx1"/>
                </a:solidFill>
              </a:rPr>
              <a:t>FORCASTING Of ELECTRICITY PRICES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436407" y="2568679"/>
            <a:ext cx="5865637" cy="1471598"/>
          </a:xfrm>
        </p:spPr>
        <p:txBody>
          <a:bodyPr>
            <a:normAutofit fontScale="85000" lnSpcReduction="20000"/>
          </a:bodyPr>
          <a:lstStyle/>
          <a:p>
            <a:r>
              <a:rPr lang="en-US" dirty="0">
                <a:solidFill>
                  <a:srgbClr val="002060"/>
                </a:solidFill>
              </a:rPr>
              <a:t>:Created By:</a:t>
            </a:r>
          </a:p>
          <a:p>
            <a:r>
              <a:rPr lang="en-US" dirty="0">
                <a:solidFill>
                  <a:srgbClr val="A53F52"/>
                </a:solidFill>
              </a:rPr>
              <a:t>Arpan Sadhukhan(10000219022)</a:t>
            </a:r>
          </a:p>
          <a:p>
            <a:r>
              <a:rPr lang="en-US" dirty="0">
                <a:solidFill>
                  <a:srgbClr val="A53F52"/>
                </a:solidFill>
              </a:rPr>
              <a:t>Srijan Dutta(10000219075)</a:t>
            </a:r>
          </a:p>
          <a:p>
            <a:r>
              <a:rPr lang="en-US" dirty="0">
                <a:solidFill>
                  <a:srgbClr val="A53F52"/>
                </a:solidFill>
              </a:rPr>
              <a:t>Debjit Sarkar(1000219059)</a:t>
            </a:r>
          </a:p>
        </p:txBody>
      </p:sp>
      <p:pic>
        <p:nvPicPr>
          <p:cNvPr id="3" name="Picture 2">
            <a:extLst>
              <a:ext uri="{FF2B5EF4-FFF2-40B4-BE49-F238E27FC236}">
                <a16:creationId xmlns:a16="http://schemas.microsoft.com/office/drawing/2014/main" id="{597D114D-8743-4B76-A673-9ABA8E217638}"/>
              </a:ext>
            </a:extLst>
          </p:cNvPr>
          <p:cNvPicPr>
            <a:picLocks noChangeAspect="1"/>
          </p:cNvPicPr>
          <p:nvPr/>
        </p:nvPicPr>
        <p:blipFill>
          <a:blip r:embed="rId2"/>
          <a:stretch>
            <a:fillRect/>
          </a:stretch>
        </p:blipFill>
        <p:spPr>
          <a:xfrm>
            <a:off x="10298289" y="68915"/>
            <a:ext cx="1600200" cy="1600200"/>
          </a:xfrm>
          <a:prstGeom prst="rect">
            <a:avLst/>
          </a:prstGeom>
          <a:effectLst>
            <a:glow rad="63500">
              <a:schemeClr val="accent5">
                <a:lumMod val="25000"/>
                <a:lumOff val="75000"/>
                <a:alpha val="40000"/>
              </a:schemeClr>
            </a:glow>
            <a:outerShdw blurRad="50800" dist="38100" algn="l" rotWithShape="0">
              <a:prstClr val="black">
                <a:alpha val="40000"/>
              </a:prstClr>
            </a:outerShdw>
          </a:effectLst>
        </p:spPr>
      </p:pic>
      <p:sp>
        <p:nvSpPr>
          <p:cNvPr id="4" name="TextBox 3">
            <a:extLst>
              <a:ext uri="{FF2B5EF4-FFF2-40B4-BE49-F238E27FC236}">
                <a16:creationId xmlns:a16="http://schemas.microsoft.com/office/drawing/2014/main" id="{4BA26CBF-46ED-43C0-861F-E54DEA8D4C5B}"/>
              </a:ext>
            </a:extLst>
          </p:cNvPr>
          <p:cNvSpPr txBox="1"/>
          <p:nvPr/>
        </p:nvSpPr>
        <p:spPr>
          <a:xfrm>
            <a:off x="3014133" y="4944533"/>
            <a:ext cx="6626578" cy="1631216"/>
          </a:xfrm>
          <a:prstGeom prst="rect">
            <a:avLst/>
          </a:prstGeom>
          <a:noFill/>
        </p:spPr>
        <p:txBody>
          <a:bodyPr wrap="square" rtlCol="0">
            <a:spAutoFit/>
          </a:bodyPr>
          <a:lstStyle/>
          <a:p>
            <a:pPr algn="ctr"/>
            <a:r>
              <a:rPr lang="en-US" sz="2000" dirty="0">
                <a:solidFill>
                  <a:srgbClr val="92D050"/>
                </a:solidFill>
                <a:latin typeface="Maiandra GD" panose="020E0502030308020204" pitchFamily="34" charset="0"/>
              </a:rPr>
              <a:t>:G u i d e d  b y:</a:t>
            </a:r>
          </a:p>
          <a:p>
            <a:pPr algn="ctr"/>
            <a:r>
              <a:rPr lang="en-US" sz="2000" dirty="0">
                <a:solidFill>
                  <a:srgbClr val="00B050"/>
                </a:solidFill>
                <a:latin typeface="Maiandra GD" panose="020E0502030308020204" pitchFamily="34" charset="0"/>
              </a:rPr>
              <a:t>Dr. Sayani Mondal</a:t>
            </a:r>
          </a:p>
          <a:p>
            <a:pPr algn="ctr"/>
            <a:r>
              <a:rPr lang="en-US" sz="2000" dirty="0">
                <a:solidFill>
                  <a:srgbClr val="00B050"/>
                </a:solidFill>
                <a:latin typeface="Maiandra GD" panose="020E0502030308020204" pitchFamily="34" charset="0"/>
              </a:rPr>
              <a:t>Dept. of Information Technology</a:t>
            </a:r>
          </a:p>
          <a:p>
            <a:pPr algn="ctr"/>
            <a:r>
              <a:rPr lang="en-US" sz="2000" dirty="0">
                <a:solidFill>
                  <a:srgbClr val="00B050"/>
                </a:solidFill>
                <a:latin typeface="Maiandra GD" panose="020E0502030308020204" pitchFamily="34" charset="0"/>
              </a:rPr>
              <a:t>Maulana Abul Kalam Azad University of Technology</a:t>
            </a:r>
          </a:p>
          <a:p>
            <a:pPr algn="ctr"/>
            <a:r>
              <a:rPr lang="en-US" sz="2000" dirty="0">
                <a:solidFill>
                  <a:srgbClr val="00B050"/>
                </a:solidFill>
                <a:latin typeface="Maiandra GD" panose="020E0502030308020204" pitchFamily="34" charset="0"/>
              </a:rPr>
              <a:t>Simhat, Nadia</a:t>
            </a:r>
            <a:endParaRPr lang="en-IN" sz="2000" dirty="0">
              <a:solidFill>
                <a:srgbClr val="00B050"/>
              </a:solidFill>
              <a:latin typeface="Maiandra GD" panose="020E0502030308020204" pitchFamily="34" charset="0"/>
            </a:endParaRPr>
          </a:p>
        </p:txBody>
      </p:sp>
      <p:sp>
        <p:nvSpPr>
          <p:cNvPr id="2" name="Rectangle 1">
            <a:extLst>
              <a:ext uri="{FF2B5EF4-FFF2-40B4-BE49-F238E27FC236}">
                <a16:creationId xmlns:a16="http://schemas.microsoft.com/office/drawing/2014/main" id="{1EC147EB-7937-4CA3-991D-A61FEF70193F}"/>
              </a:ext>
            </a:extLst>
          </p:cNvPr>
          <p:cNvSpPr/>
          <p:nvPr/>
        </p:nvSpPr>
        <p:spPr>
          <a:xfrm>
            <a:off x="9753600" y="6170248"/>
            <a:ext cx="2262909" cy="6188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204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519C-2CCC-4680-8DB3-FB15F80332C6}"/>
              </a:ext>
            </a:extLst>
          </p:cNvPr>
          <p:cNvSpPr>
            <a:spLocks noGrp="1"/>
          </p:cNvSpPr>
          <p:nvPr>
            <p:ph type="title"/>
          </p:nvPr>
        </p:nvSpPr>
        <p:spPr>
          <a:xfrm>
            <a:off x="4182719" y="303736"/>
            <a:ext cx="3826561" cy="754602"/>
          </a:xfrm>
          <a:ln>
            <a:solidFill>
              <a:schemeClr val="tx1"/>
            </a:solidFill>
          </a:ln>
        </p:spPr>
        <p:txBody>
          <a:bodyPr/>
          <a:lstStyle/>
          <a:p>
            <a:r>
              <a:rPr lang="en-US" dirty="0"/>
              <a:t>Methodology</a:t>
            </a:r>
            <a:endParaRPr lang="en-IN" dirty="0"/>
          </a:p>
        </p:txBody>
      </p:sp>
      <p:sp>
        <p:nvSpPr>
          <p:cNvPr id="3" name="Slide Number Placeholder 2">
            <a:extLst>
              <a:ext uri="{FF2B5EF4-FFF2-40B4-BE49-F238E27FC236}">
                <a16:creationId xmlns:a16="http://schemas.microsoft.com/office/drawing/2014/main" id="{9F572D01-739B-4B8E-9473-FFC11E79F842}"/>
              </a:ext>
            </a:extLst>
          </p:cNvPr>
          <p:cNvSpPr>
            <a:spLocks noGrp="1"/>
          </p:cNvSpPr>
          <p:nvPr>
            <p:ph type="sldNum" sz="quarter" idx="12"/>
          </p:nvPr>
        </p:nvSpPr>
        <p:spPr/>
        <p:txBody>
          <a:bodyPr/>
          <a:lstStyle/>
          <a:p>
            <a:fld id="{8C2E478F-E849-4A8C-AF1F-CBCC78A7CBFA}" type="slidenum">
              <a:rPr lang="en-US" smtClean="0"/>
              <a:t>10</a:t>
            </a:fld>
            <a:endParaRPr lang="en-US" dirty="0"/>
          </a:p>
        </p:txBody>
      </p:sp>
      <p:sp>
        <p:nvSpPr>
          <p:cNvPr id="6" name="TextBox 5">
            <a:extLst>
              <a:ext uri="{FF2B5EF4-FFF2-40B4-BE49-F238E27FC236}">
                <a16:creationId xmlns:a16="http://schemas.microsoft.com/office/drawing/2014/main" id="{57743541-EFF8-4000-A92D-A283478B528F}"/>
              </a:ext>
            </a:extLst>
          </p:cNvPr>
          <p:cNvSpPr txBox="1"/>
          <p:nvPr/>
        </p:nvSpPr>
        <p:spPr>
          <a:xfrm>
            <a:off x="426128" y="1651247"/>
            <a:ext cx="4971495" cy="1200329"/>
          </a:xfrm>
          <a:prstGeom prst="rect">
            <a:avLst/>
          </a:prstGeom>
          <a:noFill/>
        </p:spPr>
        <p:txBody>
          <a:bodyPr wrap="square" rtlCol="0">
            <a:spAutoFit/>
          </a:bodyPr>
          <a:lstStyle/>
          <a:p>
            <a:pPr algn="ctr"/>
            <a:r>
              <a:rPr lang="en-US" u="sng" dirty="0">
                <a:solidFill>
                  <a:schemeClr val="bg1"/>
                </a:solidFill>
              </a:rPr>
              <a:t>Approach: 1</a:t>
            </a:r>
          </a:p>
          <a:p>
            <a:pPr algn="ctr"/>
            <a:endParaRPr lang="en-US" u="sng" dirty="0">
              <a:solidFill>
                <a:schemeClr val="bg1"/>
              </a:solidFill>
            </a:endParaRPr>
          </a:p>
          <a:p>
            <a:r>
              <a:rPr lang="en-US" dirty="0">
                <a:solidFill>
                  <a:schemeClr val="bg1"/>
                </a:solidFill>
              </a:rPr>
              <a:t>Mid-term electricity market clearing price forecasting using Multiple support Vector Machine</a:t>
            </a:r>
            <a:endParaRPr lang="en-IN" dirty="0">
              <a:solidFill>
                <a:schemeClr val="bg1"/>
              </a:solidFill>
            </a:endParaRPr>
          </a:p>
        </p:txBody>
      </p:sp>
      <p:sp>
        <p:nvSpPr>
          <p:cNvPr id="7" name="TextBox 6">
            <a:extLst>
              <a:ext uri="{FF2B5EF4-FFF2-40B4-BE49-F238E27FC236}">
                <a16:creationId xmlns:a16="http://schemas.microsoft.com/office/drawing/2014/main" id="{5636CFB5-F403-4743-A09E-396BC1F685DD}"/>
              </a:ext>
            </a:extLst>
          </p:cNvPr>
          <p:cNvSpPr txBox="1"/>
          <p:nvPr/>
        </p:nvSpPr>
        <p:spPr>
          <a:xfrm>
            <a:off x="6794379" y="1651246"/>
            <a:ext cx="4971495" cy="1200329"/>
          </a:xfrm>
          <a:prstGeom prst="rect">
            <a:avLst/>
          </a:prstGeom>
          <a:noFill/>
        </p:spPr>
        <p:txBody>
          <a:bodyPr wrap="square" rtlCol="0">
            <a:spAutoFit/>
          </a:bodyPr>
          <a:lstStyle/>
          <a:p>
            <a:pPr algn="ctr"/>
            <a:r>
              <a:rPr lang="en-US" u="sng" dirty="0"/>
              <a:t>Approach: 2</a:t>
            </a:r>
          </a:p>
          <a:p>
            <a:pPr algn="ctr"/>
            <a:endParaRPr lang="en-US" u="sng" dirty="0"/>
          </a:p>
          <a:p>
            <a:r>
              <a:rPr lang="en-US" dirty="0"/>
              <a:t>Long-term electricity market clearing price forecasting using Long Short Term Memory</a:t>
            </a:r>
            <a:endParaRPr lang="en-IN" dirty="0"/>
          </a:p>
        </p:txBody>
      </p:sp>
    </p:spTree>
    <p:extLst>
      <p:ext uri="{BB962C8B-B14F-4D97-AF65-F5344CB8AC3E}">
        <p14:creationId xmlns:p14="http://schemas.microsoft.com/office/powerpoint/2010/main" val="351491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t>11</a:t>
            </a:fld>
            <a:endParaRPr lang="en-US" dirty="0"/>
          </a:p>
        </p:txBody>
      </p:sp>
      <p:sp>
        <p:nvSpPr>
          <p:cNvPr id="2" name="Rectangle 1">
            <a:extLst>
              <a:ext uri="{FF2B5EF4-FFF2-40B4-BE49-F238E27FC236}">
                <a16:creationId xmlns:a16="http://schemas.microsoft.com/office/drawing/2014/main" id="{31D2998C-E6D2-4AC9-8836-0BE7E685B0D6}"/>
              </a:ext>
            </a:extLst>
          </p:cNvPr>
          <p:cNvSpPr/>
          <p:nvPr/>
        </p:nvSpPr>
        <p:spPr>
          <a:xfrm>
            <a:off x="4068618" y="589050"/>
            <a:ext cx="4054764" cy="55793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Dataset Collection</a:t>
            </a:r>
          </a:p>
          <a:p>
            <a:pPr algn="ctr"/>
            <a:r>
              <a:rPr lang="en-US" dirty="0">
                <a:solidFill>
                  <a:schemeClr val="bg1"/>
                </a:solidFill>
              </a:rPr>
              <a:t>Collected from Indian Energy Exchange</a:t>
            </a:r>
            <a:endParaRPr lang="en-IN" dirty="0">
              <a:solidFill>
                <a:schemeClr val="bg1"/>
              </a:solidFill>
            </a:endParaRPr>
          </a:p>
        </p:txBody>
      </p:sp>
      <p:sp>
        <p:nvSpPr>
          <p:cNvPr id="4" name="Arrow: Down 3">
            <a:extLst>
              <a:ext uri="{FF2B5EF4-FFF2-40B4-BE49-F238E27FC236}">
                <a16:creationId xmlns:a16="http://schemas.microsoft.com/office/drawing/2014/main" id="{46059B93-EA64-40DD-AD6C-FAC22EB277E1}"/>
              </a:ext>
            </a:extLst>
          </p:cNvPr>
          <p:cNvSpPr/>
          <p:nvPr/>
        </p:nvSpPr>
        <p:spPr>
          <a:xfrm>
            <a:off x="5956302" y="1144735"/>
            <a:ext cx="279396" cy="496458"/>
          </a:xfrm>
          <a:prstGeom prst="downArrow">
            <a:avLst/>
          </a:prstGeom>
          <a:solidFill>
            <a:schemeClr val="bg1"/>
          </a:solidFill>
          <a:ln>
            <a:noFill/>
          </a:ln>
          <a:effectLst>
            <a:outerShdw blurRad="50800" dist="12700" sx="114000" sy="114000" algn="ctr" rotWithShape="0">
              <a:srgbClr val="000000">
                <a:alpha val="7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2E01B7D-E01B-439A-A99D-D835FC92EA8E}"/>
              </a:ext>
            </a:extLst>
          </p:cNvPr>
          <p:cNvSpPr/>
          <p:nvPr/>
        </p:nvSpPr>
        <p:spPr>
          <a:xfrm>
            <a:off x="2687781" y="1667572"/>
            <a:ext cx="6816437" cy="9444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rgbClr val="002060"/>
                </a:solidFill>
              </a:rPr>
              <a:t>Data Pre-processing </a:t>
            </a:r>
            <a:r>
              <a:rPr lang="en-US" dirty="0">
                <a:solidFill>
                  <a:schemeClr val="accent6">
                    <a:lumMod val="50000"/>
                  </a:schemeClr>
                </a:solidFill>
              </a:rPr>
              <a:t>(Data Cleaning + Normalization) </a:t>
            </a:r>
          </a:p>
          <a:p>
            <a:pPr algn="ctr"/>
            <a:r>
              <a:rPr lang="en-US" dirty="0">
                <a:solidFill>
                  <a:schemeClr val="accent6">
                    <a:lumMod val="50000"/>
                  </a:schemeClr>
                </a:solidFill>
              </a:rPr>
              <a:t>In this phase we will fix or remove incorrect, corrupted, incorrectly formatted, duplicate &amp; missing data in the given dataset </a:t>
            </a:r>
            <a:endParaRPr lang="en-IN" dirty="0">
              <a:solidFill>
                <a:schemeClr val="accent6">
                  <a:lumMod val="50000"/>
                </a:schemeClr>
              </a:solidFill>
            </a:endParaRPr>
          </a:p>
        </p:txBody>
      </p:sp>
      <p:sp>
        <p:nvSpPr>
          <p:cNvPr id="13" name="Rectangle 12">
            <a:extLst>
              <a:ext uri="{FF2B5EF4-FFF2-40B4-BE49-F238E27FC236}">
                <a16:creationId xmlns:a16="http://schemas.microsoft.com/office/drawing/2014/main" id="{B4E0E559-4970-4FB8-A203-2A2CAFAF191C}"/>
              </a:ext>
            </a:extLst>
          </p:cNvPr>
          <p:cNvSpPr/>
          <p:nvPr/>
        </p:nvSpPr>
        <p:spPr>
          <a:xfrm>
            <a:off x="2172070" y="3062797"/>
            <a:ext cx="7847859" cy="184472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rgbClr val="002060"/>
                </a:solidFill>
              </a:rPr>
              <a:t>Applying Support Vector Machine(SVM)</a:t>
            </a:r>
          </a:p>
          <a:p>
            <a:pPr algn="ctr"/>
            <a:r>
              <a:rPr lang="en-US" sz="1400" u="sng" dirty="0">
                <a:solidFill>
                  <a:schemeClr val="tx1"/>
                </a:solidFill>
              </a:rPr>
              <a:t>(</a:t>
            </a:r>
            <a:r>
              <a:rPr lang="en-IN" sz="1400" dirty="0">
                <a:solidFill>
                  <a:schemeClr val="tx1"/>
                </a:solidFill>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ctr"/>
            <a:r>
              <a:rPr lang="en-IN" sz="1400" dirty="0">
                <a:solidFill>
                  <a:schemeClr val="tx1"/>
                </a:solidFill>
              </a:rPr>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r>
              <a:rPr lang="en-US" sz="1400" u="sng" dirty="0">
                <a:solidFill>
                  <a:schemeClr val="tx1"/>
                </a:solidFill>
              </a:rPr>
              <a:t>)</a:t>
            </a:r>
            <a:endParaRPr lang="en-IN" sz="1400" u="sng" dirty="0">
              <a:solidFill>
                <a:schemeClr val="tx1"/>
              </a:solidFill>
            </a:endParaRPr>
          </a:p>
        </p:txBody>
      </p:sp>
      <p:sp>
        <p:nvSpPr>
          <p:cNvPr id="15" name="Arrow: Down 14">
            <a:extLst>
              <a:ext uri="{FF2B5EF4-FFF2-40B4-BE49-F238E27FC236}">
                <a16:creationId xmlns:a16="http://schemas.microsoft.com/office/drawing/2014/main" id="{3DFB0F2F-5600-4764-81C1-EEBABF1EF5C5}"/>
              </a:ext>
            </a:extLst>
          </p:cNvPr>
          <p:cNvSpPr/>
          <p:nvPr/>
        </p:nvSpPr>
        <p:spPr>
          <a:xfrm>
            <a:off x="5956302" y="2611991"/>
            <a:ext cx="279396" cy="450806"/>
          </a:xfrm>
          <a:prstGeom prst="downArrow">
            <a:avLst/>
          </a:prstGeom>
          <a:solidFill>
            <a:schemeClr val="bg1"/>
          </a:solidFill>
          <a:ln>
            <a:noFill/>
          </a:ln>
          <a:effectLst>
            <a:outerShdw blurRad="50800" dist="50800" dir="3000000" algn="ctr" rotWithShape="0">
              <a:srgbClr val="00000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8">
            <a:extLst>
              <a:ext uri="{FF2B5EF4-FFF2-40B4-BE49-F238E27FC236}">
                <a16:creationId xmlns:a16="http://schemas.microsoft.com/office/drawing/2014/main" id="{CA760141-348C-4B3A-B409-5D0DCAAD9551}"/>
              </a:ext>
            </a:extLst>
          </p:cNvPr>
          <p:cNvSpPr>
            <a:spLocks noGrp="1"/>
          </p:cNvSpPr>
          <p:nvPr>
            <p:ph type="title"/>
          </p:nvPr>
        </p:nvSpPr>
        <p:spPr>
          <a:xfrm>
            <a:off x="145850" y="180394"/>
            <a:ext cx="3737784" cy="501880"/>
          </a:xfrm>
          <a:ln>
            <a:solidFill>
              <a:schemeClr val="accent1">
                <a:lumMod val="75000"/>
              </a:schemeClr>
            </a:solidFill>
          </a:ln>
        </p:spPr>
        <p:txBody>
          <a:bodyPr>
            <a:normAutofit fontScale="90000"/>
          </a:bodyPr>
          <a:lstStyle/>
          <a:p>
            <a:r>
              <a:rPr lang="en-US" dirty="0">
                <a:solidFill>
                  <a:srgbClr val="002060"/>
                </a:solidFill>
              </a:rPr>
              <a:t>Approach: 1</a:t>
            </a:r>
            <a:endParaRPr lang="en-IN" dirty="0">
              <a:solidFill>
                <a:srgbClr val="002060"/>
              </a:solidFill>
            </a:endParaRPr>
          </a:p>
        </p:txBody>
      </p:sp>
      <p:sp>
        <p:nvSpPr>
          <p:cNvPr id="17" name="Arrow: Down 16">
            <a:extLst>
              <a:ext uri="{FF2B5EF4-FFF2-40B4-BE49-F238E27FC236}">
                <a16:creationId xmlns:a16="http://schemas.microsoft.com/office/drawing/2014/main" id="{5AC727C6-78A1-48CF-98C4-BEAE15D3D5A3}"/>
              </a:ext>
            </a:extLst>
          </p:cNvPr>
          <p:cNvSpPr/>
          <p:nvPr/>
        </p:nvSpPr>
        <p:spPr>
          <a:xfrm>
            <a:off x="5956301" y="4907520"/>
            <a:ext cx="279396" cy="450806"/>
          </a:xfrm>
          <a:prstGeom prst="downArrow">
            <a:avLst/>
          </a:prstGeom>
          <a:solidFill>
            <a:schemeClr val="bg1"/>
          </a:solidFill>
          <a:ln>
            <a:noFill/>
          </a:ln>
          <a:effectLst>
            <a:outerShdw blurRad="50800" dist="50800" dir="3000000" algn="ctr" rotWithShape="0">
              <a:srgbClr val="00000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E6C92C13-1D58-4A5A-89AF-B51B14575F33}"/>
              </a:ext>
            </a:extLst>
          </p:cNvPr>
          <p:cNvSpPr/>
          <p:nvPr/>
        </p:nvSpPr>
        <p:spPr>
          <a:xfrm>
            <a:off x="4875163" y="5354539"/>
            <a:ext cx="2441673" cy="45080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Validation</a:t>
            </a:r>
            <a:endParaRPr lang="en-IN" dirty="0">
              <a:solidFill>
                <a:schemeClr val="bg1"/>
              </a:solidFill>
            </a:endParaRPr>
          </a:p>
        </p:txBody>
      </p:sp>
      <p:sp>
        <p:nvSpPr>
          <p:cNvPr id="19" name="Arrow: Down 18">
            <a:extLst>
              <a:ext uri="{FF2B5EF4-FFF2-40B4-BE49-F238E27FC236}">
                <a16:creationId xmlns:a16="http://schemas.microsoft.com/office/drawing/2014/main" id="{AE556B4B-C112-4E2E-AF37-D67753AF33C8}"/>
              </a:ext>
            </a:extLst>
          </p:cNvPr>
          <p:cNvSpPr/>
          <p:nvPr/>
        </p:nvSpPr>
        <p:spPr>
          <a:xfrm>
            <a:off x="5956301" y="5798549"/>
            <a:ext cx="279396" cy="450806"/>
          </a:xfrm>
          <a:prstGeom prst="downArrow">
            <a:avLst/>
          </a:prstGeom>
          <a:solidFill>
            <a:schemeClr val="bg1"/>
          </a:solidFill>
          <a:ln>
            <a:noFill/>
          </a:ln>
          <a:effectLst>
            <a:outerShdw blurRad="50800" dist="50800" dir="3000000" algn="ctr" rotWithShape="0">
              <a:srgbClr val="000000">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7D0524BE-244F-4B23-9BA8-D7F77CBFEB12}"/>
              </a:ext>
            </a:extLst>
          </p:cNvPr>
          <p:cNvSpPr/>
          <p:nvPr/>
        </p:nvSpPr>
        <p:spPr>
          <a:xfrm>
            <a:off x="4875162" y="6268950"/>
            <a:ext cx="2441673" cy="45080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Accuracy prediction</a:t>
            </a:r>
            <a:endParaRPr lang="en-IN" dirty="0">
              <a:solidFill>
                <a:schemeClr val="bg1"/>
              </a:solidFill>
            </a:endParaRPr>
          </a:p>
        </p:txBody>
      </p:sp>
    </p:spTree>
    <p:extLst>
      <p:ext uri="{BB962C8B-B14F-4D97-AF65-F5344CB8AC3E}">
        <p14:creationId xmlns:p14="http://schemas.microsoft.com/office/powerpoint/2010/main" val="161926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AD974C-2A94-4153-9046-7ECC12FAC3D2}"/>
              </a:ext>
            </a:extLst>
          </p:cNvPr>
          <p:cNvSpPr>
            <a:spLocks noGrp="1"/>
          </p:cNvSpPr>
          <p:nvPr>
            <p:ph type="sldNum" sz="quarter" idx="12"/>
          </p:nvPr>
        </p:nvSpPr>
        <p:spPr/>
        <p:txBody>
          <a:bodyPr/>
          <a:lstStyle/>
          <a:p>
            <a:fld id="{8C2E478F-E849-4A8C-AF1F-CBCC78A7CBFA}" type="slidenum">
              <a:rPr lang="en-US" smtClean="0"/>
              <a:t>12</a:t>
            </a:fld>
            <a:endParaRPr lang="en-US" dirty="0"/>
          </a:p>
        </p:txBody>
      </p:sp>
      <p:sp>
        <p:nvSpPr>
          <p:cNvPr id="3" name="TextBox 2">
            <a:extLst>
              <a:ext uri="{FF2B5EF4-FFF2-40B4-BE49-F238E27FC236}">
                <a16:creationId xmlns:a16="http://schemas.microsoft.com/office/drawing/2014/main" id="{C20BB197-81B7-4CE2-85C2-8B37BA8672DB}"/>
              </a:ext>
            </a:extLst>
          </p:cNvPr>
          <p:cNvSpPr txBox="1"/>
          <p:nvPr/>
        </p:nvSpPr>
        <p:spPr>
          <a:xfrm>
            <a:off x="2610774" y="1859340"/>
            <a:ext cx="7732451" cy="1569660"/>
          </a:xfrm>
          <a:prstGeom prst="rect">
            <a:avLst/>
          </a:prstGeom>
          <a:solidFill>
            <a:schemeClr val="tx1">
              <a:lumMod val="95000"/>
              <a:lumOff val="5000"/>
            </a:schemeClr>
          </a:solidFill>
          <a:ln w="28575">
            <a:solidFill>
              <a:schemeClr val="tx1"/>
            </a:solidFill>
          </a:ln>
          <a:effectLst>
            <a:outerShdw blurRad="50800" dist="50800" dir="2280000" algn="ctr" rotWithShape="0">
              <a:srgbClr val="000000">
                <a:alpha val="95000"/>
              </a:srgbClr>
            </a:outerShdw>
          </a:effectLst>
        </p:spPr>
        <p:txBody>
          <a:bodyPr wrap="square" rtlCol="0">
            <a:spAutoFit/>
          </a:bodyPr>
          <a:lstStyle/>
          <a:p>
            <a:r>
              <a:rPr lang="en-US" sz="9600" dirty="0">
                <a:solidFill>
                  <a:srgbClr val="7030A0"/>
                </a:solidFill>
                <a:latin typeface="Times New Roman" panose="02020603050405020304" pitchFamily="18" charset="0"/>
                <a:cs typeface="Times New Roman" panose="02020603050405020304" pitchFamily="18" charset="0"/>
              </a:rPr>
              <a:t>T</a:t>
            </a:r>
            <a:r>
              <a:rPr lang="en-US" sz="9600" dirty="0">
                <a:solidFill>
                  <a:srgbClr val="002060"/>
                </a:solidFill>
                <a:latin typeface="Times New Roman" panose="02020603050405020304" pitchFamily="18" charset="0"/>
                <a:cs typeface="Times New Roman" panose="02020603050405020304" pitchFamily="18" charset="0"/>
              </a:rPr>
              <a:t>H</a:t>
            </a:r>
            <a:r>
              <a:rPr lang="en-US" sz="9600" dirty="0">
                <a:solidFill>
                  <a:srgbClr val="00B0F0"/>
                </a:solidFill>
                <a:latin typeface="Times New Roman" panose="02020603050405020304" pitchFamily="18" charset="0"/>
                <a:cs typeface="Times New Roman" panose="02020603050405020304" pitchFamily="18" charset="0"/>
              </a:rPr>
              <a:t>A</a:t>
            </a:r>
            <a:r>
              <a:rPr lang="en-US" sz="9600" dirty="0">
                <a:solidFill>
                  <a:srgbClr val="00B050"/>
                </a:solidFill>
                <a:latin typeface="Times New Roman" panose="02020603050405020304" pitchFamily="18" charset="0"/>
                <a:cs typeface="Times New Roman" panose="02020603050405020304" pitchFamily="18" charset="0"/>
              </a:rPr>
              <a:t>N</a:t>
            </a:r>
            <a:r>
              <a:rPr lang="en-US" sz="9600" dirty="0">
                <a:solidFill>
                  <a:srgbClr val="FFC000"/>
                </a:solidFill>
                <a:latin typeface="Times New Roman" panose="02020603050405020304" pitchFamily="18" charset="0"/>
                <a:cs typeface="Times New Roman" panose="02020603050405020304" pitchFamily="18" charset="0"/>
              </a:rPr>
              <a:t>K</a:t>
            </a:r>
            <a:r>
              <a:rPr lang="en-US" sz="9600" dirty="0">
                <a:latin typeface="Times New Roman" panose="02020603050405020304" pitchFamily="18" charset="0"/>
                <a:cs typeface="Times New Roman" panose="02020603050405020304" pitchFamily="18" charset="0"/>
              </a:rPr>
              <a:t> </a:t>
            </a:r>
            <a:r>
              <a:rPr lang="en-US" sz="9600" dirty="0">
                <a:solidFill>
                  <a:schemeClr val="accent2">
                    <a:lumMod val="75000"/>
                  </a:schemeClr>
                </a:solidFill>
                <a:latin typeface="Times New Roman" panose="02020603050405020304" pitchFamily="18" charset="0"/>
                <a:cs typeface="Times New Roman" panose="02020603050405020304" pitchFamily="18" charset="0"/>
              </a:rPr>
              <a:t>Y</a:t>
            </a:r>
            <a:r>
              <a:rPr lang="en-US" sz="9600" dirty="0">
                <a:solidFill>
                  <a:srgbClr val="C00000"/>
                </a:solidFill>
                <a:latin typeface="Times New Roman" panose="02020603050405020304" pitchFamily="18" charset="0"/>
                <a:cs typeface="Times New Roman" panose="02020603050405020304" pitchFamily="18" charset="0"/>
              </a:rPr>
              <a:t>O</a:t>
            </a:r>
            <a:r>
              <a:rPr lang="en-US" sz="9600" dirty="0">
                <a:solidFill>
                  <a:srgbClr val="7030A0"/>
                </a:solidFill>
                <a:latin typeface="Times New Roman" panose="02020603050405020304" pitchFamily="18" charset="0"/>
                <a:cs typeface="Times New Roman" panose="02020603050405020304" pitchFamily="18" charset="0"/>
              </a:rPr>
              <a:t>U</a:t>
            </a:r>
            <a:endParaRPr lang="en-IN" sz="96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71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9DFF-C5BF-429E-8352-4A470C93D16C}"/>
              </a:ext>
            </a:extLst>
          </p:cNvPr>
          <p:cNvSpPr>
            <a:spLocks noGrp="1"/>
          </p:cNvSpPr>
          <p:nvPr>
            <p:ph type="title"/>
          </p:nvPr>
        </p:nvSpPr>
        <p:spPr>
          <a:xfrm>
            <a:off x="1218479" y="2835874"/>
            <a:ext cx="2383703" cy="990578"/>
          </a:xfrm>
          <a:ln>
            <a:solidFill>
              <a:schemeClr val="bg1"/>
            </a:solidFill>
          </a:ln>
        </p:spPr>
        <p:txBody>
          <a:bodyPr/>
          <a:lstStyle/>
          <a:p>
            <a:pPr algn="ctr"/>
            <a:r>
              <a:rPr lang="en-US" dirty="0"/>
              <a:t>Content</a:t>
            </a:r>
            <a:endParaRPr lang="en-IN" dirty="0"/>
          </a:p>
        </p:txBody>
      </p:sp>
      <p:sp>
        <p:nvSpPr>
          <p:cNvPr id="3" name="Slide Number Placeholder 2">
            <a:extLst>
              <a:ext uri="{FF2B5EF4-FFF2-40B4-BE49-F238E27FC236}">
                <a16:creationId xmlns:a16="http://schemas.microsoft.com/office/drawing/2014/main" id="{62C708C2-F737-4D23-BACC-0FE889BE967A}"/>
              </a:ext>
            </a:extLst>
          </p:cNvPr>
          <p:cNvSpPr>
            <a:spLocks noGrp="1"/>
          </p:cNvSpPr>
          <p:nvPr>
            <p:ph type="sldNum" sz="quarter" idx="12"/>
          </p:nvPr>
        </p:nvSpPr>
        <p:spPr/>
        <p:txBody>
          <a:bodyPr/>
          <a:lstStyle/>
          <a:p>
            <a:fld id="{8C2E478F-E849-4A8C-AF1F-CBCC78A7CBFA}" type="slidenum">
              <a:rPr lang="en-US" smtClean="0"/>
              <a:t>2</a:t>
            </a:fld>
            <a:endParaRPr lang="en-US" dirty="0"/>
          </a:p>
        </p:txBody>
      </p:sp>
      <p:sp>
        <p:nvSpPr>
          <p:cNvPr id="6" name="Rectangle 5">
            <a:extLst>
              <a:ext uri="{FF2B5EF4-FFF2-40B4-BE49-F238E27FC236}">
                <a16:creationId xmlns:a16="http://schemas.microsoft.com/office/drawing/2014/main" id="{EA402EF6-AA3D-46A7-8D41-259D6F0E2D6B}"/>
              </a:ext>
            </a:extLst>
          </p:cNvPr>
          <p:cNvSpPr/>
          <p:nvPr/>
        </p:nvSpPr>
        <p:spPr>
          <a:xfrm>
            <a:off x="5273964" y="554182"/>
            <a:ext cx="5828145" cy="59112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t>INTRODUCTION</a:t>
            </a:r>
            <a:endParaRPr lang="en-IN" dirty="0"/>
          </a:p>
        </p:txBody>
      </p:sp>
      <p:sp>
        <p:nvSpPr>
          <p:cNvPr id="7" name="Rectangle 6">
            <a:extLst>
              <a:ext uri="{FF2B5EF4-FFF2-40B4-BE49-F238E27FC236}">
                <a16:creationId xmlns:a16="http://schemas.microsoft.com/office/drawing/2014/main" id="{DA2BD04C-2490-4078-BC1D-62A0FC0EC323}"/>
              </a:ext>
            </a:extLst>
          </p:cNvPr>
          <p:cNvSpPr/>
          <p:nvPr/>
        </p:nvSpPr>
        <p:spPr>
          <a:xfrm>
            <a:off x="5273963" y="1293091"/>
            <a:ext cx="5828145" cy="5911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t>MOTIVATION</a:t>
            </a:r>
            <a:endParaRPr lang="en-IN" dirty="0"/>
          </a:p>
        </p:txBody>
      </p:sp>
      <p:sp>
        <p:nvSpPr>
          <p:cNvPr id="8" name="Rectangle 7">
            <a:extLst>
              <a:ext uri="{FF2B5EF4-FFF2-40B4-BE49-F238E27FC236}">
                <a16:creationId xmlns:a16="http://schemas.microsoft.com/office/drawing/2014/main" id="{3AB5B038-BE43-4557-BFD7-A65E747A45E8}"/>
              </a:ext>
            </a:extLst>
          </p:cNvPr>
          <p:cNvSpPr/>
          <p:nvPr/>
        </p:nvSpPr>
        <p:spPr>
          <a:xfrm>
            <a:off x="5273963" y="2032000"/>
            <a:ext cx="5828145" cy="59112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t>LITERATURE STUDY</a:t>
            </a:r>
            <a:endParaRPr lang="en-IN" dirty="0"/>
          </a:p>
        </p:txBody>
      </p:sp>
      <p:sp>
        <p:nvSpPr>
          <p:cNvPr id="9" name="Rectangle 8">
            <a:extLst>
              <a:ext uri="{FF2B5EF4-FFF2-40B4-BE49-F238E27FC236}">
                <a16:creationId xmlns:a16="http://schemas.microsoft.com/office/drawing/2014/main" id="{0E7B91CC-F862-4F4F-A0CB-4521424527C3}"/>
              </a:ext>
            </a:extLst>
          </p:cNvPr>
          <p:cNvSpPr/>
          <p:nvPr/>
        </p:nvSpPr>
        <p:spPr>
          <a:xfrm>
            <a:off x="5273962" y="2770909"/>
            <a:ext cx="5828145" cy="59112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t>TERMINOLOGIES</a:t>
            </a:r>
            <a:endParaRPr lang="en-IN" dirty="0"/>
          </a:p>
        </p:txBody>
      </p:sp>
      <p:sp>
        <p:nvSpPr>
          <p:cNvPr id="10" name="Rectangle 9">
            <a:extLst>
              <a:ext uri="{FF2B5EF4-FFF2-40B4-BE49-F238E27FC236}">
                <a16:creationId xmlns:a16="http://schemas.microsoft.com/office/drawing/2014/main" id="{2B29FAD7-CE04-474E-87A4-8B450D64F64E}"/>
              </a:ext>
            </a:extLst>
          </p:cNvPr>
          <p:cNvSpPr/>
          <p:nvPr/>
        </p:nvSpPr>
        <p:spPr>
          <a:xfrm>
            <a:off x="5273962" y="3552836"/>
            <a:ext cx="5828145" cy="59112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t>OBJECTIVE</a:t>
            </a:r>
            <a:endParaRPr lang="en-IN" dirty="0"/>
          </a:p>
        </p:txBody>
      </p:sp>
      <p:sp>
        <p:nvSpPr>
          <p:cNvPr id="11" name="Rectangle 10">
            <a:extLst>
              <a:ext uri="{FF2B5EF4-FFF2-40B4-BE49-F238E27FC236}">
                <a16:creationId xmlns:a16="http://schemas.microsoft.com/office/drawing/2014/main" id="{BC2FD38D-0767-4BBC-B812-245276E719AD}"/>
              </a:ext>
            </a:extLst>
          </p:cNvPr>
          <p:cNvSpPr/>
          <p:nvPr/>
        </p:nvSpPr>
        <p:spPr>
          <a:xfrm>
            <a:off x="5273962" y="4396509"/>
            <a:ext cx="5828145" cy="591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t>DATA COLLECTION</a:t>
            </a:r>
            <a:endParaRPr lang="en-IN" dirty="0"/>
          </a:p>
        </p:txBody>
      </p:sp>
      <p:sp>
        <p:nvSpPr>
          <p:cNvPr id="12" name="Rectangle 11">
            <a:extLst>
              <a:ext uri="{FF2B5EF4-FFF2-40B4-BE49-F238E27FC236}">
                <a16:creationId xmlns:a16="http://schemas.microsoft.com/office/drawing/2014/main" id="{1E1FCCE6-1EEB-4AAF-A0AB-0DD9980FAC11}"/>
              </a:ext>
            </a:extLst>
          </p:cNvPr>
          <p:cNvSpPr/>
          <p:nvPr/>
        </p:nvSpPr>
        <p:spPr>
          <a:xfrm>
            <a:off x="5273961" y="5135418"/>
            <a:ext cx="5828145" cy="59112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t>METHODOLOGY</a:t>
            </a:r>
            <a:endParaRPr lang="en-IN" dirty="0"/>
          </a:p>
        </p:txBody>
      </p:sp>
      <p:sp>
        <p:nvSpPr>
          <p:cNvPr id="13" name="Rectangle 12">
            <a:extLst>
              <a:ext uri="{FF2B5EF4-FFF2-40B4-BE49-F238E27FC236}">
                <a16:creationId xmlns:a16="http://schemas.microsoft.com/office/drawing/2014/main" id="{3C4AD4DD-2DAC-411D-BFF6-998A24AAA04B}"/>
              </a:ext>
            </a:extLst>
          </p:cNvPr>
          <p:cNvSpPr/>
          <p:nvPr/>
        </p:nvSpPr>
        <p:spPr>
          <a:xfrm>
            <a:off x="5273961" y="5874327"/>
            <a:ext cx="5828145" cy="59112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t>APPROACH: 1</a:t>
            </a:r>
            <a:endParaRPr lang="en-IN" dirty="0"/>
          </a:p>
        </p:txBody>
      </p:sp>
    </p:spTree>
    <p:extLst>
      <p:ext uri="{BB962C8B-B14F-4D97-AF65-F5344CB8AC3E}">
        <p14:creationId xmlns:p14="http://schemas.microsoft.com/office/powerpoint/2010/main" val="75063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5619103" y="-80048"/>
            <a:ext cx="6751983"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314267" y="229566"/>
            <a:ext cx="4552613" cy="541834"/>
          </a:xfrm>
          <a:ln>
            <a:solidFill>
              <a:schemeClr val="bg1"/>
            </a:solidFill>
          </a:ln>
        </p:spPr>
        <p:txBody>
          <a:bodyPr>
            <a:noAutofit/>
          </a:bodyPr>
          <a:lstStyle/>
          <a:p>
            <a:pPr algn="ctr"/>
            <a:r>
              <a:rPr lang="en-US" sz="4800" b="1" dirty="0">
                <a:solidFill>
                  <a:srgbClr val="002060"/>
                </a:solidFill>
              </a:rPr>
              <a:t>in</a:t>
            </a:r>
            <a:r>
              <a:rPr lang="en-US" sz="4800" b="1" dirty="0">
                <a:solidFill>
                  <a:schemeClr val="bg1"/>
                </a:solidFill>
              </a:rPr>
              <a:t>tro</a:t>
            </a:r>
            <a:r>
              <a:rPr lang="en-US" sz="4800" b="1" dirty="0"/>
              <a:t>du</a:t>
            </a:r>
            <a:r>
              <a:rPr lang="en-US" sz="4800" b="1" dirty="0">
                <a:solidFill>
                  <a:schemeClr val="bg1"/>
                </a:solidFill>
              </a:rPr>
              <a:t>cti</a:t>
            </a:r>
            <a:r>
              <a:rPr lang="en-US" sz="4800" b="1" dirty="0">
                <a:solidFill>
                  <a:srgbClr val="2C2153"/>
                </a:solidFill>
              </a:rPr>
              <a:t>on</a:t>
            </a: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2" name="TextBox 1">
            <a:extLst>
              <a:ext uri="{FF2B5EF4-FFF2-40B4-BE49-F238E27FC236}">
                <a16:creationId xmlns:a16="http://schemas.microsoft.com/office/drawing/2014/main" id="{64BD4D0A-4AB9-4FFF-93DD-1E0091B936C5}"/>
              </a:ext>
            </a:extLst>
          </p:cNvPr>
          <p:cNvSpPr txBox="1"/>
          <p:nvPr/>
        </p:nvSpPr>
        <p:spPr>
          <a:xfrm>
            <a:off x="1223749" y="2445697"/>
            <a:ext cx="10482469" cy="1200329"/>
          </a:xfrm>
          <a:prstGeom prst="rect">
            <a:avLst/>
          </a:prstGeom>
          <a:gradFill>
            <a:gsLst>
              <a:gs pos="0">
                <a:srgbClr val="01023B">
                  <a:alpha val="50000"/>
                </a:srgbClr>
              </a:gs>
              <a:gs pos="100000">
                <a:srgbClr val="E99757">
                  <a:alpha val="50000"/>
                </a:srgbClr>
              </a:gs>
              <a:gs pos="50000">
                <a:srgbClr val="A53F52">
                  <a:alpha val="50000"/>
                </a:srgbClr>
              </a:gs>
            </a:gsLst>
            <a:lin ang="10800000" scaled="1"/>
          </a:gradFill>
          <a:effectLst>
            <a:glow rad="101600">
              <a:schemeClr val="accent4">
                <a:satMod val="175000"/>
                <a:alpha val="40000"/>
              </a:schemeClr>
            </a:glow>
          </a:effectLst>
        </p:spPr>
        <p:txBody>
          <a:bodyPr wrap="square" rtlCol="0">
            <a:spAutoFit/>
          </a:bodyPr>
          <a:lstStyle/>
          <a:p>
            <a:pPr marL="285750" indent="-285750">
              <a:buFont typeface="Wingdings" panose="05000000000000000000" pitchFamily="2" charset="2"/>
              <a:buChar char="q"/>
            </a:pPr>
            <a:r>
              <a:rPr lang="en-US" dirty="0"/>
              <a:t>Residential electricity consumption in India has increased by a factor more than 50 since 1971. India’s electrified households on average still consume less than one-third of the world’s average for electricity. Rapid electrification, increasing incomes and technology development can result in increased appliance ownership and higher electricity use.</a:t>
            </a:r>
            <a:r>
              <a:rPr lang="en-US" sz="1200" dirty="0"/>
              <a:t>[2]</a:t>
            </a:r>
            <a:endParaRPr lang="en-IN" dirty="0"/>
          </a:p>
        </p:txBody>
      </p:sp>
      <p:sp>
        <p:nvSpPr>
          <p:cNvPr id="8" name="TextBox 7">
            <a:extLst>
              <a:ext uri="{FF2B5EF4-FFF2-40B4-BE49-F238E27FC236}">
                <a16:creationId xmlns:a16="http://schemas.microsoft.com/office/drawing/2014/main" id="{440D0115-9F00-474B-8BB1-BD019F04461E}"/>
              </a:ext>
            </a:extLst>
          </p:cNvPr>
          <p:cNvSpPr txBox="1"/>
          <p:nvPr/>
        </p:nvSpPr>
        <p:spPr>
          <a:xfrm>
            <a:off x="1223750" y="1081014"/>
            <a:ext cx="10482469" cy="1200329"/>
          </a:xfrm>
          <a:prstGeom prst="rect">
            <a:avLst/>
          </a:prstGeom>
          <a:gradFill>
            <a:gsLst>
              <a:gs pos="0">
                <a:srgbClr val="01023B">
                  <a:alpha val="50000"/>
                  <a:lumMod val="0"/>
                </a:srgbClr>
              </a:gs>
              <a:gs pos="100000">
                <a:srgbClr val="E99757">
                  <a:alpha val="50000"/>
                </a:srgbClr>
              </a:gs>
              <a:gs pos="90000">
                <a:srgbClr val="A53F52">
                  <a:alpha val="53000"/>
                  <a:lumMod val="94000"/>
                </a:srgbClr>
              </a:gs>
            </a:gsLst>
            <a:lin ang="10800000" scaled="1"/>
          </a:gradFill>
          <a:effectLst>
            <a:glow rad="101600">
              <a:schemeClr val="accent4">
                <a:satMod val="175000"/>
                <a:alpha val="40000"/>
              </a:schemeClr>
            </a:glow>
          </a:effectLst>
        </p:spPr>
        <p:txBody>
          <a:bodyPr wrap="square" rtlCol="0">
            <a:spAutoFit/>
          </a:bodyPr>
          <a:lstStyle/>
          <a:p>
            <a:pPr marL="285750" indent="-285750">
              <a:buFont typeface="Wingdings" panose="05000000000000000000" pitchFamily="2" charset="2"/>
              <a:buChar char="q"/>
            </a:pPr>
            <a:r>
              <a:rPr lang="en-US" dirty="0">
                <a:solidFill>
                  <a:schemeClr val="bg1"/>
                </a:solidFill>
              </a:rPr>
              <a:t>The future development of the world power industry and the application of power science research are focused on the reform of power marketization. The main content of the reform is to compete in different</a:t>
            </a:r>
          </a:p>
          <a:p>
            <a:r>
              <a:rPr lang="en-US" dirty="0">
                <a:solidFill>
                  <a:schemeClr val="bg1"/>
                </a:solidFill>
              </a:rPr>
              <a:t>levels of power generation, transmission, distribution, and sales. Electricity price reform is the focus of marketization.</a:t>
            </a:r>
            <a:r>
              <a:rPr lang="en-US" sz="1200" dirty="0">
                <a:solidFill>
                  <a:schemeClr val="bg1"/>
                </a:solidFill>
              </a:rPr>
              <a:t>[1]</a:t>
            </a:r>
            <a:endParaRPr lang="en-IN" dirty="0">
              <a:solidFill>
                <a:schemeClr val="bg1"/>
              </a:solidFill>
            </a:endParaRPr>
          </a:p>
        </p:txBody>
      </p:sp>
      <p:sp>
        <p:nvSpPr>
          <p:cNvPr id="9" name="TextBox 8">
            <a:extLst>
              <a:ext uri="{FF2B5EF4-FFF2-40B4-BE49-F238E27FC236}">
                <a16:creationId xmlns:a16="http://schemas.microsoft.com/office/drawing/2014/main" id="{B8266443-32BA-4E85-A2DF-88367548BD52}"/>
              </a:ext>
            </a:extLst>
          </p:cNvPr>
          <p:cNvSpPr txBox="1"/>
          <p:nvPr/>
        </p:nvSpPr>
        <p:spPr>
          <a:xfrm>
            <a:off x="1223749" y="3797768"/>
            <a:ext cx="10482469" cy="1200329"/>
          </a:xfrm>
          <a:prstGeom prst="rect">
            <a:avLst/>
          </a:prstGeom>
          <a:gradFill>
            <a:gsLst>
              <a:gs pos="0">
                <a:srgbClr val="01023B">
                  <a:alpha val="50000"/>
                </a:srgbClr>
              </a:gs>
              <a:gs pos="100000">
                <a:srgbClr val="E99757">
                  <a:alpha val="50000"/>
                </a:srgbClr>
              </a:gs>
              <a:gs pos="11000">
                <a:srgbClr val="A53F52">
                  <a:alpha val="0"/>
                  <a:lumMod val="63000"/>
                  <a:lumOff val="37000"/>
                </a:srgbClr>
              </a:gs>
            </a:gsLst>
            <a:lin ang="10800000" scaled="1"/>
          </a:gradFill>
          <a:effectLst>
            <a:glow rad="101600">
              <a:schemeClr val="accent4">
                <a:satMod val="175000"/>
                <a:alpha val="40000"/>
              </a:schemeClr>
            </a:glow>
          </a:effectLst>
        </p:spPr>
        <p:txBody>
          <a:bodyPr wrap="square" rtlCol="0">
            <a:spAutoFit/>
          </a:bodyPr>
          <a:lstStyle/>
          <a:p>
            <a:pPr marL="285750" indent="-285750">
              <a:buFont typeface="Wingdings" panose="05000000000000000000" pitchFamily="2" charset="2"/>
              <a:buChar char="q"/>
            </a:pPr>
            <a:r>
              <a:rPr lang="en-US" dirty="0">
                <a:solidFill>
                  <a:srgbClr val="002060"/>
                </a:solidFill>
              </a:rPr>
              <a:t>Electricity prices affect the operation of the entire electricity market and are extremely important to every market participant. Each participant trades in the electricity market based on the price of electricity. In the market competition, if the electricity price is accurately predicted in advance, it can be in a favorable position to obtain more benefits.</a:t>
            </a:r>
            <a:r>
              <a:rPr lang="en-US" sz="1200" dirty="0">
                <a:solidFill>
                  <a:srgbClr val="002060"/>
                </a:solidFill>
              </a:rPr>
              <a:t>[3]</a:t>
            </a:r>
            <a:endParaRPr lang="en-IN" dirty="0">
              <a:solidFill>
                <a:srgbClr val="002060"/>
              </a:solidFill>
            </a:endParaRPr>
          </a:p>
        </p:txBody>
      </p:sp>
      <p:sp>
        <p:nvSpPr>
          <p:cNvPr id="10" name="TextBox 9">
            <a:extLst>
              <a:ext uri="{FF2B5EF4-FFF2-40B4-BE49-F238E27FC236}">
                <a16:creationId xmlns:a16="http://schemas.microsoft.com/office/drawing/2014/main" id="{5EBC2FB9-07CA-4DEB-A1E6-6AB2682A171D}"/>
              </a:ext>
            </a:extLst>
          </p:cNvPr>
          <p:cNvSpPr txBox="1"/>
          <p:nvPr/>
        </p:nvSpPr>
        <p:spPr>
          <a:xfrm>
            <a:off x="1223750" y="5159672"/>
            <a:ext cx="10482469" cy="646331"/>
          </a:xfrm>
          <a:prstGeom prst="rect">
            <a:avLst/>
          </a:prstGeom>
          <a:gradFill>
            <a:gsLst>
              <a:gs pos="41000">
                <a:srgbClr val="01023B">
                  <a:alpha val="28000"/>
                  <a:lumMod val="70000"/>
                  <a:lumOff val="30000"/>
                </a:srgbClr>
              </a:gs>
              <a:gs pos="100000">
                <a:srgbClr val="E99757">
                  <a:alpha val="50000"/>
                </a:srgbClr>
              </a:gs>
              <a:gs pos="50000">
                <a:srgbClr val="A53F52">
                  <a:alpha val="50000"/>
                </a:srgbClr>
              </a:gs>
            </a:gsLst>
            <a:lin ang="10800000" scaled="1"/>
          </a:gradFill>
          <a:effectLst>
            <a:glow rad="101600">
              <a:schemeClr val="accent4">
                <a:satMod val="175000"/>
                <a:alpha val="40000"/>
              </a:schemeClr>
            </a:glow>
          </a:effectLst>
        </p:spPr>
        <p:txBody>
          <a:bodyPr wrap="square" rtlCol="0">
            <a:spAutoFit/>
          </a:bodyPr>
          <a:lstStyle/>
          <a:p>
            <a:pPr marL="285750" indent="-285750">
              <a:buFont typeface="Wingdings" panose="05000000000000000000" pitchFamily="2" charset="2"/>
              <a:buChar char="q"/>
            </a:pPr>
            <a:r>
              <a:rPr lang="en-US" dirty="0">
                <a:solidFill>
                  <a:schemeClr val="accent1">
                    <a:lumMod val="50000"/>
                  </a:schemeClr>
                </a:solidFill>
              </a:rPr>
              <a:t>However, due to the unique characteristics of electricity and the uncertainty of market and bidding strategies, electricity price forecasts become more complex than power load forecasting.</a:t>
            </a:r>
            <a:r>
              <a:rPr lang="en-US" sz="1200" dirty="0">
                <a:solidFill>
                  <a:schemeClr val="accent1">
                    <a:lumMod val="50000"/>
                  </a:schemeClr>
                </a:solidFill>
              </a:rPr>
              <a:t>[4]</a:t>
            </a:r>
            <a:endParaRPr lang="en-IN" dirty="0">
              <a:solidFill>
                <a:schemeClr val="accent1">
                  <a:lumMod val="50000"/>
                </a:schemeClr>
              </a:solidFill>
            </a:endParaRPr>
          </a:p>
        </p:txBody>
      </p:sp>
      <p:sp>
        <p:nvSpPr>
          <p:cNvPr id="4" name="TextBox 3">
            <a:extLst>
              <a:ext uri="{FF2B5EF4-FFF2-40B4-BE49-F238E27FC236}">
                <a16:creationId xmlns:a16="http://schemas.microsoft.com/office/drawing/2014/main" id="{BDA646DE-FB5E-4D7C-A9E6-B158EE54D8C1}"/>
              </a:ext>
            </a:extLst>
          </p:cNvPr>
          <p:cNvSpPr txBox="1"/>
          <p:nvPr/>
        </p:nvSpPr>
        <p:spPr>
          <a:xfrm>
            <a:off x="1836888" y="6056948"/>
            <a:ext cx="10355112" cy="76944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800" dirty="0"/>
              <a:t>References:</a:t>
            </a:r>
          </a:p>
          <a:p>
            <a:r>
              <a:rPr lang="en-US" sz="800" dirty="0"/>
              <a:t>[1]: 2019, A hybrid electricity price forecasting model with Bayesian optimization for German energy exchange, Hangyang Chenga, Xiangwu Dingb, Wuneng Zhoua, Renqiang Dinga</a:t>
            </a:r>
          </a:p>
          <a:p>
            <a:r>
              <a:rPr lang="en-US" sz="800" dirty="0"/>
              <a:t>[2]: 2019, Towards an understanding of residential electricity consumption in India, Aditya Chunekar &amp; Ashok Sreenivas</a:t>
            </a:r>
          </a:p>
          <a:p>
            <a:r>
              <a:rPr lang="en-US" sz="800" dirty="0"/>
              <a:t>[3] [4]: 2019, A hybrid electricity price forecasting model with Bayesian optimization for German energy exchange, Hangyang Chenga, Xiangwu Dingb, Wuneng Zhoua, Renqiang Dinga</a:t>
            </a:r>
          </a:p>
          <a:p>
            <a:endParaRPr lang="en-IN" sz="1200"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B77517-FA9C-470E-B2B7-1AE9DD804B39}"/>
              </a:ext>
              <a:ext uri="{C183D7F6-B498-43B3-948B-1728B52AA6E4}">
                <adec:decorative xmlns:adec="http://schemas.microsoft.com/office/drawing/2017/decorative" val="1"/>
              </a:ext>
            </a:extLst>
          </p:cNvPr>
          <p:cNvSpPr/>
          <p:nvPr/>
        </p:nvSpPr>
        <p:spPr>
          <a:xfrm>
            <a:off x="-1704975" y="-24714"/>
            <a:ext cx="6751983"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3">
            <a:extLst>
              <a:ext uri="{FF2B5EF4-FFF2-40B4-BE49-F238E27FC236}">
                <a16:creationId xmlns:a16="http://schemas.microsoft.com/office/drawing/2014/main" id="{2292EF3E-D29C-4FC9-838A-3BAF991B232A}"/>
              </a:ext>
              <a:ext uri="{C183D7F6-B498-43B3-948B-1728B52AA6E4}">
                <adec:decorative xmlns:adec="http://schemas.microsoft.com/office/drawing/2017/decorative" val="1"/>
              </a:ext>
            </a:extLst>
          </p:cNvPr>
          <p:cNvSpPr/>
          <p:nvPr/>
        </p:nvSpPr>
        <p:spPr>
          <a:xfrm>
            <a:off x="7388225" y="-12357"/>
            <a:ext cx="6751983"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
        <p:nvSpPr>
          <p:cNvPr id="3" name="Rectangle 2">
            <a:extLst>
              <a:ext uri="{FF2B5EF4-FFF2-40B4-BE49-F238E27FC236}">
                <a16:creationId xmlns:a16="http://schemas.microsoft.com/office/drawing/2014/main" id="{35EF45B5-424F-4AB8-A8C7-320E2AE31B8C}"/>
              </a:ext>
            </a:extLst>
          </p:cNvPr>
          <p:cNvSpPr/>
          <p:nvPr/>
        </p:nvSpPr>
        <p:spPr>
          <a:xfrm>
            <a:off x="233680" y="673947"/>
            <a:ext cx="8310880" cy="1013620"/>
          </a:xfrm>
          <a:prstGeom prst="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Blip>
                <a:blip r:embed="rId2">
                  <a:extLst>
                    <a:ext uri="{96DAC541-7B7A-43D3-8B79-37D633B846F1}">
                      <asvg:svgBlip xmlns:asvg="http://schemas.microsoft.com/office/drawing/2016/SVG/main" r:embed="rId3"/>
                    </a:ext>
                  </a:extLst>
                </a:blip>
              </a:buBlip>
            </a:pPr>
            <a:r>
              <a:rPr lang="en-IN" sz="1600" b="1" dirty="0">
                <a:solidFill>
                  <a:prstClr val="white">
                    <a:lumMod val="95000"/>
                  </a:prstClr>
                </a:solidFill>
              </a:rPr>
              <a:t>Growth in population and increased urbanization always cause upward pressures to energy demand.</a:t>
            </a:r>
          </a:p>
        </p:txBody>
      </p:sp>
      <p:sp>
        <p:nvSpPr>
          <p:cNvPr id="7" name="Rectangle 6">
            <a:extLst>
              <a:ext uri="{FF2B5EF4-FFF2-40B4-BE49-F238E27FC236}">
                <a16:creationId xmlns:a16="http://schemas.microsoft.com/office/drawing/2014/main" id="{EA0D3A71-B1A2-4580-906C-35E277469A18}"/>
              </a:ext>
            </a:extLst>
          </p:cNvPr>
          <p:cNvSpPr/>
          <p:nvPr/>
        </p:nvSpPr>
        <p:spPr>
          <a:xfrm>
            <a:off x="233680" y="1848155"/>
            <a:ext cx="8310880" cy="1013620"/>
          </a:xfrm>
          <a:prstGeom prst="rect">
            <a:avLst/>
          </a:prstGeom>
          <a:solidFill>
            <a:srgbClr val="2F3342"/>
          </a:solid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extLst>
                    <a:ext uri="{96DAC541-7B7A-43D3-8B79-37D633B846F1}">
                      <asvg:svgBlip xmlns:asvg="http://schemas.microsoft.com/office/drawing/2016/SVG/main" r:embed="rId3"/>
                    </a:ext>
                  </a:extLst>
                </a:blip>
              </a:buBlip>
            </a:pPr>
            <a:r>
              <a:rPr lang="en-IN" sz="1600" b="1" dirty="0">
                <a:solidFill>
                  <a:schemeClr val="bg1"/>
                </a:solidFill>
              </a:rPr>
              <a:t>India is the second most populous country in the world with a </a:t>
            </a:r>
            <a:r>
              <a:rPr lang="en-IN" sz="1600" b="1" u="sng" dirty="0">
                <a:solidFill>
                  <a:schemeClr val="bg1"/>
                </a:solidFill>
              </a:rPr>
              <a:t>yearly population growth of 1.5% </a:t>
            </a:r>
            <a:r>
              <a:rPr lang="en-IN" sz="1600" b="1" dirty="0">
                <a:solidFill>
                  <a:schemeClr val="bg1"/>
                </a:solidFill>
              </a:rPr>
              <a:t>and one third of the population. It seriously contributes to the rise in global energy demand.</a:t>
            </a:r>
          </a:p>
        </p:txBody>
      </p:sp>
      <p:sp>
        <p:nvSpPr>
          <p:cNvPr id="10" name="Rectangle 9">
            <a:extLst>
              <a:ext uri="{FF2B5EF4-FFF2-40B4-BE49-F238E27FC236}">
                <a16:creationId xmlns:a16="http://schemas.microsoft.com/office/drawing/2014/main" id="{72FCD134-0612-4DF5-B050-622BE2A5BAF1}"/>
              </a:ext>
            </a:extLst>
          </p:cNvPr>
          <p:cNvSpPr/>
          <p:nvPr/>
        </p:nvSpPr>
        <p:spPr>
          <a:xfrm>
            <a:off x="233680" y="3040149"/>
            <a:ext cx="8310880" cy="1359061"/>
          </a:xfrm>
          <a:prstGeom prst="rect">
            <a:avLst/>
          </a:prstGeom>
          <a:solidFill>
            <a:schemeClr val="accent6">
              <a:lumMod val="5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extLst>
                    <a:ext uri="{96DAC541-7B7A-43D3-8B79-37D633B846F1}">
                      <asvg:svgBlip xmlns:asvg="http://schemas.microsoft.com/office/drawing/2016/SVG/main" r:embed="rId3"/>
                    </a:ext>
                  </a:extLst>
                </a:blip>
              </a:buBlip>
            </a:pPr>
            <a:r>
              <a:rPr lang="en-US" sz="1600" b="1" dirty="0">
                <a:solidFill>
                  <a:schemeClr val="bg1"/>
                </a:solidFill>
              </a:rPr>
              <a:t>There is a high urbanization trend in India. </a:t>
            </a:r>
            <a:r>
              <a:rPr lang="en-US" sz="1600" b="1" u="sng" dirty="0">
                <a:solidFill>
                  <a:schemeClr val="bg1"/>
                </a:solidFill>
              </a:rPr>
              <a:t>According to the International Energy Agency  315 million people, equal to the population of USA, will have moved to Indian cities by 2040</a:t>
            </a:r>
            <a:r>
              <a:rPr lang="en-US" sz="1600" b="1" dirty="0">
                <a:solidFill>
                  <a:schemeClr val="bg1"/>
                </a:solidFill>
              </a:rPr>
              <a:t>. </a:t>
            </a:r>
          </a:p>
          <a:p>
            <a:endParaRPr lang="en-US" sz="1600" b="1" dirty="0">
              <a:solidFill>
                <a:schemeClr val="accent1">
                  <a:lumMod val="75000"/>
                </a:schemeClr>
              </a:solidFill>
            </a:endParaRPr>
          </a:p>
        </p:txBody>
      </p:sp>
      <p:sp>
        <p:nvSpPr>
          <p:cNvPr id="11" name="Rectangle 10">
            <a:extLst>
              <a:ext uri="{FF2B5EF4-FFF2-40B4-BE49-F238E27FC236}">
                <a16:creationId xmlns:a16="http://schemas.microsoft.com/office/drawing/2014/main" id="{7E1382B6-9899-4F56-AAD2-312A1EAA2748}"/>
              </a:ext>
            </a:extLst>
          </p:cNvPr>
          <p:cNvSpPr/>
          <p:nvPr/>
        </p:nvSpPr>
        <p:spPr>
          <a:xfrm>
            <a:off x="233680" y="4587744"/>
            <a:ext cx="8310880" cy="1718229"/>
          </a:xfrm>
          <a:prstGeom prst="rect">
            <a:avLst/>
          </a:prstGeom>
          <a:solidFill>
            <a:schemeClr val="accent1">
              <a:lumMod val="50000"/>
            </a:schemeClr>
          </a:solidFill>
          <a:ln>
            <a:no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Blip>
                <a:blip r:embed="rId2">
                  <a:extLst>
                    <a:ext uri="{96DAC541-7B7A-43D3-8B79-37D633B846F1}">
                      <asvg:svgBlip xmlns:asvg="http://schemas.microsoft.com/office/drawing/2016/SVG/main" r:embed="rId3"/>
                    </a:ext>
                  </a:extLst>
                </a:blip>
              </a:buBlip>
            </a:pPr>
            <a:r>
              <a:rPr lang="en-US" sz="1600" b="1" u="sng" dirty="0">
                <a:solidFill>
                  <a:schemeClr val="accent1">
                    <a:lumMod val="40000"/>
                    <a:lumOff val="60000"/>
                  </a:schemeClr>
                </a:solidFill>
              </a:rPr>
              <a:t>1971</a:t>
            </a:r>
            <a:r>
              <a:rPr lang="en-US" sz="1600" b="1" dirty="0">
                <a:solidFill>
                  <a:schemeClr val="accent1">
                    <a:lumMod val="40000"/>
                    <a:lumOff val="60000"/>
                  </a:schemeClr>
                </a:solidFill>
              </a:rPr>
              <a:t>:</a:t>
            </a:r>
            <a:r>
              <a:rPr lang="en-US" sz="1600" b="1" dirty="0">
                <a:solidFill>
                  <a:prstClr val="white">
                    <a:lumMod val="95000"/>
                  </a:prstClr>
                </a:solidFill>
              </a:rPr>
              <a:t> Electricity consumption by households in India- 4 billion kWh. 4% of the total electricity consumption in the country.</a:t>
            </a:r>
          </a:p>
          <a:p>
            <a:pPr lvl="0"/>
            <a:r>
              <a:rPr lang="en-US" sz="1600" b="1" dirty="0">
                <a:solidFill>
                  <a:schemeClr val="accent1">
                    <a:lumMod val="40000"/>
                    <a:lumOff val="60000"/>
                  </a:schemeClr>
                </a:solidFill>
              </a:rPr>
              <a:t>      </a:t>
            </a:r>
            <a:r>
              <a:rPr lang="en-US" sz="1600" b="1" u="sng" dirty="0">
                <a:solidFill>
                  <a:schemeClr val="accent1">
                    <a:lumMod val="40000"/>
                    <a:lumOff val="60000"/>
                  </a:schemeClr>
                </a:solidFill>
              </a:rPr>
              <a:t>2015-16:</a:t>
            </a:r>
            <a:r>
              <a:rPr lang="en-US" sz="1600" b="1" dirty="0">
                <a:solidFill>
                  <a:prstClr val="white">
                    <a:lumMod val="95000"/>
                  </a:prstClr>
                </a:solidFill>
              </a:rPr>
              <a:t> Electricity consumption by households in India- 238 billion kWh, 24% </a:t>
            </a:r>
            <a:r>
              <a:rPr lang="en-US" sz="1600" b="1" dirty="0">
                <a:solidFill>
                  <a:schemeClr val="bg1"/>
                </a:solidFill>
              </a:rPr>
              <a:t>of the total electricity consumption in the country.</a:t>
            </a:r>
            <a:r>
              <a:rPr lang="en-US" sz="1100" b="1" dirty="0">
                <a:solidFill>
                  <a:srgbClr val="FFFF00"/>
                </a:solidFill>
                <a:latin typeface="Arial" panose="020B0604020202020204" pitchFamily="34" charset="0"/>
                <a:cs typeface="Arial" panose="020B0604020202020204" pitchFamily="34" charset="0"/>
              </a:rPr>
              <a:t>[1]</a:t>
            </a:r>
            <a:endParaRPr lang="en-IN" sz="1600" b="1" dirty="0">
              <a:solidFill>
                <a:srgbClr val="FFFF0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66A64ACE-ACA5-4CE8-8B9A-360AD057D7D3}"/>
              </a:ext>
            </a:extLst>
          </p:cNvPr>
          <p:cNvSpPr/>
          <p:nvPr/>
        </p:nvSpPr>
        <p:spPr>
          <a:xfrm>
            <a:off x="8216437" y="-104022"/>
            <a:ext cx="3960957" cy="923330"/>
          </a:xfrm>
          <a:prstGeom prst="rect">
            <a:avLst/>
          </a:prstGeom>
          <a:noFill/>
          <a:effectLst>
            <a:glow rad="63500">
              <a:schemeClr val="accent3">
                <a:satMod val="175000"/>
                <a:alpha val="40000"/>
              </a:schemeClr>
            </a:glow>
            <a:outerShdw blurRad="63500" dist="76200" dir="3600000" algn="ctr" rotWithShape="0">
              <a:srgbClr val="000000"/>
            </a:outerShdw>
          </a:effectLst>
        </p:spPr>
        <p:txBody>
          <a:bodyPr wrap="none" lIns="91440" tIns="45720" rIns="91440" bIns="45720">
            <a:spAutoFit/>
          </a:bodyPr>
          <a:lstStyle/>
          <a:p>
            <a:pPr algn="ctr"/>
            <a:r>
              <a:rPr lang="en-US" sz="5400" b="1" cap="none" spc="0" dirty="0">
                <a:ln w="13462">
                  <a:solidFill>
                    <a:schemeClr val="bg1"/>
                  </a:solidFill>
                  <a:prstDash val="solid"/>
                </a:ln>
                <a:solidFill>
                  <a:schemeClr val="tx1">
                    <a:lumMod val="95000"/>
                    <a:lumOff val="5000"/>
                  </a:schemeClr>
                </a:solidFill>
                <a:effectLst>
                  <a:outerShdw dist="38100" dir="2700000" algn="bl" rotWithShape="0">
                    <a:schemeClr val="accent5"/>
                  </a:outerShdw>
                </a:effectLst>
              </a:rPr>
              <a:t>MOTIVATION</a:t>
            </a:r>
          </a:p>
        </p:txBody>
      </p:sp>
      <p:sp>
        <p:nvSpPr>
          <p:cNvPr id="2" name="TextBox 1">
            <a:extLst>
              <a:ext uri="{FF2B5EF4-FFF2-40B4-BE49-F238E27FC236}">
                <a16:creationId xmlns:a16="http://schemas.microsoft.com/office/drawing/2014/main" id="{EBEFD596-CCB4-4D92-B8C3-A8F2477C31FC}"/>
              </a:ext>
            </a:extLst>
          </p:cNvPr>
          <p:cNvSpPr txBox="1"/>
          <p:nvPr/>
        </p:nvSpPr>
        <p:spPr>
          <a:xfrm>
            <a:off x="4127625" y="6468303"/>
            <a:ext cx="8049769" cy="30777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700" dirty="0"/>
              <a:t>References:</a:t>
            </a:r>
          </a:p>
          <a:p>
            <a:r>
              <a:rPr lang="en-US" sz="700" dirty="0"/>
              <a:t>[1]: 2019, Towards an understanding of residential electricity consumption in India, Aditya Chunekar &amp; Ashok Sreenivas</a:t>
            </a:r>
            <a:endParaRPr lang="en-IN" sz="700" dirty="0"/>
          </a:p>
        </p:txBody>
      </p:sp>
    </p:spTree>
    <p:extLst>
      <p:ext uri="{BB962C8B-B14F-4D97-AF65-F5344CB8AC3E}">
        <p14:creationId xmlns:p14="http://schemas.microsoft.com/office/powerpoint/2010/main" val="357850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F5902E24-AF69-4599-A0FC-A2B4D023AE0F}"/>
              </a:ext>
              <a:ext uri="{C183D7F6-B498-43B3-948B-1728B52AA6E4}">
                <adec:decorative xmlns:adec="http://schemas.microsoft.com/office/drawing/2017/decorative" val="1"/>
              </a:ext>
            </a:extLst>
          </p:cNvPr>
          <p:cNvSpPr/>
          <p:nvPr/>
        </p:nvSpPr>
        <p:spPr>
          <a:xfrm>
            <a:off x="-1948207" y="-24714"/>
            <a:ext cx="6751983"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3">
            <a:extLst>
              <a:ext uri="{FF2B5EF4-FFF2-40B4-BE49-F238E27FC236}">
                <a16:creationId xmlns:a16="http://schemas.microsoft.com/office/drawing/2014/main" id="{6669450A-B273-4A19-82E5-4BB5C70DFDE4}"/>
              </a:ext>
              <a:ext uri="{C183D7F6-B498-43B3-948B-1728B52AA6E4}">
                <adec:decorative xmlns:adec="http://schemas.microsoft.com/office/drawing/2017/decorative" val="1"/>
              </a:ext>
            </a:extLst>
          </p:cNvPr>
          <p:cNvSpPr/>
          <p:nvPr/>
        </p:nvSpPr>
        <p:spPr>
          <a:xfrm>
            <a:off x="7571105" y="-49286"/>
            <a:ext cx="6751983"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
        <p:nvSpPr>
          <p:cNvPr id="3" name="TextBox 2">
            <a:extLst>
              <a:ext uri="{FF2B5EF4-FFF2-40B4-BE49-F238E27FC236}">
                <a16:creationId xmlns:a16="http://schemas.microsoft.com/office/drawing/2014/main" id="{D5B9BA27-2F82-48AC-A207-7A5CBD208669}"/>
              </a:ext>
            </a:extLst>
          </p:cNvPr>
          <p:cNvSpPr txBox="1"/>
          <p:nvPr/>
        </p:nvSpPr>
        <p:spPr>
          <a:xfrm>
            <a:off x="109854" y="4241442"/>
            <a:ext cx="8477249" cy="1754326"/>
          </a:xfrm>
          <a:prstGeom prst="rect">
            <a:avLst/>
          </a:prstGeom>
          <a:gradFill>
            <a:gsLst>
              <a:gs pos="47000">
                <a:srgbClr val="01023B">
                  <a:alpha val="69000"/>
                  <a:lumMod val="97000"/>
                  <a:lumOff val="3000"/>
                </a:srgbClr>
              </a:gs>
              <a:gs pos="0">
                <a:schemeClr val="accent5">
                  <a:lumMod val="77000"/>
                </a:schemeClr>
              </a:gs>
              <a:gs pos="100000">
                <a:schemeClr val="accent6">
                  <a:lumMod val="83000"/>
                </a:schemeClr>
              </a:gs>
              <a:gs pos="80000">
                <a:srgbClr val="002060">
                  <a:alpha val="78000"/>
                </a:srgbClr>
              </a:gs>
            </a:gsLst>
            <a:lin ang="5400000" scaled="1"/>
          </a:gradFill>
          <a:ln>
            <a:noFill/>
          </a:ln>
          <a:effectLst>
            <a:glow rad="63500">
              <a:schemeClr val="bg1">
                <a:alpha val="40000"/>
              </a:schemeClr>
            </a:glow>
          </a:effectLst>
        </p:spPr>
        <p:txBody>
          <a:bodyPr wrap="square" rtlCol="0">
            <a:spAutoFit/>
          </a:bodyPr>
          <a:lstStyle/>
          <a:p>
            <a:r>
              <a:rPr lang="en-US" dirty="0">
                <a:solidFill>
                  <a:schemeClr val="accent6">
                    <a:lumMod val="20000"/>
                    <a:lumOff val="80000"/>
                  </a:schemeClr>
                </a:solidFill>
              </a:rPr>
              <a:t>So the above mentioned survey reports, predictions, trend in urbanization and population growth, increasing usage of electronic machines have motivated us to work on this project of future electricity price prediction. This project will help us to understand what will be the upcoming trend of fuel electricity prices, how to optimize it and more over how renewable energy sources can take the place of fuel energy.</a:t>
            </a:r>
          </a:p>
          <a:p>
            <a:endParaRPr lang="en-IN" dirty="0"/>
          </a:p>
        </p:txBody>
      </p:sp>
      <p:sp>
        <p:nvSpPr>
          <p:cNvPr id="7" name="Rectangle 6">
            <a:extLst>
              <a:ext uri="{FF2B5EF4-FFF2-40B4-BE49-F238E27FC236}">
                <a16:creationId xmlns:a16="http://schemas.microsoft.com/office/drawing/2014/main" id="{02C18052-EBD1-4E6D-94D5-837CF7D9EA76}"/>
              </a:ext>
            </a:extLst>
          </p:cNvPr>
          <p:cNvSpPr/>
          <p:nvPr/>
        </p:nvSpPr>
        <p:spPr>
          <a:xfrm>
            <a:off x="109854" y="785729"/>
            <a:ext cx="8310880" cy="1359061"/>
          </a:xfrm>
          <a:prstGeom prst="rect">
            <a:avLst/>
          </a:prstGeom>
          <a:solidFill>
            <a:srgbClr val="006600"/>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extLst>
                    <a:ext uri="{96DAC541-7B7A-43D3-8B79-37D633B846F1}">
                      <asvg:svgBlip xmlns:asvg="http://schemas.microsoft.com/office/drawing/2016/SVG/main" r:embed="rId3"/>
                    </a:ext>
                  </a:extLst>
                </a:blip>
              </a:buBlip>
            </a:pPr>
            <a:r>
              <a:rPr lang="en-US" sz="1600" b="1" dirty="0">
                <a:solidFill>
                  <a:schemeClr val="bg1">
                    <a:lumMod val="95000"/>
                  </a:schemeClr>
                </a:solidFill>
              </a:rPr>
              <a:t>Policy makers need to plan their future investments to ensure access to electricity while reducing emissions. Financing too many power plants would result in a waste of public funds, but financing too few could lead to a blackout. </a:t>
            </a:r>
          </a:p>
          <a:p>
            <a:endParaRPr lang="en-US" sz="1600" b="1" dirty="0">
              <a:solidFill>
                <a:schemeClr val="accent1">
                  <a:lumMod val="75000"/>
                </a:schemeClr>
              </a:solidFill>
            </a:endParaRPr>
          </a:p>
        </p:txBody>
      </p:sp>
      <p:sp>
        <p:nvSpPr>
          <p:cNvPr id="10" name="Rectangle 9">
            <a:extLst>
              <a:ext uri="{FF2B5EF4-FFF2-40B4-BE49-F238E27FC236}">
                <a16:creationId xmlns:a16="http://schemas.microsoft.com/office/drawing/2014/main" id="{188F280A-A822-4D14-A718-D2241F0DA82F}"/>
              </a:ext>
            </a:extLst>
          </p:cNvPr>
          <p:cNvSpPr/>
          <p:nvPr/>
        </p:nvSpPr>
        <p:spPr>
          <a:xfrm>
            <a:off x="109854" y="2418816"/>
            <a:ext cx="8310880" cy="1359061"/>
          </a:xfrm>
          <a:prstGeom prst="rect">
            <a:avLst/>
          </a:prstGeom>
          <a:solidFill>
            <a:schemeClr val="accent2">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extLst>
                    <a:ext uri="{96DAC541-7B7A-43D3-8B79-37D633B846F1}">
                      <asvg:svgBlip xmlns:asvg="http://schemas.microsoft.com/office/drawing/2016/SVG/main" r:embed="rId3"/>
                    </a:ext>
                  </a:extLst>
                </a:blip>
              </a:buBlip>
            </a:pPr>
            <a:r>
              <a:rPr lang="en-US" sz="1600" b="1" dirty="0">
                <a:solidFill>
                  <a:srgbClr val="002060"/>
                </a:solidFill>
              </a:rPr>
              <a:t>Increasing fuel energy price can lead us to think of renewable energy sources like solar energy, wind mill etc.</a:t>
            </a:r>
          </a:p>
          <a:p>
            <a:endParaRPr lang="en-US" sz="1600" b="1" dirty="0">
              <a:solidFill>
                <a:schemeClr val="accent1">
                  <a:lumMod val="75000"/>
                </a:schemeClr>
              </a:solidFill>
            </a:endParaRPr>
          </a:p>
        </p:txBody>
      </p:sp>
      <p:sp>
        <p:nvSpPr>
          <p:cNvPr id="11" name="Rectangle 10">
            <a:extLst>
              <a:ext uri="{FF2B5EF4-FFF2-40B4-BE49-F238E27FC236}">
                <a16:creationId xmlns:a16="http://schemas.microsoft.com/office/drawing/2014/main" id="{1AB36F96-8E12-433E-B87F-D2CBE01D3897}"/>
              </a:ext>
            </a:extLst>
          </p:cNvPr>
          <p:cNvSpPr/>
          <p:nvPr/>
        </p:nvSpPr>
        <p:spPr>
          <a:xfrm>
            <a:off x="8216437" y="-104022"/>
            <a:ext cx="3960957" cy="923330"/>
          </a:xfrm>
          <a:prstGeom prst="rect">
            <a:avLst/>
          </a:prstGeom>
          <a:noFill/>
          <a:effectLst>
            <a:glow rad="63500">
              <a:schemeClr val="accent3">
                <a:satMod val="175000"/>
                <a:alpha val="40000"/>
              </a:schemeClr>
            </a:glow>
            <a:outerShdw blurRad="63500" dist="76200" dir="3600000" algn="ctr" rotWithShape="0">
              <a:srgbClr val="000000"/>
            </a:outerShdw>
          </a:effectLst>
        </p:spPr>
        <p:txBody>
          <a:bodyPr wrap="none" lIns="91440" tIns="45720" rIns="91440" bIns="45720">
            <a:spAutoFit/>
          </a:bodyPr>
          <a:lstStyle/>
          <a:p>
            <a:pPr algn="ctr"/>
            <a:r>
              <a:rPr lang="en-US" sz="5400" b="1" cap="none" spc="0" dirty="0">
                <a:ln w="13462">
                  <a:solidFill>
                    <a:schemeClr val="bg1"/>
                  </a:solidFill>
                  <a:prstDash val="solid"/>
                </a:ln>
                <a:solidFill>
                  <a:schemeClr val="tx1">
                    <a:lumMod val="95000"/>
                    <a:lumOff val="5000"/>
                  </a:schemeClr>
                </a:solidFill>
                <a:effectLst>
                  <a:outerShdw dist="38100" dir="2700000" algn="bl" rotWithShape="0">
                    <a:schemeClr val="accent5"/>
                  </a:outerShdw>
                </a:effectLst>
              </a:rPr>
              <a:t>MOTIVATION</a:t>
            </a:r>
          </a:p>
        </p:txBody>
      </p:sp>
    </p:spTree>
    <p:extLst>
      <p:ext uri="{BB962C8B-B14F-4D97-AF65-F5344CB8AC3E}">
        <p14:creationId xmlns:p14="http://schemas.microsoft.com/office/powerpoint/2010/main" val="293666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3385923" y="11068"/>
            <a:ext cx="5416550" cy="684693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3F530F9-BDB1-49E4-9EFF-B9535CF653A7}"/>
              </a:ext>
            </a:extLst>
          </p:cNvPr>
          <p:cNvSpPr>
            <a:spLocks noGrp="1"/>
          </p:cNvSpPr>
          <p:nvPr>
            <p:ph type="title"/>
          </p:nvPr>
        </p:nvSpPr>
        <p:spPr>
          <a:xfrm>
            <a:off x="4158427" y="201296"/>
            <a:ext cx="3871542" cy="573989"/>
          </a:xfrm>
          <a:ln>
            <a:solidFill>
              <a:srgbClr val="002060"/>
            </a:solidFill>
          </a:ln>
        </p:spPr>
        <p:txBody>
          <a:bodyPr>
            <a:normAutofit fontScale="90000"/>
          </a:bodyPr>
          <a:lstStyle/>
          <a:p>
            <a:pPr algn="l"/>
            <a:r>
              <a:rPr lang="en-US" b="1" u="sng" dirty="0"/>
              <a:t>Literature study</a:t>
            </a:r>
          </a:p>
        </p:txBody>
      </p:sp>
      <p:sp>
        <p:nvSpPr>
          <p:cNvPr id="71" name="Slide Number Placeholder 70">
            <a:extLst>
              <a:ext uri="{FF2B5EF4-FFF2-40B4-BE49-F238E27FC236}">
                <a16:creationId xmlns:a16="http://schemas.microsoft.com/office/drawing/2014/main" id="{D222F862-D4C8-42C6-BB64-662A73425911}"/>
              </a:ext>
            </a:extLst>
          </p:cNvPr>
          <p:cNvSpPr>
            <a:spLocks noGrp="1"/>
          </p:cNvSpPr>
          <p:nvPr>
            <p:ph type="sldNum" sz="quarter" idx="4"/>
          </p:nvPr>
        </p:nvSpPr>
        <p:spPr/>
        <p:txBody>
          <a:bodyPr/>
          <a:lstStyle/>
          <a:p>
            <a:fld id="{8C2E478F-E849-4A8C-AF1F-CBCC78A7CBFA}" type="slidenum">
              <a:rPr lang="en-US" smtClean="0"/>
              <a:t>6</a:t>
            </a:fld>
            <a:endParaRPr lang="en-US" dirty="0"/>
          </a:p>
        </p:txBody>
      </p:sp>
      <p:graphicFrame>
        <p:nvGraphicFramePr>
          <p:cNvPr id="2" name="Table 1">
            <a:extLst>
              <a:ext uri="{FF2B5EF4-FFF2-40B4-BE49-F238E27FC236}">
                <a16:creationId xmlns:a16="http://schemas.microsoft.com/office/drawing/2014/main" id="{671211CF-8428-49FE-B32E-B5796EF71682}"/>
              </a:ext>
            </a:extLst>
          </p:cNvPr>
          <p:cNvGraphicFramePr>
            <a:graphicFrameLocks noGrp="1"/>
          </p:cNvGraphicFramePr>
          <p:nvPr>
            <p:extLst>
              <p:ext uri="{D42A27DB-BD31-4B8C-83A1-F6EECF244321}">
                <p14:modId xmlns:p14="http://schemas.microsoft.com/office/powerpoint/2010/main" val="377235566"/>
              </p:ext>
            </p:extLst>
          </p:nvPr>
        </p:nvGraphicFramePr>
        <p:xfrm>
          <a:off x="40639" y="965513"/>
          <a:ext cx="12107119" cy="5822303"/>
        </p:xfrm>
        <a:graphic>
          <a:graphicData uri="http://schemas.openxmlformats.org/drawingml/2006/table">
            <a:tbl>
              <a:tblPr firstRow="1" bandRow="1">
                <a:effectLst>
                  <a:outerShdw blurRad="177800" dir="3360000" algn="ctr" rotWithShape="0">
                    <a:srgbClr val="000000">
                      <a:alpha val="92000"/>
                    </a:srgbClr>
                  </a:outerShdw>
                </a:effectLst>
                <a:tableStyleId>{5C22544A-7EE6-4342-B048-85BDC9FD1C3A}</a:tableStyleId>
              </a:tblPr>
              <a:tblGrid>
                <a:gridCol w="1296365">
                  <a:extLst>
                    <a:ext uri="{9D8B030D-6E8A-4147-A177-3AD203B41FA5}">
                      <a16:colId xmlns:a16="http://schemas.microsoft.com/office/drawing/2014/main" val="1378336777"/>
                    </a:ext>
                  </a:extLst>
                </a:gridCol>
                <a:gridCol w="2303362">
                  <a:extLst>
                    <a:ext uri="{9D8B030D-6E8A-4147-A177-3AD203B41FA5}">
                      <a16:colId xmlns:a16="http://schemas.microsoft.com/office/drawing/2014/main" val="3547986514"/>
                    </a:ext>
                  </a:extLst>
                </a:gridCol>
                <a:gridCol w="1541233">
                  <a:extLst>
                    <a:ext uri="{9D8B030D-6E8A-4147-A177-3AD203B41FA5}">
                      <a16:colId xmlns:a16="http://schemas.microsoft.com/office/drawing/2014/main" val="3389507243"/>
                    </a:ext>
                  </a:extLst>
                </a:gridCol>
                <a:gridCol w="6966159">
                  <a:extLst>
                    <a:ext uri="{9D8B030D-6E8A-4147-A177-3AD203B41FA5}">
                      <a16:colId xmlns:a16="http://schemas.microsoft.com/office/drawing/2014/main" val="584580090"/>
                    </a:ext>
                  </a:extLst>
                </a:gridCol>
              </a:tblGrid>
              <a:tr h="486399">
                <a:tc>
                  <a:txBody>
                    <a:bodyPr/>
                    <a:lstStyle/>
                    <a:p>
                      <a:pPr algn="ctr"/>
                      <a:r>
                        <a:rPr lang="en-US" sz="1400" dirty="0"/>
                        <a:t>Year of Publication </a:t>
                      </a:r>
                      <a:endParaRPr lang="en-IN" sz="1400" dirty="0"/>
                    </a:p>
                  </a:txBody>
                  <a:tcPr>
                    <a:cell3D prstMaterial="dkEdge">
                      <a:bevel prst="cross"/>
                      <a:lightRig rig="flood" dir="t"/>
                    </a:cell3D>
                  </a:tcPr>
                </a:tc>
                <a:tc>
                  <a:txBody>
                    <a:bodyPr/>
                    <a:lstStyle/>
                    <a:p>
                      <a:pPr algn="ctr"/>
                      <a:r>
                        <a:rPr lang="en-US" sz="1400" dirty="0"/>
                        <a:t>Paper Name</a:t>
                      </a:r>
                      <a:endParaRPr lang="en-IN" sz="1400" dirty="0"/>
                    </a:p>
                  </a:txBody>
                  <a:tcPr>
                    <a:cell3D prstMaterial="dkEdge">
                      <a:bevel prst="cross"/>
                      <a:lightRig rig="flood" dir="t"/>
                    </a:cell3D>
                  </a:tcPr>
                </a:tc>
                <a:tc>
                  <a:txBody>
                    <a:bodyPr/>
                    <a:lstStyle/>
                    <a:p>
                      <a:pPr algn="ctr"/>
                      <a:r>
                        <a:rPr lang="en-US" sz="1400" dirty="0"/>
                        <a:t>Author Name</a:t>
                      </a:r>
                      <a:endParaRPr lang="en-IN" sz="1400" dirty="0"/>
                    </a:p>
                  </a:txBody>
                  <a:tcPr>
                    <a:cell3D prstMaterial="dkEdge">
                      <a:bevel prst="cross"/>
                      <a:lightRig rig="flood" dir="t"/>
                    </a:cell3D>
                  </a:tcPr>
                </a:tc>
                <a:tc>
                  <a:txBody>
                    <a:bodyPr/>
                    <a:lstStyle/>
                    <a:p>
                      <a:pPr algn="ctr"/>
                      <a:r>
                        <a:rPr lang="en-US" sz="1400" dirty="0"/>
                        <a:t>Summary</a:t>
                      </a:r>
                      <a:endParaRPr lang="en-IN" sz="1400" dirty="0"/>
                    </a:p>
                  </a:txBody>
                  <a:tcPr>
                    <a:cell3D prstMaterial="dkEdge">
                      <a:bevel prst="cross"/>
                      <a:lightRig rig="flood" dir="t"/>
                    </a:cell3D>
                  </a:tcPr>
                </a:tc>
                <a:extLst>
                  <a:ext uri="{0D108BD9-81ED-4DB2-BD59-A6C34878D82A}">
                    <a16:rowId xmlns:a16="http://schemas.microsoft.com/office/drawing/2014/main" val="1922713892"/>
                  </a:ext>
                </a:extLst>
              </a:tr>
              <a:tr h="791297">
                <a:tc>
                  <a:txBody>
                    <a:bodyPr/>
                    <a:lstStyle/>
                    <a:p>
                      <a:pPr algn="ctr"/>
                      <a:r>
                        <a:rPr lang="en-US" sz="1600" dirty="0"/>
                        <a:t>2015</a:t>
                      </a:r>
                      <a:endParaRPr lang="en-IN" sz="1600" dirty="0"/>
                    </a:p>
                  </a:txBody>
                  <a:tcPr>
                    <a:cell3D prstMaterial="dkEdge">
                      <a:bevel prst="cross"/>
                      <a:lightRig rig="flood" dir="t"/>
                    </a:cell3D>
                  </a:tcPr>
                </a:tc>
                <a:tc>
                  <a:txBody>
                    <a:bodyPr/>
                    <a:lstStyle/>
                    <a:p>
                      <a:pPr algn="ctr"/>
                      <a:r>
                        <a:rPr lang="en-US" sz="1200" b="1" dirty="0">
                          <a:latin typeface="Bahnschrift Light SemiCondensed" panose="020B0502040204020203" pitchFamily="34" charset="0"/>
                        </a:rPr>
                        <a:t>Midterm Electricity Market Clearing Price Forecasting Using</a:t>
                      </a:r>
                    </a:p>
                    <a:p>
                      <a:pPr algn="ctr"/>
                      <a:r>
                        <a:rPr lang="en-US" sz="1200" b="1" dirty="0">
                          <a:latin typeface="Bahnschrift Light SemiCondensed" panose="020B0502040204020203" pitchFamily="34" charset="0"/>
                        </a:rPr>
                        <a:t>Two-Stage Multiple Support Vector Machine</a:t>
                      </a:r>
                      <a:endParaRPr lang="en-IN" sz="1200" b="1" dirty="0">
                        <a:latin typeface="Bahnschrift Light SemiCondensed" panose="020B0502040204020203" pitchFamily="34" charset="0"/>
                      </a:endParaRPr>
                    </a:p>
                  </a:txBody>
                  <a:tcPr>
                    <a:cell3D prstMaterial="dkEdge">
                      <a:bevel prst="cross"/>
                      <a:lightRig rig="flood" dir="t"/>
                    </a:cell3D>
                  </a:tcPr>
                </a:tc>
                <a:tc>
                  <a:txBody>
                    <a:bodyPr/>
                    <a:lstStyle/>
                    <a:p>
                      <a:pPr algn="ctr"/>
                      <a:r>
                        <a:rPr lang="en-IN" sz="1400" dirty="0">
                          <a:latin typeface="Bahnschrift Light SemiCondensed" panose="020B0502040204020203" pitchFamily="34" charset="0"/>
                        </a:rPr>
                        <a:t>Xing Yan et. al.</a:t>
                      </a:r>
                    </a:p>
                  </a:txBody>
                  <a:tcPr>
                    <a:cell3D prstMaterial="dkEdge">
                      <a:bevel prst="cross"/>
                      <a:lightRig rig="flood" dir="t"/>
                    </a:cell3D>
                  </a:tcPr>
                </a:tc>
                <a:tc>
                  <a:txBody>
                    <a:bodyPr/>
                    <a:lstStyle/>
                    <a:p>
                      <a:pPr algn="ctr"/>
                      <a:r>
                        <a:rPr lang="en-US" sz="1050" b="0" i="0" dirty="0">
                          <a:solidFill>
                            <a:srgbClr val="252525"/>
                          </a:solidFill>
                          <a:effectLst/>
                          <a:latin typeface="Open Sans"/>
                        </a:rPr>
                        <a:t>The electricity market clearing price (MCP) is essential for maintenance scheduling, planning, bilateral contracting, resources reallocation, and budgeting. A two-stage multiple support vector machine (SVM) based midterm forecasting model of the electricity MCP is proposed. Compared to the forecasting model using a single SVM, the proposed model showed improved forecasting accuracy in both peak prices and overall system.</a:t>
                      </a:r>
                      <a:endParaRPr lang="en-IN" sz="1050" dirty="0">
                        <a:latin typeface="Bahnschrift Light SemiCondensed" panose="020B0502040204020203" pitchFamily="34" charset="0"/>
                      </a:endParaRPr>
                    </a:p>
                  </a:txBody>
                  <a:tcPr>
                    <a:cell3D prstMaterial="dkEdge">
                      <a:bevel prst="cross"/>
                      <a:lightRig rig="flood" dir="t"/>
                    </a:cell3D>
                  </a:tcPr>
                </a:tc>
                <a:extLst>
                  <a:ext uri="{0D108BD9-81ED-4DB2-BD59-A6C34878D82A}">
                    <a16:rowId xmlns:a16="http://schemas.microsoft.com/office/drawing/2014/main" val="4003981246"/>
                  </a:ext>
                </a:extLst>
              </a:tr>
              <a:tr h="1093362">
                <a:tc>
                  <a:txBody>
                    <a:bodyPr/>
                    <a:lstStyle/>
                    <a:p>
                      <a:pPr algn="ctr"/>
                      <a:endParaRPr lang="en-US" sz="1600" dirty="0"/>
                    </a:p>
                    <a:p>
                      <a:pPr algn="ctr"/>
                      <a:r>
                        <a:rPr lang="en-US" sz="1600" dirty="0"/>
                        <a:t>2018</a:t>
                      </a:r>
                      <a:endParaRPr lang="en-IN" sz="1600" dirty="0"/>
                    </a:p>
                  </a:txBody>
                  <a:tcPr>
                    <a:cell3D prstMaterial="dkEdge">
                      <a:bevel prst="cross"/>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Bahnschrift Light SemiCondensed" panose="020B0502040204020203" pitchFamily="34" charset="0"/>
                          <a:ea typeface="+mn-ea"/>
                          <a:cs typeface="+mn-cs"/>
                        </a:rPr>
                        <a:t>A hybrid electricity price forecasting model with Bayesian optimization for</a:t>
                      </a:r>
                      <a:br>
                        <a:rPr lang="en-US" sz="1200" b="1" kern="1200" dirty="0">
                          <a:solidFill>
                            <a:schemeClr val="dk1"/>
                          </a:solidFill>
                          <a:effectLst/>
                          <a:latin typeface="Bahnschrift Light SemiCondensed" panose="020B0502040204020203" pitchFamily="34" charset="0"/>
                          <a:ea typeface="+mn-ea"/>
                          <a:cs typeface="+mn-cs"/>
                        </a:rPr>
                      </a:br>
                      <a:r>
                        <a:rPr lang="en-US" sz="1200" b="1" kern="1200" dirty="0">
                          <a:solidFill>
                            <a:schemeClr val="dk1"/>
                          </a:solidFill>
                          <a:effectLst/>
                          <a:latin typeface="Bahnschrift Light SemiCondensed" panose="020B0502040204020203" pitchFamily="34" charset="0"/>
                          <a:ea typeface="+mn-ea"/>
                          <a:cs typeface="+mn-cs"/>
                        </a:rPr>
                        <a:t>German energy exchange</a:t>
                      </a:r>
                      <a:endParaRPr lang="en-IN" sz="1200" kern="1200" dirty="0">
                        <a:solidFill>
                          <a:schemeClr val="dk1"/>
                        </a:solidFill>
                        <a:effectLst/>
                        <a:latin typeface="Bahnschrift Light SemiCondensed" panose="020B0502040204020203" pitchFamily="34" charset="0"/>
                        <a:ea typeface="+mn-ea"/>
                        <a:cs typeface="+mn-cs"/>
                      </a:endParaRPr>
                    </a:p>
                    <a:p>
                      <a:pPr algn="ctr"/>
                      <a:endParaRPr lang="en-IN" sz="1600" dirty="0"/>
                    </a:p>
                  </a:txBody>
                  <a:tcPr>
                    <a:cell3D prstMaterial="dkEdge">
                      <a:bevel prst="cross"/>
                      <a:lightRig rig="flood" dir="t"/>
                    </a:cell3D>
                  </a:tcPr>
                </a:tc>
                <a:tc>
                  <a:txBody>
                    <a:bodyPr/>
                    <a:lstStyle/>
                    <a:p>
                      <a:pPr algn="ctr"/>
                      <a:endParaRPr lang="en-US" sz="1400" b="1" i="0" kern="1200" dirty="0">
                        <a:solidFill>
                          <a:schemeClr val="dk1"/>
                        </a:solidFill>
                        <a:effectLst/>
                        <a:latin typeface="Bahnschrift Light SemiCondensed" panose="020B0502040204020203" pitchFamily="34" charset="0"/>
                        <a:ea typeface="+mn-ea"/>
                        <a:cs typeface="+mn-cs"/>
                      </a:endParaRPr>
                    </a:p>
                    <a:p>
                      <a:pPr algn="ctr"/>
                      <a:r>
                        <a:rPr lang="en-US" sz="1400" b="1" i="0" kern="1200" dirty="0">
                          <a:solidFill>
                            <a:schemeClr val="dk1"/>
                          </a:solidFill>
                          <a:effectLst/>
                          <a:latin typeface="Bahnschrift Light SemiCondensed" panose="020B0502040204020203" pitchFamily="34" charset="0"/>
                          <a:ea typeface="+mn-ea"/>
                          <a:cs typeface="+mn-cs"/>
                        </a:rPr>
                        <a:t>Cheng et. al.</a:t>
                      </a:r>
                      <a:endParaRPr lang="en-IN" sz="1400" dirty="0">
                        <a:latin typeface="Bahnschrift Light SemiCondensed" panose="020B0502040204020203" pitchFamily="34" charset="0"/>
                      </a:endParaRPr>
                    </a:p>
                  </a:txBody>
                  <a:tcPr>
                    <a:cell3D prstMaterial="dkEdge">
                      <a:bevel prst="cross"/>
                      <a:lightRig rig="flood" dir="t"/>
                    </a:cell3D>
                  </a:tcPr>
                </a:tc>
                <a:tc>
                  <a:txBody>
                    <a:bodyPr/>
                    <a:lstStyle/>
                    <a:p>
                      <a:pPr algn="ctr"/>
                      <a:r>
                        <a:rPr lang="en-US" sz="1050" kern="1200" dirty="0">
                          <a:solidFill>
                            <a:schemeClr val="dk1"/>
                          </a:solidFill>
                          <a:effectLst/>
                          <a:latin typeface="+mn-lt"/>
                          <a:ea typeface="+mn-ea"/>
                          <a:cs typeface="+mn-cs"/>
                        </a:rPr>
                        <a:t> </a:t>
                      </a:r>
                      <a:r>
                        <a:rPr lang="en-US" sz="1400" kern="1200" dirty="0">
                          <a:solidFill>
                            <a:schemeClr val="dk1"/>
                          </a:solidFill>
                          <a:effectLst/>
                          <a:latin typeface="Bahnschrift Light SemiCondensed" panose="020B0502040204020203" pitchFamily="34" charset="0"/>
                          <a:ea typeface="+mn-ea"/>
                          <a:cs typeface="+mn-cs"/>
                        </a:rPr>
                        <a:t>Hybrid method, with using empirical wavelet transform (EWT), support vector regression (SVR), Bi-directional long short-term memory (BiLSTM) and Bayesian optimization (BO), is proposed to increase the accuracy of electricity price forecasting. Five different case studies are adopted to verify the effectiveness of BO, EWT and hybrid model respectively.</a:t>
                      </a:r>
                      <a:endParaRPr lang="en-IN" sz="1050" dirty="0">
                        <a:latin typeface="Bahnschrift Light SemiCondensed" panose="020B0502040204020203" pitchFamily="34" charset="0"/>
                      </a:endParaRPr>
                    </a:p>
                  </a:txBody>
                  <a:tcPr>
                    <a:cell3D prstMaterial="dkEdge">
                      <a:bevel prst="cross"/>
                      <a:lightRig rig="flood" dir="t"/>
                    </a:cell3D>
                  </a:tcPr>
                </a:tc>
                <a:extLst>
                  <a:ext uri="{0D108BD9-81ED-4DB2-BD59-A6C34878D82A}">
                    <a16:rowId xmlns:a16="http://schemas.microsoft.com/office/drawing/2014/main" val="2237190366"/>
                  </a:ext>
                </a:extLst>
              </a:tr>
              <a:tr h="902024">
                <a:tc>
                  <a:txBody>
                    <a:bodyPr/>
                    <a:lstStyle/>
                    <a:p>
                      <a:pPr algn="ctr"/>
                      <a:endParaRPr lang="en-US" sz="1600" dirty="0"/>
                    </a:p>
                    <a:p>
                      <a:pPr algn="ctr"/>
                      <a:r>
                        <a:rPr lang="en-US" sz="1600" dirty="0"/>
                        <a:t>2019</a:t>
                      </a:r>
                      <a:endParaRPr lang="en-IN" sz="1600" dirty="0"/>
                    </a:p>
                  </a:txBody>
                  <a:tcPr>
                    <a:cell3D prstMaterial="dkEdge">
                      <a:bevel prst="cross"/>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Bahnschrift Light SemiCondensed" panose="020B0502040204020203" pitchFamily="34" charset="0"/>
                          <a:ea typeface="+mn-ea"/>
                          <a:cs typeface="+mn-cs"/>
                        </a:rPr>
                        <a:t>Towards an understanding of residential electricity</a:t>
                      </a:r>
                      <a:br>
                        <a:rPr lang="en-US" sz="1200" b="1" kern="1200" dirty="0">
                          <a:solidFill>
                            <a:schemeClr val="dk1"/>
                          </a:solidFill>
                          <a:effectLst/>
                          <a:latin typeface="Bahnschrift Light SemiCondensed" panose="020B0502040204020203" pitchFamily="34" charset="0"/>
                          <a:ea typeface="+mn-ea"/>
                          <a:cs typeface="+mn-cs"/>
                        </a:rPr>
                      </a:br>
                      <a:r>
                        <a:rPr lang="en-US" sz="1200" b="1" kern="1200" dirty="0">
                          <a:solidFill>
                            <a:schemeClr val="dk1"/>
                          </a:solidFill>
                          <a:effectLst/>
                          <a:latin typeface="Bahnschrift Light SemiCondensed" panose="020B0502040204020203" pitchFamily="34" charset="0"/>
                          <a:ea typeface="+mn-ea"/>
                          <a:cs typeface="+mn-cs"/>
                        </a:rPr>
                        <a:t>consumption in India</a:t>
                      </a:r>
                      <a:endParaRPr lang="en-IN" sz="1200" kern="1200" dirty="0">
                        <a:solidFill>
                          <a:schemeClr val="dk1"/>
                        </a:solidFill>
                        <a:effectLst/>
                        <a:latin typeface="Bahnschrift Light SemiCondensed" panose="020B0502040204020203" pitchFamily="34" charset="0"/>
                        <a:ea typeface="+mn-ea"/>
                        <a:cs typeface="+mn-cs"/>
                      </a:endParaRPr>
                    </a:p>
                    <a:p>
                      <a:pPr algn="ctr"/>
                      <a:endParaRPr lang="en-IN" sz="1600" dirty="0"/>
                    </a:p>
                  </a:txBody>
                  <a:tcPr>
                    <a:cell3D prstMaterial="dkEdge">
                      <a:bevel prst="cross"/>
                      <a:lightRig rig="flood" dir="t"/>
                    </a:cell3D>
                  </a:tcPr>
                </a:tc>
                <a:tc>
                  <a:txBody>
                    <a:bodyPr/>
                    <a:lstStyle/>
                    <a:p>
                      <a:pPr algn="ctr"/>
                      <a:endParaRPr lang="en-US" sz="1400" b="1" kern="1200" dirty="0">
                        <a:solidFill>
                          <a:schemeClr val="dk1"/>
                        </a:solidFill>
                        <a:effectLst/>
                        <a:latin typeface="Bahnschrift Light SemiCondensed" panose="020B0502040204020203" pitchFamily="34" charset="0"/>
                        <a:ea typeface="+mn-ea"/>
                        <a:cs typeface="+mn-cs"/>
                      </a:endParaRPr>
                    </a:p>
                    <a:p>
                      <a:pPr algn="ctr"/>
                      <a:r>
                        <a:rPr lang="en-US" sz="1400" b="1" kern="1200" dirty="0">
                          <a:solidFill>
                            <a:schemeClr val="dk1"/>
                          </a:solidFill>
                          <a:effectLst/>
                          <a:latin typeface="Bahnschrift Light SemiCondensed" panose="020B0502040204020203" pitchFamily="34" charset="0"/>
                          <a:ea typeface="+mn-ea"/>
                          <a:cs typeface="+mn-cs"/>
                        </a:rPr>
                        <a:t> Chunekar et. al.</a:t>
                      </a:r>
                    </a:p>
                  </a:txBody>
                  <a:tcPr>
                    <a:cell3D prstMaterial="dkEdge">
                      <a:bevel prst="cross"/>
                      <a:lightRig rig="flood" dir="t"/>
                    </a:cell3D>
                  </a:tcPr>
                </a:tc>
                <a:tc>
                  <a:txBody>
                    <a:bodyPr/>
                    <a:lstStyle/>
                    <a:p>
                      <a:pPr algn="ctr"/>
                      <a:r>
                        <a:rPr lang="en-US" sz="1400" kern="1200" dirty="0">
                          <a:solidFill>
                            <a:schemeClr val="dk1"/>
                          </a:solidFill>
                          <a:effectLst/>
                          <a:latin typeface="Bahnschrift Light SemiCondensed" panose="020B0502040204020203" pitchFamily="34" charset="0"/>
                          <a:ea typeface="+mn-ea"/>
                          <a:cs typeface="+mn-cs"/>
                        </a:rPr>
                        <a:t>India's electrified households on average still consume less than one-third of the world's average for electricity. A better understanding of this can help to develop effective energy-efficiency policies, optimize the addition of new generation capacity and tackle challenges of climate change and environmental pollution.</a:t>
                      </a:r>
                      <a:endParaRPr lang="en-IN" sz="1400" dirty="0">
                        <a:latin typeface="Bahnschrift Light SemiCondensed" panose="020B0502040204020203" pitchFamily="34" charset="0"/>
                      </a:endParaRPr>
                    </a:p>
                  </a:txBody>
                  <a:tcPr>
                    <a:cell3D prstMaterial="dkEdge">
                      <a:bevel prst="cross"/>
                      <a:lightRig rig="flood" dir="t"/>
                    </a:cell3D>
                  </a:tcPr>
                </a:tc>
                <a:extLst>
                  <a:ext uri="{0D108BD9-81ED-4DB2-BD59-A6C34878D82A}">
                    <a16:rowId xmlns:a16="http://schemas.microsoft.com/office/drawing/2014/main" val="1862912870"/>
                  </a:ext>
                </a:extLst>
              </a:tr>
              <a:tr h="1087246">
                <a:tc>
                  <a:txBody>
                    <a:bodyPr/>
                    <a:lstStyle/>
                    <a:p>
                      <a:pPr algn="ctr"/>
                      <a:r>
                        <a:rPr lang="en-IN" sz="1600"/>
                        <a:t>2020</a:t>
                      </a:r>
                      <a:endParaRPr lang="en-IN" sz="1600" dirty="0"/>
                    </a:p>
                  </a:txBody>
                  <a:tcPr>
                    <a:cell3D prstMaterial="dkEdge">
                      <a:bevel prst="cross"/>
                      <a:lightRig rig="flood" dir="t"/>
                    </a:cell3D>
                  </a:tcPr>
                </a:tc>
                <a:tc>
                  <a:txBody>
                    <a:bodyPr/>
                    <a:lstStyle/>
                    <a:p>
                      <a:pPr algn="ctr"/>
                      <a:r>
                        <a:rPr lang="en-US" sz="1200" b="1" dirty="0">
                          <a:latin typeface="Bahnschrift Light SemiCondensed" panose="020B0502040204020203" pitchFamily="34" charset="0"/>
                        </a:rPr>
                        <a:t>PSO–LSTM for short term forecast of heterogeneous time series</a:t>
                      </a:r>
                    </a:p>
                    <a:p>
                      <a:pPr algn="ctr"/>
                      <a:r>
                        <a:rPr lang="en-US" sz="1200" b="1" dirty="0">
                          <a:latin typeface="Bahnschrift Light SemiCondensed" panose="020B0502040204020203" pitchFamily="34" charset="0"/>
                        </a:rPr>
                        <a:t>electricity price signals</a:t>
                      </a:r>
                      <a:endParaRPr lang="en-IN" sz="1200" b="1" dirty="0">
                        <a:latin typeface="Bahnschrift Light SemiCondensed" panose="020B0502040204020203" pitchFamily="34" charset="0"/>
                      </a:endParaRPr>
                    </a:p>
                  </a:txBody>
                  <a:tcPr>
                    <a:cell3D prstMaterial="dkEdge">
                      <a:bevel prst="cross"/>
                      <a:lightRig rig="flood" dir="t"/>
                    </a:cell3D>
                  </a:tcPr>
                </a:tc>
                <a:tc>
                  <a:txBody>
                    <a:bodyPr/>
                    <a:lstStyle/>
                    <a:p>
                      <a:pPr algn="ctr"/>
                      <a:r>
                        <a:rPr lang="en-US" sz="1400" b="1" kern="1200" dirty="0" err="1">
                          <a:solidFill>
                            <a:schemeClr val="dk1"/>
                          </a:solidFill>
                          <a:effectLst/>
                          <a:latin typeface="Bahnschrift Light SemiCondensed" panose="020B0502040204020203" pitchFamily="34" charset="0"/>
                          <a:ea typeface="+mn-ea"/>
                          <a:cs typeface="+mn-cs"/>
                        </a:rPr>
                        <a:t>Venkateswarlu</a:t>
                      </a:r>
                      <a:r>
                        <a:rPr lang="en-US" sz="1400" b="1" kern="1200" dirty="0">
                          <a:solidFill>
                            <a:schemeClr val="dk1"/>
                          </a:solidFill>
                          <a:effectLst/>
                          <a:latin typeface="Bahnschrift Light SemiCondensed" panose="020B0502040204020203" pitchFamily="34" charset="0"/>
                          <a:ea typeface="+mn-ea"/>
                          <a:cs typeface="+mn-cs"/>
                        </a:rPr>
                        <a:t> Gundu</a:t>
                      </a:r>
                    </a:p>
                    <a:p>
                      <a:pPr algn="ctr"/>
                      <a:r>
                        <a:rPr lang="en-US" sz="1400" b="1" kern="1200" dirty="0">
                          <a:solidFill>
                            <a:schemeClr val="dk1"/>
                          </a:solidFill>
                          <a:effectLst/>
                          <a:latin typeface="Bahnschrift Light SemiCondensed" panose="020B0502040204020203" pitchFamily="34" charset="0"/>
                          <a:ea typeface="+mn-ea"/>
                          <a:cs typeface="+mn-cs"/>
                        </a:rPr>
                        <a:t>et. al. </a:t>
                      </a:r>
                    </a:p>
                  </a:txBody>
                  <a:tcPr>
                    <a:cell3D prstMaterial="dkEdge">
                      <a:bevel prst="cross"/>
                      <a:lightRig rig="flood" dir="t"/>
                    </a:cell3D>
                  </a:tcPr>
                </a:tc>
                <a:tc>
                  <a:txBody>
                    <a:bodyPr/>
                    <a:lstStyle/>
                    <a:p>
                      <a:pPr algn="ctr"/>
                      <a:r>
                        <a:rPr lang="en-US" sz="1400" dirty="0">
                          <a:latin typeface="Bahnschrift Light SemiCondensed" panose="020B0502040204020203" pitchFamily="34" charset="0"/>
                        </a:rPr>
                        <a:t>Deep neural network is the best model for learning the non-linear behavior of the data and for the purpose of forecasting. Long term forecasting is not viable as there is an uncertainty in the forecast due to increasing integration of renewable sources with the existing grids. Particle swarm optimization technique is used to optimize the LSTM network input weights, which in turn minimize the forecast error.</a:t>
                      </a:r>
                      <a:endParaRPr lang="en-IN" sz="1400" dirty="0">
                        <a:latin typeface="Bahnschrift Light SemiCondensed" panose="020B0502040204020203" pitchFamily="34" charset="0"/>
                      </a:endParaRPr>
                    </a:p>
                  </a:txBody>
                  <a:tcPr>
                    <a:cell3D prstMaterial="dkEdge">
                      <a:bevel prst="cross"/>
                      <a:lightRig rig="flood" dir="t"/>
                    </a:cell3D>
                  </a:tcPr>
                </a:tc>
                <a:extLst>
                  <a:ext uri="{0D108BD9-81ED-4DB2-BD59-A6C34878D82A}">
                    <a16:rowId xmlns:a16="http://schemas.microsoft.com/office/drawing/2014/main" val="449311734"/>
                  </a:ext>
                </a:extLst>
              </a:tr>
              <a:tr h="1284701">
                <a:tc>
                  <a:txBody>
                    <a:bodyPr/>
                    <a:lstStyle/>
                    <a:p>
                      <a:pPr algn="ctr"/>
                      <a:endParaRPr lang="en-US" sz="1600" dirty="0"/>
                    </a:p>
                    <a:p>
                      <a:pPr algn="ctr"/>
                      <a:r>
                        <a:rPr lang="en-US" sz="1600" dirty="0"/>
                        <a:t>2021</a:t>
                      </a:r>
                      <a:endParaRPr lang="en-IN" sz="1600" dirty="0"/>
                    </a:p>
                  </a:txBody>
                  <a:tcPr>
                    <a:cell3D prstMaterial="dkEdge">
                      <a:bevel prst="cross"/>
                      <a:lightRig rig="flood" dir="t"/>
                    </a:cell3D>
                  </a:tcPr>
                </a:tc>
                <a:tc>
                  <a:txBody>
                    <a:bodyPr/>
                    <a:lstStyle/>
                    <a:p>
                      <a:pPr algn="ctr"/>
                      <a:r>
                        <a:rPr lang="en-US" sz="1200" b="1" kern="1200" dirty="0">
                          <a:solidFill>
                            <a:schemeClr val="dk1"/>
                          </a:solidFill>
                          <a:effectLst/>
                          <a:latin typeface="Bahnschrift Light SemiCondensed" panose="020B0502040204020203" pitchFamily="34" charset="0"/>
                          <a:ea typeface="+mn-ea"/>
                          <a:cs typeface="+mn-cs"/>
                        </a:rPr>
                        <a:t>Long-term forecasting model for future</a:t>
                      </a:r>
                      <a:endParaRPr lang="en-IN" sz="1200" kern="1200" dirty="0">
                        <a:solidFill>
                          <a:schemeClr val="dk1"/>
                        </a:solidFill>
                        <a:effectLst/>
                        <a:latin typeface="Bahnschrift Light SemiCondensed" panose="020B0502040204020203" pitchFamily="34" charset="0"/>
                        <a:ea typeface="+mn-ea"/>
                        <a:cs typeface="+mn-cs"/>
                      </a:endParaRPr>
                    </a:p>
                    <a:p>
                      <a:pPr algn="ctr"/>
                      <a:r>
                        <a:rPr lang="en-US" sz="1200" b="1" kern="1200" dirty="0">
                          <a:solidFill>
                            <a:schemeClr val="dk1"/>
                          </a:solidFill>
                          <a:effectLst/>
                          <a:latin typeface="Bahnschrift Light SemiCondensed" panose="020B0502040204020203" pitchFamily="34" charset="0"/>
                          <a:ea typeface="+mn-ea"/>
                          <a:cs typeface="+mn-cs"/>
                        </a:rPr>
                        <a:t>electricity consumption in French non-interconnected territories</a:t>
                      </a:r>
                      <a:endParaRPr lang="en-IN" sz="1200" kern="1200" dirty="0">
                        <a:solidFill>
                          <a:schemeClr val="dk1"/>
                        </a:solidFill>
                        <a:effectLst/>
                        <a:latin typeface="Bahnschrift Light SemiCondensed" panose="020B0502040204020203" pitchFamily="34" charset="0"/>
                        <a:ea typeface="+mn-ea"/>
                        <a:cs typeface="+mn-cs"/>
                      </a:endParaRPr>
                    </a:p>
                    <a:p>
                      <a:pPr algn="ctr"/>
                      <a:endParaRPr lang="en-IN" sz="1600" dirty="0"/>
                    </a:p>
                  </a:txBody>
                  <a:tcPr>
                    <a:cell3D prstMaterial="dkEdge">
                      <a:bevel prst="cross"/>
                      <a:lightRig rig="flood" dir="t"/>
                    </a:cell3D>
                  </a:tcPr>
                </a:tc>
                <a:tc>
                  <a:txBody>
                    <a:bodyPr/>
                    <a:lstStyle/>
                    <a:p>
                      <a:pPr algn="ctr"/>
                      <a:endParaRPr lang="en-US" sz="1400" b="1" i="0" kern="1200" dirty="0">
                        <a:solidFill>
                          <a:schemeClr val="dk1"/>
                        </a:solidFill>
                        <a:effectLst/>
                        <a:latin typeface="Bahnschrift Light SemiCondensed" panose="020B0502040204020203" pitchFamily="34" charset="0"/>
                        <a:ea typeface="+mn-ea"/>
                        <a:cs typeface="+mn-cs"/>
                      </a:endParaRPr>
                    </a:p>
                    <a:p>
                      <a:pPr algn="ctr"/>
                      <a:r>
                        <a:rPr lang="en-US" sz="1400" b="1" i="0" kern="1200" dirty="0">
                          <a:solidFill>
                            <a:schemeClr val="dk1"/>
                          </a:solidFill>
                          <a:effectLst/>
                          <a:latin typeface="Bahnschrift Light SemiCondensed" panose="020B0502040204020203" pitchFamily="34" charset="0"/>
                          <a:ea typeface="+mn-ea"/>
                          <a:cs typeface="+mn-cs"/>
                        </a:rPr>
                        <a:t>Mathieu Caron</a:t>
                      </a:r>
                      <a:endParaRPr lang="en-IN" sz="1400" dirty="0">
                        <a:latin typeface="Bahnschrift Light SemiCondensed" panose="020B0502040204020203" pitchFamily="34" charset="0"/>
                      </a:endParaRPr>
                    </a:p>
                  </a:txBody>
                  <a:tcPr>
                    <a:cell3D prstMaterial="dkEdge">
                      <a:bevel prst="cross"/>
                      <a:lightRig rig="flood" dir="t"/>
                    </a:cell3D>
                  </a:tcPr>
                </a:tc>
                <a:tc>
                  <a:txBody>
                    <a:bodyPr/>
                    <a:lstStyle/>
                    <a:p>
                      <a:pPr algn="ctr"/>
                      <a:r>
                        <a:rPr lang="en-US" sz="1400" kern="1200" dirty="0">
                          <a:solidFill>
                            <a:schemeClr val="dk1"/>
                          </a:solidFill>
                          <a:effectLst/>
                          <a:latin typeface="Bahnschrift Light SemiCondensed" panose="020B0502040204020203" pitchFamily="34" charset="0"/>
                          <a:ea typeface="+mn-ea"/>
                          <a:cs typeface="+mn-cs"/>
                        </a:rPr>
                        <a:t>Thesis focuses on the long-term forecasting of hourly electricity demand. Historical data are first analyzed through a clustering analysis to identify trends and patterns, based on a k-means clustering algorithm. Generalized additive model, a relatively new model in the energy forecasting field, gives promising results.</a:t>
                      </a:r>
                      <a:endParaRPr lang="en-IN" sz="1400" dirty="0">
                        <a:latin typeface="Bahnschrift Light SemiCondensed" panose="020B0502040204020203" pitchFamily="34" charset="0"/>
                      </a:endParaRPr>
                    </a:p>
                  </a:txBody>
                  <a:tcPr>
                    <a:cell3D prstMaterial="dkEdge">
                      <a:bevel prst="cross"/>
                      <a:lightRig rig="flood" dir="t"/>
                    </a:cell3D>
                  </a:tcPr>
                </a:tc>
                <a:extLst>
                  <a:ext uri="{0D108BD9-81ED-4DB2-BD59-A6C34878D82A}">
                    <a16:rowId xmlns:a16="http://schemas.microsoft.com/office/drawing/2014/main" val="2118962802"/>
                  </a:ext>
                </a:extLst>
              </a:tr>
            </a:tbl>
          </a:graphicData>
        </a:graphic>
      </p:graphicFrame>
    </p:spTree>
    <p:extLst>
      <p:ext uri="{BB962C8B-B14F-4D97-AF65-F5344CB8AC3E}">
        <p14:creationId xmlns:p14="http://schemas.microsoft.com/office/powerpoint/2010/main" val="132537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2B36-7EBA-4A5A-9022-60559D3142B3}"/>
              </a:ext>
            </a:extLst>
          </p:cNvPr>
          <p:cNvSpPr>
            <a:spLocks noGrp="1"/>
          </p:cNvSpPr>
          <p:nvPr>
            <p:ph type="title"/>
          </p:nvPr>
        </p:nvSpPr>
        <p:spPr>
          <a:xfrm>
            <a:off x="563563" y="2539311"/>
            <a:ext cx="3932238" cy="1583703"/>
          </a:xfrm>
          <a:ln>
            <a:solidFill>
              <a:schemeClr val="bg1"/>
            </a:solidFill>
          </a:ln>
        </p:spPr>
        <p:txBody>
          <a:bodyPr/>
          <a:lstStyle/>
          <a:p>
            <a:r>
              <a:rPr lang="en-US" dirty="0"/>
              <a:t>terminologies</a:t>
            </a:r>
            <a:endParaRPr lang="en-IN" dirty="0"/>
          </a:p>
        </p:txBody>
      </p:sp>
      <p:sp>
        <p:nvSpPr>
          <p:cNvPr id="3" name="Slide Number Placeholder 2">
            <a:extLst>
              <a:ext uri="{FF2B5EF4-FFF2-40B4-BE49-F238E27FC236}">
                <a16:creationId xmlns:a16="http://schemas.microsoft.com/office/drawing/2014/main" id="{D0399CB0-218F-4E16-97F9-7FFEB53A5A64}"/>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4" name="Rectangle 3">
            <a:extLst>
              <a:ext uri="{FF2B5EF4-FFF2-40B4-BE49-F238E27FC236}">
                <a16:creationId xmlns:a16="http://schemas.microsoft.com/office/drawing/2014/main" id="{C4F9F4AD-44B1-4E1E-9E6D-53C08854A9C9}"/>
              </a:ext>
            </a:extLst>
          </p:cNvPr>
          <p:cNvSpPr/>
          <p:nvPr/>
        </p:nvSpPr>
        <p:spPr>
          <a:xfrm>
            <a:off x="5344160" y="538480"/>
            <a:ext cx="6390640" cy="1381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IEX:</a:t>
            </a:r>
          </a:p>
          <a:p>
            <a:pPr algn="ctr"/>
            <a:r>
              <a:rPr lang="en-US" sz="1600" dirty="0"/>
              <a:t> Indian Energy Exchange</a:t>
            </a:r>
            <a:r>
              <a:rPr lang="en-US" sz="1600" u="sng" dirty="0"/>
              <a:t> </a:t>
            </a:r>
            <a:r>
              <a:rPr lang="en-US" sz="1600" dirty="0"/>
              <a:t>is India’s premier energy marketplace, providing a nationwide automated trading platform for the physical delivery of electricity, renewables, and certificates</a:t>
            </a:r>
            <a:r>
              <a:rPr lang="en-US" dirty="0"/>
              <a:t>.</a:t>
            </a:r>
            <a:endParaRPr lang="en-IN" dirty="0"/>
          </a:p>
        </p:txBody>
      </p:sp>
      <p:sp>
        <p:nvSpPr>
          <p:cNvPr id="6" name="Rectangle 5">
            <a:extLst>
              <a:ext uri="{FF2B5EF4-FFF2-40B4-BE49-F238E27FC236}">
                <a16:creationId xmlns:a16="http://schemas.microsoft.com/office/drawing/2014/main" id="{8BD77B8C-9569-4DFC-ACE9-E53BDF3A1DD8}"/>
              </a:ext>
            </a:extLst>
          </p:cNvPr>
          <p:cNvSpPr/>
          <p:nvPr/>
        </p:nvSpPr>
        <p:spPr>
          <a:xfrm>
            <a:off x="5344160" y="2640282"/>
            <a:ext cx="6390640" cy="1381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Day Ahead Price: </a:t>
            </a:r>
          </a:p>
          <a:p>
            <a:pPr algn="ctr"/>
            <a:r>
              <a:rPr lang="en-US" sz="1400" dirty="0"/>
              <a:t>Day-ahead markets follow two main methodologies, the centralized nodal and bilateral pricing methods. Price is determined </a:t>
            </a:r>
            <a:r>
              <a:rPr lang="en-US" sz="1400" b="1" dirty="0"/>
              <a:t>by examining all supply and demand bids, and then the supply is selected from the highest supply bid, and demand is selected as the lowest demand bid for market transactions</a:t>
            </a:r>
            <a:r>
              <a:rPr lang="en-US" sz="1400" dirty="0"/>
              <a:t>.</a:t>
            </a:r>
            <a:endParaRPr lang="en-IN" sz="1400" dirty="0"/>
          </a:p>
        </p:txBody>
      </p:sp>
      <p:sp>
        <p:nvSpPr>
          <p:cNvPr id="7" name="Rectangle 6">
            <a:extLst>
              <a:ext uri="{FF2B5EF4-FFF2-40B4-BE49-F238E27FC236}">
                <a16:creationId xmlns:a16="http://schemas.microsoft.com/office/drawing/2014/main" id="{2E0B2437-CE6D-4360-8962-645A032ABF87}"/>
              </a:ext>
            </a:extLst>
          </p:cNvPr>
          <p:cNvSpPr/>
          <p:nvPr/>
        </p:nvSpPr>
        <p:spPr>
          <a:xfrm>
            <a:off x="5380603" y="4593614"/>
            <a:ext cx="6390640" cy="1381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Market Clearing Price:</a:t>
            </a:r>
          </a:p>
          <a:p>
            <a:pPr algn="ctr"/>
            <a:r>
              <a:rPr lang="en-US" sz="1400" dirty="0"/>
              <a:t>The market clearing price is </a:t>
            </a:r>
            <a:r>
              <a:rPr lang="en-US" sz="1400" b="1" dirty="0"/>
              <a:t>the price at which the demand for a good by consumers is equal to the number of goods that can be produced at that price</a:t>
            </a:r>
            <a:r>
              <a:rPr lang="en-US" sz="1400" dirty="0"/>
              <a:t>. At this price, the supply and demand are exactly equal: there are no unused goods waiting to be sold, and no buyers who are unable to buy </a:t>
            </a:r>
            <a:endParaRPr lang="en-IN" sz="1400" dirty="0"/>
          </a:p>
        </p:txBody>
      </p:sp>
    </p:spTree>
    <p:extLst>
      <p:ext uri="{BB962C8B-B14F-4D97-AF65-F5344CB8AC3E}">
        <p14:creationId xmlns:p14="http://schemas.microsoft.com/office/powerpoint/2010/main" val="122448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B03B30-8482-4384-9CFB-DEEE324797BD}"/>
              </a:ext>
            </a:extLst>
          </p:cNvPr>
          <p:cNvSpPr txBox="1"/>
          <p:nvPr/>
        </p:nvSpPr>
        <p:spPr>
          <a:xfrm>
            <a:off x="5465685" y="1253011"/>
            <a:ext cx="6527532"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a:t>Forecasting Market Clearing Price using Day Ahead Prices in the deregulated electricity market</a:t>
            </a:r>
            <a:endParaRPr lang="en-IN" dirty="0"/>
          </a:p>
        </p:txBody>
      </p:sp>
      <p:sp>
        <p:nvSpPr>
          <p:cNvPr id="3" name="Slide Number Placeholder 2">
            <a:extLst>
              <a:ext uri="{FF2B5EF4-FFF2-40B4-BE49-F238E27FC236}">
                <a16:creationId xmlns:a16="http://schemas.microsoft.com/office/drawing/2014/main" id="{F598C3F4-5A33-4D00-BF2C-9A3F041923F2}"/>
              </a:ext>
            </a:extLst>
          </p:cNvPr>
          <p:cNvSpPr>
            <a:spLocks noGrp="1"/>
          </p:cNvSpPr>
          <p:nvPr>
            <p:ph type="sldNum" sz="quarter" idx="12"/>
          </p:nvPr>
        </p:nvSpPr>
        <p:spPr/>
        <p:txBody>
          <a:bodyPr/>
          <a:lstStyle/>
          <a:p>
            <a:fld id="{8C2E478F-E849-4A8C-AF1F-CBCC78A7CBFA}" type="slidenum">
              <a:rPr lang="en-US" smtClean="0"/>
              <a:t>8</a:t>
            </a:fld>
            <a:endParaRPr lang="en-US" dirty="0"/>
          </a:p>
        </p:txBody>
      </p:sp>
      <p:sp>
        <p:nvSpPr>
          <p:cNvPr id="4" name="Title 3">
            <a:extLst>
              <a:ext uri="{FF2B5EF4-FFF2-40B4-BE49-F238E27FC236}">
                <a16:creationId xmlns:a16="http://schemas.microsoft.com/office/drawing/2014/main" id="{1B0A49BC-70AF-476D-8372-B891F95B5701}"/>
              </a:ext>
            </a:extLst>
          </p:cNvPr>
          <p:cNvSpPr>
            <a:spLocks noGrp="1"/>
          </p:cNvSpPr>
          <p:nvPr>
            <p:ph type="title"/>
          </p:nvPr>
        </p:nvSpPr>
        <p:spPr>
          <a:xfrm>
            <a:off x="112450" y="1899342"/>
            <a:ext cx="3882501" cy="1661297"/>
          </a:xfrm>
          <a:ln>
            <a:solidFill>
              <a:schemeClr val="accent5">
                <a:lumMod val="10000"/>
                <a:lumOff val="90000"/>
              </a:schemeClr>
            </a:solidFill>
          </a:ln>
        </p:spPr>
        <p:txBody>
          <a:bodyPr/>
          <a:lstStyle/>
          <a:p>
            <a:pPr algn="ctr"/>
            <a:r>
              <a:rPr lang="en-US" dirty="0"/>
              <a:t>objective</a:t>
            </a:r>
            <a:endParaRPr lang="en-IN" dirty="0"/>
          </a:p>
        </p:txBody>
      </p:sp>
      <p:sp>
        <p:nvSpPr>
          <p:cNvPr id="6" name="TextBox 5">
            <a:extLst>
              <a:ext uri="{FF2B5EF4-FFF2-40B4-BE49-F238E27FC236}">
                <a16:creationId xmlns:a16="http://schemas.microsoft.com/office/drawing/2014/main" id="{FCD7180F-7F4C-41BC-B8EF-802C18FD1F6E}"/>
              </a:ext>
            </a:extLst>
          </p:cNvPr>
          <p:cNvSpPr txBox="1"/>
          <p:nvPr/>
        </p:nvSpPr>
        <p:spPr>
          <a:xfrm>
            <a:off x="5465685" y="2272683"/>
            <a:ext cx="6527532" cy="1754326"/>
          </a:xfrm>
          <a:prstGeom prst="rect">
            <a:avLst/>
          </a:prstGeom>
          <a:solidFill>
            <a:schemeClr val="tx2">
              <a:lumMod val="20000"/>
              <a:lumOff val="8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u="sng" dirty="0">
                <a:solidFill>
                  <a:srgbClr val="002060"/>
                </a:solidFill>
              </a:rPr>
              <a:t>Forecasting can be categorized into three classifications:</a:t>
            </a:r>
          </a:p>
          <a:p>
            <a:pPr algn="ctr"/>
            <a:endParaRPr lang="en-US" u="sng" dirty="0">
              <a:solidFill>
                <a:srgbClr val="002060"/>
              </a:solidFill>
            </a:endParaRPr>
          </a:p>
          <a:p>
            <a:pPr marL="285750" indent="-285750">
              <a:buFont typeface="Wingdings" panose="05000000000000000000" pitchFamily="2" charset="2"/>
              <a:buChar char="Ø"/>
            </a:pPr>
            <a:r>
              <a:rPr lang="en-US" dirty="0">
                <a:solidFill>
                  <a:srgbClr val="002060"/>
                </a:solidFill>
              </a:rPr>
              <a:t>Short term forecasting (typically ranges from 1 h to 1 week),</a:t>
            </a:r>
          </a:p>
          <a:p>
            <a:pPr marL="285750" indent="-285750">
              <a:buFont typeface="Wingdings" panose="05000000000000000000" pitchFamily="2" charset="2"/>
              <a:buChar char="Ø"/>
            </a:pPr>
            <a:r>
              <a:rPr lang="en-US" dirty="0">
                <a:solidFill>
                  <a:srgbClr val="002060"/>
                </a:solidFill>
              </a:rPr>
              <a:t>Medium-term forecasting (varying from 1 week to 1 year),</a:t>
            </a:r>
          </a:p>
          <a:p>
            <a:pPr marL="285750" indent="-285750">
              <a:buFont typeface="Wingdings" panose="05000000000000000000" pitchFamily="2" charset="2"/>
              <a:buChar char="Ø"/>
            </a:pPr>
            <a:r>
              <a:rPr lang="en-US" dirty="0">
                <a:solidFill>
                  <a:srgbClr val="002060"/>
                </a:solidFill>
              </a:rPr>
              <a:t>Long term forecasting (exceeding 1 year)</a:t>
            </a:r>
          </a:p>
          <a:p>
            <a:endParaRPr lang="en-IN" dirty="0"/>
          </a:p>
        </p:txBody>
      </p:sp>
      <p:sp>
        <p:nvSpPr>
          <p:cNvPr id="7" name="TextBox 6">
            <a:extLst>
              <a:ext uri="{FF2B5EF4-FFF2-40B4-BE49-F238E27FC236}">
                <a16:creationId xmlns:a16="http://schemas.microsoft.com/office/drawing/2014/main" id="{1F61B365-4F54-4828-B76A-506AEEB084FD}"/>
              </a:ext>
            </a:extLst>
          </p:cNvPr>
          <p:cNvSpPr txBox="1"/>
          <p:nvPr/>
        </p:nvSpPr>
        <p:spPr>
          <a:xfrm>
            <a:off x="5465685" y="4536489"/>
            <a:ext cx="6527532" cy="646331"/>
          </a:xfrm>
          <a:prstGeom prst="rect">
            <a:avLst/>
          </a:prstGeom>
          <a:solidFill>
            <a:schemeClr val="accent1">
              <a:lumMod val="5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solidFill>
                  <a:schemeClr val="bg1"/>
                </a:solidFill>
              </a:rPr>
              <a:t>*Medium-term and Long-term forecasting for West Bengal, Sikkim, Bihar, Jharkhand, and Orissa</a:t>
            </a:r>
            <a:endParaRPr lang="en-IN" dirty="0">
              <a:solidFill>
                <a:schemeClr val="bg1"/>
              </a:solidFill>
            </a:endParaRPr>
          </a:p>
        </p:txBody>
      </p:sp>
    </p:spTree>
    <p:extLst>
      <p:ext uri="{BB962C8B-B14F-4D97-AF65-F5344CB8AC3E}">
        <p14:creationId xmlns:p14="http://schemas.microsoft.com/office/powerpoint/2010/main" val="351047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0209-CA02-4A7F-AFBE-73E23473B52F}"/>
              </a:ext>
            </a:extLst>
          </p:cNvPr>
          <p:cNvSpPr>
            <a:spLocks noGrp="1"/>
          </p:cNvSpPr>
          <p:nvPr>
            <p:ph type="title"/>
          </p:nvPr>
        </p:nvSpPr>
        <p:spPr>
          <a:xfrm>
            <a:off x="378149" y="2637148"/>
            <a:ext cx="3932238" cy="1583703"/>
          </a:xfrm>
          <a:ln>
            <a:solidFill>
              <a:schemeClr val="bg1"/>
            </a:solidFill>
          </a:ln>
        </p:spPr>
        <p:txBody>
          <a:bodyPr/>
          <a:lstStyle/>
          <a:p>
            <a:r>
              <a:rPr lang="en-US" dirty="0"/>
              <a:t>Data collection</a:t>
            </a:r>
            <a:endParaRPr lang="en-IN" dirty="0"/>
          </a:p>
        </p:txBody>
      </p:sp>
      <p:sp>
        <p:nvSpPr>
          <p:cNvPr id="3" name="Slide Number Placeholder 2">
            <a:extLst>
              <a:ext uri="{FF2B5EF4-FFF2-40B4-BE49-F238E27FC236}">
                <a16:creationId xmlns:a16="http://schemas.microsoft.com/office/drawing/2014/main" id="{C3BA2663-0735-464C-BF59-D666702BAC58}"/>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6" name="TextBox 5">
            <a:extLst>
              <a:ext uri="{FF2B5EF4-FFF2-40B4-BE49-F238E27FC236}">
                <a16:creationId xmlns:a16="http://schemas.microsoft.com/office/drawing/2014/main" id="{166AB391-F42E-4A93-ACA1-8620BF3514A4}"/>
              </a:ext>
            </a:extLst>
          </p:cNvPr>
          <p:cNvSpPr txBox="1"/>
          <p:nvPr/>
        </p:nvSpPr>
        <p:spPr>
          <a:xfrm>
            <a:off x="5157926" y="621437"/>
            <a:ext cx="6720396" cy="64633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u="sng" dirty="0"/>
              <a:t>Data Collected from: </a:t>
            </a:r>
          </a:p>
          <a:p>
            <a:r>
              <a:rPr lang="en-IN" dirty="0"/>
              <a:t>	</a:t>
            </a:r>
            <a:r>
              <a:rPr lang="it-IT" u="sng" dirty="0"/>
              <a:t>IEX (https://www.iexindia.com/marketdata/areaprice.aspx)</a:t>
            </a:r>
            <a:endParaRPr lang="en-IN" u="sng" dirty="0"/>
          </a:p>
        </p:txBody>
      </p:sp>
      <p:sp>
        <p:nvSpPr>
          <p:cNvPr id="7" name="TextBox 6">
            <a:extLst>
              <a:ext uri="{FF2B5EF4-FFF2-40B4-BE49-F238E27FC236}">
                <a16:creationId xmlns:a16="http://schemas.microsoft.com/office/drawing/2014/main" id="{2A340DA8-8C53-4F94-A51D-ACF8DFDAC2F3}"/>
              </a:ext>
            </a:extLst>
          </p:cNvPr>
          <p:cNvSpPr txBox="1"/>
          <p:nvPr/>
        </p:nvSpPr>
        <p:spPr>
          <a:xfrm>
            <a:off x="5157926" y="1544714"/>
            <a:ext cx="6720396" cy="2031325"/>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u="sng" dirty="0"/>
              <a:t>Features Considered: </a:t>
            </a:r>
          </a:p>
          <a:p>
            <a:endParaRPr lang="en-IN" u="sng" dirty="0"/>
          </a:p>
          <a:p>
            <a:pPr marL="285750" indent="-285750">
              <a:buFont typeface="Wingdings" panose="05000000000000000000" pitchFamily="2" charset="2"/>
              <a:buChar char="Ø"/>
            </a:pPr>
            <a:r>
              <a:rPr lang="en-IN" dirty="0"/>
              <a:t>Purchase Bid (PB),</a:t>
            </a:r>
          </a:p>
          <a:p>
            <a:pPr marL="285750" indent="-285750">
              <a:buFont typeface="Wingdings" panose="05000000000000000000" pitchFamily="2" charset="2"/>
              <a:buChar char="Ø"/>
            </a:pPr>
            <a:r>
              <a:rPr lang="en-IN" dirty="0"/>
              <a:t>Market Clearing Volume (MCV),</a:t>
            </a:r>
          </a:p>
          <a:p>
            <a:pPr marL="285750" indent="-285750">
              <a:buFont typeface="Wingdings" panose="05000000000000000000" pitchFamily="2" charset="2"/>
              <a:buChar char="Ø"/>
            </a:pPr>
            <a:r>
              <a:rPr lang="en-IN" dirty="0"/>
              <a:t>Sell Bid(SB),</a:t>
            </a:r>
          </a:p>
          <a:p>
            <a:pPr marL="285750" indent="-285750">
              <a:buFont typeface="Wingdings" panose="05000000000000000000" pitchFamily="2" charset="2"/>
              <a:buChar char="Ø"/>
            </a:pPr>
            <a:r>
              <a:rPr lang="en-IN" dirty="0"/>
              <a:t>Market Clearing Price (MCP),</a:t>
            </a:r>
          </a:p>
          <a:p>
            <a:pPr marL="285750" indent="-285750">
              <a:buFont typeface="Wingdings" panose="05000000000000000000" pitchFamily="2" charset="2"/>
              <a:buChar char="Ø"/>
            </a:pPr>
            <a:r>
              <a:rPr lang="en-IN" dirty="0"/>
              <a:t>Cleared Volume (CV)</a:t>
            </a:r>
          </a:p>
        </p:txBody>
      </p:sp>
      <p:sp>
        <p:nvSpPr>
          <p:cNvPr id="8" name="TextBox 7">
            <a:extLst>
              <a:ext uri="{FF2B5EF4-FFF2-40B4-BE49-F238E27FC236}">
                <a16:creationId xmlns:a16="http://schemas.microsoft.com/office/drawing/2014/main" id="{E42A2EF3-E97A-4586-955B-0B3E98F7DB87}"/>
              </a:ext>
            </a:extLst>
          </p:cNvPr>
          <p:cNvSpPr txBox="1"/>
          <p:nvPr/>
        </p:nvSpPr>
        <p:spPr>
          <a:xfrm>
            <a:off x="5157926" y="3852985"/>
            <a:ext cx="6720396" cy="1477328"/>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u="sng" dirty="0"/>
              <a:t>Dataset Collected</a:t>
            </a:r>
            <a:r>
              <a:rPr lang="en-IN" dirty="0"/>
              <a:t>:  15- minute Data</a:t>
            </a:r>
          </a:p>
          <a:p>
            <a:endParaRPr lang="en-US" dirty="0"/>
          </a:p>
          <a:p>
            <a:pPr marL="285750" indent="-285750">
              <a:buFont typeface="Wingdings" panose="05000000000000000000" pitchFamily="2" charset="2"/>
              <a:buChar char="§"/>
            </a:pPr>
            <a:r>
              <a:rPr lang="en-US" dirty="0"/>
              <a:t>Mid-term: 01 January 2021 to 31st March 2021</a:t>
            </a:r>
          </a:p>
          <a:p>
            <a:pPr marL="285750" indent="-285750">
              <a:buFont typeface="Wingdings" panose="05000000000000000000" pitchFamily="2" charset="2"/>
              <a:buChar char="§"/>
            </a:pPr>
            <a:r>
              <a:rPr lang="en-US" dirty="0"/>
              <a:t>Long-term: 01 January 2015 to 31st December 2021</a:t>
            </a:r>
            <a:endParaRPr lang="en-IN" dirty="0"/>
          </a:p>
          <a:p>
            <a:endParaRPr lang="en-IN" u="sng" dirty="0"/>
          </a:p>
        </p:txBody>
      </p:sp>
    </p:spTree>
    <p:extLst>
      <p:ext uri="{BB962C8B-B14F-4D97-AF65-F5344CB8AC3E}">
        <p14:creationId xmlns:p14="http://schemas.microsoft.com/office/powerpoint/2010/main" val="2147711657"/>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71848-B78E-4D58-BFA5-D2D5918911C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B3E157-1CAC-4231-A2EC-E93952D57E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0</TotalTime>
  <Words>1547</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Bahnschrift Light SemiCondensed</vt:lpstr>
      <vt:lpstr>Bebas</vt:lpstr>
      <vt:lpstr>Calibri</vt:lpstr>
      <vt:lpstr>Calibri Light</vt:lpstr>
      <vt:lpstr>Gill Sans</vt:lpstr>
      <vt:lpstr>Maiandra GD</vt:lpstr>
      <vt:lpstr>Open Sans</vt:lpstr>
      <vt:lpstr>Times New Roman</vt:lpstr>
      <vt:lpstr>Wingdings</vt:lpstr>
      <vt:lpstr>Office Theme</vt:lpstr>
      <vt:lpstr>FORCASTING Of ELECTRICITY PRICES</vt:lpstr>
      <vt:lpstr>Content</vt:lpstr>
      <vt:lpstr>introduction</vt:lpstr>
      <vt:lpstr>PowerPoint Presentation</vt:lpstr>
      <vt:lpstr>PowerPoint Presentation</vt:lpstr>
      <vt:lpstr>Literature study</vt:lpstr>
      <vt:lpstr>terminologies</vt:lpstr>
      <vt:lpstr>objective</vt:lpstr>
      <vt:lpstr>Data collection</vt:lpstr>
      <vt:lpstr>Methodology</vt:lpstr>
      <vt:lpstr>Approach: 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2022-06-12T00:45:06Z</dcterms:created>
  <dcterms:modified xsi:type="dcterms:W3CDTF">2022-09-12T19:17:51Z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