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  <p:sldId id="268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A368-B9C7-4BDC-8604-261AEDA51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4A625-EF5B-4EBF-8748-7AFCC05FB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E56EF-06AA-4879-BDA7-B9DEEE5E0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14FE-CFF7-48ED-A5ED-9CBDCF88CE62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B205D-1598-41B8-996D-9121B0C58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BB368-8018-4962-BD2B-D65403B6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11C1-B763-4FA4-BF08-0B7326724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9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E984-DDD2-4D42-86DB-52FBA7D1C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8397A-A2E7-4EB8-8A48-1E8556C00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520DD-E5D7-421A-8C55-B2F7DDDB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14FE-CFF7-48ED-A5ED-9CBDCF88CE62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373E8-2F33-4B62-AD73-36C9C11B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4FDD9-DB94-48E6-83AC-15FD8DE8D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11C1-B763-4FA4-BF08-0B7326724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8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7C301-0B0A-46FA-B20D-39FBAB72F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7600-AD51-481A-9E95-EAE5ED8D1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D41B1-35FE-45F4-8ABC-1BDA82C20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14FE-CFF7-48ED-A5ED-9CBDCF88CE62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1B627-5A08-40EA-B123-EF61A1F7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68313-DB96-4618-A8B7-341E6D58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11C1-B763-4FA4-BF08-0B7326724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6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30505-98A5-4843-A276-D5DFCEDF2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5274-D49A-416D-A8DA-67ECEF168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FD6B6-2727-4859-87EB-1D181BDD1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14FE-CFF7-48ED-A5ED-9CBDCF88CE62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F0C4F-9B06-4365-BE35-D032277A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94903-1915-45B0-AB44-2F59CB90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11C1-B763-4FA4-BF08-0B7326724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4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6CC86-B2B2-4039-BD3F-EC391F52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02EF6-4811-49C5-98F9-7F6625756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83662-7BF8-4809-9F49-584DE011A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14FE-CFF7-48ED-A5ED-9CBDCF88CE62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10B81-1E4D-4595-A542-866B4643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E93E4-A67E-46FD-8F7D-24349940C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11C1-B763-4FA4-BF08-0B7326724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D91CB-CC60-4B6E-9AF5-C4C7D6AC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A59E6-130E-422B-BD89-6DCC04CC1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529F8-6DA0-4848-8959-4C61C3B73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FC376-4B9B-49F1-AD67-751E18778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14FE-CFF7-48ED-A5ED-9CBDCF88CE62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084F8-B8E2-477F-BD5A-64B7ED46C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1FBCB-46CF-48DE-849D-58FA3956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11C1-B763-4FA4-BF08-0B7326724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3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1EA7-E90F-476A-9582-3A6820368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52B2C-0049-479C-A7FA-A967EBF6E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31130-C11A-42F4-B6FE-7A89EE02E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D501F4-3A73-4D5D-A5CD-3D06C25DCD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66E3EE-3B22-4946-BEF9-E99FBF008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6FA555-880A-46A5-A171-6E87C7905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14FE-CFF7-48ED-A5ED-9CBDCF88CE62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1E5FF5-10DD-409C-8C0C-A5045E13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BF3A7D-E7C3-4589-BE48-CA41AC1B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11C1-B763-4FA4-BF08-0B7326724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6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1A436-AD96-42D4-A056-6557144C0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0D8D45-3C4F-47D9-B04F-68D64EA91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14FE-CFF7-48ED-A5ED-9CBDCF88CE62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50BF1D-6949-43A2-8866-FE606848B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41AE0-E52F-419A-984D-2E0F7FE0E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11C1-B763-4FA4-BF08-0B7326724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3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861506-71CA-45AC-9DC6-02A233121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14FE-CFF7-48ED-A5ED-9CBDCF88CE62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39F936-9AA5-4B4F-8DE3-AD10FD10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A8580-1F14-41BC-8DF4-C5A03C598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11C1-B763-4FA4-BF08-0B7326724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07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F86D2-F33B-4095-A62C-2192B19AE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00BAB-5DE7-4073-9CA1-9F253C1D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D5E28-B4C4-409C-92D2-B854B2678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89BA2-CAB3-4A0B-8D19-EA3B9B3C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14FE-CFF7-48ED-A5ED-9CBDCF88CE62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EB832-EF7E-41B6-8995-4A19DAE4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427FA-A2CD-430E-81C4-D2E158DD2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11C1-B763-4FA4-BF08-0B7326724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4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2C29C-35ED-4D18-9906-A4F2323CE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6A820F-D0E1-4111-BD4F-64F3DA195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8AA83-EFF8-4F01-BBDD-464C2901F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646F8-A892-476D-85D5-4E473E7F6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14FE-CFF7-48ED-A5ED-9CBDCF88CE62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76C12-1849-49AF-867B-A21A7F40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CF1E9-B405-4773-B155-6BCC9872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11C1-B763-4FA4-BF08-0B7326724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8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FD5136-827B-4B9A-96C8-704EF289F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3B465-11F9-4A1C-89A4-1BC650FD5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FE17-F6B8-484C-8B33-5659D1B49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214FE-CFF7-48ED-A5ED-9CBDCF88CE62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36D20-3B0D-4E05-B1D9-AE06F8D60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C1CE5-3CC5-4792-B793-214311661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C11C1-B763-4FA4-BF08-0B7326724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9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0.sv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6453-319B-4C52-A309-7B58CB9B3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3317" y="251091"/>
            <a:ext cx="8225366" cy="1384302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Iskoola Pota" panose="020B0502040204020203" pitchFamily="34" charset="0"/>
              </a:rPr>
              <a:t>Machine Learning Foundations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Iskoola Pota" panose="020B0502040204020203" pitchFamily="34" charset="0"/>
              </a:rPr>
            </a:b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ECE639-9DC2-44A5-8FA2-03E73A4C335D}"/>
              </a:ext>
            </a:extLst>
          </p:cNvPr>
          <p:cNvSpPr txBox="1">
            <a:spLocks/>
          </p:cNvSpPr>
          <p:nvPr/>
        </p:nvSpPr>
        <p:spPr>
          <a:xfrm>
            <a:off x="1092200" y="2226733"/>
            <a:ext cx="10024533" cy="128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cap="all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Capstone-Project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cap="all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Teaching-Assistant-Performance-Evaluation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B9E07F4-EF8F-493C-A127-B9D8ADDEAA23}"/>
              </a:ext>
            </a:extLst>
          </p:cNvPr>
          <p:cNvSpPr txBox="1">
            <a:spLocks/>
          </p:cNvSpPr>
          <p:nvPr/>
        </p:nvSpPr>
        <p:spPr>
          <a:xfrm>
            <a:off x="1991783" y="4247358"/>
            <a:ext cx="8225366" cy="1384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K M L Karunanayake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DSA_0308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2022-07-31</a:t>
            </a:r>
          </a:p>
        </p:txBody>
      </p:sp>
    </p:spTree>
    <p:extLst>
      <p:ext uri="{BB962C8B-B14F-4D97-AF65-F5344CB8AC3E}">
        <p14:creationId xmlns:p14="http://schemas.microsoft.com/office/powerpoint/2010/main" val="130370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5FE6D3-2470-4A1E-8DBE-61032EE51531}"/>
              </a:ext>
            </a:extLst>
          </p:cNvPr>
          <p:cNvSpPr txBox="1">
            <a:spLocks/>
          </p:cNvSpPr>
          <p:nvPr/>
        </p:nvSpPr>
        <p:spPr>
          <a:xfrm>
            <a:off x="615826" y="522514"/>
            <a:ext cx="5302892" cy="7644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cap="all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Model server API and Test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C45E162-0CF6-41C2-B52F-EF04DEFF5A6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363" y="1613852"/>
            <a:ext cx="6188710" cy="16535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8CD03D9-56A1-4A28-8CD0-BD7D28ADEED7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8" t="22187" r="1727" b="12458"/>
          <a:stretch/>
        </p:blipFill>
        <p:spPr bwMode="auto">
          <a:xfrm>
            <a:off x="639963" y="3876358"/>
            <a:ext cx="5278755" cy="2115185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7743F6-C66D-4DFF-80ED-116FA5269E2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73284" y="3847783"/>
            <a:ext cx="5217795" cy="21799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DA31C475-0312-4756-9270-50A8ECDED958}"/>
              </a:ext>
            </a:extLst>
          </p:cNvPr>
          <p:cNvSpPr txBox="1">
            <a:spLocks/>
          </p:cNvSpPr>
          <p:nvPr/>
        </p:nvSpPr>
        <p:spPr>
          <a:xfrm>
            <a:off x="3369739" y="866457"/>
            <a:ext cx="5302892" cy="7644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Model Server API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12FD9EB8-8486-4BD9-A601-45C235E0AE3A}"/>
              </a:ext>
            </a:extLst>
          </p:cNvPr>
          <p:cNvSpPr txBox="1">
            <a:spLocks/>
          </p:cNvSpPr>
          <p:nvPr/>
        </p:nvSpPr>
        <p:spPr>
          <a:xfrm>
            <a:off x="600468" y="3107175"/>
            <a:ext cx="5302892" cy="7644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Test 1 and Result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48EB386-0095-4D51-9990-24E7C3CCFE19}"/>
              </a:ext>
            </a:extLst>
          </p:cNvPr>
          <p:cNvSpPr txBox="1">
            <a:spLocks/>
          </p:cNvSpPr>
          <p:nvPr/>
        </p:nvSpPr>
        <p:spPr>
          <a:xfrm>
            <a:off x="6230735" y="3088442"/>
            <a:ext cx="5302892" cy="7644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Test 2 and Result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A5C2F7B6-0178-4566-BC3A-9069364E8CEC}"/>
              </a:ext>
            </a:extLst>
          </p:cNvPr>
          <p:cNvSpPr txBox="1">
            <a:spLocks/>
          </p:cNvSpPr>
          <p:nvPr/>
        </p:nvSpPr>
        <p:spPr>
          <a:xfrm>
            <a:off x="2114550" y="6381750"/>
            <a:ext cx="7792508" cy="476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cap="all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Capstone-Project - </a:t>
            </a:r>
            <a:r>
              <a:rPr lang="en-US" sz="800" cap="all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Teaching-Assistant-Performance-Evaluation – K M L Karunanayake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66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/>
      <p:bldP spid="23" grpId="0"/>
      <p:bldP spid="2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B06D7C-B3FE-4B94-B76B-E5987E70D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683" y="1514194"/>
            <a:ext cx="5715000" cy="349758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05FE6D3-2470-4A1E-8DBE-61032EE51531}"/>
              </a:ext>
            </a:extLst>
          </p:cNvPr>
          <p:cNvSpPr txBox="1">
            <a:spLocks/>
          </p:cNvSpPr>
          <p:nvPr/>
        </p:nvSpPr>
        <p:spPr>
          <a:xfrm>
            <a:off x="615825" y="0"/>
            <a:ext cx="10024533" cy="128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all" spc="0" normalizeH="0" baseline="0" noProof="0" dirty="0">
                <a:ln>
                  <a:noFill/>
                </a:ln>
                <a:solidFill>
                  <a:srgbClr val="323E4F"/>
                </a:solidFill>
                <a:effectLst/>
                <a:uLnTx/>
                <a:uFillTx/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Content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723F45-A069-4E26-9343-F030CD727FAF}"/>
              </a:ext>
            </a:extLst>
          </p:cNvPr>
          <p:cNvSpPr txBox="1">
            <a:spLocks/>
          </p:cNvSpPr>
          <p:nvPr/>
        </p:nvSpPr>
        <p:spPr>
          <a:xfrm>
            <a:off x="679578" y="1494292"/>
            <a:ext cx="10024533" cy="3497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Use Case</a:t>
            </a:r>
          </a:p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</a:p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Solution</a:t>
            </a:r>
          </a:p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Model</a:t>
            </a:r>
          </a:p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Results</a:t>
            </a:r>
          </a:p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Implementation	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30CB22E-990E-40E8-98DA-459EB4416249}"/>
              </a:ext>
            </a:extLst>
          </p:cNvPr>
          <p:cNvSpPr txBox="1">
            <a:spLocks/>
          </p:cNvSpPr>
          <p:nvPr/>
        </p:nvSpPr>
        <p:spPr>
          <a:xfrm>
            <a:off x="2114550" y="6381750"/>
            <a:ext cx="7792508" cy="476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cap="all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Capstone-Project - </a:t>
            </a:r>
            <a:r>
              <a:rPr lang="en-US" sz="800" cap="all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Teaching-Assistant-Performance-Evaluation – K M L Karunanayake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5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5FE6D3-2470-4A1E-8DBE-61032EE51531}"/>
              </a:ext>
            </a:extLst>
          </p:cNvPr>
          <p:cNvSpPr txBox="1">
            <a:spLocks/>
          </p:cNvSpPr>
          <p:nvPr/>
        </p:nvSpPr>
        <p:spPr>
          <a:xfrm>
            <a:off x="615825" y="522514"/>
            <a:ext cx="3526967" cy="7644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cap="all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USE CASE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A613C44-A92B-4BD5-B5EC-2B93AD518179}"/>
              </a:ext>
            </a:extLst>
          </p:cNvPr>
          <p:cNvSpPr txBox="1">
            <a:spLocks/>
          </p:cNvSpPr>
          <p:nvPr/>
        </p:nvSpPr>
        <p:spPr>
          <a:xfrm>
            <a:off x="791548" y="919284"/>
            <a:ext cx="10599574" cy="7644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Teaching Assistant Evaluation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BD6A7D-78F6-4F91-AB0E-FF5289F48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860" y="2080475"/>
            <a:ext cx="5314950" cy="3952875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91A4F867-2294-4DCC-98F5-994B310AC7A2}"/>
              </a:ext>
            </a:extLst>
          </p:cNvPr>
          <p:cNvSpPr txBox="1">
            <a:spLocks/>
          </p:cNvSpPr>
          <p:nvPr/>
        </p:nvSpPr>
        <p:spPr>
          <a:xfrm>
            <a:off x="2114550" y="6381750"/>
            <a:ext cx="7792508" cy="476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cap="all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Capstone-Project - </a:t>
            </a:r>
            <a:r>
              <a:rPr lang="en-US" sz="800" cap="all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Teaching-Assistant-Performance-Evaluation – K M L Karunanayake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99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5FE6D3-2470-4A1E-8DBE-61032EE51531}"/>
              </a:ext>
            </a:extLst>
          </p:cNvPr>
          <p:cNvSpPr txBox="1">
            <a:spLocks/>
          </p:cNvSpPr>
          <p:nvPr/>
        </p:nvSpPr>
        <p:spPr>
          <a:xfrm>
            <a:off x="615825" y="522514"/>
            <a:ext cx="3526967" cy="7644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cap="all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DATA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A613C44-A92B-4BD5-B5EC-2B93AD518179}"/>
              </a:ext>
            </a:extLst>
          </p:cNvPr>
          <p:cNvSpPr txBox="1">
            <a:spLocks/>
          </p:cNvSpPr>
          <p:nvPr/>
        </p:nvSpPr>
        <p:spPr>
          <a:xfrm>
            <a:off x="791548" y="1316056"/>
            <a:ext cx="10599574" cy="7644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Teaching Assistant Evaluation Data Set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653C22B-5F09-45BB-82BC-9514434244C2}"/>
              </a:ext>
            </a:extLst>
          </p:cNvPr>
          <p:cNvSpPr/>
          <p:nvPr/>
        </p:nvSpPr>
        <p:spPr>
          <a:xfrm>
            <a:off x="800877" y="2566172"/>
            <a:ext cx="4999656" cy="69046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Data Source – UCI Machine Learning Repository</a:t>
            </a:r>
            <a:endParaRPr lang="en-US" sz="9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11067C1-4483-4C8A-8938-5219A98B66B2}"/>
              </a:ext>
            </a:extLst>
          </p:cNvPr>
          <p:cNvSpPr/>
          <p:nvPr/>
        </p:nvSpPr>
        <p:spPr>
          <a:xfrm>
            <a:off x="6391466" y="2566172"/>
            <a:ext cx="4999656" cy="69046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Data Format– CSV file format</a:t>
            </a:r>
            <a:endParaRPr lang="en-US" sz="9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01C9C6B-633F-4F50-A61A-30CDEA0FA58F}"/>
              </a:ext>
            </a:extLst>
          </p:cNvPr>
          <p:cNvSpPr/>
          <p:nvPr/>
        </p:nvSpPr>
        <p:spPr>
          <a:xfrm>
            <a:off x="803985" y="3940885"/>
            <a:ext cx="4999656" cy="69046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Number of Attributes – 5</a:t>
            </a:r>
            <a:endParaRPr lang="en-US" sz="9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2B9185-63F7-40BC-ADAF-797DCB8B1E6C}"/>
              </a:ext>
            </a:extLst>
          </p:cNvPr>
          <p:cNvSpPr/>
          <p:nvPr/>
        </p:nvSpPr>
        <p:spPr>
          <a:xfrm>
            <a:off x="6391466" y="3919614"/>
            <a:ext cx="4999656" cy="69046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Number of Instances – 151</a:t>
            </a:r>
            <a:endParaRPr lang="en-US" sz="9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35881DE-6328-42AA-9A3F-F3066F070D83}"/>
              </a:ext>
            </a:extLst>
          </p:cNvPr>
          <p:cNvSpPr txBox="1">
            <a:spLocks/>
          </p:cNvSpPr>
          <p:nvPr/>
        </p:nvSpPr>
        <p:spPr>
          <a:xfrm>
            <a:off x="2114550" y="6381750"/>
            <a:ext cx="7792508" cy="476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cap="all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Capstone-Project - </a:t>
            </a:r>
            <a:r>
              <a:rPr lang="en-US" sz="800" cap="all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Teaching-Assistant-Performance-Evaluation – K M L Karunanayake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35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 animBg="1"/>
      <p:bldP spid="11" grpId="0" animBg="1"/>
      <p:bldP spid="12" grpId="0" animBg="1"/>
      <p:bldP spid="13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5FE6D3-2470-4A1E-8DBE-61032EE51531}"/>
              </a:ext>
            </a:extLst>
          </p:cNvPr>
          <p:cNvSpPr txBox="1">
            <a:spLocks/>
          </p:cNvSpPr>
          <p:nvPr/>
        </p:nvSpPr>
        <p:spPr>
          <a:xfrm>
            <a:off x="615825" y="522514"/>
            <a:ext cx="3526967" cy="7644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cap="all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Solution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3B577C-A5BB-4544-9379-ECC75B0BA9A3}"/>
              </a:ext>
            </a:extLst>
          </p:cNvPr>
          <p:cNvSpPr/>
          <p:nvPr/>
        </p:nvSpPr>
        <p:spPr>
          <a:xfrm>
            <a:off x="812967" y="2671233"/>
            <a:ext cx="1752600" cy="151553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Iskoola Pota" panose="020B0502040204020203" pitchFamily="34" charset="0"/>
              </a:rPr>
              <a:t>TRAINING DATA SET</a:t>
            </a:r>
            <a:endParaRPr lang="en-US" sz="9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Iskoola Pota" panose="020B0502040204020203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2FAE9ED7-D9A6-4374-839A-CA559639C2FB}"/>
              </a:ext>
            </a:extLst>
          </p:cNvPr>
          <p:cNvSpPr/>
          <p:nvPr/>
        </p:nvSpPr>
        <p:spPr>
          <a:xfrm>
            <a:off x="3499132" y="2570623"/>
            <a:ext cx="2276669" cy="171674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ML ALGORITHM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C43887E-5244-4A87-9ABE-2572EB39A883}"/>
              </a:ext>
            </a:extLst>
          </p:cNvPr>
          <p:cNvSpPr/>
          <p:nvPr/>
        </p:nvSpPr>
        <p:spPr>
          <a:xfrm>
            <a:off x="6709366" y="2671230"/>
            <a:ext cx="1752600" cy="151553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Iskoola Pota" panose="020B0502040204020203" pitchFamily="34" charset="0"/>
              </a:rPr>
              <a:t>ML Model</a:t>
            </a:r>
            <a:endParaRPr lang="en-US" sz="9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Iskoola Pota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722A8-4C22-47D5-A75F-4C2FD3557E6F}"/>
              </a:ext>
            </a:extLst>
          </p:cNvPr>
          <p:cNvSpPr/>
          <p:nvPr/>
        </p:nvSpPr>
        <p:spPr>
          <a:xfrm>
            <a:off x="9849148" y="1286934"/>
            <a:ext cx="1363133" cy="7644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8B0DA7-8C8E-46B3-9415-8A056DCDF92A}"/>
              </a:ext>
            </a:extLst>
          </p:cNvPr>
          <p:cNvSpPr/>
          <p:nvPr/>
        </p:nvSpPr>
        <p:spPr>
          <a:xfrm>
            <a:off x="9849148" y="3072188"/>
            <a:ext cx="1363133" cy="7644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MEDIUM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355FEE-FEB7-465F-ABF7-47428124B2CB}"/>
              </a:ext>
            </a:extLst>
          </p:cNvPr>
          <p:cNvSpPr/>
          <p:nvPr/>
        </p:nvSpPr>
        <p:spPr>
          <a:xfrm>
            <a:off x="9849148" y="4857442"/>
            <a:ext cx="1363133" cy="7644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1679DFF-5AB2-47EE-B0CF-02E47AFEBEBD}"/>
              </a:ext>
            </a:extLst>
          </p:cNvPr>
          <p:cNvSpPr/>
          <p:nvPr/>
        </p:nvSpPr>
        <p:spPr>
          <a:xfrm>
            <a:off x="6709366" y="5128291"/>
            <a:ext cx="1752600" cy="151553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Iskoola Pota" panose="020B0502040204020203" pitchFamily="34" charset="0"/>
              </a:rPr>
              <a:t>INPUT EVALUATION DATA SET</a:t>
            </a:r>
            <a:endParaRPr lang="en-US" sz="9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Iskoola Pota" panose="020B0502040204020203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677060C-5127-4F9D-957B-536F860F0CB1}"/>
              </a:ext>
            </a:extLst>
          </p:cNvPr>
          <p:cNvSpPr/>
          <p:nvPr/>
        </p:nvSpPr>
        <p:spPr>
          <a:xfrm>
            <a:off x="2591654" y="3107092"/>
            <a:ext cx="881391" cy="64381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CC6CEA4-5B61-4165-B35D-B462D694A9AB}"/>
              </a:ext>
            </a:extLst>
          </p:cNvPr>
          <p:cNvSpPr/>
          <p:nvPr/>
        </p:nvSpPr>
        <p:spPr>
          <a:xfrm>
            <a:off x="5801888" y="3107092"/>
            <a:ext cx="881391" cy="64381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EF829C5-98E2-431D-A5A7-8CB3C667444B}"/>
              </a:ext>
            </a:extLst>
          </p:cNvPr>
          <p:cNvSpPr/>
          <p:nvPr/>
        </p:nvSpPr>
        <p:spPr>
          <a:xfrm rot="16200000">
            <a:off x="7144971" y="4335620"/>
            <a:ext cx="881391" cy="64381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BEDCFB82-108A-4E43-BB92-5B039C2019B5}"/>
              </a:ext>
            </a:extLst>
          </p:cNvPr>
          <p:cNvSpPr/>
          <p:nvPr/>
        </p:nvSpPr>
        <p:spPr>
          <a:xfrm>
            <a:off x="8488053" y="2118050"/>
            <a:ext cx="2270143" cy="830424"/>
          </a:xfrm>
          <a:prstGeom prst="bent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6F992DD-DBBE-4391-863F-B71AB03BD06F}"/>
              </a:ext>
            </a:extLst>
          </p:cNvPr>
          <p:cNvSpPr/>
          <p:nvPr/>
        </p:nvSpPr>
        <p:spPr>
          <a:xfrm>
            <a:off x="8510342" y="3227090"/>
            <a:ext cx="1290429" cy="40381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D2FA58DF-5C4A-496E-9B4B-62FEF8235415}"/>
              </a:ext>
            </a:extLst>
          </p:cNvPr>
          <p:cNvSpPr/>
          <p:nvPr/>
        </p:nvSpPr>
        <p:spPr>
          <a:xfrm flipV="1">
            <a:off x="8510342" y="3957636"/>
            <a:ext cx="2270143" cy="830424"/>
          </a:xfrm>
          <a:prstGeom prst="bent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A5E7C85-4AD6-4F92-A2A9-6F5773C6060D}"/>
              </a:ext>
            </a:extLst>
          </p:cNvPr>
          <p:cNvSpPr txBox="1">
            <a:spLocks/>
          </p:cNvSpPr>
          <p:nvPr/>
        </p:nvSpPr>
        <p:spPr>
          <a:xfrm>
            <a:off x="2114550" y="6381750"/>
            <a:ext cx="7792508" cy="476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cap="all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Capstone-Project - </a:t>
            </a:r>
            <a:r>
              <a:rPr lang="en-US" sz="800" cap="all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Teaching-Assistant-Performance-Evaluation – K M L Karunanayake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27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  <p:bldP spid="3" grpId="0" animBg="1"/>
      <p:bldP spid="14" grpId="0" animBg="1"/>
      <p:bldP spid="4" grpId="0" animBg="1"/>
      <p:bldP spid="15" grpId="0" animBg="1"/>
      <p:bldP spid="16" grpId="0" animBg="1"/>
      <p:bldP spid="18" grpId="0" animBg="1"/>
      <p:bldP spid="6" grpId="0" animBg="1"/>
      <p:bldP spid="19" grpId="0" animBg="1"/>
      <p:bldP spid="20" grpId="0" animBg="1"/>
      <p:bldP spid="7" grpId="0" animBg="1"/>
      <p:bldP spid="21" grpId="0" animBg="1"/>
      <p:bldP spid="22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5FE6D3-2470-4A1E-8DBE-61032EE51531}"/>
              </a:ext>
            </a:extLst>
          </p:cNvPr>
          <p:cNvSpPr txBox="1">
            <a:spLocks/>
          </p:cNvSpPr>
          <p:nvPr/>
        </p:nvSpPr>
        <p:spPr>
          <a:xfrm>
            <a:off x="615825" y="522514"/>
            <a:ext cx="3526967" cy="7644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cap="all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Tools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1145D5F-0DA7-4779-BFC3-9B90E07DD29A}"/>
              </a:ext>
            </a:extLst>
          </p:cNvPr>
          <p:cNvSpPr txBox="1">
            <a:spLocks/>
          </p:cNvSpPr>
          <p:nvPr/>
        </p:nvSpPr>
        <p:spPr>
          <a:xfrm>
            <a:off x="2114550" y="6381750"/>
            <a:ext cx="7792508" cy="476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cap="all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Capstone-Project - </a:t>
            </a:r>
            <a:r>
              <a:rPr lang="en-US" sz="800" cap="all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Teaching-Assistant-Performance-Evaluation – K M L Karunanayake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9029C5-8547-470A-BF95-EAA6FFB8E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9574" y="2906370"/>
            <a:ext cx="1001706" cy="10452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30395E-3547-4764-9EF2-2C7A54F495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485" y="1156799"/>
            <a:ext cx="2997200" cy="15735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9AF062-9F2F-43D5-82A3-BE34004F26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625" y="4013431"/>
            <a:ext cx="1391603" cy="18554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C6F39CE-D451-4C43-9AA6-1636E2EB81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762" y="1362099"/>
            <a:ext cx="1544271" cy="154427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B0A3344-8AFA-4A2D-9441-78587A3AE3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386" y="3030329"/>
            <a:ext cx="2075077" cy="83867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3A83CF7-0013-4DEE-BC8F-C3F43C7E37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463" y="4339614"/>
            <a:ext cx="2159000" cy="10795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B7D06290-8181-49B0-AE03-483A3974A7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32188" y="1528507"/>
            <a:ext cx="2874870" cy="824491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BDB944DB-E7C4-4D74-ADB9-965E9582D7F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02515" y="2832520"/>
            <a:ext cx="1634107" cy="150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3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5FE6D3-2470-4A1E-8DBE-61032EE51531}"/>
              </a:ext>
            </a:extLst>
          </p:cNvPr>
          <p:cNvSpPr txBox="1">
            <a:spLocks/>
          </p:cNvSpPr>
          <p:nvPr/>
        </p:nvSpPr>
        <p:spPr>
          <a:xfrm>
            <a:off x="615825" y="522514"/>
            <a:ext cx="3526967" cy="7644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cap="all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Model Building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653C22B-5F09-45BB-82BC-9514434244C2}"/>
              </a:ext>
            </a:extLst>
          </p:cNvPr>
          <p:cNvSpPr/>
          <p:nvPr/>
        </p:nvSpPr>
        <p:spPr>
          <a:xfrm>
            <a:off x="919062" y="1954763"/>
            <a:ext cx="4999656" cy="690466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Pre-process Data for Training </a:t>
            </a:r>
            <a:endParaRPr lang="en-US" sz="9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11067C1-4483-4C8A-8938-5219A98B66B2}"/>
              </a:ext>
            </a:extLst>
          </p:cNvPr>
          <p:cNvSpPr/>
          <p:nvPr/>
        </p:nvSpPr>
        <p:spPr>
          <a:xfrm>
            <a:off x="906625" y="2696767"/>
            <a:ext cx="4999656" cy="69046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Data Pre-processing </a:t>
            </a:r>
            <a:endParaRPr lang="en-US" sz="9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01C9C6B-633F-4F50-A61A-30CDEA0FA58F}"/>
              </a:ext>
            </a:extLst>
          </p:cNvPr>
          <p:cNvSpPr/>
          <p:nvPr/>
        </p:nvSpPr>
        <p:spPr>
          <a:xfrm>
            <a:off x="919062" y="3438771"/>
            <a:ext cx="4999656" cy="69046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Train Test Split </a:t>
            </a:r>
            <a:endParaRPr lang="en-US" sz="9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2B9185-63F7-40BC-ADAF-797DCB8B1E6C}"/>
              </a:ext>
            </a:extLst>
          </p:cNvPr>
          <p:cNvSpPr/>
          <p:nvPr/>
        </p:nvSpPr>
        <p:spPr>
          <a:xfrm>
            <a:off x="919062" y="4180775"/>
            <a:ext cx="4999656" cy="69046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Model Training Function </a:t>
            </a:r>
            <a:endParaRPr lang="en-US" sz="9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F8C0510-E705-475E-B8D4-605151C42D92}"/>
              </a:ext>
            </a:extLst>
          </p:cNvPr>
          <p:cNvSpPr/>
          <p:nvPr/>
        </p:nvSpPr>
        <p:spPr>
          <a:xfrm>
            <a:off x="906625" y="4936775"/>
            <a:ext cx="4999656" cy="69046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Saving Best Model </a:t>
            </a:r>
            <a:endParaRPr lang="en-US" sz="9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C329CA-18C4-4065-B3DA-D638CD22C671}"/>
              </a:ext>
            </a:extLst>
          </p:cNvPr>
          <p:cNvSpPr/>
          <p:nvPr/>
        </p:nvSpPr>
        <p:spPr>
          <a:xfrm>
            <a:off x="6640286" y="1954763"/>
            <a:ext cx="4999656" cy="69046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Predict on a Sample Data </a:t>
            </a:r>
            <a:endParaRPr lang="en-US" sz="9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B95D10C-3CD3-42DC-B61C-D5C20EBB0B9F}"/>
              </a:ext>
            </a:extLst>
          </p:cNvPr>
          <p:cNvSpPr/>
          <p:nvPr/>
        </p:nvSpPr>
        <p:spPr>
          <a:xfrm>
            <a:off x="6640286" y="2696767"/>
            <a:ext cx="4999656" cy="69046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Score Function </a:t>
            </a:r>
            <a:endParaRPr lang="en-US" sz="9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CFD1C28-0FF8-4322-A055-3E1EF3915C52}"/>
              </a:ext>
            </a:extLst>
          </p:cNvPr>
          <p:cNvSpPr/>
          <p:nvPr/>
        </p:nvSpPr>
        <p:spPr>
          <a:xfrm>
            <a:off x="6640286" y="3438771"/>
            <a:ext cx="4999656" cy="6904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Post-processing </a:t>
            </a:r>
            <a:endParaRPr lang="en-US" sz="9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0FD082F-0702-4233-8F94-890B083EBA86}"/>
              </a:ext>
            </a:extLst>
          </p:cNvPr>
          <p:cNvSpPr/>
          <p:nvPr/>
        </p:nvSpPr>
        <p:spPr>
          <a:xfrm>
            <a:off x="6627849" y="4180775"/>
            <a:ext cx="4999656" cy="69046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Inference Pipeline </a:t>
            </a:r>
            <a:endParaRPr lang="en-US" sz="9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E84427-4DA6-45C1-B092-5308B57A8CAC}"/>
              </a:ext>
            </a:extLst>
          </p:cNvPr>
          <p:cNvSpPr/>
          <p:nvPr/>
        </p:nvSpPr>
        <p:spPr>
          <a:xfrm>
            <a:off x="6640286" y="4936775"/>
            <a:ext cx="4999656" cy="69046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Get Prediction</a:t>
            </a:r>
            <a:endParaRPr lang="en-US" sz="9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1145D5F-0DA7-4779-BFC3-9B90E07DD29A}"/>
              </a:ext>
            </a:extLst>
          </p:cNvPr>
          <p:cNvSpPr txBox="1">
            <a:spLocks/>
          </p:cNvSpPr>
          <p:nvPr/>
        </p:nvSpPr>
        <p:spPr>
          <a:xfrm>
            <a:off x="2114550" y="6381750"/>
            <a:ext cx="7792508" cy="476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cap="all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Capstone-Project - </a:t>
            </a:r>
            <a:r>
              <a:rPr lang="en-US" sz="800" cap="all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Teaching-Assistant-Performance-Evaluation – K M L Karunanayake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60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1" grpId="0" animBg="1"/>
      <p:bldP spid="12" grpId="0" animBg="1"/>
      <p:bldP spid="13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5FE6D3-2470-4A1E-8DBE-61032EE51531}"/>
              </a:ext>
            </a:extLst>
          </p:cNvPr>
          <p:cNvSpPr txBox="1">
            <a:spLocks/>
          </p:cNvSpPr>
          <p:nvPr/>
        </p:nvSpPr>
        <p:spPr>
          <a:xfrm>
            <a:off x="615825" y="522514"/>
            <a:ext cx="3830204" cy="7644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cap="all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Selecting Best Model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E31891-9693-4CA1-8BC8-C8E3E34DB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75" y="4433720"/>
            <a:ext cx="6820852" cy="18957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9E63D9-38BA-422E-9071-571ABB9DF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75" y="1743110"/>
            <a:ext cx="11812649" cy="18290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03FC5A-DE72-4AFD-BE27-DE26DA94A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1716" y="4433720"/>
            <a:ext cx="3172268" cy="75258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0FF7C94-6ED2-4288-8421-EF5B819B63A6}"/>
              </a:ext>
            </a:extLst>
          </p:cNvPr>
          <p:cNvSpPr txBox="1">
            <a:spLocks/>
          </p:cNvSpPr>
          <p:nvPr/>
        </p:nvSpPr>
        <p:spPr>
          <a:xfrm>
            <a:off x="5209350" y="930123"/>
            <a:ext cx="3830204" cy="7644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Models parameters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5783BF3-3F5C-4E07-9D11-D7E83F7CD7E6}"/>
              </a:ext>
            </a:extLst>
          </p:cNvPr>
          <p:cNvSpPr txBox="1">
            <a:spLocks/>
          </p:cNvSpPr>
          <p:nvPr/>
        </p:nvSpPr>
        <p:spPr>
          <a:xfrm>
            <a:off x="3009075" y="3677220"/>
            <a:ext cx="3830204" cy="7644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Models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A1E8C78-4F59-4CEA-8DAD-7754AD67940E}"/>
              </a:ext>
            </a:extLst>
          </p:cNvPr>
          <p:cNvSpPr txBox="1">
            <a:spLocks/>
          </p:cNvSpPr>
          <p:nvPr/>
        </p:nvSpPr>
        <p:spPr>
          <a:xfrm>
            <a:off x="8886000" y="3686082"/>
            <a:ext cx="3830204" cy="7644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Best model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FEFB16E-50CD-4CAC-A92F-EED7E5F1FBB6}"/>
              </a:ext>
            </a:extLst>
          </p:cNvPr>
          <p:cNvSpPr txBox="1">
            <a:spLocks/>
          </p:cNvSpPr>
          <p:nvPr/>
        </p:nvSpPr>
        <p:spPr>
          <a:xfrm>
            <a:off x="2114550" y="6381750"/>
            <a:ext cx="7792508" cy="476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cap="all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Capstone-Project - </a:t>
            </a:r>
            <a:r>
              <a:rPr lang="en-US" sz="800" cap="all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Teaching-Assistant-Performance-Evaluation – K M L Karunanayake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2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5FE6D3-2470-4A1E-8DBE-61032EE51531}"/>
              </a:ext>
            </a:extLst>
          </p:cNvPr>
          <p:cNvSpPr txBox="1">
            <a:spLocks/>
          </p:cNvSpPr>
          <p:nvPr/>
        </p:nvSpPr>
        <p:spPr>
          <a:xfrm>
            <a:off x="615825" y="522514"/>
            <a:ext cx="3830204" cy="7644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cap="all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Results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0FF7C94-6ED2-4288-8421-EF5B819B63A6}"/>
              </a:ext>
            </a:extLst>
          </p:cNvPr>
          <p:cNvSpPr txBox="1">
            <a:spLocks/>
          </p:cNvSpPr>
          <p:nvPr/>
        </p:nvSpPr>
        <p:spPr>
          <a:xfrm>
            <a:off x="2502681" y="1084215"/>
            <a:ext cx="3830204" cy="7644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Sample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9AEBA7-BB0A-418F-BCB5-3BEA2FB74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24" y="1918940"/>
            <a:ext cx="5630061" cy="343900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6A4D7C7-EA5F-4006-AA93-7CD1CF349B73}"/>
              </a:ext>
            </a:extLst>
          </p:cNvPr>
          <p:cNvSpPr txBox="1">
            <a:spLocks/>
          </p:cNvSpPr>
          <p:nvPr/>
        </p:nvSpPr>
        <p:spPr>
          <a:xfrm>
            <a:off x="8219741" y="1084214"/>
            <a:ext cx="3830204" cy="7644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Predictions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86BF24A-6C1A-4D85-86D1-266BE7998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964" y="2766783"/>
            <a:ext cx="3534268" cy="17433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C4DE3B-010A-4A28-9F26-C4D8F5AB9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824" y="5773785"/>
            <a:ext cx="5696745" cy="6954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27A60CA-3181-4406-B751-332A5AF0FB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9502" y="6026232"/>
            <a:ext cx="428685" cy="190527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59BCBDCD-3C0D-4F1A-BDAB-F64589E6CA10}"/>
              </a:ext>
            </a:extLst>
          </p:cNvPr>
          <p:cNvSpPr/>
          <p:nvPr/>
        </p:nvSpPr>
        <p:spPr>
          <a:xfrm>
            <a:off x="6399569" y="3505200"/>
            <a:ext cx="706081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6E785CA-6091-4DDA-9142-7D7101782F10}"/>
              </a:ext>
            </a:extLst>
          </p:cNvPr>
          <p:cNvSpPr/>
          <p:nvPr/>
        </p:nvSpPr>
        <p:spPr>
          <a:xfrm>
            <a:off x="6752609" y="5992907"/>
            <a:ext cx="706081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88629B6-DC4E-4E20-94D3-151619E885B7}"/>
              </a:ext>
            </a:extLst>
          </p:cNvPr>
          <p:cNvSpPr txBox="1">
            <a:spLocks/>
          </p:cNvSpPr>
          <p:nvPr/>
        </p:nvSpPr>
        <p:spPr>
          <a:xfrm>
            <a:off x="2114550" y="6381750"/>
            <a:ext cx="7792508" cy="476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cap="all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Capstone-Project - </a:t>
            </a:r>
            <a:r>
              <a:rPr lang="en-US" sz="800" cap="all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Teaching-Assistant-Performance-Evaluation – K M L Karunanayake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15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3" grpId="0"/>
      <p:bldP spid="19" grpId="0" animBg="1"/>
      <p:bldP spid="20" grpId="0" animBg="1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200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Iskoola Pota</vt:lpstr>
      <vt:lpstr>Office Theme</vt:lpstr>
      <vt:lpstr>Machine Learning Foundations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Foundations</dc:title>
  <dc:creator>Karunanayake</dc:creator>
  <cp:lastModifiedBy>Karunanayake</cp:lastModifiedBy>
  <cp:revision>25</cp:revision>
  <cp:lastPrinted>2022-07-31T15:22:46Z</cp:lastPrinted>
  <dcterms:created xsi:type="dcterms:W3CDTF">2022-07-31T12:10:09Z</dcterms:created>
  <dcterms:modified xsi:type="dcterms:W3CDTF">2022-07-31T15:48:59Z</dcterms:modified>
</cp:coreProperties>
</file>