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9D6BD2-F152-450F-8691-A6152A270A18}">
  <a:tblStyle styleId="{AA9D6BD2-F152-450F-8691-A6152A270A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63297b8a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63297b8a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aeb928068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aeb928068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icon of merging a branch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icon of 5 networked dots that are being modified to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icon of a puzzle piece in a folder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icon of information being shared between two individuals</a:t>
            </a:r>
            <a:endParaRPr/>
          </a:p>
        </p:txBody>
      </p:sp>
      <p:sp>
        <p:nvSpPr>
          <p:cNvPr id="288" name="Google Shape;288;g35aeb928068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aeb92806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aeb92806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35e8c0568f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35e8c0568f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35e8c0568f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5e8c0568f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35e8c0568f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335e8c0568f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aeb9280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aeb9280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60fead9b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60fead9b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619ae5ed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619ae5ed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619ae5edf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619ae5edf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19ae5edf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19ae5edf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619ae5ed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619ae5ed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91ddd5f6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91ddd5f6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5619ae5edf_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5619ae5edf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619ae5edf_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619ae5edf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619ae5edf_8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619ae5edf_8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619ae5edf_8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619ae5edf_8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5619ae5edf_8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5619ae5edf_8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05025a511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05025a511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Aaron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Contrub first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929a2d9e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929a2d9e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Aaron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929a2d9e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929a2d9e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Aaron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5929a2d9e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5929a2d9e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Aaron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5929a2d9e0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5929a2d9e0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Aaron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Oakridge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aeb9280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aeb9280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929a2d9e0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929a2d9e0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Aaron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5665c8f23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5665c8f23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Aaron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929a2d9e0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929a2d9e0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aeb92806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aeb92806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20e7c13d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20e7c13d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20e7c13d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20e7c13d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20e7c13d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20e7c13d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20e7c13d6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20e7c13d6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20e7c13d6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20e7c13d6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ithub.com/DSACMS/decks/blob/main/gwuoscon2025.pdf" TargetMode="External"/><Relationship Id="rId3" Type="http://schemas.openxmlformats.org/officeDocument/2006/relationships/image" Target="../media/image4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7.png"/><Relationship Id="rId3" Type="http://schemas.openxmlformats.org/officeDocument/2006/relationships/hyperlink" Target="https://github.com/DSACMS/decks/blob/main/gwuoscon2025.pdf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ithub.com/DSACMS/decks/blob/main/healthdatapalooza2024.pdf" TargetMode="External"/><Relationship Id="rId3" Type="http://schemas.openxmlformats.org/officeDocument/2006/relationships/image" Target="../media/image4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stage slide 2">
  <p:cSld name="TITLE_3">
    <p:bg>
      <p:bgPr>
        <a:solidFill>
          <a:srgbClr val="2B1A7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26028" l="0" r="0" t="42521"/>
          <a:stretch/>
        </p:blipFill>
        <p:spPr>
          <a:xfrm>
            <a:off x="494675" y="0"/>
            <a:ext cx="1318700" cy="85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 b="44936" l="22241" r="33819" t="0"/>
          <a:stretch/>
        </p:blipFill>
        <p:spPr>
          <a:xfrm>
            <a:off x="7750525" y="3504400"/>
            <a:ext cx="1393476" cy="16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/>
          <p:cNvPicPr preferRelativeResize="0"/>
          <p:nvPr/>
        </p:nvPicPr>
        <p:blipFill rotWithShape="1">
          <a:blip r:embed="rId4">
            <a:alphaModFix/>
          </a:blip>
          <a:srcRect b="53619" l="0" r="0" t="0"/>
          <a:stretch/>
        </p:blipFill>
        <p:spPr>
          <a:xfrm>
            <a:off x="7070458" y="4509025"/>
            <a:ext cx="1454392" cy="6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5">
            <a:alphaModFix/>
          </a:blip>
          <a:srcRect b="19067" l="57846" r="0" t="0"/>
          <a:stretch/>
        </p:blipFill>
        <p:spPr>
          <a:xfrm>
            <a:off x="0" y="0"/>
            <a:ext cx="1096799" cy="19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39475" l="0" r="0" t="42521"/>
          <a:stretch/>
        </p:blipFill>
        <p:spPr>
          <a:xfrm>
            <a:off x="6048650" y="4865250"/>
            <a:ext cx="752800" cy="2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 title="Summit 2025 logo and theme (1).png"/>
          <p:cNvPicPr preferRelativeResize="0"/>
          <p:nvPr/>
        </p:nvPicPr>
        <p:blipFill rotWithShape="1">
          <a:blip r:embed="rId6">
            <a:alphaModFix/>
          </a:blip>
          <a:srcRect b="-10363" l="0" r="0" t="0"/>
          <a:stretch/>
        </p:blipFill>
        <p:spPr>
          <a:xfrm>
            <a:off x="1671600" y="2008288"/>
            <a:ext cx="5800800" cy="1343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2B1A78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804675" y="820775"/>
            <a:ext cx="7667700" cy="16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804600" y="2986525"/>
            <a:ext cx="7667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2100"/>
              <a:buNone/>
              <a:defRPr b="1" sz="2100">
                <a:solidFill>
                  <a:srgbClr val="A1B4EA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2100"/>
              <a:buNone/>
              <a:defRPr b="1" sz="2100">
                <a:solidFill>
                  <a:srgbClr val="A1B4E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2100"/>
              <a:buNone/>
              <a:defRPr b="1" sz="2100">
                <a:solidFill>
                  <a:srgbClr val="A1B4E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2100"/>
              <a:buNone/>
              <a:defRPr b="1" sz="2100">
                <a:solidFill>
                  <a:srgbClr val="A1B4E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2100"/>
              <a:buNone/>
              <a:defRPr b="1" sz="2100">
                <a:solidFill>
                  <a:srgbClr val="A1B4E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2100"/>
              <a:buNone/>
              <a:defRPr b="1" sz="2100">
                <a:solidFill>
                  <a:srgbClr val="A1B4E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2100"/>
              <a:buNone/>
              <a:defRPr b="1" sz="2100">
                <a:solidFill>
                  <a:srgbClr val="A1B4E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2100"/>
              <a:buNone/>
              <a:defRPr b="1" sz="2100">
                <a:solidFill>
                  <a:srgbClr val="A1B4E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2100"/>
              <a:buNone/>
              <a:defRPr b="1" sz="2100">
                <a:solidFill>
                  <a:srgbClr val="A1B4EA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2" type="subTitle"/>
          </p:nvPr>
        </p:nvSpPr>
        <p:spPr>
          <a:xfrm>
            <a:off x="804600" y="3380125"/>
            <a:ext cx="7667700" cy="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4853" y="4663213"/>
            <a:ext cx="1680349" cy="1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/>
          <p:nvPr/>
        </p:nvSpPr>
        <p:spPr>
          <a:xfrm>
            <a:off x="0" y="0"/>
            <a:ext cx="227100" cy="5143500"/>
          </a:xfrm>
          <a:prstGeom prst="rect">
            <a:avLst/>
          </a:prstGeom>
          <a:solidFill>
            <a:srgbClr val="5650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multiple presenters">
  <p:cSld name="TITLE_1_1">
    <p:bg>
      <p:bgPr>
        <a:solidFill>
          <a:srgbClr val="2B1A78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804675" y="820775"/>
            <a:ext cx="7667700" cy="16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804600" y="3138925"/>
            <a:ext cx="1815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2" type="subTitle"/>
          </p:nvPr>
        </p:nvSpPr>
        <p:spPr>
          <a:xfrm>
            <a:off x="804600" y="3532525"/>
            <a:ext cx="18159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0" name="Google Shape;7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4853" y="4663213"/>
            <a:ext cx="1680349" cy="1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/>
          <p:nvPr/>
        </p:nvSpPr>
        <p:spPr>
          <a:xfrm>
            <a:off x="0" y="0"/>
            <a:ext cx="227100" cy="5143500"/>
          </a:xfrm>
          <a:prstGeom prst="rect">
            <a:avLst/>
          </a:prstGeom>
          <a:solidFill>
            <a:srgbClr val="5650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3" type="subTitle"/>
          </p:nvPr>
        </p:nvSpPr>
        <p:spPr>
          <a:xfrm>
            <a:off x="2824453" y="3138925"/>
            <a:ext cx="1815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4" type="subTitle"/>
          </p:nvPr>
        </p:nvSpPr>
        <p:spPr>
          <a:xfrm>
            <a:off x="2824451" y="3532525"/>
            <a:ext cx="18159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5" type="subTitle"/>
          </p:nvPr>
        </p:nvSpPr>
        <p:spPr>
          <a:xfrm>
            <a:off x="4844307" y="3138925"/>
            <a:ext cx="1815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6" type="subTitle"/>
          </p:nvPr>
        </p:nvSpPr>
        <p:spPr>
          <a:xfrm>
            <a:off x="4844302" y="3532525"/>
            <a:ext cx="18159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7" type="subTitle"/>
          </p:nvPr>
        </p:nvSpPr>
        <p:spPr>
          <a:xfrm>
            <a:off x="6864160" y="3138925"/>
            <a:ext cx="1815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4EA"/>
              </a:buClr>
              <a:buSzPts val="1300"/>
              <a:buNone/>
              <a:defRPr b="1" sz="1300">
                <a:solidFill>
                  <a:srgbClr val="A1B4EA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8" type="subTitle"/>
          </p:nvPr>
        </p:nvSpPr>
        <p:spPr>
          <a:xfrm>
            <a:off x="6864152" y="3532525"/>
            <a:ext cx="18159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breakthroughs 1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86475" y="1142100"/>
            <a:ext cx="6264900" cy="13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686475" y="2704750"/>
            <a:ext cx="81459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1" name="Google Shape;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2450" y="4663227"/>
            <a:ext cx="1685145" cy="1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49385" t="59394"/>
          <a:stretch/>
        </p:blipFill>
        <p:spPr>
          <a:xfrm>
            <a:off x="8065450" y="0"/>
            <a:ext cx="1078550" cy="81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6269" y="605575"/>
            <a:ext cx="460725" cy="4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9562" y="143225"/>
            <a:ext cx="390926" cy="36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8898" y="790098"/>
            <a:ext cx="231625" cy="2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72750" y="2054075"/>
            <a:ext cx="3832500" cy="21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648825" y="2054075"/>
            <a:ext cx="3823500" cy="21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672750" y="521225"/>
            <a:ext cx="77997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90" name="Google Shape;9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2450" y="4663227"/>
            <a:ext cx="1685145" cy="1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left : Section title and bullet description 1">
  <p:cSld name="TITLE_AND_TWO_COLUMNS_2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575025" y="1885725"/>
            <a:ext cx="3897300" cy="23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4575150" y="521225"/>
            <a:ext cx="38973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94" name="Google Shape;9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2450" y="4663227"/>
            <a:ext cx="1685145" cy="1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right : Section title and bullet description - grey 1">
  <p:cSld name="TITLE_AND_TWO_COLUMNS_2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684575" y="1885725"/>
            <a:ext cx="3897300" cy="23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684700" y="521225"/>
            <a:ext cx="38973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98" name="Google Shape;9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2450" y="4663227"/>
            <a:ext cx="1685145" cy="1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691000" y="2797175"/>
            <a:ext cx="2499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3322500" y="2797175"/>
            <a:ext cx="2499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5954000" y="2797175"/>
            <a:ext cx="2499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691000" y="893700"/>
            <a:ext cx="77814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679050" y="2721575"/>
            <a:ext cx="2499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9pPr>
          </a:lstStyle>
          <a:p/>
        </p:txBody>
      </p:sp>
      <p:sp>
        <p:nvSpPr>
          <p:cNvPr id="105" name="Google Shape;105;p21"/>
          <p:cNvSpPr txBox="1"/>
          <p:nvPr>
            <p:ph idx="2" type="subTitle"/>
          </p:nvPr>
        </p:nvSpPr>
        <p:spPr>
          <a:xfrm>
            <a:off x="679050" y="3232600"/>
            <a:ext cx="24258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6" name="Google Shape;106;p21"/>
          <p:cNvSpPr txBox="1"/>
          <p:nvPr>
            <p:ph idx="3" type="subTitle"/>
          </p:nvPr>
        </p:nvSpPr>
        <p:spPr>
          <a:xfrm>
            <a:off x="3316525" y="2721575"/>
            <a:ext cx="2499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9pPr>
          </a:lstStyle>
          <a:p/>
        </p:txBody>
      </p:sp>
      <p:sp>
        <p:nvSpPr>
          <p:cNvPr id="107" name="Google Shape;107;p21"/>
          <p:cNvSpPr txBox="1"/>
          <p:nvPr>
            <p:ph idx="4" type="subTitle"/>
          </p:nvPr>
        </p:nvSpPr>
        <p:spPr>
          <a:xfrm>
            <a:off x="5954000" y="2721575"/>
            <a:ext cx="2499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9pPr>
          </a:lstStyle>
          <a:p/>
        </p:txBody>
      </p:sp>
      <p:sp>
        <p:nvSpPr>
          <p:cNvPr id="108" name="Google Shape;108;p21"/>
          <p:cNvSpPr txBox="1"/>
          <p:nvPr>
            <p:ph idx="5" type="subTitle"/>
          </p:nvPr>
        </p:nvSpPr>
        <p:spPr>
          <a:xfrm>
            <a:off x="3322500" y="3232600"/>
            <a:ext cx="24258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9" name="Google Shape;109;p21"/>
          <p:cNvSpPr txBox="1"/>
          <p:nvPr>
            <p:ph idx="6" type="subTitle"/>
          </p:nvPr>
        </p:nvSpPr>
        <p:spPr>
          <a:xfrm>
            <a:off x="5965950" y="3232600"/>
            <a:ext cx="24258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/>
          </a:blip>
          <a:srcRect b="46418" l="0" r="33884" t="0"/>
          <a:stretch/>
        </p:blipFill>
        <p:spPr>
          <a:xfrm>
            <a:off x="7253325" y="3705225"/>
            <a:ext cx="18906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79192" l="31861" r="0" t="0"/>
          <a:stretch/>
        </p:blipFill>
        <p:spPr>
          <a:xfrm>
            <a:off x="6296525" y="4947651"/>
            <a:ext cx="681801" cy="1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525" y="4351404"/>
            <a:ext cx="843875" cy="792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E6EBF9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1353625" y="1775700"/>
            <a:ext cx="6663900" cy="13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pic>
        <p:nvPicPr>
          <p:cNvPr id="115" name="Google Shape;11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2450" y="4663227"/>
            <a:ext cx="1685145" cy="1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38150" y="-23662"/>
            <a:ext cx="4680251" cy="519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type="title"/>
          </p:nvPr>
        </p:nvSpPr>
        <p:spPr>
          <a:xfrm>
            <a:off x="681550" y="450150"/>
            <a:ext cx="6176400" cy="31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81550" y="2879275"/>
            <a:ext cx="4812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853" y="4663213"/>
            <a:ext cx="1680349" cy="1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 background &amp; logo">
  <p:cSld name="BLANK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2450" y="4663227"/>
            <a:ext cx="1685145" cy="1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logo &amp; caption">
  <p:cSld name="BLANK_1_2">
    <p:bg>
      <p:bgPr>
        <a:solidFill>
          <a:srgbClr val="E6EBF9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2450" y="4663227"/>
            <a:ext cx="1685145" cy="1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6"/>
          <p:cNvSpPr txBox="1"/>
          <p:nvPr>
            <p:ph idx="1" type="subTitle"/>
          </p:nvPr>
        </p:nvSpPr>
        <p:spPr>
          <a:xfrm>
            <a:off x="463825" y="4499238"/>
            <a:ext cx="4657200" cy="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None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Stat">
  <p:cSld name="CUSTOM">
    <p:bg>
      <p:bgPr>
        <a:solidFill>
          <a:srgbClr val="2B1A78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7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962251" y="-5"/>
            <a:ext cx="2345704" cy="22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7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6798301" y="-5"/>
            <a:ext cx="2345704" cy="22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7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1562876" y="2864670"/>
            <a:ext cx="2345704" cy="22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7"/>
          <p:cNvSpPr/>
          <p:nvPr/>
        </p:nvSpPr>
        <p:spPr>
          <a:xfrm>
            <a:off x="962250" y="759150"/>
            <a:ext cx="7219500" cy="362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0013" rotWithShape="0" algn="bl" dir="5400000" dist="285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7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7451973" y="3433926"/>
            <a:ext cx="1371425" cy="1320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308101" y="374001"/>
            <a:ext cx="1371425" cy="13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/>
        </p:nvSpPr>
        <p:spPr>
          <a:xfrm>
            <a:off x="1949975" y="1325225"/>
            <a:ext cx="52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Google Shape;135;p27"/>
          <p:cNvSpPr txBox="1"/>
          <p:nvPr>
            <p:ph idx="1" type="subTitle"/>
          </p:nvPr>
        </p:nvSpPr>
        <p:spPr>
          <a:xfrm>
            <a:off x="1878900" y="3511800"/>
            <a:ext cx="53862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type="title"/>
          </p:nvPr>
        </p:nvSpPr>
        <p:spPr>
          <a:xfrm>
            <a:off x="962250" y="1382000"/>
            <a:ext cx="7219500" cy="20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4800"/>
              <a:buNone/>
              <a:defRPr sz="4800">
                <a:solidFill>
                  <a:srgbClr val="2B1A7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4800"/>
              <a:buNone/>
              <a:defRPr sz="48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4800"/>
              <a:buNone/>
              <a:defRPr sz="48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4800"/>
              <a:buNone/>
              <a:defRPr sz="48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4800"/>
              <a:buNone/>
              <a:defRPr sz="48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4800"/>
              <a:buNone/>
              <a:defRPr sz="48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4800"/>
              <a:buNone/>
              <a:defRPr sz="48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4800"/>
              <a:buNone/>
              <a:defRPr sz="48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4800"/>
              <a:buNone/>
              <a:defRPr sz="48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4821" y="4384346"/>
            <a:ext cx="818575" cy="768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Stat 1">
  <p:cSld name="CUSTOM_1">
    <p:bg>
      <p:bgPr>
        <a:gradFill>
          <a:gsLst>
            <a:gs pos="0">
              <a:srgbClr val="5650BE"/>
            </a:gs>
            <a:gs pos="82000">
              <a:srgbClr val="2B1A78"/>
            </a:gs>
            <a:gs pos="100000">
              <a:srgbClr val="2B1A78"/>
            </a:gs>
          </a:gsLst>
          <a:lin ang="0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/>
          <p:nvPr/>
        </p:nvSpPr>
        <p:spPr>
          <a:xfrm>
            <a:off x="962250" y="759150"/>
            <a:ext cx="7219500" cy="362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0013" rotWithShape="0" algn="bl" dir="5400000" dist="285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7451973" y="3433926"/>
            <a:ext cx="1371425" cy="132008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8"/>
          <p:cNvSpPr txBox="1"/>
          <p:nvPr/>
        </p:nvSpPr>
        <p:spPr>
          <a:xfrm>
            <a:off x="1949975" y="1325225"/>
            <a:ext cx="521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" name="Google Shape;142;p28"/>
          <p:cNvSpPr txBox="1"/>
          <p:nvPr>
            <p:ph idx="1" type="subTitle"/>
          </p:nvPr>
        </p:nvSpPr>
        <p:spPr>
          <a:xfrm>
            <a:off x="1878900" y="3511800"/>
            <a:ext cx="53862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6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Font typeface="Source Sans Pro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43" name="Google Shape;143;p28"/>
          <p:cNvSpPr txBox="1"/>
          <p:nvPr>
            <p:ph type="title"/>
          </p:nvPr>
        </p:nvSpPr>
        <p:spPr>
          <a:xfrm>
            <a:off x="962250" y="1382000"/>
            <a:ext cx="7219500" cy="20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4800"/>
              <a:buNone/>
              <a:defRPr sz="4800">
                <a:solidFill>
                  <a:srgbClr val="2B1A7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4800"/>
              <a:buNone/>
              <a:defRPr sz="48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4800"/>
              <a:buNone/>
              <a:defRPr sz="48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4800"/>
              <a:buNone/>
              <a:defRPr sz="48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4800"/>
              <a:buNone/>
              <a:defRPr sz="48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4800"/>
              <a:buNone/>
              <a:defRPr sz="48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4800"/>
              <a:buNone/>
              <a:defRPr sz="48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4800"/>
              <a:buNone/>
              <a:defRPr sz="48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4800"/>
              <a:buNone/>
              <a:defRPr sz="48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4821" y="4384346"/>
            <a:ext cx="818575" cy="768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blue background &amp; logo">
  <p:cSld name="BLANK_1_1">
    <p:bg>
      <p:bgPr>
        <a:solidFill>
          <a:srgbClr val="2B1A78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4853" y="4663213"/>
            <a:ext cx="1680349" cy="1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1_Section Header">
    <p:bg>
      <p:bgPr>
        <a:solidFill>
          <a:srgbClr val="2B1A78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803743" y="1425750"/>
            <a:ext cx="34938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i="0" sz="4500" u="none" cap="none" strike="noStrike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400"/>
            </a:lvl9pPr>
          </a:lstStyle>
          <a:p/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4581469" y="1388000"/>
            <a:ext cx="39198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i="0" sz="1800" u="none" cap="none" strike="noStrike">
                <a:solidFill>
                  <a:schemeClr val="lt1"/>
                </a:solidFill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i="0" sz="1500" u="none" cap="none" strike="noStrike">
                <a:solidFill>
                  <a:schemeClr val="lt1"/>
                </a:solidFill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i="0" sz="1400" u="none" cap="none" strike="noStrike">
                <a:solidFill>
                  <a:schemeClr val="lt1"/>
                </a:solidFill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i="0" sz="1200" u="none" cap="none" strike="noStrike">
                <a:solidFill>
                  <a:schemeClr val="lt1"/>
                </a:solidFill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i="0" sz="1200" u="none" cap="none" strike="noStrike">
                <a:solidFill>
                  <a:schemeClr val="lt1"/>
                </a:solidFill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i="0" sz="1200" u="none" cap="none" strike="noStrike">
                <a:solidFill>
                  <a:schemeClr val="lt1"/>
                </a:solidFill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i="0" sz="1200" u="none" cap="none" strike="noStrike">
                <a:solidFill>
                  <a:schemeClr val="lt1"/>
                </a:solidFill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i="0" sz="1200" u="none" cap="none" strike="noStrike">
                <a:solidFill>
                  <a:schemeClr val="lt1"/>
                </a:solidFill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i="0" sz="1200" u="none" cap="none" strike="noStrike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50" name="Google Shape;15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04853" y="4663213"/>
            <a:ext cx="1680349" cy="1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/>
          <p:nvPr/>
        </p:nvSpPr>
        <p:spPr>
          <a:xfrm>
            <a:off x="0" y="0"/>
            <a:ext cx="227100" cy="5143500"/>
          </a:xfrm>
          <a:prstGeom prst="rect">
            <a:avLst/>
          </a:prstGeom>
          <a:solidFill>
            <a:srgbClr val="5650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Picture only">
  <p:cSld name="Picture with text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477956" y="455738"/>
            <a:ext cx="8037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137150" spcFirstLastPara="1" rIns="0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i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31"/>
          <p:cNvSpPr/>
          <p:nvPr>
            <p:ph idx="2" type="pic"/>
          </p:nvPr>
        </p:nvSpPr>
        <p:spPr>
          <a:xfrm>
            <a:off x="628650" y="1053113"/>
            <a:ext cx="7944000" cy="36588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1"/>
          <p:cNvSpPr txBox="1"/>
          <p:nvPr>
            <p:ph idx="12" type="sldNum"/>
          </p:nvPr>
        </p:nvSpPr>
        <p:spPr>
          <a:xfrm>
            <a:off x="292894" y="4711913"/>
            <a:ext cx="321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54875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F3D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F3D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F3D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F3D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F3D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F3D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F3D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F3D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F3D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31"/>
          <p:cNvSpPr txBox="1"/>
          <p:nvPr/>
        </p:nvSpPr>
        <p:spPr>
          <a:xfrm>
            <a:off x="614663" y="4711913"/>
            <a:ext cx="2922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1" lang="en" sz="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"/>
              </a:rPr>
              <a:t>https://github.com/DSACMS/decks/blob/main/gwuoscon2025.pdf</a:t>
            </a:r>
            <a:r>
              <a:rPr i="1" lang="en" sz="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i="1" sz="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57" name="Google Shape;157;p31"/>
          <p:cNvGrpSpPr/>
          <p:nvPr/>
        </p:nvGrpSpPr>
        <p:grpSpPr>
          <a:xfrm>
            <a:off x="0" y="626581"/>
            <a:ext cx="477956" cy="98775"/>
            <a:chOff x="0" y="835441"/>
            <a:chExt cx="637274" cy="131700"/>
          </a:xfrm>
        </p:grpSpPr>
        <p:cxnSp>
          <p:nvCxnSpPr>
            <p:cNvPr id="158" name="Google Shape;158;p31"/>
            <p:cNvCxnSpPr/>
            <p:nvPr/>
          </p:nvCxnSpPr>
          <p:spPr>
            <a:xfrm>
              <a:off x="0" y="901363"/>
              <a:ext cx="568200" cy="0"/>
            </a:xfrm>
            <a:prstGeom prst="straightConnector1">
              <a:avLst/>
            </a:prstGeom>
            <a:noFill/>
            <a:ln cap="flat" cmpd="sng" w="4445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9" name="Google Shape;159;p31"/>
            <p:cNvSpPr/>
            <p:nvPr/>
          </p:nvSpPr>
          <p:spPr>
            <a:xfrm>
              <a:off x="505874" y="835441"/>
              <a:ext cx="131400" cy="131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0" name="Google Shape;1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8794" y="4495388"/>
            <a:ext cx="918057" cy="918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01">
          <p15:clr>
            <a:srgbClr val="0000FF"/>
          </p15:clr>
        </p15:guide>
        <p15:guide id="2" pos="396">
          <p15:clr>
            <a:srgbClr val="0000FF"/>
          </p15:clr>
        </p15:guide>
        <p15:guide id="3" orient="horz" pos="287">
          <p15:clr>
            <a:srgbClr val="0000FF"/>
          </p15:clr>
        </p15:guide>
        <p15:guide id="4" orient="horz" pos="575">
          <p15:clr>
            <a:srgbClr val="E46962"/>
          </p15:clr>
        </p15:guide>
        <p15:guide id="5" orient="horz" pos="2969">
          <p15:clr>
            <a:srgbClr val="0000FF"/>
          </p15:clr>
        </p15:guide>
        <p15:guide id="6" pos="5400">
          <p15:clr>
            <a:srgbClr val="0000FF"/>
          </p15:clr>
        </p15:guide>
        <p15:guide id="7" pos="5485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32"/>
          <p:cNvCxnSpPr/>
          <p:nvPr/>
        </p:nvCxnSpPr>
        <p:spPr>
          <a:xfrm>
            <a:off x="0" y="676022"/>
            <a:ext cx="426300" cy="0"/>
          </a:xfrm>
          <a:prstGeom prst="straightConnector1">
            <a:avLst/>
          </a:prstGeom>
          <a:noFill/>
          <a:ln cap="flat" cmpd="sng" w="444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32"/>
          <p:cNvSpPr/>
          <p:nvPr/>
        </p:nvSpPr>
        <p:spPr>
          <a:xfrm>
            <a:off x="379406" y="626581"/>
            <a:ext cx="98700" cy="98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628650" y="455737"/>
            <a:ext cx="788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  <a:defRPr b="1" i="0" sz="24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382798" y="4711915"/>
            <a:ext cx="231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54875" wrap="square" tIns="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1" i="0" sz="900">
                <a:solidFill>
                  <a:srgbClr val="0F3D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r">
              <a:spcBef>
                <a:spcPts val="0"/>
              </a:spcBef>
              <a:buNone/>
              <a:defRPr b="1" i="0" sz="900">
                <a:solidFill>
                  <a:srgbClr val="0F3D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r">
              <a:spcBef>
                <a:spcPts val="0"/>
              </a:spcBef>
              <a:buNone/>
              <a:defRPr b="1" i="0" sz="900">
                <a:solidFill>
                  <a:srgbClr val="0F3D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r">
              <a:spcBef>
                <a:spcPts val="0"/>
              </a:spcBef>
              <a:buNone/>
              <a:defRPr b="1" i="0" sz="900">
                <a:solidFill>
                  <a:srgbClr val="0F3D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r">
              <a:spcBef>
                <a:spcPts val="0"/>
              </a:spcBef>
              <a:buNone/>
              <a:defRPr b="1" i="0" sz="900">
                <a:solidFill>
                  <a:srgbClr val="0F3D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r">
              <a:spcBef>
                <a:spcPts val="0"/>
              </a:spcBef>
              <a:buNone/>
              <a:defRPr b="1" i="0" sz="900">
                <a:solidFill>
                  <a:srgbClr val="0F3D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r">
              <a:spcBef>
                <a:spcPts val="0"/>
              </a:spcBef>
              <a:buNone/>
              <a:defRPr b="1" i="0" sz="900">
                <a:solidFill>
                  <a:srgbClr val="0F3D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r">
              <a:spcBef>
                <a:spcPts val="0"/>
              </a:spcBef>
              <a:buNone/>
              <a:defRPr b="1" i="0" sz="900">
                <a:solidFill>
                  <a:srgbClr val="0F3D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r">
              <a:spcBef>
                <a:spcPts val="0"/>
              </a:spcBef>
              <a:buNone/>
              <a:defRPr b="1" i="0" sz="900">
                <a:solidFill>
                  <a:srgbClr val="0F3D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794" y="4495388"/>
            <a:ext cx="918057" cy="91805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2"/>
          <p:cNvSpPr txBox="1"/>
          <p:nvPr/>
        </p:nvSpPr>
        <p:spPr>
          <a:xfrm>
            <a:off x="614663" y="4711913"/>
            <a:ext cx="2922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1" lang="en" sz="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https://github.com/DSACMS/decks/blob/main/gwuoscon2025.pdf</a:t>
            </a:r>
            <a:r>
              <a:rPr i="1" lang="en" sz="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i="1" sz="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idx="12" type="sldNum"/>
          </p:nvPr>
        </p:nvSpPr>
        <p:spPr>
          <a:xfrm>
            <a:off x="382798" y="4711916"/>
            <a:ext cx="2319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54875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F3D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F3D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F3D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F3D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F3D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F3D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F3D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F3D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0F3D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3"/>
          <p:cNvSpPr txBox="1"/>
          <p:nvPr/>
        </p:nvSpPr>
        <p:spPr>
          <a:xfrm>
            <a:off x="614659" y="4711913"/>
            <a:ext cx="3049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i="1" lang="en" sz="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"/>
              </a:rPr>
              <a:t>https://github.com/DSACMS/decks/blob/main/healthdatapalooza2024.pdf</a:t>
            </a:r>
            <a:endParaRPr sz="1100"/>
          </a:p>
        </p:txBody>
      </p:sp>
      <p:pic>
        <p:nvPicPr>
          <p:cNvPr id="171" name="Google Shape;17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8794" y="4495388"/>
            <a:ext cx="918057" cy="918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erif Pro"/>
              <a:buNone/>
              <a:defRPr b="1" sz="2800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erif Pro"/>
              <a:buNone/>
              <a:defRPr b="1" sz="2800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erif Pro"/>
              <a:buNone/>
              <a:defRPr b="1" sz="2800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erif Pro"/>
              <a:buNone/>
              <a:defRPr b="1" sz="2800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erif Pro"/>
              <a:buNone/>
              <a:defRPr b="1" sz="2800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erif Pro"/>
              <a:buNone/>
              <a:defRPr b="1" sz="2800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erif Pro"/>
              <a:buNone/>
              <a:defRPr b="1" sz="2800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erif Pro"/>
              <a:buNone/>
              <a:defRPr b="1" sz="2800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erif Pro"/>
              <a:buNone/>
              <a:defRPr b="1" sz="2800">
                <a:solidFill>
                  <a:schemeClr val="dk1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blackduck.com/blog/open-source-trends-ossra-report.html" TargetMode="External"/><Relationship Id="rId4" Type="http://schemas.openxmlformats.org/officeDocument/2006/relationships/hyperlink" Target="https://www.library.hbs.edu/working-knowledge/open-source-software-the-nine-trillion-resource-companies-take-for-granted" TargetMode="External"/><Relationship Id="rId5" Type="http://schemas.openxmlformats.org/officeDocument/2006/relationships/hyperlink" Target="https://www.blackduck.com/blog/open-source-trends-ossra-report.html" TargetMode="External"/><Relationship Id="rId6" Type="http://schemas.openxmlformats.org/officeDocument/2006/relationships/hyperlink" Target="https://www.library.hbs.edu/working-knowledge/open-source-software-the-nine-trillion-resource-companies-take-for-grante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blog/open-source/maintainers/why-companies-are-starting-ospos/" TargetMode="External"/><Relationship Id="rId4" Type="http://schemas.openxmlformats.org/officeDocument/2006/relationships/hyperlink" Target="https://www.linuxfoundation.org/hubfs/LF%20Research/lfr_ospo24_infogfx_111824.png?hsLang=en" TargetMode="External"/><Relationship Id="rId5" Type="http://schemas.openxmlformats.org/officeDocument/2006/relationships/image" Target="../media/image51.png"/><Relationship Id="rId6" Type="http://schemas.openxmlformats.org/officeDocument/2006/relationships/hyperlink" Target="https://github.blog/open-source/maintainers/why-companies-are-starting-ospos/" TargetMode="External"/><Relationship Id="rId7" Type="http://schemas.openxmlformats.org/officeDocument/2006/relationships/hyperlink" Target="https://www.linuxfoundation.org/hubfs/LF%20Research/lfr_ospo24_infogfx_111824.png?hsLang=en" TargetMode="Externa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7.png"/><Relationship Id="rId10" Type="http://schemas.openxmlformats.org/officeDocument/2006/relationships/hyperlink" Target="https://dsacms.github.io/share-it-act-lp" TargetMode="External"/><Relationship Id="rId13" Type="http://schemas.openxmlformats.org/officeDocument/2006/relationships/image" Target="../media/image32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law.cornell.edu/uscode/text/17/101" TargetMode="External"/><Relationship Id="rId4" Type="http://schemas.openxmlformats.org/officeDocument/2006/relationships/hyperlink" Target="https://www.law.cornell.edu/uscode/text/17/105" TargetMode="External"/><Relationship Id="rId9" Type="http://schemas.openxmlformats.org/officeDocument/2006/relationships/hyperlink" Target="https://obamawhitehouse.archives.gov/sites/default/files/omb/memoranda/2016/m_16_21.pdf" TargetMode="External"/><Relationship Id="rId14" Type="http://schemas.openxmlformats.org/officeDocument/2006/relationships/image" Target="../media/image29.png"/><Relationship Id="rId5" Type="http://schemas.openxmlformats.org/officeDocument/2006/relationships/hyperlink" Target="https://obamawhitehouse.archives.gov/sites/default/files/omb/memoranda/2016/m_16_21.pdf" TargetMode="External"/><Relationship Id="rId6" Type="http://schemas.openxmlformats.org/officeDocument/2006/relationships/hyperlink" Target="https://dsacms.github.io/share-it-act-lp" TargetMode="External"/><Relationship Id="rId7" Type="http://schemas.openxmlformats.org/officeDocument/2006/relationships/hyperlink" Target="https://en.wikipedia.org/wiki/Linus%27s_law" TargetMode="External"/><Relationship Id="rId8" Type="http://schemas.openxmlformats.org/officeDocument/2006/relationships/hyperlink" Target="https://www.law.cornell.edu/definitions/uscode.php?width=840&amp;height=800&amp;iframe=true&amp;def_id=17-USC-590005605-364936160&amp;term_occur=999&amp;term_src=title:17:chapter:1:section:10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sacms.github.io/repo-scaffolder/#maturity-model-framework" TargetMode="External"/><Relationship Id="rId4" Type="http://schemas.openxmlformats.org/officeDocument/2006/relationships/hyperlink" Target="https://dsacms.github.io/repo-scaffolder/#repository-templates" TargetMode="External"/><Relationship Id="rId5" Type="http://schemas.openxmlformats.org/officeDocument/2006/relationships/hyperlink" Target="https://dsacms.github.io/repo-scaffolder/#outbound-checklists" TargetMode="External"/><Relationship Id="rId6" Type="http://schemas.openxmlformats.org/officeDocument/2006/relationships/hyperlink" Target="https://github.com/DSACMS/repo-scaffolder/blob/main/docs/.github-directory.md#workflow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medicare.gov" TargetMode="External"/><Relationship Id="rId4" Type="http://schemas.openxmlformats.org/officeDocument/2006/relationships/image" Target="../media/image4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healthcare.gov" TargetMode="External"/><Relationship Id="rId4" Type="http://schemas.openxmlformats.org/officeDocument/2006/relationships/image" Target="../media/image4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cms.gov" TargetMode="External"/><Relationship Id="rId4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4.png"/><Relationship Id="rId4" Type="http://schemas.openxmlformats.org/officeDocument/2006/relationships/image" Target="../media/image17.png"/><Relationship Id="rId5" Type="http://schemas.openxmlformats.org/officeDocument/2006/relationships/hyperlink" Target="http://github.com/dsacms/decks/blob/main/cfa2025.pdf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uidebook.civicactions.com/en/latest/common-practices-tools/contribution/contrib-first/" TargetMode="External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0.png"/><Relationship Id="rId10" Type="http://schemas.openxmlformats.org/officeDocument/2006/relationships/hyperlink" Target="https://civicactions.com" TargetMode="External"/><Relationship Id="rId13" Type="http://schemas.openxmlformats.org/officeDocument/2006/relationships/hyperlink" Target="https://www.medicare.gov/" TargetMode="External"/><Relationship Id="rId12" Type="http://schemas.openxmlformats.org/officeDocument/2006/relationships/hyperlink" Target="mailto:wetg_director@cms.hhs.gov" TargetMode="External"/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hyperlink" Target="mailto:digitalservice@cms.hhs.gov" TargetMode="External"/><Relationship Id="rId4" Type="http://schemas.openxmlformats.org/officeDocument/2006/relationships/hyperlink" Target="mailto:opensource@cms.hhs.gov" TargetMode="External"/><Relationship Id="rId9" Type="http://schemas.openxmlformats.org/officeDocument/2006/relationships/hyperlink" Target="mailto:contact@civicactions.com" TargetMode="External"/><Relationship Id="rId15" Type="http://schemas.openxmlformats.org/officeDocument/2006/relationships/hyperlink" Target="https://www.cms.gov/" TargetMode="External"/><Relationship Id="rId14" Type="http://schemas.openxmlformats.org/officeDocument/2006/relationships/hyperlink" Target="https://www.healthcare.gov/" TargetMode="External"/><Relationship Id="rId17" Type="http://schemas.openxmlformats.org/officeDocument/2006/relationships/image" Target="../media/image17.png"/><Relationship Id="rId16" Type="http://schemas.openxmlformats.org/officeDocument/2006/relationships/image" Target="../media/image44.png"/><Relationship Id="rId5" Type="http://schemas.openxmlformats.org/officeDocument/2006/relationships/hyperlink" Target="https://cms.gov/digital-service" TargetMode="External"/><Relationship Id="rId19" Type="http://schemas.openxmlformats.org/officeDocument/2006/relationships/image" Target="../media/image49.png"/><Relationship Id="rId6" Type="http://schemas.openxmlformats.org/officeDocument/2006/relationships/hyperlink" Target="https://go.cms.gov/ospo" TargetMode="External"/><Relationship Id="rId18" Type="http://schemas.openxmlformats.org/officeDocument/2006/relationships/hyperlink" Target="http://github.com/dsacms/decks/blob/main/cfa2025.pdf" TargetMode="External"/><Relationship Id="rId7" Type="http://schemas.openxmlformats.org/officeDocument/2006/relationships/hyperlink" Target="mailto:contact@civicactions.com" TargetMode="External"/><Relationship Id="rId8" Type="http://schemas.openxmlformats.org/officeDocument/2006/relationships/hyperlink" Target="mailto:contact@civicactions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.cms.gov/fact-sheet/cms-fast-facts" TargetMode="External"/><Relationship Id="rId4" Type="http://schemas.openxmlformats.org/officeDocument/2006/relationships/hyperlink" Target="https://www.cms.gov/files/document/health-insurance-exchanges-2024-open-enrollment-report-final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ta.cms.gov/fact-sheet/cms-fast-facts" TargetMode="External"/><Relationship Id="rId4" Type="http://schemas.openxmlformats.org/officeDocument/2006/relationships/hyperlink" Target="https://www.govinfo.gov/content/pkg/BUDGET-2025-BUD/pdf/BUDGET-2025-BUD.pdf" TargetMode="External"/><Relationship Id="rId5" Type="http://schemas.openxmlformats.org/officeDocument/2006/relationships/hyperlink" Target="https://www.cms.gov/files/document/cms-financial-report-fiscal-year-2024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.cms.gov/sites/default/files/2025-04/CMSFastFacts2025_508.pdf" TargetMode="External"/><Relationship Id="rId4" Type="http://schemas.openxmlformats.org/officeDocument/2006/relationships/hyperlink" Target="https://www.cms.gov/oact/tr/2024" TargetMode="External"/><Relationship Id="rId5" Type="http://schemas.openxmlformats.org/officeDocument/2006/relationships/hyperlink" Target="https://www.cms.gov/files/document/cms-financial-report-fiscal-year-2024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35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686475" y="837300"/>
            <a:ext cx="8088300" cy="8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What is Open Source Software?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descr="Link to https://www.blackduck.com/blog/open-source-trends-ossra-report.html and a link to https://www.library.hbs.edu/working-knowledge/open-source-software-the-nine-trillion-resource-companies-take-for-granted" id="291" name="Google Shape;291;p43"/>
          <p:cNvSpPr txBox="1"/>
          <p:nvPr>
            <p:ph idx="1" type="body"/>
          </p:nvPr>
        </p:nvSpPr>
        <p:spPr>
          <a:xfrm>
            <a:off x="686475" y="1714150"/>
            <a:ext cx="8145900" cy="27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B1A78"/>
                </a:solidFill>
              </a:rPr>
              <a:t>Source code that anyone can </a:t>
            </a:r>
            <a:r>
              <a:rPr b="1" lang="en" sz="2800">
                <a:solidFill>
                  <a:srgbClr val="2B1A78"/>
                </a:solidFill>
                <a:highlight>
                  <a:srgbClr val="E6EBF9"/>
                </a:highlight>
              </a:rPr>
              <a:t>inspect</a:t>
            </a:r>
            <a:r>
              <a:rPr lang="en" sz="2800">
                <a:solidFill>
                  <a:srgbClr val="2B1A78"/>
                </a:solidFill>
              </a:rPr>
              <a:t>, </a:t>
            </a:r>
            <a:r>
              <a:rPr b="1" lang="en" sz="2800">
                <a:solidFill>
                  <a:srgbClr val="2B1A78"/>
                </a:solidFill>
                <a:highlight>
                  <a:srgbClr val="E6EBF9"/>
                </a:highlight>
              </a:rPr>
              <a:t>modify</a:t>
            </a:r>
            <a:r>
              <a:rPr lang="en" sz="2800">
                <a:solidFill>
                  <a:srgbClr val="2B1A78"/>
                </a:solidFill>
              </a:rPr>
              <a:t>, </a:t>
            </a:r>
            <a:r>
              <a:rPr b="1" lang="en" sz="2800">
                <a:solidFill>
                  <a:srgbClr val="2B1A78"/>
                </a:solidFill>
                <a:highlight>
                  <a:srgbClr val="E6EBF9"/>
                </a:highlight>
              </a:rPr>
              <a:t>enhance</a:t>
            </a:r>
            <a:r>
              <a:rPr lang="en" sz="2800">
                <a:solidFill>
                  <a:srgbClr val="2B1A78"/>
                </a:solidFill>
              </a:rPr>
              <a:t>, and </a:t>
            </a:r>
            <a:r>
              <a:rPr b="1" lang="en" sz="2800">
                <a:solidFill>
                  <a:srgbClr val="2B1A78"/>
                </a:solidFill>
                <a:highlight>
                  <a:srgbClr val="E6EBF9"/>
                </a:highlight>
              </a:rPr>
              <a:t>share</a:t>
            </a:r>
            <a:r>
              <a:rPr b="1" lang="en" sz="2800">
                <a:solidFill>
                  <a:srgbClr val="2B1A78"/>
                </a:solidFill>
                <a:highlight>
                  <a:srgbClr val="E6EBF9"/>
                </a:highlight>
              </a:rPr>
              <a:t>.</a:t>
            </a:r>
            <a:endParaRPr b="1" sz="2800">
              <a:solidFill>
                <a:srgbClr val="2B1A78"/>
              </a:solidFill>
              <a:highlight>
                <a:srgbClr val="E6EBF9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rgbClr val="2B1A78"/>
              </a:solidFill>
              <a:highlight>
                <a:srgbClr val="BAD4D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 u="sng">
                <a:solidFill>
                  <a:srgbClr val="2B1A78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96%</a:t>
            </a:r>
            <a:r>
              <a:rPr lang="en" sz="2800">
                <a:solidFill>
                  <a:srgbClr val="2B1A78"/>
                </a:solidFill>
                <a:highlight>
                  <a:schemeClr val="lt1"/>
                </a:highlight>
              </a:rPr>
              <a:t> of all commercial software contains open source code, representing </a:t>
            </a:r>
            <a:r>
              <a:rPr b="1" lang="en" sz="2800" u="sng">
                <a:solidFill>
                  <a:srgbClr val="2B1A78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$8.8T</a:t>
            </a:r>
            <a:r>
              <a:rPr lang="en" sz="2800">
                <a:solidFill>
                  <a:srgbClr val="2B1A78"/>
                </a:solidFill>
                <a:highlight>
                  <a:schemeClr val="lt1"/>
                </a:highlight>
              </a:rPr>
              <a:t> of value if it had to be rewritten from scratch. </a:t>
            </a:r>
            <a:endParaRPr sz="2800">
              <a:solidFill>
                <a:srgbClr val="2B1A78"/>
              </a:solidFill>
            </a:endParaRPr>
          </a:p>
        </p:txBody>
      </p:sp>
      <p:sp>
        <p:nvSpPr>
          <p:cNvPr id="292" name="Google Shape;292;p43"/>
          <p:cNvSpPr txBox="1"/>
          <p:nvPr/>
        </p:nvSpPr>
        <p:spPr>
          <a:xfrm>
            <a:off x="304800" y="4548000"/>
            <a:ext cx="600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highlight>
                  <a:schemeClr val="lt1"/>
                </a:highlight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https://www.blackduck.com/blog/open-source-trends-ossra-report.html</a:t>
            </a:r>
            <a:r>
              <a:rPr lang="en" sz="900">
                <a:solidFill>
                  <a:srgbClr val="003C6B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5"/>
                </a:solidFill>
                <a:highlight>
                  <a:schemeClr val="lt1"/>
                </a:highlight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https://library.hbs.edu/working-knowledge/open-source-software-the-nine-trillion-resource-companies-take-for-granted</a:t>
            </a:r>
            <a:r>
              <a:rPr lang="en" sz="900">
                <a:solidFill>
                  <a:srgbClr val="003C6B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>
            <a:off x="686475" y="232025"/>
            <a:ext cx="6474000" cy="22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B1A78"/>
                </a:solidFill>
              </a:rPr>
              <a:t>What does an Open Source Program Office (OSPO) do? </a:t>
            </a:r>
            <a:endParaRPr sz="4000">
              <a:solidFill>
                <a:srgbClr val="2B1A7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8" name="Google Shape;298;p44"/>
          <p:cNvSpPr txBox="1"/>
          <p:nvPr>
            <p:ph idx="1" type="body"/>
          </p:nvPr>
        </p:nvSpPr>
        <p:spPr>
          <a:xfrm>
            <a:off x="686475" y="1637950"/>
            <a:ext cx="3511200" cy="30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B1A78"/>
                </a:solidFill>
              </a:rPr>
              <a:t>An Open Source Program Office (OSPO) serves as the center of competency for an organization's open source operations, strategy, and structure. </a:t>
            </a:r>
            <a:endParaRPr sz="1100">
              <a:solidFill>
                <a:srgbClr val="2B1A7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B1A78"/>
                </a:solidFill>
              </a:rPr>
              <a:t>An OSPO is responsible for defining and implementing </a:t>
            </a:r>
            <a:r>
              <a:rPr b="1" lang="en" sz="1100">
                <a:solidFill>
                  <a:srgbClr val="2B1A78"/>
                </a:solidFill>
                <a:highlight>
                  <a:srgbClr val="E6EBF9"/>
                </a:highlight>
              </a:rPr>
              <a:t>programs</a:t>
            </a:r>
            <a:r>
              <a:rPr lang="en" sz="1100">
                <a:solidFill>
                  <a:srgbClr val="2B1A78"/>
                </a:solidFill>
              </a:rPr>
              <a:t>, </a:t>
            </a:r>
            <a:r>
              <a:rPr b="1" lang="en" sz="1100">
                <a:solidFill>
                  <a:srgbClr val="2B1A78"/>
                </a:solidFill>
                <a:highlight>
                  <a:srgbClr val="E6EBF9"/>
                </a:highlight>
              </a:rPr>
              <a:t>policies</a:t>
            </a:r>
            <a:r>
              <a:rPr lang="en" sz="1100">
                <a:solidFill>
                  <a:srgbClr val="2B1A78"/>
                </a:solidFill>
              </a:rPr>
              <a:t>, and </a:t>
            </a:r>
            <a:r>
              <a:rPr b="1" lang="en" sz="1100">
                <a:solidFill>
                  <a:srgbClr val="2B1A78"/>
                </a:solidFill>
                <a:highlight>
                  <a:srgbClr val="E6EBF9"/>
                </a:highlight>
              </a:rPr>
              <a:t>projects</a:t>
            </a:r>
            <a:r>
              <a:rPr lang="en" sz="1100">
                <a:solidFill>
                  <a:srgbClr val="2B1A78"/>
                </a:solidFill>
              </a:rPr>
              <a:t> to guide these efforts.</a:t>
            </a:r>
            <a:endParaRPr sz="1100">
              <a:solidFill>
                <a:srgbClr val="2B1A7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B1A78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30% of Fortune 100 companies</a:t>
            </a:r>
            <a:r>
              <a:rPr lang="en" sz="1100">
                <a:solidFill>
                  <a:srgbClr val="2B1A78"/>
                </a:solidFill>
                <a:highlight>
                  <a:schemeClr val="lt1"/>
                </a:highlight>
              </a:rPr>
              <a:t> have implemented an OSPO, with </a:t>
            </a:r>
            <a:r>
              <a:rPr lang="en" sz="1100" u="sng">
                <a:solidFill>
                  <a:srgbClr val="2B1A78"/>
                </a:solidFill>
                <a:highlight>
                  <a:schemeClr val="lt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84%</a:t>
            </a:r>
            <a:r>
              <a:rPr lang="en" sz="1100">
                <a:solidFill>
                  <a:srgbClr val="2B1A78"/>
                </a:solidFill>
                <a:highlight>
                  <a:schemeClr val="lt1"/>
                </a:highlight>
              </a:rPr>
              <a:t> of OSPOs developing or managing GenAI infrastructure. </a:t>
            </a:r>
            <a:endParaRPr sz="1100">
              <a:solidFill>
                <a:srgbClr val="2B1A7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B1A78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B1A78"/>
                </a:solidFill>
                <a:highlight>
                  <a:schemeClr val="lt1"/>
                </a:highlight>
              </a:rPr>
              <a:t>CMS is the </a:t>
            </a:r>
            <a:r>
              <a:rPr b="1" i="1" lang="en" sz="1100">
                <a:solidFill>
                  <a:srgbClr val="2B1A78"/>
                </a:solidFill>
              </a:rPr>
              <a:t>first</a:t>
            </a:r>
            <a:r>
              <a:rPr lang="en" sz="1100">
                <a:solidFill>
                  <a:srgbClr val="2B1A78"/>
                </a:solidFill>
                <a:highlight>
                  <a:schemeClr val="lt1"/>
                </a:highlight>
              </a:rPr>
              <a:t> United States Federal Agency to implement this private-sector styled approach to an Open Source Strategy.</a:t>
            </a:r>
            <a:endParaRPr sz="1100">
              <a:solidFill>
                <a:srgbClr val="2B1A78"/>
              </a:solidFill>
            </a:endParaRPr>
          </a:p>
        </p:txBody>
      </p:sp>
      <p:pic>
        <p:nvPicPr>
          <p:cNvPr descr="Graphic with the following images:&#10;&#10;A dollar sign - save us money.&#10;A person representing - reduce duplicate work.&#10;A lock - Reduce security risk.&#10;A building - Accountability for contract performance.&#10;A clock - save us time.&#10;A square made up of 9 smaller squares. 3 of witch are being removed - reduce duplicate costs.&#10;A bar graph - reduce risk continuity.&#10;A profile of a head - engine for talent." id="299" name="Google Shape;299;p44"/>
          <p:cNvPicPr preferRelativeResize="0"/>
          <p:nvPr/>
        </p:nvPicPr>
        <p:blipFill rotWithShape="1">
          <a:blip r:embed="rId5">
            <a:alphaModFix/>
          </a:blip>
          <a:srcRect b="0" l="0" r="10104" t="0"/>
          <a:stretch/>
        </p:blipFill>
        <p:spPr>
          <a:xfrm>
            <a:off x="4349975" y="1637950"/>
            <a:ext cx="4316723" cy="268004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4"/>
          <p:cNvSpPr txBox="1"/>
          <p:nvPr/>
        </p:nvSpPr>
        <p:spPr>
          <a:xfrm>
            <a:off x="152400" y="4572000"/>
            <a:ext cx="491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highlight>
                  <a:schemeClr val="lt1"/>
                </a:highlight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https://github.blog/open-source/maintainers/why-companies-are-starting-ospos/</a:t>
            </a:r>
            <a:r>
              <a:rPr lang="en" sz="800">
                <a:solidFill>
                  <a:srgbClr val="003C6B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800">
              <a:solidFill>
                <a:srgbClr val="003C6B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  <a:highlight>
                  <a:schemeClr val="lt1"/>
                </a:highlight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https://www.linuxfoundation.org/hubfs/LF%20Research/lfr_ospo24_infogfx_111824.png?hsLang=en</a:t>
            </a:r>
            <a:r>
              <a:rPr lang="en" sz="800">
                <a:solidFill>
                  <a:srgbClr val="003C6B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456100" y="64025"/>
            <a:ext cx="81798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2B1A78"/>
                </a:solidFill>
              </a:rPr>
              <a:t>What are the </a:t>
            </a:r>
            <a:r>
              <a:rPr lang="en" sz="2700">
                <a:solidFill>
                  <a:srgbClr val="2B1A78"/>
                </a:solidFill>
              </a:rPr>
              <a:t>“Risks” (aka </a:t>
            </a:r>
            <a:r>
              <a:rPr lang="en" sz="2700" u="sng">
                <a:solidFill>
                  <a:srgbClr val="2B1A78"/>
                </a:solidFill>
              </a:rPr>
              <a:t>Myths</a:t>
            </a:r>
            <a:r>
              <a:rPr lang="en" sz="2700">
                <a:solidFill>
                  <a:srgbClr val="2B1A78"/>
                </a:solidFill>
              </a:rPr>
              <a:t>)</a:t>
            </a:r>
            <a:r>
              <a:rPr lang="en" sz="2700">
                <a:solidFill>
                  <a:srgbClr val="2B1A78"/>
                </a:solidFill>
              </a:rPr>
              <a:t> of Open </a:t>
            </a:r>
            <a:r>
              <a:rPr lang="en" sz="2700">
                <a:solidFill>
                  <a:srgbClr val="2B1A78"/>
                </a:solidFill>
              </a:rPr>
              <a:t>Source</a:t>
            </a:r>
            <a:r>
              <a:rPr lang="en" sz="2700">
                <a:solidFill>
                  <a:srgbClr val="2B1A78"/>
                </a:solidFill>
              </a:rPr>
              <a:t>? </a:t>
            </a:r>
            <a:endParaRPr sz="2700">
              <a:solidFill>
                <a:srgbClr val="2B1A78"/>
              </a:solidFill>
            </a:endParaRPr>
          </a:p>
        </p:txBody>
      </p:sp>
      <p:sp>
        <p:nvSpPr>
          <p:cNvPr id="307" name="Google Shape;307;p45"/>
          <p:cNvSpPr txBox="1"/>
          <p:nvPr/>
        </p:nvSpPr>
        <p:spPr>
          <a:xfrm>
            <a:off x="124332" y="4421700"/>
            <a:ext cx="3699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https://www.law.cornell.edu/uscode/text/17</a:t>
            </a:r>
            <a:r>
              <a:rPr lang="en" sz="700">
                <a:solidFill>
                  <a:schemeClr val="accent5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700">
              <a:solidFill>
                <a:schemeClr val="accent5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https://www.law.cornell.edu/uscode/text/17/105</a:t>
            </a:r>
            <a:r>
              <a:rPr lang="en" sz="7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700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hlink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https://obamawhitehouse.archives.gov/sites/default/files/omb/memoranda/2016/m_16_21.pdf</a:t>
            </a:r>
            <a:r>
              <a:rPr lang="en" sz="700">
                <a:solidFill>
                  <a:srgbClr val="1230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700">
              <a:solidFill>
                <a:srgbClr val="12305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hlink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https://dsacms.github.io/share-it-act-lp</a:t>
            </a:r>
            <a:r>
              <a:rPr lang="en" sz="700">
                <a:solidFill>
                  <a:srgbClr val="12305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700">
              <a:solidFill>
                <a:srgbClr val="12305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8" name="Google Shape;308;p45"/>
          <p:cNvSpPr txBox="1"/>
          <p:nvPr/>
        </p:nvSpPr>
        <p:spPr>
          <a:xfrm>
            <a:off x="97563" y="620625"/>
            <a:ext cx="290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B1A78"/>
                </a:solidFill>
                <a:highlight>
                  <a:srgbClr val="E6EBF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Open Source is </a:t>
            </a:r>
            <a:r>
              <a:rPr lang="en" sz="1600" strike="sngStrike">
                <a:solidFill>
                  <a:srgbClr val="2B1A78"/>
                </a:solidFill>
                <a:highlight>
                  <a:srgbClr val="E6EBF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less</a:t>
            </a:r>
            <a:r>
              <a:rPr lang="en" sz="1600">
                <a:solidFill>
                  <a:srgbClr val="2B1A78"/>
                </a:solidFill>
                <a:highlight>
                  <a:srgbClr val="E6EBF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more secure</a:t>
            </a:r>
            <a:endParaRPr sz="1600">
              <a:solidFill>
                <a:srgbClr val="2B1A78"/>
              </a:solidFill>
              <a:highlight>
                <a:srgbClr val="E6EBF9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9" name="Google Shape;309;p45"/>
          <p:cNvSpPr txBox="1"/>
          <p:nvPr/>
        </p:nvSpPr>
        <p:spPr>
          <a:xfrm>
            <a:off x="97563" y="2330250"/>
            <a:ext cx="360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B1A78"/>
                </a:solidFill>
                <a:highlight>
                  <a:srgbClr val="E6EBF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Open Source is </a:t>
            </a:r>
            <a:r>
              <a:rPr lang="en" sz="1600" strike="sngStrike">
                <a:solidFill>
                  <a:srgbClr val="2B1A78"/>
                </a:solidFill>
                <a:highlight>
                  <a:srgbClr val="E6EBF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bad</a:t>
            </a:r>
            <a:r>
              <a:rPr lang="en" sz="1600">
                <a:solidFill>
                  <a:srgbClr val="2B1A78"/>
                </a:solidFill>
                <a:highlight>
                  <a:srgbClr val="E6EBF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good for business</a:t>
            </a:r>
            <a:endParaRPr sz="1600">
              <a:solidFill>
                <a:srgbClr val="2B1A78"/>
              </a:solidFill>
              <a:highlight>
                <a:srgbClr val="E6EBF9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0" name="Google Shape;310;p45"/>
          <p:cNvSpPr txBox="1"/>
          <p:nvPr/>
        </p:nvSpPr>
        <p:spPr>
          <a:xfrm>
            <a:off x="3857400" y="620625"/>
            <a:ext cx="447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trike="sngStrike">
                <a:solidFill>
                  <a:srgbClr val="2B1A78"/>
                </a:solidFill>
                <a:highlight>
                  <a:srgbClr val="E6EBF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Open Source means that ALL data MUST be public. </a:t>
            </a:r>
            <a:endParaRPr sz="1600" strike="sngStrike">
              <a:solidFill>
                <a:srgbClr val="2B1A78"/>
              </a:solidFill>
              <a:highlight>
                <a:srgbClr val="E6EBF9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" name="Google Shape;311;p45"/>
          <p:cNvSpPr txBox="1"/>
          <p:nvPr/>
        </p:nvSpPr>
        <p:spPr>
          <a:xfrm>
            <a:off x="3857400" y="833375"/>
            <a:ext cx="447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B1A78"/>
                </a:solidFill>
                <a:highlight>
                  <a:srgbClr val="E6EBF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Open Source means that SOME data CAN be public</a:t>
            </a:r>
            <a:endParaRPr sz="1600">
              <a:solidFill>
                <a:srgbClr val="2B1A78"/>
              </a:solidFill>
              <a:highlight>
                <a:srgbClr val="E6EBF9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2" name="Google Shape;312;p45"/>
          <p:cNvSpPr txBox="1"/>
          <p:nvPr/>
        </p:nvSpPr>
        <p:spPr>
          <a:xfrm>
            <a:off x="3936700" y="2330250"/>
            <a:ext cx="516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B1A78"/>
                </a:solidFill>
                <a:highlight>
                  <a:srgbClr val="E6EBF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Open by Default is </a:t>
            </a:r>
            <a:r>
              <a:rPr lang="en" sz="1600" strike="sngStrike">
                <a:solidFill>
                  <a:srgbClr val="2B1A78"/>
                </a:solidFill>
                <a:highlight>
                  <a:srgbClr val="E6EBF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not</a:t>
            </a:r>
            <a:r>
              <a:rPr lang="en" sz="1600">
                <a:solidFill>
                  <a:srgbClr val="2B1A78"/>
                </a:solidFill>
                <a:highlight>
                  <a:srgbClr val="E6EBF9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what Federal Government does</a:t>
            </a:r>
            <a:endParaRPr sz="1600">
              <a:solidFill>
                <a:srgbClr val="2B1A78"/>
              </a:solidFill>
              <a:highlight>
                <a:srgbClr val="E6EBF9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descr="Link to https://en.wikipedia.org/wiki/Linus%27s_law " id="313" name="Google Shape;313;p45"/>
          <p:cNvSpPr txBox="1"/>
          <p:nvPr/>
        </p:nvSpPr>
        <p:spPr>
          <a:xfrm>
            <a:off x="147500" y="1114625"/>
            <a:ext cx="2459400" cy="1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“Given enough eyeballs, all bugs are shallow.” - </a:t>
            </a:r>
            <a:r>
              <a:rPr lang="en" sz="12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Linus’s Law</a:t>
            </a:r>
            <a:endParaRPr sz="1200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more people who look, </a:t>
            </a:r>
            <a:endParaRPr sz="1200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faster we find bugs, and </a:t>
            </a:r>
            <a:endParaRPr sz="1200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faster we fix them. </a:t>
            </a:r>
            <a:endParaRPr sz="1200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4" name="Google Shape;314;p45"/>
          <p:cNvSpPr txBox="1"/>
          <p:nvPr/>
        </p:nvSpPr>
        <p:spPr>
          <a:xfrm>
            <a:off x="147500" y="2772675"/>
            <a:ext cx="24594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 lowering acquisition costs, businesses gain world-class tools and </a:t>
            </a:r>
            <a:r>
              <a:rPr lang="en" sz="12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infrastructure built</a:t>
            </a:r>
            <a:r>
              <a:rPr lang="en" sz="12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maintained by the largest enterprises. By preventing vendor lock-in, businesses can invest strategically, promote competition, and reduce technical debt.</a:t>
            </a:r>
            <a:endParaRPr sz="1200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5" name="Google Shape;315;p45"/>
          <p:cNvSpPr txBox="1"/>
          <p:nvPr/>
        </p:nvSpPr>
        <p:spPr>
          <a:xfrm>
            <a:off x="4198825" y="1218275"/>
            <a:ext cx="30282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 Source is not a monolith, it is a stack, and it has layers. Being explicit about what </a:t>
            </a:r>
            <a:r>
              <a:rPr b="1" lang="en" sz="12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cannot</a:t>
            </a:r>
            <a:r>
              <a:rPr lang="en" sz="12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be shared for privacy or security reasons helps open information silos and unlock shared value.</a:t>
            </a:r>
            <a:endParaRPr sz="1200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descr="Link to https://www.law.cornell.edu/definitions/uscode.php?width=840&amp;height=800&amp;iframe=true&amp;def_id=17-USC-590005605-364936160&amp;term_occur=999&amp;term_src=title:17:chapter:1:section:101&#10;&#10;Link to https://obamawhitehouse.archives.gov/sites/default/files/omb/memoranda/2016/m_16_21.pdf&#10;&#10;Link to https://dsacms.github.io/share-it-act-lp/ " id="316" name="Google Shape;316;p45"/>
          <p:cNvSpPr txBox="1"/>
          <p:nvPr/>
        </p:nvSpPr>
        <p:spPr>
          <a:xfrm>
            <a:off x="4445950" y="2773900"/>
            <a:ext cx="3177600" cy="19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Title 17 U.S. Code § 101 and 105: “Copyright protection under this title is not available for a </a:t>
            </a:r>
            <a:r>
              <a:rPr lang="en" sz="1200" u="sng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Work of the United States Government</a:t>
            </a:r>
            <a:r>
              <a:rPr lang="en" sz="12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” Work meaning “prepared by an officer or employee of the United States Government as part of that </a:t>
            </a:r>
            <a:r>
              <a:rPr lang="en" sz="12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person's</a:t>
            </a:r>
            <a:r>
              <a:rPr lang="en" sz="12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official duties” </a:t>
            </a:r>
            <a:endParaRPr sz="1200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See Also: Federal Source Code Policy </a:t>
            </a:r>
            <a:r>
              <a:rPr b="1" lang="en" sz="1200" u="sng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M-16-21</a:t>
            </a:r>
            <a:r>
              <a:rPr lang="en" sz="12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starting on 07/22/25 </a:t>
            </a:r>
            <a:r>
              <a:rPr b="1" lang="en" sz="1200" u="sng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SHARE IT Act</a:t>
            </a:r>
            <a:endParaRPr b="1" sz="1200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VG of a bug." id="317" name="Google Shape;317;p45" title="bug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88463" y="1209350"/>
            <a:ext cx="826650" cy="917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of a briefcase." id="318" name="Google Shape;318;p45" title="briefcase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888475" y="3157975"/>
            <a:ext cx="917075" cy="7451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representing a bar graph." id="319" name="Google Shape;319;p45" title="bar-chart-line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718788" y="1278222"/>
            <a:ext cx="917075" cy="917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of a building." id="320" name="Google Shape;320;p45" title="bank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718788" y="3028422"/>
            <a:ext cx="917075" cy="9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idx="4294967295" type="title"/>
          </p:nvPr>
        </p:nvSpPr>
        <p:spPr>
          <a:xfrm>
            <a:off x="628650" y="150937"/>
            <a:ext cx="788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</a:pPr>
            <a:r>
              <a:rPr lang="en" sz="3000">
                <a:solidFill>
                  <a:srgbClr val="2B1A78"/>
                </a:solidFill>
              </a:rPr>
              <a:t>What are the </a:t>
            </a:r>
            <a:r>
              <a:rPr i="1" lang="en" sz="3000" u="sng">
                <a:solidFill>
                  <a:srgbClr val="2B1A78"/>
                </a:solidFill>
              </a:rPr>
              <a:t>actual</a:t>
            </a:r>
            <a:r>
              <a:rPr lang="en" sz="3000">
                <a:solidFill>
                  <a:srgbClr val="2B1A78"/>
                </a:solidFill>
              </a:rPr>
              <a:t> Risks in Open Source?</a:t>
            </a:r>
            <a:r>
              <a:rPr lang="en">
                <a:solidFill>
                  <a:srgbClr val="2B1A78"/>
                </a:solidFill>
              </a:rPr>
              <a:t> </a:t>
            </a:r>
            <a:endParaRPr>
              <a:solidFill>
                <a:srgbClr val="2B1A78"/>
              </a:solidFill>
            </a:endParaRPr>
          </a:p>
        </p:txBody>
      </p:sp>
      <p:graphicFrame>
        <p:nvGraphicFramePr>
          <p:cNvPr id="327" name="Google Shape;327;p46"/>
          <p:cNvGraphicFramePr/>
          <p:nvPr/>
        </p:nvGraphicFramePr>
        <p:xfrm>
          <a:off x="1604288" y="9751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{AA9D6BD2-F152-450F-8691-A6152A270A18}</a:tableStyleId>
              </a:tblPr>
              <a:tblGrid>
                <a:gridCol w="4316050"/>
                <a:gridCol w="2848025"/>
              </a:tblGrid>
              <a:tr h="116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B1A7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Overdifferentiation</a:t>
                      </a:r>
                      <a:endParaRPr b="1" sz="1800">
                        <a:solidFill>
                          <a:srgbClr val="2B1A7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476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0BE"/>
                        </a:buClr>
                        <a:buSzPts val="1300"/>
                        <a:buFont typeface="Source Sans Pro"/>
                        <a:buChar char="●"/>
                      </a:pPr>
                      <a:r>
                        <a:rPr lang="en" sz="1300">
                          <a:solidFill>
                            <a:srgbClr val="5650BE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Unnecessarily duplicating work</a:t>
                      </a:r>
                      <a:endParaRPr sz="1300">
                        <a:solidFill>
                          <a:srgbClr val="5650BE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476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0BE"/>
                        </a:buClr>
                        <a:buSzPts val="1300"/>
                        <a:buFont typeface="Source Sans Pro"/>
                        <a:buChar char="●"/>
                      </a:pPr>
                      <a:r>
                        <a:rPr lang="en" sz="1300">
                          <a:solidFill>
                            <a:srgbClr val="5650BE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Unnecessarily dividing your resources</a:t>
                      </a:r>
                      <a:endParaRPr sz="1300">
                        <a:solidFill>
                          <a:srgbClr val="5650BE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B1A7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Examples</a:t>
                      </a:r>
                      <a:endParaRPr b="1" sz="1300">
                        <a:solidFill>
                          <a:srgbClr val="2B1A7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476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0BE"/>
                        </a:buClr>
                        <a:buSzPts val="1300"/>
                        <a:buFont typeface="Source Sans Pro"/>
                        <a:buChar char="●"/>
                      </a:pPr>
                      <a:r>
                        <a:rPr lang="en" sz="1300">
                          <a:solidFill>
                            <a:srgbClr val="5650BE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“Not Invented Here Syndrome”</a:t>
                      </a:r>
                      <a:endParaRPr sz="1300">
                        <a:solidFill>
                          <a:srgbClr val="5650BE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476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0BE"/>
                        </a:buClr>
                        <a:buSzPts val="1300"/>
                        <a:buFont typeface="Source Sans Pro"/>
                        <a:buChar char="●"/>
                      </a:pPr>
                      <a:r>
                        <a:rPr lang="en" sz="1300">
                          <a:solidFill>
                            <a:srgbClr val="5650BE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From Scratch v.s. Commodity</a:t>
                      </a:r>
                      <a:endParaRPr sz="1300">
                        <a:solidFill>
                          <a:srgbClr val="5650BE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476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0BE"/>
                        </a:buClr>
                        <a:buSzPts val="1300"/>
                        <a:buFont typeface="Source Sans Pro"/>
                        <a:buChar char="●"/>
                      </a:pPr>
                      <a:r>
                        <a:rPr lang="en" sz="1300">
                          <a:solidFill>
                            <a:srgbClr val="5650BE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Roll your own Crypto™</a:t>
                      </a:r>
                      <a:endParaRPr sz="1300">
                        <a:solidFill>
                          <a:srgbClr val="5650BE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B1A7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Proliferation</a:t>
                      </a:r>
                      <a:endParaRPr b="1" sz="1800">
                        <a:solidFill>
                          <a:srgbClr val="2B1A7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476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0BE"/>
                        </a:buClr>
                        <a:buSzPts val="1300"/>
                        <a:buFont typeface="Source Sans Pro"/>
                        <a:buChar char="●"/>
                      </a:pPr>
                      <a:r>
                        <a:rPr lang="en" sz="1300">
                          <a:solidFill>
                            <a:srgbClr val="5650BE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Unnecessarily duplicating communities and projects</a:t>
                      </a:r>
                      <a:endParaRPr sz="1300">
                        <a:solidFill>
                          <a:srgbClr val="5650BE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476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0BE"/>
                        </a:buClr>
                        <a:buSzPts val="1300"/>
                        <a:buFont typeface="Source Sans Pro"/>
                        <a:buChar char="●"/>
                      </a:pPr>
                      <a:r>
                        <a:rPr lang="en" sz="1300">
                          <a:solidFill>
                            <a:srgbClr val="5650BE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Unnecessarily dividing your addressable market</a:t>
                      </a:r>
                      <a:endParaRPr sz="1300">
                        <a:solidFill>
                          <a:srgbClr val="5650BE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B1A7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Examples</a:t>
                      </a:r>
                      <a:endParaRPr sz="1300">
                        <a:solidFill>
                          <a:srgbClr val="5650BE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476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0BE"/>
                        </a:buClr>
                        <a:buSzPts val="1300"/>
                        <a:buFont typeface="Source Sans Pro"/>
                        <a:buChar char="●"/>
                      </a:pPr>
                      <a:r>
                        <a:rPr lang="en" sz="1300">
                          <a:solidFill>
                            <a:srgbClr val="5650BE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“Decision Fatigue”</a:t>
                      </a:r>
                      <a:endParaRPr sz="1300">
                        <a:solidFill>
                          <a:srgbClr val="5650BE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476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0BE"/>
                        </a:buClr>
                        <a:buSzPts val="1300"/>
                        <a:buFont typeface="Source Sans Pro"/>
                        <a:buChar char="●"/>
                      </a:pPr>
                      <a:r>
                        <a:rPr lang="en" sz="1300">
                          <a:solidFill>
                            <a:srgbClr val="5650BE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Framework</a:t>
                      </a:r>
                      <a:r>
                        <a:rPr lang="en" sz="1300">
                          <a:solidFill>
                            <a:srgbClr val="5650BE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Proliferation</a:t>
                      </a:r>
                      <a:endParaRPr sz="1300">
                        <a:solidFill>
                          <a:srgbClr val="5650BE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476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0BE"/>
                        </a:buClr>
                        <a:buSzPts val="1300"/>
                        <a:buFont typeface="Source Sans Pro"/>
                        <a:buChar char="●"/>
                      </a:pPr>
                      <a:r>
                        <a:rPr lang="en" sz="1300">
                          <a:solidFill>
                            <a:srgbClr val="5650BE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Event / Conference Proliferation</a:t>
                      </a:r>
                      <a:endParaRPr sz="1300">
                        <a:solidFill>
                          <a:srgbClr val="5650BE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B1A7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Fragmentation</a:t>
                      </a:r>
                      <a:endParaRPr b="1" sz="1800">
                        <a:solidFill>
                          <a:srgbClr val="2B1A7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476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0BE"/>
                        </a:buClr>
                        <a:buSzPts val="1300"/>
                        <a:buFont typeface="Source Sans Pro"/>
                        <a:buChar char="●"/>
                      </a:pPr>
                      <a:r>
                        <a:rPr lang="en" sz="1300">
                          <a:solidFill>
                            <a:srgbClr val="5650BE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Unnecessarily duplicating your code base</a:t>
                      </a:r>
                      <a:endParaRPr sz="1300">
                        <a:solidFill>
                          <a:srgbClr val="5650BE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476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0BE"/>
                        </a:buClr>
                        <a:buSzPts val="1300"/>
                        <a:buFont typeface="Source Sans Pro"/>
                        <a:buChar char="●"/>
                      </a:pPr>
                      <a:r>
                        <a:rPr lang="en" sz="1300">
                          <a:solidFill>
                            <a:srgbClr val="5650BE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Unnecessarily dividing your community of contributors</a:t>
                      </a:r>
                      <a:endParaRPr sz="1300">
                        <a:solidFill>
                          <a:srgbClr val="5650BE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2B1A7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Examples</a:t>
                      </a:r>
                      <a:endParaRPr b="1" sz="1300">
                        <a:solidFill>
                          <a:srgbClr val="2B1A7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476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0BE"/>
                        </a:buClr>
                        <a:buSzPts val="1300"/>
                        <a:buFont typeface="Source Sans Pro"/>
                        <a:buChar char="●"/>
                      </a:pPr>
                      <a:r>
                        <a:rPr lang="en" sz="1300">
                          <a:solidFill>
                            <a:srgbClr val="5650BE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“</a:t>
                      </a:r>
                      <a:r>
                        <a:rPr lang="en" sz="1300">
                          <a:solidFill>
                            <a:srgbClr val="5650BE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Hostile Forks”</a:t>
                      </a:r>
                      <a:endParaRPr sz="1300">
                        <a:solidFill>
                          <a:srgbClr val="5650BE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476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0BE"/>
                        </a:buClr>
                        <a:buSzPts val="1300"/>
                        <a:buFont typeface="Source Sans Pro"/>
                        <a:buChar char="●"/>
                      </a:pPr>
                      <a:r>
                        <a:rPr lang="en" sz="1300">
                          <a:solidFill>
                            <a:srgbClr val="5650BE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License Forks</a:t>
                      </a:r>
                      <a:endParaRPr sz="1300">
                        <a:solidFill>
                          <a:srgbClr val="5650BE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-24765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0BE"/>
                        </a:buClr>
                        <a:buSzPts val="1300"/>
                        <a:buFont typeface="Source Sans Pro"/>
                        <a:buChar char="●"/>
                      </a:pPr>
                      <a:r>
                        <a:rPr lang="en" sz="1300">
                          <a:solidFill>
                            <a:srgbClr val="5650BE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Internal Forks</a:t>
                      </a:r>
                      <a:endParaRPr sz="1300">
                        <a:solidFill>
                          <a:srgbClr val="5650BE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SVG of two overlapping squares representing fragmentation." id="328" name="Google Shape;328;p46" title="exclu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25" y="3500374"/>
            <a:ext cx="1048675" cy="1048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of two overlapping squares representing overdifferentiation." id="329" name="Google Shape;329;p46" title="un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525" y="882198"/>
            <a:ext cx="1048675" cy="1048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of two overlapping squares representing proliferation." id="330" name="Google Shape;330;p46" title="subtrac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525" y="2191287"/>
            <a:ext cx="1048675" cy="10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idx="4294967295" type="title"/>
          </p:nvPr>
        </p:nvSpPr>
        <p:spPr>
          <a:xfrm>
            <a:off x="628650" y="150937"/>
            <a:ext cx="788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None/>
            </a:pPr>
            <a:r>
              <a:rPr lang="en" sz="3000">
                <a:solidFill>
                  <a:srgbClr val="2B1A78"/>
                </a:solidFill>
              </a:rPr>
              <a:t>What is our answer? The OSPO Model!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336" name="Google Shape;336;p47"/>
          <p:cNvSpPr txBox="1"/>
          <p:nvPr>
            <p:ph idx="4294967295" type="subTitle"/>
          </p:nvPr>
        </p:nvSpPr>
        <p:spPr>
          <a:xfrm>
            <a:off x="590975" y="636400"/>
            <a:ext cx="8084700" cy="43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B1A78"/>
                </a:solidFill>
              </a:rPr>
              <a:t>Open Source Repository Maturity Models </a:t>
            </a:r>
            <a:endParaRPr b="1">
              <a:solidFill>
                <a:srgbClr val="2B1A78"/>
              </a:solidFill>
            </a:endParaRPr>
          </a:p>
          <a:p>
            <a:pPr indent="-38100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1200"/>
              <a:buFont typeface="Source Sans Pro"/>
              <a:buChar char="●"/>
            </a:pPr>
            <a:r>
              <a:rPr i="1" lang="en" sz="1200">
                <a:solidFill>
                  <a:srgbClr val="5650BE"/>
                </a:solidFill>
              </a:rPr>
              <a:t>Q: Where is our project on our Open Source Journey?</a:t>
            </a:r>
            <a:endParaRPr b="1" i="1" sz="1000">
              <a:solidFill>
                <a:srgbClr val="5650BE"/>
              </a:solidFill>
            </a:endParaRPr>
          </a:p>
          <a:p>
            <a:pPr indent="-38100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1200"/>
              <a:buFont typeface="Source Sans Pro"/>
              <a:buChar char="●"/>
            </a:pPr>
            <a:r>
              <a:rPr lang="en" sz="1200">
                <a:solidFill>
                  <a:srgbClr val="5650BE"/>
                </a:solidFill>
              </a:rPr>
              <a:t>A: a framework to evaluate and categorize open source repositories based on their composition and goals can be found here: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https://dsacms.github.io/repo-scaffolder/#maturity-model-framework</a:t>
            </a:r>
            <a:r>
              <a:rPr lang="en" sz="1200">
                <a:solidFill>
                  <a:srgbClr val="0F3D68"/>
                </a:solidFill>
              </a:rPr>
              <a:t>  </a:t>
            </a:r>
            <a:br>
              <a:rPr lang="en" sz="1200">
                <a:solidFill>
                  <a:srgbClr val="0F3D68"/>
                </a:solidFill>
              </a:rPr>
            </a:br>
            <a:endParaRPr sz="1200">
              <a:solidFill>
                <a:srgbClr val="0F3D6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B1A78"/>
                </a:solidFill>
              </a:rPr>
              <a:t>Repository Templates</a:t>
            </a:r>
            <a:endParaRPr b="1">
              <a:solidFill>
                <a:srgbClr val="2B1A78"/>
              </a:solidFill>
            </a:endParaRPr>
          </a:p>
          <a:p>
            <a:pPr indent="-38100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1200"/>
              <a:buFont typeface="Source Sans Pro"/>
              <a:buChar char="●"/>
            </a:pPr>
            <a:r>
              <a:rPr i="1" lang="en" sz="1200">
                <a:solidFill>
                  <a:srgbClr val="5650BE"/>
                </a:solidFill>
              </a:rPr>
              <a:t>Q: What files are required/recommended for healthy repository hygiene?</a:t>
            </a:r>
            <a:endParaRPr i="1" sz="1200">
              <a:solidFill>
                <a:srgbClr val="5650BE"/>
              </a:solidFill>
            </a:endParaRPr>
          </a:p>
          <a:p>
            <a:pPr indent="-38100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5650BE"/>
                </a:solidFill>
              </a:rPr>
              <a:t>A: a foundation for building well-documented, clean, repositories that adhere hygiene standards and best practices is available here: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https://dsacms.github.io/repo-scaffolder/#repository-templates</a:t>
            </a:r>
            <a:r>
              <a:rPr lang="en" sz="1200">
                <a:solidFill>
                  <a:srgbClr val="0F3D68"/>
                </a:solidFill>
              </a:rPr>
              <a:t> </a:t>
            </a:r>
            <a:endParaRPr sz="1200">
              <a:solidFill>
                <a:srgbClr val="0F3D6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F3D6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B1A78"/>
                </a:solidFill>
              </a:rPr>
              <a:t>Outbound Checklists</a:t>
            </a:r>
            <a:endParaRPr b="1">
              <a:solidFill>
                <a:srgbClr val="2B1A78"/>
              </a:solidFill>
            </a:endParaRPr>
          </a:p>
          <a:p>
            <a:pPr indent="-38100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1200"/>
              <a:buFont typeface="Source Sans Pro"/>
              <a:buChar char="●"/>
            </a:pPr>
            <a:r>
              <a:rPr i="1" lang="en" sz="1200">
                <a:solidFill>
                  <a:srgbClr val="5650BE"/>
                </a:solidFill>
              </a:rPr>
              <a:t>Q: What steps should our project take to share our repository safely?</a:t>
            </a:r>
            <a:endParaRPr i="1" sz="1200">
              <a:solidFill>
                <a:srgbClr val="5650BE"/>
              </a:solidFill>
            </a:endParaRPr>
          </a:p>
          <a:p>
            <a:pPr indent="-38100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5650BE"/>
                </a:solidFill>
              </a:rPr>
              <a:t>A: a review process to reduce risk and improve quality when releasing open source projects can be found here: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https://dsacms.github.io/repo-scaffolder/#outbound-checklists</a:t>
            </a:r>
            <a:r>
              <a:rPr lang="en" sz="1200">
                <a:solidFill>
                  <a:srgbClr val="0F3D68"/>
                </a:solidFill>
              </a:rPr>
              <a:t> </a:t>
            </a:r>
            <a:endParaRPr sz="1200">
              <a:solidFill>
                <a:srgbClr val="0F3D6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650BE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B1A78"/>
                </a:solidFill>
              </a:rPr>
              <a:t>Repository Metadata Inventory</a:t>
            </a:r>
            <a:endParaRPr b="1">
              <a:solidFill>
                <a:srgbClr val="2B1A78"/>
              </a:solidFill>
            </a:endParaRPr>
          </a:p>
          <a:p>
            <a:pPr indent="-38100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1200"/>
              <a:buFont typeface="Source Sans Pro"/>
              <a:buChar char="●"/>
            </a:pPr>
            <a:r>
              <a:rPr i="1" lang="en" sz="1200">
                <a:solidFill>
                  <a:srgbClr val="5650BE"/>
                </a:solidFill>
              </a:rPr>
              <a:t>Q: How do we keep our repositories healthy at scale?</a:t>
            </a:r>
            <a:endParaRPr i="1" sz="1200">
              <a:solidFill>
                <a:srgbClr val="5650BE"/>
              </a:solidFill>
            </a:endParaRPr>
          </a:p>
          <a:p>
            <a:pPr indent="-381000" lvl="0" marL="609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5650BE"/>
                </a:solidFill>
              </a:rPr>
              <a:t>A: Workflows to automate code scanning, secret detection, metrics gathering, and documentation generation are available here: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https://github.com/DSACMS/repo-scaffolder/blob/main/docs/.github-directory.md#workflows</a:t>
            </a:r>
            <a:r>
              <a:rPr lang="en" sz="1200">
                <a:solidFill>
                  <a:srgbClr val="5650BE"/>
                </a:solidFill>
              </a:rPr>
              <a:t> </a:t>
            </a:r>
            <a:endParaRPr sz="1200">
              <a:solidFill>
                <a:srgbClr val="5650B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681300" y="304000"/>
            <a:ext cx="7781400" cy="20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B1A78"/>
                </a:solidFill>
              </a:rPr>
              <a:t>What does the Office of Communications at CMS do?</a:t>
            </a:r>
            <a:endParaRPr sz="4200">
              <a:solidFill>
                <a:srgbClr val="2B1A78"/>
              </a:solidFill>
            </a:endParaRPr>
          </a:p>
        </p:txBody>
      </p:sp>
      <p:sp>
        <p:nvSpPr>
          <p:cNvPr id="342" name="Google Shape;342;p48"/>
          <p:cNvSpPr txBox="1"/>
          <p:nvPr>
            <p:ph idx="1" type="subTitle"/>
          </p:nvPr>
        </p:nvSpPr>
        <p:spPr>
          <a:xfrm>
            <a:off x="590975" y="1931800"/>
            <a:ext cx="72516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650BE"/>
                </a:solidFill>
                <a:highlight>
                  <a:srgbClr val="FFFFFF"/>
                </a:highlight>
              </a:rPr>
              <a:t>We manage customer service for Medicare and the Health Insurance Marketplace, including managing C</a:t>
            </a:r>
            <a:r>
              <a:rPr lang="en" sz="1900">
                <a:solidFill>
                  <a:srgbClr val="5650BE"/>
                </a:solidFill>
              </a:rPr>
              <a:t>MS’ consumer facing websites and open data sites, </a:t>
            </a:r>
            <a:r>
              <a:rPr lang="en" sz="1900">
                <a:solidFill>
                  <a:srgbClr val="5650BE"/>
                </a:solidFill>
                <a:highlight>
                  <a:srgbClr val="FFFFFF"/>
                </a:highlight>
              </a:rPr>
              <a:t>among numerous other functions.</a:t>
            </a:r>
            <a:endParaRPr sz="1900">
              <a:solidFill>
                <a:srgbClr val="5650BE"/>
              </a:solidFill>
              <a:highlight>
                <a:schemeClr val="lt1"/>
              </a:highlight>
            </a:endParaRPr>
          </a:p>
        </p:txBody>
      </p:sp>
      <p:sp>
        <p:nvSpPr>
          <p:cNvPr id="343" name="Google Shape;343;p48"/>
          <p:cNvSpPr txBox="1"/>
          <p:nvPr>
            <p:ph idx="2" type="subTitle"/>
          </p:nvPr>
        </p:nvSpPr>
        <p:spPr>
          <a:xfrm>
            <a:off x="681310" y="4056625"/>
            <a:ext cx="1393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2B1A78"/>
                </a:solidFill>
              </a:rPr>
              <a:t>Web Development 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344" name="Google Shape;344;p48"/>
          <p:cNvSpPr txBox="1"/>
          <p:nvPr>
            <p:ph idx="5" type="subTitle"/>
          </p:nvPr>
        </p:nvSpPr>
        <p:spPr>
          <a:xfrm>
            <a:off x="2848775" y="4056625"/>
            <a:ext cx="14466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2B1A78"/>
                </a:solidFill>
              </a:rPr>
              <a:t>Front-end design &amp; user experience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345" name="Google Shape;345;p48"/>
          <p:cNvSpPr txBox="1"/>
          <p:nvPr>
            <p:ph idx="6" type="subTitle"/>
          </p:nvPr>
        </p:nvSpPr>
        <p:spPr>
          <a:xfrm>
            <a:off x="5048225" y="4056625"/>
            <a:ext cx="21378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2B1A78"/>
                </a:solidFill>
              </a:rPr>
              <a:t>DevOps, Security and Systems Testing &amp; Monitoring</a:t>
            </a:r>
            <a:endParaRPr>
              <a:solidFill>
                <a:srgbClr val="2B1A78"/>
              </a:solidFill>
            </a:endParaRPr>
          </a:p>
        </p:txBody>
      </p:sp>
      <p:grpSp>
        <p:nvGrpSpPr>
          <p:cNvPr id="346" name="Google Shape;346;p48"/>
          <p:cNvGrpSpPr/>
          <p:nvPr/>
        </p:nvGrpSpPr>
        <p:grpSpPr>
          <a:xfrm>
            <a:off x="767563" y="3136900"/>
            <a:ext cx="5469688" cy="806888"/>
            <a:chOff x="767563" y="3136900"/>
            <a:chExt cx="5469688" cy="806888"/>
          </a:xfrm>
        </p:grpSpPr>
        <p:sp>
          <p:nvSpPr>
            <p:cNvPr descr="SVG with a computer screen, a person representing web development." id="347" name="Google Shape;347;p48"/>
            <p:cNvSpPr/>
            <p:nvPr/>
          </p:nvSpPr>
          <p:spPr>
            <a:xfrm>
              <a:off x="914113" y="3167475"/>
              <a:ext cx="1005600" cy="679500"/>
            </a:xfrm>
            <a:prstGeom prst="roundRect">
              <a:avLst>
                <a:gd fmla="val 7476" name="adj"/>
              </a:avLst>
            </a:prstGeom>
            <a:solidFill>
              <a:schemeClr val="lt1"/>
            </a:solidFill>
            <a:ln cap="flat" cmpd="sng" w="28575">
              <a:solidFill>
                <a:srgbClr val="2B1A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348" name="Google Shape;348;p48"/>
            <p:cNvCxnSpPr/>
            <p:nvPr/>
          </p:nvCxnSpPr>
          <p:spPr>
            <a:xfrm>
              <a:off x="921613" y="3302100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2B1A7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49" name="Google Shape;349;p48"/>
            <p:cNvGrpSpPr/>
            <p:nvPr/>
          </p:nvGrpSpPr>
          <p:grpSpPr>
            <a:xfrm>
              <a:off x="1682463" y="3220975"/>
              <a:ext cx="172900" cy="46200"/>
              <a:chOff x="3063875" y="3021000"/>
              <a:chExt cx="172900" cy="46200"/>
            </a:xfrm>
          </p:grpSpPr>
          <p:sp>
            <p:nvSpPr>
              <p:cNvPr id="350" name="Google Shape;350;p48"/>
              <p:cNvSpPr/>
              <p:nvPr/>
            </p:nvSpPr>
            <p:spPr>
              <a:xfrm>
                <a:off x="3190875" y="3021000"/>
                <a:ext cx="45900" cy="46200"/>
              </a:xfrm>
              <a:prstGeom prst="ellipse">
                <a:avLst/>
              </a:prstGeom>
              <a:solidFill>
                <a:srgbClr val="5650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1" name="Google Shape;351;p48"/>
              <p:cNvSpPr/>
              <p:nvPr/>
            </p:nvSpPr>
            <p:spPr>
              <a:xfrm>
                <a:off x="3127375" y="3021000"/>
                <a:ext cx="45900" cy="46200"/>
              </a:xfrm>
              <a:prstGeom prst="ellipse">
                <a:avLst/>
              </a:prstGeom>
              <a:solidFill>
                <a:srgbClr val="5650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52" name="Google Shape;352;p48"/>
              <p:cNvSpPr/>
              <p:nvPr/>
            </p:nvSpPr>
            <p:spPr>
              <a:xfrm>
                <a:off x="3063875" y="3021000"/>
                <a:ext cx="45900" cy="46200"/>
              </a:xfrm>
              <a:prstGeom prst="ellipse">
                <a:avLst/>
              </a:prstGeom>
              <a:solidFill>
                <a:srgbClr val="5650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353" name="Google Shape;353;p48"/>
            <p:cNvSpPr/>
            <p:nvPr/>
          </p:nvSpPr>
          <p:spPr>
            <a:xfrm>
              <a:off x="767563" y="3648588"/>
              <a:ext cx="299400" cy="295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5650BE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54" name="Google Shape;354;p48"/>
            <p:cNvSpPr/>
            <p:nvPr/>
          </p:nvSpPr>
          <p:spPr>
            <a:xfrm>
              <a:off x="812713" y="3474413"/>
              <a:ext cx="209100" cy="209100"/>
            </a:xfrm>
            <a:prstGeom prst="ellipse">
              <a:avLst/>
            </a:prstGeom>
            <a:solidFill>
              <a:srgbClr val="5650BE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55" name="Google Shape;355;p48"/>
            <p:cNvSpPr/>
            <p:nvPr/>
          </p:nvSpPr>
          <p:spPr>
            <a:xfrm>
              <a:off x="1596750" y="3593500"/>
              <a:ext cx="391500" cy="3324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 cap="flat" cmpd="sng" w="28575">
              <a:solidFill>
                <a:srgbClr val="2B1A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56" name="Google Shape;356;p48" title="code-solid.png"/>
            <p:cNvPicPr preferRelativeResize="0"/>
            <p:nvPr/>
          </p:nvPicPr>
          <p:blipFill rotWithShape="1">
            <a:blip r:embed="rId3">
              <a:alphaModFix/>
            </a:blip>
            <a:srcRect b="0" l="159" r="159" t="0"/>
            <a:stretch/>
          </p:blipFill>
          <p:spPr>
            <a:xfrm>
              <a:off x="1662325" y="3655150"/>
              <a:ext cx="260347" cy="209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48"/>
            <p:cNvSpPr/>
            <p:nvPr/>
          </p:nvSpPr>
          <p:spPr>
            <a:xfrm>
              <a:off x="1044088" y="3381125"/>
              <a:ext cx="749400" cy="93300"/>
            </a:xfrm>
            <a:prstGeom prst="roundRect">
              <a:avLst>
                <a:gd fmla="val 7476" name="adj"/>
              </a:avLst>
            </a:prstGeom>
            <a:solidFill>
              <a:srgbClr val="2B1A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58" name="Google Shape;358;p48"/>
            <p:cNvSpPr/>
            <p:nvPr/>
          </p:nvSpPr>
          <p:spPr>
            <a:xfrm>
              <a:off x="1044088" y="3499000"/>
              <a:ext cx="172800" cy="93300"/>
            </a:xfrm>
            <a:prstGeom prst="roundRect">
              <a:avLst>
                <a:gd fmla="val 7476" name="adj"/>
              </a:avLst>
            </a:prstGeom>
            <a:solidFill>
              <a:srgbClr val="2B1A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descr="SVG with a computer screen, a pen representing front-end design and user experience." id="359" name="Google Shape;359;p48"/>
            <p:cNvSpPr/>
            <p:nvPr/>
          </p:nvSpPr>
          <p:spPr>
            <a:xfrm>
              <a:off x="3006438" y="3176388"/>
              <a:ext cx="1005600" cy="679500"/>
            </a:xfrm>
            <a:prstGeom prst="roundRect">
              <a:avLst>
                <a:gd fmla="val 7476" name="adj"/>
              </a:avLst>
            </a:prstGeom>
            <a:solidFill>
              <a:schemeClr val="lt1"/>
            </a:solidFill>
            <a:ln cap="flat" cmpd="sng" w="28575">
              <a:solidFill>
                <a:srgbClr val="2B1A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360" name="Google Shape;360;p48"/>
            <p:cNvCxnSpPr/>
            <p:nvPr/>
          </p:nvCxnSpPr>
          <p:spPr>
            <a:xfrm>
              <a:off x="3013938" y="3311013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2B1A7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61" name="Google Shape;361;p48"/>
            <p:cNvGrpSpPr/>
            <p:nvPr/>
          </p:nvGrpSpPr>
          <p:grpSpPr>
            <a:xfrm>
              <a:off x="3774788" y="3229888"/>
              <a:ext cx="172900" cy="46200"/>
              <a:chOff x="3063875" y="3021000"/>
              <a:chExt cx="172900" cy="46200"/>
            </a:xfrm>
          </p:grpSpPr>
          <p:sp>
            <p:nvSpPr>
              <p:cNvPr id="362" name="Google Shape;362;p48"/>
              <p:cNvSpPr/>
              <p:nvPr/>
            </p:nvSpPr>
            <p:spPr>
              <a:xfrm>
                <a:off x="3190875" y="3021000"/>
                <a:ext cx="45900" cy="46200"/>
              </a:xfrm>
              <a:prstGeom prst="ellipse">
                <a:avLst/>
              </a:prstGeom>
              <a:solidFill>
                <a:srgbClr val="5650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3" name="Google Shape;363;p48"/>
              <p:cNvSpPr/>
              <p:nvPr/>
            </p:nvSpPr>
            <p:spPr>
              <a:xfrm>
                <a:off x="3127375" y="3021000"/>
                <a:ext cx="45900" cy="46200"/>
              </a:xfrm>
              <a:prstGeom prst="ellipse">
                <a:avLst/>
              </a:prstGeom>
              <a:solidFill>
                <a:srgbClr val="5650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64" name="Google Shape;364;p48"/>
              <p:cNvSpPr/>
              <p:nvPr/>
            </p:nvSpPr>
            <p:spPr>
              <a:xfrm>
                <a:off x="3063875" y="3021000"/>
                <a:ext cx="45900" cy="46200"/>
              </a:xfrm>
              <a:prstGeom prst="ellipse">
                <a:avLst/>
              </a:prstGeom>
              <a:solidFill>
                <a:srgbClr val="5650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365" name="Google Shape;365;p48"/>
            <p:cNvSpPr/>
            <p:nvPr/>
          </p:nvSpPr>
          <p:spPr>
            <a:xfrm>
              <a:off x="3689075" y="3593488"/>
              <a:ext cx="391500" cy="3414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 cap="flat" cmpd="sng" w="28575">
              <a:solidFill>
                <a:srgbClr val="2B1A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66" name="Google Shape;366;p48" title="pen-nib-solid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55049" y="3634389"/>
              <a:ext cx="259550" cy="259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48" title="bezier-curve-solid (1)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15050" y="3393850"/>
              <a:ext cx="487624" cy="341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descr="SVG with a computer screen and a bug representing DevOps, Security and Systems Testing &amp; Monitoring." id="368" name="Google Shape;368;p48"/>
            <p:cNvSpPr/>
            <p:nvPr/>
          </p:nvSpPr>
          <p:spPr>
            <a:xfrm>
              <a:off x="5163113" y="3136900"/>
              <a:ext cx="1005600" cy="679500"/>
            </a:xfrm>
            <a:prstGeom prst="roundRect">
              <a:avLst>
                <a:gd fmla="val 7476" name="adj"/>
              </a:avLst>
            </a:prstGeom>
            <a:solidFill>
              <a:schemeClr val="lt1"/>
            </a:solidFill>
            <a:ln cap="flat" cmpd="sng" w="28575">
              <a:solidFill>
                <a:srgbClr val="2B1A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369" name="Google Shape;369;p48"/>
            <p:cNvCxnSpPr/>
            <p:nvPr/>
          </p:nvCxnSpPr>
          <p:spPr>
            <a:xfrm>
              <a:off x="5170613" y="3271525"/>
              <a:ext cx="990600" cy="0"/>
            </a:xfrm>
            <a:prstGeom prst="straightConnector1">
              <a:avLst/>
            </a:prstGeom>
            <a:noFill/>
            <a:ln cap="flat" cmpd="sng" w="28575">
              <a:solidFill>
                <a:srgbClr val="2B1A7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0" name="Google Shape;370;p48"/>
            <p:cNvGrpSpPr/>
            <p:nvPr/>
          </p:nvGrpSpPr>
          <p:grpSpPr>
            <a:xfrm>
              <a:off x="5931463" y="3190400"/>
              <a:ext cx="172900" cy="46200"/>
              <a:chOff x="3063875" y="3021000"/>
              <a:chExt cx="172900" cy="46200"/>
            </a:xfrm>
          </p:grpSpPr>
          <p:sp>
            <p:nvSpPr>
              <p:cNvPr id="371" name="Google Shape;371;p48"/>
              <p:cNvSpPr/>
              <p:nvPr/>
            </p:nvSpPr>
            <p:spPr>
              <a:xfrm>
                <a:off x="3190875" y="3021000"/>
                <a:ext cx="45900" cy="46200"/>
              </a:xfrm>
              <a:prstGeom prst="ellipse">
                <a:avLst/>
              </a:prstGeom>
              <a:solidFill>
                <a:srgbClr val="5650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2" name="Google Shape;372;p48"/>
              <p:cNvSpPr/>
              <p:nvPr/>
            </p:nvSpPr>
            <p:spPr>
              <a:xfrm>
                <a:off x="3127375" y="3021000"/>
                <a:ext cx="45900" cy="46200"/>
              </a:xfrm>
              <a:prstGeom prst="ellipse">
                <a:avLst/>
              </a:prstGeom>
              <a:solidFill>
                <a:srgbClr val="5650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73" name="Google Shape;373;p48"/>
              <p:cNvSpPr/>
              <p:nvPr/>
            </p:nvSpPr>
            <p:spPr>
              <a:xfrm>
                <a:off x="3063875" y="3021000"/>
                <a:ext cx="45900" cy="46200"/>
              </a:xfrm>
              <a:prstGeom prst="ellipse">
                <a:avLst/>
              </a:prstGeom>
              <a:solidFill>
                <a:srgbClr val="5650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374" name="Google Shape;374;p48"/>
            <p:cNvSpPr/>
            <p:nvPr/>
          </p:nvSpPr>
          <p:spPr>
            <a:xfrm>
              <a:off x="5845750" y="3554000"/>
              <a:ext cx="391500" cy="341400"/>
            </a:xfrm>
            <a:prstGeom prst="roundRect">
              <a:avLst>
                <a:gd fmla="val 13889" name="adj"/>
              </a:avLst>
            </a:prstGeom>
            <a:solidFill>
              <a:schemeClr val="lt1"/>
            </a:solidFill>
            <a:ln cap="flat" cmpd="sng" w="28575">
              <a:solidFill>
                <a:srgbClr val="2B1A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375" name="Google Shape;375;p48" title="user-shield-solid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24737" y="3354375"/>
              <a:ext cx="525226" cy="420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48" title="bug-solid.png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911725" y="3590313"/>
              <a:ext cx="259550" cy="2598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/>
          <p:nvPr>
            <p:ph type="title"/>
          </p:nvPr>
        </p:nvSpPr>
        <p:spPr>
          <a:xfrm>
            <a:off x="604875" y="842175"/>
            <a:ext cx="734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Medicare.gov</a:t>
            </a:r>
            <a:br>
              <a:rPr lang="en">
                <a:solidFill>
                  <a:srgbClr val="2B1A78"/>
                </a:solidFill>
                <a:highlight>
                  <a:schemeClr val="lt1"/>
                </a:highlight>
              </a:rPr>
            </a:br>
            <a:r>
              <a:rPr b="0" lang="en" sz="1400">
                <a:solidFill>
                  <a:srgbClr val="2B1A7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official website for people with Medicare</a:t>
            </a:r>
            <a:endParaRPr b="0" sz="1400">
              <a:solidFill>
                <a:srgbClr val="2B1A7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1A78"/>
              </a:solidFill>
              <a:highlight>
                <a:schemeClr val="lt1"/>
              </a:highlight>
            </a:endParaRPr>
          </a:p>
        </p:txBody>
      </p:sp>
      <p:sp>
        <p:nvSpPr>
          <p:cNvPr id="382" name="Google Shape;382;p49"/>
          <p:cNvSpPr txBox="1"/>
          <p:nvPr>
            <p:ph idx="2" type="subTitle"/>
          </p:nvPr>
        </p:nvSpPr>
        <p:spPr>
          <a:xfrm>
            <a:off x="679050" y="3232600"/>
            <a:ext cx="38931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Unique Users</a:t>
            </a:r>
            <a:r>
              <a:rPr lang="en" sz="18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: 68 million</a:t>
            </a:r>
            <a:endParaRPr sz="1800">
              <a:solidFill>
                <a:srgbClr val="2B1A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Sessions</a:t>
            </a:r>
            <a:r>
              <a:rPr lang="en" sz="18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: 129 million</a:t>
            </a:r>
            <a:endParaRPr sz="1800">
              <a:solidFill>
                <a:srgbClr val="2B1A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Pageviews</a:t>
            </a:r>
            <a:r>
              <a:rPr lang="en" sz="18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: 886 million</a:t>
            </a:r>
            <a:endParaRPr sz="1800">
              <a:solidFill>
                <a:srgbClr val="2B1A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Image of the front page of the Medicare.gov website. Pictured a man with grey hair and a blue shirt. Below the man four navigation links. Below the navigation links a picture of for senior citizens." id="383" name="Google Shape;383;p49" title="Welcome-to-Medicare-Medicare-05-08-2025_09_42_AM.png"/>
          <p:cNvPicPr preferRelativeResize="0"/>
          <p:nvPr/>
        </p:nvPicPr>
        <p:blipFill rotWithShape="1">
          <a:blip r:embed="rId4">
            <a:alphaModFix/>
          </a:blip>
          <a:srcRect b="59021" l="0" r="0" t="0"/>
          <a:stretch/>
        </p:blipFill>
        <p:spPr>
          <a:xfrm>
            <a:off x="4748950" y="222275"/>
            <a:ext cx="4119900" cy="4191000"/>
          </a:xfrm>
          <a:prstGeom prst="flowChartOffpageConnector">
            <a:avLst/>
          </a:prstGeom>
          <a:noFill/>
          <a:ln>
            <a:noFill/>
          </a:ln>
        </p:spPr>
      </p:pic>
      <p:sp>
        <p:nvSpPr>
          <p:cNvPr id="384" name="Google Shape;384;p49"/>
          <p:cNvSpPr txBox="1"/>
          <p:nvPr>
            <p:ph idx="1" type="subTitle"/>
          </p:nvPr>
        </p:nvSpPr>
        <p:spPr>
          <a:xfrm>
            <a:off x="679050" y="2801800"/>
            <a:ext cx="2499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B1A78"/>
                </a:solidFill>
              </a:rPr>
              <a:t>Key Metrics (CY 2024)</a:t>
            </a:r>
            <a:endParaRPr sz="1800">
              <a:solidFill>
                <a:srgbClr val="2B1A7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/>
          <p:nvPr>
            <p:ph type="title"/>
          </p:nvPr>
        </p:nvSpPr>
        <p:spPr>
          <a:xfrm>
            <a:off x="691000" y="893700"/>
            <a:ext cx="77814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HealthCare.gov</a:t>
            </a:r>
            <a:endParaRPr>
              <a:solidFill>
                <a:srgbClr val="2B1A7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4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The official website of the</a:t>
            </a:r>
            <a:endParaRPr b="0" sz="1400">
              <a:solidFill>
                <a:srgbClr val="2B1A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4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Federal Health Insurance Marketplace</a:t>
            </a:r>
            <a:endParaRPr b="0" sz="1400">
              <a:solidFill>
                <a:srgbClr val="2B1A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390" name="Google Shape;390;p50"/>
          <p:cNvSpPr txBox="1"/>
          <p:nvPr>
            <p:ph idx="2" type="subTitle"/>
          </p:nvPr>
        </p:nvSpPr>
        <p:spPr>
          <a:xfrm>
            <a:off x="605175" y="3241825"/>
            <a:ext cx="38931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Unique Users</a:t>
            </a:r>
            <a:r>
              <a:rPr lang="en" sz="18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: 83 million</a:t>
            </a:r>
            <a:endParaRPr sz="1800">
              <a:solidFill>
                <a:srgbClr val="2B1A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Sessions</a:t>
            </a:r>
            <a:r>
              <a:rPr lang="en" sz="18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: 126 million</a:t>
            </a:r>
            <a:endParaRPr sz="1800">
              <a:solidFill>
                <a:srgbClr val="2B1A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Pageviews</a:t>
            </a:r>
            <a:r>
              <a:rPr lang="en" sz="18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: 1400 million</a:t>
            </a:r>
            <a:endParaRPr sz="1800">
              <a:solidFill>
                <a:srgbClr val="2B1A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1" name="Google Shape;391;p50"/>
          <p:cNvSpPr txBox="1"/>
          <p:nvPr>
            <p:ph idx="1" type="subTitle"/>
          </p:nvPr>
        </p:nvSpPr>
        <p:spPr>
          <a:xfrm>
            <a:off x="691000" y="2749275"/>
            <a:ext cx="2499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B1A78"/>
                </a:solidFill>
              </a:rPr>
              <a:t>Key Metrics (CY 2024)</a:t>
            </a:r>
            <a:endParaRPr sz="1800">
              <a:solidFill>
                <a:srgbClr val="2B1A78"/>
              </a:solidFill>
            </a:endParaRPr>
          </a:p>
        </p:txBody>
      </p:sp>
      <p:pic>
        <p:nvPicPr>
          <p:cNvPr descr="Image of the front page of the HealthCare.gov website. Pictured a mother and child. Center of the page navigation links and at the bottom of the page a person learning how to use Tax Form 1095-A." id="392" name="Google Shape;392;p50" title="Welcome-to-the-Health-Insurance-Marketplace®-HealthCare-gov-05-08-2025_09_42_AM.png"/>
          <p:cNvPicPr preferRelativeResize="0"/>
          <p:nvPr/>
        </p:nvPicPr>
        <p:blipFill rotWithShape="1">
          <a:blip r:embed="rId4">
            <a:alphaModFix/>
          </a:blip>
          <a:srcRect b="51169" l="0" r="0" t="0"/>
          <a:stretch/>
        </p:blipFill>
        <p:spPr>
          <a:xfrm>
            <a:off x="4923300" y="328075"/>
            <a:ext cx="3951400" cy="4032250"/>
          </a:xfrm>
          <a:prstGeom prst="flowChartOffpageConnector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/>
          <p:nvPr>
            <p:ph type="title"/>
          </p:nvPr>
        </p:nvSpPr>
        <p:spPr>
          <a:xfrm>
            <a:off x="691000" y="893700"/>
            <a:ext cx="77814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CMS.gov</a:t>
            </a:r>
            <a:br>
              <a:rPr lang="en">
                <a:solidFill>
                  <a:srgbClr val="2B1A78"/>
                </a:solidFill>
              </a:rPr>
            </a:br>
            <a:r>
              <a:rPr b="0" lang="en" sz="14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The official Agency website of the</a:t>
            </a:r>
            <a:endParaRPr b="0" sz="1400">
              <a:solidFill>
                <a:srgbClr val="2B1A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Centers for Medicare &amp; Medicaid Services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398" name="Google Shape;398;p51"/>
          <p:cNvSpPr txBox="1"/>
          <p:nvPr>
            <p:ph idx="2" type="subTitle"/>
          </p:nvPr>
        </p:nvSpPr>
        <p:spPr>
          <a:xfrm>
            <a:off x="679050" y="3232600"/>
            <a:ext cx="38931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Unique Users</a:t>
            </a:r>
            <a:r>
              <a:rPr lang="en" sz="18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: 35 million</a:t>
            </a:r>
            <a:endParaRPr sz="1800">
              <a:solidFill>
                <a:srgbClr val="2B1A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Sessions</a:t>
            </a:r>
            <a:r>
              <a:rPr lang="en" sz="18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: 58 million</a:t>
            </a:r>
            <a:endParaRPr sz="1800">
              <a:solidFill>
                <a:srgbClr val="2B1A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Pageviews</a:t>
            </a:r>
            <a:r>
              <a:rPr lang="en" sz="18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: 126 million</a:t>
            </a:r>
            <a:endParaRPr sz="1800">
              <a:solidFill>
                <a:srgbClr val="2B1A7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9" name="Google Shape;399;p51"/>
          <p:cNvSpPr txBox="1"/>
          <p:nvPr>
            <p:ph idx="1" type="subTitle"/>
          </p:nvPr>
        </p:nvSpPr>
        <p:spPr>
          <a:xfrm>
            <a:off x="679050" y="2721575"/>
            <a:ext cx="2499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B1A78"/>
                </a:solidFill>
              </a:rPr>
              <a:t>Key Metrics (CY 2024)</a:t>
            </a:r>
            <a:endParaRPr sz="1800">
              <a:solidFill>
                <a:srgbClr val="2B1A78"/>
              </a:solidFill>
            </a:endParaRPr>
          </a:p>
        </p:txBody>
      </p:sp>
      <p:pic>
        <p:nvPicPr>
          <p:cNvPr descr="Image of the front page of the CMS.gov website. Featuring a search bar, a doctor and patient and navigation links." id="400" name="Google Shape;400;p51" title="Home-Centers-for-Medicare-Medicaid-Services-CMS-05-08-2025_09_42_AM.png"/>
          <p:cNvPicPr preferRelativeResize="0"/>
          <p:nvPr/>
        </p:nvPicPr>
        <p:blipFill rotWithShape="1">
          <a:blip r:embed="rId4">
            <a:alphaModFix/>
          </a:blip>
          <a:srcRect b="51281" l="8717" r="0" t="0"/>
          <a:stretch/>
        </p:blipFill>
        <p:spPr>
          <a:xfrm>
            <a:off x="4943975" y="379775"/>
            <a:ext cx="3893100" cy="4025025"/>
          </a:xfrm>
          <a:prstGeom prst="flowChartOffpageConnector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 txBox="1"/>
          <p:nvPr>
            <p:ph type="title"/>
          </p:nvPr>
        </p:nvSpPr>
        <p:spPr>
          <a:xfrm>
            <a:off x="691000" y="893700"/>
            <a:ext cx="77814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B1A78"/>
                </a:solidFill>
              </a:rPr>
              <a:t>Drupal success stories:</a:t>
            </a:r>
            <a:endParaRPr sz="4200">
              <a:solidFill>
                <a:srgbClr val="2B1A7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B1A78"/>
                </a:solidFill>
              </a:rPr>
              <a:t>Content</a:t>
            </a:r>
            <a:r>
              <a:rPr lang="en" sz="3200">
                <a:solidFill>
                  <a:srgbClr val="2B1A78"/>
                </a:solidFill>
              </a:rPr>
              <a:t> Quality</a:t>
            </a:r>
            <a:endParaRPr sz="3200">
              <a:solidFill>
                <a:srgbClr val="2B1A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406" name="Google Shape;406;p52"/>
          <p:cNvSpPr txBox="1"/>
          <p:nvPr>
            <p:ph idx="1" type="subTitle"/>
          </p:nvPr>
        </p:nvSpPr>
        <p:spPr>
          <a:xfrm>
            <a:off x="691000" y="2721575"/>
            <a:ext cx="2348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Challenge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07" name="Google Shape;407;p52"/>
          <p:cNvSpPr txBox="1"/>
          <p:nvPr>
            <p:ph idx="2" type="subTitle"/>
          </p:nvPr>
        </p:nvSpPr>
        <p:spPr>
          <a:xfrm>
            <a:off x="679050" y="3232600"/>
            <a:ext cx="24258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" sz="1400">
                <a:solidFill>
                  <a:srgbClr val="2B1A78"/>
                </a:solidFill>
              </a:rPr>
              <a:t>Broken links and orphaned content and media items.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08" name="Google Shape;408;p52"/>
          <p:cNvSpPr txBox="1"/>
          <p:nvPr>
            <p:ph idx="3" type="subTitle"/>
          </p:nvPr>
        </p:nvSpPr>
        <p:spPr>
          <a:xfrm>
            <a:off x="3011725" y="2721575"/>
            <a:ext cx="2499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Solution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09" name="Google Shape;409;p52"/>
          <p:cNvSpPr txBox="1"/>
          <p:nvPr>
            <p:ph idx="4" type="subTitle"/>
          </p:nvPr>
        </p:nvSpPr>
        <p:spPr>
          <a:xfrm>
            <a:off x="5954000" y="2721575"/>
            <a:ext cx="2499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Outcome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10" name="Google Shape;410;p52"/>
          <p:cNvSpPr txBox="1"/>
          <p:nvPr>
            <p:ph idx="5" type="subTitle"/>
          </p:nvPr>
        </p:nvSpPr>
        <p:spPr>
          <a:xfrm>
            <a:off x="2988275" y="3060150"/>
            <a:ext cx="2912700" cy="15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B1A78"/>
                </a:solidFill>
              </a:rPr>
              <a:t>Arachno Analysis </a:t>
            </a:r>
            <a:r>
              <a:rPr b="1" lang="en" sz="1400">
                <a:solidFill>
                  <a:srgbClr val="2B1A78"/>
                </a:solidFill>
              </a:rPr>
              <a:t>- </a:t>
            </a:r>
            <a:r>
              <a:rPr lang="en" sz="1400">
                <a:solidFill>
                  <a:srgbClr val="2B1A78"/>
                </a:solidFill>
              </a:rPr>
              <a:t>A custom Drupal module that shows the relationship between content items. 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11" name="Google Shape;411;p52"/>
          <p:cNvSpPr txBox="1"/>
          <p:nvPr>
            <p:ph idx="6" type="subTitle"/>
          </p:nvPr>
        </p:nvSpPr>
        <p:spPr>
          <a:xfrm>
            <a:off x="5954000" y="3232600"/>
            <a:ext cx="24258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" sz="1400">
                <a:solidFill>
                  <a:srgbClr val="2B1A78"/>
                </a:solidFill>
              </a:rPr>
              <a:t>Prevents content editors from accidentally editing someone else’s content</a:t>
            </a:r>
            <a:endParaRPr>
              <a:solidFill>
                <a:srgbClr val="2B1A7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ctrTitle"/>
          </p:nvPr>
        </p:nvSpPr>
        <p:spPr>
          <a:xfrm>
            <a:off x="804675" y="820775"/>
            <a:ext cx="7972200" cy="16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 Source &amp; CMS: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Making A Bigger Impact</a:t>
            </a:r>
            <a:endParaRPr/>
          </a:p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804600" y="3138925"/>
            <a:ext cx="1815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Andrea Fletcher</a:t>
            </a:r>
            <a:endParaRPr/>
          </a:p>
        </p:txBody>
      </p:sp>
      <p:sp>
        <p:nvSpPr>
          <p:cNvPr id="182" name="Google Shape;182;p35"/>
          <p:cNvSpPr txBox="1"/>
          <p:nvPr>
            <p:ph idx="2" type="subTitle"/>
          </p:nvPr>
        </p:nvSpPr>
        <p:spPr>
          <a:xfrm>
            <a:off x="804600" y="3532525"/>
            <a:ext cx="21417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</a:t>
            </a:r>
            <a:r>
              <a:rPr lang="en"/>
              <a:t>hief Digital Strategy Officer and Director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Digital Service at CMS</a:t>
            </a:r>
            <a:endParaRPr/>
          </a:p>
        </p:txBody>
      </p:sp>
      <p:sp>
        <p:nvSpPr>
          <p:cNvPr id="183" name="Google Shape;183;p35"/>
          <p:cNvSpPr txBox="1"/>
          <p:nvPr>
            <p:ph idx="3" type="subTitle"/>
          </p:nvPr>
        </p:nvSpPr>
        <p:spPr>
          <a:xfrm>
            <a:off x="6834450" y="3138925"/>
            <a:ext cx="2090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Pava</a:t>
            </a:r>
            <a:endParaRPr/>
          </a:p>
        </p:txBody>
      </p:sp>
      <p:sp>
        <p:nvSpPr>
          <p:cNvPr id="184" name="Google Shape;184;p35"/>
          <p:cNvSpPr txBox="1"/>
          <p:nvPr>
            <p:ph idx="4" type="subTitle"/>
          </p:nvPr>
        </p:nvSpPr>
        <p:spPr>
          <a:xfrm>
            <a:off x="6886012" y="3532525"/>
            <a:ext cx="20901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Co-Founder &amp; Chief Experience Officer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CivicActions</a:t>
            </a:r>
            <a:endParaRPr/>
          </a:p>
        </p:txBody>
      </p:sp>
      <p:sp>
        <p:nvSpPr>
          <p:cNvPr id="185" name="Google Shape;185;p35"/>
          <p:cNvSpPr txBox="1"/>
          <p:nvPr>
            <p:ph idx="5" type="subTitle"/>
          </p:nvPr>
        </p:nvSpPr>
        <p:spPr>
          <a:xfrm>
            <a:off x="3008997" y="3138925"/>
            <a:ext cx="1815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Remy DeCausemaker</a:t>
            </a:r>
            <a:endParaRPr/>
          </a:p>
        </p:txBody>
      </p:sp>
      <p:sp>
        <p:nvSpPr>
          <p:cNvPr id="186" name="Google Shape;186;p35"/>
          <p:cNvSpPr txBox="1"/>
          <p:nvPr>
            <p:ph idx="6" type="subTitle"/>
          </p:nvPr>
        </p:nvSpPr>
        <p:spPr>
          <a:xfrm>
            <a:off x="3009000" y="3532525"/>
            <a:ext cx="18159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 Source Program Office Lead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Digital Service at CMS</a:t>
            </a:r>
            <a:endParaRPr/>
          </a:p>
        </p:txBody>
      </p:sp>
      <p:sp>
        <p:nvSpPr>
          <p:cNvPr id="187" name="Google Shape;187;p35"/>
          <p:cNvSpPr txBox="1"/>
          <p:nvPr>
            <p:ph idx="7" type="subTitle"/>
          </p:nvPr>
        </p:nvSpPr>
        <p:spPr>
          <a:xfrm>
            <a:off x="4951502" y="3138925"/>
            <a:ext cx="18159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 Belman</a:t>
            </a:r>
            <a:r>
              <a:rPr lang="en"/>
              <a:t> </a:t>
            </a:r>
            <a:endParaRPr/>
          </a:p>
        </p:txBody>
      </p:sp>
      <p:sp>
        <p:nvSpPr>
          <p:cNvPr id="188" name="Google Shape;188;p35"/>
          <p:cNvSpPr txBox="1"/>
          <p:nvPr>
            <p:ph idx="8" type="subTitle"/>
          </p:nvPr>
        </p:nvSpPr>
        <p:spPr>
          <a:xfrm>
            <a:off x="4951501" y="3532525"/>
            <a:ext cx="19743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Director, Division of Web Experience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Office of Communications at CMS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Public Domain logo" id="189" name="Google Shape;189;p35"/>
          <p:cNvPicPr preferRelativeResize="0"/>
          <p:nvPr/>
        </p:nvPicPr>
        <p:blipFill rotWithShape="1">
          <a:blip r:embed="rId3">
            <a:alphaModFix/>
          </a:blip>
          <a:srcRect b="845" l="0" r="0" t="845"/>
          <a:stretch/>
        </p:blipFill>
        <p:spPr>
          <a:xfrm>
            <a:off x="1997614" y="4572318"/>
            <a:ext cx="966638" cy="3406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eative Commons logo" id="190" name="Google Shape;19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851" y="4572323"/>
            <a:ext cx="1292008" cy="307019"/>
          </a:xfrm>
          <a:prstGeom prst="rect">
            <a:avLst/>
          </a:prstGeom>
          <a:noFill/>
          <a:ln>
            <a:noFill/>
          </a:ln>
        </p:spPr>
      </p:pic>
      <p:sp>
        <p:nvSpPr>
          <p:cNvPr descr="Link to https://github.com/dsacms/decks/blob/main/cfa2025.pdf" id="191" name="Google Shape;191;p35"/>
          <p:cNvSpPr txBox="1"/>
          <p:nvPr/>
        </p:nvSpPr>
        <p:spPr>
          <a:xfrm>
            <a:off x="3191075" y="4644125"/>
            <a:ext cx="3795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https://github.com/DSACMS/decks/blob/main/cfa2025.pdf</a:t>
            </a: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3"/>
          <p:cNvSpPr txBox="1"/>
          <p:nvPr>
            <p:ph type="title"/>
          </p:nvPr>
        </p:nvSpPr>
        <p:spPr>
          <a:xfrm>
            <a:off x="691000" y="893700"/>
            <a:ext cx="77814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B1A78"/>
                </a:solidFill>
              </a:rPr>
              <a:t>Drupal success stories:</a:t>
            </a:r>
            <a:br>
              <a:rPr lang="en" sz="4200">
                <a:solidFill>
                  <a:srgbClr val="2B1A78"/>
                </a:solidFill>
              </a:rPr>
            </a:br>
            <a:r>
              <a:rPr lang="en" sz="3200">
                <a:solidFill>
                  <a:srgbClr val="2B1A78"/>
                </a:solidFill>
              </a:rPr>
              <a:t>Complex Content Workflows</a:t>
            </a:r>
            <a:endParaRPr sz="4200">
              <a:solidFill>
                <a:srgbClr val="2B1A78"/>
              </a:solidFill>
            </a:endParaRPr>
          </a:p>
        </p:txBody>
      </p:sp>
      <p:sp>
        <p:nvSpPr>
          <p:cNvPr id="417" name="Google Shape;417;p53"/>
          <p:cNvSpPr txBox="1"/>
          <p:nvPr>
            <p:ph idx="1" type="subTitle"/>
          </p:nvPr>
        </p:nvSpPr>
        <p:spPr>
          <a:xfrm>
            <a:off x="679050" y="2641338"/>
            <a:ext cx="2499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Challenge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18" name="Google Shape;418;p53"/>
          <p:cNvSpPr txBox="1"/>
          <p:nvPr>
            <p:ph idx="2" type="subTitle"/>
          </p:nvPr>
        </p:nvSpPr>
        <p:spPr>
          <a:xfrm>
            <a:off x="679050" y="2919075"/>
            <a:ext cx="2425800" cy="1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B1A78"/>
                </a:solidFill>
                <a:highlight>
                  <a:srgbClr val="FFFFFF"/>
                </a:highlight>
              </a:rPr>
              <a:t>Healthcare.gov is a complex, multi-product platform spanning several lower environments.  A traditional architecture limits operational efficiency and agility for releasing the content.</a:t>
            </a:r>
            <a:endParaRPr sz="1100">
              <a:solidFill>
                <a:srgbClr val="2B1A7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419" name="Google Shape;419;p53"/>
          <p:cNvSpPr txBox="1"/>
          <p:nvPr>
            <p:ph idx="3" type="subTitle"/>
          </p:nvPr>
        </p:nvSpPr>
        <p:spPr>
          <a:xfrm>
            <a:off x="3398699" y="2647950"/>
            <a:ext cx="2312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Solution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20" name="Google Shape;420;p53"/>
          <p:cNvSpPr txBox="1"/>
          <p:nvPr>
            <p:ph idx="4" type="subTitle"/>
          </p:nvPr>
        </p:nvSpPr>
        <p:spPr>
          <a:xfrm>
            <a:off x="5617700" y="2641475"/>
            <a:ext cx="253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Outcome 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21" name="Google Shape;421;p53"/>
          <p:cNvSpPr txBox="1"/>
          <p:nvPr>
            <p:ph idx="5" type="subTitle"/>
          </p:nvPr>
        </p:nvSpPr>
        <p:spPr>
          <a:xfrm>
            <a:off x="3398700" y="2919075"/>
            <a:ext cx="2425800" cy="16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B1A78"/>
                </a:solidFill>
                <a:highlight>
                  <a:srgbClr val="FFFFFF"/>
                </a:highlight>
              </a:rPr>
              <a:t>Drupal Headless/Decoupled Architecture</a:t>
            </a:r>
            <a:endParaRPr sz="1100">
              <a:solidFill>
                <a:srgbClr val="2B1A7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22" name="Google Shape;422;p53"/>
          <p:cNvSpPr txBox="1"/>
          <p:nvPr>
            <p:ph idx="6" type="subTitle"/>
          </p:nvPr>
        </p:nvSpPr>
        <p:spPr>
          <a:xfrm>
            <a:off x="5633450" y="3038850"/>
            <a:ext cx="2499000" cy="1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1100"/>
              <a:buChar char="●"/>
            </a:pPr>
            <a:r>
              <a:rPr lang="en" sz="1100">
                <a:solidFill>
                  <a:srgbClr val="2B1A78"/>
                </a:solidFill>
              </a:rPr>
              <a:t>Content authors can publish content from a single production Drupal instance to various lower environments</a:t>
            </a:r>
            <a:endParaRPr sz="1100">
              <a:solidFill>
                <a:srgbClr val="2B1A78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1100"/>
              <a:buChar char="●"/>
            </a:pPr>
            <a:r>
              <a:rPr lang="en" sz="1100">
                <a:solidFill>
                  <a:srgbClr val="2B1A78"/>
                </a:solidFill>
                <a:highlight>
                  <a:srgbClr val="FFFFFF"/>
                </a:highlight>
              </a:rPr>
              <a:t>Improves page load speed and publishing times and optimizes rendering for different devices and platforms. </a:t>
            </a:r>
            <a:endParaRPr sz="1100">
              <a:solidFill>
                <a:srgbClr val="2B1A7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br>
              <a:rPr lang="en" sz="1100"/>
            </a:b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4"/>
          <p:cNvSpPr txBox="1"/>
          <p:nvPr>
            <p:ph type="title"/>
          </p:nvPr>
        </p:nvSpPr>
        <p:spPr>
          <a:xfrm>
            <a:off x="691000" y="893700"/>
            <a:ext cx="83976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B1A78"/>
                </a:solidFill>
              </a:rPr>
              <a:t>Drupal success stories:</a:t>
            </a:r>
            <a:br>
              <a:rPr lang="en" sz="4200">
                <a:solidFill>
                  <a:srgbClr val="2B1A78"/>
                </a:solidFill>
              </a:rPr>
            </a:br>
            <a:r>
              <a:rPr lang="en" sz="3200">
                <a:solidFill>
                  <a:srgbClr val="2B1A78"/>
                </a:solidFill>
              </a:rPr>
              <a:t>Author Experience and Visual Consistency</a:t>
            </a:r>
            <a:endParaRPr sz="4200">
              <a:solidFill>
                <a:srgbClr val="2B1A78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428" name="Google Shape;428;p54"/>
          <p:cNvSpPr txBox="1"/>
          <p:nvPr>
            <p:ph idx="1" type="subTitle"/>
          </p:nvPr>
        </p:nvSpPr>
        <p:spPr>
          <a:xfrm>
            <a:off x="679050" y="2721575"/>
            <a:ext cx="2499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Challenge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29" name="Google Shape;429;p54"/>
          <p:cNvSpPr txBox="1"/>
          <p:nvPr>
            <p:ph idx="2" type="subTitle"/>
          </p:nvPr>
        </p:nvSpPr>
        <p:spPr>
          <a:xfrm>
            <a:off x="679050" y="2927800"/>
            <a:ext cx="26376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B1A78"/>
                </a:solidFill>
              </a:rPr>
              <a:t>CMS.gov is a highly complex website that has </a:t>
            </a:r>
            <a:r>
              <a:rPr b="1" lang="en">
                <a:solidFill>
                  <a:srgbClr val="2B1A78"/>
                </a:solidFill>
                <a:highlight>
                  <a:srgbClr val="E6EBF9"/>
                </a:highlight>
              </a:rPr>
              <a:t>650</a:t>
            </a:r>
            <a:r>
              <a:rPr lang="en">
                <a:solidFill>
                  <a:srgbClr val="2B1A78"/>
                </a:solidFill>
              </a:rPr>
              <a:t> Drupal users. We needed a way to allow CMS Centers and Offices to edit their own content. </a:t>
            </a:r>
            <a:endParaRPr>
              <a:solidFill>
                <a:srgbClr val="2B1A7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2626"/>
                </a:solidFill>
              </a:rPr>
              <a:t> </a:t>
            </a:r>
            <a:endParaRPr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0" name="Google Shape;430;p54"/>
          <p:cNvSpPr txBox="1"/>
          <p:nvPr>
            <p:ph idx="3" type="subTitle"/>
          </p:nvPr>
        </p:nvSpPr>
        <p:spPr>
          <a:xfrm>
            <a:off x="3316525" y="2721575"/>
            <a:ext cx="2499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Solution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31" name="Google Shape;431;p54"/>
          <p:cNvSpPr txBox="1"/>
          <p:nvPr>
            <p:ph idx="4" type="subTitle"/>
          </p:nvPr>
        </p:nvSpPr>
        <p:spPr>
          <a:xfrm>
            <a:off x="5954000" y="2721575"/>
            <a:ext cx="2499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Outcome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32" name="Google Shape;432;p54"/>
          <p:cNvSpPr txBox="1"/>
          <p:nvPr>
            <p:ph idx="5" type="subTitle"/>
          </p:nvPr>
        </p:nvSpPr>
        <p:spPr>
          <a:xfrm>
            <a:off x="3322500" y="3079725"/>
            <a:ext cx="2499000" cy="12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2B1A78"/>
                </a:solidFill>
              </a:rPr>
              <a:t>CMS Groups - An Access Scheme in Drupal that defines distinct CMS groups for different Centers and Offices. Every piece of content and media in Drupal is assigned to one of these groups. </a:t>
            </a:r>
            <a:r>
              <a:rPr lang="en">
                <a:solidFill>
                  <a:srgbClr val="2B1A78"/>
                </a:solidFill>
              </a:rPr>
              <a:t>When a user is granted access to Drupal, they must be assigned to one of these groups.</a:t>
            </a:r>
            <a:endParaRPr>
              <a:solidFill>
                <a:srgbClr val="2B1A7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3" name="Google Shape;433;p54"/>
          <p:cNvSpPr txBox="1"/>
          <p:nvPr>
            <p:ph idx="6" type="subTitle"/>
          </p:nvPr>
        </p:nvSpPr>
        <p:spPr>
          <a:xfrm>
            <a:off x="6005375" y="3079900"/>
            <a:ext cx="2386500" cy="12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2B1A78"/>
                </a:solidFill>
              </a:rPr>
              <a:t>Prevents content editors from accidentally editing someone else’s content.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34" name="Google Shape;434;p54"/>
          <p:cNvSpPr txBox="1"/>
          <p:nvPr/>
        </p:nvSpPr>
        <p:spPr>
          <a:xfrm>
            <a:off x="319415" y="4716362"/>
            <a:ext cx="2686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9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/>
          <p:cNvSpPr txBox="1"/>
          <p:nvPr>
            <p:ph type="title"/>
          </p:nvPr>
        </p:nvSpPr>
        <p:spPr>
          <a:xfrm>
            <a:off x="691000" y="893700"/>
            <a:ext cx="83817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B1A78"/>
                </a:solidFill>
              </a:rPr>
              <a:t>Drupal success stories:</a:t>
            </a:r>
            <a:br>
              <a:rPr lang="en" sz="4200">
                <a:solidFill>
                  <a:srgbClr val="2B1A78"/>
                </a:solidFill>
              </a:rPr>
            </a:br>
            <a:r>
              <a:rPr lang="en" sz="3200">
                <a:solidFill>
                  <a:srgbClr val="2B1A78"/>
                </a:solidFill>
              </a:rPr>
              <a:t>Content Ownership in a Large Organization</a:t>
            </a:r>
            <a:endParaRPr sz="4200">
              <a:solidFill>
                <a:srgbClr val="2B1A78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440" name="Google Shape;440;p55"/>
          <p:cNvSpPr txBox="1"/>
          <p:nvPr>
            <p:ph idx="1" type="subTitle"/>
          </p:nvPr>
        </p:nvSpPr>
        <p:spPr>
          <a:xfrm>
            <a:off x="616650" y="2661325"/>
            <a:ext cx="26376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Challenge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41" name="Google Shape;441;p55"/>
          <p:cNvSpPr txBox="1"/>
          <p:nvPr>
            <p:ph idx="2" type="subTitle"/>
          </p:nvPr>
        </p:nvSpPr>
        <p:spPr>
          <a:xfrm>
            <a:off x="609750" y="3115175"/>
            <a:ext cx="2637600" cy="17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B1A78"/>
                </a:solidFill>
              </a:rPr>
              <a:t>CMS.gov uses a distributed model for content management, in which each Center/Office is responsible for posting and maintaining the content that is relevant to their expertise. These content editors often do not have a design, user experience, or tech background, but desire visually appealing pages that are consistent with the look and feel of the rest of the website. </a:t>
            </a:r>
            <a:endParaRPr sz="1100">
              <a:solidFill>
                <a:srgbClr val="2B1A78"/>
              </a:solidFill>
            </a:endParaRPr>
          </a:p>
        </p:txBody>
      </p:sp>
      <p:sp>
        <p:nvSpPr>
          <p:cNvPr id="442" name="Google Shape;442;p55"/>
          <p:cNvSpPr txBox="1"/>
          <p:nvPr>
            <p:ph idx="3" type="subTitle"/>
          </p:nvPr>
        </p:nvSpPr>
        <p:spPr>
          <a:xfrm>
            <a:off x="3316525" y="2721575"/>
            <a:ext cx="2499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Solution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43" name="Google Shape;443;p55"/>
          <p:cNvSpPr txBox="1"/>
          <p:nvPr>
            <p:ph idx="4" type="subTitle"/>
          </p:nvPr>
        </p:nvSpPr>
        <p:spPr>
          <a:xfrm>
            <a:off x="5573000" y="2721575"/>
            <a:ext cx="2499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Outcome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44" name="Google Shape;444;p55"/>
          <p:cNvSpPr txBox="1"/>
          <p:nvPr>
            <p:ph idx="5" type="subTitle"/>
          </p:nvPr>
        </p:nvSpPr>
        <p:spPr>
          <a:xfrm>
            <a:off x="3315388" y="3076625"/>
            <a:ext cx="2432100" cy="14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rgbClr val="2B1A78"/>
                </a:solidFill>
              </a:rPr>
              <a:t>Layout Builder </a:t>
            </a:r>
            <a:endParaRPr sz="1100">
              <a:solidFill>
                <a:srgbClr val="2B1A7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5" name="Google Shape;445;p55"/>
          <p:cNvSpPr txBox="1"/>
          <p:nvPr>
            <p:ph idx="6" type="subTitle"/>
          </p:nvPr>
        </p:nvSpPr>
        <p:spPr>
          <a:xfrm>
            <a:off x="5434525" y="2882000"/>
            <a:ext cx="26376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1A78"/>
              </a:buClr>
              <a:buSzPts val="1100"/>
              <a:buChar char="●"/>
            </a:pPr>
            <a:r>
              <a:rPr lang="en" sz="1100">
                <a:solidFill>
                  <a:srgbClr val="2B1A78"/>
                </a:solidFill>
              </a:rPr>
              <a:t>Gives content creators to the ability to make visually appealing content, within an area that we have defined and in a way that they can do it themselves.</a:t>
            </a:r>
            <a:endParaRPr sz="1100">
              <a:solidFill>
                <a:srgbClr val="2B1A78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1100"/>
              <a:buChar char="●"/>
            </a:pPr>
            <a:r>
              <a:rPr lang="en" sz="1100">
                <a:solidFill>
                  <a:srgbClr val="2B1A78"/>
                </a:solidFill>
              </a:rPr>
              <a:t>Does not require contractor support to build custom coded sections of the website.</a:t>
            </a:r>
            <a:endParaRPr sz="1100">
              <a:solidFill>
                <a:srgbClr val="2B1A78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6"/>
          <p:cNvSpPr txBox="1"/>
          <p:nvPr>
            <p:ph type="title"/>
          </p:nvPr>
        </p:nvSpPr>
        <p:spPr>
          <a:xfrm>
            <a:off x="691000" y="893700"/>
            <a:ext cx="77814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B1A78"/>
                </a:solidFill>
              </a:rPr>
              <a:t>Drupal success stories:</a:t>
            </a:r>
            <a:br>
              <a:rPr lang="en" sz="4200">
                <a:solidFill>
                  <a:srgbClr val="2B1A78"/>
                </a:solidFill>
              </a:rPr>
            </a:br>
            <a:r>
              <a:rPr lang="en" sz="3200">
                <a:solidFill>
                  <a:srgbClr val="2B1A78"/>
                </a:solidFill>
              </a:rPr>
              <a:t>Review and Approvals</a:t>
            </a:r>
            <a:endParaRPr sz="4200">
              <a:solidFill>
                <a:srgbClr val="2B1A78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451" name="Google Shape;451;p56"/>
          <p:cNvSpPr txBox="1"/>
          <p:nvPr>
            <p:ph idx="1" type="subTitle"/>
          </p:nvPr>
        </p:nvSpPr>
        <p:spPr>
          <a:xfrm>
            <a:off x="609750" y="2721575"/>
            <a:ext cx="2568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Challenge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52" name="Google Shape;452;p56"/>
          <p:cNvSpPr txBox="1"/>
          <p:nvPr>
            <p:ph idx="2" type="subTitle"/>
          </p:nvPr>
        </p:nvSpPr>
        <p:spPr>
          <a:xfrm>
            <a:off x="609750" y="3054600"/>
            <a:ext cx="2637600" cy="17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  <a:highlight>
                  <a:srgbClr val="FFFFFF"/>
                </a:highlight>
              </a:rPr>
              <a:t>Often times before content editors publish content, they want to preview the webpage to see if everything looks correct. There wasn’t a great way to show what the page would look like without the content editing interface in the way. 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53" name="Google Shape;453;p56"/>
          <p:cNvSpPr txBox="1"/>
          <p:nvPr>
            <p:ph idx="3" type="subTitle"/>
          </p:nvPr>
        </p:nvSpPr>
        <p:spPr>
          <a:xfrm>
            <a:off x="3311263" y="2721575"/>
            <a:ext cx="2349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Solution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54" name="Google Shape;454;p56"/>
          <p:cNvSpPr txBox="1"/>
          <p:nvPr>
            <p:ph idx="4" type="subTitle"/>
          </p:nvPr>
        </p:nvSpPr>
        <p:spPr>
          <a:xfrm>
            <a:off x="4722500" y="2721575"/>
            <a:ext cx="3044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Outcome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55" name="Google Shape;455;p56"/>
          <p:cNvSpPr txBox="1"/>
          <p:nvPr>
            <p:ph idx="5" type="subTitle"/>
          </p:nvPr>
        </p:nvSpPr>
        <p:spPr>
          <a:xfrm>
            <a:off x="3311263" y="3054600"/>
            <a:ext cx="2282400" cy="14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2B1A78"/>
                </a:solidFill>
              </a:rPr>
              <a:t>Draft Preview Link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56" name="Google Shape;456;p56"/>
          <p:cNvSpPr txBox="1"/>
          <p:nvPr>
            <p:ph idx="5" type="subTitle"/>
          </p:nvPr>
        </p:nvSpPr>
        <p:spPr>
          <a:xfrm>
            <a:off x="4722500" y="3054600"/>
            <a:ext cx="3285900" cy="19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1200"/>
              <a:buChar char="●"/>
            </a:pPr>
            <a:r>
              <a:rPr lang="en">
                <a:solidFill>
                  <a:srgbClr val="2B1A78"/>
                </a:solidFill>
              </a:rPr>
              <a:t>Content editors can share out a preview of a </a:t>
            </a:r>
            <a:r>
              <a:rPr lang="en">
                <a:solidFill>
                  <a:srgbClr val="2B1A78"/>
                </a:solidFill>
                <a:highlight>
                  <a:schemeClr val="lt1"/>
                </a:highlight>
              </a:rPr>
              <a:t>page they have created with a tokenized link.</a:t>
            </a:r>
            <a:endParaRPr>
              <a:solidFill>
                <a:srgbClr val="2B1A78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1200"/>
              <a:buChar char="●"/>
            </a:pPr>
            <a:r>
              <a:rPr lang="en">
                <a:solidFill>
                  <a:srgbClr val="2B1A78"/>
                </a:solidFill>
                <a:highlight>
                  <a:schemeClr val="lt1"/>
                </a:highlight>
              </a:rPr>
              <a:t>Content editors can take this link and send it to others, like their approvers, to review.</a:t>
            </a:r>
            <a:endParaRPr>
              <a:solidFill>
                <a:srgbClr val="2B1A78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1200"/>
              <a:buChar char="●"/>
            </a:pPr>
            <a:r>
              <a:rPr lang="en">
                <a:solidFill>
                  <a:srgbClr val="2B1A78"/>
                </a:solidFill>
                <a:highlight>
                  <a:schemeClr val="lt1"/>
                </a:highlight>
              </a:rPr>
              <a:t>Editors can select how long they want the link to work, from 24 hours to 2 weeks. </a:t>
            </a:r>
            <a:endParaRPr>
              <a:solidFill>
                <a:srgbClr val="2B1A7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691000" y="893700"/>
            <a:ext cx="77814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B1A78"/>
                </a:solidFill>
              </a:rPr>
              <a:t>Drupal success stories:</a:t>
            </a:r>
            <a:br>
              <a:rPr lang="en" sz="4200">
                <a:solidFill>
                  <a:srgbClr val="2B1A78"/>
                </a:solidFill>
              </a:rPr>
            </a:br>
            <a:r>
              <a:rPr lang="en" sz="3200">
                <a:solidFill>
                  <a:srgbClr val="2B1A78"/>
                </a:solidFill>
              </a:rPr>
              <a:t>Visual Consistency &amp; Accessibility</a:t>
            </a:r>
            <a:endParaRPr sz="4200"/>
          </a:p>
        </p:txBody>
      </p:sp>
      <p:sp>
        <p:nvSpPr>
          <p:cNvPr id="462" name="Google Shape;462;p57"/>
          <p:cNvSpPr txBox="1"/>
          <p:nvPr>
            <p:ph idx="1" type="subTitle"/>
          </p:nvPr>
        </p:nvSpPr>
        <p:spPr>
          <a:xfrm>
            <a:off x="609750" y="2721575"/>
            <a:ext cx="2499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Challenge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63" name="Google Shape;463;p57"/>
          <p:cNvSpPr txBox="1"/>
          <p:nvPr>
            <p:ph idx="2" type="subTitle"/>
          </p:nvPr>
        </p:nvSpPr>
        <p:spPr>
          <a:xfrm>
            <a:off x="609750" y="3030700"/>
            <a:ext cx="2499000" cy="17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2B1A78"/>
                </a:solidFill>
                <a:highlight>
                  <a:srgbClr val="FFFFFF"/>
                </a:highlight>
              </a:rPr>
              <a:t>CMS needed to provide web product teams with a single source of truth design system that supports the visual design pattern libraries that include CMS program branding.</a:t>
            </a:r>
            <a:endParaRPr sz="1000">
              <a:solidFill>
                <a:srgbClr val="2B1A78"/>
              </a:solidFill>
            </a:endParaRPr>
          </a:p>
        </p:txBody>
      </p:sp>
      <p:sp>
        <p:nvSpPr>
          <p:cNvPr id="464" name="Google Shape;464;p57"/>
          <p:cNvSpPr txBox="1"/>
          <p:nvPr>
            <p:ph idx="3" type="subTitle"/>
          </p:nvPr>
        </p:nvSpPr>
        <p:spPr>
          <a:xfrm>
            <a:off x="3085225" y="2721575"/>
            <a:ext cx="2499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  <a:highlight>
                  <a:schemeClr val="lt1"/>
                </a:highlight>
              </a:rPr>
              <a:t>Solution</a:t>
            </a:r>
            <a:endParaRPr>
              <a:solidFill>
                <a:srgbClr val="2B1A78"/>
              </a:solidFill>
              <a:highlight>
                <a:schemeClr val="lt1"/>
              </a:highlight>
            </a:endParaRPr>
          </a:p>
        </p:txBody>
      </p:sp>
      <p:sp>
        <p:nvSpPr>
          <p:cNvPr id="465" name="Google Shape;465;p57"/>
          <p:cNvSpPr txBox="1"/>
          <p:nvPr>
            <p:ph idx="4" type="subTitle"/>
          </p:nvPr>
        </p:nvSpPr>
        <p:spPr>
          <a:xfrm>
            <a:off x="5560700" y="2721575"/>
            <a:ext cx="3044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Outcome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466" name="Google Shape;466;p57"/>
          <p:cNvSpPr txBox="1"/>
          <p:nvPr>
            <p:ph idx="6" type="subTitle"/>
          </p:nvPr>
        </p:nvSpPr>
        <p:spPr>
          <a:xfrm>
            <a:off x="5560700" y="3030700"/>
            <a:ext cx="2623500" cy="16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B1A78"/>
              </a:buClr>
              <a:buSzPts val="1100"/>
              <a:buChar char="●"/>
            </a:pPr>
            <a:r>
              <a:rPr lang="en" sz="1100">
                <a:solidFill>
                  <a:srgbClr val="2B1A78"/>
                </a:solidFill>
                <a:highlight>
                  <a:srgbClr val="FFFFFF"/>
                </a:highlight>
              </a:rPr>
              <a:t>A single </a:t>
            </a:r>
            <a:r>
              <a:rPr b="1" lang="en" sz="1100">
                <a:solidFill>
                  <a:srgbClr val="2B1A78"/>
                </a:solidFill>
                <a:highlight>
                  <a:srgbClr val="E6EBF9"/>
                </a:highlight>
              </a:rPr>
              <a:t>open source</a:t>
            </a:r>
            <a:r>
              <a:rPr lang="en" sz="1100">
                <a:solidFill>
                  <a:srgbClr val="2B1A78"/>
                </a:solidFill>
                <a:highlight>
                  <a:srgbClr val="FFFFFF"/>
                </a:highlight>
              </a:rPr>
              <a:t> global design system with themed child design systems (CDS) to support CMS’s three major program websites.</a:t>
            </a:r>
            <a:endParaRPr sz="1100">
              <a:solidFill>
                <a:srgbClr val="2B1A78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1A78"/>
              </a:buClr>
              <a:buSzPts val="1100"/>
              <a:buChar char="●"/>
            </a:pPr>
            <a:r>
              <a:rPr lang="en" sz="1100">
                <a:solidFill>
                  <a:srgbClr val="2B1A78"/>
                </a:solidFill>
                <a:highlight>
                  <a:srgbClr val="FFFFFF"/>
                </a:highlight>
              </a:rPr>
              <a:t>Each themed CDS is built on top of the based “core” design system. </a:t>
            </a:r>
            <a:r>
              <a:rPr lang="en" sz="1100">
                <a:solidFill>
                  <a:srgbClr val="2B1A7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2B1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7"/>
          <p:cNvSpPr txBox="1"/>
          <p:nvPr>
            <p:ph idx="2" type="subTitle"/>
          </p:nvPr>
        </p:nvSpPr>
        <p:spPr>
          <a:xfrm>
            <a:off x="3085225" y="3030700"/>
            <a:ext cx="2499000" cy="17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2B1A78"/>
                </a:solidFill>
              </a:rPr>
              <a:t>CMS Design System &amp; “child” Design Systems</a:t>
            </a:r>
            <a:endParaRPr sz="1000">
              <a:solidFill>
                <a:srgbClr val="2B1A78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1A78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8"/>
          <p:cNvSpPr txBox="1"/>
          <p:nvPr>
            <p:ph type="title"/>
          </p:nvPr>
        </p:nvSpPr>
        <p:spPr>
          <a:xfrm>
            <a:off x="1432475" y="790475"/>
            <a:ext cx="7053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" sz="3000"/>
              <a:t>CivicActions Contributions</a:t>
            </a:r>
            <a:endParaRPr b="0" sz="3000"/>
          </a:p>
        </p:txBody>
      </p:sp>
      <p:sp>
        <p:nvSpPr>
          <p:cNvPr id="473" name="Google Shape;473;p58"/>
          <p:cNvSpPr txBox="1"/>
          <p:nvPr/>
        </p:nvSpPr>
        <p:spPr>
          <a:xfrm>
            <a:off x="975532" y="1850425"/>
            <a:ext cx="22851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en" sz="6600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12</a:t>
            </a:r>
            <a:endParaRPr b="1" i="0" sz="66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4" name="Google Shape;474;p58"/>
          <p:cNvSpPr txBox="1"/>
          <p:nvPr/>
        </p:nvSpPr>
        <p:spPr>
          <a:xfrm>
            <a:off x="857250" y="2360024"/>
            <a:ext cx="2626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37150" spcFirstLastPara="1" rIns="137150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5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Months</a:t>
            </a:r>
            <a:endParaRPr b="1" i="0" sz="14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5" name="Google Shape;475;p58"/>
          <p:cNvSpPr txBox="1"/>
          <p:nvPr/>
        </p:nvSpPr>
        <p:spPr>
          <a:xfrm>
            <a:off x="3267675" y="2360024"/>
            <a:ext cx="2626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37150" spcFirstLastPara="1" rIns="137150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Drupal Contributions</a:t>
            </a:r>
            <a:endParaRPr b="1" i="0" sz="15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76" name="Google Shape;476;p58"/>
          <p:cNvCxnSpPr/>
          <p:nvPr/>
        </p:nvCxnSpPr>
        <p:spPr>
          <a:xfrm>
            <a:off x="3328106" y="1855125"/>
            <a:ext cx="300" cy="1433400"/>
          </a:xfrm>
          <a:prstGeom prst="straightConnector1">
            <a:avLst/>
          </a:prstGeom>
          <a:noFill/>
          <a:ln cap="flat" cmpd="sng" w="28575">
            <a:solidFill>
              <a:srgbClr val="2B1A7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7" name="Google Shape;477;p58"/>
          <p:cNvCxnSpPr/>
          <p:nvPr/>
        </p:nvCxnSpPr>
        <p:spPr>
          <a:xfrm>
            <a:off x="5876241" y="1855125"/>
            <a:ext cx="300" cy="1433400"/>
          </a:xfrm>
          <a:prstGeom prst="straightConnector1">
            <a:avLst/>
          </a:prstGeom>
          <a:noFill/>
          <a:ln cap="flat" cmpd="sng" w="28575">
            <a:solidFill>
              <a:srgbClr val="2B1A7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8" name="Google Shape;478;p58"/>
          <p:cNvSpPr txBox="1"/>
          <p:nvPr/>
        </p:nvSpPr>
        <p:spPr>
          <a:xfrm>
            <a:off x="975525" y="3798147"/>
            <a:ext cx="565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i="0" sz="9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9" name="Google Shape;479;p58"/>
          <p:cNvSpPr txBox="1"/>
          <p:nvPr/>
        </p:nvSpPr>
        <p:spPr>
          <a:xfrm>
            <a:off x="3421682" y="1850425"/>
            <a:ext cx="22851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en" sz="6600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302</a:t>
            </a:r>
            <a:endParaRPr b="1" i="0" sz="66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0" name="Google Shape;480;p58"/>
          <p:cNvSpPr txBox="1"/>
          <p:nvPr/>
        </p:nvSpPr>
        <p:spPr>
          <a:xfrm>
            <a:off x="5782275" y="2360024"/>
            <a:ext cx="2626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37150" spcFirstLastPara="1" rIns="137150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DKAN</a:t>
            </a:r>
            <a:r>
              <a:rPr b="1" lang="en" sz="15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Contributions</a:t>
            </a:r>
            <a:endParaRPr b="1" i="0" sz="15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1" name="Google Shape;481;p58"/>
          <p:cNvSpPr txBox="1"/>
          <p:nvPr/>
        </p:nvSpPr>
        <p:spPr>
          <a:xfrm>
            <a:off x="5783882" y="1850425"/>
            <a:ext cx="22851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en" sz="6600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147</a:t>
            </a:r>
            <a:endParaRPr b="1" i="0" sz="66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9"/>
          <p:cNvSpPr txBox="1"/>
          <p:nvPr>
            <p:ph idx="1" type="subTitle"/>
          </p:nvPr>
        </p:nvSpPr>
        <p:spPr>
          <a:xfrm>
            <a:off x="642450" y="1446300"/>
            <a:ext cx="3310800" cy="25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1800"/>
              <a:buChar char="●"/>
            </a:pPr>
            <a:r>
              <a:rPr b="0" lang="en" sz="1800">
                <a:solidFill>
                  <a:srgbClr val="5650BE"/>
                </a:solidFill>
              </a:rPr>
              <a:t>Community of over </a:t>
            </a:r>
            <a:r>
              <a:rPr lang="en" sz="1800">
                <a:solidFill>
                  <a:srgbClr val="5650BE"/>
                </a:solidFill>
                <a:highlight>
                  <a:srgbClr val="E6EBF9"/>
                </a:highlight>
              </a:rPr>
              <a:t>100,000</a:t>
            </a:r>
            <a:r>
              <a:rPr b="0" lang="en" sz="1800">
                <a:solidFill>
                  <a:srgbClr val="5650BE"/>
                </a:solidFill>
              </a:rPr>
              <a:t> active contributors</a:t>
            </a:r>
            <a:endParaRPr b="0" sz="1800">
              <a:solidFill>
                <a:srgbClr val="5650B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5650BE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1800"/>
              <a:buChar char="●"/>
            </a:pPr>
            <a:r>
              <a:rPr b="0" lang="en" sz="1800">
                <a:solidFill>
                  <a:srgbClr val="5650BE"/>
                </a:solidFill>
              </a:rPr>
              <a:t>Free, open source content management system (CMS)</a:t>
            </a:r>
            <a:br>
              <a:rPr b="0" lang="en" sz="1800">
                <a:solidFill>
                  <a:srgbClr val="5650BE"/>
                </a:solidFill>
              </a:rPr>
            </a:br>
            <a:endParaRPr b="0" sz="1800">
              <a:solidFill>
                <a:srgbClr val="5650BE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1800"/>
              <a:buChar char="●"/>
            </a:pPr>
            <a:r>
              <a:rPr b="0" lang="en" sz="1800">
                <a:solidFill>
                  <a:srgbClr val="5650BE"/>
                </a:solidFill>
              </a:rPr>
              <a:t>Modular design is easily customizable</a:t>
            </a:r>
            <a:endParaRPr b="0">
              <a:solidFill>
                <a:srgbClr val="5650BE"/>
              </a:solidFill>
            </a:endParaRPr>
          </a:p>
        </p:txBody>
      </p:sp>
      <p:sp>
        <p:nvSpPr>
          <p:cNvPr id="487" name="Google Shape;487;p59"/>
          <p:cNvSpPr txBox="1"/>
          <p:nvPr>
            <p:ph idx="2" type="subTitle"/>
          </p:nvPr>
        </p:nvSpPr>
        <p:spPr>
          <a:xfrm>
            <a:off x="4624075" y="1446300"/>
            <a:ext cx="3707100" cy="3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1800"/>
              <a:buChar char="●"/>
            </a:pPr>
            <a:r>
              <a:rPr lang="en" sz="1800">
                <a:solidFill>
                  <a:srgbClr val="5650BE"/>
                </a:solidFill>
              </a:rPr>
              <a:t>Powerful content authoring tools, for creating, managing and organizing content</a:t>
            </a:r>
            <a:endParaRPr sz="1800">
              <a:solidFill>
                <a:srgbClr val="5650BE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650BE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1800"/>
              <a:buChar char="●"/>
            </a:pPr>
            <a:r>
              <a:rPr lang="en" sz="1800">
                <a:solidFill>
                  <a:srgbClr val="5650BE"/>
                </a:solidFill>
              </a:rPr>
              <a:t>Extensive </a:t>
            </a:r>
            <a:r>
              <a:rPr b="1" lang="en" sz="1800">
                <a:solidFill>
                  <a:srgbClr val="5650BE"/>
                </a:solidFill>
                <a:highlight>
                  <a:srgbClr val="E6EBF9"/>
                </a:highlight>
              </a:rPr>
              <a:t>API</a:t>
            </a:r>
            <a:r>
              <a:rPr lang="en" sz="1800">
                <a:solidFill>
                  <a:srgbClr val="5650BE"/>
                </a:solidFill>
              </a:rPr>
              <a:t> for seamless integration with other systems and services</a:t>
            </a:r>
            <a:endParaRPr>
              <a:solidFill>
                <a:srgbClr val="5650BE"/>
              </a:solidFill>
            </a:endParaRPr>
          </a:p>
        </p:txBody>
      </p:sp>
      <p:pic>
        <p:nvPicPr>
          <p:cNvPr id="488" name="Google Shape;48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475" y="399025"/>
            <a:ext cx="611550" cy="799027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9"/>
          <p:cNvSpPr txBox="1"/>
          <p:nvPr>
            <p:ph type="title"/>
          </p:nvPr>
        </p:nvSpPr>
        <p:spPr>
          <a:xfrm>
            <a:off x="616650" y="530550"/>
            <a:ext cx="79107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Drupal</a:t>
            </a:r>
            <a:endParaRPr>
              <a:solidFill>
                <a:srgbClr val="2B1A78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/>
          <p:nvPr>
            <p:ph idx="4294967295" type="body"/>
          </p:nvPr>
        </p:nvSpPr>
        <p:spPr>
          <a:xfrm>
            <a:off x="672750" y="1596875"/>
            <a:ext cx="3832500" cy="21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2000"/>
              <a:buChar char="●"/>
            </a:pPr>
            <a:r>
              <a:rPr lang="en" sz="1800">
                <a:solidFill>
                  <a:srgbClr val="5650BE"/>
                </a:solidFill>
              </a:rPr>
              <a:t>Admins can now create and configure custom search pages </a:t>
            </a:r>
            <a:br>
              <a:rPr lang="en" sz="1800">
                <a:solidFill>
                  <a:srgbClr val="5650BE"/>
                </a:solidFill>
              </a:rPr>
            </a:br>
            <a:endParaRPr sz="1800">
              <a:solidFill>
                <a:srgbClr val="5650BE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2000"/>
              <a:buChar char="●"/>
            </a:pPr>
            <a:r>
              <a:rPr lang="en" sz="1800">
                <a:solidFill>
                  <a:srgbClr val="5650BE"/>
                </a:solidFill>
              </a:rPr>
              <a:t>Additional settings include autocomplete, spelling correction, and SafeSearch filtering</a:t>
            </a:r>
            <a:endParaRPr sz="1800">
              <a:solidFill>
                <a:srgbClr val="5650B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50BE"/>
              </a:solidFill>
            </a:endParaRPr>
          </a:p>
        </p:txBody>
      </p:sp>
      <p:sp>
        <p:nvSpPr>
          <p:cNvPr id="495" name="Google Shape;495;p60"/>
          <p:cNvSpPr txBox="1"/>
          <p:nvPr>
            <p:ph idx="4294967295" type="body"/>
          </p:nvPr>
        </p:nvSpPr>
        <p:spPr>
          <a:xfrm>
            <a:off x="4648825" y="1596875"/>
            <a:ext cx="3823500" cy="21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2000"/>
              <a:buChar char="●"/>
            </a:pPr>
            <a:r>
              <a:rPr lang="en">
                <a:solidFill>
                  <a:srgbClr val="5650BE"/>
                </a:solidFill>
              </a:rPr>
              <a:t>Promoted Search Results that appear at the top of the search</a:t>
            </a:r>
            <a:endParaRPr>
              <a:solidFill>
                <a:srgbClr val="5650BE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650BE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2000"/>
              <a:buChar char="●"/>
            </a:pPr>
            <a:r>
              <a:rPr lang="en" sz="1800">
                <a:solidFill>
                  <a:srgbClr val="5650BE"/>
                </a:solidFill>
              </a:rPr>
              <a:t>Access Controls settings allow admins to restrict visibility to specific search pages</a:t>
            </a:r>
            <a:endParaRPr>
              <a:solidFill>
                <a:srgbClr val="5650BE"/>
              </a:solidFill>
            </a:endParaRPr>
          </a:p>
        </p:txBody>
      </p:sp>
      <p:sp>
        <p:nvSpPr>
          <p:cNvPr id="496" name="Google Shape;496;p60"/>
          <p:cNvSpPr txBox="1"/>
          <p:nvPr>
            <p:ph type="title"/>
          </p:nvPr>
        </p:nvSpPr>
        <p:spPr>
          <a:xfrm>
            <a:off x="616650" y="530550"/>
            <a:ext cx="79107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Vertex AI Search</a:t>
            </a:r>
            <a:endParaRPr>
              <a:solidFill>
                <a:srgbClr val="2B1A78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1"/>
          <p:cNvSpPr txBox="1"/>
          <p:nvPr>
            <p:ph type="title"/>
          </p:nvPr>
        </p:nvSpPr>
        <p:spPr>
          <a:xfrm>
            <a:off x="616650" y="530550"/>
            <a:ext cx="79107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Content Reminders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502" name="Google Shape;502;p61"/>
          <p:cNvSpPr txBox="1"/>
          <p:nvPr>
            <p:ph idx="4294967295" type="body"/>
          </p:nvPr>
        </p:nvSpPr>
        <p:spPr>
          <a:xfrm>
            <a:off x="672750" y="1520675"/>
            <a:ext cx="3832500" cy="21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2000"/>
              <a:buChar char="●"/>
            </a:pPr>
            <a:r>
              <a:rPr lang="en" sz="1800">
                <a:solidFill>
                  <a:srgbClr val="5650BE"/>
                </a:solidFill>
              </a:rPr>
              <a:t>Editors can set reminder notifications for specific content items, prompting them to review and update content as needed</a:t>
            </a:r>
            <a:br>
              <a:rPr lang="en" sz="1800">
                <a:solidFill>
                  <a:srgbClr val="5650BE"/>
                </a:solidFill>
              </a:rPr>
            </a:br>
            <a:endParaRPr sz="1800">
              <a:solidFill>
                <a:srgbClr val="5650BE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2000"/>
              <a:buChar char="●"/>
            </a:pPr>
            <a:r>
              <a:rPr lang="en" sz="1800">
                <a:solidFill>
                  <a:srgbClr val="5650BE"/>
                </a:solidFill>
              </a:rPr>
              <a:t>Notifications can be customized with specific messages and sent to multiple recipients.</a:t>
            </a:r>
            <a:endParaRPr>
              <a:solidFill>
                <a:srgbClr val="5650BE"/>
              </a:solidFill>
            </a:endParaRPr>
          </a:p>
        </p:txBody>
      </p:sp>
      <p:sp>
        <p:nvSpPr>
          <p:cNvPr id="503" name="Google Shape;503;p61"/>
          <p:cNvSpPr txBox="1"/>
          <p:nvPr>
            <p:ph idx="4294967295" type="body"/>
          </p:nvPr>
        </p:nvSpPr>
        <p:spPr>
          <a:xfrm>
            <a:off x="4648825" y="1520675"/>
            <a:ext cx="3823500" cy="21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2000"/>
              <a:buChar char="●"/>
            </a:pPr>
            <a:r>
              <a:rPr lang="en" sz="1800">
                <a:solidFill>
                  <a:srgbClr val="5650BE"/>
                </a:solidFill>
              </a:rPr>
              <a:t> Offers preset dates for scheduling reminders, such as "a week from now" or "next month,"</a:t>
            </a:r>
            <a:br>
              <a:rPr lang="en" sz="1800">
                <a:solidFill>
                  <a:srgbClr val="5650BE"/>
                </a:solidFill>
              </a:rPr>
            </a:br>
            <a:endParaRPr>
              <a:solidFill>
                <a:srgbClr val="5650BE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2"/>
          <p:cNvSpPr txBox="1"/>
          <p:nvPr>
            <p:ph idx="4294967295" type="body"/>
          </p:nvPr>
        </p:nvSpPr>
        <p:spPr>
          <a:xfrm>
            <a:off x="672750" y="1292075"/>
            <a:ext cx="3832500" cy="21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1800"/>
              <a:buChar char="●"/>
            </a:pPr>
            <a:r>
              <a:rPr lang="en" sz="1600">
                <a:solidFill>
                  <a:srgbClr val="5650BE"/>
                </a:solidFill>
              </a:rPr>
              <a:t>Open source data platform designed to help governments, organizations, and institutions publish, manage, and share open data</a:t>
            </a:r>
            <a:endParaRPr sz="1600">
              <a:solidFill>
                <a:srgbClr val="5650B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650BE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1600"/>
              <a:buChar char="●"/>
            </a:pPr>
            <a:r>
              <a:rPr lang="en" sz="1600">
                <a:solidFill>
                  <a:srgbClr val="5650BE"/>
                </a:solidFill>
              </a:rPr>
              <a:t>Built on Drupal</a:t>
            </a:r>
            <a:endParaRPr sz="1600">
              <a:solidFill>
                <a:srgbClr val="5650BE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650BE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1800"/>
              <a:buChar char="●"/>
            </a:pPr>
            <a:r>
              <a:rPr lang="en" sz="1600">
                <a:solidFill>
                  <a:srgbClr val="5650BE"/>
                </a:solidFill>
              </a:rPr>
              <a:t>Supports different user role-based permissions, allowing organizations to control who can publish, edit, or view data.</a:t>
            </a:r>
            <a:endParaRPr sz="1600">
              <a:solidFill>
                <a:srgbClr val="5650BE"/>
              </a:solidFill>
            </a:endParaRPr>
          </a:p>
        </p:txBody>
      </p:sp>
      <p:sp>
        <p:nvSpPr>
          <p:cNvPr id="509" name="Google Shape;509;p62"/>
          <p:cNvSpPr txBox="1"/>
          <p:nvPr>
            <p:ph idx="4294967295" type="body"/>
          </p:nvPr>
        </p:nvSpPr>
        <p:spPr>
          <a:xfrm>
            <a:off x="4648825" y="1292075"/>
            <a:ext cx="3823500" cy="21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1800"/>
              <a:buChar char="●"/>
            </a:pPr>
            <a:r>
              <a:rPr lang="en" sz="1600">
                <a:solidFill>
                  <a:srgbClr val="5650BE"/>
                </a:solidFill>
              </a:rPr>
              <a:t>Allows users to upload datasets, link to sources, and provide metadata to enhance discoverability and reuse</a:t>
            </a:r>
            <a:endParaRPr sz="1600">
              <a:solidFill>
                <a:srgbClr val="5650BE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650BE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1600"/>
              <a:buChar char="●"/>
            </a:pPr>
            <a:r>
              <a:rPr lang="en" sz="1600">
                <a:solidFill>
                  <a:srgbClr val="5650BE"/>
                </a:solidFill>
              </a:rPr>
              <a:t>Users can browse, search, and access datasets in various formats (CSV, JSON, etc.)</a:t>
            </a:r>
            <a:endParaRPr sz="1600">
              <a:solidFill>
                <a:srgbClr val="5650BE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650BE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1800"/>
              <a:buChar char="●"/>
            </a:pPr>
            <a:r>
              <a:rPr lang="en" sz="1600">
                <a:solidFill>
                  <a:srgbClr val="5650BE"/>
                </a:solidFill>
              </a:rPr>
              <a:t>Provides </a:t>
            </a:r>
            <a:r>
              <a:rPr b="1" lang="en" sz="1600">
                <a:solidFill>
                  <a:srgbClr val="5650BE"/>
                </a:solidFill>
                <a:highlight>
                  <a:srgbClr val="E6EBF9"/>
                </a:highlight>
              </a:rPr>
              <a:t>APIs</a:t>
            </a:r>
            <a:r>
              <a:rPr lang="en" sz="1600">
                <a:solidFill>
                  <a:srgbClr val="5650BE"/>
                </a:solidFill>
              </a:rPr>
              <a:t> for programmatic access to datasets, enabling developers to build applications using the data</a:t>
            </a:r>
            <a:endParaRPr sz="1600">
              <a:solidFill>
                <a:srgbClr val="5650BE"/>
              </a:solidFill>
            </a:endParaRPr>
          </a:p>
        </p:txBody>
      </p:sp>
      <p:sp>
        <p:nvSpPr>
          <p:cNvPr id="510" name="Google Shape;510;p62"/>
          <p:cNvSpPr txBox="1"/>
          <p:nvPr>
            <p:ph type="title"/>
          </p:nvPr>
        </p:nvSpPr>
        <p:spPr>
          <a:xfrm>
            <a:off x="616650" y="530550"/>
            <a:ext cx="79107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DKAN</a:t>
            </a:r>
            <a:endParaRPr>
              <a:solidFill>
                <a:srgbClr val="2B1A7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1A78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idx="4294967295" type="body"/>
          </p:nvPr>
        </p:nvSpPr>
        <p:spPr>
          <a:xfrm>
            <a:off x="4676825" y="685525"/>
            <a:ext cx="4017300" cy="32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What is </a:t>
            </a:r>
            <a:r>
              <a:rPr lang="en">
                <a:solidFill>
                  <a:schemeClr val="lt1"/>
                </a:solidFill>
              </a:rPr>
              <a:t>CMS?</a:t>
            </a:r>
            <a:endParaRPr>
              <a:solidFill>
                <a:schemeClr val="lt1"/>
              </a:solidFill>
            </a:endParaRPr>
          </a:p>
          <a:p>
            <a:pPr indent="-2984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What is the Digital Service at CMS?</a:t>
            </a:r>
            <a:endParaRPr>
              <a:solidFill>
                <a:schemeClr val="lt1"/>
              </a:solidFill>
            </a:endParaRPr>
          </a:p>
          <a:p>
            <a:pPr indent="-2984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What is Open Source?</a:t>
            </a:r>
            <a:endParaRPr>
              <a:solidFill>
                <a:schemeClr val="lt1"/>
              </a:solidFill>
            </a:endParaRPr>
          </a:p>
          <a:p>
            <a:pPr indent="-3111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>
                <a:solidFill>
                  <a:schemeClr val="lt1"/>
                </a:solidFill>
              </a:rPr>
              <a:t>What is the Office of Communications at CMS?</a:t>
            </a:r>
            <a:endParaRPr>
              <a:solidFill>
                <a:schemeClr val="lt1"/>
              </a:solidFill>
            </a:endParaRPr>
          </a:p>
          <a:p>
            <a:pPr indent="-3111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>
                <a:solidFill>
                  <a:schemeClr val="lt1"/>
                </a:solidFill>
              </a:rPr>
              <a:t>What are some of our Open Source Success Stories?</a:t>
            </a:r>
            <a:endParaRPr>
              <a:solidFill>
                <a:schemeClr val="lt1"/>
              </a:solidFill>
            </a:endParaRPr>
          </a:p>
          <a:p>
            <a:pPr indent="-3111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>
                <a:solidFill>
                  <a:schemeClr val="lt1"/>
                </a:solidFill>
              </a:rPr>
              <a:t>What is the impact?</a:t>
            </a:r>
            <a:endParaRPr>
              <a:solidFill>
                <a:schemeClr val="lt1"/>
              </a:solidFill>
            </a:endParaRPr>
          </a:p>
          <a:p>
            <a:pPr indent="-3111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200"/>
              <a:buChar char="●"/>
            </a:pPr>
            <a:r>
              <a:rPr lang="en">
                <a:solidFill>
                  <a:schemeClr val="lt1"/>
                </a:solidFill>
              </a:rPr>
              <a:t>What are your questions?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36"/>
          <p:cNvSpPr txBox="1"/>
          <p:nvPr>
            <p:ph type="title"/>
          </p:nvPr>
        </p:nvSpPr>
        <p:spPr>
          <a:xfrm>
            <a:off x="803743" y="1425750"/>
            <a:ext cx="3493800" cy="2139600"/>
          </a:xfrm>
          <a:prstGeom prst="rect">
            <a:avLst/>
          </a:prstGeom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OSS &amp; CMS at CFA Summit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98" name="Google Shape;198;p36"/>
          <p:cNvSpPr/>
          <p:nvPr/>
        </p:nvSpPr>
        <p:spPr>
          <a:xfrm>
            <a:off x="0" y="0"/>
            <a:ext cx="227100" cy="5143500"/>
          </a:xfrm>
          <a:prstGeom prst="rect">
            <a:avLst/>
          </a:prstGeom>
          <a:solidFill>
            <a:srgbClr val="5650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"/>
          <p:cNvSpPr txBox="1"/>
          <p:nvPr>
            <p:ph idx="4294967295" type="body"/>
          </p:nvPr>
        </p:nvSpPr>
        <p:spPr>
          <a:xfrm>
            <a:off x="672750" y="1444475"/>
            <a:ext cx="3832500" cy="21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2000"/>
              <a:buChar char="●"/>
            </a:pPr>
            <a:r>
              <a:rPr lang="en" sz="1800">
                <a:solidFill>
                  <a:srgbClr val="5650BE"/>
                </a:solidFill>
              </a:rPr>
              <a:t>Enhanced Metadata Management: Users can now customize metadata schemas improving data discoverability</a:t>
            </a:r>
            <a:br>
              <a:rPr lang="en" sz="1800">
                <a:solidFill>
                  <a:srgbClr val="5650BE"/>
                </a:solidFill>
              </a:rPr>
            </a:br>
            <a:endParaRPr>
              <a:solidFill>
                <a:srgbClr val="5650BE"/>
              </a:solidFill>
            </a:endParaRPr>
          </a:p>
        </p:txBody>
      </p:sp>
      <p:sp>
        <p:nvSpPr>
          <p:cNvPr id="516" name="Google Shape;516;p63"/>
          <p:cNvSpPr txBox="1"/>
          <p:nvPr>
            <p:ph idx="4294967295" type="body"/>
          </p:nvPr>
        </p:nvSpPr>
        <p:spPr>
          <a:xfrm>
            <a:off x="4648825" y="1368275"/>
            <a:ext cx="3823500" cy="21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50BE"/>
              </a:buClr>
              <a:buSzPts val="2000"/>
              <a:buChar char="●"/>
            </a:pPr>
            <a:r>
              <a:rPr lang="en">
                <a:solidFill>
                  <a:srgbClr val="5650BE"/>
                </a:solidFill>
              </a:rPr>
              <a:t>Improved Data Harvesting Capabilities: Streamlined the process of importing dataset from external sources improving efficient data collection</a:t>
            </a:r>
            <a:endParaRPr>
              <a:solidFill>
                <a:srgbClr val="5650BE"/>
              </a:solidFill>
            </a:endParaRPr>
          </a:p>
        </p:txBody>
      </p:sp>
      <p:sp>
        <p:nvSpPr>
          <p:cNvPr id="517" name="Google Shape;517;p63"/>
          <p:cNvSpPr txBox="1"/>
          <p:nvPr>
            <p:ph type="title"/>
          </p:nvPr>
        </p:nvSpPr>
        <p:spPr>
          <a:xfrm>
            <a:off x="616650" y="530550"/>
            <a:ext cx="79107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Recent DKAN Improvements</a:t>
            </a:r>
            <a:endParaRPr>
              <a:solidFill>
                <a:srgbClr val="2B1A78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1A78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4"/>
          <p:cNvSpPr txBox="1"/>
          <p:nvPr>
            <p:ph idx="4294967295" type="body"/>
          </p:nvPr>
        </p:nvSpPr>
        <p:spPr>
          <a:xfrm>
            <a:off x="4676825" y="1160100"/>
            <a:ext cx="4017300" cy="28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If we build or improve something, we give it back</a:t>
            </a:r>
            <a:endParaRPr>
              <a:solidFill>
                <a:schemeClr val="lt1"/>
              </a:solidFill>
            </a:endParaRPr>
          </a:p>
          <a:p>
            <a:pPr indent="-3111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>
                <a:solidFill>
                  <a:schemeClr val="lt1"/>
                </a:solidFill>
              </a:rPr>
              <a:t>You don’t need to be an engineer; designers, product managers, and people who write documentation  contribute too!</a:t>
            </a:r>
            <a:endParaRPr>
              <a:solidFill>
                <a:schemeClr val="lt1"/>
              </a:solidFill>
            </a:endParaRPr>
          </a:p>
          <a:p>
            <a:pPr indent="-311150" lvl="0" marL="28575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200"/>
              <a:buChar char="●"/>
            </a:pPr>
            <a:r>
              <a:rPr lang="en">
                <a:solidFill>
                  <a:schemeClr val="lt1"/>
                </a:solidFill>
              </a:rPr>
              <a:t>SHARE IT Act requires sharing source code for other agencies to reuse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523" name="Google Shape;523;p64"/>
          <p:cNvSpPr txBox="1"/>
          <p:nvPr>
            <p:ph type="title"/>
          </p:nvPr>
        </p:nvSpPr>
        <p:spPr>
          <a:xfrm>
            <a:off x="803743" y="1425750"/>
            <a:ext cx="3493800" cy="2139600"/>
          </a:xfrm>
          <a:prstGeom prst="rect">
            <a:avLst/>
          </a:prstGeom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What’s Really Important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524" name="Google Shape;524;p64"/>
          <p:cNvSpPr/>
          <p:nvPr/>
        </p:nvSpPr>
        <p:spPr>
          <a:xfrm>
            <a:off x="0" y="0"/>
            <a:ext cx="227100" cy="5143500"/>
          </a:xfrm>
          <a:prstGeom prst="rect">
            <a:avLst/>
          </a:prstGeom>
          <a:solidFill>
            <a:srgbClr val="5650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4"/>
          <p:cNvSpPr txBox="1"/>
          <p:nvPr/>
        </p:nvSpPr>
        <p:spPr>
          <a:xfrm>
            <a:off x="556850" y="4563200"/>
            <a:ext cx="4887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https://guidebook.civicactions.com/en/latest/common-practices-tools/contribution/contrib-first/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5"/>
          <p:cNvSpPr txBox="1"/>
          <p:nvPr>
            <p:ph type="title"/>
          </p:nvPr>
        </p:nvSpPr>
        <p:spPr>
          <a:xfrm>
            <a:off x="962975" y="-110775"/>
            <a:ext cx="72126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1" name="Google Shape;531;p65"/>
          <p:cNvSpPr txBox="1"/>
          <p:nvPr>
            <p:ph idx="1" type="subTitle"/>
          </p:nvPr>
        </p:nvSpPr>
        <p:spPr>
          <a:xfrm>
            <a:off x="2928325" y="1871925"/>
            <a:ext cx="182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Source Sans Pro"/>
                <a:ea typeface="Source Sans Pro"/>
                <a:cs typeface="Source Sans Pro"/>
                <a:sym typeface="Source Sans Pro"/>
              </a:rPr>
              <a:t>Digital Service </a:t>
            </a:r>
            <a:endParaRPr b="1" sz="1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Source Sans Pro"/>
                <a:ea typeface="Source Sans Pro"/>
                <a:cs typeface="Source Sans Pro"/>
                <a:sym typeface="Source Sans Pro"/>
              </a:rPr>
              <a:t>at CMS</a:t>
            </a:r>
            <a:endParaRPr b="1" sz="1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2" name="Google Shape;532;p65"/>
          <p:cNvSpPr txBox="1"/>
          <p:nvPr>
            <p:ph idx="4294967295" type="subTitle"/>
          </p:nvPr>
        </p:nvSpPr>
        <p:spPr>
          <a:xfrm>
            <a:off x="2928325" y="2611550"/>
            <a:ext cx="19893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digitalservice@cms.hhs.gov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opensource@cms.hhs.gov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https://cms.gov/digital-service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https://go.cms.gov/ospo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33" name="Google Shape;533;p65"/>
          <p:cNvSpPr txBox="1"/>
          <p:nvPr>
            <p:ph idx="4294967295" type="subTitle"/>
          </p:nvPr>
        </p:nvSpPr>
        <p:spPr>
          <a:xfrm>
            <a:off x="4751721" y="1871925"/>
            <a:ext cx="1943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Office of Communications 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at CMS</a:t>
            </a:r>
            <a:endParaRPr b="1" sz="1300"/>
          </a:p>
        </p:txBody>
      </p:sp>
      <p:sp>
        <p:nvSpPr>
          <p:cNvPr id="534" name="Google Shape;534;p65"/>
          <p:cNvSpPr txBox="1"/>
          <p:nvPr>
            <p:ph idx="4294967295" type="subTitle"/>
          </p:nvPr>
        </p:nvSpPr>
        <p:spPr>
          <a:xfrm>
            <a:off x="6436980" y="1871925"/>
            <a:ext cx="1379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/>
              <a:t>CivicActions</a:t>
            </a:r>
            <a:endParaRPr b="1" sz="1300"/>
          </a:p>
        </p:txBody>
      </p:sp>
      <p:sp>
        <p:nvSpPr>
          <p:cNvPr id="535" name="Google Shape;535;p65"/>
          <p:cNvSpPr txBox="1"/>
          <p:nvPr>
            <p:ph idx="4294967295" type="subTitle"/>
          </p:nvPr>
        </p:nvSpPr>
        <p:spPr>
          <a:xfrm>
            <a:off x="6445916" y="2611550"/>
            <a:ext cx="18147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aaron.pava@civicactions.com</a:t>
            </a:r>
            <a:br>
              <a:rPr lang="en" sz="10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r>
              <a:rPr lang="en" sz="1000" u="sng">
                <a:solidFill>
                  <a:schemeClr val="hlink"/>
                </a:solidFill>
                <a:hlinkClick r:id="rId9"/>
              </a:rPr>
              <a:t>contact@civicactions.com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https://civicactions.com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536" name="Google Shape;536;p65" title="Summit 2025 logo and theme (1).png"/>
          <p:cNvPicPr preferRelativeResize="0"/>
          <p:nvPr/>
        </p:nvPicPr>
        <p:blipFill rotWithShape="1">
          <a:blip r:embed="rId11">
            <a:alphaModFix/>
          </a:blip>
          <a:srcRect b="37542" l="0" r="0" t="0"/>
          <a:stretch/>
        </p:blipFill>
        <p:spPr>
          <a:xfrm>
            <a:off x="1671600" y="851800"/>
            <a:ext cx="5800800" cy="7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5"/>
          <p:cNvSpPr txBox="1"/>
          <p:nvPr>
            <p:ph idx="4294967295" type="subTitle"/>
          </p:nvPr>
        </p:nvSpPr>
        <p:spPr>
          <a:xfrm>
            <a:off x="4798479" y="2611550"/>
            <a:ext cx="17718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wetg_director@cms.hhs.gov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https://www.medicare.gov/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https://www.healthcare.gov/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https://www.cms.gov/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descr="Public Domain logo" id="538" name="Google Shape;538;p65"/>
          <p:cNvPicPr preferRelativeResize="0"/>
          <p:nvPr/>
        </p:nvPicPr>
        <p:blipFill rotWithShape="1">
          <a:blip r:embed="rId16">
            <a:alphaModFix/>
          </a:blip>
          <a:srcRect b="845" l="0" r="0" t="845"/>
          <a:stretch/>
        </p:blipFill>
        <p:spPr>
          <a:xfrm>
            <a:off x="1997614" y="4572318"/>
            <a:ext cx="966638" cy="3406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eative Commons logo" id="539" name="Google Shape;539;p6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60851" y="4572323"/>
            <a:ext cx="1292008" cy="307019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5"/>
          <p:cNvSpPr txBox="1"/>
          <p:nvPr/>
        </p:nvSpPr>
        <p:spPr>
          <a:xfrm>
            <a:off x="3191075" y="4644125"/>
            <a:ext cx="37956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https://github.com/DSACMS/decks/blob/main/cfa2025.pdf</a:t>
            </a:r>
            <a:r>
              <a:rPr lang="en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41" name="Google Shape;541;p65" title="qrcode_cfa2025_deck.png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962975" y="1664025"/>
            <a:ext cx="2040475" cy="2040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65"/>
          <p:cNvSpPr txBox="1"/>
          <p:nvPr>
            <p:ph type="title"/>
          </p:nvPr>
        </p:nvSpPr>
        <p:spPr>
          <a:xfrm>
            <a:off x="970881" y="3513592"/>
            <a:ext cx="72126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Questions?</a:t>
            </a:r>
            <a:endParaRPr>
              <a:solidFill>
                <a:srgbClr val="2B1A7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686475" y="1142100"/>
            <a:ext cx="7878000" cy="132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2B1A78"/>
                </a:solidFill>
              </a:rPr>
              <a:t>What are the Centers for Medicare and Medicaid Services? (CMS)</a:t>
            </a:r>
            <a:endParaRPr sz="3800">
              <a:solidFill>
                <a:srgbClr val="2B1A78"/>
              </a:solidFill>
            </a:endParaRPr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686475" y="2704750"/>
            <a:ext cx="82275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B1A78"/>
                </a:solidFill>
              </a:rPr>
              <a:t>“CMS is the federal agency that provides health coverage to more than </a:t>
            </a:r>
            <a:r>
              <a:rPr b="1" lang="en" u="sng">
                <a:solidFill>
                  <a:srgbClr val="2B1A78"/>
                </a:solidFill>
              </a:rPr>
              <a:t>160 million</a:t>
            </a:r>
            <a:r>
              <a:rPr lang="en">
                <a:solidFill>
                  <a:srgbClr val="2B1A78"/>
                </a:solidFill>
              </a:rPr>
              <a:t> through </a:t>
            </a:r>
            <a:r>
              <a:rPr b="1" lang="en">
                <a:solidFill>
                  <a:srgbClr val="2B1A78"/>
                </a:solidFill>
                <a:highlight>
                  <a:srgbClr val="E6EBF9"/>
                </a:highlight>
              </a:rPr>
              <a:t>Medicare</a:t>
            </a:r>
            <a:r>
              <a:rPr lang="en">
                <a:solidFill>
                  <a:srgbClr val="2B1A78"/>
                </a:solidFill>
              </a:rPr>
              <a:t>, </a:t>
            </a:r>
            <a:r>
              <a:rPr b="1" lang="en">
                <a:solidFill>
                  <a:srgbClr val="2B1A78"/>
                </a:solidFill>
                <a:highlight>
                  <a:srgbClr val="E6EBF9"/>
                </a:highlight>
              </a:rPr>
              <a:t>Medicaid</a:t>
            </a:r>
            <a:r>
              <a:rPr lang="en">
                <a:solidFill>
                  <a:srgbClr val="2B1A78"/>
                </a:solidFill>
              </a:rPr>
              <a:t>, the </a:t>
            </a:r>
            <a:r>
              <a:rPr b="1" lang="en">
                <a:solidFill>
                  <a:srgbClr val="2B1A78"/>
                </a:solidFill>
                <a:highlight>
                  <a:srgbClr val="E6EBF9"/>
                </a:highlight>
              </a:rPr>
              <a:t>Children's Health Insurance Program</a:t>
            </a:r>
            <a:r>
              <a:rPr lang="en">
                <a:solidFill>
                  <a:srgbClr val="2B1A78"/>
                </a:solidFill>
              </a:rPr>
              <a:t>, and the </a:t>
            </a:r>
            <a:r>
              <a:rPr b="1" lang="en">
                <a:solidFill>
                  <a:srgbClr val="2B1A78"/>
                </a:solidFill>
                <a:highlight>
                  <a:srgbClr val="E6EBF9"/>
                </a:highlight>
              </a:rPr>
              <a:t>Health Insurance Marketplace</a:t>
            </a:r>
            <a:r>
              <a:rPr lang="en">
                <a:solidFill>
                  <a:srgbClr val="2B1A78"/>
                </a:solidFill>
              </a:rPr>
              <a:t>. CMS works in partnership with the entire health care community to improve quality, equity and outcomes in the health care system.”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686475" y="45977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https://www.cms.gov/about-cms</a:t>
            </a:r>
            <a:endParaRPr sz="1200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1A78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/>
        </p:nvSpPr>
        <p:spPr>
          <a:xfrm>
            <a:off x="933772" y="1836168"/>
            <a:ext cx="17454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" sz="6000" u="none" cap="none" strike="noStrike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b="1" lang="en" sz="6000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7.8</a:t>
            </a:r>
            <a:endParaRPr b="1" i="0" sz="60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1" name="Google Shape;211;p38"/>
          <p:cNvSpPr txBox="1"/>
          <p:nvPr/>
        </p:nvSpPr>
        <p:spPr>
          <a:xfrm>
            <a:off x="739297" y="2422116"/>
            <a:ext cx="2626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37150" spcFirstLastPara="1" rIns="137150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Medicare </a:t>
            </a:r>
            <a:r>
              <a:rPr b="1" i="0" lang="en" sz="15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Beneficiaries</a:t>
            </a:r>
            <a:endParaRPr b="1" i="0" sz="14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(202</a:t>
            </a:r>
            <a:r>
              <a:rPr b="1" lang="en" sz="14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b="1" i="0" lang="en" sz="14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1" i="0" sz="14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2" name="Google Shape;212;p38"/>
          <p:cNvSpPr txBox="1"/>
          <p:nvPr/>
        </p:nvSpPr>
        <p:spPr>
          <a:xfrm>
            <a:off x="2585784" y="2112334"/>
            <a:ext cx="3903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endParaRPr b="1" i="0" sz="41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3554547" y="1836118"/>
            <a:ext cx="15504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en" sz="6000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82.3</a:t>
            </a:r>
            <a:endParaRPr b="1" i="0" sz="60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3225922" y="2422116"/>
            <a:ext cx="2626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37150" spcFirstLastPara="1" rIns="137150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Medicaid Beneficiaries</a:t>
            </a:r>
            <a:endParaRPr b="1" i="0" sz="15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(202</a:t>
            </a:r>
            <a:r>
              <a:rPr b="1" lang="en" sz="15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b="1" i="0" lang="en" sz="15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1" i="0" sz="15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5076743" y="2112349"/>
            <a:ext cx="390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endParaRPr b="1" i="0" sz="41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6049547" y="1836118"/>
            <a:ext cx="16710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en" sz="6600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21.1</a:t>
            </a:r>
            <a:endParaRPr b="1" i="0" sz="66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7" name="Google Shape;217;p38"/>
          <p:cNvSpPr txBox="1"/>
          <p:nvPr/>
        </p:nvSpPr>
        <p:spPr>
          <a:xfrm>
            <a:off x="5788747" y="2729668"/>
            <a:ext cx="2626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37150" spcFirstLastPara="1" rIns="137150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Healthcare.gov</a:t>
            </a:r>
            <a:endParaRPr b="1" i="0" sz="15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(202</a:t>
            </a:r>
            <a:r>
              <a:rPr b="1" lang="en" sz="15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b="1" i="0" lang="en" sz="15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1" i="0" sz="15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8" name="Google Shape;218;p38"/>
          <p:cNvSpPr txBox="1"/>
          <p:nvPr/>
        </p:nvSpPr>
        <p:spPr>
          <a:xfrm>
            <a:off x="7692391" y="2112334"/>
            <a:ext cx="3903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endParaRPr b="1" i="0" sz="41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19" name="Google Shape;219;p38"/>
          <p:cNvCxnSpPr/>
          <p:nvPr/>
        </p:nvCxnSpPr>
        <p:spPr>
          <a:xfrm>
            <a:off x="3286353" y="1841018"/>
            <a:ext cx="300" cy="1433400"/>
          </a:xfrm>
          <a:prstGeom prst="straightConnector1">
            <a:avLst/>
          </a:prstGeom>
          <a:noFill/>
          <a:ln cap="flat" cmpd="sng" w="28575">
            <a:solidFill>
              <a:srgbClr val="2B1A7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38"/>
          <p:cNvCxnSpPr/>
          <p:nvPr/>
        </p:nvCxnSpPr>
        <p:spPr>
          <a:xfrm>
            <a:off x="5834488" y="1841018"/>
            <a:ext cx="300" cy="1433400"/>
          </a:xfrm>
          <a:prstGeom prst="straightConnector1">
            <a:avLst/>
          </a:prstGeom>
          <a:noFill/>
          <a:ln cap="flat" cmpd="sng" w="28575">
            <a:solidFill>
              <a:srgbClr val="2B1A7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p38"/>
          <p:cNvSpPr txBox="1"/>
          <p:nvPr/>
        </p:nvSpPr>
        <p:spPr>
          <a:xfrm>
            <a:off x="975525" y="3897163"/>
            <a:ext cx="565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cap="none" strike="noStrike">
                <a:solidFill>
                  <a:schemeClr val="hlink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https://data.cms.gov/fact-sheet/cms-fast-facts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hlink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https://www.cms.gov/files/document/health-insurance-exchanges-2024-open-enrollment-report-final.pdf</a:t>
            </a:r>
            <a:r>
              <a:rPr lang="en" sz="9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i="0" sz="9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Google Shape;222;p38"/>
          <p:cNvSpPr txBox="1"/>
          <p:nvPr>
            <p:ph type="title"/>
          </p:nvPr>
        </p:nvSpPr>
        <p:spPr>
          <a:xfrm>
            <a:off x="1432475" y="790475"/>
            <a:ext cx="7053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" sz="3000"/>
              <a:t>Who we serve: </a:t>
            </a:r>
            <a:r>
              <a:rPr b="0" lang="en" sz="3000"/>
              <a:t>The American People</a:t>
            </a:r>
            <a:endParaRPr b="0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1A78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1432475" y="790475"/>
            <a:ext cx="7053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Who we serve: </a:t>
            </a:r>
            <a:r>
              <a:rPr b="0" lang="en" sz="3000"/>
              <a:t>Taxpayers</a:t>
            </a:r>
            <a:endParaRPr b="0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sz="3000"/>
          </a:p>
        </p:txBody>
      </p:sp>
      <p:sp>
        <p:nvSpPr>
          <p:cNvPr id="228" name="Google Shape;228;p39"/>
          <p:cNvSpPr txBox="1"/>
          <p:nvPr/>
        </p:nvSpPr>
        <p:spPr>
          <a:xfrm>
            <a:off x="1277900" y="1850275"/>
            <a:ext cx="15525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" sz="6300" u="none" cap="none" strike="noStrike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</a:t>
            </a:r>
            <a:r>
              <a:rPr b="1" lang="en" sz="6300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76</a:t>
            </a:r>
            <a:endParaRPr b="1" i="0" sz="63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9" name="Google Shape;229;p39"/>
          <p:cNvSpPr txBox="1"/>
          <p:nvPr/>
        </p:nvSpPr>
        <p:spPr>
          <a:xfrm>
            <a:off x="781050" y="2893424"/>
            <a:ext cx="2626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37150" spcFirstLastPara="1" rIns="137150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CMS Budget </a:t>
            </a:r>
            <a:endParaRPr b="1" i="0" sz="15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1" i="0" lang="en" sz="15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2% of the </a:t>
            </a:r>
            <a:endParaRPr b="1" i="0" sz="15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federal budget</a:t>
            </a:r>
            <a:endParaRPr b="1" i="0" sz="14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(FY 202</a:t>
            </a:r>
            <a:r>
              <a:rPr b="1" lang="en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1" i="0" lang="en" sz="14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1" i="0" sz="14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0" name="Google Shape;230;p39"/>
          <p:cNvSpPr txBox="1"/>
          <p:nvPr/>
        </p:nvSpPr>
        <p:spPr>
          <a:xfrm>
            <a:off x="2798987" y="2126441"/>
            <a:ext cx="3903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endParaRPr b="1" i="0" sz="41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1" name="Google Shape;231;p39"/>
          <p:cNvSpPr txBox="1"/>
          <p:nvPr/>
        </p:nvSpPr>
        <p:spPr>
          <a:xfrm>
            <a:off x="3826075" y="1850275"/>
            <a:ext cx="15525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en" sz="6300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1.05</a:t>
            </a:r>
            <a:endParaRPr b="1" i="0" sz="63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3267675" y="2436224"/>
            <a:ext cx="2626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37150" spcFirstLastPara="1" rIns="137150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Total Medicare Payments</a:t>
            </a:r>
            <a:endParaRPr b="1" i="0" sz="15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(FY 202</a:t>
            </a:r>
            <a:r>
              <a:rPr b="1" lang="en" sz="15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1" i="0" lang="en" sz="15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1" i="0" sz="15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3" name="Google Shape;233;p39"/>
          <p:cNvSpPr txBox="1"/>
          <p:nvPr/>
        </p:nvSpPr>
        <p:spPr>
          <a:xfrm>
            <a:off x="5335950" y="2126456"/>
            <a:ext cx="390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lang="en" sz="4100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endParaRPr b="1" i="0" sz="41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6208388" y="1850281"/>
            <a:ext cx="15525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lang="en" sz="6300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r>
              <a:rPr b="1" i="0" lang="en" sz="6300" u="none" cap="none" strike="noStrike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46</a:t>
            </a:r>
            <a:endParaRPr b="1" i="0" sz="63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5754300" y="2577750"/>
            <a:ext cx="26268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37150" spcFirstLastPara="1" rIns="13715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Total Medicaid Payments</a:t>
            </a:r>
            <a:endParaRPr b="1" i="0" sz="15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(FY 20</a:t>
            </a:r>
            <a:r>
              <a:rPr b="1" lang="en" sz="15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24</a:t>
            </a:r>
            <a:r>
              <a:rPr b="1" i="0" lang="en" sz="15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1" i="0" sz="15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7584825" y="2126441"/>
            <a:ext cx="3903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</a:t>
            </a:r>
            <a:endParaRPr b="1" i="0" sz="41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37" name="Google Shape;237;p39"/>
          <p:cNvCxnSpPr/>
          <p:nvPr/>
        </p:nvCxnSpPr>
        <p:spPr>
          <a:xfrm>
            <a:off x="3328106" y="1855125"/>
            <a:ext cx="300" cy="1433400"/>
          </a:xfrm>
          <a:prstGeom prst="straightConnector1">
            <a:avLst/>
          </a:prstGeom>
          <a:noFill/>
          <a:ln cap="flat" cmpd="sng" w="28575">
            <a:solidFill>
              <a:srgbClr val="2B1A7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39"/>
          <p:cNvCxnSpPr/>
          <p:nvPr/>
        </p:nvCxnSpPr>
        <p:spPr>
          <a:xfrm>
            <a:off x="5876241" y="1855125"/>
            <a:ext cx="300" cy="1433400"/>
          </a:xfrm>
          <a:prstGeom prst="straightConnector1">
            <a:avLst/>
          </a:prstGeom>
          <a:noFill/>
          <a:ln cap="flat" cmpd="sng" w="28575">
            <a:solidFill>
              <a:srgbClr val="2B1A7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39"/>
          <p:cNvSpPr txBox="1"/>
          <p:nvPr/>
        </p:nvSpPr>
        <p:spPr>
          <a:xfrm>
            <a:off x="3405684" y="1988100"/>
            <a:ext cx="390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</a:t>
            </a:r>
            <a:endParaRPr b="1" i="0" sz="41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0" name="Google Shape;240;p39"/>
          <p:cNvSpPr txBox="1"/>
          <p:nvPr/>
        </p:nvSpPr>
        <p:spPr>
          <a:xfrm>
            <a:off x="5949969" y="1988729"/>
            <a:ext cx="3903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</a:t>
            </a:r>
            <a:endParaRPr b="1" i="0" sz="41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1011309" y="1988269"/>
            <a:ext cx="390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</a:t>
            </a:r>
            <a:endParaRPr b="1" i="0" sz="41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975300" y="3787050"/>
            <a:ext cx="4437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900" cap="none" strike="noStrike">
                <a:solidFill>
                  <a:schemeClr val="hlink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https://data.cms.gov/fact-sheet/cms-fast-facts</a:t>
            </a:r>
            <a:endParaRPr i="0" sz="900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hlink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https://www.govinfo.gov/content/pkg/BUDGET-2025-BUD/pdf/BUDGET-2025-BUD.pdf</a:t>
            </a:r>
            <a:r>
              <a:rPr lang="en" sz="9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hlink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https://www.cms.gov/files/document/cms-financial-report-fiscal-year-2024.pdf</a:t>
            </a:r>
            <a:r>
              <a:rPr lang="en" sz="9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i="0" sz="9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1A78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1432475" y="790475"/>
            <a:ext cx="7053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" sz="3000"/>
              <a:t>Who we serve: </a:t>
            </a:r>
            <a:r>
              <a:rPr b="0" lang="en" sz="3000"/>
              <a:t>The Healthcare System</a:t>
            </a:r>
            <a:endParaRPr b="0" sz="3000"/>
          </a:p>
        </p:txBody>
      </p:sp>
      <p:sp>
        <p:nvSpPr>
          <p:cNvPr id="248" name="Google Shape;248;p40"/>
          <p:cNvSpPr txBox="1"/>
          <p:nvPr/>
        </p:nvSpPr>
        <p:spPr>
          <a:xfrm>
            <a:off x="975532" y="1850425"/>
            <a:ext cx="22851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" sz="6600" u="none" cap="none" strike="noStrike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6,</a:t>
            </a:r>
            <a:r>
              <a:rPr b="1" lang="en" sz="6600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613</a:t>
            </a:r>
            <a:endParaRPr b="1" i="0" sz="66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9" name="Google Shape;249;p40"/>
          <p:cNvSpPr txBox="1"/>
          <p:nvPr/>
        </p:nvSpPr>
        <p:spPr>
          <a:xfrm>
            <a:off x="857250" y="2360024"/>
            <a:ext cx="2626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37150" spcFirstLastPara="1" rIns="137150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CMS Employees</a:t>
            </a:r>
            <a:endParaRPr b="1" i="0" sz="14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(FY 202</a:t>
            </a:r>
            <a:r>
              <a:rPr b="1" lang="en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1" i="0" lang="en" sz="14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1" i="0" sz="14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3829252" y="1850119"/>
            <a:ext cx="11643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" sz="6600" u="none" cap="none" strike="noStrike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1.</a:t>
            </a:r>
            <a:r>
              <a:rPr b="1" lang="en" sz="6600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endParaRPr b="1" i="0" sz="66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3267675" y="2360024"/>
            <a:ext cx="2626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37150" spcFirstLastPara="1" rIns="137150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Health Care Providers</a:t>
            </a:r>
            <a:endParaRPr b="1" i="0" sz="15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(202</a:t>
            </a:r>
            <a:r>
              <a:rPr b="1" lang="en" sz="15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1" i="0" lang="en" sz="15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1" i="0" sz="15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2" name="Google Shape;252;p40"/>
          <p:cNvSpPr txBox="1"/>
          <p:nvPr/>
        </p:nvSpPr>
        <p:spPr>
          <a:xfrm>
            <a:off x="4984797" y="2126344"/>
            <a:ext cx="390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</a:t>
            </a:r>
            <a:endParaRPr b="1" i="0" sz="41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6377388" y="1850131"/>
            <a:ext cx="11658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" sz="6600" u="none" cap="none" strike="noStrike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b="1" lang="en" sz="6600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1" i="0" sz="66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4" name="Google Shape;254;p40"/>
          <p:cNvSpPr txBox="1"/>
          <p:nvPr/>
        </p:nvSpPr>
        <p:spPr>
          <a:xfrm>
            <a:off x="5800050" y="2641050"/>
            <a:ext cx="26268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37150" spcFirstLastPara="1" rIns="13715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National Health Care Spending is Medicare</a:t>
            </a:r>
            <a:endParaRPr b="1" i="0" sz="15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(202</a:t>
            </a:r>
            <a:r>
              <a:rPr b="1" lang="en" sz="1500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</a:t>
            </a:r>
            <a:r>
              <a:rPr b="1" i="0" lang="en" sz="1500" u="none" cap="none" strike="noStrike">
                <a:solidFill>
                  <a:srgbClr val="2B1A7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b="1" i="0" sz="1500" u="none" cap="none" strike="noStrike">
              <a:solidFill>
                <a:srgbClr val="2B1A7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5" name="Google Shape;255;p40"/>
          <p:cNvSpPr txBox="1"/>
          <p:nvPr/>
        </p:nvSpPr>
        <p:spPr>
          <a:xfrm>
            <a:off x="7486894" y="2126341"/>
            <a:ext cx="3903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5650B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%</a:t>
            </a:r>
            <a:endParaRPr b="1" i="0" sz="4100" u="none" cap="none" strike="noStrike">
              <a:solidFill>
                <a:srgbClr val="5650BE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56" name="Google Shape;256;p40"/>
          <p:cNvCxnSpPr/>
          <p:nvPr/>
        </p:nvCxnSpPr>
        <p:spPr>
          <a:xfrm>
            <a:off x="3328106" y="1855125"/>
            <a:ext cx="300" cy="1433400"/>
          </a:xfrm>
          <a:prstGeom prst="straightConnector1">
            <a:avLst/>
          </a:prstGeom>
          <a:noFill/>
          <a:ln cap="flat" cmpd="sng" w="28575">
            <a:solidFill>
              <a:srgbClr val="2B1A7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40"/>
          <p:cNvCxnSpPr/>
          <p:nvPr/>
        </p:nvCxnSpPr>
        <p:spPr>
          <a:xfrm>
            <a:off x="5876241" y="1855125"/>
            <a:ext cx="300" cy="1433400"/>
          </a:xfrm>
          <a:prstGeom prst="straightConnector1">
            <a:avLst/>
          </a:prstGeom>
          <a:noFill/>
          <a:ln cap="flat" cmpd="sng" w="28575">
            <a:solidFill>
              <a:srgbClr val="2B1A7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p40"/>
          <p:cNvSpPr txBox="1"/>
          <p:nvPr/>
        </p:nvSpPr>
        <p:spPr>
          <a:xfrm>
            <a:off x="975525" y="3798147"/>
            <a:ext cx="565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hlink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https://data.cms.gov/sites/default/files/2025-04/CMSFastFacts2025_508.pdf</a:t>
            </a:r>
            <a:r>
              <a:rPr lang="en" sz="9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hlink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https://www.cms.gov/oact/tr/2024</a:t>
            </a:r>
            <a:r>
              <a:rPr lang="en" sz="9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chemeClr val="hlink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https://www.cms.gov/files/document/cms-financial-report-fiscal-year-2024.pdf</a:t>
            </a:r>
            <a:r>
              <a:rPr lang="en" sz="9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i="0" sz="9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691000" y="893700"/>
            <a:ext cx="77814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2B1A78"/>
                </a:solidFill>
              </a:rPr>
              <a:t>What does the Digital Service at CMS do?</a:t>
            </a:r>
            <a:endParaRPr>
              <a:solidFill>
                <a:srgbClr val="2B1A78"/>
              </a:solidFill>
            </a:endParaRPr>
          </a:p>
        </p:txBody>
      </p:sp>
      <p:sp>
        <p:nvSpPr>
          <p:cNvPr id="264" name="Google Shape;264;p41"/>
          <p:cNvSpPr txBox="1"/>
          <p:nvPr>
            <p:ph idx="1" type="subTitle"/>
          </p:nvPr>
        </p:nvSpPr>
        <p:spPr>
          <a:xfrm>
            <a:off x="679050" y="2264375"/>
            <a:ext cx="715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650BE"/>
                </a:solidFill>
              </a:rPr>
              <a:t>We transform the US Healthcare System by</a:t>
            </a:r>
            <a:endParaRPr sz="1900">
              <a:solidFill>
                <a:srgbClr val="5650BE"/>
              </a:solidFill>
            </a:endParaRPr>
          </a:p>
        </p:txBody>
      </p:sp>
      <p:sp>
        <p:nvSpPr>
          <p:cNvPr id="265" name="Google Shape;265;p41"/>
          <p:cNvSpPr txBox="1"/>
          <p:nvPr>
            <p:ph idx="2" type="subTitle"/>
          </p:nvPr>
        </p:nvSpPr>
        <p:spPr>
          <a:xfrm>
            <a:off x="679050" y="3766000"/>
            <a:ext cx="17172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2B1A78"/>
                </a:solidFill>
              </a:rPr>
              <a:t>Improving </a:t>
            </a:r>
            <a:r>
              <a:rPr b="1" lang="en">
                <a:solidFill>
                  <a:srgbClr val="2B1A78"/>
                </a:solidFill>
              </a:rPr>
              <a:t>design</a:t>
            </a:r>
            <a:r>
              <a:rPr b="1" lang="en">
                <a:solidFill>
                  <a:srgbClr val="2B1A78"/>
                </a:solidFill>
              </a:rPr>
              <a:t> and user experiences</a:t>
            </a:r>
            <a:endParaRPr b="1">
              <a:solidFill>
                <a:srgbClr val="2B1A78"/>
              </a:solidFill>
            </a:endParaRPr>
          </a:p>
        </p:txBody>
      </p:sp>
      <p:sp>
        <p:nvSpPr>
          <p:cNvPr id="266" name="Google Shape;266;p41"/>
          <p:cNvSpPr txBox="1"/>
          <p:nvPr>
            <p:ph idx="5" type="subTitle"/>
          </p:nvPr>
        </p:nvSpPr>
        <p:spPr>
          <a:xfrm>
            <a:off x="2721250" y="3766000"/>
            <a:ext cx="17496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2B1A78"/>
                </a:solidFill>
              </a:rPr>
              <a:t>Delivering value to government, providers, and patients</a:t>
            </a:r>
            <a:endParaRPr b="1">
              <a:solidFill>
                <a:srgbClr val="2B1A78"/>
              </a:solidFill>
            </a:endParaRPr>
          </a:p>
        </p:txBody>
      </p:sp>
      <p:sp>
        <p:nvSpPr>
          <p:cNvPr id="267" name="Google Shape;267;p41"/>
          <p:cNvSpPr txBox="1"/>
          <p:nvPr>
            <p:ph idx="6" type="subTitle"/>
          </p:nvPr>
        </p:nvSpPr>
        <p:spPr>
          <a:xfrm>
            <a:off x="4763453" y="3766000"/>
            <a:ext cx="17172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2B1A78"/>
                </a:solidFill>
              </a:rPr>
              <a:t>Modernizing systems</a:t>
            </a:r>
            <a:endParaRPr b="1">
              <a:solidFill>
                <a:srgbClr val="2B1A78"/>
              </a:solidFill>
            </a:endParaRPr>
          </a:p>
        </p:txBody>
      </p:sp>
      <p:sp>
        <p:nvSpPr>
          <p:cNvPr id="268" name="Google Shape;268;p41"/>
          <p:cNvSpPr txBox="1"/>
          <p:nvPr>
            <p:ph idx="6" type="subTitle"/>
          </p:nvPr>
        </p:nvSpPr>
        <p:spPr>
          <a:xfrm>
            <a:off x="6805654" y="3766000"/>
            <a:ext cx="17172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2B1A78"/>
                </a:solidFill>
              </a:rPr>
              <a:t>Participating in Policy Development</a:t>
            </a:r>
            <a:endParaRPr b="1">
              <a:solidFill>
                <a:srgbClr val="2B1A78"/>
              </a:solidFill>
            </a:endParaRPr>
          </a:p>
        </p:txBody>
      </p:sp>
      <p:pic>
        <p:nvPicPr>
          <p:cNvPr descr="SVG of a hand with the index finger pointing up." id="269" name="Google Shape;269;p41" title="hand-inde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237" y="2964725"/>
            <a:ext cx="750025" cy="75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of a building.&#10;" id="270" name="Google Shape;270;p41" title="hospita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2439" y="2964725"/>
            <a:ext cx="750025" cy="75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of a document." id="271" name="Google Shape;271;p41" title="file-earmark-medica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6842" y="2964725"/>
            <a:ext cx="750025" cy="75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of a computer chip representing modernizing systems." id="272" name="Google Shape;272;p41" title="motherboar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4640" y="2964725"/>
            <a:ext cx="750025" cy="7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686475" y="965888"/>
            <a:ext cx="4393500" cy="7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B1A78"/>
                </a:solidFill>
              </a:rPr>
              <a:t>How do we do it?</a:t>
            </a:r>
            <a:endParaRPr>
              <a:solidFill>
                <a:srgbClr val="2B1A78"/>
              </a:solidFill>
            </a:endParaRPr>
          </a:p>
        </p:txBody>
      </p:sp>
      <p:pic>
        <p:nvPicPr>
          <p:cNvPr descr="SVG of a command line prompt." id="278" name="Google Shape;278;p42" title="termin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0" y="2102404"/>
            <a:ext cx="831401" cy="829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of tools, a screwdriver and a wrench.&#10;" id="279" name="Google Shape;279;p42" title="tool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8849" y="2186958"/>
            <a:ext cx="831401" cy="829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of a keyboard." id="280" name="Google Shape;280;p42" title="keyboar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4299" y="2679688"/>
            <a:ext cx="831401" cy="829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representing computer screens.&#10;" id="281" name="Google Shape;281;p42" title="window-stack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6772" y="3579120"/>
            <a:ext cx="950172" cy="829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of a paint pallet." id="282" name="Google Shape;282;p42" title="palett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84293" y="1540725"/>
            <a:ext cx="831401" cy="829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VG of a pencil." id="283" name="Google Shape;283;p42" title="pencil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2899" y="3509057"/>
            <a:ext cx="831401" cy="82938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2"/>
          <p:cNvSpPr txBox="1"/>
          <p:nvPr>
            <p:ph idx="1" type="body"/>
          </p:nvPr>
        </p:nvSpPr>
        <p:spPr>
          <a:xfrm>
            <a:off x="686475" y="1866550"/>
            <a:ext cx="4671300" cy="27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B1A78"/>
                </a:solidFill>
              </a:rPr>
              <a:t>We deploy </a:t>
            </a:r>
            <a:r>
              <a:rPr lang="en" sz="2000">
                <a:solidFill>
                  <a:srgbClr val="2B1A78"/>
                </a:solidFill>
                <a:highlight>
                  <a:srgbClr val="E6EBF9"/>
                </a:highlight>
              </a:rPr>
              <a:t>small groups</a:t>
            </a:r>
            <a:r>
              <a:rPr lang="en" sz="2000">
                <a:solidFill>
                  <a:srgbClr val="2B1A78"/>
                </a:solidFill>
              </a:rPr>
              <a:t> of designers, engineers, and product managers on a "tour of duty" to work alongside </a:t>
            </a:r>
            <a:r>
              <a:rPr lang="en" sz="2000">
                <a:solidFill>
                  <a:srgbClr val="2B1A78"/>
                </a:solidFill>
                <a:highlight>
                  <a:srgbClr val="E6EBF9"/>
                </a:highlight>
              </a:rPr>
              <a:t>dedicated civil servants</a:t>
            </a:r>
            <a:r>
              <a:rPr lang="en" sz="2000">
                <a:solidFill>
                  <a:srgbClr val="2B1A78"/>
                </a:solidFill>
              </a:rPr>
              <a:t>.</a:t>
            </a:r>
            <a:endParaRPr sz="2000">
              <a:solidFill>
                <a:srgbClr val="2B1A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2B1A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B1A78"/>
                </a:solidFill>
              </a:rPr>
              <a:t>These </a:t>
            </a:r>
            <a:r>
              <a:rPr lang="en" sz="2000">
                <a:solidFill>
                  <a:srgbClr val="2B1A78"/>
                </a:solidFill>
                <a:highlight>
                  <a:srgbClr val="E6EBF9"/>
                </a:highlight>
              </a:rPr>
              <a:t>multidisciplinary teams</a:t>
            </a:r>
            <a:r>
              <a:rPr lang="en" sz="2000">
                <a:solidFill>
                  <a:srgbClr val="2B1A78"/>
                </a:solidFill>
              </a:rPr>
              <a:t> bring best practices and new approaches to support government </a:t>
            </a:r>
            <a:r>
              <a:rPr lang="en" sz="2000">
                <a:solidFill>
                  <a:srgbClr val="2B1A78"/>
                </a:solidFill>
                <a:highlight>
                  <a:srgbClr val="E6EBF9"/>
                </a:highlight>
              </a:rPr>
              <a:t>modernization</a:t>
            </a:r>
            <a:r>
              <a:rPr lang="en" sz="2000">
                <a:solidFill>
                  <a:srgbClr val="2B1A78"/>
                </a:solidFill>
              </a:rPr>
              <a:t> efforts. </a:t>
            </a:r>
            <a:endParaRPr sz="2000">
              <a:solidFill>
                <a:srgbClr val="2B1A7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