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5">
  <p:sldMasterIdLst>
    <p:sldMasterId id="214748371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3" r:id="rId6"/>
    <p:sldId id="284" r:id="rId7"/>
    <p:sldId id="305" r:id="rId8"/>
    <p:sldId id="307" r:id="rId9"/>
    <p:sldId id="308" r:id="rId10"/>
    <p:sldId id="304" r:id="rId11"/>
    <p:sldId id="311" r:id="rId12"/>
    <p:sldId id="309" r:id="rId13"/>
    <p:sldId id="310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0ED"/>
    <a:srgbClr val="D73F26"/>
    <a:srgbClr val="0000FF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61" autoAdjust="0"/>
    <p:restoredTop sz="94599"/>
  </p:normalViewPr>
  <p:slideViewPr>
    <p:cSldViewPr>
      <p:cViewPr varScale="1">
        <p:scale>
          <a:sx n="105" d="100"/>
          <a:sy n="105" d="100"/>
        </p:scale>
        <p:origin x="192" y="200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r">
              <a:defRPr sz="1200"/>
            </a:lvl1pPr>
          </a:lstStyle>
          <a:p>
            <a:fld id="{5506ACD0-ACB0-4E21-AB10-C2714CF6339F}" type="datetimeFigureOut">
              <a:rPr lang="en-US" smtClean="0"/>
              <a:t>4/3/21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r">
              <a:defRPr sz="1200"/>
            </a:lvl1pPr>
          </a:lstStyle>
          <a:p>
            <a:fld id="{59C7547A-F6AF-4F64-83C3-881D08D1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58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r">
              <a:defRPr sz="1200"/>
            </a:lvl1pPr>
          </a:lstStyle>
          <a:p>
            <a:fld id="{7924844A-96C4-4AB9-ADC7-9E6C673879EB}" type="datetimeFigureOut">
              <a:rPr lang="en-US" smtClean="0"/>
              <a:t>4/3/21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7" rIns="93172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7" rIns="93172" bIns="4658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r">
              <a:defRPr sz="1200"/>
            </a:lvl1pPr>
          </a:lstStyle>
          <a:p>
            <a:fld id="{C5C5572D-E82D-4C12-8646-182534B3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75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</a:t>
            </a:r>
            <a:r>
              <a:rPr lang="en-US" dirty="0" err="1"/>
              <a:t>swlh</a:t>
            </a:r>
            <a:r>
              <a:rPr lang="en-US" dirty="0"/>
              <a:t>/states-observation-and-action-spaces-in-reinforcement-learning-569a30a8d2a1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5572D-E82D-4C12-8646-182534B340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19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lilianweng.github.io</a:t>
            </a:r>
            <a:r>
              <a:rPr lang="en-US" dirty="0"/>
              <a:t>/</a:t>
            </a:r>
            <a:r>
              <a:rPr lang="en-US" dirty="0" err="1"/>
              <a:t>lil</a:t>
            </a:r>
            <a:r>
              <a:rPr lang="en-US" dirty="0"/>
              <a:t>-log/2018/01/23/the-multi-armed-bandit-problem-and-its-</a:t>
            </a:r>
            <a:r>
              <a:rPr lang="en-US" dirty="0" err="1"/>
              <a:t>solutions.html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5572D-E82D-4C12-8646-182534B340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47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5BF1F789-5F18-4A39-AD7A-F27D50655E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5125" y="1600210"/>
            <a:ext cx="5852796" cy="1779684"/>
          </a:xfrm>
        </p:spPr>
        <p:txBody>
          <a:bodyPr anchor="b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[Presentation title]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26A76A1E-D9BB-3D47-BDB3-0A2EB2F6A22E}"/>
              </a:ext>
            </a:extLst>
          </p:cNvPr>
          <p:cNvCxnSpPr>
            <a:cxnSpLocks/>
          </p:cNvCxnSpPr>
          <p:nvPr/>
        </p:nvCxnSpPr>
        <p:spPr bwMode="hidden">
          <a:xfrm>
            <a:off x="365124" y="3520440"/>
            <a:ext cx="1280160" cy="0"/>
          </a:xfrm>
          <a:prstGeom prst="line">
            <a:avLst/>
          </a:prstGeom>
          <a:ln w="19050" cap="flat">
            <a:solidFill>
              <a:srgbClr val="FFC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" name="Subtitle">
            <a:extLst>
              <a:ext uri="{FF2B5EF4-FFF2-40B4-BE49-F238E27FC236}">
                <a16:creationId xmlns:a16="http://schemas.microsoft.com/office/drawing/2014/main" id="{DCD36CB7-C5B7-427E-B007-04E7C37DC9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3703319"/>
            <a:ext cx="4023996" cy="594355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r>
              <a:rPr lang="en-US" dirty="0"/>
              <a:t>[Month 00, 0000]</a:t>
            </a:r>
            <a:br>
              <a:rPr lang="en-US" dirty="0"/>
            </a:br>
            <a:r>
              <a:rPr lang="en-US" dirty="0"/>
              <a:t>[Presenter Name]</a:t>
            </a:r>
            <a:br>
              <a:rPr lang="en-US" dirty="0"/>
            </a:br>
            <a:r>
              <a:rPr lang="en-US" dirty="0"/>
              <a:t>[Presenter Title]</a:t>
            </a:r>
          </a:p>
        </p:txBody>
      </p:sp>
      <p:pic>
        <p:nvPicPr>
          <p:cNvPr id="7" name="Wells Fargo" descr="Wells Fargo">
            <a:extLst>
              <a:ext uri="{FF2B5EF4-FFF2-40B4-BE49-F238E27FC236}">
                <a16:creationId xmlns:a16="http://schemas.microsoft.com/office/drawing/2014/main" id="{967B39BB-CE83-594E-A5D5-2233EAE08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5" y="457200"/>
            <a:ext cx="914400" cy="914400"/>
          </a:xfrm>
          <a:prstGeom prst="rect">
            <a:avLst/>
          </a:prstGeom>
        </p:spPr>
      </p:pic>
      <p:pic>
        <p:nvPicPr>
          <p:cNvPr id="11" name="Stagecoach">
            <a:extLst>
              <a:ext uri="{FF2B5EF4-FFF2-40B4-BE49-F238E27FC236}">
                <a16:creationId xmlns:a16="http://schemas.microsoft.com/office/drawing/2014/main" id="{A26612B5-24FF-6E41-901D-FB3602B3B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602"/>
          <a:stretch/>
        </p:blipFill>
        <p:spPr bwMode="auto">
          <a:xfrm>
            <a:off x="2404872" y="4608577"/>
            <a:ext cx="6739128" cy="185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8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">
            <a:extLst>
              <a:ext uri="{FF2B5EF4-FFF2-40B4-BE49-F238E27FC236}">
                <a16:creationId xmlns:a16="http://schemas.microsoft.com/office/drawing/2014/main" id="{0FEC781B-6995-FC4B-8081-5377A71B2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457200"/>
            <a:ext cx="841248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8C91035-5E9C-427C-BB14-3C95EF5E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1" y="1600200"/>
            <a:ext cx="548640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600200"/>
            <a:ext cx="2560319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4BDA51D-739A-6147-AE33-B80AD50465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2C6D1F6D-4866-42BF-A12A-7975AC9A161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itchFamily="34" charset="0"/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2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0E22618-D046-4A43-A145-B5CC229DCC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457200"/>
            <a:ext cx="8412480" cy="100584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5" name="Chart Placeholder 1">
            <a:extLst>
              <a:ext uri="{FF2B5EF4-FFF2-40B4-BE49-F238E27FC236}">
                <a16:creationId xmlns:a16="http://schemas.microsoft.com/office/drawing/2014/main" id="{1739FB7C-9269-7342-8648-01158E245B2B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65760" y="1600200"/>
            <a:ext cx="256032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9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A9A5DDBF-F036-D247-8214-85BE84E1C4F7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291840" y="1600200"/>
            <a:ext cx="256032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9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E53449-679B-CC46-BF8F-F1C105ECD917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17920" y="1600200"/>
            <a:ext cx="256032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9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Chart Placeholder 4">
            <a:extLst>
              <a:ext uri="{FF2B5EF4-FFF2-40B4-BE49-F238E27FC236}">
                <a16:creationId xmlns:a16="http://schemas.microsoft.com/office/drawing/2014/main" id="{964DD178-5836-D24D-9CF5-2E0FDE4934E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65760" y="4114800"/>
            <a:ext cx="256032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9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9" name="Chart Placeholder 5">
            <a:extLst>
              <a:ext uri="{FF2B5EF4-FFF2-40B4-BE49-F238E27FC236}">
                <a16:creationId xmlns:a16="http://schemas.microsoft.com/office/drawing/2014/main" id="{CB0AE243-8D47-2941-B6AB-7A7BFCBEE1B2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3291840" y="4114800"/>
            <a:ext cx="256032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9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0" name="Chart Placeholder 6">
            <a:extLst>
              <a:ext uri="{FF2B5EF4-FFF2-40B4-BE49-F238E27FC236}">
                <a16:creationId xmlns:a16="http://schemas.microsoft.com/office/drawing/2014/main" id="{C99EE39F-D270-8347-9E90-33ACBAEA0719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217920" y="4114800"/>
            <a:ext cx="256032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9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99DBD1E6-5A74-274B-8433-97A77208CD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2C6D1F6D-4866-42BF-A12A-7975AC9A161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itchFamily="34" charset="0"/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78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rgbClr val="D7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433CB49-42F4-4BEC-BD47-AAACD63E2C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5124" y="457201"/>
            <a:ext cx="5487035" cy="57149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900"/>
              </a:spcBef>
              <a:buNone/>
              <a:defRPr sz="1200">
                <a:solidFill>
                  <a:schemeClr val="tx1"/>
                </a:solidFill>
              </a:defRPr>
            </a:lvl2pPr>
            <a:lvl3pPr marL="171450" indent="-171450">
              <a:spcBef>
                <a:spcPts val="900"/>
              </a:spcBef>
              <a:buFont typeface="Wells Fargo Sans" panose="020B0503020203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3429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5143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5pPr>
            <a:lvl6pPr marL="6858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6pPr>
            <a:lvl7pPr marL="8572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7pPr>
            <a:lvl8pPr marL="10287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8pPr>
            <a:lvl9pPr marL="12001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[Section header title or quote]</a:t>
            </a:r>
          </a:p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7EF2A7E-ED94-E540-9CF4-B56F980A38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2C6D1F6D-4866-42BF-A12A-7975AC9A161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itchFamily="34" charset="0"/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101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Orange">
    <p:bg>
      <p:bgPr>
        <a:solidFill>
          <a:srgbClr val="EB69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433CB49-42F4-4BEC-BD47-AAACD63E2C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5125" y="457201"/>
            <a:ext cx="5487035" cy="57149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900"/>
              </a:spcBef>
              <a:buNone/>
              <a:defRPr sz="1200">
                <a:solidFill>
                  <a:schemeClr val="tx1"/>
                </a:solidFill>
              </a:defRPr>
            </a:lvl2pPr>
            <a:lvl3pPr marL="171450" indent="-171450">
              <a:spcBef>
                <a:spcPts val="900"/>
              </a:spcBef>
              <a:buFont typeface="Wells Fargo Sans" panose="020B0503020203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3429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5143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5pPr>
            <a:lvl6pPr marL="6858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6pPr>
            <a:lvl7pPr marL="8572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7pPr>
            <a:lvl8pPr marL="10287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8pPr>
            <a:lvl9pPr marL="12001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[Section header title or quote]</a:t>
            </a:r>
          </a:p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E969CF6-897C-2A47-AFD1-3CED01FF01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2C6D1F6D-4866-42BF-A12A-7975AC9A161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itchFamily="34" charset="0"/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057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Light Orange">
    <p:bg>
      <p:bgPr>
        <a:solidFill>
          <a:srgbClr val="FF96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433CB49-42F4-4BEC-BD47-AAACD63E2C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5125" y="457201"/>
            <a:ext cx="5487036" cy="57149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900"/>
              </a:spcBef>
              <a:buNone/>
              <a:defRPr sz="1200">
                <a:solidFill>
                  <a:schemeClr val="tx1"/>
                </a:solidFill>
              </a:defRPr>
            </a:lvl2pPr>
            <a:lvl3pPr marL="171450" indent="-171450">
              <a:spcBef>
                <a:spcPts val="900"/>
              </a:spcBef>
              <a:buFont typeface="Wells Fargo Sans" panose="020B0503020203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3429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5143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5pPr>
            <a:lvl6pPr marL="6858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6pPr>
            <a:lvl7pPr marL="8572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7pPr>
            <a:lvl8pPr marL="10287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8pPr>
            <a:lvl9pPr marL="12001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[Section header title or quote]</a:t>
            </a:r>
          </a:p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A37D924-28E5-5843-9BA3-6C88EE563D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2C6D1F6D-4866-42BF-A12A-7975AC9A161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itchFamily="34" charset="0"/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605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433CB49-42F4-4BEC-BD47-AAACD63E2C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5125" y="457201"/>
            <a:ext cx="5487036" cy="57149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900"/>
              </a:spcBef>
              <a:buNone/>
              <a:defRPr sz="1200">
                <a:solidFill>
                  <a:schemeClr val="tx1"/>
                </a:solidFill>
              </a:defRPr>
            </a:lvl2pPr>
            <a:lvl3pPr marL="171450" indent="-171450">
              <a:spcBef>
                <a:spcPts val="900"/>
              </a:spcBef>
              <a:buFont typeface="Wells Fargo Sans" panose="020B0503020203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3429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5143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5pPr>
            <a:lvl6pPr marL="6858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6pPr>
            <a:lvl7pPr marL="8572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7pPr>
            <a:lvl8pPr marL="10287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8pPr>
            <a:lvl9pPr marL="12001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[Section header title or quote]</a:t>
            </a:r>
          </a:p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6A6D6C7-DEED-604E-9F87-29E1838E56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2C6D1F6D-4866-42BF-A12A-7975AC9A161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itchFamily="34" charset="0"/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911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125" y="457200"/>
            <a:ext cx="5487035" cy="100584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3E076051-AE4B-CF44-AB12-A6CC31DC24E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5125" y="1600200"/>
            <a:ext cx="5487035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F62EF48E-356C-2242-ADD1-8AEA6280E3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7920" y="0"/>
            <a:ext cx="2926080" cy="6858000"/>
          </a:xfrm>
          <a:solidFill>
            <a:srgbClr val="F4F0ED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042F1D1-52E8-5643-866B-0EB322CE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2C6D1F6D-4866-42BF-A12A-7975AC9A161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itchFamily="34" charset="0"/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42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ne Photo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0D26346-61C4-6C44-B93D-0EBC0C5CAE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1600200"/>
            <a:ext cx="8412480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000"/>
            </a:lvl1pPr>
            <a:lvl2pPr marL="0" indent="0">
              <a:spcBef>
                <a:spcPts val="0"/>
              </a:spcBef>
              <a:buNone/>
              <a:defRPr sz="1000"/>
            </a:lvl2pPr>
            <a:lvl3pPr marL="0" indent="0">
              <a:spcBef>
                <a:spcPts val="0"/>
              </a:spcBef>
              <a:buNone/>
              <a:defRPr sz="1000"/>
            </a:lvl3pPr>
            <a:lvl4pPr marL="0" indent="0">
              <a:spcBef>
                <a:spcPts val="0"/>
              </a:spcBef>
              <a:buNone/>
              <a:defRPr sz="1000"/>
            </a:lvl4pPr>
            <a:lvl5pPr marL="0" indent="0">
              <a:spcBef>
                <a:spcPts val="0"/>
              </a:spcBef>
              <a:buNone/>
              <a:defRPr sz="1000"/>
            </a:lvl5pPr>
            <a:lvl6pPr marL="0" indent="0">
              <a:spcBef>
                <a:spcPts val="0"/>
              </a:spcBef>
              <a:buNone/>
              <a:defRPr sz="1000"/>
            </a:lvl6pPr>
            <a:lvl7pPr marL="0" indent="0">
              <a:spcBef>
                <a:spcPts val="0"/>
              </a:spcBef>
              <a:buNone/>
              <a:defRPr sz="1000"/>
            </a:lvl7pPr>
            <a:lvl8pPr marL="0" indent="0">
              <a:spcBef>
                <a:spcPts val="0"/>
              </a:spcBef>
              <a:buNone/>
              <a:defRPr sz="1000"/>
            </a:lvl8pPr>
            <a:lvl9pPr marL="0" indent="0">
              <a:spcBef>
                <a:spcPts val="0"/>
              </a:spcBef>
              <a:buNone/>
              <a:defRPr sz="1000"/>
            </a:lvl9pPr>
          </a:lstStyle>
          <a:p>
            <a:pPr lvl="0"/>
            <a:r>
              <a:rPr lang="en-US" dirty="0"/>
              <a:t>[Optional photo caption]</a:t>
            </a:r>
          </a:p>
        </p:txBody>
      </p:sp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F62EF48E-356C-2242-ADD1-8AEA6280E3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103120"/>
            <a:ext cx="9144000" cy="4754880"/>
          </a:xfrm>
          <a:solidFill>
            <a:srgbClr val="F4F0ED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C7E36A9-B84B-7E40-9E84-C82B263B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2C6D1F6D-4866-42BF-A12A-7975AC9A161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itchFamily="34" charset="0"/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8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Photo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0D26346-61C4-6C44-B93D-0EBC0C5CAE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" y="1600200"/>
            <a:ext cx="5486401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000"/>
            </a:lvl1pPr>
            <a:lvl2pPr marL="0" indent="0">
              <a:spcBef>
                <a:spcPts val="0"/>
              </a:spcBef>
              <a:buNone/>
              <a:defRPr sz="1000"/>
            </a:lvl2pPr>
            <a:lvl3pPr marL="0" indent="0">
              <a:spcBef>
                <a:spcPts val="0"/>
              </a:spcBef>
              <a:buNone/>
              <a:defRPr sz="1000"/>
            </a:lvl3pPr>
            <a:lvl4pPr marL="0" indent="0">
              <a:spcBef>
                <a:spcPts val="0"/>
              </a:spcBef>
              <a:buNone/>
              <a:defRPr sz="1000"/>
            </a:lvl4pPr>
            <a:lvl5pPr marL="0" indent="0">
              <a:spcBef>
                <a:spcPts val="0"/>
              </a:spcBef>
              <a:buNone/>
              <a:defRPr sz="1000"/>
            </a:lvl5pPr>
            <a:lvl6pPr marL="0" indent="0">
              <a:spcBef>
                <a:spcPts val="0"/>
              </a:spcBef>
              <a:buNone/>
              <a:defRPr sz="1000"/>
            </a:lvl6pPr>
            <a:lvl7pPr marL="0" indent="0">
              <a:spcBef>
                <a:spcPts val="0"/>
              </a:spcBef>
              <a:buNone/>
              <a:defRPr sz="1000"/>
            </a:lvl7pPr>
            <a:lvl8pPr marL="0" indent="0">
              <a:spcBef>
                <a:spcPts val="0"/>
              </a:spcBef>
              <a:buNone/>
              <a:defRPr sz="1000"/>
            </a:lvl8pPr>
            <a:lvl9pPr marL="0" indent="0">
              <a:spcBef>
                <a:spcPts val="0"/>
              </a:spcBef>
              <a:buNone/>
              <a:defRPr sz="1000"/>
            </a:lvl9pPr>
          </a:lstStyle>
          <a:p>
            <a:pPr lvl="0"/>
            <a:r>
              <a:rPr lang="en-US" dirty="0"/>
              <a:t>[Optional photo caption]</a:t>
            </a:r>
          </a:p>
        </p:txBody>
      </p:sp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F62EF48E-356C-2242-ADD1-8AEA6280E3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103120"/>
            <a:ext cx="6217920" cy="4754880"/>
          </a:xfrm>
          <a:solidFill>
            <a:srgbClr val="F4F0ED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44CA248-D2A9-BE4C-8A71-862CADED02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7921" y="1600200"/>
            <a:ext cx="2560320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000"/>
            </a:lvl1pPr>
            <a:lvl2pPr marL="0" indent="0">
              <a:spcBef>
                <a:spcPts val="0"/>
              </a:spcBef>
              <a:buNone/>
              <a:defRPr sz="1000"/>
            </a:lvl2pPr>
            <a:lvl3pPr marL="0" indent="0">
              <a:spcBef>
                <a:spcPts val="0"/>
              </a:spcBef>
              <a:buNone/>
              <a:defRPr sz="1000"/>
            </a:lvl3pPr>
            <a:lvl4pPr marL="0" indent="0">
              <a:spcBef>
                <a:spcPts val="0"/>
              </a:spcBef>
              <a:buNone/>
              <a:defRPr sz="1000"/>
            </a:lvl4pPr>
            <a:lvl5pPr marL="0" indent="0">
              <a:spcBef>
                <a:spcPts val="0"/>
              </a:spcBef>
              <a:buNone/>
              <a:defRPr sz="1000"/>
            </a:lvl5pPr>
            <a:lvl6pPr marL="0" indent="0">
              <a:spcBef>
                <a:spcPts val="0"/>
              </a:spcBef>
              <a:buNone/>
              <a:defRPr sz="1000"/>
            </a:lvl6pPr>
            <a:lvl7pPr marL="0" indent="0">
              <a:spcBef>
                <a:spcPts val="0"/>
              </a:spcBef>
              <a:buNone/>
              <a:defRPr sz="1000"/>
            </a:lvl7pPr>
            <a:lvl8pPr marL="0" indent="0">
              <a:spcBef>
                <a:spcPts val="0"/>
              </a:spcBef>
              <a:buNone/>
              <a:defRPr sz="1000"/>
            </a:lvl8pPr>
            <a:lvl9pPr marL="0" indent="0">
              <a:spcBef>
                <a:spcPts val="0"/>
              </a:spcBef>
              <a:buNone/>
              <a:defRPr sz="1000"/>
            </a:lvl9pPr>
          </a:lstStyle>
          <a:p>
            <a:pPr lvl="0"/>
            <a:r>
              <a:rPr lang="en-US" dirty="0"/>
              <a:t>[Optional photo caption]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8DA8240D-0BD4-F841-8B8F-61635137F8E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17920" y="2103120"/>
            <a:ext cx="2926080" cy="4754880"/>
          </a:xfrm>
          <a:solidFill>
            <a:srgbClr val="B5ADAD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5695995-E9EC-9741-9AB6-FA7A10F3549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2C6D1F6D-4866-42BF-A12A-7975AC9A161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itchFamily="34" charset="0"/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75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E475588-47DB-0041-A49C-8F0EF86006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114C43-A185-4BBB-B1AA-CF3649A8C5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33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5BF1F789-5F18-4A39-AD7A-F27D50655E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5759" y="4114800"/>
            <a:ext cx="8413115" cy="1143000"/>
          </a:xfrm>
        </p:spPr>
        <p:txBody>
          <a:bodyPr anchor="b"/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[Presentation title]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26A76A1E-D9BB-3D47-BDB3-0A2EB2F6A22E}"/>
              </a:ext>
            </a:extLst>
          </p:cNvPr>
          <p:cNvCxnSpPr>
            <a:cxnSpLocks/>
          </p:cNvCxnSpPr>
          <p:nvPr/>
        </p:nvCxnSpPr>
        <p:spPr bwMode="hidden">
          <a:xfrm>
            <a:off x="365760" y="5394960"/>
            <a:ext cx="1280160" cy="0"/>
          </a:xfrm>
          <a:prstGeom prst="line">
            <a:avLst/>
          </a:prstGeom>
          <a:ln w="19050" cap="flat">
            <a:solidFill>
              <a:srgbClr val="FFC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" name="Subtitle">
            <a:extLst>
              <a:ext uri="{FF2B5EF4-FFF2-40B4-BE49-F238E27FC236}">
                <a16:creationId xmlns:a16="http://schemas.microsoft.com/office/drawing/2014/main" id="{DCD36CB7-C5B7-427E-B007-04E7C37DC9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9" y="5577840"/>
            <a:ext cx="4023361" cy="594357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r>
              <a:rPr lang="en-US" dirty="0"/>
              <a:t>[Month 00, 0000]</a:t>
            </a:r>
            <a:br>
              <a:rPr lang="en-US" dirty="0"/>
            </a:br>
            <a:r>
              <a:rPr lang="en-US" dirty="0"/>
              <a:t>[Presenter Name]</a:t>
            </a:r>
            <a:br>
              <a:rPr lang="en-US" dirty="0"/>
            </a:br>
            <a:r>
              <a:rPr lang="en-US" dirty="0"/>
              <a:t>[Presenter Title]</a:t>
            </a:r>
          </a:p>
        </p:txBody>
      </p:sp>
      <p:sp>
        <p:nvSpPr>
          <p:cNvPr id="4" name="Background">
            <a:extLst>
              <a:ext uri="{FF2B5EF4-FFF2-40B4-BE49-F238E27FC236}">
                <a16:creationId xmlns:a16="http://schemas.microsoft.com/office/drawing/2014/main" id="{31D0059C-D109-154B-9A0F-5AADEDCA264F}"/>
              </a:ext>
            </a:extLst>
          </p:cNvPr>
          <p:cNvSpPr/>
          <p:nvPr/>
        </p:nvSpPr>
        <p:spPr bwMode="hidden">
          <a:xfrm>
            <a:off x="0" y="0"/>
            <a:ext cx="9144000" cy="3977639"/>
          </a:xfrm>
          <a:prstGeom prst="rect">
            <a:avLst/>
          </a:prstGeom>
          <a:solidFill>
            <a:srgbClr val="FFF7E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350"/>
          </a:p>
        </p:txBody>
      </p:sp>
      <p:pic>
        <p:nvPicPr>
          <p:cNvPr id="7" name="Wells Fargo" descr="Wells Fargo">
            <a:extLst>
              <a:ext uri="{FF2B5EF4-FFF2-40B4-BE49-F238E27FC236}">
                <a16:creationId xmlns:a16="http://schemas.microsoft.com/office/drawing/2014/main" id="{967B39BB-CE83-594E-A5D5-2233EAE08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88" y="457200"/>
            <a:ext cx="914400" cy="914400"/>
          </a:xfrm>
          <a:prstGeom prst="rect">
            <a:avLst/>
          </a:prstGeom>
        </p:spPr>
      </p:pic>
      <p:pic>
        <p:nvPicPr>
          <p:cNvPr id="5" name="Stagecoach">
            <a:extLst>
              <a:ext uri="{FF2B5EF4-FFF2-40B4-BE49-F238E27FC236}">
                <a16:creationId xmlns:a16="http://schemas.microsoft.com/office/drawing/2014/main" id="{2B4A41CF-69FE-814B-B7AA-8E3333F98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6"/>
          <a:stretch/>
        </p:blipFill>
        <p:spPr bwMode="auto">
          <a:xfrm>
            <a:off x="0" y="1754506"/>
            <a:ext cx="886968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78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665BEEFC-B89E-9C41-8260-1542F0B43A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4591C-EA22-4FCD-8344-4FA4BBB0B2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78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Wells Fargo" descr="Wells Fargo">
            <a:extLst>
              <a:ext uri="{FF2B5EF4-FFF2-40B4-BE49-F238E27FC236}">
                <a16:creationId xmlns:a16="http://schemas.microsoft.com/office/drawing/2014/main" id="{0DE7FB8E-1AD3-5B42-BE1D-61941DA7F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9" y="457200"/>
            <a:ext cx="914400" cy="914400"/>
          </a:xfrm>
          <a:prstGeom prst="rect">
            <a:avLst/>
          </a:prstGeom>
        </p:spPr>
      </p:pic>
      <p:sp>
        <p:nvSpPr>
          <p:cNvPr id="6" name="Thank You">
            <a:extLst>
              <a:ext uri="{FF2B5EF4-FFF2-40B4-BE49-F238E27FC236}">
                <a16:creationId xmlns:a16="http://schemas.microsoft.com/office/drawing/2014/main" id="{D5C8B33B-B32E-0C4D-947A-87A5447D23F3}"/>
              </a:ext>
            </a:extLst>
          </p:cNvPr>
          <p:cNvSpPr txBox="1">
            <a:spLocks/>
          </p:cNvSpPr>
          <p:nvPr/>
        </p:nvSpPr>
        <p:spPr>
          <a:xfrm>
            <a:off x="365759" y="1600201"/>
            <a:ext cx="8413115" cy="160019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Thank you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580231D-7943-F647-B67D-262940DDDB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4341846"/>
            <a:ext cx="2560320" cy="1830355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000"/>
            </a:lvl1pPr>
            <a:lvl2pPr marL="0" indent="0">
              <a:spcBef>
                <a:spcPts val="0"/>
              </a:spcBef>
              <a:buFontTx/>
              <a:buNone/>
              <a:defRPr sz="1000"/>
            </a:lvl2pPr>
            <a:lvl3pPr marL="0" indent="0">
              <a:spcBef>
                <a:spcPts val="0"/>
              </a:spcBef>
              <a:buFontTx/>
              <a:buNone/>
              <a:defRPr sz="1000"/>
            </a:lvl3pPr>
            <a:lvl4pPr marL="0" indent="0">
              <a:spcBef>
                <a:spcPts val="0"/>
              </a:spcBef>
              <a:buFontTx/>
              <a:buNone/>
              <a:defRPr sz="1000"/>
            </a:lvl4pPr>
            <a:lvl5pPr marL="0" indent="0">
              <a:spcBef>
                <a:spcPts val="0"/>
              </a:spcBef>
              <a:buFontTx/>
              <a:buNone/>
              <a:defRPr sz="1000"/>
            </a:lvl5pPr>
            <a:lvl6pPr marL="0" indent="0">
              <a:spcBef>
                <a:spcPts val="0"/>
              </a:spcBef>
              <a:buFontTx/>
              <a:buNone/>
              <a:defRPr sz="1000"/>
            </a:lvl6pPr>
            <a:lvl7pPr marL="0" indent="0">
              <a:spcBef>
                <a:spcPts val="0"/>
              </a:spcBef>
              <a:buFontTx/>
              <a:buNone/>
              <a:defRPr sz="1000"/>
            </a:lvl7pPr>
            <a:lvl8pPr marL="0" indent="0">
              <a:spcBef>
                <a:spcPts val="0"/>
              </a:spcBef>
              <a:buFontTx/>
              <a:buNone/>
              <a:defRPr sz="1000"/>
            </a:lvl8pPr>
            <a:lvl9pPr marL="0" indent="0">
              <a:spcBef>
                <a:spcPts val="0"/>
              </a:spcBef>
              <a:buFontTx/>
              <a:buNone/>
              <a:defRPr sz="1000"/>
            </a:lvl9pPr>
          </a:lstStyle>
          <a:p>
            <a:pPr lvl="0"/>
            <a:r>
              <a:rPr lang="en-US" dirty="0"/>
              <a:t>[Optional contact information]</a:t>
            </a:r>
          </a:p>
        </p:txBody>
      </p:sp>
    </p:spTree>
    <p:extLst>
      <p:ext uri="{BB962C8B-B14F-4D97-AF65-F5344CB8AC3E}">
        <p14:creationId xmlns:p14="http://schemas.microsoft.com/office/powerpoint/2010/main" val="164753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457200"/>
            <a:ext cx="841248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cxnSp>
        <p:nvCxnSpPr>
          <p:cNvPr id="4" name="Line">
            <a:extLst>
              <a:ext uri="{FF2B5EF4-FFF2-40B4-BE49-F238E27FC236}">
                <a16:creationId xmlns:a16="http://schemas.microsoft.com/office/drawing/2014/main" id="{4D348C42-76C9-E94C-BD38-85471A87E30C}"/>
              </a:ext>
            </a:extLst>
          </p:cNvPr>
          <p:cNvCxnSpPr>
            <a:cxnSpLocks/>
          </p:cNvCxnSpPr>
          <p:nvPr/>
        </p:nvCxnSpPr>
        <p:spPr bwMode="hidden">
          <a:xfrm>
            <a:off x="365760" y="1600200"/>
            <a:ext cx="4023360" cy="0"/>
          </a:xfrm>
          <a:prstGeom prst="line">
            <a:avLst/>
          </a:prstGeom>
          <a:ln w="19050" cap="flat">
            <a:solidFill>
              <a:srgbClr val="FFC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828800"/>
            <a:ext cx="4023360" cy="4340224"/>
          </a:xfrm>
        </p:spPr>
        <p:txBody>
          <a:bodyPr numCol="1"/>
          <a:lstStyle>
            <a:lvl1pPr marL="171450" indent="-171450">
              <a:buFont typeface="Wells Fargo Sans" panose="020B0503020203020204" pitchFamily="34" charset="0"/>
              <a:buChar char="•"/>
              <a:tabLst>
                <a:tab pos="4024313" algn="r"/>
              </a:tabLst>
              <a:defRPr/>
            </a:lvl1pPr>
            <a:lvl2pPr marL="342900" indent="-171450">
              <a:tabLst>
                <a:tab pos="4024313" algn="r"/>
              </a:tabLst>
              <a:defRPr/>
            </a:lvl2pPr>
            <a:lvl3pPr marL="514350" indent="-171450">
              <a:tabLst>
                <a:tab pos="4024313" algn="r"/>
              </a:tabLst>
              <a:defRPr/>
            </a:lvl3pPr>
            <a:lvl4pPr marL="685800" indent="-171450">
              <a:tabLst>
                <a:tab pos="4024313" algn="r"/>
              </a:tabLst>
              <a:defRPr/>
            </a:lvl4pPr>
            <a:lvl5pPr marL="857250" indent="-171450">
              <a:tabLst>
                <a:tab pos="4024313" algn="r"/>
              </a:tabLst>
              <a:defRPr/>
            </a:lvl5pPr>
            <a:lvl6pPr marL="1028700" indent="-171450">
              <a:tabLst>
                <a:tab pos="4024313" algn="r"/>
              </a:tabLst>
              <a:defRPr/>
            </a:lvl6pPr>
            <a:lvl7pPr marL="1200150" indent="-171450">
              <a:tabLst>
                <a:tab pos="4024313" algn="r"/>
              </a:tabLst>
              <a:defRPr/>
            </a:lvl7pPr>
            <a:lvl8pPr marL="1371600" indent="-171450">
              <a:tabLst>
                <a:tab pos="4024313" algn="r"/>
              </a:tabLst>
              <a:defRPr/>
            </a:lvl8pPr>
            <a:lvl9pPr marL="1543050" indent="-171450">
              <a:tabLst>
                <a:tab pos="4024313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7941C5E-69DA-4A4E-99CB-9F761C3791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2C6D1F6D-4866-42BF-A12A-7975AC9A161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itchFamily="34" charset="0"/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11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457200"/>
            <a:ext cx="841248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cxnSp>
        <p:nvCxnSpPr>
          <p:cNvPr id="4" name="Line">
            <a:extLst>
              <a:ext uri="{FF2B5EF4-FFF2-40B4-BE49-F238E27FC236}">
                <a16:creationId xmlns:a16="http://schemas.microsoft.com/office/drawing/2014/main" id="{4D348C42-76C9-E94C-BD38-85471A87E30C}"/>
              </a:ext>
            </a:extLst>
          </p:cNvPr>
          <p:cNvCxnSpPr>
            <a:cxnSpLocks/>
          </p:cNvCxnSpPr>
          <p:nvPr/>
        </p:nvCxnSpPr>
        <p:spPr bwMode="hidden">
          <a:xfrm>
            <a:off x="365760" y="1600200"/>
            <a:ext cx="4023360" cy="0"/>
          </a:xfrm>
          <a:prstGeom prst="line">
            <a:avLst/>
          </a:prstGeom>
          <a:ln w="19050" cap="flat">
            <a:solidFill>
              <a:srgbClr val="FFC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9" name="Line">
            <a:extLst>
              <a:ext uri="{FF2B5EF4-FFF2-40B4-BE49-F238E27FC236}">
                <a16:creationId xmlns:a16="http://schemas.microsoft.com/office/drawing/2014/main" id="{827E2BA7-0F08-6A47-9026-1A567427BC27}"/>
              </a:ext>
            </a:extLst>
          </p:cNvPr>
          <p:cNvCxnSpPr>
            <a:cxnSpLocks/>
          </p:cNvCxnSpPr>
          <p:nvPr/>
        </p:nvCxnSpPr>
        <p:spPr bwMode="hidden">
          <a:xfrm>
            <a:off x="4754880" y="1600200"/>
            <a:ext cx="4023360" cy="0"/>
          </a:xfrm>
          <a:prstGeom prst="line">
            <a:avLst/>
          </a:prstGeom>
          <a:ln w="19050" cap="flat">
            <a:solidFill>
              <a:srgbClr val="FFC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59" y="1828802"/>
            <a:ext cx="8413115" cy="4340224"/>
          </a:xfrm>
        </p:spPr>
        <p:txBody>
          <a:bodyPr numCol="2"/>
          <a:lstStyle>
            <a:lvl1pPr marL="171450" indent="-171450">
              <a:buFont typeface="Wells Fargo Sans" panose="020B0503020203020204" pitchFamily="34" charset="0"/>
              <a:buChar char="•"/>
              <a:tabLst>
                <a:tab pos="4024313" algn="r"/>
              </a:tabLst>
              <a:defRPr/>
            </a:lvl1pPr>
            <a:lvl2pPr marL="342900" indent="-171450">
              <a:tabLst>
                <a:tab pos="4024313" algn="r"/>
              </a:tabLst>
              <a:defRPr/>
            </a:lvl2pPr>
            <a:lvl3pPr marL="514350" indent="-171450">
              <a:tabLst>
                <a:tab pos="4024313" algn="r"/>
              </a:tabLst>
              <a:defRPr/>
            </a:lvl3pPr>
            <a:lvl4pPr marL="685800" indent="-171450">
              <a:tabLst>
                <a:tab pos="4024313" algn="r"/>
              </a:tabLst>
              <a:defRPr/>
            </a:lvl4pPr>
            <a:lvl5pPr marL="857250" indent="-171450">
              <a:tabLst>
                <a:tab pos="4024313" algn="r"/>
              </a:tabLst>
              <a:defRPr/>
            </a:lvl5pPr>
            <a:lvl6pPr marL="1028700" indent="-171450">
              <a:tabLst>
                <a:tab pos="4024313" algn="r"/>
              </a:tabLst>
              <a:defRPr/>
            </a:lvl6pPr>
            <a:lvl7pPr marL="1200150" indent="-171450">
              <a:tabLst>
                <a:tab pos="4024313" algn="r"/>
              </a:tabLst>
              <a:defRPr/>
            </a:lvl7pPr>
            <a:lvl8pPr marL="1371600" indent="-171450">
              <a:tabLst>
                <a:tab pos="4024313" algn="r"/>
              </a:tabLst>
              <a:defRPr/>
            </a:lvl8pPr>
            <a:lvl9pPr marL="1543050" indent="-171450">
              <a:tabLst>
                <a:tab pos="4024313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7DB0427-6005-7646-A1DA-069FBA064B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2C6D1F6D-4866-42BF-A12A-7975AC9A161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itchFamily="34" charset="0"/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02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600201"/>
            <a:ext cx="8412480" cy="4568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6C968B0-98BE-A54C-8F1A-69CB67A0FB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A45068-6F09-428E-852E-8CB73EBCE7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0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457200"/>
            <a:ext cx="841248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600201"/>
            <a:ext cx="5486400" cy="4568825"/>
          </a:xfrm>
        </p:spPr>
        <p:txBody>
          <a:bodyPr>
            <a:noAutofit/>
          </a:bodyPr>
          <a:lstStyle>
            <a:lvl1pPr marL="274320" indent="-274320">
              <a:lnSpc>
                <a:spcPct val="100000"/>
              </a:lnSpc>
              <a:buFont typeface="Wells Fargo Sans Display" panose="020B0503020203020204" pitchFamily="34" charset="0"/>
              <a:buChar char="•"/>
              <a:defRPr sz="2400">
                <a:latin typeface="+mj-lt"/>
              </a:defRPr>
            </a:lvl1pPr>
            <a:lvl2pPr marL="54864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2pPr>
            <a:lvl3pPr marL="82296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3pPr>
            <a:lvl4pPr marL="109728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4pPr>
            <a:lvl5pPr marL="137160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5pPr>
            <a:lvl6pPr marL="164592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6pPr>
            <a:lvl7pPr marL="192024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7pPr>
            <a:lvl8pPr marL="219456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8pPr>
            <a:lvl9pPr marL="246888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6C968B0-98BE-A54C-8F1A-69CB67A0FB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2C6D1F6D-4866-42BF-A12A-7975AC9A161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itchFamily="34" charset="0"/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02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:a16="http://schemas.microsoft.com/office/drawing/2014/main" id="{5A6DEEE1-C08A-1E44-BEC5-E09044562C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457200"/>
            <a:ext cx="841248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8C91035-5E9C-427C-BB14-3C95EF5E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600200"/>
            <a:ext cx="402336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54880" y="1600200"/>
            <a:ext cx="402336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9BFDC9A-8BFC-8946-84F2-2786226F4A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D8B063-24F1-423F-AA98-4681D8D118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59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">
            <a:extLst>
              <a:ext uri="{FF2B5EF4-FFF2-40B4-BE49-F238E27FC236}">
                <a16:creationId xmlns:a16="http://schemas.microsoft.com/office/drawing/2014/main" id="{0FEC781B-6995-FC4B-8081-5377A71B2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457200"/>
            <a:ext cx="841248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8C91035-5E9C-427C-BB14-3C95EF5E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1" y="1600200"/>
            <a:ext cx="256032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91840" y="1600200"/>
            <a:ext cx="256032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AAE1199F-835A-AB49-B657-252EF2C5A8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17921" y="1600200"/>
            <a:ext cx="2560954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7759C7B-BF36-F44D-BEAC-32033DC697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2C6D1F6D-4866-42BF-A12A-7975AC9A161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itchFamily="34" charset="0"/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67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">
            <a:extLst>
              <a:ext uri="{FF2B5EF4-FFF2-40B4-BE49-F238E27FC236}">
                <a16:creationId xmlns:a16="http://schemas.microsoft.com/office/drawing/2014/main" id="{0FEC781B-6995-FC4B-8081-5377A71B2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457200"/>
            <a:ext cx="841248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8C91035-5E9C-427C-BB14-3C95EF5E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1" y="1600200"/>
            <a:ext cx="256032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91840" y="1600200"/>
            <a:ext cx="5486399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D805AD4-73CF-FE45-8F86-233D14A0CF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2C6D1F6D-4866-42BF-A12A-7975AC9A161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itchFamily="34" charset="0"/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19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1EF5521F-5C5A-4C48-8B35-7AA5E060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57200"/>
            <a:ext cx="8412480" cy="10058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[Slide title]</a:t>
            </a:r>
          </a:p>
        </p:txBody>
      </p:sp>
      <p:sp>
        <p:nvSpPr>
          <p:cNvPr id="3" name="Text Placeholder">
            <a:extLst>
              <a:ext uri="{FF2B5EF4-FFF2-40B4-BE49-F238E27FC236}">
                <a16:creationId xmlns:a16="http://schemas.microsoft.com/office/drawing/2014/main" id="{48CBF009-1B9F-4150-8EC1-2D97F9BB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1600200"/>
            <a:ext cx="8412480" cy="4572000"/>
          </a:xfrm>
          <a:prstGeom prst="rect">
            <a:avLst/>
          </a:prstGeom>
        </p:spPr>
        <p:txBody>
          <a:bodyPr vert="horz" lIns="0" tIns="0" rIns="0" bIns="0" spcCol="36576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3B92F20D-48D7-2E43-BCAC-BA410B21D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12480" y="6400800"/>
            <a:ext cx="365760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2C6D1F6D-4866-42BF-A12A-7975AC9A161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itchFamily="34" charset="0"/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0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  <p:sldLayoutId id="2147483736" r:id="rId18"/>
    <p:sldLayoutId id="2147483737" r:id="rId19"/>
    <p:sldLayoutId id="2147483738" r:id="rId20"/>
    <p:sldLayoutId id="2147483739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u="none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Wells Fargo Sans" panose="020B0503020203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20015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>
          <p15:clr>
            <a:srgbClr val="F26B43"/>
          </p15:clr>
        </p15:guide>
        <p15:guide id="2" pos="230">
          <p15:clr>
            <a:srgbClr val="F26B43"/>
          </p15:clr>
        </p15:guide>
        <p15:guide id="3" pos="5530">
          <p15:clr>
            <a:srgbClr val="F26B43"/>
          </p15:clr>
        </p15:guide>
        <p15:guide id="4" orient="horz" pos="1008">
          <p15:clr>
            <a:srgbClr val="F26B43"/>
          </p15:clr>
        </p15:guide>
        <p15:guide id="5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olab.research.google.com/drive/141CvvrPoUR_X62GtB9Qa_AQvAQoHhu0Q?usp=sharing#scrollTo=9up3kWunDca4" TargetMode="Externa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on_selection" TargetMode="External"/><Relationship Id="rId2" Type="http://schemas.openxmlformats.org/officeDocument/2006/relationships/hyperlink" Target="https://en.wikipedia.org/wiki/Intelligent_agent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mqma6GpM7vM?t=174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Pbju1WAVH9CyOQblW_I-wHvenM70n4hW?usp=shari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olab.research.google.com/drive/18TSQoim686ThoTJmhYiUk2ghgC6yKJG6?usp=sharing" TargetMode="Externa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olab.research.google.com/drive/1BEa46WoEOcuPm4pzhOm1lTj4nBprCPcI?usp=sharing" TargetMode="Externa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0" y="2667000"/>
            <a:ext cx="5105400" cy="1005840"/>
          </a:xfrm>
        </p:spPr>
        <p:txBody>
          <a:bodyPr/>
          <a:lstStyle/>
          <a:p>
            <a:pPr algn="ctr"/>
            <a:r>
              <a:rPr lang="en-US" sz="2800" dirty="0"/>
              <a:t>Reinforcement Learning Part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A45068-6F09-428E-852E-8CB73EBCE7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66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8F78D-A276-5F4F-AD4E-998C0E8D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Cartpole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981AD-6ACC-A24E-855A-01AA0AB980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2C6D1F6D-4866-42BF-A12A-7975AC9A161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itchFamily="34" charset="0"/>
              </a:rPr>
              <a:pPr fontAlgn="base">
                <a:spcAft>
                  <a:spcPct val="0"/>
                </a:spcAft>
                <a:defRPr/>
              </a:pPr>
              <a:t>10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itchFamily="34" charset="0"/>
            </a:endParaRPr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6A7C59A-7ADC-CE47-8E79-45426B156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26820"/>
            <a:ext cx="3611302" cy="2438400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95A3D61-28FC-D240-8AF5-511D3ED415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56"/>
          <a:stretch/>
        </p:blipFill>
        <p:spPr>
          <a:xfrm>
            <a:off x="5410200" y="838200"/>
            <a:ext cx="1742300" cy="2273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BC231E-9EAE-D04D-9FF5-38424F60B444}"/>
              </a:ext>
            </a:extLst>
          </p:cNvPr>
          <p:cNvSpPr txBox="1"/>
          <p:nvPr/>
        </p:nvSpPr>
        <p:spPr>
          <a:xfrm>
            <a:off x="457201" y="3995420"/>
            <a:ext cx="3837007" cy="1785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lnSpc>
                <a:spcPct val="100000"/>
              </a:lnSpc>
              <a:spcBef>
                <a:spcPts val="1200"/>
              </a:spcBef>
              <a:buSzPct val="100000"/>
              <a:buFont typeface="Wells Fargo Sans"/>
              <a:buChar char="•"/>
            </a:pPr>
            <a:r>
              <a:rPr lang="en-US" sz="1600" dirty="0"/>
              <a:t>States: [cart x position, cart velocity, pole angle, pole velocity] </a:t>
            </a:r>
            <a:r>
              <a:rPr lang="en-US" sz="1600" dirty="0">
                <a:solidFill>
                  <a:srgbClr val="FF0000"/>
                </a:solidFill>
              </a:rPr>
              <a:t>infinite state space</a:t>
            </a:r>
            <a:endParaRPr lang="en-US" sz="1600" dirty="0"/>
          </a:p>
          <a:p>
            <a:pPr marL="171450" indent="-171450">
              <a:lnSpc>
                <a:spcPct val="100000"/>
              </a:lnSpc>
              <a:spcBef>
                <a:spcPts val="1200"/>
              </a:spcBef>
              <a:buSzPct val="100000"/>
              <a:buFont typeface="Wells Fargo Sans"/>
              <a:buChar char="•"/>
            </a:pPr>
            <a:r>
              <a:rPr lang="en-US" sz="1600" dirty="0"/>
              <a:t>Action: Force of 1 to the left (-1) or right (+1) </a:t>
            </a:r>
          </a:p>
          <a:p>
            <a:pPr marL="171450" indent="-171450">
              <a:lnSpc>
                <a:spcPct val="100000"/>
              </a:lnSpc>
              <a:spcBef>
                <a:spcPts val="1200"/>
              </a:spcBef>
              <a:buSzPct val="100000"/>
              <a:buFont typeface="Wells Fargo Sans"/>
              <a:buChar char="•"/>
            </a:pPr>
            <a:r>
              <a:rPr lang="en-US" sz="1600" dirty="0"/>
              <a:t>Reward: +1 for every timestep the pole is upright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B0BFB2-31B2-5346-87B2-D5A320556DEF}"/>
              </a:ext>
            </a:extLst>
          </p:cNvPr>
          <p:cNvSpPr txBox="1"/>
          <p:nvPr/>
        </p:nvSpPr>
        <p:spPr>
          <a:xfrm>
            <a:off x="4849794" y="2819400"/>
            <a:ext cx="356268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600" b="1" dirty="0"/>
              <a:t>SARSA (State- Action- Reward ..)</a:t>
            </a:r>
            <a:br>
              <a:rPr lang="en-US" sz="1600" b="1" dirty="0"/>
            </a:br>
            <a:r>
              <a:rPr lang="en-US" sz="1600" b="1" dirty="0"/>
              <a:t>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99427A-CB5F-B545-97D1-869A3E168F25}"/>
                  </a:ext>
                </a:extLst>
              </p:cNvPr>
              <p:cNvSpPr txBox="1"/>
              <p:nvPr/>
            </p:nvSpPr>
            <p:spPr>
              <a:xfrm>
                <a:off x="4284908" y="3429000"/>
                <a:ext cx="4630492" cy="44882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171450" indent="-171450">
                  <a:lnSpc>
                    <a:spcPct val="100000"/>
                  </a:lnSpc>
                  <a:spcBef>
                    <a:spcPts val="1200"/>
                  </a:spcBef>
                  <a:buSzPct val="100000"/>
                  <a:buFont typeface="Wells Fargo Sans"/>
                  <a:buChar char="•"/>
                </a:pPr>
                <a:r>
                  <a:rPr lang="en-US" sz="1600" dirty="0"/>
                  <a:t>Initialize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/>
                  <a:t>: learning rate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1200"/>
                  </a:spcBef>
                  <a:buSzPct val="100000"/>
                  <a:buFont typeface="Wells Fargo Sans"/>
                  <a:buChar char="•"/>
                </a:pPr>
                <a:r>
                  <a:rPr lang="en-US" sz="1600" dirty="0"/>
                  <a:t>Initialize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1600" dirty="0"/>
              </a:p>
              <a:p>
                <a:pPr marL="171450" indent="-171450">
                  <a:lnSpc>
                    <a:spcPct val="100000"/>
                  </a:lnSpc>
                  <a:spcBef>
                    <a:spcPts val="1200"/>
                  </a:spcBef>
                  <a:buSzPct val="100000"/>
                  <a:buFont typeface="Wells Fargo Sans"/>
                  <a:buChar char="•"/>
                </a:pPr>
                <a:r>
                  <a:rPr lang="en-US" sz="1600" dirty="0"/>
                  <a:t>Choose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using epsilon-greedy from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1600" dirty="0"/>
              </a:p>
              <a:p>
                <a:pPr marL="171450" indent="-171450">
                  <a:lnSpc>
                    <a:spcPct val="100000"/>
                  </a:lnSpc>
                  <a:spcBef>
                    <a:spcPts val="1200"/>
                  </a:spcBef>
                  <a:buSzPct val="100000"/>
                  <a:buFont typeface="Wells Fargo Sans"/>
                  <a:buChar char="•"/>
                </a:pPr>
                <a:r>
                  <a:rPr lang="en-US" sz="1600" dirty="0"/>
                  <a:t>Loop:</a:t>
                </a:r>
              </a:p>
              <a:p>
                <a:pPr marL="628650" lvl="1" indent="-171450">
                  <a:spcBef>
                    <a:spcPts val="1200"/>
                  </a:spcBef>
                  <a:buSzPct val="100000"/>
                  <a:buFont typeface="Wells Fargo Sans"/>
                  <a:buChar char="•"/>
                </a:pPr>
                <a:r>
                  <a:rPr lang="en-US" sz="1600" dirty="0"/>
                  <a:t>Take action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600" dirty="0"/>
                  <a:t>, get reward R, get new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1600" dirty="0"/>
              </a:p>
              <a:p>
                <a:pPr marL="628650" lvl="1" indent="-171450">
                  <a:spcBef>
                    <a:spcPts val="1200"/>
                  </a:spcBef>
                  <a:buSzPct val="100000"/>
                  <a:buFont typeface="Wells Fargo Sans"/>
                  <a:buChar char="•"/>
                </a:pPr>
                <a:r>
                  <a:rPr lang="en-US" sz="1600" dirty="0"/>
                  <a:t>Choose action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using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600" dirty="0"/>
                  <a:t>-greedy from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1600" dirty="0"/>
              </a:p>
              <a:p>
                <a:pPr marL="628650" lvl="1" indent="-171450">
                  <a:spcBef>
                    <a:spcPts val="1200"/>
                  </a:spcBef>
                  <a:buSzPct val="100000"/>
                  <a:buFont typeface="Wells Fargo Sans"/>
                  <a:buChar char="•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)]</m:t>
                    </m:r>
                  </m:oMath>
                </a14:m>
                <a:endParaRPr lang="en-US" sz="1600" dirty="0"/>
              </a:p>
              <a:p>
                <a:pPr marL="628650" lvl="1" indent="-171450">
                  <a:spcBef>
                    <a:spcPts val="1200"/>
                  </a:spcBef>
                  <a:buSzPct val="100000"/>
                  <a:buFont typeface="Wells Fargo Sans"/>
                  <a:buChar char="•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600" dirty="0"/>
                  <a:t>’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1600" dirty="0"/>
              </a:p>
              <a:p>
                <a:pPr marL="628650" lvl="1" indent="-171450">
                  <a:spcBef>
                    <a:spcPts val="1200"/>
                  </a:spcBef>
                  <a:buSzPct val="100000"/>
                  <a:buFont typeface="Wells Fargo Sans"/>
                  <a:buChar char="•"/>
                </a:pPr>
                <a:endParaRPr lang="en-US" sz="1600" dirty="0"/>
              </a:p>
              <a:p>
                <a:pPr marL="628650" lvl="1" indent="-171450">
                  <a:spcBef>
                    <a:spcPts val="1200"/>
                  </a:spcBef>
                  <a:buSzPct val="100000"/>
                  <a:buFont typeface="Wells Fargo Sans"/>
                  <a:buChar char="•"/>
                </a:pPr>
                <a:endParaRPr lang="en-US" sz="1600" dirty="0"/>
              </a:p>
              <a:p>
                <a:pPr marL="628650" lvl="1" indent="-171450">
                  <a:spcBef>
                    <a:spcPts val="1200"/>
                  </a:spcBef>
                  <a:buSzPct val="100000"/>
                  <a:buFont typeface="Wells Fargo Sans"/>
                  <a:buChar char="•"/>
                </a:pPr>
                <a:endParaRPr lang="en-US" sz="16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99427A-CB5F-B545-97D1-869A3E168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908" y="3429000"/>
                <a:ext cx="4630492" cy="4488216"/>
              </a:xfrm>
              <a:prstGeom prst="rect">
                <a:avLst/>
              </a:prstGeom>
              <a:blipFill>
                <a:blip r:embed="rId4"/>
                <a:stretch>
                  <a:fillRect l="-2732"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2E8AFFCE-5B6F-9C4A-A6E7-1FFC4E6A5289}"/>
              </a:ext>
            </a:extLst>
          </p:cNvPr>
          <p:cNvSpPr txBox="1"/>
          <p:nvPr/>
        </p:nvSpPr>
        <p:spPr>
          <a:xfrm>
            <a:off x="1600200" y="472679"/>
            <a:ext cx="53860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600" dirty="0">
                <a:hlinkClick r:id="rId5"/>
              </a:rPr>
              <a:t>DEMO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7747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Introduction to reinforcement learning</a:t>
            </a:r>
          </a:p>
          <a:p>
            <a:pPr lvl="1"/>
            <a:r>
              <a:rPr lang="en-US" sz="1800" dirty="0"/>
              <a:t>Summary</a:t>
            </a:r>
          </a:p>
          <a:p>
            <a:pPr lvl="1"/>
            <a:r>
              <a:rPr lang="en-US" sz="1800" dirty="0"/>
              <a:t>Applications</a:t>
            </a:r>
          </a:p>
          <a:p>
            <a:pPr lvl="1"/>
            <a:r>
              <a:rPr lang="en-US" sz="1800" dirty="0"/>
              <a:t>Types</a:t>
            </a:r>
          </a:p>
          <a:p>
            <a:r>
              <a:rPr lang="en-US" sz="1800" dirty="0"/>
              <a:t>Foundations of reinforcement learning</a:t>
            </a:r>
          </a:p>
          <a:p>
            <a:pPr lvl="1"/>
            <a:r>
              <a:rPr lang="en-US" sz="1800" dirty="0"/>
              <a:t>State-action space</a:t>
            </a:r>
          </a:p>
          <a:p>
            <a:pPr lvl="1"/>
            <a:r>
              <a:rPr lang="en-US" sz="1800" dirty="0"/>
              <a:t>Markov chains</a:t>
            </a:r>
          </a:p>
          <a:p>
            <a:pPr lvl="1"/>
            <a:r>
              <a:rPr lang="en-US" sz="1800" dirty="0"/>
              <a:t>Exploration v Exploitation</a:t>
            </a:r>
          </a:p>
          <a:p>
            <a:r>
              <a:rPr lang="en-US" sz="1800" dirty="0"/>
              <a:t>Demos</a:t>
            </a:r>
          </a:p>
          <a:p>
            <a:pPr lvl="1"/>
            <a:r>
              <a:rPr lang="en-US" sz="1800" dirty="0"/>
              <a:t>Grid world</a:t>
            </a:r>
          </a:p>
          <a:p>
            <a:pPr lvl="1"/>
            <a:r>
              <a:rPr lang="en-US" sz="1800" dirty="0"/>
              <a:t>Cart pole</a:t>
            </a:r>
          </a:p>
          <a:p>
            <a:pPr lvl="1"/>
            <a:r>
              <a:rPr lang="en-US" sz="1800" dirty="0"/>
              <a:t>Proc gen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A45068-6F09-428E-852E-8CB73EBCE7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92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8412480" cy="609600"/>
          </a:xfrm>
        </p:spPr>
        <p:txBody>
          <a:bodyPr/>
          <a:lstStyle/>
          <a:p>
            <a:r>
              <a:rPr lang="en-US" sz="2800" dirty="0"/>
              <a:t>Introduction to 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12480" cy="5029200"/>
          </a:xfrm>
        </p:spPr>
        <p:txBody>
          <a:bodyPr>
            <a:normAutofit/>
          </a:bodyPr>
          <a:lstStyle/>
          <a:p>
            <a:pPr marL="285750" lvl="1" indent="-285750" algn="just"/>
            <a:r>
              <a:rPr lang="en-US" sz="2000" dirty="0"/>
              <a:t>Machine learning</a:t>
            </a:r>
          </a:p>
          <a:p>
            <a:pPr marL="457200" lvl="2" indent="-285750" algn="just"/>
            <a:r>
              <a:rPr lang="en-US" sz="2000" dirty="0"/>
              <a:t>Supervised Learning</a:t>
            </a:r>
          </a:p>
          <a:p>
            <a:pPr marL="457200" lvl="2" indent="-285750" algn="just"/>
            <a:r>
              <a:rPr lang="en-US" sz="2000" dirty="0"/>
              <a:t>Unsupervised Learning</a:t>
            </a:r>
          </a:p>
          <a:p>
            <a:pPr marL="457200" lvl="2" indent="-285750" algn="just"/>
            <a:r>
              <a:rPr lang="en-US" sz="2000" b="1" dirty="0"/>
              <a:t>Reinforcement Learning</a:t>
            </a:r>
          </a:p>
          <a:p>
            <a:pPr marL="171450" lvl="2" indent="0" algn="just">
              <a:buNone/>
            </a:pPr>
            <a:endParaRPr lang="en-US" sz="2000" b="1" dirty="0"/>
          </a:p>
          <a:p>
            <a:pPr marL="285750" lvl="1" indent="-285750" algn="just"/>
            <a:r>
              <a:rPr lang="en-US" sz="2000" dirty="0"/>
              <a:t>Training of models/agents to make a sequence of decisions</a:t>
            </a:r>
          </a:p>
          <a:p>
            <a:pPr marL="285750" lvl="1" indent="-285750" algn="just"/>
            <a:r>
              <a:rPr lang="en-US" sz="2000" dirty="0"/>
              <a:t>how </a:t>
            </a:r>
            <a:r>
              <a:rPr lang="en-US" sz="2000" dirty="0">
                <a:hlinkClick r:id="rId2" tooltip="Intelligent age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intelligent agents</a:t>
            </a:r>
            <a:r>
              <a:rPr lang="en-US" sz="2000" dirty="0"/>
              <a:t> ought to take </a:t>
            </a:r>
            <a:r>
              <a:rPr lang="en-US" sz="2000" dirty="0">
                <a:hlinkClick r:id="rId3" tooltip="Action sele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actions</a:t>
            </a:r>
            <a:r>
              <a:rPr lang="en-US" sz="2000" dirty="0"/>
              <a:t> in an </a:t>
            </a:r>
            <a:r>
              <a:rPr lang="en-US" sz="2000" u="sng" dirty="0"/>
              <a:t>environment</a:t>
            </a:r>
            <a:r>
              <a:rPr lang="en-US" sz="2000" dirty="0"/>
              <a:t> in order to maximize the notion of cumulative </a:t>
            </a:r>
            <a:r>
              <a:rPr lang="en-US" sz="2000" u="sng" dirty="0"/>
              <a:t>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A45068-6F09-428E-852E-8CB73EBCE7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212 Mouse Maze Illustrations &amp; Clip Art - iStock">
            <a:extLst>
              <a:ext uri="{FF2B5EF4-FFF2-40B4-BE49-F238E27FC236}">
                <a16:creationId xmlns:a16="http://schemas.microsoft.com/office/drawing/2014/main" id="{0D53A96E-3326-2B41-A4D7-C3BAAB0A8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911600"/>
            <a:ext cx="32004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03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7885-3796-C247-8811-E55E817E2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A28E-2059-C442-87D5-26A810E06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Robotics </a:t>
            </a:r>
          </a:p>
          <a:p>
            <a:r>
              <a:rPr lang="en-US" dirty="0"/>
              <a:t>Self driving cars </a:t>
            </a:r>
          </a:p>
          <a:p>
            <a:r>
              <a:rPr lang="en-US" dirty="0"/>
              <a:t>Games: AlphaGo, Atari (</a:t>
            </a:r>
            <a:r>
              <a:rPr lang="en-US" dirty="0">
                <a:hlinkClick r:id="rId2"/>
              </a:rPr>
              <a:t>https://youtu.be/mqma6GpM7vM?t=174</a:t>
            </a:r>
            <a:r>
              <a:rPr lang="en-US" dirty="0"/>
              <a:t>) </a:t>
            </a:r>
          </a:p>
          <a:p>
            <a:r>
              <a:rPr lang="en-US" dirty="0"/>
              <a:t>Decision making in Healthcare, engineering, finance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2ACBD-C39B-6B45-8291-D989DD2F88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A45068-6F09-428E-852E-8CB73EBCE7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98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A9782-329C-6447-99C3-C08CF6404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754D1-490B-FD4F-88EC-3FD8966A8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600201"/>
            <a:ext cx="5337041" cy="4568825"/>
          </a:xfrm>
        </p:spPr>
        <p:txBody>
          <a:bodyPr/>
          <a:lstStyle/>
          <a:p>
            <a:r>
              <a:rPr lang="en-US" b="1" dirty="0"/>
              <a:t>State space: </a:t>
            </a:r>
            <a:r>
              <a:rPr lang="en-US" dirty="0"/>
              <a:t>Description of the situation an agent is in</a:t>
            </a:r>
          </a:p>
          <a:p>
            <a:r>
              <a:rPr lang="en-US" b="1" dirty="0"/>
              <a:t>Action space: </a:t>
            </a:r>
            <a:r>
              <a:rPr lang="en-US" dirty="0"/>
              <a:t>Set of all available actions an agent can take in a given state</a:t>
            </a:r>
          </a:p>
          <a:p>
            <a:r>
              <a:rPr lang="en-US" b="1" dirty="0"/>
              <a:t>Reward: </a:t>
            </a:r>
            <a:r>
              <a:rPr lang="en-US" dirty="0"/>
              <a:t>Incentive for reaching a particular state</a:t>
            </a:r>
          </a:p>
          <a:p>
            <a:r>
              <a:rPr lang="en-US" b="1" dirty="0"/>
              <a:t>Policy:</a:t>
            </a:r>
            <a:r>
              <a:rPr lang="en-US" dirty="0"/>
              <a:t> A rule or principle that helps determine the best set of actions in a given state</a:t>
            </a:r>
          </a:p>
          <a:p>
            <a:r>
              <a:rPr lang="en-US" b="1" dirty="0"/>
              <a:t>Agent: </a:t>
            </a:r>
            <a:r>
              <a:rPr lang="en-US" dirty="0"/>
              <a:t>entity that navigates and observes states, learns and performs the actions and obtain the rewards</a:t>
            </a:r>
          </a:p>
          <a:p>
            <a:r>
              <a:rPr lang="en-US" dirty="0"/>
              <a:t>Types of reinforcement learning environments:</a:t>
            </a:r>
          </a:p>
          <a:p>
            <a:pPr lvl="1"/>
            <a:r>
              <a:rPr lang="en-US" i="1" dirty="0"/>
              <a:t>Deterministi</a:t>
            </a:r>
            <a:r>
              <a:rPr lang="en-US" dirty="0"/>
              <a:t>c: No uncertainty involved: solving a maze</a:t>
            </a:r>
          </a:p>
          <a:p>
            <a:pPr lvl="1"/>
            <a:r>
              <a:rPr lang="en-US" i="1" dirty="0"/>
              <a:t>Random</a:t>
            </a:r>
            <a:r>
              <a:rPr lang="en-US" dirty="0"/>
              <a:t>: Uncertainty plays a role: poker</a:t>
            </a:r>
          </a:p>
          <a:p>
            <a:pPr lvl="1"/>
            <a:r>
              <a:rPr lang="en-US" i="1" dirty="0"/>
              <a:t>Simple:</a:t>
            </a:r>
            <a:r>
              <a:rPr lang="en-US" dirty="0"/>
              <a:t> small state space: tic-tac-toe</a:t>
            </a:r>
          </a:p>
          <a:p>
            <a:pPr lvl="1"/>
            <a:r>
              <a:rPr lang="en-US" i="1" dirty="0"/>
              <a:t>Complex: </a:t>
            </a:r>
            <a:r>
              <a:rPr lang="en-US" dirty="0"/>
              <a:t>large state space: video games</a:t>
            </a:r>
          </a:p>
          <a:p>
            <a:pPr lvl="1"/>
            <a:endParaRPr lang="en-US" i="1" dirty="0"/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55E94-6DFF-E84B-9804-8CF53ACF8B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A45068-6F09-428E-852E-8CB73EBCE7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8317B37-0601-8342-A02D-BF621A597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02166" y="1463040"/>
            <a:ext cx="30480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43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EC1F53EC-02EB-AE4E-BDC8-541DFB82023A}"/>
              </a:ext>
            </a:extLst>
          </p:cNvPr>
          <p:cNvSpPr/>
          <p:nvPr/>
        </p:nvSpPr>
        <p:spPr>
          <a:xfrm>
            <a:off x="6248651" y="5181588"/>
            <a:ext cx="893598" cy="8509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60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E5B7C6E-45EC-564B-B13F-F1CD917B876A}"/>
              </a:ext>
            </a:extLst>
          </p:cNvPr>
          <p:cNvSpPr/>
          <p:nvPr/>
        </p:nvSpPr>
        <p:spPr>
          <a:xfrm>
            <a:off x="7681623" y="2801241"/>
            <a:ext cx="893598" cy="8509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60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2FDB6E0-CBE2-9E4B-BA2A-57DE333C46BA}"/>
              </a:ext>
            </a:extLst>
          </p:cNvPr>
          <p:cNvSpPr/>
          <p:nvPr/>
        </p:nvSpPr>
        <p:spPr>
          <a:xfrm>
            <a:off x="4608569" y="2764276"/>
            <a:ext cx="893598" cy="8509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6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44ED5CE-49CC-F141-868E-844426D21375}"/>
              </a:ext>
            </a:extLst>
          </p:cNvPr>
          <p:cNvSpPr/>
          <p:nvPr/>
        </p:nvSpPr>
        <p:spPr>
          <a:xfrm>
            <a:off x="5619848" y="3044179"/>
            <a:ext cx="1927663" cy="18356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D5D33-6732-F949-962B-C28D75B5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(DEMO)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FA707B-2766-1F48-AE32-7BBACB3F3C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𝑁𝑒𝑥𝑡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𝑠𝑡𝑎𝑡𝑒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𝑃𝑟𝑒𝑠𝑒𝑛𝑡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𝑃𝑎𝑠𝑡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𝑆𝑡𝑎𝑡𝑒𝑠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𝑁𝑒𝑥𝑡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𝑆𝑡𝑎𝑡𝑒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𝑃𝑟𝑒𝑠𝑒𝑛𝑡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𝑆𝑡𝑎𝑡𝑒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Probability of weather being sunny tomorrow, given that it is sunny today = 0.5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we simulate the weather for the next 50 days?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FA707B-2766-1F48-AE32-7BBACB3F3C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59F4B-78F3-2B4B-8ED8-B2507D6AF6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94725" y="6477000"/>
            <a:ext cx="365760" cy="228600"/>
          </a:xfrm>
        </p:spPr>
        <p:txBody>
          <a:bodyPr/>
          <a:lstStyle/>
          <a:p>
            <a:pPr>
              <a:defRPr/>
            </a:pPr>
            <a:fld id="{20A45068-6F09-428E-852E-8CB73EBCE7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458F479B-AB29-A84E-934F-9D729E782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120898"/>
              </p:ext>
            </p:extLst>
          </p:nvPr>
        </p:nvGraphicFramePr>
        <p:xfrm>
          <a:off x="762343" y="2873525"/>
          <a:ext cx="33431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784">
                  <a:extLst>
                    <a:ext uri="{9D8B030D-6E8A-4147-A177-3AD203B41FA5}">
                      <a16:colId xmlns:a16="http://schemas.microsoft.com/office/drawing/2014/main" val="352838791"/>
                    </a:ext>
                  </a:extLst>
                </a:gridCol>
                <a:gridCol w="835784">
                  <a:extLst>
                    <a:ext uri="{9D8B030D-6E8A-4147-A177-3AD203B41FA5}">
                      <a16:colId xmlns:a16="http://schemas.microsoft.com/office/drawing/2014/main" val="4069550142"/>
                    </a:ext>
                  </a:extLst>
                </a:gridCol>
                <a:gridCol w="835784">
                  <a:extLst>
                    <a:ext uri="{9D8B030D-6E8A-4147-A177-3AD203B41FA5}">
                      <a16:colId xmlns:a16="http://schemas.microsoft.com/office/drawing/2014/main" val="4113214044"/>
                    </a:ext>
                  </a:extLst>
                </a:gridCol>
                <a:gridCol w="835784">
                  <a:extLst>
                    <a:ext uri="{9D8B030D-6E8A-4147-A177-3AD203B41FA5}">
                      <a16:colId xmlns:a16="http://schemas.microsoft.com/office/drawing/2014/main" val="2792822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33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377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341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232375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E4E9BD62-2D82-654B-A85E-C71B9D210C4B}"/>
              </a:ext>
            </a:extLst>
          </p:cNvPr>
          <p:cNvSpPr txBox="1"/>
          <p:nvPr/>
        </p:nvSpPr>
        <p:spPr>
          <a:xfrm>
            <a:off x="300823" y="3661891"/>
            <a:ext cx="38869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600" dirty="0"/>
              <a:t>Now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50BCC6-A5B1-9042-8411-8DCB06DB3E41}"/>
              </a:ext>
            </a:extLst>
          </p:cNvPr>
          <p:cNvSpPr txBox="1"/>
          <p:nvPr/>
        </p:nvSpPr>
        <p:spPr>
          <a:xfrm>
            <a:off x="2383308" y="2575782"/>
            <a:ext cx="39023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600" dirty="0"/>
              <a:t>Next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D08DF6C-0945-E041-945E-65D56E851B3E}"/>
              </a:ext>
            </a:extLst>
          </p:cNvPr>
          <p:cNvSpPr/>
          <p:nvPr/>
        </p:nvSpPr>
        <p:spPr>
          <a:xfrm>
            <a:off x="4902636" y="2996050"/>
            <a:ext cx="1356244" cy="1264322"/>
          </a:xfrm>
          <a:prstGeom prst="ellipse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600" dirty="0"/>
              <a:t>Sunny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2FC89EA-7C3F-C248-BEBC-8E90AED6286D}"/>
              </a:ext>
            </a:extLst>
          </p:cNvPr>
          <p:cNvSpPr/>
          <p:nvPr/>
        </p:nvSpPr>
        <p:spPr>
          <a:xfrm>
            <a:off x="7025413" y="2971800"/>
            <a:ext cx="1356244" cy="1264322"/>
          </a:xfrm>
          <a:prstGeom prst="ellipse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600" dirty="0"/>
              <a:t>Rainy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6B61947-7F4E-9541-A61F-988405E97DAA}"/>
              </a:ext>
            </a:extLst>
          </p:cNvPr>
          <p:cNvSpPr/>
          <p:nvPr/>
        </p:nvSpPr>
        <p:spPr>
          <a:xfrm>
            <a:off x="5969858" y="4305487"/>
            <a:ext cx="1356244" cy="1264322"/>
          </a:xfrm>
          <a:prstGeom prst="ellipse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600" dirty="0"/>
              <a:t>Cloudy</a:t>
            </a:r>
          </a:p>
        </p:txBody>
      </p:sp>
      <p:sp>
        <p:nvSpPr>
          <p:cNvPr id="33" name="Half Frame 32">
            <a:extLst>
              <a:ext uri="{FF2B5EF4-FFF2-40B4-BE49-F238E27FC236}">
                <a16:creationId xmlns:a16="http://schemas.microsoft.com/office/drawing/2014/main" id="{C7AFDF5A-8C88-0249-B01C-B4BEB315D067}"/>
              </a:ext>
            </a:extLst>
          </p:cNvPr>
          <p:cNvSpPr/>
          <p:nvPr/>
        </p:nvSpPr>
        <p:spPr>
          <a:xfrm rot="16777479">
            <a:off x="6060466" y="2989114"/>
            <a:ext cx="198259" cy="226033"/>
          </a:xfrm>
          <a:prstGeom prst="halfFrame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0" name="Half Frame 39">
            <a:extLst>
              <a:ext uri="{FF2B5EF4-FFF2-40B4-BE49-F238E27FC236}">
                <a16:creationId xmlns:a16="http://schemas.microsoft.com/office/drawing/2014/main" id="{B89D34E6-0FAE-4240-A64D-9B83ED9AC0AD}"/>
              </a:ext>
            </a:extLst>
          </p:cNvPr>
          <p:cNvSpPr/>
          <p:nvPr/>
        </p:nvSpPr>
        <p:spPr>
          <a:xfrm rot="16777479">
            <a:off x="7248509" y="4451913"/>
            <a:ext cx="198259" cy="226033"/>
          </a:xfrm>
          <a:prstGeom prst="halfFrame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1" name="Half Frame 40">
            <a:extLst>
              <a:ext uri="{FF2B5EF4-FFF2-40B4-BE49-F238E27FC236}">
                <a16:creationId xmlns:a16="http://schemas.microsoft.com/office/drawing/2014/main" id="{8F217BAA-86A1-954F-AEA1-F0C55BD1F283}"/>
              </a:ext>
            </a:extLst>
          </p:cNvPr>
          <p:cNvSpPr/>
          <p:nvPr/>
        </p:nvSpPr>
        <p:spPr>
          <a:xfrm rot="10213240">
            <a:off x="6926234" y="3008706"/>
            <a:ext cx="198259" cy="226033"/>
          </a:xfrm>
          <a:prstGeom prst="halfFrame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2" name="Half Frame 41">
            <a:extLst>
              <a:ext uri="{FF2B5EF4-FFF2-40B4-BE49-F238E27FC236}">
                <a16:creationId xmlns:a16="http://schemas.microsoft.com/office/drawing/2014/main" id="{B8E624D6-52A0-AB43-AA7F-A0614DE9B20F}"/>
              </a:ext>
            </a:extLst>
          </p:cNvPr>
          <p:cNvSpPr/>
          <p:nvPr/>
        </p:nvSpPr>
        <p:spPr>
          <a:xfrm rot="10213240">
            <a:off x="5811411" y="4484985"/>
            <a:ext cx="198259" cy="226033"/>
          </a:xfrm>
          <a:prstGeom prst="halfFrame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3" name="Half Frame 42">
            <a:extLst>
              <a:ext uri="{FF2B5EF4-FFF2-40B4-BE49-F238E27FC236}">
                <a16:creationId xmlns:a16="http://schemas.microsoft.com/office/drawing/2014/main" id="{06A4F969-5DAC-8244-9DED-56B4066396E5}"/>
              </a:ext>
            </a:extLst>
          </p:cNvPr>
          <p:cNvSpPr/>
          <p:nvPr/>
        </p:nvSpPr>
        <p:spPr>
          <a:xfrm rot="9699447" flipV="1">
            <a:off x="7376508" y="4207816"/>
            <a:ext cx="198259" cy="226033"/>
          </a:xfrm>
          <a:prstGeom prst="halfFrame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4" name="Half Frame 43">
            <a:extLst>
              <a:ext uri="{FF2B5EF4-FFF2-40B4-BE49-F238E27FC236}">
                <a16:creationId xmlns:a16="http://schemas.microsoft.com/office/drawing/2014/main" id="{15B78DF2-E5DB-D44D-8429-4B7E566803E1}"/>
              </a:ext>
            </a:extLst>
          </p:cNvPr>
          <p:cNvSpPr/>
          <p:nvPr/>
        </p:nvSpPr>
        <p:spPr>
          <a:xfrm rot="11900553" flipH="1" flipV="1">
            <a:off x="5620901" y="4288627"/>
            <a:ext cx="198259" cy="226033"/>
          </a:xfrm>
          <a:prstGeom prst="halfFrame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9" name="Half Frame 48">
            <a:extLst>
              <a:ext uri="{FF2B5EF4-FFF2-40B4-BE49-F238E27FC236}">
                <a16:creationId xmlns:a16="http://schemas.microsoft.com/office/drawing/2014/main" id="{33B078BD-0E04-D843-9B14-FD51EB0E48DA}"/>
              </a:ext>
            </a:extLst>
          </p:cNvPr>
          <p:cNvSpPr/>
          <p:nvPr/>
        </p:nvSpPr>
        <p:spPr>
          <a:xfrm rot="16777479">
            <a:off x="6736846" y="5853506"/>
            <a:ext cx="198259" cy="226033"/>
          </a:xfrm>
          <a:prstGeom prst="halfFrame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0" name="Half Frame 49">
            <a:extLst>
              <a:ext uri="{FF2B5EF4-FFF2-40B4-BE49-F238E27FC236}">
                <a16:creationId xmlns:a16="http://schemas.microsoft.com/office/drawing/2014/main" id="{9C143ECF-BEE4-7E45-BB99-ACBB20C02027}"/>
              </a:ext>
            </a:extLst>
          </p:cNvPr>
          <p:cNvSpPr/>
          <p:nvPr/>
        </p:nvSpPr>
        <p:spPr>
          <a:xfrm rot="16777479">
            <a:off x="4679457" y="2788562"/>
            <a:ext cx="198259" cy="226033"/>
          </a:xfrm>
          <a:prstGeom prst="halfFrame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1" name="Half Frame 50">
            <a:extLst>
              <a:ext uri="{FF2B5EF4-FFF2-40B4-BE49-F238E27FC236}">
                <a16:creationId xmlns:a16="http://schemas.microsoft.com/office/drawing/2014/main" id="{55A5998D-749D-174A-8913-B2EB9EDC06C4}"/>
              </a:ext>
            </a:extLst>
          </p:cNvPr>
          <p:cNvSpPr/>
          <p:nvPr/>
        </p:nvSpPr>
        <p:spPr>
          <a:xfrm rot="16777479">
            <a:off x="7916440" y="2667439"/>
            <a:ext cx="198259" cy="226033"/>
          </a:xfrm>
          <a:prstGeom prst="halfFrame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E09DA96-B5EA-7948-A101-900E2C48A9AC}"/>
              </a:ext>
            </a:extLst>
          </p:cNvPr>
          <p:cNvSpPr/>
          <p:nvPr/>
        </p:nvSpPr>
        <p:spPr>
          <a:xfrm>
            <a:off x="4143607" y="3095830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A760A43-ACAC-2E41-A52A-95D9599655D0}"/>
              </a:ext>
            </a:extLst>
          </p:cNvPr>
          <p:cNvSpPr/>
          <p:nvPr/>
        </p:nvSpPr>
        <p:spPr>
          <a:xfrm>
            <a:off x="5499402" y="4635422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F2BBE2-2C11-5947-8709-2AB872EA9FD7}"/>
              </a:ext>
            </a:extLst>
          </p:cNvPr>
          <p:cNvSpPr/>
          <p:nvPr/>
        </p:nvSpPr>
        <p:spPr>
          <a:xfrm>
            <a:off x="5052331" y="4234336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0.25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A5DB8B4-15AC-5D4F-A899-32D68C7E84D9}"/>
              </a:ext>
            </a:extLst>
          </p:cNvPr>
          <p:cNvSpPr/>
          <p:nvPr/>
        </p:nvSpPr>
        <p:spPr>
          <a:xfrm>
            <a:off x="6487563" y="6099302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9521205-D3E7-D24A-A254-4EA23965E30D}"/>
              </a:ext>
            </a:extLst>
          </p:cNvPr>
          <p:cNvSpPr/>
          <p:nvPr/>
        </p:nvSpPr>
        <p:spPr>
          <a:xfrm>
            <a:off x="7550185" y="4182362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0.25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80F57E7-C5A3-A348-9D15-E5075B947935}"/>
              </a:ext>
            </a:extLst>
          </p:cNvPr>
          <p:cNvSpPr/>
          <p:nvPr/>
        </p:nvSpPr>
        <p:spPr>
          <a:xfrm>
            <a:off x="8150053" y="2493267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0.15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F5383A-7AD7-954F-B111-154B3A7EDF42}"/>
              </a:ext>
            </a:extLst>
          </p:cNvPr>
          <p:cNvSpPr/>
          <p:nvPr/>
        </p:nvSpPr>
        <p:spPr>
          <a:xfrm>
            <a:off x="5894551" y="2717480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0.65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2ACEED4-C393-7A43-BB7A-AFD993139338}"/>
              </a:ext>
            </a:extLst>
          </p:cNvPr>
          <p:cNvSpPr/>
          <p:nvPr/>
        </p:nvSpPr>
        <p:spPr>
          <a:xfrm>
            <a:off x="7255851" y="4581648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0.20</a:t>
            </a:r>
          </a:p>
        </p:txBody>
      </p:sp>
      <p:sp>
        <p:nvSpPr>
          <p:cNvPr id="60" name="TextBox 59">
            <a:hlinkClick r:id="rId3"/>
            <a:extLst>
              <a:ext uri="{FF2B5EF4-FFF2-40B4-BE49-F238E27FC236}">
                <a16:creationId xmlns:a16="http://schemas.microsoft.com/office/drawing/2014/main" id="{89068783-67A1-7A4F-89B0-9FE09CBB02B8}"/>
              </a:ext>
            </a:extLst>
          </p:cNvPr>
          <p:cNvSpPr txBox="1"/>
          <p:nvPr/>
        </p:nvSpPr>
        <p:spPr>
          <a:xfrm>
            <a:off x="3276600" y="457200"/>
            <a:ext cx="53860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600" dirty="0">
                <a:hlinkClick r:id="rId3"/>
              </a:rPr>
              <a:t>DEMO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8176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0CCE2-8957-174C-BDDB-DC2A020D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vs Exploitation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861A3-DC70-1E42-9395-3AAE2D9332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A45068-6F09-428E-852E-8CB73EBCE7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5BABC4-5408-B242-A3A8-185FB5C1F46A}"/>
              </a:ext>
            </a:extLst>
          </p:cNvPr>
          <p:cNvSpPr txBox="1">
            <a:spLocks/>
          </p:cNvSpPr>
          <p:nvPr/>
        </p:nvSpPr>
        <p:spPr>
          <a:xfrm>
            <a:off x="365125" y="1600201"/>
            <a:ext cx="4690477" cy="4568825"/>
          </a:xfrm>
          <a:prstGeom prst="rect">
            <a:avLst/>
          </a:prstGeom>
        </p:spPr>
        <p:txBody>
          <a:bodyPr vert="horz" lIns="0" tIns="0" rIns="0" bIns="0" spcCol="365760" rtlCol="0">
            <a:noAutofit/>
          </a:bodyPr>
          <a:lstStyle>
            <a:lvl1pPr marL="274320" indent="-274320" algn="l" defTabSz="6858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ells Fargo Sans Display" panose="020B0503020203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8640" indent="-27432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 Display" panose="020B0503020203020204" pitchFamily="34" charset="0"/>
              <a:buChar char="–"/>
              <a:defRPr sz="2400" b="0" i="0" u="none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822960" indent="-27432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 Display" panose="020B0503020203020204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097280" indent="-27432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 Display" panose="020B0503020203020204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371600" indent="-27432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 Display" panose="020B0503020203020204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645920" indent="-27432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 Display" panose="020B0503020203020204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920240" indent="-27432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 Display" panose="020B0503020203020204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2194560" indent="-27432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 Display" panose="020B0503020203020204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2468880" indent="-27432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 Display" panose="020B0503020203020204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Common dilemma faced by learning agents:</a:t>
            </a:r>
          </a:p>
          <a:p>
            <a:r>
              <a:rPr lang="en-US" sz="1800" b="1" dirty="0"/>
              <a:t>Explore</a:t>
            </a:r>
            <a:r>
              <a:rPr lang="en-US" sz="1800" dirty="0"/>
              <a:t>: whether to explore new strategies, or</a:t>
            </a:r>
          </a:p>
          <a:p>
            <a:r>
              <a:rPr lang="en-US" sz="1800" b="1" dirty="0"/>
              <a:t>Exploit</a:t>
            </a:r>
            <a:r>
              <a:rPr lang="en-US" sz="1800" dirty="0"/>
              <a:t>: exploit learned knowledge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395FBD-8AD9-9D43-8A00-01228AFCF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237" y="762299"/>
            <a:ext cx="3721368" cy="248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ulti-Armed Bandit Approach to Portfolio Choice Problem – The Barcelona GSE  Voice">
            <a:extLst>
              <a:ext uri="{FF2B5EF4-FFF2-40B4-BE49-F238E27FC236}">
                <a16:creationId xmlns:a16="http://schemas.microsoft.com/office/drawing/2014/main" id="{F8CE27F9-F665-9B49-8A6D-25E40DF6C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01" y="3944857"/>
            <a:ext cx="42672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9AA6270-4549-4C4E-B198-6901C15A4422}"/>
              </a:ext>
            </a:extLst>
          </p:cNvPr>
          <p:cNvSpPr/>
          <p:nvPr/>
        </p:nvSpPr>
        <p:spPr>
          <a:xfrm>
            <a:off x="1295400" y="3506945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Multi Armed Bandit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3A45A2-0DC6-0640-A41D-C07AD093D7AE}"/>
              </a:ext>
            </a:extLst>
          </p:cNvPr>
          <p:cNvSpPr/>
          <p:nvPr/>
        </p:nvSpPr>
        <p:spPr>
          <a:xfrm>
            <a:off x="4859521" y="3691611"/>
            <a:ext cx="41148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defTabSz="685800">
              <a:spcBef>
                <a:spcPts val="1200"/>
              </a:spcBef>
              <a:buFont typeface="Wells Fargo Sans Display" panose="020B0503020203020204" pitchFamily="34" charset="0"/>
              <a:buChar char="•"/>
            </a:pPr>
            <a:r>
              <a:rPr lang="en-US" dirty="0">
                <a:latin typeface="+mj-lt"/>
              </a:rPr>
              <a:t>Multiple slot machines (bandits) whose reward distribution is unknown</a:t>
            </a:r>
          </a:p>
          <a:p>
            <a:pPr marL="274320" indent="-274320" defTabSz="685800">
              <a:spcBef>
                <a:spcPts val="1200"/>
              </a:spcBef>
              <a:buFont typeface="Wells Fargo Sans Display" panose="020B0503020203020204" pitchFamily="34" charset="0"/>
              <a:buChar char="•"/>
            </a:pPr>
            <a:r>
              <a:rPr lang="en-US" dirty="0">
                <a:latin typeface="+mj-lt"/>
              </a:rPr>
              <a:t>Objective is to maximize the rewards in a limited number of trials (say 100)</a:t>
            </a:r>
          </a:p>
          <a:p>
            <a:pPr marL="274320" indent="-274320" defTabSz="685800">
              <a:spcBef>
                <a:spcPts val="1200"/>
              </a:spcBef>
              <a:buFont typeface="Wells Fargo Sans Display" panose="020B0503020203020204" pitchFamily="34" charset="0"/>
              <a:buChar char="•"/>
            </a:pPr>
            <a:r>
              <a:rPr lang="en-US" dirty="0">
                <a:latin typeface="+mj-lt"/>
              </a:rPr>
              <a:t>What policy will you use to pull?</a:t>
            </a:r>
          </a:p>
          <a:p>
            <a:pPr marL="274320" indent="-274320" defTabSz="685800">
              <a:spcBef>
                <a:spcPts val="1200"/>
              </a:spcBef>
              <a:buFont typeface="Wells Fargo Sans Display" panose="020B0503020203020204" pitchFamily="34" charset="0"/>
              <a:buChar char="•"/>
            </a:pPr>
            <a:r>
              <a:rPr lang="en-US" b="1" dirty="0">
                <a:latin typeface="+mj-lt"/>
              </a:rPr>
              <a:t>Exploit: </a:t>
            </a:r>
            <a:r>
              <a:rPr lang="en-US" dirty="0">
                <a:latin typeface="+mj-lt"/>
              </a:rPr>
              <a:t>keep pulling the lever which has high reward?</a:t>
            </a:r>
          </a:p>
          <a:p>
            <a:pPr marL="274320" indent="-274320" defTabSz="685800">
              <a:spcBef>
                <a:spcPts val="1200"/>
              </a:spcBef>
              <a:buFont typeface="Wells Fargo Sans Display" panose="020B0503020203020204" pitchFamily="34" charset="0"/>
              <a:buChar char="•"/>
            </a:pPr>
            <a:r>
              <a:rPr lang="en-US" b="1" dirty="0">
                <a:latin typeface="+mj-lt"/>
              </a:rPr>
              <a:t>Explore: </a:t>
            </a:r>
            <a:r>
              <a:rPr lang="en-US" dirty="0">
                <a:latin typeface="+mj-lt"/>
              </a:rPr>
              <a:t>Try random sampling?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3F29DD-D970-1B4E-8463-87648061C014}"/>
              </a:ext>
            </a:extLst>
          </p:cNvPr>
          <p:cNvSpPr txBox="1"/>
          <p:nvPr/>
        </p:nvSpPr>
        <p:spPr>
          <a:xfrm>
            <a:off x="3886200" y="473532"/>
            <a:ext cx="53860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600" dirty="0">
                <a:hlinkClick r:id="rId5"/>
              </a:rPr>
              <a:t>DEMO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320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782C6-A069-6444-87E6-E94819A4A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v Exploitation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1CB03B-B7C9-4746-A40F-CCEC214077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5760" y="1267712"/>
                <a:ext cx="5486400" cy="4568825"/>
              </a:xfrm>
            </p:spPr>
            <p:txBody>
              <a:bodyPr/>
              <a:lstStyle/>
              <a:p>
                <a:r>
                  <a:rPr lang="en-US" sz="2000" dirty="0"/>
                  <a:t>After each action, observe rewards and update the value function of action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Simplest: random actions (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/>
                  <a:t>- greedy)</a:t>
                </a:r>
              </a:p>
              <a:p>
                <a:pPr lvl="1"/>
                <a:r>
                  <a:rPr lang="en-US" sz="2000" dirty="0"/>
                  <a:t>With a small probability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/>
                  <a:t>, act randomly</a:t>
                </a:r>
              </a:p>
              <a:p>
                <a:pPr lvl="1"/>
                <a:r>
                  <a:rPr lang="en-US" sz="2000" dirty="0"/>
                  <a:t>With a large probability (1-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/>
                  <a:t>), act on current policy 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Another idea: Reduce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/>
                  <a:t> over time</a:t>
                </a:r>
              </a:p>
              <a:p>
                <a:r>
                  <a:rPr lang="en-US" sz="2000" dirty="0"/>
                  <a:t>Exploration functions:</a:t>
                </a:r>
                <a:br>
                  <a:rPr lang="en-US" sz="2000" dirty="0"/>
                </a:br>
                <a:r>
                  <a:rPr lang="en-US" sz="2000" dirty="0"/>
                  <a:t>UCB: 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1CB03B-B7C9-4746-A40F-CCEC214077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0" y="1267712"/>
                <a:ext cx="5486400" cy="4568825"/>
              </a:xfrm>
              <a:blipFill>
                <a:blip r:embed="rId2"/>
                <a:stretch>
                  <a:fillRect l="-2771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FB0D3-A132-9D48-B5A6-B9531BAB27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2C6D1F6D-4866-42BF-A12A-7975AC9A161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itchFamily="34" charset="0"/>
              </a:rPr>
              <a:pPr fontAlgn="base">
                <a:spcAft>
                  <a:spcPct val="0"/>
                </a:spcAft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E13241-041C-D44F-90C7-868D2165D86E}"/>
                  </a:ext>
                </a:extLst>
              </p:cNvPr>
              <p:cNvSpPr txBox="1"/>
              <p:nvPr/>
            </p:nvSpPr>
            <p:spPr>
              <a:xfrm>
                <a:off x="2286000" y="5440178"/>
                <a:ext cx="3187924" cy="792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1200"/>
                  </a:spcBef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)+2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func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rad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E13241-041C-D44F-90C7-868D2165D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440178"/>
                <a:ext cx="3187924" cy="792718"/>
              </a:xfrm>
              <a:prstGeom prst="rect">
                <a:avLst/>
              </a:prstGeom>
              <a:blipFill>
                <a:blip r:embed="rId3"/>
                <a:stretch>
                  <a:fillRect l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76DC89-C2B2-5447-90DA-58FF600C9C20}"/>
                  </a:ext>
                </a:extLst>
              </p:cNvPr>
              <p:cNvSpPr txBox="1"/>
              <p:nvPr/>
            </p:nvSpPr>
            <p:spPr>
              <a:xfrm>
                <a:off x="2257926" y="1877193"/>
                <a:ext cx="2996398" cy="539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1200"/>
                  </a:spcBef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76DC89-C2B2-5447-90DA-58FF600C9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926" y="1877193"/>
                <a:ext cx="2996398" cy="539058"/>
              </a:xfrm>
              <a:prstGeom prst="rect">
                <a:avLst/>
              </a:prstGeom>
              <a:blipFill>
                <a:blip r:embed="rId4"/>
                <a:stretch>
                  <a:fillRect l="-1688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5D9B41-8E45-5C4D-BBC6-32AD9F805A65}"/>
                  </a:ext>
                </a:extLst>
              </p:cNvPr>
              <p:cNvSpPr txBox="1"/>
              <p:nvPr/>
            </p:nvSpPr>
            <p:spPr>
              <a:xfrm>
                <a:off x="1524000" y="2543081"/>
                <a:ext cx="28148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1200"/>
                  </a:spcBef>
                  <a:buSzPct val="100000"/>
                </a:pPr>
                <a:r>
                  <a:rPr lang="en-US" sz="1600" dirty="0"/>
                  <a:t>Average reward by taking action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5D9B41-8E45-5C4D-BBC6-32AD9F805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543081"/>
                <a:ext cx="2814810" cy="246221"/>
              </a:xfrm>
              <a:prstGeom prst="rect">
                <a:avLst/>
              </a:prstGeom>
              <a:blipFill>
                <a:blip r:embed="rId5"/>
                <a:stretch>
                  <a:fillRect l="-4505" t="-25000" r="-1802" b="-4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24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8D47A-0962-D743-A3B3-C29E601B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GridWorld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651BE-65A9-B949-A60E-39C3EEEDC2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2C6D1F6D-4866-42BF-A12A-7975AC9A161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itchFamily="34" charset="0"/>
              </a:rPr>
              <a:pPr fontAlgn="base">
                <a:spcAft>
                  <a:spcPct val="0"/>
                </a:spcAft>
                <a:defRPr/>
              </a:p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itchFamily="34" charset="0"/>
            </a:endParaRPr>
          </a:p>
        </p:txBody>
      </p:sp>
      <p:pic>
        <p:nvPicPr>
          <p:cNvPr id="7" name="Picture 6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4FB80595-60C0-C549-B793-CC344EE62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463040"/>
            <a:ext cx="2968706" cy="29838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9402A7-B568-C34D-B5B1-11C7B096AA12}"/>
              </a:ext>
            </a:extLst>
          </p:cNvPr>
          <p:cNvSpPr txBox="1"/>
          <p:nvPr/>
        </p:nvSpPr>
        <p:spPr>
          <a:xfrm>
            <a:off x="4567093" y="1219200"/>
            <a:ext cx="3887090" cy="10464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lnSpc>
                <a:spcPct val="100000"/>
              </a:lnSpc>
              <a:spcBef>
                <a:spcPts val="1200"/>
              </a:spcBef>
              <a:buSzPct val="100000"/>
              <a:buFont typeface="Wells Fargo Sans"/>
              <a:buChar char="•"/>
            </a:pPr>
            <a:r>
              <a:rPr lang="en-US" sz="1600" dirty="0"/>
              <a:t>States: Cell positions/labels</a:t>
            </a:r>
          </a:p>
          <a:p>
            <a:pPr marL="171450" indent="-171450">
              <a:lnSpc>
                <a:spcPct val="100000"/>
              </a:lnSpc>
              <a:spcBef>
                <a:spcPts val="1200"/>
              </a:spcBef>
              <a:buSzPct val="100000"/>
              <a:buFont typeface="Wells Fargo Sans"/>
              <a:buChar char="•"/>
            </a:pPr>
            <a:r>
              <a:rPr lang="en-US" sz="1600" dirty="0"/>
              <a:t>Action: Left, Right, Up, or Down</a:t>
            </a:r>
          </a:p>
          <a:p>
            <a:pPr marL="171450" indent="-171450">
              <a:lnSpc>
                <a:spcPct val="100000"/>
              </a:lnSpc>
              <a:spcBef>
                <a:spcPts val="1200"/>
              </a:spcBef>
              <a:buSzPct val="100000"/>
              <a:buFont typeface="Wells Fargo Sans"/>
              <a:buChar char="•"/>
            </a:pPr>
            <a:r>
              <a:rPr lang="en-US" sz="1600" dirty="0"/>
              <a:t>Reward: 1 for safe destination, -1 for danger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5895C7-F503-5A4E-9664-97360D524420}"/>
              </a:ext>
            </a:extLst>
          </p:cNvPr>
          <p:cNvSpPr txBox="1"/>
          <p:nvPr/>
        </p:nvSpPr>
        <p:spPr>
          <a:xfrm>
            <a:off x="3044906" y="2957312"/>
            <a:ext cx="80047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600" dirty="0"/>
              <a:t>Obstacles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28EDBC-5C47-0B4C-B21C-DD79019D40EA}"/>
              </a:ext>
            </a:extLst>
          </p:cNvPr>
          <p:cNvSpPr txBox="1"/>
          <p:nvPr/>
        </p:nvSpPr>
        <p:spPr>
          <a:xfrm>
            <a:off x="3044906" y="1693219"/>
            <a:ext cx="95757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600" dirty="0"/>
              <a:t>Destination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6B3177-E6C5-F94E-8789-7B086CB70AC6}"/>
              </a:ext>
            </a:extLst>
          </p:cNvPr>
          <p:cNvSpPr txBox="1"/>
          <p:nvPr/>
        </p:nvSpPr>
        <p:spPr>
          <a:xfrm>
            <a:off x="3044906" y="2169619"/>
            <a:ext cx="60099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600" dirty="0"/>
              <a:t>Danger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D77CCBB-3471-F14E-A7C5-9A07BB654AC1}"/>
              </a:ext>
            </a:extLst>
          </p:cNvPr>
          <p:cNvCxnSpPr>
            <a:stCxn id="11" idx="0"/>
          </p:cNvCxnSpPr>
          <p:nvPr/>
        </p:nvCxnSpPr>
        <p:spPr>
          <a:xfrm rot="16200000" flipV="1">
            <a:off x="3063316" y="2575484"/>
            <a:ext cx="214112" cy="549544"/>
          </a:xfrm>
          <a:prstGeom prst="bentConnector2">
            <a:avLst/>
          </a:prstGeom>
          <a:ln w="12700" cap="sq">
            <a:tailEnd type="triangle"/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8A7185-A1E1-7949-BAAC-AE77958013E7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2895600" y="2292729"/>
            <a:ext cx="149306" cy="1"/>
          </a:xfrm>
          <a:prstGeom prst="straightConnector1">
            <a:avLst/>
          </a:prstGeom>
          <a:ln w="12700" cap="sq">
            <a:tailEnd type="triangle"/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994EF8-0717-5743-A63F-ECB9F718F137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895600" y="1816330"/>
            <a:ext cx="149306" cy="0"/>
          </a:xfrm>
          <a:prstGeom prst="straightConnector1">
            <a:avLst/>
          </a:prstGeom>
          <a:ln w="12700" cap="sq">
            <a:tailEnd type="triangle"/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DE570F9-142E-A147-B8A2-D5EA4AC49ED7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3068248" y="3030885"/>
            <a:ext cx="204248" cy="549544"/>
          </a:xfrm>
          <a:prstGeom prst="bentConnector2">
            <a:avLst/>
          </a:prstGeom>
          <a:ln w="12700" cap="sq">
            <a:tailEnd type="triangle"/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7615F48-0DF7-5F47-8545-941C2BECF94E}"/>
              </a:ext>
            </a:extLst>
          </p:cNvPr>
          <p:cNvSpPr txBox="1"/>
          <p:nvPr/>
        </p:nvSpPr>
        <p:spPr>
          <a:xfrm>
            <a:off x="4567093" y="2493978"/>
            <a:ext cx="4211147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600" b="1" dirty="0"/>
              <a:t>Value Function: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Function defined on the state space [V(s)]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Tells how valuable the state is for an agent to be in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Objective is to determine the optimum value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AB04308-B9D2-E844-A0C8-B6794440C5F1}"/>
                  </a:ext>
                </a:extLst>
              </p:cNvPr>
              <p:cNvSpPr txBox="1"/>
              <p:nvPr/>
            </p:nvSpPr>
            <p:spPr>
              <a:xfrm>
                <a:off x="-212915" y="4881984"/>
                <a:ext cx="4034234" cy="3221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1200"/>
                  </a:spcBef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AB04308-B9D2-E844-A0C8-B6794440C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2915" y="4881984"/>
                <a:ext cx="4034234" cy="322139"/>
              </a:xfrm>
              <a:prstGeom prst="rect">
                <a:avLst/>
              </a:prstGeom>
              <a:blipFill>
                <a:blip r:embed="rId3"/>
                <a:stretch>
                  <a:fillRect t="-7692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89FE4ECD-63B0-CB44-9325-679218B0DBA4}"/>
              </a:ext>
            </a:extLst>
          </p:cNvPr>
          <p:cNvSpPr txBox="1"/>
          <p:nvPr/>
        </p:nvSpPr>
        <p:spPr>
          <a:xfrm>
            <a:off x="4496110" y="4549841"/>
            <a:ext cx="4419290" cy="20928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600" b="1" dirty="0"/>
              <a:t>Value Iteration: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Dynamic program to determine the optimal value function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Works well for small state-action space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5952C64-61AC-6244-B175-C88FE59B9B89}"/>
                  </a:ext>
                </a:extLst>
              </p:cNvPr>
              <p:cNvSpPr/>
              <p:nvPr/>
            </p:nvSpPr>
            <p:spPr>
              <a:xfrm>
                <a:off x="365760" y="5214519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1200"/>
                  </a:spcBef>
                  <a:buSzPct val="100000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: present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: action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’: the next state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takes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</a:t>
                </a:r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5952C64-61AC-6244-B175-C88FE59B9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5214519"/>
                <a:ext cx="4572000" cy="646331"/>
              </a:xfrm>
              <a:prstGeom prst="rect">
                <a:avLst/>
              </a:prstGeom>
              <a:blipFill>
                <a:blip r:embed="rId4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hlinkClick r:id="rId5"/>
            <a:extLst>
              <a:ext uri="{FF2B5EF4-FFF2-40B4-BE49-F238E27FC236}">
                <a16:creationId xmlns:a16="http://schemas.microsoft.com/office/drawing/2014/main" id="{CF87DAB2-E900-2342-8829-89ABA125C515}"/>
              </a:ext>
            </a:extLst>
          </p:cNvPr>
          <p:cNvSpPr txBox="1"/>
          <p:nvPr/>
        </p:nvSpPr>
        <p:spPr>
          <a:xfrm>
            <a:off x="2113151" y="475488"/>
            <a:ext cx="53860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600" dirty="0">
                <a:hlinkClick r:id="rId5"/>
              </a:rPr>
              <a:t>DEMO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22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ells Fargo 2019">
  <a:themeElements>
    <a:clrScheme name="Wells Fargo 2019 Colors">
      <a:dk1>
        <a:srgbClr val="141414"/>
      </a:dk1>
      <a:lt1>
        <a:srgbClr val="FFFFFF"/>
      </a:lt1>
      <a:dk2>
        <a:srgbClr val="D71E28"/>
      </a:dk2>
      <a:lt2>
        <a:srgbClr val="F4F0ED"/>
      </a:lt2>
      <a:accent1>
        <a:srgbClr val="EB691E"/>
      </a:accent1>
      <a:accent2>
        <a:srgbClr val="D73F26"/>
      </a:accent2>
      <a:accent3>
        <a:srgbClr val="C83255"/>
      </a:accent3>
      <a:accent4>
        <a:srgbClr val="AA1E87"/>
      </a:accent4>
      <a:accent5>
        <a:srgbClr val="823291"/>
      </a:accent5>
      <a:accent6>
        <a:srgbClr val="5A469B"/>
      </a:accent6>
      <a:hlink>
        <a:srgbClr val="5A469B"/>
      </a:hlink>
      <a:folHlink>
        <a:srgbClr val="5A469B"/>
      </a:folHlink>
    </a:clrScheme>
    <a:fontScheme name="Wells Fargo 2019 Fonts">
      <a:majorFont>
        <a:latin typeface="Wells Fargo Sans Display" panose="020B0503020203020204" pitchFamily="34" charset="0"/>
        <a:ea typeface=""/>
        <a:cs typeface=""/>
      </a:majorFont>
      <a:minorFont>
        <a:latin typeface="Wells Fargo Sans" panose="020B0503020203020204" pitchFamily="34" charset="0"/>
        <a:ea typeface=""/>
        <a:cs typeface=""/>
      </a:minorFont>
    </a:fontScheme>
    <a:fmtScheme name="Wells Fargo 2019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600"/>
        </a:defPPr>
      </a:lstStyle>
      <a:style>
        <a:lnRef idx="0">
          <a:srgbClr val="787070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rgbClr val="787070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/>
      <a:lstStyle>
        <a:defPPr marL="171450" indent="-171450">
          <a:lnSpc>
            <a:spcPct val="100000"/>
          </a:lnSpc>
          <a:spcBef>
            <a:spcPts val="1200"/>
          </a:spcBef>
          <a:buSzPct val="100000"/>
          <a:buFont typeface="Wells Fargo Sans"/>
          <a:buChar char="•"/>
          <a:defRPr sz="1600"/>
        </a:defPPr>
      </a:lstStyle>
    </a:txDef>
  </a:objectDefaults>
  <a:extraClrSchemeLst/>
  <a:custClrLst>
    <a:custClr name="WF Red">
      <a:srgbClr val="D71E28"/>
    </a:custClr>
    <a:custClr name="WF Yellow">
      <a:srgbClr val="FFCD41"/>
    </a:custClr>
    <a:custClr name="WF Yellow Tint 1">
      <a:srgbClr val="FFDC78"/>
    </a:custClr>
    <a:custClr name="WF Yellow Tint 2">
      <a:srgbClr val="FFE6A0"/>
    </a:custClr>
    <a:custClr name="WF Yellow Tint 3">
      <a:srgbClr val="FFF0C8"/>
    </a:custClr>
    <a:custClr name="WF Yellow Tint 4">
      <a:srgbClr val="FFF7E2"/>
    </a:custClr>
    <a:custClr name="WF Gray 1">
      <a:srgbClr val="3B3331"/>
    </a:custClr>
    <a:custClr name="WF Gray 2">
      <a:srgbClr val="787070"/>
    </a:custClr>
    <a:custClr name="WF Gray 3">
      <a:srgbClr val="B5ADAD"/>
    </a:custClr>
    <a:custClr name="WF Gray 4">
      <a:srgbClr val="F4F0ED"/>
    </a:custClr>
    <a:custClr name="WF Orange Dark 2">
      <a:srgbClr val="873100"/>
    </a:custClr>
    <a:custClr name="WF Orange Dark 1">
      <a:srgbClr val="A93E00"/>
    </a:custClr>
    <a:custClr name="WF Orange">
      <a:srgbClr val="EB691E"/>
    </a:custClr>
    <a:custClr name="WF Orange Light 1">
      <a:srgbClr val="FF9657"/>
    </a:custClr>
    <a:custClr name="WF Orange Light 1">
      <a:srgbClr val="FFC5A3"/>
    </a:custClr>
    <a:custClr name="WF Coral Dark 2">
      <a:srgbClr val="87190A"/>
    </a:custClr>
    <a:custClr name="WF Coral Dark 1">
      <a:srgbClr val="B42D19"/>
    </a:custClr>
    <a:custClr name="WF Coral">
      <a:srgbClr val="D73F26"/>
    </a:custClr>
    <a:custClr name="WF Coral Light 1">
      <a:srgbClr val="FF755E"/>
    </a:custClr>
    <a:custClr name="WF Coral Light 1">
      <a:srgbClr val="FFB1A6"/>
    </a:custClr>
    <a:custClr name="WF Pink Dark 2">
      <a:srgbClr val="6E142D"/>
    </a:custClr>
    <a:custClr name="WF Pink Dark 1">
      <a:srgbClr val="9B2341"/>
    </a:custClr>
    <a:custClr name="WF Pink">
      <a:srgbClr val="C83255"/>
    </a:custClr>
    <a:custClr name="WF Pink Light 1">
      <a:srgbClr val="F26D91"/>
    </a:custClr>
    <a:custClr name="WF Pink Light 1">
      <a:srgbClr val="FFA6BE"/>
    </a:custClr>
    <a:custClr name="WF Purple Dark 2">
      <a:srgbClr val="640A4B"/>
    </a:custClr>
    <a:custClr name="WF Purple Dark 1">
      <a:srgbClr val="871469"/>
    </a:custClr>
    <a:custClr name="WF Purple">
      <a:srgbClr val="AA1E87"/>
    </a:custClr>
    <a:custClr name="WF Purple Light 1">
      <a:srgbClr val="D169B8"/>
    </a:custClr>
    <a:custClr name="WF Purple Light 1">
      <a:srgbClr val="F2A5DC"/>
    </a:custClr>
    <a:custClr name="WF Violet Dark 2">
      <a:srgbClr val="5A1E64"/>
    </a:custClr>
    <a:custClr name="WF Violet Dark 1">
      <a:srgbClr val="64287D"/>
    </a:custClr>
    <a:custClr name="WF Violet">
      <a:srgbClr val="823291"/>
    </a:custClr>
    <a:custClr name="WF Violet Light 1">
      <a:srgbClr val="BB70CC"/>
    </a:custClr>
    <a:custClr name="WF Violet Light 1">
      <a:srgbClr val="E5A2F2"/>
    </a:custClr>
    <a:custClr name="WF Indigo Dark 2">
      <a:srgbClr val="352B6B"/>
    </a:custClr>
    <a:custClr name="WF Indigo Dark 1">
      <a:srgbClr val="463782"/>
    </a:custClr>
    <a:custClr name="WF Indigo">
      <a:srgbClr val="5A469B"/>
    </a:custClr>
    <a:custClr name="WF Indigo Light 1">
      <a:srgbClr val="9A89D9"/>
    </a:custClr>
    <a:custClr name="WF Indigo Light 1">
      <a:srgbClr val="BFB3F2"/>
    </a:custClr>
  </a:custClrLst>
  <a:extLst>
    <a:ext uri="{05A4C25C-085E-4340-85A3-A5531E510DB2}">
      <thm15:themeFamily xmlns:thm15="http://schemas.microsoft.com/office/thememl/2012/main" name="Presentation4" id="{F5A16A5F-BCCD-492C-ABBC-5CE344749FE3}" vid="{A52EFA2D-49E8-43B1-B40A-1FC7B6B864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A07DD6BCB340489BBE0430C2515B61" ma:contentTypeVersion="0" ma:contentTypeDescription="Create a new document." ma:contentTypeScope="" ma:versionID="409f0765ab0afddaba201ebf45f37c2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B1056F-09D3-4AAC-9B6D-03279D45E68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797EEC4-A1FC-4CB9-AC8A-DD0389280F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A4ABA5-D480-444C-9DD2-A94B7477E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WF 4x3 WFSans Embedded PowerPoint 18Jan2019</Template>
  <TotalTime>4796</TotalTime>
  <Words>716</Words>
  <Application>Microsoft Macintosh PowerPoint</Application>
  <PresentationFormat>On-screen Show (4:3)</PresentationFormat>
  <Paragraphs>146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Wells Fargo Sans</vt:lpstr>
      <vt:lpstr>Wells Fargo Sans Display</vt:lpstr>
      <vt:lpstr>Wells Fargo 2019</vt:lpstr>
      <vt:lpstr>Reinforcement Learning Part 1</vt:lpstr>
      <vt:lpstr>Outline</vt:lpstr>
      <vt:lpstr>Introduction to Reinforcement Learning</vt:lpstr>
      <vt:lpstr>Applications</vt:lpstr>
      <vt:lpstr>Common Terms</vt:lpstr>
      <vt:lpstr>Markov Chain (DEMO)</vt:lpstr>
      <vt:lpstr>Exploration vs Exploitation</vt:lpstr>
      <vt:lpstr>Exploration v Exploitation</vt:lpstr>
      <vt:lpstr>GridWorld</vt:lpstr>
      <vt:lpstr>Cartpole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CMoR Technical Seminar Series May 2017   Machine Learning: An Overview</dc:title>
  <dc:creator>Nair, Vijayan</dc:creator>
  <cp:lastModifiedBy>Prakash,Aditya Mahadev</cp:lastModifiedBy>
  <cp:revision>560</cp:revision>
  <cp:lastPrinted>2018-06-22T15:18:56Z</cp:lastPrinted>
  <dcterms:created xsi:type="dcterms:W3CDTF">2006-08-16T00:00:00Z</dcterms:created>
  <dcterms:modified xsi:type="dcterms:W3CDTF">2021-04-06T23:29:02Z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0x0101001BA07DD6BCB340489BBE0430C2515B61</vt:lpwstr>
  </property>
</Properties>
</file>