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I1KXnveFr8H4cdlrO4sf01GcE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7d40b54c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7d40b54cd_0_1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87d40b54cd_0_1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7d40b54cd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7d40b54cd_0_1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87d40b54cd_0_1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7d40b54cd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7d40b54cd_0_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87d40b54cd_0_1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7d40b54cd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7d40b54cd_0_1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87d40b54cd_0_1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7d40b54c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7d40b54cd_0_1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87d40b54cd_0_1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7d40b54cd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7d40b54cd_0_1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87d40b54cd_0_1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7d40b54cd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7d40b54cd_0_1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87d40b54cd_0_1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7d40b54cd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7d40b54cd_0_1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87d40b54cd_0_1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is a big variety in Chatbot development platforms. Below are a number of characteristics that should be taken into account when choosing the suitable platform to implement with your Chatbot. </a:t>
            </a:r>
            <a:endParaRPr/>
          </a:p>
        </p:txBody>
      </p:sp>
      <p:sp>
        <p:nvSpPr>
          <p:cNvPr id="237" name="Google Shape;23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7d40b54c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7d40b54c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7d40b54c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7d40b54c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7d40b54cd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7d40b54cd_0_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87d40b54cd_0_1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7d40b54cd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7d40b54cd_0_1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87d40b54cd_0_1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7d40b54cd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7d40b54cd_0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87d40b54cd_0_1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7d40b54cd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7d40b54cd_0_1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87d40b54cd_0_1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7d40b54cd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7d40b54cd_0_1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87d40b54cd_0_1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7d40b54cd_0_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g87d40b54cd_0_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g87d40b54cd_0_5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6.0376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insider.com/80-of-businesses-want-chatbots-by-2020-2016-1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piceworks.com/press/releases/spiceworks-study-reveals-40-percent-large-businesses-will-implement-intelligent-assistants-chatbots-2019/" TargetMode="External"/><Relationship Id="rId4" Type="http://schemas.openxmlformats.org/officeDocument/2006/relationships/hyperlink" Target="https://www.juniperresearch.com/press/press-releases/chatbots-a-game-changer-for-banking-healthcare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atbo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Text-to-speech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NLP 2</a:t>
            </a:r>
            <a:endParaRPr/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Mina Naghshnejad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7d40b54cd_0_1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Deep learning </a:t>
            </a:r>
            <a:r>
              <a:rPr lang="en-US" dirty="0" smtClean="0"/>
              <a:t>models for text data</a:t>
            </a:r>
            <a:endParaRPr dirty="0"/>
          </a:p>
        </p:txBody>
      </p:sp>
      <p:sp>
        <p:nvSpPr>
          <p:cNvPr id="159" name="Google Shape;159;g87d40b54cd_0_16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Neural </a:t>
            </a:r>
            <a:r>
              <a:rPr lang="en-US" dirty="0" smtClean="0"/>
              <a:t>networks</a:t>
            </a:r>
          </a:p>
          <a:p>
            <a:pPr marL="508000" lvl="1" indent="0">
              <a:spcBef>
                <a:spcPts val="1000"/>
              </a:spcBef>
              <a:buSzPts val="2800"/>
              <a:buNone/>
            </a:pPr>
            <a:r>
              <a:rPr lang="en-US" dirty="0" smtClean="0"/>
              <a:t>Ordinary feed forward neural networks (could be deep with multiple internal nodes and layers)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Recurrent neural networks (with attention</a:t>
            </a:r>
            <a:r>
              <a:rPr lang="en-US" dirty="0" smtClean="0"/>
              <a:t>)</a:t>
            </a:r>
          </a:p>
          <a:p>
            <a:pPr marL="508000" lvl="1" indent="0">
              <a:spcBef>
                <a:spcPts val="0"/>
              </a:spcBef>
              <a:buSzPts val="2800"/>
              <a:buNone/>
            </a:pPr>
            <a:r>
              <a:rPr lang="en-US" dirty="0" smtClean="0"/>
              <a:t>Use input data in sequential order, uses information about the ordering of tokens.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Convolutional neural </a:t>
            </a:r>
            <a:r>
              <a:rPr lang="en-US" dirty="0" smtClean="0"/>
              <a:t>networks</a:t>
            </a:r>
          </a:p>
          <a:p>
            <a:pPr marL="508000" lvl="1" indent="0">
              <a:spcBef>
                <a:spcPts val="0"/>
              </a:spcBef>
              <a:buSzPts val="2800"/>
              <a:buNone/>
            </a:pPr>
            <a:r>
              <a:rPr lang="en-US" dirty="0" smtClean="0"/>
              <a:t>1-d CNN neural networks can selectively use information from previous tokens (based on how 1-d filters are defined, can be parallelized in GPU)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 smtClean="0"/>
              <a:t>Transformers</a:t>
            </a:r>
          </a:p>
          <a:p>
            <a:pPr marL="508000" lvl="1" indent="0">
              <a:spcBef>
                <a:spcPts val="0"/>
              </a:spcBef>
              <a:buSzPts val="2800"/>
              <a:buNone/>
            </a:pPr>
            <a:r>
              <a:rPr lang="en-US" dirty="0" smtClean="0"/>
              <a:t>Fully attention models that consider interaction of other tokens with current token (the model has many parameters and slow to train, but more accurate)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d40b54cd_0_1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Transformers:</a:t>
            </a:r>
            <a:endParaRPr/>
          </a:p>
        </p:txBody>
      </p:sp>
      <p:sp>
        <p:nvSpPr>
          <p:cNvPr id="166" name="Google Shape;166;g87d40b54cd_0_16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Trained on huge amount of training data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stacked layer of deep neural networks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self attention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Trained on genreral corpora to facilitate fine tuning on various tasks</a:t>
            </a:r>
            <a:endParaRPr/>
          </a:p>
        </p:txBody>
      </p:sp>
      <p:pic>
        <p:nvPicPr>
          <p:cNvPr id="167" name="Google Shape;167;g87d40b54cd_0_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125" y="3745213"/>
            <a:ext cx="880110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7d40b54cd_0_17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Transfer learning</a:t>
            </a:r>
            <a:endParaRPr/>
          </a:p>
        </p:txBody>
      </p:sp>
      <p:sp>
        <p:nvSpPr>
          <p:cNvPr id="174" name="Google Shape;174;g87d40b54cd_0_17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Pretraining: Training the model on large corpora 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Fine-tuning: Tune the model on smaller dataset (B) which is not exactly the same as (A)</a:t>
            </a:r>
            <a:endParaRPr/>
          </a:p>
        </p:txBody>
      </p:sp>
      <p:sp>
        <p:nvSpPr>
          <p:cNvPr id="175" name="Google Shape;175;g87d40b54cd_0_172"/>
          <p:cNvSpPr/>
          <p:nvPr/>
        </p:nvSpPr>
        <p:spPr>
          <a:xfrm>
            <a:off x="1179375" y="4202425"/>
            <a:ext cx="3767700" cy="23175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87d40b54cd_0_172"/>
          <p:cNvSpPr txBox="1"/>
          <p:nvPr/>
        </p:nvSpPr>
        <p:spPr>
          <a:xfrm>
            <a:off x="2114550" y="4961425"/>
            <a:ext cx="21009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Calibri"/>
                <a:ea typeface="Calibri"/>
                <a:cs typeface="Calibri"/>
                <a:sym typeface="Calibri"/>
              </a:rPr>
              <a:t>A</a:t>
            </a:r>
            <a:endParaRPr sz="4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87d40b54cd_0_172"/>
          <p:cNvSpPr/>
          <p:nvPr/>
        </p:nvSpPr>
        <p:spPr>
          <a:xfrm>
            <a:off x="7264825" y="5246050"/>
            <a:ext cx="1504500" cy="10221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87d40b54cd_0_172"/>
          <p:cNvSpPr txBox="1"/>
          <p:nvPr/>
        </p:nvSpPr>
        <p:spPr>
          <a:xfrm>
            <a:off x="7566325" y="5289550"/>
            <a:ext cx="21009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Calibri"/>
                <a:ea typeface="Calibri"/>
                <a:cs typeface="Calibri"/>
                <a:sym typeface="Calibri"/>
              </a:rPr>
              <a:t>B</a:t>
            </a:r>
            <a:endParaRPr sz="48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7d40b54cd_0_178"/>
          <p:cNvSpPr txBox="1">
            <a:spLocks noGrp="1"/>
          </p:cNvSpPr>
          <p:nvPr>
            <p:ph type="title"/>
          </p:nvPr>
        </p:nvSpPr>
        <p:spPr>
          <a:xfrm>
            <a:off x="415600" y="566242"/>
            <a:ext cx="113607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GPT-2 Transformer language model(OPEN-AI)</a:t>
            </a:r>
            <a:endParaRPr/>
          </a:p>
        </p:txBody>
      </p:sp>
      <p:sp>
        <p:nvSpPr>
          <p:cNvPr id="185" name="Google Shape;185;g87d40b54cd_0_1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50526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GPT-2 is a large </a:t>
            </a:r>
            <a:r>
              <a:rPr lang="en-US" sz="1800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transformer</a:t>
            </a:r>
            <a:r>
              <a:rPr lang="en-US" sz="1800" dirty="0">
                <a:solidFill>
                  <a:srgbClr val="050526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-based language model with 1.5 billion parameters, trained on a dataset of</a:t>
            </a:r>
            <a:endParaRPr sz="1800" dirty="0">
              <a:solidFill>
                <a:srgbClr val="0505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50526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40GB of Internet text. </a:t>
            </a:r>
            <a:endParaRPr sz="1800" dirty="0">
              <a:solidFill>
                <a:srgbClr val="050526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50526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Trained on </a:t>
            </a:r>
            <a:r>
              <a:rPr lang="en-US" sz="1800" dirty="0" smtClean="0">
                <a:solidFill>
                  <a:srgbClr val="050526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selected </a:t>
            </a:r>
            <a:r>
              <a:rPr lang="en-US" sz="1800" dirty="0" err="1" smtClean="0">
                <a:solidFill>
                  <a:srgbClr val="050526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Reddit</a:t>
            </a:r>
            <a:r>
              <a:rPr lang="en-US" sz="1800" dirty="0" smtClean="0">
                <a:solidFill>
                  <a:srgbClr val="050526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800" dirty="0">
                <a:solidFill>
                  <a:srgbClr val="050526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pages</a:t>
            </a:r>
            <a:r>
              <a:rPr lang="en-US" sz="1800" dirty="0" smtClean="0">
                <a:solidFill>
                  <a:srgbClr val="050526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50526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1600" dirty="0" smtClean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They </a:t>
            </a:r>
            <a:r>
              <a:rPr lang="en-US" sz="16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created a new dataset which emphasizes diversity of content, by scraping content from the Internet</a:t>
            </a:r>
            <a:r>
              <a:rPr lang="en-US" sz="1600" dirty="0" smtClean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1600" dirty="0" smtClean="0">
                <a:solidFill>
                  <a:srgbClr val="050526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GPT-2 </a:t>
            </a:r>
            <a:r>
              <a:rPr lang="en-US" sz="1600" dirty="0">
                <a:solidFill>
                  <a:srgbClr val="050526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 trained with a simple objective: predict the next word, given all of the previous words within some text. </a:t>
            </a:r>
            <a:endParaRPr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d40b54cd_0_15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87d40b54cd_0_15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3" name="Google Shape;193;g87d40b54cd_0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1867"/>
            <a:ext cx="12192001" cy="5774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d40b54cd_0_18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DialoGPT (MICROSOFT)</a:t>
            </a:r>
            <a:endParaRPr/>
          </a:p>
        </p:txBody>
      </p:sp>
      <p:sp>
        <p:nvSpPr>
          <p:cNvPr id="200" name="Google Shape;200;g87d40b54cd_0_18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Dialog model fine tuned from GPT2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model is trained on 147M multi-turn dialogue from Reddit discussion thread. The largest model can be trained in several hours on a 8 V100 machines (however this is not required), with distributed training and FP16 option.</a:t>
            </a:r>
            <a:endParaRPr sz="4100"/>
          </a:p>
        </p:txBody>
      </p:sp>
      <p:pic>
        <p:nvPicPr>
          <p:cNvPr id="201" name="Google Shape;201;g87d40b54cd_0_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700" y="2098913"/>
            <a:ext cx="29146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Chatbots</a:t>
            </a:r>
            <a:endParaRPr/>
          </a:p>
        </p:txBody>
      </p:sp>
      <p:sp>
        <p:nvSpPr>
          <p:cNvPr id="207" name="Google Shape;20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Business Insider</a:t>
            </a:r>
            <a:r>
              <a:rPr lang="en-US"/>
              <a:t> experts predict that by 2020, 80% of enterprises will use chatbots.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According to </a:t>
            </a:r>
            <a:r>
              <a:rPr lang="en-US" u="sng">
                <a:solidFill>
                  <a:schemeClr val="hlink"/>
                </a:solidFill>
                <a:hlinkClick r:id="rId4"/>
              </a:rPr>
              <a:t>Lauren Foye</a:t>
            </a:r>
            <a:r>
              <a:rPr lang="en-US"/>
              <a:t>, by 2022, banks can automate up to 90% of their customer interaction using chatbots.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A survey conducted by </a:t>
            </a:r>
            <a:r>
              <a:rPr lang="en-US" u="sng">
                <a:solidFill>
                  <a:schemeClr val="hlink"/>
                </a:solidFill>
                <a:hlinkClick r:id="rId5"/>
              </a:rPr>
              <a:t>Spiceworks</a:t>
            </a:r>
            <a:r>
              <a:rPr lang="en-US"/>
              <a:t> showed that 40% of large companies employing more than 500 people plan to implement one or more intelligent assistant or AI-based chat robot over corporate mobile devices in 2019.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d40b54cd_0_1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Downstream language generation tasks</a:t>
            </a:r>
            <a:endParaRPr/>
          </a:p>
        </p:txBody>
      </p:sp>
      <p:sp>
        <p:nvSpPr>
          <p:cNvPr id="214" name="Google Shape;214;g87d40b54cd_0_19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We focus on two downstream language generation tasks: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Essay </a:t>
            </a:r>
            <a:r>
              <a:rPr lang="en-US" dirty="0" smtClean="0"/>
              <a:t>writing</a:t>
            </a:r>
          </a:p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Text generation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 err="1" smtClean="0"/>
              <a:t>Chatbots</a:t>
            </a:r>
            <a:endParaRPr lang="en-US" dirty="0" smtClean="0"/>
          </a:p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Generating conversations (two concerns: 1. should be relevant to previous message, 2.should be relevant to context/personality of the speaker)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d40b54cd_0_1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Essay writing</a:t>
            </a:r>
            <a:endParaRPr/>
          </a:p>
        </p:txBody>
      </p:sp>
      <p:sp>
        <p:nvSpPr>
          <p:cNvPr id="221" name="Google Shape;221;g87d40b54cd_0_19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 smtClean="0"/>
              <a:t>In </a:t>
            </a:r>
            <a:r>
              <a:rPr lang="en-US" sz="2000" dirty="0"/>
              <a:t>this project an AI model is going to help you write essays on various topics. The AI model is a machine learning model that generates </a:t>
            </a:r>
            <a:r>
              <a:rPr lang="en-US" sz="2000" dirty="0" smtClean="0"/>
              <a:t>English </a:t>
            </a:r>
            <a:r>
              <a:rPr lang="en-US" sz="2000" dirty="0"/>
              <a:t>language given some initial sentences. </a:t>
            </a:r>
          </a:p>
          <a:p>
            <a:r>
              <a:rPr lang="en-US" sz="1800" b="1" dirty="0"/>
              <a:t>Objective</a:t>
            </a:r>
          </a:p>
          <a:p>
            <a:pPr lvl="1"/>
            <a:r>
              <a:rPr lang="en-US" dirty="0"/>
              <a:t>The aim of the project is to introduce students with the latest </a:t>
            </a:r>
            <a:r>
              <a:rPr lang="en-US" dirty="0" err="1"/>
              <a:t>technoligies</a:t>
            </a:r>
            <a:r>
              <a:rPr lang="en-US" dirty="0"/>
              <a:t> in the field of language processing. This project also shows how the latest advancements in machine learning can be used in everyday activities</a:t>
            </a:r>
            <a:r>
              <a:rPr lang="en-US" dirty="0" smtClean="0"/>
              <a:t>.</a:t>
            </a:r>
          </a:p>
          <a:p>
            <a:r>
              <a:rPr lang="en-US" sz="1800" b="1" dirty="0" smtClean="0"/>
              <a:t>Steps:</a:t>
            </a:r>
            <a:endParaRPr lang="en-US" sz="1800" b="1" dirty="0"/>
          </a:p>
          <a:p>
            <a:pPr marL="628650" indent="-514350">
              <a:buFont typeface="+mj-lt"/>
              <a:buAutoNum type="arabicPeriod"/>
            </a:pPr>
            <a:r>
              <a:rPr lang="en-US" sz="1400" dirty="0" smtClean="0"/>
              <a:t>Select </a:t>
            </a:r>
            <a:r>
              <a:rPr lang="en-US" sz="1400" dirty="0"/>
              <a:t>a topic from the available list of topics or choose your any topic.</a:t>
            </a:r>
          </a:p>
          <a:p>
            <a:pPr marL="628650" indent="-514350">
              <a:buFont typeface="+mj-lt"/>
              <a:buAutoNum type="arabicPeriod"/>
            </a:pPr>
            <a:r>
              <a:rPr lang="en-US" sz="1400" dirty="0"/>
              <a:t>Fine-tune the AI model using the data from text.</a:t>
            </a:r>
          </a:p>
          <a:p>
            <a:pPr marL="628650" indent="-514350">
              <a:buFont typeface="+mj-lt"/>
              <a:buAutoNum type="arabicPeriod"/>
            </a:pPr>
            <a:r>
              <a:rPr lang="en-US" sz="1400" dirty="0"/>
              <a:t>Run the model and use help from AI to complete a meaning essay on the topic.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Chat bots</a:t>
            </a:r>
            <a:endParaRPr/>
          </a:p>
        </p:txBody>
      </p:sp>
      <p:sp>
        <p:nvSpPr>
          <p:cNvPr id="227" name="Google Shape;22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i="1"/>
              <a:t>Dialog datasets are small and it’s hard to learn enough about language and common-sense from them to be able to generate fluent and relevant responses.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start by </a:t>
            </a:r>
            <a:r>
              <a:rPr lang="en-US" b="1"/>
              <a:t>pretraining</a:t>
            </a:r>
            <a:r>
              <a:rPr lang="en-US"/>
              <a:t> a language model</a:t>
            </a:r>
            <a:r>
              <a:rPr lang="en-US" b="1"/>
              <a:t> </a:t>
            </a:r>
            <a:r>
              <a:rPr lang="en-US"/>
              <a:t>on a very large </a:t>
            </a:r>
            <a:r>
              <a:rPr lang="en-US" b="1"/>
              <a:t>corpus</a:t>
            </a:r>
            <a:r>
              <a:rPr lang="en-US"/>
              <a:t> of text to be able to generate long stretches of contiguous coherent text,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fine-tune </a:t>
            </a:r>
            <a:r>
              <a:rPr lang="en-US"/>
              <a:t>this language model to adapt it to our end-task: </a:t>
            </a:r>
            <a:r>
              <a:rPr lang="en-US" b="1"/>
              <a:t>dialog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Language generation (NLG)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 The process of producing meaningful phrases and sentences in the form of natural language.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Can be used to produce long form content for organizations to automate custom reports, as well as produce custom content for a web or mobile application.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It can also be used to generate short blurbs of text in interactive conversations (a 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chatbot</a:t>
            </a:r>
            <a:r>
              <a:rPr lang="en-US"/>
              <a:t>) which might even be read out by a </a:t>
            </a:r>
            <a:r>
              <a:rPr lang="en-US" u="sng">
                <a:solidFill>
                  <a:schemeClr val="hlink"/>
                </a:solidFill>
                <a:hlinkClick r:id="rId4"/>
              </a:rPr>
              <a:t>text-to-speech</a:t>
            </a:r>
            <a:r>
              <a:rPr lang="en-US"/>
              <a:t> system.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233" name="Google Shape;233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11926" y="1825625"/>
            <a:ext cx="9777547" cy="4871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Chatbot Characteristics</a:t>
            </a:r>
            <a:endParaRPr/>
          </a:p>
        </p:txBody>
      </p:sp>
      <p:sp>
        <p:nvSpPr>
          <p:cNvPr id="240" name="Google Shape;240;p8"/>
          <p:cNvSpPr txBox="1">
            <a:spLocks noGrp="1"/>
          </p:cNvSpPr>
          <p:nvPr>
            <p:ph type="body" idx="1"/>
          </p:nvPr>
        </p:nvSpPr>
        <p:spPr>
          <a:xfrm>
            <a:off x="756271" y="1622544"/>
            <a:ext cx="10597529" cy="4554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b="1"/>
              <a:t>Intent Recognition</a:t>
            </a:r>
            <a:r>
              <a:rPr lang="en-US" sz="1960"/>
              <a:t> Ability to “guess” what the user is requesting, even if phrased unexpectedly. Good intent recognition is vital if you don’t want to annoy your users. 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b="1"/>
              <a:t>Dialog Management </a:t>
            </a:r>
            <a:r>
              <a:rPr lang="en-US" sz="1960"/>
              <a:t>Go beyond simple Q&amp;A and enable your Chatbot to have complex and meaningful conversations with the user. 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b="1"/>
              <a:t>Humanization</a:t>
            </a:r>
            <a:r>
              <a:rPr lang="en-US" sz="1960"/>
              <a:t> Users get more engaged in conversation if a Chatbot acts more humanlike. Some Chatbots are able to detect and show emotions. 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b="1"/>
              <a:t>Interaction Channels </a:t>
            </a:r>
            <a:r>
              <a:rPr lang="en-US" sz="1960"/>
              <a:t>How will users interact with your Chatbot? Choose a platform that connects easily with your webchat, app, social media platform or voice interface. 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b="1"/>
              <a:t>Task Automation </a:t>
            </a:r>
            <a:r>
              <a:rPr lang="en-US" sz="1960"/>
              <a:t>Capability Does your Chatbot need to perform tasks for users? Make sure it has enough dialog capabilities and that it can connect to your back-end systems 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b="1"/>
              <a:t>Reporting &amp; Monitoring </a:t>
            </a:r>
            <a:r>
              <a:rPr lang="en-US" sz="1960"/>
              <a:t>Are your customers being helped? Are they happy? Does your contact center get less calls? Choose a Chatbot platform that tells you how it’s performing. 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b="1"/>
              <a:t>Ease of Implementation </a:t>
            </a:r>
            <a:r>
              <a:rPr lang="en-US" sz="1960"/>
              <a:t>Some platforms require custom software development, while others allow business users to configure the Chatbot themselves. 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b="1"/>
              <a:t>Security &amp; Compliance </a:t>
            </a:r>
            <a:r>
              <a:rPr lang="en-US" sz="1960"/>
              <a:t>Do you have extra security requirements? Or do you need to be compliant with audit regulations? Security and logging capabilities vary amongst </a:t>
            </a:r>
            <a:endParaRPr sz="196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87d40b54cd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8900"/>
            <a:ext cx="10586733" cy="6352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7d40b54cd_0_59"/>
          <p:cNvSpPr txBox="1">
            <a:spLocks noGrp="1"/>
          </p:cNvSpPr>
          <p:nvPr>
            <p:ph type="title"/>
          </p:nvPr>
        </p:nvSpPr>
        <p:spPr>
          <a:xfrm>
            <a:off x="554133" y="791156"/>
            <a:ext cx="15147600" cy="101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</a:t>
            </a:r>
            <a:endParaRPr/>
          </a:p>
        </p:txBody>
      </p:sp>
      <p:sp>
        <p:nvSpPr>
          <p:cNvPr id="110" name="Google Shape;110;g87d40b54cd_0_59"/>
          <p:cNvSpPr txBox="1">
            <a:spLocks noGrp="1"/>
          </p:cNvSpPr>
          <p:nvPr>
            <p:ph type="body" idx="1"/>
          </p:nvPr>
        </p:nvSpPr>
        <p:spPr>
          <a:xfrm>
            <a:off x="554133" y="2048844"/>
            <a:ext cx="15147600" cy="6073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1" name="Google Shape;111;g87d40b54cd_0_59"/>
          <p:cNvPicPr preferRelativeResize="0"/>
          <p:nvPr/>
        </p:nvPicPr>
        <p:blipFill rotWithShape="1">
          <a:blip r:embed="rId3">
            <a:alphaModFix/>
          </a:blip>
          <a:srcRect r="4315" b="14726"/>
          <a:stretch/>
        </p:blipFill>
        <p:spPr>
          <a:xfrm>
            <a:off x="554125" y="2048850"/>
            <a:ext cx="5755586" cy="399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87d40b54cd_0_59"/>
          <p:cNvPicPr preferRelativeResize="0"/>
          <p:nvPr/>
        </p:nvPicPr>
        <p:blipFill rotWithShape="1">
          <a:blip r:embed="rId4">
            <a:alphaModFix/>
          </a:blip>
          <a:srcRect r="2238" b="12595"/>
          <a:stretch/>
        </p:blipFill>
        <p:spPr>
          <a:xfrm>
            <a:off x="6027700" y="1809050"/>
            <a:ext cx="5857925" cy="42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7d40b54cd_0_112"/>
          <p:cNvSpPr txBox="1">
            <a:spLocks noGrp="1"/>
          </p:cNvSpPr>
          <p:nvPr>
            <p:ph type="title"/>
          </p:nvPr>
        </p:nvSpPr>
        <p:spPr>
          <a:xfrm>
            <a:off x="353375" y="593367"/>
            <a:ext cx="113607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NLG is all about making choices:</a:t>
            </a:r>
            <a:endParaRPr sz="5200"/>
          </a:p>
        </p:txBody>
      </p:sp>
      <p:sp>
        <p:nvSpPr>
          <p:cNvPr id="119" name="Google Shape;119;g87d40b54cd_0_1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Content to be included/omitted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Organization of content into coherent structure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Style (formality, opinion, genre, personality...)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Packaging into sentences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Syntactic constructions: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to refer to entities (referring expression generation)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words to use (lexical choice)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7d40b54cd_0_1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Analogy from classic probability</a:t>
            </a:r>
            <a:endParaRPr/>
          </a:p>
        </p:txBody>
      </p:sp>
      <p:sp>
        <p:nvSpPr>
          <p:cNvPr id="126" name="Google Shape;126;g87d40b54cd_0_1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We take a ball from a box and then check its color.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What is the probability that the ball is red?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Pr(ball=red)=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|red balls|/|all balls in the box|</a:t>
            </a:r>
            <a:endParaRPr/>
          </a:p>
        </p:txBody>
      </p:sp>
      <p:pic>
        <p:nvPicPr>
          <p:cNvPr id="127" name="Google Shape;127;g87d40b54cd_0_128"/>
          <p:cNvPicPr preferRelativeResize="0"/>
          <p:nvPr/>
        </p:nvPicPr>
        <p:blipFill rotWithShape="1">
          <a:blip r:embed="rId3">
            <a:alphaModFix/>
          </a:blip>
          <a:srcRect l="3670" b="3799"/>
          <a:stretch/>
        </p:blipFill>
        <p:spPr>
          <a:xfrm>
            <a:off x="6023050" y="2818150"/>
            <a:ext cx="5302300" cy="30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7d40b54cd_0_1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Language model:</a:t>
            </a:r>
            <a:endParaRPr/>
          </a:p>
        </p:txBody>
      </p:sp>
      <p:sp>
        <p:nvSpPr>
          <p:cNvPr id="134" name="Google Shape;134;g87d40b54cd_0_1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task of predicting the next word, given the words so far</a:t>
            </a:r>
            <a:endParaRPr sz="23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Goal: estimate the probability of a word sequence</a:t>
            </a:r>
            <a:endParaRPr sz="3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Earlier models (N-gram models): </a:t>
            </a:r>
            <a:endParaRPr sz="3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Probability is conditioned on a window of (n-1) previous words</a:t>
            </a:r>
            <a:endParaRPr sz="27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Estimate the probability based on the training data</a:t>
            </a:r>
            <a:endParaRPr sz="35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g87d40b54cd_0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925" y="5179938"/>
            <a:ext cx="558165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87d40b54cd_0_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3225" y="702108"/>
            <a:ext cx="4845487" cy="6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7d40b54cd_0_1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NN-based language model</a:t>
            </a:r>
            <a:endParaRPr/>
          </a:p>
        </p:txBody>
      </p:sp>
      <p:sp>
        <p:nvSpPr>
          <p:cNvPr id="143" name="Google Shape;143;g87d40b54cd_0_13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P(“wreck a nice beach”) = P(wreck|START)P(a|wreck)P(nice|a)P(beach|nice)</a:t>
            </a:r>
            <a:endParaRPr sz="28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4" name="Google Shape;144;g87d40b54cd_0_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575" y="2694175"/>
            <a:ext cx="9035449" cy="36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7d40b54cd_0_14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NN-based language model</a:t>
            </a:r>
            <a:endParaRPr/>
          </a:p>
        </p:txBody>
      </p:sp>
      <p:sp>
        <p:nvSpPr>
          <p:cNvPr id="151" name="Google Shape;151;g87d40b54cd_0_14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Word embedding input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the </a:t>
            </a:r>
            <a:r>
              <a:rPr lang="en-US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 layer (or hidden layer) of the related </a:t>
            </a:r>
            <a:r>
              <a:rPr lang="en-US" dirty="0" smtClean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words(cat and dog) </a:t>
            </a:r>
            <a:r>
              <a:rPr lang="en-US" smtClean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are close and  </a:t>
            </a:r>
            <a:r>
              <a:rPr lang="en-US" dirty="0" smtClean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P(</a:t>
            </a:r>
            <a:r>
              <a:rPr lang="en-US" dirty="0" err="1" smtClean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jump|dog</a:t>
            </a:r>
            <a:r>
              <a:rPr lang="en-US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is large</a:t>
            </a:r>
            <a:r>
              <a:rPr lang="en-US" dirty="0" smtClean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P(</a:t>
            </a:r>
            <a:r>
              <a:rPr lang="en-US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jump|cat</a:t>
            </a:r>
            <a:r>
              <a:rPr lang="en-US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increase accordingly(even </a:t>
            </a:r>
            <a:r>
              <a:rPr lang="en-US" dirty="0" smtClean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there </a:t>
            </a:r>
            <a:r>
              <a:rPr lang="en-US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not “... cat jump ...” in the data)</a:t>
            </a:r>
            <a:endParaRPr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2" name="Google Shape;152;g87d40b54cd_0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875" y="3624400"/>
            <a:ext cx="6217299" cy="29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1155</Words>
  <Application>Microsoft Office PowerPoint</Application>
  <PresentationFormat>Widescreen</PresentationFormat>
  <Paragraphs>122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Georgia</vt:lpstr>
      <vt:lpstr>Office Theme</vt:lpstr>
      <vt:lpstr>NLP 2</vt:lpstr>
      <vt:lpstr>Language generation (NLG)</vt:lpstr>
      <vt:lpstr>PowerPoint Presentation</vt:lpstr>
      <vt:lpstr>Example:</vt:lpstr>
      <vt:lpstr> NLG is all about making choices:</vt:lpstr>
      <vt:lpstr>Analogy from classic probability</vt:lpstr>
      <vt:lpstr>Language model:</vt:lpstr>
      <vt:lpstr>NN-based language model</vt:lpstr>
      <vt:lpstr>NN-based language model</vt:lpstr>
      <vt:lpstr>Deep learning models for text data</vt:lpstr>
      <vt:lpstr>Transformers:</vt:lpstr>
      <vt:lpstr>Transfer learning</vt:lpstr>
      <vt:lpstr>GPT-2 Transformer language model(OPEN-AI)</vt:lpstr>
      <vt:lpstr>PowerPoint Presentation</vt:lpstr>
      <vt:lpstr>DialoGPT (MICROSOFT)</vt:lpstr>
      <vt:lpstr>Chatbots</vt:lpstr>
      <vt:lpstr>Downstream language generation tasks</vt:lpstr>
      <vt:lpstr>Essay writing</vt:lpstr>
      <vt:lpstr>Chat bots</vt:lpstr>
      <vt:lpstr>PowerPoint Presentation</vt:lpstr>
      <vt:lpstr>Chatbot Characteristics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2</dc:title>
  <dc:creator>Naghshnejad, Mina</dc:creator>
  <cp:lastModifiedBy>Naghshnejad, Mina</cp:lastModifiedBy>
  <cp:revision>4</cp:revision>
  <dcterms:created xsi:type="dcterms:W3CDTF">2020-05-27T03:25:24Z</dcterms:created>
  <dcterms:modified xsi:type="dcterms:W3CDTF">2020-08-06T21:00:18Z</dcterms:modified>
</cp:coreProperties>
</file>