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E2EA9FC-2211-461C-A443-8876E91C1E1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0C4C5DF-39BD-4E41-8B8C-08D40781FFC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openai.com/blog/procgen-benchmark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707.06347.pdf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/>
          <p:nvPr/>
        </p:nvSpPr>
        <p:spPr>
          <a:xfrm>
            <a:off x="2019240" y="1821960"/>
            <a:ext cx="51051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d71e28"/>
                </a:solidFill>
                <a:latin typeface="Play"/>
                <a:ea typeface="Play"/>
              </a:rPr>
              <a:t>Reinforcement Learning Part 2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59;p14"/>
          <p:cNvSpPr txBox="1"/>
          <p:nvPr/>
        </p:nvSpPr>
        <p:spPr>
          <a:xfrm>
            <a:off x="311760" y="964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d71e28"/>
                </a:solidFill>
                <a:latin typeface="Play"/>
                <a:ea typeface="Play"/>
              </a:rPr>
              <a:t>Outline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60;p14"/>
          <p:cNvSpPr txBox="1"/>
          <p:nvPr/>
        </p:nvSpPr>
        <p:spPr>
          <a:xfrm>
            <a:off x="311760" y="79704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What makes Reinforcement Learning difficult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How to measure effectiveness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Procgen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Proximal Policy Optimization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5;p15"/>
          <p:cNvSpPr txBox="1"/>
          <p:nvPr/>
        </p:nvSpPr>
        <p:spPr>
          <a:xfrm>
            <a:off x="311760" y="183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d71e28"/>
                </a:solidFill>
                <a:latin typeface="Play"/>
                <a:ea typeface="Play"/>
              </a:rPr>
              <a:t>Challenges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66;p15"/>
          <p:cNvSpPr txBox="1"/>
          <p:nvPr/>
        </p:nvSpPr>
        <p:spPr>
          <a:xfrm>
            <a:off x="311760" y="783720"/>
            <a:ext cx="6823080" cy="3903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Memorization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Training a model on limited information (e.g. one level of the game) can create deceptive performance estimates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Generalization might not occur even if objective function is well explored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Randomness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Randomness can both help (during exploration) and hurt (slowing down learning) reinforcement learning algorithm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Observability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Previously, the state was fully observable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In real applications, it might not be the case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Rewards shaping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The value function can usually be defined in multiple ways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Each way can affect the learning and, ultimately, the success of RL implementation.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7;p15" descr=""/>
          <p:cNvPicPr/>
          <p:nvPr/>
        </p:nvPicPr>
        <p:blipFill>
          <a:blip r:embed="rId1"/>
          <a:stretch/>
        </p:blipFill>
        <p:spPr>
          <a:xfrm>
            <a:off x="7426440" y="2118240"/>
            <a:ext cx="1405440" cy="11185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68;p15" descr=""/>
          <p:cNvPicPr/>
          <p:nvPr/>
        </p:nvPicPr>
        <p:blipFill>
          <a:blip r:embed="rId2"/>
          <a:stretch/>
        </p:blipFill>
        <p:spPr>
          <a:xfrm>
            <a:off x="7426440" y="549360"/>
            <a:ext cx="1368360" cy="114804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69;p15"/>
          <p:cNvSpPr/>
          <p:nvPr/>
        </p:nvSpPr>
        <p:spPr>
          <a:xfrm>
            <a:off x="7426440" y="169560"/>
            <a:ext cx="140544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Level 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Google Shape;70;p15"/>
          <p:cNvSpPr/>
          <p:nvPr/>
        </p:nvSpPr>
        <p:spPr>
          <a:xfrm>
            <a:off x="7408080" y="1779480"/>
            <a:ext cx="140544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Level 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87" name="Google Shape;71;p15" descr=""/>
          <p:cNvPicPr/>
          <p:nvPr/>
        </p:nvPicPr>
        <p:blipFill>
          <a:blip r:embed="rId3"/>
          <a:stretch/>
        </p:blipFill>
        <p:spPr>
          <a:xfrm>
            <a:off x="7417080" y="3657240"/>
            <a:ext cx="1424160" cy="124308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72;p15"/>
          <p:cNvSpPr/>
          <p:nvPr/>
        </p:nvSpPr>
        <p:spPr>
          <a:xfrm>
            <a:off x="7426440" y="3277800"/>
            <a:ext cx="140544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Level 3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77;p16"/>
          <p:cNvSpPr txBox="1"/>
          <p:nvPr/>
        </p:nvSpPr>
        <p:spPr>
          <a:xfrm>
            <a:off x="311760" y="183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d71e28"/>
                </a:solidFill>
                <a:latin typeface="Play"/>
                <a:ea typeface="Play"/>
              </a:rPr>
              <a:t>Measures of Effectiveness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78;p16"/>
          <p:cNvSpPr txBox="1"/>
          <p:nvPr/>
        </p:nvSpPr>
        <p:spPr>
          <a:xfrm>
            <a:off x="281520" y="756000"/>
            <a:ext cx="4187520" cy="3903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Several factors affect payoff of value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Gameplay mechanics (e.g. dimensionality of state and action space)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Gameplay difficulty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Randomness (deterministic vs. stochastic value function)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Based on the final shape of value function, several methods can be applied: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Backwards induction/Envelope method if value function is known and well behaved (e.g. differentiable)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Estimating a neural net if value of the function is unknown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79;p16" descr=""/>
          <p:cNvPicPr/>
          <p:nvPr/>
        </p:nvPicPr>
        <p:blipFill>
          <a:blip r:embed="rId1"/>
          <a:stretch/>
        </p:blipFill>
        <p:spPr>
          <a:xfrm>
            <a:off x="4469760" y="783720"/>
            <a:ext cx="4673880" cy="30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4;p17"/>
          <p:cNvSpPr txBox="1"/>
          <p:nvPr/>
        </p:nvSpPr>
        <p:spPr>
          <a:xfrm>
            <a:off x="311760" y="183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d71e28"/>
                </a:solidFill>
                <a:latin typeface="Play"/>
                <a:ea typeface="Play"/>
              </a:rPr>
              <a:t>Introduction to Procgen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85;p17"/>
          <p:cNvSpPr txBox="1"/>
          <p:nvPr/>
        </p:nvSpPr>
        <p:spPr>
          <a:xfrm>
            <a:off x="311760" y="783720"/>
            <a:ext cx="6045120" cy="3903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Procedural generation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The data or the content is generated via a certain logic/algorithm, instead of a human creating the content manually.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highlight>
                  <a:srgbClr val="ffffff"/>
                </a:highlight>
                <a:latin typeface="Arial"/>
                <a:ea typeface="Arial"/>
              </a:rPr>
              <a:t>Replayability is endless (never get the same 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Arial"/>
                <a:ea typeface="Arial"/>
                <a:hlinkClick r:id="rId1"/>
              </a:rPr>
              <a:t>Procgen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400" spc="-1" strike="noStrike">
                <a:solidFill>
                  <a:srgbClr val="141414"/>
                </a:solidFill>
                <a:highlight>
                  <a:srgbClr val="ffffff"/>
                </a:highlight>
                <a:latin typeface="Arial"/>
                <a:ea typeface="Arial"/>
              </a:rPr>
              <a:t>16 unique environments designed to measure both sample efficiency and generalization in reinforcement learning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400" spc="-1" strike="noStrike">
                <a:solidFill>
                  <a:srgbClr val="141414"/>
                </a:solidFill>
                <a:highlight>
                  <a:srgbClr val="ffffff"/>
                </a:highlight>
                <a:latin typeface="Arial"/>
                <a:ea typeface="Arial"/>
              </a:rPr>
              <a:t>Procedurally generated levels with 99% solvability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400" spc="-1" strike="noStrike">
                <a:solidFill>
                  <a:srgbClr val="141414"/>
                </a:solidFill>
                <a:highlight>
                  <a:srgbClr val="ffffff"/>
                </a:highlight>
                <a:latin typeface="Arial"/>
                <a:ea typeface="Arial"/>
              </a:rPr>
              <a:t>Different difficulty levels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6;p17" descr=""/>
          <p:cNvPicPr/>
          <p:nvPr/>
        </p:nvPicPr>
        <p:blipFill>
          <a:blip r:embed="rId2"/>
          <a:stretch/>
        </p:blipFill>
        <p:spPr>
          <a:xfrm>
            <a:off x="6236640" y="2122200"/>
            <a:ext cx="2875320" cy="283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1;p18"/>
          <p:cNvSpPr txBox="1"/>
          <p:nvPr/>
        </p:nvSpPr>
        <p:spPr>
          <a:xfrm>
            <a:off x="311760" y="183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7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d71e28"/>
                </a:solidFill>
                <a:latin typeface="Play"/>
                <a:ea typeface="Play"/>
              </a:rPr>
              <a:t>Proximal Policy Optimization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92;p18"/>
          <p:cNvSpPr txBox="1"/>
          <p:nvPr/>
        </p:nvSpPr>
        <p:spPr>
          <a:xfrm>
            <a:off x="311760" y="783720"/>
            <a:ext cx="8566920" cy="3903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</a:pP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Despite being the most popular RL method, Q-learning have several problems: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Poor performance on continuous control benchmarks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 </a:t>
            </a: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Poor interpretation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141414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Proximal Policy Optimization</a:t>
            </a:r>
            <a:r>
              <a:rPr b="0" lang="en" sz="1800" spc="-1" strike="noStrike">
                <a:solidFill>
                  <a:srgbClr val="141414"/>
                </a:solidFill>
                <a:latin typeface="Arial"/>
                <a:ea typeface="Arial"/>
              </a:rPr>
              <a:t> attempts to solve these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By using first order optimizations (gradients), making algorithm more computationally efficient.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171000">
              <a:lnSpc>
                <a:spcPct val="100000"/>
              </a:lnSpc>
              <a:buClr>
                <a:srgbClr val="141414"/>
              </a:buClr>
              <a:buFont typeface="Arial"/>
              <a:buChar char="–"/>
              <a:tabLst>
                <a:tab algn="l" pos="0"/>
              </a:tabLst>
            </a:pPr>
            <a:r>
              <a:rPr b="0" lang="en" sz="1400" spc="-1" strike="noStrike">
                <a:solidFill>
                  <a:srgbClr val="141414"/>
                </a:solidFill>
                <a:latin typeface="Arial"/>
                <a:ea typeface="Arial"/>
              </a:rPr>
              <a:t>By introducing clipped objective, i.e. to avoid excessively large policy updates.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2021-04-18T17:03:57Z</dcterms:modified>
  <cp:revision>1</cp:revision>
  <dc:subject/>
  <dc:title/>
</cp:coreProperties>
</file>