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8"/>
  </p:notesMasterIdLst>
  <p:sldIdLst>
    <p:sldId id="256" r:id="rId2"/>
    <p:sldId id="290" r:id="rId3"/>
    <p:sldId id="291" r:id="rId4"/>
    <p:sldId id="257" r:id="rId5"/>
    <p:sldId id="289" r:id="rId6"/>
    <p:sldId id="260" r:id="rId7"/>
    <p:sldId id="262" r:id="rId8"/>
    <p:sldId id="263" r:id="rId9"/>
    <p:sldId id="264" r:id="rId10"/>
    <p:sldId id="265" r:id="rId11"/>
    <p:sldId id="272" r:id="rId12"/>
    <p:sldId id="293" r:id="rId13"/>
    <p:sldId id="273" r:id="rId14"/>
    <p:sldId id="295" r:id="rId15"/>
    <p:sldId id="278" r:id="rId16"/>
    <p:sldId id="279" r:id="rId17"/>
    <p:sldId id="280" r:id="rId18"/>
    <p:sldId id="281" r:id="rId19"/>
    <p:sldId id="282" r:id="rId20"/>
    <p:sldId id="283" r:id="rId21"/>
    <p:sldId id="284" r:id="rId22"/>
    <p:sldId id="285" r:id="rId23"/>
    <p:sldId id="286" r:id="rId24"/>
    <p:sldId id="287" r:id="rId25"/>
    <p:sldId id="288" r:id="rId26"/>
    <p:sldId id="268" r:id="rId27"/>
    <p:sldId id="294" r:id="rId28"/>
    <p:sldId id="271" r:id="rId29"/>
    <p:sldId id="274" r:id="rId30"/>
    <p:sldId id="267" r:id="rId31"/>
    <p:sldId id="269" r:id="rId32"/>
    <p:sldId id="270" r:id="rId33"/>
    <p:sldId id="275" r:id="rId34"/>
    <p:sldId id="276" r:id="rId35"/>
    <p:sldId id="292" r:id="rId36"/>
    <p:sldId id="296" r:id="rId3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9" roundtripDataSignature="AMtx7mhI1KXnveFr8H4cdlrO4sf01GcE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58" d="100"/>
          <a:sy n="58" d="100"/>
        </p:scale>
        <p:origin x="10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7d40b54cd_0_1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7d40b54cd_0_1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87d40b54cd_0_17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extLst>
      <p:ext uri="{BB962C8B-B14F-4D97-AF65-F5344CB8AC3E}">
        <p14:creationId xmlns:p14="http://schemas.microsoft.com/office/powerpoint/2010/main" val="2782522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87d40b54cd_0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87d40b54cd_0_1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87d40b54cd_0_17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Tree>
    <p:extLst>
      <p:ext uri="{BB962C8B-B14F-4D97-AF65-F5344CB8AC3E}">
        <p14:creationId xmlns:p14="http://schemas.microsoft.com/office/powerpoint/2010/main" val="580589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7d40b54cd_0_1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87d40b54cd_0_1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87d40b54cd_0_1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7d40b54cd_0_1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87d40b54cd_0_1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87d40b54cd_0_18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32</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There is a big variety in Chatbot development platforms. Below are a number of characteristics that should be taken into account when choosing the suitable platform to implement with your Chatbot. </a:t>
            </a:r>
            <a:endParaRPr/>
          </a:p>
        </p:txBody>
      </p:sp>
      <p:sp>
        <p:nvSpPr>
          <p:cNvPr id="237" name="Google Shape;23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87d40b54cd_0_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7d40b54cd_0_1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87d40b54cd_0_1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7d40b54cd_0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7d40b54cd_0_1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87d40b54cd_0_1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7d40b54cd_0_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7d40b54cd_0_1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87d40b54cd_0_13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7d40b54cd_0_1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87d40b54cd_0_1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87d40b54cd_0_1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7d40b54cd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7d40b54cd_0_1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87d40b54cd_0_1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7d40b54cd_0_1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7d40b54cd_0_19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g87d40b54cd_0_19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extLst>
      <p:ext uri="{BB962C8B-B14F-4D97-AF65-F5344CB8AC3E}">
        <p14:creationId xmlns:p14="http://schemas.microsoft.com/office/powerpoint/2010/main" val="3939207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87d40b54cd_0_1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87d40b54cd_0_1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87d40b54cd_0_19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extLst>
      <p:ext uri="{BB962C8B-B14F-4D97-AF65-F5344CB8AC3E}">
        <p14:creationId xmlns:p14="http://schemas.microsoft.com/office/powerpoint/2010/main" val="342201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sp>
        <p:nvSpPr>
          <p:cNvPr id="85" name="Google Shape;85;g87d40b54cd_0_55"/>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6" name="Google Shape;86;g87d40b54cd_0_55"/>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Autofit/>
          </a:bodyPr>
          <a:lstStyle>
            <a:lvl1pPr marL="457200" lvl="0" indent="-406400" rtl="0">
              <a:spcBef>
                <a:spcPts val="1000"/>
              </a:spcBef>
              <a:spcAft>
                <a:spcPts val="0"/>
              </a:spcAft>
              <a:buSzPts val="2800"/>
              <a:buChar char="•"/>
              <a:defRPr/>
            </a:lvl1pPr>
            <a:lvl2pPr marL="914400" lvl="1" indent="-381000" rtl="0">
              <a:spcBef>
                <a:spcPts val="500"/>
              </a:spcBef>
              <a:spcAft>
                <a:spcPts val="0"/>
              </a:spcAft>
              <a:buSzPts val="2400"/>
              <a:buChar char="•"/>
              <a:defRPr/>
            </a:lvl2pPr>
            <a:lvl3pPr marL="1371600" lvl="2" indent="-355600" rtl="0">
              <a:spcBef>
                <a:spcPts val="500"/>
              </a:spcBef>
              <a:spcAft>
                <a:spcPts val="0"/>
              </a:spcAft>
              <a:buSzPts val="2000"/>
              <a:buChar char="•"/>
              <a:defRPr/>
            </a:lvl3pPr>
            <a:lvl4pPr marL="1828800" lvl="3" indent="-342900" rtl="0">
              <a:spcBef>
                <a:spcPts val="500"/>
              </a:spcBef>
              <a:spcAft>
                <a:spcPts val="0"/>
              </a:spcAft>
              <a:buSzPts val="1800"/>
              <a:buChar char="•"/>
              <a:defRPr/>
            </a:lvl4pPr>
            <a:lvl5pPr marL="2286000" lvl="4" indent="-342900" rtl="0">
              <a:spcBef>
                <a:spcPts val="500"/>
              </a:spcBef>
              <a:spcAft>
                <a:spcPts val="0"/>
              </a:spcAft>
              <a:buSzPts val="1800"/>
              <a:buChar char="•"/>
              <a:defRPr/>
            </a:lvl5pPr>
            <a:lvl6pPr marL="2743200" lvl="5" indent="-342900" rtl="0">
              <a:spcBef>
                <a:spcPts val="500"/>
              </a:spcBef>
              <a:spcAft>
                <a:spcPts val="0"/>
              </a:spcAft>
              <a:buSzPts val="1800"/>
              <a:buChar char="•"/>
              <a:defRPr/>
            </a:lvl6pPr>
            <a:lvl7pPr marL="3200400" lvl="6" indent="-342900" rtl="0">
              <a:spcBef>
                <a:spcPts val="500"/>
              </a:spcBef>
              <a:spcAft>
                <a:spcPts val="0"/>
              </a:spcAft>
              <a:buSzPts val="1800"/>
              <a:buChar char="•"/>
              <a:defRPr/>
            </a:lvl7pPr>
            <a:lvl8pPr marL="3657600" lvl="7" indent="-342900" rtl="0">
              <a:spcBef>
                <a:spcPts val="500"/>
              </a:spcBef>
              <a:spcAft>
                <a:spcPts val="0"/>
              </a:spcAft>
              <a:buSzPts val="1800"/>
              <a:buChar char="•"/>
              <a:defRPr/>
            </a:lvl8pPr>
            <a:lvl9pPr marL="4114800" lvl="8" indent="-342900" rtl="0">
              <a:spcBef>
                <a:spcPts val="500"/>
              </a:spcBef>
              <a:spcAft>
                <a:spcPts val="0"/>
              </a:spcAft>
              <a:buSzPts val="1800"/>
              <a:buChar char="•"/>
              <a:defRPr/>
            </a:lvl9pPr>
          </a:lstStyle>
          <a:p>
            <a:endParaRPr/>
          </a:p>
        </p:txBody>
      </p:sp>
      <p:sp>
        <p:nvSpPr>
          <p:cNvPr id="87" name="Google Shape;87;g87d40b54cd_0_55"/>
          <p:cNvSpPr txBox="1">
            <a:spLocks noGrp="1"/>
          </p:cNvSpPr>
          <p:nvPr>
            <p:ph type="sldNum" idx="12"/>
          </p:nvPr>
        </p:nvSpPr>
        <p:spPr>
          <a:xfrm>
            <a:off x="11296610" y="6217622"/>
            <a:ext cx="731700" cy="5247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www.businessinsider.com/80-of-businesses-want-chatbots-by-2020-2016-12"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www.spiceworks.com/press/releases/spiceworks-study-reveals-40-percent-large-businesses-will-implement-intelligent-assistants-chatbots-2019/" TargetMode="External"/><Relationship Id="rId4" Type="http://schemas.openxmlformats.org/officeDocument/2006/relationships/hyperlink" Target="https://www.juniperresearch.com/press/press-releases/chatbots-a-game-changer-for-banking-healthcare"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hatbo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player.vimeo.com/video/457026009?app_id=122963"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sz="7200" dirty="0">
                <a:latin typeface="+mj-lt"/>
              </a:rPr>
              <a:t>NLP 2</a:t>
            </a:r>
            <a:endParaRPr sz="720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87d40b54cd_0_160"/>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mj-lt"/>
              </a:rPr>
              <a:t>Deep learning models for text data</a:t>
            </a:r>
            <a:endParaRPr dirty="0">
              <a:latin typeface="+mj-lt"/>
            </a:endParaRPr>
          </a:p>
        </p:txBody>
      </p:sp>
      <p:sp>
        <p:nvSpPr>
          <p:cNvPr id="159" name="Google Shape;159;g87d40b54cd_0_160"/>
          <p:cNvSpPr txBox="1">
            <a:spLocks noGrp="1"/>
          </p:cNvSpPr>
          <p:nvPr>
            <p:ph type="body" idx="1"/>
          </p:nvPr>
        </p:nvSpPr>
        <p:spPr>
          <a:xfrm>
            <a:off x="415600" y="1536633"/>
            <a:ext cx="11360700" cy="4555200"/>
          </a:xfrm>
          <a:prstGeom prst="rect">
            <a:avLst/>
          </a:prstGeom>
        </p:spPr>
        <p:txBody>
          <a:bodyPr spcFirstLastPara="1" wrap="square" lIns="91425" tIns="45700" rIns="91425" bIns="45700" numCol="2" anchor="t" anchorCtr="0">
            <a:noAutofit/>
          </a:bodyPr>
          <a:lstStyle/>
          <a:p>
            <a:pPr marL="457200" lvl="0" indent="-406400" algn="l" rtl="0">
              <a:spcBef>
                <a:spcPts val="1000"/>
              </a:spcBef>
              <a:spcAft>
                <a:spcPts val="0"/>
              </a:spcAft>
              <a:buSzPts val="2800"/>
              <a:buChar char="•"/>
            </a:pPr>
            <a:r>
              <a:rPr lang="en-US" sz="2400" dirty="0">
                <a:latin typeface="+mn-lt"/>
              </a:rPr>
              <a:t>Neural networks</a:t>
            </a:r>
          </a:p>
          <a:p>
            <a:pPr marL="508000" lvl="1" indent="0">
              <a:spcBef>
                <a:spcPts val="1000"/>
              </a:spcBef>
              <a:buSzPts val="2800"/>
              <a:buNone/>
            </a:pPr>
            <a:r>
              <a:rPr lang="en-US" sz="2000" dirty="0">
                <a:latin typeface="+mn-lt"/>
              </a:rPr>
              <a:t>Ordinary feed forward neural networks (could be deep with multiple internal nodes and layers)</a:t>
            </a:r>
          </a:p>
          <a:p>
            <a:pPr marL="850900" lvl="1" indent="-342900">
              <a:spcBef>
                <a:spcPts val="1000"/>
              </a:spcBef>
              <a:buSzPts val="2800"/>
            </a:pPr>
            <a:endParaRPr sz="2000" dirty="0">
              <a:latin typeface="+mn-lt"/>
            </a:endParaRPr>
          </a:p>
          <a:p>
            <a:pPr marL="457200" lvl="0" indent="-406400" algn="l" rtl="0">
              <a:spcBef>
                <a:spcPts val="0"/>
              </a:spcBef>
              <a:spcAft>
                <a:spcPts val="0"/>
              </a:spcAft>
              <a:buSzPts val="2800"/>
              <a:buChar char="•"/>
            </a:pPr>
            <a:r>
              <a:rPr lang="en-US" sz="2400" dirty="0">
                <a:latin typeface="+mn-lt"/>
              </a:rPr>
              <a:t>Recurrent neural networks (with attention)</a:t>
            </a:r>
          </a:p>
          <a:p>
            <a:pPr marL="508000" lvl="1" indent="0">
              <a:spcBef>
                <a:spcPts val="0"/>
              </a:spcBef>
              <a:buSzPts val="2800"/>
              <a:buNone/>
            </a:pPr>
            <a:r>
              <a:rPr lang="en-US" sz="2000" dirty="0">
                <a:latin typeface="+mn-lt"/>
              </a:rPr>
              <a:t>Use input data in sequential order, uses information about the ordering of tokens.</a:t>
            </a:r>
          </a:p>
          <a:p>
            <a:pPr marL="850900" lvl="1" indent="-342900">
              <a:spcBef>
                <a:spcPts val="0"/>
              </a:spcBef>
              <a:buSzPts val="2800"/>
            </a:pPr>
            <a:endParaRPr sz="2000" dirty="0">
              <a:latin typeface="+mn-lt"/>
            </a:endParaRPr>
          </a:p>
          <a:p>
            <a:pPr marL="457200" lvl="0" indent="-406400" algn="l" rtl="0">
              <a:spcBef>
                <a:spcPts val="0"/>
              </a:spcBef>
              <a:spcAft>
                <a:spcPts val="0"/>
              </a:spcAft>
              <a:buSzPts val="2800"/>
              <a:buChar char="•"/>
            </a:pPr>
            <a:r>
              <a:rPr lang="en-US" sz="2400" dirty="0">
                <a:latin typeface="+mn-lt"/>
              </a:rPr>
              <a:t>Convolutional neural networks</a:t>
            </a:r>
          </a:p>
          <a:p>
            <a:pPr marL="508000" lvl="1" indent="0">
              <a:spcBef>
                <a:spcPts val="0"/>
              </a:spcBef>
              <a:buSzPts val="2800"/>
              <a:buNone/>
            </a:pPr>
            <a:r>
              <a:rPr lang="en-US" sz="2000" dirty="0">
                <a:latin typeface="+mn-lt"/>
              </a:rPr>
              <a:t>1-d CNN neural networks can selectively use information from previous tokens (based on how 1-d filters are defined, can be parallelized in GPU)</a:t>
            </a:r>
            <a:endParaRPr sz="2000" dirty="0">
              <a:latin typeface="+mn-lt"/>
            </a:endParaRPr>
          </a:p>
          <a:p>
            <a:pPr marL="457200" lvl="0" indent="-406400" algn="l" rtl="0">
              <a:spcBef>
                <a:spcPts val="0"/>
              </a:spcBef>
              <a:spcAft>
                <a:spcPts val="0"/>
              </a:spcAft>
              <a:buSzPts val="2800"/>
              <a:buChar char="•"/>
            </a:pPr>
            <a:endParaRPr lang="en-US" sz="2400" dirty="0">
              <a:latin typeface="+mn-lt"/>
            </a:endParaRPr>
          </a:p>
          <a:p>
            <a:pPr marL="457200" lvl="0" indent="-406400" algn="l" rtl="0">
              <a:spcBef>
                <a:spcPts val="0"/>
              </a:spcBef>
              <a:spcAft>
                <a:spcPts val="0"/>
              </a:spcAft>
              <a:buSzPts val="2800"/>
              <a:buChar char="•"/>
            </a:pPr>
            <a:r>
              <a:rPr lang="en-US" sz="2400" dirty="0">
                <a:latin typeface="+mn-lt"/>
              </a:rPr>
              <a:t>Transformers</a:t>
            </a:r>
          </a:p>
          <a:p>
            <a:pPr marL="508000" lvl="1" indent="0">
              <a:spcBef>
                <a:spcPts val="0"/>
              </a:spcBef>
              <a:buSzPts val="2800"/>
              <a:buNone/>
            </a:pPr>
            <a:r>
              <a:rPr lang="en-US" sz="2000" dirty="0">
                <a:latin typeface="+mn-lt"/>
              </a:rPr>
              <a:t>Fully attention models that consider interaction of other tokens with current token (the model has many parameters and slow to train, but more accurate)</a:t>
            </a:r>
            <a:endParaRPr sz="2000" dirty="0">
              <a:latin typeface="+mn-lt"/>
            </a:endParaRPr>
          </a:p>
        </p:txBody>
      </p:sp>
      <p:sp>
        <p:nvSpPr>
          <p:cNvPr id="2" name="Rectangle: Rounded Corners 1">
            <a:extLst>
              <a:ext uri="{FF2B5EF4-FFF2-40B4-BE49-F238E27FC236}">
                <a16:creationId xmlns:a16="http://schemas.microsoft.com/office/drawing/2014/main" id="{6D783609-5CFB-439F-920D-321E696E5731}"/>
              </a:ext>
            </a:extLst>
          </p:cNvPr>
          <p:cNvSpPr/>
          <p:nvPr/>
        </p:nvSpPr>
        <p:spPr>
          <a:xfrm>
            <a:off x="6380252" y="2003461"/>
            <a:ext cx="5396048" cy="1921267"/>
          </a:xfrm>
          <a:prstGeom prst="roundRect">
            <a:avLst/>
          </a:prstGeom>
          <a:noFill/>
          <a:ln w="28575">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87d40b54cd_0_19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mj-lt"/>
              </a:rPr>
              <a:t>Downstream language generation tasks</a:t>
            </a:r>
            <a:endParaRPr dirty="0">
              <a:latin typeface="+mj-lt"/>
            </a:endParaRPr>
          </a:p>
        </p:txBody>
      </p:sp>
      <p:sp>
        <p:nvSpPr>
          <p:cNvPr id="214" name="Google Shape;214;g87d40b54cd_0_19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dirty="0">
                <a:latin typeface="+mn-lt"/>
              </a:rPr>
              <a:t>We focus on two downstream language generation tasks:</a:t>
            </a:r>
            <a:endParaRPr dirty="0">
              <a:latin typeface="+mn-lt"/>
            </a:endParaRPr>
          </a:p>
          <a:p>
            <a:pPr lvl="0" algn="l" rtl="0">
              <a:spcBef>
                <a:spcPts val="1000"/>
              </a:spcBef>
              <a:spcAft>
                <a:spcPts val="0"/>
              </a:spcAft>
              <a:buSzPts val="1800"/>
              <a:buFont typeface="Wingdings" panose="05000000000000000000" pitchFamily="2" charset="2"/>
              <a:buChar char="q"/>
            </a:pPr>
            <a:r>
              <a:rPr lang="en-US" dirty="0">
                <a:latin typeface="+mn-lt"/>
              </a:rPr>
              <a:t>Essay writing -- Te</a:t>
            </a:r>
            <a:r>
              <a:rPr lang="en-US" sz="2400" dirty="0">
                <a:latin typeface="+mn-lt"/>
              </a:rPr>
              <a:t>xt generation</a:t>
            </a:r>
          </a:p>
          <a:p>
            <a:pPr lvl="0" algn="l" rtl="0">
              <a:spcBef>
                <a:spcPts val="1000"/>
              </a:spcBef>
              <a:spcAft>
                <a:spcPts val="0"/>
              </a:spcAft>
              <a:buSzPts val="1800"/>
              <a:buFont typeface="Wingdings" panose="05000000000000000000" pitchFamily="2" charset="2"/>
              <a:buChar char="q"/>
            </a:pPr>
            <a:endParaRPr lang="en-US" sz="2400" dirty="0">
              <a:latin typeface="+mn-lt"/>
            </a:endParaRPr>
          </a:p>
          <a:p>
            <a:pPr lvl="0" algn="l" rtl="0">
              <a:spcBef>
                <a:spcPts val="1000"/>
              </a:spcBef>
              <a:spcAft>
                <a:spcPts val="0"/>
              </a:spcAft>
              <a:buSzPts val="1800"/>
              <a:buFont typeface="Wingdings" panose="05000000000000000000" pitchFamily="2" charset="2"/>
              <a:buChar char="q"/>
            </a:pPr>
            <a:r>
              <a:rPr lang="en-US" dirty="0">
                <a:latin typeface="+mn-lt"/>
              </a:rPr>
              <a:t>Language translation – using Transformer </a:t>
            </a:r>
          </a:p>
          <a:p>
            <a:pPr lvl="0" algn="l" rtl="0">
              <a:spcBef>
                <a:spcPts val="1000"/>
              </a:spcBef>
              <a:spcAft>
                <a:spcPts val="0"/>
              </a:spcAft>
              <a:buSzPts val="1800"/>
              <a:buFont typeface="Wingdings" panose="05000000000000000000" pitchFamily="2" charset="2"/>
              <a:buChar char="q"/>
            </a:pPr>
            <a:endParaRPr dirty="0">
              <a:latin typeface="+mn-lt"/>
            </a:endParaRPr>
          </a:p>
          <a:p>
            <a:pPr lvl="0" algn="l" rtl="0">
              <a:spcBef>
                <a:spcPts val="1000"/>
              </a:spcBef>
              <a:spcAft>
                <a:spcPts val="0"/>
              </a:spcAft>
              <a:buSzPts val="1800"/>
              <a:buFont typeface="Wingdings" panose="05000000000000000000" pitchFamily="2" charset="2"/>
              <a:buChar char="q"/>
            </a:pPr>
            <a:r>
              <a:rPr lang="en-US" dirty="0">
                <a:latin typeface="+mn-lt"/>
              </a:rPr>
              <a:t>Chatbots -- Generating conversations </a:t>
            </a:r>
          </a:p>
          <a:p>
            <a:pPr lvl="1">
              <a:spcBef>
                <a:spcPts val="1000"/>
              </a:spcBef>
              <a:buFont typeface="Wingdings" panose="05000000000000000000" pitchFamily="2" charset="2"/>
              <a:buChar char="Ø"/>
            </a:pPr>
            <a:r>
              <a:rPr lang="en-US" dirty="0">
                <a:latin typeface="+mn-lt"/>
              </a:rPr>
              <a:t>should be relevant to previous message,</a:t>
            </a:r>
          </a:p>
          <a:p>
            <a:pPr lvl="1">
              <a:spcBef>
                <a:spcPts val="1000"/>
              </a:spcBef>
              <a:buFont typeface="Wingdings" panose="05000000000000000000" pitchFamily="2" charset="2"/>
              <a:buChar char="Ø"/>
            </a:pPr>
            <a:r>
              <a:rPr lang="en-US" dirty="0">
                <a:latin typeface="+mn-lt"/>
              </a:rPr>
              <a:t>should be relevant to context/personality of the speaker)</a:t>
            </a:r>
          </a:p>
          <a:p>
            <a:pPr lvl="1">
              <a:spcBef>
                <a:spcPts val="1000"/>
              </a:spcBef>
              <a:buFont typeface="Wingdings" panose="05000000000000000000" pitchFamily="2" charset="2"/>
              <a:buChar char="Ø"/>
            </a:pPr>
            <a:endParaRPr lang="en-US" dirty="0">
              <a:latin typeface="+mn-lt"/>
            </a:endParaRPr>
          </a:p>
          <a:p>
            <a:pPr marL="571500" lvl="1" indent="0">
              <a:spcBef>
                <a:spcPts val="1000"/>
              </a:spcBef>
              <a:buNone/>
            </a:pPr>
            <a:endParaRPr dirty="0">
              <a:latin typeface="+mn-lt"/>
            </a:endParaRPr>
          </a:p>
        </p:txBody>
      </p:sp>
    </p:spTree>
    <p:extLst>
      <p:ext uri="{BB962C8B-B14F-4D97-AF65-F5344CB8AC3E}">
        <p14:creationId xmlns:p14="http://schemas.microsoft.com/office/powerpoint/2010/main" val="2461417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C976-B904-4352-9DB3-FF06DCC4DFA6}"/>
              </a:ext>
            </a:extLst>
          </p:cNvPr>
          <p:cNvSpPr>
            <a:spLocks noGrp="1"/>
          </p:cNvSpPr>
          <p:nvPr>
            <p:ph type="title"/>
          </p:nvPr>
        </p:nvSpPr>
        <p:spPr/>
        <p:txBody>
          <a:bodyPr/>
          <a:lstStyle/>
          <a:p>
            <a:r>
              <a:rPr lang="en-US" dirty="0"/>
              <a:t>Essay Writing</a:t>
            </a:r>
          </a:p>
        </p:txBody>
      </p:sp>
      <p:sp>
        <p:nvSpPr>
          <p:cNvPr id="3" name="Text Placeholder 2">
            <a:extLst>
              <a:ext uri="{FF2B5EF4-FFF2-40B4-BE49-F238E27FC236}">
                <a16:creationId xmlns:a16="http://schemas.microsoft.com/office/drawing/2014/main" id="{EFEA7D3F-B1DD-4AE6-9CE8-5A3A39FB605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03049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87d40b54cd_0_19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mj-lt"/>
              </a:rPr>
              <a:t>Essay writing</a:t>
            </a:r>
            <a:endParaRPr dirty="0">
              <a:latin typeface="+mj-lt"/>
            </a:endParaRPr>
          </a:p>
        </p:txBody>
      </p:sp>
      <p:sp>
        <p:nvSpPr>
          <p:cNvPr id="221" name="Google Shape;221;g87d40b54cd_0_19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114300" indent="0">
              <a:buNone/>
            </a:pPr>
            <a:r>
              <a:rPr lang="en-US" sz="2000" dirty="0">
                <a:latin typeface="+mn-lt"/>
              </a:rPr>
              <a:t>In this project an AI model is going to help you write essays on various topics. The AI model is a machine learning model that generates English language given some initial sentences. </a:t>
            </a:r>
          </a:p>
          <a:p>
            <a:pPr marL="114300" indent="0">
              <a:buNone/>
            </a:pPr>
            <a:r>
              <a:rPr lang="en-US" sz="2000" b="1" dirty="0">
                <a:latin typeface="+mn-lt"/>
              </a:rPr>
              <a:t>Objective</a:t>
            </a:r>
          </a:p>
          <a:p>
            <a:pPr marL="571500" lvl="1" indent="0">
              <a:buNone/>
            </a:pPr>
            <a:r>
              <a:rPr lang="en-US" sz="2000" dirty="0">
                <a:latin typeface="+mn-lt"/>
              </a:rPr>
              <a:t>The aim of the project is to introduce students with the latest technologies in the field of language processing. This project also shows how the latest advancements in machine learning can be used in everyday activities.</a:t>
            </a:r>
          </a:p>
          <a:p>
            <a:pPr marL="114300" indent="0">
              <a:buNone/>
            </a:pPr>
            <a:r>
              <a:rPr lang="en-US" sz="2000" b="1" dirty="0">
                <a:latin typeface="+mn-lt"/>
              </a:rPr>
              <a:t>Steps:</a:t>
            </a:r>
          </a:p>
          <a:p>
            <a:pPr marL="628650" indent="-514350">
              <a:buFont typeface="+mj-lt"/>
              <a:buAutoNum type="arabicPeriod"/>
            </a:pPr>
            <a:r>
              <a:rPr lang="en-US" sz="2000" dirty="0">
                <a:latin typeface="+mn-lt"/>
              </a:rPr>
              <a:t>Select a topic from the available list of topics or choose your any topic.</a:t>
            </a:r>
          </a:p>
          <a:p>
            <a:pPr marL="628650" indent="-514350">
              <a:buFont typeface="+mj-lt"/>
              <a:buAutoNum type="arabicPeriod"/>
            </a:pPr>
            <a:r>
              <a:rPr lang="en-US" sz="2000" dirty="0">
                <a:latin typeface="+mn-lt"/>
              </a:rPr>
              <a:t>Fine-tune the AI model using the data from text.</a:t>
            </a:r>
          </a:p>
          <a:p>
            <a:pPr marL="628650" indent="-514350">
              <a:buFont typeface="+mj-lt"/>
              <a:buAutoNum type="arabicPeriod"/>
            </a:pPr>
            <a:r>
              <a:rPr lang="en-US" sz="2000" dirty="0">
                <a:latin typeface="+mn-lt"/>
              </a:rPr>
              <a:t>Run the model and use help from AI to complete a meaning essay on the topic.</a:t>
            </a:r>
          </a:p>
          <a:p>
            <a:pPr marL="0" lvl="0" indent="0" algn="l" rtl="0">
              <a:spcBef>
                <a:spcPts val="1000"/>
              </a:spcBef>
              <a:spcAft>
                <a:spcPts val="0"/>
              </a:spcAft>
              <a:buNone/>
            </a:pPr>
            <a:endParaRPr sz="2000" dirty="0">
              <a:latin typeface="+mn-lt"/>
            </a:endParaRPr>
          </a:p>
        </p:txBody>
      </p:sp>
    </p:spTree>
    <p:extLst>
      <p:ext uri="{BB962C8B-B14F-4D97-AF65-F5344CB8AC3E}">
        <p14:creationId xmlns:p14="http://schemas.microsoft.com/office/powerpoint/2010/main" val="3771320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6119C-063B-4555-B889-5C659889A2AB}"/>
              </a:ext>
            </a:extLst>
          </p:cNvPr>
          <p:cNvSpPr>
            <a:spLocks noGrp="1"/>
          </p:cNvSpPr>
          <p:nvPr>
            <p:ph type="title"/>
          </p:nvPr>
        </p:nvSpPr>
        <p:spPr/>
        <p:txBody>
          <a:bodyPr/>
          <a:lstStyle/>
          <a:p>
            <a:r>
              <a:rPr lang="en-US" dirty="0"/>
              <a:t>Transformer</a:t>
            </a:r>
          </a:p>
        </p:txBody>
      </p:sp>
      <p:sp>
        <p:nvSpPr>
          <p:cNvPr id="3" name="Text Placeholder 2">
            <a:extLst>
              <a:ext uri="{FF2B5EF4-FFF2-40B4-BE49-F238E27FC236}">
                <a16:creationId xmlns:a16="http://schemas.microsoft.com/office/drawing/2014/main" id="{703F4979-7EED-4B07-80AD-C44C2021F71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70539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 gentle introduction</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Broadly resembles the encoder-decoder architecture </a:t>
            </a:r>
          </a:p>
          <a:p>
            <a:pPr>
              <a:buFont typeface="Wingdings" panose="05000000000000000000" pitchFamily="2" charset="2"/>
              <a:buChar char="q"/>
            </a:pPr>
            <a:r>
              <a:rPr lang="en-US" dirty="0"/>
              <a:t>Avoids recurrence/convolution – hence computationally efficient</a:t>
            </a:r>
          </a:p>
          <a:p>
            <a:pPr lvl="1">
              <a:buFont typeface="Wingdings" panose="05000000000000000000" pitchFamily="2" charset="2"/>
              <a:buChar char="Ø"/>
            </a:pPr>
            <a:r>
              <a:rPr lang="en-US" dirty="0"/>
              <a:t>Less time to train</a:t>
            </a:r>
          </a:p>
          <a:p>
            <a:pPr lvl="1">
              <a:buFont typeface="Wingdings" panose="05000000000000000000" pitchFamily="2" charset="2"/>
              <a:buChar char="Ø"/>
            </a:pPr>
            <a:r>
              <a:rPr lang="en-US" dirty="0"/>
              <a:t>More parallelizable</a:t>
            </a:r>
          </a:p>
          <a:p>
            <a:pPr>
              <a:buFont typeface="Wingdings" panose="05000000000000000000" pitchFamily="2" charset="2"/>
              <a:buChar char="q"/>
            </a:pPr>
            <a:r>
              <a:rPr lang="en-US" dirty="0"/>
              <a:t> Key concepts  </a:t>
            </a:r>
          </a:p>
          <a:p>
            <a:pPr lvl="1">
              <a:buFont typeface="Wingdings" panose="05000000000000000000" pitchFamily="2" charset="2"/>
              <a:buChar char="Ø"/>
            </a:pPr>
            <a:r>
              <a:rPr lang="en-US" dirty="0"/>
              <a:t>Attention</a:t>
            </a:r>
          </a:p>
          <a:p>
            <a:pPr lvl="1">
              <a:buFont typeface="Wingdings" panose="05000000000000000000" pitchFamily="2" charset="2"/>
              <a:buChar char="Ø"/>
            </a:pPr>
            <a:r>
              <a:rPr lang="en-US" dirty="0"/>
              <a:t>Self-attention</a:t>
            </a:r>
          </a:p>
          <a:p>
            <a:pPr lvl="1">
              <a:buFont typeface="Wingdings" panose="05000000000000000000" pitchFamily="2" charset="2"/>
              <a:buChar char="Ø"/>
            </a:pPr>
            <a:r>
              <a:rPr lang="en-US" dirty="0"/>
              <a:t>Multi-head attention</a:t>
            </a:r>
          </a:p>
          <a:p>
            <a:pPr lvl="1">
              <a:buFont typeface="Wingdings" panose="05000000000000000000" pitchFamily="2" charset="2"/>
              <a:buChar char="Ø"/>
            </a:pPr>
            <a:r>
              <a:rPr lang="en-US" dirty="0"/>
              <a:t>Positional encoding</a:t>
            </a:r>
          </a:p>
          <a:p>
            <a:pPr lvl="1"/>
            <a:endParaRPr lang="en-US" dirty="0"/>
          </a:p>
          <a:p>
            <a:pPr marL="457200" lvl="1" indent="0">
              <a:buNone/>
            </a:pPr>
            <a:endParaRPr lang="en-US" dirty="0"/>
          </a:p>
        </p:txBody>
      </p:sp>
    </p:spTree>
    <p:extLst>
      <p:ext uri="{BB962C8B-B14F-4D97-AF65-F5344CB8AC3E}">
        <p14:creationId xmlns:p14="http://schemas.microsoft.com/office/powerpoint/2010/main" val="4262944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3755"/>
            <a:ext cx="10515600" cy="1325563"/>
          </a:xfrm>
        </p:spPr>
        <p:txBody>
          <a:bodyPr/>
          <a:lstStyle/>
          <a:p>
            <a:r>
              <a:rPr lang="en-US" dirty="0">
                <a:latin typeface="+mj-lt"/>
              </a:rPr>
              <a:t>Preparing the input</a:t>
            </a:r>
          </a:p>
        </p:txBody>
      </p:sp>
      <p:pic>
        <p:nvPicPr>
          <p:cNvPr id="3" name="Picture 2"/>
          <p:cNvPicPr>
            <a:picLocks noChangeAspect="1"/>
          </p:cNvPicPr>
          <p:nvPr/>
        </p:nvPicPr>
        <p:blipFill>
          <a:blip r:embed="rId2"/>
          <a:stretch>
            <a:fillRect/>
          </a:stretch>
        </p:blipFill>
        <p:spPr>
          <a:xfrm>
            <a:off x="6433069" y="338681"/>
            <a:ext cx="4783864" cy="5713775"/>
          </a:xfrm>
          <a:prstGeom prst="rect">
            <a:avLst/>
          </a:prstGeom>
        </p:spPr>
      </p:pic>
      <p:sp>
        <p:nvSpPr>
          <p:cNvPr id="4" name="Rounded Rectangle 3"/>
          <p:cNvSpPr/>
          <p:nvPr/>
        </p:nvSpPr>
        <p:spPr>
          <a:xfrm>
            <a:off x="7025857" y="4454483"/>
            <a:ext cx="2090057" cy="1341119"/>
          </a:xfrm>
          <a:prstGeom prst="round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66204" y="6149987"/>
            <a:ext cx="4828181" cy="369332"/>
          </a:xfrm>
          <a:prstGeom prst="rect">
            <a:avLst/>
          </a:prstGeom>
          <a:noFill/>
        </p:spPr>
        <p:txBody>
          <a:bodyPr wrap="none" rtlCol="0">
            <a:spAutoFit/>
          </a:bodyPr>
          <a:lstStyle/>
          <a:p>
            <a:r>
              <a:rPr lang="en-US" i="1" dirty="0"/>
              <a:t>Source: Attention Is All You Need by </a:t>
            </a:r>
            <a:r>
              <a:rPr lang="en-US" i="1" dirty="0" err="1"/>
              <a:t>Vaswani</a:t>
            </a:r>
            <a:r>
              <a:rPr lang="en-US" i="1" dirty="0"/>
              <a:t> et al</a:t>
            </a:r>
          </a:p>
        </p:txBody>
      </p:sp>
    </p:spTree>
    <p:extLst>
      <p:ext uri="{BB962C8B-B14F-4D97-AF65-F5344CB8AC3E}">
        <p14:creationId xmlns:p14="http://schemas.microsoft.com/office/powerpoint/2010/main" val="948200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Word embedding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35899"/>
                <a:ext cx="10515600" cy="4351338"/>
              </a:xfrm>
            </p:spPr>
            <p:txBody>
              <a:bodyPr/>
              <a:lstStyle/>
              <a:p>
                <a:r>
                  <a:rPr lang="en-US" dirty="0">
                    <a:latin typeface="+mn-lt"/>
                  </a:rPr>
                  <a:t>Convert each word of a sentence into </a:t>
                </a:r>
                <a14:m>
                  <m:oMath xmlns:m="http://schemas.openxmlformats.org/officeDocument/2006/math">
                    <m:r>
                      <a:rPr lang="en-US" i="1" dirty="0" smtClean="0">
                        <a:latin typeface="Cambria Math" panose="02040503050406030204" pitchFamily="18" charset="0"/>
                      </a:rPr>
                      <m:t>𝑑</m:t>
                    </m:r>
                  </m:oMath>
                </a14:m>
                <a:r>
                  <a:rPr lang="en-US" dirty="0">
                    <a:latin typeface="+mn-lt"/>
                  </a:rPr>
                  <a:t>-dim vectors (</a:t>
                </a:r>
                <a14:m>
                  <m:oMath xmlns:m="http://schemas.openxmlformats.org/officeDocument/2006/math">
                    <m:r>
                      <a:rPr lang="en-US" i="1" dirty="0" smtClean="0">
                        <a:latin typeface="Cambria Math" panose="02040503050406030204" pitchFamily="18" charset="0"/>
                      </a:rPr>
                      <m:t>𝑑</m:t>
                    </m:r>
                  </m:oMath>
                </a14:m>
                <a:r>
                  <a:rPr lang="en-US" dirty="0">
                    <a:latin typeface="+mn-lt"/>
                  </a:rPr>
                  <a:t> = dim of the embedding space).</a:t>
                </a:r>
              </a:p>
              <a:p>
                <a:r>
                  <a:rPr lang="en-US" dirty="0">
                    <a:latin typeface="+mn-lt"/>
                  </a:rPr>
                  <a:t>Similar words are close together in the </a:t>
                </a:r>
                <a14:m>
                  <m:oMath xmlns:m="http://schemas.openxmlformats.org/officeDocument/2006/math">
                    <m:r>
                      <a:rPr lang="en-US" i="1" dirty="0" smtClean="0">
                        <a:latin typeface="Cambria Math" panose="02040503050406030204" pitchFamily="18" charset="0"/>
                      </a:rPr>
                      <m:t>𝑑</m:t>
                    </m:r>
                  </m:oMath>
                </a14:m>
                <a:r>
                  <a:rPr lang="en-US" dirty="0">
                    <a:latin typeface="+mn-lt"/>
                  </a:rPr>
                  <a:t>-dim space.  </a:t>
                </a:r>
              </a:p>
              <a:p>
                <a:r>
                  <a:rPr lang="en-US" dirty="0">
                    <a:latin typeface="+mn-lt"/>
                  </a:rPr>
                  <a:t>Each element of the </a:t>
                </a:r>
                <a14:m>
                  <m:oMath xmlns:m="http://schemas.openxmlformats.org/officeDocument/2006/math">
                    <m:r>
                      <a:rPr lang="en-US" i="1" dirty="0" smtClean="0">
                        <a:latin typeface="Cambria Math" panose="02040503050406030204" pitchFamily="18" charset="0"/>
                      </a:rPr>
                      <m:t>𝑑</m:t>
                    </m:r>
                  </m:oMath>
                </a14:m>
                <a:r>
                  <a:rPr lang="en-US" dirty="0">
                    <a:latin typeface="+mn-lt"/>
                  </a:rPr>
                  <a:t>-dim vector represents some linguistic feature. Example: Whether the word is a verb</a:t>
                </a:r>
              </a:p>
              <a:p>
                <a:r>
                  <a:rPr lang="en-US" dirty="0">
                    <a:latin typeface="+mn-lt"/>
                  </a:rPr>
                  <a:t>In real application these linguistic features might be non-trivial.  </a:t>
                </a:r>
              </a:p>
              <a:p>
                <a:r>
                  <a:rPr lang="en-US" dirty="0">
                    <a:latin typeface="+mn-lt"/>
                  </a:rPr>
                  <a:t>NLP1 module discusses different types  of word embedding in detail.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35899"/>
                <a:ext cx="10515600" cy="4351338"/>
              </a:xfrm>
              <a:blipFill>
                <a:blip r:embed="rId2"/>
                <a:stretch>
                  <a:fillRect r="-2551"/>
                </a:stretch>
              </a:blipFill>
            </p:spPr>
            <p:txBody>
              <a:bodyPr/>
              <a:lstStyle/>
              <a:p>
                <a:r>
                  <a:rPr lang="en-US">
                    <a:noFill/>
                  </a:rPr>
                  <a:t> </a:t>
                </a:r>
              </a:p>
            </p:txBody>
          </p:sp>
        </mc:Fallback>
      </mc:AlternateContent>
    </p:spTree>
    <p:extLst>
      <p:ext uri="{BB962C8B-B14F-4D97-AF65-F5344CB8AC3E}">
        <p14:creationId xmlns:p14="http://schemas.microsoft.com/office/powerpoint/2010/main" val="3729566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Illustration (word embedding)</a:t>
            </a:r>
          </a:p>
        </p:txBody>
      </p:sp>
      <p:sp>
        <p:nvSpPr>
          <p:cNvPr id="3" name="Content Placeholder 2"/>
          <p:cNvSpPr>
            <a:spLocks noGrp="1"/>
          </p:cNvSpPr>
          <p:nvPr>
            <p:ph idx="1"/>
          </p:nvPr>
        </p:nvSpPr>
        <p:spPr>
          <a:xfrm>
            <a:off x="838200" y="1799500"/>
            <a:ext cx="10515600" cy="4351338"/>
          </a:xfrm>
        </p:spPr>
        <p:txBody>
          <a:bodyPr/>
          <a:lstStyle/>
          <a:p>
            <a:pPr marL="0" indent="0">
              <a:buNone/>
            </a:pPr>
            <a:r>
              <a:rPr lang="en-US" dirty="0">
                <a:solidFill>
                  <a:srgbClr val="C00000"/>
                </a:solidFill>
              </a:rPr>
              <a:t>Twinkle</a:t>
            </a:r>
            <a:r>
              <a:rPr lang="en-US" dirty="0"/>
              <a:t> </a:t>
            </a:r>
            <a:r>
              <a:rPr lang="en-US" dirty="0" err="1">
                <a:solidFill>
                  <a:schemeClr val="accent1">
                    <a:lumMod val="50000"/>
                  </a:schemeClr>
                </a:solidFill>
              </a:rPr>
              <a:t>twinkle</a:t>
            </a:r>
            <a:r>
              <a:rPr lang="en-US" dirty="0"/>
              <a:t>  </a:t>
            </a:r>
            <a:r>
              <a:rPr lang="en-US" dirty="0">
                <a:solidFill>
                  <a:schemeClr val="accent6">
                    <a:lumMod val="75000"/>
                  </a:schemeClr>
                </a:solidFill>
              </a:rPr>
              <a:t>little</a:t>
            </a:r>
            <a:r>
              <a:rPr lang="en-US" dirty="0"/>
              <a:t> </a:t>
            </a:r>
            <a:r>
              <a:rPr lang="en-US" dirty="0">
                <a:solidFill>
                  <a:schemeClr val="bg2">
                    <a:lumMod val="25000"/>
                  </a:schemeClr>
                </a:solidFill>
              </a:rPr>
              <a:t>star</a:t>
            </a:r>
            <a:r>
              <a:rPr lang="en-US" dirty="0"/>
              <a:t> </a:t>
            </a:r>
            <a:r>
              <a:rPr lang="en-US" dirty="0">
                <a:solidFill>
                  <a:srgbClr val="00B050"/>
                </a:solidFill>
              </a:rPr>
              <a:t>how</a:t>
            </a:r>
            <a:r>
              <a:rPr lang="en-US" dirty="0"/>
              <a:t>   I   </a:t>
            </a:r>
            <a:r>
              <a:rPr lang="en-US" dirty="0">
                <a:solidFill>
                  <a:schemeClr val="accent5">
                    <a:lumMod val="75000"/>
                  </a:schemeClr>
                </a:solidFill>
              </a:rPr>
              <a:t>wonder</a:t>
            </a:r>
            <a:r>
              <a:rPr lang="en-US" dirty="0"/>
              <a:t> </a:t>
            </a:r>
            <a:r>
              <a:rPr lang="en-US" dirty="0">
                <a:solidFill>
                  <a:srgbClr val="00B0F0"/>
                </a:solidFill>
              </a:rPr>
              <a:t>what</a:t>
            </a:r>
            <a:r>
              <a:rPr lang="en-US" dirty="0"/>
              <a:t> </a:t>
            </a:r>
            <a:r>
              <a:rPr lang="en-US" dirty="0">
                <a:solidFill>
                  <a:srgbClr val="FF0000"/>
                </a:solidFill>
              </a:rPr>
              <a:t>you</a:t>
            </a:r>
            <a:r>
              <a:rPr lang="en-US" dirty="0"/>
              <a:t> </a:t>
            </a:r>
            <a:r>
              <a:rPr lang="en-US" dirty="0">
                <a:solidFill>
                  <a:schemeClr val="accent6">
                    <a:lumMod val="60000"/>
                    <a:lumOff val="40000"/>
                  </a:schemeClr>
                </a:solidFill>
              </a:rPr>
              <a:t>are</a:t>
            </a:r>
          </a:p>
          <a:p>
            <a:pPr marL="0" indent="0">
              <a:buNone/>
            </a:pPr>
            <a:endParaRPr lang="en-US" dirty="0"/>
          </a:p>
        </p:txBody>
      </p:sp>
      <p:graphicFrame>
        <p:nvGraphicFramePr>
          <p:cNvPr id="4" name="Table 3"/>
          <p:cNvGraphicFramePr>
            <a:graphicFrameLocks noGrp="1"/>
          </p:cNvGraphicFramePr>
          <p:nvPr/>
        </p:nvGraphicFramePr>
        <p:xfrm>
          <a:off x="1291772"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r>
                        <a:rPr lang="en-US" sz="1200" b="0" dirty="0"/>
                        <a:t>.2</a:t>
                      </a:r>
                    </a:p>
                  </a:txBody>
                  <a:tcPr/>
                </a:tc>
                <a:extLst>
                  <a:ext uri="{0D108BD9-81ED-4DB2-BD59-A6C34878D82A}">
                    <a16:rowId xmlns:a16="http://schemas.microsoft.com/office/drawing/2014/main" val="2994400433"/>
                  </a:ext>
                </a:extLst>
              </a:tr>
              <a:tr h="370840">
                <a:tc>
                  <a:txBody>
                    <a:bodyPr/>
                    <a:lstStyle/>
                    <a:p>
                      <a:r>
                        <a:rPr lang="en-US" sz="1200" b="0" dirty="0"/>
                        <a:t>.13</a:t>
                      </a:r>
                    </a:p>
                  </a:txBody>
                  <a:tcPr/>
                </a:tc>
                <a:extLst>
                  <a:ext uri="{0D108BD9-81ED-4DB2-BD59-A6C34878D82A}">
                    <a16:rowId xmlns:a16="http://schemas.microsoft.com/office/drawing/2014/main" val="3961339257"/>
                  </a:ext>
                </a:extLst>
              </a:tr>
              <a:tr h="370840">
                <a:tc>
                  <a:txBody>
                    <a:bodyPr/>
                    <a:lstStyle/>
                    <a:p>
                      <a:r>
                        <a:rPr lang="en-US" sz="1200" b="0" dirty="0"/>
                        <a:t>.46</a:t>
                      </a:r>
                    </a:p>
                  </a:txBody>
                  <a:tcPr/>
                </a:tc>
                <a:extLst>
                  <a:ext uri="{0D108BD9-81ED-4DB2-BD59-A6C34878D82A}">
                    <a16:rowId xmlns:a16="http://schemas.microsoft.com/office/drawing/2014/main" val="3763123113"/>
                  </a:ext>
                </a:extLst>
              </a:tr>
              <a:tr h="370840">
                <a:tc>
                  <a:txBody>
                    <a:bodyPr/>
                    <a:lstStyle/>
                    <a:p>
                      <a:r>
                        <a:rPr lang="en-US" sz="1200" b="0" dirty="0"/>
                        <a:t>.74</a:t>
                      </a:r>
                    </a:p>
                  </a:txBody>
                  <a:tcPr/>
                </a:tc>
                <a:extLst>
                  <a:ext uri="{0D108BD9-81ED-4DB2-BD59-A6C34878D82A}">
                    <a16:rowId xmlns:a16="http://schemas.microsoft.com/office/drawing/2014/main" val="2194227154"/>
                  </a:ext>
                </a:extLst>
              </a:tr>
              <a:tr h="370840">
                <a:tc>
                  <a:txBody>
                    <a:bodyPr/>
                    <a:lstStyle/>
                    <a:p>
                      <a:r>
                        <a:rPr lang="en-US" sz="1200" b="0" dirty="0"/>
                        <a:t>.83</a:t>
                      </a:r>
                    </a:p>
                  </a:txBody>
                  <a:tcPr/>
                </a:tc>
                <a:extLst>
                  <a:ext uri="{0D108BD9-81ED-4DB2-BD59-A6C34878D82A}">
                    <a16:rowId xmlns:a16="http://schemas.microsoft.com/office/drawing/2014/main" val="2900509914"/>
                  </a:ext>
                </a:extLst>
              </a:tr>
            </a:tbl>
          </a:graphicData>
        </a:graphic>
      </p:graphicFrame>
      <p:graphicFrame>
        <p:nvGraphicFramePr>
          <p:cNvPr id="5" name="Table 4"/>
          <p:cNvGraphicFramePr>
            <a:graphicFrameLocks noGrp="1"/>
          </p:cNvGraphicFramePr>
          <p:nvPr/>
        </p:nvGraphicFramePr>
        <p:xfrm>
          <a:off x="2393406"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r>
                        <a:rPr lang="en-US" sz="1200" b="0" dirty="0"/>
                        <a:t>.2</a:t>
                      </a:r>
                    </a:p>
                  </a:txBody>
                  <a:tcPr/>
                </a:tc>
                <a:extLst>
                  <a:ext uri="{0D108BD9-81ED-4DB2-BD59-A6C34878D82A}">
                    <a16:rowId xmlns:a16="http://schemas.microsoft.com/office/drawing/2014/main" val="2994400433"/>
                  </a:ext>
                </a:extLst>
              </a:tr>
              <a:tr h="370840">
                <a:tc>
                  <a:txBody>
                    <a:bodyPr/>
                    <a:lstStyle/>
                    <a:p>
                      <a:r>
                        <a:rPr lang="en-US" sz="1200" b="0" dirty="0"/>
                        <a:t>.13</a:t>
                      </a:r>
                    </a:p>
                  </a:txBody>
                  <a:tcPr/>
                </a:tc>
                <a:extLst>
                  <a:ext uri="{0D108BD9-81ED-4DB2-BD59-A6C34878D82A}">
                    <a16:rowId xmlns:a16="http://schemas.microsoft.com/office/drawing/2014/main" val="3961339257"/>
                  </a:ext>
                </a:extLst>
              </a:tr>
              <a:tr h="370840">
                <a:tc>
                  <a:txBody>
                    <a:bodyPr/>
                    <a:lstStyle/>
                    <a:p>
                      <a:r>
                        <a:rPr lang="en-US" sz="1200" b="0" dirty="0"/>
                        <a:t>.46</a:t>
                      </a:r>
                    </a:p>
                  </a:txBody>
                  <a:tcPr/>
                </a:tc>
                <a:extLst>
                  <a:ext uri="{0D108BD9-81ED-4DB2-BD59-A6C34878D82A}">
                    <a16:rowId xmlns:a16="http://schemas.microsoft.com/office/drawing/2014/main" val="3763123113"/>
                  </a:ext>
                </a:extLst>
              </a:tr>
              <a:tr h="370840">
                <a:tc>
                  <a:txBody>
                    <a:bodyPr/>
                    <a:lstStyle/>
                    <a:p>
                      <a:r>
                        <a:rPr lang="en-US" sz="1200" b="0" dirty="0"/>
                        <a:t>.74</a:t>
                      </a:r>
                    </a:p>
                  </a:txBody>
                  <a:tcPr/>
                </a:tc>
                <a:extLst>
                  <a:ext uri="{0D108BD9-81ED-4DB2-BD59-A6C34878D82A}">
                    <a16:rowId xmlns:a16="http://schemas.microsoft.com/office/drawing/2014/main" val="2194227154"/>
                  </a:ext>
                </a:extLst>
              </a:tr>
              <a:tr h="370840">
                <a:tc>
                  <a:txBody>
                    <a:bodyPr/>
                    <a:lstStyle/>
                    <a:p>
                      <a:r>
                        <a:rPr lang="en-US" sz="1200" b="0" dirty="0"/>
                        <a:t>.83</a:t>
                      </a:r>
                    </a:p>
                  </a:txBody>
                  <a:tcPr/>
                </a:tc>
                <a:extLst>
                  <a:ext uri="{0D108BD9-81ED-4DB2-BD59-A6C34878D82A}">
                    <a16:rowId xmlns:a16="http://schemas.microsoft.com/office/drawing/2014/main" val="2900509914"/>
                  </a:ext>
                </a:extLst>
              </a:tr>
            </a:tbl>
          </a:graphicData>
        </a:graphic>
      </p:graphicFrame>
      <p:graphicFrame>
        <p:nvGraphicFramePr>
          <p:cNvPr id="6" name="Table 5"/>
          <p:cNvGraphicFramePr>
            <a:graphicFrameLocks noGrp="1"/>
          </p:cNvGraphicFramePr>
          <p:nvPr/>
        </p:nvGraphicFramePr>
        <p:xfrm>
          <a:off x="3368767"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r>
                        <a:rPr lang="en-US" sz="1200" b="0" dirty="0"/>
                        <a:t>.3</a:t>
                      </a:r>
                    </a:p>
                  </a:txBody>
                  <a:tcPr/>
                </a:tc>
                <a:extLst>
                  <a:ext uri="{0D108BD9-81ED-4DB2-BD59-A6C34878D82A}">
                    <a16:rowId xmlns:a16="http://schemas.microsoft.com/office/drawing/2014/main" val="2994400433"/>
                  </a:ext>
                </a:extLst>
              </a:tr>
              <a:tr h="370840">
                <a:tc>
                  <a:txBody>
                    <a:bodyPr/>
                    <a:lstStyle/>
                    <a:p>
                      <a:r>
                        <a:rPr lang="en-US" sz="1200" b="0" dirty="0"/>
                        <a:t>.1</a:t>
                      </a:r>
                    </a:p>
                  </a:txBody>
                  <a:tcPr/>
                </a:tc>
                <a:extLst>
                  <a:ext uri="{0D108BD9-81ED-4DB2-BD59-A6C34878D82A}">
                    <a16:rowId xmlns:a16="http://schemas.microsoft.com/office/drawing/2014/main" val="3961339257"/>
                  </a:ext>
                </a:extLst>
              </a:tr>
              <a:tr h="370840">
                <a:tc>
                  <a:txBody>
                    <a:bodyPr/>
                    <a:lstStyle/>
                    <a:p>
                      <a:r>
                        <a:rPr lang="en-US" sz="1200" b="0" dirty="0"/>
                        <a:t>.2</a:t>
                      </a:r>
                    </a:p>
                  </a:txBody>
                  <a:tcPr/>
                </a:tc>
                <a:extLst>
                  <a:ext uri="{0D108BD9-81ED-4DB2-BD59-A6C34878D82A}">
                    <a16:rowId xmlns:a16="http://schemas.microsoft.com/office/drawing/2014/main" val="3763123113"/>
                  </a:ext>
                </a:extLst>
              </a:tr>
              <a:tr h="370840">
                <a:tc>
                  <a:txBody>
                    <a:bodyPr/>
                    <a:lstStyle/>
                    <a:p>
                      <a:r>
                        <a:rPr lang="en-US" sz="1200" b="0" dirty="0"/>
                        <a:t>.4</a:t>
                      </a:r>
                    </a:p>
                  </a:txBody>
                  <a:tcPr/>
                </a:tc>
                <a:extLst>
                  <a:ext uri="{0D108BD9-81ED-4DB2-BD59-A6C34878D82A}">
                    <a16:rowId xmlns:a16="http://schemas.microsoft.com/office/drawing/2014/main" val="2194227154"/>
                  </a:ext>
                </a:extLst>
              </a:tr>
              <a:tr h="370840">
                <a:tc>
                  <a:txBody>
                    <a:bodyPr/>
                    <a:lstStyle/>
                    <a:p>
                      <a:r>
                        <a:rPr lang="en-US" sz="1200" b="0" dirty="0"/>
                        <a:t>.18</a:t>
                      </a:r>
                    </a:p>
                  </a:txBody>
                  <a:tcPr/>
                </a:tc>
                <a:extLst>
                  <a:ext uri="{0D108BD9-81ED-4DB2-BD59-A6C34878D82A}">
                    <a16:rowId xmlns:a16="http://schemas.microsoft.com/office/drawing/2014/main" val="2900509914"/>
                  </a:ext>
                </a:extLst>
              </a:tr>
            </a:tbl>
          </a:graphicData>
        </a:graphic>
      </p:graphicFrame>
      <p:graphicFrame>
        <p:nvGraphicFramePr>
          <p:cNvPr id="7" name="Table 6"/>
          <p:cNvGraphicFramePr>
            <a:graphicFrameLocks noGrp="1"/>
          </p:cNvGraphicFramePr>
          <p:nvPr/>
        </p:nvGraphicFramePr>
        <p:xfrm>
          <a:off x="4143832"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endParaRPr lang="en-US" dirty="0"/>
                    </a:p>
                  </a:txBody>
                  <a:tcPr/>
                </a:tc>
                <a:extLst>
                  <a:ext uri="{0D108BD9-81ED-4DB2-BD59-A6C34878D82A}">
                    <a16:rowId xmlns:a16="http://schemas.microsoft.com/office/drawing/2014/main" val="2994400433"/>
                  </a:ext>
                </a:extLst>
              </a:tr>
              <a:tr h="370840">
                <a:tc>
                  <a:txBody>
                    <a:bodyPr/>
                    <a:lstStyle/>
                    <a:p>
                      <a:endParaRPr lang="en-US"/>
                    </a:p>
                  </a:txBody>
                  <a:tcPr/>
                </a:tc>
                <a:extLst>
                  <a:ext uri="{0D108BD9-81ED-4DB2-BD59-A6C34878D82A}">
                    <a16:rowId xmlns:a16="http://schemas.microsoft.com/office/drawing/2014/main" val="3961339257"/>
                  </a:ext>
                </a:extLst>
              </a:tr>
              <a:tr h="370840">
                <a:tc>
                  <a:txBody>
                    <a:bodyPr/>
                    <a:lstStyle/>
                    <a:p>
                      <a:endParaRPr lang="en-US"/>
                    </a:p>
                  </a:txBody>
                  <a:tcPr/>
                </a:tc>
                <a:extLst>
                  <a:ext uri="{0D108BD9-81ED-4DB2-BD59-A6C34878D82A}">
                    <a16:rowId xmlns:a16="http://schemas.microsoft.com/office/drawing/2014/main" val="3763123113"/>
                  </a:ext>
                </a:extLst>
              </a:tr>
              <a:tr h="370840">
                <a:tc>
                  <a:txBody>
                    <a:bodyPr/>
                    <a:lstStyle/>
                    <a:p>
                      <a:endParaRPr lang="en-US"/>
                    </a:p>
                  </a:txBody>
                  <a:tcPr/>
                </a:tc>
                <a:extLst>
                  <a:ext uri="{0D108BD9-81ED-4DB2-BD59-A6C34878D82A}">
                    <a16:rowId xmlns:a16="http://schemas.microsoft.com/office/drawing/2014/main" val="2194227154"/>
                  </a:ext>
                </a:extLst>
              </a:tr>
              <a:tr h="370840">
                <a:tc>
                  <a:txBody>
                    <a:bodyPr/>
                    <a:lstStyle/>
                    <a:p>
                      <a:endParaRPr lang="en-US" dirty="0"/>
                    </a:p>
                  </a:txBody>
                  <a:tcPr/>
                </a:tc>
                <a:extLst>
                  <a:ext uri="{0D108BD9-81ED-4DB2-BD59-A6C34878D82A}">
                    <a16:rowId xmlns:a16="http://schemas.microsoft.com/office/drawing/2014/main" val="2900509914"/>
                  </a:ext>
                </a:extLst>
              </a:tr>
            </a:tbl>
          </a:graphicData>
        </a:graphic>
      </p:graphicFrame>
      <p:graphicFrame>
        <p:nvGraphicFramePr>
          <p:cNvPr id="8" name="Table 7"/>
          <p:cNvGraphicFramePr>
            <a:graphicFrameLocks noGrp="1"/>
          </p:cNvGraphicFramePr>
          <p:nvPr/>
        </p:nvGraphicFramePr>
        <p:xfrm>
          <a:off x="4818745"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endParaRPr lang="en-US" dirty="0"/>
                    </a:p>
                  </a:txBody>
                  <a:tcPr/>
                </a:tc>
                <a:extLst>
                  <a:ext uri="{0D108BD9-81ED-4DB2-BD59-A6C34878D82A}">
                    <a16:rowId xmlns:a16="http://schemas.microsoft.com/office/drawing/2014/main" val="2994400433"/>
                  </a:ext>
                </a:extLst>
              </a:tr>
              <a:tr h="370840">
                <a:tc>
                  <a:txBody>
                    <a:bodyPr/>
                    <a:lstStyle/>
                    <a:p>
                      <a:endParaRPr lang="en-US"/>
                    </a:p>
                  </a:txBody>
                  <a:tcPr/>
                </a:tc>
                <a:extLst>
                  <a:ext uri="{0D108BD9-81ED-4DB2-BD59-A6C34878D82A}">
                    <a16:rowId xmlns:a16="http://schemas.microsoft.com/office/drawing/2014/main" val="3961339257"/>
                  </a:ext>
                </a:extLst>
              </a:tr>
              <a:tr h="370840">
                <a:tc>
                  <a:txBody>
                    <a:bodyPr/>
                    <a:lstStyle/>
                    <a:p>
                      <a:endParaRPr lang="en-US"/>
                    </a:p>
                  </a:txBody>
                  <a:tcPr/>
                </a:tc>
                <a:extLst>
                  <a:ext uri="{0D108BD9-81ED-4DB2-BD59-A6C34878D82A}">
                    <a16:rowId xmlns:a16="http://schemas.microsoft.com/office/drawing/2014/main" val="3763123113"/>
                  </a:ext>
                </a:extLst>
              </a:tr>
              <a:tr h="370840">
                <a:tc>
                  <a:txBody>
                    <a:bodyPr/>
                    <a:lstStyle/>
                    <a:p>
                      <a:endParaRPr lang="en-US"/>
                    </a:p>
                  </a:txBody>
                  <a:tcPr/>
                </a:tc>
                <a:extLst>
                  <a:ext uri="{0D108BD9-81ED-4DB2-BD59-A6C34878D82A}">
                    <a16:rowId xmlns:a16="http://schemas.microsoft.com/office/drawing/2014/main" val="2194227154"/>
                  </a:ext>
                </a:extLst>
              </a:tr>
              <a:tr h="370840">
                <a:tc>
                  <a:txBody>
                    <a:bodyPr/>
                    <a:lstStyle/>
                    <a:p>
                      <a:endParaRPr lang="en-US" dirty="0"/>
                    </a:p>
                  </a:txBody>
                  <a:tcPr/>
                </a:tc>
                <a:extLst>
                  <a:ext uri="{0D108BD9-81ED-4DB2-BD59-A6C34878D82A}">
                    <a16:rowId xmlns:a16="http://schemas.microsoft.com/office/drawing/2014/main" val="2900509914"/>
                  </a:ext>
                </a:extLst>
              </a:tr>
            </a:tbl>
          </a:graphicData>
        </a:graphic>
      </p:graphicFrame>
      <p:graphicFrame>
        <p:nvGraphicFramePr>
          <p:cNvPr id="9" name="Table 8"/>
          <p:cNvGraphicFramePr>
            <a:graphicFrameLocks noGrp="1"/>
          </p:cNvGraphicFramePr>
          <p:nvPr/>
        </p:nvGraphicFramePr>
        <p:xfrm>
          <a:off x="5394603"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endParaRPr lang="en-US" dirty="0"/>
                    </a:p>
                  </a:txBody>
                  <a:tcPr/>
                </a:tc>
                <a:extLst>
                  <a:ext uri="{0D108BD9-81ED-4DB2-BD59-A6C34878D82A}">
                    <a16:rowId xmlns:a16="http://schemas.microsoft.com/office/drawing/2014/main" val="2994400433"/>
                  </a:ext>
                </a:extLst>
              </a:tr>
              <a:tr h="370840">
                <a:tc>
                  <a:txBody>
                    <a:bodyPr/>
                    <a:lstStyle/>
                    <a:p>
                      <a:endParaRPr lang="en-US"/>
                    </a:p>
                  </a:txBody>
                  <a:tcPr/>
                </a:tc>
                <a:extLst>
                  <a:ext uri="{0D108BD9-81ED-4DB2-BD59-A6C34878D82A}">
                    <a16:rowId xmlns:a16="http://schemas.microsoft.com/office/drawing/2014/main" val="3961339257"/>
                  </a:ext>
                </a:extLst>
              </a:tr>
              <a:tr h="370840">
                <a:tc>
                  <a:txBody>
                    <a:bodyPr/>
                    <a:lstStyle/>
                    <a:p>
                      <a:endParaRPr lang="en-US"/>
                    </a:p>
                  </a:txBody>
                  <a:tcPr/>
                </a:tc>
                <a:extLst>
                  <a:ext uri="{0D108BD9-81ED-4DB2-BD59-A6C34878D82A}">
                    <a16:rowId xmlns:a16="http://schemas.microsoft.com/office/drawing/2014/main" val="3763123113"/>
                  </a:ext>
                </a:extLst>
              </a:tr>
              <a:tr h="370840">
                <a:tc>
                  <a:txBody>
                    <a:bodyPr/>
                    <a:lstStyle/>
                    <a:p>
                      <a:endParaRPr lang="en-US"/>
                    </a:p>
                  </a:txBody>
                  <a:tcPr/>
                </a:tc>
                <a:extLst>
                  <a:ext uri="{0D108BD9-81ED-4DB2-BD59-A6C34878D82A}">
                    <a16:rowId xmlns:a16="http://schemas.microsoft.com/office/drawing/2014/main" val="2194227154"/>
                  </a:ext>
                </a:extLst>
              </a:tr>
              <a:tr h="370840">
                <a:tc>
                  <a:txBody>
                    <a:bodyPr/>
                    <a:lstStyle/>
                    <a:p>
                      <a:endParaRPr lang="en-US" dirty="0"/>
                    </a:p>
                  </a:txBody>
                  <a:tcPr/>
                </a:tc>
                <a:extLst>
                  <a:ext uri="{0D108BD9-81ED-4DB2-BD59-A6C34878D82A}">
                    <a16:rowId xmlns:a16="http://schemas.microsoft.com/office/drawing/2014/main" val="2900509914"/>
                  </a:ext>
                </a:extLst>
              </a:tr>
            </a:tbl>
          </a:graphicData>
        </a:graphic>
      </p:graphicFrame>
      <p:graphicFrame>
        <p:nvGraphicFramePr>
          <p:cNvPr id="10" name="Table 9"/>
          <p:cNvGraphicFramePr>
            <a:graphicFrameLocks noGrp="1"/>
          </p:cNvGraphicFramePr>
          <p:nvPr/>
        </p:nvGraphicFramePr>
        <p:xfrm>
          <a:off x="6111790"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endParaRPr lang="en-US" dirty="0"/>
                    </a:p>
                  </a:txBody>
                  <a:tcPr/>
                </a:tc>
                <a:extLst>
                  <a:ext uri="{0D108BD9-81ED-4DB2-BD59-A6C34878D82A}">
                    <a16:rowId xmlns:a16="http://schemas.microsoft.com/office/drawing/2014/main" val="2994400433"/>
                  </a:ext>
                </a:extLst>
              </a:tr>
              <a:tr h="370840">
                <a:tc>
                  <a:txBody>
                    <a:bodyPr/>
                    <a:lstStyle/>
                    <a:p>
                      <a:endParaRPr lang="en-US"/>
                    </a:p>
                  </a:txBody>
                  <a:tcPr/>
                </a:tc>
                <a:extLst>
                  <a:ext uri="{0D108BD9-81ED-4DB2-BD59-A6C34878D82A}">
                    <a16:rowId xmlns:a16="http://schemas.microsoft.com/office/drawing/2014/main" val="3961339257"/>
                  </a:ext>
                </a:extLst>
              </a:tr>
              <a:tr h="370840">
                <a:tc>
                  <a:txBody>
                    <a:bodyPr/>
                    <a:lstStyle/>
                    <a:p>
                      <a:endParaRPr lang="en-US"/>
                    </a:p>
                  </a:txBody>
                  <a:tcPr/>
                </a:tc>
                <a:extLst>
                  <a:ext uri="{0D108BD9-81ED-4DB2-BD59-A6C34878D82A}">
                    <a16:rowId xmlns:a16="http://schemas.microsoft.com/office/drawing/2014/main" val="3763123113"/>
                  </a:ext>
                </a:extLst>
              </a:tr>
              <a:tr h="370840">
                <a:tc>
                  <a:txBody>
                    <a:bodyPr/>
                    <a:lstStyle/>
                    <a:p>
                      <a:endParaRPr lang="en-US"/>
                    </a:p>
                  </a:txBody>
                  <a:tcPr/>
                </a:tc>
                <a:extLst>
                  <a:ext uri="{0D108BD9-81ED-4DB2-BD59-A6C34878D82A}">
                    <a16:rowId xmlns:a16="http://schemas.microsoft.com/office/drawing/2014/main" val="2194227154"/>
                  </a:ext>
                </a:extLst>
              </a:tr>
              <a:tr h="370840">
                <a:tc>
                  <a:txBody>
                    <a:bodyPr/>
                    <a:lstStyle/>
                    <a:p>
                      <a:endParaRPr lang="en-US" dirty="0"/>
                    </a:p>
                  </a:txBody>
                  <a:tcPr/>
                </a:tc>
                <a:extLst>
                  <a:ext uri="{0D108BD9-81ED-4DB2-BD59-A6C34878D82A}">
                    <a16:rowId xmlns:a16="http://schemas.microsoft.com/office/drawing/2014/main" val="2900509914"/>
                  </a:ext>
                </a:extLst>
              </a:tr>
            </a:tbl>
          </a:graphicData>
        </a:graphic>
      </p:graphicFrame>
      <p:graphicFrame>
        <p:nvGraphicFramePr>
          <p:cNvPr id="11" name="Table 10"/>
          <p:cNvGraphicFramePr>
            <a:graphicFrameLocks noGrp="1"/>
          </p:cNvGraphicFramePr>
          <p:nvPr/>
        </p:nvGraphicFramePr>
        <p:xfrm>
          <a:off x="7096039"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endParaRPr lang="en-US" dirty="0"/>
                    </a:p>
                  </a:txBody>
                  <a:tcPr/>
                </a:tc>
                <a:extLst>
                  <a:ext uri="{0D108BD9-81ED-4DB2-BD59-A6C34878D82A}">
                    <a16:rowId xmlns:a16="http://schemas.microsoft.com/office/drawing/2014/main" val="2994400433"/>
                  </a:ext>
                </a:extLst>
              </a:tr>
              <a:tr h="370840">
                <a:tc>
                  <a:txBody>
                    <a:bodyPr/>
                    <a:lstStyle/>
                    <a:p>
                      <a:endParaRPr lang="en-US"/>
                    </a:p>
                  </a:txBody>
                  <a:tcPr/>
                </a:tc>
                <a:extLst>
                  <a:ext uri="{0D108BD9-81ED-4DB2-BD59-A6C34878D82A}">
                    <a16:rowId xmlns:a16="http://schemas.microsoft.com/office/drawing/2014/main" val="3961339257"/>
                  </a:ext>
                </a:extLst>
              </a:tr>
              <a:tr h="370840">
                <a:tc>
                  <a:txBody>
                    <a:bodyPr/>
                    <a:lstStyle/>
                    <a:p>
                      <a:endParaRPr lang="en-US"/>
                    </a:p>
                  </a:txBody>
                  <a:tcPr/>
                </a:tc>
                <a:extLst>
                  <a:ext uri="{0D108BD9-81ED-4DB2-BD59-A6C34878D82A}">
                    <a16:rowId xmlns:a16="http://schemas.microsoft.com/office/drawing/2014/main" val="3763123113"/>
                  </a:ext>
                </a:extLst>
              </a:tr>
              <a:tr h="370840">
                <a:tc>
                  <a:txBody>
                    <a:bodyPr/>
                    <a:lstStyle/>
                    <a:p>
                      <a:endParaRPr lang="en-US"/>
                    </a:p>
                  </a:txBody>
                  <a:tcPr/>
                </a:tc>
                <a:extLst>
                  <a:ext uri="{0D108BD9-81ED-4DB2-BD59-A6C34878D82A}">
                    <a16:rowId xmlns:a16="http://schemas.microsoft.com/office/drawing/2014/main" val="2194227154"/>
                  </a:ext>
                </a:extLst>
              </a:tr>
              <a:tr h="370840">
                <a:tc>
                  <a:txBody>
                    <a:bodyPr/>
                    <a:lstStyle/>
                    <a:p>
                      <a:endParaRPr lang="en-US" dirty="0"/>
                    </a:p>
                  </a:txBody>
                  <a:tcPr/>
                </a:tc>
                <a:extLst>
                  <a:ext uri="{0D108BD9-81ED-4DB2-BD59-A6C34878D82A}">
                    <a16:rowId xmlns:a16="http://schemas.microsoft.com/office/drawing/2014/main" val="2900509914"/>
                  </a:ext>
                </a:extLst>
              </a:tr>
            </a:tbl>
          </a:graphicData>
        </a:graphic>
      </p:graphicFrame>
      <p:graphicFrame>
        <p:nvGraphicFramePr>
          <p:cNvPr id="12" name="Table 11"/>
          <p:cNvGraphicFramePr>
            <a:graphicFrameLocks noGrp="1"/>
          </p:cNvGraphicFramePr>
          <p:nvPr/>
        </p:nvGraphicFramePr>
        <p:xfrm>
          <a:off x="7762970"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endParaRPr lang="en-US" dirty="0"/>
                    </a:p>
                  </a:txBody>
                  <a:tcPr/>
                </a:tc>
                <a:extLst>
                  <a:ext uri="{0D108BD9-81ED-4DB2-BD59-A6C34878D82A}">
                    <a16:rowId xmlns:a16="http://schemas.microsoft.com/office/drawing/2014/main" val="2994400433"/>
                  </a:ext>
                </a:extLst>
              </a:tr>
              <a:tr h="370840">
                <a:tc>
                  <a:txBody>
                    <a:bodyPr/>
                    <a:lstStyle/>
                    <a:p>
                      <a:endParaRPr lang="en-US"/>
                    </a:p>
                  </a:txBody>
                  <a:tcPr/>
                </a:tc>
                <a:extLst>
                  <a:ext uri="{0D108BD9-81ED-4DB2-BD59-A6C34878D82A}">
                    <a16:rowId xmlns:a16="http://schemas.microsoft.com/office/drawing/2014/main" val="3961339257"/>
                  </a:ext>
                </a:extLst>
              </a:tr>
              <a:tr h="370840">
                <a:tc>
                  <a:txBody>
                    <a:bodyPr/>
                    <a:lstStyle/>
                    <a:p>
                      <a:endParaRPr lang="en-US"/>
                    </a:p>
                  </a:txBody>
                  <a:tcPr/>
                </a:tc>
                <a:extLst>
                  <a:ext uri="{0D108BD9-81ED-4DB2-BD59-A6C34878D82A}">
                    <a16:rowId xmlns:a16="http://schemas.microsoft.com/office/drawing/2014/main" val="3763123113"/>
                  </a:ext>
                </a:extLst>
              </a:tr>
              <a:tr h="370840">
                <a:tc>
                  <a:txBody>
                    <a:bodyPr/>
                    <a:lstStyle/>
                    <a:p>
                      <a:endParaRPr lang="en-US"/>
                    </a:p>
                  </a:txBody>
                  <a:tcPr/>
                </a:tc>
                <a:extLst>
                  <a:ext uri="{0D108BD9-81ED-4DB2-BD59-A6C34878D82A}">
                    <a16:rowId xmlns:a16="http://schemas.microsoft.com/office/drawing/2014/main" val="2194227154"/>
                  </a:ext>
                </a:extLst>
              </a:tr>
              <a:tr h="370840">
                <a:tc>
                  <a:txBody>
                    <a:bodyPr/>
                    <a:lstStyle/>
                    <a:p>
                      <a:endParaRPr lang="en-US" dirty="0"/>
                    </a:p>
                  </a:txBody>
                  <a:tcPr/>
                </a:tc>
                <a:extLst>
                  <a:ext uri="{0D108BD9-81ED-4DB2-BD59-A6C34878D82A}">
                    <a16:rowId xmlns:a16="http://schemas.microsoft.com/office/drawing/2014/main" val="2900509914"/>
                  </a:ext>
                </a:extLst>
              </a:tr>
            </a:tbl>
          </a:graphicData>
        </a:graphic>
      </p:graphicFrame>
      <p:graphicFrame>
        <p:nvGraphicFramePr>
          <p:cNvPr id="13" name="Table 12"/>
          <p:cNvGraphicFramePr>
            <a:graphicFrameLocks noGrp="1"/>
          </p:cNvGraphicFramePr>
          <p:nvPr/>
        </p:nvGraphicFramePr>
        <p:xfrm>
          <a:off x="8429901"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endParaRPr lang="en-US" dirty="0"/>
                    </a:p>
                  </a:txBody>
                  <a:tcPr/>
                </a:tc>
                <a:extLst>
                  <a:ext uri="{0D108BD9-81ED-4DB2-BD59-A6C34878D82A}">
                    <a16:rowId xmlns:a16="http://schemas.microsoft.com/office/drawing/2014/main" val="2994400433"/>
                  </a:ext>
                </a:extLst>
              </a:tr>
              <a:tr h="370840">
                <a:tc>
                  <a:txBody>
                    <a:bodyPr/>
                    <a:lstStyle/>
                    <a:p>
                      <a:endParaRPr lang="en-US"/>
                    </a:p>
                  </a:txBody>
                  <a:tcPr/>
                </a:tc>
                <a:extLst>
                  <a:ext uri="{0D108BD9-81ED-4DB2-BD59-A6C34878D82A}">
                    <a16:rowId xmlns:a16="http://schemas.microsoft.com/office/drawing/2014/main" val="3961339257"/>
                  </a:ext>
                </a:extLst>
              </a:tr>
              <a:tr h="370840">
                <a:tc>
                  <a:txBody>
                    <a:bodyPr/>
                    <a:lstStyle/>
                    <a:p>
                      <a:endParaRPr lang="en-US"/>
                    </a:p>
                  </a:txBody>
                  <a:tcPr/>
                </a:tc>
                <a:extLst>
                  <a:ext uri="{0D108BD9-81ED-4DB2-BD59-A6C34878D82A}">
                    <a16:rowId xmlns:a16="http://schemas.microsoft.com/office/drawing/2014/main" val="3763123113"/>
                  </a:ext>
                </a:extLst>
              </a:tr>
              <a:tr h="370840">
                <a:tc>
                  <a:txBody>
                    <a:bodyPr/>
                    <a:lstStyle/>
                    <a:p>
                      <a:endParaRPr lang="en-US"/>
                    </a:p>
                  </a:txBody>
                  <a:tcPr/>
                </a:tc>
                <a:extLst>
                  <a:ext uri="{0D108BD9-81ED-4DB2-BD59-A6C34878D82A}">
                    <a16:rowId xmlns:a16="http://schemas.microsoft.com/office/drawing/2014/main" val="2194227154"/>
                  </a:ext>
                </a:extLst>
              </a:tr>
              <a:tr h="370840">
                <a:tc>
                  <a:txBody>
                    <a:bodyPr/>
                    <a:lstStyle/>
                    <a:p>
                      <a:endParaRPr lang="en-US" dirty="0"/>
                    </a:p>
                  </a:txBody>
                  <a:tcPr/>
                </a:tc>
                <a:extLst>
                  <a:ext uri="{0D108BD9-81ED-4DB2-BD59-A6C34878D82A}">
                    <a16:rowId xmlns:a16="http://schemas.microsoft.com/office/drawing/2014/main" val="2900509914"/>
                  </a:ext>
                </a:extLst>
              </a:tr>
            </a:tbl>
          </a:graphicData>
        </a:graphic>
      </p:graphicFrame>
      <mc:AlternateContent xmlns:mc="http://schemas.openxmlformats.org/markup-compatibility/2006" xmlns:a14="http://schemas.microsoft.com/office/drawing/2010/main">
        <mc:Choice Requires="a14">
          <p:sp>
            <p:nvSpPr>
              <p:cNvPr id="14" name="Rounded Rectangle 13"/>
              <p:cNvSpPr/>
              <p:nvPr/>
            </p:nvSpPr>
            <p:spPr>
              <a:xfrm>
                <a:off x="3783876" y="4907791"/>
                <a:ext cx="2672263" cy="957942"/>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Dimension of the embedding space (</a:t>
                </a:r>
                <a14:m>
                  <m:oMath xmlns:m="http://schemas.openxmlformats.org/officeDocument/2006/math">
                    <m:r>
                      <a:rPr lang="en-US" sz="1600" i="1" dirty="0" smtClean="0">
                        <a:latin typeface="Cambria Math" panose="02040503050406030204" pitchFamily="18" charset="0"/>
                      </a:rPr>
                      <m:t>𝑑</m:t>
                    </m:r>
                  </m:oMath>
                </a14:m>
                <a:r>
                  <a:rPr lang="en-US" sz="1600" dirty="0"/>
                  <a:t>) = 5</a:t>
                </a:r>
              </a:p>
            </p:txBody>
          </p:sp>
        </mc:Choice>
        <mc:Fallback xmlns="">
          <p:sp>
            <p:nvSpPr>
              <p:cNvPr id="14" name="Rounded Rectangle 13"/>
              <p:cNvSpPr>
                <a:spLocks noRot="1" noChangeAspect="1" noMove="1" noResize="1" noEditPoints="1" noAdjustHandles="1" noChangeArrowheads="1" noChangeShapeType="1" noTextEdit="1"/>
              </p:cNvSpPr>
              <p:nvPr/>
            </p:nvSpPr>
            <p:spPr>
              <a:xfrm>
                <a:off x="3783876" y="4907791"/>
                <a:ext cx="2672263" cy="957942"/>
              </a:xfrm>
              <a:prstGeom prst="roundRect">
                <a:avLst/>
              </a:prstGeom>
              <a:blipFill>
                <a:blip r:embed="rId2"/>
                <a:stretch>
                  <a:fillRect/>
                </a:stretch>
              </a:blipFill>
              <a:ln w="28575"/>
            </p:spPr>
            <p:txBody>
              <a:bodyPr/>
              <a:lstStyle/>
              <a:p>
                <a:r>
                  <a:rPr lang="en-US">
                    <a:noFill/>
                  </a:rPr>
                  <a:t> </a:t>
                </a:r>
              </a:p>
            </p:txBody>
          </p:sp>
        </mc:Fallback>
      </mc:AlternateContent>
      <p:sp>
        <p:nvSpPr>
          <p:cNvPr id="15" name="Rounded Rectangle 14"/>
          <p:cNvSpPr/>
          <p:nvPr/>
        </p:nvSpPr>
        <p:spPr>
          <a:xfrm>
            <a:off x="9411882" y="2769326"/>
            <a:ext cx="2149566" cy="914400"/>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Converting each word into a vector</a:t>
            </a:r>
          </a:p>
        </p:txBody>
      </p:sp>
    </p:spTree>
    <p:extLst>
      <p:ext uri="{BB962C8B-B14F-4D97-AF65-F5344CB8AC3E}">
        <p14:creationId xmlns:p14="http://schemas.microsoft.com/office/powerpoint/2010/main" val="2364833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Positional encoding</a:t>
            </a:r>
          </a:p>
        </p:txBody>
      </p:sp>
      <p:sp>
        <p:nvSpPr>
          <p:cNvPr id="3" name="Content Placeholder 2"/>
          <p:cNvSpPr>
            <a:spLocks noGrp="1"/>
          </p:cNvSpPr>
          <p:nvPr>
            <p:ph idx="1"/>
          </p:nvPr>
        </p:nvSpPr>
        <p:spPr>
          <a:xfrm>
            <a:off x="838200" y="1782082"/>
            <a:ext cx="10515600" cy="4351338"/>
          </a:xfrm>
        </p:spPr>
        <p:txBody>
          <a:bodyPr>
            <a:normAutofit/>
          </a:bodyPr>
          <a:lstStyle/>
          <a:p>
            <a:r>
              <a:rPr lang="en-US" dirty="0">
                <a:latin typeface="+mn-lt"/>
              </a:rPr>
              <a:t>Goal: To capture positional information </a:t>
            </a:r>
          </a:p>
          <a:p>
            <a:r>
              <a:rPr lang="en-US" dirty="0">
                <a:latin typeface="+mn-lt"/>
              </a:rPr>
              <a:t>For each word it creates a position vector with no. of dimension same as the number of dimension of the embedding space. </a:t>
            </a:r>
          </a:p>
          <a:p>
            <a:r>
              <a:rPr lang="en-US" dirty="0">
                <a:latin typeface="+mn-lt"/>
              </a:rPr>
              <a:t>Example: </a:t>
            </a:r>
          </a:p>
          <a:p>
            <a:pPr lvl="1"/>
            <a:r>
              <a:rPr lang="en-US" dirty="0">
                <a:latin typeface="+mn-lt"/>
              </a:rPr>
              <a:t>Even though she did work she is </a:t>
            </a:r>
            <a:r>
              <a:rPr lang="en-US" dirty="0">
                <a:solidFill>
                  <a:srgbClr val="FF0000"/>
                </a:solidFill>
                <a:latin typeface="+mn-lt"/>
              </a:rPr>
              <a:t>not</a:t>
            </a:r>
            <a:r>
              <a:rPr lang="en-US" dirty="0">
                <a:latin typeface="+mn-lt"/>
              </a:rPr>
              <a:t> tired. </a:t>
            </a:r>
          </a:p>
          <a:p>
            <a:pPr lvl="1"/>
            <a:r>
              <a:rPr lang="en-US" dirty="0">
                <a:latin typeface="+mn-lt"/>
              </a:rPr>
              <a:t>Even though she did </a:t>
            </a:r>
            <a:r>
              <a:rPr lang="en-US" dirty="0">
                <a:solidFill>
                  <a:srgbClr val="FF0000"/>
                </a:solidFill>
                <a:latin typeface="+mn-lt"/>
              </a:rPr>
              <a:t>not</a:t>
            </a:r>
            <a:r>
              <a:rPr lang="en-US" dirty="0">
                <a:latin typeface="+mn-lt"/>
              </a:rPr>
              <a:t> work she is tired. </a:t>
            </a:r>
          </a:p>
        </p:txBody>
      </p:sp>
      <p:sp>
        <p:nvSpPr>
          <p:cNvPr id="5" name="Rounded Rectangle 4"/>
          <p:cNvSpPr/>
          <p:nvPr/>
        </p:nvSpPr>
        <p:spPr>
          <a:xfrm>
            <a:off x="4066903" y="5031009"/>
            <a:ext cx="4058194" cy="914400"/>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Position of the word “not” changes the both the sentiment and the meaning of the sentence.</a:t>
            </a:r>
          </a:p>
        </p:txBody>
      </p:sp>
    </p:spTree>
    <p:extLst>
      <p:ext uri="{BB962C8B-B14F-4D97-AF65-F5344CB8AC3E}">
        <p14:creationId xmlns:p14="http://schemas.microsoft.com/office/powerpoint/2010/main" val="181560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89A86-04C5-4AB9-A82D-79EC0F401936}"/>
              </a:ext>
            </a:extLst>
          </p:cNvPr>
          <p:cNvSpPr>
            <a:spLocks noGrp="1"/>
          </p:cNvSpPr>
          <p:nvPr>
            <p:ph type="title"/>
          </p:nvPr>
        </p:nvSpPr>
        <p:spPr/>
        <p:txBody>
          <a:bodyPr/>
          <a:lstStyle/>
          <a:p>
            <a:r>
              <a:rPr lang="en-US" dirty="0"/>
              <a:t>NLP includes NLU and NLG</a:t>
            </a:r>
          </a:p>
        </p:txBody>
      </p:sp>
      <p:sp>
        <p:nvSpPr>
          <p:cNvPr id="7" name="Rectangle: Rounded Corners 6">
            <a:extLst>
              <a:ext uri="{FF2B5EF4-FFF2-40B4-BE49-F238E27FC236}">
                <a16:creationId xmlns:a16="http://schemas.microsoft.com/office/drawing/2014/main" id="{0E9C4AA8-9737-4E8C-BC00-5262B88703FC}"/>
              </a:ext>
            </a:extLst>
          </p:cNvPr>
          <p:cNvSpPr/>
          <p:nvPr/>
        </p:nvSpPr>
        <p:spPr>
          <a:xfrm>
            <a:off x="8524125" y="2188396"/>
            <a:ext cx="2829675" cy="1325562"/>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t>NLG</a:t>
            </a:r>
          </a:p>
          <a:p>
            <a:pPr algn="ctr"/>
            <a:r>
              <a:rPr lang="en-US" sz="2400" dirty="0"/>
              <a:t>Natural language generation</a:t>
            </a:r>
          </a:p>
        </p:txBody>
      </p:sp>
      <p:sp>
        <p:nvSpPr>
          <p:cNvPr id="8" name="TextBox 7">
            <a:extLst>
              <a:ext uri="{FF2B5EF4-FFF2-40B4-BE49-F238E27FC236}">
                <a16:creationId xmlns:a16="http://schemas.microsoft.com/office/drawing/2014/main" id="{C5B0B8AD-E6C1-4200-B39A-9031B8890EA6}"/>
              </a:ext>
            </a:extLst>
          </p:cNvPr>
          <p:cNvSpPr txBox="1"/>
          <p:nvPr/>
        </p:nvSpPr>
        <p:spPr>
          <a:xfrm>
            <a:off x="8399979" y="3724383"/>
            <a:ext cx="3363930" cy="2554545"/>
          </a:xfrm>
          <a:prstGeom prst="rect">
            <a:avLst/>
          </a:prstGeom>
          <a:noFill/>
        </p:spPr>
        <p:txBody>
          <a:bodyPr wrap="square" rtlCol="0">
            <a:spAutoFit/>
          </a:bodyPr>
          <a:lstStyle/>
          <a:p>
            <a:r>
              <a:rPr lang="en-US" sz="2000" dirty="0">
                <a:solidFill>
                  <a:srgbClr val="3B3F41"/>
                </a:solidFill>
                <a:latin typeface="+mn-lt"/>
              </a:rPr>
              <a:t>A</a:t>
            </a:r>
            <a:r>
              <a:rPr lang="en-US" sz="2000" b="0" i="0" dirty="0">
                <a:solidFill>
                  <a:srgbClr val="3B3F41"/>
                </a:solidFill>
                <a:effectLst/>
                <a:latin typeface="+mn-lt"/>
              </a:rPr>
              <a:t> software process that automatically transforms structured data into plain-English content. NLG can actually tell a story – exactly like that of a human analyst – by writing the sentences and paragraphs for you. </a:t>
            </a:r>
            <a:endParaRPr lang="en-US" sz="2000" dirty="0">
              <a:latin typeface="+mn-lt"/>
            </a:endParaRPr>
          </a:p>
        </p:txBody>
      </p:sp>
      <p:sp>
        <p:nvSpPr>
          <p:cNvPr id="9" name="TextBox 8">
            <a:extLst>
              <a:ext uri="{FF2B5EF4-FFF2-40B4-BE49-F238E27FC236}">
                <a16:creationId xmlns:a16="http://schemas.microsoft.com/office/drawing/2014/main" id="{708341FF-ED14-44BB-9432-C930CAD02732}"/>
              </a:ext>
            </a:extLst>
          </p:cNvPr>
          <p:cNvSpPr txBox="1"/>
          <p:nvPr/>
        </p:nvSpPr>
        <p:spPr>
          <a:xfrm>
            <a:off x="1044967" y="3724383"/>
            <a:ext cx="2969232" cy="1938992"/>
          </a:xfrm>
          <a:prstGeom prst="rect">
            <a:avLst/>
          </a:prstGeom>
          <a:noFill/>
        </p:spPr>
        <p:txBody>
          <a:bodyPr wrap="square" rtlCol="0">
            <a:spAutoFit/>
          </a:bodyPr>
          <a:lstStyle/>
          <a:p>
            <a:r>
              <a:rPr lang="en-US" sz="2000" b="0" i="0" dirty="0">
                <a:solidFill>
                  <a:srgbClr val="292929"/>
                </a:solidFill>
                <a:effectLst/>
                <a:latin typeface="+mn-lt"/>
              </a:rPr>
              <a:t>Takes up the understanding of the data based on grammar, the context in which it was said and decide on intent and entities</a:t>
            </a:r>
            <a:endParaRPr lang="en-US" sz="2000" dirty="0">
              <a:latin typeface="+mn-lt"/>
            </a:endParaRPr>
          </a:p>
        </p:txBody>
      </p:sp>
      <p:sp>
        <p:nvSpPr>
          <p:cNvPr id="10" name="TextBox 9">
            <a:extLst>
              <a:ext uri="{FF2B5EF4-FFF2-40B4-BE49-F238E27FC236}">
                <a16:creationId xmlns:a16="http://schemas.microsoft.com/office/drawing/2014/main" id="{06AB9559-9A64-47E1-9E4A-26062C734F9A}"/>
              </a:ext>
            </a:extLst>
          </p:cNvPr>
          <p:cNvSpPr txBox="1"/>
          <p:nvPr/>
        </p:nvSpPr>
        <p:spPr>
          <a:xfrm>
            <a:off x="4673885" y="3678216"/>
            <a:ext cx="2393878" cy="1015663"/>
          </a:xfrm>
          <a:prstGeom prst="rect">
            <a:avLst/>
          </a:prstGeom>
          <a:noFill/>
        </p:spPr>
        <p:txBody>
          <a:bodyPr wrap="square" rtlCol="0">
            <a:spAutoFit/>
          </a:bodyPr>
          <a:lstStyle/>
          <a:p>
            <a:r>
              <a:rPr lang="en-US" sz="2000" dirty="0"/>
              <a:t>NLP converts text into structured data.</a:t>
            </a:r>
          </a:p>
        </p:txBody>
      </p:sp>
      <p:sp>
        <p:nvSpPr>
          <p:cNvPr id="11" name="Rectangle: Rounded Corners 10">
            <a:extLst>
              <a:ext uri="{FF2B5EF4-FFF2-40B4-BE49-F238E27FC236}">
                <a16:creationId xmlns:a16="http://schemas.microsoft.com/office/drawing/2014/main" id="{2AD84E3E-9061-4DF9-93DC-F0C99EAE17F0}"/>
              </a:ext>
            </a:extLst>
          </p:cNvPr>
          <p:cNvSpPr/>
          <p:nvPr/>
        </p:nvSpPr>
        <p:spPr>
          <a:xfrm>
            <a:off x="1089059" y="2188396"/>
            <a:ext cx="2829675" cy="1325562"/>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t>NLU</a:t>
            </a:r>
          </a:p>
          <a:p>
            <a:pPr algn="ctr"/>
            <a:r>
              <a:rPr lang="en-US" sz="2400" dirty="0"/>
              <a:t>Natural language understanding</a:t>
            </a:r>
          </a:p>
        </p:txBody>
      </p:sp>
      <p:sp>
        <p:nvSpPr>
          <p:cNvPr id="12" name="Rectangle: Rounded Corners 11">
            <a:extLst>
              <a:ext uri="{FF2B5EF4-FFF2-40B4-BE49-F238E27FC236}">
                <a16:creationId xmlns:a16="http://schemas.microsoft.com/office/drawing/2014/main" id="{34872A29-4513-4663-899E-1DE792915EB5}"/>
              </a:ext>
            </a:extLst>
          </p:cNvPr>
          <p:cNvSpPr/>
          <p:nvPr/>
        </p:nvSpPr>
        <p:spPr>
          <a:xfrm>
            <a:off x="4806592" y="2188396"/>
            <a:ext cx="2829675" cy="1325562"/>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t>NLP</a:t>
            </a:r>
          </a:p>
          <a:p>
            <a:pPr algn="ctr"/>
            <a:r>
              <a:rPr lang="en-US" sz="2400" dirty="0"/>
              <a:t>Natural language processing</a:t>
            </a:r>
          </a:p>
        </p:txBody>
      </p:sp>
    </p:spTree>
    <p:extLst>
      <p:ext uri="{BB962C8B-B14F-4D97-AF65-F5344CB8AC3E}">
        <p14:creationId xmlns:p14="http://schemas.microsoft.com/office/powerpoint/2010/main" val="3537905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9321"/>
            <a:ext cx="10515600" cy="1341367"/>
          </a:xfrm>
        </p:spPr>
        <p:txBody>
          <a:bodyPr/>
          <a:lstStyle/>
          <a:p>
            <a:r>
              <a:rPr lang="en-US" dirty="0">
                <a:latin typeface="+mj-lt"/>
              </a:rPr>
              <a:t>Illustration (positional encoding)</a:t>
            </a:r>
          </a:p>
        </p:txBody>
      </p:sp>
      <p:sp>
        <p:nvSpPr>
          <p:cNvPr id="3" name="Content Placeholder 2"/>
          <p:cNvSpPr>
            <a:spLocks noGrp="1"/>
          </p:cNvSpPr>
          <p:nvPr>
            <p:ph idx="1"/>
          </p:nvPr>
        </p:nvSpPr>
        <p:spPr>
          <a:xfrm>
            <a:off x="838200" y="1820993"/>
            <a:ext cx="10515600" cy="4351338"/>
          </a:xfrm>
        </p:spPr>
        <p:txBody>
          <a:bodyPr/>
          <a:lstStyle/>
          <a:p>
            <a:pPr marL="0" indent="0">
              <a:buNone/>
            </a:pPr>
            <a:r>
              <a:rPr lang="en-US" dirty="0">
                <a:solidFill>
                  <a:srgbClr val="C00000"/>
                </a:solidFill>
              </a:rPr>
              <a:t>Twinkle</a:t>
            </a:r>
            <a:r>
              <a:rPr lang="en-US" dirty="0"/>
              <a:t> 	</a:t>
            </a:r>
            <a:r>
              <a:rPr lang="en-US" dirty="0">
                <a:solidFill>
                  <a:schemeClr val="accent1">
                    <a:lumMod val="50000"/>
                  </a:schemeClr>
                </a:solidFill>
              </a:rPr>
              <a:t>twinkle	</a:t>
            </a:r>
            <a:r>
              <a:rPr lang="en-US" dirty="0"/>
              <a:t>   </a:t>
            </a:r>
            <a:r>
              <a:rPr lang="en-US" dirty="0">
                <a:solidFill>
                  <a:schemeClr val="accent6">
                    <a:lumMod val="75000"/>
                  </a:schemeClr>
                </a:solidFill>
              </a:rPr>
              <a:t>little</a:t>
            </a:r>
            <a:r>
              <a:rPr lang="en-US" dirty="0"/>
              <a:t> 	</a:t>
            </a:r>
            <a:r>
              <a:rPr lang="en-US" dirty="0">
                <a:solidFill>
                  <a:schemeClr val="bg2">
                    <a:lumMod val="25000"/>
                  </a:schemeClr>
                </a:solidFill>
              </a:rPr>
              <a:t>star</a:t>
            </a:r>
            <a:r>
              <a:rPr lang="en-US" dirty="0"/>
              <a:t> </a:t>
            </a:r>
            <a:r>
              <a:rPr lang="en-US" dirty="0">
                <a:solidFill>
                  <a:srgbClr val="00B050"/>
                </a:solidFill>
              </a:rPr>
              <a:t> </a:t>
            </a:r>
            <a:endParaRPr lang="en-US" dirty="0">
              <a:solidFill>
                <a:schemeClr val="accent6">
                  <a:lumMod val="60000"/>
                  <a:lumOff val="40000"/>
                </a:schemeClr>
              </a:solidFill>
            </a:endParaRPr>
          </a:p>
          <a:p>
            <a:pPr marL="0" indent="0">
              <a:buNone/>
            </a:pPr>
            <a:endParaRPr lang="en-US" dirty="0"/>
          </a:p>
        </p:txBody>
      </p:sp>
      <p:graphicFrame>
        <p:nvGraphicFramePr>
          <p:cNvPr id="4" name="Table 3"/>
          <p:cNvGraphicFramePr>
            <a:graphicFrameLocks noGrp="1"/>
          </p:cNvGraphicFramePr>
          <p:nvPr/>
        </p:nvGraphicFramePr>
        <p:xfrm>
          <a:off x="917303"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r>
                        <a:rPr lang="en-US" sz="1200" b="0" dirty="0"/>
                        <a:t>.2</a:t>
                      </a:r>
                    </a:p>
                  </a:txBody>
                  <a:tcPr/>
                </a:tc>
                <a:extLst>
                  <a:ext uri="{0D108BD9-81ED-4DB2-BD59-A6C34878D82A}">
                    <a16:rowId xmlns:a16="http://schemas.microsoft.com/office/drawing/2014/main" val="2994400433"/>
                  </a:ext>
                </a:extLst>
              </a:tr>
              <a:tr h="370840">
                <a:tc>
                  <a:txBody>
                    <a:bodyPr/>
                    <a:lstStyle/>
                    <a:p>
                      <a:r>
                        <a:rPr lang="en-US" sz="1200" b="0" dirty="0"/>
                        <a:t>.13</a:t>
                      </a:r>
                    </a:p>
                  </a:txBody>
                  <a:tcPr/>
                </a:tc>
                <a:extLst>
                  <a:ext uri="{0D108BD9-81ED-4DB2-BD59-A6C34878D82A}">
                    <a16:rowId xmlns:a16="http://schemas.microsoft.com/office/drawing/2014/main" val="3961339257"/>
                  </a:ext>
                </a:extLst>
              </a:tr>
              <a:tr h="370840">
                <a:tc>
                  <a:txBody>
                    <a:bodyPr/>
                    <a:lstStyle/>
                    <a:p>
                      <a:r>
                        <a:rPr lang="en-US" sz="1200" b="0" dirty="0"/>
                        <a:t>.46</a:t>
                      </a:r>
                    </a:p>
                  </a:txBody>
                  <a:tcPr/>
                </a:tc>
                <a:extLst>
                  <a:ext uri="{0D108BD9-81ED-4DB2-BD59-A6C34878D82A}">
                    <a16:rowId xmlns:a16="http://schemas.microsoft.com/office/drawing/2014/main" val="3763123113"/>
                  </a:ext>
                </a:extLst>
              </a:tr>
              <a:tr h="370840">
                <a:tc>
                  <a:txBody>
                    <a:bodyPr/>
                    <a:lstStyle/>
                    <a:p>
                      <a:r>
                        <a:rPr lang="en-US" sz="1200" b="0" dirty="0"/>
                        <a:t>.74</a:t>
                      </a:r>
                    </a:p>
                  </a:txBody>
                  <a:tcPr/>
                </a:tc>
                <a:extLst>
                  <a:ext uri="{0D108BD9-81ED-4DB2-BD59-A6C34878D82A}">
                    <a16:rowId xmlns:a16="http://schemas.microsoft.com/office/drawing/2014/main" val="2194227154"/>
                  </a:ext>
                </a:extLst>
              </a:tr>
              <a:tr h="370840">
                <a:tc>
                  <a:txBody>
                    <a:bodyPr/>
                    <a:lstStyle/>
                    <a:p>
                      <a:r>
                        <a:rPr lang="en-US" sz="1200" b="0" dirty="0"/>
                        <a:t>.83</a:t>
                      </a:r>
                    </a:p>
                  </a:txBody>
                  <a:tcPr/>
                </a:tc>
                <a:extLst>
                  <a:ext uri="{0D108BD9-81ED-4DB2-BD59-A6C34878D82A}">
                    <a16:rowId xmlns:a16="http://schemas.microsoft.com/office/drawing/2014/main" val="2900509914"/>
                  </a:ext>
                </a:extLst>
              </a:tr>
            </a:tbl>
          </a:graphicData>
        </a:graphic>
      </p:graphicFrame>
      <p:graphicFrame>
        <p:nvGraphicFramePr>
          <p:cNvPr id="5" name="Table 4"/>
          <p:cNvGraphicFramePr>
            <a:graphicFrameLocks noGrp="1"/>
          </p:cNvGraphicFramePr>
          <p:nvPr/>
        </p:nvGraphicFramePr>
        <p:xfrm>
          <a:off x="2755985" y="2501777"/>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r>
                        <a:rPr lang="en-US" sz="1200" b="0" dirty="0"/>
                        <a:t>.2</a:t>
                      </a:r>
                    </a:p>
                  </a:txBody>
                  <a:tcPr/>
                </a:tc>
                <a:extLst>
                  <a:ext uri="{0D108BD9-81ED-4DB2-BD59-A6C34878D82A}">
                    <a16:rowId xmlns:a16="http://schemas.microsoft.com/office/drawing/2014/main" val="2994400433"/>
                  </a:ext>
                </a:extLst>
              </a:tr>
              <a:tr h="370840">
                <a:tc>
                  <a:txBody>
                    <a:bodyPr/>
                    <a:lstStyle/>
                    <a:p>
                      <a:r>
                        <a:rPr lang="en-US" sz="1200" b="0" dirty="0"/>
                        <a:t>.13</a:t>
                      </a:r>
                    </a:p>
                  </a:txBody>
                  <a:tcPr/>
                </a:tc>
                <a:extLst>
                  <a:ext uri="{0D108BD9-81ED-4DB2-BD59-A6C34878D82A}">
                    <a16:rowId xmlns:a16="http://schemas.microsoft.com/office/drawing/2014/main" val="3961339257"/>
                  </a:ext>
                </a:extLst>
              </a:tr>
              <a:tr h="370840">
                <a:tc>
                  <a:txBody>
                    <a:bodyPr/>
                    <a:lstStyle/>
                    <a:p>
                      <a:r>
                        <a:rPr lang="en-US" sz="1200" b="0" dirty="0"/>
                        <a:t>.46</a:t>
                      </a:r>
                    </a:p>
                  </a:txBody>
                  <a:tcPr/>
                </a:tc>
                <a:extLst>
                  <a:ext uri="{0D108BD9-81ED-4DB2-BD59-A6C34878D82A}">
                    <a16:rowId xmlns:a16="http://schemas.microsoft.com/office/drawing/2014/main" val="3763123113"/>
                  </a:ext>
                </a:extLst>
              </a:tr>
              <a:tr h="370840">
                <a:tc>
                  <a:txBody>
                    <a:bodyPr/>
                    <a:lstStyle/>
                    <a:p>
                      <a:r>
                        <a:rPr lang="en-US" sz="1200" b="0" dirty="0"/>
                        <a:t>.74</a:t>
                      </a:r>
                    </a:p>
                  </a:txBody>
                  <a:tcPr/>
                </a:tc>
                <a:extLst>
                  <a:ext uri="{0D108BD9-81ED-4DB2-BD59-A6C34878D82A}">
                    <a16:rowId xmlns:a16="http://schemas.microsoft.com/office/drawing/2014/main" val="2194227154"/>
                  </a:ext>
                </a:extLst>
              </a:tr>
              <a:tr h="370840">
                <a:tc>
                  <a:txBody>
                    <a:bodyPr/>
                    <a:lstStyle/>
                    <a:p>
                      <a:r>
                        <a:rPr lang="en-US" sz="1200" b="0" dirty="0"/>
                        <a:t>.83</a:t>
                      </a:r>
                    </a:p>
                  </a:txBody>
                  <a:tcPr/>
                </a:tc>
                <a:extLst>
                  <a:ext uri="{0D108BD9-81ED-4DB2-BD59-A6C34878D82A}">
                    <a16:rowId xmlns:a16="http://schemas.microsoft.com/office/drawing/2014/main" val="2900509914"/>
                  </a:ext>
                </a:extLst>
              </a:tr>
            </a:tbl>
          </a:graphicData>
        </a:graphic>
      </p:graphicFrame>
      <p:graphicFrame>
        <p:nvGraphicFramePr>
          <p:cNvPr id="6" name="Table 5"/>
          <p:cNvGraphicFramePr>
            <a:graphicFrameLocks noGrp="1"/>
          </p:cNvGraphicFramePr>
          <p:nvPr/>
        </p:nvGraphicFramePr>
        <p:xfrm>
          <a:off x="4667106"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r>
                        <a:rPr lang="en-US" sz="1200" b="0" dirty="0"/>
                        <a:t>.3</a:t>
                      </a:r>
                    </a:p>
                  </a:txBody>
                  <a:tcPr/>
                </a:tc>
                <a:extLst>
                  <a:ext uri="{0D108BD9-81ED-4DB2-BD59-A6C34878D82A}">
                    <a16:rowId xmlns:a16="http://schemas.microsoft.com/office/drawing/2014/main" val="2994400433"/>
                  </a:ext>
                </a:extLst>
              </a:tr>
              <a:tr h="370840">
                <a:tc>
                  <a:txBody>
                    <a:bodyPr/>
                    <a:lstStyle/>
                    <a:p>
                      <a:r>
                        <a:rPr lang="en-US" sz="1200" b="0" dirty="0"/>
                        <a:t>.1</a:t>
                      </a:r>
                    </a:p>
                  </a:txBody>
                  <a:tcPr/>
                </a:tc>
                <a:extLst>
                  <a:ext uri="{0D108BD9-81ED-4DB2-BD59-A6C34878D82A}">
                    <a16:rowId xmlns:a16="http://schemas.microsoft.com/office/drawing/2014/main" val="3961339257"/>
                  </a:ext>
                </a:extLst>
              </a:tr>
              <a:tr h="370840">
                <a:tc>
                  <a:txBody>
                    <a:bodyPr/>
                    <a:lstStyle/>
                    <a:p>
                      <a:r>
                        <a:rPr lang="en-US" sz="1200" b="0" dirty="0"/>
                        <a:t>.2</a:t>
                      </a:r>
                    </a:p>
                  </a:txBody>
                  <a:tcPr/>
                </a:tc>
                <a:extLst>
                  <a:ext uri="{0D108BD9-81ED-4DB2-BD59-A6C34878D82A}">
                    <a16:rowId xmlns:a16="http://schemas.microsoft.com/office/drawing/2014/main" val="3763123113"/>
                  </a:ext>
                </a:extLst>
              </a:tr>
              <a:tr h="370840">
                <a:tc>
                  <a:txBody>
                    <a:bodyPr/>
                    <a:lstStyle/>
                    <a:p>
                      <a:r>
                        <a:rPr lang="en-US" sz="1200" b="0" dirty="0"/>
                        <a:t>.4</a:t>
                      </a:r>
                    </a:p>
                  </a:txBody>
                  <a:tcPr/>
                </a:tc>
                <a:extLst>
                  <a:ext uri="{0D108BD9-81ED-4DB2-BD59-A6C34878D82A}">
                    <a16:rowId xmlns:a16="http://schemas.microsoft.com/office/drawing/2014/main" val="2194227154"/>
                  </a:ext>
                </a:extLst>
              </a:tr>
              <a:tr h="370840">
                <a:tc>
                  <a:txBody>
                    <a:bodyPr/>
                    <a:lstStyle/>
                    <a:p>
                      <a:r>
                        <a:rPr lang="en-US" sz="1200" b="0" dirty="0"/>
                        <a:t>.18</a:t>
                      </a:r>
                    </a:p>
                  </a:txBody>
                  <a:tcPr/>
                </a:tc>
                <a:extLst>
                  <a:ext uri="{0D108BD9-81ED-4DB2-BD59-A6C34878D82A}">
                    <a16:rowId xmlns:a16="http://schemas.microsoft.com/office/drawing/2014/main" val="2900509914"/>
                  </a:ext>
                </a:extLst>
              </a:tr>
            </a:tbl>
          </a:graphicData>
        </a:graphic>
      </p:graphicFrame>
      <p:graphicFrame>
        <p:nvGraphicFramePr>
          <p:cNvPr id="7" name="Table 6"/>
          <p:cNvGraphicFramePr>
            <a:graphicFrameLocks noGrp="1"/>
          </p:cNvGraphicFramePr>
          <p:nvPr/>
        </p:nvGraphicFramePr>
        <p:xfrm>
          <a:off x="6338391"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r>
                        <a:rPr lang="en-US" sz="1200" b="0" dirty="0"/>
                        <a:t>.1</a:t>
                      </a:r>
                    </a:p>
                  </a:txBody>
                  <a:tcPr/>
                </a:tc>
                <a:extLst>
                  <a:ext uri="{0D108BD9-81ED-4DB2-BD59-A6C34878D82A}">
                    <a16:rowId xmlns:a16="http://schemas.microsoft.com/office/drawing/2014/main" val="2994400433"/>
                  </a:ext>
                </a:extLst>
              </a:tr>
              <a:tr h="370840">
                <a:tc>
                  <a:txBody>
                    <a:bodyPr/>
                    <a:lstStyle/>
                    <a:p>
                      <a:r>
                        <a:rPr lang="en-US" sz="1200" b="0" dirty="0"/>
                        <a:t>.03</a:t>
                      </a:r>
                    </a:p>
                  </a:txBody>
                  <a:tcPr/>
                </a:tc>
                <a:extLst>
                  <a:ext uri="{0D108BD9-81ED-4DB2-BD59-A6C34878D82A}">
                    <a16:rowId xmlns:a16="http://schemas.microsoft.com/office/drawing/2014/main" val="3961339257"/>
                  </a:ext>
                </a:extLst>
              </a:tr>
              <a:tr h="370840">
                <a:tc>
                  <a:txBody>
                    <a:bodyPr/>
                    <a:lstStyle/>
                    <a:p>
                      <a:r>
                        <a:rPr lang="en-US" sz="1200" b="0" dirty="0"/>
                        <a:t>.59</a:t>
                      </a:r>
                    </a:p>
                  </a:txBody>
                  <a:tcPr/>
                </a:tc>
                <a:extLst>
                  <a:ext uri="{0D108BD9-81ED-4DB2-BD59-A6C34878D82A}">
                    <a16:rowId xmlns:a16="http://schemas.microsoft.com/office/drawing/2014/main" val="3763123113"/>
                  </a:ext>
                </a:extLst>
              </a:tr>
              <a:tr h="370840">
                <a:tc>
                  <a:txBody>
                    <a:bodyPr/>
                    <a:lstStyle/>
                    <a:p>
                      <a:r>
                        <a:rPr lang="en-US" sz="1200" b="0" dirty="0"/>
                        <a:t>.1</a:t>
                      </a:r>
                    </a:p>
                  </a:txBody>
                  <a:tcPr/>
                </a:tc>
                <a:extLst>
                  <a:ext uri="{0D108BD9-81ED-4DB2-BD59-A6C34878D82A}">
                    <a16:rowId xmlns:a16="http://schemas.microsoft.com/office/drawing/2014/main" val="2194227154"/>
                  </a:ext>
                </a:extLst>
              </a:tr>
              <a:tr h="370840">
                <a:tc>
                  <a:txBody>
                    <a:bodyPr/>
                    <a:lstStyle/>
                    <a:p>
                      <a:r>
                        <a:rPr lang="en-US" sz="1200" b="0" dirty="0"/>
                        <a:t>.2</a:t>
                      </a:r>
                    </a:p>
                  </a:txBody>
                  <a:tcPr/>
                </a:tc>
                <a:extLst>
                  <a:ext uri="{0D108BD9-81ED-4DB2-BD59-A6C34878D82A}">
                    <a16:rowId xmlns:a16="http://schemas.microsoft.com/office/drawing/2014/main" val="2900509914"/>
                  </a:ext>
                </a:extLst>
              </a:tr>
            </a:tbl>
          </a:graphicData>
        </a:graphic>
      </p:graphicFrame>
      <p:graphicFrame>
        <p:nvGraphicFramePr>
          <p:cNvPr id="16" name="Table 15"/>
          <p:cNvGraphicFramePr>
            <a:graphicFrameLocks noGrp="1"/>
          </p:cNvGraphicFramePr>
          <p:nvPr/>
        </p:nvGraphicFramePr>
        <p:xfrm>
          <a:off x="1518512" y="2496214"/>
          <a:ext cx="415109" cy="1854200"/>
        </p:xfrm>
        <a:graphic>
          <a:graphicData uri="http://schemas.openxmlformats.org/drawingml/2006/table">
            <a:tbl>
              <a:tblPr firstRow="1" bandRow="1">
                <a:tableStyleId>{E8B1032C-EA38-4F05-BA0D-38AFFFC7BED3}</a:tableStyleId>
              </a:tblPr>
              <a:tblGrid>
                <a:gridCol w="415109">
                  <a:extLst>
                    <a:ext uri="{9D8B030D-6E8A-4147-A177-3AD203B41FA5}">
                      <a16:colId xmlns:a16="http://schemas.microsoft.com/office/drawing/2014/main" val="3119450539"/>
                    </a:ext>
                  </a:extLst>
                </a:gridCol>
              </a:tblGrid>
              <a:tr h="370840">
                <a:tc>
                  <a:txBody>
                    <a:bodyPr/>
                    <a:lstStyle/>
                    <a:p>
                      <a:r>
                        <a:rPr lang="en-US" sz="1200" b="0" dirty="0"/>
                        <a:t>.02</a:t>
                      </a:r>
                    </a:p>
                  </a:txBody>
                  <a:tcPr/>
                </a:tc>
                <a:extLst>
                  <a:ext uri="{0D108BD9-81ED-4DB2-BD59-A6C34878D82A}">
                    <a16:rowId xmlns:a16="http://schemas.microsoft.com/office/drawing/2014/main" val="2994400433"/>
                  </a:ext>
                </a:extLst>
              </a:tr>
              <a:tr h="370840">
                <a:tc>
                  <a:txBody>
                    <a:bodyPr/>
                    <a:lstStyle/>
                    <a:p>
                      <a:r>
                        <a:rPr lang="en-US" sz="1200" b="0" dirty="0"/>
                        <a:t>.37</a:t>
                      </a:r>
                    </a:p>
                  </a:txBody>
                  <a:tcPr/>
                </a:tc>
                <a:extLst>
                  <a:ext uri="{0D108BD9-81ED-4DB2-BD59-A6C34878D82A}">
                    <a16:rowId xmlns:a16="http://schemas.microsoft.com/office/drawing/2014/main" val="3961339257"/>
                  </a:ext>
                </a:extLst>
              </a:tr>
              <a:tr h="370840">
                <a:tc>
                  <a:txBody>
                    <a:bodyPr/>
                    <a:lstStyle/>
                    <a:p>
                      <a:r>
                        <a:rPr lang="en-US" sz="1200" b="0" dirty="0"/>
                        <a:t>.61</a:t>
                      </a:r>
                    </a:p>
                  </a:txBody>
                  <a:tcPr/>
                </a:tc>
                <a:extLst>
                  <a:ext uri="{0D108BD9-81ED-4DB2-BD59-A6C34878D82A}">
                    <a16:rowId xmlns:a16="http://schemas.microsoft.com/office/drawing/2014/main" val="3763123113"/>
                  </a:ext>
                </a:extLst>
              </a:tr>
              <a:tr h="370840">
                <a:tc>
                  <a:txBody>
                    <a:bodyPr/>
                    <a:lstStyle/>
                    <a:p>
                      <a:r>
                        <a:rPr lang="en-US" sz="1200" b="0" dirty="0"/>
                        <a:t>.18</a:t>
                      </a:r>
                    </a:p>
                  </a:txBody>
                  <a:tcPr/>
                </a:tc>
                <a:extLst>
                  <a:ext uri="{0D108BD9-81ED-4DB2-BD59-A6C34878D82A}">
                    <a16:rowId xmlns:a16="http://schemas.microsoft.com/office/drawing/2014/main" val="2194227154"/>
                  </a:ext>
                </a:extLst>
              </a:tr>
              <a:tr h="370840">
                <a:tc>
                  <a:txBody>
                    <a:bodyPr/>
                    <a:lstStyle/>
                    <a:p>
                      <a:r>
                        <a:rPr lang="en-US" sz="1200" b="0" dirty="0"/>
                        <a:t>.91</a:t>
                      </a:r>
                    </a:p>
                  </a:txBody>
                  <a:tcPr/>
                </a:tc>
                <a:extLst>
                  <a:ext uri="{0D108BD9-81ED-4DB2-BD59-A6C34878D82A}">
                    <a16:rowId xmlns:a16="http://schemas.microsoft.com/office/drawing/2014/main" val="2900509914"/>
                  </a:ext>
                </a:extLst>
              </a:tr>
            </a:tbl>
          </a:graphicData>
        </a:graphic>
      </p:graphicFrame>
      <p:graphicFrame>
        <p:nvGraphicFramePr>
          <p:cNvPr id="17" name="Table 16"/>
          <p:cNvGraphicFramePr>
            <a:graphicFrameLocks noGrp="1"/>
          </p:cNvGraphicFramePr>
          <p:nvPr/>
        </p:nvGraphicFramePr>
        <p:xfrm>
          <a:off x="3374721" y="2496214"/>
          <a:ext cx="415109" cy="1854200"/>
        </p:xfrm>
        <a:graphic>
          <a:graphicData uri="http://schemas.openxmlformats.org/drawingml/2006/table">
            <a:tbl>
              <a:tblPr firstRow="1" bandRow="1">
                <a:tableStyleId>{E8B1032C-EA38-4F05-BA0D-38AFFFC7BED3}</a:tableStyleId>
              </a:tblPr>
              <a:tblGrid>
                <a:gridCol w="415109">
                  <a:extLst>
                    <a:ext uri="{9D8B030D-6E8A-4147-A177-3AD203B41FA5}">
                      <a16:colId xmlns:a16="http://schemas.microsoft.com/office/drawing/2014/main" val="3119450539"/>
                    </a:ext>
                  </a:extLst>
                </a:gridCol>
              </a:tblGrid>
              <a:tr h="370840">
                <a:tc>
                  <a:txBody>
                    <a:bodyPr/>
                    <a:lstStyle/>
                    <a:p>
                      <a:r>
                        <a:rPr lang="en-US" sz="1200" b="0" dirty="0"/>
                        <a:t>.01</a:t>
                      </a:r>
                    </a:p>
                  </a:txBody>
                  <a:tcPr/>
                </a:tc>
                <a:extLst>
                  <a:ext uri="{0D108BD9-81ED-4DB2-BD59-A6C34878D82A}">
                    <a16:rowId xmlns:a16="http://schemas.microsoft.com/office/drawing/2014/main" val="2994400433"/>
                  </a:ext>
                </a:extLst>
              </a:tr>
              <a:tr h="370840">
                <a:tc>
                  <a:txBody>
                    <a:bodyPr/>
                    <a:lstStyle/>
                    <a:p>
                      <a:r>
                        <a:rPr lang="en-US" sz="1200" b="0" dirty="0"/>
                        <a:t>.01</a:t>
                      </a:r>
                    </a:p>
                  </a:txBody>
                  <a:tcPr/>
                </a:tc>
                <a:extLst>
                  <a:ext uri="{0D108BD9-81ED-4DB2-BD59-A6C34878D82A}">
                    <a16:rowId xmlns:a16="http://schemas.microsoft.com/office/drawing/2014/main" val="3961339257"/>
                  </a:ext>
                </a:extLst>
              </a:tr>
              <a:tr h="370840">
                <a:tc>
                  <a:txBody>
                    <a:bodyPr/>
                    <a:lstStyle/>
                    <a:p>
                      <a:r>
                        <a:rPr lang="en-US" sz="1200" b="0" dirty="0"/>
                        <a:t>.34</a:t>
                      </a:r>
                    </a:p>
                  </a:txBody>
                  <a:tcPr/>
                </a:tc>
                <a:extLst>
                  <a:ext uri="{0D108BD9-81ED-4DB2-BD59-A6C34878D82A}">
                    <a16:rowId xmlns:a16="http://schemas.microsoft.com/office/drawing/2014/main" val="3763123113"/>
                  </a:ext>
                </a:extLst>
              </a:tr>
              <a:tr h="370840">
                <a:tc>
                  <a:txBody>
                    <a:bodyPr/>
                    <a:lstStyle/>
                    <a:p>
                      <a:r>
                        <a:rPr lang="en-US" sz="1200" b="0" dirty="0"/>
                        <a:t>.19</a:t>
                      </a:r>
                    </a:p>
                  </a:txBody>
                  <a:tcPr/>
                </a:tc>
                <a:extLst>
                  <a:ext uri="{0D108BD9-81ED-4DB2-BD59-A6C34878D82A}">
                    <a16:rowId xmlns:a16="http://schemas.microsoft.com/office/drawing/2014/main" val="2194227154"/>
                  </a:ext>
                </a:extLst>
              </a:tr>
              <a:tr h="370840">
                <a:tc>
                  <a:txBody>
                    <a:bodyPr/>
                    <a:lstStyle/>
                    <a:p>
                      <a:r>
                        <a:rPr lang="en-US" sz="1200" b="0" dirty="0"/>
                        <a:t>.88</a:t>
                      </a:r>
                    </a:p>
                  </a:txBody>
                  <a:tcPr/>
                </a:tc>
                <a:extLst>
                  <a:ext uri="{0D108BD9-81ED-4DB2-BD59-A6C34878D82A}">
                    <a16:rowId xmlns:a16="http://schemas.microsoft.com/office/drawing/2014/main" val="2900509914"/>
                  </a:ext>
                </a:extLst>
              </a:tr>
            </a:tbl>
          </a:graphicData>
        </a:graphic>
      </p:graphicFrame>
      <p:graphicFrame>
        <p:nvGraphicFramePr>
          <p:cNvPr id="18" name="Table 17"/>
          <p:cNvGraphicFramePr>
            <a:graphicFrameLocks noGrp="1"/>
          </p:cNvGraphicFramePr>
          <p:nvPr/>
        </p:nvGraphicFramePr>
        <p:xfrm>
          <a:off x="5292507" y="2496214"/>
          <a:ext cx="415109" cy="1854200"/>
        </p:xfrm>
        <a:graphic>
          <a:graphicData uri="http://schemas.openxmlformats.org/drawingml/2006/table">
            <a:tbl>
              <a:tblPr firstRow="1" bandRow="1">
                <a:tableStyleId>{E8B1032C-EA38-4F05-BA0D-38AFFFC7BED3}</a:tableStyleId>
              </a:tblPr>
              <a:tblGrid>
                <a:gridCol w="415109">
                  <a:extLst>
                    <a:ext uri="{9D8B030D-6E8A-4147-A177-3AD203B41FA5}">
                      <a16:colId xmlns:a16="http://schemas.microsoft.com/office/drawing/2014/main" val="3119450539"/>
                    </a:ext>
                  </a:extLst>
                </a:gridCol>
              </a:tblGrid>
              <a:tr h="370840">
                <a:tc>
                  <a:txBody>
                    <a:bodyPr/>
                    <a:lstStyle/>
                    <a:p>
                      <a:r>
                        <a:rPr lang="en-US" sz="1200" b="0" dirty="0"/>
                        <a:t>.32</a:t>
                      </a:r>
                    </a:p>
                  </a:txBody>
                  <a:tcPr/>
                </a:tc>
                <a:extLst>
                  <a:ext uri="{0D108BD9-81ED-4DB2-BD59-A6C34878D82A}">
                    <a16:rowId xmlns:a16="http://schemas.microsoft.com/office/drawing/2014/main" val="2994400433"/>
                  </a:ext>
                </a:extLst>
              </a:tr>
              <a:tr h="370840">
                <a:tc>
                  <a:txBody>
                    <a:bodyPr/>
                    <a:lstStyle/>
                    <a:p>
                      <a:r>
                        <a:rPr lang="en-US" sz="1200" b="0" dirty="0"/>
                        <a:t>.65</a:t>
                      </a:r>
                    </a:p>
                  </a:txBody>
                  <a:tcPr/>
                </a:tc>
                <a:extLst>
                  <a:ext uri="{0D108BD9-81ED-4DB2-BD59-A6C34878D82A}">
                    <a16:rowId xmlns:a16="http://schemas.microsoft.com/office/drawing/2014/main" val="3961339257"/>
                  </a:ext>
                </a:extLst>
              </a:tr>
              <a:tr h="370840">
                <a:tc>
                  <a:txBody>
                    <a:bodyPr/>
                    <a:lstStyle/>
                    <a:p>
                      <a:r>
                        <a:rPr lang="en-US" sz="1200" b="0" dirty="0"/>
                        <a:t>.47</a:t>
                      </a:r>
                    </a:p>
                  </a:txBody>
                  <a:tcPr/>
                </a:tc>
                <a:extLst>
                  <a:ext uri="{0D108BD9-81ED-4DB2-BD59-A6C34878D82A}">
                    <a16:rowId xmlns:a16="http://schemas.microsoft.com/office/drawing/2014/main" val="3763123113"/>
                  </a:ext>
                </a:extLst>
              </a:tr>
              <a:tr h="370840">
                <a:tc>
                  <a:txBody>
                    <a:bodyPr/>
                    <a:lstStyle/>
                    <a:p>
                      <a:r>
                        <a:rPr lang="en-US" sz="1200" b="0" dirty="0"/>
                        <a:t>.32</a:t>
                      </a:r>
                    </a:p>
                  </a:txBody>
                  <a:tcPr/>
                </a:tc>
                <a:extLst>
                  <a:ext uri="{0D108BD9-81ED-4DB2-BD59-A6C34878D82A}">
                    <a16:rowId xmlns:a16="http://schemas.microsoft.com/office/drawing/2014/main" val="2194227154"/>
                  </a:ext>
                </a:extLst>
              </a:tr>
              <a:tr h="370840">
                <a:tc>
                  <a:txBody>
                    <a:bodyPr/>
                    <a:lstStyle/>
                    <a:p>
                      <a:r>
                        <a:rPr lang="en-US" sz="1200" b="0" dirty="0"/>
                        <a:t>.11</a:t>
                      </a:r>
                    </a:p>
                  </a:txBody>
                  <a:tcPr/>
                </a:tc>
                <a:extLst>
                  <a:ext uri="{0D108BD9-81ED-4DB2-BD59-A6C34878D82A}">
                    <a16:rowId xmlns:a16="http://schemas.microsoft.com/office/drawing/2014/main" val="2900509914"/>
                  </a:ext>
                </a:extLst>
              </a:tr>
            </a:tbl>
          </a:graphicData>
        </a:graphic>
      </p:graphicFrame>
      <p:graphicFrame>
        <p:nvGraphicFramePr>
          <p:cNvPr id="19" name="Table 18"/>
          <p:cNvGraphicFramePr>
            <a:graphicFrameLocks noGrp="1"/>
          </p:cNvGraphicFramePr>
          <p:nvPr/>
        </p:nvGraphicFramePr>
        <p:xfrm>
          <a:off x="6967255" y="2496214"/>
          <a:ext cx="415109" cy="1854200"/>
        </p:xfrm>
        <a:graphic>
          <a:graphicData uri="http://schemas.openxmlformats.org/drawingml/2006/table">
            <a:tbl>
              <a:tblPr firstRow="1" bandRow="1">
                <a:tableStyleId>{E8B1032C-EA38-4F05-BA0D-38AFFFC7BED3}</a:tableStyleId>
              </a:tblPr>
              <a:tblGrid>
                <a:gridCol w="415109">
                  <a:extLst>
                    <a:ext uri="{9D8B030D-6E8A-4147-A177-3AD203B41FA5}">
                      <a16:colId xmlns:a16="http://schemas.microsoft.com/office/drawing/2014/main" val="3119450539"/>
                    </a:ext>
                  </a:extLst>
                </a:gridCol>
              </a:tblGrid>
              <a:tr h="370840">
                <a:tc>
                  <a:txBody>
                    <a:bodyPr/>
                    <a:lstStyle/>
                    <a:p>
                      <a:r>
                        <a:rPr lang="en-US" sz="1200" b="0" dirty="0"/>
                        <a:t>.89</a:t>
                      </a:r>
                    </a:p>
                  </a:txBody>
                  <a:tcPr/>
                </a:tc>
                <a:extLst>
                  <a:ext uri="{0D108BD9-81ED-4DB2-BD59-A6C34878D82A}">
                    <a16:rowId xmlns:a16="http://schemas.microsoft.com/office/drawing/2014/main" val="2994400433"/>
                  </a:ext>
                </a:extLst>
              </a:tr>
              <a:tr h="370840">
                <a:tc>
                  <a:txBody>
                    <a:bodyPr/>
                    <a:lstStyle/>
                    <a:p>
                      <a:r>
                        <a:rPr lang="en-US" sz="1200" b="0" dirty="0"/>
                        <a:t>.29</a:t>
                      </a:r>
                    </a:p>
                  </a:txBody>
                  <a:tcPr/>
                </a:tc>
                <a:extLst>
                  <a:ext uri="{0D108BD9-81ED-4DB2-BD59-A6C34878D82A}">
                    <a16:rowId xmlns:a16="http://schemas.microsoft.com/office/drawing/2014/main" val="3961339257"/>
                  </a:ext>
                </a:extLst>
              </a:tr>
              <a:tr h="370840">
                <a:tc>
                  <a:txBody>
                    <a:bodyPr/>
                    <a:lstStyle/>
                    <a:p>
                      <a:r>
                        <a:rPr lang="en-US" sz="1200" b="0" dirty="0"/>
                        <a:t>.01</a:t>
                      </a:r>
                    </a:p>
                  </a:txBody>
                  <a:tcPr/>
                </a:tc>
                <a:extLst>
                  <a:ext uri="{0D108BD9-81ED-4DB2-BD59-A6C34878D82A}">
                    <a16:rowId xmlns:a16="http://schemas.microsoft.com/office/drawing/2014/main" val="3763123113"/>
                  </a:ext>
                </a:extLst>
              </a:tr>
              <a:tr h="370840">
                <a:tc>
                  <a:txBody>
                    <a:bodyPr/>
                    <a:lstStyle/>
                    <a:p>
                      <a:r>
                        <a:rPr lang="en-US" sz="1200" b="0" dirty="0"/>
                        <a:t>.23</a:t>
                      </a:r>
                    </a:p>
                  </a:txBody>
                  <a:tcPr/>
                </a:tc>
                <a:extLst>
                  <a:ext uri="{0D108BD9-81ED-4DB2-BD59-A6C34878D82A}">
                    <a16:rowId xmlns:a16="http://schemas.microsoft.com/office/drawing/2014/main" val="2194227154"/>
                  </a:ext>
                </a:extLst>
              </a:tr>
              <a:tr h="370840">
                <a:tc>
                  <a:txBody>
                    <a:bodyPr/>
                    <a:lstStyle/>
                    <a:p>
                      <a:r>
                        <a:rPr lang="en-US" sz="1200" b="0" dirty="0"/>
                        <a:t>.71</a:t>
                      </a:r>
                    </a:p>
                  </a:txBody>
                  <a:tcPr/>
                </a:tc>
                <a:extLst>
                  <a:ext uri="{0D108BD9-81ED-4DB2-BD59-A6C34878D82A}">
                    <a16:rowId xmlns:a16="http://schemas.microsoft.com/office/drawing/2014/main" val="2900509914"/>
                  </a:ext>
                </a:extLst>
              </a:tr>
            </a:tbl>
          </a:graphicData>
        </a:graphic>
      </p:graphicFrame>
      <p:cxnSp>
        <p:nvCxnSpPr>
          <p:cNvPr id="21" name="Straight Arrow Connector 20"/>
          <p:cNvCxnSpPr/>
          <p:nvPr/>
        </p:nvCxnSpPr>
        <p:spPr>
          <a:xfrm flipH="1" flipV="1">
            <a:off x="1120960" y="4392348"/>
            <a:ext cx="1046480" cy="8582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a:endCxn id="5" idx="2"/>
          </p:cNvCxnSpPr>
          <p:nvPr/>
        </p:nvCxnSpPr>
        <p:spPr>
          <a:xfrm flipV="1">
            <a:off x="2154776" y="4355977"/>
            <a:ext cx="808763" cy="89464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a:endCxn id="6" idx="2"/>
          </p:cNvCxnSpPr>
          <p:nvPr/>
        </p:nvCxnSpPr>
        <p:spPr>
          <a:xfrm flipV="1">
            <a:off x="2167440" y="4350414"/>
            <a:ext cx="2707220" cy="9002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endCxn id="7" idx="2"/>
          </p:cNvCxnSpPr>
          <p:nvPr/>
        </p:nvCxnSpPr>
        <p:spPr>
          <a:xfrm flipV="1">
            <a:off x="2180104" y="4350414"/>
            <a:ext cx="4365841" cy="9002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1" name="Rounded Rectangle 30"/>
          <p:cNvSpPr/>
          <p:nvPr/>
        </p:nvSpPr>
        <p:spPr>
          <a:xfrm>
            <a:off x="1178588" y="5250624"/>
            <a:ext cx="1838682" cy="68185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a:t>Word embedding</a:t>
            </a:r>
          </a:p>
        </p:txBody>
      </p:sp>
      <p:cxnSp>
        <p:nvCxnSpPr>
          <p:cNvPr id="33" name="Straight Arrow Connector 32"/>
          <p:cNvCxnSpPr>
            <a:endCxn id="16" idx="2"/>
          </p:cNvCxnSpPr>
          <p:nvPr/>
        </p:nvCxnSpPr>
        <p:spPr>
          <a:xfrm flipH="1" flipV="1">
            <a:off x="1726066" y="4350414"/>
            <a:ext cx="3981550" cy="9002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4" name="Straight Arrow Connector 33"/>
          <p:cNvCxnSpPr>
            <a:endCxn id="17" idx="2"/>
          </p:cNvCxnSpPr>
          <p:nvPr/>
        </p:nvCxnSpPr>
        <p:spPr>
          <a:xfrm flipH="1" flipV="1">
            <a:off x="3582275" y="4350414"/>
            <a:ext cx="2114749" cy="9002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7" name="Straight Arrow Connector 36"/>
          <p:cNvCxnSpPr>
            <a:endCxn id="18" idx="2"/>
          </p:cNvCxnSpPr>
          <p:nvPr/>
        </p:nvCxnSpPr>
        <p:spPr>
          <a:xfrm flipH="1" flipV="1">
            <a:off x="5500061" y="4350414"/>
            <a:ext cx="196963" cy="9002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0" name="Straight Arrow Connector 39"/>
          <p:cNvCxnSpPr>
            <a:endCxn id="19" idx="2"/>
          </p:cNvCxnSpPr>
          <p:nvPr/>
        </p:nvCxnSpPr>
        <p:spPr>
          <a:xfrm flipV="1">
            <a:off x="5707616" y="4350414"/>
            <a:ext cx="1467193" cy="9002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3" name="Rounded Rectangle 42"/>
          <p:cNvSpPr/>
          <p:nvPr/>
        </p:nvSpPr>
        <p:spPr>
          <a:xfrm>
            <a:off x="4771280" y="5250624"/>
            <a:ext cx="1838682" cy="6818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t>Positional encoding</a:t>
            </a:r>
          </a:p>
        </p:txBody>
      </p:sp>
      <p:sp>
        <p:nvSpPr>
          <p:cNvPr id="45" name="Cross 44"/>
          <p:cNvSpPr/>
          <p:nvPr/>
        </p:nvSpPr>
        <p:spPr>
          <a:xfrm>
            <a:off x="1329779" y="3298976"/>
            <a:ext cx="188734" cy="193160"/>
          </a:xfrm>
          <a:prstGeom prst="plus">
            <a:avLst>
              <a:gd name="adj" fmla="val 4038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Cross 45"/>
          <p:cNvSpPr/>
          <p:nvPr/>
        </p:nvSpPr>
        <p:spPr>
          <a:xfrm>
            <a:off x="3171118" y="3326734"/>
            <a:ext cx="188734" cy="193160"/>
          </a:xfrm>
          <a:prstGeom prst="plus">
            <a:avLst>
              <a:gd name="adj" fmla="val 4038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Cross 46"/>
          <p:cNvSpPr/>
          <p:nvPr/>
        </p:nvSpPr>
        <p:spPr>
          <a:xfrm>
            <a:off x="5103773" y="3346165"/>
            <a:ext cx="188734" cy="193160"/>
          </a:xfrm>
          <a:prstGeom prst="plus">
            <a:avLst>
              <a:gd name="adj" fmla="val 4038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Cross 47"/>
          <p:cNvSpPr/>
          <p:nvPr/>
        </p:nvSpPr>
        <p:spPr>
          <a:xfrm>
            <a:off x="6753500" y="3341101"/>
            <a:ext cx="188734" cy="193160"/>
          </a:xfrm>
          <a:prstGeom prst="plus">
            <a:avLst>
              <a:gd name="adj" fmla="val 4038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ounded Rectangle 48"/>
          <p:cNvSpPr/>
          <p:nvPr/>
        </p:nvSpPr>
        <p:spPr>
          <a:xfrm>
            <a:off x="8075187" y="2542151"/>
            <a:ext cx="3509554" cy="1706809"/>
          </a:xfrm>
          <a:prstGeom prst="roundRect">
            <a:avLst/>
          </a:prstGeom>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a:t>Word embedding + Positional encoding = Position aware embedding</a:t>
            </a:r>
          </a:p>
          <a:p>
            <a:pPr algn="ctr"/>
            <a:endParaRPr lang="en-US" sz="1800" dirty="0"/>
          </a:p>
          <a:p>
            <a:pPr algn="ctr"/>
            <a:r>
              <a:rPr lang="en-US" sz="1800" dirty="0"/>
              <a:t>This is the INPUT to the model.</a:t>
            </a:r>
          </a:p>
        </p:txBody>
      </p:sp>
    </p:spTree>
    <p:extLst>
      <p:ext uri="{BB962C8B-B14F-4D97-AF65-F5344CB8AC3E}">
        <p14:creationId xmlns:p14="http://schemas.microsoft.com/office/powerpoint/2010/main" val="4105860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Encoder</a:t>
            </a:r>
          </a:p>
        </p:txBody>
      </p:sp>
      <p:pic>
        <p:nvPicPr>
          <p:cNvPr id="3" name="Picture 2"/>
          <p:cNvPicPr>
            <a:picLocks noChangeAspect="1"/>
          </p:cNvPicPr>
          <p:nvPr/>
        </p:nvPicPr>
        <p:blipFill>
          <a:blip r:embed="rId2"/>
          <a:stretch>
            <a:fillRect/>
          </a:stretch>
        </p:blipFill>
        <p:spPr>
          <a:xfrm>
            <a:off x="5230995" y="566057"/>
            <a:ext cx="4783864" cy="5713775"/>
          </a:xfrm>
          <a:prstGeom prst="rect">
            <a:avLst/>
          </a:prstGeom>
        </p:spPr>
      </p:pic>
      <p:sp>
        <p:nvSpPr>
          <p:cNvPr id="4" name="Rounded Rectangle 3"/>
          <p:cNvSpPr/>
          <p:nvPr/>
        </p:nvSpPr>
        <p:spPr>
          <a:xfrm>
            <a:off x="6069874" y="2569028"/>
            <a:ext cx="1942012" cy="2151018"/>
          </a:xfrm>
          <a:prstGeom prst="round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08618" y="6296098"/>
            <a:ext cx="4828181" cy="369332"/>
          </a:xfrm>
          <a:prstGeom prst="rect">
            <a:avLst/>
          </a:prstGeom>
          <a:noFill/>
        </p:spPr>
        <p:txBody>
          <a:bodyPr wrap="none" rtlCol="0">
            <a:spAutoFit/>
          </a:bodyPr>
          <a:lstStyle/>
          <a:p>
            <a:r>
              <a:rPr lang="en-US" i="1" dirty="0"/>
              <a:t>Source: Attention Is All You Need by </a:t>
            </a:r>
            <a:r>
              <a:rPr lang="en-US" i="1" dirty="0" err="1"/>
              <a:t>Vaswani</a:t>
            </a:r>
            <a:r>
              <a:rPr lang="en-US" i="1" dirty="0"/>
              <a:t> et al</a:t>
            </a:r>
          </a:p>
        </p:txBody>
      </p:sp>
    </p:spTree>
    <p:extLst>
      <p:ext uri="{BB962C8B-B14F-4D97-AF65-F5344CB8AC3E}">
        <p14:creationId xmlns:p14="http://schemas.microsoft.com/office/powerpoint/2010/main" val="689605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3754"/>
            <a:ext cx="10515600" cy="1325563"/>
          </a:xfrm>
        </p:spPr>
        <p:txBody>
          <a:bodyPr/>
          <a:lstStyle/>
          <a:p>
            <a:r>
              <a:rPr lang="en-US" dirty="0">
                <a:latin typeface="+mj-lt"/>
              </a:rPr>
              <a:t>Attention mechanism</a:t>
            </a:r>
          </a:p>
        </p:txBody>
      </p:sp>
      <p:sp>
        <p:nvSpPr>
          <p:cNvPr id="3" name="Content Placeholder 2"/>
          <p:cNvSpPr>
            <a:spLocks noGrp="1"/>
          </p:cNvSpPr>
          <p:nvPr>
            <p:ph idx="1"/>
          </p:nvPr>
        </p:nvSpPr>
        <p:spPr>
          <a:xfrm>
            <a:off x="983211" y="1612560"/>
            <a:ext cx="10515600" cy="4351338"/>
          </a:xfrm>
        </p:spPr>
        <p:txBody>
          <a:bodyPr/>
          <a:lstStyle/>
          <a:p>
            <a:pPr marL="114300" indent="0">
              <a:buNone/>
            </a:pPr>
            <a:r>
              <a:rPr lang="en-US" dirty="0">
                <a:latin typeface="+mn-lt"/>
              </a:rPr>
              <a:t> Quantifies interdependence</a:t>
            </a:r>
          </a:p>
          <a:p>
            <a:pPr lvl="1"/>
            <a:r>
              <a:rPr lang="en-US" dirty="0">
                <a:latin typeface="+mn-lt"/>
              </a:rPr>
              <a:t>Between input and output elements (general attention)</a:t>
            </a:r>
          </a:p>
          <a:p>
            <a:pPr lvl="1"/>
            <a:r>
              <a:rPr lang="en-US" dirty="0">
                <a:latin typeface="+mn-lt"/>
              </a:rPr>
              <a:t>Within the input elements (self-attention)</a:t>
            </a:r>
          </a:p>
          <a:p>
            <a:pPr lvl="1"/>
            <a:endParaRPr lang="en-US" dirty="0">
              <a:latin typeface="+mn-lt"/>
            </a:endParaRPr>
          </a:p>
          <a:p>
            <a:pPr marL="457200" lvl="1" indent="0">
              <a:buNone/>
            </a:pPr>
            <a:endParaRPr lang="en-US" dirty="0">
              <a:latin typeface="+mn-lt"/>
            </a:endParaRPr>
          </a:p>
        </p:txBody>
      </p:sp>
      <p:sp>
        <p:nvSpPr>
          <p:cNvPr id="4" name="Rounded Rectangle 3"/>
          <p:cNvSpPr/>
          <p:nvPr/>
        </p:nvSpPr>
        <p:spPr>
          <a:xfrm>
            <a:off x="1393370" y="3788229"/>
            <a:ext cx="2838995" cy="56605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I am from </a:t>
            </a:r>
            <a:r>
              <a:rPr lang="en-US" b="1" dirty="0">
                <a:solidFill>
                  <a:srgbClr val="C00000"/>
                </a:solidFill>
              </a:rPr>
              <a:t>India </a:t>
            </a:r>
            <a:r>
              <a:rPr lang="en-US" dirty="0"/>
              <a:t>and I speak </a:t>
            </a:r>
          </a:p>
        </p:txBody>
      </p:sp>
      <p:sp>
        <p:nvSpPr>
          <p:cNvPr id="5" name="Rounded Rectangle 4"/>
          <p:cNvSpPr/>
          <p:nvPr/>
        </p:nvSpPr>
        <p:spPr>
          <a:xfrm>
            <a:off x="4458789" y="3788229"/>
            <a:ext cx="914400" cy="56605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rgbClr val="C00000"/>
                </a:solidFill>
              </a:rPr>
              <a:t>Hindi</a:t>
            </a:r>
          </a:p>
        </p:txBody>
      </p:sp>
      <p:sp>
        <p:nvSpPr>
          <p:cNvPr id="6" name="Rounded Rectangle 5"/>
          <p:cNvSpPr/>
          <p:nvPr/>
        </p:nvSpPr>
        <p:spPr>
          <a:xfrm>
            <a:off x="1393370" y="3291840"/>
            <a:ext cx="3979820" cy="3614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Example: General attention</a:t>
            </a:r>
          </a:p>
        </p:txBody>
      </p:sp>
      <p:sp>
        <p:nvSpPr>
          <p:cNvPr id="7" name="TextBox 6"/>
          <p:cNvSpPr txBox="1"/>
          <p:nvPr/>
        </p:nvSpPr>
        <p:spPr>
          <a:xfrm>
            <a:off x="2470465" y="4354286"/>
            <a:ext cx="684803" cy="369332"/>
          </a:xfrm>
          <a:prstGeom prst="rect">
            <a:avLst/>
          </a:prstGeom>
          <a:noFill/>
        </p:spPr>
        <p:txBody>
          <a:bodyPr wrap="none" rtlCol="0">
            <a:spAutoFit/>
          </a:bodyPr>
          <a:lstStyle/>
          <a:p>
            <a:r>
              <a:rPr lang="en-US" dirty="0"/>
              <a:t>Input</a:t>
            </a:r>
          </a:p>
        </p:txBody>
      </p:sp>
      <p:sp>
        <p:nvSpPr>
          <p:cNvPr id="8" name="TextBox 7"/>
          <p:cNvSpPr txBox="1"/>
          <p:nvPr/>
        </p:nvSpPr>
        <p:spPr>
          <a:xfrm>
            <a:off x="4541724" y="4342884"/>
            <a:ext cx="856325" cy="369332"/>
          </a:xfrm>
          <a:prstGeom prst="rect">
            <a:avLst/>
          </a:prstGeom>
          <a:noFill/>
        </p:spPr>
        <p:txBody>
          <a:bodyPr wrap="none" rtlCol="0">
            <a:spAutoFit/>
          </a:bodyPr>
          <a:lstStyle/>
          <a:p>
            <a:r>
              <a:rPr lang="en-US" dirty="0"/>
              <a:t>Output</a:t>
            </a:r>
          </a:p>
        </p:txBody>
      </p:sp>
      <p:sp>
        <p:nvSpPr>
          <p:cNvPr id="9" name="Rounded Rectangle 8"/>
          <p:cNvSpPr/>
          <p:nvPr/>
        </p:nvSpPr>
        <p:spPr>
          <a:xfrm>
            <a:off x="1271451" y="4808424"/>
            <a:ext cx="4109181" cy="914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a:t>Pay more attention to the words that are important in making this prediction</a:t>
            </a:r>
          </a:p>
        </p:txBody>
      </p:sp>
      <p:graphicFrame>
        <p:nvGraphicFramePr>
          <p:cNvPr id="10" name="Table 9"/>
          <p:cNvGraphicFramePr>
            <a:graphicFrameLocks noGrp="1"/>
          </p:cNvGraphicFramePr>
          <p:nvPr>
            <p:extLst>
              <p:ext uri="{D42A27DB-BD31-4B8C-83A1-F6EECF244321}">
                <p14:modId xmlns:p14="http://schemas.microsoft.com/office/powerpoint/2010/main" val="1275955633"/>
              </p:ext>
            </p:extLst>
          </p:nvPr>
        </p:nvGraphicFramePr>
        <p:xfrm>
          <a:off x="7403308" y="3429000"/>
          <a:ext cx="4211185" cy="2849880"/>
        </p:xfrm>
        <a:graphic>
          <a:graphicData uri="http://schemas.openxmlformats.org/drawingml/2006/table">
            <a:tbl>
              <a:tblPr firstRow="1" bandRow="1">
                <a:tableStyleId>{5DA37D80-6434-44D0-A028-1B22A696006F}</a:tableStyleId>
              </a:tblPr>
              <a:tblGrid>
                <a:gridCol w="536168">
                  <a:extLst>
                    <a:ext uri="{9D8B030D-6E8A-4147-A177-3AD203B41FA5}">
                      <a16:colId xmlns:a16="http://schemas.microsoft.com/office/drawing/2014/main" val="329808072"/>
                    </a:ext>
                  </a:extLst>
                </a:gridCol>
                <a:gridCol w="409303">
                  <a:extLst>
                    <a:ext uri="{9D8B030D-6E8A-4147-A177-3AD203B41FA5}">
                      <a16:colId xmlns:a16="http://schemas.microsoft.com/office/drawing/2014/main" val="1368203039"/>
                    </a:ext>
                  </a:extLst>
                </a:gridCol>
                <a:gridCol w="452845">
                  <a:extLst>
                    <a:ext uri="{9D8B030D-6E8A-4147-A177-3AD203B41FA5}">
                      <a16:colId xmlns:a16="http://schemas.microsoft.com/office/drawing/2014/main" val="2722185821"/>
                    </a:ext>
                  </a:extLst>
                </a:gridCol>
                <a:gridCol w="470263">
                  <a:extLst>
                    <a:ext uri="{9D8B030D-6E8A-4147-A177-3AD203B41FA5}">
                      <a16:colId xmlns:a16="http://schemas.microsoft.com/office/drawing/2014/main" val="1907703271"/>
                    </a:ext>
                  </a:extLst>
                </a:gridCol>
                <a:gridCol w="470263">
                  <a:extLst>
                    <a:ext uri="{9D8B030D-6E8A-4147-A177-3AD203B41FA5}">
                      <a16:colId xmlns:a16="http://schemas.microsoft.com/office/drawing/2014/main" val="2101512556"/>
                    </a:ext>
                  </a:extLst>
                </a:gridCol>
                <a:gridCol w="470263">
                  <a:extLst>
                    <a:ext uri="{9D8B030D-6E8A-4147-A177-3AD203B41FA5}">
                      <a16:colId xmlns:a16="http://schemas.microsoft.com/office/drawing/2014/main" val="2293953186"/>
                    </a:ext>
                  </a:extLst>
                </a:gridCol>
                <a:gridCol w="357051">
                  <a:extLst>
                    <a:ext uri="{9D8B030D-6E8A-4147-A177-3AD203B41FA5}">
                      <a16:colId xmlns:a16="http://schemas.microsoft.com/office/drawing/2014/main" val="2556232445"/>
                    </a:ext>
                  </a:extLst>
                </a:gridCol>
                <a:gridCol w="539932">
                  <a:extLst>
                    <a:ext uri="{9D8B030D-6E8A-4147-A177-3AD203B41FA5}">
                      <a16:colId xmlns:a16="http://schemas.microsoft.com/office/drawing/2014/main" val="1559302728"/>
                    </a:ext>
                  </a:extLst>
                </a:gridCol>
                <a:gridCol w="505097">
                  <a:extLst>
                    <a:ext uri="{9D8B030D-6E8A-4147-A177-3AD203B41FA5}">
                      <a16:colId xmlns:a16="http://schemas.microsoft.com/office/drawing/2014/main" val="3384022703"/>
                    </a:ext>
                  </a:extLst>
                </a:gridCol>
              </a:tblGrid>
              <a:tr h="299404">
                <a:tc>
                  <a:txBody>
                    <a:bodyPr/>
                    <a:lstStyle/>
                    <a:p>
                      <a:endParaRPr lang="en-US" dirty="0"/>
                    </a:p>
                  </a:txBody>
                  <a:tcPr/>
                </a:tc>
                <a:tc>
                  <a:txBody>
                    <a:bodyPr/>
                    <a:lstStyle/>
                    <a:p>
                      <a:r>
                        <a:rPr lang="en-US" sz="1000" b="0" dirty="0"/>
                        <a:t>I</a:t>
                      </a:r>
                    </a:p>
                  </a:txBody>
                  <a:tcPr/>
                </a:tc>
                <a:tc>
                  <a:txBody>
                    <a:bodyPr/>
                    <a:lstStyle/>
                    <a:p>
                      <a:r>
                        <a:rPr lang="en-US" sz="1000" b="0" dirty="0"/>
                        <a:t>am</a:t>
                      </a:r>
                    </a:p>
                  </a:txBody>
                  <a:tcPr/>
                </a:tc>
                <a:tc>
                  <a:txBody>
                    <a:bodyPr/>
                    <a:lstStyle/>
                    <a:p>
                      <a:r>
                        <a:rPr lang="en-US" sz="1000" b="0" dirty="0"/>
                        <a:t>from</a:t>
                      </a:r>
                    </a:p>
                  </a:txBody>
                  <a:tcPr/>
                </a:tc>
                <a:tc>
                  <a:txBody>
                    <a:bodyPr/>
                    <a:lstStyle/>
                    <a:p>
                      <a:r>
                        <a:rPr lang="en-US" sz="1000" b="0" dirty="0"/>
                        <a:t>India</a:t>
                      </a:r>
                    </a:p>
                  </a:txBody>
                  <a:tcPr/>
                </a:tc>
                <a:tc>
                  <a:txBody>
                    <a:bodyPr/>
                    <a:lstStyle/>
                    <a:p>
                      <a:r>
                        <a:rPr lang="en-US" sz="1000" b="0" dirty="0"/>
                        <a:t>and</a:t>
                      </a:r>
                    </a:p>
                  </a:txBody>
                  <a:tcPr/>
                </a:tc>
                <a:tc>
                  <a:txBody>
                    <a:bodyPr/>
                    <a:lstStyle/>
                    <a:p>
                      <a:r>
                        <a:rPr lang="en-US" sz="1000" b="0" dirty="0"/>
                        <a:t>I</a:t>
                      </a:r>
                    </a:p>
                  </a:txBody>
                  <a:tcPr/>
                </a:tc>
                <a:tc>
                  <a:txBody>
                    <a:bodyPr/>
                    <a:lstStyle/>
                    <a:p>
                      <a:r>
                        <a:rPr lang="en-US" sz="1000" b="0" dirty="0"/>
                        <a:t>speak</a:t>
                      </a:r>
                    </a:p>
                  </a:txBody>
                  <a:tcPr/>
                </a:tc>
                <a:tc>
                  <a:txBody>
                    <a:bodyPr/>
                    <a:lstStyle/>
                    <a:p>
                      <a:r>
                        <a:rPr lang="en-US" sz="1000" b="0" dirty="0"/>
                        <a:t>Hindi</a:t>
                      </a:r>
                    </a:p>
                  </a:txBody>
                  <a:tcPr/>
                </a:tc>
                <a:extLst>
                  <a:ext uri="{0D108BD9-81ED-4DB2-BD59-A6C34878D82A}">
                    <a16:rowId xmlns:a16="http://schemas.microsoft.com/office/drawing/2014/main" val="1924161163"/>
                  </a:ext>
                </a:extLst>
              </a:tr>
              <a:tr h="290851">
                <a:tc>
                  <a:txBody>
                    <a:bodyPr/>
                    <a:lstStyle/>
                    <a:p>
                      <a:r>
                        <a:rPr lang="en-US" sz="1050" dirty="0"/>
                        <a:t>I</a:t>
                      </a:r>
                    </a:p>
                  </a:txBody>
                  <a:tcPr/>
                </a:tc>
                <a:tc>
                  <a:txBody>
                    <a:bodyPr/>
                    <a:lstStyle/>
                    <a:p>
                      <a:r>
                        <a:rPr lang="en-US" sz="1400" dirty="0"/>
                        <a:t>1</a:t>
                      </a:r>
                    </a:p>
                  </a:txBody>
                  <a:tcPr/>
                </a:tc>
                <a:tc>
                  <a:txBody>
                    <a:bodyPr/>
                    <a:lstStyle/>
                    <a:p>
                      <a:r>
                        <a:rPr lang="en-US" sz="1400" b="1" dirty="0">
                          <a:solidFill>
                            <a:srgbClr val="00B050"/>
                          </a:solidFill>
                        </a:rPr>
                        <a:t>.9</a:t>
                      </a:r>
                    </a:p>
                  </a:txBody>
                  <a:tcPr/>
                </a:tc>
                <a:tc>
                  <a:txBody>
                    <a:bodyPr/>
                    <a:lstStyle/>
                    <a:p>
                      <a:r>
                        <a:rPr lang="en-US" sz="1400" dirty="0"/>
                        <a:t>.5</a:t>
                      </a:r>
                    </a:p>
                  </a:txBody>
                  <a:tcPr/>
                </a:tc>
                <a:tc>
                  <a:txBody>
                    <a:bodyPr/>
                    <a:lstStyle/>
                    <a:p>
                      <a:r>
                        <a:rPr lang="en-US" sz="1400" dirty="0"/>
                        <a:t>.1</a:t>
                      </a:r>
                    </a:p>
                  </a:txBody>
                  <a:tcPr/>
                </a:tc>
                <a:tc>
                  <a:txBody>
                    <a:bodyPr/>
                    <a:lstStyle/>
                    <a:p>
                      <a:r>
                        <a:rPr lang="en-US" sz="1400" dirty="0"/>
                        <a:t>.2</a:t>
                      </a:r>
                    </a:p>
                  </a:txBody>
                  <a:tcPr/>
                </a:tc>
                <a:tc>
                  <a:txBody>
                    <a:bodyPr/>
                    <a:lstStyle/>
                    <a:p>
                      <a:r>
                        <a:rPr lang="en-US" sz="1400" dirty="0"/>
                        <a:t>1</a:t>
                      </a:r>
                    </a:p>
                  </a:txBody>
                  <a:tcPr/>
                </a:tc>
                <a:tc>
                  <a:txBody>
                    <a:bodyPr/>
                    <a:lstStyle/>
                    <a:p>
                      <a:r>
                        <a:rPr lang="en-US" sz="1400" dirty="0"/>
                        <a:t>.3</a:t>
                      </a:r>
                    </a:p>
                  </a:txBody>
                  <a:tcPr/>
                </a:tc>
                <a:tc>
                  <a:txBody>
                    <a:bodyPr/>
                    <a:lstStyle/>
                    <a:p>
                      <a:r>
                        <a:rPr lang="en-US" sz="1400" dirty="0"/>
                        <a:t>.1</a:t>
                      </a:r>
                    </a:p>
                  </a:txBody>
                  <a:tcPr/>
                </a:tc>
                <a:extLst>
                  <a:ext uri="{0D108BD9-81ED-4DB2-BD59-A6C34878D82A}">
                    <a16:rowId xmlns:a16="http://schemas.microsoft.com/office/drawing/2014/main" val="1315363743"/>
                  </a:ext>
                </a:extLst>
              </a:tr>
              <a:tr h="290851">
                <a:tc>
                  <a:txBody>
                    <a:bodyPr/>
                    <a:lstStyle/>
                    <a:p>
                      <a:r>
                        <a:rPr lang="en-US" sz="1050" dirty="0"/>
                        <a:t>Am</a:t>
                      </a:r>
                    </a:p>
                  </a:txBody>
                  <a:tcPr/>
                </a:tc>
                <a:tc>
                  <a:txBody>
                    <a:bodyPr/>
                    <a:lstStyle/>
                    <a:p>
                      <a:endParaRPr lang="en-US" sz="1400" dirty="0"/>
                    </a:p>
                  </a:txBody>
                  <a:tcPr/>
                </a:tc>
                <a:tc>
                  <a:txBody>
                    <a:bodyPr/>
                    <a:lstStyle/>
                    <a:p>
                      <a:r>
                        <a:rPr lang="en-US" sz="1400" dirty="0"/>
                        <a:t>1</a:t>
                      </a:r>
                    </a:p>
                  </a:txBody>
                  <a:tcPr/>
                </a:tc>
                <a:tc>
                  <a:txBody>
                    <a:bodyPr/>
                    <a:lstStyle/>
                    <a:p>
                      <a:r>
                        <a:rPr lang="en-US" sz="1400" dirty="0"/>
                        <a:t>.2</a:t>
                      </a:r>
                    </a:p>
                  </a:txBody>
                  <a:tcPr/>
                </a:tc>
                <a:tc>
                  <a:txBody>
                    <a:bodyPr/>
                    <a:lstStyle/>
                    <a:p>
                      <a:r>
                        <a:rPr lang="en-US" sz="1400" dirty="0"/>
                        <a:t>.1</a:t>
                      </a:r>
                    </a:p>
                  </a:txBody>
                  <a:tcPr/>
                </a:tc>
                <a:tc>
                  <a:txBody>
                    <a:bodyPr/>
                    <a:lstStyle/>
                    <a:p>
                      <a:r>
                        <a:rPr lang="en-US" sz="1400" dirty="0"/>
                        <a:t>.3</a:t>
                      </a:r>
                    </a:p>
                  </a:txBody>
                  <a:tcPr/>
                </a:tc>
                <a:tc>
                  <a:txBody>
                    <a:bodyPr/>
                    <a:lstStyle/>
                    <a:p>
                      <a:pPr marL="0" algn="l" defTabSz="914400" rtl="0" eaLnBrk="1" latinLnBrk="0" hangingPunct="1"/>
                      <a:r>
                        <a:rPr lang="en-US" sz="1400" b="1" kern="1200" dirty="0">
                          <a:solidFill>
                            <a:srgbClr val="00B050"/>
                          </a:solidFill>
                          <a:latin typeface="+mn-lt"/>
                          <a:ea typeface="+mn-ea"/>
                          <a:cs typeface="+mn-cs"/>
                        </a:rPr>
                        <a:t>.9</a:t>
                      </a:r>
                    </a:p>
                  </a:txBody>
                  <a:tcPr/>
                </a:tc>
                <a:tc>
                  <a:txBody>
                    <a:bodyPr/>
                    <a:lstStyle/>
                    <a:p>
                      <a:r>
                        <a:rPr lang="en-US" sz="1400" dirty="0"/>
                        <a:t>.2</a:t>
                      </a:r>
                    </a:p>
                  </a:txBody>
                  <a:tcPr/>
                </a:tc>
                <a:tc>
                  <a:txBody>
                    <a:bodyPr/>
                    <a:lstStyle/>
                    <a:p>
                      <a:r>
                        <a:rPr lang="en-US" sz="1400" dirty="0"/>
                        <a:t>.2</a:t>
                      </a:r>
                    </a:p>
                  </a:txBody>
                  <a:tcPr/>
                </a:tc>
                <a:extLst>
                  <a:ext uri="{0D108BD9-81ED-4DB2-BD59-A6C34878D82A}">
                    <a16:rowId xmlns:a16="http://schemas.microsoft.com/office/drawing/2014/main" val="3001534130"/>
                  </a:ext>
                </a:extLst>
              </a:tr>
              <a:tr h="290851">
                <a:tc>
                  <a:txBody>
                    <a:bodyPr/>
                    <a:lstStyle/>
                    <a:p>
                      <a:r>
                        <a:rPr lang="en-US" sz="1050" dirty="0"/>
                        <a:t>From</a:t>
                      </a:r>
                    </a:p>
                  </a:txBody>
                  <a:tcPr/>
                </a:tc>
                <a:tc>
                  <a:txBody>
                    <a:bodyPr/>
                    <a:lstStyle/>
                    <a:p>
                      <a:endParaRPr lang="en-US" sz="1400" dirty="0"/>
                    </a:p>
                  </a:txBody>
                  <a:tcPr/>
                </a:tc>
                <a:tc>
                  <a:txBody>
                    <a:bodyPr/>
                    <a:lstStyle/>
                    <a:p>
                      <a:r>
                        <a:rPr lang="en-US" sz="1400" dirty="0"/>
                        <a:t> </a:t>
                      </a:r>
                    </a:p>
                  </a:txBody>
                  <a:tcPr/>
                </a:tc>
                <a:tc>
                  <a:txBody>
                    <a:bodyPr/>
                    <a:lstStyle/>
                    <a:p>
                      <a:r>
                        <a:rPr lang="en-US" sz="1400" dirty="0"/>
                        <a:t>1</a:t>
                      </a:r>
                    </a:p>
                  </a:txBody>
                  <a:tcPr/>
                </a:tc>
                <a:tc>
                  <a:txBody>
                    <a:bodyPr/>
                    <a:lstStyle/>
                    <a:p>
                      <a:r>
                        <a:rPr lang="en-US" sz="1400" dirty="0"/>
                        <a:t>.2</a:t>
                      </a:r>
                    </a:p>
                  </a:txBody>
                  <a:tcPr/>
                </a:tc>
                <a:tc>
                  <a:txBody>
                    <a:bodyPr/>
                    <a:lstStyle/>
                    <a:p>
                      <a:r>
                        <a:rPr lang="en-US" sz="1400" dirty="0"/>
                        <a:t>.4</a:t>
                      </a:r>
                    </a:p>
                  </a:txBody>
                  <a:tcPr/>
                </a:tc>
                <a:tc>
                  <a:txBody>
                    <a:bodyPr/>
                    <a:lstStyle/>
                    <a:p>
                      <a:r>
                        <a:rPr lang="en-US" sz="1400" dirty="0"/>
                        <a:t>.1</a:t>
                      </a:r>
                    </a:p>
                  </a:txBody>
                  <a:tcPr/>
                </a:tc>
                <a:tc>
                  <a:txBody>
                    <a:bodyPr/>
                    <a:lstStyle/>
                    <a:p>
                      <a:r>
                        <a:rPr lang="en-US" sz="1400" dirty="0"/>
                        <a:t>.2</a:t>
                      </a:r>
                    </a:p>
                  </a:txBody>
                  <a:tcPr/>
                </a:tc>
                <a:tc>
                  <a:txBody>
                    <a:bodyPr/>
                    <a:lstStyle/>
                    <a:p>
                      <a:r>
                        <a:rPr lang="en-US" sz="1400" dirty="0"/>
                        <a:t>.1</a:t>
                      </a:r>
                    </a:p>
                  </a:txBody>
                  <a:tcPr/>
                </a:tc>
                <a:extLst>
                  <a:ext uri="{0D108BD9-81ED-4DB2-BD59-A6C34878D82A}">
                    <a16:rowId xmlns:a16="http://schemas.microsoft.com/office/drawing/2014/main" val="1196199748"/>
                  </a:ext>
                </a:extLst>
              </a:tr>
              <a:tr h="290851">
                <a:tc>
                  <a:txBody>
                    <a:bodyPr/>
                    <a:lstStyle/>
                    <a:p>
                      <a:r>
                        <a:rPr lang="en-US" sz="1050" dirty="0"/>
                        <a:t>India</a:t>
                      </a:r>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tc>
                  <a:txBody>
                    <a:bodyPr/>
                    <a:lstStyle/>
                    <a:p>
                      <a:r>
                        <a:rPr lang="en-US" sz="1400" dirty="0"/>
                        <a:t>1</a:t>
                      </a:r>
                    </a:p>
                  </a:txBody>
                  <a:tcPr/>
                </a:tc>
                <a:tc>
                  <a:txBody>
                    <a:bodyPr/>
                    <a:lstStyle/>
                    <a:p>
                      <a:r>
                        <a:rPr lang="en-US" sz="1400" dirty="0"/>
                        <a:t>.1</a:t>
                      </a:r>
                    </a:p>
                  </a:txBody>
                  <a:tcPr/>
                </a:tc>
                <a:tc>
                  <a:txBody>
                    <a:bodyPr/>
                    <a:lstStyle/>
                    <a:p>
                      <a:r>
                        <a:rPr lang="en-US" sz="1400" dirty="0"/>
                        <a:t>.1</a:t>
                      </a:r>
                    </a:p>
                  </a:txBody>
                  <a:tcPr/>
                </a:tc>
                <a:tc>
                  <a:txBody>
                    <a:bodyPr/>
                    <a:lstStyle/>
                    <a:p>
                      <a:r>
                        <a:rPr lang="en-US" sz="1400" dirty="0"/>
                        <a:t>.2</a:t>
                      </a:r>
                    </a:p>
                  </a:txBody>
                  <a:tcPr/>
                </a:tc>
                <a:tc>
                  <a:txBody>
                    <a:bodyPr/>
                    <a:lstStyle/>
                    <a:p>
                      <a:pPr marL="0" algn="l" defTabSz="914400" rtl="0" eaLnBrk="1" latinLnBrk="0" hangingPunct="1"/>
                      <a:r>
                        <a:rPr lang="en-US" sz="1400" b="1" kern="1200" dirty="0">
                          <a:solidFill>
                            <a:srgbClr val="00B050"/>
                          </a:solidFill>
                          <a:latin typeface="+mn-lt"/>
                          <a:ea typeface="+mn-ea"/>
                          <a:cs typeface="+mn-cs"/>
                        </a:rPr>
                        <a:t>.9</a:t>
                      </a:r>
                    </a:p>
                  </a:txBody>
                  <a:tcPr/>
                </a:tc>
                <a:extLst>
                  <a:ext uri="{0D108BD9-81ED-4DB2-BD59-A6C34878D82A}">
                    <a16:rowId xmlns:a16="http://schemas.microsoft.com/office/drawing/2014/main" val="2922232317"/>
                  </a:ext>
                </a:extLst>
              </a:tr>
              <a:tr h="290851">
                <a:tc>
                  <a:txBody>
                    <a:bodyPr/>
                    <a:lstStyle/>
                    <a:p>
                      <a:r>
                        <a:rPr lang="en-US" sz="1050" dirty="0"/>
                        <a:t>And</a:t>
                      </a:r>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r>
                        <a:rPr lang="en-US" sz="1400" dirty="0"/>
                        <a:t>1</a:t>
                      </a:r>
                    </a:p>
                  </a:txBody>
                  <a:tcPr/>
                </a:tc>
                <a:tc>
                  <a:txBody>
                    <a:bodyPr/>
                    <a:lstStyle/>
                    <a:p>
                      <a:r>
                        <a:rPr lang="en-US" sz="1400" dirty="0"/>
                        <a:t>.4</a:t>
                      </a:r>
                    </a:p>
                  </a:txBody>
                  <a:tcPr/>
                </a:tc>
                <a:tc>
                  <a:txBody>
                    <a:bodyPr/>
                    <a:lstStyle/>
                    <a:p>
                      <a:r>
                        <a:rPr lang="en-US" sz="1400" dirty="0"/>
                        <a:t>.1</a:t>
                      </a:r>
                    </a:p>
                  </a:txBody>
                  <a:tcPr/>
                </a:tc>
                <a:tc>
                  <a:txBody>
                    <a:bodyPr/>
                    <a:lstStyle/>
                    <a:p>
                      <a:r>
                        <a:rPr lang="en-US" sz="1400" dirty="0"/>
                        <a:t>.1</a:t>
                      </a:r>
                    </a:p>
                  </a:txBody>
                  <a:tcPr/>
                </a:tc>
                <a:extLst>
                  <a:ext uri="{0D108BD9-81ED-4DB2-BD59-A6C34878D82A}">
                    <a16:rowId xmlns:a16="http://schemas.microsoft.com/office/drawing/2014/main" val="3865862203"/>
                  </a:ext>
                </a:extLst>
              </a:tr>
              <a:tr h="290851">
                <a:tc>
                  <a:txBody>
                    <a:bodyPr/>
                    <a:lstStyle/>
                    <a:p>
                      <a:r>
                        <a:rPr lang="en-US" sz="1050" dirty="0"/>
                        <a:t>I</a:t>
                      </a:r>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r>
                        <a:rPr lang="en-US" sz="1400" dirty="0"/>
                        <a:t>1</a:t>
                      </a:r>
                    </a:p>
                  </a:txBody>
                  <a:tcPr/>
                </a:tc>
                <a:tc>
                  <a:txBody>
                    <a:bodyPr/>
                    <a:lstStyle/>
                    <a:p>
                      <a:r>
                        <a:rPr lang="en-US" sz="1400" dirty="0"/>
                        <a:t>.3</a:t>
                      </a:r>
                    </a:p>
                  </a:txBody>
                  <a:tcPr/>
                </a:tc>
                <a:tc>
                  <a:txBody>
                    <a:bodyPr/>
                    <a:lstStyle/>
                    <a:p>
                      <a:r>
                        <a:rPr lang="en-US" sz="1400" dirty="0"/>
                        <a:t>.2</a:t>
                      </a:r>
                    </a:p>
                  </a:txBody>
                  <a:tcPr/>
                </a:tc>
                <a:extLst>
                  <a:ext uri="{0D108BD9-81ED-4DB2-BD59-A6C34878D82A}">
                    <a16:rowId xmlns:a16="http://schemas.microsoft.com/office/drawing/2014/main" val="4147342098"/>
                  </a:ext>
                </a:extLst>
              </a:tr>
              <a:tr h="290851">
                <a:tc>
                  <a:txBody>
                    <a:bodyPr/>
                    <a:lstStyle/>
                    <a:p>
                      <a:r>
                        <a:rPr lang="en-US" sz="1050" dirty="0"/>
                        <a:t>Speak</a:t>
                      </a:r>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r>
                        <a:rPr lang="en-US" sz="1400" dirty="0"/>
                        <a:t>1</a:t>
                      </a:r>
                    </a:p>
                  </a:txBody>
                  <a:tcPr/>
                </a:tc>
                <a:tc>
                  <a:txBody>
                    <a:bodyPr/>
                    <a:lstStyle/>
                    <a:p>
                      <a:r>
                        <a:rPr lang="en-US" sz="1400" dirty="0"/>
                        <a:t>.3</a:t>
                      </a:r>
                    </a:p>
                  </a:txBody>
                  <a:tcPr/>
                </a:tc>
                <a:extLst>
                  <a:ext uri="{0D108BD9-81ED-4DB2-BD59-A6C34878D82A}">
                    <a16:rowId xmlns:a16="http://schemas.microsoft.com/office/drawing/2014/main" val="1178515569"/>
                  </a:ext>
                </a:extLst>
              </a:tr>
              <a:tr h="290851">
                <a:tc>
                  <a:txBody>
                    <a:bodyPr/>
                    <a:lstStyle/>
                    <a:p>
                      <a:r>
                        <a:rPr lang="en-US" sz="1050" dirty="0"/>
                        <a:t>Hindi</a:t>
                      </a:r>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r>
                        <a:rPr lang="en-US" sz="1400" dirty="0"/>
                        <a:t>1</a:t>
                      </a:r>
                    </a:p>
                  </a:txBody>
                  <a:tcPr/>
                </a:tc>
                <a:extLst>
                  <a:ext uri="{0D108BD9-81ED-4DB2-BD59-A6C34878D82A}">
                    <a16:rowId xmlns:a16="http://schemas.microsoft.com/office/drawing/2014/main" val="1989023322"/>
                  </a:ext>
                </a:extLst>
              </a:tr>
            </a:tbl>
          </a:graphicData>
        </a:graphic>
      </p:graphicFrame>
      <p:sp>
        <p:nvSpPr>
          <p:cNvPr id="11" name="Rounded Rectangle 10"/>
          <p:cNvSpPr/>
          <p:nvPr/>
        </p:nvSpPr>
        <p:spPr>
          <a:xfrm>
            <a:off x="7518991" y="3011351"/>
            <a:ext cx="3979820" cy="3614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Example: Self attention</a:t>
            </a:r>
          </a:p>
        </p:txBody>
      </p:sp>
    </p:spTree>
    <p:extLst>
      <p:ext uri="{BB962C8B-B14F-4D97-AF65-F5344CB8AC3E}">
        <p14:creationId xmlns:p14="http://schemas.microsoft.com/office/powerpoint/2010/main" val="967187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Multi-headed attention</a:t>
            </a:r>
          </a:p>
        </p:txBody>
      </p:sp>
      <p:sp>
        <p:nvSpPr>
          <p:cNvPr id="3" name="Content Placeholder 2"/>
          <p:cNvSpPr>
            <a:spLocks noGrp="1"/>
          </p:cNvSpPr>
          <p:nvPr>
            <p:ph idx="1"/>
          </p:nvPr>
        </p:nvSpPr>
        <p:spPr/>
        <p:txBody>
          <a:bodyPr/>
          <a:lstStyle/>
          <a:p>
            <a:r>
              <a:rPr lang="en-US" dirty="0">
                <a:latin typeface="+mn-lt"/>
              </a:rPr>
              <a:t>Multi-headed attention</a:t>
            </a:r>
          </a:p>
          <a:p>
            <a:pPr lvl="1"/>
            <a:r>
              <a:rPr lang="en-US" dirty="0">
                <a:latin typeface="+mn-lt"/>
              </a:rPr>
              <a:t>Attention filter 1* Input = Output 1</a:t>
            </a:r>
          </a:p>
          <a:p>
            <a:pPr lvl="1"/>
            <a:r>
              <a:rPr lang="en-US" dirty="0">
                <a:latin typeface="+mn-lt"/>
              </a:rPr>
              <a:t>Attention filter 2* Input = Output 2</a:t>
            </a:r>
          </a:p>
          <a:p>
            <a:pPr lvl="1"/>
            <a:r>
              <a:rPr lang="en-US" dirty="0">
                <a:latin typeface="+mn-lt"/>
              </a:rPr>
              <a:t>Attention filter 3* Input = Output 3</a:t>
            </a:r>
          </a:p>
          <a:p>
            <a:pPr lvl="1"/>
            <a:r>
              <a:rPr lang="en-US" dirty="0">
                <a:latin typeface="+mn-lt"/>
              </a:rPr>
              <a:t>Attention filter 4* Input = Output 4</a:t>
            </a:r>
          </a:p>
          <a:p>
            <a:pPr lvl="1"/>
            <a:r>
              <a:rPr lang="en-US" dirty="0">
                <a:latin typeface="+mn-lt"/>
              </a:rPr>
              <a:t>Attention filter 5* Input = Output 5</a:t>
            </a:r>
          </a:p>
          <a:p>
            <a:pPr lvl="1"/>
            <a:endParaRPr lang="en-US" dirty="0">
              <a:latin typeface="+mn-lt"/>
            </a:endParaRPr>
          </a:p>
        </p:txBody>
      </p:sp>
      <p:sp>
        <p:nvSpPr>
          <p:cNvPr id="4" name="Rounded Rectangle 3"/>
          <p:cNvSpPr/>
          <p:nvPr/>
        </p:nvSpPr>
        <p:spPr>
          <a:xfrm>
            <a:off x="1532708" y="4513626"/>
            <a:ext cx="4474029" cy="1416911"/>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panose="020B0604020202020204" pitchFamily="34" charset="0"/>
              <a:buChar char="•"/>
            </a:pPr>
            <a:r>
              <a:rPr lang="en-US" sz="2000" dirty="0"/>
              <a:t>5 heads corresponds to 5 attention filters</a:t>
            </a:r>
          </a:p>
          <a:p>
            <a:pPr marL="285750" indent="-285750">
              <a:buFont typeface="Arial" panose="020B0604020202020204" pitchFamily="34" charset="0"/>
              <a:buChar char="•"/>
            </a:pPr>
            <a:r>
              <a:rPr lang="en-US" sz="2000" dirty="0"/>
              <a:t>Different filters focus on different parts of the sentence</a:t>
            </a:r>
            <a:endParaRPr lang="en-US" dirty="0"/>
          </a:p>
        </p:txBody>
      </p:sp>
      <p:sp>
        <p:nvSpPr>
          <p:cNvPr id="5" name="Right Brace 4"/>
          <p:cNvSpPr/>
          <p:nvPr/>
        </p:nvSpPr>
        <p:spPr>
          <a:xfrm>
            <a:off x="6191793" y="2177142"/>
            <a:ext cx="522515" cy="2248614"/>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ounded Rectangle 5"/>
          <p:cNvSpPr/>
          <p:nvPr/>
        </p:nvSpPr>
        <p:spPr>
          <a:xfrm>
            <a:off x="6884125" y="2674822"/>
            <a:ext cx="1624149" cy="1035029"/>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a:t>Concatenate these outputs</a:t>
            </a:r>
            <a:endParaRPr lang="en-US" sz="1200" dirty="0"/>
          </a:p>
        </p:txBody>
      </p:sp>
      <p:sp>
        <p:nvSpPr>
          <p:cNvPr id="7" name="Rounded Rectangle 6"/>
          <p:cNvSpPr/>
          <p:nvPr/>
        </p:nvSpPr>
        <p:spPr>
          <a:xfrm>
            <a:off x="10056223" y="2744764"/>
            <a:ext cx="1297577" cy="914400"/>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Encoder output</a:t>
            </a:r>
          </a:p>
        </p:txBody>
      </p:sp>
      <p:sp>
        <p:nvSpPr>
          <p:cNvPr id="8" name="Right Arrow 7"/>
          <p:cNvSpPr/>
          <p:nvPr/>
        </p:nvSpPr>
        <p:spPr>
          <a:xfrm>
            <a:off x="8828315" y="3030583"/>
            <a:ext cx="864325" cy="33092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p:cNvSpPr txBox="1"/>
          <p:nvPr/>
        </p:nvSpPr>
        <p:spPr>
          <a:xfrm>
            <a:off x="8828315" y="2710980"/>
            <a:ext cx="694421" cy="369332"/>
          </a:xfrm>
          <a:prstGeom prst="rect">
            <a:avLst/>
          </a:prstGeom>
          <a:noFill/>
        </p:spPr>
        <p:txBody>
          <a:bodyPr wrap="none" rtlCol="0">
            <a:spAutoFit/>
          </a:bodyPr>
          <a:lstStyle/>
          <a:p>
            <a:r>
              <a:rPr lang="en-US" dirty="0"/>
              <a:t>FFNN</a:t>
            </a:r>
          </a:p>
        </p:txBody>
      </p:sp>
      <p:sp>
        <p:nvSpPr>
          <p:cNvPr id="10" name="TextBox 9"/>
          <p:cNvSpPr txBox="1"/>
          <p:nvPr/>
        </p:nvSpPr>
        <p:spPr>
          <a:xfrm>
            <a:off x="8301134" y="3779425"/>
            <a:ext cx="2915505" cy="646331"/>
          </a:xfrm>
          <a:prstGeom prst="rect">
            <a:avLst/>
          </a:prstGeom>
          <a:noFill/>
        </p:spPr>
        <p:txBody>
          <a:bodyPr wrap="square" rtlCol="0">
            <a:spAutoFit/>
          </a:bodyPr>
          <a:lstStyle/>
          <a:p>
            <a:r>
              <a:rPr lang="en-US" sz="1800" dirty="0">
                <a:solidFill>
                  <a:srgbClr val="C00000"/>
                </a:solidFill>
              </a:rPr>
              <a:t>Projects the output in a lower dim space</a:t>
            </a:r>
          </a:p>
        </p:txBody>
      </p:sp>
    </p:spTree>
    <p:extLst>
      <p:ext uri="{BB962C8B-B14F-4D97-AF65-F5344CB8AC3E}">
        <p14:creationId xmlns:p14="http://schemas.microsoft.com/office/powerpoint/2010/main" val="1445598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Decoder</a:t>
            </a:r>
          </a:p>
        </p:txBody>
      </p:sp>
      <p:pic>
        <p:nvPicPr>
          <p:cNvPr id="3" name="Picture 2"/>
          <p:cNvPicPr>
            <a:picLocks noChangeAspect="1"/>
          </p:cNvPicPr>
          <p:nvPr/>
        </p:nvPicPr>
        <p:blipFill>
          <a:blip r:embed="rId2"/>
          <a:stretch>
            <a:fillRect/>
          </a:stretch>
        </p:blipFill>
        <p:spPr>
          <a:xfrm>
            <a:off x="5230995" y="566057"/>
            <a:ext cx="4783864" cy="5713775"/>
          </a:xfrm>
          <a:prstGeom prst="rect">
            <a:avLst/>
          </a:prstGeom>
        </p:spPr>
      </p:pic>
      <p:sp>
        <p:nvSpPr>
          <p:cNvPr id="4" name="Rounded Rectangle 3"/>
          <p:cNvSpPr/>
          <p:nvPr/>
        </p:nvSpPr>
        <p:spPr>
          <a:xfrm>
            <a:off x="7977050" y="615179"/>
            <a:ext cx="1950721" cy="5010558"/>
          </a:xfrm>
          <a:prstGeom prst="round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08618" y="6296098"/>
            <a:ext cx="4828181" cy="369332"/>
          </a:xfrm>
          <a:prstGeom prst="rect">
            <a:avLst/>
          </a:prstGeom>
          <a:noFill/>
        </p:spPr>
        <p:txBody>
          <a:bodyPr wrap="none" rtlCol="0">
            <a:spAutoFit/>
          </a:bodyPr>
          <a:lstStyle/>
          <a:p>
            <a:r>
              <a:rPr lang="en-US" i="1" dirty="0"/>
              <a:t>Source: Attention Is All You Need by </a:t>
            </a:r>
            <a:r>
              <a:rPr lang="en-US" i="1" dirty="0" err="1"/>
              <a:t>Vaswani</a:t>
            </a:r>
            <a:r>
              <a:rPr lang="en-US" i="1" dirty="0"/>
              <a:t> et al</a:t>
            </a:r>
          </a:p>
        </p:txBody>
      </p:sp>
    </p:spTree>
    <p:extLst>
      <p:ext uri="{BB962C8B-B14F-4D97-AF65-F5344CB8AC3E}">
        <p14:creationId xmlns:p14="http://schemas.microsoft.com/office/powerpoint/2010/main" val="1018468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Decoder architecture</a:t>
            </a:r>
          </a:p>
        </p:txBody>
      </p:sp>
      <p:sp>
        <p:nvSpPr>
          <p:cNvPr id="4" name="Rectangle 3"/>
          <p:cNvSpPr/>
          <p:nvPr/>
        </p:nvSpPr>
        <p:spPr>
          <a:xfrm>
            <a:off x="5730241" y="4972594"/>
            <a:ext cx="2325188" cy="9144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0" dirty="0"/>
              <a:t>Output word embedding + position encoding</a:t>
            </a:r>
          </a:p>
        </p:txBody>
      </p:sp>
      <p:sp>
        <p:nvSpPr>
          <p:cNvPr id="5" name="Rectangle 4"/>
          <p:cNvSpPr/>
          <p:nvPr/>
        </p:nvSpPr>
        <p:spPr>
          <a:xfrm>
            <a:off x="5730241" y="3574868"/>
            <a:ext cx="2325188" cy="9144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0" dirty="0"/>
              <a:t>Masked multi-headed attention</a:t>
            </a:r>
          </a:p>
        </p:txBody>
      </p:sp>
      <p:sp>
        <p:nvSpPr>
          <p:cNvPr id="6" name="Rectangle 5"/>
          <p:cNvSpPr/>
          <p:nvPr/>
        </p:nvSpPr>
        <p:spPr>
          <a:xfrm>
            <a:off x="5730241" y="2174014"/>
            <a:ext cx="2325188" cy="914400"/>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lang="en-US" sz="1800" dirty="0"/>
              <a:t>Multi-headed attention</a:t>
            </a:r>
          </a:p>
        </p:txBody>
      </p:sp>
      <p:sp>
        <p:nvSpPr>
          <p:cNvPr id="7" name="Rectangle 6"/>
          <p:cNvSpPr/>
          <p:nvPr/>
        </p:nvSpPr>
        <p:spPr>
          <a:xfrm>
            <a:off x="2294710" y="2660468"/>
            <a:ext cx="2325188"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0" dirty="0"/>
              <a:t>Encoder output</a:t>
            </a:r>
          </a:p>
        </p:txBody>
      </p:sp>
      <p:cxnSp>
        <p:nvCxnSpPr>
          <p:cNvPr id="9" name="Straight Arrow Connector 8"/>
          <p:cNvCxnSpPr>
            <a:stCxn id="4" idx="0"/>
            <a:endCxn id="5" idx="2"/>
          </p:cNvCxnSpPr>
          <p:nvPr/>
        </p:nvCxnSpPr>
        <p:spPr>
          <a:xfrm flipV="1">
            <a:off x="6892835" y="4489268"/>
            <a:ext cx="0" cy="483326"/>
          </a:xfrm>
          <a:prstGeom prst="straightConnector1">
            <a:avLst/>
          </a:prstGeom>
          <a:ln w="28575">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flipV="1">
            <a:off x="6866710" y="3088414"/>
            <a:ext cx="0" cy="483326"/>
          </a:xfrm>
          <a:prstGeom prst="straightConnector1">
            <a:avLst/>
          </a:prstGeom>
          <a:ln w="28575">
            <a:tailEnd type="triangle"/>
          </a:ln>
        </p:spPr>
        <p:style>
          <a:lnRef idx="3">
            <a:schemeClr val="accent1"/>
          </a:lnRef>
          <a:fillRef idx="0">
            <a:schemeClr val="accent1"/>
          </a:fillRef>
          <a:effectRef idx="2">
            <a:schemeClr val="accent1"/>
          </a:effectRef>
          <a:fontRef idx="minor">
            <a:schemeClr val="tx1"/>
          </a:fontRef>
        </p:style>
      </p:cxnSp>
      <p:cxnSp>
        <p:nvCxnSpPr>
          <p:cNvPr id="14" name="Elbow Connector 13"/>
          <p:cNvCxnSpPr>
            <a:stCxn id="7" idx="3"/>
            <a:endCxn id="6" idx="1"/>
          </p:cNvCxnSpPr>
          <p:nvPr/>
        </p:nvCxnSpPr>
        <p:spPr>
          <a:xfrm flipV="1">
            <a:off x="4619898" y="2631214"/>
            <a:ext cx="1110343" cy="486454"/>
          </a:xfrm>
          <a:prstGeom prst="bentConnector3">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7" name="Rectangle 16"/>
          <p:cNvSpPr/>
          <p:nvPr/>
        </p:nvSpPr>
        <p:spPr>
          <a:xfrm>
            <a:off x="7894321" y="627904"/>
            <a:ext cx="2325188" cy="914400"/>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lang="en-US" sz="1800" dirty="0"/>
              <a:t>Output probabilities</a:t>
            </a:r>
          </a:p>
        </p:txBody>
      </p:sp>
      <p:cxnSp>
        <p:nvCxnSpPr>
          <p:cNvPr id="18" name="Elbow Connector 17"/>
          <p:cNvCxnSpPr>
            <a:stCxn id="6" idx="3"/>
            <a:endCxn id="17" idx="2"/>
          </p:cNvCxnSpPr>
          <p:nvPr/>
        </p:nvCxnSpPr>
        <p:spPr>
          <a:xfrm flipV="1">
            <a:off x="8055429" y="1542304"/>
            <a:ext cx="1001486" cy="1088910"/>
          </a:xfrm>
          <a:prstGeom prst="bentConnector2">
            <a:avLst/>
          </a:prstGeom>
          <a:ln w="28575">
            <a:tailEnd type="triangle"/>
          </a:ln>
        </p:spPr>
        <p:style>
          <a:lnRef idx="3">
            <a:schemeClr val="dk1"/>
          </a:lnRef>
          <a:fillRef idx="0">
            <a:schemeClr val="dk1"/>
          </a:fillRef>
          <a:effectRef idx="2">
            <a:schemeClr val="dk1"/>
          </a:effectRef>
          <a:fontRef idx="minor">
            <a:schemeClr val="tx1"/>
          </a:fontRef>
        </p:style>
      </p:cxnSp>
      <p:sp>
        <p:nvSpPr>
          <p:cNvPr id="22" name="Rounded Rectangle 21"/>
          <p:cNvSpPr/>
          <p:nvPr/>
        </p:nvSpPr>
        <p:spPr>
          <a:xfrm>
            <a:off x="583474" y="4310742"/>
            <a:ext cx="4415246" cy="2055224"/>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sz="1800" dirty="0"/>
              <a:t>Masked attention restricts viewing the future words in the </a:t>
            </a:r>
            <a:r>
              <a:rPr lang="en-US" sz="1800" b="1" dirty="0"/>
              <a:t>actual output sequence</a:t>
            </a:r>
            <a:r>
              <a:rPr lang="en-US" sz="1800" dirty="0"/>
              <a:t>.</a:t>
            </a:r>
          </a:p>
          <a:p>
            <a:r>
              <a:rPr lang="en-US" sz="1800" dirty="0"/>
              <a:t>For example: While predicting the 4-th word it can see up to 3</a:t>
            </a:r>
            <a:r>
              <a:rPr lang="en-US" sz="1800" baseline="30000" dirty="0"/>
              <a:t>rd</a:t>
            </a:r>
            <a:r>
              <a:rPr lang="en-US" sz="1800" dirty="0"/>
              <a:t> word. </a:t>
            </a:r>
          </a:p>
          <a:p>
            <a:pPr algn="ctr"/>
            <a:r>
              <a:rPr lang="en-US" sz="1800" dirty="0"/>
              <a:t>Twinkle </a:t>
            </a:r>
            <a:r>
              <a:rPr lang="en-US" sz="1800" dirty="0" err="1"/>
              <a:t>twinkle</a:t>
            </a:r>
            <a:r>
              <a:rPr lang="en-US" sz="1800" dirty="0"/>
              <a:t> little </a:t>
            </a:r>
            <a:r>
              <a:rPr lang="en-US" sz="1800" b="1" dirty="0"/>
              <a:t>star</a:t>
            </a:r>
            <a:r>
              <a:rPr lang="en-US" sz="1800" dirty="0"/>
              <a:t> </a:t>
            </a:r>
            <a:r>
              <a:rPr lang="en-US" sz="1800" dirty="0">
                <a:solidFill>
                  <a:schemeClr val="bg1">
                    <a:lumMod val="65000"/>
                  </a:schemeClr>
                </a:solidFill>
              </a:rPr>
              <a:t>how I wonder</a:t>
            </a:r>
          </a:p>
        </p:txBody>
      </p:sp>
      <p:sp>
        <p:nvSpPr>
          <p:cNvPr id="23" name="Rectangle 22"/>
          <p:cNvSpPr/>
          <p:nvPr/>
        </p:nvSpPr>
        <p:spPr>
          <a:xfrm>
            <a:off x="739739" y="5886999"/>
            <a:ext cx="2142799" cy="307923"/>
          </a:xfrm>
          <a:prstGeom prst="rect">
            <a:avLst/>
          </a:prstGeom>
          <a:noFill/>
          <a:ln w="28575">
            <a:solidFill>
              <a:srgbClr val="C0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23763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87d40b54cd_0_178"/>
          <p:cNvSpPr txBox="1">
            <a:spLocks noGrp="1"/>
          </p:cNvSpPr>
          <p:nvPr>
            <p:ph type="title"/>
          </p:nvPr>
        </p:nvSpPr>
        <p:spPr>
          <a:xfrm>
            <a:off x="415600" y="566242"/>
            <a:ext cx="11360700" cy="763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4000" dirty="0">
                <a:latin typeface="+mj-lt"/>
              </a:rPr>
              <a:t>GPT-2 Transformer language model(OPEN-AI)</a:t>
            </a:r>
            <a:endParaRPr sz="4000" dirty="0">
              <a:latin typeface="+mj-lt"/>
            </a:endParaRPr>
          </a:p>
        </p:txBody>
      </p:sp>
      <p:sp>
        <p:nvSpPr>
          <p:cNvPr id="185" name="Google Shape;185;g87d40b54cd_0_178"/>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2400" dirty="0">
                <a:solidFill>
                  <a:srgbClr val="050526"/>
                </a:solidFill>
                <a:highlight>
                  <a:srgbClr val="FFFFFF"/>
                </a:highlight>
                <a:latin typeface="+mn-lt"/>
                <a:ea typeface="Georgia"/>
                <a:cs typeface="Georgia"/>
                <a:sym typeface="Georgia"/>
              </a:rPr>
              <a:t>GPT-2 is a large </a:t>
            </a:r>
            <a:r>
              <a:rPr lang="en-US" sz="2400" dirty="0">
                <a:solidFill>
                  <a:schemeClr val="hlink"/>
                </a:solidFill>
                <a:highlight>
                  <a:srgbClr val="FFFFFF"/>
                </a:highlight>
                <a:uFill>
                  <a:noFill/>
                </a:uFill>
                <a:latin typeface="+mn-lt"/>
                <a:ea typeface="Georgia"/>
                <a:cs typeface="Georgia"/>
                <a:sym typeface="Georgia"/>
                <a:hlinkClick r:id="rId3"/>
              </a:rPr>
              <a:t>transformer</a:t>
            </a:r>
            <a:r>
              <a:rPr lang="en-US" sz="2400" dirty="0">
                <a:solidFill>
                  <a:srgbClr val="050526"/>
                </a:solidFill>
                <a:highlight>
                  <a:srgbClr val="FFFFFF"/>
                </a:highlight>
                <a:latin typeface="+mn-lt"/>
                <a:ea typeface="Georgia"/>
                <a:cs typeface="Georgia"/>
                <a:sym typeface="Georgia"/>
              </a:rPr>
              <a:t>-based language model with 1.5 billion parameters, trained on a dataset of</a:t>
            </a:r>
            <a:endParaRPr sz="2400" dirty="0">
              <a:solidFill>
                <a:srgbClr val="050526"/>
              </a:solidFill>
              <a:highlight>
                <a:srgbClr val="FFFFFF"/>
              </a:highlight>
              <a:latin typeface="+mn-lt"/>
              <a:ea typeface="Arial"/>
              <a:cs typeface="Arial"/>
              <a:sym typeface="Arial"/>
            </a:endParaRPr>
          </a:p>
          <a:p>
            <a:pPr marL="0" lvl="0" indent="0" algn="l" rtl="0">
              <a:lnSpc>
                <a:spcPct val="115000"/>
              </a:lnSpc>
              <a:spcBef>
                <a:spcPts val="0"/>
              </a:spcBef>
              <a:spcAft>
                <a:spcPts val="0"/>
              </a:spcAft>
              <a:buNone/>
            </a:pPr>
            <a:r>
              <a:rPr lang="en-US" sz="2400" dirty="0">
                <a:solidFill>
                  <a:srgbClr val="050526"/>
                </a:solidFill>
                <a:highlight>
                  <a:srgbClr val="FFFFFF"/>
                </a:highlight>
                <a:latin typeface="+mn-lt"/>
                <a:ea typeface="Georgia"/>
                <a:cs typeface="Georgia"/>
                <a:sym typeface="Georgia"/>
              </a:rPr>
              <a:t> 40GB of Internet text. </a:t>
            </a:r>
            <a:endParaRPr sz="2400" dirty="0">
              <a:solidFill>
                <a:srgbClr val="050526"/>
              </a:solidFill>
              <a:highlight>
                <a:srgbClr val="FFFFFF"/>
              </a:highlight>
              <a:latin typeface="+mn-lt"/>
              <a:ea typeface="Georgia"/>
              <a:cs typeface="Georgia"/>
              <a:sym typeface="Georgia"/>
            </a:endParaRPr>
          </a:p>
          <a:p>
            <a:pPr marL="0" lvl="0" indent="0" algn="l" rtl="0">
              <a:lnSpc>
                <a:spcPct val="115000"/>
              </a:lnSpc>
              <a:spcBef>
                <a:spcPts val="0"/>
              </a:spcBef>
              <a:spcAft>
                <a:spcPts val="0"/>
              </a:spcAft>
              <a:buClr>
                <a:schemeClr val="dk1"/>
              </a:buClr>
              <a:buSzPts val="1100"/>
              <a:buFont typeface="Arial"/>
              <a:buNone/>
            </a:pPr>
            <a:r>
              <a:rPr lang="en-US" sz="2400" dirty="0">
                <a:solidFill>
                  <a:srgbClr val="050526"/>
                </a:solidFill>
                <a:highlight>
                  <a:srgbClr val="FFFFFF"/>
                </a:highlight>
                <a:latin typeface="+mn-lt"/>
                <a:ea typeface="Georgia"/>
                <a:cs typeface="Georgia"/>
                <a:sym typeface="Georgia"/>
              </a:rPr>
              <a:t>Trained on selected </a:t>
            </a:r>
            <a:r>
              <a:rPr lang="en-US" sz="2400" dirty="0" err="1">
                <a:solidFill>
                  <a:srgbClr val="050526"/>
                </a:solidFill>
                <a:highlight>
                  <a:srgbClr val="FFFFFF"/>
                </a:highlight>
                <a:latin typeface="+mn-lt"/>
                <a:ea typeface="Georgia"/>
                <a:cs typeface="Georgia"/>
                <a:sym typeface="Georgia"/>
              </a:rPr>
              <a:t>Reddit</a:t>
            </a:r>
            <a:r>
              <a:rPr lang="en-US" sz="2400" dirty="0">
                <a:solidFill>
                  <a:srgbClr val="050526"/>
                </a:solidFill>
                <a:highlight>
                  <a:srgbClr val="FFFFFF"/>
                </a:highlight>
                <a:latin typeface="+mn-lt"/>
                <a:ea typeface="Georgia"/>
                <a:cs typeface="Georgia"/>
                <a:sym typeface="Georgia"/>
              </a:rPr>
              <a:t> pages:</a:t>
            </a:r>
          </a:p>
          <a:p>
            <a:pPr marL="0" lvl="0" indent="0" algn="l" rtl="0">
              <a:lnSpc>
                <a:spcPct val="115000"/>
              </a:lnSpc>
              <a:spcBef>
                <a:spcPts val="0"/>
              </a:spcBef>
              <a:spcAft>
                <a:spcPts val="0"/>
              </a:spcAft>
              <a:buClr>
                <a:schemeClr val="dk1"/>
              </a:buClr>
              <a:buSzPts val="1100"/>
              <a:buFont typeface="Arial"/>
              <a:buNone/>
            </a:pPr>
            <a:endParaRPr sz="2400" dirty="0">
              <a:solidFill>
                <a:srgbClr val="050526"/>
              </a:solidFill>
              <a:highlight>
                <a:srgbClr val="FFFFFF"/>
              </a:highlight>
              <a:latin typeface="+mn-lt"/>
              <a:ea typeface="Georgia"/>
              <a:cs typeface="Georgia"/>
              <a:sym typeface="Georgia"/>
            </a:endParaRPr>
          </a:p>
          <a:p>
            <a:pPr marL="342900" indent="-342900">
              <a:lnSpc>
                <a:spcPct val="115000"/>
              </a:lnSpc>
              <a:spcBef>
                <a:spcPts val="0"/>
              </a:spcBef>
              <a:spcAft>
                <a:spcPts val="1800"/>
              </a:spcAft>
            </a:pPr>
            <a:r>
              <a:rPr lang="en-US" sz="2000" dirty="0">
                <a:highlight>
                  <a:srgbClr val="FFFFFF"/>
                </a:highlight>
                <a:latin typeface="+mn-lt"/>
                <a:ea typeface="Arial"/>
                <a:cs typeface="Arial"/>
                <a:sym typeface="Arial"/>
              </a:rPr>
              <a:t>They created a new dataset which emphasizes diversity of content, by scraping content from the Internet.</a:t>
            </a:r>
          </a:p>
          <a:p>
            <a:pPr marL="342900" indent="-342900">
              <a:lnSpc>
                <a:spcPct val="115000"/>
              </a:lnSpc>
              <a:spcBef>
                <a:spcPts val="0"/>
              </a:spcBef>
              <a:spcAft>
                <a:spcPts val="1800"/>
              </a:spcAft>
            </a:pPr>
            <a:r>
              <a:rPr lang="en-US" sz="2000" dirty="0">
                <a:solidFill>
                  <a:srgbClr val="050526"/>
                </a:solidFill>
                <a:highlight>
                  <a:srgbClr val="FFFFFF"/>
                </a:highlight>
                <a:latin typeface="+mn-lt"/>
                <a:ea typeface="Georgia"/>
                <a:cs typeface="Georgia"/>
                <a:sym typeface="Georgia"/>
              </a:rPr>
              <a:t>GPT-2 is trained with a simple objective: predict the next word, given all of the previous words within some text. </a:t>
            </a:r>
            <a:endParaRPr sz="2000" dirty="0">
              <a:latin typeface="+mn-lt"/>
            </a:endParaRPr>
          </a:p>
        </p:txBody>
      </p:sp>
    </p:spTree>
    <p:extLst>
      <p:ext uri="{BB962C8B-B14F-4D97-AF65-F5344CB8AC3E}">
        <p14:creationId xmlns:p14="http://schemas.microsoft.com/office/powerpoint/2010/main" val="1548235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82D1C-5194-406C-BA81-DB3E84BE7BAD}"/>
              </a:ext>
            </a:extLst>
          </p:cNvPr>
          <p:cNvSpPr>
            <a:spLocks noGrp="1"/>
          </p:cNvSpPr>
          <p:nvPr>
            <p:ph type="title"/>
          </p:nvPr>
        </p:nvSpPr>
        <p:spPr/>
        <p:txBody>
          <a:bodyPr/>
          <a:lstStyle/>
          <a:p>
            <a:r>
              <a:rPr lang="en-US" dirty="0"/>
              <a:t>Chatbots</a:t>
            </a:r>
          </a:p>
        </p:txBody>
      </p:sp>
      <p:sp>
        <p:nvSpPr>
          <p:cNvPr id="3" name="Text Placeholder 2">
            <a:extLst>
              <a:ext uri="{FF2B5EF4-FFF2-40B4-BE49-F238E27FC236}">
                <a16:creationId xmlns:a16="http://schemas.microsoft.com/office/drawing/2014/main" id="{2F5181A1-16F2-43A8-8EAD-B52AEE61AFC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08753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mj-lt"/>
              </a:rPr>
              <a:t>Chatbots</a:t>
            </a:r>
            <a:endParaRPr dirty="0">
              <a:latin typeface="+mj-lt"/>
            </a:endParaRPr>
          </a:p>
        </p:txBody>
      </p:sp>
      <p:sp>
        <p:nvSpPr>
          <p:cNvPr id="207" name="Google Shape;20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u="sng" dirty="0">
                <a:solidFill>
                  <a:schemeClr val="hlink"/>
                </a:solidFill>
                <a:latin typeface="+mn-lt"/>
                <a:hlinkClick r:id="rId3"/>
              </a:rPr>
              <a:t>Business Insider</a:t>
            </a:r>
            <a:r>
              <a:rPr lang="en-US" dirty="0">
                <a:latin typeface="+mn-lt"/>
              </a:rPr>
              <a:t> experts predict that by 2020, 80% of enterprises will use chatbots. </a:t>
            </a:r>
            <a:endParaRPr dirty="0">
              <a:latin typeface="+mn-lt"/>
            </a:endParaRPr>
          </a:p>
          <a:p>
            <a:pPr marL="228600" lvl="0" indent="-228600" algn="l" rtl="0">
              <a:lnSpc>
                <a:spcPct val="90000"/>
              </a:lnSpc>
              <a:spcBef>
                <a:spcPts val="1000"/>
              </a:spcBef>
              <a:spcAft>
                <a:spcPts val="0"/>
              </a:spcAft>
              <a:buClr>
                <a:schemeClr val="dk1"/>
              </a:buClr>
              <a:buSzPts val="2800"/>
              <a:buChar char="•"/>
            </a:pPr>
            <a:r>
              <a:rPr lang="en-US" dirty="0">
                <a:latin typeface="+mn-lt"/>
              </a:rPr>
              <a:t>According to </a:t>
            </a:r>
            <a:r>
              <a:rPr lang="en-US" u="sng" dirty="0">
                <a:solidFill>
                  <a:schemeClr val="hlink"/>
                </a:solidFill>
                <a:latin typeface="+mn-lt"/>
                <a:hlinkClick r:id="rId4"/>
              </a:rPr>
              <a:t>Lauren Foye</a:t>
            </a:r>
            <a:r>
              <a:rPr lang="en-US" dirty="0">
                <a:latin typeface="+mn-lt"/>
              </a:rPr>
              <a:t>, by 2022, banks can automate up to 90% of their customer interaction using chatbots.</a:t>
            </a:r>
            <a:endParaRPr dirty="0">
              <a:latin typeface="+mn-lt"/>
            </a:endParaRPr>
          </a:p>
          <a:p>
            <a:pPr marL="228600" lvl="0" indent="-228600" algn="l" rtl="0">
              <a:lnSpc>
                <a:spcPct val="90000"/>
              </a:lnSpc>
              <a:spcBef>
                <a:spcPts val="1000"/>
              </a:spcBef>
              <a:spcAft>
                <a:spcPts val="0"/>
              </a:spcAft>
              <a:buClr>
                <a:schemeClr val="dk1"/>
              </a:buClr>
              <a:buSzPts val="2800"/>
              <a:buChar char="•"/>
            </a:pPr>
            <a:r>
              <a:rPr lang="en-US" dirty="0">
                <a:latin typeface="+mn-lt"/>
              </a:rPr>
              <a:t> A survey conducted by </a:t>
            </a:r>
            <a:r>
              <a:rPr lang="en-US" u="sng" dirty="0">
                <a:solidFill>
                  <a:schemeClr val="hlink"/>
                </a:solidFill>
                <a:latin typeface="+mn-lt"/>
                <a:hlinkClick r:id="rId5"/>
              </a:rPr>
              <a:t>Spiceworks</a:t>
            </a:r>
            <a:r>
              <a:rPr lang="en-US" dirty="0">
                <a:latin typeface="+mn-lt"/>
              </a:rPr>
              <a:t> showed that 40% of large companies employing more than 500 people plan to implement one or more intelligent assistant or AI-based chat robot over corporate mobile devices in 2019.</a:t>
            </a:r>
            <a:endParaRPr dirty="0">
              <a:latin typeface="+mn-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mj-lt"/>
              </a:rPr>
              <a:t>Chat bots</a:t>
            </a:r>
            <a:endParaRPr dirty="0">
              <a:latin typeface="+mj-lt"/>
            </a:endParaRPr>
          </a:p>
        </p:txBody>
      </p:sp>
      <p:sp>
        <p:nvSpPr>
          <p:cNvPr id="227" name="Google Shape;22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latin typeface="+mn-lt"/>
              </a:rPr>
              <a:t>Dialog datasets are small and it’s hard to learn enough about language and common-sense from them to be able to generate fluent and relevant responses.</a:t>
            </a:r>
            <a:endParaRPr dirty="0">
              <a:latin typeface="+mn-lt"/>
            </a:endParaRPr>
          </a:p>
          <a:p>
            <a:pPr marL="228600" lvl="0" indent="-228600" algn="l" rtl="0">
              <a:lnSpc>
                <a:spcPct val="90000"/>
              </a:lnSpc>
              <a:spcBef>
                <a:spcPts val="1000"/>
              </a:spcBef>
              <a:spcAft>
                <a:spcPts val="0"/>
              </a:spcAft>
              <a:buClr>
                <a:schemeClr val="dk1"/>
              </a:buClr>
              <a:buSzPts val="2800"/>
              <a:buChar char="•"/>
            </a:pPr>
            <a:r>
              <a:rPr lang="en-US" dirty="0">
                <a:latin typeface="+mn-lt"/>
              </a:rPr>
              <a:t>Start by </a:t>
            </a:r>
            <a:r>
              <a:rPr lang="en-US" b="1" dirty="0">
                <a:latin typeface="+mn-lt"/>
              </a:rPr>
              <a:t>pretraining</a:t>
            </a:r>
            <a:r>
              <a:rPr lang="en-US" dirty="0">
                <a:latin typeface="+mn-lt"/>
              </a:rPr>
              <a:t> a language model</a:t>
            </a:r>
            <a:r>
              <a:rPr lang="en-US" b="1" dirty="0">
                <a:latin typeface="+mn-lt"/>
              </a:rPr>
              <a:t> </a:t>
            </a:r>
            <a:r>
              <a:rPr lang="en-US" dirty="0">
                <a:latin typeface="+mn-lt"/>
              </a:rPr>
              <a:t>on a very large </a:t>
            </a:r>
            <a:r>
              <a:rPr lang="en-US" b="1" dirty="0">
                <a:latin typeface="+mn-lt"/>
              </a:rPr>
              <a:t>corpus</a:t>
            </a:r>
            <a:r>
              <a:rPr lang="en-US" dirty="0">
                <a:latin typeface="+mn-lt"/>
              </a:rPr>
              <a:t> of text to be able to generate long stretches of contiguous coherent text,</a:t>
            </a:r>
            <a:endParaRPr dirty="0">
              <a:latin typeface="+mn-lt"/>
            </a:endParaRPr>
          </a:p>
          <a:p>
            <a:pPr marL="228600" lvl="0" indent="-228600" algn="l" rtl="0">
              <a:lnSpc>
                <a:spcPct val="90000"/>
              </a:lnSpc>
              <a:spcBef>
                <a:spcPts val="1000"/>
              </a:spcBef>
              <a:spcAft>
                <a:spcPts val="0"/>
              </a:spcAft>
              <a:buClr>
                <a:schemeClr val="dk1"/>
              </a:buClr>
              <a:buSzPts val="2800"/>
              <a:buChar char="•"/>
            </a:pPr>
            <a:r>
              <a:rPr lang="en-US" b="1" dirty="0">
                <a:latin typeface="+mn-lt"/>
              </a:rPr>
              <a:t>Fine-tune </a:t>
            </a:r>
            <a:r>
              <a:rPr lang="en-US" dirty="0">
                <a:latin typeface="+mn-lt"/>
              </a:rPr>
              <a:t>this language model to adapt it to our end-task: </a:t>
            </a:r>
            <a:r>
              <a:rPr lang="en-US" b="1" dirty="0">
                <a:latin typeface="+mn-lt"/>
              </a:rPr>
              <a:t>dialog</a:t>
            </a:r>
            <a:endParaRPr dirty="0">
              <a:latin typeface="+mn-lt"/>
            </a:endParaRPr>
          </a:p>
          <a:p>
            <a:pPr marL="228600" lvl="0" indent="-50800" algn="l" rtl="0">
              <a:lnSpc>
                <a:spcPct val="90000"/>
              </a:lnSpc>
              <a:spcBef>
                <a:spcPts val="1000"/>
              </a:spcBef>
              <a:spcAft>
                <a:spcPts val="0"/>
              </a:spcAft>
              <a:buClr>
                <a:schemeClr val="dk1"/>
              </a:buClr>
              <a:buSzPts val="2800"/>
              <a:buNone/>
            </a:pPr>
            <a:endParaRPr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F5A07B4-DB3B-4728-8865-9C7AF5E8F570}"/>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spcBef>
                <a:spcPct val="0"/>
              </a:spcBef>
            </a:pPr>
            <a:r>
              <a:rPr lang="en-US" sz="4000" kern="1200">
                <a:solidFill>
                  <a:srgbClr val="FFFFFF"/>
                </a:solidFill>
                <a:latin typeface="+mj-lt"/>
                <a:ea typeface="+mj-ea"/>
                <a:cs typeface="+mj-cs"/>
              </a:rPr>
              <a:t>Practical applications of NLG</a:t>
            </a:r>
          </a:p>
        </p:txBody>
      </p:sp>
      <p:pic>
        <p:nvPicPr>
          <p:cNvPr id="5" name="Picture 4" descr="Logo, company name&#10;&#10;Description automatically generated">
            <a:extLst>
              <a:ext uri="{FF2B5EF4-FFF2-40B4-BE49-F238E27FC236}">
                <a16:creationId xmlns:a16="http://schemas.microsoft.com/office/drawing/2014/main" id="{410508DC-4E01-4735-AF73-62EB82D5CDD6}"/>
              </a:ext>
            </a:extLst>
          </p:cNvPr>
          <p:cNvPicPr>
            <a:picLocks noChangeAspect="1"/>
          </p:cNvPicPr>
          <p:nvPr/>
        </p:nvPicPr>
        <p:blipFill>
          <a:blip r:embed="rId2"/>
          <a:stretch>
            <a:fillRect/>
          </a:stretch>
        </p:blipFill>
        <p:spPr>
          <a:xfrm>
            <a:off x="5100754" y="88994"/>
            <a:ext cx="6029094" cy="5923584"/>
          </a:xfrm>
          <a:prstGeom prst="rect">
            <a:avLst/>
          </a:prstGeom>
        </p:spPr>
      </p:pic>
      <p:sp>
        <p:nvSpPr>
          <p:cNvPr id="3" name="TextBox 2">
            <a:extLst>
              <a:ext uri="{FF2B5EF4-FFF2-40B4-BE49-F238E27FC236}">
                <a16:creationId xmlns:a16="http://schemas.microsoft.com/office/drawing/2014/main" id="{F2F69F77-94A9-4008-9FDA-ECB6D5EE777D}"/>
              </a:ext>
            </a:extLst>
          </p:cNvPr>
          <p:cNvSpPr txBox="1"/>
          <p:nvPr/>
        </p:nvSpPr>
        <p:spPr>
          <a:xfrm>
            <a:off x="4274443" y="6141705"/>
            <a:ext cx="7753634" cy="523220"/>
          </a:xfrm>
          <a:prstGeom prst="rect">
            <a:avLst/>
          </a:prstGeom>
          <a:noFill/>
        </p:spPr>
        <p:txBody>
          <a:bodyPr wrap="square" rtlCol="0">
            <a:spAutoFit/>
          </a:bodyPr>
          <a:lstStyle/>
          <a:p>
            <a:r>
              <a:rPr lang="en-US" dirty="0"/>
              <a:t>Source: https://medium.com/sciforce/a-comprehensive-guide-to-natural-language-generation-dd63a4b6e548</a:t>
            </a:r>
          </a:p>
        </p:txBody>
      </p:sp>
    </p:spTree>
    <p:extLst>
      <p:ext uri="{BB962C8B-B14F-4D97-AF65-F5344CB8AC3E}">
        <p14:creationId xmlns:p14="http://schemas.microsoft.com/office/powerpoint/2010/main" val="1285894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87d40b54cd_0_172"/>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mj-lt"/>
              </a:rPr>
              <a:t>Transfer learning</a:t>
            </a:r>
            <a:endParaRPr>
              <a:latin typeface="+mj-lt"/>
            </a:endParaRPr>
          </a:p>
        </p:txBody>
      </p:sp>
      <p:sp>
        <p:nvSpPr>
          <p:cNvPr id="174" name="Google Shape;174;g87d40b54cd_0_172"/>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Autofit/>
          </a:bodyPr>
          <a:lstStyle/>
          <a:p>
            <a:pPr marL="457200" lvl="0" indent="-406400" algn="l" rtl="0">
              <a:spcBef>
                <a:spcPts val="1000"/>
              </a:spcBef>
              <a:spcAft>
                <a:spcPts val="0"/>
              </a:spcAft>
              <a:buSzPts val="2800"/>
              <a:buChar char="•"/>
            </a:pPr>
            <a:r>
              <a:rPr lang="en-US" dirty="0"/>
              <a:t>Pretraining: Training the model on a very large corpora </a:t>
            </a:r>
            <a:endParaRPr dirty="0"/>
          </a:p>
          <a:p>
            <a:pPr marL="457200" lvl="0" indent="-406400" algn="l" rtl="0">
              <a:spcBef>
                <a:spcPts val="1000"/>
              </a:spcBef>
              <a:spcAft>
                <a:spcPts val="0"/>
              </a:spcAft>
              <a:buSzPts val="2800"/>
              <a:buChar char="•"/>
            </a:pPr>
            <a:r>
              <a:rPr lang="en-US" dirty="0"/>
              <a:t>Fine-tuning: Tune the model on smaller dataset (B) which is not the same as (A)</a:t>
            </a:r>
            <a:endParaRPr dirty="0"/>
          </a:p>
        </p:txBody>
      </p:sp>
      <p:sp>
        <p:nvSpPr>
          <p:cNvPr id="175" name="Google Shape;175;g87d40b54cd_0_172"/>
          <p:cNvSpPr/>
          <p:nvPr/>
        </p:nvSpPr>
        <p:spPr>
          <a:xfrm>
            <a:off x="1281150" y="3320136"/>
            <a:ext cx="3767700" cy="23175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t>A</a:t>
            </a:r>
            <a:endParaRPr sz="4800" dirty="0"/>
          </a:p>
        </p:txBody>
      </p:sp>
      <p:sp>
        <p:nvSpPr>
          <p:cNvPr id="177" name="Google Shape;177;g87d40b54cd_0_172"/>
          <p:cNvSpPr/>
          <p:nvPr/>
        </p:nvSpPr>
        <p:spPr>
          <a:xfrm>
            <a:off x="6987422" y="4085070"/>
            <a:ext cx="1504500" cy="10221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t>B</a:t>
            </a:r>
            <a:endParaRPr sz="4800" dirty="0"/>
          </a:p>
        </p:txBody>
      </p:sp>
    </p:spTree>
    <p:extLst>
      <p:ext uri="{BB962C8B-B14F-4D97-AF65-F5344CB8AC3E}">
        <p14:creationId xmlns:p14="http://schemas.microsoft.com/office/powerpoint/2010/main" val="1530939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87d40b54cd_0_153"/>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92" name="Google Shape;192;g87d40b54cd_0_153"/>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193" name="Google Shape;193;g87d40b54cd_0_153"/>
          <p:cNvPicPr preferRelativeResize="0"/>
          <p:nvPr/>
        </p:nvPicPr>
        <p:blipFill>
          <a:blip r:embed="rId3">
            <a:alphaModFix/>
          </a:blip>
          <a:stretch>
            <a:fillRect/>
          </a:stretch>
        </p:blipFill>
        <p:spPr>
          <a:xfrm>
            <a:off x="0" y="490497"/>
            <a:ext cx="12192001" cy="577426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87d40b54cd_0_184"/>
          <p:cNvSpPr txBox="1">
            <a:spLocks noGrp="1"/>
          </p:cNvSpPr>
          <p:nvPr>
            <p:ph type="title"/>
          </p:nvPr>
        </p:nvSpPr>
        <p:spPr>
          <a:xfrm>
            <a:off x="415600" y="562545"/>
            <a:ext cx="11360700" cy="763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mj-lt"/>
              </a:rPr>
              <a:t>DialoGPT (MICROSOFT)</a:t>
            </a:r>
            <a:endParaRPr>
              <a:latin typeface="+mj-lt"/>
            </a:endParaRPr>
          </a:p>
        </p:txBody>
      </p:sp>
      <p:sp>
        <p:nvSpPr>
          <p:cNvPr id="200" name="Google Shape;200;g87d40b54cd_0_184"/>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dirty="0">
                <a:latin typeface="+mn-lt"/>
              </a:rPr>
              <a:t>Dialog model fine tuned from GPT2</a:t>
            </a:r>
            <a:endParaRPr dirty="0">
              <a:latin typeface="+mn-lt"/>
            </a:endParaRPr>
          </a:p>
          <a:p>
            <a:pPr marL="0" lvl="0" indent="0" algn="l" rtl="0">
              <a:spcBef>
                <a:spcPts val="1000"/>
              </a:spcBef>
              <a:spcAft>
                <a:spcPts val="0"/>
              </a:spcAft>
              <a:buNone/>
            </a:pPr>
            <a:endParaRPr dirty="0">
              <a:latin typeface="+mn-lt"/>
            </a:endParaRPr>
          </a:p>
          <a:p>
            <a:pPr marL="0" lvl="0" indent="0" algn="l" rtl="0">
              <a:spcBef>
                <a:spcPts val="1000"/>
              </a:spcBef>
              <a:spcAft>
                <a:spcPts val="0"/>
              </a:spcAft>
              <a:buNone/>
            </a:pPr>
            <a:endParaRPr dirty="0">
              <a:latin typeface="+mn-lt"/>
            </a:endParaRPr>
          </a:p>
          <a:p>
            <a:pPr marL="0" lvl="0" indent="0" algn="l" rtl="0">
              <a:spcBef>
                <a:spcPts val="1000"/>
              </a:spcBef>
              <a:spcAft>
                <a:spcPts val="0"/>
              </a:spcAft>
              <a:buNone/>
            </a:pPr>
            <a:endParaRPr dirty="0">
              <a:latin typeface="+mn-lt"/>
            </a:endParaRPr>
          </a:p>
          <a:p>
            <a:pPr marL="0" lvl="0" indent="0" algn="l" rtl="0">
              <a:spcBef>
                <a:spcPts val="1000"/>
              </a:spcBef>
              <a:spcAft>
                <a:spcPts val="0"/>
              </a:spcAft>
              <a:buNone/>
            </a:pPr>
            <a:r>
              <a:rPr lang="en-US" sz="2500" dirty="0">
                <a:solidFill>
                  <a:srgbClr val="24292E"/>
                </a:solidFill>
                <a:highlight>
                  <a:srgbClr val="FFFFFF"/>
                </a:highlight>
                <a:latin typeface="+mn-lt"/>
                <a:ea typeface="Arial"/>
                <a:cs typeface="Arial"/>
                <a:sym typeface="Arial"/>
              </a:rPr>
              <a:t>The model is trained on 147M multi-turn dialogue from Reddit discussion thread. The largest model can be trained in several hours on a 8 V100 machines (however this is not required), with distributed training and FP16 option.</a:t>
            </a:r>
            <a:endParaRPr sz="4100" dirty="0">
              <a:latin typeface="+mn-lt"/>
            </a:endParaRPr>
          </a:p>
        </p:txBody>
      </p:sp>
      <p:pic>
        <p:nvPicPr>
          <p:cNvPr id="201" name="Google Shape;201;g87d40b54cd_0_184"/>
          <p:cNvPicPr preferRelativeResize="0"/>
          <p:nvPr/>
        </p:nvPicPr>
        <p:blipFill>
          <a:blip r:embed="rId3">
            <a:alphaModFix/>
          </a:blip>
          <a:stretch>
            <a:fillRect/>
          </a:stretch>
        </p:blipFill>
        <p:spPr>
          <a:xfrm>
            <a:off x="4498700" y="2098913"/>
            <a:ext cx="2914650" cy="15716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3" name="Google Shape;233;p7"/>
          <p:cNvPicPr preferRelativeResize="0">
            <a:picLocks noGrp="1"/>
          </p:cNvPicPr>
          <p:nvPr>
            <p:ph type="body" idx="1"/>
          </p:nvPr>
        </p:nvPicPr>
        <p:blipFill rotWithShape="1">
          <a:blip r:embed="rId3">
            <a:alphaModFix/>
          </a:blip>
          <a:srcRect/>
          <a:stretch/>
        </p:blipFill>
        <p:spPr>
          <a:xfrm>
            <a:off x="711926" y="1825625"/>
            <a:ext cx="9777547" cy="487143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8"/>
          <p:cNvSpPr txBox="1">
            <a:spLocks noGrp="1"/>
          </p:cNvSpPr>
          <p:nvPr>
            <p:ph type="title"/>
          </p:nvPr>
        </p:nvSpPr>
        <p:spPr>
          <a:xfrm>
            <a:off x="838200" y="29698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mj-lt"/>
              </a:rPr>
              <a:t>Chatbot Characteristics</a:t>
            </a:r>
            <a:endParaRPr dirty="0">
              <a:latin typeface="+mj-lt"/>
            </a:endParaRPr>
          </a:p>
        </p:txBody>
      </p:sp>
      <p:sp>
        <p:nvSpPr>
          <p:cNvPr id="240" name="Google Shape;240;p8"/>
          <p:cNvSpPr txBox="1">
            <a:spLocks noGrp="1"/>
          </p:cNvSpPr>
          <p:nvPr>
            <p:ph type="body" idx="1"/>
          </p:nvPr>
        </p:nvSpPr>
        <p:spPr>
          <a:xfrm>
            <a:off x="756271" y="1643092"/>
            <a:ext cx="10597529" cy="4554419"/>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100000"/>
              </a:lnSpc>
              <a:spcBef>
                <a:spcPts val="0"/>
              </a:spcBef>
              <a:spcAft>
                <a:spcPts val="0"/>
              </a:spcAft>
              <a:buClr>
                <a:schemeClr val="dk1"/>
              </a:buClr>
              <a:buSzPts val="1960"/>
              <a:buChar char="•"/>
            </a:pPr>
            <a:r>
              <a:rPr lang="en-US" sz="2400" b="1" dirty="0">
                <a:latin typeface="+mn-lt"/>
              </a:rPr>
              <a:t>Intent Recognition</a:t>
            </a:r>
            <a:r>
              <a:rPr lang="en-US" sz="2400" dirty="0">
                <a:latin typeface="+mn-lt"/>
              </a:rPr>
              <a:t> Ability to “guess” what the user is requesting, even if phrased unexpectedly. Good intent recognition is vital if you don’t want to annoy your users. </a:t>
            </a:r>
          </a:p>
          <a:p>
            <a:pPr marL="228600" lvl="0" indent="-228600" algn="l" rtl="0">
              <a:lnSpc>
                <a:spcPct val="100000"/>
              </a:lnSpc>
              <a:spcBef>
                <a:spcPts val="0"/>
              </a:spcBef>
              <a:spcAft>
                <a:spcPts val="0"/>
              </a:spcAft>
              <a:buClr>
                <a:schemeClr val="dk1"/>
              </a:buClr>
              <a:buSzPts val="1960"/>
              <a:buChar char="•"/>
            </a:pPr>
            <a:endParaRPr sz="2400" dirty="0">
              <a:latin typeface="+mn-lt"/>
            </a:endParaRPr>
          </a:p>
          <a:p>
            <a:pPr marL="228600" lvl="0" indent="-228600" algn="l" rtl="0">
              <a:lnSpc>
                <a:spcPct val="100000"/>
              </a:lnSpc>
              <a:spcBef>
                <a:spcPts val="1000"/>
              </a:spcBef>
              <a:spcAft>
                <a:spcPts val="0"/>
              </a:spcAft>
              <a:buClr>
                <a:schemeClr val="dk1"/>
              </a:buClr>
              <a:buSzPts val="1960"/>
              <a:buChar char="•"/>
            </a:pPr>
            <a:r>
              <a:rPr lang="en-US" sz="2400" b="1" dirty="0">
                <a:latin typeface="+mn-lt"/>
              </a:rPr>
              <a:t>Dialog Management </a:t>
            </a:r>
            <a:r>
              <a:rPr lang="en-US" sz="2400" dirty="0">
                <a:latin typeface="+mn-lt"/>
              </a:rPr>
              <a:t>Go beyond simple Q&amp;A and enable your Chatbot to have complex and meaningful conversations with the user. </a:t>
            </a:r>
          </a:p>
          <a:p>
            <a:pPr marL="228600" lvl="0" indent="-228600" algn="l" rtl="0">
              <a:lnSpc>
                <a:spcPct val="100000"/>
              </a:lnSpc>
              <a:spcBef>
                <a:spcPts val="1000"/>
              </a:spcBef>
              <a:spcAft>
                <a:spcPts val="0"/>
              </a:spcAft>
              <a:buClr>
                <a:schemeClr val="dk1"/>
              </a:buClr>
              <a:buSzPts val="1960"/>
              <a:buChar char="•"/>
            </a:pPr>
            <a:endParaRPr sz="2400" dirty="0">
              <a:latin typeface="+mn-lt"/>
            </a:endParaRPr>
          </a:p>
          <a:p>
            <a:pPr marL="228600" lvl="0" indent="-228600" algn="l" rtl="0">
              <a:lnSpc>
                <a:spcPct val="100000"/>
              </a:lnSpc>
              <a:spcBef>
                <a:spcPts val="1000"/>
              </a:spcBef>
              <a:spcAft>
                <a:spcPts val="0"/>
              </a:spcAft>
              <a:buClr>
                <a:schemeClr val="dk1"/>
              </a:buClr>
              <a:buSzPts val="1960"/>
              <a:buChar char="•"/>
            </a:pPr>
            <a:r>
              <a:rPr lang="en-US" sz="2400" b="1" dirty="0">
                <a:latin typeface="+mn-lt"/>
              </a:rPr>
              <a:t>Humanization</a:t>
            </a:r>
            <a:r>
              <a:rPr lang="en-US" sz="2400" dirty="0">
                <a:latin typeface="+mn-lt"/>
              </a:rPr>
              <a:t> Users get more engaged in conversation if a Chatbot acts more humanlike. Some Chatbots are able to detect and show emotions. </a:t>
            </a:r>
          </a:p>
          <a:p>
            <a:pPr marL="228600" lvl="0" indent="-228600" algn="l" rtl="0">
              <a:lnSpc>
                <a:spcPct val="100000"/>
              </a:lnSpc>
              <a:spcBef>
                <a:spcPts val="1000"/>
              </a:spcBef>
              <a:spcAft>
                <a:spcPts val="0"/>
              </a:spcAft>
              <a:buClr>
                <a:schemeClr val="dk1"/>
              </a:buClr>
              <a:buSzPts val="1960"/>
              <a:buChar char="•"/>
            </a:pPr>
            <a:endParaRPr sz="2400" dirty="0">
              <a:latin typeface="+mn-lt"/>
            </a:endParaRPr>
          </a:p>
          <a:p>
            <a:pPr marL="228600" lvl="0" indent="-228600" algn="l" rtl="0">
              <a:lnSpc>
                <a:spcPct val="100000"/>
              </a:lnSpc>
              <a:spcBef>
                <a:spcPts val="1000"/>
              </a:spcBef>
              <a:spcAft>
                <a:spcPts val="0"/>
              </a:spcAft>
              <a:buClr>
                <a:schemeClr val="dk1"/>
              </a:buClr>
              <a:buSzPts val="1960"/>
              <a:buChar char="•"/>
            </a:pPr>
            <a:r>
              <a:rPr lang="en-US" sz="2400" b="1" dirty="0">
                <a:latin typeface="+mn-lt"/>
              </a:rPr>
              <a:t>Interaction Channels </a:t>
            </a:r>
            <a:r>
              <a:rPr lang="en-US" sz="2400" dirty="0">
                <a:latin typeface="+mn-lt"/>
              </a:rPr>
              <a:t>How will users interact with your Chatbot? Choose a platform that connects easily with your webchat, app, social media platform or voice interface. </a:t>
            </a:r>
            <a:endParaRPr sz="2400" dirty="0">
              <a:latin typeface="+mn-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061B-DC72-4A5E-8A7B-BD13930CAD54}"/>
              </a:ext>
            </a:extLst>
          </p:cNvPr>
          <p:cNvSpPr>
            <a:spLocks noGrp="1"/>
          </p:cNvSpPr>
          <p:nvPr>
            <p:ph type="title"/>
          </p:nvPr>
        </p:nvSpPr>
        <p:spPr/>
        <p:txBody>
          <a:bodyPr/>
          <a:lstStyle/>
          <a:p>
            <a:r>
              <a:rPr lang="en-US" dirty="0">
                <a:latin typeface="+mj-lt"/>
              </a:rPr>
              <a:t>Chatbot Characteristics continued…</a:t>
            </a:r>
            <a:endParaRPr lang="en-US" dirty="0"/>
          </a:p>
        </p:txBody>
      </p:sp>
      <p:sp>
        <p:nvSpPr>
          <p:cNvPr id="3" name="Text Placeholder 2">
            <a:extLst>
              <a:ext uri="{FF2B5EF4-FFF2-40B4-BE49-F238E27FC236}">
                <a16:creationId xmlns:a16="http://schemas.microsoft.com/office/drawing/2014/main" id="{6949FFA3-C8B4-4A80-B278-04F4DF96F1F4}"/>
              </a:ext>
            </a:extLst>
          </p:cNvPr>
          <p:cNvSpPr>
            <a:spLocks noGrp="1"/>
          </p:cNvSpPr>
          <p:nvPr>
            <p:ph type="body" idx="1"/>
          </p:nvPr>
        </p:nvSpPr>
        <p:spPr/>
        <p:txBody>
          <a:bodyPr>
            <a:noAutofit/>
          </a:bodyPr>
          <a:lstStyle/>
          <a:p>
            <a:pPr marL="228600" lvl="0" indent="-228600" algn="l" rtl="0">
              <a:lnSpc>
                <a:spcPct val="100000"/>
              </a:lnSpc>
              <a:spcBef>
                <a:spcPts val="1000"/>
              </a:spcBef>
              <a:spcAft>
                <a:spcPts val="0"/>
              </a:spcAft>
              <a:buClr>
                <a:schemeClr val="dk1"/>
              </a:buClr>
              <a:buSzPts val="1960"/>
              <a:buChar char="•"/>
            </a:pPr>
            <a:r>
              <a:rPr lang="en-US" sz="2200" b="1" dirty="0">
                <a:latin typeface="+mn-lt"/>
              </a:rPr>
              <a:t>Task Automation Capability </a:t>
            </a:r>
            <a:r>
              <a:rPr lang="en-US" sz="2200" dirty="0">
                <a:latin typeface="+mn-lt"/>
              </a:rPr>
              <a:t>Does your Chatbot need to perform tasks for users? Make sure it has enough dialog capabilities and that it can connect to your back-end systems </a:t>
            </a:r>
          </a:p>
          <a:p>
            <a:pPr marL="228600" lvl="0" indent="-228600" algn="l" rtl="0">
              <a:lnSpc>
                <a:spcPct val="100000"/>
              </a:lnSpc>
              <a:spcBef>
                <a:spcPts val="1000"/>
              </a:spcBef>
              <a:spcAft>
                <a:spcPts val="0"/>
              </a:spcAft>
              <a:buClr>
                <a:schemeClr val="dk1"/>
              </a:buClr>
              <a:buSzPts val="1960"/>
              <a:buChar char="•"/>
            </a:pPr>
            <a:r>
              <a:rPr lang="en-US" sz="2200" b="1" dirty="0">
                <a:latin typeface="+mn-lt"/>
              </a:rPr>
              <a:t>Reporting &amp; Monitoring </a:t>
            </a:r>
            <a:r>
              <a:rPr lang="en-US" sz="2200" dirty="0">
                <a:latin typeface="+mn-lt"/>
              </a:rPr>
              <a:t>Are your customers being helped? Are they happy? Does your contact center get less calls? Choose a Chatbot platform that tells you how it’s performing. </a:t>
            </a:r>
          </a:p>
          <a:p>
            <a:pPr marL="228600" lvl="0" indent="-228600" algn="l" rtl="0">
              <a:lnSpc>
                <a:spcPct val="100000"/>
              </a:lnSpc>
              <a:spcBef>
                <a:spcPts val="1000"/>
              </a:spcBef>
              <a:spcAft>
                <a:spcPts val="0"/>
              </a:spcAft>
              <a:buClr>
                <a:schemeClr val="dk1"/>
              </a:buClr>
              <a:buSzPts val="1960"/>
              <a:buChar char="•"/>
            </a:pPr>
            <a:r>
              <a:rPr lang="en-US" sz="2200" b="1" dirty="0">
                <a:latin typeface="+mn-lt"/>
              </a:rPr>
              <a:t>Ease of Implementation </a:t>
            </a:r>
            <a:r>
              <a:rPr lang="en-US" sz="2200" dirty="0">
                <a:latin typeface="+mn-lt"/>
              </a:rPr>
              <a:t>Some platforms require custom software development, while others allow business users to configure the Chatbot themselves. </a:t>
            </a:r>
          </a:p>
          <a:p>
            <a:pPr marL="228600" lvl="0" indent="-228600" algn="l" rtl="0">
              <a:lnSpc>
                <a:spcPct val="100000"/>
              </a:lnSpc>
              <a:spcBef>
                <a:spcPts val="1000"/>
              </a:spcBef>
              <a:spcAft>
                <a:spcPts val="0"/>
              </a:spcAft>
              <a:buClr>
                <a:schemeClr val="dk1"/>
              </a:buClr>
              <a:buSzPts val="1960"/>
              <a:buChar char="•"/>
            </a:pPr>
            <a:r>
              <a:rPr lang="en-US" sz="2200" b="1" dirty="0">
                <a:latin typeface="+mn-lt"/>
              </a:rPr>
              <a:t>Security &amp; Compliance </a:t>
            </a:r>
            <a:r>
              <a:rPr lang="en-US" sz="2200" dirty="0">
                <a:latin typeface="+mn-lt"/>
              </a:rPr>
              <a:t>Do you have extra security requirements? Or do you need to be compliant with audit regulations? Security and logging capabilities can vary.</a:t>
            </a:r>
          </a:p>
          <a:p>
            <a:pPr>
              <a:lnSpc>
                <a:spcPct val="100000"/>
              </a:lnSpc>
            </a:pPr>
            <a:endParaRPr lang="en-US" sz="2000" dirty="0"/>
          </a:p>
        </p:txBody>
      </p:sp>
    </p:spTree>
    <p:extLst>
      <p:ext uri="{BB962C8B-B14F-4D97-AF65-F5344CB8AC3E}">
        <p14:creationId xmlns:p14="http://schemas.microsoft.com/office/powerpoint/2010/main" val="27097126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4B87-1171-4035-8360-625F5E89E879}"/>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25FA2B1F-12B5-48CB-837F-01561A32A300}"/>
              </a:ext>
            </a:extLst>
          </p:cNvPr>
          <p:cNvSpPr>
            <a:spLocks noGrp="1"/>
          </p:cNvSpPr>
          <p:nvPr>
            <p:ph type="subTitle" idx="1"/>
          </p:nvPr>
        </p:nvSpPr>
        <p:spPr/>
        <p:txBody>
          <a:bodyPr/>
          <a:lstStyle/>
          <a:p>
            <a:r>
              <a:rPr lang="en-US" dirty="0"/>
              <a:t>Questions? Comments?</a:t>
            </a:r>
          </a:p>
        </p:txBody>
      </p:sp>
    </p:spTree>
    <p:extLst>
      <p:ext uri="{BB962C8B-B14F-4D97-AF65-F5344CB8AC3E}">
        <p14:creationId xmlns:p14="http://schemas.microsoft.com/office/powerpoint/2010/main" val="114594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7"/>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Freeform: Shape 111">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4" name="Rectangle 113">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Google Shape;98;p2"/>
          <p:cNvSpPr txBox="1">
            <a:spLocks noGrp="1"/>
          </p:cNvSpPr>
          <p:nvPr>
            <p:ph type="title"/>
          </p:nvPr>
        </p:nvSpPr>
        <p:spPr>
          <a:xfrm>
            <a:off x="806825" y="457201"/>
            <a:ext cx="2844800" cy="3588870"/>
          </a:xfrm>
          <a:prstGeom prst="rect">
            <a:avLst/>
          </a:prstGeom>
        </p:spPr>
        <p:txBody>
          <a:bodyPr spcFirstLastPara="1" lIns="91425" tIns="45700" rIns="91425" bIns="45700" anchor="b" anchorCtr="0">
            <a:normAutofit/>
          </a:bodyPr>
          <a:lstStyle/>
          <a:p>
            <a:pPr marL="0" lvl="0" indent="0" algn="r" rtl="0">
              <a:spcBef>
                <a:spcPts val="0"/>
              </a:spcBef>
              <a:spcAft>
                <a:spcPts val="0"/>
              </a:spcAft>
              <a:buClr>
                <a:schemeClr val="dk1"/>
              </a:buClr>
              <a:buSzPts val="4400"/>
              <a:buFont typeface="Calibri"/>
              <a:buNone/>
            </a:pPr>
            <a:r>
              <a:rPr lang="en-US" sz="4000">
                <a:solidFill>
                  <a:srgbClr val="FFFFFF"/>
                </a:solidFill>
                <a:latin typeface="+mj-lt"/>
              </a:rPr>
              <a:t>We will apply NLG for</a:t>
            </a:r>
          </a:p>
        </p:txBody>
      </p:sp>
      <p:sp>
        <p:nvSpPr>
          <p:cNvPr id="99" name="Google Shape;99;p2"/>
          <p:cNvSpPr txBox="1">
            <a:spLocks noGrp="1"/>
          </p:cNvSpPr>
          <p:nvPr>
            <p:ph type="body" idx="1"/>
          </p:nvPr>
        </p:nvSpPr>
        <p:spPr>
          <a:xfrm>
            <a:off x="4649245" y="669363"/>
            <a:ext cx="3931229" cy="3686653"/>
          </a:xfrm>
          <a:prstGeom prst="rect">
            <a:avLst/>
          </a:prstGeom>
        </p:spPr>
        <p:txBody>
          <a:bodyPr spcFirstLastPara="1" lIns="91425" tIns="45700" rIns="91425" bIns="45700" anchor="ctr" anchorCtr="0">
            <a:normAutofit/>
          </a:bodyPr>
          <a:lstStyle/>
          <a:p>
            <a:pPr lvl="0" rtl="0">
              <a:spcBef>
                <a:spcPts val="0"/>
              </a:spcBef>
              <a:spcAft>
                <a:spcPts val="600"/>
              </a:spcAft>
              <a:buSzPts val="1800"/>
              <a:buFont typeface="Wingdings" panose="05000000000000000000" pitchFamily="2" charset="2"/>
              <a:buChar char="q"/>
            </a:pPr>
            <a:r>
              <a:rPr lang="en-US" sz="2000" dirty="0">
                <a:latin typeface="+mn-lt"/>
              </a:rPr>
              <a:t>Building a </a:t>
            </a:r>
            <a:r>
              <a:rPr lang="en-US" sz="2000" u="sng" dirty="0">
                <a:latin typeface="+mn-lt"/>
                <a:hlinkClick r:id="rId3"/>
              </a:rPr>
              <a:t>chatbot</a:t>
            </a:r>
            <a:endParaRPr lang="en-US" sz="2000" u="sng" dirty="0">
              <a:latin typeface="+mn-lt"/>
            </a:endParaRPr>
          </a:p>
          <a:p>
            <a:pPr lvl="0" rtl="0">
              <a:spcBef>
                <a:spcPts val="0"/>
              </a:spcBef>
              <a:spcAft>
                <a:spcPts val="600"/>
              </a:spcAft>
              <a:buSzPts val="1800"/>
              <a:buFont typeface="Wingdings" panose="05000000000000000000" pitchFamily="2" charset="2"/>
              <a:buChar char="q"/>
            </a:pPr>
            <a:r>
              <a:rPr lang="en-US" sz="2000" dirty="0">
                <a:latin typeface="+mn-lt"/>
              </a:rPr>
              <a:t> Essay writing</a:t>
            </a:r>
          </a:p>
          <a:p>
            <a:pPr lvl="0" rtl="0">
              <a:spcBef>
                <a:spcPts val="0"/>
              </a:spcBef>
              <a:spcAft>
                <a:spcPts val="600"/>
              </a:spcAft>
              <a:buSzPts val="1800"/>
              <a:buFont typeface="Wingdings" panose="05000000000000000000" pitchFamily="2" charset="2"/>
              <a:buChar char="q"/>
            </a:pPr>
            <a:r>
              <a:rPr lang="en-US" sz="2000" dirty="0">
                <a:latin typeface="+mn-lt"/>
              </a:rPr>
              <a:t>Language translation</a:t>
            </a:r>
          </a:p>
        </p:txBody>
      </p:sp>
      <p:pic>
        <p:nvPicPr>
          <p:cNvPr id="3" name="Picture 2">
            <a:extLst>
              <a:ext uri="{FF2B5EF4-FFF2-40B4-BE49-F238E27FC236}">
                <a16:creationId xmlns:a16="http://schemas.microsoft.com/office/drawing/2014/main" id="{254FE223-51E7-4A86-B302-AE0432D30079}"/>
              </a:ext>
            </a:extLst>
          </p:cNvPr>
          <p:cNvPicPr>
            <a:picLocks noChangeAspect="1"/>
          </p:cNvPicPr>
          <p:nvPr/>
        </p:nvPicPr>
        <p:blipFill>
          <a:blip r:embed="rId4"/>
          <a:stretch>
            <a:fillRect/>
          </a:stretch>
        </p:blipFill>
        <p:spPr>
          <a:xfrm>
            <a:off x="8561589" y="1107871"/>
            <a:ext cx="2823586" cy="1842389"/>
          </a:xfrm>
          <a:prstGeom prst="rect">
            <a:avLst/>
          </a:prstGeom>
        </p:spPr>
      </p:pic>
      <p:pic>
        <p:nvPicPr>
          <p:cNvPr id="7" name="Picture 6">
            <a:extLst>
              <a:ext uri="{FF2B5EF4-FFF2-40B4-BE49-F238E27FC236}">
                <a16:creationId xmlns:a16="http://schemas.microsoft.com/office/drawing/2014/main" id="{848300F1-C915-4A4F-A2BA-3160CAD84368}"/>
              </a:ext>
            </a:extLst>
          </p:cNvPr>
          <p:cNvPicPr>
            <a:picLocks noChangeAspect="1"/>
          </p:cNvPicPr>
          <p:nvPr/>
        </p:nvPicPr>
        <p:blipFill>
          <a:blip r:embed="rId5"/>
          <a:stretch>
            <a:fillRect/>
          </a:stretch>
        </p:blipFill>
        <p:spPr>
          <a:xfrm>
            <a:off x="5421284" y="3291223"/>
            <a:ext cx="5963891" cy="2690932"/>
          </a:xfrm>
          <a:prstGeom prst="rect">
            <a:avLst/>
          </a:prstGeom>
        </p:spPr>
      </p:pic>
      <p:sp>
        <p:nvSpPr>
          <p:cNvPr id="19" name="TextBox 18">
            <a:extLst>
              <a:ext uri="{FF2B5EF4-FFF2-40B4-BE49-F238E27FC236}">
                <a16:creationId xmlns:a16="http://schemas.microsoft.com/office/drawing/2014/main" id="{EB6D2FD2-3F2E-44EF-9F03-BC82D541C4DB}"/>
              </a:ext>
            </a:extLst>
          </p:cNvPr>
          <p:cNvSpPr txBox="1"/>
          <p:nvPr/>
        </p:nvSpPr>
        <p:spPr>
          <a:xfrm>
            <a:off x="5318414" y="6061508"/>
            <a:ext cx="6169630" cy="523220"/>
          </a:xfrm>
          <a:prstGeom prst="rect">
            <a:avLst/>
          </a:prstGeom>
          <a:noFill/>
        </p:spPr>
        <p:txBody>
          <a:bodyPr wrap="square">
            <a:spAutoFit/>
          </a:bodyPr>
          <a:lstStyle/>
          <a:p>
            <a:r>
              <a:rPr lang="en-US" b="0" i="1" dirty="0">
                <a:solidFill>
                  <a:srgbClr val="222222"/>
                </a:solidFill>
                <a:effectLst/>
                <a:latin typeface="Arial" panose="020B0604020202020204" pitchFamily="34" charset="0"/>
              </a:rPr>
              <a:t>Source: Feng, </a:t>
            </a:r>
            <a:r>
              <a:rPr lang="en-US" b="0" i="1" dirty="0" err="1">
                <a:solidFill>
                  <a:srgbClr val="222222"/>
                </a:solidFill>
                <a:effectLst/>
                <a:latin typeface="Arial" panose="020B0604020202020204" pitchFamily="34" charset="0"/>
              </a:rPr>
              <a:t>Xiaocheng</a:t>
            </a:r>
            <a:r>
              <a:rPr lang="en-US" b="0" i="1" dirty="0">
                <a:solidFill>
                  <a:srgbClr val="222222"/>
                </a:solidFill>
                <a:effectLst/>
                <a:latin typeface="Arial" panose="020B0604020202020204" pitchFamily="34" charset="0"/>
              </a:rPr>
              <a:t>, et al. "Topic-to-Essay Generation with Neural Networks." IJCAI. 2018.</a:t>
            </a:r>
            <a:endParaRPr lang="en-US"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nline Media 3" title="Arria for Power BI | Introducing Arria Apps and Arria Answers">
            <a:hlinkClick r:id="" action="ppaction://media"/>
            <a:extLst>
              <a:ext uri="{FF2B5EF4-FFF2-40B4-BE49-F238E27FC236}">
                <a16:creationId xmlns:a16="http://schemas.microsoft.com/office/drawing/2014/main" id="{EE629CAB-0808-4256-A29A-9157AB503DEA}"/>
              </a:ext>
            </a:extLst>
          </p:cNvPr>
          <p:cNvPicPr>
            <a:picLocks noRot="1" noChangeAspect="1"/>
          </p:cNvPicPr>
          <p:nvPr>
            <a:videoFile r:link="rId1"/>
          </p:nvPr>
        </p:nvPicPr>
        <p:blipFill>
          <a:blip r:embed="rId3"/>
          <a:stretch>
            <a:fillRect/>
          </a:stretch>
        </p:blipFill>
        <p:spPr>
          <a:xfrm>
            <a:off x="812800" y="477748"/>
            <a:ext cx="10566400" cy="5943600"/>
          </a:xfrm>
          <a:prstGeom prst="rect">
            <a:avLst/>
          </a:prstGeom>
        </p:spPr>
      </p:pic>
    </p:spTree>
    <p:extLst>
      <p:ext uri="{BB962C8B-B14F-4D97-AF65-F5344CB8AC3E}">
        <p14:creationId xmlns:p14="http://schemas.microsoft.com/office/powerpoint/2010/main" val="342866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87d40b54cd_0_112"/>
          <p:cNvSpPr txBox="1">
            <a:spLocks noGrp="1"/>
          </p:cNvSpPr>
          <p:nvPr>
            <p:ph type="title"/>
          </p:nvPr>
        </p:nvSpPr>
        <p:spPr>
          <a:xfrm>
            <a:off x="353375" y="593367"/>
            <a:ext cx="11360700" cy="763500"/>
          </a:xfrm>
          <a:prstGeom prst="rect">
            <a:avLst/>
          </a:prstGeom>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endParaRPr sz="2400" dirty="0">
              <a:highlight>
                <a:srgbClr val="FFFFFF"/>
              </a:highlight>
              <a:latin typeface="+mj-lt"/>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3600" dirty="0">
                <a:highlight>
                  <a:srgbClr val="FFFFFF"/>
                </a:highlight>
                <a:latin typeface="+mj-lt"/>
                <a:ea typeface="Arial"/>
                <a:cs typeface="Arial"/>
                <a:sym typeface="Arial"/>
              </a:rPr>
              <a:t>NLG is all about making choices:</a:t>
            </a:r>
            <a:endParaRPr sz="8000" dirty="0">
              <a:latin typeface="+mj-lt"/>
            </a:endParaRPr>
          </a:p>
        </p:txBody>
      </p:sp>
      <p:sp>
        <p:nvSpPr>
          <p:cNvPr id="119" name="Google Shape;119;g87d40b54cd_0_112"/>
          <p:cNvSpPr txBox="1">
            <a:spLocks noGrp="1"/>
          </p:cNvSpPr>
          <p:nvPr>
            <p:ph type="body" idx="1"/>
          </p:nvPr>
        </p:nvSpPr>
        <p:spPr>
          <a:xfrm>
            <a:off x="580036" y="2302800"/>
            <a:ext cx="11360700" cy="45552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SzPts val="1800"/>
              <a:buFont typeface="Arial"/>
              <a:buChar char="●"/>
            </a:pPr>
            <a:r>
              <a:rPr lang="en-US" sz="2400" dirty="0">
                <a:highlight>
                  <a:srgbClr val="FFFFFF"/>
                </a:highlight>
                <a:latin typeface="+mn-lt"/>
                <a:ea typeface="Arial"/>
                <a:cs typeface="Arial"/>
                <a:sym typeface="Arial"/>
              </a:rPr>
              <a:t>Content to be included/omitted</a:t>
            </a:r>
          </a:p>
          <a:p>
            <a:pPr marL="457200" lvl="0" indent="-342900" algn="l" rtl="0">
              <a:lnSpc>
                <a:spcPct val="115000"/>
              </a:lnSpc>
              <a:spcBef>
                <a:spcPts val="0"/>
              </a:spcBef>
              <a:spcAft>
                <a:spcPts val="0"/>
              </a:spcAft>
              <a:buSzPts val="1800"/>
              <a:buFont typeface="Arial"/>
              <a:buChar char="●"/>
            </a:pPr>
            <a:r>
              <a:rPr lang="en-US" sz="2400" dirty="0">
                <a:highlight>
                  <a:srgbClr val="FFFFFF"/>
                </a:highlight>
                <a:latin typeface="+mn-lt"/>
                <a:ea typeface="Arial"/>
                <a:cs typeface="Arial"/>
                <a:sym typeface="Arial"/>
              </a:rPr>
              <a:t>Organization of content into a coherent structure</a:t>
            </a:r>
            <a:endParaRPr sz="1800" dirty="0">
              <a:highlight>
                <a:srgbClr val="FFFFFF"/>
              </a:highlight>
              <a:latin typeface="+mn-lt"/>
              <a:ea typeface="Courier New"/>
              <a:cs typeface="Courier New"/>
              <a:sym typeface="Courier New"/>
            </a:endParaRPr>
          </a:p>
          <a:p>
            <a:pPr marL="457200" lvl="0" indent="-342900" algn="l" rtl="0">
              <a:lnSpc>
                <a:spcPct val="115000"/>
              </a:lnSpc>
              <a:spcBef>
                <a:spcPts val="0"/>
              </a:spcBef>
              <a:spcAft>
                <a:spcPts val="0"/>
              </a:spcAft>
              <a:buSzPts val="1800"/>
              <a:buFont typeface="Arial"/>
              <a:buChar char="●"/>
            </a:pPr>
            <a:r>
              <a:rPr lang="en-US" sz="2400" dirty="0">
                <a:highlight>
                  <a:srgbClr val="FFFFFF"/>
                </a:highlight>
                <a:latin typeface="+mn-lt"/>
                <a:ea typeface="Arial"/>
                <a:cs typeface="Arial"/>
                <a:sym typeface="Arial"/>
              </a:rPr>
              <a:t>Style (formality, opinion, genre, personality...)</a:t>
            </a:r>
            <a:endParaRPr sz="1800" dirty="0">
              <a:highlight>
                <a:srgbClr val="FFFFFF"/>
              </a:highlight>
              <a:latin typeface="+mn-lt"/>
              <a:ea typeface="Courier New"/>
              <a:cs typeface="Courier New"/>
              <a:sym typeface="Courier New"/>
            </a:endParaRPr>
          </a:p>
          <a:p>
            <a:pPr marL="457200" lvl="0" indent="-342900" algn="l" rtl="0">
              <a:lnSpc>
                <a:spcPct val="115000"/>
              </a:lnSpc>
              <a:spcBef>
                <a:spcPts val="0"/>
              </a:spcBef>
              <a:spcAft>
                <a:spcPts val="0"/>
              </a:spcAft>
              <a:buSzPts val="1800"/>
              <a:buFont typeface="Arial"/>
              <a:buChar char="●"/>
            </a:pPr>
            <a:r>
              <a:rPr lang="en-US" sz="2400" dirty="0">
                <a:highlight>
                  <a:srgbClr val="FFFFFF"/>
                </a:highlight>
                <a:latin typeface="+mn-lt"/>
                <a:ea typeface="Arial"/>
                <a:cs typeface="Arial"/>
                <a:sym typeface="Arial"/>
              </a:rPr>
              <a:t>Packaging the content into sentences</a:t>
            </a:r>
            <a:endParaRPr sz="1800" dirty="0">
              <a:highlight>
                <a:srgbClr val="FFFFFF"/>
              </a:highlight>
              <a:latin typeface="+mn-lt"/>
              <a:ea typeface="Courier New"/>
              <a:cs typeface="Courier New"/>
              <a:sym typeface="Courier New"/>
            </a:endParaRPr>
          </a:p>
          <a:p>
            <a:pPr marL="457200" lvl="0" indent="-342900" algn="l" rtl="0">
              <a:lnSpc>
                <a:spcPct val="115000"/>
              </a:lnSpc>
              <a:spcBef>
                <a:spcPts val="0"/>
              </a:spcBef>
              <a:spcAft>
                <a:spcPts val="0"/>
              </a:spcAft>
              <a:buSzPts val="1800"/>
              <a:buFont typeface="Arial"/>
              <a:buChar char="●"/>
            </a:pPr>
            <a:r>
              <a:rPr lang="en-US" sz="2400" dirty="0">
                <a:highlight>
                  <a:srgbClr val="FFFFFF"/>
                </a:highlight>
                <a:latin typeface="+mn-lt"/>
                <a:ea typeface="Arial"/>
                <a:cs typeface="Arial"/>
                <a:sym typeface="Arial"/>
              </a:rPr>
              <a:t>Syntactic constructions:</a:t>
            </a:r>
          </a:p>
          <a:p>
            <a:pPr marL="914400" lvl="0" indent="-342900" algn="l" rtl="0">
              <a:lnSpc>
                <a:spcPct val="115000"/>
              </a:lnSpc>
              <a:spcBef>
                <a:spcPts val="0"/>
              </a:spcBef>
              <a:spcAft>
                <a:spcPts val="0"/>
              </a:spcAft>
              <a:buSzPts val="1800"/>
              <a:buFont typeface="Courier New" panose="02070309020205020404" pitchFamily="49" charset="0"/>
              <a:buChar char="o"/>
            </a:pPr>
            <a:r>
              <a:rPr lang="en-US" sz="2400" dirty="0">
                <a:highlight>
                  <a:srgbClr val="FFFFFF"/>
                </a:highlight>
                <a:latin typeface="+mn-lt"/>
                <a:ea typeface="Arial"/>
                <a:cs typeface="Arial"/>
                <a:sym typeface="Arial"/>
              </a:rPr>
              <a:t>How to refer to entities -- referring expression generation</a:t>
            </a:r>
          </a:p>
          <a:p>
            <a:pPr marL="914400" indent="-342900">
              <a:lnSpc>
                <a:spcPct val="115000"/>
              </a:lnSpc>
              <a:spcBef>
                <a:spcPts val="0"/>
              </a:spcBef>
              <a:buSzPts val="1800"/>
              <a:buFont typeface="Courier New" panose="02070309020205020404" pitchFamily="49" charset="0"/>
              <a:buChar char="o"/>
            </a:pPr>
            <a:r>
              <a:rPr lang="en-US" sz="2400" dirty="0">
                <a:highlight>
                  <a:srgbClr val="FFFFFF"/>
                </a:highlight>
                <a:latin typeface="+mn-lt"/>
                <a:ea typeface="Arial"/>
                <a:cs typeface="Arial"/>
                <a:sym typeface="Arial"/>
              </a:rPr>
              <a:t>What words to use -- lexical choice</a:t>
            </a:r>
          </a:p>
          <a:p>
            <a:pPr marL="571500" lvl="0" indent="0" algn="l" rtl="0">
              <a:lnSpc>
                <a:spcPct val="115000"/>
              </a:lnSpc>
              <a:spcBef>
                <a:spcPts val="0"/>
              </a:spcBef>
              <a:spcAft>
                <a:spcPts val="0"/>
              </a:spcAft>
              <a:buSzPts val="1800"/>
              <a:buNone/>
            </a:pPr>
            <a:endParaRPr sz="2000" dirty="0">
              <a:highlight>
                <a:srgbClr val="FFFFFF"/>
              </a:highlight>
              <a:latin typeface="+mn-lt"/>
              <a:ea typeface="Arial"/>
              <a:cs typeface="Arial"/>
              <a:sym typeface="Arial"/>
            </a:endParaRPr>
          </a:p>
          <a:p>
            <a:pPr marL="0" lvl="0" indent="0" algn="l" rtl="0">
              <a:spcBef>
                <a:spcPts val="1000"/>
              </a:spcBef>
              <a:spcAft>
                <a:spcPts val="0"/>
              </a:spcAft>
              <a:buNone/>
            </a:pPr>
            <a:endParaRPr sz="3600"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87d40b54cd_0_119"/>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mj-lt"/>
              </a:rPr>
              <a:t>Language model:</a:t>
            </a:r>
            <a:endParaRPr dirty="0">
              <a:latin typeface="+mj-lt"/>
            </a:endParaRPr>
          </a:p>
        </p:txBody>
      </p:sp>
      <mc:AlternateContent xmlns:mc="http://schemas.openxmlformats.org/markup-compatibility/2006" xmlns:a14="http://schemas.microsoft.com/office/drawing/2010/main">
        <mc:Choice Requires="a14">
          <p:sp>
            <p:nvSpPr>
              <p:cNvPr id="134" name="Google Shape;134;g87d40b54cd_0_119"/>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dirty="0">
                    <a:highlight>
                      <a:srgbClr val="FFFFFF"/>
                    </a:highlight>
                    <a:latin typeface="Arial"/>
                    <a:ea typeface="Arial"/>
                    <a:cs typeface="Arial"/>
                    <a:sym typeface="Arial"/>
                  </a:rPr>
                  <a:t>The task of predicting the next word, given the words so far.</a:t>
                </a:r>
              </a:p>
              <a:p>
                <a:pPr marL="0" lvl="0" indent="0" algn="l" rtl="0">
                  <a:spcBef>
                    <a:spcPts val="1000"/>
                  </a:spcBef>
                  <a:spcAft>
                    <a:spcPts val="0"/>
                  </a:spcAft>
                  <a:buNone/>
                </a:pPr>
                <a:r>
                  <a:rPr lang="en-US" dirty="0">
                    <a:highlight>
                      <a:srgbClr val="FFFFFF"/>
                    </a:highlight>
                    <a:latin typeface="Arial"/>
                    <a:ea typeface="Arial"/>
                    <a:cs typeface="Arial"/>
                    <a:sym typeface="Arial"/>
                  </a:rPr>
                  <a:t> </a:t>
                </a:r>
                <a:r>
                  <a:rPr lang="en-US" b="1" u="sng" dirty="0">
                    <a:highlight>
                      <a:srgbClr val="FFFFFF"/>
                    </a:highlight>
                    <a:latin typeface="Arial"/>
                    <a:ea typeface="Arial"/>
                    <a:cs typeface="Arial"/>
                    <a:sym typeface="Arial"/>
                  </a:rPr>
                  <a:t>Goal:</a:t>
                </a:r>
                <a:r>
                  <a:rPr lang="en-US" dirty="0">
                    <a:highlight>
                      <a:srgbClr val="FFFFFF"/>
                    </a:highlight>
                    <a:latin typeface="Arial"/>
                    <a:ea typeface="Arial"/>
                    <a:cs typeface="Arial"/>
                    <a:sym typeface="Arial"/>
                  </a:rPr>
                  <a:t> To estimate the probability of a word sequence</a:t>
                </a:r>
              </a:p>
              <a:p>
                <a:pPr marL="0" lvl="0" indent="0" algn="l" rtl="0">
                  <a:spcBef>
                    <a:spcPts val="1000"/>
                  </a:spcBef>
                  <a:spcAft>
                    <a:spcPts val="0"/>
                  </a:spcAft>
                  <a:buNone/>
                </a:pPr>
                <a:endParaRPr lang="en-US" dirty="0">
                  <a:highlight>
                    <a:srgbClr val="FFFFFF"/>
                  </a:highlight>
                  <a:latin typeface="Arial"/>
                  <a:ea typeface="Arial"/>
                  <a:cs typeface="Arial"/>
                  <a:sym typeface="Arial"/>
                </a:endParaRPr>
              </a:p>
              <a:p>
                <a:pPr marL="0" lvl="0" indent="0" algn="l" rtl="0">
                  <a:spcBef>
                    <a:spcPts val="1000"/>
                  </a:spcBef>
                  <a:spcAft>
                    <a:spcPts val="0"/>
                  </a:spcAft>
                  <a:buNone/>
                </a:pPr>
                <a:endParaRPr lang="en-US" dirty="0">
                  <a:highlight>
                    <a:srgbClr val="FFFFFF"/>
                  </a:highlight>
                  <a:latin typeface="Arial"/>
                  <a:ea typeface="Arial"/>
                  <a:cs typeface="Arial"/>
                  <a:sym typeface="Arial"/>
                </a:endParaRPr>
              </a:p>
              <a:p>
                <a:pPr marL="0" lvl="0" indent="0" algn="l" rtl="0">
                  <a:spcBef>
                    <a:spcPts val="1000"/>
                  </a:spcBef>
                  <a:spcAft>
                    <a:spcPts val="0"/>
                  </a:spcAft>
                  <a:buNone/>
                </a:pPr>
                <a:r>
                  <a:rPr lang="en-US" dirty="0">
                    <a:highlight>
                      <a:srgbClr val="FFFFFF"/>
                    </a:highlight>
                    <a:latin typeface="Arial"/>
                    <a:ea typeface="Arial"/>
                    <a:cs typeface="Arial"/>
                    <a:sym typeface="Arial"/>
                  </a:rPr>
                  <a:t>Earlier models (N-gram models): </a:t>
                </a:r>
              </a:p>
              <a:p>
                <a:pPr marL="0" lvl="0" indent="0" algn="l" rtl="0">
                  <a:lnSpc>
                    <a:spcPct val="115000"/>
                  </a:lnSpc>
                  <a:spcBef>
                    <a:spcPts val="0"/>
                  </a:spcBef>
                  <a:spcAft>
                    <a:spcPts val="0"/>
                  </a:spcAft>
                  <a:buClr>
                    <a:schemeClr val="dk1"/>
                  </a:buClr>
                  <a:buSzPts val="1100"/>
                  <a:buFont typeface="Arial"/>
                  <a:buNone/>
                </a:pPr>
                <a:r>
                  <a:rPr lang="en-US" dirty="0">
                    <a:highlight>
                      <a:srgbClr val="FFFFFF"/>
                    </a:highlight>
                    <a:latin typeface="Arial"/>
                    <a:ea typeface="Arial"/>
                    <a:cs typeface="Arial"/>
                    <a:sym typeface="Arial"/>
                  </a:rPr>
                  <a:t>Probability is conditioned on a window of (n-1) previous words</a:t>
                </a:r>
              </a:p>
              <a:p>
                <a:pPr marL="0" lvl="0" indent="0" algn="l" rtl="0">
                  <a:lnSpc>
                    <a:spcPct val="115000"/>
                  </a:lnSpc>
                  <a:spcBef>
                    <a:spcPts val="0"/>
                  </a:spcBef>
                  <a:spcAft>
                    <a:spcPts val="0"/>
                  </a:spcAft>
                  <a:buClr>
                    <a:schemeClr val="dk1"/>
                  </a:buClr>
                  <a:buSzPts val="1100"/>
                  <a:buFont typeface="Arial"/>
                  <a:buNone/>
                </a:pPr>
                <a:r>
                  <a:rPr lang="en-US" dirty="0">
                    <a:highlight>
                      <a:srgbClr val="FFFFFF"/>
                    </a:highlight>
                    <a:latin typeface="Arial"/>
                    <a:ea typeface="Arial"/>
                    <a:cs typeface="Arial"/>
                    <a:sym typeface="Arial"/>
                  </a:rPr>
                  <a:t>Estimate the probability based on the training data </a:t>
                </a:r>
              </a:p>
              <a:p>
                <a:pPr marL="0" lvl="0" indent="0" algn="l" rtl="0">
                  <a:lnSpc>
                    <a:spcPct val="115000"/>
                  </a:lnSpc>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US" b="0" i="1" smtClean="0">
                          <a:highlight>
                            <a:srgbClr val="FFFFFF"/>
                          </a:highlight>
                          <a:latin typeface="Cambria Math" panose="02040503050406030204" pitchFamily="18" charset="0"/>
                          <a:ea typeface="Arial"/>
                          <a:cs typeface="Arial"/>
                          <a:sym typeface="Arial"/>
                        </a:rPr>
                        <m:t>𝑃</m:t>
                      </m:r>
                      <m:d>
                        <m:dPr>
                          <m:ctrlPr>
                            <a:rPr lang="en-US" b="0" i="1" smtClean="0">
                              <a:highlight>
                                <a:srgbClr val="FFFFFF"/>
                              </a:highlight>
                              <a:latin typeface="Cambria Math" panose="02040503050406030204" pitchFamily="18" charset="0"/>
                              <a:ea typeface="Arial"/>
                              <a:cs typeface="Arial"/>
                              <a:sym typeface="Arial"/>
                            </a:rPr>
                          </m:ctrlPr>
                        </m:dPr>
                        <m:e>
                          <m:r>
                            <a:rPr lang="en-US" b="0" i="1" smtClean="0">
                              <a:highlight>
                                <a:srgbClr val="FFFFFF"/>
                              </a:highlight>
                              <a:latin typeface="Cambria Math" panose="02040503050406030204" pitchFamily="18" charset="0"/>
                              <a:ea typeface="Arial"/>
                              <a:cs typeface="Arial"/>
                              <a:sym typeface="Arial"/>
                            </a:rPr>
                            <m:t>𝑏𝑒𝑎𝑐h</m:t>
                          </m:r>
                        </m:e>
                        <m:e>
                          <m:r>
                            <a:rPr lang="en-US" b="0" i="1" smtClean="0">
                              <a:highlight>
                                <a:srgbClr val="FFFFFF"/>
                              </a:highlight>
                              <a:latin typeface="Cambria Math" panose="02040503050406030204" pitchFamily="18" charset="0"/>
                              <a:ea typeface="Arial"/>
                              <a:cs typeface="Arial"/>
                              <a:sym typeface="Arial"/>
                            </a:rPr>
                            <m:t>𝑛𝑖𝑐𝑒</m:t>
                          </m:r>
                        </m:e>
                      </m:d>
                      <m:r>
                        <a:rPr lang="en-US" b="0" i="1" smtClean="0">
                          <a:highlight>
                            <a:srgbClr val="FFFFFF"/>
                          </a:highlight>
                          <a:latin typeface="Cambria Math" panose="02040503050406030204" pitchFamily="18" charset="0"/>
                          <a:ea typeface="Arial"/>
                          <a:cs typeface="Arial"/>
                          <a:sym typeface="Arial"/>
                        </a:rPr>
                        <m:t>=</m:t>
                      </m:r>
                      <m:f>
                        <m:fPr>
                          <m:ctrlPr>
                            <a:rPr lang="en-US" b="0" i="1" smtClean="0">
                              <a:highlight>
                                <a:srgbClr val="FFFFFF"/>
                              </a:highlight>
                              <a:latin typeface="Cambria Math" panose="02040503050406030204" pitchFamily="18" charset="0"/>
                              <a:cs typeface="Arial"/>
                              <a:sym typeface="Arial"/>
                            </a:rPr>
                          </m:ctrlPr>
                        </m:fPr>
                        <m:num>
                          <m:r>
                            <a:rPr lang="en-US" b="0" i="1" smtClean="0">
                              <a:highlight>
                                <a:srgbClr val="FFFFFF"/>
                              </a:highlight>
                              <a:latin typeface="Cambria Math" panose="02040503050406030204" pitchFamily="18" charset="0"/>
                              <a:cs typeface="Arial"/>
                              <a:sym typeface="Arial"/>
                            </a:rPr>
                            <m:t>𝑃</m:t>
                          </m:r>
                          <m:r>
                            <a:rPr lang="en-US" b="0" i="1" smtClean="0">
                              <a:highlight>
                                <a:srgbClr val="FFFFFF"/>
                              </a:highlight>
                              <a:latin typeface="Cambria Math" panose="02040503050406030204" pitchFamily="18" charset="0"/>
                              <a:cs typeface="Arial"/>
                              <a:sym typeface="Arial"/>
                            </a:rPr>
                            <m:t>(</m:t>
                          </m:r>
                          <m:r>
                            <a:rPr lang="en-US" b="0" i="1" smtClean="0">
                              <a:highlight>
                                <a:srgbClr val="FFFFFF"/>
                              </a:highlight>
                              <a:latin typeface="Cambria Math" panose="02040503050406030204" pitchFamily="18" charset="0"/>
                              <a:cs typeface="Arial"/>
                              <a:sym typeface="Arial"/>
                            </a:rPr>
                            <m:t>𝑛𝑖𝑐𝑒</m:t>
                          </m:r>
                          <m:r>
                            <a:rPr lang="en-US" b="0" i="1" smtClean="0">
                              <a:highlight>
                                <a:srgbClr val="FFFFFF"/>
                              </a:highlight>
                              <a:latin typeface="Cambria Math" panose="02040503050406030204" pitchFamily="18" charset="0"/>
                              <a:cs typeface="Arial"/>
                              <a:sym typeface="Arial"/>
                            </a:rPr>
                            <m:t> </m:t>
                          </m:r>
                          <m:r>
                            <a:rPr lang="en-US" b="0" i="1" smtClean="0">
                              <a:highlight>
                                <a:srgbClr val="FFFFFF"/>
                              </a:highlight>
                              <a:latin typeface="Cambria Math" panose="02040503050406030204" pitchFamily="18" charset="0"/>
                              <a:cs typeface="Arial"/>
                              <a:sym typeface="Arial"/>
                            </a:rPr>
                            <m:t>𝑏𝑒𝑎𝑐h</m:t>
                          </m:r>
                          <m:r>
                            <a:rPr lang="en-US" b="0" i="1" smtClean="0">
                              <a:highlight>
                                <a:srgbClr val="FFFFFF"/>
                              </a:highlight>
                              <a:latin typeface="Cambria Math" panose="02040503050406030204" pitchFamily="18" charset="0"/>
                              <a:cs typeface="Arial"/>
                              <a:sym typeface="Arial"/>
                            </a:rPr>
                            <m:t>)</m:t>
                          </m:r>
                        </m:num>
                        <m:den>
                          <m:r>
                            <a:rPr lang="en-US" b="0" i="1" smtClean="0">
                              <a:highlight>
                                <a:srgbClr val="FFFFFF"/>
                              </a:highlight>
                              <a:latin typeface="Cambria Math" panose="02040503050406030204" pitchFamily="18" charset="0"/>
                              <a:cs typeface="Arial"/>
                              <a:sym typeface="Arial"/>
                            </a:rPr>
                            <m:t>𝑃</m:t>
                          </m:r>
                          <m:r>
                            <a:rPr lang="en-US" b="0" i="1" smtClean="0">
                              <a:highlight>
                                <a:srgbClr val="FFFFFF"/>
                              </a:highlight>
                              <a:latin typeface="Cambria Math" panose="02040503050406030204" pitchFamily="18" charset="0"/>
                              <a:cs typeface="Arial"/>
                              <a:sym typeface="Arial"/>
                            </a:rPr>
                            <m:t>(</m:t>
                          </m:r>
                          <m:r>
                            <a:rPr lang="en-US" b="0" i="1" smtClean="0">
                              <a:highlight>
                                <a:srgbClr val="FFFFFF"/>
                              </a:highlight>
                              <a:latin typeface="Cambria Math" panose="02040503050406030204" pitchFamily="18" charset="0"/>
                              <a:cs typeface="Arial"/>
                              <a:sym typeface="Arial"/>
                            </a:rPr>
                            <m:t>𝑛𝑖𝑐𝑒</m:t>
                          </m:r>
                          <m:r>
                            <a:rPr lang="en-US" b="0" i="1" smtClean="0">
                              <a:highlight>
                                <a:srgbClr val="FFFFFF"/>
                              </a:highlight>
                              <a:latin typeface="Cambria Math" panose="02040503050406030204" pitchFamily="18" charset="0"/>
                              <a:cs typeface="Arial"/>
                              <a:sym typeface="Arial"/>
                            </a:rPr>
                            <m:t>)</m:t>
                          </m:r>
                        </m:den>
                      </m:f>
                    </m:oMath>
                  </m:oMathPara>
                </a14:m>
                <a:endParaRPr lang="en-US" dirty="0">
                  <a:highlight>
                    <a:srgbClr val="FFFFFF"/>
                  </a:highlight>
                  <a:latin typeface="Arial"/>
                  <a:ea typeface="Arial"/>
                  <a:cs typeface="Arial"/>
                  <a:sym typeface="Arial"/>
                </a:endParaRPr>
              </a:p>
              <a:p>
                <a:pPr marL="0" lvl="0" indent="0" algn="l" rtl="0">
                  <a:spcBef>
                    <a:spcPts val="1000"/>
                  </a:spcBef>
                  <a:spcAft>
                    <a:spcPts val="0"/>
                  </a:spcAft>
                  <a:buNone/>
                </a:pPr>
                <a:endParaRPr dirty="0">
                  <a:highlight>
                    <a:srgbClr val="FFFFFF"/>
                  </a:highlight>
                  <a:latin typeface="Arial"/>
                  <a:ea typeface="Arial"/>
                  <a:cs typeface="Arial"/>
                  <a:sym typeface="Arial"/>
                </a:endParaRPr>
              </a:p>
            </p:txBody>
          </p:sp>
        </mc:Choice>
        <mc:Fallback xmlns="">
          <p:sp>
            <p:nvSpPr>
              <p:cNvPr id="134" name="Google Shape;134;g87d40b54cd_0_119"/>
              <p:cNvSpPr txBox="1">
                <a:spLocks noGrp="1" noRot="1" noChangeAspect="1" noMove="1" noResize="1" noEditPoints="1" noAdjustHandles="1" noChangeArrowheads="1" noChangeShapeType="1" noTextEdit="1"/>
              </p:cNvSpPr>
              <p:nvPr>
                <p:ph type="body" idx="1"/>
              </p:nvPr>
            </p:nvSpPr>
            <p:spPr>
              <a:xfrm>
                <a:off x="415600" y="1536633"/>
                <a:ext cx="11360700" cy="4555200"/>
              </a:xfrm>
              <a:prstGeom prst="rect">
                <a:avLst/>
              </a:prstGeom>
              <a:blipFill>
                <a:blip r:embed="rId3"/>
                <a:stretch>
                  <a:fillRect l="-1073" t="-937" b="-803"/>
                </a:stretch>
              </a:blipFill>
            </p:spPr>
            <p:txBody>
              <a:bodyPr/>
              <a:lstStyle/>
              <a:p>
                <a:r>
                  <a:rPr lang="en-US">
                    <a:noFill/>
                  </a:rPr>
                  <a:t> </a:t>
                </a:r>
              </a:p>
            </p:txBody>
          </p:sp>
        </mc:Fallback>
      </mc:AlternateContent>
      <p:pic>
        <p:nvPicPr>
          <p:cNvPr id="136" name="Google Shape;136;g87d40b54cd_0_119"/>
          <p:cNvPicPr preferRelativeResize="0"/>
          <p:nvPr/>
        </p:nvPicPr>
        <p:blipFill>
          <a:blip r:embed="rId4">
            <a:alphaModFix/>
          </a:blip>
          <a:stretch>
            <a:fillRect/>
          </a:stretch>
        </p:blipFill>
        <p:spPr>
          <a:xfrm>
            <a:off x="3188363" y="2847348"/>
            <a:ext cx="4845487" cy="654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87d40b54cd_0_135"/>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mj-lt"/>
              </a:rPr>
              <a:t>NN-based language model</a:t>
            </a:r>
            <a:endParaRPr dirty="0">
              <a:latin typeface="+mj-lt"/>
            </a:endParaRPr>
          </a:p>
        </p:txBody>
      </p:sp>
      <mc:AlternateContent xmlns:mc="http://schemas.openxmlformats.org/markup-compatibility/2006" xmlns:a14="http://schemas.microsoft.com/office/drawing/2010/main">
        <mc:Choice Requires="a14">
          <p:sp>
            <p:nvSpPr>
              <p:cNvPr id="143" name="Google Shape;143;g87d40b54cd_0_135"/>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Autofit/>
              </a:bodyPr>
              <a:lstStyle/>
              <a:p>
                <a:pPr marL="0" lvl="0" indent="0" algn="l" rtl="0">
                  <a:lnSpc>
                    <a:spcPct val="100000"/>
                  </a:lnSpc>
                  <a:spcBef>
                    <a:spcPts val="10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US" sz="2400" i="1" dirty="0" smtClean="0">
                          <a:highlight>
                            <a:srgbClr val="FFFFFF"/>
                          </a:highlight>
                          <a:latin typeface="Cambria Math" panose="02040503050406030204" pitchFamily="18" charset="0"/>
                          <a:ea typeface="Arial"/>
                          <a:cs typeface="Arial"/>
                          <a:sym typeface="Arial"/>
                        </a:rPr>
                        <m:t>𝑃</m:t>
                      </m:r>
                      <m:r>
                        <a:rPr lang="en-US" sz="2400" i="1" dirty="0" smtClean="0">
                          <a:highlight>
                            <a:srgbClr val="FFFFFF"/>
                          </a:highlight>
                          <a:latin typeface="Cambria Math" panose="02040503050406030204" pitchFamily="18" charset="0"/>
                          <a:ea typeface="Arial"/>
                          <a:cs typeface="Arial"/>
                          <a:sym typeface="Arial"/>
                        </a:rPr>
                        <m:t>(“</m:t>
                      </m:r>
                      <m:r>
                        <a:rPr lang="en-US" sz="2400" i="1" dirty="0" smtClean="0">
                          <a:highlight>
                            <a:srgbClr val="FFFFFF"/>
                          </a:highlight>
                          <a:latin typeface="Cambria Math" panose="02040503050406030204" pitchFamily="18" charset="0"/>
                          <a:ea typeface="Arial"/>
                          <a:cs typeface="Arial"/>
                          <a:sym typeface="Arial"/>
                        </a:rPr>
                        <m:t>𝑤𝑟𝑒𝑐𝑘</m:t>
                      </m:r>
                      <m:r>
                        <a:rPr lang="en-US" sz="2400" i="1" dirty="0" smtClean="0">
                          <a:highlight>
                            <a:srgbClr val="FFFFFF"/>
                          </a:highlight>
                          <a:latin typeface="Cambria Math" panose="02040503050406030204" pitchFamily="18" charset="0"/>
                          <a:ea typeface="Arial"/>
                          <a:cs typeface="Arial"/>
                          <a:sym typeface="Arial"/>
                        </a:rPr>
                        <m:t> </m:t>
                      </m:r>
                      <m:r>
                        <a:rPr lang="en-US" sz="2400" i="1" dirty="0" smtClean="0">
                          <a:highlight>
                            <a:srgbClr val="FFFFFF"/>
                          </a:highlight>
                          <a:latin typeface="Cambria Math" panose="02040503050406030204" pitchFamily="18" charset="0"/>
                          <a:ea typeface="Arial"/>
                          <a:cs typeface="Arial"/>
                          <a:sym typeface="Arial"/>
                        </a:rPr>
                        <m:t>𝑎</m:t>
                      </m:r>
                      <m:r>
                        <a:rPr lang="en-US" sz="2400" i="1" dirty="0" smtClean="0">
                          <a:highlight>
                            <a:srgbClr val="FFFFFF"/>
                          </a:highlight>
                          <a:latin typeface="Cambria Math" panose="02040503050406030204" pitchFamily="18" charset="0"/>
                          <a:ea typeface="Arial"/>
                          <a:cs typeface="Arial"/>
                          <a:sym typeface="Arial"/>
                        </a:rPr>
                        <m:t> </m:t>
                      </m:r>
                      <m:r>
                        <a:rPr lang="en-US" sz="2400" i="1" dirty="0" smtClean="0">
                          <a:highlight>
                            <a:srgbClr val="FFFFFF"/>
                          </a:highlight>
                          <a:latin typeface="Cambria Math" panose="02040503050406030204" pitchFamily="18" charset="0"/>
                          <a:ea typeface="Arial"/>
                          <a:cs typeface="Arial"/>
                          <a:sym typeface="Arial"/>
                        </a:rPr>
                        <m:t>𝑛𝑖𝑐𝑒</m:t>
                      </m:r>
                      <m:r>
                        <a:rPr lang="en-US" sz="2400" i="1" dirty="0" smtClean="0">
                          <a:highlight>
                            <a:srgbClr val="FFFFFF"/>
                          </a:highlight>
                          <a:latin typeface="Cambria Math" panose="02040503050406030204" pitchFamily="18" charset="0"/>
                          <a:ea typeface="Arial"/>
                          <a:cs typeface="Arial"/>
                          <a:sym typeface="Arial"/>
                        </a:rPr>
                        <m:t> </m:t>
                      </m:r>
                      <m:r>
                        <a:rPr lang="en-US" sz="2400" i="1" dirty="0" smtClean="0">
                          <a:highlight>
                            <a:srgbClr val="FFFFFF"/>
                          </a:highlight>
                          <a:latin typeface="Cambria Math" panose="02040503050406030204" pitchFamily="18" charset="0"/>
                          <a:ea typeface="Arial"/>
                          <a:cs typeface="Arial"/>
                          <a:sym typeface="Arial"/>
                        </a:rPr>
                        <m:t>𝑏𝑒𝑎𝑐h</m:t>
                      </m:r>
                      <m:r>
                        <a:rPr lang="en-US" sz="2400" i="1" dirty="0" smtClean="0">
                          <a:highlight>
                            <a:srgbClr val="FFFFFF"/>
                          </a:highlight>
                          <a:latin typeface="Cambria Math" panose="02040503050406030204" pitchFamily="18" charset="0"/>
                          <a:ea typeface="Arial"/>
                          <a:cs typeface="Arial"/>
                          <a:sym typeface="Arial"/>
                        </a:rPr>
                        <m:t>”) = </m:t>
                      </m:r>
                      <m:r>
                        <a:rPr lang="en-US" sz="2400" i="1" dirty="0" smtClean="0">
                          <a:highlight>
                            <a:srgbClr val="FFFFFF"/>
                          </a:highlight>
                          <a:latin typeface="Cambria Math" panose="02040503050406030204" pitchFamily="18" charset="0"/>
                          <a:ea typeface="Arial"/>
                          <a:cs typeface="Arial"/>
                          <a:sym typeface="Arial"/>
                        </a:rPr>
                        <m:t>𝑃</m:t>
                      </m:r>
                      <m:r>
                        <a:rPr lang="en-US" sz="2400" i="1" dirty="0" smtClean="0">
                          <a:highlight>
                            <a:srgbClr val="FFFFFF"/>
                          </a:highlight>
                          <a:latin typeface="Cambria Math" panose="02040503050406030204" pitchFamily="18" charset="0"/>
                          <a:ea typeface="Arial"/>
                          <a:cs typeface="Arial"/>
                          <a:sym typeface="Arial"/>
                        </a:rPr>
                        <m:t>(</m:t>
                      </m:r>
                      <m:r>
                        <a:rPr lang="en-US" sz="2400" i="1" dirty="0" err="1">
                          <a:highlight>
                            <a:srgbClr val="FFFFFF"/>
                          </a:highlight>
                          <a:latin typeface="Cambria Math" panose="02040503050406030204" pitchFamily="18" charset="0"/>
                          <a:ea typeface="Arial"/>
                          <a:cs typeface="Arial"/>
                          <a:sym typeface="Arial"/>
                        </a:rPr>
                        <m:t>𝑤𝑟𝑒𝑐𝑘</m:t>
                      </m:r>
                      <m:r>
                        <a:rPr lang="en-US" sz="2400" i="1" dirty="0" err="1">
                          <a:highlight>
                            <a:srgbClr val="FFFFFF"/>
                          </a:highlight>
                          <a:latin typeface="Cambria Math" panose="02040503050406030204" pitchFamily="18" charset="0"/>
                          <a:ea typeface="Arial"/>
                          <a:cs typeface="Arial"/>
                          <a:sym typeface="Arial"/>
                        </a:rPr>
                        <m:t>|</m:t>
                      </m:r>
                      <m:r>
                        <a:rPr lang="en-US" sz="2400" i="1" dirty="0" err="1">
                          <a:highlight>
                            <a:srgbClr val="FFFFFF"/>
                          </a:highlight>
                          <a:latin typeface="Cambria Math" panose="02040503050406030204" pitchFamily="18" charset="0"/>
                          <a:ea typeface="Arial"/>
                          <a:cs typeface="Arial"/>
                          <a:sym typeface="Arial"/>
                        </a:rPr>
                        <m:t>𝑆𝑇𝐴𝑅𝑇</m:t>
                      </m:r>
                      <m:r>
                        <a:rPr lang="en-US" sz="2400" i="1" dirty="0">
                          <a:highlight>
                            <a:srgbClr val="FFFFFF"/>
                          </a:highlight>
                          <a:latin typeface="Cambria Math" panose="02040503050406030204" pitchFamily="18" charset="0"/>
                          <a:ea typeface="Arial"/>
                          <a:cs typeface="Arial"/>
                          <a:sym typeface="Arial"/>
                        </a:rPr>
                        <m:t>)</m:t>
                      </m:r>
                      <m:r>
                        <a:rPr lang="en-US" sz="2400" i="1" dirty="0">
                          <a:highlight>
                            <a:srgbClr val="FFFFFF"/>
                          </a:highlight>
                          <a:latin typeface="Cambria Math" panose="02040503050406030204" pitchFamily="18" charset="0"/>
                          <a:ea typeface="Arial"/>
                          <a:cs typeface="Arial"/>
                          <a:sym typeface="Arial"/>
                        </a:rPr>
                        <m:t>𝑃</m:t>
                      </m:r>
                      <m:r>
                        <a:rPr lang="en-US" sz="2400" i="1" dirty="0">
                          <a:highlight>
                            <a:srgbClr val="FFFFFF"/>
                          </a:highlight>
                          <a:latin typeface="Cambria Math" panose="02040503050406030204" pitchFamily="18" charset="0"/>
                          <a:ea typeface="Arial"/>
                          <a:cs typeface="Arial"/>
                          <a:sym typeface="Arial"/>
                        </a:rPr>
                        <m:t>(</m:t>
                      </m:r>
                      <m:r>
                        <a:rPr lang="en-US" sz="2400" i="1" dirty="0" err="1">
                          <a:highlight>
                            <a:srgbClr val="FFFFFF"/>
                          </a:highlight>
                          <a:latin typeface="Cambria Math" panose="02040503050406030204" pitchFamily="18" charset="0"/>
                          <a:ea typeface="Arial"/>
                          <a:cs typeface="Arial"/>
                          <a:sym typeface="Arial"/>
                        </a:rPr>
                        <m:t>𝑎</m:t>
                      </m:r>
                      <m:r>
                        <a:rPr lang="en-US" sz="2400" i="1" dirty="0" err="1">
                          <a:highlight>
                            <a:srgbClr val="FFFFFF"/>
                          </a:highlight>
                          <a:latin typeface="Cambria Math" panose="02040503050406030204" pitchFamily="18" charset="0"/>
                          <a:ea typeface="Arial"/>
                          <a:cs typeface="Arial"/>
                          <a:sym typeface="Arial"/>
                        </a:rPr>
                        <m:t>|</m:t>
                      </m:r>
                      <m:r>
                        <a:rPr lang="en-US" sz="2400" i="1" dirty="0" err="1">
                          <a:highlight>
                            <a:srgbClr val="FFFFFF"/>
                          </a:highlight>
                          <a:latin typeface="Cambria Math" panose="02040503050406030204" pitchFamily="18" charset="0"/>
                          <a:ea typeface="Arial"/>
                          <a:cs typeface="Arial"/>
                          <a:sym typeface="Arial"/>
                        </a:rPr>
                        <m:t>𝑤𝑟𝑒𝑐𝑘</m:t>
                      </m:r>
                      <m:r>
                        <a:rPr lang="en-US" sz="2400" i="1" dirty="0">
                          <a:highlight>
                            <a:srgbClr val="FFFFFF"/>
                          </a:highlight>
                          <a:latin typeface="Cambria Math" panose="02040503050406030204" pitchFamily="18" charset="0"/>
                          <a:ea typeface="Arial"/>
                          <a:cs typeface="Arial"/>
                          <a:sym typeface="Arial"/>
                        </a:rPr>
                        <m:t>)</m:t>
                      </m:r>
                      <m:r>
                        <a:rPr lang="en-US" sz="2400" i="1" dirty="0">
                          <a:highlight>
                            <a:srgbClr val="FFFFFF"/>
                          </a:highlight>
                          <a:latin typeface="Cambria Math" panose="02040503050406030204" pitchFamily="18" charset="0"/>
                          <a:ea typeface="Arial"/>
                          <a:cs typeface="Arial"/>
                          <a:sym typeface="Arial"/>
                        </a:rPr>
                        <m:t>𝑃</m:t>
                      </m:r>
                      <m:r>
                        <a:rPr lang="en-US" sz="2400" i="1" dirty="0">
                          <a:highlight>
                            <a:srgbClr val="FFFFFF"/>
                          </a:highlight>
                          <a:latin typeface="Cambria Math" panose="02040503050406030204" pitchFamily="18" charset="0"/>
                          <a:ea typeface="Arial"/>
                          <a:cs typeface="Arial"/>
                          <a:sym typeface="Arial"/>
                        </a:rPr>
                        <m:t>(</m:t>
                      </m:r>
                      <m:r>
                        <a:rPr lang="en-US" sz="2400" i="1" dirty="0" err="1">
                          <a:highlight>
                            <a:srgbClr val="FFFFFF"/>
                          </a:highlight>
                          <a:latin typeface="Cambria Math" panose="02040503050406030204" pitchFamily="18" charset="0"/>
                          <a:ea typeface="Arial"/>
                          <a:cs typeface="Arial"/>
                          <a:sym typeface="Arial"/>
                        </a:rPr>
                        <m:t>𝑛𝑖𝑐𝑒</m:t>
                      </m:r>
                      <m:r>
                        <a:rPr lang="en-US" sz="2400" i="1" dirty="0" err="1">
                          <a:highlight>
                            <a:srgbClr val="FFFFFF"/>
                          </a:highlight>
                          <a:latin typeface="Cambria Math" panose="02040503050406030204" pitchFamily="18" charset="0"/>
                          <a:ea typeface="Arial"/>
                          <a:cs typeface="Arial"/>
                          <a:sym typeface="Arial"/>
                        </a:rPr>
                        <m:t>|</m:t>
                      </m:r>
                      <m:r>
                        <a:rPr lang="en-US" sz="2400" i="1" dirty="0" err="1">
                          <a:highlight>
                            <a:srgbClr val="FFFFFF"/>
                          </a:highlight>
                          <a:latin typeface="Cambria Math" panose="02040503050406030204" pitchFamily="18" charset="0"/>
                          <a:ea typeface="Arial"/>
                          <a:cs typeface="Arial"/>
                          <a:sym typeface="Arial"/>
                        </a:rPr>
                        <m:t>𝑎</m:t>
                      </m:r>
                      <m:r>
                        <a:rPr lang="en-US" sz="2400" i="1" dirty="0">
                          <a:highlight>
                            <a:srgbClr val="FFFFFF"/>
                          </a:highlight>
                          <a:latin typeface="Cambria Math" panose="02040503050406030204" pitchFamily="18" charset="0"/>
                          <a:ea typeface="Arial"/>
                          <a:cs typeface="Arial"/>
                          <a:sym typeface="Arial"/>
                        </a:rPr>
                        <m:t>)</m:t>
                      </m:r>
                      <m:r>
                        <a:rPr lang="en-US" sz="2400" i="1" dirty="0">
                          <a:highlight>
                            <a:srgbClr val="FFFFFF"/>
                          </a:highlight>
                          <a:latin typeface="Cambria Math" panose="02040503050406030204" pitchFamily="18" charset="0"/>
                          <a:ea typeface="Arial"/>
                          <a:cs typeface="Arial"/>
                          <a:sym typeface="Arial"/>
                        </a:rPr>
                        <m:t>𝑃</m:t>
                      </m:r>
                      <m:r>
                        <a:rPr lang="en-US" sz="2400" i="1" dirty="0">
                          <a:highlight>
                            <a:srgbClr val="FFFFFF"/>
                          </a:highlight>
                          <a:latin typeface="Cambria Math" panose="02040503050406030204" pitchFamily="18" charset="0"/>
                          <a:ea typeface="Arial"/>
                          <a:cs typeface="Arial"/>
                          <a:sym typeface="Arial"/>
                        </a:rPr>
                        <m:t>(</m:t>
                      </m:r>
                      <m:r>
                        <a:rPr lang="en-US" sz="2400" i="1" dirty="0" err="1">
                          <a:highlight>
                            <a:srgbClr val="FFFFFF"/>
                          </a:highlight>
                          <a:latin typeface="Cambria Math" panose="02040503050406030204" pitchFamily="18" charset="0"/>
                          <a:ea typeface="Arial"/>
                          <a:cs typeface="Arial"/>
                          <a:sym typeface="Arial"/>
                        </a:rPr>
                        <m:t>𝑏𝑒𝑎𝑐h</m:t>
                      </m:r>
                      <m:r>
                        <a:rPr lang="en-US" sz="2400" i="1" dirty="0" err="1">
                          <a:highlight>
                            <a:srgbClr val="FFFFFF"/>
                          </a:highlight>
                          <a:latin typeface="Cambria Math" panose="02040503050406030204" pitchFamily="18" charset="0"/>
                          <a:ea typeface="Arial"/>
                          <a:cs typeface="Arial"/>
                          <a:sym typeface="Arial"/>
                        </a:rPr>
                        <m:t>|</m:t>
                      </m:r>
                      <m:r>
                        <a:rPr lang="en-US" sz="2400" i="1" dirty="0" err="1">
                          <a:highlight>
                            <a:srgbClr val="FFFFFF"/>
                          </a:highlight>
                          <a:latin typeface="Cambria Math" panose="02040503050406030204" pitchFamily="18" charset="0"/>
                          <a:ea typeface="Arial"/>
                          <a:cs typeface="Arial"/>
                          <a:sym typeface="Arial"/>
                        </a:rPr>
                        <m:t>𝑛𝑖𝑐𝑒</m:t>
                      </m:r>
                      <m:r>
                        <a:rPr lang="en-US" sz="2400" i="1" dirty="0">
                          <a:highlight>
                            <a:srgbClr val="FFFFFF"/>
                          </a:highlight>
                          <a:latin typeface="Cambria Math" panose="02040503050406030204" pitchFamily="18" charset="0"/>
                          <a:ea typeface="Arial"/>
                          <a:cs typeface="Arial"/>
                          <a:sym typeface="Arial"/>
                        </a:rPr>
                        <m:t>)</m:t>
                      </m:r>
                    </m:oMath>
                  </m:oMathPara>
                </a14:m>
                <a:endParaRPr sz="2400" dirty="0">
                  <a:highlight>
                    <a:srgbClr val="FFFFFF"/>
                  </a:highlight>
                  <a:latin typeface="+mn-lt"/>
                  <a:ea typeface="Arial"/>
                  <a:cs typeface="Arial"/>
                  <a:sym typeface="Arial"/>
                </a:endParaRPr>
              </a:p>
              <a:p>
                <a:pPr marL="0" lvl="0" indent="0" algn="l" rtl="0">
                  <a:spcBef>
                    <a:spcPts val="1000"/>
                  </a:spcBef>
                  <a:spcAft>
                    <a:spcPts val="0"/>
                  </a:spcAft>
                  <a:buNone/>
                </a:pPr>
                <a:endParaRPr dirty="0">
                  <a:latin typeface="+mn-lt"/>
                </a:endParaRPr>
              </a:p>
            </p:txBody>
          </p:sp>
        </mc:Choice>
        <mc:Fallback xmlns="">
          <p:sp>
            <p:nvSpPr>
              <p:cNvPr id="143" name="Google Shape;143;g87d40b54cd_0_135"/>
              <p:cNvSpPr txBox="1">
                <a:spLocks noGrp="1" noRot="1" noChangeAspect="1" noMove="1" noResize="1" noEditPoints="1" noAdjustHandles="1" noChangeArrowheads="1" noChangeShapeType="1" noTextEdit="1"/>
              </p:cNvSpPr>
              <p:nvPr>
                <p:ph type="body" idx="1"/>
              </p:nvPr>
            </p:nvSpPr>
            <p:spPr>
              <a:xfrm>
                <a:off x="415600" y="1536633"/>
                <a:ext cx="11360700" cy="4555200"/>
              </a:xfrm>
              <a:prstGeom prst="rect">
                <a:avLst/>
              </a:prstGeom>
              <a:blipFill>
                <a:blip r:embed="rId3"/>
                <a:stretch>
                  <a:fillRect/>
                </a:stretch>
              </a:blipFill>
            </p:spPr>
            <p:txBody>
              <a:bodyPr/>
              <a:lstStyle/>
              <a:p>
                <a:r>
                  <a:rPr lang="en-US">
                    <a:noFill/>
                  </a:rPr>
                  <a:t> </a:t>
                </a:r>
              </a:p>
            </p:txBody>
          </p:sp>
        </mc:Fallback>
      </mc:AlternateContent>
      <p:pic>
        <p:nvPicPr>
          <p:cNvPr id="144" name="Google Shape;144;g87d40b54cd_0_135"/>
          <p:cNvPicPr preferRelativeResize="0"/>
          <p:nvPr/>
        </p:nvPicPr>
        <p:blipFill>
          <a:blip r:embed="rId4">
            <a:alphaModFix/>
          </a:blip>
          <a:stretch>
            <a:fillRect/>
          </a:stretch>
        </p:blipFill>
        <p:spPr>
          <a:xfrm>
            <a:off x="1578225" y="2334580"/>
            <a:ext cx="9035449" cy="3645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9"/>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Google Shape;150;g87d40b54cd_0_144"/>
          <p:cNvSpPr txBox="1">
            <a:spLocks noGrp="1"/>
          </p:cNvSpPr>
          <p:nvPr>
            <p:ph type="title"/>
          </p:nvPr>
        </p:nvSpPr>
        <p:spPr>
          <a:xfrm>
            <a:off x="914402" y="489508"/>
            <a:ext cx="5181597" cy="1655482"/>
          </a:xfrm>
          <a:prstGeom prst="rect">
            <a:avLst/>
          </a:prstGeom>
        </p:spPr>
        <p:txBody>
          <a:bodyPr spcFirstLastPara="1" vert="horz" lIns="91440" tIns="45720" rIns="91440" bIns="45720" rtlCol="0" anchor="b" anchorCtr="0">
            <a:normAutofit/>
          </a:bodyPr>
          <a:lstStyle/>
          <a:p>
            <a:pPr marL="0" lvl="0" indent="0" algn="r">
              <a:spcBef>
                <a:spcPct val="0"/>
              </a:spcBef>
              <a:spcAft>
                <a:spcPts val="0"/>
              </a:spcAft>
            </a:pPr>
            <a:r>
              <a:rPr lang="en-US" sz="4000" kern="1200" dirty="0">
                <a:solidFill>
                  <a:schemeClr val="tx1"/>
                </a:solidFill>
                <a:latin typeface="+mj-lt"/>
                <a:ea typeface="+mj-ea"/>
                <a:cs typeface="+mj-cs"/>
              </a:rPr>
              <a:t>NN-based language model</a:t>
            </a:r>
          </a:p>
        </p:txBody>
      </p:sp>
      <p:sp>
        <p:nvSpPr>
          <p:cNvPr id="151" name="Google Shape;151;g87d40b54cd_0_144"/>
          <p:cNvSpPr txBox="1">
            <a:spLocks noGrp="1"/>
          </p:cNvSpPr>
          <p:nvPr>
            <p:ph type="body" idx="1"/>
          </p:nvPr>
        </p:nvSpPr>
        <p:spPr>
          <a:xfrm>
            <a:off x="914402" y="2418408"/>
            <a:ext cx="5181598" cy="3409898"/>
          </a:xfrm>
          <a:prstGeom prst="rect">
            <a:avLst/>
          </a:prstGeom>
        </p:spPr>
        <p:txBody>
          <a:bodyPr spcFirstLastPara="1" vert="horz" lIns="91440" tIns="45720" rIns="91440" bIns="45720" rtlCol="0" anchor="t" anchorCtr="0">
            <a:normAutofit/>
          </a:bodyPr>
          <a:lstStyle/>
          <a:p>
            <a:pPr marL="0" indent="0">
              <a:spcBef>
                <a:spcPts val="0"/>
              </a:spcBef>
              <a:buSzPts val="1100"/>
              <a:buNone/>
            </a:pPr>
            <a:r>
              <a:rPr lang="en-US" sz="2400" kern="1200" dirty="0">
                <a:solidFill>
                  <a:schemeClr val="tx1"/>
                </a:solidFill>
                <a:highlight>
                  <a:srgbClr val="FFFFFF"/>
                </a:highlight>
                <a:latin typeface="+mn-lt"/>
                <a:ea typeface="+mn-ea"/>
                <a:cs typeface="+mn-cs"/>
                <a:sym typeface="Arial"/>
              </a:rPr>
              <a:t>Word embedding input</a:t>
            </a:r>
          </a:p>
          <a:p>
            <a:pPr marL="0" lvl="0" indent="0">
              <a:spcBef>
                <a:spcPts val="0"/>
              </a:spcBef>
              <a:spcAft>
                <a:spcPts val="0"/>
              </a:spcAft>
              <a:buClr>
                <a:schemeClr val="dk1"/>
              </a:buClr>
              <a:buSzPts val="1100"/>
              <a:buNone/>
            </a:pPr>
            <a:endParaRPr lang="en-US" sz="2400" kern="1200" dirty="0">
              <a:solidFill>
                <a:schemeClr val="tx1"/>
              </a:solidFill>
              <a:highlight>
                <a:srgbClr val="FFFFFF"/>
              </a:highlight>
              <a:latin typeface="+mn-lt"/>
              <a:ea typeface="+mn-ea"/>
              <a:cs typeface="+mn-cs"/>
              <a:sym typeface="Arial"/>
            </a:endParaRPr>
          </a:p>
          <a:p>
            <a:pPr marL="0" lvl="0" indent="0">
              <a:spcBef>
                <a:spcPts val="0"/>
              </a:spcBef>
              <a:spcAft>
                <a:spcPts val="0"/>
              </a:spcAft>
              <a:buClr>
                <a:schemeClr val="dk1"/>
              </a:buClr>
              <a:buSzPts val="1100"/>
              <a:buNone/>
            </a:pPr>
            <a:r>
              <a:rPr lang="en-US" sz="2400" kern="1200" dirty="0">
                <a:solidFill>
                  <a:schemeClr val="tx1"/>
                </a:solidFill>
                <a:highlight>
                  <a:srgbClr val="FFFFFF"/>
                </a:highlight>
                <a:latin typeface="+mn-lt"/>
                <a:ea typeface="+mn-ea"/>
                <a:cs typeface="+mn-cs"/>
                <a:sym typeface="Arial"/>
              </a:rPr>
              <a:t>If the input layer (or hidden layer) of two related words(cat and dog) are close and  P(</a:t>
            </a:r>
            <a:r>
              <a:rPr lang="en-US" sz="2400" kern="1200" dirty="0" err="1">
                <a:solidFill>
                  <a:schemeClr val="tx1"/>
                </a:solidFill>
                <a:highlight>
                  <a:srgbClr val="FFFFFF"/>
                </a:highlight>
                <a:latin typeface="+mn-lt"/>
                <a:ea typeface="+mn-ea"/>
                <a:cs typeface="+mn-cs"/>
                <a:sym typeface="Arial"/>
              </a:rPr>
              <a:t>jump|dog</a:t>
            </a:r>
            <a:r>
              <a:rPr lang="en-US" sz="2400" kern="1200" dirty="0">
                <a:solidFill>
                  <a:schemeClr val="tx1"/>
                </a:solidFill>
                <a:highlight>
                  <a:srgbClr val="FFFFFF"/>
                </a:highlight>
                <a:latin typeface="+mn-lt"/>
                <a:ea typeface="+mn-ea"/>
                <a:cs typeface="+mn-cs"/>
                <a:sym typeface="Arial"/>
              </a:rPr>
              <a:t>) is large,</a:t>
            </a:r>
          </a:p>
          <a:p>
            <a:pPr marL="0" lvl="0" indent="0">
              <a:spcBef>
                <a:spcPts val="0"/>
              </a:spcBef>
              <a:spcAft>
                <a:spcPts val="0"/>
              </a:spcAft>
              <a:buClr>
                <a:schemeClr val="dk1"/>
              </a:buClr>
              <a:buSzPts val="1100"/>
              <a:buNone/>
            </a:pPr>
            <a:r>
              <a:rPr lang="en-US" sz="2400" kern="1200" dirty="0">
                <a:solidFill>
                  <a:schemeClr val="tx1"/>
                </a:solidFill>
                <a:highlight>
                  <a:srgbClr val="FFFFFF"/>
                </a:highlight>
                <a:latin typeface="+mn-lt"/>
                <a:ea typeface="+mn-ea"/>
                <a:cs typeface="+mn-cs"/>
                <a:sym typeface="Arial"/>
              </a:rPr>
              <a:t> P(</a:t>
            </a:r>
            <a:r>
              <a:rPr lang="en-US" sz="2400" kern="1200" dirty="0" err="1">
                <a:solidFill>
                  <a:schemeClr val="tx1"/>
                </a:solidFill>
                <a:highlight>
                  <a:srgbClr val="FFFFFF"/>
                </a:highlight>
                <a:latin typeface="+mn-lt"/>
                <a:ea typeface="+mn-ea"/>
                <a:cs typeface="+mn-cs"/>
                <a:sym typeface="Arial"/>
              </a:rPr>
              <a:t>jump|cat</a:t>
            </a:r>
            <a:r>
              <a:rPr lang="en-US" sz="2400" kern="1200" dirty="0">
                <a:solidFill>
                  <a:schemeClr val="tx1"/>
                </a:solidFill>
                <a:highlight>
                  <a:srgbClr val="FFFFFF"/>
                </a:highlight>
                <a:latin typeface="+mn-lt"/>
                <a:ea typeface="+mn-ea"/>
                <a:cs typeface="+mn-cs"/>
                <a:sym typeface="Arial"/>
              </a:rPr>
              <a:t>) will be large as well (even if “... cat jump ...” is not present in the data)</a:t>
            </a:r>
          </a:p>
          <a:p>
            <a:pPr marL="0" lvl="0" indent="0">
              <a:spcBef>
                <a:spcPts val="1000"/>
              </a:spcBef>
              <a:spcAft>
                <a:spcPts val="0"/>
              </a:spcAft>
              <a:buNone/>
            </a:pPr>
            <a:endParaRPr lang="en-US" sz="2400" kern="1200" dirty="0">
              <a:solidFill>
                <a:schemeClr val="tx1"/>
              </a:solidFill>
              <a:latin typeface="+mn-lt"/>
              <a:ea typeface="+mn-ea"/>
              <a:cs typeface="+mn-cs"/>
            </a:endParaRPr>
          </a:p>
        </p:txBody>
      </p:sp>
      <p:pic>
        <p:nvPicPr>
          <p:cNvPr id="152" name="Google Shape;152;g87d40b54cd_0_144"/>
          <p:cNvPicPr preferRelativeResize="0"/>
          <p:nvPr/>
        </p:nvPicPr>
        <p:blipFill>
          <a:blip r:embed="rId3"/>
          <a:stretch>
            <a:fillRect/>
          </a:stretch>
        </p:blipFill>
        <p:spPr>
          <a:xfrm>
            <a:off x="6675120" y="1984377"/>
            <a:ext cx="4957638" cy="2503607"/>
          </a:xfrm>
          <a:prstGeom prst="rect">
            <a:avLst/>
          </a:prstGeom>
          <a:noFill/>
        </p:spPr>
      </p:pic>
      <p:sp>
        <p:nvSpPr>
          <p:cNvPr id="95" name="Rectangle 94">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1563</TotalTime>
  <Words>1846</Words>
  <Application>Microsoft Office PowerPoint</Application>
  <PresentationFormat>Widescreen</PresentationFormat>
  <Paragraphs>310</Paragraphs>
  <Slides>36</Slides>
  <Notes>17</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Cambria Math</vt:lpstr>
      <vt:lpstr>Courier New</vt:lpstr>
      <vt:lpstr>Wingdings</vt:lpstr>
      <vt:lpstr>Office Theme</vt:lpstr>
      <vt:lpstr>NLP 2</vt:lpstr>
      <vt:lpstr>NLP includes NLU and NLG</vt:lpstr>
      <vt:lpstr>Practical applications of NLG</vt:lpstr>
      <vt:lpstr>We will apply NLG for</vt:lpstr>
      <vt:lpstr>PowerPoint Presentation</vt:lpstr>
      <vt:lpstr> NLG is all about making choices:</vt:lpstr>
      <vt:lpstr>Language model:</vt:lpstr>
      <vt:lpstr>NN-based language model</vt:lpstr>
      <vt:lpstr>NN-based language model</vt:lpstr>
      <vt:lpstr>Deep learning models for text data</vt:lpstr>
      <vt:lpstr>Downstream language generation tasks</vt:lpstr>
      <vt:lpstr>Essay Writing</vt:lpstr>
      <vt:lpstr>Essay writing</vt:lpstr>
      <vt:lpstr>Transformer</vt:lpstr>
      <vt:lpstr>A gentle introduction</vt:lpstr>
      <vt:lpstr>Preparing the input</vt:lpstr>
      <vt:lpstr>Word embedding</vt:lpstr>
      <vt:lpstr>Illustration (word embedding)</vt:lpstr>
      <vt:lpstr>Positional encoding</vt:lpstr>
      <vt:lpstr>Illustration (positional encoding)</vt:lpstr>
      <vt:lpstr>Encoder</vt:lpstr>
      <vt:lpstr>Attention mechanism</vt:lpstr>
      <vt:lpstr>Multi-headed attention</vt:lpstr>
      <vt:lpstr>Decoder</vt:lpstr>
      <vt:lpstr>Decoder architecture</vt:lpstr>
      <vt:lpstr>GPT-2 Transformer language model(OPEN-AI)</vt:lpstr>
      <vt:lpstr>Chatbots</vt:lpstr>
      <vt:lpstr>Chatbots</vt:lpstr>
      <vt:lpstr>Chat bots</vt:lpstr>
      <vt:lpstr>Transfer learning</vt:lpstr>
      <vt:lpstr>PowerPoint Presentation</vt:lpstr>
      <vt:lpstr>DialoGPT (MICROSOFT)</vt:lpstr>
      <vt:lpstr>PowerPoint Presentation</vt:lpstr>
      <vt:lpstr>Chatbot Characteristics</vt:lpstr>
      <vt:lpstr>Chatbot Characteristics continued…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2</dc:title>
  <dc:creator>Naghshnejad, Mina</dc:creator>
  <cp:lastModifiedBy>Arpita</cp:lastModifiedBy>
  <cp:revision>30</cp:revision>
  <dcterms:created xsi:type="dcterms:W3CDTF">2020-05-27T03:25:24Z</dcterms:created>
  <dcterms:modified xsi:type="dcterms:W3CDTF">2021-04-28T18:40:51Z</dcterms:modified>
</cp:coreProperties>
</file>